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 id="2147483883" r:id="rId13"/>
  </p:sldMasterIdLst>
  <p:notesMasterIdLst>
    <p:notesMasterId r:id="rId43"/>
  </p:notesMasterIdLst>
  <p:handoutMasterIdLst>
    <p:handoutMasterId r:id="rId44"/>
  </p:handoutMasterIdLst>
  <p:sldIdLst>
    <p:sldId id="310"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11" r:id="rId28"/>
    <p:sldId id="312" r:id="rId29"/>
    <p:sldId id="313" r:id="rId30"/>
    <p:sldId id="314" r:id="rId31"/>
    <p:sldId id="315" r:id="rId32"/>
    <p:sldId id="316" r:id="rId33"/>
    <p:sldId id="317" r:id="rId34"/>
    <p:sldId id="318" r:id="rId35"/>
    <p:sldId id="319" r:id="rId36"/>
    <p:sldId id="320" r:id="rId37"/>
    <p:sldId id="309" r:id="rId38"/>
    <p:sldId id="321" r:id="rId39"/>
    <p:sldId id="322" r:id="rId40"/>
    <p:sldId id="323" r:id="rId41"/>
    <p:sldId id="324" r:id="rId4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52F"/>
    <a:srgbClr val="EA9922"/>
    <a:srgbClr val="EC6637"/>
    <a:srgbClr val="F49D63"/>
    <a:srgbClr val="EB0F2D"/>
    <a:srgbClr val="581D41"/>
    <a:srgbClr val="DE6225"/>
    <a:srgbClr val="BFBFBF"/>
    <a:srgbClr val="A79C86"/>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2017" autoAdjust="0"/>
    <p:restoredTop sz="94786" autoAdjust="0"/>
  </p:normalViewPr>
  <p:slideViewPr>
    <p:cSldViewPr snapToGrid="0">
      <p:cViewPr varScale="1">
        <p:scale>
          <a:sx n="113" d="100"/>
          <a:sy n="113" d="100"/>
        </p:scale>
        <p:origin x="-1500" y="-108"/>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31/01/2018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31/01/2018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993197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99319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45254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2771200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i="1"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1958224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lvl="1" defTabSz="914326">
              <a:defRPr/>
            </a:pPr>
            <a:endParaRPr lang="fr-FR" sz="1500" dirty="0"/>
          </a:p>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1734217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1950694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1950694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1950694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1950694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17</a:t>
            </a:fld>
            <a:endParaRPr lang="fr-FR"/>
          </a:p>
        </p:txBody>
      </p:sp>
    </p:spTree>
    <p:extLst>
      <p:ext uri="{BB962C8B-B14F-4D97-AF65-F5344CB8AC3E}">
        <p14:creationId xmlns:p14="http://schemas.microsoft.com/office/powerpoint/2010/main" val="3328819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993197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0.xml"/><Relationship Id="rId4" Type="http://schemas.openxmlformats.org/officeDocument/2006/relationships/image" Target="../media/image5.jp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marL="0" marR="0" lvl="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a:pP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70242307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marL="0" marR="0" lvl="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a:pP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207640773"/>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34096593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946685419"/>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7481536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04460274"/>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979694465"/>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023514929"/>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0244601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2963492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pied de page 4"/>
          <p:cNvSpPr>
            <a:spLocks noGrp="1"/>
          </p:cNvSpPr>
          <p:nvPr>
            <p:ph type="ftr" sz="quarter" idx="11"/>
          </p:nvPr>
        </p:nvSpPr>
        <p:spPr>
          <a:xfrm>
            <a:off x="1342800" y="6524771"/>
            <a:ext cx="4320000" cy="125644"/>
          </a:xfrm>
          <a:prstGeom prst="rect">
            <a:avLst/>
          </a:prstGeom>
        </p:spPr>
        <p:txBody>
          <a:bodyPr/>
          <a:lstStyle/>
          <a:p>
            <a:r>
              <a:rPr lang="fr-FR" dirty="0">
                <a:solidFill>
                  <a:srgbClr val="000000"/>
                </a:solidFill>
              </a:rPr>
              <a:t>Brief agence</a:t>
            </a:r>
          </a:p>
        </p:txBody>
      </p:sp>
      <p:sp>
        <p:nvSpPr>
          <p:cNvPr id="6" name="Espace réservé du numéro de diapositive 5"/>
          <p:cNvSpPr>
            <a:spLocks noGrp="1"/>
          </p:cNvSpPr>
          <p:nvPr>
            <p:ph type="sldNum" sz="quarter" idx="12"/>
          </p:nvPr>
        </p:nvSpPr>
        <p:spPr>
          <a:xfrm>
            <a:off x="8682038" y="6519863"/>
            <a:ext cx="277812" cy="277812"/>
          </a:xfrm>
          <a:prstGeom prst="ellipse">
            <a:avLst/>
          </a:prstGeom>
        </p:spPr>
        <p:txBody>
          <a:bodyPr/>
          <a:lstStyle/>
          <a:p>
            <a:fld id="{4F985FF9-ADA8-465B-B1B8-A5AF16A5E141}" type="slidenum">
              <a:rPr lang="fr-FR" smtClean="0">
                <a:solidFill>
                  <a:srgbClr val="000000"/>
                </a:solidFill>
              </a:rPr>
              <a:pPr/>
              <a:t>‹N°›</a:t>
            </a:fld>
            <a:endParaRPr lang="fr-FR" dirty="0">
              <a:solidFill>
                <a:srgbClr val="000000"/>
              </a:solidFill>
            </a:endParaRPr>
          </a:p>
        </p:txBody>
      </p:sp>
      <p:sp>
        <p:nvSpPr>
          <p:cNvPr id="9" name="Espace réservé du texte 8"/>
          <p:cNvSpPr>
            <a:spLocks noGrp="1"/>
          </p:cNvSpPr>
          <p:nvPr>
            <p:ph type="body" sz="quarter" idx="13" hasCustomPrompt="1"/>
          </p:nvPr>
        </p:nvSpPr>
        <p:spPr>
          <a:xfrm>
            <a:off x="223838" y="414338"/>
            <a:ext cx="591950" cy="349012"/>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1" y="1300165"/>
            <a:ext cx="7780543" cy="435768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8340191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2391001594"/>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7" name="Imag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5938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1.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1.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1.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10.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1</a:t>
            </a:r>
            <a:r>
              <a:rPr lang="fr-FR" sz="900" baseline="30000" dirty="0" smtClean="0">
                <a:solidFill>
                  <a:schemeClr val="bg1">
                    <a:lumMod val="50000"/>
                  </a:schemeClr>
                </a:solidFill>
                <a:latin typeface="Arial Narrow" panose="020B0606020202030204" pitchFamily="34" charset="0"/>
              </a:rPr>
              <a:t>er</a:t>
            </a:r>
            <a:r>
              <a:rPr lang="fr-FR" sz="900" baseline="0" dirty="0" smtClean="0">
                <a:solidFill>
                  <a:schemeClr val="bg1">
                    <a:lumMod val="50000"/>
                  </a:schemeClr>
                </a:solidFill>
                <a:latin typeface="Arial Narrow" panose="020B0606020202030204" pitchFamily="34" charset="0"/>
              </a:rPr>
              <a:t> février 2018</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 id="2147483895"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16"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1</a:t>
            </a:r>
            <a:r>
              <a:rPr lang="fr-FR" sz="900" baseline="30000" dirty="0" smtClean="0">
                <a:solidFill>
                  <a:schemeClr val="bg1">
                    <a:lumMod val="50000"/>
                  </a:schemeClr>
                </a:solidFill>
                <a:latin typeface="Arial Narrow" panose="020B0606020202030204" pitchFamily="34" charset="0"/>
              </a:rPr>
              <a:t>er</a:t>
            </a:r>
            <a:r>
              <a:rPr lang="fr-FR" sz="900" baseline="0" dirty="0" smtClean="0">
                <a:solidFill>
                  <a:schemeClr val="bg1">
                    <a:lumMod val="50000"/>
                  </a:schemeClr>
                </a:solidFill>
                <a:latin typeface="Arial Narrow" panose="020B0606020202030204" pitchFamily="34" charset="0"/>
              </a:rPr>
              <a:t> février 2018</a:t>
            </a:r>
          </a:p>
        </p:txBody>
      </p:sp>
    </p:spTree>
    <p:extLst>
      <p:ext uri="{BB962C8B-B14F-4D97-AF65-F5344CB8AC3E}">
        <p14:creationId xmlns:p14="http://schemas.microsoft.com/office/powerpoint/2010/main" val="4229569217"/>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6" r:id="rId1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1.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90.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nsgprw1.celca.caisse-epargne.fr/divers/communication/video/film_parade_bpce.HTML" TargetMode="External"/><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2.xml"/><Relationship Id="rId5" Type="http://schemas.microsoft.com/office/2007/relationships/hdphoto" Target="../media/hdphoto2.wdp"/><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mailto:EC-B-BAL-ADE@ec.caisse-epargne.fr" TargetMode="External"/><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90.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90.xml"/><Relationship Id="rId1" Type="http://schemas.openxmlformats.org/officeDocument/2006/relationships/vmlDrawing" Target="../drawings/vmlDrawing1.vml"/><Relationship Id="rId6" Type="http://schemas.microsoft.com/office/2007/relationships/hdphoto" Target="../media/hdphoto3.wdp"/><Relationship Id="rId5" Type="http://schemas.openxmlformats.org/officeDocument/2006/relationships/image" Target="../media/image20.png"/><Relationship Id="rId10" Type="http://schemas.openxmlformats.org/officeDocument/2006/relationships/image" Target="../media/image24.wmf"/><Relationship Id="rId4" Type="http://schemas.openxmlformats.org/officeDocument/2006/relationships/hyperlink" Target="mailto:EC-B-BAL-ADE@ec.caisse-epargne.fr" TargetMode="External"/><Relationship Id="rId9"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8" Type="http://schemas.openxmlformats.org/officeDocument/2006/relationships/hyperlink" Target="mailto:EC-B-BAL-ADE@ec.caisse-epargne.fr" TargetMode="External"/><Relationship Id="rId3" Type="http://schemas.openxmlformats.org/officeDocument/2006/relationships/notesSlide" Target="../notesSlides/notesSlide9.xml"/><Relationship Id="rId7" Type="http://schemas.openxmlformats.org/officeDocument/2006/relationships/image" Target="../media/image23.jpeg"/><Relationship Id="rId12" Type="http://schemas.microsoft.com/office/2007/relationships/hdphoto" Target="../media/hdphoto4.wdp"/><Relationship Id="rId2" Type="http://schemas.openxmlformats.org/officeDocument/2006/relationships/slideLayout" Target="../slideLayouts/slideLayout90.xml"/><Relationship Id="rId1" Type="http://schemas.openxmlformats.org/officeDocument/2006/relationships/vmlDrawing" Target="../drawings/vmlDrawing2.vml"/><Relationship Id="rId6" Type="http://schemas.openxmlformats.org/officeDocument/2006/relationships/image" Target="../media/image21.png"/><Relationship Id="rId11" Type="http://schemas.openxmlformats.org/officeDocument/2006/relationships/image" Target="../media/image26.png"/><Relationship Id="rId5" Type="http://schemas.microsoft.com/office/2007/relationships/hdphoto" Target="../media/hdphoto3.wdp"/><Relationship Id="rId10" Type="http://schemas.openxmlformats.org/officeDocument/2006/relationships/image" Target="../media/image25.wmf"/><Relationship Id="rId4" Type="http://schemas.openxmlformats.org/officeDocument/2006/relationships/image" Target="../media/image20.png"/><Relationship Id="rId9"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3" Type="http://schemas.openxmlformats.org/officeDocument/2006/relationships/hyperlink" Target="mailto:ecureuil-credit.montp@ec.caisse-epargne.fr" TargetMode="External"/><Relationship Id="rId2" Type="http://schemas.openxmlformats.org/officeDocument/2006/relationships/image" Target="../media/image28.png"/><Relationship Id="rId1" Type="http://schemas.openxmlformats.org/officeDocument/2006/relationships/slideLayout" Target="../slideLayouts/slideLayout82.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90.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9.jpeg"/><Relationship Id="rId1" Type="http://schemas.openxmlformats.org/officeDocument/2006/relationships/slideLayout" Target="../slideLayouts/slideLayout9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2.xm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hyperlink" Target="http://commerciaux.celca.caisse-epargne.fr/download/1298/carte-a-cryptogramme-dynamique/6785/carte-dcvv-fiche-produit.pdf" TargetMode="External"/><Relationship Id="rId7" Type="http://schemas.openxmlformats.org/officeDocument/2006/relationships/hyperlink" Target="http://commerciaux.celca.caisse-epargne.fr/download/341/tarification/6274/offres-promo-en-cours.ppt" TargetMode="External"/><Relationship Id="rId2" Type="http://schemas.openxmlformats.org/officeDocument/2006/relationships/hyperlink" Target="http://commerciaux.celca.caisse-epargne.fr/download/198/bancarisation/4624/book-bancarisation.ppt" TargetMode="External"/><Relationship Id="rId1" Type="http://schemas.openxmlformats.org/officeDocument/2006/relationships/slideLayout" Target="../slideLayouts/slideLayout82.xml"/><Relationship Id="rId6" Type="http://schemas.openxmlformats.org/officeDocument/2006/relationships/hyperlink" Target="http://pmmpresentation-pro.sigce.caisse-epargne.fr:8851/GCE.CultureNet.Web/Pages/Contenu.aspx?action=Contenu&amp;&amp;url=http://wnsgprw1.celca.caisse-epargne.fr/divers/espace_metier/procedures/procedures_locales/delegations/delegation.html" TargetMode="External"/><Relationship Id="rId5" Type="http://schemas.openxmlformats.org/officeDocument/2006/relationships/hyperlink" Target="http://commerciaux.celca.caisse-epargne.fr/download/211/debit-differe/2700/debit-differe-les-avantages-2.pdf" TargetMode="External"/><Relationship Id="rId4" Type="http://schemas.openxmlformats.org/officeDocument/2006/relationships/hyperlink" Target="http://commerciaux.celca.caisse-epargne.fr/download/211/debit-differe/2699/debit-differe-fiche-pratique.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3.png"/><Relationship Id="rId1" Type="http://schemas.openxmlformats.org/officeDocument/2006/relationships/slideLayout" Target="../slideLayouts/slideLayout9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81.xml"/><Relationship Id="rId5" Type="http://schemas.openxmlformats.org/officeDocument/2006/relationships/image" Target="../media/image5.jp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Titre 111"/>
          <p:cNvSpPr>
            <a:spLocks noGrp="1"/>
          </p:cNvSpPr>
          <p:nvPr>
            <p:ph type="ctrTitle"/>
          </p:nvPr>
        </p:nvSpPr>
        <p:spPr>
          <a:xfrm>
            <a:off x="307974" y="2840867"/>
            <a:ext cx="8575675" cy="655305"/>
          </a:xfrm>
        </p:spPr>
        <p:txBody>
          <a:bodyPr>
            <a:noAutofit/>
          </a:bodyPr>
          <a:lstStyle/>
          <a:p>
            <a:r>
              <a:rPr lang="fr-FR" dirty="0">
                <a:latin typeface="Arial Narrow" panose="020B0606020202030204" pitchFamily="34" charset="0"/>
              </a:rPr>
              <a:t>Dispositif </a:t>
            </a:r>
            <a:r>
              <a:rPr lang="fr-FR" dirty="0">
                <a:solidFill>
                  <a:schemeClr val="tx2"/>
                </a:solidFill>
                <a:latin typeface="Arial Narrow" panose="020B0606020202030204" pitchFamily="34" charset="0"/>
              </a:rPr>
              <a:t>parade</a:t>
            </a:r>
            <a:r>
              <a:rPr lang="fr-FR" dirty="0">
                <a:latin typeface="Arial Narrow" panose="020B0606020202030204" pitchFamily="34" charset="0"/>
              </a:rPr>
              <a:t> : </a:t>
            </a:r>
            <a:r>
              <a:rPr lang="fr-FR" dirty="0">
                <a:solidFill>
                  <a:schemeClr val="tx2"/>
                </a:solidFill>
                <a:latin typeface="Arial Narrow" panose="020B0606020202030204" pitchFamily="34" charset="0"/>
              </a:rPr>
              <a:t>p</a:t>
            </a:r>
            <a:r>
              <a:rPr lang="fr-FR" dirty="0">
                <a:latin typeface="Arial Narrow" panose="020B0606020202030204" pitchFamily="34" charset="0"/>
              </a:rPr>
              <a:t>lan </a:t>
            </a:r>
            <a:br>
              <a:rPr lang="fr-FR" dirty="0">
                <a:latin typeface="Arial Narrow" panose="020B0606020202030204" pitchFamily="34" charset="0"/>
              </a:rPr>
            </a:br>
            <a:r>
              <a:rPr lang="fr-FR" dirty="0">
                <a:latin typeface="Arial Narrow" panose="020B0606020202030204" pitchFamily="34" charset="0"/>
              </a:rPr>
              <a:t>d’</a:t>
            </a:r>
            <a:r>
              <a:rPr lang="fr-FR" dirty="0">
                <a:solidFill>
                  <a:schemeClr val="tx2"/>
                </a:solidFill>
                <a:latin typeface="Arial Narrow" panose="020B0606020202030204" pitchFamily="34" charset="0"/>
              </a:rPr>
              <a:t>a</a:t>
            </a:r>
            <a:r>
              <a:rPr lang="fr-FR" dirty="0">
                <a:latin typeface="Arial Narrow" panose="020B0606020202030204" pitchFamily="34" charset="0"/>
              </a:rPr>
              <a:t>ction et de </a:t>
            </a:r>
            <a:r>
              <a:rPr lang="fr-FR" dirty="0">
                <a:solidFill>
                  <a:schemeClr val="tx2"/>
                </a:solidFill>
                <a:latin typeface="Arial Narrow" panose="020B0606020202030204" pitchFamily="34" charset="0"/>
              </a:rPr>
              <a:t>r</a:t>
            </a:r>
            <a:r>
              <a:rPr lang="fr-FR" dirty="0">
                <a:latin typeface="Arial Narrow" panose="020B0606020202030204" pitchFamily="34" charset="0"/>
              </a:rPr>
              <a:t>iposte sur </a:t>
            </a:r>
            <a:r>
              <a:rPr lang="fr-FR" dirty="0" smtClean="0">
                <a:latin typeface="Arial Narrow" panose="020B0606020202030204" pitchFamily="34" charset="0"/>
              </a:rPr>
              <a:t>l’</a:t>
            </a:r>
            <a:r>
              <a:rPr lang="fr-FR" dirty="0" smtClean="0">
                <a:solidFill>
                  <a:schemeClr val="tx2"/>
                </a:solidFill>
                <a:latin typeface="Arial Narrow" panose="020B0606020202030204" pitchFamily="34" charset="0"/>
              </a:rPr>
              <a:t>ADE</a:t>
            </a:r>
            <a:br>
              <a:rPr lang="fr-FR" dirty="0" smtClean="0">
                <a:solidFill>
                  <a:schemeClr val="tx2"/>
                </a:solidFill>
                <a:latin typeface="Arial Narrow" panose="020B0606020202030204" pitchFamily="34" charset="0"/>
              </a:rPr>
            </a:br>
            <a:r>
              <a:rPr lang="fr-FR" dirty="0" smtClean="0">
                <a:latin typeface="Arial Narrow" panose="020B0606020202030204" pitchFamily="34" charset="0"/>
              </a:rPr>
              <a:t>+</a:t>
            </a:r>
            <a:r>
              <a:rPr lang="fr-FR" dirty="0" smtClean="0">
                <a:solidFill>
                  <a:schemeClr val="tx2"/>
                </a:solidFill>
                <a:latin typeface="Arial Narrow" panose="020B0606020202030204" pitchFamily="34" charset="0"/>
              </a:rPr>
              <a:t/>
            </a:r>
            <a:br>
              <a:rPr lang="fr-FR" dirty="0" smtClean="0">
                <a:solidFill>
                  <a:schemeClr val="tx2"/>
                </a:solidFill>
                <a:latin typeface="Arial Narrow" panose="020B0606020202030204" pitchFamily="34" charset="0"/>
              </a:rPr>
            </a:br>
            <a:r>
              <a:rPr lang="fr-FR" dirty="0"/>
              <a:t>Lancement de la </a:t>
            </a:r>
            <a:r>
              <a:rPr lang="fr-FR" dirty="0">
                <a:solidFill>
                  <a:srgbClr val="FF0000"/>
                </a:solidFill>
              </a:rPr>
              <a:t>carte DCVV</a:t>
            </a:r>
            <a:endParaRPr lang="fr-FR" dirty="0">
              <a:latin typeface="Arial Narrow" panose="020B0606020202030204" pitchFamily="34" charset="0"/>
            </a:endParaRPr>
          </a:p>
        </p:txBody>
      </p:sp>
      <p:sp>
        <p:nvSpPr>
          <p:cNvPr id="113" name="Sous-titre 112"/>
          <p:cNvSpPr>
            <a:spLocks noGrp="1"/>
          </p:cNvSpPr>
          <p:nvPr>
            <p:ph type="subTitle" idx="1"/>
          </p:nvPr>
        </p:nvSpPr>
        <p:spPr>
          <a:xfrm>
            <a:off x="289982" y="4368993"/>
            <a:ext cx="8575675" cy="942477"/>
          </a:xfrm>
        </p:spPr>
        <p:txBody>
          <a:bodyPr>
            <a:normAutofit/>
          </a:bodyPr>
          <a:lstStyle/>
          <a:p>
            <a:r>
              <a:rPr lang="fr-FR" dirty="0">
                <a:latin typeface="Arial Narrow" panose="020B0606020202030204" pitchFamily="34" charset="0"/>
              </a:rPr>
              <a:t>Heure </a:t>
            </a:r>
            <a:r>
              <a:rPr lang="fr-FR" dirty="0" smtClean="0">
                <a:latin typeface="Arial Narrow" panose="020B0606020202030204" pitchFamily="34" charset="0"/>
              </a:rPr>
              <a:t>DU jeudi</a:t>
            </a:r>
            <a:endParaRPr lang="fr-FR" dirty="0">
              <a:solidFill>
                <a:schemeClr val="tx2"/>
              </a:solidFill>
              <a:latin typeface="Arial Narrow" panose="020B0606020202030204" pitchFamily="34" charset="0"/>
            </a:endParaRP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7" name="Espace réservé du texte 139"/>
          <p:cNvSpPr>
            <a:spLocks noGrp="1"/>
          </p:cNvSpPr>
          <p:nvPr>
            <p:ph type="body" sz="quarter" idx="10"/>
          </p:nvPr>
        </p:nvSpPr>
        <p:spPr>
          <a:xfrm>
            <a:off x="298448" y="4895229"/>
            <a:ext cx="8575675" cy="346075"/>
          </a:xfrm>
        </p:spPr>
        <p:txBody>
          <a:bodyPr/>
          <a:lstStyle/>
          <a:p>
            <a:r>
              <a:rPr lang="fr-FR" dirty="0" smtClean="0"/>
              <a:t>1</a:t>
            </a:r>
            <a:r>
              <a:rPr lang="fr-FR" baseline="30000" dirty="0" smtClean="0"/>
              <a:t>er</a:t>
            </a:r>
            <a:r>
              <a:rPr lang="fr-FR" dirty="0" smtClean="0"/>
              <a:t> Février 2018</a:t>
            </a:r>
            <a:endParaRPr lang="fr-FR" dirty="0"/>
          </a:p>
        </p:txBody>
      </p:sp>
      <p:sp>
        <p:nvSpPr>
          <p:cNvPr id="8" name="ZoneTexte 11"/>
          <p:cNvSpPr txBox="1"/>
          <p:nvPr/>
        </p:nvSpPr>
        <p:spPr>
          <a:xfrm>
            <a:off x="2802464" y="5755802"/>
            <a:ext cx="3235864" cy="885349"/>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t="100000" r="100000"/>
            </a:path>
            <a:tileRect l="-100000" b="-100000"/>
          </a:gradFill>
          <a:scene3d>
            <a:camera prst="orthographicFront"/>
            <a:lightRig rig="threePt" dir="t"/>
          </a:scene3d>
          <a:sp3d>
            <a:bevelT w="114300" prst="artDeco"/>
          </a:sp3d>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dirty="0" smtClean="0">
                <a:solidFill>
                  <a:schemeClr val="bg1"/>
                </a:solidFill>
              </a:rPr>
              <a:t>Appuyez sur </a:t>
            </a:r>
            <a:r>
              <a:rPr lang="fr-FR" sz="2600" b="1" dirty="0" smtClean="0">
                <a:solidFill>
                  <a:schemeClr val="bg1"/>
                </a:solidFill>
              </a:rPr>
              <a:t>F5 </a:t>
            </a:r>
            <a:r>
              <a:rPr lang="fr-FR" sz="2000" b="1" dirty="0" smtClean="0">
                <a:solidFill>
                  <a:schemeClr val="bg1"/>
                </a:solidFill>
              </a:rPr>
              <a:t>pour </a:t>
            </a:r>
          </a:p>
          <a:p>
            <a:pPr algn="ctr"/>
            <a:r>
              <a:rPr lang="fr-FR" sz="2000" b="1" dirty="0" smtClean="0">
                <a:solidFill>
                  <a:schemeClr val="bg1"/>
                </a:solidFill>
              </a:rPr>
              <a:t>lancer le diaporama</a:t>
            </a:r>
          </a:p>
        </p:txBody>
      </p:sp>
    </p:spTree>
    <p:extLst>
      <p:ext uri="{BB962C8B-B14F-4D97-AF65-F5344CB8AC3E}">
        <p14:creationId xmlns:p14="http://schemas.microsoft.com/office/powerpoint/2010/main" val="1865378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Titre 111"/>
          <p:cNvSpPr>
            <a:spLocks noGrp="1"/>
          </p:cNvSpPr>
          <p:nvPr>
            <p:ph type="ctrTitle"/>
          </p:nvPr>
        </p:nvSpPr>
        <p:spPr>
          <a:xfrm>
            <a:off x="307974" y="2840867"/>
            <a:ext cx="8575675" cy="655305"/>
          </a:xfrm>
        </p:spPr>
        <p:txBody>
          <a:bodyPr>
            <a:noAutofit/>
          </a:bodyPr>
          <a:lstStyle/>
          <a:p>
            <a:r>
              <a:rPr lang="fr-FR" dirty="0">
                <a:latin typeface="Arial Narrow" panose="020B0606020202030204" pitchFamily="34" charset="0"/>
              </a:rPr>
              <a:t>Dispositif </a:t>
            </a:r>
            <a:r>
              <a:rPr lang="fr-FR" dirty="0">
                <a:solidFill>
                  <a:schemeClr val="tx2"/>
                </a:solidFill>
                <a:latin typeface="Arial Narrow" panose="020B0606020202030204" pitchFamily="34" charset="0"/>
              </a:rPr>
              <a:t>parade</a:t>
            </a:r>
            <a:r>
              <a:rPr lang="fr-FR" dirty="0">
                <a:latin typeface="Arial Narrow" panose="020B0606020202030204" pitchFamily="34" charset="0"/>
              </a:rPr>
              <a:t> : </a:t>
            </a:r>
            <a:r>
              <a:rPr lang="fr-FR" dirty="0">
                <a:solidFill>
                  <a:schemeClr val="tx2"/>
                </a:solidFill>
                <a:latin typeface="Arial Narrow" panose="020B0606020202030204" pitchFamily="34" charset="0"/>
              </a:rPr>
              <a:t>p</a:t>
            </a:r>
            <a:r>
              <a:rPr lang="fr-FR" dirty="0">
                <a:latin typeface="Arial Narrow" panose="020B0606020202030204" pitchFamily="34" charset="0"/>
              </a:rPr>
              <a:t>lan </a:t>
            </a:r>
            <a:br>
              <a:rPr lang="fr-FR" dirty="0">
                <a:latin typeface="Arial Narrow" panose="020B0606020202030204" pitchFamily="34" charset="0"/>
              </a:rPr>
            </a:br>
            <a:r>
              <a:rPr lang="fr-FR" dirty="0">
                <a:latin typeface="Arial Narrow" panose="020B0606020202030204" pitchFamily="34" charset="0"/>
              </a:rPr>
              <a:t>d’</a:t>
            </a:r>
            <a:r>
              <a:rPr lang="fr-FR" dirty="0">
                <a:solidFill>
                  <a:schemeClr val="tx2"/>
                </a:solidFill>
                <a:latin typeface="Arial Narrow" panose="020B0606020202030204" pitchFamily="34" charset="0"/>
              </a:rPr>
              <a:t>a</a:t>
            </a:r>
            <a:r>
              <a:rPr lang="fr-FR" dirty="0">
                <a:latin typeface="Arial Narrow" panose="020B0606020202030204" pitchFamily="34" charset="0"/>
              </a:rPr>
              <a:t>ction et de </a:t>
            </a:r>
            <a:r>
              <a:rPr lang="fr-FR" dirty="0">
                <a:solidFill>
                  <a:schemeClr val="tx2"/>
                </a:solidFill>
                <a:latin typeface="Arial Narrow" panose="020B0606020202030204" pitchFamily="34" charset="0"/>
              </a:rPr>
              <a:t>r</a:t>
            </a:r>
            <a:r>
              <a:rPr lang="fr-FR" dirty="0">
                <a:latin typeface="Arial Narrow" panose="020B0606020202030204" pitchFamily="34" charset="0"/>
              </a:rPr>
              <a:t>iposte sur </a:t>
            </a:r>
            <a:r>
              <a:rPr lang="fr-FR" dirty="0" smtClean="0">
                <a:latin typeface="Arial Narrow" panose="020B0606020202030204" pitchFamily="34" charset="0"/>
              </a:rPr>
              <a:t>l’</a:t>
            </a:r>
            <a:r>
              <a:rPr lang="fr-FR" dirty="0" smtClean="0">
                <a:solidFill>
                  <a:schemeClr val="tx2"/>
                </a:solidFill>
                <a:latin typeface="Arial Narrow" panose="020B0606020202030204" pitchFamily="34" charset="0"/>
              </a:rPr>
              <a:t>ADE</a:t>
            </a:r>
            <a:endParaRPr lang="fr-FR" dirty="0">
              <a:latin typeface="Arial Narrow" panose="020B0606020202030204" pitchFamily="34" charset="0"/>
            </a:endParaRPr>
          </a:p>
        </p:txBody>
      </p:sp>
      <p:sp>
        <p:nvSpPr>
          <p:cNvPr id="113" name="Sous-titre 112"/>
          <p:cNvSpPr>
            <a:spLocks noGrp="1"/>
          </p:cNvSpPr>
          <p:nvPr>
            <p:ph type="subTitle" idx="1"/>
          </p:nvPr>
        </p:nvSpPr>
        <p:spPr>
          <a:xfrm>
            <a:off x="298449" y="3894859"/>
            <a:ext cx="8575675" cy="942477"/>
          </a:xfrm>
        </p:spPr>
        <p:txBody>
          <a:bodyPr>
            <a:normAutofit/>
          </a:bodyPr>
          <a:lstStyle/>
          <a:p>
            <a:r>
              <a:rPr lang="fr-FR" dirty="0">
                <a:latin typeface="Arial Narrow" panose="020B0606020202030204" pitchFamily="34" charset="0"/>
              </a:rPr>
              <a:t>Heure </a:t>
            </a:r>
            <a:r>
              <a:rPr lang="fr-FR" dirty="0" smtClean="0">
                <a:latin typeface="Arial Narrow" panose="020B0606020202030204" pitchFamily="34" charset="0"/>
              </a:rPr>
              <a:t>DU jeudi</a:t>
            </a:r>
            <a:endParaRPr lang="fr-FR" dirty="0">
              <a:solidFill>
                <a:schemeClr val="tx2"/>
              </a:solidFill>
              <a:latin typeface="Arial Narrow" panose="020B0606020202030204" pitchFamily="34" charset="0"/>
            </a:endParaRP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7" name="Espace réservé du texte 139"/>
          <p:cNvSpPr>
            <a:spLocks noGrp="1"/>
          </p:cNvSpPr>
          <p:nvPr>
            <p:ph type="body" sz="quarter" idx="10"/>
          </p:nvPr>
        </p:nvSpPr>
        <p:spPr>
          <a:xfrm>
            <a:off x="298448" y="4895229"/>
            <a:ext cx="8575675" cy="346075"/>
          </a:xfrm>
        </p:spPr>
        <p:txBody>
          <a:bodyPr/>
          <a:lstStyle/>
          <a:p>
            <a:r>
              <a:rPr lang="fr-FR" dirty="0" smtClean="0"/>
              <a:t>1</a:t>
            </a:r>
            <a:r>
              <a:rPr lang="fr-FR" baseline="30000" dirty="0" smtClean="0"/>
              <a:t>er</a:t>
            </a:r>
            <a:r>
              <a:rPr lang="fr-FR" dirty="0" smtClean="0"/>
              <a:t> Février 2018</a:t>
            </a:r>
            <a:endParaRPr lang="fr-FR" dirty="0"/>
          </a:p>
        </p:txBody>
      </p:sp>
    </p:spTree>
    <p:extLst>
      <p:ext uri="{BB962C8B-B14F-4D97-AF65-F5344CB8AC3E}">
        <p14:creationId xmlns:p14="http://schemas.microsoft.com/office/powerpoint/2010/main" val="1917080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992" b="16650"/>
          <a:stretch/>
        </p:blipFill>
        <p:spPr bwMode="auto">
          <a:xfrm>
            <a:off x="736182" y="2682544"/>
            <a:ext cx="7750593" cy="3289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contenu 1"/>
          <p:cNvSpPr>
            <a:spLocks noGrp="1"/>
          </p:cNvSpPr>
          <p:nvPr>
            <p:ph idx="1"/>
          </p:nvPr>
        </p:nvSpPr>
        <p:spPr>
          <a:xfrm>
            <a:off x="307975" y="1039813"/>
            <a:ext cx="8542338" cy="4515034"/>
          </a:xfrm>
        </p:spPr>
        <p:txBody>
          <a:bodyPr/>
          <a:lstStyle/>
          <a:p>
            <a:pPr algn="just"/>
            <a:r>
              <a:rPr lang="fr-FR" sz="1700" dirty="0" smtClean="0"/>
              <a:t>Depuis 2010, des réformes successives ont ouvert et étendu le droit des consommateurs à choisir librement leur assurance emprunteur.</a:t>
            </a:r>
          </a:p>
          <a:p>
            <a:pPr algn="just"/>
            <a:r>
              <a:rPr lang="fr-FR" sz="1700" dirty="0" smtClean="0"/>
              <a:t>Le 1</a:t>
            </a:r>
            <a:r>
              <a:rPr lang="fr-FR" sz="1700" baseline="30000" dirty="0" smtClean="0"/>
              <a:t>er</a:t>
            </a:r>
            <a:r>
              <a:rPr lang="fr-FR" sz="1700" dirty="0" smtClean="0"/>
              <a:t> janvier 2018, l’amendement Bourquin est entré en application. Le client peut désormais </a:t>
            </a:r>
            <a:r>
              <a:rPr lang="fr-FR" sz="1700" b="1" dirty="0" smtClean="0"/>
              <a:t>changer son contrat ADE (Assurance De l’Emprunteur) chaque année</a:t>
            </a:r>
            <a:r>
              <a:rPr lang="fr-FR" sz="1700" dirty="0" smtClean="0"/>
              <a:t>, à date anniversaire</a:t>
            </a:r>
            <a:r>
              <a:rPr lang="fr-FR" sz="1700" dirty="0"/>
              <a:t>. Cette nouvelle disposition s’applique à </a:t>
            </a:r>
            <a:r>
              <a:rPr lang="fr-FR" sz="1700" b="1" u="sng" dirty="0"/>
              <a:t>l’ensemble des contrats en stock</a:t>
            </a:r>
            <a:r>
              <a:rPr lang="fr-FR" sz="1700" dirty="0"/>
              <a:t>, </a:t>
            </a:r>
            <a:r>
              <a:rPr lang="fr-FR" sz="1700" b="1" dirty="0"/>
              <a:t>pour les crédits </a:t>
            </a:r>
            <a:r>
              <a:rPr lang="fr-FR" sz="1700" b="1" dirty="0" smtClean="0"/>
              <a:t>immobiliers*</a:t>
            </a:r>
            <a:r>
              <a:rPr lang="fr-FR" sz="1700" dirty="0" smtClean="0"/>
              <a:t>.</a:t>
            </a:r>
            <a:endParaRPr lang="fr-FR" sz="1700" dirty="0"/>
          </a:p>
          <a:p>
            <a:endParaRPr lang="fr-FR" dirty="0" smtClean="0"/>
          </a:p>
          <a:p>
            <a:endParaRPr lang="fr-FR" dirty="0"/>
          </a:p>
        </p:txBody>
      </p:sp>
      <p:sp>
        <p:nvSpPr>
          <p:cNvPr id="3" name="Titre 2"/>
          <p:cNvSpPr>
            <a:spLocks noGrp="1"/>
          </p:cNvSpPr>
          <p:nvPr>
            <p:ph type="title"/>
          </p:nvPr>
        </p:nvSpPr>
        <p:spPr/>
        <p:txBody>
          <a:bodyPr/>
          <a:lstStyle/>
          <a:p>
            <a:r>
              <a:rPr lang="fr-FR" dirty="0" smtClean="0"/>
              <a:t>Les reformes sur l’assurance emprunteur</a:t>
            </a:r>
            <a:endParaRPr lang="fr-FR" dirty="0"/>
          </a:p>
        </p:txBody>
      </p:sp>
      <p:sp>
        <p:nvSpPr>
          <p:cNvPr id="6" name="ZoneTexte 5"/>
          <p:cNvSpPr txBox="1"/>
          <p:nvPr/>
        </p:nvSpPr>
        <p:spPr>
          <a:xfrm>
            <a:off x="380999" y="5924551"/>
            <a:ext cx="8677275" cy="292388"/>
          </a:xfrm>
          <a:prstGeom prst="rect">
            <a:avLst/>
          </a:prstGeom>
          <a:noFill/>
        </p:spPr>
        <p:txBody>
          <a:bodyPr wrap="square" rtlCol="0">
            <a:spAutoFit/>
          </a:bodyPr>
          <a:lstStyle/>
          <a:p>
            <a:r>
              <a:rPr lang="fr-FR" sz="1300" b="1" i="1" dirty="0" smtClean="0">
                <a:solidFill>
                  <a:srgbClr val="000000"/>
                </a:solidFill>
              </a:rPr>
              <a:t>* La règlementation ne vise que les crédits immobiliers. Les contrats Professionnels et Consommation sont hors périmètre</a:t>
            </a:r>
            <a:endParaRPr lang="fr-FR" sz="1300" b="1" i="1" dirty="0">
              <a:solidFill>
                <a:srgbClr val="000000"/>
              </a:solidFill>
            </a:endParaRPr>
          </a:p>
        </p:txBody>
      </p:sp>
      <p:sp>
        <p:nvSpPr>
          <p:cNvPr id="4" name="ZoneTexte 3"/>
          <p:cNvSpPr txBox="1"/>
          <p:nvPr/>
        </p:nvSpPr>
        <p:spPr>
          <a:xfrm>
            <a:off x="180974" y="6216939"/>
            <a:ext cx="8963025" cy="646331"/>
          </a:xfrm>
          <a:prstGeom prst="rect">
            <a:avLst/>
          </a:prstGeom>
          <a:solidFill>
            <a:schemeClr val="bg1"/>
          </a:solidFill>
        </p:spPr>
        <p:txBody>
          <a:bodyPr wrap="square" rtlCol="0">
            <a:spAutoFit/>
          </a:bodyPr>
          <a:lstStyle/>
          <a:p>
            <a:r>
              <a:rPr lang="fr-FR" dirty="0">
                <a:solidFill>
                  <a:srgbClr val="000000"/>
                </a:solidFill>
              </a:rPr>
              <a:t>Si certains clients peuvent être </a:t>
            </a:r>
            <a:r>
              <a:rPr lang="fr-FR" dirty="0" smtClean="0">
                <a:solidFill>
                  <a:srgbClr val="000000"/>
                </a:solidFill>
              </a:rPr>
              <a:t>tentés par une ADE externe, attention toutefois aux risques qu’ils peuvent encourir, </a:t>
            </a:r>
            <a:r>
              <a:rPr lang="fr-FR" dirty="0">
                <a:solidFill>
                  <a:srgbClr val="000000"/>
                </a:solidFill>
              </a:rPr>
              <a:t>comme en témoigne l’article de presse en </a:t>
            </a:r>
            <a:r>
              <a:rPr lang="fr-FR" dirty="0" smtClean="0">
                <a:solidFill>
                  <a:srgbClr val="000000"/>
                </a:solidFill>
              </a:rPr>
              <a:t>Annexe.</a:t>
            </a:r>
            <a:endParaRPr lang="fr-FR" dirty="0">
              <a:solidFill>
                <a:srgbClr val="000000"/>
              </a:solidFill>
            </a:endParaRPr>
          </a:p>
        </p:txBody>
      </p:sp>
    </p:spTree>
    <p:extLst>
      <p:ext uri="{BB962C8B-B14F-4D97-AF65-F5344CB8AC3E}">
        <p14:creationId xmlns:p14="http://schemas.microsoft.com/office/powerpoint/2010/main" val="11753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style.rotation</p:attrName>
                                        </p:attrNameLst>
                                      </p:cBhvr>
                                      <p:tavLst>
                                        <p:tav tm="0">
                                          <p:val>
                                            <p:fltVal val="90"/>
                                          </p:val>
                                        </p:tav>
                                        <p:tav tm="100000">
                                          <p:val>
                                            <p:fltVal val="0"/>
                                          </p:val>
                                        </p:tav>
                                      </p:tavLst>
                                    </p:anim>
                                    <p:animEffect transition="in" filter="fad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37455" y="1075728"/>
            <a:ext cx="8580438" cy="5001222"/>
          </a:xfrm>
        </p:spPr>
        <p:txBody>
          <a:bodyPr>
            <a:normAutofit/>
          </a:bodyPr>
          <a:lstStyle/>
          <a:p>
            <a:pPr algn="just"/>
            <a:r>
              <a:rPr lang="fr-FR" b="1" dirty="0" smtClean="0"/>
              <a:t>PARADE</a:t>
            </a:r>
            <a:r>
              <a:rPr lang="fr-FR" dirty="0" smtClean="0"/>
              <a:t> est le dispositif de riposte commerciale mis en place par CNP/NATIXIS et BPCE pour </a:t>
            </a:r>
            <a:r>
              <a:rPr lang="fr-FR" b="1" dirty="0" smtClean="0"/>
              <a:t>contrer les demandes résiliation d’assurance </a:t>
            </a:r>
            <a:r>
              <a:rPr lang="fr-FR" b="1" dirty="0"/>
              <a:t>emprunteur </a:t>
            </a:r>
            <a:r>
              <a:rPr lang="fr-FR" dirty="0"/>
              <a:t>sur notre stock d’ADE groupe </a:t>
            </a:r>
            <a:r>
              <a:rPr lang="fr-FR" dirty="0" smtClean="0"/>
              <a:t>CNP :</a:t>
            </a:r>
          </a:p>
          <a:p>
            <a:pPr lvl="1" algn="just"/>
            <a:r>
              <a:rPr lang="fr-FR" b="1" dirty="0" smtClean="0"/>
              <a:t>loi </a:t>
            </a:r>
            <a:r>
              <a:rPr lang="fr-FR" b="1" dirty="0"/>
              <a:t>Hamon </a:t>
            </a:r>
            <a:r>
              <a:rPr lang="fr-FR" b="1" dirty="0" smtClean="0"/>
              <a:t>: durant l’année qui suit l’émission de l’offre de prêt</a:t>
            </a:r>
          </a:p>
          <a:p>
            <a:pPr lvl="1" algn="just"/>
            <a:r>
              <a:rPr lang="fr-FR" b="1" dirty="0" smtClean="0"/>
              <a:t>loi Bourquin : chaque année, à date anniversaire (avec un préavis de 2 mois*)</a:t>
            </a:r>
            <a:endParaRPr lang="fr-FR" b="1" dirty="0"/>
          </a:p>
          <a:p>
            <a:pPr algn="just"/>
            <a:endParaRPr lang="fr-FR" sz="1000" dirty="0" smtClean="0"/>
          </a:p>
          <a:p>
            <a:pPr algn="just"/>
            <a:endParaRPr lang="fr-FR" sz="1000" dirty="0"/>
          </a:p>
          <a:p>
            <a:pPr algn="just"/>
            <a:endParaRPr lang="fr-FR" sz="1000" dirty="0" smtClean="0"/>
          </a:p>
          <a:p>
            <a:pPr algn="just"/>
            <a:endParaRPr lang="fr-FR" sz="1000" dirty="0" smtClean="0"/>
          </a:p>
          <a:p>
            <a:pPr algn="just"/>
            <a:endParaRPr lang="fr-FR" sz="1000" dirty="0"/>
          </a:p>
          <a:p>
            <a:pPr algn="just"/>
            <a:endParaRPr lang="fr-FR" sz="1000" dirty="0" smtClean="0"/>
          </a:p>
          <a:p>
            <a:pPr algn="just"/>
            <a:endParaRPr lang="fr-FR" sz="1000" dirty="0" smtClean="0"/>
          </a:p>
          <a:p>
            <a:pPr algn="just"/>
            <a:r>
              <a:rPr lang="fr-FR" dirty="0" smtClean="0"/>
              <a:t>L’objectif du projet PARADE est </a:t>
            </a:r>
            <a:r>
              <a:rPr lang="fr-FR" b="1" dirty="0" smtClean="0"/>
              <a:t>de défendre notre PNB </a:t>
            </a:r>
            <a:r>
              <a:rPr lang="fr-FR" dirty="0" smtClean="0"/>
              <a:t>en conservant un maximum de clients dans le contrat Groupe CNP.</a:t>
            </a:r>
            <a:endParaRPr lang="fr-FR" dirty="0"/>
          </a:p>
        </p:txBody>
      </p:sp>
      <p:sp>
        <p:nvSpPr>
          <p:cNvPr id="3" name="Titre 2"/>
          <p:cNvSpPr>
            <a:spLocks noGrp="1"/>
          </p:cNvSpPr>
          <p:nvPr>
            <p:ph type="title"/>
          </p:nvPr>
        </p:nvSpPr>
        <p:spPr/>
        <p:txBody>
          <a:bodyPr>
            <a:normAutofit fontScale="90000"/>
          </a:bodyPr>
          <a:lstStyle/>
          <a:p>
            <a:r>
              <a:rPr lang="fr-FR" dirty="0"/>
              <a:t>Projet </a:t>
            </a:r>
            <a:r>
              <a:rPr lang="fr-FR" dirty="0">
                <a:solidFill>
                  <a:schemeClr val="tx2"/>
                </a:solidFill>
              </a:rPr>
              <a:t>parade</a:t>
            </a:r>
            <a:r>
              <a:rPr lang="fr-FR" dirty="0"/>
              <a:t> : </a:t>
            </a:r>
            <a:r>
              <a:rPr lang="fr-FR" dirty="0">
                <a:solidFill>
                  <a:schemeClr val="tx2"/>
                </a:solidFill>
              </a:rPr>
              <a:t>p</a:t>
            </a:r>
            <a:r>
              <a:rPr lang="fr-FR" dirty="0"/>
              <a:t>lan d’</a:t>
            </a:r>
            <a:r>
              <a:rPr lang="fr-FR" dirty="0">
                <a:solidFill>
                  <a:schemeClr val="tx2"/>
                </a:solidFill>
              </a:rPr>
              <a:t>a</a:t>
            </a:r>
            <a:r>
              <a:rPr lang="fr-FR" dirty="0"/>
              <a:t>ction et de </a:t>
            </a:r>
            <a:r>
              <a:rPr lang="fr-FR" dirty="0">
                <a:solidFill>
                  <a:schemeClr val="tx2"/>
                </a:solidFill>
              </a:rPr>
              <a:t>r</a:t>
            </a:r>
            <a:r>
              <a:rPr lang="fr-FR" dirty="0"/>
              <a:t>iposte sur </a:t>
            </a:r>
            <a:r>
              <a:rPr lang="fr-FR" dirty="0" smtClean="0"/>
              <a:t>l’</a:t>
            </a:r>
            <a:r>
              <a:rPr lang="fr-FR" dirty="0" smtClean="0">
                <a:solidFill>
                  <a:schemeClr val="tx2"/>
                </a:solidFill>
              </a:rPr>
              <a:t>ADE</a:t>
            </a:r>
            <a:endParaRPr lang="fr-FR" dirty="0">
              <a:solidFill>
                <a:schemeClr val="tx2"/>
              </a:solidFill>
            </a:endParaRPr>
          </a:p>
        </p:txBody>
      </p:sp>
      <p:sp>
        <p:nvSpPr>
          <p:cNvPr id="10" name="Espace réservé du contenu 1"/>
          <p:cNvSpPr txBox="1">
            <a:spLocks/>
          </p:cNvSpPr>
          <p:nvPr/>
        </p:nvSpPr>
        <p:spPr>
          <a:xfrm>
            <a:off x="237454" y="4393222"/>
            <a:ext cx="6587677" cy="2130119"/>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Clr>
                <a:srgbClr val="FF0000"/>
              </a:buClr>
            </a:pPr>
            <a:r>
              <a:rPr lang="fr-FR" dirty="0" smtClean="0">
                <a:solidFill>
                  <a:srgbClr val="000000"/>
                </a:solidFill>
              </a:rPr>
              <a:t>Le dispositif géré par </a:t>
            </a:r>
            <a:r>
              <a:rPr lang="fr-FR" b="1" dirty="0" smtClean="0">
                <a:solidFill>
                  <a:srgbClr val="FF0000"/>
                </a:solidFill>
              </a:rPr>
              <a:t>ECUREUIL CREDIT </a:t>
            </a:r>
            <a:r>
              <a:rPr lang="fr-FR" dirty="0" smtClean="0">
                <a:solidFill>
                  <a:srgbClr val="000000"/>
                </a:solidFill>
              </a:rPr>
              <a:t>comprend :</a:t>
            </a:r>
          </a:p>
          <a:p>
            <a:pPr marL="808038" algn="just">
              <a:buClr>
                <a:srgbClr val="FF0000"/>
              </a:buClr>
              <a:buFont typeface="Wingdings" panose="05000000000000000000" pitchFamily="2" charset="2"/>
              <a:buChar char="Ø"/>
            </a:pPr>
            <a:r>
              <a:rPr lang="fr-FR" b="1" dirty="0" smtClean="0">
                <a:solidFill>
                  <a:srgbClr val="000000"/>
                </a:solidFill>
              </a:rPr>
              <a:t>une étude d’équivalence des garanties </a:t>
            </a:r>
            <a:endParaRPr lang="fr-FR" dirty="0" smtClean="0">
              <a:solidFill>
                <a:srgbClr val="000000"/>
              </a:solidFill>
            </a:endParaRPr>
          </a:p>
          <a:p>
            <a:pPr marL="808038" algn="just">
              <a:buClr>
                <a:srgbClr val="FF0000"/>
              </a:buClr>
              <a:buFont typeface="Wingdings" panose="05000000000000000000" pitchFamily="2" charset="2"/>
              <a:buChar char="Ø"/>
            </a:pPr>
            <a:r>
              <a:rPr lang="fr-FR" b="1" dirty="0" smtClean="0">
                <a:solidFill>
                  <a:srgbClr val="000000"/>
                </a:solidFill>
              </a:rPr>
              <a:t>une proposition commerciale </a:t>
            </a:r>
            <a:r>
              <a:rPr lang="fr-FR" dirty="0" smtClean="0">
                <a:solidFill>
                  <a:srgbClr val="000000"/>
                </a:solidFill>
              </a:rPr>
              <a:t>qui sera faite directement au client </a:t>
            </a:r>
            <a:r>
              <a:rPr lang="fr-FR" b="1" dirty="0" smtClean="0">
                <a:solidFill>
                  <a:srgbClr val="000000"/>
                </a:solidFill>
              </a:rPr>
              <a:t>par Ecureuil Crédit </a:t>
            </a:r>
            <a:r>
              <a:rPr lang="fr-FR" dirty="0" smtClean="0">
                <a:solidFill>
                  <a:srgbClr val="000000"/>
                </a:solidFill>
              </a:rPr>
              <a:t>avec une remise tarifaire sur le contrat CNP existant, nous positionnant au même niveau que les assureurs individuels.</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066925" y="2561800"/>
            <a:ext cx="1388166" cy="1345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243"/>
          <a:stretch/>
        </p:blipFill>
        <p:spPr bwMode="auto">
          <a:xfrm>
            <a:off x="6825131" y="4393222"/>
            <a:ext cx="1639241" cy="1778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Espace réservé du contenu 1"/>
          <p:cNvSpPr txBox="1">
            <a:spLocks/>
          </p:cNvSpPr>
          <p:nvPr/>
        </p:nvSpPr>
        <p:spPr>
          <a:xfrm>
            <a:off x="3531292" y="2750065"/>
            <a:ext cx="3848100" cy="969355"/>
          </a:xfrm>
          <a:prstGeom prst="round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ormAutofit fontScale="925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
                <a:srgbClr val="FF0000"/>
              </a:buClr>
              <a:buFont typeface="Wingdings" panose="05000000000000000000" pitchFamily="2" charset="2"/>
              <a:buNone/>
            </a:pPr>
            <a:r>
              <a:rPr lang="fr-FR" b="1" dirty="0" smtClean="0">
                <a:solidFill>
                  <a:prstClr val="white"/>
                </a:solidFill>
              </a:rPr>
              <a:t>La date anniversaire est la date de signature de l’offre de prêt immobilier (« date d’effet » dans </a:t>
            </a:r>
            <a:r>
              <a:rPr lang="fr-FR" b="1" dirty="0" err="1" smtClean="0">
                <a:solidFill>
                  <a:prstClr val="white"/>
                </a:solidFill>
              </a:rPr>
              <a:t>MyWay</a:t>
            </a:r>
            <a:r>
              <a:rPr lang="fr-FR" b="1" dirty="0" smtClean="0">
                <a:solidFill>
                  <a:prstClr val="white"/>
                </a:solidFill>
              </a:rPr>
              <a:t>)</a:t>
            </a:r>
          </a:p>
        </p:txBody>
      </p:sp>
      <p:sp>
        <p:nvSpPr>
          <p:cNvPr id="4" name="ZoneTexte 3"/>
          <p:cNvSpPr txBox="1"/>
          <p:nvPr/>
        </p:nvSpPr>
        <p:spPr>
          <a:xfrm>
            <a:off x="1504950" y="6286500"/>
            <a:ext cx="4657725" cy="369332"/>
          </a:xfrm>
          <a:prstGeom prst="rect">
            <a:avLst/>
          </a:prstGeom>
          <a:solidFill>
            <a:sysClr val="window" lastClr="FFFFFF"/>
          </a:solidFill>
        </p:spPr>
        <p:txBody>
          <a:bodyPr wrap="square" rtlCol="0">
            <a:spAutoFit/>
          </a:bodyPr>
          <a:lstStyle/>
          <a:p>
            <a:endParaRPr lang="fr-FR" dirty="0">
              <a:solidFill>
                <a:srgbClr val="000000"/>
              </a:solidFill>
            </a:endParaRPr>
          </a:p>
        </p:txBody>
      </p:sp>
      <p:sp>
        <p:nvSpPr>
          <p:cNvPr id="9" name="ZoneTexte 8"/>
          <p:cNvSpPr txBox="1"/>
          <p:nvPr/>
        </p:nvSpPr>
        <p:spPr>
          <a:xfrm>
            <a:off x="761999" y="6292508"/>
            <a:ext cx="6305551" cy="461665"/>
          </a:xfrm>
          <a:prstGeom prst="rect">
            <a:avLst/>
          </a:prstGeom>
          <a:noFill/>
        </p:spPr>
        <p:txBody>
          <a:bodyPr wrap="square" rtlCol="0">
            <a:spAutoFit/>
          </a:bodyPr>
          <a:lstStyle/>
          <a:p>
            <a:pPr marL="0" lvl="1"/>
            <a:r>
              <a:rPr lang="fr-FR" sz="1200" i="1" dirty="0" smtClean="0">
                <a:solidFill>
                  <a:srgbClr val="000000"/>
                </a:solidFill>
              </a:rPr>
              <a:t>* ECUREUIL CREDIT accorde une </a:t>
            </a:r>
            <a:r>
              <a:rPr lang="fr-FR" sz="1200" i="1" kern="0" dirty="0" smtClean="0">
                <a:solidFill>
                  <a:srgbClr val="000000"/>
                </a:solidFill>
                <a:sym typeface="Wingdings" panose="05000000000000000000" pitchFamily="2" charset="2"/>
              </a:rPr>
              <a:t>souplesse </a:t>
            </a:r>
            <a:r>
              <a:rPr lang="fr-FR" sz="1200" i="1" kern="0" dirty="0">
                <a:solidFill>
                  <a:srgbClr val="000000"/>
                </a:solidFill>
                <a:sym typeface="Wingdings" panose="05000000000000000000" pitchFamily="2" charset="2"/>
              </a:rPr>
              <a:t>de 10 </a:t>
            </a:r>
            <a:r>
              <a:rPr lang="fr-FR" sz="1200" i="1" kern="0" dirty="0" smtClean="0">
                <a:solidFill>
                  <a:srgbClr val="000000"/>
                </a:solidFill>
                <a:sym typeface="Wingdings" panose="05000000000000000000" pitchFamily="2" charset="2"/>
              </a:rPr>
              <a:t>jours </a:t>
            </a:r>
            <a:r>
              <a:rPr lang="fr-FR" sz="1200" i="1" kern="0" dirty="0">
                <a:solidFill>
                  <a:srgbClr val="000000"/>
                </a:solidFill>
                <a:sym typeface="Wingdings" panose="05000000000000000000" pitchFamily="2" charset="2"/>
              </a:rPr>
              <a:t>au client qui ne respecterait pas strictement le délai de préavis de 2 </a:t>
            </a:r>
            <a:r>
              <a:rPr lang="fr-FR" sz="1200" i="1" kern="0" dirty="0" smtClean="0">
                <a:solidFill>
                  <a:srgbClr val="000000"/>
                </a:solidFill>
                <a:sym typeface="Wingdings" panose="05000000000000000000" pitchFamily="2" charset="2"/>
              </a:rPr>
              <a:t>mois</a:t>
            </a:r>
            <a:endParaRPr lang="fr-FR" sz="1200" i="1" kern="0" dirty="0">
              <a:solidFill>
                <a:srgbClr val="000000"/>
              </a:solidFill>
              <a:sym typeface="Wingdings" panose="05000000000000000000" pitchFamily="2" charset="2"/>
            </a:endParaRPr>
          </a:p>
        </p:txBody>
      </p:sp>
    </p:spTree>
    <p:extLst>
      <p:ext uri="{BB962C8B-B14F-4D97-AF65-F5344CB8AC3E}">
        <p14:creationId xmlns:p14="http://schemas.microsoft.com/office/powerpoint/2010/main" val="372169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Effect transition="in" filter="fade">
                                      <p:cBhvr>
                                        <p:cTn id="43" dur="1000"/>
                                        <p:tgtEl>
                                          <p:spTgt spid="2">
                                            <p:txEl>
                                              <p:pRg st="10" end="10"/>
                                            </p:txEl>
                                          </p:spTgt>
                                        </p:tgtEl>
                                      </p:cBhvr>
                                    </p:animEffect>
                                    <p:anim calcmode="lin" valueType="num">
                                      <p:cBhvr>
                                        <p:cTn id="4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0">
                                            <p:txEl>
                                              <p:pRg st="0" end="0"/>
                                            </p:txEl>
                                          </p:spTgt>
                                        </p:tgtEl>
                                        <p:attrNameLst>
                                          <p:attrName>style.visibility</p:attrName>
                                        </p:attrNameLst>
                                      </p:cBhvr>
                                      <p:to>
                                        <p:strVal val="visible"/>
                                      </p:to>
                                    </p:set>
                                    <p:animEffect transition="in" filter="fade">
                                      <p:cBhvr>
                                        <p:cTn id="50" dur="1000"/>
                                        <p:tgtEl>
                                          <p:spTgt spid="10">
                                            <p:txEl>
                                              <p:pRg st="0" end="0"/>
                                            </p:txEl>
                                          </p:spTgt>
                                        </p:tgtEl>
                                      </p:cBhvr>
                                    </p:animEffect>
                                    <p:anim calcmode="lin" valueType="num">
                                      <p:cBhvr>
                                        <p:cTn id="51"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074"/>
                                        </p:tgtEl>
                                        <p:attrNameLst>
                                          <p:attrName>style.visibility</p:attrName>
                                        </p:attrNameLst>
                                      </p:cBhvr>
                                      <p:to>
                                        <p:strVal val="visible"/>
                                      </p:to>
                                    </p:set>
                                    <p:animEffect transition="in" filter="fade">
                                      <p:cBhvr>
                                        <p:cTn id="55" dur="1000"/>
                                        <p:tgtEl>
                                          <p:spTgt spid="3074"/>
                                        </p:tgtEl>
                                      </p:cBhvr>
                                    </p:animEffect>
                                    <p:anim calcmode="lin" valueType="num">
                                      <p:cBhvr>
                                        <p:cTn id="56" dur="1000" fill="hold"/>
                                        <p:tgtEl>
                                          <p:spTgt spid="3074"/>
                                        </p:tgtEl>
                                        <p:attrNameLst>
                                          <p:attrName>ppt_x</p:attrName>
                                        </p:attrNameLst>
                                      </p:cBhvr>
                                      <p:tavLst>
                                        <p:tav tm="0">
                                          <p:val>
                                            <p:strVal val="#ppt_x"/>
                                          </p:val>
                                        </p:tav>
                                        <p:tav tm="100000">
                                          <p:val>
                                            <p:strVal val="#ppt_x"/>
                                          </p:val>
                                        </p:tav>
                                      </p:tavLst>
                                    </p:anim>
                                    <p:anim calcmode="lin" valueType="num">
                                      <p:cBhvr>
                                        <p:cTn id="57" dur="1000" fill="hold"/>
                                        <p:tgtEl>
                                          <p:spTgt spid="3074"/>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42" presetClass="entr" presetSubtype="0" fill="hold" nodeType="afterEffect">
                                  <p:stCondLst>
                                    <p:cond delay="0"/>
                                  </p:stCondLst>
                                  <p:childTnLst>
                                    <p:set>
                                      <p:cBhvr>
                                        <p:cTn id="60" dur="1" fill="hold">
                                          <p:stCondLst>
                                            <p:cond delay="0"/>
                                          </p:stCondLst>
                                        </p:cTn>
                                        <p:tgtEl>
                                          <p:spTgt spid="10">
                                            <p:txEl>
                                              <p:pRg st="1" end="1"/>
                                            </p:txEl>
                                          </p:spTgt>
                                        </p:tgtEl>
                                        <p:attrNameLst>
                                          <p:attrName>style.visibility</p:attrName>
                                        </p:attrNameLst>
                                      </p:cBhvr>
                                      <p:to>
                                        <p:strVal val="visible"/>
                                      </p:to>
                                    </p:set>
                                    <p:animEffect transition="in" filter="fade">
                                      <p:cBhvr>
                                        <p:cTn id="61" dur="1000"/>
                                        <p:tgtEl>
                                          <p:spTgt spid="10">
                                            <p:txEl>
                                              <p:pRg st="1" end="1"/>
                                            </p:txEl>
                                          </p:spTgt>
                                        </p:tgtEl>
                                      </p:cBhvr>
                                    </p:animEffect>
                                    <p:anim calcmode="lin" valueType="num">
                                      <p:cBhvr>
                                        <p:cTn id="62"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63"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42" presetClass="entr" presetSubtype="0" fill="hold" nodeType="afterEffect">
                                  <p:stCondLst>
                                    <p:cond delay="0"/>
                                  </p:stCondLst>
                                  <p:childTnLst>
                                    <p:set>
                                      <p:cBhvr>
                                        <p:cTn id="66" dur="1" fill="hold">
                                          <p:stCondLst>
                                            <p:cond delay="0"/>
                                          </p:stCondLst>
                                        </p:cTn>
                                        <p:tgtEl>
                                          <p:spTgt spid="10">
                                            <p:txEl>
                                              <p:pRg st="2" end="2"/>
                                            </p:txEl>
                                          </p:spTgt>
                                        </p:tgtEl>
                                        <p:attrNameLst>
                                          <p:attrName>style.visibility</p:attrName>
                                        </p:attrNameLst>
                                      </p:cBhvr>
                                      <p:to>
                                        <p:strVal val="visible"/>
                                      </p:to>
                                    </p:set>
                                    <p:animEffect transition="in" filter="fade">
                                      <p:cBhvr>
                                        <p:cTn id="67" dur="1000"/>
                                        <p:tgtEl>
                                          <p:spTgt spid="10">
                                            <p:txEl>
                                              <p:pRg st="2" end="2"/>
                                            </p:txEl>
                                          </p:spTgt>
                                        </p:tgtEl>
                                      </p:cBhvr>
                                    </p:animEffect>
                                    <p:anim calcmode="lin" valueType="num">
                                      <p:cBhvr>
                                        <p:cTn id="6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6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D8B9E57-4B6B-4721-A1EC-ACAE076949CD}"/>
              </a:ext>
            </a:extLst>
          </p:cNvPr>
          <p:cNvSpPr>
            <a:spLocks noGrp="1"/>
          </p:cNvSpPr>
          <p:nvPr>
            <p:ph type="title"/>
          </p:nvPr>
        </p:nvSpPr>
        <p:spPr/>
        <p:txBody>
          <a:bodyPr>
            <a:normAutofit fontScale="90000"/>
          </a:bodyPr>
          <a:lstStyle/>
          <a:p>
            <a:r>
              <a:rPr lang="fr-FR" dirty="0"/>
              <a:t>Une réponse simple pour l’ensemble des clients équipés d’un contrat </a:t>
            </a:r>
            <a:r>
              <a:rPr lang="fr-FR" dirty="0" smtClean="0"/>
              <a:t>groupe CNP</a:t>
            </a:r>
            <a:endParaRPr lang="fr-FR" dirty="0"/>
          </a:p>
        </p:txBody>
      </p:sp>
      <p:sp>
        <p:nvSpPr>
          <p:cNvPr id="9" name="Rectangle à coins arrondis 8">
            <a:extLst>
              <a:ext uri="{FF2B5EF4-FFF2-40B4-BE49-F238E27FC236}">
                <a16:creationId xmlns:a16="http://schemas.microsoft.com/office/drawing/2014/main" xmlns="" id="{487B9224-B5D5-40D9-83CF-31018D0C87AA}"/>
              </a:ext>
            </a:extLst>
          </p:cNvPr>
          <p:cNvSpPr/>
          <p:nvPr/>
        </p:nvSpPr>
        <p:spPr>
          <a:xfrm>
            <a:off x="981075" y="3031336"/>
            <a:ext cx="2068068" cy="230505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lIns="36000" tIns="36000" rIns="36000" bIns="36000" rtlCol="0" anchor="ctr"/>
          <a:lstStyle/>
          <a:p>
            <a:pPr algn="ctr"/>
            <a:r>
              <a:rPr lang="fr-FR" sz="1600" b="1" dirty="0">
                <a:solidFill>
                  <a:prstClr val="white"/>
                </a:solidFill>
              </a:rPr>
              <a:t>Contrat groupe</a:t>
            </a:r>
          </a:p>
          <a:p>
            <a:pPr algn="ctr"/>
            <a:r>
              <a:rPr lang="fr-FR" sz="1600" b="1" dirty="0">
                <a:solidFill>
                  <a:prstClr val="white"/>
                </a:solidFill>
              </a:rPr>
              <a:t>CNP / NA </a:t>
            </a:r>
          </a:p>
        </p:txBody>
      </p:sp>
      <p:sp>
        <p:nvSpPr>
          <p:cNvPr id="14" name="Rectangle : coins arrondis 13">
            <a:extLst>
              <a:ext uri="{FF2B5EF4-FFF2-40B4-BE49-F238E27FC236}">
                <a16:creationId xmlns:a16="http://schemas.microsoft.com/office/drawing/2014/main" xmlns="" id="{37E573D0-3FFB-4E85-BA13-503E225F2BE2}"/>
              </a:ext>
            </a:extLst>
          </p:cNvPr>
          <p:cNvSpPr/>
          <p:nvPr/>
        </p:nvSpPr>
        <p:spPr>
          <a:xfrm>
            <a:off x="3749501" y="3031336"/>
            <a:ext cx="2160000" cy="543584"/>
          </a:xfrm>
          <a:prstGeom prst="roundRect">
            <a:avLst/>
          </a:prstGeom>
          <a:ln/>
        </p:spPr>
        <p:style>
          <a:lnRef idx="0">
            <a:schemeClr val="accent4"/>
          </a:lnRef>
          <a:fillRef idx="3">
            <a:schemeClr val="accent4"/>
          </a:fillRef>
          <a:effectRef idx="3">
            <a:schemeClr val="accent4"/>
          </a:effectRef>
          <a:fontRef idx="minor">
            <a:schemeClr val="lt1"/>
          </a:fontRef>
        </p:style>
        <p:txBody>
          <a:bodyPr lIns="36000" rIns="72000" rtlCol="0" anchor="ctr"/>
          <a:lstStyle/>
          <a:p>
            <a:pPr algn="ctr">
              <a:spcBef>
                <a:spcPts val="600"/>
              </a:spcBef>
            </a:pPr>
            <a:r>
              <a:rPr lang="fr-FR" sz="1600" b="1" dirty="0" smtClean="0">
                <a:solidFill>
                  <a:prstClr val="white"/>
                </a:solidFill>
              </a:rPr>
              <a:t>Simple</a:t>
            </a:r>
            <a:endParaRPr lang="fr-FR" sz="1600" b="1" dirty="0">
              <a:solidFill>
                <a:prstClr val="white"/>
              </a:solidFill>
            </a:endParaRPr>
          </a:p>
        </p:txBody>
      </p:sp>
      <p:sp>
        <p:nvSpPr>
          <p:cNvPr id="34" name="Triangle isocèle 33">
            <a:extLst>
              <a:ext uri="{FF2B5EF4-FFF2-40B4-BE49-F238E27FC236}">
                <a16:creationId xmlns:a16="http://schemas.microsoft.com/office/drawing/2014/main" xmlns="" id="{C441C0E7-33D2-48D2-9F2B-E723B9A3A290}"/>
              </a:ext>
            </a:extLst>
          </p:cNvPr>
          <p:cNvSpPr/>
          <p:nvPr/>
        </p:nvSpPr>
        <p:spPr>
          <a:xfrm rot="5400000">
            <a:off x="2432803" y="4051029"/>
            <a:ext cx="1952511"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a:spcBef>
                <a:spcPts val="600"/>
              </a:spcBef>
            </a:pPr>
            <a:endParaRPr lang="fr-FR" sz="1100" b="1" dirty="0">
              <a:solidFill>
                <a:srgbClr val="86529A"/>
              </a:solidFill>
            </a:endParaRPr>
          </a:p>
        </p:txBody>
      </p:sp>
      <p:sp>
        <p:nvSpPr>
          <p:cNvPr id="36" name="Rectangle 35">
            <a:extLst>
              <a:ext uri="{FF2B5EF4-FFF2-40B4-BE49-F238E27FC236}">
                <a16:creationId xmlns:a16="http://schemas.microsoft.com/office/drawing/2014/main" xmlns="" id="{3DE5F088-416E-4C14-AEA4-4BFD5CC64EAB}"/>
              </a:ext>
            </a:extLst>
          </p:cNvPr>
          <p:cNvSpPr/>
          <p:nvPr/>
        </p:nvSpPr>
        <p:spPr>
          <a:xfrm>
            <a:off x="981075" y="5723909"/>
            <a:ext cx="2068068" cy="4724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600" b="1" dirty="0">
                <a:solidFill>
                  <a:prstClr val="white"/>
                </a:solidFill>
              </a:rPr>
              <a:t>Contrat individuel </a:t>
            </a:r>
            <a:r>
              <a:rPr lang="fr-FR" sz="1600" b="1" i="1" dirty="0">
                <a:solidFill>
                  <a:prstClr val="white"/>
                </a:solidFill>
              </a:rPr>
              <a:t>(ADE S</a:t>
            </a:r>
            <a:r>
              <a:rPr lang="fr-FR" sz="1600" b="1" i="1" dirty="0" smtClean="0">
                <a:solidFill>
                  <a:prstClr val="white"/>
                </a:solidFill>
              </a:rPr>
              <a:t>ervices)</a:t>
            </a:r>
            <a:endParaRPr lang="fr-FR" sz="1600" i="1" dirty="0">
              <a:solidFill>
                <a:prstClr val="white"/>
              </a:solidFill>
            </a:endParaRPr>
          </a:p>
        </p:txBody>
      </p:sp>
      <p:sp>
        <p:nvSpPr>
          <p:cNvPr id="37" name="Rectangle : coins arrondis 36">
            <a:extLst>
              <a:ext uri="{FF2B5EF4-FFF2-40B4-BE49-F238E27FC236}">
                <a16:creationId xmlns:a16="http://schemas.microsoft.com/office/drawing/2014/main" xmlns="" id="{A06C078F-4069-494B-A7B6-B5789976B001}"/>
              </a:ext>
            </a:extLst>
          </p:cNvPr>
          <p:cNvSpPr/>
          <p:nvPr/>
        </p:nvSpPr>
        <p:spPr>
          <a:xfrm>
            <a:off x="3741763" y="5751491"/>
            <a:ext cx="4566800" cy="472438"/>
          </a:xfrm>
          <a:prstGeom prst="roundRect">
            <a:avLst/>
          </a:prstGeom>
          <a:solidFill>
            <a:schemeClr val="bg1">
              <a:lumMod val="85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r>
              <a:rPr lang="fr-FR" sz="1400" b="1" dirty="0">
                <a:solidFill>
                  <a:srgbClr val="000000">
                    <a:lumMod val="75000"/>
                    <a:lumOff val="25000"/>
                  </a:srgbClr>
                </a:solidFill>
              </a:rPr>
              <a:t>Pas de proposition</a:t>
            </a:r>
          </a:p>
        </p:txBody>
      </p:sp>
      <p:sp>
        <p:nvSpPr>
          <p:cNvPr id="43" name="Triangle isocèle 42">
            <a:extLst>
              <a:ext uri="{FF2B5EF4-FFF2-40B4-BE49-F238E27FC236}">
                <a16:creationId xmlns:a16="http://schemas.microsoft.com/office/drawing/2014/main" xmlns="" id="{CF21853A-414A-4A5F-A85C-383CB9B1320F}"/>
              </a:ext>
            </a:extLst>
          </p:cNvPr>
          <p:cNvSpPr/>
          <p:nvPr/>
        </p:nvSpPr>
        <p:spPr>
          <a:xfrm rot="5400000">
            <a:off x="3172841" y="5832715"/>
            <a:ext cx="472436"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endParaRPr lang="fr-FR" sz="1100" b="1" dirty="0">
              <a:solidFill>
                <a:srgbClr val="000000">
                  <a:lumMod val="75000"/>
                  <a:lumOff val="25000"/>
                </a:srgbClr>
              </a:solidFill>
            </a:endParaRPr>
          </a:p>
        </p:txBody>
      </p:sp>
      <p:pic>
        <p:nvPicPr>
          <p:cNvPr id="46" name="Image 45">
            <a:extLst>
              <a:ext uri="{FF2B5EF4-FFF2-40B4-BE49-F238E27FC236}">
                <a16:creationId xmlns:a16="http://schemas.microsoft.com/office/drawing/2014/main" xmlns="" id="{CEFF3E26-A6EB-4B4B-B096-2E41F6B9C05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0311" b="54404" l="35948" r="66667">
                        <a14:foregroundMark x1="36928" y1="54404" x2="36928" y2="54404"/>
                      </a14:backgroundRemoval>
                    </a14:imgEffect>
                  </a14:imgLayer>
                </a14:imgProps>
              </a:ext>
            </a:extLst>
          </a:blip>
          <a:srcRect l="32144" t="27690" r="29344" b="43631"/>
          <a:stretch/>
        </p:blipFill>
        <p:spPr>
          <a:xfrm>
            <a:off x="7696050" y="5758567"/>
            <a:ext cx="510085" cy="479171"/>
          </a:xfrm>
          <a:prstGeom prst="rect">
            <a:avLst/>
          </a:prstGeom>
        </p:spPr>
      </p:pic>
      <p:sp>
        <p:nvSpPr>
          <p:cNvPr id="30" name="Rectangle : coins arrondis 29">
            <a:extLst>
              <a:ext uri="{FF2B5EF4-FFF2-40B4-BE49-F238E27FC236}">
                <a16:creationId xmlns:a16="http://schemas.microsoft.com/office/drawing/2014/main" xmlns="" id="{33AD363B-80F7-4568-B713-0A56084A50DF}"/>
              </a:ext>
            </a:extLst>
          </p:cNvPr>
          <p:cNvSpPr/>
          <p:nvPr/>
        </p:nvSpPr>
        <p:spPr>
          <a:xfrm>
            <a:off x="6327526" y="3031336"/>
            <a:ext cx="2321173" cy="543584"/>
          </a:xfrm>
          <a:prstGeom prst="roundRect">
            <a:avLst/>
          </a:prstGeom>
          <a:ln/>
        </p:spPr>
        <p:style>
          <a:lnRef idx="1">
            <a:schemeClr val="accent3"/>
          </a:lnRef>
          <a:fillRef idx="2">
            <a:schemeClr val="accent3"/>
          </a:fillRef>
          <a:effectRef idx="1">
            <a:schemeClr val="accent3"/>
          </a:effectRef>
          <a:fontRef idx="minor">
            <a:schemeClr val="dk1"/>
          </a:fontRef>
        </p:style>
        <p:txBody>
          <a:bodyPr lIns="36000" rIns="72000" rtlCol="0" anchor="ctr"/>
          <a:lstStyle/>
          <a:p>
            <a:pPr algn="ctr">
              <a:spcBef>
                <a:spcPts val="600"/>
              </a:spcBef>
            </a:pPr>
            <a:r>
              <a:rPr lang="fr-FR" sz="1200" dirty="0">
                <a:solidFill>
                  <a:srgbClr val="000000">
                    <a:lumMod val="75000"/>
                    <a:lumOff val="25000"/>
                  </a:srgbClr>
                </a:solidFill>
              </a:rPr>
              <a:t>Pas de </a:t>
            </a:r>
            <a:r>
              <a:rPr lang="fr-FR" sz="1200" b="1" dirty="0">
                <a:solidFill>
                  <a:srgbClr val="000000">
                    <a:lumMod val="75000"/>
                    <a:lumOff val="25000"/>
                  </a:srgbClr>
                </a:solidFill>
              </a:rPr>
              <a:t>sélection </a:t>
            </a:r>
            <a:r>
              <a:rPr lang="fr-FR" sz="1200" dirty="0">
                <a:solidFill>
                  <a:srgbClr val="000000">
                    <a:lumMod val="75000"/>
                    <a:lumOff val="25000"/>
                  </a:srgbClr>
                </a:solidFill>
              </a:rPr>
              <a:t>médicale,  pas de </a:t>
            </a:r>
            <a:r>
              <a:rPr lang="fr-FR" sz="1200" b="1" dirty="0">
                <a:solidFill>
                  <a:srgbClr val="000000">
                    <a:lumMod val="75000"/>
                    <a:lumOff val="25000"/>
                  </a:srgbClr>
                </a:solidFill>
              </a:rPr>
              <a:t>formalités ADE (adhésion, FSI, ..)</a:t>
            </a:r>
          </a:p>
        </p:txBody>
      </p:sp>
      <p:sp>
        <p:nvSpPr>
          <p:cNvPr id="39" name="Triangle isocèle 38">
            <a:extLst>
              <a:ext uri="{FF2B5EF4-FFF2-40B4-BE49-F238E27FC236}">
                <a16:creationId xmlns:a16="http://schemas.microsoft.com/office/drawing/2014/main" xmlns="" id="{A932F2DE-DEDF-4B03-8849-ABBA33D8C03B}"/>
              </a:ext>
            </a:extLst>
          </p:cNvPr>
          <p:cNvSpPr/>
          <p:nvPr/>
        </p:nvSpPr>
        <p:spPr>
          <a:xfrm rot="5400000">
            <a:off x="5882296" y="5027285"/>
            <a:ext cx="472436"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endParaRPr lang="fr-FR" sz="1100" b="1" dirty="0">
              <a:solidFill>
                <a:srgbClr val="000000">
                  <a:lumMod val="75000"/>
                  <a:lumOff val="25000"/>
                </a:srgbClr>
              </a:solidFill>
            </a:endParaRPr>
          </a:p>
        </p:txBody>
      </p:sp>
      <p:sp>
        <p:nvSpPr>
          <p:cNvPr id="40" name="Triangle isocèle 39">
            <a:extLst>
              <a:ext uri="{FF2B5EF4-FFF2-40B4-BE49-F238E27FC236}">
                <a16:creationId xmlns:a16="http://schemas.microsoft.com/office/drawing/2014/main" xmlns="" id="{6A11BC02-3D10-4251-B415-EF4A9975725B}"/>
              </a:ext>
            </a:extLst>
          </p:cNvPr>
          <p:cNvSpPr/>
          <p:nvPr/>
        </p:nvSpPr>
        <p:spPr>
          <a:xfrm rot="5400000">
            <a:off x="5882296" y="4438805"/>
            <a:ext cx="472436"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endParaRPr lang="fr-FR" sz="1100" b="1" dirty="0">
              <a:solidFill>
                <a:srgbClr val="000000">
                  <a:lumMod val="75000"/>
                  <a:lumOff val="25000"/>
                </a:srgbClr>
              </a:solidFill>
            </a:endParaRPr>
          </a:p>
        </p:txBody>
      </p:sp>
      <p:sp>
        <p:nvSpPr>
          <p:cNvPr id="48" name="Triangle isocèle 47">
            <a:extLst>
              <a:ext uri="{FF2B5EF4-FFF2-40B4-BE49-F238E27FC236}">
                <a16:creationId xmlns:a16="http://schemas.microsoft.com/office/drawing/2014/main" xmlns="" id="{C9116F2B-C62D-471A-AD2D-42E99DAF8BA9}"/>
              </a:ext>
            </a:extLst>
          </p:cNvPr>
          <p:cNvSpPr/>
          <p:nvPr/>
        </p:nvSpPr>
        <p:spPr>
          <a:xfrm rot="5400000">
            <a:off x="5882296" y="3211288"/>
            <a:ext cx="472436"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endParaRPr lang="fr-FR" sz="1100" b="1" dirty="0">
              <a:solidFill>
                <a:srgbClr val="000000">
                  <a:lumMod val="75000"/>
                  <a:lumOff val="25000"/>
                </a:srgbClr>
              </a:solidFill>
            </a:endParaRPr>
          </a:p>
        </p:txBody>
      </p:sp>
      <p:sp>
        <p:nvSpPr>
          <p:cNvPr id="28" name="Espace réservé du contenu 1"/>
          <p:cNvSpPr txBox="1">
            <a:spLocks/>
          </p:cNvSpPr>
          <p:nvPr/>
        </p:nvSpPr>
        <p:spPr>
          <a:xfrm>
            <a:off x="104775" y="1100617"/>
            <a:ext cx="8753998" cy="1833083"/>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Clr>
                <a:srgbClr val="FF0000"/>
              </a:buClr>
            </a:pPr>
            <a:r>
              <a:rPr lang="fr-FR" sz="1700" dirty="0" smtClean="0">
                <a:solidFill>
                  <a:srgbClr val="000000"/>
                </a:solidFill>
              </a:rPr>
              <a:t>En </a:t>
            </a:r>
            <a:r>
              <a:rPr lang="fr-FR" sz="1700" dirty="0">
                <a:solidFill>
                  <a:srgbClr val="000000"/>
                </a:solidFill>
              </a:rPr>
              <a:t>acceptant notre </a:t>
            </a:r>
            <a:r>
              <a:rPr lang="fr-FR" sz="1700" dirty="0" smtClean="0">
                <a:solidFill>
                  <a:srgbClr val="000000"/>
                </a:solidFill>
              </a:rPr>
              <a:t>proposition, </a:t>
            </a:r>
            <a:r>
              <a:rPr lang="fr-FR" sz="1700" dirty="0">
                <a:solidFill>
                  <a:srgbClr val="000000"/>
                </a:solidFill>
              </a:rPr>
              <a:t>le client </a:t>
            </a:r>
            <a:r>
              <a:rPr lang="fr-FR" sz="1700" dirty="0" smtClean="0">
                <a:solidFill>
                  <a:srgbClr val="000000"/>
                </a:solidFill>
              </a:rPr>
              <a:t>bénéficiera </a:t>
            </a:r>
            <a:r>
              <a:rPr lang="fr-FR" sz="1700" b="1" dirty="0" smtClean="0">
                <a:solidFill>
                  <a:srgbClr val="000000"/>
                </a:solidFill>
              </a:rPr>
              <a:t>d’une </a:t>
            </a:r>
            <a:r>
              <a:rPr lang="fr-FR" sz="1700" b="1" dirty="0">
                <a:solidFill>
                  <a:srgbClr val="000000"/>
                </a:solidFill>
              </a:rPr>
              <a:t>économie sur le coût total de son </a:t>
            </a:r>
            <a:r>
              <a:rPr lang="fr-FR" sz="1700" b="1" dirty="0" smtClean="0">
                <a:solidFill>
                  <a:srgbClr val="000000"/>
                </a:solidFill>
              </a:rPr>
              <a:t>assurance </a:t>
            </a:r>
            <a:r>
              <a:rPr lang="fr-FR" sz="1700" dirty="0" smtClean="0">
                <a:solidFill>
                  <a:srgbClr val="000000"/>
                </a:solidFill>
              </a:rPr>
              <a:t>et </a:t>
            </a:r>
            <a:r>
              <a:rPr lang="fr-FR" sz="1700" b="1" dirty="0" smtClean="0">
                <a:solidFill>
                  <a:srgbClr val="000000"/>
                </a:solidFill>
              </a:rPr>
              <a:t>conservera les </a:t>
            </a:r>
            <a:r>
              <a:rPr lang="fr-FR" sz="1700" b="1" dirty="0">
                <a:solidFill>
                  <a:srgbClr val="000000"/>
                </a:solidFill>
              </a:rPr>
              <a:t>avantages de son </a:t>
            </a:r>
            <a:r>
              <a:rPr lang="fr-FR" sz="1700" b="1" dirty="0" smtClean="0">
                <a:solidFill>
                  <a:srgbClr val="000000"/>
                </a:solidFill>
              </a:rPr>
              <a:t>contrat</a:t>
            </a:r>
            <a:r>
              <a:rPr lang="fr-FR" sz="1700" dirty="0" smtClean="0">
                <a:solidFill>
                  <a:srgbClr val="000000"/>
                </a:solidFill>
              </a:rPr>
              <a:t>, même </a:t>
            </a:r>
            <a:r>
              <a:rPr lang="fr-FR" sz="1700" dirty="0">
                <a:solidFill>
                  <a:srgbClr val="000000"/>
                </a:solidFill>
              </a:rPr>
              <a:t>si sa situation a évolué depuis l’année de la </a:t>
            </a:r>
            <a:r>
              <a:rPr lang="fr-FR" sz="1700" dirty="0" smtClean="0">
                <a:solidFill>
                  <a:srgbClr val="000000"/>
                </a:solidFill>
              </a:rPr>
              <a:t>souscription. Il n’aura </a:t>
            </a:r>
            <a:r>
              <a:rPr lang="fr-FR" sz="1700" b="1" dirty="0">
                <a:solidFill>
                  <a:srgbClr val="000000"/>
                </a:solidFill>
              </a:rPr>
              <a:t>pas d’interruption de garantie </a:t>
            </a:r>
            <a:r>
              <a:rPr lang="fr-FR" sz="1700" dirty="0">
                <a:solidFill>
                  <a:srgbClr val="000000"/>
                </a:solidFill>
              </a:rPr>
              <a:t>(alors qu’il peut y avoir un délai de carence dans les contrats individuels externes</a:t>
            </a:r>
            <a:r>
              <a:rPr lang="fr-FR" sz="1700" dirty="0" smtClean="0">
                <a:solidFill>
                  <a:srgbClr val="000000"/>
                </a:solidFill>
              </a:rPr>
              <a:t>) et </a:t>
            </a:r>
            <a:r>
              <a:rPr lang="fr-FR" sz="1700" b="1" dirty="0" smtClean="0">
                <a:solidFill>
                  <a:srgbClr val="000000"/>
                </a:solidFill>
              </a:rPr>
              <a:t>aucune formalité médicale</a:t>
            </a:r>
            <a:r>
              <a:rPr lang="fr-FR" sz="1700" dirty="0" smtClean="0">
                <a:solidFill>
                  <a:srgbClr val="000000"/>
                </a:solidFill>
              </a:rPr>
              <a:t>.</a:t>
            </a:r>
            <a:endParaRPr lang="fr-FR" sz="1700" dirty="0">
              <a:solidFill>
                <a:srgbClr val="000000"/>
              </a:solidFill>
            </a:endParaRPr>
          </a:p>
        </p:txBody>
      </p:sp>
      <p:sp>
        <p:nvSpPr>
          <p:cNvPr id="42" name="Rectangle : coins arrondis 13">
            <a:extLst>
              <a:ext uri="{FF2B5EF4-FFF2-40B4-BE49-F238E27FC236}">
                <a16:creationId xmlns:a16="http://schemas.microsoft.com/office/drawing/2014/main" xmlns="" id="{37E573D0-3FFB-4E85-BA13-503E225F2BE2}"/>
              </a:ext>
            </a:extLst>
          </p:cNvPr>
          <p:cNvSpPr/>
          <p:nvPr/>
        </p:nvSpPr>
        <p:spPr>
          <a:xfrm>
            <a:off x="3749501" y="3640279"/>
            <a:ext cx="2160000" cy="543584"/>
          </a:xfrm>
          <a:prstGeom prst="roundRect">
            <a:avLst/>
          </a:prstGeom>
          <a:ln/>
        </p:spPr>
        <p:style>
          <a:lnRef idx="0">
            <a:schemeClr val="accent4"/>
          </a:lnRef>
          <a:fillRef idx="3">
            <a:schemeClr val="accent4"/>
          </a:fillRef>
          <a:effectRef idx="3">
            <a:schemeClr val="accent4"/>
          </a:effectRef>
          <a:fontRef idx="minor">
            <a:schemeClr val="lt1"/>
          </a:fontRef>
        </p:style>
        <p:txBody>
          <a:bodyPr lIns="36000" rIns="72000" rtlCol="0" anchor="ctr"/>
          <a:lstStyle/>
          <a:p>
            <a:pPr algn="ctr">
              <a:spcBef>
                <a:spcPts val="600"/>
              </a:spcBef>
            </a:pPr>
            <a:r>
              <a:rPr lang="fr-FR" sz="1600" b="1" dirty="0" smtClean="0">
                <a:solidFill>
                  <a:prstClr val="white"/>
                </a:solidFill>
              </a:rPr>
              <a:t>Sécurisante</a:t>
            </a:r>
            <a:endParaRPr lang="fr-FR" sz="1600" b="1" dirty="0">
              <a:solidFill>
                <a:prstClr val="white"/>
              </a:solidFill>
            </a:endParaRPr>
          </a:p>
        </p:txBody>
      </p:sp>
      <p:sp>
        <p:nvSpPr>
          <p:cNvPr id="44" name="Rectangle : coins arrondis 13">
            <a:extLst>
              <a:ext uri="{FF2B5EF4-FFF2-40B4-BE49-F238E27FC236}">
                <a16:creationId xmlns:a16="http://schemas.microsoft.com/office/drawing/2014/main" xmlns="" id="{37E573D0-3FFB-4E85-BA13-503E225F2BE2}"/>
              </a:ext>
            </a:extLst>
          </p:cNvPr>
          <p:cNvSpPr/>
          <p:nvPr/>
        </p:nvSpPr>
        <p:spPr>
          <a:xfrm>
            <a:off x="3749501" y="4258853"/>
            <a:ext cx="2160000" cy="543584"/>
          </a:xfrm>
          <a:prstGeom prst="roundRect">
            <a:avLst/>
          </a:prstGeom>
          <a:ln/>
        </p:spPr>
        <p:style>
          <a:lnRef idx="0">
            <a:schemeClr val="accent4"/>
          </a:lnRef>
          <a:fillRef idx="3">
            <a:schemeClr val="accent4"/>
          </a:fillRef>
          <a:effectRef idx="3">
            <a:schemeClr val="accent4"/>
          </a:effectRef>
          <a:fontRef idx="minor">
            <a:schemeClr val="lt1"/>
          </a:fontRef>
        </p:style>
        <p:txBody>
          <a:bodyPr lIns="36000" rIns="72000" rtlCol="0" anchor="ctr"/>
          <a:lstStyle/>
          <a:p>
            <a:pPr algn="ctr">
              <a:spcBef>
                <a:spcPts val="600"/>
              </a:spcBef>
            </a:pPr>
            <a:r>
              <a:rPr lang="fr-FR" sz="1600" b="1" dirty="0" smtClean="0">
                <a:solidFill>
                  <a:prstClr val="white"/>
                </a:solidFill>
              </a:rPr>
              <a:t>Attractive</a:t>
            </a:r>
            <a:endParaRPr lang="fr-FR" sz="1600" b="1" dirty="0">
              <a:solidFill>
                <a:prstClr val="white"/>
              </a:solidFill>
            </a:endParaRPr>
          </a:p>
        </p:txBody>
      </p:sp>
      <p:sp>
        <p:nvSpPr>
          <p:cNvPr id="45" name="Rectangle : coins arrondis 13">
            <a:extLst>
              <a:ext uri="{FF2B5EF4-FFF2-40B4-BE49-F238E27FC236}">
                <a16:creationId xmlns:a16="http://schemas.microsoft.com/office/drawing/2014/main" xmlns="" id="{37E573D0-3FFB-4E85-BA13-503E225F2BE2}"/>
              </a:ext>
            </a:extLst>
          </p:cNvPr>
          <p:cNvSpPr/>
          <p:nvPr/>
        </p:nvSpPr>
        <p:spPr>
          <a:xfrm>
            <a:off x="3741763" y="4882907"/>
            <a:ext cx="2160000" cy="543584"/>
          </a:xfrm>
          <a:prstGeom prst="roundRect">
            <a:avLst/>
          </a:prstGeom>
          <a:ln/>
        </p:spPr>
        <p:style>
          <a:lnRef idx="0">
            <a:schemeClr val="accent4"/>
          </a:lnRef>
          <a:fillRef idx="3">
            <a:schemeClr val="accent4"/>
          </a:fillRef>
          <a:effectRef idx="3">
            <a:schemeClr val="accent4"/>
          </a:effectRef>
          <a:fontRef idx="minor">
            <a:schemeClr val="lt1"/>
          </a:fontRef>
        </p:style>
        <p:txBody>
          <a:bodyPr lIns="36000" rIns="72000" rtlCol="0" anchor="ctr"/>
          <a:lstStyle/>
          <a:p>
            <a:pPr algn="ctr">
              <a:spcBef>
                <a:spcPts val="600"/>
              </a:spcBef>
            </a:pPr>
            <a:r>
              <a:rPr lang="fr-FR" sz="1600" b="1" dirty="0" smtClean="0">
                <a:solidFill>
                  <a:prstClr val="white"/>
                </a:solidFill>
              </a:rPr>
              <a:t>Individualisée</a:t>
            </a:r>
            <a:endParaRPr lang="fr-FR" sz="1600" b="1" dirty="0">
              <a:solidFill>
                <a:prstClr val="white"/>
              </a:solidFill>
            </a:endParaRPr>
          </a:p>
        </p:txBody>
      </p:sp>
      <p:sp>
        <p:nvSpPr>
          <p:cNvPr id="47" name="Rectangle : coins arrondis 29">
            <a:extLst>
              <a:ext uri="{FF2B5EF4-FFF2-40B4-BE49-F238E27FC236}">
                <a16:creationId xmlns:a16="http://schemas.microsoft.com/office/drawing/2014/main" xmlns="" id="{33AD363B-80F7-4568-B713-0A56084A50DF}"/>
              </a:ext>
            </a:extLst>
          </p:cNvPr>
          <p:cNvSpPr/>
          <p:nvPr/>
        </p:nvSpPr>
        <p:spPr>
          <a:xfrm>
            <a:off x="6327525" y="3640279"/>
            <a:ext cx="2321173" cy="543584"/>
          </a:xfrm>
          <a:prstGeom prst="roundRect">
            <a:avLst/>
          </a:prstGeom>
          <a:ln/>
        </p:spPr>
        <p:style>
          <a:lnRef idx="1">
            <a:schemeClr val="accent3"/>
          </a:lnRef>
          <a:fillRef idx="2">
            <a:schemeClr val="accent3"/>
          </a:fillRef>
          <a:effectRef idx="1">
            <a:schemeClr val="accent3"/>
          </a:effectRef>
          <a:fontRef idx="minor">
            <a:schemeClr val="dk1"/>
          </a:fontRef>
        </p:style>
        <p:txBody>
          <a:bodyPr lIns="36000" rIns="72000" rtlCol="0" anchor="ctr"/>
          <a:lstStyle/>
          <a:p>
            <a:pPr algn="ctr">
              <a:spcBef>
                <a:spcPts val="600"/>
              </a:spcBef>
            </a:pPr>
            <a:r>
              <a:rPr lang="fr-FR" sz="1200" b="1" dirty="0">
                <a:solidFill>
                  <a:srgbClr val="000000">
                    <a:lumMod val="75000"/>
                    <a:lumOff val="25000"/>
                  </a:srgbClr>
                </a:solidFill>
              </a:rPr>
              <a:t>Pas de changement de contrat </a:t>
            </a:r>
            <a:r>
              <a:rPr lang="fr-FR" sz="1200" dirty="0">
                <a:solidFill>
                  <a:srgbClr val="000000">
                    <a:lumMod val="75000"/>
                    <a:lumOff val="25000"/>
                  </a:srgbClr>
                </a:solidFill>
              </a:rPr>
              <a:t>ni de changement de garanties</a:t>
            </a:r>
          </a:p>
        </p:txBody>
      </p:sp>
      <p:sp>
        <p:nvSpPr>
          <p:cNvPr id="49" name="Rectangle : coins arrondis 29">
            <a:extLst>
              <a:ext uri="{FF2B5EF4-FFF2-40B4-BE49-F238E27FC236}">
                <a16:creationId xmlns:a16="http://schemas.microsoft.com/office/drawing/2014/main" xmlns="" id="{33AD363B-80F7-4568-B713-0A56084A50DF}"/>
              </a:ext>
            </a:extLst>
          </p:cNvPr>
          <p:cNvSpPr/>
          <p:nvPr/>
        </p:nvSpPr>
        <p:spPr>
          <a:xfrm>
            <a:off x="6327526" y="4250699"/>
            <a:ext cx="2321173" cy="613158"/>
          </a:xfrm>
          <a:prstGeom prst="roundRect">
            <a:avLst/>
          </a:prstGeom>
          <a:ln/>
        </p:spPr>
        <p:style>
          <a:lnRef idx="1">
            <a:schemeClr val="accent3"/>
          </a:lnRef>
          <a:fillRef idx="2">
            <a:schemeClr val="accent3"/>
          </a:fillRef>
          <a:effectRef idx="1">
            <a:schemeClr val="accent3"/>
          </a:effectRef>
          <a:fontRef idx="minor">
            <a:schemeClr val="dk1"/>
          </a:fontRef>
        </p:style>
        <p:txBody>
          <a:bodyPr lIns="36000" rIns="72000" rtlCol="0" anchor="ctr"/>
          <a:lstStyle/>
          <a:p>
            <a:pPr algn="ctr">
              <a:spcBef>
                <a:spcPts val="600"/>
              </a:spcBef>
            </a:pPr>
            <a:r>
              <a:rPr lang="fr-FR" sz="1200" dirty="0">
                <a:solidFill>
                  <a:srgbClr val="000000">
                    <a:lumMod val="75000"/>
                    <a:lumOff val="25000"/>
                  </a:srgbClr>
                </a:solidFill>
              </a:rPr>
              <a:t>Une </a:t>
            </a:r>
            <a:r>
              <a:rPr lang="fr-FR" sz="1200" b="1" dirty="0">
                <a:solidFill>
                  <a:srgbClr val="000000">
                    <a:lumMod val="75000"/>
                    <a:lumOff val="25000"/>
                  </a:srgbClr>
                </a:solidFill>
              </a:rPr>
              <a:t>remise tarifaire </a:t>
            </a:r>
          </a:p>
          <a:p>
            <a:pPr algn="ctr">
              <a:spcBef>
                <a:spcPts val="600"/>
              </a:spcBef>
            </a:pPr>
            <a:r>
              <a:rPr lang="fr-FR" sz="1200" b="1" dirty="0">
                <a:solidFill>
                  <a:srgbClr val="000000">
                    <a:lumMod val="75000"/>
                    <a:lumOff val="25000"/>
                  </a:srgbClr>
                </a:solidFill>
              </a:rPr>
              <a:t>→</a:t>
            </a:r>
            <a:r>
              <a:rPr lang="fr-FR" sz="1200" dirty="0">
                <a:solidFill>
                  <a:srgbClr val="000000">
                    <a:lumMod val="75000"/>
                    <a:lumOff val="25000"/>
                  </a:srgbClr>
                </a:solidFill>
              </a:rPr>
              <a:t>Le</a:t>
            </a:r>
            <a:r>
              <a:rPr lang="fr-FR" sz="1200" b="1" dirty="0">
                <a:solidFill>
                  <a:srgbClr val="000000">
                    <a:lumMod val="75000"/>
                    <a:lumOff val="25000"/>
                  </a:srgbClr>
                </a:solidFill>
              </a:rPr>
              <a:t> </a:t>
            </a:r>
            <a:r>
              <a:rPr lang="fr-FR" sz="1200" dirty="0">
                <a:solidFill>
                  <a:srgbClr val="000000">
                    <a:lumMod val="75000"/>
                    <a:lumOff val="25000"/>
                  </a:srgbClr>
                </a:solidFill>
              </a:rPr>
              <a:t>prix de l’assurance est le motif de résiliation principal</a:t>
            </a:r>
            <a:endParaRPr lang="fr-FR" sz="1200" b="1" dirty="0">
              <a:solidFill>
                <a:srgbClr val="000000">
                  <a:lumMod val="75000"/>
                  <a:lumOff val="25000"/>
                </a:srgbClr>
              </a:solidFill>
            </a:endParaRPr>
          </a:p>
        </p:txBody>
      </p:sp>
      <p:sp>
        <p:nvSpPr>
          <p:cNvPr id="50" name="Rectangle : coins arrondis 29">
            <a:extLst>
              <a:ext uri="{FF2B5EF4-FFF2-40B4-BE49-F238E27FC236}">
                <a16:creationId xmlns:a16="http://schemas.microsoft.com/office/drawing/2014/main" xmlns="" id="{33AD363B-80F7-4568-B713-0A56084A50DF}"/>
              </a:ext>
            </a:extLst>
          </p:cNvPr>
          <p:cNvSpPr/>
          <p:nvPr/>
        </p:nvSpPr>
        <p:spPr>
          <a:xfrm>
            <a:off x="6347100" y="4901957"/>
            <a:ext cx="2321173" cy="543584"/>
          </a:xfrm>
          <a:prstGeom prst="roundRect">
            <a:avLst/>
          </a:prstGeom>
          <a:ln/>
        </p:spPr>
        <p:style>
          <a:lnRef idx="1">
            <a:schemeClr val="accent3"/>
          </a:lnRef>
          <a:fillRef idx="2">
            <a:schemeClr val="accent3"/>
          </a:fillRef>
          <a:effectRef idx="1">
            <a:schemeClr val="accent3"/>
          </a:effectRef>
          <a:fontRef idx="minor">
            <a:schemeClr val="dk1"/>
          </a:fontRef>
        </p:style>
        <p:txBody>
          <a:bodyPr lIns="36000" rIns="72000" rtlCol="0" anchor="ctr"/>
          <a:lstStyle/>
          <a:p>
            <a:pPr algn="ctr">
              <a:spcBef>
                <a:spcPts val="600"/>
              </a:spcBef>
            </a:pPr>
            <a:r>
              <a:rPr lang="fr-FR" sz="1200" b="1" dirty="0" smtClean="0">
                <a:solidFill>
                  <a:srgbClr val="000000">
                    <a:lumMod val="75000"/>
                    <a:lumOff val="25000"/>
                  </a:srgbClr>
                </a:solidFill>
              </a:rPr>
              <a:t>Une proposition commerciale par assuré</a:t>
            </a:r>
            <a:endParaRPr lang="fr-FR" sz="1200" dirty="0">
              <a:solidFill>
                <a:srgbClr val="000000">
                  <a:lumMod val="75000"/>
                  <a:lumOff val="25000"/>
                </a:srgbClr>
              </a:solidFill>
            </a:endParaRPr>
          </a:p>
        </p:txBody>
      </p:sp>
      <p:sp>
        <p:nvSpPr>
          <p:cNvPr id="51" name="Triangle isocèle 50">
            <a:extLst>
              <a:ext uri="{FF2B5EF4-FFF2-40B4-BE49-F238E27FC236}">
                <a16:creationId xmlns:a16="http://schemas.microsoft.com/office/drawing/2014/main" xmlns="" id="{C9116F2B-C62D-471A-AD2D-42E99DAF8BA9}"/>
              </a:ext>
            </a:extLst>
          </p:cNvPr>
          <p:cNvSpPr/>
          <p:nvPr/>
        </p:nvSpPr>
        <p:spPr>
          <a:xfrm rot="5400000">
            <a:off x="5890341" y="3801342"/>
            <a:ext cx="472436" cy="254828"/>
          </a:xfrm>
          <a:prstGeom prst="triangle">
            <a:avLst/>
          </a:prstGeom>
          <a:solidFill>
            <a:schemeClr val="accent2">
              <a:lumMod val="40000"/>
              <a:lumOff val="60000"/>
            </a:schemeClr>
          </a:solidFill>
          <a:ln w="19050">
            <a:noFill/>
          </a:ln>
        </p:spPr>
        <p:txBody>
          <a:bodyPr vert="horz" wrap="square" lIns="91440" tIns="45720" rIns="91440" bIns="45720" numCol="1" anchor="ctr" anchorCtr="0" compatLnSpc="1">
            <a:prstTxWarp prst="textNoShape">
              <a:avLst/>
            </a:prstTxWarp>
            <a:noAutofit/>
          </a:bodyPr>
          <a:lstStyle/>
          <a:p>
            <a:pPr algn="ctr" defTabSz="684213" fontAlgn="base">
              <a:spcAft>
                <a:spcPct val="0"/>
              </a:spcAft>
            </a:pPr>
            <a:endParaRPr lang="fr-FR" sz="1100" b="1" dirty="0">
              <a:solidFill>
                <a:srgbClr val="000000">
                  <a:lumMod val="75000"/>
                  <a:lumOff val="25000"/>
                </a:srgbClr>
              </a:solidFill>
            </a:endParaRPr>
          </a:p>
        </p:txBody>
      </p:sp>
      <p:grpSp>
        <p:nvGrpSpPr>
          <p:cNvPr id="52" name="Groupe 51">
            <a:extLst>
              <a:ext uri="{FF2B5EF4-FFF2-40B4-BE49-F238E27FC236}">
                <a16:creationId xmlns:a16="http://schemas.microsoft.com/office/drawing/2014/main" xmlns="" id="{A7F58B05-DDFB-4D79-A89A-AFAD90351081}"/>
              </a:ext>
            </a:extLst>
          </p:cNvPr>
          <p:cNvGrpSpPr/>
          <p:nvPr/>
        </p:nvGrpSpPr>
        <p:grpSpPr>
          <a:xfrm>
            <a:off x="876300" y="2477216"/>
            <a:ext cx="2493574" cy="338554"/>
            <a:chOff x="1064915" y="1790296"/>
            <a:chExt cx="2557565" cy="338554"/>
          </a:xfrm>
        </p:grpSpPr>
        <p:cxnSp>
          <p:nvCxnSpPr>
            <p:cNvPr id="53" name="Connecteur droit 52">
              <a:extLst>
                <a:ext uri="{FF2B5EF4-FFF2-40B4-BE49-F238E27FC236}">
                  <a16:creationId xmlns:a16="http://schemas.microsoft.com/office/drawing/2014/main" xmlns="" id="{CB207C8C-8E01-40E4-8D2A-27123C548AB2}"/>
                </a:ext>
              </a:extLst>
            </p:cNvPr>
            <p:cNvCxnSpPr>
              <a:cxnSpLocks/>
            </p:cNvCxnSpPr>
            <p:nvPr/>
          </p:nvCxnSpPr>
          <p:spPr>
            <a:xfrm>
              <a:off x="1415616" y="2125601"/>
              <a:ext cx="1943100" cy="0"/>
            </a:xfrm>
            <a:prstGeom prst="line">
              <a:avLst/>
            </a:prstGeom>
            <a:noFill/>
            <a:ln w="19050" cap="flat" cmpd="sng" algn="ctr">
              <a:solidFill>
                <a:srgbClr val="AF1280"/>
              </a:solidFill>
              <a:prstDash val="solid"/>
              <a:miter lim="800000"/>
            </a:ln>
            <a:effectLst/>
          </p:spPr>
        </p:cxnSp>
        <p:sp>
          <p:nvSpPr>
            <p:cNvPr id="54" name="ZoneTexte 53">
              <a:extLst>
                <a:ext uri="{FF2B5EF4-FFF2-40B4-BE49-F238E27FC236}">
                  <a16:creationId xmlns:a16="http://schemas.microsoft.com/office/drawing/2014/main" xmlns="" id="{89DAD998-7FC5-4496-80BD-25133D6BE954}"/>
                </a:ext>
              </a:extLst>
            </p:cNvPr>
            <p:cNvSpPr txBox="1"/>
            <p:nvPr/>
          </p:nvSpPr>
          <p:spPr>
            <a:xfrm>
              <a:off x="1064915" y="1790296"/>
              <a:ext cx="2557565" cy="338554"/>
            </a:xfrm>
            <a:prstGeom prst="rect">
              <a:avLst/>
            </a:prstGeom>
            <a:noFill/>
          </p:spPr>
          <p:txBody>
            <a:bodyPr wrap="square" rtlCol="0">
              <a:spAutoFit/>
            </a:bodyPr>
            <a:lstStyle/>
            <a:p>
              <a:pPr algn="ctr" defTabSz="914174">
                <a:defRPr/>
              </a:pPr>
              <a:r>
                <a:rPr lang="fr-FR" sz="1600" b="1" kern="0" dirty="0" smtClean="0">
                  <a:solidFill>
                    <a:srgbClr val="581D74"/>
                  </a:solidFill>
                  <a:latin typeface="Arial" panose="020B0604020202020204"/>
                </a:rPr>
                <a:t>Equipement ADE client</a:t>
              </a:r>
            </a:p>
          </p:txBody>
        </p:sp>
      </p:grpSp>
      <p:grpSp>
        <p:nvGrpSpPr>
          <p:cNvPr id="55" name="Groupe 54">
            <a:extLst>
              <a:ext uri="{FF2B5EF4-FFF2-40B4-BE49-F238E27FC236}">
                <a16:creationId xmlns:a16="http://schemas.microsoft.com/office/drawing/2014/main" xmlns="" id="{A9661462-1F3C-44D7-ABAE-396B5C6D069A}"/>
              </a:ext>
            </a:extLst>
          </p:cNvPr>
          <p:cNvGrpSpPr/>
          <p:nvPr/>
        </p:nvGrpSpPr>
        <p:grpSpPr>
          <a:xfrm>
            <a:off x="3911650" y="2464337"/>
            <a:ext cx="4587636" cy="338554"/>
            <a:chOff x="3672178" y="1262761"/>
            <a:chExt cx="4758713" cy="338554"/>
          </a:xfrm>
        </p:grpSpPr>
        <p:cxnSp>
          <p:nvCxnSpPr>
            <p:cNvPr id="56" name="Connecteur droit 55">
              <a:extLst>
                <a:ext uri="{FF2B5EF4-FFF2-40B4-BE49-F238E27FC236}">
                  <a16:creationId xmlns:a16="http://schemas.microsoft.com/office/drawing/2014/main" xmlns="" id="{6E75E4AD-16F2-4F10-96DF-0CDCB476486A}"/>
                </a:ext>
              </a:extLst>
            </p:cNvPr>
            <p:cNvCxnSpPr>
              <a:cxnSpLocks/>
            </p:cNvCxnSpPr>
            <p:nvPr/>
          </p:nvCxnSpPr>
          <p:spPr>
            <a:xfrm>
              <a:off x="3672178" y="1598066"/>
              <a:ext cx="4737100" cy="0"/>
            </a:xfrm>
            <a:prstGeom prst="line">
              <a:avLst/>
            </a:prstGeom>
            <a:noFill/>
            <a:ln w="19050" cap="flat" cmpd="sng" algn="ctr">
              <a:solidFill>
                <a:srgbClr val="AF1280"/>
              </a:solidFill>
              <a:prstDash val="solid"/>
              <a:miter lim="800000"/>
            </a:ln>
            <a:effectLst/>
          </p:spPr>
        </p:cxnSp>
        <p:sp>
          <p:nvSpPr>
            <p:cNvPr id="57" name="ZoneTexte 56">
              <a:extLst>
                <a:ext uri="{FF2B5EF4-FFF2-40B4-BE49-F238E27FC236}">
                  <a16:creationId xmlns:a16="http://schemas.microsoft.com/office/drawing/2014/main" xmlns="" id="{84089A46-0FC0-46EB-B1E6-E0132F571010}"/>
                </a:ext>
              </a:extLst>
            </p:cNvPr>
            <p:cNvSpPr txBox="1"/>
            <p:nvPr/>
          </p:nvSpPr>
          <p:spPr>
            <a:xfrm>
              <a:off x="3693791" y="1262761"/>
              <a:ext cx="4737100" cy="338554"/>
            </a:xfrm>
            <a:prstGeom prst="rect">
              <a:avLst/>
            </a:prstGeom>
            <a:noFill/>
          </p:spPr>
          <p:txBody>
            <a:bodyPr wrap="square" rtlCol="0">
              <a:spAutoFit/>
            </a:bodyPr>
            <a:lstStyle/>
            <a:p>
              <a:pPr algn="ctr" defTabSz="914174">
                <a:defRPr/>
              </a:pPr>
              <a:r>
                <a:rPr lang="fr-FR" sz="1600" b="1" kern="0" dirty="0" smtClean="0">
                  <a:solidFill>
                    <a:srgbClr val="581D74"/>
                  </a:solidFill>
                  <a:latin typeface="Arial" panose="020B0604020202020204"/>
                </a:rPr>
                <a:t>Notre réponse PARADE</a:t>
              </a:r>
            </a:p>
          </p:txBody>
        </p:sp>
      </p:grpSp>
    </p:spTree>
    <p:extLst>
      <p:ext uri="{BB962C8B-B14F-4D97-AF65-F5344CB8AC3E}">
        <p14:creationId xmlns:p14="http://schemas.microsoft.com/office/powerpoint/2010/main" val="389343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1000"/>
                                        <p:tgtEl>
                                          <p:spTgt spid="28">
                                            <p:txEl>
                                              <p:pRg st="0" end="0"/>
                                            </p:txEl>
                                          </p:spTgt>
                                        </p:tgtEl>
                                      </p:cBhvr>
                                    </p:animEffect>
                                    <p:anim calcmode="lin" valueType="num">
                                      <p:cBhvr>
                                        <p:cTn id="8"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1000"/>
                                        <p:tgtEl>
                                          <p:spTgt spid="52"/>
                                        </p:tgtEl>
                                      </p:cBhvr>
                                    </p:animEffect>
                                    <p:anim calcmode="lin" valueType="num">
                                      <p:cBhvr>
                                        <p:cTn id="15" dur="1000" fill="hold"/>
                                        <p:tgtEl>
                                          <p:spTgt spid="52"/>
                                        </p:tgtEl>
                                        <p:attrNameLst>
                                          <p:attrName>ppt_x</p:attrName>
                                        </p:attrNameLst>
                                      </p:cBhvr>
                                      <p:tavLst>
                                        <p:tav tm="0">
                                          <p:val>
                                            <p:strVal val="#ppt_x"/>
                                          </p:val>
                                        </p:tav>
                                        <p:tav tm="100000">
                                          <p:val>
                                            <p:strVal val="#ppt_x"/>
                                          </p:val>
                                        </p:tav>
                                      </p:tavLst>
                                    </p:anim>
                                    <p:anim calcmode="lin" valueType="num">
                                      <p:cBhvr>
                                        <p:cTn id="16" dur="1000" fill="hold"/>
                                        <p:tgtEl>
                                          <p:spTgt spid="5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1000"/>
                                        <p:tgtEl>
                                          <p:spTgt spid="55"/>
                                        </p:tgtEl>
                                      </p:cBhvr>
                                    </p:animEffect>
                                    <p:anim calcmode="lin" valueType="num">
                                      <p:cBhvr>
                                        <p:cTn id="30" dur="1000" fill="hold"/>
                                        <p:tgtEl>
                                          <p:spTgt spid="55"/>
                                        </p:tgtEl>
                                        <p:attrNameLst>
                                          <p:attrName>ppt_x</p:attrName>
                                        </p:attrNameLst>
                                      </p:cBhvr>
                                      <p:tavLst>
                                        <p:tav tm="0">
                                          <p:val>
                                            <p:strVal val="#ppt_x"/>
                                          </p:val>
                                        </p:tav>
                                        <p:tav tm="100000">
                                          <p:val>
                                            <p:strVal val="#ppt_x"/>
                                          </p:val>
                                        </p:tav>
                                      </p:tavLst>
                                    </p:anim>
                                    <p:anim calcmode="lin" valueType="num">
                                      <p:cBhvr>
                                        <p:cTn id="3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1000"/>
                                        <p:tgtEl>
                                          <p:spTgt spid="48"/>
                                        </p:tgtEl>
                                      </p:cBhvr>
                                    </p:animEffect>
                                    <p:anim calcmode="lin" valueType="num">
                                      <p:cBhvr>
                                        <p:cTn id="42" dur="1000" fill="hold"/>
                                        <p:tgtEl>
                                          <p:spTgt spid="48"/>
                                        </p:tgtEl>
                                        <p:attrNameLst>
                                          <p:attrName>ppt_x</p:attrName>
                                        </p:attrNameLst>
                                      </p:cBhvr>
                                      <p:tavLst>
                                        <p:tav tm="0">
                                          <p:val>
                                            <p:strVal val="#ppt_x"/>
                                          </p:val>
                                        </p:tav>
                                        <p:tav tm="100000">
                                          <p:val>
                                            <p:strVal val="#ppt_x"/>
                                          </p:val>
                                        </p:tav>
                                      </p:tavLst>
                                    </p:anim>
                                    <p:anim calcmode="lin" valueType="num">
                                      <p:cBhvr>
                                        <p:cTn id="43" dur="1000" fill="hold"/>
                                        <p:tgtEl>
                                          <p:spTgt spid="4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1000"/>
                                        <p:tgtEl>
                                          <p:spTgt spid="42"/>
                                        </p:tgtEl>
                                      </p:cBhvr>
                                    </p:animEffect>
                                    <p:anim calcmode="lin" valueType="num">
                                      <p:cBhvr>
                                        <p:cTn id="53" dur="1000" fill="hold"/>
                                        <p:tgtEl>
                                          <p:spTgt spid="42"/>
                                        </p:tgtEl>
                                        <p:attrNameLst>
                                          <p:attrName>ppt_x</p:attrName>
                                        </p:attrNameLst>
                                      </p:cBhvr>
                                      <p:tavLst>
                                        <p:tav tm="0">
                                          <p:val>
                                            <p:strVal val="#ppt_x"/>
                                          </p:val>
                                        </p:tav>
                                        <p:tav tm="100000">
                                          <p:val>
                                            <p:strVal val="#ppt_x"/>
                                          </p:val>
                                        </p:tav>
                                      </p:tavLst>
                                    </p:anim>
                                    <p:anim calcmode="lin" valueType="num">
                                      <p:cBhvr>
                                        <p:cTn id="54" dur="1000" fill="hold"/>
                                        <p:tgtEl>
                                          <p:spTgt spid="4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1000"/>
                                        <p:tgtEl>
                                          <p:spTgt spid="47"/>
                                        </p:tgtEl>
                                      </p:cBhvr>
                                    </p:animEffect>
                                    <p:anim calcmode="lin" valueType="num">
                                      <p:cBhvr>
                                        <p:cTn id="63" dur="1000" fill="hold"/>
                                        <p:tgtEl>
                                          <p:spTgt spid="47"/>
                                        </p:tgtEl>
                                        <p:attrNameLst>
                                          <p:attrName>ppt_x</p:attrName>
                                        </p:attrNameLst>
                                      </p:cBhvr>
                                      <p:tavLst>
                                        <p:tav tm="0">
                                          <p:val>
                                            <p:strVal val="#ppt_x"/>
                                          </p:val>
                                        </p:tav>
                                        <p:tav tm="100000">
                                          <p:val>
                                            <p:strVal val="#ppt_x"/>
                                          </p:val>
                                        </p:tav>
                                      </p:tavLst>
                                    </p:anim>
                                    <p:anim calcmode="lin" valueType="num">
                                      <p:cBhvr>
                                        <p:cTn id="64" dur="1000" fill="hold"/>
                                        <p:tgtEl>
                                          <p:spTgt spid="47"/>
                                        </p:tgtEl>
                                        <p:attrNameLst>
                                          <p:attrName>ppt_y</p:attrName>
                                        </p:attrNameLst>
                                      </p:cBhvr>
                                      <p:tavLst>
                                        <p:tav tm="0">
                                          <p:val>
                                            <p:strVal val="#ppt_y+.1"/>
                                          </p:val>
                                        </p:tav>
                                        <p:tav tm="100000">
                                          <p:val>
                                            <p:strVal val="#ppt_y"/>
                                          </p:val>
                                        </p:tav>
                                      </p:tavLst>
                                    </p:anim>
                                  </p:childTnLst>
                                </p:cTn>
                              </p:par>
                            </p:childTnLst>
                          </p:cTn>
                        </p:par>
                        <p:par>
                          <p:cTn id="65" fill="hold">
                            <p:stCondLst>
                              <p:cond delay="2000"/>
                            </p:stCondLst>
                            <p:childTnLst>
                              <p:par>
                                <p:cTn id="66" presetID="42" presetClass="entr" presetSubtype="0"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1000"/>
                                        <p:tgtEl>
                                          <p:spTgt spid="44"/>
                                        </p:tgtEl>
                                      </p:cBhvr>
                                    </p:animEffect>
                                    <p:anim calcmode="lin" valueType="num">
                                      <p:cBhvr>
                                        <p:cTn id="79" dur="1000" fill="hold"/>
                                        <p:tgtEl>
                                          <p:spTgt spid="44"/>
                                        </p:tgtEl>
                                        <p:attrNameLst>
                                          <p:attrName>ppt_x</p:attrName>
                                        </p:attrNameLst>
                                      </p:cBhvr>
                                      <p:tavLst>
                                        <p:tav tm="0">
                                          <p:val>
                                            <p:strVal val="#ppt_x"/>
                                          </p:val>
                                        </p:tav>
                                        <p:tav tm="100000">
                                          <p:val>
                                            <p:strVal val="#ppt_x"/>
                                          </p:val>
                                        </p:tav>
                                      </p:tavLst>
                                    </p:anim>
                                    <p:anim calcmode="lin" valueType="num">
                                      <p:cBhvr>
                                        <p:cTn id="80" dur="1000" fill="hold"/>
                                        <p:tgtEl>
                                          <p:spTgt spid="44"/>
                                        </p:tgtEl>
                                        <p:attrNameLst>
                                          <p:attrName>ppt_y</p:attrName>
                                        </p:attrNameLst>
                                      </p:cBhvr>
                                      <p:tavLst>
                                        <p:tav tm="0">
                                          <p:val>
                                            <p:strVal val="#ppt_y+.1"/>
                                          </p:val>
                                        </p:tav>
                                        <p:tav tm="100000">
                                          <p:val>
                                            <p:strVal val="#ppt_y"/>
                                          </p:val>
                                        </p:tav>
                                      </p:tavLst>
                                    </p:anim>
                                  </p:childTnLst>
                                </p:cTn>
                              </p:par>
                            </p:childTnLst>
                          </p:cTn>
                        </p:par>
                        <p:par>
                          <p:cTn id="81" fill="hold">
                            <p:stCondLst>
                              <p:cond delay="3000"/>
                            </p:stCondLst>
                            <p:childTnLst>
                              <p:par>
                                <p:cTn id="82" presetID="42" presetClass="entr" presetSubtype="0"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1000"/>
                                        <p:tgtEl>
                                          <p:spTgt spid="45"/>
                                        </p:tgtEl>
                                      </p:cBhvr>
                                    </p:animEffect>
                                    <p:anim calcmode="lin" valueType="num">
                                      <p:cBhvr>
                                        <p:cTn id="85" dur="1000" fill="hold"/>
                                        <p:tgtEl>
                                          <p:spTgt spid="45"/>
                                        </p:tgtEl>
                                        <p:attrNameLst>
                                          <p:attrName>ppt_x</p:attrName>
                                        </p:attrNameLst>
                                      </p:cBhvr>
                                      <p:tavLst>
                                        <p:tav tm="0">
                                          <p:val>
                                            <p:strVal val="#ppt_x"/>
                                          </p:val>
                                        </p:tav>
                                        <p:tav tm="100000">
                                          <p:val>
                                            <p:strVal val="#ppt_x"/>
                                          </p:val>
                                        </p:tav>
                                      </p:tavLst>
                                    </p:anim>
                                    <p:anim calcmode="lin" valueType="num">
                                      <p:cBhvr>
                                        <p:cTn id="86" dur="1000" fill="hold"/>
                                        <p:tgtEl>
                                          <p:spTgt spid="4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1000"/>
                                        <p:tgtEl>
                                          <p:spTgt spid="39"/>
                                        </p:tgtEl>
                                      </p:cBhvr>
                                    </p:animEffect>
                                    <p:anim calcmode="lin" valueType="num">
                                      <p:cBhvr>
                                        <p:cTn id="90" dur="1000" fill="hold"/>
                                        <p:tgtEl>
                                          <p:spTgt spid="39"/>
                                        </p:tgtEl>
                                        <p:attrNameLst>
                                          <p:attrName>ppt_x</p:attrName>
                                        </p:attrNameLst>
                                      </p:cBhvr>
                                      <p:tavLst>
                                        <p:tav tm="0">
                                          <p:val>
                                            <p:strVal val="#ppt_x"/>
                                          </p:val>
                                        </p:tav>
                                        <p:tav tm="100000">
                                          <p:val>
                                            <p:strVal val="#ppt_x"/>
                                          </p:val>
                                        </p:tav>
                                      </p:tavLst>
                                    </p:anim>
                                    <p:anim calcmode="lin" valueType="num">
                                      <p:cBhvr>
                                        <p:cTn id="91" dur="1000" fill="hold"/>
                                        <p:tgtEl>
                                          <p:spTgt spid="3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1000"/>
                                        <p:tgtEl>
                                          <p:spTgt spid="50"/>
                                        </p:tgtEl>
                                      </p:cBhvr>
                                    </p:animEffect>
                                    <p:anim calcmode="lin" valueType="num">
                                      <p:cBhvr>
                                        <p:cTn id="95" dur="1000" fill="hold"/>
                                        <p:tgtEl>
                                          <p:spTgt spid="50"/>
                                        </p:tgtEl>
                                        <p:attrNameLst>
                                          <p:attrName>ppt_x</p:attrName>
                                        </p:attrNameLst>
                                      </p:cBhvr>
                                      <p:tavLst>
                                        <p:tav tm="0">
                                          <p:val>
                                            <p:strVal val="#ppt_x"/>
                                          </p:val>
                                        </p:tav>
                                        <p:tav tm="100000">
                                          <p:val>
                                            <p:strVal val="#ppt_x"/>
                                          </p:val>
                                        </p:tav>
                                      </p:tavLst>
                                    </p:anim>
                                    <p:anim calcmode="lin" valueType="num">
                                      <p:cBhvr>
                                        <p:cTn id="96" dur="1000" fill="hold"/>
                                        <p:tgtEl>
                                          <p:spTgt spid="50"/>
                                        </p:tgtEl>
                                        <p:attrNameLst>
                                          <p:attrName>ppt_y</p:attrName>
                                        </p:attrNameLst>
                                      </p:cBhvr>
                                      <p:tavLst>
                                        <p:tav tm="0">
                                          <p:val>
                                            <p:strVal val="#ppt_y+.1"/>
                                          </p:val>
                                        </p:tav>
                                        <p:tav tm="100000">
                                          <p:val>
                                            <p:strVal val="#ppt_y"/>
                                          </p:val>
                                        </p:tav>
                                      </p:tavLst>
                                    </p:anim>
                                  </p:childTnLst>
                                </p:cTn>
                              </p:par>
                            </p:childTnLst>
                          </p:cTn>
                        </p:par>
                        <p:par>
                          <p:cTn id="97" fill="hold">
                            <p:stCondLst>
                              <p:cond delay="4000"/>
                            </p:stCondLst>
                            <p:childTnLst>
                              <p:par>
                                <p:cTn id="98" presetID="42"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1000"/>
                                        <p:tgtEl>
                                          <p:spTgt spid="36"/>
                                        </p:tgtEl>
                                      </p:cBhvr>
                                    </p:animEffect>
                                    <p:anim calcmode="lin" valueType="num">
                                      <p:cBhvr>
                                        <p:cTn id="101" dur="1000" fill="hold"/>
                                        <p:tgtEl>
                                          <p:spTgt spid="36"/>
                                        </p:tgtEl>
                                        <p:attrNameLst>
                                          <p:attrName>ppt_x</p:attrName>
                                        </p:attrNameLst>
                                      </p:cBhvr>
                                      <p:tavLst>
                                        <p:tav tm="0">
                                          <p:val>
                                            <p:strVal val="#ppt_x"/>
                                          </p:val>
                                        </p:tav>
                                        <p:tav tm="100000">
                                          <p:val>
                                            <p:strVal val="#ppt_x"/>
                                          </p:val>
                                        </p:tav>
                                      </p:tavLst>
                                    </p:anim>
                                    <p:anim calcmode="lin" valueType="num">
                                      <p:cBhvr>
                                        <p:cTn id="102" dur="10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fade">
                                      <p:cBhvr>
                                        <p:cTn id="105" dur="1000"/>
                                        <p:tgtEl>
                                          <p:spTgt spid="43"/>
                                        </p:tgtEl>
                                      </p:cBhvr>
                                    </p:animEffect>
                                    <p:anim calcmode="lin" valueType="num">
                                      <p:cBhvr>
                                        <p:cTn id="106" dur="1000" fill="hold"/>
                                        <p:tgtEl>
                                          <p:spTgt spid="43"/>
                                        </p:tgtEl>
                                        <p:attrNameLst>
                                          <p:attrName>ppt_x</p:attrName>
                                        </p:attrNameLst>
                                      </p:cBhvr>
                                      <p:tavLst>
                                        <p:tav tm="0">
                                          <p:val>
                                            <p:strVal val="#ppt_x"/>
                                          </p:val>
                                        </p:tav>
                                        <p:tav tm="100000">
                                          <p:val>
                                            <p:strVal val="#ppt_x"/>
                                          </p:val>
                                        </p:tav>
                                      </p:tavLst>
                                    </p:anim>
                                    <p:anim calcmode="lin" valueType="num">
                                      <p:cBhvr>
                                        <p:cTn id="107" dur="1000" fill="hold"/>
                                        <p:tgtEl>
                                          <p:spTgt spid="4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1000"/>
                                        <p:tgtEl>
                                          <p:spTgt spid="37"/>
                                        </p:tgtEl>
                                      </p:cBhvr>
                                    </p:animEffect>
                                    <p:anim calcmode="lin" valueType="num">
                                      <p:cBhvr>
                                        <p:cTn id="111" dur="1000" fill="hold"/>
                                        <p:tgtEl>
                                          <p:spTgt spid="37"/>
                                        </p:tgtEl>
                                        <p:attrNameLst>
                                          <p:attrName>ppt_x</p:attrName>
                                        </p:attrNameLst>
                                      </p:cBhvr>
                                      <p:tavLst>
                                        <p:tav tm="0">
                                          <p:val>
                                            <p:strVal val="#ppt_x"/>
                                          </p:val>
                                        </p:tav>
                                        <p:tav tm="100000">
                                          <p:val>
                                            <p:strVal val="#ppt_x"/>
                                          </p:val>
                                        </p:tav>
                                      </p:tavLst>
                                    </p:anim>
                                    <p:anim calcmode="lin" valueType="num">
                                      <p:cBhvr>
                                        <p:cTn id="112" dur="1000" fill="hold"/>
                                        <p:tgtEl>
                                          <p:spTgt spid="3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fade">
                                      <p:cBhvr>
                                        <p:cTn id="115" dur="1000"/>
                                        <p:tgtEl>
                                          <p:spTgt spid="46"/>
                                        </p:tgtEl>
                                      </p:cBhvr>
                                    </p:animEffect>
                                    <p:anim calcmode="lin" valueType="num">
                                      <p:cBhvr>
                                        <p:cTn id="116" dur="1000" fill="hold"/>
                                        <p:tgtEl>
                                          <p:spTgt spid="46"/>
                                        </p:tgtEl>
                                        <p:attrNameLst>
                                          <p:attrName>ppt_x</p:attrName>
                                        </p:attrNameLst>
                                      </p:cBhvr>
                                      <p:tavLst>
                                        <p:tav tm="0">
                                          <p:val>
                                            <p:strVal val="#ppt_x"/>
                                          </p:val>
                                        </p:tav>
                                        <p:tav tm="100000">
                                          <p:val>
                                            <p:strVal val="#ppt_x"/>
                                          </p:val>
                                        </p:tav>
                                      </p:tavLst>
                                    </p:anim>
                                    <p:anim calcmode="lin" valueType="num">
                                      <p:cBhvr>
                                        <p:cTn id="11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34" grpId="0" animBg="1"/>
      <p:bldP spid="36" grpId="0" animBg="1"/>
      <p:bldP spid="37" grpId="0" animBg="1"/>
      <p:bldP spid="43" grpId="0" animBg="1"/>
      <p:bldP spid="30" grpId="0" animBg="1"/>
      <p:bldP spid="39" grpId="0" animBg="1"/>
      <p:bldP spid="40" grpId="0" animBg="1"/>
      <p:bldP spid="48" grpId="0" animBg="1"/>
      <p:bldP spid="42" grpId="0" animBg="1"/>
      <p:bldP spid="44" grpId="0" animBg="1"/>
      <p:bldP spid="45" grpId="0" animBg="1"/>
      <p:bldP spid="47" grpId="0" animBg="1"/>
      <p:bldP spid="49"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Présentation du dispositif parade</a:t>
            </a:r>
            <a:endParaRPr lang="fr-FR" dirty="0"/>
          </a:p>
        </p:txBody>
      </p:sp>
      <p:pic>
        <p:nvPicPr>
          <p:cNvPr id="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061"/>
          <a:stretch/>
        </p:blipFill>
        <p:spPr bwMode="auto">
          <a:xfrm>
            <a:off x="3271833" y="3767137"/>
            <a:ext cx="2571751" cy="2214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contenu 1"/>
          <p:cNvSpPr txBox="1">
            <a:spLocks/>
          </p:cNvSpPr>
          <p:nvPr/>
        </p:nvSpPr>
        <p:spPr>
          <a:xfrm>
            <a:off x="2038344" y="1266826"/>
            <a:ext cx="4743453" cy="1200149"/>
          </a:xfrm>
          <a:prstGeom prst="round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fontScale="92500"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
                <a:srgbClr val="FF0000"/>
              </a:buClr>
              <a:buFont typeface="Wingdings" panose="05000000000000000000" pitchFamily="2" charset="2"/>
              <a:buNone/>
            </a:pPr>
            <a:r>
              <a:rPr lang="fr-FR" dirty="0" smtClean="0">
                <a:solidFill>
                  <a:srgbClr val="000000"/>
                </a:solidFill>
              </a:rPr>
              <a:t>Nous vous invitons maintenant à poursuivre cette présentation avec la vidéo explicative ci-dessous, pour prendre connaissance des réformes et du dispositif de riposte élaborée par BPCE.</a:t>
            </a:r>
          </a:p>
          <a:p>
            <a:pPr algn="ctr">
              <a:buClr>
                <a:srgbClr val="FF0000"/>
              </a:buClr>
            </a:pPr>
            <a:endParaRPr lang="fr-FR" dirty="0">
              <a:solidFill>
                <a:srgbClr val="000000"/>
              </a:solidFill>
            </a:endParaRPr>
          </a:p>
        </p:txBody>
      </p:sp>
      <p:sp>
        <p:nvSpPr>
          <p:cNvPr id="6" name="Flèche droite 5"/>
          <p:cNvSpPr/>
          <p:nvPr/>
        </p:nvSpPr>
        <p:spPr>
          <a:xfrm rot="5400000">
            <a:off x="3976684" y="2786063"/>
            <a:ext cx="1019175" cy="771525"/>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2975091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Un droit à la résiliation étendu </a:t>
            </a:r>
            <a:br>
              <a:rPr lang="fr-FR" dirty="0" smtClean="0"/>
            </a:br>
            <a:r>
              <a:rPr lang="fr-FR" dirty="0" smtClean="0"/>
              <a:t>à l’ensemble de nos clients </a:t>
            </a:r>
            <a:endParaRPr lang="fr-FR" dirty="0"/>
          </a:p>
        </p:txBody>
      </p:sp>
      <p:sp>
        <p:nvSpPr>
          <p:cNvPr id="8" name="Espace réservé du contenu 1"/>
          <p:cNvSpPr txBox="1">
            <a:spLocks/>
          </p:cNvSpPr>
          <p:nvPr/>
        </p:nvSpPr>
        <p:spPr>
          <a:xfrm>
            <a:off x="277622" y="1052992"/>
            <a:ext cx="8581150" cy="3519469"/>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Clr>
                <a:srgbClr val="FF0000"/>
              </a:buClr>
            </a:pPr>
            <a:r>
              <a:rPr lang="fr-FR" sz="1700" dirty="0">
                <a:solidFill>
                  <a:srgbClr val="000000"/>
                </a:solidFill>
              </a:rPr>
              <a:t>T</a:t>
            </a:r>
            <a:r>
              <a:rPr lang="fr-FR" sz="1700" dirty="0" smtClean="0">
                <a:solidFill>
                  <a:srgbClr val="000000"/>
                </a:solidFill>
              </a:rPr>
              <a:t>rois types </a:t>
            </a:r>
            <a:r>
              <a:rPr lang="fr-FR" sz="1700" dirty="0">
                <a:solidFill>
                  <a:srgbClr val="000000"/>
                </a:solidFill>
              </a:rPr>
              <a:t>de </a:t>
            </a:r>
            <a:r>
              <a:rPr lang="fr-FR" sz="1700" dirty="0" smtClean="0">
                <a:solidFill>
                  <a:srgbClr val="000000"/>
                </a:solidFill>
              </a:rPr>
              <a:t>demandes de vos clients sont possibles : </a:t>
            </a:r>
            <a:endParaRPr lang="fr-FR" sz="1700" b="1" dirty="0" smtClean="0">
              <a:solidFill>
                <a:srgbClr val="000000"/>
              </a:solidFill>
            </a:endParaRPr>
          </a:p>
          <a:p>
            <a:pPr lvl="1" algn="just">
              <a:buClr>
                <a:srgbClr val="BFBFBF"/>
              </a:buClr>
              <a:buFont typeface="Wingdings" panose="05000000000000000000" pitchFamily="2" charset="2"/>
              <a:buChar char="Ø"/>
            </a:pPr>
            <a:r>
              <a:rPr lang="fr-FR" sz="1500" b="1" dirty="0">
                <a:solidFill>
                  <a:srgbClr val="FF0000"/>
                </a:solidFill>
              </a:rPr>
              <a:t>résiliation</a:t>
            </a:r>
            <a:r>
              <a:rPr lang="fr-FR" sz="1500" b="1" dirty="0">
                <a:solidFill>
                  <a:srgbClr val="000000"/>
                </a:solidFill>
              </a:rPr>
              <a:t> </a:t>
            </a:r>
            <a:r>
              <a:rPr lang="fr-FR" sz="1500" dirty="0">
                <a:solidFill>
                  <a:srgbClr val="000000"/>
                </a:solidFill>
              </a:rPr>
              <a:t>(client engagé sur un contrat concurrent</a:t>
            </a:r>
            <a:r>
              <a:rPr lang="fr-FR" sz="1500" dirty="0" smtClean="0">
                <a:solidFill>
                  <a:srgbClr val="000000"/>
                </a:solidFill>
              </a:rPr>
              <a:t>)</a:t>
            </a:r>
            <a:endParaRPr lang="fr-FR" sz="1500" dirty="0">
              <a:solidFill>
                <a:srgbClr val="000000"/>
              </a:solidFill>
            </a:endParaRPr>
          </a:p>
          <a:p>
            <a:pPr lvl="1" algn="just">
              <a:buClr>
                <a:srgbClr val="BFBFBF"/>
              </a:buClr>
              <a:buFont typeface="Wingdings" panose="05000000000000000000" pitchFamily="2" charset="2"/>
              <a:buChar char="Ø"/>
            </a:pPr>
            <a:r>
              <a:rPr lang="fr-FR" sz="1500" b="1" dirty="0">
                <a:solidFill>
                  <a:srgbClr val="FF0000"/>
                </a:solidFill>
              </a:rPr>
              <a:t>renégociation </a:t>
            </a:r>
            <a:r>
              <a:rPr lang="fr-FR" sz="1500" b="1" u="sng" dirty="0" smtClean="0">
                <a:solidFill>
                  <a:srgbClr val="FF0000"/>
                </a:solidFill>
              </a:rPr>
              <a:t>avec</a:t>
            </a:r>
            <a:r>
              <a:rPr lang="fr-FR" sz="1500" b="1" dirty="0" smtClean="0">
                <a:solidFill>
                  <a:srgbClr val="FF0000"/>
                </a:solidFill>
              </a:rPr>
              <a:t> devis </a:t>
            </a:r>
            <a:r>
              <a:rPr lang="fr-FR" sz="1500" dirty="0" smtClean="0">
                <a:solidFill>
                  <a:srgbClr val="000000"/>
                </a:solidFill>
              </a:rPr>
              <a:t>(client manifesté muni </a:t>
            </a:r>
            <a:r>
              <a:rPr lang="fr-FR" sz="1500" dirty="0">
                <a:solidFill>
                  <a:srgbClr val="000000"/>
                </a:solidFill>
              </a:rPr>
              <a:t>d’un devis ) </a:t>
            </a:r>
          </a:p>
          <a:p>
            <a:pPr lvl="1" algn="just">
              <a:buClr>
                <a:srgbClr val="BFBFBF"/>
              </a:buClr>
              <a:buFont typeface="Wingdings" panose="05000000000000000000" pitchFamily="2" charset="2"/>
              <a:buChar char="Ø"/>
            </a:pPr>
            <a:r>
              <a:rPr lang="fr-FR" sz="1500" b="1" dirty="0" smtClean="0">
                <a:solidFill>
                  <a:srgbClr val="FF0000"/>
                </a:solidFill>
              </a:rPr>
              <a:t>renégociation </a:t>
            </a:r>
            <a:r>
              <a:rPr lang="fr-FR" sz="1500" b="1" u="sng" dirty="0" smtClean="0">
                <a:solidFill>
                  <a:srgbClr val="FF0000"/>
                </a:solidFill>
              </a:rPr>
              <a:t>sans</a:t>
            </a:r>
            <a:r>
              <a:rPr lang="fr-FR" sz="1500" b="1" dirty="0" smtClean="0">
                <a:solidFill>
                  <a:srgbClr val="FF0000"/>
                </a:solidFill>
              </a:rPr>
              <a:t> devis </a:t>
            </a:r>
            <a:r>
              <a:rPr lang="fr-FR" sz="1500" dirty="0" smtClean="0">
                <a:solidFill>
                  <a:srgbClr val="000000"/>
                </a:solidFill>
              </a:rPr>
              <a:t>(simple demande d’information du client sans devis)</a:t>
            </a:r>
          </a:p>
          <a:p>
            <a:pPr>
              <a:buClr>
                <a:srgbClr val="FF0000"/>
              </a:buClr>
            </a:pPr>
            <a:r>
              <a:rPr lang="fr-FR" sz="1700" dirty="0" smtClean="0">
                <a:solidFill>
                  <a:srgbClr val="000000"/>
                </a:solidFill>
              </a:rPr>
              <a:t>Dans tous les cas :</a:t>
            </a:r>
          </a:p>
          <a:p>
            <a:pPr lvl="1">
              <a:buClr>
                <a:srgbClr val="BFBFBF"/>
              </a:buClr>
              <a:buFont typeface="Wingdings" panose="05000000000000000000" pitchFamily="2" charset="2"/>
              <a:buChar char="Ø"/>
            </a:pPr>
            <a:r>
              <a:rPr lang="fr-FR" sz="1500" b="1" dirty="0" smtClean="0">
                <a:solidFill>
                  <a:srgbClr val="000000"/>
                </a:solidFill>
              </a:rPr>
              <a:t>Valoriser l’ADE CNP </a:t>
            </a:r>
            <a:r>
              <a:rPr lang="fr-FR" sz="1500" dirty="0" smtClean="0">
                <a:solidFill>
                  <a:srgbClr val="000000"/>
                </a:solidFill>
              </a:rPr>
              <a:t>proposée </a:t>
            </a:r>
            <a:r>
              <a:rPr lang="fr-FR" sz="1500" dirty="0">
                <a:solidFill>
                  <a:srgbClr val="000000"/>
                </a:solidFill>
              </a:rPr>
              <a:t>par la Caisse d'Epargne  </a:t>
            </a:r>
          </a:p>
          <a:p>
            <a:pPr lvl="1">
              <a:buClr>
                <a:srgbClr val="BFBFBF"/>
              </a:buClr>
              <a:buFont typeface="Wingdings" panose="05000000000000000000" pitchFamily="2" charset="2"/>
              <a:buChar char="Ø"/>
            </a:pPr>
            <a:r>
              <a:rPr lang="fr-FR" sz="1500" b="1" dirty="0">
                <a:solidFill>
                  <a:srgbClr val="000000"/>
                </a:solidFill>
              </a:rPr>
              <a:t>Valoriser la relation avec le client </a:t>
            </a:r>
            <a:r>
              <a:rPr lang="fr-FR" sz="1500" dirty="0">
                <a:solidFill>
                  <a:srgbClr val="000000"/>
                </a:solidFill>
              </a:rPr>
              <a:t>et le fait qu’on souhaite conserver sa relation avec nous </a:t>
            </a:r>
          </a:p>
          <a:p>
            <a:pPr lvl="1">
              <a:buClr>
                <a:srgbClr val="BFBFBF"/>
              </a:buClr>
              <a:buFont typeface="Wingdings" panose="05000000000000000000" pitchFamily="2" charset="2"/>
              <a:buChar char="Ø"/>
            </a:pPr>
            <a:r>
              <a:rPr lang="fr-FR" sz="1500" b="1" dirty="0" smtClean="0">
                <a:solidFill>
                  <a:srgbClr val="000000"/>
                </a:solidFill>
              </a:rPr>
              <a:t>Lorsque vous adressez la demande à ECUREUIL CREDIT, prévenez votre client que </a:t>
            </a:r>
            <a:r>
              <a:rPr lang="fr-FR" sz="1500" b="1" dirty="0">
                <a:solidFill>
                  <a:srgbClr val="000000"/>
                </a:solidFill>
              </a:rPr>
              <a:t>notre service de spécialistes </a:t>
            </a:r>
            <a:r>
              <a:rPr lang="fr-FR" sz="1500" b="1" dirty="0" smtClean="0">
                <a:solidFill>
                  <a:srgbClr val="000000"/>
                </a:solidFill>
              </a:rPr>
              <a:t>va le </a:t>
            </a:r>
            <a:r>
              <a:rPr lang="fr-FR" sz="1500" b="1" dirty="0">
                <a:solidFill>
                  <a:srgbClr val="000000"/>
                </a:solidFill>
              </a:rPr>
              <a:t>contacter </a:t>
            </a:r>
            <a:r>
              <a:rPr lang="fr-FR" sz="1500" dirty="0">
                <a:solidFill>
                  <a:srgbClr val="000000"/>
                </a:solidFill>
              </a:rPr>
              <a:t>pour lui faire une contre-proposition tarifaire SANS FORMALITES MEDICALES </a:t>
            </a:r>
          </a:p>
          <a:p>
            <a:pPr lvl="1">
              <a:buClr>
                <a:srgbClr val="BFBFBF"/>
              </a:buClr>
              <a:buFont typeface="Wingdings" panose="05000000000000000000" pitchFamily="2" charset="2"/>
              <a:buChar char="Ø"/>
            </a:pPr>
            <a:endParaRPr lang="fr-FR" sz="1500" dirty="0">
              <a:solidFill>
                <a:srgbClr val="000000"/>
              </a:solidFill>
            </a:endParaRPr>
          </a:p>
        </p:txBody>
      </p:sp>
      <p:sp>
        <p:nvSpPr>
          <p:cNvPr id="2" name="Rectangle 1"/>
          <p:cNvSpPr/>
          <p:nvPr/>
        </p:nvSpPr>
        <p:spPr>
          <a:xfrm>
            <a:off x="647699" y="6257925"/>
            <a:ext cx="8334375"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20" b="2315"/>
          <a:stretch/>
        </p:blipFill>
        <p:spPr bwMode="auto">
          <a:xfrm>
            <a:off x="3737466" y="3648910"/>
            <a:ext cx="4500497" cy="3094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rot="20817363">
            <a:off x="300822" y="4240266"/>
            <a:ext cx="3794442" cy="1736646"/>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fr-FR" sz="1600" b="1" dirty="0" smtClean="0">
                <a:solidFill>
                  <a:prstClr val="white"/>
                </a:solidFill>
              </a:rPr>
              <a:t>Avec un </a:t>
            </a:r>
            <a:r>
              <a:rPr lang="fr-FR" sz="1600" b="1" u="sng" dirty="0" smtClean="0">
                <a:solidFill>
                  <a:srgbClr val="FF0000"/>
                </a:solidFill>
              </a:rPr>
              <a:t>client </a:t>
            </a:r>
            <a:r>
              <a:rPr lang="fr-FR" sz="1600" b="1" u="sng" dirty="0">
                <a:solidFill>
                  <a:srgbClr val="FF0000"/>
                </a:solidFill>
              </a:rPr>
              <a:t>e</a:t>
            </a:r>
            <a:r>
              <a:rPr lang="fr-FR" sz="1600" b="1" u="sng" dirty="0" smtClean="0">
                <a:solidFill>
                  <a:srgbClr val="FF0000"/>
                </a:solidFill>
              </a:rPr>
              <a:t>ngagé </a:t>
            </a:r>
            <a:r>
              <a:rPr lang="fr-FR" sz="1600" b="1" dirty="0" smtClean="0">
                <a:solidFill>
                  <a:prstClr val="white"/>
                </a:solidFill>
              </a:rPr>
              <a:t>il </a:t>
            </a:r>
            <a:r>
              <a:rPr lang="fr-FR" sz="1600" b="1" dirty="0">
                <a:solidFill>
                  <a:prstClr val="white"/>
                </a:solidFill>
              </a:rPr>
              <a:t>faut réagir vite </a:t>
            </a:r>
            <a:r>
              <a:rPr lang="fr-FR" sz="1600" b="1" dirty="0" smtClean="0">
                <a:solidFill>
                  <a:prstClr val="white"/>
                </a:solidFill>
              </a:rPr>
              <a:t>!</a:t>
            </a:r>
          </a:p>
          <a:p>
            <a:pPr algn="ctr"/>
            <a:r>
              <a:rPr lang="fr-FR" sz="1600" b="1" dirty="0">
                <a:solidFill>
                  <a:prstClr val="white"/>
                </a:solidFill>
              </a:rPr>
              <a:t>Le temps nous est compté ! </a:t>
            </a:r>
          </a:p>
          <a:p>
            <a:pPr algn="ctr"/>
            <a:r>
              <a:rPr lang="fr-FR" sz="1600" b="1" dirty="0">
                <a:solidFill>
                  <a:prstClr val="white"/>
                </a:solidFill>
              </a:rPr>
              <a:t>La CELCA est tenue d’apporter une </a:t>
            </a:r>
            <a:r>
              <a:rPr lang="fr-FR" sz="1600" b="1" u="sng" dirty="0">
                <a:solidFill>
                  <a:srgbClr val="FF0000"/>
                </a:solidFill>
              </a:rPr>
              <a:t>réponse écrite au client dans un délai de 10 jours </a:t>
            </a:r>
            <a:r>
              <a:rPr lang="fr-FR" sz="1600" b="1" u="sng" dirty="0" smtClean="0">
                <a:solidFill>
                  <a:srgbClr val="FF0000"/>
                </a:solidFill>
              </a:rPr>
              <a:t>maxi </a:t>
            </a:r>
            <a:r>
              <a:rPr lang="fr-FR" sz="1600" b="1" dirty="0" smtClean="0">
                <a:solidFill>
                  <a:prstClr val="white"/>
                </a:solidFill>
              </a:rPr>
              <a:t>(sous </a:t>
            </a:r>
            <a:r>
              <a:rPr lang="fr-FR" sz="1600" b="1" dirty="0">
                <a:solidFill>
                  <a:prstClr val="white"/>
                </a:solidFill>
              </a:rPr>
              <a:t>peine d’amende 3000€/dossier</a:t>
            </a:r>
            <a:r>
              <a:rPr lang="fr-FR" sz="1600" b="1" dirty="0" smtClean="0">
                <a:solidFill>
                  <a:prstClr val="white"/>
                </a:solidFill>
              </a:rPr>
              <a:t>).</a:t>
            </a:r>
            <a:endParaRPr lang="fr-FR" sz="1600" b="1" dirty="0">
              <a:solidFill>
                <a:prstClr val="white"/>
              </a:solidFill>
            </a:endParaRPr>
          </a:p>
        </p:txBody>
      </p:sp>
      <p:pic>
        <p:nvPicPr>
          <p:cNvPr id="9"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4783" b="94348" l="4472" r="95935">
                        <a14:foregroundMark x1="35772" y1="60000" x2="35772" y2="60000"/>
                        <a14:foregroundMark x1="48374" y1="26957" x2="48374" y2="26957"/>
                        <a14:foregroundMark x1="67480" y1="65652" x2="67480" y2="65652"/>
                        <a14:foregroundMark x1="50407" y1="48696" x2="50407" y2="48696"/>
                        <a14:foregroundMark x1="49593" y1="74783" x2="49593" y2="74783"/>
                        <a14:foregroundMark x1="41463" y1="49130" x2="41463" y2="49130"/>
                        <a14:foregroundMark x1="34959" y1="71304" x2="63008" y2="57826"/>
                        <a14:foregroundMark x1="18699" y1="77826" x2="79675" y2="76957"/>
                        <a14:foregroundMark x1="22764" y1="78696" x2="48780" y2="23913"/>
                        <a14:foregroundMark x1="67886" y1="66957" x2="49187" y2="23913"/>
                        <a14:foregroundMark x1="50000" y1="45652" x2="50000" y2="45652"/>
                        <a14:foregroundMark x1="51220" y1="35652" x2="51220" y2="35652"/>
                        <a14:foregroundMark x1="49593" y1="75217" x2="52033" y2="34348"/>
                      </a14:backgroundRemoval>
                    </a14:imgEffect>
                  </a14:imgLayer>
                </a14:imgProps>
              </a:ext>
              <a:ext uri="{28A0092B-C50C-407E-A947-70E740481C1C}">
                <a14:useLocalDpi xmlns:a14="http://schemas.microsoft.com/office/drawing/2010/main" val="0"/>
              </a:ext>
            </a:extLst>
          </a:blip>
          <a:srcRect/>
          <a:stretch>
            <a:fillRect/>
          </a:stretch>
        </p:blipFill>
        <p:spPr bwMode="auto">
          <a:xfrm rot="20755805">
            <a:off x="-110394" y="4856923"/>
            <a:ext cx="825689" cy="771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263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style.rotation</p:attrName>
                                        </p:attrNameLst>
                                      </p:cBhvr>
                                      <p:tavLst>
                                        <p:tav tm="0">
                                          <p:val>
                                            <p:fltVal val="90"/>
                                          </p:val>
                                        </p:tav>
                                        <p:tav tm="100000">
                                          <p:val>
                                            <p:fltVal val="0"/>
                                          </p:val>
                                        </p:tav>
                                      </p:tavLst>
                                    </p:anim>
                                    <p:animEffect transition="in" filter="fade">
                                      <p:cBhvr>
                                        <p:cTn id="29" dur="1000"/>
                                        <p:tgtEl>
                                          <p:spTgt spid="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style.rotation</p:attrName>
                                        </p:attrNameLst>
                                      </p:cBhvr>
                                      <p:tavLst>
                                        <p:tav tm="0">
                                          <p:val>
                                            <p:fltVal val="90"/>
                                          </p:val>
                                        </p:tav>
                                        <p:tav tm="100000">
                                          <p:val>
                                            <p:fltVal val="0"/>
                                          </p:val>
                                        </p:tav>
                                      </p:tavLst>
                                    </p:anim>
                                    <p:animEffect transition="in" filter="fade">
                                      <p:cBhvr>
                                        <p:cTn id="35" dur="10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2" end="2"/>
                                            </p:txEl>
                                          </p:spTgt>
                                        </p:tgtEl>
                                        <p:attrNameLst>
                                          <p:attrName>style.visibility</p:attrName>
                                        </p:attrNameLst>
                                      </p:cBhvr>
                                      <p:to>
                                        <p:strVal val="visible"/>
                                      </p:to>
                                    </p:set>
                                    <p:animEffect transition="in" filter="fade">
                                      <p:cBhvr>
                                        <p:cTn id="40" dur="1000"/>
                                        <p:tgtEl>
                                          <p:spTgt spid="8">
                                            <p:txEl>
                                              <p:pRg st="2" end="2"/>
                                            </p:txEl>
                                          </p:spTgt>
                                        </p:tgtEl>
                                      </p:cBhvr>
                                    </p:animEffect>
                                    <p:anim calcmode="lin" valueType="num">
                                      <p:cBhvr>
                                        <p:cTn id="4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animEffect transition="in" filter="fade">
                                      <p:cBhvr>
                                        <p:cTn id="47" dur="1000"/>
                                        <p:tgtEl>
                                          <p:spTgt spid="8">
                                            <p:txEl>
                                              <p:pRg st="3" end="3"/>
                                            </p:txEl>
                                          </p:spTgt>
                                        </p:tgtEl>
                                      </p:cBhvr>
                                    </p:animEffect>
                                    <p:anim calcmode="lin" valueType="num">
                                      <p:cBhvr>
                                        <p:cTn id="4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8">
                                            <p:txEl>
                                              <p:pRg st="4" end="4"/>
                                            </p:txEl>
                                          </p:spTgt>
                                        </p:tgtEl>
                                        <p:attrNameLst>
                                          <p:attrName>style.visibility</p:attrName>
                                        </p:attrNameLst>
                                      </p:cBhvr>
                                      <p:to>
                                        <p:strVal val="visible"/>
                                      </p:to>
                                    </p:set>
                                    <p:animEffect transition="in" filter="fade">
                                      <p:cBhvr>
                                        <p:cTn id="54" dur="1000"/>
                                        <p:tgtEl>
                                          <p:spTgt spid="8">
                                            <p:txEl>
                                              <p:pRg st="4" end="4"/>
                                            </p:txEl>
                                          </p:spTgt>
                                        </p:tgtEl>
                                      </p:cBhvr>
                                    </p:animEffect>
                                    <p:anim calcmode="lin" valueType="num">
                                      <p:cBhvr>
                                        <p:cTn id="5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6" dur="1000" fill="hold"/>
                                        <p:tgtEl>
                                          <p:spTgt spid="8">
                                            <p:txEl>
                                              <p:pRg st="4" end="4"/>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8">
                                            <p:txEl>
                                              <p:pRg st="5" end="5"/>
                                            </p:txEl>
                                          </p:spTgt>
                                        </p:tgtEl>
                                        <p:attrNameLst>
                                          <p:attrName>style.visibility</p:attrName>
                                        </p:attrNameLst>
                                      </p:cBhvr>
                                      <p:to>
                                        <p:strVal val="visible"/>
                                      </p:to>
                                    </p:set>
                                    <p:animEffect transition="in" filter="fade">
                                      <p:cBhvr>
                                        <p:cTn id="59" dur="1000"/>
                                        <p:tgtEl>
                                          <p:spTgt spid="8">
                                            <p:txEl>
                                              <p:pRg st="5" end="5"/>
                                            </p:txEl>
                                          </p:spTgt>
                                        </p:tgtEl>
                                      </p:cBhvr>
                                    </p:animEffect>
                                    <p:anim calcmode="lin" valueType="num">
                                      <p:cBhvr>
                                        <p:cTn id="60"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8">
                                            <p:txEl>
                                              <p:pRg st="5" end="5"/>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8">
                                            <p:txEl>
                                              <p:pRg st="6" end="6"/>
                                            </p:txEl>
                                          </p:spTgt>
                                        </p:tgtEl>
                                        <p:attrNameLst>
                                          <p:attrName>style.visibility</p:attrName>
                                        </p:attrNameLst>
                                      </p:cBhvr>
                                      <p:to>
                                        <p:strVal val="visible"/>
                                      </p:to>
                                    </p:set>
                                    <p:animEffect transition="in" filter="fade">
                                      <p:cBhvr>
                                        <p:cTn id="64" dur="1000"/>
                                        <p:tgtEl>
                                          <p:spTgt spid="8">
                                            <p:txEl>
                                              <p:pRg st="6" end="6"/>
                                            </p:txEl>
                                          </p:spTgt>
                                        </p:tgtEl>
                                      </p:cBhvr>
                                    </p:animEffect>
                                    <p:anim calcmode="lin" valueType="num">
                                      <p:cBhvr>
                                        <p:cTn id="6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8">
                                            <p:txEl>
                                              <p:pRg st="6" end="6"/>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xEl>
                                              <p:pRg st="7" end="7"/>
                                            </p:txEl>
                                          </p:spTgt>
                                        </p:tgtEl>
                                        <p:attrNameLst>
                                          <p:attrName>style.visibility</p:attrName>
                                        </p:attrNameLst>
                                      </p:cBhvr>
                                      <p:to>
                                        <p:strVal val="visible"/>
                                      </p:to>
                                    </p:set>
                                    <p:animEffect transition="in" filter="fade">
                                      <p:cBhvr>
                                        <p:cTn id="69" dur="1000"/>
                                        <p:tgtEl>
                                          <p:spTgt spid="8">
                                            <p:txEl>
                                              <p:pRg st="7" end="7"/>
                                            </p:txEl>
                                          </p:spTgt>
                                        </p:tgtEl>
                                      </p:cBhvr>
                                    </p:animEffect>
                                    <p:anim calcmode="lin" valueType="num">
                                      <p:cBhvr>
                                        <p:cTn id="70"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71"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u="sng" dirty="0" smtClean="0"/>
              <a:t>Cas 1: </a:t>
            </a:r>
            <a:r>
              <a:rPr lang="fr-FR" dirty="0" smtClean="0"/>
              <a:t>JE traite la demande d’un </a:t>
            </a:r>
            <a:br>
              <a:rPr lang="fr-FR" dirty="0" smtClean="0"/>
            </a:br>
            <a:r>
              <a:rPr lang="fr-FR" dirty="0" smtClean="0"/>
              <a:t>client </a:t>
            </a:r>
            <a:r>
              <a:rPr lang="fr-FR" dirty="0" smtClean="0">
                <a:solidFill>
                  <a:srgbClr val="FF0000"/>
                </a:solidFill>
              </a:rPr>
              <a:t>engagé par écrit </a:t>
            </a:r>
            <a:r>
              <a:rPr lang="fr-FR" dirty="0" smtClean="0"/>
              <a:t>(cas d’une </a:t>
            </a:r>
            <a:r>
              <a:rPr lang="fr-FR" dirty="0" smtClean="0">
                <a:solidFill>
                  <a:srgbClr val="FF0000"/>
                </a:solidFill>
              </a:rPr>
              <a:t>résiliation</a:t>
            </a:r>
            <a:r>
              <a:rPr lang="fr-FR" dirty="0" smtClean="0"/>
              <a:t>)</a:t>
            </a:r>
            <a:endParaRPr lang="fr-FR" dirty="0"/>
          </a:p>
        </p:txBody>
      </p:sp>
      <p:sp>
        <p:nvSpPr>
          <p:cNvPr id="4" name="Espace réservé du texte 3"/>
          <p:cNvSpPr>
            <a:spLocks noGrp="1"/>
          </p:cNvSpPr>
          <p:nvPr>
            <p:ph type="body" sz="quarter" idx="14"/>
          </p:nvPr>
        </p:nvSpPr>
        <p:spPr>
          <a:xfrm>
            <a:off x="304801" y="1114425"/>
            <a:ext cx="8683624" cy="705975"/>
          </a:xfrm>
        </p:spPr>
        <p:txBody>
          <a:bodyPr>
            <a:normAutofit/>
          </a:bodyPr>
          <a:lstStyle/>
          <a:p>
            <a:pPr marL="0" indent="0" algn="just">
              <a:buNone/>
            </a:pPr>
            <a:r>
              <a:rPr lang="fr-FR" sz="1600" dirty="0"/>
              <a:t>Le client vous adresse par voie postale, par mail ou vous remet en mains propres une demande de résiliation (contrat concurrent signé ou non).</a:t>
            </a:r>
          </a:p>
        </p:txBody>
      </p:sp>
      <p:sp>
        <p:nvSpPr>
          <p:cNvPr id="8" name="Espace réservé du texte 3"/>
          <p:cNvSpPr>
            <a:spLocks noGrp="1"/>
          </p:cNvSpPr>
          <p:nvPr>
            <p:ph type="body" sz="quarter" idx="14"/>
          </p:nvPr>
        </p:nvSpPr>
        <p:spPr>
          <a:xfrm>
            <a:off x="823912" y="2498727"/>
            <a:ext cx="8005763" cy="1200149"/>
          </a:xfrm>
        </p:spPr>
        <p:txBody>
          <a:bodyPr>
            <a:normAutofit/>
          </a:bodyPr>
          <a:lstStyle/>
          <a:p>
            <a:pPr marL="0" indent="0" algn="just">
              <a:spcBef>
                <a:spcPts val="600"/>
              </a:spcBef>
              <a:buNone/>
            </a:pPr>
            <a:r>
              <a:rPr lang="fr-FR" sz="1600" b="1" u="sng" dirty="0" smtClean="0">
                <a:solidFill>
                  <a:srgbClr val="7030A0"/>
                </a:solidFill>
              </a:rPr>
              <a:t>1. Le jour de réception, je scanne </a:t>
            </a:r>
            <a:r>
              <a:rPr lang="fr-FR" sz="1600" b="1" u="sng" dirty="0">
                <a:solidFill>
                  <a:srgbClr val="7030A0"/>
                </a:solidFill>
              </a:rPr>
              <a:t>toutes les pièces reçues : </a:t>
            </a:r>
          </a:p>
          <a:p>
            <a:pPr marL="387350" indent="-285750" algn="just">
              <a:spcBef>
                <a:spcPts val="600"/>
              </a:spcBef>
              <a:buClr>
                <a:srgbClr val="7030A0"/>
              </a:buClr>
              <a:buFont typeface="Wingdings" panose="05000000000000000000" pitchFamily="2" charset="2"/>
              <a:buChar char="Ø"/>
            </a:pPr>
            <a:r>
              <a:rPr lang="fr-FR" sz="1400" b="1" dirty="0"/>
              <a:t>Le courrier </a:t>
            </a:r>
            <a:r>
              <a:rPr lang="fr-FR" sz="1400" dirty="0" smtClean="0"/>
              <a:t>(demande </a:t>
            </a:r>
            <a:r>
              <a:rPr lang="fr-FR" sz="1400" dirty="0"/>
              <a:t>écrite du client, conditions générales et particulières du contrat </a:t>
            </a:r>
            <a:r>
              <a:rPr lang="fr-FR" sz="1400" dirty="0" smtClean="0"/>
              <a:t>d’assurance) </a:t>
            </a:r>
            <a:r>
              <a:rPr lang="fr-FR" sz="1400" b="1" dirty="0" smtClean="0"/>
              <a:t>+</a:t>
            </a:r>
            <a:r>
              <a:rPr lang="fr-FR" sz="1400" dirty="0" smtClean="0"/>
              <a:t> </a:t>
            </a:r>
            <a:r>
              <a:rPr lang="fr-FR" sz="1400" b="1" dirty="0" smtClean="0"/>
              <a:t>le </a:t>
            </a:r>
            <a:r>
              <a:rPr lang="fr-FR" sz="1400" b="1" dirty="0"/>
              <a:t>bordereau de lettre </a:t>
            </a:r>
            <a:r>
              <a:rPr lang="fr-FR" sz="1400" b="1" dirty="0" smtClean="0"/>
              <a:t>recommandée </a:t>
            </a:r>
            <a:r>
              <a:rPr lang="fr-FR" sz="1400" b="1" dirty="0"/>
              <a:t>ou l’enveloppe </a:t>
            </a:r>
            <a:r>
              <a:rPr lang="fr-FR" sz="1400" dirty="0"/>
              <a:t>(avec cachet de la poste pour identifier la date de réception)</a:t>
            </a:r>
          </a:p>
          <a:p>
            <a:endParaRPr lang="fr-FR" dirty="0"/>
          </a:p>
        </p:txBody>
      </p:sp>
      <p:sp>
        <p:nvSpPr>
          <p:cNvPr id="9" name="Espace réservé du texte 3"/>
          <p:cNvSpPr>
            <a:spLocks noGrp="1"/>
          </p:cNvSpPr>
          <p:nvPr>
            <p:ph type="body" sz="quarter" idx="14"/>
          </p:nvPr>
        </p:nvSpPr>
        <p:spPr>
          <a:xfrm>
            <a:off x="872139" y="4372621"/>
            <a:ext cx="7843236" cy="1475729"/>
          </a:xfrm>
        </p:spPr>
        <p:txBody>
          <a:bodyPr>
            <a:normAutofit/>
          </a:bodyPr>
          <a:lstStyle/>
          <a:p>
            <a:pPr marL="0" indent="0">
              <a:buNone/>
            </a:pPr>
            <a:r>
              <a:rPr lang="fr-FR" sz="1600" b="1" u="sng" dirty="0">
                <a:solidFill>
                  <a:srgbClr val="7030A0"/>
                </a:solidFill>
              </a:rPr>
              <a:t>3</a:t>
            </a:r>
            <a:r>
              <a:rPr lang="fr-FR" sz="1600" b="1" u="sng" dirty="0" smtClean="0">
                <a:solidFill>
                  <a:srgbClr val="7030A0"/>
                </a:solidFill>
              </a:rPr>
              <a:t>. Je transmets les éléments scannés par mail le jour-même à Ecureuil Crédit :</a:t>
            </a:r>
          </a:p>
          <a:p>
            <a:pPr marL="0" lvl="1" indent="0">
              <a:spcBef>
                <a:spcPts val="0"/>
              </a:spcBef>
              <a:buClr>
                <a:srgbClr val="FF0000"/>
              </a:buClr>
              <a:buNone/>
            </a:pPr>
            <a:r>
              <a:rPr lang="fr-FR" sz="2200" dirty="0" smtClean="0">
                <a:solidFill>
                  <a:schemeClr val="bg1"/>
                </a:solidFill>
              </a:rPr>
              <a:t>                    </a:t>
            </a:r>
            <a:r>
              <a:rPr lang="fr-FR" sz="2200" b="1" u="sng" dirty="0" smtClean="0">
                <a:solidFill>
                  <a:srgbClr val="FF6600">
                    <a:lumMod val="40000"/>
                    <a:lumOff val="60000"/>
                  </a:srgbClr>
                </a:solidFill>
                <a:hlinkClick r:id="rId3"/>
              </a:rPr>
              <a:t>EC-B-BAL-ADE@ec.caisse-epargne.fr</a:t>
            </a:r>
            <a:r>
              <a:rPr lang="fr-FR" sz="2200" b="1" u="sng" dirty="0" smtClean="0">
                <a:solidFill>
                  <a:srgbClr val="FF6600">
                    <a:lumMod val="40000"/>
                    <a:lumOff val="60000"/>
                  </a:srgbClr>
                </a:solidFill>
              </a:rPr>
              <a:t> </a:t>
            </a:r>
            <a:endParaRPr lang="fr-FR" sz="2200" b="1" dirty="0" smtClean="0">
              <a:solidFill>
                <a:srgbClr val="FF6600">
                  <a:lumMod val="40000"/>
                  <a:lumOff val="60000"/>
                </a:srgbClr>
              </a:solidFill>
            </a:endParaRPr>
          </a:p>
          <a:p>
            <a:pPr marL="387350" indent="-285750" algn="just">
              <a:spcBef>
                <a:spcPts val="600"/>
              </a:spcBef>
              <a:buClr>
                <a:srgbClr val="7030A0"/>
              </a:buClr>
              <a:buFont typeface="Wingdings" panose="05000000000000000000" pitchFamily="2" charset="2"/>
              <a:buChar char="Ø"/>
            </a:pPr>
            <a:r>
              <a:rPr lang="fr-FR" sz="1400" b="1" dirty="0" err="1">
                <a:solidFill>
                  <a:srgbClr val="000000"/>
                </a:solidFill>
              </a:rPr>
              <a:t>Process</a:t>
            </a:r>
            <a:r>
              <a:rPr lang="fr-FR" sz="1400" b="1" dirty="0">
                <a:solidFill>
                  <a:srgbClr val="000000"/>
                </a:solidFill>
              </a:rPr>
              <a:t> simplifié : </a:t>
            </a:r>
            <a:r>
              <a:rPr lang="fr-FR" sz="1400" b="1" dirty="0" smtClean="0">
                <a:solidFill>
                  <a:srgbClr val="000000"/>
                </a:solidFill>
              </a:rPr>
              <a:t>	- </a:t>
            </a:r>
            <a:r>
              <a:rPr lang="fr-FR" sz="1400" b="1" dirty="0">
                <a:solidFill>
                  <a:srgbClr val="000000"/>
                </a:solidFill>
              </a:rPr>
              <a:t>pas de saisie VISIO</a:t>
            </a:r>
          </a:p>
          <a:p>
            <a:pPr marL="457200" lvl="1" indent="0">
              <a:buNone/>
            </a:pPr>
            <a:r>
              <a:rPr lang="fr-FR" sz="1400" b="1" dirty="0"/>
              <a:t>		</a:t>
            </a:r>
            <a:r>
              <a:rPr lang="fr-FR" sz="1400" b="1" dirty="0" smtClean="0"/>
              <a:t>- suppression </a:t>
            </a:r>
            <a:r>
              <a:rPr lang="fr-FR" sz="1400" b="1" dirty="0"/>
              <a:t>fiche de liaison ADE</a:t>
            </a:r>
          </a:p>
          <a:p>
            <a:pPr marL="457200" lvl="1" indent="0">
              <a:buNone/>
            </a:pPr>
            <a:r>
              <a:rPr lang="fr-FR" sz="1400" b="1" dirty="0" smtClean="0"/>
              <a:t>		- aucune </a:t>
            </a:r>
            <a:r>
              <a:rPr lang="fr-FR" sz="1400" b="1" dirty="0"/>
              <a:t>autre action que l’envoi du scan du dossier</a:t>
            </a:r>
          </a:p>
          <a:p>
            <a:pPr marL="0" indent="0">
              <a:buNone/>
            </a:pPr>
            <a:endParaRPr lang="fr-FR" b="1" dirty="0" smtClean="0">
              <a:solidFill>
                <a:srgbClr val="7030A0"/>
              </a:solidFill>
            </a:endParaRPr>
          </a:p>
          <a:p>
            <a:pPr marL="0" indent="0">
              <a:buNone/>
            </a:pPr>
            <a:endParaRPr lang="fr-FR" b="1" dirty="0">
              <a:solidFill>
                <a:srgbClr val="7030A0"/>
              </a:solidFill>
            </a:endParaRPr>
          </a:p>
        </p:txBody>
      </p:sp>
      <p:pic>
        <p:nvPicPr>
          <p:cNvPr id="15"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9664" y="2730789"/>
            <a:ext cx="808388" cy="707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72698" y="4838700"/>
            <a:ext cx="637512" cy="699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space réservé du texte 3"/>
          <p:cNvSpPr>
            <a:spLocks noGrp="1"/>
          </p:cNvSpPr>
          <p:nvPr>
            <p:ph type="body" sz="quarter" idx="14"/>
          </p:nvPr>
        </p:nvSpPr>
        <p:spPr>
          <a:xfrm>
            <a:off x="810210" y="5825986"/>
            <a:ext cx="8019465" cy="1014552"/>
          </a:xfrm>
        </p:spPr>
        <p:style>
          <a:lnRef idx="0">
            <a:schemeClr val="accent4"/>
          </a:lnRef>
          <a:fillRef idx="3">
            <a:schemeClr val="accent4"/>
          </a:fillRef>
          <a:effectRef idx="3">
            <a:schemeClr val="accent4"/>
          </a:effectRef>
          <a:fontRef idx="minor">
            <a:schemeClr val="lt1"/>
          </a:fontRef>
        </p:style>
        <p:txBody>
          <a:bodyPr>
            <a:normAutofit/>
          </a:bodyPr>
          <a:lstStyle/>
          <a:p>
            <a:pPr marL="0" indent="0" algn="ctr">
              <a:buNone/>
            </a:pPr>
            <a:r>
              <a:rPr lang="fr-FR" sz="1500" b="1" dirty="0"/>
              <a:t>Je transmets à Ecureuil Crédit </a:t>
            </a:r>
            <a:r>
              <a:rPr lang="fr-FR" sz="1500" b="1" u="sng" dirty="0"/>
              <a:t>sans </a:t>
            </a:r>
            <a:r>
              <a:rPr lang="fr-FR" sz="1500" b="1" u="sng" dirty="0" smtClean="0"/>
              <a:t>délai</a:t>
            </a:r>
            <a:r>
              <a:rPr lang="fr-FR" sz="1500" b="1" dirty="0" smtClean="0"/>
              <a:t>. Plus </a:t>
            </a:r>
            <a:r>
              <a:rPr lang="fr-FR" sz="1500" b="1" dirty="0"/>
              <a:t>vite </a:t>
            </a:r>
            <a:r>
              <a:rPr lang="fr-FR" sz="1500" b="1" dirty="0" smtClean="0"/>
              <a:t>le </a:t>
            </a:r>
            <a:r>
              <a:rPr lang="fr-FR" sz="1500" b="1" dirty="0"/>
              <a:t>dossier </a:t>
            </a:r>
            <a:r>
              <a:rPr lang="fr-FR" sz="1500" b="1" dirty="0" smtClean="0"/>
              <a:t>est transmis à </a:t>
            </a:r>
            <a:r>
              <a:rPr lang="fr-FR" sz="1500" b="1" dirty="0"/>
              <a:t>Ecureuil Crédit, plus grandes sont les chances de joindre le client et de le convaincre de renégocier le contrat Groupe CNP dans le délai impératif de 10 </a:t>
            </a:r>
            <a:r>
              <a:rPr lang="fr-FR" sz="1500" b="1" dirty="0" smtClean="0"/>
              <a:t>jours.</a:t>
            </a:r>
          </a:p>
        </p:txBody>
      </p:sp>
      <p:sp>
        <p:nvSpPr>
          <p:cNvPr id="20" name="Espace réservé du texte 3"/>
          <p:cNvSpPr>
            <a:spLocks noGrp="1"/>
          </p:cNvSpPr>
          <p:nvPr>
            <p:ph type="body" sz="quarter" idx="14"/>
          </p:nvPr>
        </p:nvSpPr>
        <p:spPr>
          <a:xfrm>
            <a:off x="915605" y="1715625"/>
            <a:ext cx="7933120" cy="684675"/>
          </a:xfrm>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just">
              <a:buNone/>
            </a:pPr>
            <a:r>
              <a:rPr lang="fr-FR" sz="1400" i="1" dirty="0" smtClean="0"/>
              <a:t>Le temps est compté ! la </a:t>
            </a:r>
            <a:r>
              <a:rPr lang="fr-FR" sz="1400" i="1" dirty="0"/>
              <a:t>CELCA dispose d’un </a:t>
            </a:r>
            <a:r>
              <a:rPr lang="fr-FR" sz="1400" b="1" i="1" u="sng" dirty="0">
                <a:solidFill>
                  <a:srgbClr val="FF0000"/>
                </a:solidFill>
              </a:rPr>
              <a:t>délai maximum de </a:t>
            </a:r>
            <a:r>
              <a:rPr lang="fr-FR" sz="1400" b="1" i="1" u="sng" dirty="0" smtClean="0">
                <a:solidFill>
                  <a:srgbClr val="FF0000"/>
                </a:solidFill>
              </a:rPr>
              <a:t>10 </a:t>
            </a:r>
            <a:r>
              <a:rPr lang="fr-FR" sz="1400" b="1" i="1" u="sng" dirty="0">
                <a:solidFill>
                  <a:srgbClr val="FF0000"/>
                </a:solidFill>
              </a:rPr>
              <a:t>jours </a:t>
            </a:r>
            <a:r>
              <a:rPr lang="fr-FR" sz="1400" i="1" dirty="0"/>
              <a:t>ouvrés </a:t>
            </a:r>
            <a:r>
              <a:rPr lang="fr-FR" sz="1400" i="1" dirty="0" smtClean="0"/>
              <a:t>à </a:t>
            </a:r>
            <a:r>
              <a:rPr lang="fr-FR" sz="1400" i="1" dirty="0"/>
              <a:t>compter </a:t>
            </a:r>
            <a:r>
              <a:rPr lang="fr-FR" sz="1400" i="1" dirty="0" smtClean="0"/>
              <a:t>de la </a:t>
            </a:r>
            <a:r>
              <a:rPr lang="fr-FR" sz="1400" i="1" dirty="0"/>
              <a:t>date de réception de la demande </a:t>
            </a:r>
            <a:r>
              <a:rPr lang="fr-FR" sz="1400" b="1" i="1" dirty="0"/>
              <a:t>pour apporter une réponse écrite au client </a:t>
            </a:r>
            <a:r>
              <a:rPr lang="fr-FR" sz="1400" i="1" dirty="0"/>
              <a:t>(sous </a:t>
            </a:r>
            <a:r>
              <a:rPr lang="fr-FR" sz="1400" i="1" dirty="0" smtClean="0"/>
              <a:t>peine </a:t>
            </a:r>
            <a:r>
              <a:rPr lang="fr-FR" sz="1400" i="1" dirty="0"/>
              <a:t>d’une </a:t>
            </a:r>
            <a:r>
              <a:rPr lang="fr-FR" sz="1400" b="1" i="1" dirty="0"/>
              <a:t>amende de 3000€ </a:t>
            </a:r>
            <a:r>
              <a:rPr lang="fr-FR" sz="1400" i="1" dirty="0"/>
              <a:t>en cas de non-respect</a:t>
            </a:r>
            <a:r>
              <a:rPr lang="fr-FR" sz="1400" i="1" dirty="0" smtClean="0"/>
              <a:t>).</a:t>
            </a:r>
            <a:endParaRPr lang="fr-FR" sz="1400" i="1" dirty="0"/>
          </a:p>
        </p:txBody>
      </p:sp>
      <p:pic>
        <p:nvPicPr>
          <p:cNvPr id="2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66540" y="1779107"/>
            <a:ext cx="649064" cy="712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texte 3"/>
          <p:cNvSpPr>
            <a:spLocks noGrp="1"/>
          </p:cNvSpPr>
          <p:nvPr>
            <p:ph type="body" sz="quarter" idx="14"/>
          </p:nvPr>
        </p:nvSpPr>
        <p:spPr>
          <a:xfrm>
            <a:off x="872138" y="3534421"/>
            <a:ext cx="8005161" cy="837554"/>
          </a:xfrm>
        </p:spPr>
        <p:txBody>
          <a:bodyPr>
            <a:normAutofit lnSpcReduction="10000"/>
          </a:bodyPr>
          <a:lstStyle/>
          <a:p>
            <a:pPr marL="0" indent="0">
              <a:buNone/>
            </a:pPr>
            <a:r>
              <a:rPr lang="fr-FR" sz="1600" b="1" u="sng" dirty="0" smtClean="0">
                <a:solidFill>
                  <a:srgbClr val="7030A0"/>
                </a:solidFill>
              </a:rPr>
              <a:t>2. Je mets à jour les coordonnées du client et sa profession (CSP) dans </a:t>
            </a:r>
            <a:r>
              <a:rPr lang="fr-FR" sz="1600" b="1" u="sng" dirty="0" err="1" smtClean="0">
                <a:solidFill>
                  <a:srgbClr val="7030A0"/>
                </a:solidFill>
              </a:rPr>
              <a:t>Mysys</a:t>
            </a:r>
            <a:r>
              <a:rPr lang="fr-FR" sz="1600" b="1" u="sng" dirty="0" smtClean="0">
                <a:solidFill>
                  <a:srgbClr val="7030A0"/>
                </a:solidFill>
              </a:rPr>
              <a:t>:</a:t>
            </a:r>
          </a:p>
          <a:p>
            <a:pPr marL="387350" lvl="0" indent="-285750" algn="just">
              <a:spcBef>
                <a:spcPts val="600"/>
              </a:spcBef>
              <a:buClr>
                <a:srgbClr val="7030A0"/>
              </a:buClr>
              <a:buFont typeface="Wingdings" panose="05000000000000000000" pitchFamily="2" charset="2"/>
              <a:buChar char="Ø"/>
            </a:pPr>
            <a:r>
              <a:rPr lang="fr-FR" sz="1400" dirty="0">
                <a:solidFill>
                  <a:srgbClr val="000000"/>
                </a:solidFill>
              </a:rPr>
              <a:t>Cette étape est très </a:t>
            </a:r>
            <a:r>
              <a:rPr lang="fr-FR" sz="1400" dirty="0" smtClean="0">
                <a:solidFill>
                  <a:srgbClr val="000000"/>
                </a:solidFill>
              </a:rPr>
              <a:t>importante </a:t>
            </a:r>
            <a:r>
              <a:rPr lang="fr-FR" sz="1400" dirty="0">
                <a:solidFill>
                  <a:srgbClr val="000000"/>
                </a:solidFill>
              </a:rPr>
              <a:t>car </a:t>
            </a:r>
            <a:r>
              <a:rPr lang="fr-FR" sz="1400" b="1" dirty="0">
                <a:solidFill>
                  <a:srgbClr val="000000"/>
                </a:solidFill>
              </a:rPr>
              <a:t>Ecureuil Crédit va contacter le client </a:t>
            </a:r>
            <a:r>
              <a:rPr lang="fr-FR" sz="1400" dirty="0">
                <a:solidFill>
                  <a:srgbClr val="000000"/>
                </a:solidFill>
              </a:rPr>
              <a:t>pour lui faire une contre-proposition </a:t>
            </a:r>
            <a:r>
              <a:rPr lang="fr-FR" sz="1400" dirty="0" smtClean="0">
                <a:solidFill>
                  <a:srgbClr val="000000"/>
                </a:solidFill>
              </a:rPr>
              <a:t>commerciale en fonction de sa CSP, de son âge et de la durée résiduelle du crédit.</a:t>
            </a:r>
            <a:endParaRPr lang="fr-FR" b="1" dirty="0" smtClean="0">
              <a:solidFill>
                <a:srgbClr val="7030A0"/>
              </a:solidFill>
            </a:endParaRPr>
          </a:p>
          <a:p>
            <a:pPr marL="0" indent="0">
              <a:buNone/>
            </a:pPr>
            <a:endParaRPr lang="fr-FR" b="1" dirty="0">
              <a:solidFill>
                <a:srgbClr val="7030A0"/>
              </a:solidFill>
            </a:endParaRPr>
          </a:p>
        </p:txBody>
      </p:sp>
      <p:pic>
        <p:nvPicPr>
          <p:cNvPr id="13" name="Picture 6" descr="Résultat d’images pour bonhomme blanc au bureau"/>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376" t="9141" r="7781" b="18315"/>
          <a:stretch/>
        </p:blipFill>
        <p:spPr bwMode="auto">
          <a:xfrm>
            <a:off x="180713" y="3670323"/>
            <a:ext cx="782778" cy="749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91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1" presetClass="entr" presetSubtype="1"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heel(1)">
                                      <p:cBhvr>
                                        <p:cTn id="9" dur="2000"/>
                                        <p:tgtEl>
                                          <p:spTgt spid="2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0">
                                            <p:bg/>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1000"/>
                                        <p:tgtEl>
                                          <p:spTgt spid="8">
                                            <p:txEl>
                                              <p:pRg st="0" end="0"/>
                                            </p:txEl>
                                          </p:spTgt>
                                        </p:tgtEl>
                                      </p:cBhvr>
                                    </p:animEffect>
                                    <p:anim calcmode="lin" valueType="num">
                                      <p:cBhvr>
                                        <p:cTn id="1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1000"/>
                                        <p:tgtEl>
                                          <p:spTgt spid="8">
                                            <p:txEl>
                                              <p:pRg st="1" end="1"/>
                                            </p:txEl>
                                          </p:spTgt>
                                        </p:tgtEl>
                                      </p:cBhvr>
                                    </p:animEffect>
                                    <p:anim calcmode="lin" valueType="num">
                                      <p:cBhvr>
                                        <p:cTn id="2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1000"/>
                                        <p:tgtEl>
                                          <p:spTgt spid="12">
                                            <p:txEl>
                                              <p:pRg st="0" end="0"/>
                                            </p:txEl>
                                          </p:spTgt>
                                        </p:tgtEl>
                                      </p:cBhvr>
                                    </p:animEffect>
                                    <p:anim calcmode="lin" valueType="num">
                                      <p:cBhvr>
                                        <p:cTn id="3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2">
                                            <p:txEl>
                                              <p:pRg st="1" end="1"/>
                                            </p:txEl>
                                          </p:spTgt>
                                        </p:tgtEl>
                                        <p:attrNameLst>
                                          <p:attrName>style.visibility</p:attrName>
                                        </p:attrNameLst>
                                      </p:cBhvr>
                                      <p:to>
                                        <p:strVal val="visible"/>
                                      </p:to>
                                    </p:set>
                                    <p:animEffect transition="in" filter="fade">
                                      <p:cBhvr>
                                        <p:cTn id="40" dur="1000"/>
                                        <p:tgtEl>
                                          <p:spTgt spid="12">
                                            <p:txEl>
                                              <p:pRg st="1" end="1"/>
                                            </p:txEl>
                                          </p:spTgt>
                                        </p:tgtEl>
                                      </p:cBhvr>
                                    </p:animEffect>
                                    <p:anim calcmode="lin" valueType="num">
                                      <p:cBhvr>
                                        <p:cTn id="41"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fade">
                                      <p:cBhvr>
                                        <p:cTn id="52" dur="1000"/>
                                        <p:tgtEl>
                                          <p:spTgt spid="9">
                                            <p:txEl>
                                              <p:pRg st="0" end="0"/>
                                            </p:txEl>
                                          </p:spTgt>
                                        </p:tgtEl>
                                      </p:cBhvr>
                                    </p:animEffect>
                                    <p:anim calcmode="lin" valueType="num">
                                      <p:cBhvr>
                                        <p:cTn id="5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0" end="0"/>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xEl>
                                              <p:pRg st="1" end="1"/>
                                            </p:txEl>
                                          </p:spTgt>
                                        </p:tgtEl>
                                        <p:attrNameLst>
                                          <p:attrName>style.visibility</p:attrName>
                                        </p:attrNameLst>
                                      </p:cBhvr>
                                      <p:to>
                                        <p:strVal val="visible"/>
                                      </p:to>
                                    </p:set>
                                    <p:animEffect transition="in" filter="fade">
                                      <p:cBhvr>
                                        <p:cTn id="57" dur="1000"/>
                                        <p:tgtEl>
                                          <p:spTgt spid="9">
                                            <p:txEl>
                                              <p:pRg st="1" end="1"/>
                                            </p:txEl>
                                          </p:spTgt>
                                        </p:tgtEl>
                                      </p:cBhvr>
                                    </p:animEffect>
                                    <p:anim calcmode="lin" valueType="num">
                                      <p:cBhvr>
                                        <p:cTn id="5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59" dur="1000" fill="hold"/>
                                        <p:tgtEl>
                                          <p:spTgt spid="9">
                                            <p:txEl>
                                              <p:pRg st="1" end="1"/>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xEl>
                                              <p:pRg st="2" end="2"/>
                                            </p:txEl>
                                          </p:spTgt>
                                        </p:tgtEl>
                                        <p:attrNameLst>
                                          <p:attrName>style.visibility</p:attrName>
                                        </p:attrNameLst>
                                      </p:cBhvr>
                                      <p:to>
                                        <p:strVal val="visible"/>
                                      </p:to>
                                    </p:set>
                                    <p:animEffect transition="in" filter="fade">
                                      <p:cBhvr>
                                        <p:cTn id="62" dur="1000"/>
                                        <p:tgtEl>
                                          <p:spTgt spid="9">
                                            <p:txEl>
                                              <p:pRg st="2" end="2"/>
                                            </p:txEl>
                                          </p:spTgt>
                                        </p:tgtEl>
                                      </p:cBhvr>
                                    </p:animEffect>
                                    <p:anim calcmode="lin" valueType="num">
                                      <p:cBhvr>
                                        <p:cTn id="6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64" dur="1000" fill="hold"/>
                                        <p:tgtEl>
                                          <p:spTgt spid="9">
                                            <p:txEl>
                                              <p:pRg st="2" end="2"/>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xEl>
                                              <p:pRg st="3" end="3"/>
                                            </p:txEl>
                                          </p:spTgt>
                                        </p:tgtEl>
                                        <p:attrNameLst>
                                          <p:attrName>style.visibility</p:attrName>
                                        </p:attrNameLst>
                                      </p:cBhvr>
                                      <p:to>
                                        <p:strVal val="visible"/>
                                      </p:to>
                                    </p:set>
                                    <p:animEffect transition="in" filter="fade">
                                      <p:cBhvr>
                                        <p:cTn id="67" dur="1000"/>
                                        <p:tgtEl>
                                          <p:spTgt spid="9">
                                            <p:txEl>
                                              <p:pRg st="3" end="3"/>
                                            </p:txEl>
                                          </p:spTgt>
                                        </p:tgtEl>
                                      </p:cBhvr>
                                    </p:animEffect>
                                    <p:anim calcmode="lin" valueType="num">
                                      <p:cBhvr>
                                        <p:cTn id="6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9">
                                            <p:txEl>
                                              <p:pRg st="3" end="3"/>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
                                            <p:txEl>
                                              <p:pRg st="4" end="4"/>
                                            </p:txEl>
                                          </p:spTgt>
                                        </p:tgtEl>
                                        <p:attrNameLst>
                                          <p:attrName>style.visibility</p:attrName>
                                        </p:attrNameLst>
                                      </p:cBhvr>
                                      <p:to>
                                        <p:strVal val="visible"/>
                                      </p:to>
                                    </p:set>
                                    <p:animEffect transition="in" filter="fade">
                                      <p:cBhvr>
                                        <p:cTn id="72" dur="1000"/>
                                        <p:tgtEl>
                                          <p:spTgt spid="9">
                                            <p:txEl>
                                              <p:pRg st="4" end="4"/>
                                            </p:txEl>
                                          </p:spTgt>
                                        </p:tgtEl>
                                      </p:cBhvr>
                                    </p:animEffect>
                                    <p:anim calcmode="lin" valueType="num">
                                      <p:cBhvr>
                                        <p:cTn id="7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74" dur="1000" fill="hold"/>
                                        <p:tgtEl>
                                          <p:spTgt spid="9">
                                            <p:txEl>
                                              <p:pRg st="4" end="4"/>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8">
                                            <p:bg/>
                                          </p:spTgt>
                                        </p:tgtEl>
                                        <p:attrNameLst>
                                          <p:attrName>style.visibility</p:attrName>
                                        </p:attrNameLst>
                                      </p:cBhvr>
                                      <p:to>
                                        <p:strVal val="visible"/>
                                      </p:to>
                                    </p:set>
                                    <p:animEffect transition="in" filter="fade">
                                      <p:cBhvr>
                                        <p:cTn id="84" dur="1000"/>
                                        <p:tgtEl>
                                          <p:spTgt spid="18">
                                            <p:bg/>
                                          </p:spTgt>
                                        </p:tgtEl>
                                      </p:cBhvr>
                                    </p:animEffect>
                                    <p:anim calcmode="lin" valueType="num">
                                      <p:cBhvr>
                                        <p:cTn id="85" dur="1000" fill="hold"/>
                                        <p:tgtEl>
                                          <p:spTgt spid="18">
                                            <p:bg/>
                                          </p:spTgt>
                                        </p:tgtEl>
                                        <p:attrNameLst>
                                          <p:attrName>ppt_x</p:attrName>
                                        </p:attrNameLst>
                                      </p:cBhvr>
                                      <p:tavLst>
                                        <p:tav tm="0">
                                          <p:val>
                                            <p:strVal val="#ppt_x"/>
                                          </p:val>
                                        </p:tav>
                                        <p:tav tm="100000">
                                          <p:val>
                                            <p:strVal val="#ppt_x"/>
                                          </p:val>
                                        </p:tav>
                                      </p:tavLst>
                                    </p:anim>
                                    <p:anim calcmode="lin" valueType="num">
                                      <p:cBhvr>
                                        <p:cTn id="86" dur="1000" fill="hold"/>
                                        <p:tgtEl>
                                          <p:spTgt spid="18">
                                            <p:bg/>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8">
                                            <p:txEl>
                                              <p:pRg st="0" end="0"/>
                                            </p:txEl>
                                          </p:spTgt>
                                        </p:tgtEl>
                                        <p:attrNameLst>
                                          <p:attrName>style.visibility</p:attrName>
                                        </p:attrNameLst>
                                      </p:cBhvr>
                                      <p:to>
                                        <p:strVal val="visible"/>
                                      </p:to>
                                    </p:set>
                                    <p:animEffect transition="in" filter="fade">
                                      <p:cBhvr>
                                        <p:cTn id="89" dur="1000"/>
                                        <p:tgtEl>
                                          <p:spTgt spid="18">
                                            <p:txEl>
                                              <p:pRg st="0" end="0"/>
                                            </p:txEl>
                                          </p:spTgt>
                                        </p:tgtEl>
                                      </p:cBhvr>
                                    </p:animEffect>
                                    <p:anim calcmode="lin" valueType="num">
                                      <p:cBhvr>
                                        <p:cTn id="90"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1"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build="p"/>
      <p:bldP spid="9" grpId="0" build="p"/>
      <p:bldP spid="18" grpId="0" build="p" animBg="1"/>
      <p:bldP spid="20" grpId="0" build="p" animBg="1"/>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u="sng" dirty="0" smtClean="0"/>
              <a:t>Cas 2 : </a:t>
            </a:r>
            <a:r>
              <a:rPr lang="fr-FR" dirty="0"/>
              <a:t>JE traite la demande d’un </a:t>
            </a:r>
            <a:r>
              <a:rPr lang="fr-FR" dirty="0" smtClean="0"/>
              <a:t>client </a:t>
            </a:r>
            <a:br>
              <a:rPr lang="fr-FR" dirty="0" smtClean="0"/>
            </a:br>
            <a:r>
              <a:rPr lang="fr-FR" dirty="0" smtClean="0">
                <a:solidFill>
                  <a:srgbClr val="FF0000"/>
                </a:solidFill>
              </a:rPr>
              <a:t>manifesté avec devis </a:t>
            </a:r>
            <a:r>
              <a:rPr lang="fr-FR" dirty="0"/>
              <a:t>(cas d’une </a:t>
            </a:r>
            <a:r>
              <a:rPr lang="fr-FR" dirty="0">
                <a:solidFill>
                  <a:srgbClr val="FF0000"/>
                </a:solidFill>
              </a:rPr>
              <a:t>renégociation</a:t>
            </a:r>
            <a:r>
              <a:rPr lang="fr-FR" dirty="0"/>
              <a:t>)</a:t>
            </a:r>
          </a:p>
        </p:txBody>
      </p:sp>
      <p:sp>
        <p:nvSpPr>
          <p:cNvPr id="4" name="Espace réservé du texte 3"/>
          <p:cNvSpPr>
            <a:spLocks noGrp="1"/>
          </p:cNvSpPr>
          <p:nvPr>
            <p:ph type="body" sz="quarter" idx="14"/>
          </p:nvPr>
        </p:nvSpPr>
        <p:spPr>
          <a:xfrm>
            <a:off x="304801" y="1285875"/>
            <a:ext cx="8683624" cy="705975"/>
          </a:xfrm>
        </p:spPr>
        <p:txBody>
          <a:bodyPr>
            <a:normAutofit/>
          </a:bodyPr>
          <a:lstStyle/>
          <a:p>
            <a:pPr marL="0" indent="0" algn="just">
              <a:buNone/>
            </a:pPr>
            <a:r>
              <a:rPr lang="fr-FR" sz="1600" dirty="0"/>
              <a:t>Le client vous adresse par voie postale, par mail ou vous remet en mains propres </a:t>
            </a:r>
            <a:r>
              <a:rPr lang="fr-FR" sz="1600" dirty="0" smtClean="0"/>
              <a:t>un simple devis.</a:t>
            </a:r>
            <a:endParaRPr lang="fr-FR" sz="1600" dirty="0"/>
          </a:p>
        </p:txBody>
      </p:sp>
      <p:sp>
        <p:nvSpPr>
          <p:cNvPr id="8" name="Espace réservé du texte 3"/>
          <p:cNvSpPr>
            <a:spLocks noGrp="1"/>
          </p:cNvSpPr>
          <p:nvPr>
            <p:ph type="body" sz="quarter" idx="14"/>
          </p:nvPr>
        </p:nvSpPr>
        <p:spPr>
          <a:xfrm>
            <a:off x="1086435" y="2409430"/>
            <a:ext cx="7828965" cy="1057704"/>
          </a:xfrm>
        </p:spPr>
        <p:txBody>
          <a:bodyPr>
            <a:normAutofit/>
          </a:bodyPr>
          <a:lstStyle/>
          <a:p>
            <a:pPr marL="0" indent="0" algn="just">
              <a:spcBef>
                <a:spcPts val="600"/>
              </a:spcBef>
              <a:buNone/>
            </a:pPr>
            <a:r>
              <a:rPr lang="fr-FR" sz="1600" b="1" u="sng" dirty="0" smtClean="0">
                <a:solidFill>
                  <a:srgbClr val="7030A0"/>
                </a:solidFill>
              </a:rPr>
              <a:t>1. Le jour de réception, je scanne </a:t>
            </a:r>
            <a:r>
              <a:rPr lang="fr-FR" sz="1600" b="1" u="sng" dirty="0">
                <a:solidFill>
                  <a:srgbClr val="7030A0"/>
                </a:solidFill>
              </a:rPr>
              <a:t>toutes les pièces reçues : </a:t>
            </a:r>
          </a:p>
          <a:p>
            <a:pPr marL="387350" indent="-285750" algn="just">
              <a:spcBef>
                <a:spcPts val="600"/>
              </a:spcBef>
              <a:buClr>
                <a:srgbClr val="7030A0"/>
              </a:buClr>
              <a:buFont typeface="Wingdings" panose="05000000000000000000" pitchFamily="2" charset="2"/>
              <a:buChar char="Ø"/>
            </a:pPr>
            <a:r>
              <a:rPr lang="fr-FR" sz="1400" b="1" dirty="0" smtClean="0"/>
              <a:t>Le </a:t>
            </a:r>
            <a:r>
              <a:rPr lang="fr-FR" sz="1400" b="1" dirty="0"/>
              <a:t>ou les devis concurrents </a:t>
            </a:r>
            <a:r>
              <a:rPr lang="fr-FR" sz="1400" dirty="0" smtClean="0"/>
              <a:t>(+ en cas de demande </a:t>
            </a:r>
            <a:r>
              <a:rPr lang="fr-FR" sz="1400" dirty="0"/>
              <a:t>écrite du </a:t>
            </a:r>
            <a:r>
              <a:rPr lang="fr-FR" sz="1400" dirty="0" smtClean="0"/>
              <a:t>client : </a:t>
            </a:r>
            <a:r>
              <a:rPr lang="fr-FR" sz="1400" b="1" dirty="0" smtClean="0"/>
              <a:t>le </a:t>
            </a:r>
            <a:r>
              <a:rPr lang="fr-FR" sz="1400" b="1" dirty="0"/>
              <a:t>courrier </a:t>
            </a:r>
            <a:r>
              <a:rPr lang="fr-FR" sz="1400" b="1" dirty="0" smtClean="0"/>
              <a:t>ou mail +</a:t>
            </a:r>
            <a:r>
              <a:rPr lang="fr-FR" sz="1400" dirty="0" smtClean="0"/>
              <a:t> </a:t>
            </a:r>
            <a:r>
              <a:rPr lang="fr-FR" sz="1400" b="1" dirty="0" smtClean="0"/>
              <a:t>le </a:t>
            </a:r>
            <a:r>
              <a:rPr lang="fr-FR" sz="1400" b="1" dirty="0"/>
              <a:t>bordereau de lettre recommandé ou l’enveloppe </a:t>
            </a:r>
            <a:r>
              <a:rPr lang="fr-FR" sz="1400" dirty="0" smtClean="0"/>
              <a:t>avec </a:t>
            </a:r>
            <a:r>
              <a:rPr lang="fr-FR" sz="1400" dirty="0"/>
              <a:t>cachet de la poste pour identifier la date de réception)</a:t>
            </a:r>
          </a:p>
          <a:p>
            <a:endParaRPr lang="fr-FR" dirty="0"/>
          </a:p>
        </p:txBody>
      </p:sp>
      <p:sp>
        <p:nvSpPr>
          <p:cNvPr id="9" name="Espace réservé du texte 3"/>
          <p:cNvSpPr>
            <a:spLocks noGrp="1"/>
          </p:cNvSpPr>
          <p:nvPr>
            <p:ph type="body" sz="quarter" idx="14"/>
          </p:nvPr>
        </p:nvSpPr>
        <p:spPr>
          <a:xfrm>
            <a:off x="1072164" y="4544071"/>
            <a:ext cx="7747986" cy="1790054"/>
          </a:xfrm>
        </p:spPr>
        <p:txBody>
          <a:bodyPr>
            <a:normAutofit lnSpcReduction="10000"/>
          </a:bodyPr>
          <a:lstStyle/>
          <a:p>
            <a:pPr marL="0" indent="0">
              <a:buNone/>
            </a:pPr>
            <a:r>
              <a:rPr lang="fr-FR" sz="1600" b="1" u="sng" dirty="0">
                <a:solidFill>
                  <a:srgbClr val="7030A0"/>
                </a:solidFill>
              </a:rPr>
              <a:t>3</a:t>
            </a:r>
            <a:r>
              <a:rPr lang="fr-FR" sz="1600" b="1" u="sng" dirty="0" smtClean="0">
                <a:solidFill>
                  <a:srgbClr val="7030A0"/>
                </a:solidFill>
              </a:rPr>
              <a:t>. Je transmets les éléments scannés par mail le jour-même à Ecureuil Crédit :</a:t>
            </a:r>
          </a:p>
          <a:p>
            <a:pPr marL="0" indent="0">
              <a:buNone/>
            </a:pPr>
            <a:endParaRPr lang="fr-FR" sz="1100" b="1" u="sng" dirty="0" smtClean="0">
              <a:solidFill>
                <a:srgbClr val="7030A0"/>
              </a:solidFill>
            </a:endParaRPr>
          </a:p>
          <a:p>
            <a:pPr marL="0" lvl="1" indent="0">
              <a:spcBef>
                <a:spcPts val="0"/>
              </a:spcBef>
              <a:buClr>
                <a:srgbClr val="FF0000"/>
              </a:buClr>
              <a:buNone/>
            </a:pPr>
            <a:r>
              <a:rPr lang="fr-FR" sz="2200" dirty="0" smtClean="0">
                <a:solidFill>
                  <a:schemeClr val="bg1"/>
                </a:solidFill>
              </a:rPr>
              <a:t>                    </a:t>
            </a:r>
            <a:r>
              <a:rPr lang="fr-FR" sz="2200" b="1" u="sng" dirty="0" smtClean="0">
                <a:solidFill>
                  <a:srgbClr val="FF6600">
                    <a:lumMod val="40000"/>
                    <a:lumOff val="60000"/>
                  </a:srgbClr>
                </a:solidFill>
                <a:hlinkClick r:id="rId4"/>
              </a:rPr>
              <a:t>EC-B-BAL-ADE@ec.caisse-epargne.fr</a:t>
            </a:r>
            <a:r>
              <a:rPr lang="fr-FR" sz="2200" b="1" u="sng" dirty="0" smtClean="0">
                <a:solidFill>
                  <a:srgbClr val="FF6600">
                    <a:lumMod val="40000"/>
                    <a:lumOff val="60000"/>
                  </a:srgbClr>
                </a:solidFill>
              </a:rPr>
              <a:t> </a:t>
            </a:r>
          </a:p>
          <a:p>
            <a:pPr marL="0" lvl="1" indent="0">
              <a:spcBef>
                <a:spcPts val="0"/>
              </a:spcBef>
              <a:buClr>
                <a:srgbClr val="FF0000"/>
              </a:buClr>
              <a:buNone/>
            </a:pPr>
            <a:endParaRPr lang="fr-FR" sz="1000" b="1" dirty="0" smtClean="0">
              <a:solidFill>
                <a:srgbClr val="FF6600">
                  <a:lumMod val="40000"/>
                  <a:lumOff val="60000"/>
                </a:srgbClr>
              </a:solidFill>
            </a:endParaRPr>
          </a:p>
          <a:p>
            <a:pPr marL="387350" indent="-285750" algn="just">
              <a:spcBef>
                <a:spcPts val="600"/>
              </a:spcBef>
              <a:buClr>
                <a:srgbClr val="7030A0"/>
              </a:buClr>
              <a:buFont typeface="Wingdings" panose="05000000000000000000" pitchFamily="2" charset="2"/>
              <a:buChar char="Ø"/>
            </a:pPr>
            <a:r>
              <a:rPr lang="fr-FR" sz="1400" b="1" dirty="0" err="1">
                <a:solidFill>
                  <a:srgbClr val="000000"/>
                </a:solidFill>
              </a:rPr>
              <a:t>Process</a:t>
            </a:r>
            <a:r>
              <a:rPr lang="fr-FR" sz="1400" b="1" dirty="0">
                <a:solidFill>
                  <a:srgbClr val="000000"/>
                </a:solidFill>
              </a:rPr>
              <a:t> simplifié : </a:t>
            </a:r>
            <a:r>
              <a:rPr lang="fr-FR" sz="1400" b="1" dirty="0" smtClean="0">
                <a:solidFill>
                  <a:srgbClr val="000000"/>
                </a:solidFill>
              </a:rPr>
              <a:t>	- </a:t>
            </a:r>
            <a:r>
              <a:rPr lang="fr-FR" sz="1400" b="1" dirty="0">
                <a:solidFill>
                  <a:srgbClr val="000000"/>
                </a:solidFill>
              </a:rPr>
              <a:t>pas de saisie VISIO</a:t>
            </a:r>
          </a:p>
          <a:p>
            <a:pPr marL="457200" lvl="1" indent="0">
              <a:buNone/>
            </a:pPr>
            <a:r>
              <a:rPr lang="fr-FR" sz="1400" b="1" dirty="0"/>
              <a:t>		</a:t>
            </a:r>
            <a:r>
              <a:rPr lang="fr-FR" sz="1400" b="1" dirty="0" smtClean="0"/>
              <a:t>- suppression de la fiche </a:t>
            </a:r>
            <a:r>
              <a:rPr lang="fr-FR" sz="1400" b="1" dirty="0"/>
              <a:t>de liaison ADE</a:t>
            </a:r>
          </a:p>
          <a:p>
            <a:pPr marL="457200" lvl="1" indent="0">
              <a:buNone/>
            </a:pPr>
            <a:r>
              <a:rPr lang="fr-FR" sz="1400" b="1" dirty="0" smtClean="0"/>
              <a:t>		- aucune </a:t>
            </a:r>
            <a:r>
              <a:rPr lang="fr-FR" sz="1400" b="1" dirty="0"/>
              <a:t>autre action que l’envoi du scan du dossier</a:t>
            </a:r>
          </a:p>
          <a:p>
            <a:pPr marL="0" indent="0">
              <a:buNone/>
            </a:pPr>
            <a:endParaRPr lang="fr-FR" b="1" dirty="0" smtClean="0">
              <a:solidFill>
                <a:srgbClr val="7030A0"/>
              </a:solidFill>
            </a:endParaRPr>
          </a:p>
          <a:p>
            <a:pPr marL="0" indent="0">
              <a:buNone/>
            </a:pPr>
            <a:endParaRPr lang="fr-FR" b="1" dirty="0">
              <a:solidFill>
                <a:srgbClr val="7030A0"/>
              </a:solidFill>
            </a:endParaRPr>
          </a:p>
        </p:txBody>
      </p:sp>
      <p:pic>
        <p:nvPicPr>
          <p:cNvPr id="15"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78047" y="2651703"/>
            <a:ext cx="808388" cy="707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413796" y="4924424"/>
            <a:ext cx="637512" cy="699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space réservé du texte 3"/>
          <p:cNvSpPr>
            <a:spLocks noGrp="1"/>
          </p:cNvSpPr>
          <p:nvPr>
            <p:ph type="body" sz="quarter" idx="14"/>
          </p:nvPr>
        </p:nvSpPr>
        <p:spPr>
          <a:xfrm>
            <a:off x="1086435" y="3651596"/>
            <a:ext cx="7876590" cy="837554"/>
          </a:xfrm>
        </p:spPr>
        <p:txBody>
          <a:bodyPr>
            <a:normAutofit lnSpcReduction="10000"/>
          </a:bodyPr>
          <a:lstStyle/>
          <a:p>
            <a:pPr marL="0" indent="0">
              <a:buNone/>
            </a:pPr>
            <a:r>
              <a:rPr lang="fr-FR" sz="1600" b="1" u="sng" dirty="0" smtClean="0">
                <a:solidFill>
                  <a:srgbClr val="7030A0"/>
                </a:solidFill>
              </a:rPr>
              <a:t>2. Je mets à jour les coordonnées du client et sa profession (CSP) dans </a:t>
            </a:r>
            <a:r>
              <a:rPr lang="fr-FR" sz="1600" b="1" u="sng" dirty="0" err="1" smtClean="0">
                <a:solidFill>
                  <a:srgbClr val="7030A0"/>
                </a:solidFill>
              </a:rPr>
              <a:t>Mysys</a:t>
            </a:r>
            <a:r>
              <a:rPr lang="fr-FR" sz="1600" b="1" u="sng" dirty="0" smtClean="0">
                <a:solidFill>
                  <a:srgbClr val="7030A0"/>
                </a:solidFill>
              </a:rPr>
              <a:t>:</a:t>
            </a:r>
          </a:p>
          <a:p>
            <a:pPr marL="387350" lvl="0" indent="-285750" algn="just">
              <a:spcBef>
                <a:spcPts val="600"/>
              </a:spcBef>
              <a:buClr>
                <a:srgbClr val="7030A0"/>
              </a:buClr>
              <a:buFont typeface="Wingdings" panose="05000000000000000000" pitchFamily="2" charset="2"/>
              <a:buChar char="Ø"/>
            </a:pPr>
            <a:r>
              <a:rPr lang="fr-FR" sz="1400" dirty="0">
                <a:solidFill>
                  <a:srgbClr val="000000"/>
                </a:solidFill>
              </a:rPr>
              <a:t>Cette étape est très </a:t>
            </a:r>
            <a:r>
              <a:rPr lang="fr-FR" sz="1400" dirty="0" smtClean="0">
                <a:solidFill>
                  <a:srgbClr val="000000"/>
                </a:solidFill>
              </a:rPr>
              <a:t>importante </a:t>
            </a:r>
            <a:r>
              <a:rPr lang="fr-FR" sz="1400" dirty="0">
                <a:solidFill>
                  <a:srgbClr val="000000"/>
                </a:solidFill>
              </a:rPr>
              <a:t>car </a:t>
            </a:r>
            <a:r>
              <a:rPr lang="fr-FR" sz="1400" b="1" dirty="0">
                <a:solidFill>
                  <a:srgbClr val="000000"/>
                </a:solidFill>
              </a:rPr>
              <a:t>Ecureuil Crédit va contacter le client </a:t>
            </a:r>
            <a:r>
              <a:rPr lang="fr-FR" sz="1400" dirty="0">
                <a:solidFill>
                  <a:srgbClr val="000000"/>
                </a:solidFill>
              </a:rPr>
              <a:t>pour lui faire une contre-proposition </a:t>
            </a:r>
            <a:r>
              <a:rPr lang="fr-FR" sz="1400" dirty="0" smtClean="0">
                <a:solidFill>
                  <a:srgbClr val="000000"/>
                </a:solidFill>
              </a:rPr>
              <a:t>commerciale en fonction de sa CSP, de son âge et de la durée résiduelle du crédit.</a:t>
            </a:r>
            <a:endParaRPr lang="fr-FR" b="1" dirty="0" smtClean="0">
              <a:solidFill>
                <a:srgbClr val="7030A0"/>
              </a:solidFill>
            </a:endParaRPr>
          </a:p>
          <a:p>
            <a:pPr marL="0" indent="0">
              <a:buNone/>
            </a:pPr>
            <a:endParaRPr lang="fr-FR" b="1" dirty="0">
              <a:solidFill>
                <a:srgbClr val="7030A0"/>
              </a:solidFill>
            </a:endParaRPr>
          </a:p>
        </p:txBody>
      </p:sp>
      <p:pic>
        <p:nvPicPr>
          <p:cNvPr id="13" name="Picture 6" descr="Résultat d’images pour bonhomme blanc au bureau"/>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376" t="9141" r="7781" b="18315"/>
          <a:stretch/>
        </p:blipFill>
        <p:spPr bwMode="auto">
          <a:xfrm>
            <a:off x="341163" y="3714784"/>
            <a:ext cx="782778" cy="749277"/>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texte 3"/>
          <p:cNvSpPr>
            <a:spLocks noGrp="1"/>
          </p:cNvSpPr>
          <p:nvPr>
            <p:ph type="body" sz="quarter" idx="14"/>
          </p:nvPr>
        </p:nvSpPr>
        <p:spPr>
          <a:xfrm>
            <a:off x="361790" y="1704975"/>
            <a:ext cx="8439310" cy="600075"/>
          </a:xfrm>
        </p:spPr>
        <p:style>
          <a:lnRef idx="1">
            <a:schemeClr val="dk1"/>
          </a:lnRef>
          <a:fillRef idx="2">
            <a:schemeClr val="dk1"/>
          </a:fillRef>
          <a:effectRef idx="1">
            <a:schemeClr val="dk1"/>
          </a:effectRef>
          <a:fontRef idx="minor">
            <a:schemeClr val="dk1"/>
          </a:fontRef>
        </p:style>
        <p:txBody>
          <a:bodyPr>
            <a:normAutofit/>
          </a:bodyPr>
          <a:lstStyle/>
          <a:p>
            <a:pPr marL="0" indent="0" algn="just">
              <a:buNone/>
            </a:pPr>
            <a:r>
              <a:rPr lang="fr-FR" sz="1400" i="1" dirty="0" smtClean="0"/>
              <a:t>Dans </a:t>
            </a:r>
            <a:r>
              <a:rPr lang="fr-FR" sz="1400" i="1" dirty="0"/>
              <a:t>ce cas, le client n'est pas </a:t>
            </a:r>
            <a:r>
              <a:rPr lang="fr-FR" sz="1400" i="1" dirty="0" smtClean="0"/>
              <a:t>engagé. </a:t>
            </a:r>
            <a:r>
              <a:rPr lang="fr-FR" sz="1400" b="1" i="1" dirty="0" smtClean="0"/>
              <a:t>Nous </a:t>
            </a:r>
            <a:r>
              <a:rPr lang="fr-FR" sz="1400" b="1" i="1" dirty="0"/>
              <a:t>ne sommes pas contraints par un délai </a:t>
            </a:r>
            <a:r>
              <a:rPr lang="fr-FR" sz="1400" i="1" dirty="0"/>
              <a:t>mais devons répondre rapidement à sa demande, si nous voulons qu’il accepte notre contre-proposition.</a:t>
            </a:r>
          </a:p>
        </p:txBody>
      </p:sp>
      <p:graphicFrame>
        <p:nvGraphicFramePr>
          <p:cNvPr id="3" name="Objet 2"/>
          <p:cNvGraphicFramePr>
            <a:graphicFrameLocks noChangeAspect="1"/>
          </p:cNvGraphicFramePr>
          <p:nvPr>
            <p:extLst>
              <p:ext uri="{D42A27DB-BD31-4B8C-83A1-F6EECF244321}">
                <p14:modId xmlns:p14="http://schemas.microsoft.com/office/powerpoint/2010/main" val="3989274323"/>
              </p:ext>
            </p:extLst>
          </p:nvPr>
        </p:nvGraphicFramePr>
        <p:xfrm>
          <a:off x="7019925" y="4947246"/>
          <a:ext cx="2009775" cy="1151930"/>
        </p:xfrm>
        <a:graphic>
          <a:graphicData uri="http://schemas.openxmlformats.org/presentationml/2006/ole">
            <mc:AlternateContent xmlns:mc="http://schemas.openxmlformats.org/markup-compatibility/2006">
              <mc:Choice xmlns:v="urn:schemas-microsoft-com:vml" Requires="v">
                <p:oleObj spid="_x0000_s1038" name="Objet d’environnement du Gestionnaire de liaisons" showAsIcon="1" r:id="rId9" imgW="914400" imgH="771480" progId="Package">
                  <p:embed/>
                </p:oleObj>
              </mc:Choice>
              <mc:Fallback>
                <p:oleObj name="Objet d’environnement du Gestionnaire de liaisons" showAsIcon="1" r:id="rId9" imgW="914400" imgH="771480" progId="Package">
                  <p:embed/>
                  <p:pic>
                    <p:nvPicPr>
                      <p:cNvPr id="0" name=""/>
                      <p:cNvPicPr>
                        <a:picLocks noChangeAspect="1" noChangeArrowheads="1"/>
                      </p:cNvPicPr>
                      <p:nvPr/>
                    </p:nvPicPr>
                    <p:blipFill>
                      <a:blip r:embed="rId10"/>
                      <a:srcRect/>
                      <a:stretch>
                        <a:fillRect/>
                      </a:stretch>
                    </p:blipFill>
                    <p:spPr bwMode="auto">
                      <a:xfrm>
                        <a:off x="7019925" y="4947246"/>
                        <a:ext cx="2009775" cy="1151930"/>
                      </a:xfrm>
                      <a:prstGeom prst="rect">
                        <a:avLst/>
                      </a:prstGeom>
                      <a:noFill/>
                      <a:ln w="38100">
                        <a:solidFill>
                          <a:schemeClr val="tx1"/>
                        </a:solidFill>
                        <a:miter lim="800000"/>
                        <a:headEnd/>
                        <a:tailEnd/>
                      </a:ln>
                    </p:spPr>
                  </p:pic>
                </p:oleObj>
              </mc:Fallback>
            </mc:AlternateContent>
          </a:graphicData>
        </a:graphic>
      </p:graphicFrame>
      <p:sp>
        <p:nvSpPr>
          <p:cNvPr id="17" name="ZoneTexte 16"/>
          <p:cNvSpPr txBox="1"/>
          <p:nvPr/>
        </p:nvSpPr>
        <p:spPr>
          <a:xfrm>
            <a:off x="7019925" y="6221194"/>
            <a:ext cx="1847850" cy="646331"/>
          </a:xfrm>
          <a:prstGeom prst="rect">
            <a:avLst/>
          </a:prstGeom>
          <a:solidFill>
            <a:schemeClr val="bg1"/>
          </a:solidFill>
        </p:spPr>
        <p:txBody>
          <a:bodyPr wrap="square" rtlCol="0">
            <a:spAutoFit/>
          </a:bodyPr>
          <a:lstStyle/>
          <a:p>
            <a:pPr algn="ctr"/>
            <a:r>
              <a:rPr lang="fr-FR" sz="1200" dirty="0" smtClean="0">
                <a:solidFill>
                  <a:srgbClr val="000000">
                    <a:lumMod val="50000"/>
                    <a:lumOff val="50000"/>
                  </a:srgbClr>
                </a:solidFill>
              </a:rPr>
              <a:t>Document également disponible dans la bibliothèque de mails</a:t>
            </a:r>
            <a:endParaRPr lang="fr-FR" sz="1200" dirty="0">
              <a:solidFill>
                <a:srgbClr val="000000">
                  <a:lumMod val="50000"/>
                  <a:lumOff val="50000"/>
                </a:srgbClr>
              </a:solidFill>
            </a:endParaRPr>
          </a:p>
        </p:txBody>
      </p:sp>
    </p:spTree>
    <p:extLst>
      <p:ext uri="{BB962C8B-B14F-4D97-AF65-F5344CB8AC3E}">
        <p14:creationId xmlns:p14="http://schemas.microsoft.com/office/powerpoint/2010/main" val="237628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000"/>
                                        <p:tgtEl>
                                          <p:spTgt spid="8">
                                            <p:txEl>
                                              <p:pRg st="0" end="0"/>
                                            </p:txEl>
                                          </p:spTgt>
                                        </p:tgtEl>
                                      </p:cBhvr>
                                    </p:animEffect>
                                    <p:anim calcmode="lin" valueType="num">
                                      <p:cBhvr>
                                        <p:cTn id="1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1000"/>
                                        <p:tgtEl>
                                          <p:spTgt spid="8">
                                            <p:txEl>
                                              <p:pRg st="1" end="1"/>
                                            </p:txEl>
                                          </p:spTgt>
                                        </p:tgtEl>
                                      </p:cBhvr>
                                    </p:animEffect>
                                    <p:anim calcmode="lin" valueType="num">
                                      <p:cBhvr>
                                        <p:cTn id="2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1000"/>
                                        <p:tgtEl>
                                          <p:spTgt spid="12">
                                            <p:txEl>
                                              <p:pRg st="0" end="0"/>
                                            </p:txEl>
                                          </p:spTgt>
                                        </p:tgtEl>
                                      </p:cBhvr>
                                    </p:animEffect>
                                    <p:anim calcmode="lin" valueType="num">
                                      <p:cBhvr>
                                        <p:cTn id="3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fade">
                                      <p:cBhvr>
                                        <p:cTn id="37" dur="1000"/>
                                        <p:tgtEl>
                                          <p:spTgt spid="12">
                                            <p:txEl>
                                              <p:pRg st="1" end="1"/>
                                            </p:txEl>
                                          </p:spTgt>
                                        </p:tgtEl>
                                      </p:cBhvr>
                                    </p:animEffect>
                                    <p:anim calcmode="lin" valueType="num">
                                      <p:cBhvr>
                                        <p:cTn id="3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Effect transition="in" filter="fade">
                                      <p:cBhvr>
                                        <p:cTn id="49" dur="1000"/>
                                        <p:tgtEl>
                                          <p:spTgt spid="9">
                                            <p:txEl>
                                              <p:pRg st="0" end="0"/>
                                            </p:txEl>
                                          </p:spTgt>
                                        </p:tgtEl>
                                      </p:cBhvr>
                                    </p:animEffect>
                                    <p:anim calcmode="lin" valueType="num">
                                      <p:cBhvr>
                                        <p:cTn id="5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txEl>
                                              <p:pRg st="2" end="2"/>
                                            </p:txEl>
                                          </p:spTgt>
                                        </p:tgtEl>
                                        <p:attrNameLst>
                                          <p:attrName>style.visibility</p:attrName>
                                        </p:attrNameLst>
                                      </p:cBhvr>
                                      <p:to>
                                        <p:strVal val="visible"/>
                                      </p:to>
                                    </p:set>
                                    <p:animEffect transition="in" filter="fade">
                                      <p:cBhvr>
                                        <p:cTn id="54" dur="1000"/>
                                        <p:tgtEl>
                                          <p:spTgt spid="9">
                                            <p:txEl>
                                              <p:pRg st="2" end="2"/>
                                            </p:txEl>
                                          </p:spTgt>
                                        </p:tgtEl>
                                      </p:cBhvr>
                                    </p:animEffect>
                                    <p:anim calcmode="lin" valueType="num">
                                      <p:cBhvr>
                                        <p:cTn id="5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9">
                                            <p:txEl>
                                              <p:pRg st="2" end="2"/>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9">
                                            <p:txEl>
                                              <p:pRg st="4" end="4"/>
                                            </p:txEl>
                                          </p:spTgt>
                                        </p:tgtEl>
                                        <p:attrNameLst>
                                          <p:attrName>style.visibility</p:attrName>
                                        </p:attrNameLst>
                                      </p:cBhvr>
                                      <p:to>
                                        <p:strVal val="visible"/>
                                      </p:to>
                                    </p:set>
                                    <p:animEffect transition="in" filter="fade">
                                      <p:cBhvr>
                                        <p:cTn id="59" dur="1000"/>
                                        <p:tgtEl>
                                          <p:spTgt spid="9">
                                            <p:txEl>
                                              <p:pRg st="4" end="4"/>
                                            </p:txEl>
                                          </p:spTgt>
                                        </p:tgtEl>
                                      </p:cBhvr>
                                    </p:animEffect>
                                    <p:anim calcmode="lin" valueType="num">
                                      <p:cBhvr>
                                        <p:cTn id="60"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4" end="4"/>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9">
                                            <p:txEl>
                                              <p:pRg st="5" end="5"/>
                                            </p:txEl>
                                          </p:spTgt>
                                        </p:tgtEl>
                                        <p:attrNameLst>
                                          <p:attrName>style.visibility</p:attrName>
                                        </p:attrNameLst>
                                      </p:cBhvr>
                                      <p:to>
                                        <p:strVal val="visible"/>
                                      </p:to>
                                    </p:set>
                                    <p:animEffect transition="in" filter="fade">
                                      <p:cBhvr>
                                        <p:cTn id="64" dur="1000"/>
                                        <p:tgtEl>
                                          <p:spTgt spid="9">
                                            <p:txEl>
                                              <p:pRg st="5" end="5"/>
                                            </p:txEl>
                                          </p:spTgt>
                                        </p:tgtEl>
                                      </p:cBhvr>
                                    </p:animEffect>
                                    <p:anim calcmode="lin" valueType="num">
                                      <p:cBhvr>
                                        <p:cTn id="6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66" dur="1000" fill="hold"/>
                                        <p:tgtEl>
                                          <p:spTgt spid="9">
                                            <p:txEl>
                                              <p:pRg st="5" end="5"/>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9">
                                            <p:txEl>
                                              <p:pRg st="6" end="6"/>
                                            </p:txEl>
                                          </p:spTgt>
                                        </p:tgtEl>
                                        <p:attrNameLst>
                                          <p:attrName>style.visibility</p:attrName>
                                        </p:attrNameLst>
                                      </p:cBhvr>
                                      <p:to>
                                        <p:strVal val="visible"/>
                                      </p:to>
                                    </p:set>
                                    <p:animEffect transition="in" filter="fade">
                                      <p:cBhvr>
                                        <p:cTn id="69" dur="1000"/>
                                        <p:tgtEl>
                                          <p:spTgt spid="9">
                                            <p:txEl>
                                              <p:pRg st="6" end="6"/>
                                            </p:txEl>
                                          </p:spTgt>
                                        </p:tgtEl>
                                      </p:cBhvr>
                                    </p:animEffect>
                                    <p:anim calcmode="lin" valueType="num">
                                      <p:cBhvr>
                                        <p:cTn id="7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9">
                                            <p:txEl>
                                              <p:pRg st="6" end="6"/>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p:cTn id="81" dur="500" fill="hold"/>
                                        <p:tgtEl>
                                          <p:spTgt spid="3"/>
                                        </p:tgtEl>
                                        <p:attrNameLst>
                                          <p:attrName>ppt_w</p:attrName>
                                        </p:attrNameLst>
                                      </p:cBhvr>
                                      <p:tavLst>
                                        <p:tav tm="0">
                                          <p:val>
                                            <p:fltVal val="0"/>
                                          </p:val>
                                        </p:tav>
                                        <p:tav tm="100000">
                                          <p:val>
                                            <p:strVal val="#ppt_w"/>
                                          </p:val>
                                        </p:tav>
                                      </p:tavLst>
                                    </p:anim>
                                    <p:anim calcmode="lin" valueType="num">
                                      <p:cBhvr>
                                        <p:cTn id="82" dur="500" fill="hold"/>
                                        <p:tgtEl>
                                          <p:spTgt spid="3"/>
                                        </p:tgtEl>
                                        <p:attrNameLst>
                                          <p:attrName>ppt_h</p:attrName>
                                        </p:attrNameLst>
                                      </p:cBhvr>
                                      <p:tavLst>
                                        <p:tav tm="0">
                                          <p:val>
                                            <p:fltVal val="0"/>
                                          </p:val>
                                        </p:tav>
                                        <p:tav tm="100000">
                                          <p:val>
                                            <p:strVal val="#ppt_h"/>
                                          </p:val>
                                        </p:tav>
                                      </p:tavLst>
                                    </p:anim>
                                    <p:animEffect transition="in" filter="fade">
                                      <p:cBhvr>
                                        <p:cTn id="83" dur="500"/>
                                        <p:tgtEl>
                                          <p:spTgt spid="3"/>
                                        </p:tgtEl>
                                      </p:cBhvr>
                                    </p:animEffect>
                                  </p:childTnLst>
                                </p:cTn>
                              </p:par>
                            </p:childTnLst>
                          </p:cTn>
                        </p:par>
                        <p:par>
                          <p:cTn id="84" fill="hold">
                            <p:stCondLst>
                              <p:cond delay="500"/>
                            </p:stCondLst>
                            <p:childTnLst>
                              <p:par>
                                <p:cTn id="85" presetID="53" presetClass="entr" presetSubtype="16"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500" fill="hold"/>
                                        <p:tgtEl>
                                          <p:spTgt spid="17"/>
                                        </p:tgtEl>
                                        <p:attrNameLst>
                                          <p:attrName>ppt_w</p:attrName>
                                        </p:attrNameLst>
                                      </p:cBhvr>
                                      <p:tavLst>
                                        <p:tav tm="0">
                                          <p:val>
                                            <p:fltVal val="0"/>
                                          </p:val>
                                        </p:tav>
                                        <p:tav tm="100000">
                                          <p:val>
                                            <p:strVal val="#ppt_w"/>
                                          </p:val>
                                        </p:tav>
                                      </p:tavLst>
                                    </p:anim>
                                    <p:anim calcmode="lin" valueType="num">
                                      <p:cBhvr>
                                        <p:cTn id="88" dur="500" fill="hold"/>
                                        <p:tgtEl>
                                          <p:spTgt spid="17"/>
                                        </p:tgtEl>
                                        <p:attrNameLst>
                                          <p:attrName>ppt_h</p:attrName>
                                        </p:attrNameLst>
                                      </p:cBhvr>
                                      <p:tavLst>
                                        <p:tav tm="0">
                                          <p:val>
                                            <p:fltVal val="0"/>
                                          </p:val>
                                        </p:tav>
                                        <p:tav tm="100000">
                                          <p:val>
                                            <p:strVal val="#ppt_h"/>
                                          </p:val>
                                        </p:tav>
                                      </p:tavLst>
                                    </p:anim>
                                    <p:animEffect transition="in" filter="fade">
                                      <p:cBhvr>
                                        <p:cTn id="8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build="p"/>
      <p:bldP spid="9" grpId="0" build="p"/>
      <p:bldP spid="12" grpId="0" build="p"/>
      <p:bldP spid="14" grpId="0" build="p"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14746" y="5852417"/>
            <a:ext cx="9129254" cy="938907"/>
          </a:xfrm>
          <a:prstGeom prst="rect">
            <a:avLst/>
          </a:prstGeom>
          <a:solidFill>
            <a:schemeClr val="bg1"/>
          </a:solidFill>
        </p:spPr>
        <p:txBody>
          <a:bodyPr wrap="square" rtlCol="0">
            <a:noAutofit/>
          </a:bodyPr>
          <a:lstStyle/>
          <a:p>
            <a:endParaRPr lang="fr-FR" dirty="0">
              <a:solidFill>
                <a:srgbClr val="000000"/>
              </a:solidFill>
            </a:endParaRPr>
          </a:p>
        </p:txBody>
      </p:sp>
      <p:sp>
        <p:nvSpPr>
          <p:cNvPr id="2" name="Titre 1"/>
          <p:cNvSpPr>
            <a:spLocks noGrp="1"/>
          </p:cNvSpPr>
          <p:nvPr>
            <p:ph type="title"/>
          </p:nvPr>
        </p:nvSpPr>
        <p:spPr/>
        <p:txBody>
          <a:bodyPr>
            <a:normAutofit fontScale="90000"/>
          </a:bodyPr>
          <a:lstStyle/>
          <a:p>
            <a:r>
              <a:rPr lang="fr-FR" u="sng" dirty="0" smtClean="0"/>
              <a:t>Cas 3</a:t>
            </a:r>
            <a:r>
              <a:rPr lang="fr-FR" u="sng" dirty="0"/>
              <a:t> </a:t>
            </a:r>
            <a:r>
              <a:rPr lang="fr-FR" u="sng" dirty="0" smtClean="0"/>
              <a:t>: </a:t>
            </a:r>
            <a:r>
              <a:rPr lang="fr-FR" dirty="0" smtClean="0"/>
              <a:t>JE traite la demande d’un client </a:t>
            </a:r>
            <a:br>
              <a:rPr lang="fr-FR" dirty="0" smtClean="0"/>
            </a:br>
            <a:r>
              <a:rPr lang="fr-FR" dirty="0" smtClean="0">
                <a:solidFill>
                  <a:srgbClr val="FF0000"/>
                </a:solidFill>
              </a:rPr>
              <a:t>manifesté sans devis </a:t>
            </a:r>
            <a:r>
              <a:rPr lang="fr-FR" dirty="0" smtClean="0"/>
              <a:t>(cas d’une </a:t>
            </a:r>
            <a:r>
              <a:rPr lang="fr-FR" dirty="0" smtClean="0">
                <a:solidFill>
                  <a:srgbClr val="FF0000"/>
                </a:solidFill>
              </a:rPr>
              <a:t>renégociation</a:t>
            </a:r>
            <a:r>
              <a:rPr lang="fr-FR" dirty="0" smtClean="0"/>
              <a:t>)</a:t>
            </a:r>
            <a:endParaRPr lang="fr-FR" dirty="0"/>
          </a:p>
        </p:txBody>
      </p:sp>
      <p:sp>
        <p:nvSpPr>
          <p:cNvPr id="4" name="Espace réservé du texte 3"/>
          <p:cNvSpPr>
            <a:spLocks noGrp="1"/>
          </p:cNvSpPr>
          <p:nvPr>
            <p:ph type="body" sz="quarter" idx="14"/>
          </p:nvPr>
        </p:nvSpPr>
        <p:spPr>
          <a:xfrm>
            <a:off x="286216" y="1073132"/>
            <a:ext cx="8683624" cy="705975"/>
          </a:xfrm>
        </p:spPr>
        <p:txBody>
          <a:bodyPr>
            <a:normAutofit/>
          </a:bodyPr>
          <a:lstStyle/>
          <a:p>
            <a:pPr marL="0" indent="0" algn="just">
              <a:buNone/>
            </a:pPr>
            <a:r>
              <a:rPr lang="fr-FR" sz="1600" dirty="0"/>
              <a:t>Le client vient se renseigner sur son droit à </a:t>
            </a:r>
            <a:r>
              <a:rPr lang="fr-FR" sz="1600" dirty="0" smtClean="0"/>
              <a:t>résilier ou souhaite renégocier son tarif.</a:t>
            </a:r>
            <a:endParaRPr lang="fr-FR" sz="1600" dirty="0"/>
          </a:p>
        </p:txBody>
      </p:sp>
      <p:sp>
        <p:nvSpPr>
          <p:cNvPr id="8" name="Espace réservé du texte 3"/>
          <p:cNvSpPr>
            <a:spLocks noGrp="1"/>
          </p:cNvSpPr>
          <p:nvPr>
            <p:ph type="body" sz="quarter" idx="14"/>
          </p:nvPr>
        </p:nvSpPr>
        <p:spPr>
          <a:xfrm>
            <a:off x="899334" y="1981201"/>
            <a:ext cx="8225351" cy="2298688"/>
          </a:xfrm>
        </p:spPr>
        <p:txBody>
          <a:bodyPr>
            <a:noAutofit/>
          </a:bodyPr>
          <a:lstStyle/>
          <a:p>
            <a:pPr marL="0" indent="0" algn="just">
              <a:spcBef>
                <a:spcPts val="600"/>
              </a:spcBef>
              <a:buNone/>
            </a:pPr>
            <a:r>
              <a:rPr lang="fr-FR" sz="1600" b="1" u="sng" dirty="0" smtClean="0">
                <a:solidFill>
                  <a:srgbClr val="7030A0"/>
                </a:solidFill>
              </a:rPr>
              <a:t>1. Je vérifie les conditions d’éligibilité à la renégociation de mon client. </a:t>
            </a:r>
          </a:p>
          <a:p>
            <a:pPr marL="0" indent="0" algn="just">
              <a:spcBef>
                <a:spcPts val="600"/>
              </a:spcBef>
              <a:buNone/>
            </a:pPr>
            <a:r>
              <a:rPr lang="fr-FR" sz="1600" b="1" u="sng" dirty="0" smtClean="0">
                <a:solidFill>
                  <a:srgbClr val="7030A0"/>
                </a:solidFill>
              </a:rPr>
              <a:t>J’exclue les cas suivants : </a:t>
            </a:r>
            <a:endParaRPr lang="fr-FR" sz="1600" b="1" u="sng" dirty="0">
              <a:solidFill>
                <a:srgbClr val="7030A0"/>
              </a:solidFill>
            </a:endParaRPr>
          </a:p>
          <a:p>
            <a:pPr marL="1073150" indent="-285750" algn="just">
              <a:spcBef>
                <a:spcPts val="0"/>
              </a:spcBef>
              <a:buClr>
                <a:srgbClr val="7030A0"/>
              </a:buClr>
              <a:buFont typeface="Wingdings" panose="05000000000000000000" pitchFamily="2" charset="2"/>
              <a:buChar char="§"/>
            </a:pPr>
            <a:r>
              <a:rPr lang="fr-FR" sz="1400" b="1" dirty="0" smtClean="0"/>
              <a:t>Le contrat ADE n’est pas un contrat groupe CNP</a:t>
            </a:r>
          </a:p>
          <a:p>
            <a:pPr marL="1073150" indent="-285750" algn="just">
              <a:spcBef>
                <a:spcPts val="0"/>
              </a:spcBef>
              <a:buClr>
                <a:srgbClr val="7030A0"/>
              </a:buClr>
              <a:buFont typeface="Wingdings" panose="05000000000000000000" pitchFamily="2" charset="2"/>
              <a:buChar char="§"/>
            </a:pPr>
            <a:r>
              <a:rPr lang="fr-FR" sz="1400" b="1" dirty="0" smtClean="0"/>
              <a:t>CRD &lt; </a:t>
            </a:r>
            <a:r>
              <a:rPr lang="fr-FR" sz="1400" b="1" dirty="0"/>
              <a:t>20 000</a:t>
            </a:r>
            <a:r>
              <a:rPr lang="fr-FR" sz="1400" b="1" dirty="0" smtClean="0"/>
              <a:t>€</a:t>
            </a:r>
          </a:p>
          <a:p>
            <a:pPr marL="1073150" indent="-285750" algn="just">
              <a:spcBef>
                <a:spcPts val="0"/>
              </a:spcBef>
              <a:buClr>
                <a:srgbClr val="7030A0"/>
              </a:buClr>
              <a:buFont typeface="Wingdings" panose="05000000000000000000" pitchFamily="2" charset="2"/>
              <a:buChar char="§"/>
            </a:pPr>
            <a:r>
              <a:rPr lang="fr-FR" sz="1400" b="1" dirty="0" smtClean="0"/>
              <a:t>Durée résiduelle </a:t>
            </a:r>
            <a:r>
              <a:rPr lang="fr-FR" sz="1400" b="1" dirty="0"/>
              <a:t>&lt; 36 </a:t>
            </a:r>
            <a:r>
              <a:rPr lang="fr-FR" sz="1400" b="1" dirty="0" smtClean="0"/>
              <a:t>mois</a:t>
            </a:r>
          </a:p>
          <a:p>
            <a:pPr marL="1073150" indent="-285750" algn="just">
              <a:spcBef>
                <a:spcPts val="0"/>
              </a:spcBef>
              <a:buClr>
                <a:srgbClr val="7030A0"/>
              </a:buClr>
              <a:buFont typeface="Wingdings" panose="05000000000000000000" pitchFamily="2" charset="2"/>
              <a:buChar char="§"/>
            </a:pPr>
            <a:r>
              <a:rPr lang="fr-FR" sz="1400" b="1" dirty="0" smtClean="0"/>
              <a:t>Âge &gt; </a:t>
            </a:r>
            <a:r>
              <a:rPr lang="fr-FR" sz="1400" b="1" dirty="0"/>
              <a:t>45 </a:t>
            </a:r>
            <a:r>
              <a:rPr lang="fr-FR" sz="1400" b="1" dirty="0" smtClean="0"/>
              <a:t>ans</a:t>
            </a:r>
          </a:p>
          <a:p>
            <a:pPr marL="1073150" indent="-285750" algn="just">
              <a:spcBef>
                <a:spcPts val="0"/>
              </a:spcBef>
              <a:buClr>
                <a:srgbClr val="7030A0"/>
              </a:buClr>
              <a:buFont typeface="Wingdings" panose="05000000000000000000" pitchFamily="2" charset="2"/>
              <a:buChar char="§"/>
            </a:pPr>
            <a:r>
              <a:rPr lang="fr-FR" sz="1400" b="1" dirty="0" smtClean="0"/>
              <a:t>Identification </a:t>
            </a:r>
            <a:r>
              <a:rPr lang="fr-FR" sz="1400" b="1" dirty="0"/>
              <a:t>d’exclusions ou </a:t>
            </a:r>
            <a:r>
              <a:rPr lang="fr-FR" sz="1400" b="1" dirty="0" smtClean="0"/>
              <a:t>surprimes</a:t>
            </a:r>
          </a:p>
          <a:p>
            <a:pPr marL="0" indent="0" algn="just">
              <a:spcBef>
                <a:spcPts val="600"/>
              </a:spcBef>
              <a:buClr>
                <a:srgbClr val="7030A0"/>
              </a:buClr>
              <a:buNone/>
            </a:pPr>
            <a:r>
              <a:rPr lang="fr-FR" sz="1600" b="1" u="sng" dirty="0" smtClean="0">
                <a:solidFill>
                  <a:srgbClr val="7030A0"/>
                </a:solidFill>
              </a:rPr>
              <a:t>2. Je demande l’accord à mon directeur d’agence</a:t>
            </a:r>
          </a:p>
          <a:p>
            <a:pPr marL="787400" indent="0" algn="just">
              <a:spcBef>
                <a:spcPts val="600"/>
              </a:spcBef>
              <a:buClr>
                <a:srgbClr val="7030A0"/>
              </a:buClr>
              <a:buNone/>
            </a:pPr>
            <a:endParaRPr lang="fr-FR" sz="1400" b="1" dirty="0" smtClean="0"/>
          </a:p>
        </p:txBody>
      </p:sp>
      <p:pic>
        <p:nvPicPr>
          <p:cNvPr id="15"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746" y="4888201"/>
            <a:ext cx="808388" cy="707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52944" y="5852418"/>
            <a:ext cx="637512" cy="699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Espace réservé du texte 3"/>
          <p:cNvSpPr>
            <a:spLocks noGrp="1"/>
          </p:cNvSpPr>
          <p:nvPr>
            <p:ph type="body" sz="quarter" idx="14"/>
          </p:nvPr>
        </p:nvSpPr>
        <p:spPr>
          <a:xfrm>
            <a:off x="418940" y="1400175"/>
            <a:ext cx="8439310" cy="533400"/>
          </a:xfrm>
        </p:spPr>
        <p:style>
          <a:lnRef idx="1">
            <a:schemeClr val="dk1"/>
          </a:lnRef>
          <a:fillRef idx="2">
            <a:schemeClr val="dk1"/>
          </a:fillRef>
          <a:effectRef idx="1">
            <a:schemeClr val="dk1"/>
          </a:effectRef>
          <a:fontRef idx="minor">
            <a:schemeClr val="dk1"/>
          </a:fontRef>
        </p:style>
        <p:txBody>
          <a:bodyPr>
            <a:normAutofit/>
          </a:bodyPr>
          <a:lstStyle/>
          <a:p>
            <a:pPr marL="0" indent="0" algn="just">
              <a:buNone/>
            </a:pPr>
            <a:r>
              <a:rPr lang="fr-FR" sz="1400" b="1" i="1" dirty="0" smtClean="0"/>
              <a:t>Nous </a:t>
            </a:r>
            <a:r>
              <a:rPr lang="fr-FR" sz="1400" b="1" i="1" dirty="0"/>
              <a:t>ne sommes pas contraints par un délai </a:t>
            </a:r>
            <a:r>
              <a:rPr lang="fr-FR" sz="1400" i="1" dirty="0"/>
              <a:t>mais devons répondre rapidement à sa demande, si nous voulons qu’il accepte notre contre-proposition.</a:t>
            </a:r>
          </a:p>
        </p:txBody>
      </p:sp>
      <p:sp>
        <p:nvSpPr>
          <p:cNvPr id="12" name="Espace réservé du texte 3"/>
          <p:cNvSpPr>
            <a:spLocks noGrp="1"/>
          </p:cNvSpPr>
          <p:nvPr>
            <p:ph type="body" sz="quarter" idx="14"/>
          </p:nvPr>
        </p:nvSpPr>
        <p:spPr>
          <a:xfrm>
            <a:off x="912785" y="4172596"/>
            <a:ext cx="7888630" cy="837554"/>
          </a:xfrm>
        </p:spPr>
        <p:txBody>
          <a:bodyPr>
            <a:normAutofit fontScale="77500" lnSpcReduction="20000"/>
          </a:bodyPr>
          <a:lstStyle/>
          <a:p>
            <a:pPr marL="0" indent="0">
              <a:buNone/>
            </a:pPr>
            <a:r>
              <a:rPr lang="fr-FR" sz="2000" b="1" u="sng" dirty="0">
                <a:solidFill>
                  <a:srgbClr val="7030A0"/>
                </a:solidFill>
              </a:rPr>
              <a:t>3</a:t>
            </a:r>
            <a:r>
              <a:rPr lang="fr-FR" sz="2000" b="1" u="sng" dirty="0" smtClean="0">
                <a:solidFill>
                  <a:srgbClr val="7030A0"/>
                </a:solidFill>
              </a:rPr>
              <a:t>. </a:t>
            </a:r>
            <a:r>
              <a:rPr lang="fr-FR" sz="2000" b="1" u="sng" dirty="0">
                <a:solidFill>
                  <a:srgbClr val="7030A0"/>
                </a:solidFill>
              </a:rPr>
              <a:t>Je mets à jour les coordonnées du client et sa profession (CSP</a:t>
            </a:r>
            <a:r>
              <a:rPr lang="fr-FR" sz="2000" b="1" u="sng" dirty="0" smtClean="0">
                <a:solidFill>
                  <a:srgbClr val="7030A0"/>
                </a:solidFill>
              </a:rPr>
              <a:t>) dans </a:t>
            </a:r>
            <a:r>
              <a:rPr lang="fr-FR" sz="2000" b="1" u="sng" dirty="0" err="1" smtClean="0">
                <a:solidFill>
                  <a:srgbClr val="7030A0"/>
                </a:solidFill>
              </a:rPr>
              <a:t>Mysys</a:t>
            </a:r>
            <a:r>
              <a:rPr lang="fr-FR" sz="2000" b="1" u="sng" dirty="0" smtClean="0">
                <a:solidFill>
                  <a:srgbClr val="7030A0"/>
                </a:solidFill>
              </a:rPr>
              <a:t> </a:t>
            </a:r>
            <a:r>
              <a:rPr lang="fr-FR" sz="2000" b="1" u="sng" dirty="0">
                <a:solidFill>
                  <a:srgbClr val="7030A0"/>
                </a:solidFill>
              </a:rPr>
              <a:t>:</a:t>
            </a:r>
          </a:p>
          <a:p>
            <a:pPr marL="387350" lvl="0" indent="-285750" algn="just">
              <a:spcBef>
                <a:spcPts val="600"/>
              </a:spcBef>
              <a:buClr>
                <a:srgbClr val="7030A0"/>
              </a:buClr>
              <a:buFont typeface="Wingdings" panose="05000000000000000000" pitchFamily="2" charset="2"/>
              <a:buChar char="Ø"/>
            </a:pPr>
            <a:r>
              <a:rPr lang="fr-FR" dirty="0">
                <a:solidFill>
                  <a:srgbClr val="000000"/>
                </a:solidFill>
              </a:rPr>
              <a:t>Cette étape est très importante car </a:t>
            </a:r>
            <a:r>
              <a:rPr lang="fr-FR" b="1" dirty="0">
                <a:solidFill>
                  <a:srgbClr val="000000"/>
                </a:solidFill>
              </a:rPr>
              <a:t>Ecureuil Crédit va contacter le client </a:t>
            </a:r>
            <a:r>
              <a:rPr lang="fr-FR" dirty="0">
                <a:solidFill>
                  <a:srgbClr val="000000"/>
                </a:solidFill>
              </a:rPr>
              <a:t>pour lui faire une contre-proposition commerciale en fonction de sa CSP, de son âge et de la durée résiduelle du crédit.</a:t>
            </a:r>
            <a:endParaRPr lang="fr-FR" b="1" dirty="0">
              <a:solidFill>
                <a:srgbClr val="7030A0"/>
              </a:solidFill>
            </a:endParaRPr>
          </a:p>
          <a:p>
            <a:pPr marL="0" indent="0">
              <a:buNone/>
            </a:pPr>
            <a:endParaRPr lang="fr-FR" b="1" dirty="0">
              <a:solidFill>
                <a:srgbClr val="7030A0"/>
              </a:solidFill>
            </a:endParaRPr>
          </a:p>
        </p:txBody>
      </p:sp>
      <p:pic>
        <p:nvPicPr>
          <p:cNvPr id="13" name="Picture 6" descr="Résultat d’images pour bonhomme blanc au bureau"/>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376" t="9141" r="7781" b="18315"/>
          <a:stretch/>
        </p:blipFill>
        <p:spPr bwMode="auto">
          <a:xfrm>
            <a:off x="189840" y="3905250"/>
            <a:ext cx="782778" cy="749277"/>
          </a:xfrm>
          <a:prstGeom prst="rect">
            <a:avLst/>
          </a:prstGeom>
          <a:noFill/>
          <a:extLst>
            <a:ext uri="{909E8E84-426E-40DD-AFC4-6F175D3DCCD1}">
              <a14:hiddenFill xmlns:a14="http://schemas.microsoft.com/office/drawing/2010/main">
                <a:solidFill>
                  <a:srgbClr val="FFFFFF"/>
                </a:solidFill>
              </a14:hiddenFill>
            </a:ext>
          </a:extLst>
        </p:spPr>
      </p:pic>
      <p:sp>
        <p:nvSpPr>
          <p:cNvPr id="19" name="Espace réservé du texte 3"/>
          <p:cNvSpPr>
            <a:spLocks noGrp="1"/>
          </p:cNvSpPr>
          <p:nvPr>
            <p:ph type="body" sz="quarter" idx="14"/>
          </p:nvPr>
        </p:nvSpPr>
        <p:spPr>
          <a:xfrm>
            <a:off x="912785" y="5062787"/>
            <a:ext cx="6307165" cy="1947613"/>
          </a:xfrm>
        </p:spPr>
        <p:txBody>
          <a:bodyPr>
            <a:normAutofit/>
          </a:bodyPr>
          <a:lstStyle/>
          <a:p>
            <a:pPr marL="0" indent="0">
              <a:buNone/>
            </a:pPr>
            <a:r>
              <a:rPr lang="fr-FR" sz="1600" b="1" u="sng" dirty="0">
                <a:solidFill>
                  <a:srgbClr val="7030A0"/>
                </a:solidFill>
              </a:rPr>
              <a:t>4</a:t>
            </a:r>
            <a:r>
              <a:rPr lang="fr-FR" sz="1600" b="1" u="sng" dirty="0" smtClean="0">
                <a:solidFill>
                  <a:srgbClr val="7030A0"/>
                </a:solidFill>
              </a:rPr>
              <a:t>. Je transmets la demande par mail le jour-même à Ecureuil Crédit avec mon directeur d’agence en copie :</a:t>
            </a:r>
          </a:p>
          <a:p>
            <a:pPr marL="0" indent="0">
              <a:buNone/>
            </a:pPr>
            <a:endParaRPr lang="fr-FR" sz="1600" b="1" u="sng" dirty="0" smtClean="0">
              <a:solidFill>
                <a:srgbClr val="7030A0"/>
              </a:solidFill>
            </a:endParaRPr>
          </a:p>
          <a:p>
            <a:pPr marL="0" lvl="1" indent="0">
              <a:spcBef>
                <a:spcPts val="0"/>
              </a:spcBef>
              <a:buClr>
                <a:srgbClr val="FF0000"/>
              </a:buClr>
              <a:buNone/>
            </a:pPr>
            <a:r>
              <a:rPr lang="fr-FR" sz="2200" dirty="0" smtClean="0">
                <a:solidFill>
                  <a:schemeClr val="bg1"/>
                </a:solidFill>
              </a:rPr>
              <a:t>  </a:t>
            </a:r>
            <a:r>
              <a:rPr lang="fr-FR" sz="2200" b="1" u="sng" dirty="0" smtClean="0">
                <a:solidFill>
                  <a:srgbClr val="FF6600">
                    <a:lumMod val="40000"/>
                    <a:lumOff val="60000"/>
                  </a:srgbClr>
                </a:solidFill>
                <a:hlinkClick r:id="rId8"/>
              </a:rPr>
              <a:t>EC-B-BAL-ADE@ec.caisse-epargne.fr</a:t>
            </a:r>
            <a:r>
              <a:rPr lang="fr-FR" sz="2200" b="1" u="sng" dirty="0" smtClean="0">
                <a:solidFill>
                  <a:srgbClr val="FF6600">
                    <a:lumMod val="40000"/>
                    <a:lumOff val="60000"/>
                  </a:srgbClr>
                </a:solidFill>
              </a:rPr>
              <a:t> </a:t>
            </a:r>
          </a:p>
          <a:p>
            <a:pPr marL="0" lvl="1" indent="0">
              <a:spcBef>
                <a:spcPts val="0"/>
              </a:spcBef>
              <a:buClr>
                <a:srgbClr val="FF0000"/>
              </a:buClr>
              <a:buNone/>
            </a:pPr>
            <a:endParaRPr lang="fr-FR" sz="1000" b="1" u="sng" dirty="0" smtClean="0">
              <a:solidFill>
                <a:srgbClr val="FF6600">
                  <a:lumMod val="40000"/>
                  <a:lumOff val="60000"/>
                </a:srgbClr>
              </a:solidFill>
            </a:endParaRPr>
          </a:p>
          <a:p>
            <a:pPr marL="387350" lvl="0" indent="-285750" algn="just">
              <a:spcBef>
                <a:spcPts val="600"/>
              </a:spcBef>
              <a:buClr>
                <a:srgbClr val="7030A0"/>
              </a:buClr>
              <a:buFont typeface="Wingdings" panose="05000000000000000000" pitchFamily="2" charset="2"/>
              <a:buChar char="Ø"/>
            </a:pPr>
            <a:r>
              <a:rPr lang="fr-FR" sz="1400" b="1" dirty="0" smtClean="0">
                <a:solidFill>
                  <a:srgbClr val="000000"/>
                </a:solidFill>
              </a:rPr>
              <a:t>J’utilise le mail type et je n’envoie rien d’autre</a:t>
            </a:r>
            <a:endParaRPr lang="fr-FR" sz="1400" b="1" dirty="0">
              <a:solidFill>
                <a:srgbClr val="000000"/>
              </a:solidFill>
            </a:endParaRPr>
          </a:p>
        </p:txBody>
      </p:sp>
      <p:graphicFrame>
        <p:nvGraphicFramePr>
          <p:cNvPr id="11" name="Objet 10"/>
          <p:cNvGraphicFramePr>
            <a:graphicFrameLocks noChangeAspect="1"/>
          </p:cNvGraphicFramePr>
          <p:nvPr>
            <p:extLst>
              <p:ext uri="{D42A27DB-BD31-4B8C-83A1-F6EECF244321}">
                <p14:modId xmlns:p14="http://schemas.microsoft.com/office/powerpoint/2010/main" val="1681637701"/>
              </p:ext>
            </p:extLst>
          </p:nvPr>
        </p:nvGraphicFramePr>
        <p:xfrm>
          <a:off x="7270450" y="5275660"/>
          <a:ext cx="1422999" cy="792162"/>
        </p:xfrm>
        <a:graphic>
          <a:graphicData uri="http://schemas.openxmlformats.org/presentationml/2006/ole">
            <mc:AlternateContent xmlns:mc="http://schemas.openxmlformats.org/markup-compatibility/2006">
              <mc:Choice xmlns:v="urn:schemas-microsoft-com:vml" Requires="v">
                <p:oleObj spid="_x0000_s2062" name="Objet d’environnement du Gestionnaire de liaisons" showAsIcon="1" r:id="rId9" imgW="914400" imgH="771480" progId="Package">
                  <p:embed/>
                </p:oleObj>
              </mc:Choice>
              <mc:Fallback>
                <p:oleObj name="Objet d’environnement du Gestionnaire de liaisons" showAsIcon="1" r:id="rId9" imgW="914400" imgH="771480" progId="Package">
                  <p:embed/>
                  <p:pic>
                    <p:nvPicPr>
                      <p:cNvPr id="0" name=""/>
                      <p:cNvPicPr>
                        <a:picLocks noChangeAspect="1" noChangeArrowheads="1"/>
                      </p:cNvPicPr>
                      <p:nvPr/>
                    </p:nvPicPr>
                    <p:blipFill>
                      <a:blip r:embed="rId10"/>
                      <a:srcRect/>
                      <a:stretch>
                        <a:fillRect/>
                      </a:stretch>
                    </p:blipFill>
                    <p:spPr bwMode="auto">
                      <a:xfrm>
                        <a:off x="7270450" y="5275660"/>
                        <a:ext cx="1422999" cy="792162"/>
                      </a:xfrm>
                      <a:prstGeom prst="rect">
                        <a:avLst/>
                      </a:prstGeom>
                      <a:noFill/>
                      <a:ln w="38100">
                        <a:solidFill>
                          <a:schemeClr val="tx1"/>
                        </a:solidFill>
                      </a:ln>
                    </p:spPr>
                  </p:pic>
                </p:oleObj>
              </mc:Fallback>
            </mc:AlternateContent>
          </a:graphicData>
        </a:graphic>
      </p:graphicFrame>
      <p:sp>
        <p:nvSpPr>
          <p:cNvPr id="3" name="Flèche droite 2"/>
          <p:cNvSpPr/>
          <p:nvPr/>
        </p:nvSpPr>
        <p:spPr>
          <a:xfrm>
            <a:off x="5619750" y="5852418"/>
            <a:ext cx="1104900" cy="462657"/>
          </a:xfrm>
          <a:prstGeom prst="rightArrow">
            <a:avLst/>
          </a:prstGeom>
          <a:solidFill>
            <a:schemeClr val="accent4">
              <a:lumMod val="60000"/>
              <a:lumOff val="4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ZoneTexte 5"/>
          <p:cNvSpPr txBox="1"/>
          <p:nvPr/>
        </p:nvSpPr>
        <p:spPr>
          <a:xfrm>
            <a:off x="7058025" y="6087844"/>
            <a:ext cx="1847850" cy="646331"/>
          </a:xfrm>
          <a:prstGeom prst="rect">
            <a:avLst/>
          </a:prstGeom>
          <a:solidFill>
            <a:schemeClr val="bg1"/>
          </a:solidFill>
        </p:spPr>
        <p:txBody>
          <a:bodyPr wrap="square" rtlCol="0">
            <a:spAutoFit/>
          </a:bodyPr>
          <a:lstStyle/>
          <a:p>
            <a:pPr algn="ctr"/>
            <a:r>
              <a:rPr lang="fr-FR" sz="1200" dirty="0" smtClean="0">
                <a:solidFill>
                  <a:srgbClr val="000000">
                    <a:lumMod val="50000"/>
                    <a:lumOff val="50000"/>
                  </a:srgbClr>
                </a:solidFill>
              </a:rPr>
              <a:t>Document également disponible dans la bibliothèque de mails</a:t>
            </a:r>
            <a:endParaRPr lang="fr-FR" sz="1200" dirty="0">
              <a:solidFill>
                <a:srgbClr val="000000">
                  <a:lumMod val="50000"/>
                  <a:lumOff val="50000"/>
                </a:srgbClr>
              </a:solidFill>
            </a:endParaRPr>
          </a:p>
        </p:txBody>
      </p:sp>
      <p:sp>
        <p:nvSpPr>
          <p:cNvPr id="9" name="Rectangle 8"/>
          <p:cNvSpPr/>
          <p:nvPr/>
        </p:nvSpPr>
        <p:spPr>
          <a:xfrm>
            <a:off x="6124575" y="2563087"/>
            <a:ext cx="2076450" cy="1142494"/>
          </a:xfrm>
          <a:prstGeom prst="rect">
            <a:avLst/>
          </a:prstGeom>
          <a:solidFill>
            <a:schemeClr val="accent2">
              <a:lumMod val="20000"/>
              <a:lumOff val="80000"/>
            </a:schemeClr>
          </a:solidFill>
        </p:spPr>
        <p:txBody>
          <a:bodyPr wrap="square" anchor="ctr">
            <a:noAutofit/>
          </a:bodyPr>
          <a:lstStyle/>
          <a:p>
            <a:pPr algn="ctr">
              <a:spcBef>
                <a:spcPts val="600"/>
              </a:spcBef>
              <a:buClr>
                <a:srgbClr val="7030A0"/>
              </a:buClr>
            </a:pPr>
            <a:r>
              <a:rPr lang="fr-FR" sz="1400" b="1" dirty="0">
                <a:solidFill>
                  <a:srgbClr val="000000"/>
                </a:solidFill>
              </a:rPr>
              <a:t>Un seul de ces critères bloque l’envoi à Ecureuil Crédit</a:t>
            </a:r>
            <a:endParaRPr lang="fr-FR" sz="1400" dirty="0">
              <a:solidFill>
                <a:srgbClr val="000000"/>
              </a:solidFill>
            </a:endParaRPr>
          </a:p>
        </p:txBody>
      </p:sp>
      <p:pic>
        <p:nvPicPr>
          <p:cNvPr id="18" name="Picture 2"/>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326" b="97674" l="4839" r="100000">
                        <a14:foregroundMark x1="51613" y1="11628" x2="51613" y2="11628"/>
                        <a14:foregroundMark x1="51613" y1="8527" x2="51613" y2="8527"/>
                        <a14:foregroundMark x1="29839" y1="51163" x2="29839" y2="51163"/>
                        <a14:foregroundMark x1="44355" y1="8527" x2="44355" y2="8527"/>
                        <a14:foregroundMark x1="41129" y1="10078" x2="41129" y2="10078"/>
                        <a14:foregroundMark x1="34677" y1="55039" x2="34677" y2="55039"/>
                        <a14:foregroundMark x1="52419" y1="76744" x2="52419" y2="76744"/>
                        <a14:backgroundMark x1="37097" y1="6202" x2="37097" y2="6202"/>
                      </a14:backgroundRemoval>
                    </a14:imgEffect>
                  </a14:imgLayer>
                </a14:imgProps>
              </a:ext>
              <a:ext uri="{28A0092B-C50C-407E-A947-70E740481C1C}">
                <a14:useLocalDpi xmlns:a14="http://schemas.microsoft.com/office/drawing/2010/main" val="0"/>
              </a:ext>
            </a:extLst>
          </a:blip>
          <a:srcRect/>
          <a:stretch>
            <a:fillRect/>
          </a:stretch>
        </p:blipFill>
        <p:spPr bwMode="auto">
          <a:xfrm>
            <a:off x="133525" y="2579885"/>
            <a:ext cx="839093" cy="872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69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000"/>
                                        <p:tgtEl>
                                          <p:spTgt spid="8">
                                            <p:txEl>
                                              <p:pRg st="0" end="0"/>
                                            </p:txEl>
                                          </p:spTgt>
                                        </p:tgtEl>
                                      </p:cBhvr>
                                    </p:animEffect>
                                    <p:anim calcmode="lin" valueType="num">
                                      <p:cBhvr>
                                        <p:cTn id="1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1000"/>
                                        <p:tgtEl>
                                          <p:spTgt spid="8">
                                            <p:txEl>
                                              <p:pRg st="1" end="1"/>
                                            </p:txEl>
                                          </p:spTgt>
                                        </p:tgtEl>
                                      </p:cBhvr>
                                    </p:animEffect>
                                    <p:anim calcmode="lin" valueType="num">
                                      <p:cBhvr>
                                        <p:cTn id="2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1000"/>
                                        <p:tgtEl>
                                          <p:spTgt spid="8">
                                            <p:txEl>
                                              <p:pRg st="2" end="2"/>
                                            </p:txEl>
                                          </p:spTgt>
                                        </p:tgtEl>
                                      </p:cBhvr>
                                    </p:animEffect>
                                    <p:anim calcmode="lin" valueType="num">
                                      <p:cBhvr>
                                        <p:cTn id="2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Effect transition="in" filter="fade">
                                      <p:cBhvr>
                                        <p:cTn id="30" dur="1000"/>
                                        <p:tgtEl>
                                          <p:spTgt spid="8">
                                            <p:txEl>
                                              <p:pRg st="3" end="3"/>
                                            </p:txEl>
                                          </p:spTgt>
                                        </p:tgtEl>
                                      </p:cBhvr>
                                    </p:animEffect>
                                    <p:anim calcmode="lin" valueType="num">
                                      <p:cBhvr>
                                        <p:cTn id="3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8">
                                            <p:txEl>
                                              <p:pRg st="3" end="3"/>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8">
                                            <p:txEl>
                                              <p:pRg st="5" end="5"/>
                                            </p:txEl>
                                          </p:spTgt>
                                        </p:tgtEl>
                                        <p:attrNameLst>
                                          <p:attrName>style.visibility</p:attrName>
                                        </p:attrNameLst>
                                      </p:cBhvr>
                                      <p:to>
                                        <p:strVal val="visible"/>
                                      </p:to>
                                    </p:set>
                                    <p:animEffect transition="in" filter="fade">
                                      <p:cBhvr>
                                        <p:cTn id="40" dur="1000"/>
                                        <p:tgtEl>
                                          <p:spTgt spid="8">
                                            <p:txEl>
                                              <p:pRg st="5" end="5"/>
                                            </p:txEl>
                                          </p:spTgt>
                                        </p:tgtEl>
                                      </p:cBhvr>
                                    </p:animEffect>
                                    <p:anim calcmode="lin" valueType="num">
                                      <p:cBhvr>
                                        <p:cTn id="41"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8">
                                            <p:txEl>
                                              <p:pRg st="6" end="6"/>
                                            </p:txEl>
                                          </p:spTgt>
                                        </p:tgtEl>
                                        <p:attrNameLst>
                                          <p:attrName>style.visibility</p:attrName>
                                        </p:attrNameLst>
                                      </p:cBhvr>
                                      <p:to>
                                        <p:strVal val="visible"/>
                                      </p:to>
                                    </p:set>
                                    <p:animEffect transition="in" filter="fade">
                                      <p:cBhvr>
                                        <p:cTn id="45" dur="1000"/>
                                        <p:tgtEl>
                                          <p:spTgt spid="8">
                                            <p:txEl>
                                              <p:pRg st="6" end="6"/>
                                            </p:txEl>
                                          </p:spTgt>
                                        </p:tgtEl>
                                      </p:cBhvr>
                                    </p:animEffect>
                                    <p:anim calcmode="lin" valueType="num">
                                      <p:cBhvr>
                                        <p:cTn id="46"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6" end="6"/>
                                            </p:txEl>
                                          </p:spTgt>
                                        </p:tgtEl>
                                        <p:attrNameLst>
                                          <p:attrName>ppt_y</p:attrName>
                                        </p:attrNameLst>
                                      </p:cBhvr>
                                      <p:tavLst>
                                        <p:tav tm="0">
                                          <p:val>
                                            <p:strVal val="#ppt_y+.1"/>
                                          </p:val>
                                        </p:tav>
                                        <p:tav tm="100000">
                                          <p:val>
                                            <p:strVal val="#ppt_y"/>
                                          </p:val>
                                        </p:tav>
                                      </p:tavLst>
                                    </p:anim>
                                  </p:childTnLst>
                                </p:cTn>
                              </p:par>
                              <p:par>
                                <p:cTn id="48" presetID="45"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2000"/>
                                        <p:tgtEl>
                                          <p:spTgt spid="9"/>
                                        </p:tgtEl>
                                      </p:cBhvr>
                                    </p:animEffect>
                                    <p:anim calcmode="lin" valueType="num">
                                      <p:cBhvr>
                                        <p:cTn id="51" dur="2000" fill="hold"/>
                                        <p:tgtEl>
                                          <p:spTgt spid="9"/>
                                        </p:tgtEl>
                                        <p:attrNameLst>
                                          <p:attrName>ppt_w</p:attrName>
                                        </p:attrNameLst>
                                      </p:cBhvr>
                                      <p:tavLst>
                                        <p:tav tm="0" fmla="#ppt_w*sin(2.5*pi*$)">
                                          <p:val>
                                            <p:fltVal val="0"/>
                                          </p:val>
                                        </p:tav>
                                        <p:tav tm="100000">
                                          <p:val>
                                            <p:fltVal val="1"/>
                                          </p:val>
                                        </p:tav>
                                      </p:tavLst>
                                    </p:anim>
                                    <p:anim calcmode="lin" valueType="num">
                                      <p:cBhvr>
                                        <p:cTn id="52" dur="2000" fill="hold"/>
                                        <p:tgtEl>
                                          <p:spTgt spid="9"/>
                                        </p:tgtEl>
                                        <p:attrNameLst>
                                          <p:attrName>ppt_h</p:attrName>
                                        </p:attrNameLst>
                                      </p:cBhvr>
                                      <p:tavLst>
                                        <p:tav tm="0">
                                          <p:val>
                                            <p:strVal val="#ppt_h"/>
                                          </p:val>
                                        </p:tav>
                                        <p:tav tm="100000">
                                          <p:val>
                                            <p:strVal val="#ppt_h"/>
                                          </p:val>
                                        </p:tav>
                                      </p:tavLst>
                                    </p:anim>
                                  </p:childTnLst>
                                </p:cTn>
                              </p:par>
                              <p:par>
                                <p:cTn id="53" presetID="45"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000"/>
                                        <p:tgtEl>
                                          <p:spTgt spid="18"/>
                                        </p:tgtEl>
                                      </p:cBhvr>
                                    </p:animEffect>
                                    <p:anim calcmode="lin" valueType="num">
                                      <p:cBhvr>
                                        <p:cTn id="56" dur="2000" fill="hold"/>
                                        <p:tgtEl>
                                          <p:spTgt spid="18"/>
                                        </p:tgtEl>
                                        <p:attrNameLst>
                                          <p:attrName>ppt_w</p:attrName>
                                        </p:attrNameLst>
                                      </p:cBhvr>
                                      <p:tavLst>
                                        <p:tav tm="0" fmla="#ppt_w*sin(2.5*pi*$)">
                                          <p:val>
                                            <p:fltVal val="0"/>
                                          </p:val>
                                        </p:tav>
                                        <p:tav tm="100000">
                                          <p:val>
                                            <p:fltVal val="1"/>
                                          </p:val>
                                        </p:tav>
                                      </p:tavLst>
                                    </p:anim>
                                    <p:anim calcmode="lin" valueType="num">
                                      <p:cBhvr>
                                        <p:cTn id="57"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8">
                                            <p:txEl>
                                              <p:pRg st="7" end="7"/>
                                            </p:txEl>
                                          </p:spTgt>
                                        </p:tgtEl>
                                        <p:attrNameLst>
                                          <p:attrName>style.visibility</p:attrName>
                                        </p:attrNameLst>
                                      </p:cBhvr>
                                      <p:to>
                                        <p:strVal val="visible"/>
                                      </p:to>
                                    </p:set>
                                    <p:animEffect transition="in" filter="fade">
                                      <p:cBhvr>
                                        <p:cTn id="62" dur="1000"/>
                                        <p:tgtEl>
                                          <p:spTgt spid="8">
                                            <p:txEl>
                                              <p:pRg st="7" end="7"/>
                                            </p:txEl>
                                          </p:spTgt>
                                        </p:tgtEl>
                                      </p:cBhvr>
                                    </p:animEffect>
                                    <p:anim calcmode="lin" valueType="num">
                                      <p:cBhvr>
                                        <p:cTn id="63"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1000"/>
                                        <p:tgtEl>
                                          <p:spTgt spid="12">
                                            <p:txEl>
                                              <p:pRg st="0" end="0"/>
                                            </p:txEl>
                                          </p:spTgt>
                                        </p:tgtEl>
                                      </p:cBhvr>
                                    </p:animEffect>
                                    <p:anim calcmode="lin" valueType="num">
                                      <p:cBhvr>
                                        <p:cTn id="70"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2">
                                            <p:txEl>
                                              <p:pRg st="1" end="1"/>
                                            </p:txEl>
                                          </p:spTgt>
                                        </p:tgtEl>
                                        <p:attrNameLst>
                                          <p:attrName>style.visibility</p:attrName>
                                        </p:attrNameLst>
                                      </p:cBhvr>
                                      <p:to>
                                        <p:strVal val="visible"/>
                                      </p:to>
                                    </p:set>
                                    <p:animEffect transition="in" filter="fade">
                                      <p:cBhvr>
                                        <p:cTn id="74" dur="1000"/>
                                        <p:tgtEl>
                                          <p:spTgt spid="12">
                                            <p:txEl>
                                              <p:pRg st="1" end="1"/>
                                            </p:txEl>
                                          </p:spTgt>
                                        </p:tgtEl>
                                      </p:cBhvr>
                                    </p:animEffect>
                                    <p:anim calcmode="lin" valueType="num">
                                      <p:cBhvr>
                                        <p:cTn id="7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9">
                                            <p:txEl>
                                              <p:pRg st="0" end="0"/>
                                            </p:txEl>
                                          </p:spTgt>
                                        </p:tgtEl>
                                        <p:attrNameLst>
                                          <p:attrName>style.visibility</p:attrName>
                                        </p:attrNameLst>
                                      </p:cBhvr>
                                      <p:to>
                                        <p:strVal val="visible"/>
                                      </p:to>
                                    </p:set>
                                    <p:animEffect transition="in" filter="fade">
                                      <p:cBhvr>
                                        <p:cTn id="86" dur="1000"/>
                                        <p:tgtEl>
                                          <p:spTgt spid="19">
                                            <p:txEl>
                                              <p:pRg st="0" end="0"/>
                                            </p:txEl>
                                          </p:spTgt>
                                        </p:tgtEl>
                                      </p:cBhvr>
                                    </p:animEffect>
                                    <p:anim calcmode="lin" valueType="num">
                                      <p:cBhvr>
                                        <p:cTn id="87"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88"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9">
                                            <p:txEl>
                                              <p:pRg st="2" end="2"/>
                                            </p:txEl>
                                          </p:spTgt>
                                        </p:tgtEl>
                                        <p:attrNameLst>
                                          <p:attrName>style.visibility</p:attrName>
                                        </p:attrNameLst>
                                      </p:cBhvr>
                                      <p:to>
                                        <p:strVal val="visible"/>
                                      </p:to>
                                    </p:set>
                                    <p:animEffect transition="in" filter="fade">
                                      <p:cBhvr>
                                        <p:cTn id="91" dur="1000"/>
                                        <p:tgtEl>
                                          <p:spTgt spid="19">
                                            <p:txEl>
                                              <p:pRg st="2" end="2"/>
                                            </p:txEl>
                                          </p:spTgt>
                                        </p:tgtEl>
                                      </p:cBhvr>
                                    </p:animEffect>
                                    <p:anim calcmode="lin" valueType="num">
                                      <p:cBhvr>
                                        <p:cTn id="92"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19">
                                            <p:txEl>
                                              <p:pRg st="2" end="2"/>
                                            </p:txEl>
                                          </p:spTgt>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9">
                                            <p:txEl>
                                              <p:pRg st="4" end="4"/>
                                            </p:txEl>
                                          </p:spTgt>
                                        </p:tgtEl>
                                        <p:attrNameLst>
                                          <p:attrName>style.visibility</p:attrName>
                                        </p:attrNameLst>
                                      </p:cBhvr>
                                      <p:to>
                                        <p:strVal val="visible"/>
                                      </p:to>
                                    </p:set>
                                    <p:animEffect transition="in" filter="fade">
                                      <p:cBhvr>
                                        <p:cTn id="96" dur="1000"/>
                                        <p:tgtEl>
                                          <p:spTgt spid="19">
                                            <p:txEl>
                                              <p:pRg st="4" end="4"/>
                                            </p:txEl>
                                          </p:spTgt>
                                        </p:tgtEl>
                                      </p:cBhvr>
                                    </p:animEffect>
                                    <p:anim calcmode="lin" valueType="num">
                                      <p:cBhvr>
                                        <p:cTn id="97" dur="10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98" dur="1000" fill="hold"/>
                                        <p:tgtEl>
                                          <p:spTgt spid="19">
                                            <p:txEl>
                                              <p:pRg st="4" end="4"/>
                                            </p:txEl>
                                          </p:spTgt>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fade">
                                      <p:cBhvr>
                                        <p:cTn id="101" dur="1000"/>
                                        <p:tgtEl>
                                          <p:spTgt spid="16"/>
                                        </p:tgtEl>
                                      </p:cBhvr>
                                    </p:animEffect>
                                    <p:anim calcmode="lin" valueType="num">
                                      <p:cBhvr>
                                        <p:cTn id="102" dur="1000" fill="hold"/>
                                        <p:tgtEl>
                                          <p:spTgt spid="16"/>
                                        </p:tgtEl>
                                        <p:attrNameLst>
                                          <p:attrName>ppt_x</p:attrName>
                                        </p:attrNameLst>
                                      </p:cBhvr>
                                      <p:tavLst>
                                        <p:tav tm="0">
                                          <p:val>
                                            <p:strVal val="#ppt_x"/>
                                          </p:val>
                                        </p:tav>
                                        <p:tav tm="100000">
                                          <p:val>
                                            <p:strVal val="#ppt_x"/>
                                          </p:val>
                                        </p:tav>
                                      </p:tavLst>
                                    </p:anim>
                                    <p:anim calcmode="lin" valueType="num">
                                      <p:cBhvr>
                                        <p:cTn id="103" dur="1000" fill="hold"/>
                                        <p:tgtEl>
                                          <p:spTgt spid="1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1000"/>
                                        <p:tgtEl>
                                          <p:spTgt spid="15"/>
                                        </p:tgtEl>
                                      </p:cBhvr>
                                    </p:animEffect>
                                    <p:anim calcmode="lin" valueType="num">
                                      <p:cBhvr>
                                        <p:cTn id="107" dur="1000" fill="hold"/>
                                        <p:tgtEl>
                                          <p:spTgt spid="15"/>
                                        </p:tgtEl>
                                        <p:attrNameLst>
                                          <p:attrName>ppt_x</p:attrName>
                                        </p:attrNameLst>
                                      </p:cBhvr>
                                      <p:tavLst>
                                        <p:tav tm="0">
                                          <p:val>
                                            <p:strVal val="#ppt_x"/>
                                          </p:val>
                                        </p:tav>
                                        <p:tav tm="100000">
                                          <p:val>
                                            <p:strVal val="#ppt_x"/>
                                          </p:val>
                                        </p:tav>
                                      </p:tavLst>
                                    </p:anim>
                                    <p:anim calcmode="lin" valueType="num">
                                      <p:cBhvr>
                                        <p:cTn id="108" dur="1000" fill="hold"/>
                                        <p:tgtEl>
                                          <p:spTgt spid="15"/>
                                        </p:tgtEl>
                                        <p:attrNameLst>
                                          <p:attrName>ppt_y</p:attrName>
                                        </p:attrNameLst>
                                      </p:cBhvr>
                                      <p:tavLst>
                                        <p:tav tm="0">
                                          <p:val>
                                            <p:strVal val="#ppt_y+.1"/>
                                          </p:val>
                                        </p:tav>
                                        <p:tav tm="100000">
                                          <p:val>
                                            <p:strVal val="#ppt_y"/>
                                          </p:val>
                                        </p:tav>
                                      </p:tavLst>
                                    </p:anim>
                                  </p:childTnLst>
                                </p:cTn>
                              </p:par>
                            </p:childTnLst>
                          </p:cTn>
                        </p:par>
                        <p:par>
                          <p:cTn id="109" fill="hold">
                            <p:stCondLst>
                              <p:cond delay="1000"/>
                            </p:stCondLst>
                            <p:childTnLst>
                              <p:par>
                                <p:cTn id="110" presetID="42" presetClass="entr" presetSubtype="0" fill="hold" grpId="0" nodeType="afterEffect">
                                  <p:stCondLst>
                                    <p:cond delay="0"/>
                                  </p:stCondLst>
                                  <p:childTnLst>
                                    <p:set>
                                      <p:cBhvr>
                                        <p:cTn id="111" dur="1" fill="hold">
                                          <p:stCondLst>
                                            <p:cond delay="0"/>
                                          </p:stCondLst>
                                        </p:cTn>
                                        <p:tgtEl>
                                          <p:spTgt spid="3"/>
                                        </p:tgtEl>
                                        <p:attrNameLst>
                                          <p:attrName>style.visibility</p:attrName>
                                        </p:attrNameLst>
                                      </p:cBhvr>
                                      <p:to>
                                        <p:strVal val="visible"/>
                                      </p:to>
                                    </p:set>
                                    <p:animEffect transition="in" filter="fade">
                                      <p:cBhvr>
                                        <p:cTn id="112" dur="1000"/>
                                        <p:tgtEl>
                                          <p:spTgt spid="3"/>
                                        </p:tgtEl>
                                      </p:cBhvr>
                                    </p:animEffect>
                                    <p:anim calcmode="lin" valueType="num">
                                      <p:cBhvr>
                                        <p:cTn id="113" dur="1000" fill="hold"/>
                                        <p:tgtEl>
                                          <p:spTgt spid="3"/>
                                        </p:tgtEl>
                                        <p:attrNameLst>
                                          <p:attrName>ppt_x</p:attrName>
                                        </p:attrNameLst>
                                      </p:cBhvr>
                                      <p:tavLst>
                                        <p:tav tm="0">
                                          <p:val>
                                            <p:strVal val="#ppt_x"/>
                                          </p:val>
                                        </p:tav>
                                        <p:tav tm="100000">
                                          <p:val>
                                            <p:strVal val="#ppt_x"/>
                                          </p:val>
                                        </p:tav>
                                      </p:tavLst>
                                    </p:anim>
                                    <p:anim calcmode="lin" valueType="num">
                                      <p:cBhvr>
                                        <p:cTn id="1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11"/>
                                        </p:tgtEl>
                                        <p:attrNameLst>
                                          <p:attrName>style.visibility</p:attrName>
                                        </p:attrNameLst>
                                      </p:cBhvr>
                                      <p:to>
                                        <p:strVal val="visible"/>
                                      </p:to>
                                    </p:set>
                                    <p:anim calcmode="lin" valueType="num">
                                      <p:cBhvr>
                                        <p:cTn id="119" dur="500" fill="hold"/>
                                        <p:tgtEl>
                                          <p:spTgt spid="11"/>
                                        </p:tgtEl>
                                        <p:attrNameLst>
                                          <p:attrName>ppt_w</p:attrName>
                                        </p:attrNameLst>
                                      </p:cBhvr>
                                      <p:tavLst>
                                        <p:tav tm="0">
                                          <p:val>
                                            <p:fltVal val="0"/>
                                          </p:val>
                                        </p:tav>
                                        <p:tav tm="100000">
                                          <p:val>
                                            <p:strVal val="#ppt_w"/>
                                          </p:val>
                                        </p:tav>
                                      </p:tavLst>
                                    </p:anim>
                                    <p:anim calcmode="lin" valueType="num">
                                      <p:cBhvr>
                                        <p:cTn id="120" dur="500" fill="hold"/>
                                        <p:tgtEl>
                                          <p:spTgt spid="11"/>
                                        </p:tgtEl>
                                        <p:attrNameLst>
                                          <p:attrName>ppt_h</p:attrName>
                                        </p:attrNameLst>
                                      </p:cBhvr>
                                      <p:tavLst>
                                        <p:tav tm="0">
                                          <p:val>
                                            <p:fltVal val="0"/>
                                          </p:val>
                                        </p:tav>
                                        <p:tav tm="100000">
                                          <p:val>
                                            <p:strVal val="#ppt_h"/>
                                          </p:val>
                                        </p:tav>
                                      </p:tavLst>
                                    </p:anim>
                                    <p:animEffect transition="in" filter="fade">
                                      <p:cBhvr>
                                        <p:cTn id="121" dur="500"/>
                                        <p:tgtEl>
                                          <p:spTgt spid="1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6"/>
                                        </p:tgtEl>
                                        <p:attrNameLst>
                                          <p:attrName>style.visibility</p:attrName>
                                        </p:attrNameLst>
                                      </p:cBhvr>
                                      <p:to>
                                        <p:strVal val="visible"/>
                                      </p:to>
                                    </p:set>
                                    <p:anim calcmode="lin" valueType="num">
                                      <p:cBhvr>
                                        <p:cTn id="124" dur="500" fill="hold"/>
                                        <p:tgtEl>
                                          <p:spTgt spid="6"/>
                                        </p:tgtEl>
                                        <p:attrNameLst>
                                          <p:attrName>ppt_w</p:attrName>
                                        </p:attrNameLst>
                                      </p:cBhvr>
                                      <p:tavLst>
                                        <p:tav tm="0">
                                          <p:val>
                                            <p:fltVal val="0"/>
                                          </p:val>
                                        </p:tav>
                                        <p:tav tm="100000">
                                          <p:val>
                                            <p:strVal val="#ppt_w"/>
                                          </p:val>
                                        </p:tav>
                                      </p:tavLst>
                                    </p:anim>
                                    <p:anim calcmode="lin" valueType="num">
                                      <p:cBhvr>
                                        <p:cTn id="125" dur="500" fill="hold"/>
                                        <p:tgtEl>
                                          <p:spTgt spid="6"/>
                                        </p:tgtEl>
                                        <p:attrNameLst>
                                          <p:attrName>ppt_h</p:attrName>
                                        </p:attrNameLst>
                                      </p:cBhvr>
                                      <p:tavLst>
                                        <p:tav tm="0">
                                          <p:val>
                                            <p:fltVal val="0"/>
                                          </p:val>
                                        </p:tav>
                                        <p:tav tm="100000">
                                          <p:val>
                                            <p:strVal val="#ppt_h"/>
                                          </p:val>
                                        </p:tav>
                                      </p:tavLst>
                                    </p:anim>
                                    <p:animEffect transition="in" filter="fade">
                                      <p:cBhvr>
                                        <p:cTn id="1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0" grpId="0" build="p" animBg="1"/>
      <p:bldP spid="19" grpId="0" build="p"/>
      <p:bldP spid="3" grpId="0" animBg="1"/>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50514"/>
            <a:ext cx="1586480" cy="1633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contenu 1"/>
          <p:cNvSpPr>
            <a:spLocks noGrp="1"/>
          </p:cNvSpPr>
          <p:nvPr>
            <p:ph idx="1"/>
          </p:nvPr>
        </p:nvSpPr>
        <p:spPr>
          <a:xfrm>
            <a:off x="307975" y="1106487"/>
            <a:ext cx="8542338" cy="5018087"/>
          </a:xfrm>
        </p:spPr>
        <p:txBody>
          <a:bodyPr>
            <a:normAutofit/>
          </a:bodyPr>
          <a:lstStyle/>
          <a:p>
            <a:r>
              <a:rPr lang="fr-FR" dirty="0" smtClean="0"/>
              <a:t>Dans le cas d’une renégociation, il est important de rappeler au client les avantages du contrat groupe CNP et de cette contre proposition:</a:t>
            </a:r>
          </a:p>
          <a:p>
            <a:pPr marL="1438275" lvl="0" indent="-285750" algn="just">
              <a:buClr>
                <a:srgbClr val="FF0000"/>
              </a:buClr>
              <a:buFont typeface="Wingdings" panose="05000000000000000000" pitchFamily="2" charset="2"/>
              <a:buChar char="ü"/>
            </a:pPr>
            <a:r>
              <a:rPr lang="fr-FR" sz="1600" dirty="0">
                <a:solidFill>
                  <a:srgbClr val="000000"/>
                </a:solidFill>
              </a:rPr>
              <a:t>Pas de formalités d’adhésion (avenant sur contrat existant)</a:t>
            </a:r>
          </a:p>
          <a:p>
            <a:pPr marL="1438275" lvl="0" indent="-285750" algn="just">
              <a:buClr>
                <a:srgbClr val="FF0000"/>
              </a:buClr>
              <a:buFont typeface="Wingdings" panose="05000000000000000000" pitchFamily="2" charset="2"/>
              <a:buChar char="ü"/>
            </a:pPr>
            <a:r>
              <a:rPr lang="fr-FR" sz="1600" dirty="0" smtClean="0">
                <a:solidFill>
                  <a:srgbClr val="000000"/>
                </a:solidFill>
              </a:rPr>
              <a:t>Pas </a:t>
            </a:r>
            <a:r>
              <a:rPr lang="fr-FR" sz="1600" dirty="0">
                <a:solidFill>
                  <a:srgbClr val="000000"/>
                </a:solidFill>
              </a:rPr>
              <a:t>de gestion : inutile de déclarer les changements de profession ou d’habitudes de vie, ni les modifications intervenues sur le plan de remboursement de votre prêt (RA, modulation d’échéances, etc…)</a:t>
            </a:r>
          </a:p>
          <a:p>
            <a:pPr marL="1438275" lvl="0" indent="-285750" algn="just">
              <a:buClr>
                <a:srgbClr val="FF0000"/>
              </a:buClr>
              <a:buFont typeface="Wingdings" panose="05000000000000000000" pitchFamily="2" charset="2"/>
              <a:buChar char="ü"/>
            </a:pPr>
            <a:r>
              <a:rPr lang="fr-FR" sz="1600" dirty="0" smtClean="0">
                <a:solidFill>
                  <a:srgbClr val="000000"/>
                </a:solidFill>
              </a:rPr>
              <a:t>Pas </a:t>
            </a:r>
            <a:r>
              <a:rPr lang="fr-FR" sz="1600" dirty="0">
                <a:solidFill>
                  <a:srgbClr val="000000"/>
                </a:solidFill>
              </a:rPr>
              <a:t>d’obligation de demander l’autorisation à l’assureur, en cas de modification de la durée de remboursement du prêt</a:t>
            </a:r>
          </a:p>
          <a:p>
            <a:pPr marL="1438275" lvl="0" indent="-285750" algn="just">
              <a:buClr>
                <a:srgbClr val="FF0000"/>
              </a:buClr>
              <a:buFont typeface="Wingdings" panose="05000000000000000000" pitchFamily="2" charset="2"/>
              <a:buChar char="ü"/>
            </a:pPr>
            <a:r>
              <a:rPr lang="fr-FR" sz="1600" dirty="0" smtClean="0">
                <a:solidFill>
                  <a:srgbClr val="000000"/>
                </a:solidFill>
              </a:rPr>
              <a:t>Un seul </a:t>
            </a:r>
            <a:r>
              <a:rPr lang="fr-FR" sz="1600" dirty="0">
                <a:solidFill>
                  <a:srgbClr val="000000"/>
                </a:solidFill>
              </a:rPr>
              <a:t>interlocuteur en cas de sinistre : </a:t>
            </a:r>
            <a:r>
              <a:rPr lang="fr-FR" sz="1600" dirty="0" smtClean="0">
                <a:solidFill>
                  <a:srgbClr val="000000"/>
                </a:solidFill>
              </a:rPr>
              <a:t>sa </a:t>
            </a:r>
            <a:r>
              <a:rPr lang="fr-FR" sz="1600" dirty="0">
                <a:solidFill>
                  <a:srgbClr val="000000"/>
                </a:solidFill>
              </a:rPr>
              <a:t>banque </a:t>
            </a:r>
          </a:p>
          <a:p>
            <a:pPr marL="1438275" lvl="0" indent="-285750" algn="just">
              <a:buClr>
                <a:srgbClr val="FF0000"/>
              </a:buClr>
              <a:buFont typeface="Wingdings" panose="05000000000000000000" pitchFamily="2" charset="2"/>
              <a:buChar char="ü"/>
            </a:pPr>
            <a:r>
              <a:rPr lang="fr-FR" sz="1600" dirty="0" smtClean="0">
                <a:solidFill>
                  <a:srgbClr val="000000"/>
                </a:solidFill>
              </a:rPr>
              <a:t>Pas </a:t>
            </a:r>
            <a:r>
              <a:rPr lang="fr-FR" sz="1600" dirty="0">
                <a:solidFill>
                  <a:srgbClr val="000000"/>
                </a:solidFill>
              </a:rPr>
              <a:t>d’augmentation des primes en cours d’exécution du contrat</a:t>
            </a:r>
          </a:p>
          <a:p>
            <a:pPr marL="1438275" lvl="0" indent="-285750" algn="just">
              <a:buClr>
                <a:srgbClr val="FF0000"/>
              </a:buClr>
              <a:buFont typeface="Wingdings" panose="05000000000000000000" pitchFamily="2" charset="2"/>
              <a:buChar char="ü"/>
            </a:pPr>
            <a:r>
              <a:rPr lang="fr-FR" sz="1600" dirty="0" smtClean="0">
                <a:solidFill>
                  <a:srgbClr val="000000"/>
                </a:solidFill>
              </a:rPr>
              <a:t>Pas </a:t>
            </a:r>
            <a:r>
              <a:rPr lang="fr-FR" sz="1600" dirty="0">
                <a:solidFill>
                  <a:srgbClr val="000000"/>
                </a:solidFill>
              </a:rPr>
              <a:t>d’exclusions liées aux sports à risque ou aux professions à risque</a:t>
            </a:r>
          </a:p>
          <a:p>
            <a:pPr marL="1438275" lvl="0" indent="-285750" algn="just">
              <a:buClr>
                <a:srgbClr val="FF0000"/>
              </a:buClr>
              <a:buFont typeface="Wingdings" panose="05000000000000000000" pitchFamily="2" charset="2"/>
              <a:buChar char="ü"/>
            </a:pPr>
            <a:r>
              <a:rPr lang="fr-FR" sz="1600" dirty="0" smtClean="0">
                <a:solidFill>
                  <a:srgbClr val="000000"/>
                </a:solidFill>
              </a:rPr>
              <a:t>Une </a:t>
            </a:r>
            <a:r>
              <a:rPr lang="fr-FR" sz="1600" dirty="0">
                <a:solidFill>
                  <a:srgbClr val="000000"/>
                </a:solidFill>
              </a:rPr>
              <a:t>couverture en incapacité et invalidité sans limite de durée</a:t>
            </a:r>
          </a:p>
          <a:p>
            <a:pPr marL="1438275" lvl="0" indent="-285750" algn="just">
              <a:buClr>
                <a:srgbClr val="FF0000"/>
              </a:buClr>
              <a:buFont typeface="Wingdings" panose="05000000000000000000" pitchFamily="2" charset="2"/>
              <a:buChar char="ü"/>
            </a:pPr>
            <a:r>
              <a:rPr lang="fr-FR" sz="1600" dirty="0" smtClean="0">
                <a:solidFill>
                  <a:srgbClr val="000000"/>
                </a:solidFill>
              </a:rPr>
              <a:t>Une </a:t>
            </a:r>
            <a:r>
              <a:rPr lang="fr-FR" sz="1600" dirty="0">
                <a:solidFill>
                  <a:srgbClr val="000000"/>
                </a:solidFill>
              </a:rPr>
              <a:t>couverture en incapacité et invalidité y compris pour les personnes sans activité professionnelle</a:t>
            </a:r>
          </a:p>
          <a:p>
            <a:pPr marL="1438275" lvl="0" indent="-285750" algn="just">
              <a:buClr>
                <a:srgbClr val="FF0000"/>
              </a:buClr>
              <a:buFont typeface="Wingdings" panose="05000000000000000000" pitchFamily="2" charset="2"/>
              <a:buChar char="ü"/>
            </a:pPr>
            <a:r>
              <a:rPr lang="fr-FR" sz="1600" dirty="0" smtClean="0">
                <a:solidFill>
                  <a:srgbClr val="000000"/>
                </a:solidFill>
              </a:rPr>
              <a:t>Pas </a:t>
            </a:r>
            <a:r>
              <a:rPr lang="fr-FR" sz="1600" dirty="0">
                <a:solidFill>
                  <a:srgbClr val="000000"/>
                </a:solidFill>
              </a:rPr>
              <a:t>de frais de dossier, ni de frais de gestion liés à </a:t>
            </a:r>
            <a:r>
              <a:rPr lang="fr-FR" sz="1600" dirty="0" smtClean="0">
                <a:solidFill>
                  <a:srgbClr val="000000"/>
                </a:solidFill>
              </a:rPr>
              <a:t>l’assurance emprunteur</a:t>
            </a:r>
            <a:endParaRPr lang="fr-FR" sz="1600" dirty="0">
              <a:solidFill>
                <a:srgbClr val="000000"/>
              </a:solidFill>
            </a:endParaRPr>
          </a:p>
        </p:txBody>
      </p:sp>
      <p:sp>
        <p:nvSpPr>
          <p:cNvPr id="3" name="Titre 2"/>
          <p:cNvSpPr>
            <a:spLocks noGrp="1"/>
          </p:cNvSpPr>
          <p:nvPr>
            <p:ph type="title"/>
          </p:nvPr>
        </p:nvSpPr>
        <p:spPr/>
        <p:txBody>
          <a:bodyPr>
            <a:normAutofit fontScale="90000"/>
          </a:bodyPr>
          <a:lstStyle/>
          <a:p>
            <a:r>
              <a:rPr lang="fr-FR" dirty="0" smtClean="0"/>
              <a:t>Rappelez au client les avantages </a:t>
            </a:r>
            <a:br>
              <a:rPr lang="fr-FR" dirty="0" smtClean="0"/>
            </a:br>
            <a:r>
              <a:rPr lang="fr-FR" dirty="0" smtClean="0"/>
              <a:t>du contrat groupe CNP</a:t>
            </a:r>
            <a:endParaRPr lang="fr-FR" dirty="0"/>
          </a:p>
        </p:txBody>
      </p:sp>
    </p:spTree>
    <p:extLst>
      <p:ext uri="{BB962C8B-B14F-4D97-AF65-F5344CB8AC3E}">
        <p14:creationId xmlns:p14="http://schemas.microsoft.com/office/powerpoint/2010/main" val="998823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19" y="1852642"/>
            <a:ext cx="1218961" cy="1452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ce réservé du contenu 1"/>
          <p:cNvSpPr>
            <a:spLocks noGrp="1"/>
          </p:cNvSpPr>
          <p:nvPr>
            <p:ph idx="1"/>
          </p:nvPr>
        </p:nvSpPr>
        <p:spPr>
          <a:xfrm>
            <a:off x="304919" y="1058861"/>
            <a:ext cx="8545394" cy="5237163"/>
          </a:xfrm>
        </p:spPr>
        <p:txBody>
          <a:bodyPr>
            <a:normAutofit fontScale="92500" lnSpcReduction="10000"/>
          </a:bodyPr>
          <a:lstStyle/>
          <a:p>
            <a:r>
              <a:rPr lang="fr-FR" sz="1900" b="1" u="sng" dirty="0"/>
              <a:t>Vous </a:t>
            </a:r>
            <a:r>
              <a:rPr lang="fr-FR" sz="1900" b="1" u="sng" dirty="0" smtClean="0"/>
              <a:t>avez envoyé une demande à ECUREUIL CREDIT ? </a:t>
            </a:r>
          </a:p>
          <a:p>
            <a:endParaRPr lang="fr-FR" sz="1100" b="1" u="sng" dirty="0" smtClean="0"/>
          </a:p>
          <a:p>
            <a:pPr marL="1074738">
              <a:buFont typeface="Wingdings" panose="05000000000000000000" pitchFamily="2" charset="2"/>
              <a:buChar char="Ø"/>
            </a:pPr>
            <a:r>
              <a:rPr lang="fr-FR" dirty="0" smtClean="0"/>
              <a:t>Vous serez informé(e) </a:t>
            </a:r>
            <a:r>
              <a:rPr lang="fr-FR" dirty="0"/>
              <a:t>de l’évolution de la demande </a:t>
            </a:r>
            <a:r>
              <a:rPr lang="fr-FR" dirty="0" smtClean="0"/>
              <a:t>de votre client sur </a:t>
            </a:r>
            <a:r>
              <a:rPr lang="fr-FR" dirty="0"/>
              <a:t>votre boite mail personnelle à différentes étapes du processus :</a:t>
            </a:r>
          </a:p>
          <a:p>
            <a:pPr marL="1970088" lvl="1"/>
            <a:r>
              <a:rPr lang="fr-FR" dirty="0"/>
              <a:t>Résultat de l’analyse des garanties</a:t>
            </a:r>
          </a:p>
          <a:p>
            <a:pPr marL="1970088" lvl="1"/>
            <a:r>
              <a:rPr lang="fr-FR" dirty="0" smtClean="0"/>
              <a:t>Eligibilité </a:t>
            </a:r>
            <a:r>
              <a:rPr lang="fr-FR" dirty="0"/>
              <a:t>à la contreproposition </a:t>
            </a:r>
          </a:p>
          <a:p>
            <a:pPr marL="1970088" lvl="1"/>
            <a:r>
              <a:rPr lang="fr-FR" dirty="0" smtClean="0"/>
              <a:t>Accueil de la contreproposition du client (acceptation ou refus)</a:t>
            </a:r>
            <a:endParaRPr lang="fr-FR" dirty="0"/>
          </a:p>
          <a:p>
            <a:pPr marL="1970088" lvl="1"/>
            <a:r>
              <a:rPr lang="fr-FR" dirty="0"/>
              <a:t>Envoi de l’avenant commercial ou de substitution  </a:t>
            </a:r>
          </a:p>
          <a:p>
            <a:pPr marL="1074738">
              <a:buFont typeface="Wingdings" panose="05000000000000000000" pitchFamily="2" charset="2"/>
              <a:buChar char="Ø"/>
            </a:pPr>
            <a:r>
              <a:rPr lang="fr-FR" b="1" dirty="0" smtClean="0"/>
              <a:t>ECUREUIL CREDIT répondra au « géré par ». </a:t>
            </a:r>
            <a:r>
              <a:rPr lang="fr-FR" dirty="0" smtClean="0"/>
              <a:t>Si le client n’est pas identifié en portefeuille, l’information sera adressée sur la boite générique de l’agence.</a:t>
            </a:r>
          </a:p>
          <a:p>
            <a:pPr>
              <a:buFont typeface="Wingdings" panose="05000000000000000000" pitchFamily="2" charset="2"/>
              <a:buChar char="Ø"/>
            </a:pPr>
            <a:endParaRPr lang="fr-FR" sz="1100" dirty="0"/>
          </a:p>
          <a:p>
            <a:r>
              <a:rPr lang="fr-FR" dirty="0"/>
              <a:t>L’assistance téléphonique d’Ecureuil Crédit est à votre disposition pour toutes vos </a:t>
            </a:r>
            <a:r>
              <a:rPr lang="fr-FR" dirty="0" smtClean="0"/>
              <a:t>questions sur </a:t>
            </a:r>
            <a:r>
              <a:rPr lang="fr-FR" b="1" dirty="0" err="1" smtClean="0">
                <a:solidFill>
                  <a:srgbClr val="FF0000"/>
                </a:solidFill>
              </a:rPr>
              <a:t>CELC’Assitance</a:t>
            </a:r>
            <a:r>
              <a:rPr lang="fr-FR" b="1" dirty="0" smtClean="0">
                <a:solidFill>
                  <a:srgbClr val="FF0000"/>
                </a:solidFill>
              </a:rPr>
              <a:t> au 03.26.86.85.85 choix 2 puis 6 :</a:t>
            </a:r>
            <a:endParaRPr lang="fr-FR" b="1" dirty="0">
              <a:solidFill>
                <a:srgbClr val="FF0000"/>
              </a:solidFill>
            </a:endParaRPr>
          </a:p>
          <a:p>
            <a:pPr lvl="1"/>
            <a:r>
              <a:rPr lang="fr-FR" sz="1800" b="1" dirty="0"/>
              <a:t>du lundi au vendredi de 9h à 19h sans interruption </a:t>
            </a:r>
          </a:p>
          <a:p>
            <a:pPr lvl="1"/>
            <a:r>
              <a:rPr lang="fr-FR" sz="1800" b="1" dirty="0"/>
              <a:t>Le samedi de 9h à 13h </a:t>
            </a:r>
          </a:p>
          <a:p>
            <a:endParaRPr lang="fr-FR" sz="1100" dirty="0"/>
          </a:p>
          <a:p>
            <a:r>
              <a:rPr lang="fr-FR" dirty="0"/>
              <a:t>Vous pouvez adresser par mail comme à ce jour vos demandes de suivi des dossiers sur la BAL habituelle : </a:t>
            </a:r>
          </a:p>
          <a:p>
            <a:pPr marL="0" indent="0" algn="ctr">
              <a:buNone/>
            </a:pPr>
            <a:r>
              <a:rPr lang="fr-FR" sz="2400" b="1" dirty="0" smtClean="0">
                <a:hlinkClick r:id="rId3"/>
              </a:rPr>
              <a:t>ecureuil-credit.montp@ec.caisse-epargne.fr</a:t>
            </a:r>
            <a:r>
              <a:rPr lang="fr-FR" sz="2400" b="1" dirty="0" smtClean="0"/>
              <a:t> </a:t>
            </a:r>
            <a:endParaRPr lang="fr-FR" sz="2400" b="1" dirty="0"/>
          </a:p>
          <a:p>
            <a:pPr marL="0" indent="0">
              <a:buNone/>
            </a:pPr>
            <a:endParaRPr lang="fr-FR" dirty="0"/>
          </a:p>
        </p:txBody>
      </p:sp>
      <p:sp>
        <p:nvSpPr>
          <p:cNvPr id="3" name="Titre 2"/>
          <p:cNvSpPr>
            <a:spLocks noGrp="1"/>
          </p:cNvSpPr>
          <p:nvPr>
            <p:ph type="title"/>
          </p:nvPr>
        </p:nvSpPr>
        <p:spPr/>
        <p:txBody>
          <a:bodyPr>
            <a:normAutofit fontScale="90000"/>
          </a:bodyPr>
          <a:lstStyle/>
          <a:p>
            <a:r>
              <a:rPr lang="fr-FR" dirty="0"/>
              <a:t>Comment suis-je </a:t>
            </a:r>
            <a:r>
              <a:rPr lang="fr-FR" dirty="0" smtClean="0"/>
              <a:t>informé(e) </a:t>
            </a:r>
            <a:r>
              <a:rPr lang="fr-FR" dirty="0"/>
              <a:t>des actions PARADE ?</a:t>
            </a:r>
          </a:p>
        </p:txBody>
      </p:sp>
    </p:spTree>
    <p:extLst>
      <p:ext uri="{BB962C8B-B14F-4D97-AF65-F5344CB8AC3E}">
        <p14:creationId xmlns:p14="http://schemas.microsoft.com/office/powerpoint/2010/main" val="141335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Effect transition="in" filter="fade">
                                      <p:cBhvr>
                                        <p:cTn id="53" dur="1000"/>
                                        <p:tgtEl>
                                          <p:spTgt spid="2">
                                            <p:txEl>
                                              <p:pRg st="9" end="9"/>
                                            </p:txEl>
                                          </p:spTgt>
                                        </p:tgtEl>
                                      </p:cBhvr>
                                    </p:animEffect>
                                    <p:anim calcmode="lin" valueType="num">
                                      <p:cBhvr>
                                        <p:cTn id="5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
                                            <p:txEl>
                                              <p:pRg st="10" end="10"/>
                                            </p:txEl>
                                          </p:spTgt>
                                        </p:tgtEl>
                                        <p:attrNameLst>
                                          <p:attrName>style.visibility</p:attrName>
                                        </p:attrNameLst>
                                      </p:cBhvr>
                                      <p:to>
                                        <p:strVal val="visible"/>
                                      </p:to>
                                    </p:set>
                                    <p:animEffect transition="in" filter="fade">
                                      <p:cBhvr>
                                        <p:cTn id="58" dur="1000"/>
                                        <p:tgtEl>
                                          <p:spTgt spid="2">
                                            <p:txEl>
                                              <p:pRg st="10" end="10"/>
                                            </p:txEl>
                                          </p:spTgt>
                                        </p:tgtEl>
                                      </p:cBhvr>
                                    </p:animEffect>
                                    <p:anim calcmode="lin" valueType="num">
                                      <p:cBhvr>
                                        <p:cTn id="59"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1000"/>
                                        <p:tgtEl>
                                          <p:spTgt spid="2">
                                            <p:txEl>
                                              <p:pRg st="11" end="11"/>
                                            </p:txEl>
                                          </p:spTgt>
                                        </p:tgtEl>
                                      </p:cBhvr>
                                    </p:animEffect>
                                    <p:anim calcmode="lin" valueType="num">
                                      <p:cBhvr>
                                        <p:cTn id="6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
                                            <p:txEl>
                                              <p:pRg st="13" end="13"/>
                                            </p:txEl>
                                          </p:spTgt>
                                        </p:tgtEl>
                                        <p:attrNameLst>
                                          <p:attrName>style.visibility</p:attrName>
                                        </p:attrNameLst>
                                      </p:cBhvr>
                                      <p:to>
                                        <p:strVal val="visible"/>
                                      </p:to>
                                    </p:set>
                                    <p:animEffect transition="in" filter="fade">
                                      <p:cBhvr>
                                        <p:cTn id="70" dur="1000"/>
                                        <p:tgtEl>
                                          <p:spTgt spid="2">
                                            <p:txEl>
                                              <p:pRg st="13" end="13"/>
                                            </p:txEl>
                                          </p:spTgt>
                                        </p:tgtEl>
                                      </p:cBhvr>
                                    </p:animEffect>
                                    <p:anim calcmode="lin" valueType="num">
                                      <p:cBhvr>
                                        <p:cTn id="71"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
                                            <p:txEl>
                                              <p:pRg st="14" end="14"/>
                                            </p:txEl>
                                          </p:spTgt>
                                        </p:tgtEl>
                                        <p:attrNameLst>
                                          <p:attrName>style.visibility</p:attrName>
                                        </p:attrNameLst>
                                      </p:cBhvr>
                                      <p:to>
                                        <p:strVal val="visible"/>
                                      </p:to>
                                    </p:set>
                                    <p:animEffect transition="in" filter="fade">
                                      <p:cBhvr>
                                        <p:cTn id="75" dur="1000"/>
                                        <p:tgtEl>
                                          <p:spTgt spid="2">
                                            <p:txEl>
                                              <p:pRg st="14" end="14"/>
                                            </p:txEl>
                                          </p:spTgt>
                                        </p:tgtEl>
                                      </p:cBhvr>
                                    </p:animEffect>
                                    <p:anim calcmode="lin" valueType="num">
                                      <p:cBhvr>
                                        <p:cTn id="76"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77"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Profitez de cette action pour </a:t>
            </a:r>
            <a:br>
              <a:rPr lang="fr-FR" dirty="0" smtClean="0"/>
            </a:br>
            <a:r>
              <a:rPr lang="fr-FR" dirty="0" smtClean="0"/>
              <a:t>effectuer un Rebond commercial</a:t>
            </a:r>
            <a:endParaRPr lang="fr-FR" dirty="0"/>
          </a:p>
        </p:txBody>
      </p:sp>
      <p:sp>
        <p:nvSpPr>
          <p:cNvPr id="3" name="Espace réservé du texte 2"/>
          <p:cNvSpPr>
            <a:spLocks noGrp="1"/>
          </p:cNvSpPr>
          <p:nvPr>
            <p:ph type="body" sz="quarter" idx="14"/>
          </p:nvPr>
        </p:nvSpPr>
        <p:spPr>
          <a:xfrm>
            <a:off x="1833560" y="1081090"/>
            <a:ext cx="7005640" cy="2386010"/>
          </a:xfrm>
        </p:spPr>
        <p:txBody>
          <a:bodyPr>
            <a:normAutofit lnSpcReduction="10000"/>
          </a:bodyPr>
          <a:lstStyle/>
          <a:p>
            <a:pPr algn="just"/>
            <a:r>
              <a:rPr lang="fr-FR" b="1" dirty="0" smtClean="0"/>
              <a:t>Un </a:t>
            </a:r>
            <a:r>
              <a:rPr lang="fr-FR" b="1" dirty="0"/>
              <a:t>client qui a bénéficié d’un avantage tarifaire est un client satisfait qui aura une écoute favorable s’il est recontacté </a:t>
            </a:r>
            <a:r>
              <a:rPr lang="fr-FR" b="1" dirty="0" smtClean="0"/>
              <a:t>rapidement.</a:t>
            </a:r>
            <a:endParaRPr lang="fr-FR" b="1" dirty="0"/>
          </a:p>
          <a:p>
            <a:pPr algn="just"/>
            <a:r>
              <a:rPr lang="fr-FR" dirty="0"/>
              <a:t>Il est important de pérenniser et de transformer l’avantage client par un renforcement de la relation </a:t>
            </a:r>
            <a:r>
              <a:rPr lang="fr-FR" dirty="0" smtClean="0"/>
              <a:t>commerciale.</a:t>
            </a:r>
            <a:endParaRPr lang="fr-FR" dirty="0"/>
          </a:p>
          <a:p>
            <a:pPr algn="just"/>
            <a:r>
              <a:rPr lang="fr-FR" dirty="0"/>
              <a:t>L’appel du client par le conseiller doit déboucher sur une prise de </a:t>
            </a:r>
            <a:r>
              <a:rPr lang="fr-FR" dirty="0" smtClean="0"/>
              <a:t>rendez-vous </a:t>
            </a:r>
            <a:r>
              <a:rPr lang="fr-FR" dirty="0"/>
              <a:t>pour valoriser l’effort commercial qui a été fait et renouveler la confiance qui a été accordée par la Caisse d’Epargne lors de la souscription du </a:t>
            </a:r>
            <a:r>
              <a:rPr lang="fr-FR" dirty="0" smtClean="0"/>
              <a:t>prêt.</a:t>
            </a:r>
          </a:p>
          <a:p>
            <a:pPr algn="just"/>
            <a:endParaRPr lang="fr-FR" dirty="0"/>
          </a:p>
          <a:p>
            <a:pPr marL="0" indent="0" algn="just">
              <a:buNone/>
            </a:pPr>
            <a:endParaRPr lang="fr-FR" dirty="0"/>
          </a:p>
        </p:txBody>
      </p:sp>
      <p:sp>
        <p:nvSpPr>
          <p:cNvPr id="10" name="ZoneTexte 9"/>
          <p:cNvSpPr txBox="1"/>
          <p:nvPr/>
        </p:nvSpPr>
        <p:spPr>
          <a:xfrm>
            <a:off x="2133600" y="4152900"/>
            <a:ext cx="4533900" cy="2086725"/>
          </a:xfrm>
          <a:prstGeom prst="rect">
            <a:avLst/>
          </a:prstGeom>
          <a:noFill/>
        </p:spPr>
        <p:txBody>
          <a:bodyPr wrap="square" rtlCol="0">
            <a:spAutoFit/>
          </a:bodyPr>
          <a:lstStyle/>
          <a:p>
            <a:pPr marL="265113" indent="-265113" algn="just">
              <a:spcBef>
                <a:spcPct val="20000"/>
              </a:spcBef>
              <a:buClr>
                <a:srgbClr val="FF0000"/>
              </a:buClr>
              <a:buFont typeface="Wingdings" panose="05000000000000000000" pitchFamily="2" charset="2"/>
              <a:buChar char="n"/>
            </a:pPr>
            <a:r>
              <a:rPr lang="fr-FR" dirty="0">
                <a:solidFill>
                  <a:srgbClr val="000000"/>
                </a:solidFill>
              </a:rPr>
              <a:t>Ce </a:t>
            </a:r>
            <a:r>
              <a:rPr lang="fr-FR" dirty="0" smtClean="0">
                <a:solidFill>
                  <a:srgbClr val="000000"/>
                </a:solidFill>
              </a:rPr>
              <a:t>rendez-vous </a:t>
            </a:r>
            <a:r>
              <a:rPr lang="fr-FR" dirty="0">
                <a:solidFill>
                  <a:srgbClr val="000000"/>
                </a:solidFill>
              </a:rPr>
              <a:t>doit vous permettre de faire un rebond commercial notamment en proposant un </a:t>
            </a:r>
            <a:r>
              <a:rPr lang="fr-FR" b="1" dirty="0">
                <a:solidFill>
                  <a:srgbClr val="FF0000"/>
                </a:solidFill>
              </a:rPr>
              <a:t>bilan assurance et/ou prévoyance</a:t>
            </a:r>
            <a:r>
              <a:rPr lang="fr-FR" dirty="0">
                <a:solidFill>
                  <a:srgbClr val="000000"/>
                </a:solidFill>
              </a:rPr>
              <a:t>.</a:t>
            </a:r>
          </a:p>
          <a:p>
            <a:pPr marL="265113" indent="-265113" algn="just">
              <a:spcBef>
                <a:spcPct val="20000"/>
              </a:spcBef>
              <a:buClr>
                <a:srgbClr val="FF0000"/>
              </a:buClr>
              <a:buFont typeface="Wingdings" panose="05000000000000000000" pitchFamily="2" charset="2"/>
              <a:buChar char="n"/>
            </a:pPr>
            <a:r>
              <a:rPr lang="fr-FR" dirty="0">
                <a:solidFill>
                  <a:srgbClr val="000000"/>
                </a:solidFill>
              </a:rPr>
              <a:t>Le prix du produit conseillé peut être mis en perspective avec le gain économique généré sur l’assurance emprunteur.</a:t>
            </a:r>
          </a:p>
        </p:txBody>
      </p:sp>
      <p:pic>
        <p:nvPicPr>
          <p:cNvPr id="21" name="Image 20"/>
          <p:cNvPicPr/>
          <p:nvPr/>
        </p:nvPicPr>
        <p:blipFill>
          <a:blip r:embed="rId3"/>
          <a:stretch>
            <a:fillRect/>
          </a:stretch>
        </p:blipFill>
        <p:spPr>
          <a:xfrm>
            <a:off x="1138235" y="4171950"/>
            <a:ext cx="695325" cy="704850"/>
          </a:xfrm>
          <a:prstGeom prst="rect">
            <a:avLst/>
          </a:prstGeom>
        </p:spPr>
      </p:pic>
      <p:pic>
        <p:nvPicPr>
          <p:cNvPr id="22" name="Image 21"/>
          <p:cNvPicPr/>
          <p:nvPr/>
        </p:nvPicPr>
        <p:blipFill>
          <a:blip r:embed="rId4"/>
          <a:stretch>
            <a:fillRect/>
          </a:stretch>
        </p:blipFill>
        <p:spPr>
          <a:xfrm>
            <a:off x="3562349" y="3448050"/>
            <a:ext cx="714375" cy="704850"/>
          </a:xfrm>
          <a:prstGeom prst="rect">
            <a:avLst/>
          </a:prstGeom>
        </p:spPr>
      </p:pic>
      <p:pic>
        <p:nvPicPr>
          <p:cNvPr id="23" name="Image 22"/>
          <p:cNvPicPr/>
          <p:nvPr/>
        </p:nvPicPr>
        <p:blipFill>
          <a:blip r:embed="rId5"/>
          <a:stretch>
            <a:fillRect/>
          </a:stretch>
        </p:blipFill>
        <p:spPr>
          <a:xfrm>
            <a:off x="5853112" y="3457575"/>
            <a:ext cx="685800" cy="704850"/>
          </a:xfrm>
          <a:prstGeom prst="rect">
            <a:avLst/>
          </a:prstGeom>
        </p:spPr>
      </p:pic>
      <p:pic>
        <p:nvPicPr>
          <p:cNvPr id="24" name="Image 23"/>
          <p:cNvPicPr/>
          <p:nvPr/>
        </p:nvPicPr>
        <p:blipFill>
          <a:blip r:embed="rId6"/>
          <a:stretch>
            <a:fillRect/>
          </a:stretch>
        </p:blipFill>
        <p:spPr>
          <a:xfrm>
            <a:off x="6877049" y="4171950"/>
            <a:ext cx="695325" cy="704850"/>
          </a:xfrm>
          <a:prstGeom prst="rect">
            <a:avLst/>
          </a:prstGeom>
        </p:spPr>
      </p:pic>
      <p:pic>
        <p:nvPicPr>
          <p:cNvPr id="25" name="Image 24"/>
          <p:cNvPicPr/>
          <p:nvPr/>
        </p:nvPicPr>
        <p:blipFill>
          <a:blip r:embed="rId7"/>
          <a:stretch>
            <a:fillRect/>
          </a:stretch>
        </p:blipFill>
        <p:spPr>
          <a:xfrm>
            <a:off x="2314575" y="3457575"/>
            <a:ext cx="714375" cy="723900"/>
          </a:xfrm>
          <a:prstGeom prst="rect">
            <a:avLst/>
          </a:prstGeom>
        </p:spPr>
      </p:pic>
      <p:pic>
        <p:nvPicPr>
          <p:cNvPr id="26" name="Image 25"/>
          <p:cNvPicPr/>
          <p:nvPr/>
        </p:nvPicPr>
        <p:blipFill>
          <a:blip r:embed="rId8"/>
          <a:stretch>
            <a:fillRect/>
          </a:stretch>
        </p:blipFill>
        <p:spPr>
          <a:xfrm>
            <a:off x="4648200" y="3467100"/>
            <a:ext cx="704850" cy="714375"/>
          </a:xfrm>
          <a:prstGeom prst="rect">
            <a:avLst/>
          </a:prstGeom>
        </p:spPr>
      </p:pic>
      <p:pic>
        <p:nvPicPr>
          <p:cNvPr id="27" name="Image 26"/>
          <p:cNvPicPr/>
          <p:nvPr/>
        </p:nvPicPr>
        <p:blipFill>
          <a:blip r:embed="rId9"/>
          <a:stretch>
            <a:fillRect/>
          </a:stretch>
        </p:blipFill>
        <p:spPr>
          <a:xfrm>
            <a:off x="7048500" y="5243887"/>
            <a:ext cx="704850" cy="723900"/>
          </a:xfrm>
          <a:prstGeom prst="rect">
            <a:avLst/>
          </a:prstGeom>
        </p:spPr>
      </p:pic>
      <p:pic>
        <p:nvPicPr>
          <p:cNvPr id="28" name="Image 27"/>
          <p:cNvPicPr/>
          <p:nvPr/>
        </p:nvPicPr>
        <p:blipFill>
          <a:blip r:embed="rId10"/>
          <a:stretch>
            <a:fillRect/>
          </a:stretch>
        </p:blipFill>
        <p:spPr>
          <a:xfrm>
            <a:off x="1119185" y="5243887"/>
            <a:ext cx="714375" cy="704850"/>
          </a:xfrm>
          <a:prstGeom prst="rect">
            <a:avLst/>
          </a:prstGeom>
        </p:spPr>
      </p:pic>
      <p:pic>
        <p:nvPicPr>
          <p:cNvPr id="3084"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5285" y="1289574"/>
            <a:ext cx="1347787" cy="149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968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084"/>
                                        </p:tgtEl>
                                        <p:attrNameLst>
                                          <p:attrName>style.visibility</p:attrName>
                                        </p:attrNameLst>
                                      </p:cBhvr>
                                      <p:to>
                                        <p:strVal val="visible"/>
                                      </p:to>
                                    </p:set>
                                    <p:animEffect transition="in" filter="randombar(horizontal)">
                                      <p:cBhvr>
                                        <p:cTn id="13" dur="500"/>
                                        <p:tgtEl>
                                          <p:spTgt spid="308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6" presetClass="entr" presetSubtype="16"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ircle(in)">
                                      <p:cBhvr>
                                        <p:cTn id="35" dur="2000"/>
                                        <p:tgtEl>
                                          <p:spTgt spid="28"/>
                                        </p:tgtEl>
                                      </p:cBhvr>
                                    </p:animEffect>
                                  </p:childTnLst>
                                </p:cTn>
                              </p:par>
                              <p:par>
                                <p:cTn id="36" presetID="6" presetClass="entr" presetSubtype="16"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circle(in)">
                                      <p:cBhvr>
                                        <p:cTn id="38" dur="2000"/>
                                        <p:tgtEl>
                                          <p:spTgt spid="21"/>
                                        </p:tgtEl>
                                      </p:cBhvr>
                                    </p:animEffect>
                                  </p:childTnLst>
                                </p:cTn>
                              </p:par>
                              <p:par>
                                <p:cTn id="39" presetID="6" presetClass="entr" presetSubtype="16"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circle(in)">
                                      <p:cBhvr>
                                        <p:cTn id="41" dur="2000"/>
                                        <p:tgtEl>
                                          <p:spTgt spid="25"/>
                                        </p:tgtEl>
                                      </p:cBhvr>
                                    </p:animEffect>
                                  </p:childTnLst>
                                </p:cTn>
                              </p:par>
                              <p:par>
                                <p:cTn id="42" presetID="6" presetClass="entr" presetSubtype="16"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circle(in)">
                                      <p:cBhvr>
                                        <p:cTn id="44" dur="2000"/>
                                        <p:tgtEl>
                                          <p:spTgt spid="22"/>
                                        </p:tgtEl>
                                      </p:cBhvr>
                                    </p:animEffect>
                                  </p:childTnLst>
                                </p:cTn>
                              </p:par>
                              <p:par>
                                <p:cTn id="45" presetID="6" presetClass="entr" presetSubtype="16"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circle(in)">
                                      <p:cBhvr>
                                        <p:cTn id="47" dur="2000"/>
                                        <p:tgtEl>
                                          <p:spTgt spid="26"/>
                                        </p:tgtEl>
                                      </p:cBhvr>
                                    </p:animEffect>
                                  </p:childTnLst>
                                </p:cTn>
                              </p:par>
                              <p:par>
                                <p:cTn id="48" presetID="6" presetClass="entr" presetSubtype="16"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circle(in)">
                                      <p:cBhvr>
                                        <p:cTn id="50" dur="2000"/>
                                        <p:tgtEl>
                                          <p:spTgt spid="23"/>
                                        </p:tgtEl>
                                      </p:cBhvr>
                                    </p:animEffect>
                                  </p:childTnLst>
                                </p:cTn>
                              </p:par>
                              <p:par>
                                <p:cTn id="51" presetID="6" presetClass="entr" presetSubtype="16"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circle(in)">
                                      <p:cBhvr>
                                        <p:cTn id="53" dur="2000"/>
                                        <p:tgtEl>
                                          <p:spTgt spid="24"/>
                                        </p:tgtEl>
                                      </p:cBhvr>
                                    </p:animEffect>
                                  </p:childTnLst>
                                </p:cTn>
                              </p:par>
                              <p:par>
                                <p:cTn id="54" presetID="6" presetClass="entr" presetSubtype="16"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circle(in)">
                                      <p:cBhvr>
                                        <p:cTn id="56"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 retenir</a:t>
            </a:r>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8" y="1076324"/>
            <a:ext cx="8529637" cy="5143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1846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3" descr="Une image contenant table, personne, fenêtre, intérieur&#10;&#10;Description générée avec un niveau de confiance très élevé">
            <a:extLst>
              <a:ext uri="{FF2B5EF4-FFF2-40B4-BE49-F238E27FC236}">
                <a16:creationId xmlns:a16="http://schemas.microsoft.com/office/drawing/2014/main" xmlns="" id="{F1ABEC82-5513-43D8-97FD-4A147FFD9C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473" t="2852" b="22719"/>
          <a:stretch/>
        </p:blipFill>
        <p:spPr>
          <a:xfrm>
            <a:off x="307649" y="215386"/>
            <a:ext cx="8545109" cy="5621392"/>
          </a:xfrm>
          <a:prstGeom prst="rect">
            <a:avLst/>
          </a:prstGeom>
        </p:spPr>
      </p:pic>
      <p:sp>
        <p:nvSpPr>
          <p:cNvPr id="112" name="Titre 111"/>
          <p:cNvSpPr>
            <a:spLocks noGrp="1"/>
          </p:cNvSpPr>
          <p:nvPr>
            <p:ph type="ctrTitle"/>
          </p:nvPr>
        </p:nvSpPr>
        <p:spPr/>
        <p:txBody>
          <a:bodyPr>
            <a:normAutofit fontScale="90000"/>
          </a:bodyPr>
          <a:lstStyle/>
          <a:p>
            <a:r>
              <a:rPr lang="fr-FR" dirty="0" smtClean="0"/>
              <a:t>Lancement de la </a:t>
            </a:r>
            <a:r>
              <a:rPr lang="fr-FR" dirty="0" smtClean="0">
                <a:solidFill>
                  <a:srgbClr val="FF0000"/>
                </a:solidFill>
              </a:rPr>
              <a:t>carte </a:t>
            </a:r>
            <a:r>
              <a:rPr lang="fr-FR" dirty="0" smtClean="0">
                <a:solidFill>
                  <a:srgbClr val="FF0000"/>
                </a:solidFill>
              </a:rPr>
              <a:t>DCVV</a:t>
            </a:r>
            <a:br>
              <a:rPr lang="fr-FR" dirty="0" smtClean="0">
                <a:solidFill>
                  <a:srgbClr val="FF0000"/>
                </a:solidFill>
              </a:rPr>
            </a:br>
            <a:r>
              <a:rPr lang="fr-FR" sz="2700" dirty="0" smtClean="0"/>
              <a:t>à partir du </a:t>
            </a:r>
            <a:r>
              <a:rPr lang="fr-FR" sz="2700" dirty="0" smtClean="0">
                <a:solidFill>
                  <a:srgbClr val="FF0000"/>
                </a:solidFill>
              </a:rPr>
              <a:t>6 février 2018</a:t>
            </a:r>
            <a:endParaRPr lang="fr-FR" sz="2700" dirty="0">
              <a:solidFill>
                <a:srgbClr val="FF0000"/>
              </a:solidFill>
            </a:endParaRPr>
          </a:p>
        </p:txBody>
      </p:sp>
      <p:sp>
        <p:nvSpPr>
          <p:cNvPr id="113" name="Sous-titre 112"/>
          <p:cNvSpPr>
            <a:spLocks noGrp="1"/>
          </p:cNvSpPr>
          <p:nvPr>
            <p:ph type="subTitle" idx="1"/>
          </p:nvPr>
        </p:nvSpPr>
        <p:spPr/>
        <p:txBody>
          <a:bodyPr/>
          <a:lstStyle/>
          <a:p>
            <a:r>
              <a:rPr lang="fr-FR" dirty="0" smtClean="0"/>
              <a:t>Heure du jeudi</a:t>
            </a:r>
            <a:endParaRPr lang="fr-FR" dirty="0"/>
          </a:p>
        </p:txBody>
      </p:sp>
      <p:sp>
        <p:nvSpPr>
          <p:cNvPr id="140" name="Espace réservé du texte 139"/>
          <p:cNvSpPr>
            <a:spLocks noGrp="1"/>
          </p:cNvSpPr>
          <p:nvPr>
            <p:ph type="body" sz="quarter" idx="10"/>
          </p:nvPr>
        </p:nvSpPr>
        <p:spPr/>
        <p:txBody>
          <a:bodyPr/>
          <a:lstStyle/>
          <a:p>
            <a:r>
              <a:rPr lang="fr-FR" dirty="0" smtClean="0"/>
              <a:t>1</a:t>
            </a:r>
            <a:r>
              <a:rPr lang="fr-FR" baseline="30000" dirty="0" smtClean="0"/>
              <a:t>er</a:t>
            </a:r>
            <a:r>
              <a:rPr lang="fr-FR" dirty="0" smtClean="0"/>
              <a:t> Février 2018</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056863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5094513" y="1628627"/>
            <a:ext cx="3167502" cy="12886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p:txBody>
          <a:bodyPr>
            <a:normAutofit fontScale="90000"/>
          </a:bodyPr>
          <a:lstStyle/>
          <a:p>
            <a:r>
              <a:rPr lang="fr-FR" dirty="0"/>
              <a:t>Un contexte propice </a:t>
            </a:r>
            <a:r>
              <a:rPr lang="fr-FR" dirty="0" smtClean="0"/>
              <a:t/>
            </a:r>
            <a:br>
              <a:rPr lang="fr-FR" dirty="0" smtClean="0"/>
            </a:br>
            <a:r>
              <a:rPr lang="fr-FR" b="0" dirty="0" smtClean="0"/>
              <a:t>À </a:t>
            </a:r>
            <a:r>
              <a:rPr lang="fr-FR" b="0" dirty="0"/>
              <a:t>un NOUVEAU PRODUIT </a:t>
            </a:r>
          </a:p>
        </p:txBody>
      </p:sp>
      <p:sp>
        <p:nvSpPr>
          <p:cNvPr id="11" name="Rectangle 10">
            <a:extLst>
              <a:ext uri="{FF2B5EF4-FFF2-40B4-BE49-F238E27FC236}">
                <a16:creationId xmlns:a16="http://schemas.microsoft.com/office/drawing/2014/main" xmlns="" id="{A63893D2-9A8E-426E-9E8E-4E66806E1C48}"/>
              </a:ext>
            </a:extLst>
          </p:cNvPr>
          <p:cNvSpPr/>
          <p:nvPr/>
        </p:nvSpPr>
        <p:spPr>
          <a:xfrm>
            <a:off x="751114" y="4203280"/>
            <a:ext cx="7510901" cy="972869"/>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white"/>
              </a:solidFill>
              <a:effectLst/>
              <a:uLnTx/>
              <a:uFillTx/>
              <a:latin typeface="Arial Narrow"/>
              <a:ea typeface="+mn-ea"/>
              <a:cs typeface="+mn-cs"/>
            </a:endParaRPr>
          </a:p>
        </p:txBody>
      </p:sp>
      <p:sp>
        <p:nvSpPr>
          <p:cNvPr id="12" name="Espace réservé du texte 10">
            <a:extLst>
              <a:ext uri="{FF2B5EF4-FFF2-40B4-BE49-F238E27FC236}">
                <a16:creationId xmlns:a16="http://schemas.microsoft.com/office/drawing/2014/main" xmlns="" id="{47F4D837-E4B2-41F1-B27A-AD91598165D4}"/>
              </a:ext>
            </a:extLst>
          </p:cNvPr>
          <p:cNvSpPr txBox="1">
            <a:spLocks/>
          </p:cNvSpPr>
          <p:nvPr/>
        </p:nvSpPr>
        <p:spPr>
          <a:xfrm>
            <a:off x="751116" y="1704440"/>
            <a:ext cx="3618008"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4" indent="-144000" algn="l" defTabSz="914400" rtl="0" eaLnBrk="1" fontAlgn="auto" latinLnBrk="0" hangingPunct="1">
              <a:lnSpc>
                <a:spcPct val="100000"/>
              </a:lnSpc>
              <a:spcBef>
                <a:spcPts val="300"/>
              </a:spcBef>
              <a:spcAft>
                <a:spcPts val="1200"/>
              </a:spcAft>
              <a:buClr>
                <a:srgbClr val="F49D63"/>
              </a:buClr>
              <a:buSzTx/>
              <a:buFont typeface="Britannic Bold" panose="020B0903060703020204" pitchFamily="34" charset="0"/>
              <a:buChar char="&gt;"/>
              <a:tabLst/>
              <a:defRPr/>
            </a:pPr>
            <a:r>
              <a:rPr kumimoji="0" lang="fr-FR" sz="1400" b="1" i="0" u="none" strike="noStrike" kern="1200" cap="all" spc="0" normalizeH="0" baseline="0" noProof="0" dirty="0" smtClean="0">
                <a:ln>
                  <a:noFill/>
                </a:ln>
                <a:solidFill>
                  <a:sysClr val="windowText" lastClr="000000"/>
                </a:solidFill>
                <a:effectLst/>
                <a:uLnTx/>
                <a:uFillTx/>
                <a:latin typeface="Arial Narrow"/>
                <a:ea typeface="+mn-ea"/>
                <a:cs typeface="+mn-cs"/>
              </a:rPr>
              <a:t>UNE FRAUDE QUI AUGMENTE</a:t>
            </a:r>
            <a:endParaRPr kumimoji="0" lang="fr-FR" sz="1600" b="1" i="0" u="none" strike="noStrike" kern="1200" cap="all" spc="0" normalizeH="0" baseline="0" noProof="0" dirty="0">
              <a:ln>
                <a:noFill/>
              </a:ln>
              <a:solidFill>
                <a:sysClr val="windowText" lastClr="000000"/>
              </a:solidFill>
              <a:effectLst/>
              <a:uLnTx/>
              <a:uFillTx/>
              <a:latin typeface="Arial Narrow"/>
              <a:ea typeface="+mn-ea"/>
              <a:cs typeface="+mn-cs"/>
            </a:endParaRPr>
          </a:p>
        </p:txBody>
      </p:sp>
      <p:sp>
        <p:nvSpPr>
          <p:cNvPr id="13" name="Espace réservé du texte 11">
            <a:extLst>
              <a:ext uri="{FF2B5EF4-FFF2-40B4-BE49-F238E27FC236}">
                <a16:creationId xmlns:a16="http://schemas.microsoft.com/office/drawing/2014/main" xmlns="" id="{50E914AF-6060-47A1-933F-B2D0D687419E}"/>
              </a:ext>
            </a:extLst>
          </p:cNvPr>
          <p:cNvSpPr txBox="1">
            <a:spLocks/>
          </p:cNvSpPr>
          <p:nvPr/>
        </p:nvSpPr>
        <p:spPr>
          <a:xfrm>
            <a:off x="759919" y="1965842"/>
            <a:ext cx="3403865" cy="736538"/>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0" algn="l" defTabSz="914400" rtl="0" eaLnBrk="1" fontAlgn="auto" latinLnBrk="0" hangingPunct="1">
              <a:lnSpc>
                <a:spcPts val="1600"/>
              </a:lnSpc>
              <a:spcBef>
                <a:spcPts val="0"/>
              </a:spcBef>
              <a:spcAft>
                <a:spcPts val="0"/>
              </a:spcAft>
              <a:buClrTx/>
              <a:buSzTx/>
              <a:buFontTx/>
              <a:buNone/>
              <a:tabLst/>
              <a:defRPr/>
            </a:pP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La fraude suite à un vol des données de la carte (fraude dite « </a:t>
            </a:r>
            <a:r>
              <a:rPr kumimoji="0" lang="fr-FR" sz="1300" b="0" i="0" u="none" strike="noStrike" kern="1200" cap="none" spc="0" normalizeH="0" baseline="0" noProof="0" dirty="0" err="1" smtClean="0">
                <a:ln>
                  <a:noFill/>
                </a:ln>
                <a:solidFill>
                  <a:sysClr val="windowText" lastClr="000000"/>
                </a:solidFill>
                <a:effectLst/>
                <a:uLnTx/>
                <a:uFillTx/>
                <a:latin typeface="Arial Narrow"/>
                <a:ea typeface="+mn-ea"/>
                <a:cs typeface="+mn-cs"/>
              </a:rPr>
              <a:t>card</a:t>
            </a: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 non </a:t>
            </a:r>
            <a:r>
              <a:rPr kumimoji="0" lang="fr-FR" sz="1300" b="0" i="0" u="none" strike="noStrike" kern="1200" cap="none" spc="0" normalizeH="0" baseline="0" noProof="0" dirty="0" err="1" smtClean="0">
                <a:ln>
                  <a:noFill/>
                </a:ln>
                <a:solidFill>
                  <a:sysClr val="windowText" lastClr="000000"/>
                </a:solidFill>
                <a:effectLst/>
                <a:uLnTx/>
                <a:uFillTx/>
                <a:latin typeface="Arial Narrow"/>
                <a:ea typeface="+mn-ea"/>
                <a:cs typeface="+mn-cs"/>
              </a:rPr>
              <a:t>present</a:t>
            </a: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 ») </a:t>
            </a:r>
            <a:r>
              <a:rPr kumimoji="0" lang="fr-FR" sz="1300" b="1" i="0" u="none" strike="noStrike" kern="1200" cap="none" spc="0" normalizeH="0" baseline="0" noProof="0" dirty="0" smtClean="0">
                <a:ln>
                  <a:noFill/>
                </a:ln>
                <a:solidFill>
                  <a:sysClr val="windowText" lastClr="000000"/>
                </a:solidFill>
                <a:effectLst/>
                <a:uLnTx/>
                <a:uFillTx/>
                <a:latin typeface="Arial Narrow"/>
                <a:ea typeface="+mn-ea"/>
                <a:cs typeface="+mn-cs"/>
              </a:rPr>
              <a:t>augmente régulièrement depuis quelques années</a:t>
            </a:r>
            <a:endParaRPr kumimoji="0" lang="fr-FR" sz="1300" b="1" i="0" u="none" strike="noStrike" kern="1200" cap="none" spc="0" normalizeH="0" baseline="0" noProof="0" dirty="0">
              <a:ln>
                <a:noFill/>
              </a:ln>
              <a:solidFill>
                <a:sysClr val="windowText" lastClr="000000"/>
              </a:solidFill>
              <a:effectLst/>
              <a:uLnTx/>
              <a:uFillTx/>
              <a:latin typeface="Arial Narrow"/>
              <a:ea typeface="+mn-ea"/>
              <a:cs typeface="+mn-cs"/>
            </a:endParaRPr>
          </a:p>
        </p:txBody>
      </p:sp>
      <p:sp>
        <p:nvSpPr>
          <p:cNvPr id="14" name="Espace réservé du texte 12">
            <a:extLst>
              <a:ext uri="{FF2B5EF4-FFF2-40B4-BE49-F238E27FC236}">
                <a16:creationId xmlns:a16="http://schemas.microsoft.com/office/drawing/2014/main" xmlns="" id="{3215B019-B20B-466B-B991-1BFE3F692DFD}"/>
              </a:ext>
            </a:extLst>
          </p:cNvPr>
          <p:cNvSpPr txBox="1">
            <a:spLocks/>
          </p:cNvSpPr>
          <p:nvPr/>
        </p:nvSpPr>
        <p:spPr>
          <a:xfrm>
            <a:off x="5247306" y="1693135"/>
            <a:ext cx="3024013" cy="1224184"/>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1800" b="1" kern="1200" cap="none"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600" b="1" i="0" u="none" strike="noStrike" kern="1200" cap="none" spc="0" normalizeH="0" baseline="0" noProof="0" dirty="0" smtClean="0">
                <a:ln>
                  <a:noFill/>
                </a:ln>
                <a:solidFill>
                  <a:srgbClr val="F49D63"/>
                </a:solidFill>
                <a:effectLst/>
                <a:uLnTx/>
                <a:uFillTx/>
                <a:latin typeface="Arial Narrow"/>
                <a:ea typeface="+mn-ea"/>
                <a:cs typeface="+mn-cs"/>
              </a:rPr>
              <a:t>80% de ces transactions frauduleuses (en montant) sont réalisées avec connaissance du cryptogramme visuel (CVV)</a:t>
            </a:r>
          </a:p>
        </p:txBody>
      </p:sp>
      <p:sp>
        <p:nvSpPr>
          <p:cNvPr id="15" name="Espace réservé du texte 13">
            <a:extLst>
              <a:ext uri="{FF2B5EF4-FFF2-40B4-BE49-F238E27FC236}">
                <a16:creationId xmlns:a16="http://schemas.microsoft.com/office/drawing/2014/main" xmlns="" id="{D8861CA2-DD07-45E3-8B6A-4CA280F036BC}"/>
              </a:ext>
            </a:extLst>
          </p:cNvPr>
          <p:cNvSpPr txBox="1">
            <a:spLocks/>
          </p:cNvSpPr>
          <p:nvPr/>
        </p:nvSpPr>
        <p:spPr>
          <a:xfrm>
            <a:off x="751114" y="3332340"/>
            <a:ext cx="6825343" cy="562024"/>
          </a:xfrm>
          <a:prstGeom prst="rect">
            <a:avLst/>
          </a:prstGeom>
        </p:spPr>
        <p:txBody>
          <a:bodyPr vert="horz" lIns="91440" tIns="45720" rIns="91440" bIns="45720" rtlCol="0">
            <a:normAutofit/>
          </a:bodyPr>
          <a:lstStyle>
            <a:lvl1pPr marL="324000" indent="-144000" algn="l" defTabSz="914400" rtl="0" eaLnBrk="1" latinLnBrk="0" hangingPunct="1">
              <a:lnSpc>
                <a:spcPts val="1600"/>
              </a:lnSpc>
              <a:spcBef>
                <a:spcPts val="0"/>
              </a:spcBef>
              <a:spcAft>
                <a:spcPts val="0"/>
              </a:spcAft>
              <a:buClr>
                <a:schemeClr val="accent1"/>
              </a:buClr>
              <a:buFont typeface="Wingdings" panose="05000000000000000000" pitchFamily="2" charset="2"/>
              <a:buChar char="§"/>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80000" marR="0" lvl="0" indent="0" algn="l" defTabSz="914400" rtl="0" eaLnBrk="1" fontAlgn="auto" latinLnBrk="0" hangingPunct="1">
              <a:lnSpc>
                <a:spcPts val="1600"/>
              </a:lnSpc>
              <a:spcBef>
                <a:spcPts val="0"/>
              </a:spcBef>
              <a:spcAft>
                <a:spcPts val="0"/>
              </a:spcAft>
              <a:buClr>
                <a:srgbClr val="F49D63"/>
              </a:buClr>
              <a:buSzTx/>
              <a:buFont typeface="Wingdings" panose="05000000000000000000" pitchFamily="2" charset="2"/>
              <a:buNone/>
              <a:tabLst/>
              <a:defRPr/>
            </a:pP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Des systèmes de sécurisation en ligne se développent pour contrer cette fraude (3D Secure, </a:t>
            </a:r>
            <a:r>
              <a:rPr kumimoji="0" lang="fr-FR" sz="1300" b="0" i="0" u="none" strike="noStrike" kern="1200" cap="none" spc="0" normalizeH="0" baseline="0" noProof="0" dirty="0" err="1" smtClean="0">
                <a:ln>
                  <a:noFill/>
                </a:ln>
                <a:solidFill>
                  <a:sysClr val="windowText" lastClr="000000"/>
                </a:solidFill>
                <a:effectLst/>
                <a:uLnTx/>
                <a:uFillTx/>
                <a:latin typeface="Arial Narrow"/>
                <a:ea typeface="+mn-ea"/>
                <a:cs typeface="+mn-cs"/>
              </a:rPr>
              <a:t>wallets</a:t>
            </a: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 mais </a:t>
            </a:r>
            <a:r>
              <a:rPr kumimoji="0" lang="fr-FR" sz="1300" b="1" i="0" u="none" strike="noStrike" kern="1200" cap="none" spc="0" normalizeH="0" baseline="0" noProof="0" dirty="0" smtClean="0">
                <a:ln>
                  <a:noFill/>
                </a:ln>
                <a:solidFill>
                  <a:sysClr val="windowText" lastClr="000000"/>
                </a:solidFill>
                <a:effectLst/>
                <a:uLnTx/>
                <a:uFillTx/>
                <a:latin typeface="Arial Narrow"/>
                <a:ea typeface="+mn-ea"/>
                <a:cs typeface="+mn-cs"/>
              </a:rPr>
              <a:t>ne couvrent pas toutes les transactions</a:t>
            </a:r>
            <a:r>
              <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rPr>
              <a:t>, notamment la vente à distance non sécurisée</a:t>
            </a:r>
          </a:p>
          <a:p>
            <a:pPr marL="324000" marR="0" lvl="0" indent="-144000" algn="l" defTabSz="914400" rtl="0" eaLnBrk="1" fontAlgn="auto" latinLnBrk="0" hangingPunct="1">
              <a:lnSpc>
                <a:spcPts val="1600"/>
              </a:lnSpc>
              <a:spcBef>
                <a:spcPts val="0"/>
              </a:spcBef>
              <a:spcAft>
                <a:spcPts val="0"/>
              </a:spcAft>
              <a:buClr>
                <a:srgbClr val="F49D63"/>
              </a:buClr>
              <a:buSzTx/>
              <a:buFont typeface="Wingdings" panose="05000000000000000000" pitchFamily="2"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endParaRPr>
          </a:p>
          <a:p>
            <a:pPr marL="324000" marR="0" lvl="0" indent="-144000" algn="l" defTabSz="914400" rtl="0" eaLnBrk="1" fontAlgn="auto" latinLnBrk="0" hangingPunct="1">
              <a:lnSpc>
                <a:spcPts val="1600"/>
              </a:lnSpc>
              <a:spcBef>
                <a:spcPts val="0"/>
              </a:spcBef>
              <a:spcAft>
                <a:spcPts val="0"/>
              </a:spcAft>
              <a:buClr>
                <a:srgbClr val="F49D63"/>
              </a:buClr>
              <a:buSzTx/>
              <a:buFont typeface="Wingdings" panose="05000000000000000000" pitchFamily="2"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Narrow"/>
              <a:ea typeface="+mn-ea"/>
              <a:cs typeface="+mn-cs"/>
            </a:endParaRPr>
          </a:p>
          <a:p>
            <a:pPr marL="324000" marR="0" lvl="0" indent="-144000" algn="l" defTabSz="914400" rtl="0" eaLnBrk="1" fontAlgn="auto" latinLnBrk="0" hangingPunct="1">
              <a:lnSpc>
                <a:spcPts val="1600"/>
              </a:lnSpc>
              <a:spcBef>
                <a:spcPts val="0"/>
              </a:spcBef>
              <a:spcAft>
                <a:spcPts val="0"/>
              </a:spcAft>
              <a:buClr>
                <a:srgbClr val="F49D63"/>
              </a:buClr>
              <a:buSzTx/>
              <a:buFont typeface="Wingdings" panose="05000000000000000000" pitchFamily="2" charset="2"/>
              <a:buChar char="§"/>
              <a:tabLst/>
              <a:defRPr/>
            </a:pPr>
            <a:endParaRPr kumimoji="0" lang="fr-FR" sz="1300" b="0" i="0" u="none" strike="noStrike" kern="1200" cap="none" spc="0" normalizeH="0" baseline="0" noProof="0" dirty="0">
              <a:ln>
                <a:noFill/>
              </a:ln>
              <a:solidFill>
                <a:sysClr val="windowText" lastClr="000000"/>
              </a:solidFill>
              <a:effectLst/>
              <a:uLnTx/>
              <a:uFillTx/>
              <a:latin typeface="Arial Narrow"/>
              <a:ea typeface="+mn-ea"/>
              <a:cs typeface="+mn-cs"/>
            </a:endParaRPr>
          </a:p>
        </p:txBody>
      </p:sp>
      <p:sp>
        <p:nvSpPr>
          <p:cNvPr id="16" name="Espace réservé du texte 14">
            <a:extLst>
              <a:ext uri="{FF2B5EF4-FFF2-40B4-BE49-F238E27FC236}">
                <a16:creationId xmlns:a16="http://schemas.microsoft.com/office/drawing/2014/main" xmlns="" id="{EFC3477C-4639-49E0-9B41-E08CCCC8D367}"/>
              </a:ext>
            </a:extLst>
          </p:cNvPr>
          <p:cNvSpPr txBox="1">
            <a:spLocks/>
          </p:cNvSpPr>
          <p:nvPr/>
        </p:nvSpPr>
        <p:spPr>
          <a:xfrm>
            <a:off x="768724" y="3071752"/>
            <a:ext cx="7493292"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F49D63"/>
              </a:buClr>
              <a:buSzTx/>
              <a:buFont typeface="Britannic Bold" panose="020B0903060703020204" pitchFamily="34" charset="0"/>
              <a:buChar char="&gt;"/>
              <a:tabLst/>
              <a:defRPr/>
            </a:pPr>
            <a:r>
              <a:rPr kumimoji="0" lang="fr-FR" sz="1400" b="1" i="0" u="none" strike="noStrike" kern="1200" cap="all" spc="0" normalizeH="0" baseline="0" noProof="0" dirty="0" smtClean="0">
                <a:ln>
                  <a:noFill/>
                </a:ln>
                <a:solidFill>
                  <a:sysClr val="windowText" lastClr="000000"/>
                </a:solidFill>
                <a:effectLst/>
                <a:uLnTx/>
                <a:uFillTx/>
                <a:latin typeface="Arial Narrow"/>
                <a:ea typeface="+mn-ea"/>
                <a:cs typeface="+mn-cs"/>
              </a:rPr>
              <a:t>Des systèmes de sécurisation incomplets</a:t>
            </a:r>
            <a:endParaRPr kumimoji="0" lang="fr-FR" sz="1400" b="1" i="0" u="none" strike="noStrike" kern="1200" cap="all" spc="0" normalizeH="0" baseline="0" noProof="0" dirty="0">
              <a:ln>
                <a:noFill/>
              </a:ln>
              <a:solidFill>
                <a:sysClr val="windowText" lastClr="000000"/>
              </a:solidFill>
              <a:effectLst/>
              <a:uLnTx/>
              <a:uFillTx/>
              <a:latin typeface="Arial Narrow"/>
              <a:ea typeface="+mn-ea"/>
              <a:cs typeface="+mn-cs"/>
            </a:endParaRPr>
          </a:p>
        </p:txBody>
      </p:sp>
      <p:sp>
        <p:nvSpPr>
          <p:cNvPr id="17" name="Rectangle 16">
            <a:extLst>
              <a:ext uri="{FF2B5EF4-FFF2-40B4-BE49-F238E27FC236}">
                <a16:creationId xmlns:a16="http://schemas.microsoft.com/office/drawing/2014/main" xmlns="" id="{87C5214F-1225-48CB-8EE2-5271FDE1A26C}"/>
              </a:ext>
            </a:extLst>
          </p:cNvPr>
          <p:cNvSpPr/>
          <p:nvPr/>
        </p:nvSpPr>
        <p:spPr>
          <a:xfrm>
            <a:off x="768724" y="4239284"/>
            <a:ext cx="7502595" cy="900860"/>
          </a:xfrm>
          <a:prstGeom prst="rect">
            <a:avLst/>
          </a:prstGeom>
        </p:spPr>
        <p:txBody>
          <a:bodyPr vert="horz" lIns="91440" tIns="45720" rIns="91440" bIns="45720" rtlCol="0">
            <a:noAutofit/>
          </a:bodyPr>
          <a:lstStyle/>
          <a:p>
            <a:pPr marL="0" marR="0" lvl="0" indent="0" algn="just" defTabSz="914400" eaLnBrk="1" fontAlgn="auto" latinLnBrk="0" hangingPunct="1">
              <a:lnSpc>
                <a:spcPct val="100000"/>
              </a:lnSpc>
              <a:spcBef>
                <a:spcPts val="0"/>
              </a:spcBef>
              <a:spcAft>
                <a:spcPts val="300"/>
              </a:spcAft>
              <a:buClrTx/>
              <a:buSzTx/>
              <a:buFontTx/>
              <a:buNone/>
              <a:tabLst/>
              <a:defRPr/>
            </a:pPr>
            <a:r>
              <a:rPr kumimoji="0" lang="fr-FR" sz="1700" b="1" i="0" u="none" strike="noStrike" kern="0" cap="none" spc="0" normalizeH="0" baseline="0" noProof="0" dirty="0" smtClean="0">
                <a:ln>
                  <a:noFill/>
                </a:ln>
                <a:solidFill>
                  <a:prstClr val="white"/>
                </a:solidFill>
                <a:effectLst/>
                <a:uLnTx/>
                <a:uFillTx/>
              </a:rPr>
              <a:t>La carte DCVV (Dynamic Card Verification Value) plus communément appelée Carte à cryptogramme dynamique vient en complément de ces dispositifs pour sécuriser les transactions en rendant dynamique une des données du paiement</a:t>
            </a:r>
          </a:p>
        </p:txBody>
      </p:sp>
      <p:sp>
        <p:nvSpPr>
          <p:cNvPr id="19" name="Rectangle 18"/>
          <p:cNvSpPr/>
          <p:nvPr/>
        </p:nvSpPr>
        <p:spPr>
          <a:xfrm>
            <a:off x="289833" y="5973965"/>
            <a:ext cx="8515350" cy="230832"/>
          </a:xfrm>
          <a:prstGeom prst="rect">
            <a:avLst/>
          </a:prstGeom>
        </p:spPr>
        <p:txBody>
          <a:bodyPr wrap="square">
            <a:spAutoFit/>
          </a:bodyPr>
          <a:lstStyle/>
          <a:p>
            <a:r>
              <a:rPr lang="fr-FR" sz="900" i="1" dirty="0" smtClean="0"/>
              <a:t>*L’application </a:t>
            </a:r>
            <a:r>
              <a:rPr lang="fr-FR" sz="900" i="1" dirty="0" err="1" smtClean="0"/>
              <a:t>Wallet</a:t>
            </a:r>
            <a:r>
              <a:rPr lang="fr-FR" sz="900" i="1" dirty="0" smtClean="0"/>
              <a:t> (=portefeuille en anglais) d’Apple </a:t>
            </a:r>
            <a:r>
              <a:rPr lang="fr-FR" sz="900" i="1" dirty="0"/>
              <a:t>permet de conserver </a:t>
            </a:r>
            <a:r>
              <a:rPr lang="fr-FR" sz="900" i="1" dirty="0" smtClean="0"/>
              <a:t>ses </a:t>
            </a:r>
            <a:r>
              <a:rPr lang="fr-FR" sz="900" i="1" dirty="0"/>
              <a:t>cartes bancaires, </a:t>
            </a:r>
            <a:r>
              <a:rPr lang="fr-FR" sz="900" i="1" dirty="0" smtClean="0"/>
              <a:t>cartes </a:t>
            </a:r>
            <a:r>
              <a:rPr lang="fr-FR" sz="900" i="1" dirty="0"/>
              <a:t>prépayées, </a:t>
            </a:r>
            <a:r>
              <a:rPr lang="fr-FR" sz="900" i="1" dirty="0" smtClean="0"/>
              <a:t>cartes </a:t>
            </a:r>
            <a:r>
              <a:rPr lang="fr-FR" sz="900" i="1" dirty="0"/>
              <a:t>de </a:t>
            </a:r>
            <a:r>
              <a:rPr lang="fr-FR" sz="900" i="1" dirty="0" smtClean="0"/>
              <a:t>fidélité, places </a:t>
            </a:r>
            <a:r>
              <a:rPr lang="fr-FR" sz="900" i="1" dirty="0"/>
              <a:t>de </a:t>
            </a:r>
            <a:r>
              <a:rPr lang="fr-FR" sz="900" i="1" dirty="0" smtClean="0"/>
              <a:t>cinéma et </a:t>
            </a:r>
            <a:r>
              <a:rPr lang="fr-FR" sz="900" i="1" dirty="0"/>
              <a:t>autres à un seul endroit.</a:t>
            </a:r>
          </a:p>
        </p:txBody>
      </p:sp>
      <p:sp>
        <p:nvSpPr>
          <p:cNvPr id="2" name="ZoneTexte 1"/>
          <p:cNvSpPr txBox="1"/>
          <p:nvPr/>
        </p:nvSpPr>
        <p:spPr>
          <a:xfrm>
            <a:off x="768724" y="5266267"/>
            <a:ext cx="7493291" cy="353943"/>
          </a:xfrm>
          <a:prstGeom prst="rect">
            <a:avLst/>
          </a:prstGeom>
          <a:solidFill>
            <a:schemeClr val="bg1">
              <a:lumMod val="65000"/>
            </a:schemeClr>
          </a:solidFill>
        </p:spPr>
        <p:txBody>
          <a:bodyPr wrap="square" rtlCol="0">
            <a:spAutoFit/>
          </a:bodyPr>
          <a:lstStyle/>
          <a:p>
            <a:pPr algn="ctr"/>
            <a:r>
              <a:rPr lang="fr-FR" sz="1700" kern="0" dirty="0">
                <a:solidFill>
                  <a:prstClr val="white"/>
                </a:solidFill>
              </a:rPr>
              <a:t>La </a:t>
            </a:r>
            <a:r>
              <a:rPr lang="fr-FR" sz="1700" kern="0" dirty="0" smtClean="0">
                <a:solidFill>
                  <a:prstClr val="white"/>
                </a:solidFill>
              </a:rPr>
              <a:t>carte </a:t>
            </a:r>
            <a:r>
              <a:rPr lang="fr-FR" sz="1700" kern="0" dirty="0">
                <a:solidFill>
                  <a:prstClr val="white"/>
                </a:solidFill>
              </a:rPr>
              <a:t>DCVV sera </a:t>
            </a:r>
            <a:r>
              <a:rPr lang="fr-FR" sz="1700" kern="0" dirty="0" smtClean="0">
                <a:solidFill>
                  <a:prstClr val="white"/>
                </a:solidFill>
              </a:rPr>
              <a:t>disponible à </a:t>
            </a:r>
            <a:r>
              <a:rPr lang="fr-FR" sz="1700" kern="0" dirty="0">
                <a:solidFill>
                  <a:prstClr val="white"/>
                </a:solidFill>
              </a:rPr>
              <a:t>compter du </a:t>
            </a:r>
            <a:r>
              <a:rPr lang="fr-FR" sz="1700" b="1" kern="0" dirty="0">
                <a:solidFill>
                  <a:prstClr val="white"/>
                </a:solidFill>
              </a:rPr>
              <a:t>6 février 2018</a:t>
            </a:r>
            <a:endParaRPr lang="fr-FR" sz="1700" b="1" kern="0" dirty="0">
              <a:solidFill>
                <a:prstClr val="white"/>
              </a:solidFill>
            </a:endParaRPr>
          </a:p>
        </p:txBody>
      </p:sp>
    </p:spTree>
    <p:extLst>
      <p:ext uri="{BB962C8B-B14F-4D97-AF65-F5344CB8AC3E}">
        <p14:creationId xmlns:p14="http://schemas.microsoft.com/office/powerpoint/2010/main" val="288867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Le cryptogramme dynamique</a:t>
            </a:r>
            <a:br>
              <a:rPr lang="fr-FR" dirty="0"/>
            </a:br>
            <a:r>
              <a:rPr lang="fr-FR" b="0" dirty="0"/>
              <a:t>c’est quoi ?</a:t>
            </a:r>
            <a:endParaRPr lang="fr-FR" dirty="0"/>
          </a:p>
        </p:txBody>
      </p:sp>
      <p:sp>
        <p:nvSpPr>
          <p:cNvPr id="13" name="Rectangle 12"/>
          <p:cNvSpPr/>
          <p:nvPr/>
        </p:nvSpPr>
        <p:spPr>
          <a:xfrm>
            <a:off x="6488621" y="3133308"/>
            <a:ext cx="2655379" cy="2664295"/>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14" name="Rectangle 13"/>
          <p:cNvSpPr/>
          <p:nvPr/>
        </p:nvSpPr>
        <p:spPr>
          <a:xfrm>
            <a:off x="6492503" y="5540541"/>
            <a:ext cx="2655379" cy="274304"/>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15" name="Imag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2517888"/>
            <a:ext cx="3545632" cy="3545632"/>
          </a:xfrm>
          <a:prstGeom prst="rect">
            <a:avLst/>
          </a:prstGeom>
        </p:spPr>
      </p:pic>
      <p:sp>
        <p:nvSpPr>
          <p:cNvPr id="16" name="Espace réservé du texte 3">
            <a:extLst>
              <a:ext uri="{FF2B5EF4-FFF2-40B4-BE49-F238E27FC236}">
                <a16:creationId xmlns:a16="http://schemas.microsoft.com/office/drawing/2014/main" xmlns="" id="{242D9C5F-235E-41AC-98CC-814C3AADF3CB}"/>
              </a:ext>
            </a:extLst>
          </p:cNvPr>
          <p:cNvSpPr txBox="1">
            <a:spLocks/>
          </p:cNvSpPr>
          <p:nvPr/>
        </p:nvSpPr>
        <p:spPr>
          <a:xfrm>
            <a:off x="679547" y="1103692"/>
            <a:ext cx="7722463" cy="584864"/>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smtClean="0">
                <a:ln>
                  <a:noFill/>
                </a:ln>
                <a:solidFill>
                  <a:srgbClr val="EC6637"/>
                </a:solidFill>
                <a:effectLst/>
                <a:uLnTx/>
                <a:uFillTx/>
                <a:latin typeface="Arial Narrow"/>
                <a:ea typeface="+mn-ea"/>
                <a:cs typeface="+mn-cs"/>
              </a:rPr>
              <a:t> Une sécurité renforcée</a:t>
            </a:r>
          </a:p>
          <a:p>
            <a:pPr marL="0" marR="0" lvl="0" indent="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None/>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p:txBody>
      </p:sp>
      <p:sp>
        <p:nvSpPr>
          <p:cNvPr id="17" name="Espace réservé du texte 3">
            <a:extLst>
              <a:ext uri="{FF2B5EF4-FFF2-40B4-BE49-F238E27FC236}">
                <a16:creationId xmlns:a16="http://schemas.microsoft.com/office/drawing/2014/main" xmlns="" id="{4B8974CF-4394-4903-B178-239B65A2A585}"/>
              </a:ext>
            </a:extLst>
          </p:cNvPr>
          <p:cNvSpPr txBox="1">
            <a:spLocks/>
          </p:cNvSpPr>
          <p:nvPr/>
        </p:nvSpPr>
        <p:spPr>
          <a:xfrm>
            <a:off x="679547" y="3215253"/>
            <a:ext cx="2925636" cy="330330"/>
          </a:xfrm>
          <a:prstGeom prst="rect">
            <a:avLst/>
          </a:prstGeom>
        </p:spPr>
        <p:txBody>
          <a:bodyPr vert="horz" lIns="91440" tIns="45720" rIns="91440" bIns="45720" rtlCol="0">
            <a:noAutofit/>
          </a:bodyPr>
          <a:lstStyle>
            <a:lvl1pPr marL="144000" indent="-144000">
              <a:spcBef>
                <a:spcPts val="300"/>
              </a:spcBef>
              <a:spcAft>
                <a:spcPts val="1200"/>
              </a:spcAft>
              <a:buClr>
                <a:srgbClr val="EC6637"/>
              </a:buClr>
              <a:buFont typeface="Britannic Bold" panose="020B0903060703020204" pitchFamily="34" charset="0"/>
              <a:buChar char="&gt;"/>
              <a:defRPr b="1" cap="none" baseline="0">
                <a:solidFill>
                  <a:srgbClr val="EC6637"/>
                </a:solidFill>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144000" defTabSz="91440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0" cap="all" spc="0" normalizeH="0" noProof="0" dirty="0">
                <a:ln>
                  <a:noFill/>
                </a:ln>
                <a:effectLst/>
                <a:uLnTx/>
                <a:uFillTx/>
              </a:rPr>
              <a:t> Une solution simple</a:t>
            </a:r>
          </a:p>
        </p:txBody>
      </p:sp>
      <p:sp>
        <p:nvSpPr>
          <p:cNvPr id="18" name="Espace réservé du texte 9">
            <a:extLst>
              <a:ext uri="{FF2B5EF4-FFF2-40B4-BE49-F238E27FC236}">
                <a16:creationId xmlns:a16="http://schemas.microsoft.com/office/drawing/2014/main" xmlns="" id="{977AAAFD-3391-43D7-BAFB-6AA00054896E}"/>
              </a:ext>
            </a:extLst>
          </p:cNvPr>
          <p:cNvSpPr txBox="1">
            <a:spLocks/>
          </p:cNvSpPr>
          <p:nvPr/>
        </p:nvSpPr>
        <p:spPr>
          <a:xfrm>
            <a:off x="877176" y="1328214"/>
            <a:ext cx="7524834" cy="1909089"/>
          </a:xfrm>
          <a:prstGeom prst="rect">
            <a:avLst/>
          </a:prstGeom>
        </p:spPr>
        <p:txBody>
          <a:bodyPr vert="horz" lIns="91440" tIns="45720" rIns="91440" bIns="45720" rtlCol="0">
            <a:no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0" marR="0" lvl="0" indent="0" algn="just" defTabSz="914400" rtl="0" eaLnBrk="1" fontAlgn="auto" latinLnBrk="0" hangingPunct="1">
              <a:lnSpc>
                <a:spcPts val="1600"/>
              </a:lnSpc>
              <a:spcBef>
                <a:spcPts val="0"/>
              </a:spcBef>
              <a:spcAft>
                <a:spcPts val="0"/>
              </a:spcAft>
              <a:buClr>
                <a:srgbClr val="DE6225"/>
              </a:buClr>
              <a:buSzTx/>
              <a:buFontTx/>
              <a:buNone/>
              <a:tabLst/>
              <a:defRPr/>
            </a:pPr>
            <a:r>
              <a:rPr kumimoji="0" lang="fr-FR" sz="1300" b="0" i="0" u="none"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Lorsque nous effectuons un achat sur internet, nous devons renseigner le numéro de notre carte bancaire ainsi que sa date d’expiration et pour être certain que nous sommes en possession de la carte, il est également demandé de fournir </a:t>
            </a:r>
            <a:r>
              <a:rPr kumimoji="0" lang="fr-FR" sz="1300" b="1" i="0" u="sng"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le cryptogramme à trois chiffres inscrit au dos.</a:t>
            </a:r>
          </a:p>
          <a:p>
            <a:pPr marL="0" lvl="0" algn="just">
              <a:lnSpc>
                <a:spcPts val="1200"/>
              </a:lnSpc>
              <a:buClr>
                <a:srgbClr val="DE6225"/>
              </a:buClr>
              <a:defRPr/>
            </a:pPr>
            <a:r>
              <a:rPr kumimoji="0" lang="fr-FR" sz="1300" b="1" i="0" u="sng"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
            </a:r>
            <a:br>
              <a:rPr kumimoji="0" lang="fr-FR" sz="1300" b="1" i="0" u="sng"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br>
            <a:r>
              <a:rPr lang="fr-FR" sz="1300" dirty="0" smtClean="0">
                <a:solidFill>
                  <a:sysClr val="windowText" lastClr="000000"/>
                </a:solidFill>
                <a:latin typeface="+mj-lt"/>
                <a:cs typeface="Arial" panose="020B0604020202020204" pitchFamily="34" charset="0"/>
              </a:rPr>
              <a:t>Avec c</a:t>
            </a:r>
            <a:r>
              <a:rPr kumimoji="0" lang="fr-FR" sz="1300" b="0" i="0" u="none" strike="noStrike" kern="1200" cap="none" spc="0" normalizeH="0" baseline="0" noProof="0" dirty="0" err="1" smtClean="0">
                <a:ln>
                  <a:noFill/>
                </a:ln>
                <a:solidFill>
                  <a:sysClr val="windowText" lastClr="000000"/>
                </a:solidFill>
                <a:effectLst/>
                <a:uLnTx/>
                <a:uFillTx/>
                <a:latin typeface="+mj-lt"/>
                <a:ea typeface="+mn-ea"/>
                <a:cs typeface="Arial" panose="020B0604020202020204" pitchFamily="34" charset="0"/>
              </a:rPr>
              <a:t>ette</a:t>
            </a:r>
            <a:r>
              <a:rPr kumimoji="0" lang="fr-FR" sz="1300" b="0" i="0" u="none"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 nouvelle carte, le cryptogramme de sécurité à 3 chiffres</a:t>
            </a:r>
            <a:r>
              <a:rPr kumimoji="0" lang="fr-FR" sz="1300" b="0" i="0" u="none" strike="noStrike" kern="1200" cap="none" spc="0" normalizeH="0" noProof="0" dirty="0" smtClean="0">
                <a:ln>
                  <a:noFill/>
                </a:ln>
                <a:solidFill>
                  <a:sysClr val="windowText" lastClr="000000"/>
                </a:solidFill>
                <a:effectLst/>
                <a:uLnTx/>
                <a:uFillTx/>
                <a:latin typeface="+mj-lt"/>
                <a:ea typeface="+mn-ea"/>
                <a:cs typeface="Arial" panose="020B0604020202020204" pitchFamily="34" charset="0"/>
              </a:rPr>
              <a:t> (</a:t>
            </a:r>
            <a:r>
              <a:rPr lang="fr-FR" sz="1300" dirty="0" smtClean="0">
                <a:solidFill>
                  <a:sysClr val="windowText" lastClr="000000"/>
                </a:solidFill>
                <a:latin typeface="+mj-lt"/>
                <a:cs typeface="Arial" panose="020B0604020202020204" pitchFamily="34" charset="0"/>
              </a:rPr>
              <a:t>auparavant imprimé </a:t>
            </a:r>
            <a:r>
              <a:rPr kumimoji="0" lang="fr-FR" sz="1300" b="0" i="0" u="none"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au dos de la carte) est remplacé par un mini écran affichant </a:t>
            </a:r>
            <a:r>
              <a:rPr kumimoji="0" lang="fr-FR" sz="1300" b="1" i="0" u="sng"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automatiquement un nouveau code toutes les 45 min.</a:t>
            </a:r>
          </a:p>
          <a:p>
            <a:pPr marL="0" marR="0" lvl="0" indent="0" algn="just" defTabSz="914400" rtl="0" eaLnBrk="1" fontAlgn="auto" latinLnBrk="0" hangingPunct="1">
              <a:lnSpc>
                <a:spcPts val="1600"/>
              </a:lnSpc>
              <a:spcBef>
                <a:spcPts val="0"/>
              </a:spcBef>
              <a:spcAft>
                <a:spcPts val="0"/>
              </a:spcAft>
              <a:buClr>
                <a:srgbClr val="DE6225"/>
              </a:buClr>
              <a:buSzTx/>
              <a:buFontTx/>
              <a:buNone/>
              <a:tabLst/>
              <a:defRPr/>
            </a:pPr>
            <a:endParaRPr kumimoji="0" lang="fr-FR" sz="700" b="0" i="0" u="none"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endParaRPr>
          </a:p>
          <a:p>
            <a:pPr marL="0" marR="0" lvl="0" indent="0" algn="just" defTabSz="914400" rtl="0" eaLnBrk="1" fontAlgn="auto" latinLnBrk="0" hangingPunct="1">
              <a:lnSpc>
                <a:spcPts val="1600"/>
              </a:lnSpc>
              <a:spcBef>
                <a:spcPts val="0"/>
              </a:spcBef>
              <a:spcAft>
                <a:spcPts val="0"/>
              </a:spcAft>
              <a:buClr>
                <a:srgbClr val="DE6225"/>
              </a:buClr>
              <a:buSzTx/>
              <a:buFontTx/>
              <a:buNone/>
              <a:tabLst/>
              <a:defRPr/>
            </a:pPr>
            <a:r>
              <a:rPr kumimoji="0" lang="fr-FR" sz="1300" b="0" i="0" u="none" strike="noStrike" kern="1200" cap="none" spc="0" normalizeH="0" baseline="0" noProof="0" dirty="0" smtClean="0">
                <a:ln>
                  <a:noFill/>
                </a:ln>
                <a:solidFill>
                  <a:sysClr val="windowText" lastClr="000000"/>
                </a:solidFill>
                <a:effectLst/>
                <a:uLnTx/>
                <a:uFillTx/>
                <a:latin typeface="+mj-lt"/>
                <a:ea typeface="+mn-ea"/>
                <a:cs typeface="Arial" panose="020B0604020202020204" pitchFamily="34" charset="0"/>
              </a:rPr>
              <a:t>Il s’agit d’une innovation qui permet d’effectuer des paiements chez les commerçants ou sur internet de manière sécurisée en réduisant le risque d’utilisation frauduleuse des données de la carte bancaire.</a:t>
            </a:r>
          </a:p>
          <a:p>
            <a:pPr marL="0" marR="0" lvl="0" indent="0" algn="just" defTabSz="914400" rtl="0" eaLnBrk="1" fontAlgn="auto" latinLnBrk="0" hangingPunct="1">
              <a:lnSpc>
                <a:spcPts val="1600"/>
              </a:lnSpc>
              <a:spcBef>
                <a:spcPts val="0"/>
              </a:spcBef>
              <a:spcAft>
                <a:spcPts val="0"/>
              </a:spcAft>
              <a:buClr>
                <a:srgbClr val="DE6225"/>
              </a:buClr>
              <a:buSzTx/>
              <a:buFontTx/>
              <a:buNone/>
              <a:tabLst/>
              <a:defRPr/>
            </a:pPr>
            <a:endParaRPr kumimoji="0" lang="fr-FR" sz="1300" b="1" i="0" u="none" strike="noStrike" kern="1200" cap="none" spc="0" normalizeH="0" baseline="0" noProof="0" dirty="0">
              <a:ln>
                <a:noFill/>
              </a:ln>
              <a:solidFill>
                <a:srgbClr val="F49D63"/>
              </a:solidFill>
              <a:effectLst/>
              <a:uLnTx/>
              <a:uFillTx/>
              <a:latin typeface="+mj-lt"/>
              <a:ea typeface="+mn-ea"/>
            </a:endParaRPr>
          </a:p>
        </p:txBody>
      </p:sp>
      <p:sp>
        <p:nvSpPr>
          <p:cNvPr id="19" name="Espace réservé du texte 9">
            <a:extLst>
              <a:ext uri="{FF2B5EF4-FFF2-40B4-BE49-F238E27FC236}">
                <a16:creationId xmlns:a16="http://schemas.microsoft.com/office/drawing/2014/main" xmlns="" id="{DE918B1A-9E18-4465-A799-394A69E250EE}"/>
              </a:ext>
            </a:extLst>
          </p:cNvPr>
          <p:cNvSpPr txBox="1">
            <a:spLocks/>
          </p:cNvSpPr>
          <p:nvPr/>
        </p:nvSpPr>
        <p:spPr>
          <a:xfrm>
            <a:off x="751114" y="3444466"/>
            <a:ext cx="5409370" cy="2552529"/>
          </a:xfrm>
          <a:prstGeom prst="rect">
            <a:avLst/>
          </a:prstGeom>
        </p:spPr>
        <p:txBody>
          <a:bodyPr vert="horz" lIns="91440" tIns="45720" rIns="91440" bIns="45720" rtlCol="0">
            <a:no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r>
              <a:rPr lang="fr-FR" sz="1300" kern="0" dirty="0">
                <a:solidFill>
                  <a:srgbClr val="000000"/>
                </a:solidFill>
                <a:latin typeface="+mj-lt"/>
                <a:cs typeface="Arial" panose="020B0604020202020204" pitchFamily="34" charset="0"/>
              </a:rPr>
              <a:t>Le </a:t>
            </a:r>
            <a:r>
              <a:rPr lang="fr-FR" sz="1300" b="1" kern="0" dirty="0">
                <a:solidFill>
                  <a:srgbClr val="000000"/>
                </a:solidFill>
                <a:latin typeface="+mj-lt"/>
                <a:cs typeface="Arial" panose="020B0604020202020204" pitchFamily="34" charset="0"/>
              </a:rPr>
              <a:t>cryptogramme dynamique</a:t>
            </a:r>
            <a:r>
              <a:rPr lang="fr-FR" sz="1300" kern="0" dirty="0">
                <a:solidFill>
                  <a:srgbClr val="000000"/>
                </a:solidFill>
                <a:latin typeface="+mj-lt"/>
                <a:cs typeface="Arial" panose="020B0604020202020204" pitchFamily="34" charset="0"/>
              </a:rPr>
              <a:t> ne change rien aux habitudes. </a:t>
            </a:r>
            <a:br>
              <a:rPr lang="fr-FR" sz="1300" kern="0" dirty="0">
                <a:solidFill>
                  <a:srgbClr val="000000"/>
                </a:solidFill>
                <a:latin typeface="+mj-lt"/>
                <a:cs typeface="Arial" panose="020B0604020202020204" pitchFamily="34" charset="0"/>
              </a:rPr>
            </a:br>
            <a:r>
              <a:rPr lang="fr-FR" sz="1300" kern="0" dirty="0">
                <a:solidFill>
                  <a:srgbClr val="000000"/>
                </a:solidFill>
                <a:latin typeface="+mj-lt"/>
                <a:cs typeface="Arial" panose="020B0604020202020204" pitchFamily="34" charset="0"/>
              </a:rPr>
              <a:t>Cette nouvelle carte s’utilise comme une carte classique.</a:t>
            </a:r>
          </a:p>
          <a:p>
            <a:r>
              <a:rPr lang="fr-FR" sz="1300" kern="0" dirty="0">
                <a:solidFill>
                  <a:srgbClr val="000000"/>
                </a:solidFill>
                <a:latin typeface="+mj-lt"/>
                <a:cs typeface="Arial" panose="020B0604020202020204" pitchFamily="34" charset="0"/>
              </a:rPr>
              <a:t>Son fonctionnement est tout aussi </a:t>
            </a:r>
            <a:r>
              <a:rPr lang="fr-FR" sz="1300" b="1" kern="0" dirty="0">
                <a:solidFill>
                  <a:srgbClr val="000000"/>
                </a:solidFill>
                <a:latin typeface="+mj-lt"/>
                <a:cs typeface="Arial" panose="020B0604020202020204" pitchFamily="34" charset="0"/>
              </a:rPr>
              <a:t>simple</a:t>
            </a:r>
            <a:r>
              <a:rPr lang="fr-FR" sz="1300" kern="0" dirty="0">
                <a:solidFill>
                  <a:srgbClr val="000000"/>
                </a:solidFill>
                <a:latin typeface="+mj-lt"/>
                <a:cs typeface="Arial" panose="020B0604020202020204" pitchFamily="34" charset="0"/>
              </a:rPr>
              <a:t> : </a:t>
            </a:r>
          </a:p>
          <a:p>
            <a:endParaRPr lang="fr-FR" sz="400" kern="0" dirty="0" smtClean="0">
              <a:solidFill>
                <a:srgbClr val="000000"/>
              </a:solidFill>
              <a:latin typeface="+mj-lt"/>
              <a:cs typeface="Arial" panose="020B0604020202020204" pitchFamily="34" charset="0"/>
            </a:endParaRPr>
          </a:p>
          <a:p>
            <a:pPr marL="351450" lvl="5" indent="-171450">
              <a:buClr>
                <a:srgbClr val="F49D63"/>
              </a:buClr>
              <a:buFont typeface="Arial" panose="020B0604020202020204" pitchFamily="34" charset="0"/>
              <a:buChar char="•"/>
            </a:pPr>
            <a:r>
              <a:rPr lang="fr-FR" sz="1300" kern="0" dirty="0" smtClean="0">
                <a:solidFill>
                  <a:srgbClr val="000000"/>
                </a:solidFill>
                <a:latin typeface="+mj-lt"/>
                <a:cs typeface="Arial" panose="020B0604020202020204" pitchFamily="34" charset="0"/>
              </a:rPr>
              <a:t>Lors </a:t>
            </a:r>
            <a:r>
              <a:rPr lang="fr-FR" sz="1300" kern="0" dirty="0">
                <a:solidFill>
                  <a:srgbClr val="000000"/>
                </a:solidFill>
                <a:latin typeface="+mj-lt"/>
                <a:cs typeface="Arial" panose="020B0604020202020204" pitchFamily="34" charset="0"/>
              </a:rPr>
              <a:t>des achats sur internet, il faut renseigner sur le site du e-commerçant le numéro de la carte, la date de validité ainsi que le </a:t>
            </a:r>
            <a:r>
              <a:rPr lang="fr-FR" sz="1300" b="1" kern="0" dirty="0">
                <a:solidFill>
                  <a:srgbClr val="000000"/>
                </a:solidFill>
                <a:latin typeface="+mj-lt"/>
                <a:cs typeface="Arial" panose="020B0604020202020204" pitchFamily="34" charset="0"/>
              </a:rPr>
              <a:t>cryptogramme à 3 chiffres affiché sur l’écran dynamique</a:t>
            </a:r>
            <a:r>
              <a:rPr lang="fr-FR" sz="1300" kern="0" dirty="0">
                <a:solidFill>
                  <a:srgbClr val="000000"/>
                </a:solidFill>
                <a:latin typeface="+mj-lt"/>
                <a:cs typeface="Arial" panose="020B0604020202020204" pitchFamily="34" charset="0"/>
              </a:rPr>
              <a:t>, </a:t>
            </a:r>
            <a:r>
              <a:rPr lang="fr-FR" sz="1300" b="1" kern="0" dirty="0">
                <a:solidFill>
                  <a:srgbClr val="EC6637"/>
                </a:solidFill>
                <a:latin typeface="+mj-lt"/>
                <a:cs typeface="Arial" panose="020B0604020202020204" pitchFamily="34" charset="0"/>
              </a:rPr>
              <a:t>exactement comme aujourd’hui.</a:t>
            </a:r>
            <a:br>
              <a:rPr lang="fr-FR" sz="1300" b="1" kern="0" dirty="0">
                <a:solidFill>
                  <a:srgbClr val="EC6637"/>
                </a:solidFill>
                <a:latin typeface="+mj-lt"/>
                <a:cs typeface="Arial" panose="020B0604020202020204" pitchFamily="34" charset="0"/>
              </a:rPr>
            </a:br>
            <a:endParaRPr lang="fr-FR" sz="1300" b="1" kern="0" dirty="0">
              <a:solidFill>
                <a:srgbClr val="EC6637"/>
              </a:solidFill>
              <a:latin typeface="+mj-lt"/>
              <a:cs typeface="Arial" panose="020B0604020202020204" pitchFamily="34" charset="0"/>
            </a:endParaRPr>
          </a:p>
          <a:p>
            <a:pPr marL="351450" lvl="5" indent="-171450">
              <a:buClr>
                <a:srgbClr val="F49D63"/>
              </a:buClr>
              <a:buFont typeface="Arial" panose="020B0604020202020204" pitchFamily="34" charset="0"/>
              <a:buChar char="•"/>
            </a:pPr>
            <a:r>
              <a:rPr lang="fr-FR" sz="1300" kern="0" dirty="0">
                <a:solidFill>
                  <a:srgbClr val="000000"/>
                </a:solidFill>
                <a:latin typeface="+mj-lt"/>
                <a:cs typeface="Arial" panose="020B0604020202020204" pitchFamily="34" charset="0"/>
              </a:rPr>
              <a:t>Chez un commerçant, deux possibilités : soit en insérant la carte dans le terminal de paiement pour y saisir votre code confidentiel, soit en posant la carte sur le terminal de paiement pour payer en « sans contact ».</a:t>
            </a:r>
          </a:p>
          <a:p>
            <a:pPr marL="285750" indent="-285750">
              <a:buClr>
                <a:srgbClr val="DE6225"/>
              </a:buClr>
              <a:buFont typeface="Arial" panose="020B0604020202020204" pitchFamily="34" charset="0"/>
              <a:buChar char="•"/>
            </a:pPr>
            <a:endParaRPr lang="fr-FR" sz="1300" b="1" u="sng" dirty="0">
              <a:solidFill>
                <a:prstClr val="black"/>
              </a:solidFill>
              <a:latin typeface="+mj-lt"/>
              <a:cs typeface="Arial" panose="020B0604020202020204" pitchFamily="34" charset="0"/>
            </a:endParaRPr>
          </a:p>
        </p:txBody>
      </p:sp>
      <p:sp>
        <p:nvSpPr>
          <p:cNvPr id="20" name="ZoneTexte 19">
            <a:extLst>
              <a:ext uri="{FF2B5EF4-FFF2-40B4-BE49-F238E27FC236}">
                <a16:creationId xmlns:a16="http://schemas.microsoft.com/office/drawing/2014/main" xmlns="" id="{C45A253B-56E3-4C2B-A378-AE91C3C62D28}"/>
              </a:ext>
            </a:extLst>
          </p:cNvPr>
          <p:cNvSpPr txBox="1"/>
          <p:nvPr/>
        </p:nvSpPr>
        <p:spPr>
          <a:xfrm>
            <a:off x="6779555" y="5566772"/>
            <a:ext cx="2281631" cy="230832"/>
          </a:xfrm>
          <a:prstGeom prst="rect">
            <a:avLst/>
          </a:prstGeom>
          <a:noFill/>
        </p:spPr>
        <p:txBody>
          <a:bodyPr wrap="square" rtlCol="0">
            <a:spAutoFit/>
          </a:bodyPr>
          <a:lstStyle/>
          <a:p>
            <a:r>
              <a:rPr lang="fr-FR" sz="900" i="1" dirty="0">
                <a:solidFill>
                  <a:prstClr val="white"/>
                </a:solidFill>
                <a:cs typeface="Arial" panose="020B0604020202020204" pitchFamily="34" charset="0"/>
              </a:rPr>
              <a:t>Verso de la carte à cryptogramme dynamique</a:t>
            </a:r>
          </a:p>
        </p:txBody>
      </p:sp>
    </p:spTree>
    <p:extLst>
      <p:ext uri="{BB962C8B-B14F-4D97-AF65-F5344CB8AC3E}">
        <p14:creationId xmlns:p14="http://schemas.microsoft.com/office/powerpoint/2010/main" val="3181272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Quelles sont les cartes </a:t>
            </a:r>
            <a:r>
              <a:rPr lang="fr-FR" b="0" dirty="0"/>
              <a:t>éligibles ?</a:t>
            </a:r>
            <a:endParaRPr lang="fr-FR" dirty="0"/>
          </a:p>
        </p:txBody>
      </p:sp>
      <p:sp>
        <p:nvSpPr>
          <p:cNvPr id="4" name="Rectangle 3"/>
          <p:cNvSpPr/>
          <p:nvPr/>
        </p:nvSpPr>
        <p:spPr>
          <a:xfrm>
            <a:off x="1083045" y="3408954"/>
            <a:ext cx="8060955" cy="277610"/>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5" name="Rectangle 4"/>
          <p:cNvSpPr/>
          <p:nvPr/>
        </p:nvSpPr>
        <p:spPr>
          <a:xfrm>
            <a:off x="0" y="1491920"/>
            <a:ext cx="9144000" cy="1917645"/>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7701" y="1008794"/>
            <a:ext cx="2895490" cy="2895490"/>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7577" y="997200"/>
            <a:ext cx="2907084" cy="2907084"/>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001" y="1001021"/>
            <a:ext cx="2895491" cy="2895491"/>
          </a:xfrm>
          <a:prstGeom prst="rect">
            <a:avLst/>
          </a:prstGeom>
        </p:spPr>
      </p:pic>
      <p:sp>
        <p:nvSpPr>
          <p:cNvPr id="9" name="ZoneTexte 8">
            <a:extLst>
              <a:ext uri="{FF2B5EF4-FFF2-40B4-BE49-F238E27FC236}">
                <a16:creationId xmlns:a16="http://schemas.microsoft.com/office/drawing/2014/main" xmlns="" id="{B9E828E6-8727-495C-91DA-22CAF0B71CC5}"/>
              </a:ext>
            </a:extLst>
          </p:cNvPr>
          <p:cNvSpPr txBox="1"/>
          <p:nvPr/>
        </p:nvSpPr>
        <p:spPr>
          <a:xfrm>
            <a:off x="1096669" y="3409565"/>
            <a:ext cx="1974209"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smtClean="0">
                <a:ln>
                  <a:noFill/>
                </a:ln>
                <a:solidFill>
                  <a:prstClr val="white"/>
                </a:solidFill>
                <a:effectLst/>
                <a:uLnTx/>
                <a:uFillTx/>
              </a:rPr>
              <a:t>Carte VISA </a:t>
            </a:r>
            <a:r>
              <a:rPr kumimoji="0" lang="fr-FR" sz="1200" b="1" i="0" u="none" strike="noStrike" kern="0" cap="none" spc="0" normalizeH="0" baseline="0" noProof="0" dirty="0" err="1" smtClean="0">
                <a:ln>
                  <a:noFill/>
                </a:ln>
                <a:solidFill>
                  <a:prstClr val="white"/>
                </a:solidFill>
                <a:effectLst/>
                <a:uLnTx/>
                <a:uFillTx/>
              </a:rPr>
              <a:t>Classic</a:t>
            </a:r>
            <a:r>
              <a:rPr kumimoji="0" lang="fr-FR" sz="1200" b="1" i="0" u="none" strike="noStrike" kern="0" cap="none" spc="0" normalizeH="0" baseline="0" noProof="0" dirty="0" smtClean="0">
                <a:ln>
                  <a:noFill/>
                </a:ln>
                <a:solidFill>
                  <a:prstClr val="white"/>
                </a:solidFill>
                <a:effectLst/>
                <a:uLnTx/>
                <a:uFillTx/>
              </a:rPr>
              <a:t>*</a:t>
            </a:r>
          </a:p>
        </p:txBody>
      </p:sp>
      <p:sp>
        <p:nvSpPr>
          <p:cNvPr id="10" name="ZoneTexte 9">
            <a:extLst>
              <a:ext uri="{FF2B5EF4-FFF2-40B4-BE49-F238E27FC236}">
                <a16:creationId xmlns:a16="http://schemas.microsoft.com/office/drawing/2014/main" xmlns="" id="{3415D2F3-842C-4163-9665-3AAB3077C059}"/>
              </a:ext>
            </a:extLst>
          </p:cNvPr>
          <p:cNvSpPr txBox="1"/>
          <p:nvPr/>
        </p:nvSpPr>
        <p:spPr>
          <a:xfrm>
            <a:off x="3666262" y="3409565"/>
            <a:ext cx="2127788" cy="276999"/>
          </a:xfrm>
          <a:prstGeom prst="rect">
            <a:avLst/>
          </a:prstGeom>
          <a:noFill/>
        </p:spPr>
        <p:txBody>
          <a:bodyPr wrap="square" rtlCol="0">
            <a:spAutoFit/>
          </a:bodyPr>
          <a:lstStyle>
            <a:defPPr>
              <a:defRPr lang="fr-FR"/>
            </a:defPPr>
            <a:lvl1pPr algn="ctr">
              <a:defRPr b="1">
                <a:solidFill>
                  <a:srgbClr val="EC6637"/>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rPr>
              <a:t>Carte VISA </a:t>
            </a:r>
            <a:r>
              <a:rPr kumimoji="0" lang="fr-FR" sz="1200" b="1" i="0" u="none" strike="noStrike" kern="0" cap="none" spc="0" normalizeH="0" baseline="0" noProof="0" dirty="0" smtClean="0">
                <a:ln>
                  <a:noFill/>
                </a:ln>
                <a:solidFill>
                  <a:prstClr val="white"/>
                </a:solidFill>
                <a:effectLst/>
                <a:uLnTx/>
                <a:uFillTx/>
              </a:rPr>
              <a:t>Premier* </a:t>
            </a:r>
            <a:endParaRPr kumimoji="0" lang="fr-FR" sz="1200" b="1" i="0" u="none" strike="noStrike" kern="0" cap="none" spc="0" normalizeH="0" baseline="0" noProof="0" dirty="0">
              <a:ln>
                <a:noFill/>
              </a:ln>
              <a:solidFill>
                <a:prstClr val="white"/>
              </a:solidFill>
              <a:effectLst/>
              <a:uLnTx/>
              <a:uFillTx/>
            </a:endParaRPr>
          </a:p>
        </p:txBody>
      </p:sp>
      <p:sp>
        <p:nvSpPr>
          <p:cNvPr id="11" name="ZoneTexte 10">
            <a:extLst>
              <a:ext uri="{FF2B5EF4-FFF2-40B4-BE49-F238E27FC236}">
                <a16:creationId xmlns:a16="http://schemas.microsoft.com/office/drawing/2014/main" xmlns="" id="{ECB048B8-8991-4B97-B87D-E35446194733}"/>
              </a:ext>
            </a:extLst>
          </p:cNvPr>
          <p:cNvSpPr txBox="1"/>
          <p:nvPr/>
        </p:nvSpPr>
        <p:spPr>
          <a:xfrm>
            <a:off x="6215000" y="3409565"/>
            <a:ext cx="2215546" cy="276999"/>
          </a:xfrm>
          <a:prstGeom prst="rect">
            <a:avLst/>
          </a:prstGeom>
          <a:noFill/>
        </p:spPr>
        <p:txBody>
          <a:bodyPr wrap="square" rtlCol="0">
            <a:spAutoFit/>
          </a:bodyPr>
          <a:lstStyle>
            <a:defPPr>
              <a:defRPr lang="fr-FR"/>
            </a:defPPr>
            <a:lvl1pPr algn="ctr">
              <a:defRPr b="1">
                <a:solidFill>
                  <a:srgbClr val="EC6637"/>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rPr>
              <a:t>Carte VISA </a:t>
            </a:r>
            <a:r>
              <a:rPr kumimoji="0" lang="fr-FR" sz="1200" b="1" i="0" u="none" strike="noStrike" kern="0" cap="none" spc="0" normalizeH="0" baseline="0" noProof="0" dirty="0" err="1" smtClean="0">
                <a:ln>
                  <a:noFill/>
                </a:ln>
                <a:solidFill>
                  <a:prstClr val="white"/>
                </a:solidFill>
                <a:effectLst/>
                <a:uLnTx/>
                <a:uFillTx/>
              </a:rPr>
              <a:t>Platinum</a:t>
            </a:r>
            <a:r>
              <a:rPr kumimoji="0" lang="fr-FR" sz="1200" b="1" i="0" u="none" strike="noStrike" kern="0" cap="none" spc="0" normalizeH="0" baseline="0" noProof="0" dirty="0" smtClean="0">
                <a:ln>
                  <a:noFill/>
                </a:ln>
                <a:solidFill>
                  <a:prstClr val="white"/>
                </a:solidFill>
                <a:effectLst/>
                <a:uLnTx/>
                <a:uFillTx/>
              </a:rPr>
              <a:t>*</a:t>
            </a:r>
            <a:endParaRPr kumimoji="0" lang="fr-FR" sz="1200" b="1" i="0" u="none" strike="noStrike" kern="0" cap="none" spc="0" normalizeH="0" baseline="0" noProof="0" dirty="0">
              <a:ln>
                <a:noFill/>
              </a:ln>
              <a:solidFill>
                <a:prstClr val="white"/>
              </a:solidFill>
              <a:effectLst/>
              <a:uLnTx/>
              <a:uFillTx/>
            </a:endParaRPr>
          </a:p>
        </p:txBody>
      </p:sp>
      <p:sp>
        <p:nvSpPr>
          <p:cNvPr id="12" name="Espace réservé du texte 9">
            <a:extLst>
              <a:ext uri="{FF2B5EF4-FFF2-40B4-BE49-F238E27FC236}">
                <a16:creationId xmlns:a16="http://schemas.microsoft.com/office/drawing/2014/main" xmlns="" id="{1F8C7ACA-0FF2-46B8-8B25-36A29A304FD5}"/>
              </a:ext>
            </a:extLst>
          </p:cNvPr>
          <p:cNvSpPr txBox="1">
            <a:spLocks/>
          </p:cNvSpPr>
          <p:nvPr/>
        </p:nvSpPr>
        <p:spPr>
          <a:xfrm>
            <a:off x="1093214" y="3850015"/>
            <a:ext cx="7095565" cy="2016224"/>
          </a:xfrm>
          <a:prstGeom prst="rect">
            <a:avLst/>
          </a:prstGeom>
          <a:noFill/>
        </p:spPr>
        <p:txBody>
          <a:bodyPr vert="horz" lIns="91440" tIns="45720" rIns="91440" bIns="45720" rtlCol="0">
            <a:no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315450" marR="0" lvl="0" indent="-171450" algn="l" defTabSz="914400" rtl="0" eaLnBrk="1" fontAlgn="auto" latinLnBrk="0" hangingPunct="1">
              <a:lnSpc>
                <a:spcPts val="1600"/>
              </a:lnSpc>
              <a:spcBef>
                <a:spcPts val="600"/>
              </a:spcBef>
              <a:spcAft>
                <a:spcPts val="0"/>
              </a:spcAft>
              <a:buClr>
                <a:srgbClr val="EC6637"/>
              </a:buClr>
              <a:buSzPct val="80000"/>
              <a:buFont typeface="Britannic Bold" panose="020B0903060703020204" pitchFamily="34" charset="0"/>
              <a:buChar char="&gt;"/>
              <a:tabLst/>
              <a:defRPr/>
            </a:pPr>
            <a:r>
              <a:rPr kumimoji="0" lang="fr-FR" sz="1300" b="0" i="0" u="none" strike="noStrike" kern="1200" cap="none" spc="0" normalizeH="0" baseline="0" noProof="0" dirty="0">
                <a:ln>
                  <a:noFill/>
                </a:ln>
                <a:solidFill>
                  <a:prstClr val="black"/>
                </a:solidFill>
                <a:effectLst/>
                <a:uLnTx/>
                <a:uFillTx/>
                <a:latin typeface="Arial Narrow"/>
                <a:cs typeface="Arial" panose="020B0604020202020204" pitchFamily="34" charset="0"/>
              </a:rPr>
              <a:t>Les trois cartes sont disponibles </a:t>
            </a:r>
            <a:r>
              <a:rPr kumimoji="0" lang="fr-FR" sz="1300" b="1" i="0" u="none" strike="noStrike" kern="1200" cap="none" spc="0" normalizeH="0" baseline="0" noProof="0" dirty="0">
                <a:ln>
                  <a:noFill/>
                </a:ln>
                <a:solidFill>
                  <a:prstClr val="black"/>
                </a:solidFill>
                <a:effectLst/>
                <a:uLnTx/>
                <a:uFillTx/>
                <a:latin typeface="Arial Narrow"/>
                <a:cs typeface="Arial" panose="020B0604020202020204" pitchFamily="34" charset="0"/>
              </a:rPr>
              <a:t>en débit </a:t>
            </a:r>
            <a:r>
              <a:rPr kumimoji="0" lang="fr-FR" sz="1300" b="1" i="0" u="none" strike="noStrike" kern="1200" cap="none" spc="0" normalizeH="0" baseline="0" noProof="0" dirty="0" smtClean="0">
                <a:ln>
                  <a:noFill/>
                </a:ln>
                <a:solidFill>
                  <a:prstClr val="black"/>
                </a:solidFill>
                <a:effectLst/>
                <a:uLnTx/>
                <a:uFillTx/>
                <a:latin typeface="Arial Narrow"/>
                <a:cs typeface="Arial" panose="020B0604020202020204" pitchFamily="34" charset="0"/>
              </a:rPr>
              <a:t>différé**, </a:t>
            </a:r>
            <a:r>
              <a:rPr kumimoji="0" lang="fr-FR" sz="1300" b="0" i="0" u="none" strike="noStrike" kern="1200" cap="none" spc="0" normalizeH="0" baseline="0" noProof="0" dirty="0">
                <a:ln>
                  <a:noFill/>
                </a:ln>
                <a:solidFill>
                  <a:prstClr val="black"/>
                </a:solidFill>
                <a:effectLst/>
                <a:uLnTx/>
                <a:uFillTx/>
                <a:latin typeface="Arial Narrow"/>
                <a:cs typeface="Arial" panose="020B0604020202020204" pitchFamily="34" charset="0"/>
              </a:rPr>
              <a:t>les paiements réalisés du 1er au 31 sont débités en une seule fois, le 4 du mois suivant. L’encours carte du mois est disponible sur l’espace sécurisé Internet ou application mobile. Le débit différé permet de bénéficier d’une avance de trésorerie pour plus de souplesse.</a:t>
            </a:r>
          </a:p>
          <a:p>
            <a:pPr marL="315450" marR="0" lvl="0" indent="-171450" algn="l" defTabSz="914400" rtl="0" eaLnBrk="1" fontAlgn="auto" latinLnBrk="0" hangingPunct="1">
              <a:lnSpc>
                <a:spcPts val="1600"/>
              </a:lnSpc>
              <a:spcBef>
                <a:spcPts val="600"/>
              </a:spcBef>
              <a:spcAft>
                <a:spcPts val="0"/>
              </a:spcAft>
              <a:buClr>
                <a:srgbClr val="EC6637"/>
              </a:buClr>
              <a:buSzPct val="80000"/>
              <a:buFont typeface="Britannic Bold" panose="020B0903060703020204" pitchFamily="34" charset="0"/>
              <a:buChar char="&gt;"/>
              <a:tabLst/>
              <a:defRPr/>
            </a:pPr>
            <a:r>
              <a:rPr kumimoji="0" lang="fr-FR" sz="1300" b="0" i="0" u="none" strike="noStrike" kern="1200" cap="none" spc="0" normalizeH="0" baseline="0" noProof="0" dirty="0">
                <a:ln>
                  <a:noFill/>
                </a:ln>
                <a:solidFill>
                  <a:prstClr val="black"/>
                </a:solidFill>
                <a:effectLst/>
                <a:uLnTx/>
                <a:uFillTx/>
                <a:latin typeface="Arial Narrow"/>
                <a:cs typeface="Arial" panose="020B0604020202020204" pitchFamily="34" charset="0"/>
              </a:rPr>
              <a:t>La carte est éligible aux </a:t>
            </a:r>
            <a:r>
              <a:rPr kumimoji="0" lang="fr-FR" sz="1300" b="1" i="0" u="none" strike="noStrike" kern="1200" cap="none" spc="0" normalizeH="0" baseline="0" noProof="0" dirty="0">
                <a:ln>
                  <a:noFill/>
                </a:ln>
                <a:solidFill>
                  <a:prstClr val="black"/>
                </a:solidFill>
                <a:effectLst/>
                <a:uLnTx/>
                <a:uFillTx/>
                <a:latin typeface="Arial Narrow"/>
                <a:cs typeface="Arial" panose="020B0604020202020204" pitchFamily="34" charset="0"/>
              </a:rPr>
              <a:t>solutions de paiement mobile </a:t>
            </a:r>
            <a:r>
              <a:rPr kumimoji="0" lang="fr-FR" sz="1300" b="0" i="0" u="none" strike="noStrike" kern="1200" cap="none" spc="0" normalizeH="0" baseline="0" noProof="0" dirty="0">
                <a:ln>
                  <a:noFill/>
                </a:ln>
                <a:solidFill>
                  <a:prstClr val="black"/>
                </a:solidFill>
                <a:effectLst/>
                <a:uLnTx/>
                <a:uFillTx/>
                <a:latin typeface="Arial Narrow"/>
                <a:cs typeface="Arial" panose="020B0604020202020204" pitchFamily="34" charset="0"/>
              </a:rPr>
              <a:t>actuelles et à venir.</a:t>
            </a:r>
          </a:p>
          <a:p>
            <a:pPr marL="315450" marR="0" lvl="0" indent="-171450" algn="l" defTabSz="914400" rtl="0" eaLnBrk="1" fontAlgn="auto" latinLnBrk="0" hangingPunct="1">
              <a:lnSpc>
                <a:spcPts val="1600"/>
              </a:lnSpc>
              <a:spcBef>
                <a:spcPts val="600"/>
              </a:spcBef>
              <a:spcAft>
                <a:spcPts val="0"/>
              </a:spcAft>
              <a:buClr>
                <a:srgbClr val="EC6637"/>
              </a:buClr>
              <a:buSzPct val="80000"/>
              <a:buFont typeface="Britannic Bold" panose="020B0903060703020204" pitchFamily="34" charset="0"/>
              <a:buChar char="&gt;"/>
              <a:tabLst/>
              <a:defRPr/>
            </a:pPr>
            <a:r>
              <a:rPr kumimoji="0" lang="fr-FR" sz="1300" b="1" i="0" u="none" strike="noStrike" kern="1200" cap="none" spc="0" normalizeH="0" baseline="0" noProof="0" dirty="0">
                <a:ln>
                  <a:noFill/>
                </a:ln>
                <a:solidFill>
                  <a:prstClr val="black"/>
                </a:solidFill>
                <a:effectLst/>
                <a:uLnTx/>
                <a:uFillTx/>
                <a:latin typeface="Arial Narrow"/>
                <a:cs typeface="Arial" panose="020B0604020202020204" pitchFamily="34" charset="0"/>
              </a:rPr>
              <a:t>Les tarifs </a:t>
            </a:r>
            <a:r>
              <a:rPr kumimoji="0" lang="fr-FR" sz="1300" b="0" i="0" u="none" strike="noStrike" kern="1200" cap="none" spc="0" normalizeH="0" baseline="0" noProof="0" dirty="0">
                <a:ln>
                  <a:noFill/>
                </a:ln>
                <a:solidFill>
                  <a:prstClr val="black"/>
                </a:solidFill>
                <a:effectLst/>
                <a:uLnTx/>
                <a:uFillTx/>
                <a:latin typeface="Arial Narrow"/>
                <a:cs typeface="Arial" panose="020B0604020202020204" pitchFamily="34" charset="0"/>
              </a:rPr>
              <a:t>sont indiqués dans la brochure tarifaire </a:t>
            </a:r>
            <a:r>
              <a:rPr kumimoji="0" lang="fr-FR" sz="1300" b="0" i="0" u="none" strike="noStrike" kern="1200" cap="none" spc="0" normalizeH="0" baseline="0" noProof="0" dirty="0" smtClean="0">
                <a:ln>
                  <a:noFill/>
                </a:ln>
                <a:solidFill>
                  <a:prstClr val="black"/>
                </a:solidFill>
                <a:effectLst/>
                <a:uLnTx/>
                <a:uFillTx/>
                <a:latin typeface="Arial Narrow"/>
                <a:cs typeface="Arial" panose="020B0604020202020204" pitchFamily="34" charset="0"/>
              </a:rPr>
              <a:t>:</a:t>
            </a:r>
            <a:endParaRPr lang="fr-FR" sz="1300" b="1" dirty="0">
              <a:solidFill>
                <a:srgbClr val="F49D63"/>
              </a:solidFill>
              <a:latin typeface="Arial Narrow"/>
            </a:endParaRPr>
          </a:p>
          <a:p>
            <a:pPr marL="609750" lvl="5" indent="-285750">
              <a:spcBef>
                <a:spcPts val="600"/>
              </a:spcBef>
              <a:buClr>
                <a:srgbClr val="EC6637"/>
              </a:buClr>
              <a:buSzPct val="80000"/>
              <a:buFont typeface="Arial" panose="020B0604020202020204" pitchFamily="34" charset="0"/>
              <a:buChar char="•"/>
              <a:defRPr/>
            </a:pPr>
            <a:r>
              <a:rPr lang="fr-FR" sz="1300" b="1" dirty="0" smtClean="0">
                <a:solidFill>
                  <a:srgbClr val="EC6637"/>
                </a:solidFill>
                <a:latin typeface="Arial Narrow"/>
              </a:rPr>
              <a:t>Carte à l’unité : </a:t>
            </a:r>
            <a:r>
              <a:rPr lang="fr-FR" sz="1300" b="1" dirty="0" smtClean="0">
                <a:latin typeface="Arial Narrow"/>
              </a:rPr>
              <a:t>cotisation carte + </a:t>
            </a:r>
            <a:r>
              <a:rPr kumimoji="0" lang="fr-FR" sz="1300" b="1" i="0" u="none" strike="noStrike" kern="1200" cap="none" spc="0" normalizeH="0" baseline="0" noProof="0" dirty="0" smtClean="0">
                <a:ln>
                  <a:noFill/>
                </a:ln>
                <a:effectLst/>
                <a:uLnTx/>
                <a:uFillTx/>
                <a:latin typeface="Arial Narrow"/>
              </a:rPr>
              <a:t>12,00€/carte/an</a:t>
            </a:r>
          </a:p>
          <a:p>
            <a:pPr marL="609750" lvl="5" indent="-285750">
              <a:spcBef>
                <a:spcPts val="600"/>
              </a:spcBef>
              <a:buClr>
                <a:srgbClr val="EC6637"/>
              </a:buClr>
              <a:buSzPct val="80000"/>
              <a:buFont typeface="Arial" panose="020B0604020202020204" pitchFamily="34" charset="0"/>
              <a:buChar char="•"/>
              <a:defRPr/>
            </a:pPr>
            <a:r>
              <a:rPr lang="fr-FR" sz="1300" b="1" dirty="0" smtClean="0">
                <a:solidFill>
                  <a:srgbClr val="EC6637"/>
                </a:solidFill>
                <a:latin typeface="Arial Narrow"/>
              </a:rPr>
              <a:t>Bouquet Liberté : </a:t>
            </a:r>
            <a:r>
              <a:rPr lang="fr-FR" sz="1300" b="1" dirty="0" smtClean="0">
                <a:latin typeface="Arial Narrow"/>
              </a:rPr>
              <a:t>cotisation BL + 1€ supplémentaire/mois</a:t>
            </a:r>
            <a:endParaRPr kumimoji="0" lang="fr-FR" sz="1300" i="0" u="none" strike="noStrike" kern="1200" cap="none" spc="0" normalizeH="0" baseline="0" noProof="0" dirty="0">
              <a:ln>
                <a:noFill/>
              </a:ln>
              <a:effectLst/>
              <a:uLnTx/>
              <a:uFillTx/>
              <a:latin typeface="Arial Narrow"/>
            </a:endParaRPr>
          </a:p>
        </p:txBody>
      </p:sp>
      <p:sp>
        <p:nvSpPr>
          <p:cNvPr id="14" name="Rectangle 13"/>
          <p:cNvSpPr/>
          <p:nvPr/>
        </p:nvSpPr>
        <p:spPr>
          <a:xfrm>
            <a:off x="278633" y="5856088"/>
            <a:ext cx="4171985" cy="369332"/>
          </a:xfrm>
          <a:prstGeom prst="rect">
            <a:avLst/>
          </a:prstGeom>
        </p:spPr>
        <p:txBody>
          <a:bodyPr wrap="square">
            <a:spAutoFit/>
          </a:bodyPr>
          <a:lstStyle/>
          <a:p>
            <a:r>
              <a:rPr lang="fr-FR" sz="900" i="1" dirty="0" smtClean="0"/>
              <a:t>*Les cartes </a:t>
            </a:r>
            <a:r>
              <a:rPr lang="fr-FR" sz="900" i="1" dirty="0" err="1" smtClean="0"/>
              <a:t>Izicartes</a:t>
            </a:r>
            <a:r>
              <a:rPr lang="fr-FR" sz="900" i="1" dirty="0" smtClean="0"/>
              <a:t> ne sont pas éligibles au cryptogramme dynamique</a:t>
            </a:r>
          </a:p>
          <a:p>
            <a:r>
              <a:rPr lang="fr-FR" sz="900" i="1" dirty="0" smtClean="0"/>
              <a:t>**Service personnalisation du visuel de carte impossible</a:t>
            </a:r>
            <a:endParaRPr lang="fr-FR" sz="900" i="1" dirty="0"/>
          </a:p>
        </p:txBody>
      </p:sp>
      <p:sp>
        <p:nvSpPr>
          <p:cNvPr id="15" name="Rectangle 14"/>
          <p:cNvSpPr/>
          <p:nvPr/>
        </p:nvSpPr>
        <p:spPr>
          <a:xfrm>
            <a:off x="0" y="1214310"/>
            <a:ext cx="8060955" cy="277610"/>
          </a:xfrm>
          <a:prstGeom prst="rect">
            <a:avLst/>
          </a:prstGeom>
          <a:solidFill>
            <a:schemeClr val="tx1">
              <a:lumMod val="50000"/>
              <a:lumOff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Arial Narrow"/>
                <a:ea typeface="+mn-ea"/>
                <a:cs typeface="+mn-cs"/>
              </a:rPr>
              <a:t>Débit Différé uniquement</a:t>
            </a:r>
          </a:p>
        </p:txBody>
      </p:sp>
    </p:spTree>
    <p:extLst>
      <p:ext uri="{BB962C8B-B14F-4D97-AF65-F5344CB8AC3E}">
        <p14:creationId xmlns:p14="http://schemas.microsoft.com/office/powerpoint/2010/main" val="791491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Pourquoi proposer</a:t>
            </a:r>
            <a:br>
              <a:rPr lang="fr-FR" dirty="0"/>
            </a:br>
            <a:r>
              <a:rPr lang="fr-FR" b="0" dirty="0"/>
              <a:t>cette carte ?...</a:t>
            </a:r>
            <a:endParaRPr lang="fr-FR" dirty="0"/>
          </a:p>
        </p:txBody>
      </p:sp>
      <p:sp>
        <p:nvSpPr>
          <p:cNvPr id="18" name="Rectangle 17">
            <a:extLst>
              <a:ext uri="{FF2B5EF4-FFF2-40B4-BE49-F238E27FC236}">
                <a16:creationId xmlns:a16="http://schemas.microsoft.com/office/drawing/2014/main" xmlns="" id="{883FA7A6-2D88-46EA-9CD8-0C4193D4135F}"/>
              </a:ext>
            </a:extLst>
          </p:cNvPr>
          <p:cNvSpPr/>
          <p:nvPr/>
        </p:nvSpPr>
        <p:spPr>
          <a:xfrm>
            <a:off x="2409491" y="4477185"/>
            <a:ext cx="6030639" cy="1566511"/>
          </a:xfrm>
          <a:prstGeom prst="rect">
            <a:avLst/>
          </a:prstGeom>
          <a:solidFill>
            <a:srgbClr val="F1852F">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white"/>
              </a:solidFill>
              <a:effectLst/>
              <a:uLnTx/>
              <a:uFillTx/>
              <a:latin typeface="Arial Narrow"/>
              <a:ea typeface="+mn-ea"/>
              <a:cs typeface="+mn-cs"/>
            </a:endParaRPr>
          </a:p>
        </p:txBody>
      </p:sp>
      <p:sp>
        <p:nvSpPr>
          <p:cNvPr id="19" name="Rectangle 18">
            <a:extLst>
              <a:ext uri="{FF2B5EF4-FFF2-40B4-BE49-F238E27FC236}">
                <a16:creationId xmlns:a16="http://schemas.microsoft.com/office/drawing/2014/main" xmlns="" id="{25E920EA-2A3F-497D-8F14-AD441C4DC51E}"/>
              </a:ext>
            </a:extLst>
          </p:cNvPr>
          <p:cNvSpPr/>
          <p:nvPr/>
        </p:nvSpPr>
        <p:spPr>
          <a:xfrm>
            <a:off x="755577" y="4477489"/>
            <a:ext cx="1584176" cy="1566511"/>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0" name="Rectangle 19">
            <a:extLst>
              <a:ext uri="{FF2B5EF4-FFF2-40B4-BE49-F238E27FC236}">
                <a16:creationId xmlns:a16="http://schemas.microsoft.com/office/drawing/2014/main" xmlns="" id="{25E920EA-2A3F-497D-8F14-AD441C4DC51E}"/>
              </a:ext>
            </a:extLst>
          </p:cNvPr>
          <p:cNvSpPr/>
          <p:nvPr/>
        </p:nvSpPr>
        <p:spPr>
          <a:xfrm>
            <a:off x="6852475" y="2855130"/>
            <a:ext cx="1584176" cy="1566511"/>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1" name="Rectangle 20">
            <a:extLst>
              <a:ext uri="{FF2B5EF4-FFF2-40B4-BE49-F238E27FC236}">
                <a16:creationId xmlns:a16="http://schemas.microsoft.com/office/drawing/2014/main" xmlns="" id="{25E920EA-2A3F-497D-8F14-AD441C4DC51E}"/>
              </a:ext>
            </a:extLst>
          </p:cNvPr>
          <p:cNvSpPr/>
          <p:nvPr/>
        </p:nvSpPr>
        <p:spPr>
          <a:xfrm>
            <a:off x="755577" y="1238343"/>
            <a:ext cx="1584176" cy="1566511"/>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2" name="Rectangle 21">
            <a:extLst>
              <a:ext uri="{FF2B5EF4-FFF2-40B4-BE49-F238E27FC236}">
                <a16:creationId xmlns:a16="http://schemas.microsoft.com/office/drawing/2014/main" xmlns="" id="{AB74DE52-A6C9-4A44-B410-281B141B6A48}"/>
              </a:ext>
            </a:extLst>
          </p:cNvPr>
          <p:cNvSpPr/>
          <p:nvPr/>
        </p:nvSpPr>
        <p:spPr>
          <a:xfrm>
            <a:off x="755577" y="2860398"/>
            <a:ext cx="6041705" cy="1566511"/>
          </a:xfrm>
          <a:prstGeom prst="rect">
            <a:avLst/>
          </a:prstGeom>
          <a:solidFill>
            <a:srgbClr val="F1852F">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white"/>
              </a:solidFill>
              <a:effectLst/>
              <a:uLnTx/>
              <a:uFillTx/>
              <a:latin typeface="Arial Narrow"/>
              <a:ea typeface="+mn-ea"/>
              <a:cs typeface="+mn-cs"/>
            </a:endParaRPr>
          </a:p>
        </p:txBody>
      </p:sp>
      <p:sp>
        <p:nvSpPr>
          <p:cNvPr id="23" name="Rectangle 22">
            <a:extLst>
              <a:ext uri="{FF2B5EF4-FFF2-40B4-BE49-F238E27FC236}">
                <a16:creationId xmlns:a16="http://schemas.microsoft.com/office/drawing/2014/main" xmlns="" id="{25E920EA-2A3F-497D-8F14-AD441C4DC51E}"/>
              </a:ext>
            </a:extLst>
          </p:cNvPr>
          <p:cNvSpPr/>
          <p:nvPr/>
        </p:nvSpPr>
        <p:spPr>
          <a:xfrm>
            <a:off x="2409492" y="1238343"/>
            <a:ext cx="6027159" cy="1566511"/>
          </a:xfrm>
          <a:prstGeom prst="rect">
            <a:avLst/>
          </a:prstGeom>
          <a:solidFill>
            <a:srgbClr val="F1852F">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24" name="Espace réservé du texte 3">
            <a:extLst>
              <a:ext uri="{FF2B5EF4-FFF2-40B4-BE49-F238E27FC236}">
                <a16:creationId xmlns:a16="http://schemas.microsoft.com/office/drawing/2014/main" xmlns="" id="{242D9C5F-235E-41AC-98CC-814C3AADF3CB}"/>
              </a:ext>
            </a:extLst>
          </p:cNvPr>
          <p:cNvSpPr txBox="1">
            <a:spLocks/>
          </p:cNvSpPr>
          <p:nvPr/>
        </p:nvSpPr>
        <p:spPr>
          <a:xfrm>
            <a:off x="2555776" y="1270999"/>
            <a:ext cx="5649698" cy="492073"/>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smtClean="0">
                <a:ln>
                  <a:noFill/>
                </a:ln>
                <a:solidFill>
                  <a:srgbClr val="EC6637"/>
                </a:solidFill>
                <a:effectLst/>
                <a:uLnTx/>
                <a:uFillTx/>
                <a:latin typeface="Arial Narrow"/>
                <a:ea typeface="+mn-ea"/>
                <a:cs typeface="+mn-cs"/>
              </a:rPr>
              <a:t> Une sécurité supplémentaire</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spc="0" normalizeH="0" noProof="0" dirty="0" smtClean="0">
              <a:ln>
                <a:noFill/>
              </a:ln>
              <a:solidFill>
                <a:srgbClr val="EC6637"/>
              </a:solidFill>
              <a:effectLst/>
              <a:uLnTx/>
              <a:uFillTx/>
              <a:latin typeface="Arial Narrow"/>
              <a:ea typeface="+mn-ea"/>
              <a:cs typeface="+mn-cs"/>
            </a:endParaRPr>
          </a:p>
          <a:p>
            <a:pPr marL="0" marR="0" lvl="1" indent="-144000" algn="l" defTabSz="914400" rtl="0" eaLnBrk="1" fontAlgn="auto" latinLnBrk="0" hangingPunct="1">
              <a:lnSpc>
                <a:spcPct val="100000"/>
              </a:lnSpc>
              <a:spcBef>
                <a:spcPts val="0"/>
              </a:spcBef>
              <a:spcAft>
                <a:spcPts val="0"/>
              </a:spcAft>
              <a:buClr>
                <a:srgbClr val="EC6637"/>
              </a:buClr>
              <a:buSzTx/>
              <a:buFontTx/>
              <a:buNone/>
              <a:tabLst/>
              <a:defRPr/>
            </a:pPr>
            <a:endParaRPr kumimoji="0" lang="fr-FR" sz="1400" b="1" i="0" u="none" strike="noStrike" kern="1200" spc="0" normalizeH="0" noProof="0" dirty="0" smtClean="0">
              <a:ln>
                <a:noFill/>
              </a:ln>
              <a:solidFill>
                <a:srgbClr val="EC6637"/>
              </a:solidFill>
              <a:effectLst/>
              <a:uLnTx/>
              <a:uFillTx/>
              <a:latin typeface="Arial Narrow"/>
              <a:ea typeface="+mn-ea"/>
              <a:cs typeface="+mn-cs"/>
            </a:endParaRPr>
          </a:p>
          <a:p>
            <a:pPr marL="0" marR="0" lvl="0" indent="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None/>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p:txBody>
      </p:sp>
      <p:sp>
        <p:nvSpPr>
          <p:cNvPr id="25" name="Espace réservé du texte 9">
            <a:extLst>
              <a:ext uri="{FF2B5EF4-FFF2-40B4-BE49-F238E27FC236}">
                <a16:creationId xmlns:a16="http://schemas.microsoft.com/office/drawing/2014/main" xmlns="" id="{977AAAFD-3391-43D7-BAFB-6AA00054896E}"/>
              </a:ext>
            </a:extLst>
          </p:cNvPr>
          <p:cNvSpPr txBox="1">
            <a:spLocks/>
          </p:cNvSpPr>
          <p:nvPr/>
        </p:nvSpPr>
        <p:spPr>
          <a:xfrm>
            <a:off x="2555777" y="1513884"/>
            <a:ext cx="5649698" cy="1351689"/>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0" algn="just" defTabSz="914400" rtl="0" eaLnBrk="1" fontAlgn="auto" latinLnBrk="0" hangingPunct="1">
              <a:lnSpc>
                <a:spcPts val="1600"/>
              </a:lnSpc>
              <a:spcBef>
                <a:spcPts val="0"/>
              </a:spcBef>
              <a:spcAft>
                <a:spcPts val="0"/>
              </a:spcAft>
              <a:buClr>
                <a:srgbClr val="581D74"/>
              </a:buClr>
              <a:buSzPct val="80000"/>
              <a:buFontTx/>
              <a:buNone/>
              <a:tabLst/>
              <a:defRPr/>
            </a:pP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Cette carte apporte une sécurité renforcée lors des achats en ligne sans changer pour autant les habitudes de paiements et vient en complément de la solution d’authentification courant 3D-Secure.</a:t>
            </a:r>
          </a:p>
          <a:p>
            <a:pPr marL="144000" marR="0" lvl="0" indent="0" algn="just" defTabSz="914400" rtl="0" eaLnBrk="1" fontAlgn="auto" latinLnBrk="0" hangingPunct="1">
              <a:lnSpc>
                <a:spcPts val="1600"/>
              </a:lnSpc>
              <a:spcBef>
                <a:spcPts val="0"/>
              </a:spcBef>
              <a:spcAft>
                <a:spcPts val="0"/>
              </a:spcAft>
              <a:buClr>
                <a:srgbClr val="581D74"/>
              </a:buClr>
              <a:buSzPct val="80000"/>
              <a:buFontTx/>
              <a:buNone/>
              <a:tabLst/>
              <a:defRPr/>
            </a:pP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Elle présente aussi </a:t>
            </a:r>
            <a:r>
              <a:rPr kumimoji="0" lang="fr-FR" sz="1300" b="1"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une sécurité renforcée en cas de vols des données</a:t>
            </a: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 de la carte bancaire dans les lieux publics (magasins, restaurants ou lors d’une vente à distance hors internet...). </a:t>
            </a:r>
          </a:p>
          <a:p>
            <a:pPr marL="0" marR="0" lvl="0" indent="0" algn="just" defTabSz="914400" rtl="0" eaLnBrk="1" fontAlgn="auto" latinLnBrk="0" hangingPunct="1">
              <a:lnSpc>
                <a:spcPts val="1600"/>
              </a:lnSpc>
              <a:spcBef>
                <a:spcPts val="0"/>
              </a:spcBef>
              <a:spcAft>
                <a:spcPts val="0"/>
              </a:spcAft>
              <a:buClr>
                <a:srgbClr val="DE6225"/>
              </a:buClr>
              <a:buSzTx/>
              <a:buFontTx/>
              <a:buNone/>
              <a:tabLst/>
              <a:defRPr/>
            </a:pPr>
            <a:endParaRPr kumimoji="0" lang="fr-FR" sz="1300" b="1" i="0" u="none" strike="noStrike" kern="1200" cap="none" spc="0" normalizeH="0" baseline="0" noProof="0" dirty="0">
              <a:ln>
                <a:noFill/>
              </a:ln>
              <a:solidFill>
                <a:srgbClr val="F49D63"/>
              </a:solidFill>
              <a:effectLst/>
              <a:uLnTx/>
              <a:uFillTx/>
              <a:latin typeface="+mj-lt"/>
              <a:ea typeface="+mn-ea"/>
            </a:endParaRPr>
          </a:p>
        </p:txBody>
      </p:sp>
      <p:sp>
        <p:nvSpPr>
          <p:cNvPr id="26" name="Espace réservé du texte 3">
            <a:extLst>
              <a:ext uri="{FF2B5EF4-FFF2-40B4-BE49-F238E27FC236}">
                <a16:creationId xmlns:a16="http://schemas.microsoft.com/office/drawing/2014/main" xmlns="" id="{0957D6F7-3EE0-4C14-B77F-E4F241917035}"/>
              </a:ext>
            </a:extLst>
          </p:cNvPr>
          <p:cNvSpPr txBox="1">
            <a:spLocks/>
          </p:cNvSpPr>
          <p:nvPr/>
        </p:nvSpPr>
        <p:spPr>
          <a:xfrm>
            <a:off x="868787" y="3005889"/>
            <a:ext cx="3573947" cy="390008"/>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a:ln>
                  <a:noFill/>
                </a:ln>
                <a:solidFill>
                  <a:srgbClr val="EC6637"/>
                </a:solidFill>
                <a:effectLst/>
                <a:uLnTx/>
                <a:uFillTx/>
                <a:latin typeface="Arial Narrow"/>
                <a:ea typeface="+mn-ea"/>
                <a:cs typeface="+mn-cs"/>
              </a:rPr>
              <a:t> Une solution simple et innovante</a:t>
            </a:r>
          </a:p>
        </p:txBody>
      </p:sp>
      <p:sp>
        <p:nvSpPr>
          <p:cNvPr id="27" name="Espace réservé du texte 9">
            <a:extLst>
              <a:ext uri="{FF2B5EF4-FFF2-40B4-BE49-F238E27FC236}">
                <a16:creationId xmlns:a16="http://schemas.microsoft.com/office/drawing/2014/main" xmlns="" id="{B941B1B3-6C8F-413F-A1D3-B83BA3D72EB1}"/>
              </a:ext>
            </a:extLst>
          </p:cNvPr>
          <p:cNvSpPr txBox="1">
            <a:spLocks/>
          </p:cNvSpPr>
          <p:nvPr/>
        </p:nvSpPr>
        <p:spPr>
          <a:xfrm>
            <a:off x="920347" y="3326466"/>
            <a:ext cx="5767502" cy="1114250"/>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0" algn="l" defTabSz="914400" rtl="0" eaLnBrk="1" fontAlgn="auto" latinLnBrk="0" hangingPunct="1">
              <a:lnSpc>
                <a:spcPts val="1600"/>
              </a:lnSpc>
              <a:spcBef>
                <a:spcPts val="1200"/>
              </a:spcBef>
              <a:spcAft>
                <a:spcPts val="0"/>
              </a:spcAft>
              <a:buClr>
                <a:srgbClr val="581D74"/>
              </a:buClr>
              <a:buSzPct val="80000"/>
              <a:buFontTx/>
              <a:buNone/>
              <a:tabLst/>
              <a:defRPr/>
            </a:pPr>
            <a:r>
              <a:rPr kumimoji="0" lang="fr-FR" sz="1300" b="0" i="0" u="none" strike="noStrike" kern="0" cap="none" spc="0" normalizeH="0" baseline="0" noProof="0" dirty="0">
                <a:ln>
                  <a:noFill/>
                </a:ln>
                <a:solidFill>
                  <a:srgbClr val="000000"/>
                </a:solidFill>
                <a:effectLst/>
                <a:uLnTx/>
                <a:uFillTx/>
                <a:latin typeface="+mj-lt"/>
                <a:ea typeface="+mn-ea"/>
                <a:cs typeface="Arial" panose="020B0604020202020204" pitchFamily="34" charset="0"/>
              </a:rPr>
              <a:t>Lors d’un achat en ligne, il faudra renseigner les chiffres du cryptogramme qui s’affichent sur l’écran au dos de la carte bancaire. L’expérience d’achat reste simple, sécurisée et </a:t>
            </a:r>
            <a:r>
              <a:rPr kumimoji="0" lang="fr-FR" sz="1300" b="1" i="0" u="none" strike="noStrike" kern="0" cap="none" spc="0" normalizeH="0" baseline="0" noProof="0" dirty="0">
                <a:ln>
                  <a:noFill/>
                </a:ln>
                <a:solidFill>
                  <a:srgbClr val="000000"/>
                </a:solidFill>
                <a:effectLst/>
                <a:uLnTx/>
                <a:uFillTx/>
                <a:latin typeface="+mj-lt"/>
                <a:ea typeface="+mn-ea"/>
                <a:cs typeface="Arial" panose="020B0604020202020204" pitchFamily="34" charset="0"/>
              </a:rPr>
              <a:t>les habitudes de paiement ne changent pas. </a:t>
            </a:r>
            <a:r>
              <a:rPr kumimoji="0" lang="fr-FR" sz="1300" b="0" i="0" u="none" strike="noStrike" kern="0" cap="none" spc="0" normalizeH="0" baseline="0" noProof="0" dirty="0">
                <a:ln>
                  <a:noFill/>
                </a:ln>
                <a:solidFill>
                  <a:srgbClr val="000000"/>
                </a:solidFill>
                <a:effectLst/>
                <a:uLnTx/>
                <a:uFillTx/>
                <a:latin typeface="+mj-lt"/>
                <a:ea typeface="+mn-ea"/>
                <a:cs typeface="Arial" panose="020B0604020202020204" pitchFamily="34" charset="0"/>
              </a:rPr>
              <a:t>De plus, tous les avantages de la carte VISA habituelle sont inchangés (assurances, assistance</a:t>
            </a: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a:t>
            </a:r>
            <a:endParaRPr kumimoji="0" lang="fr-FR" sz="1300" b="0" i="0" u="none" strike="noStrike" kern="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28" name="ZoneTexte 27">
            <a:extLst>
              <a:ext uri="{FF2B5EF4-FFF2-40B4-BE49-F238E27FC236}">
                <a16:creationId xmlns:a16="http://schemas.microsoft.com/office/drawing/2014/main" xmlns="" id="{5FDC0171-166C-411B-A931-D3745A037882}"/>
              </a:ext>
            </a:extLst>
          </p:cNvPr>
          <p:cNvSpPr txBox="1"/>
          <p:nvPr/>
        </p:nvSpPr>
        <p:spPr>
          <a:xfrm>
            <a:off x="2625515" y="4871148"/>
            <a:ext cx="5579959" cy="778584"/>
          </a:xfrm>
          <a:prstGeom prst="rect">
            <a:avLst/>
          </a:prstGeom>
        </p:spPr>
        <p:txBody>
          <a:bodyPr vert="horz" lIns="91440" tIns="45720" rIns="91440" bIns="45720" rtlCol="0">
            <a:noAutofit/>
          </a:bodyPr>
          <a:lstStyle>
            <a:defPPr>
              <a:defRPr lang="fr-FR"/>
            </a:defPPr>
            <a:lvl1pPr marL="144000" lvl="0" indent="0">
              <a:lnSpc>
                <a:spcPts val="1600"/>
              </a:lnSpc>
              <a:spcBef>
                <a:spcPts val="1200"/>
              </a:spcBef>
              <a:spcAft>
                <a:spcPts val="0"/>
              </a:spcAft>
              <a:buClr>
                <a:srgbClr val="581D74"/>
              </a:buClr>
              <a:buSzPct val="80000"/>
              <a:buFontTx/>
              <a:buNone/>
              <a:defRPr sz="1200" b="0" kern="0" cap="none" baseline="0">
                <a:solidFill>
                  <a:srgbClr val="000000"/>
                </a:solidFill>
                <a:cs typeface="Arial" panose="020B0604020202020204" pitchFamily="34" charset="0"/>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0" defTabSz="914400" eaLnBrk="1" fontAlgn="auto" latinLnBrk="0" hangingPunct="1">
              <a:lnSpc>
                <a:spcPts val="1600"/>
              </a:lnSpc>
              <a:spcBef>
                <a:spcPts val="1200"/>
              </a:spcBef>
              <a:spcAft>
                <a:spcPts val="0"/>
              </a:spcAft>
              <a:buClr>
                <a:srgbClr val="581D74"/>
              </a:buClr>
              <a:buSzPct val="80000"/>
              <a:buFontTx/>
              <a:buNone/>
              <a:tabLst/>
              <a:defRPr/>
            </a:pP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La batterie qui permet d’actualiser le cryptogramme toutes les 45 minutes est prévue pour durer au moins 3 ans, le client conservera sa nouvelle carte </a:t>
            </a:r>
            <a:r>
              <a:rPr kumimoji="0" lang="fr-FR" sz="1300" b="1" i="0" u="none" strike="noStrike" kern="0" cap="none" spc="0" normalizeH="0" baseline="0" noProof="0" dirty="0">
                <a:ln>
                  <a:noFill/>
                </a:ln>
                <a:solidFill>
                  <a:srgbClr val="000000"/>
                </a:solidFill>
                <a:effectLst/>
                <a:uLnTx/>
                <a:uFillTx/>
                <a:latin typeface="+mj-lt"/>
                <a:cs typeface="Arial" panose="020B0604020202020204" pitchFamily="34" charset="0"/>
              </a:rPr>
              <a:t>aussi longtemps que la précédente</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 </a:t>
            </a:r>
          </a:p>
        </p:txBody>
      </p:sp>
      <p:pic>
        <p:nvPicPr>
          <p:cNvPr id="29" name="Image 28">
            <a:extLst>
              <a:ext uri="{FF2B5EF4-FFF2-40B4-BE49-F238E27FC236}">
                <a16:creationId xmlns:a16="http://schemas.microsoft.com/office/drawing/2014/main" xmlns="" id="{188D7E86-10A6-49D2-9FAB-92B5E0D5E2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116" y="4769096"/>
            <a:ext cx="702956" cy="991348"/>
          </a:xfrm>
          <a:prstGeom prst="rect">
            <a:avLst/>
          </a:prstGeom>
        </p:spPr>
      </p:pic>
      <p:pic>
        <p:nvPicPr>
          <p:cNvPr id="30" name="Image 29">
            <a:extLst>
              <a:ext uri="{FF2B5EF4-FFF2-40B4-BE49-F238E27FC236}">
                <a16:creationId xmlns:a16="http://schemas.microsoft.com/office/drawing/2014/main" xmlns="" id="{8E07181A-B084-409F-A237-1973989B5A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4858" y="3118398"/>
            <a:ext cx="844593" cy="889046"/>
          </a:xfrm>
          <a:prstGeom prst="rect">
            <a:avLst/>
          </a:prstGeom>
        </p:spPr>
      </p:pic>
      <p:pic>
        <p:nvPicPr>
          <p:cNvPr id="31" name="Image 30">
            <a:extLst>
              <a:ext uri="{FF2B5EF4-FFF2-40B4-BE49-F238E27FC236}">
                <a16:creationId xmlns:a16="http://schemas.microsoft.com/office/drawing/2014/main" xmlns="" id="{DB174480-0234-42A2-AC61-D380238B9D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9940" y="1719320"/>
            <a:ext cx="982764" cy="686375"/>
          </a:xfrm>
          <a:prstGeom prst="rect">
            <a:avLst/>
          </a:prstGeom>
        </p:spPr>
      </p:pic>
    </p:spTree>
    <p:extLst>
      <p:ext uri="{BB962C8B-B14F-4D97-AF65-F5344CB8AC3E}">
        <p14:creationId xmlns:p14="http://schemas.microsoft.com/office/powerpoint/2010/main" val="3590649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…et à qui proposer</a:t>
            </a:r>
            <a:br>
              <a:rPr lang="fr-FR" dirty="0"/>
            </a:br>
            <a:r>
              <a:rPr lang="fr-FR" b="0" dirty="0"/>
              <a:t>cette carte ?</a:t>
            </a:r>
            <a:endParaRPr lang="fr-FR" dirty="0"/>
          </a:p>
        </p:txBody>
      </p:sp>
      <p:sp>
        <p:nvSpPr>
          <p:cNvPr id="4" name="Espace réservé du texte 3">
            <a:extLst>
              <a:ext uri="{FF2B5EF4-FFF2-40B4-BE49-F238E27FC236}">
                <a16:creationId xmlns:a16="http://schemas.microsoft.com/office/drawing/2014/main" xmlns="" id="{242D9C5F-235E-41AC-98CC-814C3AADF3CB}"/>
              </a:ext>
            </a:extLst>
          </p:cNvPr>
          <p:cNvSpPr txBox="1">
            <a:spLocks/>
          </p:cNvSpPr>
          <p:nvPr/>
        </p:nvSpPr>
        <p:spPr>
          <a:xfrm>
            <a:off x="1882444" y="1491553"/>
            <a:ext cx="6409120" cy="398759"/>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smtClean="0">
                <a:ln>
                  <a:noFill/>
                </a:ln>
                <a:solidFill>
                  <a:srgbClr val="EC6637"/>
                </a:solidFill>
                <a:effectLst/>
                <a:uLnTx/>
                <a:uFillTx/>
                <a:latin typeface="Arial Narrow"/>
                <a:ea typeface="+mn-ea"/>
                <a:cs typeface="+mn-cs"/>
              </a:rPr>
              <a:t> Clients « digitaux » </a:t>
            </a:r>
            <a:endParaRPr kumimoji="0" lang="fr-FR" sz="1400" b="1" i="0" u="none" strike="noStrike" kern="1200" spc="0" normalizeH="0" noProof="0" dirty="0">
              <a:ln>
                <a:noFill/>
              </a:ln>
              <a:solidFill>
                <a:srgbClr val="EC6637"/>
              </a:solidFill>
              <a:effectLst/>
              <a:uLnTx/>
              <a:uFillTx/>
              <a:latin typeface="Arial Narrow"/>
              <a:ea typeface="+mn-ea"/>
              <a:cs typeface="+mn-cs"/>
            </a:endParaRPr>
          </a:p>
        </p:txBody>
      </p:sp>
      <p:sp>
        <p:nvSpPr>
          <p:cNvPr id="5" name="Espace réservé du texte 9">
            <a:extLst>
              <a:ext uri="{FF2B5EF4-FFF2-40B4-BE49-F238E27FC236}">
                <a16:creationId xmlns:a16="http://schemas.microsoft.com/office/drawing/2014/main" xmlns="" id="{977AAAFD-3391-43D7-BAFB-6AA00054896E}"/>
              </a:ext>
            </a:extLst>
          </p:cNvPr>
          <p:cNvSpPr txBox="1">
            <a:spLocks/>
          </p:cNvSpPr>
          <p:nvPr/>
        </p:nvSpPr>
        <p:spPr>
          <a:xfrm>
            <a:off x="1891527" y="1818505"/>
            <a:ext cx="6408710" cy="564419"/>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0" algn="l" defTabSz="914400" rtl="0" eaLnBrk="1" fontAlgn="auto" latinLnBrk="0" hangingPunct="1">
              <a:lnSpc>
                <a:spcPts val="1600"/>
              </a:lnSpc>
              <a:spcBef>
                <a:spcPts val="0"/>
              </a:spcBef>
              <a:spcAft>
                <a:spcPts val="0"/>
              </a:spcAft>
              <a:buClr>
                <a:srgbClr val="581D74"/>
              </a:buClr>
              <a:buSzPct val="80000"/>
              <a:buFontTx/>
              <a:buNone/>
              <a:tabLst/>
              <a:defRPr/>
            </a:pP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Clients qui effectuent </a:t>
            </a:r>
            <a:r>
              <a:rPr kumimoji="0" lang="fr-FR" sz="1300" b="1"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régulièrement leurs achats en ligne </a:t>
            </a:r>
            <a:r>
              <a:rPr kumimoji="0" lang="fr-FR" sz="1300" b="0" i="0" u="none" strike="noStrike" kern="0" cap="none" spc="0" normalizeH="0" baseline="0" noProof="0" dirty="0" smtClean="0">
                <a:ln>
                  <a:noFill/>
                </a:ln>
                <a:solidFill>
                  <a:srgbClr val="000000"/>
                </a:solidFill>
                <a:effectLst/>
                <a:uLnTx/>
                <a:uFillTx/>
                <a:latin typeface="+mj-lt"/>
                <a:ea typeface="+mn-ea"/>
                <a:cs typeface="Arial" panose="020B0604020202020204" pitchFamily="34" charset="0"/>
              </a:rPr>
              <a:t>sur tous types de sites sécurisés ou non en France ou à l’étranger.</a:t>
            </a:r>
            <a:endParaRPr kumimoji="0" lang="fr-FR" sz="1300" b="1" i="0" u="none" strike="noStrike" kern="1200" cap="none" spc="0" normalizeH="0" baseline="0" noProof="0" dirty="0">
              <a:ln>
                <a:noFill/>
              </a:ln>
              <a:solidFill>
                <a:srgbClr val="F49D63"/>
              </a:solidFill>
              <a:effectLst/>
              <a:uLnTx/>
              <a:uFillTx/>
              <a:latin typeface="+mj-lt"/>
              <a:ea typeface="+mn-ea"/>
            </a:endParaRPr>
          </a:p>
        </p:txBody>
      </p:sp>
      <p:sp>
        <p:nvSpPr>
          <p:cNvPr id="6" name="Espace réservé du texte 3">
            <a:extLst>
              <a:ext uri="{FF2B5EF4-FFF2-40B4-BE49-F238E27FC236}">
                <a16:creationId xmlns:a16="http://schemas.microsoft.com/office/drawing/2014/main" xmlns="" id="{0957D6F7-3EE0-4C14-B77F-E4F241917035}"/>
              </a:ext>
            </a:extLst>
          </p:cNvPr>
          <p:cNvSpPr txBox="1">
            <a:spLocks/>
          </p:cNvSpPr>
          <p:nvPr/>
        </p:nvSpPr>
        <p:spPr>
          <a:xfrm>
            <a:off x="1857292" y="2636912"/>
            <a:ext cx="6696742" cy="552052"/>
          </a:xfrm>
          <a:prstGeom prst="rect">
            <a:avLst/>
          </a:prstGeom>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a:ln>
                  <a:noFill/>
                </a:ln>
                <a:solidFill>
                  <a:srgbClr val="EC6637"/>
                </a:solidFill>
                <a:effectLst/>
                <a:uLnTx/>
                <a:uFillTx/>
                <a:latin typeface="Arial Narrow"/>
                <a:ea typeface="+mn-ea"/>
                <a:cs typeface="+mn-cs"/>
              </a:rPr>
              <a:t> Clients sensibles aux risques et à la fraude/à la sécurité des données </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p:txBody>
      </p:sp>
      <p:sp>
        <p:nvSpPr>
          <p:cNvPr id="7" name="Espace réservé du texte 9">
            <a:extLst>
              <a:ext uri="{FF2B5EF4-FFF2-40B4-BE49-F238E27FC236}">
                <a16:creationId xmlns:a16="http://schemas.microsoft.com/office/drawing/2014/main" xmlns="" id="{B941B1B3-6C8F-413F-A1D3-B83BA3D72EB1}"/>
              </a:ext>
            </a:extLst>
          </p:cNvPr>
          <p:cNvSpPr txBox="1">
            <a:spLocks/>
          </p:cNvSpPr>
          <p:nvPr/>
        </p:nvSpPr>
        <p:spPr>
          <a:xfrm>
            <a:off x="1891527" y="2984522"/>
            <a:ext cx="6408711" cy="564419"/>
          </a:xfrm>
          <a:prstGeom prst="rect">
            <a:avLst/>
          </a:prstGeom>
        </p:spPr>
        <p:txBody>
          <a:bodyPr vert="horz" lIns="91440" tIns="45720" rIns="91440" bIns="45720" rtlCol="0">
            <a:norm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0" algn="l" defTabSz="914400" rtl="0" eaLnBrk="1" fontAlgn="auto" latinLnBrk="0" hangingPunct="1">
              <a:lnSpc>
                <a:spcPts val="1600"/>
              </a:lnSpc>
              <a:spcBef>
                <a:spcPts val="1200"/>
              </a:spcBef>
              <a:spcAft>
                <a:spcPts val="0"/>
              </a:spcAft>
              <a:buClr>
                <a:srgbClr val="581D74"/>
              </a:buClr>
              <a:buSzPct val="80000"/>
              <a:buFontTx/>
              <a:buNone/>
              <a:tabLst/>
              <a:defRPr/>
            </a:pPr>
            <a:r>
              <a:rPr kumimoji="0" lang="fr-FR" sz="1300" b="0" i="0" u="none" strike="noStrike" kern="0" cap="none" spc="0" normalizeH="0" baseline="0" noProof="0" dirty="0">
                <a:ln>
                  <a:noFill/>
                </a:ln>
                <a:solidFill>
                  <a:srgbClr val="000000"/>
                </a:solidFill>
                <a:effectLst/>
                <a:uLnTx/>
                <a:uFillTx/>
                <a:latin typeface="+mj-lt"/>
                <a:ea typeface="+mn-ea"/>
                <a:cs typeface="Arial" panose="020B0604020202020204" pitchFamily="34" charset="0"/>
              </a:rPr>
              <a:t>Clients qui présentent un intérêt pour la </a:t>
            </a:r>
            <a:r>
              <a:rPr kumimoji="0" lang="fr-FR" sz="1300" b="1" i="0" u="none" strike="noStrike" kern="0" cap="none" spc="0" normalizeH="0" baseline="0" noProof="0" dirty="0">
                <a:ln>
                  <a:noFill/>
                </a:ln>
                <a:solidFill>
                  <a:srgbClr val="000000"/>
                </a:solidFill>
                <a:effectLst/>
                <a:uLnTx/>
                <a:uFillTx/>
                <a:latin typeface="+mj-lt"/>
                <a:ea typeface="+mn-ea"/>
                <a:cs typeface="Arial" panose="020B0604020202020204" pitchFamily="34" charset="0"/>
              </a:rPr>
              <a:t>sécurité de leurs données </a:t>
            </a:r>
            <a:r>
              <a:rPr kumimoji="0" lang="fr-FR" sz="1300" b="0" i="0" u="none" strike="noStrike" kern="0" cap="none" spc="0" normalizeH="0" baseline="0" noProof="0" dirty="0">
                <a:ln>
                  <a:noFill/>
                </a:ln>
                <a:solidFill>
                  <a:srgbClr val="000000"/>
                </a:solidFill>
                <a:effectLst/>
                <a:uLnTx/>
                <a:uFillTx/>
                <a:latin typeface="+mj-lt"/>
                <a:ea typeface="+mn-ea"/>
                <a:cs typeface="Arial" panose="020B0604020202020204" pitchFamily="34" charset="0"/>
              </a:rPr>
              <a:t>et qui sont méfiants des paiements en ligne par exemple.</a:t>
            </a:r>
            <a:endParaRPr kumimoji="0" lang="fr-FR" sz="1300" b="1" i="0" u="none" strike="noStrike" kern="1200" cap="none" spc="0" normalizeH="0" baseline="0" noProof="0" dirty="0">
              <a:ln>
                <a:noFill/>
              </a:ln>
              <a:solidFill>
                <a:srgbClr val="F49D63"/>
              </a:solidFill>
              <a:effectLst/>
              <a:uLnTx/>
              <a:uFillTx/>
              <a:latin typeface="+mj-lt"/>
              <a:ea typeface="+mn-ea"/>
            </a:endParaRPr>
          </a:p>
        </p:txBody>
      </p:sp>
      <p:sp>
        <p:nvSpPr>
          <p:cNvPr id="8" name="Espace réservé du texte 3">
            <a:extLst>
              <a:ext uri="{FF2B5EF4-FFF2-40B4-BE49-F238E27FC236}">
                <a16:creationId xmlns:a16="http://schemas.microsoft.com/office/drawing/2014/main" xmlns="" id="{DDCDA805-827B-4401-9C7C-6646D2481247}"/>
              </a:ext>
            </a:extLst>
          </p:cNvPr>
          <p:cNvSpPr txBox="1">
            <a:spLocks/>
          </p:cNvSpPr>
          <p:nvPr/>
        </p:nvSpPr>
        <p:spPr>
          <a:xfrm>
            <a:off x="1864044" y="3791909"/>
            <a:ext cx="6840760" cy="390008"/>
          </a:xfrm>
          <a:prstGeom prst="rect">
            <a:avLst/>
          </a:prstGeom>
        </p:spPr>
        <p:txBody>
          <a:bodyPr vert="horz" lIns="91440" tIns="45720" rIns="91440" bIns="45720" rtlCol="0">
            <a:noAutofit/>
          </a:bodyPr>
          <a:lstStyle>
            <a:defPPr>
              <a:defRPr lang="fr-FR"/>
            </a:defPPr>
            <a:lvl1pPr marL="144000" indent="-144000">
              <a:spcBef>
                <a:spcPts val="300"/>
              </a:spcBef>
              <a:spcAft>
                <a:spcPts val="1200"/>
              </a:spcAft>
              <a:buClr>
                <a:srgbClr val="EC6637"/>
              </a:buClr>
              <a:buFont typeface="Britannic Bold" panose="020B0903060703020204" pitchFamily="34" charset="0"/>
              <a:buChar char="&gt;"/>
              <a:defRPr b="1" cap="none" baseline="0">
                <a:solidFill>
                  <a:srgbClr val="EC6637"/>
                </a:solidFill>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144000" defTabSz="91440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0" cap="all" spc="0" normalizeH="0" noProof="0" dirty="0">
                <a:ln>
                  <a:noFill/>
                </a:ln>
                <a:solidFill>
                  <a:srgbClr val="EC6637"/>
                </a:solidFill>
                <a:effectLst/>
                <a:uLnTx/>
                <a:uFillTx/>
              </a:rPr>
              <a:t> </a:t>
            </a:r>
            <a:r>
              <a:rPr kumimoji="0" lang="fr-FR" sz="1400" b="1" i="0" u="none" strike="noStrike" kern="0" cap="all" spc="0" normalizeH="0" noProof="0" dirty="0">
                <a:ln>
                  <a:noFill/>
                </a:ln>
                <a:solidFill>
                  <a:srgbClr val="EC6637"/>
                </a:solidFill>
                <a:effectLst/>
                <a:uLnTx/>
                <a:uFillTx/>
                <a:cs typeface="Arial" panose="020B0604020202020204" pitchFamily="34" charset="0"/>
              </a:rPr>
              <a:t>Clients qui ont </a:t>
            </a:r>
            <a:r>
              <a:rPr kumimoji="0" lang="fr-FR" sz="1400" b="1" i="0" u="none" strike="noStrike" kern="0" cap="all" spc="0" normalizeH="0" noProof="0" dirty="0" smtClean="0">
                <a:ln>
                  <a:noFill/>
                </a:ln>
                <a:solidFill>
                  <a:srgbClr val="EC6637"/>
                </a:solidFill>
                <a:effectLst/>
                <a:uLnTx/>
                <a:uFillTx/>
                <a:cs typeface="Arial" panose="020B0604020202020204" pitchFamily="34" charset="0"/>
              </a:rPr>
              <a:t>déjà </a:t>
            </a:r>
            <a:r>
              <a:rPr kumimoji="0" lang="fr-FR" sz="1400" b="1" i="0" u="none" strike="noStrike" kern="0" cap="all" spc="0" normalizeH="0" noProof="0" dirty="0">
                <a:ln>
                  <a:noFill/>
                </a:ln>
                <a:solidFill>
                  <a:srgbClr val="EC6637"/>
                </a:solidFill>
                <a:effectLst/>
                <a:uLnTx/>
                <a:uFillTx/>
                <a:cs typeface="Arial" panose="020B0604020202020204" pitchFamily="34" charset="0"/>
              </a:rPr>
              <a:t>fait une fois une opposition</a:t>
            </a:r>
          </a:p>
          <a:p>
            <a:pPr marL="144000" marR="0" lvl="0" indent="-144000" defTabSz="91440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0" cap="all" spc="0" normalizeH="0" noProof="0" dirty="0">
              <a:ln>
                <a:noFill/>
              </a:ln>
              <a:solidFill>
                <a:srgbClr val="EC6637"/>
              </a:solidFill>
              <a:effectLst/>
              <a:uLnTx/>
              <a:uFillTx/>
            </a:endParaRPr>
          </a:p>
        </p:txBody>
      </p:sp>
      <p:sp>
        <p:nvSpPr>
          <p:cNvPr id="9" name="ZoneTexte 8">
            <a:extLst>
              <a:ext uri="{FF2B5EF4-FFF2-40B4-BE49-F238E27FC236}">
                <a16:creationId xmlns:a16="http://schemas.microsoft.com/office/drawing/2014/main" xmlns="" id="{5FDC0171-166C-411B-A931-D3745A037882}"/>
              </a:ext>
            </a:extLst>
          </p:cNvPr>
          <p:cNvSpPr txBox="1"/>
          <p:nvPr/>
        </p:nvSpPr>
        <p:spPr>
          <a:xfrm>
            <a:off x="1891527" y="4160978"/>
            <a:ext cx="6559078" cy="528755"/>
          </a:xfrm>
          <a:prstGeom prst="rect">
            <a:avLst/>
          </a:prstGeom>
        </p:spPr>
        <p:txBody>
          <a:bodyPr vert="horz" lIns="91440" tIns="45720" rIns="91440" bIns="45720" rtlCol="0">
            <a:normAutofit/>
          </a:bodyPr>
          <a:lstStyle>
            <a:defPPr>
              <a:defRPr lang="fr-FR"/>
            </a:defPPr>
            <a:lvl1pPr marL="144000" lvl="0" indent="0">
              <a:lnSpc>
                <a:spcPts val="1600"/>
              </a:lnSpc>
              <a:spcBef>
                <a:spcPts val="1200"/>
              </a:spcBef>
              <a:spcAft>
                <a:spcPts val="0"/>
              </a:spcAft>
              <a:buClr>
                <a:srgbClr val="581D74"/>
              </a:buClr>
              <a:buSzPct val="80000"/>
              <a:buFontTx/>
              <a:buNone/>
              <a:defRPr sz="1200" b="0" kern="0" cap="none" baseline="0">
                <a:solidFill>
                  <a:srgbClr val="000000"/>
                </a:solidFill>
                <a:cs typeface="Arial" panose="020B0604020202020204" pitchFamily="34" charset="0"/>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0" defTabSz="914400" eaLnBrk="1" fontAlgn="auto" latinLnBrk="0" hangingPunct="1">
              <a:lnSpc>
                <a:spcPts val="1600"/>
              </a:lnSpc>
              <a:spcBef>
                <a:spcPts val="1200"/>
              </a:spcBef>
              <a:spcAft>
                <a:spcPts val="0"/>
              </a:spcAft>
              <a:buClr>
                <a:srgbClr val="581D74"/>
              </a:buClr>
              <a:buSzPct val="80000"/>
              <a:buFontTx/>
              <a:buNone/>
              <a:tabLst/>
              <a:defRPr/>
            </a:pP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Clients qui ont déjà </a:t>
            </a:r>
            <a:r>
              <a:rPr kumimoji="0" lang="fr-FR" sz="1300" b="1" i="0" u="none" strike="noStrike" kern="0" cap="none" spc="0" normalizeH="0" baseline="0" noProof="0" dirty="0">
                <a:ln>
                  <a:noFill/>
                </a:ln>
                <a:solidFill>
                  <a:srgbClr val="000000"/>
                </a:solidFill>
                <a:effectLst/>
                <a:uLnTx/>
                <a:uFillTx/>
                <a:latin typeface="+mj-lt"/>
                <a:cs typeface="Arial" panose="020B0604020202020204" pitchFamily="34" charset="0"/>
              </a:rPr>
              <a:t>mis </a:t>
            </a:r>
            <a:r>
              <a:rPr kumimoji="0" lang="fr-FR" sz="1300" b="1" i="0" u="none" strike="noStrike" kern="0" cap="none" spc="0" normalizeH="0" baseline="0" noProof="0" dirty="0" smtClean="0">
                <a:ln>
                  <a:noFill/>
                </a:ln>
                <a:solidFill>
                  <a:srgbClr val="000000"/>
                </a:solidFill>
                <a:effectLst/>
                <a:uLnTx/>
                <a:uFillTx/>
                <a:latin typeface="+mj-lt"/>
                <a:cs typeface="Arial" panose="020B0604020202020204" pitchFamily="34" charset="0"/>
              </a:rPr>
              <a:t>une opposition </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sur leur carte suite à un </a:t>
            </a:r>
            <a:r>
              <a:rPr kumimoji="0" lang="fr-FR" sz="1300" b="1" i="0" u="none" strike="noStrike" kern="0" cap="none" spc="0" normalizeH="0" baseline="0" noProof="0" dirty="0">
                <a:ln>
                  <a:noFill/>
                </a:ln>
                <a:solidFill>
                  <a:srgbClr val="000000"/>
                </a:solidFill>
                <a:effectLst/>
                <a:uLnTx/>
                <a:uFillTx/>
                <a:latin typeface="+mj-lt"/>
                <a:cs typeface="Arial" panose="020B0604020202020204" pitchFamily="34" charset="0"/>
              </a:rPr>
              <a:t>vol ou à un usage frauduleux </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ou bien lorsqu’un client effectue une </a:t>
            </a:r>
            <a:r>
              <a:rPr kumimoji="0" lang="fr-FR" sz="1300" b="1" i="0" u="none" strike="noStrike" kern="0" cap="none" spc="0" normalizeH="0" baseline="0" noProof="0" dirty="0">
                <a:ln>
                  <a:noFill/>
                </a:ln>
                <a:solidFill>
                  <a:srgbClr val="000000"/>
                </a:solidFill>
                <a:effectLst/>
                <a:uLnTx/>
                <a:uFillTx/>
                <a:latin typeface="+mj-lt"/>
                <a:cs typeface="Arial" panose="020B0604020202020204" pitchFamily="34" charset="0"/>
              </a:rPr>
              <a:t>demande d’opposition </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sur sa carte.</a:t>
            </a:r>
          </a:p>
          <a:p>
            <a:pPr marL="144000" marR="0" lvl="0" indent="0" defTabSz="914400" eaLnBrk="1" fontAlgn="auto" latinLnBrk="0" hangingPunct="1">
              <a:lnSpc>
                <a:spcPts val="1600"/>
              </a:lnSpc>
              <a:spcBef>
                <a:spcPts val="1200"/>
              </a:spcBef>
              <a:spcAft>
                <a:spcPts val="0"/>
              </a:spcAft>
              <a:buClr>
                <a:srgbClr val="581D74"/>
              </a:buClr>
              <a:buSzPct val="80000"/>
              <a:buFontTx/>
              <a:buNone/>
              <a:tabLst/>
              <a:defRPr/>
            </a:pPr>
            <a:endPar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endParaRPr>
          </a:p>
        </p:txBody>
      </p:sp>
      <p:sp>
        <p:nvSpPr>
          <p:cNvPr id="10" name="Espace réservé du texte 3">
            <a:extLst>
              <a:ext uri="{FF2B5EF4-FFF2-40B4-BE49-F238E27FC236}">
                <a16:creationId xmlns:a16="http://schemas.microsoft.com/office/drawing/2014/main" xmlns="" id="{A6E3B141-0D35-4BC9-AFB4-498B8B4A9490}"/>
              </a:ext>
            </a:extLst>
          </p:cNvPr>
          <p:cNvSpPr txBox="1">
            <a:spLocks/>
          </p:cNvSpPr>
          <p:nvPr/>
        </p:nvSpPr>
        <p:spPr>
          <a:xfrm>
            <a:off x="1839193" y="4941168"/>
            <a:ext cx="6840760" cy="390008"/>
          </a:xfrm>
          <a:prstGeom prst="rect">
            <a:avLst/>
          </a:prstGeom>
        </p:spPr>
        <p:txBody>
          <a:bodyPr vert="horz" lIns="91440" tIns="45720" rIns="91440" bIns="45720" rtlCol="0">
            <a:noAutofit/>
          </a:bodyPr>
          <a:lstStyle>
            <a:defPPr>
              <a:defRPr lang="fr-FR"/>
            </a:defPPr>
            <a:lvl1pPr marL="144000" indent="-144000">
              <a:spcBef>
                <a:spcPts val="300"/>
              </a:spcBef>
              <a:spcAft>
                <a:spcPts val="1200"/>
              </a:spcAft>
              <a:buClr>
                <a:srgbClr val="EC6637"/>
              </a:buClr>
              <a:buFont typeface="Britannic Bold" panose="020B0903060703020204" pitchFamily="34" charset="0"/>
              <a:buChar char="&gt;"/>
              <a:defRPr b="1" cap="none" baseline="0">
                <a:solidFill>
                  <a:srgbClr val="EC6637"/>
                </a:solidFill>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144000" defTabSz="91440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0" cap="all" spc="0" normalizeH="0" noProof="0" dirty="0">
                <a:ln>
                  <a:noFill/>
                </a:ln>
                <a:solidFill>
                  <a:srgbClr val="EC6637"/>
                </a:solidFill>
                <a:effectLst/>
                <a:uLnTx/>
                <a:uFillTx/>
              </a:rPr>
              <a:t> </a:t>
            </a:r>
            <a:r>
              <a:rPr kumimoji="0" lang="fr-FR" sz="1400" b="1" i="0" u="none" strike="noStrike" kern="0" cap="all" spc="0" normalizeH="0" noProof="0" dirty="0">
                <a:ln>
                  <a:noFill/>
                </a:ln>
                <a:solidFill>
                  <a:srgbClr val="EC6637"/>
                </a:solidFill>
                <a:effectLst/>
                <a:uLnTx/>
                <a:uFillTx/>
                <a:cs typeface="Arial" panose="020B0604020202020204" pitchFamily="34" charset="0"/>
              </a:rPr>
              <a:t>Clients détenteurs de la e-Carte bleue </a:t>
            </a:r>
          </a:p>
          <a:p>
            <a:pPr marL="144000" marR="0" lvl="0" indent="-144000" defTabSz="91440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0" cap="all" spc="0" normalizeH="0" noProof="0" dirty="0">
              <a:ln>
                <a:noFill/>
              </a:ln>
              <a:solidFill>
                <a:srgbClr val="EC6637"/>
              </a:solidFill>
              <a:effectLst/>
              <a:uLnTx/>
              <a:uFillTx/>
            </a:endParaRPr>
          </a:p>
        </p:txBody>
      </p:sp>
      <p:sp>
        <p:nvSpPr>
          <p:cNvPr id="11" name="ZoneTexte 10">
            <a:extLst>
              <a:ext uri="{FF2B5EF4-FFF2-40B4-BE49-F238E27FC236}">
                <a16:creationId xmlns:a16="http://schemas.microsoft.com/office/drawing/2014/main" xmlns="" id="{37D29991-946C-430B-8EF0-CCF77927A799}"/>
              </a:ext>
            </a:extLst>
          </p:cNvPr>
          <p:cNvSpPr txBox="1"/>
          <p:nvPr/>
        </p:nvSpPr>
        <p:spPr>
          <a:xfrm>
            <a:off x="1891527" y="5258466"/>
            <a:ext cx="6372705" cy="739509"/>
          </a:xfrm>
          <a:prstGeom prst="rect">
            <a:avLst/>
          </a:prstGeom>
        </p:spPr>
        <p:txBody>
          <a:bodyPr vert="horz" lIns="91440" tIns="45720" rIns="91440" bIns="45720" rtlCol="0">
            <a:normAutofit/>
          </a:bodyPr>
          <a:lstStyle>
            <a:defPPr>
              <a:defRPr lang="fr-FR"/>
            </a:defPPr>
            <a:lvl1pPr marL="144000" lvl="0" indent="0">
              <a:lnSpc>
                <a:spcPts val="1600"/>
              </a:lnSpc>
              <a:spcBef>
                <a:spcPts val="1200"/>
              </a:spcBef>
              <a:spcAft>
                <a:spcPts val="0"/>
              </a:spcAft>
              <a:buClr>
                <a:srgbClr val="581D74"/>
              </a:buClr>
              <a:buSzPct val="80000"/>
              <a:buFontTx/>
              <a:buNone/>
              <a:defRPr sz="1200" b="0" kern="0" cap="none" baseline="0">
                <a:solidFill>
                  <a:srgbClr val="000000"/>
                </a:solidFill>
                <a:cs typeface="Arial" panose="020B0604020202020204" pitchFamily="34" charset="0"/>
              </a:defRPr>
            </a:lvl1pPr>
            <a:lvl2pPr marL="0" indent="0">
              <a:spcBef>
                <a:spcPts val="0"/>
              </a:spcBef>
              <a:buFontTx/>
              <a:buNone/>
              <a:defRPr b="1" cap="all" baseline="0">
                <a:solidFill>
                  <a:schemeClr val="accent1"/>
                </a:solidFill>
              </a:defRPr>
            </a:lvl2pPr>
            <a:lvl3pPr marL="0" indent="0">
              <a:spcBef>
                <a:spcPts val="0"/>
              </a:spcBef>
              <a:buClr>
                <a:schemeClr val="accent1"/>
              </a:buClr>
              <a:buFontTx/>
              <a:buNone/>
              <a:defRPr sz="1600" b="0" cap="all" baseline="0">
                <a:solidFill>
                  <a:schemeClr val="accent1"/>
                </a:solidFill>
              </a:defRPr>
            </a:lvl3pPr>
            <a:lvl4pPr marL="144000" indent="0">
              <a:lnSpc>
                <a:spcPts val="1600"/>
              </a:lnSpc>
              <a:spcBef>
                <a:spcPts val="0"/>
              </a:spcBef>
              <a:buFontTx/>
              <a:buNone/>
              <a:defRPr sz="1200">
                <a:latin typeface="Arial" panose="020B0604020202020204" pitchFamily="34" charset="0"/>
                <a:cs typeface="Arial" panose="020B0604020202020204" pitchFamily="34" charset="0"/>
              </a:defRPr>
            </a:lvl4pPr>
            <a:lvl5pPr marL="144000" indent="-144000">
              <a:spcBef>
                <a:spcPts val="300"/>
              </a:spcBef>
              <a:spcAft>
                <a:spcPts val="1200"/>
              </a:spcAft>
              <a:buClr>
                <a:schemeClr val="accent1"/>
              </a:buClr>
              <a:buFont typeface="Britannic Bold" panose="020B0903060703020204" pitchFamily="34" charset="0"/>
              <a:buChar char="&gt;"/>
              <a:defRPr sz="1200" b="1" cap="all" baseline="0"/>
            </a:lvl5pPr>
            <a:lvl6pPr marL="324000" indent="-144000">
              <a:lnSpc>
                <a:spcPts val="1600"/>
              </a:lnSpc>
              <a:spcBef>
                <a:spcPts val="400"/>
              </a:spcBef>
              <a:buClr>
                <a:schemeClr val="accent1"/>
              </a:buClr>
              <a:buFont typeface="Wingdings 2" panose="05020102010507070707" pitchFamily="18" charset="2"/>
              <a:buChar char=""/>
              <a:defRPr sz="1200" i="0">
                <a:latin typeface="Arial" panose="020B0604020202020204" pitchFamily="34" charset="0"/>
                <a:cs typeface="Arial" panose="020B0604020202020204" pitchFamily="34" charset="0"/>
              </a:defRPr>
            </a:lvl6pPr>
            <a:lvl7pPr marL="0" indent="0" algn="just">
              <a:lnSpc>
                <a:spcPts val="1500"/>
              </a:lnSpc>
              <a:spcBef>
                <a:spcPts val="0"/>
              </a:spcBef>
              <a:buClr>
                <a:schemeClr val="accent1"/>
              </a:buClr>
              <a:buFontTx/>
              <a:buNone/>
              <a:defRPr sz="1400" b="0" i="0" cap="all" baseline="0">
                <a:solidFill>
                  <a:schemeClr val="accent1"/>
                </a:solidFill>
              </a:defRPr>
            </a:lvl7pPr>
            <a:lvl8pPr marL="0" indent="0">
              <a:spcBef>
                <a:spcPts val="0"/>
              </a:spcBef>
              <a:buClr>
                <a:schemeClr val="accent1"/>
              </a:buClr>
              <a:buFontTx/>
              <a:buNone/>
              <a:defRPr sz="1400" b="0" i="0" cap="all" baseline="0">
                <a:solidFill>
                  <a:schemeClr val="bg1"/>
                </a:solidFill>
              </a:defRPr>
            </a:lvl8pPr>
            <a:lvl9pPr marL="216000" indent="0">
              <a:spcBef>
                <a:spcPts val="0"/>
              </a:spcBef>
              <a:buClr>
                <a:schemeClr val="accent1"/>
              </a:buClr>
              <a:buFontTx/>
              <a:buNone/>
              <a:defRPr sz="1100" b="0" i="0" cap="all" baseline="0">
                <a:solidFill>
                  <a:schemeClr val="bg1"/>
                </a:solidFill>
              </a:defRPr>
            </a:lvl9pPr>
          </a:lstStyle>
          <a:p>
            <a:pPr marL="144000" marR="0" lvl="0" indent="0" defTabSz="914400" eaLnBrk="1" fontAlgn="auto" latinLnBrk="0" hangingPunct="1">
              <a:lnSpc>
                <a:spcPts val="1600"/>
              </a:lnSpc>
              <a:spcBef>
                <a:spcPts val="1200"/>
              </a:spcBef>
              <a:spcAft>
                <a:spcPts val="0"/>
              </a:spcAft>
              <a:buClr>
                <a:srgbClr val="581D74"/>
              </a:buClr>
              <a:buSzPct val="80000"/>
              <a:buFontTx/>
              <a:buNone/>
              <a:tabLst/>
              <a:defRPr/>
            </a:pP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Clients détenteurs de la </a:t>
            </a:r>
            <a:r>
              <a:rPr kumimoji="0" lang="fr-FR" sz="1300" b="1" i="0" u="none" strike="noStrike" kern="0" cap="none" spc="0" normalizeH="0" baseline="0" noProof="0" dirty="0">
                <a:ln>
                  <a:noFill/>
                </a:ln>
                <a:solidFill>
                  <a:srgbClr val="000000"/>
                </a:solidFill>
                <a:effectLst/>
                <a:uLnTx/>
                <a:uFillTx/>
                <a:latin typeface="+mj-lt"/>
                <a:cs typeface="Arial" panose="020B0604020202020204" pitchFamily="34" charset="0"/>
              </a:rPr>
              <a:t>e-Carte bleue </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(carte virtuelle pour chaque paiement en ligne avec un e-numéro à usage unique</a:t>
            </a:r>
            <a:r>
              <a:rPr kumimoji="0" lang="fr-FR" sz="1300" b="0" i="0" u="none" strike="noStrike" kern="0" cap="none" spc="0" normalizeH="0" baseline="0" noProof="0" dirty="0" smtClean="0">
                <a:ln>
                  <a:noFill/>
                </a:ln>
                <a:solidFill>
                  <a:srgbClr val="000000"/>
                </a:solidFill>
                <a:effectLst/>
                <a:uLnTx/>
                <a:uFillTx/>
                <a:latin typeface="+mj-lt"/>
                <a:cs typeface="Arial" panose="020B0604020202020204" pitchFamily="34" charset="0"/>
              </a:rPr>
              <a:t>).</a:t>
            </a:r>
            <a: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t/>
            </a:r>
            <a:br>
              <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rPr>
            </a:br>
            <a:endParaRPr kumimoji="0" lang="fr-FR" sz="1300" b="0" i="0" u="none" strike="noStrike" kern="0" cap="none" spc="0" normalizeH="0" baseline="0" noProof="0" dirty="0">
              <a:ln>
                <a:noFill/>
              </a:ln>
              <a:solidFill>
                <a:srgbClr val="000000"/>
              </a:solidFill>
              <a:effectLst/>
              <a:uLnTx/>
              <a:uFillTx/>
              <a:latin typeface="+mj-lt"/>
              <a:cs typeface="Arial" panose="020B0604020202020204" pitchFamily="34" charset="0"/>
            </a:endParaRPr>
          </a:p>
        </p:txBody>
      </p:sp>
      <p:sp>
        <p:nvSpPr>
          <p:cNvPr id="12" name="Rectangle 11">
            <a:extLst>
              <a:ext uri="{FF2B5EF4-FFF2-40B4-BE49-F238E27FC236}">
                <a16:creationId xmlns:a16="http://schemas.microsoft.com/office/drawing/2014/main" xmlns="" id="{25E920EA-2A3F-497D-8F14-AD441C4DC51E}"/>
              </a:ext>
            </a:extLst>
          </p:cNvPr>
          <p:cNvSpPr/>
          <p:nvPr/>
        </p:nvSpPr>
        <p:spPr>
          <a:xfrm>
            <a:off x="759037" y="1491553"/>
            <a:ext cx="943759" cy="933235"/>
          </a:xfrm>
          <a:prstGeom prst="rect">
            <a:avLst/>
          </a:prstGeom>
          <a:solidFill>
            <a:srgbClr val="EC663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13"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894" y="1699838"/>
            <a:ext cx="538001" cy="539709"/>
          </a:xfrm>
          <a:prstGeom prst="rect">
            <a:avLst/>
          </a:prstGeom>
        </p:spPr>
      </p:pic>
      <p:sp>
        <p:nvSpPr>
          <p:cNvPr id="14" name="Rectangle 13">
            <a:extLst>
              <a:ext uri="{FF2B5EF4-FFF2-40B4-BE49-F238E27FC236}">
                <a16:creationId xmlns:a16="http://schemas.microsoft.com/office/drawing/2014/main" xmlns="" id="{25E920EA-2A3F-497D-8F14-AD441C4DC51E}"/>
              </a:ext>
            </a:extLst>
          </p:cNvPr>
          <p:cNvSpPr/>
          <p:nvPr/>
        </p:nvSpPr>
        <p:spPr>
          <a:xfrm>
            <a:off x="759037" y="2636912"/>
            <a:ext cx="943759" cy="933235"/>
          </a:xfrm>
          <a:prstGeom prst="rect">
            <a:avLst/>
          </a:prstGeom>
          <a:solidFill>
            <a:srgbClr val="FCBE0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894" y="2845197"/>
            <a:ext cx="538001" cy="539709"/>
          </a:xfrm>
          <a:prstGeom prst="rect">
            <a:avLst/>
          </a:prstGeom>
        </p:spPr>
      </p:pic>
      <p:sp>
        <p:nvSpPr>
          <p:cNvPr id="16" name="Rectangle 15">
            <a:extLst>
              <a:ext uri="{FF2B5EF4-FFF2-40B4-BE49-F238E27FC236}">
                <a16:creationId xmlns:a16="http://schemas.microsoft.com/office/drawing/2014/main" xmlns="" id="{25E920EA-2A3F-497D-8F14-AD441C4DC51E}"/>
              </a:ext>
            </a:extLst>
          </p:cNvPr>
          <p:cNvSpPr/>
          <p:nvPr/>
        </p:nvSpPr>
        <p:spPr>
          <a:xfrm>
            <a:off x="759037" y="3791909"/>
            <a:ext cx="943759" cy="933235"/>
          </a:xfrm>
          <a:prstGeom prst="rect">
            <a:avLst/>
          </a:prstGeom>
          <a:solidFill>
            <a:srgbClr val="F19D6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17" name="Imag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894" y="4000194"/>
            <a:ext cx="538001" cy="539709"/>
          </a:xfrm>
          <a:prstGeom prst="rect">
            <a:avLst/>
          </a:prstGeom>
        </p:spPr>
      </p:pic>
      <p:sp>
        <p:nvSpPr>
          <p:cNvPr id="18" name="Rectangle 17">
            <a:extLst>
              <a:ext uri="{FF2B5EF4-FFF2-40B4-BE49-F238E27FC236}">
                <a16:creationId xmlns:a16="http://schemas.microsoft.com/office/drawing/2014/main" xmlns="" id="{25E920EA-2A3F-497D-8F14-AD441C4DC51E}"/>
              </a:ext>
            </a:extLst>
          </p:cNvPr>
          <p:cNvSpPr/>
          <p:nvPr/>
        </p:nvSpPr>
        <p:spPr>
          <a:xfrm>
            <a:off x="759037" y="4941168"/>
            <a:ext cx="943759" cy="933235"/>
          </a:xfrm>
          <a:prstGeom prst="rect">
            <a:avLst/>
          </a:prstGeom>
          <a:solidFill>
            <a:srgbClr val="F8CE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pic>
        <p:nvPicPr>
          <p:cNvPr id="19" name="Imag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529" y="5136172"/>
            <a:ext cx="538001" cy="539709"/>
          </a:xfrm>
          <a:prstGeom prst="rect">
            <a:avLst/>
          </a:prstGeom>
        </p:spPr>
      </p:pic>
    </p:spTree>
    <p:extLst>
      <p:ext uri="{BB962C8B-B14F-4D97-AF65-F5344CB8AC3E}">
        <p14:creationId xmlns:p14="http://schemas.microsoft.com/office/powerpoint/2010/main" val="4158287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cs typeface="Arial" panose="020B0604020202020204" pitchFamily="34" charset="0"/>
              </a:rPr>
              <a:t>QUEL EST Le processus </a:t>
            </a:r>
            <a:r>
              <a:rPr lang="fr-FR" b="0" dirty="0">
                <a:cs typeface="Arial" panose="020B0604020202020204" pitchFamily="34" charset="0"/>
              </a:rPr>
              <a:t/>
            </a:r>
            <a:br>
              <a:rPr lang="fr-FR" b="0" dirty="0">
                <a:cs typeface="Arial" panose="020B0604020202020204" pitchFamily="34" charset="0"/>
              </a:rPr>
            </a:br>
            <a:r>
              <a:rPr lang="fr-FR" b="0" dirty="0">
                <a:cs typeface="Arial" panose="020B0604020202020204" pitchFamily="34" charset="0"/>
              </a:rPr>
              <a:t>de recyclage ? </a:t>
            </a:r>
            <a:endParaRPr lang="fr-FR" dirty="0"/>
          </a:p>
        </p:txBody>
      </p:sp>
      <p:sp>
        <p:nvSpPr>
          <p:cNvPr id="4" name="Espace réservé du texte 9">
            <a:extLst>
              <a:ext uri="{FF2B5EF4-FFF2-40B4-BE49-F238E27FC236}">
                <a16:creationId xmlns:a16="http://schemas.microsoft.com/office/drawing/2014/main" xmlns="" id="{1F8C7ACA-0FF2-46B8-8B25-36A29A304FD5}"/>
              </a:ext>
            </a:extLst>
          </p:cNvPr>
          <p:cNvSpPr txBox="1">
            <a:spLocks/>
          </p:cNvSpPr>
          <p:nvPr/>
        </p:nvSpPr>
        <p:spPr>
          <a:xfrm>
            <a:off x="857270" y="1483801"/>
            <a:ext cx="7119207" cy="1232876"/>
          </a:xfrm>
          <a:prstGeom prst="rect">
            <a:avLst/>
          </a:prstGeom>
        </p:spPr>
        <p:txBody>
          <a:bodyPr vert="horz" lIns="91440" tIns="45720" rIns="91440" bIns="45720" rtlCol="0">
            <a:noAutofit/>
          </a:bodyPr>
          <a:lstStyle>
            <a:lvl1pPr marL="144000" indent="0" algn="l" defTabSz="914400" rtl="0" eaLnBrk="1" latinLnBrk="0" hangingPunct="1">
              <a:lnSpc>
                <a:spcPts val="1600"/>
              </a:lnSpc>
              <a:spcBef>
                <a:spcPts val="0"/>
              </a:spcBef>
              <a:spcAft>
                <a:spcPts val="0"/>
              </a:spcAft>
              <a:buFontTx/>
              <a:buNone/>
              <a:defRPr sz="12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285750" indent="-285750">
              <a:buClr>
                <a:srgbClr val="EC6637"/>
              </a:buClr>
              <a:buSzPct val="150000"/>
              <a:buFont typeface="Britannic Bold" panose="020B0903060703020204" pitchFamily="34" charset="0"/>
              <a:buChar char="&gt;"/>
            </a:pPr>
            <a:r>
              <a:rPr lang="fr-FR" sz="1300" dirty="0">
                <a:solidFill>
                  <a:prstClr val="black"/>
                </a:solidFill>
                <a:ea typeface="Verdana" panose="020B0604030504040204" pitchFamily="34" charset="0"/>
                <a:cs typeface="Arial" panose="020B0604020202020204" pitchFamily="34" charset="0"/>
              </a:rPr>
              <a:t>Cette carte est un </a:t>
            </a:r>
            <a:r>
              <a:rPr lang="fr-FR" sz="1300" b="1" dirty="0">
                <a:solidFill>
                  <a:prstClr val="black"/>
                </a:solidFill>
                <a:ea typeface="Verdana" panose="020B0604030504040204" pitchFamily="34" charset="0"/>
                <a:cs typeface="Arial" panose="020B0604020202020204" pitchFamily="34" charset="0"/>
              </a:rPr>
              <a:t>E</a:t>
            </a:r>
            <a:r>
              <a:rPr lang="fr-FR" sz="1300" dirty="0">
                <a:solidFill>
                  <a:prstClr val="black"/>
                </a:solidFill>
                <a:ea typeface="Verdana" panose="020B0604030504040204" pitchFamily="34" charset="0"/>
                <a:cs typeface="Arial" panose="020B0604020202020204" pitchFamily="34" charset="0"/>
              </a:rPr>
              <a:t>quipement </a:t>
            </a:r>
            <a:r>
              <a:rPr lang="fr-FR" sz="1300" b="1" dirty="0">
                <a:solidFill>
                  <a:prstClr val="black"/>
                </a:solidFill>
                <a:ea typeface="Verdana" panose="020B0604030504040204" pitchFamily="34" charset="0"/>
                <a:cs typeface="Arial" panose="020B0604020202020204" pitchFamily="34" charset="0"/>
              </a:rPr>
              <a:t>E</a:t>
            </a:r>
            <a:r>
              <a:rPr lang="fr-FR" sz="1300" dirty="0">
                <a:solidFill>
                  <a:prstClr val="black"/>
                </a:solidFill>
                <a:ea typeface="Verdana" panose="020B0604030504040204" pitchFamily="34" charset="0"/>
                <a:cs typeface="Arial" panose="020B0604020202020204" pitchFamily="34" charset="0"/>
              </a:rPr>
              <a:t>lectrique et </a:t>
            </a:r>
            <a:r>
              <a:rPr lang="fr-FR" sz="1300" b="1" dirty="0">
                <a:solidFill>
                  <a:prstClr val="black"/>
                </a:solidFill>
                <a:ea typeface="Verdana" panose="020B0604030504040204" pitchFamily="34" charset="0"/>
                <a:cs typeface="Arial" panose="020B0604020202020204" pitchFamily="34" charset="0"/>
              </a:rPr>
              <a:t>E</a:t>
            </a:r>
            <a:r>
              <a:rPr lang="fr-FR" sz="1300" dirty="0">
                <a:solidFill>
                  <a:prstClr val="black"/>
                </a:solidFill>
                <a:ea typeface="Verdana" panose="020B0604030504040204" pitchFamily="34" charset="0"/>
                <a:cs typeface="Arial" panose="020B0604020202020204" pitchFamily="34" charset="0"/>
              </a:rPr>
              <a:t>lectronique car elle contient une </a:t>
            </a:r>
            <a:r>
              <a:rPr lang="fr-FR" sz="1300" b="1" dirty="0">
                <a:solidFill>
                  <a:srgbClr val="EC6637"/>
                </a:solidFill>
                <a:ea typeface="Verdana" panose="020B0604030504040204" pitchFamily="34" charset="0"/>
                <a:cs typeface="Arial" panose="020B0604020202020204" pitchFamily="34" charset="0"/>
              </a:rPr>
              <a:t>batterie au lithium</a:t>
            </a:r>
            <a:r>
              <a:rPr lang="fr-FR" sz="1300" dirty="0">
                <a:solidFill>
                  <a:srgbClr val="EC6637"/>
                </a:solidFill>
                <a:ea typeface="Verdana" panose="020B0604030504040204" pitchFamily="34" charset="0"/>
                <a:cs typeface="Arial" panose="020B0604020202020204" pitchFamily="34" charset="0"/>
              </a:rPr>
              <a:t>, </a:t>
            </a:r>
            <a:r>
              <a:rPr lang="fr-FR" sz="1300" dirty="0">
                <a:solidFill>
                  <a:prstClr val="black"/>
                </a:solidFill>
                <a:ea typeface="Verdana" panose="020B0604030504040204" pitchFamily="34" charset="0"/>
                <a:cs typeface="Arial" panose="020B0604020202020204" pitchFamily="34" charset="0"/>
              </a:rPr>
              <a:t>conformément à la réglementation, elle doit </a:t>
            </a:r>
            <a:r>
              <a:rPr lang="fr-FR" sz="1300" b="1" dirty="0">
                <a:solidFill>
                  <a:prstClr val="black"/>
                </a:solidFill>
                <a:ea typeface="Verdana" panose="020B0604030504040204" pitchFamily="34" charset="0"/>
                <a:cs typeface="Arial" panose="020B0604020202020204" pitchFamily="34" charset="0"/>
              </a:rPr>
              <a:t>être dépolluée et recyclée. </a:t>
            </a:r>
          </a:p>
          <a:p>
            <a:pPr marL="315450" indent="-171450">
              <a:buClr>
                <a:srgbClr val="EC6637"/>
              </a:buClr>
              <a:buFont typeface="Britannic Bold" panose="020B0903060703020204" pitchFamily="34" charset="0"/>
              <a:buChar char="&gt;"/>
            </a:pPr>
            <a:endParaRPr lang="fr-FR" sz="1300" dirty="0">
              <a:solidFill>
                <a:prstClr val="black"/>
              </a:solidFill>
              <a:ea typeface="Verdana" panose="020B0604030504040204" pitchFamily="34" charset="0"/>
              <a:cs typeface="Arial" panose="020B0604020202020204" pitchFamily="34" charset="0"/>
            </a:endParaRPr>
          </a:p>
          <a:p>
            <a:pPr marL="285750" indent="-285750">
              <a:buClr>
                <a:srgbClr val="EC6637"/>
              </a:buClr>
              <a:buSzPct val="150000"/>
              <a:buFont typeface="Britannic Bold" panose="020B0903060703020204" pitchFamily="34" charset="0"/>
              <a:buChar char="&gt;"/>
            </a:pPr>
            <a:r>
              <a:rPr lang="fr-FR" sz="1300" dirty="0" smtClean="0">
                <a:solidFill>
                  <a:prstClr val="black"/>
                </a:solidFill>
                <a:ea typeface="Verdana" panose="020B0604030504040204" pitchFamily="34" charset="0"/>
                <a:cs typeface="Arial" panose="020B0604020202020204" pitchFamily="34" charset="0"/>
              </a:rPr>
              <a:t>A la souscription ou au </a:t>
            </a:r>
            <a:r>
              <a:rPr lang="fr-FR" sz="1300" dirty="0">
                <a:solidFill>
                  <a:prstClr val="black"/>
                </a:solidFill>
                <a:ea typeface="Verdana" panose="020B0604030504040204" pitchFamily="34" charset="0"/>
                <a:cs typeface="Arial" panose="020B0604020202020204" pitchFamily="34" charset="0"/>
              </a:rPr>
              <a:t>renouvellement de </a:t>
            </a:r>
            <a:r>
              <a:rPr lang="fr-FR" sz="1300" dirty="0" smtClean="0">
                <a:solidFill>
                  <a:prstClr val="black"/>
                </a:solidFill>
                <a:ea typeface="Verdana" panose="020B0604030504040204" pitchFamily="34" charset="0"/>
                <a:cs typeface="Arial" panose="020B0604020202020204" pitchFamily="34" charset="0"/>
              </a:rPr>
              <a:t>la carte DCVV, </a:t>
            </a:r>
            <a:r>
              <a:rPr lang="fr-FR" sz="1300" dirty="0">
                <a:solidFill>
                  <a:prstClr val="black"/>
                </a:solidFill>
                <a:ea typeface="Verdana" panose="020B0604030504040204" pitchFamily="34" charset="0"/>
                <a:cs typeface="Arial" panose="020B0604020202020204" pitchFamily="34" charset="0"/>
              </a:rPr>
              <a:t>une lettre d’information sera envoyée au porteur de la carte expliquant </a:t>
            </a:r>
            <a:r>
              <a:rPr lang="fr-FR" sz="1300" b="1" dirty="0">
                <a:solidFill>
                  <a:prstClr val="black"/>
                </a:solidFill>
                <a:ea typeface="Verdana" panose="020B0604030504040204" pitchFamily="34" charset="0"/>
                <a:cs typeface="Arial" panose="020B0604020202020204" pitchFamily="34" charset="0"/>
              </a:rPr>
              <a:t>le processus de recyclage </a:t>
            </a:r>
            <a:r>
              <a:rPr lang="fr-FR" sz="1300" dirty="0">
                <a:solidFill>
                  <a:prstClr val="black"/>
                </a:solidFill>
                <a:ea typeface="Verdana" panose="020B0604030504040204" pitchFamily="34" charset="0"/>
                <a:cs typeface="Arial" panose="020B0604020202020204" pitchFamily="34" charset="0"/>
              </a:rPr>
              <a:t>ci-dessous : </a:t>
            </a:r>
          </a:p>
        </p:txBody>
      </p:sp>
      <p:grpSp>
        <p:nvGrpSpPr>
          <p:cNvPr id="2" name="Groupe 1"/>
          <p:cNvGrpSpPr/>
          <p:nvPr/>
        </p:nvGrpSpPr>
        <p:grpSpPr>
          <a:xfrm>
            <a:off x="550934" y="2932516"/>
            <a:ext cx="8111373" cy="2926620"/>
            <a:chOff x="550934" y="2932516"/>
            <a:chExt cx="8111373" cy="2926620"/>
          </a:xfrm>
        </p:grpSpPr>
        <p:sp>
          <p:nvSpPr>
            <p:cNvPr id="6" name="ZoneTexte 5">
              <a:extLst>
                <a:ext uri="{FF2B5EF4-FFF2-40B4-BE49-F238E27FC236}">
                  <a16:creationId xmlns:a16="http://schemas.microsoft.com/office/drawing/2014/main" xmlns="" id="{DF58B828-6147-43E6-B56F-A69BF547D97A}"/>
                </a:ext>
              </a:extLst>
            </p:cNvPr>
            <p:cNvSpPr txBox="1"/>
            <p:nvPr/>
          </p:nvSpPr>
          <p:spPr>
            <a:xfrm>
              <a:off x="7093759" y="4289476"/>
              <a:ext cx="1568548" cy="461665"/>
            </a:xfrm>
            <a:prstGeom prst="rect">
              <a:avLst/>
            </a:prstGeom>
            <a:noFill/>
            <a:ln>
              <a:noFill/>
            </a:ln>
          </p:spPr>
          <p:txBody>
            <a:bodyPr wrap="square">
              <a:spAutoFit/>
            </a:bodyPr>
            <a:lstStyle>
              <a:defPPr>
                <a:defRPr lang="fr-FR"/>
              </a:defPPr>
              <a:lvl1pPr>
                <a:defRPr sz="100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cs typeface="Arial" panose="020B0604020202020204" pitchFamily="34" charset="0"/>
                </a:rPr>
                <a:t>Réception dans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l’atelier de recyclage</a:t>
              </a:r>
            </a:p>
          </p:txBody>
        </p:sp>
        <p:sp>
          <p:nvSpPr>
            <p:cNvPr id="7" name="ZoneTexte 6">
              <a:extLst>
                <a:ext uri="{FF2B5EF4-FFF2-40B4-BE49-F238E27FC236}">
                  <a16:creationId xmlns:a16="http://schemas.microsoft.com/office/drawing/2014/main" xmlns="" id="{C957DABF-30C2-4F90-B093-35B19F2BB2A2}"/>
                </a:ext>
              </a:extLst>
            </p:cNvPr>
            <p:cNvSpPr txBox="1"/>
            <p:nvPr/>
          </p:nvSpPr>
          <p:spPr>
            <a:xfrm>
              <a:off x="2321815" y="4289476"/>
              <a:ext cx="1551730" cy="1015663"/>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cs typeface="Arial" panose="020B0604020202020204" pitchFamily="34" charset="0"/>
                </a:rPr>
                <a:t>Pour l’activer, le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client effectue un retrait </a:t>
              </a:r>
              <a:r>
                <a:rPr kumimoji="0" lang="fr-FR" sz="1200" b="0" i="0" u="none" strike="noStrike" kern="0" cap="none" spc="0" normalizeH="0" baseline="0" noProof="0" dirty="0">
                  <a:ln>
                    <a:noFill/>
                  </a:ln>
                  <a:solidFill>
                    <a:prstClr val="black"/>
                  </a:solidFill>
                  <a:effectLst/>
                  <a:uLnTx/>
                  <a:uFillTx/>
                  <a:cs typeface="Arial" panose="020B0604020202020204" pitchFamily="34" charset="0"/>
                </a:rPr>
                <a:t>sur un distributeur ou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un paiement </a:t>
              </a:r>
              <a:r>
                <a:rPr kumimoji="0" lang="fr-FR" sz="1200" b="0" i="0" u="none" strike="noStrike" kern="0" cap="none" spc="0" normalizeH="0" baseline="0" noProof="0" dirty="0">
                  <a:ln>
                    <a:noFill/>
                  </a:ln>
                  <a:solidFill>
                    <a:prstClr val="black"/>
                  </a:solidFill>
                  <a:effectLst/>
                  <a:uLnTx/>
                  <a:uFillTx/>
                  <a:cs typeface="Arial" panose="020B0604020202020204" pitchFamily="34" charset="0"/>
                </a:rPr>
                <a:t>chez un commerçant</a:t>
              </a:r>
            </a:p>
          </p:txBody>
        </p:sp>
        <p:sp>
          <p:nvSpPr>
            <p:cNvPr id="8" name="ZoneTexte 7">
              <a:extLst>
                <a:ext uri="{FF2B5EF4-FFF2-40B4-BE49-F238E27FC236}">
                  <a16:creationId xmlns:a16="http://schemas.microsoft.com/office/drawing/2014/main" xmlns="" id="{89807490-527A-4FDD-A31D-A9131A800398}"/>
                </a:ext>
              </a:extLst>
            </p:cNvPr>
            <p:cNvSpPr txBox="1"/>
            <p:nvPr/>
          </p:nvSpPr>
          <p:spPr>
            <a:xfrm>
              <a:off x="550934" y="4289476"/>
              <a:ext cx="1416659" cy="646331"/>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cs typeface="Arial" panose="020B0604020202020204" pitchFamily="34" charset="0"/>
                </a:rPr>
                <a:t>À l’échéance,</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 le client reçoit sa nouvelle carte</a:t>
              </a:r>
            </a:p>
          </p:txBody>
        </p:sp>
        <p:sp>
          <p:nvSpPr>
            <p:cNvPr id="9" name="ZoneTexte 8">
              <a:extLst>
                <a:ext uri="{FF2B5EF4-FFF2-40B4-BE49-F238E27FC236}">
                  <a16:creationId xmlns:a16="http://schemas.microsoft.com/office/drawing/2014/main" xmlns="" id="{5C54D6D9-B495-4FE9-8E4B-13D00916E10C}"/>
                </a:ext>
              </a:extLst>
            </p:cNvPr>
            <p:cNvSpPr txBox="1"/>
            <p:nvPr/>
          </p:nvSpPr>
          <p:spPr>
            <a:xfrm>
              <a:off x="4254327" y="4289476"/>
              <a:ext cx="2511349" cy="1569660"/>
            </a:xfrm>
            <a:prstGeom prst="rect">
              <a:avLst/>
            </a:prstGeom>
            <a:noFill/>
            <a:ln>
              <a:noFill/>
            </a:ln>
          </p:spPr>
          <p:txBody>
            <a:bodyPr wrap="square">
              <a:spAutoFit/>
            </a:bodyPr>
            <a:lstStyle>
              <a:defPPr>
                <a:defRPr lang="fr-FR"/>
              </a:defPPr>
              <a:lvl1pPr>
                <a:defRPr sz="100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cs typeface="Arial" panose="020B0604020202020204" pitchFamily="34" charset="0"/>
                </a:rPr>
                <a:t>Le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client renvoie son ancienne carte</a:t>
              </a:r>
              <a:r>
                <a:rPr kumimoji="0" lang="fr-FR" sz="1200" b="0" i="0" u="none" strike="noStrike" kern="0" cap="none" spc="0" normalizeH="0" baseline="0" noProof="0" dirty="0">
                  <a:ln>
                    <a:noFill/>
                  </a:ln>
                  <a:solidFill>
                    <a:prstClr val="black"/>
                  </a:solidFill>
                  <a:effectLst/>
                  <a:uLnTx/>
                  <a:uFillTx/>
                  <a:cs typeface="Arial" panose="020B0604020202020204" pitchFamily="34" charset="0"/>
                </a:rPr>
                <a:t> VISA à cryptogramme dynamique </a:t>
              </a:r>
              <a:r>
                <a:rPr kumimoji="0" lang="fr-FR" sz="1200" b="1" i="0" u="none" strike="noStrike" kern="0" cap="none" spc="0" normalizeH="0" baseline="0" noProof="0" dirty="0">
                  <a:ln>
                    <a:noFill/>
                  </a:ln>
                  <a:solidFill>
                    <a:srgbClr val="FF0000"/>
                  </a:solidFill>
                  <a:effectLst/>
                  <a:uLnTx/>
                  <a:uFillTx/>
                  <a:cs typeface="Arial" panose="020B0604020202020204" pitchFamily="34" charset="0"/>
                </a:rPr>
                <a:t>intacte</a:t>
              </a:r>
              <a:r>
                <a:rPr kumimoji="0" lang="fr-FR" sz="1200" b="0" i="0" u="none" strike="noStrike" kern="0" cap="none" spc="0" normalizeH="0" baseline="0" noProof="0" dirty="0">
                  <a:ln>
                    <a:noFill/>
                  </a:ln>
                  <a:solidFill>
                    <a:srgbClr val="FF0000"/>
                  </a:solidFill>
                  <a:effectLst/>
                  <a:uLnTx/>
                  <a:uFillTx/>
                  <a:cs typeface="Arial" panose="020B0604020202020204" pitchFamily="34" charset="0"/>
                </a:rPr>
                <a:t>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(ni pliée ni coupée) </a:t>
              </a:r>
              <a:r>
                <a:rPr kumimoji="0" lang="fr-FR" sz="1200" b="0" i="0" u="none" strike="noStrike" kern="0" cap="none" spc="0" normalizeH="0" baseline="0" noProof="0" dirty="0">
                  <a:ln>
                    <a:noFill/>
                  </a:ln>
                  <a:solidFill>
                    <a:prstClr val="black"/>
                  </a:solidFill>
                  <a:effectLst/>
                  <a:uLnTx/>
                  <a:uFillTx/>
                  <a:cs typeface="Arial" panose="020B0604020202020204" pitchFamily="34" charset="0"/>
                </a:rPr>
                <a:t>dans une enveloppe </a:t>
              </a:r>
              <a:r>
                <a:rPr kumimoji="0" lang="fr-FR" sz="1200" b="0" i="0" u="sng" strike="noStrike" kern="0" cap="none" spc="0" normalizeH="0" baseline="0" noProof="0" dirty="0">
                  <a:ln>
                    <a:noFill/>
                  </a:ln>
                  <a:solidFill>
                    <a:prstClr val="black"/>
                  </a:solidFill>
                  <a:effectLst/>
                  <a:uLnTx/>
                  <a:uFillTx/>
                  <a:cs typeface="Arial" panose="020B0604020202020204" pitchFamily="34" charset="0"/>
                </a:rPr>
                <a:t>non affranchie</a:t>
              </a:r>
              <a:r>
                <a:rPr kumimoji="0" lang="fr-FR" sz="1200" b="0" i="0" strike="noStrike" kern="0" cap="none" spc="0" normalizeH="0" baseline="0" noProof="0" dirty="0">
                  <a:ln>
                    <a:noFill/>
                  </a:ln>
                  <a:solidFill>
                    <a:prstClr val="black"/>
                  </a:solidFill>
                  <a:effectLst/>
                  <a:uLnTx/>
                  <a:uFillTx/>
                  <a:cs typeface="Arial" panose="020B0604020202020204" pitchFamily="34" charset="0"/>
                </a:rPr>
                <a:t> </a:t>
              </a:r>
              <a:r>
                <a:rPr kumimoji="0" lang="fr-FR" sz="1200" b="0" i="0" u="none" strike="noStrike" kern="0" cap="none" spc="0" normalizeH="0" baseline="0" noProof="0" dirty="0">
                  <a:ln>
                    <a:noFill/>
                  </a:ln>
                  <a:solidFill>
                    <a:prstClr val="black"/>
                  </a:solidFill>
                  <a:effectLst/>
                  <a:uLnTx/>
                  <a:uFillTx/>
                  <a:cs typeface="Arial" panose="020B0604020202020204" pitchFamily="34" charset="0"/>
                </a:rPr>
                <a:t>à l’adresse suivante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prstClr val="black"/>
                  </a:solidFill>
                  <a:effectLst/>
                  <a:uLnTx/>
                  <a:uFillTx/>
                  <a:cs typeface="Arial" panose="020B0604020202020204" pitchFamily="34" charset="0"/>
                </a:rPr>
                <a:t/>
              </a:r>
              <a:br>
                <a:rPr kumimoji="0" lang="fr-FR" sz="1200" b="0" i="0" u="none" strike="noStrike" kern="0" cap="none" spc="0" normalizeH="0" baseline="0" noProof="0" dirty="0" smtClean="0">
                  <a:ln>
                    <a:noFill/>
                  </a:ln>
                  <a:solidFill>
                    <a:prstClr val="black"/>
                  </a:solidFill>
                  <a:effectLst/>
                  <a:uLnTx/>
                  <a:uFillTx/>
                  <a:cs typeface="Arial" panose="020B0604020202020204" pitchFamily="34" charset="0"/>
                </a:rPr>
              </a:br>
              <a: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t>Opération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NCE 0002, </a:t>
              </a:r>
              <a: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t/>
              </a:r>
              <a:b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br>
              <a: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t>LIBRE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REPONSE 23362, </a:t>
              </a:r>
              <a: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t/>
              </a:r>
              <a:b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br>
              <a:r>
                <a:rPr kumimoji="0" lang="fr-FR" sz="1200" b="1" i="0" u="none" strike="noStrike" kern="0" cap="none" spc="0" normalizeH="0" baseline="0" noProof="0" dirty="0" smtClean="0">
                  <a:ln>
                    <a:noFill/>
                  </a:ln>
                  <a:solidFill>
                    <a:prstClr val="black"/>
                  </a:solidFill>
                  <a:effectLst/>
                  <a:uLnTx/>
                  <a:uFillTx/>
                  <a:cs typeface="Arial" panose="020B0604020202020204" pitchFamily="34" charset="0"/>
                </a:rPr>
                <a:t>79305 </a:t>
              </a:r>
              <a:r>
                <a:rPr kumimoji="0" lang="fr-FR" sz="1200" b="1" i="0" u="none" strike="noStrike" kern="0" cap="none" spc="0" normalizeH="0" baseline="0" noProof="0" dirty="0">
                  <a:ln>
                    <a:noFill/>
                  </a:ln>
                  <a:solidFill>
                    <a:prstClr val="black"/>
                  </a:solidFill>
                  <a:effectLst/>
                  <a:uLnTx/>
                  <a:uFillTx/>
                  <a:cs typeface="Arial" panose="020B0604020202020204" pitchFamily="34" charset="0"/>
                </a:rPr>
                <a:t>BRESSUIRE CEDEX</a:t>
              </a: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499" y="2994713"/>
              <a:ext cx="688975" cy="1057275"/>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505" y="3216064"/>
              <a:ext cx="949325" cy="806450"/>
            </a:xfrm>
            <a:prstGeom prst="rect">
              <a:avLst/>
            </a:prstGeom>
          </p:spPr>
        </p:pic>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0507" y="2973763"/>
              <a:ext cx="927100" cy="1158875"/>
            </a:xfrm>
            <a:prstGeom prst="rect">
              <a:avLst/>
            </a:prstGeom>
          </p:spPr>
        </p:pic>
        <p:pic>
          <p:nvPicPr>
            <p:cNvPr id="13" name="Imag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0909" y="2932516"/>
              <a:ext cx="1125159" cy="1089998"/>
            </a:xfrm>
            <a:prstGeom prst="rect">
              <a:avLst/>
            </a:prstGeom>
          </p:spPr>
        </p:pic>
        <p:sp>
          <p:nvSpPr>
            <p:cNvPr id="14" name="Flèche : droite 45">
              <a:extLst>
                <a:ext uri="{FF2B5EF4-FFF2-40B4-BE49-F238E27FC236}">
                  <a16:creationId xmlns:a16="http://schemas.microsoft.com/office/drawing/2014/main" xmlns="" id="{98D33121-8005-4074-B258-2DAF74791A4B}"/>
                </a:ext>
              </a:extLst>
            </p:cNvPr>
            <p:cNvSpPr/>
            <p:nvPr/>
          </p:nvSpPr>
          <p:spPr>
            <a:xfrm>
              <a:off x="6165333" y="3394757"/>
              <a:ext cx="761564" cy="337143"/>
            </a:xfrm>
            <a:prstGeom prst="rightArrow">
              <a:avLst/>
            </a:prstGeom>
            <a:solidFill>
              <a:sysClr val="window" lastClr="FFFFFF">
                <a:lumMod val="85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15" name="Flèche : droite 45">
              <a:extLst>
                <a:ext uri="{FF2B5EF4-FFF2-40B4-BE49-F238E27FC236}">
                  <a16:creationId xmlns:a16="http://schemas.microsoft.com/office/drawing/2014/main" xmlns="" id="{98D33121-8005-4074-B258-2DAF74791A4B}"/>
                </a:ext>
              </a:extLst>
            </p:cNvPr>
            <p:cNvSpPr/>
            <p:nvPr/>
          </p:nvSpPr>
          <p:spPr>
            <a:xfrm>
              <a:off x="3873545" y="3394757"/>
              <a:ext cx="761564" cy="337143"/>
            </a:xfrm>
            <a:prstGeom prst="rightArrow">
              <a:avLst/>
            </a:prstGeom>
            <a:solidFill>
              <a:sysClr val="window" lastClr="FFFFFF">
                <a:lumMod val="85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sp>
          <p:nvSpPr>
            <p:cNvPr id="16" name="Flèche : droite 45">
              <a:extLst>
                <a:ext uri="{FF2B5EF4-FFF2-40B4-BE49-F238E27FC236}">
                  <a16:creationId xmlns:a16="http://schemas.microsoft.com/office/drawing/2014/main" xmlns="" id="{98D33121-8005-4074-B258-2DAF74791A4B}"/>
                </a:ext>
              </a:extLst>
            </p:cNvPr>
            <p:cNvSpPr/>
            <p:nvPr/>
          </p:nvSpPr>
          <p:spPr>
            <a:xfrm>
              <a:off x="1709079" y="3394757"/>
              <a:ext cx="761564" cy="337143"/>
            </a:xfrm>
            <a:prstGeom prst="rightArrow">
              <a:avLst/>
            </a:prstGeom>
            <a:solidFill>
              <a:sysClr val="window" lastClr="FFFFFF">
                <a:lumMod val="85000"/>
              </a:sys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Arial Narrow"/>
                <a:ea typeface="+mn-ea"/>
                <a:cs typeface="+mn-cs"/>
              </a:endParaRPr>
            </a:p>
          </p:txBody>
        </p:sp>
      </p:grpSp>
    </p:spTree>
    <p:extLst>
      <p:ext uri="{BB962C8B-B14F-4D97-AF65-F5344CB8AC3E}">
        <p14:creationId xmlns:p14="http://schemas.microsoft.com/office/powerpoint/2010/main" val="3300134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81F2D2E4-98C7-4B56-9BDC-309FB3FBC721}"/>
              </a:ext>
            </a:extLst>
          </p:cNvPr>
          <p:cNvSpPr/>
          <p:nvPr/>
        </p:nvSpPr>
        <p:spPr>
          <a:xfrm>
            <a:off x="1115616" y="2996952"/>
            <a:ext cx="3600400" cy="2088232"/>
          </a:xfrm>
          <a:prstGeom prst="rect">
            <a:avLst/>
          </a:prstGeom>
          <a:solidFill>
            <a:srgbClr val="F1852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white"/>
              </a:solidFill>
              <a:effectLst/>
              <a:uLnTx/>
              <a:uFillTx/>
              <a:latin typeface="Arial Narrow"/>
              <a:ea typeface="+mn-ea"/>
              <a:cs typeface="+mn-cs"/>
            </a:endParaRPr>
          </a:p>
        </p:txBody>
      </p:sp>
      <p:sp>
        <p:nvSpPr>
          <p:cNvPr id="3" name="Titre 2"/>
          <p:cNvSpPr>
            <a:spLocks noGrp="1"/>
          </p:cNvSpPr>
          <p:nvPr>
            <p:ph type="title"/>
          </p:nvPr>
        </p:nvSpPr>
        <p:spPr/>
        <p:txBody>
          <a:bodyPr>
            <a:normAutofit fontScale="90000"/>
          </a:bodyPr>
          <a:lstStyle/>
          <a:p>
            <a:r>
              <a:rPr lang="fr-FR" dirty="0">
                <a:cs typeface="Arial" panose="020B0604020202020204" pitchFamily="34" charset="0"/>
              </a:rPr>
              <a:t>les outils </a:t>
            </a:r>
            <a:br>
              <a:rPr lang="fr-FR" dirty="0">
                <a:cs typeface="Arial" panose="020B0604020202020204" pitchFamily="34" charset="0"/>
              </a:rPr>
            </a:br>
            <a:r>
              <a:rPr lang="fr-FR" b="0" dirty="0">
                <a:cs typeface="Arial" panose="020B0604020202020204" pitchFamily="34" charset="0"/>
              </a:rPr>
              <a:t>mis à disposition</a:t>
            </a:r>
            <a:endParaRPr lang="fr-FR" dirty="0"/>
          </a:p>
        </p:txBody>
      </p:sp>
      <p:sp>
        <p:nvSpPr>
          <p:cNvPr id="10" name="Rectangle 9">
            <a:extLst>
              <a:ext uri="{FF2B5EF4-FFF2-40B4-BE49-F238E27FC236}">
                <a16:creationId xmlns:a16="http://schemas.microsoft.com/office/drawing/2014/main" xmlns="" id="{980AE898-4724-4E25-A8CE-AA74462B08B6}"/>
              </a:ext>
            </a:extLst>
          </p:cNvPr>
          <p:cNvSpPr/>
          <p:nvPr/>
        </p:nvSpPr>
        <p:spPr>
          <a:xfrm>
            <a:off x="4716016" y="2996952"/>
            <a:ext cx="4427984" cy="2664296"/>
          </a:xfrm>
          <a:prstGeom prst="rect">
            <a:avLst/>
          </a:prstGeom>
          <a:solidFill>
            <a:sysClr val="window" lastClr="FFFFFF">
              <a:lumMod val="85000"/>
              <a:alpha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smtClean="0">
                <a:ln>
                  <a:noFill/>
                </a:ln>
                <a:solidFill>
                  <a:prstClr val="white"/>
                </a:solidFill>
                <a:effectLst/>
                <a:uLnTx/>
                <a:uFillTx/>
                <a:latin typeface="Arial Narrow"/>
                <a:ea typeface="+mn-ea"/>
                <a:cs typeface="+mn-cs"/>
              </a:rPr>
              <a:t>       </a:t>
            </a:r>
          </a:p>
        </p:txBody>
      </p:sp>
      <p:sp>
        <p:nvSpPr>
          <p:cNvPr id="11" name="Espace réservé du texte 3">
            <a:extLst>
              <a:ext uri="{FF2B5EF4-FFF2-40B4-BE49-F238E27FC236}">
                <a16:creationId xmlns:a16="http://schemas.microsoft.com/office/drawing/2014/main" xmlns="" id="{A83663E1-CBFE-4C17-95CE-3C516105ABD7}"/>
              </a:ext>
            </a:extLst>
          </p:cNvPr>
          <p:cNvSpPr txBox="1">
            <a:spLocks/>
          </p:cNvSpPr>
          <p:nvPr/>
        </p:nvSpPr>
        <p:spPr>
          <a:xfrm>
            <a:off x="1222425" y="3249411"/>
            <a:ext cx="3384377" cy="827660"/>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smtClean="0">
                <a:ln>
                  <a:noFill/>
                </a:ln>
                <a:solidFill>
                  <a:schemeClr val="bg1"/>
                </a:solidFill>
                <a:effectLst/>
                <a:uLnTx/>
                <a:uFillTx/>
                <a:latin typeface="Arial Narrow"/>
                <a:ea typeface="+mn-ea"/>
                <a:cs typeface="+mn-cs"/>
              </a:rPr>
              <a:t>Les </a:t>
            </a:r>
            <a:r>
              <a:rPr kumimoji="0" lang="fr-FR" sz="1400" b="1" i="0" u="none" strike="noStrike" kern="1200" spc="0" normalizeH="0" noProof="0" dirty="0">
                <a:ln>
                  <a:noFill/>
                </a:ln>
                <a:solidFill>
                  <a:schemeClr val="bg1"/>
                </a:solidFill>
                <a:effectLst/>
                <a:uLnTx/>
                <a:uFillTx/>
                <a:latin typeface="Arial Narrow"/>
                <a:ea typeface="+mn-ea"/>
                <a:cs typeface="+mn-cs"/>
              </a:rPr>
              <a:t>documents </a:t>
            </a:r>
            <a:br>
              <a:rPr kumimoji="0" lang="fr-FR" sz="1400" b="1" i="0" u="none" strike="noStrike" kern="1200" spc="0" normalizeH="0" noProof="0" dirty="0">
                <a:ln>
                  <a:noFill/>
                </a:ln>
                <a:solidFill>
                  <a:schemeClr val="bg1"/>
                </a:solidFill>
                <a:effectLst/>
                <a:uLnTx/>
                <a:uFillTx/>
                <a:latin typeface="Arial Narrow"/>
                <a:ea typeface="+mn-ea"/>
                <a:cs typeface="+mn-cs"/>
              </a:rPr>
            </a:br>
            <a:r>
              <a:rPr kumimoji="0" lang="fr-FR" sz="1400" b="1" i="0" u="none" strike="noStrike" kern="1200" spc="0" normalizeH="0" noProof="0" dirty="0">
                <a:ln>
                  <a:noFill/>
                </a:ln>
                <a:solidFill>
                  <a:schemeClr val="bg1"/>
                </a:solidFill>
                <a:effectLst/>
                <a:uLnTx/>
                <a:uFillTx/>
                <a:latin typeface="Arial Narrow"/>
                <a:ea typeface="+mn-ea"/>
                <a:cs typeface="+mn-cs"/>
              </a:rPr>
              <a:t>à destination des clients</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a:p>
            <a:pPr marL="0" marR="0" lvl="1" indent="-144000" algn="l" defTabSz="914400" rtl="0" eaLnBrk="1" fontAlgn="auto" latinLnBrk="0" hangingPunct="1">
              <a:lnSpc>
                <a:spcPct val="100000"/>
              </a:lnSpc>
              <a:spcBef>
                <a:spcPts val="0"/>
              </a:spcBef>
              <a:spcAft>
                <a:spcPts val="0"/>
              </a:spcAft>
              <a:buClr>
                <a:srgbClr val="EC6637"/>
              </a:buClr>
              <a:buSzTx/>
              <a:buFontTx/>
              <a:buNone/>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a:p>
            <a:pPr marL="0" marR="0" lvl="0" indent="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None/>
              <a:tabLst/>
              <a:defRPr/>
            </a:pPr>
            <a:endParaRPr kumimoji="0" lang="fr-FR" sz="1400" b="1" i="0" u="none" strike="noStrike" kern="1200" spc="0" normalizeH="0" noProof="0" dirty="0">
              <a:ln>
                <a:noFill/>
              </a:ln>
              <a:solidFill>
                <a:srgbClr val="EC6637"/>
              </a:solidFill>
              <a:effectLst/>
              <a:uLnTx/>
              <a:uFillTx/>
              <a:latin typeface="Arial Narrow"/>
              <a:ea typeface="+mn-ea"/>
              <a:cs typeface="+mn-cs"/>
            </a:endParaRPr>
          </a:p>
        </p:txBody>
      </p:sp>
      <p:sp>
        <p:nvSpPr>
          <p:cNvPr id="12" name="ZoneTexte 11">
            <a:extLst>
              <a:ext uri="{FF2B5EF4-FFF2-40B4-BE49-F238E27FC236}">
                <a16:creationId xmlns:a16="http://schemas.microsoft.com/office/drawing/2014/main" xmlns="" id="{69085526-DB50-4F3C-A6C6-2D4AC93E5CA9}"/>
              </a:ext>
            </a:extLst>
          </p:cNvPr>
          <p:cNvSpPr txBox="1"/>
          <p:nvPr/>
        </p:nvSpPr>
        <p:spPr>
          <a:xfrm>
            <a:off x="1417471" y="3732995"/>
            <a:ext cx="3189332" cy="1092607"/>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
                <a:srgbClr val="EC6637"/>
              </a:buClr>
              <a:buSzTx/>
              <a:buFont typeface="Arial" panose="020B0604020202020204" pitchFamily="34" charset="0"/>
              <a:buChar char="•"/>
              <a:tabLst/>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Dispositif digital (vignette, page produit sur le site internet CELCA)</a:t>
            </a:r>
            <a:endParaRPr lang="fr-FR" sz="1300" kern="0" dirty="0">
              <a:solidFill>
                <a:prstClr val="black"/>
              </a:solidFill>
              <a:latin typeface="Arial Narrow" panose="020B060602020203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
                <a:srgbClr val="EC6637"/>
              </a:buClr>
              <a:buSzTx/>
              <a:buFont typeface="Arial" panose="020B0604020202020204" pitchFamily="34" charset="0"/>
              <a:buChar char="•"/>
              <a:tabLst/>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Envoi</a:t>
            </a:r>
            <a:r>
              <a:rPr kumimoji="0" lang="fr-FR" sz="1300" i="0" u="none" strike="noStrike" kern="0" cap="none" spc="0" normalizeH="0" noProof="0" dirty="0" smtClean="0">
                <a:ln>
                  <a:noFill/>
                </a:ln>
                <a:solidFill>
                  <a:prstClr val="black"/>
                </a:solidFill>
                <a:effectLst/>
                <a:uLnTx/>
                <a:uFillTx/>
                <a:latin typeface="Arial Narrow" panose="020B0606020202030204" pitchFamily="34" charset="0"/>
                <a:cs typeface="Arial" panose="020B0604020202020204" pitchFamily="34" charset="0"/>
              </a:rPr>
              <a:t> d’un </a:t>
            </a:r>
            <a:r>
              <a:rPr lang="fr-FR" sz="1300" kern="0" dirty="0" smtClean="0">
                <a:solidFill>
                  <a:prstClr val="black"/>
                </a:solidFill>
                <a:latin typeface="Arial Narrow" panose="020B0606020202030204" pitchFamily="34" charset="0"/>
                <a:cs typeface="Arial" panose="020B0604020202020204" pitchFamily="34" charset="0"/>
              </a:rPr>
              <a:t>e-</a:t>
            </a: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mailing en Avril</a:t>
            </a:r>
            <a:endParaRPr lang="fr-FR" sz="1300" kern="0" dirty="0">
              <a:solidFill>
                <a:prstClr val="black"/>
              </a:solidFill>
              <a:latin typeface="Arial Narrow" panose="020B060602020203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
                <a:srgbClr val="EC6637"/>
              </a:buClr>
              <a:buSzTx/>
              <a:buFont typeface="Arial" panose="020B0604020202020204" pitchFamily="34" charset="0"/>
              <a:buChar char="•"/>
              <a:tabLst/>
              <a:defRPr/>
            </a:pPr>
            <a:r>
              <a:rPr lang="fr-FR" sz="1300" kern="0" dirty="0" smtClean="0">
                <a:solidFill>
                  <a:prstClr val="black"/>
                </a:solidFill>
                <a:latin typeface="Arial Narrow" panose="020B0606020202030204" pitchFamily="34" charset="0"/>
                <a:cs typeface="Arial" panose="020B0604020202020204" pitchFamily="34" charset="0"/>
              </a:rPr>
              <a:t>Envoi d’un encart </a:t>
            </a:r>
            <a:r>
              <a:rPr lang="fr-FR" sz="1300" kern="0" dirty="0">
                <a:solidFill>
                  <a:prstClr val="black"/>
                </a:solidFill>
                <a:latin typeface="Arial Narrow" panose="020B0606020202030204" pitchFamily="34" charset="0"/>
                <a:cs typeface="Arial" panose="020B0604020202020204" pitchFamily="34" charset="0"/>
              </a:rPr>
              <a:t>relevé de compte </a:t>
            </a:r>
            <a:r>
              <a:rPr lang="fr-FR" sz="1300" kern="0" dirty="0" smtClean="0">
                <a:solidFill>
                  <a:prstClr val="black"/>
                </a:solidFill>
                <a:latin typeface="Arial Narrow" panose="020B0606020202030204" pitchFamily="34" charset="0"/>
                <a:cs typeface="Arial" panose="020B0604020202020204" pitchFamily="34" charset="0"/>
              </a:rPr>
              <a:t>en Mars</a:t>
            </a:r>
            <a:endParaRPr lang="fr-FR" sz="1300" kern="0" dirty="0">
              <a:solidFill>
                <a:prstClr val="black"/>
              </a:solidFill>
              <a:latin typeface="Arial Narrow" panose="020B060602020203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
                <a:srgbClr val="EC6637"/>
              </a:buClr>
              <a:buSzTx/>
              <a:buFont typeface="Arial" panose="020B0604020202020204" pitchFamily="34" charset="0"/>
              <a:buChar char="•"/>
              <a:tabLst/>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Affiche</a:t>
            </a:r>
          </a:p>
        </p:txBody>
      </p:sp>
      <p:sp>
        <p:nvSpPr>
          <p:cNvPr id="8" name="Espace réservé du texte 3">
            <a:extLst>
              <a:ext uri="{FF2B5EF4-FFF2-40B4-BE49-F238E27FC236}">
                <a16:creationId xmlns:a16="http://schemas.microsoft.com/office/drawing/2014/main" xmlns="" id="{FD301ABE-8822-4058-A01F-FCEDB99F5060}"/>
              </a:ext>
            </a:extLst>
          </p:cNvPr>
          <p:cNvSpPr txBox="1">
            <a:spLocks/>
          </p:cNvSpPr>
          <p:nvPr/>
        </p:nvSpPr>
        <p:spPr>
          <a:xfrm>
            <a:off x="4857490" y="3251152"/>
            <a:ext cx="3321233" cy="827660"/>
          </a:xfrm>
          <a:prstGeom prst="rect">
            <a:avLst/>
          </a:prstGeom>
        </p:spPr>
        <p:txBody>
          <a:bodyPr vert="horz" lIns="91440" tIns="45720" rIns="91440" bIns="45720" rtlCol="0">
            <a:norm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spc="0" normalizeH="0" noProof="0" dirty="0" smtClean="0">
                <a:ln>
                  <a:noFill/>
                </a:ln>
                <a:solidFill>
                  <a:srgbClr val="EC6637"/>
                </a:solidFill>
                <a:effectLst/>
                <a:uLnTx/>
                <a:uFillTx/>
                <a:latin typeface="Arial Narrow"/>
                <a:ea typeface="+mn-ea"/>
                <a:cs typeface="+mn-cs"/>
              </a:rPr>
              <a:t>Les </a:t>
            </a:r>
            <a:r>
              <a:rPr kumimoji="0" lang="fr-FR" sz="1400" b="1" i="0" u="none" strike="noStrike" kern="1200" spc="0" normalizeH="0" noProof="0" dirty="0">
                <a:ln>
                  <a:noFill/>
                </a:ln>
                <a:solidFill>
                  <a:srgbClr val="EC6637"/>
                </a:solidFill>
                <a:effectLst/>
                <a:uLnTx/>
                <a:uFillTx/>
                <a:latin typeface="Arial Narrow"/>
                <a:ea typeface="+mn-ea"/>
                <a:cs typeface="+mn-cs"/>
              </a:rPr>
              <a:t>outils</a:t>
            </a:r>
            <a:br>
              <a:rPr kumimoji="0" lang="fr-FR" sz="1400" b="1" i="0" u="none" strike="noStrike" kern="1200" spc="0" normalizeH="0" noProof="0" dirty="0">
                <a:ln>
                  <a:noFill/>
                </a:ln>
                <a:solidFill>
                  <a:srgbClr val="EC6637"/>
                </a:solidFill>
                <a:effectLst/>
                <a:uLnTx/>
                <a:uFillTx/>
                <a:latin typeface="Arial Narrow"/>
                <a:ea typeface="+mn-ea"/>
                <a:cs typeface="+mn-cs"/>
              </a:rPr>
            </a:br>
            <a:r>
              <a:rPr kumimoji="0" lang="fr-FR" sz="1400" b="1" i="0" u="none" strike="noStrike" kern="1200" spc="0" normalizeH="0" noProof="0" dirty="0">
                <a:ln>
                  <a:noFill/>
                </a:ln>
                <a:solidFill>
                  <a:srgbClr val="EC6637"/>
                </a:solidFill>
                <a:effectLst/>
                <a:uLnTx/>
                <a:uFillTx/>
                <a:latin typeface="Arial Narrow"/>
                <a:ea typeface="+mn-ea"/>
                <a:cs typeface="+mn-cs"/>
              </a:rPr>
              <a:t>et documents internes</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spc="0" normalizeH="0" noProof="0" dirty="0">
              <a:ln>
                <a:noFill/>
              </a:ln>
              <a:solidFill>
                <a:prstClr val="white"/>
              </a:solidFill>
              <a:effectLst/>
              <a:uLnTx/>
              <a:uFillTx/>
              <a:latin typeface="Arial Narrow"/>
              <a:ea typeface="+mn-ea"/>
              <a:cs typeface="+mn-cs"/>
            </a:endParaRPr>
          </a:p>
          <a:p>
            <a:pPr marL="0" marR="0" lvl="1" indent="-144000" algn="l" defTabSz="914400" rtl="0" eaLnBrk="1" fontAlgn="auto" latinLnBrk="0" hangingPunct="1">
              <a:lnSpc>
                <a:spcPct val="100000"/>
              </a:lnSpc>
              <a:spcBef>
                <a:spcPts val="0"/>
              </a:spcBef>
              <a:spcAft>
                <a:spcPts val="0"/>
              </a:spcAft>
              <a:buClr>
                <a:srgbClr val="EC6637"/>
              </a:buClr>
              <a:buSzTx/>
              <a:buFontTx/>
              <a:buNone/>
              <a:tabLst/>
              <a:defRPr/>
            </a:pPr>
            <a:endParaRPr kumimoji="0" lang="fr-FR" sz="1400" b="1" i="0" u="none" strike="noStrike" kern="1200" spc="0" normalizeH="0" noProof="0" dirty="0">
              <a:ln>
                <a:noFill/>
              </a:ln>
              <a:solidFill>
                <a:prstClr val="white"/>
              </a:solidFill>
              <a:effectLst/>
              <a:uLnTx/>
              <a:uFillTx/>
              <a:latin typeface="Arial Narrow"/>
              <a:ea typeface="+mn-ea"/>
              <a:cs typeface="+mn-cs"/>
            </a:endParaRPr>
          </a:p>
          <a:p>
            <a:pPr marL="0" marR="0" lvl="0" indent="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None/>
              <a:tabLst/>
              <a:defRPr/>
            </a:pPr>
            <a:endParaRPr kumimoji="0" lang="fr-FR" sz="1400" b="1" i="0" u="none" strike="noStrike" kern="1200" spc="0" normalizeH="0" noProof="0" dirty="0">
              <a:ln>
                <a:noFill/>
              </a:ln>
              <a:solidFill>
                <a:prstClr val="white"/>
              </a:solidFill>
              <a:effectLst/>
              <a:uLnTx/>
              <a:uFillTx/>
              <a:latin typeface="Arial Narrow"/>
              <a:ea typeface="+mn-ea"/>
              <a:cs typeface="+mn-cs"/>
            </a:endParaRPr>
          </a:p>
        </p:txBody>
      </p:sp>
      <p:sp>
        <p:nvSpPr>
          <p:cNvPr id="9" name="ZoneTexte 8">
            <a:extLst>
              <a:ext uri="{FF2B5EF4-FFF2-40B4-BE49-F238E27FC236}">
                <a16:creationId xmlns:a16="http://schemas.microsoft.com/office/drawing/2014/main" xmlns="" id="{7552E1E1-01B0-4518-BE37-A02C7460D4F4}"/>
              </a:ext>
            </a:extLst>
          </p:cNvPr>
          <p:cNvSpPr txBox="1"/>
          <p:nvPr/>
        </p:nvSpPr>
        <p:spPr>
          <a:xfrm>
            <a:off x="4857490" y="3832878"/>
            <a:ext cx="4115060" cy="1661993"/>
          </a:xfrm>
          <a:prstGeom prst="rect">
            <a:avLst/>
          </a:prstGeom>
          <a:noFill/>
        </p:spPr>
        <p:txBody>
          <a:bodyPr wrap="square" rtlCol="0">
            <a:spAutoFit/>
          </a:bodyPr>
          <a:lstStyle/>
          <a:p>
            <a:pPr marL="285750" lvl="0" indent="-285750">
              <a:buClr>
                <a:srgbClr val="EC6637"/>
              </a:buClr>
              <a:buFont typeface="Arial" panose="020B0604020202020204" pitchFamily="34" charset="0"/>
              <a:buChar char="•"/>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Note </a:t>
            </a:r>
            <a:r>
              <a:rPr lang="fr-FR" sz="1300" kern="0" dirty="0" smtClean="0">
                <a:solidFill>
                  <a:prstClr val="black"/>
                </a:solidFill>
                <a:latin typeface="Arial Narrow" panose="020B0606020202030204" pitchFamily="34" charset="0"/>
                <a:cs typeface="Arial" panose="020B0604020202020204" pitchFamily="34" charset="0"/>
              </a:rPr>
              <a:t>d’information </a:t>
            </a:r>
            <a:r>
              <a:rPr lang="fr-FR" sz="1300" kern="0" dirty="0" smtClean="0">
                <a:solidFill>
                  <a:prstClr val="black"/>
                </a:solidFill>
                <a:latin typeface="Arial Narrow" panose="020B0606020202030204" pitchFamily="34" charset="0"/>
                <a:cs typeface="Arial" panose="020B0604020202020204" pitchFamily="34" charset="0"/>
              </a:rPr>
              <a:t>DMA-INF/18.009 (</a:t>
            </a:r>
            <a:r>
              <a:rPr lang="fr-FR" sz="1100" i="1" dirty="0">
                <a:latin typeface="Arial Narrow" panose="020B0606020202030204" pitchFamily="34" charset="0"/>
              </a:rPr>
              <a:t>disponible prochainement)</a:t>
            </a:r>
          </a:p>
          <a:p>
            <a:pPr marL="285750" lvl="0" indent="-285750">
              <a:buClr>
                <a:srgbClr val="EC6637"/>
              </a:buClr>
              <a:buFont typeface="Arial" panose="020B0604020202020204" pitchFamily="34" charset="0"/>
              <a:buChar char="•"/>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hlinkClick r:id="rId2"/>
              </a:rPr>
              <a:t>Book</a:t>
            </a:r>
            <a:r>
              <a:rPr kumimoji="0" lang="fr-FR" sz="1300" i="0" u="none" strike="noStrike" kern="0" cap="none" spc="0" normalizeH="0" noProof="0" dirty="0" smtClean="0">
                <a:ln>
                  <a:noFill/>
                </a:ln>
                <a:solidFill>
                  <a:prstClr val="black"/>
                </a:solidFill>
                <a:effectLst/>
                <a:uLnTx/>
                <a:uFillTx/>
                <a:latin typeface="Arial Narrow" panose="020B0606020202030204" pitchFamily="34" charset="0"/>
                <a:cs typeface="Arial" panose="020B0604020202020204" pitchFamily="34" charset="0"/>
                <a:hlinkClick r:id="rId2"/>
              </a:rPr>
              <a:t> Bancarisation</a:t>
            </a:r>
            <a:endPar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endParaRPr>
          </a:p>
          <a:p>
            <a:pPr marL="285750" lvl="0" indent="-285750">
              <a:buClr>
                <a:srgbClr val="EC6637"/>
              </a:buClr>
              <a:buFont typeface="Arial" panose="020B0604020202020204" pitchFamily="34" charset="0"/>
              <a:buChar char="•"/>
              <a:defRPr/>
            </a:pP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rPr>
              <a:t>Fiche produit - </a:t>
            </a:r>
            <a:r>
              <a:rPr kumimoji="0" lang="fr-FR" sz="1300" i="0" u="none" strike="noStrike" kern="0" cap="none" spc="0" normalizeH="0" baseline="0" noProof="0" dirty="0" smtClean="0">
                <a:ln>
                  <a:noFill/>
                </a:ln>
                <a:solidFill>
                  <a:prstClr val="black"/>
                </a:solidFill>
                <a:effectLst/>
                <a:uLnTx/>
                <a:uFillTx/>
                <a:latin typeface="Arial Narrow" panose="020B0606020202030204" pitchFamily="34" charset="0"/>
                <a:cs typeface="Arial" panose="020B0604020202020204" pitchFamily="34" charset="0"/>
                <a:hlinkClick r:id="rId3"/>
              </a:rPr>
              <a:t>Carte visa</a:t>
            </a:r>
            <a:r>
              <a:rPr kumimoji="0" lang="fr-FR" sz="1300" i="0" u="none" strike="noStrike" kern="0" cap="none" spc="0" normalizeH="0" noProof="0" dirty="0" smtClean="0">
                <a:ln>
                  <a:noFill/>
                </a:ln>
                <a:solidFill>
                  <a:prstClr val="black"/>
                </a:solidFill>
                <a:effectLst/>
                <a:uLnTx/>
                <a:uFillTx/>
                <a:latin typeface="Arial Narrow" panose="020B0606020202030204" pitchFamily="34" charset="0"/>
                <a:cs typeface="Arial" panose="020B0604020202020204" pitchFamily="34" charset="0"/>
                <a:hlinkClick r:id="rId3"/>
              </a:rPr>
              <a:t> à cryptogramme dynamique</a:t>
            </a:r>
            <a:endParaRPr kumimoji="0" lang="fr-FR" sz="1300" i="0" u="none" strike="noStrike" kern="0" cap="none" spc="0" normalizeH="0" noProof="0" dirty="0" smtClean="0">
              <a:ln>
                <a:noFill/>
              </a:ln>
              <a:solidFill>
                <a:prstClr val="black"/>
              </a:solidFill>
              <a:effectLst/>
              <a:uLnTx/>
              <a:uFillTx/>
              <a:latin typeface="Arial Narrow" panose="020B0606020202030204" pitchFamily="34" charset="0"/>
              <a:cs typeface="Arial" panose="020B0604020202020204" pitchFamily="34" charset="0"/>
            </a:endParaRPr>
          </a:p>
          <a:p>
            <a:pPr marL="285750" lvl="0" indent="-285750">
              <a:buClr>
                <a:srgbClr val="EC6637"/>
              </a:buClr>
              <a:buFont typeface="Arial" panose="020B0604020202020204" pitchFamily="34" charset="0"/>
              <a:buChar char="•"/>
              <a:defRPr/>
            </a:pPr>
            <a:r>
              <a:rPr lang="fr-FR" sz="1300" kern="0" dirty="0" smtClean="0">
                <a:solidFill>
                  <a:prstClr val="black"/>
                </a:solidFill>
                <a:latin typeface="Arial Narrow" panose="020B0606020202030204" pitchFamily="34" charset="0"/>
                <a:cs typeface="Arial" panose="020B0604020202020204" pitchFamily="34" charset="0"/>
              </a:rPr>
              <a:t>Fiche pratique - </a:t>
            </a:r>
            <a:r>
              <a:rPr lang="fr-FR" sz="1300" dirty="0" smtClean="0">
                <a:solidFill>
                  <a:srgbClr val="000000"/>
                </a:solidFill>
                <a:latin typeface="Arial Narrow" panose="020B0606020202030204" pitchFamily="34" charset="0"/>
                <a:hlinkClick r:id="rId4"/>
              </a:rPr>
              <a:t>Les </a:t>
            </a:r>
            <a:r>
              <a:rPr lang="fr-FR" sz="1300" dirty="0">
                <a:solidFill>
                  <a:srgbClr val="000000"/>
                </a:solidFill>
                <a:latin typeface="Arial Narrow" panose="020B0606020202030204" pitchFamily="34" charset="0"/>
                <a:hlinkClick r:id="rId4"/>
              </a:rPr>
              <a:t>clés pour comprendre le Débit </a:t>
            </a:r>
            <a:r>
              <a:rPr lang="fr-FR" sz="1300" dirty="0" smtClean="0">
                <a:solidFill>
                  <a:srgbClr val="000000"/>
                </a:solidFill>
                <a:latin typeface="Arial Narrow" panose="020B0606020202030204" pitchFamily="34" charset="0"/>
                <a:hlinkClick r:id="rId4"/>
              </a:rPr>
              <a:t>Différé</a:t>
            </a:r>
            <a:endParaRPr lang="fr-FR" sz="1300" dirty="0" smtClean="0">
              <a:solidFill>
                <a:srgbClr val="000000"/>
              </a:solidFill>
              <a:latin typeface="Arial Narrow" panose="020B0606020202030204" pitchFamily="34" charset="0"/>
            </a:endParaRPr>
          </a:p>
          <a:p>
            <a:pPr marL="285750" lvl="0" indent="-285750">
              <a:buClr>
                <a:srgbClr val="EC6637"/>
              </a:buClr>
              <a:buFont typeface="Arial" panose="020B0604020202020204" pitchFamily="34" charset="0"/>
              <a:buChar char="•"/>
              <a:defRPr/>
            </a:pPr>
            <a:r>
              <a:rPr lang="fr-FR" sz="1300" dirty="0">
                <a:solidFill>
                  <a:srgbClr val="000000"/>
                </a:solidFill>
                <a:latin typeface="Arial Narrow" panose="020B0606020202030204" pitchFamily="34" charset="0"/>
              </a:rPr>
              <a:t>Fiche technique </a:t>
            </a:r>
            <a:r>
              <a:rPr lang="fr-FR" sz="1300" dirty="0" smtClean="0">
                <a:solidFill>
                  <a:srgbClr val="000000"/>
                </a:solidFill>
                <a:latin typeface="Arial Narrow" panose="020B0606020202030204" pitchFamily="34" charset="0"/>
              </a:rPr>
              <a:t>- </a:t>
            </a:r>
            <a:r>
              <a:rPr lang="fr-FR" sz="1300" dirty="0" smtClean="0">
                <a:solidFill>
                  <a:srgbClr val="000000"/>
                </a:solidFill>
                <a:latin typeface="Arial Narrow" panose="020B0606020202030204" pitchFamily="34" charset="0"/>
                <a:hlinkClick r:id="rId5"/>
              </a:rPr>
              <a:t>Les avantages du Débit Différé</a:t>
            </a:r>
            <a:endParaRPr lang="fr-FR" sz="1300" dirty="0">
              <a:solidFill>
                <a:srgbClr val="000000"/>
              </a:solidFill>
              <a:latin typeface="Arial Narrow" panose="020B0606020202030204" pitchFamily="34" charset="0"/>
            </a:endParaRPr>
          </a:p>
          <a:p>
            <a:pPr marL="285750" lvl="0" indent="-285750">
              <a:buClr>
                <a:srgbClr val="EC6637"/>
              </a:buClr>
              <a:buFont typeface="Arial" panose="020B0604020202020204" pitchFamily="34" charset="0"/>
              <a:buChar char="•"/>
              <a:defRPr/>
            </a:pPr>
            <a:r>
              <a:rPr lang="fr-FR" sz="1300" u="sng" dirty="0" smtClean="0">
                <a:latin typeface="Arial Narrow" panose="020B0606020202030204" pitchFamily="34" charset="0"/>
                <a:hlinkClick r:id="rId6"/>
              </a:rPr>
              <a:t>Référentiel </a:t>
            </a:r>
            <a:r>
              <a:rPr lang="fr-FR" sz="1300" u="sng" dirty="0">
                <a:latin typeface="Arial Narrow" panose="020B0606020202030204" pitchFamily="34" charset="0"/>
                <a:hlinkClick r:id="rId6"/>
              </a:rPr>
              <a:t>des délégations </a:t>
            </a:r>
            <a:r>
              <a:rPr lang="fr-FR" sz="1300" u="sng" dirty="0" smtClean="0">
                <a:latin typeface="Arial Narrow" panose="020B0606020202030204" pitchFamily="34" charset="0"/>
                <a:hlinkClick r:id="rId6"/>
              </a:rPr>
              <a:t>commerciales</a:t>
            </a:r>
            <a:r>
              <a:rPr lang="fr-FR" sz="1300" dirty="0">
                <a:latin typeface="Arial Narrow" panose="020B0606020202030204" pitchFamily="34" charset="0"/>
                <a:hlinkClick r:id="rId6"/>
              </a:rPr>
              <a:t> </a:t>
            </a:r>
            <a:endParaRPr lang="fr-FR" sz="1300" dirty="0" smtClean="0">
              <a:latin typeface="Arial Narrow" panose="020B0606020202030204" pitchFamily="34" charset="0"/>
            </a:endParaRPr>
          </a:p>
          <a:p>
            <a:pPr marL="285750" lvl="0" indent="-285750">
              <a:buClr>
                <a:srgbClr val="EC6637"/>
              </a:buClr>
              <a:buFont typeface="Arial" panose="020B0604020202020204" pitchFamily="34" charset="0"/>
              <a:buChar char="•"/>
              <a:defRPr/>
            </a:pPr>
            <a:r>
              <a:rPr lang="fr-FR" sz="1300" u="sng" dirty="0" smtClean="0">
                <a:latin typeface="Arial Narrow" panose="020B0606020202030204" pitchFamily="34" charset="0"/>
                <a:hlinkClick r:id="rId7"/>
              </a:rPr>
              <a:t>Tableau </a:t>
            </a:r>
            <a:r>
              <a:rPr lang="fr-FR" sz="1300" u="sng" dirty="0">
                <a:latin typeface="Arial Narrow" panose="020B0606020202030204" pitchFamily="34" charset="0"/>
                <a:hlinkClick r:id="rId7"/>
              </a:rPr>
              <a:t>des offres </a:t>
            </a:r>
            <a:r>
              <a:rPr lang="fr-FR" sz="1300" u="sng" dirty="0" smtClean="0">
                <a:latin typeface="Arial Narrow" panose="020B0606020202030204" pitchFamily="34" charset="0"/>
                <a:hlinkClick r:id="rId7"/>
              </a:rPr>
              <a:t>promo</a:t>
            </a:r>
            <a:r>
              <a:rPr lang="fr-FR" sz="1300" dirty="0">
                <a:latin typeface="Arial Narrow" panose="020B0606020202030204" pitchFamily="34" charset="0"/>
              </a:rPr>
              <a:t> </a:t>
            </a:r>
            <a:r>
              <a:rPr lang="fr-FR" sz="1300" dirty="0" smtClean="0">
                <a:latin typeface="Arial Narrow" panose="020B0606020202030204" pitchFamily="34" charset="0"/>
              </a:rPr>
              <a:t/>
            </a:r>
            <a:br>
              <a:rPr lang="fr-FR" sz="1300" dirty="0" smtClean="0">
                <a:latin typeface="Arial Narrow" panose="020B0606020202030204" pitchFamily="34" charset="0"/>
              </a:rPr>
            </a:br>
            <a:r>
              <a:rPr lang="fr-FR" sz="1100" i="1" dirty="0" smtClean="0">
                <a:latin typeface="Arial Narrow" panose="020B0606020202030204" pitchFamily="34" charset="0"/>
              </a:rPr>
              <a:t>(Les remises s’appliquent hors surcoût DCVV)</a:t>
            </a:r>
            <a:endParaRPr lang="fr-FR" sz="1300" i="1" dirty="0">
              <a:solidFill>
                <a:srgbClr val="000000"/>
              </a:solidFill>
              <a:latin typeface="Arial Narrow" panose="020B0606020202030204" pitchFamily="34" charset="0"/>
            </a:endParaRPr>
          </a:p>
        </p:txBody>
      </p:sp>
      <p:pic>
        <p:nvPicPr>
          <p:cNvPr id="18" name="Imag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3210" y="1643764"/>
            <a:ext cx="8030789" cy="1353188"/>
          </a:xfrm>
          <a:prstGeom prst="rect">
            <a:avLst/>
          </a:prstGeom>
        </p:spPr>
      </p:pic>
      <p:sp>
        <p:nvSpPr>
          <p:cNvPr id="2" name="Pentagone 1"/>
          <p:cNvSpPr/>
          <p:nvPr/>
        </p:nvSpPr>
        <p:spPr>
          <a:xfrm flipH="1">
            <a:off x="6563442" y="4104431"/>
            <a:ext cx="900000" cy="138203"/>
          </a:xfrm>
          <a:prstGeom prst="homePlate">
            <a:avLst/>
          </a:prstGeom>
          <a:solidFill>
            <a:srgbClr val="F1852F"/>
          </a:solidFill>
          <a:ln w="25400" cap="flat" cmpd="sng" algn="ctr">
            <a:noFill/>
            <a:prstDash val="solid"/>
          </a:ln>
          <a:effectLst/>
        </p:spPr>
        <p:txBody>
          <a:bodyPr rtlCol="0" anchor="ctr"/>
          <a:lstStyle/>
          <a:p>
            <a:pPr algn="ctr"/>
            <a:r>
              <a:rPr lang="fr-FR" sz="1100" b="1" kern="0" cap="all" dirty="0" smtClean="0">
                <a:solidFill>
                  <a:prstClr val="white"/>
                </a:solidFill>
                <a:latin typeface="Arial Narrow"/>
              </a:rPr>
              <a:t>Mis à jour</a:t>
            </a:r>
            <a:endParaRPr lang="fr-FR" sz="1100" b="1" kern="0" cap="all" dirty="0">
              <a:solidFill>
                <a:prstClr val="white"/>
              </a:solidFill>
              <a:latin typeface="Arial Narrow"/>
            </a:endParaRPr>
          </a:p>
        </p:txBody>
      </p:sp>
    </p:spTree>
    <p:extLst>
      <p:ext uri="{BB962C8B-B14F-4D97-AF65-F5344CB8AC3E}">
        <p14:creationId xmlns:p14="http://schemas.microsoft.com/office/powerpoint/2010/main" val="2402013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Questions / réponses</a:t>
            </a:r>
            <a:br>
              <a:rPr lang="fr-FR" dirty="0"/>
            </a:br>
            <a:r>
              <a:rPr lang="fr-FR" b="0" dirty="0" smtClean="0"/>
              <a:t>1/2</a:t>
            </a:r>
            <a:endParaRPr lang="fr-FR" dirty="0"/>
          </a:p>
        </p:txBody>
      </p:sp>
      <p:sp>
        <p:nvSpPr>
          <p:cNvPr id="10" name="Espace réservé du texte 3">
            <a:extLst>
              <a:ext uri="{FF2B5EF4-FFF2-40B4-BE49-F238E27FC236}">
                <a16:creationId xmlns:a16="http://schemas.microsoft.com/office/drawing/2014/main" xmlns="" id="{242D9C5F-235E-41AC-98CC-814C3AADF3CB}"/>
              </a:ext>
            </a:extLst>
          </p:cNvPr>
          <p:cNvSpPr txBox="1">
            <a:spLocks/>
          </p:cNvSpPr>
          <p:nvPr/>
        </p:nvSpPr>
        <p:spPr>
          <a:xfrm>
            <a:off x="767442" y="1128118"/>
            <a:ext cx="8041821" cy="447589"/>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Ce nouveau système est-il compliqué ?</a:t>
            </a:r>
            <a:b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Non, au contraire. Cette carte à cryptogramme visuel dynamique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ne change rien ni pour vous, ni pour les commerçants</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 C’est totalement transparent.</a:t>
            </a: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smtClean="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1" name="Espace réservé du texte 3">
            <a:extLst>
              <a:ext uri="{FF2B5EF4-FFF2-40B4-BE49-F238E27FC236}">
                <a16:creationId xmlns:a16="http://schemas.microsoft.com/office/drawing/2014/main" xmlns="" id="{DA650680-E85A-43E2-8239-559290ED9F48}"/>
              </a:ext>
            </a:extLst>
          </p:cNvPr>
          <p:cNvSpPr txBox="1">
            <a:spLocks/>
          </p:cNvSpPr>
          <p:nvPr/>
        </p:nvSpPr>
        <p:spPr>
          <a:xfrm>
            <a:off x="767442" y="1627954"/>
            <a:ext cx="8041821" cy="424185"/>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Y-a-t-il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un risque que ça me ralentisse lorsque j’effectue mes achats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Non. Ce système fonctionne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de la même manière que votre carte actuelle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2" name="Espace réservé du texte 3">
            <a:extLst>
              <a:ext uri="{FF2B5EF4-FFF2-40B4-BE49-F238E27FC236}">
                <a16:creationId xmlns:a16="http://schemas.microsoft.com/office/drawing/2014/main" xmlns="" id="{1A09E282-432D-4680-A56B-21CE13D318D3}"/>
              </a:ext>
            </a:extLst>
          </p:cNvPr>
          <p:cNvSpPr txBox="1">
            <a:spLocks/>
          </p:cNvSpPr>
          <p:nvPr/>
        </p:nvSpPr>
        <p:spPr>
          <a:xfrm>
            <a:off x="767442" y="2104386"/>
            <a:ext cx="8041821" cy="730764"/>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En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quoi est-ce mieux sécurisé que le 3DS ou un autre système de sécurisation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Cette technologie équipe nativement la carte bancaire et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protège ses données</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notamment le cryptogramme. En cas de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vol des données de la carte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dès que le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CVV aura changé (toutes les 45 minutes) le voleur ne pourra plus utiliser les données pour un achat sur internet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sur les sites contrôlant les cryptogrammes. Cela réduit considérablement le risque d’utilisation frauduleuse des données bancaires.</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3" name="Espace réservé du texte 3">
            <a:extLst>
              <a:ext uri="{FF2B5EF4-FFF2-40B4-BE49-F238E27FC236}">
                <a16:creationId xmlns:a16="http://schemas.microsoft.com/office/drawing/2014/main" xmlns="" id="{0F97C9A2-D51C-4831-B37C-68077E606A10}"/>
              </a:ext>
            </a:extLst>
          </p:cNvPr>
          <p:cNvSpPr txBox="1">
            <a:spLocks/>
          </p:cNvSpPr>
          <p:nvPr/>
        </p:nvSpPr>
        <p:spPr>
          <a:xfrm>
            <a:off x="767442" y="2887397"/>
            <a:ext cx="8041821" cy="423783"/>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Pour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mes achats sur internet, est-ce que je continuerai à recevoir un SMS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Si le site marchant utilise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3D Secure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vous recevrez un</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 SMS de </a:t>
            </a:r>
            <a:r>
              <a:rPr kumimoji="0" lang="fr-FR" altLang="fr-FR" sz="1000" i="0" u="none" strike="noStrike" kern="1200" cap="none" spc="0" normalizeH="0" baseline="0" noProof="0" dirty="0" smtClean="0">
                <a:ln>
                  <a:noFill/>
                </a:ln>
                <a:solidFill>
                  <a:prstClr val="black"/>
                </a:solidFill>
                <a:effectLst/>
                <a:uLnTx/>
                <a:uFillTx/>
                <a:latin typeface="Arial Narrow"/>
                <a:ea typeface="+mn-ea"/>
                <a:cs typeface="+mn-cs"/>
              </a:rPr>
              <a:t>la banque,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comme avec votre carte actuelle.</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4" name="Espace réservé du texte 3">
            <a:extLst>
              <a:ext uri="{FF2B5EF4-FFF2-40B4-BE49-F238E27FC236}">
                <a16:creationId xmlns:a16="http://schemas.microsoft.com/office/drawing/2014/main" xmlns="" id="{36F6CB6D-6B14-4D9D-9CF0-35BD6A8EC702}"/>
              </a:ext>
            </a:extLst>
          </p:cNvPr>
          <p:cNvSpPr txBox="1">
            <a:spLocks/>
          </p:cNvSpPr>
          <p:nvPr/>
        </p:nvSpPr>
        <p:spPr>
          <a:xfrm>
            <a:off x="767442" y="3363427"/>
            <a:ext cx="8041821" cy="632390"/>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Si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j’ai déjà préenregistré les données de ma carte sur un site de e-commerce, que dois-je faire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Normalement, le site de e-commerce ne doit pas stocker le cryptogramme. Lors de votre achat sur internet, le site de e-commerce devrait vous inviter à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renseigner le cryptogramme de votre carte,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c’est-à-dire celui qui s’affiche sur l’écran au verso de la carte lors de la validation du paiement.</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5" name="Espace réservé du texte 3">
            <a:extLst>
              <a:ext uri="{FF2B5EF4-FFF2-40B4-BE49-F238E27FC236}">
                <a16:creationId xmlns:a16="http://schemas.microsoft.com/office/drawing/2014/main" xmlns="" id="{14DCDD7D-A13F-45C3-AA58-7B44F2EE0E2F}"/>
              </a:ext>
            </a:extLst>
          </p:cNvPr>
          <p:cNvSpPr txBox="1">
            <a:spLocks/>
          </p:cNvSpPr>
          <p:nvPr/>
        </p:nvSpPr>
        <p:spPr>
          <a:xfrm>
            <a:off x="767442" y="4048064"/>
            <a:ext cx="8041821" cy="456627"/>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Si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j’ai déjà l’e-Carte Bleue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Cette nouvelle offre peut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remplacer votre e-Carte Bleue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elle est simple, unique et sécurisée avec les mêmes avantages qu'une carte bancaire classique. </a:t>
            </a: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6" name="Espace réservé du texte 3">
            <a:extLst>
              <a:ext uri="{FF2B5EF4-FFF2-40B4-BE49-F238E27FC236}">
                <a16:creationId xmlns:a16="http://schemas.microsoft.com/office/drawing/2014/main" xmlns="" id="{242D9C5F-235E-41AC-98CC-814C3AADF3CB}"/>
              </a:ext>
            </a:extLst>
          </p:cNvPr>
          <p:cNvSpPr txBox="1">
            <a:spLocks/>
          </p:cNvSpPr>
          <p:nvPr/>
        </p:nvSpPr>
        <p:spPr>
          <a:xfrm>
            <a:off x="767443" y="4556938"/>
            <a:ext cx="8009164" cy="414319"/>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Qu’est-ce que ça change pour le paiement mobile ?</a:t>
            </a:r>
            <a:r>
              <a:rPr kumimoji="0" lang="fr-FR" sz="1400" b="0" i="0" u="none" strike="noStrike" kern="1200" cap="none" spc="0" normalizeH="0" baseline="0" noProof="0" dirty="0" smtClean="0">
                <a:ln>
                  <a:noFill/>
                </a:ln>
                <a:solidFill>
                  <a:srgbClr val="EC6637"/>
                </a:solidFill>
                <a:effectLst/>
                <a:uLnTx/>
                <a:uFillTx/>
                <a:latin typeface="Arial Narrow"/>
                <a:ea typeface="+mn-ea"/>
                <a:cs typeface="+mn-cs"/>
              </a:rPr>
              <a:t/>
            </a:r>
            <a:br>
              <a:rPr kumimoji="0" lang="fr-FR" sz="1400" b="0" i="0" u="none" strike="noStrike" kern="1200" cap="none" spc="0" normalizeH="0" baseline="0" noProof="0" dirty="0" smtClean="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Il n’y a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pas de différence </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avec un paiement mobile réalisé aujourd’hui via une carte bancaire.</a:t>
            </a: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smtClean="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7" name="Espace réservé du texte 3">
            <a:extLst>
              <a:ext uri="{FF2B5EF4-FFF2-40B4-BE49-F238E27FC236}">
                <a16:creationId xmlns:a16="http://schemas.microsoft.com/office/drawing/2014/main" xmlns="" id="{DA650680-E85A-43E2-8239-559290ED9F48}"/>
              </a:ext>
            </a:extLst>
          </p:cNvPr>
          <p:cNvSpPr txBox="1">
            <a:spLocks/>
          </p:cNvSpPr>
          <p:nvPr/>
        </p:nvSpPr>
        <p:spPr>
          <a:xfrm>
            <a:off x="767443" y="5023504"/>
            <a:ext cx="8009164" cy="493523"/>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a:ln>
                  <a:noFill/>
                </a:ln>
                <a:solidFill>
                  <a:srgbClr val="EC6637"/>
                </a:solidFill>
                <a:effectLst/>
                <a:uLnTx/>
                <a:uFillTx/>
                <a:latin typeface="Arial Narrow"/>
                <a:ea typeface="+mn-ea"/>
                <a:cs typeface="+mn-cs"/>
              </a:rPr>
              <a:t>Cette nouvelle carte est-t-elle éligible à Apple </a:t>
            </a:r>
            <a:r>
              <a:rPr kumimoji="0" lang="fr-FR" sz="1400" b="1" i="0" u="none" strike="noStrike" kern="1200" cap="none" spc="0" normalizeH="0" baseline="0" noProof="0" dirty="0" err="1">
                <a:ln>
                  <a:noFill/>
                </a:ln>
                <a:solidFill>
                  <a:srgbClr val="EC6637"/>
                </a:solidFill>
                <a:effectLst/>
                <a:uLnTx/>
                <a:uFillTx/>
                <a:latin typeface="Arial Narrow"/>
                <a:ea typeface="+mn-ea"/>
                <a:cs typeface="+mn-cs"/>
              </a:rPr>
              <a:t>Pay</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Oui, la carte à cryptogramme dynamique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est</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éligible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à Apple </a:t>
            </a:r>
            <a:r>
              <a:rPr kumimoji="0" lang="fr-FR" altLang="fr-FR" sz="1000" b="0" i="0" u="none" strike="noStrike" kern="1200" cap="none" spc="0" normalizeH="0" baseline="0" noProof="0" dirty="0" err="1">
                <a:ln>
                  <a:noFill/>
                </a:ln>
                <a:solidFill>
                  <a:prstClr val="black"/>
                </a:solidFill>
                <a:effectLst/>
                <a:uLnTx/>
                <a:uFillTx/>
                <a:latin typeface="Arial Narrow"/>
                <a:ea typeface="+mn-ea"/>
                <a:cs typeface="+mn-cs"/>
              </a:rPr>
              <a:t>Pay</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8" name="Espace réservé du texte 3">
            <a:extLst>
              <a:ext uri="{FF2B5EF4-FFF2-40B4-BE49-F238E27FC236}">
                <a16:creationId xmlns:a16="http://schemas.microsoft.com/office/drawing/2014/main" xmlns="" id="{1A09E282-432D-4680-A56B-21CE13D318D3}"/>
              </a:ext>
            </a:extLst>
          </p:cNvPr>
          <p:cNvSpPr txBox="1">
            <a:spLocks/>
          </p:cNvSpPr>
          <p:nvPr/>
        </p:nvSpPr>
        <p:spPr>
          <a:xfrm>
            <a:off x="767443" y="5569271"/>
            <a:ext cx="8009164" cy="578438"/>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A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quoi ça me sert vu que je n’achète jamais en ligne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Même si vous n’achetez jamais en ligne (ou très peu), la carte à cryptogramme visuel dynamique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vous protège contre l’utilisation frauduleuse des données de la carte lors de vos achats dans un magasin. </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all" spc="0" normalizeH="0" baseline="0" noProof="0" dirty="0">
              <a:ln>
                <a:noFill/>
              </a:ln>
              <a:solidFill>
                <a:srgbClr val="F49D63"/>
              </a:solidFill>
              <a:effectLst/>
              <a:uLnTx/>
              <a:uFillTx/>
              <a:latin typeface="Arial Narrow"/>
              <a:ea typeface="+mn-ea"/>
              <a:cs typeface="+mn-cs"/>
            </a:endParaRPr>
          </a:p>
        </p:txBody>
      </p:sp>
    </p:spTree>
    <p:extLst>
      <p:ext uri="{BB962C8B-B14F-4D97-AF65-F5344CB8AC3E}">
        <p14:creationId xmlns:p14="http://schemas.microsoft.com/office/powerpoint/2010/main" val="88637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Questions / réponses</a:t>
            </a:r>
            <a:br>
              <a:rPr lang="fr-FR" dirty="0"/>
            </a:br>
            <a:r>
              <a:rPr lang="fr-FR" b="0" dirty="0" smtClean="0"/>
              <a:t>2/2</a:t>
            </a:r>
            <a:endParaRPr lang="fr-FR" dirty="0"/>
          </a:p>
        </p:txBody>
      </p:sp>
      <p:sp>
        <p:nvSpPr>
          <p:cNvPr id="13" name="Espace réservé du texte 3">
            <a:extLst>
              <a:ext uri="{FF2B5EF4-FFF2-40B4-BE49-F238E27FC236}">
                <a16:creationId xmlns:a16="http://schemas.microsoft.com/office/drawing/2014/main" xmlns="" id="{0F97C9A2-D51C-4831-B37C-68077E606A10}"/>
              </a:ext>
            </a:extLst>
          </p:cNvPr>
          <p:cNvSpPr txBox="1">
            <a:spLocks/>
          </p:cNvSpPr>
          <p:nvPr/>
        </p:nvSpPr>
        <p:spPr>
          <a:xfrm>
            <a:off x="767443" y="1128118"/>
            <a:ext cx="8009164" cy="656806"/>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Est-ce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que cette nouvelle carte bancaire est acceptée partout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Oui</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la carte à cryptogramme visuel dynamique bénéficie du réseau international Visa. Vous pouvez donc l’utiliser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dans le monde entier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et sur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tous les sites internet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et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distributeurs de billets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qui acceptent les cartes Visa. </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4" name="Espace réservé du texte 3">
            <a:extLst>
              <a:ext uri="{FF2B5EF4-FFF2-40B4-BE49-F238E27FC236}">
                <a16:creationId xmlns:a16="http://schemas.microsoft.com/office/drawing/2014/main" xmlns="" id="{36F6CB6D-6B14-4D9D-9CF0-35BD6A8EC702}"/>
              </a:ext>
            </a:extLst>
          </p:cNvPr>
          <p:cNvSpPr txBox="1">
            <a:spLocks/>
          </p:cNvSpPr>
          <p:nvPr/>
        </p:nvSpPr>
        <p:spPr>
          <a:xfrm>
            <a:off x="767443" y="1828467"/>
            <a:ext cx="8009164" cy="590984"/>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Si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je me fais voler ma carte, le DCVV peut-il être désactivé à distance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C’est la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même procédure que pour votre carte actuelle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il faut faire opposition et la carte sera désactivée par la banque. Le cryptogramme visuel dynamique ne pourra plus être utilisé.</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5" name="Espace réservé du texte 3">
            <a:extLst>
              <a:ext uri="{FF2B5EF4-FFF2-40B4-BE49-F238E27FC236}">
                <a16:creationId xmlns:a16="http://schemas.microsoft.com/office/drawing/2014/main" xmlns="" id="{14DCDD7D-A13F-45C3-AA58-7B44F2EE0E2F}"/>
              </a:ext>
            </a:extLst>
          </p:cNvPr>
          <p:cNvSpPr txBox="1">
            <a:spLocks/>
          </p:cNvSpPr>
          <p:nvPr/>
        </p:nvSpPr>
        <p:spPr>
          <a:xfrm>
            <a:off x="767443" y="2462994"/>
            <a:ext cx="8009164" cy="665769"/>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Tout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se pirate… Pourquoi l’algorithme ne peut pas être </a:t>
            </a:r>
            <a:r>
              <a:rPr kumimoji="0" lang="fr-FR" sz="1400" b="1" i="0" u="none" strike="noStrike" kern="1200" cap="none" spc="0" normalizeH="0" baseline="0" noProof="0" dirty="0" err="1">
                <a:ln>
                  <a:noFill/>
                </a:ln>
                <a:solidFill>
                  <a:srgbClr val="EC6637"/>
                </a:solidFill>
                <a:effectLst/>
                <a:uLnTx/>
                <a:uFillTx/>
                <a:latin typeface="Arial Narrow"/>
                <a:ea typeface="+mn-ea"/>
                <a:cs typeface="+mn-cs"/>
              </a:rPr>
              <a:t>hacké</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L’algorithme utilise des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méthodes de cryptage robustes</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les plus sécurisées dans le domaine de l’encryptage des données, méthodes similaires à celles utilisées pour calculer le cryptogramme visuel.</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6" name="Espace réservé du texte 3">
            <a:extLst>
              <a:ext uri="{FF2B5EF4-FFF2-40B4-BE49-F238E27FC236}">
                <a16:creationId xmlns:a16="http://schemas.microsoft.com/office/drawing/2014/main" xmlns="" id="{242D9C5F-235E-41AC-98CC-814C3AADF3CB}"/>
              </a:ext>
            </a:extLst>
          </p:cNvPr>
          <p:cNvSpPr txBox="1">
            <a:spLocks/>
          </p:cNvSpPr>
          <p:nvPr/>
        </p:nvSpPr>
        <p:spPr>
          <a:xfrm>
            <a:off x="767443" y="3172306"/>
            <a:ext cx="8074478" cy="556942"/>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Est-ce que cette nouvelle technologie est fragile ? L’écran peut-il être endommagé ? </a:t>
            </a:r>
            <a:r>
              <a:rPr kumimoji="0" lang="fr-FR" sz="1400" b="0" i="0" u="none" strike="noStrike" kern="1200" cap="none" spc="0" normalizeH="0" baseline="0" noProof="0" dirty="0" smtClean="0">
                <a:ln>
                  <a:noFill/>
                </a:ln>
                <a:solidFill>
                  <a:srgbClr val="EC6637"/>
                </a:solidFill>
                <a:effectLst/>
                <a:uLnTx/>
                <a:uFillTx/>
                <a:latin typeface="Arial Narrow"/>
                <a:ea typeface="+mn-ea"/>
                <a:cs typeface="+mn-cs"/>
              </a:rPr>
              <a:t/>
            </a:r>
            <a:br>
              <a:rPr kumimoji="0" lang="fr-FR" sz="1400" b="0" i="0" u="none" strike="noStrike" kern="1200" cap="none" spc="0" normalizeH="0" baseline="0" noProof="0" dirty="0" smtClean="0">
                <a:ln>
                  <a:noFill/>
                </a:ln>
                <a:solidFill>
                  <a:srgbClr val="EC6637"/>
                </a:solidFill>
                <a:effectLst/>
                <a:uLnTx/>
                <a:uFillTx/>
                <a:latin typeface="Arial Narrow"/>
                <a:ea typeface="+mn-ea"/>
                <a:cs typeface="+mn-cs"/>
              </a:rPr>
            </a:b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Non. </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La carte à cryptogramme visuel dynamique a la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même structure que votre carte actuelle</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 Elle a supporté tous les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tests de robustesse</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 L’écran est d’une technologie qui résiste au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choc, rayure, flexion, torsion…</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 afin d’assurer une </a:t>
            </a:r>
            <a:r>
              <a:rPr kumimoji="0" lang="fr-FR" altLang="fr-FR" sz="1000" i="0" u="none" strike="noStrike" kern="1200" cap="none" spc="0" normalizeH="0" baseline="0" noProof="0" dirty="0" smtClean="0">
                <a:ln>
                  <a:noFill/>
                </a:ln>
                <a:solidFill>
                  <a:sysClr val="windowText" lastClr="000000"/>
                </a:solidFill>
                <a:effectLst/>
                <a:uLnTx/>
                <a:uFillTx/>
                <a:latin typeface="Arial Narrow"/>
                <a:ea typeface="+mn-ea"/>
                <a:cs typeface="+mn-cs"/>
              </a:rPr>
              <a:t>durée de vie similaire aux cartes actuelles</a:t>
            </a:r>
            <a:r>
              <a:rPr kumimoji="0" lang="fr-FR" altLang="fr-FR" sz="1000" b="0" i="0" u="none" strike="noStrike" kern="1200" cap="none" spc="0" normalizeH="0" baseline="0" noProof="0" dirty="0" smtClean="0">
                <a:ln>
                  <a:noFill/>
                </a:ln>
                <a:solidFill>
                  <a:sysClr val="windowText" lastClr="000000"/>
                </a:solidFill>
                <a:effectLst/>
                <a:uLnTx/>
                <a:uFillTx/>
                <a:latin typeface="Arial Narrow"/>
                <a:ea typeface="+mn-ea"/>
                <a:cs typeface="+mn-cs"/>
              </a:rPr>
              <a:t>. </a:t>
            </a: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7" name="Espace réservé du texte 3">
            <a:extLst>
              <a:ext uri="{FF2B5EF4-FFF2-40B4-BE49-F238E27FC236}">
                <a16:creationId xmlns:a16="http://schemas.microsoft.com/office/drawing/2014/main" xmlns="" id="{DA650680-E85A-43E2-8239-559290ED9F48}"/>
              </a:ext>
            </a:extLst>
          </p:cNvPr>
          <p:cNvSpPr txBox="1">
            <a:spLocks/>
          </p:cNvSpPr>
          <p:nvPr/>
        </p:nvSpPr>
        <p:spPr>
          <a:xfrm>
            <a:off x="767443" y="3772791"/>
            <a:ext cx="8074478" cy="544467"/>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a:ln>
                  <a:noFill/>
                </a:ln>
                <a:solidFill>
                  <a:srgbClr val="EC6637"/>
                </a:solidFill>
                <a:effectLst/>
                <a:uLnTx/>
                <a:uFillTx/>
                <a:latin typeface="Arial Narrow"/>
                <a:ea typeface="+mn-ea"/>
                <a:cs typeface="+mn-cs"/>
              </a:rPr>
              <a:t>Et si j’ai un problème avec ma carte, que se passe-t-il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Dans le cas où la carte à cryptogramme visuel dynamique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ne fonctionne plus</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a:t>
            </a:r>
            <a:r>
              <a:rPr kumimoji="0" lang="fr-FR" altLang="fr-FR" sz="1000" i="0" u="none" strike="noStrike" kern="1200" cap="none" spc="0" normalizeH="0" baseline="0" noProof="0" dirty="0" smtClean="0">
                <a:ln>
                  <a:noFill/>
                </a:ln>
                <a:solidFill>
                  <a:prstClr val="black"/>
                </a:solidFill>
                <a:effectLst/>
                <a:uLnTx/>
                <a:uFillTx/>
                <a:latin typeface="Arial Narrow"/>
                <a:ea typeface="+mn-ea"/>
                <a:cs typeface="+mn-cs"/>
              </a:rPr>
              <a:t>contactez la banque comme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vous l’auriez fait pour votre carte actuelle.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Il n’y a aucun changement ni dispositif particulier.</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18" name="Espace réservé du texte 3">
            <a:extLst>
              <a:ext uri="{FF2B5EF4-FFF2-40B4-BE49-F238E27FC236}">
                <a16:creationId xmlns:a16="http://schemas.microsoft.com/office/drawing/2014/main" xmlns="" id="{1A09E282-432D-4680-A56B-21CE13D318D3}"/>
              </a:ext>
            </a:extLst>
          </p:cNvPr>
          <p:cNvSpPr txBox="1">
            <a:spLocks/>
          </p:cNvSpPr>
          <p:nvPr/>
        </p:nvSpPr>
        <p:spPr>
          <a:xfrm>
            <a:off x="767443" y="4360801"/>
            <a:ext cx="8074478" cy="432871"/>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La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batterie peut-elle se décharger ?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La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batterie est garantie 3 ans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pour un code qui change à intervalle régulier. Il n’y a pas besoin de la recharger. </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all" spc="0" normalizeH="0" baseline="0" noProof="0" dirty="0">
              <a:ln>
                <a:noFill/>
              </a:ln>
              <a:solidFill>
                <a:srgbClr val="F49D63"/>
              </a:solidFill>
              <a:effectLst/>
              <a:uLnTx/>
              <a:uFillTx/>
              <a:latin typeface="Arial Narrow"/>
              <a:ea typeface="+mn-ea"/>
              <a:cs typeface="+mn-cs"/>
            </a:endParaRPr>
          </a:p>
        </p:txBody>
      </p:sp>
      <p:sp>
        <p:nvSpPr>
          <p:cNvPr id="19" name="Espace réservé du texte 3">
            <a:extLst>
              <a:ext uri="{FF2B5EF4-FFF2-40B4-BE49-F238E27FC236}">
                <a16:creationId xmlns:a16="http://schemas.microsoft.com/office/drawing/2014/main" xmlns="" id="{36F6CB6D-6B14-4D9D-9CF0-35BD6A8EC702}"/>
              </a:ext>
            </a:extLst>
          </p:cNvPr>
          <p:cNvSpPr txBox="1">
            <a:spLocks/>
          </p:cNvSpPr>
          <p:nvPr/>
        </p:nvSpPr>
        <p:spPr>
          <a:xfrm>
            <a:off x="767443" y="4837215"/>
            <a:ext cx="8074478" cy="608582"/>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smtClean="0">
                <a:ln>
                  <a:noFill/>
                </a:ln>
                <a:solidFill>
                  <a:srgbClr val="EC6637"/>
                </a:solidFill>
                <a:effectLst/>
                <a:uLnTx/>
                <a:uFillTx/>
                <a:latin typeface="Arial Narrow"/>
                <a:ea typeface="+mn-ea"/>
                <a:cs typeface="+mn-cs"/>
              </a:rPr>
              <a:t>Est-ce </a:t>
            </a:r>
            <a:r>
              <a:rPr kumimoji="0" lang="fr-FR" sz="1400" b="1" i="0" u="none" strike="noStrike" kern="1200" cap="none" spc="0" normalizeH="0" baseline="0" noProof="0" dirty="0">
                <a:ln>
                  <a:noFill/>
                </a:ln>
                <a:solidFill>
                  <a:srgbClr val="EC6637"/>
                </a:solidFill>
                <a:effectLst/>
                <a:uLnTx/>
                <a:uFillTx/>
                <a:latin typeface="Arial Narrow"/>
                <a:ea typeface="+mn-ea"/>
                <a:cs typeface="+mn-cs"/>
              </a:rPr>
              <a:t>que des ondes sont émises ? Y-a-t-il des interférences avec la fonction « sans contact » ?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La carte à cryptogramme visuel dynamique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n’émet pas d’onde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Il n’y a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pas de risque d’interférence</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 Le protocole d’échange de données est différent de celui utilisé pour le « sans contact ». </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200" b="1" i="0" u="none" strike="noStrike" kern="1200" cap="none" spc="0" normalizeH="0" baseline="0" noProof="0" dirty="0">
              <a:ln>
                <a:noFill/>
              </a:ln>
              <a:solidFill>
                <a:srgbClr val="EC6637"/>
              </a:solidFill>
              <a:effectLst/>
              <a:uLnTx/>
              <a:uFillTx/>
              <a:latin typeface="Arial Narrow"/>
              <a:ea typeface="+mn-ea"/>
              <a:cs typeface="+mn-cs"/>
            </a:endParaRPr>
          </a:p>
        </p:txBody>
      </p:sp>
      <p:sp>
        <p:nvSpPr>
          <p:cNvPr id="20" name="Espace réservé du texte 3">
            <a:extLst>
              <a:ext uri="{FF2B5EF4-FFF2-40B4-BE49-F238E27FC236}">
                <a16:creationId xmlns:a16="http://schemas.microsoft.com/office/drawing/2014/main" xmlns="" id="{14DCDD7D-A13F-45C3-AA58-7B44F2EE0E2F}"/>
              </a:ext>
            </a:extLst>
          </p:cNvPr>
          <p:cNvSpPr txBox="1">
            <a:spLocks/>
          </p:cNvSpPr>
          <p:nvPr/>
        </p:nvSpPr>
        <p:spPr>
          <a:xfrm>
            <a:off x="767443" y="5489339"/>
            <a:ext cx="8074478" cy="596755"/>
          </a:xfrm>
          <a:prstGeom prst="rect">
            <a:avLst/>
          </a:prstGeom>
          <a:solidFill>
            <a:sysClr val="window" lastClr="FFFFFF"/>
          </a:solidFill>
          <a:ln>
            <a:noFill/>
          </a:ln>
        </p:spPr>
        <p:txBody>
          <a:bodyPr vert="horz" lIns="91440" tIns="45720" rIns="91440" bIns="45720" rtlCol="0">
            <a:noAutofit/>
          </a:bodyPr>
          <a:lstStyle>
            <a:lvl1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r>
              <a:rPr kumimoji="0" lang="fr-FR" sz="1400" b="1" i="0" u="none" strike="noStrike" kern="1200" cap="none" spc="0" normalizeH="0" baseline="0" noProof="0" dirty="0">
                <a:ln>
                  <a:noFill/>
                </a:ln>
                <a:solidFill>
                  <a:srgbClr val="EC6637"/>
                </a:solidFill>
                <a:effectLst/>
                <a:uLnTx/>
                <a:uFillTx/>
                <a:latin typeface="Arial Narrow"/>
                <a:ea typeface="+mn-ea"/>
                <a:cs typeface="+mn-cs"/>
              </a:rPr>
              <a:t>Ce système de sécurité inédit est-il respectueux de l’environnement ?</a:t>
            </a:r>
            <a:br>
              <a:rPr kumimoji="0" lang="fr-FR" sz="1400" b="1" i="0" u="none" strike="noStrike" kern="1200" cap="none" spc="0" normalizeH="0" baseline="0" noProof="0" dirty="0">
                <a:ln>
                  <a:noFill/>
                </a:ln>
                <a:solidFill>
                  <a:srgbClr val="EC6637"/>
                </a:solidFill>
                <a:effectLst/>
                <a:uLnTx/>
                <a:uFillTx/>
                <a:latin typeface="Arial Narrow"/>
                <a:ea typeface="+mn-ea"/>
                <a:cs typeface="+mn-cs"/>
              </a:rPr>
            </a:b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Les composants embarqués dans la carte à cryptogramme visuel dynamique respectent les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réglementations environnementales </a:t>
            </a:r>
            <a:r>
              <a:rPr kumimoji="0" lang="fr-FR" altLang="fr-FR" sz="1000" b="0" i="0" u="none" strike="noStrike" kern="1200" cap="none" spc="0" normalizeH="0" baseline="0" noProof="0" dirty="0">
                <a:ln>
                  <a:noFill/>
                </a:ln>
                <a:solidFill>
                  <a:prstClr val="black"/>
                </a:solidFill>
                <a:effectLst/>
                <a:uLnTx/>
                <a:uFillTx/>
                <a:latin typeface="Arial Narrow"/>
                <a:ea typeface="+mn-ea"/>
                <a:cs typeface="+mn-cs"/>
              </a:rPr>
              <a:t>en vigueur en termes de </a:t>
            </a:r>
            <a:r>
              <a:rPr kumimoji="0" lang="fr-FR" altLang="fr-FR" sz="1000" i="0" u="none" strike="noStrike" kern="1200" cap="none" spc="0" normalizeH="0" baseline="0" noProof="0" dirty="0">
                <a:ln>
                  <a:noFill/>
                </a:ln>
                <a:solidFill>
                  <a:prstClr val="black"/>
                </a:solidFill>
                <a:effectLst/>
                <a:uLnTx/>
                <a:uFillTx/>
                <a:latin typeface="Arial Narrow"/>
                <a:ea typeface="+mn-ea"/>
                <a:cs typeface="+mn-cs"/>
              </a:rPr>
              <a:t>contenu des matériaux, de mode de production…La batterie en lithium est recyclée.</a:t>
            </a:r>
          </a:p>
          <a:p>
            <a:pPr marL="144000" marR="0" lvl="0" indent="-144000" algn="l" defTabSz="914400" rtl="0" eaLnBrk="1" fontAlgn="auto" latinLnBrk="0" hangingPunct="1">
              <a:lnSpc>
                <a:spcPct val="100000"/>
              </a:lnSpc>
              <a:spcBef>
                <a:spcPts val="300"/>
              </a:spcBef>
              <a:spcAft>
                <a:spcPts val="1200"/>
              </a:spcAft>
              <a:buClr>
                <a:srgbClr val="EC6637"/>
              </a:buClr>
              <a:buSzTx/>
              <a:buFont typeface="Britannic Bold" panose="020B0903060703020204" pitchFamily="34" charset="0"/>
              <a:buChar char="&gt;"/>
              <a:tabLst/>
              <a:defRPr/>
            </a:pPr>
            <a:endParaRPr kumimoji="0" lang="fr-FR" sz="1400" b="1" i="0" u="none" strike="noStrike" kern="1200" cap="none" spc="0" normalizeH="0" baseline="0" noProof="0" dirty="0">
              <a:ln>
                <a:noFill/>
              </a:ln>
              <a:solidFill>
                <a:srgbClr val="EC6637"/>
              </a:solidFill>
              <a:effectLst/>
              <a:uLnTx/>
              <a:uFillTx/>
              <a:latin typeface="Arial Narrow"/>
              <a:ea typeface="+mn-ea"/>
              <a:cs typeface="+mn-cs"/>
            </a:endParaRPr>
          </a:p>
        </p:txBody>
      </p:sp>
    </p:spTree>
    <p:extLst>
      <p:ext uri="{BB962C8B-B14F-4D97-AF65-F5344CB8AC3E}">
        <p14:creationId xmlns:p14="http://schemas.microsoft.com/office/powerpoint/2010/main" val="1286776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093022" y="2792364"/>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796878" y="1420764"/>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92015" cy="5595714"/>
          </a:xfrm>
        </p:spPr>
        <p:txBody>
          <a:bodyPr>
            <a:normAutofit/>
          </a:bodyPr>
          <a:lstStyle/>
          <a:p>
            <a:pPr marL="266700" lvl="0" indent="-266700">
              <a:lnSpc>
                <a:spcPct val="110000"/>
              </a:lnSpc>
              <a:spcBef>
                <a:spcPts val="0"/>
              </a:spcBef>
              <a:buFont typeface="Wingdings" panose="05000000000000000000" pitchFamily="2" charset="2"/>
              <a:buChar char="Ø"/>
            </a:pPr>
            <a:r>
              <a:rPr lang="fr-FR" sz="1600" b="1" dirty="0">
                <a:solidFill>
                  <a:srgbClr val="FF0000"/>
                </a:solidFill>
                <a:latin typeface="Arial Narrow" panose="020B0606020202030204" pitchFamily="34" charset="0"/>
              </a:rPr>
              <a:t>Fichiers à traiter </a:t>
            </a:r>
            <a:r>
              <a:rPr lang="fr-FR" sz="1600" b="1" dirty="0" smtClean="0">
                <a:solidFill>
                  <a:srgbClr val="FF0000"/>
                </a:solidFill>
                <a:latin typeface="Arial Narrow" panose="020B0606020202030204" pitchFamily="34" charset="0"/>
              </a:rPr>
              <a:t>: </a:t>
            </a:r>
            <a:r>
              <a:rPr lang="fr-FR" sz="1600" dirty="0" smtClean="0">
                <a:latin typeface="Arial Narrow" panose="020B0606020202030204" pitchFamily="34" charset="0"/>
              </a:rPr>
              <a:t>Mobilité </a:t>
            </a:r>
            <a:r>
              <a:rPr lang="fr-FR" sz="1600" dirty="0">
                <a:latin typeface="Arial Narrow" panose="020B0606020202030204" pitchFamily="34" charset="0"/>
              </a:rPr>
              <a:t>bancaire</a:t>
            </a:r>
          </a:p>
          <a:p>
            <a:pPr marL="627063" lvl="3" indent="-266700">
              <a:lnSpc>
                <a:spcPct val="110000"/>
              </a:lnSpc>
              <a:spcBef>
                <a:spcPts val="0"/>
              </a:spcBef>
              <a:buNone/>
            </a:pPr>
            <a:r>
              <a:rPr lang="fr-FR" dirty="0">
                <a:latin typeface="Arial Narrow" panose="020B0606020202030204" pitchFamily="34" charset="0"/>
              </a:rPr>
              <a:t>	</a:t>
            </a:r>
            <a:r>
              <a:rPr lang="fr-FR" dirty="0" smtClean="0">
                <a:latin typeface="Arial Narrow" panose="020B0606020202030204" pitchFamily="34" charset="0"/>
              </a:rPr>
              <a:t>		 Livret A</a:t>
            </a:r>
          </a:p>
          <a:p>
            <a:pPr marL="627063" lvl="3" indent="-266700">
              <a:lnSpc>
                <a:spcPct val="110000"/>
              </a:lnSpc>
              <a:spcBef>
                <a:spcPts val="0"/>
              </a:spcBef>
              <a:buNone/>
            </a:pPr>
            <a:r>
              <a:rPr lang="fr-FR" dirty="0">
                <a:latin typeface="Arial Narrow" panose="020B0606020202030204" pitchFamily="34" charset="0"/>
              </a:rPr>
              <a:t>	</a:t>
            </a:r>
            <a:r>
              <a:rPr lang="fr-FR" dirty="0" smtClean="0">
                <a:latin typeface="Arial Narrow" panose="020B0606020202030204" pitchFamily="34" charset="0"/>
              </a:rPr>
              <a:t>		 PEL </a:t>
            </a:r>
            <a:r>
              <a:rPr lang="fr-FR" dirty="0">
                <a:latin typeface="Arial Narrow" panose="020B0606020202030204" pitchFamily="34" charset="0"/>
              </a:rPr>
              <a:t>non-respect</a:t>
            </a:r>
          </a:p>
          <a:p>
            <a:pPr marL="627063" lvl="0" indent="-26670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Lutte </a:t>
            </a:r>
            <a:r>
              <a:rPr lang="fr-FR" sz="1600" dirty="0">
                <a:latin typeface="Arial Narrow" panose="020B0606020202030204" pitchFamily="34" charset="0"/>
              </a:rPr>
              <a:t>anti-résiliation</a:t>
            </a:r>
          </a:p>
          <a:p>
            <a:pPr marL="627063" lvl="0" indent="-26670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Fichier Surveillance</a:t>
            </a:r>
          </a:p>
          <a:p>
            <a:pPr marL="627063" lvl="0" indent="-26670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IZICARTE</a:t>
            </a:r>
          </a:p>
          <a:p>
            <a:pPr marL="627063" lvl="0" indent="-266700">
              <a:lnSpc>
                <a:spcPct val="110000"/>
              </a:lnSpc>
              <a:spcBef>
                <a:spcPts val="0"/>
              </a:spcBef>
              <a:buNone/>
            </a:pPr>
            <a:r>
              <a:rPr lang="fr-FR" sz="1000" dirty="0" smtClean="0">
                <a:latin typeface="Arial Narrow" panose="020B0606020202030204" pitchFamily="34" charset="0"/>
              </a:rPr>
              <a:t>		</a:t>
            </a:r>
            <a:r>
              <a:rPr lang="fr-FR" dirty="0" smtClean="0">
                <a:latin typeface="Arial Narrow" panose="020B0606020202030204" pitchFamily="34" charset="0"/>
              </a:rPr>
              <a:t>	</a:t>
            </a:r>
            <a:endParaRPr lang="fr-FR" sz="1600" b="1" dirty="0" smtClean="0">
              <a:latin typeface="Arial Narrow" panose="020B0606020202030204" pitchFamily="34" charset="0"/>
            </a:endParaRPr>
          </a:p>
          <a:p>
            <a:r>
              <a:rPr lang="fr-FR" sz="1600" b="1" dirty="0" smtClean="0">
                <a:solidFill>
                  <a:srgbClr val="FF0000"/>
                </a:solidFill>
                <a:latin typeface="Arial Narrow" panose="020B0606020202030204" pitchFamily="34" charset="0"/>
              </a:rPr>
              <a:t>NOUVEAU</a:t>
            </a:r>
            <a:r>
              <a:rPr lang="fr-FR" sz="1600" b="1" dirty="0" smtClean="0">
                <a:latin typeface="Arial Narrow" panose="020B0606020202030204" pitchFamily="34" charset="0"/>
              </a:rPr>
              <a:t> </a:t>
            </a:r>
            <a:r>
              <a:rPr lang="fr-FR" sz="1600" b="1" dirty="0" err="1" smtClean="0">
                <a:latin typeface="Arial Narrow" panose="020B0606020202030204" pitchFamily="34" charset="0"/>
              </a:rPr>
              <a:t>Brief</a:t>
            </a:r>
            <a:r>
              <a:rPr lang="fr-FR" sz="1600" b="1" dirty="0" smtClean="0">
                <a:latin typeface="Arial Narrow" panose="020B0606020202030204" pitchFamily="34" charset="0"/>
              </a:rPr>
              <a:t> </a:t>
            </a:r>
            <a:r>
              <a:rPr lang="fr-FR" sz="1600" b="1" dirty="0">
                <a:latin typeface="Arial Narrow" panose="020B0606020202030204" pitchFamily="34" charset="0"/>
              </a:rPr>
              <a:t>Hebdo –</a:t>
            </a:r>
            <a:r>
              <a:rPr lang="fr-FR" sz="1600" b="1" dirty="0" smtClean="0">
                <a:latin typeface="Arial Narrow" panose="020B0606020202030204" pitchFamily="34" charset="0"/>
              </a:rPr>
              <a:t> </a:t>
            </a:r>
            <a:r>
              <a:rPr lang="fr-FR" sz="1600" b="1" dirty="0">
                <a:latin typeface="Arial Narrow" panose="020B0606020202030204" pitchFamily="34" charset="0"/>
              </a:rPr>
              <a:t>Tableau récapitulatif des sujets </a:t>
            </a:r>
            <a:r>
              <a:rPr lang="fr-FR" sz="1600" b="1" dirty="0" smtClean="0">
                <a:latin typeface="Arial Narrow" panose="020B0606020202030204" pitchFamily="34" charset="0"/>
              </a:rPr>
              <a:t>2018</a:t>
            </a:r>
          </a:p>
          <a:p>
            <a:r>
              <a:rPr lang="fr-FR" sz="1600" b="1" dirty="0" smtClean="0">
                <a:latin typeface="Arial Narrow" panose="020B0606020202030204" pitchFamily="34" charset="0"/>
              </a:rPr>
              <a:t>Le </a:t>
            </a:r>
            <a:r>
              <a:rPr lang="fr-FR" sz="1600" b="1" dirty="0">
                <a:latin typeface="Arial Narrow" panose="020B0606020202030204" pitchFamily="34" charset="0"/>
              </a:rPr>
              <a:t>portefeuille virtuel revient du 1er février au 23 juin 2018 : </a:t>
            </a:r>
            <a:r>
              <a:rPr lang="fr-FR" sz="1600" b="1" dirty="0" smtClean="0">
                <a:latin typeface="Arial Narrow" panose="020B0606020202030204" pitchFamily="34" charset="0"/>
              </a:rPr>
              <a:t/>
            </a:r>
            <a:br>
              <a:rPr lang="fr-FR" sz="1600" b="1" dirty="0" smtClean="0">
                <a:latin typeface="Arial Narrow" panose="020B0606020202030204" pitchFamily="34" charset="0"/>
              </a:rPr>
            </a:br>
            <a:r>
              <a:rPr lang="fr-FR" sz="1600" b="1" dirty="0" smtClean="0">
                <a:latin typeface="Arial Narrow" panose="020B0606020202030204" pitchFamily="34" charset="0"/>
              </a:rPr>
              <a:t>30 </a:t>
            </a:r>
            <a:r>
              <a:rPr lang="fr-FR" sz="1600" b="1" dirty="0">
                <a:latin typeface="Arial Narrow" panose="020B0606020202030204" pitchFamily="34" charset="0"/>
              </a:rPr>
              <a:t>euros par collaborateur à gagner !!</a:t>
            </a:r>
          </a:p>
          <a:p>
            <a:r>
              <a:rPr lang="fr-FR" sz="1600" b="1" dirty="0" smtClean="0">
                <a:latin typeface="Arial Narrow" panose="020B0606020202030204" pitchFamily="34" charset="0"/>
              </a:rPr>
              <a:t>CRÉDITS IMMO – Riposte ADE </a:t>
            </a:r>
          </a:p>
          <a:p>
            <a:r>
              <a:rPr lang="fr-FR" sz="1600" b="1" dirty="0">
                <a:latin typeface="Arial Narrow" panose="020B0606020202030204" pitchFamily="34" charset="0"/>
              </a:rPr>
              <a:t>BANCA – Comptes d’attente 02 avec solde &gt; 2 000€</a:t>
            </a:r>
            <a:endParaRPr lang="fr-FR" sz="1600" b="1" dirty="0" smtClean="0">
              <a:latin typeface="Arial Narrow" panose="020B0606020202030204" pitchFamily="34" charset="0"/>
            </a:endParaRPr>
          </a:p>
          <a:p>
            <a:r>
              <a:rPr lang="fr-FR" sz="1600" b="1" dirty="0" smtClean="0">
                <a:latin typeface="Arial Narrow" panose="020B0606020202030204" pitchFamily="34" charset="0"/>
              </a:rPr>
              <a:t>IARD/Prévoyance </a:t>
            </a:r>
            <a:r>
              <a:rPr lang="fr-FR" sz="1600" b="1" dirty="0">
                <a:latin typeface="Arial Narrow" panose="020B0606020202030204" pitchFamily="34" charset="0"/>
              </a:rPr>
              <a:t>– DDA </a:t>
            </a:r>
            <a:r>
              <a:rPr lang="fr-FR" sz="1600" b="1" dirty="0" smtClean="0">
                <a:latin typeface="Arial Narrow" panose="020B0606020202030204" pitchFamily="34" charset="0"/>
              </a:rPr>
              <a:t>: </a:t>
            </a:r>
            <a:r>
              <a:rPr lang="fr-FR" sz="1600" b="1" dirty="0">
                <a:latin typeface="Arial Narrow" panose="020B0606020202030204" pitchFamily="34" charset="0"/>
              </a:rPr>
              <a:t>Assurances non </a:t>
            </a:r>
            <a:r>
              <a:rPr lang="fr-FR" sz="1600" b="1" dirty="0" smtClean="0">
                <a:latin typeface="Arial Narrow" panose="020B0606020202030204" pitchFamily="34" charset="0"/>
              </a:rPr>
              <a:t>vie</a:t>
            </a:r>
          </a:p>
          <a:p>
            <a:r>
              <a:rPr lang="fr-FR" sz="1600" b="1" dirty="0" smtClean="0">
                <a:latin typeface="Arial Narrow" panose="020B0606020202030204" pitchFamily="34" charset="0"/>
              </a:rPr>
              <a:t>MULTICANAL – </a:t>
            </a:r>
            <a:r>
              <a:rPr lang="fr-FR" sz="1600" b="1" dirty="0">
                <a:latin typeface="Arial Narrow" panose="020B0606020202030204" pitchFamily="34" charset="0"/>
              </a:rPr>
              <a:t>BAD PRO</a:t>
            </a:r>
            <a:endParaRPr lang="fr-FR" sz="1600" b="1" dirty="0" smtClean="0">
              <a:latin typeface="Arial Narrow" panose="020B0606020202030204" pitchFamily="34" charset="0"/>
            </a:endParaRPr>
          </a:p>
          <a:p>
            <a:r>
              <a:rPr lang="fr-FR" sz="1600" b="1" cap="all" dirty="0" smtClean="0">
                <a:latin typeface="Arial Narrow" panose="020B0606020202030204" pitchFamily="34" charset="0"/>
              </a:rPr>
              <a:t>Qualité</a:t>
            </a:r>
            <a:r>
              <a:rPr lang="fr-FR" sz="1600" b="1" dirty="0" smtClean="0">
                <a:latin typeface="Arial Narrow" panose="020B0606020202030204" pitchFamily="34" charset="0"/>
              </a:rPr>
              <a:t> – </a:t>
            </a:r>
            <a:r>
              <a:rPr lang="fr-FR" sz="1600" b="1" dirty="0">
                <a:latin typeface="Arial Narrow" panose="020B0606020202030204" pitchFamily="34" charset="0"/>
              </a:rPr>
              <a:t>Qualité Haute Définition (QHD)</a:t>
            </a:r>
            <a:endParaRPr lang="fr-FR" sz="1600" b="1" dirty="0" smtClean="0">
              <a:latin typeface="Arial Narrow" panose="020B0606020202030204" pitchFamily="34" charset="0"/>
            </a:endParaRPr>
          </a:p>
          <a:p>
            <a:r>
              <a:rPr lang="fr-FR" sz="1600" b="1" cap="all" dirty="0" smtClean="0">
                <a:latin typeface="Arial Narrow" panose="020B0606020202030204" pitchFamily="34" charset="0"/>
              </a:rPr>
              <a:t>Qualité</a:t>
            </a:r>
            <a:r>
              <a:rPr lang="fr-FR" sz="1600" b="1" dirty="0" smtClean="0">
                <a:latin typeface="Arial Narrow" panose="020B0606020202030204" pitchFamily="34" charset="0"/>
              </a:rPr>
              <a:t> </a:t>
            </a:r>
            <a:r>
              <a:rPr lang="fr-FR" sz="1600" b="1" dirty="0">
                <a:latin typeface="Arial Narrow" panose="020B0606020202030204" pitchFamily="34" charset="0"/>
              </a:rPr>
              <a:t>– BSM </a:t>
            </a:r>
            <a:r>
              <a:rPr lang="fr-FR" sz="1600" b="1" dirty="0" smtClean="0">
                <a:latin typeface="Arial Narrow" panose="020B0606020202030204" pitchFamily="34" charset="0"/>
              </a:rPr>
              <a:t>part</a:t>
            </a:r>
          </a:p>
          <a:p>
            <a:r>
              <a:rPr lang="fr-FR" sz="1600" b="1" dirty="0" smtClean="0">
                <a:latin typeface="Arial Narrow" panose="020B0606020202030204" pitchFamily="34" charset="0"/>
              </a:rPr>
              <a:t>MARCHE DES PROS – </a:t>
            </a:r>
            <a:r>
              <a:rPr lang="fr-FR" sz="1600" b="1" dirty="0">
                <a:latin typeface="Arial Narrow" panose="020B0606020202030204" pitchFamily="34" charset="0"/>
              </a:rPr>
              <a:t>Demande de financement / Révision </a:t>
            </a:r>
            <a:r>
              <a:rPr lang="fr-FR" sz="1600" b="1" dirty="0" smtClean="0">
                <a:latin typeface="Arial Narrow" panose="020B0606020202030204" pitchFamily="34" charset="0"/>
              </a:rPr>
              <a:t>annuelle</a:t>
            </a:r>
          </a:p>
          <a:p>
            <a:r>
              <a:rPr lang="fr-FR" sz="1600" b="1" dirty="0" smtClean="0">
                <a:latin typeface="Arial Narrow" panose="020B0606020202030204" pitchFamily="34" charset="0"/>
              </a:rPr>
              <a:t>MARCHE </a:t>
            </a:r>
            <a:r>
              <a:rPr lang="fr-FR" sz="1600" b="1" dirty="0">
                <a:latin typeface="Arial Narrow" panose="020B0606020202030204" pitchFamily="34" charset="0"/>
              </a:rPr>
              <a:t>DES PROS – Catalogue commercial TPE 2018</a:t>
            </a:r>
          </a:p>
        </p:txBody>
      </p:sp>
    </p:spTree>
    <p:extLst>
      <p:ext uri="{BB962C8B-B14F-4D97-AF65-F5344CB8AC3E}">
        <p14:creationId xmlns:p14="http://schemas.microsoft.com/office/powerpoint/2010/main" val="958912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7" name="Titre 111"/>
          <p:cNvSpPr txBox="1">
            <a:spLocks/>
          </p:cNvSpPr>
          <p:nvPr/>
        </p:nvSpPr>
        <p:spPr>
          <a:xfrm>
            <a:off x="307974" y="2840867"/>
            <a:ext cx="8575675" cy="6553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all" baseline="0">
                <a:solidFill>
                  <a:schemeClr val="bg1"/>
                </a:solidFill>
                <a:effectLst>
                  <a:outerShdw blurRad="38100" dist="38100" dir="2700000" algn="tl">
                    <a:srgbClr val="000000">
                      <a:alpha val="43137"/>
                    </a:srgbClr>
                  </a:outerShdw>
                </a:effectLst>
                <a:latin typeface="+mj-lt"/>
                <a:ea typeface="+mj-ea"/>
                <a:cs typeface="+mj-cs"/>
              </a:defRPr>
            </a:lvl1pPr>
          </a:lstStyle>
          <a:p>
            <a:r>
              <a:rPr lang="fr-FR" dirty="0" smtClean="0">
                <a:latin typeface="Arial Narrow" panose="020B0606020202030204" pitchFamily="34" charset="0"/>
              </a:rPr>
              <a:t>Dispositif </a:t>
            </a:r>
            <a:r>
              <a:rPr lang="fr-FR" dirty="0" smtClean="0">
                <a:solidFill>
                  <a:schemeClr val="tx2"/>
                </a:solidFill>
                <a:latin typeface="Arial Narrow" panose="020B0606020202030204" pitchFamily="34" charset="0"/>
              </a:rPr>
              <a:t>parade</a:t>
            </a:r>
            <a:r>
              <a:rPr lang="fr-FR" dirty="0" smtClean="0">
                <a:latin typeface="Arial Narrow" panose="020B0606020202030204" pitchFamily="34" charset="0"/>
              </a:rPr>
              <a:t> : </a:t>
            </a:r>
            <a:r>
              <a:rPr lang="fr-FR" dirty="0" smtClean="0">
                <a:solidFill>
                  <a:schemeClr val="tx2"/>
                </a:solidFill>
                <a:latin typeface="Arial Narrow" panose="020B0606020202030204" pitchFamily="34" charset="0"/>
              </a:rPr>
              <a:t>p</a:t>
            </a:r>
            <a:r>
              <a:rPr lang="fr-FR" dirty="0" smtClean="0">
                <a:latin typeface="Arial Narrow" panose="020B0606020202030204" pitchFamily="34" charset="0"/>
              </a:rPr>
              <a:t>lan </a:t>
            </a:r>
            <a:br>
              <a:rPr lang="fr-FR" dirty="0" smtClean="0">
                <a:latin typeface="Arial Narrow" panose="020B0606020202030204" pitchFamily="34" charset="0"/>
              </a:rPr>
            </a:br>
            <a:r>
              <a:rPr lang="fr-FR" dirty="0" smtClean="0">
                <a:latin typeface="Arial Narrow" panose="020B0606020202030204" pitchFamily="34" charset="0"/>
              </a:rPr>
              <a:t>d’</a:t>
            </a:r>
            <a:r>
              <a:rPr lang="fr-FR" dirty="0" smtClean="0">
                <a:solidFill>
                  <a:schemeClr val="tx2"/>
                </a:solidFill>
                <a:latin typeface="Arial Narrow" panose="020B0606020202030204" pitchFamily="34" charset="0"/>
              </a:rPr>
              <a:t>a</a:t>
            </a:r>
            <a:r>
              <a:rPr lang="fr-FR" dirty="0" smtClean="0">
                <a:latin typeface="Arial Narrow" panose="020B0606020202030204" pitchFamily="34" charset="0"/>
              </a:rPr>
              <a:t>ction et de </a:t>
            </a:r>
            <a:r>
              <a:rPr lang="fr-FR" dirty="0" smtClean="0">
                <a:solidFill>
                  <a:schemeClr val="tx2"/>
                </a:solidFill>
                <a:latin typeface="Arial Narrow" panose="020B0606020202030204" pitchFamily="34" charset="0"/>
              </a:rPr>
              <a:t>r</a:t>
            </a:r>
            <a:r>
              <a:rPr lang="fr-FR" dirty="0" smtClean="0">
                <a:latin typeface="Arial Narrow" panose="020B0606020202030204" pitchFamily="34" charset="0"/>
              </a:rPr>
              <a:t>iposte sur l’</a:t>
            </a:r>
            <a:r>
              <a:rPr lang="fr-FR" dirty="0" smtClean="0">
                <a:solidFill>
                  <a:schemeClr val="tx2"/>
                </a:solidFill>
                <a:latin typeface="Arial Narrow" panose="020B0606020202030204" pitchFamily="34" charset="0"/>
              </a:rPr>
              <a:t>ADE</a:t>
            </a:r>
            <a:endParaRPr lang="fr-FR" dirty="0">
              <a:latin typeface="Arial Narrow" panose="020B0606020202030204" pitchFamily="34" charset="0"/>
            </a:endParaRPr>
          </a:p>
        </p:txBody>
      </p:sp>
      <p:sp>
        <p:nvSpPr>
          <p:cNvPr id="8" name="Sous-titre 112"/>
          <p:cNvSpPr>
            <a:spLocks noGrp="1"/>
          </p:cNvSpPr>
          <p:nvPr>
            <p:ph type="subTitle" idx="1"/>
          </p:nvPr>
        </p:nvSpPr>
        <p:spPr>
          <a:xfrm>
            <a:off x="298449" y="3894859"/>
            <a:ext cx="8575675" cy="942477"/>
          </a:xfrm>
        </p:spPr>
        <p:txBody>
          <a:bodyPr>
            <a:normAutofit/>
          </a:bodyPr>
          <a:lstStyle/>
          <a:p>
            <a:r>
              <a:rPr lang="fr-FR" dirty="0" smtClean="0">
                <a:latin typeface="Arial Narrow" panose="020B0606020202030204" pitchFamily="34" charset="0"/>
              </a:rPr>
              <a:t>ANNEXES</a:t>
            </a:r>
            <a:endParaRPr lang="fr-FR" dirty="0">
              <a:solidFill>
                <a:schemeClr val="tx2"/>
              </a:solidFill>
              <a:latin typeface="Arial Narrow" panose="020B0606020202030204" pitchFamily="34" charset="0"/>
            </a:endParaRPr>
          </a:p>
        </p:txBody>
      </p:sp>
    </p:spTree>
    <p:extLst>
      <p:ext uri="{BB962C8B-B14F-4D97-AF65-F5344CB8AC3E}">
        <p14:creationId xmlns:p14="http://schemas.microsoft.com/office/powerpoint/2010/main" val="42518160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t>Article de presse</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25" y="1102383"/>
            <a:ext cx="8243404" cy="5022192"/>
          </a:xfrm>
          <a:prstGeom prst="rect">
            <a:avLst/>
          </a:prstGeom>
        </p:spPr>
      </p:pic>
    </p:spTree>
    <p:extLst>
      <p:ext uri="{BB962C8B-B14F-4D97-AF65-F5344CB8AC3E}">
        <p14:creationId xmlns:p14="http://schemas.microsoft.com/office/powerpoint/2010/main" val="27266235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096963"/>
            <a:ext cx="8542338" cy="5008562"/>
          </a:xfrm>
        </p:spPr>
        <p:txBody>
          <a:bodyPr>
            <a:normAutofit/>
          </a:bodyPr>
          <a:lstStyle/>
          <a:p>
            <a:r>
              <a:rPr lang="fr-FR" b="1" i="1" dirty="0"/>
              <a:t>Pourquoi j’ai payé si cher jusqu’à maintenant ? </a:t>
            </a:r>
          </a:p>
          <a:p>
            <a:r>
              <a:rPr lang="fr-FR" b="1" i="1" dirty="0"/>
              <a:t>Si je n’étais pas venu vous voir, je payerais toujours plus cher ?</a:t>
            </a:r>
          </a:p>
          <a:p>
            <a:endParaRPr lang="fr-FR" b="1" dirty="0"/>
          </a:p>
          <a:p>
            <a:pPr marL="285750" indent="-285750">
              <a:buFont typeface="Wingdings" panose="05000000000000000000" pitchFamily="2" charset="2"/>
              <a:buChar char="ü"/>
            </a:pPr>
            <a:r>
              <a:rPr lang="fr-FR" dirty="0"/>
              <a:t>Le nouveau cadre réglementaire bouleverse l'équilibre du portefeuille assuré, c'est pourquoi aujourd'hui nous sommes en mesure de proposer pour certains de nos clients une tarification plus </a:t>
            </a:r>
            <a:r>
              <a:rPr lang="fr-FR" dirty="0" smtClean="0"/>
              <a:t>avantageuse.</a:t>
            </a:r>
            <a:endParaRPr lang="fr-FR" dirty="0"/>
          </a:p>
          <a:p>
            <a:endParaRPr lang="fr-FR" dirty="0"/>
          </a:p>
          <a:p>
            <a:pPr marL="285750" indent="-285750">
              <a:buFont typeface="Wingdings" panose="05000000000000000000" pitchFamily="2" charset="2"/>
              <a:buChar char="ü"/>
            </a:pPr>
            <a:r>
              <a:rPr lang="fr-FR" dirty="0"/>
              <a:t>Notre contrat a pour vocation d’assurer le plus grand nombre de personnes tout en évitant au maximum d’exclure les personnes les plus fragiles. C’est très important que vous le sachiez.</a:t>
            </a:r>
          </a:p>
          <a:p>
            <a:endParaRPr lang="fr-FR" dirty="0"/>
          </a:p>
          <a:p>
            <a:pPr marL="285750" indent="-285750">
              <a:buFont typeface="Wingdings" panose="05000000000000000000" pitchFamily="2" charset="2"/>
              <a:buChar char="ü"/>
            </a:pPr>
            <a:r>
              <a:rPr lang="fr-FR" dirty="0"/>
              <a:t>Le contrat d'assurance groupe dont la banque est souscriptrice permet à ceux dont le risque serait plus élevé un accès à l’assurance, donc au crédit, à un coût </a:t>
            </a:r>
            <a:r>
              <a:rPr lang="fr-FR" dirty="0" smtClean="0"/>
              <a:t>raisonnable.</a:t>
            </a:r>
            <a:endParaRPr lang="fr-FR" dirty="0"/>
          </a:p>
        </p:txBody>
      </p:sp>
      <p:sp>
        <p:nvSpPr>
          <p:cNvPr id="3" name="Titre 2"/>
          <p:cNvSpPr>
            <a:spLocks noGrp="1"/>
          </p:cNvSpPr>
          <p:nvPr>
            <p:ph type="title"/>
          </p:nvPr>
        </p:nvSpPr>
        <p:spPr/>
        <p:txBody>
          <a:bodyPr>
            <a:normAutofit/>
          </a:bodyPr>
          <a:lstStyle/>
          <a:p>
            <a:r>
              <a:rPr lang="fr-FR" dirty="0" smtClean="0"/>
              <a:t>Argumentaire </a:t>
            </a:r>
            <a:r>
              <a:rPr lang="fr-FR" dirty="0"/>
              <a:t>/ REPONSES AUX </a:t>
            </a:r>
            <a:r>
              <a:rPr lang="fr-FR" dirty="0" smtClean="0"/>
              <a:t>OBJECTIONS</a:t>
            </a:r>
            <a:endParaRPr lang="fr-FR" dirty="0"/>
          </a:p>
        </p:txBody>
      </p:sp>
    </p:spTree>
    <p:extLst>
      <p:ext uri="{BB962C8B-B14F-4D97-AF65-F5344CB8AC3E}">
        <p14:creationId xmlns:p14="http://schemas.microsoft.com/office/powerpoint/2010/main" val="2655362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88974" y="379825"/>
            <a:ext cx="8226426" cy="709200"/>
          </a:xfrm>
        </p:spPr>
        <p:txBody>
          <a:bodyPr>
            <a:noAutofit/>
          </a:bodyPr>
          <a:lstStyle/>
          <a:p>
            <a:r>
              <a:rPr lang="fr-FR" sz="1800" u="sng" dirty="0" smtClean="0">
                <a:solidFill>
                  <a:schemeClr val="tx2"/>
                </a:solidFill>
              </a:rPr>
              <a:t>Rappel</a:t>
            </a:r>
            <a:r>
              <a:rPr lang="fr-FR" sz="1800" dirty="0" smtClean="0"/>
              <a:t> : depuis le 01/01/2018, le nouveau contrat groupe </a:t>
            </a:r>
            <a:r>
              <a:rPr lang="fr-FR" sz="1800" dirty="0" err="1" smtClean="0"/>
              <a:t>cnp</a:t>
            </a:r>
            <a:r>
              <a:rPr lang="fr-FR" sz="1800" dirty="0" smtClean="0"/>
              <a:t> prend en charge sans condition les maladies dorsales et psychiatriques</a:t>
            </a:r>
            <a:endParaRPr lang="fr-FR" sz="1800" dirty="0"/>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477" b="50657"/>
          <a:stretch/>
        </p:blipFill>
        <p:spPr bwMode="auto">
          <a:xfrm>
            <a:off x="728043" y="1181100"/>
            <a:ext cx="8025432"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655" t="54124" b="5063"/>
          <a:stretch/>
        </p:blipFill>
        <p:spPr bwMode="auto">
          <a:xfrm>
            <a:off x="1533524" y="3429000"/>
            <a:ext cx="5324475" cy="2602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0326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purl.org/dc/dcmitype/"/>
    <ds:schemaRef ds:uri="http://www.w3.org/XML/1998/namespace"/>
    <ds:schemaRef ds:uri="http://schemas.microsoft.com/office/2006/documentManagement/types"/>
    <ds:schemaRef ds:uri="http://purl.org/dc/elements/1.1/"/>
    <ds:schemaRef ds:uri="02ea4b1b-5614-43b2-acce-6a9ef10fff4e"/>
    <ds:schemaRef ds:uri="http://schemas.openxmlformats.org/package/2006/metadata/core-properties"/>
    <ds:schemaRef ds:uri="http://purl.org/dc/terms/"/>
    <ds:schemaRef ds:uri="http://schemas.microsoft.com/office/2006/metadata/propertie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2863</TotalTime>
  <Words>2927</Words>
  <Application>Microsoft Office PowerPoint</Application>
  <PresentationFormat>Affichage à l'écran (4:3)</PresentationFormat>
  <Paragraphs>288</Paragraphs>
  <Slides>29</Slides>
  <Notes>12</Notes>
  <HiddenSlides>0</HiddenSlides>
  <MMClips>0</MMClips>
  <ScaleCrop>false</ScaleCrop>
  <HeadingPairs>
    <vt:vector size="6" baseType="variant">
      <vt:variant>
        <vt:lpstr>Thème</vt:lpstr>
      </vt:variant>
      <vt:variant>
        <vt:i4>10</vt:i4>
      </vt:variant>
      <vt:variant>
        <vt:lpstr>Serveurs OLE incorporés</vt:lpstr>
      </vt:variant>
      <vt:variant>
        <vt:i4>1</vt:i4>
      </vt:variant>
      <vt:variant>
        <vt:lpstr>Titres des diapositives</vt:lpstr>
      </vt:variant>
      <vt:variant>
        <vt:i4>29</vt:i4>
      </vt:variant>
    </vt:vector>
  </HeadingPairs>
  <TitlesOfParts>
    <vt:vector size="40" baseType="lpstr">
      <vt:lpstr>1-MODELE PART</vt:lpstr>
      <vt:lpstr>2-MODELE GP</vt:lpstr>
      <vt:lpstr>3-MODELE PRO</vt:lpstr>
      <vt:lpstr>MODELE BDR</vt:lpstr>
      <vt:lpstr>BDR ENTREPRISES</vt:lpstr>
      <vt:lpstr>BDR ESI</vt:lpstr>
      <vt:lpstr>BDR PP</vt:lpstr>
      <vt:lpstr>BDR IMMO PRO</vt:lpstr>
      <vt:lpstr>BDR SECTEUR PUBLIC</vt:lpstr>
      <vt:lpstr>1_1-MODELE PART</vt:lpstr>
      <vt:lpstr>Objet d’environnement du Gestionnaire de liaisons</vt:lpstr>
      <vt:lpstr>Dispositif parade : plan  d’action et de riposte sur l’ADE + Lancement de la carte DCVV</vt:lpstr>
      <vt:lpstr>Dispositif parade : plan  d’action et de riposte sur l’ADE</vt:lpstr>
      <vt:lpstr>Les reformes sur l’assurance emprunteur</vt:lpstr>
      <vt:lpstr>Projet parade : plan d’action et de riposte sur l’ADE</vt:lpstr>
      <vt:lpstr>Une réponse simple pour l’ensemble des clients équipés d’un contrat groupe CNP</vt:lpstr>
      <vt:lpstr>Présentation du dispositif parade</vt:lpstr>
      <vt:lpstr>Un droit à la résiliation étendu  à l’ensemble de nos clients </vt:lpstr>
      <vt:lpstr>Cas 1: JE traite la demande d’un  client engagé par écrit (cas d’une résiliation)</vt:lpstr>
      <vt:lpstr>Cas 2 : JE traite la demande d’un client  manifesté avec devis (cas d’une renégociation)</vt:lpstr>
      <vt:lpstr>Cas 3 : JE traite la demande d’un client  manifesté sans devis (cas d’une renégociation)</vt:lpstr>
      <vt:lpstr>Rappelez au client les avantages  du contrat groupe CNP</vt:lpstr>
      <vt:lpstr>Comment suis-je informé(e) des actions PARADE ?</vt:lpstr>
      <vt:lpstr>Profitez de cette action pour  effectuer un Rebond commercial</vt:lpstr>
      <vt:lpstr>A retenir</vt:lpstr>
      <vt:lpstr>Lancement de la carte DCVV à partir du 6 février 2018</vt:lpstr>
      <vt:lpstr>Un contexte propice  À un NOUVEAU PRODUIT </vt:lpstr>
      <vt:lpstr>Le cryptogramme dynamique c’est quoi ?</vt:lpstr>
      <vt:lpstr>Quelles sont les cartes éligibles ?</vt:lpstr>
      <vt:lpstr>Pourquoi proposer cette carte ?...</vt:lpstr>
      <vt:lpstr>…et à qui proposer cette carte ?</vt:lpstr>
      <vt:lpstr>QUEL EST Le processus  de recyclage ? </vt:lpstr>
      <vt:lpstr>les outils  mis à disposition</vt:lpstr>
      <vt:lpstr>Questions / réponses 1/2</vt:lpstr>
      <vt:lpstr>Questions / réponses 2/2</vt:lpstr>
      <vt:lpstr>Présentation PowerPoint</vt:lpstr>
      <vt:lpstr>Présentation PowerPoint</vt:lpstr>
      <vt:lpstr>Article de presse</vt:lpstr>
      <vt:lpstr>Argumentaire / REPONSES AUX OBJECTIONS</vt:lpstr>
      <vt:lpstr>Rappel : depuis le 01/01/2018, le nouveau contrat groupe cnp prend en charge sans condition les maladies dorsales et psychiatriques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334</cp:revision>
  <cp:lastPrinted>2018-01-30T15:54:25Z</cp:lastPrinted>
  <dcterms:created xsi:type="dcterms:W3CDTF">2016-06-03T08:10:53Z</dcterms:created>
  <dcterms:modified xsi:type="dcterms:W3CDTF">2018-01-31T10:58:03Z</dcterms:modified>
</cp:coreProperties>
</file>