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notesMasterIdLst>
    <p:notesMasterId r:id="rId18"/>
  </p:notesMasterIdLst>
  <p:sldIdLst>
    <p:sldId id="258" r:id="rId3"/>
    <p:sldId id="261" r:id="rId4"/>
    <p:sldId id="262" r:id="rId5"/>
    <p:sldId id="263" r:id="rId6"/>
    <p:sldId id="264" r:id="rId7"/>
    <p:sldId id="265" r:id="rId8"/>
    <p:sldId id="266" r:id="rId9"/>
    <p:sldId id="267" r:id="rId10"/>
    <p:sldId id="268" r:id="rId11"/>
    <p:sldId id="269" r:id="rId12"/>
    <p:sldId id="270" r:id="rId13"/>
    <p:sldId id="271" r:id="rId14"/>
    <p:sldId id="259" r:id="rId15"/>
    <p:sldId id="260" r:id="rId16"/>
    <p:sldId id="257" r:id="rId17"/>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7" d="100"/>
          <a:sy n="107" d="100"/>
        </p:scale>
        <p:origin x="-1650" y="-8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022EE3E-7F9F-4298-A1B6-BF90FB1A976C}" type="datetimeFigureOut">
              <a:rPr lang="fr-FR" smtClean="0"/>
              <a:t>07/02/2018</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692B4E9-1B9B-406D-AC38-2A64DBF91CC9}" type="slidenum">
              <a:rPr lang="fr-FR" smtClean="0"/>
              <a:t>‹N°›</a:t>
            </a:fld>
            <a:endParaRPr lang="fr-FR"/>
          </a:p>
        </p:txBody>
      </p:sp>
    </p:spTree>
    <p:extLst>
      <p:ext uri="{BB962C8B-B14F-4D97-AF65-F5344CB8AC3E}">
        <p14:creationId xmlns:p14="http://schemas.microsoft.com/office/powerpoint/2010/main" val="31095078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charset="0"/>
              </a:defRPr>
            </a:lvl1pPr>
            <a:lvl2pPr marL="742950" indent="-285750">
              <a:spcBef>
                <a:spcPct val="30000"/>
              </a:spcBef>
              <a:defRPr sz="1200">
                <a:solidFill>
                  <a:schemeClr val="tx1"/>
                </a:solidFill>
                <a:latin typeface="Arial" charset="0"/>
              </a:defRPr>
            </a:lvl2pPr>
            <a:lvl3pPr marL="1143000" indent="-228600">
              <a:spcBef>
                <a:spcPct val="30000"/>
              </a:spcBef>
              <a:defRPr sz="1200">
                <a:solidFill>
                  <a:schemeClr val="tx1"/>
                </a:solidFill>
                <a:latin typeface="Arial" charset="0"/>
              </a:defRPr>
            </a:lvl3pPr>
            <a:lvl4pPr marL="1600200" indent="-228600">
              <a:spcBef>
                <a:spcPct val="30000"/>
              </a:spcBef>
              <a:defRPr sz="1200">
                <a:solidFill>
                  <a:schemeClr val="tx1"/>
                </a:solidFill>
                <a:latin typeface="Arial" charset="0"/>
              </a:defRPr>
            </a:lvl4pPr>
            <a:lvl5pPr marL="2057400" indent="-22860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a:spcBef>
                <a:spcPct val="0"/>
              </a:spcBef>
            </a:pPr>
            <a:fld id="{935DD5AE-F078-4430-8E7A-6EFD43D9B35B}" type="slidenum">
              <a:rPr lang="en-US" altLang="fr-FR">
                <a:solidFill>
                  <a:prstClr val="black"/>
                </a:solidFill>
              </a:rPr>
              <a:pPr>
                <a:spcBef>
                  <a:spcPct val="0"/>
                </a:spcBef>
              </a:pPr>
              <a:t>3</a:t>
            </a:fld>
            <a:endParaRPr lang="en-US" altLang="fr-FR">
              <a:solidFill>
                <a:prstClr val="black"/>
              </a:solidFill>
            </a:endParaRPr>
          </a:p>
        </p:txBody>
      </p:sp>
      <p:sp>
        <p:nvSpPr>
          <p:cNvPr id="16387" name="Rectangle 2"/>
          <p:cNvSpPr>
            <a:spLocks noGrp="1" noRot="1" noChangeAspect="1" noChangeArrowheads="1" noTextEdit="1"/>
          </p:cNvSpPr>
          <p:nvPr>
            <p:ph type="sldImg"/>
          </p:nvPr>
        </p:nvSpPr>
        <p:spPr>
          <a:xfrm>
            <a:off x="1144588" y="685800"/>
            <a:ext cx="4572000" cy="3429000"/>
          </a:xfrm>
          <a:ln/>
        </p:spPr>
      </p:sp>
      <p:sp>
        <p:nvSpPr>
          <p:cNvPr id="16388" name="Rectangle 3"/>
          <p:cNvSpPr>
            <a:spLocks noGrp="1" noChangeArrowheads="1"/>
          </p:cNvSpPr>
          <p:nvPr>
            <p:ph type="body" idx="1"/>
          </p:nvPr>
        </p:nvSpPr>
        <p:spPr>
          <a:noFill/>
        </p:spPr>
        <p:txBody>
          <a:bodyPr/>
          <a:lstStyle/>
          <a:p>
            <a:pPr eaLnBrk="1" hangingPunct="1"/>
            <a:endParaRPr lang="fr-FR" altLang="fr-FR"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charset="0"/>
              </a:defRPr>
            </a:lvl1pPr>
            <a:lvl2pPr marL="742950" indent="-285750">
              <a:spcBef>
                <a:spcPct val="30000"/>
              </a:spcBef>
              <a:defRPr sz="1200">
                <a:solidFill>
                  <a:schemeClr val="tx1"/>
                </a:solidFill>
                <a:latin typeface="Arial" charset="0"/>
              </a:defRPr>
            </a:lvl2pPr>
            <a:lvl3pPr marL="1143000" indent="-228600">
              <a:spcBef>
                <a:spcPct val="30000"/>
              </a:spcBef>
              <a:defRPr sz="1200">
                <a:solidFill>
                  <a:schemeClr val="tx1"/>
                </a:solidFill>
                <a:latin typeface="Arial" charset="0"/>
              </a:defRPr>
            </a:lvl3pPr>
            <a:lvl4pPr marL="1600200" indent="-228600">
              <a:spcBef>
                <a:spcPct val="30000"/>
              </a:spcBef>
              <a:defRPr sz="1200">
                <a:solidFill>
                  <a:schemeClr val="tx1"/>
                </a:solidFill>
                <a:latin typeface="Arial" charset="0"/>
              </a:defRPr>
            </a:lvl4pPr>
            <a:lvl5pPr marL="2057400" indent="-22860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a:spcBef>
                <a:spcPct val="0"/>
              </a:spcBef>
            </a:pPr>
            <a:fld id="{15A8C6F1-8F21-4C15-A762-FF729662EAEA}" type="slidenum">
              <a:rPr lang="en-US" altLang="fr-FR">
                <a:solidFill>
                  <a:prstClr val="black"/>
                </a:solidFill>
              </a:rPr>
              <a:pPr>
                <a:spcBef>
                  <a:spcPct val="0"/>
                </a:spcBef>
              </a:pPr>
              <a:t>4</a:t>
            </a:fld>
            <a:endParaRPr lang="en-US" altLang="fr-FR">
              <a:solidFill>
                <a:prstClr val="black"/>
              </a:solidFill>
            </a:endParaRPr>
          </a:p>
        </p:txBody>
      </p:sp>
      <p:sp>
        <p:nvSpPr>
          <p:cNvPr id="17411" name="Rectangle 2"/>
          <p:cNvSpPr>
            <a:spLocks noGrp="1" noRot="1" noChangeAspect="1" noChangeArrowheads="1" noTextEdit="1"/>
          </p:cNvSpPr>
          <p:nvPr>
            <p:ph type="sldImg"/>
          </p:nvPr>
        </p:nvSpPr>
        <p:spPr>
          <a:xfrm>
            <a:off x="1144588" y="685800"/>
            <a:ext cx="4572000" cy="3429000"/>
          </a:xfrm>
          <a:ln/>
        </p:spPr>
      </p:sp>
      <p:sp>
        <p:nvSpPr>
          <p:cNvPr id="17412" name="Rectangle 3"/>
          <p:cNvSpPr>
            <a:spLocks noGrp="1" noChangeArrowheads="1"/>
          </p:cNvSpPr>
          <p:nvPr>
            <p:ph type="body" idx="1"/>
          </p:nvPr>
        </p:nvSpPr>
        <p:spPr>
          <a:noFill/>
        </p:spPr>
        <p:txBody>
          <a:bodyPr/>
          <a:lstStyle/>
          <a:p>
            <a:pPr eaLnBrk="1" hangingPunct="1"/>
            <a:r>
              <a:rPr lang="fr-FR" altLang="fr-FR" smtClean="0"/>
              <a:t>Le QCF tient compte de la connaissance financière du client mais aussi implicitement du niveau de risque accepté par le client. Lors de l’arrivée de l’outil LEA, cette notion de connaissance financière sera dissociée du niveau de risque du client par unquestionnaire de risque client. Cependant, en période transitoire, le conseiller accompagnera son client dans la détermination du risque qu’il est prêt à prendre pour un projet donné. </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charset="0"/>
              </a:defRPr>
            </a:lvl1pPr>
            <a:lvl2pPr marL="742950" indent="-285750">
              <a:spcBef>
                <a:spcPct val="30000"/>
              </a:spcBef>
              <a:defRPr sz="1200">
                <a:solidFill>
                  <a:schemeClr val="tx1"/>
                </a:solidFill>
                <a:latin typeface="Arial" charset="0"/>
              </a:defRPr>
            </a:lvl2pPr>
            <a:lvl3pPr marL="1143000" indent="-228600">
              <a:spcBef>
                <a:spcPct val="30000"/>
              </a:spcBef>
              <a:defRPr sz="1200">
                <a:solidFill>
                  <a:schemeClr val="tx1"/>
                </a:solidFill>
                <a:latin typeface="Arial" charset="0"/>
              </a:defRPr>
            </a:lvl3pPr>
            <a:lvl4pPr marL="1600200" indent="-228600">
              <a:spcBef>
                <a:spcPct val="30000"/>
              </a:spcBef>
              <a:defRPr sz="1200">
                <a:solidFill>
                  <a:schemeClr val="tx1"/>
                </a:solidFill>
                <a:latin typeface="Arial" charset="0"/>
              </a:defRPr>
            </a:lvl4pPr>
            <a:lvl5pPr marL="2057400" indent="-22860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a:spcBef>
                <a:spcPct val="0"/>
              </a:spcBef>
            </a:pPr>
            <a:fld id="{F7120434-C121-4B1A-996B-989D47A4A726}" type="slidenum">
              <a:rPr lang="en-US" altLang="fr-FR">
                <a:solidFill>
                  <a:prstClr val="black"/>
                </a:solidFill>
              </a:rPr>
              <a:pPr>
                <a:spcBef>
                  <a:spcPct val="0"/>
                </a:spcBef>
              </a:pPr>
              <a:t>5</a:t>
            </a:fld>
            <a:endParaRPr lang="en-US" altLang="fr-FR">
              <a:solidFill>
                <a:prstClr val="black"/>
              </a:solidFill>
            </a:endParaRPr>
          </a:p>
        </p:txBody>
      </p:sp>
      <p:sp>
        <p:nvSpPr>
          <p:cNvPr id="18435" name="Rectangle 2"/>
          <p:cNvSpPr>
            <a:spLocks noGrp="1" noRot="1" noChangeAspect="1" noChangeArrowheads="1" noTextEdit="1"/>
          </p:cNvSpPr>
          <p:nvPr>
            <p:ph type="sldImg"/>
          </p:nvPr>
        </p:nvSpPr>
        <p:spPr>
          <a:xfrm>
            <a:off x="1144588" y="685800"/>
            <a:ext cx="4572000" cy="3429000"/>
          </a:xfrm>
          <a:ln/>
        </p:spPr>
      </p:sp>
      <p:sp>
        <p:nvSpPr>
          <p:cNvPr id="18436" name="Rectangle 3"/>
          <p:cNvSpPr>
            <a:spLocks noGrp="1" noChangeArrowheads="1"/>
          </p:cNvSpPr>
          <p:nvPr>
            <p:ph type="body" idx="1"/>
          </p:nvPr>
        </p:nvSpPr>
        <p:spPr>
          <a:noFill/>
        </p:spPr>
        <p:txBody>
          <a:bodyPr/>
          <a:lstStyle/>
          <a:p>
            <a:pPr eaLnBrk="1" hangingPunct="1"/>
            <a:r>
              <a:rPr lang="fr-FR" altLang="fr-FR" smtClean="0"/>
              <a:t>Le profil risque faible R1 correspond à une volatilité comprise entre 0 et 2% (SRRI 1 et 2).</a:t>
            </a:r>
          </a:p>
          <a:p>
            <a:pPr eaLnBrk="1" hangingPunct="1"/>
            <a:r>
              <a:rPr lang="fr-FR" altLang="fr-FR" smtClean="0"/>
              <a:t>Le profil risque moyen R2A correspond à une volatilité comprise entre 2 et 6% (SRRI 3 et 4).</a:t>
            </a:r>
          </a:p>
          <a:p>
            <a:pPr eaLnBrk="1" hangingPunct="1"/>
            <a:r>
              <a:rPr lang="fr-FR" altLang="fr-FR" smtClean="0"/>
              <a:t>Le profil risque faible R2B correspond à une volatilité comprise entre 6 et 10% (SRRI 4).</a:t>
            </a:r>
          </a:p>
          <a:p>
            <a:pPr eaLnBrk="1" hangingPunct="1"/>
            <a:r>
              <a:rPr lang="fr-FR" altLang="fr-FR" smtClean="0"/>
              <a:t>Le profil risque faible R3 correspond à une volatilité supérieure à 10% (SRRI 5 / 6 et 7).</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charset="0"/>
              </a:defRPr>
            </a:lvl1pPr>
            <a:lvl2pPr marL="742950" indent="-285750">
              <a:spcBef>
                <a:spcPct val="30000"/>
              </a:spcBef>
              <a:defRPr sz="1200">
                <a:solidFill>
                  <a:schemeClr val="tx1"/>
                </a:solidFill>
                <a:latin typeface="Arial" charset="0"/>
              </a:defRPr>
            </a:lvl2pPr>
            <a:lvl3pPr marL="1143000" indent="-228600">
              <a:spcBef>
                <a:spcPct val="30000"/>
              </a:spcBef>
              <a:defRPr sz="1200">
                <a:solidFill>
                  <a:schemeClr val="tx1"/>
                </a:solidFill>
                <a:latin typeface="Arial" charset="0"/>
              </a:defRPr>
            </a:lvl3pPr>
            <a:lvl4pPr marL="1600200" indent="-228600">
              <a:spcBef>
                <a:spcPct val="30000"/>
              </a:spcBef>
              <a:defRPr sz="1200">
                <a:solidFill>
                  <a:schemeClr val="tx1"/>
                </a:solidFill>
                <a:latin typeface="Arial" charset="0"/>
              </a:defRPr>
            </a:lvl4pPr>
            <a:lvl5pPr marL="2057400" indent="-22860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a:spcBef>
                <a:spcPct val="0"/>
              </a:spcBef>
            </a:pPr>
            <a:fld id="{809FDA41-678B-4FA1-8C52-C8DCA087E2AA}" type="slidenum">
              <a:rPr lang="en-US" altLang="fr-FR">
                <a:solidFill>
                  <a:prstClr val="black"/>
                </a:solidFill>
              </a:rPr>
              <a:pPr>
                <a:spcBef>
                  <a:spcPct val="0"/>
                </a:spcBef>
              </a:pPr>
              <a:t>6</a:t>
            </a:fld>
            <a:endParaRPr lang="en-US" altLang="fr-FR">
              <a:solidFill>
                <a:prstClr val="black"/>
              </a:solidFill>
            </a:endParaRPr>
          </a:p>
        </p:txBody>
      </p:sp>
      <p:sp>
        <p:nvSpPr>
          <p:cNvPr id="19459" name="Rectangle 2"/>
          <p:cNvSpPr>
            <a:spLocks noGrp="1" noRot="1" noChangeAspect="1" noChangeArrowheads="1" noTextEdit="1"/>
          </p:cNvSpPr>
          <p:nvPr>
            <p:ph type="sldImg"/>
          </p:nvPr>
        </p:nvSpPr>
        <p:spPr>
          <a:xfrm>
            <a:off x="1144588" y="685800"/>
            <a:ext cx="4572000" cy="3429000"/>
          </a:xfrm>
          <a:ln/>
        </p:spPr>
      </p:sp>
      <p:sp>
        <p:nvSpPr>
          <p:cNvPr id="19460" name="Rectangle 3"/>
          <p:cNvSpPr>
            <a:spLocks noGrp="1" noChangeArrowheads="1"/>
          </p:cNvSpPr>
          <p:nvPr>
            <p:ph type="body" idx="1"/>
          </p:nvPr>
        </p:nvSpPr>
        <p:spPr>
          <a:noFill/>
        </p:spPr>
        <p:txBody>
          <a:bodyPr/>
          <a:lstStyle/>
          <a:p>
            <a:pPr eaLnBrk="1" hangingPunct="1"/>
            <a:endParaRPr lang="fr-FR" altLang="fr-FR"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charset="0"/>
              </a:defRPr>
            </a:lvl1pPr>
            <a:lvl2pPr marL="742950" indent="-285750">
              <a:spcBef>
                <a:spcPct val="30000"/>
              </a:spcBef>
              <a:defRPr sz="1200">
                <a:solidFill>
                  <a:schemeClr val="tx1"/>
                </a:solidFill>
                <a:latin typeface="Arial" charset="0"/>
              </a:defRPr>
            </a:lvl2pPr>
            <a:lvl3pPr marL="1143000" indent="-228600">
              <a:spcBef>
                <a:spcPct val="30000"/>
              </a:spcBef>
              <a:defRPr sz="1200">
                <a:solidFill>
                  <a:schemeClr val="tx1"/>
                </a:solidFill>
                <a:latin typeface="Arial" charset="0"/>
              </a:defRPr>
            </a:lvl3pPr>
            <a:lvl4pPr marL="1600200" indent="-228600">
              <a:spcBef>
                <a:spcPct val="30000"/>
              </a:spcBef>
              <a:defRPr sz="1200">
                <a:solidFill>
                  <a:schemeClr val="tx1"/>
                </a:solidFill>
                <a:latin typeface="Arial" charset="0"/>
              </a:defRPr>
            </a:lvl4pPr>
            <a:lvl5pPr marL="2057400" indent="-22860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a:spcBef>
                <a:spcPct val="0"/>
              </a:spcBef>
            </a:pPr>
            <a:fld id="{EE74826C-42FF-4B48-B8C5-F35CE58B4575}" type="slidenum">
              <a:rPr lang="en-US" altLang="fr-FR">
                <a:solidFill>
                  <a:prstClr val="black"/>
                </a:solidFill>
              </a:rPr>
              <a:pPr>
                <a:spcBef>
                  <a:spcPct val="0"/>
                </a:spcBef>
              </a:pPr>
              <a:t>7</a:t>
            </a:fld>
            <a:endParaRPr lang="en-US" altLang="fr-FR">
              <a:solidFill>
                <a:prstClr val="black"/>
              </a:solidFill>
            </a:endParaRPr>
          </a:p>
        </p:txBody>
      </p:sp>
      <p:sp>
        <p:nvSpPr>
          <p:cNvPr id="20483" name="Rectangle 2"/>
          <p:cNvSpPr>
            <a:spLocks noGrp="1" noRot="1" noChangeAspect="1" noChangeArrowheads="1" noTextEdit="1"/>
          </p:cNvSpPr>
          <p:nvPr>
            <p:ph type="sldImg"/>
          </p:nvPr>
        </p:nvSpPr>
        <p:spPr>
          <a:xfrm>
            <a:off x="1144588" y="685800"/>
            <a:ext cx="4572000" cy="3429000"/>
          </a:xfrm>
          <a:ln/>
        </p:spPr>
      </p:sp>
      <p:sp>
        <p:nvSpPr>
          <p:cNvPr id="20484" name="Rectangle 3"/>
          <p:cNvSpPr>
            <a:spLocks noGrp="1" noChangeArrowheads="1"/>
          </p:cNvSpPr>
          <p:nvPr>
            <p:ph type="body" idx="1"/>
          </p:nvPr>
        </p:nvSpPr>
        <p:spPr>
          <a:noFill/>
        </p:spPr>
        <p:txBody>
          <a:bodyPr/>
          <a:lstStyle/>
          <a:p>
            <a:pPr eaLnBrk="1" hangingPunct="1"/>
            <a:endParaRPr lang="fr-FR" altLang="fr-FR"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charset="0"/>
              </a:defRPr>
            </a:lvl1pPr>
            <a:lvl2pPr marL="742950" indent="-285750">
              <a:spcBef>
                <a:spcPct val="30000"/>
              </a:spcBef>
              <a:defRPr sz="1200">
                <a:solidFill>
                  <a:schemeClr val="tx1"/>
                </a:solidFill>
                <a:latin typeface="Arial" charset="0"/>
              </a:defRPr>
            </a:lvl2pPr>
            <a:lvl3pPr marL="1143000" indent="-228600">
              <a:spcBef>
                <a:spcPct val="30000"/>
              </a:spcBef>
              <a:defRPr sz="1200">
                <a:solidFill>
                  <a:schemeClr val="tx1"/>
                </a:solidFill>
                <a:latin typeface="Arial" charset="0"/>
              </a:defRPr>
            </a:lvl3pPr>
            <a:lvl4pPr marL="1600200" indent="-228600">
              <a:spcBef>
                <a:spcPct val="30000"/>
              </a:spcBef>
              <a:defRPr sz="1200">
                <a:solidFill>
                  <a:schemeClr val="tx1"/>
                </a:solidFill>
                <a:latin typeface="Arial" charset="0"/>
              </a:defRPr>
            </a:lvl4pPr>
            <a:lvl5pPr marL="2057400" indent="-22860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a:spcBef>
                <a:spcPct val="0"/>
              </a:spcBef>
            </a:pPr>
            <a:fld id="{121AE941-8129-4EB9-8B0D-31E1EBD1DA12}" type="slidenum">
              <a:rPr lang="en-US" altLang="fr-FR">
                <a:solidFill>
                  <a:prstClr val="black"/>
                </a:solidFill>
              </a:rPr>
              <a:pPr>
                <a:spcBef>
                  <a:spcPct val="0"/>
                </a:spcBef>
              </a:pPr>
              <a:t>8</a:t>
            </a:fld>
            <a:endParaRPr lang="en-US" altLang="fr-FR">
              <a:solidFill>
                <a:prstClr val="black"/>
              </a:solidFill>
            </a:endParaRPr>
          </a:p>
        </p:txBody>
      </p:sp>
      <p:sp>
        <p:nvSpPr>
          <p:cNvPr id="21507" name="Rectangle 2"/>
          <p:cNvSpPr>
            <a:spLocks noGrp="1" noRot="1" noChangeAspect="1" noChangeArrowheads="1" noTextEdit="1"/>
          </p:cNvSpPr>
          <p:nvPr>
            <p:ph type="sldImg"/>
          </p:nvPr>
        </p:nvSpPr>
        <p:spPr>
          <a:xfrm>
            <a:off x="1144588" y="685800"/>
            <a:ext cx="4572000" cy="3429000"/>
          </a:xfrm>
          <a:ln/>
        </p:spPr>
      </p:sp>
      <p:sp>
        <p:nvSpPr>
          <p:cNvPr id="21508" name="Rectangle 3"/>
          <p:cNvSpPr>
            <a:spLocks noGrp="1" noChangeArrowheads="1"/>
          </p:cNvSpPr>
          <p:nvPr>
            <p:ph type="body" idx="1"/>
          </p:nvPr>
        </p:nvSpPr>
        <p:spPr>
          <a:noFill/>
        </p:spPr>
        <p:txBody>
          <a:bodyPr/>
          <a:lstStyle/>
          <a:p>
            <a:pPr eaLnBrk="1" hangingPunct="1"/>
            <a:endParaRPr lang="fr-FR" altLang="fr-FR"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charset="0"/>
              </a:defRPr>
            </a:lvl1pPr>
            <a:lvl2pPr marL="742950" indent="-285750">
              <a:spcBef>
                <a:spcPct val="30000"/>
              </a:spcBef>
              <a:defRPr sz="1200">
                <a:solidFill>
                  <a:schemeClr val="tx1"/>
                </a:solidFill>
                <a:latin typeface="Arial" charset="0"/>
              </a:defRPr>
            </a:lvl2pPr>
            <a:lvl3pPr marL="1143000" indent="-228600">
              <a:spcBef>
                <a:spcPct val="30000"/>
              </a:spcBef>
              <a:defRPr sz="1200">
                <a:solidFill>
                  <a:schemeClr val="tx1"/>
                </a:solidFill>
                <a:latin typeface="Arial" charset="0"/>
              </a:defRPr>
            </a:lvl3pPr>
            <a:lvl4pPr marL="1600200" indent="-228600">
              <a:spcBef>
                <a:spcPct val="30000"/>
              </a:spcBef>
              <a:defRPr sz="1200">
                <a:solidFill>
                  <a:schemeClr val="tx1"/>
                </a:solidFill>
                <a:latin typeface="Arial" charset="0"/>
              </a:defRPr>
            </a:lvl4pPr>
            <a:lvl5pPr marL="2057400" indent="-22860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a:spcBef>
                <a:spcPct val="0"/>
              </a:spcBef>
            </a:pPr>
            <a:fld id="{A31D8CEF-A271-4749-9457-40CBF9174F59}" type="slidenum">
              <a:rPr lang="en-US" altLang="fr-FR">
                <a:solidFill>
                  <a:prstClr val="black"/>
                </a:solidFill>
              </a:rPr>
              <a:pPr>
                <a:spcBef>
                  <a:spcPct val="0"/>
                </a:spcBef>
              </a:pPr>
              <a:t>9</a:t>
            </a:fld>
            <a:endParaRPr lang="en-US" altLang="fr-FR">
              <a:solidFill>
                <a:prstClr val="black"/>
              </a:solidFill>
            </a:endParaRPr>
          </a:p>
        </p:txBody>
      </p:sp>
      <p:sp>
        <p:nvSpPr>
          <p:cNvPr id="22531" name="Rectangle 2"/>
          <p:cNvSpPr>
            <a:spLocks noGrp="1" noRot="1" noChangeAspect="1" noChangeArrowheads="1" noTextEdit="1"/>
          </p:cNvSpPr>
          <p:nvPr>
            <p:ph type="sldImg"/>
          </p:nvPr>
        </p:nvSpPr>
        <p:spPr>
          <a:xfrm>
            <a:off x="1144588" y="685800"/>
            <a:ext cx="4572000" cy="3429000"/>
          </a:xfrm>
          <a:ln/>
        </p:spPr>
      </p:sp>
      <p:sp>
        <p:nvSpPr>
          <p:cNvPr id="22532" name="Rectangle 3"/>
          <p:cNvSpPr>
            <a:spLocks noGrp="1" noChangeArrowheads="1"/>
          </p:cNvSpPr>
          <p:nvPr>
            <p:ph type="body" idx="1"/>
          </p:nvPr>
        </p:nvSpPr>
        <p:spPr>
          <a:noFill/>
        </p:spPr>
        <p:txBody>
          <a:bodyPr/>
          <a:lstStyle/>
          <a:p>
            <a:pPr eaLnBrk="1" hangingPunct="1"/>
            <a:endParaRPr lang="fr-FR" altLang="fr-FR"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charset="0"/>
              </a:defRPr>
            </a:lvl1pPr>
            <a:lvl2pPr marL="742950" indent="-285750">
              <a:spcBef>
                <a:spcPct val="30000"/>
              </a:spcBef>
              <a:defRPr sz="1200">
                <a:solidFill>
                  <a:schemeClr val="tx1"/>
                </a:solidFill>
                <a:latin typeface="Arial" charset="0"/>
              </a:defRPr>
            </a:lvl2pPr>
            <a:lvl3pPr marL="1143000" indent="-228600">
              <a:spcBef>
                <a:spcPct val="30000"/>
              </a:spcBef>
              <a:defRPr sz="1200">
                <a:solidFill>
                  <a:schemeClr val="tx1"/>
                </a:solidFill>
                <a:latin typeface="Arial" charset="0"/>
              </a:defRPr>
            </a:lvl3pPr>
            <a:lvl4pPr marL="1600200" indent="-228600">
              <a:spcBef>
                <a:spcPct val="30000"/>
              </a:spcBef>
              <a:defRPr sz="1200">
                <a:solidFill>
                  <a:schemeClr val="tx1"/>
                </a:solidFill>
                <a:latin typeface="Arial" charset="0"/>
              </a:defRPr>
            </a:lvl4pPr>
            <a:lvl5pPr marL="2057400" indent="-22860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a:spcBef>
                <a:spcPct val="0"/>
              </a:spcBef>
            </a:pPr>
            <a:fld id="{8BDC49F7-3A54-4641-A8DA-7D580EAF5263}" type="slidenum">
              <a:rPr lang="en-US" altLang="fr-FR">
                <a:solidFill>
                  <a:prstClr val="black"/>
                </a:solidFill>
              </a:rPr>
              <a:pPr>
                <a:spcBef>
                  <a:spcPct val="0"/>
                </a:spcBef>
              </a:pPr>
              <a:t>12</a:t>
            </a:fld>
            <a:endParaRPr lang="en-US" altLang="fr-FR">
              <a:solidFill>
                <a:prstClr val="black"/>
              </a:solidFill>
            </a:endParaRPr>
          </a:p>
        </p:txBody>
      </p:sp>
      <p:sp>
        <p:nvSpPr>
          <p:cNvPr id="23555" name="Rectangle 2"/>
          <p:cNvSpPr>
            <a:spLocks noGrp="1" noRot="1" noChangeAspect="1" noChangeArrowheads="1" noTextEdit="1"/>
          </p:cNvSpPr>
          <p:nvPr>
            <p:ph type="sldImg"/>
          </p:nvPr>
        </p:nvSpPr>
        <p:spPr>
          <a:xfrm>
            <a:off x="1144588" y="685800"/>
            <a:ext cx="4572000" cy="3429000"/>
          </a:xfrm>
          <a:ln/>
        </p:spPr>
      </p:sp>
      <p:sp>
        <p:nvSpPr>
          <p:cNvPr id="23556" name="Rectangle 3"/>
          <p:cNvSpPr>
            <a:spLocks noGrp="1" noChangeArrowheads="1"/>
          </p:cNvSpPr>
          <p:nvPr>
            <p:ph type="body" idx="1"/>
          </p:nvPr>
        </p:nvSpPr>
        <p:spPr>
          <a:noFill/>
        </p:spPr>
        <p:txBody>
          <a:bodyPr/>
          <a:lstStyle/>
          <a:p>
            <a:pPr eaLnBrk="1" hangingPunct="1"/>
            <a:endParaRPr lang="fr-FR" altLang="fr-FR"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5E6C0AB7-84EE-46A7-ACC8-EBAB79331247}" type="slidenum">
              <a:rPr lang="fr-FR" smtClean="0"/>
              <a:t>13</a:t>
            </a:fld>
            <a:endParaRPr lang="fr-FR"/>
          </a:p>
        </p:txBody>
      </p:sp>
    </p:spTree>
    <p:extLst>
      <p:ext uri="{BB962C8B-B14F-4D97-AF65-F5344CB8AC3E}">
        <p14:creationId xmlns:p14="http://schemas.microsoft.com/office/powerpoint/2010/main" val="99319794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1.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Master" Target="../slideMasters/slideMaster1.xml"/><Relationship Id="rId4" Type="http://schemas.openxmlformats.org/officeDocument/2006/relationships/image" Target="../media/image3.jpg"/></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298449" y="265113"/>
            <a:ext cx="8575200" cy="5554800"/>
          </a:xfrm>
          <a:solidFill>
            <a:schemeClr val="bg2"/>
          </a:solidFill>
        </p:spPr>
        <p:txBody>
          <a:bodyPr/>
          <a:lstStyle>
            <a:lvl1pPr algn="ctr">
              <a:defRPr/>
            </a:lvl1pPr>
          </a:lstStyle>
          <a:p>
            <a:endParaRPr lang="fr-FR" dirty="0"/>
          </a:p>
        </p:txBody>
      </p:sp>
      <p:sp>
        <p:nvSpPr>
          <p:cNvPr id="2" name="Titre 1"/>
          <p:cNvSpPr>
            <a:spLocks noGrp="1"/>
          </p:cNvSpPr>
          <p:nvPr>
            <p:ph type="ctrTitle"/>
          </p:nvPr>
        </p:nvSpPr>
        <p:spPr>
          <a:xfrm>
            <a:off x="298449" y="3174242"/>
            <a:ext cx="8575675" cy="655305"/>
          </a:xfrm>
        </p:spPr>
        <p:txBody>
          <a:bodyPr>
            <a:normAutofit/>
          </a:bodyPr>
          <a:lstStyle>
            <a:lvl1pPr>
              <a:defRPr sz="3200" baseline="0">
                <a:effectLst>
                  <a:outerShdw blurRad="38100" dist="38100" dir="2700000" algn="tl">
                    <a:srgbClr val="000000">
                      <a:alpha val="43137"/>
                    </a:srgbClr>
                  </a:outerShdw>
                </a:effectLst>
              </a:defRPr>
            </a:lvl1pPr>
          </a:lstStyle>
          <a:p>
            <a:r>
              <a:rPr lang="fr-FR" dirty="0" smtClean="0"/>
              <a:t>Modifiez le style du titre</a:t>
            </a:r>
            <a:endParaRPr lang="fr-FR" dirty="0"/>
          </a:p>
        </p:txBody>
      </p:sp>
      <p:sp>
        <p:nvSpPr>
          <p:cNvPr id="3" name="Sous-titre 2"/>
          <p:cNvSpPr>
            <a:spLocks noGrp="1"/>
          </p:cNvSpPr>
          <p:nvPr>
            <p:ph type="subTitle" idx="1"/>
          </p:nvPr>
        </p:nvSpPr>
        <p:spPr>
          <a:xfrm>
            <a:off x="298449" y="3902158"/>
            <a:ext cx="8575675" cy="641498"/>
          </a:xfr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smtClean="0"/>
              <a:t>Modifiez le style des sous-titres du masque</a:t>
            </a:r>
            <a:endParaRPr lang="fr-FR" dirty="0"/>
          </a:p>
        </p:txBody>
      </p:sp>
      <p:sp>
        <p:nvSpPr>
          <p:cNvPr id="18" name="Espace réservé du texte 52" title="DATE"/>
          <p:cNvSpPr>
            <a:spLocks noGrp="1"/>
          </p:cNvSpPr>
          <p:nvPr>
            <p:ph type="body" sz="quarter" idx="10" hasCustomPrompt="1"/>
          </p:nvPr>
        </p:nvSpPr>
        <p:spPr>
          <a:xfrm>
            <a:off x="298448" y="4708955"/>
            <a:ext cx="8575675" cy="346075"/>
          </a:xfr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smtClean="0"/>
              <a:t>DATE</a:t>
            </a:r>
            <a:endParaRPr lang="fr-FR" dirty="0"/>
          </a:p>
        </p:txBody>
      </p:sp>
      <p:pic>
        <p:nvPicPr>
          <p:cNvPr id="16" name="Picture 2"/>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348657"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 y="0"/>
            <a:ext cx="2333625" cy="2447925"/>
          </a:xfrm>
          <a:prstGeom prst="rect">
            <a:avLst/>
          </a:prstGeom>
        </p:spPr>
      </p:pic>
      <p:pic>
        <p:nvPicPr>
          <p:cNvPr id="14" name="Image 1"/>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Espace réservé de la date 3"/>
          <p:cNvSpPr txBox="1">
            <a:spLocks noGrp="1"/>
          </p:cNvSpPr>
          <p:nvPr userDrawn="1"/>
        </p:nvSpPr>
        <p:spPr bwMode="auto">
          <a:xfrm>
            <a:off x="1186536" y="6357938"/>
            <a:ext cx="6463152" cy="346372"/>
          </a:xfrm>
          <a:prstGeom prst="rect">
            <a:avLst/>
          </a:prstGeom>
          <a:solidFill>
            <a:schemeClr val="accent1">
              <a:alpha val="0"/>
            </a:schemeClr>
          </a:solidFill>
          <a:ln>
            <a:noFill/>
          </a:ln>
          <a:extLst>
            <a:ext uri="{91240B29-F687-4F45-9708-019B960494DF}">
              <a14:hiddenLine xmlns:a14="http://schemas.microsoft.com/office/drawing/2010/main" w="9525">
                <a:solidFill>
                  <a:schemeClr val="bg1"/>
                </a:solidFill>
                <a:miter lim="800000"/>
                <a:headEnd/>
                <a:tailEnd/>
              </a14:hiddenLine>
            </a:ext>
          </a:extLst>
        </p:spPr>
        <p:txBody>
          <a:bodyPr lIns="0" tIns="0" rIns="0" bIns="0" anchor="ct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defRPr/>
            </a:pPr>
            <a:r>
              <a:rPr lang="fr-FR" sz="1400" dirty="0" smtClean="0">
                <a:solidFill>
                  <a:prstClr val="white">
                    <a:lumMod val="50000"/>
                  </a:prstClr>
                </a:solidFill>
                <a:latin typeface="Arial Narrow" panose="020B0606020202030204" pitchFamily="34" charset="0"/>
              </a:rPr>
              <a:t>Heure Du Jeudi 8 février 2018</a:t>
            </a:r>
          </a:p>
        </p:txBody>
      </p:sp>
    </p:spTree>
    <p:extLst>
      <p:ext uri="{BB962C8B-B14F-4D97-AF65-F5344CB8AC3E}">
        <p14:creationId xmlns:p14="http://schemas.microsoft.com/office/powerpoint/2010/main" val="4092220425"/>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9" name="Titre 8"/>
          <p:cNvSpPr>
            <a:spLocks noGrp="1"/>
          </p:cNvSpPr>
          <p:nvPr>
            <p:ph type="title"/>
          </p:nvPr>
        </p:nvSpPr>
        <p:spPr/>
        <p:txBody>
          <a:bodyPr/>
          <a:lstStyle/>
          <a:p>
            <a:r>
              <a:rPr lang="fr-FR" smtClean="0"/>
              <a:t>Modifiez le style du titre</a:t>
            </a:r>
            <a:endParaRPr lang="fr-FR"/>
          </a:p>
        </p:txBody>
      </p:sp>
    </p:spTree>
    <p:extLst>
      <p:ext uri="{BB962C8B-B14F-4D97-AF65-F5344CB8AC3E}">
        <p14:creationId xmlns:p14="http://schemas.microsoft.com/office/powerpoint/2010/main" val="3331614780"/>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298450"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u contenu 3"/>
          <p:cNvSpPr>
            <a:spLocks noGrp="1"/>
          </p:cNvSpPr>
          <p:nvPr>
            <p:ph sz="half" idx="2"/>
          </p:nvPr>
        </p:nvSpPr>
        <p:spPr>
          <a:xfrm>
            <a:off x="4802188"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1697167881"/>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Modifiez le style du titre</a:t>
            </a:r>
            <a:endParaRPr lang="fr-FR"/>
          </a:p>
        </p:txBody>
      </p:sp>
      <p:sp>
        <p:nvSpPr>
          <p:cNvPr id="3" name="Espace réservé du texte 2"/>
          <p:cNvSpPr>
            <a:spLocks noGrp="1"/>
          </p:cNvSpPr>
          <p:nvPr>
            <p:ph type="body" idx="1"/>
          </p:nvPr>
        </p:nvSpPr>
        <p:spPr>
          <a:xfrm>
            <a:off x="298450" y="1354138"/>
            <a:ext cx="4040188"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4" name="Espace réservé du contenu 3"/>
          <p:cNvSpPr>
            <a:spLocks noGrp="1"/>
          </p:cNvSpPr>
          <p:nvPr>
            <p:ph sz="half" idx="2"/>
          </p:nvPr>
        </p:nvSpPr>
        <p:spPr>
          <a:xfrm>
            <a:off x="298450" y="2174875"/>
            <a:ext cx="4040188"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5" name="Espace réservé du texte 4"/>
          <p:cNvSpPr>
            <a:spLocks noGrp="1"/>
          </p:cNvSpPr>
          <p:nvPr>
            <p:ph type="body" sz="quarter" idx="3"/>
          </p:nvPr>
        </p:nvSpPr>
        <p:spPr>
          <a:xfrm>
            <a:off x="4799013" y="1354138"/>
            <a:ext cx="4041775"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6" name="Espace réservé du contenu 5"/>
          <p:cNvSpPr>
            <a:spLocks noGrp="1"/>
          </p:cNvSpPr>
          <p:nvPr>
            <p:ph sz="quarter" idx="4"/>
          </p:nvPr>
        </p:nvSpPr>
        <p:spPr>
          <a:xfrm>
            <a:off x="4799013" y="2174875"/>
            <a:ext cx="4041775"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654662049"/>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7" name="Espace réservé du contenu 4"/>
          <p:cNvSpPr>
            <a:spLocks noGrp="1"/>
          </p:cNvSpPr>
          <p:nvPr>
            <p:ph idx="18"/>
          </p:nvPr>
        </p:nvSpPr>
        <p:spPr>
          <a:xfrm>
            <a:off x="298594" y="3941645"/>
            <a:ext cx="4128263" cy="1639088"/>
          </a:xfrm>
          <a:prstGeom prst="rect">
            <a:avLst/>
          </a:prstGeom>
          <a:solidFill>
            <a:srgbClr val="FFDDDD"/>
          </a:solidFill>
        </p:spPr>
        <p:txBody>
          <a:bodyPr/>
          <a:lstStyle/>
          <a:p>
            <a:endParaRPr lang="fr-FR" dirty="0"/>
          </a:p>
        </p:txBody>
      </p:sp>
      <p:sp>
        <p:nvSpPr>
          <p:cNvPr id="8" name="Espace réservé du contenu 5"/>
          <p:cNvSpPr>
            <a:spLocks noGrp="1"/>
          </p:cNvSpPr>
          <p:nvPr>
            <p:ph idx="19"/>
          </p:nvPr>
        </p:nvSpPr>
        <p:spPr>
          <a:xfrm>
            <a:off x="4798361" y="3941645"/>
            <a:ext cx="4065709" cy="1639088"/>
          </a:xfrm>
          <a:prstGeom prst="rect">
            <a:avLst/>
          </a:prstGeom>
          <a:solidFill>
            <a:srgbClr val="FFDDDD"/>
          </a:solidFill>
        </p:spPr>
        <p:txBody>
          <a:bodyPr/>
          <a:lstStyle/>
          <a:p>
            <a:endParaRPr lang="fr-FR"/>
          </a:p>
        </p:txBody>
      </p:sp>
      <p:sp>
        <p:nvSpPr>
          <p:cNvPr id="9" name="Titre 8"/>
          <p:cNvSpPr>
            <a:spLocks noGrp="1"/>
          </p:cNvSpPr>
          <p:nvPr>
            <p:ph type="title"/>
          </p:nvPr>
        </p:nvSpPr>
        <p:spPr/>
        <p:txBody>
          <a:bodyPr/>
          <a:lstStyle/>
          <a:p>
            <a:r>
              <a:rPr lang="fr-FR" smtClean="0"/>
              <a:t>Modifiez le style du titre</a:t>
            </a:r>
            <a:endParaRPr lang="fr-FR"/>
          </a:p>
        </p:txBody>
      </p:sp>
    </p:spTree>
    <p:extLst>
      <p:ext uri="{BB962C8B-B14F-4D97-AF65-F5344CB8AC3E}">
        <p14:creationId xmlns:p14="http://schemas.microsoft.com/office/powerpoint/2010/main" val="2495361925"/>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5" name="Espace réservé du texte 2"/>
          <p:cNvSpPr>
            <a:spLocks noGrp="1"/>
          </p:cNvSpPr>
          <p:nvPr>
            <p:ph type="body" sz="quarter" idx="17"/>
          </p:nvPr>
        </p:nvSpPr>
        <p:spPr>
          <a:xfrm>
            <a:off x="298451" y="1343026"/>
            <a:ext cx="8542338" cy="549570"/>
          </a:xfrm>
        </p:spPr>
        <p:txBody>
          <a:bodyPr/>
          <a:lstStyle/>
          <a:p>
            <a:pPr lvl="0"/>
            <a:r>
              <a:rPr lang="fr-FR" dirty="0" smtClean="0"/>
              <a:t>Modifiez les styles du texte du masque</a:t>
            </a:r>
          </a:p>
        </p:txBody>
      </p:sp>
      <p:sp>
        <p:nvSpPr>
          <p:cNvPr id="6" name="Espace réservé du graphique 4"/>
          <p:cNvSpPr>
            <a:spLocks noGrp="1"/>
          </p:cNvSpPr>
          <p:nvPr>
            <p:ph type="chart" sz="quarter" idx="18"/>
          </p:nvPr>
        </p:nvSpPr>
        <p:spPr>
          <a:xfrm>
            <a:off x="437072" y="2126106"/>
            <a:ext cx="3669323" cy="1712912"/>
          </a:xfrm>
        </p:spPr>
        <p:txBody>
          <a:bodyPr/>
          <a:lstStyle/>
          <a:p>
            <a:endParaRPr lang="fr-FR" dirty="0"/>
          </a:p>
        </p:txBody>
      </p:sp>
      <p:sp>
        <p:nvSpPr>
          <p:cNvPr id="7" name="Espace réservé du graphique 4"/>
          <p:cNvSpPr>
            <a:spLocks noGrp="1"/>
          </p:cNvSpPr>
          <p:nvPr>
            <p:ph type="chart" sz="quarter" idx="19"/>
          </p:nvPr>
        </p:nvSpPr>
        <p:spPr>
          <a:xfrm>
            <a:off x="4757037" y="2140283"/>
            <a:ext cx="3323707" cy="1712912"/>
          </a:xfrm>
        </p:spPr>
        <p:txBody>
          <a:bodyPr/>
          <a:lstStyle/>
          <a:p>
            <a:endParaRPr lang="fr-FR" dirty="0"/>
          </a:p>
        </p:txBody>
      </p:sp>
      <p:sp>
        <p:nvSpPr>
          <p:cNvPr id="8" name="Espace réservé du graphique 4"/>
          <p:cNvSpPr>
            <a:spLocks noGrp="1"/>
          </p:cNvSpPr>
          <p:nvPr>
            <p:ph type="chart" sz="quarter" idx="20"/>
          </p:nvPr>
        </p:nvSpPr>
        <p:spPr>
          <a:xfrm>
            <a:off x="437072" y="4141788"/>
            <a:ext cx="3698993" cy="1712912"/>
          </a:xfrm>
        </p:spPr>
        <p:txBody>
          <a:bodyPr/>
          <a:lstStyle/>
          <a:p>
            <a:endParaRPr lang="fr-FR" dirty="0"/>
          </a:p>
        </p:txBody>
      </p:sp>
      <p:sp>
        <p:nvSpPr>
          <p:cNvPr id="9" name="Espace réservé du graphique 4"/>
          <p:cNvSpPr>
            <a:spLocks noGrp="1"/>
          </p:cNvSpPr>
          <p:nvPr>
            <p:ph type="chart" sz="quarter" idx="21"/>
          </p:nvPr>
        </p:nvSpPr>
        <p:spPr>
          <a:xfrm>
            <a:off x="4749949" y="4141788"/>
            <a:ext cx="3323707" cy="1712912"/>
          </a:xfrm>
        </p:spPr>
        <p:txBody>
          <a:bodyPr/>
          <a:lstStyle/>
          <a:p>
            <a:endParaRPr lang="fr-FR" dirty="0"/>
          </a:p>
        </p:txBody>
      </p:sp>
    </p:spTree>
    <p:extLst>
      <p:ext uri="{BB962C8B-B14F-4D97-AF65-F5344CB8AC3E}">
        <p14:creationId xmlns:p14="http://schemas.microsoft.com/office/powerpoint/2010/main" val="769061084"/>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874966" y="2755384"/>
            <a:ext cx="5684325" cy="1359415"/>
          </a:xfrm>
          <a:prstGeom prst="rect">
            <a:avLst/>
          </a:prstGeom>
        </p:spPr>
      </p:pic>
    </p:spTree>
    <p:extLst>
      <p:ext uri="{BB962C8B-B14F-4D97-AF65-F5344CB8AC3E}">
        <p14:creationId xmlns:p14="http://schemas.microsoft.com/office/powerpoint/2010/main" val="2726154081"/>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3" name="Rectangle 2"/>
          <p:cNvSpPr/>
          <p:nvPr userDrawn="1"/>
        </p:nvSpPr>
        <p:spPr>
          <a:xfrm>
            <a:off x="0" y="0"/>
            <a:ext cx="9144000" cy="61211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prstClr val="white"/>
              </a:solidFill>
            </a:endParaRPr>
          </a:p>
        </p:txBody>
      </p:sp>
      <p:sp>
        <p:nvSpPr>
          <p:cNvPr id="2" name="Rectangle 1"/>
          <p:cNvSpPr/>
          <p:nvPr userDrawn="1"/>
        </p:nvSpPr>
        <p:spPr>
          <a:xfrm>
            <a:off x="-1" y="6260951"/>
            <a:ext cx="7018317" cy="5970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prstClr val="white"/>
              </a:solidFill>
            </a:endParaRPr>
          </a:p>
        </p:txBody>
      </p:sp>
    </p:spTree>
    <p:extLst>
      <p:ext uri="{BB962C8B-B14F-4D97-AF65-F5344CB8AC3E}">
        <p14:creationId xmlns:p14="http://schemas.microsoft.com/office/powerpoint/2010/main" val="1223923203"/>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3" name="Rectangle 2"/>
          <p:cNvSpPr/>
          <p:nvPr userDrawn="1"/>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prstClr val="white"/>
              </a:solidFill>
            </a:endParaRPr>
          </a:p>
        </p:txBody>
      </p:sp>
    </p:spTree>
    <p:extLst>
      <p:ext uri="{BB962C8B-B14F-4D97-AF65-F5344CB8AC3E}">
        <p14:creationId xmlns:p14="http://schemas.microsoft.com/office/powerpoint/2010/main" val="3053647144"/>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2_Diapositive de titre">
    <p:spTree>
      <p:nvGrpSpPr>
        <p:cNvPr id="1" name=""/>
        <p:cNvGrpSpPr/>
        <p:nvPr/>
      </p:nvGrpSpPr>
      <p:grpSpPr>
        <a:xfrm>
          <a:off x="0" y="0"/>
          <a:ext cx="0" cy="0"/>
          <a:chOff x="0" y="0"/>
          <a:chExt cx="0" cy="0"/>
        </a:xfrm>
      </p:grpSpPr>
      <p:sp>
        <p:nvSpPr>
          <p:cNvPr id="13" name="Rectangle 12"/>
          <p:cNvSpPr/>
          <p:nvPr userDrawn="1"/>
        </p:nvSpPr>
        <p:spPr bwMode="auto">
          <a:xfrm>
            <a:off x="298594" y="363557"/>
            <a:ext cx="8527800" cy="70324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solidFill>
                <a:srgbClr val="FF0000"/>
              </a:solidFill>
            </a:endParaRPr>
          </a:p>
        </p:txBody>
      </p:sp>
      <p:sp>
        <p:nvSpPr>
          <p:cNvPr id="14" name="Rectangle 1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algn="ctr" fontAlgn="base">
              <a:spcBef>
                <a:spcPct val="0"/>
              </a:spcBef>
              <a:spcAft>
                <a:spcPct val="0"/>
              </a:spcAft>
            </a:pPr>
            <a:endParaRPr lang="fr-FR">
              <a:solidFill>
                <a:srgbClr val="000000"/>
              </a:solidFill>
              <a:latin typeface="Arial" charset="0"/>
            </a:endParaRPr>
          </a:p>
        </p:txBody>
      </p:sp>
      <p:sp>
        <p:nvSpPr>
          <p:cNvPr id="16" name="Rectangle 15"/>
          <p:cNvSpPr/>
          <p:nvPr userDrawn="1"/>
        </p:nvSpPr>
        <p:spPr bwMode="auto">
          <a:xfrm>
            <a:off x="336270" y="397985"/>
            <a:ext cx="311151" cy="317193"/>
          </a:xfrm>
          <a:prstGeom prst="rect">
            <a:avLst/>
          </a:prstGeom>
          <a:solidFill>
            <a:srgbClr val="EA0000"/>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solidFill>
                <a:srgbClr val="000000"/>
              </a:solidFill>
            </a:endParaRPr>
          </a:p>
        </p:txBody>
      </p:sp>
      <p:sp>
        <p:nvSpPr>
          <p:cNvPr id="7" name="Text Placeholder 2"/>
          <p:cNvSpPr>
            <a:spLocks noGrp="1"/>
          </p:cNvSpPr>
          <p:nvPr userDrawn="1">
            <p:ph idx="1"/>
          </p:nvPr>
        </p:nvSpPr>
        <p:spPr>
          <a:xfrm>
            <a:off x="298594" y="1336341"/>
            <a:ext cx="8527800" cy="4351338"/>
          </a:xfrm>
          <a:prstGeom prst="rect">
            <a:avLst/>
          </a:prstGeom>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15" name="Espace réservé du texte 22"/>
          <p:cNvSpPr>
            <a:spLocks noGrp="1"/>
          </p:cNvSpPr>
          <p:nvPr userDrawn="1">
            <p:ph type="body" sz="quarter" idx="16" hasCustomPrompt="1"/>
          </p:nvPr>
        </p:nvSpPr>
        <p:spPr>
          <a:xfrm>
            <a:off x="766988" y="357376"/>
            <a:ext cx="8048390" cy="709424"/>
          </a:xfrm>
          <a:prstGeom prst="rect">
            <a:avLst/>
          </a:prstGeom>
        </p:spPr>
        <p:txBody>
          <a:bodyPr anchor="ctr"/>
          <a:lstStyle>
            <a:lvl1pPr marL="0" indent="0" algn="ctr">
              <a:buNone/>
              <a:defRPr sz="2800" b="1" cap="all" baseline="0">
                <a:solidFill>
                  <a:schemeClr val="bg1"/>
                </a:solidFill>
              </a:defRPr>
            </a:lvl1pPr>
          </a:lstStyle>
          <a:p>
            <a:pPr lvl="0"/>
            <a:r>
              <a:rPr lang="fr-FR" dirty="0" smtClean="0"/>
              <a:t>MODELES DE GRAPHIQUE</a:t>
            </a:r>
            <a:endParaRPr lang="fr-FR" dirty="0"/>
          </a:p>
        </p:txBody>
      </p:sp>
      <p:sp>
        <p:nvSpPr>
          <p:cNvPr id="24" name="Rectangle 23"/>
          <p:cNvSpPr/>
          <p:nvPr userDrawn="1"/>
        </p:nvSpPr>
        <p:spPr bwMode="auto">
          <a:xfrm>
            <a:off x="298594" y="6365078"/>
            <a:ext cx="274809" cy="264474"/>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algn="ctr" fontAlgn="base">
              <a:lnSpc>
                <a:spcPct val="150000"/>
              </a:lnSpc>
              <a:spcBef>
                <a:spcPct val="0"/>
              </a:spcBef>
              <a:spcAft>
                <a:spcPct val="0"/>
              </a:spcAft>
            </a:pPr>
            <a:endParaRPr lang="fr-FR" sz="700" dirty="0">
              <a:solidFill>
                <a:prstClr val="white"/>
              </a:solidFill>
            </a:endParaRPr>
          </a:p>
        </p:txBody>
      </p:sp>
    </p:spTree>
    <p:extLst>
      <p:ext uri="{BB962C8B-B14F-4D97-AF65-F5344CB8AC3E}">
        <p14:creationId xmlns:p14="http://schemas.microsoft.com/office/powerpoint/2010/main" val="985482211"/>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userDrawn="1">
  <p:cSld name="1_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298449" y="265113"/>
            <a:ext cx="8575200" cy="5554800"/>
          </a:xfrm>
          <a:solidFill>
            <a:schemeClr val="bg2"/>
          </a:solidFill>
        </p:spPr>
        <p:txBody>
          <a:bodyPr/>
          <a:lstStyle>
            <a:lvl1pPr algn="ctr">
              <a:defRPr/>
            </a:lvl1pPr>
          </a:lstStyle>
          <a:p>
            <a:endParaRPr lang="fr-FR"/>
          </a:p>
        </p:txBody>
      </p:sp>
      <p:pic>
        <p:nvPicPr>
          <p:cNvPr id="13" name="Image 1"/>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7491300" y="6358677"/>
            <a:ext cx="1324079" cy="3456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Espace réservé du texte 4"/>
          <p:cNvSpPr>
            <a:spLocks noGrp="1"/>
          </p:cNvSpPr>
          <p:nvPr>
            <p:ph type="body" sz="quarter" idx="19"/>
          </p:nvPr>
        </p:nvSpPr>
        <p:spPr>
          <a:xfrm>
            <a:off x="1579016" y="6019525"/>
            <a:ext cx="4786317" cy="307169"/>
          </a:xfrm>
          <a:prstGeom prst="rect">
            <a:avLst/>
          </a:prstGeom>
        </p:spPr>
        <p:txBody>
          <a:bodyPr tIns="0" bIns="0"/>
          <a:lstStyle>
            <a:lvl1pPr marL="0" marR="0" indent="0" algn="l" defTabSz="914400" rtl="0" eaLnBrk="1" fontAlgn="auto" latinLnBrk="0" hangingPunct="1">
              <a:lnSpc>
                <a:spcPct val="100000"/>
              </a:lnSpc>
              <a:spcBef>
                <a:spcPct val="20000"/>
              </a:spcBef>
              <a:spcAft>
                <a:spcPts val="0"/>
              </a:spcAft>
              <a:buClr>
                <a:schemeClr val="tx2"/>
              </a:buClr>
              <a:buSzTx/>
              <a:buFont typeface="Wingdings" panose="05000000000000000000" pitchFamily="2" charset="2"/>
              <a:buNone/>
              <a:tabLst/>
              <a:defRPr sz="1100" baseline="0"/>
            </a:lvl1pPr>
          </a:lstStyle>
          <a:p>
            <a:pPr marL="0" marR="0" lvl="0" indent="0" algn="l" defTabSz="914400" rtl="0" eaLnBrk="1" fontAlgn="auto" latinLnBrk="0" hangingPunct="1">
              <a:lnSpc>
                <a:spcPct val="100000"/>
              </a:lnSpc>
              <a:spcBef>
                <a:spcPct val="20000"/>
              </a:spcBef>
              <a:spcAft>
                <a:spcPts val="0"/>
              </a:spcAft>
              <a:buClr>
                <a:schemeClr val="tx2"/>
              </a:buClr>
              <a:buSzTx/>
              <a:buFont typeface="Wingdings" panose="05000000000000000000" pitchFamily="2" charset="2"/>
              <a:buNone/>
              <a:tabLst/>
              <a:defRPr/>
            </a:pPr>
            <a:endParaRPr lang="fr-FR" dirty="0"/>
          </a:p>
        </p:txBody>
      </p:sp>
      <p:sp>
        <p:nvSpPr>
          <p:cNvPr id="2" name="Titre 1"/>
          <p:cNvSpPr>
            <a:spLocks noGrp="1"/>
          </p:cNvSpPr>
          <p:nvPr>
            <p:ph type="ctrTitle"/>
          </p:nvPr>
        </p:nvSpPr>
        <p:spPr>
          <a:xfrm>
            <a:off x="298449" y="3174242"/>
            <a:ext cx="8575675" cy="655305"/>
          </a:xfrm>
        </p:spPr>
        <p:txBody>
          <a:bodyPr>
            <a:normAutofit/>
          </a:bodyPr>
          <a:lstStyle>
            <a:lvl1pPr>
              <a:defRPr sz="3200" baseline="0">
                <a:effectLst>
                  <a:outerShdw blurRad="38100" dist="38100" dir="2700000" algn="tl">
                    <a:srgbClr val="000000">
                      <a:alpha val="43137"/>
                    </a:srgbClr>
                  </a:outerShdw>
                </a:effectLst>
              </a:defRPr>
            </a:lvl1pPr>
          </a:lstStyle>
          <a:p>
            <a:r>
              <a:rPr lang="fr-FR" dirty="0" smtClean="0"/>
              <a:t>Modifiez le style du titre</a:t>
            </a:r>
            <a:endParaRPr lang="fr-FR" dirty="0"/>
          </a:p>
        </p:txBody>
      </p:sp>
      <p:sp>
        <p:nvSpPr>
          <p:cNvPr id="3" name="Sous-titre 2"/>
          <p:cNvSpPr>
            <a:spLocks noGrp="1"/>
          </p:cNvSpPr>
          <p:nvPr>
            <p:ph type="subTitle" idx="1"/>
          </p:nvPr>
        </p:nvSpPr>
        <p:spPr>
          <a:xfrm>
            <a:off x="298449" y="3902158"/>
            <a:ext cx="8575675" cy="641498"/>
          </a:xfr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smtClean="0"/>
              <a:t>Modifiez le style des sous-titres du masque</a:t>
            </a:r>
            <a:endParaRPr lang="fr-FR" dirty="0"/>
          </a:p>
        </p:txBody>
      </p:sp>
      <p:sp>
        <p:nvSpPr>
          <p:cNvPr id="18" name="Espace réservé du texte 52" title="DATE"/>
          <p:cNvSpPr>
            <a:spLocks noGrp="1"/>
          </p:cNvSpPr>
          <p:nvPr>
            <p:ph type="body" sz="quarter" idx="10" hasCustomPrompt="1"/>
          </p:nvPr>
        </p:nvSpPr>
        <p:spPr>
          <a:xfrm>
            <a:off x="298448" y="4708955"/>
            <a:ext cx="8575675" cy="346075"/>
          </a:xfr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smtClean="0"/>
              <a:t>DATE</a:t>
            </a:r>
            <a:endParaRPr lang="fr-FR" dirty="0"/>
          </a:p>
        </p:txBody>
      </p:sp>
      <p:sp>
        <p:nvSpPr>
          <p:cNvPr id="19" name="Espace réservé du texte 4"/>
          <p:cNvSpPr>
            <a:spLocks noGrp="1"/>
          </p:cNvSpPr>
          <p:nvPr>
            <p:ph type="body" sz="quarter" idx="20"/>
          </p:nvPr>
        </p:nvSpPr>
        <p:spPr>
          <a:xfrm>
            <a:off x="1261300" y="6424556"/>
            <a:ext cx="4786317" cy="307169"/>
          </a:xfrm>
          <a:prstGeom prst="rect">
            <a:avLst/>
          </a:prstGeom>
        </p:spPr>
        <p:txBody>
          <a:bodyPr tIns="0" bIns="0"/>
          <a:lstStyle>
            <a:lvl1pPr marL="0" indent="0">
              <a:buNone/>
              <a:defRPr sz="1100" baseline="0"/>
            </a:lvl1pPr>
          </a:lstStyle>
          <a:p>
            <a:pPr lvl="0"/>
            <a:endParaRPr lang="fr-FR" dirty="0"/>
          </a:p>
        </p:txBody>
      </p:sp>
      <p:pic>
        <p:nvPicPr>
          <p:cNvPr id="16"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348657"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4">
            <a:extLst>
              <a:ext uri="{28A0092B-C50C-407E-A947-70E740481C1C}">
                <a14:useLocalDpi xmlns:a14="http://schemas.microsoft.com/office/drawing/2010/main"/>
              </a:ext>
            </a:extLst>
          </a:blip>
          <a:stretch>
            <a:fillRect/>
          </a:stretch>
        </p:blipFill>
        <p:spPr>
          <a:xfrm>
            <a:off x="1" y="0"/>
            <a:ext cx="2333625" cy="2447925"/>
          </a:xfrm>
          <a:prstGeom prst="rect">
            <a:avLst/>
          </a:prstGeom>
        </p:spPr>
      </p:pic>
    </p:spTree>
    <p:extLst>
      <p:ext uri="{BB962C8B-B14F-4D97-AF65-F5344CB8AC3E}">
        <p14:creationId xmlns:p14="http://schemas.microsoft.com/office/powerpoint/2010/main" val="466682177"/>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sp>
        <p:nvSpPr>
          <p:cNvPr id="4" name="Rectangle 7"/>
          <p:cNvSpPr>
            <a:spLocks noChangeArrowheads="1"/>
          </p:cNvSpPr>
          <p:nvPr userDrawn="1"/>
        </p:nvSpPr>
        <p:spPr bwMode="auto">
          <a:xfrm>
            <a:off x="0" y="319088"/>
            <a:ext cx="6197600" cy="768350"/>
          </a:xfrm>
          <a:prstGeom prst="rect">
            <a:avLst/>
          </a:prstGeom>
          <a:solidFill>
            <a:srgbClr val="581D74"/>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Verdana" pitchFamily="34" charset="0"/>
              </a:defRPr>
            </a:lvl1pPr>
            <a:lvl2pPr marL="742950" indent="-285750" eaLnBrk="0" hangingPunct="0">
              <a:defRPr>
                <a:solidFill>
                  <a:schemeClr val="tx1"/>
                </a:solidFill>
                <a:latin typeface="Verdana" pitchFamily="34" charset="0"/>
              </a:defRPr>
            </a:lvl2pPr>
            <a:lvl3pPr marL="1143000" indent="-228600" eaLnBrk="0" hangingPunct="0">
              <a:defRPr>
                <a:solidFill>
                  <a:schemeClr val="tx1"/>
                </a:solidFill>
                <a:latin typeface="Verdana" pitchFamily="34" charset="0"/>
              </a:defRPr>
            </a:lvl3pPr>
            <a:lvl4pPr marL="1600200" indent="-228600" eaLnBrk="0" hangingPunct="0">
              <a:defRPr>
                <a:solidFill>
                  <a:schemeClr val="tx1"/>
                </a:solidFill>
                <a:latin typeface="Verdana" pitchFamily="34" charset="0"/>
              </a:defRPr>
            </a:lvl4pPr>
            <a:lvl5pPr marL="2057400" indent="-228600" eaLnBrk="0" hangingPunct="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fontAlgn="base" hangingPunct="1">
              <a:spcBef>
                <a:spcPct val="0"/>
              </a:spcBef>
              <a:spcAft>
                <a:spcPct val="0"/>
              </a:spcAft>
              <a:defRPr/>
            </a:pPr>
            <a:endParaRPr lang="fr-FR" altLang="fr-FR" smtClean="0">
              <a:solidFill>
                <a:srgbClr val="000000"/>
              </a:solidFill>
            </a:endParaRPr>
          </a:p>
        </p:txBody>
      </p:sp>
      <p:pic>
        <p:nvPicPr>
          <p:cNvPr id="5" name="Image 11"/>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115050" y="309563"/>
            <a:ext cx="2935288" cy="777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4" name="Rectangle 2"/>
          <p:cNvSpPr>
            <a:spLocks noGrp="1" noChangeArrowheads="1"/>
          </p:cNvSpPr>
          <p:nvPr>
            <p:ph type="ctrTitle"/>
          </p:nvPr>
        </p:nvSpPr>
        <p:spPr>
          <a:xfrm>
            <a:off x="455613" y="4343400"/>
            <a:ext cx="8062912" cy="612775"/>
          </a:xfrm>
        </p:spPr>
        <p:txBody>
          <a:bodyPr lIns="91440" tIns="45720" rIns="91440" bIns="45720" anchor="b"/>
          <a:lstStyle>
            <a:lvl1pPr>
              <a:defRPr sz="3100" b="0"/>
            </a:lvl1pPr>
          </a:lstStyle>
          <a:p>
            <a:pPr lvl="0"/>
            <a:r>
              <a:rPr lang="en-US" altLang="fr-FR" noProof="0" smtClean="0"/>
              <a:t>Click to edit Master title style</a:t>
            </a:r>
          </a:p>
        </p:txBody>
      </p:sp>
      <p:sp>
        <p:nvSpPr>
          <p:cNvPr id="3075" name="Rectangle 3"/>
          <p:cNvSpPr>
            <a:spLocks noGrp="1" noChangeArrowheads="1"/>
          </p:cNvSpPr>
          <p:nvPr>
            <p:ph type="subTitle" idx="1"/>
          </p:nvPr>
        </p:nvSpPr>
        <p:spPr>
          <a:xfrm>
            <a:off x="447675" y="4999038"/>
            <a:ext cx="8062913" cy="438150"/>
          </a:xfrm>
        </p:spPr>
        <p:txBody>
          <a:bodyPr/>
          <a:lstStyle>
            <a:lvl1pPr marL="0" indent="0">
              <a:buFontTx/>
              <a:buNone/>
              <a:defRPr sz="1600" b="0"/>
            </a:lvl1pPr>
          </a:lstStyle>
          <a:p>
            <a:pPr lvl="0"/>
            <a:r>
              <a:rPr lang="en-US" altLang="fr-FR" noProof="0" smtClean="0"/>
              <a:t>Click to edit Master subtitle style</a:t>
            </a:r>
          </a:p>
        </p:txBody>
      </p:sp>
    </p:spTree>
    <p:extLst>
      <p:ext uri="{BB962C8B-B14F-4D97-AF65-F5344CB8AC3E}">
        <p14:creationId xmlns:p14="http://schemas.microsoft.com/office/powerpoint/2010/main" val="106114368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Rectangle 24"/>
          <p:cNvSpPr>
            <a:spLocks noGrp="1" noChangeArrowheads="1"/>
          </p:cNvSpPr>
          <p:nvPr>
            <p:ph type="ftr" sz="quarter" idx="10"/>
          </p:nvPr>
        </p:nvSpPr>
        <p:spPr>
          <a:xfrm>
            <a:off x="822325" y="6205538"/>
            <a:ext cx="4681538" cy="357187"/>
          </a:xfrm>
        </p:spPr>
        <p:txBody>
          <a:bodyPr/>
          <a:lstStyle>
            <a:lvl1pPr>
              <a:defRPr/>
            </a:lvl1pPr>
          </a:lstStyle>
          <a:p>
            <a:pPr>
              <a:defRPr/>
            </a:pPr>
            <a:r>
              <a:rPr lang="fr-FR" altLang="fr-FR">
                <a:solidFill>
                  <a:srgbClr val="FFFFFF"/>
                </a:solidFill>
              </a:rPr>
              <a:t>DOCUMENT STRICTEMENT INTERNE – A NE PAS DIFFUSER</a:t>
            </a:r>
          </a:p>
        </p:txBody>
      </p:sp>
      <p:sp>
        <p:nvSpPr>
          <p:cNvPr id="5" name="Espace réservé de la date 3"/>
          <p:cNvSpPr txBox="1">
            <a:spLocks noGrp="1"/>
          </p:cNvSpPr>
          <p:nvPr userDrawn="1"/>
        </p:nvSpPr>
        <p:spPr bwMode="auto">
          <a:xfrm>
            <a:off x="1186536" y="6206199"/>
            <a:ext cx="6463152" cy="346372"/>
          </a:xfrm>
          <a:prstGeom prst="rect">
            <a:avLst/>
          </a:prstGeom>
          <a:solidFill>
            <a:schemeClr val="accent1">
              <a:alpha val="0"/>
            </a:schemeClr>
          </a:solidFill>
          <a:ln>
            <a:noFill/>
          </a:ln>
          <a:extLst>
            <a:ext uri="{91240B29-F687-4F45-9708-019B960494DF}">
              <a14:hiddenLine xmlns:a14="http://schemas.microsoft.com/office/drawing/2010/main" w="9525">
                <a:solidFill>
                  <a:schemeClr val="bg1"/>
                </a:solidFill>
                <a:miter lim="800000"/>
                <a:headEnd/>
                <a:tailEnd/>
              </a14:hiddenLine>
            </a:ext>
          </a:extLst>
        </p:spPr>
        <p:txBody>
          <a:bodyPr lIns="0" tIns="0" rIns="0" bIns="0" anchor="ct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defRPr/>
            </a:pPr>
            <a:r>
              <a:rPr lang="fr-FR" sz="1400" dirty="0" smtClean="0">
                <a:solidFill>
                  <a:schemeClr val="bg1"/>
                </a:solidFill>
                <a:latin typeface="Arial Narrow" panose="020B0606020202030204" pitchFamily="34" charset="0"/>
              </a:rPr>
              <a:t>Heure Du Jeudi 8 février 2018</a:t>
            </a:r>
          </a:p>
        </p:txBody>
      </p:sp>
    </p:spTree>
    <p:extLst>
      <p:ext uri="{BB962C8B-B14F-4D97-AF65-F5344CB8AC3E}">
        <p14:creationId xmlns:p14="http://schemas.microsoft.com/office/powerpoint/2010/main" val="350017268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lstStyle>
            <a:lvl1pPr algn="l">
              <a:defRPr sz="4000" b="1" cap="all"/>
            </a:lvl1pPr>
          </a:lstStyle>
          <a:p>
            <a:r>
              <a:rPr lang="fr-FR" smtClean="0"/>
              <a:t>Modifiez le style du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fr-FR" smtClean="0"/>
              <a:t>Modifiez les styles du texte du masque</a:t>
            </a:r>
          </a:p>
        </p:txBody>
      </p:sp>
      <p:sp>
        <p:nvSpPr>
          <p:cNvPr id="4" name="Rectangle 24"/>
          <p:cNvSpPr>
            <a:spLocks noGrp="1" noChangeArrowheads="1"/>
          </p:cNvSpPr>
          <p:nvPr>
            <p:ph type="ftr" sz="quarter" idx="10"/>
          </p:nvPr>
        </p:nvSpPr>
        <p:spPr>
          <a:ln/>
        </p:spPr>
        <p:txBody>
          <a:bodyPr/>
          <a:lstStyle>
            <a:lvl1pPr>
              <a:defRPr/>
            </a:lvl1pPr>
          </a:lstStyle>
          <a:p>
            <a:pPr>
              <a:defRPr/>
            </a:pPr>
            <a:r>
              <a:rPr lang="fr-FR" altLang="fr-FR">
                <a:solidFill>
                  <a:srgbClr val="FFFFFF"/>
                </a:solidFill>
              </a:rPr>
              <a:t>DOCUMENT STRICTEMENT INTERNE – A NE PAS DIFFUSER</a:t>
            </a:r>
          </a:p>
        </p:txBody>
      </p:sp>
    </p:spTree>
    <p:extLst>
      <p:ext uri="{BB962C8B-B14F-4D97-AF65-F5344CB8AC3E}">
        <p14:creationId xmlns:p14="http://schemas.microsoft.com/office/powerpoint/2010/main" val="410447435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538163" y="1169988"/>
            <a:ext cx="3954462" cy="48545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5025" y="1169988"/>
            <a:ext cx="3956050" cy="48545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Rectangle 24"/>
          <p:cNvSpPr>
            <a:spLocks noGrp="1" noChangeArrowheads="1"/>
          </p:cNvSpPr>
          <p:nvPr>
            <p:ph type="ftr" sz="quarter" idx="10"/>
          </p:nvPr>
        </p:nvSpPr>
        <p:spPr>
          <a:ln/>
        </p:spPr>
        <p:txBody>
          <a:bodyPr/>
          <a:lstStyle>
            <a:lvl1pPr>
              <a:defRPr/>
            </a:lvl1pPr>
          </a:lstStyle>
          <a:p>
            <a:pPr>
              <a:defRPr/>
            </a:pPr>
            <a:r>
              <a:rPr lang="fr-FR" altLang="fr-FR">
                <a:solidFill>
                  <a:srgbClr val="FFFFFF"/>
                </a:solidFill>
              </a:rPr>
              <a:t>DOCUMENT STRICTEMENT INTERNE – A NE PAS DIFFUSER</a:t>
            </a:r>
          </a:p>
        </p:txBody>
      </p:sp>
    </p:spTree>
    <p:extLst>
      <p:ext uri="{BB962C8B-B14F-4D97-AF65-F5344CB8AC3E}">
        <p14:creationId xmlns:p14="http://schemas.microsoft.com/office/powerpoint/2010/main" val="279041219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1143000"/>
          </a:xfrm>
        </p:spPr>
        <p:txBody>
          <a:bodyPr/>
          <a:lstStyle>
            <a:lvl1pPr>
              <a:defRPr/>
            </a:lvl1pPr>
          </a:lstStyle>
          <a:p>
            <a:r>
              <a:rPr lang="fr-FR" smtClean="0"/>
              <a:t>Modifiez le style du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Rectangle 24"/>
          <p:cNvSpPr>
            <a:spLocks noGrp="1" noChangeArrowheads="1"/>
          </p:cNvSpPr>
          <p:nvPr>
            <p:ph type="ftr" sz="quarter" idx="10"/>
          </p:nvPr>
        </p:nvSpPr>
        <p:spPr>
          <a:ln/>
        </p:spPr>
        <p:txBody>
          <a:bodyPr/>
          <a:lstStyle>
            <a:lvl1pPr>
              <a:defRPr/>
            </a:lvl1pPr>
          </a:lstStyle>
          <a:p>
            <a:pPr>
              <a:defRPr/>
            </a:pPr>
            <a:r>
              <a:rPr lang="fr-FR" altLang="fr-FR">
                <a:solidFill>
                  <a:srgbClr val="FFFFFF"/>
                </a:solidFill>
              </a:rPr>
              <a:t>DOCUMENT STRICTEMENT INTERNE – A NE PAS DIFFUSER</a:t>
            </a:r>
          </a:p>
        </p:txBody>
      </p:sp>
    </p:spTree>
    <p:extLst>
      <p:ext uri="{BB962C8B-B14F-4D97-AF65-F5344CB8AC3E}">
        <p14:creationId xmlns:p14="http://schemas.microsoft.com/office/powerpoint/2010/main" val="55590750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Rectangle 24"/>
          <p:cNvSpPr>
            <a:spLocks noGrp="1" noChangeArrowheads="1"/>
          </p:cNvSpPr>
          <p:nvPr>
            <p:ph type="ftr" sz="quarter" idx="10"/>
          </p:nvPr>
        </p:nvSpPr>
        <p:spPr>
          <a:ln/>
        </p:spPr>
        <p:txBody>
          <a:bodyPr/>
          <a:lstStyle>
            <a:lvl1pPr>
              <a:defRPr/>
            </a:lvl1pPr>
          </a:lstStyle>
          <a:p>
            <a:pPr>
              <a:defRPr/>
            </a:pPr>
            <a:r>
              <a:rPr lang="fr-FR" altLang="fr-FR">
                <a:solidFill>
                  <a:srgbClr val="FFFFFF"/>
                </a:solidFill>
              </a:rPr>
              <a:t>DOCUMENT STRICTEMENT INTERNE – A NE PAS DIFFUSER</a:t>
            </a:r>
          </a:p>
        </p:txBody>
      </p:sp>
    </p:spTree>
    <p:extLst>
      <p:ext uri="{BB962C8B-B14F-4D97-AF65-F5344CB8AC3E}">
        <p14:creationId xmlns:p14="http://schemas.microsoft.com/office/powerpoint/2010/main" val="287005642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Rectangle 24"/>
          <p:cNvSpPr>
            <a:spLocks noGrp="1" noChangeArrowheads="1"/>
          </p:cNvSpPr>
          <p:nvPr>
            <p:ph type="ftr" sz="quarter" idx="10"/>
          </p:nvPr>
        </p:nvSpPr>
        <p:spPr>
          <a:ln/>
        </p:spPr>
        <p:txBody>
          <a:bodyPr/>
          <a:lstStyle>
            <a:lvl1pPr>
              <a:defRPr/>
            </a:lvl1pPr>
          </a:lstStyle>
          <a:p>
            <a:pPr>
              <a:defRPr/>
            </a:pPr>
            <a:r>
              <a:rPr lang="fr-FR" altLang="fr-FR">
                <a:solidFill>
                  <a:srgbClr val="FFFFFF"/>
                </a:solidFill>
              </a:rPr>
              <a:t>DOCUMENT STRICTEMENT INTERNE – A NE PAS DIFFUSER</a:t>
            </a:r>
          </a:p>
        </p:txBody>
      </p:sp>
    </p:spTree>
    <p:extLst>
      <p:ext uri="{BB962C8B-B14F-4D97-AF65-F5344CB8AC3E}">
        <p14:creationId xmlns:p14="http://schemas.microsoft.com/office/powerpoint/2010/main" val="191547570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Modifiez le style du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Rectangle 24"/>
          <p:cNvSpPr>
            <a:spLocks noGrp="1" noChangeArrowheads="1"/>
          </p:cNvSpPr>
          <p:nvPr>
            <p:ph type="ftr" sz="quarter" idx="10"/>
          </p:nvPr>
        </p:nvSpPr>
        <p:spPr>
          <a:ln/>
        </p:spPr>
        <p:txBody>
          <a:bodyPr/>
          <a:lstStyle>
            <a:lvl1pPr>
              <a:defRPr/>
            </a:lvl1pPr>
          </a:lstStyle>
          <a:p>
            <a:pPr>
              <a:defRPr/>
            </a:pPr>
            <a:r>
              <a:rPr lang="fr-FR" altLang="fr-FR">
                <a:solidFill>
                  <a:srgbClr val="FFFFFF"/>
                </a:solidFill>
              </a:rPr>
              <a:t>DOCUMENT STRICTEMENT INTERNE – A NE PAS DIFFUSER</a:t>
            </a:r>
          </a:p>
        </p:txBody>
      </p:sp>
    </p:spTree>
    <p:extLst>
      <p:ext uri="{BB962C8B-B14F-4D97-AF65-F5344CB8AC3E}">
        <p14:creationId xmlns:p14="http://schemas.microsoft.com/office/powerpoint/2010/main" val="92352786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Modifiez le style du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fr-FR" noProof="0" smtClean="0"/>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Rectangle 24"/>
          <p:cNvSpPr>
            <a:spLocks noGrp="1" noChangeArrowheads="1"/>
          </p:cNvSpPr>
          <p:nvPr>
            <p:ph type="ftr" sz="quarter" idx="10"/>
          </p:nvPr>
        </p:nvSpPr>
        <p:spPr>
          <a:ln/>
        </p:spPr>
        <p:txBody>
          <a:bodyPr/>
          <a:lstStyle>
            <a:lvl1pPr>
              <a:defRPr/>
            </a:lvl1pPr>
          </a:lstStyle>
          <a:p>
            <a:pPr>
              <a:defRPr/>
            </a:pPr>
            <a:r>
              <a:rPr lang="fr-FR" altLang="fr-FR">
                <a:solidFill>
                  <a:srgbClr val="FFFFFF"/>
                </a:solidFill>
              </a:rPr>
              <a:t>DOCUMENT STRICTEMENT INTERNE – A NE PAS DIFFUSER</a:t>
            </a:r>
          </a:p>
        </p:txBody>
      </p:sp>
    </p:spTree>
    <p:extLst>
      <p:ext uri="{BB962C8B-B14F-4D97-AF65-F5344CB8AC3E}">
        <p14:creationId xmlns:p14="http://schemas.microsoft.com/office/powerpoint/2010/main" val="73709825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Rectangle 24"/>
          <p:cNvSpPr>
            <a:spLocks noGrp="1" noChangeArrowheads="1"/>
          </p:cNvSpPr>
          <p:nvPr>
            <p:ph type="ftr" sz="quarter" idx="10"/>
          </p:nvPr>
        </p:nvSpPr>
        <p:spPr>
          <a:ln/>
        </p:spPr>
        <p:txBody>
          <a:bodyPr/>
          <a:lstStyle>
            <a:lvl1pPr>
              <a:defRPr/>
            </a:lvl1pPr>
          </a:lstStyle>
          <a:p>
            <a:pPr>
              <a:defRPr/>
            </a:pPr>
            <a:r>
              <a:rPr lang="fr-FR" altLang="fr-FR">
                <a:solidFill>
                  <a:srgbClr val="FFFFFF"/>
                </a:solidFill>
              </a:rPr>
              <a:t>DOCUMENT STRICTEMENT INTERNE – A NE PAS DIFFUSER</a:t>
            </a:r>
          </a:p>
        </p:txBody>
      </p:sp>
    </p:spTree>
    <p:extLst>
      <p:ext uri="{BB962C8B-B14F-4D97-AF65-F5344CB8AC3E}">
        <p14:creationId xmlns:p14="http://schemas.microsoft.com/office/powerpoint/2010/main" val="153812328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586538" y="401638"/>
            <a:ext cx="2014537" cy="5622925"/>
          </a:xfrm>
        </p:spPr>
        <p:txBody>
          <a:bodyPr vert="eaVert"/>
          <a:lstStyle/>
          <a:p>
            <a:r>
              <a:rPr lang="fr-FR" smtClean="0"/>
              <a:t>Modifiez le style du titre</a:t>
            </a:r>
            <a:endParaRPr lang="fr-FR"/>
          </a:p>
        </p:txBody>
      </p:sp>
      <p:sp>
        <p:nvSpPr>
          <p:cNvPr id="3" name="Espace réservé du texte vertical 2"/>
          <p:cNvSpPr>
            <a:spLocks noGrp="1"/>
          </p:cNvSpPr>
          <p:nvPr>
            <p:ph type="body" orient="vert" idx="1"/>
          </p:nvPr>
        </p:nvSpPr>
        <p:spPr>
          <a:xfrm>
            <a:off x="538163" y="401638"/>
            <a:ext cx="5895975" cy="5622925"/>
          </a:xfrm>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Rectangle 24"/>
          <p:cNvSpPr>
            <a:spLocks noGrp="1" noChangeArrowheads="1"/>
          </p:cNvSpPr>
          <p:nvPr>
            <p:ph type="ftr" sz="quarter" idx="10"/>
          </p:nvPr>
        </p:nvSpPr>
        <p:spPr>
          <a:ln/>
        </p:spPr>
        <p:txBody>
          <a:bodyPr/>
          <a:lstStyle>
            <a:lvl1pPr>
              <a:defRPr/>
            </a:lvl1pPr>
          </a:lstStyle>
          <a:p>
            <a:pPr>
              <a:defRPr/>
            </a:pPr>
            <a:r>
              <a:rPr lang="fr-FR" altLang="fr-FR">
                <a:solidFill>
                  <a:srgbClr val="FFFFFF"/>
                </a:solidFill>
              </a:rPr>
              <a:t>DOCUMENT STRICTEMENT INTERNE – A NE PAS DIFFUSER</a:t>
            </a:r>
          </a:p>
        </p:txBody>
      </p:sp>
    </p:spTree>
    <p:extLst>
      <p:ext uri="{BB962C8B-B14F-4D97-AF65-F5344CB8AC3E}">
        <p14:creationId xmlns:p14="http://schemas.microsoft.com/office/powerpoint/2010/main" val="34955249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7.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12" name="Groupe 11"/>
          <p:cNvGrpSpPr/>
          <p:nvPr userDrawn="1"/>
        </p:nvGrpSpPr>
        <p:grpSpPr>
          <a:xfrm>
            <a:off x="231382" y="357376"/>
            <a:ext cx="8595012" cy="709424"/>
            <a:chOff x="231382" y="357376"/>
            <a:chExt cx="8595012" cy="709424"/>
          </a:xfrm>
        </p:grpSpPr>
        <p:sp>
          <p:nvSpPr>
            <p:cNvPr id="13" name="Rectangle 12"/>
            <p:cNvSpPr/>
            <p:nvPr userDrawn="1"/>
          </p:nvSpPr>
          <p:spPr bwMode="auto">
            <a:xfrm>
              <a:off x="298594" y="363557"/>
              <a:ext cx="8527800" cy="703243"/>
            </a:xfrm>
            <a:prstGeom prst="rect">
              <a:avLst/>
            </a:prstGeom>
            <a:solidFill>
              <a:srgbClr val="BFBFBF"/>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dirty="0">
                <a:solidFill>
                  <a:srgbClr val="FF0000"/>
                </a:solidFill>
              </a:endParaRPr>
            </a:p>
          </p:txBody>
        </p:sp>
        <p:sp>
          <p:nvSpPr>
            <p:cNvPr id="14" name="Rectangle 1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algn="ctr" fontAlgn="base">
                <a:spcBef>
                  <a:spcPct val="0"/>
                </a:spcBef>
                <a:spcAft>
                  <a:spcPct val="0"/>
                </a:spcAft>
              </a:pPr>
              <a:endParaRPr lang="fr-FR" dirty="0">
                <a:solidFill>
                  <a:srgbClr val="000000"/>
                </a:solidFill>
                <a:latin typeface="Arial" charset="0"/>
              </a:endParaRPr>
            </a:p>
          </p:txBody>
        </p:sp>
        <p:sp>
          <p:nvSpPr>
            <p:cNvPr id="15" name="Rectangle 14"/>
            <p:cNvSpPr/>
            <p:nvPr userDrawn="1"/>
          </p:nvSpPr>
          <p:spPr bwMode="auto">
            <a:xfrm>
              <a:off x="336270" y="397985"/>
              <a:ext cx="311151" cy="317193"/>
            </a:xfrm>
            <a:prstGeom prst="rect">
              <a:avLst/>
            </a:prstGeom>
            <a:solidFill>
              <a:srgbClr val="EA0000"/>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dirty="0">
                <a:solidFill>
                  <a:srgbClr val="000000"/>
                </a:solidFill>
              </a:endParaRPr>
            </a:p>
          </p:txBody>
        </p:sp>
      </p:grpSp>
      <p:sp>
        <p:nvSpPr>
          <p:cNvPr id="2" name="Espace réservé du titre 1"/>
          <p:cNvSpPr>
            <a:spLocks noGrp="1"/>
          </p:cNvSpPr>
          <p:nvPr>
            <p:ph type="title"/>
          </p:nvPr>
        </p:nvSpPr>
        <p:spPr>
          <a:xfrm>
            <a:off x="765174" y="379825"/>
            <a:ext cx="8067600" cy="709200"/>
          </a:xfrm>
          <a:prstGeom prst="rect">
            <a:avLst/>
          </a:prstGeom>
        </p:spPr>
        <p:txBody>
          <a:bodyPr vert="horz" lIns="91440" tIns="45720" rIns="91440" bIns="45720" rtlCol="0" anchor="ctr">
            <a:normAutofit/>
          </a:bodyPr>
          <a:lstStyle/>
          <a:p>
            <a:r>
              <a:rPr lang="fr-FR" dirty="0" smtClean="0"/>
              <a:t>Modifiez le style du titre</a:t>
            </a:r>
            <a:endParaRPr lang="fr-FR" dirty="0"/>
          </a:p>
        </p:txBody>
      </p:sp>
      <p:sp>
        <p:nvSpPr>
          <p:cNvPr id="3" name="Espace réservé du texte 2"/>
          <p:cNvSpPr>
            <a:spLocks noGrp="1"/>
          </p:cNvSpPr>
          <p:nvPr>
            <p:ph type="body" idx="1"/>
          </p:nvPr>
        </p:nvSpPr>
        <p:spPr>
          <a:xfrm>
            <a:off x="298450" y="1354138"/>
            <a:ext cx="8542338" cy="4515034"/>
          </a:xfrm>
          <a:prstGeom prst="rect">
            <a:avLst/>
          </a:prstGeom>
        </p:spPr>
        <p:txBody>
          <a:bodyPr vert="horz" lIns="91440" tIns="45720" rIns="91440" bIns="45720" rtlCol="0">
            <a:normAutofit/>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cxnSp>
        <p:nvCxnSpPr>
          <p:cNvPr id="7" name="Connecteur droit 6"/>
          <p:cNvCxnSpPr/>
          <p:nvPr userDrawn="1"/>
        </p:nvCxnSpPr>
        <p:spPr bwMode="auto">
          <a:xfrm>
            <a:off x="298068" y="6205710"/>
            <a:ext cx="8528328"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8" name="Image 1"/>
          <p:cNvPicPr>
            <a:picLocks noChangeAspect="1"/>
          </p:cNvPicPr>
          <p:nvPr userDrawn="1"/>
        </p:nvPicPr>
        <p:blipFill>
          <a:blip r:embed="rId13" cstate="email">
            <a:extLst>
              <a:ext uri="{28A0092B-C50C-407E-A947-70E740481C1C}">
                <a14:useLocalDpi xmlns:a14="http://schemas.microsoft.com/office/drawing/2010/main"/>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2" name="Oval 13"/>
          <p:cNvSpPr txBox="1">
            <a:spLocks noChangeAspect="1" noChangeArrowheads="1"/>
          </p:cNvSpPr>
          <p:nvPr userDrawn="1"/>
        </p:nvSpPr>
        <p:spPr bwMode="auto">
          <a:xfrm>
            <a:off x="283183" y="6358677"/>
            <a:ext cx="277813" cy="277812"/>
          </a:xfrm>
          <a:prstGeom prst="rect">
            <a:avLst/>
          </a:prstGeom>
          <a:solidFill>
            <a:schemeClr val="bg2"/>
          </a:solidFill>
          <a:ln>
            <a:noFill/>
          </a:ln>
          <a:effectLst/>
        </p:spPr>
        <p:txBody>
          <a:bodyPr lIns="0" tIns="0" rIns="0" bIns="0" anchor="ctr" anchorCtr="1"/>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1E08334B-91D7-46DA-837A-2A85F7B647E5}" type="slidenum">
              <a:rPr lang="fr-FR" sz="700">
                <a:solidFill>
                  <a:prstClr val="white"/>
                </a:solidFill>
              </a:rPr>
              <a:pPr>
                <a:defRPr/>
              </a:pPr>
              <a:t>‹N°›</a:t>
            </a:fld>
            <a:endParaRPr lang="fr-FR" sz="700" dirty="0">
              <a:solidFill>
                <a:prstClr val="white"/>
              </a:solidFill>
            </a:endParaRPr>
          </a:p>
        </p:txBody>
      </p:sp>
      <p:sp>
        <p:nvSpPr>
          <p:cNvPr id="16" name="Espace réservé de la date 3"/>
          <p:cNvSpPr txBox="1">
            <a:spLocks noGrp="1"/>
          </p:cNvSpPr>
          <p:nvPr userDrawn="1"/>
        </p:nvSpPr>
        <p:spPr bwMode="auto">
          <a:xfrm>
            <a:off x="1186536" y="6357938"/>
            <a:ext cx="6463152" cy="346372"/>
          </a:xfrm>
          <a:prstGeom prst="rect">
            <a:avLst/>
          </a:prstGeom>
          <a:solidFill>
            <a:schemeClr val="accent1">
              <a:alpha val="0"/>
            </a:schemeClr>
          </a:solidFill>
          <a:ln>
            <a:noFill/>
          </a:ln>
          <a:extLst>
            <a:ext uri="{91240B29-F687-4F45-9708-019B960494DF}">
              <a14:hiddenLine xmlns:a14="http://schemas.microsoft.com/office/drawing/2010/main" w="9525">
                <a:solidFill>
                  <a:schemeClr val="bg1"/>
                </a:solidFill>
                <a:miter lim="800000"/>
                <a:headEnd/>
                <a:tailEnd/>
              </a14:hiddenLine>
            </a:ext>
          </a:extLst>
        </p:spPr>
        <p:txBody>
          <a:bodyPr lIns="0" tIns="0" rIns="0" bIns="0" anchor="ct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defRPr/>
            </a:pPr>
            <a:r>
              <a:rPr lang="fr-FR" sz="1400" dirty="0" smtClean="0">
                <a:solidFill>
                  <a:prstClr val="white">
                    <a:lumMod val="50000"/>
                  </a:prstClr>
                </a:solidFill>
                <a:latin typeface="Arial Narrow" panose="020B0606020202030204" pitchFamily="34" charset="0"/>
              </a:rPr>
              <a:t>Heure Du Jeudi 8 février 2018</a:t>
            </a:r>
          </a:p>
        </p:txBody>
      </p:sp>
    </p:spTree>
    <p:extLst>
      <p:ext uri="{BB962C8B-B14F-4D97-AF65-F5344CB8AC3E}">
        <p14:creationId xmlns:p14="http://schemas.microsoft.com/office/powerpoint/2010/main" val="237794809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par>
    </p:tnLst>
  </p:timing>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7" name="Rectangle 8"/>
          <p:cNvSpPr>
            <a:spLocks noChangeArrowheads="1"/>
          </p:cNvSpPr>
          <p:nvPr userDrawn="1"/>
        </p:nvSpPr>
        <p:spPr bwMode="auto">
          <a:xfrm>
            <a:off x="392113" y="6205538"/>
            <a:ext cx="7056437" cy="357187"/>
          </a:xfrm>
          <a:prstGeom prst="rect">
            <a:avLst/>
          </a:prstGeom>
          <a:solidFill>
            <a:srgbClr val="581D74"/>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Verdana" pitchFamily="34" charset="0"/>
              </a:defRPr>
            </a:lvl1pPr>
            <a:lvl2pPr marL="742950" indent="-285750" eaLnBrk="0" hangingPunct="0">
              <a:defRPr>
                <a:solidFill>
                  <a:schemeClr val="tx1"/>
                </a:solidFill>
                <a:latin typeface="Verdana" pitchFamily="34" charset="0"/>
              </a:defRPr>
            </a:lvl2pPr>
            <a:lvl3pPr marL="1143000" indent="-228600" eaLnBrk="0" hangingPunct="0">
              <a:defRPr>
                <a:solidFill>
                  <a:schemeClr val="tx1"/>
                </a:solidFill>
                <a:latin typeface="Verdana" pitchFamily="34" charset="0"/>
              </a:defRPr>
            </a:lvl3pPr>
            <a:lvl4pPr marL="1600200" indent="-228600" eaLnBrk="0" hangingPunct="0">
              <a:defRPr>
                <a:solidFill>
                  <a:schemeClr val="tx1"/>
                </a:solidFill>
                <a:latin typeface="Verdana" pitchFamily="34" charset="0"/>
              </a:defRPr>
            </a:lvl4pPr>
            <a:lvl5pPr marL="2057400" indent="-228600" eaLnBrk="0" hangingPunct="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fontAlgn="base" hangingPunct="1">
              <a:spcBef>
                <a:spcPct val="0"/>
              </a:spcBef>
              <a:spcAft>
                <a:spcPct val="0"/>
              </a:spcAft>
              <a:defRPr/>
            </a:pPr>
            <a:endParaRPr lang="fr-FR" altLang="fr-FR" smtClean="0">
              <a:solidFill>
                <a:srgbClr val="000000"/>
              </a:solidFill>
            </a:endParaRPr>
          </a:p>
        </p:txBody>
      </p:sp>
      <p:sp>
        <p:nvSpPr>
          <p:cNvPr id="2" name="Line 9"/>
          <p:cNvSpPr>
            <a:spLocks noChangeShapeType="1"/>
          </p:cNvSpPr>
          <p:nvPr userDrawn="1"/>
        </p:nvSpPr>
        <p:spPr bwMode="auto">
          <a:xfrm>
            <a:off x="538163" y="1047750"/>
            <a:ext cx="8050212" cy="0"/>
          </a:xfrm>
          <a:prstGeom prst="line">
            <a:avLst/>
          </a:prstGeom>
          <a:noFill/>
          <a:ln w="12700">
            <a:solidFill>
              <a:schemeClr va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fontAlgn="base" hangingPunct="0">
              <a:spcBef>
                <a:spcPct val="0"/>
              </a:spcBef>
              <a:spcAft>
                <a:spcPct val="0"/>
              </a:spcAft>
            </a:pPr>
            <a:endParaRPr lang="fr-FR" smtClean="0">
              <a:solidFill>
                <a:srgbClr val="000000"/>
              </a:solidFill>
            </a:endParaRPr>
          </a:p>
        </p:txBody>
      </p:sp>
      <p:sp>
        <p:nvSpPr>
          <p:cNvPr id="1028" name="Rectangle 10"/>
          <p:cNvSpPr>
            <a:spLocks noGrp="1" noChangeArrowheads="1"/>
          </p:cNvSpPr>
          <p:nvPr>
            <p:ph type="title"/>
          </p:nvPr>
        </p:nvSpPr>
        <p:spPr bwMode="auto">
          <a:xfrm>
            <a:off x="538163" y="401638"/>
            <a:ext cx="8062912" cy="493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n-US" altLang="fr-FR" smtClean="0"/>
              <a:t>Click to edit Master title style</a:t>
            </a:r>
          </a:p>
        </p:txBody>
      </p:sp>
      <p:sp>
        <p:nvSpPr>
          <p:cNvPr id="1029" name="Rectangle 11"/>
          <p:cNvSpPr>
            <a:spLocks noGrp="1" noChangeArrowheads="1"/>
          </p:cNvSpPr>
          <p:nvPr>
            <p:ph type="body" idx="1"/>
          </p:nvPr>
        </p:nvSpPr>
        <p:spPr bwMode="auto">
          <a:xfrm>
            <a:off x="538163" y="1169988"/>
            <a:ext cx="8062912" cy="4854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fr-FR" smtClean="0"/>
              <a:t>Click to edit Master text styles</a:t>
            </a:r>
          </a:p>
          <a:p>
            <a:pPr lvl="1"/>
            <a:r>
              <a:rPr lang="en-US" altLang="fr-FR" smtClean="0"/>
              <a:t>Second level</a:t>
            </a:r>
          </a:p>
          <a:p>
            <a:pPr lvl="2"/>
            <a:r>
              <a:rPr lang="en-US" altLang="fr-FR" smtClean="0"/>
              <a:t>Third level</a:t>
            </a:r>
          </a:p>
        </p:txBody>
      </p:sp>
      <p:sp>
        <p:nvSpPr>
          <p:cNvPr id="1030" name="Line 20"/>
          <p:cNvSpPr>
            <a:spLocks noChangeShapeType="1"/>
          </p:cNvSpPr>
          <p:nvPr userDrawn="1"/>
        </p:nvSpPr>
        <p:spPr bwMode="gray">
          <a:xfrm flipV="1">
            <a:off x="742950" y="6318250"/>
            <a:ext cx="0" cy="136525"/>
          </a:xfrm>
          <a:prstGeom prst="line">
            <a:avLst/>
          </a:prstGeom>
          <a:noFill/>
          <a:ln w="1270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fontAlgn="base" hangingPunct="0">
              <a:spcBef>
                <a:spcPct val="0"/>
              </a:spcBef>
              <a:spcAft>
                <a:spcPct val="0"/>
              </a:spcAft>
            </a:pPr>
            <a:endParaRPr lang="fr-FR" smtClean="0">
              <a:solidFill>
                <a:srgbClr val="000000"/>
              </a:solidFill>
            </a:endParaRPr>
          </a:p>
        </p:txBody>
      </p:sp>
      <p:sp>
        <p:nvSpPr>
          <p:cNvPr id="1048" name="Rectangle 24"/>
          <p:cNvSpPr>
            <a:spLocks noGrp="1" noChangeArrowheads="1"/>
          </p:cNvSpPr>
          <p:nvPr>
            <p:ph type="ftr" sz="quarter" idx="3"/>
          </p:nvPr>
        </p:nvSpPr>
        <p:spPr bwMode="auto">
          <a:xfrm>
            <a:off x="822325" y="6205538"/>
            <a:ext cx="3308350" cy="357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bodyPr>
          <a:lstStyle>
            <a:lvl1pPr eaLnBrk="1" hangingPunct="1">
              <a:defRPr sz="800">
                <a:solidFill>
                  <a:schemeClr val="bg1"/>
                </a:solidFill>
              </a:defRPr>
            </a:lvl1pPr>
          </a:lstStyle>
          <a:p>
            <a:pPr fontAlgn="base">
              <a:spcBef>
                <a:spcPct val="0"/>
              </a:spcBef>
              <a:spcAft>
                <a:spcPct val="0"/>
              </a:spcAft>
              <a:defRPr/>
            </a:pPr>
            <a:r>
              <a:rPr lang="fr-FR" altLang="fr-FR">
                <a:solidFill>
                  <a:srgbClr val="FFFFFF"/>
                </a:solidFill>
              </a:rPr>
              <a:t>DOCUMENT STRICTEMENT INTERNE – A NE PAS DIFFUSER</a:t>
            </a:r>
          </a:p>
        </p:txBody>
      </p:sp>
      <p:pic>
        <p:nvPicPr>
          <p:cNvPr id="1033" name="Image 9"/>
          <p:cNvPicPr>
            <a:picLocks noChangeAspect="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7772400" y="6381750"/>
            <a:ext cx="1057275" cy="280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7250295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iming>
    <p:tnLst>
      <p:par>
        <p:cTn id="1" dur="indefinite" restart="never" nodeType="tmRoot"/>
      </p:par>
    </p:tnLst>
  </p:timing>
  <p:txStyles>
    <p:titleStyle>
      <a:lvl1pPr algn="l" rtl="0" eaLnBrk="0" fontAlgn="base" hangingPunct="0">
        <a:spcBef>
          <a:spcPct val="0"/>
        </a:spcBef>
        <a:spcAft>
          <a:spcPct val="0"/>
        </a:spcAft>
        <a:defRPr sz="2400" b="1">
          <a:solidFill>
            <a:schemeClr val="hlink"/>
          </a:solidFill>
          <a:latin typeface="+mj-lt"/>
          <a:ea typeface="+mj-ea"/>
          <a:cs typeface="+mj-cs"/>
        </a:defRPr>
      </a:lvl1pPr>
      <a:lvl2pPr algn="l" rtl="0" eaLnBrk="0" fontAlgn="base" hangingPunct="0">
        <a:spcBef>
          <a:spcPct val="0"/>
        </a:spcBef>
        <a:spcAft>
          <a:spcPct val="0"/>
        </a:spcAft>
        <a:defRPr sz="2400" b="1">
          <a:solidFill>
            <a:schemeClr val="hlink"/>
          </a:solidFill>
          <a:latin typeface="Verdana" pitchFamily="34" charset="0"/>
        </a:defRPr>
      </a:lvl2pPr>
      <a:lvl3pPr algn="l" rtl="0" eaLnBrk="0" fontAlgn="base" hangingPunct="0">
        <a:spcBef>
          <a:spcPct val="0"/>
        </a:spcBef>
        <a:spcAft>
          <a:spcPct val="0"/>
        </a:spcAft>
        <a:defRPr sz="2400" b="1">
          <a:solidFill>
            <a:schemeClr val="hlink"/>
          </a:solidFill>
          <a:latin typeface="Verdana" pitchFamily="34" charset="0"/>
        </a:defRPr>
      </a:lvl3pPr>
      <a:lvl4pPr algn="l" rtl="0" eaLnBrk="0" fontAlgn="base" hangingPunct="0">
        <a:spcBef>
          <a:spcPct val="0"/>
        </a:spcBef>
        <a:spcAft>
          <a:spcPct val="0"/>
        </a:spcAft>
        <a:defRPr sz="2400" b="1">
          <a:solidFill>
            <a:schemeClr val="hlink"/>
          </a:solidFill>
          <a:latin typeface="Verdana" pitchFamily="34" charset="0"/>
        </a:defRPr>
      </a:lvl4pPr>
      <a:lvl5pPr algn="l" rtl="0" eaLnBrk="0" fontAlgn="base" hangingPunct="0">
        <a:spcBef>
          <a:spcPct val="0"/>
        </a:spcBef>
        <a:spcAft>
          <a:spcPct val="0"/>
        </a:spcAft>
        <a:defRPr sz="2400" b="1">
          <a:solidFill>
            <a:schemeClr val="hlink"/>
          </a:solidFill>
          <a:latin typeface="Verdana" pitchFamily="34" charset="0"/>
        </a:defRPr>
      </a:lvl5pPr>
      <a:lvl6pPr marL="457200" algn="l" rtl="0" fontAlgn="base">
        <a:spcBef>
          <a:spcPct val="0"/>
        </a:spcBef>
        <a:spcAft>
          <a:spcPct val="0"/>
        </a:spcAft>
        <a:defRPr sz="2400" b="1">
          <a:solidFill>
            <a:schemeClr val="hlink"/>
          </a:solidFill>
          <a:latin typeface="Verdana" pitchFamily="34" charset="0"/>
        </a:defRPr>
      </a:lvl6pPr>
      <a:lvl7pPr marL="914400" algn="l" rtl="0" fontAlgn="base">
        <a:spcBef>
          <a:spcPct val="0"/>
        </a:spcBef>
        <a:spcAft>
          <a:spcPct val="0"/>
        </a:spcAft>
        <a:defRPr sz="2400" b="1">
          <a:solidFill>
            <a:schemeClr val="hlink"/>
          </a:solidFill>
          <a:latin typeface="Verdana" pitchFamily="34" charset="0"/>
        </a:defRPr>
      </a:lvl7pPr>
      <a:lvl8pPr marL="1371600" algn="l" rtl="0" fontAlgn="base">
        <a:spcBef>
          <a:spcPct val="0"/>
        </a:spcBef>
        <a:spcAft>
          <a:spcPct val="0"/>
        </a:spcAft>
        <a:defRPr sz="2400" b="1">
          <a:solidFill>
            <a:schemeClr val="hlink"/>
          </a:solidFill>
          <a:latin typeface="Verdana" pitchFamily="34" charset="0"/>
        </a:defRPr>
      </a:lvl8pPr>
      <a:lvl9pPr marL="1828800" algn="l" rtl="0" fontAlgn="base">
        <a:spcBef>
          <a:spcPct val="0"/>
        </a:spcBef>
        <a:spcAft>
          <a:spcPct val="0"/>
        </a:spcAft>
        <a:defRPr sz="2400" b="1">
          <a:solidFill>
            <a:schemeClr val="hlink"/>
          </a:solidFill>
          <a:latin typeface="Verdana" pitchFamily="34" charset="0"/>
        </a:defRPr>
      </a:lvl9pPr>
    </p:titleStyle>
    <p:bodyStyle>
      <a:lvl1pPr marL="228600" indent="-228600" algn="l" rtl="0" eaLnBrk="0" fontAlgn="base" hangingPunct="0">
        <a:spcBef>
          <a:spcPct val="20000"/>
        </a:spcBef>
        <a:spcAft>
          <a:spcPct val="0"/>
        </a:spcAft>
        <a:buChar char="•"/>
        <a:defRPr sz="2000" b="1">
          <a:solidFill>
            <a:schemeClr val="hlink"/>
          </a:solidFill>
          <a:latin typeface="+mn-lt"/>
          <a:ea typeface="+mn-ea"/>
          <a:cs typeface="+mn-cs"/>
        </a:defRPr>
      </a:lvl1pPr>
      <a:lvl2pPr marL="574675" indent="-231775" algn="l" rtl="0" eaLnBrk="0" fontAlgn="base" hangingPunct="0">
        <a:spcBef>
          <a:spcPct val="20000"/>
        </a:spcBef>
        <a:spcAft>
          <a:spcPct val="0"/>
        </a:spcAft>
        <a:buChar char="•"/>
        <a:defRPr>
          <a:solidFill>
            <a:schemeClr val="tx1"/>
          </a:solidFill>
          <a:latin typeface="+mn-lt"/>
        </a:defRPr>
      </a:lvl2pPr>
      <a:lvl3pPr marL="914400" indent="-225425" algn="l" rtl="0" eaLnBrk="0" fontAlgn="base" hangingPunct="0">
        <a:spcBef>
          <a:spcPct val="20000"/>
        </a:spcBef>
        <a:spcAft>
          <a:spcPct val="0"/>
        </a:spcAft>
        <a:buFont typeface="Verdana" pitchFamily="34" charset="0"/>
        <a:buChar char="−"/>
        <a:defRPr sz="1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Arial" charset="0"/>
        </a:defRPr>
      </a:lvl4pPr>
      <a:lvl5pPr marL="2057400" indent="-228600" algn="l" rtl="0" eaLnBrk="0" fontAlgn="base" hangingPunct="0">
        <a:spcBef>
          <a:spcPct val="20000"/>
        </a:spcBef>
        <a:spcAft>
          <a:spcPct val="0"/>
        </a:spcAft>
        <a:buChar char="»"/>
        <a:defRPr sz="2000">
          <a:solidFill>
            <a:schemeClr val="tx1"/>
          </a:solidFill>
          <a:latin typeface="Arial" charset="0"/>
        </a:defRPr>
      </a:lvl5pPr>
      <a:lvl6pPr marL="2514600" indent="-228600" algn="l" rtl="0" fontAlgn="base">
        <a:spcBef>
          <a:spcPct val="20000"/>
        </a:spcBef>
        <a:spcAft>
          <a:spcPct val="0"/>
        </a:spcAft>
        <a:buChar char="»"/>
        <a:defRPr sz="2000">
          <a:solidFill>
            <a:schemeClr val="tx1"/>
          </a:solidFill>
          <a:latin typeface="Arial" charset="0"/>
        </a:defRPr>
      </a:lvl6pPr>
      <a:lvl7pPr marL="2971800" indent="-228600" algn="l" rtl="0" fontAlgn="base">
        <a:spcBef>
          <a:spcPct val="20000"/>
        </a:spcBef>
        <a:spcAft>
          <a:spcPct val="0"/>
        </a:spcAft>
        <a:buChar char="»"/>
        <a:defRPr sz="2000">
          <a:solidFill>
            <a:schemeClr val="tx1"/>
          </a:solidFill>
          <a:latin typeface="Arial" charset="0"/>
        </a:defRPr>
      </a:lvl7pPr>
      <a:lvl8pPr marL="3429000" indent="-228600" algn="l" rtl="0" fontAlgn="base">
        <a:spcBef>
          <a:spcPct val="20000"/>
        </a:spcBef>
        <a:spcAft>
          <a:spcPct val="0"/>
        </a:spcAft>
        <a:buChar char="»"/>
        <a:defRPr sz="2000">
          <a:solidFill>
            <a:schemeClr val="tx1"/>
          </a:solidFill>
          <a:latin typeface="Arial" charset="0"/>
        </a:defRPr>
      </a:lvl8pPr>
      <a:lvl9pPr marL="3886200" indent="-228600" algn="l" rtl="0" fontAlgn="base">
        <a:spcBef>
          <a:spcPct val="20000"/>
        </a:spcBef>
        <a:spcAft>
          <a:spcPct val="0"/>
        </a:spcAft>
        <a:buChar char="»"/>
        <a:defRPr sz="2000">
          <a:solidFill>
            <a:schemeClr val="tx1"/>
          </a:solidFill>
          <a:latin typeface="Arial" charset="0"/>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jpg"/><Relationship Id="rId1" Type="http://schemas.openxmlformats.org/officeDocument/2006/relationships/slideLayout" Target="../slideLayouts/slideLayout1.xml"/><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xml"/><Relationship Id="rId1" Type="http://schemas.openxmlformats.org/officeDocument/2006/relationships/slideLayout" Target="../slideLayouts/slideLayout13.xml"/><Relationship Id="rId5" Type="http://schemas.openxmlformats.org/officeDocument/2006/relationships/slide" Target="slide11.xml"/><Relationship Id="rId4" Type="http://schemas.openxmlformats.org/officeDocument/2006/relationships/image" Target="../media/image13.png"/></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13.xml"/><Relationship Id="rId4" Type="http://schemas.openxmlformats.org/officeDocument/2006/relationships/image" Target="../media/image15.png"/></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5.xml"/><Relationship Id="rId1" Type="http://schemas.openxmlformats.org/officeDocument/2006/relationships/slideLayout" Target="../slideLayouts/slideLayout13.xml"/><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6.xml"/><Relationship Id="rId1" Type="http://schemas.openxmlformats.org/officeDocument/2006/relationships/slideLayout" Target="../slideLayouts/slideLayout13.xml"/><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17.png"/><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hyperlink" Target="http://www.selectionetperformance.fr/" TargetMode="External"/><Relationship Id="rId1" Type="http://schemas.openxmlformats.org/officeDocument/2006/relationships/slideLayout" Target="../slideLayouts/slideLayout13.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9.xml"/><Relationship Id="rId1" Type="http://schemas.openxmlformats.org/officeDocument/2006/relationships/slideLayout" Target="../slideLayouts/slideLayout11.xml"/><Relationship Id="rId5" Type="http://schemas.openxmlformats.org/officeDocument/2006/relationships/image" Target="../media/image3.jpg"/><Relationship Id="rId4" Type="http://schemas.openxmlformats.org/officeDocument/2006/relationships/image" Target="../media/image6.png"/></Relationships>
</file>

<file path=ppt/slides/_rels/slide1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4.png"/><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Espace réservé pour une image  2"/>
          <p:cNvPicPr>
            <a:picLocks noGrp="1" noChangeAspect="1"/>
          </p:cNvPicPr>
          <p:nvPr>
            <p:ph type="pic" sz="quarter" idx="21"/>
          </p:nvPr>
        </p:nvPicPr>
        <p:blipFill>
          <a:blip r:embed="rId2">
            <a:extLst>
              <a:ext uri="{28A0092B-C50C-407E-A947-70E740481C1C}">
                <a14:useLocalDpi xmlns:a14="http://schemas.microsoft.com/office/drawing/2010/main"/>
              </a:ext>
            </a:extLst>
          </a:blip>
          <a:stretch>
            <a:fillRect/>
          </a:stretch>
        </p:blipFill>
        <p:spPr>
          <a:xfrm>
            <a:off x="298468" y="265113"/>
            <a:ext cx="8575162" cy="5554800"/>
          </a:xfrm>
        </p:spPr>
      </p:pic>
      <p:sp>
        <p:nvSpPr>
          <p:cNvPr id="112" name="Titre 111"/>
          <p:cNvSpPr>
            <a:spLocks noGrp="1"/>
          </p:cNvSpPr>
          <p:nvPr>
            <p:ph type="ctrTitle"/>
          </p:nvPr>
        </p:nvSpPr>
        <p:spPr>
          <a:xfrm>
            <a:off x="298449" y="3247895"/>
            <a:ext cx="8575675" cy="1189217"/>
          </a:xfrm>
        </p:spPr>
        <p:txBody>
          <a:bodyPr>
            <a:normAutofit fontScale="90000"/>
          </a:bodyPr>
          <a:lstStyle/>
          <a:p>
            <a:r>
              <a:rPr lang="fr-FR" dirty="0">
                <a:solidFill>
                  <a:schemeClr val="tx2"/>
                </a:solidFill>
              </a:rPr>
              <a:t/>
            </a:r>
            <a:br>
              <a:rPr lang="fr-FR" dirty="0">
                <a:solidFill>
                  <a:schemeClr val="tx2"/>
                </a:solidFill>
              </a:rPr>
            </a:br>
            <a:r>
              <a:rPr lang="fr-FR" dirty="0" smtClean="0"/>
              <a:t>nouveau parcours client </a:t>
            </a:r>
            <a:r>
              <a:rPr lang="fr-FR" dirty="0" err="1" smtClean="0">
                <a:solidFill>
                  <a:srgbClr val="FF0000"/>
                </a:solidFill>
              </a:rPr>
              <a:t>mif</a:t>
            </a:r>
            <a:r>
              <a:rPr lang="fr-FR" dirty="0" smtClean="0">
                <a:solidFill>
                  <a:srgbClr val="FF0000"/>
                </a:solidFill>
              </a:rPr>
              <a:t> ii</a:t>
            </a:r>
            <a:r>
              <a:rPr lang="fr-FR" dirty="0" smtClean="0"/>
              <a:t/>
            </a:r>
            <a:br>
              <a:rPr lang="fr-FR" dirty="0" smtClean="0"/>
            </a:br>
            <a:r>
              <a:rPr lang="fr-FR" dirty="0" smtClean="0"/>
              <a:t>Portefeuilles modèles</a:t>
            </a:r>
            <a:br>
              <a:rPr lang="fr-FR" dirty="0" smtClean="0"/>
            </a:br>
            <a:r>
              <a:rPr lang="fr-FR" dirty="0" smtClean="0"/>
              <a:t>+ </a:t>
            </a:r>
            <a:br>
              <a:rPr lang="fr-FR" dirty="0" smtClean="0"/>
            </a:br>
            <a:r>
              <a:rPr lang="fr-FR" dirty="0" smtClean="0">
                <a:solidFill>
                  <a:srgbClr val="FF0000"/>
                </a:solidFill>
              </a:rPr>
              <a:t>crédit immobilier : </a:t>
            </a:r>
            <a:br>
              <a:rPr lang="fr-FR" dirty="0" smtClean="0">
                <a:solidFill>
                  <a:srgbClr val="FF0000"/>
                </a:solidFill>
              </a:rPr>
            </a:br>
            <a:r>
              <a:rPr lang="fr-FR" dirty="0" smtClean="0"/>
              <a:t>simplification des prélèvements </a:t>
            </a:r>
            <a:br>
              <a:rPr lang="fr-FR" dirty="0" smtClean="0"/>
            </a:br>
            <a:r>
              <a:rPr lang="fr-FR" dirty="0" smtClean="0"/>
              <a:t>des frais de dossier et de </a:t>
            </a:r>
            <a:r>
              <a:rPr lang="fr-FR" dirty="0" err="1" smtClean="0"/>
              <a:t>saccef</a:t>
            </a:r>
            <a:r>
              <a:rPr lang="fr-FR" dirty="0" smtClean="0"/>
              <a:t> </a:t>
            </a:r>
            <a:r>
              <a:rPr lang="fr-FR" dirty="0">
                <a:solidFill>
                  <a:srgbClr val="FF0000"/>
                </a:solidFill>
              </a:rPr>
              <a:t/>
            </a:r>
            <a:br>
              <a:rPr lang="fr-FR" dirty="0">
                <a:solidFill>
                  <a:srgbClr val="FF0000"/>
                </a:solidFill>
              </a:rPr>
            </a:br>
            <a:endParaRPr lang="fr-FR" dirty="0">
              <a:solidFill>
                <a:srgbClr val="FF0000"/>
              </a:solidFill>
            </a:endParaRPr>
          </a:p>
        </p:txBody>
      </p:sp>
      <p:sp>
        <p:nvSpPr>
          <p:cNvPr id="113" name="Sous-titre 112"/>
          <p:cNvSpPr>
            <a:spLocks noGrp="1"/>
          </p:cNvSpPr>
          <p:nvPr>
            <p:ph type="subTitle" idx="1"/>
          </p:nvPr>
        </p:nvSpPr>
        <p:spPr>
          <a:xfrm>
            <a:off x="251520" y="5269942"/>
            <a:ext cx="8575675" cy="641498"/>
          </a:xfrm>
        </p:spPr>
        <p:txBody>
          <a:bodyPr>
            <a:normAutofit/>
          </a:bodyPr>
          <a:lstStyle/>
          <a:p>
            <a:r>
              <a:rPr lang="fr-FR" sz="2000" dirty="0" smtClean="0"/>
              <a:t>Heure du jeudi </a:t>
            </a:r>
            <a:r>
              <a:rPr lang="fr-FR" sz="2000" dirty="0" err="1" smtClean="0"/>
              <a:t>dU</a:t>
            </a:r>
            <a:r>
              <a:rPr lang="fr-FR" sz="2000" dirty="0" smtClean="0"/>
              <a:t> 8 </a:t>
            </a:r>
            <a:r>
              <a:rPr lang="fr-FR" sz="2000" dirty="0" err="1" smtClean="0"/>
              <a:t>fevrier</a:t>
            </a:r>
            <a:r>
              <a:rPr lang="fr-FR" sz="2000" dirty="0" smtClean="0"/>
              <a:t> 2018</a:t>
            </a:r>
            <a:endParaRPr lang="fr-FR" sz="2000" dirty="0"/>
          </a:p>
        </p:txBody>
      </p:sp>
      <p:pic>
        <p:nvPicPr>
          <p:cNvPr id="67" name="Picture 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37865"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Image 67"/>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 y="0"/>
            <a:ext cx="2333625" cy="2447925"/>
          </a:xfrm>
          <a:prstGeom prst="rect">
            <a:avLst/>
          </a:prstGeom>
        </p:spPr>
      </p:pic>
    </p:spTree>
    <p:extLst>
      <p:ext uri="{BB962C8B-B14F-4D97-AF65-F5344CB8AC3E}">
        <p14:creationId xmlns:p14="http://schemas.microsoft.com/office/powerpoint/2010/main" val="109982280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a:xfrm>
            <a:off x="455613" y="3635375"/>
            <a:ext cx="8062912" cy="1893888"/>
          </a:xfrm>
        </p:spPr>
        <p:txBody>
          <a:bodyPr/>
          <a:lstStyle/>
          <a:p>
            <a:pPr eaLnBrk="1" hangingPunct="1"/>
            <a:r>
              <a:rPr lang="fr-FR" altLang="fr-FR" smtClean="0"/>
              <a:t>Nouveau parcours clients - MIFII</a:t>
            </a:r>
            <a:br>
              <a:rPr lang="fr-FR" altLang="fr-FR" smtClean="0"/>
            </a:br>
            <a:r>
              <a:rPr lang="fr-FR" altLang="fr-FR" smtClean="0"/>
              <a:t>HEURE DU JEUDI </a:t>
            </a:r>
            <a:r>
              <a:rPr lang="fr-FR" altLang="fr-FR" sz="2500" smtClean="0"/>
              <a:t>du 08 février 2018</a:t>
            </a:r>
            <a:r>
              <a:rPr lang="fr-FR" altLang="fr-FR" smtClean="0"/>
              <a:t/>
            </a:r>
            <a:br>
              <a:rPr lang="fr-FR" altLang="fr-FR" smtClean="0"/>
            </a:br>
            <a:r>
              <a:rPr lang="fr-FR" altLang="fr-FR" smtClean="0"/>
              <a:t/>
            </a:r>
            <a:br>
              <a:rPr lang="fr-FR" altLang="fr-FR" smtClean="0"/>
            </a:br>
            <a:r>
              <a:rPr lang="fr-FR" altLang="fr-FR" smtClean="0"/>
              <a:t>Portefeuilles Modèles</a:t>
            </a:r>
          </a:p>
        </p:txBody>
      </p:sp>
      <p:pic>
        <p:nvPicPr>
          <p:cNvPr id="4099" name="Picture 8" descr="shutterstock_2671344"/>
          <p:cNvPicPr>
            <a:picLocks noChangeAspect="1" noChangeArrowheads="1"/>
          </p:cNvPicPr>
          <p:nvPr/>
        </p:nvPicPr>
        <p:blipFill>
          <a:blip r:embed="rId2" cstate="print">
            <a:extLst>
              <a:ext uri="{28A0092B-C50C-407E-A947-70E740481C1C}">
                <a14:useLocalDpi xmlns:a14="http://schemas.microsoft.com/office/drawing/2010/main" val="0"/>
              </a:ext>
            </a:extLst>
          </a:blip>
          <a:srcRect l="4207" t="9521" b="60249"/>
          <a:stretch>
            <a:fillRect/>
          </a:stretch>
        </p:blipFill>
        <p:spPr bwMode="auto">
          <a:xfrm>
            <a:off x="0" y="1074738"/>
            <a:ext cx="9144000" cy="2339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0" name="Image 5"/>
          <p:cNvPicPr>
            <a:picLocks noChangeAspect="1"/>
          </p:cNvPicPr>
          <p:nvPr/>
        </p:nvPicPr>
        <p:blipFill>
          <a:blip r:embed="rId3">
            <a:extLst>
              <a:ext uri="{28A0092B-C50C-407E-A947-70E740481C1C}">
                <a14:useLocalDpi xmlns:a14="http://schemas.microsoft.com/office/drawing/2010/main" val="0"/>
              </a:ext>
            </a:extLst>
          </a:blip>
          <a:srcRect l="21609" r="22711" b="7253"/>
          <a:stretch>
            <a:fillRect/>
          </a:stretch>
        </p:blipFill>
        <p:spPr bwMode="auto">
          <a:xfrm>
            <a:off x="7529513" y="4494213"/>
            <a:ext cx="1101725" cy="1027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24"/>
          <p:cNvSpPr txBox="1">
            <a:spLocks noChangeArrowheads="1"/>
          </p:cNvSpPr>
          <p:nvPr/>
        </p:nvSpPr>
        <p:spPr>
          <a:xfrm>
            <a:off x="2535238" y="6273800"/>
            <a:ext cx="4291012" cy="265113"/>
          </a:xfrm>
          <a:prstGeom prst="rect">
            <a:avLst/>
          </a:prstGeom>
          <a:noFill/>
        </p:spPr>
        <p:txBody>
          <a:bodyPr/>
          <a:lstStyle>
            <a:defPPr>
              <a:defRPr lang="en-US"/>
            </a:defPPr>
            <a:lvl1pPr algn="l" rtl="0" eaLnBrk="0" fontAlgn="base" hangingPunct="0">
              <a:spcBef>
                <a:spcPct val="20000"/>
              </a:spcBef>
              <a:spcAft>
                <a:spcPct val="0"/>
              </a:spcAft>
              <a:buChar char="•"/>
              <a:defRPr sz="2000" b="1" kern="1200">
                <a:solidFill>
                  <a:schemeClr val="hlink"/>
                </a:solidFill>
                <a:latin typeface="Verdana" pitchFamily="34" charset="0"/>
                <a:ea typeface="+mn-ea"/>
                <a:cs typeface="+mn-cs"/>
              </a:defRPr>
            </a:lvl1pPr>
            <a:lvl2pPr marL="742950" indent="-285750" algn="l" rtl="0" eaLnBrk="0" fontAlgn="base" hangingPunct="0">
              <a:spcBef>
                <a:spcPct val="20000"/>
              </a:spcBef>
              <a:spcAft>
                <a:spcPct val="0"/>
              </a:spcAft>
              <a:buChar char="•"/>
              <a:defRPr kern="1200">
                <a:solidFill>
                  <a:schemeClr val="tx1"/>
                </a:solidFill>
                <a:latin typeface="Verdana" pitchFamily="34" charset="0"/>
                <a:ea typeface="+mn-ea"/>
                <a:cs typeface="+mn-cs"/>
              </a:defRPr>
            </a:lvl2pPr>
            <a:lvl3pPr marL="1143000" indent="-228600" algn="l" rtl="0" eaLnBrk="0" fontAlgn="base" hangingPunct="0">
              <a:spcBef>
                <a:spcPct val="20000"/>
              </a:spcBef>
              <a:spcAft>
                <a:spcPct val="0"/>
              </a:spcAft>
              <a:buFont typeface="Verdana" pitchFamily="34" charset="0"/>
              <a:buChar char="−"/>
              <a:defRPr sz="1400" kern="1200">
                <a:solidFill>
                  <a:schemeClr val="tx1"/>
                </a:solidFill>
                <a:latin typeface="Verdana" pitchFamily="34" charset="0"/>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Arial" charset="0"/>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Arial" charset="0"/>
                <a:ea typeface="+mn-ea"/>
                <a:cs typeface="+mn-cs"/>
              </a:defRPr>
            </a:lvl5pPr>
            <a:lvl6pPr marL="2514600" indent="-228600" algn="l" defTabSz="914400" rtl="0" eaLnBrk="0" fontAlgn="base" latinLnBrk="0" hangingPunct="0">
              <a:spcBef>
                <a:spcPct val="20000"/>
              </a:spcBef>
              <a:spcAft>
                <a:spcPct val="0"/>
              </a:spcAft>
              <a:buChar char="»"/>
              <a:defRPr sz="2000" kern="1200">
                <a:solidFill>
                  <a:schemeClr val="tx1"/>
                </a:solidFill>
                <a:latin typeface="Arial" charset="0"/>
                <a:ea typeface="+mn-ea"/>
                <a:cs typeface="+mn-cs"/>
              </a:defRPr>
            </a:lvl6pPr>
            <a:lvl7pPr marL="2971800" indent="-228600" algn="l" defTabSz="914400" rtl="0" eaLnBrk="0" fontAlgn="base" latinLnBrk="0" hangingPunct="0">
              <a:spcBef>
                <a:spcPct val="20000"/>
              </a:spcBef>
              <a:spcAft>
                <a:spcPct val="0"/>
              </a:spcAft>
              <a:buChar char="»"/>
              <a:defRPr sz="2000" kern="1200">
                <a:solidFill>
                  <a:schemeClr val="tx1"/>
                </a:solidFill>
                <a:latin typeface="Arial" charset="0"/>
                <a:ea typeface="+mn-ea"/>
                <a:cs typeface="+mn-cs"/>
              </a:defRPr>
            </a:lvl7pPr>
            <a:lvl8pPr marL="3429000" indent="-228600" algn="l" defTabSz="914400" rtl="0" eaLnBrk="0" fontAlgn="base" latinLnBrk="0" hangingPunct="0">
              <a:spcBef>
                <a:spcPct val="20000"/>
              </a:spcBef>
              <a:spcAft>
                <a:spcPct val="0"/>
              </a:spcAft>
              <a:buChar char="»"/>
              <a:defRPr sz="2000" kern="1200">
                <a:solidFill>
                  <a:schemeClr val="tx1"/>
                </a:solidFill>
                <a:latin typeface="Arial" charset="0"/>
                <a:ea typeface="+mn-ea"/>
                <a:cs typeface="+mn-cs"/>
              </a:defRPr>
            </a:lvl8pPr>
            <a:lvl9pPr marL="3886200" indent="-228600" algn="l" defTabSz="914400" rtl="0" eaLnBrk="0" fontAlgn="base" latinLnBrk="0" hangingPunct="0">
              <a:spcBef>
                <a:spcPct val="20000"/>
              </a:spcBef>
              <a:spcAft>
                <a:spcPct val="0"/>
              </a:spcAft>
              <a:buChar char="»"/>
              <a:defRPr sz="2000" kern="1200">
                <a:solidFill>
                  <a:schemeClr val="tx1"/>
                </a:solidFill>
                <a:latin typeface="Arial" charset="0"/>
                <a:ea typeface="+mn-ea"/>
                <a:cs typeface="+mn-cs"/>
              </a:defRPr>
            </a:lvl9pPr>
          </a:lstStyle>
          <a:p>
            <a:pPr algn="ctr" eaLnBrk="1" hangingPunct="1">
              <a:spcBef>
                <a:spcPct val="0"/>
              </a:spcBef>
              <a:buFontTx/>
              <a:buNone/>
              <a:defRPr/>
            </a:pPr>
            <a:r>
              <a:rPr lang="fr-FR" altLang="fr-FR" sz="800" b="0" dirty="0" smtClean="0">
                <a:solidFill>
                  <a:srgbClr val="CDD8DA">
                    <a:lumMod val="25000"/>
                  </a:srgbClr>
                </a:solidFill>
              </a:rPr>
              <a:t>A L’USAGE STRICTEMENT INTERNE DU RESEAU BPCE – A NE PAS DIFFUSER</a:t>
            </a:r>
          </a:p>
        </p:txBody>
      </p:sp>
    </p:spTree>
    <p:extLst>
      <p:ext uri="{BB962C8B-B14F-4D97-AF65-F5344CB8AC3E}">
        <p14:creationId xmlns:p14="http://schemas.microsoft.com/office/powerpoint/2010/main" val="50634081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Espace réservé du texte 2"/>
          <p:cNvSpPr txBox="1">
            <a:spLocks/>
          </p:cNvSpPr>
          <p:nvPr/>
        </p:nvSpPr>
        <p:spPr bwMode="auto">
          <a:xfrm>
            <a:off x="519113" y="1201738"/>
            <a:ext cx="8086725" cy="4310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sz="2000" b="1">
                <a:solidFill>
                  <a:schemeClr val="hlink"/>
                </a:solidFill>
                <a:latin typeface="Verdana" pitchFamily="34" charset="0"/>
              </a:defRPr>
            </a:lvl1pPr>
            <a:lvl2pPr marL="860425" indent="-285750">
              <a:spcBef>
                <a:spcPct val="20000"/>
              </a:spcBef>
              <a:buChar char="•"/>
              <a:defRPr>
                <a:solidFill>
                  <a:schemeClr val="tx1"/>
                </a:solidFill>
                <a:latin typeface="Verdana" pitchFamily="34" charset="0"/>
              </a:defRPr>
            </a:lvl2pPr>
            <a:lvl3pPr indent="-228600">
              <a:spcBef>
                <a:spcPct val="20000"/>
              </a:spcBef>
              <a:buFont typeface="Verdana" pitchFamily="34" charset="0"/>
              <a:buChar char="−"/>
              <a:defRPr sz="1400">
                <a:solidFill>
                  <a:schemeClr val="tx1"/>
                </a:solidFill>
                <a:latin typeface="Verdana" pitchFamily="34" charset="0"/>
              </a:defRPr>
            </a:lvl3pPr>
            <a:lvl4pPr marL="1376363" indent="-231775">
              <a:spcBef>
                <a:spcPct val="20000"/>
              </a:spcBef>
              <a:buChar char="–"/>
              <a:defRPr sz="2000">
                <a:solidFill>
                  <a:schemeClr val="tx1"/>
                </a:solidFill>
                <a:latin typeface="Arial" charset="0"/>
              </a:defRPr>
            </a:lvl4pPr>
            <a:lvl5pPr marL="2058988" indent="-230188">
              <a:spcBef>
                <a:spcPct val="20000"/>
              </a:spcBef>
              <a:buChar char="»"/>
              <a:defRPr sz="2000">
                <a:solidFill>
                  <a:schemeClr val="tx1"/>
                </a:solidFill>
                <a:latin typeface="Arial" charset="0"/>
              </a:defRPr>
            </a:lvl5pPr>
            <a:lvl6pPr marL="2516188" indent="-230188" eaLnBrk="0" fontAlgn="base" hangingPunct="0">
              <a:spcBef>
                <a:spcPct val="20000"/>
              </a:spcBef>
              <a:spcAft>
                <a:spcPct val="0"/>
              </a:spcAft>
              <a:buChar char="»"/>
              <a:defRPr sz="2000">
                <a:solidFill>
                  <a:schemeClr val="tx1"/>
                </a:solidFill>
                <a:latin typeface="Arial" charset="0"/>
              </a:defRPr>
            </a:lvl6pPr>
            <a:lvl7pPr marL="2973388" indent="-230188" eaLnBrk="0" fontAlgn="base" hangingPunct="0">
              <a:spcBef>
                <a:spcPct val="20000"/>
              </a:spcBef>
              <a:spcAft>
                <a:spcPct val="0"/>
              </a:spcAft>
              <a:buChar char="»"/>
              <a:defRPr sz="2000">
                <a:solidFill>
                  <a:schemeClr val="tx1"/>
                </a:solidFill>
                <a:latin typeface="Arial" charset="0"/>
              </a:defRPr>
            </a:lvl7pPr>
            <a:lvl8pPr marL="3430588" indent="-230188" eaLnBrk="0" fontAlgn="base" hangingPunct="0">
              <a:spcBef>
                <a:spcPct val="20000"/>
              </a:spcBef>
              <a:spcAft>
                <a:spcPct val="0"/>
              </a:spcAft>
              <a:buChar char="»"/>
              <a:defRPr sz="2000">
                <a:solidFill>
                  <a:schemeClr val="tx1"/>
                </a:solidFill>
                <a:latin typeface="Arial" charset="0"/>
              </a:defRPr>
            </a:lvl8pPr>
            <a:lvl9pPr marL="3887788" indent="-230188" eaLnBrk="0" fontAlgn="base" hangingPunct="0">
              <a:spcBef>
                <a:spcPct val="20000"/>
              </a:spcBef>
              <a:spcAft>
                <a:spcPct val="0"/>
              </a:spcAft>
              <a:buChar char="»"/>
              <a:defRPr sz="2000">
                <a:solidFill>
                  <a:schemeClr val="tx1"/>
                </a:solidFill>
                <a:latin typeface="Arial" charset="0"/>
              </a:defRPr>
            </a:lvl9pPr>
          </a:lstStyle>
          <a:p>
            <a:pPr algn="just" fontAlgn="base">
              <a:spcAft>
                <a:spcPct val="0"/>
              </a:spcAft>
              <a:buClr>
                <a:srgbClr val="581D74"/>
              </a:buClr>
              <a:buFontTx/>
              <a:buNone/>
            </a:pPr>
            <a:r>
              <a:rPr lang="fr-FR" altLang="fr-FR" sz="1300" smtClean="0">
                <a:solidFill>
                  <a:srgbClr val="581D74"/>
                </a:solidFill>
                <a:ea typeface="Verdana" pitchFamily="34" charset="0"/>
                <a:cs typeface="Verdana" pitchFamily="34" charset="0"/>
              </a:rPr>
              <a:t>Un projet alliant protection de l’investisseur et nouvelles opportunités commerciales</a:t>
            </a:r>
          </a:p>
          <a:p>
            <a:pPr algn="just" fontAlgn="base">
              <a:spcAft>
                <a:spcPct val="0"/>
              </a:spcAft>
              <a:buClr>
                <a:srgbClr val="581D74"/>
              </a:buClr>
              <a:buFontTx/>
              <a:buNone/>
            </a:pPr>
            <a:endParaRPr lang="fr-FR" altLang="fr-FR" sz="1400" smtClean="0">
              <a:solidFill>
                <a:srgbClr val="581D74"/>
              </a:solidFill>
              <a:ea typeface="Verdana" pitchFamily="34" charset="0"/>
              <a:cs typeface="Verdana" pitchFamily="34" charset="0"/>
            </a:endParaRPr>
          </a:p>
          <a:p>
            <a:pPr algn="just" fontAlgn="base">
              <a:spcAft>
                <a:spcPct val="0"/>
              </a:spcAft>
              <a:buClr>
                <a:srgbClr val="581D74"/>
              </a:buClr>
              <a:buFontTx/>
              <a:buNone/>
            </a:pPr>
            <a:endParaRPr lang="fr-FR" altLang="fr-FR" sz="1400" smtClean="0">
              <a:solidFill>
                <a:srgbClr val="581D74"/>
              </a:solidFill>
              <a:ea typeface="Verdana" pitchFamily="34" charset="0"/>
              <a:cs typeface="Verdana" pitchFamily="34" charset="0"/>
            </a:endParaRPr>
          </a:p>
          <a:p>
            <a:pPr algn="just" fontAlgn="base">
              <a:spcAft>
                <a:spcPct val="0"/>
              </a:spcAft>
              <a:buClr>
                <a:srgbClr val="581D74"/>
              </a:buClr>
              <a:buFontTx/>
              <a:buNone/>
            </a:pPr>
            <a:endParaRPr lang="fr-FR" altLang="fr-FR" sz="1400" smtClean="0">
              <a:solidFill>
                <a:srgbClr val="581D74"/>
              </a:solidFill>
              <a:ea typeface="Verdana" pitchFamily="34" charset="0"/>
              <a:cs typeface="Verdana" pitchFamily="34" charset="0"/>
            </a:endParaRPr>
          </a:p>
          <a:p>
            <a:pPr algn="just" fontAlgn="base">
              <a:spcAft>
                <a:spcPct val="0"/>
              </a:spcAft>
              <a:buClr>
                <a:srgbClr val="581D74"/>
              </a:buClr>
              <a:buFontTx/>
              <a:buNone/>
            </a:pPr>
            <a:endParaRPr lang="fr-FR" altLang="fr-FR" sz="1400" smtClean="0">
              <a:solidFill>
                <a:srgbClr val="581D74"/>
              </a:solidFill>
              <a:ea typeface="Verdana" pitchFamily="34" charset="0"/>
              <a:cs typeface="Verdana" pitchFamily="34" charset="0"/>
            </a:endParaRPr>
          </a:p>
          <a:p>
            <a:pPr algn="just" fontAlgn="base">
              <a:spcAft>
                <a:spcPct val="0"/>
              </a:spcAft>
              <a:buClr>
                <a:srgbClr val="581D74"/>
              </a:buClr>
              <a:buFontTx/>
              <a:buNone/>
            </a:pPr>
            <a:endParaRPr lang="fr-FR" altLang="fr-FR" sz="1400" smtClean="0">
              <a:solidFill>
                <a:srgbClr val="581D74"/>
              </a:solidFill>
              <a:ea typeface="Verdana" pitchFamily="34" charset="0"/>
              <a:cs typeface="Verdana" pitchFamily="34" charset="0"/>
            </a:endParaRPr>
          </a:p>
          <a:p>
            <a:pPr algn="just" fontAlgn="base">
              <a:spcAft>
                <a:spcPct val="0"/>
              </a:spcAft>
              <a:buClr>
                <a:srgbClr val="581D74"/>
              </a:buClr>
              <a:buFontTx/>
              <a:buNone/>
            </a:pPr>
            <a:endParaRPr lang="fr-FR" altLang="fr-FR" sz="1400" smtClean="0">
              <a:solidFill>
                <a:srgbClr val="581D74"/>
              </a:solidFill>
              <a:ea typeface="Verdana" pitchFamily="34" charset="0"/>
              <a:cs typeface="Verdana" pitchFamily="34" charset="0"/>
            </a:endParaRPr>
          </a:p>
        </p:txBody>
      </p:sp>
      <p:sp>
        <p:nvSpPr>
          <p:cNvPr id="5123" name="Titre 1"/>
          <p:cNvSpPr>
            <a:spLocks noGrp="1"/>
          </p:cNvSpPr>
          <p:nvPr>
            <p:ph type="title"/>
          </p:nvPr>
        </p:nvSpPr>
        <p:spPr>
          <a:xfrm>
            <a:off x="538163" y="401638"/>
            <a:ext cx="8062912" cy="790575"/>
          </a:xfrm>
        </p:spPr>
        <p:txBody>
          <a:bodyPr/>
          <a:lstStyle/>
          <a:p>
            <a:r>
              <a:rPr lang="fr-FR" altLang="fr-FR" sz="2000" smtClean="0"/>
              <a:t>Nouveau parcours clients MIF2 / DDA / PRIIPS </a:t>
            </a:r>
            <a:br>
              <a:rPr lang="fr-FR" altLang="fr-FR" sz="2000" smtClean="0"/>
            </a:br>
            <a:r>
              <a:rPr lang="fr-FR" altLang="fr-FR" sz="1800" smtClean="0">
                <a:solidFill>
                  <a:srgbClr val="C00000"/>
                </a:solidFill>
              </a:rPr>
              <a:t>Contexte et enjeux</a:t>
            </a:r>
          </a:p>
        </p:txBody>
      </p:sp>
      <p:sp>
        <p:nvSpPr>
          <p:cNvPr id="26" name="Rectangle 25">
            <a:extLst>
              <a:ext uri="{FF2B5EF4-FFF2-40B4-BE49-F238E27FC236}"/>
            </a:extLst>
          </p:cNvPr>
          <p:cNvSpPr/>
          <p:nvPr/>
        </p:nvSpPr>
        <p:spPr bwMode="auto">
          <a:xfrm>
            <a:off x="2095500" y="1757363"/>
            <a:ext cx="2408238" cy="265112"/>
          </a:xfrm>
          <a:prstGeom prst="rect">
            <a:avLst/>
          </a:prstGeom>
          <a:noFill/>
          <a:ln>
            <a:noFill/>
          </a:ln>
          <a:extLst/>
        </p:spPr>
        <p:txBody>
          <a:bodyPr/>
          <a:lstStyle/>
          <a:p>
            <a:pPr algn="ctr" eaLnBrk="0" fontAlgn="base" hangingPunct="0">
              <a:spcBef>
                <a:spcPct val="20000"/>
              </a:spcBef>
              <a:spcAft>
                <a:spcPct val="0"/>
              </a:spcAft>
              <a:buClr>
                <a:srgbClr val="00588E"/>
              </a:buClr>
              <a:buSzPct val="80000"/>
              <a:defRPr/>
            </a:pPr>
            <a:r>
              <a:rPr lang="fr-FR" sz="1100" b="1" dirty="0">
                <a:solidFill>
                  <a:srgbClr val="002060"/>
                </a:solidFill>
              </a:rPr>
              <a:t>4 exigences …</a:t>
            </a:r>
          </a:p>
        </p:txBody>
      </p:sp>
      <p:cxnSp>
        <p:nvCxnSpPr>
          <p:cNvPr id="27" name="Straight Connector 21">
            <a:extLst>
              <a:ext uri="{FF2B5EF4-FFF2-40B4-BE49-F238E27FC236}"/>
            </a:extLst>
          </p:cNvPr>
          <p:cNvCxnSpPr>
            <a:cxnSpLocks/>
          </p:cNvCxnSpPr>
          <p:nvPr/>
        </p:nvCxnSpPr>
        <p:spPr bwMode="auto">
          <a:xfrm>
            <a:off x="2174875" y="2146300"/>
            <a:ext cx="0" cy="1185863"/>
          </a:xfrm>
          <a:prstGeom prst="line">
            <a:avLst/>
          </a:prstGeom>
          <a:solidFill>
            <a:schemeClr val="accent1"/>
          </a:solidFill>
          <a:ln w="9525" cap="flat" cmpd="sng" algn="ctr">
            <a:solidFill>
              <a:schemeClr val="tx1">
                <a:lumMod val="50000"/>
                <a:lumOff val="50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8" name="Oval 7173">
            <a:extLst>
              <a:ext uri="{FF2B5EF4-FFF2-40B4-BE49-F238E27FC236}"/>
            </a:extLst>
          </p:cNvPr>
          <p:cNvSpPr/>
          <p:nvPr/>
        </p:nvSpPr>
        <p:spPr bwMode="auto">
          <a:xfrm>
            <a:off x="2084388" y="2178050"/>
            <a:ext cx="180975" cy="179388"/>
          </a:xfrm>
          <a:prstGeom prst="ellipse">
            <a:avLst/>
          </a:prstGeom>
          <a:solidFill>
            <a:schemeClr val="tx1">
              <a:lumMod val="50000"/>
              <a:lumOff val="50000"/>
            </a:schemeClr>
          </a:solidFill>
          <a:ln w="9525" cap="flat" cmpd="sng" algn="ctr">
            <a:solidFill>
              <a:schemeClr val="tx1">
                <a:lumMod val="50000"/>
                <a:lumOff val="50000"/>
              </a:schemeClr>
            </a:solidFill>
            <a:prstDash val="solid"/>
            <a:round/>
            <a:headEnd type="none" w="med" len="med"/>
            <a:tailEnd type="none" w="med" len="med"/>
          </a:ln>
          <a:effectLst/>
          <a:extLst/>
        </p:spPr>
        <p:txBody>
          <a:bodyPr anchor="ctr"/>
          <a:lstStyle/>
          <a:p>
            <a:pPr algn="ctr" fontAlgn="base">
              <a:spcBef>
                <a:spcPct val="0"/>
              </a:spcBef>
              <a:spcAft>
                <a:spcPct val="0"/>
              </a:spcAft>
              <a:defRPr/>
            </a:pPr>
            <a:r>
              <a:rPr lang="fr-FR" sz="700" b="1" dirty="0">
                <a:solidFill>
                  <a:srgbClr val="FFFFFF"/>
                </a:solidFill>
              </a:rPr>
              <a:t>1</a:t>
            </a:r>
          </a:p>
        </p:txBody>
      </p:sp>
      <p:sp>
        <p:nvSpPr>
          <p:cNvPr id="29" name="Oval 48">
            <a:extLst>
              <a:ext uri="{FF2B5EF4-FFF2-40B4-BE49-F238E27FC236}"/>
            </a:extLst>
          </p:cNvPr>
          <p:cNvSpPr/>
          <p:nvPr/>
        </p:nvSpPr>
        <p:spPr bwMode="auto">
          <a:xfrm>
            <a:off x="2084388" y="2490788"/>
            <a:ext cx="180975" cy="179387"/>
          </a:xfrm>
          <a:prstGeom prst="ellipse">
            <a:avLst/>
          </a:prstGeom>
          <a:solidFill>
            <a:schemeClr val="tx1">
              <a:lumMod val="50000"/>
              <a:lumOff val="50000"/>
            </a:schemeClr>
          </a:solidFill>
          <a:ln w="9525" cap="flat" cmpd="sng" algn="ctr">
            <a:solidFill>
              <a:schemeClr val="tx1">
                <a:lumMod val="50000"/>
                <a:lumOff val="50000"/>
              </a:schemeClr>
            </a:solidFill>
            <a:prstDash val="solid"/>
            <a:round/>
            <a:headEnd type="none" w="med" len="med"/>
            <a:tailEnd type="none" w="med" len="med"/>
          </a:ln>
          <a:effectLst/>
          <a:extLst/>
        </p:spPr>
        <p:txBody>
          <a:bodyPr anchor="ctr"/>
          <a:lstStyle/>
          <a:p>
            <a:pPr algn="ctr" fontAlgn="base">
              <a:spcBef>
                <a:spcPct val="0"/>
              </a:spcBef>
              <a:spcAft>
                <a:spcPct val="0"/>
              </a:spcAft>
              <a:defRPr/>
            </a:pPr>
            <a:r>
              <a:rPr lang="fr-FR" sz="700" b="1" dirty="0">
                <a:solidFill>
                  <a:srgbClr val="FFFFFF"/>
                </a:solidFill>
              </a:rPr>
              <a:t>2</a:t>
            </a:r>
          </a:p>
        </p:txBody>
      </p:sp>
      <p:sp>
        <p:nvSpPr>
          <p:cNvPr id="30" name="Oval 49">
            <a:extLst>
              <a:ext uri="{FF2B5EF4-FFF2-40B4-BE49-F238E27FC236}"/>
            </a:extLst>
          </p:cNvPr>
          <p:cNvSpPr/>
          <p:nvPr/>
        </p:nvSpPr>
        <p:spPr bwMode="auto">
          <a:xfrm>
            <a:off x="2084388" y="2803525"/>
            <a:ext cx="180975" cy="180975"/>
          </a:xfrm>
          <a:prstGeom prst="ellipse">
            <a:avLst/>
          </a:prstGeom>
          <a:solidFill>
            <a:schemeClr val="tx1">
              <a:lumMod val="50000"/>
              <a:lumOff val="50000"/>
            </a:schemeClr>
          </a:solidFill>
          <a:ln w="9525" cap="flat" cmpd="sng" algn="ctr">
            <a:solidFill>
              <a:schemeClr val="tx1">
                <a:lumMod val="50000"/>
                <a:lumOff val="50000"/>
              </a:schemeClr>
            </a:solidFill>
            <a:prstDash val="solid"/>
            <a:round/>
            <a:headEnd type="none" w="med" len="med"/>
            <a:tailEnd type="none" w="med" len="med"/>
          </a:ln>
          <a:effectLst/>
          <a:extLst/>
        </p:spPr>
        <p:txBody>
          <a:bodyPr anchor="ctr"/>
          <a:lstStyle/>
          <a:p>
            <a:pPr algn="ctr" fontAlgn="base">
              <a:spcBef>
                <a:spcPct val="0"/>
              </a:spcBef>
              <a:spcAft>
                <a:spcPct val="0"/>
              </a:spcAft>
              <a:defRPr/>
            </a:pPr>
            <a:r>
              <a:rPr lang="fr-FR" sz="700" b="1" dirty="0">
                <a:solidFill>
                  <a:srgbClr val="FFFFFF"/>
                </a:solidFill>
              </a:rPr>
              <a:t>3</a:t>
            </a:r>
          </a:p>
        </p:txBody>
      </p:sp>
      <p:sp>
        <p:nvSpPr>
          <p:cNvPr id="31" name="Content Placeholder 2">
            <a:extLst>
              <a:ext uri="{FF2B5EF4-FFF2-40B4-BE49-F238E27FC236}"/>
            </a:extLst>
          </p:cNvPr>
          <p:cNvSpPr txBox="1">
            <a:spLocks/>
          </p:cNvSpPr>
          <p:nvPr/>
        </p:nvSpPr>
        <p:spPr bwMode="auto">
          <a:xfrm>
            <a:off x="2314575" y="2144713"/>
            <a:ext cx="2190750" cy="214312"/>
          </a:xfrm>
          <a:prstGeom prst="rect">
            <a:avLst/>
          </a:prstGeom>
          <a:solidFill>
            <a:schemeClr val="bg1">
              <a:lumMod val="75000"/>
            </a:schemeClr>
          </a:solidFill>
          <a:ln>
            <a:noFill/>
          </a:ln>
          <a:extLst/>
        </p:spPr>
        <p:txBody>
          <a:bodyPr/>
          <a:lstStyle>
            <a:lvl1pPr marL="342900" indent="-342900" algn="l" rtl="0" eaLnBrk="1" fontAlgn="base" hangingPunct="1">
              <a:spcBef>
                <a:spcPct val="20000"/>
              </a:spcBef>
              <a:spcAft>
                <a:spcPct val="0"/>
              </a:spcAft>
              <a:buClr>
                <a:schemeClr val="accent1"/>
              </a:buClr>
              <a:buSzPct val="80000"/>
              <a:buFont typeface="Wingdings" pitchFamily="2" charset="2"/>
              <a:buChar char="l"/>
              <a:defRPr sz="2000" b="1">
                <a:solidFill>
                  <a:schemeClr val="accent1"/>
                </a:solidFill>
                <a:latin typeface="+mn-lt"/>
                <a:ea typeface="+mn-ea"/>
                <a:cs typeface="+mn-cs"/>
              </a:defRPr>
            </a:lvl1pPr>
            <a:lvl2pPr marL="742950" indent="-285750" algn="l" rtl="0" eaLnBrk="1" fontAlgn="base" hangingPunct="1">
              <a:spcBef>
                <a:spcPct val="20000"/>
              </a:spcBef>
              <a:spcAft>
                <a:spcPct val="0"/>
              </a:spcAft>
              <a:buClr>
                <a:srgbClr val="F47920"/>
              </a:buClr>
              <a:buFont typeface="Verdana" pitchFamily="34" charset="0"/>
              <a:buChar char="&gt;"/>
              <a:defRPr>
                <a:solidFill>
                  <a:schemeClr val="tx1"/>
                </a:solidFill>
                <a:latin typeface="+mn-lt"/>
              </a:defRPr>
            </a:lvl2pPr>
            <a:lvl3pPr marL="1143000" indent="-228600" algn="l" rtl="0" eaLnBrk="1" fontAlgn="base" hangingPunct="1">
              <a:spcBef>
                <a:spcPct val="20000"/>
              </a:spcBef>
              <a:spcAft>
                <a:spcPct val="0"/>
              </a:spcAft>
              <a:buClr>
                <a:schemeClr val="accent2"/>
              </a:buClr>
              <a:buSzPct val="90000"/>
              <a:buChar char="•"/>
              <a:defRPr sz="1600">
                <a:solidFill>
                  <a:schemeClr val="tx1"/>
                </a:solidFill>
                <a:latin typeface="+mn-lt"/>
              </a:defRPr>
            </a:lvl3pPr>
            <a:lvl4pPr marL="1600200" indent="-228600" algn="l" rtl="0" eaLnBrk="1" fontAlgn="base" hangingPunct="1">
              <a:spcBef>
                <a:spcPct val="20000"/>
              </a:spcBef>
              <a:spcAft>
                <a:spcPct val="0"/>
              </a:spcAft>
              <a:buClr>
                <a:srgbClr val="BDCF41"/>
              </a:buClr>
              <a:buSzPct val="80000"/>
              <a:buFont typeface="Courier New" pitchFamily="49" charset="0"/>
              <a:buChar char="o"/>
              <a:defRPr sz="1200">
                <a:solidFill>
                  <a:schemeClr val="tx1"/>
                </a:solidFill>
                <a:latin typeface="+mn-lt"/>
              </a:defRPr>
            </a:lvl4pPr>
            <a:lvl5pPr marL="2057400" indent="-228600" algn="l" rtl="0" eaLnBrk="1" fontAlgn="base" hangingPunct="1">
              <a:spcBef>
                <a:spcPct val="20000"/>
              </a:spcBef>
              <a:spcAft>
                <a:spcPct val="0"/>
              </a:spcAft>
              <a:buClr>
                <a:srgbClr val="B0006C"/>
              </a:buClr>
              <a:buFont typeface="Arial" charset="0"/>
              <a:buChar char="»"/>
              <a:defRPr sz="1100">
                <a:solidFill>
                  <a:schemeClr val="tx1"/>
                </a:solidFill>
                <a:latin typeface="+mn-lt"/>
              </a:defRPr>
            </a:lvl5pPr>
            <a:lvl6pPr marL="25146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6pPr>
            <a:lvl7pPr marL="29718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7pPr>
            <a:lvl8pPr marL="34290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8pPr>
            <a:lvl9pPr marL="38862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9pPr>
          </a:lstStyle>
          <a:p>
            <a:pPr marL="0" indent="0">
              <a:buClr>
                <a:srgbClr val="00588E"/>
              </a:buClr>
              <a:buFont typeface="Wingdings" pitchFamily="2" charset="2"/>
              <a:buNone/>
              <a:defRPr/>
            </a:pPr>
            <a:r>
              <a:rPr lang="fr-FR" sz="900" kern="0" dirty="0">
                <a:solidFill>
                  <a:srgbClr val="FFFFFF"/>
                </a:solidFill>
              </a:rPr>
              <a:t>Connaissance client</a:t>
            </a:r>
          </a:p>
        </p:txBody>
      </p:sp>
      <p:sp>
        <p:nvSpPr>
          <p:cNvPr id="32" name="Content Placeholder 2">
            <a:extLst>
              <a:ext uri="{FF2B5EF4-FFF2-40B4-BE49-F238E27FC236}"/>
            </a:extLst>
          </p:cNvPr>
          <p:cNvSpPr txBox="1">
            <a:spLocks/>
          </p:cNvSpPr>
          <p:nvPr/>
        </p:nvSpPr>
        <p:spPr bwMode="auto">
          <a:xfrm>
            <a:off x="2314575" y="2463800"/>
            <a:ext cx="2190750" cy="215900"/>
          </a:xfrm>
          <a:prstGeom prst="rect">
            <a:avLst/>
          </a:prstGeom>
          <a:solidFill>
            <a:schemeClr val="bg1">
              <a:lumMod val="75000"/>
            </a:schemeClr>
          </a:solidFill>
          <a:ln>
            <a:noFill/>
          </a:ln>
          <a:extLst/>
        </p:spPr>
        <p:txBody>
          <a:bodyPr/>
          <a:lstStyle>
            <a:lvl1pPr marL="342900" indent="-342900" algn="l" rtl="0" eaLnBrk="1" fontAlgn="base" hangingPunct="1">
              <a:spcBef>
                <a:spcPct val="20000"/>
              </a:spcBef>
              <a:spcAft>
                <a:spcPct val="0"/>
              </a:spcAft>
              <a:buClr>
                <a:schemeClr val="accent1"/>
              </a:buClr>
              <a:buSzPct val="80000"/>
              <a:buFont typeface="Wingdings" pitchFamily="2" charset="2"/>
              <a:buChar char="l"/>
              <a:defRPr sz="2000" b="1">
                <a:solidFill>
                  <a:schemeClr val="accent1"/>
                </a:solidFill>
                <a:latin typeface="+mn-lt"/>
                <a:ea typeface="+mn-ea"/>
                <a:cs typeface="+mn-cs"/>
              </a:defRPr>
            </a:lvl1pPr>
            <a:lvl2pPr marL="742950" indent="-285750" algn="l" rtl="0" eaLnBrk="1" fontAlgn="base" hangingPunct="1">
              <a:spcBef>
                <a:spcPct val="20000"/>
              </a:spcBef>
              <a:spcAft>
                <a:spcPct val="0"/>
              </a:spcAft>
              <a:buClr>
                <a:srgbClr val="F47920"/>
              </a:buClr>
              <a:buFont typeface="Verdana" pitchFamily="34" charset="0"/>
              <a:buChar char="&gt;"/>
              <a:defRPr>
                <a:solidFill>
                  <a:schemeClr val="tx1"/>
                </a:solidFill>
                <a:latin typeface="+mn-lt"/>
              </a:defRPr>
            </a:lvl2pPr>
            <a:lvl3pPr marL="1143000" indent="-228600" algn="l" rtl="0" eaLnBrk="1" fontAlgn="base" hangingPunct="1">
              <a:spcBef>
                <a:spcPct val="20000"/>
              </a:spcBef>
              <a:spcAft>
                <a:spcPct val="0"/>
              </a:spcAft>
              <a:buClr>
                <a:schemeClr val="accent2"/>
              </a:buClr>
              <a:buSzPct val="90000"/>
              <a:buChar char="•"/>
              <a:defRPr sz="1600">
                <a:solidFill>
                  <a:schemeClr val="tx1"/>
                </a:solidFill>
                <a:latin typeface="+mn-lt"/>
              </a:defRPr>
            </a:lvl3pPr>
            <a:lvl4pPr marL="1600200" indent="-228600" algn="l" rtl="0" eaLnBrk="1" fontAlgn="base" hangingPunct="1">
              <a:spcBef>
                <a:spcPct val="20000"/>
              </a:spcBef>
              <a:spcAft>
                <a:spcPct val="0"/>
              </a:spcAft>
              <a:buClr>
                <a:srgbClr val="BDCF41"/>
              </a:buClr>
              <a:buSzPct val="80000"/>
              <a:buFont typeface="Courier New" pitchFamily="49" charset="0"/>
              <a:buChar char="o"/>
              <a:defRPr sz="1200">
                <a:solidFill>
                  <a:schemeClr val="tx1"/>
                </a:solidFill>
                <a:latin typeface="+mn-lt"/>
              </a:defRPr>
            </a:lvl4pPr>
            <a:lvl5pPr marL="2057400" indent="-228600" algn="l" rtl="0" eaLnBrk="1" fontAlgn="base" hangingPunct="1">
              <a:spcBef>
                <a:spcPct val="20000"/>
              </a:spcBef>
              <a:spcAft>
                <a:spcPct val="0"/>
              </a:spcAft>
              <a:buClr>
                <a:srgbClr val="B0006C"/>
              </a:buClr>
              <a:buFont typeface="Arial" charset="0"/>
              <a:buChar char="»"/>
              <a:defRPr sz="1100">
                <a:solidFill>
                  <a:schemeClr val="tx1"/>
                </a:solidFill>
                <a:latin typeface="+mn-lt"/>
              </a:defRPr>
            </a:lvl5pPr>
            <a:lvl6pPr marL="25146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6pPr>
            <a:lvl7pPr marL="29718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7pPr>
            <a:lvl8pPr marL="34290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8pPr>
            <a:lvl9pPr marL="38862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9pPr>
          </a:lstStyle>
          <a:p>
            <a:pPr marL="0" indent="0">
              <a:buClr>
                <a:srgbClr val="00588E"/>
              </a:buClr>
              <a:buFont typeface="Wingdings" pitchFamily="2" charset="2"/>
              <a:buNone/>
              <a:defRPr/>
            </a:pPr>
            <a:r>
              <a:rPr lang="fr-FR" sz="900" kern="0" dirty="0">
                <a:solidFill>
                  <a:srgbClr val="FFFFFF"/>
                </a:solidFill>
              </a:rPr>
              <a:t>Transparence de l’information</a:t>
            </a:r>
          </a:p>
        </p:txBody>
      </p:sp>
      <p:sp>
        <p:nvSpPr>
          <p:cNvPr id="33" name="Content Placeholder 2">
            <a:extLst>
              <a:ext uri="{FF2B5EF4-FFF2-40B4-BE49-F238E27FC236}"/>
            </a:extLst>
          </p:cNvPr>
          <p:cNvSpPr txBox="1">
            <a:spLocks/>
          </p:cNvSpPr>
          <p:nvPr/>
        </p:nvSpPr>
        <p:spPr bwMode="auto">
          <a:xfrm>
            <a:off x="2314575" y="2784475"/>
            <a:ext cx="2190750" cy="214313"/>
          </a:xfrm>
          <a:prstGeom prst="rect">
            <a:avLst/>
          </a:prstGeom>
          <a:solidFill>
            <a:schemeClr val="bg1">
              <a:lumMod val="75000"/>
            </a:schemeClr>
          </a:solidFill>
          <a:ln>
            <a:noFill/>
          </a:ln>
          <a:extLst/>
        </p:spPr>
        <p:txBody>
          <a:bodyPr/>
          <a:lstStyle>
            <a:lvl1pPr marL="342900" indent="-342900" algn="l" rtl="0" eaLnBrk="1" fontAlgn="base" hangingPunct="1">
              <a:spcBef>
                <a:spcPct val="20000"/>
              </a:spcBef>
              <a:spcAft>
                <a:spcPct val="0"/>
              </a:spcAft>
              <a:buClr>
                <a:schemeClr val="accent1"/>
              </a:buClr>
              <a:buSzPct val="80000"/>
              <a:buFont typeface="Wingdings" pitchFamily="2" charset="2"/>
              <a:buChar char="l"/>
              <a:defRPr sz="2000" b="1">
                <a:solidFill>
                  <a:schemeClr val="accent1"/>
                </a:solidFill>
                <a:latin typeface="+mn-lt"/>
                <a:ea typeface="+mn-ea"/>
                <a:cs typeface="+mn-cs"/>
              </a:defRPr>
            </a:lvl1pPr>
            <a:lvl2pPr marL="742950" indent="-285750" algn="l" rtl="0" eaLnBrk="1" fontAlgn="base" hangingPunct="1">
              <a:spcBef>
                <a:spcPct val="20000"/>
              </a:spcBef>
              <a:spcAft>
                <a:spcPct val="0"/>
              </a:spcAft>
              <a:buClr>
                <a:srgbClr val="F47920"/>
              </a:buClr>
              <a:buFont typeface="Verdana" pitchFamily="34" charset="0"/>
              <a:buChar char="&gt;"/>
              <a:defRPr>
                <a:solidFill>
                  <a:schemeClr val="tx1"/>
                </a:solidFill>
                <a:latin typeface="+mn-lt"/>
              </a:defRPr>
            </a:lvl2pPr>
            <a:lvl3pPr marL="1143000" indent="-228600" algn="l" rtl="0" eaLnBrk="1" fontAlgn="base" hangingPunct="1">
              <a:spcBef>
                <a:spcPct val="20000"/>
              </a:spcBef>
              <a:spcAft>
                <a:spcPct val="0"/>
              </a:spcAft>
              <a:buClr>
                <a:schemeClr val="accent2"/>
              </a:buClr>
              <a:buSzPct val="90000"/>
              <a:buChar char="•"/>
              <a:defRPr sz="1600">
                <a:solidFill>
                  <a:schemeClr val="tx1"/>
                </a:solidFill>
                <a:latin typeface="+mn-lt"/>
              </a:defRPr>
            </a:lvl3pPr>
            <a:lvl4pPr marL="1600200" indent="-228600" algn="l" rtl="0" eaLnBrk="1" fontAlgn="base" hangingPunct="1">
              <a:spcBef>
                <a:spcPct val="20000"/>
              </a:spcBef>
              <a:spcAft>
                <a:spcPct val="0"/>
              </a:spcAft>
              <a:buClr>
                <a:srgbClr val="BDCF41"/>
              </a:buClr>
              <a:buSzPct val="80000"/>
              <a:buFont typeface="Courier New" pitchFamily="49" charset="0"/>
              <a:buChar char="o"/>
              <a:defRPr sz="1200">
                <a:solidFill>
                  <a:schemeClr val="tx1"/>
                </a:solidFill>
                <a:latin typeface="+mn-lt"/>
              </a:defRPr>
            </a:lvl4pPr>
            <a:lvl5pPr marL="2057400" indent="-228600" algn="l" rtl="0" eaLnBrk="1" fontAlgn="base" hangingPunct="1">
              <a:spcBef>
                <a:spcPct val="20000"/>
              </a:spcBef>
              <a:spcAft>
                <a:spcPct val="0"/>
              </a:spcAft>
              <a:buClr>
                <a:srgbClr val="B0006C"/>
              </a:buClr>
              <a:buFont typeface="Arial" charset="0"/>
              <a:buChar char="»"/>
              <a:defRPr sz="1100">
                <a:solidFill>
                  <a:schemeClr val="tx1"/>
                </a:solidFill>
                <a:latin typeface="+mn-lt"/>
              </a:defRPr>
            </a:lvl5pPr>
            <a:lvl6pPr marL="25146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6pPr>
            <a:lvl7pPr marL="29718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7pPr>
            <a:lvl8pPr marL="34290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8pPr>
            <a:lvl9pPr marL="38862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9pPr>
          </a:lstStyle>
          <a:p>
            <a:pPr marL="0" indent="0">
              <a:buClr>
                <a:srgbClr val="00588E"/>
              </a:buClr>
              <a:buFont typeface="Wingdings" pitchFamily="2" charset="2"/>
              <a:buNone/>
              <a:defRPr/>
            </a:pPr>
            <a:r>
              <a:rPr lang="fr-FR" sz="900" kern="0" dirty="0">
                <a:solidFill>
                  <a:srgbClr val="FFFFFF"/>
                </a:solidFill>
              </a:rPr>
              <a:t>Adéquation conseil/ client</a:t>
            </a:r>
          </a:p>
        </p:txBody>
      </p:sp>
      <p:sp>
        <p:nvSpPr>
          <p:cNvPr id="34" name="Content Placeholder 2">
            <a:extLst>
              <a:ext uri="{FF2B5EF4-FFF2-40B4-BE49-F238E27FC236}"/>
            </a:extLst>
          </p:cNvPr>
          <p:cNvSpPr txBox="1">
            <a:spLocks/>
          </p:cNvSpPr>
          <p:nvPr/>
        </p:nvSpPr>
        <p:spPr bwMode="auto">
          <a:xfrm>
            <a:off x="2314575" y="3103563"/>
            <a:ext cx="2190750" cy="215900"/>
          </a:xfrm>
          <a:prstGeom prst="rect">
            <a:avLst/>
          </a:prstGeom>
          <a:solidFill>
            <a:schemeClr val="bg1">
              <a:lumMod val="75000"/>
            </a:schemeClr>
          </a:solidFill>
          <a:ln>
            <a:noFill/>
          </a:ln>
          <a:extLst/>
        </p:spPr>
        <p:txBody>
          <a:bodyPr/>
          <a:lstStyle>
            <a:lvl1pPr marL="342900" indent="-342900" algn="l" rtl="0" eaLnBrk="1" fontAlgn="base" hangingPunct="1">
              <a:spcBef>
                <a:spcPct val="20000"/>
              </a:spcBef>
              <a:spcAft>
                <a:spcPct val="0"/>
              </a:spcAft>
              <a:buClr>
                <a:schemeClr val="accent1"/>
              </a:buClr>
              <a:buSzPct val="80000"/>
              <a:buFont typeface="Wingdings" pitchFamily="2" charset="2"/>
              <a:buChar char="l"/>
              <a:defRPr sz="2000" b="1">
                <a:solidFill>
                  <a:schemeClr val="accent1"/>
                </a:solidFill>
                <a:latin typeface="+mn-lt"/>
                <a:ea typeface="+mn-ea"/>
                <a:cs typeface="+mn-cs"/>
              </a:defRPr>
            </a:lvl1pPr>
            <a:lvl2pPr marL="742950" indent="-285750" algn="l" rtl="0" eaLnBrk="1" fontAlgn="base" hangingPunct="1">
              <a:spcBef>
                <a:spcPct val="20000"/>
              </a:spcBef>
              <a:spcAft>
                <a:spcPct val="0"/>
              </a:spcAft>
              <a:buClr>
                <a:srgbClr val="F47920"/>
              </a:buClr>
              <a:buFont typeface="Verdana" pitchFamily="34" charset="0"/>
              <a:buChar char="&gt;"/>
              <a:defRPr>
                <a:solidFill>
                  <a:schemeClr val="tx1"/>
                </a:solidFill>
                <a:latin typeface="+mn-lt"/>
              </a:defRPr>
            </a:lvl2pPr>
            <a:lvl3pPr marL="1143000" indent="-228600" algn="l" rtl="0" eaLnBrk="1" fontAlgn="base" hangingPunct="1">
              <a:spcBef>
                <a:spcPct val="20000"/>
              </a:spcBef>
              <a:spcAft>
                <a:spcPct val="0"/>
              </a:spcAft>
              <a:buClr>
                <a:schemeClr val="accent2"/>
              </a:buClr>
              <a:buSzPct val="90000"/>
              <a:buChar char="•"/>
              <a:defRPr sz="1600">
                <a:solidFill>
                  <a:schemeClr val="tx1"/>
                </a:solidFill>
                <a:latin typeface="+mn-lt"/>
              </a:defRPr>
            </a:lvl3pPr>
            <a:lvl4pPr marL="1600200" indent="-228600" algn="l" rtl="0" eaLnBrk="1" fontAlgn="base" hangingPunct="1">
              <a:spcBef>
                <a:spcPct val="20000"/>
              </a:spcBef>
              <a:spcAft>
                <a:spcPct val="0"/>
              </a:spcAft>
              <a:buClr>
                <a:srgbClr val="BDCF41"/>
              </a:buClr>
              <a:buSzPct val="80000"/>
              <a:buFont typeface="Courier New" pitchFamily="49" charset="0"/>
              <a:buChar char="o"/>
              <a:defRPr sz="1200">
                <a:solidFill>
                  <a:schemeClr val="tx1"/>
                </a:solidFill>
                <a:latin typeface="+mn-lt"/>
              </a:defRPr>
            </a:lvl4pPr>
            <a:lvl5pPr marL="2057400" indent="-228600" algn="l" rtl="0" eaLnBrk="1" fontAlgn="base" hangingPunct="1">
              <a:spcBef>
                <a:spcPct val="20000"/>
              </a:spcBef>
              <a:spcAft>
                <a:spcPct val="0"/>
              </a:spcAft>
              <a:buClr>
                <a:srgbClr val="B0006C"/>
              </a:buClr>
              <a:buFont typeface="Arial" charset="0"/>
              <a:buChar char="»"/>
              <a:defRPr sz="1100">
                <a:solidFill>
                  <a:schemeClr val="tx1"/>
                </a:solidFill>
                <a:latin typeface="+mn-lt"/>
              </a:defRPr>
            </a:lvl5pPr>
            <a:lvl6pPr marL="25146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6pPr>
            <a:lvl7pPr marL="29718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7pPr>
            <a:lvl8pPr marL="34290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8pPr>
            <a:lvl9pPr marL="38862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9pPr>
          </a:lstStyle>
          <a:p>
            <a:pPr marL="0" indent="0">
              <a:buClr>
                <a:srgbClr val="00588E"/>
              </a:buClr>
              <a:buFont typeface="Wingdings" pitchFamily="2" charset="2"/>
              <a:buNone/>
              <a:defRPr/>
            </a:pPr>
            <a:r>
              <a:rPr lang="fr-FR" sz="900" kern="0" dirty="0">
                <a:solidFill>
                  <a:srgbClr val="FFFFFF"/>
                </a:solidFill>
              </a:rPr>
              <a:t>Suivi dans la durée</a:t>
            </a:r>
          </a:p>
        </p:txBody>
      </p:sp>
      <p:sp>
        <p:nvSpPr>
          <p:cNvPr id="35" name="Oval 59">
            <a:extLst>
              <a:ext uri="{FF2B5EF4-FFF2-40B4-BE49-F238E27FC236}"/>
            </a:extLst>
          </p:cNvPr>
          <p:cNvSpPr/>
          <p:nvPr/>
        </p:nvSpPr>
        <p:spPr bwMode="auto">
          <a:xfrm>
            <a:off x="2084388" y="3116263"/>
            <a:ext cx="180975" cy="180975"/>
          </a:xfrm>
          <a:prstGeom prst="ellipse">
            <a:avLst/>
          </a:prstGeom>
          <a:solidFill>
            <a:schemeClr val="tx1">
              <a:lumMod val="50000"/>
              <a:lumOff val="50000"/>
            </a:schemeClr>
          </a:solidFill>
          <a:ln w="9525" cap="flat" cmpd="sng" algn="ctr">
            <a:solidFill>
              <a:schemeClr val="tx1">
                <a:lumMod val="50000"/>
                <a:lumOff val="50000"/>
              </a:schemeClr>
            </a:solidFill>
            <a:prstDash val="solid"/>
            <a:round/>
            <a:headEnd type="none" w="med" len="med"/>
            <a:tailEnd type="none" w="med" len="med"/>
          </a:ln>
          <a:effectLst/>
          <a:extLst/>
        </p:spPr>
        <p:txBody>
          <a:bodyPr anchor="ctr"/>
          <a:lstStyle/>
          <a:p>
            <a:pPr algn="ctr" fontAlgn="base">
              <a:spcBef>
                <a:spcPct val="0"/>
              </a:spcBef>
              <a:spcAft>
                <a:spcPct val="0"/>
              </a:spcAft>
              <a:defRPr/>
            </a:pPr>
            <a:r>
              <a:rPr lang="fr-FR" sz="700" b="1" dirty="0">
                <a:solidFill>
                  <a:srgbClr val="FFFFFF"/>
                </a:solidFill>
              </a:rPr>
              <a:t>4</a:t>
            </a:r>
          </a:p>
        </p:txBody>
      </p:sp>
      <p:sp>
        <p:nvSpPr>
          <p:cNvPr id="38" name="Rectangle 37">
            <a:extLst>
              <a:ext uri="{FF2B5EF4-FFF2-40B4-BE49-F238E27FC236}"/>
            </a:extLst>
          </p:cNvPr>
          <p:cNvSpPr/>
          <p:nvPr/>
        </p:nvSpPr>
        <p:spPr bwMode="auto">
          <a:xfrm>
            <a:off x="4983163" y="1687513"/>
            <a:ext cx="2568575" cy="473075"/>
          </a:xfrm>
          <a:prstGeom prst="rect">
            <a:avLst/>
          </a:prstGeom>
          <a:solidFill>
            <a:schemeClr val="bg1"/>
          </a:solidFill>
          <a:ln>
            <a:noFill/>
          </a:ln>
          <a:extLst/>
        </p:spPr>
        <p:txBody>
          <a:bodyPr/>
          <a:lstStyle/>
          <a:p>
            <a:pPr algn="ctr" eaLnBrk="0" fontAlgn="base" hangingPunct="0">
              <a:spcBef>
                <a:spcPct val="20000"/>
              </a:spcBef>
              <a:spcAft>
                <a:spcPct val="0"/>
              </a:spcAft>
              <a:buClr>
                <a:srgbClr val="00588E"/>
              </a:buClr>
              <a:buSzPct val="80000"/>
              <a:defRPr/>
            </a:pPr>
            <a:r>
              <a:rPr lang="fr-FR" sz="1100" b="1" dirty="0">
                <a:solidFill>
                  <a:srgbClr val="002060"/>
                </a:solidFill>
              </a:rPr>
              <a:t>…motivées par un souci de protection et de transparence</a:t>
            </a:r>
          </a:p>
        </p:txBody>
      </p:sp>
      <p:sp>
        <p:nvSpPr>
          <p:cNvPr id="5135" name="Rectangle 39"/>
          <p:cNvSpPr>
            <a:spLocks noChangeArrowheads="1"/>
          </p:cNvSpPr>
          <p:nvPr/>
        </p:nvSpPr>
        <p:spPr bwMode="auto">
          <a:xfrm>
            <a:off x="503238" y="3571875"/>
            <a:ext cx="8128000" cy="1090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7150" algn="ctr">
                <a:solidFill>
                  <a:srgbClr val="000000"/>
                </a:solidFill>
                <a:round/>
                <a:headEnd/>
                <a:tailEnd/>
              </a14:hiddenLine>
            </a:ext>
          </a:extLst>
        </p:spPr>
        <p:txBody>
          <a:bodyPr anchor="ctr"/>
          <a:lstStyle>
            <a:lvl1pPr>
              <a:spcBef>
                <a:spcPct val="20000"/>
              </a:spcBef>
              <a:buChar char="•"/>
              <a:defRPr sz="2000" b="1">
                <a:solidFill>
                  <a:schemeClr val="hlink"/>
                </a:solidFill>
                <a:latin typeface="Verdana" pitchFamily="34" charset="0"/>
              </a:defRPr>
            </a:lvl1pPr>
            <a:lvl2pPr marL="742950" indent="-285750">
              <a:spcBef>
                <a:spcPct val="20000"/>
              </a:spcBef>
              <a:buChar char="•"/>
              <a:defRPr>
                <a:solidFill>
                  <a:schemeClr val="tx1"/>
                </a:solidFill>
                <a:latin typeface="Verdana" pitchFamily="34" charset="0"/>
              </a:defRPr>
            </a:lvl2pPr>
            <a:lvl3pPr marL="1143000" indent="-228600">
              <a:spcBef>
                <a:spcPct val="20000"/>
              </a:spcBef>
              <a:buFont typeface="Verdana" pitchFamily="34" charset="0"/>
              <a:buChar char="−"/>
              <a:defRPr sz="1400">
                <a:solidFill>
                  <a:schemeClr val="tx1"/>
                </a:solidFill>
                <a:latin typeface="Verdana" pitchFamily="34"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just" fontAlgn="base">
              <a:spcBef>
                <a:spcPct val="0"/>
              </a:spcBef>
              <a:spcAft>
                <a:spcPts val="600"/>
              </a:spcAft>
              <a:buFontTx/>
              <a:buNone/>
              <a:defRPr/>
            </a:pPr>
            <a:r>
              <a:rPr lang="fr-FR" altLang="fr-FR" sz="1050" b="0" dirty="0" smtClean="0">
                <a:solidFill>
                  <a:srgbClr val="002060"/>
                </a:solidFill>
              </a:rPr>
              <a:t>Ces évolutions règlementaires, couplées au développement d’outils d’aide à la décision adaptés et associées à un conseil personnalisé, peuvent aider à </a:t>
            </a:r>
            <a:r>
              <a:rPr lang="fr-FR" altLang="fr-FR" sz="1050" b="0" dirty="0">
                <a:solidFill>
                  <a:srgbClr val="002060"/>
                </a:solidFill>
              </a:rPr>
              <a:t>l’amélioration de la </a:t>
            </a:r>
            <a:r>
              <a:rPr lang="fr-FR" altLang="fr-FR" sz="1050" dirty="0">
                <a:solidFill>
                  <a:srgbClr val="002060"/>
                </a:solidFill>
              </a:rPr>
              <a:t>satisfaction </a:t>
            </a:r>
            <a:r>
              <a:rPr lang="fr-FR" altLang="fr-FR" sz="1050" dirty="0" smtClean="0">
                <a:solidFill>
                  <a:srgbClr val="002060"/>
                </a:solidFill>
              </a:rPr>
              <a:t>client </a:t>
            </a:r>
            <a:r>
              <a:rPr lang="fr-FR" altLang="fr-FR" sz="1050" b="0" dirty="0" smtClean="0">
                <a:solidFill>
                  <a:srgbClr val="002060"/>
                </a:solidFill>
              </a:rPr>
              <a:t>et à la </a:t>
            </a:r>
            <a:r>
              <a:rPr lang="fr-FR" altLang="fr-FR" sz="1050" dirty="0" smtClean="0">
                <a:solidFill>
                  <a:srgbClr val="002060"/>
                </a:solidFill>
              </a:rPr>
              <a:t>croissance du PNB</a:t>
            </a:r>
            <a:r>
              <a:rPr lang="fr-FR" altLang="fr-FR" sz="1050" b="0" dirty="0" smtClean="0">
                <a:solidFill>
                  <a:srgbClr val="002060"/>
                </a:solidFill>
              </a:rPr>
              <a:t>. Elles vont ainsi offrir de </a:t>
            </a:r>
            <a:r>
              <a:rPr lang="fr-FR" altLang="fr-FR" sz="1050" dirty="0" smtClean="0">
                <a:solidFill>
                  <a:srgbClr val="002060"/>
                </a:solidFill>
              </a:rPr>
              <a:t>nouveaux avantages aussi bien au client qu’au conseiller</a:t>
            </a:r>
            <a:r>
              <a:rPr lang="fr-FR" altLang="fr-FR" sz="1050" b="0" dirty="0" smtClean="0">
                <a:solidFill>
                  <a:srgbClr val="002060"/>
                </a:solidFill>
              </a:rPr>
              <a:t>.</a:t>
            </a:r>
          </a:p>
        </p:txBody>
      </p:sp>
      <p:sp>
        <p:nvSpPr>
          <p:cNvPr id="5136" name="Rectangle 40"/>
          <p:cNvSpPr>
            <a:spLocks noChangeArrowheads="1"/>
          </p:cNvSpPr>
          <p:nvPr/>
        </p:nvSpPr>
        <p:spPr bwMode="auto">
          <a:xfrm>
            <a:off x="511175" y="4981575"/>
            <a:ext cx="8128000" cy="536575"/>
          </a:xfrm>
          <a:prstGeom prst="rect">
            <a:avLst/>
          </a:prstGeom>
          <a:solidFill>
            <a:srgbClr val="E3E4E4"/>
          </a:solidFill>
          <a:ln>
            <a:noFill/>
          </a:ln>
          <a:extLst>
            <a:ext uri="{91240B29-F687-4F45-9708-019B960494DF}">
              <a14:hiddenLine xmlns:a14="http://schemas.microsoft.com/office/drawing/2010/main" w="57150" algn="ctr">
                <a:solidFill>
                  <a:srgbClr val="000000"/>
                </a:solidFill>
                <a:round/>
                <a:headEnd/>
                <a:tailEnd/>
              </a14:hiddenLine>
            </a:ext>
          </a:extLst>
        </p:spPr>
        <p:txBody>
          <a:bodyPr anchor="ctr"/>
          <a:lstStyle>
            <a:lvl1pPr>
              <a:spcBef>
                <a:spcPct val="20000"/>
              </a:spcBef>
              <a:buChar char="•"/>
              <a:defRPr sz="2000" b="1">
                <a:solidFill>
                  <a:schemeClr val="hlink"/>
                </a:solidFill>
                <a:latin typeface="Verdana" pitchFamily="34" charset="0"/>
              </a:defRPr>
            </a:lvl1pPr>
            <a:lvl2pPr marL="742950" indent="-285750">
              <a:spcBef>
                <a:spcPct val="20000"/>
              </a:spcBef>
              <a:buChar char="•"/>
              <a:defRPr>
                <a:solidFill>
                  <a:schemeClr val="tx1"/>
                </a:solidFill>
                <a:latin typeface="Verdana" pitchFamily="34" charset="0"/>
              </a:defRPr>
            </a:lvl2pPr>
            <a:lvl3pPr marL="1143000" indent="-228600">
              <a:spcBef>
                <a:spcPct val="20000"/>
              </a:spcBef>
              <a:buFont typeface="Verdana" pitchFamily="34" charset="0"/>
              <a:buChar char="−"/>
              <a:defRPr sz="1400">
                <a:solidFill>
                  <a:schemeClr val="tx1"/>
                </a:solidFill>
                <a:latin typeface="Verdana" pitchFamily="34"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fontAlgn="base">
              <a:spcBef>
                <a:spcPct val="0"/>
              </a:spcBef>
              <a:spcAft>
                <a:spcPts val="600"/>
              </a:spcAft>
              <a:buFontTx/>
              <a:buNone/>
            </a:pPr>
            <a:r>
              <a:rPr lang="fr-FR" altLang="fr-FR" sz="1000" smtClean="0">
                <a:solidFill>
                  <a:srgbClr val="002060"/>
                </a:solidFill>
              </a:rPr>
              <a:t>Le renforcement de l’adéquation conseil/client conduit à définir des portefeuilles modèles déterminés en fonction du profil de risque du client et de ses besoins et objectifs d’investissement</a:t>
            </a:r>
          </a:p>
        </p:txBody>
      </p:sp>
      <p:sp>
        <p:nvSpPr>
          <p:cNvPr id="2" name="Flèche vers le bas 1"/>
          <p:cNvSpPr/>
          <p:nvPr/>
        </p:nvSpPr>
        <p:spPr>
          <a:xfrm>
            <a:off x="1336675" y="4624388"/>
            <a:ext cx="431800" cy="258762"/>
          </a:xfrm>
          <a:prstGeom prst="downArrow">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fr-FR" sz="1600" dirty="0">
              <a:solidFill>
                <a:srgbClr val="002060"/>
              </a:solidFill>
            </a:endParaRPr>
          </a:p>
        </p:txBody>
      </p:sp>
      <p:sp>
        <p:nvSpPr>
          <p:cNvPr id="42" name="Flèche vers le bas 41"/>
          <p:cNvSpPr/>
          <p:nvPr/>
        </p:nvSpPr>
        <p:spPr>
          <a:xfrm>
            <a:off x="4503738" y="4624388"/>
            <a:ext cx="430212" cy="258762"/>
          </a:xfrm>
          <a:prstGeom prst="downArrow">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fr-FR" sz="1600" dirty="0">
              <a:solidFill>
                <a:srgbClr val="002060"/>
              </a:solidFill>
            </a:endParaRPr>
          </a:p>
        </p:txBody>
      </p:sp>
      <p:sp>
        <p:nvSpPr>
          <p:cNvPr id="43" name="Flèche vers le bas 42"/>
          <p:cNvSpPr/>
          <p:nvPr/>
        </p:nvSpPr>
        <p:spPr>
          <a:xfrm>
            <a:off x="7588250" y="4625975"/>
            <a:ext cx="431800" cy="258763"/>
          </a:xfrm>
          <a:prstGeom prst="downArrow">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fr-FR" sz="1600" dirty="0">
              <a:solidFill>
                <a:srgbClr val="002060"/>
              </a:solidFill>
            </a:endParaRPr>
          </a:p>
        </p:txBody>
      </p:sp>
      <p:sp>
        <p:nvSpPr>
          <p:cNvPr id="44" name="Content Placeholder 2">
            <a:extLst>
              <a:ext uri="{FF2B5EF4-FFF2-40B4-BE49-F238E27FC236}"/>
            </a:extLst>
          </p:cNvPr>
          <p:cNvSpPr txBox="1">
            <a:spLocks/>
          </p:cNvSpPr>
          <p:nvPr/>
        </p:nvSpPr>
        <p:spPr bwMode="auto">
          <a:xfrm>
            <a:off x="5159375" y="2160588"/>
            <a:ext cx="2190750" cy="509587"/>
          </a:xfrm>
          <a:prstGeom prst="rect">
            <a:avLst/>
          </a:prstGeom>
          <a:solidFill>
            <a:schemeClr val="bg1">
              <a:lumMod val="75000"/>
            </a:schemeClr>
          </a:solidFill>
          <a:ln>
            <a:noFill/>
          </a:ln>
          <a:extLst/>
        </p:spPr>
        <p:txBody>
          <a:bodyPr anchor="ctr"/>
          <a:lstStyle>
            <a:lvl1pPr marL="342900" indent="-342900" algn="l" rtl="0" eaLnBrk="1" fontAlgn="base" hangingPunct="1">
              <a:spcBef>
                <a:spcPct val="20000"/>
              </a:spcBef>
              <a:spcAft>
                <a:spcPct val="0"/>
              </a:spcAft>
              <a:buClr>
                <a:schemeClr val="accent1"/>
              </a:buClr>
              <a:buSzPct val="80000"/>
              <a:buFont typeface="Wingdings" pitchFamily="2" charset="2"/>
              <a:buChar char="l"/>
              <a:defRPr sz="2000" b="1">
                <a:solidFill>
                  <a:schemeClr val="accent1"/>
                </a:solidFill>
                <a:latin typeface="+mn-lt"/>
                <a:ea typeface="+mn-ea"/>
                <a:cs typeface="+mn-cs"/>
              </a:defRPr>
            </a:lvl1pPr>
            <a:lvl2pPr marL="742950" indent="-285750" algn="l" rtl="0" eaLnBrk="1" fontAlgn="base" hangingPunct="1">
              <a:spcBef>
                <a:spcPct val="20000"/>
              </a:spcBef>
              <a:spcAft>
                <a:spcPct val="0"/>
              </a:spcAft>
              <a:buClr>
                <a:srgbClr val="F47920"/>
              </a:buClr>
              <a:buFont typeface="Verdana" pitchFamily="34" charset="0"/>
              <a:buChar char="&gt;"/>
              <a:defRPr>
                <a:solidFill>
                  <a:schemeClr val="tx1"/>
                </a:solidFill>
                <a:latin typeface="+mn-lt"/>
              </a:defRPr>
            </a:lvl2pPr>
            <a:lvl3pPr marL="1143000" indent="-228600" algn="l" rtl="0" eaLnBrk="1" fontAlgn="base" hangingPunct="1">
              <a:spcBef>
                <a:spcPct val="20000"/>
              </a:spcBef>
              <a:spcAft>
                <a:spcPct val="0"/>
              </a:spcAft>
              <a:buClr>
                <a:schemeClr val="accent2"/>
              </a:buClr>
              <a:buSzPct val="90000"/>
              <a:buChar char="•"/>
              <a:defRPr sz="1600">
                <a:solidFill>
                  <a:schemeClr val="tx1"/>
                </a:solidFill>
                <a:latin typeface="+mn-lt"/>
              </a:defRPr>
            </a:lvl3pPr>
            <a:lvl4pPr marL="1600200" indent="-228600" algn="l" rtl="0" eaLnBrk="1" fontAlgn="base" hangingPunct="1">
              <a:spcBef>
                <a:spcPct val="20000"/>
              </a:spcBef>
              <a:spcAft>
                <a:spcPct val="0"/>
              </a:spcAft>
              <a:buClr>
                <a:srgbClr val="BDCF41"/>
              </a:buClr>
              <a:buSzPct val="80000"/>
              <a:buFont typeface="Courier New" pitchFamily="49" charset="0"/>
              <a:buChar char="o"/>
              <a:defRPr sz="1200">
                <a:solidFill>
                  <a:schemeClr val="tx1"/>
                </a:solidFill>
                <a:latin typeface="+mn-lt"/>
              </a:defRPr>
            </a:lvl4pPr>
            <a:lvl5pPr marL="2057400" indent="-228600" algn="l" rtl="0" eaLnBrk="1" fontAlgn="base" hangingPunct="1">
              <a:spcBef>
                <a:spcPct val="20000"/>
              </a:spcBef>
              <a:spcAft>
                <a:spcPct val="0"/>
              </a:spcAft>
              <a:buClr>
                <a:srgbClr val="B0006C"/>
              </a:buClr>
              <a:buFont typeface="Arial" charset="0"/>
              <a:buChar char="»"/>
              <a:defRPr sz="1100">
                <a:solidFill>
                  <a:schemeClr val="tx1"/>
                </a:solidFill>
                <a:latin typeface="+mn-lt"/>
              </a:defRPr>
            </a:lvl5pPr>
            <a:lvl6pPr marL="25146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6pPr>
            <a:lvl7pPr marL="29718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7pPr>
            <a:lvl8pPr marL="34290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8pPr>
            <a:lvl9pPr marL="38862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9pPr>
          </a:lstStyle>
          <a:p>
            <a:pPr marL="0" indent="0" algn="ctr">
              <a:buClr>
                <a:srgbClr val="00588E"/>
              </a:buClr>
              <a:buFont typeface="Wingdings" pitchFamily="2" charset="2"/>
              <a:buNone/>
              <a:defRPr/>
            </a:pPr>
            <a:r>
              <a:rPr lang="fr-FR" sz="900" kern="0" dirty="0">
                <a:solidFill>
                  <a:srgbClr val="FFFFFF"/>
                </a:solidFill>
              </a:rPr>
              <a:t>Protection de l’investisseur</a:t>
            </a:r>
          </a:p>
        </p:txBody>
      </p:sp>
      <p:sp>
        <p:nvSpPr>
          <p:cNvPr id="45" name="Content Placeholder 2">
            <a:extLst>
              <a:ext uri="{FF2B5EF4-FFF2-40B4-BE49-F238E27FC236}"/>
            </a:extLst>
          </p:cNvPr>
          <p:cNvSpPr txBox="1">
            <a:spLocks/>
          </p:cNvSpPr>
          <p:nvPr/>
        </p:nvSpPr>
        <p:spPr bwMode="auto">
          <a:xfrm>
            <a:off x="5159375" y="2803525"/>
            <a:ext cx="2190750" cy="493713"/>
          </a:xfrm>
          <a:prstGeom prst="rect">
            <a:avLst/>
          </a:prstGeom>
          <a:solidFill>
            <a:schemeClr val="bg1">
              <a:lumMod val="75000"/>
            </a:schemeClr>
          </a:solidFill>
          <a:ln>
            <a:noFill/>
          </a:ln>
          <a:extLst/>
        </p:spPr>
        <p:txBody>
          <a:bodyPr anchor="ctr"/>
          <a:lstStyle>
            <a:lvl1pPr marL="342900" indent="-342900" algn="l" rtl="0" eaLnBrk="1" fontAlgn="base" hangingPunct="1">
              <a:spcBef>
                <a:spcPct val="20000"/>
              </a:spcBef>
              <a:spcAft>
                <a:spcPct val="0"/>
              </a:spcAft>
              <a:buClr>
                <a:schemeClr val="accent1"/>
              </a:buClr>
              <a:buSzPct val="80000"/>
              <a:buFont typeface="Wingdings" pitchFamily="2" charset="2"/>
              <a:buChar char="l"/>
              <a:defRPr sz="2000" b="1">
                <a:solidFill>
                  <a:schemeClr val="accent1"/>
                </a:solidFill>
                <a:latin typeface="+mn-lt"/>
                <a:ea typeface="+mn-ea"/>
                <a:cs typeface="+mn-cs"/>
              </a:defRPr>
            </a:lvl1pPr>
            <a:lvl2pPr marL="742950" indent="-285750" algn="l" rtl="0" eaLnBrk="1" fontAlgn="base" hangingPunct="1">
              <a:spcBef>
                <a:spcPct val="20000"/>
              </a:spcBef>
              <a:spcAft>
                <a:spcPct val="0"/>
              </a:spcAft>
              <a:buClr>
                <a:srgbClr val="F47920"/>
              </a:buClr>
              <a:buFont typeface="Verdana" pitchFamily="34" charset="0"/>
              <a:buChar char="&gt;"/>
              <a:defRPr>
                <a:solidFill>
                  <a:schemeClr val="tx1"/>
                </a:solidFill>
                <a:latin typeface="+mn-lt"/>
              </a:defRPr>
            </a:lvl2pPr>
            <a:lvl3pPr marL="1143000" indent="-228600" algn="l" rtl="0" eaLnBrk="1" fontAlgn="base" hangingPunct="1">
              <a:spcBef>
                <a:spcPct val="20000"/>
              </a:spcBef>
              <a:spcAft>
                <a:spcPct val="0"/>
              </a:spcAft>
              <a:buClr>
                <a:schemeClr val="accent2"/>
              </a:buClr>
              <a:buSzPct val="90000"/>
              <a:buChar char="•"/>
              <a:defRPr sz="1600">
                <a:solidFill>
                  <a:schemeClr val="tx1"/>
                </a:solidFill>
                <a:latin typeface="+mn-lt"/>
              </a:defRPr>
            </a:lvl3pPr>
            <a:lvl4pPr marL="1600200" indent="-228600" algn="l" rtl="0" eaLnBrk="1" fontAlgn="base" hangingPunct="1">
              <a:spcBef>
                <a:spcPct val="20000"/>
              </a:spcBef>
              <a:spcAft>
                <a:spcPct val="0"/>
              </a:spcAft>
              <a:buClr>
                <a:srgbClr val="BDCF41"/>
              </a:buClr>
              <a:buSzPct val="80000"/>
              <a:buFont typeface="Courier New" pitchFamily="49" charset="0"/>
              <a:buChar char="o"/>
              <a:defRPr sz="1200">
                <a:solidFill>
                  <a:schemeClr val="tx1"/>
                </a:solidFill>
                <a:latin typeface="+mn-lt"/>
              </a:defRPr>
            </a:lvl4pPr>
            <a:lvl5pPr marL="2057400" indent="-228600" algn="l" rtl="0" eaLnBrk="1" fontAlgn="base" hangingPunct="1">
              <a:spcBef>
                <a:spcPct val="20000"/>
              </a:spcBef>
              <a:spcAft>
                <a:spcPct val="0"/>
              </a:spcAft>
              <a:buClr>
                <a:srgbClr val="B0006C"/>
              </a:buClr>
              <a:buFont typeface="Arial" charset="0"/>
              <a:buChar char="»"/>
              <a:defRPr sz="1100">
                <a:solidFill>
                  <a:schemeClr val="tx1"/>
                </a:solidFill>
                <a:latin typeface="+mn-lt"/>
              </a:defRPr>
            </a:lvl5pPr>
            <a:lvl6pPr marL="25146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6pPr>
            <a:lvl7pPr marL="29718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7pPr>
            <a:lvl8pPr marL="34290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8pPr>
            <a:lvl9pPr marL="38862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9pPr>
          </a:lstStyle>
          <a:p>
            <a:pPr marL="0" indent="0" algn="ctr">
              <a:buClr>
                <a:srgbClr val="00588E"/>
              </a:buClr>
              <a:buFont typeface="Wingdings" pitchFamily="2" charset="2"/>
              <a:buNone/>
              <a:defRPr/>
            </a:pPr>
            <a:r>
              <a:rPr lang="fr-FR" sz="900" kern="0" dirty="0">
                <a:solidFill>
                  <a:srgbClr val="FFFFFF"/>
                </a:solidFill>
              </a:rPr>
              <a:t>Transparence de l’information et de la rémunération du distributeur</a:t>
            </a:r>
          </a:p>
        </p:txBody>
      </p:sp>
      <p:sp>
        <p:nvSpPr>
          <p:cNvPr id="6" name="Ellipse 5"/>
          <p:cNvSpPr/>
          <p:nvPr/>
        </p:nvSpPr>
        <p:spPr>
          <a:xfrm>
            <a:off x="655638" y="2260600"/>
            <a:ext cx="896937" cy="839788"/>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fr-FR" sz="1200" b="1" dirty="0">
              <a:solidFill>
                <a:srgbClr val="FFFFFF"/>
              </a:solidFill>
            </a:endParaRPr>
          </a:p>
        </p:txBody>
      </p:sp>
      <p:pic>
        <p:nvPicPr>
          <p:cNvPr id="5143" name="Image 25"/>
          <p:cNvPicPr>
            <a:picLocks noChangeAspect="1"/>
          </p:cNvPicPr>
          <p:nvPr/>
        </p:nvPicPr>
        <p:blipFill>
          <a:blip r:embed="rId3">
            <a:extLst>
              <a:ext uri="{28A0092B-C50C-407E-A947-70E740481C1C}">
                <a14:useLocalDpi xmlns:a14="http://schemas.microsoft.com/office/drawing/2010/main" val="0"/>
              </a:ext>
            </a:extLst>
          </a:blip>
          <a:srcRect l="21609" r="22711" b="7253"/>
          <a:stretch>
            <a:fillRect/>
          </a:stretch>
        </p:blipFill>
        <p:spPr bwMode="auto">
          <a:xfrm>
            <a:off x="7970838" y="233363"/>
            <a:ext cx="676275"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44" name="ZoneTexte 2"/>
          <p:cNvSpPr txBox="1">
            <a:spLocks noChangeArrowheads="1"/>
          </p:cNvSpPr>
          <p:nvPr/>
        </p:nvSpPr>
        <p:spPr bwMode="auto">
          <a:xfrm>
            <a:off x="569913" y="2349500"/>
            <a:ext cx="107632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b="1">
                <a:solidFill>
                  <a:schemeClr val="hlink"/>
                </a:solidFill>
                <a:latin typeface="Verdana" pitchFamily="34" charset="0"/>
              </a:defRPr>
            </a:lvl1pPr>
            <a:lvl2pPr marL="742950" indent="-285750">
              <a:spcBef>
                <a:spcPct val="20000"/>
              </a:spcBef>
              <a:buChar char="•"/>
              <a:defRPr>
                <a:solidFill>
                  <a:schemeClr val="tx1"/>
                </a:solidFill>
                <a:latin typeface="Verdana" pitchFamily="34" charset="0"/>
              </a:defRPr>
            </a:lvl2pPr>
            <a:lvl3pPr marL="1143000" indent="-228600">
              <a:spcBef>
                <a:spcPct val="20000"/>
              </a:spcBef>
              <a:buFont typeface="Verdana" pitchFamily="34" charset="0"/>
              <a:buChar char="−"/>
              <a:defRPr sz="1400">
                <a:solidFill>
                  <a:schemeClr val="tx1"/>
                </a:solidFill>
                <a:latin typeface="Verdana" pitchFamily="34"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0" fontAlgn="base" hangingPunct="0">
              <a:spcBef>
                <a:spcPct val="0"/>
              </a:spcBef>
              <a:spcAft>
                <a:spcPct val="0"/>
              </a:spcAft>
              <a:buFontTx/>
              <a:buNone/>
            </a:pPr>
            <a:r>
              <a:rPr lang="fr-FR" altLang="fr-FR" sz="1200" smtClean="0">
                <a:solidFill>
                  <a:srgbClr val="FFFFFF"/>
                </a:solidFill>
              </a:rPr>
              <a:t>MIF 2</a:t>
            </a:r>
          </a:p>
          <a:p>
            <a:pPr algn="ctr" eaLnBrk="0" fontAlgn="base" hangingPunct="0">
              <a:spcBef>
                <a:spcPct val="0"/>
              </a:spcBef>
              <a:spcAft>
                <a:spcPct val="0"/>
              </a:spcAft>
              <a:buFontTx/>
              <a:buNone/>
            </a:pPr>
            <a:r>
              <a:rPr lang="fr-FR" altLang="fr-FR" sz="1200" smtClean="0">
                <a:solidFill>
                  <a:srgbClr val="FFFFFF"/>
                </a:solidFill>
              </a:rPr>
              <a:t>DDA PRIIPS</a:t>
            </a:r>
          </a:p>
        </p:txBody>
      </p:sp>
      <p:pic>
        <p:nvPicPr>
          <p:cNvPr id="5145" name="Picture 2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0375" y="5626100"/>
            <a:ext cx="390525" cy="4333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ZoneTexte 2"/>
          <p:cNvSpPr txBox="1"/>
          <p:nvPr/>
        </p:nvSpPr>
        <p:spPr>
          <a:xfrm>
            <a:off x="762000" y="5707063"/>
            <a:ext cx="7843838" cy="322262"/>
          </a:xfrm>
          <a:prstGeom prst="rect">
            <a:avLst/>
          </a:prstGeom>
          <a:noFill/>
        </p:spPr>
        <p:txBody>
          <a:bodyPr>
            <a:spAutoFit/>
          </a:bodyPr>
          <a:lstStyle/>
          <a:p>
            <a:pPr algn="ctr" eaLnBrk="0" fontAlgn="base" hangingPunct="0">
              <a:spcBef>
                <a:spcPct val="0"/>
              </a:spcBef>
              <a:spcAft>
                <a:spcPct val="0"/>
              </a:spcAft>
              <a:defRPr/>
            </a:pPr>
            <a:r>
              <a:rPr lang="fr-FR" sz="1500" b="1" dirty="0">
                <a:solidFill>
                  <a:srgbClr val="5C6F7C"/>
                </a:solidFill>
              </a:rPr>
              <a:t>Retrouvez un zoom sur l’accompagnement CELCA en cliquant </a:t>
            </a:r>
            <a:r>
              <a:rPr lang="fr-FR" sz="1500" b="1" dirty="0">
                <a:solidFill>
                  <a:srgbClr val="5C6F7C"/>
                </a:solidFill>
                <a:hlinkClick r:id="rId5" action="ppaction://hlinksldjump"/>
              </a:rPr>
              <a:t>ICI</a:t>
            </a:r>
            <a:endParaRPr lang="fr-FR" sz="1500" b="1" dirty="0">
              <a:solidFill>
                <a:srgbClr val="5C6F7C"/>
              </a:solidFill>
            </a:endParaRPr>
          </a:p>
        </p:txBody>
      </p:sp>
    </p:spTree>
    <p:extLst>
      <p:ext uri="{BB962C8B-B14F-4D97-AF65-F5344CB8AC3E}">
        <p14:creationId xmlns:p14="http://schemas.microsoft.com/office/powerpoint/2010/main" val="227299129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Espace réservé du texte 2"/>
          <p:cNvSpPr txBox="1">
            <a:spLocks/>
          </p:cNvSpPr>
          <p:nvPr/>
        </p:nvSpPr>
        <p:spPr bwMode="auto">
          <a:xfrm>
            <a:off x="519113" y="1128713"/>
            <a:ext cx="8086725" cy="430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sz="2000" b="1">
                <a:solidFill>
                  <a:schemeClr val="hlink"/>
                </a:solidFill>
                <a:latin typeface="Verdana" pitchFamily="34" charset="0"/>
              </a:defRPr>
            </a:lvl1pPr>
            <a:lvl2pPr marL="860425" indent="-285750">
              <a:spcBef>
                <a:spcPct val="20000"/>
              </a:spcBef>
              <a:buChar char="•"/>
              <a:defRPr>
                <a:solidFill>
                  <a:schemeClr val="tx1"/>
                </a:solidFill>
                <a:latin typeface="Verdana" pitchFamily="34" charset="0"/>
              </a:defRPr>
            </a:lvl2pPr>
            <a:lvl3pPr indent="-228600">
              <a:spcBef>
                <a:spcPct val="20000"/>
              </a:spcBef>
              <a:buFont typeface="Verdana" pitchFamily="34" charset="0"/>
              <a:buChar char="−"/>
              <a:defRPr sz="1400">
                <a:solidFill>
                  <a:schemeClr val="tx1"/>
                </a:solidFill>
                <a:latin typeface="Verdana" pitchFamily="34" charset="0"/>
              </a:defRPr>
            </a:lvl3pPr>
            <a:lvl4pPr marL="1376363" indent="-231775">
              <a:spcBef>
                <a:spcPct val="20000"/>
              </a:spcBef>
              <a:buChar char="–"/>
              <a:defRPr sz="2000">
                <a:solidFill>
                  <a:schemeClr val="tx1"/>
                </a:solidFill>
                <a:latin typeface="Arial" charset="0"/>
              </a:defRPr>
            </a:lvl4pPr>
            <a:lvl5pPr marL="2058988" indent="-230188">
              <a:spcBef>
                <a:spcPct val="20000"/>
              </a:spcBef>
              <a:buChar char="»"/>
              <a:defRPr sz="2000">
                <a:solidFill>
                  <a:schemeClr val="tx1"/>
                </a:solidFill>
                <a:latin typeface="Arial" charset="0"/>
              </a:defRPr>
            </a:lvl5pPr>
            <a:lvl6pPr marL="2516188" indent="-230188" eaLnBrk="0" fontAlgn="base" hangingPunct="0">
              <a:spcBef>
                <a:spcPct val="20000"/>
              </a:spcBef>
              <a:spcAft>
                <a:spcPct val="0"/>
              </a:spcAft>
              <a:buChar char="»"/>
              <a:defRPr sz="2000">
                <a:solidFill>
                  <a:schemeClr val="tx1"/>
                </a:solidFill>
                <a:latin typeface="Arial" charset="0"/>
              </a:defRPr>
            </a:lvl6pPr>
            <a:lvl7pPr marL="2973388" indent="-230188" eaLnBrk="0" fontAlgn="base" hangingPunct="0">
              <a:spcBef>
                <a:spcPct val="20000"/>
              </a:spcBef>
              <a:spcAft>
                <a:spcPct val="0"/>
              </a:spcAft>
              <a:buChar char="»"/>
              <a:defRPr sz="2000">
                <a:solidFill>
                  <a:schemeClr val="tx1"/>
                </a:solidFill>
                <a:latin typeface="Arial" charset="0"/>
              </a:defRPr>
            </a:lvl7pPr>
            <a:lvl8pPr marL="3430588" indent="-230188" eaLnBrk="0" fontAlgn="base" hangingPunct="0">
              <a:spcBef>
                <a:spcPct val="20000"/>
              </a:spcBef>
              <a:spcAft>
                <a:spcPct val="0"/>
              </a:spcAft>
              <a:buChar char="»"/>
              <a:defRPr sz="2000">
                <a:solidFill>
                  <a:schemeClr val="tx1"/>
                </a:solidFill>
                <a:latin typeface="Arial" charset="0"/>
              </a:defRPr>
            </a:lvl8pPr>
            <a:lvl9pPr marL="3887788" indent="-230188" eaLnBrk="0" fontAlgn="base" hangingPunct="0">
              <a:spcBef>
                <a:spcPct val="20000"/>
              </a:spcBef>
              <a:spcAft>
                <a:spcPct val="0"/>
              </a:spcAft>
              <a:buChar char="»"/>
              <a:defRPr sz="2000">
                <a:solidFill>
                  <a:schemeClr val="tx1"/>
                </a:solidFill>
                <a:latin typeface="Arial" charset="0"/>
              </a:defRPr>
            </a:lvl9pPr>
          </a:lstStyle>
          <a:p>
            <a:pPr algn="just" fontAlgn="base">
              <a:spcBef>
                <a:spcPts val="1000"/>
              </a:spcBef>
              <a:spcAft>
                <a:spcPct val="0"/>
              </a:spcAft>
              <a:buClr>
                <a:srgbClr val="581D74"/>
              </a:buClr>
              <a:buFontTx/>
              <a:buNone/>
              <a:defRPr/>
            </a:pPr>
            <a:r>
              <a:rPr lang="fr-FR" altLang="fr-FR" sz="1100" dirty="0">
                <a:solidFill>
                  <a:srgbClr val="581D74"/>
                </a:solidFill>
                <a:ea typeface="Verdana" pitchFamily="34" charset="0"/>
                <a:cs typeface="Verdana" pitchFamily="34" charset="0"/>
              </a:rPr>
              <a:t>Jusqu’à présent les conseillers prenaient essentiellement en compte le questionnaire de connaissance financière et l’horizon de placement du </a:t>
            </a:r>
            <a:r>
              <a:rPr lang="fr-FR" altLang="fr-FR" sz="1100" dirty="0" smtClean="0">
                <a:solidFill>
                  <a:srgbClr val="581D74"/>
                </a:solidFill>
                <a:ea typeface="Verdana" pitchFamily="34" charset="0"/>
                <a:cs typeface="Verdana" pitchFamily="34" charset="0"/>
              </a:rPr>
              <a:t>client.</a:t>
            </a:r>
            <a:endParaRPr lang="fr-FR" altLang="fr-FR" sz="1100" dirty="0">
              <a:solidFill>
                <a:srgbClr val="581D74"/>
              </a:solidFill>
              <a:ea typeface="Verdana" pitchFamily="34" charset="0"/>
              <a:cs typeface="Verdana" pitchFamily="34" charset="0"/>
            </a:endParaRPr>
          </a:p>
          <a:p>
            <a:pPr algn="just" fontAlgn="base">
              <a:spcBef>
                <a:spcPts val="1000"/>
              </a:spcBef>
              <a:spcAft>
                <a:spcPct val="0"/>
              </a:spcAft>
              <a:buClr>
                <a:srgbClr val="581D74"/>
              </a:buClr>
              <a:buFontTx/>
              <a:buNone/>
              <a:defRPr/>
            </a:pPr>
            <a:r>
              <a:rPr lang="fr-FR" altLang="fr-FR" sz="1100" spc="-10" dirty="0">
                <a:solidFill>
                  <a:srgbClr val="581D74"/>
                </a:solidFill>
                <a:ea typeface="Verdana" pitchFamily="34" charset="0"/>
                <a:cs typeface="Verdana" pitchFamily="34" charset="0"/>
              </a:rPr>
              <a:t>Demain, en plus de ces deux critères, le conseiller accompagnera son client, de façon renforcée, dans la définition du risque qu’il est prêt à accepter </a:t>
            </a:r>
            <a:r>
              <a:rPr lang="fr-FR" altLang="fr-FR" sz="1100" u="sng" spc="-10" dirty="0">
                <a:solidFill>
                  <a:srgbClr val="C00000"/>
                </a:solidFill>
                <a:ea typeface="Verdana" pitchFamily="34" charset="0"/>
                <a:cs typeface="Verdana" pitchFamily="34" charset="0"/>
              </a:rPr>
              <a:t>pour un projet </a:t>
            </a:r>
            <a:r>
              <a:rPr lang="fr-FR" altLang="fr-FR" sz="1100" u="sng" spc="-10" dirty="0" smtClean="0">
                <a:solidFill>
                  <a:srgbClr val="C00000"/>
                </a:solidFill>
                <a:ea typeface="Verdana" pitchFamily="34" charset="0"/>
                <a:cs typeface="Verdana" pitchFamily="34" charset="0"/>
              </a:rPr>
              <a:t>donné</a:t>
            </a:r>
            <a:r>
              <a:rPr lang="fr-FR" altLang="fr-FR" sz="1100" u="sng" spc="-10" baseline="30000" dirty="0" smtClean="0">
                <a:solidFill>
                  <a:srgbClr val="C00000"/>
                </a:solidFill>
                <a:ea typeface="Verdana" pitchFamily="34" charset="0"/>
                <a:cs typeface="Verdana" pitchFamily="34" charset="0"/>
              </a:rPr>
              <a:t>1</a:t>
            </a:r>
            <a:r>
              <a:rPr lang="fr-FR" altLang="fr-FR" sz="1100" u="sng" spc="-10" dirty="0" smtClean="0">
                <a:solidFill>
                  <a:srgbClr val="C00000"/>
                </a:solidFill>
                <a:ea typeface="Verdana" pitchFamily="34" charset="0"/>
                <a:cs typeface="Verdana" pitchFamily="34" charset="0"/>
              </a:rPr>
              <a:t>.</a:t>
            </a:r>
            <a:endParaRPr lang="fr-FR" altLang="fr-FR" sz="1100" spc="-10" dirty="0">
              <a:solidFill>
                <a:srgbClr val="581D74"/>
              </a:solidFill>
              <a:ea typeface="Verdana" pitchFamily="34" charset="0"/>
              <a:cs typeface="Verdana" pitchFamily="34" charset="0"/>
            </a:endParaRPr>
          </a:p>
          <a:p>
            <a:pPr algn="just" fontAlgn="base">
              <a:spcBef>
                <a:spcPts val="1000"/>
              </a:spcBef>
              <a:spcAft>
                <a:spcPct val="0"/>
              </a:spcAft>
              <a:buClr>
                <a:srgbClr val="581D74"/>
              </a:buClr>
              <a:buFontTx/>
              <a:buNone/>
              <a:defRPr/>
            </a:pPr>
            <a:r>
              <a:rPr lang="fr-FR" altLang="fr-FR" sz="1100" spc="-10" dirty="0">
                <a:solidFill>
                  <a:srgbClr val="581D74"/>
                </a:solidFill>
                <a:ea typeface="Verdana" pitchFamily="34" charset="0"/>
                <a:cs typeface="Verdana" pitchFamily="34" charset="0"/>
              </a:rPr>
              <a:t>Sur la base de ces éléments, le conseiller </a:t>
            </a:r>
            <a:r>
              <a:rPr lang="fr-FR" altLang="fr-FR" sz="1100" spc="-10" dirty="0" smtClean="0">
                <a:solidFill>
                  <a:srgbClr val="581D74"/>
                </a:solidFill>
                <a:ea typeface="Verdana" pitchFamily="34" charset="0"/>
                <a:cs typeface="Verdana" pitchFamily="34" charset="0"/>
              </a:rPr>
              <a:t>pourra préconiser </a:t>
            </a:r>
            <a:r>
              <a:rPr lang="fr-FR" altLang="fr-FR" sz="1100" spc="-10" dirty="0">
                <a:solidFill>
                  <a:srgbClr val="581D74"/>
                </a:solidFill>
                <a:ea typeface="Verdana" pitchFamily="34" charset="0"/>
                <a:cs typeface="Verdana" pitchFamily="34" charset="0"/>
              </a:rPr>
              <a:t>un investissement sur un ou plusieurs instruments </a:t>
            </a:r>
            <a:r>
              <a:rPr lang="fr-FR" altLang="fr-FR" sz="1100" spc="-10" dirty="0" smtClean="0">
                <a:solidFill>
                  <a:srgbClr val="581D74"/>
                </a:solidFill>
                <a:ea typeface="Verdana" pitchFamily="34" charset="0"/>
                <a:cs typeface="Verdana" pitchFamily="34" charset="0"/>
              </a:rPr>
              <a:t>financiers et s’appuyer notamment sur les portefeuilles modèles selon </a:t>
            </a:r>
            <a:r>
              <a:rPr lang="fr-FR" altLang="fr-FR" sz="1100" u="sng" spc="-10" dirty="0" smtClean="0">
                <a:solidFill>
                  <a:srgbClr val="C00000"/>
                </a:solidFill>
                <a:ea typeface="Verdana" pitchFamily="34" charset="0"/>
                <a:cs typeface="Verdana" pitchFamily="34" charset="0"/>
              </a:rPr>
              <a:t>le segment de clientèle</a:t>
            </a:r>
            <a:r>
              <a:rPr lang="fr-FR" altLang="fr-FR" sz="1100" u="sng" spc="-10" baseline="30000" dirty="0" smtClean="0">
                <a:solidFill>
                  <a:srgbClr val="C00000"/>
                </a:solidFill>
                <a:ea typeface="Verdana" pitchFamily="34" charset="0"/>
                <a:cs typeface="Verdana" pitchFamily="34" charset="0"/>
              </a:rPr>
              <a:t>2</a:t>
            </a:r>
            <a:r>
              <a:rPr lang="fr-FR" altLang="fr-FR" sz="1100" spc="-10" dirty="0" smtClean="0">
                <a:solidFill>
                  <a:srgbClr val="581D74"/>
                </a:solidFill>
                <a:ea typeface="Verdana" pitchFamily="34" charset="0"/>
                <a:cs typeface="Verdana" pitchFamily="34" charset="0"/>
              </a:rPr>
              <a:t>.</a:t>
            </a:r>
            <a:endParaRPr lang="fr-FR" altLang="fr-FR" sz="1100" spc="-10" dirty="0">
              <a:solidFill>
                <a:srgbClr val="581D74"/>
              </a:solidFill>
              <a:ea typeface="Verdana" pitchFamily="34" charset="0"/>
              <a:cs typeface="Verdana" pitchFamily="34" charset="0"/>
            </a:endParaRPr>
          </a:p>
          <a:p>
            <a:pPr algn="just" fontAlgn="base">
              <a:spcAft>
                <a:spcPct val="0"/>
              </a:spcAft>
              <a:buClr>
                <a:srgbClr val="581D74"/>
              </a:buClr>
              <a:buFontTx/>
              <a:buNone/>
              <a:defRPr/>
            </a:pPr>
            <a:endParaRPr lang="fr-FR" altLang="fr-FR" sz="1400" dirty="0" smtClean="0">
              <a:solidFill>
                <a:srgbClr val="581D74"/>
              </a:solidFill>
              <a:ea typeface="Verdana" pitchFamily="34" charset="0"/>
              <a:cs typeface="Verdana" pitchFamily="34" charset="0"/>
            </a:endParaRPr>
          </a:p>
          <a:p>
            <a:pPr algn="just" fontAlgn="base">
              <a:spcAft>
                <a:spcPct val="0"/>
              </a:spcAft>
              <a:buClr>
                <a:srgbClr val="581D74"/>
              </a:buClr>
              <a:buFontTx/>
              <a:buNone/>
              <a:defRPr/>
            </a:pPr>
            <a:endParaRPr lang="fr-FR" altLang="fr-FR" sz="1400" dirty="0" smtClean="0">
              <a:solidFill>
                <a:srgbClr val="581D74"/>
              </a:solidFill>
              <a:ea typeface="Verdana" pitchFamily="34" charset="0"/>
              <a:cs typeface="Verdana" pitchFamily="34" charset="0"/>
            </a:endParaRPr>
          </a:p>
          <a:p>
            <a:pPr algn="just" fontAlgn="base">
              <a:spcAft>
                <a:spcPct val="0"/>
              </a:spcAft>
              <a:buClr>
                <a:srgbClr val="581D74"/>
              </a:buClr>
              <a:buFontTx/>
              <a:buNone/>
              <a:defRPr/>
            </a:pPr>
            <a:endParaRPr lang="fr-FR" altLang="fr-FR" sz="1400" dirty="0" smtClean="0">
              <a:solidFill>
                <a:srgbClr val="581D74"/>
              </a:solidFill>
              <a:ea typeface="Verdana" pitchFamily="34" charset="0"/>
              <a:cs typeface="Verdana" pitchFamily="34" charset="0"/>
            </a:endParaRPr>
          </a:p>
          <a:p>
            <a:pPr algn="just" fontAlgn="base">
              <a:spcAft>
                <a:spcPct val="0"/>
              </a:spcAft>
              <a:buClr>
                <a:srgbClr val="581D74"/>
              </a:buClr>
              <a:buFontTx/>
              <a:buNone/>
              <a:defRPr/>
            </a:pPr>
            <a:endParaRPr lang="fr-FR" altLang="fr-FR" sz="1400" dirty="0" smtClean="0">
              <a:solidFill>
                <a:srgbClr val="581D74"/>
              </a:solidFill>
              <a:ea typeface="Verdana" pitchFamily="34" charset="0"/>
              <a:cs typeface="Verdana" pitchFamily="34" charset="0"/>
            </a:endParaRPr>
          </a:p>
          <a:p>
            <a:pPr algn="just" fontAlgn="base">
              <a:spcAft>
                <a:spcPct val="0"/>
              </a:spcAft>
              <a:buClr>
                <a:srgbClr val="581D74"/>
              </a:buClr>
              <a:buFontTx/>
              <a:buNone/>
              <a:defRPr/>
            </a:pPr>
            <a:endParaRPr lang="fr-FR" altLang="fr-FR" sz="1400" dirty="0" smtClean="0">
              <a:solidFill>
                <a:srgbClr val="581D74"/>
              </a:solidFill>
              <a:ea typeface="Verdana" pitchFamily="34" charset="0"/>
              <a:cs typeface="Verdana" pitchFamily="34" charset="0"/>
            </a:endParaRPr>
          </a:p>
          <a:p>
            <a:pPr algn="just" fontAlgn="base">
              <a:spcAft>
                <a:spcPct val="0"/>
              </a:spcAft>
              <a:buClr>
                <a:srgbClr val="581D74"/>
              </a:buClr>
              <a:buFontTx/>
              <a:buNone/>
              <a:defRPr/>
            </a:pPr>
            <a:endParaRPr lang="fr-FR" altLang="fr-FR" sz="1400" dirty="0" smtClean="0">
              <a:solidFill>
                <a:srgbClr val="581D74"/>
              </a:solidFill>
              <a:ea typeface="Verdana" pitchFamily="34" charset="0"/>
              <a:cs typeface="Verdana" pitchFamily="34" charset="0"/>
            </a:endParaRPr>
          </a:p>
        </p:txBody>
      </p:sp>
      <p:sp>
        <p:nvSpPr>
          <p:cNvPr id="6147" name="Titre 1"/>
          <p:cNvSpPr>
            <a:spLocks noGrp="1"/>
          </p:cNvSpPr>
          <p:nvPr>
            <p:ph type="title"/>
          </p:nvPr>
        </p:nvSpPr>
        <p:spPr>
          <a:xfrm>
            <a:off x="538163" y="401638"/>
            <a:ext cx="8062912" cy="790575"/>
          </a:xfrm>
        </p:spPr>
        <p:txBody>
          <a:bodyPr/>
          <a:lstStyle/>
          <a:p>
            <a:r>
              <a:rPr lang="fr-FR" altLang="fr-FR" sz="2000" smtClean="0"/>
              <a:t>Nouveau parcours clients MIF2 / DDA / PRIIPS </a:t>
            </a:r>
            <a:r>
              <a:rPr lang="fr-FR" altLang="fr-FR" sz="1800" smtClean="0">
                <a:solidFill>
                  <a:srgbClr val="C00000"/>
                </a:solidFill>
              </a:rPr>
              <a:t>Portefeuilles modèles</a:t>
            </a:r>
          </a:p>
        </p:txBody>
      </p:sp>
      <p:pic>
        <p:nvPicPr>
          <p:cNvPr id="6148" name="Image 25"/>
          <p:cNvPicPr>
            <a:picLocks noChangeAspect="1"/>
          </p:cNvPicPr>
          <p:nvPr/>
        </p:nvPicPr>
        <p:blipFill>
          <a:blip r:embed="rId3">
            <a:extLst>
              <a:ext uri="{28A0092B-C50C-407E-A947-70E740481C1C}">
                <a14:useLocalDpi xmlns:a14="http://schemas.microsoft.com/office/drawing/2010/main" val="0"/>
              </a:ext>
            </a:extLst>
          </a:blip>
          <a:srcRect l="21609" r="22711" b="7253"/>
          <a:stretch>
            <a:fillRect/>
          </a:stretch>
        </p:blipFill>
        <p:spPr bwMode="auto">
          <a:xfrm>
            <a:off x="7970838" y="233363"/>
            <a:ext cx="676275"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 name="Rectangle à coins arrondis 35"/>
          <p:cNvSpPr/>
          <p:nvPr/>
        </p:nvSpPr>
        <p:spPr>
          <a:xfrm>
            <a:off x="493713" y="2892425"/>
            <a:ext cx="2303462" cy="590550"/>
          </a:xfrm>
          <a:prstGeom prst="round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r>
              <a:rPr lang="fr-FR" sz="1200" b="1" dirty="0">
                <a:solidFill>
                  <a:srgbClr val="FFFFFF"/>
                </a:solidFill>
                <a:latin typeface="Arial" panose="020B0604020202020204" pitchFamily="34" charset="0"/>
                <a:cs typeface="Arial" panose="020B0604020202020204" pitchFamily="34" charset="0"/>
              </a:rPr>
              <a:t>Questionnaire de Connaissance Financière</a:t>
            </a:r>
          </a:p>
        </p:txBody>
      </p:sp>
      <p:sp>
        <p:nvSpPr>
          <p:cNvPr id="37" name="Rectangle à coins arrondis 36"/>
          <p:cNvSpPr/>
          <p:nvPr/>
        </p:nvSpPr>
        <p:spPr>
          <a:xfrm>
            <a:off x="3127375" y="2900363"/>
            <a:ext cx="2303463" cy="590550"/>
          </a:xfrm>
          <a:prstGeom prst="round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r>
              <a:rPr lang="fr-FR" sz="1200" b="1" dirty="0">
                <a:solidFill>
                  <a:srgbClr val="FFFFFF"/>
                </a:solidFill>
                <a:latin typeface="Arial" panose="020B0604020202020204" pitchFamily="34" charset="0"/>
                <a:cs typeface="Arial" panose="020B0604020202020204" pitchFamily="34" charset="0"/>
              </a:rPr>
              <a:t>Horizon de placement du client</a:t>
            </a:r>
          </a:p>
        </p:txBody>
      </p:sp>
      <p:sp>
        <p:nvSpPr>
          <p:cNvPr id="38" name="Rectangle à coins arrondis 37"/>
          <p:cNvSpPr/>
          <p:nvPr/>
        </p:nvSpPr>
        <p:spPr>
          <a:xfrm>
            <a:off x="5853113" y="2874963"/>
            <a:ext cx="2301875" cy="590550"/>
          </a:xfrm>
          <a:prstGeom prst="round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r>
              <a:rPr lang="fr-FR" sz="1200" b="1" dirty="0">
                <a:solidFill>
                  <a:srgbClr val="FFFFFF"/>
                </a:solidFill>
                <a:latin typeface="Arial" panose="020B0604020202020204" pitchFamily="34" charset="0"/>
                <a:cs typeface="Arial" panose="020B0604020202020204" pitchFamily="34" charset="0"/>
              </a:rPr>
              <a:t>Définition du niveau de risque associé au projet et accepté par le client</a:t>
            </a:r>
          </a:p>
        </p:txBody>
      </p:sp>
      <p:sp>
        <p:nvSpPr>
          <p:cNvPr id="39" name="Plus 38"/>
          <p:cNvSpPr/>
          <p:nvPr/>
        </p:nvSpPr>
        <p:spPr>
          <a:xfrm>
            <a:off x="2730500" y="2952750"/>
            <a:ext cx="452438" cy="473075"/>
          </a:xfrm>
          <a:prstGeom prst="mathPlus">
            <a:avLst>
              <a:gd name="adj1" fmla="val 19521"/>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fr-FR" sz="1600" dirty="0">
              <a:solidFill>
                <a:srgbClr val="002060"/>
              </a:solidFill>
            </a:endParaRPr>
          </a:p>
        </p:txBody>
      </p:sp>
      <p:sp>
        <p:nvSpPr>
          <p:cNvPr id="40" name="Plus 39"/>
          <p:cNvSpPr/>
          <p:nvPr/>
        </p:nvSpPr>
        <p:spPr>
          <a:xfrm>
            <a:off x="5381625" y="2938463"/>
            <a:ext cx="452438" cy="473075"/>
          </a:xfrm>
          <a:prstGeom prst="mathPlus">
            <a:avLst>
              <a:gd name="adj1" fmla="val 19521"/>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fr-FR" sz="1600" dirty="0">
              <a:solidFill>
                <a:srgbClr val="002060"/>
              </a:solidFill>
            </a:endParaRPr>
          </a:p>
        </p:txBody>
      </p:sp>
      <p:sp>
        <p:nvSpPr>
          <p:cNvPr id="42" name="Rectangle à coins arrondis 41"/>
          <p:cNvSpPr/>
          <p:nvPr/>
        </p:nvSpPr>
        <p:spPr>
          <a:xfrm>
            <a:off x="1716088" y="4481513"/>
            <a:ext cx="5257800" cy="609600"/>
          </a:xfrm>
          <a:prstGeom prst="round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r>
              <a:rPr lang="fr-FR" sz="1200" b="1" dirty="0">
                <a:solidFill>
                  <a:srgbClr val="FFFFFF"/>
                </a:solidFill>
              </a:rPr>
              <a:t>Résultante </a:t>
            </a:r>
            <a:r>
              <a:rPr lang="fr-FR" sz="1200" b="1" dirty="0">
                <a:solidFill>
                  <a:srgbClr val="FFFFFF"/>
                </a:solidFill>
                <a:sym typeface="Wingdings" panose="05000000000000000000" pitchFamily="2" charset="2"/>
              </a:rPr>
              <a:t> proposition d’instruments financiers, avec recours possible à des portefeuilles modèles </a:t>
            </a:r>
            <a:endParaRPr lang="fr-FR" sz="1200" b="1" dirty="0">
              <a:solidFill>
                <a:srgbClr val="FFFFFF"/>
              </a:solidFill>
            </a:endParaRPr>
          </a:p>
        </p:txBody>
      </p:sp>
      <p:sp>
        <p:nvSpPr>
          <p:cNvPr id="43" name="Flèche droite 42"/>
          <p:cNvSpPr/>
          <p:nvPr/>
        </p:nvSpPr>
        <p:spPr>
          <a:xfrm rot="3166292">
            <a:off x="2191544" y="3786982"/>
            <a:ext cx="419100" cy="354012"/>
          </a:xfrm>
          <a:prstGeom prst="rightArrow">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fr-FR" sz="1600" dirty="0">
              <a:solidFill>
                <a:srgbClr val="002060"/>
              </a:solidFill>
            </a:endParaRPr>
          </a:p>
        </p:txBody>
      </p:sp>
      <p:sp>
        <p:nvSpPr>
          <p:cNvPr id="44" name="Flèche droite 43"/>
          <p:cNvSpPr/>
          <p:nvPr/>
        </p:nvSpPr>
        <p:spPr>
          <a:xfrm rot="5400000">
            <a:off x="4075113" y="3773487"/>
            <a:ext cx="407988" cy="354013"/>
          </a:xfrm>
          <a:prstGeom prst="rightArrow">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fr-FR" sz="1600" dirty="0">
              <a:solidFill>
                <a:srgbClr val="002060"/>
              </a:solidFill>
            </a:endParaRPr>
          </a:p>
        </p:txBody>
      </p:sp>
      <p:sp>
        <p:nvSpPr>
          <p:cNvPr id="45" name="Flèche droite 44"/>
          <p:cNvSpPr/>
          <p:nvPr/>
        </p:nvSpPr>
        <p:spPr>
          <a:xfrm rot="7048461">
            <a:off x="6057900" y="3773488"/>
            <a:ext cx="407988" cy="354012"/>
          </a:xfrm>
          <a:prstGeom prst="rightArrow">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fr-FR" sz="1600" dirty="0">
              <a:solidFill>
                <a:srgbClr val="002060"/>
              </a:solidFill>
            </a:endParaRPr>
          </a:p>
        </p:txBody>
      </p:sp>
      <p:sp>
        <p:nvSpPr>
          <p:cNvPr id="50" name="Rectangle à coins arrondis 49"/>
          <p:cNvSpPr/>
          <p:nvPr/>
        </p:nvSpPr>
        <p:spPr>
          <a:xfrm>
            <a:off x="6945313" y="3748088"/>
            <a:ext cx="1289050" cy="590550"/>
          </a:xfrm>
          <a:prstGeom prst="roundRect">
            <a:avLst/>
          </a:prstGeom>
          <a:solidFill>
            <a:srgbClr val="FF999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r>
              <a:rPr lang="fr-FR" sz="1100" b="1" dirty="0">
                <a:solidFill>
                  <a:srgbClr val="FFFFFF"/>
                </a:solidFill>
                <a:latin typeface="Arial" panose="020B0604020202020204" pitchFamily="34" charset="0"/>
                <a:cs typeface="Arial" panose="020B0604020202020204" pitchFamily="34" charset="0"/>
              </a:rPr>
              <a:t>Définition du profil de risque du client</a:t>
            </a:r>
          </a:p>
        </p:txBody>
      </p:sp>
      <p:cxnSp>
        <p:nvCxnSpPr>
          <p:cNvPr id="51" name="Connecteur en angle 50"/>
          <p:cNvCxnSpPr>
            <a:stCxn id="38" idx="3"/>
            <a:endCxn id="50" idx="3"/>
          </p:cNvCxnSpPr>
          <p:nvPr/>
        </p:nvCxnSpPr>
        <p:spPr>
          <a:xfrm>
            <a:off x="8154988" y="3170238"/>
            <a:ext cx="79375" cy="873125"/>
          </a:xfrm>
          <a:prstGeom prst="bentConnector3">
            <a:avLst>
              <a:gd name="adj1" fmla="val 388000"/>
            </a:avLst>
          </a:prstGeom>
          <a:ln w="19050">
            <a:solidFill>
              <a:schemeClr val="bg1">
                <a:lumMod val="65000"/>
              </a:schemeClr>
            </a:solidFill>
            <a:tailEnd type="arrow"/>
          </a:ln>
        </p:spPr>
        <p:style>
          <a:lnRef idx="1">
            <a:schemeClr val="accent1"/>
          </a:lnRef>
          <a:fillRef idx="0">
            <a:schemeClr val="accent1"/>
          </a:fillRef>
          <a:effectRef idx="0">
            <a:schemeClr val="accent1"/>
          </a:effectRef>
          <a:fontRef idx="minor">
            <a:schemeClr val="tx1"/>
          </a:fontRef>
        </p:style>
      </p:cxnSp>
      <p:sp>
        <p:nvSpPr>
          <p:cNvPr id="6160" name="ZoneTexte 48"/>
          <p:cNvSpPr txBox="1">
            <a:spLocks noChangeArrowheads="1"/>
          </p:cNvSpPr>
          <p:nvPr/>
        </p:nvSpPr>
        <p:spPr bwMode="auto">
          <a:xfrm>
            <a:off x="501650" y="5741988"/>
            <a:ext cx="80645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b="1">
                <a:solidFill>
                  <a:schemeClr val="hlink"/>
                </a:solidFill>
                <a:latin typeface="Verdana" pitchFamily="34" charset="0"/>
              </a:defRPr>
            </a:lvl1pPr>
            <a:lvl2pPr marL="742950" indent="-285750">
              <a:spcBef>
                <a:spcPct val="20000"/>
              </a:spcBef>
              <a:buChar char="•"/>
              <a:defRPr>
                <a:solidFill>
                  <a:schemeClr val="tx1"/>
                </a:solidFill>
                <a:latin typeface="Verdana" pitchFamily="34" charset="0"/>
              </a:defRPr>
            </a:lvl2pPr>
            <a:lvl3pPr marL="1143000" indent="-228600">
              <a:spcBef>
                <a:spcPct val="20000"/>
              </a:spcBef>
              <a:buFont typeface="Verdana" pitchFamily="34" charset="0"/>
              <a:buChar char="−"/>
              <a:defRPr sz="1400">
                <a:solidFill>
                  <a:schemeClr val="tx1"/>
                </a:solidFill>
                <a:latin typeface="Verdana" pitchFamily="34"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just" eaLnBrk="0" fontAlgn="base" hangingPunct="0">
              <a:spcBef>
                <a:spcPct val="0"/>
              </a:spcBef>
              <a:spcAft>
                <a:spcPct val="0"/>
              </a:spcAft>
              <a:buFontTx/>
              <a:buNone/>
            </a:pPr>
            <a:r>
              <a:rPr lang="fr-FR" altLang="fr-FR" sz="800" b="0" smtClean="0">
                <a:solidFill>
                  <a:srgbClr val="002060"/>
                </a:solidFill>
                <a:latin typeface="Arial" charset="0"/>
                <a:cs typeface="Arial" charset="0"/>
              </a:rPr>
              <a:t>1/ 9 projets ont été définis : Se constituer une épargne de précaution disponible, Se constituer une épargne, Préparer sa retraite, Epargner pour ses proches, Transmettre son patrimoine, Préparer un projet immobilier, Valoriser son capital, Percevoir des revenus complémentaires, Optimiser son imposition.</a:t>
            </a:r>
          </a:p>
          <a:p>
            <a:pPr algn="just" eaLnBrk="0" fontAlgn="base" hangingPunct="0">
              <a:spcBef>
                <a:spcPct val="0"/>
              </a:spcBef>
              <a:spcAft>
                <a:spcPct val="0"/>
              </a:spcAft>
              <a:buFontTx/>
              <a:buNone/>
            </a:pPr>
            <a:r>
              <a:rPr lang="fr-FR" altLang="fr-FR" sz="800" b="0" smtClean="0">
                <a:solidFill>
                  <a:srgbClr val="002060"/>
                </a:solidFill>
                <a:latin typeface="Arial" charset="0"/>
                <a:cs typeface="Arial" charset="0"/>
              </a:rPr>
              <a:t>2/ Le choix du portefeuille modèle par segment (Grand public, HDG ou GP) sera réalisé par le conseiller</a:t>
            </a:r>
          </a:p>
          <a:p>
            <a:pPr algn="just" eaLnBrk="0" fontAlgn="base" hangingPunct="0">
              <a:spcBef>
                <a:spcPct val="0"/>
              </a:spcBef>
              <a:spcAft>
                <a:spcPct val="0"/>
              </a:spcAft>
              <a:buFontTx/>
              <a:buNone/>
            </a:pPr>
            <a:endParaRPr lang="fr-FR" altLang="fr-FR" sz="800" b="0" smtClean="0">
              <a:solidFill>
                <a:srgbClr val="002060"/>
              </a:solidFill>
              <a:latin typeface="Arial" charset="0"/>
              <a:cs typeface="Arial" charset="0"/>
            </a:endParaRPr>
          </a:p>
          <a:p>
            <a:pPr algn="just" eaLnBrk="0" fontAlgn="base" hangingPunct="0">
              <a:spcBef>
                <a:spcPct val="0"/>
              </a:spcBef>
              <a:spcAft>
                <a:spcPct val="0"/>
              </a:spcAft>
              <a:buFontTx/>
              <a:buNone/>
            </a:pPr>
            <a:r>
              <a:rPr lang="fr-FR" altLang="fr-FR" sz="800" b="0" smtClean="0">
                <a:solidFill>
                  <a:srgbClr val="002060"/>
                </a:solidFill>
                <a:latin typeface="Arial" charset="0"/>
                <a:cs typeface="Arial" charset="0"/>
              </a:rPr>
              <a:t>.</a:t>
            </a:r>
          </a:p>
        </p:txBody>
      </p:sp>
    </p:spTree>
    <p:extLst>
      <p:ext uri="{BB962C8B-B14F-4D97-AF65-F5344CB8AC3E}">
        <p14:creationId xmlns:p14="http://schemas.microsoft.com/office/powerpoint/2010/main" val="176149554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Espace réservé du texte 2"/>
          <p:cNvSpPr txBox="1">
            <a:spLocks/>
          </p:cNvSpPr>
          <p:nvPr/>
        </p:nvSpPr>
        <p:spPr bwMode="auto">
          <a:xfrm>
            <a:off x="519113" y="1192213"/>
            <a:ext cx="8086725" cy="4310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sz="2000" b="1">
                <a:solidFill>
                  <a:schemeClr val="hlink"/>
                </a:solidFill>
                <a:latin typeface="Verdana" pitchFamily="34" charset="0"/>
              </a:defRPr>
            </a:lvl1pPr>
            <a:lvl2pPr marL="574675" indent="-228600">
              <a:spcBef>
                <a:spcPct val="20000"/>
              </a:spcBef>
              <a:buChar char="•"/>
              <a:defRPr>
                <a:solidFill>
                  <a:schemeClr val="tx1"/>
                </a:solidFill>
                <a:latin typeface="Verdana" pitchFamily="34" charset="0"/>
              </a:defRPr>
            </a:lvl2pPr>
            <a:lvl3pPr indent="-228600">
              <a:spcBef>
                <a:spcPct val="20000"/>
              </a:spcBef>
              <a:buFont typeface="Verdana" pitchFamily="34" charset="0"/>
              <a:buChar char="−"/>
              <a:defRPr sz="1400">
                <a:solidFill>
                  <a:schemeClr val="tx1"/>
                </a:solidFill>
                <a:latin typeface="Verdana" pitchFamily="34" charset="0"/>
              </a:defRPr>
            </a:lvl3pPr>
            <a:lvl4pPr marL="1376363" indent="-231775">
              <a:spcBef>
                <a:spcPct val="20000"/>
              </a:spcBef>
              <a:buChar char="–"/>
              <a:defRPr sz="2000">
                <a:solidFill>
                  <a:schemeClr val="tx1"/>
                </a:solidFill>
                <a:latin typeface="Arial" charset="0"/>
              </a:defRPr>
            </a:lvl4pPr>
            <a:lvl5pPr marL="2058988" indent="-230188">
              <a:spcBef>
                <a:spcPct val="20000"/>
              </a:spcBef>
              <a:buChar char="»"/>
              <a:defRPr sz="2000">
                <a:solidFill>
                  <a:schemeClr val="tx1"/>
                </a:solidFill>
                <a:latin typeface="Arial" charset="0"/>
              </a:defRPr>
            </a:lvl5pPr>
            <a:lvl6pPr marL="2516188" indent="-230188" eaLnBrk="0" fontAlgn="base" hangingPunct="0">
              <a:spcBef>
                <a:spcPct val="20000"/>
              </a:spcBef>
              <a:spcAft>
                <a:spcPct val="0"/>
              </a:spcAft>
              <a:buChar char="»"/>
              <a:defRPr sz="2000">
                <a:solidFill>
                  <a:schemeClr val="tx1"/>
                </a:solidFill>
                <a:latin typeface="Arial" charset="0"/>
              </a:defRPr>
            </a:lvl6pPr>
            <a:lvl7pPr marL="2973388" indent="-230188" eaLnBrk="0" fontAlgn="base" hangingPunct="0">
              <a:spcBef>
                <a:spcPct val="20000"/>
              </a:spcBef>
              <a:spcAft>
                <a:spcPct val="0"/>
              </a:spcAft>
              <a:buChar char="»"/>
              <a:defRPr sz="2000">
                <a:solidFill>
                  <a:schemeClr val="tx1"/>
                </a:solidFill>
                <a:latin typeface="Arial" charset="0"/>
              </a:defRPr>
            </a:lvl7pPr>
            <a:lvl8pPr marL="3430588" indent="-230188" eaLnBrk="0" fontAlgn="base" hangingPunct="0">
              <a:spcBef>
                <a:spcPct val="20000"/>
              </a:spcBef>
              <a:spcAft>
                <a:spcPct val="0"/>
              </a:spcAft>
              <a:buChar char="»"/>
              <a:defRPr sz="2000">
                <a:solidFill>
                  <a:schemeClr val="tx1"/>
                </a:solidFill>
                <a:latin typeface="Arial" charset="0"/>
              </a:defRPr>
            </a:lvl8pPr>
            <a:lvl9pPr marL="3887788" indent="-230188" eaLnBrk="0" fontAlgn="base" hangingPunct="0">
              <a:spcBef>
                <a:spcPct val="20000"/>
              </a:spcBef>
              <a:spcAft>
                <a:spcPct val="0"/>
              </a:spcAft>
              <a:buChar char="»"/>
              <a:defRPr sz="2000">
                <a:solidFill>
                  <a:schemeClr val="tx1"/>
                </a:solidFill>
                <a:latin typeface="Arial" charset="0"/>
              </a:defRPr>
            </a:lvl9pPr>
          </a:lstStyle>
          <a:p>
            <a:pPr algn="just" fontAlgn="base">
              <a:spcAft>
                <a:spcPct val="0"/>
              </a:spcAft>
              <a:buClr>
                <a:srgbClr val="581D74"/>
              </a:buClr>
              <a:buFontTx/>
              <a:buNone/>
            </a:pPr>
            <a:r>
              <a:rPr lang="fr-FR" altLang="fr-FR" sz="1300" smtClean="0">
                <a:solidFill>
                  <a:srgbClr val="581D74"/>
                </a:solidFill>
                <a:ea typeface="Verdana" pitchFamily="34" charset="0"/>
                <a:cs typeface="Verdana" pitchFamily="34" charset="0"/>
              </a:rPr>
              <a:t>A compter du 01/03/2018, les conseillers pourront proposer les portefeuilles modèles suivants en fonction du </a:t>
            </a:r>
            <a:r>
              <a:rPr lang="fr-FR" altLang="fr-FR" sz="1300" smtClean="0">
                <a:solidFill>
                  <a:srgbClr val="C00000"/>
                </a:solidFill>
                <a:ea typeface="Verdana" pitchFamily="34" charset="0"/>
                <a:cs typeface="Verdana" pitchFamily="34" charset="0"/>
              </a:rPr>
              <a:t>niveau de risque et de la gamme de fonds associée à la segmentation du client </a:t>
            </a:r>
            <a:r>
              <a:rPr lang="fr-FR" altLang="fr-FR" sz="1300" smtClean="0">
                <a:solidFill>
                  <a:srgbClr val="581D74"/>
                </a:solidFill>
                <a:ea typeface="Verdana" pitchFamily="34" charset="0"/>
                <a:cs typeface="Verdana" pitchFamily="34" charset="0"/>
              </a:rPr>
              <a:t>:</a:t>
            </a:r>
          </a:p>
          <a:p>
            <a:pPr algn="just" fontAlgn="base">
              <a:spcAft>
                <a:spcPct val="0"/>
              </a:spcAft>
              <a:buClr>
                <a:srgbClr val="581D74"/>
              </a:buClr>
              <a:buFontTx/>
              <a:buNone/>
            </a:pPr>
            <a:endParaRPr lang="fr-FR" altLang="fr-FR" sz="1400" smtClean="0">
              <a:solidFill>
                <a:srgbClr val="581D74"/>
              </a:solidFill>
              <a:ea typeface="Verdana" pitchFamily="34" charset="0"/>
              <a:cs typeface="Verdana" pitchFamily="34" charset="0"/>
            </a:endParaRPr>
          </a:p>
        </p:txBody>
      </p:sp>
      <p:sp>
        <p:nvSpPr>
          <p:cNvPr id="7171" name="Titre 1"/>
          <p:cNvSpPr>
            <a:spLocks noGrp="1"/>
          </p:cNvSpPr>
          <p:nvPr>
            <p:ph type="title"/>
          </p:nvPr>
        </p:nvSpPr>
        <p:spPr>
          <a:xfrm>
            <a:off x="538163" y="401638"/>
            <a:ext cx="8062912" cy="790575"/>
          </a:xfrm>
        </p:spPr>
        <p:txBody>
          <a:bodyPr/>
          <a:lstStyle/>
          <a:p>
            <a:r>
              <a:rPr lang="fr-FR" altLang="fr-FR" sz="2000" smtClean="0"/>
              <a:t>Portefeuilles modèles</a:t>
            </a:r>
            <a:br>
              <a:rPr lang="fr-FR" altLang="fr-FR" sz="2000" smtClean="0"/>
            </a:br>
            <a:r>
              <a:rPr lang="fr-FR" altLang="fr-FR" sz="1800" smtClean="0">
                <a:solidFill>
                  <a:srgbClr val="C00000"/>
                </a:solidFill>
              </a:rPr>
              <a:t>Vue globale</a:t>
            </a:r>
            <a:endParaRPr lang="fr-FR" altLang="fr-FR" sz="1800" smtClean="0">
              <a:solidFill>
                <a:srgbClr val="7030A0"/>
              </a:solidFill>
            </a:endParaRPr>
          </a:p>
        </p:txBody>
      </p:sp>
      <p:pic>
        <p:nvPicPr>
          <p:cNvPr id="11" name="Picture 2"/>
          <p:cNvPicPr>
            <a:picLocks noChangeAspect="1" noChangeArrowheads="1"/>
          </p:cNvPicPr>
          <p:nvPr/>
        </p:nvPicPr>
        <p:blipFill>
          <a:blip r:embed="rId3">
            <a:extLst>
              <a:ext uri="{28A0092B-C50C-407E-A947-70E740481C1C}">
                <a14:useLocalDpi xmlns:a14="http://schemas.microsoft.com/office/drawing/2010/main" val="0"/>
              </a:ext>
            </a:extLst>
          </a:blip>
          <a:srcRect l="13477" t="5943" r="10001" b="5943"/>
          <a:stretch>
            <a:fillRect/>
          </a:stretch>
        </p:blipFill>
        <p:spPr bwMode="auto">
          <a:xfrm>
            <a:off x="528638" y="5619750"/>
            <a:ext cx="406400" cy="4651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 name="Rectangle 11"/>
          <p:cNvSpPr/>
          <p:nvPr/>
        </p:nvSpPr>
        <p:spPr>
          <a:xfrm>
            <a:off x="863600" y="5619750"/>
            <a:ext cx="7743825" cy="5461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fontAlgn="base">
              <a:spcBef>
                <a:spcPct val="0"/>
              </a:spcBef>
              <a:spcAft>
                <a:spcPct val="0"/>
              </a:spcAft>
              <a:defRPr/>
            </a:pPr>
            <a:r>
              <a:rPr lang="fr-FR" sz="1100" dirty="0">
                <a:solidFill>
                  <a:srgbClr val="002060"/>
                </a:solidFill>
                <a:latin typeface="Arial" panose="020B0604020202020204" pitchFamily="34" charset="0"/>
                <a:cs typeface="Arial" panose="020B0604020202020204" pitchFamily="34" charset="0"/>
              </a:rPr>
              <a:t>A l’arrivée de l’outil LEA, </a:t>
            </a:r>
            <a:r>
              <a:rPr lang="fr-FR" sz="1100" b="1" dirty="0">
                <a:solidFill>
                  <a:srgbClr val="FF0000"/>
                </a:solidFill>
                <a:latin typeface="Arial" panose="020B0604020202020204" pitchFamily="34" charset="0"/>
                <a:cs typeface="Arial" panose="020B0604020202020204" pitchFamily="34" charset="0"/>
              </a:rPr>
              <a:t>prévision pour la CELCA le 29 mai</a:t>
            </a:r>
            <a:r>
              <a:rPr lang="fr-FR" sz="1100" dirty="0">
                <a:solidFill>
                  <a:srgbClr val="002060"/>
                </a:solidFill>
                <a:latin typeface="Arial" panose="020B0604020202020204" pitchFamily="34" charset="0"/>
                <a:cs typeface="Arial" panose="020B0604020202020204" pitchFamily="34" charset="0"/>
              </a:rPr>
              <a:t>, des portefeuilles modèles supplémentaires seront proposés en CTO et PEA.</a:t>
            </a:r>
          </a:p>
        </p:txBody>
      </p:sp>
      <p:sp>
        <p:nvSpPr>
          <p:cNvPr id="23" name="Rectangle à coins arrondis 22"/>
          <p:cNvSpPr/>
          <p:nvPr/>
        </p:nvSpPr>
        <p:spPr>
          <a:xfrm>
            <a:off x="7423150" y="2470150"/>
            <a:ext cx="1173163" cy="3143250"/>
          </a:xfrm>
          <a:prstGeom prst="roundRect">
            <a:avLst>
              <a:gd name="adj" fmla="val 691"/>
            </a:avLst>
          </a:prstGeom>
          <a:noFill/>
          <a:ln w="6350">
            <a:solidFill>
              <a:schemeClr val="bg1">
                <a:lumMod val="7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lnSpc>
                <a:spcPct val="200000"/>
              </a:lnSpc>
              <a:spcBef>
                <a:spcPct val="0"/>
              </a:spcBef>
              <a:spcAft>
                <a:spcPct val="0"/>
              </a:spcAft>
              <a:defRPr/>
            </a:pPr>
            <a:r>
              <a:rPr lang="fr-FR" sz="1000" b="1" dirty="0">
                <a:solidFill>
                  <a:srgbClr val="C00000"/>
                </a:solidFill>
              </a:rPr>
              <a:t>Le choix des supports financiers tiendra également compte du niveau de connaissance financière du client.</a:t>
            </a:r>
          </a:p>
        </p:txBody>
      </p:sp>
      <p:sp>
        <p:nvSpPr>
          <p:cNvPr id="24" name="Rectangle 23"/>
          <p:cNvSpPr/>
          <p:nvPr/>
        </p:nvSpPr>
        <p:spPr>
          <a:xfrm>
            <a:off x="2314575" y="1800225"/>
            <a:ext cx="941388" cy="608013"/>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r>
              <a:rPr lang="fr-FR" sz="1100" b="1" dirty="0">
                <a:solidFill>
                  <a:srgbClr val="FFFFFF"/>
                </a:solidFill>
              </a:rPr>
              <a:t>Nombre de choix </a:t>
            </a:r>
            <a:r>
              <a:rPr lang="fr-FR" sz="800" dirty="0">
                <a:solidFill>
                  <a:srgbClr val="FFFFFF"/>
                </a:solidFill>
              </a:rPr>
              <a:t>(portefeuilles modèles)</a:t>
            </a:r>
          </a:p>
        </p:txBody>
      </p:sp>
      <p:sp>
        <p:nvSpPr>
          <p:cNvPr id="25" name="Rectangle 24"/>
          <p:cNvSpPr/>
          <p:nvPr/>
        </p:nvSpPr>
        <p:spPr>
          <a:xfrm>
            <a:off x="3344863" y="1793875"/>
            <a:ext cx="4017962" cy="314325"/>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r>
              <a:rPr lang="fr-FR" sz="1200" b="1" dirty="0">
                <a:solidFill>
                  <a:srgbClr val="FFFFFF"/>
                </a:solidFill>
              </a:rPr>
              <a:t>Portefeuilles modèles basés sur les gammes</a:t>
            </a:r>
          </a:p>
        </p:txBody>
      </p:sp>
      <p:sp>
        <p:nvSpPr>
          <p:cNvPr id="26" name="Rectangle 25"/>
          <p:cNvSpPr/>
          <p:nvPr/>
        </p:nvSpPr>
        <p:spPr>
          <a:xfrm rot="16200000">
            <a:off x="-549275" y="3517901"/>
            <a:ext cx="2676525" cy="52705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r>
              <a:rPr lang="fr-FR" sz="1400" b="1" dirty="0">
                <a:solidFill>
                  <a:srgbClr val="002060"/>
                </a:solidFill>
              </a:rPr>
              <a:t>Assurance-Vie</a:t>
            </a:r>
          </a:p>
        </p:txBody>
      </p:sp>
      <p:sp>
        <p:nvSpPr>
          <p:cNvPr id="31" name="Rectangle 30"/>
          <p:cNvSpPr/>
          <p:nvPr/>
        </p:nvSpPr>
        <p:spPr>
          <a:xfrm>
            <a:off x="3343275" y="2147888"/>
            <a:ext cx="4019550" cy="26035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r>
              <a:rPr lang="fr-FR" sz="1000" b="1" dirty="0">
                <a:solidFill>
                  <a:srgbClr val="FFFFFF"/>
                </a:solidFill>
              </a:rPr>
              <a:t>Grand Public &amp; Haut de Gamme</a:t>
            </a:r>
          </a:p>
        </p:txBody>
      </p:sp>
      <p:sp>
        <p:nvSpPr>
          <p:cNvPr id="33" name="Rectangle 32"/>
          <p:cNvSpPr/>
          <p:nvPr/>
        </p:nvSpPr>
        <p:spPr>
          <a:xfrm>
            <a:off x="3343275" y="2443163"/>
            <a:ext cx="4006850" cy="454025"/>
          </a:xfrm>
          <a:prstGeom prst="rect">
            <a:avLst/>
          </a:prstGeom>
          <a:noFill/>
          <a:ln w="63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r>
              <a:rPr lang="fr-FR" sz="1700" b="1" dirty="0">
                <a:solidFill>
                  <a:srgbClr val="002060"/>
                </a:solidFill>
                <a:latin typeface="Arial"/>
                <a:cs typeface="Arial"/>
                <a:sym typeface="Wingdings"/>
              </a:rPr>
              <a:t>70% Fonds en Euros + 30% UC</a:t>
            </a:r>
          </a:p>
        </p:txBody>
      </p:sp>
      <p:sp>
        <p:nvSpPr>
          <p:cNvPr id="34" name="Rectangle 33"/>
          <p:cNvSpPr/>
          <p:nvPr/>
        </p:nvSpPr>
        <p:spPr>
          <a:xfrm>
            <a:off x="3343275" y="2932113"/>
            <a:ext cx="4006850" cy="454025"/>
          </a:xfrm>
          <a:prstGeom prst="rect">
            <a:avLst/>
          </a:prstGeom>
          <a:noFill/>
          <a:ln w="63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r>
              <a:rPr lang="fr-FR" sz="1700" b="1" dirty="0">
                <a:solidFill>
                  <a:srgbClr val="002060"/>
                </a:solidFill>
                <a:latin typeface="Arial"/>
                <a:cs typeface="Arial"/>
                <a:sym typeface="Wingdings"/>
              </a:rPr>
              <a:t>60% Fonds en Euros + 40% UC</a:t>
            </a:r>
          </a:p>
        </p:txBody>
      </p:sp>
      <p:sp>
        <p:nvSpPr>
          <p:cNvPr id="35" name="Rectangle 34"/>
          <p:cNvSpPr/>
          <p:nvPr/>
        </p:nvSpPr>
        <p:spPr>
          <a:xfrm>
            <a:off x="3336925" y="3427413"/>
            <a:ext cx="4006850" cy="454025"/>
          </a:xfrm>
          <a:prstGeom prst="rect">
            <a:avLst/>
          </a:prstGeom>
          <a:noFill/>
          <a:ln w="63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r>
              <a:rPr lang="fr-FR" sz="1700" b="1" dirty="0">
                <a:solidFill>
                  <a:srgbClr val="002060"/>
                </a:solidFill>
                <a:latin typeface="Arial"/>
                <a:cs typeface="Arial"/>
                <a:sym typeface="Wingdings"/>
              </a:rPr>
              <a:t>40% Fonds en Euros + 60% UC</a:t>
            </a:r>
          </a:p>
        </p:txBody>
      </p:sp>
      <p:sp>
        <p:nvSpPr>
          <p:cNvPr id="36" name="Rectangle 35"/>
          <p:cNvSpPr/>
          <p:nvPr/>
        </p:nvSpPr>
        <p:spPr>
          <a:xfrm>
            <a:off x="3343275" y="4640263"/>
            <a:ext cx="4006850" cy="452437"/>
          </a:xfrm>
          <a:prstGeom prst="rect">
            <a:avLst/>
          </a:prstGeom>
          <a:noFill/>
          <a:ln w="63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r>
              <a:rPr lang="fr-FR" sz="1700" b="1" dirty="0">
                <a:solidFill>
                  <a:srgbClr val="002060"/>
                </a:solidFill>
                <a:latin typeface="Arial"/>
                <a:cs typeface="Arial"/>
                <a:sym typeface="Wingdings"/>
              </a:rPr>
              <a:t>20% Fonds en Euros + 80% UC</a:t>
            </a:r>
          </a:p>
        </p:txBody>
      </p:sp>
      <p:sp>
        <p:nvSpPr>
          <p:cNvPr id="37" name="Rectangle 36"/>
          <p:cNvSpPr/>
          <p:nvPr/>
        </p:nvSpPr>
        <p:spPr>
          <a:xfrm>
            <a:off x="1360488" y="2443163"/>
            <a:ext cx="893762" cy="454025"/>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r>
              <a:rPr lang="fr-FR" sz="1000" b="1" dirty="0">
                <a:solidFill>
                  <a:srgbClr val="FFFFFF"/>
                </a:solidFill>
              </a:rPr>
              <a:t>Risque faible </a:t>
            </a:r>
            <a:r>
              <a:rPr lang="fr-FR" sz="900" dirty="0">
                <a:solidFill>
                  <a:srgbClr val="FFFFFF"/>
                </a:solidFill>
              </a:rPr>
              <a:t>(R1)</a:t>
            </a:r>
          </a:p>
        </p:txBody>
      </p:sp>
      <p:sp>
        <p:nvSpPr>
          <p:cNvPr id="38" name="Rectangle 37"/>
          <p:cNvSpPr/>
          <p:nvPr/>
        </p:nvSpPr>
        <p:spPr>
          <a:xfrm>
            <a:off x="1360488" y="2932113"/>
            <a:ext cx="893762" cy="949325"/>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r>
              <a:rPr lang="fr-FR" sz="1000" b="1" dirty="0">
                <a:solidFill>
                  <a:srgbClr val="FFFFFF"/>
                </a:solidFill>
              </a:rPr>
              <a:t>Risque modéré</a:t>
            </a:r>
          </a:p>
          <a:p>
            <a:pPr algn="ctr" fontAlgn="base">
              <a:spcBef>
                <a:spcPct val="0"/>
              </a:spcBef>
              <a:spcAft>
                <a:spcPct val="0"/>
              </a:spcAft>
              <a:defRPr/>
            </a:pPr>
            <a:r>
              <a:rPr lang="fr-FR" sz="900" dirty="0">
                <a:solidFill>
                  <a:srgbClr val="FFFFFF"/>
                </a:solidFill>
              </a:rPr>
              <a:t>(R2A et R2B)</a:t>
            </a:r>
          </a:p>
        </p:txBody>
      </p:sp>
      <p:sp>
        <p:nvSpPr>
          <p:cNvPr id="39" name="Rectangle 38"/>
          <p:cNvSpPr/>
          <p:nvPr/>
        </p:nvSpPr>
        <p:spPr>
          <a:xfrm>
            <a:off x="1360488" y="4648200"/>
            <a:ext cx="893762" cy="444500"/>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r>
              <a:rPr lang="fr-FR" sz="1000" b="1" dirty="0">
                <a:solidFill>
                  <a:srgbClr val="FFFFFF"/>
                </a:solidFill>
              </a:rPr>
              <a:t>Risqué élevé </a:t>
            </a:r>
            <a:r>
              <a:rPr lang="fr-FR" sz="900" dirty="0">
                <a:solidFill>
                  <a:srgbClr val="FFFFFF"/>
                </a:solidFill>
              </a:rPr>
              <a:t>(R3)</a:t>
            </a:r>
          </a:p>
        </p:txBody>
      </p:sp>
      <p:sp>
        <p:nvSpPr>
          <p:cNvPr id="40" name="Rectangle 39"/>
          <p:cNvSpPr/>
          <p:nvPr/>
        </p:nvSpPr>
        <p:spPr>
          <a:xfrm>
            <a:off x="1360488" y="1800225"/>
            <a:ext cx="893762" cy="608013"/>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r>
              <a:rPr lang="fr-FR" sz="1100" b="1" dirty="0">
                <a:solidFill>
                  <a:srgbClr val="FFFFFF"/>
                </a:solidFill>
              </a:rPr>
              <a:t>Niveau Risque</a:t>
            </a:r>
          </a:p>
        </p:txBody>
      </p:sp>
      <p:sp>
        <p:nvSpPr>
          <p:cNvPr id="41" name="Rectangle 40"/>
          <p:cNvSpPr/>
          <p:nvPr/>
        </p:nvSpPr>
        <p:spPr>
          <a:xfrm>
            <a:off x="2314575" y="2443163"/>
            <a:ext cx="941388" cy="454025"/>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r>
              <a:rPr lang="fr-FR" sz="1100" b="1" dirty="0">
                <a:solidFill>
                  <a:srgbClr val="FFFFFF"/>
                </a:solidFill>
              </a:rPr>
              <a:t>1 choix</a:t>
            </a:r>
          </a:p>
        </p:txBody>
      </p:sp>
      <p:sp>
        <p:nvSpPr>
          <p:cNvPr id="42" name="Rectangle 41"/>
          <p:cNvSpPr/>
          <p:nvPr/>
        </p:nvSpPr>
        <p:spPr>
          <a:xfrm>
            <a:off x="2314575" y="2932113"/>
            <a:ext cx="941388" cy="949325"/>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r>
              <a:rPr lang="fr-FR" sz="1100" b="1" dirty="0">
                <a:solidFill>
                  <a:srgbClr val="FFFFFF"/>
                </a:solidFill>
              </a:rPr>
              <a:t>2 choix</a:t>
            </a:r>
          </a:p>
        </p:txBody>
      </p:sp>
      <p:sp>
        <p:nvSpPr>
          <p:cNvPr id="43" name="Rectangle 42"/>
          <p:cNvSpPr/>
          <p:nvPr/>
        </p:nvSpPr>
        <p:spPr>
          <a:xfrm>
            <a:off x="2314575" y="4640263"/>
            <a:ext cx="941388" cy="45243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r>
              <a:rPr lang="fr-FR" sz="1100" b="1" dirty="0">
                <a:solidFill>
                  <a:srgbClr val="FFFFFF"/>
                </a:solidFill>
              </a:rPr>
              <a:t>1 choix</a:t>
            </a:r>
          </a:p>
        </p:txBody>
      </p:sp>
      <p:sp>
        <p:nvSpPr>
          <p:cNvPr id="7190" name="ZoneTexte 1"/>
          <p:cNvSpPr txBox="1">
            <a:spLocks noChangeArrowheads="1"/>
          </p:cNvSpPr>
          <p:nvPr/>
        </p:nvSpPr>
        <p:spPr bwMode="auto">
          <a:xfrm>
            <a:off x="3008313" y="2505075"/>
            <a:ext cx="541337"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b="1">
                <a:solidFill>
                  <a:schemeClr val="hlink"/>
                </a:solidFill>
                <a:latin typeface="Verdana" pitchFamily="34" charset="0"/>
              </a:defRPr>
            </a:lvl1pPr>
            <a:lvl2pPr marL="742950" indent="-285750">
              <a:spcBef>
                <a:spcPct val="20000"/>
              </a:spcBef>
              <a:buChar char="•"/>
              <a:defRPr>
                <a:solidFill>
                  <a:schemeClr val="tx1"/>
                </a:solidFill>
                <a:latin typeface="Verdana" pitchFamily="34" charset="0"/>
              </a:defRPr>
            </a:lvl2pPr>
            <a:lvl3pPr marL="1143000" indent="-228600">
              <a:spcBef>
                <a:spcPct val="20000"/>
              </a:spcBef>
              <a:buFont typeface="Verdana" pitchFamily="34" charset="0"/>
              <a:buChar char="−"/>
              <a:defRPr sz="1400">
                <a:solidFill>
                  <a:schemeClr val="tx1"/>
                </a:solidFill>
                <a:latin typeface="Verdana" pitchFamily="34"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0" fontAlgn="base" hangingPunct="0">
              <a:spcBef>
                <a:spcPct val="0"/>
              </a:spcBef>
              <a:spcAft>
                <a:spcPct val="0"/>
              </a:spcAft>
              <a:buFontTx/>
              <a:buNone/>
            </a:pPr>
            <a:r>
              <a:rPr lang="fr-FR" altLang="fr-FR" sz="1600" b="0" smtClean="0">
                <a:solidFill>
                  <a:srgbClr val="002060"/>
                </a:solidFill>
                <a:sym typeface="Wingdings" pitchFamily="2" charset="2"/>
              </a:rPr>
              <a:t></a:t>
            </a:r>
            <a:endParaRPr lang="fr-FR" altLang="fr-FR" sz="1600" b="0" smtClean="0">
              <a:solidFill>
                <a:srgbClr val="002060"/>
              </a:solidFill>
            </a:endParaRPr>
          </a:p>
        </p:txBody>
      </p:sp>
      <p:sp>
        <p:nvSpPr>
          <p:cNvPr id="7191" name="ZoneTexte 41"/>
          <p:cNvSpPr txBox="1">
            <a:spLocks noChangeArrowheads="1"/>
          </p:cNvSpPr>
          <p:nvPr/>
        </p:nvSpPr>
        <p:spPr bwMode="auto">
          <a:xfrm>
            <a:off x="3016250" y="2989263"/>
            <a:ext cx="541338"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b="1">
                <a:solidFill>
                  <a:schemeClr val="hlink"/>
                </a:solidFill>
                <a:latin typeface="Verdana" pitchFamily="34" charset="0"/>
              </a:defRPr>
            </a:lvl1pPr>
            <a:lvl2pPr marL="742950" indent="-285750">
              <a:spcBef>
                <a:spcPct val="20000"/>
              </a:spcBef>
              <a:buChar char="•"/>
              <a:defRPr>
                <a:solidFill>
                  <a:schemeClr val="tx1"/>
                </a:solidFill>
                <a:latin typeface="Verdana" pitchFamily="34" charset="0"/>
              </a:defRPr>
            </a:lvl2pPr>
            <a:lvl3pPr marL="1143000" indent="-228600">
              <a:spcBef>
                <a:spcPct val="20000"/>
              </a:spcBef>
              <a:buFont typeface="Verdana" pitchFamily="34" charset="0"/>
              <a:buChar char="−"/>
              <a:defRPr sz="1400">
                <a:solidFill>
                  <a:schemeClr val="tx1"/>
                </a:solidFill>
                <a:latin typeface="Verdana" pitchFamily="34"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0" fontAlgn="base" hangingPunct="0">
              <a:spcBef>
                <a:spcPct val="0"/>
              </a:spcBef>
              <a:spcAft>
                <a:spcPct val="0"/>
              </a:spcAft>
              <a:buFontTx/>
              <a:buNone/>
            </a:pPr>
            <a:r>
              <a:rPr lang="fr-FR" altLang="fr-FR" sz="1600" b="0" smtClean="0">
                <a:solidFill>
                  <a:srgbClr val="002060"/>
                </a:solidFill>
                <a:sym typeface="Wingdings" pitchFamily="2" charset="2"/>
              </a:rPr>
              <a:t></a:t>
            </a:r>
            <a:endParaRPr lang="fr-FR" altLang="fr-FR" sz="1600" b="0" smtClean="0">
              <a:solidFill>
                <a:srgbClr val="002060"/>
              </a:solidFill>
            </a:endParaRPr>
          </a:p>
        </p:txBody>
      </p:sp>
      <p:sp>
        <p:nvSpPr>
          <p:cNvPr id="7192" name="ZoneTexte 42"/>
          <p:cNvSpPr txBox="1">
            <a:spLocks noChangeArrowheads="1"/>
          </p:cNvSpPr>
          <p:nvPr/>
        </p:nvSpPr>
        <p:spPr bwMode="auto">
          <a:xfrm>
            <a:off x="3008313" y="3462338"/>
            <a:ext cx="541337"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b="1">
                <a:solidFill>
                  <a:schemeClr val="hlink"/>
                </a:solidFill>
                <a:latin typeface="Verdana" pitchFamily="34" charset="0"/>
              </a:defRPr>
            </a:lvl1pPr>
            <a:lvl2pPr marL="742950" indent="-285750">
              <a:spcBef>
                <a:spcPct val="20000"/>
              </a:spcBef>
              <a:buChar char="•"/>
              <a:defRPr>
                <a:solidFill>
                  <a:schemeClr val="tx1"/>
                </a:solidFill>
                <a:latin typeface="Verdana" pitchFamily="34" charset="0"/>
              </a:defRPr>
            </a:lvl2pPr>
            <a:lvl3pPr marL="1143000" indent="-228600">
              <a:spcBef>
                <a:spcPct val="20000"/>
              </a:spcBef>
              <a:buFont typeface="Verdana" pitchFamily="34" charset="0"/>
              <a:buChar char="−"/>
              <a:defRPr sz="1400">
                <a:solidFill>
                  <a:schemeClr val="tx1"/>
                </a:solidFill>
                <a:latin typeface="Verdana" pitchFamily="34"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0" fontAlgn="base" hangingPunct="0">
              <a:spcBef>
                <a:spcPct val="0"/>
              </a:spcBef>
              <a:spcAft>
                <a:spcPct val="0"/>
              </a:spcAft>
              <a:buFontTx/>
              <a:buNone/>
            </a:pPr>
            <a:r>
              <a:rPr lang="fr-FR" altLang="fr-FR" sz="1600" b="0" smtClean="0">
                <a:solidFill>
                  <a:srgbClr val="002060"/>
                </a:solidFill>
                <a:sym typeface="Wingdings" pitchFamily="2" charset="2"/>
              </a:rPr>
              <a:t></a:t>
            </a:r>
            <a:endParaRPr lang="fr-FR" altLang="fr-FR" sz="1600" b="0" smtClean="0">
              <a:solidFill>
                <a:srgbClr val="002060"/>
              </a:solidFill>
            </a:endParaRPr>
          </a:p>
        </p:txBody>
      </p:sp>
      <p:sp>
        <p:nvSpPr>
          <p:cNvPr id="7193" name="ZoneTexte 43"/>
          <p:cNvSpPr txBox="1">
            <a:spLocks noChangeArrowheads="1"/>
          </p:cNvSpPr>
          <p:nvPr/>
        </p:nvSpPr>
        <p:spPr bwMode="auto">
          <a:xfrm>
            <a:off x="3016250" y="4700588"/>
            <a:ext cx="541338"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b="1">
                <a:solidFill>
                  <a:schemeClr val="hlink"/>
                </a:solidFill>
                <a:latin typeface="Verdana" pitchFamily="34" charset="0"/>
              </a:defRPr>
            </a:lvl1pPr>
            <a:lvl2pPr marL="742950" indent="-285750">
              <a:spcBef>
                <a:spcPct val="20000"/>
              </a:spcBef>
              <a:buChar char="•"/>
              <a:defRPr>
                <a:solidFill>
                  <a:schemeClr val="tx1"/>
                </a:solidFill>
                <a:latin typeface="Verdana" pitchFamily="34" charset="0"/>
              </a:defRPr>
            </a:lvl2pPr>
            <a:lvl3pPr marL="1143000" indent="-228600">
              <a:spcBef>
                <a:spcPct val="20000"/>
              </a:spcBef>
              <a:buFont typeface="Verdana" pitchFamily="34" charset="0"/>
              <a:buChar char="−"/>
              <a:defRPr sz="1400">
                <a:solidFill>
                  <a:schemeClr val="tx1"/>
                </a:solidFill>
                <a:latin typeface="Verdana" pitchFamily="34"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0" fontAlgn="base" hangingPunct="0">
              <a:spcBef>
                <a:spcPct val="0"/>
              </a:spcBef>
              <a:spcAft>
                <a:spcPct val="0"/>
              </a:spcAft>
              <a:buFontTx/>
              <a:buNone/>
            </a:pPr>
            <a:r>
              <a:rPr lang="fr-FR" altLang="fr-FR" sz="1600" b="0" smtClean="0">
                <a:solidFill>
                  <a:srgbClr val="002060"/>
                </a:solidFill>
                <a:sym typeface="Wingdings" pitchFamily="2" charset="2"/>
              </a:rPr>
              <a:t></a:t>
            </a:r>
            <a:endParaRPr lang="fr-FR" altLang="fr-FR" sz="1600" b="0" smtClean="0">
              <a:solidFill>
                <a:srgbClr val="002060"/>
              </a:solidFill>
            </a:endParaRPr>
          </a:p>
        </p:txBody>
      </p:sp>
      <p:sp>
        <p:nvSpPr>
          <p:cNvPr id="28" name="Rectangle 27"/>
          <p:cNvSpPr/>
          <p:nvPr/>
        </p:nvSpPr>
        <p:spPr>
          <a:xfrm>
            <a:off x="1350963" y="3944938"/>
            <a:ext cx="6011862" cy="654050"/>
          </a:xfrm>
          <a:prstGeom prst="rect">
            <a:avLst/>
          </a:prstGeom>
          <a:solidFill>
            <a:srgbClr val="FF8B8B"/>
          </a:solid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fontAlgn="base">
              <a:spcBef>
                <a:spcPct val="0"/>
              </a:spcBef>
              <a:spcAft>
                <a:spcPct val="0"/>
              </a:spcAft>
              <a:defRPr/>
            </a:pPr>
            <a:r>
              <a:rPr lang="fr-FR" sz="1050" dirty="0">
                <a:solidFill>
                  <a:srgbClr val="002060"/>
                </a:solidFill>
                <a:latin typeface="Arial"/>
                <a:cs typeface="Arial"/>
                <a:sym typeface="Wingdings"/>
              </a:rPr>
              <a:t>Dans le cadre de l’échange avec son client pour déterminer le niveau de risque accepté pour un projet donné, le conseiller pourra proposer à son client 2 types de portefeuilles pour un niveau de risque modéré </a:t>
            </a:r>
            <a:r>
              <a:rPr lang="fr-FR" sz="1050" dirty="0">
                <a:solidFill>
                  <a:srgbClr val="002060"/>
                </a:solidFill>
                <a:latin typeface="Arial"/>
                <a:cs typeface="Arial"/>
                <a:sym typeface="Wingdings" panose="05000000000000000000" pitchFamily="2" charset="2"/>
              </a:rPr>
              <a:t> un portefeuille « Risque modéré » (R2A) et un portefeuille « Risque modéré dynamique » (R2B).</a:t>
            </a:r>
            <a:endParaRPr lang="fr-FR" sz="1050" dirty="0">
              <a:solidFill>
                <a:srgbClr val="002060"/>
              </a:solidFill>
              <a:latin typeface="Arial"/>
              <a:cs typeface="Arial"/>
              <a:sym typeface="Wingdings"/>
            </a:endParaRPr>
          </a:p>
        </p:txBody>
      </p:sp>
      <p:cxnSp>
        <p:nvCxnSpPr>
          <p:cNvPr id="7" name="Connecteur en angle 6"/>
          <p:cNvCxnSpPr/>
          <p:nvPr/>
        </p:nvCxnSpPr>
        <p:spPr>
          <a:xfrm rot="10800000" flipH="1" flipV="1">
            <a:off x="1323975" y="3406775"/>
            <a:ext cx="7938" cy="865188"/>
          </a:xfrm>
          <a:prstGeom prst="bentConnector3">
            <a:avLst>
              <a:gd name="adj1" fmla="val -2667360"/>
            </a:avLst>
          </a:prstGeom>
          <a:ln w="28575">
            <a:solidFill>
              <a:srgbClr val="FCCDB8"/>
            </a:solidFill>
            <a:tailEnd type="arrow"/>
          </a:ln>
        </p:spPr>
        <p:style>
          <a:lnRef idx="1">
            <a:schemeClr val="accent1"/>
          </a:lnRef>
          <a:fillRef idx="0">
            <a:schemeClr val="accent1"/>
          </a:fillRef>
          <a:effectRef idx="0">
            <a:schemeClr val="accent1"/>
          </a:effectRef>
          <a:fontRef idx="minor">
            <a:schemeClr val="tx1"/>
          </a:fontRef>
        </p:style>
      </p:cxnSp>
      <p:sp>
        <p:nvSpPr>
          <p:cNvPr id="29" name="Rectangle 28"/>
          <p:cNvSpPr/>
          <p:nvPr/>
        </p:nvSpPr>
        <p:spPr>
          <a:xfrm>
            <a:off x="3349625" y="5164138"/>
            <a:ext cx="4006850" cy="452437"/>
          </a:xfrm>
          <a:prstGeom prst="rect">
            <a:avLst/>
          </a:prstGeom>
          <a:noFill/>
          <a:ln w="63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r>
              <a:rPr lang="fr-FR" sz="1700" b="1" dirty="0">
                <a:solidFill>
                  <a:srgbClr val="002060"/>
                </a:solidFill>
                <a:latin typeface="Arial"/>
                <a:cs typeface="Arial"/>
                <a:sym typeface="Wingdings"/>
              </a:rPr>
              <a:t>100% Supports financiers PEA</a:t>
            </a:r>
          </a:p>
        </p:txBody>
      </p:sp>
      <p:sp>
        <p:nvSpPr>
          <p:cNvPr id="30" name="Rectangle 29"/>
          <p:cNvSpPr/>
          <p:nvPr/>
        </p:nvSpPr>
        <p:spPr>
          <a:xfrm>
            <a:off x="1350963" y="5172075"/>
            <a:ext cx="892175" cy="444500"/>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r>
              <a:rPr lang="fr-FR" sz="1000" b="1" dirty="0">
                <a:solidFill>
                  <a:srgbClr val="FFFFFF"/>
                </a:solidFill>
              </a:rPr>
              <a:t>Risqué élevé </a:t>
            </a:r>
            <a:r>
              <a:rPr lang="fr-FR" sz="900" dirty="0">
                <a:solidFill>
                  <a:srgbClr val="FFFFFF"/>
                </a:solidFill>
              </a:rPr>
              <a:t>(R3)</a:t>
            </a:r>
          </a:p>
        </p:txBody>
      </p:sp>
      <p:sp>
        <p:nvSpPr>
          <p:cNvPr id="32" name="Rectangle 31"/>
          <p:cNvSpPr/>
          <p:nvPr/>
        </p:nvSpPr>
        <p:spPr>
          <a:xfrm>
            <a:off x="2322513" y="5164138"/>
            <a:ext cx="941387" cy="45243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r>
              <a:rPr lang="fr-FR" sz="1100" b="1" dirty="0">
                <a:solidFill>
                  <a:srgbClr val="FFFFFF"/>
                </a:solidFill>
              </a:rPr>
              <a:t>1 choix</a:t>
            </a:r>
          </a:p>
        </p:txBody>
      </p:sp>
      <p:sp>
        <p:nvSpPr>
          <p:cNvPr id="7199" name="ZoneTexte 43"/>
          <p:cNvSpPr txBox="1">
            <a:spLocks noChangeArrowheads="1"/>
          </p:cNvSpPr>
          <p:nvPr/>
        </p:nvSpPr>
        <p:spPr bwMode="auto">
          <a:xfrm>
            <a:off x="3024188" y="5224463"/>
            <a:ext cx="541337"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b="1">
                <a:solidFill>
                  <a:schemeClr val="hlink"/>
                </a:solidFill>
                <a:latin typeface="Verdana" pitchFamily="34" charset="0"/>
              </a:defRPr>
            </a:lvl1pPr>
            <a:lvl2pPr marL="742950" indent="-285750">
              <a:spcBef>
                <a:spcPct val="20000"/>
              </a:spcBef>
              <a:buChar char="•"/>
              <a:defRPr>
                <a:solidFill>
                  <a:schemeClr val="tx1"/>
                </a:solidFill>
                <a:latin typeface="Verdana" pitchFamily="34" charset="0"/>
              </a:defRPr>
            </a:lvl2pPr>
            <a:lvl3pPr marL="1143000" indent="-228600">
              <a:spcBef>
                <a:spcPct val="20000"/>
              </a:spcBef>
              <a:buFont typeface="Verdana" pitchFamily="34" charset="0"/>
              <a:buChar char="−"/>
              <a:defRPr sz="1400">
                <a:solidFill>
                  <a:schemeClr val="tx1"/>
                </a:solidFill>
                <a:latin typeface="Verdana" pitchFamily="34"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0" fontAlgn="base" hangingPunct="0">
              <a:spcBef>
                <a:spcPct val="0"/>
              </a:spcBef>
              <a:spcAft>
                <a:spcPct val="0"/>
              </a:spcAft>
              <a:buFontTx/>
              <a:buNone/>
            </a:pPr>
            <a:r>
              <a:rPr lang="fr-FR" altLang="fr-FR" sz="1600" b="0" smtClean="0">
                <a:solidFill>
                  <a:srgbClr val="002060"/>
                </a:solidFill>
                <a:sym typeface="Wingdings" pitchFamily="2" charset="2"/>
              </a:rPr>
              <a:t></a:t>
            </a:r>
            <a:endParaRPr lang="fr-FR" altLang="fr-FR" sz="1600" b="0" smtClean="0">
              <a:solidFill>
                <a:srgbClr val="002060"/>
              </a:solidFill>
            </a:endParaRPr>
          </a:p>
        </p:txBody>
      </p:sp>
      <p:sp>
        <p:nvSpPr>
          <p:cNvPr id="45" name="Rectangle 44"/>
          <p:cNvSpPr/>
          <p:nvPr/>
        </p:nvSpPr>
        <p:spPr>
          <a:xfrm>
            <a:off x="528638" y="5181600"/>
            <a:ext cx="523875" cy="4191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r>
              <a:rPr lang="fr-FR" sz="1150" b="1" dirty="0">
                <a:solidFill>
                  <a:srgbClr val="002060"/>
                </a:solidFill>
              </a:rPr>
              <a:t>PEACTO</a:t>
            </a:r>
          </a:p>
        </p:txBody>
      </p:sp>
    </p:spTree>
    <p:extLst>
      <p:ext uri="{BB962C8B-B14F-4D97-AF65-F5344CB8AC3E}">
        <p14:creationId xmlns:p14="http://schemas.microsoft.com/office/powerpoint/2010/main" val="48508379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16"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re 1"/>
          <p:cNvSpPr>
            <a:spLocks noGrp="1"/>
          </p:cNvSpPr>
          <p:nvPr>
            <p:ph type="title"/>
          </p:nvPr>
        </p:nvSpPr>
        <p:spPr>
          <a:xfrm>
            <a:off x="542925" y="411163"/>
            <a:ext cx="8062913" cy="790575"/>
          </a:xfrm>
        </p:spPr>
        <p:txBody>
          <a:bodyPr/>
          <a:lstStyle/>
          <a:p>
            <a:r>
              <a:rPr lang="fr-FR" altLang="fr-FR" sz="2000" smtClean="0"/>
              <a:t>Portefeuilles modèles</a:t>
            </a:r>
            <a:r>
              <a:rPr lang="fr-FR" altLang="fr-FR" smtClean="0"/>
              <a:t/>
            </a:r>
            <a:br>
              <a:rPr lang="fr-FR" altLang="fr-FR" smtClean="0"/>
            </a:br>
            <a:r>
              <a:rPr lang="fr-FR" altLang="fr-FR" sz="1800" smtClean="0">
                <a:solidFill>
                  <a:srgbClr val="C00000"/>
                </a:solidFill>
              </a:rPr>
              <a:t>Philosophie de construction</a:t>
            </a:r>
          </a:p>
        </p:txBody>
      </p:sp>
      <p:pic>
        <p:nvPicPr>
          <p:cNvPr id="8195" name="Image 11"/>
          <p:cNvPicPr>
            <a:picLocks noChangeAspect="1"/>
          </p:cNvPicPr>
          <p:nvPr/>
        </p:nvPicPr>
        <p:blipFill>
          <a:blip r:embed="rId3">
            <a:extLst>
              <a:ext uri="{28A0092B-C50C-407E-A947-70E740481C1C}">
                <a14:useLocalDpi xmlns:a14="http://schemas.microsoft.com/office/drawing/2010/main" val="0"/>
              </a:ext>
            </a:extLst>
          </a:blip>
          <a:srcRect l="21609" r="22711" b="7253"/>
          <a:stretch>
            <a:fillRect/>
          </a:stretch>
        </p:blipFill>
        <p:spPr bwMode="auto">
          <a:xfrm>
            <a:off x="7970838" y="233363"/>
            <a:ext cx="676275"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6" name="Espace réservé du texte 2"/>
          <p:cNvSpPr txBox="1">
            <a:spLocks/>
          </p:cNvSpPr>
          <p:nvPr/>
        </p:nvSpPr>
        <p:spPr bwMode="auto">
          <a:xfrm>
            <a:off x="519113" y="1201738"/>
            <a:ext cx="8086725" cy="4310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sz="2000" b="1">
                <a:solidFill>
                  <a:schemeClr val="hlink"/>
                </a:solidFill>
                <a:latin typeface="Verdana" pitchFamily="34" charset="0"/>
              </a:defRPr>
            </a:lvl1pPr>
            <a:lvl2pPr marL="574675" indent="-228600">
              <a:spcBef>
                <a:spcPct val="20000"/>
              </a:spcBef>
              <a:buChar char="•"/>
              <a:defRPr>
                <a:solidFill>
                  <a:schemeClr val="tx1"/>
                </a:solidFill>
                <a:latin typeface="Verdana" pitchFamily="34" charset="0"/>
              </a:defRPr>
            </a:lvl2pPr>
            <a:lvl3pPr indent="-228600">
              <a:spcBef>
                <a:spcPct val="20000"/>
              </a:spcBef>
              <a:buFont typeface="Verdana" pitchFamily="34" charset="0"/>
              <a:buChar char="−"/>
              <a:defRPr sz="1400">
                <a:solidFill>
                  <a:schemeClr val="tx1"/>
                </a:solidFill>
                <a:latin typeface="Verdana" pitchFamily="34" charset="0"/>
              </a:defRPr>
            </a:lvl3pPr>
            <a:lvl4pPr marL="1376363" indent="-231775">
              <a:spcBef>
                <a:spcPct val="20000"/>
              </a:spcBef>
              <a:buChar char="–"/>
              <a:defRPr sz="2000">
                <a:solidFill>
                  <a:schemeClr val="tx1"/>
                </a:solidFill>
                <a:latin typeface="Arial" charset="0"/>
              </a:defRPr>
            </a:lvl4pPr>
            <a:lvl5pPr marL="2058988" indent="-230188">
              <a:spcBef>
                <a:spcPct val="20000"/>
              </a:spcBef>
              <a:buChar char="»"/>
              <a:defRPr sz="2000">
                <a:solidFill>
                  <a:schemeClr val="tx1"/>
                </a:solidFill>
                <a:latin typeface="Arial" charset="0"/>
              </a:defRPr>
            </a:lvl5pPr>
            <a:lvl6pPr marL="2516188" indent="-230188" eaLnBrk="0" fontAlgn="base" hangingPunct="0">
              <a:spcBef>
                <a:spcPct val="20000"/>
              </a:spcBef>
              <a:spcAft>
                <a:spcPct val="0"/>
              </a:spcAft>
              <a:buChar char="»"/>
              <a:defRPr sz="2000">
                <a:solidFill>
                  <a:schemeClr val="tx1"/>
                </a:solidFill>
                <a:latin typeface="Arial" charset="0"/>
              </a:defRPr>
            </a:lvl6pPr>
            <a:lvl7pPr marL="2973388" indent="-230188" eaLnBrk="0" fontAlgn="base" hangingPunct="0">
              <a:spcBef>
                <a:spcPct val="20000"/>
              </a:spcBef>
              <a:spcAft>
                <a:spcPct val="0"/>
              </a:spcAft>
              <a:buChar char="»"/>
              <a:defRPr sz="2000">
                <a:solidFill>
                  <a:schemeClr val="tx1"/>
                </a:solidFill>
                <a:latin typeface="Arial" charset="0"/>
              </a:defRPr>
            </a:lvl7pPr>
            <a:lvl8pPr marL="3430588" indent="-230188" eaLnBrk="0" fontAlgn="base" hangingPunct="0">
              <a:spcBef>
                <a:spcPct val="20000"/>
              </a:spcBef>
              <a:spcAft>
                <a:spcPct val="0"/>
              </a:spcAft>
              <a:buChar char="»"/>
              <a:defRPr sz="2000">
                <a:solidFill>
                  <a:schemeClr val="tx1"/>
                </a:solidFill>
                <a:latin typeface="Arial" charset="0"/>
              </a:defRPr>
            </a:lvl8pPr>
            <a:lvl9pPr marL="3887788" indent="-230188" eaLnBrk="0" fontAlgn="base" hangingPunct="0">
              <a:spcBef>
                <a:spcPct val="20000"/>
              </a:spcBef>
              <a:spcAft>
                <a:spcPct val="0"/>
              </a:spcAft>
              <a:buChar char="»"/>
              <a:defRPr sz="2000">
                <a:solidFill>
                  <a:schemeClr val="tx1"/>
                </a:solidFill>
                <a:latin typeface="Arial" charset="0"/>
              </a:defRPr>
            </a:lvl9pPr>
          </a:lstStyle>
          <a:p>
            <a:pPr algn="just" fontAlgn="base">
              <a:spcAft>
                <a:spcPct val="0"/>
              </a:spcAft>
              <a:buClr>
                <a:srgbClr val="581D74"/>
              </a:buClr>
              <a:buFontTx/>
              <a:buNone/>
              <a:defRPr/>
            </a:pPr>
            <a:r>
              <a:rPr lang="fr-FR" altLang="fr-FR" sz="1300" dirty="0" smtClean="0">
                <a:solidFill>
                  <a:srgbClr val="581D74"/>
                </a:solidFill>
                <a:ea typeface="Verdana" pitchFamily="34" charset="0"/>
                <a:cs typeface="Verdana" pitchFamily="34" charset="0"/>
              </a:rPr>
              <a:t>Les grandes familles de fonds pouvant composer la poche UC des portefeuilles modèles sont représentées par les 3 classes d’actifs :</a:t>
            </a:r>
          </a:p>
          <a:p>
            <a:pPr algn="just" fontAlgn="base">
              <a:spcAft>
                <a:spcPct val="0"/>
              </a:spcAft>
              <a:buClr>
                <a:srgbClr val="581D74"/>
              </a:buClr>
              <a:buFontTx/>
              <a:buNone/>
              <a:defRPr/>
            </a:pPr>
            <a:endParaRPr lang="fr-FR" altLang="fr-FR" sz="1400" dirty="0" smtClean="0">
              <a:solidFill>
                <a:srgbClr val="581D74"/>
              </a:solidFill>
              <a:ea typeface="Verdana" pitchFamily="34" charset="0"/>
              <a:cs typeface="Verdana" pitchFamily="34" charset="0"/>
            </a:endParaRPr>
          </a:p>
          <a:p>
            <a:pPr algn="just" fontAlgn="base">
              <a:spcAft>
                <a:spcPct val="0"/>
              </a:spcAft>
              <a:buClr>
                <a:srgbClr val="581D74"/>
              </a:buClr>
              <a:buFontTx/>
              <a:buNone/>
              <a:defRPr/>
            </a:pPr>
            <a:endParaRPr lang="fr-FR" altLang="fr-FR" sz="1400" dirty="0" smtClean="0">
              <a:solidFill>
                <a:srgbClr val="581D74"/>
              </a:solidFill>
              <a:ea typeface="Verdana" pitchFamily="34" charset="0"/>
              <a:cs typeface="Verdana" pitchFamily="34" charset="0"/>
            </a:endParaRPr>
          </a:p>
          <a:p>
            <a:pPr algn="just" fontAlgn="base">
              <a:spcAft>
                <a:spcPct val="0"/>
              </a:spcAft>
              <a:buClr>
                <a:srgbClr val="581D74"/>
              </a:buClr>
              <a:buFontTx/>
              <a:buNone/>
              <a:defRPr/>
            </a:pPr>
            <a:endParaRPr lang="fr-FR" altLang="fr-FR" sz="1400" dirty="0" smtClean="0">
              <a:solidFill>
                <a:srgbClr val="581D74"/>
              </a:solidFill>
              <a:ea typeface="Verdana" pitchFamily="34" charset="0"/>
              <a:cs typeface="Verdana" pitchFamily="34" charset="0"/>
            </a:endParaRPr>
          </a:p>
          <a:p>
            <a:pPr algn="just" fontAlgn="base">
              <a:spcAft>
                <a:spcPct val="0"/>
              </a:spcAft>
              <a:buClr>
                <a:srgbClr val="581D74"/>
              </a:buClr>
              <a:buFontTx/>
              <a:buNone/>
              <a:defRPr/>
            </a:pPr>
            <a:endParaRPr lang="fr-FR" altLang="fr-FR" sz="1400" dirty="0" smtClean="0">
              <a:solidFill>
                <a:srgbClr val="581D74"/>
              </a:solidFill>
              <a:ea typeface="Verdana" pitchFamily="34" charset="0"/>
              <a:cs typeface="Verdana" pitchFamily="34" charset="0"/>
            </a:endParaRPr>
          </a:p>
          <a:p>
            <a:pPr algn="just" fontAlgn="base">
              <a:spcAft>
                <a:spcPct val="0"/>
              </a:spcAft>
              <a:buClr>
                <a:srgbClr val="581D74"/>
              </a:buClr>
              <a:buFontTx/>
              <a:buNone/>
              <a:defRPr/>
            </a:pPr>
            <a:r>
              <a:rPr lang="fr-FR" altLang="fr-FR" sz="1300" dirty="0" smtClean="0">
                <a:solidFill>
                  <a:srgbClr val="581D74"/>
                </a:solidFill>
                <a:ea typeface="Verdana" pitchFamily="34" charset="0"/>
                <a:cs typeface="Verdana" pitchFamily="34" charset="0"/>
              </a:rPr>
              <a:t>La logique de construction s’appuie sur 3 lignes conductrices :</a:t>
            </a:r>
          </a:p>
          <a:p>
            <a:pPr algn="just" fontAlgn="base">
              <a:spcAft>
                <a:spcPct val="0"/>
              </a:spcAft>
              <a:buClr>
                <a:srgbClr val="581D74"/>
              </a:buClr>
              <a:buFontTx/>
              <a:buNone/>
              <a:defRPr/>
            </a:pPr>
            <a:endParaRPr lang="fr-FR" altLang="fr-FR" sz="1300" dirty="0" smtClean="0">
              <a:solidFill>
                <a:srgbClr val="581D74"/>
              </a:solidFill>
              <a:ea typeface="Verdana" pitchFamily="34" charset="0"/>
              <a:cs typeface="Verdana" pitchFamily="34" charset="0"/>
            </a:endParaRPr>
          </a:p>
          <a:p>
            <a:pPr algn="just" fontAlgn="base">
              <a:spcAft>
                <a:spcPct val="0"/>
              </a:spcAft>
              <a:buClr>
                <a:srgbClr val="581D74"/>
              </a:buClr>
              <a:buFontTx/>
              <a:buNone/>
              <a:defRPr/>
            </a:pPr>
            <a:endParaRPr lang="fr-FR" altLang="fr-FR" sz="1300" dirty="0" smtClean="0">
              <a:solidFill>
                <a:srgbClr val="581D74"/>
              </a:solidFill>
              <a:ea typeface="Verdana" pitchFamily="34" charset="0"/>
              <a:cs typeface="Verdana" pitchFamily="34" charset="0"/>
            </a:endParaRPr>
          </a:p>
          <a:p>
            <a:pPr algn="just" fontAlgn="base">
              <a:spcAft>
                <a:spcPct val="0"/>
              </a:spcAft>
              <a:buClr>
                <a:srgbClr val="581D74"/>
              </a:buClr>
              <a:buFontTx/>
              <a:buNone/>
              <a:defRPr/>
            </a:pPr>
            <a:endParaRPr lang="fr-FR" altLang="fr-FR" sz="1300" dirty="0" smtClean="0">
              <a:solidFill>
                <a:srgbClr val="581D74"/>
              </a:solidFill>
              <a:ea typeface="Verdana" pitchFamily="34" charset="0"/>
              <a:cs typeface="Verdana" pitchFamily="34" charset="0"/>
            </a:endParaRPr>
          </a:p>
          <a:p>
            <a:pPr algn="just" fontAlgn="base">
              <a:spcAft>
                <a:spcPct val="0"/>
              </a:spcAft>
              <a:buClr>
                <a:srgbClr val="581D74"/>
              </a:buClr>
              <a:buFontTx/>
              <a:buNone/>
              <a:defRPr/>
            </a:pPr>
            <a:endParaRPr lang="fr-FR" altLang="fr-FR" sz="1300" dirty="0" smtClean="0">
              <a:solidFill>
                <a:srgbClr val="581D74"/>
              </a:solidFill>
              <a:ea typeface="Verdana" pitchFamily="34" charset="0"/>
              <a:cs typeface="Verdana" pitchFamily="34" charset="0"/>
            </a:endParaRPr>
          </a:p>
          <a:p>
            <a:pPr algn="just" fontAlgn="base">
              <a:spcAft>
                <a:spcPct val="0"/>
              </a:spcAft>
              <a:buClr>
                <a:srgbClr val="581D74"/>
              </a:buClr>
              <a:buFontTx/>
              <a:buNone/>
              <a:defRPr/>
            </a:pPr>
            <a:endParaRPr lang="fr-FR" altLang="fr-FR" sz="1300" dirty="0" smtClean="0">
              <a:solidFill>
                <a:srgbClr val="581D74"/>
              </a:solidFill>
              <a:ea typeface="Verdana" pitchFamily="34" charset="0"/>
              <a:cs typeface="Verdana" pitchFamily="34" charset="0"/>
            </a:endParaRPr>
          </a:p>
          <a:p>
            <a:pPr algn="just" fontAlgn="base">
              <a:spcAft>
                <a:spcPct val="0"/>
              </a:spcAft>
              <a:buClr>
                <a:srgbClr val="581D74"/>
              </a:buClr>
              <a:buFontTx/>
              <a:buNone/>
              <a:defRPr/>
            </a:pPr>
            <a:endParaRPr lang="fr-FR" altLang="fr-FR" sz="1300" dirty="0" smtClean="0">
              <a:solidFill>
                <a:srgbClr val="581D74"/>
              </a:solidFill>
              <a:ea typeface="Verdana" pitchFamily="34" charset="0"/>
              <a:cs typeface="Verdana" pitchFamily="34" charset="0"/>
            </a:endParaRPr>
          </a:p>
          <a:p>
            <a:pPr algn="just" fontAlgn="base">
              <a:spcAft>
                <a:spcPct val="0"/>
              </a:spcAft>
              <a:buClr>
                <a:srgbClr val="581D74"/>
              </a:buClr>
              <a:buFontTx/>
              <a:buNone/>
              <a:defRPr/>
            </a:pPr>
            <a:endParaRPr lang="fr-FR" altLang="fr-FR" sz="1300" dirty="0" smtClean="0">
              <a:solidFill>
                <a:srgbClr val="581D74"/>
              </a:solidFill>
              <a:ea typeface="Verdana" pitchFamily="34" charset="0"/>
              <a:cs typeface="Verdana" pitchFamily="34" charset="0"/>
            </a:endParaRPr>
          </a:p>
          <a:p>
            <a:pPr algn="just" fontAlgn="base">
              <a:spcAft>
                <a:spcPct val="0"/>
              </a:spcAft>
              <a:buClr>
                <a:srgbClr val="581D74"/>
              </a:buClr>
              <a:buFontTx/>
              <a:buNone/>
              <a:defRPr/>
            </a:pPr>
            <a:r>
              <a:rPr lang="fr-FR" altLang="fr-FR" sz="1300" spc="-20" dirty="0" smtClean="0">
                <a:solidFill>
                  <a:srgbClr val="581D74"/>
                </a:solidFill>
                <a:ea typeface="Verdana" pitchFamily="34" charset="0"/>
                <a:cs typeface="Verdana" pitchFamily="34" charset="0"/>
              </a:rPr>
              <a:t>Les portefeuilles modèles* répondent ainsi à une logique de diversification : en pondérant actifs risqués et non risqués, ils permettent d’intégrer des instruments financiers allant au-delà du risque du projet  tout en affichant une volatilité globale restant dans les limites  fixées par le client. </a:t>
            </a:r>
          </a:p>
        </p:txBody>
      </p:sp>
      <p:sp>
        <p:nvSpPr>
          <p:cNvPr id="13" name="Rectangle avec coins arrondis du même côté 1"/>
          <p:cNvSpPr/>
          <p:nvPr/>
        </p:nvSpPr>
        <p:spPr>
          <a:xfrm>
            <a:off x="1160463" y="1681163"/>
            <a:ext cx="2265362" cy="406400"/>
          </a:xfrm>
          <a:prstGeom prst="round2Same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r>
              <a:rPr lang="fr-FR" sz="1200" b="1" dirty="0">
                <a:solidFill>
                  <a:srgbClr val="FFFFFF"/>
                </a:solidFill>
              </a:rPr>
              <a:t>Famille </a:t>
            </a:r>
          </a:p>
          <a:p>
            <a:pPr algn="ctr" fontAlgn="base">
              <a:spcBef>
                <a:spcPct val="0"/>
              </a:spcBef>
              <a:spcAft>
                <a:spcPct val="0"/>
              </a:spcAft>
              <a:defRPr/>
            </a:pPr>
            <a:r>
              <a:rPr lang="fr-FR" sz="1200" b="1" dirty="0">
                <a:solidFill>
                  <a:srgbClr val="FFFFFF"/>
                </a:solidFill>
              </a:rPr>
              <a:t>Mixtes (Diversifiés)*</a:t>
            </a:r>
          </a:p>
        </p:txBody>
      </p:sp>
      <p:sp>
        <p:nvSpPr>
          <p:cNvPr id="16" name="Rectangle avec coins arrondis du même côté 5"/>
          <p:cNvSpPr/>
          <p:nvPr/>
        </p:nvSpPr>
        <p:spPr>
          <a:xfrm>
            <a:off x="3462338" y="1681163"/>
            <a:ext cx="2265362" cy="406400"/>
          </a:xfrm>
          <a:prstGeom prst="round2Same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r>
              <a:rPr lang="fr-FR" sz="1200" b="1" dirty="0">
                <a:solidFill>
                  <a:srgbClr val="FFFFFF"/>
                </a:solidFill>
              </a:rPr>
              <a:t>Famille </a:t>
            </a:r>
          </a:p>
          <a:p>
            <a:pPr algn="ctr" fontAlgn="base">
              <a:spcBef>
                <a:spcPct val="0"/>
              </a:spcBef>
              <a:spcAft>
                <a:spcPct val="0"/>
              </a:spcAft>
              <a:defRPr/>
            </a:pPr>
            <a:r>
              <a:rPr lang="fr-FR" sz="1200" b="1" dirty="0">
                <a:solidFill>
                  <a:srgbClr val="FFFFFF"/>
                </a:solidFill>
              </a:rPr>
              <a:t>Immobilier</a:t>
            </a:r>
          </a:p>
        </p:txBody>
      </p:sp>
      <p:sp>
        <p:nvSpPr>
          <p:cNvPr id="17" name="Rectangle avec coins arrondis du même côté 6"/>
          <p:cNvSpPr/>
          <p:nvPr/>
        </p:nvSpPr>
        <p:spPr>
          <a:xfrm>
            <a:off x="5764213" y="1681163"/>
            <a:ext cx="2263775" cy="406400"/>
          </a:xfrm>
          <a:prstGeom prst="round2Same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r>
              <a:rPr lang="fr-FR" sz="1200" b="1" dirty="0">
                <a:solidFill>
                  <a:srgbClr val="FFFFFF"/>
                </a:solidFill>
              </a:rPr>
              <a:t>Famille </a:t>
            </a:r>
          </a:p>
          <a:p>
            <a:pPr algn="ctr" fontAlgn="base">
              <a:spcBef>
                <a:spcPct val="0"/>
              </a:spcBef>
              <a:spcAft>
                <a:spcPct val="0"/>
              </a:spcAft>
              <a:defRPr/>
            </a:pPr>
            <a:r>
              <a:rPr lang="fr-FR" sz="1200" b="1" dirty="0">
                <a:solidFill>
                  <a:srgbClr val="FFFFFF"/>
                </a:solidFill>
              </a:rPr>
              <a:t>Actions</a:t>
            </a:r>
          </a:p>
        </p:txBody>
      </p:sp>
      <p:sp>
        <p:nvSpPr>
          <p:cNvPr id="8200" name="ZoneTexte 17"/>
          <p:cNvSpPr txBox="1">
            <a:spLocks noChangeArrowheads="1"/>
          </p:cNvSpPr>
          <p:nvPr/>
        </p:nvSpPr>
        <p:spPr bwMode="auto">
          <a:xfrm>
            <a:off x="1160463" y="2097088"/>
            <a:ext cx="685006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b="1">
                <a:solidFill>
                  <a:schemeClr val="hlink"/>
                </a:solidFill>
                <a:latin typeface="Verdana" pitchFamily="34" charset="0"/>
              </a:defRPr>
            </a:lvl1pPr>
            <a:lvl2pPr marL="742950" indent="-285750">
              <a:spcBef>
                <a:spcPct val="20000"/>
              </a:spcBef>
              <a:buChar char="•"/>
              <a:defRPr>
                <a:solidFill>
                  <a:schemeClr val="tx1"/>
                </a:solidFill>
                <a:latin typeface="Verdana" pitchFamily="34" charset="0"/>
              </a:defRPr>
            </a:lvl2pPr>
            <a:lvl3pPr marL="1143000" indent="-228600">
              <a:spcBef>
                <a:spcPct val="20000"/>
              </a:spcBef>
              <a:buFont typeface="Verdana" pitchFamily="34" charset="0"/>
              <a:buChar char="−"/>
              <a:defRPr sz="1400">
                <a:solidFill>
                  <a:schemeClr val="tx1"/>
                </a:solidFill>
                <a:latin typeface="Verdana" pitchFamily="34"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just" eaLnBrk="0" fontAlgn="base" hangingPunct="0">
              <a:spcBef>
                <a:spcPct val="0"/>
              </a:spcBef>
              <a:spcAft>
                <a:spcPct val="0"/>
              </a:spcAft>
              <a:buFontTx/>
              <a:buNone/>
            </a:pPr>
            <a:r>
              <a:rPr lang="fr-FR" altLang="fr-FR" sz="1000" b="0" smtClean="0">
                <a:solidFill>
                  <a:srgbClr val="002060"/>
                </a:solidFill>
              </a:rPr>
              <a:t>* La famille « Diversifiés » peut inclure des produits temporaires. Le poids de la poche Diversifiés sera diminuée du poids des produits structurés.</a:t>
            </a:r>
          </a:p>
        </p:txBody>
      </p:sp>
      <p:sp>
        <p:nvSpPr>
          <p:cNvPr id="19" name="Rectangle avec coins arrondis du même côté 9"/>
          <p:cNvSpPr/>
          <p:nvPr/>
        </p:nvSpPr>
        <p:spPr>
          <a:xfrm>
            <a:off x="630238" y="2889250"/>
            <a:ext cx="7380287" cy="481013"/>
          </a:xfrm>
          <a:prstGeom prst="round2SameRect">
            <a:avLst/>
          </a:pr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fontAlgn="base">
              <a:spcBef>
                <a:spcPct val="0"/>
              </a:spcBef>
              <a:spcAft>
                <a:spcPct val="0"/>
              </a:spcAft>
              <a:defRPr/>
            </a:pPr>
            <a:r>
              <a:rPr lang="fr-FR" sz="1200" dirty="0">
                <a:solidFill>
                  <a:srgbClr val="002060"/>
                </a:solidFill>
              </a:rPr>
              <a:t>Privilégier les </a:t>
            </a:r>
            <a:r>
              <a:rPr lang="fr-FR" sz="1200" b="1" dirty="0">
                <a:solidFill>
                  <a:srgbClr val="002060"/>
                </a:solidFill>
              </a:rPr>
              <a:t>OPC Mixtes (Diversifiés)</a:t>
            </a:r>
            <a:r>
              <a:rPr lang="fr-FR" sz="1200" dirty="0">
                <a:solidFill>
                  <a:srgbClr val="002060"/>
                </a:solidFill>
              </a:rPr>
              <a:t>,</a:t>
            </a:r>
            <a:r>
              <a:rPr lang="fr-FR" sz="1200" b="1" dirty="0">
                <a:solidFill>
                  <a:srgbClr val="002060"/>
                </a:solidFill>
              </a:rPr>
              <a:t> </a:t>
            </a:r>
            <a:r>
              <a:rPr lang="fr-FR" sz="1200" dirty="0">
                <a:solidFill>
                  <a:srgbClr val="002060"/>
                </a:solidFill>
              </a:rPr>
              <a:t>notamment les fonds flexibles</a:t>
            </a:r>
            <a:r>
              <a:rPr lang="fr-FR" sz="1200" b="1" dirty="0">
                <a:solidFill>
                  <a:srgbClr val="002060"/>
                </a:solidFill>
              </a:rPr>
              <a:t> </a:t>
            </a:r>
            <a:r>
              <a:rPr lang="fr-FR" sz="1200" dirty="0">
                <a:solidFill>
                  <a:srgbClr val="002060"/>
                </a:solidFill>
              </a:rPr>
              <a:t>qui au travers de leurs marges de manœuvre peuvent s’adapter aux différentes configurations de marché</a:t>
            </a:r>
          </a:p>
        </p:txBody>
      </p:sp>
      <p:sp>
        <p:nvSpPr>
          <p:cNvPr id="20" name="Rectangle avec coins arrondis du même côté 13"/>
          <p:cNvSpPr/>
          <p:nvPr/>
        </p:nvSpPr>
        <p:spPr>
          <a:xfrm>
            <a:off x="1106488" y="3460750"/>
            <a:ext cx="7202487" cy="487363"/>
          </a:xfrm>
          <a:prstGeom prst="round2SameRect">
            <a:avLst/>
          </a:pr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fontAlgn="base">
              <a:spcBef>
                <a:spcPct val="0"/>
              </a:spcBef>
              <a:spcAft>
                <a:spcPct val="0"/>
              </a:spcAft>
              <a:defRPr/>
            </a:pPr>
            <a:r>
              <a:rPr lang="fr-FR" sz="1200" dirty="0">
                <a:solidFill>
                  <a:srgbClr val="002060"/>
                </a:solidFill>
              </a:rPr>
              <a:t>Diversifier les portefeuilles par l’ajout d’une </a:t>
            </a:r>
            <a:r>
              <a:rPr lang="fr-FR" sz="1200" b="1" dirty="0">
                <a:solidFill>
                  <a:srgbClr val="002060"/>
                </a:solidFill>
              </a:rPr>
              <a:t>part d’Actifs immobiliers </a:t>
            </a:r>
          </a:p>
        </p:txBody>
      </p:sp>
      <p:sp>
        <p:nvSpPr>
          <p:cNvPr id="21" name="Rectangle avec coins arrondis du même côté 14"/>
          <p:cNvSpPr/>
          <p:nvPr/>
        </p:nvSpPr>
        <p:spPr>
          <a:xfrm>
            <a:off x="1746250" y="3995738"/>
            <a:ext cx="7051675" cy="484187"/>
          </a:xfrm>
          <a:prstGeom prst="round2SameRect">
            <a:avLst/>
          </a:pr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fontAlgn="base">
              <a:spcBef>
                <a:spcPct val="0"/>
              </a:spcBef>
              <a:spcAft>
                <a:spcPct val="0"/>
              </a:spcAft>
              <a:defRPr/>
            </a:pPr>
            <a:r>
              <a:rPr lang="fr-FR" sz="1200" dirty="0">
                <a:solidFill>
                  <a:srgbClr val="002060"/>
                </a:solidFill>
              </a:rPr>
              <a:t>Dynamiser les portefeuilles par l’intégration d’une </a:t>
            </a:r>
            <a:r>
              <a:rPr lang="fr-FR" sz="1200" b="1" dirty="0">
                <a:solidFill>
                  <a:srgbClr val="002060"/>
                </a:solidFill>
              </a:rPr>
              <a:t>part d’OPC Actions </a:t>
            </a:r>
            <a:r>
              <a:rPr lang="fr-FR" sz="1200" dirty="0">
                <a:solidFill>
                  <a:srgbClr val="002060"/>
                </a:solidFill>
              </a:rPr>
              <a:t>notamment pour les profils les plus offensifs qui le permettent</a:t>
            </a:r>
          </a:p>
        </p:txBody>
      </p:sp>
      <p:pic>
        <p:nvPicPr>
          <p:cNvPr id="12" name="Picture 2"/>
          <p:cNvPicPr>
            <a:picLocks noChangeAspect="1" noChangeArrowheads="1"/>
          </p:cNvPicPr>
          <p:nvPr/>
        </p:nvPicPr>
        <p:blipFill>
          <a:blip r:embed="rId4">
            <a:extLst>
              <a:ext uri="{28A0092B-C50C-407E-A947-70E740481C1C}">
                <a14:useLocalDpi xmlns:a14="http://schemas.microsoft.com/office/drawing/2010/main" val="0"/>
              </a:ext>
            </a:extLst>
          </a:blip>
          <a:srcRect l="13477" t="5943" r="10001" b="5943"/>
          <a:stretch>
            <a:fillRect/>
          </a:stretch>
        </p:blipFill>
        <p:spPr bwMode="auto">
          <a:xfrm>
            <a:off x="407988" y="5511800"/>
            <a:ext cx="468312" cy="533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4" name="Rectangle 13"/>
          <p:cNvSpPr/>
          <p:nvPr/>
        </p:nvSpPr>
        <p:spPr>
          <a:xfrm>
            <a:off x="863600" y="5438775"/>
            <a:ext cx="7743825" cy="71755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fontAlgn="base">
              <a:spcBef>
                <a:spcPct val="0"/>
              </a:spcBef>
              <a:spcAft>
                <a:spcPct val="0"/>
              </a:spcAft>
              <a:defRPr/>
            </a:pPr>
            <a:r>
              <a:rPr lang="fr-FR" sz="1100" dirty="0">
                <a:solidFill>
                  <a:srgbClr val="002060"/>
                </a:solidFill>
                <a:latin typeface="Arial" panose="020B0604020202020204" pitchFamily="34" charset="0"/>
                <a:cs typeface="Arial" panose="020B0604020202020204" pitchFamily="34" charset="0"/>
              </a:rPr>
              <a:t>* Les </a:t>
            </a:r>
            <a:r>
              <a:rPr lang="fr-FR" sz="1100" b="1" dirty="0">
                <a:solidFill>
                  <a:srgbClr val="FF6969"/>
                </a:solidFill>
                <a:latin typeface="Arial" panose="020B0604020202020204" pitchFamily="34" charset="0"/>
                <a:cs typeface="Arial" panose="020B0604020202020204" pitchFamily="34" charset="0"/>
              </a:rPr>
              <a:t>portefeuilles modèles </a:t>
            </a:r>
            <a:r>
              <a:rPr lang="fr-FR" sz="1100" dirty="0">
                <a:solidFill>
                  <a:srgbClr val="002060"/>
                </a:solidFill>
                <a:latin typeface="Arial" panose="020B0604020202020204" pitchFamily="34" charset="0"/>
                <a:cs typeface="Arial" panose="020B0604020202020204" pitchFamily="34" charset="0"/>
              </a:rPr>
              <a:t>s’appliquent à </a:t>
            </a:r>
            <a:r>
              <a:rPr lang="fr-FR" sz="1100" b="1" dirty="0">
                <a:solidFill>
                  <a:srgbClr val="FF6969"/>
                </a:solidFill>
                <a:latin typeface="Arial" panose="020B0604020202020204" pitchFamily="34" charset="0"/>
                <a:cs typeface="Arial" panose="020B0604020202020204" pitchFamily="34" charset="0"/>
              </a:rPr>
              <a:t>tous les projets du client </a:t>
            </a:r>
            <a:r>
              <a:rPr lang="fr-FR" sz="1100" dirty="0">
                <a:solidFill>
                  <a:srgbClr val="002060"/>
                </a:solidFill>
                <a:latin typeface="Arial" panose="020B0604020202020204" pitchFamily="34" charset="0"/>
                <a:cs typeface="Arial" panose="020B0604020202020204" pitchFamily="34" charset="0"/>
              </a:rPr>
              <a:t>sauf pour les deux projets suivants : « </a:t>
            </a:r>
            <a:r>
              <a:rPr lang="fr-FR" sz="1100" b="1" dirty="0">
                <a:solidFill>
                  <a:srgbClr val="002060"/>
                </a:solidFill>
                <a:latin typeface="Arial" panose="020B0604020202020204" pitchFamily="34" charset="0"/>
                <a:cs typeface="Arial" panose="020B0604020202020204" pitchFamily="34" charset="0"/>
              </a:rPr>
              <a:t>Constituer une épargne de précaution disponible</a:t>
            </a:r>
            <a:r>
              <a:rPr lang="fr-FR" sz="1100" dirty="0">
                <a:solidFill>
                  <a:srgbClr val="002060"/>
                </a:solidFill>
                <a:latin typeface="Arial" panose="020B0604020202020204" pitchFamily="34" charset="0"/>
                <a:cs typeface="Arial" panose="020B0604020202020204" pitchFamily="34" charset="0"/>
              </a:rPr>
              <a:t> » pour lequel l’épargne bancaire sera préconisée et « </a:t>
            </a:r>
            <a:r>
              <a:rPr lang="fr-FR" sz="1100" b="1" dirty="0">
                <a:solidFill>
                  <a:srgbClr val="002060"/>
                </a:solidFill>
                <a:latin typeface="Arial" panose="020B0604020202020204" pitchFamily="34" charset="0"/>
                <a:cs typeface="Arial" panose="020B0604020202020204" pitchFamily="34" charset="0"/>
              </a:rPr>
              <a:t>Optimiser mon imposition </a:t>
            </a:r>
            <a:r>
              <a:rPr lang="fr-FR" sz="1100" dirty="0">
                <a:solidFill>
                  <a:srgbClr val="002060"/>
                </a:solidFill>
                <a:latin typeface="Arial" panose="020B0604020202020204" pitchFamily="34" charset="0"/>
                <a:cs typeface="Arial" panose="020B0604020202020204" pitchFamily="34" charset="0"/>
              </a:rPr>
              <a:t>» pour lequel la composition de l’allocation se fera librement par le conseiller.</a:t>
            </a:r>
          </a:p>
        </p:txBody>
      </p:sp>
    </p:spTree>
    <p:extLst>
      <p:ext uri="{BB962C8B-B14F-4D97-AF65-F5344CB8AC3E}">
        <p14:creationId xmlns:p14="http://schemas.microsoft.com/office/powerpoint/2010/main" val="175603151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16"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fltVal val="0"/>
                                          </p:val>
                                        </p:tav>
                                        <p:tav tm="100000">
                                          <p:val>
                                            <p:strVal val="#ppt_h"/>
                                          </p:val>
                                        </p:tav>
                                      </p:tavLst>
                                    </p:anim>
                                    <p:animEffect transition="in" filter="fade">
                                      <p:cBhvr>
                                        <p:cTn id="9"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re 1"/>
          <p:cNvSpPr>
            <a:spLocks noGrp="1"/>
          </p:cNvSpPr>
          <p:nvPr>
            <p:ph type="title"/>
          </p:nvPr>
        </p:nvSpPr>
        <p:spPr>
          <a:xfrm>
            <a:off x="538163" y="401638"/>
            <a:ext cx="8062912" cy="790575"/>
          </a:xfrm>
        </p:spPr>
        <p:txBody>
          <a:bodyPr/>
          <a:lstStyle/>
          <a:p>
            <a:r>
              <a:rPr lang="fr-FR" altLang="fr-FR" sz="2000" smtClean="0"/>
              <a:t>Comment s’inscrivent les portefeuilles modèles</a:t>
            </a:r>
            <a:r>
              <a:rPr lang="fr-FR" altLang="fr-FR" smtClean="0"/>
              <a:t/>
            </a:r>
            <a:br>
              <a:rPr lang="fr-FR" altLang="fr-FR" smtClean="0"/>
            </a:br>
            <a:r>
              <a:rPr lang="fr-FR" altLang="fr-FR" sz="1800" smtClean="0">
                <a:solidFill>
                  <a:srgbClr val="C00000"/>
                </a:solidFill>
              </a:rPr>
              <a:t>dans le nouveau parcours client ?</a:t>
            </a:r>
          </a:p>
        </p:txBody>
      </p:sp>
      <p:pic>
        <p:nvPicPr>
          <p:cNvPr id="9219" name="Imag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307263" y="147638"/>
            <a:ext cx="854075" cy="85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20" name="Image 41"/>
          <p:cNvPicPr>
            <a:picLocks noChangeAspect="1"/>
          </p:cNvPicPr>
          <p:nvPr/>
        </p:nvPicPr>
        <p:blipFill>
          <a:blip r:embed="rId4">
            <a:extLst>
              <a:ext uri="{28A0092B-C50C-407E-A947-70E740481C1C}">
                <a14:useLocalDpi xmlns:a14="http://schemas.microsoft.com/office/drawing/2010/main" val="0"/>
              </a:ext>
            </a:extLst>
          </a:blip>
          <a:srcRect l="21609" r="22711" b="7253"/>
          <a:stretch>
            <a:fillRect/>
          </a:stretch>
        </p:blipFill>
        <p:spPr bwMode="auto">
          <a:xfrm>
            <a:off x="7970838" y="233363"/>
            <a:ext cx="676275"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61" name="Espace réservé du texte 2"/>
          <p:cNvSpPr txBox="1">
            <a:spLocks/>
          </p:cNvSpPr>
          <p:nvPr/>
        </p:nvSpPr>
        <p:spPr bwMode="auto">
          <a:xfrm>
            <a:off x="519113" y="1201738"/>
            <a:ext cx="8086725" cy="4725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sz="2000" b="1">
                <a:solidFill>
                  <a:schemeClr val="hlink"/>
                </a:solidFill>
                <a:latin typeface="Verdana" pitchFamily="34" charset="0"/>
              </a:defRPr>
            </a:lvl1pPr>
            <a:lvl2pPr marL="860425" indent="-285750">
              <a:spcBef>
                <a:spcPct val="20000"/>
              </a:spcBef>
              <a:buChar char="•"/>
              <a:defRPr>
                <a:solidFill>
                  <a:schemeClr val="tx1"/>
                </a:solidFill>
                <a:latin typeface="Verdana" pitchFamily="34" charset="0"/>
              </a:defRPr>
            </a:lvl2pPr>
            <a:lvl3pPr indent="-228600">
              <a:spcBef>
                <a:spcPct val="20000"/>
              </a:spcBef>
              <a:buFont typeface="Verdana" pitchFamily="34" charset="0"/>
              <a:buChar char="−"/>
              <a:defRPr sz="1400">
                <a:solidFill>
                  <a:schemeClr val="tx1"/>
                </a:solidFill>
                <a:latin typeface="Verdana" pitchFamily="34" charset="0"/>
              </a:defRPr>
            </a:lvl3pPr>
            <a:lvl4pPr marL="1376363" indent="-231775">
              <a:spcBef>
                <a:spcPct val="20000"/>
              </a:spcBef>
              <a:buChar char="–"/>
              <a:defRPr sz="2000">
                <a:solidFill>
                  <a:schemeClr val="tx1"/>
                </a:solidFill>
                <a:latin typeface="Arial" charset="0"/>
              </a:defRPr>
            </a:lvl4pPr>
            <a:lvl5pPr marL="2058988" indent="-230188">
              <a:spcBef>
                <a:spcPct val="20000"/>
              </a:spcBef>
              <a:buChar char="»"/>
              <a:defRPr sz="2000">
                <a:solidFill>
                  <a:schemeClr val="tx1"/>
                </a:solidFill>
                <a:latin typeface="Arial" charset="0"/>
              </a:defRPr>
            </a:lvl5pPr>
            <a:lvl6pPr marL="2516188" indent="-230188" eaLnBrk="0" fontAlgn="base" hangingPunct="0">
              <a:spcBef>
                <a:spcPct val="20000"/>
              </a:spcBef>
              <a:spcAft>
                <a:spcPct val="0"/>
              </a:spcAft>
              <a:buChar char="»"/>
              <a:defRPr sz="2000">
                <a:solidFill>
                  <a:schemeClr val="tx1"/>
                </a:solidFill>
                <a:latin typeface="Arial" charset="0"/>
              </a:defRPr>
            </a:lvl6pPr>
            <a:lvl7pPr marL="2973388" indent="-230188" eaLnBrk="0" fontAlgn="base" hangingPunct="0">
              <a:spcBef>
                <a:spcPct val="20000"/>
              </a:spcBef>
              <a:spcAft>
                <a:spcPct val="0"/>
              </a:spcAft>
              <a:buChar char="»"/>
              <a:defRPr sz="2000">
                <a:solidFill>
                  <a:schemeClr val="tx1"/>
                </a:solidFill>
                <a:latin typeface="Arial" charset="0"/>
              </a:defRPr>
            </a:lvl7pPr>
            <a:lvl8pPr marL="3430588" indent="-230188" eaLnBrk="0" fontAlgn="base" hangingPunct="0">
              <a:spcBef>
                <a:spcPct val="20000"/>
              </a:spcBef>
              <a:spcAft>
                <a:spcPct val="0"/>
              </a:spcAft>
              <a:buChar char="»"/>
              <a:defRPr sz="2000">
                <a:solidFill>
                  <a:schemeClr val="tx1"/>
                </a:solidFill>
                <a:latin typeface="Arial" charset="0"/>
              </a:defRPr>
            </a:lvl8pPr>
            <a:lvl9pPr marL="3887788" indent="-230188" eaLnBrk="0" fontAlgn="base" hangingPunct="0">
              <a:spcBef>
                <a:spcPct val="20000"/>
              </a:spcBef>
              <a:spcAft>
                <a:spcPct val="0"/>
              </a:spcAft>
              <a:buChar char="»"/>
              <a:defRPr sz="2000">
                <a:solidFill>
                  <a:schemeClr val="tx1"/>
                </a:solidFill>
                <a:latin typeface="Arial" charset="0"/>
              </a:defRPr>
            </a:lvl9pPr>
          </a:lstStyle>
          <a:p>
            <a:pPr algn="just" fontAlgn="base">
              <a:spcAft>
                <a:spcPct val="0"/>
              </a:spcAft>
              <a:buClr>
                <a:srgbClr val="581D74"/>
              </a:buClr>
              <a:buFontTx/>
              <a:buNone/>
              <a:defRPr/>
            </a:pPr>
            <a:r>
              <a:rPr lang="fr-FR" altLang="fr-FR" sz="1300" dirty="0" smtClean="0">
                <a:solidFill>
                  <a:srgbClr val="581D74"/>
                </a:solidFill>
                <a:ea typeface="Verdana" pitchFamily="34" charset="0"/>
                <a:cs typeface="Verdana" pitchFamily="34" charset="0"/>
                <a:sym typeface="Wingdings" pitchFamily="2" charset="2"/>
              </a:rPr>
              <a:t>A chaque projet est associé un niveau de risque</a:t>
            </a:r>
          </a:p>
          <a:p>
            <a:pPr algn="just" fontAlgn="base">
              <a:spcAft>
                <a:spcPct val="0"/>
              </a:spcAft>
              <a:buClr>
                <a:srgbClr val="581D74"/>
              </a:buClr>
              <a:buFontTx/>
              <a:buNone/>
              <a:defRPr/>
            </a:pPr>
            <a:endParaRPr lang="fr-FR" altLang="fr-FR" sz="1300" dirty="0" smtClean="0">
              <a:solidFill>
                <a:srgbClr val="581D74"/>
              </a:solidFill>
              <a:ea typeface="Verdana" pitchFamily="34" charset="0"/>
              <a:cs typeface="Verdana" pitchFamily="34" charset="0"/>
              <a:sym typeface="Wingdings" pitchFamily="2" charset="2"/>
            </a:endParaRPr>
          </a:p>
          <a:p>
            <a:pPr lvl="1" algn="just" fontAlgn="base">
              <a:spcAft>
                <a:spcPct val="0"/>
              </a:spcAft>
              <a:buClr>
                <a:srgbClr val="581D74"/>
              </a:buClr>
              <a:buFont typeface="Wingdings" pitchFamily="2" charset="2"/>
              <a:buChar char="è"/>
              <a:defRPr/>
            </a:pPr>
            <a:r>
              <a:rPr lang="fr-FR" altLang="fr-FR" sz="1300" dirty="0" smtClean="0">
                <a:solidFill>
                  <a:srgbClr val="581D74"/>
                </a:solidFill>
                <a:ea typeface="Verdana" pitchFamily="34" charset="0"/>
                <a:cs typeface="Verdana" pitchFamily="34" charset="0"/>
                <a:sym typeface="Wingdings" pitchFamily="2" charset="2"/>
              </a:rPr>
              <a:t>R1 : risque faible</a:t>
            </a:r>
          </a:p>
          <a:p>
            <a:pPr lvl="1" algn="just" fontAlgn="base">
              <a:spcAft>
                <a:spcPct val="0"/>
              </a:spcAft>
              <a:buClr>
                <a:srgbClr val="581D74"/>
              </a:buClr>
              <a:buFont typeface="Wingdings" pitchFamily="2" charset="2"/>
              <a:buChar char="è"/>
              <a:defRPr/>
            </a:pPr>
            <a:r>
              <a:rPr lang="fr-FR" altLang="fr-FR" sz="1300" dirty="0" smtClean="0">
                <a:solidFill>
                  <a:srgbClr val="581D74"/>
                </a:solidFill>
                <a:ea typeface="Verdana" pitchFamily="34" charset="0"/>
                <a:cs typeface="Verdana" pitchFamily="34" charset="0"/>
                <a:sym typeface="Wingdings" pitchFamily="2" charset="2"/>
              </a:rPr>
              <a:t>R2 : risque modéré</a:t>
            </a:r>
          </a:p>
          <a:p>
            <a:pPr lvl="1" algn="just" fontAlgn="base">
              <a:spcAft>
                <a:spcPct val="0"/>
              </a:spcAft>
              <a:buClr>
                <a:srgbClr val="581D74"/>
              </a:buClr>
              <a:buFont typeface="Wingdings" pitchFamily="2" charset="2"/>
              <a:buChar char="è"/>
              <a:defRPr/>
            </a:pPr>
            <a:r>
              <a:rPr lang="fr-FR" altLang="fr-FR" sz="1300" dirty="0" smtClean="0">
                <a:solidFill>
                  <a:srgbClr val="581D74"/>
                </a:solidFill>
                <a:ea typeface="Verdana" pitchFamily="34" charset="0"/>
                <a:cs typeface="Verdana" pitchFamily="34" charset="0"/>
                <a:sym typeface="Wingdings" pitchFamily="2" charset="2"/>
              </a:rPr>
              <a:t>R3 : risque élevé</a:t>
            </a:r>
          </a:p>
          <a:p>
            <a:pPr algn="just" fontAlgn="base">
              <a:spcAft>
                <a:spcPct val="0"/>
              </a:spcAft>
              <a:buClr>
                <a:srgbClr val="581D74"/>
              </a:buClr>
              <a:buFontTx/>
              <a:buNone/>
              <a:defRPr/>
            </a:pPr>
            <a:endParaRPr lang="fr-FR" altLang="fr-FR" sz="1300" dirty="0" smtClean="0">
              <a:solidFill>
                <a:srgbClr val="581D74"/>
              </a:solidFill>
              <a:ea typeface="Verdana" pitchFamily="34" charset="0"/>
              <a:cs typeface="Verdana" pitchFamily="34" charset="0"/>
              <a:sym typeface="Wingdings" pitchFamily="2" charset="2"/>
            </a:endParaRPr>
          </a:p>
          <a:p>
            <a:pPr algn="just" fontAlgn="base">
              <a:spcAft>
                <a:spcPct val="0"/>
              </a:spcAft>
              <a:buClr>
                <a:srgbClr val="581D74"/>
              </a:buClr>
              <a:buFontTx/>
              <a:buNone/>
              <a:defRPr/>
            </a:pPr>
            <a:r>
              <a:rPr lang="fr-FR" altLang="fr-FR" sz="1300" u="sng" dirty="0" smtClean="0">
                <a:solidFill>
                  <a:srgbClr val="581D74"/>
                </a:solidFill>
                <a:ea typeface="Verdana" pitchFamily="34" charset="0"/>
                <a:cs typeface="Verdana" pitchFamily="34" charset="0"/>
                <a:sym typeface="Wingdings" pitchFamily="2" charset="2"/>
              </a:rPr>
              <a:t>Pour les projets de risque R1 (risque faible)</a:t>
            </a:r>
            <a:r>
              <a:rPr lang="fr-FR" altLang="fr-FR" sz="1300" dirty="0" smtClean="0">
                <a:solidFill>
                  <a:srgbClr val="581D74"/>
                </a:solidFill>
                <a:ea typeface="Verdana" pitchFamily="34" charset="0"/>
                <a:cs typeface="Verdana" pitchFamily="34" charset="0"/>
                <a:sym typeface="Wingdings" pitchFamily="2" charset="2"/>
              </a:rPr>
              <a:t> :</a:t>
            </a:r>
          </a:p>
          <a:p>
            <a:pPr algn="just" fontAlgn="base">
              <a:spcAft>
                <a:spcPct val="0"/>
              </a:spcAft>
              <a:buClr>
                <a:srgbClr val="581D74"/>
              </a:buClr>
              <a:buFontTx/>
              <a:buNone/>
              <a:defRPr/>
            </a:pPr>
            <a:endParaRPr lang="fr-FR" altLang="fr-FR" sz="1300" dirty="0">
              <a:solidFill>
                <a:srgbClr val="581D74"/>
              </a:solidFill>
              <a:ea typeface="Verdana" pitchFamily="34" charset="0"/>
              <a:cs typeface="Verdana" pitchFamily="34" charset="0"/>
              <a:sym typeface="Wingdings" pitchFamily="2" charset="2"/>
            </a:endParaRPr>
          </a:p>
          <a:p>
            <a:pPr algn="just" fontAlgn="base">
              <a:spcAft>
                <a:spcPct val="0"/>
              </a:spcAft>
              <a:buClr>
                <a:srgbClr val="581D74"/>
              </a:buClr>
              <a:buFontTx/>
              <a:buNone/>
              <a:defRPr/>
            </a:pPr>
            <a:r>
              <a:rPr lang="fr-FR" altLang="fr-FR" sz="1300" dirty="0" smtClean="0">
                <a:solidFill>
                  <a:srgbClr val="581D74"/>
                </a:solidFill>
                <a:ea typeface="Verdana" pitchFamily="34" charset="0"/>
                <a:cs typeface="Verdana" pitchFamily="34" charset="0"/>
                <a:sym typeface="Wingdings" pitchFamily="2" charset="2"/>
              </a:rPr>
              <a:t>Le portefeuille modèle assurance-vie R1 est fortement recommandé, </a:t>
            </a:r>
            <a:r>
              <a:rPr lang="fr-FR" altLang="fr-FR" sz="1300" dirty="0">
                <a:solidFill>
                  <a:srgbClr val="581D74"/>
                </a:solidFill>
                <a:ea typeface="Verdana" pitchFamily="34" charset="0"/>
                <a:cs typeface="Verdana" pitchFamily="34" charset="0"/>
                <a:sym typeface="Wingdings" pitchFamily="2" charset="2"/>
              </a:rPr>
              <a:t>sauf pour les cas </a:t>
            </a:r>
            <a:r>
              <a:rPr lang="fr-FR" altLang="fr-FR" sz="1300" dirty="0" smtClean="0">
                <a:solidFill>
                  <a:srgbClr val="581D74"/>
                </a:solidFill>
                <a:ea typeface="Verdana" pitchFamily="34" charset="0"/>
                <a:cs typeface="Verdana" pitchFamily="34" charset="0"/>
                <a:sym typeface="Wingdings" pitchFamily="2" charset="2"/>
              </a:rPr>
              <a:t>suivants :</a:t>
            </a:r>
          </a:p>
          <a:p>
            <a:pPr marL="574675" lvl="1" indent="0" algn="just" fontAlgn="base">
              <a:spcAft>
                <a:spcPct val="0"/>
              </a:spcAft>
              <a:buClr>
                <a:srgbClr val="581D74"/>
              </a:buClr>
              <a:buFontTx/>
              <a:buNone/>
              <a:defRPr/>
            </a:pPr>
            <a:endParaRPr lang="fr-FR" altLang="fr-FR" sz="1300" dirty="0" smtClean="0">
              <a:solidFill>
                <a:srgbClr val="581D74"/>
              </a:solidFill>
              <a:ea typeface="Verdana" pitchFamily="34" charset="0"/>
              <a:cs typeface="Verdana" pitchFamily="34" charset="0"/>
              <a:sym typeface="Wingdings" pitchFamily="2" charset="2"/>
            </a:endParaRPr>
          </a:p>
          <a:p>
            <a:pPr lvl="1" algn="just" fontAlgn="base">
              <a:spcAft>
                <a:spcPct val="0"/>
              </a:spcAft>
              <a:buClr>
                <a:srgbClr val="581D74"/>
              </a:buClr>
              <a:buFont typeface="Wingdings" pitchFamily="2" charset="2"/>
              <a:buChar char="è"/>
              <a:defRPr/>
            </a:pPr>
            <a:r>
              <a:rPr lang="fr-FR" altLang="fr-FR" sz="1300" dirty="0" smtClean="0">
                <a:solidFill>
                  <a:srgbClr val="581D74"/>
                </a:solidFill>
                <a:ea typeface="Verdana" pitchFamily="34" charset="0"/>
                <a:cs typeface="Verdana" pitchFamily="34" charset="0"/>
                <a:sym typeface="Wingdings" pitchFamily="2" charset="2"/>
              </a:rPr>
              <a:t>Personne </a:t>
            </a:r>
            <a:r>
              <a:rPr lang="fr-FR" altLang="fr-FR" sz="1300" dirty="0">
                <a:solidFill>
                  <a:srgbClr val="581D74"/>
                </a:solidFill>
                <a:ea typeface="Verdana" pitchFamily="34" charset="0"/>
                <a:cs typeface="Verdana" pitchFamily="34" charset="0"/>
                <a:sym typeface="Wingdings" pitchFamily="2" charset="2"/>
              </a:rPr>
              <a:t>sous tutelle, à qui on doit pouvoir proposer une offre 100% fonds </a:t>
            </a:r>
            <a:r>
              <a:rPr lang="fr-FR" altLang="fr-FR" sz="1300" dirty="0" smtClean="0">
                <a:solidFill>
                  <a:srgbClr val="581D74"/>
                </a:solidFill>
                <a:ea typeface="Verdana" pitchFamily="34" charset="0"/>
                <a:cs typeface="Verdana" pitchFamily="34" charset="0"/>
                <a:sym typeface="Wingdings" pitchFamily="2" charset="2"/>
              </a:rPr>
              <a:t>euros,</a:t>
            </a:r>
          </a:p>
          <a:p>
            <a:pPr lvl="1" algn="just" fontAlgn="base">
              <a:spcAft>
                <a:spcPct val="0"/>
              </a:spcAft>
              <a:buClr>
                <a:srgbClr val="581D74"/>
              </a:buClr>
              <a:buFont typeface="Wingdings" pitchFamily="2" charset="2"/>
              <a:buChar char="è"/>
              <a:defRPr/>
            </a:pPr>
            <a:endParaRPr lang="fr-FR" altLang="fr-FR" sz="1300" dirty="0" smtClean="0">
              <a:solidFill>
                <a:srgbClr val="581D74"/>
              </a:solidFill>
              <a:ea typeface="Verdana" pitchFamily="34" charset="0"/>
              <a:cs typeface="Verdana" pitchFamily="34" charset="0"/>
              <a:sym typeface="Wingdings" pitchFamily="2" charset="2"/>
            </a:endParaRPr>
          </a:p>
          <a:p>
            <a:pPr lvl="1" algn="just" fontAlgn="base">
              <a:spcAft>
                <a:spcPct val="0"/>
              </a:spcAft>
              <a:buClr>
                <a:srgbClr val="581D74"/>
              </a:buClr>
              <a:buFont typeface="Wingdings" pitchFamily="2" charset="2"/>
              <a:buChar char="è"/>
              <a:defRPr/>
            </a:pPr>
            <a:r>
              <a:rPr lang="fr-FR" altLang="fr-FR" sz="1300" dirty="0" smtClean="0">
                <a:solidFill>
                  <a:srgbClr val="581D74"/>
                </a:solidFill>
                <a:ea typeface="Verdana" pitchFamily="34" charset="0"/>
                <a:cs typeface="Verdana" pitchFamily="34" charset="0"/>
                <a:sym typeface="Wingdings" pitchFamily="2" charset="2"/>
              </a:rPr>
              <a:t>Personne âgée de plus de 85 ans, pour laquelle le seuil de 20% d’UC ne peut être dépassé tous projets confondus (un message bloquant est poussé par Mysys dans ce cas précis),</a:t>
            </a:r>
          </a:p>
          <a:p>
            <a:pPr lvl="1" algn="just" fontAlgn="base">
              <a:spcAft>
                <a:spcPct val="0"/>
              </a:spcAft>
              <a:buClr>
                <a:srgbClr val="581D74"/>
              </a:buClr>
              <a:buFont typeface="Wingdings" pitchFamily="2" charset="2"/>
              <a:buChar char="è"/>
              <a:defRPr/>
            </a:pPr>
            <a:endParaRPr lang="fr-FR" altLang="fr-FR" sz="1300" dirty="0" smtClean="0">
              <a:solidFill>
                <a:srgbClr val="581D74"/>
              </a:solidFill>
              <a:ea typeface="Verdana" pitchFamily="34" charset="0"/>
              <a:cs typeface="Verdana" pitchFamily="34" charset="0"/>
              <a:sym typeface="Wingdings" pitchFamily="2" charset="2"/>
            </a:endParaRPr>
          </a:p>
          <a:p>
            <a:pPr lvl="1" algn="just" fontAlgn="base">
              <a:spcAft>
                <a:spcPct val="0"/>
              </a:spcAft>
              <a:buClr>
                <a:srgbClr val="581D74"/>
              </a:buClr>
              <a:buFont typeface="Wingdings" pitchFamily="2" charset="2"/>
              <a:buChar char="è"/>
              <a:defRPr/>
            </a:pPr>
            <a:r>
              <a:rPr lang="fr-FR" altLang="fr-FR" sz="1300" dirty="0" smtClean="0">
                <a:solidFill>
                  <a:srgbClr val="581D74"/>
                </a:solidFill>
                <a:ea typeface="Verdana" pitchFamily="34" charset="0"/>
                <a:cs typeface="Verdana" pitchFamily="34" charset="0"/>
                <a:sym typeface="Wingdings" pitchFamily="2" charset="2"/>
              </a:rPr>
              <a:t>Cas où </a:t>
            </a:r>
            <a:r>
              <a:rPr lang="fr-FR" altLang="fr-FR" sz="1300" dirty="0">
                <a:solidFill>
                  <a:srgbClr val="581D74"/>
                </a:solidFill>
                <a:ea typeface="Verdana" pitchFamily="34" charset="0"/>
                <a:cs typeface="Verdana" pitchFamily="34" charset="0"/>
                <a:sym typeface="Wingdings" pitchFamily="2" charset="2"/>
              </a:rPr>
              <a:t>une offre de fonds temporaire classifiée R1 est disponible, et </a:t>
            </a:r>
            <a:r>
              <a:rPr lang="fr-FR" altLang="fr-FR" sz="1300" dirty="0" smtClean="0">
                <a:solidFill>
                  <a:srgbClr val="581D74"/>
                </a:solidFill>
                <a:ea typeface="Verdana" pitchFamily="34" charset="0"/>
                <a:cs typeface="Verdana" pitchFamily="34" charset="0"/>
                <a:sym typeface="Wingdings" pitchFamily="2" charset="2"/>
              </a:rPr>
              <a:t>offre </a:t>
            </a:r>
            <a:r>
              <a:rPr lang="fr-FR" altLang="fr-FR" sz="1300" dirty="0">
                <a:solidFill>
                  <a:srgbClr val="581D74"/>
                </a:solidFill>
                <a:ea typeface="Verdana" pitchFamily="34" charset="0"/>
                <a:cs typeface="Verdana" pitchFamily="34" charset="0"/>
                <a:sym typeface="Wingdings" pitchFamily="2" charset="2"/>
              </a:rPr>
              <a:t>à la fois une promesse (capital protégé) et un suivi dans la durée. Le conseiller </a:t>
            </a:r>
            <a:r>
              <a:rPr lang="fr-FR" altLang="fr-FR" sz="1300" dirty="0" smtClean="0">
                <a:solidFill>
                  <a:srgbClr val="581D74"/>
                </a:solidFill>
                <a:ea typeface="Verdana" pitchFamily="34" charset="0"/>
                <a:cs typeface="Verdana" pitchFamily="34" charset="0"/>
                <a:sym typeface="Wingdings" pitchFamily="2" charset="2"/>
              </a:rPr>
              <a:t>pourra sélectionner </a:t>
            </a:r>
            <a:r>
              <a:rPr lang="fr-FR" altLang="fr-FR" sz="1300" dirty="0">
                <a:solidFill>
                  <a:srgbClr val="581D74"/>
                </a:solidFill>
                <a:ea typeface="Verdana" pitchFamily="34" charset="0"/>
                <a:cs typeface="Verdana" pitchFamily="34" charset="0"/>
                <a:sym typeface="Wingdings" pitchFamily="2" charset="2"/>
              </a:rPr>
              <a:t>librement cette offre et la mixer si besoin avec </a:t>
            </a:r>
            <a:r>
              <a:rPr lang="fr-FR" altLang="fr-FR" sz="1300" dirty="0" smtClean="0">
                <a:solidFill>
                  <a:srgbClr val="581D74"/>
                </a:solidFill>
                <a:ea typeface="Verdana" pitchFamily="34" charset="0"/>
                <a:cs typeface="Verdana" pitchFamily="34" charset="0"/>
                <a:sym typeface="Wingdings" pitchFamily="2" charset="2"/>
              </a:rPr>
              <a:t>un </a:t>
            </a:r>
            <a:r>
              <a:rPr lang="fr-FR" altLang="fr-FR" sz="1300" dirty="0">
                <a:solidFill>
                  <a:srgbClr val="581D74"/>
                </a:solidFill>
                <a:ea typeface="Verdana" pitchFamily="34" charset="0"/>
                <a:cs typeface="Verdana" pitchFamily="34" charset="0"/>
                <a:sym typeface="Wingdings" pitchFamily="2" charset="2"/>
              </a:rPr>
              <a:t>fonds </a:t>
            </a:r>
            <a:r>
              <a:rPr lang="fr-FR" altLang="fr-FR" sz="1300" dirty="0" smtClean="0">
                <a:solidFill>
                  <a:srgbClr val="581D74"/>
                </a:solidFill>
                <a:ea typeface="Verdana" pitchFamily="34" charset="0"/>
                <a:cs typeface="Verdana" pitchFamily="34" charset="0"/>
                <a:sym typeface="Wingdings" pitchFamily="2" charset="2"/>
              </a:rPr>
              <a:t>euros.</a:t>
            </a:r>
          </a:p>
        </p:txBody>
      </p:sp>
    </p:spTree>
    <p:extLst>
      <p:ext uri="{BB962C8B-B14F-4D97-AF65-F5344CB8AC3E}">
        <p14:creationId xmlns:p14="http://schemas.microsoft.com/office/powerpoint/2010/main" val="268535259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re 1"/>
          <p:cNvSpPr>
            <a:spLocks noGrp="1"/>
          </p:cNvSpPr>
          <p:nvPr>
            <p:ph type="title"/>
          </p:nvPr>
        </p:nvSpPr>
        <p:spPr>
          <a:xfrm>
            <a:off x="538163" y="401638"/>
            <a:ext cx="8062912" cy="790575"/>
          </a:xfrm>
        </p:spPr>
        <p:txBody>
          <a:bodyPr/>
          <a:lstStyle/>
          <a:p>
            <a:r>
              <a:rPr lang="fr-FR" altLang="fr-FR" sz="2000" smtClean="0">
                <a:solidFill>
                  <a:srgbClr val="5C6F7C"/>
                </a:solidFill>
              </a:rPr>
              <a:t>Comment s’inscrivent les portefeuilles modèles</a:t>
            </a:r>
            <a:r>
              <a:rPr lang="fr-FR" altLang="fr-FR" smtClean="0">
                <a:solidFill>
                  <a:srgbClr val="5C6F7C"/>
                </a:solidFill>
              </a:rPr>
              <a:t/>
            </a:r>
            <a:br>
              <a:rPr lang="fr-FR" altLang="fr-FR" smtClean="0">
                <a:solidFill>
                  <a:srgbClr val="5C6F7C"/>
                </a:solidFill>
              </a:rPr>
            </a:br>
            <a:r>
              <a:rPr lang="fr-FR" altLang="fr-FR" sz="1800" smtClean="0">
                <a:solidFill>
                  <a:srgbClr val="C00000"/>
                </a:solidFill>
              </a:rPr>
              <a:t>dans le nouveau parcours client ?</a:t>
            </a:r>
          </a:p>
        </p:txBody>
      </p:sp>
      <p:pic>
        <p:nvPicPr>
          <p:cNvPr id="10243" name="Imag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348538" y="122238"/>
            <a:ext cx="854075" cy="85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4" name="Image 41"/>
          <p:cNvPicPr>
            <a:picLocks noChangeAspect="1"/>
          </p:cNvPicPr>
          <p:nvPr/>
        </p:nvPicPr>
        <p:blipFill>
          <a:blip r:embed="rId4">
            <a:extLst>
              <a:ext uri="{28A0092B-C50C-407E-A947-70E740481C1C}">
                <a14:useLocalDpi xmlns:a14="http://schemas.microsoft.com/office/drawing/2010/main" val="0"/>
              </a:ext>
            </a:extLst>
          </a:blip>
          <a:srcRect l="21609" r="22711" b="7253"/>
          <a:stretch>
            <a:fillRect/>
          </a:stretch>
        </p:blipFill>
        <p:spPr bwMode="auto">
          <a:xfrm>
            <a:off x="7970838" y="233363"/>
            <a:ext cx="676275"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5" name="Espace réservé du texte 2"/>
          <p:cNvSpPr txBox="1">
            <a:spLocks/>
          </p:cNvSpPr>
          <p:nvPr/>
        </p:nvSpPr>
        <p:spPr bwMode="auto">
          <a:xfrm>
            <a:off x="519113" y="1201738"/>
            <a:ext cx="8086725" cy="4802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sz="2000" b="1">
                <a:solidFill>
                  <a:schemeClr val="hlink"/>
                </a:solidFill>
                <a:latin typeface="Verdana" pitchFamily="34" charset="0"/>
              </a:defRPr>
            </a:lvl1pPr>
            <a:lvl2pPr marL="860425" indent="-285750">
              <a:spcBef>
                <a:spcPct val="20000"/>
              </a:spcBef>
              <a:buChar char="•"/>
              <a:defRPr>
                <a:solidFill>
                  <a:schemeClr val="tx1"/>
                </a:solidFill>
                <a:latin typeface="Verdana" pitchFamily="34" charset="0"/>
              </a:defRPr>
            </a:lvl2pPr>
            <a:lvl3pPr indent="-228600">
              <a:spcBef>
                <a:spcPct val="20000"/>
              </a:spcBef>
              <a:buFont typeface="Verdana" pitchFamily="34" charset="0"/>
              <a:buChar char="−"/>
              <a:defRPr sz="1400">
                <a:solidFill>
                  <a:schemeClr val="tx1"/>
                </a:solidFill>
                <a:latin typeface="Verdana" pitchFamily="34" charset="0"/>
              </a:defRPr>
            </a:lvl3pPr>
            <a:lvl4pPr marL="1376363" indent="-231775">
              <a:spcBef>
                <a:spcPct val="20000"/>
              </a:spcBef>
              <a:buChar char="–"/>
              <a:defRPr sz="2000">
                <a:solidFill>
                  <a:schemeClr val="tx1"/>
                </a:solidFill>
                <a:latin typeface="Arial" charset="0"/>
              </a:defRPr>
            </a:lvl4pPr>
            <a:lvl5pPr marL="2058988" indent="-230188">
              <a:spcBef>
                <a:spcPct val="20000"/>
              </a:spcBef>
              <a:buChar char="»"/>
              <a:defRPr sz="2000">
                <a:solidFill>
                  <a:schemeClr val="tx1"/>
                </a:solidFill>
                <a:latin typeface="Arial" charset="0"/>
              </a:defRPr>
            </a:lvl5pPr>
            <a:lvl6pPr marL="2516188" indent="-230188" eaLnBrk="0" fontAlgn="base" hangingPunct="0">
              <a:spcBef>
                <a:spcPct val="20000"/>
              </a:spcBef>
              <a:spcAft>
                <a:spcPct val="0"/>
              </a:spcAft>
              <a:buChar char="»"/>
              <a:defRPr sz="2000">
                <a:solidFill>
                  <a:schemeClr val="tx1"/>
                </a:solidFill>
                <a:latin typeface="Arial" charset="0"/>
              </a:defRPr>
            </a:lvl6pPr>
            <a:lvl7pPr marL="2973388" indent="-230188" eaLnBrk="0" fontAlgn="base" hangingPunct="0">
              <a:spcBef>
                <a:spcPct val="20000"/>
              </a:spcBef>
              <a:spcAft>
                <a:spcPct val="0"/>
              </a:spcAft>
              <a:buChar char="»"/>
              <a:defRPr sz="2000">
                <a:solidFill>
                  <a:schemeClr val="tx1"/>
                </a:solidFill>
                <a:latin typeface="Arial" charset="0"/>
              </a:defRPr>
            </a:lvl7pPr>
            <a:lvl8pPr marL="3430588" indent="-230188" eaLnBrk="0" fontAlgn="base" hangingPunct="0">
              <a:spcBef>
                <a:spcPct val="20000"/>
              </a:spcBef>
              <a:spcAft>
                <a:spcPct val="0"/>
              </a:spcAft>
              <a:buChar char="»"/>
              <a:defRPr sz="2000">
                <a:solidFill>
                  <a:schemeClr val="tx1"/>
                </a:solidFill>
                <a:latin typeface="Arial" charset="0"/>
              </a:defRPr>
            </a:lvl8pPr>
            <a:lvl9pPr marL="3887788" indent="-230188" eaLnBrk="0" fontAlgn="base" hangingPunct="0">
              <a:spcBef>
                <a:spcPct val="20000"/>
              </a:spcBef>
              <a:spcAft>
                <a:spcPct val="0"/>
              </a:spcAft>
              <a:buChar char="»"/>
              <a:defRPr sz="2000">
                <a:solidFill>
                  <a:schemeClr val="tx1"/>
                </a:solidFill>
                <a:latin typeface="Arial" charset="0"/>
              </a:defRPr>
            </a:lvl9pPr>
          </a:lstStyle>
          <a:p>
            <a:pPr algn="just" fontAlgn="base">
              <a:spcAft>
                <a:spcPct val="0"/>
              </a:spcAft>
              <a:buClr>
                <a:srgbClr val="581D74"/>
              </a:buClr>
              <a:buFontTx/>
              <a:buNone/>
            </a:pPr>
            <a:r>
              <a:rPr lang="fr-FR" altLang="fr-FR" sz="1300" smtClean="0">
                <a:solidFill>
                  <a:srgbClr val="581D74"/>
                </a:solidFill>
                <a:ea typeface="Verdana" pitchFamily="34" charset="0"/>
                <a:cs typeface="Verdana" pitchFamily="34" charset="0"/>
                <a:sym typeface="Wingdings" pitchFamily="2" charset="2"/>
              </a:rPr>
              <a:t>Pour les projets de risque R2 (risque modéré) et R3 (risque élevé) :</a:t>
            </a:r>
          </a:p>
        </p:txBody>
      </p:sp>
      <p:sp>
        <p:nvSpPr>
          <p:cNvPr id="9" name="Flèche vers le bas 8"/>
          <p:cNvSpPr/>
          <p:nvPr/>
        </p:nvSpPr>
        <p:spPr>
          <a:xfrm>
            <a:off x="1987550" y="1987550"/>
            <a:ext cx="447675" cy="447675"/>
          </a:xfrm>
          <a:prstGeom prst="downArrow">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fr-FR" sz="1600" dirty="0">
              <a:solidFill>
                <a:srgbClr val="002060"/>
              </a:solidFill>
            </a:endParaRPr>
          </a:p>
        </p:txBody>
      </p:sp>
      <p:sp>
        <p:nvSpPr>
          <p:cNvPr id="29" name="Flèche vers le bas 28"/>
          <p:cNvSpPr/>
          <p:nvPr/>
        </p:nvSpPr>
        <p:spPr>
          <a:xfrm>
            <a:off x="4440238" y="1992313"/>
            <a:ext cx="447675" cy="447675"/>
          </a:xfrm>
          <a:prstGeom prst="downArrow">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fr-FR" sz="1600" dirty="0">
              <a:solidFill>
                <a:srgbClr val="002060"/>
              </a:solidFill>
            </a:endParaRPr>
          </a:p>
        </p:txBody>
      </p:sp>
      <p:sp>
        <p:nvSpPr>
          <p:cNvPr id="30" name="Flèche vers le bas 29"/>
          <p:cNvSpPr/>
          <p:nvPr/>
        </p:nvSpPr>
        <p:spPr>
          <a:xfrm>
            <a:off x="6856413" y="1982788"/>
            <a:ext cx="447675" cy="447675"/>
          </a:xfrm>
          <a:prstGeom prst="downArrow">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fr-FR" sz="1600" dirty="0">
              <a:solidFill>
                <a:srgbClr val="002060"/>
              </a:solidFill>
            </a:endParaRPr>
          </a:p>
        </p:txBody>
      </p:sp>
      <p:sp>
        <p:nvSpPr>
          <p:cNvPr id="31" name="Rectangle 30"/>
          <p:cNvSpPr/>
          <p:nvPr/>
        </p:nvSpPr>
        <p:spPr>
          <a:xfrm>
            <a:off x="1076325" y="2451100"/>
            <a:ext cx="2252663" cy="628650"/>
          </a:xfrm>
          <a:prstGeom prst="rect">
            <a:avLst/>
          </a:prstGeom>
          <a:solidFill>
            <a:srgbClr val="FF8B8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r>
              <a:rPr lang="fr-FR" sz="1200" b="1" dirty="0">
                <a:solidFill>
                  <a:srgbClr val="002060"/>
                </a:solidFill>
              </a:rPr>
              <a:t>Portefeuilles modèles</a:t>
            </a:r>
          </a:p>
          <a:p>
            <a:pPr algn="ctr" eaLnBrk="0" fontAlgn="base" hangingPunct="0">
              <a:spcBef>
                <a:spcPct val="0"/>
              </a:spcBef>
              <a:spcAft>
                <a:spcPct val="0"/>
              </a:spcAft>
              <a:defRPr/>
            </a:pPr>
            <a:r>
              <a:rPr lang="fr-FR" sz="1200" dirty="0">
                <a:solidFill>
                  <a:srgbClr val="002060"/>
                </a:solidFill>
              </a:rPr>
              <a:t>R2A, R2B ou R3</a:t>
            </a:r>
          </a:p>
        </p:txBody>
      </p:sp>
      <p:sp>
        <p:nvSpPr>
          <p:cNvPr id="32" name="Rectangle 31"/>
          <p:cNvSpPr/>
          <p:nvPr/>
        </p:nvSpPr>
        <p:spPr>
          <a:xfrm>
            <a:off x="3505200" y="2451100"/>
            <a:ext cx="2336800" cy="628650"/>
          </a:xfrm>
          <a:prstGeom prst="rect">
            <a:avLst/>
          </a:prstGeom>
          <a:solidFill>
            <a:srgbClr val="FF8B8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r>
              <a:rPr lang="fr-FR" sz="1200" b="1" dirty="0">
                <a:solidFill>
                  <a:srgbClr val="002060"/>
                </a:solidFill>
              </a:rPr>
              <a:t>Allocation libre</a:t>
            </a:r>
          </a:p>
          <a:p>
            <a:pPr algn="ctr" eaLnBrk="0" fontAlgn="base" hangingPunct="0">
              <a:spcBef>
                <a:spcPct val="0"/>
              </a:spcBef>
              <a:spcAft>
                <a:spcPct val="0"/>
              </a:spcAft>
              <a:defRPr/>
            </a:pPr>
            <a:r>
              <a:rPr lang="fr-FR" sz="1200" dirty="0">
                <a:solidFill>
                  <a:srgbClr val="002060"/>
                </a:solidFill>
              </a:rPr>
              <a:t>Produits R2 ou R3</a:t>
            </a:r>
          </a:p>
        </p:txBody>
      </p:sp>
      <p:sp>
        <p:nvSpPr>
          <p:cNvPr id="33" name="Rectangle 32"/>
          <p:cNvSpPr/>
          <p:nvPr/>
        </p:nvSpPr>
        <p:spPr>
          <a:xfrm>
            <a:off x="5938838" y="2451100"/>
            <a:ext cx="2319337" cy="628650"/>
          </a:xfrm>
          <a:prstGeom prst="rect">
            <a:avLst/>
          </a:prstGeom>
          <a:solidFill>
            <a:srgbClr val="FF8B8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r>
              <a:rPr lang="fr-FR" sz="1200" b="1" dirty="0">
                <a:solidFill>
                  <a:srgbClr val="002060"/>
                </a:solidFill>
              </a:rPr>
              <a:t>Orientations de gestion </a:t>
            </a:r>
          </a:p>
          <a:p>
            <a:pPr algn="ctr" eaLnBrk="0" fontAlgn="base" hangingPunct="0">
              <a:spcBef>
                <a:spcPct val="0"/>
              </a:spcBef>
              <a:spcAft>
                <a:spcPct val="0"/>
              </a:spcAft>
              <a:defRPr/>
            </a:pPr>
            <a:r>
              <a:rPr lang="fr-FR" sz="1200" dirty="0">
                <a:solidFill>
                  <a:srgbClr val="002060"/>
                </a:solidFill>
              </a:rPr>
              <a:t>Profils R2 ou R3</a:t>
            </a:r>
          </a:p>
        </p:txBody>
      </p:sp>
      <p:sp>
        <p:nvSpPr>
          <p:cNvPr id="34" name="Rectangle 33"/>
          <p:cNvSpPr/>
          <p:nvPr/>
        </p:nvSpPr>
        <p:spPr>
          <a:xfrm>
            <a:off x="1076325" y="3117850"/>
            <a:ext cx="2252663" cy="723900"/>
          </a:xfrm>
          <a:prstGeom prst="rect">
            <a:avLst/>
          </a:prstGeom>
          <a:noFill/>
          <a:ln w="9525">
            <a:solidFill>
              <a:schemeClr val="bg1">
                <a:lumMod val="7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r>
              <a:rPr lang="fr-FR" sz="1000" b="1" dirty="0">
                <a:solidFill>
                  <a:srgbClr val="002060"/>
                </a:solidFill>
              </a:rPr>
              <a:t>Allocation clé en main optimisée pour chaque profil de risque </a:t>
            </a:r>
          </a:p>
        </p:txBody>
      </p:sp>
      <p:sp>
        <p:nvSpPr>
          <p:cNvPr id="35" name="Rectangle 34"/>
          <p:cNvSpPr/>
          <p:nvPr/>
        </p:nvSpPr>
        <p:spPr>
          <a:xfrm>
            <a:off x="3505200" y="3130550"/>
            <a:ext cx="2336800" cy="723900"/>
          </a:xfrm>
          <a:prstGeom prst="rect">
            <a:avLst/>
          </a:prstGeom>
          <a:noFill/>
          <a:ln w="9525">
            <a:solidFill>
              <a:schemeClr val="bg1">
                <a:lumMod val="7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r>
              <a:rPr lang="fr-FR" sz="1000" b="1" dirty="0">
                <a:solidFill>
                  <a:srgbClr val="002060"/>
                </a:solidFill>
              </a:rPr>
              <a:t>Sélection libre d’un ou plusieurs supports</a:t>
            </a:r>
          </a:p>
        </p:txBody>
      </p:sp>
      <p:sp>
        <p:nvSpPr>
          <p:cNvPr id="36" name="Rectangle 35"/>
          <p:cNvSpPr/>
          <p:nvPr/>
        </p:nvSpPr>
        <p:spPr>
          <a:xfrm>
            <a:off x="5932488" y="3130550"/>
            <a:ext cx="2325687" cy="723900"/>
          </a:xfrm>
          <a:prstGeom prst="rect">
            <a:avLst/>
          </a:prstGeom>
          <a:noFill/>
          <a:ln w="9525">
            <a:solidFill>
              <a:schemeClr val="bg1">
                <a:lumMod val="7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r>
              <a:rPr lang="fr-FR" sz="1000" b="1" dirty="0">
                <a:solidFill>
                  <a:srgbClr val="002060"/>
                </a:solidFill>
              </a:rPr>
              <a:t>Accès à une gestion déléguée* à la demande du client</a:t>
            </a:r>
          </a:p>
        </p:txBody>
      </p:sp>
      <p:sp>
        <p:nvSpPr>
          <p:cNvPr id="17" name="ZoneTexte 6"/>
          <p:cNvSpPr txBox="1">
            <a:spLocks noChangeArrowheads="1"/>
          </p:cNvSpPr>
          <p:nvPr/>
        </p:nvSpPr>
        <p:spPr bwMode="auto">
          <a:xfrm>
            <a:off x="992188" y="3854450"/>
            <a:ext cx="2336800" cy="1108075"/>
          </a:xfrm>
          <a:prstGeom prst="rect">
            <a:avLst/>
          </a:prstGeom>
          <a:noFill/>
          <a:ln>
            <a:noFill/>
          </a:ln>
        </p:spPr>
        <p:txBody>
          <a:bodyPr>
            <a:spAutoFit/>
          </a:bodyPr>
          <a:lstStyle>
            <a:lvl1pPr eaLnBrk="0" hangingPunct="0">
              <a:spcBef>
                <a:spcPct val="20000"/>
              </a:spcBef>
              <a:buClr>
                <a:schemeClr val="accent1"/>
              </a:buClr>
              <a:buSzPct val="80000"/>
              <a:buFont typeface="Wingdings" pitchFamily="2" charset="2"/>
              <a:buChar char="l"/>
              <a:defRPr sz="2000" b="1">
                <a:solidFill>
                  <a:schemeClr val="accent1"/>
                </a:solidFill>
                <a:latin typeface="Verdana" pitchFamily="34" charset="0"/>
              </a:defRPr>
            </a:lvl1pPr>
            <a:lvl2pPr marL="742950" indent="-285750" eaLnBrk="0" hangingPunct="0">
              <a:spcBef>
                <a:spcPct val="20000"/>
              </a:spcBef>
              <a:buClr>
                <a:srgbClr val="F47920"/>
              </a:buClr>
              <a:buFont typeface="Verdana" pitchFamily="34" charset="0"/>
              <a:buChar char="&gt;"/>
              <a:defRPr>
                <a:solidFill>
                  <a:schemeClr val="tx1"/>
                </a:solidFill>
                <a:latin typeface="Verdana" pitchFamily="34" charset="0"/>
              </a:defRPr>
            </a:lvl2pPr>
            <a:lvl3pPr marL="1143000" indent="-228600" eaLnBrk="0" hangingPunct="0">
              <a:spcBef>
                <a:spcPct val="20000"/>
              </a:spcBef>
              <a:buClr>
                <a:schemeClr val="accent2"/>
              </a:buClr>
              <a:buSzPct val="90000"/>
              <a:buChar char="•"/>
              <a:defRPr sz="1600">
                <a:solidFill>
                  <a:schemeClr val="tx1"/>
                </a:solidFill>
                <a:latin typeface="Verdana" pitchFamily="34" charset="0"/>
              </a:defRPr>
            </a:lvl3pPr>
            <a:lvl4pPr marL="1600200" indent="-228600" eaLnBrk="0" hangingPunct="0">
              <a:spcBef>
                <a:spcPct val="20000"/>
              </a:spcBef>
              <a:buClr>
                <a:srgbClr val="BDCF41"/>
              </a:buClr>
              <a:buSzPct val="80000"/>
              <a:buFont typeface="Courier New" pitchFamily="49" charset="0"/>
              <a:buChar char="o"/>
              <a:defRPr sz="1200">
                <a:solidFill>
                  <a:schemeClr val="tx1"/>
                </a:solidFill>
                <a:latin typeface="Verdana" pitchFamily="34" charset="0"/>
              </a:defRPr>
            </a:lvl4pPr>
            <a:lvl5pPr marL="2057400" indent="-228600" eaLnBrk="0" hangingPunct="0">
              <a:spcBef>
                <a:spcPct val="20000"/>
              </a:spcBef>
              <a:buClr>
                <a:srgbClr val="B0006C"/>
              </a:buClr>
              <a:buFont typeface="Arial" charset="0"/>
              <a:buChar char="»"/>
              <a:defRPr sz="1100">
                <a:solidFill>
                  <a:schemeClr val="tx1"/>
                </a:solidFill>
                <a:latin typeface="Verdana" pitchFamily="34" charset="0"/>
              </a:defRPr>
            </a:lvl5pPr>
            <a:lvl6pPr marL="2514600" indent="-228600" eaLnBrk="0" fontAlgn="base" hangingPunct="0">
              <a:spcBef>
                <a:spcPct val="20000"/>
              </a:spcBef>
              <a:spcAft>
                <a:spcPct val="0"/>
              </a:spcAft>
              <a:buClr>
                <a:srgbClr val="B0006C"/>
              </a:buClr>
              <a:buFont typeface="Arial" charset="0"/>
              <a:buChar char="»"/>
              <a:defRPr sz="1100">
                <a:solidFill>
                  <a:schemeClr val="tx1"/>
                </a:solidFill>
                <a:latin typeface="Verdana" pitchFamily="34" charset="0"/>
              </a:defRPr>
            </a:lvl6pPr>
            <a:lvl7pPr marL="2971800" indent="-228600" eaLnBrk="0" fontAlgn="base" hangingPunct="0">
              <a:spcBef>
                <a:spcPct val="20000"/>
              </a:spcBef>
              <a:spcAft>
                <a:spcPct val="0"/>
              </a:spcAft>
              <a:buClr>
                <a:srgbClr val="B0006C"/>
              </a:buClr>
              <a:buFont typeface="Arial" charset="0"/>
              <a:buChar char="»"/>
              <a:defRPr sz="1100">
                <a:solidFill>
                  <a:schemeClr val="tx1"/>
                </a:solidFill>
                <a:latin typeface="Verdana" pitchFamily="34" charset="0"/>
              </a:defRPr>
            </a:lvl7pPr>
            <a:lvl8pPr marL="3429000" indent="-228600" eaLnBrk="0" fontAlgn="base" hangingPunct="0">
              <a:spcBef>
                <a:spcPct val="20000"/>
              </a:spcBef>
              <a:spcAft>
                <a:spcPct val="0"/>
              </a:spcAft>
              <a:buClr>
                <a:srgbClr val="B0006C"/>
              </a:buClr>
              <a:buFont typeface="Arial" charset="0"/>
              <a:buChar char="»"/>
              <a:defRPr sz="1100">
                <a:solidFill>
                  <a:schemeClr val="tx1"/>
                </a:solidFill>
                <a:latin typeface="Verdana" pitchFamily="34" charset="0"/>
              </a:defRPr>
            </a:lvl8pPr>
            <a:lvl9pPr marL="3886200" indent="-228600" eaLnBrk="0" fontAlgn="base" hangingPunct="0">
              <a:spcBef>
                <a:spcPct val="20000"/>
              </a:spcBef>
              <a:spcAft>
                <a:spcPct val="0"/>
              </a:spcAft>
              <a:buClr>
                <a:srgbClr val="B0006C"/>
              </a:buClr>
              <a:buFont typeface="Arial" charset="0"/>
              <a:buChar char="»"/>
              <a:defRPr sz="1100">
                <a:solidFill>
                  <a:schemeClr val="tx1"/>
                </a:solidFill>
                <a:latin typeface="Verdana" pitchFamily="34" charset="0"/>
              </a:defRPr>
            </a:lvl9pPr>
          </a:lstStyle>
          <a:p>
            <a:pPr algn="just" eaLnBrk="1" fontAlgn="base" hangingPunct="1">
              <a:spcBef>
                <a:spcPct val="0"/>
              </a:spcBef>
              <a:spcAft>
                <a:spcPct val="0"/>
              </a:spcAft>
              <a:buClrTx/>
              <a:buSzTx/>
              <a:buFontTx/>
              <a:buNone/>
              <a:defRPr/>
            </a:pPr>
            <a:r>
              <a:rPr lang="fr-FR" altLang="fr-FR" sz="1100" b="0" dirty="0" smtClean="0">
                <a:solidFill>
                  <a:srgbClr val="002060"/>
                </a:solidFill>
                <a:latin typeface="Verdana"/>
              </a:rPr>
              <a:t>Le conseiller reconstitue le portefeuille modèle approprié, en sélectionnant les fonds et saisissant les montants correspondants dans le menu déroulant </a:t>
            </a:r>
            <a:r>
              <a:rPr lang="fr-FR" altLang="fr-FR" sz="1100" b="0" dirty="0" err="1" smtClean="0">
                <a:solidFill>
                  <a:srgbClr val="002060"/>
                </a:solidFill>
                <a:latin typeface="Verdana"/>
              </a:rPr>
              <a:t>Mysys</a:t>
            </a:r>
            <a:endParaRPr lang="fr-FR" altLang="fr-FR" sz="1100" b="0" dirty="0" smtClean="0">
              <a:solidFill>
                <a:srgbClr val="002060"/>
              </a:solidFill>
              <a:latin typeface="Verdana"/>
            </a:endParaRPr>
          </a:p>
        </p:txBody>
      </p:sp>
      <p:sp>
        <p:nvSpPr>
          <p:cNvPr id="18" name="ZoneTexte 7"/>
          <p:cNvSpPr txBox="1">
            <a:spLocks noChangeArrowheads="1"/>
          </p:cNvSpPr>
          <p:nvPr/>
        </p:nvSpPr>
        <p:spPr bwMode="auto">
          <a:xfrm>
            <a:off x="3398838" y="3857625"/>
            <a:ext cx="2443162" cy="1108075"/>
          </a:xfrm>
          <a:prstGeom prst="rect">
            <a:avLst/>
          </a:prstGeom>
          <a:noFill/>
          <a:ln>
            <a:noFill/>
          </a:ln>
        </p:spPr>
        <p:txBody>
          <a:bodyPr>
            <a:spAutoFit/>
          </a:bodyPr>
          <a:lstStyle>
            <a:lvl1pPr eaLnBrk="0" hangingPunct="0">
              <a:spcBef>
                <a:spcPct val="20000"/>
              </a:spcBef>
              <a:buClr>
                <a:schemeClr val="accent1"/>
              </a:buClr>
              <a:buSzPct val="80000"/>
              <a:buFont typeface="Wingdings" pitchFamily="2" charset="2"/>
              <a:buChar char="l"/>
              <a:defRPr sz="2000" b="1">
                <a:solidFill>
                  <a:schemeClr val="accent1"/>
                </a:solidFill>
                <a:latin typeface="Verdana" pitchFamily="34" charset="0"/>
              </a:defRPr>
            </a:lvl1pPr>
            <a:lvl2pPr marL="742950" indent="-285750" eaLnBrk="0" hangingPunct="0">
              <a:spcBef>
                <a:spcPct val="20000"/>
              </a:spcBef>
              <a:buClr>
                <a:srgbClr val="F47920"/>
              </a:buClr>
              <a:buFont typeface="Verdana" pitchFamily="34" charset="0"/>
              <a:buChar char="&gt;"/>
              <a:defRPr>
                <a:solidFill>
                  <a:schemeClr val="tx1"/>
                </a:solidFill>
                <a:latin typeface="Verdana" pitchFamily="34" charset="0"/>
              </a:defRPr>
            </a:lvl2pPr>
            <a:lvl3pPr marL="1143000" indent="-228600" eaLnBrk="0" hangingPunct="0">
              <a:spcBef>
                <a:spcPct val="20000"/>
              </a:spcBef>
              <a:buClr>
                <a:schemeClr val="accent2"/>
              </a:buClr>
              <a:buSzPct val="90000"/>
              <a:buChar char="•"/>
              <a:defRPr sz="1600">
                <a:solidFill>
                  <a:schemeClr val="tx1"/>
                </a:solidFill>
                <a:latin typeface="Verdana" pitchFamily="34" charset="0"/>
              </a:defRPr>
            </a:lvl3pPr>
            <a:lvl4pPr marL="1600200" indent="-228600" eaLnBrk="0" hangingPunct="0">
              <a:spcBef>
                <a:spcPct val="20000"/>
              </a:spcBef>
              <a:buClr>
                <a:srgbClr val="BDCF41"/>
              </a:buClr>
              <a:buSzPct val="80000"/>
              <a:buFont typeface="Courier New" pitchFamily="49" charset="0"/>
              <a:buChar char="o"/>
              <a:defRPr sz="1200">
                <a:solidFill>
                  <a:schemeClr val="tx1"/>
                </a:solidFill>
                <a:latin typeface="Verdana" pitchFamily="34" charset="0"/>
              </a:defRPr>
            </a:lvl4pPr>
            <a:lvl5pPr marL="2057400" indent="-228600" eaLnBrk="0" hangingPunct="0">
              <a:spcBef>
                <a:spcPct val="20000"/>
              </a:spcBef>
              <a:buClr>
                <a:srgbClr val="B0006C"/>
              </a:buClr>
              <a:buFont typeface="Arial" charset="0"/>
              <a:buChar char="»"/>
              <a:defRPr sz="1100">
                <a:solidFill>
                  <a:schemeClr val="tx1"/>
                </a:solidFill>
                <a:latin typeface="Verdana" pitchFamily="34" charset="0"/>
              </a:defRPr>
            </a:lvl5pPr>
            <a:lvl6pPr marL="2514600" indent="-228600" eaLnBrk="0" fontAlgn="base" hangingPunct="0">
              <a:spcBef>
                <a:spcPct val="20000"/>
              </a:spcBef>
              <a:spcAft>
                <a:spcPct val="0"/>
              </a:spcAft>
              <a:buClr>
                <a:srgbClr val="B0006C"/>
              </a:buClr>
              <a:buFont typeface="Arial" charset="0"/>
              <a:buChar char="»"/>
              <a:defRPr sz="1100">
                <a:solidFill>
                  <a:schemeClr val="tx1"/>
                </a:solidFill>
                <a:latin typeface="Verdana" pitchFamily="34" charset="0"/>
              </a:defRPr>
            </a:lvl6pPr>
            <a:lvl7pPr marL="2971800" indent="-228600" eaLnBrk="0" fontAlgn="base" hangingPunct="0">
              <a:spcBef>
                <a:spcPct val="20000"/>
              </a:spcBef>
              <a:spcAft>
                <a:spcPct val="0"/>
              </a:spcAft>
              <a:buClr>
                <a:srgbClr val="B0006C"/>
              </a:buClr>
              <a:buFont typeface="Arial" charset="0"/>
              <a:buChar char="»"/>
              <a:defRPr sz="1100">
                <a:solidFill>
                  <a:schemeClr val="tx1"/>
                </a:solidFill>
                <a:latin typeface="Verdana" pitchFamily="34" charset="0"/>
              </a:defRPr>
            </a:lvl7pPr>
            <a:lvl8pPr marL="3429000" indent="-228600" eaLnBrk="0" fontAlgn="base" hangingPunct="0">
              <a:spcBef>
                <a:spcPct val="20000"/>
              </a:spcBef>
              <a:spcAft>
                <a:spcPct val="0"/>
              </a:spcAft>
              <a:buClr>
                <a:srgbClr val="B0006C"/>
              </a:buClr>
              <a:buFont typeface="Arial" charset="0"/>
              <a:buChar char="»"/>
              <a:defRPr sz="1100">
                <a:solidFill>
                  <a:schemeClr val="tx1"/>
                </a:solidFill>
                <a:latin typeface="Verdana" pitchFamily="34" charset="0"/>
              </a:defRPr>
            </a:lvl8pPr>
            <a:lvl9pPr marL="3886200" indent="-228600" eaLnBrk="0" fontAlgn="base" hangingPunct="0">
              <a:spcBef>
                <a:spcPct val="20000"/>
              </a:spcBef>
              <a:spcAft>
                <a:spcPct val="0"/>
              </a:spcAft>
              <a:buClr>
                <a:srgbClr val="B0006C"/>
              </a:buClr>
              <a:buFont typeface="Arial" charset="0"/>
              <a:buChar char="»"/>
              <a:defRPr sz="1100">
                <a:solidFill>
                  <a:schemeClr val="tx1"/>
                </a:solidFill>
                <a:latin typeface="Verdana" pitchFamily="34" charset="0"/>
              </a:defRPr>
            </a:lvl9pPr>
          </a:lstStyle>
          <a:p>
            <a:pPr algn="just" eaLnBrk="1" fontAlgn="base" hangingPunct="1">
              <a:spcBef>
                <a:spcPct val="0"/>
              </a:spcBef>
              <a:spcAft>
                <a:spcPct val="0"/>
              </a:spcAft>
              <a:buClrTx/>
              <a:buSzTx/>
              <a:buFontTx/>
              <a:buNone/>
              <a:defRPr/>
            </a:pPr>
            <a:r>
              <a:rPr lang="fr-FR" altLang="fr-FR" sz="1100" b="0" dirty="0" smtClean="0">
                <a:solidFill>
                  <a:srgbClr val="002060"/>
                </a:solidFill>
                <a:latin typeface="Verdana"/>
              </a:rPr>
              <a:t>Le conseiller choisit lui-même les fonds  dans les menus déroulants en ne retenant que ceux qui correspondent </a:t>
            </a:r>
            <a:r>
              <a:rPr lang="fr-FR" altLang="fr-FR" sz="1100" b="0" u="sng" dirty="0" smtClean="0">
                <a:solidFill>
                  <a:srgbClr val="002060"/>
                </a:solidFill>
                <a:latin typeface="Verdana"/>
              </a:rPr>
              <a:t>individuellement</a:t>
            </a:r>
            <a:r>
              <a:rPr lang="fr-FR" altLang="fr-FR" sz="1100" b="0" dirty="0" smtClean="0">
                <a:solidFill>
                  <a:srgbClr val="002060"/>
                </a:solidFill>
                <a:latin typeface="Verdana"/>
              </a:rPr>
              <a:t> au niveau de risque du projet</a:t>
            </a:r>
          </a:p>
        </p:txBody>
      </p:sp>
      <p:sp>
        <p:nvSpPr>
          <p:cNvPr id="19" name="ZoneTexte 8"/>
          <p:cNvSpPr txBox="1">
            <a:spLocks noChangeArrowheads="1"/>
          </p:cNvSpPr>
          <p:nvPr/>
        </p:nvSpPr>
        <p:spPr bwMode="auto">
          <a:xfrm>
            <a:off x="5842000" y="3867150"/>
            <a:ext cx="2416175" cy="1616075"/>
          </a:xfrm>
          <a:prstGeom prst="rect">
            <a:avLst/>
          </a:prstGeom>
          <a:noFill/>
          <a:ln>
            <a:noFill/>
          </a:ln>
        </p:spPr>
        <p:txBody>
          <a:bodyPr>
            <a:spAutoFit/>
          </a:bodyPr>
          <a:lstStyle>
            <a:lvl1pPr eaLnBrk="0" hangingPunct="0">
              <a:spcBef>
                <a:spcPct val="20000"/>
              </a:spcBef>
              <a:buClr>
                <a:schemeClr val="accent1"/>
              </a:buClr>
              <a:buSzPct val="80000"/>
              <a:buFont typeface="Wingdings" pitchFamily="2" charset="2"/>
              <a:buChar char="l"/>
              <a:defRPr sz="2000" b="1">
                <a:solidFill>
                  <a:schemeClr val="accent1"/>
                </a:solidFill>
                <a:latin typeface="Verdana" pitchFamily="34" charset="0"/>
              </a:defRPr>
            </a:lvl1pPr>
            <a:lvl2pPr marL="742950" indent="-285750" eaLnBrk="0" hangingPunct="0">
              <a:spcBef>
                <a:spcPct val="20000"/>
              </a:spcBef>
              <a:buClr>
                <a:srgbClr val="F47920"/>
              </a:buClr>
              <a:buFont typeface="Verdana" pitchFamily="34" charset="0"/>
              <a:buChar char="&gt;"/>
              <a:defRPr>
                <a:solidFill>
                  <a:schemeClr val="tx1"/>
                </a:solidFill>
                <a:latin typeface="Verdana" pitchFamily="34" charset="0"/>
              </a:defRPr>
            </a:lvl2pPr>
            <a:lvl3pPr marL="1143000" indent="-228600" eaLnBrk="0" hangingPunct="0">
              <a:spcBef>
                <a:spcPct val="20000"/>
              </a:spcBef>
              <a:buClr>
                <a:schemeClr val="accent2"/>
              </a:buClr>
              <a:buSzPct val="90000"/>
              <a:buChar char="•"/>
              <a:defRPr sz="1600">
                <a:solidFill>
                  <a:schemeClr val="tx1"/>
                </a:solidFill>
                <a:latin typeface="Verdana" pitchFamily="34" charset="0"/>
              </a:defRPr>
            </a:lvl3pPr>
            <a:lvl4pPr marL="1600200" indent="-228600" eaLnBrk="0" hangingPunct="0">
              <a:spcBef>
                <a:spcPct val="20000"/>
              </a:spcBef>
              <a:buClr>
                <a:srgbClr val="BDCF41"/>
              </a:buClr>
              <a:buSzPct val="80000"/>
              <a:buFont typeface="Courier New" pitchFamily="49" charset="0"/>
              <a:buChar char="o"/>
              <a:defRPr sz="1200">
                <a:solidFill>
                  <a:schemeClr val="tx1"/>
                </a:solidFill>
                <a:latin typeface="Verdana" pitchFamily="34" charset="0"/>
              </a:defRPr>
            </a:lvl4pPr>
            <a:lvl5pPr marL="2057400" indent="-228600" eaLnBrk="0" hangingPunct="0">
              <a:spcBef>
                <a:spcPct val="20000"/>
              </a:spcBef>
              <a:buClr>
                <a:srgbClr val="B0006C"/>
              </a:buClr>
              <a:buFont typeface="Arial" charset="0"/>
              <a:buChar char="»"/>
              <a:defRPr sz="1100">
                <a:solidFill>
                  <a:schemeClr val="tx1"/>
                </a:solidFill>
                <a:latin typeface="Verdana" pitchFamily="34" charset="0"/>
              </a:defRPr>
            </a:lvl5pPr>
            <a:lvl6pPr marL="2514600" indent="-228600" eaLnBrk="0" fontAlgn="base" hangingPunct="0">
              <a:spcBef>
                <a:spcPct val="20000"/>
              </a:spcBef>
              <a:spcAft>
                <a:spcPct val="0"/>
              </a:spcAft>
              <a:buClr>
                <a:srgbClr val="B0006C"/>
              </a:buClr>
              <a:buFont typeface="Arial" charset="0"/>
              <a:buChar char="»"/>
              <a:defRPr sz="1100">
                <a:solidFill>
                  <a:schemeClr val="tx1"/>
                </a:solidFill>
                <a:latin typeface="Verdana" pitchFamily="34" charset="0"/>
              </a:defRPr>
            </a:lvl6pPr>
            <a:lvl7pPr marL="2971800" indent="-228600" eaLnBrk="0" fontAlgn="base" hangingPunct="0">
              <a:spcBef>
                <a:spcPct val="20000"/>
              </a:spcBef>
              <a:spcAft>
                <a:spcPct val="0"/>
              </a:spcAft>
              <a:buClr>
                <a:srgbClr val="B0006C"/>
              </a:buClr>
              <a:buFont typeface="Arial" charset="0"/>
              <a:buChar char="»"/>
              <a:defRPr sz="1100">
                <a:solidFill>
                  <a:schemeClr val="tx1"/>
                </a:solidFill>
                <a:latin typeface="Verdana" pitchFamily="34" charset="0"/>
              </a:defRPr>
            </a:lvl7pPr>
            <a:lvl8pPr marL="3429000" indent="-228600" eaLnBrk="0" fontAlgn="base" hangingPunct="0">
              <a:spcBef>
                <a:spcPct val="20000"/>
              </a:spcBef>
              <a:spcAft>
                <a:spcPct val="0"/>
              </a:spcAft>
              <a:buClr>
                <a:srgbClr val="B0006C"/>
              </a:buClr>
              <a:buFont typeface="Arial" charset="0"/>
              <a:buChar char="»"/>
              <a:defRPr sz="1100">
                <a:solidFill>
                  <a:schemeClr val="tx1"/>
                </a:solidFill>
                <a:latin typeface="Verdana" pitchFamily="34" charset="0"/>
              </a:defRPr>
            </a:lvl8pPr>
            <a:lvl9pPr marL="3886200" indent="-228600" eaLnBrk="0" fontAlgn="base" hangingPunct="0">
              <a:spcBef>
                <a:spcPct val="20000"/>
              </a:spcBef>
              <a:spcAft>
                <a:spcPct val="0"/>
              </a:spcAft>
              <a:buClr>
                <a:srgbClr val="B0006C"/>
              </a:buClr>
              <a:buFont typeface="Arial" charset="0"/>
              <a:buChar char="»"/>
              <a:defRPr sz="1100">
                <a:solidFill>
                  <a:schemeClr val="tx1"/>
                </a:solidFill>
                <a:latin typeface="Verdana" pitchFamily="34" charset="0"/>
              </a:defRPr>
            </a:lvl9pPr>
          </a:lstStyle>
          <a:p>
            <a:pPr algn="just" eaLnBrk="1" fontAlgn="base" hangingPunct="1">
              <a:spcBef>
                <a:spcPct val="0"/>
              </a:spcBef>
              <a:spcAft>
                <a:spcPct val="0"/>
              </a:spcAft>
              <a:buClrTx/>
              <a:buSzTx/>
              <a:buFontTx/>
              <a:buNone/>
              <a:defRPr/>
            </a:pPr>
            <a:r>
              <a:rPr lang="fr-FR" altLang="fr-FR" sz="1100" b="0" dirty="0" smtClean="0">
                <a:solidFill>
                  <a:srgbClr val="002060"/>
                </a:solidFill>
                <a:latin typeface="Verdana"/>
              </a:rPr>
              <a:t>Le conseiller choisit le profil GSM ou OG parmi ceux proposés dans le menu déroulant (contrairement aux fonds à sélectionner individuellement, ces profils sont déjà filtrés selon leur niveau de risque par le système)</a:t>
            </a:r>
          </a:p>
        </p:txBody>
      </p:sp>
      <p:sp>
        <p:nvSpPr>
          <p:cNvPr id="21" name="Rectangle 20"/>
          <p:cNvSpPr/>
          <p:nvPr/>
        </p:nvSpPr>
        <p:spPr>
          <a:xfrm>
            <a:off x="465138" y="6003925"/>
            <a:ext cx="3398837" cy="1619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0" fontAlgn="base" hangingPunct="0">
              <a:spcBef>
                <a:spcPct val="0"/>
              </a:spcBef>
              <a:spcAft>
                <a:spcPct val="0"/>
              </a:spcAft>
              <a:defRPr/>
            </a:pPr>
            <a:r>
              <a:rPr lang="fr-FR" sz="900" dirty="0">
                <a:solidFill>
                  <a:srgbClr val="002060"/>
                </a:solidFill>
              </a:rPr>
              <a:t>*en contrepartie de frais spécifiques supplémentaires</a:t>
            </a:r>
          </a:p>
        </p:txBody>
      </p:sp>
      <p:sp>
        <p:nvSpPr>
          <p:cNvPr id="5" name="Rectangle 4"/>
          <p:cNvSpPr/>
          <p:nvPr/>
        </p:nvSpPr>
        <p:spPr>
          <a:xfrm>
            <a:off x="1076325" y="1703388"/>
            <a:ext cx="7181850" cy="44767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r>
              <a:rPr lang="fr-FR" sz="1200" b="1" dirty="0">
                <a:solidFill>
                  <a:srgbClr val="002060"/>
                </a:solidFill>
              </a:rPr>
              <a:t>Choix entre 3 possibilités</a:t>
            </a:r>
          </a:p>
        </p:txBody>
      </p:sp>
    </p:spTree>
    <p:extLst>
      <p:ext uri="{BB962C8B-B14F-4D97-AF65-F5344CB8AC3E}">
        <p14:creationId xmlns:p14="http://schemas.microsoft.com/office/powerpoint/2010/main" val="165724287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re 1"/>
          <p:cNvSpPr>
            <a:spLocks noGrp="1"/>
          </p:cNvSpPr>
          <p:nvPr>
            <p:ph type="title"/>
          </p:nvPr>
        </p:nvSpPr>
        <p:spPr>
          <a:xfrm>
            <a:off x="538163" y="401638"/>
            <a:ext cx="8062912" cy="790575"/>
          </a:xfrm>
        </p:spPr>
        <p:txBody>
          <a:bodyPr/>
          <a:lstStyle/>
          <a:p>
            <a:r>
              <a:rPr lang="fr-FR" altLang="fr-FR" sz="2000" smtClean="0"/>
              <a:t>Comment positionner </a:t>
            </a:r>
            <a:br>
              <a:rPr lang="fr-FR" altLang="fr-FR" sz="2000" smtClean="0"/>
            </a:br>
            <a:r>
              <a:rPr lang="fr-FR" altLang="fr-FR" sz="1800" smtClean="0">
                <a:solidFill>
                  <a:srgbClr val="C00000"/>
                </a:solidFill>
              </a:rPr>
              <a:t>La Gamme Sélectiz et les Portefeuilles Modèles ?</a:t>
            </a:r>
          </a:p>
        </p:txBody>
      </p:sp>
      <p:sp>
        <p:nvSpPr>
          <p:cNvPr id="6" name="Rectangle 5"/>
          <p:cNvSpPr/>
          <p:nvPr/>
        </p:nvSpPr>
        <p:spPr bwMode="auto">
          <a:xfrm>
            <a:off x="519113" y="1206500"/>
            <a:ext cx="8112125" cy="222250"/>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r>
              <a:rPr lang="fr-FR" sz="1100" b="1" dirty="0">
                <a:solidFill>
                  <a:srgbClr val="002060"/>
                </a:solidFill>
              </a:rPr>
              <a:t>Mars 2017</a:t>
            </a:r>
          </a:p>
        </p:txBody>
      </p:sp>
      <p:sp>
        <p:nvSpPr>
          <p:cNvPr id="16" name="Rectangle 15"/>
          <p:cNvSpPr/>
          <p:nvPr/>
        </p:nvSpPr>
        <p:spPr bwMode="auto">
          <a:xfrm>
            <a:off x="522288" y="2667000"/>
            <a:ext cx="8112125" cy="222250"/>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r>
              <a:rPr lang="fr-FR" sz="1100" b="1" dirty="0">
                <a:solidFill>
                  <a:srgbClr val="002060"/>
                </a:solidFill>
              </a:rPr>
              <a:t>Mars 2018</a:t>
            </a:r>
          </a:p>
        </p:txBody>
      </p:sp>
      <p:sp>
        <p:nvSpPr>
          <p:cNvPr id="18" name="Rectangle 17"/>
          <p:cNvSpPr/>
          <p:nvPr/>
        </p:nvSpPr>
        <p:spPr bwMode="auto">
          <a:xfrm>
            <a:off x="522288" y="2933700"/>
            <a:ext cx="8112125" cy="60642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r>
              <a:rPr lang="fr-FR" sz="1100" b="1" dirty="0">
                <a:solidFill>
                  <a:srgbClr val="002060"/>
                </a:solidFill>
              </a:rPr>
              <a:t>Mise en place des Portefeuilles modèles par profil de risque et segment de clientèle : élargissement et diversification des UC proposées</a:t>
            </a:r>
          </a:p>
        </p:txBody>
      </p:sp>
      <p:sp>
        <p:nvSpPr>
          <p:cNvPr id="25" name="Flèche droite 24"/>
          <p:cNvSpPr/>
          <p:nvPr/>
        </p:nvSpPr>
        <p:spPr>
          <a:xfrm rot="5400000">
            <a:off x="1137443" y="2069307"/>
            <a:ext cx="430213" cy="609600"/>
          </a:xfrm>
          <a:prstGeom prst="rightArrow">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fr-FR" sz="1000" dirty="0">
              <a:solidFill>
                <a:srgbClr val="002060"/>
              </a:solidFill>
              <a:latin typeface="Arial" panose="020B0604020202020204" pitchFamily="34" charset="0"/>
              <a:cs typeface="Arial" panose="020B0604020202020204" pitchFamily="34" charset="0"/>
            </a:endParaRPr>
          </a:p>
        </p:txBody>
      </p:sp>
      <p:pic>
        <p:nvPicPr>
          <p:cNvPr id="11271" name="Image 6"/>
          <p:cNvPicPr>
            <a:picLocks noChangeAspect="1"/>
          </p:cNvPicPr>
          <p:nvPr/>
        </p:nvPicPr>
        <p:blipFill>
          <a:blip r:embed="rId3">
            <a:extLst>
              <a:ext uri="{28A0092B-C50C-407E-A947-70E740481C1C}">
                <a14:useLocalDpi xmlns:a14="http://schemas.microsoft.com/office/drawing/2010/main" val="0"/>
              </a:ext>
            </a:extLst>
          </a:blip>
          <a:srcRect l="21609" r="22711" b="7253"/>
          <a:stretch>
            <a:fillRect/>
          </a:stretch>
        </p:blipFill>
        <p:spPr bwMode="auto">
          <a:xfrm>
            <a:off x="7970838" y="233363"/>
            <a:ext cx="676275"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Rectangle 19"/>
          <p:cNvSpPr/>
          <p:nvPr/>
        </p:nvSpPr>
        <p:spPr>
          <a:xfrm>
            <a:off x="519113" y="4132263"/>
            <a:ext cx="8112125" cy="1908175"/>
          </a:xfrm>
          <a:prstGeom prst="rect">
            <a:avLst/>
          </a:prstGeom>
          <a:solidFill>
            <a:schemeClr val="bg1">
              <a:lumMod val="95000"/>
            </a:schemeClr>
          </a:solidFill>
          <a:ln w="12700">
            <a:noFill/>
          </a:ln>
          <a:effectLst>
            <a:outerShdw blurRad="76200" dir="13500000" sy="23000" kx="1200000" algn="b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fontAlgn="base">
              <a:spcBef>
                <a:spcPct val="0"/>
              </a:spcBef>
              <a:spcAft>
                <a:spcPct val="0"/>
              </a:spcAft>
              <a:defRPr/>
            </a:pPr>
            <a:r>
              <a:rPr lang="fr-FR" sz="1200" b="1" dirty="0">
                <a:solidFill>
                  <a:srgbClr val="002060"/>
                </a:solidFill>
              </a:rPr>
              <a:t>Comme les autres instruments financiers, les fonds de la gamme </a:t>
            </a:r>
            <a:r>
              <a:rPr lang="fr-FR" sz="1200" b="1" dirty="0" err="1">
                <a:solidFill>
                  <a:srgbClr val="002060"/>
                </a:solidFill>
              </a:rPr>
              <a:t>Sélectiz</a:t>
            </a:r>
            <a:r>
              <a:rPr lang="fr-FR" sz="1200" b="1" dirty="0">
                <a:solidFill>
                  <a:srgbClr val="002060"/>
                </a:solidFill>
              </a:rPr>
              <a:t> restent accessibles en allocation libre pour un projet.</a:t>
            </a:r>
          </a:p>
          <a:p>
            <a:pPr algn="just" fontAlgn="base">
              <a:spcBef>
                <a:spcPct val="0"/>
              </a:spcBef>
              <a:spcAft>
                <a:spcPct val="0"/>
              </a:spcAft>
              <a:defRPr/>
            </a:pPr>
            <a:endParaRPr lang="fr-FR" sz="1200" b="1" dirty="0">
              <a:solidFill>
                <a:srgbClr val="002060"/>
              </a:solidFill>
            </a:endParaRPr>
          </a:p>
          <a:p>
            <a:pPr algn="just" fontAlgn="base">
              <a:spcBef>
                <a:spcPct val="0"/>
              </a:spcBef>
              <a:spcAft>
                <a:spcPct val="0"/>
              </a:spcAft>
              <a:defRPr/>
            </a:pPr>
            <a:r>
              <a:rPr lang="fr-FR" sz="1200" b="1" dirty="0">
                <a:solidFill>
                  <a:srgbClr val="002060"/>
                </a:solidFill>
              </a:rPr>
              <a:t>Ils occupent par ailleurs une place importante dans la partie diversifiée des portefeuilles modèles qui ont pour </a:t>
            </a:r>
            <a:r>
              <a:rPr lang="fr-FR" altLang="fr-FR" sz="1200" b="1" dirty="0">
                <a:solidFill>
                  <a:srgbClr val="002060"/>
                </a:solidFill>
                <a:sym typeface="Wingdings" panose="05000000000000000000" pitchFamily="2" charset="2"/>
              </a:rPr>
              <a:t>o</a:t>
            </a:r>
            <a:r>
              <a:rPr lang="fr-FR" altLang="fr-FR" sz="1200" b="1" dirty="0">
                <a:solidFill>
                  <a:srgbClr val="002060"/>
                </a:solidFill>
              </a:rPr>
              <a:t>bjectif d’aller un cran plus loin dans la diversification :</a:t>
            </a:r>
          </a:p>
          <a:p>
            <a:pPr algn="just" fontAlgn="base">
              <a:spcBef>
                <a:spcPct val="0"/>
              </a:spcBef>
              <a:spcAft>
                <a:spcPct val="0"/>
              </a:spcAft>
              <a:defRPr/>
            </a:pPr>
            <a:endParaRPr lang="fr-FR" altLang="fr-FR" sz="1200" b="1" dirty="0">
              <a:solidFill>
                <a:srgbClr val="002060"/>
              </a:solidFill>
            </a:endParaRPr>
          </a:p>
          <a:p>
            <a:pPr marL="171450" indent="-171450" fontAlgn="base">
              <a:spcBef>
                <a:spcPct val="0"/>
              </a:spcBef>
              <a:spcAft>
                <a:spcPct val="0"/>
              </a:spcAft>
              <a:buFont typeface="Arial" panose="020B0604020202020204" pitchFamily="34" charset="0"/>
              <a:buChar char="•"/>
              <a:defRPr/>
            </a:pPr>
            <a:r>
              <a:rPr lang="fr-FR" altLang="fr-FR" sz="1200" dirty="0">
                <a:solidFill>
                  <a:srgbClr val="002060"/>
                </a:solidFill>
              </a:rPr>
              <a:t>Pour le </a:t>
            </a:r>
            <a:r>
              <a:rPr lang="fr-FR" altLang="fr-FR" sz="1200" b="1" dirty="0">
                <a:solidFill>
                  <a:srgbClr val="002060"/>
                </a:solidFill>
              </a:rPr>
              <a:t>conseiller</a:t>
            </a:r>
            <a:r>
              <a:rPr lang="fr-FR" altLang="fr-FR" sz="1200" dirty="0">
                <a:solidFill>
                  <a:srgbClr val="002060"/>
                </a:solidFill>
              </a:rPr>
              <a:t> qui sera aidé pour fournir l’allocation la plus adaptée</a:t>
            </a:r>
          </a:p>
          <a:p>
            <a:pPr marL="171450" indent="-171450" fontAlgn="base">
              <a:spcBef>
                <a:spcPct val="0"/>
              </a:spcBef>
              <a:spcAft>
                <a:spcPct val="0"/>
              </a:spcAft>
              <a:buFont typeface="Arial" panose="020B0604020202020204" pitchFamily="34" charset="0"/>
              <a:buChar char="•"/>
              <a:defRPr/>
            </a:pPr>
            <a:endParaRPr lang="fr-FR" altLang="fr-FR" sz="1200" dirty="0">
              <a:solidFill>
                <a:srgbClr val="002060"/>
              </a:solidFill>
            </a:endParaRPr>
          </a:p>
          <a:p>
            <a:pPr marL="171450" indent="-171450" fontAlgn="base">
              <a:spcBef>
                <a:spcPct val="0"/>
              </a:spcBef>
              <a:spcAft>
                <a:spcPct val="0"/>
              </a:spcAft>
              <a:buFont typeface="Arial" panose="020B0604020202020204" pitchFamily="34" charset="0"/>
              <a:buChar char="•"/>
              <a:defRPr/>
            </a:pPr>
            <a:r>
              <a:rPr lang="fr-FR" altLang="fr-FR" sz="1200" dirty="0">
                <a:solidFill>
                  <a:srgbClr val="002060"/>
                </a:solidFill>
              </a:rPr>
              <a:t>Pour le </a:t>
            </a:r>
            <a:r>
              <a:rPr lang="fr-FR" altLang="fr-FR" sz="1200" b="1" dirty="0">
                <a:solidFill>
                  <a:srgbClr val="002060"/>
                </a:solidFill>
              </a:rPr>
              <a:t>client</a:t>
            </a:r>
            <a:r>
              <a:rPr lang="fr-FR" altLang="fr-FR" sz="1200" dirty="0">
                <a:solidFill>
                  <a:srgbClr val="002060"/>
                </a:solidFill>
              </a:rPr>
              <a:t> qui bénéficiera d’un portefeuille plus diversifié</a:t>
            </a:r>
          </a:p>
        </p:txBody>
      </p:sp>
      <p:sp>
        <p:nvSpPr>
          <p:cNvPr id="8" name="Rectangle 7"/>
          <p:cNvSpPr/>
          <p:nvPr/>
        </p:nvSpPr>
        <p:spPr bwMode="auto">
          <a:xfrm>
            <a:off x="522288" y="1463675"/>
            <a:ext cx="8108950" cy="58261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r>
              <a:rPr lang="fr-FR" sz="1100" b="1" dirty="0">
                <a:solidFill>
                  <a:srgbClr val="002060"/>
                </a:solidFill>
              </a:rPr>
              <a:t>Lancement de la Gamme </a:t>
            </a:r>
            <a:r>
              <a:rPr lang="fr-FR" sz="1100" b="1" dirty="0" err="1">
                <a:solidFill>
                  <a:srgbClr val="002060"/>
                </a:solidFill>
              </a:rPr>
              <a:t>Sélectiz</a:t>
            </a:r>
            <a:r>
              <a:rPr lang="fr-FR" sz="1100" b="1" dirty="0">
                <a:solidFill>
                  <a:srgbClr val="002060"/>
                </a:solidFill>
              </a:rPr>
              <a:t>, avec 3 solutions de fonds flexibles s’appuyant sur l’expertise de différentes sociétés de  gestion du Groupe BPCE</a:t>
            </a:r>
          </a:p>
        </p:txBody>
      </p:sp>
      <p:sp>
        <p:nvSpPr>
          <p:cNvPr id="11" name="Flèche droite 10"/>
          <p:cNvSpPr/>
          <p:nvPr/>
        </p:nvSpPr>
        <p:spPr>
          <a:xfrm rot="5400000">
            <a:off x="4110831" y="2069307"/>
            <a:ext cx="430213" cy="609600"/>
          </a:xfrm>
          <a:prstGeom prst="rightArrow">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fr-FR" sz="1000" dirty="0">
              <a:solidFill>
                <a:srgbClr val="002060"/>
              </a:solidFill>
              <a:latin typeface="Arial" panose="020B0604020202020204" pitchFamily="34" charset="0"/>
              <a:cs typeface="Arial" panose="020B0604020202020204" pitchFamily="34" charset="0"/>
            </a:endParaRPr>
          </a:p>
        </p:txBody>
      </p:sp>
      <p:sp>
        <p:nvSpPr>
          <p:cNvPr id="12" name="Flèche droite 11"/>
          <p:cNvSpPr/>
          <p:nvPr/>
        </p:nvSpPr>
        <p:spPr>
          <a:xfrm rot="5400000">
            <a:off x="7095331" y="2097882"/>
            <a:ext cx="430213" cy="609600"/>
          </a:xfrm>
          <a:prstGeom prst="rightArrow">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fr-FR" sz="1000" dirty="0">
              <a:solidFill>
                <a:srgbClr val="002060"/>
              </a:solidFill>
              <a:latin typeface="Arial" panose="020B0604020202020204" pitchFamily="34" charset="0"/>
              <a:cs typeface="Arial" panose="020B0604020202020204" pitchFamily="34" charset="0"/>
            </a:endParaRPr>
          </a:p>
        </p:txBody>
      </p:sp>
      <p:sp>
        <p:nvSpPr>
          <p:cNvPr id="13" name="Flèche droite 12"/>
          <p:cNvSpPr/>
          <p:nvPr/>
        </p:nvSpPr>
        <p:spPr>
          <a:xfrm rot="5400000">
            <a:off x="1085056" y="3602832"/>
            <a:ext cx="430213" cy="609600"/>
          </a:xfrm>
          <a:prstGeom prst="rightArrow">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fr-FR" sz="1000" dirty="0">
              <a:solidFill>
                <a:srgbClr val="002060"/>
              </a:solidFill>
              <a:latin typeface="Arial" panose="020B0604020202020204" pitchFamily="34" charset="0"/>
              <a:cs typeface="Arial" panose="020B0604020202020204" pitchFamily="34" charset="0"/>
            </a:endParaRPr>
          </a:p>
        </p:txBody>
      </p:sp>
      <p:sp>
        <p:nvSpPr>
          <p:cNvPr id="14" name="Flèche droite 13"/>
          <p:cNvSpPr/>
          <p:nvPr/>
        </p:nvSpPr>
        <p:spPr>
          <a:xfrm rot="5400000">
            <a:off x="4058443" y="3602832"/>
            <a:ext cx="430213" cy="609600"/>
          </a:xfrm>
          <a:prstGeom prst="rightArrow">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fr-FR" sz="1000" dirty="0">
              <a:solidFill>
                <a:srgbClr val="002060"/>
              </a:solidFill>
              <a:latin typeface="Arial" panose="020B0604020202020204" pitchFamily="34" charset="0"/>
              <a:cs typeface="Arial" panose="020B0604020202020204" pitchFamily="34" charset="0"/>
            </a:endParaRPr>
          </a:p>
        </p:txBody>
      </p:sp>
      <p:sp>
        <p:nvSpPr>
          <p:cNvPr id="15" name="Flèche droite 14"/>
          <p:cNvSpPr/>
          <p:nvPr/>
        </p:nvSpPr>
        <p:spPr>
          <a:xfrm rot="5400000">
            <a:off x="7042943" y="3631407"/>
            <a:ext cx="430213" cy="609600"/>
          </a:xfrm>
          <a:prstGeom prst="rightArrow">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fr-FR" sz="1000" dirty="0">
              <a:solidFill>
                <a:srgbClr val="00206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352995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re 1"/>
          <p:cNvSpPr>
            <a:spLocks noGrp="1"/>
          </p:cNvSpPr>
          <p:nvPr>
            <p:ph type="title"/>
          </p:nvPr>
        </p:nvSpPr>
        <p:spPr/>
        <p:txBody>
          <a:bodyPr/>
          <a:lstStyle/>
          <a:p>
            <a:r>
              <a:rPr lang="fr-FR" altLang="fr-FR" smtClean="0"/>
              <a:t>ZOOM sur l’accompagnement CELCA</a:t>
            </a:r>
          </a:p>
        </p:txBody>
      </p:sp>
      <p:sp>
        <p:nvSpPr>
          <p:cNvPr id="3" name="Espace réservé du contenu 2"/>
          <p:cNvSpPr>
            <a:spLocks noGrp="1"/>
          </p:cNvSpPr>
          <p:nvPr>
            <p:ph idx="1"/>
          </p:nvPr>
        </p:nvSpPr>
        <p:spPr>
          <a:xfrm>
            <a:off x="538163" y="1169988"/>
            <a:ext cx="8496300" cy="4854575"/>
          </a:xfrm>
        </p:spPr>
        <p:txBody>
          <a:bodyPr/>
          <a:lstStyle/>
          <a:p>
            <a:pPr algn="just" eaLnBrk="1" hangingPunct="1">
              <a:spcBef>
                <a:spcPct val="0"/>
              </a:spcBef>
              <a:spcAft>
                <a:spcPts val="600"/>
              </a:spcAft>
              <a:buFont typeface="Wingdings" panose="05000000000000000000" pitchFamily="2" charset="2"/>
              <a:buChar char="v"/>
              <a:defRPr/>
            </a:pPr>
            <a:endParaRPr lang="fr-FR" altLang="fr-FR" sz="1050" b="0" kern="1200" dirty="0" smtClean="0">
              <a:solidFill>
                <a:srgbClr val="002060"/>
              </a:solidFill>
            </a:endParaRPr>
          </a:p>
          <a:p>
            <a:pPr algn="just" eaLnBrk="1" hangingPunct="1">
              <a:spcBef>
                <a:spcPct val="0"/>
              </a:spcBef>
              <a:spcAft>
                <a:spcPts val="600"/>
              </a:spcAft>
              <a:buFont typeface="Wingdings" panose="05000000000000000000" pitchFamily="2" charset="2"/>
              <a:buChar char="v"/>
              <a:defRPr/>
            </a:pPr>
            <a:endParaRPr lang="fr-FR" altLang="fr-FR" sz="1050" b="0" kern="1200" dirty="0">
              <a:solidFill>
                <a:srgbClr val="002060"/>
              </a:solidFill>
            </a:endParaRPr>
          </a:p>
          <a:p>
            <a:pPr algn="just" eaLnBrk="1" hangingPunct="1">
              <a:spcBef>
                <a:spcPct val="0"/>
              </a:spcBef>
              <a:spcAft>
                <a:spcPts val="600"/>
              </a:spcAft>
              <a:buFont typeface="Wingdings" panose="05000000000000000000" pitchFamily="2" charset="2"/>
              <a:buChar char="v"/>
              <a:defRPr/>
            </a:pPr>
            <a:r>
              <a:rPr lang="fr-FR" altLang="fr-FR" sz="1200" b="0" kern="1200" dirty="0" smtClean="0">
                <a:solidFill>
                  <a:srgbClr val="002060"/>
                </a:solidFill>
              </a:rPr>
              <a:t>Un dispositif d’accompagnement a été mis en place en CELCA :</a:t>
            </a:r>
          </a:p>
          <a:p>
            <a:pPr lvl="1" algn="just" eaLnBrk="1" hangingPunct="1">
              <a:spcBef>
                <a:spcPct val="0"/>
              </a:spcBef>
              <a:spcAft>
                <a:spcPts val="600"/>
              </a:spcAft>
              <a:buFont typeface="Wingdings" panose="05000000000000000000" pitchFamily="2" charset="2"/>
              <a:buChar char="ü"/>
              <a:defRPr/>
            </a:pPr>
            <a:r>
              <a:rPr lang="fr-FR" altLang="fr-FR" sz="1200" kern="1200" dirty="0">
                <a:solidFill>
                  <a:srgbClr val="002060"/>
                </a:solidFill>
                <a:ea typeface="+mn-ea"/>
                <a:cs typeface="+mn-cs"/>
              </a:rPr>
              <a:t>Une HDJ </a:t>
            </a:r>
            <a:r>
              <a:rPr lang="fr-FR" altLang="fr-FR" sz="1200" kern="1200" dirty="0" smtClean="0">
                <a:solidFill>
                  <a:srgbClr val="002060"/>
                </a:solidFill>
                <a:ea typeface="+mn-ea"/>
                <a:cs typeface="+mn-cs"/>
              </a:rPr>
              <a:t>le </a:t>
            </a:r>
            <a:r>
              <a:rPr lang="fr-FR" altLang="fr-FR" sz="1200" kern="1200" dirty="0">
                <a:solidFill>
                  <a:srgbClr val="002060"/>
                </a:solidFill>
                <a:ea typeface="+mn-ea"/>
                <a:cs typeface="+mn-cs"/>
              </a:rPr>
              <a:t>30 novembre présentant le contexte.</a:t>
            </a:r>
          </a:p>
          <a:p>
            <a:pPr lvl="1" algn="just" eaLnBrk="1" hangingPunct="1">
              <a:spcBef>
                <a:spcPct val="0"/>
              </a:spcBef>
              <a:spcAft>
                <a:spcPts val="600"/>
              </a:spcAft>
              <a:buFont typeface="Wingdings" panose="05000000000000000000" pitchFamily="2" charset="2"/>
              <a:buChar char="ü"/>
              <a:defRPr/>
            </a:pPr>
            <a:r>
              <a:rPr lang="fr-FR" altLang="fr-FR" sz="1200" kern="1200" dirty="0">
                <a:solidFill>
                  <a:srgbClr val="002060"/>
                </a:solidFill>
                <a:ea typeface="+mn-ea"/>
                <a:cs typeface="+mn-cs"/>
              </a:rPr>
              <a:t>Un e-learning MIFII « Socle réglementaire » réalisé dans le cadre de l’HDJ du 25 janvier 2018. </a:t>
            </a:r>
          </a:p>
          <a:p>
            <a:pPr marL="0" indent="0" algn="just" eaLnBrk="1" hangingPunct="1">
              <a:spcBef>
                <a:spcPct val="0"/>
              </a:spcBef>
              <a:spcAft>
                <a:spcPts val="600"/>
              </a:spcAft>
              <a:buFontTx/>
              <a:buNone/>
              <a:defRPr/>
            </a:pPr>
            <a:endParaRPr lang="fr-FR" altLang="fr-FR" sz="1200" b="0" kern="1200" dirty="0" smtClean="0">
              <a:solidFill>
                <a:srgbClr val="002060"/>
              </a:solidFill>
            </a:endParaRPr>
          </a:p>
          <a:p>
            <a:pPr marL="0" indent="0" algn="just" eaLnBrk="1" hangingPunct="1">
              <a:spcBef>
                <a:spcPct val="0"/>
              </a:spcBef>
              <a:spcAft>
                <a:spcPts val="600"/>
              </a:spcAft>
              <a:buFontTx/>
              <a:buNone/>
              <a:defRPr/>
            </a:pPr>
            <a:r>
              <a:rPr lang="fr-FR" altLang="fr-FR" sz="1200" b="0" kern="1200" dirty="0">
                <a:solidFill>
                  <a:srgbClr val="002060"/>
                </a:solidFill>
              </a:rPr>
              <a:t>A ce jour, 92%* des collaborateurs inscrits ont suivi cet e-learning. Les 108 collaborateurs du réseau qui n’ont pas finalisé cette session (liste disponible auprès des DG</a:t>
            </a:r>
            <a:r>
              <a:rPr lang="fr-FR" altLang="fr-FR" sz="1200" b="0" kern="1200">
                <a:solidFill>
                  <a:srgbClr val="002060"/>
                </a:solidFill>
              </a:rPr>
              <a:t>) </a:t>
            </a:r>
            <a:r>
              <a:rPr lang="fr-FR" altLang="fr-FR" sz="1200" b="0" kern="1200" smtClean="0">
                <a:solidFill>
                  <a:srgbClr val="002060"/>
                </a:solidFill>
              </a:rPr>
              <a:t>ont </a:t>
            </a:r>
            <a:r>
              <a:rPr lang="fr-FR" altLang="fr-FR" sz="1200" b="0" kern="1200" dirty="0">
                <a:solidFill>
                  <a:srgbClr val="002060"/>
                </a:solidFill>
              </a:rPr>
              <a:t>encore la possibilité de le faire jusqu’au </a:t>
            </a:r>
            <a:r>
              <a:rPr lang="fr-FR" altLang="fr-FR" sz="1200" kern="1200" dirty="0">
                <a:solidFill>
                  <a:srgbClr val="FF0000"/>
                </a:solidFill>
              </a:rPr>
              <a:t>15 février (date limite)</a:t>
            </a:r>
            <a:r>
              <a:rPr lang="fr-FR" altLang="fr-FR" sz="1200" b="0" kern="1200" dirty="0">
                <a:solidFill>
                  <a:srgbClr val="002060"/>
                </a:solidFill>
              </a:rPr>
              <a:t>, directement en se connectant à la plate-forme Groupe </a:t>
            </a:r>
            <a:r>
              <a:rPr lang="fr-FR" altLang="fr-FR" sz="1200" b="0" kern="1200" dirty="0" err="1">
                <a:solidFill>
                  <a:srgbClr val="002060"/>
                </a:solidFill>
              </a:rPr>
              <a:t>Essenti</a:t>
            </a:r>
            <a:r>
              <a:rPr lang="fr-FR" altLang="fr-FR" sz="1200" b="0" kern="1200" dirty="0">
                <a:solidFill>
                  <a:srgbClr val="002060"/>
                </a:solidFill>
              </a:rPr>
              <a:t>@ ou en cliquant sur le lien dans le mail adressé précédemment par la DRH</a:t>
            </a:r>
            <a:r>
              <a:rPr lang="fr-FR" altLang="fr-FR" sz="1200" b="0" kern="1200" dirty="0" smtClean="0">
                <a:solidFill>
                  <a:srgbClr val="002060"/>
                </a:solidFill>
              </a:rPr>
              <a:t>.</a:t>
            </a:r>
          </a:p>
          <a:p>
            <a:pPr marL="0" indent="0" algn="just" eaLnBrk="1" hangingPunct="1">
              <a:spcBef>
                <a:spcPct val="0"/>
              </a:spcBef>
              <a:spcAft>
                <a:spcPts val="600"/>
              </a:spcAft>
              <a:buFontTx/>
              <a:buNone/>
              <a:defRPr/>
            </a:pPr>
            <a:endParaRPr lang="fr-FR" altLang="fr-FR" sz="1200" b="0" kern="1200" dirty="0" smtClean="0">
              <a:solidFill>
                <a:srgbClr val="002060"/>
              </a:solidFill>
            </a:endParaRPr>
          </a:p>
          <a:p>
            <a:pPr algn="just" eaLnBrk="1" hangingPunct="1">
              <a:spcBef>
                <a:spcPct val="0"/>
              </a:spcBef>
              <a:spcAft>
                <a:spcPts val="600"/>
              </a:spcAft>
              <a:buFont typeface="Wingdings" panose="05000000000000000000" pitchFamily="2" charset="2"/>
              <a:buChar char="v"/>
              <a:defRPr/>
            </a:pPr>
            <a:r>
              <a:rPr lang="fr-FR" altLang="fr-FR" sz="1200" b="0" kern="1200" dirty="0">
                <a:solidFill>
                  <a:srgbClr val="002060"/>
                </a:solidFill>
              </a:rPr>
              <a:t>Pour </a:t>
            </a:r>
            <a:r>
              <a:rPr lang="fr-FR" altLang="fr-FR" sz="1200" b="0" kern="1200" dirty="0" smtClean="0">
                <a:solidFill>
                  <a:srgbClr val="002060"/>
                </a:solidFill>
              </a:rPr>
              <a:t>compléter, </a:t>
            </a:r>
            <a:r>
              <a:rPr lang="fr-FR" altLang="fr-FR" sz="1200" b="0" kern="1200" dirty="0">
                <a:solidFill>
                  <a:srgbClr val="002060"/>
                </a:solidFill>
              </a:rPr>
              <a:t>des Webex spécifiques « </a:t>
            </a:r>
            <a:r>
              <a:rPr lang="fr-FR" altLang="fr-FR" sz="1200" kern="1200" dirty="0">
                <a:solidFill>
                  <a:srgbClr val="002060"/>
                </a:solidFill>
              </a:rPr>
              <a:t>Allocations – Portefeuilles modèles </a:t>
            </a:r>
            <a:r>
              <a:rPr lang="fr-FR" altLang="fr-FR" sz="1200" b="0" kern="1200" dirty="0">
                <a:solidFill>
                  <a:srgbClr val="002060"/>
                </a:solidFill>
              </a:rPr>
              <a:t>» </a:t>
            </a:r>
            <a:r>
              <a:rPr lang="fr-FR" altLang="fr-FR" sz="1200" b="0" kern="1200" dirty="0" smtClean="0">
                <a:solidFill>
                  <a:srgbClr val="002060"/>
                </a:solidFill>
              </a:rPr>
              <a:t>sont programmées ce mois-ci. Animées par Natixis </a:t>
            </a:r>
            <a:r>
              <a:rPr lang="fr-FR" altLang="fr-FR" sz="1200" b="0" kern="1200" dirty="0" err="1" smtClean="0">
                <a:solidFill>
                  <a:srgbClr val="002060"/>
                </a:solidFill>
              </a:rPr>
              <a:t>Investment</a:t>
            </a:r>
            <a:r>
              <a:rPr lang="fr-FR" altLang="fr-FR" sz="1200" b="0" kern="1200" dirty="0" smtClean="0">
                <a:solidFill>
                  <a:srgbClr val="002060"/>
                </a:solidFill>
              </a:rPr>
              <a:t> Managers (NGAM), elles vous permettent d’approfondir la notion de portefeuilles Modèle et de poser vos éventuelles questions :</a:t>
            </a:r>
            <a:endParaRPr lang="fr-FR" altLang="fr-FR" sz="1200" b="0" kern="1200" dirty="0">
              <a:solidFill>
                <a:srgbClr val="002060"/>
              </a:solidFill>
            </a:endParaRPr>
          </a:p>
          <a:p>
            <a:pPr lvl="1" algn="just" eaLnBrk="1" hangingPunct="1">
              <a:spcBef>
                <a:spcPct val="0"/>
              </a:spcBef>
              <a:spcAft>
                <a:spcPts val="600"/>
              </a:spcAft>
              <a:buFont typeface="Wingdings" panose="05000000000000000000" pitchFamily="2" charset="2"/>
              <a:buChar char="ü"/>
              <a:defRPr/>
            </a:pPr>
            <a:r>
              <a:rPr lang="fr-FR" altLang="fr-FR" sz="1200" kern="1200" dirty="0">
                <a:solidFill>
                  <a:srgbClr val="002060"/>
                </a:solidFill>
                <a:ea typeface="+mn-ea"/>
                <a:cs typeface="+mn-cs"/>
              </a:rPr>
              <a:t>Managers les 6 et 7 février</a:t>
            </a:r>
          </a:p>
          <a:p>
            <a:pPr lvl="1" algn="just" eaLnBrk="1" hangingPunct="1">
              <a:spcBef>
                <a:spcPct val="0"/>
              </a:spcBef>
              <a:spcAft>
                <a:spcPts val="600"/>
              </a:spcAft>
              <a:buFont typeface="Wingdings" panose="05000000000000000000" pitchFamily="2" charset="2"/>
              <a:buChar char="ü"/>
              <a:defRPr/>
            </a:pPr>
            <a:r>
              <a:rPr lang="fr-FR" altLang="fr-FR" sz="1200" kern="1200" dirty="0">
                <a:solidFill>
                  <a:srgbClr val="002060"/>
                </a:solidFill>
                <a:ea typeface="+mn-ea"/>
                <a:cs typeface="+mn-cs"/>
              </a:rPr>
              <a:t>GCP le 13 février</a:t>
            </a:r>
          </a:p>
          <a:p>
            <a:pPr lvl="1" algn="just" eaLnBrk="1" hangingPunct="1">
              <a:spcBef>
                <a:spcPct val="0"/>
              </a:spcBef>
              <a:spcAft>
                <a:spcPts val="600"/>
              </a:spcAft>
              <a:buFont typeface="Wingdings" panose="05000000000000000000" pitchFamily="2" charset="2"/>
              <a:buChar char="ü"/>
              <a:defRPr/>
            </a:pPr>
            <a:r>
              <a:rPr lang="fr-FR" altLang="fr-FR" sz="1200" kern="1200" dirty="0">
                <a:solidFill>
                  <a:srgbClr val="002060"/>
                </a:solidFill>
                <a:ea typeface="+mn-ea"/>
                <a:cs typeface="+mn-cs"/>
              </a:rPr>
              <a:t>GC - CC - Moniteurs les 9, 13 et 14 février</a:t>
            </a:r>
          </a:p>
          <a:p>
            <a:pPr marL="0" indent="0" algn="just" eaLnBrk="1" hangingPunct="1">
              <a:spcBef>
                <a:spcPct val="0"/>
              </a:spcBef>
              <a:spcAft>
                <a:spcPts val="600"/>
              </a:spcAft>
              <a:buFontTx/>
              <a:buNone/>
              <a:defRPr/>
            </a:pPr>
            <a:endParaRPr lang="fr-FR" altLang="fr-FR" sz="1050" b="0" kern="1200" dirty="0" smtClean="0">
              <a:solidFill>
                <a:srgbClr val="002060"/>
              </a:solidFill>
            </a:endParaRPr>
          </a:p>
          <a:p>
            <a:pPr algn="just" eaLnBrk="1" hangingPunct="1">
              <a:spcBef>
                <a:spcPct val="0"/>
              </a:spcBef>
              <a:spcAft>
                <a:spcPts val="600"/>
              </a:spcAft>
              <a:buFont typeface="Wingdings" panose="05000000000000000000" pitchFamily="2" charset="2"/>
              <a:buChar char="v"/>
              <a:defRPr/>
            </a:pPr>
            <a:r>
              <a:rPr lang="fr-FR" altLang="fr-FR" sz="1200" b="0" kern="1200" dirty="0" smtClean="0">
                <a:solidFill>
                  <a:srgbClr val="002060"/>
                </a:solidFill>
              </a:rPr>
              <a:t>…Et dans les </a:t>
            </a:r>
            <a:r>
              <a:rPr lang="fr-FR" altLang="fr-FR" sz="1200" b="0" kern="1200" dirty="0">
                <a:solidFill>
                  <a:srgbClr val="002060"/>
                </a:solidFill>
              </a:rPr>
              <a:t>prochains jours, 2 kits seront à </a:t>
            </a:r>
            <a:r>
              <a:rPr lang="fr-FR" altLang="fr-FR" sz="1200" b="0" kern="1200" dirty="0" smtClean="0">
                <a:solidFill>
                  <a:srgbClr val="002060"/>
                </a:solidFill>
              </a:rPr>
              <a:t>disposition sous Essentia@, une vidéo </a:t>
            </a:r>
            <a:r>
              <a:rPr lang="fr-FR" altLang="fr-FR" sz="1200" b="0" kern="1200" dirty="0">
                <a:solidFill>
                  <a:srgbClr val="002060"/>
                </a:solidFill>
              </a:rPr>
              <a:t>et un </a:t>
            </a:r>
            <a:r>
              <a:rPr lang="fr-FR" altLang="fr-FR" sz="1200" b="0" kern="1200" dirty="0" smtClean="0">
                <a:solidFill>
                  <a:srgbClr val="002060"/>
                </a:solidFill>
              </a:rPr>
              <a:t>PowerPoint </a:t>
            </a:r>
            <a:r>
              <a:rPr lang="fr-FR" altLang="fr-FR" sz="1200" b="0" kern="1200" dirty="0">
                <a:solidFill>
                  <a:srgbClr val="002060"/>
                </a:solidFill>
              </a:rPr>
              <a:t>, tous 2 présentent en </a:t>
            </a:r>
            <a:r>
              <a:rPr lang="fr-FR" altLang="fr-FR" sz="1200" b="0" kern="1200" dirty="0" smtClean="0">
                <a:solidFill>
                  <a:srgbClr val="002060"/>
                </a:solidFill>
              </a:rPr>
              <a:t>détails, </a:t>
            </a:r>
            <a:r>
              <a:rPr lang="fr-FR" altLang="fr-FR" sz="1200" b="0" kern="1200" dirty="0">
                <a:solidFill>
                  <a:srgbClr val="002060"/>
                </a:solidFill>
              </a:rPr>
              <a:t>écran par </a:t>
            </a:r>
            <a:r>
              <a:rPr lang="fr-FR" altLang="fr-FR" sz="1200" b="0" kern="1200" dirty="0" smtClean="0">
                <a:solidFill>
                  <a:srgbClr val="002060"/>
                </a:solidFill>
              </a:rPr>
              <a:t>écran, </a:t>
            </a:r>
            <a:r>
              <a:rPr lang="fr-FR" altLang="fr-FR" sz="1200" b="0" kern="1200" dirty="0">
                <a:solidFill>
                  <a:srgbClr val="002060"/>
                </a:solidFill>
              </a:rPr>
              <a:t>le parcours transitoire.</a:t>
            </a:r>
          </a:p>
          <a:p>
            <a:pPr marL="0" indent="0" algn="just" eaLnBrk="1" hangingPunct="1">
              <a:spcBef>
                <a:spcPct val="0"/>
              </a:spcBef>
              <a:spcAft>
                <a:spcPts val="600"/>
              </a:spcAft>
              <a:buFontTx/>
              <a:buNone/>
              <a:defRPr/>
            </a:pPr>
            <a:endParaRPr lang="fr-FR" altLang="fr-FR" sz="900" b="0" kern="1200" dirty="0">
              <a:solidFill>
                <a:srgbClr val="00B050"/>
              </a:solidFill>
            </a:endParaRPr>
          </a:p>
          <a:p>
            <a:pPr marL="0" indent="0" algn="just">
              <a:buFontTx/>
              <a:buNone/>
              <a:defRPr/>
            </a:pPr>
            <a:endParaRPr lang="fr-FR" sz="1400" dirty="0"/>
          </a:p>
        </p:txBody>
      </p:sp>
      <p:pic>
        <p:nvPicPr>
          <p:cNvPr id="1229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2177287">
            <a:off x="104775" y="2592388"/>
            <a:ext cx="449263" cy="466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Arrondir un rectangle avec un coin diagonal 1"/>
          <p:cNvSpPr/>
          <p:nvPr/>
        </p:nvSpPr>
        <p:spPr>
          <a:xfrm>
            <a:off x="7173913" y="354013"/>
            <a:ext cx="1608137" cy="836612"/>
          </a:xfrm>
          <a:prstGeom prst="round2Diag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r>
              <a:rPr lang="fr-FR" sz="1300" b="1" dirty="0">
                <a:solidFill>
                  <a:srgbClr val="581D74"/>
                </a:solidFill>
                <a:ea typeface="Verdana" pitchFamily="34" charset="0"/>
                <a:cs typeface="Verdana" pitchFamily="34" charset="0"/>
              </a:rPr>
              <a:t>Retour Contexte et Enjeux</a:t>
            </a:r>
          </a:p>
          <a:p>
            <a:pPr algn="ctr" fontAlgn="base">
              <a:spcBef>
                <a:spcPct val="0"/>
              </a:spcBef>
              <a:spcAft>
                <a:spcPts val="600"/>
              </a:spcAft>
              <a:defRPr/>
            </a:pPr>
            <a:r>
              <a:rPr lang="fr-FR" sz="1300" b="1" dirty="0">
                <a:solidFill>
                  <a:srgbClr val="581D74"/>
                </a:solidFill>
                <a:ea typeface="Verdana" pitchFamily="34" charset="0"/>
                <a:cs typeface="Verdana" pitchFamily="34" charset="0"/>
              </a:rPr>
              <a:t>Cliquez </a:t>
            </a:r>
            <a:r>
              <a:rPr lang="fr-FR" altLang="fr-FR" sz="900" dirty="0">
                <a:solidFill>
                  <a:srgbClr val="00B050"/>
                </a:solidFill>
                <a:hlinkClick r:id="rId3" action="ppaction://hlinksldjump"/>
              </a:rPr>
              <a:t>ICI</a:t>
            </a:r>
            <a:endParaRPr lang="fr-FR" altLang="fr-FR" sz="900" dirty="0">
              <a:solidFill>
                <a:srgbClr val="00B050"/>
              </a:solidFill>
            </a:endParaRPr>
          </a:p>
        </p:txBody>
      </p:sp>
      <p:sp>
        <p:nvSpPr>
          <p:cNvPr id="4" name="ZoneTexte 3"/>
          <p:cNvSpPr txBox="1"/>
          <p:nvPr/>
        </p:nvSpPr>
        <p:spPr>
          <a:xfrm>
            <a:off x="293883" y="5960313"/>
            <a:ext cx="4032448" cy="246221"/>
          </a:xfrm>
          <a:prstGeom prst="rect">
            <a:avLst/>
          </a:prstGeom>
          <a:noFill/>
        </p:spPr>
        <p:txBody>
          <a:bodyPr wrap="square" rtlCol="0">
            <a:spAutoFit/>
          </a:bodyPr>
          <a:lstStyle/>
          <a:p>
            <a:r>
              <a:rPr lang="fr-FR" sz="1000" i="1" dirty="0" smtClean="0"/>
              <a:t>* </a:t>
            </a:r>
            <a:r>
              <a:rPr lang="fr-FR" sz="1000" i="1" dirty="0">
                <a:solidFill>
                  <a:srgbClr val="002060"/>
                </a:solidFill>
              </a:rPr>
              <a:t>Chiffres arrêtés au </a:t>
            </a:r>
            <a:r>
              <a:rPr lang="fr-FR" sz="1000" i="1" dirty="0" smtClean="0">
                <a:solidFill>
                  <a:srgbClr val="002060"/>
                </a:solidFill>
              </a:rPr>
              <a:t>06/02/2018</a:t>
            </a:r>
            <a:endParaRPr lang="fr-FR" sz="1000" i="1" dirty="0">
              <a:solidFill>
                <a:srgbClr val="002060"/>
              </a:solidFill>
            </a:endParaRPr>
          </a:p>
        </p:txBody>
      </p:sp>
    </p:spTree>
    <p:extLst>
      <p:ext uri="{BB962C8B-B14F-4D97-AF65-F5344CB8AC3E}">
        <p14:creationId xmlns:p14="http://schemas.microsoft.com/office/powerpoint/2010/main" val="397690045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re 1"/>
          <p:cNvSpPr>
            <a:spLocks noGrp="1"/>
          </p:cNvSpPr>
          <p:nvPr>
            <p:ph type="title"/>
          </p:nvPr>
        </p:nvSpPr>
        <p:spPr/>
        <p:txBody>
          <a:bodyPr/>
          <a:lstStyle/>
          <a:p>
            <a:r>
              <a:rPr lang="fr-FR" altLang="fr-FR" smtClean="0"/>
              <a:t>Pour vous aguerrir à l’Epargne Financière :   </a:t>
            </a:r>
          </a:p>
        </p:txBody>
      </p:sp>
      <p:sp>
        <p:nvSpPr>
          <p:cNvPr id="3" name="Espace réservé du contenu 2"/>
          <p:cNvSpPr>
            <a:spLocks noGrp="1"/>
          </p:cNvSpPr>
          <p:nvPr>
            <p:ph idx="1"/>
          </p:nvPr>
        </p:nvSpPr>
        <p:spPr>
          <a:xfrm>
            <a:off x="538163" y="1169988"/>
            <a:ext cx="8496300" cy="4854575"/>
          </a:xfrm>
        </p:spPr>
        <p:txBody>
          <a:bodyPr/>
          <a:lstStyle/>
          <a:p>
            <a:pPr marL="0" indent="0" algn="ctr">
              <a:buFontTx/>
              <a:buNone/>
              <a:defRPr/>
            </a:pPr>
            <a:r>
              <a:rPr lang="fr-FR" sz="1400" dirty="0" smtClean="0"/>
              <a:t>Le Portefeuille virtuel </a:t>
            </a:r>
            <a:r>
              <a:rPr lang="fr-FR" sz="1400" b="0" dirty="0" smtClean="0"/>
              <a:t>revient du 1</a:t>
            </a:r>
            <a:r>
              <a:rPr lang="fr-FR" sz="1400" b="0" baseline="30000" dirty="0" smtClean="0"/>
              <a:t>er</a:t>
            </a:r>
            <a:r>
              <a:rPr lang="fr-FR" sz="1400" b="0" dirty="0" smtClean="0"/>
              <a:t> février au 23 juin 2018 : </a:t>
            </a:r>
          </a:p>
          <a:p>
            <a:pPr marL="0" indent="0" algn="ctr">
              <a:buFontTx/>
              <a:buNone/>
              <a:defRPr/>
            </a:pPr>
            <a:r>
              <a:rPr lang="fr-FR" sz="1400" dirty="0" smtClean="0"/>
              <a:t>30 euros </a:t>
            </a:r>
            <a:r>
              <a:rPr lang="fr-FR" sz="1400" b="0" dirty="0" smtClean="0"/>
              <a:t>par collaborateur à gagner !!</a:t>
            </a:r>
          </a:p>
          <a:p>
            <a:pPr marL="0" indent="0">
              <a:buFontTx/>
              <a:buNone/>
              <a:defRPr/>
            </a:pPr>
            <a:endParaRPr lang="fr-FR" sz="1400" b="0" dirty="0" smtClean="0"/>
          </a:p>
          <a:p>
            <a:pPr marL="0" indent="0" algn="ctr">
              <a:buFontTx/>
              <a:buNone/>
              <a:defRPr/>
            </a:pPr>
            <a:r>
              <a:rPr lang="fr-FR" sz="1400" dirty="0" smtClean="0"/>
              <a:t>Nouveauté 2018 : </a:t>
            </a:r>
            <a:r>
              <a:rPr lang="fr-FR" sz="1400" b="0" dirty="0" smtClean="0"/>
              <a:t>la version 2018 est individuelle !!</a:t>
            </a:r>
          </a:p>
          <a:p>
            <a:pPr marL="0" indent="0">
              <a:buFontTx/>
              <a:buNone/>
              <a:defRPr/>
            </a:pPr>
            <a:endParaRPr lang="fr-FR" sz="1400" b="0" dirty="0" smtClean="0"/>
          </a:p>
          <a:p>
            <a:pPr marL="0" indent="0">
              <a:buFontTx/>
              <a:buNone/>
              <a:defRPr/>
            </a:pPr>
            <a:r>
              <a:rPr lang="fr-FR" sz="1400" b="0" dirty="0" smtClean="0"/>
              <a:t>Ainsi, seront récompensés les 100 collaborateurs ayant eu la </a:t>
            </a:r>
            <a:r>
              <a:rPr lang="fr-FR" sz="1400" dirty="0" smtClean="0"/>
              <a:t>meilleure performance de portefeuille</a:t>
            </a:r>
            <a:r>
              <a:rPr lang="fr-FR" sz="1400" b="0" dirty="0" smtClean="0"/>
              <a:t> dans le classement CELCA au 23 juin 2018.</a:t>
            </a:r>
          </a:p>
          <a:p>
            <a:pPr marL="0" indent="0">
              <a:buFontTx/>
              <a:buNone/>
              <a:defRPr/>
            </a:pPr>
            <a:endParaRPr lang="fr-FR" sz="1400" b="0" dirty="0" smtClean="0"/>
          </a:p>
          <a:p>
            <a:pPr>
              <a:buFont typeface="Wingdings" panose="05000000000000000000" pitchFamily="2" charset="2"/>
              <a:buChar char="v"/>
              <a:defRPr/>
            </a:pPr>
            <a:r>
              <a:rPr lang="fr-FR" sz="1200" b="0" dirty="0" smtClean="0"/>
              <a:t>Vous disposez d’un portefeuille virtuel de </a:t>
            </a:r>
            <a:r>
              <a:rPr lang="fr-FR" sz="1200" dirty="0" smtClean="0"/>
              <a:t>20 000 €</a:t>
            </a:r>
          </a:p>
          <a:p>
            <a:pPr marL="0" indent="0">
              <a:buFontTx/>
              <a:buNone/>
              <a:defRPr/>
            </a:pPr>
            <a:r>
              <a:rPr lang="fr-FR" sz="1000" b="0" i="1" dirty="0" smtClean="0"/>
              <a:t>     (dont 15 000€ disponibles sur un compte de dépôt virtuel et 5 000€ investis sur un fonds Euros virtuel)</a:t>
            </a:r>
            <a:endParaRPr lang="fr-FR" sz="1400" b="0" dirty="0" smtClean="0"/>
          </a:p>
          <a:p>
            <a:pPr>
              <a:buFont typeface="Wingdings" panose="05000000000000000000" pitchFamily="2" charset="2"/>
              <a:buChar char="v"/>
              <a:defRPr/>
            </a:pPr>
            <a:r>
              <a:rPr lang="fr-FR" sz="1200" b="0" dirty="0"/>
              <a:t>Vous procédez à des ordres d’achats et de ventes pour faire performer votre </a:t>
            </a:r>
            <a:r>
              <a:rPr lang="fr-FR" sz="1200" b="0" dirty="0" smtClean="0"/>
              <a:t>portefeuille</a:t>
            </a:r>
            <a:endParaRPr lang="fr-FR" sz="1200" b="0" dirty="0"/>
          </a:p>
          <a:p>
            <a:pPr>
              <a:buFont typeface="Wingdings" panose="05000000000000000000" pitchFamily="2" charset="2"/>
              <a:buChar char="v"/>
              <a:defRPr/>
            </a:pPr>
            <a:r>
              <a:rPr lang="fr-FR" sz="1200" b="0" dirty="0" smtClean="0"/>
              <a:t>Une </a:t>
            </a:r>
            <a:r>
              <a:rPr lang="fr-FR" sz="1200" b="0" dirty="0"/>
              <a:t>condition : </a:t>
            </a:r>
            <a:r>
              <a:rPr lang="fr-FR" sz="1200" b="0" dirty="0" smtClean="0"/>
              <a:t>Pour </a:t>
            </a:r>
            <a:r>
              <a:rPr lang="fr-FR" sz="1200" b="0" dirty="0"/>
              <a:t>être éligible aux récompenses et intégrer le suivi, il faut avoir réalisé au moins 5 opérations en rapport avec 3 fonds différents sur la période pour un montant total de 10 000€ </a:t>
            </a:r>
            <a:r>
              <a:rPr lang="fr-FR" sz="1200" b="0" dirty="0" smtClean="0"/>
              <a:t>minimum</a:t>
            </a:r>
            <a:endParaRPr lang="fr-FR" sz="1200" b="0" dirty="0"/>
          </a:p>
          <a:p>
            <a:pPr marL="0" indent="0">
              <a:buFontTx/>
              <a:buNone/>
              <a:defRPr/>
            </a:pPr>
            <a:endParaRPr lang="fr-FR" sz="1200" b="0" dirty="0" smtClean="0"/>
          </a:p>
          <a:p>
            <a:pPr marL="0" indent="0">
              <a:buFontTx/>
              <a:buNone/>
              <a:defRPr/>
            </a:pPr>
            <a:endParaRPr lang="fr-FR" sz="1200" b="0" dirty="0" smtClean="0"/>
          </a:p>
          <a:p>
            <a:pPr marL="0" indent="0">
              <a:buFontTx/>
              <a:buNone/>
              <a:defRPr/>
            </a:pPr>
            <a:r>
              <a:rPr lang="fr-FR" sz="1200" b="0" dirty="0" smtClean="0"/>
              <a:t>Pour </a:t>
            </a:r>
            <a:r>
              <a:rPr lang="fr-FR" sz="1200" b="0" dirty="0"/>
              <a:t>vous connecter : </a:t>
            </a:r>
            <a:r>
              <a:rPr lang="fr-FR" sz="1200" b="0" dirty="0" smtClean="0">
                <a:hlinkClick r:id="rId2"/>
              </a:rPr>
              <a:t>www.selectionetperformance.fr</a:t>
            </a:r>
            <a:endParaRPr lang="fr-FR" sz="1200" b="0" dirty="0" smtClean="0"/>
          </a:p>
          <a:p>
            <a:pPr marL="0" indent="0">
              <a:buFontTx/>
              <a:buNone/>
              <a:defRPr/>
            </a:pPr>
            <a:r>
              <a:rPr lang="fr-FR" sz="1200" b="0" dirty="0" smtClean="0"/>
              <a:t>Lors </a:t>
            </a:r>
            <a:r>
              <a:rPr lang="fr-FR" sz="1200" b="0" dirty="0"/>
              <a:t>de votre première connexion à cette nouvelle version, votre User et votre Mot de passe correspondent à votre matricule RH.</a:t>
            </a:r>
          </a:p>
          <a:p>
            <a:pPr marL="0" indent="0">
              <a:buFontTx/>
              <a:buNone/>
              <a:defRPr/>
            </a:pPr>
            <a:endParaRPr lang="fr-FR" sz="1400" b="0" dirty="0"/>
          </a:p>
          <a:p>
            <a:pPr marL="0" indent="0">
              <a:buFontTx/>
              <a:buNone/>
              <a:defRPr/>
            </a:pPr>
            <a:r>
              <a:rPr lang="fr-FR" sz="1400" dirty="0" smtClean="0"/>
              <a:t>Bonne chance à tous !!</a:t>
            </a:r>
            <a:endParaRPr lang="fr-FR" sz="1400" dirty="0"/>
          </a:p>
        </p:txBody>
      </p:sp>
      <p:pic>
        <p:nvPicPr>
          <p:cNvPr id="1331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08938" y="692150"/>
            <a:ext cx="909637" cy="603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31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33538" y="1695450"/>
            <a:ext cx="476250" cy="536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318"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7163" y="2973388"/>
            <a:ext cx="384175" cy="3825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319" name="Picture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932363" y="4513263"/>
            <a:ext cx="831850" cy="338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3934542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pPr eaLnBrk="1" hangingPunct="1"/>
            <a:r>
              <a:rPr lang="fr-FR" altLang="fr-FR" sz="2000" smtClean="0"/>
              <a:t>Mentions légales</a:t>
            </a:r>
          </a:p>
        </p:txBody>
      </p:sp>
      <p:sp>
        <p:nvSpPr>
          <p:cNvPr id="4" name="Rectangle 3"/>
          <p:cNvSpPr txBox="1">
            <a:spLocks noChangeArrowheads="1"/>
          </p:cNvSpPr>
          <p:nvPr/>
        </p:nvSpPr>
        <p:spPr bwMode="auto">
          <a:xfrm>
            <a:off x="503238" y="1193800"/>
            <a:ext cx="8128000" cy="4548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228600" indent="-228600" algn="l" rtl="0" eaLnBrk="0" fontAlgn="base" hangingPunct="0">
              <a:spcBef>
                <a:spcPct val="20000"/>
              </a:spcBef>
              <a:spcAft>
                <a:spcPct val="0"/>
              </a:spcAft>
              <a:buChar char="•"/>
              <a:defRPr sz="2000" b="1">
                <a:solidFill>
                  <a:schemeClr val="hlink"/>
                </a:solidFill>
                <a:latin typeface="+mn-lt"/>
                <a:ea typeface="+mn-ea"/>
                <a:cs typeface="+mn-cs"/>
              </a:defRPr>
            </a:lvl1pPr>
            <a:lvl2pPr marL="574675" indent="-231775" algn="l" rtl="0" eaLnBrk="0" fontAlgn="base" hangingPunct="0">
              <a:spcBef>
                <a:spcPct val="20000"/>
              </a:spcBef>
              <a:spcAft>
                <a:spcPct val="0"/>
              </a:spcAft>
              <a:buChar char="•"/>
              <a:defRPr>
                <a:solidFill>
                  <a:schemeClr val="tx1"/>
                </a:solidFill>
                <a:latin typeface="+mn-lt"/>
              </a:defRPr>
            </a:lvl2pPr>
            <a:lvl3pPr marL="914400" indent="-225425" algn="l" rtl="0" eaLnBrk="0" fontAlgn="base" hangingPunct="0">
              <a:spcBef>
                <a:spcPct val="20000"/>
              </a:spcBef>
              <a:spcAft>
                <a:spcPct val="0"/>
              </a:spcAft>
              <a:buFont typeface="Verdana" pitchFamily="34" charset="0"/>
              <a:buChar char="−"/>
              <a:defRPr sz="1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Arial" charset="0"/>
              </a:defRPr>
            </a:lvl4pPr>
            <a:lvl5pPr marL="2057400" indent="-228600" algn="l" rtl="0" eaLnBrk="0" fontAlgn="base" hangingPunct="0">
              <a:spcBef>
                <a:spcPct val="20000"/>
              </a:spcBef>
              <a:spcAft>
                <a:spcPct val="0"/>
              </a:spcAft>
              <a:buChar char="»"/>
              <a:defRPr sz="2000">
                <a:solidFill>
                  <a:schemeClr val="tx1"/>
                </a:solidFill>
                <a:latin typeface="Arial" charset="0"/>
              </a:defRPr>
            </a:lvl5pPr>
            <a:lvl6pPr marL="2514600" indent="-228600" algn="l" rtl="0" fontAlgn="base">
              <a:spcBef>
                <a:spcPct val="20000"/>
              </a:spcBef>
              <a:spcAft>
                <a:spcPct val="0"/>
              </a:spcAft>
              <a:buChar char="»"/>
              <a:defRPr sz="2000">
                <a:solidFill>
                  <a:schemeClr val="tx1"/>
                </a:solidFill>
                <a:latin typeface="Arial" charset="0"/>
              </a:defRPr>
            </a:lvl6pPr>
            <a:lvl7pPr marL="2971800" indent="-228600" algn="l" rtl="0" fontAlgn="base">
              <a:spcBef>
                <a:spcPct val="20000"/>
              </a:spcBef>
              <a:spcAft>
                <a:spcPct val="0"/>
              </a:spcAft>
              <a:buChar char="»"/>
              <a:defRPr sz="2000">
                <a:solidFill>
                  <a:schemeClr val="tx1"/>
                </a:solidFill>
                <a:latin typeface="Arial" charset="0"/>
              </a:defRPr>
            </a:lvl7pPr>
            <a:lvl8pPr marL="3429000" indent="-228600" algn="l" rtl="0" fontAlgn="base">
              <a:spcBef>
                <a:spcPct val="20000"/>
              </a:spcBef>
              <a:spcAft>
                <a:spcPct val="0"/>
              </a:spcAft>
              <a:buChar char="»"/>
              <a:defRPr sz="2000">
                <a:solidFill>
                  <a:schemeClr val="tx1"/>
                </a:solidFill>
                <a:latin typeface="Arial" charset="0"/>
              </a:defRPr>
            </a:lvl8pPr>
            <a:lvl9pPr marL="3886200" indent="-228600" algn="l" rtl="0" fontAlgn="base">
              <a:spcBef>
                <a:spcPct val="20000"/>
              </a:spcBef>
              <a:spcAft>
                <a:spcPct val="0"/>
              </a:spcAft>
              <a:buChar char="»"/>
              <a:defRPr sz="2000">
                <a:solidFill>
                  <a:schemeClr val="tx1"/>
                </a:solidFill>
                <a:latin typeface="Arial" charset="0"/>
              </a:defRPr>
            </a:lvl9pPr>
          </a:lstStyle>
          <a:p>
            <a:pPr marL="0" indent="0" algn="just" eaLnBrk="1" hangingPunct="1">
              <a:spcBef>
                <a:spcPts val="50"/>
              </a:spcBef>
              <a:buFontTx/>
              <a:buNone/>
              <a:defRPr/>
            </a:pPr>
            <a:r>
              <a:rPr lang="fr-FR" altLang="fr-FR" sz="750" b="0" kern="0" dirty="0">
                <a:solidFill>
                  <a:srgbClr val="5C6F7C"/>
                </a:solidFill>
              </a:rPr>
              <a:t>Ce document est destiné exclusivement aux conseillers des caisses et des banques du réseau BPCE. Il ne peut être utilisé dans un but autre que celui pour lequel il a été conçu et ne peut pas être reproduit, diffusé ou communiqué à des tiers, notamment aux clients finaux des caisses et banques du réseau BPCE, en tout ou partie. Aucune information contenue dans ce document ne saurait être interprétée comme possédant une quelconque valeur contractuelle. Ce document est produit à titre purement indicatif. Il constitue une présentation conçue et réalisée par Natixis Investment Managers S.A. ou sa succursale Natixis Investment Managers Distribution à partir de sources qu’elle estime fiables. Natixis Investment Managers S.A. ou sa succursale Natixis Investment Managers Distribution se réservent la possibilité de modifier les informations présentées dans ce document à tout moment et sans préavis. </a:t>
            </a:r>
          </a:p>
          <a:p>
            <a:pPr marL="0" indent="0" algn="just" eaLnBrk="1" hangingPunct="1">
              <a:spcBef>
                <a:spcPts val="50"/>
              </a:spcBef>
              <a:buFontTx/>
              <a:buNone/>
              <a:defRPr/>
            </a:pPr>
            <a:r>
              <a:rPr lang="fr-FR" altLang="fr-FR" sz="750" b="0" kern="0" dirty="0">
                <a:solidFill>
                  <a:srgbClr val="5C6F7C"/>
                </a:solidFill>
              </a:rPr>
              <a:t>Les fonds cités dans ce document ont reçu l’agrément de l’Autorité des Marchés Financiers ou de la CSSF (autorité de tutelle luxembourgeoise) et sont autorisés à la commercialisation en France ou éventuellement dans d’autres pays où la loi l’autorise. Les risques et les frais relatifs à l’investissement dans un fonds sont décrits dans le prospectus de ce dernier. Le prospectus, Document d’Information Clé pour l’Investisseur (DICI) et les documents périodiques sont disponibles sur demande auprès de la société de gestion (Natixis </a:t>
            </a:r>
            <a:r>
              <a:rPr lang="fr-FR" altLang="fr-FR" sz="750" b="0" kern="0" dirty="0" err="1">
                <a:solidFill>
                  <a:srgbClr val="5C6F7C"/>
                </a:solidFill>
              </a:rPr>
              <a:t>Asset</a:t>
            </a:r>
            <a:r>
              <a:rPr lang="fr-FR" altLang="fr-FR" sz="750" b="0" kern="0" dirty="0">
                <a:solidFill>
                  <a:srgbClr val="5C6F7C"/>
                </a:solidFill>
              </a:rPr>
              <a:t> Management / MIROVA / DNCA Finance / Dorval </a:t>
            </a:r>
            <a:r>
              <a:rPr lang="fr-FR" altLang="fr-FR" sz="750" b="0" kern="0" dirty="0" err="1">
                <a:solidFill>
                  <a:srgbClr val="5C6F7C"/>
                </a:solidFill>
              </a:rPr>
              <a:t>Asset</a:t>
            </a:r>
            <a:r>
              <a:rPr lang="fr-FR" altLang="fr-FR" sz="750" b="0" kern="0" dirty="0">
                <a:solidFill>
                  <a:srgbClr val="5C6F7C"/>
                </a:solidFill>
              </a:rPr>
              <a:t> Management / H2O </a:t>
            </a:r>
            <a:r>
              <a:rPr lang="fr-FR" altLang="fr-FR" sz="750" b="0" kern="0" dirty="0" err="1">
                <a:solidFill>
                  <a:srgbClr val="5C6F7C"/>
                </a:solidFill>
              </a:rPr>
              <a:t>Asset</a:t>
            </a:r>
            <a:r>
              <a:rPr lang="fr-FR" altLang="fr-FR" sz="750" b="0" kern="0" dirty="0">
                <a:solidFill>
                  <a:srgbClr val="5C6F7C"/>
                </a:solidFill>
              </a:rPr>
              <a:t> Management / VEGA Investment Managers / </a:t>
            </a:r>
            <a:r>
              <a:rPr lang="fr-FR" altLang="fr-FR" sz="750" b="0" kern="0" dirty="0" err="1">
                <a:solidFill>
                  <a:srgbClr val="5C6F7C"/>
                </a:solidFill>
              </a:rPr>
              <a:t>Ciloger</a:t>
            </a:r>
            <a:r>
              <a:rPr lang="fr-FR" altLang="fr-FR" sz="750" b="0" kern="0" dirty="0">
                <a:solidFill>
                  <a:srgbClr val="5C6F7C"/>
                </a:solidFill>
              </a:rPr>
              <a:t>). Natixis Investment Managers Distribution ne saurait être tenue responsable de toute décision prise ou non sur la base d’une information contenue dans ce document, ni de l’utilisation qui pourrait en être faite par un tiers Dans le cadre de sa politique de responsabilité sociétale et conformément aux conventions signées par la France, Natixis </a:t>
            </a:r>
            <a:r>
              <a:rPr lang="fr-FR" altLang="fr-FR" sz="750" b="0" kern="0" dirty="0" err="1">
                <a:solidFill>
                  <a:srgbClr val="5C6F7C"/>
                </a:solidFill>
              </a:rPr>
              <a:t>Asset</a:t>
            </a:r>
            <a:r>
              <a:rPr lang="fr-FR" altLang="fr-FR" sz="750" b="0" kern="0" dirty="0">
                <a:solidFill>
                  <a:srgbClr val="5C6F7C"/>
                </a:solidFill>
              </a:rPr>
              <a:t> Management et MIROVA excluent des fonds qu’elles gèrent directement toute entreprise impliquée dans la fabrication, le commerce et le stockage de mines anti-personnel et de bombes à sous-munitions.</a:t>
            </a:r>
          </a:p>
          <a:p>
            <a:pPr marL="0" indent="0" algn="just" eaLnBrk="1" hangingPunct="1">
              <a:spcBef>
                <a:spcPts val="50"/>
              </a:spcBef>
              <a:buFontTx/>
              <a:buNone/>
              <a:defRPr/>
            </a:pPr>
            <a:r>
              <a:rPr lang="fr-FR" altLang="fr-FR" sz="750" b="0" kern="0" dirty="0">
                <a:solidFill>
                  <a:srgbClr val="5C6F7C"/>
                </a:solidFill>
              </a:rPr>
              <a:t>Document non contractuel, Achevé de rédiger le 20/11/2017</a:t>
            </a:r>
          </a:p>
          <a:p>
            <a:pPr marL="0" indent="0" algn="just" eaLnBrk="1" hangingPunct="1">
              <a:spcBef>
                <a:spcPts val="50"/>
              </a:spcBef>
              <a:buFontTx/>
              <a:buNone/>
              <a:defRPr/>
            </a:pPr>
            <a:r>
              <a:rPr lang="fr-FR" altLang="fr-FR" sz="750" kern="0" dirty="0">
                <a:solidFill>
                  <a:srgbClr val="5C6F7C"/>
                </a:solidFill>
              </a:rPr>
              <a:t>NATIXIS INVESTMENT MANAGERS </a:t>
            </a:r>
            <a:r>
              <a:rPr lang="fr-FR" altLang="fr-FR" sz="750" b="0" kern="0" dirty="0">
                <a:solidFill>
                  <a:srgbClr val="5C6F7C"/>
                </a:solidFill>
              </a:rPr>
              <a:t>- Société anonyme au capital de 156 344 050 € - RCS Paris 453 952 681 - 21 quai d’Austerlitz - 75013 Paris - www.im.natixis.com</a:t>
            </a:r>
          </a:p>
          <a:p>
            <a:pPr marL="0" indent="0" algn="just" eaLnBrk="1" hangingPunct="1">
              <a:spcBef>
                <a:spcPts val="50"/>
              </a:spcBef>
              <a:buFontTx/>
              <a:buNone/>
              <a:defRPr/>
            </a:pPr>
            <a:r>
              <a:rPr lang="fr-FR" altLang="fr-FR" sz="750" kern="0" dirty="0">
                <a:solidFill>
                  <a:srgbClr val="5C6F7C"/>
                </a:solidFill>
              </a:rPr>
              <a:t>NATIXIS INVESTMENT MANAGERS S.A</a:t>
            </a:r>
            <a:r>
              <a:rPr lang="fr-FR" altLang="fr-FR" sz="750" b="0" kern="0" dirty="0">
                <a:solidFill>
                  <a:srgbClr val="5C6F7C"/>
                </a:solidFill>
              </a:rPr>
              <a:t>, Filiale de Natixis Investment Managers - Société anonyme au capital de 14 000 000 € - Immatriculée au Registre de Commerce et des Sociétés de Luxembourg sous le numéro B 115843. Société de gestion autorisée au Luxembourg par la Commission de Surveillance du Secteur Financier – Siège social : 2, rue Jean Monnet, L‐2180 Luxembourg, Grand‐Duché de Luxembourg - www.im.natixis.com</a:t>
            </a:r>
          </a:p>
          <a:p>
            <a:pPr marL="0" indent="0" algn="just" eaLnBrk="1" hangingPunct="1">
              <a:spcBef>
                <a:spcPts val="50"/>
              </a:spcBef>
              <a:buFontTx/>
              <a:buNone/>
              <a:defRPr/>
            </a:pPr>
            <a:r>
              <a:rPr lang="fr-FR" altLang="fr-FR" sz="750" kern="0" dirty="0">
                <a:solidFill>
                  <a:srgbClr val="5C6F7C"/>
                </a:solidFill>
              </a:rPr>
              <a:t>NATIXIS INVESTMENT MANAGERS DISTRIBUTION </a:t>
            </a:r>
            <a:r>
              <a:rPr lang="fr-FR" altLang="fr-FR" sz="750" b="0" kern="0" dirty="0">
                <a:solidFill>
                  <a:srgbClr val="5C6F7C"/>
                </a:solidFill>
              </a:rPr>
              <a:t>- succursale de NATIXIS INVESTMENT MANAGERS S.A - RCS de Paris - 509 471 173 21 quai d'Austerlitz, 75013 Paris </a:t>
            </a:r>
          </a:p>
          <a:p>
            <a:pPr marL="0" indent="0" algn="just" eaLnBrk="1" hangingPunct="1">
              <a:spcBef>
                <a:spcPts val="50"/>
              </a:spcBef>
              <a:buFontTx/>
              <a:buNone/>
              <a:defRPr/>
            </a:pPr>
            <a:r>
              <a:rPr lang="fr-FR" altLang="fr-FR" sz="750" kern="0" dirty="0">
                <a:solidFill>
                  <a:srgbClr val="5C6F7C"/>
                </a:solidFill>
              </a:rPr>
              <a:t>HARRIS ASSOCIATES LP – </a:t>
            </a:r>
            <a:r>
              <a:rPr lang="fr-FR" altLang="fr-FR" sz="750" b="0" kern="0" dirty="0">
                <a:solidFill>
                  <a:srgbClr val="5C6F7C"/>
                </a:solidFill>
              </a:rPr>
              <a:t>Filiale de Natixis Investment Managers enregistrée auprès de la U.S Securities and Exchange Commission, IARD n°10690</a:t>
            </a:r>
          </a:p>
          <a:p>
            <a:pPr marL="0" indent="0" algn="just" eaLnBrk="1" hangingPunct="1">
              <a:spcBef>
                <a:spcPts val="50"/>
              </a:spcBef>
              <a:buFontTx/>
              <a:buNone/>
              <a:defRPr/>
            </a:pPr>
            <a:r>
              <a:rPr lang="fr-FR" altLang="fr-FR" sz="750" kern="0" dirty="0">
                <a:solidFill>
                  <a:srgbClr val="5C6F7C"/>
                </a:solidFill>
              </a:rPr>
              <a:t>MIROVA</a:t>
            </a:r>
            <a:r>
              <a:rPr lang="fr-FR" altLang="fr-FR" sz="750" b="0" kern="0" dirty="0">
                <a:solidFill>
                  <a:srgbClr val="5C6F7C"/>
                </a:solidFill>
              </a:rPr>
              <a:t> - Société anonyme au capital de 7 461 327,50 euros - RCS Paris n°394 648 216 - Agrément AMF n° GP 02-014 - 21 quai d'Austerlitz - 75013 Paris. </a:t>
            </a:r>
            <a:r>
              <a:rPr lang="fr-FR" altLang="fr-FR" sz="750" b="0" kern="0" dirty="0" err="1">
                <a:solidFill>
                  <a:srgbClr val="5C6F7C"/>
                </a:solidFill>
              </a:rPr>
              <a:t>Mirova</a:t>
            </a:r>
            <a:r>
              <a:rPr lang="fr-FR" altLang="fr-FR" sz="750" b="0" kern="0" dirty="0">
                <a:solidFill>
                  <a:srgbClr val="5C6F7C"/>
                </a:solidFill>
              </a:rPr>
              <a:t> est une filiale de Natixis </a:t>
            </a:r>
            <a:r>
              <a:rPr lang="fr-FR" altLang="fr-FR" sz="750" b="0" kern="0" dirty="0" err="1">
                <a:solidFill>
                  <a:srgbClr val="5C6F7C"/>
                </a:solidFill>
              </a:rPr>
              <a:t>Asset</a:t>
            </a:r>
            <a:r>
              <a:rPr lang="fr-FR" altLang="fr-FR" sz="750" b="0" kern="0" dirty="0">
                <a:solidFill>
                  <a:srgbClr val="5C6F7C"/>
                </a:solidFill>
              </a:rPr>
              <a:t> Management</a:t>
            </a:r>
          </a:p>
          <a:p>
            <a:pPr marL="0" indent="0" algn="just" eaLnBrk="1" hangingPunct="1">
              <a:spcBef>
                <a:spcPts val="50"/>
              </a:spcBef>
              <a:buFontTx/>
              <a:buNone/>
              <a:defRPr/>
            </a:pPr>
            <a:r>
              <a:rPr lang="fr-FR" altLang="fr-FR" sz="750" kern="0" dirty="0">
                <a:solidFill>
                  <a:srgbClr val="5C6F7C"/>
                </a:solidFill>
              </a:rPr>
              <a:t>DNCA Finance </a:t>
            </a:r>
            <a:r>
              <a:rPr lang="fr-FR" altLang="fr-FR" sz="750" b="0" kern="0" dirty="0">
                <a:solidFill>
                  <a:srgbClr val="5C6F7C"/>
                </a:solidFill>
              </a:rPr>
              <a:t>- Société de gestion de portefeuille agréée par l’Autorité des Marchés Financiers sous le numéro GP 00-030 en date du 18 août 2000 dont le siège sociale est 19, Place Vendôme, 75001 Paris - Société Anonyme au capital de 1 500 000 euros. DNCA Investissements, une marque commerciale de DNCA Finance. </a:t>
            </a:r>
          </a:p>
          <a:p>
            <a:pPr marL="0" indent="0" algn="just" eaLnBrk="1" hangingPunct="1">
              <a:spcBef>
                <a:spcPts val="50"/>
              </a:spcBef>
              <a:buFontTx/>
              <a:buNone/>
              <a:defRPr/>
            </a:pPr>
            <a:r>
              <a:rPr lang="fr-FR" altLang="fr-FR" sz="750" kern="0" dirty="0">
                <a:solidFill>
                  <a:srgbClr val="5C6F7C"/>
                </a:solidFill>
              </a:rPr>
              <a:t>Dorval </a:t>
            </a:r>
            <a:r>
              <a:rPr lang="fr-FR" altLang="fr-FR" sz="750" kern="0" dirty="0" err="1">
                <a:solidFill>
                  <a:srgbClr val="5C6F7C"/>
                </a:solidFill>
              </a:rPr>
              <a:t>Asset</a:t>
            </a:r>
            <a:r>
              <a:rPr lang="fr-FR" altLang="fr-FR" sz="750" kern="0" dirty="0">
                <a:solidFill>
                  <a:srgbClr val="5C6F7C"/>
                </a:solidFill>
              </a:rPr>
              <a:t> Management </a:t>
            </a:r>
            <a:r>
              <a:rPr lang="fr-FR" altLang="fr-FR" sz="750" b="0" kern="0" dirty="0">
                <a:solidFill>
                  <a:srgbClr val="5C6F7C"/>
                </a:solidFill>
              </a:rPr>
              <a:t>- 1 rue de Gramont - 75002 Paris - Société de gestion de portefeuille agréée par l’Autorité des Marchés Financiers sous le numéro GP 93-08 en date du 15/06/1993 – Société Anonyme au capital de 296 747,50 €. </a:t>
            </a:r>
          </a:p>
          <a:p>
            <a:pPr marL="0" indent="0" algn="just" eaLnBrk="1" hangingPunct="1">
              <a:spcBef>
                <a:spcPts val="50"/>
              </a:spcBef>
              <a:buFontTx/>
              <a:buNone/>
              <a:defRPr/>
            </a:pPr>
            <a:r>
              <a:rPr lang="fr-FR" altLang="fr-FR" sz="750" kern="0" dirty="0">
                <a:solidFill>
                  <a:srgbClr val="5C6F7C"/>
                </a:solidFill>
              </a:rPr>
              <a:t>H2O </a:t>
            </a:r>
            <a:r>
              <a:rPr lang="fr-FR" altLang="fr-FR" sz="750" kern="0" dirty="0" err="1">
                <a:solidFill>
                  <a:srgbClr val="5C6F7C"/>
                </a:solidFill>
              </a:rPr>
              <a:t>Asset</a:t>
            </a:r>
            <a:r>
              <a:rPr lang="fr-FR" altLang="fr-FR" sz="750" kern="0" dirty="0">
                <a:solidFill>
                  <a:srgbClr val="5C6F7C"/>
                </a:solidFill>
              </a:rPr>
              <a:t> Management </a:t>
            </a:r>
            <a:r>
              <a:rPr lang="fr-FR" altLang="fr-FR" sz="750" b="0" kern="0" dirty="0">
                <a:solidFill>
                  <a:srgbClr val="5C6F7C"/>
                </a:solidFill>
              </a:rPr>
              <a:t>– Société de gestion de portefeuille de droit anglais 10 Old </a:t>
            </a:r>
            <a:r>
              <a:rPr lang="fr-FR" altLang="fr-FR" sz="750" b="0" kern="0" dirty="0" err="1">
                <a:solidFill>
                  <a:srgbClr val="5C6F7C"/>
                </a:solidFill>
              </a:rPr>
              <a:t>Burlignton</a:t>
            </a:r>
            <a:r>
              <a:rPr lang="fr-FR" altLang="fr-FR" sz="750" b="0" kern="0" dirty="0">
                <a:solidFill>
                  <a:srgbClr val="5C6F7C"/>
                </a:solidFill>
              </a:rPr>
              <a:t> Street, Westminster London W1S 3 AG – Royaume Uni – immaculée OC356207 au registre des sociétés anglaises </a:t>
            </a:r>
          </a:p>
          <a:p>
            <a:pPr marL="0" indent="0" algn="just" eaLnBrk="1" hangingPunct="1">
              <a:spcBef>
                <a:spcPts val="50"/>
              </a:spcBef>
              <a:buFontTx/>
              <a:buNone/>
              <a:defRPr/>
            </a:pPr>
            <a:r>
              <a:rPr lang="fr-FR" altLang="fr-FR" sz="750" kern="0" dirty="0">
                <a:solidFill>
                  <a:srgbClr val="5C6F7C"/>
                </a:solidFill>
              </a:rPr>
              <a:t>VEGA Investment Managers  - </a:t>
            </a:r>
            <a:r>
              <a:rPr lang="fr-FR" altLang="fr-FR" sz="750" b="0" kern="0" dirty="0">
                <a:solidFill>
                  <a:srgbClr val="5C6F7C"/>
                </a:solidFill>
              </a:rPr>
              <a:t>Société anonyme au capital de 1.957.688.25 € - 353 690 514 RCS Paris – Société de gestion de portefeuille, agréée par l’AMF sous le numéro GP 0400045</a:t>
            </a:r>
          </a:p>
          <a:p>
            <a:pPr marL="0" indent="0" algn="just" eaLnBrk="1" hangingPunct="1">
              <a:spcBef>
                <a:spcPts val="50"/>
              </a:spcBef>
              <a:buFontTx/>
              <a:buNone/>
              <a:defRPr/>
            </a:pPr>
            <a:r>
              <a:rPr lang="fr-FR" altLang="fr-FR" sz="750" kern="0" dirty="0">
                <a:solidFill>
                  <a:srgbClr val="5C6F7C"/>
                </a:solidFill>
              </a:rPr>
              <a:t>CILOGER</a:t>
            </a:r>
            <a:r>
              <a:rPr lang="fr-FR" altLang="fr-FR" sz="750" b="0" kern="0" dirty="0">
                <a:solidFill>
                  <a:srgbClr val="5C6F7C"/>
                </a:solidFill>
              </a:rPr>
              <a:t> – Société de gestion de portefeuille – Agrément AMF </a:t>
            </a:r>
            <a:r>
              <a:rPr lang="fr-FR" altLang="fr-FR" sz="750" b="0" kern="0" dirty="0" err="1">
                <a:solidFill>
                  <a:srgbClr val="5C6F7C"/>
                </a:solidFill>
              </a:rPr>
              <a:t>n°GP</a:t>
            </a:r>
            <a:r>
              <a:rPr lang="fr-FR" altLang="fr-FR" sz="750" b="0" kern="0" dirty="0">
                <a:solidFill>
                  <a:srgbClr val="5C6F7C"/>
                </a:solidFill>
              </a:rPr>
              <a:t> 07000043 en date du 10/07/2007 – Agrément AIFM en date du 24/06/2014 au titre de la directive 2011/61/UE – Siège Social et bureaux : 43-47 avenue de la Grande Armée 75116 Paris</a:t>
            </a:r>
          </a:p>
          <a:p>
            <a:pPr marL="0" indent="0" algn="just" eaLnBrk="1" hangingPunct="1">
              <a:spcBef>
                <a:spcPts val="50"/>
              </a:spcBef>
              <a:buFontTx/>
              <a:buNone/>
              <a:defRPr/>
            </a:pPr>
            <a:r>
              <a:rPr lang="fr-FR" altLang="fr-FR" sz="750" kern="0" dirty="0">
                <a:solidFill>
                  <a:srgbClr val="5C6F7C"/>
                </a:solidFill>
              </a:rPr>
              <a:t>BPCE</a:t>
            </a:r>
            <a:r>
              <a:rPr lang="fr-FR" altLang="fr-FR" sz="750" b="0" kern="0" dirty="0">
                <a:solidFill>
                  <a:srgbClr val="5C6F7C"/>
                </a:solidFill>
              </a:rPr>
              <a:t> – Société anonyme à directoire et conseil de surveillance au capital de 467 226 960 € - RCS Paris n°493455042 – Siège social : 50,</a:t>
            </a:r>
          </a:p>
          <a:p>
            <a:pPr marL="0" indent="0" algn="just" eaLnBrk="1" hangingPunct="1">
              <a:spcBef>
                <a:spcPts val="50"/>
              </a:spcBef>
              <a:buFontTx/>
              <a:buNone/>
              <a:defRPr/>
            </a:pPr>
            <a:r>
              <a:rPr lang="fr-FR" altLang="fr-FR" sz="750" b="0" kern="0">
                <a:solidFill>
                  <a:srgbClr val="5C6F7C"/>
                </a:solidFill>
              </a:rPr>
              <a:t>avenue Pierre-Mendès-France – 75201 Paris Cedex 13 – BPCE, intermédiaire en assurance inscrit à l’ORIAS sous le numéro : 08045100.</a:t>
            </a:r>
            <a:endParaRPr lang="fr-FR" altLang="fr-FR" sz="750" b="0" kern="0" dirty="0">
              <a:solidFill>
                <a:srgbClr val="5C6F7C"/>
              </a:solidFill>
            </a:endParaRPr>
          </a:p>
        </p:txBody>
      </p:sp>
    </p:spTree>
    <p:extLst>
      <p:ext uri="{BB962C8B-B14F-4D97-AF65-F5344CB8AC3E}">
        <p14:creationId xmlns:p14="http://schemas.microsoft.com/office/powerpoint/2010/main" val="310045893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Grp="1" noChangeAspect="1" noChangeArrowheads="1"/>
          </p:cNvPicPr>
          <p:nvPr>
            <p:ph type="pic" sz="quarter" idx="21"/>
          </p:nvPr>
        </p:nvPicPr>
        <p:blipFill>
          <a:blip r:embed="rId3">
            <a:extLst>
              <a:ext uri="{28A0092B-C50C-407E-A947-70E740481C1C}">
                <a14:useLocalDpi xmlns:a14="http://schemas.microsoft.com/office/drawing/2010/main" val="0"/>
              </a:ext>
            </a:extLst>
          </a:blip>
          <a:srcRect t="4" b="4"/>
          <a:stretch>
            <a:fillRect/>
          </a:stretch>
        </p:blipFill>
        <p:spPr bwMode="auto">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3" name="Sous-titre 112"/>
          <p:cNvSpPr>
            <a:spLocks noGrp="1"/>
          </p:cNvSpPr>
          <p:nvPr>
            <p:ph type="subTitle" idx="1"/>
          </p:nvPr>
        </p:nvSpPr>
        <p:spPr>
          <a:xfrm>
            <a:off x="295275" y="3902157"/>
            <a:ext cx="8578849" cy="1022267"/>
          </a:xfrm>
        </p:spPr>
        <p:txBody>
          <a:bodyPr>
            <a:normAutofit lnSpcReduction="10000"/>
          </a:bodyPr>
          <a:lstStyle/>
          <a:p>
            <a:r>
              <a:rPr lang="fr-FR" dirty="0" smtClean="0"/>
              <a:t>Simplification </a:t>
            </a:r>
            <a:r>
              <a:rPr lang="fr-FR" dirty="0"/>
              <a:t>des prélèvements </a:t>
            </a:r>
            <a:endParaRPr lang="fr-FR" dirty="0" smtClean="0"/>
          </a:p>
          <a:p>
            <a:r>
              <a:rPr lang="fr-FR" dirty="0" smtClean="0"/>
              <a:t>des </a:t>
            </a:r>
            <a:r>
              <a:rPr lang="fr-FR" dirty="0">
                <a:solidFill>
                  <a:schemeClr val="tx2"/>
                </a:solidFill>
              </a:rPr>
              <a:t>frais de dossier et de SACCEF</a:t>
            </a:r>
          </a:p>
        </p:txBody>
      </p:sp>
      <p:pic>
        <p:nvPicPr>
          <p:cNvPr id="67"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37865"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Image 67"/>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1" y="0"/>
            <a:ext cx="2333625" cy="2447925"/>
          </a:xfrm>
          <a:prstGeom prst="rect">
            <a:avLst/>
          </a:prstGeom>
        </p:spPr>
      </p:pic>
      <p:sp>
        <p:nvSpPr>
          <p:cNvPr id="2" name="Titre 1"/>
          <p:cNvSpPr>
            <a:spLocks noGrp="1"/>
          </p:cNvSpPr>
          <p:nvPr>
            <p:ph type="ctrTitle"/>
          </p:nvPr>
        </p:nvSpPr>
        <p:spPr/>
        <p:txBody>
          <a:bodyPr/>
          <a:lstStyle/>
          <a:p>
            <a:r>
              <a:rPr lang="fr-FR" dirty="0" smtClean="0"/>
              <a:t>Crédit immobilier :</a:t>
            </a:r>
            <a:endParaRPr lang="fr-FR" dirty="0"/>
          </a:p>
        </p:txBody>
      </p:sp>
    </p:spTree>
    <p:extLst>
      <p:ext uri="{BB962C8B-B14F-4D97-AF65-F5344CB8AC3E}">
        <p14:creationId xmlns:p14="http://schemas.microsoft.com/office/powerpoint/2010/main" val="184474895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269875" y="2281858"/>
            <a:ext cx="8542338" cy="2227262"/>
          </a:xfrm>
        </p:spPr>
        <p:txBody>
          <a:bodyPr/>
          <a:lstStyle/>
          <a:p>
            <a:pPr marL="989013" lvl="0">
              <a:buFont typeface="Wingdings" panose="05000000000000000000" pitchFamily="2" charset="2"/>
              <a:buChar char="Ø"/>
            </a:pPr>
            <a:r>
              <a:rPr lang="fr-FR" b="1" u="sng" dirty="0" smtClean="0">
                <a:latin typeface="Calibri" panose="020F0502020204030204" pitchFamily="34" charset="0"/>
                <a:cs typeface="Calibri" panose="020F0502020204030204" pitchFamily="34" charset="0"/>
              </a:rPr>
              <a:t>Impacts </a:t>
            </a:r>
            <a:r>
              <a:rPr lang="fr-FR" b="1" u="sng" dirty="0">
                <a:latin typeface="Calibri" panose="020F0502020204030204" pitchFamily="34" charset="0"/>
                <a:cs typeface="Calibri" panose="020F0502020204030204" pitchFamily="34" charset="0"/>
              </a:rPr>
              <a:t>:</a:t>
            </a:r>
          </a:p>
          <a:p>
            <a:pPr marL="1703388" lvl="1"/>
            <a:r>
              <a:rPr lang="fr-FR" dirty="0" smtClean="0">
                <a:latin typeface="Calibri" panose="020F0502020204030204" pitchFamily="34" charset="0"/>
                <a:cs typeface="Calibri" panose="020F0502020204030204" pitchFamily="34" charset="0"/>
              </a:rPr>
              <a:t>Pas </a:t>
            </a:r>
            <a:r>
              <a:rPr lang="fr-FR" dirty="0">
                <a:latin typeface="Calibri" panose="020F0502020204030204" pitchFamily="34" charset="0"/>
                <a:cs typeface="Calibri" panose="020F0502020204030204" pitchFamily="34" charset="0"/>
              </a:rPr>
              <a:t>d’avance des frais à faire par le client si frais intégrés au financement</a:t>
            </a:r>
          </a:p>
          <a:p>
            <a:pPr marL="1703388" lvl="1"/>
            <a:r>
              <a:rPr lang="fr-FR" dirty="0" smtClean="0">
                <a:latin typeface="Calibri" panose="020F0502020204030204" pitchFamily="34" charset="0"/>
                <a:cs typeface="Calibri" panose="020F0502020204030204" pitchFamily="34" charset="0"/>
              </a:rPr>
              <a:t>Pas </a:t>
            </a:r>
            <a:r>
              <a:rPr lang="fr-FR" dirty="0">
                <a:latin typeface="Calibri" panose="020F0502020204030204" pitchFamily="34" charset="0"/>
                <a:cs typeface="Calibri" panose="020F0502020204030204" pitchFamily="34" charset="0"/>
              </a:rPr>
              <a:t>de prêts en impayé au démarrage du projet</a:t>
            </a:r>
          </a:p>
          <a:p>
            <a:pPr marL="1703388" lvl="1"/>
            <a:r>
              <a:rPr lang="fr-FR" dirty="0" smtClean="0">
                <a:latin typeface="Calibri" panose="020F0502020204030204" pitchFamily="34" charset="0"/>
                <a:cs typeface="Calibri" panose="020F0502020204030204" pitchFamily="34" charset="0"/>
              </a:rPr>
              <a:t>Pas </a:t>
            </a:r>
            <a:r>
              <a:rPr lang="fr-FR" dirty="0">
                <a:latin typeface="Calibri" panose="020F0502020204030204" pitchFamily="34" charset="0"/>
                <a:cs typeface="Calibri" panose="020F0502020204030204" pitchFamily="34" charset="0"/>
              </a:rPr>
              <a:t>d’agios ou indemnités de retard indus à </a:t>
            </a:r>
            <a:r>
              <a:rPr lang="fr-FR" dirty="0" smtClean="0">
                <a:latin typeface="Calibri" panose="020F0502020204030204" pitchFamily="34" charset="0"/>
                <a:cs typeface="Calibri" panose="020F0502020204030204" pitchFamily="34" charset="0"/>
              </a:rPr>
              <a:t>rembourser</a:t>
            </a:r>
          </a:p>
          <a:p>
            <a:pPr algn="just"/>
            <a:r>
              <a:rPr lang="fr-FR" dirty="0" smtClean="0">
                <a:latin typeface="Calibri" panose="020F0502020204030204" pitchFamily="34" charset="0"/>
                <a:cs typeface="Calibri" panose="020F0502020204030204" pitchFamily="34" charset="0"/>
              </a:rPr>
              <a:t>Ce </a:t>
            </a:r>
            <a:r>
              <a:rPr lang="fr-FR" dirty="0">
                <a:latin typeface="Calibri" panose="020F0502020204030204" pitchFamily="34" charset="0"/>
                <a:cs typeface="Calibri" panose="020F0502020204030204" pitchFamily="34" charset="0"/>
              </a:rPr>
              <a:t>nouveau dispositif permettra d’améliorer la satisfaction client, d’éviter la dégradation de la note bale 2 du client si les fonds n’étaient pas présents sur le compte et de diminuer le nombre de déblocages pour la CELCA.</a:t>
            </a:r>
          </a:p>
          <a:p>
            <a:endParaRPr lang="fr-FR" dirty="0"/>
          </a:p>
        </p:txBody>
      </p:sp>
      <p:sp>
        <p:nvSpPr>
          <p:cNvPr id="3" name="Titre 2"/>
          <p:cNvSpPr>
            <a:spLocks noGrp="1"/>
          </p:cNvSpPr>
          <p:nvPr>
            <p:ph type="title"/>
          </p:nvPr>
        </p:nvSpPr>
        <p:spPr/>
        <p:txBody>
          <a:bodyPr>
            <a:normAutofit fontScale="90000"/>
          </a:bodyPr>
          <a:lstStyle/>
          <a:p>
            <a:r>
              <a:rPr lang="fr-FR" dirty="0" smtClean="0"/>
              <a:t>Crédits </a:t>
            </a:r>
            <a:r>
              <a:rPr lang="fr-FR" dirty="0" err="1" smtClean="0"/>
              <a:t>immo</a:t>
            </a:r>
            <a:r>
              <a:rPr lang="fr-FR" dirty="0" smtClean="0"/>
              <a:t> : Simplification </a:t>
            </a:r>
            <a:r>
              <a:rPr lang="fr-FR" dirty="0"/>
              <a:t>des prélèvements </a:t>
            </a:r>
            <a:r>
              <a:rPr lang="fr-FR" dirty="0" smtClean="0"/>
              <a:t/>
            </a:r>
            <a:br>
              <a:rPr lang="fr-FR" dirty="0" smtClean="0"/>
            </a:br>
            <a:r>
              <a:rPr lang="fr-FR" dirty="0" smtClean="0"/>
              <a:t>des </a:t>
            </a:r>
            <a:r>
              <a:rPr lang="fr-FR" dirty="0"/>
              <a:t>frais de dossier et de SACCEF</a:t>
            </a:r>
          </a:p>
        </p:txBody>
      </p:sp>
      <p:pic>
        <p:nvPicPr>
          <p:cNvPr id="4" name="Image 3"/>
          <p:cNvPicPr>
            <a:picLocks noChangeAspect="1"/>
          </p:cNvPicPr>
          <p:nvPr/>
        </p:nvPicPr>
        <p:blipFill rotWithShape="1">
          <a:blip r:embed="rId2" cstate="print">
            <a:extLst>
              <a:ext uri="{28A0092B-C50C-407E-A947-70E740481C1C}">
                <a14:useLocalDpi xmlns:a14="http://schemas.microsoft.com/office/drawing/2010/main" val="0"/>
              </a:ext>
            </a:extLst>
          </a:blip>
          <a:srcRect t="10989" b="10214"/>
          <a:stretch/>
        </p:blipFill>
        <p:spPr>
          <a:xfrm>
            <a:off x="447054" y="2636912"/>
            <a:ext cx="979141" cy="771525"/>
          </a:xfrm>
          <a:prstGeom prst="rect">
            <a:avLst/>
          </a:prstGeom>
        </p:spPr>
      </p:pic>
      <p:sp>
        <p:nvSpPr>
          <p:cNvPr id="5" name="Espace réservé du contenu 1"/>
          <p:cNvSpPr txBox="1">
            <a:spLocks/>
          </p:cNvSpPr>
          <p:nvPr/>
        </p:nvSpPr>
        <p:spPr>
          <a:xfrm>
            <a:off x="269875" y="1196752"/>
            <a:ext cx="8542338" cy="1008112"/>
          </a:xfrm>
          <a:prstGeom prst="roundRect">
            <a:avLst/>
          </a:prstGeom>
        </p:spPr>
        <p:style>
          <a:lnRef idx="1">
            <a:schemeClr val="dk1"/>
          </a:lnRef>
          <a:fillRef idx="2">
            <a:schemeClr val="dk1"/>
          </a:fillRef>
          <a:effectRef idx="1">
            <a:schemeClr val="dk1"/>
          </a:effectRef>
          <a:fontRef idx="minor">
            <a:schemeClr val="dk1"/>
          </a:fontRef>
        </p:style>
        <p:txBody>
          <a:bodyPr vert="horz" lIns="91440" tIns="45720" rIns="91440" bIns="45720" rtlCol="0">
            <a:normAutofit lnSpcReduction="10000"/>
          </a:bodyPr>
          <a:lst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a:buNone/>
            </a:pPr>
            <a:r>
              <a:rPr lang="fr-FR" dirty="0" smtClean="0"/>
              <a:t>Les frais de dossier et de garantie CEGC (SACCEF) des nouveaux CREDITS IMMOBILIERS </a:t>
            </a:r>
            <a:r>
              <a:rPr lang="fr-FR" b="1" u="sng" dirty="0">
                <a:solidFill>
                  <a:srgbClr val="FF0000"/>
                </a:solidFill>
                <a:effectLst>
                  <a:outerShdw blurRad="38100" dist="38100" dir="2700000" algn="tl">
                    <a:srgbClr val="000000">
                      <a:alpha val="43137"/>
                    </a:srgbClr>
                  </a:outerShdw>
                </a:effectLst>
              </a:rPr>
              <a:t>édités à compter </a:t>
            </a:r>
            <a:r>
              <a:rPr lang="fr-FR" b="1" u="sng" dirty="0" smtClean="0">
                <a:solidFill>
                  <a:srgbClr val="FF0000"/>
                </a:solidFill>
                <a:effectLst>
                  <a:outerShdw blurRad="38100" dist="38100" dir="2700000" algn="tl">
                    <a:srgbClr val="000000">
                      <a:alpha val="43137"/>
                    </a:srgbClr>
                  </a:outerShdw>
                </a:effectLst>
              </a:rPr>
              <a:t>du 13/02/2018</a:t>
            </a:r>
            <a:r>
              <a:rPr lang="fr-FR" b="1" dirty="0" smtClean="0">
                <a:solidFill>
                  <a:srgbClr val="FF0000"/>
                </a:solidFill>
                <a:effectLst>
                  <a:outerShdw blurRad="38100" dist="38100" dir="2700000" algn="tl">
                    <a:srgbClr val="000000">
                      <a:alpha val="43137"/>
                    </a:srgbClr>
                  </a:outerShdw>
                </a:effectLst>
              </a:rPr>
              <a:t> </a:t>
            </a:r>
            <a:r>
              <a:rPr lang="fr-FR" dirty="0" smtClean="0"/>
              <a:t>seront prélevés, non plus dès le retour des offres signées, mais à la date du premier déblocage du crédit.</a:t>
            </a:r>
          </a:p>
        </p:txBody>
      </p:sp>
      <p:sp>
        <p:nvSpPr>
          <p:cNvPr id="6" name="Flèche droite 5"/>
          <p:cNvSpPr/>
          <p:nvPr/>
        </p:nvSpPr>
        <p:spPr>
          <a:xfrm>
            <a:off x="315292" y="5043633"/>
            <a:ext cx="8496921" cy="428625"/>
          </a:xfrm>
          <a:prstGeom prst="rightArrow">
            <a:avLst/>
          </a:prstGeom>
          <a:solidFill>
            <a:schemeClr val="accent1">
              <a:alpha val="3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8" name="Connecteur droit 7"/>
          <p:cNvCxnSpPr/>
          <p:nvPr/>
        </p:nvCxnSpPr>
        <p:spPr>
          <a:xfrm>
            <a:off x="552450" y="4719786"/>
            <a:ext cx="0" cy="942975"/>
          </a:xfrm>
          <a:prstGeom prst="line">
            <a:avLst/>
          </a:prstGeom>
          <a:ln w="25400">
            <a:solidFill>
              <a:srgbClr val="002060"/>
            </a:solidFill>
          </a:ln>
        </p:spPr>
        <p:style>
          <a:lnRef idx="1">
            <a:schemeClr val="accent1"/>
          </a:lnRef>
          <a:fillRef idx="0">
            <a:schemeClr val="accent1"/>
          </a:fillRef>
          <a:effectRef idx="0">
            <a:schemeClr val="accent1"/>
          </a:effectRef>
          <a:fontRef idx="minor">
            <a:schemeClr val="tx1"/>
          </a:fontRef>
        </p:style>
      </p:cxnSp>
      <p:sp>
        <p:nvSpPr>
          <p:cNvPr id="9" name="ZoneTexte 8"/>
          <p:cNvSpPr txBox="1"/>
          <p:nvPr/>
        </p:nvSpPr>
        <p:spPr>
          <a:xfrm>
            <a:off x="260349" y="4498479"/>
            <a:ext cx="796925" cy="461665"/>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fr-FR" sz="1200" dirty="0" smtClean="0"/>
              <a:t>Édition de l’offre</a:t>
            </a:r>
            <a:endParaRPr lang="fr-FR" sz="1200" dirty="0"/>
          </a:p>
        </p:txBody>
      </p:sp>
      <p:cxnSp>
        <p:nvCxnSpPr>
          <p:cNvPr id="10" name="Connecteur droit 9"/>
          <p:cNvCxnSpPr/>
          <p:nvPr/>
        </p:nvCxnSpPr>
        <p:spPr>
          <a:xfrm>
            <a:off x="2076450" y="4719786"/>
            <a:ext cx="0" cy="942975"/>
          </a:xfrm>
          <a:prstGeom prst="line">
            <a:avLst/>
          </a:prstGeom>
          <a:ln w="254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16" name="Connecteur droit 15"/>
          <p:cNvCxnSpPr/>
          <p:nvPr/>
        </p:nvCxnSpPr>
        <p:spPr>
          <a:xfrm>
            <a:off x="2228850" y="4719785"/>
            <a:ext cx="0" cy="942975"/>
          </a:xfrm>
          <a:prstGeom prst="line">
            <a:avLst/>
          </a:prstGeom>
          <a:ln w="25400">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ZoneTexte 16"/>
          <p:cNvSpPr txBox="1"/>
          <p:nvPr/>
        </p:nvSpPr>
        <p:spPr>
          <a:xfrm>
            <a:off x="1119185" y="5672283"/>
            <a:ext cx="2185990" cy="492443"/>
          </a:xfrm>
          <a:prstGeom prst="rect">
            <a:avLst/>
          </a:prstGeom>
        </p:spPr>
        <p:style>
          <a:lnRef idx="1">
            <a:schemeClr val="accent2"/>
          </a:lnRef>
          <a:fillRef idx="3">
            <a:schemeClr val="accent2"/>
          </a:fillRef>
          <a:effectRef idx="2">
            <a:schemeClr val="accent2"/>
          </a:effectRef>
          <a:fontRef idx="minor">
            <a:schemeClr val="lt1"/>
          </a:fontRef>
        </p:style>
        <p:txBody>
          <a:bodyPr wrap="square" rtlCol="0">
            <a:spAutoFit/>
          </a:bodyPr>
          <a:lstStyle/>
          <a:p>
            <a:r>
              <a:rPr lang="fr-FR" sz="1300" b="1" dirty="0" smtClean="0">
                <a:solidFill>
                  <a:schemeClr val="bg1"/>
                </a:solidFill>
              </a:rPr>
              <a:t>prélèvement des frais SACCEF + frais de dossier</a:t>
            </a:r>
            <a:endParaRPr lang="fr-FR" sz="1300" b="1" dirty="0">
              <a:solidFill>
                <a:schemeClr val="bg1"/>
              </a:solidFill>
            </a:endParaRPr>
          </a:p>
        </p:txBody>
      </p:sp>
      <p:sp>
        <p:nvSpPr>
          <p:cNvPr id="11" name="ZoneTexte 10"/>
          <p:cNvSpPr txBox="1"/>
          <p:nvPr/>
        </p:nvSpPr>
        <p:spPr>
          <a:xfrm>
            <a:off x="1368425" y="4498479"/>
            <a:ext cx="1416050" cy="461665"/>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fr-FR" sz="1200" dirty="0" smtClean="0"/>
              <a:t>Retour de l’offre signée par le client</a:t>
            </a:r>
            <a:endParaRPr lang="fr-FR" sz="1200" dirty="0"/>
          </a:p>
        </p:txBody>
      </p:sp>
      <p:sp>
        <p:nvSpPr>
          <p:cNvPr id="18" name="ZoneTexte 17"/>
          <p:cNvSpPr txBox="1"/>
          <p:nvPr/>
        </p:nvSpPr>
        <p:spPr>
          <a:xfrm>
            <a:off x="3852860" y="5672283"/>
            <a:ext cx="2185990" cy="492443"/>
          </a:xfrm>
          <a:prstGeom prst="rect">
            <a:avLst/>
          </a:prstGeom>
        </p:spPr>
        <p:style>
          <a:lnRef idx="1">
            <a:schemeClr val="accent3"/>
          </a:lnRef>
          <a:fillRef idx="3">
            <a:schemeClr val="accent3"/>
          </a:fillRef>
          <a:effectRef idx="2">
            <a:schemeClr val="accent3"/>
          </a:effectRef>
          <a:fontRef idx="minor">
            <a:schemeClr val="lt1"/>
          </a:fontRef>
        </p:style>
        <p:txBody>
          <a:bodyPr wrap="square" rtlCol="0">
            <a:spAutoFit/>
          </a:bodyPr>
          <a:lstStyle/>
          <a:p>
            <a:r>
              <a:rPr lang="fr-FR" sz="1300" b="1" dirty="0" smtClean="0">
                <a:solidFill>
                  <a:schemeClr val="bg1"/>
                </a:solidFill>
              </a:rPr>
              <a:t>prélèvement des frais SACCEF + frais de dossier</a:t>
            </a:r>
            <a:endParaRPr lang="fr-FR" sz="1300" b="1" dirty="0">
              <a:solidFill>
                <a:schemeClr val="bg1"/>
              </a:solidFill>
            </a:endParaRPr>
          </a:p>
        </p:txBody>
      </p:sp>
      <p:sp>
        <p:nvSpPr>
          <p:cNvPr id="19" name="ZoneTexte 18"/>
          <p:cNvSpPr txBox="1"/>
          <p:nvPr/>
        </p:nvSpPr>
        <p:spPr>
          <a:xfrm>
            <a:off x="2190750" y="5281761"/>
            <a:ext cx="762000" cy="461665"/>
          </a:xfrm>
          <a:prstGeom prst="rect">
            <a:avLst/>
          </a:prstGeom>
          <a:noFill/>
        </p:spPr>
        <p:txBody>
          <a:bodyPr wrap="square" rtlCol="0">
            <a:spAutoFit/>
          </a:bodyPr>
          <a:lstStyle/>
          <a:p>
            <a:r>
              <a:rPr lang="fr-FR" sz="2400" b="1" dirty="0" smtClean="0">
                <a:solidFill>
                  <a:schemeClr val="tx2"/>
                </a:solidFill>
              </a:rPr>
              <a:t>J+1</a:t>
            </a:r>
            <a:endParaRPr lang="fr-FR" sz="2400" b="1" dirty="0">
              <a:solidFill>
                <a:schemeClr val="tx2"/>
              </a:solidFill>
            </a:endParaRPr>
          </a:p>
        </p:txBody>
      </p:sp>
      <p:cxnSp>
        <p:nvCxnSpPr>
          <p:cNvPr id="23" name="Connecteur droit 22"/>
          <p:cNvCxnSpPr/>
          <p:nvPr/>
        </p:nvCxnSpPr>
        <p:spPr>
          <a:xfrm>
            <a:off x="1368425" y="5472258"/>
            <a:ext cx="1651000" cy="981078"/>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4" name="Connecteur droit 23"/>
          <p:cNvCxnSpPr>
            <a:stCxn id="19" idx="3"/>
          </p:cNvCxnSpPr>
          <p:nvPr/>
        </p:nvCxnSpPr>
        <p:spPr>
          <a:xfrm flipH="1">
            <a:off x="1368425" y="5512594"/>
            <a:ext cx="1584325" cy="940742"/>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sp>
        <p:nvSpPr>
          <p:cNvPr id="37" name="Flèche droite 36"/>
          <p:cNvSpPr/>
          <p:nvPr/>
        </p:nvSpPr>
        <p:spPr>
          <a:xfrm>
            <a:off x="2228850" y="5043633"/>
            <a:ext cx="6592888" cy="428625"/>
          </a:xfrm>
          <a:prstGeom prst="rightArrow">
            <a:avLst/>
          </a:prstGeom>
          <a:pattFill prst="dkDnDiag">
            <a:fgClr>
              <a:schemeClr val="accent1"/>
            </a:fgClr>
            <a:bgClr>
              <a:schemeClr val="bg1"/>
            </a:bgClr>
          </a:patt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i="1" dirty="0">
              <a:solidFill>
                <a:schemeClr val="bg2">
                  <a:lumMod val="50000"/>
                </a:schemeClr>
              </a:solidFill>
            </a:endParaRPr>
          </a:p>
        </p:txBody>
      </p:sp>
      <p:sp>
        <p:nvSpPr>
          <p:cNvPr id="38" name="Flèche droite 37"/>
          <p:cNvSpPr/>
          <p:nvPr/>
        </p:nvSpPr>
        <p:spPr>
          <a:xfrm>
            <a:off x="4965698" y="5043633"/>
            <a:ext cx="3856040" cy="428625"/>
          </a:xfrm>
          <a:prstGeom prst="rightArrow">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9" name="ZoneTexte 38"/>
          <p:cNvSpPr txBox="1"/>
          <p:nvPr/>
        </p:nvSpPr>
        <p:spPr>
          <a:xfrm>
            <a:off x="4556917" y="5081730"/>
            <a:ext cx="3638549" cy="369332"/>
          </a:xfrm>
          <a:prstGeom prst="rect">
            <a:avLst/>
          </a:prstGeom>
          <a:noFill/>
        </p:spPr>
        <p:txBody>
          <a:bodyPr wrap="square" rtlCol="0">
            <a:spAutoFit/>
          </a:bodyPr>
          <a:lstStyle/>
          <a:p>
            <a:pPr algn="ctr"/>
            <a:r>
              <a:rPr lang="fr-FR" b="1" i="1" dirty="0" smtClean="0">
                <a:solidFill>
                  <a:schemeClr val="bg2">
                    <a:lumMod val="50000"/>
                  </a:schemeClr>
                </a:solidFill>
              </a:rPr>
              <a:t>Intérêts </a:t>
            </a:r>
            <a:r>
              <a:rPr lang="fr-FR" b="1" i="1" dirty="0">
                <a:solidFill>
                  <a:schemeClr val="bg2">
                    <a:lumMod val="50000"/>
                  </a:schemeClr>
                </a:solidFill>
              </a:rPr>
              <a:t>intercalaires</a:t>
            </a:r>
          </a:p>
        </p:txBody>
      </p:sp>
      <p:sp>
        <p:nvSpPr>
          <p:cNvPr id="40" name="Flèche droite 39"/>
          <p:cNvSpPr/>
          <p:nvPr/>
        </p:nvSpPr>
        <p:spPr>
          <a:xfrm>
            <a:off x="7829550" y="5057923"/>
            <a:ext cx="992188" cy="428625"/>
          </a:xfrm>
          <a:prstGeom prst="rightArrow">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14" name="Connecteur droit 13"/>
          <p:cNvCxnSpPr/>
          <p:nvPr/>
        </p:nvCxnSpPr>
        <p:spPr>
          <a:xfrm>
            <a:off x="7839075" y="4767408"/>
            <a:ext cx="0" cy="942975"/>
          </a:xfrm>
          <a:prstGeom prst="line">
            <a:avLst/>
          </a:prstGeom>
          <a:ln w="25400">
            <a:solidFill>
              <a:srgbClr val="002060"/>
            </a:solidFill>
          </a:ln>
        </p:spPr>
        <p:style>
          <a:lnRef idx="1">
            <a:schemeClr val="accent1"/>
          </a:lnRef>
          <a:fillRef idx="0">
            <a:schemeClr val="accent1"/>
          </a:fillRef>
          <a:effectRef idx="0">
            <a:schemeClr val="accent1"/>
          </a:effectRef>
          <a:fontRef idx="minor">
            <a:schemeClr val="tx1"/>
          </a:fontRef>
        </p:style>
      </p:cxnSp>
      <p:sp>
        <p:nvSpPr>
          <p:cNvPr id="15" name="ZoneTexte 14"/>
          <p:cNvSpPr txBox="1"/>
          <p:nvPr/>
        </p:nvSpPr>
        <p:spPr>
          <a:xfrm>
            <a:off x="6734175" y="4488951"/>
            <a:ext cx="2247900" cy="461665"/>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fr-FR" sz="1200" dirty="0" smtClean="0"/>
              <a:t>Déblocage total et mise en amortissement du/des prêt(s) </a:t>
            </a:r>
            <a:endParaRPr lang="fr-FR" sz="1200" dirty="0"/>
          </a:p>
        </p:txBody>
      </p:sp>
      <p:sp>
        <p:nvSpPr>
          <p:cNvPr id="41" name="ZoneTexte 40"/>
          <p:cNvSpPr txBox="1"/>
          <p:nvPr/>
        </p:nvSpPr>
        <p:spPr>
          <a:xfrm>
            <a:off x="1832767" y="5081730"/>
            <a:ext cx="3638549" cy="369332"/>
          </a:xfrm>
          <a:prstGeom prst="rect">
            <a:avLst/>
          </a:prstGeom>
          <a:noFill/>
        </p:spPr>
        <p:txBody>
          <a:bodyPr wrap="square" rtlCol="0">
            <a:spAutoFit/>
          </a:bodyPr>
          <a:lstStyle/>
          <a:p>
            <a:pPr algn="ctr"/>
            <a:r>
              <a:rPr lang="fr-FR" b="1" i="1" dirty="0" smtClean="0">
                <a:solidFill>
                  <a:schemeClr val="bg2">
                    <a:lumMod val="50000"/>
                  </a:schemeClr>
                </a:solidFill>
              </a:rPr>
              <a:t>Intérêts </a:t>
            </a:r>
            <a:r>
              <a:rPr lang="fr-FR" b="1" i="1" dirty="0">
                <a:solidFill>
                  <a:schemeClr val="bg2">
                    <a:lumMod val="50000"/>
                  </a:schemeClr>
                </a:solidFill>
              </a:rPr>
              <a:t>intercalaires</a:t>
            </a:r>
          </a:p>
        </p:txBody>
      </p:sp>
      <p:cxnSp>
        <p:nvCxnSpPr>
          <p:cNvPr id="42" name="Connecteur droit 41"/>
          <p:cNvCxnSpPr/>
          <p:nvPr/>
        </p:nvCxnSpPr>
        <p:spPr>
          <a:xfrm>
            <a:off x="3200400" y="4950616"/>
            <a:ext cx="1076325" cy="561978"/>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43" name="Connecteur droit 42"/>
          <p:cNvCxnSpPr/>
          <p:nvPr/>
        </p:nvCxnSpPr>
        <p:spPr>
          <a:xfrm flipH="1">
            <a:off x="3200400" y="4950616"/>
            <a:ext cx="1009650" cy="535932"/>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2" name="Connecteur droit 11"/>
          <p:cNvCxnSpPr/>
          <p:nvPr/>
        </p:nvCxnSpPr>
        <p:spPr>
          <a:xfrm>
            <a:off x="4965698" y="4729311"/>
            <a:ext cx="0" cy="942975"/>
          </a:xfrm>
          <a:prstGeom prst="line">
            <a:avLst/>
          </a:prstGeom>
          <a:ln w="25400">
            <a:solidFill>
              <a:srgbClr val="00CC00"/>
            </a:solidFill>
          </a:ln>
        </p:spPr>
        <p:style>
          <a:lnRef idx="1">
            <a:schemeClr val="accent1"/>
          </a:lnRef>
          <a:fillRef idx="0">
            <a:schemeClr val="accent1"/>
          </a:fillRef>
          <a:effectRef idx="0">
            <a:schemeClr val="accent1"/>
          </a:effectRef>
          <a:fontRef idx="minor">
            <a:schemeClr val="tx1"/>
          </a:fontRef>
        </p:style>
      </p:cxnSp>
      <p:sp>
        <p:nvSpPr>
          <p:cNvPr id="13" name="ZoneTexte 12"/>
          <p:cNvSpPr txBox="1"/>
          <p:nvPr/>
        </p:nvSpPr>
        <p:spPr>
          <a:xfrm>
            <a:off x="4347367" y="4498477"/>
            <a:ext cx="1348271" cy="461665"/>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fr-FR" sz="1200" b="1" dirty="0" smtClean="0"/>
              <a:t>1</a:t>
            </a:r>
            <a:r>
              <a:rPr lang="fr-FR" sz="1200" b="1" baseline="30000" dirty="0" smtClean="0"/>
              <a:t>er</a:t>
            </a:r>
            <a:r>
              <a:rPr lang="fr-FR" sz="1200" b="1" dirty="0" smtClean="0"/>
              <a:t> déblocage (partiel ou total)</a:t>
            </a:r>
            <a:endParaRPr lang="fr-FR" sz="1200" b="1" dirty="0"/>
          </a:p>
        </p:txBody>
      </p:sp>
    </p:spTree>
    <p:extLst>
      <p:ext uri="{BB962C8B-B14F-4D97-AF65-F5344CB8AC3E}">
        <p14:creationId xmlns:p14="http://schemas.microsoft.com/office/powerpoint/2010/main" val="39149200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2"/>
          <p:cNvSpPr txBox="1">
            <a:spLocks/>
          </p:cNvSpPr>
          <p:nvPr/>
        </p:nvSpPr>
        <p:spPr>
          <a:xfrm>
            <a:off x="765174" y="379825"/>
            <a:ext cx="8067600" cy="709200"/>
          </a:xfrm>
          <a:prstGeom prst="rect">
            <a:avLst/>
          </a:prstGeom>
        </p:spPr>
        <p:txBody>
          <a:bodyPr>
            <a:normAutofit/>
          </a:bodyPr>
          <a:lstStyle>
            <a:lvl1pPr algn="ctr" defTabSz="914400" rtl="0" eaLnBrk="1" latinLnBrk="0" hangingPunct="1">
              <a:lnSpc>
                <a:spcPct val="90000"/>
              </a:lnSpc>
              <a:spcBef>
                <a:spcPct val="0"/>
              </a:spcBef>
              <a:buNone/>
              <a:defRPr sz="3200" b="1" kern="1200">
                <a:solidFill>
                  <a:schemeClr val="bg1">
                    <a:lumMod val="65000"/>
                  </a:schemeClr>
                </a:solidFill>
                <a:latin typeface="Arial Narrow" panose="020B0606020202030204" pitchFamily="34" charset="0"/>
                <a:ea typeface="+mj-ea"/>
                <a:cs typeface="+mj-cs"/>
              </a:defRPr>
            </a:lvl1pPr>
          </a:lstStyle>
          <a:p>
            <a:r>
              <a:rPr lang="fr-FR" smtClean="0">
                <a:solidFill>
                  <a:srgbClr val="FF0000"/>
                </a:solidFill>
              </a:rPr>
              <a:t>Actualités </a:t>
            </a:r>
            <a:r>
              <a:rPr lang="fr-FR" smtClean="0">
                <a:solidFill>
                  <a:prstClr val="white"/>
                </a:solidFill>
              </a:rPr>
              <a:t>de la semaine</a:t>
            </a:r>
            <a:endParaRPr lang="fr-FR" dirty="0">
              <a:solidFill>
                <a:prstClr val="white"/>
              </a:solidFill>
            </a:endParaRPr>
          </a:p>
        </p:txBody>
      </p:sp>
      <p:pic>
        <p:nvPicPr>
          <p:cNvPr id="5" name="Picture 3"/>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1198" b="95808" l="5422" r="89157">
                        <a14:foregroundMark x1="70482" y1="42515" x2="70482" y2="42515"/>
                        <a14:foregroundMark x1="87349" y1="24551" x2="87349" y2="24551"/>
                        <a14:foregroundMark x1="83133" y1="5988" x2="83133" y2="5988"/>
                        <a14:foregroundMark x1="69277" y1="2994" x2="69277" y2="2994"/>
                        <a14:foregroundMark x1="54217" y1="9581" x2="54217" y2="9581"/>
                        <a14:foregroundMark x1="52410" y1="22754" x2="52410" y2="22754"/>
                        <a14:foregroundMark x1="57229" y1="29940" x2="57229" y2="29940"/>
                        <a14:foregroundMark x1="69880" y1="42515" x2="86747" y2="23353"/>
                        <a14:foregroundMark x1="87349" y1="23952" x2="82530" y2="5389"/>
                        <a14:foregroundMark x1="82530" y1="5389" x2="69277" y2="2395"/>
                        <a14:foregroundMark x1="68072" y1="2994" x2="55422" y2="8982"/>
                        <a14:foregroundMark x1="53614" y1="10778" x2="51807" y2="22156"/>
                        <a14:foregroundMark x1="52410" y1="23952" x2="57831" y2="29341"/>
                        <a14:foregroundMark x1="57229" y1="29940" x2="68675" y2="41916"/>
                        <a14:foregroundMark x1="34337" y1="28144" x2="34337" y2="28144"/>
                        <a14:foregroundMark x1="45783" y1="30539" x2="45783" y2="30539"/>
                        <a14:foregroundMark x1="51807" y1="21557" x2="34337" y2="26946"/>
                        <a14:foregroundMark x1="69277" y1="14970" x2="69277" y2="14970"/>
                        <a14:foregroundMark x1="69277" y1="22754" x2="69277" y2="22754"/>
                        <a14:foregroundMark x1="69277" y1="22754" x2="69277" y2="22754"/>
                        <a14:foregroundMark x1="75904" y1="18563" x2="75904" y2="18563"/>
                        <a14:foregroundMark x1="77711" y1="11377" x2="77711" y2="11377"/>
                        <a14:foregroundMark x1="63253" y1="13174" x2="63253" y2="13174"/>
                        <a14:foregroundMark x1="64458" y1="15569" x2="64458" y2="15569"/>
                        <a14:foregroundMark x1="66867" y1="14371" x2="66867" y2="14371"/>
                      </a14:backgroundRemoval>
                    </a14:imgEffect>
                  </a14:imgLayer>
                </a14:imgProps>
              </a:ext>
              <a:ext uri="{28A0092B-C50C-407E-A947-70E740481C1C}">
                <a14:useLocalDpi xmlns:a14="http://schemas.microsoft.com/office/drawing/2010/main" val="0"/>
              </a:ext>
            </a:extLst>
          </a:blip>
          <a:srcRect/>
          <a:stretch>
            <a:fillRect/>
          </a:stretch>
        </p:blipFill>
        <p:spPr bwMode="auto">
          <a:xfrm flipH="1">
            <a:off x="6444208" y="2568352"/>
            <a:ext cx="1524947" cy="15341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Rectangle à coins arrondis 5"/>
          <p:cNvSpPr/>
          <p:nvPr/>
        </p:nvSpPr>
        <p:spPr>
          <a:xfrm>
            <a:off x="5148064" y="1196752"/>
            <a:ext cx="2918133" cy="1371600"/>
          </a:xfrm>
          <a:prstGeom prst="roundRect">
            <a:avLst/>
          </a:prstGeom>
        </p:spPr>
        <p:style>
          <a:lnRef idx="1">
            <a:schemeClr val="dk1"/>
          </a:lnRef>
          <a:fillRef idx="2">
            <a:schemeClr val="dk1"/>
          </a:fillRef>
          <a:effectRef idx="1">
            <a:schemeClr val="dk1"/>
          </a:effectRef>
          <a:fontRef idx="minor">
            <a:schemeClr val="dk1"/>
          </a:fontRef>
        </p:style>
        <p:txBody>
          <a:bodyPr rtlCol="0" anchor="ctr"/>
          <a:lstStyle/>
          <a:p>
            <a:pPr algn="ctr"/>
            <a:r>
              <a:rPr lang="fr-FR" b="1" dirty="0">
                <a:solidFill>
                  <a:srgbClr val="000000"/>
                </a:solidFill>
              </a:rPr>
              <a:t>Retrouvez chaque semaine toutes les actualités dans le brief DG / DUC / DA adressé aux managers.</a:t>
            </a:r>
          </a:p>
        </p:txBody>
      </p:sp>
      <p:sp>
        <p:nvSpPr>
          <p:cNvPr id="7" name="Espace réservé du contenu 1"/>
          <p:cNvSpPr>
            <a:spLocks noGrp="1"/>
          </p:cNvSpPr>
          <p:nvPr>
            <p:ph idx="1"/>
          </p:nvPr>
        </p:nvSpPr>
        <p:spPr>
          <a:xfrm>
            <a:off x="332910" y="1052736"/>
            <a:ext cx="8531529" cy="5472608"/>
          </a:xfrm>
        </p:spPr>
        <p:txBody>
          <a:bodyPr>
            <a:normAutofit fontScale="40000" lnSpcReduction="20000"/>
          </a:bodyPr>
          <a:lstStyle/>
          <a:p>
            <a:pPr marL="441325" lvl="0" indent="-266700">
              <a:lnSpc>
                <a:spcPct val="110000"/>
              </a:lnSpc>
              <a:spcBef>
                <a:spcPts val="0"/>
              </a:spcBef>
              <a:buFont typeface="Wingdings" panose="05000000000000000000" pitchFamily="2" charset="2"/>
              <a:buChar char="Ø"/>
            </a:pPr>
            <a:r>
              <a:rPr lang="fr-FR" sz="3300" b="1" dirty="0" smtClean="0">
                <a:solidFill>
                  <a:srgbClr val="FF0000"/>
                </a:solidFill>
                <a:latin typeface="Arial Narrow" panose="020B0606020202030204" pitchFamily="34" charset="0"/>
              </a:rPr>
              <a:t>Fichiers à traiter :</a:t>
            </a:r>
            <a:r>
              <a:rPr lang="fr-FR" sz="3300" b="1" dirty="0" smtClean="0">
                <a:latin typeface="Arial Narrow" panose="020B0606020202030204" pitchFamily="34" charset="0"/>
              </a:rPr>
              <a:t>	</a:t>
            </a:r>
            <a:r>
              <a:rPr lang="fr-FR" sz="3300" dirty="0" smtClean="0">
                <a:latin typeface="Arial Narrow" panose="020B0606020202030204" pitchFamily="34" charset="0"/>
              </a:rPr>
              <a:t>PEL </a:t>
            </a:r>
            <a:r>
              <a:rPr lang="fr-FR" sz="3300" dirty="0">
                <a:latin typeface="Arial Narrow" panose="020B0606020202030204" pitchFamily="34" charset="0"/>
              </a:rPr>
              <a:t>non-respect </a:t>
            </a:r>
            <a:endParaRPr lang="fr-FR" sz="3300" dirty="0" smtClean="0">
              <a:latin typeface="Arial Narrow" panose="020B0606020202030204" pitchFamily="34" charset="0"/>
            </a:endParaRPr>
          </a:p>
          <a:p>
            <a:pPr marL="715963" lvl="0" indent="0">
              <a:lnSpc>
                <a:spcPct val="110000"/>
              </a:lnSpc>
              <a:spcBef>
                <a:spcPts val="0"/>
              </a:spcBef>
              <a:buNone/>
            </a:pPr>
            <a:r>
              <a:rPr lang="fr-FR" sz="3300" dirty="0">
                <a:latin typeface="Arial Narrow" panose="020B0606020202030204" pitchFamily="34" charset="0"/>
              </a:rPr>
              <a:t>	</a:t>
            </a:r>
            <a:r>
              <a:rPr lang="fr-FR" sz="3300" dirty="0" smtClean="0">
                <a:latin typeface="Arial Narrow" panose="020B0606020202030204" pitchFamily="34" charset="0"/>
              </a:rPr>
              <a:t>	Lutte </a:t>
            </a:r>
            <a:r>
              <a:rPr lang="fr-FR" sz="3300" dirty="0">
                <a:latin typeface="Arial Narrow" panose="020B0606020202030204" pitchFamily="34" charset="0"/>
              </a:rPr>
              <a:t>anti-résiliation</a:t>
            </a:r>
            <a:endParaRPr lang="fr-FR" sz="3300" dirty="0" smtClean="0">
              <a:latin typeface="Arial Narrow" panose="020B0606020202030204" pitchFamily="34" charset="0"/>
            </a:endParaRPr>
          </a:p>
          <a:p>
            <a:pPr marL="1371600" lvl="3" indent="0">
              <a:lnSpc>
                <a:spcPct val="110000"/>
              </a:lnSpc>
              <a:spcBef>
                <a:spcPts val="0"/>
              </a:spcBef>
              <a:buNone/>
            </a:pPr>
            <a:r>
              <a:rPr lang="fr-FR" sz="3300" dirty="0" smtClean="0">
                <a:latin typeface="Arial Narrow" panose="020B0606020202030204" pitchFamily="34" charset="0"/>
              </a:rPr>
              <a:t>	Fichier </a:t>
            </a:r>
            <a:r>
              <a:rPr lang="fr-FR" sz="3300" dirty="0">
                <a:latin typeface="Arial Narrow" panose="020B0606020202030204" pitchFamily="34" charset="0"/>
              </a:rPr>
              <a:t>Surveillance</a:t>
            </a:r>
            <a:endParaRPr lang="fr-FR" sz="3300" dirty="0" smtClean="0">
              <a:latin typeface="Arial Narrow" panose="020B0606020202030204" pitchFamily="34" charset="0"/>
            </a:endParaRPr>
          </a:p>
          <a:p>
            <a:pPr marL="1371600" lvl="3" indent="0">
              <a:lnSpc>
                <a:spcPct val="110000"/>
              </a:lnSpc>
              <a:spcBef>
                <a:spcPts val="0"/>
              </a:spcBef>
              <a:buNone/>
            </a:pPr>
            <a:r>
              <a:rPr lang="fr-FR" sz="3300" dirty="0">
                <a:latin typeface="Arial Narrow" panose="020B0606020202030204" pitchFamily="34" charset="0"/>
              </a:rPr>
              <a:t>	</a:t>
            </a:r>
            <a:r>
              <a:rPr lang="fr-FR" sz="3300" dirty="0" err="1" smtClean="0">
                <a:latin typeface="Arial Narrow" panose="020B0606020202030204" pitchFamily="34" charset="0"/>
              </a:rPr>
              <a:t>Izicarte</a:t>
            </a:r>
            <a:endParaRPr lang="fr-FR" sz="3300" dirty="0" smtClean="0">
              <a:latin typeface="Arial Narrow" panose="020B0606020202030204" pitchFamily="34" charset="0"/>
            </a:endParaRPr>
          </a:p>
          <a:p>
            <a:pPr marL="1371600" lvl="3" indent="0">
              <a:lnSpc>
                <a:spcPct val="110000"/>
              </a:lnSpc>
              <a:spcBef>
                <a:spcPts val="0"/>
              </a:spcBef>
              <a:buNone/>
            </a:pPr>
            <a:r>
              <a:rPr lang="fr-FR" sz="3300" dirty="0">
                <a:latin typeface="Arial Narrow" panose="020B0606020202030204" pitchFamily="34" charset="0"/>
              </a:rPr>
              <a:t>	</a:t>
            </a:r>
            <a:r>
              <a:rPr lang="fr-FR" sz="3300" dirty="0" smtClean="0">
                <a:latin typeface="Arial Narrow" panose="020B0606020202030204" pitchFamily="34" charset="0"/>
              </a:rPr>
              <a:t>Livret </a:t>
            </a:r>
            <a:r>
              <a:rPr lang="fr-FR" sz="3300" dirty="0">
                <a:latin typeface="Arial Narrow" panose="020B0606020202030204" pitchFamily="34" charset="0"/>
              </a:rPr>
              <a:t>A</a:t>
            </a:r>
            <a:endParaRPr lang="fr-FR" sz="3300" dirty="0" smtClean="0">
              <a:latin typeface="Arial Narrow" panose="020B0606020202030204" pitchFamily="34" charset="0"/>
            </a:endParaRPr>
          </a:p>
          <a:p>
            <a:pPr marL="0" lvl="0" indent="0">
              <a:lnSpc>
                <a:spcPct val="110000"/>
              </a:lnSpc>
              <a:spcBef>
                <a:spcPts val="0"/>
              </a:spcBef>
              <a:buNone/>
            </a:pPr>
            <a:r>
              <a:rPr lang="fr-FR" sz="3300" dirty="0" smtClean="0">
                <a:latin typeface="Arial Narrow" panose="020B0606020202030204" pitchFamily="34" charset="0"/>
              </a:rPr>
              <a:t>		Mobilité </a:t>
            </a:r>
            <a:r>
              <a:rPr lang="fr-FR" sz="3300" dirty="0">
                <a:latin typeface="Arial Narrow" panose="020B0606020202030204" pitchFamily="34" charset="0"/>
              </a:rPr>
              <a:t>bancaire</a:t>
            </a:r>
            <a:endParaRPr lang="fr-FR" sz="3300" dirty="0" smtClean="0">
              <a:latin typeface="Arial Narrow" panose="020B0606020202030204" pitchFamily="34" charset="0"/>
            </a:endParaRPr>
          </a:p>
          <a:p>
            <a:pPr marL="0" lvl="0" indent="0">
              <a:lnSpc>
                <a:spcPct val="110000"/>
              </a:lnSpc>
              <a:spcBef>
                <a:spcPts val="0"/>
              </a:spcBef>
              <a:buNone/>
            </a:pPr>
            <a:r>
              <a:rPr lang="fr-FR" sz="3300" dirty="0">
                <a:latin typeface="Arial Narrow" panose="020B0606020202030204" pitchFamily="34" charset="0"/>
              </a:rPr>
              <a:t>	</a:t>
            </a:r>
            <a:r>
              <a:rPr lang="fr-FR" sz="3300" dirty="0" smtClean="0">
                <a:latin typeface="Arial Narrow" panose="020B0606020202030204" pitchFamily="34" charset="0"/>
              </a:rPr>
              <a:t>	Liste </a:t>
            </a:r>
            <a:r>
              <a:rPr lang="fr-FR" sz="3300" dirty="0">
                <a:latin typeface="Arial Narrow" panose="020B0606020202030204" pitchFamily="34" charset="0"/>
              </a:rPr>
              <a:t>des Crédits Projets</a:t>
            </a:r>
            <a:endParaRPr lang="fr-FR" sz="3300" dirty="0" smtClean="0">
              <a:latin typeface="Arial Narrow" panose="020B0606020202030204" pitchFamily="34" charset="0"/>
            </a:endParaRPr>
          </a:p>
          <a:p>
            <a:pPr marL="0" lvl="0" indent="0">
              <a:lnSpc>
                <a:spcPct val="110000"/>
              </a:lnSpc>
              <a:spcBef>
                <a:spcPts val="0"/>
              </a:spcBef>
              <a:buNone/>
            </a:pPr>
            <a:r>
              <a:rPr lang="fr-FR" sz="2400" dirty="0">
                <a:latin typeface="Arial Narrow" panose="020B0606020202030204" pitchFamily="34" charset="0"/>
              </a:rPr>
              <a:t>	</a:t>
            </a:r>
            <a:r>
              <a:rPr lang="fr-FR" sz="2400" dirty="0" smtClean="0">
                <a:latin typeface="Arial Narrow" panose="020B0606020202030204" pitchFamily="34" charset="0"/>
              </a:rPr>
              <a:t>		</a:t>
            </a:r>
          </a:p>
          <a:p>
            <a:pPr lvl="0"/>
            <a:r>
              <a:rPr lang="fr-FR" sz="3500" b="1" dirty="0" smtClean="0"/>
              <a:t>EPARGNE – </a:t>
            </a:r>
            <a:r>
              <a:rPr lang="fr-FR" sz="3500" b="1" dirty="0"/>
              <a:t>Personnes protégées et intervention des GCPP</a:t>
            </a:r>
            <a:endParaRPr lang="fr-FR" sz="3500" b="1" dirty="0" smtClean="0"/>
          </a:p>
          <a:p>
            <a:pPr lvl="0"/>
            <a:r>
              <a:rPr lang="fr-FR" sz="3500" b="1" dirty="0" smtClean="0"/>
              <a:t>EPARGNE </a:t>
            </a:r>
            <a:r>
              <a:rPr lang="fr-FR" sz="3500" b="1" dirty="0"/>
              <a:t>– Echéance </a:t>
            </a:r>
            <a:r>
              <a:rPr lang="fr-FR" sz="3500" b="1" dirty="0" smtClean="0"/>
              <a:t>Emprunt </a:t>
            </a:r>
            <a:r>
              <a:rPr lang="fr-FR" sz="3500" b="1" dirty="0"/>
              <a:t>4,55% et </a:t>
            </a:r>
            <a:r>
              <a:rPr lang="fr-FR" sz="3500" b="1" dirty="0" smtClean="0"/>
              <a:t>Echéance </a:t>
            </a:r>
            <a:r>
              <a:rPr lang="fr-FR" sz="3500" b="1" dirty="0"/>
              <a:t>Emprunt 3,75% </a:t>
            </a:r>
          </a:p>
          <a:p>
            <a:pPr lvl="0"/>
            <a:r>
              <a:rPr lang="fr-FR" sz="3500" b="1" dirty="0" smtClean="0"/>
              <a:t>EPARGNE </a:t>
            </a:r>
            <a:r>
              <a:rPr lang="fr-FR" sz="3500" b="1" dirty="0"/>
              <a:t>– ASSOCIATIONS DE PROXIMITE – Suppression rémunération des </a:t>
            </a:r>
            <a:r>
              <a:rPr lang="fr-FR" sz="3500" b="1" dirty="0" smtClean="0"/>
              <a:t>comptes</a:t>
            </a:r>
          </a:p>
          <a:p>
            <a:pPr lvl="0"/>
            <a:r>
              <a:rPr lang="fr-FR" sz="3500" b="1" dirty="0" smtClean="0"/>
              <a:t>EPARGNE </a:t>
            </a:r>
            <a:r>
              <a:rPr lang="fr-FR" sz="3500" b="1" dirty="0"/>
              <a:t>– WEBEX MIFII : "Portefeuilles Modèles"</a:t>
            </a:r>
            <a:endParaRPr lang="fr-FR" sz="3500" b="1" dirty="0" smtClean="0"/>
          </a:p>
          <a:p>
            <a:r>
              <a:rPr lang="fr-FR" sz="3500" b="1" dirty="0" smtClean="0"/>
              <a:t>EPARGNE </a:t>
            </a:r>
            <a:r>
              <a:rPr lang="fr-FR" sz="3500" b="1" dirty="0"/>
              <a:t>– Assurance vie - Evolution de la fiscalité en cas de rachat</a:t>
            </a:r>
          </a:p>
          <a:p>
            <a:r>
              <a:rPr lang="fr-FR" sz="3500" b="1" dirty="0"/>
              <a:t>EPARGNE – Assurance vie – Accès ISI</a:t>
            </a:r>
            <a:endParaRPr lang="fr-FR" sz="3500" b="1" dirty="0" smtClean="0"/>
          </a:p>
          <a:p>
            <a:pPr lvl="0"/>
            <a:r>
              <a:rPr lang="fr-FR" sz="3500" b="1" dirty="0" smtClean="0"/>
              <a:t>BANCA </a:t>
            </a:r>
            <a:r>
              <a:rPr lang="fr-FR" sz="3500" b="1" dirty="0"/>
              <a:t>– Virement SEPA Instantané</a:t>
            </a:r>
          </a:p>
          <a:p>
            <a:pPr lvl="0"/>
            <a:r>
              <a:rPr lang="fr-FR" sz="3500" b="1" dirty="0"/>
              <a:t>BANCA – Lancement de la carte à cryptogramme dynamique</a:t>
            </a:r>
          </a:p>
          <a:p>
            <a:pPr lvl="0"/>
            <a:r>
              <a:rPr lang="fr-FR" sz="3500" b="1" dirty="0"/>
              <a:t>BANCA – </a:t>
            </a:r>
            <a:r>
              <a:rPr lang="en-US" sz="3500" b="1" dirty="0"/>
              <a:t>Plan </a:t>
            </a:r>
            <a:r>
              <a:rPr lang="en-US" sz="3500" b="1" dirty="0" err="1"/>
              <a:t>d’Actions</a:t>
            </a:r>
            <a:r>
              <a:rPr lang="en-US" sz="3500" b="1" dirty="0"/>
              <a:t> Marketing BDD 2018</a:t>
            </a:r>
            <a:endParaRPr lang="fr-FR" sz="3500" b="1" dirty="0"/>
          </a:p>
          <a:p>
            <a:pPr lvl="0"/>
            <a:r>
              <a:rPr lang="fr-FR" sz="3500" b="1" dirty="0"/>
              <a:t>BANCA – Book Bancarisation 2018</a:t>
            </a:r>
          </a:p>
          <a:p>
            <a:pPr lvl="0"/>
            <a:r>
              <a:rPr lang="fr-FR" sz="3500" b="1" dirty="0"/>
              <a:t>BANCA – Dépliants </a:t>
            </a:r>
            <a:r>
              <a:rPr lang="fr-FR" sz="3500" b="1" dirty="0" err="1"/>
              <a:t>Domilis</a:t>
            </a:r>
            <a:r>
              <a:rPr lang="fr-FR" sz="3500" b="1" dirty="0"/>
              <a:t> </a:t>
            </a:r>
          </a:p>
          <a:p>
            <a:r>
              <a:rPr lang="fr-FR" sz="3500" b="1" dirty="0" smtClean="0"/>
              <a:t>MARCHE DES PROS – </a:t>
            </a:r>
            <a:r>
              <a:rPr lang="fr-FR" sz="3500" b="1" dirty="0"/>
              <a:t>DILIZI – Norme </a:t>
            </a:r>
            <a:r>
              <a:rPr lang="fr-FR" sz="3500" b="1" dirty="0" smtClean="0"/>
              <a:t>NF </a:t>
            </a:r>
            <a:r>
              <a:rPr lang="fr-FR" sz="3500" b="1" dirty="0"/>
              <a:t>525</a:t>
            </a:r>
          </a:p>
          <a:p>
            <a:r>
              <a:rPr lang="fr-FR" sz="3500" b="1" dirty="0" smtClean="0"/>
              <a:t>MARCHE </a:t>
            </a:r>
            <a:r>
              <a:rPr lang="fr-FR" sz="3500" b="1" dirty="0"/>
              <a:t>DES PROS – Message de la Française des Jeux</a:t>
            </a:r>
          </a:p>
          <a:p>
            <a:r>
              <a:rPr lang="fr-FR" sz="3500" b="1" dirty="0"/>
              <a:t>MARCHE DES PROS – L’épargne salariale digitale</a:t>
            </a:r>
          </a:p>
          <a:p>
            <a:r>
              <a:rPr lang="fr-FR" sz="3500" b="1" dirty="0"/>
              <a:t>MARCHE DES PROS – Suivis NPS</a:t>
            </a:r>
          </a:p>
          <a:p>
            <a:r>
              <a:rPr lang="fr-FR" sz="3500" b="1" dirty="0"/>
              <a:t>MARCHE DES PROS – Infos Natixis Assurances</a:t>
            </a:r>
          </a:p>
          <a:p>
            <a:r>
              <a:rPr lang="fr-FR" sz="3500" b="1" dirty="0" smtClean="0"/>
              <a:t>MARCHE </a:t>
            </a:r>
            <a:r>
              <a:rPr lang="fr-FR" sz="3500" b="1" dirty="0"/>
              <a:t>DES PROS – Info SACCEF</a:t>
            </a:r>
          </a:p>
        </p:txBody>
      </p:sp>
    </p:spTree>
    <p:extLst>
      <p:ext uri="{BB962C8B-B14F-4D97-AF65-F5344CB8AC3E}">
        <p14:creationId xmlns:p14="http://schemas.microsoft.com/office/powerpoint/2010/main" val="1417541471"/>
      </p:ext>
    </p:extLst>
  </p:cSld>
  <p:clrMapOvr>
    <a:masterClrMapping/>
  </p:clrMapOvr>
</p:sld>
</file>

<file path=ppt/theme/theme1.xml><?xml version="1.0" encoding="utf-8"?>
<a:theme xmlns:a="http://schemas.openxmlformats.org/drawingml/2006/main" name="1-MODELE PART">
  <a:themeElements>
    <a:clrScheme name="Personnalisé 22">
      <a:dk1>
        <a:srgbClr val="000000"/>
      </a:dk1>
      <a:lt1>
        <a:sysClr val="window" lastClr="FFFFFF"/>
      </a:lt1>
      <a:dk2>
        <a:srgbClr val="FF0000"/>
      </a:dk2>
      <a:lt2>
        <a:srgbClr val="BFBFBF"/>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Default Design">
  <a:themeElements>
    <a:clrScheme name="Default Design 1">
      <a:dk1>
        <a:srgbClr val="000000"/>
      </a:dk1>
      <a:lt1>
        <a:srgbClr val="FFFFFF"/>
      </a:lt1>
      <a:dk2>
        <a:srgbClr val="000000"/>
      </a:dk2>
      <a:lt2>
        <a:srgbClr val="CDD8DA"/>
      </a:lt2>
      <a:accent1>
        <a:srgbClr val="00588E"/>
      </a:accent1>
      <a:accent2>
        <a:srgbClr val="558A2E"/>
      </a:accent2>
      <a:accent3>
        <a:srgbClr val="FFFFFF"/>
      </a:accent3>
      <a:accent4>
        <a:srgbClr val="000000"/>
      </a:accent4>
      <a:accent5>
        <a:srgbClr val="AAB4C6"/>
      </a:accent5>
      <a:accent6>
        <a:srgbClr val="4C7D29"/>
      </a:accent6>
      <a:hlink>
        <a:srgbClr val="5C6F7C"/>
      </a:hlink>
      <a:folHlink>
        <a:srgbClr val="95A0A9"/>
      </a:folHlink>
    </a:clrScheme>
    <a:fontScheme name="Default Design">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lumMod val="75000"/>
          </a:schemeClr>
        </a:solidFill>
        <a:ln>
          <a:noFill/>
        </a:ln>
      </a:spPr>
      <a:bodyPr anchor="ctr"/>
      <a:lstStyle>
        <a:defPPr algn="ctr">
          <a:defRPr sz="1600" dirty="0" smtClean="0">
            <a:solidFill>
              <a:srgbClr val="002060"/>
            </a:solidFill>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raClrScheme>
      <a:clrScheme name="Default Design 1">
        <a:dk1>
          <a:srgbClr val="000000"/>
        </a:dk1>
        <a:lt1>
          <a:srgbClr val="FFFFFF"/>
        </a:lt1>
        <a:dk2>
          <a:srgbClr val="000000"/>
        </a:dk2>
        <a:lt2>
          <a:srgbClr val="CDD8DA"/>
        </a:lt2>
        <a:accent1>
          <a:srgbClr val="00588E"/>
        </a:accent1>
        <a:accent2>
          <a:srgbClr val="558A2E"/>
        </a:accent2>
        <a:accent3>
          <a:srgbClr val="FFFFFF"/>
        </a:accent3>
        <a:accent4>
          <a:srgbClr val="000000"/>
        </a:accent4>
        <a:accent5>
          <a:srgbClr val="AAB4C6"/>
        </a:accent5>
        <a:accent6>
          <a:srgbClr val="4C7D29"/>
        </a:accent6>
        <a:hlink>
          <a:srgbClr val="5C6F7C"/>
        </a:hlink>
        <a:folHlink>
          <a:srgbClr val="95A0A9"/>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80</TotalTime>
  <Words>2585</Words>
  <Application>Microsoft Office PowerPoint</Application>
  <PresentationFormat>Affichage à l'écran (4:3)</PresentationFormat>
  <Paragraphs>256</Paragraphs>
  <Slides>15</Slides>
  <Notes>9</Notes>
  <HiddenSlides>0</HiddenSlides>
  <MMClips>0</MMClips>
  <ScaleCrop>false</ScaleCrop>
  <HeadingPairs>
    <vt:vector size="4" baseType="variant">
      <vt:variant>
        <vt:lpstr>Thème</vt:lpstr>
      </vt:variant>
      <vt:variant>
        <vt:i4>2</vt:i4>
      </vt:variant>
      <vt:variant>
        <vt:lpstr>Titres des diapositives</vt:lpstr>
      </vt:variant>
      <vt:variant>
        <vt:i4>15</vt:i4>
      </vt:variant>
    </vt:vector>
  </HeadingPairs>
  <TitlesOfParts>
    <vt:vector size="17" baseType="lpstr">
      <vt:lpstr>1-MODELE PART</vt:lpstr>
      <vt:lpstr>Default Design</vt:lpstr>
      <vt:lpstr> nouveau parcours client mif ii Portefeuilles modèles +  crédit immobilier :  simplification des prélèvements  des frais de dossier et de saccef  </vt:lpstr>
      <vt:lpstr>Nouveau parcours clients - MIFII HEURE DU JEUDI du 08 février 2018  Portefeuilles Modèles</vt:lpstr>
      <vt:lpstr>Nouveau parcours clients MIF2 / DDA / PRIIPS  Contexte et enjeux</vt:lpstr>
      <vt:lpstr>Nouveau parcours clients MIF2 / DDA / PRIIPS Portefeuilles modèles</vt:lpstr>
      <vt:lpstr>Portefeuilles modèles Vue globale</vt:lpstr>
      <vt:lpstr>Portefeuilles modèles Philosophie de construction</vt:lpstr>
      <vt:lpstr>Comment s’inscrivent les portefeuilles modèles dans le nouveau parcours client ?</vt:lpstr>
      <vt:lpstr>Comment s’inscrivent les portefeuilles modèles dans le nouveau parcours client ?</vt:lpstr>
      <vt:lpstr>Comment positionner  La Gamme Sélectiz et les Portefeuilles Modèles ?</vt:lpstr>
      <vt:lpstr>ZOOM sur l’accompagnement CELCA</vt:lpstr>
      <vt:lpstr>Pour vous aguerrir à l’Epargne Financière :   </vt:lpstr>
      <vt:lpstr>Mentions légales</vt:lpstr>
      <vt:lpstr>Crédit immobilier :</vt:lpstr>
      <vt:lpstr>Crédits immo : Simplification des prélèvements  des frais de dossier et de SACCEF</vt:lpstr>
      <vt:lpstr>Présentation PowerPoint</vt:lpstr>
    </vt:vector>
  </TitlesOfParts>
  <Company>GCE Tech</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A5702169</dc:creator>
  <cp:lastModifiedBy>A5702169</cp:lastModifiedBy>
  <cp:revision>15</cp:revision>
  <dcterms:created xsi:type="dcterms:W3CDTF">2017-12-20T08:32:12Z</dcterms:created>
  <dcterms:modified xsi:type="dcterms:W3CDTF">2018-02-07T15:36:18Z</dcterms:modified>
</cp:coreProperties>
</file>