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6.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8.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30"/>
  </p:notesMasterIdLst>
  <p:handoutMasterIdLst>
    <p:handoutMasterId r:id="rId31"/>
  </p:handoutMasterIdLst>
  <p:sldIdLst>
    <p:sldId id="273" r:id="rId13"/>
    <p:sldId id="314" r:id="rId14"/>
    <p:sldId id="301" r:id="rId15"/>
    <p:sldId id="302" r:id="rId16"/>
    <p:sldId id="303" r:id="rId17"/>
    <p:sldId id="304" r:id="rId18"/>
    <p:sldId id="305" r:id="rId19"/>
    <p:sldId id="306" r:id="rId20"/>
    <p:sldId id="307" r:id="rId21"/>
    <p:sldId id="308" r:id="rId22"/>
    <p:sldId id="309" r:id="rId23"/>
    <p:sldId id="310" r:id="rId24"/>
    <p:sldId id="311" r:id="rId25"/>
    <p:sldId id="312" r:id="rId26"/>
    <p:sldId id="315" r:id="rId27"/>
    <p:sldId id="316" r:id="rId28"/>
    <p:sldId id="313" r:id="rId29"/>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EB0F2D"/>
    <a:srgbClr val="EA9922"/>
    <a:srgbClr val="581D41"/>
    <a:srgbClr val="DE6225"/>
    <a:srgbClr val="BFBFBF"/>
    <a:srgbClr val="A79C86"/>
    <a:srgbClr val="FFDDED"/>
    <a:srgbClr val="FFDDDD"/>
    <a:srgbClr val="D3CE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Style moyen 3 - Accentuation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7717" autoAdjust="0"/>
    <p:restoredTop sz="94645" autoAdjust="0"/>
  </p:normalViewPr>
  <p:slideViewPr>
    <p:cSldViewPr snapToGrid="0">
      <p:cViewPr>
        <p:scale>
          <a:sx n="70" d="100"/>
          <a:sy n="70" d="100"/>
        </p:scale>
        <p:origin x="-1152" y="-90"/>
      </p:cViewPr>
      <p:guideLst>
        <p:guide orient="horz" pos="693"/>
        <p:guide orient="horz" pos="4005"/>
        <p:guide orient="horz" pos="4319"/>
        <p:guide orient="horz" pos="167"/>
        <p:guide orient="horz" pos="853"/>
        <p:guide pos="188"/>
        <p:guide pos="5602"/>
        <p:guide pos="482"/>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3930" y="-108"/>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15/02/2018</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15/02/2018</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a:t>
            </a:fld>
            <a:endParaRPr lang="fr-FR"/>
          </a:p>
        </p:txBody>
      </p:sp>
    </p:spTree>
    <p:extLst>
      <p:ext uri="{BB962C8B-B14F-4D97-AF65-F5344CB8AC3E}">
        <p14:creationId xmlns:p14="http://schemas.microsoft.com/office/powerpoint/2010/main" val="993197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a:t>
            </a:fld>
            <a:endParaRPr lang="fr-FR"/>
          </a:p>
        </p:txBody>
      </p:sp>
    </p:spTree>
    <p:extLst>
      <p:ext uri="{BB962C8B-B14F-4D97-AF65-F5344CB8AC3E}">
        <p14:creationId xmlns:p14="http://schemas.microsoft.com/office/powerpoint/2010/main" val="993197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15</a:t>
            </a:fld>
            <a:endParaRPr lang="fr-FR"/>
          </a:p>
        </p:txBody>
      </p:sp>
    </p:spTree>
    <p:extLst>
      <p:ext uri="{BB962C8B-B14F-4D97-AF65-F5344CB8AC3E}">
        <p14:creationId xmlns:p14="http://schemas.microsoft.com/office/powerpoint/2010/main" val="9931979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3.xml"/><Relationship Id="rId4" Type="http://schemas.openxmlformats.org/officeDocument/2006/relationships/image" Target="../media/image3.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4.xml"/><Relationship Id="rId4" Type="http://schemas.openxmlformats.org/officeDocument/2006/relationships/image" Target="../media/image3.jp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5.xml"/><Relationship Id="rId4" Type="http://schemas.openxmlformats.org/officeDocument/2006/relationships/image" Target="../media/image3.jp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6.xml"/><Relationship Id="rId4" Type="http://schemas.openxmlformats.org/officeDocument/2006/relationships/image" Target="../media/image3.jp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7.xml"/><Relationship Id="rId4" Type="http://schemas.openxmlformats.org/officeDocument/2006/relationships/image" Target="../media/image3.jp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8.xml"/><Relationship Id="rId4" Type="http://schemas.openxmlformats.org/officeDocument/2006/relationships/image" Target="../media/image3.jp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9.xml"/><Relationship Id="rId4" Type="http://schemas.openxmlformats.org/officeDocument/2006/relationships/image" Target="../media/image3.jp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pic>
        <p:nvPicPr>
          <p:cNvPr id="13" name="Imag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Espace réservé du texte 4"/>
          <p:cNvSpPr>
            <a:spLocks noGrp="1"/>
          </p:cNvSpPr>
          <p:nvPr>
            <p:ph type="body" sz="quarter" idx="19"/>
          </p:nvPr>
        </p:nvSpPr>
        <p:spPr>
          <a:xfrm>
            <a:off x="1579016" y="6019525"/>
            <a:ext cx="4786317" cy="307169"/>
          </a:xfrm>
          <a:prstGeom prst="rect">
            <a:avLst/>
          </a:prstGeom>
        </p:spPr>
        <p:txBody>
          <a:bodyPr tIns="0" bIns="0"/>
          <a:lstStyle>
            <a:lvl1pPr marL="0" marR="0" indent="0" algn="l" defTabSz="914400" rtl="0" eaLnBrk="1" fontAlgn="auto" latinLnBrk="0" hangingPunct="1">
              <a:lnSpc>
                <a:spcPct val="100000"/>
              </a:lnSpc>
              <a:spcBef>
                <a:spcPct val="20000"/>
              </a:spcBef>
              <a:spcAft>
                <a:spcPts val="0"/>
              </a:spcAft>
              <a:buClr>
                <a:schemeClr val="tx2"/>
              </a:buClr>
              <a:buSzTx/>
              <a:buFont typeface="Wingdings" panose="05000000000000000000" pitchFamily="2" charset="2"/>
              <a:buNone/>
              <a:tabLst/>
              <a:defRPr sz="1100" baseline="0"/>
            </a:lvl1pPr>
          </a:lstStyle>
          <a:p>
            <a:pPr marL="0" marR="0" lvl="0" indent="0" algn="l" defTabSz="914400" rtl="0" eaLnBrk="1" fontAlgn="auto" latinLnBrk="0" hangingPunct="1">
              <a:lnSpc>
                <a:spcPct val="100000"/>
              </a:lnSpc>
              <a:spcBef>
                <a:spcPct val="20000"/>
              </a:spcBef>
              <a:spcAft>
                <a:spcPts val="0"/>
              </a:spcAft>
              <a:buClr>
                <a:schemeClr val="tx2"/>
              </a:buClr>
              <a:buSzTx/>
              <a:buFont typeface="Wingdings" panose="05000000000000000000" pitchFamily="2" charset="2"/>
              <a:buNone/>
              <a:tabLst/>
              <a:defRPr/>
            </a:pP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p:nvPr>
        </p:nvSpPr>
        <p:spPr>
          <a:xfrm>
            <a:off x="1261300" y="6424556"/>
            <a:ext cx="4786317" cy="307169"/>
          </a:xfrm>
          <a:prstGeom prst="rect">
            <a:avLst/>
          </a:prstGeom>
        </p:spPr>
        <p:txBody>
          <a:bodyPr tIns="0" bIns="0"/>
          <a:lstStyle>
            <a:lvl1pPr marL="0" indent="0">
              <a:buNone/>
              <a:defRPr sz="1100" baseline="0"/>
            </a:lvl1pPr>
          </a:lstStyle>
          <a:p>
            <a:pPr lvl="0"/>
            <a:endParaRPr lang="fr-FR" dirty="0"/>
          </a:p>
        </p:txBody>
      </p:sp>
      <p:pic>
        <p:nvPicPr>
          <p:cNvPr id="1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6485058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1249471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913089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5941781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00798295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1092749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userDrawn="1"/>
        </p:nvSpPr>
        <p:spPr>
          <a:xfrm>
            <a:off x="0" y="6260951"/>
            <a:ext cx="7422776"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PARTIE">
    <p:spTree>
      <p:nvGrpSpPr>
        <p:cNvPr id="1" name=""/>
        <p:cNvGrpSpPr/>
        <p:nvPr/>
      </p:nvGrpSpPr>
      <p:grpSpPr>
        <a:xfrm>
          <a:off x="0" y="0"/>
          <a:ext cx="0" cy="0"/>
          <a:chOff x="0" y="0"/>
          <a:chExt cx="0" cy="0"/>
        </a:xfrm>
      </p:grpSpPr>
      <p:sp>
        <p:nvSpPr>
          <p:cNvPr id="7" name="Text Placeholder 2"/>
          <p:cNvSpPr>
            <a:spLocks noGrp="1"/>
          </p:cNvSpPr>
          <p:nvPr>
            <p:ph idx="1"/>
          </p:nvPr>
        </p:nvSpPr>
        <p:spPr>
          <a:xfrm>
            <a:off x="777922" y="1336341"/>
            <a:ext cx="8048473" cy="4351338"/>
          </a:xfrm>
          <a:prstGeom prst="rect">
            <a:avLst/>
          </a:prstGeom>
        </p:spPr>
        <p:txBody>
          <a:bodyPr vert="horz" lIns="91440" tIns="45720" rIns="91440" bIns="45720" rtlCol="0">
            <a:normAutofit/>
          </a:bodyPr>
          <a:lstStyle>
            <a:lvl1pPr algn="just">
              <a:lnSpc>
                <a:spcPct val="100000"/>
              </a:lnSpc>
              <a:defRPr/>
            </a:lvl1pPr>
            <a:lvl2pPr algn="just">
              <a:lnSpc>
                <a:spcPct val="100000"/>
              </a:lnSpc>
              <a:defRPr/>
            </a:lvl2pPr>
            <a:lvl3pPr algn="just">
              <a:lnSpc>
                <a:spcPct val="100000"/>
              </a:lnSpc>
              <a:defRPr/>
            </a:lvl3p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grpSp>
        <p:nvGrpSpPr>
          <p:cNvPr id="8" name="Groupe 7"/>
          <p:cNvGrpSpPr/>
          <p:nvPr userDrawn="1"/>
        </p:nvGrpSpPr>
        <p:grpSpPr>
          <a:xfrm>
            <a:off x="231382" y="357376"/>
            <a:ext cx="8595012" cy="709424"/>
            <a:chOff x="231382" y="357376"/>
            <a:chExt cx="8595012" cy="709424"/>
          </a:xfrm>
        </p:grpSpPr>
        <p:sp>
          <p:nvSpPr>
            <p:cNvPr id="4" name="Rectangle 3"/>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solidFill>
                  <a:srgbClr val="FF0000"/>
                </a:solidFill>
              </a:endParaRPr>
            </a:p>
          </p:txBody>
        </p:sp>
        <p:sp>
          <p:nvSpPr>
            <p:cNvPr id="5" name="Rectangle 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charset="0"/>
              </a:endParaRPr>
            </a:p>
          </p:txBody>
        </p:sp>
        <p:sp>
          <p:nvSpPr>
            <p:cNvPr id="6" name="Rectangle 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dirty="0"/>
            </a:p>
          </p:txBody>
        </p:sp>
      </p:grpSp>
      <p:sp>
        <p:nvSpPr>
          <p:cNvPr id="15" name="Espace réservé du texte 22"/>
          <p:cNvSpPr>
            <a:spLocks noGrp="1"/>
          </p:cNvSpPr>
          <p:nvPr>
            <p:ph type="body" sz="quarter" idx="16" hasCustomPrompt="1"/>
          </p:nvPr>
        </p:nvSpPr>
        <p:spPr>
          <a:xfrm>
            <a:off x="766989" y="357376"/>
            <a:ext cx="8059406" cy="709424"/>
          </a:xfrm>
          <a:prstGeom prst="rect">
            <a:avLst/>
          </a:prstGeom>
        </p:spPr>
        <p:txBody>
          <a:bodyPr anchor="ctr" anchorCtr="0"/>
          <a:lstStyle>
            <a:lvl1pPr marL="0" indent="0" algn="l">
              <a:spcBef>
                <a:spcPts val="0"/>
              </a:spcBef>
              <a:buNone/>
              <a:defRPr sz="2800" b="1" cap="all" baseline="0">
                <a:solidFill>
                  <a:schemeClr val="bg1"/>
                </a:solidFill>
              </a:defRPr>
            </a:lvl1pPr>
          </a:lstStyle>
          <a:p>
            <a:pPr lvl="0"/>
            <a:r>
              <a:rPr lang="fr-FR" dirty="0" smtClean="0"/>
              <a:t>TITRE DE LA partie</a:t>
            </a:r>
            <a:endParaRPr lang="fr-FR" dirty="0"/>
          </a:p>
        </p:txBody>
      </p:sp>
      <p:sp>
        <p:nvSpPr>
          <p:cNvPr id="14" name="Rectangle 1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84897906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Diapositive de titre">
    <p:spTree>
      <p:nvGrpSpPr>
        <p:cNvPr id="1" name=""/>
        <p:cNvGrpSpPr/>
        <p:nvPr/>
      </p:nvGrpSpPr>
      <p:grpSpPr>
        <a:xfrm>
          <a:off x="0" y="0"/>
          <a:ext cx="0" cy="0"/>
          <a:chOff x="0" y="0"/>
          <a:chExt cx="0" cy="0"/>
        </a:xfrm>
      </p:grpSpPr>
      <p:sp>
        <p:nvSpPr>
          <p:cNvPr id="13" name="Rectangle 12"/>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a:solidFill>
                <a:srgbClr val="000000"/>
              </a:solidFill>
              <a:latin typeface="Arial" charset="0"/>
            </a:endParaRPr>
          </a:p>
        </p:txBody>
      </p:sp>
      <p:sp>
        <p:nvSpPr>
          <p:cNvPr id="16" name="Rectangle 1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sp>
        <p:nvSpPr>
          <p:cNvPr id="7" name="Text Placeholder 2"/>
          <p:cNvSpPr>
            <a:spLocks noGrp="1"/>
          </p:cNvSpPr>
          <p:nvPr userDrawn="1">
            <p:ph idx="1"/>
          </p:nvPr>
        </p:nvSpPr>
        <p:spPr>
          <a:xfrm>
            <a:off x="298594" y="1336341"/>
            <a:ext cx="8527800" cy="4351338"/>
          </a:xfrm>
          <a:prstGeom prst="rect">
            <a:avLst/>
          </a:prstGeom>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5" name="Espace réservé du texte 22"/>
          <p:cNvSpPr>
            <a:spLocks noGrp="1"/>
          </p:cNvSpPr>
          <p:nvPr userDrawn="1">
            <p:ph type="body" sz="quarter" idx="16" hasCustomPrompt="1"/>
          </p:nvPr>
        </p:nvSpPr>
        <p:spPr>
          <a:xfrm>
            <a:off x="766988" y="357376"/>
            <a:ext cx="8048390"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MODELES DE GRAPHIQUE</a:t>
            </a:r>
            <a:endParaRPr lang="fr-FR" dirty="0"/>
          </a:p>
        </p:txBody>
      </p:sp>
      <p:sp>
        <p:nvSpPr>
          <p:cNvPr id="24" name="Rectangle 2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lnSpc>
                <a:spcPct val="150000"/>
              </a:lnSpc>
              <a:spcBef>
                <a:spcPct val="0"/>
              </a:spcBef>
              <a:spcAft>
                <a:spcPct val="0"/>
              </a:spcAft>
            </a:pPr>
            <a:endParaRPr lang="fr-FR" sz="700" dirty="0">
              <a:solidFill>
                <a:prstClr val="white"/>
              </a:solidFill>
            </a:endParaRPr>
          </a:p>
        </p:txBody>
      </p:sp>
    </p:spTree>
    <p:extLst>
      <p:ext uri="{BB962C8B-B14F-4D97-AF65-F5344CB8AC3E}">
        <p14:creationId xmlns:p14="http://schemas.microsoft.com/office/powerpoint/2010/main" val="269701744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pic>
        <p:nvPicPr>
          <p:cNvPr id="13" name="Imag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24810876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79238058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1067218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831194925"/>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155687089"/>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pic>
        <p:nvPicPr>
          <p:cNvPr id="13" name="Imag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58140126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74339007"/>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076146726"/>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77050891"/>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955665121"/>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pic>
        <p:nvPicPr>
          <p:cNvPr id="13" name="Imag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10014046"/>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806601200"/>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99791631"/>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77047349"/>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651262580"/>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pic>
        <p:nvPicPr>
          <p:cNvPr id="13" name="Imag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14"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913309864"/>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676268456"/>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3183750267"/>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pic>
        <p:nvPicPr>
          <p:cNvPr id="13" name="Imag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08050" y="1321481"/>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68521806"/>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7574277"/>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003880197"/>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430610965"/>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pic>
        <p:nvPicPr>
          <p:cNvPr id="13" name="Imag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43169202"/>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464018114"/>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79059490"/>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85359533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pic>
        <p:nvPicPr>
          <p:cNvPr id="13" name="Imag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31107" y="1621971"/>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81281855"/>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83574156"/>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31393574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pic>
        <p:nvPicPr>
          <p:cNvPr id="13" name="Imag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98616553"/>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66188927"/>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4766579"/>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43242106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5.emf"/><Relationship Id="rId4" Type="http://schemas.openxmlformats.org/officeDocument/2006/relationships/slideLayout" Target="../slideLayouts/slideLayout15.xml"/><Relationship Id="rId9"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image" Target="../media/image6.emf"/><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image" Target="../media/image1.jpeg"/><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theme" Target="../theme/theme3.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10" Type="http://schemas.openxmlformats.org/officeDocument/2006/relationships/image" Target="../media/image10.jpeg"/><Relationship Id="rId4" Type="http://schemas.openxmlformats.org/officeDocument/2006/relationships/slideLayout" Target="../slideLayouts/slideLayout44.xml"/><Relationship Id="rId9"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5" Type="http://schemas.openxmlformats.org/officeDocument/2006/relationships/slideLayout" Target="../slideLayouts/slideLayout52.xml"/><Relationship Id="rId4" Type="http://schemas.openxmlformats.org/officeDocument/2006/relationships/slideLayout" Target="../slideLayouts/slideLayout51.xml"/><Relationship Id="rId9" Type="http://schemas.openxmlformats.org/officeDocument/2006/relationships/image" Target="../media/image1.jpe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7.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4" Type="http://schemas.openxmlformats.org/officeDocument/2006/relationships/slideLayout" Target="../slideLayouts/slideLayout58.xml"/><Relationship Id="rId9" Type="http://schemas.openxmlformats.org/officeDocument/2006/relationships/image" Target="../media/image1.jpe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4.xml"/><Relationship Id="rId7" Type="http://schemas.openxmlformats.org/officeDocument/2006/relationships/slideLayout" Target="../slideLayouts/slideLayout68.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5" Type="http://schemas.openxmlformats.org/officeDocument/2006/relationships/slideLayout" Target="../slideLayouts/slideLayout66.xml"/><Relationship Id="rId4" Type="http://schemas.openxmlformats.org/officeDocument/2006/relationships/slideLayout" Target="../slideLayouts/slideLayout65.xml"/><Relationship Id="rId9" Type="http://schemas.openxmlformats.org/officeDocument/2006/relationships/image" Target="../media/image1.jpe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71.xml"/><Relationship Id="rId7" Type="http://schemas.openxmlformats.org/officeDocument/2006/relationships/slideLayout" Target="../slideLayouts/slideLayout75.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5" Type="http://schemas.openxmlformats.org/officeDocument/2006/relationships/slideLayout" Target="../slideLayouts/slideLayout73.xml"/><Relationship Id="rId4" Type="http://schemas.openxmlformats.org/officeDocument/2006/relationships/slideLayout" Target="../slideLayouts/slideLayout72.xml"/><Relationship Id="rId9" Type="http://schemas.openxmlformats.org/officeDocument/2006/relationships/image" Target="../media/image1.jpe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8.xml"/><Relationship Id="rId7" Type="http://schemas.openxmlformats.org/officeDocument/2006/relationships/slideLayout" Target="../slideLayouts/slideLayout82.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5" Type="http://schemas.openxmlformats.org/officeDocument/2006/relationships/slideLayout" Target="../slideLayouts/slideLayout80.xml"/><Relationship Id="rId4" Type="http://schemas.openxmlformats.org/officeDocument/2006/relationships/slideLayout" Target="../slideLayouts/slideLayout79.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fr-FR" sz="900" dirty="0" smtClean="0">
                <a:solidFill>
                  <a:schemeClr val="tx1"/>
                </a:solidFill>
              </a:rPr>
              <a:t>HDJ</a:t>
            </a:r>
            <a:r>
              <a:rPr lang="fr-FR" sz="900" baseline="0" dirty="0" smtClean="0">
                <a:solidFill>
                  <a:schemeClr val="tx1"/>
                </a:solidFill>
              </a:rPr>
              <a:t> 15 février 2018</a:t>
            </a:r>
            <a:endParaRPr lang="fr-FR" sz="900" dirty="0">
              <a:solidFill>
                <a:schemeClr val="tx1"/>
              </a:solidFill>
            </a:endParaRP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 id="2147483884" r:id="rId10"/>
    <p:sldLayoutId id="2147483885" r:id="rId11"/>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10">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24"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5"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10"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31" name="Espace réservé du texte 22"/>
          <p:cNvSpPr txBox="1">
            <a:spLocks/>
          </p:cNvSpPr>
          <p:nvPr userDrawn="1"/>
        </p:nvSpPr>
        <p:spPr>
          <a:xfrm>
            <a:off x="766988" y="357374"/>
            <a:ext cx="8059406"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2" name="ZoneTexte 31"/>
          <p:cNvSpPr txBox="1"/>
          <p:nvPr userDrawn="1"/>
        </p:nvSpPr>
        <p:spPr>
          <a:xfrm>
            <a:off x="629705" y="6394320"/>
            <a:ext cx="1827056" cy="230832"/>
          </a:xfrm>
          <a:prstGeom prst="rect">
            <a:avLst/>
          </a:prstGeom>
          <a:noFill/>
        </p:spPr>
        <p:txBody>
          <a:bodyPr wrap="square" rtlCol="0" anchor="ctr">
            <a:spAutoFit/>
          </a:bodyPr>
          <a:lstStyle/>
          <a:p>
            <a:pPr algn="l"/>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33" name="Rectangle 32"/>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ZoneTexte 25"/>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8" name="Espace réservé du texte 22"/>
          <p:cNvSpPr txBox="1">
            <a:spLocks/>
          </p:cNvSpPr>
          <p:nvPr userDrawn="1"/>
        </p:nvSpPr>
        <p:spPr>
          <a:xfrm>
            <a:off x="766988" y="357376"/>
            <a:ext cx="8059406"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9" name="Rectangle 28"/>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7491300" y="6358677"/>
            <a:ext cx="1324079" cy="34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Rectangle 25"/>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7" name="ZoneTexte 26"/>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2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0.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0.xml"/><Relationship Id="rId6" Type="http://schemas.microsoft.com/office/2007/relationships/hdphoto" Target="../media/hdphoto1.wdp"/><Relationship Id="rId5" Type="http://schemas.openxmlformats.org/officeDocument/2006/relationships/image" Target="../media/image16.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10.xml"/><Relationship Id="rId6" Type="http://schemas.openxmlformats.org/officeDocument/2006/relationships/image" Target="../media/image24.png"/><Relationship Id="rId5" Type="http://schemas.openxmlformats.org/officeDocument/2006/relationships/hyperlink" Target="http://pmmpresentation-pro.sigce.caisse-epargne.fr:8851/GCE.CultureNet.Web/Pages/Contenu.aspx?action=Contenu&amp;&amp;url=http://mut.intragrp.caisse-epargne.fr/redirect/redirect.asp?url%3dhttp://assurances.caisse-epargne.fr/index.php?rubrique%3d14" TargetMode="Externa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www.selectionetperformance.fr/" TargetMode="External"/><Relationship Id="rId1" Type="http://schemas.openxmlformats.org/officeDocument/2006/relationships/slideLayout" Target="../slideLayouts/slideLayout11.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8.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type="pic" sz="quarter" idx="21"/>
          </p:nvPr>
        </p:nvPicPr>
        <p:blipFill>
          <a:blip r:embed="rId3">
            <a:extLst>
              <a:ext uri="{28A0092B-C50C-407E-A947-70E740481C1C}">
                <a14:useLocalDpi xmlns:a14="http://schemas.microsoft.com/office/drawing/2010/main" val="0"/>
              </a:ext>
            </a:extLst>
          </a:blip>
          <a:srcRect t="4" b="4"/>
          <a:stretch>
            <a:fillRect/>
          </a:stretch>
        </p:blipFill>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 name="Titre 111"/>
          <p:cNvSpPr>
            <a:spLocks noGrp="1"/>
          </p:cNvSpPr>
          <p:nvPr>
            <p:ph type="ctrTitle"/>
          </p:nvPr>
        </p:nvSpPr>
        <p:spPr>
          <a:xfrm>
            <a:off x="307974" y="2840867"/>
            <a:ext cx="8575675" cy="655305"/>
          </a:xfrm>
        </p:spPr>
        <p:txBody>
          <a:bodyPr/>
          <a:lstStyle/>
          <a:p>
            <a:r>
              <a:rPr lang="fr-FR" dirty="0" smtClean="0"/>
              <a:t>Heure du jeudi</a:t>
            </a:r>
            <a:endParaRPr lang="fr-FR" dirty="0"/>
          </a:p>
        </p:txBody>
      </p:sp>
      <p:sp>
        <p:nvSpPr>
          <p:cNvPr id="113" name="Sous-titre 112"/>
          <p:cNvSpPr>
            <a:spLocks noGrp="1"/>
          </p:cNvSpPr>
          <p:nvPr>
            <p:ph type="subTitle" idx="1"/>
          </p:nvPr>
        </p:nvSpPr>
        <p:spPr>
          <a:xfrm>
            <a:off x="298449" y="3559257"/>
            <a:ext cx="8575675" cy="1212767"/>
          </a:xfrm>
        </p:spPr>
        <p:txBody>
          <a:bodyPr>
            <a:normAutofit fontScale="92500" lnSpcReduction="20000"/>
          </a:bodyPr>
          <a:lstStyle/>
          <a:p>
            <a:r>
              <a:rPr lang="fr-FR" dirty="0" smtClean="0">
                <a:solidFill>
                  <a:schemeClr val="tx2"/>
                </a:solidFill>
              </a:rPr>
              <a:t>REMISES TARIFAIRES – IARD</a:t>
            </a:r>
          </a:p>
          <a:p>
            <a:r>
              <a:rPr lang="fr-FR" dirty="0" smtClean="0">
                <a:solidFill>
                  <a:schemeClr val="tx2"/>
                </a:solidFill>
              </a:rPr>
              <a:t>+ </a:t>
            </a:r>
          </a:p>
          <a:p>
            <a:r>
              <a:rPr lang="fr-FR" dirty="0" smtClean="0">
                <a:solidFill>
                  <a:schemeClr val="tx2"/>
                </a:solidFill>
              </a:rPr>
              <a:t>Portefeuille virtuel 2018</a:t>
            </a:r>
            <a:endParaRPr lang="fr-FR" dirty="0">
              <a:solidFill>
                <a:schemeClr val="tx2"/>
              </a:solidFill>
            </a:endParaRPr>
          </a:p>
        </p:txBody>
      </p:sp>
      <p:pic>
        <p:nvPicPr>
          <p:cNvPr id="6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65"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Image 6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18405314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type="pic" sz="quarter" idx="21"/>
          </p:nvPr>
        </p:nvPicPr>
        <p:blipFill>
          <a:blip r:embed="rId3">
            <a:extLst>
              <a:ext uri="{28A0092B-C50C-407E-A947-70E740481C1C}">
                <a14:useLocalDpi xmlns:a14="http://schemas.microsoft.com/office/drawing/2010/main" val="0"/>
              </a:ext>
            </a:extLst>
          </a:blip>
          <a:srcRect t="4" b="4"/>
          <a:stretch>
            <a:fillRect/>
          </a:stretch>
        </p:blipFill>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 name="Titre 111"/>
          <p:cNvSpPr>
            <a:spLocks noGrp="1"/>
          </p:cNvSpPr>
          <p:nvPr>
            <p:ph type="ctrTitle"/>
          </p:nvPr>
        </p:nvSpPr>
        <p:spPr>
          <a:xfrm>
            <a:off x="307974" y="2840867"/>
            <a:ext cx="8575675" cy="655305"/>
          </a:xfrm>
        </p:spPr>
        <p:txBody>
          <a:bodyPr/>
          <a:lstStyle/>
          <a:p>
            <a:r>
              <a:rPr lang="fr-FR" dirty="0" smtClean="0"/>
              <a:t>Heure du jeudi</a:t>
            </a:r>
            <a:endParaRPr lang="fr-FR" dirty="0"/>
          </a:p>
        </p:txBody>
      </p:sp>
      <p:sp>
        <p:nvSpPr>
          <p:cNvPr id="113" name="Sous-titre 112"/>
          <p:cNvSpPr>
            <a:spLocks noGrp="1"/>
          </p:cNvSpPr>
          <p:nvPr>
            <p:ph type="subTitle" idx="1"/>
          </p:nvPr>
        </p:nvSpPr>
        <p:spPr>
          <a:xfrm>
            <a:off x="298449" y="3559257"/>
            <a:ext cx="8575675" cy="1212767"/>
          </a:xfrm>
        </p:spPr>
        <p:txBody>
          <a:bodyPr>
            <a:normAutofit/>
          </a:bodyPr>
          <a:lstStyle/>
          <a:p>
            <a:r>
              <a:rPr lang="fr-FR" dirty="0" smtClean="0">
                <a:solidFill>
                  <a:schemeClr val="tx2"/>
                </a:solidFill>
              </a:rPr>
              <a:t>REMISES TARIFAIRES - IARD</a:t>
            </a:r>
            <a:endParaRPr lang="fr-FR" dirty="0">
              <a:solidFill>
                <a:schemeClr val="tx2"/>
              </a:solidFill>
            </a:endParaRPr>
          </a:p>
        </p:txBody>
      </p:sp>
      <p:pic>
        <p:nvPicPr>
          <p:cNvPr id="6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65"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Image 6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15837298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Espace réservé du texte 3"/>
          <p:cNvSpPr txBox="1">
            <a:spLocks/>
          </p:cNvSpPr>
          <p:nvPr/>
        </p:nvSpPr>
        <p:spPr>
          <a:xfrm>
            <a:off x="3435696" y="3276402"/>
            <a:ext cx="2530416" cy="2590008"/>
          </a:xfrm>
          <a:prstGeom prst="rect">
            <a:avLst/>
          </a:prstGeom>
          <a:solidFill>
            <a:schemeClr val="bg1">
              <a:lumMod val="95000"/>
            </a:schemeClr>
          </a:solidFill>
          <a:ln w="25400">
            <a:noFill/>
            <a:prstDash val="sysDot"/>
          </a:ln>
        </p:spPr>
        <p:txBody>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endParaRPr lang="fr-FR" sz="1400" b="1" dirty="0">
              <a:solidFill>
                <a:schemeClr val="accent6"/>
              </a:solidFill>
            </a:endParaRPr>
          </a:p>
          <a:p>
            <a:pPr algn="ctr">
              <a:spcBef>
                <a:spcPts val="0"/>
              </a:spcBef>
            </a:pPr>
            <a:endParaRPr lang="fr-FR" sz="1200" b="1" dirty="0">
              <a:solidFill>
                <a:schemeClr val="accent3"/>
              </a:solidFill>
            </a:endParaRPr>
          </a:p>
        </p:txBody>
      </p:sp>
      <p:sp>
        <p:nvSpPr>
          <p:cNvPr id="24" name="Espace réservé du texte 3"/>
          <p:cNvSpPr txBox="1">
            <a:spLocks/>
          </p:cNvSpPr>
          <p:nvPr/>
        </p:nvSpPr>
        <p:spPr>
          <a:xfrm>
            <a:off x="745782" y="2907370"/>
            <a:ext cx="2530416" cy="2959040"/>
          </a:xfrm>
          <a:prstGeom prst="rect">
            <a:avLst/>
          </a:prstGeom>
          <a:solidFill>
            <a:schemeClr val="bg1">
              <a:lumMod val="95000"/>
            </a:schemeClr>
          </a:solidFill>
          <a:ln w="25400">
            <a:noFill/>
            <a:prstDash val="sysDot"/>
          </a:ln>
        </p:spPr>
        <p:txBody>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endParaRPr lang="fr-FR" sz="1400" b="1" dirty="0">
              <a:solidFill>
                <a:schemeClr val="accent6"/>
              </a:solidFill>
            </a:endParaRPr>
          </a:p>
          <a:p>
            <a:pPr algn="ctr">
              <a:spcBef>
                <a:spcPts val="0"/>
              </a:spcBef>
            </a:pPr>
            <a:endParaRPr lang="fr-FR" sz="1200" b="1" dirty="0">
              <a:solidFill>
                <a:schemeClr val="accent3"/>
              </a:solidFill>
            </a:endParaRPr>
          </a:p>
        </p:txBody>
      </p:sp>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9" name="Espace réservé du texte 3"/>
          <p:cNvSpPr txBox="1">
            <a:spLocks/>
          </p:cNvSpPr>
          <p:nvPr/>
        </p:nvSpPr>
        <p:spPr>
          <a:xfrm>
            <a:off x="781672" y="441637"/>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solidFill>
                  <a:schemeClr val="bg1"/>
                </a:solidFill>
              </a:rPr>
              <a:t>contexte</a:t>
            </a:r>
            <a:endParaRPr lang="fr-FR" dirty="0">
              <a:solidFill>
                <a:schemeClr val="bg1"/>
              </a:solidFill>
            </a:endParaRPr>
          </a:p>
        </p:txBody>
      </p:sp>
      <p:pic>
        <p:nvPicPr>
          <p:cNvPr id="6" name="Image 5"/>
          <p:cNvPicPr>
            <a:picLocks noChangeAspect="1"/>
          </p:cNvPicPr>
          <p:nvPr/>
        </p:nvPicPr>
        <p:blipFill rotWithShape="1">
          <a:blip r:embed="rId2" cstate="print">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rcRect l="49492" t="10444" r="6890" b="50000"/>
          <a:stretch/>
        </p:blipFill>
        <p:spPr>
          <a:xfrm>
            <a:off x="4325461" y="2303446"/>
            <a:ext cx="619525" cy="561831"/>
          </a:xfrm>
          <a:prstGeom prst="rect">
            <a:avLst/>
          </a:prstGeom>
        </p:spPr>
      </p:pic>
      <p:sp>
        <p:nvSpPr>
          <p:cNvPr id="7" name="Espace réservé du texte 3"/>
          <p:cNvSpPr>
            <a:spLocks noGrp="1"/>
          </p:cNvSpPr>
          <p:nvPr>
            <p:ph type="body" sz="quarter" idx="16"/>
          </p:nvPr>
        </p:nvSpPr>
        <p:spPr>
          <a:xfrm>
            <a:off x="3435693" y="3717024"/>
            <a:ext cx="2530419" cy="2042080"/>
          </a:xfrm>
        </p:spPr>
        <p:txBody>
          <a:bodyPr/>
          <a:lstStyle/>
          <a:p>
            <a:pPr marL="0" indent="0" algn="ctr">
              <a:buNone/>
            </a:pPr>
            <a:r>
              <a:rPr lang="fr-FR" sz="1400" cap="none" dirty="0">
                <a:solidFill>
                  <a:schemeClr val="accent6"/>
                </a:solidFill>
              </a:rPr>
              <a:t>S</a:t>
            </a:r>
            <a:r>
              <a:rPr lang="fr-FR" sz="1400" b="1" cap="none" dirty="0" smtClean="0">
                <a:solidFill>
                  <a:schemeClr val="accent6"/>
                </a:solidFill>
              </a:rPr>
              <a:t>ur les nouveaux contrats ASSUR’TOIT uniquement</a:t>
            </a:r>
            <a:endParaRPr lang="fr-FR" sz="1400" b="1" dirty="0" smtClean="0">
              <a:solidFill>
                <a:schemeClr val="accent6"/>
              </a:solidFill>
            </a:endParaRPr>
          </a:p>
          <a:p>
            <a:endParaRPr lang="fr-FR" sz="1400" b="1" dirty="0">
              <a:solidFill>
                <a:schemeClr val="accent6"/>
              </a:solidFill>
            </a:endParaRPr>
          </a:p>
          <a:p>
            <a:endParaRPr lang="fr-FR" dirty="0">
              <a:solidFill>
                <a:schemeClr val="tx1">
                  <a:lumMod val="50000"/>
                  <a:lumOff val="50000"/>
                </a:schemeClr>
              </a:solidFill>
            </a:endParaRPr>
          </a:p>
        </p:txBody>
      </p:sp>
      <p:sp>
        <p:nvSpPr>
          <p:cNvPr id="10" name="Espace réservé du texte 9"/>
          <p:cNvSpPr txBox="1">
            <a:spLocks/>
          </p:cNvSpPr>
          <p:nvPr/>
        </p:nvSpPr>
        <p:spPr>
          <a:xfrm>
            <a:off x="3435696" y="2907370"/>
            <a:ext cx="2530416" cy="745812"/>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6"/>
          </a:solidFill>
        </p:spPr>
        <p:txBody>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1200"/>
              </a:spcBef>
              <a:buFont typeface="Arial Narrow" panose="020B0606020202030204" pitchFamily="34" charset="0"/>
              <a:buNone/>
            </a:pPr>
            <a:r>
              <a:rPr lang="fr-FR" b="1" cap="all" dirty="0" smtClean="0">
                <a:solidFill>
                  <a:schemeClr val="bg1"/>
                </a:solidFill>
              </a:rPr>
              <a:t>CONQUÊTE</a:t>
            </a:r>
            <a:endParaRPr lang="fr-FR" b="1" cap="all" dirty="0">
              <a:solidFill>
                <a:schemeClr val="bg1"/>
              </a:solidFill>
            </a:endParaRPr>
          </a:p>
        </p:txBody>
      </p:sp>
      <p:sp>
        <p:nvSpPr>
          <p:cNvPr id="12" name="Espace réservé du texte 3"/>
          <p:cNvSpPr txBox="1">
            <a:spLocks/>
          </p:cNvSpPr>
          <p:nvPr/>
        </p:nvSpPr>
        <p:spPr>
          <a:xfrm>
            <a:off x="6287991" y="3505150"/>
            <a:ext cx="2396836" cy="2129426"/>
          </a:xfrm>
          <a:prstGeom prst="rect">
            <a:avLst/>
          </a:prstGeom>
          <a:solidFill>
            <a:schemeClr val="bg1">
              <a:lumMod val="95000"/>
            </a:schemeClr>
          </a:solidFill>
          <a:ln w="25400">
            <a:noFill/>
            <a:prstDash val="sysDot"/>
          </a:ln>
        </p:spPr>
        <p:txBody>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endParaRPr lang="fr-FR" sz="1400" b="1" dirty="0">
              <a:solidFill>
                <a:schemeClr val="accent6"/>
              </a:solidFill>
            </a:endParaRPr>
          </a:p>
          <a:p>
            <a:pPr algn="ctr">
              <a:spcBef>
                <a:spcPts val="0"/>
              </a:spcBef>
            </a:pPr>
            <a:endParaRPr lang="fr-FR" sz="1200" b="1" dirty="0">
              <a:solidFill>
                <a:schemeClr val="accent3"/>
              </a:solidFill>
            </a:endParaRPr>
          </a:p>
        </p:txBody>
      </p:sp>
      <p:sp>
        <p:nvSpPr>
          <p:cNvPr id="13" name="Rectangle à coins arrondis 12"/>
          <p:cNvSpPr/>
          <p:nvPr/>
        </p:nvSpPr>
        <p:spPr>
          <a:xfrm>
            <a:off x="6378045" y="4256851"/>
            <a:ext cx="2244498" cy="1145850"/>
          </a:xfrm>
          <a:prstGeom prst="roundRect">
            <a:avLst>
              <a:gd name="adj" fmla="val 8747"/>
            </a:avLst>
          </a:prstGeom>
          <a:solidFill>
            <a:schemeClr val="bg1"/>
          </a:solidFill>
          <a:ln w="25400">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lvl="4" indent="-179388" defTabSz="685800">
              <a:buClr>
                <a:schemeClr val="accent4"/>
              </a:buClr>
              <a:buSzPct val="80000"/>
              <a:buFont typeface="Wingdings 3" panose="05040102010807070707" pitchFamily="18" charset="2"/>
              <a:buChar char=""/>
            </a:pPr>
            <a:r>
              <a:rPr lang="fr-FR" sz="1200" b="1" dirty="0" smtClean="0">
                <a:solidFill>
                  <a:schemeClr val="accent4"/>
                </a:solidFill>
                <a:latin typeface="Arial Narrow" panose="020B0606020202030204" pitchFamily="34" charset="0"/>
              </a:rPr>
              <a:t>Sur les Affaires Nouvelles </a:t>
            </a:r>
          </a:p>
          <a:p>
            <a:pPr marL="0" lvl="4" defTabSz="685800">
              <a:buClr>
                <a:schemeClr val="accent4"/>
              </a:buClr>
              <a:buSzPct val="80000"/>
            </a:pPr>
            <a:r>
              <a:rPr lang="fr-FR" sz="1200" b="1" dirty="0" smtClean="0">
                <a:solidFill>
                  <a:schemeClr val="accent4"/>
                </a:solidFill>
                <a:latin typeface="Arial Narrow" panose="020B0606020202030204" pitchFamily="34" charset="0"/>
              </a:rPr>
              <a:t>et contrats en portefeuille </a:t>
            </a:r>
          </a:p>
          <a:p>
            <a:pPr marL="0" lvl="4" defTabSz="685800">
              <a:buClr>
                <a:schemeClr val="accent4"/>
              </a:buClr>
              <a:buSzPct val="80000"/>
            </a:pPr>
            <a:r>
              <a:rPr lang="fr-FR" sz="1200" b="1" dirty="0" smtClean="0">
                <a:solidFill>
                  <a:schemeClr val="accent4"/>
                </a:solidFill>
                <a:latin typeface="Arial Narrow" panose="020B0606020202030204" pitchFamily="34" charset="0"/>
              </a:rPr>
              <a:t>de la nouvelle offre   ASSURANCE AUTO </a:t>
            </a:r>
          </a:p>
        </p:txBody>
      </p:sp>
      <p:sp>
        <p:nvSpPr>
          <p:cNvPr id="14" name="ZoneTexte 13"/>
          <p:cNvSpPr txBox="1"/>
          <p:nvPr/>
        </p:nvSpPr>
        <p:spPr>
          <a:xfrm>
            <a:off x="6192301" y="3623764"/>
            <a:ext cx="2607323" cy="523220"/>
          </a:xfrm>
          <a:prstGeom prst="rect">
            <a:avLst/>
          </a:prstGeom>
          <a:noFill/>
        </p:spPr>
        <p:txBody>
          <a:bodyPr wrap="square" rtlCol="0">
            <a:spAutoFit/>
          </a:bodyPr>
          <a:lstStyle/>
          <a:p>
            <a:pPr algn="ctr"/>
            <a:r>
              <a:rPr lang="fr-FR" sz="1400" b="1" cap="all" dirty="0" smtClean="0">
                <a:solidFill>
                  <a:schemeClr val="accent4"/>
                </a:solidFill>
                <a:latin typeface="Arial Narrow" panose="020B0606020202030204" pitchFamily="34" charset="0"/>
              </a:rPr>
              <a:t>En JUIN 2018,                                 </a:t>
            </a:r>
            <a:r>
              <a:rPr lang="fr-FR" sz="1400" b="1" cap="all" dirty="0">
                <a:solidFill>
                  <a:schemeClr val="accent4"/>
                </a:solidFill>
                <a:latin typeface="Arial Narrow" panose="020B0606020202030204" pitchFamily="34" charset="0"/>
              </a:rPr>
              <a:t>la remise </a:t>
            </a:r>
            <a:r>
              <a:rPr lang="fr-FR" sz="1400" b="1" cap="all" dirty="0" smtClean="0">
                <a:solidFill>
                  <a:schemeClr val="accent4"/>
                </a:solidFill>
                <a:latin typeface="Arial Narrow" panose="020B0606020202030204" pitchFamily="34" charset="0"/>
              </a:rPr>
              <a:t>s'appliquera </a:t>
            </a:r>
            <a:r>
              <a:rPr lang="fr-FR" sz="1400" b="1" cap="all" dirty="0">
                <a:solidFill>
                  <a:schemeClr val="accent4"/>
                </a:solidFill>
                <a:latin typeface="Arial Narrow" panose="020B0606020202030204" pitchFamily="34" charset="0"/>
              </a:rPr>
              <a:t>: </a:t>
            </a:r>
          </a:p>
        </p:txBody>
      </p:sp>
      <p:sp>
        <p:nvSpPr>
          <p:cNvPr id="15" name="Espace réservé du texte 3"/>
          <p:cNvSpPr txBox="1">
            <a:spLocks/>
          </p:cNvSpPr>
          <p:nvPr/>
        </p:nvSpPr>
        <p:spPr>
          <a:xfrm>
            <a:off x="591404" y="3468891"/>
            <a:ext cx="2689917" cy="187858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000" algn="ctr">
              <a:spcAft>
                <a:spcPts val="1200"/>
              </a:spcAft>
            </a:pPr>
            <a:r>
              <a:rPr lang="fr-FR" sz="1400" cap="none" dirty="0" smtClean="0">
                <a:solidFill>
                  <a:schemeClr val="accent5"/>
                </a:solidFill>
              </a:rPr>
              <a:t>Sur les contrats en portefeuille :</a:t>
            </a:r>
          </a:p>
          <a:p>
            <a:pPr marL="180000" indent="-285750" algn="ctr">
              <a:spcAft>
                <a:spcPts val="1200"/>
              </a:spcAft>
              <a:buClr>
                <a:schemeClr val="accent5"/>
              </a:buClr>
              <a:buFont typeface="Arial" panose="020B0604020202020204" pitchFamily="34" charset="0"/>
              <a:buChar char="•"/>
            </a:pPr>
            <a:r>
              <a:rPr lang="fr-FR" sz="1400" dirty="0" smtClean="0">
                <a:solidFill>
                  <a:schemeClr val="accent5"/>
                </a:solidFill>
              </a:rPr>
              <a:t>MON AUTO &amp; MOI </a:t>
            </a:r>
            <a:r>
              <a:rPr lang="fr-FR" sz="1400" dirty="0">
                <a:solidFill>
                  <a:schemeClr val="accent5"/>
                </a:solidFill>
              </a:rPr>
              <a:t/>
            </a:r>
            <a:br>
              <a:rPr lang="fr-FR" sz="1400" dirty="0">
                <a:solidFill>
                  <a:schemeClr val="accent5"/>
                </a:solidFill>
              </a:rPr>
            </a:br>
            <a:r>
              <a:rPr lang="fr-FR" sz="1400" dirty="0" smtClean="0">
                <a:solidFill>
                  <a:schemeClr val="accent5"/>
                </a:solidFill>
              </a:rPr>
              <a:t> </a:t>
            </a:r>
            <a:r>
              <a:rPr lang="fr-FR" sz="1400" cap="none" dirty="0" smtClean="0">
                <a:solidFill>
                  <a:schemeClr val="accent5"/>
                </a:solidFill>
              </a:rPr>
              <a:t>(ancienne offre Auto)</a:t>
            </a:r>
          </a:p>
          <a:p>
            <a:pPr marL="180000" indent="-285750" algn="ctr">
              <a:spcAft>
                <a:spcPts val="600"/>
              </a:spcAft>
              <a:buClr>
                <a:schemeClr val="accent5"/>
              </a:buClr>
              <a:buFont typeface="Arial" panose="020B0604020202020204" pitchFamily="34" charset="0"/>
              <a:buChar char="•"/>
            </a:pPr>
            <a:r>
              <a:rPr lang="fr-FR" sz="1400" dirty="0" err="1" smtClean="0">
                <a:solidFill>
                  <a:schemeClr val="accent5"/>
                </a:solidFill>
              </a:rPr>
              <a:t>Assur’Toit</a:t>
            </a:r>
            <a:endParaRPr lang="fr-FR" dirty="0">
              <a:solidFill>
                <a:schemeClr val="tx1">
                  <a:lumMod val="50000"/>
                  <a:lumOff val="50000"/>
                </a:schemeClr>
              </a:solidFill>
            </a:endParaRPr>
          </a:p>
        </p:txBody>
      </p:sp>
      <p:sp>
        <p:nvSpPr>
          <p:cNvPr id="16" name="Espace réservé du texte 9"/>
          <p:cNvSpPr txBox="1">
            <a:spLocks/>
          </p:cNvSpPr>
          <p:nvPr/>
        </p:nvSpPr>
        <p:spPr>
          <a:xfrm>
            <a:off x="745782" y="2907370"/>
            <a:ext cx="2530416" cy="733937"/>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5"/>
          </a:solidFill>
        </p:spPr>
        <p:txBody>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Narrow" panose="020B0606020202030204" pitchFamily="34" charset="0"/>
              <a:buNone/>
            </a:pPr>
            <a:r>
              <a:rPr lang="fr-FR" b="1" dirty="0" smtClean="0">
                <a:solidFill>
                  <a:schemeClr val="bg1"/>
                </a:solidFill>
              </a:rPr>
              <a:t>SAUVEGARDE                           DES CONTRATS</a:t>
            </a:r>
            <a:endParaRPr lang="fr-FR" b="1" dirty="0">
              <a:solidFill>
                <a:schemeClr val="bg1"/>
              </a:solidFill>
            </a:endParaRPr>
          </a:p>
        </p:txBody>
      </p:sp>
      <p:pic>
        <p:nvPicPr>
          <p:cNvPr id="17" name="Image 16"/>
          <p:cNvPicPr>
            <a:picLocks noChangeAspect="1"/>
          </p:cNvPicPr>
          <p:nvPr/>
        </p:nvPicPr>
        <p:blipFill rotWithShape="1">
          <a:blip r:embed="rId2" cstate="print">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l="49492" t="10444" r="6890" b="50000"/>
          <a:stretch/>
        </p:blipFill>
        <p:spPr>
          <a:xfrm>
            <a:off x="1711762" y="2312837"/>
            <a:ext cx="598816" cy="543051"/>
          </a:xfrm>
          <a:prstGeom prst="rect">
            <a:avLst/>
          </a:prstGeom>
          <a:solidFill>
            <a:schemeClr val="bg1"/>
          </a:solidFill>
        </p:spPr>
      </p:pic>
      <p:pic>
        <p:nvPicPr>
          <p:cNvPr id="18" name="Imag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6983" y="5261296"/>
            <a:ext cx="614478" cy="458420"/>
          </a:xfrm>
          <a:prstGeom prst="rect">
            <a:avLst/>
          </a:prstGeom>
        </p:spPr>
      </p:pic>
      <p:pic>
        <p:nvPicPr>
          <p:cNvPr id="19" name="Imag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66878" y="5198707"/>
            <a:ext cx="494996" cy="534010"/>
          </a:xfrm>
          <a:prstGeom prst="rect">
            <a:avLst/>
          </a:prstGeom>
        </p:spPr>
      </p:pic>
      <p:pic>
        <p:nvPicPr>
          <p:cNvPr id="20" name="Imag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16314" y="5177441"/>
            <a:ext cx="494996" cy="534010"/>
          </a:xfrm>
          <a:prstGeom prst="rect">
            <a:avLst/>
          </a:prstGeom>
        </p:spPr>
      </p:pic>
      <p:sp>
        <p:nvSpPr>
          <p:cNvPr id="21" name="ZoneTexte 20"/>
          <p:cNvSpPr txBox="1"/>
          <p:nvPr/>
        </p:nvSpPr>
        <p:spPr>
          <a:xfrm>
            <a:off x="6299178" y="3113625"/>
            <a:ext cx="2385650" cy="307777"/>
          </a:xfrm>
          <a:prstGeom prst="rect">
            <a:avLst/>
          </a:prstGeom>
          <a:noFill/>
        </p:spPr>
        <p:txBody>
          <a:bodyPr wrap="square" rtlCol="0">
            <a:spAutoFit/>
          </a:bodyPr>
          <a:lstStyle/>
          <a:p>
            <a:pPr algn="ctr"/>
            <a:r>
              <a:rPr lang="fr-FR" sz="1400" b="1" cap="all" dirty="0" smtClean="0">
                <a:solidFill>
                  <a:schemeClr val="accent4"/>
                </a:solidFill>
                <a:latin typeface="Arial Narrow" panose="020B0606020202030204" pitchFamily="34" charset="0"/>
              </a:rPr>
              <a:t>A V</a:t>
            </a:r>
            <a:r>
              <a:rPr lang="fr-FR" sz="1400" b="1" cap="all" dirty="0" smtClean="0">
                <a:solidFill>
                  <a:schemeClr val="accent4"/>
                </a:solidFill>
              </a:rPr>
              <a:t>ENIR</a:t>
            </a:r>
            <a:endParaRPr lang="fr-FR" sz="1400" b="1" cap="all" dirty="0">
              <a:solidFill>
                <a:schemeClr val="accent4"/>
              </a:solidFill>
            </a:endParaRPr>
          </a:p>
        </p:txBody>
      </p:sp>
      <p:cxnSp>
        <p:nvCxnSpPr>
          <p:cNvPr id="3" name="Connecteur droit 2"/>
          <p:cNvCxnSpPr/>
          <p:nvPr/>
        </p:nvCxnSpPr>
        <p:spPr>
          <a:xfrm>
            <a:off x="6092043" y="2921795"/>
            <a:ext cx="11875" cy="29009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Espace réservé du contenu 1"/>
          <p:cNvSpPr txBox="1">
            <a:spLocks/>
          </p:cNvSpPr>
          <p:nvPr/>
        </p:nvSpPr>
        <p:spPr>
          <a:xfrm>
            <a:off x="610988" y="1170113"/>
            <a:ext cx="8048473" cy="1030278"/>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endParaRPr lang="fr-FR" sz="1400" b="1" dirty="0" smtClean="0"/>
          </a:p>
          <a:p>
            <a:r>
              <a:rPr lang="fr-FR" sz="1400" dirty="0" smtClean="0"/>
              <a:t>BPCEA </a:t>
            </a:r>
            <a:r>
              <a:rPr lang="fr-FR" sz="1400" dirty="0"/>
              <a:t>met à disposition de chaque Caisse d’Epargne une enveloppe budgétaire annuelle permettant aux </a:t>
            </a:r>
            <a:r>
              <a:rPr lang="fr-FR" sz="1400" b="1" dirty="0"/>
              <a:t>Directeurs d’Agence </a:t>
            </a:r>
            <a:r>
              <a:rPr lang="fr-FR" sz="1400" b="1" dirty="0" smtClean="0"/>
              <a:t>et superviseurs CRC </a:t>
            </a:r>
            <a:r>
              <a:rPr lang="fr-FR" sz="1400" dirty="0" smtClean="0"/>
              <a:t>d’accorder </a:t>
            </a:r>
            <a:r>
              <a:rPr lang="fr-FR" sz="1400" dirty="0"/>
              <a:t>une réduction tarifaire sur </a:t>
            </a:r>
            <a:r>
              <a:rPr lang="fr-FR" sz="1400" dirty="0" smtClean="0"/>
              <a:t>certains contrats :</a:t>
            </a:r>
          </a:p>
          <a:p>
            <a:pPr marL="0" indent="0">
              <a:buNone/>
            </a:pPr>
            <a:endParaRPr lang="fr-FR" b="1" dirty="0"/>
          </a:p>
        </p:txBody>
      </p:sp>
      <p:pic>
        <p:nvPicPr>
          <p:cNvPr id="22" name="Imag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40168" y="5028821"/>
            <a:ext cx="335744" cy="250476"/>
          </a:xfrm>
          <a:prstGeom prst="rect">
            <a:avLst/>
          </a:prstGeom>
        </p:spPr>
      </p:pic>
    </p:spTree>
    <p:extLst>
      <p:ext uri="{BB962C8B-B14F-4D97-AF65-F5344CB8AC3E}">
        <p14:creationId xmlns:p14="http://schemas.microsoft.com/office/powerpoint/2010/main" val="35058012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Espace réservé du texte 3"/>
          <p:cNvSpPr txBox="1">
            <a:spLocks/>
          </p:cNvSpPr>
          <p:nvPr/>
        </p:nvSpPr>
        <p:spPr>
          <a:xfrm>
            <a:off x="780393" y="2604666"/>
            <a:ext cx="1855133" cy="2849525"/>
          </a:xfrm>
          <a:prstGeom prst="rect">
            <a:avLst/>
          </a:prstGeom>
          <a:solidFill>
            <a:schemeClr val="bg1">
              <a:lumMod val="95000"/>
            </a:schemeClr>
          </a:solidFill>
          <a:ln w="25400">
            <a:noFill/>
            <a:prstDash val="sysDot"/>
          </a:ln>
        </p:spPr>
        <p:txBody>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endParaRPr lang="fr-FR" sz="1400" b="1" dirty="0">
              <a:solidFill>
                <a:schemeClr val="accent6"/>
              </a:solidFill>
            </a:endParaRPr>
          </a:p>
          <a:p>
            <a:pPr algn="ctr">
              <a:spcBef>
                <a:spcPts val="0"/>
              </a:spcBef>
            </a:pPr>
            <a:endParaRPr lang="fr-FR" sz="1200" b="1" dirty="0">
              <a:solidFill>
                <a:schemeClr val="accent3"/>
              </a:solidFill>
            </a:endParaRPr>
          </a:p>
        </p:txBody>
      </p:sp>
      <p:sp>
        <p:nvSpPr>
          <p:cNvPr id="58" name="Espace réservé du texte 3"/>
          <p:cNvSpPr txBox="1">
            <a:spLocks/>
          </p:cNvSpPr>
          <p:nvPr/>
        </p:nvSpPr>
        <p:spPr>
          <a:xfrm>
            <a:off x="6570748" y="2602537"/>
            <a:ext cx="1857398" cy="2849525"/>
          </a:xfrm>
          <a:prstGeom prst="rect">
            <a:avLst/>
          </a:prstGeom>
          <a:solidFill>
            <a:schemeClr val="bg1">
              <a:lumMod val="95000"/>
            </a:schemeClr>
          </a:solidFill>
          <a:ln w="25400">
            <a:noFill/>
            <a:prstDash val="sysDot"/>
          </a:ln>
        </p:spPr>
        <p:txBody>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endParaRPr lang="fr-FR" sz="1400" b="1" dirty="0">
              <a:solidFill>
                <a:schemeClr val="accent6"/>
              </a:solidFill>
            </a:endParaRPr>
          </a:p>
          <a:p>
            <a:pPr algn="ctr">
              <a:spcBef>
                <a:spcPts val="0"/>
              </a:spcBef>
            </a:pPr>
            <a:endParaRPr lang="fr-FR" sz="1200" b="1" dirty="0">
              <a:solidFill>
                <a:schemeClr val="accent3"/>
              </a:solidFill>
            </a:endParaRPr>
          </a:p>
        </p:txBody>
      </p:sp>
      <p:sp>
        <p:nvSpPr>
          <p:cNvPr id="57" name="Espace réservé du texte 3"/>
          <p:cNvSpPr txBox="1">
            <a:spLocks/>
          </p:cNvSpPr>
          <p:nvPr/>
        </p:nvSpPr>
        <p:spPr>
          <a:xfrm>
            <a:off x="4650727" y="2602537"/>
            <a:ext cx="1860005" cy="2849525"/>
          </a:xfrm>
          <a:prstGeom prst="rect">
            <a:avLst/>
          </a:prstGeom>
          <a:solidFill>
            <a:schemeClr val="bg1">
              <a:lumMod val="95000"/>
            </a:schemeClr>
          </a:solidFill>
          <a:ln w="25400">
            <a:noFill/>
            <a:prstDash val="sysDot"/>
          </a:ln>
        </p:spPr>
        <p:txBody>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endParaRPr lang="fr-FR" sz="1400" b="1" dirty="0">
              <a:solidFill>
                <a:schemeClr val="accent6"/>
              </a:solidFill>
            </a:endParaRPr>
          </a:p>
          <a:p>
            <a:pPr algn="ctr">
              <a:spcBef>
                <a:spcPts val="0"/>
              </a:spcBef>
            </a:pPr>
            <a:endParaRPr lang="fr-FR" sz="1200" b="1" dirty="0">
              <a:solidFill>
                <a:schemeClr val="accent3"/>
              </a:solidFill>
            </a:endParaRPr>
          </a:p>
        </p:txBody>
      </p:sp>
      <p:sp>
        <p:nvSpPr>
          <p:cNvPr id="56" name="Espace réservé du texte 3"/>
          <p:cNvSpPr txBox="1">
            <a:spLocks/>
          </p:cNvSpPr>
          <p:nvPr/>
        </p:nvSpPr>
        <p:spPr>
          <a:xfrm>
            <a:off x="2716942" y="2602537"/>
            <a:ext cx="1855133" cy="2849525"/>
          </a:xfrm>
          <a:prstGeom prst="rect">
            <a:avLst/>
          </a:prstGeom>
          <a:solidFill>
            <a:schemeClr val="bg1">
              <a:lumMod val="95000"/>
            </a:schemeClr>
          </a:solidFill>
          <a:ln w="25400">
            <a:noFill/>
            <a:prstDash val="sysDot"/>
          </a:ln>
        </p:spPr>
        <p:txBody>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endParaRPr lang="fr-FR" sz="1400" b="1" dirty="0">
              <a:solidFill>
                <a:schemeClr val="accent6"/>
              </a:solidFill>
            </a:endParaRPr>
          </a:p>
          <a:p>
            <a:pPr algn="ctr">
              <a:spcBef>
                <a:spcPts val="0"/>
              </a:spcBef>
            </a:pPr>
            <a:endParaRPr lang="fr-FR" sz="1200" b="1" dirty="0">
              <a:solidFill>
                <a:schemeClr val="accent3"/>
              </a:solidFill>
            </a:endParaRPr>
          </a:p>
        </p:txBody>
      </p:sp>
      <p:sp>
        <p:nvSpPr>
          <p:cNvPr id="55" name="Espace réservé du texte 9"/>
          <p:cNvSpPr txBox="1">
            <a:spLocks/>
          </p:cNvSpPr>
          <p:nvPr/>
        </p:nvSpPr>
        <p:spPr>
          <a:xfrm>
            <a:off x="6560236" y="2592415"/>
            <a:ext cx="1860006" cy="1195869"/>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4"/>
          </a:solidFill>
        </p:spPr>
        <p:txBody>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Narrow" panose="020B0606020202030204" pitchFamily="34" charset="0"/>
              <a:buNone/>
            </a:pPr>
            <a:endParaRPr lang="fr-FR" sz="1600" b="1" dirty="0" smtClean="0">
              <a:solidFill>
                <a:schemeClr val="bg1"/>
              </a:solidFill>
            </a:endParaRPr>
          </a:p>
          <a:p>
            <a:pPr marL="0" indent="0" algn="ctr">
              <a:buFont typeface="Arial Narrow" panose="020B0606020202030204" pitchFamily="34" charset="0"/>
              <a:buNone/>
            </a:pPr>
            <a:r>
              <a:rPr lang="fr-FR" sz="1600" b="1" dirty="0" smtClean="0">
                <a:solidFill>
                  <a:schemeClr val="bg1"/>
                </a:solidFill>
              </a:rPr>
              <a:t>ACCELERER LA PRISE DE DECISION</a:t>
            </a:r>
            <a:endParaRPr lang="fr-FR" sz="1600" b="1" dirty="0">
              <a:solidFill>
                <a:schemeClr val="bg1"/>
              </a:solidFill>
            </a:endParaRPr>
          </a:p>
        </p:txBody>
      </p:sp>
      <p:sp>
        <p:nvSpPr>
          <p:cNvPr id="54" name="Espace réservé du texte 9"/>
          <p:cNvSpPr txBox="1">
            <a:spLocks/>
          </p:cNvSpPr>
          <p:nvPr/>
        </p:nvSpPr>
        <p:spPr>
          <a:xfrm>
            <a:off x="2716942" y="2596036"/>
            <a:ext cx="1860006" cy="1167514"/>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4"/>
          </a:solidFill>
        </p:spPr>
        <p:txBody>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Narrow" panose="020B0606020202030204" pitchFamily="34" charset="0"/>
              <a:buNone/>
            </a:pPr>
            <a:endParaRPr lang="fr-FR" sz="1600" b="1" dirty="0" smtClean="0">
              <a:solidFill>
                <a:schemeClr val="bg1"/>
              </a:solidFill>
            </a:endParaRPr>
          </a:p>
          <a:p>
            <a:pPr marL="0" indent="0" algn="ctr">
              <a:buFont typeface="Arial Narrow" panose="020B0606020202030204" pitchFamily="34" charset="0"/>
              <a:buNone/>
            </a:pPr>
            <a:r>
              <a:rPr lang="fr-FR" sz="1600" b="1" dirty="0" smtClean="0">
                <a:solidFill>
                  <a:schemeClr val="bg1"/>
                </a:solidFill>
              </a:rPr>
              <a:t>FAVORISER LE MULTI-EQUIPEMENT</a:t>
            </a:r>
            <a:endParaRPr lang="fr-FR" sz="1600" b="1" dirty="0">
              <a:solidFill>
                <a:schemeClr val="bg1"/>
              </a:solidFill>
            </a:endParaRPr>
          </a:p>
        </p:txBody>
      </p:sp>
      <p:sp>
        <p:nvSpPr>
          <p:cNvPr id="53" name="Espace réservé du texte 9"/>
          <p:cNvSpPr txBox="1">
            <a:spLocks/>
          </p:cNvSpPr>
          <p:nvPr/>
        </p:nvSpPr>
        <p:spPr>
          <a:xfrm>
            <a:off x="4656042" y="2592415"/>
            <a:ext cx="1855133" cy="1167514"/>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4"/>
          </a:solidFill>
        </p:spPr>
        <p:txBody>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Narrow" panose="020B0606020202030204" pitchFamily="34" charset="0"/>
              <a:buNone/>
            </a:pPr>
            <a:endParaRPr lang="fr-FR" sz="1600" b="1" dirty="0" smtClean="0">
              <a:solidFill>
                <a:schemeClr val="bg1"/>
              </a:solidFill>
            </a:endParaRPr>
          </a:p>
          <a:p>
            <a:pPr marL="0" indent="0" algn="ctr">
              <a:buFont typeface="Arial Narrow" panose="020B0606020202030204" pitchFamily="34" charset="0"/>
              <a:buNone/>
            </a:pPr>
            <a:r>
              <a:rPr lang="fr-FR" sz="1600" b="1" dirty="0" smtClean="0">
                <a:solidFill>
                  <a:schemeClr val="bg1"/>
                </a:solidFill>
              </a:rPr>
              <a:t>CONQUERIR DE NOUVEAUX CLIENTS</a:t>
            </a:r>
            <a:endParaRPr lang="fr-FR" sz="1600" b="1" dirty="0">
              <a:solidFill>
                <a:schemeClr val="bg1"/>
              </a:solidFill>
            </a:endParaRPr>
          </a:p>
        </p:txBody>
      </p:sp>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9" name="Espace réservé du texte 3"/>
          <p:cNvSpPr txBox="1">
            <a:spLocks/>
          </p:cNvSpPr>
          <p:nvPr/>
        </p:nvSpPr>
        <p:spPr>
          <a:xfrm>
            <a:off x="781672" y="441637"/>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solidFill>
                  <a:schemeClr val="bg1"/>
                </a:solidFill>
              </a:rPr>
              <a:t>OBJECTIFS</a:t>
            </a:r>
            <a:endParaRPr lang="fr-FR" dirty="0">
              <a:solidFill>
                <a:schemeClr val="bg1"/>
              </a:solidFill>
            </a:endParaRPr>
          </a:p>
        </p:txBody>
      </p:sp>
      <p:sp>
        <p:nvSpPr>
          <p:cNvPr id="46" name="Espace réservé du texte 1"/>
          <p:cNvSpPr txBox="1">
            <a:spLocks/>
          </p:cNvSpPr>
          <p:nvPr/>
        </p:nvSpPr>
        <p:spPr>
          <a:xfrm>
            <a:off x="2719600" y="3929153"/>
            <a:ext cx="1854690" cy="1284932"/>
          </a:xfrm>
          <a:prstGeom prst="rect">
            <a:avLst/>
          </a:prstGeom>
        </p:spPr>
        <p:txBody>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177800">
              <a:buClr>
                <a:schemeClr val="accent4"/>
              </a:buClr>
              <a:buFont typeface="Wingdings 3"/>
              <a:buChar char=""/>
            </a:pPr>
            <a:r>
              <a:rPr lang="fr-FR" sz="1200" dirty="0" smtClean="0"/>
              <a:t>Un client détenteur d’au moins 2 contrats a un risque moins élevé de résilier ses contrats par la suite</a:t>
            </a:r>
          </a:p>
          <a:p>
            <a:endParaRPr lang="fr-FR" dirty="0"/>
          </a:p>
        </p:txBody>
      </p:sp>
      <p:sp>
        <p:nvSpPr>
          <p:cNvPr id="48" name="Espace réservé du texte 3"/>
          <p:cNvSpPr txBox="1">
            <a:spLocks/>
          </p:cNvSpPr>
          <p:nvPr/>
        </p:nvSpPr>
        <p:spPr>
          <a:xfrm>
            <a:off x="4653163" y="3343586"/>
            <a:ext cx="1855132" cy="1936772"/>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800" b="0" cap="none" dirty="0" smtClean="0">
              <a:solidFill>
                <a:schemeClr val="accent1"/>
              </a:solidFill>
            </a:endParaRPr>
          </a:p>
          <a:p>
            <a:pPr marL="177800" indent="-177800">
              <a:buClr>
                <a:schemeClr val="accent4"/>
              </a:buClr>
              <a:buFont typeface="Wingdings 3"/>
              <a:buChar char=""/>
            </a:pPr>
            <a:r>
              <a:rPr lang="fr-FR" sz="1200" b="0" cap="none" dirty="0" smtClean="0">
                <a:solidFill>
                  <a:schemeClr val="tx1"/>
                </a:solidFill>
              </a:rPr>
              <a:t>La remise tarifaire est un levier supplémentaire de conquête. C’est un élément facilitateur de la vente.</a:t>
            </a:r>
          </a:p>
        </p:txBody>
      </p:sp>
      <p:sp>
        <p:nvSpPr>
          <p:cNvPr id="51" name="Ellipse 50"/>
          <p:cNvSpPr/>
          <p:nvPr/>
        </p:nvSpPr>
        <p:spPr>
          <a:xfrm>
            <a:off x="3454130" y="2656743"/>
            <a:ext cx="360000" cy="25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4"/>
                </a:solidFill>
              </a:rPr>
              <a:t>2</a:t>
            </a:r>
          </a:p>
        </p:txBody>
      </p:sp>
      <p:sp>
        <p:nvSpPr>
          <p:cNvPr id="52" name="Ellipse 51"/>
          <p:cNvSpPr/>
          <p:nvPr/>
        </p:nvSpPr>
        <p:spPr>
          <a:xfrm>
            <a:off x="5405507" y="2656743"/>
            <a:ext cx="360000" cy="25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4"/>
                </a:solidFill>
              </a:rPr>
              <a:t>3</a:t>
            </a:r>
          </a:p>
        </p:txBody>
      </p:sp>
      <p:sp>
        <p:nvSpPr>
          <p:cNvPr id="19" name="Espace réservé du texte 9"/>
          <p:cNvSpPr txBox="1">
            <a:spLocks/>
          </p:cNvSpPr>
          <p:nvPr/>
        </p:nvSpPr>
        <p:spPr>
          <a:xfrm>
            <a:off x="788531" y="2601819"/>
            <a:ext cx="1855133" cy="1167514"/>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4"/>
          </a:solidFill>
        </p:spPr>
        <p:txBody>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Narrow" panose="020B0606020202030204" pitchFamily="34" charset="0"/>
              <a:buNone/>
            </a:pPr>
            <a:endParaRPr lang="fr-FR" sz="1600" b="1" dirty="0" smtClean="0">
              <a:solidFill>
                <a:schemeClr val="bg1"/>
              </a:solidFill>
            </a:endParaRPr>
          </a:p>
          <a:p>
            <a:pPr marL="0" indent="0" algn="ctr">
              <a:buFont typeface="Arial Narrow" panose="020B0606020202030204" pitchFamily="34" charset="0"/>
              <a:buNone/>
            </a:pPr>
            <a:r>
              <a:rPr lang="fr-FR" sz="1600" b="1" dirty="0" smtClean="0">
                <a:solidFill>
                  <a:schemeClr val="bg1"/>
                </a:solidFill>
              </a:rPr>
              <a:t>MAINTENIR L’EQUIPEMENT</a:t>
            </a:r>
            <a:endParaRPr lang="fr-FR" sz="1600" b="1" dirty="0">
              <a:solidFill>
                <a:schemeClr val="bg1"/>
              </a:solidFill>
            </a:endParaRPr>
          </a:p>
        </p:txBody>
      </p:sp>
      <p:sp>
        <p:nvSpPr>
          <p:cNvPr id="50" name="Ellipse 49"/>
          <p:cNvSpPr/>
          <p:nvPr/>
        </p:nvSpPr>
        <p:spPr>
          <a:xfrm>
            <a:off x="1527960" y="2654685"/>
            <a:ext cx="360000" cy="25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4"/>
                </a:solidFill>
              </a:rPr>
              <a:t>1</a:t>
            </a:r>
          </a:p>
        </p:txBody>
      </p:sp>
      <p:sp>
        <p:nvSpPr>
          <p:cNvPr id="20" name="Ellipse 19"/>
          <p:cNvSpPr/>
          <p:nvPr/>
        </p:nvSpPr>
        <p:spPr>
          <a:xfrm>
            <a:off x="7254888" y="2667376"/>
            <a:ext cx="360000" cy="25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accent4"/>
                </a:solidFill>
              </a:rPr>
              <a:t>4</a:t>
            </a:r>
            <a:endParaRPr lang="fr-FR" sz="1400" b="1" dirty="0">
              <a:solidFill>
                <a:schemeClr val="accent4"/>
              </a:solidFill>
            </a:endParaRPr>
          </a:p>
        </p:txBody>
      </p:sp>
      <p:sp>
        <p:nvSpPr>
          <p:cNvPr id="22" name="Espace réservé du texte 3"/>
          <p:cNvSpPr txBox="1">
            <a:spLocks/>
          </p:cNvSpPr>
          <p:nvPr/>
        </p:nvSpPr>
        <p:spPr>
          <a:xfrm>
            <a:off x="788532" y="3219180"/>
            <a:ext cx="1855132" cy="1936772"/>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800" cap="none" dirty="0" smtClean="0">
              <a:solidFill>
                <a:schemeClr val="accent1"/>
              </a:solidFill>
            </a:endParaRPr>
          </a:p>
          <a:p>
            <a:pPr marL="177800" indent="-177800">
              <a:buClr>
                <a:schemeClr val="accent4"/>
              </a:buClr>
              <a:buFont typeface="Wingdings 3"/>
              <a:buChar char=""/>
            </a:pPr>
            <a:r>
              <a:rPr lang="fr-FR" sz="1200" b="0" cap="none" dirty="0" smtClean="0">
                <a:solidFill>
                  <a:schemeClr val="tx1"/>
                </a:solidFill>
              </a:rPr>
              <a:t>Pour renforcer la fidélité</a:t>
            </a:r>
          </a:p>
        </p:txBody>
      </p:sp>
      <p:sp>
        <p:nvSpPr>
          <p:cNvPr id="23" name="Espace réservé du texte 5"/>
          <p:cNvSpPr txBox="1">
            <a:spLocks/>
          </p:cNvSpPr>
          <p:nvPr/>
        </p:nvSpPr>
        <p:spPr>
          <a:xfrm>
            <a:off x="788532" y="1720159"/>
            <a:ext cx="3783542" cy="331057"/>
          </a:xfrm>
          <a:prstGeom prst="rect">
            <a:avLst/>
          </a:prstGeom>
          <a:solidFill>
            <a:schemeClr val="accent5"/>
          </a:solidFill>
          <a:ln>
            <a:noFill/>
          </a:ln>
        </p:spPr>
        <p:txBody>
          <a:bodyPr lIns="72000" tIns="72000" rIns="72000" bIns="72000" anchor="ctr" anchorCtr="0"/>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3"/>
            <a:endParaRPr lang="fr-FR" b="1" cap="all" dirty="0">
              <a:solidFill>
                <a:schemeClr val="bg1"/>
              </a:solidFill>
            </a:endParaRPr>
          </a:p>
        </p:txBody>
      </p:sp>
      <p:sp>
        <p:nvSpPr>
          <p:cNvPr id="26" name="Espace réservé du texte 5"/>
          <p:cNvSpPr txBox="1">
            <a:spLocks/>
          </p:cNvSpPr>
          <p:nvPr/>
        </p:nvSpPr>
        <p:spPr>
          <a:xfrm>
            <a:off x="2755306" y="2133783"/>
            <a:ext cx="5672839" cy="331057"/>
          </a:xfrm>
          <a:prstGeom prst="rect">
            <a:avLst/>
          </a:prstGeom>
          <a:solidFill>
            <a:schemeClr val="accent6"/>
          </a:solidFill>
          <a:ln>
            <a:noFill/>
          </a:ln>
        </p:spPr>
        <p:txBody>
          <a:bodyPr lIns="72000" tIns="72000" rIns="72000" bIns="72000" anchor="ctr" anchorCtr="0"/>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3" algn="ctr"/>
            <a:endParaRPr lang="fr-FR" b="1" cap="all" dirty="0">
              <a:solidFill>
                <a:schemeClr val="bg1"/>
              </a:solidFill>
            </a:endParaRPr>
          </a:p>
        </p:txBody>
      </p:sp>
      <p:sp>
        <p:nvSpPr>
          <p:cNvPr id="27" name="Espace réservé du contenu 1"/>
          <p:cNvSpPr txBox="1">
            <a:spLocks/>
          </p:cNvSpPr>
          <p:nvPr/>
        </p:nvSpPr>
        <p:spPr>
          <a:xfrm>
            <a:off x="781672" y="1711397"/>
            <a:ext cx="3795276" cy="576620"/>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400" b="1" dirty="0">
                <a:solidFill>
                  <a:schemeClr val="bg1"/>
                </a:solidFill>
              </a:rPr>
              <a:t>E</a:t>
            </a:r>
            <a:r>
              <a:rPr lang="fr-FR" sz="1400" b="1" dirty="0" smtClean="0">
                <a:solidFill>
                  <a:schemeClr val="bg1"/>
                </a:solidFill>
              </a:rPr>
              <a:t>n défensif, sur les contrats en portefeuille</a:t>
            </a:r>
            <a:endParaRPr lang="fr-FR" b="1" dirty="0">
              <a:solidFill>
                <a:schemeClr val="bg1"/>
              </a:solidFill>
            </a:endParaRPr>
          </a:p>
        </p:txBody>
      </p:sp>
      <p:sp>
        <p:nvSpPr>
          <p:cNvPr id="28" name="Espace réservé du contenu 1"/>
          <p:cNvSpPr txBox="1">
            <a:spLocks/>
          </p:cNvSpPr>
          <p:nvPr/>
        </p:nvSpPr>
        <p:spPr>
          <a:xfrm>
            <a:off x="2755306" y="2139751"/>
            <a:ext cx="5672839" cy="691329"/>
          </a:xfrm>
          <a:prstGeom prst="rect">
            <a:avLst/>
          </a:prstGeom>
        </p:spPr>
        <p:txBody>
          <a:bodyPr vert="horz" lIns="91440" tIns="45720" rIns="91440" bIns="45720" rtlCol="0">
            <a:no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400" b="1" dirty="0">
                <a:solidFill>
                  <a:schemeClr val="bg1"/>
                </a:solidFill>
              </a:rPr>
              <a:t>E</a:t>
            </a:r>
            <a:r>
              <a:rPr lang="fr-FR" sz="1400" b="1" dirty="0" smtClean="0">
                <a:solidFill>
                  <a:schemeClr val="bg1"/>
                </a:solidFill>
              </a:rPr>
              <a:t>n offensif, sur les affaires nouvelles</a:t>
            </a:r>
            <a:endParaRPr lang="fr-FR" sz="1400" b="1" dirty="0">
              <a:solidFill>
                <a:schemeClr val="bg1"/>
              </a:solidFill>
            </a:endParaRPr>
          </a:p>
        </p:txBody>
      </p:sp>
      <p:sp>
        <p:nvSpPr>
          <p:cNvPr id="32" name="Espace réservé du texte 1"/>
          <p:cNvSpPr txBox="1">
            <a:spLocks/>
          </p:cNvSpPr>
          <p:nvPr/>
        </p:nvSpPr>
        <p:spPr>
          <a:xfrm>
            <a:off x="6560236" y="3939295"/>
            <a:ext cx="1854690" cy="1586146"/>
          </a:xfrm>
          <a:prstGeom prst="rect">
            <a:avLst/>
          </a:prstGeom>
        </p:spPr>
        <p:txBody>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177800">
              <a:buClr>
                <a:schemeClr val="accent4"/>
              </a:buClr>
              <a:buFont typeface="Wingdings 3"/>
              <a:buChar char=""/>
            </a:pPr>
            <a:r>
              <a:rPr lang="fr-FR" sz="1200" dirty="0"/>
              <a:t>Accorder </a:t>
            </a:r>
            <a:r>
              <a:rPr lang="fr-FR" sz="1200" dirty="0" smtClean="0"/>
              <a:t>une remise </a:t>
            </a:r>
            <a:r>
              <a:rPr lang="fr-FR" sz="1200" dirty="0"/>
              <a:t>peut inciter un client à souscrire immédiatement, sans </a:t>
            </a:r>
            <a:r>
              <a:rPr lang="fr-FR" sz="1200" dirty="0" smtClean="0"/>
              <a:t>pousser la comparaison de notre proposition </a:t>
            </a:r>
            <a:r>
              <a:rPr lang="fr-FR" sz="1200" dirty="0"/>
              <a:t>avec des offres concurrentes</a:t>
            </a:r>
            <a:r>
              <a:rPr lang="fr-FR" sz="1200" dirty="0" smtClean="0"/>
              <a:t>.</a:t>
            </a:r>
            <a:endParaRPr lang="fr-FR" sz="1200" dirty="0"/>
          </a:p>
        </p:txBody>
      </p:sp>
    </p:spTree>
    <p:extLst>
      <p:ext uri="{BB962C8B-B14F-4D97-AF65-F5344CB8AC3E}">
        <p14:creationId xmlns:p14="http://schemas.microsoft.com/office/powerpoint/2010/main" val="37753561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Espace réservé du texte 3"/>
          <p:cNvSpPr txBox="1">
            <a:spLocks/>
          </p:cNvSpPr>
          <p:nvPr/>
        </p:nvSpPr>
        <p:spPr>
          <a:xfrm>
            <a:off x="2136445" y="2068672"/>
            <a:ext cx="5249718" cy="4011494"/>
          </a:xfrm>
          <a:prstGeom prst="rect">
            <a:avLst/>
          </a:prstGeom>
          <a:solidFill>
            <a:schemeClr val="bg1">
              <a:lumMod val="95000"/>
            </a:schemeClr>
          </a:solidFill>
          <a:ln w="25400">
            <a:noFill/>
            <a:prstDash val="sysDot"/>
          </a:ln>
        </p:spPr>
        <p:txBody>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endParaRPr lang="fr-FR" sz="1400" b="1" dirty="0">
              <a:solidFill>
                <a:schemeClr val="accent6"/>
              </a:solidFill>
            </a:endParaRPr>
          </a:p>
          <a:p>
            <a:pPr algn="ctr">
              <a:spcBef>
                <a:spcPts val="0"/>
              </a:spcBef>
            </a:pPr>
            <a:endParaRPr lang="fr-FR" sz="1200" b="1" dirty="0">
              <a:solidFill>
                <a:schemeClr val="accent3"/>
              </a:solidFill>
            </a:endParaRPr>
          </a:p>
        </p:txBody>
      </p:sp>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8" name="Espace réservé du contenu 1"/>
          <p:cNvSpPr txBox="1">
            <a:spLocks/>
          </p:cNvSpPr>
          <p:nvPr/>
        </p:nvSpPr>
        <p:spPr>
          <a:xfrm>
            <a:off x="610988" y="1448791"/>
            <a:ext cx="8048473" cy="808634"/>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fr-FR" sz="1400" dirty="0" smtClean="0"/>
              <a:t>Les critères suivants sont directement paramétrés dans Impulse. Si un contrat comporte un critère d’exclusion, un message d’erreur apparaitra et la remise ne sera pas accessible. </a:t>
            </a:r>
            <a:endParaRPr lang="fr-FR" dirty="0" smtClean="0"/>
          </a:p>
          <a:p>
            <a:pPr marL="0" indent="0">
              <a:buNone/>
            </a:pPr>
            <a:endParaRPr lang="fr-FR" b="1" dirty="0"/>
          </a:p>
        </p:txBody>
      </p:sp>
      <p:sp>
        <p:nvSpPr>
          <p:cNvPr id="9" name="Espace réservé du texte 3"/>
          <p:cNvSpPr txBox="1">
            <a:spLocks/>
          </p:cNvSpPr>
          <p:nvPr/>
        </p:nvSpPr>
        <p:spPr>
          <a:xfrm>
            <a:off x="781672" y="43211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solidFill>
                  <a:schemeClr val="bg1"/>
                </a:solidFill>
              </a:rPr>
              <a:t>éligibilité</a:t>
            </a:r>
            <a:endParaRPr lang="fr-FR" dirty="0">
              <a:solidFill>
                <a:schemeClr val="bg1"/>
              </a:solidFill>
            </a:endParaRPr>
          </a:p>
        </p:txBody>
      </p:sp>
      <p:sp>
        <p:nvSpPr>
          <p:cNvPr id="12" name="Espace réservé du texte 3"/>
          <p:cNvSpPr>
            <a:spLocks noGrp="1"/>
          </p:cNvSpPr>
          <p:nvPr>
            <p:ph type="body" sz="quarter" idx="16"/>
          </p:nvPr>
        </p:nvSpPr>
        <p:spPr>
          <a:xfrm>
            <a:off x="2356360" y="2861378"/>
            <a:ext cx="2239735" cy="548357"/>
          </a:xfrm>
        </p:spPr>
        <p:txBody>
          <a:bodyPr/>
          <a:lstStyle/>
          <a:p>
            <a:pPr marL="0" indent="0">
              <a:buNone/>
            </a:pPr>
            <a:r>
              <a:rPr lang="fr-FR" sz="1300" cap="none" dirty="0" smtClean="0">
                <a:solidFill>
                  <a:schemeClr val="accent3"/>
                </a:solidFill>
              </a:rPr>
              <a:t>Ne sont pas éligibles à la remise, les contrats suivants :</a:t>
            </a:r>
            <a:endParaRPr lang="fr-FR" sz="1300" b="1" dirty="0">
              <a:solidFill>
                <a:schemeClr val="accent3"/>
              </a:solidFill>
            </a:endParaRPr>
          </a:p>
        </p:txBody>
      </p:sp>
      <p:sp>
        <p:nvSpPr>
          <p:cNvPr id="13" name="Espace réservé du texte 9"/>
          <p:cNvSpPr txBox="1">
            <a:spLocks/>
          </p:cNvSpPr>
          <p:nvPr/>
        </p:nvSpPr>
        <p:spPr>
          <a:xfrm>
            <a:off x="2136446" y="2068674"/>
            <a:ext cx="5249716" cy="672888"/>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3"/>
          </a:solidFill>
        </p:spPr>
        <p:txBody>
          <a:bodyPr/>
          <a:lst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1200"/>
              </a:spcBef>
              <a:buFont typeface="Arial Narrow" panose="020B0606020202030204" pitchFamily="34" charset="0"/>
              <a:buNone/>
            </a:pPr>
            <a:r>
              <a:rPr lang="fr-FR" sz="1600" b="1" cap="all" dirty="0">
                <a:solidFill>
                  <a:schemeClr val="bg1"/>
                </a:solidFill>
              </a:rPr>
              <a:t/>
            </a:r>
            <a:br>
              <a:rPr lang="fr-FR" sz="1600" b="1" cap="all" dirty="0">
                <a:solidFill>
                  <a:schemeClr val="bg1"/>
                </a:solidFill>
              </a:rPr>
            </a:br>
            <a:r>
              <a:rPr lang="fr-FR" sz="1600" b="1" cap="all" dirty="0" smtClean="0">
                <a:solidFill>
                  <a:schemeClr val="bg1"/>
                </a:solidFill>
              </a:rPr>
              <a:t>CRITERES D’EXCLUSION</a:t>
            </a:r>
            <a:endParaRPr lang="fr-FR" sz="1600" b="1" cap="all" dirty="0">
              <a:solidFill>
                <a:schemeClr val="bg1"/>
              </a:solidFill>
            </a:endParaRPr>
          </a:p>
        </p:txBody>
      </p:sp>
      <p:sp>
        <p:nvSpPr>
          <p:cNvPr id="17" name="ZoneTexte 16"/>
          <p:cNvSpPr txBox="1"/>
          <p:nvPr/>
        </p:nvSpPr>
        <p:spPr>
          <a:xfrm>
            <a:off x="2165947" y="3480840"/>
            <a:ext cx="2681603" cy="2877711"/>
          </a:xfrm>
          <a:prstGeom prst="rect">
            <a:avLst/>
          </a:prstGeom>
          <a:noFill/>
        </p:spPr>
        <p:txBody>
          <a:bodyPr wrap="square" rtlCol="0">
            <a:spAutoFit/>
          </a:bodyPr>
          <a:lstStyle/>
          <a:p>
            <a:pPr marL="179388" lvl="4" indent="-179388" defTabSz="685800">
              <a:spcBef>
                <a:spcPts val="600"/>
              </a:spcBef>
              <a:buClr>
                <a:schemeClr val="accent3"/>
              </a:buClr>
              <a:buSzPct val="80000"/>
              <a:buFont typeface="Wingdings 3" panose="05040102010807070707" pitchFamily="18" charset="2"/>
              <a:buChar char=""/>
            </a:pPr>
            <a:r>
              <a:rPr lang="fr-FR" sz="1200" dirty="0" smtClean="0">
                <a:solidFill>
                  <a:schemeClr val="tx1">
                    <a:lumMod val="75000"/>
                    <a:lumOff val="25000"/>
                  </a:schemeClr>
                </a:solidFill>
                <a:latin typeface="Arial Narrow" panose="020B0606020202030204" pitchFamily="34" charset="0"/>
              </a:rPr>
              <a:t>avec une </a:t>
            </a:r>
            <a:r>
              <a:rPr lang="fr-FR" sz="1200" b="1" dirty="0" smtClean="0">
                <a:solidFill>
                  <a:schemeClr val="tx1">
                    <a:lumMod val="75000"/>
                    <a:lumOff val="25000"/>
                  </a:schemeClr>
                </a:solidFill>
                <a:latin typeface="Arial Narrow" panose="020B0606020202030204" pitchFamily="34" charset="0"/>
              </a:rPr>
              <a:t>surveillance</a:t>
            </a:r>
            <a:r>
              <a:rPr lang="fr-FR" sz="1200" dirty="0" smtClean="0">
                <a:solidFill>
                  <a:schemeClr val="tx1">
                    <a:lumMod val="75000"/>
                    <a:lumOff val="25000"/>
                  </a:schemeClr>
                </a:solidFill>
                <a:latin typeface="Arial Narrow" panose="020B0606020202030204" pitchFamily="34" charset="0"/>
              </a:rPr>
              <a:t> en cours </a:t>
            </a:r>
          </a:p>
          <a:p>
            <a:pPr marL="179388" lvl="4" indent="-179388" defTabSz="685800">
              <a:spcBef>
                <a:spcPts val="600"/>
              </a:spcBef>
              <a:buClr>
                <a:schemeClr val="accent3"/>
              </a:buClr>
              <a:buSzPct val="80000"/>
              <a:buFont typeface="Wingdings 3" panose="05040102010807070707" pitchFamily="18" charset="2"/>
              <a:buChar char=""/>
            </a:pPr>
            <a:r>
              <a:rPr lang="fr-FR" sz="1200" dirty="0" smtClean="0">
                <a:solidFill>
                  <a:schemeClr val="tx1">
                    <a:lumMod val="75000"/>
                    <a:lumOff val="25000"/>
                  </a:schemeClr>
                </a:solidFill>
                <a:latin typeface="Arial Narrow" panose="020B0606020202030204" pitchFamily="34" charset="0"/>
              </a:rPr>
              <a:t>en </a:t>
            </a:r>
            <a:r>
              <a:rPr lang="fr-FR" sz="1200" b="1" dirty="0" smtClean="0">
                <a:solidFill>
                  <a:schemeClr val="tx1">
                    <a:lumMod val="75000"/>
                    <a:lumOff val="25000"/>
                  </a:schemeClr>
                </a:solidFill>
                <a:latin typeface="Arial Narrow" panose="020B0606020202030204" pitchFamily="34" charset="0"/>
              </a:rPr>
              <a:t>défaut de paiement</a:t>
            </a:r>
          </a:p>
          <a:p>
            <a:pPr marL="179388" lvl="4" indent="-179388" defTabSz="685800">
              <a:spcBef>
                <a:spcPts val="600"/>
              </a:spcBef>
              <a:buClr>
                <a:schemeClr val="accent3"/>
              </a:buClr>
              <a:buSzPct val="80000"/>
              <a:buFont typeface="Wingdings 3" panose="05040102010807070707" pitchFamily="18" charset="2"/>
              <a:buChar char=""/>
            </a:pPr>
            <a:r>
              <a:rPr lang="fr-FR" sz="1200" dirty="0" smtClean="0">
                <a:solidFill>
                  <a:schemeClr val="tx1">
                    <a:lumMod val="75000"/>
                    <a:lumOff val="25000"/>
                  </a:schemeClr>
                </a:solidFill>
                <a:latin typeface="Arial Narrow" panose="020B0606020202030204" pitchFamily="34" charset="0"/>
              </a:rPr>
              <a:t>avec une </a:t>
            </a:r>
            <a:r>
              <a:rPr lang="fr-FR" sz="1200" b="1" dirty="0" smtClean="0">
                <a:solidFill>
                  <a:schemeClr val="tx1">
                    <a:lumMod val="75000"/>
                    <a:lumOff val="25000"/>
                  </a:schemeClr>
                </a:solidFill>
                <a:latin typeface="Arial Narrow" panose="020B0606020202030204" pitchFamily="34" charset="0"/>
              </a:rPr>
              <a:t>résiliation</a:t>
            </a:r>
            <a:r>
              <a:rPr lang="fr-FR" sz="1200" dirty="0" smtClean="0">
                <a:solidFill>
                  <a:schemeClr val="tx1">
                    <a:lumMod val="75000"/>
                    <a:lumOff val="25000"/>
                  </a:schemeClr>
                </a:solidFill>
                <a:latin typeface="Arial Narrow" panose="020B0606020202030204" pitchFamily="34" charset="0"/>
              </a:rPr>
              <a:t> programmée </a:t>
            </a:r>
            <a:br>
              <a:rPr lang="fr-FR" sz="1200" dirty="0" smtClean="0">
                <a:solidFill>
                  <a:schemeClr val="tx1">
                    <a:lumMod val="75000"/>
                    <a:lumOff val="25000"/>
                  </a:schemeClr>
                </a:solidFill>
                <a:latin typeface="Arial Narrow" panose="020B0606020202030204" pitchFamily="34" charset="0"/>
              </a:rPr>
            </a:br>
            <a:r>
              <a:rPr lang="fr-FR" sz="1000" dirty="0" smtClean="0">
                <a:latin typeface="Arial Narrow" panose="020B0606020202030204" pitchFamily="34" charset="0"/>
              </a:rPr>
              <a:t>( il est nécessaire au préalable d’annuler la résiliation en demandant l’intervention de BPCE APS et d’appliquer la remise ensuite) </a:t>
            </a:r>
            <a:endParaRPr lang="fr-FR" sz="1000" dirty="0" smtClean="0">
              <a:solidFill>
                <a:schemeClr val="tx1">
                  <a:lumMod val="75000"/>
                  <a:lumOff val="25000"/>
                </a:schemeClr>
              </a:solidFill>
              <a:latin typeface="Arial Narrow" panose="020B0606020202030204" pitchFamily="34" charset="0"/>
            </a:endParaRPr>
          </a:p>
          <a:p>
            <a:pPr marL="179388" lvl="4" indent="-179388" defTabSz="685800">
              <a:spcBef>
                <a:spcPts val="600"/>
              </a:spcBef>
              <a:buClr>
                <a:schemeClr val="accent3"/>
              </a:buClr>
              <a:buSzPct val="80000"/>
              <a:buFont typeface="Wingdings 3" panose="05040102010807070707" pitchFamily="18" charset="2"/>
              <a:buChar char=""/>
            </a:pPr>
            <a:r>
              <a:rPr lang="fr-FR" sz="1200" dirty="0" smtClean="0">
                <a:solidFill>
                  <a:schemeClr val="tx1">
                    <a:lumMod val="75000"/>
                    <a:lumOff val="25000"/>
                  </a:schemeClr>
                </a:solidFill>
                <a:latin typeface="Arial Narrow" panose="020B0606020202030204" pitchFamily="34" charset="0"/>
              </a:rPr>
              <a:t>bénéficiant déjà d’une </a:t>
            </a:r>
            <a:r>
              <a:rPr lang="fr-FR" sz="1200" b="1" dirty="0" smtClean="0">
                <a:solidFill>
                  <a:schemeClr val="tx1">
                    <a:lumMod val="75000"/>
                    <a:lumOff val="25000"/>
                  </a:schemeClr>
                </a:solidFill>
                <a:latin typeface="Arial Narrow" panose="020B0606020202030204" pitchFamily="34" charset="0"/>
              </a:rPr>
              <a:t>remise collaborateur</a:t>
            </a:r>
          </a:p>
          <a:p>
            <a:pPr marL="179388" lvl="4" indent="-179388" defTabSz="685800">
              <a:spcBef>
                <a:spcPts val="600"/>
              </a:spcBef>
              <a:buClr>
                <a:schemeClr val="accent3"/>
              </a:buClr>
              <a:buSzPct val="80000"/>
              <a:buFont typeface="Wingdings 3" panose="05040102010807070707" pitchFamily="18" charset="2"/>
              <a:buChar char=""/>
            </a:pPr>
            <a:r>
              <a:rPr lang="fr-FR" sz="1200" dirty="0">
                <a:solidFill>
                  <a:schemeClr val="tx1">
                    <a:lumMod val="75000"/>
                    <a:lumOff val="25000"/>
                  </a:schemeClr>
                </a:solidFill>
                <a:latin typeface="Arial Narrow" panose="020B0606020202030204" pitchFamily="34" charset="0"/>
              </a:rPr>
              <a:t>b</a:t>
            </a:r>
            <a:r>
              <a:rPr lang="fr-FR" sz="1200" dirty="0" smtClean="0">
                <a:solidFill>
                  <a:schemeClr val="tx1">
                    <a:lumMod val="75000"/>
                    <a:lumOff val="25000"/>
                  </a:schemeClr>
                </a:solidFill>
                <a:latin typeface="Arial Narrow" panose="020B0606020202030204" pitchFamily="34" charset="0"/>
              </a:rPr>
              <a:t>énéficiant déjà d’une </a:t>
            </a:r>
            <a:r>
              <a:rPr lang="fr-FR" sz="1200" b="1" dirty="0" smtClean="0">
                <a:solidFill>
                  <a:schemeClr val="tx1">
                    <a:lumMod val="75000"/>
                    <a:lumOff val="25000"/>
                  </a:schemeClr>
                </a:solidFill>
                <a:latin typeface="Arial Narrow" panose="020B0606020202030204" pitchFamily="34" charset="0"/>
              </a:rPr>
              <a:t>offre promotionnelle de type « mois offert »</a:t>
            </a:r>
            <a:r>
              <a:rPr lang="fr-FR" sz="1200" dirty="0">
                <a:latin typeface="Arial Narrow" panose="020B0606020202030204" pitchFamily="34" charset="0"/>
              </a:rPr>
              <a:t> </a:t>
            </a:r>
            <a:r>
              <a:rPr lang="fr-FR" sz="1000" dirty="0">
                <a:latin typeface="Arial Narrow" panose="020B0606020202030204" pitchFamily="34" charset="0"/>
              </a:rPr>
              <a:t>( si l’offre promotionnelle porte sur une formule spécifique de l’offre, la remise tarifaire pourra s’appliquer sur les autres formules) </a:t>
            </a:r>
          </a:p>
          <a:p>
            <a:pPr marL="179388" lvl="4" indent="-179388" defTabSz="685800">
              <a:spcBef>
                <a:spcPts val="600"/>
              </a:spcBef>
              <a:buClr>
                <a:srgbClr val="EA9922"/>
              </a:buClr>
              <a:buSzPct val="80000"/>
              <a:buFont typeface="Wingdings 3" panose="05040102010807070707" pitchFamily="18" charset="2"/>
              <a:buChar char=""/>
            </a:pPr>
            <a:endParaRPr lang="fr-FR" sz="1200" b="1" dirty="0"/>
          </a:p>
        </p:txBody>
      </p:sp>
      <p:sp>
        <p:nvSpPr>
          <p:cNvPr id="2" name="Arrondir un rectangle avec un coin diagonal 1"/>
          <p:cNvSpPr/>
          <p:nvPr/>
        </p:nvSpPr>
        <p:spPr>
          <a:xfrm>
            <a:off x="5117421" y="3792237"/>
            <a:ext cx="2173639" cy="285856"/>
          </a:xfrm>
          <a:prstGeom prst="round2Diag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p:cNvSpPr txBox="1"/>
          <p:nvPr/>
        </p:nvSpPr>
        <p:spPr>
          <a:xfrm>
            <a:off x="5046666" y="3732531"/>
            <a:ext cx="2353412" cy="400110"/>
          </a:xfrm>
          <a:prstGeom prst="rect">
            <a:avLst/>
          </a:prstGeom>
          <a:noFill/>
        </p:spPr>
        <p:txBody>
          <a:bodyPr wrap="square" rtlCol="0">
            <a:spAutoFit/>
          </a:bodyPr>
          <a:lstStyle/>
          <a:p>
            <a:pPr marL="0" lvl="4" algn="ctr" defTabSz="685800">
              <a:spcBef>
                <a:spcPts val="600"/>
              </a:spcBef>
              <a:buClr>
                <a:schemeClr val="accent5">
                  <a:lumMod val="75000"/>
                </a:schemeClr>
              </a:buClr>
              <a:buSzPct val="80000"/>
            </a:pPr>
            <a:r>
              <a:rPr lang="fr-FR" sz="1000" dirty="0" smtClean="0">
                <a:solidFill>
                  <a:schemeClr val="tx1">
                    <a:lumMod val="75000"/>
                    <a:lumOff val="25000"/>
                  </a:schemeClr>
                </a:solidFill>
                <a:latin typeface="Arial Narrow" panose="020B0606020202030204" pitchFamily="34" charset="0"/>
              </a:rPr>
              <a:t>« La présence de rejet(s) de prélèvement sur le contrat ne permet pas l’accès à la remise » </a:t>
            </a:r>
          </a:p>
        </p:txBody>
      </p:sp>
      <p:sp>
        <p:nvSpPr>
          <p:cNvPr id="25" name="Arrondir un rectangle avec un coin diagonal 24"/>
          <p:cNvSpPr/>
          <p:nvPr/>
        </p:nvSpPr>
        <p:spPr>
          <a:xfrm>
            <a:off x="5089332" y="4148569"/>
            <a:ext cx="2173639" cy="285856"/>
          </a:xfrm>
          <a:prstGeom prst="round2Diag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Arrondir un rectangle avec un coin diagonal 25"/>
          <p:cNvSpPr/>
          <p:nvPr/>
        </p:nvSpPr>
        <p:spPr>
          <a:xfrm>
            <a:off x="5105880" y="5244569"/>
            <a:ext cx="2105353" cy="285856"/>
          </a:xfrm>
          <a:prstGeom prst="round2Diag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Arrondir un rectangle avec un coin diagonal 26"/>
          <p:cNvSpPr/>
          <p:nvPr/>
        </p:nvSpPr>
        <p:spPr>
          <a:xfrm>
            <a:off x="5089333" y="4774405"/>
            <a:ext cx="2173639" cy="285856"/>
          </a:xfrm>
          <a:prstGeom prst="round2Diag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Arrondir un rectangle avec un coin diagonal 27"/>
          <p:cNvSpPr/>
          <p:nvPr/>
        </p:nvSpPr>
        <p:spPr>
          <a:xfrm>
            <a:off x="5105880" y="3437615"/>
            <a:ext cx="2173639" cy="285856"/>
          </a:xfrm>
          <a:prstGeom prst="round2Diag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p:nvSpPr>
        <p:spPr>
          <a:xfrm>
            <a:off x="5156514" y="3380913"/>
            <a:ext cx="2099550" cy="400110"/>
          </a:xfrm>
          <a:prstGeom prst="rect">
            <a:avLst/>
          </a:prstGeom>
          <a:noFill/>
        </p:spPr>
        <p:txBody>
          <a:bodyPr wrap="square" rtlCol="0">
            <a:spAutoFit/>
          </a:bodyPr>
          <a:lstStyle/>
          <a:p>
            <a:pPr marL="0" lvl="4" algn="ctr" defTabSz="685800">
              <a:spcBef>
                <a:spcPts val="600"/>
              </a:spcBef>
              <a:buClr>
                <a:schemeClr val="accent5">
                  <a:lumMod val="75000"/>
                </a:schemeClr>
              </a:buClr>
              <a:buSzPct val="80000"/>
            </a:pPr>
            <a:r>
              <a:rPr lang="fr-FR" sz="1000" dirty="0" smtClean="0">
                <a:solidFill>
                  <a:schemeClr val="tx1">
                    <a:lumMod val="75000"/>
                    <a:lumOff val="25000"/>
                  </a:schemeClr>
                </a:solidFill>
                <a:latin typeface="Arial Narrow" panose="020B0606020202030204" pitchFamily="34" charset="0"/>
              </a:rPr>
              <a:t>« La mise sous surveillance du contrat ne permet pas l’accès à la remise » </a:t>
            </a:r>
          </a:p>
        </p:txBody>
      </p:sp>
      <p:sp>
        <p:nvSpPr>
          <p:cNvPr id="23" name="ZoneTexte 22"/>
          <p:cNvSpPr txBox="1"/>
          <p:nvPr/>
        </p:nvSpPr>
        <p:spPr>
          <a:xfrm>
            <a:off x="5105881" y="5188530"/>
            <a:ext cx="2105352" cy="400110"/>
          </a:xfrm>
          <a:prstGeom prst="rect">
            <a:avLst/>
          </a:prstGeom>
          <a:noFill/>
        </p:spPr>
        <p:txBody>
          <a:bodyPr wrap="square" rtlCol="0">
            <a:spAutoFit/>
          </a:bodyPr>
          <a:lstStyle/>
          <a:p>
            <a:pPr marL="0" lvl="4" algn="ctr" defTabSz="685800">
              <a:spcBef>
                <a:spcPts val="600"/>
              </a:spcBef>
              <a:buClr>
                <a:schemeClr val="accent5">
                  <a:lumMod val="75000"/>
                </a:schemeClr>
              </a:buClr>
              <a:buSzPct val="80000"/>
            </a:pPr>
            <a:r>
              <a:rPr lang="fr-FR" sz="1000" dirty="0" smtClean="0">
                <a:solidFill>
                  <a:schemeClr val="tx1">
                    <a:lumMod val="75000"/>
                    <a:lumOff val="25000"/>
                  </a:schemeClr>
                </a:solidFill>
                <a:latin typeface="Arial Narrow" panose="020B0606020202030204" pitchFamily="34" charset="0"/>
              </a:rPr>
              <a:t>« Il n’y a pas de remise possible pour ce contrat » </a:t>
            </a:r>
          </a:p>
        </p:txBody>
      </p:sp>
      <p:sp>
        <p:nvSpPr>
          <p:cNvPr id="22" name="ZoneTexte 21"/>
          <p:cNvSpPr txBox="1"/>
          <p:nvPr/>
        </p:nvSpPr>
        <p:spPr>
          <a:xfrm>
            <a:off x="5105880" y="4722118"/>
            <a:ext cx="2173639" cy="400110"/>
          </a:xfrm>
          <a:prstGeom prst="rect">
            <a:avLst/>
          </a:prstGeom>
          <a:noFill/>
        </p:spPr>
        <p:txBody>
          <a:bodyPr wrap="square" rtlCol="0">
            <a:spAutoFit/>
          </a:bodyPr>
          <a:lstStyle/>
          <a:p>
            <a:pPr marL="0" lvl="4" algn="ctr" defTabSz="685800">
              <a:spcBef>
                <a:spcPts val="600"/>
              </a:spcBef>
              <a:buClr>
                <a:schemeClr val="accent5">
                  <a:lumMod val="75000"/>
                </a:schemeClr>
              </a:buClr>
              <a:buSzPct val="80000"/>
            </a:pPr>
            <a:r>
              <a:rPr lang="fr-FR" sz="1000" dirty="0" smtClean="0">
                <a:solidFill>
                  <a:schemeClr val="tx1">
                    <a:lumMod val="75000"/>
                    <a:lumOff val="25000"/>
                  </a:schemeClr>
                </a:solidFill>
                <a:latin typeface="Arial Narrow" panose="020B0606020202030204" pitchFamily="34" charset="0"/>
              </a:rPr>
              <a:t>« Le statut collaborateur ne permet pas l’obtention de la remise » </a:t>
            </a:r>
          </a:p>
        </p:txBody>
      </p:sp>
      <p:sp>
        <p:nvSpPr>
          <p:cNvPr id="21" name="ZoneTexte 20"/>
          <p:cNvSpPr txBox="1"/>
          <p:nvPr/>
        </p:nvSpPr>
        <p:spPr>
          <a:xfrm>
            <a:off x="5105880" y="4099111"/>
            <a:ext cx="2173639" cy="400110"/>
          </a:xfrm>
          <a:prstGeom prst="rect">
            <a:avLst/>
          </a:prstGeom>
          <a:noFill/>
        </p:spPr>
        <p:txBody>
          <a:bodyPr wrap="square" rtlCol="0">
            <a:spAutoFit/>
          </a:bodyPr>
          <a:lstStyle/>
          <a:p>
            <a:pPr marL="0" lvl="4" algn="ctr" defTabSz="685800">
              <a:spcBef>
                <a:spcPts val="600"/>
              </a:spcBef>
              <a:buClr>
                <a:schemeClr val="accent5">
                  <a:lumMod val="75000"/>
                </a:schemeClr>
              </a:buClr>
              <a:buSzPct val="80000"/>
            </a:pPr>
            <a:r>
              <a:rPr lang="fr-FR" sz="1000" dirty="0" smtClean="0">
                <a:solidFill>
                  <a:schemeClr val="tx1">
                    <a:lumMod val="75000"/>
                    <a:lumOff val="25000"/>
                  </a:schemeClr>
                </a:solidFill>
                <a:latin typeface="Arial Narrow" panose="020B0606020202030204" pitchFamily="34" charset="0"/>
              </a:rPr>
              <a:t>« La situation du contrat ne permet pas l’accès à la remise » </a:t>
            </a:r>
          </a:p>
        </p:txBody>
      </p:sp>
      <p:sp>
        <p:nvSpPr>
          <p:cNvPr id="29" name="ZoneTexte 28"/>
          <p:cNvSpPr txBox="1"/>
          <p:nvPr/>
        </p:nvSpPr>
        <p:spPr>
          <a:xfrm>
            <a:off x="5024543" y="2907376"/>
            <a:ext cx="2099550" cy="246221"/>
          </a:xfrm>
          <a:prstGeom prst="rect">
            <a:avLst/>
          </a:prstGeom>
          <a:noFill/>
        </p:spPr>
        <p:txBody>
          <a:bodyPr wrap="square" rtlCol="0">
            <a:spAutoFit/>
          </a:bodyPr>
          <a:lstStyle/>
          <a:p>
            <a:pPr marL="0" lvl="4" algn="ctr" defTabSz="685800">
              <a:spcBef>
                <a:spcPts val="600"/>
              </a:spcBef>
              <a:buClr>
                <a:schemeClr val="accent5">
                  <a:lumMod val="75000"/>
                </a:schemeClr>
              </a:buClr>
              <a:buSzPct val="80000"/>
            </a:pPr>
            <a:r>
              <a:rPr lang="fr-FR" sz="1000" b="1" dirty="0" smtClean="0">
                <a:solidFill>
                  <a:schemeClr val="tx1">
                    <a:lumMod val="75000"/>
                    <a:lumOff val="25000"/>
                  </a:schemeClr>
                </a:solidFill>
                <a:latin typeface="Arial Narrow" panose="020B0606020202030204" pitchFamily="34" charset="0"/>
              </a:rPr>
              <a:t>Messages d’erreur correspondants</a:t>
            </a:r>
          </a:p>
        </p:txBody>
      </p:sp>
      <p:cxnSp>
        <p:nvCxnSpPr>
          <p:cNvPr id="6" name="Connecteur droit 5"/>
          <p:cNvCxnSpPr/>
          <p:nvPr/>
        </p:nvCxnSpPr>
        <p:spPr>
          <a:xfrm>
            <a:off x="4771792" y="3360717"/>
            <a:ext cx="10632" cy="25200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 name="Connecteur droit avec flèche 9"/>
          <p:cNvCxnSpPr/>
          <p:nvPr/>
        </p:nvCxnSpPr>
        <p:spPr>
          <a:xfrm>
            <a:off x="4771792" y="3582517"/>
            <a:ext cx="189399" cy="0"/>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0" name="Connecteur droit avec flèche 29"/>
          <p:cNvCxnSpPr/>
          <p:nvPr/>
        </p:nvCxnSpPr>
        <p:spPr>
          <a:xfrm>
            <a:off x="4785963" y="3900622"/>
            <a:ext cx="189399" cy="0"/>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1" name="Connecteur droit avec flèche 30"/>
          <p:cNvCxnSpPr/>
          <p:nvPr/>
        </p:nvCxnSpPr>
        <p:spPr>
          <a:xfrm>
            <a:off x="4778868" y="4285009"/>
            <a:ext cx="189399" cy="0"/>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2" name="Connecteur droit avec flèche 31"/>
          <p:cNvCxnSpPr/>
          <p:nvPr/>
        </p:nvCxnSpPr>
        <p:spPr>
          <a:xfrm>
            <a:off x="4768235" y="4911507"/>
            <a:ext cx="189399" cy="0"/>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3" name="Connecteur droit avec flèche 32"/>
          <p:cNvCxnSpPr/>
          <p:nvPr/>
        </p:nvCxnSpPr>
        <p:spPr>
          <a:xfrm>
            <a:off x="4782406" y="5372264"/>
            <a:ext cx="189399" cy="0"/>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67035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945136" y="4554549"/>
            <a:ext cx="7360920" cy="1169975"/>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9388" lvl="4" indent="-179388" defTabSz="685800">
              <a:spcBef>
                <a:spcPts val="600"/>
              </a:spcBef>
              <a:buClr>
                <a:schemeClr val="accent6"/>
              </a:buClr>
              <a:buSzPct val="80000"/>
              <a:buFont typeface="Wingdings 3" panose="05040102010807070707" pitchFamily="18" charset="2"/>
              <a:buChar char=""/>
            </a:pPr>
            <a:endParaRPr lang="fr-FR" sz="300" dirty="0">
              <a:solidFill>
                <a:schemeClr val="tx1">
                  <a:lumMod val="75000"/>
                  <a:lumOff val="25000"/>
                </a:schemeClr>
              </a:solidFill>
            </a:endParaRPr>
          </a:p>
        </p:txBody>
      </p:sp>
      <p:sp>
        <p:nvSpPr>
          <p:cNvPr id="18" name="Espace réservé du texte 5"/>
          <p:cNvSpPr txBox="1">
            <a:spLocks/>
          </p:cNvSpPr>
          <p:nvPr/>
        </p:nvSpPr>
        <p:spPr>
          <a:xfrm>
            <a:off x="945136" y="4223493"/>
            <a:ext cx="3381422" cy="331057"/>
          </a:xfrm>
          <a:prstGeom prst="rect">
            <a:avLst/>
          </a:prstGeom>
          <a:solidFill>
            <a:schemeClr val="accent3"/>
          </a:solidFill>
          <a:ln>
            <a:noFill/>
          </a:ln>
        </p:spPr>
        <p:txBody>
          <a:bodyPr lIns="72000" tIns="72000" rIns="72000" bIns="72000" anchor="ctr" anchorCtr="0"/>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3"/>
            <a:r>
              <a:rPr lang="fr-FR" b="1" cap="all" dirty="0" smtClean="0">
                <a:solidFill>
                  <a:schemeClr val="bg1"/>
                </a:solidFill>
                <a:latin typeface="Arial Narrow" panose="020B0606020202030204" pitchFamily="34" charset="0"/>
              </a:rPr>
              <a:t>L’automatisation de la remise</a:t>
            </a:r>
            <a:endParaRPr lang="fr-FR" b="1" cap="all" dirty="0">
              <a:solidFill>
                <a:schemeClr val="bg1"/>
              </a:solidFill>
              <a:latin typeface="Arial Narrow" panose="020B0606020202030204" pitchFamily="34" charset="0"/>
            </a:endParaRPr>
          </a:p>
        </p:txBody>
      </p:sp>
      <p:sp>
        <p:nvSpPr>
          <p:cNvPr id="11" name="Rectangle 10"/>
          <p:cNvSpPr/>
          <p:nvPr/>
        </p:nvSpPr>
        <p:spPr>
          <a:xfrm>
            <a:off x="940943" y="1794931"/>
            <a:ext cx="7360920" cy="2024593"/>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9388" lvl="4" indent="-179388" defTabSz="685800">
              <a:spcBef>
                <a:spcPts val="600"/>
              </a:spcBef>
              <a:buClr>
                <a:schemeClr val="accent6"/>
              </a:buClr>
              <a:buSzPct val="80000"/>
              <a:buFont typeface="Wingdings 3" panose="05040102010807070707" pitchFamily="18" charset="2"/>
              <a:buChar char=""/>
            </a:pPr>
            <a:endParaRPr lang="fr-FR" sz="300" dirty="0">
              <a:solidFill>
                <a:schemeClr val="tx1">
                  <a:lumMod val="75000"/>
                  <a:lumOff val="25000"/>
                </a:schemeClr>
              </a:solidFill>
            </a:endParaRPr>
          </a:p>
        </p:txBody>
      </p:sp>
      <p:sp>
        <p:nvSpPr>
          <p:cNvPr id="13" name="Espace réservé du texte 5"/>
          <p:cNvSpPr txBox="1">
            <a:spLocks/>
          </p:cNvSpPr>
          <p:nvPr/>
        </p:nvSpPr>
        <p:spPr>
          <a:xfrm>
            <a:off x="940943" y="1463875"/>
            <a:ext cx="3381422" cy="331057"/>
          </a:xfrm>
          <a:prstGeom prst="rect">
            <a:avLst/>
          </a:prstGeom>
          <a:solidFill>
            <a:schemeClr val="accent2"/>
          </a:solidFill>
          <a:ln>
            <a:noFill/>
          </a:ln>
        </p:spPr>
        <p:txBody>
          <a:bodyPr lIns="72000" tIns="72000" rIns="72000" bIns="72000" anchor="ctr" anchorCtr="0"/>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3"/>
            <a:r>
              <a:rPr lang="fr-FR" b="1" cap="all" dirty="0" smtClean="0">
                <a:solidFill>
                  <a:schemeClr val="bg1"/>
                </a:solidFill>
                <a:latin typeface="Arial Narrow" panose="020B0606020202030204" pitchFamily="34" charset="0"/>
              </a:rPr>
              <a:t>Le type de remise</a:t>
            </a:r>
            <a:endParaRPr lang="fr-FR" b="1" cap="all" dirty="0">
              <a:solidFill>
                <a:schemeClr val="bg1"/>
              </a:solidFill>
              <a:latin typeface="Arial Narrow" panose="020B0606020202030204" pitchFamily="34" charset="0"/>
            </a:endParaRPr>
          </a:p>
        </p:txBody>
      </p:sp>
      <p:sp>
        <p:nvSpPr>
          <p:cNvPr id="9" name="Espace réservé du texte 3"/>
          <p:cNvSpPr txBox="1">
            <a:spLocks/>
          </p:cNvSpPr>
          <p:nvPr/>
        </p:nvSpPr>
        <p:spPr>
          <a:xfrm>
            <a:off x="781672" y="43211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solidFill>
                  <a:schemeClr val="bg1"/>
                </a:solidFill>
              </a:rPr>
              <a:t>Le fonctionnement</a:t>
            </a:r>
            <a:endParaRPr lang="fr-FR" dirty="0">
              <a:solidFill>
                <a:schemeClr val="bg1"/>
              </a:solidFill>
            </a:endParaRPr>
          </a:p>
        </p:txBody>
      </p:sp>
      <p:sp>
        <p:nvSpPr>
          <p:cNvPr id="10" name="ZoneTexte 9"/>
          <p:cNvSpPr txBox="1"/>
          <p:nvPr/>
        </p:nvSpPr>
        <p:spPr>
          <a:xfrm>
            <a:off x="944393" y="4621682"/>
            <a:ext cx="7357470" cy="1031051"/>
          </a:xfrm>
          <a:prstGeom prst="rect">
            <a:avLst/>
          </a:prstGeom>
          <a:noFill/>
        </p:spPr>
        <p:txBody>
          <a:bodyPr wrap="square" rtlCol="0">
            <a:spAutoFit/>
          </a:bodyPr>
          <a:lstStyle/>
          <a:p>
            <a:pPr marL="179388" lvl="4" indent="-179388" defTabSz="685800">
              <a:spcBef>
                <a:spcPts val="600"/>
              </a:spcBef>
              <a:buClr>
                <a:schemeClr val="accent3"/>
              </a:buClr>
              <a:buSzPct val="80000"/>
              <a:buFont typeface="Wingdings 3" panose="05040102010807070707" pitchFamily="18" charset="2"/>
              <a:buChar char=""/>
            </a:pPr>
            <a:r>
              <a:rPr lang="fr-FR" sz="1400" dirty="0" smtClean="0">
                <a:solidFill>
                  <a:schemeClr val="tx1">
                    <a:lumMod val="75000"/>
                    <a:lumOff val="25000"/>
                  </a:schemeClr>
                </a:solidFill>
                <a:latin typeface="Arial Narrow" panose="020B0606020202030204" pitchFamily="34" charset="0"/>
              </a:rPr>
              <a:t>La remise est entièrement automatisée. Elle </a:t>
            </a:r>
            <a:r>
              <a:rPr lang="fr-FR" sz="1400" dirty="0">
                <a:solidFill>
                  <a:schemeClr val="tx1">
                    <a:lumMod val="75000"/>
                    <a:lumOff val="25000"/>
                  </a:schemeClr>
                </a:solidFill>
                <a:latin typeface="Arial Narrow" panose="020B0606020202030204" pitchFamily="34" charset="0"/>
              </a:rPr>
              <a:t>est </a:t>
            </a:r>
            <a:r>
              <a:rPr lang="fr-FR" sz="1400" b="1" dirty="0">
                <a:solidFill>
                  <a:schemeClr val="tx1">
                    <a:lumMod val="75000"/>
                    <a:lumOff val="25000"/>
                  </a:schemeClr>
                </a:solidFill>
                <a:latin typeface="Arial Narrow" panose="020B0606020202030204" pitchFamily="34" charset="0"/>
              </a:rPr>
              <a:t>lissée sur </a:t>
            </a:r>
            <a:r>
              <a:rPr lang="fr-FR" sz="1400" b="1" dirty="0" smtClean="0">
                <a:solidFill>
                  <a:schemeClr val="tx1">
                    <a:lumMod val="75000"/>
                    <a:lumOff val="25000"/>
                  </a:schemeClr>
                </a:solidFill>
                <a:latin typeface="Arial Narrow" panose="020B0606020202030204" pitchFamily="34" charset="0"/>
              </a:rPr>
              <a:t>l’année</a:t>
            </a:r>
            <a:r>
              <a:rPr lang="fr-FR" sz="1400" dirty="0" smtClean="0">
                <a:solidFill>
                  <a:schemeClr val="tx1">
                    <a:lumMod val="75000"/>
                    <a:lumOff val="25000"/>
                  </a:schemeClr>
                </a:solidFill>
                <a:latin typeface="Arial Narrow" panose="020B0606020202030204" pitchFamily="34" charset="0"/>
              </a:rPr>
              <a:t>, accordée </a:t>
            </a:r>
            <a:r>
              <a:rPr lang="fr-FR" sz="1400" b="1" dirty="0">
                <a:solidFill>
                  <a:schemeClr val="tx1">
                    <a:lumMod val="75000"/>
                    <a:lumOff val="25000"/>
                  </a:schemeClr>
                </a:solidFill>
                <a:latin typeface="Arial Narrow" panose="020B0606020202030204" pitchFamily="34" charset="0"/>
              </a:rPr>
              <a:t>une fois par contrat et par </a:t>
            </a:r>
            <a:r>
              <a:rPr lang="fr-FR" sz="1400" b="1" dirty="0" smtClean="0">
                <a:solidFill>
                  <a:schemeClr val="tx1">
                    <a:lumMod val="75000"/>
                    <a:lumOff val="25000"/>
                  </a:schemeClr>
                </a:solidFill>
                <a:latin typeface="Arial Narrow" panose="020B0606020202030204" pitchFamily="34" charset="0"/>
              </a:rPr>
              <a:t>an</a:t>
            </a:r>
            <a:r>
              <a:rPr lang="fr-FR" sz="1400" dirty="0">
                <a:solidFill>
                  <a:schemeClr val="tx1">
                    <a:lumMod val="75000"/>
                    <a:lumOff val="25000"/>
                  </a:schemeClr>
                </a:solidFill>
                <a:latin typeface="Arial Narrow" panose="020B0606020202030204" pitchFamily="34" charset="0"/>
              </a:rPr>
              <a:t> </a:t>
            </a:r>
            <a:r>
              <a:rPr lang="fr-FR" sz="1400" dirty="0" smtClean="0">
                <a:solidFill>
                  <a:schemeClr val="tx1">
                    <a:lumMod val="75000"/>
                    <a:lumOff val="25000"/>
                  </a:schemeClr>
                </a:solidFill>
                <a:latin typeface="Arial Narrow" panose="020B0606020202030204" pitchFamily="34" charset="0"/>
              </a:rPr>
              <a:t>et n’est </a:t>
            </a:r>
            <a:r>
              <a:rPr lang="fr-FR" sz="1400" b="1" dirty="0">
                <a:solidFill>
                  <a:schemeClr val="tx1">
                    <a:lumMod val="75000"/>
                    <a:lumOff val="25000"/>
                  </a:schemeClr>
                </a:solidFill>
                <a:latin typeface="Arial Narrow" panose="020B0606020202030204" pitchFamily="34" charset="0"/>
              </a:rPr>
              <a:t>pas reconduite automatiquement </a:t>
            </a:r>
            <a:r>
              <a:rPr lang="fr-FR" sz="1400" dirty="0">
                <a:solidFill>
                  <a:schemeClr val="tx1">
                    <a:lumMod val="75000"/>
                    <a:lumOff val="25000"/>
                  </a:schemeClr>
                </a:solidFill>
                <a:latin typeface="Arial Narrow" panose="020B0606020202030204" pitchFamily="34" charset="0"/>
              </a:rPr>
              <a:t>d’une année sur </a:t>
            </a:r>
            <a:r>
              <a:rPr lang="fr-FR" sz="1400" dirty="0" smtClean="0">
                <a:solidFill>
                  <a:schemeClr val="tx1">
                    <a:lumMod val="75000"/>
                    <a:lumOff val="25000"/>
                  </a:schemeClr>
                </a:solidFill>
                <a:latin typeface="Arial Narrow" panose="020B0606020202030204" pitchFamily="34" charset="0"/>
              </a:rPr>
              <a:t>l’autre</a:t>
            </a:r>
          </a:p>
          <a:p>
            <a:pPr marL="179388" lvl="4" indent="-179388" defTabSz="685800">
              <a:spcBef>
                <a:spcPts val="600"/>
              </a:spcBef>
              <a:buClr>
                <a:schemeClr val="accent3"/>
              </a:buClr>
              <a:buSzPct val="80000"/>
              <a:buFont typeface="Wingdings 3" panose="05040102010807070707" pitchFamily="18" charset="2"/>
              <a:buChar char=""/>
            </a:pPr>
            <a:r>
              <a:rPr lang="fr-FR" sz="1400" dirty="0" smtClean="0">
                <a:solidFill>
                  <a:schemeClr val="tx1">
                    <a:lumMod val="75000"/>
                    <a:lumOff val="25000"/>
                  </a:schemeClr>
                </a:solidFill>
                <a:latin typeface="Arial Narrow" panose="020B0606020202030204" pitchFamily="34" charset="0"/>
              </a:rPr>
              <a:t>La remise est indiquée sur les différents documents (avis de conseil, conditions particulières, échéancier) afin de valoriser cette remise auprès des clients et leur rappeler qu’ils ont bénéficié d’une telle remise.</a:t>
            </a:r>
          </a:p>
        </p:txBody>
      </p:sp>
      <p:graphicFrame>
        <p:nvGraphicFramePr>
          <p:cNvPr id="12" name="Tableau 11"/>
          <p:cNvGraphicFramePr>
            <a:graphicFrameLocks noGrp="1"/>
          </p:cNvGraphicFramePr>
          <p:nvPr>
            <p:extLst>
              <p:ext uri="{D42A27DB-BD31-4B8C-83A1-F6EECF244321}">
                <p14:modId xmlns:p14="http://schemas.microsoft.com/office/powerpoint/2010/main" val="688147138"/>
              </p:ext>
            </p:extLst>
          </p:nvPr>
        </p:nvGraphicFramePr>
        <p:xfrm>
          <a:off x="4905376" y="2078614"/>
          <a:ext cx="3266822" cy="1438233"/>
        </p:xfrm>
        <a:graphic>
          <a:graphicData uri="http://schemas.openxmlformats.org/drawingml/2006/table">
            <a:tbl>
              <a:tblPr firstRow="1" bandRow="1">
                <a:tableStyleId>{5C22544A-7EE6-4342-B048-85BDC9FD1C3A}</a:tableStyleId>
              </a:tblPr>
              <a:tblGrid>
                <a:gridCol w="1573075">
                  <a:extLst>
                    <a:ext uri="{9D8B030D-6E8A-4147-A177-3AD203B41FA5}">
                      <a16:colId xmlns:a16="http://schemas.microsoft.com/office/drawing/2014/main" xmlns="" val="20000"/>
                    </a:ext>
                  </a:extLst>
                </a:gridCol>
                <a:gridCol w="1693747">
                  <a:extLst>
                    <a:ext uri="{9D8B030D-6E8A-4147-A177-3AD203B41FA5}">
                      <a16:colId xmlns:a16="http://schemas.microsoft.com/office/drawing/2014/main" xmlns="" val="20001"/>
                    </a:ext>
                  </a:extLst>
                </a:gridCol>
              </a:tblGrid>
              <a:tr h="316944">
                <a:tc>
                  <a:txBody>
                    <a:bodyPr/>
                    <a:lstStyle/>
                    <a:p>
                      <a:pPr algn="ctr">
                        <a:lnSpc>
                          <a:spcPct val="115000"/>
                        </a:lnSpc>
                        <a:spcAft>
                          <a:spcPts val="1000"/>
                        </a:spcAft>
                      </a:pPr>
                      <a:r>
                        <a:rPr lang="fr-FR" sz="1200" dirty="0">
                          <a:solidFill>
                            <a:schemeClr val="tx1"/>
                          </a:solidFill>
                          <a:effectLst/>
                          <a:latin typeface="Arial Narrow" panose="020B0606020202030204" pitchFamily="34" charset="0"/>
                        </a:rPr>
                        <a:t>Montant </a:t>
                      </a:r>
                      <a:r>
                        <a:rPr lang="fr-FR" sz="1200" dirty="0" smtClean="0">
                          <a:solidFill>
                            <a:schemeClr val="tx1"/>
                          </a:solidFill>
                          <a:effectLst/>
                          <a:latin typeface="Arial Narrow" panose="020B0606020202030204" pitchFamily="34" charset="0"/>
                        </a:rPr>
                        <a:t>de la </a:t>
                      </a:r>
                      <a:r>
                        <a:rPr lang="fr-FR" sz="1200" dirty="0">
                          <a:solidFill>
                            <a:schemeClr val="tx1"/>
                          </a:solidFill>
                          <a:effectLst/>
                          <a:latin typeface="Arial Narrow" panose="020B0606020202030204" pitchFamily="34" charset="0"/>
                        </a:rPr>
                        <a:t>prime</a:t>
                      </a:r>
                      <a:endParaRPr lang="fr-FR" sz="1200" dirty="0">
                        <a:solidFill>
                          <a:schemeClr val="tx1"/>
                        </a:solidFill>
                        <a:effectLst/>
                        <a:latin typeface="Arial Narrow" panose="020B0606020202030204" pitchFamily="34" charset="0"/>
                        <a:ea typeface="Calibri"/>
                        <a:cs typeface="Times New Roman"/>
                      </a:endParaRPr>
                    </a:p>
                  </a:txBody>
                  <a:tcPr>
                    <a:solidFill>
                      <a:schemeClr val="bg2"/>
                    </a:solidFill>
                  </a:tcPr>
                </a:tc>
                <a:tc>
                  <a:txBody>
                    <a:bodyPr/>
                    <a:lstStyle/>
                    <a:p>
                      <a:pPr algn="ctr">
                        <a:lnSpc>
                          <a:spcPct val="115000"/>
                        </a:lnSpc>
                        <a:spcAft>
                          <a:spcPts val="1000"/>
                        </a:spcAft>
                      </a:pPr>
                      <a:r>
                        <a:rPr lang="fr-FR" sz="1200" dirty="0">
                          <a:solidFill>
                            <a:schemeClr val="tx1"/>
                          </a:solidFill>
                          <a:effectLst/>
                          <a:latin typeface="Arial Narrow" panose="020B0606020202030204" pitchFamily="34" charset="0"/>
                        </a:rPr>
                        <a:t>Remises proposées</a:t>
                      </a:r>
                      <a:endParaRPr lang="fr-FR" sz="1200" dirty="0">
                        <a:solidFill>
                          <a:schemeClr val="tx1"/>
                        </a:solidFill>
                        <a:effectLst/>
                        <a:latin typeface="Arial Narrow" panose="020B0606020202030204" pitchFamily="34" charset="0"/>
                        <a:ea typeface="Calibri"/>
                        <a:cs typeface="Times New Roman"/>
                      </a:endParaRPr>
                    </a:p>
                  </a:txBody>
                  <a:tcPr>
                    <a:solidFill>
                      <a:schemeClr val="bg2"/>
                    </a:solidFill>
                  </a:tcPr>
                </a:tc>
                <a:extLst>
                  <a:ext uri="{0D108BD9-81ED-4DB2-BD59-A6C34878D82A}">
                    <a16:rowId xmlns:a16="http://schemas.microsoft.com/office/drawing/2014/main" xmlns="" val="10000"/>
                  </a:ext>
                </a:extLst>
              </a:tr>
              <a:tr h="285365">
                <a:tc>
                  <a:txBody>
                    <a:bodyPr/>
                    <a:lstStyle/>
                    <a:p>
                      <a:pPr>
                        <a:spcAft>
                          <a:spcPts val="0"/>
                        </a:spcAft>
                      </a:pPr>
                      <a:r>
                        <a:rPr lang="fr-FR" sz="1200" dirty="0">
                          <a:effectLst/>
                          <a:latin typeface="Arial Narrow" panose="020B0606020202030204" pitchFamily="34" charset="0"/>
                        </a:rPr>
                        <a:t>prime </a:t>
                      </a:r>
                      <a:r>
                        <a:rPr lang="fr-FR" sz="1200" dirty="0">
                          <a:effectLst/>
                          <a:latin typeface="Arial Narrow" panose="020B0606020202030204" pitchFamily="34" charset="0"/>
                          <a:cs typeface="Arial"/>
                        </a:rPr>
                        <a:t>≤</a:t>
                      </a:r>
                      <a:r>
                        <a:rPr lang="fr-FR" sz="1200" dirty="0">
                          <a:effectLst/>
                          <a:latin typeface="Arial Narrow" panose="020B0606020202030204" pitchFamily="34" charset="0"/>
                        </a:rPr>
                        <a:t>  100 €</a:t>
                      </a:r>
                      <a:endParaRPr lang="fr-FR" sz="1200" dirty="0">
                        <a:effectLst/>
                        <a:latin typeface="Arial Narrow" panose="020B0606020202030204" pitchFamily="34" charset="0"/>
                        <a:ea typeface="Calibri"/>
                        <a:cs typeface="Times New Roman"/>
                      </a:endParaRPr>
                    </a:p>
                  </a:txBody>
                  <a:tcPr/>
                </a:tc>
                <a:tc>
                  <a:txBody>
                    <a:bodyPr/>
                    <a:lstStyle/>
                    <a:p>
                      <a:pPr>
                        <a:spcAft>
                          <a:spcPts val="0"/>
                        </a:spcAft>
                      </a:pPr>
                      <a:r>
                        <a:rPr lang="fr-FR" sz="1200" dirty="0">
                          <a:effectLst/>
                          <a:latin typeface="Arial Narrow" panose="020B0606020202030204" pitchFamily="34" charset="0"/>
                        </a:rPr>
                        <a:t>5 €</a:t>
                      </a:r>
                      <a:r>
                        <a:rPr lang="fr-FR" sz="1200" baseline="0" dirty="0">
                          <a:effectLst/>
                          <a:latin typeface="Arial Narrow" panose="020B0606020202030204" pitchFamily="34" charset="0"/>
                        </a:rPr>
                        <a:t> / </a:t>
                      </a:r>
                      <a:r>
                        <a:rPr lang="fr-FR" sz="1200" dirty="0">
                          <a:effectLst/>
                          <a:latin typeface="Arial Narrow" panose="020B0606020202030204" pitchFamily="34" charset="0"/>
                        </a:rPr>
                        <a:t>10 €</a:t>
                      </a:r>
                      <a:endParaRPr lang="fr-FR" sz="1200" dirty="0">
                        <a:effectLst/>
                        <a:latin typeface="Arial Narrow" panose="020B0606020202030204" pitchFamily="34" charset="0"/>
                        <a:ea typeface="Calibri"/>
                        <a:cs typeface="Times New Roman"/>
                      </a:endParaRPr>
                    </a:p>
                  </a:txBody>
                  <a:tcPr/>
                </a:tc>
                <a:extLst>
                  <a:ext uri="{0D108BD9-81ED-4DB2-BD59-A6C34878D82A}">
                    <a16:rowId xmlns:a16="http://schemas.microsoft.com/office/drawing/2014/main" xmlns="" val="10001"/>
                  </a:ext>
                </a:extLst>
              </a:tr>
              <a:tr h="271666">
                <a:tc>
                  <a:txBody>
                    <a:bodyPr/>
                    <a:lstStyle/>
                    <a:p>
                      <a:pPr>
                        <a:spcAft>
                          <a:spcPts val="0"/>
                        </a:spcAft>
                      </a:pPr>
                      <a:r>
                        <a:rPr lang="fr-FR" sz="1200" dirty="0">
                          <a:effectLst/>
                          <a:latin typeface="Arial Narrow" panose="020B0606020202030204" pitchFamily="34" charset="0"/>
                        </a:rPr>
                        <a:t>100 € &lt;</a:t>
                      </a:r>
                      <a:r>
                        <a:rPr lang="fr-FR" sz="1200" baseline="0" dirty="0">
                          <a:effectLst/>
                          <a:latin typeface="Arial Narrow" panose="020B0606020202030204" pitchFamily="34" charset="0"/>
                        </a:rPr>
                        <a:t> </a:t>
                      </a:r>
                      <a:r>
                        <a:rPr lang="fr-FR" sz="1200" dirty="0">
                          <a:effectLst/>
                          <a:latin typeface="Arial Narrow" panose="020B0606020202030204" pitchFamily="34" charset="0"/>
                        </a:rPr>
                        <a:t>prime</a:t>
                      </a:r>
                      <a:r>
                        <a:rPr lang="fr-FR" sz="1200" baseline="0" dirty="0">
                          <a:effectLst/>
                          <a:latin typeface="Arial Narrow" panose="020B0606020202030204" pitchFamily="34" charset="0"/>
                        </a:rPr>
                        <a:t> </a:t>
                      </a:r>
                      <a:r>
                        <a:rPr lang="fr-FR" sz="1200" dirty="0">
                          <a:effectLst/>
                          <a:latin typeface="Arial Narrow" panose="020B0606020202030204" pitchFamily="34" charset="0"/>
                          <a:cs typeface="Arial"/>
                        </a:rPr>
                        <a:t>≤</a:t>
                      </a:r>
                      <a:r>
                        <a:rPr lang="fr-FR" sz="1200" dirty="0">
                          <a:effectLst/>
                          <a:latin typeface="Arial Narrow" panose="020B0606020202030204" pitchFamily="34" charset="0"/>
                        </a:rPr>
                        <a:t> 300 €</a:t>
                      </a:r>
                      <a:endParaRPr lang="fr-FR" sz="1200" dirty="0">
                        <a:effectLst/>
                        <a:latin typeface="Arial Narrow" panose="020B0606020202030204" pitchFamily="34" charset="0"/>
                        <a:ea typeface="Calibri"/>
                        <a:cs typeface="Times New Roman"/>
                      </a:endParaRPr>
                    </a:p>
                  </a:txBody>
                  <a:tcPr/>
                </a:tc>
                <a:tc>
                  <a:txBody>
                    <a:bodyPr/>
                    <a:lstStyle/>
                    <a:p>
                      <a:pPr>
                        <a:spcAft>
                          <a:spcPts val="0"/>
                        </a:spcAft>
                      </a:pPr>
                      <a:r>
                        <a:rPr lang="fr-FR" sz="1200" dirty="0">
                          <a:effectLst/>
                          <a:latin typeface="Arial Narrow" panose="020B0606020202030204" pitchFamily="34" charset="0"/>
                        </a:rPr>
                        <a:t>10 €</a:t>
                      </a:r>
                      <a:r>
                        <a:rPr lang="fr-FR" sz="1200" baseline="0" dirty="0">
                          <a:effectLst/>
                          <a:latin typeface="Arial Narrow" panose="020B0606020202030204" pitchFamily="34" charset="0"/>
                        </a:rPr>
                        <a:t> / </a:t>
                      </a:r>
                      <a:r>
                        <a:rPr lang="fr-FR" sz="1200" dirty="0">
                          <a:effectLst/>
                          <a:latin typeface="Arial Narrow" panose="020B0606020202030204" pitchFamily="34" charset="0"/>
                        </a:rPr>
                        <a:t>15 €</a:t>
                      </a:r>
                      <a:endParaRPr lang="fr-FR" sz="1200" dirty="0">
                        <a:effectLst/>
                        <a:latin typeface="Arial Narrow" panose="020B0606020202030204" pitchFamily="34" charset="0"/>
                        <a:ea typeface="Calibri"/>
                        <a:cs typeface="Times New Roman"/>
                      </a:endParaRPr>
                    </a:p>
                  </a:txBody>
                  <a:tcPr/>
                </a:tc>
                <a:extLst>
                  <a:ext uri="{0D108BD9-81ED-4DB2-BD59-A6C34878D82A}">
                    <a16:rowId xmlns:a16="http://schemas.microsoft.com/office/drawing/2014/main" xmlns="" val="10002"/>
                  </a:ext>
                </a:extLst>
              </a:tr>
              <a:tr h="271781">
                <a:tc>
                  <a:txBody>
                    <a:bodyPr/>
                    <a:lstStyle/>
                    <a:p>
                      <a:pPr>
                        <a:spcAft>
                          <a:spcPts val="0"/>
                        </a:spcAft>
                      </a:pPr>
                      <a:r>
                        <a:rPr lang="fr-FR" sz="1200" dirty="0">
                          <a:effectLst/>
                          <a:latin typeface="Arial Narrow" panose="020B0606020202030204" pitchFamily="34" charset="0"/>
                        </a:rPr>
                        <a:t>300 € &lt;</a:t>
                      </a:r>
                      <a:r>
                        <a:rPr lang="fr-FR" sz="1200" baseline="0" dirty="0">
                          <a:effectLst/>
                          <a:latin typeface="Arial Narrow" panose="020B0606020202030204" pitchFamily="34" charset="0"/>
                        </a:rPr>
                        <a:t> </a:t>
                      </a:r>
                      <a:r>
                        <a:rPr lang="fr-FR" sz="1200" dirty="0">
                          <a:effectLst/>
                          <a:latin typeface="Arial Narrow" panose="020B0606020202030204" pitchFamily="34" charset="0"/>
                        </a:rPr>
                        <a:t>prime</a:t>
                      </a:r>
                      <a:r>
                        <a:rPr lang="fr-FR" sz="1200" baseline="0" dirty="0">
                          <a:effectLst/>
                          <a:latin typeface="Arial Narrow" panose="020B0606020202030204" pitchFamily="34" charset="0"/>
                        </a:rPr>
                        <a:t> </a:t>
                      </a:r>
                      <a:r>
                        <a:rPr lang="fr-FR" sz="1200" dirty="0">
                          <a:effectLst/>
                          <a:latin typeface="Arial Narrow" panose="020B0606020202030204" pitchFamily="34" charset="0"/>
                          <a:cs typeface="Arial"/>
                        </a:rPr>
                        <a:t>≤</a:t>
                      </a:r>
                      <a:r>
                        <a:rPr lang="fr-FR" sz="1200" dirty="0">
                          <a:effectLst/>
                          <a:latin typeface="Arial Narrow" panose="020B0606020202030204" pitchFamily="34" charset="0"/>
                        </a:rPr>
                        <a:t> 500 €</a:t>
                      </a:r>
                      <a:endParaRPr lang="fr-FR" sz="1200" dirty="0">
                        <a:effectLst/>
                        <a:latin typeface="Arial Narrow" panose="020B0606020202030204" pitchFamily="34" charset="0"/>
                        <a:ea typeface="Calibri"/>
                        <a:cs typeface="Times New Roman"/>
                      </a:endParaRPr>
                    </a:p>
                  </a:txBody>
                  <a:tcPr/>
                </a:tc>
                <a:tc>
                  <a:txBody>
                    <a:bodyPr/>
                    <a:lstStyle/>
                    <a:p>
                      <a:pPr>
                        <a:spcAft>
                          <a:spcPts val="0"/>
                        </a:spcAft>
                      </a:pPr>
                      <a:r>
                        <a:rPr lang="fr-FR" sz="1200" dirty="0">
                          <a:effectLst/>
                          <a:latin typeface="Arial Narrow" panose="020B0606020202030204" pitchFamily="34" charset="0"/>
                        </a:rPr>
                        <a:t>20 € /</a:t>
                      </a:r>
                      <a:r>
                        <a:rPr lang="fr-FR" sz="1200" baseline="0" dirty="0">
                          <a:effectLst/>
                          <a:latin typeface="Arial Narrow" panose="020B0606020202030204" pitchFamily="34" charset="0"/>
                        </a:rPr>
                        <a:t> </a:t>
                      </a:r>
                      <a:r>
                        <a:rPr lang="fr-FR" sz="1200" dirty="0">
                          <a:effectLst/>
                          <a:latin typeface="Arial Narrow" panose="020B0606020202030204" pitchFamily="34" charset="0"/>
                        </a:rPr>
                        <a:t>30 € /</a:t>
                      </a:r>
                      <a:r>
                        <a:rPr lang="fr-FR" sz="1200" baseline="0" dirty="0">
                          <a:effectLst/>
                          <a:latin typeface="Arial Narrow" panose="020B0606020202030204" pitchFamily="34" charset="0"/>
                        </a:rPr>
                        <a:t> </a:t>
                      </a:r>
                      <a:r>
                        <a:rPr lang="fr-FR" sz="1200" dirty="0">
                          <a:effectLst/>
                          <a:latin typeface="Arial Narrow" panose="020B0606020202030204" pitchFamily="34" charset="0"/>
                        </a:rPr>
                        <a:t>40 €</a:t>
                      </a:r>
                      <a:endParaRPr lang="fr-FR" sz="1200" dirty="0">
                        <a:effectLst/>
                        <a:latin typeface="Arial Narrow" panose="020B0606020202030204" pitchFamily="34" charset="0"/>
                        <a:ea typeface="Calibri"/>
                        <a:cs typeface="Times New Roman"/>
                      </a:endParaRPr>
                    </a:p>
                  </a:txBody>
                  <a:tcPr/>
                </a:tc>
                <a:extLst>
                  <a:ext uri="{0D108BD9-81ED-4DB2-BD59-A6C34878D82A}">
                    <a16:rowId xmlns:a16="http://schemas.microsoft.com/office/drawing/2014/main" xmlns="" val="10003"/>
                  </a:ext>
                </a:extLst>
              </a:tr>
              <a:tr h="287284">
                <a:tc>
                  <a:txBody>
                    <a:bodyPr/>
                    <a:lstStyle/>
                    <a:p>
                      <a:pPr>
                        <a:spcAft>
                          <a:spcPts val="0"/>
                        </a:spcAft>
                      </a:pPr>
                      <a:r>
                        <a:rPr lang="fr-FR" sz="1200" dirty="0">
                          <a:effectLst/>
                          <a:latin typeface="Arial Narrow" panose="020B0606020202030204" pitchFamily="34" charset="0"/>
                        </a:rPr>
                        <a:t>prime &gt; 500 €</a:t>
                      </a:r>
                      <a:endParaRPr lang="fr-FR" sz="1200" dirty="0">
                        <a:effectLst/>
                        <a:latin typeface="Arial Narrow" panose="020B0606020202030204" pitchFamily="34" charset="0"/>
                        <a:ea typeface="Calibri"/>
                        <a:cs typeface="Times New Roman"/>
                      </a:endParaRPr>
                    </a:p>
                  </a:txBody>
                  <a:tcPr/>
                </a:tc>
                <a:tc>
                  <a:txBody>
                    <a:bodyPr/>
                    <a:lstStyle/>
                    <a:p>
                      <a:pPr>
                        <a:spcAft>
                          <a:spcPts val="0"/>
                        </a:spcAft>
                      </a:pPr>
                      <a:r>
                        <a:rPr lang="fr-FR" sz="1200" dirty="0">
                          <a:effectLst/>
                          <a:latin typeface="Arial Narrow" panose="020B0606020202030204" pitchFamily="34" charset="0"/>
                        </a:rPr>
                        <a:t>40 € /</a:t>
                      </a:r>
                      <a:r>
                        <a:rPr lang="fr-FR" sz="1200" baseline="0" dirty="0">
                          <a:effectLst/>
                          <a:latin typeface="Arial Narrow" panose="020B0606020202030204" pitchFamily="34" charset="0"/>
                        </a:rPr>
                        <a:t> </a:t>
                      </a:r>
                      <a:r>
                        <a:rPr lang="fr-FR" sz="1200" dirty="0">
                          <a:effectLst/>
                          <a:latin typeface="Arial Narrow" panose="020B0606020202030204" pitchFamily="34" charset="0"/>
                        </a:rPr>
                        <a:t>60 € /</a:t>
                      </a:r>
                      <a:r>
                        <a:rPr lang="fr-FR" sz="1200" baseline="0" dirty="0">
                          <a:effectLst/>
                          <a:latin typeface="Arial Narrow" panose="020B0606020202030204" pitchFamily="34" charset="0"/>
                        </a:rPr>
                        <a:t> </a:t>
                      </a:r>
                      <a:r>
                        <a:rPr lang="fr-FR" sz="1200" dirty="0">
                          <a:effectLst/>
                          <a:latin typeface="Arial Narrow" panose="020B0606020202030204" pitchFamily="34" charset="0"/>
                        </a:rPr>
                        <a:t>80 €</a:t>
                      </a:r>
                      <a:endParaRPr lang="fr-FR" sz="1200" dirty="0">
                        <a:effectLst/>
                        <a:latin typeface="Arial Narrow" panose="020B0606020202030204" pitchFamily="34" charset="0"/>
                        <a:ea typeface="Calibri"/>
                        <a:cs typeface="Times New Roman"/>
                      </a:endParaRPr>
                    </a:p>
                  </a:txBody>
                  <a:tcPr/>
                </a:tc>
                <a:extLst>
                  <a:ext uri="{0D108BD9-81ED-4DB2-BD59-A6C34878D82A}">
                    <a16:rowId xmlns:a16="http://schemas.microsoft.com/office/drawing/2014/main" xmlns="" val="10004"/>
                  </a:ext>
                </a:extLst>
              </a:tr>
            </a:tbl>
          </a:graphicData>
        </a:graphic>
      </p:graphicFrame>
      <p:sp>
        <p:nvSpPr>
          <p:cNvPr id="14" name="Rectangle à coins arrondis 13"/>
          <p:cNvSpPr/>
          <p:nvPr/>
        </p:nvSpPr>
        <p:spPr>
          <a:xfrm>
            <a:off x="1213946" y="3206787"/>
            <a:ext cx="3484076" cy="458365"/>
          </a:xfrm>
          <a:prstGeom prst="roundRect">
            <a:avLst>
              <a:gd name="adj" fmla="val 9869"/>
            </a:avLst>
          </a:prstGeom>
          <a:solidFill>
            <a:schemeClr val="bg1"/>
          </a:solidFill>
          <a:ln w="2540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lvl="5" defTabSz="457200">
              <a:buClr>
                <a:schemeClr val="accent2"/>
              </a:buClr>
              <a:buSzPct val="80000"/>
              <a:buNone/>
            </a:pPr>
            <a:r>
              <a:rPr lang="fr-FR" sz="1400" dirty="0">
                <a:solidFill>
                  <a:schemeClr val="tx1"/>
                </a:solidFill>
                <a:latin typeface="Arial Narrow" panose="020B0606020202030204" pitchFamily="34" charset="0"/>
              </a:rPr>
              <a:t>Il n’est pas possible de choisir un montant de remise différent de ceux proposés</a:t>
            </a:r>
          </a:p>
        </p:txBody>
      </p:sp>
      <p:sp>
        <p:nvSpPr>
          <p:cNvPr id="17" name="ZoneTexte 16"/>
          <p:cNvSpPr txBox="1"/>
          <p:nvPr/>
        </p:nvSpPr>
        <p:spPr>
          <a:xfrm>
            <a:off x="945136" y="1878218"/>
            <a:ext cx="3677991" cy="1323439"/>
          </a:xfrm>
          <a:prstGeom prst="rect">
            <a:avLst/>
          </a:prstGeom>
          <a:noFill/>
        </p:spPr>
        <p:txBody>
          <a:bodyPr wrap="square" rtlCol="0">
            <a:spAutoFit/>
          </a:bodyPr>
          <a:lstStyle/>
          <a:p>
            <a:pPr marL="179388" lvl="4" indent="-179388" algn="just" defTabSz="685800">
              <a:spcBef>
                <a:spcPts val="600"/>
              </a:spcBef>
              <a:spcAft>
                <a:spcPts val="600"/>
              </a:spcAft>
              <a:buClr>
                <a:schemeClr val="accent2"/>
              </a:buClr>
              <a:buSzPct val="80000"/>
              <a:buFont typeface="Wingdings 3" panose="05040102010807070707" pitchFamily="18" charset="2"/>
              <a:buChar char=""/>
            </a:pPr>
            <a:r>
              <a:rPr lang="fr-FR" sz="1400" dirty="0">
                <a:solidFill>
                  <a:schemeClr val="tx1">
                    <a:lumMod val="75000"/>
                    <a:lumOff val="25000"/>
                  </a:schemeClr>
                </a:solidFill>
                <a:latin typeface="Arial Narrow" panose="020B0606020202030204" pitchFamily="34" charset="0"/>
              </a:rPr>
              <a:t>La remise se présente sous forme </a:t>
            </a:r>
            <a:r>
              <a:rPr lang="fr-FR" sz="1400" b="1" dirty="0">
                <a:solidFill>
                  <a:schemeClr val="tx1">
                    <a:lumMod val="75000"/>
                    <a:lumOff val="25000"/>
                  </a:schemeClr>
                </a:solidFill>
                <a:latin typeface="Arial Narrow" panose="020B0606020202030204" pitchFamily="34" charset="0"/>
              </a:rPr>
              <a:t>d’un montant forfaitaire en </a:t>
            </a:r>
            <a:r>
              <a:rPr lang="fr-FR" sz="1400" b="1" dirty="0" smtClean="0">
                <a:solidFill>
                  <a:schemeClr val="tx1">
                    <a:lumMod val="75000"/>
                    <a:lumOff val="25000"/>
                  </a:schemeClr>
                </a:solidFill>
                <a:latin typeface="Arial Narrow" panose="020B0606020202030204" pitchFamily="34" charset="0"/>
              </a:rPr>
              <a:t>euros</a:t>
            </a:r>
          </a:p>
          <a:p>
            <a:pPr marL="179388" lvl="4" indent="-179388" algn="just" defTabSz="685800">
              <a:spcBef>
                <a:spcPts val="600"/>
              </a:spcBef>
              <a:spcAft>
                <a:spcPts val="600"/>
              </a:spcAft>
              <a:buClr>
                <a:schemeClr val="accent2"/>
              </a:buClr>
              <a:buSzPct val="80000"/>
              <a:buFont typeface="Wingdings 3" panose="05040102010807070707" pitchFamily="18" charset="2"/>
              <a:buChar char=""/>
            </a:pPr>
            <a:r>
              <a:rPr lang="fr-FR" sz="1400" dirty="0" smtClean="0">
                <a:solidFill>
                  <a:schemeClr val="tx1">
                    <a:lumMod val="75000"/>
                    <a:lumOff val="25000"/>
                  </a:schemeClr>
                </a:solidFill>
                <a:latin typeface="Arial Narrow" panose="020B0606020202030204" pitchFamily="34" charset="0"/>
              </a:rPr>
              <a:t>En </a:t>
            </a:r>
            <a:r>
              <a:rPr lang="fr-FR" sz="1400" dirty="0">
                <a:solidFill>
                  <a:schemeClr val="tx1">
                    <a:lumMod val="75000"/>
                    <a:lumOff val="25000"/>
                  </a:schemeClr>
                </a:solidFill>
                <a:latin typeface="Arial Narrow" panose="020B0606020202030204" pitchFamily="34" charset="0"/>
              </a:rPr>
              <a:t>fonction du montant de la prime, </a:t>
            </a:r>
            <a:r>
              <a:rPr lang="fr-FR" sz="1400" b="1" dirty="0" smtClean="0">
                <a:solidFill>
                  <a:schemeClr val="tx1">
                    <a:lumMod val="75000"/>
                    <a:lumOff val="25000"/>
                  </a:schemeClr>
                </a:solidFill>
                <a:latin typeface="Arial Narrow" panose="020B0606020202030204" pitchFamily="34" charset="0"/>
              </a:rPr>
              <a:t>2 </a:t>
            </a:r>
            <a:r>
              <a:rPr lang="fr-FR" sz="1400" b="1" dirty="0">
                <a:solidFill>
                  <a:schemeClr val="tx1">
                    <a:lumMod val="75000"/>
                    <a:lumOff val="25000"/>
                  </a:schemeClr>
                </a:solidFill>
                <a:latin typeface="Arial Narrow" panose="020B0606020202030204" pitchFamily="34" charset="0"/>
              </a:rPr>
              <a:t>ou 3 montants de remise sont proposés </a:t>
            </a:r>
            <a:r>
              <a:rPr lang="fr-FR" sz="1400" dirty="0">
                <a:solidFill>
                  <a:schemeClr val="tx1">
                    <a:lumMod val="75000"/>
                    <a:lumOff val="25000"/>
                  </a:schemeClr>
                </a:solidFill>
                <a:latin typeface="Arial Narrow" panose="020B0606020202030204" pitchFamily="34" charset="0"/>
              </a:rPr>
              <a:t>de façon </a:t>
            </a:r>
            <a:r>
              <a:rPr lang="fr-FR" sz="1400" dirty="0" smtClean="0">
                <a:solidFill>
                  <a:schemeClr val="tx1">
                    <a:lumMod val="75000"/>
                    <a:lumOff val="25000"/>
                  </a:schemeClr>
                </a:solidFill>
                <a:latin typeface="Arial Narrow" panose="020B0606020202030204" pitchFamily="34" charset="0"/>
              </a:rPr>
              <a:t>automatique </a:t>
            </a:r>
          </a:p>
        </p:txBody>
      </p:sp>
      <p:pic>
        <p:nvPicPr>
          <p:cNvPr id="16" name="Picture 3"/>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4783" b="94348" l="4472" r="95935">
                        <a14:foregroundMark x1="35772" y1="60000" x2="35772" y2="60000"/>
                        <a14:foregroundMark x1="48374" y1="26957" x2="48374" y2="26957"/>
                        <a14:foregroundMark x1="67480" y1="65652" x2="67480" y2="65652"/>
                        <a14:foregroundMark x1="50407" y1="48696" x2="50407" y2="48696"/>
                        <a14:foregroundMark x1="49593" y1="74783" x2="49593" y2="74783"/>
                        <a14:foregroundMark x1="41463" y1="49130" x2="41463" y2="49130"/>
                        <a14:foregroundMark x1="34959" y1="71304" x2="63008" y2="57826"/>
                        <a14:foregroundMark x1="18699" y1="77826" x2="79675" y2="76957"/>
                        <a14:foregroundMark x1="22764" y1="78696" x2="48780" y2="23913"/>
                        <a14:foregroundMark x1="67886" y1="66957" x2="49187" y2="23913"/>
                        <a14:foregroundMark x1="50000" y1="45652" x2="50000" y2="45652"/>
                        <a14:foregroundMark x1="51220" y1="35652" x2="51220" y2="35652"/>
                        <a14:foregroundMark x1="49593" y1="75217" x2="52033" y2="34348"/>
                      </a14:backgroundRemoval>
                    </a14:imgEffect>
                  </a14:imgLayer>
                </a14:imgProps>
              </a:ext>
              <a:ext uri="{28A0092B-C50C-407E-A947-70E740481C1C}">
                <a14:useLocalDpi xmlns:a14="http://schemas.microsoft.com/office/drawing/2010/main" val="0"/>
              </a:ext>
            </a:extLst>
          </a:blip>
          <a:srcRect/>
          <a:stretch>
            <a:fillRect/>
          </a:stretch>
        </p:blipFill>
        <p:spPr bwMode="auto">
          <a:xfrm>
            <a:off x="1268464" y="3259048"/>
            <a:ext cx="345448" cy="3229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18019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9" name="Espace réservé du texte 3"/>
          <p:cNvSpPr txBox="1">
            <a:spLocks/>
          </p:cNvSpPr>
          <p:nvPr/>
        </p:nvSpPr>
        <p:spPr>
          <a:xfrm>
            <a:off x="781672" y="43211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solidFill>
                  <a:schemeClr val="bg1"/>
                </a:solidFill>
              </a:rPr>
              <a:t>Le fonctionnement</a:t>
            </a:r>
            <a:endParaRPr lang="fr-FR" dirty="0">
              <a:solidFill>
                <a:schemeClr val="bg1"/>
              </a:solidFill>
            </a:endParaRPr>
          </a:p>
        </p:txBody>
      </p:sp>
      <p:sp>
        <p:nvSpPr>
          <p:cNvPr id="38" name="Rectangle 37"/>
          <p:cNvSpPr/>
          <p:nvPr/>
        </p:nvSpPr>
        <p:spPr>
          <a:xfrm>
            <a:off x="652481" y="3051541"/>
            <a:ext cx="7780043" cy="1350335"/>
          </a:xfrm>
          <a:prstGeom prst="rect">
            <a:avLst/>
          </a:prstGeom>
          <a:solidFill>
            <a:srgbClr val="EAEAEA"/>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9" name="Pentagone 38"/>
          <p:cNvSpPr/>
          <p:nvPr/>
        </p:nvSpPr>
        <p:spPr>
          <a:xfrm>
            <a:off x="652482" y="3051541"/>
            <a:ext cx="4158894" cy="1329060"/>
          </a:xfrm>
          <a:prstGeom prst="homePlate">
            <a:avLst>
              <a:gd name="adj" fmla="val 3253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sz="1400" b="1" dirty="0"/>
              <a:t>Appliquer une remise </a:t>
            </a:r>
            <a:r>
              <a:rPr lang="fr-FR" sz="1400" b="1" dirty="0" smtClean="0"/>
              <a:t>tarifaire pour simplement ajuster </a:t>
            </a:r>
            <a:r>
              <a:rPr lang="fr-FR" sz="1400" b="1" dirty="0"/>
              <a:t>le </a:t>
            </a:r>
            <a:r>
              <a:rPr lang="fr-FR" sz="1400" b="1" dirty="0" smtClean="0"/>
              <a:t>tarif par </a:t>
            </a:r>
            <a:r>
              <a:rPr lang="fr-FR" sz="1400" b="1" dirty="0"/>
              <a:t>rapport à la concurrence</a:t>
            </a:r>
          </a:p>
        </p:txBody>
      </p:sp>
      <p:sp>
        <p:nvSpPr>
          <p:cNvPr id="40" name="Rectangle 39"/>
          <p:cNvSpPr/>
          <p:nvPr/>
        </p:nvSpPr>
        <p:spPr>
          <a:xfrm>
            <a:off x="652481" y="1982000"/>
            <a:ext cx="7780043" cy="845134"/>
          </a:xfrm>
          <a:prstGeom prst="rect">
            <a:avLst/>
          </a:prstGeom>
          <a:solidFill>
            <a:srgbClr val="EAEAEA"/>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Pentagone 40"/>
          <p:cNvSpPr/>
          <p:nvPr/>
        </p:nvSpPr>
        <p:spPr>
          <a:xfrm>
            <a:off x="652481" y="1982000"/>
            <a:ext cx="4158895" cy="845133"/>
          </a:xfrm>
          <a:prstGeom prst="homePlate">
            <a:avLst>
              <a:gd name="adj" fmla="val 3183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t>Appliquer une remise de manière systématique</a:t>
            </a:r>
          </a:p>
        </p:txBody>
      </p:sp>
      <p:sp>
        <p:nvSpPr>
          <p:cNvPr id="42" name="Rectangle 41"/>
          <p:cNvSpPr/>
          <p:nvPr/>
        </p:nvSpPr>
        <p:spPr>
          <a:xfrm>
            <a:off x="652481" y="4577858"/>
            <a:ext cx="7780043" cy="991704"/>
          </a:xfrm>
          <a:prstGeom prst="rect">
            <a:avLst/>
          </a:prstGeom>
          <a:solidFill>
            <a:srgbClr val="EAEAEA"/>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Pentagone 42"/>
          <p:cNvSpPr/>
          <p:nvPr/>
        </p:nvSpPr>
        <p:spPr>
          <a:xfrm>
            <a:off x="652481" y="4577858"/>
            <a:ext cx="4137119" cy="991704"/>
          </a:xfrm>
          <a:prstGeom prst="homePlate">
            <a:avLst>
              <a:gd name="adj" fmla="val 3253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sz="1400" b="1" dirty="0"/>
              <a:t>Appliquer une remise aux clients souscrivant leur contrat MRH dans le cadre d’un crédit </a:t>
            </a:r>
            <a:r>
              <a:rPr lang="fr-FR" sz="1400" b="1" dirty="0" smtClean="0"/>
              <a:t>immobilier</a:t>
            </a:r>
            <a:endParaRPr lang="fr-FR" sz="1400" b="1" dirty="0"/>
          </a:p>
        </p:txBody>
      </p:sp>
      <p:sp>
        <p:nvSpPr>
          <p:cNvPr id="44" name="Espace réservé du texte 5"/>
          <p:cNvSpPr txBox="1">
            <a:spLocks/>
          </p:cNvSpPr>
          <p:nvPr/>
        </p:nvSpPr>
        <p:spPr>
          <a:xfrm>
            <a:off x="4997993" y="3082425"/>
            <a:ext cx="3311357" cy="1298176"/>
          </a:xfrm>
          <a:prstGeom prst="rect">
            <a:avLst/>
          </a:prstGeom>
        </p:spPr>
        <p:txBody>
          <a:bodyPr vert="horz" lIns="0" tIns="0" rIns="0" bIns="0" rtlCol="0" anchor="ctr" anchorCtr="0">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1200" dirty="0"/>
              <a:t>Cela présente le risque d’habituer les clients à ne pas bénéficier d’une assurance au prix </a:t>
            </a:r>
            <a:r>
              <a:rPr lang="fr-FR" sz="1200" dirty="0" smtClean="0"/>
              <a:t>juste</a:t>
            </a:r>
            <a:br>
              <a:rPr lang="fr-FR" sz="1200" dirty="0" smtClean="0"/>
            </a:br>
            <a:r>
              <a:rPr lang="fr-FR" sz="1200" dirty="0" smtClean="0"/>
              <a:t>Face à une offre concurrente, il convient avant tout de comparer la nature, le montant et les conditions de mise en œuvre des garanties. La remise peut être utilisée pour accélérer la prise de décision si cette analyse ne suffit pas.</a:t>
            </a:r>
            <a:endParaRPr lang="fr-FR" sz="1200" dirty="0"/>
          </a:p>
        </p:txBody>
      </p:sp>
      <p:sp>
        <p:nvSpPr>
          <p:cNvPr id="45" name="Espace réservé du texte 5"/>
          <p:cNvSpPr txBox="1">
            <a:spLocks/>
          </p:cNvSpPr>
          <p:nvPr/>
        </p:nvSpPr>
        <p:spPr>
          <a:xfrm>
            <a:off x="4997992" y="1982000"/>
            <a:ext cx="3311357" cy="845133"/>
          </a:xfrm>
          <a:prstGeom prst="rect">
            <a:avLst/>
          </a:prstGeom>
        </p:spPr>
        <p:txBody>
          <a:bodyPr vert="horz" lIns="0" tIns="0" rIns="0" bIns="0" rtlCol="0" anchor="ctr" anchorCtr="0">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1200" dirty="0"/>
              <a:t>L’enveloppe budgétaire étant limitée, il faut optimiser l’utilisation de la remise en l’octroyant </a:t>
            </a:r>
            <a:r>
              <a:rPr lang="fr-FR" sz="1200" dirty="0" smtClean="0"/>
              <a:t>à </a:t>
            </a:r>
            <a:r>
              <a:rPr lang="fr-FR" sz="1200" dirty="0"/>
              <a:t>des clients à </a:t>
            </a:r>
            <a:r>
              <a:rPr lang="fr-FR" sz="1200" dirty="0" smtClean="0"/>
              <a:t>privilégier</a:t>
            </a:r>
            <a:endParaRPr lang="fr-FR" sz="1200" dirty="0"/>
          </a:p>
        </p:txBody>
      </p:sp>
      <p:sp>
        <p:nvSpPr>
          <p:cNvPr id="46" name="Espace réservé du texte 5"/>
          <p:cNvSpPr txBox="1">
            <a:spLocks/>
          </p:cNvSpPr>
          <p:nvPr/>
        </p:nvSpPr>
        <p:spPr>
          <a:xfrm>
            <a:off x="5009869" y="4590614"/>
            <a:ext cx="3311357" cy="991704"/>
          </a:xfrm>
          <a:prstGeom prst="rect">
            <a:avLst/>
          </a:prstGeom>
        </p:spPr>
        <p:txBody>
          <a:bodyPr vert="horz" lIns="0" tIns="0" rIns="0" bIns="0" rtlCol="0" anchor="ctr" anchorCtr="0">
            <a:noAutofit/>
          </a:bodyPr>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1200" dirty="0"/>
              <a:t>La fidélité de ces clients en assurance non vie n’est pas acquise car la souscription de la MRH se fait généralement pour obtenir de meilleures conditions de crédit. Bien souvent ces clients résilient leur contrat à l’échéance </a:t>
            </a:r>
            <a:r>
              <a:rPr lang="fr-FR" sz="1200" dirty="0" smtClean="0"/>
              <a:t>suivante</a:t>
            </a:r>
            <a:endParaRPr lang="fr-FR" sz="1200" dirty="0"/>
          </a:p>
        </p:txBody>
      </p:sp>
      <p:sp>
        <p:nvSpPr>
          <p:cNvPr id="47" name="ZoneTexte 46"/>
          <p:cNvSpPr txBox="1"/>
          <p:nvPr/>
        </p:nvSpPr>
        <p:spPr>
          <a:xfrm>
            <a:off x="652480" y="1525912"/>
            <a:ext cx="4046183" cy="307777"/>
          </a:xfrm>
          <a:prstGeom prst="rect">
            <a:avLst/>
          </a:prstGeom>
          <a:noFill/>
        </p:spPr>
        <p:txBody>
          <a:bodyPr wrap="square" rtlCol="0">
            <a:spAutoFit/>
          </a:bodyPr>
          <a:lstStyle/>
          <a:p>
            <a:r>
              <a:rPr lang="fr-FR" sz="1400" b="1" dirty="0" smtClean="0">
                <a:solidFill>
                  <a:schemeClr val="tx1">
                    <a:lumMod val="75000"/>
                    <a:lumOff val="25000"/>
                  </a:schemeClr>
                </a:solidFill>
              </a:rPr>
              <a:t>EXEMPLES DE CAS A EVITER :</a:t>
            </a:r>
            <a:endParaRPr lang="fr-FR" sz="1400" b="1" dirty="0">
              <a:solidFill>
                <a:schemeClr val="tx1">
                  <a:lumMod val="75000"/>
                  <a:lumOff val="25000"/>
                </a:schemeClr>
              </a:solidFill>
            </a:endParaRPr>
          </a:p>
        </p:txBody>
      </p:sp>
    </p:spTree>
    <p:extLst>
      <p:ext uri="{BB962C8B-B14F-4D97-AF65-F5344CB8AC3E}">
        <p14:creationId xmlns:p14="http://schemas.microsoft.com/office/powerpoint/2010/main" val="18992606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9" name="Espace réservé du texte 3"/>
          <p:cNvSpPr txBox="1">
            <a:spLocks/>
          </p:cNvSpPr>
          <p:nvPr/>
        </p:nvSpPr>
        <p:spPr>
          <a:xfrm>
            <a:off x="781672" y="422587"/>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solidFill>
                  <a:schemeClr val="bg1"/>
                </a:solidFill>
              </a:rPr>
              <a:t>Modalités d’application</a:t>
            </a:r>
            <a:endParaRPr lang="fr-FR" dirty="0">
              <a:solidFill>
                <a:schemeClr val="bg1"/>
              </a:solidFill>
            </a:endParaRPr>
          </a:p>
        </p:txBody>
      </p:sp>
      <p:sp>
        <p:nvSpPr>
          <p:cNvPr id="7" name="Rectangle 6"/>
          <p:cNvSpPr/>
          <p:nvPr/>
        </p:nvSpPr>
        <p:spPr>
          <a:xfrm>
            <a:off x="940943" y="3730842"/>
            <a:ext cx="7360920" cy="1800228"/>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9388" lvl="4" indent="-179388" defTabSz="685800">
              <a:spcBef>
                <a:spcPts val="600"/>
              </a:spcBef>
              <a:buClr>
                <a:schemeClr val="accent6"/>
              </a:buClr>
              <a:buSzPct val="80000"/>
              <a:buFont typeface="Wingdings 3" panose="05040102010807070707" pitchFamily="18" charset="2"/>
              <a:buChar char=""/>
            </a:pPr>
            <a:endParaRPr lang="fr-FR" sz="300" dirty="0">
              <a:solidFill>
                <a:schemeClr val="tx1">
                  <a:lumMod val="75000"/>
                  <a:lumOff val="25000"/>
                </a:schemeClr>
              </a:solidFill>
            </a:endParaRPr>
          </a:p>
        </p:txBody>
      </p:sp>
      <p:sp>
        <p:nvSpPr>
          <p:cNvPr id="10" name="ZoneTexte 9"/>
          <p:cNvSpPr txBox="1"/>
          <p:nvPr/>
        </p:nvSpPr>
        <p:spPr>
          <a:xfrm>
            <a:off x="944393" y="3776744"/>
            <a:ext cx="7357470" cy="1615827"/>
          </a:xfrm>
          <a:prstGeom prst="rect">
            <a:avLst/>
          </a:prstGeom>
          <a:noFill/>
        </p:spPr>
        <p:txBody>
          <a:bodyPr wrap="square" rtlCol="0">
            <a:spAutoFit/>
          </a:bodyPr>
          <a:lstStyle/>
          <a:p>
            <a:pPr marL="179388" lvl="4" indent="-179388" algn="just" defTabSz="685800">
              <a:spcBef>
                <a:spcPts val="600"/>
              </a:spcBef>
              <a:buClr>
                <a:srgbClr val="EA9922"/>
              </a:buClr>
              <a:buSzPct val="80000"/>
              <a:buFont typeface="Wingdings 3" panose="05040102010807070707" pitchFamily="18" charset="2"/>
              <a:buChar char=""/>
            </a:pPr>
            <a:r>
              <a:rPr lang="fr-FR" sz="1400" dirty="0" smtClean="0">
                <a:solidFill>
                  <a:schemeClr val="tx1">
                    <a:lumMod val="75000"/>
                    <a:lumOff val="25000"/>
                  </a:schemeClr>
                </a:solidFill>
                <a:latin typeface="Arial Narrow" panose="020B0606020202030204" pitchFamily="34" charset="0"/>
              </a:rPr>
              <a:t>La remise est </a:t>
            </a:r>
            <a:r>
              <a:rPr lang="fr-FR" sz="1400" b="1" dirty="0" smtClean="0">
                <a:solidFill>
                  <a:schemeClr val="tx1">
                    <a:lumMod val="75000"/>
                    <a:lumOff val="25000"/>
                  </a:schemeClr>
                </a:solidFill>
                <a:latin typeface="Arial Narrow" panose="020B0606020202030204" pitchFamily="34" charset="0"/>
              </a:rPr>
              <a:t>accordée par le DA </a:t>
            </a:r>
            <a:r>
              <a:rPr lang="fr-FR" sz="1400" dirty="0" smtClean="0">
                <a:solidFill>
                  <a:schemeClr val="tx1">
                    <a:lumMod val="75000"/>
                    <a:lumOff val="25000"/>
                  </a:schemeClr>
                </a:solidFill>
                <a:latin typeface="Arial Narrow" panose="020B0606020202030204" pitchFamily="34" charset="0"/>
              </a:rPr>
              <a:t>ou superviseur CRC </a:t>
            </a:r>
            <a:r>
              <a:rPr lang="fr-FR" sz="1400" b="1" dirty="0" smtClean="0">
                <a:solidFill>
                  <a:schemeClr val="tx1">
                    <a:lumMod val="75000"/>
                    <a:lumOff val="25000"/>
                  </a:schemeClr>
                </a:solidFill>
                <a:latin typeface="Arial Narrow" panose="020B0606020202030204" pitchFamily="34" charset="0"/>
              </a:rPr>
              <a:t>lors de la souscription</a:t>
            </a:r>
            <a:r>
              <a:rPr lang="fr-FR" sz="1400" dirty="0" smtClean="0">
                <a:solidFill>
                  <a:schemeClr val="tx1">
                    <a:lumMod val="75000"/>
                    <a:lumOff val="25000"/>
                  </a:schemeClr>
                </a:solidFill>
                <a:latin typeface="Arial Narrow" panose="020B0606020202030204" pitchFamily="34" charset="0"/>
              </a:rPr>
              <a:t>.</a:t>
            </a:r>
          </a:p>
          <a:p>
            <a:pPr marL="179388" lvl="4" indent="-179388" algn="just" defTabSz="685800">
              <a:spcBef>
                <a:spcPts val="600"/>
              </a:spcBef>
              <a:buClr>
                <a:srgbClr val="EA9922"/>
              </a:buClr>
              <a:buSzPct val="80000"/>
              <a:buFont typeface="Wingdings 3" panose="05040102010807070707" pitchFamily="18" charset="2"/>
              <a:buChar char=""/>
            </a:pPr>
            <a:r>
              <a:rPr lang="fr-FR" sz="1400" dirty="0" smtClean="0">
                <a:solidFill>
                  <a:schemeClr val="tx1">
                    <a:lumMod val="75000"/>
                    <a:lumOff val="25000"/>
                  </a:schemeClr>
                </a:solidFill>
                <a:latin typeface="Arial Narrow" panose="020B0606020202030204" pitchFamily="34" charset="0"/>
              </a:rPr>
              <a:t>Pour </a:t>
            </a:r>
            <a:r>
              <a:rPr lang="fr-FR" sz="1400" dirty="0">
                <a:solidFill>
                  <a:schemeClr val="tx1">
                    <a:lumMod val="75000"/>
                    <a:lumOff val="25000"/>
                  </a:schemeClr>
                </a:solidFill>
                <a:latin typeface="Arial Narrow" panose="020B0606020202030204" pitchFamily="34" charset="0"/>
              </a:rPr>
              <a:t>les </a:t>
            </a:r>
            <a:r>
              <a:rPr lang="fr-FR" sz="1400" b="1" dirty="0">
                <a:solidFill>
                  <a:schemeClr val="tx1">
                    <a:lumMod val="75000"/>
                    <a:lumOff val="25000"/>
                  </a:schemeClr>
                </a:solidFill>
                <a:latin typeface="Arial Narrow" panose="020B0606020202030204" pitchFamily="34" charset="0"/>
              </a:rPr>
              <a:t>collaborateurs non </a:t>
            </a:r>
            <a:r>
              <a:rPr lang="fr-FR" sz="1400" b="1" dirty="0" smtClean="0">
                <a:solidFill>
                  <a:schemeClr val="tx1">
                    <a:lumMod val="75000"/>
                    <a:lumOff val="25000"/>
                  </a:schemeClr>
                </a:solidFill>
                <a:latin typeface="Arial Narrow" panose="020B0606020202030204" pitchFamily="34" charset="0"/>
              </a:rPr>
              <a:t>habilités</a:t>
            </a:r>
            <a:r>
              <a:rPr lang="fr-FR" sz="1400" dirty="0">
                <a:solidFill>
                  <a:schemeClr val="tx1">
                    <a:lumMod val="75000"/>
                    <a:lumOff val="25000"/>
                  </a:schemeClr>
                </a:solidFill>
                <a:latin typeface="Arial Narrow" panose="020B0606020202030204" pitchFamily="34" charset="0"/>
              </a:rPr>
              <a:t>, </a:t>
            </a:r>
            <a:r>
              <a:rPr lang="fr-FR" sz="1400" dirty="0" smtClean="0">
                <a:solidFill>
                  <a:schemeClr val="tx1">
                    <a:lumMod val="75000"/>
                    <a:lumOff val="25000"/>
                  </a:schemeClr>
                </a:solidFill>
                <a:latin typeface="Arial Narrow" panose="020B0606020202030204" pitchFamily="34" charset="0"/>
              </a:rPr>
              <a:t>2 solutions :</a:t>
            </a:r>
          </a:p>
          <a:p>
            <a:pPr marL="742950" lvl="5" indent="-285750" algn="just" defTabSz="685800">
              <a:spcBef>
                <a:spcPts val="600"/>
              </a:spcBef>
              <a:buClr>
                <a:srgbClr val="EA9922"/>
              </a:buClr>
              <a:buSzPct val="80000"/>
              <a:buFont typeface="Courier New" panose="02070309020205020404" pitchFamily="49" charset="0"/>
              <a:buChar char="o"/>
            </a:pPr>
            <a:r>
              <a:rPr lang="fr-FR" sz="1400" b="1" dirty="0" smtClean="0">
                <a:solidFill>
                  <a:schemeClr val="tx1">
                    <a:lumMod val="75000"/>
                    <a:lumOff val="25000"/>
                  </a:schemeClr>
                </a:solidFill>
                <a:latin typeface="Arial Narrow" panose="020B0606020202030204" pitchFamily="34" charset="0"/>
              </a:rPr>
              <a:t>Souscrire le contrat </a:t>
            </a:r>
            <a:r>
              <a:rPr lang="fr-FR" sz="1400" dirty="0" smtClean="0">
                <a:solidFill>
                  <a:schemeClr val="tx1">
                    <a:lumMod val="75000"/>
                    <a:lumOff val="25000"/>
                  </a:schemeClr>
                </a:solidFill>
                <a:latin typeface="Arial Narrow" panose="020B0606020202030204" pitchFamily="34" charset="0"/>
              </a:rPr>
              <a:t>et indiquer au client que la </a:t>
            </a:r>
            <a:r>
              <a:rPr lang="fr-FR" sz="1400" b="1" dirty="0" smtClean="0">
                <a:solidFill>
                  <a:schemeClr val="tx1">
                    <a:lumMod val="75000"/>
                    <a:lumOff val="25000"/>
                  </a:schemeClr>
                </a:solidFill>
                <a:latin typeface="Arial Narrow" panose="020B0606020202030204" pitchFamily="34" charset="0"/>
              </a:rPr>
              <a:t>remise sera appliquée ultérieurement </a:t>
            </a:r>
            <a:r>
              <a:rPr lang="fr-FR" sz="1400" dirty="0" smtClean="0">
                <a:solidFill>
                  <a:schemeClr val="tx1">
                    <a:lumMod val="75000"/>
                    <a:lumOff val="25000"/>
                  </a:schemeClr>
                </a:solidFill>
                <a:latin typeface="Arial Narrow" panose="020B0606020202030204" pitchFamily="34" charset="0"/>
              </a:rPr>
              <a:t>par son DA (via un avenant)</a:t>
            </a:r>
          </a:p>
          <a:p>
            <a:pPr marL="742950" lvl="5" indent="-285750" algn="just" defTabSz="685800">
              <a:spcBef>
                <a:spcPts val="600"/>
              </a:spcBef>
              <a:buClr>
                <a:srgbClr val="EA9922"/>
              </a:buClr>
              <a:buSzPct val="80000"/>
              <a:buFont typeface="Courier New" panose="02070309020205020404" pitchFamily="49" charset="0"/>
              <a:buChar char="o"/>
            </a:pPr>
            <a:r>
              <a:rPr lang="fr-FR" sz="1400" b="1" dirty="0" smtClean="0">
                <a:solidFill>
                  <a:schemeClr val="tx1">
                    <a:lumMod val="75000"/>
                    <a:lumOff val="25000"/>
                  </a:schemeClr>
                </a:solidFill>
                <a:latin typeface="Arial Narrow" panose="020B0606020202030204" pitchFamily="34" charset="0"/>
              </a:rPr>
              <a:t>Créer une simulation tarifaire </a:t>
            </a:r>
            <a:r>
              <a:rPr lang="fr-FR" sz="1400" dirty="0" smtClean="0">
                <a:solidFill>
                  <a:schemeClr val="tx1">
                    <a:lumMod val="75000"/>
                    <a:lumOff val="25000"/>
                  </a:schemeClr>
                </a:solidFill>
                <a:latin typeface="Arial Narrow" panose="020B0606020202030204" pitchFamily="34" charset="0"/>
              </a:rPr>
              <a:t>qui sera </a:t>
            </a:r>
            <a:r>
              <a:rPr lang="fr-FR" sz="1400" b="1" dirty="0" smtClean="0">
                <a:solidFill>
                  <a:schemeClr val="tx1">
                    <a:lumMod val="75000"/>
                    <a:lumOff val="25000"/>
                  </a:schemeClr>
                </a:solidFill>
                <a:latin typeface="Arial Narrow" panose="020B0606020202030204" pitchFamily="34" charset="0"/>
              </a:rPr>
              <a:t>reprise par le DA</a:t>
            </a:r>
            <a:r>
              <a:rPr lang="fr-FR" sz="1400" dirty="0" smtClean="0">
                <a:solidFill>
                  <a:schemeClr val="tx1">
                    <a:lumMod val="75000"/>
                    <a:lumOff val="25000"/>
                  </a:schemeClr>
                </a:solidFill>
                <a:latin typeface="Arial Narrow" panose="020B0606020202030204" pitchFamily="34" charset="0"/>
              </a:rPr>
              <a:t> pour appliquer la remise et finaliser la souscription </a:t>
            </a:r>
            <a:endParaRPr lang="fr-FR" sz="1200" dirty="0"/>
          </a:p>
        </p:txBody>
      </p:sp>
      <p:sp>
        <p:nvSpPr>
          <p:cNvPr id="11" name="Rectangle 10"/>
          <p:cNvSpPr/>
          <p:nvPr/>
        </p:nvSpPr>
        <p:spPr>
          <a:xfrm>
            <a:off x="940943" y="1833253"/>
            <a:ext cx="7360920" cy="1134778"/>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9388" lvl="4" indent="-179388" defTabSz="685800">
              <a:spcBef>
                <a:spcPts val="600"/>
              </a:spcBef>
              <a:buClr>
                <a:schemeClr val="accent6"/>
              </a:buClr>
              <a:buSzPct val="80000"/>
              <a:buFont typeface="Wingdings 3" panose="05040102010807070707" pitchFamily="18" charset="2"/>
              <a:buChar char=""/>
            </a:pPr>
            <a:endParaRPr lang="fr-FR" sz="300" dirty="0">
              <a:solidFill>
                <a:schemeClr val="tx1">
                  <a:lumMod val="75000"/>
                  <a:lumOff val="25000"/>
                </a:schemeClr>
              </a:solidFill>
            </a:endParaRPr>
          </a:p>
          <a:p>
            <a:pPr marL="0" lvl="4" defTabSz="685800">
              <a:buClr>
                <a:schemeClr val="accent6"/>
              </a:buClr>
              <a:buSzPct val="80000"/>
            </a:pPr>
            <a:endParaRPr lang="fr-FR" sz="1200" dirty="0">
              <a:solidFill>
                <a:schemeClr val="tx1">
                  <a:lumMod val="75000"/>
                  <a:lumOff val="25000"/>
                </a:schemeClr>
              </a:solidFill>
            </a:endParaRPr>
          </a:p>
          <a:p>
            <a:pPr marL="0" lvl="4" defTabSz="685800">
              <a:spcBef>
                <a:spcPts val="600"/>
              </a:spcBef>
              <a:buClr>
                <a:schemeClr val="accent6"/>
              </a:buClr>
              <a:buSzPct val="80000"/>
            </a:pPr>
            <a:endParaRPr lang="fr-FR" sz="1200" dirty="0">
              <a:solidFill>
                <a:schemeClr val="tx1">
                  <a:lumMod val="75000"/>
                  <a:lumOff val="25000"/>
                </a:schemeClr>
              </a:solidFill>
            </a:endParaRPr>
          </a:p>
          <a:p>
            <a:pPr marL="179388" lvl="4" indent="-179388" defTabSz="685800">
              <a:spcBef>
                <a:spcPts val="600"/>
              </a:spcBef>
              <a:buClr>
                <a:schemeClr val="accent1"/>
              </a:buClr>
              <a:buSzPct val="80000"/>
              <a:buFont typeface="Wingdings 3" panose="05040102010807070707" pitchFamily="18" charset="2"/>
              <a:buChar char=""/>
            </a:pPr>
            <a:endParaRPr lang="fr-FR" sz="1100" dirty="0">
              <a:solidFill>
                <a:schemeClr val="tx1">
                  <a:lumMod val="75000"/>
                  <a:lumOff val="25000"/>
                </a:schemeClr>
              </a:solidFill>
            </a:endParaRPr>
          </a:p>
          <a:p>
            <a:pPr marL="179388" lvl="4" indent="-179388" defTabSz="685800">
              <a:spcBef>
                <a:spcPts val="600"/>
              </a:spcBef>
              <a:buClr>
                <a:schemeClr val="accent1"/>
              </a:buClr>
              <a:buSzPct val="80000"/>
              <a:buFont typeface="Wingdings 3" panose="05040102010807070707" pitchFamily="18" charset="2"/>
              <a:buChar char=""/>
            </a:pPr>
            <a:endParaRPr lang="fr-FR" sz="1100" dirty="0">
              <a:solidFill>
                <a:schemeClr val="tx1">
                  <a:lumMod val="75000"/>
                  <a:lumOff val="25000"/>
                </a:schemeClr>
              </a:solidFill>
            </a:endParaRPr>
          </a:p>
          <a:p>
            <a:pPr marL="179388" lvl="4" indent="-179388" defTabSz="685800">
              <a:spcBef>
                <a:spcPts val="600"/>
              </a:spcBef>
              <a:buClr>
                <a:schemeClr val="accent1"/>
              </a:buClr>
              <a:buSzPct val="80000"/>
              <a:buFont typeface="Wingdings 3" panose="05040102010807070707" pitchFamily="18" charset="2"/>
              <a:buChar char=""/>
            </a:pPr>
            <a:endParaRPr lang="fr-FR" sz="1100" dirty="0">
              <a:solidFill>
                <a:schemeClr val="tx1">
                  <a:lumMod val="75000"/>
                  <a:lumOff val="25000"/>
                </a:schemeClr>
              </a:solidFill>
            </a:endParaRPr>
          </a:p>
          <a:p>
            <a:pPr marL="179388" lvl="4" indent="-179388" defTabSz="685800">
              <a:spcBef>
                <a:spcPts val="600"/>
              </a:spcBef>
              <a:buClr>
                <a:schemeClr val="accent1"/>
              </a:buClr>
              <a:buSzPct val="80000"/>
              <a:buFont typeface="Wingdings 3" panose="05040102010807070707" pitchFamily="18" charset="2"/>
              <a:buChar char=""/>
            </a:pPr>
            <a:endParaRPr lang="fr-FR" sz="1100" dirty="0">
              <a:solidFill>
                <a:schemeClr val="tx1">
                  <a:lumMod val="75000"/>
                  <a:lumOff val="25000"/>
                </a:schemeClr>
              </a:solidFill>
            </a:endParaRPr>
          </a:p>
          <a:p>
            <a:pPr marL="179388" lvl="4" indent="-179388" defTabSz="685800">
              <a:spcBef>
                <a:spcPts val="600"/>
              </a:spcBef>
              <a:buClr>
                <a:schemeClr val="accent1"/>
              </a:buClr>
              <a:buSzPct val="80000"/>
              <a:buFont typeface="Wingdings 3" panose="05040102010807070707" pitchFamily="18" charset="2"/>
              <a:buChar char=""/>
            </a:pPr>
            <a:endParaRPr lang="fr-FR" sz="1100" dirty="0">
              <a:solidFill>
                <a:schemeClr val="tx1">
                  <a:lumMod val="75000"/>
                  <a:lumOff val="25000"/>
                </a:schemeClr>
              </a:solidFill>
            </a:endParaRPr>
          </a:p>
          <a:p>
            <a:pPr marL="179388" lvl="4" indent="-179388" defTabSz="685800">
              <a:spcBef>
                <a:spcPts val="600"/>
              </a:spcBef>
              <a:buClr>
                <a:schemeClr val="accent1"/>
              </a:buClr>
              <a:buSzPct val="80000"/>
              <a:buFont typeface="Wingdings 3" panose="05040102010807070707" pitchFamily="18" charset="2"/>
              <a:buChar char=""/>
            </a:pPr>
            <a:endParaRPr lang="fr-FR" sz="1100" dirty="0">
              <a:solidFill>
                <a:schemeClr val="tx1">
                  <a:lumMod val="75000"/>
                  <a:lumOff val="25000"/>
                </a:schemeClr>
              </a:solidFill>
            </a:endParaRPr>
          </a:p>
        </p:txBody>
      </p:sp>
      <p:sp>
        <p:nvSpPr>
          <p:cNvPr id="13" name="Espace réservé du texte 5"/>
          <p:cNvSpPr txBox="1">
            <a:spLocks/>
          </p:cNvSpPr>
          <p:nvPr/>
        </p:nvSpPr>
        <p:spPr>
          <a:xfrm>
            <a:off x="940943" y="1502196"/>
            <a:ext cx="3381422" cy="331057"/>
          </a:xfrm>
          <a:prstGeom prst="rect">
            <a:avLst/>
          </a:prstGeom>
          <a:solidFill>
            <a:schemeClr val="accent5"/>
          </a:solidFill>
          <a:ln>
            <a:noFill/>
          </a:ln>
        </p:spPr>
        <p:txBody>
          <a:bodyPr lIns="72000" tIns="72000" rIns="72000" bIns="72000" anchor="ctr" anchorCtr="0"/>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3"/>
            <a:r>
              <a:rPr lang="fr-FR" b="1" cap="all" dirty="0" smtClean="0">
                <a:solidFill>
                  <a:schemeClr val="bg1"/>
                </a:solidFill>
              </a:rPr>
              <a:t>Sur les contrats en portefeuille</a:t>
            </a:r>
            <a:endParaRPr lang="fr-FR" b="1" cap="all" dirty="0">
              <a:solidFill>
                <a:schemeClr val="bg1"/>
              </a:solidFill>
            </a:endParaRPr>
          </a:p>
        </p:txBody>
      </p:sp>
      <p:sp>
        <p:nvSpPr>
          <p:cNvPr id="16" name="Espace réservé du texte 5"/>
          <p:cNvSpPr txBox="1">
            <a:spLocks/>
          </p:cNvSpPr>
          <p:nvPr/>
        </p:nvSpPr>
        <p:spPr>
          <a:xfrm>
            <a:off x="940943" y="3399785"/>
            <a:ext cx="3381422" cy="331057"/>
          </a:xfrm>
          <a:prstGeom prst="rect">
            <a:avLst/>
          </a:prstGeom>
          <a:solidFill>
            <a:schemeClr val="accent6"/>
          </a:solidFill>
          <a:ln>
            <a:noFill/>
          </a:ln>
        </p:spPr>
        <p:txBody>
          <a:bodyPr lIns="72000" tIns="72000" rIns="72000" bIns="72000" anchor="ctr" anchorCtr="0"/>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3"/>
            <a:r>
              <a:rPr lang="fr-FR" b="1" cap="all" dirty="0" smtClean="0">
                <a:solidFill>
                  <a:schemeClr val="bg1"/>
                </a:solidFill>
                <a:latin typeface="Arial Narrow" panose="020B0606020202030204" pitchFamily="34" charset="0"/>
              </a:rPr>
              <a:t>Sur les affaires nouvelles</a:t>
            </a:r>
            <a:endParaRPr lang="fr-FR" b="1" cap="all" dirty="0">
              <a:solidFill>
                <a:schemeClr val="bg1"/>
              </a:solidFill>
              <a:latin typeface="Arial Narrow" panose="020B0606020202030204" pitchFamily="34" charset="0"/>
            </a:endParaRPr>
          </a:p>
        </p:txBody>
      </p:sp>
      <p:sp>
        <p:nvSpPr>
          <p:cNvPr id="17" name="ZoneTexte 16"/>
          <p:cNvSpPr txBox="1"/>
          <p:nvPr/>
        </p:nvSpPr>
        <p:spPr>
          <a:xfrm>
            <a:off x="945136" y="1838769"/>
            <a:ext cx="7220669" cy="1107996"/>
          </a:xfrm>
          <a:prstGeom prst="rect">
            <a:avLst/>
          </a:prstGeom>
          <a:noFill/>
        </p:spPr>
        <p:txBody>
          <a:bodyPr wrap="square" rtlCol="0">
            <a:spAutoFit/>
          </a:bodyPr>
          <a:lstStyle/>
          <a:p>
            <a:pPr marL="179388" lvl="4" indent="-179388" algn="just" defTabSz="685800">
              <a:spcBef>
                <a:spcPts val="600"/>
              </a:spcBef>
              <a:spcAft>
                <a:spcPts val="600"/>
              </a:spcAft>
              <a:buClr>
                <a:schemeClr val="accent5">
                  <a:lumMod val="75000"/>
                </a:schemeClr>
              </a:buClr>
              <a:buSzPct val="80000"/>
              <a:buFont typeface="Wingdings 3" panose="05040102010807070707" pitchFamily="18" charset="2"/>
              <a:buChar char=""/>
            </a:pPr>
            <a:r>
              <a:rPr lang="fr-FR" sz="1400" dirty="0" smtClean="0">
                <a:solidFill>
                  <a:schemeClr val="tx1">
                    <a:lumMod val="75000"/>
                    <a:lumOff val="25000"/>
                  </a:schemeClr>
                </a:solidFill>
                <a:latin typeface="Arial Narrow" panose="020B0606020202030204" pitchFamily="34" charset="0"/>
              </a:rPr>
              <a:t>La remise est </a:t>
            </a:r>
            <a:r>
              <a:rPr lang="fr-FR" sz="1400" b="1" dirty="0" smtClean="0">
                <a:solidFill>
                  <a:schemeClr val="tx1">
                    <a:lumMod val="75000"/>
                    <a:lumOff val="25000"/>
                  </a:schemeClr>
                </a:solidFill>
                <a:latin typeface="Arial Narrow" panose="020B0606020202030204" pitchFamily="34" charset="0"/>
              </a:rPr>
              <a:t>accordée par le DA </a:t>
            </a:r>
            <a:r>
              <a:rPr lang="fr-FR" sz="1400" dirty="0" smtClean="0">
                <a:solidFill>
                  <a:schemeClr val="tx1">
                    <a:lumMod val="75000"/>
                    <a:lumOff val="25000"/>
                  </a:schemeClr>
                </a:solidFill>
                <a:latin typeface="Arial Narrow" panose="020B0606020202030204" pitchFamily="34" charset="0"/>
              </a:rPr>
              <a:t>ou superviseur CRC via </a:t>
            </a:r>
            <a:r>
              <a:rPr lang="fr-FR" sz="1400" b="1" dirty="0" smtClean="0">
                <a:solidFill>
                  <a:schemeClr val="tx1">
                    <a:lumMod val="75000"/>
                    <a:lumOff val="25000"/>
                  </a:schemeClr>
                </a:solidFill>
                <a:latin typeface="Arial Narrow" panose="020B0606020202030204" pitchFamily="34" charset="0"/>
              </a:rPr>
              <a:t>un avenant </a:t>
            </a:r>
            <a:r>
              <a:rPr lang="fr-FR" sz="1400" dirty="0" smtClean="0">
                <a:solidFill>
                  <a:schemeClr val="tx1">
                    <a:lumMod val="75000"/>
                    <a:lumOff val="25000"/>
                  </a:schemeClr>
                </a:solidFill>
                <a:latin typeface="Arial Narrow" panose="020B0606020202030204" pitchFamily="34" charset="0"/>
              </a:rPr>
              <a:t>(à partir de  la synthèse client assurance IARD - Impulse)</a:t>
            </a:r>
            <a:endParaRPr lang="fr-FR" sz="1400" b="1" dirty="0" smtClean="0">
              <a:solidFill>
                <a:schemeClr val="tx1">
                  <a:lumMod val="75000"/>
                  <a:lumOff val="25000"/>
                </a:schemeClr>
              </a:solidFill>
              <a:latin typeface="Arial Narrow" panose="020B0606020202030204" pitchFamily="34" charset="0"/>
            </a:endParaRPr>
          </a:p>
          <a:p>
            <a:pPr marL="179388" lvl="4" indent="-179388" algn="just" defTabSz="685800">
              <a:spcBef>
                <a:spcPts val="600"/>
              </a:spcBef>
              <a:spcAft>
                <a:spcPts val="600"/>
              </a:spcAft>
              <a:buClr>
                <a:schemeClr val="accent5">
                  <a:lumMod val="75000"/>
                </a:schemeClr>
              </a:buClr>
              <a:buSzPct val="80000"/>
              <a:buFont typeface="Wingdings 3" panose="05040102010807070707" pitchFamily="18" charset="2"/>
              <a:buChar char=""/>
            </a:pPr>
            <a:r>
              <a:rPr lang="fr-FR" sz="1400" dirty="0" smtClean="0">
                <a:solidFill>
                  <a:schemeClr val="tx1">
                    <a:lumMod val="75000"/>
                    <a:lumOff val="25000"/>
                  </a:schemeClr>
                </a:solidFill>
                <a:latin typeface="Arial Narrow" panose="020B0606020202030204" pitchFamily="34" charset="0"/>
              </a:rPr>
              <a:t>Pour les collaborateurs non habilitées, la fonctionnalité sera visible mais le message d’erreur suivant apparaitra « Votre habilitation ne permet pas l’accès à la remise tarifaire »</a:t>
            </a:r>
          </a:p>
        </p:txBody>
      </p:sp>
    </p:spTree>
    <p:extLst>
      <p:ext uri="{BB962C8B-B14F-4D97-AF65-F5344CB8AC3E}">
        <p14:creationId xmlns:p14="http://schemas.microsoft.com/office/powerpoint/2010/main" val="19556174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9" name="Espace réservé du texte 3"/>
          <p:cNvSpPr txBox="1">
            <a:spLocks/>
          </p:cNvSpPr>
          <p:nvPr/>
        </p:nvSpPr>
        <p:spPr>
          <a:xfrm>
            <a:off x="781672" y="43211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solidFill>
                  <a:schemeClr val="bg1"/>
                </a:solidFill>
              </a:rPr>
              <a:t>Modalités d’application</a:t>
            </a:r>
            <a:endParaRPr lang="fr-FR" dirty="0">
              <a:solidFill>
                <a:schemeClr val="bg1"/>
              </a:solidFill>
            </a:endParaRPr>
          </a:p>
        </p:txBody>
      </p:sp>
      <p:sp>
        <p:nvSpPr>
          <p:cNvPr id="12" name="Rectangle à coins arrondis 11"/>
          <p:cNvSpPr/>
          <p:nvPr/>
        </p:nvSpPr>
        <p:spPr>
          <a:xfrm>
            <a:off x="484041" y="5219201"/>
            <a:ext cx="8140339" cy="886931"/>
          </a:xfrm>
          <a:prstGeom prst="roundRect">
            <a:avLst>
              <a:gd name="adj" fmla="val 9869"/>
            </a:avLst>
          </a:prstGeom>
          <a:solidFill>
            <a:schemeClr val="bg1"/>
          </a:solidFill>
          <a:ln w="254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a:r>
              <a:rPr lang="fr-FR" sz="1200" b="1" dirty="0">
                <a:solidFill>
                  <a:schemeClr val="tx1"/>
                </a:solidFill>
                <a:latin typeface="Arial Narrow" panose="020B0606020202030204" pitchFamily="34" charset="0"/>
              </a:rPr>
              <a:t>BON </a:t>
            </a:r>
            <a:r>
              <a:rPr lang="fr-FR" sz="1200" b="1" cap="all" dirty="0">
                <a:solidFill>
                  <a:schemeClr val="tx1"/>
                </a:solidFill>
                <a:latin typeface="Arial Narrow" panose="020B0606020202030204" pitchFamily="34" charset="0"/>
              </a:rPr>
              <a:t>à</a:t>
            </a:r>
            <a:r>
              <a:rPr lang="fr-FR" sz="1200" b="1" dirty="0">
                <a:solidFill>
                  <a:schemeClr val="tx1"/>
                </a:solidFill>
                <a:latin typeface="Arial Narrow" panose="020B0606020202030204" pitchFamily="34" charset="0"/>
              </a:rPr>
              <a:t> SAVOIR</a:t>
            </a:r>
          </a:p>
          <a:p>
            <a:pPr marL="541338" lvl="4" indent="-179388" algn="just" defTabSz="685800">
              <a:spcBef>
                <a:spcPts val="600"/>
              </a:spcBef>
              <a:buClr>
                <a:schemeClr val="accent4"/>
              </a:buClr>
              <a:buSzPct val="80000"/>
              <a:buFont typeface="Wingdings 3" panose="05040102010807070707" pitchFamily="18" charset="2"/>
              <a:buChar char=""/>
            </a:pPr>
            <a:r>
              <a:rPr lang="fr-FR" sz="1300" dirty="0">
                <a:solidFill>
                  <a:prstClr val="black">
                    <a:lumMod val="75000"/>
                    <a:lumOff val="25000"/>
                  </a:prstClr>
                </a:solidFill>
                <a:latin typeface="Arial Narrow" panose="020B0606020202030204" pitchFamily="34" charset="0"/>
              </a:rPr>
              <a:t>Dans le cas d'un paiement de la prime en 1 fois (fractionnement annuel), le client sera remboursé du montant de la </a:t>
            </a:r>
            <a:r>
              <a:rPr lang="fr-FR" sz="1300" dirty="0" smtClean="0">
                <a:solidFill>
                  <a:prstClr val="black">
                    <a:lumMod val="75000"/>
                    <a:lumOff val="25000"/>
                  </a:prstClr>
                </a:solidFill>
                <a:latin typeface="Arial Narrow" panose="020B0606020202030204" pitchFamily="34" charset="0"/>
              </a:rPr>
              <a:t>remise</a:t>
            </a:r>
            <a:endParaRPr lang="fr-FR" sz="1300" dirty="0">
              <a:solidFill>
                <a:prstClr val="black">
                  <a:lumMod val="75000"/>
                  <a:lumOff val="25000"/>
                </a:prstClr>
              </a:solidFill>
              <a:latin typeface="Arial Narrow" panose="020B0606020202030204" pitchFamily="34" charset="0"/>
            </a:endParaRPr>
          </a:p>
          <a:p>
            <a:pPr marL="541338" lvl="4" indent="-179388" algn="just" defTabSz="685800">
              <a:spcBef>
                <a:spcPts val="600"/>
              </a:spcBef>
              <a:buClr>
                <a:schemeClr val="accent4"/>
              </a:buClr>
              <a:buSzPct val="80000"/>
              <a:buFont typeface="Wingdings 3" panose="05040102010807070707" pitchFamily="18" charset="2"/>
              <a:buChar char=""/>
            </a:pPr>
            <a:r>
              <a:rPr lang="fr-FR" sz="1300" dirty="0">
                <a:solidFill>
                  <a:prstClr val="black">
                    <a:lumMod val="75000"/>
                    <a:lumOff val="25000"/>
                  </a:prstClr>
                </a:solidFill>
                <a:latin typeface="Arial Narrow" panose="020B0606020202030204" pitchFamily="34" charset="0"/>
              </a:rPr>
              <a:t>Dans le cas d'un </a:t>
            </a:r>
            <a:r>
              <a:rPr lang="fr-FR" sz="1300" dirty="0" smtClean="0">
                <a:solidFill>
                  <a:prstClr val="black">
                    <a:lumMod val="75000"/>
                    <a:lumOff val="25000"/>
                  </a:prstClr>
                </a:solidFill>
                <a:latin typeface="Arial Narrow" panose="020B0606020202030204" pitchFamily="34" charset="0"/>
              </a:rPr>
              <a:t>paiement en </a:t>
            </a:r>
            <a:r>
              <a:rPr lang="fr-FR" sz="1300" dirty="0">
                <a:solidFill>
                  <a:prstClr val="black">
                    <a:lumMod val="75000"/>
                    <a:lumOff val="25000"/>
                  </a:prstClr>
                </a:solidFill>
                <a:latin typeface="Arial Narrow" panose="020B0606020202030204" pitchFamily="34" charset="0"/>
              </a:rPr>
              <a:t>2 fois (fractionnement semestriel), la remise </a:t>
            </a:r>
            <a:r>
              <a:rPr lang="fr-FR" sz="1300" dirty="0" smtClean="0">
                <a:solidFill>
                  <a:prstClr val="black">
                    <a:lumMod val="75000"/>
                    <a:lumOff val="25000"/>
                  </a:prstClr>
                </a:solidFill>
                <a:latin typeface="Arial Narrow" panose="020B0606020202030204" pitchFamily="34" charset="0"/>
              </a:rPr>
              <a:t>s'appliquera sur </a:t>
            </a:r>
            <a:r>
              <a:rPr lang="fr-FR" sz="1300" dirty="0">
                <a:solidFill>
                  <a:prstClr val="black">
                    <a:lumMod val="75000"/>
                    <a:lumOff val="25000"/>
                  </a:prstClr>
                </a:solidFill>
                <a:latin typeface="Arial Narrow" panose="020B0606020202030204" pitchFamily="34" charset="0"/>
              </a:rPr>
              <a:t>le prochain </a:t>
            </a:r>
            <a:r>
              <a:rPr lang="fr-FR" sz="1300" dirty="0" smtClean="0">
                <a:solidFill>
                  <a:prstClr val="black">
                    <a:lumMod val="75000"/>
                    <a:lumOff val="25000"/>
                  </a:prstClr>
                </a:solidFill>
                <a:latin typeface="Arial Narrow" panose="020B0606020202030204" pitchFamily="34" charset="0"/>
              </a:rPr>
              <a:t>prélèvement</a:t>
            </a:r>
            <a:endParaRPr lang="fr-FR" sz="1300" dirty="0">
              <a:solidFill>
                <a:prstClr val="black">
                  <a:lumMod val="75000"/>
                  <a:lumOff val="25000"/>
                </a:prstClr>
              </a:solidFill>
              <a:latin typeface="Arial Narrow" panose="020B0606020202030204" pitchFamily="34" charset="0"/>
            </a:endParaRPr>
          </a:p>
        </p:txBody>
      </p:sp>
      <p:sp>
        <p:nvSpPr>
          <p:cNvPr id="14" name="Espace réservé du texte 5"/>
          <p:cNvSpPr txBox="1">
            <a:spLocks/>
          </p:cNvSpPr>
          <p:nvPr/>
        </p:nvSpPr>
        <p:spPr>
          <a:xfrm>
            <a:off x="886646" y="1344546"/>
            <a:ext cx="5549699" cy="338677"/>
          </a:xfrm>
          <a:prstGeom prst="rect">
            <a:avLst/>
          </a:prstGeom>
          <a:solidFill>
            <a:schemeClr val="accent4"/>
          </a:solidFill>
          <a:ln>
            <a:solidFill>
              <a:schemeClr val="accent4"/>
            </a:solidFill>
          </a:ln>
        </p:spPr>
        <p:txBody>
          <a:bodyPr lIns="72000" tIns="72000" rIns="72000" bIns="72000" anchor="ctr" anchorCtr="0"/>
          <a:lstStyle>
            <a:lvl1pPr marL="0" indent="0" algn="l" defTabSz="685800" rtl="0" eaLnBrk="1" latinLnBrk="0" hangingPunct="1">
              <a:lnSpc>
                <a:spcPct val="100000"/>
              </a:lnSpc>
              <a:spcBef>
                <a:spcPts val="12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0" indent="0" algn="l" defTabSz="685800" rtl="0" eaLnBrk="1" latinLnBrk="0" hangingPunct="1">
              <a:lnSpc>
                <a:spcPct val="100000"/>
              </a:lnSpc>
              <a:spcBef>
                <a:spcPts val="1200"/>
              </a:spcBef>
              <a:buFont typeface="Arial" panose="020B0604020202020204" pitchFamily="34" charset="0"/>
              <a:buNone/>
              <a:defRPr sz="1700" b="1" kern="1200">
                <a:solidFill>
                  <a:schemeClr val="accent1"/>
                </a:solidFill>
                <a:latin typeface="+mn-lt"/>
                <a:ea typeface="+mn-ea"/>
                <a:cs typeface="+mn-cs"/>
              </a:defRPr>
            </a:lvl2pPr>
            <a:lvl3pPr marL="0" indent="0" algn="l" defTabSz="685800" rtl="0" eaLnBrk="1" latinLnBrk="0" hangingPunct="1">
              <a:lnSpc>
                <a:spcPct val="100000"/>
              </a:lnSpc>
              <a:spcBef>
                <a:spcPts val="1600"/>
              </a:spcBef>
              <a:buFont typeface="Arial" panose="020B0604020202020204" pitchFamily="34" charset="0"/>
              <a:buNone/>
              <a:defRPr sz="1400" b="1" kern="1200" cap="all" baseline="0">
                <a:solidFill>
                  <a:schemeClr val="tx1"/>
                </a:solidFill>
                <a:latin typeface="+mn-lt"/>
                <a:ea typeface="+mn-ea"/>
                <a:cs typeface="+mn-cs"/>
              </a:defRPr>
            </a:lvl3pPr>
            <a:lvl4pPr marL="0" indent="0" algn="l" defTabSz="685800" rtl="0" eaLnBrk="1" latinLnBrk="0" hangingPunct="1">
              <a:lnSpc>
                <a:spcPct val="100000"/>
              </a:lnSpc>
              <a:spcBef>
                <a:spcPts val="900"/>
              </a:spcBef>
              <a:buFont typeface="Arial" panose="020B0604020202020204" pitchFamily="34" charset="0"/>
              <a:buNone/>
              <a:defRPr sz="1400" kern="1200">
                <a:solidFill>
                  <a:schemeClr val="tx1"/>
                </a:solidFill>
                <a:latin typeface="+mn-lt"/>
                <a:ea typeface="+mn-ea"/>
                <a:cs typeface="+mn-cs"/>
              </a:defRPr>
            </a:lvl4pPr>
            <a:lvl5pPr marL="450000" indent="-180000" algn="l" defTabSz="685800" rtl="0" eaLnBrk="1" latinLnBrk="0" hangingPunct="1">
              <a:lnSpc>
                <a:spcPct val="100000"/>
              </a:lnSpc>
              <a:spcBef>
                <a:spcPts val="600"/>
              </a:spcBef>
              <a:buClr>
                <a:schemeClr val="accent1"/>
              </a:buClr>
              <a:buSzPct val="80000"/>
              <a:buFont typeface="Wingdings 3" panose="05040102010807070707" pitchFamily="18" charset="2"/>
              <a:buChar char=""/>
              <a:defRPr sz="1400" kern="1200">
                <a:solidFill>
                  <a:schemeClr val="tx1"/>
                </a:solidFill>
                <a:latin typeface="+mn-lt"/>
                <a:ea typeface="+mn-ea"/>
                <a:cs typeface="+mn-cs"/>
              </a:defRPr>
            </a:lvl5pPr>
            <a:lvl6pPr marL="583200" indent="-129600" algn="l" defTabSz="685800" rtl="0" eaLnBrk="1" latinLnBrk="0" hangingPunct="1">
              <a:lnSpc>
                <a:spcPct val="100000"/>
              </a:lnSpc>
              <a:spcBef>
                <a:spcPts val="600"/>
              </a:spcBef>
              <a:buClr>
                <a:schemeClr val="accent1"/>
              </a:buClr>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3"/>
            <a:r>
              <a:rPr lang="fr-FR" b="1" cap="all" dirty="0" smtClean="0">
                <a:solidFill>
                  <a:schemeClr val="bg1"/>
                </a:solidFill>
              </a:rPr>
              <a:t>Focus sur l’octroi de la remise sur les contrats en portefeuille</a:t>
            </a:r>
            <a:endParaRPr lang="fr-FR" b="1" cap="all" dirty="0">
              <a:solidFill>
                <a:schemeClr val="bg1"/>
              </a:solidFill>
            </a:endParaRPr>
          </a:p>
        </p:txBody>
      </p:sp>
      <p:sp>
        <p:nvSpPr>
          <p:cNvPr id="15" name="Rectangle 14"/>
          <p:cNvSpPr/>
          <p:nvPr/>
        </p:nvSpPr>
        <p:spPr>
          <a:xfrm>
            <a:off x="885859" y="1683223"/>
            <a:ext cx="7370580" cy="3402931"/>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9388" lvl="4" indent="-179388" defTabSz="685800">
              <a:spcBef>
                <a:spcPts val="600"/>
              </a:spcBef>
              <a:buClr>
                <a:schemeClr val="accent6"/>
              </a:buClr>
              <a:buSzPct val="80000"/>
              <a:buFont typeface="Wingdings 3" panose="05040102010807070707" pitchFamily="18" charset="2"/>
              <a:buChar char=""/>
            </a:pPr>
            <a:endParaRPr lang="fr-FR" sz="300" dirty="0">
              <a:solidFill>
                <a:schemeClr val="tx1">
                  <a:lumMod val="75000"/>
                  <a:lumOff val="25000"/>
                </a:schemeClr>
              </a:solidFill>
            </a:endParaRPr>
          </a:p>
        </p:txBody>
      </p:sp>
      <p:pic>
        <p:nvPicPr>
          <p:cNvPr id="19" name="Image 18"/>
          <p:cNvPicPr>
            <a:picLocks noChangeAspect="1"/>
          </p:cNvPicPr>
          <p:nvPr/>
        </p:nvPicPr>
        <p:blipFill>
          <a:blip r:embed="rId2" cstate="print">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53456" y="5148066"/>
            <a:ext cx="455225" cy="455225"/>
          </a:xfrm>
          <a:prstGeom prst="rect">
            <a:avLst/>
          </a:prstGeom>
          <a:solidFill>
            <a:schemeClr val="bg1"/>
          </a:solidFill>
        </p:spPr>
      </p:pic>
      <p:cxnSp>
        <p:nvCxnSpPr>
          <p:cNvPr id="20" name="Connecteur droit avec flèche 19">
            <a:extLst>
              <a:ext uri="{FF2B5EF4-FFF2-40B4-BE49-F238E27FC236}">
                <a16:creationId xmlns="" xmlns:a16="http://schemas.microsoft.com/office/drawing/2014/main" id="{F429707A-3E9B-44BB-A774-337530DDDF16}"/>
              </a:ext>
            </a:extLst>
          </p:cNvPr>
          <p:cNvCxnSpPr/>
          <p:nvPr/>
        </p:nvCxnSpPr>
        <p:spPr>
          <a:xfrm>
            <a:off x="2027010" y="3005801"/>
            <a:ext cx="4387506" cy="0"/>
          </a:xfrm>
          <a:prstGeom prst="straightConnector1">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1" name="Pentagone 44">
            <a:extLst>
              <a:ext uri="{FF2B5EF4-FFF2-40B4-BE49-F238E27FC236}">
                <a16:creationId xmlns="" xmlns:a16="http://schemas.microsoft.com/office/drawing/2014/main" id="{EB5ADD5A-F94D-49C5-857B-55FFA38678C4}"/>
              </a:ext>
            </a:extLst>
          </p:cNvPr>
          <p:cNvSpPr/>
          <p:nvPr/>
        </p:nvSpPr>
        <p:spPr>
          <a:xfrm>
            <a:off x="1306999" y="2700313"/>
            <a:ext cx="6099060" cy="153087"/>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22" name="Connecteur droit 21">
            <a:extLst>
              <a:ext uri="{FF2B5EF4-FFF2-40B4-BE49-F238E27FC236}">
                <a16:creationId xmlns="" xmlns:a16="http://schemas.microsoft.com/office/drawing/2014/main" id="{71EFC4E5-8A51-42D6-9033-C903CC4BCAA9}"/>
              </a:ext>
            </a:extLst>
          </p:cNvPr>
          <p:cNvCxnSpPr/>
          <p:nvPr/>
        </p:nvCxnSpPr>
        <p:spPr>
          <a:xfrm>
            <a:off x="6414517" y="2547914"/>
            <a:ext cx="0" cy="152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 xmlns:a16="http://schemas.microsoft.com/office/drawing/2014/main" id="{B1211057-35B4-401E-BE72-F85B04E5F4B4}"/>
              </a:ext>
            </a:extLst>
          </p:cNvPr>
          <p:cNvSpPr txBox="1"/>
          <p:nvPr/>
        </p:nvSpPr>
        <p:spPr>
          <a:xfrm>
            <a:off x="990898" y="1727294"/>
            <a:ext cx="6415162" cy="276999"/>
          </a:xfrm>
          <a:prstGeom prst="rect">
            <a:avLst/>
          </a:prstGeom>
          <a:noFill/>
        </p:spPr>
        <p:txBody>
          <a:bodyPr wrap="square" rtlCol="0">
            <a:spAutoFit/>
          </a:bodyPr>
          <a:lstStyle/>
          <a:p>
            <a:pPr marL="179388" lvl="4" indent="-179388" algn="just" defTabSz="685800">
              <a:spcBef>
                <a:spcPts val="600"/>
              </a:spcBef>
              <a:buClr>
                <a:srgbClr val="F07E53"/>
              </a:buClr>
              <a:buSzPct val="80000"/>
              <a:buFont typeface="Wingdings 3" panose="05040102010807070707" pitchFamily="18" charset="2"/>
              <a:buChar char=""/>
            </a:pPr>
            <a:r>
              <a:rPr lang="fr-FR" sz="1200" u="sng" dirty="0">
                <a:solidFill>
                  <a:prstClr val="black">
                    <a:lumMod val="75000"/>
                    <a:lumOff val="25000"/>
                  </a:prstClr>
                </a:solidFill>
              </a:rPr>
              <a:t>Cas 1</a:t>
            </a:r>
            <a:r>
              <a:rPr lang="fr-FR" sz="1200" dirty="0">
                <a:solidFill>
                  <a:prstClr val="black">
                    <a:lumMod val="75000"/>
                    <a:lumOff val="25000"/>
                  </a:prstClr>
                </a:solidFill>
              </a:rPr>
              <a:t> : Octroi d’une remise </a:t>
            </a:r>
            <a:r>
              <a:rPr lang="fr-FR" sz="1200" b="1" dirty="0">
                <a:solidFill>
                  <a:prstClr val="black">
                    <a:lumMod val="75000"/>
                    <a:lumOff val="25000"/>
                  </a:prstClr>
                </a:solidFill>
              </a:rPr>
              <a:t>AVANT</a:t>
            </a:r>
            <a:r>
              <a:rPr lang="fr-FR" sz="1200" dirty="0">
                <a:solidFill>
                  <a:prstClr val="black">
                    <a:lumMod val="75000"/>
                    <a:lumOff val="25000"/>
                  </a:prstClr>
                </a:solidFill>
              </a:rPr>
              <a:t> le traitement informatique de la date anniversaire</a:t>
            </a:r>
          </a:p>
        </p:txBody>
      </p:sp>
      <p:sp>
        <p:nvSpPr>
          <p:cNvPr id="24" name="ZoneTexte 23">
            <a:extLst>
              <a:ext uri="{FF2B5EF4-FFF2-40B4-BE49-F238E27FC236}">
                <a16:creationId xmlns="" xmlns:a16="http://schemas.microsoft.com/office/drawing/2014/main" id="{473C826C-52D5-4B8B-B9D1-6B6580EC2300}"/>
              </a:ext>
            </a:extLst>
          </p:cNvPr>
          <p:cNvSpPr txBox="1"/>
          <p:nvPr/>
        </p:nvSpPr>
        <p:spPr>
          <a:xfrm>
            <a:off x="5706612" y="2147804"/>
            <a:ext cx="1422067" cy="369332"/>
          </a:xfrm>
          <a:prstGeom prst="rect">
            <a:avLst/>
          </a:prstGeom>
          <a:noFill/>
        </p:spPr>
        <p:txBody>
          <a:bodyPr wrap="square" rtlCol="0">
            <a:spAutoFit/>
          </a:bodyPr>
          <a:lstStyle/>
          <a:p>
            <a:pPr algn="ctr"/>
            <a:r>
              <a:rPr lang="fr-FR" sz="900" dirty="0">
                <a:solidFill>
                  <a:schemeClr val="accent2"/>
                </a:solidFill>
              </a:rPr>
              <a:t>Date anniversaire               du contrat</a:t>
            </a:r>
          </a:p>
        </p:txBody>
      </p:sp>
      <p:cxnSp>
        <p:nvCxnSpPr>
          <p:cNvPr id="25" name="Connecteur droit 24">
            <a:extLst>
              <a:ext uri="{FF2B5EF4-FFF2-40B4-BE49-F238E27FC236}">
                <a16:creationId xmlns="" xmlns:a16="http://schemas.microsoft.com/office/drawing/2014/main" id="{9E52703A-0DFA-4D53-B6E3-49A0908A06BC}"/>
              </a:ext>
            </a:extLst>
          </p:cNvPr>
          <p:cNvCxnSpPr/>
          <p:nvPr/>
        </p:nvCxnSpPr>
        <p:spPr>
          <a:xfrm>
            <a:off x="1981350" y="2853401"/>
            <a:ext cx="0" cy="152400"/>
          </a:xfrm>
          <a:prstGeom prst="line">
            <a:avLst/>
          </a:prstGeom>
          <a:ln w="19050">
            <a:solidFill>
              <a:schemeClr val="accent4"/>
            </a:solidFill>
            <a:tailEnd type="ova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 xmlns:a16="http://schemas.microsoft.com/office/drawing/2014/main" id="{80902D57-1A02-43B4-864C-4AFF8591D075}"/>
              </a:ext>
            </a:extLst>
          </p:cNvPr>
          <p:cNvSpPr txBox="1"/>
          <p:nvPr/>
        </p:nvSpPr>
        <p:spPr>
          <a:xfrm>
            <a:off x="1134568" y="3009148"/>
            <a:ext cx="1683689" cy="230832"/>
          </a:xfrm>
          <a:prstGeom prst="rect">
            <a:avLst/>
          </a:prstGeom>
          <a:noFill/>
        </p:spPr>
        <p:txBody>
          <a:bodyPr wrap="square" rtlCol="0">
            <a:spAutoFit/>
          </a:bodyPr>
          <a:lstStyle/>
          <a:p>
            <a:pPr algn="ctr"/>
            <a:r>
              <a:rPr lang="fr-FR" sz="900" dirty="0">
                <a:solidFill>
                  <a:schemeClr val="accent4"/>
                </a:solidFill>
              </a:rPr>
              <a:t>Octroi </a:t>
            </a:r>
            <a:r>
              <a:rPr lang="fr-FR" sz="900" dirty="0" smtClean="0">
                <a:solidFill>
                  <a:schemeClr val="accent4"/>
                </a:solidFill>
              </a:rPr>
              <a:t>d’une </a:t>
            </a:r>
            <a:r>
              <a:rPr lang="fr-FR" sz="900" dirty="0">
                <a:solidFill>
                  <a:schemeClr val="accent4"/>
                </a:solidFill>
              </a:rPr>
              <a:t>remise</a:t>
            </a:r>
          </a:p>
        </p:txBody>
      </p:sp>
      <p:cxnSp>
        <p:nvCxnSpPr>
          <p:cNvPr id="27" name="Connecteur droit 26">
            <a:extLst>
              <a:ext uri="{FF2B5EF4-FFF2-40B4-BE49-F238E27FC236}">
                <a16:creationId xmlns="" xmlns:a16="http://schemas.microsoft.com/office/drawing/2014/main" id="{1C08296C-6E97-4429-80EF-7554A7BAA5EC}"/>
              </a:ext>
            </a:extLst>
          </p:cNvPr>
          <p:cNvCxnSpPr/>
          <p:nvPr/>
        </p:nvCxnSpPr>
        <p:spPr>
          <a:xfrm flipH="1" flipV="1">
            <a:off x="4740570" y="2547914"/>
            <a:ext cx="1" cy="148174"/>
          </a:xfrm>
          <a:prstGeom prst="line">
            <a:avLst/>
          </a:prstGeom>
          <a:ln w="19050">
            <a:solidFill>
              <a:schemeClr val="accent2"/>
            </a:solidFill>
            <a:tailEnd type="none"/>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 xmlns:a16="http://schemas.microsoft.com/office/drawing/2014/main" id="{475D5123-DACD-4756-8E21-163742F80DF1}"/>
              </a:ext>
            </a:extLst>
          </p:cNvPr>
          <p:cNvSpPr txBox="1"/>
          <p:nvPr/>
        </p:nvSpPr>
        <p:spPr>
          <a:xfrm>
            <a:off x="4017292" y="2150634"/>
            <a:ext cx="1422067" cy="230832"/>
          </a:xfrm>
          <a:prstGeom prst="rect">
            <a:avLst/>
          </a:prstGeom>
          <a:noFill/>
        </p:spPr>
        <p:txBody>
          <a:bodyPr wrap="square" rtlCol="0">
            <a:spAutoFit/>
          </a:bodyPr>
          <a:lstStyle/>
          <a:p>
            <a:pPr algn="ctr"/>
            <a:r>
              <a:rPr lang="fr-FR" sz="900" dirty="0" smtClean="0">
                <a:solidFill>
                  <a:srgbClr val="00B050"/>
                </a:solidFill>
              </a:rPr>
              <a:t>Avis d’échéance</a:t>
            </a:r>
            <a:endParaRPr lang="fr-FR" sz="900" dirty="0">
              <a:solidFill>
                <a:srgbClr val="00B050"/>
              </a:solidFill>
            </a:endParaRPr>
          </a:p>
        </p:txBody>
      </p:sp>
      <p:sp>
        <p:nvSpPr>
          <p:cNvPr id="29" name="ZoneTexte 28">
            <a:extLst>
              <a:ext uri="{FF2B5EF4-FFF2-40B4-BE49-F238E27FC236}">
                <a16:creationId xmlns="" xmlns:a16="http://schemas.microsoft.com/office/drawing/2014/main" id="{2A4C7FBA-87DC-43D8-AFA2-F219AF6FDE67}"/>
              </a:ext>
            </a:extLst>
          </p:cNvPr>
          <p:cNvSpPr txBox="1"/>
          <p:nvPr/>
        </p:nvSpPr>
        <p:spPr>
          <a:xfrm>
            <a:off x="2137615" y="3007775"/>
            <a:ext cx="4253659" cy="369332"/>
          </a:xfrm>
          <a:prstGeom prst="rect">
            <a:avLst/>
          </a:prstGeom>
          <a:noFill/>
        </p:spPr>
        <p:txBody>
          <a:bodyPr wrap="square" rtlCol="0">
            <a:spAutoFit/>
          </a:bodyPr>
          <a:lstStyle/>
          <a:p>
            <a:pPr algn="ctr"/>
            <a:r>
              <a:rPr lang="fr-FR" sz="900" dirty="0"/>
              <a:t>Application de la remise </a:t>
            </a:r>
            <a:r>
              <a:rPr lang="fr-FR" sz="900" dirty="0" smtClean="0"/>
              <a:t> lissée </a:t>
            </a:r>
          </a:p>
          <a:p>
            <a:pPr algn="ctr"/>
            <a:r>
              <a:rPr lang="fr-FR" sz="900" dirty="0" smtClean="0"/>
              <a:t>sur </a:t>
            </a:r>
            <a:r>
              <a:rPr lang="fr-FR" sz="900" dirty="0"/>
              <a:t>les échéances </a:t>
            </a:r>
            <a:r>
              <a:rPr lang="fr-FR" sz="900" dirty="0" smtClean="0"/>
              <a:t>restantes  avant </a:t>
            </a:r>
            <a:r>
              <a:rPr lang="fr-FR" sz="900" dirty="0"/>
              <a:t>la date anniversaire</a:t>
            </a:r>
          </a:p>
        </p:txBody>
      </p:sp>
      <p:cxnSp>
        <p:nvCxnSpPr>
          <p:cNvPr id="30" name="Connecteur droit avec flèche 29">
            <a:extLst>
              <a:ext uri="{FF2B5EF4-FFF2-40B4-BE49-F238E27FC236}">
                <a16:creationId xmlns="" xmlns:a16="http://schemas.microsoft.com/office/drawing/2014/main" id="{81A3E214-E8CE-49C7-AA94-ABBFB708C9E3}"/>
              </a:ext>
            </a:extLst>
          </p:cNvPr>
          <p:cNvCxnSpPr/>
          <p:nvPr/>
        </p:nvCxnSpPr>
        <p:spPr>
          <a:xfrm>
            <a:off x="3742479" y="4682267"/>
            <a:ext cx="3635624" cy="687"/>
          </a:xfrm>
          <a:prstGeom prst="straightConnector1">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1" name="Pentagone 56">
            <a:extLst>
              <a:ext uri="{FF2B5EF4-FFF2-40B4-BE49-F238E27FC236}">
                <a16:creationId xmlns="" xmlns:a16="http://schemas.microsoft.com/office/drawing/2014/main" id="{1FD5E29F-F97F-4BF9-9978-EFEB5FBD139E}"/>
              </a:ext>
            </a:extLst>
          </p:cNvPr>
          <p:cNvSpPr/>
          <p:nvPr/>
        </p:nvSpPr>
        <p:spPr>
          <a:xfrm>
            <a:off x="1306990" y="4410647"/>
            <a:ext cx="6083758" cy="153087"/>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2" name="ZoneTexte 31">
            <a:extLst>
              <a:ext uri="{FF2B5EF4-FFF2-40B4-BE49-F238E27FC236}">
                <a16:creationId xmlns="" xmlns:a16="http://schemas.microsoft.com/office/drawing/2014/main" id="{0513D9E3-F734-4645-87D0-9A49DC7674C7}"/>
              </a:ext>
            </a:extLst>
          </p:cNvPr>
          <p:cNvSpPr txBox="1"/>
          <p:nvPr/>
        </p:nvSpPr>
        <p:spPr>
          <a:xfrm>
            <a:off x="990888" y="3583867"/>
            <a:ext cx="6303677" cy="276999"/>
          </a:xfrm>
          <a:prstGeom prst="rect">
            <a:avLst/>
          </a:prstGeom>
          <a:noFill/>
        </p:spPr>
        <p:txBody>
          <a:bodyPr wrap="square" rtlCol="0">
            <a:spAutoFit/>
          </a:bodyPr>
          <a:lstStyle/>
          <a:p>
            <a:pPr marL="179388" lvl="4" indent="-179388" algn="just" defTabSz="685800">
              <a:spcBef>
                <a:spcPts val="600"/>
              </a:spcBef>
              <a:buClr>
                <a:srgbClr val="F07E53"/>
              </a:buClr>
              <a:buSzPct val="80000"/>
              <a:buFont typeface="Wingdings 3" panose="05040102010807070707" pitchFamily="18" charset="2"/>
              <a:buChar char=""/>
            </a:pPr>
            <a:r>
              <a:rPr lang="fr-FR" sz="1200" u="sng" dirty="0">
                <a:solidFill>
                  <a:prstClr val="black">
                    <a:lumMod val="75000"/>
                    <a:lumOff val="25000"/>
                  </a:prstClr>
                </a:solidFill>
              </a:rPr>
              <a:t>Cas 2</a:t>
            </a:r>
            <a:r>
              <a:rPr lang="fr-FR" sz="1200" dirty="0">
                <a:solidFill>
                  <a:prstClr val="black">
                    <a:lumMod val="75000"/>
                    <a:lumOff val="25000"/>
                  </a:prstClr>
                </a:solidFill>
              </a:rPr>
              <a:t> : Octroi d’une remise </a:t>
            </a:r>
            <a:r>
              <a:rPr lang="fr-FR" sz="1200" b="1" cap="all" dirty="0">
                <a:solidFill>
                  <a:prstClr val="black">
                    <a:lumMod val="75000"/>
                    <a:lumOff val="25000"/>
                  </a:prstClr>
                </a:solidFill>
              </a:rPr>
              <a:t>APRèS</a:t>
            </a:r>
            <a:r>
              <a:rPr lang="fr-FR" sz="1200" dirty="0">
                <a:solidFill>
                  <a:prstClr val="black">
                    <a:lumMod val="75000"/>
                    <a:lumOff val="25000"/>
                  </a:prstClr>
                </a:solidFill>
              </a:rPr>
              <a:t> le traitement informatique de la date anniversaire</a:t>
            </a:r>
          </a:p>
        </p:txBody>
      </p:sp>
      <p:cxnSp>
        <p:nvCxnSpPr>
          <p:cNvPr id="33" name="Connecteur droit 32">
            <a:extLst>
              <a:ext uri="{FF2B5EF4-FFF2-40B4-BE49-F238E27FC236}">
                <a16:creationId xmlns="" xmlns:a16="http://schemas.microsoft.com/office/drawing/2014/main" id="{F95C002A-931F-4974-801A-B6D20E9664A3}"/>
              </a:ext>
            </a:extLst>
          </p:cNvPr>
          <p:cNvCxnSpPr/>
          <p:nvPr/>
        </p:nvCxnSpPr>
        <p:spPr>
          <a:xfrm>
            <a:off x="2487102" y="4563735"/>
            <a:ext cx="0" cy="152400"/>
          </a:xfrm>
          <a:prstGeom prst="line">
            <a:avLst/>
          </a:prstGeom>
          <a:ln w="19050">
            <a:solidFill>
              <a:schemeClr val="accent4"/>
            </a:solidFill>
            <a:tailEnd type="oval"/>
          </a:ln>
        </p:spPr>
        <p:style>
          <a:lnRef idx="1">
            <a:schemeClr val="accent1"/>
          </a:lnRef>
          <a:fillRef idx="0">
            <a:schemeClr val="accent1"/>
          </a:fillRef>
          <a:effectRef idx="0">
            <a:schemeClr val="accent1"/>
          </a:effectRef>
          <a:fontRef idx="minor">
            <a:schemeClr val="tx1"/>
          </a:fontRef>
        </p:style>
      </p:cxnSp>
      <p:sp>
        <p:nvSpPr>
          <p:cNvPr id="34" name="ZoneTexte 33">
            <a:extLst>
              <a:ext uri="{FF2B5EF4-FFF2-40B4-BE49-F238E27FC236}">
                <a16:creationId xmlns="" xmlns:a16="http://schemas.microsoft.com/office/drawing/2014/main" id="{1A2C0060-17DC-4A87-A693-BA400BB91D3E}"/>
              </a:ext>
            </a:extLst>
          </p:cNvPr>
          <p:cNvSpPr txBox="1"/>
          <p:nvPr/>
        </p:nvSpPr>
        <p:spPr>
          <a:xfrm>
            <a:off x="1783196" y="4716822"/>
            <a:ext cx="1423268" cy="369332"/>
          </a:xfrm>
          <a:prstGeom prst="rect">
            <a:avLst/>
          </a:prstGeom>
          <a:noFill/>
        </p:spPr>
        <p:txBody>
          <a:bodyPr wrap="square" rtlCol="0">
            <a:spAutoFit/>
          </a:bodyPr>
          <a:lstStyle/>
          <a:p>
            <a:pPr algn="ctr"/>
            <a:r>
              <a:rPr lang="fr-FR" sz="900" dirty="0">
                <a:solidFill>
                  <a:schemeClr val="accent4"/>
                </a:solidFill>
              </a:rPr>
              <a:t>Octroi d’une remise</a:t>
            </a:r>
          </a:p>
        </p:txBody>
      </p:sp>
      <p:sp>
        <p:nvSpPr>
          <p:cNvPr id="35" name="ZoneTexte 34">
            <a:extLst>
              <a:ext uri="{FF2B5EF4-FFF2-40B4-BE49-F238E27FC236}">
                <a16:creationId xmlns="" xmlns:a16="http://schemas.microsoft.com/office/drawing/2014/main" id="{FF616169-13CF-4EFE-AF3D-B052246A47BF}"/>
              </a:ext>
            </a:extLst>
          </p:cNvPr>
          <p:cNvSpPr txBox="1"/>
          <p:nvPr/>
        </p:nvSpPr>
        <p:spPr>
          <a:xfrm>
            <a:off x="3159497" y="4689533"/>
            <a:ext cx="4849571" cy="369332"/>
          </a:xfrm>
          <a:prstGeom prst="rect">
            <a:avLst/>
          </a:prstGeom>
          <a:noFill/>
        </p:spPr>
        <p:txBody>
          <a:bodyPr wrap="square" rtlCol="0">
            <a:spAutoFit/>
          </a:bodyPr>
          <a:lstStyle/>
          <a:p>
            <a:pPr algn="ctr"/>
            <a:r>
              <a:rPr lang="fr-FR" sz="900" dirty="0"/>
              <a:t>Application de la remise sur la prochaine année du contrat </a:t>
            </a:r>
            <a:endParaRPr lang="fr-FR" sz="900" dirty="0" smtClean="0"/>
          </a:p>
          <a:p>
            <a:pPr algn="ctr"/>
            <a:r>
              <a:rPr lang="fr-FR" sz="900" dirty="0" smtClean="0"/>
              <a:t>(</a:t>
            </a:r>
            <a:r>
              <a:rPr lang="fr-FR" sz="900" dirty="0"/>
              <a:t>remise lissée sur les 12 échéances)</a:t>
            </a:r>
          </a:p>
        </p:txBody>
      </p:sp>
      <p:cxnSp>
        <p:nvCxnSpPr>
          <p:cNvPr id="36" name="Connecteur droit avec flèche 35">
            <a:extLst>
              <a:ext uri="{FF2B5EF4-FFF2-40B4-BE49-F238E27FC236}">
                <a16:creationId xmlns="" xmlns:a16="http://schemas.microsoft.com/office/drawing/2014/main" id="{60838399-B7C1-4D82-8D6F-460C7C3966FC}"/>
              </a:ext>
            </a:extLst>
          </p:cNvPr>
          <p:cNvCxnSpPr/>
          <p:nvPr/>
        </p:nvCxnSpPr>
        <p:spPr>
          <a:xfrm>
            <a:off x="4757610" y="2624114"/>
            <a:ext cx="1648656" cy="0"/>
          </a:xfrm>
          <a:prstGeom prst="straightConnector1">
            <a:avLst/>
          </a:prstGeom>
          <a:ln>
            <a:solidFill>
              <a:schemeClr val="bg1">
                <a:lumMod val="50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7" name="ZoneTexte 36">
            <a:extLst>
              <a:ext uri="{FF2B5EF4-FFF2-40B4-BE49-F238E27FC236}">
                <a16:creationId xmlns="" xmlns:a16="http://schemas.microsoft.com/office/drawing/2014/main" id="{88A00035-0F29-4752-BFDA-34247B65B7BD}"/>
              </a:ext>
            </a:extLst>
          </p:cNvPr>
          <p:cNvSpPr txBox="1"/>
          <p:nvPr/>
        </p:nvSpPr>
        <p:spPr>
          <a:xfrm>
            <a:off x="5012880" y="2420229"/>
            <a:ext cx="1041025" cy="215444"/>
          </a:xfrm>
          <a:prstGeom prst="rect">
            <a:avLst/>
          </a:prstGeom>
          <a:noFill/>
        </p:spPr>
        <p:txBody>
          <a:bodyPr wrap="square" rtlCol="0">
            <a:spAutoFit/>
          </a:bodyPr>
          <a:lstStyle/>
          <a:p>
            <a:pPr algn="ctr"/>
            <a:r>
              <a:rPr lang="fr-FR" sz="800" dirty="0">
                <a:solidFill>
                  <a:schemeClr val="bg1">
                    <a:lumMod val="50000"/>
                  </a:schemeClr>
                </a:solidFill>
                <a:latin typeface="Vrinda"/>
                <a:cs typeface="Vrinda"/>
              </a:rPr>
              <a:t>~ </a:t>
            </a:r>
            <a:r>
              <a:rPr lang="fr-FR" sz="800" dirty="0">
                <a:solidFill>
                  <a:schemeClr val="bg1">
                    <a:lumMod val="50000"/>
                  </a:schemeClr>
                </a:solidFill>
              </a:rPr>
              <a:t>40 j</a:t>
            </a:r>
          </a:p>
        </p:txBody>
      </p:sp>
      <p:cxnSp>
        <p:nvCxnSpPr>
          <p:cNvPr id="38" name="Connecteur droit 37">
            <a:extLst>
              <a:ext uri="{FF2B5EF4-FFF2-40B4-BE49-F238E27FC236}">
                <a16:creationId xmlns="" xmlns:a16="http://schemas.microsoft.com/office/drawing/2014/main" id="{E34A02C9-330D-4037-A9C8-53D67C3F8051}"/>
              </a:ext>
            </a:extLst>
          </p:cNvPr>
          <p:cNvCxnSpPr/>
          <p:nvPr/>
        </p:nvCxnSpPr>
        <p:spPr>
          <a:xfrm>
            <a:off x="3734610" y="4250410"/>
            <a:ext cx="0" cy="152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9" name="ZoneTexte 38">
            <a:extLst>
              <a:ext uri="{FF2B5EF4-FFF2-40B4-BE49-F238E27FC236}">
                <a16:creationId xmlns="" xmlns:a16="http://schemas.microsoft.com/office/drawing/2014/main" id="{1DE51579-BC00-41F9-8622-68521282FD08}"/>
              </a:ext>
            </a:extLst>
          </p:cNvPr>
          <p:cNvSpPr txBox="1"/>
          <p:nvPr/>
        </p:nvSpPr>
        <p:spPr>
          <a:xfrm>
            <a:off x="3150106" y="3850300"/>
            <a:ext cx="1175262" cy="369332"/>
          </a:xfrm>
          <a:prstGeom prst="rect">
            <a:avLst/>
          </a:prstGeom>
          <a:noFill/>
        </p:spPr>
        <p:txBody>
          <a:bodyPr wrap="square" rtlCol="0">
            <a:spAutoFit/>
          </a:bodyPr>
          <a:lstStyle/>
          <a:p>
            <a:pPr algn="ctr"/>
            <a:r>
              <a:rPr lang="fr-FR" sz="900" dirty="0">
                <a:solidFill>
                  <a:schemeClr val="accent2"/>
                </a:solidFill>
              </a:rPr>
              <a:t>Date anniversaire               du contrat</a:t>
            </a:r>
          </a:p>
        </p:txBody>
      </p:sp>
      <p:cxnSp>
        <p:nvCxnSpPr>
          <p:cNvPr id="40" name="Connecteur droit 39">
            <a:extLst>
              <a:ext uri="{FF2B5EF4-FFF2-40B4-BE49-F238E27FC236}">
                <a16:creationId xmlns="" xmlns:a16="http://schemas.microsoft.com/office/drawing/2014/main" id="{68C294D1-C839-40FC-BA44-28F07E784AAE}"/>
              </a:ext>
            </a:extLst>
          </p:cNvPr>
          <p:cNvCxnSpPr/>
          <p:nvPr/>
        </p:nvCxnSpPr>
        <p:spPr>
          <a:xfrm flipH="1" flipV="1">
            <a:off x="2060663" y="4250410"/>
            <a:ext cx="1" cy="148174"/>
          </a:xfrm>
          <a:prstGeom prst="line">
            <a:avLst/>
          </a:prstGeom>
          <a:ln w="19050">
            <a:solidFill>
              <a:schemeClr val="accent2"/>
            </a:solidFill>
            <a:tailEnd type="none"/>
          </a:ln>
        </p:spPr>
        <p:style>
          <a:lnRef idx="1">
            <a:schemeClr val="accent1"/>
          </a:lnRef>
          <a:fillRef idx="0">
            <a:schemeClr val="accent1"/>
          </a:fillRef>
          <a:effectRef idx="0">
            <a:schemeClr val="accent1"/>
          </a:effectRef>
          <a:fontRef idx="minor">
            <a:schemeClr val="tx1"/>
          </a:fontRef>
        </p:style>
      </p:cxnSp>
      <p:sp>
        <p:nvSpPr>
          <p:cNvPr id="41" name="ZoneTexte 40">
            <a:extLst>
              <a:ext uri="{FF2B5EF4-FFF2-40B4-BE49-F238E27FC236}">
                <a16:creationId xmlns="" xmlns:a16="http://schemas.microsoft.com/office/drawing/2014/main" id="{FB305FB9-DE5C-4ADF-A0C2-32C2B83D3AF5}"/>
              </a:ext>
            </a:extLst>
          </p:cNvPr>
          <p:cNvSpPr txBox="1"/>
          <p:nvPr/>
        </p:nvSpPr>
        <p:spPr>
          <a:xfrm>
            <a:off x="1414344" y="3853130"/>
            <a:ext cx="1302879" cy="230832"/>
          </a:xfrm>
          <a:prstGeom prst="rect">
            <a:avLst/>
          </a:prstGeom>
          <a:noFill/>
        </p:spPr>
        <p:txBody>
          <a:bodyPr wrap="square" rtlCol="0">
            <a:spAutoFit/>
          </a:bodyPr>
          <a:lstStyle/>
          <a:p>
            <a:pPr algn="ctr"/>
            <a:r>
              <a:rPr lang="fr-FR" sz="900" dirty="0" smtClean="0">
                <a:solidFill>
                  <a:srgbClr val="00B050"/>
                </a:solidFill>
              </a:rPr>
              <a:t>Avis d’échéance</a:t>
            </a:r>
            <a:endParaRPr lang="fr-FR" sz="900" dirty="0">
              <a:solidFill>
                <a:srgbClr val="00B050"/>
              </a:solidFill>
            </a:endParaRPr>
          </a:p>
        </p:txBody>
      </p:sp>
      <p:cxnSp>
        <p:nvCxnSpPr>
          <p:cNvPr id="42" name="Connecteur droit avec flèche 41">
            <a:extLst>
              <a:ext uri="{FF2B5EF4-FFF2-40B4-BE49-F238E27FC236}">
                <a16:creationId xmlns="" xmlns:a16="http://schemas.microsoft.com/office/drawing/2014/main" id="{E871D880-DF7F-46CE-9683-3CBB1230158C}"/>
              </a:ext>
            </a:extLst>
          </p:cNvPr>
          <p:cNvCxnSpPr/>
          <p:nvPr/>
        </p:nvCxnSpPr>
        <p:spPr>
          <a:xfrm>
            <a:off x="2066324" y="4326610"/>
            <a:ext cx="1648656" cy="0"/>
          </a:xfrm>
          <a:prstGeom prst="straightConnector1">
            <a:avLst/>
          </a:prstGeom>
          <a:ln>
            <a:solidFill>
              <a:schemeClr val="bg1">
                <a:lumMod val="50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3" name="ZoneTexte 42">
            <a:extLst>
              <a:ext uri="{FF2B5EF4-FFF2-40B4-BE49-F238E27FC236}">
                <a16:creationId xmlns="" xmlns:a16="http://schemas.microsoft.com/office/drawing/2014/main" id="{D379A10E-5D85-4137-BC92-C7399E8F86D6}"/>
              </a:ext>
            </a:extLst>
          </p:cNvPr>
          <p:cNvSpPr txBox="1"/>
          <p:nvPr/>
        </p:nvSpPr>
        <p:spPr>
          <a:xfrm>
            <a:off x="2332973" y="4122725"/>
            <a:ext cx="1041025" cy="215444"/>
          </a:xfrm>
          <a:prstGeom prst="rect">
            <a:avLst/>
          </a:prstGeom>
          <a:noFill/>
        </p:spPr>
        <p:txBody>
          <a:bodyPr wrap="square" rtlCol="0">
            <a:spAutoFit/>
          </a:bodyPr>
          <a:lstStyle/>
          <a:p>
            <a:pPr algn="ctr"/>
            <a:r>
              <a:rPr lang="fr-FR" sz="800" dirty="0">
                <a:solidFill>
                  <a:schemeClr val="bg1">
                    <a:lumMod val="50000"/>
                  </a:schemeClr>
                </a:solidFill>
                <a:latin typeface="Vrinda"/>
                <a:cs typeface="Vrinda"/>
              </a:rPr>
              <a:t>~ </a:t>
            </a:r>
            <a:r>
              <a:rPr lang="fr-FR" sz="800" dirty="0">
                <a:solidFill>
                  <a:schemeClr val="bg1">
                    <a:lumMod val="50000"/>
                  </a:schemeClr>
                </a:solidFill>
              </a:rPr>
              <a:t>40 j</a:t>
            </a:r>
          </a:p>
        </p:txBody>
      </p:sp>
      <p:sp>
        <p:nvSpPr>
          <p:cNvPr id="44" name="ZoneTexte 43">
            <a:extLst>
              <a:ext uri="{FF2B5EF4-FFF2-40B4-BE49-F238E27FC236}">
                <a16:creationId xmlns="" xmlns:a16="http://schemas.microsoft.com/office/drawing/2014/main" id="{0C4E7261-7D4E-40CF-BC4B-20274CDE935A}"/>
              </a:ext>
            </a:extLst>
          </p:cNvPr>
          <p:cNvSpPr txBox="1"/>
          <p:nvPr/>
        </p:nvSpPr>
        <p:spPr>
          <a:xfrm>
            <a:off x="1219753" y="2710019"/>
            <a:ext cx="1068422" cy="130298"/>
          </a:xfrm>
          <a:prstGeom prst="rect">
            <a:avLst/>
          </a:prstGeom>
          <a:noFill/>
        </p:spPr>
        <p:txBody>
          <a:bodyPr wrap="square" rtlCol="0" anchor="ctr">
            <a:noAutofit/>
          </a:bodyPr>
          <a:lstStyle/>
          <a:p>
            <a:pPr algn="ctr"/>
            <a:r>
              <a:rPr lang="fr-FR" sz="900" dirty="0" smtClean="0">
                <a:solidFill>
                  <a:schemeClr val="bg1"/>
                </a:solidFill>
              </a:rPr>
              <a:t>Février</a:t>
            </a:r>
            <a:endParaRPr lang="fr-FR" sz="900" dirty="0">
              <a:solidFill>
                <a:schemeClr val="bg1"/>
              </a:solidFill>
            </a:endParaRPr>
          </a:p>
        </p:txBody>
      </p:sp>
      <p:sp>
        <p:nvSpPr>
          <p:cNvPr id="45" name="ZoneTexte 44">
            <a:extLst>
              <a:ext uri="{FF2B5EF4-FFF2-40B4-BE49-F238E27FC236}">
                <a16:creationId xmlns="" xmlns:a16="http://schemas.microsoft.com/office/drawing/2014/main" id="{AD7A6ACA-D01F-4E58-BEF8-20A8F0122748}"/>
              </a:ext>
            </a:extLst>
          </p:cNvPr>
          <p:cNvSpPr txBox="1"/>
          <p:nvPr/>
        </p:nvSpPr>
        <p:spPr>
          <a:xfrm>
            <a:off x="2426922" y="2710019"/>
            <a:ext cx="1068422" cy="130298"/>
          </a:xfrm>
          <a:prstGeom prst="rect">
            <a:avLst/>
          </a:prstGeom>
          <a:noFill/>
        </p:spPr>
        <p:txBody>
          <a:bodyPr wrap="square" rtlCol="0" anchor="ctr">
            <a:noAutofit/>
          </a:bodyPr>
          <a:lstStyle/>
          <a:p>
            <a:pPr algn="ctr"/>
            <a:r>
              <a:rPr lang="fr-FR" sz="900" dirty="0" smtClean="0">
                <a:solidFill>
                  <a:schemeClr val="bg1"/>
                </a:solidFill>
              </a:rPr>
              <a:t>Mars</a:t>
            </a:r>
            <a:endParaRPr lang="fr-FR" sz="900" dirty="0">
              <a:solidFill>
                <a:schemeClr val="bg1"/>
              </a:solidFill>
            </a:endParaRPr>
          </a:p>
        </p:txBody>
      </p:sp>
      <p:sp>
        <p:nvSpPr>
          <p:cNvPr id="46" name="ZoneTexte 45">
            <a:extLst>
              <a:ext uri="{FF2B5EF4-FFF2-40B4-BE49-F238E27FC236}">
                <a16:creationId xmlns="" xmlns:a16="http://schemas.microsoft.com/office/drawing/2014/main" id="{1C36D97B-BE23-4EBB-B648-98BD51C47110}"/>
              </a:ext>
            </a:extLst>
          </p:cNvPr>
          <p:cNvSpPr txBox="1"/>
          <p:nvPr/>
        </p:nvSpPr>
        <p:spPr>
          <a:xfrm>
            <a:off x="3634092" y="2710019"/>
            <a:ext cx="1068422" cy="130298"/>
          </a:xfrm>
          <a:prstGeom prst="rect">
            <a:avLst/>
          </a:prstGeom>
          <a:noFill/>
        </p:spPr>
        <p:txBody>
          <a:bodyPr wrap="square" rtlCol="0" anchor="ctr">
            <a:noAutofit/>
          </a:bodyPr>
          <a:lstStyle/>
          <a:p>
            <a:pPr algn="ctr"/>
            <a:r>
              <a:rPr lang="fr-FR" sz="900" dirty="0" smtClean="0">
                <a:solidFill>
                  <a:schemeClr val="bg1"/>
                </a:solidFill>
              </a:rPr>
              <a:t>Avril</a:t>
            </a:r>
            <a:endParaRPr lang="fr-FR" sz="900" dirty="0">
              <a:solidFill>
                <a:schemeClr val="bg1"/>
              </a:solidFill>
            </a:endParaRPr>
          </a:p>
        </p:txBody>
      </p:sp>
      <p:sp>
        <p:nvSpPr>
          <p:cNvPr id="47" name="ZoneTexte 46">
            <a:extLst>
              <a:ext uri="{FF2B5EF4-FFF2-40B4-BE49-F238E27FC236}">
                <a16:creationId xmlns="" xmlns:a16="http://schemas.microsoft.com/office/drawing/2014/main" id="{4865AF19-294F-428B-B04B-F170432EA8FE}"/>
              </a:ext>
            </a:extLst>
          </p:cNvPr>
          <p:cNvSpPr txBox="1"/>
          <p:nvPr/>
        </p:nvSpPr>
        <p:spPr>
          <a:xfrm>
            <a:off x="4841262" y="2710019"/>
            <a:ext cx="1068422" cy="130298"/>
          </a:xfrm>
          <a:prstGeom prst="rect">
            <a:avLst/>
          </a:prstGeom>
          <a:noFill/>
        </p:spPr>
        <p:txBody>
          <a:bodyPr wrap="square" rtlCol="0" anchor="ctr">
            <a:noAutofit/>
          </a:bodyPr>
          <a:lstStyle/>
          <a:p>
            <a:pPr algn="ctr"/>
            <a:r>
              <a:rPr lang="fr-FR" sz="900" dirty="0">
                <a:solidFill>
                  <a:schemeClr val="bg1"/>
                </a:solidFill>
              </a:rPr>
              <a:t>Mai</a:t>
            </a:r>
          </a:p>
        </p:txBody>
      </p:sp>
      <p:sp>
        <p:nvSpPr>
          <p:cNvPr id="48" name="ZoneTexte 47">
            <a:extLst>
              <a:ext uri="{FF2B5EF4-FFF2-40B4-BE49-F238E27FC236}">
                <a16:creationId xmlns="" xmlns:a16="http://schemas.microsoft.com/office/drawing/2014/main" id="{2F2531E8-DA35-43DC-B911-3D95AA3205DA}"/>
              </a:ext>
            </a:extLst>
          </p:cNvPr>
          <p:cNvSpPr txBox="1"/>
          <p:nvPr/>
        </p:nvSpPr>
        <p:spPr>
          <a:xfrm>
            <a:off x="6048433" y="2710019"/>
            <a:ext cx="1068422" cy="130298"/>
          </a:xfrm>
          <a:prstGeom prst="rect">
            <a:avLst/>
          </a:prstGeom>
          <a:noFill/>
        </p:spPr>
        <p:txBody>
          <a:bodyPr wrap="square" rtlCol="0" anchor="ctr">
            <a:noAutofit/>
          </a:bodyPr>
          <a:lstStyle/>
          <a:p>
            <a:pPr algn="ctr"/>
            <a:r>
              <a:rPr lang="fr-FR" sz="900" dirty="0">
                <a:solidFill>
                  <a:schemeClr val="bg1"/>
                </a:solidFill>
              </a:rPr>
              <a:t>Juin</a:t>
            </a:r>
          </a:p>
        </p:txBody>
      </p:sp>
      <p:sp>
        <p:nvSpPr>
          <p:cNvPr id="49" name="ZoneTexte 48">
            <a:extLst>
              <a:ext uri="{FF2B5EF4-FFF2-40B4-BE49-F238E27FC236}">
                <a16:creationId xmlns="" xmlns:a16="http://schemas.microsoft.com/office/drawing/2014/main" id="{2ABB00D7-4E38-4657-9BA8-516CFC45B4A0}"/>
              </a:ext>
            </a:extLst>
          </p:cNvPr>
          <p:cNvSpPr txBox="1"/>
          <p:nvPr/>
        </p:nvSpPr>
        <p:spPr>
          <a:xfrm>
            <a:off x="1219753" y="4416786"/>
            <a:ext cx="1068422" cy="130298"/>
          </a:xfrm>
          <a:prstGeom prst="rect">
            <a:avLst/>
          </a:prstGeom>
          <a:noFill/>
        </p:spPr>
        <p:txBody>
          <a:bodyPr wrap="square" rtlCol="0" anchor="ctr">
            <a:noAutofit/>
          </a:bodyPr>
          <a:lstStyle/>
          <a:p>
            <a:pPr algn="ctr"/>
            <a:r>
              <a:rPr lang="fr-FR" sz="900" dirty="0" smtClean="0">
                <a:solidFill>
                  <a:schemeClr val="bg1"/>
                </a:solidFill>
              </a:rPr>
              <a:t>Février </a:t>
            </a:r>
            <a:r>
              <a:rPr lang="fr-FR" sz="900" dirty="0">
                <a:solidFill>
                  <a:schemeClr val="bg1"/>
                </a:solidFill>
              </a:rPr>
              <a:t>N</a:t>
            </a:r>
          </a:p>
        </p:txBody>
      </p:sp>
      <p:sp>
        <p:nvSpPr>
          <p:cNvPr id="50" name="ZoneTexte 49">
            <a:extLst>
              <a:ext uri="{FF2B5EF4-FFF2-40B4-BE49-F238E27FC236}">
                <a16:creationId xmlns="" xmlns:a16="http://schemas.microsoft.com/office/drawing/2014/main" id="{413F46CE-8F4D-4CA4-B871-58E72EF8D365}"/>
              </a:ext>
            </a:extLst>
          </p:cNvPr>
          <p:cNvSpPr txBox="1"/>
          <p:nvPr/>
        </p:nvSpPr>
        <p:spPr>
          <a:xfrm>
            <a:off x="2426922" y="4416786"/>
            <a:ext cx="1068422" cy="130298"/>
          </a:xfrm>
          <a:prstGeom prst="rect">
            <a:avLst/>
          </a:prstGeom>
          <a:noFill/>
        </p:spPr>
        <p:txBody>
          <a:bodyPr wrap="square" rtlCol="0" anchor="ctr">
            <a:noAutofit/>
          </a:bodyPr>
          <a:lstStyle/>
          <a:p>
            <a:pPr algn="ctr"/>
            <a:r>
              <a:rPr lang="fr-FR" sz="900" dirty="0" smtClean="0">
                <a:solidFill>
                  <a:schemeClr val="bg1"/>
                </a:solidFill>
              </a:rPr>
              <a:t>Mars </a:t>
            </a:r>
            <a:r>
              <a:rPr lang="fr-FR" sz="900" dirty="0">
                <a:solidFill>
                  <a:schemeClr val="bg1"/>
                </a:solidFill>
              </a:rPr>
              <a:t>N</a:t>
            </a:r>
          </a:p>
        </p:txBody>
      </p:sp>
      <p:sp>
        <p:nvSpPr>
          <p:cNvPr id="51" name="ZoneTexte 50">
            <a:extLst>
              <a:ext uri="{FF2B5EF4-FFF2-40B4-BE49-F238E27FC236}">
                <a16:creationId xmlns="" xmlns:a16="http://schemas.microsoft.com/office/drawing/2014/main" id="{E61BB019-7B3E-49A7-B24A-576A37FD6BD7}"/>
              </a:ext>
            </a:extLst>
          </p:cNvPr>
          <p:cNvSpPr txBox="1"/>
          <p:nvPr/>
        </p:nvSpPr>
        <p:spPr>
          <a:xfrm>
            <a:off x="3634092" y="4416786"/>
            <a:ext cx="1068422" cy="130298"/>
          </a:xfrm>
          <a:prstGeom prst="rect">
            <a:avLst/>
          </a:prstGeom>
          <a:noFill/>
        </p:spPr>
        <p:txBody>
          <a:bodyPr wrap="square" rtlCol="0" anchor="ctr">
            <a:noAutofit/>
          </a:bodyPr>
          <a:lstStyle/>
          <a:p>
            <a:pPr algn="ctr"/>
            <a:r>
              <a:rPr lang="fr-FR" sz="900" dirty="0" smtClean="0">
                <a:solidFill>
                  <a:schemeClr val="bg1"/>
                </a:solidFill>
              </a:rPr>
              <a:t>Avril </a:t>
            </a:r>
            <a:r>
              <a:rPr lang="fr-FR" sz="900" dirty="0">
                <a:solidFill>
                  <a:schemeClr val="bg1"/>
                </a:solidFill>
              </a:rPr>
              <a:t>N</a:t>
            </a:r>
          </a:p>
        </p:txBody>
      </p:sp>
      <p:sp>
        <p:nvSpPr>
          <p:cNvPr id="52" name="ZoneTexte 51">
            <a:extLst>
              <a:ext uri="{FF2B5EF4-FFF2-40B4-BE49-F238E27FC236}">
                <a16:creationId xmlns="" xmlns:a16="http://schemas.microsoft.com/office/drawing/2014/main" id="{3A012184-E850-4259-8189-6E56C7EC288B}"/>
              </a:ext>
            </a:extLst>
          </p:cNvPr>
          <p:cNvSpPr txBox="1"/>
          <p:nvPr/>
        </p:nvSpPr>
        <p:spPr>
          <a:xfrm>
            <a:off x="4841262" y="4416786"/>
            <a:ext cx="1068422" cy="130298"/>
          </a:xfrm>
          <a:prstGeom prst="rect">
            <a:avLst/>
          </a:prstGeom>
          <a:noFill/>
        </p:spPr>
        <p:txBody>
          <a:bodyPr wrap="square" rtlCol="0" anchor="ctr">
            <a:noAutofit/>
          </a:bodyPr>
          <a:lstStyle/>
          <a:p>
            <a:pPr algn="ctr"/>
            <a:r>
              <a:rPr lang="fr-FR" sz="900" dirty="0">
                <a:solidFill>
                  <a:schemeClr val="bg1"/>
                </a:solidFill>
              </a:rPr>
              <a:t>…</a:t>
            </a:r>
          </a:p>
        </p:txBody>
      </p:sp>
      <p:sp>
        <p:nvSpPr>
          <p:cNvPr id="53" name="ZoneTexte 52">
            <a:extLst>
              <a:ext uri="{FF2B5EF4-FFF2-40B4-BE49-F238E27FC236}">
                <a16:creationId xmlns="" xmlns:a16="http://schemas.microsoft.com/office/drawing/2014/main" id="{02C59D52-6DA3-48EF-BCCB-753E138F4DBF}"/>
              </a:ext>
            </a:extLst>
          </p:cNvPr>
          <p:cNvSpPr txBox="1"/>
          <p:nvPr/>
        </p:nvSpPr>
        <p:spPr>
          <a:xfrm>
            <a:off x="6436345" y="4416786"/>
            <a:ext cx="1068422" cy="130298"/>
          </a:xfrm>
          <a:prstGeom prst="rect">
            <a:avLst/>
          </a:prstGeom>
          <a:noFill/>
        </p:spPr>
        <p:txBody>
          <a:bodyPr wrap="square" rtlCol="0" anchor="ctr">
            <a:noAutofit/>
          </a:bodyPr>
          <a:lstStyle/>
          <a:p>
            <a:pPr algn="ctr"/>
            <a:r>
              <a:rPr lang="fr-FR" sz="900" dirty="0">
                <a:solidFill>
                  <a:schemeClr val="bg1"/>
                </a:solidFill>
              </a:rPr>
              <a:t>M</a:t>
            </a:r>
            <a:r>
              <a:rPr lang="fr-FR" sz="900" dirty="0" smtClean="0">
                <a:solidFill>
                  <a:schemeClr val="bg1"/>
                </a:solidFill>
              </a:rPr>
              <a:t>ars </a:t>
            </a:r>
            <a:r>
              <a:rPr lang="fr-FR" sz="900" dirty="0">
                <a:solidFill>
                  <a:schemeClr val="bg1"/>
                </a:solidFill>
              </a:rPr>
              <a:t>N+1</a:t>
            </a:r>
          </a:p>
        </p:txBody>
      </p:sp>
    </p:spTree>
    <p:extLst>
      <p:ext uri="{BB962C8B-B14F-4D97-AF65-F5344CB8AC3E}">
        <p14:creationId xmlns:p14="http://schemas.microsoft.com/office/powerpoint/2010/main" val="22497233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9" name="Espace réservé du texte 3"/>
          <p:cNvSpPr txBox="1">
            <a:spLocks/>
          </p:cNvSpPr>
          <p:nvPr/>
        </p:nvSpPr>
        <p:spPr>
          <a:xfrm>
            <a:off x="781672" y="43211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solidFill>
                  <a:schemeClr val="bg1"/>
                </a:solidFill>
              </a:rPr>
              <a:t>Financement et pilotage</a:t>
            </a:r>
            <a:endParaRPr lang="fr-FR" dirty="0">
              <a:solidFill>
                <a:schemeClr val="bg1"/>
              </a:solidFill>
            </a:endParaRPr>
          </a:p>
        </p:txBody>
      </p:sp>
      <p:cxnSp>
        <p:nvCxnSpPr>
          <p:cNvPr id="41" name="Connecteur droit 40"/>
          <p:cNvCxnSpPr/>
          <p:nvPr/>
        </p:nvCxnSpPr>
        <p:spPr>
          <a:xfrm>
            <a:off x="3687869" y="2550198"/>
            <a:ext cx="1832587" cy="11712"/>
          </a:xfrm>
          <a:prstGeom prst="line">
            <a:avLst/>
          </a:prstGeom>
          <a:ln w="12700">
            <a:solidFill>
              <a:schemeClr val="bg1">
                <a:lumMod val="75000"/>
                <a:alpha val="61000"/>
              </a:schemeClr>
            </a:solidFill>
          </a:ln>
        </p:spPr>
        <p:style>
          <a:lnRef idx="1">
            <a:schemeClr val="dk1"/>
          </a:lnRef>
          <a:fillRef idx="0">
            <a:schemeClr val="dk1"/>
          </a:fillRef>
          <a:effectRef idx="0">
            <a:schemeClr val="dk1"/>
          </a:effectRef>
          <a:fontRef idx="minor">
            <a:schemeClr val="tx1"/>
          </a:fontRef>
        </p:style>
      </p:cxnSp>
      <p:sp>
        <p:nvSpPr>
          <p:cNvPr id="7" name="Rectangle à coins arrondis 6"/>
          <p:cNvSpPr/>
          <p:nvPr/>
        </p:nvSpPr>
        <p:spPr>
          <a:xfrm>
            <a:off x="626227" y="1768450"/>
            <a:ext cx="2597120" cy="1141010"/>
          </a:xfrm>
          <a:prstGeom prst="roundRect">
            <a:avLst/>
          </a:prstGeom>
          <a:solidFill>
            <a:schemeClr val="accent2"/>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à coins arrondis 9"/>
          <p:cNvSpPr/>
          <p:nvPr/>
        </p:nvSpPr>
        <p:spPr>
          <a:xfrm>
            <a:off x="5994325" y="1781212"/>
            <a:ext cx="2606467" cy="1446273"/>
          </a:xfrm>
          <a:prstGeom prst="roundRect">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Oval 1"/>
          <p:cNvSpPr/>
          <p:nvPr/>
        </p:nvSpPr>
        <p:spPr>
          <a:xfrm>
            <a:off x="1564787" y="1339267"/>
            <a:ext cx="720000" cy="720000"/>
          </a:xfrm>
          <a:prstGeom prst="ellipse">
            <a:avLst/>
          </a:prstGeom>
          <a:solidFill>
            <a:schemeClr val="bg1"/>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 name="Rectangle 12"/>
          <p:cNvSpPr/>
          <p:nvPr/>
        </p:nvSpPr>
        <p:spPr>
          <a:xfrm>
            <a:off x="626227" y="2121757"/>
            <a:ext cx="2597120" cy="646331"/>
          </a:xfrm>
          <a:prstGeom prst="rect">
            <a:avLst/>
          </a:prstGeom>
        </p:spPr>
        <p:txBody>
          <a:bodyPr wrap="square">
            <a:spAutoFit/>
          </a:bodyPr>
          <a:lstStyle/>
          <a:p>
            <a:pPr algn="ctr">
              <a:spcAft>
                <a:spcPts val="0"/>
              </a:spcAft>
              <a:defRPr/>
            </a:pPr>
            <a:r>
              <a:rPr lang="fr-FR" b="1" dirty="0" smtClean="0">
                <a:solidFill>
                  <a:schemeClr val="bg1"/>
                </a:solidFill>
                <a:latin typeface="Arial Narrow" panose="020B0606020202030204" pitchFamily="34" charset="0"/>
              </a:rPr>
              <a:t>Enveloppe 2018 CELCA : </a:t>
            </a:r>
            <a:br>
              <a:rPr lang="fr-FR" b="1" dirty="0" smtClean="0">
                <a:solidFill>
                  <a:schemeClr val="bg1"/>
                </a:solidFill>
                <a:latin typeface="Arial Narrow" panose="020B0606020202030204" pitchFamily="34" charset="0"/>
              </a:rPr>
            </a:br>
            <a:r>
              <a:rPr lang="fr-FR" b="1" dirty="0" smtClean="0">
                <a:solidFill>
                  <a:schemeClr val="bg1"/>
                </a:solidFill>
                <a:latin typeface="Arial Narrow" panose="020B0606020202030204" pitchFamily="34" charset="0"/>
              </a:rPr>
              <a:t>163 800€</a:t>
            </a:r>
            <a:endParaRPr lang="fr-FR" b="1" dirty="0">
              <a:solidFill>
                <a:schemeClr val="bg1"/>
              </a:solidFill>
              <a:latin typeface="Arial Narrow" panose="020B0606020202030204" pitchFamily="34" charset="0"/>
              <a:ea typeface="Calibri" panose="020F0502020204030204" pitchFamily="34" charset="0"/>
              <a:cs typeface="Times New Roman" panose="02020603050405020304" pitchFamily="18" charset="0"/>
            </a:endParaRPr>
          </a:p>
        </p:txBody>
      </p:sp>
      <p:sp>
        <p:nvSpPr>
          <p:cNvPr id="14" name="Oval 1"/>
          <p:cNvSpPr/>
          <p:nvPr/>
        </p:nvSpPr>
        <p:spPr>
          <a:xfrm>
            <a:off x="3874293" y="1785981"/>
            <a:ext cx="1440000" cy="1440000"/>
          </a:xfrm>
          <a:prstGeom prst="ellipse">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Connecteur droit 14"/>
          <p:cNvCxnSpPr/>
          <p:nvPr/>
        </p:nvCxnSpPr>
        <p:spPr>
          <a:xfrm flipH="1">
            <a:off x="3337031" y="2041284"/>
            <a:ext cx="0" cy="612775"/>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a:off x="3337031" y="2273994"/>
            <a:ext cx="358775" cy="0"/>
          </a:xfrm>
          <a:prstGeom prst="line">
            <a:avLst/>
          </a:prstGeom>
          <a:ln w="12700">
            <a:solidFill>
              <a:schemeClr val="bg1">
                <a:lumMod val="75000"/>
                <a:alpha val="61000"/>
              </a:schemeClr>
            </a:solidFill>
          </a:ln>
        </p:spPr>
        <p:style>
          <a:lnRef idx="1">
            <a:schemeClr val="dk1"/>
          </a:lnRef>
          <a:fillRef idx="0">
            <a:schemeClr val="dk1"/>
          </a:fillRef>
          <a:effectRef idx="0">
            <a:schemeClr val="dk1"/>
          </a:effectRef>
          <a:fontRef idx="minor">
            <a:schemeClr val="tx1"/>
          </a:fontRef>
        </p:style>
      </p:cxnSp>
      <p:cxnSp>
        <p:nvCxnSpPr>
          <p:cNvPr id="17" name="Connecteur droit 16"/>
          <p:cNvCxnSpPr/>
          <p:nvPr/>
        </p:nvCxnSpPr>
        <p:spPr>
          <a:xfrm flipV="1">
            <a:off x="3687869" y="2281204"/>
            <a:ext cx="7937" cy="253065"/>
          </a:xfrm>
          <a:prstGeom prst="line">
            <a:avLst/>
          </a:prstGeom>
          <a:ln w="12700">
            <a:solidFill>
              <a:schemeClr val="bg1">
                <a:lumMod val="75000"/>
                <a:alpha val="61000"/>
              </a:schemeClr>
            </a:solidFill>
          </a:ln>
        </p:spPr>
        <p:style>
          <a:lnRef idx="1">
            <a:schemeClr val="dk1"/>
          </a:lnRef>
          <a:fillRef idx="0">
            <a:schemeClr val="dk1"/>
          </a:fillRef>
          <a:effectRef idx="0">
            <a:schemeClr val="dk1"/>
          </a:effectRef>
          <a:fontRef idx="minor">
            <a:schemeClr val="tx1"/>
          </a:fontRef>
        </p:style>
      </p:cxnSp>
      <p:sp>
        <p:nvSpPr>
          <p:cNvPr id="18" name="ZoneTexte 17"/>
          <p:cNvSpPr txBox="1"/>
          <p:nvPr/>
        </p:nvSpPr>
        <p:spPr>
          <a:xfrm>
            <a:off x="3899421" y="3275980"/>
            <a:ext cx="1373339" cy="338554"/>
          </a:xfrm>
          <a:prstGeom prst="rect">
            <a:avLst/>
          </a:prstGeom>
          <a:noFill/>
        </p:spPr>
        <p:txBody>
          <a:bodyPr wrap="square" rtlCol="0">
            <a:spAutoFit/>
          </a:bodyPr>
          <a:lstStyle/>
          <a:p>
            <a:pPr algn="ctr"/>
            <a:endParaRPr lang="fr-FR" sz="1600" b="1" dirty="0">
              <a:solidFill>
                <a:schemeClr val="tx1">
                  <a:lumMod val="75000"/>
                  <a:lumOff val="25000"/>
                </a:schemeClr>
              </a:solidFill>
            </a:endParaRPr>
          </a:p>
        </p:txBody>
      </p:sp>
      <p:sp>
        <p:nvSpPr>
          <p:cNvPr id="19" name="Oval 1"/>
          <p:cNvSpPr/>
          <p:nvPr/>
        </p:nvSpPr>
        <p:spPr>
          <a:xfrm>
            <a:off x="6944010" y="1359142"/>
            <a:ext cx="720000" cy="720000"/>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20" name="Image 19"/>
          <p:cNvPicPr>
            <a:picLocks noChangeAspect="1"/>
          </p:cNvPicPr>
          <p:nvPr/>
        </p:nvPicPr>
        <p:blipFill>
          <a:blip r:embed="rId2" cstate="print">
            <a:clrChange>
              <a:clrFrom>
                <a:srgbClr val="FFFFFF"/>
              </a:clrFrom>
              <a:clrTo>
                <a:srgbClr val="FFFFFF">
                  <a:alpha val="0"/>
                </a:srgbClr>
              </a:clrTo>
            </a:clrChange>
            <a:grayscl/>
            <a:extLst>
              <a:ext uri="{28A0092B-C50C-407E-A947-70E740481C1C}">
                <a14:useLocalDpi xmlns:a14="http://schemas.microsoft.com/office/drawing/2010/main" val="0"/>
              </a:ext>
            </a:extLst>
          </a:blip>
          <a:stretch>
            <a:fillRect/>
          </a:stretch>
        </p:blipFill>
        <p:spPr>
          <a:xfrm>
            <a:off x="1655959" y="1423414"/>
            <a:ext cx="551705" cy="551705"/>
          </a:xfrm>
          <a:prstGeom prst="rect">
            <a:avLst/>
          </a:prstGeom>
        </p:spPr>
      </p:pic>
      <p:pic>
        <p:nvPicPr>
          <p:cNvPr id="21" name="Image 20"/>
          <p:cNvPicPr>
            <a:picLocks noChangeAspect="1"/>
          </p:cNvPicPr>
          <p:nvPr/>
        </p:nvPicPr>
        <p:blipFill>
          <a:blip r:embed="rId3" cstate="print">
            <a:duotone>
              <a:srgbClr val="000000">
                <a:shade val="45000"/>
                <a:satMod val="135000"/>
              </a:srgbClr>
              <a:prstClr val="white"/>
            </a:duotone>
            <a:extLst>
              <a:ext uri="{28A0092B-C50C-407E-A947-70E740481C1C}">
                <a14:useLocalDpi xmlns:a14="http://schemas.microsoft.com/office/drawing/2010/main" val="0"/>
              </a:ext>
            </a:extLst>
          </a:blip>
          <a:stretch>
            <a:fillRect/>
          </a:stretch>
        </p:blipFill>
        <p:spPr>
          <a:xfrm>
            <a:off x="4191490" y="2102982"/>
            <a:ext cx="808250" cy="835804"/>
          </a:xfrm>
          <a:prstGeom prst="rect">
            <a:avLst/>
          </a:prstGeom>
        </p:spPr>
      </p:pic>
      <p:pic>
        <p:nvPicPr>
          <p:cNvPr id="22" name="Image 21"/>
          <p:cNvPicPr>
            <a:picLocks noChangeAspect="1"/>
          </p:cNvPicPr>
          <p:nvPr/>
        </p:nvPicPr>
        <p:blipFill>
          <a:blip r:embed="rId4">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037648" y="1443940"/>
            <a:ext cx="550403" cy="550403"/>
          </a:xfrm>
          <a:prstGeom prst="rect">
            <a:avLst/>
          </a:prstGeom>
        </p:spPr>
      </p:pic>
      <p:sp>
        <p:nvSpPr>
          <p:cNvPr id="23" name="Rectangle 22"/>
          <p:cNvSpPr/>
          <p:nvPr/>
        </p:nvSpPr>
        <p:spPr>
          <a:xfrm>
            <a:off x="6071893" y="2044366"/>
            <a:ext cx="2450864" cy="1169551"/>
          </a:xfrm>
          <a:prstGeom prst="rect">
            <a:avLst/>
          </a:prstGeom>
        </p:spPr>
        <p:txBody>
          <a:bodyPr wrap="square">
            <a:spAutoFit/>
          </a:bodyPr>
          <a:lstStyle/>
          <a:p>
            <a:pPr algn="ctr">
              <a:spcAft>
                <a:spcPts val="0"/>
              </a:spcAft>
              <a:defRPr/>
            </a:pPr>
            <a:r>
              <a:rPr lang="fr-FR" sz="1400" b="1" dirty="0" smtClean="0">
                <a:solidFill>
                  <a:schemeClr val="bg1"/>
                </a:solidFill>
                <a:latin typeface="Arial Narrow" panose="020B0606020202030204" pitchFamily="34" charset="0"/>
              </a:rPr>
              <a:t>Chaque </a:t>
            </a:r>
            <a:r>
              <a:rPr lang="fr-FR" sz="1400" b="1" dirty="0" smtClean="0">
                <a:solidFill>
                  <a:schemeClr val="bg1"/>
                </a:solidFill>
                <a:latin typeface="Arial Narrow" panose="020B0606020202030204" pitchFamily="34" charset="0"/>
              </a:rPr>
              <a:t>mois</a:t>
            </a:r>
            <a:r>
              <a:rPr lang="fr-FR" sz="1400" b="1" dirty="0">
                <a:solidFill>
                  <a:schemeClr val="bg1"/>
                </a:solidFill>
                <a:latin typeface="Arial Narrow" panose="020B0606020202030204" pitchFamily="34" charset="0"/>
              </a:rPr>
              <a:t>,</a:t>
            </a:r>
            <a:r>
              <a:rPr lang="fr-FR" sz="1400" b="1" dirty="0" smtClean="0">
                <a:solidFill>
                  <a:schemeClr val="bg1"/>
                </a:solidFill>
                <a:latin typeface="Arial Narrow" panose="020B0606020202030204" pitchFamily="34" charset="0"/>
              </a:rPr>
              <a:t> </a:t>
            </a:r>
            <a:r>
              <a:rPr lang="fr-FR" sz="1400" b="1" dirty="0" smtClean="0">
                <a:solidFill>
                  <a:schemeClr val="bg1"/>
                </a:solidFill>
                <a:latin typeface="Arial Narrow" panose="020B0606020202030204" pitchFamily="34" charset="0"/>
              </a:rPr>
              <a:t>la DMA insèrera en </a:t>
            </a:r>
            <a:r>
              <a:rPr lang="fr-FR" sz="1400" b="1" dirty="0" err="1" smtClean="0">
                <a:solidFill>
                  <a:schemeClr val="bg1"/>
                </a:solidFill>
                <a:latin typeface="Arial Narrow" panose="020B0606020202030204" pitchFamily="34" charset="0"/>
              </a:rPr>
              <a:t>brief</a:t>
            </a:r>
            <a:r>
              <a:rPr lang="fr-FR" sz="1400" b="1" dirty="0" smtClean="0">
                <a:solidFill>
                  <a:schemeClr val="bg1"/>
                </a:solidFill>
                <a:latin typeface="Arial Narrow" panose="020B0606020202030204" pitchFamily="34" charset="0"/>
              </a:rPr>
              <a:t> DG/DUC/DA,</a:t>
            </a:r>
          </a:p>
          <a:p>
            <a:pPr algn="ctr">
              <a:spcAft>
                <a:spcPts val="0"/>
              </a:spcAft>
              <a:defRPr/>
            </a:pPr>
            <a:r>
              <a:rPr lang="fr-FR" sz="1400" b="1" dirty="0" smtClean="0">
                <a:solidFill>
                  <a:schemeClr val="bg1"/>
                </a:solidFill>
                <a:latin typeface="Arial Narrow" panose="020B0606020202030204" pitchFamily="34" charset="0"/>
              </a:rPr>
              <a:t> un suivi </a:t>
            </a:r>
            <a:r>
              <a:rPr lang="fr-FR" sz="1400" b="1" dirty="0" smtClean="0">
                <a:solidFill>
                  <a:schemeClr val="bg1"/>
                </a:solidFill>
                <a:latin typeface="Arial Narrow" panose="020B0606020202030204" pitchFamily="34" charset="0"/>
              </a:rPr>
              <a:t>mensuel </a:t>
            </a:r>
            <a:r>
              <a:rPr lang="fr-FR" sz="1400" b="1" dirty="0" smtClean="0">
                <a:solidFill>
                  <a:schemeClr val="bg1"/>
                </a:solidFill>
                <a:latin typeface="Arial Narrow" panose="020B0606020202030204" pitchFamily="34" charset="0"/>
              </a:rPr>
              <a:t>de la consommation de l’enveloppe par groupe et par agence.</a:t>
            </a:r>
            <a:endParaRPr lang="fr-FR" sz="1200" b="1" dirty="0">
              <a:solidFill>
                <a:schemeClr val="bg1"/>
              </a:solidFill>
              <a:latin typeface="Arial Narrow" panose="020B0606020202030204" pitchFamily="34" charset="0"/>
              <a:ea typeface="Calibri" panose="020F0502020204030204" pitchFamily="34" charset="0"/>
              <a:cs typeface="Times New Roman" panose="02020603050405020304" pitchFamily="18" charset="0"/>
            </a:endParaRPr>
          </a:p>
        </p:txBody>
      </p:sp>
      <p:cxnSp>
        <p:nvCxnSpPr>
          <p:cNvPr id="25" name="Connecteur droit 24"/>
          <p:cNvCxnSpPr/>
          <p:nvPr/>
        </p:nvCxnSpPr>
        <p:spPr>
          <a:xfrm>
            <a:off x="5883834" y="2115818"/>
            <a:ext cx="0" cy="901706"/>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p:nvCxnSpPr>
        <p:spPr>
          <a:xfrm>
            <a:off x="5506808" y="2273994"/>
            <a:ext cx="363378" cy="0"/>
          </a:xfrm>
          <a:prstGeom prst="line">
            <a:avLst/>
          </a:prstGeom>
          <a:ln w="12700">
            <a:solidFill>
              <a:schemeClr val="bg1">
                <a:lumMod val="75000"/>
                <a:alpha val="61000"/>
              </a:schemeClr>
            </a:solidFill>
          </a:ln>
        </p:spPr>
        <p:style>
          <a:lnRef idx="1">
            <a:schemeClr val="dk1"/>
          </a:lnRef>
          <a:fillRef idx="0">
            <a:schemeClr val="dk1"/>
          </a:fillRef>
          <a:effectRef idx="0">
            <a:schemeClr val="dk1"/>
          </a:effectRef>
          <a:fontRef idx="minor">
            <a:schemeClr val="tx1"/>
          </a:fontRef>
        </p:style>
      </p:cxnSp>
      <p:cxnSp>
        <p:nvCxnSpPr>
          <p:cNvPr id="27" name="Connecteur droit 26"/>
          <p:cNvCxnSpPr/>
          <p:nvPr/>
        </p:nvCxnSpPr>
        <p:spPr>
          <a:xfrm flipH="1">
            <a:off x="5518869" y="2281204"/>
            <a:ext cx="1587" cy="290581"/>
          </a:xfrm>
          <a:prstGeom prst="line">
            <a:avLst/>
          </a:prstGeom>
          <a:ln w="12700">
            <a:solidFill>
              <a:schemeClr val="bg1">
                <a:lumMod val="75000"/>
                <a:alpha val="61000"/>
              </a:schemeClr>
            </a:solidFill>
          </a:ln>
        </p:spPr>
        <p:style>
          <a:lnRef idx="1">
            <a:schemeClr val="dk1"/>
          </a:lnRef>
          <a:fillRef idx="0">
            <a:schemeClr val="dk1"/>
          </a:fillRef>
          <a:effectRef idx="0">
            <a:schemeClr val="dk1"/>
          </a:effectRef>
          <a:fontRef idx="minor">
            <a:schemeClr val="tx1"/>
          </a:fontRef>
        </p:style>
      </p:cxnSp>
      <p:sp>
        <p:nvSpPr>
          <p:cNvPr id="31" name="Triangle isocèle 30"/>
          <p:cNvSpPr/>
          <p:nvPr/>
        </p:nvSpPr>
        <p:spPr>
          <a:xfrm rot="10800000">
            <a:off x="1515241" y="3017524"/>
            <a:ext cx="755999" cy="133254"/>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3" name="Rectangle 32"/>
          <p:cNvSpPr/>
          <p:nvPr/>
        </p:nvSpPr>
        <p:spPr>
          <a:xfrm>
            <a:off x="4194507" y="3904495"/>
            <a:ext cx="4540045" cy="738664"/>
          </a:xfrm>
          <a:prstGeom prst="rect">
            <a:avLst/>
          </a:prstGeom>
        </p:spPr>
        <p:txBody>
          <a:bodyPr wrap="square">
            <a:spAutoFit/>
          </a:bodyPr>
          <a:lstStyle/>
          <a:p>
            <a:pPr marL="179388" lvl="4" indent="-179388" defTabSz="685800">
              <a:spcBef>
                <a:spcPts val="600"/>
              </a:spcBef>
              <a:buClr>
                <a:schemeClr val="accent2"/>
              </a:buClr>
              <a:buSzPct val="80000"/>
              <a:buFont typeface="Wingdings 3" panose="05040102010807070707" pitchFamily="18" charset="2"/>
              <a:buChar char=""/>
            </a:pPr>
            <a:r>
              <a:rPr lang="fr-FR" sz="1400" u="sng" dirty="0" smtClean="0">
                <a:solidFill>
                  <a:schemeClr val="tx1">
                    <a:lumMod val="75000"/>
                    <a:lumOff val="25000"/>
                  </a:schemeClr>
                </a:solidFill>
                <a:latin typeface="Arial Narrow" panose="020B0606020202030204" pitchFamily="34" charset="0"/>
              </a:rPr>
              <a:t>Estimation du nombre de contrats remisés </a:t>
            </a:r>
            <a:r>
              <a:rPr lang="fr-FR" sz="1400" dirty="0" smtClean="0">
                <a:solidFill>
                  <a:schemeClr val="tx1">
                    <a:lumMod val="75000"/>
                    <a:lumOff val="25000"/>
                  </a:schemeClr>
                </a:solidFill>
                <a:latin typeface="Arial Narrow" panose="020B0606020202030204" pitchFamily="34" charset="0"/>
              </a:rPr>
              <a:t>: </a:t>
            </a:r>
            <a:br>
              <a:rPr lang="fr-FR" sz="1400" dirty="0" smtClean="0">
                <a:solidFill>
                  <a:schemeClr val="tx1">
                    <a:lumMod val="75000"/>
                    <a:lumOff val="25000"/>
                  </a:schemeClr>
                </a:solidFill>
                <a:latin typeface="Arial Narrow" panose="020B0606020202030204" pitchFamily="34" charset="0"/>
              </a:rPr>
            </a:br>
            <a:r>
              <a:rPr lang="fr-FR" sz="1400" b="1" dirty="0" smtClean="0">
                <a:solidFill>
                  <a:schemeClr val="tx1">
                    <a:lumMod val="75000"/>
                    <a:lumOff val="25000"/>
                  </a:schemeClr>
                </a:solidFill>
                <a:latin typeface="Arial Narrow" panose="020B0606020202030204" pitchFamily="34" charset="0"/>
              </a:rPr>
              <a:t>Entre 3800 et 4900 contrats </a:t>
            </a:r>
            <a:r>
              <a:rPr lang="fr-FR" sz="1400" dirty="0" smtClean="0">
                <a:solidFill>
                  <a:schemeClr val="tx1">
                    <a:lumMod val="75000"/>
                    <a:lumOff val="25000"/>
                  </a:schemeClr>
                </a:solidFill>
                <a:latin typeface="Arial Narrow" panose="020B0606020202030204" pitchFamily="34" charset="0"/>
              </a:rPr>
              <a:t>selon le montant des  remises accordées</a:t>
            </a:r>
          </a:p>
        </p:txBody>
      </p:sp>
      <p:pic>
        <p:nvPicPr>
          <p:cNvPr id="36" name="Picture 3"/>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4783" b="94348" l="4472" r="95935">
                        <a14:foregroundMark x1="35772" y1="60000" x2="35772" y2="60000"/>
                        <a14:foregroundMark x1="48374" y1="26957" x2="48374" y2="26957"/>
                        <a14:foregroundMark x1="67480" y1="65652" x2="67480" y2="65652"/>
                        <a14:foregroundMark x1="50407" y1="48696" x2="50407" y2="48696"/>
                        <a14:foregroundMark x1="49593" y1="74783" x2="49593" y2="74783"/>
                        <a14:foregroundMark x1="41463" y1="49130" x2="41463" y2="49130"/>
                        <a14:foregroundMark x1="34959" y1="71304" x2="63008" y2="57826"/>
                        <a14:foregroundMark x1="18699" y1="77826" x2="79675" y2="76957"/>
                        <a14:foregroundMark x1="22764" y1="78696" x2="48780" y2="23913"/>
                        <a14:foregroundMark x1="67886" y1="66957" x2="49187" y2="23913"/>
                        <a14:foregroundMark x1="50000" y1="45652" x2="50000" y2="45652"/>
                        <a14:foregroundMark x1="51220" y1="35652" x2="51220" y2="35652"/>
                        <a14:foregroundMark x1="49593" y1="75217" x2="52033" y2="34348"/>
                      </a14:backgroundRemoval>
                    </a14:imgEffect>
                  </a14:imgLayer>
                </a14:imgProps>
              </a:ext>
              <a:ext uri="{28A0092B-C50C-407E-A947-70E740481C1C}">
                <a14:useLocalDpi xmlns:a14="http://schemas.microsoft.com/office/drawing/2010/main" val="0"/>
              </a:ext>
            </a:extLst>
          </a:blip>
          <a:srcRect/>
          <a:stretch>
            <a:fillRect/>
          </a:stretch>
        </p:blipFill>
        <p:spPr bwMode="auto">
          <a:xfrm>
            <a:off x="4347583" y="4927945"/>
            <a:ext cx="438336" cy="4098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Rectangle 29"/>
          <p:cNvSpPr/>
          <p:nvPr/>
        </p:nvSpPr>
        <p:spPr>
          <a:xfrm>
            <a:off x="710172" y="3240186"/>
            <a:ext cx="2513175" cy="307777"/>
          </a:xfrm>
          <a:prstGeom prst="rect">
            <a:avLst/>
          </a:prstGeom>
        </p:spPr>
        <p:txBody>
          <a:bodyPr wrap="square">
            <a:spAutoFit/>
          </a:bodyPr>
          <a:lstStyle/>
          <a:p>
            <a:pPr marL="0" lvl="4" algn="ctr" defTabSz="685800">
              <a:spcBef>
                <a:spcPts val="600"/>
              </a:spcBef>
              <a:buClr>
                <a:schemeClr val="accent1"/>
              </a:buClr>
              <a:buSzPct val="80000"/>
            </a:pPr>
            <a:r>
              <a:rPr lang="fr-FR" sz="1400" b="1" dirty="0" smtClean="0">
                <a:solidFill>
                  <a:schemeClr val="tx1">
                    <a:lumMod val="75000"/>
                    <a:lumOff val="25000"/>
                  </a:schemeClr>
                </a:solidFill>
                <a:latin typeface="Arial Narrow" panose="020B0606020202030204" pitchFamily="34" charset="0"/>
              </a:rPr>
              <a:t>Répartition de l’enveloppe</a:t>
            </a:r>
            <a:endParaRPr lang="fr-FR" sz="1400" b="1" dirty="0">
              <a:solidFill>
                <a:schemeClr val="tx1">
                  <a:lumMod val="75000"/>
                  <a:lumOff val="25000"/>
                </a:schemeClr>
              </a:solidFill>
              <a:latin typeface="Arial Narrow" panose="020B0606020202030204" pitchFamily="34" charset="0"/>
            </a:endParaRPr>
          </a:p>
        </p:txBody>
      </p:sp>
      <p:graphicFrame>
        <p:nvGraphicFramePr>
          <p:cNvPr id="8" name="Tableau 7"/>
          <p:cNvGraphicFramePr>
            <a:graphicFrameLocks noGrp="1"/>
          </p:cNvGraphicFramePr>
          <p:nvPr>
            <p:extLst>
              <p:ext uri="{D42A27DB-BD31-4B8C-83A1-F6EECF244321}">
                <p14:modId xmlns:p14="http://schemas.microsoft.com/office/powerpoint/2010/main" val="2050117857"/>
              </p:ext>
            </p:extLst>
          </p:nvPr>
        </p:nvGraphicFramePr>
        <p:xfrm>
          <a:off x="417668" y="3647023"/>
          <a:ext cx="3141657" cy="2273568"/>
        </p:xfrm>
        <a:graphic>
          <a:graphicData uri="http://schemas.openxmlformats.org/drawingml/2006/table">
            <a:tbl>
              <a:tblPr/>
              <a:tblGrid>
                <a:gridCol w="1682661"/>
                <a:gridCol w="1458996"/>
              </a:tblGrid>
              <a:tr h="206688">
                <a:tc>
                  <a:txBody>
                    <a:bodyPr/>
                    <a:lstStyle/>
                    <a:p>
                      <a:pPr algn="l" fontAlgn="b"/>
                      <a:r>
                        <a:rPr lang="fr-FR" sz="1200" b="0" i="0" u="none" strike="noStrike" dirty="0" smtClean="0">
                          <a:solidFill>
                            <a:srgbClr val="000000"/>
                          </a:solidFill>
                          <a:effectLst/>
                          <a:latin typeface="Calibri"/>
                        </a:rPr>
                        <a:t>  Ardennes</a:t>
                      </a:r>
                      <a:endParaRPr lang="fr-FR" sz="1200" b="0" i="0" u="none" strike="noStrike" dirty="0">
                        <a:solidFill>
                          <a:srgbClr val="000000"/>
                        </a:solidFill>
                        <a:effectLst/>
                        <a:latin typeface="Calibri"/>
                      </a:endParaRPr>
                    </a:p>
                  </a:txBody>
                  <a:tcPr marL="10334" marR="10334" marT="103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fr-FR" sz="1200" b="0" i="0" u="none" strike="noStrike">
                          <a:solidFill>
                            <a:srgbClr val="000000"/>
                          </a:solidFill>
                          <a:effectLst/>
                          <a:latin typeface="Calibri"/>
                        </a:rPr>
                        <a:t>11 100 €</a:t>
                      </a:r>
                    </a:p>
                  </a:txBody>
                  <a:tcPr marL="10334" marR="10334" marT="103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206688">
                <a:tc>
                  <a:txBody>
                    <a:bodyPr/>
                    <a:lstStyle/>
                    <a:p>
                      <a:pPr algn="l" fontAlgn="b"/>
                      <a:r>
                        <a:rPr lang="fr-FR" sz="1200" b="0" i="0" u="none" strike="noStrike" dirty="0" smtClean="0">
                          <a:solidFill>
                            <a:srgbClr val="000000"/>
                          </a:solidFill>
                          <a:effectLst/>
                          <a:latin typeface="Calibri"/>
                        </a:rPr>
                        <a:t>  Aube</a:t>
                      </a:r>
                      <a:endParaRPr lang="fr-FR" sz="1200" b="0" i="0" u="none" strike="noStrike" dirty="0">
                        <a:solidFill>
                          <a:srgbClr val="000000"/>
                        </a:solidFill>
                        <a:effectLst/>
                        <a:latin typeface="Calibri"/>
                      </a:endParaRPr>
                    </a:p>
                  </a:txBody>
                  <a:tcPr marL="10334" marR="10334" marT="103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1200" b="0" i="0" u="none" strike="noStrike">
                          <a:solidFill>
                            <a:srgbClr val="000000"/>
                          </a:solidFill>
                          <a:effectLst/>
                          <a:latin typeface="Calibri"/>
                        </a:rPr>
                        <a:t>12 800 €</a:t>
                      </a:r>
                    </a:p>
                  </a:txBody>
                  <a:tcPr marL="10334" marR="10334" marT="103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6688">
                <a:tc>
                  <a:txBody>
                    <a:bodyPr/>
                    <a:lstStyle/>
                    <a:p>
                      <a:pPr algn="l" fontAlgn="b"/>
                      <a:r>
                        <a:rPr lang="fr-FR" sz="1200" b="0" i="0" u="none" strike="noStrike" dirty="0" smtClean="0">
                          <a:solidFill>
                            <a:srgbClr val="000000"/>
                          </a:solidFill>
                          <a:effectLst/>
                          <a:latin typeface="Calibri"/>
                        </a:rPr>
                        <a:t>  Est </a:t>
                      </a:r>
                      <a:r>
                        <a:rPr lang="fr-FR" sz="1200" b="0" i="0" u="none" strike="noStrike" dirty="0">
                          <a:solidFill>
                            <a:srgbClr val="000000"/>
                          </a:solidFill>
                          <a:effectLst/>
                          <a:latin typeface="Calibri"/>
                        </a:rPr>
                        <a:t>Moselle</a:t>
                      </a:r>
                    </a:p>
                  </a:txBody>
                  <a:tcPr marL="10334" marR="10334" marT="103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fr-FR" sz="1200" b="0" i="0" u="none" strike="noStrike">
                          <a:solidFill>
                            <a:srgbClr val="000000"/>
                          </a:solidFill>
                          <a:effectLst/>
                          <a:latin typeface="Calibri"/>
                        </a:rPr>
                        <a:t>14 400 €</a:t>
                      </a:r>
                    </a:p>
                  </a:txBody>
                  <a:tcPr marL="10334" marR="10334" marT="103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206688">
                <a:tc>
                  <a:txBody>
                    <a:bodyPr/>
                    <a:lstStyle/>
                    <a:p>
                      <a:pPr algn="l" fontAlgn="b"/>
                      <a:r>
                        <a:rPr lang="fr-FR" sz="1200" b="0" i="0" u="none" strike="noStrike" dirty="0" smtClean="0">
                          <a:solidFill>
                            <a:srgbClr val="000000"/>
                          </a:solidFill>
                          <a:effectLst/>
                          <a:latin typeface="Calibri"/>
                        </a:rPr>
                        <a:t>  Haute </a:t>
                      </a:r>
                      <a:r>
                        <a:rPr lang="fr-FR" sz="1200" b="0" i="0" u="none" strike="noStrike" dirty="0">
                          <a:solidFill>
                            <a:srgbClr val="000000"/>
                          </a:solidFill>
                          <a:effectLst/>
                          <a:latin typeface="Calibri"/>
                        </a:rPr>
                        <a:t>Marne</a:t>
                      </a:r>
                    </a:p>
                  </a:txBody>
                  <a:tcPr marL="10334" marR="10334" marT="103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1200" b="0" i="0" u="none" strike="noStrike">
                          <a:solidFill>
                            <a:srgbClr val="000000"/>
                          </a:solidFill>
                          <a:effectLst/>
                          <a:latin typeface="Calibri"/>
                        </a:rPr>
                        <a:t>6 600 €</a:t>
                      </a:r>
                    </a:p>
                  </a:txBody>
                  <a:tcPr marL="10334" marR="10334" marT="103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6688">
                <a:tc>
                  <a:txBody>
                    <a:bodyPr/>
                    <a:lstStyle/>
                    <a:p>
                      <a:pPr algn="l" fontAlgn="b"/>
                      <a:r>
                        <a:rPr lang="fr-FR" sz="1200" b="0" i="0" u="none" strike="noStrike" dirty="0" smtClean="0">
                          <a:solidFill>
                            <a:srgbClr val="000000"/>
                          </a:solidFill>
                          <a:effectLst/>
                          <a:latin typeface="Calibri"/>
                        </a:rPr>
                        <a:t>  Marne</a:t>
                      </a:r>
                      <a:endParaRPr lang="fr-FR" sz="1200" b="0" i="0" u="none" strike="noStrike" dirty="0">
                        <a:solidFill>
                          <a:srgbClr val="000000"/>
                        </a:solidFill>
                        <a:effectLst/>
                        <a:latin typeface="Calibri"/>
                      </a:endParaRPr>
                    </a:p>
                  </a:txBody>
                  <a:tcPr marL="10334" marR="10334" marT="103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fr-FR" sz="1200" b="0" i="0" u="none" strike="noStrike">
                          <a:solidFill>
                            <a:srgbClr val="000000"/>
                          </a:solidFill>
                          <a:effectLst/>
                          <a:latin typeface="Calibri"/>
                        </a:rPr>
                        <a:t>26 900 €</a:t>
                      </a:r>
                    </a:p>
                  </a:txBody>
                  <a:tcPr marL="10334" marR="10334" marT="103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206688">
                <a:tc>
                  <a:txBody>
                    <a:bodyPr/>
                    <a:lstStyle/>
                    <a:p>
                      <a:pPr algn="l" fontAlgn="b"/>
                      <a:r>
                        <a:rPr lang="fr-FR" sz="1200" b="0" i="0" u="none" strike="noStrike" dirty="0" smtClean="0">
                          <a:solidFill>
                            <a:srgbClr val="000000"/>
                          </a:solidFill>
                          <a:effectLst/>
                          <a:latin typeface="Calibri"/>
                        </a:rPr>
                        <a:t>  Meurthe </a:t>
                      </a:r>
                      <a:r>
                        <a:rPr lang="fr-FR" sz="1200" b="0" i="0" u="none" strike="noStrike" dirty="0">
                          <a:solidFill>
                            <a:srgbClr val="000000"/>
                          </a:solidFill>
                          <a:effectLst/>
                          <a:latin typeface="Calibri"/>
                        </a:rPr>
                        <a:t>et Moselle</a:t>
                      </a:r>
                    </a:p>
                  </a:txBody>
                  <a:tcPr marL="10334" marR="10334" marT="103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1200" b="0" i="0" u="none" strike="noStrike">
                          <a:solidFill>
                            <a:srgbClr val="000000"/>
                          </a:solidFill>
                          <a:effectLst/>
                          <a:latin typeface="Calibri"/>
                        </a:rPr>
                        <a:t>31 300 €</a:t>
                      </a:r>
                    </a:p>
                  </a:txBody>
                  <a:tcPr marL="10334" marR="10334" marT="103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6688">
                <a:tc>
                  <a:txBody>
                    <a:bodyPr/>
                    <a:lstStyle/>
                    <a:p>
                      <a:pPr algn="l" fontAlgn="b"/>
                      <a:r>
                        <a:rPr lang="fr-FR" sz="1200" b="0" i="0" u="none" strike="noStrike" dirty="0" smtClean="0">
                          <a:solidFill>
                            <a:srgbClr val="000000"/>
                          </a:solidFill>
                          <a:effectLst/>
                          <a:latin typeface="Calibri"/>
                        </a:rPr>
                        <a:t>  Meuse</a:t>
                      </a:r>
                      <a:endParaRPr lang="fr-FR" sz="1200" b="0" i="0" u="none" strike="noStrike" dirty="0">
                        <a:solidFill>
                          <a:srgbClr val="000000"/>
                        </a:solidFill>
                        <a:effectLst/>
                        <a:latin typeface="Calibri"/>
                      </a:endParaRPr>
                    </a:p>
                  </a:txBody>
                  <a:tcPr marL="10334" marR="10334" marT="103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fr-FR" sz="1200" b="0" i="0" u="none" strike="noStrike">
                          <a:solidFill>
                            <a:srgbClr val="000000"/>
                          </a:solidFill>
                          <a:effectLst/>
                          <a:latin typeface="Calibri"/>
                        </a:rPr>
                        <a:t>8 300 €</a:t>
                      </a:r>
                    </a:p>
                  </a:txBody>
                  <a:tcPr marL="10334" marR="10334" marT="103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206688">
                <a:tc>
                  <a:txBody>
                    <a:bodyPr/>
                    <a:lstStyle/>
                    <a:p>
                      <a:pPr algn="l" fontAlgn="b"/>
                      <a:r>
                        <a:rPr lang="fr-FR" sz="1200" b="0" i="0" u="none" strike="noStrike" dirty="0" smtClean="0">
                          <a:solidFill>
                            <a:srgbClr val="000000"/>
                          </a:solidFill>
                          <a:effectLst/>
                          <a:latin typeface="Calibri"/>
                        </a:rPr>
                        <a:t>  Ouest </a:t>
                      </a:r>
                      <a:r>
                        <a:rPr lang="fr-FR" sz="1200" b="0" i="0" u="none" strike="noStrike" dirty="0">
                          <a:solidFill>
                            <a:srgbClr val="000000"/>
                          </a:solidFill>
                          <a:effectLst/>
                          <a:latin typeface="Calibri"/>
                        </a:rPr>
                        <a:t>Moselle</a:t>
                      </a:r>
                    </a:p>
                  </a:txBody>
                  <a:tcPr marL="10334" marR="10334" marT="103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1200" b="0" i="0" u="none" strike="noStrike">
                          <a:solidFill>
                            <a:srgbClr val="000000"/>
                          </a:solidFill>
                          <a:effectLst/>
                          <a:latin typeface="Calibri"/>
                        </a:rPr>
                        <a:t>31 600 €</a:t>
                      </a:r>
                    </a:p>
                  </a:txBody>
                  <a:tcPr marL="10334" marR="10334" marT="103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6688">
                <a:tc>
                  <a:txBody>
                    <a:bodyPr/>
                    <a:lstStyle/>
                    <a:p>
                      <a:pPr algn="l" fontAlgn="b"/>
                      <a:r>
                        <a:rPr lang="fr-FR" sz="1200" b="0" i="0" u="none" strike="noStrike" dirty="0" smtClean="0">
                          <a:solidFill>
                            <a:srgbClr val="000000"/>
                          </a:solidFill>
                          <a:effectLst/>
                          <a:latin typeface="Calibri"/>
                        </a:rPr>
                        <a:t>  Vosges</a:t>
                      </a:r>
                      <a:endParaRPr lang="fr-FR" sz="1200" b="0" i="0" u="none" strike="noStrike" dirty="0">
                        <a:solidFill>
                          <a:srgbClr val="000000"/>
                        </a:solidFill>
                        <a:effectLst/>
                        <a:latin typeface="Calibri"/>
                      </a:endParaRPr>
                    </a:p>
                  </a:txBody>
                  <a:tcPr marL="10334" marR="10334" marT="103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fr-FR" sz="1200" b="0" i="0" u="none" strike="noStrike">
                          <a:solidFill>
                            <a:srgbClr val="000000"/>
                          </a:solidFill>
                          <a:effectLst/>
                          <a:latin typeface="Calibri"/>
                        </a:rPr>
                        <a:t>20 300 €</a:t>
                      </a:r>
                    </a:p>
                  </a:txBody>
                  <a:tcPr marL="10334" marR="10334" marT="103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206688">
                <a:tc>
                  <a:txBody>
                    <a:bodyPr/>
                    <a:lstStyle/>
                    <a:p>
                      <a:pPr algn="l" fontAlgn="b"/>
                      <a:r>
                        <a:rPr lang="fr-FR" sz="1200" b="0" i="0" u="none" strike="noStrike" dirty="0" smtClean="0">
                          <a:solidFill>
                            <a:srgbClr val="000000"/>
                          </a:solidFill>
                          <a:effectLst/>
                          <a:latin typeface="Calibri"/>
                        </a:rPr>
                        <a:t>  Mon </a:t>
                      </a:r>
                      <a:r>
                        <a:rPr lang="fr-FR" sz="1200" b="0" i="0" u="none" strike="noStrike" dirty="0">
                          <a:solidFill>
                            <a:srgbClr val="000000"/>
                          </a:solidFill>
                          <a:effectLst/>
                          <a:latin typeface="Calibri"/>
                        </a:rPr>
                        <a:t>Banquier en Ligne</a:t>
                      </a:r>
                    </a:p>
                  </a:txBody>
                  <a:tcPr marL="10334" marR="10334" marT="103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1200" b="0" i="0" u="none" strike="noStrike">
                          <a:solidFill>
                            <a:srgbClr val="000000"/>
                          </a:solidFill>
                          <a:effectLst/>
                          <a:latin typeface="Calibri"/>
                        </a:rPr>
                        <a:t>500 €</a:t>
                      </a:r>
                    </a:p>
                  </a:txBody>
                  <a:tcPr marL="10334" marR="10334" marT="103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6688">
                <a:tc>
                  <a:txBody>
                    <a:bodyPr/>
                    <a:lstStyle/>
                    <a:p>
                      <a:pPr algn="l" fontAlgn="b"/>
                      <a:r>
                        <a:rPr lang="fr-FR" sz="1200" b="0" i="0" u="none" strike="noStrike" smtClean="0">
                          <a:solidFill>
                            <a:srgbClr val="000000"/>
                          </a:solidFill>
                          <a:effectLst/>
                          <a:latin typeface="Calibri"/>
                        </a:rPr>
                        <a:t>  TOTAL</a:t>
                      </a:r>
                      <a:endParaRPr lang="fr-FR" sz="1200" b="0" i="0" u="none" strike="noStrike">
                        <a:solidFill>
                          <a:srgbClr val="000000"/>
                        </a:solidFill>
                        <a:effectLst/>
                        <a:latin typeface="Calibri"/>
                      </a:endParaRPr>
                    </a:p>
                  </a:txBody>
                  <a:tcPr marL="10334" marR="10334" marT="103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fr-FR" sz="1200" b="0" i="0" u="none" strike="noStrike" dirty="0">
                          <a:solidFill>
                            <a:srgbClr val="000000"/>
                          </a:solidFill>
                          <a:effectLst/>
                          <a:latin typeface="Calibri"/>
                        </a:rPr>
                        <a:t>163 800 €</a:t>
                      </a:r>
                    </a:p>
                  </a:txBody>
                  <a:tcPr marL="10334" marR="10334" marT="103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r>
            </a:tbl>
          </a:graphicData>
        </a:graphic>
      </p:graphicFrame>
      <p:sp>
        <p:nvSpPr>
          <p:cNvPr id="42" name="Rectangle 41"/>
          <p:cNvSpPr/>
          <p:nvPr/>
        </p:nvSpPr>
        <p:spPr>
          <a:xfrm>
            <a:off x="4797163" y="4859245"/>
            <a:ext cx="3708094" cy="815608"/>
          </a:xfrm>
          <a:prstGeom prst="rect">
            <a:avLst/>
          </a:prstGeom>
        </p:spPr>
        <p:txBody>
          <a:bodyPr wrap="square">
            <a:spAutoFit/>
          </a:bodyPr>
          <a:lstStyle/>
          <a:p>
            <a:pPr marL="0" lvl="4" defTabSz="685800">
              <a:spcBef>
                <a:spcPts val="600"/>
              </a:spcBef>
              <a:buClr>
                <a:schemeClr val="accent2"/>
              </a:buClr>
              <a:buSzPct val="80000"/>
            </a:pPr>
            <a:r>
              <a:rPr lang="fr-FR" sz="1400" dirty="0" smtClean="0">
                <a:solidFill>
                  <a:schemeClr val="tx1">
                    <a:lumMod val="75000"/>
                    <a:lumOff val="25000"/>
                  </a:schemeClr>
                </a:solidFill>
                <a:latin typeface="Arial Narrow" panose="020B0606020202030204" pitchFamily="34" charset="0"/>
              </a:rPr>
              <a:t>Au </a:t>
            </a:r>
            <a:r>
              <a:rPr lang="fr-FR" sz="1400" dirty="0">
                <a:solidFill>
                  <a:schemeClr val="tx1">
                    <a:lumMod val="75000"/>
                    <a:lumOff val="25000"/>
                  </a:schemeClr>
                </a:solidFill>
                <a:latin typeface="Arial Narrow" panose="020B0606020202030204" pitchFamily="34" charset="0"/>
              </a:rPr>
              <a:t>niveau informatique, il n’y aura </a:t>
            </a:r>
            <a:r>
              <a:rPr lang="fr-FR" sz="1400" b="1" dirty="0">
                <a:solidFill>
                  <a:schemeClr val="tx1">
                    <a:lumMod val="75000"/>
                    <a:lumOff val="25000"/>
                  </a:schemeClr>
                </a:solidFill>
                <a:latin typeface="Arial Narrow" panose="020B0606020202030204" pitchFamily="34" charset="0"/>
              </a:rPr>
              <a:t>pas de blocage </a:t>
            </a:r>
            <a:r>
              <a:rPr lang="fr-FR" sz="1400" dirty="0">
                <a:solidFill>
                  <a:schemeClr val="tx1">
                    <a:lumMod val="75000"/>
                    <a:lumOff val="25000"/>
                  </a:schemeClr>
                </a:solidFill>
                <a:latin typeface="Arial Narrow" panose="020B0606020202030204" pitchFamily="34" charset="0"/>
              </a:rPr>
              <a:t>en cas de dépassement de l’enveloppe.</a:t>
            </a:r>
          </a:p>
          <a:p>
            <a:pPr marL="179388" lvl="4" indent="-179388" defTabSz="685800">
              <a:spcBef>
                <a:spcPts val="600"/>
              </a:spcBef>
              <a:buClr>
                <a:schemeClr val="accent2"/>
              </a:buClr>
              <a:buSzPct val="80000"/>
              <a:buFont typeface="Wingdings 3" panose="05040102010807070707" pitchFamily="18" charset="2"/>
              <a:buChar char=""/>
            </a:pPr>
            <a:endParaRPr lang="fr-FR" sz="1400" dirty="0">
              <a:solidFill>
                <a:schemeClr val="tx1">
                  <a:lumMod val="75000"/>
                  <a:lumOff val="25000"/>
                </a:schemeClr>
              </a:solidFill>
              <a:latin typeface="Arial Narrow" panose="020B0606020202030204" pitchFamily="34" charset="0"/>
            </a:endParaRPr>
          </a:p>
        </p:txBody>
      </p:sp>
    </p:spTree>
    <p:extLst>
      <p:ext uri="{BB962C8B-B14F-4D97-AF65-F5344CB8AC3E}">
        <p14:creationId xmlns:p14="http://schemas.microsoft.com/office/powerpoint/2010/main" val="3239219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9" name="Espace réservé du texte 3"/>
          <p:cNvSpPr txBox="1">
            <a:spLocks/>
          </p:cNvSpPr>
          <p:nvPr/>
        </p:nvSpPr>
        <p:spPr>
          <a:xfrm>
            <a:off x="781672" y="441637"/>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solidFill>
                  <a:schemeClr val="bg1"/>
                </a:solidFill>
              </a:rPr>
              <a:t>Faq – CONTRATS EN VOIE DE Résiliation</a:t>
            </a:r>
            <a:endParaRPr lang="fr-FR" dirty="0">
              <a:solidFill>
                <a:schemeClr val="bg1"/>
              </a:solidFill>
            </a:endParaRPr>
          </a:p>
        </p:txBody>
      </p:sp>
      <p:sp>
        <p:nvSpPr>
          <p:cNvPr id="56" name="Rectangle à coins arrondis 55"/>
          <p:cNvSpPr/>
          <p:nvPr/>
        </p:nvSpPr>
        <p:spPr>
          <a:xfrm>
            <a:off x="4037610" y="2288151"/>
            <a:ext cx="4056271" cy="891710"/>
          </a:xfrm>
          <a:prstGeom prst="roundRect">
            <a:avLst>
              <a:gd name="adj" fmla="val 9869"/>
            </a:avLst>
          </a:prstGeom>
          <a:solidFill>
            <a:schemeClr val="bg1"/>
          </a:solidFill>
          <a:ln w="254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lvl="4" defTabSz="685800">
              <a:spcBef>
                <a:spcPts val="600"/>
              </a:spcBef>
              <a:buClr>
                <a:srgbClr val="F07E53"/>
              </a:buClr>
              <a:buSzPct val="80000"/>
            </a:pPr>
            <a:r>
              <a:rPr lang="fr-FR" sz="1100" dirty="0" smtClean="0">
                <a:solidFill>
                  <a:prstClr val="black">
                    <a:lumMod val="75000"/>
                    <a:lumOff val="25000"/>
                  </a:prstClr>
                </a:solidFill>
              </a:rPr>
              <a:t>La demande d’annulation est à faire auprès de BPCE APS soit par mail, soit directement par téléphone au </a:t>
            </a:r>
            <a:r>
              <a:rPr lang="fr-FR" sz="1100" b="1" dirty="0" smtClean="0">
                <a:solidFill>
                  <a:prstClr val="black">
                    <a:lumMod val="75000"/>
                    <a:lumOff val="25000"/>
                  </a:prstClr>
                </a:solidFill>
              </a:rPr>
              <a:t>0 825 006 018</a:t>
            </a:r>
            <a:r>
              <a:rPr lang="fr-FR" sz="1100" dirty="0" smtClean="0">
                <a:solidFill>
                  <a:prstClr val="black">
                    <a:lumMod val="75000"/>
                    <a:lumOff val="25000"/>
                  </a:prstClr>
                </a:solidFill>
              </a:rPr>
              <a:t>.</a:t>
            </a:r>
            <a:r>
              <a:rPr lang="fr-FR" sz="1100" b="1" dirty="0" smtClean="0">
                <a:solidFill>
                  <a:prstClr val="black">
                    <a:lumMod val="75000"/>
                    <a:lumOff val="25000"/>
                  </a:prstClr>
                </a:solidFill>
              </a:rPr>
              <a:t> </a:t>
            </a:r>
            <a:r>
              <a:rPr lang="fr-FR" sz="1100" dirty="0" smtClean="0">
                <a:solidFill>
                  <a:prstClr val="black">
                    <a:lumMod val="75000"/>
                    <a:lumOff val="25000"/>
                  </a:prstClr>
                </a:solidFill>
              </a:rPr>
              <a:t/>
            </a:r>
            <a:br>
              <a:rPr lang="fr-FR" sz="1100" dirty="0" smtClean="0">
                <a:solidFill>
                  <a:prstClr val="black">
                    <a:lumMod val="75000"/>
                    <a:lumOff val="25000"/>
                  </a:prstClr>
                </a:solidFill>
              </a:rPr>
            </a:br>
            <a:r>
              <a:rPr lang="fr-FR" sz="1100" dirty="0" smtClean="0">
                <a:solidFill>
                  <a:prstClr val="black">
                    <a:lumMod val="75000"/>
                    <a:lumOff val="25000"/>
                  </a:prstClr>
                </a:solidFill>
              </a:rPr>
              <a:t>Attention, le canal téléphone est valable uniquement  pour le cas de remise tarifaire. Pour les autres cas de figure, il faut utiliser le canal  mail (</a:t>
            </a:r>
            <a:r>
              <a:rPr lang="fr-FR" sz="1100" dirty="0" err="1" smtClean="0">
                <a:solidFill>
                  <a:prstClr val="black">
                    <a:lumMod val="75000"/>
                    <a:lumOff val="25000"/>
                  </a:prstClr>
                </a:solidFill>
              </a:rPr>
              <a:t>process</a:t>
            </a:r>
            <a:r>
              <a:rPr lang="fr-FR" sz="1100" dirty="0" smtClean="0">
                <a:solidFill>
                  <a:prstClr val="black">
                    <a:lumMod val="75000"/>
                    <a:lumOff val="25000"/>
                  </a:prstClr>
                </a:solidFill>
              </a:rPr>
              <a:t> habituel)</a:t>
            </a:r>
            <a:endParaRPr lang="fr-FR" sz="1100" dirty="0">
              <a:solidFill>
                <a:prstClr val="black">
                  <a:lumMod val="75000"/>
                  <a:lumOff val="25000"/>
                </a:prstClr>
              </a:solidFill>
            </a:endParaRPr>
          </a:p>
        </p:txBody>
      </p:sp>
      <p:sp>
        <p:nvSpPr>
          <p:cNvPr id="57" name="Rectangle à coins arrondis 56"/>
          <p:cNvSpPr/>
          <p:nvPr/>
        </p:nvSpPr>
        <p:spPr>
          <a:xfrm>
            <a:off x="4186793" y="3339197"/>
            <a:ext cx="3907088" cy="1122083"/>
          </a:xfrm>
          <a:prstGeom prst="roundRect">
            <a:avLst>
              <a:gd name="adj" fmla="val 9869"/>
            </a:avLst>
          </a:prstGeom>
          <a:solidFill>
            <a:schemeClr val="bg1"/>
          </a:solidFill>
          <a:ln w="254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lvl="4" defTabSz="685800">
              <a:spcBef>
                <a:spcPts val="600"/>
              </a:spcBef>
              <a:buClr>
                <a:srgbClr val="F07E53"/>
              </a:buClr>
              <a:buSzPct val="80000"/>
            </a:pPr>
            <a:r>
              <a:rPr lang="fr-FR" sz="1100" dirty="0" smtClean="0">
                <a:solidFill>
                  <a:prstClr val="black">
                    <a:lumMod val="75000"/>
                    <a:lumOff val="25000"/>
                  </a:prstClr>
                </a:solidFill>
              </a:rPr>
              <a:t>En cas de demande par téléphone : l’annulation de la résiliation programmée se fait en direct.</a:t>
            </a:r>
            <a:br>
              <a:rPr lang="fr-FR" sz="1100" dirty="0" smtClean="0">
                <a:solidFill>
                  <a:prstClr val="black">
                    <a:lumMod val="75000"/>
                    <a:lumOff val="25000"/>
                  </a:prstClr>
                </a:solidFill>
              </a:rPr>
            </a:br>
            <a:r>
              <a:rPr lang="fr-FR" sz="1100" dirty="0" smtClean="0">
                <a:solidFill>
                  <a:prstClr val="black">
                    <a:lumMod val="75000"/>
                    <a:lumOff val="25000"/>
                  </a:prstClr>
                </a:solidFill>
              </a:rPr>
              <a:t>En cas de demande par mail : le délai de traitement sera plus long (délai de traitement des mails)</a:t>
            </a:r>
            <a:endParaRPr lang="fr-FR" sz="1100" dirty="0">
              <a:solidFill>
                <a:prstClr val="black">
                  <a:lumMod val="75000"/>
                  <a:lumOff val="25000"/>
                </a:prstClr>
              </a:solidFill>
            </a:endParaRPr>
          </a:p>
        </p:txBody>
      </p:sp>
      <p:sp>
        <p:nvSpPr>
          <p:cNvPr id="58" name="Rectangle à coins arrondis 57"/>
          <p:cNvSpPr/>
          <p:nvPr/>
        </p:nvSpPr>
        <p:spPr>
          <a:xfrm>
            <a:off x="4162475" y="4483818"/>
            <a:ext cx="3931406" cy="1122083"/>
          </a:xfrm>
          <a:prstGeom prst="roundRect">
            <a:avLst>
              <a:gd name="adj" fmla="val 9869"/>
            </a:avLst>
          </a:prstGeom>
          <a:solidFill>
            <a:schemeClr val="bg1"/>
          </a:solidFill>
          <a:ln w="254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0" lvl="4" defTabSz="685800">
              <a:spcBef>
                <a:spcPts val="600"/>
              </a:spcBef>
              <a:buClr>
                <a:srgbClr val="F07E53"/>
              </a:buClr>
              <a:buSzPct val="80000"/>
            </a:pPr>
            <a:r>
              <a:rPr lang="fr-FR" sz="1100" dirty="0" smtClean="0">
                <a:solidFill>
                  <a:prstClr val="black">
                    <a:lumMod val="75000"/>
                    <a:lumOff val="25000"/>
                  </a:prstClr>
                </a:solidFill>
              </a:rPr>
              <a:t>La demande d’annulation de la résiliation programmée peut être effectuée jusqu’à la veille de la date d’effet de la résiliation</a:t>
            </a:r>
            <a:endParaRPr lang="fr-FR" sz="1100" dirty="0">
              <a:solidFill>
                <a:prstClr val="black">
                  <a:lumMod val="75000"/>
                  <a:lumOff val="25000"/>
                </a:prstClr>
              </a:solidFill>
            </a:endParaRPr>
          </a:p>
        </p:txBody>
      </p:sp>
      <p:sp>
        <p:nvSpPr>
          <p:cNvPr id="60" name="Pentagone 59"/>
          <p:cNvSpPr/>
          <p:nvPr/>
        </p:nvSpPr>
        <p:spPr>
          <a:xfrm>
            <a:off x="739304" y="3495395"/>
            <a:ext cx="3696296" cy="848230"/>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800"/>
            <a:r>
              <a:rPr lang="fr-FR" sz="1300" b="1" cap="all" dirty="0" smtClean="0">
                <a:solidFill>
                  <a:prstClr val="white"/>
                </a:solidFill>
              </a:rPr>
              <a:t>Sous quel délai l’annulation de la résiliation programmée est effective ? </a:t>
            </a:r>
            <a:endParaRPr lang="fr-FR" sz="1300" b="1" cap="all" dirty="0">
              <a:solidFill>
                <a:prstClr val="white"/>
              </a:solidFill>
            </a:endParaRPr>
          </a:p>
        </p:txBody>
      </p:sp>
      <p:sp>
        <p:nvSpPr>
          <p:cNvPr id="61" name="Pentagone 60"/>
          <p:cNvSpPr/>
          <p:nvPr/>
        </p:nvSpPr>
        <p:spPr>
          <a:xfrm>
            <a:off x="759897" y="4615829"/>
            <a:ext cx="3696296" cy="848230"/>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800"/>
            <a:r>
              <a:rPr lang="fr-FR" sz="1300" b="1" cap="all" dirty="0" smtClean="0">
                <a:solidFill>
                  <a:prstClr val="white"/>
                </a:solidFill>
              </a:rPr>
              <a:t>A quelle date maximum peut être faite la demande d’annulation par rapport à la date de la résiliation programmée ? </a:t>
            </a:r>
            <a:endParaRPr lang="fr-FR" sz="1300" b="1" cap="all" dirty="0">
              <a:solidFill>
                <a:prstClr val="white"/>
              </a:solidFill>
            </a:endParaRPr>
          </a:p>
        </p:txBody>
      </p:sp>
      <p:sp>
        <p:nvSpPr>
          <p:cNvPr id="66" name="Espace réservé du contenu 1"/>
          <p:cNvSpPr txBox="1">
            <a:spLocks/>
          </p:cNvSpPr>
          <p:nvPr/>
        </p:nvSpPr>
        <p:spPr>
          <a:xfrm>
            <a:off x="610988" y="1459424"/>
            <a:ext cx="8048473" cy="613925"/>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fr-FR" sz="1400" dirty="0" smtClean="0"/>
              <a:t>Le contrat du client était en voie de résiliation. Le collaborateur réussit à le convaincre de le conserver en lui accordant une remise tarifaire. Comment faire pour annuler la résiliation programmée ?</a:t>
            </a:r>
            <a:endParaRPr lang="fr-FR" dirty="0" smtClean="0"/>
          </a:p>
          <a:p>
            <a:pPr marL="0" indent="0">
              <a:buNone/>
            </a:pPr>
            <a:endParaRPr lang="fr-FR" b="1" dirty="0"/>
          </a:p>
        </p:txBody>
      </p:sp>
      <p:sp>
        <p:nvSpPr>
          <p:cNvPr id="55" name="Pentagone 54"/>
          <p:cNvSpPr/>
          <p:nvPr/>
        </p:nvSpPr>
        <p:spPr>
          <a:xfrm>
            <a:off x="727997" y="2307609"/>
            <a:ext cx="3696296" cy="839351"/>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800"/>
            <a:r>
              <a:rPr lang="fr-FR" sz="1300" b="1" cap="all" dirty="0" smtClean="0">
                <a:solidFill>
                  <a:prstClr val="white"/>
                </a:solidFill>
              </a:rPr>
              <a:t>A qui s’adresser ?</a:t>
            </a:r>
            <a:endParaRPr lang="fr-FR" sz="1300" b="1" cap="all" dirty="0">
              <a:solidFill>
                <a:prstClr val="white"/>
              </a:solidFill>
            </a:endParaRPr>
          </a:p>
        </p:txBody>
      </p:sp>
      <p:sp>
        <p:nvSpPr>
          <p:cNvPr id="13" name="Rectangle 12"/>
          <p:cNvSpPr/>
          <p:nvPr/>
        </p:nvSpPr>
        <p:spPr>
          <a:xfrm>
            <a:off x="727330" y="3495395"/>
            <a:ext cx="7416540" cy="848230"/>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724173" y="2295734"/>
            <a:ext cx="7416540" cy="848230"/>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747923" y="4615829"/>
            <a:ext cx="7416540" cy="848230"/>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127835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9" name="Espace réservé du texte 3"/>
          <p:cNvSpPr txBox="1">
            <a:spLocks/>
          </p:cNvSpPr>
          <p:nvPr/>
        </p:nvSpPr>
        <p:spPr>
          <a:xfrm>
            <a:off x="781672" y="43211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solidFill>
                  <a:schemeClr val="bg1"/>
                </a:solidFill>
              </a:rPr>
              <a:t>FAQ - AUTRES</a:t>
            </a:r>
            <a:endParaRPr lang="fr-FR" dirty="0">
              <a:solidFill>
                <a:schemeClr val="bg1"/>
              </a:solidFill>
            </a:endParaRPr>
          </a:p>
        </p:txBody>
      </p:sp>
      <p:sp>
        <p:nvSpPr>
          <p:cNvPr id="59" name="Rectangle à coins arrondis 58"/>
          <p:cNvSpPr/>
          <p:nvPr/>
        </p:nvSpPr>
        <p:spPr>
          <a:xfrm>
            <a:off x="4424293" y="1601690"/>
            <a:ext cx="3720244" cy="975248"/>
          </a:xfrm>
          <a:prstGeom prst="roundRect">
            <a:avLst>
              <a:gd name="adj" fmla="val 9869"/>
            </a:avLst>
          </a:prstGeom>
          <a:solidFill>
            <a:schemeClr val="bg1"/>
          </a:solidFill>
          <a:ln w="254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4" defTabSz="685800">
              <a:buClr>
                <a:srgbClr val="F07E53"/>
              </a:buClr>
              <a:buSzPct val="80000"/>
            </a:pPr>
            <a:r>
              <a:rPr lang="fr-FR" sz="1100" dirty="0" smtClean="0">
                <a:solidFill>
                  <a:prstClr val="black">
                    <a:lumMod val="75000"/>
                    <a:lumOff val="25000"/>
                  </a:prstClr>
                </a:solidFill>
              </a:rPr>
              <a:t>La remise tarifaire peut être accordée par les </a:t>
            </a:r>
            <a:r>
              <a:rPr lang="fr-FR" sz="1100" b="1" dirty="0" smtClean="0">
                <a:solidFill>
                  <a:prstClr val="black">
                    <a:lumMod val="75000"/>
                    <a:lumOff val="25000"/>
                  </a:prstClr>
                </a:solidFill>
              </a:rPr>
              <a:t>Directeurs d’agence </a:t>
            </a:r>
            <a:r>
              <a:rPr lang="fr-FR" sz="1100" dirty="0" smtClean="0">
                <a:solidFill>
                  <a:prstClr val="black">
                    <a:lumMod val="75000"/>
                    <a:lumOff val="25000"/>
                  </a:prstClr>
                </a:solidFill>
              </a:rPr>
              <a:t>ou </a:t>
            </a:r>
            <a:r>
              <a:rPr lang="fr-FR" sz="1100" b="1" dirty="0" smtClean="0">
                <a:solidFill>
                  <a:prstClr val="black">
                    <a:lumMod val="75000"/>
                    <a:lumOff val="25000"/>
                  </a:prstClr>
                </a:solidFill>
              </a:rPr>
              <a:t>Superviseurs CRC</a:t>
            </a:r>
            <a:r>
              <a:rPr lang="fr-FR" sz="1100" dirty="0" smtClean="0">
                <a:solidFill>
                  <a:prstClr val="black">
                    <a:lumMod val="75000"/>
                    <a:lumOff val="25000"/>
                  </a:prstClr>
                </a:solidFill>
              </a:rPr>
              <a:t>.</a:t>
            </a:r>
          </a:p>
        </p:txBody>
      </p:sp>
      <p:sp>
        <p:nvSpPr>
          <p:cNvPr id="62" name="Pentagone 61"/>
          <p:cNvSpPr/>
          <p:nvPr/>
        </p:nvSpPr>
        <p:spPr>
          <a:xfrm>
            <a:off x="727997" y="1744005"/>
            <a:ext cx="3696296" cy="690430"/>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800"/>
            <a:r>
              <a:rPr lang="fr-FR" sz="1300" b="1" cap="all" dirty="0" smtClean="0">
                <a:solidFill>
                  <a:prstClr val="white"/>
                </a:solidFill>
              </a:rPr>
              <a:t>Par qui une remise peut-elle être accordée ?</a:t>
            </a:r>
            <a:endParaRPr lang="fr-FR" sz="1300" b="1" cap="all" dirty="0">
              <a:solidFill>
                <a:prstClr val="white"/>
              </a:solidFill>
            </a:endParaRPr>
          </a:p>
        </p:txBody>
      </p:sp>
      <p:sp>
        <p:nvSpPr>
          <p:cNvPr id="63" name="Pentagone 62"/>
          <p:cNvSpPr/>
          <p:nvPr/>
        </p:nvSpPr>
        <p:spPr>
          <a:xfrm>
            <a:off x="727997" y="2702236"/>
            <a:ext cx="3696296" cy="595644"/>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800"/>
            <a:r>
              <a:rPr lang="fr-FR" sz="1300" b="1" cap="all" dirty="0" smtClean="0">
                <a:solidFill>
                  <a:prstClr val="white"/>
                </a:solidFill>
              </a:rPr>
              <a:t>Est-il possible d’appliquer une remise sur un contrat vendu en </a:t>
            </a:r>
            <a:r>
              <a:rPr lang="fr-FR" sz="1300" b="1" cap="all" dirty="0" err="1" smtClean="0">
                <a:solidFill>
                  <a:prstClr val="white"/>
                </a:solidFill>
              </a:rPr>
              <a:t>sed</a:t>
            </a:r>
            <a:r>
              <a:rPr lang="fr-FR" sz="1300" b="1" cap="all" dirty="0" smtClean="0">
                <a:solidFill>
                  <a:prstClr val="white"/>
                </a:solidFill>
              </a:rPr>
              <a:t> ?</a:t>
            </a:r>
            <a:endParaRPr lang="fr-FR" sz="1300" b="1" cap="all" dirty="0">
              <a:solidFill>
                <a:prstClr val="white"/>
              </a:solidFill>
            </a:endParaRPr>
          </a:p>
        </p:txBody>
      </p:sp>
      <p:sp>
        <p:nvSpPr>
          <p:cNvPr id="64" name="Pentagone 63"/>
          <p:cNvSpPr/>
          <p:nvPr/>
        </p:nvSpPr>
        <p:spPr>
          <a:xfrm>
            <a:off x="738539" y="3550572"/>
            <a:ext cx="3696296" cy="992853"/>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800"/>
            <a:r>
              <a:rPr lang="fr-FR" sz="1300" b="1" cap="all" dirty="0" smtClean="0">
                <a:solidFill>
                  <a:prstClr val="white"/>
                </a:solidFill>
              </a:rPr>
              <a:t>Une remise est appliquée lors d’une simulation tarifaire par un directeur d’agence. Cette remise est-elle conservée en cas de reprise de simulation en agence ou par le </a:t>
            </a:r>
            <a:r>
              <a:rPr lang="fr-FR" sz="1300" b="1" cap="all" dirty="0" err="1" smtClean="0">
                <a:solidFill>
                  <a:prstClr val="white"/>
                </a:solidFill>
              </a:rPr>
              <a:t>crc</a:t>
            </a:r>
            <a:r>
              <a:rPr lang="fr-FR" sz="1300" b="1" cap="all" dirty="0" smtClean="0">
                <a:solidFill>
                  <a:prstClr val="white"/>
                </a:solidFill>
              </a:rPr>
              <a:t> ?</a:t>
            </a:r>
            <a:endParaRPr lang="fr-FR" sz="1300" b="1" cap="all" dirty="0">
              <a:solidFill>
                <a:prstClr val="white"/>
              </a:solidFill>
            </a:endParaRPr>
          </a:p>
        </p:txBody>
      </p:sp>
      <p:sp>
        <p:nvSpPr>
          <p:cNvPr id="65" name="Pentagone 64"/>
          <p:cNvSpPr/>
          <p:nvPr/>
        </p:nvSpPr>
        <p:spPr>
          <a:xfrm>
            <a:off x="759897" y="4790354"/>
            <a:ext cx="3696296" cy="1057996"/>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800"/>
            <a:r>
              <a:rPr lang="fr-FR" sz="1300" b="1" cap="all" dirty="0" smtClean="0">
                <a:solidFill>
                  <a:prstClr val="white"/>
                </a:solidFill>
              </a:rPr>
              <a:t>Une remise est appliquée lors d’une simulation tarifaire par un directeur d’agence. Cette remise est-elle conservée en cas de reprise de simulation par le client sur internet ?</a:t>
            </a:r>
            <a:endParaRPr lang="fr-FR" sz="1300" b="1" cap="all" dirty="0">
              <a:solidFill>
                <a:prstClr val="white"/>
              </a:solidFill>
            </a:endParaRPr>
          </a:p>
        </p:txBody>
      </p:sp>
      <p:sp>
        <p:nvSpPr>
          <p:cNvPr id="17" name="Rectangle à coins arrondis 16"/>
          <p:cNvSpPr/>
          <p:nvPr/>
        </p:nvSpPr>
        <p:spPr>
          <a:xfrm>
            <a:off x="4423867" y="2262871"/>
            <a:ext cx="3669587" cy="1497037"/>
          </a:xfrm>
          <a:prstGeom prst="roundRect">
            <a:avLst>
              <a:gd name="adj" fmla="val 9869"/>
            </a:avLst>
          </a:prstGeom>
          <a:solidFill>
            <a:schemeClr val="bg1"/>
          </a:solidFill>
          <a:ln w="254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4" defTabSz="685800">
              <a:buClr>
                <a:srgbClr val="F07E53"/>
              </a:buClr>
              <a:buSzPct val="80000"/>
            </a:pPr>
            <a:r>
              <a:rPr lang="fr-FR" sz="1100" b="1" dirty="0" smtClean="0">
                <a:solidFill>
                  <a:prstClr val="black">
                    <a:lumMod val="75000"/>
                    <a:lumOff val="25000"/>
                  </a:prstClr>
                </a:solidFill>
              </a:rPr>
              <a:t>Oui. </a:t>
            </a:r>
            <a:r>
              <a:rPr lang="fr-FR" sz="1100" dirty="0" smtClean="0">
                <a:solidFill>
                  <a:prstClr val="black">
                    <a:lumMod val="75000"/>
                    <a:lumOff val="25000"/>
                  </a:prstClr>
                </a:solidFill>
              </a:rPr>
              <a:t>Il est possible d’appliquer une remise sur un contrat vendu en SED, que ce soit sur les nouveaux contrats ou les contrats en portefeuille. </a:t>
            </a:r>
            <a:endParaRPr lang="fr-FR" sz="1100" dirty="0">
              <a:solidFill>
                <a:prstClr val="black">
                  <a:lumMod val="75000"/>
                  <a:lumOff val="25000"/>
                </a:prstClr>
              </a:solidFill>
            </a:endParaRPr>
          </a:p>
        </p:txBody>
      </p:sp>
      <p:sp>
        <p:nvSpPr>
          <p:cNvPr id="18" name="Rectangle à coins arrondis 17"/>
          <p:cNvSpPr/>
          <p:nvPr/>
        </p:nvSpPr>
        <p:spPr>
          <a:xfrm>
            <a:off x="4426770" y="3294725"/>
            <a:ext cx="3669587" cy="1497037"/>
          </a:xfrm>
          <a:prstGeom prst="roundRect">
            <a:avLst>
              <a:gd name="adj" fmla="val 9869"/>
            </a:avLst>
          </a:prstGeom>
          <a:solidFill>
            <a:schemeClr val="bg1"/>
          </a:solidFill>
          <a:ln w="254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4" defTabSz="685800">
              <a:buClr>
                <a:srgbClr val="F07E53"/>
              </a:buClr>
              <a:buSzPct val="80000"/>
            </a:pPr>
            <a:r>
              <a:rPr lang="fr-FR" sz="1100" b="1" dirty="0" smtClean="0">
                <a:solidFill>
                  <a:prstClr val="black">
                    <a:lumMod val="75000"/>
                    <a:lumOff val="25000"/>
                  </a:prstClr>
                </a:solidFill>
              </a:rPr>
              <a:t>Non. </a:t>
            </a:r>
            <a:r>
              <a:rPr lang="fr-FR" sz="1100" dirty="0" smtClean="0">
                <a:solidFill>
                  <a:prstClr val="black">
                    <a:lumMod val="75000"/>
                    <a:lumOff val="25000"/>
                  </a:prstClr>
                </a:solidFill>
              </a:rPr>
              <a:t>Lors de la reprise de simulation, la remise n’apparait plus. Il faut de nouveau que le DA l’applique  pour en faire bénéficier le client.</a:t>
            </a:r>
          </a:p>
        </p:txBody>
      </p:sp>
      <p:sp>
        <p:nvSpPr>
          <p:cNvPr id="19" name="Rectangle à coins arrondis 18"/>
          <p:cNvSpPr/>
          <p:nvPr/>
        </p:nvSpPr>
        <p:spPr>
          <a:xfrm>
            <a:off x="4450522" y="4564508"/>
            <a:ext cx="3669587" cy="1497037"/>
          </a:xfrm>
          <a:prstGeom prst="roundRect">
            <a:avLst>
              <a:gd name="adj" fmla="val 9869"/>
            </a:avLst>
          </a:prstGeom>
          <a:solidFill>
            <a:schemeClr val="bg1"/>
          </a:solidFill>
          <a:ln w="254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4" defTabSz="685800">
              <a:buClr>
                <a:srgbClr val="F07E53"/>
              </a:buClr>
              <a:buSzPct val="80000"/>
            </a:pPr>
            <a:r>
              <a:rPr lang="fr-FR" sz="1100" b="1" dirty="0" smtClean="0">
                <a:solidFill>
                  <a:prstClr val="black">
                    <a:lumMod val="75000"/>
                    <a:lumOff val="25000"/>
                  </a:prstClr>
                </a:solidFill>
              </a:rPr>
              <a:t>Non. </a:t>
            </a:r>
            <a:r>
              <a:rPr lang="fr-FR" sz="1100" dirty="0" smtClean="0">
                <a:solidFill>
                  <a:prstClr val="black">
                    <a:lumMod val="75000"/>
                    <a:lumOff val="25000"/>
                  </a:prstClr>
                </a:solidFill>
              </a:rPr>
              <a:t>Dans ce cas, la remise préalablement  positionnée n’apparait plus et le client ne peut pas en bénéficier s’il finalise sa souscription sur Internet. </a:t>
            </a:r>
            <a:br>
              <a:rPr lang="fr-FR" sz="1100" dirty="0" smtClean="0">
                <a:solidFill>
                  <a:prstClr val="black">
                    <a:lumMod val="75000"/>
                    <a:lumOff val="25000"/>
                  </a:prstClr>
                </a:solidFill>
              </a:rPr>
            </a:br>
            <a:r>
              <a:rPr lang="fr-FR" sz="1100" dirty="0" smtClean="0">
                <a:solidFill>
                  <a:prstClr val="black">
                    <a:lumMod val="75000"/>
                    <a:lumOff val="25000"/>
                  </a:prstClr>
                </a:solidFill>
              </a:rPr>
              <a:t>Pour en bénéficier, la reprise de simulation doit être faite en agence par un directeur, par un superviseur CRC ou par la Plateforme Relation Client de BPCE Assurances. </a:t>
            </a:r>
          </a:p>
        </p:txBody>
      </p:sp>
      <p:sp>
        <p:nvSpPr>
          <p:cNvPr id="14" name="Rectangle 13"/>
          <p:cNvSpPr/>
          <p:nvPr/>
        </p:nvSpPr>
        <p:spPr>
          <a:xfrm>
            <a:off x="727997" y="1744004"/>
            <a:ext cx="7416540" cy="690432"/>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726022" y="2702236"/>
            <a:ext cx="7416540" cy="597100"/>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p:nvSpPr>
        <p:spPr>
          <a:xfrm>
            <a:off x="724047" y="3550573"/>
            <a:ext cx="7416540" cy="992852"/>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p:cNvSpPr/>
          <p:nvPr/>
        </p:nvSpPr>
        <p:spPr>
          <a:xfrm>
            <a:off x="759897" y="4788220"/>
            <a:ext cx="7416540" cy="1060130"/>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533778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9" name="Espace réservé du texte 3"/>
          <p:cNvSpPr txBox="1">
            <a:spLocks/>
          </p:cNvSpPr>
          <p:nvPr/>
        </p:nvSpPr>
        <p:spPr>
          <a:xfrm>
            <a:off x="781672" y="43211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smtClean="0">
                <a:solidFill>
                  <a:schemeClr val="bg1"/>
                </a:solidFill>
              </a:rPr>
              <a:t>Outils </a:t>
            </a:r>
            <a:r>
              <a:rPr lang="fr-FR" dirty="0">
                <a:solidFill>
                  <a:schemeClr val="bg1"/>
                </a:solidFill>
              </a:rPr>
              <a:t>à</a:t>
            </a:r>
            <a:r>
              <a:rPr lang="fr-FR" dirty="0" smtClean="0">
                <a:solidFill>
                  <a:schemeClr val="bg1"/>
                </a:solidFill>
              </a:rPr>
              <a:t> disposition</a:t>
            </a:r>
            <a:endParaRPr lang="fr-FR" dirty="0">
              <a:solidFill>
                <a:schemeClr val="bg1"/>
              </a:solidFill>
            </a:endParaRPr>
          </a:p>
        </p:txBody>
      </p:sp>
      <p:sp>
        <p:nvSpPr>
          <p:cNvPr id="54" name="Rectangle 53"/>
          <p:cNvSpPr/>
          <p:nvPr/>
        </p:nvSpPr>
        <p:spPr bwMode="auto">
          <a:xfrm>
            <a:off x="1080001" y="1455447"/>
            <a:ext cx="3479366" cy="390672"/>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fr-FR" sz="1400" b="1" cap="all" dirty="0">
                <a:solidFill>
                  <a:schemeClr val="bg1"/>
                </a:solidFill>
              </a:rPr>
              <a:t>OAV</a:t>
            </a:r>
          </a:p>
        </p:txBody>
      </p:sp>
      <p:sp>
        <p:nvSpPr>
          <p:cNvPr id="55" name="Rectangle 54"/>
          <p:cNvSpPr/>
          <p:nvPr/>
        </p:nvSpPr>
        <p:spPr>
          <a:xfrm>
            <a:off x="1080000" y="1846119"/>
            <a:ext cx="3482372" cy="2575757"/>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t" anchorCtr="0"/>
          <a:lstStyle/>
          <a:p>
            <a:pPr marL="360363" lvl="5" indent="-179388" defTabSz="685800">
              <a:spcBef>
                <a:spcPts val="600"/>
              </a:spcBef>
              <a:buClr>
                <a:schemeClr val="accent2"/>
              </a:buClr>
              <a:buSzPct val="80000"/>
              <a:buFont typeface="Arial" panose="020B0604020202020204" pitchFamily="34" charset="0"/>
              <a:buChar char="•"/>
            </a:pPr>
            <a:endParaRPr lang="fr-FR" sz="1200" dirty="0" smtClean="0">
              <a:solidFill>
                <a:schemeClr val="tx1"/>
              </a:solidFill>
            </a:endParaRPr>
          </a:p>
          <a:p>
            <a:pPr marL="360363" lvl="5" indent="-179388" defTabSz="685800">
              <a:spcBef>
                <a:spcPts val="600"/>
              </a:spcBef>
              <a:buClr>
                <a:schemeClr val="accent2"/>
              </a:buClr>
              <a:buSzPct val="80000"/>
              <a:buFont typeface="Arial" panose="020B0604020202020204" pitchFamily="34" charset="0"/>
              <a:buChar char="•"/>
            </a:pPr>
            <a:r>
              <a:rPr lang="fr-FR" sz="1200" dirty="0" smtClean="0">
                <a:solidFill>
                  <a:schemeClr val="tx1"/>
                </a:solidFill>
              </a:rPr>
              <a:t>Un OAV présentant la remise tarifaire</a:t>
            </a:r>
          </a:p>
          <a:p>
            <a:pPr marL="360363" lvl="5" indent="-179388" defTabSz="685800">
              <a:spcBef>
                <a:spcPts val="600"/>
              </a:spcBef>
              <a:buClr>
                <a:schemeClr val="accent2"/>
              </a:buClr>
              <a:buSzPct val="80000"/>
              <a:buFont typeface="Arial" panose="020B0604020202020204" pitchFamily="34" charset="0"/>
              <a:buChar char="•"/>
            </a:pPr>
            <a:r>
              <a:rPr lang="fr-FR" sz="1200" dirty="0" smtClean="0">
                <a:solidFill>
                  <a:schemeClr val="tx1"/>
                </a:solidFill>
              </a:rPr>
              <a:t>Un mode d’emploi</a:t>
            </a:r>
          </a:p>
        </p:txBody>
      </p:sp>
      <p:sp>
        <p:nvSpPr>
          <p:cNvPr id="56" name="Rectangle 55"/>
          <p:cNvSpPr/>
          <p:nvPr/>
        </p:nvSpPr>
        <p:spPr bwMode="auto">
          <a:xfrm>
            <a:off x="4908243" y="1455447"/>
            <a:ext cx="3479366" cy="390672"/>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fr-FR" sz="1400" b="1" cap="all" dirty="0" smtClean="0">
                <a:solidFill>
                  <a:schemeClr val="bg1"/>
                </a:solidFill>
              </a:rPr>
              <a:t>Vidéo</a:t>
            </a:r>
            <a:endParaRPr lang="fr-FR" sz="1400" b="1" cap="all" dirty="0">
              <a:solidFill>
                <a:schemeClr val="bg1"/>
              </a:solidFill>
            </a:endParaRPr>
          </a:p>
        </p:txBody>
      </p:sp>
      <p:sp>
        <p:nvSpPr>
          <p:cNvPr id="57" name="Rectangle 56"/>
          <p:cNvSpPr/>
          <p:nvPr/>
        </p:nvSpPr>
        <p:spPr>
          <a:xfrm>
            <a:off x="4908243" y="1846120"/>
            <a:ext cx="3473750" cy="2575756"/>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t" anchorCtr="0"/>
          <a:lstStyle/>
          <a:p>
            <a:pPr marL="179388" lvl="4" indent="-179388" defTabSz="685800">
              <a:spcBef>
                <a:spcPts val="600"/>
              </a:spcBef>
              <a:buClr>
                <a:schemeClr val="accent2"/>
              </a:buClr>
              <a:buSzPct val="80000"/>
              <a:buFont typeface="Wingdings 3" panose="05040102010807070707" pitchFamily="18" charset="2"/>
              <a:buChar char=""/>
            </a:pPr>
            <a:r>
              <a:rPr lang="fr-FR" sz="1200" dirty="0" smtClean="0">
                <a:solidFill>
                  <a:schemeClr val="tx1"/>
                </a:solidFill>
              </a:rPr>
              <a:t>2 vidéos didactiques </a:t>
            </a:r>
            <a:r>
              <a:rPr lang="fr-FR" sz="1200" dirty="0">
                <a:solidFill>
                  <a:schemeClr val="tx1"/>
                </a:solidFill>
              </a:rPr>
              <a:t>qui                              </a:t>
            </a:r>
            <a:r>
              <a:rPr lang="fr-FR" sz="1200" dirty="0" smtClean="0">
                <a:solidFill>
                  <a:schemeClr val="tx1"/>
                </a:solidFill>
              </a:rPr>
              <a:t>présentent les modes </a:t>
            </a:r>
            <a:r>
              <a:rPr lang="fr-FR" sz="1200" dirty="0">
                <a:solidFill>
                  <a:schemeClr val="tx1"/>
                </a:solidFill>
              </a:rPr>
              <a:t>d’emploi                                         de manière </a:t>
            </a:r>
            <a:r>
              <a:rPr lang="fr-FR" sz="1200" dirty="0" smtClean="0">
                <a:solidFill>
                  <a:schemeClr val="tx1"/>
                </a:solidFill>
              </a:rPr>
              <a:t>ludique</a:t>
            </a:r>
          </a:p>
          <a:p>
            <a:pPr marL="360363" lvl="5" indent="-179388" defTabSz="685800">
              <a:spcBef>
                <a:spcPts val="600"/>
              </a:spcBef>
              <a:buClr>
                <a:schemeClr val="accent2"/>
              </a:buClr>
              <a:buSzPct val="80000"/>
              <a:buFont typeface="Arial" panose="020B0604020202020204" pitchFamily="34" charset="0"/>
              <a:buChar char="•"/>
            </a:pPr>
            <a:r>
              <a:rPr lang="fr-FR" sz="1200" dirty="0" smtClean="0">
                <a:solidFill>
                  <a:schemeClr val="tx1"/>
                </a:solidFill>
              </a:rPr>
              <a:t>Une vidéo mode d’emploi sur </a:t>
            </a:r>
            <a:r>
              <a:rPr lang="fr-FR" sz="1200" dirty="0">
                <a:solidFill>
                  <a:schemeClr val="tx1"/>
                </a:solidFill>
              </a:rPr>
              <a:t>l’octroi de remise sur les contrats en </a:t>
            </a:r>
            <a:r>
              <a:rPr lang="fr-FR" sz="1200" dirty="0" smtClean="0">
                <a:solidFill>
                  <a:schemeClr val="tx1"/>
                </a:solidFill>
              </a:rPr>
              <a:t>portefeuille </a:t>
            </a:r>
          </a:p>
          <a:p>
            <a:pPr marL="360363" lvl="5" indent="-179388" defTabSz="685800">
              <a:spcBef>
                <a:spcPts val="600"/>
              </a:spcBef>
              <a:buClr>
                <a:schemeClr val="accent2"/>
              </a:buClr>
              <a:buSzPct val="80000"/>
              <a:buFont typeface="Arial" panose="020B0604020202020204" pitchFamily="34" charset="0"/>
              <a:buChar char="•"/>
            </a:pPr>
            <a:r>
              <a:rPr lang="fr-FR" sz="1200" dirty="0" smtClean="0">
                <a:solidFill>
                  <a:schemeClr val="tx1"/>
                </a:solidFill>
              </a:rPr>
              <a:t>Une </a:t>
            </a:r>
            <a:r>
              <a:rPr lang="fr-FR" sz="1200" dirty="0">
                <a:solidFill>
                  <a:schemeClr val="tx1"/>
                </a:solidFill>
              </a:rPr>
              <a:t>vidéo mode d’emploi sur l’octroi de remise sur les nouveaux </a:t>
            </a:r>
            <a:r>
              <a:rPr lang="fr-FR" sz="1200" dirty="0" smtClean="0">
                <a:solidFill>
                  <a:schemeClr val="tx1"/>
                </a:solidFill>
              </a:rPr>
              <a:t>contrats</a:t>
            </a:r>
            <a:endParaRPr lang="fr-FR" sz="1200" dirty="0">
              <a:solidFill>
                <a:schemeClr val="tx1"/>
              </a:solidFill>
            </a:endParaRPr>
          </a:p>
          <a:p>
            <a:pPr marL="179388" lvl="4" indent="-179388" defTabSz="685800">
              <a:spcBef>
                <a:spcPts val="600"/>
              </a:spcBef>
              <a:buClr>
                <a:schemeClr val="accent2"/>
              </a:buClr>
              <a:buSzPct val="80000"/>
              <a:buFont typeface="Wingdings 3" panose="05040102010807070707" pitchFamily="18" charset="2"/>
              <a:buChar char=""/>
            </a:pPr>
            <a:endParaRPr lang="fr-FR" sz="1200" dirty="0">
              <a:solidFill>
                <a:schemeClr val="tx1"/>
              </a:solidFill>
            </a:endParaRPr>
          </a:p>
          <a:p>
            <a:pPr marL="179388" lvl="4" indent="-179388" defTabSz="685800">
              <a:spcBef>
                <a:spcPts val="600"/>
              </a:spcBef>
              <a:buClr>
                <a:schemeClr val="accent2"/>
              </a:buClr>
              <a:buSzPct val="80000"/>
              <a:buFont typeface="Wingdings 3" panose="05040102010807070707" pitchFamily="18" charset="2"/>
              <a:buChar char=""/>
            </a:pPr>
            <a:endParaRPr lang="fr-FR" sz="1200" dirty="0">
              <a:solidFill>
                <a:schemeClr val="tx1"/>
              </a:solidFill>
            </a:endParaRPr>
          </a:p>
          <a:p>
            <a:pPr marL="0" lvl="4" defTabSz="685800">
              <a:spcBef>
                <a:spcPts val="600"/>
              </a:spcBef>
              <a:buClr>
                <a:schemeClr val="accent2"/>
              </a:buClr>
              <a:buSzPct val="80000"/>
            </a:pPr>
            <a:endParaRPr lang="fr-FR" sz="1200" dirty="0">
              <a:solidFill>
                <a:schemeClr val="tx1"/>
              </a:solidFill>
            </a:endParaRPr>
          </a:p>
        </p:txBody>
      </p:sp>
      <p:pic>
        <p:nvPicPr>
          <p:cNvPr id="5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43832" y="2889191"/>
            <a:ext cx="1728438" cy="122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9" name="Picture 10" descr="C:\Users\A9942152\Desktop\film-reel-147631_64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45109" y="1908464"/>
            <a:ext cx="510709" cy="561604"/>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65127" y="3652481"/>
            <a:ext cx="1116737" cy="6267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0" name="Picture 7">
            <a:hlinkClick r:id="rId5"/>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427" b="1"/>
          <a:stretch/>
        </p:blipFill>
        <p:spPr bwMode="auto">
          <a:xfrm>
            <a:off x="5508347" y="3473561"/>
            <a:ext cx="1208172" cy="6779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 name="Groupe 2"/>
          <p:cNvGrpSpPr/>
          <p:nvPr/>
        </p:nvGrpSpPr>
        <p:grpSpPr>
          <a:xfrm>
            <a:off x="1080000" y="4628423"/>
            <a:ext cx="7307609" cy="1402140"/>
            <a:chOff x="1080000" y="4628423"/>
            <a:chExt cx="7307609" cy="1402140"/>
          </a:xfrm>
        </p:grpSpPr>
        <p:grpSp>
          <p:nvGrpSpPr>
            <p:cNvPr id="2" name="Groupe 1"/>
            <p:cNvGrpSpPr/>
            <p:nvPr/>
          </p:nvGrpSpPr>
          <p:grpSpPr>
            <a:xfrm>
              <a:off x="4447292" y="4628423"/>
              <a:ext cx="3892198" cy="1370151"/>
              <a:chOff x="755829" y="1583348"/>
              <a:chExt cx="4393108" cy="1583736"/>
            </a:xfrm>
          </p:grpSpPr>
          <p:pic>
            <p:nvPicPr>
              <p:cNvPr id="1027" name="Picture 3"/>
              <p:cNvPicPr>
                <a:picLocks noChangeAspect="1" noChangeArrowheads="1"/>
              </p:cNvPicPr>
              <p:nvPr/>
            </p:nvPicPr>
            <p:blipFill rotWithShape="1">
              <a:blip r:embed="rId7">
                <a:extLst>
                  <a:ext uri="{28A0092B-C50C-407E-A947-70E740481C1C}">
                    <a14:useLocalDpi xmlns:a14="http://schemas.microsoft.com/office/drawing/2010/main" val="0"/>
                  </a:ext>
                </a:extLst>
              </a:blip>
              <a:srcRect l="42553" t="37329" r="23719" b="41021"/>
              <a:stretch/>
            </p:blipFill>
            <p:spPr bwMode="auto">
              <a:xfrm>
                <a:off x="760581" y="1583348"/>
                <a:ext cx="4388356" cy="15837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Ellipse 14"/>
              <p:cNvSpPr/>
              <p:nvPr/>
            </p:nvSpPr>
            <p:spPr>
              <a:xfrm>
                <a:off x="2798487" y="1751058"/>
                <a:ext cx="180000" cy="188707"/>
              </a:xfrm>
              <a:prstGeom prst="ellipse">
                <a:avLst/>
              </a:prstGeom>
              <a:solidFill>
                <a:schemeClr val="bg1"/>
              </a:solidFill>
              <a:ln w="127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rgbClr val="0000FF"/>
                    </a:solidFill>
                  </a:rPr>
                  <a:t>1</a:t>
                </a:r>
              </a:p>
            </p:txBody>
          </p:sp>
          <p:sp>
            <p:nvSpPr>
              <p:cNvPr id="16" name="Ellipse 15"/>
              <p:cNvSpPr/>
              <p:nvPr/>
            </p:nvSpPr>
            <p:spPr>
              <a:xfrm>
                <a:off x="999225" y="2211068"/>
                <a:ext cx="180000" cy="188707"/>
              </a:xfrm>
              <a:prstGeom prst="ellipse">
                <a:avLst/>
              </a:prstGeom>
              <a:solidFill>
                <a:schemeClr val="bg1"/>
              </a:solidFill>
              <a:ln w="127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smtClean="0">
                    <a:solidFill>
                      <a:srgbClr val="0000FF"/>
                    </a:solidFill>
                  </a:rPr>
                  <a:t>2</a:t>
                </a:r>
                <a:endParaRPr lang="fr-FR" sz="1000" b="1" dirty="0">
                  <a:solidFill>
                    <a:srgbClr val="0000FF"/>
                  </a:solidFill>
                </a:endParaRPr>
              </a:p>
            </p:txBody>
          </p:sp>
          <p:sp>
            <p:nvSpPr>
              <p:cNvPr id="17" name="Ellipse 16"/>
              <p:cNvSpPr/>
              <p:nvPr/>
            </p:nvSpPr>
            <p:spPr>
              <a:xfrm>
                <a:off x="755829" y="2759260"/>
                <a:ext cx="180000" cy="188707"/>
              </a:xfrm>
              <a:prstGeom prst="ellipse">
                <a:avLst/>
              </a:prstGeom>
              <a:solidFill>
                <a:schemeClr val="bg1"/>
              </a:solidFill>
              <a:ln w="127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smtClean="0">
                    <a:solidFill>
                      <a:srgbClr val="0000FF"/>
                    </a:solidFill>
                  </a:rPr>
                  <a:t>3</a:t>
                </a:r>
                <a:endParaRPr lang="fr-FR" sz="1000" b="1" dirty="0">
                  <a:solidFill>
                    <a:srgbClr val="0000FF"/>
                  </a:solidFill>
                </a:endParaRPr>
              </a:p>
            </p:txBody>
          </p:sp>
        </p:grpSp>
        <p:sp>
          <p:nvSpPr>
            <p:cNvPr id="62" name="Rectangle 61"/>
            <p:cNvSpPr/>
            <p:nvPr/>
          </p:nvSpPr>
          <p:spPr bwMode="auto">
            <a:xfrm>
              <a:off x="1080000" y="4628423"/>
              <a:ext cx="7307609" cy="1402140"/>
            </a:xfrm>
            <a:prstGeom prst="rect">
              <a:avLst/>
            </a:prstGeom>
            <a:noFill/>
            <a:ln w="9525" cap="flat" cmpd="sng" algn="ctr">
              <a:solidFill>
                <a:schemeClr val="accent4"/>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fr-FR" sz="1200" dirty="0" smtClean="0"/>
                <a:t>Les</a:t>
              </a:r>
              <a:r>
                <a:rPr lang="fr-FR" sz="1200" dirty="0" smtClean="0">
                  <a:solidFill>
                    <a:schemeClr val="bg1"/>
                  </a:solidFill>
                </a:rPr>
                <a:t> </a:t>
              </a:r>
              <a:r>
                <a:rPr lang="fr-FR" sz="1200" dirty="0"/>
                <a:t>supports sont disponibles </a:t>
              </a:r>
              <a:r>
                <a:rPr lang="fr-FR" sz="1200" dirty="0" smtClean="0"/>
                <a:t>sur </a:t>
              </a:r>
              <a:r>
                <a:rPr lang="fr-FR" sz="1200" dirty="0"/>
                <a:t>l’intranet </a:t>
              </a:r>
              <a:endParaRPr lang="fr-FR" sz="1200" dirty="0" smtClean="0"/>
            </a:p>
            <a:p>
              <a:r>
                <a:rPr lang="fr-FR" sz="1200" dirty="0" err="1" smtClean="0"/>
                <a:t>Natixis</a:t>
              </a:r>
              <a:r>
                <a:rPr lang="fr-FR" sz="1200" dirty="0" smtClean="0"/>
                <a:t> </a:t>
              </a:r>
              <a:r>
                <a:rPr lang="fr-FR" sz="1200" dirty="0"/>
                <a:t>Assurances </a:t>
              </a:r>
              <a:r>
                <a:rPr lang="fr-FR" sz="1200" dirty="0" smtClean="0"/>
                <a:t>(accessibles </a:t>
              </a:r>
              <a:r>
                <a:rPr lang="fr-FR" sz="1200" dirty="0"/>
                <a:t>en </a:t>
              </a:r>
              <a:r>
                <a:rPr lang="fr-FR" sz="1200" b="1" dirty="0">
                  <a:solidFill>
                    <a:schemeClr val="bg1"/>
                  </a:solidFill>
                  <a:hlinkClick r:id="rId5"/>
                </a:rPr>
                <a:t>cliquant ici</a:t>
              </a:r>
              <a:r>
                <a:rPr lang="fr-FR" sz="1200" dirty="0"/>
                <a:t>)</a:t>
              </a:r>
              <a:r>
                <a:rPr lang="fr-FR" sz="1200" b="1" dirty="0"/>
                <a:t> </a:t>
              </a:r>
              <a:r>
                <a:rPr lang="fr-FR" sz="1200" b="1" dirty="0" smtClean="0"/>
                <a:t/>
              </a:r>
              <a:br>
                <a:rPr lang="fr-FR" sz="1200" b="1" dirty="0" smtClean="0"/>
              </a:br>
              <a:r>
                <a:rPr lang="fr-FR" sz="1200" dirty="0" smtClean="0"/>
                <a:t>dans la </a:t>
              </a:r>
              <a:r>
                <a:rPr lang="fr-FR" sz="1200" dirty="0"/>
                <a:t>rubrique </a:t>
              </a:r>
              <a:r>
                <a:rPr lang="fr-FR" sz="1200" b="1" dirty="0"/>
                <a:t>Produits CE / </a:t>
              </a:r>
              <a:r>
                <a:rPr lang="fr-FR" sz="1200" b="1" dirty="0" smtClean="0"/>
                <a:t>Transverse </a:t>
              </a:r>
              <a:r>
                <a:rPr lang="fr-FR" sz="1200" b="1" dirty="0"/>
                <a:t>/ </a:t>
              </a:r>
              <a:endParaRPr lang="fr-FR" sz="1200" b="1" dirty="0" smtClean="0"/>
            </a:p>
            <a:p>
              <a:r>
                <a:rPr lang="fr-FR" sz="1200" b="1" dirty="0" smtClean="0"/>
                <a:t>Remise tarifaire</a:t>
              </a:r>
              <a:endParaRPr lang="fr-FR" sz="1200" b="1" dirty="0">
                <a:solidFill>
                  <a:schemeClr val="bg1"/>
                </a:solidFill>
              </a:endParaRPr>
            </a:p>
          </p:txBody>
        </p:sp>
      </p:grpSp>
    </p:spTree>
    <p:extLst>
      <p:ext uri="{BB962C8B-B14F-4D97-AF65-F5344CB8AC3E}">
        <p14:creationId xmlns:p14="http://schemas.microsoft.com/office/powerpoint/2010/main" val="27390115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txBox="1">
            <a:spLocks/>
          </p:cNvSpPr>
          <p:nvPr/>
        </p:nvSpPr>
        <p:spPr>
          <a:xfrm>
            <a:off x="759897" y="701162"/>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9" name="Espace réservé du texte 3"/>
          <p:cNvSpPr txBox="1">
            <a:spLocks/>
          </p:cNvSpPr>
          <p:nvPr/>
        </p:nvSpPr>
        <p:spPr>
          <a:xfrm>
            <a:off x="781672" y="422587"/>
            <a:ext cx="8059406" cy="397536"/>
          </a:xfrm>
          <a:prstGeom prst="rect">
            <a:avLst/>
          </a:prstGeom>
        </p:spPr>
        <p:txBody>
          <a:bodyPr anchor="ctr" anchorCtr="0"/>
          <a:lstStyle>
            <a:lvl1pPr marL="0" indent="0" algn="l" defTabSz="914400" rtl="0" eaLnBrk="1" latinLnBrk="0" hangingPunct="1">
              <a:lnSpc>
                <a:spcPct val="90000"/>
              </a:lnSpc>
              <a:spcBef>
                <a:spcPts val="0"/>
              </a:spcBef>
              <a:buClr>
                <a:srgbClr val="EA0000"/>
              </a:buClr>
              <a:buFont typeface="Arial Narrow" panose="020B0606020202030204" pitchFamily="34" charset="0"/>
              <a:buNone/>
              <a:defRPr sz="2400" b="1" kern="1200" cap="all" baseline="0">
                <a:solidFill>
                  <a:srgbClr val="FF0000"/>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err="1" smtClean="0">
                <a:solidFill>
                  <a:schemeClr val="bg1"/>
                </a:solidFill>
              </a:rPr>
              <a:t>REMISEs</a:t>
            </a:r>
            <a:r>
              <a:rPr lang="fr-FR" dirty="0" smtClean="0">
                <a:solidFill>
                  <a:schemeClr val="bg1"/>
                </a:solidFill>
              </a:rPr>
              <a:t> </a:t>
            </a:r>
            <a:r>
              <a:rPr lang="fr-FR" dirty="0" err="1" smtClean="0">
                <a:solidFill>
                  <a:schemeClr val="bg1"/>
                </a:solidFill>
              </a:rPr>
              <a:t>disponiBles</a:t>
            </a:r>
            <a:r>
              <a:rPr lang="fr-FR" dirty="0" smtClean="0">
                <a:solidFill>
                  <a:schemeClr val="bg1"/>
                </a:solidFill>
              </a:rPr>
              <a:t> en assurance IARD</a:t>
            </a:r>
          </a:p>
        </p:txBody>
      </p:sp>
      <p:sp>
        <p:nvSpPr>
          <p:cNvPr id="15" name="Rectangle 14"/>
          <p:cNvSpPr/>
          <p:nvPr/>
        </p:nvSpPr>
        <p:spPr>
          <a:xfrm>
            <a:off x="1112231" y="2374496"/>
            <a:ext cx="3368445" cy="3566789"/>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lvl="0" algn="ctr">
              <a:spcAft>
                <a:spcPts val="600"/>
              </a:spcAft>
            </a:pPr>
            <a:endParaRPr lang="fr-FR" sz="400" dirty="0" smtClean="0">
              <a:solidFill>
                <a:schemeClr val="tx1"/>
              </a:solidFill>
            </a:endParaRPr>
          </a:p>
          <a:p>
            <a:pPr lvl="0" algn="ctr">
              <a:spcAft>
                <a:spcPts val="600"/>
              </a:spcAft>
            </a:pPr>
            <a:r>
              <a:rPr lang="fr-FR" sz="1100" dirty="0" smtClean="0">
                <a:solidFill>
                  <a:schemeClr val="tx1"/>
                </a:solidFill>
              </a:rPr>
              <a:t>Bonus Bon Conducteur                                                                (pour les contrats Mon Auto &amp; Moi et Auto 4)</a:t>
            </a:r>
          </a:p>
          <a:p>
            <a:pPr algn="ctr">
              <a:spcAft>
                <a:spcPts val="600"/>
              </a:spcAft>
            </a:pPr>
            <a:r>
              <a:rPr lang="fr-FR" sz="1100" dirty="0" smtClean="0">
                <a:solidFill>
                  <a:schemeClr val="accent5"/>
                </a:solidFill>
                <a:sym typeface="Wingdings" panose="05000000000000000000" pitchFamily="2" charset="2"/>
              </a:rPr>
              <a:t></a:t>
            </a:r>
          </a:p>
          <a:p>
            <a:pPr algn="ctr">
              <a:spcAft>
                <a:spcPts val="600"/>
              </a:spcAft>
            </a:pPr>
            <a:r>
              <a:rPr lang="fr-FR" sz="1100" dirty="0" smtClean="0">
                <a:solidFill>
                  <a:schemeClr val="tx1"/>
                </a:solidFill>
                <a:sym typeface="Wingdings" panose="05000000000000000000" pitchFamily="2" charset="2"/>
              </a:rPr>
              <a:t>Remise changement de véhicule                                               (</a:t>
            </a:r>
            <a:r>
              <a:rPr lang="fr-FR" sz="1100" dirty="0">
                <a:solidFill>
                  <a:schemeClr val="tx1"/>
                </a:solidFill>
                <a:sym typeface="Wingdings" panose="05000000000000000000" pitchFamily="2" charset="2"/>
              </a:rPr>
              <a:t>pour </a:t>
            </a:r>
            <a:r>
              <a:rPr lang="fr-FR" sz="1100" dirty="0" smtClean="0">
                <a:solidFill>
                  <a:schemeClr val="tx1"/>
                </a:solidFill>
                <a:sym typeface="Wingdings" panose="05000000000000000000" pitchFamily="2" charset="2"/>
              </a:rPr>
              <a:t>les contrats </a:t>
            </a:r>
            <a:r>
              <a:rPr lang="fr-FR" sz="1100" dirty="0">
                <a:solidFill>
                  <a:schemeClr val="tx1"/>
                </a:solidFill>
                <a:sym typeface="Wingdings" panose="05000000000000000000" pitchFamily="2" charset="2"/>
              </a:rPr>
              <a:t>Auto </a:t>
            </a:r>
            <a:r>
              <a:rPr lang="fr-FR" sz="1100" dirty="0" smtClean="0">
                <a:solidFill>
                  <a:schemeClr val="tx1"/>
                </a:solidFill>
                <a:sym typeface="Wingdings" panose="05000000000000000000" pitchFamily="2" charset="2"/>
              </a:rPr>
              <a:t>4)</a:t>
            </a:r>
            <a:endParaRPr lang="fr-FR" sz="1100" dirty="0">
              <a:solidFill>
                <a:schemeClr val="tx1"/>
              </a:solidFill>
              <a:sym typeface="Wingdings" panose="05000000000000000000" pitchFamily="2" charset="2"/>
            </a:endParaRPr>
          </a:p>
          <a:p>
            <a:pPr algn="ctr">
              <a:spcAft>
                <a:spcPts val="600"/>
              </a:spcAft>
            </a:pPr>
            <a:r>
              <a:rPr lang="fr-FR" sz="1100" dirty="0">
                <a:solidFill>
                  <a:schemeClr val="accent5"/>
                </a:solidFill>
                <a:sym typeface="Wingdings" panose="05000000000000000000" pitchFamily="2" charset="2"/>
              </a:rPr>
              <a:t></a:t>
            </a:r>
          </a:p>
          <a:p>
            <a:pPr algn="ctr"/>
            <a:r>
              <a:rPr lang="fr-FR" sz="1100" dirty="0" smtClean="0">
                <a:solidFill>
                  <a:srgbClr val="000000"/>
                </a:solidFill>
              </a:rPr>
              <a:t>Remise tarifaire</a:t>
            </a:r>
          </a:p>
          <a:p>
            <a:pPr algn="ctr"/>
            <a:r>
              <a:rPr lang="fr-FR" sz="1100" dirty="0">
                <a:solidFill>
                  <a:srgbClr val="000000"/>
                </a:solidFill>
              </a:rPr>
              <a:t>(valable sur </a:t>
            </a:r>
            <a:r>
              <a:rPr lang="fr-FR" sz="1100" dirty="0" smtClean="0">
                <a:solidFill>
                  <a:srgbClr val="000000"/>
                </a:solidFill>
              </a:rPr>
              <a:t>les </a:t>
            </a:r>
            <a:r>
              <a:rPr lang="fr-FR" sz="1100" dirty="0">
                <a:solidFill>
                  <a:srgbClr val="000000"/>
                </a:solidFill>
              </a:rPr>
              <a:t>contrats  </a:t>
            </a:r>
            <a:endParaRPr lang="fr-FR" sz="1100" dirty="0" smtClean="0">
              <a:solidFill>
                <a:srgbClr val="000000"/>
              </a:solidFill>
            </a:endParaRPr>
          </a:p>
          <a:p>
            <a:pPr algn="ctr"/>
            <a:r>
              <a:rPr lang="fr-FR" sz="1100" dirty="0" err="1" smtClean="0">
                <a:solidFill>
                  <a:srgbClr val="000000"/>
                </a:solidFill>
              </a:rPr>
              <a:t>Assur’Toit</a:t>
            </a:r>
            <a:r>
              <a:rPr lang="fr-FR" sz="1100" dirty="0" smtClean="0">
                <a:solidFill>
                  <a:srgbClr val="000000"/>
                </a:solidFill>
              </a:rPr>
              <a:t> et Mon Auto &amp; Moi)</a:t>
            </a:r>
            <a:endParaRPr lang="fr-FR" sz="1100" dirty="0">
              <a:solidFill>
                <a:schemeClr val="tx1"/>
              </a:solidFill>
            </a:endParaRPr>
          </a:p>
        </p:txBody>
      </p:sp>
      <p:sp>
        <p:nvSpPr>
          <p:cNvPr id="16" name="Rectangle 15"/>
          <p:cNvSpPr/>
          <p:nvPr/>
        </p:nvSpPr>
        <p:spPr>
          <a:xfrm>
            <a:off x="4574637" y="2374580"/>
            <a:ext cx="3401566" cy="3575849"/>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lvl="0" algn="ctr" fontAlgn="base">
              <a:spcBef>
                <a:spcPct val="0"/>
              </a:spcBef>
              <a:spcAft>
                <a:spcPts val="600"/>
              </a:spcAft>
            </a:pPr>
            <a:endParaRPr lang="fr-FR" sz="400" dirty="0" smtClean="0">
              <a:solidFill>
                <a:srgbClr val="000000"/>
              </a:solidFill>
            </a:endParaRPr>
          </a:p>
          <a:p>
            <a:pPr lvl="0" algn="ctr" fontAlgn="base">
              <a:spcBef>
                <a:spcPct val="0"/>
              </a:spcBef>
              <a:spcAft>
                <a:spcPts val="600"/>
              </a:spcAft>
            </a:pPr>
            <a:r>
              <a:rPr lang="fr-FR" sz="1100" dirty="0" smtClean="0">
                <a:solidFill>
                  <a:srgbClr val="000000"/>
                </a:solidFill>
              </a:rPr>
              <a:t>Remises et avantages tarifaires liés  au produit                                             </a:t>
            </a:r>
            <a:r>
              <a:rPr lang="fr-FR" sz="1100" dirty="0">
                <a:solidFill>
                  <a:srgbClr val="000000"/>
                </a:solidFill>
              </a:rPr>
              <a:t>(ex : Bonus Parents</a:t>
            </a:r>
            <a:r>
              <a:rPr lang="fr-FR" sz="1100" dirty="0" smtClean="0">
                <a:solidFill>
                  <a:srgbClr val="000000"/>
                </a:solidFill>
              </a:rPr>
              <a:t>, Avantage </a:t>
            </a:r>
            <a:r>
              <a:rPr lang="fr-FR" sz="1100" dirty="0">
                <a:solidFill>
                  <a:srgbClr val="000000"/>
                </a:solidFill>
              </a:rPr>
              <a:t>Kilomètre </a:t>
            </a:r>
            <a:r>
              <a:rPr lang="fr-FR" sz="1100" dirty="0" smtClean="0">
                <a:solidFill>
                  <a:srgbClr val="000000"/>
                </a:solidFill>
              </a:rPr>
              <a:t>Responsable, Bonus Famille…)                    </a:t>
            </a:r>
            <a:endParaRPr lang="fr-FR" sz="1100" dirty="0">
              <a:solidFill>
                <a:srgbClr val="000000"/>
              </a:solidFill>
            </a:endParaRPr>
          </a:p>
          <a:p>
            <a:pPr lvl="0" algn="ctr" fontAlgn="base">
              <a:spcBef>
                <a:spcPct val="0"/>
              </a:spcBef>
              <a:spcAft>
                <a:spcPts val="600"/>
              </a:spcAft>
            </a:pPr>
            <a:r>
              <a:rPr lang="fr-FR" sz="1100" dirty="0" smtClean="0">
                <a:solidFill>
                  <a:schemeClr val="accent6"/>
                </a:solidFill>
                <a:sym typeface="Wingdings" panose="05000000000000000000" pitchFamily="2" charset="2"/>
              </a:rPr>
              <a:t></a:t>
            </a:r>
          </a:p>
          <a:p>
            <a:pPr algn="ctr" fontAlgn="base">
              <a:spcBef>
                <a:spcPct val="0"/>
              </a:spcBef>
              <a:spcAft>
                <a:spcPts val="600"/>
              </a:spcAft>
            </a:pPr>
            <a:r>
              <a:rPr lang="fr-FR" sz="1100" dirty="0" smtClean="0">
                <a:solidFill>
                  <a:schemeClr val="tx1"/>
                </a:solidFill>
                <a:sym typeface="Wingdings" panose="05000000000000000000" pitchFamily="2" charset="2"/>
              </a:rPr>
              <a:t>Remise multi-vente                                                             (valable sur les contrats AUTO, MRH et GAV)</a:t>
            </a:r>
          </a:p>
          <a:p>
            <a:pPr algn="ctr" fontAlgn="base">
              <a:spcBef>
                <a:spcPct val="0"/>
              </a:spcBef>
              <a:spcAft>
                <a:spcPts val="600"/>
              </a:spcAft>
            </a:pPr>
            <a:r>
              <a:rPr lang="fr-FR" sz="1100" dirty="0" smtClean="0">
                <a:solidFill>
                  <a:schemeClr val="accent6"/>
                </a:solidFill>
                <a:sym typeface="Wingdings" panose="05000000000000000000" pitchFamily="2" charset="2"/>
              </a:rPr>
              <a:t></a:t>
            </a:r>
            <a:endParaRPr lang="fr-FR" sz="1100" dirty="0">
              <a:solidFill>
                <a:schemeClr val="accent6"/>
              </a:solidFill>
            </a:endParaRPr>
          </a:p>
          <a:p>
            <a:pPr algn="ctr" fontAlgn="base">
              <a:spcBef>
                <a:spcPct val="0"/>
              </a:spcBef>
              <a:spcAft>
                <a:spcPts val="600"/>
              </a:spcAft>
            </a:pPr>
            <a:r>
              <a:rPr lang="fr-FR" sz="1100" dirty="0">
                <a:solidFill>
                  <a:srgbClr val="000000"/>
                </a:solidFill>
              </a:rPr>
              <a:t>Remise </a:t>
            </a:r>
            <a:r>
              <a:rPr lang="fr-FR" sz="1100" dirty="0" smtClean="0">
                <a:solidFill>
                  <a:srgbClr val="000000"/>
                </a:solidFill>
              </a:rPr>
              <a:t>tarifaire</a:t>
            </a:r>
            <a:br>
              <a:rPr lang="fr-FR" sz="1100" dirty="0" smtClean="0">
                <a:solidFill>
                  <a:srgbClr val="000000"/>
                </a:solidFill>
              </a:rPr>
            </a:br>
            <a:r>
              <a:rPr lang="fr-FR" sz="1100" dirty="0" smtClean="0">
                <a:solidFill>
                  <a:srgbClr val="000000"/>
                </a:solidFill>
              </a:rPr>
              <a:t>(valable sur les contrats  </a:t>
            </a:r>
            <a:r>
              <a:rPr lang="fr-FR" sz="1100" dirty="0" err="1" smtClean="0">
                <a:solidFill>
                  <a:srgbClr val="000000"/>
                </a:solidFill>
              </a:rPr>
              <a:t>Assur’Toit</a:t>
            </a:r>
            <a:r>
              <a:rPr lang="fr-FR" sz="1100" dirty="0" smtClean="0">
                <a:solidFill>
                  <a:srgbClr val="000000"/>
                </a:solidFill>
              </a:rPr>
              <a:t>)</a:t>
            </a:r>
            <a:r>
              <a:rPr lang="fr-FR" sz="1100" baseline="30000" dirty="0" smtClean="0">
                <a:solidFill>
                  <a:srgbClr val="000000"/>
                </a:solidFill>
              </a:rPr>
              <a:t/>
            </a:r>
            <a:br>
              <a:rPr lang="fr-FR" sz="1100" baseline="30000" dirty="0" smtClean="0">
                <a:solidFill>
                  <a:srgbClr val="000000"/>
                </a:solidFill>
              </a:rPr>
            </a:br>
            <a:r>
              <a:rPr lang="fr-FR" sz="1100" dirty="0" smtClean="0">
                <a:solidFill>
                  <a:schemeClr val="accent6"/>
                </a:solidFill>
                <a:sym typeface="Wingdings" panose="05000000000000000000" pitchFamily="2" charset="2"/>
              </a:rPr>
              <a:t></a:t>
            </a:r>
            <a:endParaRPr lang="fr-FR" sz="1100" dirty="0">
              <a:solidFill>
                <a:schemeClr val="accent6"/>
              </a:solidFill>
            </a:endParaRPr>
          </a:p>
          <a:p>
            <a:pPr lvl="0" algn="ctr" fontAlgn="base">
              <a:spcBef>
                <a:spcPct val="0"/>
              </a:spcBef>
            </a:pPr>
            <a:r>
              <a:rPr lang="fr-FR" sz="1100" dirty="0" smtClean="0">
                <a:solidFill>
                  <a:srgbClr val="000000"/>
                </a:solidFill>
              </a:rPr>
              <a:t>Remises  du Bouquet Liberté</a:t>
            </a:r>
          </a:p>
          <a:p>
            <a:pPr lvl="0" algn="ctr" fontAlgn="base">
              <a:spcBef>
                <a:spcPct val="0"/>
              </a:spcBef>
              <a:spcAft>
                <a:spcPts val="600"/>
              </a:spcAft>
            </a:pPr>
            <a:r>
              <a:rPr lang="fr-FR" sz="1100" dirty="0" smtClean="0">
                <a:solidFill>
                  <a:srgbClr val="000000"/>
                </a:solidFill>
              </a:rPr>
              <a:t>(valable sur les contrats Protection Juridique, Sécur’Média et Assurance sur Epargne)</a:t>
            </a:r>
          </a:p>
          <a:p>
            <a:pPr algn="ctr" fontAlgn="base">
              <a:spcBef>
                <a:spcPct val="0"/>
              </a:spcBef>
              <a:spcAft>
                <a:spcPts val="600"/>
              </a:spcAft>
            </a:pPr>
            <a:r>
              <a:rPr lang="fr-FR" sz="1100" dirty="0">
                <a:solidFill>
                  <a:schemeClr val="accent6"/>
                </a:solidFill>
                <a:sym typeface="Wingdings" panose="05000000000000000000" pitchFamily="2" charset="2"/>
              </a:rPr>
              <a:t></a:t>
            </a:r>
            <a:endParaRPr lang="fr-FR" sz="1100" dirty="0">
              <a:solidFill>
                <a:schemeClr val="accent6"/>
              </a:solidFill>
            </a:endParaRPr>
          </a:p>
          <a:p>
            <a:pPr lvl="0" algn="ctr" fontAlgn="base">
              <a:spcBef>
                <a:spcPct val="0"/>
              </a:spcBef>
              <a:spcAft>
                <a:spcPts val="600"/>
              </a:spcAft>
            </a:pPr>
            <a:r>
              <a:rPr lang="fr-FR" sz="1100" dirty="0" smtClean="0">
                <a:solidFill>
                  <a:srgbClr val="000000"/>
                </a:solidFill>
              </a:rPr>
              <a:t>Remise collaborateur                                                            (valable sur les contrats AUTO, MRH et GAV)</a:t>
            </a:r>
          </a:p>
          <a:p>
            <a:pPr lvl="0" algn="ctr" fontAlgn="base">
              <a:spcBef>
                <a:spcPct val="0"/>
              </a:spcBef>
              <a:spcAft>
                <a:spcPts val="600"/>
              </a:spcAft>
            </a:pPr>
            <a:r>
              <a:rPr lang="fr-FR" sz="900" dirty="0" smtClean="0">
                <a:solidFill>
                  <a:srgbClr val="000000"/>
                </a:solidFill>
              </a:rPr>
              <a:t>                                                                       </a:t>
            </a:r>
            <a:endParaRPr lang="fr-FR" sz="800" i="1" dirty="0">
              <a:solidFill>
                <a:srgbClr val="7030A0"/>
              </a:solidFill>
            </a:endParaRPr>
          </a:p>
        </p:txBody>
      </p:sp>
      <p:sp>
        <p:nvSpPr>
          <p:cNvPr id="17" name="Chevron 16"/>
          <p:cNvSpPr/>
          <p:nvPr/>
        </p:nvSpPr>
        <p:spPr>
          <a:xfrm>
            <a:off x="4574637" y="1340419"/>
            <a:ext cx="3401566" cy="297822"/>
          </a:xfrm>
          <a:prstGeom prst="chevr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800"/>
            <a:r>
              <a:rPr lang="fr-FR" sz="1300" b="1" cap="all" dirty="0" err="1" smtClean="0">
                <a:solidFill>
                  <a:prstClr val="white"/>
                </a:solidFill>
              </a:rPr>
              <a:t>VeNte</a:t>
            </a:r>
            <a:r>
              <a:rPr lang="fr-FR" sz="1300" b="1" cap="all" dirty="0" smtClean="0">
                <a:solidFill>
                  <a:prstClr val="white"/>
                </a:solidFill>
              </a:rPr>
              <a:t> et multi-</a:t>
            </a:r>
            <a:r>
              <a:rPr lang="fr-FR" sz="1300" b="1" cap="all" dirty="0" err="1" smtClean="0">
                <a:solidFill>
                  <a:prstClr val="white"/>
                </a:solidFill>
              </a:rPr>
              <a:t>equipement</a:t>
            </a:r>
            <a:endParaRPr lang="fr-FR" sz="1300" b="1" cap="all" dirty="0">
              <a:solidFill>
                <a:prstClr val="white"/>
              </a:solidFill>
            </a:endParaRPr>
          </a:p>
        </p:txBody>
      </p:sp>
      <p:sp>
        <p:nvSpPr>
          <p:cNvPr id="19" name="Pentagone 18"/>
          <p:cNvSpPr/>
          <p:nvPr/>
        </p:nvSpPr>
        <p:spPr>
          <a:xfrm>
            <a:off x="1092789" y="1340419"/>
            <a:ext cx="3542435" cy="297822"/>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800"/>
            <a:r>
              <a:rPr lang="fr-FR" sz="1300" b="1" cap="all" dirty="0" smtClean="0">
                <a:solidFill>
                  <a:prstClr val="white"/>
                </a:solidFill>
              </a:rPr>
              <a:t>FIDELISATION ET SAUVEGARDE</a:t>
            </a:r>
            <a:endParaRPr lang="fr-FR" sz="1300" b="1" cap="all" dirty="0">
              <a:solidFill>
                <a:prstClr val="white"/>
              </a:solidFill>
            </a:endParaRPr>
          </a:p>
        </p:txBody>
      </p:sp>
      <p:sp>
        <p:nvSpPr>
          <p:cNvPr id="20" name="Rectangle 19"/>
          <p:cNvSpPr/>
          <p:nvPr/>
        </p:nvSpPr>
        <p:spPr bwMode="auto">
          <a:xfrm>
            <a:off x="1098554" y="1688403"/>
            <a:ext cx="3395800" cy="564455"/>
          </a:xfrm>
          <a:prstGeom prst="rect">
            <a:avLst/>
          </a:prstGeom>
          <a:noFill/>
          <a:ln w="25400" cap="flat" cmpd="sng" algn="ctr">
            <a:solidFill>
              <a:schemeClr val="accent5"/>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fr-FR" sz="1100" b="1" dirty="0" smtClean="0">
                <a:solidFill>
                  <a:schemeClr val="accent5"/>
                </a:solidFill>
              </a:rPr>
              <a:t>Remises pour favoriser la fidélisation et lutter contre les résiliations</a:t>
            </a:r>
          </a:p>
        </p:txBody>
      </p:sp>
      <p:sp>
        <p:nvSpPr>
          <p:cNvPr id="23" name="Rectangle 22"/>
          <p:cNvSpPr/>
          <p:nvPr/>
        </p:nvSpPr>
        <p:spPr bwMode="auto">
          <a:xfrm>
            <a:off x="4574637" y="1688403"/>
            <a:ext cx="3368444" cy="564455"/>
          </a:xfrm>
          <a:prstGeom prst="rect">
            <a:avLst/>
          </a:prstGeom>
          <a:noFill/>
          <a:ln w="25400" cap="flat" cmpd="sng" algn="ctr">
            <a:solidFill>
              <a:schemeClr val="accent6"/>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fr-FR" sz="1100" b="1" dirty="0" smtClean="0">
                <a:solidFill>
                  <a:schemeClr val="accent6"/>
                </a:solidFill>
              </a:rPr>
              <a:t>Remises pour favoriser la  vente de nouveaux contrats et le multi-équipement </a:t>
            </a:r>
          </a:p>
        </p:txBody>
      </p:sp>
      <p:sp>
        <p:nvSpPr>
          <p:cNvPr id="18" name="Espace réservé du contenu 1"/>
          <p:cNvSpPr txBox="1">
            <a:spLocks/>
          </p:cNvSpPr>
          <p:nvPr/>
        </p:nvSpPr>
        <p:spPr>
          <a:xfrm>
            <a:off x="610988" y="1436483"/>
            <a:ext cx="8048473" cy="515139"/>
          </a:xfrm>
          <a:prstGeom prst="rect">
            <a:avLst/>
          </a:prstGeom>
        </p:spPr>
        <p:txBody>
          <a:bodyPr vert="horz" lIns="91440" tIns="45720" rIns="91440" bIns="45720" rtlCol="0">
            <a:normAutofit/>
          </a:bodyPr>
          <a:lstStyle>
            <a:lvl1pPr marL="285750" indent="-285750" algn="just" defTabSz="914400" rtl="0" eaLnBrk="1" latinLnBrk="0" hangingPunct="1">
              <a:lnSpc>
                <a:spcPct val="10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just" defTabSz="914400" rtl="0" eaLnBrk="1" latinLnBrk="0" hangingPunct="1">
              <a:lnSpc>
                <a:spcPct val="10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just" defTabSz="914400" rtl="0" eaLnBrk="1" latinLnBrk="0" hangingPunct="1">
              <a:lnSpc>
                <a:spcPct val="10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400" b="1" dirty="0"/>
          </a:p>
        </p:txBody>
      </p:sp>
      <p:sp>
        <p:nvSpPr>
          <p:cNvPr id="28" name="Arrondir un rectangle avec un coin diagonal 27"/>
          <p:cNvSpPr/>
          <p:nvPr/>
        </p:nvSpPr>
        <p:spPr>
          <a:xfrm rot="630296">
            <a:off x="3356343" y="3722255"/>
            <a:ext cx="755006" cy="223549"/>
          </a:xfrm>
          <a:prstGeom prst="round2DiagRect">
            <a:avLst/>
          </a:prstGeom>
          <a:solidFill>
            <a:schemeClr val="bg1"/>
          </a:solidFill>
          <a:ln w="25400" cap="flat" cmpd="sng" algn="ctr">
            <a:solidFill>
              <a:schemeClr val="accent4"/>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fr-FR" sz="800" b="1" dirty="0" smtClean="0">
                <a:effectLst/>
                <a:latin typeface="Arial" panose="020B0604020202020204" pitchFamily="34" charset="0"/>
                <a:ea typeface="Calibri"/>
                <a:cs typeface="Arial" panose="020B0604020202020204" pitchFamily="34" charset="0"/>
              </a:rPr>
              <a:t>Nouveau !</a:t>
            </a:r>
            <a:endParaRPr lang="fr-FR" sz="800" b="1" dirty="0">
              <a:effectLst/>
              <a:latin typeface="Arial" panose="020B0604020202020204" pitchFamily="34" charset="0"/>
              <a:ea typeface="Calibri"/>
              <a:cs typeface="Arial" panose="020B0604020202020204" pitchFamily="34" charset="0"/>
            </a:endParaRPr>
          </a:p>
        </p:txBody>
      </p:sp>
      <p:sp>
        <p:nvSpPr>
          <p:cNvPr id="29" name="Arrondir un rectangle avec un coin diagonal 28"/>
          <p:cNvSpPr/>
          <p:nvPr/>
        </p:nvSpPr>
        <p:spPr>
          <a:xfrm rot="630296">
            <a:off x="6881338" y="3956679"/>
            <a:ext cx="755006" cy="223549"/>
          </a:xfrm>
          <a:prstGeom prst="round2DiagRect">
            <a:avLst/>
          </a:prstGeom>
          <a:solidFill>
            <a:schemeClr val="bg1"/>
          </a:solidFill>
          <a:ln w="25400" cap="flat" cmpd="sng" algn="ctr">
            <a:solidFill>
              <a:schemeClr val="accent4"/>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fr-FR" sz="800" b="1" dirty="0" smtClean="0">
                <a:effectLst/>
                <a:latin typeface="Arial" panose="020B0604020202020204" pitchFamily="34" charset="0"/>
                <a:ea typeface="Calibri"/>
                <a:cs typeface="Arial" panose="020B0604020202020204" pitchFamily="34" charset="0"/>
              </a:rPr>
              <a:t>Nouveau !</a:t>
            </a:r>
            <a:endParaRPr lang="fr-FR" sz="800" b="1" dirty="0">
              <a:effectLst/>
              <a:latin typeface="Arial" panose="020B0604020202020204" pitchFamily="34" charset="0"/>
              <a:ea typeface="Calibri"/>
              <a:cs typeface="Arial" panose="020B0604020202020204" pitchFamily="34" charset="0"/>
            </a:endParaRPr>
          </a:p>
        </p:txBody>
      </p:sp>
    </p:spTree>
    <p:extLst>
      <p:ext uri="{BB962C8B-B14F-4D97-AF65-F5344CB8AC3E}">
        <p14:creationId xmlns:p14="http://schemas.microsoft.com/office/powerpoint/2010/main" val="14707127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type="pic" sz="quarter" idx="21"/>
          </p:nvPr>
        </p:nvPicPr>
        <p:blipFill>
          <a:blip r:embed="rId3">
            <a:extLst>
              <a:ext uri="{28A0092B-C50C-407E-A947-70E740481C1C}">
                <a14:useLocalDpi xmlns:a14="http://schemas.microsoft.com/office/drawing/2010/main" val="0"/>
              </a:ext>
            </a:extLst>
          </a:blip>
          <a:srcRect t="4" b="4"/>
          <a:stretch>
            <a:fillRect/>
          </a:stretch>
        </p:blipFill>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 name="Titre 111"/>
          <p:cNvSpPr>
            <a:spLocks noGrp="1"/>
          </p:cNvSpPr>
          <p:nvPr>
            <p:ph type="ctrTitle"/>
          </p:nvPr>
        </p:nvSpPr>
        <p:spPr>
          <a:xfrm>
            <a:off x="307974" y="2840867"/>
            <a:ext cx="8575675" cy="655305"/>
          </a:xfrm>
        </p:spPr>
        <p:txBody>
          <a:bodyPr/>
          <a:lstStyle/>
          <a:p>
            <a:r>
              <a:rPr lang="fr-FR" dirty="0" smtClean="0"/>
              <a:t>Heure du jeudi</a:t>
            </a:r>
            <a:endParaRPr lang="fr-FR" dirty="0"/>
          </a:p>
        </p:txBody>
      </p:sp>
      <p:sp>
        <p:nvSpPr>
          <p:cNvPr id="113" name="Sous-titre 112"/>
          <p:cNvSpPr>
            <a:spLocks noGrp="1"/>
          </p:cNvSpPr>
          <p:nvPr>
            <p:ph type="subTitle" idx="1"/>
          </p:nvPr>
        </p:nvSpPr>
        <p:spPr>
          <a:xfrm>
            <a:off x="298449" y="3559257"/>
            <a:ext cx="8575675" cy="1212767"/>
          </a:xfrm>
        </p:spPr>
        <p:txBody>
          <a:bodyPr>
            <a:normAutofit/>
          </a:bodyPr>
          <a:lstStyle/>
          <a:p>
            <a:r>
              <a:rPr lang="fr-FR" dirty="0" smtClean="0">
                <a:solidFill>
                  <a:schemeClr val="tx2"/>
                </a:solidFill>
              </a:rPr>
              <a:t>Portefeuille virtuel 2018</a:t>
            </a:r>
            <a:endParaRPr lang="fr-FR" dirty="0">
              <a:solidFill>
                <a:schemeClr val="tx2"/>
              </a:solidFill>
            </a:endParaRPr>
          </a:p>
        </p:txBody>
      </p:sp>
      <p:pic>
        <p:nvPicPr>
          <p:cNvPr id="6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65"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Image 6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15837298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
          <p:cNvSpPr txBox="1">
            <a:spLocks/>
          </p:cNvSpPr>
          <p:nvPr/>
        </p:nvSpPr>
        <p:spPr>
          <a:xfrm>
            <a:off x="765174" y="476672"/>
            <a:ext cx="8067600" cy="600903"/>
          </a:xfrm>
          <a:prstGeom prst="rect">
            <a:avLst/>
          </a:prstGeom>
        </p:spPr>
        <p:txBody>
          <a:bodyPr>
            <a:normAutofit/>
          </a:bodyPr>
          <a:lstStyle>
            <a:lvl1pPr algn="ctr" defTabSz="914400" rtl="0" eaLnBrk="1" latinLnBrk="0" hangingPunct="1">
              <a:lnSpc>
                <a:spcPct val="90000"/>
              </a:lnSpc>
              <a:spcBef>
                <a:spcPct val="0"/>
              </a:spcBef>
              <a:buNone/>
              <a:defRPr sz="3200" b="1" kern="1200">
                <a:solidFill>
                  <a:schemeClr val="bg1">
                    <a:lumMod val="65000"/>
                  </a:schemeClr>
                </a:solidFill>
                <a:latin typeface="Arial Narrow" panose="020B0606020202030204" pitchFamily="34" charset="0"/>
                <a:ea typeface="+mj-ea"/>
                <a:cs typeface="+mj-cs"/>
              </a:defRPr>
            </a:lvl1pPr>
          </a:lstStyle>
          <a:p>
            <a:pPr algn="l"/>
            <a:r>
              <a:rPr lang="fr-FR" dirty="0" smtClean="0">
                <a:solidFill>
                  <a:schemeClr val="bg1"/>
                </a:solidFill>
              </a:rPr>
              <a:t>PORTEFEUILLE VIRTUEL 2018</a:t>
            </a:r>
            <a:endParaRPr lang="fr-FR" dirty="0">
              <a:solidFill>
                <a:schemeClr val="bg1"/>
              </a:solidFill>
            </a:endParaRPr>
          </a:p>
        </p:txBody>
      </p:sp>
      <p:sp>
        <p:nvSpPr>
          <p:cNvPr id="7" name="Espace réservé du contenu 1"/>
          <p:cNvSpPr>
            <a:spLocks noGrp="1"/>
          </p:cNvSpPr>
          <p:nvPr>
            <p:ph idx="1"/>
          </p:nvPr>
        </p:nvSpPr>
        <p:spPr>
          <a:xfrm>
            <a:off x="179512" y="1052736"/>
            <a:ext cx="8684927" cy="5544616"/>
          </a:xfrm>
        </p:spPr>
        <p:txBody>
          <a:bodyPr>
            <a:normAutofit fontScale="62500" lnSpcReduction="20000"/>
          </a:bodyPr>
          <a:lstStyle/>
          <a:p>
            <a:pPr marL="265113" indent="-265113" algn="just">
              <a:lnSpc>
                <a:spcPct val="120000"/>
              </a:lnSpc>
              <a:buClr>
                <a:srgbClr val="FF0000"/>
              </a:buClr>
              <a:buFont typeface="Wingdings" panose="05000000000000000000" pitchFamily="2" charset="2"/>
              <a:buChar char="n"/>
              <a:defRPr/>
            </a:pPr>
            <a:r>
              <a:rPr lang="fr-FR" sz="2700" b="1" dirty="0">
                <a:latin typeface="Arial Narrow" panose="020B0606020202030204" pitchFamily="34" charset="0"/>
              </a:rPr>
              <a:t>Le Portefeuille virtuel revient du 1er février au 23 juin 2018 : 30 euros par collaborateur à gagner !!</a:t>
            </a:r>
          </a:p>
          <a:p>
            <a:pPr marL="265113" indent="-265113" algn="just">
              <a:lnSpc>
                <a:spcPct val="120000"/>
              </a:lnSpc>
              <a:buClr>
                <a:srgbClr val="FF0000"/>
              </a:buClr>
              <a:buFont typeface="Wingdings" panose="05000000000000000000" pitchFamily="2" charset="2"/>
              <a:buChar char="n"/>
              <a:defRPr/>
            </a:pPr>
            <a:r>
              <a:rPr lang="fr-FR" sz="2700" dirty="0">
                <a:latin typeface="Arial Narrow" panose="020B0606020202030204" pitchFamily="34" charset="0"/>
              </a:rPr>
              <a:t>Pour vous connecter : </a:t>
            </a:r>
            <a:r>
              <a:rPr lang="fr-FR" sz="2700" dirty="0">
                <a:latin typeface="Arial Narrow" panose="020B0606020202030204" pitchFamily="34" charset="0"/>
                <a:hlinkClick r:id="rId2"/>
              </a:rPr>
              <a:t>www.selectionetperformance.fr</a:t>
            </a:r>
            <a:endParaRPr lang="fr-FR" sz="2700" dirty="0">
              <a:latin typeface="Arial Narrow" panose="020B0606020202030204" pitchFamily="34" charset="0"/>
            </a:endParaRPr>
          </a:p>
          <a:p>
            <a:pPr marL="665163" lvl="2" indent="-265113" algn="just">
              <a:lnSpc>
                <a:spcPct val="120000"/>
              </a:lnSpc>
              <a:buClr>
                <a:schemeClr val="bg1">
                  <a:lumMod val="50000"/>
                </a:schemeClr>
              </a:buClr>
              <a:buFont typeface="Wingdings" panose="05000000000000000000" pitchFamily="2" charset="2"/>
              <a:buChar char="n"/>
              <a:defRPr/>
            </a:pPr>
            <a:r>
              <a:rPr lang="fr-FR" sz="2600" dirty="0">
                <a:latin typeface="Arial Narrow" panose="020B0606020202030204" pitchFamily="34" charset="0"/>
              </a:rPr>
              <a:t>Lors de votre première </a:t>
            </a:r>
            <a:r>
              <a:rPr lang="fr-FR" sz="2600" dirty="0" smtClean="0">
                <a:latin typeface="Arial Narrow" panose="020B0606020202030204" pitchFamily="34" charset="0"/>
              </a:rPr>
              <a:t>connexion, </a:t>
            </a:r>
            <a:r>
              <a:rPr lang="fr-FR" sz="2600" dirty="0">
                <a:latin typeface="Arial Narrow" panose="020B0606020202030204" pitchFamily="34" charset="0"/>
              </a:rPr>
              <a:t>votre User et votre Mot de passe correspondent à votre matricule RH.</a:t>
            </a:r>
          </a:p>
          <a:p>
            <a:pPr marL="265113" lvl="0" indent="-265113" algn="just">
              <a:lnSpc>
                <a:spcPct val="120000"/>
              </a:lnSpc>
              <a:buClr>
                <a:srgbClr val="FF0000"/>
              </a:buClr>
              <a:buFont typeface="Wingdings" panose="05000000000000000000" pitchFamily="2" charset="2"/>
              <a:buChar char="n"/>
              <a:defRPr/>
            </a:pPr>
            <a:endParaRPr lang="fr-FR" sz="1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r>
              <a:rPr lang="fr-FR" sz="2700" dirty="0">
                <a:latin typeface="Arial Narrow" panose="020B0606020202030204" pitchFamily="34" charset="0"/>
              </a:rPr>
              <a:t>Retrouvez les 10 meilleures performances du portefeuille virtuel au 12/02/2018</a:t>
            </a: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r>
              <a:rPr lang="fr-FR" sz="2700" dirty="0">
                <a:latin typeface="Arial Narrow" panose="020B0606020202030204" pitchFamily="34" charset="0"/>
              </a:rPr>
              <a:t>Point d’actualités : Des marchés Actions qui s’ajustent… </a:t>
            </a:r>
          </a:p>
          <a:p>
            <a:pPr marL="665163" lvl="2" indent="-265113" algn="just">
              <a:lnSpc>
                <a:spcPct val="120000"/>
              </a:lnSpc>
              <a:buClr>
                <a:schemeClr val="bg1">
                  <a:lumMod val="50000"/>
                </a:schemeClr>
              </a:buClr>
              <a:buFont typeface="Wingdings" panose="05000000000000000000" pitchFamily="2" charset="2"/>
              <a:buChar char="n"/>
              <a:defRPr/>
            </a:pPr>
            <a:r>
              <a:rPr lang="fr-FR" sz="2600" dirty="0">
                <a:latin typeface="Arial Narrow" panose="020B0606020202030204" pitchFamily="34" charset="0"/>
              </a:rPr>
              <a:t>Au regard de l’actualité sur les marchés financiers, nous vous proposons un article éclairant de 3 experts dont Philippe Waechter, directeur de la recherche économique </a:t>
            </a:r>
            <a:r>
              <a:rPr lang="fr-FR" sz="2600" dirty="0" err="1">
                <a:latin typeface="Arial Narrow" panose="020B0606020202030204" pitchFamily="34" charset="0"/>
              </a:rPr>
              <a:t>Natixis</a:t>
            </a:r>
            <a:r>
              <a:rPr lang="fr-FR" sz="2600" dirty="0">
                <a:latin typeface="Arial Narrow" panose="020B0606020202030204" pitchFamily="34" charset="0"/>
              </a:rPr>
              <a:t> </a:t>
            </a:r>
            <a:r>
              <a:rPr lang="fr-FR" sz="2600" dirty="0" err="1">
                <a:latin typeface="Arial Narrow" panose="020B0606020202030204" pitchFamily="34" charset="0"/>
              </a:rPr>
              <a:t>Asset</a:t>
            </a:r>
            <a:r>
              <a:rPr lang="fr-FR" sz="2600" dirty="0">
                <a:latin typeface="Arial Narrow" panose="020B0606020202030204" pitchFamily="34" charset="0"/>
              </a:rPr>
              <a:t> Management (retrouvez cet article sur la page d’accueil du </a:t>
            </a:r>
            <a:r>
              <a:rPr lang="fr-FR" sz="2600" dirty="0">
                <a:latin typeface="Arial Narrow" panose="020B0606020202030204" pitchFamily="34" charset="0"/>
                <a:hlinkClick r:id="rId2"/>
              </a:rPr>
              <a:t>portefeuille virtuel</a:t>
            </a:r>
            <a:r>
              <a:rPr lang="fr-FR" sz="2600" dirty="0">
                <a:latin typeface="Arial Narrow" panose="020B0606020202030204" pitchFamily="34" charset="0"/>
              </a:rPr>
              <a:t>)</a:t>
            </a:r>
          </a:p>
        </p:txBody>
      </p:sp>
      <p:pic>
        <p:nvPicPr>
          <p:cNvPr id="2" name="Imag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96557" y="2962654"/>
            <a:ext cx="2309917" cy="1473073"/>
          </a:xfrm>
          <a:prstGeom prst="rect">
            <a:avLst/>
          </a:prstGeom>
        </p:spPr>
      </p:pic>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1460053" y="2458599"/>
            <a:ext cx="3543995" cy="2699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25427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
          <p:cNvSpPr txBox="1">
            <a:spLocks/>
          </p:cNvSpPr>
          <p:nvPr/>
        </p:nvSpPr>
        <p:spPr>
          <a:xfrm>
            <a:off x="765174" y="379825"/>
            <a:ext cx="8067600" cy="709200"/>
          </a:xfrm>
          <a:prstGeom prst="rect">
            <a:avLst/>
          </a:prstGeom>
        </p:spPr>
        <p:txBody>
          <a:bodyPr>
            <a:normAutofit/>
          </a:bodyPr>
          <a:lstStyle>
            <a:lvl1pPr algn="ctr" defTabSz="914400" rtl="0" eaLnBrk="1" latinLnBrk="0" hangingPunct="1">
              <a:lnSpc>
                <a:spcPct val="90000"/>
              </a:lnSpc>
              <a:spcBef>
                <a:spcPct val="0"/>
              </a:spcBef>
              <a:buNone/>
              <a:defRPr sz="3200" b="1" kern="1200">
                <a:solidFill>
                  <a:schemeClr val="bg1">
                    <a:lumMod val="65000"/>
                  </a:schemeClr>
                </a:solidFill>
                <a:latin typeface="Arial Narrow" panose="020B0606020202030204" pitchFamily="34" charset="0"/>
                <a:ea typeface="+mj-ea"/>
                <a:cs typeface="+mj-cs"/>
              </a:defRPr>
            </a:lvl1pPr>
          </a:lstStyle>
          <a:p>
            <a:r>
              <a:rPr lang="fr-FR" smtClean="0">
                <a:solidFill>
                  <a:srgbClr val="FF0000"/>
                </a:solidFill>
              </a:rPr>
              <a:t>Actualités </a:t>
            </a:r>
            <a:r>
              <a:rPr lang="fr-FR" smtClean="0">
                <a:solidFill>
                  <a:prstClr val="white"/>
                </a:solidFill>
              </a:rPr>
              <a:t>de la semaine</a:t>
            </a:r>
            <a:endParaRPr lang="fr-FR" dirty="0">
              <a:solidFill>
                <a:prstClr val="white"/>
              </a:solidFill>
            </a:endParaRPr>
          </a:p>
        </p:txBody>
      </p:sp>
      <p:pic>
        <p:nvPicPr>
          <p:cNvPr id="5" name="Picture 3"/>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198" b="95808" l="5422" r="89157">
                        <a14:foregroundMark x1="70482" y1="42515" x2="70482" y2="42515"/>
                        <a14:foregroundMark x1="87349" y1="24551" x2="87349" y2="24551"/>
                        <a14:foregroundMark x1="83133" y1="5988" x2="83133" y2="5988"/>
                        <a14:foregroundMark x1="69277" y1="2994" x2="69277" y2="2994"/>
                        <a14:foregroundMark x1="54217" y1="9581" x2="54217" y2="9581"/>
                        <a14:foregroundMark x1="52410" y1="22754" x2="52410" y2="22754"/>
                        <a14:foregroundMark x1="57229" y1="29940" x2="57229" y2="29940"/>
                        <a14:foregroundMark x1="69880" y1="42515" x2="86747" y2="23353"/>
                        <a14:foregroundMark x1="87349" y1="23952" x2="82530" y2="5389"/>
                        <a14:foregroundMark x1="82530" y1="5389" x2="69277" y2="2395"/>
                        <a14:foregroundMark x1="68072" y1="2994" x2="55422" y2="8982"/>
                        <a14:foregroundMark x1="53614" y1="10778" x2="51807" y2="22156"/>
                        <a14:foregroundMark x1="52410" y1="23952" x2="57831" y2="29341"/>
                        <a14:foregroundMark x1="57229" y1="29940" x2="68675" y2="41916"/>
                        <a14:foregroundMark x1="34337" y1="28144" x2="34337" y2="28144"/>
                        <a14:foregroundMark x1="45783" y1="30539" x2="45783" y2="30539"/>
                        <a14:foregroundMark x1="51807" y1="21557" x2="34337" y2="26946"/>
                        <a14:foregroundMark x1="69277" y1="14970" x2="69277" y2="14970"/>
                        <a14:foregroundMark x1="69277" y1="22754" x2="69277" y2="22754"/>
                        <a14:foregroundMark x1="69277" y1="22754" x2="69277" y2="22754"/>
                        <a14:foregroundMark x1="75904" y1="18563" x2="75904" y2="18563"/>
                        <a14:foregroundMark x1="77711" y1="11377" x2="77711" y2="11377"/>
                        <a14:foregroundMark x1="63253" y1="13174" x2="63253" y2="13174"/>
                        <a14:foregroundMark x1="64458" y1="15569" x2="64458" y2="15569"/>
                        <a14:foregroundMark x1="66867" y1="14371" x2="66867" y2="143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7167252" y="2568352"/>
            <a:ext cx="1524947" cy="15341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à coins arrondis 5"/>
          <p:cNvSpPr/>
          <p:nvPr/>
        </p:nvSpPr>
        <p:spPr>
          <a:xfrm>
            <a:off x="5871108" y="1196752"/>
            <a:ext cx="2918133" cy="13716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b="1" dirty="0">
                <a:solidFill>
                  <a:srgbClr val="000000"/>
                </a:solidFill>
              </a:rPr>
              <a:t>Retrouvez chaque semaine toutes les actualités dans le brief DG / DUC / DA adressé aux managers.</a:t>
            </a:r>
          </a:p>
        </p:txBody>
      </p:sp>
      <p:sp>
        <p:nvSpPr>
          <p:cNvPr id="7" name="Espace réservé du contenu 1"/>
          <p:cNvSpPr>
            <a:spLocks noGrp="1"/>
          </p:cNvSpPr>
          <p:nvPr>
            <p:ph idx="1"/>
          </p:nvPr>
        </p:nvSpPr>
        <p:spPr>
          <a:xfrm>
            <a:off x="332910" y="1052736"/>
            <a:ext cx="8531529" cy="5472608"/>
          </a:xfrm>
        </p:spPr>
        <p:txBody>
          <a:bodyPr>
            <a:normAutofit fontScale="40000" lnSpcReduction="20000"/>
          </a:bodyPr>
          <a:lstStyle/>
          <a:p>
            <a:pPr marL="441325" lvl="0" indent="-266700">
              <a:lnSpc>
                <a:spcPct val="110000"/>
              </a:lnSpc>
              <a:spcBef>
                <a:spcPts val="0"/>
              </a:spcBef>
              <a:buFont typeface="Wingdings" panose="05000000000000000000" pitchFamily="2" charset="2"/>
              <a:buChar char="Ø"/>
            </a:pPr>
            <a:r>
              <a:rPr lang="fr-FR" sz="3300" b="1" dirty="0" smtClean="0">
                <a:solidFill>
                  <a:srgbClr val="FF0000"/>
                </a:solidFill>
                <a:latin typeface="Arial Narrow" panose="020B0606020202030204" pitchFamily="34" charset="0"/>
              </a:rPr>
              <a:t>Fichiers à traiter :</a:t>
            </a:r>
            <a:r>
              <a:rPr lang="fr-FR" sz="3300" b="1" dirty="0" smtClean="0">
                <a:latin typeface="Arial Narrow" panose="020B0606020202030204" pitchFamily="34" charset="0"/>
              </a:rPr>
              <a:t>	</a:t>
            </a:r>
            <a:r>
              <a:rPr lang="fr-FR" sz="3300" dirty="0" smtClean="0">
                <a:latin typeface="Arial Narrow" panose="020B0606020202030204" pitchFamily="34" charset="0"/>
              </a:rPr>
              <a:t>PEL </a:t>
            </a:r>
            <a:r>
              <a:rPr lang="fr-FR" sz="3300" dirty="0">
                <a:latin typeface="Arial Narrow" panose="020B0606020202030204" pitchFamily="34" charset="0"/>
              </a:rPr>
              <a:t>non-respect </a:t>
            </a:r>
            <a:endParaRPr lang="fr-FR" sz="3300" dirty="0" smtClean="0">
              <a:latin typeface="Arial Narrow" panose="020B0606020202030204" pitchFamily="34" charset="0"/>
            </a:endParaRPr>
          </a:p>
          <a:p>
            <a:pPr marL="715963" lvl="0" indent="0">
              <a:lnSpc>
                <a:spcPct val="110000"/>
              </a:lnSpc>
              <a:spcBef>
                <a:spcPts val="0"/>
              </a:spcBef>
              <a:buNone/>
            </a:pPr>
            <a:r>
              <a:rPr lang="fr-FR" sz="3300" dirty="0">
                <a:latin typeface="Arial Narrow" panose="020B0606020202030204" pitchFamily="34" charset="0"/>
              </a:rPr>
              <a:t>	</a:t>
            </a:r>
            <a:r>
              <a:rPr lang="fr-FR" sz="3300" dirty="0" smtClean="0">
                <a:latin typeface="Arial Narrow" panose="020B0606020202030204" pitchFamily="34" charset="0"/>
              </a:rPr>
              <a:t>	Lutte </a:t>
            </a:r>
            <a:r>
              <a:rPr lang="fr-FR" sz="3300" dirty="0">
                <a:latin typeface="Arial Narrow" panose="020B0606020202030204" pitchFamily="34" charset="0"/>
              </a:rPr>
              <a:t>anti-résiliation</a:t>
            </a:r>
            <a:endParaRPr lang="fr-FR" sz="3300" dirty="0" smtClean="0">
              <a:latin typeface="Arial Narrow" panose="020B0606020202030204" pitchFamily="34" charset="0"/>
            </a:endParaRPr>
          </a:p>
          <a:p>
            <a:pPr marL="1371600" lvl="3" indent="0">
              <a:lnSpc>
                <a:spcPct val="110000"/>
              </a:lnSpc>
              <a:spcBef>
                <a:spcPts val="0"/>
              </a:spcBef>
              <a:buNone/>
            </a:pPr>
            <a:r>
              <a:rPr lang="fr-FR" sz="3300" dirty="0" smtClean="0">
                <a:latin typeface="Arial Narrow" panose="020B0606020202030204" pitchFamily="34" charset="0"/>
              </a:rPr>
              <a:t>	Fichier </a:t>
            </a:r>
            <a:r>
              <a:rPr lang="fr-FR" sz="3300" dirty="0">
                <a:latin typeface="Arial Narrow" panose="020B0606020202030204" pitchFamily="34" charset="0"/>
              </a:rPr>
              <a:t>Surveillance</a:t>
            </a:r>
            <a:endParaRPr lang="fr-FR" sz="3300" dirty="0" smtClean="0">
              <a:latin typeface="Arial Narrow" panose="020B0606020202030204" pitchFamily="34" charset="0"/>
            </a:endParaRPr>
          </a:p>
          <a:p>
            <a:pPr marL="1371600" lvl="3" indent="0">
              <a:lnSpc>
                <a:spcPct val="110000"/>
              </a:lnSpc>
              <a:spcBef>
                <a:spcPts val="0"/>
              </a:spcBef>
              <a:buNone/>
            </a:pPr>
            <a:r>
              <a:rPr lang="fr-FR" sz="3300" dirty="0">
                <a:latin typeface="Arial Narrow" panose="020B0606020202030204" pitchFamily="34" charset="0"/>
              </a:rPr>
              <a:t>	</a:t>
            </a:r>
            <a:r>
              <a:rPr lang="fr-FR" sz="3300" dirty="0" err="1" smtClean="0">
                <a:latin typeface="Arial Narrow" panose="020B0606020202030204" pitchFamily="34" charset="0"/>
              </a:rPr>
              <a:t>Izicarte</a:t>
            </a:r>
            <a:endParaRPr lang="fr-FR" sz="3300" dirty="0" smtClean="0">
              <a:latin typeface="Arial Narrow" panose="020B0606020202030204" pitchFamily="34" charset="0"/>
            </a:endParaRPr>
          </a:p>
          <a:p>
            <a:pPr marL="1371600" lvl="3" indent="0">
              <a:lnSpc>
                <a:spcPct val="110000"/>
              </a:lnSpc>
              <a:spcBef>
                <a:spcPts val="0"/>
              </a:spcBef>
              <a:buNone/>
            </a:pPr>
            <a:r>
              <a:rPr lang="fr-FR" sz="3300" dirty="0">
                <a:latin typeface="Arial Narrow" panose="020B0606020202030204" pitchFamily="34" charset="0"/>
              </a:rPr>
              <a:t>	</a:t>
            </a:r>
            <a:r>
              <a:rPr lang="fr-FR" sz="3300" dirty="0" smtClean="0">
                <a:latin typeface="Arial Narrow" panose="020B0606020202030204" pitchFamily="34" charset="0"/>
              </a:rPr>
              <a:t>Livret </a:t>
            </a:r>
            <a:r>
              <a:rPr lang="fr-FR" sz="3300" dirty="0">
                <a:latin typeface="Arial Narrow" panose="020B0606020202030204" pitchFamily="34" charset="0"/>
              </a:rPr>
              <a:t>A</a:t>
            </a:r>
            <a:endParaRPr lang="fr-FR" sz="3300" dirty="0" smtClean="0">
              <a:latin typeface="Arial Narrow" panose="020B0606020202030204" pitchFamily="34" charset="0"/>
            </a:endParaRPr>
          </a:p>
          <a:p>
            <a:pPr marL="0" lvl="0" indent="0">
              <a:lnSpc>
                <a:spcPct val="110000"/>
              </a:lnSpc>
              <a:spcBef>
                <a:spcPts val="0"/>
              </a:spcBef>
              <a:buNone/>
            </a:pPr>
            <a:r>
              <a:rPr lang="fr-FR" sz="3300" dirty="0" smtClean="0">
                <a:latin typeface="Arial Narrow" panose="020B0606020202030204" pitchFamily="34" charset="0"/>
              </a:rPr>
              <a:t>		Mobilité </a:t>
            </a:r>
            <a:r>
              <a:rPr lang="fr-FR" sz="3300" dirty="0">
                <a:latin typeface="Arial Narrow" panose="020B0606020202030204" pitchFamily="34" charset="0"/>
              </a:rPr>
              <a:t>bancaire </a:t>
            </a:r>
            <a:endParaRPr lang="fr-FR" sz="3300" dirty="0" smtClean="0">
              <a:latin typeface="Arial Narrow" panose="020B0606020202030204" pitchFamily="34" charset="0"/>
            </a:endParaRPr>
          </a:p>
          <a:p>
            <a:pPr marL="0" lvl="0" indent="0">
              <a:lnSpc>
                <a:spcPct val="110000"/>
              </a:lnSpc>
              <a:spcBef>
                <a:spcPts val="0"/>
              </a:spcBef>
              <a:buNone/>
            </a:pPr>
            <a:r>
              <a:rPr lang="fr-FR" sz="3300" dirty="0">
                <a:latin typeface="Arial Narrow" panose="020B0606020202030204" pitchFamily="34" charset="0"/>
              </a:rPr>
              <a:t>	</a:t>
            </a:r>
            <a:r>
              <a:rPr lang="fr-FR" sz="3300" dirty="0" smtClean="0">
                <a:latin typeface="Arial Narrow" panose="020B0606020202030204" pitchFamily="34" charset="0"/>
              </a:rPr>
              <a:t>	Comptes </a:t>
            </a:r>
            <a:r>
              <a:rPr lang="fr-FR" sz="3300" dirty="0">
                <a:latin typeface="Arial Narrow" panose="020B0606020202030204" pitchFamily="34" charset="0"/>
              </a:rPr>
              <a:t>en dépassement de plafond </a:t>
            </a:r>
            <a:endParaRPr lang="fr-FR" sz="3300" dirty="0" smtClean="0">
              <a:latin typeface="Arial Narrow" panose="020B0606020202030204" pitchFamily="34" charset="0"/>
            </a:endParaRPr>
          </a:p>
          <a:p>
            <a:pPr marL="0" lvl="0" indent="0">
              <a:lnSpc>
                <a:spcPct val="110000"/>
              </a:lnSpc>
              <a:spcBef>
                <a:spcPts val="0"/>
              </a:spcBef>
              <a:buNone/>
            </a:pPr>
            <a:r>
              <a:rPr lang="fr-FR" sz="3300" dirty="0">
                <a:latin typeface="Arial Narrow" panose="020B0606020202030204" pitchFamily="34" charset="0"/>
              </a:rPr>
              <a:t>	</a:t>
            </a:r>
            <a:r>
              <a:rPr lang="fr-FR" sz="3300" dirty="0" smtClean="0">
                <a:latin typeface="Arial Narrow" panose="020B0606020202030204" pitchFamily="34" charset="0"/>
              </a:rPr>
              <a:t>	Liste </a:t>
            </a:r>
            <a:r>
              <a:rPr lang="fr-FR" sz="3300" dirty="0">
                <a:latin typeface="Arial Narrow" panose="020B0606020202030204" pitchFamily="34" charset="0"/>
              </a:rPr>
              <a:t>des Crédits Projets</a:t>
            </a:r>
            <a:endParaRPr lang="fr-FR" sz="3300" dirty="0" smtClean="0">
              <a:latin typeface="Arial Narrow" panose="020B0606020202030204" pitchFamily="34" charset="0"/>
            </a:endParaRPr>
          </a:p>
          <a:p>
            <a:pPr marL="0" lvl="0" indent="0">
              <a:lnSpc>
                <a:spcPct val="110000"/>
              </a:lnSpc>
              <a:spcBef>
                <a:spcPts val="0"/>
              </a:spcBef>
              <a:buNone/>
            </a:pPr>
            <a:r>
              <a:rPr lang="fr-FR" sz="2400" dirty="0">
                <a:latin typeface="Arial Narrow" panose="020B0606020202030204" pitchFamily="34" charset="0"/>
              </a:rPr>
              <a:t>	</a:t>
            </a:r>
            <a:r>
              <a:rPr lang="fr-FR" sz="2400" dirty="0" smtClean="0">
                <a:latin typeface="Arial Narrow" panose="020B0606020202030204" pitchFamily="34" charset="0"/>
              </a:rPr>
              <a:t>		</a:t>
            </a:r>
          </a:p>
          <a:p>
            <a:pPr lvl="0"/>
            <a:r>
              <a:rPr lang="fr-FR" sz="3800" b="1" dirty="0" smtClean="0"/>
              <a:t>EPARGNE – </a:t>
            </a:r>
            <a:r>
              <a:rPr lang="fr-FR" sz="3800" b="1" dirty="0"/>
              <a:t>Assurance-Vie – Demande de dérogation</a:t>
            </a:r>
            <a:endParaRPr lang="fr-FR" sz="3800" b="1" dirty="0" smtClean="0"/>
          </a:p>
          <a:p>
            <a:pPr lvl="0"/>
            <a:r>
              <a:rPr lang="fr-FR" sz="3800" b="1" dirty="0" smtClean="0"/>
              <a:t>EPARGNE </a:t>
            </a:r>
            <a:r>
              <a:rPr lang="fr-FR" sz="3800" b="1" dirty="0"/>
              <a:t>– Assurance vie – Supports immobiliers </a:t>
            </a:r>
            <a:r>
              <a:rPr lang="fr-FR" sz="3800" b="1" dirty="0" smtClean="0"/>
              <a:t>SCPI</a:t>
            </a:r>
          </a:p>
          <a:p>
            <a:pPr lvl="0"/>
            <a:r>
              <a:rPr lang="fr-FR" sz="3800" b="1" dirty="0" smtClean="0"/>
              <a:t>EPARGNE </a:t>
            </a:r>
            <a:r>
              <a:rPr lang="fr-FR" sz="3800" b="1" dirty="0"/>
              <a:t>– Assurance vie - Obligations règlementaires </a:t>
            </a:r>
            <a:r>
              <a:rPr lang="fr-FR" sz="3800" b="1" dirty="0" smtClean="0"/>
              <a:t>PRIIPS</a:t>
            </a:r>
          </a:p>
          <a:p>
            <a:pPr lvl="0"/>
            <a:r>
              <a:rPr lang="fr-FR" sz="3800" b="1" dirty="0" smtClean="0"/>
              <a:t>EPARGNE </a:t>
            </a:r>
            <a:r>
              <a:rPr lang="fr-FR" sz="3800" b="1" dirty="0"/>
              <a:t>– </a:t>
            </a:r>
            <a:r>
              <a:rPr lang="fr-FR" sz="3800" b="1" dirty="0" err="1"/>
              <a:t>Eurogram</a:t>
            </a:r>
            <a:r>
              <a:rPr lang="fr-FR" sz="3800" b="1" dirty="0"/>
              <a:t> </a:t>
            </a:r>
            <a:r>
              <a:rPr lang="fr-FR" sz="3800" b="1" dirty="0" smtClean="0"/>
              <a:t>6</a:t>
            </a:r>
          </a:p>
          <a:p>
            <a:pPr lvl="0"/>
            <a:r>
              <a:rPr lang="fr-FR" sz="3800" b="1" dirty="0" smtClean="0"/>
              <a:t>EPARGNE </a:t>
            </a:r>
            <a:r>
              <a:rPr lang="fr-FR" sz="3800" b="1" dirty="0"/>
              <a:t>– WEBEX MIFII : "Portefeuilles Modèles"</a:t>
            </a:r>
          </a:p>
          <a:p>
            <a:r>
              <a:rPr lang="fr-FR" sz="3800" b="1" dirty="0"/>
              <a:t>EPARGNE – Conditions Générales Epargne Logement</a:t>
            </a:r>
            <a:endParaRPr lang="fr-FR" sz="3800" b="1" dirty="0" smtClean="0"/>
          </a:p>
          <a:p>
            <a:pPr lvl="0"/>
            <a:r>
              <a:rPr lang="fr-FR" sz="3800" b="1" dirty="0" smtClean="0"/>
              <a:t>CREDIT IMMO </a:t>
            </a:r>
            <a:r>
              <a:rPr lang="fr-FR" sz="3800" b="1" dirty="0"/>
              <a:t>–  Délais des demandes de renégociation de taux</a:t>
            </a:r>
          </a:p>
          <a:p>
            <a:r>
              <a:rPr lang="fr-FR" sz="3800" b="1" dirty="0"/>
              <a:t>CREDIT IMMO –  M</a:t>
            </a:r>
            <a:r>
              <a:rPr lang="fr-FR" sz="3800" b="1" dirty="0" smtClean="0"/>
              <a:t>odification </a:t>
            </a:r>
            <a:r>
              <a:rPr lang="fr-FR" sz="3800" b="1" dirty="0"/>
              <a:t>du mode de prélèvement des frais </a:t>
            </a:r>
          </a:p>
          <a:p>
            <a:pPr lvl="0"/>
            <a:r>
              <a:rPr lang="fr-FR" sz="3800" b="1" dirty="0" smtClean="0"/>
              <a:t>MULTICANAL </a:t>
            </a:r>
            <a:r>
              <a:rPr lang="fr-FR" sz="3800" b="1" dirty="0"/>
              <a:t>– Lancement de SECURPASS </a:t>
            </a:r>
          </a:p>
          <a:p>
            <a:r>
              <a:rPr lang="fr-FR" sz="3800" b="1" dirty="0"/>
              <a:t>MULTICANAL – E-documents</a:t>
            </a:r>
          </a:p>
          <a:p>
            <a:r>
              <a:rPr lang="fr-FR" sz="3800" b="1" dirty="0" smtClean="0"/>
              <a:t>MARCHE </a:t>
            </a:r>
            <a:r>
              <a:rPr lang="fr-FR" sz="3800" b="1" dirty="0"/>
              <a:t>DES PROS – Migration </a:t>
            </a:r>
            <a:r>
              <a:rPr lang="fr-FR" sz="3800" b="1" dirty="0" err="1"/>
              <a:t>CEnet</a:t>
            </a:r>
            <a:endParaRPr lang="fr-FR" sz="3800" b="1" dirty="0"/>
          </a:p>
          <a:p>
            <a:r>
              <a:rPr lang="fr-FR" sz="3800" b="1" dirty="0"/>
              <a:t>MARCHE DES PROS – IARD PRO</a:t>
            </a:r>
          </a:p>
          <a:p>
            <a:r>
              <a:rPr lang="fr-FR" sz="3800" b="1" dirty="0"/>
              <a:t>MARCHE DES PROS – </a:t>
            </a:r>
            <a:r>
              <a:rPr lang="fr-FR" sz="3800" b="1" dirty="0" smtClean="0"/>
              <a:t>MIF LEI</a:t>
            </a:r>
            <a:endParaRPr lang="fr-FR" sz="3800" b="1" dirty="0"/>
          </a:p>
          <a:p>
            <a:r>
              <a:rPr lang="fr-FR" sz="3800" b="1" dirty="0" smtClean="0"/>
              <a:t>DIVERS </a:t>
            </a:r>
            <a:r>
              <a:rPr lang="fr-FR" sz="3800" b="1" dirty="0"/>
              <a:t>– Lancement de l’Académie Digitale de la CELCA</a:t>
            </a:r>
          </a:p>
          <a:p>
            <a:r>
              <a:rPr lang="fr-FR" sz="3800" b="1" dirty="0"/>
              <a:t>DIVERS – Foire aux questions du GPS 2018</a:t>
            </a:r>
          </a:p>
        </p:txBody>
      </p:sp>
    </p:spTree>
    <p:extLst>
      <p:ext uri="{BB962C8B-B14F-4D97-AF65-F5344CB8AC3E}">
        <p14:creationId xmlns:p14="http://schemas.microsoft.com/office/powerpoint/2010/main" val="881824806"/>
      </p:ext>
    </p:extLst>
  </p:cSld>
  <p:clrMapOvr>
    <a:masterClrMapping/>
  </p:clrMapOvr>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0DDF4567820894D9A2BC539D1A394A7" ma:contentTypeVersion="1" ma:contentTypeDescription="Crée un document." ma:contentTypeScope="" ma:versionID="f0660892317ff9c222d67fbe065c8e8b">
  <xsd:schema xmlns:xsd="http://www.w3.org/2001/XMLSchema" xmlns:p="http://schemas.microsoft.com/office/2006/metadata/properties" xmlns:ns2="02ea4b1b-5614-43b2-acce-6a9ef10fff4e" targetNamespace="http://schemas.microsoft.com/office/2006/metadata/properties" ma:root="true" ma:fieldsID="62c0c718fea2220f2b7b4e28141722dc" ns2:_="">
    <xsd:import namespace="02ea4b1b-5614-43b2-acce-6a9ef10fff4e"/>
    <xsd:element name="properties">
      <xsd:complexType>
        <xsd:sequence>
          <xsd:element name="documentManagement">
            <xsd:complexType>
              <xsd:all>
                <xsd:element ref="ns2:Commentaires" minOccurs="0"/>
              </xsd:all>
            </xsd:complexType>
          </xsd:element>
        </xsd:sequence>
      </xsd:complexType>
    </xsd:element>
  </xsd:schema>
  <xsd:schema xmlns:xsd="http://www.w3.org/2001/XMLSchema" xmlns:dms="http://schemas.microsoft.com/office/2006/documentManagement/types" targetNamespace="02ea4b1b-5614-43b2-acce-6a9ef10fff4e" elementFormDefault="qualified">
    <xsd:import namespace="http://schemas.microsoft.com/office/2006/documentManagement/types"/>
    <xsd:element name="Commentaires" ma:index="8" nillable="true" ma:displayName="Commentaires" ma:default="" ma:hidden="true" ma:internalName="Commentair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2.xml><?xml version="1.0" encoding="utf-8"?>
<ds:datastoreItem xmlns:ds="http://schemas.openxmlformats.org/officeDocument/2006/customXml" ds:itemID="{71AAE39C-C746-4D5E-894D-FEC9398392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ea4b1b-5614-43b2-acce-6a9ef10fff4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1C925DB7-CCE4-48F1-BF80-9981159D6B98}">
  <ds:schemaRefs>
    <ds:schemaRef ds:uri="http://schemas.microsoft.com/office/2006/metadata/properties"/>
    <ds:schemaRef ds:uri="http://purl.org/dc/terms/"/>
    <ds:schemaRef ds:uri="http://schemas.microsoft.com/office/2006/documentManagement/types"/>
    <ds:schemaRef ds:uri="http://purl.org/dc/elements/1.1/"/>
    <ds:schemaRef ds:uri="http://www.w3.org/XML/1998/namespace"/>
    <ds:schemaRef ds:uri="http://schemas.openxmlformats.org/package/2006/metadata/core-properties"/>
    <ds:schemaRef ds:uri="02ea4b1b-5614-43b2-acce-6a9ef10fff4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5762</TotalTime>
  <Words>1574</Words>
  <Application>Microsoft Office PowerPoint</Application>
  <PresentationFormat>Affichage à l'écran (4:3)</PresentationFormat>
  <Paragraphs>264</Paragraphs>
  <Slides>17</Slides>
  <Notes>3</Notes>
  <HiddenSlides>0</HiddenSlides>
  <MMClips>0</MMClips>
  <ScaleCrop>false</ScaleCrop>
  <HeadingPairs>
    <vt:vector size="4" baseType="variant">
      <vt:variant>
        <vt:lpstr>Thème</vt:lpstr>
      </vt:variant>
      <vt:variant>
        <vt:i4>9</vt:i4>
      </vt:variant>
      <vt:variant>
        <vt:lpstr>Titres des diapositives</vt:lpstr>
      </vt:variant>
      <vt:variant>
        <vt:i4>17</vt:i4>
      </vt:variant>
    </vt:vector>
  </HeadingPairs>
  <TitlesOfParts>
    <vt:vector size="26" baseType="lpstr">
      <vt:lpstr>1-MODELE PART</vt:lpstr>
      <vt:lpstr>2-MODELE GP</vt:lpstr>
      <vt:lpstr>3-MODELE PRO</vt:lpstr>
      <vt:lpstr>MODELE BDR</vt:lpstr>
      <vt:lpstr>BDR ENTREPRISES</vt:lpstr>
      <vt:lpstr>BDR ESI</vt:lpstr>
      <vt:lpstr>BDR PP</vt:lpstr>
      <vt:lpstr>BDR IMMO PRO</vt:lpstr>
      <vt:lpstr>BDR SECTEUR PUBLIC</vt:lpstr>
      <vt:lpstr>Heure du jeudi</vt:lpstr>
      <vt:lpstr>Heure du jeudi</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Heure du jeudi</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A5700598</cp:lastModifiedBy>
  <cp:revision>404</cp:revision>
  <cp:lastPrinted>2018-02-06T13:50:09Z</cp:lastPrinted>
  <dcterms:created xsi:type="dcterms:W3CDTF">2016-06-03T08:10:53Z</dcterms:created>
  <dcterms:modified xsi:type="dcterms:W3CDTF">2018-02-15T07:43:05Z</dcterms:modified>
</cp:coreProperties>
</file>