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41"/>
  </p:notesMasterIdLst>
  <p:handoutMasterIdLst>
    <p:handoutMasterId r:id="rId42"/>
  </p:handoutMasterIdLst>
  <p:sldIdLst>
    <p:sldId id="423" r:id="rId13"/>
    <p:sldId id="422" r:id="rId14"/>
    <p:sldId id="278" r:id="rId15"/>
    <p:sldId id="415" r:id="rId16"/>
    <p:sldId id="417" r:id="rId17"/>
    <p:sldId id="420" r:id="rId18"/>
    <p:sldId id="392" r:id="rId19"/>
    <p:sldId id="363" r:id="rId20"/>
    <p:sldId id="364" r:id="rId21"/>
    <p:sldId id="400" r:id="rId22"/>
    <p:sldId id="403" r:id="rId23"/>
    <p:sldId id="410" r:id="rId24"/>
    <p:sldId id="387" r:id="rId25"/>
    <p:sldId id="388" r:id="rId26"/>
    <p:sldId id="404" r:id="rId27"/>
    <p:sldId id="416" r:id="rId28"/>
    <p:sldId id="395" r:id="rId29"/>
    <p:sldId id="419" r:id="rId30"/>
    <p:sldId id="396" r:id="rId31"/>
    <p:sldId id="402" r:id="rId32"/>
    <p:sldId id="401" r:id="rId33"/>
    <p:sldId id="359" r:id="rId34"/>
    <p:sldId id="360" r:id="rId35"/>
    <p:sldId id="365" r:id="rId36"/>
    <p:sldId id="407" r:id="rId37"/>
    <p:sldId id="424" r:id="rId38"/>
    <p:sldId id="391" r:id="rId39"/>
    <p:sldId id="425" r:id="rId40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00CCFF"/>
    <a:srgbClr val="66FFFF"/>
    <a:srgbClr val="00CC66"/>
    <a:srgbClr val="00FFFF"/>
    <a:srgbClr val="EA9922"/>
    <a:srgbClr val="CC0066"/>
    <a:srgbClr val="FF0066"/>
    <a:srgbClr val="EB0F2D"/>
    <a:srgbClr val="581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5429" autoAdjust="0"/>
  </p:normalViewPr>
  <p:slideViewPr>
    <p:cSldViewPr snapToGrid="0">
      <p:cViewPr varScale="1">
        <p:scale>
          <a:sx n="108" d="100"/>
          <a:sy n="108" d="100"/>
        </p:scale>
        <p:origin x="-1620" y="-78"/>
      </p:cViewPr>
      <p:guideLst>
        <p:guide orient="horz" pos="1034"/>
        <p:guide orient="horz" pos="44"/>
        <p:guide orient="horz" pos="1456"/>
        <p:guide orient="horz" pos="167"/>
        <p:guide orient="horz" pos="137"/>
        <p:guide pos="2881"/>
        <p:guide pos="2878"/>
        <p:guide pos="28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195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07/03/2018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07/03/2018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Objectifs ventes nettes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 dirty="0" smtClean="0"/>
              <a:t>Forfaits = 6 924 ventes nettes sur l’année soit 1 660 sur l’opération Coup de Point (24%)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 dirty="0" smtClean="0"/>
              <a:t>IARD = 12 417 sur 2018 soit 2 980 sur l’opération Coup de Poing (24%)</a:t>
            </a:r>
          </a:p>
          <a:p>
            <a:pPr marL="171450" indent="-171450">
              <a:buFontTx/>
              <a:buChar char="-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397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5497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576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jpe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jpe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jpe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2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</a:t>
            </a:r>
            <a:r>
              <a:rPr lang="fr-FR" sz="1400" baseline="30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er</a:t>
            </a: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et 8 mars - Temps Fort 1 - 2018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8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25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7527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image" Target="../media/image5.jpeg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5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Relationship Id="rId9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Relationship Id="rId9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</a:t>
            </a:r>
            <a:r>
              <a:rPr lang="fr-FR" sz="1400" baseline="30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er</a:t>
            </a: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et 8 mars - Temps Fort 1 - 2018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  <p:sldLayoutId id="2147483884" r:id="rId11"/>
    <p:sldLayoutId id="2147483885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articuliers/epargne-2/directive-mif-iiddapriips/" TargetMode="External"/><Relationship Id="rId2" Type="http://schemas.openxmlformats.org/officeDocument/2006/relationships/hyperlink" Target="http://www.selectionetperformance.fr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global-bdd/actions-commerciales/temps-fort-1-2018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://commerciaux.celca.caisse-epargne.fr/global-bdd/actions-commerciales/heure-du-jeudi/archives-heures-du-jeudi-par-annee/archives-hdj-2018/archives-2017-copy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198/bancarisation/4624/book-bancarisation.ppt" TargetMode="External"/><Relationship Id="rId4" Type="http://schemas.openxmlformats.org/officeDocument/2006/relationships/hyperlink" Target="http://wnsgprw1.celca.caisse-epargne.fr/app/bci/INF/INF_N009_18_Lancement_de_la_carte_DCVV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indispensable-myeav.ecuvie.caisse-epargne.f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193431" y="3648075"/>
            <a:ext cx="8674345" cy="908049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Heure du jeudi 1</a:t>
            </a:r>
            <a:r>
              <a:rPr lang="fr-FR" sz="2400" baseline="30000" dirty="0" smtClean="0">
                <a:solidFill>
                  <a:srgbClr val="FF0000"/>
                </a:solidFill>
              </a:rPr>
              <a:t>er</a:t>
            </a:r>
            <a:r>
              <a:rPr lang="fr-FR" sz="2400" dirty="0" smtClean="0">
                <a:solidFill>
                  <a:srgbClr val="FF0000"/>
                </a:solidFill>
              </a:rPr>
              <a:t> et 8 mars 2018</a:t>
            </a:r>
            <a:endParaRPr lang="fr-FR" sz="2000" i="1" dirty="0">
              <a:solidFill>
                <a:srgbClr val="FF0000"/>
              </a:solidFill>
            </a:endParaRP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86100" y="6093069"/>
            <a:ext cx="2857500" cy="615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8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6009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chemeClr val="bg1"/>
                </a:solidFill>
              </a:rPr>
              <a:t>Portefeuille virtuel 2018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179512" y="1052736"/>
            <a:ext cx="8684927" cy="5544616"/>
          </a:xfrm>
        </p:spPr>
        <p:txBody>
          <a:bodyPr>
            <a:normAutofit fontScale="40000" lnSpcReduction="20000"/>
          </a:bodyPr>
          <a:lstStyle/>
          <a:p>
            <a:pPr marL="265113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3500" b="1" dirty="0">
                <a:latin typeface="Arial Narrow" panose="020B0606020202030204" pitchFamily="34" charset="0"/>
              </a:rPr>
              <a:t>Le Portefeuille virtuel revient du 1er février au 23 juin 2018 : 30 euros par collaborateur à gagner !!</a:t>
            </a:r>
          </a:p>
          <a:p>
            <a:pPr marL="265113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3500" dirty="0">
                <a:latin typeface="Arial Narrow" panose="020B0606020202030204" pitchFamily="34" charset="0"/>
              </a:rPr>
              <a:t>Pour vous connecter : </a:t>
            </a:r>
            <a:r>
              <a:rPr lang="fr-FR" sz="3500" dirty="0">
                <a:latin typeface="Arial Narrow" panose="020B0606020202030204" pitchFamily="34" charset="0"/>
                <a:hlinkClick r:id="rId2"/>
              </a:rPr>
              <a:t>www.selectionetperformance.fr</a:t>
            </a:r>
            <a:endParaRPr lang="fr-FR" sz="3500" dirty="0">
              <a:latin typeface="Arial Narrow" panose="020B0606020202030204" pitchFamily="34" charset="0"/>
            </a:endParaRPr>
          </a:p>
          <a:p>
            <a:pPr marL="665163" lvl="2" indent="-265113" algn="just">
              <a:lnSpc>
                <a:spcPct val="12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pPr>
            <a:r>
              <a:rPr lang="fr-FR" sz="3500" dirty="0">
                <a:latin typeface="Arial Narrow" panose="020B0606020202030204" pitchFamily="34" charset="0"/>
              </a:rPr>
              <a:t>Lors de votre première </a:t>
            </a:r>
            <a:r>
              <a:rPr lang="fr-FR" sz="3500" dirty="0" smtClean="0">
                <a:latin typeface="Arial Narrow" panose="020B0606020202030204" pitchFamily="34" charset="0"/>
              </a:rPr>
              <a:t>connexion, </a:t>
            </a:r>
            <a:r>
              <a:rPr lang="fr-FR" sz="3500" dirty="0">
                <a:latin typeface="Arial Narrow" panose="020B0606020202030204" pitchFamily="34" charset="0"/>
              </a:rPr>
              <a:t>votre User et votre Mot de passe correspondent à votre matricule RH.</a:t>
            </a: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3500" dirty="0">
                <a:latin typeface="Arial Narrow" panose="020B0606020202030204" pitchFamily="34" charset="0"/>
              </a:rPr>
              <a:t>Retrouvez les 10 meilleures performances du portefeuille virtuel au </a:t>
            </a:r>
            <a:r>
              <a:rPr lang="fr-FR" sz="3500" dirty="0" smtClean="0">
                <a:latin typeface="Arial Narrow" panose="020B0606020202030204" pitchFamily="34" charset="0"/>
              </a:rPr>
              <a:t>26/02/2018</a:t>
            </a:r>
            <a:endParaRPr lang="fr-FR" sz="35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 smtClean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 smtClean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0" lvl="0" indent="0" algn="just">
              <a:lnSpc>
                <a:spcPct val="120000"/>
              </a:lnSpc>
              <a:buClr>
                <a:srgbClr val="FF0000"/>
              </a:buClr>
              <a:buNone/>
              <a:defRPr/>
            </a:pPr>
            <a:endParaRPr lang="fr-FR" sz="5500" dirty="0">
              <a:latin typeface="Arial Narrow" panose="020B0606020202030204" pitchFamily="34" charset="0"/>
            </a:endParaRPr>
          </a:p>
          <a:p>
            <a:pPr marL="265113" lvl="0" indent="-265113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3500" b="1" dirty="0" smtClean="0">
                <a:latin typeface="Arial Narrow" panose="020B0606020202030204" pitchFamily="34" charset="0"/>
              </a:rPr>
              <a:t>Actualités </a:t>
            </a:r>
            <a:r>
              <a:rPr lang="fr-FR" sz="3500" b="1" dirty="0">
                <a:latin typeface="Arial Narrow" panose="020B0606020202030204" pitchFamily="34" charset="0"/>
              </a:rPr>
              <a:t>: </a:t>
            </a:r>
            <a:r>
              <a:rPr lang="fr-FR" sz="3500" dirty="0" smtClean="0">
                <a:latin typeface="Arial Narrow" panose="020B0606020202030204" pitchFamily="34" charset="0"/>
              </a:rPr>
              <a:t>A </a:t>
            </a:r>
            <a:r>
              <a:rPr lang="fr-FR" sz="3500" dirty="0">
                <a:latin typeface="Arial Narrow" panose="020B0606020202030204" pitchFamily="34" charset="0"/>
              </a:rPr>
              <a:t>partir du 1er mars 2018, le Nouveau Parcours Client Epargne Financière est lancé en CELCA, dans le cadre de la directive MIF II. </a:t>
            </a:r>
          </a:p>
          <a:p>
            <a:pPr marL="665163" lvl="1" indent="-265113">
              <a:lnSpc>
                <a:spcPct val="12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pPr>
            <a:r>
              <a:rPr lang="fr-FR" sz="3500" dirty="0">
                <a:latin typeface="Arial Narrow" panose="020B0606020202030204" pitchFamily="34" charset="0"/>
              </a:rPr>
              <a:t>Pour rappel, le « parcours client » se lance par la transaction 0199 ou via l’arborescence « Vente - Epargne financière - Parcours client »</a:t>
            </a:r>
          </a:p>
          <a:p>
            <a:pPr marL="665163" lvl="1" indent="-265113">
              <a:lnSpc>
                <a:spcPct val="12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pPr>
            <a:r>
              <a:rPr lang="fr-FR" sz="3500" dirty="0">
                <a:latin typeface="Arial Narrow" panose="020B0606020202030204" pitchFamily="34" charset="0"/>
              </a:rPr>
              <a:t>Vous trouverez l’ensemble des documents sous la rubrique des commerciaux </a:t>
            </a:r>
            <a:r>
              <a:rPr lang="fr-FR" sz="3500" dirty="0">
                <a:latin typeface="Arial Narrow" panose="020B0606020202030204" pitchFamily="34" charset="0"/>
                <a:hlinkClick r:id="rId3"/>
              </a:rPr>
              <a:t>en cliquant ici.</a:t>
            </a:r>
            <a:endParaRPr lang="fr-FR" sz="3500" dirty="0">
              <a:latin typeface="Arial Narrow" panose="020B0606020202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557" y="2962654"/>
            <a:ext cx="2309917" cy="147307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42" t="39006" r="27015" b="13631"/>
          <a:stretch/>
        </p:blipFill>
        <p:spPr bwMode="auto">
          <a:xfrm>
            <a:off x="1389912" y="2256485"/>
            <a:ext cx="3313973" cy="281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65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2640330"/>
            <a:ext cx="8575675" cy="1189217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304800" y="3648075"/>
            <a:ext cx="8562976" cy="90804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Découvrez l’étape « coup de poing » N°2</a:t>
            </a:r>
          </a:p>
          <a:p>
            <a:r>
              <a:rPr lang="fr-FR" sz="2000" i="1" dirty="0" smtClean="0">
                <a:solidFill>
                  <a:srgbClr val="FF0000"/>
                </a:solidFill>
              </a:rPr>
              <a:t>Du 5 mars au 28 avril 2018</a:t>
            </a:r>
            <a:endParaRPr lang="fr-FR" sz="2000" i="1" dirty="0">
              <a:solidFill>
                <a:srgbClr val="FF0000"/>
              </a:solidFill>
            </a:endParaRP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nos enjeux prioritaires</a:t>
            </a:r>
            <a:br>
              <a:rPr lang="fr-FR" dirty="0"/>
            </a:br>
            <a:r>
              <a:rPr lang="fr-FR" sz="1600" dirty="0"/>
              <a:t>La clé du succès pour atteindre l’objectif à </a:t>
            </a:r>
            <a:r>
              <a:rPr lang="fr-FR" sz="1600" dirty="0" smtClean="0"/>
              <a:t>FIN </a:t>
            </a:r>
            <a:r>
              <a:rPr lang="fr-FR" sz="1600" dirty="0"/>
              <a:t>juin : la </a:t>
            </a:r>
            <a:r>
              <a:rPr lang="fr-FR" sz="1600" dirty="0" smtClean="0"/>
              <a:t>régularité</a:t>
            </a:r>
            <a:endParaRPr lang="fr-FR" sz="2700" dirty="0"/>
          </a:p>
        </p:txBody>
      </p:sp>
      <p:sp>
        <p:nvSpPr>
          <p:cNvPr id="22" name="Organigramme : Connecteur 21"/>
          <p:cNvSpPr/>
          <p:nvPr/>
        </p:nvSpPr>
        <p:spPr>
          <a:xfrm>
            <a:off x="7847856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83760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Organigramme : Connecteur 23"/>
          <p:cNvSpPr/>
          <p:nvPr/>
        </p:nvSpPr>
        <p:spPr>
          <a:xfrm>
            <a:off x="7793310" y="2307184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929214" y="2450604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Espace réservé du contenu 1"/>
          <p:cNvSpPr txBox="1">
            <a:spLocks/>
          </p:cNvSpPr>
          <p:nvPr/>
        </p:nvSpPr>
        <p:spPr>
          <a:xfrm>
            <a:off x="777922" y="1222041"/>
            <a:ext cx="8048473" cy="5084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b="1" dirty="0" smtClean="0">
                <a:solidFill>
                  <a:srgbClr val="FF0000"/>
                </a:solidFill>
              </a:rPr>
              <a:t>Nos objectifs du 2 janvier au 23 juin 2018 :</a:t>
            </a:r>
          </a:p>
          <a:p>
            <a:pPr>
              <a:defRPr/>
            </a:pPr>
            <a:endParaRPr lang="fr-FR" sz="14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9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000" b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fr-FR" sz="1000" b="1" dirty="0" smtClean="0">
              <a:solidFill>
                <a:srgbClr val="FF0000"/>
              </a:solidFill>
            </a:endParaRPr>
          </a:p>
          <a:p>
            <a:pPr marL="400050" lvl="1" indent="0" algn="ctr"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ysClr val="windowText" lastClr="000000"/>
                </a:solidFill>
              </a:rPr>
              <a:t>Soit un rythme HEBDO/ETP de :</a:t>
            </a:r>
            <a:endParaRPr lang="fr-FR" sz="1800" b="1" dirty="0">
              <a:solidFill>
                <a:sysClr val="windowText" lastClr="000000"/>
              </a:solidFill>
            </a:endParaRPr>
          </a:p>
        </p:txBody>
      </p:sp>
      <p:sp>
        <p:nvSpPr>
          <p:cNvPr id="27" name="Organigramme : Connecteur 26"/>
          <p:cNvSpPr/>
          <p:nvPr/>
        </p:nvSpPr>
        <p:spPr>
          <a:xfrm>
            <a:off x="5553633" y="2291502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Organigramme : Connecteur 27"/>
          <p:cNvSpPr/>
          <p:nvPr/>
        </p:nvSpPr>
        <p:spPr>
          <a:xfrm>
            <a:off x="3321385" y="2291502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Organigramme : Connecteur 28"/>
          <p:cNvSpPr/>
          <p:nvPr/>
        </p:nvSpPr>
        <p:spPr>
          <a:xfrm>
            <a:off x="1089137" y="2290906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3033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57289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689537" y="2434922"/>
            <a:ext cx="2160240" cy="185768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07504" y="2506930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Assurance-Vie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33M€ d’excédents de collecte</a:t>
            </a:r>
          </a:p>
          <a:p>
            <a:pPr algn="ctr"/>
            <a:r>
              <a:rPr lang="fr-FR" sz="1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oit environ</a:t>
            </a: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416M€ de chiffre d’affaires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483768" y="2492404"/>
            <a:ext cx="2088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Conso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258M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€ d’engagements </a:t>
            </a:r>
            <a:endParaRPr lang="fr-FR" sz="1600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(hors crédits renouvelables)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387788" y="252608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Cartes bancaires HDG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10 700 ventes nettes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153033" y="2434922"/>
            <a:ext cx="8955471" cy="1568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37" name="Rectangle 36"/>
          <p:cNvSpPr/>
          <p:nvPr/>
        </p:nvSpPr>
        <p:spPr>
          <a:xfrm>
            <a:off x="1475656" y="158650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prstClr val="black"/>
                </a:solidFill>
                <a:latin typeface="Calibri"/>
              </a:rPr>
              <a:t>Atteindre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60</a:t>
            </a:r>
            <a:r>
              <a:rPr lang="fr-FR" sz="2000" b="1" dirty="0">
                <a:solidFill>
                  <a:prstClr val="black"/>
                </a:solidFill>
                <a:latin typeface="Calibri"/>
              </a:rPr>
              <a:t>% de l’objectif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annuel au 23 juin 2018, soit </a:t>
            </a:r>
            <a:r>
              <a:rPr lang="fr-FR" sz="2000" b="1" dirty="0">
                <a:solidFill>
                  <a:prstClr val="black"/>
                </a:solidFill>
                <a:latin typeface="Calibri"/>
              </a:rPr>
              <a:t>10% de l’objectif annuel / </a:t>
            </a:r>
            <a:r>
              <a:rPr lang="fr-FR" sz="2000" b="1" dirty="0" smtClean="0">
                <a:solidFill>
                  <a:prstClr val="black"/>
                </a:solidFill>
                <a:latin typeface="Calibri"/>
              </a:rPr>
              <a:t>mois :</a:t>
            </a:r>
            <a:endParaRPr lang="fr-FR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rganigramme : Connecteur 37"/>
          <p:cNvSpPr/>
          <p:nvPr/>
        </p:nvSpPr>
        <p:spPr>
          <a:xfrm>
            <a:off x="5652120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Organigramme : Connecteur 38"/>
          <p:cNvSpPr/>
          <p:nvPr/>
        </p:nvSpPr>
        <p:spPr>
          <a:xfrm>
            <a:off x="3419872" y="4700439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Organigramme : Connecteur 39"/>
          <p:cNvSpPr/>
          <p:nvPr/>
        </p:nvSpPr>
        <p:spPr>
          <a:xfrm>
            <a:off x="1187624" y="4699843"/>
            <a:ext cx="288032" cy="288032"/>
          </a:xfrm>
          <a:prstGeom prst="flowChartConnector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1520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55776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88024" y="4843859"/>
            <a:ext cx="2160240" cy="108012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07504" y="4915867"/>
            <a:ext cx="244827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Assurance-Vie</a:t>
            </a:r>
          </a:p>
          <a:p>
            <a:pPr algn="ctr"/>
            <a:endParaRPr lang="fr-FR" sz="8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1 165€ d’excédents </a:t>
            </a:r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Soit environ 14 700€ de CA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2486026" y="4901341"/>
            <a:ext cx="225742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Conso</a:t>
            </a:r>
          </a:p>
          <a:p>
            <a:pPr algn="ctr"/>
            <a:endParaRPr lang="fr-FR" sz="1600" b="1" dirty="0">
              <a:solidFill>
                <a:srgbClr val="FF0000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9 100€ 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d’engagements </a:t>
            </a:r>
            <a:endParaRPr lang="fr-FR" sz="1600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(hors crédits renouvelables)</a:t>
            </a:r>
            <a:endParaRPr lang="fr-FR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486275" y="4935021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Cartes bancaires HDG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0,4 vente nette</a:t>
            </a:r>
          </a:p>
        </p:txBody>
      </p:sp>
      <p:cxnSp>
        <p:nvCxnSpPr>
          <p:cNvPr id="47" name="Connecteur droit 46"/>
          <p:cNvCxnSpPr/>
          <p:nvPr/>
        </p:nvCxnSpPr>
        <p:spPr>
          <a:xfrm>
            <a:off x="251520" y="4843859"/>
            <a:ext cx="889248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49" name="ZoneTexte 48"/>
          <p:cNvSpPr txBox="1"/>
          <p:nvPr/>
        </p:nvSpPr>
        <p:spPr>
          <a:xfrm>
            <a:off x="6948264" y="2546995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MLT </a:t>
            </a:r>
          </a:p>
          <a:p>
            <a:pPr algn="ctr"/>
            <a:endParaRPr lang="fr-FR" sz="16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87M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€ d’engagements </a:t>
            </a:r>
          </a:p>
          <a:p>
            <a:pPr algn="ctr"/>
            <a:r>
              <a:rPr lang="fr-FR" sz="1600" dirty="0">
                <a:solidFill>
                  <a:prstClr val="black"/>
                </a:solidFill>
                <a:latin typeface="Calibri"/>
              </a:rPr>
              <a:t>(yc crédits bail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)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682011" y="4935021"/>
            <a:ext cx="266429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Crédits MLT</a:t>
            </a:r>
          </a:p>
          <a:p>
            <a:pPr algn="ctr"/>
            <a:endParaRPr lang="fr-FR" sz="16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3 100€ d’engagements </a:t>
            </a:r>
          </a:p>
          <a:p>
            <a:pPr algn="ctr"/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yc compris crédits bail)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10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Autofit/>
          </a:bodyPr>
          <a:lstStyle/>
          <a:p>
            <a:pPr algn="l"/>
            <a:r>
              <a:rPr lang="fr-FR" sz="2400" dirty="0"/>
              <a:t>TEMPS FORT 1 : </a:t>
            </a:r>
            <a:r>
              <a:rPr lang="fr-FR" sz="2400" dirty="0" smtClean="0"/>
              <a:t>les résultats au 20 février 2018</a:t>
            </a:r>
            <a:endParaRPr lang="fr-FR" sz="2000" dirty="0"/>
          </a:p>
        </p:txBody>
      </p:sp>
      <p:sp>
        <p:nvSpPr>
          <p:cNvPr id="53" name="Rectangle 52"/>
          <p:cNvSpPr/>
          <p:nvPr/>
        </p:nvSpPr>
        <p:spPr>
          <a:xfrm>
            <a:off x="753995" y="1342418"/>
            <a:ext cx="7553425" cy="449417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459769" y="1567837"/>
            <a:ext cx="6555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Une belle performance sur les excédents d’assurance-vie et les ventes nettes de cartes HDG ! 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400" y="1536969"/>
            <a:ext cx="440587" cy="41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0690" y="456521"/>
            <a:ext cx="473503" cy="54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6" name="Tableau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965397"/>
              </p:ext>
            </p:extLst>
          </p:nvPr>
        </p:nvGraphicFramePr>
        <p:xfrm>
          <a:off x="1555292" y="2667324"/>
          <a:ext cx="5857183" cy="2468880"/>
        </p:xfrm>
        <a:graphic>
          <a:graphicData uri="http://schemas.openxmlformats.org/drawingml/2006/table">
            <a:tbl>
              <a:tblPr firstRow="1" bandRow="1"/>
              <a:tblGrid>
                <a:gridCol w="2744264"/>
                <a:gridCol w="1058187"/>
                <a:gridCol w="1027366"/>
                <a:gridCol w="1027366"/>
              </a:tblGrid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Résultats au 20/02/2018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Réal.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Obj.</a:t>
                      </a:r>
                      <a:endParaRPr lang="fr-FR" sz="14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l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%obj.</a:t>
                      </a:r>
                      <a:endParaRPr lang="fr-FR" sz="1400" b="1" kern="1200" dirty="0">
                        <a:solidFill>
                          <a:schemeClr val="lt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Chiffre d'affaires assurance vie </a:t>
                      </a:r>
                      <a:r>
                        <a:rPr lang="fr-FR" sz="1200" b="1" dirty="0" smtClean="0">
                          <a:effectLst/>
                          <a:latin typeface="Arial"/>
                          <a:ea typeface="Calibri"/>
                        </a:rPr>
                        <a:t>(K€)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116 107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459 879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25%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Ventes nettes CB HDG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4 049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10 700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38%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Excédents assurance vie </a:t>
                      </a:r>
                      <a:r>
                        <a:rPr lang="fr-FR" sz="1200" b="1" dirty="0" smtClean="0">
                          <a:effectLst/>
                          <a:latin typeface="Arial"/>
                          <a:ea typeface="Calibri"/>
                        </a:rPr>
                        <a:t>(K€)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35 008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33 000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106%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Engagements crédit MLT </a:t>
                      </a:r>
                      <a:r>
                        <a:rPr lang="fr-FR" sz="1200" b="1" dirty="0" smtClean="0">
                          <a:effectLst/>
                          <a:latin typeface="Arial"/>
                          <a:ea typeface="Calibri"/>
                        </a:rPr>
                        <a:t>(K€)*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15 607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87 000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Arial"/>
                          <a:ea typeface="Calibri"/>
                        </a:rPr>
                        <a:t>18%</a:t>
                      </a:r>
                      <a:endParaRPr lang="fr-FR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67" name="ZoneTexte 66"/>
          <p:cNvSpPr txBox="1"/>
          <p:nvPr/>
        </p:nvSpPr>
        <p:spPr>
          <a:xfrm>
            <a:off x="5642042" y="2329036"/>
            <a:ext cx="1752996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>
                <a:solidFill>
                  <a:schemeClr val="bg1"/>
                </a:solidFill>
              </a:rPr>
              <a:t>Taux optimum = </a:t>
            </a:r>
            <a:r>
              <a:rPr lang="fr-FR" sz="1400" b="1" dirty="0" smtClean="0">
                <a:solidFill>
                  <a:schemeClr val="bg1"/>
                </a:solidFill>
              </a:rPr>
              <a:t>28%</a:t>
            </a:r>
            <a:endParaRPr lang="fr-FR" sz="1400" b="1" dirty="0">
              <a:solidFill>
                <a:schemeClr val="bg1"/>
              </a:solidFill>
            </a:endParaRP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7038" y="4278584"/>
            <a:ext cx="254027" cy="2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3796" y="3808413"/>
            <a:ext cx="254027" cy="2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188361" y="5126476"/>
            <a:ext cx="6943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*Au 23/02/2018, 35 dossiers sont en attente de validation ou d’édition, pour un montant d’environ 4M€.</a:t>
            </a:r>
            <a:endParaRPr lang="fr-FR" sz="14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0825" y="3260422"/>
            <a:ext cx="254027" cy="2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216" y="4734752"/>
            <a:ext cx="325571" cy="30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18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Autofit/>
          </a:bodyPr>
          <a:lstStyle/>
          <a:p>
            <a:pPr algn="l"/>
            <a:r>
              <a:rPr lang="fr-FR" sz="2400" dirty="0" smtClean="0"/>
              <a:t>Coup de poing N°2 : CONTEXTE et objectifs</a:t>
            </a:r>
            <a:endParaRPr lang="fr-FR" sz="2000" dirty="0"/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0690" y="456521"/>
            <a:ext cx="473503" cy="54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69782" y="1562375"/>
            <a:ext cx="8333750" cy="1686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reeform 153"/>
          <p:cNvSpPr>
            <a:spLocks noEditPoints="1"/>
          </p:cNvSpPr>
          <p:nvPr/>
        </p:nvSpPr>
        <p:spPr bwMode="auto">
          <a:xfrm>
            <a:off x="637865" y="1752067"/>
            <a:ext cx="519726" cy="329646"/>
          </a:xfrm>
          <a:custGeom>
            <a:avLst/>
            <a:gdLst>
              <a:gd name="T0" fmla="*/ 256 w 256"/>
              <a:gd name="T1" fmla="*/ 172 h 180"/>
              <a:gd name="T2" fmla="*/ 256 w 256"/>
              <a:gd name="T3" fmla="*/ 172 h 180"/>
              <a:gd name="T4" fmla="*/ 248 w 256"/>
              <a:gd name="T5" fmla="*/ 180 h 180"/>
              <a:gd name="T6" fmla="*/ 188 w 256"/>
              <a:gd name="T7" fmla="*/ 180 h 180"/>
              <a:gd name="T8" fmla="*/ 196 w 256"/>
              <a:gd name="T9" fmla="*/ 170 h 180"/>
              <a:gd name="T10" fmla="*/ 196 w 256"/>
              <a:gd name="T11" fmla="*/ 170 h 180"/>
              <a:gd name="T12" fmla="*/ 196 w 256"/>
              <a:gd name="T13" fmla="*/ 170 h 180"/>
              <a:gd name="T14" fmla="*/ 170 w 256"/>
              <a:gd name="T15" fmla="*/ 121 h 180"/>
              <a:gd name="T16" fmla="*/ 152 w 256"/>
              <a:gd name="T17" fmla="*/ 115 h 180"/>
              <a:gd name="T18" fmla="*/ 152 w 256"/>
              <a:gd name="T19" fmla="*/ 100 h 180"/>
              <a:gd name="T20" fmla="*/ 144 w 256"/>
              <a:gd name="T21" fmla="*/ 80 h 180"/>
              <a:gd name="T22" fmla="*/ 139 w 256"/>
              <a:gd name="T23" fmla="*/ 72 h 180"/>
              <a:gd name="T24" fmla="*/ 141 w 256"/>
              <a:gd name="T25" fmla="*/ 59 h 180"/>
              <a:gd name="T26" fmla="*/ 140 w 256"/>
              <a:gd name="T27" fmla="*/ 42 h 180"/>
              <a:gd name="T28" fmla="*/ 171 w 256"/>
              <a:gd name="T29" fmla="*/ 16 h 180"/>
              <a:gd name="T30" fmla="*/ 202 w 256"/>
              <a:gd name="T31" fmla="*/ 42 h 180"/>
              <a:gd name="T32" fmla="*/ 200 w 256"/>
              <a:gd name="T33" fmla="*/ 59 h 180"/>
              <a:gd name="T34" fmla="*/ 203 w 256"/>
              <a:gd name="T35" fmla="*/ 72 h 180"/>
              <a:gd name="T36" fmla="*/ 197 w 256"/>
              <a:gd name="T37" fmla="*/ 80 h 180"/>
              <a:gd name="T38" fmla="*/ 189 w 256"/>
              <a:gd name="T39" fmla="*/ 100 h 180"/>
              <a:gd name="T40" fmla="*/ 189 w 256"/>
              <a:gd name="T41" fmla="*/ 115 h 180"/>
              <a:gd name="T42" fmla="*/ 210 w 256"/>
              <a:gd name="T43" fmla="*/ 124 h 180"/>
              <a:gd name="T44" fmla="*/ 234 w 256"/>
              <a:gd name="T45" fmla="*/ 133 h 180"/>
              <a:gd name="T46" fmla="*/ 256 w 256"/>
              <a:gd name="T47" fmla="*/ 172 h 180"/>
              <a:gd name="T48" fmla="*/ 136 w 256"/>
              <a:gd name="T49" fmla="*/ 119 h 180"/>
              <a:gd name="T50" fmla="*/ 163 w 256"/>
              <a:gd name="T51" fmla="*/ 128 h 180"/>
              <a:gd name="T52" fmla="*/ 187 w 256"/>
              <a:gd name="T53" fmla="*/ 171 h 180"/>
              <a:gd name="T54" fmla="*/ 187 w 256"/>
              <a:gd name="T55" fmla="*/ 171 h 180"/>
              <a:gd name="T56" fmla="*/ 187 w 256"/>
              <a:gd name="T57" fmla="*/ 171 h 180"/>
              <a:gd name="T58" fmla="*/ 178 w 256"/>
              <a:gd name="T59" fmla="*/ 180 h 180"/>
              <a:gd name="T60" fmla="*/ 9 w 256"/>
              <a:gd name="T61" fmla="*/ 180 h 180"/>
              <a:gd name="T62" fmla="*/ 0 w 256"/>
              <a:gd name="T63" fmla="*/ 171 h 180"/>
              <a:gd name="T64" fmla="*/ 0 w 256"/>
              <a:gd name="T65" fmla="*/ 171 h 180"/>
              <a:gd name="T66" fmla="*/ 0 w 256"/>
              <a:gd name="T67" fmla="*/ 171 h 180"/>
              <a:gd name="T68" fmla="*/ 23 w 256"/>
              <a:gd name="T69" fmla="*/ 128 h 180"/>
              <a:gd name="T70" fmla="*/ 50 w 256"/>
              <a:gd name="T71" fmla="*/ 119 h 180"/>
              <a:gd name="T72" fmla="*/ 73 w 256"/>
              <a:gd name="T73" fmla="*/ 109 h 180"/>
              <a:gd name="T74" fmla="*/ 73 w 256"/>
              <a:gd name="T75" fmla="*/ 92 h 180"/>
              <a:gd name="T76" fmla="*/ 64 w 256"/>
              <a:gd name="T77" fmla="*/ 70 h 180"/>
              <a:gd name="T78" fmla="*/ 58 w 256"/>
              <a:gd name="T79" fmla="*/ 62 h 180"/>
              <a:gd name="T80" fmla="*/ 61 w 256"/>
              <a:gd name="T81" fmla="*/ 47 h 180"/>
              <a:gd name="T82" fmla="*/ 60 w 256"/>
              <a:gd name="T83" fmla="*/ 28 h 180"/>
              <a:gd name="T84" fmla="*/ 93 w 256"/>
              <a:gd name="T85" fmla="*/ 0 h 180"/>
              <a:gd name="T86" fmla="*/ 127 w 256"/>
              <a:gd name="T87" fmla="*/ 28 h 180"/>
              <a:gd name="T88" fmla="*/ 126 w 256"/>
              <a:gd name="T89" fmla="*/ 47 h 180"/>
              <a:gd name="T90" fmla="*/ 128 w 256"/>
              <a:gd name="T91" fmla="*/ 61 h 180"/>
              <a:gd name="T92" fmla="*/ 123 w 256"/>
              <a:gd name="T93" fmla="*/ 70 h 180"/>
              <a:gd name="T94" fmla="*/ 114 w 256"/>
              <a:gd name="T95" fmla="*/ 92 h 180"/>
              <a:gd name="T96" fmla="*/ 114 w 256"/>
              <a:gd name="T97" fmla="*/ 109 h 180"/>
              <a:gd name="T98" fmla="*/ 136 w 256"/>
              <a:gd name="T99" fmla="*/ 119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6" h="180">
                <a:moveTo>
                  <a:pt x="256" y="172"/>
                </a:moveTo>
                <a:cubicBezTo>
                  <a:pt x="256" y="172"/>
                  <a:pt x="256" y="172"/>
                  <a:pt x="256" y="172"/>
                </a:cubicBezTo>
                <a:cubicBezTo>
                  <a:pt x="256" y="176"/>
                  <a:pt x="252" y="180"/>
                  <a:pt x="248" y="180"/>
                </a:cubicBezTo>
                <a:cubicBezTo>
                  <a:pt x="188" y="180"/>
                  <a:pt x="188" y="180"/>
                  <a:pt x="188" y="180"/>
                </a:cubicBezTo>
                <a:cubicBezTo>
                  <a:pt x="193" y="179"/>
                  <a:pt x="196" y="175"/>
                  <a:pt x="196" y="170"/>
                </a:cubicBezTo>
                <a:cubicBezTo>
                  <a:pt x="196" y="170"/>
                  <a:pt x="196" y="170"/>
                  <a:pt x="196" y="170"/>
                </a:cubicBezTo>
                <a:cubicBezTo>
                  <a:pt x="196" y="170"/>
                  <a:pt x="196" y="170"/>
                  <a:pt x="196" y="170"/>
                </a:cubicBezTo>
                <a:cubicBezTo>
                  <a:pt x="196" y="170"/>
                  <a:pt x="196" y="134"/>
                  <a:pt x="170" y="121"/>
                </a:cubicBezTo>
                <a:cubicBezTo>
                  <a:pt x="158" y="116"/>
                  <a:pt x="158" y="117"/>
                  <a:pt x="152" y="115"/>
                </a:cubicBezTo>
                <a:cubicBezTo>
                  <a:pt x="152" y="100"/>
                  <a:pt x="152" y="100"/>
                  <a:pt x="152" y="100"/>
                </a:cubicBezTo>
                <a:cubicBezTo>
                  <a:pt x="152" y="100"/>
                  <a:pt x="146" y="95"/>
                  <a:pt x="144" y="80"/>
                </a:cubicBezTo>
                <a:cubicBezTo>
                  <a:pt x="140" y="81"/>
                  <a:pt x="139" y="76"/>
                  <a:pt x="139" y="72"/>
                </a:cubicBezTo>
                <a:cubicBezTo>
                  <a:pt x="139" y="69"/>
                  <a:pt x="137" y="58"/>
                  <a:pt x="141" y="59"/>
                </a:cubicBezTo>
                <a:cubicBezTo>
                  <a:pt x="140" y="52"/>
                  <a:pt x="140" y="45"/>
                  <a:pt x="140" y="42"/>
                </a:cubicBezTo>
                <a:cubicBezTo>
                  <a:pt x="141" y="30"/>
                  <a:pt x="153" y="17"/>
                  <a:pt x="171" y="16"/>
                </a:cubicBezTo>
                <a:cubicBezTo>
                  <a:pt x="192" y="17"/>
                  <a:pt x="200" y="30"/>
                  <a:pt x="202" y="42"/>
                </a:cubicBezTo>
                <a:cubicBezTo>
                  <a:pt x="202" y="45"/>
                  <a:pt x="201" y="52"/>
                  <a:pt x="200" y="59"/>
                </a:cubicBezTo>
                <a:cubicBezTo>
                  <a:pt x="205" y="58"/>
                  <a:pt x="203" y="69"/>
                  <a:pt x="203" y="72"/>
                </a:cubicBezTo>
                <a:cubicBezTo>
                  <a:pt x="202" y="76"/>
                  <a:pt x="201" y="81"/>
                  <a:pt x="197" y="80"/>
                </a:cubicBezTo>
                <a:cubicBezTo>
                  <a:pt x="195" y="95"/>
                  <a:pt x="189" y="100"/>
                  <a:pt x="189" y="100"/>
                </a:cubicBezTo>
                <a:cubicBezTo>
                  <a:pt x="189" y="115"/>
                  <a:pt x="189" y="115"/>
                  <a:pt x="189" y="115"/>
                </a:cubicBezTo>
                <a:cubicBezTo>
                  <a:pt x="189" y="115"/>
                  <a:pt x="193" y="117"/>
                  <a:pt x="210" y="124"/>
                </a:cubicBezTo>
                <a:cubicBezTo>
                  <a:pt x="226" y="131"/>
                  <a:pt x="221" y="126"/>
                  <a:pt x="234" y="133"/>
                </a:cubicBezTo>
                <a:cubicBezTo>
                  <a:pt x="256" y="143"/>
                  <a:pt x="256" y="172"/>
                  <a:pt x="256" y="172"/>
                </a:cubicBezTo>
                <a:close/>
                <a:moveTo>
                  <a:pt x="136" y="119"/>
                </a:moveTo>
                <a:cubicBezTo>
                  <a:pt x="154" y="126"/>
                  <a:pt x="149" y="121"/>
                  <a:pt x="163" y="128"/>
                </a:cubicBezTo>
                <a:cubicBezTo>
                  <a:pt x="187" y="139"/>
                  <a:pt x="187" y="171"/>
                  <a:pt x="187" y="171"/>
                </a:cubicBezTo>
                <a:cubicBezTo>
                  <a:pt x="187" y="171"/>
                  <a:pt x="187" y="171"/>
                  <a:pt x="187" y="171"/>
                </a:cubicBezTo>
                <a:cubicBezTo>
                  <a:pt x="187" y="171"/>
                  <a:pt x="187" y="171"/>
                  <a:pt x="187" y="171"/>
                </a:cubicBezTo>
                <a:cubicBezTo>
                  <a:pt x="187" y="176"/>
                  <a:pt x="183" y="180"/>
                  <a:pt x="178" y="180"/>
                </a:cubicBezTo>
                <a:cubicBezTo>
                  <a:pt x="9" y="180"/>
                  <a:pt x="9" y="180"/>
                  <a:pt x="9" y="180"/>
                </a:cubicBezTo>
                <a:cubicBezTo>
                  <a:pt x="4" y="180"/>
                  <a:pt x="0" y="176"/>
                  <a:pt x="0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71"/>
                  <a:pt x="0" y="139"/>
                  <a:pt x="23" y="128"/>
                </a:cubicBezTo>
                <a:cubicBezTo>
                  <a:pt x="38" y="121"/>
                  <a:pt x="32" y="127"/>
                  <a:pt x="50" y="119"/>
                </a:cubicBezTo>
                <a:cubicBezTo>
                  <a:pt x="69" y="112"/>
                  <a:pt x="73" y="109"/>
                  <a:pt x="73" y="109"/>
                </a:cubicBezTo>
                <a:cubicBezTo>
                  <a:pt x="73" y="92"/>
                  <a:pt x="73" y="92"/>
                  <a:pt x="73" y="92"/>
                </a:cubicBezTo>
                <a:cubicBezTo>
                  <a:pt x="73" y="92"/>
                  <a:pt x="66" y="87"/>
                  <a:pt x="64" y="70"/>
                </a:cubicBezTo>
                <a:cubicBezTo>
                  <a:pt x="60" y="72"/>
                  <a:pt x="58" y="65"/>
                  <a:pt x="58" y="62"/>
                </a:cubicBezTo>
                <a:cubicBezTo>
                  <a:pt x="58" y="58"/>
                  <a:pt x="56" y="46"/>
                  <a:pt x="61" y="47"/>
                </a:cubicBezTo>
                <a:cubicBezTo>
                  <a:pt x="60" y="39"/>
                  <a:pt x="59" y="32"/>
                  <a:pt x="60" y="28"/>
                </a:cubicBezTo>
                <a:cubicBezTo>
                  <a:pt x="61" y="15"/>
                  <a:pt x="74" y="1"/>
                  <a:pt x="93" y="0"/>
                </a:cubicBezTo>
                <a:cubicBezTo>
                  <a:pt x="117" y="1"/>
                  <a:pt x="126" y="15"/>
                  <a:pt x="127" y="28"/>
                </a:cubicBezTo>
                <a:cubicBezTo>
                  <a:pt x="128" y="32"/>
                  <a:pt x="127" y="39"/>
                  <a:pt x="126" y="47"/>
                </a:cubicBezTo>
                <a:cubicBezTo>
                  <a:pt x="131" y="46"/>
                  <a:pt x="129" y="58"/>
                  <a:pt x="128" y="61"/>
                </a:cubicBezTo>
                <a:cubicBezTo>
                  <a:pt x="128" y="65"/>
                  <a:pt x="127" y="72"/>
                  <a:pt x="123" y="70"/>
                </a:cubicBezTo>
                <a:cubicBezTo>
                  <a:pt x="120" y="87"/>
                  <a:pt x="114" y="92"/>
                  <a:pt x="114" y="92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8" y="111"/>
                  <a:pt x="136" y="119"/>
                </a:cubicBezTo>
                <a:close/>
              </a:path>
            </a:pathLst>
          </a:custGeom>
          <a:solidFill>
            <a:srgbClr val="EA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383934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71992" y="1669106"/>
            <a:ext cx="7249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BANCARISATION : des ventes nettes fortement impactées par les montées en gamme sur les cartes et les Forfaits </a:t>
            </a:r>
            <a:r>
              <a:rPr lang="fr-FR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non accompagnées de conquête .</a:t>
            </a:r>
            <a:endParaRPr lang="fr-FR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45016">
            <a:off x="659663" y="2412217"/>
            <a:ext cx="167972" cy="27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919740" y="2301476"/>
            <a:ext cx="2017968" cy="844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897410" y="2317596"/>
            <a:ext cx="119504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Forfaits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80036" y="2716255"/>
            <a:ext cx="1208409" cy="4632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6 685VB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19131" y="2716255"/>
            <a:ext cx="1026786" cy="4632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-318VN</a:t>
            </a:r>
          </a:p>
        </p:txBody>
      </p:sp>
      <p:sp>
        <p:nvSpPr>
          <p:cNvPr id="27" name="Flèche droite 26"/>
          <p:cNvSpPr/>
          <p:nvPr/>
        </p:nvSpPr>
        <p:spPr>
          <a:xfrm>
            <a:off x="1756886" y="2810861"/>
            <a:ext cx="209743" cy="274033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Flèche droite 27"/>
          <p:cNvSpPr/>
          <p:nvPr/>
        </p:nvSpPr>
        <p:spPr>
          <a:xfrm>
            <a:off x="1679066" y="2761211"/>
            <a:ext cx="246964" cy="237832"/>
          </a:xfrm>
          <a:prstGeom prst="rightArrow">
            <a:avLst/>
          </a:prstGeom>
          <a:solidFill>
            <a:srgbClr val="EA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45016">
            <a:off x="3284171" y="2418701"/>
            <a:ext cx="167972" cy="27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3544247" y="2307964"/>
            <a:ext cx="2107478" cy="844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3521918" y="2324084"/>
            <a:ext cx="203253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Cartes bancaires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04544" y="2722743"/>
            <a:ext cx="120840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15 541VB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21460" y="2690420"/>
            <a:ext cx="102678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-1 566VN</a:t>
            </a:r>
          </a:p>
        </p:txBody>
      </p:sp>
      <p:sp>
        <p:nvSpPr>
          <p:cNvPr id="35" name="Flèche droite 34"/>
          <p:cNvSpPr/>
          <p:nvPr/>
        </p:nvSpPr>
        <p:spPr>
          <a:xfrm>
            <a:off x="4381394" y="2817349"/>
            <a:ext cx="209743" cy="274033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Flèche droite 35"/>
          <p:cNvSpPr/>
          <p:nvPr/>
        </p:nvSpPr>
        <p:spPr>
          <a:xfrm>
            <a:off x="4391123" y="2767695"/>
            <a:ext cx="246964" cy="237832"/>
          </a:xfrm>
          <a:prstGeom prst="rightArrow">
            <a:avLst/>
          </a:prstGeom>
          <a:solidFill>
            <a:srgbClr val="EA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Espace réservé du contenu 1"/>
          <p:cNvSpPr txBox="1">
            <a:spLocks/>
          </p:cNvSpPr>
          <p:nvPr/>
        </p:nvSpPr>
        <p:spPr>
          <a:xfrm>
            <a:off x="651463" y="1132992"/>
            <a:ext cx="8048473" cy="5084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b="1" dirty="0" smtClean="0">
                <a:solidFill>
                  <a:srgbClr val="FF0000"/>
                </a:solidFill>
              </a:rPr>
              <a:t>Un début d’année marquée par :</a:t>
            </a:r>
            <a:endParaRPr lang="fr-FR" sz="1800" b="1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6266" y="3251740"/>
            <a:ext cx="8333750" cy="16899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Freeform 153"/>
          <p:cNvSpPr>
            <a:spLocks noEditPoints="1"/>
          </p:cNvSpPr>
          <p:nvPr/>
        </p:nvSpPr>
        <p:spPr bwMode="auto">
          <a:xfrm>
            <a:off x="663804" y="3499796"/>
            <a:ext cx="519726" cy="329646"/>
          </a:xfrm>
          <a:custGeom>
            <a:avLst/>
            <a:gdLst>
              <a:gd name="T0" fmla="*/ 256 w 256"/>
              <a:gd name="T1" fmla="*/ 172 h 180"/>
              <a:gd name="T2" fmla="*/ 256 w 256"/>
              <a:gd name="T3" fmla="*/ 172 h 180"/>
              <a:gd name="T4" fmla="*/ 248 w 256"/>
              <a:gd name="T5" fmla="*/ 180 h 180"/>
              <a:gd name="T6" fmla="*/ 188 w 256"/>
              <a:gd name="T7" fmla="*/ 180 h 180"/>
              <a:gd name="T8" fmla="*/ 196 w 256"/>
              <a:gd name="T9" fmla="*/ 170 h 180"/>
              <a:gd name="T10" fmla="*/ 196 w 256"/>
              <a:gd name="T11" fmla="*/ 170 h 180"/>
              <a:gd name="T12" fmla="*/ 196 w 256"/>
              <a:gd name="T13" fmla="*/ 170 h 180"/>
              <a:gd name="T14" fmla="*/ 170 w 256"/>
              <a:gd name="T15" fmla="*/ 121 h 180"/>
              <a:gd name="T16" fmla="*/ 152 w 256"/>
              <a:gd name="T17" fmla="*/ 115 h 180"/>
              <a:gd name="T18" fmla="*/ 152 w 256"/>
              <a:gd name="T19" fmla="*/ 100 h 180"/>
              <a:gd name="T20" fmla="*/ 144 w 256"/>
              <a:gd name="T21" fmla="*/ 80 h 180"/>
              <a:gd name="T22" fmla="*/ 139 w 256"/>
              <a:gd name="T23" fmla="*/ 72 h 180"/>
              <a:gd name="T24" fmla="*/ 141 w 256"/>
              <a:gd name="T25" fmla="*/ 59 h 180"/>
              <a:gd name="T26" fmla="*/ 140 w 256"/>
              <a:gd name="T27" fmla="*/ 42 h 180"/>
              <a:gd name="T28" fmla="*/ 171 w 256"/>
              <a:gd name="T29" fmla="*/ 16 h 180"/>
              <a:gd name="T30" fmla="*/ 202 w 256"/>
              <a:gd name="T31" fmla="*/ 42 h 180"/>
              <a:gd name="T32" fmla="*/ 200 w 256"/>
              <a:gd name="T33" fmla="*/ 59 h 180"/>
              <a:gd name="T34" fmla="*/ 203 w 256"/>
              <a:gd name="T35" fmla="*/ 72 h 180"/>
              <a:gd name="T36" fmla="*/ 197 w 256"/>
              <a:gd name="T37" fmla="*/ 80 h 180"/>
              <a:gd name="T38" fmla="*/ 189 w 256"/>
              <a:gd name="T39" fmla="*/ 100 h 180"/>
              <a:gd name="T40" fmla="*/ 189 w 256"/>
              <a:gd name="T41" fmla="*/ 115 h 180"/>
              <a:gd name="T42" fmla="*/ 210 w 256"/>
              <a:gd name="T43" fmla="*/ 124 h 180"/>
              <a:gd name="T44" fmla="*/ 234 w 256"/>
              <a:gd name="T45" fmla="*/ 133 h 180"/>
              <a:gd name="T46" fmla="*/ 256 w 256"/>
              <a:gd name="T47" fmla="*/ 172 h 180"/>
              <a:gd name="T48" fmla="*/ 136 w 256"/>
              <a:gd name="T49" fmla="*/ 119 h 180"/>
              <a:gd name="T50" fmla="*/ 163 w 256"/>
              <a:gd name="T51" fmla="*/ 128 h 180"/>
              <a:gd name="T52" fmla="*/ 187 w 256"/>
              <a:gd name="T53" fmla="*/ 171 h 180"/>
              <a:gd name="T54" fmla="*/ 187 w 256"/>
              <a:gd name="T55" fmla="*/ 171 h 180"/>
              <a:gd name="T56" fmla="*/ 187 w 256"/>
              <a:gd name="T57" fmla="*/ 171 h 180"/>
              <a:gd name="T58" fmla="*/ 178 w 256"/>
              <a:gd name="T59" fmla="*/ 180 h 180"/>
              <a:gd name="T60" fmla="*/ 9 w 256"/>
              <a:gd name="T61" fmla="*/ 180 h 180"/>
              <a:gd name="T62" fmla="*/ 0 w 256"/>
              <a:gd name="T63" fmla="*/ 171 h 180"/>
              <a:gd name="T64" fmla="*/ 0 w 256"/>
              <a:gd name="T65" fmla="*/ 171 h 180"/>
              <a:gd name="T66" fmla="*/ 0 w 256"/>
              <a:gd name="T67" fmla="*/ 171 h 180"/>
              <a:gd name="T68" fmla="*/ 23 w 256"/>
              <a:gd name="T69" fmla="*/ 128 h 180"/>
              <a:gd name="T70" fmla="*/ 50 w 256"/>
              <a:gd name="T71" fmla="*/ 119 h 180"/>
              <a:gd name="T72" fmla="*/ 73 w 256"/>
              <a:gd name="T73" fmla="*/ 109 h 180"/>
              <a:gd name="T74" fmla="*/ 73 w 256"/>
              <a:gd name="T75" fmla="*/ 92 h 180"/>
              <a:gd name="T76" fmla="*/ 64 w 256"/>
              <a:gd name="T77" fmla="*/ 70 h 180"/>
              <a:gd name="T78" fmla="*/ 58 w 256"/>
              <a:gd name="T79" fmla="*/ 62 h 180"/>
              <a:gd name="T80" fmla="*/ 61 w 256"/>
              <a:gd name="T81" fmla="*/ 47 h 180"/>
              <a:gd name="T82" fmla="*/ 60 w 256"/>
              <a:gd name="T83" fmla="*/ 28 h 180"/>
              <a:gd name="T84" fmla="*/ 93 w 256"/>
              <a:gd name="T85" fmla="*/ 0 h 180"/>
              <a:gd name="T86" fmla="*/ 127 w 256"/>
              <a:gd name="T87" fmla="*/ 28 h 180"/>
              <a:gd name="T88" fmla="*/ 126 w 256"/>
              <a:gd name="T89" fmla="*/ 47 h 180"/>
              <a:gd name="T90" fmla="*/ 128 w 256"/>
              <a:gd name="T91" fmla="*/ 61 h 180"/>
              <a:gd name="T92" fmla="*/ 123 w 256"/>
              <a:gd name="T93" fmla="*/ 70 h 180"/>
              <a:gd name="T94" fmla="*/ 114 w 256"/>
              <a:gd name="T95" fmla="*/ 92 h 180"/>
              <a:gd name="T96" fmla="*/ 114 w 256"/>
              <a:gd name="T97" fmla="*/ 109 h 180"/>
              <a:gd name="T98" fmla="*/ 136 w 256"/>
              <a:gd name="T99" fmla="*/ 119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6" h="180">
                <a:moveTo>
                  <a:pt x="256" y="172"/>
                </a:moveTo>
                <a:cubicBezTo>
                  <a:pt x="256" y="172"/>
                  <a:pt x="256" y="172"/>
                  <a:pt x="256" y="172"/>
                </a:cubicBezTo>
                <a:cubicBezTo>
                  <a:pt x="256" y="176"/>
                  <a:pt x="252" y="180"/>
                  <a:pt x="248" y="180"/>
                </a:cubicBezTo>
                <a:cubicBezTo>
                  <a:pt x="188" y="180"/>
                  <a:pt x="188" y="180"/>
                  <a:pt x="188" y="180"/>
                </a:cubicBezTo>
                <a:cubicBezTo>
                  <a:pt x="193" y="179"/>
                  <a:pt x="196" y="175"/>
                  <a:pt x="196" y="170"/>
                </a:cubicBezTo>
                <a:cubicBezTo>
                  <a:pt x="196" y="170"/>
                  <a:pt x="196" y="170"/>
                  <a:pt x="196" y="170"/>
                </a:cubicBezTo>
                <a:cubicBezTo>
                  <a:pt x="196" y="170"/>
                  <a:pt x="196" y="170"/>
                  <a:pt x="196" y="170"/>
                </a:cubicBezTo>
                <a:cubicBezTo>
                  <a:pt x="196" y="170"/>
                  <a:pt x="196" y="134"/>
                  <a:pt x="170" y="121"/>
                </a:cubicBezTo>
                <a:cubicBezTo>
                  <a:pt x="158" y="116"/>
                  <a:pt x="158" y="117"/>
                  <a:pt x="152" y="115"/>
                </a:cubicBezTo>
                <a:cubicBezTo>
                  <a:pt x="152" y="100"/>
                  <a:pt x="152" y="100"/>
                  <a:pt x="152" y="100"/>
                </a:cubicBezTo>
                <a:cubicBezTo>
                  <a:pt x="152" y="100"/>
                  <a:pt x="146" y="95"/>
                  <a:pt x="144" y="80"/>
                </a:cubicBezTo>
                <a:cubicBezTo>
                  <a:pt x="140" y="81"/>
                  <a:pt x="139" y="76"/>
                  <a:pt x="139" y="72"/>
                </a:cubicBezTo>
                <a:cubicBezTo>
                  <a:pt x="139" y="69"/>
                  <a:pt x="137" y="58"/>
                  <a:pt x="141" y="59"/>
                </a:cubicBezTo>
                <a:cubicBezTo>
                  <a:pt x="140" y="52"/>
                  <a:pt x="140" y="45"/>
                  <a:pt x="140" y="42"/>
                </a:cubicBezTo>
                <a:cubicBezTo>
                  <a:pt x="141" y="30"/>
                  <a:pt x="153" y="17"/>
                  <a:pt x="171" y="16"/>
                </a:cubicBezTo>
                <a:cubicBezTo>
                  <a:pt x="192" y="17"/>
                  <a:pt x="200" y="30"/>
                  <a:pt x="202" y="42"/>
                </a:cubicBezTo>
                <a:cubicBezTo>
                  <a:pt x="202" y="45"/>
                  <a:pt x="201" y="52"/>
                  <a:pt x="200" y="59"/>
                </a:cubicBezTo>
                <a:cubicBezTo>
                  <a:pt x="205" y="58"/>
                  <a:pt x="203" y="69"/>
                  <a:pt x="203" y="72"/>
                </a:cubicBezTo>
                <a:cubicBezTo>
                  <a:pt x="202" y="76"/>
                  <a:pt x="201" y="81"/>
                  <a:pt x="197" y="80"/>
                </a:cubicBezTo>
                <a:cubicBezTo>
                  <a:pt x="195" y="95"/>
                  <a:pt x="189" y="100"/>
                  <a:pt x="189" y="100"/>
                </a:cubicBezTo>
                <a:cubicBezTo>
                  <a:pt x="189" y="115"/>
                  <a:pt x="189" y="115"/>
                  <a:pt x="189" y="115"/>
                </a:cubicBezTo>
                <a:cubicBezTo>
                  <a:pt x="189" y="115"/>
                  <a:pt x="193" y="117"/>
                  <a:pt x="210" y="124"/>
                </a:cubicBezTo>
                <a:cubicBezTo>
                  <a:pt x="226" y="131"/>
                  <a:pt x="221" y="126"/>
                  <a:pt x="234" y="133"/>
                </a:cubicBezTo>
                <a:cubicBezTo>
                  <a:pt x="256" y="143"/>
                  <a:pt x="256" y="172"/>
                  <a:pt x="256" y="172"/>
                </a:cubicBezTo>
                <a:close/>
                <a:moveTo>
                  <a:pt x="136" y="119"/>
                </a:moveTo>
                <a:cubicBezTo>
                  <a:pt x="154" y="126"/>
                  <a:pt x="149" y="121"/>
                  <a:pt x="163" y="128"/>
                </a:cubicBezTo>
                <a:cubicBezTo>
                  <a:pt x="187" y="139"/>
                  <a:pt x="187" y="171"/>
                  <a:pt x="187" y="171"/>
                </a:cubicBezTo>
                <a:cubicBezTo>
                  <a:pt x="187" y="171"/>
                  <a:pt x="187" y="171"/>
                  <a:pt x="187" y="171"/>
                </a:cubicBezTo>
                <a:cubicBezTo>
                  <a:pt x="187" y="171"/>
                  <a:pt x="187" y="171"/>
                  <a:pt x="187" y="171"/>
                </a:cubicBezTo>
                <a:cubicBezTo>
                  <a:pt x="187" y="176"/>
                  <a:pt x="183" y="180"/>
                  <a:pt x="178" y="180"/>
                </a:cubicBezTo>
                <a:cubicBezTo>
                  <a:pt x="9" y="180"/>
                  <a:pt x="9" y="180"/>
                  <a:pt x="9" y="180"/>
                </a:cubicBezTo>
                <a:cubicBezTo>
                  <a:pt x="4" y="180"/>
                  <a:pt x="0" y="176"/>
                  <a:pt x="0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71"/>
                  <a:pt x="0" y="139"/>
                  <a:pt x="23" y="128"/>
                </a:cubicBezTo>
                <a:cubicBezTo>
                  <a:pt x="38" y="121"/>
                  <a:pt x="32" y="127"/>
                  <a:pt x="50" y="119"/>
                </a:cubicBezTo>
                <a:cubicBezTo>
                  <a:pt x="69" y="112"/>
                  <a:pt x="73" y="109"/>
                  <a:pt x="73" y="109"/>
                </a:cubicBezTo>
                <a:cubicBezTo>
                  <a:pt x="73" y="92"/>
                  <a:pt x="73" y="92"/>
                  <a:pt x="73" y="92"/>
                </a:cubicBezTo>
                <a:cubicBezTo>
                  <a:pt x="73" y="92"/>
                  <a:pt x="66" y="87"/>
                  <a:pt x="64" y="70"/>
                </a:cubicBezTo>
                <a:cubicBezTo>
                  <a:pt x="60" y="72"/>
                  <a:pt x="58" y="65"/>
                  <a:pt x="58" y="62"/>
                </a:cubicBezTo>
                <a:cubicBezTo>
                  <a:pt x="58" y="58"/>
                  <a:pt x="56" y="46"/>
                  <a:pt x="61" y="47"/>
                </a:cubicBezTo>
                <a:cubicBezTo>
                  <a:pt x="60" y="39"/>
                  <a:pt x="59" y="32"/>
                  <a:pt x="60" y="28"/>
                </a:cubicBezTo>
                <a:cubicBezTo>
                  <a:pt x="61" y="15"/>
                  <a:pt x="74" y="1"/>
                  <a:pt x="93" y="0"/>
                </a:cubicBezTo>
                <a:cubicBezTo>
                  <a:pt x="117" y="1"/>
                  <a:pt x="126" y="15"/>
                  <a:pt x="127" y="28"/>
                </a:cubicBezTo>
                <a:cubicBezTo>
                  <a:pt x="128" y="32"/>
                  <a:pt x="127" y="39"/>
                  <a:pt x="126" y="47"/>
                </a:cubicBezTo>
                <a:cubicBezTo>
                  <a:pt x="131" y="46"/>
                  <a:pt x="129" y="58"/>
                  <a:pt x="128" y="61"/>
                </a:cubicBezTo>
                <a:cubicBezTo>
                  <a:pt x="128" y="65"/>
                  <a:pt x="127" y="72"/>
                  <a:pt x="123" y="70"/>
                </a:cubicBezTo>
                <a:cubicBezTo>
                  <a:pt x="120" y="87"/>
                  <a:pt x="114" y="92"/>
                  <a:pt x="114" y="92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8" y="111"/>
                  <a:pt x="136" y="119"/>
                </a:cubicBezTo>
                <a:close/>
              </a:path>
            </a:pathLst>
          </a:custGeom>
          <a:solidFill>
            <a:srgbClr val="EA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383934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297931" y="3416835"/>
            <a:ext cx="7249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IARD/PREVOYANCE : </a:t>
            </a:r>
            <a:r>
              <a:rPr lang="fr-FR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un taux d’équipement de nos clients inférieur à nos ambitions d’un client sur 3 </a:t>
            </a:r>
            <a:r>
              <a:rPr lang="fr-FR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équipé.</a:t>
            </a:r>
            <a:endParaRPr lang="fr-FR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487366" y="4974947"/>
            <a:ext cx="5030686" cy="1754326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chemeClr val="bg1"/>
                </a:solidFill>
              </a:rPr>
              <a:t>Pour développer notre PNB en 2018, nous devons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Capitaliser sur la Loi Macron pour favoriser la captation des flux, la domiciliation et la bancarisation des prospects.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</a:rPr>
              <a:t>Accélérer l’équipement de nos clients en IARD / Prévoyance 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45016">
            <a:off x="6181731" y="2418703"/>
            <a:ext cx="167972" cy="27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Rectangle 60"/>
          <p:cNvSpPr/>
          <p:nvPr/>
        </p:nvSpPr>
        <p:spPr>
          <a:xfrm>
            <a:off x="6441808" y="2307962"/>
            <a:ext cx="2017968" cy="844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Rectangle 61"/>
          <p:cNvSpPr/>
          <p:nvPr/>
        </p:nvSpPr>
        <p:spPr>
          <a:xfrm>
            <a:off x="6419478" y="2324082"/>
            <a:ext cx="247160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Mobilité bancaire </a:t>
            </a:r>
            <a:r>
              <a:rPr lang="fr-FR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(Loi Macron)</a:t>
            </a:r>
            <a:endParaRPr lang="fr-F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497615" y="2752142"/>
            <a:ext cx="2228095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Solde MBR : -623 clients</a:t>
            </a:r>
          </a:p>
        </p:txBody>
      </p:sp>
      <p:sp>
        <p:nvSpPr>
          <p:cNvPr id="77" name="Triangle isocèle 76"/>
          <p:cNvSpPr/>
          <p:nvPr/>
        </p:nvSpPr>
        <p:spPr>
          <a:xfrm rot="5400000">
            <a:off x="556459" y="5400899"/>
            <a:ext cx="180603" cy="140578"/>
          </a:xfrm>
          <a:prstGeom prst="triangle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8" name="Triangle isocèle 77"/>
          <p:cNvSpPr/>
          <p:nvPr/>
        </p:nvSpPr>
        <p:spPr>
          <a:xfrm rot="5400000">
            <a:off x="543489" y="6185598"/>
            <a:ext cx="180603" cy="140578"/>
          </a:xfrm>
          <a:prstGeom prst="triangle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5711111" y="5200727"/>
            <a:ext cx="3257043" cy="130805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chemeClr val="bg1"/>
                </a:solidFill>
              </a:rPr>
              <a:t>Nos objectifs sur mars/avril 2018 :</a:t>
            </a:r>
          </a:p>
          <a:p>
            <a:r>
              <a:rPr lang="fr-FR" sz="700" b="1" u="sng" dirty="0" smtClean="0">
                <a:solidFill>
                  <a:schemeClr val="bg1"/>
                </a:solidFill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Forfaits : 1 660VN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</a:rPr>
              <a:t>IARD/Prévoyance </a:t>
            </a:r>
            <a:r>
              <a:rPr lang="fr-FR" dirty="0" smtClean="0">
                <a:solidFill>
                  <a:schemeClr val="bg1"/>
                </a:solidFill>
              </a:rPr>
              <a:t>: 2 980VN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0" name="Triangle isocèle 79"/>
          <p:cNvSpPr/>
          <p:nvPr/>
        </p:nvSpPr>
        <p:spPr>
          <a:xfrm rot="5400000">
            <a:off x="5313955" y="5748753"/>
            <a:ext cx="622571" cy="195152"/>
          </a:xfrm>
          <a:prstGeom prst="triangle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079195" y="3971391"/>
            <a:ext cx="5333280" cy="844038"/>
            <a:chOff x="1378804" y="4010301"/>
            <a:chExt cx="5333280" cy="844038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345016">
              <a:off x="1434633" y="4121042"/>
              <a:ext cx="167972" cy="279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Rectangle 45"/>
            <p:cNvSpPr/>
            <p:nvPr/>
          </p:nvSpPr>
          <p:spPr>
            <a:xfrm>
              <a:off x="1694710" y="4010301"/>
              <a:ext cx="2017968" cy="844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672379" y="4026421"/>
              <a:ext cx="503970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fr-FR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Taux d’équipement </a:t>
              </a:r>
              <a:r>
                <a:rPr lang="fr-F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(8 produits phares – données au 31/12/2017)  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655006" y="4376440"/>
              <a:ext cx="319909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Pour la moyenne des CE = 27,15% 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483990" y="4318074"/>
              <a:ext cx="22183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Pour la CELCA = 25,73%</a:t>
              </a:r>
            </a:p>
          </p:txBody>
        </p:sp>
        <p:sp>
          <p:nvSpPr>
            <p:cNvPr id="51" name="Flèche droite 50"/>
            <p:cNvSpPr/>
            <p:nvPr/>
          </p:nvSpPr>
          <p:spPr>
            <a:xfrm>
              <a:off x="4203937" y="4401943"/>
              <a:ext cx="246964" cy="237832"/>
            </a:xfrm>
            <a:prstGeom prst="rightArrow">
              <a:avLst/>
            </a:prstGeom>
            <a:solidFill>
              <a:srgbClr val="EA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6512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33400" y="1790700"/>
            <a:ext cx="8172450" cy="800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23900" y="1354138"/>
            <a:ext cx="8067675" cy="4515034"/>
          </a:xfrm>
        </p:spPr>
        <p:txBody>
          <a:bodyPr/>
          <a:lstStyle/>
          <a:p>
            <a:pPr algn="just"/>
            <a:r>
              <a:rPr lang="fr-FR" dirty="0" smtClean="0"/>
              <a:t>Après l’Assurance-Vie en janvier/février, </a:t>
            </a:r>
            <a:r>
              <a:rPr lang="fr-FR" b="1" dirty="0" smtClean="0"/>
              <a:t>cap sur :</a:t>
            </a:r>
          </a:p>
          <a:p>
            <a:pPr algn="just"/>
            <a:endParaRPr lang="fr-FR" sz="900" b="1" dirty="0" smtClean="0"/>
          </a:p>
          <a:p>
            <a:pPr marL="0" indent="0" algn="ctr">
              <a:buNone/>
            </a:pPr>
            <a:r>
              <a:rPr lang="fr-FR" b="1" dirty="0" smtClean="0"/>
              <a:t>la </a:t>
            </a:r>
            <a:r>
              <a:rPr lang="fr-FR" b="1" dirty="0" smtClean="0">
                <a:solidFill>
                  <a:srgbClr val="FF0000"/>
                </a:solidFill>
              </a:rPr>
              <a:t>BANCARISATION (forfaits)</a:t>
            </a:r>
            <a:r>
              <a:rPr lang="fr-FR" b="1" dirty="0" smtClean="0"/>
              <a:t> et les </a:t>
            </a:r>
            <a:r>
              <a:rPr lang="fr-FR" b="1" dirty="0" smtClean="0">
                <a:solidFill>
                  <a:srgbClr val="FF0000"/>
                </a:solidFill>
              </a:rPr>
              <a:t>assurances IARD/PREVOYANCE </a:t>
            </a:r>
          </a:p>
          <a:p>
            <a:pPr marL="0" indent="0" algn="ctr">
              <a:buNone/>
            </a:pPr>
            <a:r>
              <a:rPr lang="fr-FR" b="1" dirty="0" smtClean="0"/>
              <a:t>du </a:t>
            </a:r>
            <a:r>
              <a:rPr lang="fr-FR" b="1" dirty="0"/>
              <a:t>5 mars au 28 avril </a:t>
            </a:r>
            <a:r>
              <a:rPr lang="fr-FR" b="1" dirty="0" smtClean="0"/>
              <a:t>2018 !!</a:t>
            </a:r>
          </a:p>
          <a:p>
            <a:pPr lvl="1" algn="just">
              <a:buFont typeface="Arial Narrow" panose="020B0606020202030204" pitchFamily="34" charset="0"/>
              <a:buChar char="−"/>
            </a:pPr>
            <a:endParaRPr lang="fr-FR" sz="1050" b="1" dirty="0" smtClean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  <a:p>
            <a:pPr lvl="1" algn="just">
              <a:buFont typeface="Arial Narrow" panose="020B0606020202030204" pitchFamily="34" charset="0"/>
              <a:buChar char="−"/>
            </a:pPr>
            <a:r>
              <a:rPr lang="fr-FR" b="1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Seront </a:t>
            </a:r>
            <a:r>
              <a:rPr lang="fr-FR" b="1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déclarées éligibles les 45 premières agences, classées selon le taux d’atteinte </a:t>
            </a:r>
            <a:r>
              <a:rPr lang="fr-FR" b="1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de de leur objectif en nombre de points :</a:t>
            </a:r>
            <a:endParaRPr lang="fr-FR" b="1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  <a:p>
            <a:pPr lvl="1" algn="just">
              <a:buFont typeface="Arial Narrow" panose="020B0606020202030204" pitchFamily="34" charset="0"/>
              <a:buChar char="−"/>
            </a:pPr>
            <a:endParaRPr lang="fr-FR" b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dirty="0" smtClean="0"/>
              <a:t>L’étape « coup de poing » N°2 </a:t>
            </a:r>
            <a:br>
              <a:rPr lang="fr-FR" dirty="0" smtClean="0"/>
            </a:br>
            <a:r>
              <a:rPr lang="fr-FR" dirty="0" smtClean="0"/>
              <a:t>pour booster vos résultats à fin juin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25447"/>
              </p:ext>
            </p:extLst>
          </p:nvPr>
        </p:nvGraphicFramePr>
        <p:xfrm>
          <a:off x="494978" y="4080429"/>
          <a:ext cx="8144519" cy="1036320"/>
        </p:xfrm>
        <a:graphic>
          <a:graphicData uri="http://schemas.openxmlformats.org/drawingml/2006/table">
            <a:tbl>
              <a:tblPr firstRow="1" bandRow="1"/>
              <a:tblGrid>
                <a:gridCol w="2598418"/>
                <a:gridCol w="1650377"/>
                <a:gridCol w="1200150"/>
                <a:gridCol w="2695574"/>
              </a:tblGrid>
              <a:tr h="2374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/>
                        <a:t>Critères CELCA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/>
                        <a:t>Classement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Source 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Gain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7311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Nombre de points total de l’agence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(Forfaits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+ IARD/Prévoyance)</a:t>
                      </a:r>
                      <a:endParaRPr lang="fr-FR" sz="1100" kern="1200" dirty="0" smtClean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% d’atteinte de l’objectif en nombre de</a:t>
                      </a:r>
                      <a:r>
                        <a:rPr lang="fr-FR" sz="1400" baseline="0" dirty="0" smtClean="0">
                          <a:latin typeface="+mn-lt"/>
                        </a:rPr>
                        <a:t> points</a:t>
                      </a:r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100€** si taux d’atteinte de 100% de l’objectif en points</a:t>
                      </a:r>
                      <a:r>
                        <a:rPr lang="fr-FR" sz="1400" dirty="0" smtClean="0">
                          <a:latin typeface="+mn-lt"/>
                        </a:rPr>
                        <a:t>, sinon 50€**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60300" y="5441207"/>
            <a:ext cx="75152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*Ventes nettes IARD/Prévoyance = Auto, MRH, GAV, Garanties Santé, ESO, Assistance Vie, Sécur’Famille, Prévoyance du Locataire.</a:t>
            </a:r>
            <a:endParaRPr lang="fr-FR" sz="1100" dirty="0"/>
          </a:p>
        </p:txBody>
      </p:sp>
      <p:sp>
        <p:nvSpPr>
          <p:cNvPr id="6" name="ZoneTexte 5"/>
          <p:cNvSpPr txBox="1"/>
          <p:nvPr/>
        </p:nvSpPr>
        <p:spPr>
          <a:xfrm>
            <a:off x="154745" y="5620097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463" y="5936292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Pour rappel, des contrôles sont systématiquement effectués par la DRCCP. 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règlement précise « Il sera procédé à des contrôles sur la production du 3 janvier au 23 juin 2018, notamment en matière de complétude de DRC ou de validité du Devoir de De Conseil</a:t>
            </a:r>
            <a:r>
              <a:rPr kumimoji="0" lang="fr-FR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(à compter du 1</a:t>
            </a:r>
            <a:r>
              <a:rPr kumimoji="0" lang="fr-FR" sz="1200" b="0" i="0" u="none" strike="noStrike" kern="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En cas de taux constatés inférieurs aux taux acceptables, </a:t>
            </a:r>
            <a:r>
              <a:rPr kumimoji="0" lang="fr-FR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»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1086347" y="1872226"/>
            <a:ext cx="504056" cy="576064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2324911" y="3297588"/>
            <a:ext cx="4338535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1 vente nette d’IARD/Prévoyance* = 1 point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1 vente nette Forfaits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 smtClean="0">
                <a:solidFill>
                  <a:schemeClr val="bg1"/>
                </a:solidFill>
              </a:rPr>
              <a:t> 1,8 points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RAPPEL TEMPS </a:t>
            </a:r>
            <a:r>
              <a:rPr lang="fr-FR" dirty="0"/>
              <a:t>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99009" y="1829197"/>
            <a:ext cx="7774781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3" name="Ellipse 12"/>
          <p:cNvSpPr/>
          <p:nvPr/>
        </p:nvSpPr>
        <p:spPr>
          <a:xfrm>
            <a:off x="727001" y="1685181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824261" y="1673306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084587" y="1685181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4440163" y="1685181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5780881" y="1685181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7016824" y="1685181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26976" y="1397149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Janvier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24261" y="1397149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Février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94795" y="1418635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Mars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268713" y="1419873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Avril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708873" y="1419873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Mai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8" name="Connecteur droit 27"/>
          <p:cNvCxnSpPr/>
          <p:nvPr/>
        </p:nvCxnSpPr>
        <p:spPr>
          <a:xfrm>
            <a:off x="670992" y="1973213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29" name="Connecteur droit 28"/>
          <p:cNvCxnSpPr/>
          <p:nvPr/>
        </p:nvCxnSpPr>
        <p:spPr>
          <a:xfrm>
            <a:off x="1968277" y="1973213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0" name="Connecteur droit 29"/>
          <p:cNvCxnSpPr/>
          <p:nvPr/>
        </p:nvCxnSpPr>
        <p:spPr>
          <a:xfrm>
            <a:off x="3228603" y="1973213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1" name="Connecteur droit 30"/>
          <p:cNvCxnSpPr/>
          <p:nvPr/>
        </p:nvCxnSpPr>
        <p:spPr>
          <a:xfrm>
            <a:off x="4584179" y="1973213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2" name="Connecteur droit 31"/>
          <p:cNvCxnSpPr/>
          <p:nvPr/>
        </p:nvCxnSpPr>
        <p:spPr>
          <a:xfrm>
            <a:off x="5924897" y="1973213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cxnSp>
        <p:nvCxnSpPr>
          <p:cNvPr id="33" name="Connecteur droit 32"/>
          <p:cNvCxnSpPr/>
          <p:nvPr/>
        </p:nvCxnSpPr>
        <p:spPr>
          <a:xfrm>
            <a:off x="7160840" y="1973213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671513" y="2189237"/>
            <a:ext cx="785336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256309" y="2189237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Incentive « Globale » 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400€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70992" y="2693293"/>
            <a:ext cx="785336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256309" y="2693293"/>
            <a:ext cx="3816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BONUS QUALITE 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200€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70993" y="3197349"/>
            <a:ext cx="2577032" cy="432048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228603" y="3629397"/>
            <a:ext cx="2724522" cy="504056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31751" y="3111624"/>
            <a:ext cx="283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« Coup de poing AV » </a:t>
            </a:r>
          </a:p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100€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Ellipse 52"/>
          <p:cNvSpPr/>
          <p:nvPr/>
        </p:nvSpPr>
        <p:spPr>
          <a:xfrm>
            <a:off x="8369374" y="1685181"/>
            <a:ext cx="288032" cy="28803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8513390" y="1973213"/>
            <a:ext cx="0" cy="338437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</a:ln>
          <a:effectLst/>
        </p:spPr>
      </p:cxnSp>
      <p:sp>
        <p:nvSpPr>
          <p:cNvPr id="55" name="ZoneTexte 54"/>
          <p:cNvSpPr txBox="1"/>
          <p:nvPr/>
        </p:nvSpPr>
        <p:spPr>
          <a:xfrm>
            <a:off x="6870923" y="143409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Juin</a:t>
            </a: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3184451" y="3616449"/>
            <a:ext cx="283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« Coup de poing N°2 » </a:t>
            </a:r>
          </a:p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100€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934076" y="4256774"/>
            <a:ext cx="2581274" cy="504056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915025" y="4243826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« Coup de poing N°2 » </a:t>
            </a:r>
          </a:p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Calibri"/>
              </a:rPr>
              <a:t>- </a:t>
            </a:r>
            <a:r>
              <a:rPr lang="fr-FR" sz="1600" dirty="0" smtClean="0">
                <a:solidFill>
                  <a:prstClr val="white"/>
                </a:solidFill>
                <a:latin typeface="Calibri"/>
              </a:rPr>
              <a:t>Jusqu’à 100€ / ETP*</a:t>
            </a:r>
            <a:endParaRPr lang="fr-FR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2019299" y="4849237"/>
            <a:ext cx="6534151" cy="638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Flèche droite 43"/>
          <p:cNvSpPr/>
          <p:nvPr/>
        </p:nvSpPr>
        <p:spPr>
          <a:xfrm>
            <a:off x="2201144" y="4902593"/>
            <a:ext cx="504056" cy="576064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2647950" y="4877813"/>
            <a:ext cx="5867400" cy="877460"/>
            <a:chOff x="2647950" y="4877813"/>
            <a:chExt cx="5867400" cy="877460"/>
          </a:xfrm>
        </p:grpSpPr>
        <p:sp>
          <p:nvSpPr>
            <p:cNvPr id="2" name="ZoneTexte 1"/>
            <p:cNvSpPr txBox="1"/>
            <p:nvPr/>
          </p:nvSpPr>
          <p:spPr>
            <a:xfrm>
              <a:off x="2647950" y="4877813"/>
              <a:ext cx="5867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/>
                <a:t>Retrouvez le règlement détaillé de l’incentive du TF1 dans votre espace </a:t>
              </a:r>
              <a:r>
                <a:rPr lang="fr-FR" sz="1600" dirty="0" smtClean="0">
                  <a:hlinkClick r:id="rId4"/>
                </a:rPr>
                <a:t>« Actions commerciales » </a:t>
              </a:r>
              <a:r>
                <a:rPr lang="fr-FR" sz="1600" dirty="0" smtClean="0"/>
                <a:t>de la Rubrique des Commerciaux</a:t>
              </a:r>
              <a:endParaRPr lang="fr-FR" sz="1600" dirty="0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79" y="5174694"/>
              <a:ext cx="2371725" cy="580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548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</a:t>
            </a:r>
            <a:r>
              <a:rPr lang="fr-FR" sz="1400" baseline="300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er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et 8 mars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us-titre 112"/>
          <p:cNvSpPr>
            <a:spLocks noGrp="1"/>
          </p:cNvSpPr>
          <p:nvPr>
            <p:ph type="subTitle" idx="1"/>
          </p:nvPr>
        </p:nvSpPr>
        <p:spPr>
          <a:xfrm>
            <a:off x="292100" y="3641725"/>
            <a:ext cx="8562976" cy="86677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L’étape </a:t>
            </a:r>
            <a:r>
              <a:rPr lang="fr-FR" sz="2400" dirty="0">
                <a:solidFill>
                  <a:srgbClr val="FF0000"/>
                </a:solidFill>
              </a:rPr>
              <a:t>« coup de poing » N°2 </a:t>
            </a:r>
            <a:endParaRPr lang="fr-FR" sz="2400" dirty="0" smtClean="0">
              <a:solidFill>
                <a:srgbClr val="FF0000"/>
              </a:solidFill>
            </a:endParaRPr>
          </a:p>
          <a:p>
            <a:r>
              <a:rPr lang="fr-FR" sz="2400" dirty="0" smtClean="0">
                <a:solidFill>
                  <a:srgbClr val="FF0000"/>
                </a:solidFill>
              </a:rPr>
              <a:t>NOS OPPORTUNITES A EXPLOITER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Titre 111"/>
          <p:cNvSpPr>
            <a:spLocks noGrp="1"/>
          </p:cNvSpPr>
          <p:nvPr>
            <p:ph type="ctrTitle"/>
          </p:nvPr>
        </p:nvSpPr>
        <p:spPr>
          <a:xfrm>
            <a:off x="279400" y="2638425"/>
            <a:ext cx="8575675" cy="916871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61766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dirty="0" smtClean="0"/>
              <a:t>Vos offres promos BANCA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 smtClean="0"/>
              <a:t>Des accélérateurs pour </a:t>
            </a:r>
            <a:r>
              <a:rPr lang="fr-FR" sz="2000" dirty="0"/>
              <a:t>séduire vos clients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1205662" y="1982599"/>
            <a:ext cx="6899275" cy="1067454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space réservé du contenu 1"/>
          <p:cNvSpPr txBox="1">
            <a:spLocks/>
          </p:cNvSpPr>
          <p:nvPr/>
        </p:nvSpPr>
        <p:spPr>
          <a:xfrm>
            <a:off x="615362" y="1180131"/>
            <a:ext cx="804847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Bouquet Liberté : 3 offres promos pour booster vos ventes 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05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38256" y="2020981"/>
            <a:ext cx="63801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Bouquet Liberté avec carte IZICARTE Premier à débit différé à 1€ par mois* pendant un an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 /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O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ffre réservée aux clients 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détenteurs d’un O4 sans carte bancaire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 sous condition de </a:t>
            </a:r>
            <a:r>
              <a:rPr lang="fr-FR" sz="1400" b="1" dirty="0">
                <a:solidFill>
                  <a:prstClr val="black"/>
                </a:solidFill>
                <a:latin typeface="Calibri"/>
              </a:rPr>
              <a:t>signature d’un mandat </a:t>
            </a:r>
            <a:r>
              <a:rPr lang="fr-FR" sz="1400" b="1" dirty="0" err="1" smtClean="0">
                <a:solidFill>
                  <a:prstClr val="black"/>
                </a:solidFill>
                <a:latin typeface="Calibri"/>
              </a:rPr>
              <a:t>Domilis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. </a:t>
            </a:r>
          </a:p>
          <a:p>
            <a:pPr algn="just"/>
            <a:r>
              <a:rPr lang="fr-FR" sz="1400" dirty="0" smtClean="0">
                <a:solidFill>
                  <a:srgbClr val="FF0000"/>
                </a:solidFill>
                <a:latin typeface="Calibri"/>
              </a:rPr>
              <a:t>Offre valable du 1</a:t>
            </a:r>
            <a:r>
              <a:rPr lang="fr-FR" sz="1400" baseline="30000" dirty="0" smtClean="0">
                <a:solidFill>
                  <a:srgbClr val="FF0000"/>
                </a:solidFill>
                <a:latin typeface="Calibri"/>
              </a:rPr>
              <a:t>er</a:t>
            </a:r>
            <a:r>
              <a:rPr lang="fr-FR" sz="1400" dirty="0" smtClean="0">
                <a:solidFill>
                  <a:srgbClr val="FF0000"/>
                </a:solidFill>
                <a:latin typeface="Calibri"/>
              </a:rPr>
              <a:t> mars au 30 juin 2018.</a:t>
            </a:r>
            <a:endParaRPr lang="fr-FR" sz="14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36273" y="5840008"/>
            <a:ext cx="8608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prstClr val="black"/>
                </a:solidFill>
                <a:latin typeface="Calibri"/>
              </a:rPr>
              <a:t>* Au lieu de 15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€/mois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avec une 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carte Premier,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21€/mois avec une 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carte Platinum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et 31€/mois avec 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une carte Infinite (tarifs valables en 2017 et 2018).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Flèche droite 24"/>
          <p:cNvSpPr/>
          <p:nvPr/>
        </p:nvSpPr>
        <p:spPr>
          <a:xfrm>
            <a:off x="1360296" y="2170538"/>
            <a:ext cx="150940" cy="28803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052" y="1428115"/>
            <a:ext cx="640786" cy="55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667379" y="3625169"/>
            <a:ext cx="6899275" cy="10674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80517" y="3702462"/>
            <a:ext cx="63801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prstClr val="black"/>
                </a:solidFill>
                <a:latin typeface="Calibri"/>
              </a:rPr>
              <a:t>Bouquet Liberté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gratuit pendant 1 an s'il est souscrit avec une carte </a:t>
            </a:r>
            <a:r>
              <a:rPr lang="fr-FR" sz="1600" b="1" dirty="0" err="1">
                <a:solidFill>
                  <a:prstClr val="black"/>
                </a:solidFill>
                <a:latin typeface="Calibri"/>
              </a:rPr>
              <a:t>Sensea</a:t>
            </a:r>
            <a:r>
              <a:rPr lang="fr-FR" sz="1600" b="1" dirty="0">
                <a:solidFill>
                  <a:prstClr val="black"/>
                </a:solidFill>
                <a:latin typeface="Calibri"/>
              </a:rPr>
              <a:t> ou 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</a:rPr>
              <a:t>Classic /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Offre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réservée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aux entrées en relation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(de 12 à 25 ans) qui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souscrivent pour la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1</a:t>
            </a:r>
            <a:r>
              <a:rPr lang="fr-FR" sz="1400" baseline="30000" dirty="0" smtClean="0">
                <a:solidFill>
                  <a:prstClr val="black"/>
                </a:solidFill>
                <a:latin typeface="Calibri"/>
              </a:rPr>
              <a:t>ère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 fois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à un BL avec une Visa </a:t>
            </a:r>
            <a:r>
              <a:rPr lang="fr-FR" sz="1400" dirty="0" err="1">
                <a:solidFill>
                  <a:prstClr val="black"/>
                </a:solidFill>
                <a:latin typeface="Calibri"/>
              </a:rPr>
              <a:t>Sensea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ou Classic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exclusivement.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lèche droite 26"/>
          <p:cNvSpPr/>
          <p:nvPr/>
        </p:nvSpPr>
        <p:spPr>
          <a:xfrm>
            <a:off x="822013" y="3813108"/>
            <a:ext cx="150940" cy="28803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769" y="3070685"/>
            <a:ext cx="640786" cy="55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56132" y="3113500"/>
            <a:ext cx="642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Pour nos Jeunes </a:t>
            </a:r>
            <a:r>
              <a:rPr lang="fr-FR" sz="1400" dirty="0">
                <a:solidFill>
                  <a:srgbClr val="FF0000"/>
                </a:solidFill>
                <a:latin typeface="Calibri"/>
              </a:rPr>
              <a:t>(offre valable à compter du 6 mars 2018</a:t>
            </a:r>
            <a:r>
              <a:rPr lang="fr-FR" sz="1400" dirty="0" smtClean="0">
                <a:solidFill>
                  <a:srgbClr val="FF0000"/>
                </a:solidFill>
                <a:latin typeface="Calibri"/>
              </a:rPr>
              <a:t>) :</a:t>
            </a:r>
            <a:r>
              <a:rPr lang="fr-FR" b="1" u="sng" dirty="0" smtClean="0"/>
              <a:t> </a:t>
            </a:r>
            <a:endParaRPr lang="fr-FR" b="1" u="sng" dirty="0"/>
          </a:p>
        </p:txBody>
      </p:sp>
      <p:sp>
        <p:nvSpPr>
          <p:cNvPr id="29" name="Rectangle 28"/>
          <p:cNvSpPr/>
          <p:nvPr/>
        </p:nvSpPr>
        <p:spPr>
          <a:xfrm>
            <a:off x="673864" y="4701697"/>
            <a:ext cx="6899275" cy="10674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87002" y="4778990"/>
            <a:ext cx="63801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prstClr val="black"/>
                </a:solidFill>
                <a:latin typeface="Calibri"/>
              </a:rPr>
              <a:t>Bouquet Liberté à 1€/an pendant 1 an s'il est souscrit avec une carte Premier /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Offre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réservée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aux entrées en relation/ nouvelles bancarisations/ montées en gamme avec une carte Visa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Premier pour les clients âgés de 18 à 25 ans.</a:t>
            </a:r>
            <a:endParaRPr lang="fr-FR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lèche droite 30"/>
          <p:cNvSpPr/>
          <p:nvPr/>
        </p:nvSpPr>
        <p:spPr>
          <a:xfrm>
            <a:off x="828498" y="4889636"/>
            <a:ext cx="150940" cy="28803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26571" y="3638793"/>
            <a:ext cx="1157592" cy="2071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Rappels Objectifs Jeunes 2018 : </a:t>
            </a:r>
          </a:p>
          <a:p>
            <a:pPr algn="ctr"/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14 960 VB 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et 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10 175 VN </a:t>
            </a:r>
          </a:p>
        </p:txBody>
      </p:sp>
      <p:sp>
        <p:nvSpPr>
          <p:cNvPr id="20" name="Triangle isocèle 19"/>
          <p:cNvSpPr/>
          <p:nvPr/>
        </p:nvSpPr>
        <p:spPr>
          <a:xfrm rot="5400000">
            <a:off x="7390009" y="4600674"/>
            <a:ext cx="622571" cy="195255"/>
          </a:xfrm>
          <a:prstGeom prst="triangle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2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dirty="0" smtClean="0"/>
              <a:t>Votre offre promo IARD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 smtClean="0"/>
              <a:t>Des accélérateurs pour </a:t>
            </a:r>
            <a:r>
              <a:rPr lang="fr-FR" sz="2000" dirty="0"/>
              <a:t>séduire vos clients</a:t>
            </a:r>
            <a:endParaRPr lang="fr-FR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911224" y="1904346"/>
            <a:ext cx="7870825" cy="105634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space réservé du contenu 1"/>
          <p:cNvSpPr txBox="1">
            <a:spLocks/>
          </p:cNvSpPr>
          <p:nvPr/>
        </p:nvSpPr>
        <p:spPr>
          <a:xfrm>
            <a:off x="777922" y="1393491"/>
            <a:ext cx="8048473" cy="156719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b="1" dirty="0">
                <a:solidFill>
                  <a:srgbClr val="FF0000"/>
                </a:solidFill>
                <a:latin typeface="Calibri"/>
              </a:rPr>
              <a:t>Contrat Assur’Toit : Formule 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05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1">
              <a:defRPr/>
            </a:pP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1 mois offert, sur la Formule 3, pour capter davantage de clientèle H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aut De Gamme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avec des garanties maximales et un fort 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PNB </a:t>
            </a:r>
            <a:r>
              <a:rPr lang="fr-FR" sz="1600" dirty="0" smtClean="0">
                <a:solidFill>
                  <a:srgbClr val="FF0000"/>
                </a:solidFill>
                <a:latin typeface="Calibri"/>
              </a:rPr>
              <a:t>– Valable du 3 avril au 31 mai 2018</a:t>
            </a:r>
            <a:endParaRPr lang="fr-FR" sz="1600" dirty="0">
              <a:solidFill>
                <a:srgbClr val="FF0000"/>
              </a:solidFill>
              <a:latin typeface="Calibri"/>
            </a:endParaRPr>
          </a:p>
          <a:p>
            <a:pPr lvl="2">
              <a:defRPr/>
            </a:pPr>
            <a:r>
              <a:rPr lang="fr-FR" sz="1600" i="1" dirty="0">
                <a:solidFill>
                  <a:sysClr val="windowText" lastClr="000000"/>
                </a:solidFill>
                <a:latin typeface="Calibri"/>
              </a:rPr>
              <a:t>Versions Propriétaires et Locataires, Résidences Principales et </a:t>
            </a:r>
            <a:r>
              <a:rPr lang="fr-FR" sz="1600" i="1" dirty="0" smtClean="0">
                <a:solidFill>
                  <a:sysClr val="windowText" lastClr="000000"/>
                </a:solidFill>
                <a:latin typeface="Calibri"/>
              </a:rPr>
              <a:t>Secondaires.</a:t>
            </a:r>
            <a:endParaRPr lang="fr-FR" sz="1600" i="1" dirty="0">
              <a:solidFill>
                <a:sysClr val="windowText" lastClr="000000"/>
              </a:solidFill>
              <a:latin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lèche droite 30"/>
          <p:cNvSpPr/>
          <p:nvPr/>
        </p:nvSpPr>
        <p:spPr>
          <a:xfrm>
            <a:off x="1256358" y="1997035"/>
            <a:ext cx="198768" cy="28803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Espace réservé du texte 10"/>
          <p:cNvSpPr txBox="1">
            <a:spLocks/>
          </p:cNvSpPr>
          <p:nvPr/>
        </p:nvSpPr>
        <p:spPr>
          <a:xfrm>
            <a:off x="1185285" y="3111818"/>
            <a:ext cx="7020968" cy="46071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Des garanties performantes adaptées aux attentes haut de gamme des clients</a:t>
            </a:r>
            <a:endParaRPr lang="fr-FR" sz="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71576" y="3607911"/>
            <a:ext cx="7019924" cy="1600438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742950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400" b="1" kern="0" dirty="0">
                <a:solidFill>
                  <a:prstClr val="black"/>
                </a:solidFill>
                <a:latin typeface="Calibri"/>
              </a:rPr>
              <a:t>Garantie Stop Crédit dès la Formule 2 </a:t>
            </a:r>
            <a:r>
              <a:rPr lang="fr-FR" sz="1400" kern="0" dirty="0">
                <a:solidFill>
                  <a:prstClr val="black"/>
                </a:solidFill>
                <a:latin typeface="Calibri"/>
              </a:rPr>
              <a:t>: prise en charge des échéances de crédit immobilier en cas de sinistre rendant le bien assuré 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inhabitable :</a:t>
            </a:r>
          </a:p>
          <a:p>
            <a:pPr marL="1200150" lvl="3" indent="-285750" algn="just">
              <a:buFont typeface="Calibri" panose="020F0502020204030204" pitchFamily="34" charset="0"/>
              <a:buChar char="−"/>
              <a:defRPr/>
            </a:pPr>
            <a:r>
              <a:rPr lang="fr-FR" sz="1400" kern="0" dirty="0">
                <a:solidFill>
                  <a:prstClr val="black"/>
                </a:solidFill>
                <a:latin typeface="Calibri"/>
              </a:rPr>
              <a:t>jusqu’à 6 mois en fonction de la formule souscrite</a:t>
            </a:r>
          </a:p>
          <a:p>
            <a:pPr marL="1200150" lvl="3" indent="-285750" algn="just">
              <a:buFont typeface="Calibri" panose="020F0502020204030204" pitchFamily="34" charset="0"/>
              <a:buChar char="−"/>
              <a:defRPr/>
            </a:pPr>
            <a:r>
              <a:rPr lang="fr-FR" sz="1400" kern="0" dirty="0">
                <a:solidFill>
                  <a:prstClr val="black"/>
                </a:solidFill>
                <a:latin typeface="Calibri"/>
              </a:rPr>
              <a:t>jusqu’à 12 mois, si le crédit immobilier est souscrit à la Caisse d’Epargne</a:t>
            </a:r>
          </a:p>
          <a:p>
            <a:pPr marL="1200150" lvl="3" indent="-285750" algn="just">
              <a:buFont typeface="Calibri" panose="020F0502020204030204" pitchFamily="34" charset="0"/>
              <a:buChar char="−"/>
              <a:defRPr/>
            </a:pPr>
            <a:endParaRPr lang="fr-FR" sz="1400" kern="0" dirty="0" smtClean="0">
              <a:solidFill>
                <a:prstClr val="black"/>
              </a:solidFill>
              <a:latin typeface="Calibri"/>
            </a:endParaRPr>
          </a:p>
          <a:p>
            <a:pPr marL="742950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400" b="1" kern="0" dirty="0">
                <a:solidFill>
                  <a:prstClr val="black"/>
                </a:solidFill>
                <a:latin typeface="Calibri"/>
              </a:rPr>
              <a:t>SOS plomberie jusqu’à 150€ dès la Formule </a:t>
            </a:r>
            <a:r>
              <a:rPr lang="fr-FR" sz="1400" b="1" kern="0" dirty="0" smtClean="0">
                <a:solidFill>
                  <a:prstClr val="black"/>
                </a:solidFill>
                <a:latin typeface="Calibri"/>
              </a:rPr>
              <a:t>2</a:t>
            </a:r>
            <a:r>
              <a:rPr lang="fr-FR" sz="1400" kern="0" dirty="0">
                <a:solidFill>
                  <a:prstClr val="black"/>
                </a:solidFill>
                <a:latin typeface="Calibri"/>
              </a:rPr>
              <a:t>.</a:t>
            </a:r>
            <a:endParaRPr lang="fr-FR" sz="1400" kern="0" dirty="0" smtClean="0">
              <a:solidFill>
                <a:prstClr val="black"/>
              </a:solidFill>
              <a:latin typeface="Calibri"/>
            </a:endParaRPr>
          </a:p>
          <a:p>
            <a:pPr marL="742950" lvl="2" indent="-285750" algn="just">
              <a:buFont typeface="Arial" panose="020B0604020202020204" pitchFamily="34" charset="0"/>
              <a:buChar char="•"/>
              <a:defRPr/>
            </a:pPr>
            <a:r>
              <a:rPr lang="fr-FR" sz="1400" b="1" kern="0" dirty="0">
                <a:solidFill>
                  <a:prstClr val="black"/>
                </a:solidFill>
                <a:latin typeface="Calibri"/>
              </a:rPr>
              <a:t>Diagnostic immobilier </a:t>
            </a:r>
            <a:r>
              <a:rPr lang="fr-FR" sz="1400" kern="0" dirty="0">
                <a:solidFill>
                  <a:prstClr val="black"/>
                </a:solidFill>
                <a:latin typeface="Calibri"/>
              </a:rPr>
              <a:t>jusqu’à 200€ en cas de revente du 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bien.</a:t>
            </a:r>
            <a:endParaRPr lang="fr-FR" sz="14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438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dirty="0" smtClean="0"/>
              <a:t>Iard : les remises tarifaires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 smtClean="0"/>
              <a:t>pour conquérir de nouveaux clients et les fidéliser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57200" y="2339048"/>
            <a:ext cx="4016077" cy="2813978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Aft>
                <a:spcPts val="600"/>
              </a:spcAft>
            </a:pPr>
            <a:endParaRPr lang="fr-FR" sz="1400" dirty="0" smtClean="0">
              <a:solidFill>
                <a:schemeClr val="tx1"/>
              </a:solidFill>
            </a:endParaRPr>
          </a:p>
          <a:p>
            <a:pPr lvl="0" algn="ctr">
              <a:spcAft>
                <a:spcPts val="600"/>
              </a:spcAft>
            </a:pPr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</a:rPr>
              <a:t>Bonus Bon Conducteur                                                                </a:t>
            </a:r>
            <a:r>
              <a:rPr lang="fr-FR" sz="1200" dirty="0" smtClean="0">
                <a:solidFill>
                  <a:schemeClr val="tx1"/>
                </a:solidFill>
              </a:rPr>
              <a:t>(pour les contrats Mon Auto &amp; Moi et Auto 4)</a:t>
            </a:r>
          </a:p>
          <a:p>
            <a:pPr algn="ctr">
              <a:spcAft>
                <a:spcPts val="600"/>
              </a:spcAft>
            </a:pPr>
            <a:r>
              <a:rPr lang="fr-FR" sz="1400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</a:t>
            </a:r>
          </a:p>
          <a:p>
            <a:pPr algn="ctr">
              <a:spcAft>
                <a:spcPts val="600"/>
              </a:spcAft>
            </a:pPr>
            <a:r>
              <a:rPr lang="fr-FR" sz="1400" b="1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Remise changement de véhicule                                               </a:t>
            </a:r>
            <a:r>
              <a:rPr lang="fr-FR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(</a:t>
            </a:r>
            <a:r>
              <a:rPr lang="fr-FR" sz="1200" dirty="0">
                <a:solidFill>
                  <a:schemeClr val="tx1"/>
                </a:solidFill>
                <a:sym typeface="Wingdings" panose="05000000000000000000" pitchFamily="2" charset="2"/>
              </a:rPr>
              <a:t>pour </a:t>
            </a:r>
            <a:r>
              <a:rPr lang="fr-FR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les contrats </a:t>
            </a:r>
            <a:r>
              <a:rPr lang="fr-FR" sz="1200" dirty="0">
                <a:solidFill>
                  <a:schemeClr val="tx1"/>
                </a:solidFill>
                <a:sym typeface="Wingdings" panose="05000000000000000000" pitchFamily="2" charset="2"/>
              </a:rPr>
              <a:t>Auto </a:t>
            </a:r>
            <a:r>
              <a:rPr lang="fr-FR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4)</a:t>
            </a:r>
            <a:endParaRPr lang="fr-FR" sz="12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algn="ctr">
              <a:spcAft>
                <a:spcPts val="600"/>
              </a:spcAft>
            </a:pPr>
            <a:r>
              <a:rPr lang="fr-FR" sz="1400" dirty="0">
                <a:solidFill>
                  <a:schemeClr val="accent5"/>
                </a:solidFill>
                <a:sym typeface="Wingdings" panose="05000000000000000000" pitchFamily="2" charset="2"/>
              </a:rPr>
              <a:t></a:t>
            </a:r>
          </a:p>
          <a:p>
            <a:pPr algn="ctr"/>
            <a:r>
              <a:rPr lang="fr-FR" sz="1400" b="1" dirty="0">
                <a:solidFill>
                  <a:schemeClr val="accent5">
                    <a:lumMod val="75000"/>
                  </a:schemeClr>
                </a:solidFill>
              </a:rPr>
              <a:t>Remise tarifaire</a:t>
            </a:r>
          </a:p>
          <a:p>
            <a:pPr algn="ctr"/>
            <a:r>
              <a:rPr lang="fr-FR" sz="1200" dirty="0" smtClean="0">
                <a:solidFill>
                  <a:srgbClr val="000000"/>
                </a:solidFill>
              </a:rPr>
              <a:t>(pour les </a:t>
            </a:r>
            <a:r>
              <a:rPr lang="fr-FR" sz="1200" dirty="0">
                <a:solidFill>
                  <a:srgbClr val="000000"/>
                </a:solidFill>
              </a:rPr>
              <a:t>contrats  </a:t>
            </a:r>
            <a:endParaRPr lang="fr-FR" sz="1200" dirty="0" smtClean="0">
              <a:solidFill>
                <a:srgbClr val="000000"/>
              </a:solidFill>
            </a:endParaRPr>
          </a:p>
          <a:p>
            <a:pPr algn="ctr"/>
            <a:r>
              <a:rPr lang="fr-FR" sz="1200" dirty="0" smtClean="0">
                <a:solidFill>
                  <a:srgbClr val="000000"/>
                </a:solidFill>
              </a:rPr>
              <a:t>Assur’Toit et Mon Auto &amp; Moi)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67237" y="2339130"/>
            <a:ext cx="4033837" cy="433789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endParaRPr lang="fr-FR" sz="500" dirty="0" smtClean="0">
              <a:solidFill>
                <a:srgbClr val="0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</a:rPr>
              <a:t>Remises et avantages tarifaires liés  au produit</a:t>
            </a:r>
            <a:r>
              <a:rPr lang="fr-FR" sz="1400" dirty="0" smtClean="0">
                <a:solidFill>
                  <a:srgbClr val="000000"/>
                </a:solidFill>
              </a:rPr>
              <a:t>   </a:t>
            </a:r>
          </a:p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200" dirty="0" smtClean="0">
                <a:solidFill>
                  <a:srgbClr val="000000"/>
                </a:solidFill>
              </a:rPr>
              <a:t>(</a:t>
            </a:r>
            <a:r>
              <a:rPr lang="fr-FR" sz="1200" dirty="0">
                <a:solidFill>
                  <a:srgbClr val="000000"/>
                </a:solidFill>
              </a:rPr>
              <a:t>ex : Bonus Parents</a:t>
            </a:r>
            <a:r>
              <a:rPr lang="fr-FR" sz="1200" dirty="0" smtClean="0">
                <a:solidFill>
                  <a:srgbClr val="000000"/>
                </a:solidFill>
              </a:rPr>
              <a:t>, Avantage </a:t>
            </a:r>
            <a:r>
              <a:rPr lang="fr-FR" sz="1200" dirty="0">
                <a:solidFill>
                  <a:srgbClr val="000000"/>
                </a:solidFill>
              </a:rPr>
              <a:t>Kilomètre </a:t>
            </a:r>
            <a:r>
              <a:rPr lang="fr-FR" sz="1200" dirty="0" smtClean="0">
                <a:solidFill>
                  <a:srgbClr val="000000"/>
                </a:solidFill>
              </a:rPr>
              <a:t>Responsable, Bonus Famille…)                    </a:t>
            </a:r>
            <a:endParaRPr lang="fr-FR" sz="1400" dirty="0">
              <a:solidFill>
                <a:srgbClr val="0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400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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Remise multi-vente                                                             </a:t>
            </a:r>
            <a:r>
              <a:rPr lang="fr-FR" sz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(pour les contrats AUTO, MRH et GAV)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400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</a:t>
            </a:r>
            <a:endParaRPr lang="fr-FR" sz="1400" dirty="0">
              <a:solidFill>
                <a:schemeClr val="accent6"/>
              </a:solidFill>
            </a:endParaRP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Remise tarifaire</a:t>
            </a:r>
            <a:r>
              <a:rPr lang="fr-FR" sz="1400" dirty="0" smtClean="0">
                <a:solidFill>
                  <a:srgbClr val="000000"/>
                </a:solidFill>
              </a:rPr>
              <a:t/>
            </a:r>
            <a:br>
              <a:rPr lang="fr-FR" sz="1400" dirty="0" smtClean="0">
                <a:solidFill>
                  <a:srgbClr val="000000"/>
                </a:solidFill>
              </a:rPr>
            </a:br>
            <a:r>
              <a:rPr lang="fr-FR" sz="1200" dirty="0">
                <a:solidFill>
                  <a:schemeClr val="tx1"/>
                </a:solidFill>
              </a:rPr>
              <a:t>(valable sur les contrats </a:t>
            </a:r>
            <a:r>
              <a:rPr lang="fr-FR" sz="1200" dirty="0" smtClean="0">
                <a:solidFill>
                  <a:schemeClr val="tx1"/>
                </a:solidFill>
              </a:rPr>
              <a:t>Assur’Toit</a:t>
            </a:r>
            <a:r>
              <a:rPr lang="fr-FR" sz="1200" dirty="0">
                <a:solidFill>
                  <a:schemeClr val="tx1"/>
                </a:solidFill>
              </a:rPr>
              <a:t>)</a:t>
            </a:r>
            <a:br>
              <a:rPr lang="fr-FR" sz="1200" dirty="0">
                <a:solidFill>
                  <a:schemeClr val="tx1"/>
                </a:solidFill>
              </a:rPr>
            </a:br>
            <a:r>
              <a:rPr lang="fr-FR" sz="1400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</a:t>
            </a:r>
            <a:endParaRPr lang="fr-FR" sz="1400" dirty="0">
              <a:solidFill>
                <a:schemeClr val="accent6"/>
              </a:solidFill>
            </a:endParaRPr>
          </a:p>
          <a:p>
            <a:pPr lvl="0" algn="ctr" fontAlgn="base">
              <a:spcBef>
                <a:spcPct val="0"/>
              </a:spcBef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Remises  du Bouquet Liberté</a:t>
            </a:r>
          </a:p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200" dirty="0" smtClean="0">
                <a:solidFill>
                  <a:schemeClr val="tx1"/>
                </a:solidFill>
              </a:rPr>
              <a:t>(pour les </a:t>
            </a:r>
            <a:r>
              <a:rPr lang="fr-FR" sz="1200" dirty="0">
                <a:solidFill>
                  <a:schemeClr val="tx1"/>
                </a:solidFill>
              </a:rPr>
              <a:t>contrats Protection Juridique, Sécur’Média et Assurance sur Epargne</a:t>
            </a:r>
            <a:r>
              <a:rPr lang="fr-FR" sz="1200" dirty="0" smtClean="0">
                <a:solidFill>
                  <a:schemeClr val="tx1"/>
                </a:solidFill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400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</a:t>
            </a:r>
            <a:endParaRPr lang="fr-FR" sz="1400" dirty="0" smtClean="0">
              <a:solidFill>
                <a:schemeClr val="accent6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Remise collaborateur                                                            </a:t>
            </a:r>
            <a:r>
              <a:rPr lang="fr-FR" sz="1200" dirty="0" smtClean="0">
                <a:solidFill>
                  <a:srgbClr val="000000"/>
                </a:solidFill>
              </a:rPr>
              <a:t>(pour les contrats AUTO, MRH et GAV</a:t>
            </a:r>
            <a:r>
              <a:rPr lang="fr-FR" sz="1100" dirty="0" smtClean="0">
                <a:solidFill>
                  <a:srgbClr val="000000"/>
                </a:solidFill>
              </a:rPr>
              <a:t>)</a:t>
            </a:r>
          </a:p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1000" dirty="0" smtClean="0">
                <a:solidFill>
                  <a:srgbClr val="000000"/>
                </a:solidFill>
              </a:rPr>
              <a:t>                                                                       </a:t>
            </a:r>
            <a:endParaRPr lang="fr-FR" sz="900" i="1" dirty="0">
              <a:solidFill>
                <a:srgbClr val="7030A0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4567238" y="1304970"/>
            <a:ext cx="4044646" cy="297822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 defTabSz="685800"/>
            <a:r>
              <a:rPr lang="fr-FR" sz="1300" b="1" cap="all" dirty="0" smtClean="0">
                <a:solidFill>
                  <a:prstClr val="white"/>
                </a:solidFill>
              </a:rPr>
              <a:t>Vente et multi-équipement</a:t>
            </a:r>
            <a:endParaRPr lang="fr-FR" sz="1300" b="1" cap="all" dirty="0">
              <a:solidFill>
                <a:prstClr val="white"/>
              </a:solidFill>
            </a:endParaRPr>
          </a:p>
        </p:txBody>
      </p:sp>
      <p:sp>
        <p:nvSpPr>
          <p:cNvPr id="12" name="Pentagone 11"/>
          <p:cNvSpPr/>
          <p:nvPr/>
        </p:nvSpPr>
        <p:spPr>
          <a:xfrm>
            <a:off x="504824" y="1304970"/>
            <a:ext cx="4123001" cy="297822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 defTabSz="685800"/>
            <a:r>
              <a:rPr lang="fr-FR" sz="1300" b="1" cap="all" dirty="0" smtClean="0">
                <a:solidFill>
                  <a:prstClr val="white"/>
                </a:solidFill>
              </a:rPr>
              <a:t>FIDELISATION ET SAUVEGARDE</a:t>
            </a:r>
            <a:endParaRPr lang="fr-FR" sz="1300" b="1" cap="all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76250" y="1652954"/>
            <a:ext cx="4010705" cy="564455"/>
          </a:xfrm>
          <a:prstGeom prst="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100" b="1" dirty="0" smtClean="0">
                <a:solidFill>
                  <a:schemeClr val="accent5"/>
                </a:solidFill>
              </a:rPr>
              <a:t>Remises pour favoriser la fidélisation et lutter contre les résiliations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4567238" y="1652954"/>
            <a:ext cx="4005262" cy="564455"/>
          </a:xfrm>
          <a:prstGeom prst="rect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100" b="1" dirty="0" smtClean="0">
                <a:solidFill>
                  <a:schemeClr val="accent6"/>
                </a:solidFill>
              </a:rPr>
              <a:t>Remises pour favoriser la  vente de nouveaux contrats et le multi-équipement </a:t>
            </a:r>
          </a:p>
        </p:txBody>
      </p: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603589" y="1401034"/>
            <a:ext cx="8048473" cy="515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b="1" dirty="0"/>
          </a:p>
        </p:txBody>
      </p:sp>
      <p:sp>
        <p:nvSpPr>
          <p:cNvPr id="16" name="Arrondir un rectangle avec un coin diagonal 15"/>
          <p:cNvSpPr/>
          <p:nvPr/>
        </p:nvSpPr>
        <p:spPr>
          <a:xfrm>
            <a:off x="3472769" y="4229731"/>
            <a:ext cx="755006" cy="223549"/>
          </a:xfrm>
          <a:prstGeom prst="round2DiagRect">
            <a:avLst/>
          </a:prstGeom>
          <a:solidFill>
            <a:schemeClr val="bg1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fr-FR" sz="800" b="1" dirty="0" smtClean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Nouveau !</a:t>
            </a:r>
            <a:endParaRPr lang="fr-FR" sz="800" b="1" dirty="0"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7" name="Arrondir un rectangle avec un coin diagonal 16"/>
          <p:cNvSpPr/>
          <p:nvPr/>
        </p:nvSpPr>
        <p:spPr>
          <a:xfrm>
            <a:off x="7167951" y="4245080"/>
            <a:ext cx="755006" cy="223549"/>
          </a:xfrm>
          <a:prstGeom prst="round2DiagRect">
            <a:avLst/>
          </a:prstGeom>
          <a:solidFill>
            <a:schemeClr val="bg1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fr-FR" sz="800" b="1" dirty="0" smtClean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Nouveau !</a:t>
            </a:r>
            <a:endParaRPr lang="fr-FR" sz="800" b="1" dirty="0"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6" name="Picture 7" descr="Résultat de recherche d'images pour &quot;remise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74" y="5207902"/>
            <a:ext cx="874576" cy="55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03563" y="5678468"/>
            <a:ext cx="3905250" cy="954107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lvl="1" algn="just">
              <a:defRPr/>
            </a:pP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Retrouvez toutes les informations utiles concernant les remises tarifaires IARD dans l’Heure Du Jeudi du 15/02/2018 (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  <a:hlinkClick r:id="rId4"/>
              </a:rPr>
              <a:t>CLIQUEZ ICI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)</a:t>
            </a:r>
            <a:endParaRPr lang="fr-FR" sz="1400" kern="0" dirty="0">
              <a:solidFill>
                <a:prstClr val="black"/>
              </a:solidFill>
              <a:latin typeface="Calibri"/>
            </a:endParaRPr>
          </a:p>
          <a:p>
            <a:pPr marL="0" lvl="1" algn="just">
              <a:defRPr/>
            </a:pPr>
            <a:endParaRPr lang="fr-FR" sz="1400" kern="0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466" y="6378116"/>
            <a:ext cx="1419897" cy="340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6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762374" y="1354138"/>
            <a:ext cx="5078413" cy="4515034"/>
          </a:xfrm>
        </p:spPr>
        <p:txBody>
          <a:bodyPr>
            <a:norm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Calibri"/>
              </a:rPr>
              <a:t>Carte </a:t>
            </a:r>
            <a:r>
              <a:rPr lang="fr-FR" sz="2000" b="1" dirty="0">
                <a:solidFill>
                  <a:srgbClr val="FF0000"/>
                </a:solidFill>
                <a:latin typeface="Calibri"/>
              </a:rPr>
              <a:t>DCVV, elle est </a:t>
            </a:r>
            <a:r>
              <a:rPr lang="fr-FR" sz="2000" b="1" dirty="0" smtClean="0">
                <a:solidFill>
                  <a:srgbClr val="FF0000"/>
                </a:solidFill>
                <a:latin typeface="Calibri"/>
              </a:rPr>
              <a:t>disponible* </a:t>
            </a:r>
            <a:r>
              <a:rPr lang="fr-FR" sz="2000" b="1" dirty="0">
                <a:solidFill>
                  <a:srgbClr val="FF0000"/>
                </a:solidFill>
                <a:latin typeface="Calibri"/>
              </a:rPr>
              <a:t>!!</a:t>
            </a:r>
          </a:p>
          <a:p>
            <a:endParaRPr lang="fr-FR" b="1" dirty="0"/>
          </a:p>
          <a:p>
            <a:pPr marL="0" indent="0" algn="ctr">
              <a:buNone/>
            </a:pPr>
            <a:r>
              <a:rPr lang="fr-FR" sz="1600" b="1" dirty="0"/>
              <a:t>Une solution innovante et sécurisée pour nos </a:t>
            </a:r>
            <a:r>
              <a:rPr lang="fr-FR" sz="1600" b="1" dirty="0" smtClean="0"/>
              <a:t>clients </a:t>
            </a:r>
            <a:r>
              <a:rPr lang="fr-FR" sz="1600" b="1" dirty="0"/>
              <a:t>adeptes des achats en ligne. </a:t>
            </a:r>
            <a:endParaRPr lang="fr-FR" sz="1600" b="1" dirty="0" smtClean="0"/>
          </a:p>
          <a:p>
            <a:endParaRPr lang="fr-FR" dirty="0"/>
          </a:p>
          <a:p>
            <a:r>
              <a:rPr lang="fr-FR" sz="1600" b="1" dirty="0" smtClean="0"/>
              <a:t>Les principales caractéristiques : </a:t>
            </a:r>
          </a:p>
          <a:p>
            <a:pPr lvl="1"/>
            <a:r>
              <a:rPr lang="fr-FR" sz="1400" dirty="0"/>
              <a:t>Le cryptogramme de sécurité à trois chiffres, imprimé au dos de la carte auparavant, </a:t>
            </a:r>
            <a:r>
              <a:rPr lang="fr-FR" sz="1400" dirty="0" smtClean="0"/>
              <a:t>est </a:t>
            </a:r>
            <a:r>
              <a:rPr lang="fr-FR" sz="1400" dirty="0"/>
              <a:t>remplacé par </a:t>
            </a:r>
            <a:r>
              <a:rPr lang="fr-FR" sz="1400" b="1" dirty="0"/>
              <a:t>un mini écran affichant automatiquement un nouveau code toutes les 45 min.</a:t>
            </a:r>
          </a:p>
          <a:p>
            <a:pPr lvl="1"/>
            <a:r>
              <a:rPr lang="fr-FR" sz="1400" dirty="0" smtClean="0"/>
              <a:t>La </a:t>
            </a:r>
            <a:r>
              <a:rPr lang="fr-FR" sz="1400" dirty="0"/>
              <a:t>fonctionnalité DCVV </a:t>
            </a:r>
            <a:r>
              <a:rPr lang="fr-FR" sz="1400" dirty="0" smtClean="0"/>
              <a:t>est en </a:t>
            </a:r>
            <a:r>
              <a:rPr lang="fr-FR" sz="1400" dirty="0"/>
              <a:t>option sur </a:t>
            </a:r>
            <a:r>
              <a:rPr lang="fr-FR" sz="1400" b="1" dirty="0"/>
              <a:t>les cartes Visa Classic à Débit Différé, Visa Premier à Débit Différé, Visa Platinum à Débit </a:t>
            </a:r>
            <a:r>
              <a:rPr lang="fr-FR" sz="1400" b="1" dirty="0" smtClean="0"/>
              <a:t>Différé.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/>
              <a:t>LA CARTE à Cryptogramme dynamique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0" t="28413" r="39357" b="23841"/>
          <a:stretch/>
        </p:blipFill>
        <p:spPr bwMode="auto">
          <a:xfrm>
            <a:off x="304800" y="1308100"/>
            <a:ext cx="3373584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57675" y="4809393"/>
            <a:ext cx="4654873" cy="738664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lvl="1" algn="just">
              <a:defRPr/>
            </a:pPr>
            <a:r>
              <a:rPr lang="fr-FR" sz="1400" kern="0" dirty="0">
                <a:solidFill>
                  <a:prstClr val="black"/>
                </a:solidFill>
                <a:latin typeface="Calibri"/>
              </a:rPr>
              <a:t>Retrouvez plus d’informations dans la note DMA-INF/18.009 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fr-FR" sz="1400" u="sng" dirty="0">
                <a:hlinkClick r:id="rId4"/>
              </a:rPr>
              <a:t>CLIQUEZ ICI</a:t>
            </a:r>
            <a:r>
              <a:rPr lang="fr-FR" sz="1400" dirty="0"/>
              <a:t> 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pour </a:t>
            </a:r>
            <a:r>
              <a:rPr lang="fr-FR" sz="1400" kern="0" dirty="0">
                <a:solidFill>
                  <a:prstClr val="black"/>
                </a:solidFill>
                <a:latin typeface="Calibri"/>
              </a:rPr>
              <a:t>y accéder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) ainsi que dans votre Book Bancarisation (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  <a:hlinkClick r:id="rId5"/>
              </a:rPr>
              <a:t>CLIQUEZ ICI 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pour y accéder)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1153" y="5656560"/>
            <a:ext cx="3972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* Carte </a:t>
            </a:r>
            <a:r>
              <a:rPr lang="fr-FR" sz="1200" dirty="0">
                <a:solidFill>
                  <a:prstClr val="black"/>
                </a:solidFill>
                <a:latin typeface="Calibri"/>
              </a:rPr>
              <a:t>à l’unité : cotisation de la carte + 12,00€/</a:t>
            </a:r>
            <a:r>
              <a:rPr lang="fr-FR" sz="1200" dirty="0" smtClean="0">
                <a:solidFill>
                  <a:prstClr val="black"/>
                </a:solidFill>
                <a:latin typeface="Calibri"/>
              </a:rPr>
              <a:t>carte/an. Bouquet </a:t>
            </a:r>
            <a:r>
              <a:rPr lang="fr-FR" sz="1200" dirty="0">
                <a:solidFill>
                  <a:prstClr val="black"/>
                </a:solidFill>
                <a:latin typeface="Calibri"/>
              </a:rPr>
              <a:t>Liberté : cotisation du BL + 1€ supplémentaire/mois</a:t>
            </a:r>
          </a:p>
        </p:txBody>
      </p:sp>
    </p:spTree>
    <p:extLst>
      <p:ext uri="{BB962C8B-B14F-4D97-AF65-F5344CB8AC3E}">
        <p14:creationId xmlns:p14="http://schemas.microsoft.com/office/powerpoint/2010/main" val="205648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dirty="0"/>
              <a:t>Jeu concours</a:t>
            </a:r>
            <a:br>
              <a:rPr lang="fr-FR" dirty="0"/>
            </a:br>
            <a:r>
              <a:rPr lang="fr-FR" dirty="0" smtClean="0"/>
              <a:t>coupe </a:t>
            </a:r>
            <a:r>
              <a:rPr lang="fr-FR" dirty="0"/>
              <a:t>du monde de football 2018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7" t="28793" r="39234" b="24478"/>
          <a:stretch/>
        </p:blipFill>
        <p:spPr bwMode="auto">
          <a:xfrm>
            <a:off x="5807306" y="1400050"/>
            <a:ext cx="3034073" cy="4005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4" t="23369" r="18643" b="21397"/>
          <a:stretch/>
        </p:blipFill>
        <p:spPr bwMode="auto">
          <a:xfrm>
            <a:off x="4689376" y="4897884"/>
            <a:ext cx="2467010" cy="122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9" t="9366" r="39719" b="23676"/>
          <a:stretch/>
        </p:blipFill>
        <p:spPr bwMode="auto">
          <a:xfrm>
            <a:off x="5161356" y="1355229"/>
            <a:ext cx="1072583" cy="196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contenu 1"/>
          <p:cNvSpPr txBox="1">
            <a:spLocks/>
          </p:cNvSpPr>
          <p:nvPr/>
        </p:nvSpPr>
        <p:spPr>
          <a:xfrm>
            <a:off x="314324" y="1354138"/>
            <a:ext cx="4486275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smtClean="0">
                <a:solidFill>
                  <a:srgbClr val="FF0000"/>
                </a:solidFill>
                <a:latin typeface="Calibri"/>
              </a:rPr>
              <a:t>Jeu concours clients « Coupe du monde de football 2018 » du 9 mars au 6 avril 2018 !!</a:t>
            </a:r>
          </a:p>
          <a:p>
            <a:pPr marL="0" indent="0" algn="ctr">
              <a:buNone/>
            </a:pPr>
            <a:endParaRPr lang="fr-FR" sz="1600" b="1" dirty="0" smtClean="0"/>
          </a:p>
          <a:p>
            <a:pPr marL="0" indent="0" algn="ctr">
              <a:buNone/>
            </a:pPr>
            <a:r>
              <a:rPr lang="fr-FR" sz="1600" b="1" dirty="0" smtClean="0"/>
              <a:t>«</a:t>
            </a:r>
            <a:r>
              <a:rPr lang="fr-FR" sz="1600" b="1" dirty="0"/>
              <a:t>  Pour participer, il vous suffit de souscrire l’option débit différé à votre Carte Visa Caisse d’Epargne » </a:t>
            </a:r>
          </a:p>
          <a:p>
            <a:endParaRPr lang="fr-FR" dirty="0" smtClean="0"/>
          </a:p>
          <a:p>
            <a:r>
              <a:rPr lang="fr-FR" dirty="0" smtClean="0"/>
              <a:t>Pour favoriser la montée en gamme vers les cartes HDG, un </a:t>
            </a:r>
            <a:r>
              <a:rPr lang="fr-FR" dirty="0" err="1" smtClean="0"/>
              <a:t>emailing</a:t>
            </a:r>
            <a:r>
              <a:rPr lang="fr-FR" dirty="0" smtClean="0"/>
              <a:t> sera prochainement envoyé à plus de 6 200 clients à l’occasion du lancement de ce jeu concours.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85776" y="4779486"/>
            <a:ext cx="3905250" cy="1169551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lvl="1" algn="just">
              <a:defRPr/>
            </a:pP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Découvrez prochainement toutes les modalités de participation et les lots à gagner </a:t>
            </a:r>
            <a:r>
              <a:rPr lang="fr-FR" sz="1400" kern="0" dirty="0">
                <a:solidFill>
                  <a:prstClr val="black"/>
                </a:solidFill>
                <a:latin typeface="Calibri"/>
              </a:rPr>
              <a:t>dans votre espace « Communication Clients » de la Rubrique des Commerciaux </a:t>
            </a:r>
          </a:p>
          <a:p>
            <a:pPr marL="0" lvl="1" algn="just">
              <a:defRPr/>
            </a:pPr>
            <a:endParaRPr lang="fr-FR" sz="1400" kern="0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34" y="5653298"/>
            <a:ext cx="2165851" cy="51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99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Les campagnes de communication mars/avril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/>
              <a:t>pour accompagner votre mobilisation</a:t>
            </a:r>
            <a:endParaRPr lang="fr-FR" sz="18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0987" y="1731218"/>
            <a:ext cx="1671638" cy="385396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52637" y="1729140"/>
            <a:ext cx="3100388" cy="385396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33987" y="1722790"/>
            <a:ext cx="3100388" cy="386031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1950" y="2100614"/>
            <a:ext cx="1524000" cy="11414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2355132"/>
            <a:ext cx="319087" cy="32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81000" y="2377525"/>
            <a:ext cx="1509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Affichage</a:t>
            </a:r>
          </a:p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 Agence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57400" y="1729141"/>
            <a:ext cx="3067050" cy="3429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2828925" y="1758400"/>
            <a:ext cx="15097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MARS 2018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29225" y="1719616"/>
            <a:ext cx="3067050" cy="3429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6000750" y="1748875"/>
            <a:ext cx="15097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AVRIL 2018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57400" y="2138715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Epargne - Bicentenaire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57400" y="2357790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Carte DCVV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57400" y="2576865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Assurance-Vie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57400" y="2805465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IZICARTE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229225" y="2146652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MRH – 1 mois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offert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29225" y="2365727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Epargne - Bicentenaire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29225" y="2584802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Bouquet Liberté – Débit Différé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29225" y="2813402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Crédits Conso (travaux)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238750" y="3032478"/>
            <a:ext cx="3067050" cy="200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Mobilité Bancaire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71475" y="3289653"/>
            <a:ext cx="1524000" cy="2190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323850" y="3232503"/>
            <a:ext cx="15097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TV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57800" y="3308702"/>
            <a:ext cx="3067050" cy="200026"/>
          </a:xfrm>
          <a:prstGeom prst="rect">
            <a:avLst/>
          </a:prstGeom>
          <a:solidFill>
            <a:srgbClr val="00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Bicentenaire Caisse d’Epargne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1000" y="3546828"/>
            <a:ext cx="1524000" cy="6016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342900" y="3680178"/>
            <a:ext cx="15097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Internet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66925" y="3556353"/>
            <a:ext cx="3067050" cy="590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Carte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DCVV – Epargne Bicentenaire  – jeu Coupe du Monde de Foot – Assurance-Vie – Solutions mobiles – Guide Fiscal 2018 - IZICARTE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229225" y="3556353"/>
            <a:ext cx="3067050" cy="590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Bicentenaire – MRH – Crédit conso – BL – 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Mobilité Bancaire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1000" y="4227521"/>
            <a:ext cx="1524000" cy="6016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371475" y="4351346"/>
            <a:ext cx="15097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GAB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57400" y="4217996"/>
            <a:ext cx="3067050" cy="590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Carte DCVV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238750" y="4217996"/>
            <a:ext cx="3067050" cy="590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MRH et crédit conso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0525" y="4884746"/>
            <a:ext cx="1524000" cy="6016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533400" y="5008571"/>
            <a:ext cx="1357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Calibri"/>
              </a:rPr>
              <a:t>Evénementiel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066925" y="4875221"/>
            <a:ext cx="3067050" cy="590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Salon de l’immobilier de Reims </a:t>
            </a:r>
          </a:p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(du 16 au 18 mars 2018)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248275" y="4875221"/>
            <a:ext cx="3067050" cy="590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Salon de l’immobilier de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Troyes 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(du 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13 au 15 avril 2018)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3275908"/>
            <a:ext cx="271461" cy="25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3729390"/>
            <a:ext cx="265357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0" b="3761"/>
          <a:stretch/>
        </p:blipFill>
        <p:spPr bwMode="auto">
          <a:xfrm>
            <a:off x="466725" y="4410083"/>
            <a:ext cx="26859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014920"/>
            <a:ext cx="28575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2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560" y="6268331"/>
            <a:ext cx="8914167" cy="488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90017" y="388936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Les campagnes de communication mars/avril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/>
              <a:t>pour accompagner votre mobilisation</a:t>
            </a:r>
            <a:endParaRPr lang="fr-FR" sz="18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82" y="180560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352" y="2561305"/>
            <a:ext cx="2441265" cy="79469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28" y="1695197"/>
            <a:ext cx="1284700" cy="16798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77" y="3453331"/>
            <a:ext cx="2422012" cy="12351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" t="2708" b="1809"/>
          <a:stretch/>
        </p:blipFill>
        <p:spPr>
          <a:xfrm>
            <a:off x="2954358" y="4810029"/>
            <a:ext cx="1298454" cy="17069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2" name="ZoneTexte 51"/>
          <p:cNvSpPr txBox="1"/>
          <p:nvPr/>
        </p:nvSpPr>
        <p:spPr>
          <a:xfrm>
            <a:off x="1800352" y="1708210"/>
            <a:ext cx="1456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Visuels 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EPARGNE </a:t>
            </a:r>
            <a:b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Jeu bicentenaire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461136" y="3852874"/>
            <a:ext cx="1155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Assurance Vie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3148383" y="6545343"/>
            <a:ext cx="1061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Carte DCVV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628721" y="6545071"/>
            <a:ext cx="712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Izicarte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162" y="1708185"/>
            <a:ext cx="1378792" cy="18215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7" name="ZoneTexte 56"/>
          <p:cNvSpPr txBox="1"/>
          <p:nvPr/>
        </p:nvSpPr>
        <p:spPr>
          <a:xfrm>
            <a:off x="4802409" y="36059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Bicentenaire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des Caisses d’Epargne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805169" y="6158438"/>
            <a:ext cx="1855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MRH 1 mois offert + 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Crédit conso travaux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5001774" y="6213284"/>
            <a:ext cx="1242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 débit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différé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1" name="Connecteur droit 60"/>
          <p:cNvCxnSpPr/>
          <p:nvPr/>
        </p:nvCxnSpPr>
        <p:spPr>
          <a:xfrm>
            <a:off x="4574558" y="1087794"/>
            <a:ext cx="0" cy="573427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28" y="4814210"/>
            <a:ext cx="1292801" cy="1731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3" name="ZoneTexte 62"/>
          <p:cNvSpPr txBox="1"/>
          <p:nvPr/>
        </p:nvSpPr>
        <p:spPr>
          <a:xfrm>
            <a:off x="323927" y="1143657"/>
            <a:ext cx="132240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MARS</a:t>
            </a:r>
            <a:endParaRPr lang="fr-FR" b="1" dirty="0"/>
          </a:p>
        </p:txBody>
      </p:sp>
      <p:sp>
        <p:nvSpPr>
          <p:cNvPr id="64" name="ZoneTexte 63"/>
          <p:cNvSpPr txBox="1"/>
          <p:nvPr/>
        </p:nvSpPr>
        <p:spPr>
          <a:xfrm>
            <a:off x="4851602" y="1165011"/>
            <a:ext cx="132240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AVRIL</a:t>
            </a:r>
            <a:endParaRPr lang="fr-FR" b="1" dirty="0"/>
          </a:p>
        </p:txBody>
      </p:sp>
      <p:pic>
        <p:nvPicPr>
          <p:cNvPr id="65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871" y="1708210"/>
            <a:ext cx="1328367" cy="17621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6" name="ZoneTexte 65"/>
          <p:cNvSpPr txBox="1"/>
          <p:nvPr/>
        </p:nvSpPr>
        <p:spPr>
          <a:xfrm>
            <a:off x="7087104" y="354510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Mobilité bancaire réglementée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ZoneTexte 66"/>
          <p:cNvSpPr txBox="1"/>
          <p:nvPr/>
        </p:nvSpPr>
        <p:spPr>
          <a:xfrm rot="20606293">
            <a:off x="6805979" y="5352508"/>
            <a:ext cx="2075672" cy="30777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 attente éléments BPCE</a:t>
            </a: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462" y="4261112"/>
            <a:ext cx="1308847" cy="17458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8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</a:t>
            </a:r>
            <a:r>
              <a:rPr lang="fr-FR" sz="1400" baseline="300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er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et 8 mars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us-titre 112"/>
          <p:cNvSpPr>
            <a:spLocks noGrp="1"/>
          </p:cNvSpPr>
          <p:nvPr>
            <p:ph type="subTitle" idx="1"/>
          </p:nvPr>
        </p:nvSpPr>
        <p:spPr>
          <a:xfrm>
            <a:off x="304800" y="3648075"/>
            <a:ext cx="8562976" cy="90804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L’étape </a:t>
            </a:r>
            <a:r>
              <a:rPr lang="fr-FR" sz="2400" dirty="0">
                <a:solidFill>
                  <a:srgbClr val="FF0000"/>
                </a:solidFill>
              </a:rPr>
              <a:t>« coup de poing » N°2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NOS CIBLES PRIORITAIRES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Titre 111"/>
          <p:cNvSpPr>
            <a:spLocks noGrp="1"/>
          </p:cNvSpPr>
          <p:nvPr>
            <p:ph type="ctrTitle"/>
          </p:nvPr>
        </p:nvSpPr>
        <p:spPr>
          <a:xfrm>
            <a:off x="298449" y="2640331"/>
            <a:ext cx="8575675" cy="960120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45570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La CAMPAGNE DE Télémarketing </a:t>
            </a:r>
            <a:br>
              <a:rPr lang="fr-FR" dirty="0" smtClean="0"/>
            </a:br>
            <a:r>
              <a:rPr lang="fr-FR" sz="1800" dirty="0" smtClean="0"/>
              <a:t>Des opportunités </a:t>
            </a:r>
            <a:r>
              <a:rPr lang="fr-FR" sz="1800" dirty="0"/>
              <a:t>commerciales à exploiter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953312" y="1933575"/>
            <a:ext cx="7830766" cy="340691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0306" y="5382030"/>
            <a:ext cx="8277944" cy="98107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 smtClea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4" descr="Résultat de recherche d'images pour &quot;fidéliser le client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60" y="5591580"/>
            <a:ext cx="657200" cy="6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1"/>
          <p:cNvSpPr txBox="1">
            <a:spLocks/>
          </p:cNvSpPr>
          <p:nvPr/>
        </p:nvSpPr>
        <p:spPr>
          <a:xfrm>
            <a:off x="473122" y="5394396"/>
            <a:ext cx="8670878" cy="90203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defRPr/>
            </a:pPr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Pour minimiser le nombre de RDV non honorés : </a:t>
            </a:r>
          </a:p>
          <a:p>
            <a:pPr lvl="2" algn="just"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Chaque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RDV est confirmé par envoi d’un </a:t>
            </a: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SMS ou d’un e-mail.</a:t>
            </a:r>
          </a:p>
          <a:p>
            <a:pPr lvl="2" algn="just">
              <a:defRPr/>
            </a:pP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La veille du RDV,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prenez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le soin d’appeler ces clients afin de leur confirmer votre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disponibilité.</a:t>
            </a:r>
            <a:endParaRPr lang="fr-FR" sz="14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400" dirty="0">
              <a:solidFill>
                <a:sysClr val="windowText" lastClr="000000"/>
              </a:solidFill>
              <a:latin typeface="Calibri"/>
            </a:endParaRPr>
          </a:p>
          <a:p>
            <a:pPr algn="just">
              <a:defRPr/>
            </a:pPr>
            <a:endParaRPr lang="fr-FR" sz="1800" b="1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EFDFD"/>
              </a:clrFrom>
              <a:clrTo>
                <a:srgbClr val="FE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" t="2099" r="17185" b="5966"/>
          <a:stretch/>
        </p:blipFill>
        <p:spPr bwMode="auto">
          <a:xfrm>
            <a:off x="1304318" y="2057805"/>
            <a:ext cx="58054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contenu 1"/>
          <p:cNvSpPr txBox="1">
            <a:spLocks/>
          </p:cNvSpPr>
          <p:nvPr/>
        </p:nvSpPr>
        <p:spPr>
          <a:xfrm>
            <a:off x="523874" y="1184347"/>
            <a:ext cx="8058151" cy="4734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Pour </a:t>
            </a:r>
            <a:r>
              <a:rPr lang="fr-FR" sz="1600" dirty="0">
                <a:solidFill>
                  <a:sysClr val="windowText" lastClr="000000"/>
                </a:solidFill>
                <a:latin typeface="Calibri"/>
              </a:rPr>
              <a:t>vous accompagner dans ce « Coup de poing N°2 », nous mettons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notre prestataire Phone Action Conseil à contribution pour une prise de RDV dans vos agendas en mars et avril 2018. </a:t>
            </a:r>
          </a:p>
          <a:p>
            <a:pPr lvl="1" algn="just">
              <a:defRPr/>
            </a:pPr>
            <a:endParaRPr lang="fr-FR" sz="800" b="1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4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4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400" dirty="0">
              <a:solidFill>
                <a:sysClr val="windowText" lastClr="000000"/>
              </a:solidFill>
              <a:latin typeface="Calibri"/>
            </a:endParaRPr>
          </a:p>
          <a:p>
            <a:pPr algn="just">
              <a:defRPr/>
            </a:pPr>
            <a:endParaRPr lang="fr-FR" sz="1800" b="1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80592" y="2087065"/>
            <a:ext cx="6424106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Calibri"/>
              </a:rPr>
              <a:t>Campagne «</a:t>
            </a:r>
            <a:r>
              <a:rPr lang="fr-FR" sz="1600" b="1" dirty="0">
                <a:solidFill>
                  <a:srgbClr val="FF0000"/>
                </a:solidFill>
                <a:latin typeface="Calibri"/>
              </a:rPr>
              <a:t> BANCA/IARD » </a:t>
            </a:r>
            <a:endParaRPr lang="fr-FR" sz="1600" b="1" dirty="0" smtClean="0">
              <a:solidFill>
                <a:srgbClr val="FF0000"/>
              </a:solidFill>
              <a:latin typeface="Calibri"/>
            </a:endParaRPr>
          </a:p>
          <a:p>
            <a:r>
              <a:rPr lang="fr-FR" sz="1600" dirty="0" smtClean="0">
                <a:latin typeface="Calibri"/>
              </a:rPr>
              <a:t>à </a:t>
            </a:r>
            <a:r>
              <a:rPr lang="fr-FR" sz="1600" dirty="0">
                <a:latin typeface="Calibri"/>
              </a:rPr>
              <a:t>compter du </a:t>
            </a:r>
            <a:r>
              <a:rPr lang="fr-FR" sz="1600" dirty="0" smtClean="0">
                <a:latin typeface="Calibri"/>
              </a:rPr>
              <a:t>19 mars jusqu’à mi-avril 2018</a:t>
            </a:r>
            <a:endParaRPr lang="fr-FR" sz="1600" dirty="0"/>
          </a:p>
        </p:txBody>
      </p:sp>
      <p:sp>
        <p:nvSpPr>
          <p:cNvPr id="16" name="Espace réservé du contenu 1"/>
          <p:cNvSpPr txBox="1">
            <a:spLocks/>
          </p:cNvSpPr>
          <p:nvPr/>
        </p:nvSpPr>
        <p:spPr>
          <a:xfrm>
            <a:off x="1123344" y="2898846"/>
            <a:ext cx="7291082" cy="24165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La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volumétrie : </a:t>
            </a: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27 500 clients </a:t>
            </a: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ciblés </a:t>
            </a:r>
          </a:p>
          <a:p>
            <a:pPr algn="just">
              <a:spcBef>
                <a:spcPts val="0"/>
              </a:spcBef>
              <a:defRPr/>
            </a:pPr>
            <a:r>
              <a:rPr lang="fr-FR" sz="1600" dirty="0" smtClean="0">
                <a:solidFill>
                  <a:srgbClr val="FF0000"/>
                </a:solidFill>
                <a:latin typeface="Calibri"/>
              </a:rPr>
              <a:t>La cible : </a:t>
            </a:r>
            <a:endParaRPr lang="fr-FR" sz="1600" dirty="0">
              <a:solidFill>
                <a:srgbClr val="FF0000"/>
              </a:solidFill>
              <a:latin typeface="Calibri"/>
            </a:endParaRPr>
          </a:p>
          <a:p>
            <a:pPr lvl="1" algn="just">
              <a:spcBef>
                <a:spcPts val="0"/>
              </a:spcBef>
              <a:defRPr/>
            </a:pPr>
            <a:r>
              <a:rPr lang="fr-FR" sz="1600" dirty="0">
                <a:solidFill>
                  <a:sysClr val="windowText" lastClr="000000"/>
                </a:solidFill>
                <a:latin typeface="Calibri"/>
              </a:rPr>
              <a:t>Clients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de 25 à 65 ans, en portefeuille, distanciés </a:t>
            </a:r>
            <a:r>
              <a:rPr lang="fr-FR" sz="1600" dirty="0">
                <a:solidFill>
                  <a:sysClr val="windowText" lastClr="000000"/>
                </a:solidFill>
                <a:latin typeface="Calibri"/>
              </a:rPr>
              <a:t>avec CDD sans carte et sans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IARD. </a:t>
            </a:r>
            <a:endParaRPr lang="fr-FR" sz="1600" dirty="0">
              <a:solidFill>
                <a:sysClr val="windowText" lastClr="000000"/>
              </a:solidFill>
              <a:latin typeface="Calibri"/>
            </a:endParaRPr>
          </a:p>
          <a:p>
            <a:pPr lvl="1" algn="just">
              <a:spcBef>
                <a:spcPts val="0"/>
              </a:spcBef>
              <a:defRPr/>
            </a:pPr>
            <a:endParaRPr lang="fr-FR" sz="1600" i="1" dirty="0">
              <a:solidFill>
                <a:sysClr val="windowText" lastClr="000000"/>
              </a:solidFill>
              <a:latin typeface="Calibri"/>
            </a:endParaRPr>
          </a:p>
          <a:p>
            <a:pPr algn="just">
              <a:spcBef>
                <a:spcPts val="0"/>
              </a:spcBef>
              <a:defRPr/>
            </a:pPr>
            <a:r>
              <a:rPr lang="fr-FR" sz="1600" b="1" dirty="0">
                <a:solidFill>
                  <a:sysClr val="windowText" lastClr="000000"/>
                </a:solidFill>
                <a:latin typeface="Calibri"/>
              </a:rPr>
              <a:t>Les RDV seront inscrits dans vos agendas de la manière suivante : </a:t>
            </a:r>
          </a:p>
          <a:p>
            <a:pPr lvl="1" algn="just">
              <a:spcBef>
                <a:spcPts val="0"/>
              </a:spcBef>
              <a:defRPr/>
            </a:pPr>
            <a:r>
              <a:rPr lang="fr-FR" sz="1600" dirty="0">
                <a:solidFill>
                  <a:srgbClr val="FF0000"/>
                </a:solidFill>
                <a:latin typeface="Calibri"/>
              </a:rPr>
              <a:t>Origine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 : Télémarketing</a:t>
            </a:r>
          </a:p>
          <a:p>
            <a:pPr lvl="1" algn="just">
              <a:spcBef>
                <a:spcPts val="0"/>
              </a:spcBef>
              <a:defRPr/>
            </a:pPr>
            <a:r>
              <a:rPr lang="fr-FR" sz="1600" dirty="0">
                <a:solidFill>
                  <a:srgbClr val="FF0000"/>
                </a:solidFill>
                <a:latin typeface="Calibri"/>
              </a:rPr>
              <a:t>Objet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 : Entretien découverte</a:t>
            </a:r>
          </a:p>
          <a:p>
            <a:pPr lvl="1" algn="just">
              <a:spcBef>
                <a:spcPts val="0"/>
              </a:spcBef>
              <a:defRPr/>
            </a:pPr>
            <a:r>
              <a:rPr lang="fr-FR" sz="1600" dirty="0">
                <a:solidFill>
                  <a:srgbClr val="FF0000"/>
                </a:solidFill>
                <a:latin typeface="Calibri"/>
              </a:rPr>
              <a:t>Description</a:t>
            </a:r>
            <a:r>
              <a:rPr lang="fr-FR" sz="1600" dirty="0">
                <a:solidFill>
                  <a:sysClr val="windowText" lastClr="000000"/>
                </a:solidFill>
                <a:latin typeface="Calibri"/>
              </a:rPr>
              <a:t> :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« </a:t>
            </a:r>
            <a:r>
              <a:rPr lang="fr-FR" sz="1600" dirty="0">
                <a:solidFill>
                  <a:sysClr val="windowText" lastClr="000000"/>
                </a:solidFill>
                <a:latin typeface="Calibri"/>
              </a:rPr>
              <a:t>RDV </a:t>
            </a:r>
            <a:r>
              <a:rPr lang="fr-FR" sz="1600" dirty="0" smtClean="0">
                <a:solidFill>
                  <a:sysClr val="windowText" lastClr="000000"/>
                </a:solidFill>
                <a:latin typeface="Calibri"/>
              </a:rPr>
              <a:t>Banca/IARD» </a:t>
            </a:r>
          </a:p>
          <a:p>
            <a:pPr lvl="2" algn="just">
              <a:spcBef>
                <a:spcPts val="0"/>
              </a:spcBef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spcBef>
                <a:spcPts val="0"/>
              </a:spcBef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spcBef>
                <a:spcPts val="0"/>
              </a:spcBef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spcBef>
                <a:spcPts val="0"/>
              </a:spcBef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  <a:p>
            <a:pPr algn="just">
              <a:spcBef>
                <a:spcPts val="0"/>
              </a:spcBef>
              <a:defRPr/>
            </a:pPr>
            <a:endParaRPr lang="fr-FR" sz="1600" b="1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913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VOS CIBLES GERC (1/2)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optimiser vos actions, des cibles dédiées à chaque thème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9152" y="1860387"/>
            <a:ext cx="784887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Bancarisation – Forfaits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312030"/>
              </p:ext>
            </p:extLst>
          </p:nvPr>
        </p:nvGraphicFramePr>
        <p:xfrm>
          <a:off x="649152" y="2268644"/>
          <a:ext cx="7862550" cy="3898693"/>
        </p:xfrm>
        <a:graphic>
          <a:graphicData uri="http://schemas.openxmlformats.org/drawingml/2006/table">
            <a:tbl>
              <a:tblPr firstRow="1" bandRow="1"/>
              <a:tblGrid>
                <a:gridCol w="1880974"/>
                <a:gridCol w="4814257"/>
                <a:gridCol w="1167319"/>
              </a:tblGrid>
              <a:tr h="356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1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4838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Forfait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entre 18 et 65 ans, sans forfait mais détenant au moins 1 carte de paiement avec au moins 6 flux créditeurs sur CDD au cours des 6 derniers mois,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n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on vus dans les 3 derniers mois.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cours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Forfait/IZICARTE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entre 25 et 65 ans, sans BL,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a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yant souscrit un crédit conso depuis juin 2015 et sans carte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de paiement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, et non vus dans les 3 derniers mois.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cours</a:t>
                      </a:r>
                      <a:endParaRPr lang="fr-FR" sz="11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Conquête/EER Bancarisation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25 à 65 ans, Distanciés avec CDD sans carte et détenteurs IARD.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2 400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0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</a:t>
                      </a:r>
                      <a:endParaRPr lang="fr-FR" sz="11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Bancarisation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26 à 75 ans, détenteurs d’un crédit immo depuis plus 1 an et ½ et non couvert par l’univers Bancarisation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15 600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98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Montée en gamme - Cartes HDG DD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âgés de 18 à 70 ans, détenteurs Visa Classic, Izicarte Classic, Visa 1er, Izicarte 1er à Débit Immédiat.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32 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000</a:t>
                      </a:r>
                      <a:r>
                        <a:rPr lang="fr-FR" sz="11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clients</a:t>
                      </a:r>
                      <a:endParaRPr lang="fr-FR" sz="11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30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CBR </a:t>
                      </a:r>
                      <a:endParaRPr lang="fr-FR" sz="11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échéance en M+1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Jeunes de 16 à 18 ans, titulaires d'une CBR arrivant à échéance en M+1, non détenteurs de Bouquet Liberté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7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VISA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et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Izicarte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Classic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à échéance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26-65 ans, détenteurs Visa ou Izicarte classic à échéance en M+3, sans Visa 1er, Infinite ni Izicarte 1er, appétents MEG, note Bâle II &lt; 7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1 700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0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VISA Premier à échéance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26-70 ans, détenteurs Visa Premier à échéance en M+3, sans Izicarte 1er ni Infinite, avec flux créditeurs mensuels &gt; 1000€, 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/>
                          <a:ea typeface="Calibri"/>
                        </a:rPr>
                        <a:t>330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0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SENSEA 18-25 à échéance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18-25 ans détenteurs d'une carte SENSEA à échéance en M+3, SFG &gt; 100€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/>
                          <a:ea typeface="Calibri"/>
                        </a:rPr>
                        <a:t>80 / mois</a:t>
                      </a:r>
                    </a:p>
                  </a:txBody>
                  <a:tcPr marL="44450" marR="44450" marT="9525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555" y="2712040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1"/>
          <p:cNvSpPr txBox="1">
            <a:spLocks/>
          </p:cNvSpPr>
          <p:nvPr/>
        </p:nvSpPr>
        <p:spPr>
          <a:xfrm>
            <a:off x="523875" y="1096798"/>
            <a:ext cx="7851640" cy="4734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fr-FR" sz="600" b="1" dirty="0" smtClean="0">
              <a:solidFill>
                <a:srgbClr val="FF0000"/>
              </a:solidFill>
              <a:latin typeface="Calibri"/>
            </a:endParaRPr>
          </a:p>
          <a:p>
            <a:pPr algn="just"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Vos cibles pour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équiper de nouveaux clients en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Bouquet Liberté </a:t>
            </a:r>
            <a:r>
              <a:rPr lang="fr-FR" sz="1400" dirty="0">
                <a:solidFill>
                  <a:sysClr val="windowText" lastClr="000000"/>
                </a:solidFill>
                <a:latin typeface="Calibri"/>
              </a:rPr>
              <a:t>avec de préférence 2 services complémentaires ou plus et une Izicarte Débit Différé si le client n’en détient pas. </a:t>
            </a:r>
            <a:endParaRPr lang="fr-FR" sz="700" b="1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2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2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200" dirty="0">
              <a:solidFill>
                <a:sysClr val="windowText" lastClr="000000"/>
              </a:solidFill>
              <a:latin typeface="Calibri"/>
            </a:endParaRPr>
          </a:p>
          <a:p>
            <a:pPr algn="just">
              <a:defRPr/>
            </a:pPr>
            <a:endParaRPr lang="fr-FR" sz="1600" b="1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555" y="3175724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555" y="3555103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2050915" y="4536495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2050915" y="4922359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2050915" y="5321193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2050915" y="5720026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2050915" y="6099405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2050915" y="4105235"/>
            <a:ext cx="449094" cy="1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VOS CIBLES GERC (2/2)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optimiser vos actions, des cibles dédiées à chaque thème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2802" y="1951360"/>
            <a:ext cx="7848872" cy="36004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kern="0" dirty="0" smtClean="0">
                <a:solidFill>
                  <a:prstClr val="whit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IARD – PREVOYANCE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35756"/>
              </p:ext>
            </p:extLst>
          </p:nvPr>
        </p:nvGraphicFramePr>
        <p:xfrm>
          <a:off x="642802" y="2383408"/>
          <a:ext cx="7829990" cy="2846606"/>
        </p:xfrm>
        <a:graphic>
          <a:graphicData uri="http://schemas.openxmlformats.org/drawingml/2006/table">
            <a:tbl>
              <a:tblPr firstRow="1" bandRow="1"/>
              <a:tblGrid>
                <a:gridCol w="1728192"/>
                <a:gridCol w="4594011"/>
                <a:gridCol w="1507787"/>
              </a:tblGrid>
              <a:tr h="3926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2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  <a:tr h="7396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Véhicules </a:t>
                      </a:r>
                    </a:p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prioritaires</a:t>
                      </a:r>
                      <a:endParaRPr lang="fr-FR" sz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Détenteurs d’un véhicule « cible prioritaire », de 26 à 65 ans, sans assurance auto et n’ayant pas réalisé de devis au cours des 3 derniers mois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5 100 clients/trim.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31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Cœur de cible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MRH 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Mono-détenteur MRH de 36 à 80 ans , propriétaires ou détenteurs d’un crédit immo 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6 479 clients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Cœur de cible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Auto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Mono-détenteur Assurance Auto de 36 à 80 ans, bonus 50%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2 279 clients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Conquête Prévoyance Conjoints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Clients de 18 à 64 ans, sans contrat de prévoyance (GU/GF/S’U/S’F/S’Obs, Assist-Vie) mais dont le conjoint détient 1 contrat de Prévoyance</a:t>
                      </a:r>
                      <a:endParaRPr lang="fr-FR" sz="1200" kern="120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</a:t>
                      </a:r>
                      <a:r>
                        <a:rPr lang="fr-FR" sz="1200" kern="1200" baseline="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cours</a:t>
                      </a:r>
                      <a:endParaRPr lang="fr-FR" sz="1200" kern="1200" dirty="0" smtClean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186" y="3035261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641" y="3615677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640" y="4199337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52" y="4945124"/>
            <a:ext cx="330741" cy="2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contenu 1"/>
          <p:cNvSpPr txBox="1">
            <a:spLocks/>
          </p:cNvSpPr>
          <p:nvPr/>
        </p:nvSpPr>
        <p:spPr>
          <a:xfrm>
            <a:off x="523875" y="1096798"/>
            <a:ext cx="7851640" cy="7903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fr-FR" sz="600" b="1" dirty="0" smtClean="0">
              <a:solidFill>
                <a:srgbClr val="FF0000"/>
              </a:solidFill>
              <a:latin typeface="Calibri"/>
            </a:endParaRPr>
          </a:p>
          <a:p>
            <a:pPr algn="just">
              <a:defRPr/>
            </a:pPr>
            <a:r>
              <a:rPr lang="fr-FR" sz="1400" dirty="0" smtClean="0">
                <a:solidFill>
                  <a:sysClr val="windowText" lastClr="000000"/>
                </a:solidFill>
                <a:latin typeface="Calibri"/>
              </a:rPr>
              <a:t>Vos cibles pour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conquérir de nouveaux clients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en IARD/Prévoyance et pour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équiper </a:t>
            </a: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nos clients mono détenteurs afin de les </a:t>
            </a:r>
            <a:r>
              <a:rPr lang="fr-FR" sz="1400" b="1" dirty="0" smtClean="0">
                <a:solidFill>
                  <a:sysClr val="windowText" lastClr="000000"/>
                </a:solidFill>
                <a:latin typeface="Calibri"/>
              </a:rPr>
              <a:t>fidéliser !</a:t>
            </a:r>
            <a:endParaRPr lang="fr-FR" sz="700" b="1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2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200" dirty="0" smtClean="0">
              <a:solidFill>
                <a:sysClr val="windowText" lastClr="000000"/>
              </a:solidFill>
              <a:latin typeface="Calibri"/>
            </a:endParaRPr>
          </a:p>
          <a:p>
            <a:pPr lvl="2" algn="just">
              <a:defRPr/>
            </a:pPr>
            <a:endParaRPr lang="fr-FR" sz="1200" dirty="0">
              <a:solidFill>
                <a:sysClr val="windowText" lastClr="000000"/>
              </a:solidFill>
              <a:latin typeface="Calibri"/>
            </a:endParaRPr>
          </a:p>
          <a:p>
            <a:pPr algn="just">
              <a:defRPr/>
            </a:pPr>
            <a:endParaRPr lang="fr-FR" sz="1600" b="1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01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4" name="Espace réservé de la date 3"/>
          <p:cNvSpPr txBox="1">
            <a:spLocks noGrp="1"/>
          </p:cNvSpPr>
          <p:nvPr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</a:t>
            </a:r>
            <a:r>
              <a:rPr lang="fr-FR" sz="1400" baseline="300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er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et 8 mars - Temps Fort 1 - 2018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239682"/>
            <a:ext cx="2104160" cy="52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us-titre 112"/>
          <p:cNvSpPr>
            <a:spLocks noGrp="1"/>
          </p:cNvSpPr>
          <p:nvPr>
            <p:ph type="subTitle" idx="1"/>
          </p:nvPr>
        </p:nvSpPr>
        <p:spPr>
          <a:xfrm>
            <a:off x="292100" y="3562351"/>
            <a:ext cx="8562976" cy="5334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Rappels sur l’incentive globale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Titre 111"/>
          <p:cNvSpPr>
            <a:spLocks noGrp="1"/>
          </p:cNvSpPr>
          <p:nvPr>
            <p:ph type="ctrTitle"/>
          </p:nvPr>
        </p:nvSpPr>
        <p:spPr>
          <a:xfrm>
            <a:off x="298449" y="2640331"/>
            <a:ext cx="8575675" cy="960120"/>
          </a:xfrm>
        </p:spPr>
        <p:txBody>
          <a:bodyPr>
            <a:noAutofit/>
          </a:bodyPr>
          <a:lstStyle/>
          <a:p>
            <a:r>
              <a:rPr lang="fr-FR" sz="4000" dirty="0">
                <a:solidFill>
                  <a:schemeClr val="tx2"/>
                </a:solidFill>
              </a:rPr>
              <a:t/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dirty="0"/>
              <a:t>TEMPS FORT 1 </a:t>
            </a:r>
            <a:r>
              <a:rPr lang="fr-FR" sz="4000" dirty="0" smtClean="0">
                <a:solidFill>
                  <a:schemeClr val="tx2"/>
                </a:solidFill>
              </a:rPr>
              <a:t>- 2018</a:t>
            </a:r>
            <a:br>
              <a:rPr lang="fr-FR" sz="4000" dirty="0" smtClean="0">
                <a:solidFill>
                  <a:schemeClr val="tx2"/>
                </a:solidFill>
              </a:rPr>
            </a:b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72412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sp>
        <p:nvSpPr>
          <p:cNvPr id="48" name="Espace réservé du contenu 1"/>
          <p:cNvSpPr txBox="1">
            <a:spLocks/>
          </p:cNvSpPr>
          <p:nvPr/>
        </p:nvSpPr>
        <p:spPr>
          <a:xfrm>
            <a:off x="627559" y="1159793"/>
            <a:ext cx="804847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L’incentive « globale » du 2 janvier au 23 juin 2018 :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Seront déclarées éligibles les 45 premières agences, classées selon le taux d’atteinte moyen des 4 critères ci-dessous :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graphicFrame>
        <p:nvGraphicFramePr>
          <p:cNvPr id="51" name="Tableau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51735"/>
              </p:ext>
            </p:extLst>
          </p:nvPr>
        </p:nvGraphicFramePr>
        <p:xfrm>
          <a:off x="685416" y="3787130"/>
          <a:ext cx="7776343" cy="1737360"/>
        </p:xfrm>
        <a:graphic>
          <a:graphicData uri="http://schemas.openxmlformats.org/drawingml/2006/table">
            <a:tbl>
              <a:tblPr firstRow="1" bandRow="1"/>
              <a:tblGrid>
                <a:gridCol w="2208097"/>
                <a:gridCol w="2784123"/>
                <a:gridCol w="2784123"/>
              </a:tblGrid>
              <a:tr h="460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Classement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Gain si taux moyen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d’atteinte des critères ≥ à 100%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Gain si taux moyen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d’atteinte des critères &lt; à 100%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1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ère</a:t>
                      </a: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 à la 10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400€*</a:t>
                      </a:r>
                      <a:endParaRPr lang="fr-FR" sz="14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200€*</a:t>
                      </a:r>
                      <a:endParaRPr lang="fr-FR" sz="14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11 à la 20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200€*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100€*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21 à la 30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150€*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75€*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70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 Narrow" panose="020B0606020202030204" pitchFamily="34" charset="0"/>
                        </a:rPr>
                        <a:t>De la 31 à la 45</a:t>
                      </a:r>
                      <a:r>
                        <a:rPr lang="fr-FR" sz="1400" baseline="30000" dirty="0" smtClean="0">
                          <a:latin typeface="Arial Narrow" panose="020B0606020202030204" pitchFamily="34" charset="0"/>
                        </a:rPr>
                        <a:t>ème</a:t>
                      </a:r>
                      <a:r>
                        <a:rPr lang="fr-FR" sz="1400" baseline="0" dirty="0" smtClean="0">
                          <a:latin typeface="Arial Narrow" panose="020B0606020202030204" pitchFamily="34" charset="0"/>
                        </a:rPr>
                        <a:t> place</a:t>
                      </a:r>
                      <a:endParaRPr lang="fr-FR" sz="14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100€*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Arial Narrow" panose="020B0606020202030204" pitchFamily="34" charset="0"/>
                        </a:rPr>
                        <a:t>50€*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53" name="ZoneTexte 52"/>
          <p:cNvSpPr txBox="1"/>
          <p:nvPr/>
        </p:nvSpPr>
        <p:spPr>
          <a:xfrm>
            <a:off x="267519" y="5920705"/>
            <a:ext cx="842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Arial"/>
            </a:endParaRPr>
          </a:p>
          <a:p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212553"/>
              </p:ext>
            </p:extLst>
          </p:nvPr>
        </p:nvGraphicFramePr>
        <p:xfrm>
          <a:off x="219076" y="2198688"/>
          <a:ext cx="8696324" cy="1524000"/>
        </p:xfrm>
        <a:graphic>
          <a:graphicData uri="http://schemas.openxmlformats.org/drawingml/2006/table">
            <a:tbl>
              <a:tblPr firstRow="1" bandRow="1"/>
              <a:tblGrid>
                <a:gridCol w="4537212"/>
                <a:gridCol w="3297882"/>
                <a:gridCol w="861230"/>
              </a:tblGrid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Critères CELCA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Classement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Source </a:t>
                      </a:r>
                      <a:endParaRPr lang="fr-FR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+mn-lt"/>
                        </a:rPr>
                        <a:t>Chiffre d'affaires Assurance Vie</a:t>
                      </a:r>
                      <a:endParaRPr lang="fr-FR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d’atteinte de l’objectif de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la période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GPS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Ventes nettes CB HDG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Excédents Assurance Vie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 smtClean="0">
                          <a:latin typeface="+mn-lt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  <a:tr h="291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crédits MLT ( yc crédits bail)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CDG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85750" y="5945817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Pour rappel, des contrôles sont systématiquement effectués par la DRCCP. 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règlement précise « Il sera procédé à des contrôles sur la production du 3 janvier au 23 juin 2018, notamment en matière de complétude de DRC ou de validité du Devoir de De Conseil</a:t>
            </a:r>
            <a:r>
              <a:rPr kumimoji="0" lang="fr-FR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(à compter du 1</a:t>
            </a:r>
            <a:r>
              <a:rPr kumimoji="0" lang="fr-FR" sz="1200" b="0" i="0" u="none" strike="noStrike" kern="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En cas de taux constatés inférieurs aux taux acceptables, </a:t>
            </a:r>
            <a:r>
              <a:rPr kumimoji="0" lang="fr-FR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»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4770" y="5604470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61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</a:t>
            </a:r>
            <a:r>
              <a:rPr lang="fr-FR" dirty="0" smtClean="0"/>
              <a:t>l’incentive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Jusqu’à 900€*, pour récompenser la performance </a:t>
            </a: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827584" y="1484784"/>
            <a:ext cx="8048473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</a:rPr>
              <a:t>BONUS – Qualité Haute Définition du 2 janvier au 23 juin 2018 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anose="020B0606020202030204" pitchFamily="34" charset="0"/>
              </a:rPr>
              <a:t>Seront déclarées éligibles les 45 premières agences, classées selon l’indicateur « Recommandation-NPS » du QHD, à fin juin 2018 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8504" y="5080595"/>
            <a:ext cx="8424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*en </a:t>
            </a:r>
            <a:r>
              <a:rPr lang="fr-FR" sz="1100" dirty="0">
                <a:solidFill>
                  <a:prstClr val="black"/>
                </a:solidFill>
                <a:latin typeface="Calibri"/>
              </a:rPr>
              <a:t>chèques cadeaux par ETP moyens présents sur la période (tableau des présents de la RH</a:t>
            </a:r>
            <a:r>
              <a:rPr lang="fr-FR" sz="1100" dirty="0" smtClean="0">
                <a:solidFill>
                  <a:prstClr val="black"/>
                </a:solidFill>
                <a:latin typeface="Calibri"/>
              </a:rPr>
              <a:t>).</a:t>
            </a:r>
            <a:endParaRPr lang="fr-FR" sz="11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18251"/>
              </p:ext>
            </p:extLst>
          </p:nvPr>
        </p:nvGraphicFramePr>
        <p:xfrm>
          <a:off x="683568" y="2564904"/>
          <a:ext cx="7776864" cy="1798320"/>
        </p:xfrm>
        <a:graphic>
          <a:graphicData uri="http://schemas.openxmlformats.org/drawingml/2006/table">
            <a:tbl>
              <a:tblPr firstRow="1" bandRow="1"/>
              <a:tblGrid>
                <a:gridCol w="1224136"/>
                <a:gridCol w="2016224"/>
                <a:gridCol w="1656184"/>
                <a:gridCol w="2880320"/>
              </a:tblGrid>
              <a:tr h="374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/>
                        <a:t>Critères CELCA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/>
                        <a:t>Classement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Source 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Gain</a:t>
                      </a:r>
                      <a:endParaRPr lang="fr-FR" sz="16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74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QHD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Taux de « Recommandations-NPS »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600" dirty="0" smtClean="0">
                          <a:latin typeface="Arial Narrow" panose="020B0606020202030204" pitchFamily="34" charset="0"/>
                        </a:rPr>
                        <a:t>Enquête QHD - Qualité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200€* si l’agence est classée parmi les 45 meilleures dans l’incentive « Globale », </a:t>
                      </a:r>
                    </a:p>
                    <a:p>
                      <a:pPr algn="ctr"/>
                      <a:r>
                        <a:rPr lang="fr-FR" sz="1600" baseline="0" dirty="0" smtClean="0">
                          <a:latin typeface="Arial Narrow" panose="020B0606020202030204" pitchFamily="34" charset="0"/>
                        </a:rPr>
                        <a:t>100€* si l’agence n’est pas classée dans l’incentive « Globale »</a:t>
                      </a:r>
                      <a:endParaRPr lang="fr-FR" sz="1600" dirty="0" smtClean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44463" y="5412417"/>
            <a:ext cx="8858250" cy="830997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Pour rappel, des contrôles sont systématiquement effectués par la DRCCP. 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Le règlement précise « Il sera procédé à des contrôles sur la production du 3 janvier au 23 juin 2018, notamment en matière de complétude de DRC ou de validité du Devoir de De Conseil</a:t>
            </a:r>
            <a:r>
              <a:rPr kumimoji="0" lang="fr-FR" sz="1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(à compter du 1</a:t>
            </a:r>
            <a:r>
              <a:rPr kumimoji="0" lang="fr-FR" sz="1200" b="0" i="0" u="none" strike="noStrike" kern="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</a:t>
            </a:r>
            <a:r>
              <a:rPr lang="fr-FR" sz="1200" kern="0" dirty="0">
                <a:solidFill>
                  <a:prstClr val="black"/>
                </a:solidFill>
              </a:rPr>
              <a:t> mars 2018, synthèse </a:t>
            </a:r>
            <a:r>
              <a:rPr lang="fr-FR" sz="1200" kern="0" dirty="0" smtClean="0">
                <a:solidFill>
                  <a:prstClr val="black"/>
                </a:solidFill>
              </a:rPr>
              <a:t>Epargne)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En cas de taux constatés inférieurs aux taux acceptables, </a:t>
            </a:r>
            <a:r>
              <a:rPr kumimoji="0" lang="fr-FR" sz="1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les agences éligibles pourront être déclassées.</a:t>
            </a:r>
            <a:r>
              <a:rPr lang="fr-FR" sz="1200" kern="0" dirty="0">
                <a:solidFill>
                  <a:prstClr val="black"/>
                </a:solidFill>
              </a:rPr>
              <a:t> </a:t>
            </a:r>
            <a:r>
              <a:rPr lang="fr-FR" sz="1200" kern="0" dirty="0" smtClean="0">
                <a:solidFill>
                  <a:prstClr val="black"/>
                </a:solidFill>
              </a:rPr>
              <a:t>En cas de déclassement, les agences au-delà de la 45</a:t>
            </a:r>
            <a:r>
              <a:rPr lang="fr-FR" sz="1200" kern="0" baseline="30000" dirty="0" smtClean="0">
                <a:solidFill>
                  <a:prstClr val="black"/>
                </a:solidFill>
              </a:rPr>
              <a:t>ème</a:t>
            </a:r>
            <a:r>
              <a:rPr lang="fr-FR" sz="1200" kern="0" dirty="0" smtClean="0">
                <a:solidFill>
                  <a:prstClr val="black"/>
                </a:solidFill>
              </a:rPr>
              <a:t> ne seront pas remontées dans le classement.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995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nos offres promos </a:t>
            </a:r>
            <a:br>
              <a:rPr lang="fr-FR" dirty="0"/>
            </a:br>
            <a:r>
              <a:rPr lang="fr-FR" sz="1800" dirty="0"/>
              <a:t>Des accélérateurs pour séduire vos </a:t>
            </a:r>
            <a:r>
              <a:rPr lang="fr-FR" sz="1800" dirty="0" smtClean="0"/>
              <a:t>clients</a:t>
            </a:r>
            <a:endParaRPr lang="fr-FR" sz="1800" dirty="0"/>
          </a:p>
        </p:txBody>
      </p:sp>
      <p:sp>
        <p:nvSpPr>
          <p:cNvPr id="23" name="Rectangle 22"/>
          <p:cNvSpPr/>
          <p:nvPr/>
        </p:nvSpPr>
        <p:spPr>
          <a:xfrm>
            <a:off x="1289828" y="2231504"/>
            <a:ext cx="6265614" cy="864096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06770" y="2231504"/>
            <a:ext cx="6120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prstClr val="black"/>
                </a:solidFill>
                <a:latin typeface="Calibri"/>
              </a:rPr>
              <a:t>Délégations Assurance Vie exceptionnelles DG : </a:t>
            </a:r>
          </a:p>
          <a:p>
            <a:r>
              <a:rPr lang="fr-FR" sz="1600" dirty="0">
                <a:solidFill>
                  <a:prstClr val="black"/>
                </a:solidFill>
                <a:latin typeface="Calibri"/>
              </a:rPr>
              <a:t>Frais d’entrée à 0% pour le recyclage des encours CTO </a:t>
            </a:r>
            <a:r>
              <a:rPr lang="fr-FR" sz="1600" dirty="0" smtClean="0">
                <a:solidFill>
                  <a:prstClr val="black"/>
                </a:solidFill>
                <a:latin typeface="Calibri"/>
              </a:rPr>
              <a:t>tombés </a:t>
            </a:r>
            <a:r>
              <a:rPr lang="fr-FR" sz="1600" dirty="0">
                <a:solidFill>
                  <a:prstClr val="black"/>
                </a:solidFill>
                <a:latin typeface="Calibri"/>
              </a:rPr>
              <a:t>sur le 04 si 30% d’UC</a:t>
            </a:r>
          </a:p>
        </p:txBody>
      </p:sp>
      <p:sp>
        <p:nvSpPr>
          <p:cNvPr id="25" name="Flèche droite 24"/>
          <p:cNvSpPr/>
          <p:nvPr/>
        </p:nvSpPr>
        <p:spPr>
          <a:xfrm>
            <a:off x="1362754" y="2356642"/>
            <a:ext cx="150962" cy="28803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Espace réservé du contenu 1"/>
          <p:cNvSpPr txBox="1">
            <a:spLocks/>
          </p:cNvSpPr>
          <p:nvPr/>
        </p:nvSpPr>
        <p:spPr>
          <a:xfrm>
            <a:off x="611560" y="1259236"/>
            <a:ext cx="8048473" cy="8640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 l’Assurance-Vie, les accélérateurs à votre disposition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recycler les échéances d’Emprunts de ce début d’année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7432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nos </a:t>
            </a:r>
            <a:r>
              <a:rPr lang="fr-FR" dirty="0" smtClean="0"/>
              <a:t>opportunités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Des opportunités commerciales à exploiter</a:t>
            </a:r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4429125" y="1326816"/>
            <a:ext cx="4419599" cy="23688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fr-FR" sz="1800" b="1" dirty="0" smtClean="0">
                <a:solidFill>
                  <a:srgbClr val="FF0000"/>
                </a:solidFill>
                <a:latin typeface="Calibri"/>
              </a:rPr>
              <a:t>Et toujours le grand jeu concours client spécial bicentenaire </a:t>
            </a:r>
            <a:r>
              <a:rPr lang="fr-FR" sz="1800" b="1" dirty="0" smtClean="0">
                <a:solidFill>
                  <a:sysClr val="windowText" lastClr="000000"/>
                </a:solidFill>
                <a:latin typeface="Calibri"/>
              </a:rPr>
              <a:t>jusqu’au 31 mars 2018, relayé : </a:t>
            </a:r>
          </a:p>
          <a:p>
            <a:pPr lvl="1" algn="just">
              <a:defRPr/>
            </a:pPr>
            <a:r>
              <a:rPr lang="fr-FR" sz="1800" dirty="0" smtClean="0">
                <a:solidFill>
                  <a:sysClr val="windowText" lastClr="000000"/>
                </a:solidFill>
                <a:latin typeface="Calibri"/>
              </a:rPr>
              <a:t>Affichage agence et GAB,</a:t>
            </a:r>
          </a:p>
          <a:p>
            <a:pPr lvl="1" algn="just">
              <a:defRPr/>
            </a:pPr>
            <a:r>
              <a:rPr lang="fr-FR" sz="1800" dirty="0" smtClean="0">
                <a:solidFill>
                  <a:sysClr val="windowText" lastClr="000000"/>
                </a:solidFill>
                <a:latin typeface="Calibri"/>
              </a:rPr>
              <a:t>Affichage urbain, </a:t>
            </a:r>
          </a:p>
          <a:p>
            <a:pPr lvl="1" algn="just">
              <a:defRPr/>
            </a:pPr>
            <a:r>
              <a:rPr lang="fr-FR" sz="1800" dirty="0" smtClean="0">
                <a:solidFill>
                  <a:sysClr val="windowText" lastClr="000000"/>
                </a:solidFill>
                <a:latin typeface="Calibri"/>
              </a:rPr>
              <a:t>Annonces presse,  </a:t>
            </a:r>
          </a:p>
          <a:p>
            <a:pPr lvl="1" algn="just">
              <a:defRPr/>
            </a:pPr>
            <a:r>
              <a:rPr lang="fr-FR" sz="1800" dirty="0" smtClean="0">
                <a:solidFill>
                  <a:sysClr val="windowText" lastClr="000000"/>
                </a:solidFill>
                <a:latin typeface="Calibri"/>
              </a:rPr>
              <a:t>Site Internet DEI</a:t>
            </a:r>
          </a:p>
          <a:p>
            <a:pPr algn="just">
              <a:defRPr/>
            </a:pPr>
            <a:endParaRPr lang="fr-FR" sz="1800" b="1" dirty="0" smtClean="0">
              <a:solidFill>
                <a:sysClr val="windowText" lastClr="000000"/>
              </a:solidFill>
              <a:latin typeface="Calibri"/>
            </a:endParaRPr>
          </a:p>
          <a:p>
            <a:pPr algn="just">
              <a:defRPr/>
            </a:pPr>
            <a:endParaRPr lang="fr-FR" sz="1800" b="1" dirty="0" smtClean="0">
              <a:solidFill>
                <a:sysClr val="windowText" lastClr="000000"/>
              </a:solidFill>
              <a:latin typeface="Calibri"/>
            </a:endParaRPr>
          </a:p>
          <a:p>
            <a:pPr algn="just">
              <a:defRPr/>
            </a:pPr>
            <a:endParaRPr lang="fr-FR" sz="1800" b="1" dirty="0" smtClean="0">
              <a:solidFill>
                <a:sysClr val="windowText" lastClr="000000"/>
              </a:solidFill>
              <a:latin typeface="Calibri"/>
            </a:endParaRPr>
          </a:p>
          <a:p>
            <a:pPr algn="just">
              <a:defRPr/>
            </a:pPr>
            <a:endParaRPr lang="fr-FR" sz="1800" b="1" dirty="0" smtClea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90753" y="4083031"/>
            <a:ext cx="3888432" cy="954107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lvl="1" algn="just">
              <a:defRPr/>
            </a:pP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Retrouvez </a:t>
            </a:r>
            <a:r>
              <a:rPr lang="fr-FR" sz="1400" b="1" kern="0" dirty="0" smtClean="0">
                <a:solidFill>
                  <a:prstClr val="black"/>
                </a:solidFill>
                <a:latin typeface="Calibri"/>
              </a:rPr>
              <a:t>l’ensemble des supports/visuels de communication </a:t>
            </a:r>
            <a:r>
              <a:rPr lang="fr-FR" sz="1400" kern="0" dirty="0" smtClean="0">
                <a:solidFill>
                  <a:prstClr val="black"/>
                </a:solidFill>
                <a:latin typeface="Calibri"/>
              </a:rPr>
              <a:t>dans votre espace « Communication Clients » de la Rubrique des Commerciaux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977" y="4803111"/>
            <a:ext cx="1900808" cy="45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62" y="1306860"/>
            <a:ext cx="4052614" cy="477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806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/>
              <a:t>TEMPS FORT 1 : </a:t>
            </a:r>
            <a:r>
              <a:rPr lang="fr-FR" dirty="0" smtClean="0"/>
              <a:t>LE PORTEFEUILLE VIRTUEL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/>
              <a:t>Pour </a:t>
            </a:r>
            <a:r>
              <a:rPr lang="fr-FR" sz="1800" dirty="0" smtClean="0"/>
              <a:t>développer VOS </a:t>
            </a:r>
            <a:r>
              <a:rPr lang="fr-FR" sz="1800" dirty="0"/>
              <a:t>compétences </a:t>
            </a:r>
            <a:r>
              <a:rPr lang="fr-FR" sz="1800" dirty="0" smtClean="0"/>
              <a:t>financières</a:t>
            </a:r>
            <a:endParaRPr lang="fr-FR" sz="1800" dirty="0"/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5" t="9382" r="28250" b="12520"/>
          <a:stretch/>
        </p:blipFill>
        <p:spPr bwMode="auto">
          <a:xfrm>
            <a:off x="5114602" y="1366458"/>
            <a:ext cx="3316361" cy="4423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Espace réservé du contenu 1"/>
          <p:cNvSpPr txBox="1">
            <a:spLocks/>
          </p:cNvSpPr>
          <p:nvPr/>
        </p:nvSpPr>
        <p:spPr>
          <a:xfrm>
            <a:off x="611560" y="1259235"/>
            <a:ext cx="4360490" cy="47510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Calibri"/>
              </a:rPr>
              <a:t>Portefeuille virtuel 2018 … vous ne l’avez pas encore activé ?</a:t>
            </a:r>
          </a:p>
          <a:p>
            <a:pPr lvl="1">
              <a:defRPr/>
            </a:pPr>
            <a:endParaRPr lang="fr-FR" sz="7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700" dirty="0" smtClean="0">
              <a:solidFill>
                <a:sysClr val="windowText" lastClr="000000"/>
              </a:solidFill>
              <a:latin typeface="Calibri"/>
            </a:endParaRPr>
          </a:p>
          <a:p>
            <a:pPr marL="57150" indent="0" algn="ctr">
              <a:buFont typeface="Arial" pitchFamily="34" charset="0"/>
              <a:buNone/>
              <a:defRPr/>
            </a:pPr>
            <a:r>
              <a:rPr lang="fr-FR" sz="1600" b="1" dirty="0" smtClean="0">
                <a:solidFill>
                  <a:sysClr val="windowText" lastClr="000000"/>
                </a:solidFill>
                <a:latin typeface="Calibri"/>
              </a:rPr>
              <a:t>Tentez de gagner 30 euros en faisant performer votre portefeuille jusqu’au 23 juin prochain !!</a:t>
            </a:r>
          </a:p>
          <a:p>
            <a:pPr marL="57150" indent="0" algn="ctr">
              <a:buFont typeface="Arial" pitchFamily="34" charset="0"/>
              <a:buNone/>
              <a:defRPr/>
            </a:pPr>
            <a:endParaRPr lang="fr-FR" sz="1600" b="1" dirty="0" smtClean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Font typeface="Arial" pitchFamily="34" charset="0"/>
              <a:buNone/>
              <a:defRPr/>
            </a:pPr>
            <a:endParaRPr lang="fr-FR" sz="800" b="1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r>
              <a:rPr lang="fr-FR" sz="1400" b="1" dirty="0">
                <a:solidFill>
                  <a:sysClr val="windowText" lastClr="000000"/>
                </a:solidFill>
                <a:latin typeface="Calibri"/>
              </a:rPr>
              <a:t>Pour rappel : </a:t>
            </a:r>
          </a:p>
          <a:p>
            <a:pPr lvl="1">
              <a:defRPr/>
            </a:pPr>
            <a:r>
              <a:rPr lang="fr-FR" sz="1200" b="1" dirty="0">
                <a:solidFill>
                  <a:sysClr val="windowText" lastClr="000000"/>
                </a:solidFill>
                <a:latin typeface="Calibri"/>
              </a:rPr>
              <a:t>Seront récompensés : </a:t>
            </a:r>
            <a:r>
              <a:rPr lang="fr-FR" sz="1200" b="1" u="sng" dirty="0">
                <a:solidFill>
                  <a:sysClr val="windowText" lastClr="000000"/>
                </a:solidFill>
                <a:latin typeface="Calibri"/>
              </a:rPr>
              <a:t>les 100 collaborateurs </a:t>
            </a:r>
            <a:r>
              <a:rPr lang="fr-FR" sz="1200" b="1" dirty="0">
                <a:solidFill>
                  <a:sysClr val="windowText" lastClr="000000"/>
                </a:solidFill>
                <a:latin typeface="Calibri"/>
              </a:rPr>
              <a:t>ayant eu la meilleure performance de portefeuille dans le classement CELCA au 23 juin 2018.</a:t>
            </a:r>
          </a:p>
          <a:p>
            <a:pPr lvl="1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Vous </a:t>
            </a: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disposez d’un portefeuille virtuel de 20 000 € (dont </a:t>
            </a:r>
            <a:r>
              <a:rPr lang="fr-FR" sz="1100" dirty="0">
                <a:solidFill>
                  <a:sysClr val="windowText" lastClr="000000"/>
                </a:solidFill>
                <a:latin typeface="Calibri"/>
              </a:rPr>
              <a:t>15 000€ disponibles sur un compte de dépôt virtuel et 5 000€ investis sur un fonds Euros virtuel)</a:t>
            </a:r>
          </a:p>
          <a:p>
            <a:pPr lvl="1">
              <a:defRPr/>
            </a:pP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Vous procédez à des ordres d’achats et de ventes pour faire performer votre portefeuille</a:t>
            </a:r>
            <a:r>
              <a:rPr lang="fr-FR" sz="1200" dirty="0" smtClean="0">
                <a:solidFill>
                  <a:sysClr val="windowText" lastClr="000000"/>
                </a:solidFill>
                <a:latin typeface="Calibri"/>
              </a:rPr>
              <a:t>.</a:t>
            </a:r>
          </a:p>
          <a:p>
            <a:pPr lvl="1">
              <a:defRPr/>
            </a:pPr>
            <a:r>
              <a:rPr lang="fr-FR" sz="1200" dirty="0">
                <a:solidFill>
                  <a:sysClr val="windowText" lastClr="000000"/>
                </a:solidFill>
                <a:latin typeface="Calibri"/>
              </a:rPr>
              <a:t>Une condition : pour être éligible aux récompenses et intégrer le suivi, il faut avoir réalisé au moins 5 opérations en rapport avec 3 fonds différents sur la période pour un montant total de 10 000€ minimum.</a:t>
            </a:r>
          </a:p>
          <a:p>
            <a:pPr lvl="1">
              <a:defRPr/>
            </a:pPr>
            <a:endParaRPr lang="fr-FR" sz="12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200" dirty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Font typeface="Arial" pitchFamily="34" charset="0"/>
              <a:buNone/>
              <a:defRPr/>
            </a:pPr>
            <a:endParaRPr lang="fr-FR" sz="1400" b="1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  <a:p>
            <a:pPr marL="857250" lvl="2" indent="0">
              <a:buFont typeface="Arial" pitchFamily="34" charset="0"/>
              <a:buNone/>
              <a:defRPr/>
            </a:pPr>
            <a:endParaRPr lang="fr-FR" sz="2000" b="1" dirty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24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 smtClean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fr-FR" sz="1600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55" name="Picture 2" descr="C:\Users\A2172150\AppData\Local\Microsoft\Windows\Temporary Internet Files\Content.Outlook\GAXBNRAH\logo-app-la-bours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76" y="3825403"/>
            <a:ext cx="959322" cy="95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ZoneTexte 55"/>
          <p:cNvSpPr txBox="1"/>
          <p:nvPr/>
        </p:nvSpPr>
        <p:spPr>
          <a:xfrm rot="655624">
            <a:off x="5440962" y="2009974"/>
            <a:ext cx="272355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prstClr val="white"/>
                </a:solidFill>
              </a:rPr>
              <a:t>3</a:t>
            </a:r>
            <a:r>
              <a:rPr lang="fr-FR" sz="1400" b="1" dirty="0" smtClean="0">
                <a:solidFill>
                  <a:prstClr val="white"/>
                </a:solidFill>
              </a:rPr>
              <a:t>0 euros par collaborateur à gagner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43775" y="171450"/>
            <a:ext cx="1666875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11812" r="3709" b="6635"/>
          <a:stretch/>
        </p:blipFill>
        <p:spPr bwMode="auto">
          <a:xfrm>
            <a:off x="7391400" y="404970"/>
            <a:ext cx="1590676" cy="6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64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3588" y="1296988"/>
            <a:ext cx="4408487" cy="3113087"/>
          </a:xfrm>
        </p:spPr>
        <p:txBody>
          <a:bodyPr>
            <a:normAutofit/>
          </a:bodyPr>
          <a:lstStyle/>
          <a:p>
            <a:pPr algn="just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version 2018 « papier » de votre INDISPENSABLE, le guide de l’Assurance-vie et de la Prévoyance, sera prochainement livrée en agence </a:t>
            </a:r>
            <a:r>
              <a:rPr lang="fr-FR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(début avril).</a:t>
            </a:r>
            <a:endParaRPr lang="fr-FR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Dans l’intervalle, la version numérique de cette édition est accessible sur MyEAV  dès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aujourd’hui.</a:t>
            </a:r>
          </a:p>
          <a:p>
            <a:pPr algn="just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Cliquez sur l’image ci-contre pour y </a:t>
            </a:r>
            <a:r>
              <a:rPr lang="fr-FR" sz="1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accéder.</a:t>
            </a:r>
            <a:endParaRPr lang="fr-FR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2400" dirty="0"/>
              <a:t>L’Indispensable 2018, version </a:t>
            </a:r>
            <a:r>
              <a:rPr lang="fr-FR" sz="2400" dirty="0" smtClean="0"/>
              <a:t>numérique</a:t>
            </a:r>
            <a:endParaRPr lang="fr-FR" sz="2400" dirty="0"/>
          </a:p>
        </p:txBody>
      </p:sp>
      <p:pic>
        <p:nvPicPr>
          <p:cNvPr id="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253902"/>
            <a:ext cx="3883149" cy="4715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439" y="171449"/>
            <a:ext cx="14402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2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 10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6296" y="2568352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940152" y="119675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32910" y="1052736"/>
            <a:ext cx="8531529" cy="5400600"/>
          </a:xfrm>
        </p:spPr>
        <p:txBody>
          <a:bodyPr>
            <a:normAutofit fontScale="62500" lnSpcReduction="20000"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sz="2400" b="1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Mobilité </a:t>
            </a:r>
            <a:r>
              <a:rPr lang="fr-FR" sz="2400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	</a:t>
            </a:r>
            <a:r>
              <a:rPr lang="fr-FR" sz="2400" dirty="0" err="1" smtClean="0">
                <a:latin typeface="Arial Narrow" panose="020B0606020202030204" pitchFamily="34" charset="0"/>
              </a:rPr>
              <a:t>Izicarte</a:t>
            </a:r>
            <a:endParaRPr lang="fr-FR" sz="2400" dirty="0" smtClean="0">
              <a:latin typeface="Arial Narrow" panose="020B0606020202030204" pitchFamily="34" charset="0"/>
            </a:endParaRP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	PEL </a:t>
            </a:r>
            <a:r>
              <a:rPr lang="fr-FR" sz="2400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	</a:t>
            </a:r>
            <a:r>
              <a:rPr lang="fr-FR" sz="2400" dirty="0" smtClean="0">
                <a:latin typeface="Arial Narrow" panose="020B0606020202030204" pitchFamily="34" charset="0"/>
              </a:rPr>
              <a:t>	Lutte </a:t>
            </a:r>
            <a:r>
              <a:rPr lang="fr-FR" sz="2400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	</a:t>
            </a:r>
            <a:r>
              <a:rPr lang="fr-FR" sz="2400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		Livret A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2400" dirty="0" smtClean="0">
              <a:latin typeface="Arial Narrow" panose="020B0606020202030204" pitchFamily="34" charset="0"/>
            </a:endParaRPr>
          </a:p>
          <a:p>
            <a:pPr lvl="0"/>
            <a:r>
              <a:rPr lang="fr-FR" sz="2100" b="1" dirty="0" smtClean="0"/>
              <a:t>BANCA – </a:t>
            </a:r>
            <a:r>
              <a:rPr lang="fr-FR" sz="2100" b="1" dirty="0"/>
              <a:t>Opération Coupe du Monde</a:t>
            </a:r>
            <a:endParaRPr lang="fr-FR" sz="2100" b="1" dirty="0" smtClean="0"/>
          </a:p>
          <a:p>
            <a:r>
              <a:rPr lang="fr-FR" sz="2100" b="1" dirty="0"/>
              <a:t>BANCA – Carte Femme 2018</a:t>
            </a:r>
          </a:p>
          <a:p>
            <a:r>
              <a:rPr lang="fr-FR" sz="2100" b="1" dirty="0"/>
              <a:t>BANCA – Lancement de la solution </a:t>
            </a:r>
          </a:p>
          <a:p>
            <a:r>
              <a:rPr lang="fr-FR" sz="2100" b="1" dirty="0"/>
              <a:t>BANCA – DEPOPASS</a:t>
            </a:r>
          </a:p>
          <a:p>
            <a:r>
              <a:rPr lang="fr-FR" sz="2100" b="1" dirty="0"/>
              <a:t>BANCA – Dépliants DOMILIS</a:t>
            </a:r>
          </a:p>
          <a:p>
            <a:r>
              <a:rPr lang="fr-FR" sz="2100" b="1" dirty="0"/>
              <a:t>BANCA – </a:t>
            </a:r>
            <a:r>
              <a:rPr lang="fr-FR" sz="2100" b="1" dirty="0" smtClean="0"/>
              <a:t>EAI</a:t>
            </a:r>
            <a:endParaRPr lang="fr-FR" sz="2100" b="1" dirty="0"/>
          </a:p>
          <a:p>
            <a:r>
              <a:rPr lang="fr-FR" sz="2100" b="1" dirty="0"/>
              <a:t>BANCA – Tarification Particuliers 2018</a:t>
            </a:r>
          </a:p>
          <a:p>
            <a:pPr lvl="0"/>
            <a:r>
              <a:rPr lang="fr-FR" sz="2100" b="1" dirty="0" smtClean="0"/>
              <a:t>EPARGNE – </a:t>
            </a:r>
            <a:r>
              <a:rPr lang="fr-FR" sz="2100" b="1" dirty="0"/>
              <a:t>Formation Loi de Finances 2018</a:t>
            </a:r>
            <a:endParaRPr lang="fr-FR" sz="2100" b="1" dirty="0" smtClean="0"/>
          </a:p>
          <a:p>
            <a:pPr lvl="0"/>
            <a:r>
              <a:rPr lang="fr-FR" sz="2100" b="1" dirty="0" smtClean="0"/>
              <a:t>EPARGNE </a:t>
            </a:r>
            <a:r>
              <a:rPr lang="fr-FR" sz="2100" b="1" dirty="0"/>
              <a:t>– MIF II – Identifiants </a:t>
            </a:r>
            <a:r>
              <a:rPr lang="fr-FR" sz="2100" b="1" dirty="0" smtClean="0"/>
              <a:t>(</a:t>
            </a:r>
            <a:r>
              <a:rPr lang="fr-FR" sz="2100" b="1" dirty="0"/>
              <a:t>complément </a:t>
            </a:r>
            <a:r>
              <a:rPr lang="fr-FR" sz="2100" b="1" dirty="0" smtClean="0"/>
              <a:t>d’information)</a:t>
            </a:r>
          </a:p>
          <a:p>
            <a:pPr lvl="0"/>
            <a:r>
              <a:rPr lang="fr-FR" sz="2100" b="1" dirty="0" smtClean="0"/>
              <a:t>EPARGNE </a:t>
            </a:r>
            <a:r>
              <a:rPr lang="fr-FR" sz="2100" b="1" dirty="0"/>
              <a:t>– HELIOS : une offre adaptée au contexte de marché</a:t>
            </a:r>
            <a:endParaRPr lang="fr-FR" sz="2100" b="1" dirty="0" smtClean="0"/>
          </a:p>
          <a:p>
            <a:pPr lvl="0"/>
            <a:r>
              <a:rPr lang="fr-FR" sz="2100" b="1" dirty="0" smtClean="0"/>
              <a:t>EPARGNE </a:t>
            </a:r>
            <a:r>
              <a:rPr lang="fr-FR" sz="2100" b="1" dirty="0"/>
              <a:t>– Assurance vie – Offre Prime - Rappel</a:t>
            </a:r>
            <a:endParaRPr lang="fr-FR" sz="2100" b="1" dirty="0" smtClean="0"/>
          </a:p>
          <a:p>
            <a:r>
              <a:rPr lang="fr-FR" sz="2100" b="1" dirty="0" smtClean="0"/>
              <a:t>CRÉDITS IMMO – </a:t>
            </a:r>
            <a:r>
              <a:rPr lang="fr-FR" sz="2100" b="1" dirty="0" err="1" smtClean="0"/>
              <a:t>Primolis</a:t>
            </a:r>
            <a:r>
              <a:rPr lang="fr-FR" sz="2100" b="1" dirty="0" smtClean="0"/>
              <a:t> </a:t>
            </a:r>
            <a:r>
              <a:rPr lang="fr-FR" sz="2100" b="1" dirty="0"/>
              <a:t>avec ADE SERVICE CBP - Rappel des bonnes pratiques</a:t>
            </a:r>
          </a:p>
          <a:p>
            <a:r>
              <a:rPr lang="fr-FR" sz="2100" b="1" dirty="0" smtClean="0"/>
              <a:t>CRÉDITS CONSO – </a:t>
            </a:r>
            <a:r>
              <a:rPr lang="fr-FR" sz="2100" b="1" dirty="0"/>
              <a:t>Résultats de l’</a:t>
            </a:r>
            <a:r>
              <a:rPr lang="fr-FR" sz="2100" b="1" dirty="0" err="1"/>
              <a:t>incentive</a:t>
            </a:r>
            <a:r>
              <a:rPr lang="fr-FR" sz="2100" b="1" dirty="0"/>
              <a:t> crédit gagnant </a:t>
            </a:r>
            <a:r>
              <a:rPr lang="fr-FR" sz="2100" b="1" dirty="0" smtClean="0"/>
              <a:t>2017</a:t>
            </a:r>
          </a:p>
          <a:p>
            <a:r>
              <a:rPr lang="fr-FR" sz="2100" b="1" dirty="0"/>
              <a:t>CRÉDITS CONSO – Accès à </a:t>
            </a:r>
            <a:r>
              <a:rPr lang="fr-FR" sz="2100" b="1" dirty="0" err="1" smtClean="0"/>
              <a:t>Izivente</a:t>
            </a:r>
            <a:endParaRPr lang="fr-FR" sz="2100" b="1" dirty="0" smtClean="0"/>
          </a:p>
          <a:p>
            <a:r>
              <a:rPr lang="fr-FR" sz="2100" b="1" dirty="0" smtClean="0"/>
              <a:t>MARCHE DES PROS – </a:t>
            </a:r>
            <a:r>
              <a:rPr lang="fr-FR" sz="2100" b="1" dirty="0"/>
              <a:t>Banque à distance – liste des utilisateurs</a:t>
            </a:r>
            <a:endParaRPr lang="fr-FR" sz="2100" b="1" dirty="0" smtClean="0"/>
          </a:p>
          <a:p>
            <a:r>
              <a:rPr lang="fr-FR" sz="2100" b="1" dirty="0" smtClean="0"/>
              <a:t>MARCHE </a:t>
            </a:r>
            <a:r>
              <a:rPr lang="fr-FR" sz="2100" b="1" dirty="0"/>
              <a:t>DES PROS – OSC – Point de vigilance</a:t>
            </a:r>
            <a:endParaRPr lang="fr-FR" sz="2100" b="1" dirty="0" smtClean="0"/>
          </a:p>
          <a:p>
            <a:r>
              <a:rPr lang="fr-FR" sz="2100" b="1" dirty="0"/>
              <a:t>MARCHE DES PROS – Suivi des n° de portable erronés</a:t>
            </a:r>
          </a:p>
          <a:p>
            <a:r>
              <a:rPr lang="fr-FR" sz="2100" b="1" dirty="0"/>
              <a:t>MARCHE DES PROS – BAD </a:t>
            </a:r>
            <a:r>
              <a:rPr lang="fr-FR" sz="2100" b="1" dirty="0" smtClean="0"/>
              <a:t>MOBILE BANXO </a:t>
            </a:r>
            <a:endParaRPr lang="fr-FR" sz="2100" b="1" dirty="0"/>
          </a:p>
        </p:txBody>
      </p:sp>
    </p:spTree>
    <p:extLst>
      <p:ext uri="{BB962C8B-B14F-4D97-AF65-F5344CB8AC3E}">
        <p14:creationId xmlns:p14="http://schemas.microsoft.com/office/powerpoint/2010/main" val="215999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5820</TotalTime>
  <Words>2660</Words>
  <Application>Microsoft Office PowerPoint</Application>
  <PresentationFormat>Affichage à l'écran (4:3)</PresentationFormat>
  <Paragraphs>530</Paragraphs>
  <Slides>28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28</vt:i4>
      </vt:variant>
    </vt:vector>
  </HeadingPairs>
  <TitlesOfParts>
    <vt:vector size="37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Présentation PowerPoint</vt:lpstr>
      <vt:lpstr> TEMPS FORT 1 - 2018 </vt:lpstr>
      <vt:lpstr>TEMPS FORT 1 : nos enjeux prioritaires La clé du succès pour atteindre l’objectif à FIN juin : la régularité</vt:lpstr>
      <vt:lpstr>TEMPS FORT 1 : les résultats au 20 février 2018</vt:lpstr>
      <vt:lpstr>Coup de poing N°2 : CONTEXTE et objectifs</vt:lpstr>
      <vt:lpstr>L’étape « coup de poing » N°2  pour booster vos résultats à fin juin</vt:lpstr>
      <vt:lpstr>RAPPEL TEMPS FORT 1 : l’incentive Jusqu’à 900€*, pour récompenser la performance </vt:lpstr>
      <vt:lpstr> TEMPS FORT 1 - 2018 </vt:lpstr>
      <vt:lpstr>Vos offres promos BANCA Des accélérateurs pour séduire vos clients</vt:lpstr>
      <vt:lpstr>Votre offre promo IARD Des accélérateurs pour séduire vos clients</vt:lpstr>
      <vt:lpstr>Iard : les remises tarifaires pour conquérir de nouveaux clients et les fidéliser</vt:lpstr>
      <vt:lpstr>LA CARTE à Cryptogramme dynamique </vt:lpstr>
      <vt:lpstr>Jeu concours coupe du monde de football 2018 </vt:lpstr>
      <vt:lpstr>Les campagnes de communication mars/avril pour accompagner votre mobilisation</vt:lpstr>
      <vt:lpstr>Les campagnes de communication mars/avril pour accompagner votre mobilisation</vt:lpstr>
      <vt:lpstr> TEMPS FORT 1 - 2018 </vt:lpstr>
      <vt:lpstr>La CAMPAGNE DE Télémarketing  Des opportunités commerciales à exploiter</vt:lpstr>
      <vt:lpstr>VOS CIBLES GERC (1/2) Pour optimiser vos actions, des cibles dédiées à chaque thème</vt:lpstr>
      <vt:lpstr>VOS CIBLES GERC (2/2) Pour optimiser vos actions, des cibles dédiées à chaque thème</vt:lpstr>
      <vt:lpstr> TEMPS FORT 1 - 2018 </vt:lpstr>
      <vt:lpstr>TEMPS FORT 1 : l’incentive Jusqu’à 900€*, pour récompenser la performance </vt:lpstr>
      <vt:lpstr>TEMPS FORT 1 : l’incentive Jusqu’à 900€*, pour récompenser la performance </vt:lpstr>
      <vt:lpstr>TEMPS FORT 1 : nos offres promos  Des accélérateurs pour séduire vos clients</vt:lpstr>
      <vt:lpstr>TEMPS FORT 1 : nos opportunités Des opportunités commerciales à exploiter</vt:lpstr>
      <vt:lpstr>TEMPS FORT 1 : LE PORTEFEUILLE VIRTUEL Pour développer VOS compétences financières</vt:lpstr>
      <vt:lpstr>L’Indispensable 2018, version numérique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455</cp:revision>
  <cp:lastPrinted>2016-06-22T11:00:56Z</cp:lastPrinted>
  <dcterms:created xsi:type="dcterms:W3CDTF">2016-06-03T08:10:53Z</dcterms:created>
  <dcterms:modified xsi:type="dcterms:W3CDTF">2018-03-07T10:22:57Z</dcterms:modified>
</cp:coreProperties>
</file>