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60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CELCA - Critères Part Variable 2018</a:t>
            </a:r>
          </a:p>
        </p:txBody>
      </p:sp>
    </p:spTree>
    <p:extLst>
      <p:ext uri="{BB962C8B-B14F-4D97-AF65-F5344CB8AC3E}">
        <p14:creationId xmlns:p14="http://schemas.microsoft.com/office/powerpoint/2010/main" val="4092220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61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167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662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361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61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54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923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4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82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1186536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HDJ 15</a:t>
            </a:r>
            <a:r>
              <a:rPr lang="fr-FR" sz="1400" baseline="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 mars </a:t>
            </a:r>
            <a:r>
              <a:rPr lang="fr-FR" sz="1400" dirty="0" smtClean="0">
                <a:solidFill>
                  <a:prstClr val="white">
                    <a:lumMod val="50000"/>
                  </a:prstClr>
                </a:solidFill>
                <a:latin typeface="Arial Narrow" panose="020B060602020203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37794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particuliers/epargne-2/loi-de-finances-218/loi-de-finances-2018/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lick.news.im.natixis.com/?qs=abbcd52967c1f036d63f96baa564e0d3193e900e2335c0dd530b4515bbb98882dadca8020e41cc65ff4d259b14a3ab53470e8f5218d062a5" TargetMode="External"/><Relationship Id="rId2" Type="http://schemas.openxmlformats.org/officeDocument/2006/relationships/hyperlink" Target="http://www.selectionetperformance.fr/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tmp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193431" y="3648075"/>
            <a:ext cx="8674345" cy="908049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Heure du jeudi 15 mars 2018</a:t>
            </a:r>
            <a:endParaRPr lang="fr-FR" sz="2000" i="1" dirty="0">
              <a:solidFill>
                <a:srgbClr val="FF0000"/>
              </a:solidFill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86100" y="6093069"/>
            <a:ext cx="2857500" cy="615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6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8755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chemeClr val="bg1"/>
                </a:solidFill>
              </a:rPr>
              <a:t>HDJ 15/03/2018</a:t>
            </a:r>
            <a:endParaRPr lang="fr-FR" sz="2800" i="1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340768"/>
            <a:ext cx="8531529" cy="5400600"/>
          </a:xfrm>
        </p:spPr>
        <p:txBody>
          <a:bodyPr>
            <a:normAutofit/>
          </a:bodyPr>
          <a:lstStyle/>
          <a:p>
            <a:pPr lvl="0"/>
            <a:r>
              <a:rPr lang="fr-FR" sz="2100" dirty="0" smtClean="0"/>
              <a:t>L’Heure du Jeudi du 15 mars 2018 est consacrée à la </a:t>
            </a:r>
            <a:r>
              <a:rPr lang="fr-FR" sz="2100" dirty="0"/>
              <a:t>réalisation </a:t>
            </a:r>
            <a:r>
              <a:rPr lang="fr-FR" sz="2100" dirty="0" smtClean="0"/>
              <a:t>du E-Learning </a:t>
            </a:r>
            <a:r>
              <a:rPr lang="fr-FR" sz="2100" b="1" dirty="0" smtClean="0"/>
              <a:t>Tutoriel et Vidéo </a:t>
            </a:r>
            <a:r>
              <a:rPr lang="fr-FR" sz="2100" b="1" dirty="0"/>
              <a:t>- Parcours Epargne Financière et </a:t>
            </a:r>
            <a:r>
              <a:rPr lang="fr-FR" sz="2100" b="1" dirty="0" smtClean="0"/>
              <a:t>Assurance disponible sous Essenti@</a:t>
            </a:r>
            <a:r>
              <a:rPr lang="fr-FR" sz="2100" dirty="0" smtClean="0"/>
              <a:t>. </a:t>
            </a:r>
          </a:p>
          <a:p>
            <a:pPr lvl="0"/>
            <a:endParaRPr lang="fr-FR" sz="2100" dirty="0"/>
          </a:p>
          <a:p>
            <a:pPr lvl="0"/>
            <a:endParaRPr lang="fr-FR" sz="2100" dirty="0" smtClean="0"/>
          </a:p>
          <a:p>
            <a:r>
              <a:rPr lang="fr-FR" sz="2100" dirty="0" smtClean="0"/>
              <a:t>Pour </a:t>
            </a:r>
            <a:r>
              <a:rPr lang="fr-FR" sz="2100" dirty="0"/>
              <a:t>les collaborateurs l’ayant déjà réalisé, nous </a:t>
            </a:r>
            <a:r>
              <a:rPr lang="fr-FR" sz="2100" dirty="0" smtClean="0"/>
              <a:t>vous invitons </a:t>
            </a:r>
            <a:r>
              <a:rPr lang="fr-FR" sz="2100" dirty="0"/>
              <a:t>à suivre le E-learning </a:t>
            </a:r>
            <a:r>
              <a:rPr lang="fr-FR" sz="2100" b="1" dirty="0"/>
              <a:t>Loi de finances - Particuliers </a:t>
            </a:r>
            <a:r>
              <a:rPr lang="fr-FR" sz="2100" b="1" dirty="0" smtClean="0"/>
              <a:t>2018 </a:t>
            </a:r>
            <a:r>
              <a:rPr lang="fr-FR" sz="2100" b="1" dirty="0"/>
              <a:t>disponible sous Essenti@</a:t>
            </a:r>
            <a:r>
              <a:rPr lang="fr-FR" sz="2100" dirty="0"/>
              <a:t>. </a:t>
            </a:r>
          </a:p>
          <a:p>
            <a:pPr marL="0" lvl="0" indent="0">
              <a:buNone/>
            </a:pPr>
            <a:endParaRPr lang="fr-FR" sz="2100" dirty="0" smtClean="0"/>
          </a:p>
          <a:p>
            <a:pPr lvl="0"/>
            <a:endParaRPr lang="fr-FR" sz="2100" dirty="0"/>
          </a:p>
          <a:p>
            <a:pPr lvl="0"/>
            <a:r>
              <a:rPr lang="fr-FR" sz="2100" dirty="0" smtClean="0"/>
              <a:t>Nouveau : </a:t>
            </a:r>
            <a:r>
              <a:rPr lang="fr-FR" sz="2100" b="1" dirty="0" smtClean="0"/>
              <a:t>Le Guide Fiscal 2018 </a:t>
            </a:r>
            <a:r>
              <a:rPr lang="fr-FR" sz="2100" dirty="0" smtClean="0"/>
              <a:t>est en ligne sous la Rubrique des Commerciaux </a:t>
            </a:r>
            <a:r>
              <a:rPr lang="fr-FR" sz="2100" dirty="0" smtClean="0">
                <a:solidFill>
                  <a:srgbClr val="FF0000"/>
                </a:solidFill>
                <a:hlinkClick r:id="rId2"/>
              </a:rPr>
              <a:t>en cliquant ici</a:t>
            </a:r>
            <a:endParaRPr lang="fr-FR" sz="2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54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6009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chemeClr val="bg1"/>
                </a:solidFill>
              </a:rPr>
              <a:t>Portefeuille virtuel 2018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179512" y="1052736"/>
            <a:ext cx="8684927" cy="5688632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Clr>
                <a:srgbClr val="FF0000"/>
              </a:buClr>
              <a:defRPr/>
            </a:pPr>
            <a:r>
              <a:rPr lang="fr-FR" sz="4000" b="1" dirty="0" smtClean="0">
                <a:latin typeface="Arial Narrow" panose="020B0606020202030204" pitchFamily="34" charset="0"/>
              </a:rPr>
              <a:t>30 </a:t>
            </a:r>
            <a:r>
              <a:rPr lang="fr-FR" sz="4000" b="1" dirty="0">
                <a:latin typeface="Arial Narrow" panose="020B0606020202030204" pitchFamily="34" charset="0"/>
              </a:rPr>
              <a:t>euros par collaborateur à gagner</a:t>
            </a:r>
            <a:r>
              <a:rPr lang="fr-FR" sz="4000" dirty="0">
                <a:latin typeface="Arial Narrow" panose="020B0606020202030204" pitchFamily="34" charset="0"/>
              </a:rPr>
              <a:t> </a:t>
            </a:r>
            <a:r>
              <a:rPr lang="fr-FR" sz="4000" dirty="0" smtClean="0">
                <a:latin typeface="Arial Narrow" panose="020B0606020202030204" pitchFamily="34" charset="0"/>
              </a:rPr>
              <a:t>pour les </a:t>
            </a:r>
            <a:r>
              <a:rPr lang="fr-FR" sz="4000" dirty="0">
                <a:latin typeface="Arial Narrow" panose="020B0606020202030204" pitchFamily="34" charset="0"/>
              </a:rPr>
              <a:t>100 premiers collaborateurs ayant eu la meilleure performance dans le </a:t>
            </a:r>
            <a:r>
              <a:rPr lang="fr-FR" sz="4000" dirty="0" smtClean="0">
                <a:latin typeface="Arial Narrow" panose="020B0606020202030204" pitchFamily="34" charset="0"/>
              </a:rPr>
              <a:t>classement CELCA </a:t>
            </a:r>
            <a:r>
              <a:rPr lang="fr-FR" sz="4000" dirty="0">
                <a:latin typeface="Arial Narrow" panose="020B0606020202030204" pitchFamily="34" charset="0"/>
              </a:rPr>
              <a:t>au 23 juin 2018.</a:t>
            </a:r>
          </a:p>
          <a:p>
            <a:pPr marL="265113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4000" dirty="0">
                <a:latin typeface="Arial Narrow" panose="020B0606020202030204" pitchFamily="34" charset="0"/>
              </a:rPr>
              <a:t>Pour vous connecter : </a:t>
            </a:r>
            <a:r>
              <a:rPr lang="fr-FR" sz="4000" dirty="0">
                <a:latin typeface="Arial Narrow" panose="020B0606020202030204" pitchFamily="34" charset="0"/>
                <a:hlinkClick r:id="rId2"/>
              </a:rPr>
              <a:t>www.selectionetperformance.fr</a:t>
            </a:r>
            <a:endParaRPr lang="fr-FR" sz="4000" dirty="0">
              <a:latin typeface="Arial Narrow" panose="020B0606020202030204" pitchFamily="34" charset="0"/>
            </a:endParaRPr>
          </a:p>
          <a:p>
            <a:pPr marL="665163" lvl="2" indent="-265113" algn="just">
              <a:lnSpc>
                <a:spcPct val="12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pPr>
            <a:r>
              <a:rPr lang="fr-FR" sz="4000" dirty="0">
                <a:latin typeface="Arial Narrow" panose="020B0606020202030204" pitchFamily="34" charset="0"/>
              </a:rPr>
              <a:t>Lors de votre première </a:t>
            </a:r>
            <a:r>
              <a:rPr lang="fr-FR" sz="4000" dirty="0" smtClean="0">
                <a:latin typeface="Arial Narrow" panose="020B0606020202030204" pitchFamily="34" charset="0"/>
              </a:rPr>
              <a:t>connexion, </a:t>
            </a:r>
            <a:r>
              <a:rPr lang="fr-FR" sz="4000" dirty="0">
                <a:latin typeface="Arial Narrow" panose="020B0606020202030204" pitchFamily="34" charset="0"/>
              </a:rPr>
              <a:t>votre User et votre Mot de passe correspondent à votre matricule RH.</a:t>
            </a: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1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4000" dirty="0">
                <a:latin typeface="Arial Narrow" panose="020B0606020202030204" pitchFamily="34" charset="0"/>
              </a:rPr>
              <a:t>Retrouvez les 10 meilleures performances du portefeuille virtuel au </a:t>
            </a:r>
            <a:r>
              <a:rPr lang="fr-FR" sz="4000" dirty="0" smtClean="0">
                <a:latin typeface="Arial Narrow" panose="020B0606020202030204" pitchFamily="34" charset="0"/>
              </a:rPr>
              <a:t>12/03/2018</a:t>
            </a: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8000" dirty="0">
              <a:latin typeface="Arial Narrow" panose="020B0606020202030204" pitchFamily="34" charset="0"/>
            </a:endParaRPr>
          </a:p>
          <a:p>
            <a:r>
              <a:rPr lang="fr-FR" sz="4000" b="1" dirty="0" smtClean="0">
                <a:latin typeface="Arial Narrow" panose="020B0606020202030204" pitchFamily="34" charset="0"/>
              </a:rPr>
              <a:t>Actualités : </a:t>
            </a:r>
            <a:r>
              <a:rPr lang="fr-FR" sz="4000" dirty="0">
                <a:latin typeface="Arial Narrow" panose="020B0606020202030204" pitchFamily="34" charset="0"/>
              </a:rPr>
              <a:t>Fonds d'Allocation Pilotée : 3 ans déjà !</a:t>
            </a:r>
          </a:p>
          <a:p>
            <a:pPr lvl="1"/>
            <a:r>
              <a:rPr lang="fr-FR" sz="4000" dirty="0">
                <a:latin typeface="Arial Narrow" panose="020B0606020202030204" pitchFamily="34" charset="0"/>
              </a:rPr>
              <a:t>Allocation Pilotée Equilibre et Allocation Pilotée Offensive viennent de fêter leur 3ème anniversaire.</a:t>
            </a:r>
            <a:br>
              <a:rPr lang="fr-FR" sz="4000" dirty="0">
                <a:latin typeface="Arial Narrow" panose="020B0606020202030204" pitchFamily="34" charset="0"/>
              </a:rPr>
            </a:br>
            <a:r>
              <a:rPr lang="fr-FR" sz="4000" dirty="0">
                <a:latin typeface="Arial Narrow" panose="020B0606020202030204" pitchFamily="34" charset="0"/>
              </a:rPr>
              <a:t>Découvrez le flash info spécial en cliquant sur le lien suivant : </a:t>
            </a:r>
            <a:r>
              <a:rPr lang="fr-FR" sz="4000" dirty="0">
                <a:latin typeface="Arial Narrow" panose="020B0606020202030204" pitchFamily="34" charset="0"/>
                <a:hlinkClick r:id="rId3" tooltip="Flash APE APO"/>
              </a:rPr>
              <a:t>Flash APE APO</a:t>
            </a:r>
            <a:endParaRPr lang="fr-FR" sz="4000" dirty="0">
              <a:latin typeface="Arial Narrow" panose="020B0606020202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557" y="3180063"/>
            <a:ext cx="2309917" cy="1473073"/>
          </a:xfrm>
          <a:prstGeom prst="rect">
            <a:avLst/>
          </a:prstGeom>
        </p:spPr>
      </p:pic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564904"/>
            <a:ext cx="3285184" cy="277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3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1224264"/>
            <a:ext cx="1152128" cy="115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940152" y="119675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052736"/>
            <a:ext cx="8531529" cy="5400600"/>
          </a:xfrm>
        </p:spPr>
        <p:txBody>
          <a:bodyPr>
            <a:normAutofit fontScale="70000" lnSpcReduction="2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2400" b="1" dirty="0">
                <a:latin typeface="Arial Narrow" panose="020B0606020202030204" pitchFamily="34" charset="0"/>
              </a:rPr>
              <a:t>	</a:t>
            </a:r>
            <a:r>
              <a:rPr lang="fr-FR" sz="2000" dirty="0" smtClean="0">
                <a:latin typeface="Arial Narrow" panose="020B0606020202030204" pitchFamily="34" charset="0"/>
              </a:rPr>
              <a:t>Mobilité </a:t>
            </a:r>
            <a:r>
              <a:rPr lang="fr-FR" sz="2000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000" dirty="0">
                <a:latin typeface="Arial Narrow" panose="020B0606020202030204" pitchFamily="34" charset="0"/>
              </a:rPr>
              <a:t>	</a:t>
            </a:r>
            <a:r>
              <a:rPr lang="fr-FR" sz="2000" dirty="0" smtClean="0">
                <a:latin typeface="Arial Narrow" panose="020B0606020202030204" pitchFamily="34" charset="0"/>
              </a:rPr>
              <a:t>	</a:t>
            </a:r>
            <a:r>
              <a:rPr lang="fr-FR" sz="2000" dirty="0" err="1" smtClean="0">
                <a:latin typeface="Arial Narrow" panose="020B0606020202030204" pitchFamily="34" charset="0"/>
              </a:rPr>
              <a:t>Izicarte</a:t>
            </a:r>
            <a:endParaRPr lang="fr-FR" sz="2000" dirty="0" smtClean="0">
              <a:latin typeface="Arial Narrow" panose="020B0606020202030204" pitchFamily="34" charset="0"/>
            </a:endParaRP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000" dirty="0">
                <a:latin typeface="Arial Narrow" panose="020B0606020202030204" pitchFamily="34" charset="0"/>
              </a:rPr>
              <a:t>	</a:t>
            </a:r>
            <a:r>
              <a:rPr lang="fr-FR" sz="2000" dirty="0" smtClean="0">
                <a:latin typeface="Arial Narrow" panose="020B0606020202030204" pitchFamily="34" charset="0"/>
              </a:rPr>
              <a:t>	PEL </a:t>
            </a:r>
            <a:r>
              <a:rPr lang="fr-FR" sz="2000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000" dirty="0">
                <a:latin typeface="Arial Narrow" panose="020B0606020202030204" pitchFamily="34" charset="0"/>
              </a:rPr>
              <a:t>		</a:t>
            </a:r>
            <a:r>
              <a:rPr lang="fr-FR" sz="2000" dirty="0" smtClean="0">
                <a:latin typeface="Arial Narrow" panose="020B0606020202030204" pitchFamily="34" charset="0"/>
              </a:rPr>
              <a:t>	Lutte </a:t>
            </a:r>
            <a:r>
              <a:rPr lang="fr-FR" sz="2000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000" dirty="0">
                <a:latin typeface="Arial Narrow" panose="020B0606020202030204" pitchFamily="34" charset="0"/>
              </a:rPr>
              <a:t>		</a:t>
            </a:r>
            <a:r>
              <a:rPr lang="fr-FR" sz="2000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000" dirty="0">
                <a:latin typeface="Arial Narrow" panose="020B0606020202030204" pitchFamily="34" charset="0"/>
              </a:rPr>
              <a:t>	</a:t>
            </a:r>
            <a:r>
              <a:rPr lang="fr-FR" sz="2000" dirty="0" smtClean="0">
                <a:latin typeface="Arial Narrow" panose="020B0606020202030204" pitchFamily="34" charset="0"/>
              </a:rPr>
              <a:t>		Livret A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2400" dirty="0" smtClean="0">
              <a:latin typeface="Arial Narrow" panose="020B0606020202030204" pitchFamily="34" charset="0"/>
            </a:endParaRPr>
          </a:p>
          <a:p>
            <a:pPr lvl="0"/>
            <a:r>
              <a:rPr lang="fr-FR" sz="2100" b="1" dirty="0" smtClean="0"/>
              <a:t>EPARGNE  - MIF </a:t>
            </a:r>
            <a:r>
              <a:rPr lang="fr-FR" sz="2100" b="1" dirty="0"/>
              <a:t>II - Nouveaux parcours client</a:t>
            </a:r>
          </a:p>
          <a:p>
            <a:pPr lvl="0"/>
            <a:r>
              <a:rPr lang="fr-FR" sz="2100" b="1" dirty="0" smtClean="0"/>
              <a:t>EPARGNE  - Assurance-Vie </a:t>
            </a:r>
            <a:r>
              <a:rPr lang="fr-FR" sz="2100" b="1" dirty="0"/>
              <a:t>– SCPI PFO 2</a:t>
            </a:r>
          </a:p>
          <a:p>
            <a:pPr lvl="0"/>
            <a:r>
              <a:rPr lang="fr-FR" sz="2100" b="1" dirty="0" smtClean="0"/>
              <a:t>EPARGNE  - Assurance </a:t>
            </a:r>
            <a:r>
              <a:rPr lang="fr-FR" sz="2100" b="1" dirty="0"/>
              <a:t>vie – J’assure Spécial Fonds Euros</a:t>
            </a:r>
          </a:p>
          <a:p>
            <a:pPr lvl="0"/>
            <a:r>
              <a:rPr lang="fr-FR" sz="2100" b="1" dirty="0" smtClean="0"/>
              <a:t>EPARGNE -  Position </a:t>
            </a:r>
            <a:r>
              <a:rPr lang="fr-FR" sz="2100" b="1" dirty="0"/>
              <a:t>de NATIXIS ASSET MANAGEMENT fasse à l’assignation de l’UFC Que Choisir</a:t>
            </a:r>
          </a:p>
          <a:p>
            <a:pPr lvl="0"/>
            <a:r>
              <a:rPr lang="fr-FR" sz="2100" b="1" dirty="0" smtClean="0"/>
              <a:t>EPARGNE -  CNP </a:t>
            </a:r>
            <a:r>
              <a:rPr lang="fr-FR" sz="2100" b="1" dirty="0"/>
              <a:t>: Dématérialisation des relations contractuelles à compter du 1er avril 2018</a:t>
            </a:r>
          </a:p>
          <a:p>
            <a:pPr lvl="0"/>
            <a:r>
              <a:rPr lang="fr-FR" sz="2100" b="1" dirty="0" smtClean="0"/>
              <a:t>EPARGNE - PUMA </a:t>
            </a:r>
            <a:r>
              <a:rPr lang="fr-FR" sz="2100" b="1" dirty="0"/>
              <a:t>: Evolutions et améliorations Interfaces métier</a:t>
            </a:r>
          </a:p>
          <a:p>
            <a:pPr lvl="0"/>
            <a:r>
              <a:rPr lang="fr-FR" sz="2100" b="1" dirty="0" smtClean="0"/>
              <a:t>BANCA - Étape </a:t>
            </a:r>
            <a:r>
              <a:rPr lang="fr-FR" sz="2100" b="1" dirty="0"/>
              <a:t>« Coup de poing » N°2</a:t>
            </a:r>
          </a:p>
          <a:p>
            <a:pPr lvl="0"/>
            <a:r>
              <a:rPr lang="fr-FR" sz="2100" b="1" dirty="0" smtClean="0"/>
              <a:t>BANCA </a:t>
            </a:r>
            <a:r>
              <a:rPr lang="fr-FR" sz="2100" b="1" dirty="0"/>
              <a:t>- </a:t>
            </a:r>
            <a:r>
              <a:rPr lang="fr-FR" sz="2100" b="1" dirty="0" smtClean="0"/>
              <a:t>Mobilité </a:t>
            </a:r>
            <a:r>
              <a:rPr lang="fr-FR" sz="2100" b="1" dirty="0"/>
              <a:t>Bancaire</a:t>
            </a:r>
          </a:p>
          <a:p>
            <a:pPr lvl="0"/>
            <a:r>
              <a:rPr lang="fr-FR" sz="2100" b="1" dirty="0" smtClean="0"/>
              <a:t>BANCA </a:t>
            </a:r>
            <a:r>
              <a:rPr lang="fr-FR" sz="2100" b="1" dirty="0"/>
              <a:t>- </a:t>
            </a:r>
            <a:r>
              <a:rPr lang="fr-FR" sz="2100" b="1" dirty="0" smtClean="0"/>
              <a:t>Abonnement </a:t>
            </a:r>
            <a:r>
              <a:rPr lang="fr-FR" sz="2100" b="1" dirty="0"/>
              <a:t>Presse - </a:t>
            </a:r>
            <a:r>
              <a:rPr lang="fr-FR" sz="2100" b="1" dirty="0" err="1"/>
              <a:t>ADLPartner</a:t>
            </a:r>
            <a:r>
              <a:rPr lang="fr-FR" sz="2100" b="1" dirty="0"/>
              <a:t> </a:t>
            </a:r>
          </a:p>
          <a:p>
            <a:pPr lvl="0"/>
            <a:r>
              <a:rPr lang="fr-FR" sz="2100" b="1" dirty="0" smtClean="0"/>
              <a:t>BANCA </a:t>
            </a:r>
            <a:r>
              <a:rPr lang="fr-FR" sz="2100" b="1" dirty="0"/>
              <a:t>- </a:t>
            </a:r>
            <a:r>
              <a:rPr lang="fr-FR" sz="2100" b="1" dirty="0" smtClean="0"/>
              <a:t>Samsung </a:t>
            </a:r>
            <a:r>
              <a:rPr lang="fr-FR" sz="2100" b="1" dirty="0" err="1"/>
              <a:t>Pay</a:t>
            </a:r>
            <a:endParaRPr lang="fr-FR" sz="2100" b="1" dirty="0"/>
          </a:p>
          <a:p>
            <a:pPr lvl="0"/>
            <a:r>
              <a:rPr lang="fr-FR" sz="2100" b="1" dirty="0" smtClean="0"/>
              <a:t>BANCA </a:t>
            </a:r>
            <a:r>
              <a:rPr lang="fr-FR" sz="2100" b="1" dirty="0"/>
              <a:t>- </a:t>
            </a:r>
            <a:r>
              <a:rPr lang="fr-FR" sz="2100" b="1" dirty="0" smtClean="0"/>
              <a:t>Brochures </a:t>
            </a:r>
            <a:r>
              <a:rPr lang="fr-FR" sz="2100" b="1" dirty="0"/>
              <a:t>tarifaires </a:t>
            </a:r>
            <a:r>
              <a:rPr lang="fr-FR" sz="2100" b="1" dirty="0" smtClean="0"/>
              <a:t>Particuliers</a:t>
            </a:r>
            <a:r>
              <a:rPr lang="fr-FR" sz="2100" b="1" dirty="0"/>
              <a:t>	 </a:t>
            </a:r>
            <a:endParaRPr lang="fr-FR" sz="2100" b="1" dirty="0" smtClean="0"/>
          </a:p>
          <a:p>
            <a:pPr lvl="0"/>
            <a:r>
              <a:rPr lang="fr-FR" sz="2100" b="1" dirty="0" smtClean="0"/>
              <a:t>MARCHE </a:t>
            </a:r>
            <a:r>
              <a:rPr lang="fr-FR" sz="2100" b="1" dirty="0"/>
              <a:t>DES PROS – </a:t>
            </a:r>
            <a:r>
              <a:rPr lang="fr-FR" sz="2100" b="1" dirty="0" smtClean="0"/>
              <a:t>Compte </a:t>
            </a:r>
            <a:r>
              <a:rPr lang="fr-FR" sz="2100" b="1" dirty="0"/>
              <a:t>excédent </a:t>
            </a:r>
            <a:r>
              <a:rPr lang="fr-FR" sz="2100" b="1" dirty="0" smtClean="0"/>
              <a:t>pro</a:t>
            </a:r>
            <a:r>
              <a:rPr lang="fr-FR" sz="2100" b="1" dirty="0"/>
              <a:t>	</a:t>
            </a:r>
            <a:endParaRPr lang="fr-FR" sz="2100" b="1" dirty="0" smtClean="0"/>
          </a:p>
          <a:p>
            <a:pPr lvl="0"/>
            <a:r>
              <a:rPr lang="fr-FR" sz="2100" b="1" dirty="0" smtClean="0"/>
              <a:t>MARCHE </a:t>
            </a:r>
            <a:r>
              <a:rPr lang="fr-FR" sz="2100" b="1" dirty="0"/>
              <a:t>DES PROS – </a:t>
            </a:r>
            <a:r>
              <a:rPr lang="fr-FR" sz="2100" b="1" dirty="0" smtClean="0"/>
              <a:t>CE </a:t>
            </a:r>
            <a:r>
              <a:rPr lang="fr-FR" sz="2100" b="1" dirty="0"/>
              <a:t>NET</a:t>
            </a:r>
          </a:p>
          <a:p>
            <a:pPr lvl="0"/>
            <a:r>
              <a:rPr lang="fr-FR" sz="2100" b="1" dirty="0" smtClean="0"/>
              <a:t>MARCHE </a:t>
            </a:r>
            <a:r>
              <a:rPr lang="fr-FR" sz="2100" b="1" dirty="0"/>
              <a:t>DES PROS – </a:t>
            </a:r>
            <a:r>
              <a:rPr lang="fr-FR" sz="2100" b="1" dirty="0" smtClean="0"/>
              <a:t>Suivi </a:t>
            </a:r>
            <a:r>
              <a:rPr lang="fr-FR" sz="2100" b="1" dirty="0"/>
              <a:t>du Fonds de Commerce</a:t>
            </a:r>
          </a:p>
          <a:p>
            <a:pPr lvl="0"/>
            <a:r>
              <a:rPr lang="fr-FR" sz="2100" b="1" dirty="0" smtClean="0"/>
              <a:t>MARCHE </a:t>
            </a:r>
            <a:r>
              <a:rPr lang="fr-FR" sz="2100" b="1" dirty="0"/>
              <a:t>DES PROS – </a:t>
            </a:r>
            <a:r>
              <a:rPr lang="fr-FR" sz="2100" b="1" dirty="0" smtClean="0"/>
              <a:t>Action </a:t>
            </a:r>
            <a:r>
              <a:rPr lang="fr-FR" sz="2100" b="1" dirty="0"/>
              <a:t>compte CDD 04 PROS</a:t>
            </a:r>
          </a:p>
          <a:p>
            <a:pPr lvl="0"/>
            <a:r>
              <a:rPr lang="fr-FR" sz="2100" b="1" dirty="0" smtClean="0"/>
              <a:t>MARCHE </a:t>
            </a:r>
            <a:r>
              <a:rPr lang="fr-FR" sz="2100" b="1" dirty="0"/>
              <a:t>DES PROS – </a:t>
            </a:r>
            <a:r>
              <a:rPr lang="fr-FR" sz="2100" b="1" dirty="0" smtClean="0"/>
              <a:t>DDA </a:t>
            </a:r>
            <a:r>
              <a:rPr lang="fr-FR" sz="2100" b="1" dirty="0"/>
              <a:t>– Assurance Auto </a:t>
            </a:r>
            <a:r>
              <a:rPr lang="fr-FR" sz="2100" b="1" dirty="0" smtClean="0"/>
              <a:t>Pro</a:t>
            </a:r>
            <a:endParaRPr lang="fr-FR" sz="2100" b="1" dirty="0"/>
          </a:p>
        </p:txBody>
      </p:sp>
    </p:spTree>
    <p:extLst>
      <p:ext uri="{BB962C8B-B14F-4D97-AF65-F5344CB8AC3E}">
        <p14:creationId xmlns:p14="http://schemas.microsoft.com/office/powerpoint/2010/main" val="180378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187</Words>
  <Application>Microsoft Office PowerPoint</Application>
  <PresentationFormat>Affichage à l'écran (4:3)</PresentationFormat>
  <Paragraphs>55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1-MODELE PART</vt:lpstr>
      <vt:lpstr>Présentation PowerPoint</vt:lpstr>
      <vt:lpstr>Présentation PowerPoint</vt:lpstr>
      <vt:lpstr>Présentation PowerPoint</vt:lpstr>
      <vt:lpstr>Présentation PowerPoint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A5702169</dc:creator>
  <cp:lastModifiedBy>A5700294</cp:lastModifiedBy>
  <cp:revision>13</cp:revision>
  <dcterms:created xsi:type="dcterms:W3CDTF">2017-12-20T08:32:12Z</dcterms:created>
  <dcterms:modified xsi:type="dcterms:W3CDTF">2018-03-13T15:10:45Z</dcterms:modified>
</cp:coreProperties>
</file>