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37"/>
  </p:notesMasterIdLst>
  <p:handoutMasterIdLst>
    <p:handoutMasterId r:id="rId38"/>
  </p:handoutMasterIdLst>
  <p:sldIdLst>
    <p:sldId id="285" r:id="rId13"/>
    <p:sldId id="341" r:id="rId14"/>
    <p:sldId id="343" r:id="rId15"/>
    <p:sldId id="342" r:id="rId16"/>
    <p:sldId id="347" r:id="rId17"/>
    <p:sldId id="319" r:id="rId18"/>
    <p:sldId id="349" r:id="rId19"/>
    <p:sldId id="354" r:id="rId20"/>
    <p:sldId id="318" r:id="rId21"/>
    <p:sldId id="297" r:id="rId22"/>
    <p:sldId id="355" r:id="rId23"/>
    <p:sldId id="301" r:id="rId24"/>
    <p:sldId id="356" r:id="rId25"/>
    <p:sldId id="330" r:id="rId26"/>
    <p:sldId id="326" r:id="rId27"/>
    <p:sldId id="328" r:id="rId28"/>
    <p:sldId id="329" r:id="rId29"/>
    <p:sldId id="307" r:id="rId30"/>
    <p:sldId id="357" r:id="rId31"/>
    <p:sldId id="331" r:id="rId32"/>
    <p:sldId id="332" r:id="rId33"/>
    <p:sldId id="340" r:id="rId34"/>
    <p:sldId id="358" r:id="rId35"/>
    <p:sldId id="359" r:id="rId36"/>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0F2D"/>
    <a:srgbClr val="DF722F"/>
    <a:srgbClr val="EA9922"/>
    <a:srgbClr val="581D41"/>
    <a:srgbClr val="DE6225"/>
    <a:srgbClr val="BFBFBF"/>
    <a:srgbClr val="A79C86"/>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7257" autoAdjust="0"/>
  </p:normalViewPr>
  <p:slideViewPr>
    <p:cSldViewPr snapToGrid="0">
      <p:cViewPr varScale="1">
        <p:scale>
          <a:sx n="110" d="100"/>
          <a:sy n="110" d="100"/>
        </p:scale>
        <p:origin x="-1560" y="-84"/>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4020" y="-102"/>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71AEA9-975C-4E86-B49F-FA037C15C038}" type="doc">
      <dgm:prSet loTypeId="urn:microsoft.com/office/officeart/2005/8/layout/process3" loCatId="process" qsTypeId="urn:microsoft.com/office/officeart/2005/8/quickstyle/simple1" qsCatId="simple" csTypeId="urn:microsoft.com/office/officeart/2005/8/colors/colorful4" csCatId="colorful" phldr="1"/>
      <dgm:spPr/>
      <dgm:t>
        <a:bodyPr/>
        <a:lstStyle/>
        <a:p>
          <a:endParaRPr lang="fr-FR"/>
        </a:p>
      </dgm:t>
    </dgm:pt>
    <dgm:pt modelId="{921E81F1-0CC0-4B87-AEB9-3B977282D9DB}">
      <dgm:prSet phldrT="[Texte]"/>
      <dgm:spPr/>
      <dgm:t>
        <a:bodyPr/>
        <a:lstStyle/>
        <a:p>
          <a:r>
            <a:rPr lang="fr-FR" dirty="0" smtClean="0"/>
            <a:t>Pilote BDD : Groupe Ardennes</a:t>
          </a:r>
          <a:endParaRPr lang="fr-FR" dirty="0"/>
        </a:p>
      </dgm:t>
    </dgm:pt>
    <dgm:pt modelId="{340D718F-4400-4E73-AC14-09C47459859A}" type="parTrans" cxnId="{8A36A9A4-B06F-424C-887C-504B79F76FE5}">
      <dgm:prSet/>
      <dgm:spPr/>
      <dgm:t>
        <a:bodyPr/>
        <a:lstStyle/>
        <a:p>
          <a:endParaRPr lang="fr-FR"/>
        </a:p>
      </dgm:t>
    </dgm:pt>
    <dgm:pt modelId="{79F6895C-9B19-4CF7-BB6B-49C5A1D7D752}" type="sibTrans" cxnId="{8A36A9A4-B06F-424C-887C-504B79F76FE5}">
      <dgm:prSet/>
      <dgm:spPr/>
      <dgm:t>
        <a:bodyPr/>
        <a:lstStyle/>
        <a:p>
          <a:endParaRPr lang="fr-FR"/>
        </a:p>
      </dgm:t>
    </dgm:pt>
    <dgm:pt modelId="{5CD713AC-717A-4EC6-A55D-F68FEAB943F4}">
      <dgm:prSet phldrT="[Texte]"/>
      <dgm:spPr/>
      <dgm:t>
        <a:bodyPr/>
        <a:lstStyle/>
        <a:p>
          <a:r>
            <a:rPr lang="fr-FR" b="1" dirty="0" smtClean="0"/>
            <a:t>Domaines :</a:t>
          </a:r>
          <a:endParaRPr lang="fr-FR" b="1" dirty="0"/>
        </a:p>
      </dgm:t>
    </dgm:pt>
    <dgm:pt modelId="{B32AE0E2-5F03-4892-B490-17ABF44A2C6C}" type="parTrans" cxnId="{060A2C04-9332-4FEB-AE63-114EB4A3826C}">
      <dgm:prSet/>
      <dgm:spPr/>
      <dgm:t>
        <a:bodyPr/>
        <a:lstStyle/>
        <a:p>
          <a:endParaRPr lang="fr-FR"/>
        </a:p>
      </dgm:t>
    </dgm:pt>
    <dgm:pt modelId="{E165CEC1-BE73-4297-A686-9A2279F67EE4}" type="sibTrans" cxnId="{060A2C04-9332-4FEB-AE63-114EB4A3826C}">
      <dgm:prSet/>
      <dgm:spPr/>
      <dgm:t>
        <a:bodyPr/>
        <a:lstStyle/>
        <a:p>
          <a:endParaRPr lang="fr-FR"/>
        </a:p>
      </dgm:t>
    </dgm:pt>
    <dgm:pt modelId="{0F87D9C7-8C3F-4F0A-809F-C1F9FF79B3F2}">
      <dgm:prSet phldrT="[Texte]"/>
      <dgm:spPr/>
      <dgm:t>
        <a:bodyPr/>
        <a:lstStyle/>
        <a:p>
          <a:r>
            <a:rPr lang="fr-FR" dirty="0" smtClean="0"/>
            <a:t>Généralisation à toutes les agences</a:t>
          </a:r>
          <a:endParaRPr lang="fr-FR" dirty="0"/>
        </a:p>
      </dgm:t>
    </dgm:pt>
    <dgm:pt modelId="{94F78AFD-7DAE-4D94-854B-6EDCEB908DE3}" type="parTrans" cxnId="{FFF2A7F7-4B27-49CB-B4B6-3FDB8DDCA229}">
      <dgm:prSet/>
      <dgm:spPr/>
      <dgm:t>
        <a:bodyPr/>
        <a:lstStyle/>
        <a:p>
          <a:endParaRPr lang="fr-FR"/>
        </a:p>
      </dgm:t>
    </dgm:pt>
    <dgm:pt modelId="{FF277781-D65E-49C6-A5CF-E7E8F813CC4F}" type="sibTrans" cxnId="{FFF2A7F7-4B27-49CB-B4B6-3FDB8DDCA229}">
      <dgm:prSet/>
      <dgm:spPr/>
      <dgm:t>
        <a:bodyPr/>
        <a:lstStyle/>
        <a:p>
          <a:endParaRPr lang="fr-FR"/>
        </a:p>
      </dgm:t>
    </dgm:pt>
    <dgm:pt modelId="{5E2D4F78-6A9A-4F96-A2D2-86E1DD399945}">
      <dgm:prSet phldrT="[Texte]"/>
      <dgm:spPr/>
      <dgm:t>
        <a:bodyPr/>
        <a:lstStyle/>
        <a:p>
          <a:r>
            <a:rPr lang="fr-FR" b="1" dirty="0" smtClean="0"/>
            <a:t>Domaines * :</a:t>
          </a:r>
          <a:endParaRPr lang="fr-FR" b="1" dirty="0"/>
        </a:p>
      </dgm:t>
    </dgm:pt>
    <dgm:pt modelId="{E8F23FCD-E9BB-4939-BE3F-01C6C7CCD2F4}" type="parTrans" cxnId="{9C8784EB-A497-412B-9698-4DBD9AD0FBB3}">
      <dgm:prSet/>
      <dgm:spPr/>
      <dgm:t>
        <a:bodyPr/>
        <a:lstStyle/>
        <a:p>
          <a:endParaRPr lang="fr-FR"/>
        </a:p>
      </dgm:t>
    </dgm:pt>
    <dgm:pt modelId="{9A3ECF6E-C501-41CA-A41E-DBD0D4E6846E}" type="sibTrans" cxnId="{9C8784EB-A497-412B-9698-4DBD9AD0FBB3}">
      <dgm:prSet/>
      <dgm:spPr/>
      <dgm:t>
        <a:bodyPr/>
        <a:lstStyle/>
        <a:p>
          <a:endParaRPr lang="fr-FR"/>
        </a:p>
      </dgm:t>
    </dgm:pt>
    <dgm:pt modelId="{9840FB47-D86D-4E72-82BA-54045ED269AB}">
      <dgm:prSet phldrT="[Texte]"/>
      <dgm:spPr/>
      <dgm:t>
        <a:bodyPr/>
        <a:lstStyle/>
        <a:p>
          <a:r>
            <a:rPr lang="fr-FR" dirty="0" smtClean="0"/>
            <a:t>Généralisation à toutes les agences</a:t>
          </a:r>
          <a:endParaRPr lang="fr-FR" dirty="0"/>
        </a:p>
      </dgm:t>
    </dgm:pt>
    <dgm:pt modelId="{1ABD5B73-71AD-4C36-BAFF-0084A99FA779}" type="parTrans" cxnId="{8023C70F-B820-41C1-8390-92DB59CF644B}">
      <dgm:prSet/>
      <dgm:spPr/>
      <dgm:t>
        <a:bodyPr/>
        <a:lstStyle/>
        <a:p>
          <a:endParaRPr lang="fr-FR"/>
        </a:p>
      </dgm:t>
    </dgm:pt>
    <dgm:pt modelId="{DE46172B-D209-4B29-ACB5-9E8E1EBB675A}" type="sibTrans" cxnId="{8023C70F-B820-41C1-8390-92DB59CF644B}">
      <dgm:prSet/>
      <dgm:spPr/>
      <dgm:t>
        <a:bodyPr/>
        <a:lstStyle/>
        <a:p>
          <a:endParaRPr lang="fr-FR"/>
        </a:p>
      </dgm:t>
    </dgm:pt>
    <dgm:pt modelId="{88BDC3A7-1C4C-4F2F-9129-6C2130E2A531}">
      <dgm:prSet phldrT="[Texte]"/>
      <dgm:spPr/>
      <dgm:t>
        <a:bodyPr/>
        <a:lstStyle/>
        <a:p>
          <a:r>
            <a:rPr lang="fr-FR" b="1" dirty="0" smtClean="0"/>
            <a:t>Domaines :</a:t>
          </a:r>
          <a:endParaRPr lang="fr-FR" b="1" dirty="0"/>
        </a:p>
      </dgm:t>
    </dgm:pt>
    <dgm:pt modelId="{C1807C3D-FF21-4C90-BACA-67C0C80B5F6E}" type="parTrans" cxnId="{19A32D98-F36F-4BCF-AFDB-3C8B586829BC}">
      <dgm:prSet/>
      <dgm:spPr/>
      <dgm:t>
        <a:bodyPr/>
        <a:lstStyle/>
        <a:p>
          <a:endParaRPr lang="fr-FR"/>
        </a:p>
      </dgm:t>
    </dgm:pt>
    <dgm:pt modelId="{8C92A643-3B42-40D5-82E7-BB967D782AA7}" type="sibTrans" cxnId="{19A32D98-F36F-4BCF-AFDB-3C8B586829BC}">
      <dgm:prSet/>
      <dgm:spPr/>
      <dgm:t>
        <a:bodyPr/>
        <a:lstStyle/>
        <a:p>
          <a:endParaRPr lang="fr-FR"/>
        </a:p>
      </dgm:t>
    </dgm:pt>
    <dgm:pt modelId="{416F05EF-142E-4AB8-AFA5-D62FC98D262D}">
      <dgm:prSet phldrT="[Texte]"/>
      <dgm:spPr/>
      <dgm:t>
        <a:bodyPr/>
        <a:lstStyle/>
        <a:p>
          <a:r>
            <a:rPr lang="fr-FR" dirty="0" smtClean="0"/>
            <a:t> Chèques de banque</a:t>
          </a:r>
          <a:endParaRPr lang="fr-FR" dirty="0"/>
        </a:p>
      </dgm:t>
    </dgm:pt>
    <dgm:pt modelId="{B0C24BC2-6DDC-4844-8AD4-A88AD9C7B5D0}" type="parTrans" cxnId="{4538A15C-23C7-49AF-815E-FC9C9FC9874E}">
      <dgm:prSet/>
      <dgm:spPr/>
      <dgm:t>
        <a:bodyPr/>
        <a:lstStyle/>
        <a:p>
          <a:endParaRPr lang="fr-FR"/>
        </a:p>
      </dgm:t>
    </dgm:pt>
    <dgm:pt modelId="{CA4AB07A-EDF4-47AD-AF31-9C3EA4B4B838}" type="sibTrans" cxnId="{4538A15C-23C7-49AF-815E-FC9C9FC9874E}">
      <dgm:prSet/>
      <dgm:spPr/>
      <dgm:t>
        <a:bodyPr/>
        <a:lstStyle/>
        <a:p>
          <a:endParaRPr lang="fr-FR"/>
        </a:p>
      </dgm:t>
    </dgm:pt>
    <dgm:pt modelId="{7DC2756A-6BC8-49BC-8E78-D837BD597E22}">
      <dgm:prSet phldrT="[Texte]"/>
      <dgm:spPr/>
      <dgm:t>
        <a:bodyPr/>
        <a:lstStyle/>
        <a:p>
          <a:r>
            <a:rPr lang="fr-FR" dirty="0" smtClean="0"/>
            <a:t>ATD</a:t>
          </a:r>
          <a:endParaRPr lang="fr-FR" dirty="0"/>
        </a:p>
      </dgm:t>
    </dgm:pt>
    <dgm:pt modelId="{131A2A98-973C-43C5-A8FC-8F5F131BCD62}" type="parTrans" cxnId="{829063E5-300E-490A-A15E-E97EEE215D0B}">
      <dgm:prSet/>
      <dgm:spPr/>
      <dgm:t>
        <a:bodyPr/>
        <a:lstStyle/>
        <a:p>
          <a:endParaRPr lang="fr-FR"/>
        </a:p>
      </dgm:t>
    </dgm:pt>
    <dgm:pt modelId="{5D92DFDD-7DFD-4724-9F5A-03FCB17C699C}" type="sibTrans" cxnId="{829063E5-300E-490A-A15E-E97EEE215D0B}">
      <dgm:prSet/>
      <dgm:spPr/>
      <dgm:t>
        <a:bodyPr/>
        <a:lstStyle/>
        <a:p>
          <a:endParaRPr lang="fr-FR"/>
        </a:p>
      </dgm:t>
    </dgm:pt>
    <dgm:pt modelId="{1AF9D5D7-502E-4994-A097-5F43F61BBD9F}">
      <dgm:prSet phldrT="[Texte]"/>
      <dgm:spPr/>
      <dgm:t>
        <a:bodyPr/>
        <a:lstStyle/>
        <a:p>
          <a:r>
            <a:rPr lang="fr-FR" dirty="0" smtClean="0"/>
            <a:t>Chèques de banque</a:t>
          </a:r>
          <a:endParaRPr lang="fr-FR" dirty="0"/>
        </a:p>
      </dgm:t>
    </dgm:pt>
    <dgm:pt modelId="{C98A31AA-2591-4829-864D-23FDB0E7F0D5}" type="parTrans" cxnId="{12F11414-C527-4F16-B571-D27C3AB65A6E}">
      <dgm:prSet/>
      <dgm:spPr/>
      <dgm:t>
        <a:bodyPr/>
        <a:lstStyle/>
        <a:p>
          <a:endParaRPr lang="fr-FR"/>
        </a:p>
      </dgm:t>
    </dgm:pt>
    <dgm:pt modelId="{51DD1F70-1248-43B4-9D1E-75C35E6437EB}" type="sibTrans" cxnId="{12F11414-C527-4F16-B571-D27C3AB65A6E}">
      <dgm:prSet/>
      <dgm:spPr/>
      <dgm:t>
        <a:bodyPr/>
        <a:lstStyle/>
        <a:p>
          <a:endParaRPr lang="fr-FR"/>
        </a:p>
      </dgm:t>
    </dgm:pt>
    <dgm:pt modelId="{6F6882BB-2C66-4F0C-877A-C13BA047124F}">
      <dgm:prSet phldrT="[Texte]"/>
      <dgm:spPr/>
      <dgm:t>
        <a:bodyPr/>
        <a:lstStyle/>
        <a:p>
          <a:r>
            <a:rPr lang="fr-FR" dirty="0" smtClean="0"/>
            <a:t>ATD</a:t>
          </a:r>
          <a:endParaRPr lang="fr-FR" dirty="0"/>
        </a:p>
      </dgm:t>
    </dgm:pt>
    <dgm:pt modelId="{DFB4C1C3-0E03-419F-B113-469C9D7C83BC}" type="parTrans" cxnId="{A059824C-E37E-4C88-8F1D-3C5544D59C8E}">
      <dgm:prSet/>
      <dgm:spPr/>
      <dgm:t>
        <a:bodyPr/>
        <a:lstStyle/>
        <a:p>
          <a:endParaRPr lang="fr-FR"/>
        </a:p>
      </dgm:t>
    </dgm:pt>
    <dgm:pt modelId="{0FB929EF-6B8B-4358-AECF-E9FEA754AB3F}" type="sibTrans" cxnId="{A059824C-E37E-4C88-8F1D-3C5544D59C8E}">
      <dgm:prSet/>
      <dgm:spPr/>
      <dgm:t>
        <a:bodyPr/>
        <a:lstStyle/>
        <a:p>
          <a:endParaRPr lang="fr-FR"/>
        </a:p>
      </dgm:t>
    </dgm:pt>
    <dgm:pt modelId="{D5C87C4B-E429-4EE2-A438-97FD3186841C}">
      <dgm:prSet phldrT="[Texte]"/>
      <dgm:spPr/>
      <dgm:t>
        <a:bodyPr/>
        <a:lstStyle/>
        <a:p>
          <a:r>
            <a:rPr lang="fr-FR" dirty="0" smtClean="0"/>
            <a:t>Successions</a:t>
          </a:r>
          <a:endParaRPr lang="fr-FR" dirty="0"/>
        </a:p>
      </dgm:t>
    </dgm:pt>
    <dgm:pt modelId="{9BC5C03B-D59E-4650-995E-D149FB118F70}" type="parTrans" cxnId="{6F0D7EEA-6EDD-4B07-9FF4-8538357F35D4}">
      <dgm:prSet/>
      <dgm:spPr/>
      <dgm:t>
        <a:bodyPr/>
        <a:lstStyle/>
        <a:p>
          <a:endParaRPr lang="fr-FR"/>
        </a:p>
      </dgm:t>
    </dgm:pt>
    <dgm:pt modelId="{4C987941-EEEF-4D5D-B935-44D6EE1E1001}" type="sibTrans" cxnId="{6F0D7EEA-6EDD-4B07-9FF4-8538357F35D4}">
      <dgm:prSet/>
      <dgm:spPr/>
      <dgm:t>
        <a:bodyPr/>
        <a:lstStyle/>
        <a:p>
          <a:endParaRPr lang="fr-FR"/>
        </a:p>
      </dgm:t>
    </dgm:pt>
    <dgm:pt modelId="{E9CB7746-DDBC-47CF-9589-9F1ADA4E9D7A}">
      <dgm:prSet/>
      <dgm:spPr/>
      <dgm:t>
        <a:bodyPr/>
        <a:lstStyle/>
        <a:p>
          <a:r>
            <a:rPr lang="fr-FR" dirty="0" smtClean="0"/>
            <a:t>Prestations retenues en  Vague 2 </a:t>
          </a:r>
          <a:endParaRPr lang="fr-FR" dirty="0"/>
        </a:p>
      </dgm:t>
    </dgm:pt>
    <dgm:pt modelId="{2FD629D5-FE78-4360-801B-75AD3A790812}" type="parTrans" cxnId="{6B313FCD-F8A9-4EF1-9FF7-3C3AF9809D13}">
      <dgm:prSet/>
      <dgm:spPr/>
      <dgm:t>
        <a:bodyPr/>
        <a:lstStyle/>
        <a:p>
          <a:endParaRPr lang="fr-FR"/>
        </a:p>
      </dgm:t>
    </dgm:pt>
    <dgm:pt modelId="{3DE9F0F3-C377-4E9E-99E3-4C147718F5D6}" type="sibTrans" cxnId="{6B313FCD-F8A9-4EF1-9FF7-3C3AF9809D13}">
      <dgm:prSet/>
      <dgm:spPr/>
      <dgm:t>
        <a:bodyPr/>
        <a:lstStyle/>
        <a:p>
          <a:endParaRPr lang="fr-FR"/>
        </a:p>
      </dgm:t>
    </dgm:pt>
    <dgm:pt modelId="{1E8C6C18-0467-400A-8330-4803C45E2B45}">
      <dgm:prSet/>
      <dgm:spPr/>
      <dgm:t>
        <a:bodyPr/>
        <a:lstStyle/>
        <a:p>
          <a:r>
            <a:rPr lang="fr-FR" dirty="0" smtClean="0"/>
            <a:t>Généralisation à toutes les agences</a:t>
          </a:r>
          <a:endParaRPr lang="fr-FR" dirty="0"/>
        </a:p>
      </dgm:t>
    </dgm:pt>
    <dgm:pt modelId="{BAB14458-3086-4D91-95EA-5C63F94FF5C7}" type="parTrans" cxnId="{2C1ECAB3-83E2-4DA3-BEF8-95DD00787218}">
      <dgm:prSet/>
      <dgm:spPr/>
      <dgm:t>
        <a:bodyPr/>
        <a:lstStyle/>
        <a:p>
          <a:endParaRPr lang="fr-FR"/>
        </a:p>
      </dgm:t>
    </dgm:pt>
    <dgm:pt modelId="{BFC306FA-D1DD-4BB9-A516-E985DB7DAE0B}" type="sibTrans" cxnId="{2C1ECAB3-83E2-4DA3-BEF8-95DD00787218}">
      <dgm:prSet/>
      <dgm:spPr/>
      <dgm:t>
        <a:bodyPr/>
        <a:lstStyle/>
        <a:p>
          <a:endParaRPr lang="fr-FR"/>
        </a:p>
      </dgm:t>
    </dgm:pt>
    <dgm:pt modelId="{4B8BF58A-6B36-46B6-9B7F-28D1B7384986}">
      <dgm:prSet/>
      <dgm:spPr/>
      <dgm:t>
        <a:bodyPr/>
        <a:lstStyle/>
        <a:p>
          <a:r>
            <a:rPr lang="fr-FR" b="1" dirty="0" smtClean="0"/>
            <a:t>Domaines :</a:t>
          </a:r>
          <a:endParaRPr lang="fr-FR" b="1" dirty="0"/>
        </a:p>
      </dgm:t>
    </dgm:pt>
    <dgm:pt modelId="{A850078F-2E2F-404A-A09A-3C138C7BAFF6}" type="parTrans" cxnId="{B1F81009-1891-432A-AB6D-BC3369F074FC}">
      <dgm:prSet/>
      <dgm:spPr/>
      <dgm:t>
        <a:bodyPr/>
        <a:lstStyle/>
        <a:p>
          <a:endParaRPr lang="fr-FR"/>
        </a:p>
      </dgm:t>
    </dgm:pt>
    <dgm:pt modelId="{C8A6A81E-7262-447E-9FA1-B0B797A03D43}" type="sibTrans" cxnId="{B1F81009-1891-432A-AB6D-BC3369F074FC}">
      <dgm:prSet/>
      <dgm:spPr/>
      <dgm:t>
        <a:bodyPr/>
        <a:lstStyle/>
        <a:p>
          <a:endParaRPr lang="fr-FR"/>
        </a:p>
      </dgm:t>
    </dgm:pt>
    <dgm:pt modelId="{E3C13A12-6664-4530-8CD9-D15A4AF98C05}">
      <dgm:prSet/>
      <dgm:spPr/>
      <dgm:t>
        <a:bodyPr/>
        <a:lstStyle/>
        <a:p>
          <a:r>
            <a:rPr lang="fr-FR" dirty="0" smtClean="0"/>
            <a:t>TOUS</a:t>
          </a:r>
          <a:endParaRPr lang="fr-FR" dirty="0"/>
        </a:p>
      </dgm:t>
    </dgm:pt>
    <dgm:pt modelId="{041E9531-D7EC-4AD5-8461-BCE895F93FE2}" type="parTrans" cxnId="{73467E03-75D8-444E-983F-8F69E5B3E910}">
      <dgm:prSet/>
      <dgm:spPr/>
      <dgm:t>
        <a:bodyPr/>
        <a:lstStyle/>
        <a:p>
          <a:endParaRPr lang="fr-FR"/>
        </a:p>
      </dgm:t>
    </dgm:pt>
    <dgm:pt modelId="{5860FFC1-E83D-44DF-9528-367BE3C4A233}" type="sibTrans" cxnId="{73467E03-75D8-444E-983F-8F69E5B3E910}">
      <dgm:prSet/>
      <dgm:spPr/>
      <dgm:t>
        <a:bodyPr/>
        <a:lstStyle/>
        <a:p>
          <a:endParaRPr lang="fr-FR"/>
        </a:p>
      </dgm:t>
    </dgm:pt>
    <dgm:pt modelId="{9A533700-71DF-4D7B-9C69-0B7CB20415CE}">
      <dgm:prSet phldrT="[Texte]"/>
      <dgm:spPr/>
      <dgm:t>
        <a:bodyPr/>
        <a:lstStyle/>
        <a:p>
          <a:r>
            <a:rPr lang="fr-FR" dirty="0" smtClean="0"/>
            <a:t>Prestations clientèle</a:t>
          </a:r>
          <a:endParaRPr lang="fr-FR" dirty="0"/>
        </a:p>
      </dgm:t>
    </dgm:pt>
    <dgm:pt modelId="{6AA80AC9-D6E0-452A-9A2C-48EB425FF811}" type="parTrans" cxnId="{666A6243-8D22-4E74-8D45-E5CF51BBB651}">
      <dgm:prSet/>
      <dgm:spPr/>
      <dgm:t>
        <a:bodyPr/>
        <a:lstStyle/>
        <a:p>
          <a:endParaRPr lang="fr-FR"/>
        </a:p>
      </dgm:t>
    </dgm:pt>
    <dgm:pt modelId="{15954973-0C60-47E7-AAF2-D87311505716}" type="sibTrans" cxnId="{666A6243-8D22-4E74-8D45-E5CF51BBB651}">
      <dgm:prSet/>
      <dgm:spPr/>
      <dgm:t>
        <a:bodyPr/>
        <a:lstStyle/>
        <a:p>
          <a:endParaRPr lang="fr-FR"/>
        </a:p>
      </dgm:t>
    </dgm:pt>
    <dgm:pt modelId="{5035FB0F-7465-410C-A385-B5711FDB90DA}" type="pres">
      <dgm:prSet presAssocID="{0871AEA9-975C-4E86-B49F-FA037C15C038}" presName="linearFlow" presStyleCnt="0">
        <dgm:presLayoutVars>
          <dgm:dir/>
          <dgm:animLvl val="lvl"/>
          <dgm:resizeHandles val="exact"/>
        </dgm:presLayoutVars>
      </dgm:prSet>
      <dgm:spPr/>
      <dgm:t>
        <a:bodyPr/>
        <a:lstStyle/>
        <a:p>
          <a:endParaRPr lang="fr-FR"/>
        </a:p>
      </dgm:t>
    </dgm:pt>
    <dgm:pt modelId="{7AE1363B-2A84-4E82-A62D-7A22A4724351}" type="pres">
      <dgm:prSet presAssocID="{921E81F1-0CC0-4B87-AEB9-3B977282D9DB}" presName="composite" presStyleCnt="0"/>
      <dgm:spPr/>
    </dgm:pt>
    <dgm:pt modelId="{B90B3A47-6F3D-446F-8B39-28F42614301D}" type="pres">
      <dgm:prSet presAssocID="{921E81F1-0CC0-4B87-AEB9-3B977282D9DB}" presName="parTx" presStyleLbl="node1" presStyleIdx="0" presStyleCnt="4">
        <dgm:presLayoutVars>
          <dgm:chMax val="0"/>
          <dgm:chPref val="0"/>
          <dgm:bulletEnabled val="1"/>
        </dgm:presLayoutVars>
      </dgm:prSet>
      <dgm:spPr/>
      <dgm:t>
        <a:bodyPr/>
        <a:lstStyle/>
        <a:p>
          <a:endParaRPr lang="fr-FR"/>
        </a:p>
      </dgm:t>
    </dgm:pt>
    <dgm:pt modelId="{3314AE89-A351-4FF8-A149-1E62A88260FC}" type="pres">
      <dgm:prSet presAssocID="{921E81F1-0CC0-4B87-AEB9-3B977282D9DB}" presName="parSh" presStyleLbl="node1" presStyleIdx="0" presStyleCnt="4"/>
      <dgm:spPr/>
      <dgm:t>
        <a:bodyPr/>
        <a:lstStyle/>
        <a:p>
          <a:endParaRPr lang="fr-FR"/>
        </a:p>
      </dgm:t>
    </dgm:pt>
    <dgm:pt modelId="{0F10578A-3017-4503-ABCC-6BFCEFA7A20A}" type="pres">
      <dgm:prSet presAssocID="{921E81F1-0CC0-4B87-AEB9-3B977282D9DB}" presName="desTx" presStyleLbl="fgAcc1" presStyleIdx="0" presStyleCnt="4">
        <dgm:presLayoutVars>
          <dgm:bulletEnabled val="1"/>
        </dgm:presLayoutVars>
      </dgm:prSet>
      <dgm:spPr/>
      <dgm:t>
        <a:bodyPr/>
        <a:lstStyle/>
        <a:p>
          <a:endParaRPr lang="fr-FR"/>
        </a:p>
      </dgm:t>
    </dgm:pt>
    <dgm:pt modelId="{993CF78E-F34E-4F89-97AA-BB5152E131A9}" type="pres">
      <dgm:prSet presAssocID="{79F6895C-9B19-4CF7-BB6B-49C5A1D7D752}" presName="sibTrans" presStyleLbl="sibTrans2D1" presStyleIdx="0" presStyleCnt="3"/>
      <dgm:spPr/>
      <dgm:t>
        <a:bodyPr/>
        <a:lstStyle/>
        <a:p>
          <a:endParaRPr lang="fr-FR"/>
        </a:p>
      </dgm:t>
    </dgm:pt>
    <dgm:pt modelId="{82B14E96-324F-4EA3-816F-C61620CC78F8}" type="pres">
      <dgm:prSet presAssocID="{79F6895C-9B19-4CF7-BB6B-49C5A1D7D752}" presName="connTx" presStyleLbl="sibTrans2D1" presStyleIdx="0" presStyleCnt="3"/>
      <dgm:spPr/>
      <dgm:t>
        <a:bodyPr/>
        <a:lstStyle/>
        <a:p>
          <a:endParaRPr lang="fr-FR"/>
        </a:p>
      </dgm:t>
    </dgm:pt>
    <dgm:pt modelId="{4DD32829-9A3B-47F6-AE72-C83BEEBB4AA9}" type="pres">
      <dgm:prSet presAssocID="{0F87D9C7-8C3F-4F0A-809F-C1F9FF79B3F2}" presName="composite" presStyleCnt="0"/>
      <dgm:spPr/>
    </dgm:pt>
    <dgm:pt modelId="{BE87F333-8E2C-47AA-9A67-362BAAB83410}" type="pres">
      <dgm:prSet presAssocID="{0F87D9C7-8C3F-4F0A-809F-C1F9FF79B3F2}" presName="parTx" presStyleLbl="node1" presStyleIdx="0" presStyleCnt="4">
        <dgm:presLayoutVars>
          <dgm:chMax val="0"/>
          <dgm:chPref val="0"/>
          <dgm:bulletEnabled val="1"/>
        </dgm:presLayoutVars>
      </dgm:prSet>
      <dgm:spPr/>
      <dgm:t>
        <a:bodyPr/>
        <a:lstStyle/>
        <a:p>
          <a:endParaRPr lang="fr-FR"/>
        </a:p>
      </dgm:t>
    </dgm:pt>
    <dgm:pt modelId="{A7B67619-8FF4-44FB-8836-626EEF7B36EC}" type="pres">
      <dgm:prSet presAssocID="{0F87D9C7-8C3F-4F0A-809F-C1F9FF79B3F2}" presName="parSh" presStyleLbl="node1" presStyleIdx="1" presStyleCnt="4"/>
      <dgm:spPr/>
      <dgm:t>
        <a:bodyPr/>
        <a:lstStyle/>
        <a:p>
          <a:endParaRPr lang="fr-FR"/>
        </a:p>
      </dgm:t>
    </dgm:pt>
    <dgm:pt modelId="{A26BB3A1-5F40-4C7C-B5FE-18A6D7091B82}" type="pres">
      <dgm:prSet presAssocID="{0F87D9C7-8C3F-4F0A-809F-C1F9FF79B3F2}" presName="desTx" presStyleLbl="fgAcc1" presStyleIdx="1" presStyleCnt="4">
        <dgm:presLayoutVars>
          <dgm:bulletEnabled val="1"/>
        </dgm:presLayoutVars>
      </dgm:prSet>
      <dgm:spPr/>
      <dgm:t>
        <a:bodyPr/>
        <a:lstStyle/>
        <a:p>
          <a:endParaRPr lang="fr-FR"/>
        </a:p>
      </dgm:t>
    </dgm:pt>
    <dgm:pt modelId="{35D8CAE1-3B8B-49BD-A64C-FD79EFF7130D}" type="pres">
      <dgm:prSet presAssocID="{FF277781-D65E-49C6-A5CF-E7E8F813CC4F}" presName="sibTrans" presStyleLbl="sibTrans2D1" presStyleIdx="1" presStyleCnt="3"/>
      <dgm:spPr/>
      <dgm:t>
        <a:bodyPr/>
        <a:lstStyle/>
        <a:p>
          <a:endParaRPr lang="fr-FR"/>
        </a:p>
      </dgm:t>
    </dgm:pt>
    <dgm:pt modelId="{2F85A09C-CE90-4893-B77A-45139FFD0A83}" type="pres">
      <dgm:prSet presAssocID="{FF277781-D65E-49C6-A5CF-E7E8F813CC4F}" presName="connTx" presStyleLbl="sibTrans2D1" presStyleIdx="1" presStyleCnt="3"/>
      <dgm:spPr/>
      <dgm:t>
        <a:bodyPr/>
        <a:lstStyle/>
        <a:p>
          <a:endParaRPr lang="fr-FR"/>
        </a:p>
      </dgm:t>
    </dgm:pt>
    <dgm:pt modelId="{BA0E91F3-73C9-47AD-A5BF-67CEDD6F0BED}" type="pres">
      <dgm:prSet presAssocID="{9840FB47-D86D-4E72-82BA-54045ED269AB}" presName="composite" presStyleCnt="0"/>
      <dgm:spPr/>
    </dgm:pt>
    <dgm:pt modelId="{5F941EFD-24BA-4752-B716-09C7604C80CD}" type="pres">
      <dgm:prSet presAssocID="{9840FB47-D86D-4E72-82BA-54045ED269AB}" presName="parTx" presStyleLbl="node1" presStyleIdx="1" presStyleCnt="4">
        <dgm:presLayoutVars>
          <dgm:chMax val="0"/>
          <dgm:chPref val="0"/>
          <dgm:bulletEnabled val="1"/>
        </dgm:presLayoutVars>
      </dgm:prSet>
      <dgm:spPr/>
      <dgm:t>
        <a:bodyPr/>
        <a:lstStyle/>
        <a:p>
          <a:endParaRPr lang="fr-FR"/>
        </a:p>
      </dgm:t>
    </dgm:pt>
    <dgm:pt modelId="{801876E8-F55C-4103-9AA6-86B63251734B}" type="pres">
      <dgm:prSet presAssocID="{9840FB47-D86D-4E72-82BA-54045ED269AB}" presName="parSh" presStyleLbl="node1" presStyleIdx="2" presStyleCnt="4"/>
      <dgm:spPr/>
      <dgm:t>
        <a:bodyPr/>
        <a:lstStyle/>
        <a:p>
          <a:endParaRPr lang="fr-FR"/>
        </a:p>
      </dgm:t>
    </dgm:pt>
    <dgm:pt modelId="{12F3BF6B-117F-4387-AC12-6F11B24A89ED}" type="pres">
      <dgm:prSet presAssocID="{9840FB47-D86D-4E72-82BA-54045ED269AB}" presName="desTx" presStyleLbl="fgAcc1" presStyleIdx="2" presStyleCnt="4">
        <dgm:presLayoutVars>
          <dgm:bulletEnabled val="1"/>
        </dgm:presLayoutVars>
      </dgm:prSet>
      <dgm:spPr/>
      <dgm:t>
        <a:bodyPr/>
        <a:lstStyle/>
        <a:p>
          <a:endParaRPr lang="fr-FR"/>
        </a:p>
      </dgm:t>
    </dgm:pt>
    <dgm:pt modelId="{8E2D2858-1256-4539-9FEF-5EC6382C5229}" type="pres">
      <dgm:prSet presAssocID="{DE46172B-D209-4B29-ACB5-9E8E1EBB675A}" presName="sibTrans" presStyleLbl="sibTrans2D1" presStyleIdx="2" presStyleCnt="3"/>
      <dgm:spPr/>
      <dgm:t>
        <a:bodyPr/>
        <a:lstStyle/>
        <a:p>
          <a:endParaRPr lang="fr-FR"/>
        </a:p>
      </dgm:t>
    </dgm:pt>
    <dgm:pt modelId="{6C8DBF1C-11F7-437A-8D82-4B138043F510}" type="pres">
      <dgm:prSet presAssocID="{DE46172B-D209-4B29-ACB5-9E8E1EBB675A}" presName="connTx" presStyleLbl="sibTrans2D1" presStyleIdx="2" presStyleCnt="3"/>
      <dgm:spPr/>
      <dgm:t>
        <a:bodyPr/>
        <a:lstStyle/>
        <a:p>
          <a:endParaRPr lang="fr-FR"/>
        </a:p>
      </dgm:t>
    </dgm:pt>
    <dgm:pt modelId="{7960B84D-2135-4B80-B8DC-E3BA9F23C0B8}" type="pres">
      <dgm:prSet presAssocID="{1E8C6C18-0467-400A-8330-4803C45E2B45}" presName="composite" presStyleCnt="0"/>
      <dgm:spPr/>
    </dgm:pt>
    <dgm:pt modelId="{D7B57DD2-92C6-4E38-8A15-24D9A247747E}" type="pres">
      <dgm:prSet presAssocID="{1E8C6C18-0467-400A-8330-4803C45E2B45}" presName="parTx" presStyleLbl="node1" presStyleIdx="2" presStyleCnt="4">
        <dgm:presLayoutVars>
          <dgm:chMax val="0"/>
          <dgm:chPref val="0"/>
          <dgm:bulletEnabled val="1"/>
        </dgm:presLayoutVars>
      </dgm:prSet>
      <dgm:spPr/>
      <dgm:t>
        <a:bodyPr/>
        <a:lstStyle/>
        <a:p>
          <a:endParaRPr lang="fr-FR"/>
        </a:p>
      </dgm:t>
    </dgm:pt>
    <dgm:pt modelId="{185DD665-B5E9-4227-84DF-5A4E6DBA5BC8}" type="pres">
      <dgm:prSet presAssocID="{1E8C6C18-0467-400A-8330-4803C45E2B45}" presName="parSh" presStyleLbl="node1" presStyleIdx="3" presStyleCnt="4"/>
      <dgm:spPr/>
      <dgm:t>
        <a:bodyPr/>
        <a:lstStyle/>
        <a:p>
          <a:endParaRPr lang="fr-FR"/>
        </a:p>
      </dgm:t>
    </dgm:pt>
    <dgm:pt modelId="{7A867577-7833-4483-BB92-DE0E299B1782}" type="pres">
      <dgm:prSet presAssocID="{1E8C6C18-0467-400A-8330-4803C45E2B45}" presName="desTx" presStyleLbl="fgAcc1" presStyleIdx="3" presStyleCnt="4">
        <dgm:presLayoutVars>
          <dgm:bulletEnabled val="1"/>
        </dgm:presLayoutVars>
      </dgm:prSet>
      <dgm:spPr/>
      <dgm:t>
        <a:bodyPr/>
        <a:lstStyle/>
        <a:p>
          <a:endParaRPr lang="fr-FR"/>
        </a:p>
      </dgm:t>
    </dgm:pt>
  </dgm:ptLst>
  <dgm:cxnLst>
    <dgm:cxn modelId="{20E46CA3-78E8-420B-9C01-9F7C38070E9C}" type="presOf" srcId="{0F87D9C7-8C3F-4F0A-809F-C1F9FF79B3F2}" destId="{A7B67619-8FF4-44FB-8836-626EEF7B36EC}" srcOrd="1" destOrd="0" presId="urn:microsoft.com/office/officeart/2005/8/layout/process3"/>
    <dgm:cxn modelId="{066E4F9B-40E5-4861-8362-C65FADDF1181}" type="presOf" srcId="{416F05EF-142E-4AB8-AFA5-D62FC98D262D}" destId="{0F10578A-3017-4503-ABCC-6BFCEFA7A20A}" srcOrd="0" destOrd="1" presId="urn:microsoft.com/office/officeart/2005/8/layout/process3"/>
    <dgm:cxn modelId="{772CF023-0392-4AAE-9B04-52805C55F798}" type="presOf" srcId="{DE46172B-D209-4B29-ACB5-9E8E1EBB675A}" destId="{6C8DBF1C-11F7-437A-8D82-4B138043F510}" srcOrd="1" destOrd="0" presId="urn:microsoft.com/office/officeart/2005/8/layout/process3"/>
    <dgm:cxn modelId="{A059824C-E37E-4C88-8F1D-3C5544D59C8E}" srcId="{5E2D4F78-6A9A-4F96-A2D2-86E1DD399945}" destId="{6F6882BB-2C66-4F0C-877A-C13BA047124F}" srcOrd="1" destOrd="0" parTransId="{DFB4C1C3-0E03-419F-B113-469C9D7C83BC}" sibTransId="{0FB929EF-6B8B-4358-AECF-E9FEA754AB3F}"/>
    <dgm:cxn modelId="{829063E5-300E-490A-A15E-E97EEE215D0B}" srcId="{5CD713AC-717A-4EC6-A55D-F68FEAB943F4}" destId="{7DC2756A-6BC8-49BC-8E78-D837BD597E22}" srcOrd="1" destOrd="0" parTransId="{131A2A98-973C-43C5-A8FC-8F5F131BCD62}" sibTransId="{5D92DFDD-7DFD-4724-9F5A-03FCB17C699C}"/>
    <dgm:cxn modelId="{FFF2A7F7-4B27-49CB-B4B6-3FDB8DDCA229}" srcId="{0871AEA9-975C-4E86-B49F-FA037C15C038}" destId="{0F87D9C7-8C3F-4F0A-809F-C1F9FF79B3F2}" srcOrd="1" destOrd="0" parTransId="{94F78AFD-7DAE-4D94-854B-6EDCEB908DE3}" sibTransId="{FF277781-D65E-49C6-A5CF-E7E8F813CC4F}"/>
    <dgm:cxn modelId="{DB28D85B-B629-4D8F-AD31-5D7DA3CE077E}" type="presOf" srcId="{0871AEA9-975C-4E86-B49F-FA037C15C038}" destId="{5035FB0F-7465-410C-A385-B5711FDB90DA}" srcOrd="0" destOrd="0" presId="urn:microsoft.com/office/officeart/2005/8/layout/process3"/>
    <dgm:cxn modelId="{6B313FCD-F8A9-4EF1-9FF7-3C3AF9809D13}" srcId="{88BDC3A7-1C4C-4F2F-9129-6C2130E2A531}" destId="{E9CB7746-DDBC-47CF-9589-9F1ADA4E9D7A}" srcOrd="0" destOrd="0" parTransId="{2FD629D5-FE78-4360-801B-75AD3A790812}" sibTransId="{3DE9F0F3-C377-4E9E-99E3-4C147718F5D6}"/>
    <dgm:cxn modelId="{7B46F7C0-ECE6-463E-BA14-0170D4A9530A}" type="presOf" srcId="{88BDC3A7-1C4C-4F2F-9129-6C2130E2A531}" destId="{12F3BF6B-117F-4387-AC12-6F11B24A89ED}" srcOrd="0" destOrd="0" presId="urn:microsoft.com/office/officeart/2005/8/layout/process3"/>
    <dgm:cxn modelId="{6F0D7EEA-6EDD-4B07-9FF4-8538357F35D4}" srcId="{5E2D4F78-6A9A-4F96-A2D2-86E1DD399945}" destId="{D5C87C4B-E429-4EE2-A438-97FD3186841C}" srcOrd="2" destOrd="0" parTransId="{9BC5C03B-D59E-4650-995E-D149FB118F70}" sibTransId="{4C987941-EEEF-4D5D-B935-44D6EE1E1001}"/>
    <dgm:cxn modelId="{A7671A95-32EB-49D6-9095-C894CA538A78}" type="presOf" srcId="{5CD713AC-717A-4EC6-A55D-F68FEAB943F4}" destId="{0F10578A-3017-4503-ABCC-6BFCEFA7A20A}" srcOrd="0" destOrd="0" presId="urn:microsoft.com/office/officeart/2005/8/layout/process3"/>
    <dgm:cxn modelId="{EA0C4B8D-F114-4C44-BACC-D1046AE3D56D}" type="presOf" srcId="{4B8BF58A-6B36-46B6-9B7F-28D1B7384986}" destId="{7A867577-7833-4483-BB92-DE0E299B1782}" srcOrd="0" destOrd="0" presId="urn:microsoft.com/office/officeart/2005/8/layout/process3"/>
    <dgm:cxn modelId="{F3CA9C75-F2F2-4EB1-9F62-18DBA7A39536}" type="presOf" srcId="{5E2D4F78-6A9A-4F96-A2D2-86E1DD399945}" destId="{A26BB3A1-5F40-4C7C-B5FE-18A6D7091B82}" srcOrd="0" destOrd="0" presId="urn:microsoft.com/office/officeart/2005/8/layout/process3"/>
    <dgm:cxn modelId="{EFECF0C2-9836-49E1-846B-802C127892C3}" type="presOf" srcId="{E9CB7746-DDBC-47CF-9589-9F1ADA4E9D7A}" destId="{12F3BF6B-117F-4387-AC12-6F11B24A89ED}" srcOrd="0" destOrd="1" presId="urn:microsoft.com/office/officeart/2005/8/layout/process3"/>
    <dgm:cxn modelId="{BF47B4CF-5BFD-4A7F-9B8B-CB77DBFA3689}" type="presOf" srcId="{FF277781-D65E-49C6-A5CF-E7E8F813CC4F}" destId="{2F85A09C-CE90-4893-B77A-45139FFD0A83}" srcOrd="1" destOrd="0" presId="urn:microsoft.com/office/officeart/2005/8/layout/process3"/>
    <dgm:cxn modelId="{4538A15C-23C7-49AF-815E-FC9C9FC9874E}" srcId="{5CD713AC-717A-4EC6-A55D-F68FEAB943F4}" destId="{416F05EF-142E-4AB8-AFA5-D62FC98D262D}" srcOrd="0" destOrd="0" parTransId="{B0C24BC2-6DDC-4844-8AD4-A88AD9C7B5D0}" sibTransId="{CA4AB07A-EDF4-47AD-AF31-9C3EA4B4B838}"/>
    <dgm:cxn modelId="{9BAB6898-429D-4067-BCC9-CB91B7A56DA2}" type="presOf" srcId="{9840FB47-D86D-4E72-82BA-54045ED269AB}" destId="{801876E8-F55C-4103-9AA6-86B63251734B}" srcOrd="1" destOrd="0" presId="urn:microsoft.com/office/officeart/2005/8/layout/process3"/>
    <dgm:cxn modelId="{7E2C926C-8FD6-41D8-879C-FA5E0A2BBACA}" type="presOf" srcId="{DE46172B-D209-4B29-ACB5-9E8E1EBB675A}" destId="{8E2D2858-1256-4539-9FEF-5EC6382C5229}" srcOrd="0" destOrd="0" presId="urn:microsoft.com/office/officeart/2005/8/layout/process3"/>
    <dgm:cxn modelId="{F3462030-D20C-4D1F-B7C3-CBBAEA3DE7BF}" type="presOf" srcId="{921E81F1-0CC0-4B87-AEB9-3B977282D9DB}" destId="{3314AE89-A351-4FF8-A149-1E62A88260FC}" srcOrd="1" destOrd="0" presId="urn:microsoft.com/office/officeart/2005/8/layout/process3"/>
    <dgm:cxn modelId="{E20E9D88-AFF5-4414-9AFE-6D5F840576DC}" type="presOf" srcId="{0F87D9C7-8C3F-4F0A-809F-C1F9FF79B3F2}" destId="{BE87F333-8E2C-47AA-9A67-362BAAB83410}" srcOrd="0" destOrd="0" presId="urn:microsoft.com/office/officeart/2005/8/layout/process3"/>
    <dgm:cxn modelId="{2C1ECAB3-83E2-4DA3-BEF8-95DD00787218}" srcId="{0871AEA9-975C-4E86-B49F-FA037C15C038}" destId="{1E8C6C18-0467-400A-8330-4803C45E2B45}" srcOrd="3" destOrd="0" parTransId="{BAB14458-3086-4D91-95EA-5C63F94FF5C7}" sibTransId="{BFC306FA-D1DD-4BB9-A516-E985DB7DAE0B}"/>
    <dgm:cxn modelId="{E5B9F581-C6AC-4103-883A-1C2E15EE4370}" type="presOf" srcId="{1E8C6C18-0467-400A-8330-4803C45E2B45}" destId="{185DD665-B5E9-4227-84DF-5A4E6DBA5BC8}" srcOrd="1" destOrd="0" presId="urn:microsoft.com/office/officeart/2005/8/layout/process3"/>
    <dgm:cxn modelId="{14E1542C-C56F-4F7F-A875-86CC4625550E}" type="presOf" srcId="{E3C13A12-6664-4530-8CD9-D15A4AF98C05}" destId="{7A867577-7833-4483-BB92-DE0E299B1782}" srcOrd="0" destOrd="1" presId="urn:microsoft.com/office/officeart/2005/8/layout/process3"/>
    <dgm:cxn modelId="{9D03507B-5DBF-4AB2-88A6-D56BD4BFC58D}" type="presOf" srcId="{FF277781-D65E-49C6-A5CF-E7E8F813CC4F}" destId="{35D8CAE1-3B8B-49BD-A64C-FD79EFF7130D}" srcOrd="0" destOrd="0" presId="urn:microsoft.com/office/officeart/2005/8/layout/process3"/>
    <dgm:cxn modelId="{666A6243-8D22-4E74-8D45-E5CF51BBB651}" srcId="{5E2D4F78-6A9A-4F96-A2D2-86E1DD399945}" destId="{9A533700-71DF-4D7B-9C69-0B7CB20415CE}" srcOrd="3" destOrd="0" parTransId="{6AA80AC9-D6E0-452A-9A2C-48EB425FF811}" sibTransId="{15954973-0C60-47E7-AAF2-D87311505716}"/>
    <dgm:cxn modelId="{B1F81009-1891-432A-AB6D-BC3369F074FC}" srcId="{1E8C6C18-0467-400A-8330-4803C45E2B45}" destId="{4B8BF58A-6B36-46B6-9B7F-28D1B7384986}" srcOrd="0" destOrd="0" parTransId="{A850078F-2E2F-404A-A09A-3C138C7BAFF6}" sibTransId="{C8A6A81E-7262-447E-9FA1-B0B797A03D43}"/>
    <dgm:cxn modelId="{457ECBA9-53FE-4259-833A-B908CF3B5B18}" type="presOf" srcId="{7DC2756A-6BC8-49BC-8E78-D837BD597E22}" destId="{0F10578A-3017-4503-ABCC-6BFCEFA7A20A}" srcOrd="0" destOrd="2" presId="urn:microsoft.com/office/officeart/2005/8/layout/process3"/>
    <dgm:cxn modelId="{48BF18AD-187F-4DDE-A084-93E38BD9A8D9}" type="presOf" srcId="{79F6895C-9B19-4CF7-BB6B-49C5A1D7D752}" destId="{82B14E96-324F-4EA3-816F-C61620CC78F8}" srcOrd="1" destOrd="0" presId="urn:microsoft.com/office/officeart/2005/8/layout/process3"/>
    <dgm:cxn modelId="{9C8784EB-A497-412B-9698-4DBD9AD0FBB3}" srcId="{0F87D9C7-8C3F-4F0A-809F-C1F9FF79B3F2}" destId="{5E2D4F78-6A9A-4F96-A2D2-86E1DD399945}" srcOrd="0" destOrd="0" parTransId="{E8F23FCD-E9BB-4939-BE3F-01C6C7CCD2F4}" sibTransId="{9A3ECF6E-C501-41CA-A41E-DBD0D4E6846E}"/>
    <dgm:cxn modelId="{EDC0FC21-BBDF-433E-A780-AB49C57B0D95}" type="presOf" srcId="{79F6895C-9B19-4CF7-BB6B-49C5A1D7D752}" destId="{993CF78E-F34E-4F89-97AA-BB5152E131A9}" srcOrd="0" destOrd="0" presId="urn:microsoft.com/office/officeart/2005/8/layout/process3"/>
    <dgm:cxn modelId="{F788C297-110B-46C6-97BB-23BB12045925}" type="presOf" srcId="{1AF9D5D7-502E-4994-A097-5F43F61BBD9F}" destId="{A26BB3A1-5F40-4C7C-B5FE-18A6D7091B82}" srcOrd="0" destOrd="1" presId="urn:microsoft.com/office/officeart/2005/8/layout/process3"/>
    <dgm:cxn modelId="{ACF21138-A881-489B-8744-D95099E79C45}" type="presOf" srcId="{6F6882BB-2C66-4F0C-877A-C13BA047124F}" destId="{A26BB3A1-5F40-4C7C-B5FE-18A6D7091B82}" srcOrd="0" destOrd="2" presId="urn:microsoft.com/office/officeart/2005/8/layout/process3"/>
    <dgm:cxn modelId="{8023C70F-B820-41C1-8390-92DB59CF644B}" srcId="{0871AEA9-975C-4E86-B49F-FA037C15C038}" destId="{9840FB47-D86D-4E72-82BA-54045ED269AB}" srcOrd="2" destOrd="0" parTransId="{1ABD5B73-71AD-4C36-BAFF-0084A99FA779}" sibTransId="{DE46172B-D209-4B29-ACB5-9E8E1EBB675A}"/>
    <dgm:cxn modelId="{22233D6E-6703-4CE1-B0C1-699D83465693}" type="presOf" srcId="{1E8C6C18-0467-400A-8330-4803C45E2B45}" destId="{D7B57DD2-92C6-4E38-8A15-24D9A247747E}" srcOrd="0" destOrd="0" presId="urn:microsoft.com/office/officeart/2005/8/layout/process3"/>
    <dgm:cxn modelId="{12F11414-C527-4F16-B571-D27C3AB65A6E}" srcId="{5E2D4F78-6A9A-4F96-A2D2-86E1DD399945}" destId="{1AF9D5D7-502E-4994-A097-5F43F61BBD9F}" srcOrd="0" destOrd="0" parTransId="{C98A31AA-2591-4829-864D-23FDB0E7F0D5}" sibTransId="{51DD1F70-1248-43B4-9D1E-75C35E6437EB}"/>
    <dgm:cxn modelId="{8A36A9A4-B06F-424C-887C-504B79F76FE5}" srcId="{0871AEA9-975C-4E86-B49F-FA037C15C038}" destId="{921E81F1-0CC0-4B87-AEB9-3B977282D9DB}" srcOrd="0" destOrd="0" parTransId="{340D718F-4400-4E73-AC14-09C47459859A}" sibTransId="{79F6895C-9B19-4CF7-BB6B-49C5A1D7D752}"/>
    <dgm:cxn modelId="{73467E03-75D8-444E-983F-8F69E5B3E910}" srcId="{4B8BF58A-6B36-46B6-9B7F-28D1B7384986}" destId="{E3C13A12-6664-4530-8CD9-D15A4AF98C05}" srcOrd="0" destOrd="0" parTransId="{041E9531-D7EC-4AD5-8461-BCE895F93FE2}" sibTransId="{5860FFC1-E83D-44DF-9528-367BE3C4A233}"/>
    <dgm:cxn modelId="{673C6706-E809-4FA8-8762-8ECA9F480404}" type="presOf" srcId="{9A533700-71DF-4D7B-9C69-0B7CB20415CE}" destId="{A26BB3A1-5F40-4C7C-B5FE-18A6D7091B82}" srcOrd="0" destOrd="4" presId="urn:microsoft.com/office/officeart/2005/8/layout/process3"/>
    <dgm:cxn modelId="{70F84BC6-8408-4EF9-B3D7-A97945A3504F}" type="presOf" srcId="{D5C87C4B-E429-4EE2-A438-97FD3186841C}" destId="{A26BB3A1-5F40-4C7C-B5FE-18A6D7091B82}" srcOrd="0" destOrd="3" presId="urn:microsoft.com/office/officeart/2005/8/layout/process3"/>
    <dgm:cxn modelId="{9285BA27-C8A4-49D3-85D8-B85957DE54D7}" type="presOf" srcId="{921E81F1-0CC0-4B87-AEB9-3B977282D9DB}" destId="{B90B3A47-6F3D-446F-8B39-28F42614301D}" srcOrd="0" destOrd="0" presId="urn:microsoft.com/office/officeart/2005/8/layout/process3"/>
    <dgm:cxn modelId="{19A32D98-F36F-4BCF-AFDB-3C8B586829BC}" srcId="{9840FB47-D86D-4E72-82BA-54045ED269AB}" destId="{88BDC3A7-1C4C-4F2F-9129-6C2130E2A531}" srcOrd="0" destOrd="0" parTransId="{C1807C3D-FF21-4C90-BACA-67C0C80B5F6E}" sibTransId="{8C92A643-3B42-40D5-82E7-BB967D782AA7}"/>
    <dgm:cxn modelId="{7A46A202-C3FD-490C-930B-903F9EC3055D}" type="presOf" srcId="{9840FB47-D86D-4E72-82BA-54045ED269AB}" destId="{5F941EFD-24BA-4752-B716-09C7604C80CD}" srcOrd="0" destOrd="0" presId="urn:microsoft.com/office/officeart/2005/8/layout/process3"/>
    <dgm:cxn modelId="{060A2C04-9332-4FEB-AE63-114EB4A3826C}" srcId="{921E81F1-0CC0-4B87-AEB9-3B977282D9DB}" destId="{5CD713AC-717A-4EC6-A55D-F68FEAB943F4}" srcOrd="0" destOrd="0" parTransId="{B32AE0E2-5F03-4892-B490-17ABF44A2C6C}" sibTransId="{E165CEC1-BE73-4297-A686-9A2279F67EE4}"/>
    <dgm:cxn modelId="{5871754E-468F-4649-960E-0694EE4BC429}" type="presParOf" srcId="{5035FB0F-7465-410C-A385-B5711FDB90DA}" destId="{7AE1363B-2A84-4E82-A62D-7A22A4724351}" srcOrd="0" destOrd="0" presId="urn:microsoft.com/office/officeart/2005/8/layout/process3"/>
    <dgm:cxn modelId="{805A7A48-5B98-4819-A3C3-6AEB8C1A493B}" type="presParOf" srcId="{7AE1363B-2A84-4E82-A62D-7A22A4724351}" destId="{B90B3A47-6F3D-446F-8B39-28F42614301D}" srcOrd="0" destOrd="0" presId="urn:microsoft.com/office/officeart/2005/8/layout/process3"/>
    <dgm:cxn modelId="{882A7793-3331-4553-900C-19870F89F434}" type="presParOf" srcId="{7AE1363B-2A84-4E82-A62D-7A22A4724351}" destId="{3314AE89-A351-4FF8-A149-1E62A88260FC}" srcOrd="1" destOrd="0" presId="urn:microsoft.com/office/officeart/2005/8/layout/process3"/>
    <dgm:cxn modelId="{5CF91E42-7550-4B5A-A573-57834A1D012D}" type="presParOf" srcId="{7AE1363B-2A84-4E82-A62D-7A22A4724351}" destId="{0F10578A-3017-4503-ABCC-6BFCEFA7A20A}" srcOrd="2" destOrd="0" presId="urn:microsoft.com/office/officeart/2005/8/layout/process3"/>
    <dgm:cxn modelId="{556FD6B8-3B07-46A3-A303-53E9C6AEACC3}" type="presParOf" srcId="{5035FB0F-7465-410C-A385-B5711FDB90DA}" destId="{993CF78E-F34E-4F89-97AA-BB5152E131A9}" srcOrd="1" destOrd="0" presId="urn:microsoft.com/office/officeart/2005/8/layout/process3"/>
    <dgm:cxn modelId="{F309246C-ABC6-4104-A82B-CA02B6CFDE64}" type="presParOf" srcId="{993CF78E-F34E-4F89-97AA-BB5152E131A9}" destId="{82B14E96-324F-4EA3-816F-C61620CC78F8}" srcOrd="0" destOrd="0" presId="urn:microsoft.com/office/officeart/2005/8/layout/process3"/>
    <dgm:cxn modelId="{9AEF0FDD-5075-430D-BB71-3C55C5E8A40C}" type="presParOf" srcId="{5035FB0F-7465-410C-A385-B5711FDB90DA}" destId="{4DD32829-9A3B-47F6-AE72-C83BEEBB4AA9}" srcOrd="2" destOrd="0" presId="urn:microsoft.com/office/officeart/2005/8/layout/process3"/>
    <dgm:cxn modelId="{882DA06C-2BAC-4A48-B298-86377E4B48A8}" type="presParOf" srcId="{4DD32829-9A3B-47F6-AE72-C83BEEBB4AA9}" destId="{BE87F333-8E2C-47AA-9A67-362BAAB83410}" srcOrd="0" destOrd="0" presId="urn:microsoft.com/office/officeart/2005/8/layout/process3"/>
    <dgm:cxn modelId="{E4D1C626-7A14-4284-9959-C8C341872CB9}" type="presParOf" srcId="{4DD32829-9A3B-47F6-AE72-C83BEEBB4AA9}" destId="{A7B67619-8FF4-44FB-8836-626EEF7B36EC}" srcOrd="1" destOrd="0" presId="urn:microsoft.com/office/officeart/2005/8/layout/process3"/>
    <dgm:cxn modelId="{2DCFA3E3-71A7-4963-9EE6-16249F0548DB}" type="presParOf" srcId="{4DD32829-9A3B-47F6-AE72-C83BEEBB4AA9}" destId="{A26BB3A1-5F40-4C7C-B5FE-18A6D7091B82}" srcOrd="2" destOrd="0" presId="urn:microsoft.com/office/officeart/2005/8/layout/process3"/>
    <dgm:cxn modelId="{4A699BF4-26CA-42D6-8A4B-D765EFA79887}" type="presParOf" srcId="{5035FB0F-7465-410C-A385-B5711FDB90DA}" destId="{35D8CAE1-3B8B-49BD-A64C-FD79EFF7130D}" srcOrd="3" destOrd="0" presId="urn:microsoft.com/office/officeart/2005/8/layout/process3"/>
    <dgm:cxn modelId="{5DD198BD-0D63-4006-A98F-B2D2544D30FB}" type="presParOf" srcId="{35D8CAE1-3B8B-49BD-A64C-FD79EFF7130D}" destId="{2F85A09C-CE90-4893-B77A-45139FFD0A83}" srcOrd="0" destOrd="0" presId="urn:microsoft.com/office/officeart/2005/8/layout/process3"/>
    <dgm:cxn modelId="{E0396006-E54B-406E-AC36-7DA02B19CCA8}" type="presParOf" srcId="{5035FB0F-7465-410C-A385-B5711FDB90DA}" destId="{BA0E91F3-73C9-47AD-A5BF-67CEDD6F0BED}" srcOrd="4" destOrd="0" presId="urn:microsoft.com/office/officeart/2005/8/layout/process3"/>
    <dgm:cxn modelId="{8DE7D215-EEC9-4EBC-B608-B00D946EC40F}" type="presParOf" srcId="{BA0E91F3-73C9-47AD-A5BF-67CEDD6F0BED}" destId="{5F941EFD-24BA-4752-B716-09C7604C80CD}" srcOrd="0" destOrd="0" presId="urn:microsoft.com/office/officeart/2005/8/layout/process3"/>
    <dgm:cxn modelId="{34AE5BFB-D546-41A7-93E3-5DA3A7A1E139}" type="presParOf" srcId="{BA0E91F3-73C9-47AD-A5BF-67CEDD6F0BED}" destId="{801876E8-F55C-4103-9AA6-86B63251734B}" srcOrd="1" destOrd="0" presId="urn:microsoft.com/office/officeart/2005/8/layout/process3"/>
    <dgm:cxn modelId="{A8D5C3FE-3C15-459B-993A-6AE3D12C0420}" type="presParOf" srcId="{BA0E91F3-73C9-47AD-A5BF-67CEDD6F0BED}" destId="{12F3BF6B-117F-4387-AC12-6F11B24A89ED}" srcOrd="2" destOrd="0" presId="urn:microsoft.com/office/officeart/2005/8/layout/process3"/>
    <dgm:cxn modelId="{0D6ED787-5B40-4872-929C-FA6A204146D0}" type="presParOf" srcId="{5035FB0F-7465-410C-A385-B5711FDB90DA}" destId="{8E2D2858-1256-4539-9FEF-5EC6382C5229}" srcOrd="5" destOrd="0" presId="urn:microsoft.com/office/officeart/2005/8/layout/process3"/>
    <dgm:cxn modelId="{9B8BF5E3-190C-4645-A421-F80A7EFD25EA}" type="presParOf" srcId="{8E2D2858-1256-4539-9FEF-5EC6382C5229}" destId="{6C8DBF1C-11F7-437A-8D82-4B138043F510}" srcOrd="0" destOrd="0" presId="urn:microsoft.com/office/officeart/2005/8/layout/process3"/>
    <dgm:cxn modelId="{A4519945-3B9C-46EE-96A2-9512446F7A9E}" type="presParOf" srcId="{5035FB0F-7465-410C-A385-B5711FDB90DA}" destId="{7960B84D-2135-4B80-B8DC-E3BA9F23C0B8}" srcOrd="6" destOrd="0" presId="urn:microsoft.com/office/officeart/2005/8/layout/process3"/>
    <dgm:cxn modelId="{B7934160-C320-4C84-B3AE-3A0BF0C69AB9}" type="presParOf" srcId="{7960B84D-2135-4B80-B8DC-E3BA9F23C0B8}" destId="{D7B57DD2-92C6-4E38-8A15-24D9A247747E}" srcOrd="0" destOrd="0" presId="urn:microsoft.com/office/officeart/2005/8/layout/process3"/>
    <dgm:cxn modelId="{56CAD18B-6F09-4328-A652-6BCA613C79FF}" type="presParOf" srcId="{7960B84D-2135-4B80-B8DC-E3BA9F23C0B8}" destId="{185DD665-B5E9-4227-84DF-5A4E6DBA5BC8}" srcOrd="1" destOrd="0" presId="urn:microsoft.com/office/officeart/2005/8/layout/process3"/>
    <dgm:cxn modelId="{37D08445-9D25-4895-B09C-1F6CB107265C}" type="presParOf" srcId="{7960B84D-2135-4B80-B8DC-E3BA9F23C0B8}" destId="{7A867577-7833-4483-BB92-DE0E299B178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14AE89-A351-4FF8-A149-1E62A88260FC}">
      <dsp:nvSpPr>
        <dsp:cNvPr id="0" name=""/>
        <dsp:cNvSpPr/>
      </dsp:nvSpPr>
      <dsp:spPr>
        <a:xfrm>
          <a:off x="1122" y="989849"/>
          <a:ext cx="1411164" cy="73087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fr-FR" sz="1300" kern="1200" dirty="0" smtClean="0"/>
            <a:t>Pilote BDD : Groupe Ardennes</a:t>
          </a:r>
          <a:endParaRPr lang="fr-FR" sz="1300" kern="1200" dirty="0"/>
        </a:p>
      </dsp:txBody>
      <dsp:txXfrm>
        <a:off x="1122" y="989849"/>
        <a:ext cx="1411164" cy="487251"/>
      </dsp:txXfrm>
    </dsp:sp>
    <dsp:sp modelId="{0F10578A-3017-4503-ABCC-6BFCEFA7A20A}">
      <dsp:nvSpPr>
        <dsp:cNvPr id="0" name=""/>
        <dsp:cNvSpPr/>
      </dsp:nvSpPr>
      <dsp:spPr>
        <a:xfrm>
          <a:off x="290156" y="1477100"/>
          <a:ext cx="1411164" cy="159705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fr-FR" sz="1300" b="1" kern="1200" dirty="0" smtClean="0"/>
            <a:t>Domaines :</a:t>
          </a:r>
          <a:endParaRPr lang="fr-FR" sz="1300" b="1" kern="1200" dirty="0"/>
        </a:p>
        <a:p>
          <a:pPr marL="228600" lvl="2" indent="-114300" algn="l" defTabSz="577850">
            <a:lnSpc>
              <a:spcPct val="90000"/>
            </a:lnSpc>
            <a:spcBef>
              <a:spcPct val="0"/>
            </a:spcBef>
            <a:spcAft>
              <a:spcPct val="15000"/>
            </a:spcAft>
            <a:buChar char="••"/>
          </a:pPr>
          <a:r>
            <a:rPr lang="fr-FR" sz="1300" kern="1200" dirty="0" smtClean="0"/>
            <a:t> Chèques de banque</a:t>
          </a:r>
          <a:endParaRPr lang="fr-FR" sz="1300" kern="1200" dirty="0"/>
        </a:p>
        <a:p>
          <a:pPr marL="228600" lvl="2" indent="-114300" algn="l" defTabSz="577850">
            <a:lnSpc>
              <a:spcPct val="90000"/>
            </a:lnSpc>
            <a:spcBef>
              <a:spcPct val="0"/>
            </a:spcBef>
            <a:spcAft>
              <a:spcPct val="15000"/>
            </a:spcAft>
            <a:buChar char="••"/>
          </a:pPr>
          <a:r>
            <a:rPr lang="fr-FR" sz="1300" kern="1200" dirty="0" smtClean="0"/>
            <a:t>ATD</a:t>
          </a:r>
          <a:endParaRPr lang="fr-FR" sz="1300" kern="1200" dirty="0"/>
        </a:p>
      </dsp:txBody>
      <dsp:txXfrm>
        <a:off x="331488" y="1518432"/>
        <a:ext cx="1328500" cy="1514386"/>
      </dsp:txXfrm>
    </dsp:sp>
    <dsp:sp modelId="{993CF78E-F34E-4F89-97AA-BB5152E131A9}">
      <dsp:nvSpPr>
        <dsp:cNvPr id="0" name=""/>
        <dsp:cNvSpPr/>
      </dsp:nvSpPr>
      <dsp:spPr>
        <a:xfrm>
          <a:off x="1626214" y="1057805"/>
          <a:ext cx="453526" cy="35133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1626214" y="1128073"/>
        <a:ext cx="348124" cy="210803"/>
      </dsp:txXfrm>
    </dsp:sp>
    <dsp:sp modelId="{A7B67619-8FF4-44FB-8836-626EEF7B36EC}">
      <dsp:nvSpPr>
        <dsp:cNvPr id="0" name=""/>
        <dsp:cNvSpPr/>
      </dsp:nvSpPr>
      <dsp:spPr>
        <a:xfrm>
          <a:off x="2267996" y="989849"/>
          <a:ext cx="1411164" cy="730877"/>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fr-FR" sz="1300" kern="1200" dirty="0" smtClean="0"/>
            <a:t>Généralisation à toutes les agences</a:t>
          </a:r>
          <a:endParaRPr lang="fr-FR" sz="1300" kern="1200" dirty="0"/>
        </a:p>
      </dsp:txBody>
      <dsp:txXfrm>
        <a:off x="2267996" y="989849"/>
        <a:ext cx="1411164" cy="487251"/>
      </dsp:txXfrm>
    </dsp:sp>
    <dsp:sp modelId="{A26BB3A1-5F40-4C7C-B5FE-18A6D7091B82}">
      <dsp:nvSpPr>
        <dsp:cNvPr id="0" name=""/>
        <dsp:cNvSpPr/>
      </dsp:nvSpPr>
      <dsp:spPr>
        <a:xfrm>
          <a:off x="2557030" y="1477100"/>
          <a:ext cx="1411164" cy="159705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fr-FR" sz="1300" b="1" kern="1200" dirty="0" smtClean="0"/>
            <a:t>Domaines * :</a:t>
          </a:r>
          <a:endParaRPr lang="fr-FR" sz="1300" b="1" kern="1200" dirty="0"/>
        </a:p>
        <a:p>
          <a:pPr marL="228600" lvl="2" indent="-114300" algn="l" defTabSz="577850">
            <a:lnSpc>
              <a:spcPct val="90000"/>
            </a:lnSpc>
            <a:spcBef>
              <a:spcPct val="0"/>
            </a:spcBef>
            <a:spcAft>
              <a:spcPct val="15000"/>
            </a:spcAft>
            <a:buChar char="••"/>
          </a:pPr>
          <a:r>
            <a:rPr lang="fr-FR" sz="1300" kern="1200" dirty="0" smtClean="0"/>
            <a:t>Chèques de banque</a:t>
          </a:r>
          <a:endParaRPr lang="fr-FR" sz="1300" kern="1200" dirty="0"/>
        </a:p>
        <a:p>
          <a:pPr marL="228600" lvl="2" indent="-114300" algn="l" defTabSz="577850">
            <a:lnSpc>
              <a:spcPct val="90000"/>
            </a:lnSpc>
            <a:spcBef>
              <a:spcPct val="0"/>
            </a:spcBef>
            <a:spcAft>
              <a:spcPct val="15000"/>
            </a:spcAft>
            <a:buChar char="••"/>
          </a:pPr>
          <a:r>
            <a:rPr lang="fr-FR" sz="1300" kern="1200" dirty="0" smtClean="0"/>
            <a:t>ATD</a:t>
          </a:r>
          <a:endParaRPr lang="fr-FR" sz="1300" kern="1200" dirty="0"/>
        </a:p>
        <a:p>
          <a:pPr marL="228600" lvl="2" indent="-114300" algn="l" defTabSz="577850">
            <a:lnSpc>
              <a:spcPct val="90000"/>
            </a:lnSpc>
            <a:spcBef>
              <a:spcPct val="0"/>
            </a:spcBef>
            <a:spcAft>
              <a:spcPct val="15000"/>
            </a:spcAft>
            <a:buChar char="••"/>
          </a:pPr>
          <a:r>
            <a:rPr lang="fr-FR" sz="1300" kern="1200" dirty="0" smtClean="0"/>
            <a:t>Successions</a:t>
          </a:r>
          <a:endParaRPr lang="fr-FR" sz="1300" kern="1200" dirty="0"/>
        </a:p>
        <a:p>
          <a:pPr marL="228600" lvl="2" indent="-114300" algn="l" defTabSz="577850">
            <a:lnSpc>
              <a:spcPct val="90000"/>
            </a:lnSpc>
            <a:spcBef>
              <a:spcPct val="0"/>
            </a:spcBef>
            <a:spcAft>
              <a:spcPct val="15000"/>
            </a:spcAft>
            <a:buChar char="••"/>
          </a:pPr>
          <a:r>
            <a:rPr lang="fr-FR" sz="1300" kern="1200" dirty="0" smtClean="0"/>
            <a:t>Prestations clientèle</a:t>
          </a:r>
          <a:endParaRPr lang="fr-FR" sz="1300" kern="1200" dirty="0"/>
        </a:p>
      </dsp:txBody>
      <dsp:txXfrm>
        <a:off x="2598362" y="1518432"/>
        <a:ext cx="1328500" cy="1514386"/>
      </dsp:txXfrm>
    </dsp:sp>
    <dsp:sp modelId="{35D8CAE1-3B8B-49BD-A64C-FD79EFF7130D}">
      <dsp:nvSpPr>
        <dsp:cNvPr id="0" name=""/>
        <dsp:cNvSpPr/>
      </dsp:nvSpPr>
      <dsp:spPr>
        <a:xfrm>
          <a:off x="3893088" y="1057805"/>
          <a:ext cx="453526" cy="351339"/>
        </a:xfrm>
        <a:prstGeom prst="rightArrow">
          <a:avLst>
            <a:gd name="adj1" fmla="val 60000"/>
            <a:gd name="adj2" fmla="val 50000"/>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3893088" y="1128073"/>
        <a:ext cx="348124" cy="210803"/>
      </dsp:txXfrm>
    </dsp:sp>
    <dsp:sp modelId="{801876E8-F55C-4103-9AA6-86B63251734B}">
      <dsp:nvSpPr>
        <dsp:cNvPr id="0" name=""/>
        <dsp:cNvSpPr/>
      </dsp:nvSpPr>
      <dsp:spPr>
        <a:xfrm>
          <a:off x="4534870" y="989849"/>
          <a:ext cx="1411164" cy="730877"/>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fr-FR" sz="1300" kern="1200" dirty="0" smtClean="0"/>
            <a:t>Généralisation à toutes les agences</a:t>
          </a:r>
          <a:endParaRPr lang="fr-FR" sz="1300" kern="1200" dirty="0"/>
        </a:p>
      </dsp:txBody>
      <dsp:txXfrm>
        <a:off x="4534870" y="989849"/>
        <a:ext cx="1411164" cy="487251"/>
      </dsp:txXfrm>
    </dsp:sp>
    <dsp:sp modelId="{12F3BF6B-117F-4387-AC12-6F11B24A89ED}">
      <dsp:nvSpPr>
        <dsp:cNvPr id="0" name=""/>
        <dsp:cNvSpPr/>
      </dsp:nvSpPr>
      <dsp:spPr>
        <a:xfrm>
          <a:off x="4823904" y="1477100"/>
          <a:ext cx="1411164" cy="159705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fr-FR" sz="1300" b="1" kern="1200" dirty="0" smtClean="0"/>
            <a:t>Domaines :</a:t>
          </a:r>
          <a:endParaRPr lang="fr-FR" sz="1300" b="1" kern="1200" dirty="0"/>
        </a:p>
        <a:p>
          <a:pPr marL="228600" lvl="2" indent="-114300" algn="l" defTabSz="577850">
            <a:lnSpc>
              <a:spcPct val="90000"/>
            </a:lnSpc>
            <a:spcBef>
              <a:spcPct val="0"/>
            </a:spcBef>
            <a:spcAft>
              <a:spcPct val="15000"/>
            </a:spcAft>
            <a:buChar char="••"/>
          </a:pPr>
          <a:r>
            <a:rPr lang="fr-FR" sz="1300" kern="1200" dirty="0" smtClean="0"/>
            <a:t>Prestations retenues en  Vague 2 </a:t>
          </a:r>
          <a:endParaRPr lang="fr-FR" sz="1300" kern="1200" dirty="0"/>
        </a:p>
      </dsp:txBody>
      <dsp:txXfrm>
        <a:off x="4865236" y="1518432"/>
        <a:ext cx="1328500" cy="1514386"/>
      </dsp:txXfrm>
    </dsp:sp>
    <dsp:sp modelId="{8E2D2858-1256-4539-9FEF-5EC6382C5229}">
      <dsp:nvSpPr>
        <dsp:cNvPr id="0" name=""/>
        <dsp:cNvSpPr/>
      </dsp:nvSpPr>
      <dsp:spPr>
        <a:xfrm>
          <a:off x="6159962" y="1057805"/>
          <a:ext cx="453526" cy="351339"/>
        </a:xfrm>
        <a:prstGeom prst="righ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dsp:txBody>
      <dsp:txXfrm>
        <a:off x="6159962" y="1128073"/>
        <a:ext cx="348124" cy="210803"/>
      </dsp:txXfrm>
    </dsp:sp>
    <dsp:sp modelId="{185DD665-B5E9-4227-84DF-5A4E6DBA5BC8}">
      <dsp:nvSpPr>
        <dsp:cNvPr id="0" name=""/>
        <dsp:cNvSpPr/>
      </dsp:nvSpPr>
      <dsp:spPr>
        <a:xfrm>
          <a:off x="6801745" y="989849"/>
          <a:ext cx="1411164" cy="730877"/>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fr-FR" sz="1300" kern="1200" dirty="0" smtClean="0"/>
            <a:t>Généralisation à toutes les agences</a:t>
          </a:r>
          <a:endParaRPr lang="fr-FR" sz="1300" kern="1200" dirty="0"/>
        </a:p>
      </dsp:txBody>
      <dsp:txXfrm>
        <a:off x="6801745" y="989849"/>
        <a:ext cx="1411164" cy="487251"/>
      </dsp:txXfrm>
    </dsp:sp>
    <dsp:sp modelId="{7A867577-7833-4483-BB92-DE0E299B1782}">
      <dsp:nvSpPr>
        <dsp:cNvPr id="0" name=""/>
        <dsp:cNvSpPr/>
      </dsp:nvSpPr>
      <dsp:spPr>
        <a:xfrm>
          <a:off x="7090778" y="1477100"/>
          <a:ext cx="1411164" cy="159705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fr-FR" sz="1300" b="1" kern="1200" dirty="0" smtClean="0"/>
            <a:t>Domaines :</a:t>
          </a:r>
          <a:endParaRPr lang="fr-FR" sz="1300" b="1" kern="1200" dirty="0"/>
        </a:p>
        <a:p>
          <a:pPr marL="228600" lvl="2" indent="-114300" algn="l" defTabSz="577850">
            <a:lnSpc>
              <a:spcPct val="90000"/>
            </a:lnSpc>
            <a:spcBef>
              <a:spcPct val="0"/>
            </a:spcBef>
            <a:spcAft>
              <a:spcPct val="15000"/>
            </a:spcAft>
            <a:buChar char="••"/>
          </a:pPr>
          <a:r>
            <a:rPr lang="fr-FR" sz="1300" kern="1200" dirty="0" smtClean="0"/>
            <a:t>TOUS</a:t>
          </a:r>
          <a:endParaRPr lang="fr-FR" sz="1300" kern="1200" dirty="0"/>
        </a:p>
      </dsp:txBody>
      <dsp:txXfrm>
        <a:off x="7132110" y="1518432"/>
        <a:ext cx="1328500" cy="1514386"/>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20/03/2018</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20/03/2018</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defTabSz="882213">
              <a:buFont typeface="Arial" panose="020B0604020202020204" pitchFamily="34" charset="0"/>
              <a:buNone/>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14</a:t>
            </a:fld>
            <a:endParaRPr lang="fr-FR"/>
          </a:p>
        </p:txBody>
      </p:sp>
    </p:spTree>
    <p:extLst>
      <p:ext uri="{BB962C8B-B14F-4D97-AF65-F5344CB8AC3E}">
        <p14:creationId xmlns:p14="http://schemas.microsoft.com/office/powerpoint/2010/main" val="683073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defTabSz="882213">
              <a:buFont typeface="Arial" panose="020B0604020202020204" pitchFamily="34" charset="0"/>
              <a:buNone/>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17</a:t>
            </a:fld>
            <a:endParaRPr lang="fr-FR"/>
          </a:p>
        </p:txBody>
      </p:sp>
    </p:spTree>
    <p:extLst>
      <p:ext uri="{BB962C8B-B14F-4D97-AF65-F5344CB8AC3E}">
        <p14:creationId xmlns:p14="http://schemas.microsoft.com/office/powerpoint/2010/main" val="28150833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218388134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a:solidFill>
                <a:srgbClr val="000000"/>
              </a:solidFill>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lnSpc>
                <a:spcPct val="150000"/>
              </a:lnSpc>
              <a:spcBef>
                <a:spcPct val="0"/>
              </a:spcBef>
              <a:spcAft>
                <a:spcPct val="0"/>
              </a:spcAft>
            </a:pPr>
            <a:endParaRPr lang="fr-FR" sz="700" dirty="0">
              <a:solidFill>
                <a:prstClr val="white"/>
              </a:solidFill>
            </a:endParaRPr>
          </a:p>
        </p:txBody>
      </p:sp>
    </p:spTree>
    <p:extLst>
      <p:ext uri="{BB962C8B-B14F-4D97-AF65-F5344CB8AC3E}">
        <p14:creationId xmlns:p14="http://schemas.microsoft.com/office/powerpoint/2010/main" val="304496410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image" Target="../media/image1.jpg"/><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image" Target="../media/image6.emf"/><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image" Target="../media/image1.jpg"/><Relationship Id="rId4" Type="http://schemas.openxmlformats.org/officeDocument/2006/relationships/slideLayout" Target="../slideLayouts/slideLayout44.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4" Type="http://schemas.openxmlformats.org/officeDocument/2006/relationships/slideLayout" Target="../slideLayouts/slideLayout72.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 Heure Du Jeudi du 22 Mars 2018</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 id="2147483883" r:id="rId10"/>
    <p:sldLayoutId id="2147483884" r:id="rId11"/>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tmp"/></Relationships>
</file>

<file path=ppt/slides/_rels/slide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30.tmp"/></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tmp"/><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tmp"/><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2.png"/><Relationship Id="rId7" Type="http://schemas.openxmlformats.org/officeDocument/2006/relationships/image" Target="../media/image40.png"/><Relationship Id="rId2" Type="http://schemas.openxmlformats.org/officeDocument/2006/relationships/image" Target="../media/image36.tmp"/><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tmp"/><Relationship Id="rId4" Type="http://schemas.openxmlformats.org/officeDocument/2006/relationships/image" Target="../media/image37.tmp"/></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tmp"/><Relationship Id="rId1" Type="http://schemas.openxmlformats.org/officeDocument/2006/relationships/slideLayout" Target="../slideLayouts/slideLayout2.xml"/><Relationship Id="rId6" Type="http://schemas.openxmlformats.org/officeDocument/2006/relationships/image" Target="../media/image43.tmp"/><Relationship Id="rId5" Type="http://schemas.openxmlformats.org/officeDocument/2006/relationships/image" Target="../media/image42.tmp"/><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44.tm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6.tmp"/></Relationships>
</file>

<file path=ppt/slides/_rels/slide14.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9.tmp"/><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1.tmp"/><Relationship Id="rId7"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52.tmp"/><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54.tmp"/><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55.tmp"/><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57.tmp"/></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59.tmp"/></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0.tmp"/><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8" Type="http://schemas.openxmlformats.org/officeDocument/2006/relationships/hyperlink" Target="http://commerciaux.celca.caisse-epargne.fr/download/1176/documents-hors-arbo-2/7482/myflow-liste-prestations-vague-1.docx" TargetMode="External"/><Relationship Id="rId3" Type="http://schemas.openxmlformats.org/officeDocument/2006/relationships/hyperlink" Target="http://commerciaux.celca.caisse-epargne.fr/download/1176/documents-hors-arbo-2/7484/memo-myflow-reseau.docx" TargetMode="External"/><Relationship Id="rId7" Type="http://schemas.openxmlformats.org/officeDocument/2006/relationships/image" Target="../media/image64.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63.gif"/><Relationship Id="rId5" Type="http://schemas.openxmlformats.org/officeDocument/2006/relationships/image" Target="../media/image62.jpeg"/><Relationship Id="rId4" Type="http://schemas.openxmlformats.org/officeDocument/2006/relationships/hyperlink" Target="http://commerciaux.celca.caisse-epargne.fr/download/1176/documents-hors-arbo-2/7483/memo-myflow-delegataires.docx" TargetMode="External"/><Relationship Id="rId9" Type="http://schemas.openxmlformats.org/officeDocument/2006/relationships/image" Target="../media/image65.tmp"/></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6.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hyperlink" Target="http://click.news.im.natixis.com/?qs=832afde5757fdd4a24441352e220c7cbad80b9d81d660fdfd8c0737b4e481defd2d1785a1935d90565fbacb2d39bbc67ea6d336fabdb729f" TargetMode="External"/><Relationship Id="rId2" Type="http://schemas.openxmlformats.org/officeDocument/2006/relationships/hyperlink" Target="http://www.selectionetperformance.fr/" TargetMode="External"/><Relationship Id="rId1" Type="http://schemas.openxmlformats.org/officeDocument/2006/relationships/slideLayout" Target="../slideLayouts/slideLayout11.xml"/><Relationship Id="rId5" Type="http://schemas.openxmlformats.org/officeDocument/2006/relationships/image" Target="../media/image68.tmp"/><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t="4" b="4"/>
          <a:stretch>
            <a:fillRect/>
          </a:stretch>
        </p:blipFill>
        <p:spPr>
          <a:xfrm>
            <a:off x="273282" y="265113"/>
            <a:ext cx="8575200" cy="5554800"/>
          </a:xfrm>
        </p:spPr>
      </p:pic>
      <p:sp>
        <p:nvSpPr>
          <p:cNvPr id="112" name="Titre 111"/>
          <p:cNvSpPr>
            <a:spLocks noGrp="1"/>
          </p:cNvSpPr>
          <p:nvPr>
            <p:ph type="ctrTitle"/>
          </p:nvPr>
        </p:nvSpPr>
        <p:spPr/>
        <p:txBody>
          <a:bodyPr/>
          <a:lstStyle/>
          <a:p>
            <a:r>
              <a:rPr lang="fr-FR" dirty="0" err="1" smtClean="0"/>
              <a:t>My</a:t>
            </a:r>
            <a:r>
              <a:rPr lang="fr-FR" dirty="0" smtClean="0"/>
              <a:t> flow  </a:t>
            </a:r>
            <a:endParaRPr lang="fr-FR" dirty="0"/>
          </a:p>
        </p:txBody>
      </p:sp>
      <p:sp>
        <p:nvSpPr>
          <p:cNvPr id="113" name="Sous-titre 112"/>
          <p:cNvSpPr>
            <a:spLocks noGrp="1"/>
          </p:cNvSpPr>
          <p:nvPr>
            <p:ph type="subTitle" idx="1"/>
          </p:nvPr>
        </p:nvSpPr>
        <p:spPr/>
        <p:txBody>
          <a:bodyPr/>
          <a:lstStyle/>
          <a:p>
            <a:r>
              <a:rPr lang="fr-FR" dirty="0" smtClean="0"/>
              <a:t>HEURE DU JEUDI DU 22 MARS 2018</a:t>
            </a:r>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268" y="5983550"/>
            <a:ext cx="1084481" cy="722550"/>
          </a:xfrm>
          <a:prstGeom prst="rect">
            <a:avLst/>
          </a:prstGeom>
          <a:solidFill>
            <a:schemeClr val="bg1"/>
          </a:solidFill>
          <a:ln>
            <a:noFill/>
          </a:ln>
          <a:effectLst/>
          <a:extLst/>
        </p:spPr>
      </p:pic>
    </p:spTree>
    <p:extLst>
      <p:ext uri="{BB962C8B-B14F-4D97-AF65-F5344CB8AC3E}">
        <p14:creationId xmlns:p14="http://schemas.microsoft.com/office/powerpoint/2010/main" val="26003710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1" y="1145136"/>
            <a:ext cx="3521520" cy="4724036"/>
          </a:xfrm>
        </p:spPr>
        <p:txBody>
          <a:bodyPr/>
          <a:lstStyle/>
          <a:p>
            <a:pPr algn="just"/>
            <a:r>
              <a:rPr lang="fr-FR" sz="1600" dirty="0"/>
              <a:t>C’est </a:t>
            </a:r>
            <a:r>
              <a:rPr lang="fr-FR" sz="1600" b="1" i="1" dirty="0">
                <a:solidFill>
                  <a:srgbClr val="C00000"/>
                </a:solidFill>
                <a:effectLst>
                  <a:outerShdw blurRad="38100" dist="38100" dir="2700000" algn="tl">
                    <a:srgbClr val="000000">
                      <a:alpha val="43137"/>
                    </a:srgbClr>
                  </a:outerShdw>
                </a:effectLst>
              </a:rPr>
              <a:t>QUOI ?</a:t>
            </a:r>
          </a:p>
          <a:p>
            <a:pPr lvl="1" algn="just"/>
            <a:r>
              <a:rPr lang="fr-FR" sz="1400" dirty="0"/>
              <a:t>Le nouvel outil de gestion des demandes de prestation, qui </a:t>
            </a:r>
            <a:r>
              <a:rPr lang="fr-FR" sz="1400" dirty="0" smtClean="0"/>
              <a:t>remplacera progressivement </a:t>
            </a:r>
            <a:r>
              <a:rPr lang="fr-FR" sz="1400" dirty="0"/>
              <a:t>SAGE BO </a:t>
            </a:r>
          </a:p>
          <a:p>
            <a:pPr lvl="1" algn="just"/>
            <a:r>
              <a:rPr lang="fr-FR" sz="1400" dirty="0"/>
              <a:t>Un </a:t>
            </a:r>
            <a:r>
              <a:rPr lang="fr-FR" sz="1400" dirty="0" smtClean="0"/>
              <a:t>logiciel </a:t>
            </a:r>
            <a:r>
              <a:rPr lang="fr-FR" sz="1400" dirty="0"/>
              <a:t>en cours de déploiement au niveau </a:t>
            </a:r>
            <a:r>
              <a:rPr lang="fr-FR" sz="1400" dirty="0" smtClean="0"/>
              <a:t>national</a:t>
            </a:r>
            <a:endParaRPr lang="fr-FR" sz="1400" dirty="0"/>
          </a:p>
          <a:p>
            <a:pPr algn="just"/>
            <a:r>
              <a:rPr lang="fr-FR" sz="1600" dirty="0"/>
              <a:t>Les </a:t>
            </a:r>
            <a:r>
              <a:rPr lang="fr-FR" sz="1600" b="1" i="1" dirty="0" smtClean="0">
                <a:solidFill>
                  <a:srgbClr val="C00000"/>
                </a:solidFill>
                <a:effectLst>
                  <a:outerShdw blurRad="38100" dist="38100" dir="2700000" algn="tl">
                    <a:srgbClr val="000000">
                      <a:alpha val="43137"/>
                    </a:srgbClr>
                  </a:outerShdw>
                </a:effectLst>
              </a:rPr>
              <a:t>PLUS</a:t>
            </a:r>
            <a:endParaRPr lang="fr-FR" sz="1600" b="1" i="1" dirty="0">
              <a:solidFill>
                <a:srgbClr val="C00000"/>
              </a:solidFill>
              <a:effectLst>
                <a:outerShdw blurRad="38100" dist="38100" dir="2700000" algn="tl">
                  <a:srgbClr val="000000">
                    <a:alpha val="43137"/>
                  </a:srgbClr>
                </a:outerShdw>
              </a:effectLst>
            </a:endParaRPr>
          </a:p>
          <a:p>
            <a:pPr lvl="1" algn="just"/>
            <a:r>
              <a:rPr lang="fr-FR" sz="1400" dirty="0"/>
              <a:t>Une interface plus moderne, similaire à </a:t>
            </a:r>
            <a:r>
              <a:rPr lang="fr-FR" sz="1400" dirty="0" err="1" smtClean="0"/>
              <a:t>MyWay</a:t>
            </a:r>
            <a:endParaRPr lang="fr-FR" sz="1400" dirty="0"/>
          </a:p>
          <a:p>
            <a:pPr lvl="1" algn="just"/>
            <a:r>
              <a:rPr lang="fr-FR" sz="1400" dirty="0" smtClean="0"/>
              <a:t>La possibilité </a:t>
            </a:r>
            <a:r>
              <a:rPr lang="fr-FR" sz="1400" dirty="0"/>
              <a:t>de créer une demande depuis une synthèse </a:t>
            </a:r>
            <a:r>
              <a:rPr lang="fr-FR" sz="1400" dirty="0" smtClean="0"/>
              <a:t>client</a:t>
            </a:r>
            <a:endParaRPr lang="fr-FR" sz="1400" dirty="0"/>
          </a:p>
          <a:p>
            <a:pPr lvl="1" algn="just"/>
            <a:r>
              <a:rPr lang="fr-FR" sz="1400" dirty="0" smtClean="0"/>
              <a:t>Un affichage </a:t>
            </a:r>
            <a:r>
              <a:rPr lang="fr-FR" sz="1400" dirty="0"/>
              <a:t>sur le </a:t>
            </a:r>
            <a:r>
              <a:rPr lang="fr-FR" sz="1400" dirty="0" smtClean="0"/>
              <a:t>PCM du nombre de tâches </a:t>
            </a:r>
            <a:r>
              <a:rPr lang="fr-FR" sz="1400" dirty="0"/>
              <a:t>à </a:t>
            </a:r>
            <a:r>
              <a:rPr lang="fr-FR" sz="1400" dirty="0" smtClean="0"/>
              <a:t>traiter</a:t>
            </a:r>
            <a:endParaRPr lang="fr-FR" sz="1400" dirty="0"/>
          </a:p>
          <a:p>
            <a:pPr algn="just"/>
            <a:endParaRPr lang="fr-FR" dirty="0"/>
          </a:p>
        </p:txBody>
      </p:sp>
      <p:sp>
        <p:nvSpPr>
          <p:cNvPr id="3" name="Titre 2"/>
          <p:cNvSpPr>
            <a:spLocks noGrp="1"/>
          </p:cNvSpPr>
          <p:nvPr>
            <p:ph type="title"/>
          </p:nvPr>
        </p:nvSpPr>
        <p:spPr>
          <a:xfrm>
            <a:off x="765174" y="379825"/>
            <a:ext cx="7148231" cy="709200"/>
          </a:xfrm>
        </p:spPr>
        <p:txBody>
          <a:bodyPr/>
          <a:lstStyle/>
          <a:p>
            <a:r>
              <a:rPr lang="fr-FR" dirty="0" smtClean="0"/>
              <a:t>Le contexte</a:t>
            </a:r>
            <a:endParaRPr lang="fr-FR" dirty="0"/>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516"/>
          <a:stretch/>
        </p:blipFill>
        <p:spPr bwMode="auto">
          <a:xfrm>
            <a:off x="3921605" y="1752863"/>
            <a:ext cx="5057823" cy="1932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8"/>
          <p:cNvGrpSpPr/>
          <p:nvPr/>
        </p:nvGrpSpPr>
        <p:grpSpPr>
          <a:xfrm>
            <a:off x="1768249" y="4520164"/>
            <a:ext cx="6687396" cy="1470439"/>
            <a:chOff x="1072978" y="4375469"/>
            <a:chExt cx="6586021" cy="1344895"/>
          </a:xfrm>
        </p:grpSpPr>
        <p:pic>
          <p:nvPicPr>
            <p:cNvPr id="6" name="Picture 2" descr="image010"/>
            <p:cNvPicPr>
              <a:picLocks noChangeAspect="1" noChangeArrowheads="1"/>
            </p:cNvPicPr>
            <p:nvPr/>
          </p:nvPicPr>
          <p:blipFill rotWithShape="1">
            <a:blip r:embed="rId3">
              <a:extLst>
                <a:ext uri="{28A0092B-C50C-407E-A947-70E740481C1C}">
                  <a14:useLocalDpi xmlns:a14="http://schemas.microsoft.com/office/drawing/2010/main" val="0"/>
                </a:ext>
              </a:extLst>
            </a:blip>
            <a:srcRect b="23881"/>
            <a:stretch/>
          </p:blipFill>
          <p:spPr bwMode="auto">
            <a:xfrm>
              <a:off x="1072978" y="4375469"/>
              <a:ext cx="6586021" cy="1344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llipse 7"/>
            <p:cNvSpPr/>
            <p:nvPr/>
          </p:nvSpPr>
          <p:spPr>
            <a:xfrm>
              <a:off x="5420036" y="5366759"/>
              <a:ext cx="1623871" cy="205099"/>
            </a:xfrm>
            <a:prstGeom prst="ellipse">
              <a:avLst/>
            </a:prstGeom>
            <a:noFill/>
            <a:ln w="28575">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Tree>
    <p:extLst>
      <p:ext uri="{BB962C8B-B14F-4D97-AF65-F5344CB8AC3E}">
        <p14:creationId xmlns:p14="http://schemas.microsoft.com/office/powerpoint/2010/main" val="316669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204957"/>
            <a:ext cx="4017176" cy="4664215"/>
          </a:xfrm>
        </p:spPr>
        <p:txBody>
          <a:bodyPr/>
          <a:lstStyle/>
          <a:p>
            <a:r>
              <a:rPr lang="fr-FR" sz="1600" dirty="0"/>
              <a:t>Les </a:t>
            </a:r>
            <a:r>
              <a:rPr lang="fr-FR" sz="1600" b="1" i="1" dirty="0">
                <a:solidFill>
                  <a:srgbClr val="C00000"/>
                </a:solidFill>
                <a:effectLst>
                  <a:outerShdw blurRad="38100" dist="38100" dir="2700000" algn="tl">
                    <a:srgbClr val="000000">
                      <a:alpha val="43137"/>
                    </a:srgbClr>
                  </a:outerShdw>
                </a:effectLst>
              </a:rPr>
              <a:t>NOUVEAUTES</a:t>
            </a:r>
          </a:p>
          <a:p>
            <a:pPr lvl="1"/>
            <a:r>
              <a:rPr lang="fr-FR" sz="1400" dirty="0"/>
              <a:t>Une gestion des demandes sous </a:t>
            </a:r>
            <a:r>
              <a:rPr lang="fr-FR" sz="1400" dirty="0" smtClean="0"/>
              <a:t>forme </a:t>
            </a:r>
            <a:r>
              <a:rPr lang="fr-FR" sz="1400" dirty="0"/>
              <a:t>de </a:t>
            </a:r>
            <a:r>
              <a:rPr lang="fr-FR" sz="1400" b="1" dirty="0" smtClean="0"/>
              <a:t>corbeille </a:t>
            </a:r>
            <a:r>
              <a:rPr lang="fr-FR" sz="1400" b="1" dirty="0"/>
              <a:t>par </a:t>
            </a:r>
            <a:r>
              <a:rPr lang="fr-FR" sz="1400" b="1" dirty="0" smtClean="0"/>
              <a:t>agence </a:t>
            </a:r>
            <a:r>
              <a:rPr lang="fr-FR" sz="1400" dirty="0"/>
              <a:t>(</a:t>
            </a:r>
            <a:r>
              <a:rPr lang="fr-FR" sz="1400" dirty="0" smtClean="0"/>
              <a:t>EDS).</a:t>
            </a:r>
          </a:p>
          <a:p>
            <a:pPr lvl="1"/>
            <a:r>
              <a:rPr lang="fr-FR" sz="1400" dirty="0" smtClean="0"/>
              <a:t>Les </a:t>
            </a:r>
            <a:r>
              <a:rPr lang="fr-FR" sz="1400" dirty="0"/>
              <a:t>Back ou Middle Office pourront solliciter directement le conseiller d’un client pour des demandes </a:t>
            </a:r>
            <a:r>
              <a:rPr lang="fr-FR" sz="1400" dirty="0" smtClean="0"/>
              <a:t>diverses (ex : régularisation de dossier).</a:t>
            </a:r>
          </a:p>
          <a:p>
            <a:pPr lvl="1"/>
            <a:r>
              <a:rPr lang="fr-FR" sz="1400" dirty="0"/>
              <a:t>Un pilotage à chaud </a:t>
            </a:r>
            <a:r>
              <a:rPr lang="fr-FR" sz="1400" dirty="0" smtClean="0"/>
              <a:t>évolué.</a:t>
            </a:r>
            <a:endParaRPr lang="fr-FR" sz="1400" dirty="0"/>
          </a:p>
          <a:p>
            <a:pPr marL="457200" lvl="1" indent="0">
              <a:buNone/>
            </a:pPr>
            <a:r>
              <a:rPr lang="fr-FR" sz="1400" dirty="0" smtClean="0"/>
              <a:t> </a:t>
            </a:r>
            <a:endParaRPr lang="fr-FR" sz="1400" dirty="0"/>
          </a:p>
          <a:p>
            <a:endParaRPr lang="fr-FR" dirty="0"/>
          </a:p>
        </p:txBody>
      </p:sp>
      <p:sp>
        <p:nvSpPr>
          <p:cNvPr id="3" name="Titre 2"/>
          <p:cNvSpPr>
            <a:spLocks noGrp="1"/>
          </p:cNvSpPr>
          <p:nvPr>
            <p:ph type="title"/>
          </p:nvPr>
        </p:nvSpPr>
        <p:spPr>
          <a:xfrm>
            <a:off x="765174" y="379825"/>
            <a:ext cx="7148231" cy="709200"/>
          </a:xfrm>
        </p:spPr>
        <p:txBody>
          <a:bodyPr/>
          <a:lstStyle/>
          <a:p>
            <a:r>
              <a:rPr lang="fr-FR" dirty="0" smtClean="0"/>
              <a:t>Le contexte</a:t>
            </a:r>
            <a:endParaRPr lang="fr-FR" dirty="0"/>
          </a:p>
        </p:txBody>
      </p:sp>
      <p:pic>
        <p:nvPicPr>
          <p:cNvPr id="4"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r="55999" b="47139"/>
          <a:stretch/>
        </p:blipFill>
        <p:spPr bwMode="auto">
          <a:xfrm>
            <a:off x="4355429" y="1152711"/>
            <a:ext cx="4618171" cy="2562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71" t="2653" r="3886" b="9685"/>
          <a:stretch/>
        </p:blipFill>
        <p:spPr bwMode="auto">
          <a:xfrm>
            <a:off x="394421" y="3714787"/>
            <a:ext cx="3961008" cy="2466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496" y="3990885"/>
            <a:ext cx="4423590" cy="2012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Tree>
    <p:extLst>
      <p:ext uri="{BB962C8B-B14F-4D97-AF65-F5344CB8AC3E}">
        <p14:creationId xmlns:p14="http://schemas.microsoft.com/office/powerpoint/2010/main" val="399972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79319"/>
            <a:ext cx="8542338" cy="5042019"/>
          </a:xfrm>
        </p:spPr>
        <p:txBody>
          <a:bodyPr>
            <a:normAutofit/>
          </a:bodyPr>
          <a:lstStyle/>
          <a:p>
            <a:r>
              <a:rPr lang="fr-FR" sz="1600" dirty="0"/>
              <a:t>C’est </a:t>
            </a:r>
            <a:r>
              <a:rPr lang="fr-FR" sz="1600" b="1" i="1" dirty="0">
                <a:solidFill>
                  <a:srgbClr val="C00000"/>
                </a:solidFill>
                <a:effectLst>
                  <a:outerShdw blurRad="38100" dist="38100" dir="2700000" algn="tl">
                    <a:srgbClr val="000000">
                      <a:alpha val="43137"/>
                    </a:srgbClr>
                  </a:outerShdw>
                </a:effectLst>
              </a:rPr>
              <a:t>QUAND ?</a:t>
            </a:r>
          </a:p>
          <a:p>
            <a:pPr lvl="1"/>
            <a:r>
              <a:rPr lang="fr-FR" sz="1400" dirty="0" smtClean="0"/>
              <a:t>A partir du 26/03/18</a:t>
            </a:r>
          </a:p>
          <a:p>
            <a:pPr lvl="1"/>
            <a:r>
              <a:rPr lang="fr-FR" sz="1400" dirty="0" smtClean="0"/>
              <a:t>Déploiement par domaines jusqu’à fin juin</a:t>
            </a:r>
            <a:endParaRPr lang="fr-FR" sz="1400" dirty="0"/>
          </a:p>
          <a:p>
            <a:pPr lvl="2"/>
            <a:r>
              <a:rPr lang="fr-FR" sz="1400" dirty="0" smtClean="0"/>
              <a:t>Ci-dessous </a:t>
            </a:r>
            <a:r>
              <a:rPr lang="fr-FR" sz="1400" dirty="0"/>
              <a:t>le planning prévisionnel </a:t>
            </a:r>
            <a:endParaRPr lang="fr-FR" sz="1400" dirty="0" smtClean="0"/>
          </a:p>
          <a:p>
            <a:pPr lvl="2"/>
            <a:endParaRPr lang="fr-FR" sz="1600" dirty="0" smtClean="0"/>
          </a:p>
          <a:p>
            <a:endParaRPr lang="fr-FR" sz="1600" dirty="0"/>
          </a:p>
          <a:p>
            <a:endParaRPr lang="fr-FR" sz="1600" dirty="0" smtClean="0"/>
          </a:p>
          <a:p>
            <a:endParaRPr lang="fr-FR" sz="1600" dirty="0"/>
          </a:p>
          <a:p>
            <a:endParaRPr lang="fr-FR" sz="1600" dirty="0" smtClean="0"/>
          </a:p>
          <a:p>
            <a:endParaRPr lang="fr-FR" sz="1600" dirty="0" smtClean="0"/>
          </a:p>
          <a:p>
            <a:endParaRPr lang="fr-FR" sz="1600" dirty="0"/>
          </a:p>
          <a:p>
            <a:endParaRPr lang="fr-FR" sz="1600" dirty="0" smtClean="0"/>
          </a:p>
          <a:p>
            <a:r>
              <a:rPr lang="fr-FR" sz="1600" dirty="0"/>
              <a:t>Les </a:t>
            </a:r>
            <a:r>
              <a:rPr lang="fr-FR" sz="1600" b="1" i="1" dirty="0">
                <a:solidFill>
                  <a:srgbClr val="C00000"/>
                </a:solidFill>
                <a:effectLst>
                  <a:outerShdw blurRad="38100" dist="38100" dir="2700000" algn="tl">
                    <a:srgbClr val="000000">
                      <a:alpha val="43137"/>
                    </a:srgbClr>
                  </a:outerShdw>
                </a:effectLst>
              </a:rPr>
              <a:t>IMPACTS</a:t>
            </a:r>
          </a:p>
          <a:p>
            <a:pPr lvl="1"/>
            <a:r>
              <a:rPr lang="fr-FR" sz="1400" dirty="0"/>
              <a:t>Pendant la période de transition : </a:t>
            </a:r>
          </a:p>
          <a:p>
            <a:pPr lvl="2"/>
            <a:r>
              <a:rPr lang="fr-FR" sz="1400" dirty="0"/>
              <a:t>Les deux applicatifs (Sage Bo et </a:t>
            </a:r>
            <a:r>
              <a:rPr lang="fr-FR" sz="1400" dirty="0" err="1"/>
              <a:t>MyFlow</a:t>
            </a:r>
            <a:r>
              <a:rPr lang="fr-FR" sz="1400" dirty="0"/>
              <a:t>) seront utilisés pour les demandes de prestations</a:t>
            </a:r>
          </a:p>
          <a:p>
            <a:pPr lvl="2"/>
            <a:r>
              <a:rPr lang="fr-FR" sz="1400" dirty="0"/>
              <a:t>Le point d’entrée à privilégier sera </a:t>
            </a:r>
            <a:r>
              <a:rPr lang="fr-FR" sz="1400" dirty="0" err="1"/>
              <a:t>Easynet</a:t>
            </a:r>
            <a:r>
              <a:rPr lang="fr-FR" sz="1400" dirty="0"/>
              <a:t>             selon la prestation, le lien renverra vers le bon applicatif : </a:t>
            </a:r>
            <a:r>
              <a:rPr lang="fr-FR" sz="1400" dirty="0" err="1"/>
              <a:t>MyFlow</a:t>
            </a:r>
            <a:r>
              <a:rPr lang="fr-FR" sz="1400" dirty="0"/>
              <a:t> ou Sage BO.</a:t>
            </a:r>
          </a:p>
          <a:p>
            <a:pPr lvl="2"/>
            <a:r>
              <a:rPr lang="fr-FR" b="1" dirty="0"/>
              <a:t>Les demandes réalisées par nos clients sur DEI, transitent toujours par SAGE BO</a:t>
            </a:r>
            <a:r>
              <a:rPr lang="fr-FR" dirty="0"/>
              <a:t>.</a:t>
            </a:r>
          </a:p>
          <a:p>
            <a:endParaRPr lang="fr-FR" sz="1600" dirty="0" smtClean="0"/>
          </a:p>
          <a:p>
            <a:endParaRPr lang="fr-FR" dirty="0"/>
          </a:p>
        </p:txBody>
      </p:sp>
      <p:graphicFrame>
        <p:nvGraphicFramePr>
          <p:cNvPr id="9" name="Diagramme 8"/>
          <p:cNvGraphicFramePr/>
          <p:nvPr>
            <p:extLst>
              <p:ext uri="{D42A27DB-BD31-4B8C-83A1-F6EECF244321}">
                <p14:modId xmlns:p14="http://schemas.microsoft.com/office/powerpoint/2010/main" val="2952856754"/>
              </p:ext>
            </p:extLst>
          </p:nvPr>
        </p:nvGraphicFramePr>
        <p:xfrm>
          <a:off x="400521" y="1262433"/>
          <a:ext cx="850306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a:xfrm>
            <a:off x="765174" y="379825"/>
            <a:ext cx="7148231" cy="709200"/>
          </a:xfrm>
        </p:spPr>
        <p:txBody>
          <a:bodyPr/>
          <a:lstStyle/>
          <a:p>
            <a:r>
              <a:rPr lang="fr-FR" dirty="0" smtClean="0"/>
              <a:t>Le déploiement</a:t>
            </a:r>
            <a:endParaRPr lang="fr-FR" dirty="0"/>
          </a:p>
        </p:txBody>
      </p:sp>
      <p:pic>
        <p:nvPicPr>
          <p:cNvPr id="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5"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22448" y="5350895"/>
            <a:ext cx="293411" cy="233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rot="21117738">
            <a:off x="89279" y="4085052"/>
            <a:ext cx="999220" cy="369332"/>
          </a:xfrm>
          <a:prstGeom prst="rect">
            <a:avLst/>
          </a:prstGeom>
          <a:solidFill>
            <a:srgbClr val="7030A0"/>
          </a:solidFill>
          <a:effectLst>
            <a:softEdge rad="31750"/>
          </a:effectLst>
        </p:spPr>
        <p:txBody>
          <a:bodyPr wrap="square" lIns="91440" tIns="45720" rIns="91440" bIns="45720">
            <a:spAutoFit/>
          </a:bodyPr>
          <a:lstStyle/>
          <a:p>
            <a:pPr algn="ctr"/>
            <a:r>
              <a:rPr lang="fr-FR"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12/2017</a:t>
            </a:r>
          </a:p>
        </p:txBody>
      </p:sp>
      <p:sp>
        <p:nvSpPr>
          <p:cNvPr id="11" name="Rectangle 10"/>
          <p:cNvSpPr/>
          <p:nvPr/>
        </p:nvSpPr>
        <p:spPr>
          <a:xfrm rot="21117738">
            <a:off x="2291627" y="4127188"/>
            <a:ext cx="1005107" cy="369332"/>
          </a:xfrm>
          <a:prstGeom prst="rect">
            <a:avLst/>
          </a:prstGeom>
          <a:solidFill>
            <a:srgbClr val="7030A0"/>
          </a:solidFill>
          <a:effectLst>
            <a:softEdge rad="31750"/>
          </a:effectLst>
        </p:spPr>
        <p:txBody>
          <a:bodyPr wrap="square" lIns="91440" tIns="45720" rIns="91440" bIns="45720">
            <a:spAutoFit/>
          </a:bodyPr>
          <a:lstStyle/>
          <a:p>
            <a:pPr algn="ctr"/>
            <a:r>
              <a:rPr lang="fr-FR" b="1" cap="all" spc="0"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03/2018</a:t>
            </a:r>
            <a:endParaRPr lang="fr-FR" b="1" cap="all" spc="0"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12" name="Rectangle 11"/>
          <p:cNvSpPr/>
          <p:nvPr/>
        </p:nvSpPr>
        <p:spPr>
          <a:xfrm rot="21117738">
            <a:off x="6830490" y="3989101"/>
            <a:ext cx="999220" cy="646331"/>
          </a:xfrm>
          <a:prstGeom prst="rect">
            <a:avLst/>
          </a:prstGeom>
          <a:solidFill>
            <a:srgbClr val="7030A0"/>
          </a:solidFill>
          <a:effectLst>
            <a:softEdge rad="31750"/>
          </a:effectLst>
        </p:spPr>
        <p:txBody>
          <a:bodyPr wrap="square" lIns="91440" tIns="45720" rIns="91440" bIns="45720">
            <a:spAutoFit/>
          </a:bodyPr>
          <a:lstStyle/>
          <a:p>
            <a:pPr algn="ctr"/>
            <a:r>
              <a:rPr lang="fr-FR" b="1" cap="all"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Fin 06/2018</a:t>
            </a:r>
            <a:endParaRPr lang="fr-FR"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13" name="Rectangle 12"/>
          <p:cNvSpPr/>
          <p:nvPr/>
        </p:nvSpPr>
        <p:spPr>
          <a:xfrm rot="21117738">
            <a:off x="4590067" y="4127600"/>
            <a:ext cx="999220" cy="369332"/>
          </a:xfrm>
          <a:prstGeom prst="rect">
            <a:avLst/>
          </a:prstGeom>
          <a:solidFill>
            <a:srgbClr val="7030A0"/>
          </a:solidFill>
          <a:effectLst>
            <a:softEdge rad="31750"/>
          </a:effectLst>
        </p:spPr>
        <p:txBody>
          <a:bodyPr wrap="square" lIns="91440" tIns="45720" rIns="91440" bIns="45720">
            <a:spAutoFit/>
          </a:bodyPr>
          <a:lstStyle/>
          <a:p>
            <a:pPr algn="ctr"/>
            <a:r>
              <a:rPr lang="fr-FR" b="1" cap="all"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05/2018</a:t>
            </a:r>
            <a:endParaRPr lang="fr-FR"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14" name="ZoneTexte 13"/>
          <p:cNvSpPr txBox="1"/>
          <p:nvPr/>
        </p:nvSpPr>
        <p:spPr>
          <a:xfrm>
            <a:off x="3845607" y="4564976"/>
            <a:ext cx="2683380" cy="246221"/>
          </a:xfrm>
          <a:prstGeom prst="rect">
            <a:avLst/>
          </a:prstGeom>
          <a:noFill/>
        </p:spPr>
        <p:txBody>
          <a:bodyPr wrap="square" rtlCol="0">
            <a:spAutoFit/>
          </a:bodyPr>
          <a:lstStyle/>
          <a:p>
            <a:r>
              <a:rPr lang="fr-FR" sz="1000" dirty="0" smtClean="0"/>
              <a:t>* Liste des prestations</a:t>
            </a:r>
            <a:endParaRPr lang="fr-FR" sz="1000" dirty="0"/>
          </a:p>
        </p:txBody>
      </p:sp>
      <p:pic>
        <p:nvPicPr>
          <p:cNvPr id="15" name="Image 14" descr="http://ec.l.thumbs.canstockphoto.com/canstock6831814.jpg"/>
          <p:cNvPicPr/>
          <p:nvPr/>
        </p:nvPicPr>
        <p:blipFill>
          <a:blip r:embed="rId9">
            <a:extLst>
              <a:ext uri="{28A0092B-C50C-407E-A947-70E740481C1C}">
                <a14:useLocalDpi xmlns:a14="http://schemas.microsoft.com/office/drawing/2010/main" val="0"/>
              </a:ext>
            </a:extLst>
          </a:blip>
          <a:srcRect/>
          <a:stretch>
            <a:fillRect/>
          </a:stretch>
        </p:blipFill>
        <p:spPr bwMode="auto">
          <a:xfrm>
            <a:off x="354665" y="5260622"/>
            <a:ext cx="771525" cy="685800"/>
          </a:xfrm>
          <a:prstGeom prst="rect">
            <a:avLst/>
          </a:prstGeom>
          <a:noFill/>
          <a:ln>
            <a:noFill/>
          </a:ln>
        </p:spPr>
      </p:pic>
    </p:spTree>
    <p:extLst>
      <p:ext uri="{BB962C8B-B14F-4D97-AF65-F5344CB8AC3E}">
        <p14:creationId xmlns:p14="http://schemas.microsoft.com/office/powerpoint/2010/main" val="168603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9">
                                            <p:graphicEl>
                                              <a:dgm id="{3314AE89-A351-4FF8-A149-1E62A88260FC}"/>
                                            </p:graphicEl>
                                          </p:spTgt>
                                        </p:tgtEl>
                                        <p:attrNameLst>
                                          <p:attrName>style.visibility</p:attrName>
                                        </p:attrNameLst>
                                      </p:cBhvr>
                                      <p:to>
                                        <p:strVal val="visible"/>
                                      </p:to>
                                    </p:set>
                                    <p:anim calcmode="lin" valueType="num">
                                      <p:cBhvr additive="base">
                                        <p:cTn id="25" dur="500" fill="hold"/>
                                        <p:tgtEl>
                                          <p:spTgt spid="9">
                                            <p:graphicEl>
                                              <a:dgm id="{3314AE89-A351-4FF8-A149-1E62A88260FC}"/>
                                            </p:graphic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9">
                                            <p:graphicEl>
                                              <a:dgm id="{3314AE89-A351-4FF8-A149-1E62A88260FC}"/>
                                            </p:graphic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9">
                                            <p:graphicEl>
                                              <a:dgm id="{0F10578A-3017-4503-ABCC-6BFCEFA7A20A}"/>
                                            </p:graphicEl>
                                          </p:spTgt>
                                        </p:tgtEl>
                                        <p:attrNameLst>
                                          <p:attrName>style.visibility</p:attrName>
                                        </p:attrNameLst>
                                      </p:cBhvr>
                                      <p:to>
                                        <p:strVal val="visible"/>
                                      </p:to>
                                    </p:set>
                                    <p:anim calcmode="lin" valueType="num">
                                      <p:cBhvr additive="base">
                                        <p:cTn id="29" dur="500" fill="hold"/>
                                        <p:tgtEl>
                                          <p:spTgt spid="9">
                                            <p:graphicEl>
                                              <a:dgm id="{0F10578A-3017-4503-ABCC-6BFCEFA7A20A}"/>
                                            </p:graphic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9">
                                            <p:graphicEl>
                                              <a:dgm id="{0F10578A-3017-4503-ABCC-6BFCEFA7A20A}"/>
                                            </p:graphic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9">
                                            <p:graphicEl>
                                              <a:dgm id="{993CF78E-F34E-4F89-97AA-BB5152E131A9}"/>
                                            </p:graphicEl>
                                          </p:spTgt>
                                        </p:tgtEl>
                                        <p:attrNameLst>
                                          <p:attrName>style.visibility</p:attrName>
                                        </p:attrNameLst>
                                      </p:cBhvr>
                                      <p:to>
                                        <p:strVal val="visible"/>
                                      </p:to>
                                    </p:set>
                                    <p:anim calcmode="lin" valueType="num">
                                      <p:cBhvr additive="base">
                                        <p:cTn id="33" dur="500" fill="hold"/>
                                        <p:tgtEl>
                                          <p:spTgt spid="9">
                                            <p:graphicEl>
                                              <a:dgm id="{993CF78E-F34E-4F89-97AA-BB5152E131A9}"/>
                                            </p:graphic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9">
                                            <p:graphicEl>
                                              <a:dgm id="{993CF78E-F34E-4F89-97AA-BB5152E131A9}"/>
                                            </p:graphic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9">
                                            <p:graphicEl>
                                              <a:dgm id="{A7B67619-8FF4-44FB-8836-626EEF7B36EC}"/>
                                            </p:graphicEl>
                                          </p:spTgt>
                                        </p:tgtEl>
                                        <p:attrNameLst>
                                          <p:attrName>style.visibility</p:attrName>
                                        </p:attrNameLst>
                                      </p:cBhvr>
                                      <p:to>
                                        <p:strVal val="visible"/>
                                      </p:to>
                                    </p:set>
                                    <p:anim calcmode="lin" valueType="num">
                                      <p:cBhvr additive="base">
                                        <p:cTn id="41" dur="500" fill="hold"/>
                                        <p:tgtEl>
                                          <p:spTgt spid="9">
                                            <p:graphicEl>
                                              <a:dgm id="{A7B67619-8FF4-44FB-8836-626EEF7B36EC}"/>
                                            </p:graphic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9">
                                            <p:graphicEl>
                                              <a:dgm id="{A7B67619-8FF4-44FB-8836-626EEF7B36EC}"/>
                                            </p:graphic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
                                            <p:graphicEl>
                                              <a:dgm id="{A26BB3A1-5F40-4C7C-B5FE-18A6D7091B82}"/>
                                            </p:graphicEl>
                                          </p:spTgt>
                                        </p:tgtEl>
                                        <p:attrNameLst>
                                          <p:attrName>style.visibility</p:attrName>
                                        </p:attrNameLst>
                                      </p:cBhvr>
                                      <p:to>
                                        <p:strVal val="visible"/>
                                      </p:to>
                                    </p:set>
                                    <p:anim calcmode="lin" valueType="num">
                                      <p:cBhvr additive="base">
                                        <p:cTn id="45" dur="500" fill="hold"/>
                                        <p:tgtEl>
                                          <p:spTgt spid="9">
                                            <p:graphicEl>
                                              <a:dgm id="{A26BB3A1-5F40-4C7C-B5FE-18A6D7091B82}"/>
                                            </p:graphic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9">
                                            <p:graphicEl>
                                              <a:dgm id="{A26BB3A1-5F40-4C7C-B5FE-18A6D7091B82}"/>
                                            </p:graphic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9">
                                            <p:graphicEl>
                                              <a:dgm id="{35D8CAE1-3B8B-49BD-A64C-FD79EFF7130D}"/>
                                            </p:graphicEl>
                                          </p:spTgt>
                                        </p:tgtEl>
                                        <p:attrNameLst>
                                          <p:attrName>style.visibility</p:attrName>
                                        </p:attrNameLst>
                                      </p:cBhvr>
                                      <p:to>
                                        <p:strVal val="visible"/>
                                      </p:to>
                                    </p:set>
                                    <p:anim calcmode="lin" valueType="num">
                                      <p:cBhvr additive="base">
                                        <p:cTn id="49" dur="500" fill="hold"/>
                                        <p:tgtEl>
                                          <p:spTgt spid="9">
                                            <p:graphicEl>
                                              <a:dgm id="{35D8CAE1-3B8B-49BD-A64C-FD79EFF7130D}"/>
                                            </p:graphic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9">
                                            <p:graphicEl>
                                              <a:dgm id="{35D8CAE1-3B8B-49BD-A64C-FD79EFF7130D}"/>
                                            </p:graphic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1+#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9">
                                            <p:graphicEl>
                                              <a:dgm id="{801876E8-F55C-4103-9AA6-86B63251734B}"/>
                                            </p:graphicEl>
                                          </p:spTgt>
                                        </p:tgtEl>
                                        <p:attrNameLst>
                                          <p:attrName>style.visibility</p:attrName>
                                        </p:attrNameLst>
                                      </p:cBhvr>
                                      <p:to>
                                        <p:strVal val="visible"/>
                                      </p:to>
                                    </p:set>
                                    <p:anim calcmode="lin" valueType="num">
                                      <p:cBhvr additive="base">
                                        <p:cTn id="57" dur="500" fill="hold"/>
                                        <p:tgtEl>
                                          <p:spTgt spid="9">
                                            <p:graphicEl>
                                              <a:dgm id="{801876E8-F55C-4103-9AA6-86B63251734B}"/>
                                            </p:graphic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9">
                                            <p:graphicEl>
                                              <a:dgm id="{801876E8-F55C-4103-9AA6-86B63251734B}"/>
                                            </p:graphicEl>
                                          </p:spTgt>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9">
                                            <p:graphicEl>
                                              <a:dgm id="{12F3BF6B-117F-4387-AC12-6F11B24A89ED}"/>
                                            </p:graphicEl>
                                          </p:spTgt>
                                        </p:tgtEl>
                                        <p:attrNameLst>
                                          <p:attrName>style.visibility</p:attrName>
                                        </p:attrNameLst>
                                      </p:cBhvr>
                                      <p:to>
                                        <p:strVal val="visible"/>
                                      </p:to>
                                    </p:set>
                                    <p:anim calcmode="lin" valueType="num">
                                      <p:cBhvr additive="base">
                                        <p:cTn id="61" dur="500" fill="hold"/>
                                        <p:tgtEl>
                                          <p:spTgt spid="9">
                                            <p:graphicEl>
                                              <a:dgm id="{12F3BF6B-117F-4387-AC12-6F11B24A89ED}"/>
                                            </p:graphic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9">
                                            <p:graphicEl>
                                              <a:dgm id="{12F3BF6B-117F-4387-AC12-6F11B24A89ED}"/>
                                            </p:graphic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9">
                                            <p:graphicEl>
                                              <a:dgm id="{8E2D2858-1256-4539-9FEF-5EC6382C5229}"/>
                                            </p:graphicEl>
                                          </p:spTgt>
                                        </p:tgtEl>
                                        <p:attrNameLst>
                                          <p:attrName>style.visibility</p:attrName>
                                        </p:attrNameLst>
                                      </p:cBhvr>
                                      <p:to>
                                        <p:strVal val="visible"/>
                                      </p:to>
                                    </p:set>
                                    <p:anim calcmode="lin" valueType="num">
                                      <p:cBhvr additive="base">
                                        <p:cTn id="69" dur="500" fill="hold"/>
                                        <p:tgtEl>
                                          <p:spTgt spid="9">
                                            <p:graphicEl>
                                              <a:dgm id="{8E2D2858-1256-4539-9FEF-5EC6382C5229}"/>
                                            </p:graphicEl>
                                          </p:spTgt>
                                        </p:tgtEl>
                                        <p:attrNameLst>
                                          <p:attrName>ppt_x</p:attrName>
                                        </p:attrNameLst>
                                      </p:cBhvr>
                                      <p:tavLst>
                                        <p:tav tm="0">
                                          <p:val>
                                            <p:strVal val="1+#ppt_w/2"/>
                                          </p:val>
                                        </p:tav>
                                        <p:tav tm="100000">
                                          <p:val>
                                            <p:strVal val="#ppt_x"/>
                                          </p:val>
                                        </p:tav>
                                      </p:tavLst>
                                    </p:anim>
                                    <p:anim calcmode="lin" valueType="num">
                                      <p:cBhvr additive="base">
                                        <p:cTn id="70" dur="500" fill="hold"/>
                                        <p:tgtEl>
                                          <p:spTgt spid="9">
                                            <p:graphicEl>
                                              <a:dgm id="{8E2D2858-1256-4539-9FEF-5EC6382C5229}"/>
                                            </p:graphicEl>
                                          </p:spTgt>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9">
                                            <p:graphicEl>
                                              <a:dgm id="{185DD665-B5E9-4227-84DF-5A4E6DBA5BC8}"/>
                                            </p:graphicEl>
                                          </p:spTgt>
                                        </p:tgtEl>
                                        <p:attrNameLst>
                                          <p:attrName>style.visibility</p:attrName>
                                        </p:attrNameLst>
                                      </p:cBhvr>
                                      <p:to>
                                        <p:strVal val="visible"/>
                                      </p:to>
                                    </p:set>
                                    <p:anim calcmode="lin" valueType="num">
                                      <p:cBhvr additive="base">
                                        <p:cTn id="73" dur="500" fill="hold"/>
                                        <p:tgtEl>
                                          <p:spTgt spid="9">
                                            <p:graphicEl>
                                              <a:dgm id="{185DD665-B5E9-4227-84DF-5A4E6DBA5BC8}"/>
                                            </p:graphic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9">
                                            <p:graphicEl>
                                              <a:dgm id="{185DD665-B5E9-4227-84DF-5A4E6DBA5BC8}"/>
                                            </p:graphicEl>
                                          </p:spTgt>
                                        </p:tgtEl>
                                        <p:attrNameLst>
                                          <p:attrName>ppt_y</p:attrName>
                                        </p:attrNameLst>
                                      </p:cBhvr>
                                      <p:tavLst>
                                        <p:tav tm="0">
                                          <p:val>
                                            <p:strVal val="#ppt_y"/>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ppt_x"/>
                                          </p:val>
                                        </p:tav>
                                        <p:tav tm="100000">
                                          <p:val>
                                            <p:strVal val="#ppt_x"/>
                                          </p:val>
                                        </p:tav>
                                      </p:tavLst>
                                    </p:anim>
                                    <p:anim calcmode="lin" valueType="num">
                                      <p:cBhvr additive="base">
                                        <p:cTn id="78" dur="500" fill="hold"/>
                                        <p:tgtEl>
                                          <p:spTgt spid="14"/>
                                        </p:tgtEl>
                                        <p:attrNameLst>
                                          <p:attrName>ppt_y</p:attrName>
                                        </p:attrNameLst>
                                      </p:cBhvr>
                                      <p:tavLst>
                                        <p:tav tm="0">
                                          <p:val>
                                            <p:strVal val="1+#ppt_h/2"/>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additive="base">
                                        <p:cTn id="81" dur="500" fill="hold"/>
                                        <p:tgtEl>
                                          <p:spTgt spid="12"/>
                                        </p:tgtEl>
                                        <p:attrNameLst>
                                          <p:attrName>ppt_x</p:attrName>
                                        </p:attrNameLst>
                                      </p:cBhvr>
                                      <p:tavLst>
                                        <p:tav tm="0">
                                          <p:val>
                                            <p:strVal val="1+#ppt_w/2"/>
                                          </p:val>
                                        </p:tav>
                                        <p:tav tm="100000">
                                          <p:val>
                                            <p:strVal val="#ppt_x"/>
                                          </p:val>
                                        </p:tav>
                                      </p:tavLst>
                                    </p:anim>
                                    <p:anim calcmode="lin" valueType="num">
                                      <p:cBhvr additive="base">
                                        <p:cTn id="82" dur="500" fill="hold"/>
                                        <p:tgtEl>
                                          <p:spTgt spid="1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9">
                                            <p:graphicEl>
                                              <a:dgm id="{7A867577-7833-4483-BB92-DE0E299B1782}"/>
                                            </p:graphicEl>
                                          </p:spTgt>
                                        </p:tgtEl>
                                        <p:attrNameLst>
                                          <p:attrName>style.visibility</p:attrName>
                                        </p:attrNameLst>
                                      </p:cBhvr>
                                      <p:to>
                                        <p:strVal val="visible"/>
                                      </p:to>
                                    </p:set>
                                    <p:anim calcmode="lin" valueType="num">
                                      <p:cBhvr additive="base">
                                        <p:cTn id="85" dur="500" fill="hold"/>
                                        <p:tgtEl>
                                          <p:spTgt spid="9">
                                            <p:graphicEl>
                                              <a:dgm id="{7A867577-7833-4483-BB92-DE0E299B1782}"/>
                                            </p:graphicEl>
                                          </p:spTgt>
                                        </p:tgtEl>
                                        <p:attrNameLst>
                                          <p:attrName>ppt_x</p:attrName>
                                        </p:attrNameLst>
                                      </p:cBhvr>
                                      <p:tavLst>
                                        <p:tav tm="0">
                                          <p:val>
                                            <p:strVal val="1+#ppt_w/2"/>
                                          </p:val>
                                        </p:tav>
                                        <p:tav tm="100000">
                                          <p:val>
                                            <p:strVal val="#ppt_x"/>
                                          </p:val>
                                        </p:tav>
                                      </p:tavLst>
                                    </p:anim>
                                    <p:anim calcmode="lin" valueType="num">
                                      <p:cBhvr additive="base">
                                        <p:cTn id="86" dur="500" fill="hold"/>
                                        <p:tgtEl>
                                          <p:spTgt spid="9">
                                            <p:graphicEl>
                                              <a:dgm id="{7A867577-7833-4483-BB92-DE0E299B1782}"/>
                                            </p:graphicEl>
                                          </p:spTgt>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2" fill="hold" nodeType="clickEffect">
                                  <p:stCondLst>
                                    <p:cond delay="0"/>
                                  </p:stCondLst>
                                  <p:childTnLst>
                                    <p:set>
                                      <p:cBhvr>
                                        <p:cTn id="90" dur="1" fill="hold">
                                          <p:stCondLst>
                                            <p:cond delay="0"/>
                                          </p:stCondLst>
                                        </p:cTn>
                                        <p:tgtEl>
                                          <p:spTgt spid="2">
                                            <p:txEl>
                                              <p:pRg st="12" end="12"/>
                                            </p:txEl>
                                          </p:spTgt>
                                        </p:tgtEl>
                                        <p:attrNameLst>
                                          <p:attrName>style.visibility</p:attrName>
                                        </p:attrNameLst>
                                      </p:cBhvr>
                                      <p:to>
                                        <p:strVal val="visible"/>
                                      </p:to>
                                    </p:set>
                                    <p:anim calcmode="lin" valueType="num">
                                      <p:cBhvr additive="base">
                                        <p:cTn id="91"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92" dur="500" fill="hold"/>
                                        <p:tgtEl>
                                          <p:spTgt spid="2">
                                            <p:txEl>
                                              <p:pRg st="12" end="12"/>
                                            </p:txEl>
                                          </p:spTgt>
                                        </p:tgtEl>
                                        <p:attrNameLst>
                                          <p:attrName>ppt_y</p:attrName>
                                        </p:attrNameLst>
                                      </p:cBhvr>
                                      <p:tavLst>
                                        <p:tav tm="0">
                                          <p:val>
                                            <p:strVal val="#ppt_y"/>
                                          </p:val>
                                        </p:tav>
                                        <p:tav tm="100000">
                                          <p:val>
                                            <p:strVal val="#ppt_y"/>
                                          </p:val>
                                        </p:tav>
                                      </p:tavLst>
                                    </p:anim>
                                  </p:childTnLst>
                                </p:cTn>
                              </p:par>
                              <p:par>
                                <p:cTn id="93" presetID="2" presetClass="entr" presetSubtype="2" fill="hold" nodeType="withEffect">
                                  <p:stCondLst>
                                    <p:cond delay="0"/>
                                  </p:stCondLst>
                                  <p:childTnLst>
                                    <p:set>
                                      <p:cBhvr>
                                        <p:cTn id="94" dur="1" fill="hold">
                                          <p:stCondLst>
                                            <p:cond delay="0"/>
                                          </p:stCondLst>
                                        </p:cTn>
                                        <p:tgtEl>
                                          <p:spTgt spid="2">
                                            <p:txEl>
                                              <p:pRg st="13" end="13"/>
                                            </p:txEl>
                                          </p:spTgt>
                                        </p:tgtEl>
                                        <p:attrNameLst>
                                          <p:attrName>style.visibility</p:attrName>
                                        </p:attrNameLst>
                                      </p:cBhvr>
                                      <p:to>
                                        <p:strVal val="visible"/>
                                      </p:to>
                                    </p:set>
                                    <p:anim calcmode="lin" valueType="num">
                                      <p:cBhvr additive="base">
                                        <p:cTn id="95" dur="500" fill="hold"/>
                                        <p:tgtEl>
                                          <p:spTgt spid="2">
                                            <p:txEl>
                                              <p:pRg st="13" end="13"/>
                                            </p:txEl>
                                          </p:spTgt>
                                        </p:tgtEl>
                                        <p:attrNameLst>
                                          <p:attrName>ppt_x</p:attrName>
                                        </p:attrNameLst>
                                      </p:cBhvr>
                                      <p:tavLst>
                                        <p:tav tm="0">
                                          <p:val>
                                            <p:strVal val="1+#ppt_w/2"/>
                                          </p:val>
                                        </p:tav>
                                        <p:tav tm="100000">
                                          <p:val>
                                            <p:strVal val="#ppt_x"/>
                                          </p:val>
                                        </p:tav>
                                      </p:tavLst>
                                    </p:anim>
                                    <p:anim calcmode="lin" valueType="num">
                                      <p:cBhvr additive="base">
                                        <p:cTn id="96" dur="500" fill="hold"/>
                                        <p:tgtEl>
                                          <p:spTgt spid="2">
                                            <p:txEl>
                                              <p:pRg st="13" end="13"/>
                                            </p:txEl>
                                          </p:spTgt>
                                        </p:tgtEl>
                                        <p:attrNameLst>
                                          <p:attrName>ppt_y</p:attrName>
                                        </p:attrNameLst>
                                      </p:cBhvr>
                                      <p:tavLst>
                                        <p:tav tm="0">
                                          <p:val>
                                            <p:strVal val="#ppt_y"/>
                                          </p:val>
                                        </p:tav>
                                        <p:tav tm="100000">
                                          <p:val>
                                            <p:strVal val="#ppt_y"/>
                                          </p:val>
                                        </p:tav>
                                      </p:tavLst>
                                    </p:anim>
                                  </p:childTnLst>
                                </p:cTn>
                              </p:par>
                              <p:par>
                                <p:cTn id="97" presetID="53" presetClass="entr" presetSubtype="16" fill="hold" nodeType="withEffect">
                                  <p:stCondLst>
                                    <p:cond delay="0"/>
                                  </p:stCondLst>
                                  <p:childTnLst>
                                    <p:set>
                                      <p:cBhvr>
                                        <p:cTn id="98" dur="1" fill="hold">
                                          <p:stCondLst>
                                            <p:cond delay="0"/>
                                          </p:stCondLst>
                                        </p:cTn>
                                        <p:tgtEl>
                                          <p:spTgt spid="15"/>
                                        </p:tgtEl>
                                        <p:attrNameLst>
                                          <p:attrName>style.visibility</p:attrName>
                                        </p:attrNameLst>
                                      </p:cBhvr>
                                      <p:to>
                                        <p:strVal val="visible"/>
                                      </p:to>
                                    </p:set>
                                    <p:anim calcmode="lin" valueType="num">
                                      <p:cBhvr>
                                        <p:cTn id="99" dur="500" fill="hold"/>
                                        <p:tgtEl>
                                          <p:spTgt spid="15"/>
                                        </p:tgtEl>
                                        <p:attrNameLst>
                                          <p:attrName>ppt_w</p:attrName>
                                        </p:attrNameLst>
                                      </p:cBhvr>
                                      <p:tavLst>
                                        <p:tav tm="0">
                                          <p:val>
                                            <p:fltVal val="0"/>
                                          </p:val>
                                        </p:tav>
                                        <p:tav tm="100000">
                                          <p:val>
                                            <p:strVal val="#ppt_w"/>
                                          </p:val>
                                        </p:tav>
                                      </p:tavLst>
                                    </p:anim>
                                    <p:anim calcmode="lin" valueType="num">
                                      <p:cBhvr>
                                        <p:cTn id="100" dur="500" fill="hold"/>
                                        <p:tgtEl>
                                          <p:spTgt spid="15"/>
                                        </p:tgtEl>
                                        <p:attrNameLst>
                                          <p:attrName>ppt_h</p:attrName>
                                        </p:attrNameLst>
                                      </p:cBhvr>
                                      <p:tavLst>
                                        <p:tav tm="0">
                                          <p:val>
                                            <p:fltVal val="0"/>
                                          </p:val>
                                        </p:tav>
                                        <p:tav tm="100000">
                                          <p:val>
                                            <p:strVal val="#ppt_h"/>
                                          </p:val>
                                        </p:tav>
                                      </p:tavLst>
                                    </p:anim>
                                    <p:animEffect transition="in" filter="fade">
                                      <p:cBhvr>
                                        <p:cTn id="101" dur="500"/>
                                        <p:tgtEl>
                                          <p:spTgt spid="15"/>
                                        </p:tgtEl>
                                      </p:cBhvr>
                                    </p:animEffect>
                                  </p:childTnLst>
                                </p:cTn>
                              </p:par>
                              <p:par>
                                <p:cTn id="102" presetID="35" presetClass="emph" presetSubtype="0" fill="hold" nodeType="withEffect">
                                  <p:stCondLst>
                                    <p:cond delay="0"/>
                                  </p:stCondLst>
                                  <p:childTnLst>
                                    <p:anim calcmode="discrete" valueType="str">
                                      <p:cBhvr>
                                        <p:cTn id="103" dur="1000" fill="hold"/>
                                        <p:tgtEl>
                                          <p:spTgt spid="15"/>
                                        </p:tgtEl>
                                        <p:attrNameLst>
                                          <p:attrName>style.visibility</p:attrName>
                                        </p:attrNameLst>
                                      </p:cBhvr>
                                      <p:tavLst>
                                        <p:tav tm="0">
                                          <p:val>
                                            <p:strVal val="hidden"/>
                                          </p:val>
                                        </p:tav>
                                        <p:tav tm="50000">
                                          <p:val>
                                            <p:strVal val="visible"/>
                                          </p:val>
                                        </p:tav>
                                      </p:tavLst>
                                    </p:anim>
                                  </p:childTnLst>
                                </p:cTn>
                              </p:par>
                              <p:par>
                                <p:cTn id="104" presetID="2" presetClass="entr" presetSubtype="2" fill="hold" nodeType="withEffect">
                                  <p:stCondLst>
                                    <p:cond delay="0"/>
                                  </p:stCondLst>
                                  <p:childTnLst>
                                    <p:set>
                                      <p:cBhvr>
                                        <p:cTn id="105" dur="1" fill="hold">
                                          <p:stCondLst>
                                            <p:cond delay="0"/>
                                          </p:stCondLst>
                                        </p:cTn>
                                        <p:tgtEl>
                                          <p:spTgt spid="2">
                                            <p:txEl>
                                              <p:pRg st="14" end="14"/>
                                            </p:txEl>
                                          </p:spTgt>
                                        </p:tgtEl>
                                        <p:attrNameLst>
                                          <p:attrName>style.visibility</p:attrName>
                                        </p:attrNameLst>
                                      </p:cBhvr>
                                      <p:to>
                                        <p:strVal val="visible"/>
                                      </p:to>
                                    </p:set>
                                    <p:anim calcmode="lin" valueType="num">
                                      <p:cBhvr additive="base">
                                        <p:cTn id="106" dur="500" fill="hold"/>
                                        <p:tgtEl>
                                          <p:spTgt spid="2">
                                            <p:txEl>
                                              <p:pRg st="14" end="14"/>
                                            </p:txEl>
                                          </p:spTgt>
                                        </p:tgtEl>
                                        <p:attrNameLst>
                                          <p:attrName>ppt_x</p:attrName>
                                        </p:attrNameLst>
                                      </p:cBhvr>
                                      <p:tavLst>
                                        <p:tav tm="0">
                                          <p:val>
                                            <p:strVal val="1+#ppt_w/2"/>
                                          </p:val>
                                        </p:tav>
                                        <p:tav tm="100000">
                                          <p:val>
                                            <p:strVal val="#ppt_x"/>
                                          </p:val>
                                        </p:tav>
                                      </p:tavLst>
                                    </p:anim>
                                    <p:anim calcmode="lin" valueType="num">
                                      <p:cBhvr additive="base">
                                        <p:cTn id="107" dur="500" fill="hold"/>
                                        <p:tgtEl>
                                          <p:spTgt spid="2">
                                            <p:txEl>
                                              <p:pRg st="14" end="14"/>
                                            </p:txEl>
                                          </p:spTgt>
                                        </p:tgtEl>
                                        <p:attrNameLst>
                                          <p:attrName>ppt_y</p:attrName>
                                        </p:attrNameLst>
                                      </p:cBhvr>
                                      <p:tavLst>
                                        <p:tav tm="0">
                                          <p:val>
                                            <p:strVal val="#ppt_y"/>
                                          </p:val>
                                        </p:tav>
                                        <p:tav tm="100000">
                                          <p:val>
                                            <p:strVal val="#ppt_y"/>
                                          </p:val>
                                        </p:tav>
                                      </p:tavLst>
                                    </p:anim>
                                  </p:childTnLst>
                                </p:cTn>
                              </p:par>
                              <p:par>
                                <p:cTn id="108" presetID="2" presetClass="entr" presetSubtype="2" fill="hold" nodeType="withEffect">
                                  <p:stCondLst>
                                    <p:cond delay="0"/>
                                  </p:stCondLst>
                                  <p:childTnLst>
                                    <p:set>
                                      <p:cBhvr>
                                        <p:cTn id="109" dur="1" fill="hold">
                                          <p:stCondLst>
                                            <p:cond delay="0"/>
                                          </p:stCondLst>
                                        </p:cTn>
                                        <p:tgtEl>
                                          <p:spTgt spid="2">
                                            <p:txEl>
                                              <p:pRg st="15" end="15"/>
                                            </p:txEl>
                                          </p:spTgt>
                                        </p:tgtEl>
                                        <p:attrNameLst>
                                          <p:attrName>style.visibility</p:attrName>
                                        </p:attrNameLst>
                                      </p:cBhvr>
                                      <p:to>
                                        <p:strVal val="visible"/>
                                      </p:to>
                                    </p:set>
                                    <p:anim calcmode="lin" valueType="num">
                                      <p:cBhvr additive="base">
                                        <p:cTn id="110" dur="500" fill="hold"/>
                                        <p:tgtEl>
                                          <p:spTgt spid="2">
                                            <p:txEl>
                                              <p:pRg st="15" end="15"/>
                                            </p:txEl>
                                          </p:spTgt>
                                        </p:tgtEl>
                                        <p:attrNameLst>
                                          <p:attrName>ppt_x</p:attrName>
                                        </p:attrNameLst>
                                      </p:cBhvr>
                                      <p:tavLst>
                                        <p:tav tm="0">
                                          <p:val>
                                            <p:strVal val="1+#ppt_w/2"/>
                                          </p:val>
                                        </p:tav>
                                        <p:tav tm="100000">
                                          <p:val>
                                            <p:strVal val="#ppt_x"/>
                                          </p:val>
                                        </p:tav>
                                      </p:tavLst>
                                    </p:anim>
                                    <p:anim calcmode="lin" valueType="num">
                                      <p:cBhvr additive="base">
                                        <p:cTn id="111" dur="500" fill="hold"/>
                                        <p:tgtEl>
                                          <p:spTgt spid="2">
                                            <p:txEl>
                                              <p:pRg st="15" end="15"/>
                                            </p:txEl>
                                          </p:spTgt>
                                        </p:tgtEl>
                                        <p:attrNameLst>
                                          <p:attrName>ppt_y</p:attrName>
                                        </p:attrNameLst>
                                      </p:cBhvr>
                                      <p:tavLst>
                                        <p:tav tm="0">
                                          <p:val>
                                            <p:strVal val="#ppt_y"/>
                                          </p:val>
                                        </p:tav>
                                        <p:tav tm="100000">
                                          <p:val>
                                            <p:strVal val="#ppt_y"/>
                                          </p:val>
                                        </p:tav>
                                      </p:tavLst>
                                    </p:anim>
                                  </p:childTnLst>
                                </p:cTn>
                              </p:par>
                              <p:par>
                                <p:cTn id="112" presetID="2" presetClass="entr" presetSubtype="2" fill="hold" nodeType="withEffect">
                                  <p:stCondLst>
                                    <p:cond delay="0"/>
                                  </p:stCondLst>
                                  <p:childTnLst>
                                    <p:set>
                                      <p:cBhvr>
                                        <p:cTn id="113" dur="1" fill="hold">
                                          <p:stCondLst>
                                            <p:cond delay="0"/>
                                          </p:stCondLst>
                                        </p:cTn>
                                        <p:tgtEl>
                                          <p:spTgt spid="5"/>
                                        </p:tgtEl>
                                        <p:attrNameLst>
                                          <p:attrName>style.visibility</p:attrName>
                                        </p:attrNameLst>
                                      </p:cBhvr>
                                      <p:to>
                                        <p:strVal val="visible"/>
                                      </p:to>
                                    </p:set>
                                    <p:anim calcmode="lin" valueType="num">
                                      <p:cBhvr additive="base">
                                        <p:cTn id="114" dur="500" fill="hold"/>
                                        <p:tgtEl>
                                          <p:spTgt spid="5"/>
                                        </p:tgtEl>
                                        <p:attrNameLst>
                                          <p:attrName>ppt_x</p:attrName>
                                        </p:attrNameLst>
                                      </p:cBhvr>
                                      <p:tavLst>
                                        <p:tav tm="0">
                                          <p:val>
                                            <p:strVal val="1+#ppt_w/2"/>
                                          </p:val>
                                        </p:tav>
                                        <p:tav tm="100000">
                                          <p:val>
                                            <p:strVal val="#ppt_x"/>
                                          </p:val>
                                        </p:tav>
                                      </p:tavLst>
                                    </p:anim>
                                    <p:anim calcmode="lin" valueType="num">
                                      <p:cBhvr additive="base">
                                        <p:cTn id="115" dur="500" fill="hold"/>
                                        <p:tgtEl>
                                          <p:spTgt spid="5"/>
                                        </p:tgtEl>
                                        <p:attrNameLst>
                                          <p:attrName>ppt_y</p:attrName>
                                        </p:attrNameLst>
                                      </p:cBhvr>
                                      <p:tavLst>
                                        <p:tav tm="0">
                                          <p:val>
                                            <p:strVal val="#ppt_y"/>
                                          </p:val>
                                        </p:tav>
                                        <p:tav tm="100000">
                                          <p:val>
                                            <p:strVal val="#ppt_y"/>
                                          </p:val>
                                        </p:tav>
                                      </p:tavLst>
                                    </p:anim>
                                  </p:childTnLst>
                                </p:cTn>
                              </p:par>
                              <p:par>
                                <p:cTn id="116" presetID="2" presetClass="entr" presetSubtype="2" fill="hold" nodeType="withEffect">
                                  <p:stCondLst>
                                    <p:cond delay="0"/>
                                  </p:stCondLst>
                                  <p:childTnLst>
                                    <p:set>
                                      <p:cBhvr>
                                        <p:cTn id="117" dur="1" fill="hold">
                                          <p:stCondLst>
                                            <p:cond delay="0"/>
                                          </p:stCondLst>
                                        </p:cTn>
                                        <p:tgtEl>
                                          <p:spTgt spid="2">
                                            <p:txEl>
                                              <p:pRg st="16" end="16"/>
                                            </p:txEl>
                                          </p:spTgt>
                                        </p:tgtEl>
                                        <p:attrNameLst>
                                          <p:attrName>style.visibility</p:attrName>
                                        </p:attrNameLst>
                                      </p:cBhvr>
                                      <p:to>
                                        <p:strVal val="visible"/>
                                      </p:to>
                                    </p:set>
                                    <p:anim calcmode="lin" valueType="num">
                                      <p:cBhvr additive="base">
                                        <p:cTn id="118" dur="500" fill="hold"/>
                                        <p:tgtEl>
                                          <p:spTgt spid="2">
                                            <p:txEl>
                                              <p:pRg st="16" end="16"/>
                                            </p:txEl>
                                          </p:spTgt>
                                        </p:tgtEl>
                                        <p:attrNameLst>
                                          <p:attrName>ppt_x</p:attrName>
                                        </p:attrNameLst>
                                      </p:cBhvr>
                                      <p:tavLst>
                                        <p:tav tm="0">
                                          <p:val>
                                            <p:strVal val="1+#ppt_w/2"/>
                                          </p:val>
                                        </p:tav>
                                        <p:tav tm="100000">
                                          <p:val>
                                            <p:strVal val="#ppt_x"/>
                                          </p:val>
                                        </p:tav>
                                      </p:tavLst>
                                    </p:anim>
                                    <p:anim calcmode="lin" valueType="num">
                                      <p:cBhvr additive="base">
                                        <p:cTn id="119" dur="500" fill="hold"/>
                                        <p:tgtEl>
                                          <p:spTgt spid="2">
                                            <p:txEl>
                                              <p:pRg st="16" end="1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one"/>
        </p:bldSub>
      </p:bldGraphic>
      <p:bldP spid="10" grpId="0" animBg="1"/>
      <p:bldP spid="11" grpId="0" animBg="1"/>
      <p:bldP spid="12" grpId="0" animBg="1"/>
      <p:bldP spid="1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62227"/>
            <a:ext cx="8542338" cy="5093293"/>
          </a:xfrm>
        </p:spPr>
        <p:txBody>
          <a:bodyPr>
            <a:normAutofit/>
          </a:bodyPr>
          <a:lstStyle/>
          <a:p>
            <a:r>
              <a:rPr lang="fr-FR" dirty="0"/>
              <a:t>L’accès à </a:t>
            </a:r>
            <a:r>
              <a:rPr lang="fr-FR" dirty="0" smtClean="0"/>
              <a:t>MyFlow se fait à </a:t>
            </a:r>
            <a:r>
              <a:rPr lang="fr-FR" dirty="0"/>
              <a:t>partir </a:t>
            </a:r>
            <a:r>
              <a:rPr lang="fr-FR" dirty="0" smtClean="0"/>
              <a:t>:</a:t>
            </a:r>
          </a:p>
          <a:p>
            <a:endParaRPr lang="fr-FR" sz="1000" dirty="0"/>
          </a:p>
          <a:p>
            <a:pPr lvl="1">
              <a:buClr>
                <a:schemeClr val="bg2">
                  <a:lumMod val="75000"/>
                </a:schemeClr>
              </a:buClr>
              <a:buFont typeface="Wingdings" panose="05000000000000000000" pitchFamily="2" charset="2"/>
              <a:buChar char="q"/>
            </a:pPr>
            <a:r>
              <a:rPr lang="fr-FR" dirty="0"/>
              <a:t>d</a:t>
            </a:r>
            <a:r>
              <a:rPr lang="fr-FR" dirty="0" smtClean="0"/>
              <a:t>u </a:t>
            </a:r>
            <a:r>
              <a:rPr lang="fr-FR" dirty="0"/>
              <a:t>formulaire </a:t>
            </a:r>
            <a:r>
              <a:rPr lang="fr-FR" dirty="0" smtClean="0"/>
              <a:t>recherché sur </a:t>
            </a:r>
            <a:r>
              <a:rPr lang="fr-FR" b="1" dirty="0" err="1"/>
              <a:t>Easynet</a:t>
            </a:r>
            <a:r>
              <a:rPr lang="fr-FR" dirty="0"/>
              <a:t> </a:t>
            </a:r>
            <a:endParaRPr lang="fr-FR" dirty="0" smtClean="0"/>
          </a:p>
          <a:p>
            <a:pPr marL="457200" lvl="1" indent="0" algn="ctr">
              <a:buClr>
                <a:schemeClr val="bg2">
                  <a:lumMod val="75000"/>
                </a:schemeClr>
              </a:buClr>
              <a:buNone/>
            </a:pPr>
            <a:r>
              <a:rPr lang="fr-FR" b="1" i="1" dirty="0" smtClean="0">
                <a:solidFill>
                  <a:srgbClr val="C00000"/>
                </a:solidFill>
              </a:rPr>
              <a:t>Cet </a:t>
            </a:r>
            <a:r>
              <a:rPr lang="fr-FR" b="1" i="1" dirty="0">
                <a:solidFill>
                  <a:srgbClr val="C00000"/>
                </a:solidFill>
              </a:rPr>
              <a:t>accès permet pendant la phase de déploiement, d’orienter </a:t>
            </a:r>
            <a:r>
              <a:rPr lang="fr-FR" b="1" i="1" u="sng" dirty="0">
                <a:solidFill>
                  <a:srgbClr val="C00000"/>
                </a:solidFill>
              </a:rPr>
              <a:t>automatiquement</a:t>
            </a:r>
            <a:r>
              <a:rPr lang="fr-FR" b="1" i="1" dirty="0">
                <a:solidFill>
                  <a:srgbClr val="C00000"/>
                </a:solidFill>
              </a:rPr>
              <a:t> </a:t>
            </a:r>
            <a:endParaRPr lang="fr-FR" b="1" i="1" dirty="0" smtClean="0">
              <a:solidFill>
                <a:srgbClr val="C00000"/>
              </a:solidFill>
            </a:endParaRPr>
          </a:p>
          <a:p>
            <a:pPr marL="457200" lvl="1" indent="0" algn="ctr">
              <a:buClr>
                <a:schemeClr val="bg2">
                  <a:lumMod val="75000"/>
                </a:schemeClr>
              </a:buClr>
              <a:buNone/>
            </a:pPr>
            <a:r>
              <a:rPr lang="fr-FR" b="1" i="1" dirty="0" smtClean="0">
                <a:solidFill>
                  <a:srgbClr val="C00000"/>
                </a:solidFill>
              </a:rPr>
              <a:t>les </a:t>
            </a:r>
            <a:r>
              <a:rPr lang="fr-FR" b="1" i="1" dirty="0">
                <a:solidFill>
                  <a:srgbClr val="C00000"/>
                </a:solidFill>
              </a:rPr>
              <a:t>demandes vers MyFlow ou vers Sage </a:t>
            </a:r>
            <a:r>
              <a:rPr lang="fr-FR" b="1" i="1" dirty="0" smtClean="0">
                <a:solidFill>
                  <a:srgbClr val="C00000"/>
                </a:solidFill>
              </a:rPr>
              <a:t>BO</a:t>
            </a:r>
          </a:p>
          <a:p>
            <a:pPr marL="457200" lvl="1" indent="0">
              <a:buClr>
                <a:schemeClr val="bg2">
                  <a:lumMod val="75000"/>
                </a:schemeClr>
              </a:buClr>
              <a:buNone/>
            </a:pPr>
            <a:endParaRPr lang="fr-FR" b="1" i="1" dirty="0" smtClean="0">
              <a:solidFill>
                <a:srgbClr val="C00000"/>
              </a:solidFill>
            </a:endParaRPr>
          </a:p>
          <a:p>
            <a:pPr lvl="1">
              <a:buClr>
                <a:schemeClr val="bg2">
                  <a:lumMod val="75000"/>
                </a:schemeClr>
              </a:buClr>
              <a:buFont typeface="Wingdings" panose="05000000000000000000" pitchFamily="2" charset="2"/>
              <a:buChar char="q"/>
            </a:pPr>
            <a:r>
              <a:rPr lang="fr-FR" dirty="0" smtClean="0"/>
              <a:t> de </a:t>
            </a:r>
            <a:r>
              <a:rPr lang="fr-FR" dirty="0"/>
              <a:t>la </a:t>
            </a:r>
            <a:r>
              <a:rPr lang="fr-FR" dirty="0" smtClean="0"/>
              <a:t>synthèse du client : code </a:t>
            </a:r>
            <a:r>
              <a:rPr lang="fr-FR" b="1" dirty="0" smtClean="0"/>
              <a:t>0173 ou </a:t>
            </a:r>
            <a:r>
              <a:rPr lang="fr-FR" b="1" dirty="0" err="1" smtClean="0"/>
              <a:t>myflow</a:t>
            </a:r>
            <a:r>
              <a:rPr lang="fr-FR" b="1" dirty="0" smtClean="0"/>
              <a:t> </a:t>
            </a:r>
            <a:r>
              <a:rPr lang="fr-FR" dirty="0" smtClean="0"/>
              <a:t>(zone de recherche)</a:t>
            </a:r>
          </a:p>
          <a:p>
            <a:pPr lvl="1">
              <a:buClr>
                <a:schemeClr val="bg2">
                  <a:lumMod val="75000"/>
                </a:schemeClr>
              </a:buClr>
              <a:buFont typeface="Wingdings" panose="05000000000000000000" pitchFamily="2" charset="2"/>
              <a:buChar char="q"/>
            </a:pPr>
            <a:endParaRPr lang="fr-FR" dirty="0"/>
          </a:p>
          <a:p>
            <a:pPr lvl="1">
              <a:buClr>
                <a:schemeClr val="bg2">
                  <a:lumMod val="75000"/>
                </a:schemeClr>
              </a:buClr>
              <a:buFont typeface="Wingdings" panose="05000000000000000000" pitchFamily="2" charset="2"/>
              <a:buChar char="q"/>
            </a:pPr>
            <a:endParaRPr lang="fr-FR" dirty="0" smtClean="0"/>
          </a:p>
          <a:p>
            <a:pPr lvl="1">
              <a:buClr>
                <a:schemeClr val="bg2">
                  <a:lumMod val="75000"/>
                </a:schemeClr>
              </a:buClr>
              <a:buFont typeface="Wingdings" panose="05000000000000000000" pitchFamily="2" charset="2"/>
              <a:buChar char="q"/>
            </a:pPr>
            <a:endParaRPr lang="fr-FR" dirty="0"/>
          </a:p>
          <a:p>
            <a:pPr lvl="1">
              <a:buClr>
                <a:schemeClr val="bg2">
                  <a:lumMod val="75000"/>
                </a:schemeClr>
              </a:buClr>
              <a:buFont typeface="Wingdings" panose="05000000000000000000" pitchFamily="2" charset="2"/>
              <a:buChar char="q"/>
            </a:pPr>
            <a:endParaRPr lang="fr-FR" dirty="0" smtClean="0"/>
          </a:p>
          <a:p>
            <a:pPr lvl="1">
              <a:buClr>
                <a:schemeClr val="bg2">
                  <a:lumMod val="75000"/>
                </a:schemeClr>
              </a:buClr>
              <a:buFont typeface="Wingdings" panose="05000000000000000000" pitchFamily="2" charset="2"/>
              <a:buChar char="q"/>
            </a:pPr>
            <a:endParaRPr lang="fr-FR" dirty="0"/>
          </a:p>
          <a:p>
            <a:pPr lvl="1">
              <a:buClr>
                <a:schemeClr val="bg2">
                  <a:lumMod val="75000"/>
                </a:schemeClr>
              </a:buClr>
              <a:buFont typeface="Wingdings" panose="05000000000000000000" pitchFamily="2" charset="2"/>
              <a:buChar char="q"/>
            </a:pPr>
            <a:r>
              <a:rPr lang="fr-FR" dirty="0" smtClean="0"/>
              <a:t>du </a:t>
            </a:r>
            <a:r>
              <a:rPr lang="fr-FR" dirty="0"/>
              <a:t>PCM via « </a:t>
            </a:r>
            <a:r>
              <a:rPr lang="fr-FR" b="1" dirty="0"/>
              <a:t>Ma Journée</a:t>
            </a:r>
            <a:r>
              <a:rPr lang="fr-FR" dirty="0"/>
              <a:t> » </a:t>
            </a:r>
          </a:p>
          <a:p>
            <a:pPr marL="457200" lvl="1" indent="0">
              <a:buNone/>
            </a:pPr>
            <a:endParaRPr lang="fr-FR" dirty="0"/>
          </a:p>
          <a:p>
            <a:pPr marL="457200" lvl="1" indent="0">
              <a:buNone/>
            </a:pPr>
            <a:endParaRPr lang="fr-FR" b="1" i="1" dirty="0">
              <a:solidFill>
                <a:srgbClr val="C00000"/>
              </a:solidFill>
            </a:endParaRPr>
          </a:p>
          <a:p>
            <a:pPr lvl="1"/>
            <a:endParaRPr lang="fr-FR" dirty="0" smtClean="0"/>
          </a:p>
          <a:p>
            <a:pPr lvl="1"/>
            <a:endParaRPr lang="fr-FR" dirty="0"/>
          </a:p>
          <a:p>
            <a:pPr lvl="1"/>
            <a:endParaRPr lang="fr-FR" dirty="0" smtClean="0"/>
          </a:p>
          <a:p>
            <a:pPr lvl="1"/>
            <a:endParaRPr lang="fr-FR" dirty="0"/>
          </a:p>
          <a:p>
            <a:pPr lvl="1"/>
            <a:endParaRPr lang="fr-FR" dirty="0" smtClean="0"/>
          </a:p>
          <a:p>
            <a:pPr lvl="1"/>
            <a:endParaRPr lang="fr-FR" dirty="0"/>
          </a:p>
          <a:p>
            <a:pPr lvl="1"/>
            <a:endParaRPr lang="fr-FR" dirty="0" smtClean="0"/>
          </a:p>
          <a:p>
            <a:pPr lvl="1"/>
            <a:endParaRPr lang="fr-FR" dirty="0"/>
          </a:p>
          <a:p>
            <a:pPr lvl="1"/>
            <a:endParaRPr lang="fr-FR" dirty="0" smtClean="0"/>
          </a:p>
          <a:p>
            <a:pPr lvl="1"/>
            <a:endParaRPr lang="fr-FR" dirty="0"/>
          </a:p>
          <a:p>
            <a:pPr lvl="1"/>
            <a:endParaRPr lang="fr-FR" dirty="0" smtClean="0"/>
          </a:p>
          <a:p>
            <a:pPr lvl="1"/>
            <a:endParaRPr lang="fr-FR" dirty="0"/>
          </a:p>
          <a:p>
            <a:pPr lvl="1"/>
            <a:endParaRPr lang="fr-FR" b="1" dirty="0" smtClean="0">
              <a:solidFill>
                <a:srgbClr val="C00000"/>
              </a:solidFill>
            </a:endParaRPr>
          </a:p>
          <a:p>
            <a:pPr lvl="1"/>
            <a:endParaRPr lang="fr-FR" b="1" dirty="0">
              <a:solidFill>
                <a:srgbClr val="C00000"/>
              </a:solidFill>
            </a:endParaRPr>
          </a:p>
          <a:p>
            <a:endParaRPr lang="fr-FR" b="1" dirty="0">
              <a:solidFill>
                <a:srgbClr val="FF0000"/>
              </a:solidFill>
            </a:endParaRPr>
          </a:p>
        </p:txBody>
      </p:sp>
      <p:sp>
        <p:nvSpPr>
          <p:cNvPr id="3" name="Titre 2"/>
          <p:cNvSpPr>
            <a:spLocks noGrp="1"/>
          </p:cNvSpPr>
          <p:nvPr>
            <p:ph type="title"/>
          </p:nvPr>
        </p:nvSpPr>
        <p:spPr>
          <a:xfrm>
            <a:off x="765174" y="379825"/>
            <a:ext cx="7148231" cy="709200"/>
          </a:xfrm>
        </p:spPr>
        <p:txBody>
          <a:bodyPr/>
          <a:lstStyle/>
          <a:p>
            <a:r>
              <a:rPr lang="fr-FR" dirty="0"/>
              <a:t>L’accès a </a:t>
            </a:r>
            <a:r>
              <a:rPr lang="fr-FR" dirty="0" err="1"/>
              <a:t>myflow</a:t>
            </a:r>
            <a:endParaRPr lang="fr-FR"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grpSp>
        <p:nvGrpSpPr>
          <p:cNvPr id="10" name="Groupe 9"/>
          <p:cNvGrpSpPr/>
          <p:nvPr/>
        </p:nvGrpSpPr>
        <p:grpSpPr>
          <a:xfrm>
            <a:off x="4638261" y="4625009"/>
            <a:ext cx="3434217" cy="1510748"/>
            <a:chOff x="679390" y="3849106"/>
            <a:chExt cx="3794333" cy="1781183"/>
          </a:xfrm>
        </p:grpSpPr>
        <p:pic>
          <p:nvPicPr>
            <p:cNvPr id="11" name="Image 10"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390" y="3849106"/>
              <a:ext cx="3794333" cy="1781183"/>
            </a:xfrm>
            <a:prstGeom prst="rect">
              <a:avLst/>
            </a:prstGeom>
          </p:spPr>
        </p:pic>
        <p:sp>
          <p:nvSpPr>
            <p:cNvPr id="12" name="Rectangle à coins arrondis 11"/>
            <p:cNvSpPr/>
            <p:nvPr/>
          </p:nvSpPr>
          <p:spPr bwMode="auto">
            <a:xfrm>
              <a:off x="793189" y="4923943"/>
              <a:ext cx="2539512" cy="243061"/>
            </a:xfrm>
            <a:prstGeom prst="roundRect">
              <a:avLst>
                <a:gd name="adj" fmla="val 50000"/>
              </a:avLst>
            </a:prstGeom>
            <a:noFill/>
            <a:ln>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grpSp>
      <p:grpSp>
        <p:nvGrpSpPr>
          <p:cNvPr id="6" name="Groupe 5"/>
          <p:cNvGrpSpPr/>
          <p:nvPr/>
        </p:nvGrpSpPr>
        <p:grpSpPr>
          <a:xfrm>
            <a:off x="1326227" y="3367660"/>
            <a:ext cx="2476846" cy="685896"/>
            <a:chOff x="1326227" y="3367660"/>
            <a:chExt cx="2476846" cy="685896"/>
          </a:xfrm>
        </p:grpSpPr>
        <p:pic>
          <p:nvPicPr>
            <p:cNvPr id="13" name="Espace réservé du contenu 3"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6227" y="3367660"/>
              <a:ext cx="2476846" cy="685896"/>
            </a:xfrm>
            <a:prstGeom prst="rect">
              <a:avLst/>
            </a:prstGeom>
          </p:spPr>
        </p:pic>
        <p:sp>
          <p:nvSpPr>
            <p:cNvPr id="4" name="Rectangle à coins arrondis 3"/>
            <p:cNvSpPr/>
            <p:nvPr/>
          </p:nvSpPr>
          <p:spPr>
            <a:xfrm>
              <a:off x="2407640" y="3665989"/>
              <a:ext cx="1249960" cy="327171"/>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0693" r="76018" b="69240"/>
          <a:stretch/>
        </p:blipFill>
        <p:spPr bwMode="auto">
          <a:xfrm>
            <a:off x="5074748" y="3225567"/>
            <a:ext cx="2813490" cy="1275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347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ppt_y"/>
                                          </p:val>
                                        </p:tav>
                                        <p:tav tm="100000">
                                          <p:val>
                                            <p:strVal val="#ppt_y"/>
                                          </p:val>
                                        </p:tav>
                                      </p:tavLst>
                                    </p:anim>
                                  </p:childTnLst>
                                </p:cTn>
                              </p:par>
                              <p:par>
                                <p:cTn id="27" presetID="53" presetClass="entr" presetSubtype="16"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anim calcmode="lin" valueType="num">
                                      <p:cBhvr additive="base">
                                        <p:cTn id="41"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
                                            <p:txEl>
                                              <p:pRg st="12" end="12"/>
                                            </p:txEl>
                                          </p:spTgt>
                                        </p:tgtEl>
                                        <p:attrNameLst>
                                          <p:attrName>ppt_y</p:attrName>
                                        </p:attrNameLst>
                                      </p:cBhvr>
                                      <p:tavLst>
                                        <p:tav tm="0">
                                          <p:val>
                                            <p:strVal val="#ppt_y"/>
                                          </p:val>
                                        </p:tav>
                                        <p:tav tm="100000">
                                          <p:val>
                                            <p:strVal val="#ppt_y"/>
                                          </p:val>
                                        </p:tav>
                                      </p:tavLst>
                                    </p:anim>
                                  </p:childTnLst>
                                </p:cTn>
                              </p:par>
                              <p:par>
                                <p:cTn id="43" presetID="53" presetClass="entr" presetSubtype="16"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36434"/>
            <a:ext cx="8542338" cy="4741127"/>
          </a:xfrm>
        </p:spPr>
        <p:txBody>
          <a:bodyPr/>
          <a:lstStyle/>
          <a:p>
            <a:endParaRPr lang="fr-FR" dirty="0"/>
          </a:p>
          <a:p>
            <a:endParaRPr lang="fr-FR" dirty="0"/>
          </a:p>
        </p:txBody>
      </p:sp>
      <p:sp>
        <p:nvSpPr>
          <p:cNvPr id="3" name="Titre 2"/>
          <p:cNvSpPr>
            <a:spLocks noGrp="1"/>
          </p:cNvSpPr>
          <p:nvPr>
            <p:ph type="title"/>
          </p:nvPr>
        </p:nvSpPr>
        <p:spPr>
          <a:xfrm>
            <a:off x="765174" y="379825"/>
            <a:ext cx="7148231" cy="709200"/>
          </a:xfrm>
        </p:spPr>
        <p:txBody>
          <a:bodyPr>
            <a:normAutofit/>
          </a:bodyPr>
          <a:lstStyle/>
          <a:p>
            <a:pPr algn="l"/>
            <a:r>
              <a:rPr lang="fr-FR" dirty="0" smtClean="0"/>
              <a:t>La saisie d’une demande de prestation</a:t>
            </a:r>
            <a:endParaRPr lang="fr-FR" dirty="0"/>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12" name="Rectangle à coins arrondis 11"/>
          <p:cNvSpPr/>
          <p:nvPr/>
        </p:nvSpPr>
        <p:spPr>
          <a:xfrm>
            <a:off x="1275430" y="1180439"/>
            <a:ext cx="6344570" cy="374571"/>
          </a:xfrm>
          <a:prstGeom prst="wedgeRoundRectCallout">
            <a:avLst>
              <a:gd name="adj1" fmla="val -7411"/>
              <a:gd name="adj2" fmla="val 143389"/>
              <a:gd name="adj3" fmla="val 16667"/>
            </a:avLst>
          </a:prstGeom>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fr-FR" sz="1600" dirty="0" smtClean="0">
                <a:solidFill>
                  <a:schemeClr val="tx1"/>
                </a:solidFill>
              </a:rPr>
              <a:t>Ce bandeau est systématiquement présent sur tous les écrans MyFlow et permet :</a:t>
            </a:r>
            <a:endParaRPr lang="fr-FR" dirty="0">
              <a:solidFill>
                <a:schemeClr val="tx1"/>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548" y="2570922"/>
            <a:ext cx="7673009" cy="119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548" y="3815529"/>
            <a:ext cx="1381125" cy="544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811841" y="3865863"/>
            <a:ext cx="6695927" cy="369332"/>
          </a:xfrm>
          <a:prstGeom prst="rect">
            <a:avLst/>
          </a:prstGeom>
          <a:noFill/>
        </p:spPr>
        <p:txBody>
          <a:bodyPr wrap="square" rtlCol="0">
            <a:spAutoFit/>
          </a:bodyPr>
          <a:lstStyle/>
          <a:p>
            <a:r>
              <a:rPr lang="fr-FR" dirty="0">
                <a:sym typeface="Wingdings"/>
              </a:rPr>
              <a:t></a:t>
            </a:r>
            <a:r>
              <a:rPr lang="fr-FR" dirty="0" smtClean="0"/>
              <a:t> de rechercher une prestation existante en sélectionnant différents critères.</a:t>
            </a:r>
            <a:endParaRPr lang="fr-FR" dirty="0"/>
          </a:p>
        </p:txBody>
      </p:sp>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548" y="4959848"/>
            <a:ext cx="2038837" cy="1223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549" y="4506712"/>
            <a:ext cx="13811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1801674" y="4558784"/>
            <a:ext cx="5548101" cy="369332"/>
          </a:xfrm>
          <a:prstGeom prst="rect">
            <a:avLst/>
          </a:prstGeom>
          <a:noFill/>
        </p:spPr>
        <p:txBody>
          <a:bodyPr wrap="square" rtlCol="0">
            <a:spAutoFit/>
          </a:bodyPr>
          <a:lstStyle/>
          <a:p>
            <a:r>
              <a:rPr lang="fr-FR" dirty="0" smtClean="0">
                <a:sym typeface="Wingdings"/>
              </a:rPr>
              <a:t></a:t>
            </a:r>
            <a:r>
              <a:rPr lang="fr-FR" dirty="0" smtClean="0"/>
              <a:t> d’accéder à une nouvelle demande sans sortir de </a:t>
            </a:r>
            <a:r>
              <a:rPr lang="fr-FR" dirty="0" err="1" smtClean="0"/>
              <a:t>Myflow</a:t>
            </a:r>
            <a:r>
              <a:rPr lang="fr-FR" dirty="0" smtClean="0"/>
              <a:t>.</a:t>
            </a:r>
            <a:endParaRPr lang="fr-FR" dirty="0"/>
          </a:p>
        </p:txBody>
      </p:sp>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575" y="1965765"/>
            <a:ext cx="7779026" cy="650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à coins arrondis 4"/>
          <p:cNvSpPr/>
          <p:nvPr/>
        </p:nvSpPr>
        <p:spPr bwMode="auto">
          <a:xfrm>
            <a:off x="225414" y="1924148"/>
            <a:ext cx="8282354" cy="633521"/>
          </a:xfrm>
          <a:prstGeom prst="roundRect">
            <a:avLst>
              <a:gd name="adj" fmla="val 50000"/>
            </a:avLst>
          </a:prstGeom>
          <a:noFill/>
          <a:ln w="57150">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pic>
        <p:nvPicPr>
          <p:cNvPr id="10" name="il_fi" descr="Afficher l'image d'origine"/>
          <p:cNvPicPr/>
          <p:nvPr/>
        </p:nvPicPr>
        <p:blipFill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2450693" y="2200204"/>
            <a:ext cx="774974" cy="607211"/>
          </a:xfrm>
          <a:prstGeom prst="ellipse">
            <a:avLst/>
          </a:prstGeom>
          <a:ln>
            <a:noFill/>
          </a:ln>
          <a:effectLst>
            <a:softEdge rad="112500"/>
          </a:effectLst>
          <a:extLst>
            <a:ext uri="{53640926-AAD7-44D8-BBD7-CCE9431645EC}">
              <a14:shadowObscured xmlns:a14="http://schemas.microsoft.com/office/drawing/2010/main"/>
            </a:ext>
          </a:extLst>
        </p:spPr>
      </p:pic>
      <p:pic>
        <p:nvPicPr>
          <p:cNvPr id="13" name="il_fi" descr="Afficher l'image d'origine"/>
          <p:cNvPicPr/>
          <p:nvPr/>
        </p:nvPicPr>
        <p:blipFill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4750010" y="2072670"/>
            <a:ext cx="774974" cy="607211"/>
          </a:xfrm>
          <a:prstGeom prst="ellipse">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10261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6"/>
                                        </p:tgtEl>
                                        <p:attrNameLst>
                                          <p:attrName>style.visibility</p:attrName>
                                        </p:attrNameLst>
                                      </p:cBhvr>
                                      <p:to>
                                        <p:strVal val="visible"/>
                                      </p:to>
                                    </p:set>
                                  </p:childTnLst>
                                </p:cTn>
                              </p:par>
                              <p:par>
                                <p:cTn id="9" presetID="5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1" presetClass="entr" presetSubtype="0" fill="hold" nodeType="withEffect">
                                  <p:stCondLst>
                                    <p:cond delay="0"/>
                                  </p:stCondLst>
                                  <p:childTnLst>
                                    <p:set>
                                      <p:cBhvr>
                                        <p:cTn id="25" dur="1" fill="hold">
                                          <p:stCondLst>
                                            <p:cond delay="0"/>
                                          </p:stCondLst>
                                        </p:cTn>
                                        <p:tgtEl>
                                          <p:spTgt spid="205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1" presetClass="entr" presetSubtype="0" fill="hold" nodeType="withEffect">
                                  <p:stCondLst>
                                    <p:cond delay="0"/>
                                  </p:stCondLst>
                                  <p:childTnLst>
                                    <p:set>
                                      <p:cBhvr>
                                        <p:cTn id="35" dur="1" fill="hold">
                                          <p:stCondLst>
                                            <p:cond delay="0"/>
                                          </p:stCondLst>
                                        </p:cTn>
                                        <p:tgtEl>
                                          <p:spTgt spid="205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054"/>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p:bldP spid="7" grpId="0"/>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62228"/>
            <a:ext cx="8542338" cy="4706944"/>
          </a:xfrm>
        </p:spPr>
        <p:txBody>
          <a:bodyPr/>
          <a:lstStyle/>
          <a:p>
            <a:r>
              <a:rPr lang="fr-FR" dirty="0" smtClean="0"/>
              <a:t>4 ou 5 étapes selon le type de prestation : </a:t>
            </a:r>
          </a:p>
          <a:p>
            <a:pPr marL="0" indent="0">
              <a:buNone/>
            </a:pPr>
            <a:r>
              <a:rPr lang="fr-FR" dirty="0" smtClean="0"/>
              <a:t>	</a:t>
            </a:r>
            <a:r>
              <a:rPr lang="fr-FR" b="1" dirty="0" smtClean="0"/>
              <a:t>Sélectionner la prestation </a:t>
            </a:r>
            <a:endParaRPr lang="fr-FR" b="1" dirty="0"/>
          </a:p>
        </p:txBody>
      </p:sp>
      <p:sp>
        <p:nvSpPr>
          <p:cNvPr id="3" name="Titre 2"/>
          <p:cNvSpPr>
            <a:spLocks noGrp="1"/>
          </p:cNvSpPr>
          <p:nvPr>
            <p:ph type="title"/>
          </p:nvPr>
        </p:nvSpPr>
        <p:spPr>
          <a:xfrm>
            <a:off x="765174" y="379825"/>
            <a:ext cx="7148231" cy="709200"/>
          </a:xfrm>
        </p:spPr>
        <p:txBody>
          <a:bodyPr>
            <a:normAutofit/>
          </a:bodyPr>
          <a:lstStyle/>
          <a:p>
            <a:pPr algn="l"/>
            <a:r>
              <a:rPr lang="fr-FR" dirty="0" smtClean="0"/>
              <a:t>La saisie d’une demande de prestation</a:t>
            </a:r>
            <a:endParaRPr lang="fr-FR" dirty="0"/>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11" name="Image 10"/>
          <p:cNvPicPr/>
          <p:nvPr/>
        </p:nvPicPr>
        <p:blipFill>
          <a:blip r:embed="rId3"/>
          <a:stretch>
            <a:fillRect/>
          </a:stretch>
        </p:blipFill>
        <p:spPr>
          <a:xfrm>
            <a:off x="847345" y="1482111"/>
            <a:ext cx="361950" cy="371475"/>
          </a:xfrm>
          <a:prstGeom prst="rect">
            <a:avLst/>
          </a:prstGeom>
        </p:spPr>
      </p:pic>
      <p:grpSp>
        <p:nvGrpSpPr>
          <p:cNvPr id="10" name="Groupe 9"/>
          <p:cNvGrpSpPr/>
          <p:nvPr/>
        </p:nvGrpSpPr>
        <p:grpSpPr>
          <a:xfrm>
            <a:off x="1313546" y="1871532"/>
            <a:ext cx="6803435" cy="4320000"/>
            <a:chOff x="1313546" y="1871532"/>
            <a:chExt cx="6803435" cy="4320000"/>
          </a:xfrm>
        </p:grpSpPr>
        <p:pic>
          <p:nvPicPr>
            <p:cNvPr id="5" name="Image 4"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3546" y="1871532"/>
              <a:ext cx="6803435" cy="4320000"/>
            </a:xfrm>
            <a:prstGeom prst="rect">
              <a:avLst/>
            </a:prstGeom>
          </p:spPr>
        </p:pic>
        <p:pic>
          <p:nvPicPr>
            <p:cNvPr id="8" name="il_fi" descr="Afficher l'image d'origine"/>
            <p:cNvPicPr/>
            <p:nvPr/>
          </p:nvPicPr>
          <p:blipFill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2517805" y="4217452"/>
              <a:ext cx="774974" cy="607211"/>
            </a:xfrm>
            <a:prstGeom prst="ellipse">
              <a:avLst/>
            </a:prstGeom>
            <a:ln>
              <a:noFill/>
            </a:ln>
            <a:effectLst>
              <a:softEdge rad="112500"/>
            </a:effectLst>
            <a:extLst>
              <a:ext uri="{53640926-AAD7-44D8-BBD7-CCE9431645EC}">
                <a14:shadowObscured xmlns:a14="http://schemas.microsoft.com/office/drawing/2010/main"/>
              </a:ext>
            </a:extLst>
          </p:spPr>
        </p:pic>
        <p:sp>
          <p:nvSpPr>
            <p:cNvPr id="6" name="Rectangle 5"/>
            <p:cNvSpPr/>
            <p:nvPr/>
          </p:nvSpPr>
          <p:spPr>
            <a:xfrm>
              <a:off x="5998128" y="2894202"/>
              <a:ext cx="1996580" cy="2969703"/>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218665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674" y="1668281"/>
            <a:ext cx="7913405" cy="4507635"/>
          </a:xfrm>
          <a:prstGeom prst="rect">
            <a:avLst/>
          </a:prstGeom>
        </p:spPr>
      </p:pic>
      <p:sp>
        <p:nvSpPr>
          <p:cNvPr id="3" name="Titre 2"/>
          <p:cNvSpPr>
            <a:spLocks noGrp="1"/>
          </p:cNvSpPr>
          <p:nvPr>
            <p:ph type="title"/>
          </p:nvPr>
        </p:nvSpPr>
        <p:spPr>
          <a:xfrm>
            <a:off x="765174" y="379825"/>
            <a:ext cx="7148231" cy="709200"/>
          </a:xfrm>
        </p:spPr>
        <p:txBody>
          <a:bodyPr>
            <a:normAutofit/>
          </a:bodyPr>
          <a:lstStyle/>
          <a:p>
            <a:pPr algn="l"/>
            <a:r>
              <a:rPr lang="fr-FR" dirty="0" smtClean="0"/>
              <a:t>La saisie d’une demande de prestation</a:t>
            </a:r>
            <a:endParaRPr lang="fr-FR" dirty="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11" name="Rectangle à coins arrondis 10"/>
          <p:cNvSpPr/>
          <p:nvPr/>
        </p:nvSpPr>
        <p:spPr>
          <a:xfrm>
            <a:off x="4903723" y="2266501"/>
            <a:ext cx="2444097" cy="1634490"/>
          </a:xfrm>
          <a:prstGeom prst="wedgeRoundRectCallout">
            <a:avLst>
              <a:gd name="adj1" fmla="val -46491"/>
              <a:gd name="adj2" fmla="val 75646"/>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dirty="0" smtClean="0">
                <a:solidFill>
                  <a:schemeClr val="bg1"/>
                </a:solidFill>
              </a:rPr>
              <a:t>Compléter les informations du client (données déjà renseignées si accès via la synthèse)</a:t>
            </a:r>
            <a:endParaRPr lang="fr-FR" dirty="0">
              <a:solidFill>
                <a:schemeClr val="bg1"/>
              </a:solidFill>
            </a:endParaRPr>
          </a:p>
        </p:txBody>
      </p:sp>
      <p:sp>
        <p:nvSpPr>
          <p:cNvPr id="12" name="Rectangle à coins arrondis 11"/>
          <p:cNvSpPr/>
          <p:nvPr/>
        </p:nvSpPr>
        <p:spPr>
          <a:xfrm>
            <a:off x="5251226" y="4920971"/>
            <a:ext cx="2444097" cy="408623"/>
          </a:xfrm>
          <a:prstGeom prst="wedgeRoundRectCallout">
            <a:avLst>
              <a:gd name="adj1" fmla="val -64323"/>
              <a:gd name="adj2" fmla="val 153026"/>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dirty="0" smtClean="0">
                <a:solidFill>
                  <a:schemeClr val="bg1"/>
                </a:solidFill>
              </a:rPr>
              <a:t>Sélectionner le client</a:t>
            </a:r>
            <a:endParaRPr lang="fr-FR" dirty="0">
              <a:solidFill>
                <a:schemeClr val="bg1"/>
              </a:solidFill>
            </a:endParaRPr>
          </a:p>
        </p:txBody>
      </p:sp>
      <p:pic>
        <p:nvPicPr>
          <p:cNvPr id="14" name="Espace réservé du contenu 13"/>
          <p:cNvPicPr>
            <a:picLocks noGrp="1"/>
          </p:cNvPicPr>
          <p:nvPr>
            <p:ph idx="1"/>
          </p:nvPr>
        </p:nvPicPr>
        <p:blipFill>
          <a:blip r:embed="rId4"/>
          <a:stretch>
            <a:fillRect/>
          </a:stretch>
        </p:blipFill>
        <p:spPr>
          <a:xfrm>
            <a:off x="125049" y="1191584"/>
            <a:ext cx="428625" cy="371475"/>
          </a:xfrm>
          <a:prstGeom prst="rect">
            <a:avLst/>
          </a:prstGeom>
        </p:spPr>
      </p:pic>
      <p:sp>
        <p:nvSpPr>
          <p:cNvPr id="13" name="ZoneTexte 12"/>
          <p:cNvSpPr txBox="1"/>
          <p:nvPr/>
        </p:nvSpPr>
        <p:spPr>
          <a:xfrm>
            <a:off x="553674" y="1150079"/>
            <a:ext cx="8444212" cy="369332"/>
          </a:xfrm>
          <a:prstGeom prst="rect">
            <a:avLst/>
          </a:prstGeom>
          <a:noFill/>
        </p:spPr>
        <p:txBody>
          <a:bodyPr wrap="square" lIns="0" rIns="0" rtlCol="0">
            <a:spAutoFit/>
          </a:bodyPr>
          <a:lstStyle/>
          <a:p>
            <a:r>
              <a:rPr lang="fr-FR" b="1" dirty="0"/>
              <a:t>S</a:t>
            </a:r>
            <a:r>
              <a:rPr lang="fr-FR" b="1" dirty="0" smtClean="0"/>
              <a:t>électionner le titulaire </a:t>
            </a:r>
            <a:r>
              <a:rPr lang="fr-FR" sz="1400" b="1" dirty="0" smtClean="0"/>
              <a:t>(si vous n’avez pas retenu l’accès à partir de la synthèse client, mais l’« Accès rapides »)</a:t>
            </a:r>
            <a:endParaRPr lang="fr-FR" sz="1400" b="1" dirty="0"/>
          </a:p>
        </p:txBody>
      </p:sp>
      <p:pic>
        <p:nvPicPr>
          <p:cNvPr id="15" name="il_fi" descr="Afficher l'image d'origine"/>
          <p:cNvPicPr/>
          <p:nvPr/>
        </p:nvPicPr>
        <p:blipFill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1211650" y="5568080"/>
            <a:ext cx="774974" cy="607211"/>
          </a:xfrm>
          <a:prstGeom prst="ellipse">
            <a:avLst/>
          </a:prstGeom>
          <a:ln>
            <a:noFill/>
          </a:ln>
          <a:effectLst>
            <a:softEdge rad="112500"/>
          </a:effectLst>
          <a:extLst>
            <a:ext uri="{53640926-AAD7-44D8-BBD7-CCE9431645EC}">
              <a14:shadowObscured xmlns:a14="http://schemas.microsoft.com/office/drawing/2010/main"/>
            </a:ext>
          </a:extLst>
        </p:spPr>
      </p:pic>
      <p:cxnSp>
        <p:nvCxnSpPr>
          <p:cNvPr id="6" name="Connecteur droit avec flèche 5"/>
          <p:cNvCxnSpPr/>
          <p:nvPr/>
        </p:nvCxnSpPr>
        <p:spPr>
          <a:xfrm flipH="1">
            <a:off x="7038363" y="1451295"/>
            <a:ext cx="656960" cy="352338"/>
          </a:xfrm>
          <a:prstGeom prst="straightConnector1">
            <a:avLst/>
          </a:prstGeom>
          <a:ln w="38100">
            <a:tailEnd type="arrow"/>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8230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30736" y="1082968"/>
            <a:ext cx="8610052" cy="4786204"/>
          </a:xfrm>
        </p:spPr>
        <p:txBody>
          <a:bodyPr/>
          <a:lstStyle/>
          <a:p>
            <a:pPr marL="0" indent="0">
              <a:buNone/>
            </a:pPr>
            <a:r>
              <a:rPr lang="fr-FR" sz="1600" i="1" dirty="0"/>
              <a:t>	</a:t>
            </a:r>
            <a:r>
              <a:rPr lang="fr-FR" b="1" i="1" dirty="0"/>
              <a:t>S</a:t>
            </a:r>
            <a:r>
              <a:rPr lang="fr-FR" b="1" dirty="0" smtClean="0"/>
              <a:t>électionner le compte (si la prestation l’exige) puis Créer la demande</a:t>
            </a:r>
            <a:endParaRPr lang="fr-FR" b="1" i="1" dirty="0" smtClean="0"/>
          </a:p>
          <a:p>
            <a:pPr marL="0" indent="0" algn="ctr">
              <a:buNone/>
            </a:pPr>
            <a:r>
              <a:rPr lang="fr-FR" sz="1600" i="1" dirty="0" smtClean="0"/>
              <a:t>Le compte peut être demandé également à l’intérieur du formulaire.  </a:t>
            </a:r>
          </a:p>
          <a:p>
            <a:endParaRPr lang="fr-FR" dirty="0"/>
          </a:p>
          <a:p>
            <a:endParaRPr lang="fr-FR" dirty="0"/>
          </a:p>
        </p:txBody>
      </p:sp>
      <p:sp>
        <p:nvSpPr>
          <p:cNvPr id="3" name="Titre 2"/>
          <p:cNvSpPr>
            <a:spLocks noGrp="1"/>
          </p:cNvSpPr>
          <p:nvPr>
            <p:ph type="title"/>
          </p:nvPr>
        </p:nvSpPr>
        <p:spPr>
          <a:xfrm>
            <a:off x="765174" y="379825"/>
            <a:ext cx="7148231" cy="709200"/>
          </a:xfrm>
        </p:spPr>
        <p:txBody>
          <a:bodyPr>
            <a:normAutofit/>
          </a:bodyPr>
          <a:lstStyle/>
          <a:p>
            <a:pPr algn="l"/>
            <a:r>
              <a:rPr lang="fr-FR" dirty="0" smtClean="0"/>
              <a:t>La saisie d’une demande de prestation</a:t>
            </a:r>
            <a:endParaRPr lang="fr-FR" dirty="0"/>
          </a:p>
        </p:txBody>
      </p:sp>
      <p:pic>
        <p:nvPicPr>
          <p:cNvPr id="9" name="Image 8"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567" y="1744561"/>
            <a:ext cx="7520838" cy="4622232"/>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8"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1121972" y="3844694"/>
            <a:ext cx="774974" cy="607211"/>
          </a:xfrm>
          <a:prstGeom prst="ellipse">
            <a:avLst/>
          </a:prstGeom>
          <a:ln>
            <a:noFill/>
          </a:ln>
          <a:effectLst>
            <a:softEdge rad="112500"/>
          </a:effectLst>
          <a:extLst>
            <a:ext uri="{53640926-AAD7-44D8-BBD7-CCE9431645EC}">
              <a14:shadowObscured xmlns:a14="http://schemas.microsoft.com/office/drawing/2010/main"/>
            </a:ext>
          </a:extLst>
        </p:spPr>
      </p:pic>
      <p:pic>
        <p:nvPicPr>
          <p:cNvPr id="10" name="Image 9"/>
          <p:cNvPicPr/>
          <p:nvPr/>
        </p:nvPicPr>
        <p:blipFill>
          <a:blip r:embed="rId5"/>
          <a:stretch>
            <a:fillRect/>
          </a:stretch>
        </p:blipFill>
        <p:spPr>
          <a:xfrm>
            <a:off x="792652" y="1136446"/>
            <a:ext cx="390525" cy="371475"/>
          </a:xfrm>
          <a:prstGeom prst="rect">
            <a:avLst/>
          </a:prstGeom>
        </p:spPr>
      </p:pic>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2127" y="6010242"/>
            <a:ext cx="1264134" cy="35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536811" y="4418393"/>
            <a:ext cx="2344741" cy="1558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bwMode="auto">
          <a:xfrm>
            <a:off x="6268279" y="5976730"/>
            <a:ext cx="1618622" cy="403315"/>
          </a:xfrm>
          <a:prstGeom prst="roundRect">
            <a:avLst>
              <a:gd name="adj" fmla="val 50000"/>
            </a:avLst>
          </a:prstGeom>
          <a:noFill/>
          <a:ln w="28575">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181835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500"/>
                            </p:stCondLst>
                            <p:childTnLst>
                              <p:par>
                                <p:cTn id="25" presetID="53" presetClass="entr" presetSubtype="16" fill="hold" nodeType="after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1500"/>
                            </p:stCondLst>
                            <p:childTnLst>
                              <p:par>
                                <p:cTn id="31" presetID="53" presetClass="entr" presetSubtype="16" fill="hold" grpId="0" nodeType="afterEffect">
                                  <p:stCondLst>
                                    <p:cond delay="50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098"/>
                                        </p:tgtEl>
                                        <p:attrNameLst>
                                          <p:attrName>style.visibility</p:attrName>
                                        </p:attrNameLst>
                                      </p:cBhvr>
                                      <p:to>
                                        <p:strVal val="visible"/>
                                      </p:to>
                                    </p:set>
                                    <p:anim calcmode="lin" valueType="num">
                                      <p:cBhvr>
                                        <p:cTn id="42" dur="500" fill="hold"/>
                                        <p:tgtEl>
                                          <p:spTgt spid="4098"/>
                                        </p:tgtEl>
                                        <p:attrNameLst>
                                          <p:attrName>ppt_w</p:attrName>
                                        </p:attrNameLst>
                                      </p:cBhvr>
                                      <p:tavLst>
                                        <p:tav tm="0">
                                          <p:val>
                                            <p:fltVal val="0"/>
                                          </p:val>
                                        </p:tav>
                                        <p:tav tm="100000">
                                          <p:val>
                                            <p:strVal val="#ppt_w"/>
                                          </p:val>
                                        </p:tav>
                                      </p:tavLst>
                                    </p:anim>
                                    <p:anim calcmode="lin" valueType="num">
                                      <p:cBhvr>
                                        <p:cTn id="43" dur="500" fill="hold"/>
                                        <p:tgtEl>
                                          <p:spTgt spid="4098"/>
                                        </p:tgtEl>
                                        <p:attrNameLst>
                                          <p:attrName>ppt_h</p:attrName>
                                        </p:attrNameLst>
                                      </p:cBhvr>
                                      <p:tavLst>
                                        <p:tav tm="0">
                                          <p:val>
                                            <p:fltVal val="0"/>
                                          </p:val>
                                        </p:tav>
                                        <p:tav tm="100000">
                                          <p:val>
                                            <p:strVal val="#ppt_h"/>
                                          </p:val>
                                        </p:tav>
                                      </p:tavLst>
                                    </p:anim>
                                    <p:animEffect transition="in" filter="fade">
                                      <p:cBhvr>
                                        <p:cTn id="44"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148231" cy="709200"/>
          </a:xfrm>
        </p:spPr>
        <p:txBody>
          <a:bodyPr>
            <a:normAutofit/>
          </a:bodyPr>
          <a:lstStyle/>
          <a:p>
            <a:pPr algn="l"/>
            <a:r>
              <a:rPr lang="fr-FR" dirty="0" smtClean="0"/>
              <a:t>La saisie d’une demande de prestation</a:t>
            </a:r>
            <a:endParaRPr lang="fr-FR" dirty="0"/>
          </a:p>
        </p:txBody>
      </p:sp>
      <p:sp>
        <p:nvSpPr>
          <p:cNvPr id="9" name="Espace réservé du contenu 1"/>
          <p:cNvSpPr txBox="1">
            <a:spLocks/>
          </p:cNvSpPr>
          <p:nvPr/>
        </p:nvSpPr>
        <p:spPr>
          <a:xfrm>
            <a:off x="298450" y="1082968"/>
            <a:ext cx="8542338" cy="4786204"/>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dirty="0"/>
              <a:t> </a:t>
            </a:r>
            <a:r>
              <a:rPr lang="fr-FR" dirty="0" smtClean="0"/>
              <a:t>           </a:t>
            </a:r>
            <a:r>
              <a:rPr lang="fr-FR" b="1" dirty="0" smtClean="0"/>
              <a:t>Complétude du formulaire et ajout de pièces jointes</a:t>
            </a:r>
          </a:p>
          <a:p>
            <a:endParaRPr lang="fr-FR" dirty="0" smtClean="0"/>
          </a:p>
          <a:p>
            <a:endParaRPr lang="fr-FR" dirty="0"/>
          </a:p>
        </p:txBody>
      </p:sp>
      <p:pic>
        <p:nvPicPr>
          <p:cNvPr id="7" name="Espace réservé du contenu 6" descr="Capture d’écra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182" y="1502068"/>
            <a:ext cx="7140980" cy="4374519"/>
          </a:xfrm>
        </p:spPr>
      </p:pic>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5" name="Rectangle 4"/>
          <p:cNvSpPr/>
          <p:nvPr/>
        </p:nvSpPr>
        <p:spPr>
          <a:xfrm>
            <a:off x="4569619" y="1595289"/>
            <a:ext cx="2369566" cy="1754662"/>
          </a:xfrm>
          <a:prstGeom prst="rect">
            <a:avLst/>
          </a:prstGeom>
          <a:solidFill>
            <a:schemeClr val="accent3">
              <a:lumMod val="60000"/>
              <a:lumOff val="40000"/>
            </a:schemeClr>
          </a:solidFill>
          <a:ln>
            <a:solidFill>
              <a:schemeClr val="accent5">
                <a:lumMod val="75000"/>
              </a:schemeClr>
            </a:solidFill>
          </a:ln>
          <a:scene3d>
            <a:camera prst="perspectiveHeroicExtreme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rPr>
              <a:t>Les            indiquent les zones à compléter impérativement et si la pièce jointe est obligatoire</a:t>
            </a:r>
            <a:endParaRPr lang="fr-FR" sz="1700" dirty="0">
              <a:solidFill>
                <a:schemeClr val="tx1"/>
              </a:solidFill>
            </a:endParaRPr>
          </a:p>
        </p:txBody>
      </p:sp>
      <p:pic>
        <p:nvPicPr>
          <p:cNvPr id="6" name="Image 5"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7204" y="1951416"/>
            <a:ext cx="271878" cy="2079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Ellipse 1"/>
          <p:cNvSpPr/>
          <p:nvPr/>
        </p:nvSpPr>
        <p:spPr>
          <a:xfrm>
            <a:off x="1745231" y="3208749"/>
            <a:ext cx="222191" cy="23928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3282083" y="4443893"/>
            <a:ext cx="222191" cy="23928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descr="Capture d’écran"/>
          <p:cNvPicPr>
            <a:picLocks noChangeAspect="1"/>
          </p:cNvPicPr>
          <p:nvPr/>
        </p:nvPicPr>
        <p:blipFill rotWithShape="1">
          <a:blip r:embed="rId5">
            <a:extLst>
              <a:ext uri="{28A0092B-C50C-407E-A947-70E740481C1C}">
                <a14:useLocalDpi xmlns:a14="http://schemas.microsoft.com/office/drawing/2010/main" val="0"/>
              </a:ext>
            </a:extLst>
          </a:blip>
          <a:srcRect l="3484" t="3998" r="3763" b="4470"/>
          <a:stretch/>
        </p:blipFill>
        <p:spPr>
          <a:xfrm>
            <a:off x="5851711" y="3959605"/>
            <a:ext cx="3141449" cy="2131774"/>
          </a:xfrm>
          <a:prstGeom prst="rect">
            <a:avLst/>
          </a:prstGeom>
        </p:spPr>
      </p:pic>
      <p:pic>
        <p:nvPicPr>
          <p:cNvPr id="14" name="il_fi" descr="Afficher l'image d'origine"/>
          <p:cNvPicPr/>
          <p:nvPr/>
        </p:nvPicPr>
        <p:blipFill rotWithShape="1">
          <a:blip r:embed="rId6"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5601721" y="5318849"/>
            <a:ext cx="720273" cy="720077"/>
          </a:xfrm>
          <a:prstGeom prst="ellipse">
            <a:avLst/>
          </a:prstGeom>
          <a:ln>
            <a:noFill/>
          </a:ln>
          <a:effectLst>
            <a:softEdge rad="112500"/>
          </a:effectLst>
          <a:extLst>
            <a:ext uri="{53640926-AAD7-44D8-BBD7-CCE9431645EC}">
              <a14:shadowObscured xmlns:a14="http://schemas.microsoft.com/office/drawing/2010/main"/>
            </a:ext>
          </a:extLst>
        </p:spPr>
      </p:pic>
      <p:pic>
        <p:nvPicPr>
          <p:cNvPr id="16" name="Image 15"/>
          <p:cNvPicPr/>
          <p:nvPr/>
        </p:nvPicPr>
        <p:blipFill>
          <a:blip r:embed="rId7"/>
          <a:stretch>
            <a:fillRect/>
          </a:stretch>
        </p:blipFill>
        <p:spPr>
          <a:xfrm>
            <a:off x="569715" y="1082968"/>
            <a:ext cx="361950" cy="419100"/>
          </a:xfrm>
          <a:prstGeom prst="rect">
            <a:avLst/>
          </a:prstGeom>
        </p:spPr>
      </p:pic>
      <p:pic>
        <p:nvPicPr>
          <p:cNvPr id="512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40680" y="4443893"/>
            <a:ext cx="515593" cy="562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à coins arrondis 10"/>
          <p:cNvSpPr/>
          <p:nvPr/>
        </p:nvSpPr>
        <p:spPr>
          <a:xfrm>
            <a:off x="569715" y="4997850"/>
            <a:ext cx="2444097" cy="681038"/>
          </a:xfrm>
          <a:prstGeom prst="wedgeRoundRectCallout">
            <a:avLst>
              <a:gd name="adj1" fmla="val 95530"/>
              <a:gd name="adj2" fmla="val -90865"/>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700" dirty="0" smtClean="0">
                <a:solidFill>
                  <a:schemeClr val="bg1"/>
                </a:solidFill>
              </a:rPr>
              <a:t>A - Cliquer sur le + pour ajouter la pièce</a:t>
            </a:r>
            <a:endParaRPr lang="fr-FR" sz="1700" dirty="0">
              <a:solidFill>
                <a:schemeClr val="bg1"/>
              </a:solidFill>
            </a:endParaRPr>
          </a:p>
        </p:txBody>
      </p:sp>
      <p:sp>
        <p:nvSpPr>
          <p:cNvPr id="15" name="Rectangle à coins arrondis 14"/>
          <p:cNvSpPr/>
          <p:nvPr/>
        </p:nvSpPr>
        <p:spPr>
          <a:xfrm>
            <a:off x="7324666" y="4103374"/>
            <a:ext cx="1516122" cy="681038"/>
          </a:xfrm>
          <a:prstGeom prst="wedgeRoundRectCallout">
            <a:avLst>
              <a:gd name="adj1" fmla="val -59038"/>
              <a:gd name="adj2" fmla="val 104990"/>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nchor="ctr">
            <a:spAutoFit/>
          </a:bodyPr>
          <a:lstStyle/>
          <a:p>
            <a:pPr algn="ctr"/>
            <a:r>
              <a:rPr lang="fr-FR" sz="1700" dirty="0" smtClean="0">
                <a:solidFill>
                  <a:schemeClr val="bg1"/>
                </a:solidFill>
              </a:rPr>
              <a:t>B - Apporter la </a:t>
            </a:r>
            <a:r>
              <a:rPr lang="fr-FR" sz="1700" dirty="0">
                <a:solidFill>
                  <a:schemeClr val="bg1"/>
                </a:solidFill>
              </a:rPr>
              <a:t>p</a:t>
            </a:r>
            <a:r>
              <a:rPr lang="fr-FR" sz="1700" dirty="0" smtClean="0">
                <a:solidFill>
                  <a:schemeClr val="bg1"/>
                </a:solidFill>
              </a:rPr>
              <a:t>ièce jointe</a:t>
            </a:r>
            <a:endParaRPr lang="fr-FR" sz="1700" dirty="0">
              <a:solidFill>
                <a:schemeClr val="bg1"/>
              </a:solidFill>
            </a:endParaRPr>
          </a:p>
        </p:txBody>
      </p:sp>
    </p:spTree>
    <p:extLst>
      <p:ext uri="{BB962C8B-B14F-4D97-AF65-F5344CB8AC3E}">
        <p14:creationId xmlns:p14="http://schemas.microsoft.com/office/powerpoint/2010/main" val="407957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par>
                                <p:cTn id="37" presetID="53" presetClass="entr" presetSubtype="16"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5122"/>
                                        </p:tgtEl>
                                        <p:attrNameLst>
                                          <p:attrName>style.visibility</p:attrName>
                                        </p:attrNameLst>
                                      </p:cBhvr>
                                      <p:to>
                                        <p:strVal val="visible"/>
                                      </p:to>
                                    </p:set>
                                    <p:anim calcmode="lin" valueType="num">
                                      <p:cBhvr>
                                        <p:cTn id="46" dur="500" fill="hold"/>
                                        <p:tgtEl>
                                          <p:spTgt spid="5122"/>
                                        </p:tgtEl>
                                        <p:attrNameLst>
                                          <p:attrName>ppt_w</p:attrName>
                                        </p:attrNameLst>
                                      </p:cBhvr>
                                      <p:tavLst>
                                        <p:tav tm="0">
                                          <p:val>
                                            <p:fltVal val="0"/>
                                          </p:val>
                                        </p:tav>
                                        <p:tav tm="100000">
                                          <p:val>
                                            <p:strVal val="#ppt_w"/>
                                          </p:val>
                                        </p:tav>
                                      </p:tavLst>
                                    </p:anim>
                                    <p:anim calcmode="lin" valueType="num">
                                      <p:cBhvr>
                                        <p:cTn id="47" dur="500" fill="hold"/>
                                        <p:tgtEl>
                                          <p:spTgt spid="5122"/>
                                        </p:tgtEl>
                                        <p:attrNameLst>
                                          <p:attrName>ppt_h</p:attrName>
                                        </p:attrNameLst>
                                      </p:cBhvr>
                                      <p:tavLst>
                                        <p:tav tm="0">
                                          <p:val>
                                            <p:fltVal val="0"/>
                                          </p:val>
                                        </p:tav>
                                        <p:tav tm="100000">
                                          <p:val>
                                            <p:strVal val="#ppt_h"/>
                                          </p:val>
                                        </p:tav>
                                      </p:tavLst>
                                    </p:anim>
                                    <p:animEffect transition="in" filter="fade">
                                      <p:cBhvr>
                                        <p:cTn id="48" dur="500"/>
                                        <p:tgtEl>
                                          <p:spTgt spid="512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par>
                                <p:cTn id="68" presetID="53" presetClass="entr" presetSubtype="16" fill="hold" nodeType="with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 fill="hold"/>
                                        <p:tgtEl>
                                          <p:spTgt spid="14"/>
                                        </p:tgtEl>
                                        <p:attrNameLst>
                                          <p:attrName>ppt_w</p:attrName>
                                        </p:attrNameLst>
                                      </p:cBhvr>
                                      <p:tavLst>
                                        <p:tav tm="0">
                                          <p:val>
                                            <p:fltVal val="0"/>
                                          </p:val>
                                        </p:tav>
                                        <p:tav tm="100000">
                                          <p:val>
                                            <p:strVal val="#ppt_w"/>
                                          </p:val>
                                        </p:tav>
                                      </p:tavLst>
                                    </p:anim>
                                    <p:anim calcmode="lin" valueType="num">
                                      <p:cBhvr>
                                        <p:cTn id="71" dur="500" fill="hold"/>
                                        <p:tgtEl>
                                          <p:spTgt spid="14"/>
                                        </p:tgtEl>
                                        <p:attrNameLst>
                                          <p:attrName>ppt_h</p:attrName>
                                        </p:attrNameLst>
                                      </p:cBhvr>
                                      <p:tavLst>
                                        <p:tav tm="0">
                                          <p:val>
                                            <p:fltVal val="0"/>
                                          </p:val>
                                        </p:tav>
                                        <p:tav tm="100000">
                                          <p:val>
                                            <p:strVal val="#ppt_h"/>
                                          </p:val>
                                        </p:tav>
                                      </p:tavLst>
                                    </p:anim>
                                    <p:animEffect transition="in" filter="fade">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2" grpId="0" animBg="1"/>
      <p:bldP spid="11"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148231" cy="709200"/>
          </a:xfrm>
        </p:spPr>
        <p:txBody>
          <a:bodyPr>
            <a:normAutofit/>
          </a:bodyPr>
          <a:lstStyle/>
          <a:p>
            <a:pPr algn="l"/>
            <a:r>
              <a:rPr lang="fr-FR" dirty="0" smtClean="0"/>
              <a:t>La saisie d’une demande de prestation</a:t>
            </a:r>
            <a:endParaRPr lang="fr-FR" dirty="0"/>
          </a:p>
        </p:txBody>
      </p:sp>
      <p:sp>
        <p:nvSpPr>
          <p:cNvPr id="9" name="Espace réservé du contenu 1"/>
          <p:cNvSpPr txBox="1">
            <a:spLocks/>
          </p:cNvSpPr>
          <p:nvPr/>
        </p:nvSpPr>
        <p:spPr>
          <a:xfrm>
            <a:off x="298450" y="1082968"/>
            <a:ext cx="8542338" cy="4786204"/>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dirty="0" smtClean="0"/>
              <a:t>	Uniquement pour les </a:t>
            </a:r>
            <a:r>
              <a:rPr lang="fr-FR" b="1" dirty="0" smtClean="0"/>
              <a:t>Demandes soumises à délégation</a:t>
            </a:r>
          </a:p>
          <a:p>
            <a:endParaRPr lang="fr-FR" dirty="0" smtClean="0"/>
          </a:p>
          <a:p>
            <a:endParaRPr lang="fr-FR" dirty="0"/>
          </a:p>
        </p:txBody>
      </p:sp>
      <p:pic>
        <p:nvPicPr>
          <p:cNvPr id="7" name="Espace réservé du contenu 6" descr="Capture d’écra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411" y="1506170"/>
            <a:ext cx="7140980" cy="4374519"/>
          </a:xfrm>
        </p:spPr>
      </p:pic>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14"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5638111" y="5764065"/>
            <a:ext cx="720273" cy="720077"/>
          </a:xfrm>
          <a:prstGeom prst="ellipse">
            <a:avLst/>
          </a:prstGeom>
          <a:ln>
            <a:noFill/>
          </a:ln>
          <a:effectLst>
            <a:softEdge rad="112500"/>
          </a:effectLst>
          <a:extLst>
            <a:ext uri="{53640926-AAD7-44D8-BBD7-CCE9431645EC}">
              <a14:shadowObscured xmlns:a14="http://schemas.microsoft.com/office/drawing/2010/main"/>
            </a:ext>
          </a:extLst>
        </p:spPr>
      </p:pic>
      <p:sp>
        <p:nvSpPr>
          <p:cNvPr id="18" name="Rectangle 17"/>
          <p:cNvSpPr/>
          <p:nvPr/>
        </p:nvSpPr>
        <p:spPr>
          <a:xfrm>
            <a:off x="5057790" y="3647040"/>
            <a:ext cx="2189562" cy="2008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descr="Capture d’écra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4327" y="2340529"/>
            <a:ext cx="2893560" cy="3181000"/>
          </a:xfrm>
          <a:prstGeom prst="rect">
            <a:avLst/>
          </a:prstGeom>
          <a:ln w="57150">
            <a:solidFill>
              <a:schemeClr val="accent3">
                <a:lumMod val="75000"/>
              </a:schemeClr>
            </a:solidFill>
          </a:ln>
        </p:spPr>
      </p:pic>
      <p:pic>
        <p:nvPicPr>
          <p:cNvPr id="15" name="Image 14" descr="Capture d’écran"/>
          <p:cNvPicPr>
            <a:picLocks noChangeAspect="1"/>
          </p:cNvPicPr>
          <p:nvPr/>
        </p:nvPicPr>
        <p:blipFill rotWithShape="1">
          <a:blip r:embed="rId6">
            <a:extLst>
              <a:ext uri="{28A0092B-C50C-407E-A947-70E740481C1C}">
                <a14:useLocalDpi xmlns:a14="http://schemas.microsoft.com/office/drawing/2010/main" val="0"/>
              </a:ext>
            </a:extLst>
          </a:blip>
          <a:srcRect l="10802"/>
          <a:stretch/>
        </p:blipFill>
        <p:spPr>
          <a:xfrm>
            <a:off x="755769" y="1082967"/>
            <a:ext cx="413442" cy="423203"/>
          </a:xfrm>
          <a:prstGeom prst="rect">
            <a:avLst/>
          </a:prstGeom>
        </p:spPr>
      </p:pic>
      <p:sp>
        <p:nvSpPr>
          <p:cNvPr id="11" name="Rectangle à coins arrondis 10"/>
          <p:cNvSpPr/>
          <p:nvPr/>
        </p:nvSpPr>
        <p:spPr>
          <a:xfrm>
            <a:off x="1839715" y="4742674"/>
            <a:ext cx="2444097" cy="970478"/>
          </a:xfrm>
          <a:prstGeom prst="wedgeRoundRectCallout">
            <a:avLst>
              <a:gd name="adj1" fmla="val 104674"/>
              <a:gd name="adj2" fmla="val 49666"/>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700" dirty="0" smtClean="0">
                <a:solidFill>
                  <a:schemeClr val="bg1"/>
                </a:solidFill>
              </a:rPr>
              <a:t>A - Cliquer sur « Envoyer » pour ouvrir la fenêtre des délégataires.</a:t>
            </a:r>
            <a:endParaRPr lang="fr-FR" sz="1700" dirty="0">
              <a:solidFill>
                <a:schemeClr val="bg1"/>
              </a:solidFill>
            </a:endParaRPr>
          </a:p>
        </p:txBody>
      </p:sp>
      <p:sp>
        <p:nvSpPr>
          <p:cNvPr id="13" name="Rectangle à coins arrondis 12"/>
          <p:cNvSpPr/>
          <p:nvPr/>
        </p:nvSpPr>
        <p:spPr>
          <a:xfrm>
            <a:off x="2613693" y="2363706"/>
            <a:ext cx="2444097" cy="681038"/>
          </a:xfrm>
          <a:prstGeom prst="wedgeRoundRectCallout">
            <a:avLst>
              <a:gd name="adj1" fmla="val 99525"/>
              <a:gd name="adj2" fmla="val 76765"/>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700" dirty="0" smtClean="0">
                <a:solidFill>
                  <a:schemeClr val="bg1"/>
                </a:solidFill>
              </a:rPr>
              <a:t>B - Renseigner et Sélectionner le délégataire.</a:t>
            </a:r>
            <a:endParaRPr lang="fr-FR" sz="1700" dirty="0">
              <a:solidFill>
                <a:schemeClr val="bg1"/>
              </a:solidFill>
            </a:endParaRPr>
          </a:p>
        </p:txBody>
      </p:sp>
    </p:spTree>
    <p:extLst>
      <p:ext uri="{BB962C8B-B14F-4D97-AF65-F5344CB8AC3E}">
        <p14:creationId xmlns:p14="http://schemas.microsoft.com/office/powerpoint/2010/main" val="261700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1"/>
          <p:cNvSpPr txBox="1">
            <a:spLocks/>
          </p:cNvSpPr>
          <p:nvPr/>
        </p:nvSpPr>
        <p:spPr>
          <a:xfrm>
            <a:off x="234892" y="1199626"/>
            <a:ext cx="8605896" cy="4669545"/>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b="1" dirty="0" smtClean="0"/>
              <a:t>Les recherches : Recherche rapide à partir d’un numéro de demande.</a:t>
            </a:r>
          </a:p>
          <a:p>
            <a:endParaRPr lang="fr-FR" dirty="0" smtClean="0"/>
          </a:p>
          <a:p>
            <a:endParaRPr lang="fr-FR" dirty="0"/>
          </a:p>
        </p:txBody>
      </p:sp>
      <p:sp>
        <p:nvSpPr>
          <p:cNvPr id="3" name="Titre 2"/>
          <p:cNvSpPr>
            <a:spLocks noGrp="1"/>
          </p:cNvSpPr>
          <p:nvPr>
            <p:ph type="title"/>
          </p:nvPr>
        </p:nvSpPr>
        <p:spPr>
          <a:xfrm>
            <a:off x="765174" y="379825"/>
            <a:ext cx="7148231" cy="709200"/>
          </a:xfrm>
        </p:spPr>
        <p:txBody>
          <a:bodyPr>
            <a:normAutofit fontScale="90000"/>
          </a:bodyPr>
          <a:lstStyle/>
          <a:p>
            <a:r>
              <a:rPr lang="fr-FR" dirty="0" smtClean="0"/>
              <a:t>Les recherches et le suivi d’une demande de prestation</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17" name="Espace réservé du contenu 16" descr="Capture d’écr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4394" y="2294442"/>
            <a:ext cx="8542338" cy="2213647"/>
          </a:xfrm>
        </p:spPr>
      </p:pic>
      <p:sp>
        <p:nvSpPr>
          <p:cNvPr id="12" name="Rectangle à coins arrondis 11"/>
          <p:cNvSpPr/>
          <p:nvPr/>
        </p:nvSpPr>
        <p:spPr>
          <a:xfrm>
            <a:off x="1828802" y="4719597"/>
            <a:ext cx="3665987" cy="715089"/>
          </a:xfrm>
          <a:prstGeom prst="wedgeRoundRectCallout">
            <a:avLst>
              <a:gd name="adj1" fmla="val -66283"/>
              <a:gd name="adj2" fmla="val -357242"/>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nchor="ctr">
            <a:spAutoFit/>
          </a:bodyPr>
          <a:lstStyle/>
          <a:p>
            <a:pPr algn="ctr"/>
            <a:r>
              <a:rPr lang="fr-FR" dirty="0" smtClean="0">
                <a:solidFill>
                  <a:schemeClr val="bg1"/>
                </a:solidFill>
              </a:rPr>
              <a:t>Compléter le numéro de la demande et cliquer sur la loupe. </a:t>
            </a:r>
            <a:endParaRPr lang="fr-FR" dirty="0">
              <a:solidFill>
                <a:schemeClr val="bg1"/>
              </a:solidFill>
            </a:endParaRPr>
          </a:p>
        </p:txBody>
      </p:sp>
      <p:sp>
        <p:nvSpPr>
          <p:cNvPr id="18" name="Rectangle à coins arrondis 17"/>
          <p:cNvSpPr/>
          <p:nvPr/>
        </p:nvSpPr>
        <p:spPr>
          <a:xfrm>
            <a:off x="1468073" y="1649592"/>
            <a:ext cx="5612478" cy="35780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smtClean="0"/>
              <a:t>A partir du bandeau sur n’importe quel écran </a:t>
            </a:r>
            <a:r>
              <a:rPr lang="fr-FR" dirty="0" err="1" smtClean="0"/>
              <a:t>MyFlow</a:t>
            </a:r>
            <a:r>
              <a:rPr lang="fr-FR" dirty="0" smtClean="0"/>
              <a:t>.</a:t>
            </a:r>
            <a:endParaRPr lang="fr-FR" dirty="0"/>
          </a:p>
        </p:txBody>
      </p:sp>
      <p:sp>
        <p:nvSpPr>
          <p:cNvPr id="19" name="Rectangle 18"/>
          <p:cNvSpPr/>
          <p:nvPr/>
        </p:nvSpPr>
        <p:spPr>
          <a:xfrm>
            <a:off x="5210919" y="3585168"/>
            <a:ext cx="1320697" cy="3996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2111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1"/>
          <p:cNvSpPr txBox="1">
            <a:spLocks/>
          </p:cNvSpPr>
          <p:nvPr/>
        </p:nvSpPr>
        <p:spPr>
          <a:xfrm>
            <a:off x="234892" y="1015068"/>
            <a:ext cx="8605896" cy="4854103"/>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b="1" dirty="0" smtClean="0"/>
              <a:t>Les recherches : Selon une sélection de critères </a:t>
            </a:r>
          </a:p>
          <a:p>
            <a:endParaRPr lang="fr-FR" dirty="0" smtClean="0"/>
          </a:p>
          <a:p>
            <a:endParaRPr lang="fr-FR" dirty="0"/>
          </a:p>
        </p:txBody>
      </p:sp>
      <p:sp>
        <p:nvSpPr>
          <p:cNvPr id="3" name="Titre 2"/>
          <p:cNvSpPr>
            <a:spLocks noGrp="1"/>
          </p:cNvSpPr>
          <p:nvPr>
            <p:ph type="title"/>
          </p:nvPr>
        </p:nvSpPr>
        <p:spPr>
          <a:xfrm>
            <a:off x="765174" y="379825"/>
            <a:ext cx="7148231" cy="709200"/>
          </a:xfrm>
        </p:spPr>
        <p:txBody>
          <a:bodyPr>
            <a:normAutofit fontScale="90000"/>
          </a:bodyPr>
          <a:lstStyle/>
          <a:p>
            <a:r>
              <a:rPr lang="fr-FR" dirty="0" smtClean="0"/>
              <a:t>Les recherches et le suivi d’une demande de prestation</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6" name="Espace réservé du contenu 5" descr="Capture d’écr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7936" y="1389402"/>
            <a:ext cx="7793997" cy="4828005"/>
          </a:xfrm>
        </p:spPr>
      </p:pic>
      <p:sp>
        <p:nvSpPr>
          <p:cNvPr id="14" name="Rectangle à coins arrondis 13"/>
          <p:cNvSpPr/>
          <p:nvPr/>
        </p:nvSpPr>
        <p:spPr>
          <a:xfrm>
            <a:off x="6114515" y="4450854"/>
            <a:ext cx="2444097" cy="715089"/>
          </a:xfrm>
          <a:prstGeom prst="wedgeRoundRectCallout">
            <a:avLst>
              <a:gd name="adj1" fmla="val -75243"/>
              <a:gd name="adj2" fmla="val -42754"/>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dirty="0" smtClean="0">
                <a:solidFill>
                  <a:schemeClr val="bg1"/>
                </a:solidFill>
              </a:rPr>
              <a:t>C - Cliquer ici pour déplier le moteur de recherche.</a:t>
            </a:r>
            <a:endParaRPr lang="fr-FR" dirty="0">
              <a:solidFill>
                <a:schemeClr val="bg1"/>
              </a:solidFill>
            </a:endParaRPr>
          </a:p>
        </p:txBody>
      </p:sp>
      <p:sp>
        <p:nvSpPr>
          <p:cNvPr id="15" name="Rectangle à coins arrondis 14"/>
          <p:cNvSpPr/>
          <p:nvPr/>
        </p:nvSpPr>
        <p:spPr>
          <a:xfrm>
            <a:off x="6460608" y="2540840"/>
            <a:ext cx="2537278" cy="1039253"/>
          </a:xfrm>
          <a:prstGeom prst="wedgeRoundRectCallout">
            <a:avLst>
              <a:gd name="adj1" fmla="val -83987"/>
              <a:gd name="adj2" fmla="val -85943"/>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nchor="ctr">
            <a:spAutoFit/>
          </a:bodyPr>
          <a:lstStyle/>
          <a:p>
            <a:pPr algn="ctr"/>
            <a:r>
              <a:rPr lang="fr-FR" dirty="0" smtClean="0">
                <a:solidFill>
                  <a:schemeClr val="bg1"/>
                </a:solidFill>
              </a:rPr>
              <a:t>Chaque zone de recherche est « dépliable »</a:t>
            </a:r>
            <a:endParaRPr lang="fr-FR" dirty="0">
              <a:solidFill>
                <a:schemeClr val="bg1"/>
              </a:solidFill>
            </a:endParaRPr>
          </a:p>
        </p:txBody>
      </p:sp>
      <p:sp>
        <p:nvSpPr>
          <p:cNvPr id="11" name="Rectangle à coins arrondis 10"/>
          <p:cNvSpPr/>
          <p:nvPr/>
        </p:nvSpPr>
        <p:spPr>
          <a:xfrm>
            <a:off x="6608577" y="2591917"/>
            <a:ext cx="2196362" cy="919401"/>
          </a:xfrm>
          <a:prstGeom prst="wedgeRoundRectCallout">
            <a:avLst>
              <a:gd name="adj1" fmla="val -91775"/>
              <a:gd name="adj2" fmla="val 61584"/>
              <a:gd name="adj3" fmla="val 16667"/>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square" lIns="0" tIns="0" rIns="0" bIns="0" rtlCol="0" anchor="ctr">
            <a:spAutoFit/>
          </a:bodyPr>
          <a:lstStyle/>
          <a:p>
            <a:pPr algn="ctr"/>
            <a:r>
              <a:rPr lang="fr-FR" dirty="0" smtClean="0">
                <a:solidFill>
                  <a:schemeClr val="bg1"/>
                </a:solidFill>
              </a:rPr>
              <a:t>B - Chaque zone de recherche est « dépliable »</a:t>
            </a:r>
            <a:endParaRPr lang="fr-FR" dirty="0">
              <a:solidFill>
                <a:schemeClr val="bg1"/>
              </a:solidFill>
            </a:endParaRPr>
          </a:p>
        </p:txBody>
      </p:sp>
      <p:pic>
        <p:nvPicPr>
          <p:cNvPr id="2" name="Image 1" descr="Capture d’écr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2808" y="4450854"/>
            <a:ext cx="2868791" cy="1965712"/>
          </a:xfrm>
          <a:prstGeom prst="rect">
            <a:avLst/>
          </a:prstGeom>
        </p:spPr>
      </p:pic>
      <p:sp>
        <p:nvSpPr>
          <p:cNvPr id="13" name="Rectangle à coins arrondis 12"/>
          <p:cNvSpPr/>
          <p:nvPr/>
        </p:nvSpPr>
        <p:spPr>
          <a:xfrm>
            <a:off x="436228" y="4657437"/>
            <a:ext cx="1590823" cy="1328023"/>
          </a:xfrm>
          <a:prstGeom prst="wedgeRoundRectCallout">
            <a:avLst>
              <a:gd name="adj1" fmla="val 79918"/>
              <a:gd name="adj2" fmla="val -34616"/>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nchor="ctr">
            <a:spAutoFit/>
          </a:bodyPr>
          <a:lstStyle/>
          <a:p>
            <a:pPr algn="ctr"/>
            <a:r>
              <a:rPr lang="fr-FR" dirty="0" smtClean="0">
                <a:solidFill>
                  <a:schemeClr val="bg1"/>
                </a:solidFill>
              </a:rPr>
              <a:t>D - Compléter les premières lettres de la recherche.</a:t>
            </a:r>
            <a:endParaRPr lang="fr-FR" dirty="0">
              <a:solidFill>
                <a:schemeClr val="bg1"/>
              </a:solidFill>
            </a:endParaRPr>
          </a:p>
        </p:txBody>
      </p:sp>
      <p:sp>
        <p:nvSpPr>
          <p:cNvPr id="16" name="Rectangle à coins arrondis 15"/>
          <p:cNvSpPr/>
          <p:nvPr/>
        </p:nvSpPr>
        <p:spPr bwMode="auto">
          <a:xfrm>
            <a:off x="6929306" y="5951563"/>
            <a:ext cx="1367406" cy="331791"/>
          </a:xfrm>
          <a:prstGeom prst="roundRect">
            <a:avLst>
              <a:gd name="adj" fmla="val 50000"/>
            </a:avLst>
          </a:prstGeom>
          <a:noFill/>
          <a:ln w="28575">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7" name="Rectangle à coins arrondis 16"/>
          <p:cNvSpPr/>
          <p:nvPr/>
        </p:nvSpPr>
        <p:spPr bwMode="auto">
          <a:xfrm>
            <a:off x="2035439" y="1428012"/>
            <a:ext cx="942653" cy="274953"/>
          </a:xfrm>
          <a:prstGeom prst="roundRect">
            <a:avLst>
              <a:gd name="adj" fmla="val 50000"/>
            </a:avLst>
          </a:prstGeom>
          <a:noFill/>
          <a:ln w="28575">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2" name="Rectangle à coins arrondis 11"/>
          <p:cNvSpPr/>
          <p:nvPr/>
        </p:nvSpPr>
        <p:spPr>
          <a:xfrm>
            <a:off x="3315791" y="1581245"/>
            <a:ext cx="3001119" cy="408623"/>
          </a:xfrm>
          <a:prstGeom prst="wedgeRoundRectCallout">
            <a:avLst>
              <a:gd name="adj1" fmla="val -65157"/>
              <a:gd name="adj2" fmla="val -50760"/>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wrap="square" lIns="0" rIns="0" rtlCol="0" anchor="ctr">
            <a:spAutoFit/>
          </a:bodyPr>
          <a:lstStyle/>
          <a:p>
            <a:pPr algn="ctr"/>
            <a:r>
              <a:rPr lang="fr-FR" dirty="0" smtClean="0">
                <a:solidFill>
                  <a:schemeClr val="bg1"/>
                </a:solidFill>
              </a:rPr>
              <a:t>A - Cliquer sur recherche avancée</a:t>
            </a:r>
            <a:endParaRPr lang="fr-FR" dirty="0">
              <a:solidFill>
                <a:schemeClr val="bg1"/>
              </a:solidFill>
            </a:endParaRPr>
          </a:p>
        </p:txBody>
      </p:sp>
    </p:spTree>
    <p:extLst>
      <p:ext uri="{BB962C8B-B14F-4D97-AF65-F5344CB8AC3E}">
        <p14:creationId xmlns:p14="http://schemas.microsoft.com/office/powerpoint/2010/main" val="390545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Effect transition="in" filter="fade">
                                      <p:cBhvr>
                                        <p:cTn id="53" dur="500"/>
                                        <p:tgtEl>
                                          <p:spTgt spid="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animBg="1"/>
      <p:bldP spid="15" grpId="0" animBg="1"/>
      <p:bldP spid="11" grpId="0" animBg="1"/>
      <p:bldP spid="13" grpId="0" animBg="1"/>
      <p:bldP spid="16" grpId="0" animBg="1"/>
      <p:bldP spid="17"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Capture d’écr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3862" y="1697135"/>
            <a:ext cx="8542338" cy="4461246"/>
          </a:xfrm>
        </p:spPr>
      </p:pic>
      <p:sp>
        <p:nvSpPr>
          <p:cNvPr id="3" name="Titre 2"/>
          <p:cNvSpPr>
            <a:spLocks noGrp="1"/>
          </p:cNvSpPr>
          <p:nvPr>
            <p:ph type="title"/>
          </p:nvPr>
        </p:nvSpPr>
        <p:spPr>
          <a:xfrm>
            <a:off x="765174" y="379825"/>
            <a:ext cx="7246629" cy="709200"/>
          </a:xfrm>
        </p:spPr>
        <p:txBody>
          <a:bodyPr>
            <a:normAutofit fontScale="90000"/>
          </a:bodyPr>
          <a:lstStyle/>
          <a:p>
            <a:r>
              <a:rPr lang="fr-FR" dirty="0"/>
              <a:t>Les recherches et le suivi d’une demande de prestation</a:t>
            </a:r>
          </a:p>
        </p:txBody>
      </p:sp>
      <p:pic>
        <p:nvPicPr>
          <p:cNvPr id="16"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1589517" y="2540837"/>
            <a:ext cx="720273" cy="720077"/>
          </a:xfrm>
          <a:prstGeom prst="ellipse">
            <a:avLst/>
          </a:prstGeom>
          <a:ln>
            <a:noFill/>
          </a:ln>
          <a:effectLst>
            <a:softEdge rad="112500"/>
          </a:effectLst>
          <a:extLst>
            <a:ext uri="{53640926-AAD7-44D8-BBD7-CCE9431645EC}">
              <a14:shadowObscured xmlns:a14="http://schemas.microsoft.com/office/drawing/2010/main"/>
            </a:ext>
          </a:extLst>
        </p:spPr>
      </p:pic>
      <p:sp>
        <p:nvSpPr>
          <p:cNvPr id="22" name="Espace réservé du contenu 1"/>
          <p:cNvSpPr txBox="1">
            <a:spLocks/>
          </p:cNvSpPr>
          <p:nvPr/>
        </p:nvSpPr>
        <p:spPr>
          <a:xfrm>
            <a:off x="298450" y="1076770"/>
            <a:ext cx="8542338" cy="4792402"/>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spcAft>
                <a:spcPts val="600"/>
              </a:spcAft>
            </a:pPr>
            <a:r>
              <a:rPr lang="fr-FR" b="1" dirty="0" smtClean="0"/>
              <a:t>Les recherches : Résultat d’une recherche détaillée</a:t>
            </a:r>
          </a:p>
          <a:p>
            <a:endParaRPr lang="fr-FR" dirty="0"/>
          </a:p>
        </p:txBody>
      </p:sp>
      <p:pic>
        <p:nvPicPr>
          <p:cNvPr id="1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23" name="Rectangle à coins arrondis 22"/>
          <p:cNvSpPr/>
          <p:nvPr/>
        </p:nvSpPr>
        <p:spPr>
          <a:xfrm>
            <a:off x="4849344" y="1623049"/>
            <a:ext cx="2175298" cy="646986"/>
          </a:xfrm>
          <a:prstGeom prst="wedgeRoundRectCallout">
            <a:avLst>
              <a:gd name="adj1" fmla="val -87969"/>
              <a:gd name="adj2" fmla="val 91122"/>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600" dirty="0" smtClean="0">
                <a:solidFill>
                  <a:schemeClr val="bg1"/>
                </a:solidFill>
              </a:rPr>
              <a:t>Tri possible sur chaque entête de colonne</a:t>
            </a:r>
            <a:endParaRPr lang="fr-FR" sz="1600" dirty="0">
              <a:solidFill>
                <a:schemeClr val="bg1"/>
              </a:solidFill>
            </a:endParaRPr>
          </a:p>
        </p:txBody>
      </p:sp>
      <p:sp>
        <p:nvSpPr>
          <p:cNvPr id="12" name="Rectangle 11"/>
          <p:cNvSpPr/>
          <p:nvPr/>
        </p:nvSpPr>
        <p:spPr>
          <a:xfrm>
            <a:off x="4689446" y="2824053"/>
            <a:ext cx="1879134" cy="2461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4155711" y="4005901"/>
            <a:ext cx="2175298" cy="646986"/>
          </a:xfrm>
          <a:prstGeom prst="wedgeRoundRectCallout">
            <a:avLst>
              <a:gd name="adj1" fmla="val 67209"/>
              <a:gd name="adj2" fmla="val -34360"/>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600" dirty="0" smtClean="0">
                <a:solidFill>
                  <a:schemeClr val="bg1"/>
                </a:solidFill>
              </a:rPr>
              <a:t>Interrogation du détail de la prestation</a:t>
            </a:r>
            <a:endParaRPr lang="fr-FR" sz="1600" dirty="0">
              <a:solidFill>
                <a:schemeClr val="bg1"/>
              </a:solidFill>
            </a:endParaRPr>
          </a:p>
        </p:txBody>
      </p:sp>
      <p:pic>
        <p:nvPicPr>
          <p:cNvPr id="10"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4523087" y="2602356"/>
            <a:ext cx="720273" cy="720077"/>
          </a:xfrm>
          <a:prstGeom prst="ellipse">
            <a:avLst/>
          </a:prstGeom>
          <a:ln>
            <a:noFill/>
          </a:ln>
          <a:effectLst>
            <a:softEdge rad="112500"/>
          </a:effectLst>
          <a:extLst>
            <a:ext uri="{53640926-AAD7-44D8-BBD7-CCE9431645EC}">
              <a14:shadowObscured xmlns:a14="http://schemas.microsoft.com/office/drawing/2010/main"/>
            </a:ext>
          </a:extLst>
        </p:spPr>
      </p:pic>
      <p:pic>
        <p:nvPicPr>
          <p:cNvPr id="11"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6885766" y="2602357"/>
            <a:ext cx="720273" cy="720077"/>
          </a:xfrm>
          <a:prstGeom prst="ellipse">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66405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childTnLst>
                                </p:cTn>
                              </p:par>
                              <p:par>
                                <p:cTn id="23" presetID="53" presetClass="entr" presetSubtype="16"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53" presetClass="entr" presetSubtype="16"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148231" cy="709200"/>
          </a:xfrm>
        </p:spPr>
        <p:txBody>
          <a:bodyPr>
            <a:normAutofit fontScale="90000"/>
          </a:bodyPr>
          <a:lstStyle/>
          <a:p>
            <a:r>
              <a:rPr lang="fr-FR" dirty="0" smtClean="0"/>
              <a:t>Les recherches et le suivi d’une demande de prestation</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7" name="Espace réservé du contenu 6" descr="Capture d’écr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9328" y="1559237"/>
            <a:ext cx="7549666" cy="4514850"/>
          </a:xfrm>
        </p:spPr>
      </p:pic>
      <p:sp>
        <p:nvSpPr>
          <p:cNvPr id="8" name="Espace réservé du contenu 1"/>
          <p:cNvSpPr txBox="1">
            <a:spLocks/>
          </p:cNvSpPr>
          <p:nvPr/>
        </p:nvSpPr>
        <p:spPr>
          <a:xfrm>
            <a:off x="298450" y="1082968"/>
            <a:ext cx="8542338" cy="4786204"/>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b="1" dirty="0" smtClean="0"/>
              <a:t>Les recherches : Détail de ma prestation </a:t>
            </a:r>
          </a:p>
          <a:p>
            <a:endParaRPr lang="fr-FR" dirty="0" smtClean="0"/>
          </a:p>
          <a:p>
            <a:endParaRPr lang="fr-FR" dirty="0"/>
          </a:p>
        </p:txBody>
      </p:sp>
      <p:sp>
        <p:nvSpPr>
          <p:cNvPr id="9" name="Rectangle à coins arrondis 8"/>
          <p:cNvSpPr/>
          <p:nvPr/>
        </p:nvSpPr>
        <p:spPr>
          <a:xfrm>
            <a:off x="111095" y="4521972"/>
            <a:ext cx="1888622" cy="646986"/>
          </a:xfrm>
          <a:prstGeom prst="wedgeRoundRectCallout">
            <a:avLst>
              <a:gd name="adj1" fmla="val -10867"/>
              <a:gd name="adj2" fmla="val -261731"/>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600" dirty="0" smtClean="0">
                <a:solidFill>
                  <a:schemeClr val="bg1"/>
                </a:solidFill>
              </a:rPr>
              <a:t>Position par défaut sur l’onglet Général</a:t>
            </a:r>
            <a:endParaRPr lang="fr-FR" sz="1600" dirty="0">
              <a:solidFill>
                <a:schemeClr val="bg1"/>
              </a:solidFill>
            </a:endParaRPr>
          </a:p>
        </p:txBody>
      </p:sp>
      <p:sp>
        <p:nvSpPr>
          <p:cNvPr id="10" name="Rectangle à coins arrondis 9"/>
          <p:cNvSpPr/>
          <p:nvPr/>
        </p:nvSpPr>
        <p:spPr>
          <a:xfrm>
            <a:off x="6356647" y="1685997"/>
            <a:ext cx="1888622" cy="919401"/>
          </a:xfrm>
          <a:prstGeom prst="wedgeRoundRectCallout">
            <a:avLst>
              <a:gd name="adj1" fmla="val -88242"/>
              <a:gd name="adj2" fmla="val 80119"/>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600" dirty="0" smtClean="0">
                <a:solidFill>
                  <a:schemeClr val="bg1"/>
                </a:solidFill>
              </a:rPr>
              <a:t>Visualisation directe de l’avancée de la demande</a:t>
            </a:r>
            <a:endParaRPr lang="fr-FR" sz="1600" dirty="0">
              <a:solidFill>
                <a:schemeClr val="bg1"/>
              </a:solidFill>
            </a:endParaRPr>
          </a:p>
        </p:txBody>
      </p:sp>
      <p:sp>
        <p:nvSpPr>
          <p:cNvPr id="12" name="Rectangle 11"/>
          <p:cNvSpPr/>
          <p:nvPr/>
        </p:nvSpPr>
        <p:spPr>
          <a:xfrm>
            <a:off x="5796792" y="4480027"/>
            <a:ext cx="2298583" cy="1652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7694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Capture d’écra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496" y="1465233"/>
            <a:ext cx="7219909" cy="4514850"/>
          </a:xfrm>
        </p:spPr>
      </p:pic>
      <p:sp>
        <p:nvSpPr>
          <p:cNvPr id="3" name="Titre 2"/>
          <p:cNvSpPr>
            <a:spLocks noGrp="1"/>
          </p:cNvSpPr>
          <p:nvPr>
            <p:ph type="title"/>
          </p:nvPr>
        </p:nvSpPr>
        <p:spPr>
          <a:xfrm>
            <a:off x="765174" y="379825"/>
            <a:ext cx="7148231" cy="709200"/>
          </a:xfrm>
        </p:spPr>
        <p:txBody>
          <a:bodyPr>
            <a:normAutofit fontScale="90000"/>
          </a:bodyPr>
          <a:lstStyle/>
          <a:p>
            <a:r>
              <a:rPr lang="fr-FR" dirty="0" smtClean="0"/>
              <a:t>Les recherches et le suivi d’une demande de prestation</a:t>
            </a:r>
            <a:endParaRPr lang="fr-FR"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8" name="Espace réservé du contenu 1"/>
          <p:cNvSpPr txBox="1">
            <a:spLocks/>
          </p:cNvSpPr>
          <p:nvPr/>
        </p:nvSpPr>
        <p:spPr>
          <a:xfrm>
            <a:off x="298450" y="1082968"/>
            <a:ext cx="8542338" cy="4786204"/>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b="1" dirty="0" smtClean="0"/>
              <a:t>Les recherches : Détail à travers l’onglet Tâches </a:t>
            </a:r>
          </a:p>
          <a:p>
            <a:endParaRPr lang="fr-FR" dirty="0" smtClean="0"/>
          </a:p>
          <a:p>
            <a:endParaRPr lang="fr-FR" dirty="0"/>
          </a:p>
        </p:txBody>
      </p:sp>
      <p:sp>
        <p:nvSpPr>
          <p:cNvPr id="9" name="Rectangle à coins arrondis 8"/>
          <p:cNvSpPr/>
          <p:nvPr/>
        </p:nvSpPr>
        <p:spPr>
          <a:xfrm>
            <a:off x="6827303" y="2438771"/>
            <a:ext cx="1086102" cy="1660743"/>
          </a:xfrm>
          <a:prstGeom prst="wedgeRoundRectCallout">
            <a:avLst>
              <a:gd name="adj1" fmla="val -225939"/>
              <a:gd name="adj2" fmla="val -45413"/>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600" dirty="0" smtClean="0">
                <a:solidFill>
                  <a:schemeClr val="bg1"/>
                </a:solidFill>
              </a:rPr>
              <a:t>Possibilité de mettre une alerte pour un cas particulier</a:t>
            </a:r>
            <a:endParaRPr lang="fr-FR" sz="1600" dirty="0">
              <a:solidFill>
                <a:schemeClr val="bg1"/>
              </a:solidFill>
            </a:endParaRPr>
          </a:p>
        </p:txBody>
      </p:sp>
      <p:pic>
        <p:nvPicPr>
          <p:cNvPr id="11"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730666" y="2189882"/>
            <a:ext cx="476995" cy="497777"/>
          </a:xfrm>
          <a:prstGeom prst="ellipse">
            <a:avLst/>
          </a:prstGeom>
          <a:ln>
            <a:noFill/>
          </a:ln>
          <a:effectLst>
            <a:softEdge rad="112500"/>
          </a:effectLst>
          <a:extLst>
            <a:ext uri="{53640926-AAD7-44D8-BBD7-CCE9431645EC}">
              <a14:shadowObscured xmlns:a14="http://schemas.microsoft.com/office/drawing/2010/main"/>
            </a:ext>
          </a:extLst>
        </p:spPr>
      </p:pic>
      <p:sp>
        <p:nvSpPr>
          <p:cNvPr id="12" name="Rectangle 11"/>
          <p:cNvSpPr/>
          <p:nvPr/>
        </p:nvSpPr>
        <p:spPr>
          <a:xfrm>
            <a:off x="5673596" y="4551530"/>
            <a:ext cx="2828657" cy="878428"/>
          </a:xfrm>
          <a:prstGeom prst="rect">
            <a:avLst/>
          </a:prstGeom>
          <a:solidFill>
            <a:schemeClr val="accent3">
              <a:lumMod val="60000"/>
              <a:lumOff val="40000"/>
            </a:schemeClr>
          </a:solidFill>
          <a:ln>
            <a:solidFill>
              <a:schemeClr val="accent5">
                <a:lumMod val="75000"/>
              </a:schemeClr>
            </a:solidFill>
          </a:ln>
          <a:scene3d>
            <a:camera prst="perspectiveHeroicExtreme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rPr>
              <a:t>Visualisation des tâches réalisées, mails et pièces jointes</a:t>
            </a:r>
            <a:endParaRPr lang="fr-FR" sz="1700" dirty="0">
              <a:solidFill>
                <a:schemeClr val="tx1"/>
              </a:solidFill>
            </a:endParaRPr>
          </a:p>
        </p:txBody>
      </p:sp>
    </p:spTree>
    <p:extLst>
      <p:ext uri="{BB962C8B-B14F-4D97-AF65-F5344CB8AC3E}">
        <p14:creationId xmlns:p14="http://schemas.microsoft.com/office/powerpoint/2010/main" val="150418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974" y="1565032"/>
            <a:ext cx="8850554" cy="3834384"/>
          </a:xfrm>
          <a:prstGeom prst="rect">
            <a:avLst/>
          </a:prstGeom>
        </p:spPr>
      </p:pic>
      <p:sp>
        <p:nvSpPr>
          <p:cNvPr id="2" name="Espace réservé du contenu 1"/>
          <p:cNvSpPr>
            <a:spLocks noGrp="1"/>
          </p:cNvSpPr>
          <p:nvPr>
            <p:ph idx="1"/>
          </p:nvPr>
        </p:nvSpPr>
        <p:spPr>
          <a:xfrm>
            <a:off x="218114" y="1082967"/>
            <a:ext cx="8622674" cy="4957105"/>
          </a:xfrm>
        </p:spPr>
        <p:txBody>
          <a:bodyPr/>
          <a:lstStyle/>
          <a:p>
            <a:r>
              <a:rPr lang="fr-FR" b="1" dirty="0" smtClean="0"/>
              <a:t>Le bandeau des Tâches et Demandes : Cliquer sur           (à gauche de l’écran pour l’ouvrir) </a:t>
            </a:r>
          </a:p>
        </p:txBody>
      </p:sp>
      <p:sp>
        <p:nvSpPr>
          <p:cNvPr id="3" name="Titre 2"/>
          <p:cNvSpPr>
            <a:spLocks noGrp="1"/>
          </p:cNvSpPr>
          <p:nvPr>
            <p:ph type="title"/>
          </p:nvPr>
        </p:nvSpPr>
        <p:spPr>
          <a:xfrm>
            <a:off x="765174" y="379825"/>
            <a:ext cx="7148231" cy="709200"/>
          </a:xfrm>
        </p:spPr>
        <p:txBody>
          <a:bodyPr>
            <a:normAutofit fontScale="90000"/>
          </a:bodyPr>
          <a:lstStyle/>
          <a:p>
            <a:r>
              <a:rPr lang="fr-FR" dirty="0"/>
              <a:t>Les recherches et le suivi d’une demande de prestation</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13" name="Rectangle à coins arrondis 12"/>
          <p:cNvSpPr/>
          <p:nvPr/>
        </p:nvSpPr>
        <p:spPr>
          <a:xfrm>
            <a:off x="2382823" y="3930202"/>
            <a:ext cx="6580588" cy="2000813"/>
          </a:xfrm>
          <a:prstGeom prst="round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effectLst>
                  <a:outerShdw blurRad="38100" dist="38100" dir="2700000" algn="tl">
                    <a:srgbClr val="000000">
                      <a:alpha val="43137"/>
                    </a:srgbClr>
                  </a:outerShdw>
                </a:effectLst>
              </a:rPr>
              <a:t>Un fonctionnement sous forme de « corbeille » </a:t>
            </a:r>
            <a:r>
              <a:rPr lang="fr-FR" dirty="0" smtClean="0">
                <a:solidFill>
                  <a:schemeClr val="tx1"/>
                </a:solidFill>
              </a:rPr>
              <a:t>:</a:t>
            </a:r>
          </a:p>
          <a:p>
            <a:pPr marL="285750" indent="-285750">
              <a:buFont typeface="Wingdings" panose="05000000000000000000" pitchFamily="2" charset="2"/>
              <a:buChar char="Ø"/>
            </a:pPr>
            <a:r>
              <a:rPr lang="fr-FR" b="1" dirty="0" smtClean="0">
                <a:solidFill>
                  <a:schemeClr val="tx1"/>
                </a:solidFill>
              </a:rPr>
              <a:t>Tâches à traiter : </a:t>
            </a:r>
            <a:r>
              <a:rPr lang="fr-FR" dirty="0" smtClean="0">
                <a:solidFill>
                  <a:schemeClr val="tx1"/>
                </a:solidFill>
              </a:rPr>
              <a:t>contient les tâches à traiter sur votre agence.</a:t>
            </a:r>
          </a:p>
          <a:p>
            <a:pPr marL="285750" indent="-285750">
              <a:buFont typeface="Wingdings" panose="05000000000000000000" pitchFamily="2" charset="2"/>
              <a:buChar char="Ø"/>
            </a:pPr>
            <a:r>
              <a:rPr lang="fr-FR" b="1" dirty="0" smtClean="0">
                <a:solidFill>
                  <a:schemeClr val="tx1"/>
                </a:solidFill>
              </a:rPr>
              <a:t>Délégation hiérarchique </a:t>
            </a:r>
            <a:r>
              <a:rPr lang="fr-FR" dirty="0" smtClean="0">
                <a:solidFill>
                  <a:schemeClr val="tx1"/>
                </a:solidFill>
              </a:rPr>
              <a:t>: contient les tâches de validation en attente.</a:t>
            </a:r>
          </a:p>
          <a:p>
            <a:pPr marL="285750" indent="-285750">
              <a:buFont typeface="Wingdings" panose="05000000000000000000" pitchFamily="2" charset="2"/>
              <a:buChar char="Ø"/>
            </a:pPr>
            <a:r>
              <a:rPr lang="fr-FR" b="1" dirty="0" smtClean="0">
                <a:solidFill>
                  <a:schemeClr val="tx1"/>
                </a:solidFill>
              </a:rPr>
              <a:t>Demandes en cours </a:t>
            </a:r>
            <a:r>
              <a:rPr lang="fr-FR" dirty="0" smtClean="0">
                <a:solidFill>
                  <a:schemeClr val="tx1"/>
                </a:solidFill>
              </a:rPr>
              <a:t>: reprend toutes les demandes en cours de traitement sur votre entité.</a:t>
            </a:r>
          </a:p>
          <a:p>
            <a:pPr marL="285750" indent="-285750">
              <a:buFont typeface="Wingdings" panose="05000000000000000000" pitchFamily="2" charset="2"/>
              <a:buChar char="Ø"/>
            </a:pPr>
            <a:r>
              <a:rPr lang="fr-FR" b="1" dirty="0" smtClean="0">
                <a:solidFill>
                  <a:schemeClr val="tx1"/>
                </a:solidFill>
              </a:rPr>
              <a:t>Demandes initiées </a:t>
            </a:r>
            <a:r>
              <a:rPr lang="fr-FR" dirty="0" smtClean="0">
                <a:solidFill>
                  <a:schemeClr val="tx1"/>
                </a:solidFill>
              </a:rPr>
              <a:t>: recense toutes les demandes saisies par les collaborateurs de l’agence.</a:t>
            </a:r>
            <a:endParaRPr lang="fr-FR" dirty="0"/>
          </a:p>
        </p:txBody>
      </p:sp>
      <p:pic>
        <p:nvPicPr>
          <p:cNvPr id="5" name="Image 4" descr="Capture d’écra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975" y="1565032"/>
            <a:ext cx="2129208" cy="3780836"/>
          </a:xfrm>
          <a:prstGeom prst="rect">
            <a:avLst/>
          </a:prstGeom>
        </p:spPr>
      </p:pic>
      <p:pic>
        <p:nvPicPr>
          <p:cNvPr id="10" name="il_fi" descr="Afficher l'image d'origine"/>
          <p:cNvPicPr/>
          <p:nvPr/>
        </p:nvPicPr>
        <p:blipFill rotWithShape="1">
          <a:blip r:embed="rId6"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1662550" y="3210125"/>
            <a:ext cx="720273" cy="720077"/>
          </a:xfrm>
          <a:prstGeom prst="ellipse">
            <a:avLst/>
          </a:prstGeom>
          <a:ln>
            <a:noFill/>
          </a:ln>
          <a:effectLst>
            <a:softEdge rad="112500"/>
          </a:effectLst>
          <a:extLst>
            <a:ext uri="{53640926-AAD7-44D8-BBD7-CCE9431645EC}">
              <a14:shadowObscured xmlns:a14="http://schemas.microsoft.com/office/drawing/2010/main"/>
            </a:ext>
          </a:extLst>
        </p:spPr>
      </p:pic>
      <p:pic>
        <p:nvPicPr>
          <p:cNvPr id="11" name="Image 10"/>
          <p:cNvPicPr/>
          <p:nvPr/>
        </p:nvPicPr>
        <p:blipFill>
          <a:blip r:embed="rId7"/>
          <a:stretch>
            <a:fillRect/>
          </a:stretch>
        </p:blipFill>
        <p:spPr>
          <a:xfrm>
            <a:off x="5166220" y="1082967"/>
            <a:ext cx="304800" cy="454660"/>
          </a:xfrm>
          <a:prstGeom prst="rect">
            <a:avLst/>
          </a:prstGeom>
        </p:spPr>
      </p:pic>
    </p:spTree>
    <p:extLst>
      <p:ext uri="{BB962C8B-B14F-4D97-AF65-F5344CB8AC3E}">
        <p14:creationId xmlns:p14="http://schemas.microsoft.com/office/powerpoint/2010/main" val="359062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87865"/>
            <a:ext cx="8542338" cy="4681307"/>
          </a:xfrm>
        </p:spPr>
        <p:txBody>
          <a:bodyPr>
            <a:normAutofit/>
          </a:bodyPr>
          <a:lstStyle/>
          <a:p>
            <a:r>
              <a:rPr lang="fr-FR" dirty="0" smtClean="0"/>
              <a:t>Les demandes les plus fréquentes à  traiter en agence seront  :</a:t>
            </a:r>
          </a:p>
          <a:p>
            <a:pPr lvl="1"/>
            <a:r>
              <a:rPr lang="fr-FR" dirty="0" smtClean="0"/>
              <a:t>des demandes de pièces ou renseignements complémentaires.</a:t>
            </a:r>
          </a:p>
          <a:p>
            <a:pPr lvl="1"/>
            <a:r>
              <a:rPr lang="fr-FR" dirty="0"/>
              <a:t>d</a:t>
            </a:r>
            <a:r>
              <a:rPr lang="fr-FR" dirty="0" smtClean="0"/>
              <a:t>es demandes de validations pour les Managers.</a:t>
            </a:r>
          </a:p>
          <a:p>
            <a:r>
              <a:rPr lang="fr-FR" dirty="0" smtClean="0"/>
              <a:t>Le « demandeur » ou « </a:t>
            </a:r>
            <a:r>
              <a:rPr lang="fr-FR" dirty="0" err="1" smtClean="0"/>
              <a:t>valideur</a:t>
            </a:r>
            <a:r>
              <a:rPr lang="fr-FR" dirty="0" smtClean="0"/>
              <a:t> » recevra un mail comportant un lien vers la demande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smtClean="0"/>
          </a:p>
          <a:p>
            <a:pPr marL="0" indent="0">
              <a:buNone/>
            </a:pPr>
            <a:endParaRPr lang="fr-FR" dirty="0" smtClean="0"/>
          </a:p>
          <a:p>
            <a:endParaRPr lang="fr-FR" dirty="0"/>
          </a:p>
        </p:txBody>
      </p:sp>
      <p:sp>
        <p:nvSpPr>
          <p:cNvPr id="3" name="Titre 2"/>
          <p:cNvSpPr>
            <a:spLocks noGrp="1"/>
          </p:cNvSpPr>
          <p:nvPr>
            <p:ph type="title"/>
          </p:nvPr>
        </p:nvSpPr>
        <p:spPr>
          <a:xfrm>
            <a:off x="765174" y="379825"/>
            <a:ext cx="7148231" cy="709200"/>
          </a:xfrm>
        </p:spPr>
        <p:txBody>
          <a:bodyPr>
            <a:normAutofit fontScale="90000"/>
          </a:bodyPr>
          <a:lstStyle/>
          <a:p>
            <a:r>
              <a:rPr lang="fr-FR" dirty="0" smtClean="0"/>
              <a:t>Le traitement d’une demande adressée à l’agence</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12" name="Image 1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392" y="2546701"/>
            <a:ext cx="4434027" cy="2223612"/>
          </a:xfrm>
          <a:prstGeom prst="rect">
            <a:avLst/>
          </a:prstGeom>
          <a:ln>
            <a:noFill/>
          </a:ln>
          <a:effectLst>
            <a:outerShdw blurRad="190500" algn="tl" rotWithShape="0">
              <a:srgbClr val="000000">
                <a:alpha val="70000"/>
              </a:srgbClr>
            </a:outerShdw>
          </a:effectLst>
        </p:spPr>
      </p:pic>
      <p:pic>
        <p:nvPicPr>
          <p:cNvPr id="8"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900035" y="4245557"/>
            <a:ext cx="720273" cy="720077"/>
          </a:xfrm>
          <a:prstGeom prst="ellipse">
            <a:avLst/>
          </a:prstGeom>
          <a:ln>
            <a:noFill/>
          </a:ln>
          <a:effectLst>
            <a:softEdge rad="112500"/>
          </a:effectLst>
          <a:extLst>
            <a:ext uri="{53640926-AAD7-44D8-BBD7-CCE9431645EC}">
              <a14:shadowObscured xmlns:a14="http://schemas.microsoft.com/office/drawing/2010/main"/>
            </a:ext>
          </a:extLst>
        </p:spPr>
      </p:pic>
      <p:pic>
        <p:nvPicPr>
          <p:cNvPr id="13" name="Image 12" descr="Capture d’écra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9681" y="3855699"/>
            <a:ext cx="4808205" cy="2330130"/>
          </a:xfrm>
          <a:prstGeom prst="rect">
            <a:avLst/>
          </a:prstGeom>
          <a:ln>
            <a:noFill/>
          </a:ln>
          <a:effectLst>
            <a:outerShdw blurRad="190500" algn="tl" rotWithShape="0">
              <a:srgbClr val="000000">
                <a:alpha val="70000"/>
              </a:srgbClr>
            </a:outerShdw>
          </a:effectLst>
        </p:spPr>
      </p:pic>
      <p:pic>
        <p:nvPicPr>
          <p:cNvPr id="9" name="il_fi" descr="Afficher l'image d'origine"/>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4865634" y="5504781"/>
            <a:ext cx="720273" cy="720077"/>
          </a:xfrm>
          <a:prstGeom prst="ellipse">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2975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87865"/>
            <a:ext cx="8542338" cy="4681307"/>
          </a:xfrm>
        </p:spPr>
        <p:txBody>
          <a:bodyPr>
            <a:normAutofit/>
          </a:bodyPr>
          <a:lstStyle/>
          <a:p>
            <a:r>
              <a:rPr lang="fr-FR" dirty="0" smtClean="0"/>
              <a:t>La prise en charge d’une demande reçue à l’agence peut se faire également par le bandeau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smtClean="0"/>
          </a:p>
          <a:p>
            <a:pPr marL="0" indent="0">
              <a:buNone/>
            </a:pPr>
            <a:endParaRPr lang="fr-FR" dirty="0" smtClean="0"/>
          </a:p>
          <a:p>
            <a:endParaRPr lang="fr-FR" dirty="0"/>
          </a:p>
        </p:txBody>
      </p:sp>
      <p:sp>
        <p:nvSpPr>
          <p:cNvPr id="3" name="Titre 2"/>
          <p:cNvSpPr>
            <a:spLocks noGrp="1"/>
          </p:cNvSpPr>
          <p:nvPr>
            <p:ph type="title"/>
          </p:nvPr>
        </p:nvSpPr>
        <p:spPr>
          <a:xfrm>
            <a:off x="765174" y="379825"/>
            <a:ext cx="7148231" cy="709200"/>
          </a:xfrm>
        </p:spPr>
        <p:txBody>
          <a:bodyPr>
            <a:normAutofit fontScale="90000"/>
          </a:bodyPr>
          <a:lstStyle/>
          <a:p>
            <a:r>
              <a:rPr lang="fr-FR" dirty="0" smtClean="0"/>
              <a:t>Le traitement d’une demande adressée à l’agence</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5" name="Image 4" descr="Capture d’écran"/>
          <p:cNvPicPr>
            <a:picLocks noChangeAspect="1"/>
          </p:cNvPicPr>
          <p:nvPr/>
        </p:nvPicPr>
        <p:blipFill rotWithShape="1">
          <a:blip r:embed="rId3">
            <a:extLst>
              <a:ext uri="{28A0092B-C50C-407E-A947-70E740481C1C}">
                <a14:useLocalDpi xmlns:a14="http://schemas.microsoft.com/office/drawing/2010/main" val="0"/>
              </a:ext>
            </a:extLst>
          </a:blip>
          <a:srcRect r="12897"/>
          <a:stretch/>
        </p:blipFill>
        <p:spPr>
          <a:xfrm>
            <a:off x="422624" y="1662391"/>
            <a:ext cx="7832613" cy="2036480"/>
          </a:xfrm>
          <a:prstGeom prst="rect">
            <a:avLst/>
          </a:prstGeom>
        </p:spPr>
      </p:pic>
      <p:sp>
        <p:nvSpPr>
          <p:cNvPr id="6" name="Rectangle à coins arrondis 5"/>
          <p:cNvSpPr/>
          <p:nvPr/>
        </p:nvSpPr>
        <p:spPr>
          <a:xfrm>
            <a:off x="4652792" y="1699153"/>
            <a:ext cx="2175298" cy="919401"/>
          </a:xfrm>
          <a:prstGeom prst="wedgeRoundRectCallout">
            <a:avLst>
              <a:gd name="adj1" fmla="val -167325"/>
              <a:gd name="adj2" fmla="val -18803"/>
              <a:gd name="adj3" fmla="val 16667"/>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spAutoFit/>
          </a:bodyPr>
          <a:lstStyle/>
          <a:p>
            <a:pPr algn="ctr"/>
            <a:r>
              <a:rPr lang="fr-FR" sz="1600" dirty="0" smtClean="0">
                <a:solidFill>
                  <a:schemeClr val="bg1"/>
                </a:solidFill>
              </a:rPr>
              <a:t>Utiliser le bandeau pour identifier les tâches à traiter.</a:t>
            </a:r>
            <a:endParaRPr lang="fr-FR" sz="1600" dirty="0">
              <a:solidFill>
                <a:schemeClr val="bg1"/>
              </a:solidFill>
            </a:endParaRPr>
          </a:p>
        </p:txBody>
      </p:sp>
      <p:pic>
        <p:nvPicPr>
          <p:cNvPr id="7" name="Image 6"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624" y="3765590"/>
            <a:ext cx="8460336" cy="2410049"/>
          </a:xfrm>
          <a:prstGeom prst="rect">
            <a:avLst/>
          </a:prstGeom>
        </p:spPr>
      </p:pic>
      <p:pic>
        <p:nvPicPr>
          <p:cNvPr id="8" name="il_fi" descr="Afficher l'image d'origine"/>
          <p:cNvPicPr/>
          <p:nvPr/>
        </p:nvPicPr>
        <p:blipFill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1229380" y="5044755"/>
            <a:ext cx="720273" cy="720077"/>
          </a:xfrm>
          <a:prstGeom prst="ellipse">
            <a:avLst/>
          </a:prstGeom>
          <a:ln>
            <a:noFill/>
          </a:ln>
          <a:effectLst>
            <a:softEdge rad="112500"/>
          </a:effectLst>
          <a:extLst>
            <a:ext uri="{53640926-AAD7-44D8-BBD7-CCE9431645EC}">
              <a14:shadowObscured xmlns:a14="http://schemas.microsoft.com/office/drawing/2010/main"/>
            </a:ext>
          </a:extLst>
        </p:spPr>
      </p:pic>
      <p:pic>
        <p:nvPicPr>
          <p:cNvPr id="9" name="il_fi" descr="Afficher l'image d'origine"/>
          <p:cNvPicPr/>
          <p:nvPr/>
        </p:nvPicPr>
        <p:blipFill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316191" y="1898477"/>
            <a:ext cx="720273" cy="720077"/>
          </a:xfrm>
          <a:prstGeom prst="ellipse">
            <a:avLst/>
          </a:prstGeom>
          <a:ln>
            <a:noFill/>
          </a:ln>
          <a:effectLst>
            <a:softEdge rad="112500"/>
          </a:effectLst>
          <a:extLst>
            <a:ext uri="{53640926-AAD7-44D8-BBD7-CCE9431645EC}">
              <a14:shadowObscured xmlns:a14="http://schemas.microsoft.com/office/drawing/2010/main"/>
            </a:ext>
          </a:extLst>
        </p:spPr>
      </p:pic>
      <p:sp>
        <p:nvSpPr>
          <p:cNvPr id="10" name="Rectangle 9"/>
          <p:cNvSpPr/>
          <p:nvPr/>
        </p:nvSpPr>
        <p:spPr>
          <a:xfrm>
            <a:off x="5494788" y="5019588"/>
            <a:ext cx="1115737" cy="466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7289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73951" y="1168401"/>
            <a:ext cx="8542338" cy="4883626"/>
          </a:xfrm>
        </p:spPr>
        <p:txBody>
          <a:bodyPr/>
          <a:lstStyle/>
          <a:p>
            <a:r>
              <a:rPr lang="fr-FR" dirty="0" smtClean="0"/>
              <a:t>Le traitement d’une tâche, commence par la prise en charge de celle-ci, par le collaborateur qui souhaite la traiter. Pour cela cliquer sur le bouton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pPr marL="0" indent="0">
              <a:buNone/>
            </a:pPr>
            <a:endParaRPr lang="fr-FR" dirty="0" smtClean="0"/>
          </a:p>
          <a:p>
            <a:endParaRPr lang="fr-FR" dirty="0"/>
          </a:p>
        </p:txBody>
      </p:sp>
      <p:sp>
        <p:nvSpPr>
          <p:cNvPr id="3" name="Titre 2"/>
          <p:cNvSpPr>
            <a:spLocks noGrp="1"/>
          </p:cNvSpPr>
          <p:nvPr>
            <p:ph type="title"/>
          </p:nvPr>
        </p:nvSpPr>
        <p:spPr>
          <a:xfrm>
            <a:off x="765174" y="379825"/>
            <a:ext cx="7148231" cy="709200"/>
          </a:xfrm>
        </p:spPr>
        <p:txBody>
          <a:bodyPr>
            <a:normAutofit fontScale="90000"/>
          </a:bodyPr>
          <a:lstStyle/>
          <a:p>
            <a:r>
              <a:rPr lang="fr-FR" dirty="0" smtClean="0"/>
              <a:t>Le traitement d’une demande adressée à l’agence</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3503" y="1477314"/>
            <a:ext cx="600060" cy="367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mage 4"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780" y="1971413"/>
            <a:ext cx="8830105" cy="3833769"/>
          </a:xfrm>
          <a:prstGeom prst="rect">
            <a:avLst/>
          </a:prstGeom>
        </p:spPr>
      </p:pic>
      <p:pic>
        <p:nvPicPr>
          <p:cNvPr id="9" name="il_fi" descr="Afficher l'image d'origine"/>
          <p:cNvPicPr/>
          <p:nvPr/>
        </p:nvPicPr>
        <p:blipFill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l="21829" t="10995" r="21829" b="24781"/>
          <a:stretch/>
        </p:blipFill>
        <p:spPr bwMode="auto">
          <a:xfrm>
            <a:off x="1538591" y="5319308"/>
            <a:ext cx="720273" cy="720077"/>
          </a:xfrm>
          <a:prstGeom prst="ellipse">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30769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226" y="2122501"/>
            <a:ext cx="7965995" cy="3825294"/>
          </a:xfrm>
          <a:prstGeom prst="rect">
            <a:avLst/>
          </a:prstGeom>
        </p:spPr>
      </p:pic>
      <p:sp>
        <p:nvSpPr>
          <p:cNvPr id="2" name="Espace réservé du contenu 1"/>
          <p:cNvSpPr>
            <a:spLocks noGrp="1"/>
          </p:cNvSpPr>
          <p:nvPr>
            <p:ph idx="1"/>
          </p:nvPr>
        </p:nvSpPr>
        <p:spPr>
          <a:xfrm>
            <a:off x="298450" y="1187865"/>
            <a:ext cx="8486627" cy="4883233"/>
          </a:xfrm>
        </p:spPr>
        <p:txBody>
          <a:bodyPr/>
          <a:lstStyle/>
          <a:p>
            <a:r>
              <a:rPr lang="fr-FR" dirty="0" smtClean="0"/>
              <a:t>Traiter ensuite la tâche selon les actions proposées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pPr marL="0" indent="0">
              <a:buNone/>
            </a:pPr>
            <a:endParaRPr lang="fr-FR" dirty="0" smtClean="0"/>
          </a:p>
          <a:p>
            <a:endParaRPr lang="fr-FR" dirty="0"/>
          </a:p>
        </p:txBody>
      </p:sp>
      <p:sp>
        <p:nvSpPr>
          <p:cNvPr id="3" name="Titre 2"/>
          <p:cNvSpPr>
            <a:spLocks noGrp="1"/>
          </p:cNvSpPr>
          <p:nvPr>
            <p:ph type="title"/>
          </p:nvPr>
        </p:nvSpPr>
        <p:spPr>
          <a:xfrm>
            <a:off x="765174" y="379825"/>
            <a:ext cx="7148231" cy="709200"/>
          </a:xfrm>
        </p:spPr>
        <p:txBody>
          <a:bodyPr>
            <a:normAutofit fontScale="90000"/>
          </a:bodyPr>
          <a:lstStyle/>
          <a:p>
            <a:r>
              <a:rPr lang="fr-FR" dirty="0" smtClean="0"/>
              <a:t>Le traitement d’une demande adressée à l’agence</a:t>
            </a:r>
            <a:endParaRPr lang="fr-FR"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10" name="Rectangle à coins arrondis 9"/>
          <p:cNvSpPr/>
          <p:nvPr/>
        </p:nvSpPr>
        <p:spPr bwMode="auto">
          <a:xfrm>
            <a:off x="7812737" y="5008228"/>
            <a:ext cx="415904" cy="360726"/>
          </a:xfrm>
          <a:prstGeom prst="roundRect">
            <a:avLst>
              <a:gd name="adj" fmla="val 50000"/>
            </a:avLst>
          </a:prstGeom>
          <a:noFill/>
          <a:ln>
            <a:solidFill>
              <a:srgbClr val="C0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5000"/>
              </a:spcBef>
              <a:spcAft>
                <a:spcPct val="0"/>
              </a:spcAft>
              <a:buClrTx/>
              <a:buSzTx/>
              <a:buFontTx/>
              <a:buNone/>
              <a:tabLst/>
            </a:pPr>
            <a:endParaRPr kumimoji="0" lang="fr-FR" sz="3200" b="0" i="0" u="none" strike="noStrike" cap="none" normalizeH="0" baseline="0" smtClean="0">
              <a:ln>
                <a:noFill/>
              </a:ln>
              <a:solidFill>
                <a:schemeClr val="tx1"/>
              </a:solidFill>
              <a:effectLst/>
              <a:latin typeface="Arial Narrow" pitchFamily="34" charset="0"/>
            </a:endParaRPr>
          </a:p>
        </p:txBody>
      </p:sp>
      <p:sp>
        <p:nvSpPr>
          <p:cNvPr id="12" name="Rectangle à coins arrondis 11"/>
          <p:cNvSpPr/>
          <p:nvPr/>
        </p:nvSpPr>
        <p:spPr>
          <a:xfrm>
            <a:off x="4977719" y="1261126"/>
            <a:ext cx="3936278" cy="715089"/>
          </a:xfrm>
          <a:prstGeom prst="wedgeRoundRectCallout">
            <a:avLst>
              <a:gd name="adj1" fmla="val 28780"/>
              <a:gd name="adj2" fmla="val 270767"/>
              <a:gd name="adj3" fmla="val 16667"/>
            </a:avLst>
          </a:prstGeom>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fr-FR" dirty="0" smtClean="0">
                <a:solidFill>
                  <a:schemeClr val="tx1"/>
                </a:solidFill>
              </a:rPr>
              <a:t> Le trombone permet d’ajouter une pièce à une prestation. </a:t>
            </a:r>
            <a:endParaRPr lang="fr-FR" dirty="0">
              <a:solidFill>
                <a:schemeClr val="bg1"/>
              </a:solidFill>
            </a:endParaRPr>
          </a:p>
        </p:txBody>
      </p:sp>
      <p:grpSp>
        <p:nvGrpSpPr>
          <p:cNvPr id="9" name="Groupe 8"/>
          <p:cNvGrpSpPr/>
          <p:nvPr/>
        </p:nvGrpSpPr>
        <p:grpSpPr>
          <a:xfrm>
            <a:off x="5528346" y="1602000"/>
            <a:ext cx="331581" cy="335071"/>
            <a:chOff x="0" y="0"/>
            <a:chExt cx="2619375" cy="2543175"/>
          </a:xfrm>
        </p:grpSpPr>
        <p:sp>
          <p:nvSpPr>
            <p:cNvPr id="11" name="Ellipse 10"/>
            <p:cNvSpPr/>
            <p:nvPr/>
          </p:nvSpPr>
          <p:spPr>
            <a:xfrm>
              <a:off x="0" y="0"/>
              <a:ext cx="2619375" cy="25431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pic>
          <p:nvPicPr>
            <p:cNvPr id="13" name="Image 12" descr="C:\Users\A5130376\Desktop\images.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050" y="457200"/>
              <a:ext cx="1781175" cy="1647825"/>
            </a:xfrm>
            <a:prstGeom prst="rect">
              <a:avLst/>
            </a:prstGeom>
            <a:noFill/>
            <a:ln>
              <a:noFill/>
            </a:ln>
          </p:spPr>
        </p:pic>
      </p:grpSp>
    </p:spTree>
    <p:extLst>
      <p:ext uri="{BB962C8B-B14F-4D97-AF65-F5344CB8AC3E}">
        <p14:creationId xmlns:p14="http://schemas.microsoft.com/office/powerpoint/2010/main" val="127363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0"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FR" dirty="0" smtClean="0"/>
          </a:p>
          <a:p>
            <a:endParaRPr lang="fr-FR" dirty="0"/>
          </a:p>
          <a:p>
            <a:endParaRPr lang="fr-FR" dirty="0" smtClean="0"/>
          </a:p>
          <a:p>
            <a:endParaRPr lang="fr-FR" dirty="0"/>
          </a:p>
          <a:p>
            <a:endParaRPr lang="fr-FR" dirty="0" smtClean="0"/>
          </a:p>
          <a:p>
            <a:endParaRPr lang="fr-FR" dirty="0"/>
          </a:p>
        </p:txBody>
      </p:sp>
      <p:sp>
        <p:nvSpPr>
          <p:cNvPr id="3" name="Titre 2"/>
          <p:cNvSpPr>
            <a:spLocks noGrp="1"/>
          </p:cNvSpPr>
          <p:nvPr>
            <p:ph type="title"/>
          </p:nvPr>
        </p:nvSpPr>
        <p:spPr>
          <a:xfrm>
            <a:off x="765174" y="379825"/>
            <a:ext cx="7148231" cy="709200"/>
          </a:xfrm>
        </p:spPr>
        <p:txBody>
          <a:bodyPr>
            <a:normAutofit/>
          </a:bodyPr>
          <a:lstStyle/>
          <a:p>
            <a:r>
              <a:rPr lang="fr-FR" dirty="0" smtClean="0"/>
              <a:t>Pour vous aider</a:t>
            </a:r>
            <a:endParaRPr lang="fr-FR"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3405" y="360417"/>
            <a:ext cx="1084481" cy="722550"/>
          </a:xfrm>
          <a:prstGeom prst="rect">
            <a:avLst/>
          </a:prstGeom>
          <a:solidFill>
            <a:schemeClr val="bg1"/>
          </a:solidFill>
          <a:ln>
            <a:noFill/>
          </a:ln>
          <a:effectLst/>
          <a:extLst/>
        </p:spPr>
      </p:pic>
      <p:sp>
        <p:nvSpPr>
          <p:cNvPr id="7" name="Rectangle à coins arrondis 6"/>
          <p:cNvSpPr/>
          <p:nvPr/>
        </p:nvSpPr>
        <p:spPr>
          <a:xfrm>
            <a:off x="2638950" y="1454882"/>
            <a:ext cx="4760142" cy="1048026"/>
          </a:xfrm>
          <a:prstGeom prst="roundRect">
            <a:avLst/>
          </a:prstGeom>
          <a:solidFill>
            <a:schemeClr val="accent4">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400" dirty="0" smtClean="0"/>
              <a:t>CELCASSISTANCE 03 26 86 85 85 </a:t>
            </a:r>
          </a:p>
          <a:p>
            <a:pPr algn="ctr"/>
            <a:r>
              <a:rPr lang="fr-FR" sz="2400" dirty="0" smtClean="0"/>
              <a:t>Choix </a:t>
            </a:r>
            <a:r>
              <a:rPr lang="fr-FR" sz="2400" dirty="0"/>
              <a:t>2</a:t>
            </a:r>
            <a:r>
              <a:rPr lang="fr-FR" sz="2400" dirty="0" smtClean="0"/>
              <a:t>	</a:t>
            </a:r>
            <a:endParaRPr lang="fr-FR" sz="2400" dirty="0"/>
          </a:p>
        </p:txBody>
      </p:sp>
      <p:sp>
        <p:nvSpPr>
          <p:cNvPr id="15" name="Rectangle à coins arrondis 14"/>
          <p:cNvSpPr/>
          <p:nvPr/>
        </p:nvSpPr>
        <p:spPr>
          <a:xfrm>
            <a:off x="2340640" y="3984769"/>
            <a:ext cx="6215562" cy="2164362"/>
          </a:xfrm>
          <a:prstGeom prst="roundRect">
            <a:avLst/>
          </a:prstGeom>
          <a:solidFill>
            <a:schemeClr val="accent4">
              <a:lumMod val="50000"/>
            </a:schemeClr>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fr-FR" sz="2000" dirty="0" smtClean="0"/>
              <a:t>Deux mémos :</a:t>
            </a:r>
          </a:p>
          <a:p>
            <a:pPr marL="342900" indent="-342900" algn="ctr">
              <a:buFontTx/>
              <a:buChar char="-"/>
            </a:pPr>
            <a:r>
              <a:rPr lang="fr-FR" sz="2000" dirty="0" smtClean="0"/>
              <a:t>Sur les transactions à retenir ; </a:t>
            </a:r>
            <a:r>
              <a:rPr lang="fr-FR" sz="2000" i="1" dirty="0" smtClean="0">
                <a:hlinkClick r:id="rId3"/>
              </a:rPr>
              <a:t>Cliquer ici</a:t>
            </a:r>
            <a:endParaRPr lang="fr-FR" sz="2000" i="1" dirty="0" smtClean="0"/>
          </a:p>
          <a:p>
            <a:pPr marL="342900" indent="-342900" algn="ctr">
              <a:buFontTx/>
              <a:buChar char="-"/>
            </a:pPr>
            <a:r>
              <a:rPr lang="fr-FR" sz="2000" dirty="0" smtClean="0"/>
              <a:t>Sur les validations des délégataires ; </a:t>
            </a:r>
            <a:r>
              <a:rPr lang="fr-FR" sz="2000" i="1" dirty="0" smtClean="0">
                <a:hlinkClick r:id="rId4"/>
              </a:rPr>
              <a:t>Cliquer ici</a:t>
            </a:r>
            <a:endParaRPr lang="fr-FR" sz="2000" i="1" dirty="0" smtClean="0"/>
          </a:p>
          <a:p>
            <a:pPr marL="0" lvl="4" algn="ctr"/>
            <a:r>
              <a:rPr lang="fr-FR" i="1" dirty="0" smtClean="0"/>
              <a:t>- </a:t>
            </a:r>
            <a:r>
              <a:rPr lang="fr-FR" i="1" dirty="0"/>
              <a:t>à imprimer recto verso « sur </a:t>
            </a:r>
            <a:r>
              <a:rPr lang="fr-FR" i="1" dirty="0" smtClean="0"/>
              <a:t>le plus long coté</a:t>
            </a:r>
            <a:r>
              <a:rPr lang="fr-FR" i="1" dirty="0"/>
              <a:t> »</a:t>
            </a:r>
          </a:p>
          <a:p>
            <a:pPr algn="ctr"/>
            <a:endParaRPr lang="fr-FR" i="1" dirty="0" smtClean="0"/>
          </a:p>
        </p:txBody>
      </p:sp>
      <p:pic>
        <p:nvPicPr>
          <p:cNvPr id="16" name="Image 15" descr="http://www.stemtechnews.com/wp-content/images/telephone.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7235" y="1436108"/>
            <a:ext cx="1381125" cy="1066800"/>
          </a:xfrm>
          <a:prstGeom prst="rect">
            <a:avLst/>
          </a:prstGeom>
          <a:noFill/>
          <a:ln>
            <a:noFill/>
          </a:ln>
        </p:spPr>
      </p:pic>
      <p:pic>
        <p:nvPicPr>
          <p:cNvPr id="2050" name="Picture 2" descr="C:\Users\A5130376\Desktop\bonhomme.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1787" y="4213463"/>
            <a:ext cx="1125943" cy="15206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8" name="Image 17" descr="http://www.nmwgtt.com/wp-content/uploads/2013/03/Quality-Assurance.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2858" y="2783397"/>
            <a:ext cx="1390650" cy="838200"/>
          </a:xfrm>
          <a:prstGeom prst="rect">
            <a:avLst/>
          </a:prstGeom>
          <a:noFill/>
          <a:ln>
            <a:noFill/>
          </a:ln>
        </p:spPr>
      </p:pic>
      <p:sp>
        <p:nvSpPr>
          <p:cNvPr id="17" name="Rectangle à coins arrondis 16"/>
          <p:cNvSpPr/>
          <p:nvPr/>
        </p:nvSpPr>
        <p:spPr>
          <a:xfrm>
            <a:off x="2441197" y="2783397"/>
            <a:ext cx="6014448" cy="838200"/>
          </a:xfrm>
          <a:prstGeom prst="roundRect">
            <a:avLst/>
          </a:prstGeom>
          <a:solidFill>
            <a:schemeClr val="accent4">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400" dirty="0" smtClean="0"/>
              <a:t>Périmètre des prestations de la vague 1</a:t>
            </a:r>
          </a:p>
          <a:p>
            <a:pPr algn="ctr"/>
            <a:r>
              <a:rPr lang="fr-FR" sz="2400" i="1" dirty="0" smtClean="0">
                <a:solidFill>
                  <a:schemeClr val="bg1"/>
                </a:solidFill>
                <a:hlinkClick r:id="rId8"/>
              </a:rPr>
              <a:t>Cliquer ici</a:t>
            </a:r>
            <a:r>
              <a:rPr lang="fr-FR" sz="2400" dirty="0" smtClean="0"/>
              <a:t>	</a:t>
            </a:r>
            <a:endParaRPr lang="fr-FR" sz="2400" dirty="0"/>
          </a:p>
        </p:txBody>
      </p:sp>
      <p:pic>
        <p:nvPicPr>
          <p:cNvPr id="5" name="Image 4" descr="Capture d’écra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3105" y="5472134"/>
            <a:ext cx="3610479" cy="5239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5947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 calcmode="lin" valueType="num">
                                      <p:cBhvr>
                                        <p:cTn id="31" dur="500" fill="hold"/>
                                        <p:tgtEl>
                                          <p:spTgt spid="2050"/>
                                        </p:tgtEl>
                                        <p:attrNameLst>
                                          <p:attrName>ppt_w</p:attrName>
                                        </p:attrNameLst>
                                      </p:cBhvr>
                                      <p:tavLst>
                                        <p:tav tm="0">
                                          <p:val>
                                            <p:fltVal val="0"/>
                                          </p:val>
                                        </p:tav>
                                        <p:tav tm="100000">
                                          <p:val>
                                            <p:strVal val="#ppt_w"/>
                                          </p:val>
                                        </p:tav>
                                      </p:tavLst>
                                    </p:anim>
                                    <p:anim calcmode="lin" valueType="num">
                                      <p:cBhvr>
                                        <p:cTn id="32" dur="500" fill="hold"/>
                                        <p:tgtEl>
                                          <p:spTgt spid="2050"/>
                                        </p:tgtEl>
                                        <p:attrNameLst>
                                          <p:attrName>ppt_h</p:attrName>
                                        </p:attrNameLst>
                                      </p:cBhvr>
                                      <p:tavLst>
                                        <p:tav tm="0">
                                          <p:val>
                                            <p:fltVal val="0"/>
                                          </p:val>
                                        </p:tav>
                                        <p:tav tm="100000">
                                          <p:val>
                                            <p:strVal val="#ppt_h"/>
                                          </p:val>
                                        </p:tav>
                                      </p:tavLst>
                                    </p:anim>
                                    <p:animEffect transition="in" filter="fade">
                                      <p:cBhvr>
                                        <p:cTn id="33" dur="500"/>
                                        <p:tgtEl>
                                          <p:spTgt spid="205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par>
                                <p:cTn id="39" presetID="53" presetClass="entr" presetSubtype="16"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379825"/>
            <a:ext cx="8067600" cy="709200"/>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r>
              <a:rPr lang="fr-FR" dirty="0" smtClean="0">
                <a:solidFill>
                  <a:srgbClr val="FF0000"/>
                </a:solidFill>
              </a:rPr>
              <a:t>Actualités </a:t>
            </a:r>
            <a:r>
              <a:rPr lang="fr-FR" dirty="0" smtClean="0">
                <a:solidFill>
                  <a:prstClr val="white"/>
                </a:solidFill>
              </a:rPr>
              <a:t>de la semaine </a:t>
            </a:r>
            <a:r>
              <a:rPr lang="fr-FR" dirty="0" smtClean="0">
                <a:solidFill>
                  <a:prstClr val="white"/>
                </a:solidFill>
              </a:rPr>
              <a:t>12</a:t>
            </a:r>
            <a:endParaRPr lang="fr-FR" dirty="0">
              <a:solidFill>
                <a:prstClr val="white"/>
              </a:solidFill>
            </a:endParaRPr>
          </a:p>
        </p:txBody>
      </p:sp>
      <p:pic>
        <p:nvPicPr>
          <p:cNvPr id="5"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198" b="95808" l="5422" r="89157">
                        <a14:foregroundMark x1="70482" y1="42515" x2="70482" y2="42515"/>
                        <a14:foregroundMark x1="87349" y1="24551" x2="87349" y2="24551"/>
                        <a14:foregroundMark x1="83133" y1="5988" x2="83133" y2="5988"/>
                        <a14:foregroundMark x1="69277" y1="2994" x2="69277" y2="2994"/>
                        <a14:foregroundMark x1="54217" y1="9581" x2="54217" y2="9581"/>
                        <a14:foregroundMark x1="52410" y1="22754" x2="52410" y2="22754"/>
                        <a14:foregroundMark x1="57229" y1="29940" x2="57229" y2="29940"/>
                        <a14:foregroundMark x1="69880" y1="42515" x2="86747" y2="23353"/>
                        <a14:foregroundMark x1="87349" y1="23952" x2="82530" y2="5389"/>
                        <a14:foregroundMark x1="82530" y1="5389" x2="69277" y2="2395"/>
                        <a14:foregroundMark x1="68072" y1="2994" x2="55422" y2="8982"/>
                        <a14:foregroundMark x1="53614" y1="10778" x2="51807" y2="22156"/>
                        <a14:foregroundMark x1="52410" y1="23952" x2="57831" y2="29341"/>
                        <a14:foregroundMark x1="57229" y1="29940" x2="68675" y2="41916"/>
                        <a14:foregroundMark x1="34337" y1="28144" x2="34337" y2="28144"/>
                        <a14:foregroundMark x1="45783" y1="30539" x2="45783" y2="30539"/>
                        <a14:foregroundMark x1="51807" y1="21557" x2="34337" y2="26946"/>
                        <a14:foregroundMark x1="69277" y1="14970" x2="69277" y2="14970"/>
                        <a14:foregroundMark x1="69277" y1="22754" x2="69277" y2="22754"/>
                        <a14:foregroundMark x1="69277" y1="22754" x2="69277" y2="22754"/>
                        <a14:foregroundMark x1="75904" y1="18563" x2="75904" y2="18563"/>
                        <a14:foregroundMark x1="77711" y1="11377" x2="77711" y2="11377"/>
                        <a14:foregroundMark x1="63253" y1="13174" x2="63253" y2="13174"/>
                        <a14:foregroundMark x1="64458" y1="15569" x2="64458" y2="15569"/>
                        <a14:foregroundMark x1="66867" y1="14371" x2="66867" y2="14371"/>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110461" y="3042782"/>
            <a:ext cx="1524947" cy="1534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à coins arrondis 5"/>
          <p:cNvSpPr/>
          <p:nvPr/>
        </p:nvSpPr>
        <p:spPr>
          <a:xfrm>
            <a:off x="5814317" y="1671182"/>
            <a:ext cx="2918133"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solidFill>
                  <a:srgbClr val="000000"/>
                </a:solidFill>
              </a:rPr>
              <a:t>Retrouvez chaque semaine toutes les actualités dans le brief DG / DUC / DA adressé aux managers.</a:t>
            </a:r>
          </a:p>
        </p:txBody>
      </p:sp>
      <p:sp>
        <p:nvSpPr>
          <p:cNvPr id="7" name="Espace réservé du contenu 1"/>
          <p:cNvSpPr>
            <a:spLocks noGrp="1"/>
          </p:cNvSpPr>
          <p:nvPr>
            <p:ph idx="1"/>
          </p:nvPr>
        </p:nvSpPr>
        <p:spPr>
          <a:xfrm>
            <a:off x="332910" y="1052736"/>
            <a:ext cx="8531529" cy="5146728"/>
          </a:xfrm>
        </p:spPr>
        <p:txBody>
          <a:bodyPr>
            <a:normAutofit fontScale="47500" lnSpcReduction="20000"/>
          </a:bodyPr>
          <a:lstStyle/>
          <a:p>
            <a:pPr marL="982663" lvl="0" indent="-266700" defTabSz="768350">
              <a:lnSpc>
                <a:spcPct val="110000"/>
              </a:lnSpc>
              <a:spcBef>
                <a:spcPts val="0"/>
              </a:spcBef>
              <a:buFont typeface="Wingdings" panose="05000000000000000000" pitchFamily="2" charset="2"/>
              <a:buChar char="Ø"/>
            </a:pPr>
            <a:r>
              <a:rPr lang="fr-FR" sz="3000" b="1" dirty="0">
                <a:solidFill>
                  <a:srgbClr val="FF0000"/>
                </a:solidFill>
                <a:latin typeface="Arial Narrow" panose="020B0606020202030204" pitchFamily="34" charset="0"/>
              </a:rPr>
              <a:t>Fichiers à traiter :</a:t>
            </a:r>
            <a:r>
              <a:rPr lang="fr-FR" sz="3000" b="1" dirty="0">
                <a:latin typeface="Arial Narrow" panose="020B0606020202030204" pitchFamily="34" charset="0"/>
              </a:rPr>
              <a:t>	</a:t>
            </a:r>
            <a:r>
              <a:rPr lang="fr-FR" sz="3000" b="1" dirty="0">
                <a:latin typeface="Arial Narrow" panose="020B0606020202030204" pitchFamily="34" charset="0"/>
              </a:rPr>
              <a:t> </a:t>
            </a:r>
            <a:r>
              <a:rPr lang="fr-FR" sz="3000" dirty="0" smtClean="0">
                <a:latin typeface="Arial Narrow" panose="020B0606020202030204" pitchFamily="34" charset="0"/>
              </a:rPr>
              <a:t>PEL non-respect</a:t>
            </a:r>
          </a:p>
          <a:p>
            <a:pPr marL="2327275" lvl="5" indent="0">
              <a:lnSpc>
                <a:spcPct val="110000"/>
              </a:lnSpc>
              <a:spcBef>
                <a:spcPts val="0"/>
              </a:spcBef>
              <a:buNone/>
            </a:pPr>
            <a:r>
              <a:rPr lang="fr-FR" sz="3000" dirty="0" smtClean="0">
                <a:latin typeface="Arial Narrow" panose="020B0606020202030204" pitchFamily="34" charset="0"/>
              </a:rPr>
              <a:t>Lutte anti-résiliation</a:t>
            </a:r>
          </a:p>
          <a:p>
            <a:pPr marL="2327275" lvl="5" indent="0">
              <a:lnSpc>
                <a:spcPct val="110000"/>
              </a:lnSpc>
              <a:spcBef>
                <a:spcPts val="0"/>
              </a:spcBef>
              <a:buNone/>
            </a:pPr>
            <a:r>
              <a:rPr lang="fr-FR" sz="3000" dirty="0" smtClean="0">
                <a:latin typeface="Arial Narrow" panose="020B0606020202030204" pitchFamily="34" charset="0"/>
              </a:rPr>
              <a:t>Fichier Surveillance</a:t>
            </a:r>
          </a:p>
          <a:p>
            <a:pPr marL="2327275" lvl="5" indent="0">
              <a:lnSpc>
                <a:spcPct val="110000"/>
              </a:lnSpc>
              <a:spcBef>
                <a:spcPts val="0"/>
              </a:spcBef>
              <a:buNone/>
            </a:pPr>
            <a:r>
              <a:rPr lang="fr-FR" sz="3000" dirty="0" smtClean="0">
                <a:latin typeface="Arial Narrow" panose="020B0606020202030204" pitchFamily="34" charset="0"/>
              </a:rPr>
              <a:t>Livret A</a:t>
            </a:r>
          </a:p>
          <a:p>
            <a:pPr marL="2327275" lvl="5" indent="0">
              <a:lnSpc>
                <a:spcPct val="110000"/>
              </a:lnSpc>
              <a:spcBef>
                <a:spcPts val="0"/>
              </a:spcBef>
              <a:buNone/>
            </a:pPr>
            <a:r>
              <a:rPr lang="fr-FR" sz="3000" dirty="0" err="1" smtClean="0">
                <a:latin typeface="Arial Narrow" panose="020B0606020202030204" pitchFamily="34" charset="0"/>
              </a:rPr>
              <a:t>Izicarte</a:t>
            </a:r>
            <a:endParaRPr lang="fr-FR" sz="3000" dirty="0" smtClean="0">
              <a:latin typeface="Arial Narrow" panose="020B0606020202030204" pitchFamily="34" charset="0"/>
            </a:endParaRPr>
          </a:p>
          <a:p>
            <a:pPr marL="2327275" lvl="5" indent="0">
              <a:lnSpc>
                <a:spcPct val="110000"/>
              </a:lnSpc>
              <a:spcBef>
                <a:spcPts val="0"/>
              </a:spcBef>
              <a:buNone/>
            </a:pPr>
            <a:r>
              <a:rPr lang="fr-FR" sz="3000" dirty="0" smtClean="0">
                <a:latin typeface="Arial Narrow" panose="020B0606020202030204" pitchFamily="34" charset="0"/>
              </a:rPr>
              <a:t>Mobilité </a:t>
            </a:r>
            <a:r>
              <a:rPr lang="fr-FR" sz="3000" dirty="0" smtClean="0">
                <a:latin typeface="Arial Narrow" panose="020B0606020202030204" pitchFamily="34" charset="0"/>
              </a:rPr>
              <a:t>bancaire + suivi ISILIS</a:t>
            </a:r>
          </a:p>
          <a:p>
            <a:pPr marL="1371600" lvl="3" indent="0">
              <a:lnSpc>
                <a:spcPct val="110000"/>
              </a:lnSpc>
              <a:spcBef>
                <a:spcPts val="0"/>
              </a:spcBef>
              <a:buNone/>
            </a:pPr>
            <a:r>
              <a:rPr lang="fr-FR" sz="2400" dirty="0">
                <a:latin typeface="Arial Narrow" panose="020B0606020202030204" pitchFamily="34" charset="0"/>
              </a:rPr>
              <a:t>	</a:t>
            </a:r>
            <a:r>
              <a:rPr lang="fr-FR" sz="2400" dirty="0" smtClean="0">
                <a:latin typeface="Arial Narrow" panose="020B0606020202030204" pitchFamily="34" charset="0"/>
              </a:rPr>
              <a:t>	</a:t>
            </a:r>
            <a:r>
              <a:rPr lang="fr-FR" sz="2400" dirty="0">
                <a:latin typeface="Arial Narrow" panose="020B0606020202030204" pitchFamily="34" charset="0"/>
              </a:rPr>
              <a:t>	</a:t>
            </a:r>
            <a:r>
              <a:rPr lang="fr-FR" sz="2400" dirty="0" smtClean="0">
                <a:latin typeface="Arial Narrow" panose="020B0606020202030204" pitchFamily="34" charset="0"/>
              </a:rPr>
              <a:t>	</a:t>
            </a:r>
            <a:endParaRPr lang="fr-FR" sz="2400" dirty="0">
              <a:latin typeface="Arial Narrow" panose="020B0606020202030204" pitchFamily="34" charset="0"/>
            </a:endParaRPr>
          </a:p>
          <a:p>
            <a:pPr marL="0" lvl="0" indent="0">
              <a:lnSpc>
                <a:spcPct val="110000"/>
              </a:lnSpc>
              <a:spcBef>
                <a:spcPts val="0"/>
              </a:spcBef>
              <a:buNone/>
            </a:pPr>
            <a:r>
              <a:rPr lang="fr-FR" sz="2400" dirty="0">
                <a:latin typeface="Arial Narrow" panose="020B0606020202030204" pitchFamily="34" charset="0"/>
              </a:rPr>
              <a:t>		</a:t>
            </a:r>
            <a:endParaRPr lang="fr-FR" sz="2400" dirty="0" smtClean="0">
              <a:latin typeface="Arial Narrow" panose="020B0606020202030204" pitchFamily="34" charset="0"/>
            </a:endParaRPr>
          </a:p>
          <a:p>
            <a:pPr lvl="0"/>
            <a:r>
              <a:rPr lang="fr-FR" sz="3200" b="1" dirty="0" smtClean="0"/>
              <a:t>BANCA </a:t>
            </a:r>
            <a:r>
              <a:rPr lang="fr-FR" sz="3200" b="1" dirty="0"/>
              <a:t>– Modifications des plafonds sans contact </a:t>
            </a:r>
            <a:endParaRPr lang="fr-FR" sz="3200" b="1" dirty="0" smtClean="0"/>
          </a:p>
          <a:p>
            <a:r>
              <a:rPr lang="fr-FR" sz="3200" b="1" dirty="0" smtClean="0"/>
              <a:t>BANCA </a:t>
            </a:r>
            <a:r>
              <a:rPr lang="fr-FR" sz="3200" b="1" dirty="0"/>
              <a:t>– </a:t>
            </a:r>
            <a:r>
              <a:rPr lang="fr-FR" sz="3200" b="1" dirty="0"/>
              <a:t>Clients NPAI</a:t>
            </a:r>
            <a:endParaRPr lang="fr-FR" sz="3200" b="1" dirty="0"/>
          </a:p>
          <a:p>
            <a:pPr lvl="0"/>
            <a:r>
              <a:rPr lang="fr-FR" sz="3200" b="1" dirty="0" smtClean="0"/>
              <a:t>EPARGNE </a:t>
            </a:r>
            <a:r>
              <a:rPr lang="fr-FR" sz="3200" b="1" dirty="0" smtClean="0"/>
              <a:t>– </a:t>
            </a:r>
            <a:r>
              <a:rPr lang="fr-FR" sz="3200" b="1" dirty="0"/>
              <a:t>Suivi HELIOS</a:t>
            </a:r>
            <a:endParaRPr lang="fr-FR" sz="3200" b="1" dirty="0" smtClean="0"/>
          </a:p>
          <a:p>
            <a:pPr lvl="0"/>
            <a:r>
              <a:rPr lang="fr-FR" sz="3200" b="1" dirty="0" smtClean="0"/>
              <a:t>EPARGNE </a:t>
            </a:r>
            <a:r>
              <a:rPr lang="fr-FR" sz="3200" b="1" dirty="0"/>
              <a:t>– </a:t>
            </a:r>
            <a:r>
              <a:rPr lang="fr-FR" sz="3200" b="1" dirty="0"/>
              <a:t>Suivi </a:t>
            </a:r>
            <a:r>
              <a:rPr lang="fr-FR" sz="3200" b="1" dirty="0" smtClean="0"/>
              <a:t>IRIS</a:t>
            </a:r>
          </a:p>
          <a:p>
            <a:pPr lvl="0"/>
            <a:r>
              <a:rPr lang="fr-FR" sz="3200" b="1" dirty="0" smtClean="0"/>
              <a:t>EPARGNE </a:t>
            </a:r>
            <a:r>
              <a:rPr lang="fr-FR" sz="3200" b="1" dirty="0"/>
              <a:t>– </a:t>
            </a:r>
            <a:r>
              <a:rPr lang="fr-FR" sz="3200" b="1" dirty="0"/>
              <a:t>SCPI en direct - Laffitte Pierre</a:t>
            </a:r>
            <a:endParaRPr lang="fr-FR" sz="3200" b="1" dirty="0" smtClean="0"/>
          </a:p>
          <a:p>
            <a:pPr lvl="0"/>
            <a:r>
              <a:rPr lang="fr-FR" sz="3200" b="1" dirty="0" smtClean="0"/>
              <a:t>EPARGNE </a:t>
            </a:r>
            <a:r>
              <a:rPr lang="fr-FR" sz="3200" b="1" dirty="0"/>
              <a:t>– </a:t>
            </a:r>
            <a:r>
              <a:rPr lang="fr-FR" sz="3200" b="1" dirty="0"/>
              <a:t>Changement de dénominations FCP</a:t>
            </a:r>
            <a:endParaRPr lang="fr-FR" sz="3200" b="1" dirty="0" smtClean="0"/>
          </a:p>
          <a:p>
            <a:pPr lvl="0"/>
            <a:r>
              <a:rPr lang="fr-FR" sz="3200" b="1" dirty="0"/>
              <a:t>EPARGNE – </a:t>
            </a:r>
            <a:r>
              <a:rPr lang="fr-FR" sz="3200" b="1" dirty="0"/>
              <a:t>Guide Fiscal 2018</a:t>
            </a:r>
            <a:endParaRPr lang="fr-FR" sz="3200" b="1" dirty="0" smtClean="0"/>
          </a:p>
          <a:p>
            <a:r>
              <a:rPr lang="fr-FR" sz="3200" b="1" dirty="0" smtClean="0"/>
              <a:t>MARCHE </a:t>
            </a:r>
            <a:r>
              <a:rPr lang="fr-FR" sz="3200" b="1" dirty="0" smtClean="0"/>
              <a:t>DES PROS – </a:t>
            </a:r>
            <a:r>
              <a:rPr lang="fr-FR" sz="3200" b="1" dirty="0"/>
              <a:t>Restitution des TPE</a:t>
            </a:r>
            <a:endParaRPr lang="fr-FR" sz="3200" b="1" dirty="0" smtClean="0"/>
          </a:p>
          <a:p>
            <a:r>
              <a:rPr lang="fr-FR" sz="3200" b="1" dirty="0" smtClean="0"/>
              <a:t>MARCHE </a:t>
            </a:r>
            <a:r>
              <a:rPr lang="fr-FR" sz="3200" b="1" dirty="0"/>
              <a:t>DES PROS – </a:t>
            </a:r>
            <a:r>
              <a:rPr lang="fr-FR" sz="3200" b="1" dirty="0"/>
              <a:t>Action Comptes CDD 04 </a:t>
            </a:r>
            <a:r>
              <a:rPr lang="fr-FR" sz="3200" b="1" dirty="0" smtClean="0"/>
              <a:t>PROS</a:t>
            </a:r>
          </a:p>
          <a:p>
            <a:r>
              <a:rPr lang="fr-FR" sz="3200" b="1" dirty="0" smtClean="0"/>
              <a:t>MARCHE </a:t>
            </a:r>
            <a:r>
              <a:rPr lang="fr-FR" sz="3200" b="1" dirty="0"/>
              <a:t>DES PROS – </a:t>
            </a:r>
            <a:r>
              <a:rPr lang="fr-FR" sz="3200" b="1" dirty="0"/>
              <a:t>E-remises</a:t>
            </a:r>
            <a:endParaRPr lang="fr-FR" sz="3200" b="1" dirty="0"/>
          </a:p>
          <a:p>
            <a:r>
              <a:rPr lang="fr-FR" sz="3200" b="1" dirty="0"/>
              <a:t>MARCHE DES PROS – </a:t>
            </a:r>
            <a:r>
              <a:rPr lang="fr-FR" sz="3200" b="1" dirty="0"/>
              <a:t>Blocage des moyens de paiement pour DRC incomplet – Evolution </a:t>
            </a:r>
            <a:endParaRPr lang="fr-FR" sz="3200" b="1" dirty="0" smtClean="0"/>
          </a:p>
          <a:p>
            <a:r>
              <a:rPr lang="fr-FR" sz="3200" b="1" dirty="0"/>
              <a:t>MARCHE DES PROS – </a:t>
            </a:r>
            <a:r>
              <a:rPr lang="fr-FR" sz="3200" b="1" dirty="0" err="1"/>
              <a:t>Process</a:t>
            </a:r>
            <a:r>
              <a:rPr lang="fr-FR" sz="3200" b="1" dirty="0"/>
              <a:t> de contractualisation CE NET – mise à jour des fiches de liaison</a:t>
            </a:r>
            <a:endParaRPr lang="fr-FR" sz="3200" b="1" dirty="0"/>
          </a:p>
          <a:p>
            <a:r>
              <a:rPr lang="fr-FR" sz="3200" b="1" dirty="0" smtClean="0"/>
              <a:t>MULTICANAL </a:t>
            </a:r>
            <a:r>
              <a:rPr lang="fr-FR" sz="3200" b="1" dirty="0"/>
              <a:t>– </a:t>
            </a:r>
            <a:r>
              <a:rPr lang="fr-FR" sz="3200" b="1" dirty="0"/>
              <a:t>Collecte des coordonnées N° de portables, email et </a:t>
            </a:r>
            <a:r>
              <a:rPr lang="fr-FR" sz="3200" b="1" dirty="0" err="1"/>
              <a:t>opt</a:t>
            </a:r>
            <a:r>
              <a:rPr lang="fr-FR" sz="3200" b="1" dirty="0"/>
              <a:t> </a:t>
            </a:r>
            <a:r>
              <a:rPr lang="fr-FR" sz="3200" b="1" dirty="0" smtClean="0"/>
              <a:t>in</a:t>
            </a:r>
          </a:p>
          <a:p>
            <a:r>
              <a:rPr lang="fr-FR" sz="3200" b="1" dirty="0" smtClean="0"/>
              <a:t>MULTICANAL </a:t>
            </a:r>
            <a:r>
              <a:rPr lang="fr-FR" sz="3200" b="1" dirty="0"/>
              <a:t>– </a:t>
            </a:r>
            <a:r>
              <a:rPr lang="fr-FR" sz="3200" b="1" dirty="0"/>
              <a:t>Service BOURSE sur MOBILE</a:t>
            </a:r>
            <a:endParaRPr lang="fr-FR" sz="3200" b="1" dirty="0"/>
          </a:p>
          <a:p>
            <a:r>
              <a:rPr lang="fr-FR" sz="3200" b="1" dirty="0"/>
              <a:t>MULTICANAL – </a:t>
            </a:r>
            <a:r>
              <a:rPr lang="fr-FR" sz="3200" b="1" dirty="0" smtClean="0"/>
              <a:t>Campagne Télémarketing</a:t>
            </a:r>
            <a:endParaRPr lang="fr-FR" sz="3200" b="1" dirty="0"/>
          </a:p>
        </p:txBody>
      </p:sp>
    </p:spTree>
    <p:extLst>
      <p:ext uri="{BB962C8B-B14F-4D97-AF65-F5344CB8AC3E}">
        <p14:creationId xmlns:p14="http://schemas.microsoft.com/office/powerpoint/2010/main" val="28455801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765174" y="476672"/>
            <a:ext cx="8067600" cy="600903"/>
          </a:xfrm>
          <a:prstGeom prst="rect">
            <a:avLst/>
          </a:prstGeom>
        </p:spPr>
        <p:txBody>
          <a:bodyPr>
            <a:normAutofit/>
          </a:bodyPr>
          <a:lst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a:lstStyle>
          <a:p>
            <a:pPr algn="l"/>
            <a:r>
              <a:rPr lang="fr-FR" dirty="0" smtClean="0">
                <a:solidFill>
                  <a:schemeClr val="bg1"/>
                </a:solidFill>
              </a:rPr>
              <a:t>Portefeuille virtuel 2018</a:t>
            </a:r>
            <a:endParaRPr lang="fr-FR" dirty="0">
              <a:solidFill>
                <a:schemeClr val="bg1"/>
              </a:solidFill>
            </a:endParaRPr>
          </a:p>
        </p:txBody>
      </p:sp>
      <p:sp>
        <p:nvSpPr>
          <p:cNvPr id="7" name="Espace réservé du contenu 1"/>
          <p:cNvSpPr>
            <a:spLocks noGrp="1"/>
          </p:cNvSpPr>
          <p:nvPr>
            <p:ph idx="1"/>
          </p:nvPr>
        </p:nvSpPr>
        <p:spPr>
          <a:xfrm>
            <a:off x="179512" y="1052736"/>
            <a:ext cx="8684927" cy="5688632"/>
          </a:xfrm>
        </p:spPr>
        <p:txBody>
          <a:bodyPr>
            <a:normAutofit fontScale="32500" lnSpcReduction="20000"/>
          </a:bodyPr>
          <a:lstStyle/>
          <a:p>
            <a:pPr algn="just">
              <a:lnSpc>
                <a:spcPct val="120000"/>
              </a:lnSpc>
              <a:buClr>
                <a:srgbClr val="FF0000"/>
              </a:buClr>
              <a:defRPr/>
            </a:pPr>
            <a:r>
              <a:rPr lang="fr-FR" sz="4000" b="1" dirty="0" smtClean="0">
                <a:latin typeface="Arial Narrow" panose="020B0606020202030204" pitchFamily="34" charset="0"/>
              </a:rPr>
              <a:t>30 </a:t>
            </a:r>
            <a:r>
              <a:rPr lang="fr-FR" sz="4000" b="1" dirty="0">
                <a:latin typeface="Arial Narrow" panose="020B0606020202030204" pitchFamily="34" charset="0"/>
              </a:rPr>
              <a:t>euros par collaborateur à gagner</a:t>
            </a:r>
            <a:r>
              <a:rPr lang="fr-FR" sz="4000" dirty="0">
                <a:latin typeface="Arial Narrow" panose="020B0606020202030204" pitchFamily="34" charset="0"/>
              </a:rPr>
              <a:t> </a:t>
            </a:r>
            <a:r>
              <a:rPr lang="fr-FR" sz="4000" dirty="0" smtClean="0">
                <a:latin typeface="Arial Narrow" panose="020B0606020202030204" pitchFamily="34" charset="0"/>
              </a:rPr>
              <a:t>pour les </a:t>
            </a:r>
            <a:r>
              <a:rPr lang="fr-FR" sz="4000" dirty="0">
                <a:latin typeface="Arial Narrow" panose="020B0606020202030204" pitchFamily="34" charset="0"/>
              </a:rPr>
              <a:t>100 premiers collaborateurs ayant eu la meilleure performance dans le </a:t>
            </a:r>
            <a:r>
              <a:rPr lang="fr-FR" sz="4000" dirty="0" smtClean="0">
                <a:latin typeface="Arial Narrow" panose="020B0606020202030204" pitchFamily="34" charset="0"/>
              </a:rPr>
              <a:t>classement CELCA </a:t>
            </a:r>
            <a:r>
              <a:rPr lang="fr-FR" sz="4000" dirty="0">
                <a:latin typeface="Arial Narrow" panose="020B0606020202030204" pitchFamily="34" charset="0"/>
              </a:rPr>
              <a:t>au 23 juin 2018.</a:t>
            </a:r>
          </a:p>
          <a:p>
            <a:pPr marL="265113" indent="-265113" algn="just">
              <a:lnSpc>
                <a:spcPct val="120000"/>
              </a:lnSpc>
              <a:buClr>
                <a:srgbClr val="FF0000"/>
              </a:buClr>
              <a:buFont typeface="Wingdings" panose="05000000000000000000" pitchFamily="2" charset="2"/>
              <a:buChar char="n"/>
              <a:defRPr/>
            </a:pPr>
            <a:r>
              <a:rPr lang="fr-FR" sz="4000" dirty="0">
                <a:latin typeface="Arial Narrow" panose="020B0606020202030204" pitchFamily="34" charset="0"/>
              </a:rPr>
              <a:t>Pour vous connecter : </a:t>
            </a:r>
            <a:r>
              <a:rPr lang="fr-FR" sz="4000" dirty="0">
                <a:latin typeface="Arial Narrow" panose="020B0606020202030204" pitchFamily="34" charset="0"/>
                <a:hlinkClick r:id="rId2"/>
              </a:rPr>
              <a:t>www.selectionetperformance.fr</a:t>
            </a:r>
            <a:endParaRPr lang="fr-FR" sz="40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r>
              <a:rPr lang="fr-FR" sz="4000" dirty="0" smtClean="0">
                <a:latin typeface="Arial Narrow" panose="020B0606020202030204" pitchFamily="34" charset="0"/>
              </a:rPr>
              <a:t>Retrouvez </a:t>
            </a:r>
            <a:r>
              <a:rPr lang="fr-FR" sz="4000" dirty="0">
                <a:latin typeface="Arial Narrow" panose="020B0606020202030204" pitchFamily="34" charset="0"/>
              </a:rPr>
              <a:t>les 10 meilleures performances du portefeuille virtuel </a:t>
            </a:r>
            <a:r>
              <a:rPr lang="fr-FR" sz="4000">
                <a:latin typeface="Arial Narrow" panose="020B0606020202030204" pitchFamily="34" charset="0"/>
              </a:rPr>
              <a:t>au </a:t>
            </a:r>
            <a:r>
              <a:rPr lang="fr-FR" sz="4000" smtClean="0">
                <a:latin typeface="Arial Narrow" panose="020B0606020202030204" pitchFamily="34" charset="0"/>
              </a:rPr>
              <a:t>20/03/2018 :</a:t>
            </a:r>
            <a:endParaRPr lang="fr-FR" sz="40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40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24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80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80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80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80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100" dirty="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100" dirty="0" smtClean="0">
              <a:latin typeface="Arial Narrow" panose="020B0606020202030204" pitchFamily="34" charset="0"/>
            </a:endParaRPr>
          </a:p>
          <a:p>
            <a:pPr marL="265113" lvl="0" indent="-265113" algn="just">
              <a:lnSpc>
                <a:spcPct val="120000"/>
              </a:lnSpc>
              <a:buClr>
                <a:srgbClr val="FF0000"/>
              </a:buClr>
              <a:buFont typeface="Wingdings" panose="05000000000000000000" pitchFamily="2" charset="2"/>
              <a:buChar char="n"/>
              <a:defRPr/>
            </a:pPr>
            <a:endParaRPr lang="fr-FR" sz="300" dirty="0">
              <a:latin typeface="Arial Narrow" panose="020B0606020202030204" pitchFamily="34" charset="0"/>
            </a:endParaRPr>
          </a:p>
          <a:p>
            <a:r>
              <a:rPr lang="fr-FR" sz="4000" b="1" dirty="0" smtClean="0">
                <a:latin typeface="Arial Narrow" panose="020B0606020202030204" pitchFamily="34" charset="0"/>
              </a:rPr>
              <a:t>Actualités : </a:t>
            </a:r>
            <a:r>
              <a:rPr lang="fr-FR" sz="4000" dirty="0">
                <a:latin typeface="Arial Narrow" panose="020B0606020202030204" pitchFamily="34" charset="0"/>
              </a:rPr>
              <a:t>A compter de mars </a:t>
            </a:r>
            <a:r>
              <a:rPr lang="fr-FR" sz="4000" dirty="0" smtClean="0">
                <a:latin typeface="Arial Narrow" panose="020B0606020202030204" pitchFamily="34" charset="0"/>
              </a:rPr>
              <a:t>2018, les </a:t>
            </a:r>
            <a:r>
              <a:rPr lang="fr-FR" sz="4000" dirty="0">
                <a:latin typeface="Arial Narrow" panose="020B0606020202030204" pitchFamily="34" charset="0"/>
              </a:rPr>
              <a:t>Sélections Essentielle, Patrimoniale et Gestion Privée s’enrichissent avec l’intégration </a:t>
            </a:r>
            <a:r>
              <a:rPr lang="fr-FR" sz="4000" dirty="0" smtClean="0">
                <a:latin typeface="Arial Narrow" panose="020B0606020202030204" pitchFamily="34" charset="0"/>
              </a:rPr>
              <a:t>d’un </a:t>
            </a:r>
            <a:r>
              <a:rPr lang="fr-FR" sz="4000" dirty="0">
                <a:latin typeface="Arial Narrow" panose="020B0606020202030204" pitchFamily="34" charset="0"/>
              </a:rPr>
              <a:t>nouveau </a:t>
            </a:r>
            <a:r>
              <a:rPr lang="fr-FR" sz="4000" dirty="0" smtClean="0">
                <a:latin typeface="Arial Narrow" panose="020B0606020202030204" pitchFamily="34" charset="0"/>
              </a:rPr>
              <a:t>fonds dans </a:t>
            </a:r>
            <a:r>
              <a:rPr lang="fr-FR" sz="4000" dirty="0">
                <a:latin typeface="Arial Narrow" panose="020B0606020202030204" pitchFamily="34" charset="0"/>
              </a:rPr>
              <a:t>la famille des produits </a:t>
            </a:r>
            <a:r>
              <a:rPr lang="fr-FR" sz="4000" dirty="0" smtClean="0">
                <a:latin typeface="Arial Narrow" panose="020B0606020202030204" pitchFamily="34" charset="0"/>
              </a:rPr>
              <a:t>d’allocation : </a:t>
            </a:r>
            <a:r>
              <a:rPr lang="fr-FR" sz="4000" b="1" dirty="0">
                <a:latin typeface="Arial Narrow" panose="020B0606020202030204" pitchFamily="34" charset="0"/>
              </a:rPr>
              <a:t>Dorval Convictions PEA </a:t>
            </a:r>
            <a:endParaRPr lang="fr-FR" sz="4000" dirty="0">
              <a:latin typeface="Arial Narrow" panose="020B0606020202030204" pitchFamily="34" charset="0"/>
            </a:endParaRPr>
          </a:p>
          <a:p>
            <a:pPr lvl="1"/>
            <a:r>
              <a:rPr lang="fr-FR" sz="4000" dirty="0">
                <a:latin typeface="Arial Narrow" panose="020B0606020202030204" pitchFamily="34" charset="0"/>
              </a:rPr>
              <a:t>L’intégration d’un deuxième fonds mixte éligible au PEA permet d’offrir aux investisseurs une alternative au Fonds </a:t>
            </a:r>
            <a:r>
              <a:rPr lang="fr-FR" sz="4000" dirty="0" err="1">
                <a:latin typeface="Arial Narrow" panose="020B0606020202030204" pitchFamily="34" charset="0"/>
              </a:rPr>
              <a:t>Sélectiz</a:t>
            </a:r>
            <a:r>
              <a:rPr lang="fr-FR" sz="4000" dirty="0">
                <a:latin typeface="Arial Narrow" panose="020B0606020202030204" pitchFamily="34" charset="0"/>
              </a:rPr>
              <a:t> PEA dans les portefeuilles modèles CTO et PEA. </a:t>
            </a:r>
          </a:p>
          <a:p>
            <a:pPr lvl="1"/>
            <a:r>
              <a:rPr lang="fr-FR" sz="4000" dirty="0">
                <a:latin typeface="Arial Narrow" panose="020B0606020202030204" pitchFamily="34" charset="0"/>
              </a:rPr>
              <a:t>Dorval Convictions PEA est un fonds flexible qui pondère son allocation entre actions et produits de taux en fonction des anticipations d’évolution des marchés du gérant. Ainsi le gérant peut exposer le Fonds jusqu’à 100 % en actions européennes lorsqu’il estime que la période est favorable. A l’inverse, il peut réduire l’exposition actions jusqu’à 0 % dans un environnement jugé moins favorable</a:t>
            </a:r>
            <a:r>
              <a:rPr lang="fr-FR" sz="4000" dirty="0" smtClean="0">
                <a:latin typeface="Arial Narrow" panose="020B0606020202030204" pitchFamily="34" charset="0"/>
              </a:rPr>
              <a:t>. </a:t>
            </a:r>
            <a:r>
              <a:rPr lang="fr-FR" sz="4000" dirty="0" smtClean="0"/>
              <a:t>Retrouvez </a:t>
            </a:r>
            <a:r>
              <a:rPr lang="fr-FR" sz="4000" dirty="0"/>
              <a:t>les caractéristiques du fonds sur </a:t>
            </a:r>
            <a:r>
              <a:rPr lang="fr-FR" sz="4000" u="sng" dirty="0">
                <a:hlinkClick r:id="rId3"/>
              </a:rPr>
              <a:t>Espace DEFI</a:t>
            </a:r>
            <a:r>
              <a:rPr lang="fr-FR" sz="4000" dirty="0" smtClean="0"/>
              <a:t>.</a:t>
            </a:r>
          </a:p>
          <a:p>
            <a:pPr lvl="1"/>
            <a:r>
              <a:rPr lang="fr-FR" sz="4000" dirty="0" smtClean="0">
                <a:latin typeface="Arial Narrow" panose="020B0606020202030204" pitchFamily="34" charset="0"/>
              </a:rPr>
              <a:t>Une note d’information sera prochainement en ligne.</a:t>
            </a:r>
            <a:endParaRPr lang="fr-FR" sz="4000" dirty="0">
              <a:latin typeface="Arial Narrow" panose="020B0606020202030204" pitchFamily="34" charset="0"/>
            </a:endParaRP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4986" y="2485129"/>
            <a:ext cx="2309917" cy="1473073"/>
          </a:xfrm>
          <a:prstGeom prst="rect">
            <a:avLst/>
          </a:prstGeom>
        </p:spPr>
      </p:pic>
      <p:pic>
        <p:nvPicPr>
          <p:cNvPr id="5" name="Image 4" descr="Capture d’écra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8050" y="2006221"/>
            <a:ext cx="2897089" cy="2430891"/>
          </a:xfrm>
          <a:prstGeom prst="rect">
            <a:avLst/>
          </a:prstGeom>
        </p:spPr>
      </p:pic>
    </p:spTree>
    <p:extLst>
      <p:ext uri="{BB962C8B-B14F-4D97-AF65-F5344CB8AC3E}">
        <p14:creationId xmlns:p14="http://schemas.microsoft.com/office/powerpoint/2010/main" val="3398185480"/>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1C925DB7-CCE4-48F1-BF80-9981159D6B98}">
  <ds:schemaRefs>
    <ds:schemaRef ds:uri="http://schemas.microsoft.com/office/2006/metadata/properties"/>
    <ds:schemaRef ds:uri="http://schemas.openxmlformats.org/package/2006/metadata/core-properties"/>
    <ds:schemaRef ds:uri="http://www.w3.org/XML/1998/namespace"/>
    <ds:schemaRef ds:uri="02ea4b1b-5614-43b2-acce-6a9ef10fff4e"/>
    <ds:schemaRef ds:uri="http://schemas.microsoft.com/office/2006/documentManagement/types"/>
    <ds:schemaRef ds:uri="http://purl.org/dc/dcmitype/"/>
    <ds:schemaRef ds:uri="http://purl.org/dc/elements/1.1/"/>
    <ds:schemaRef ds:uri="http://purl.org/dc/terms/"/>
  </ds:schemaRefs>
</ds:datastoreItem>
</file>

<file path=customXml/itemProps3.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4606</TotalTime>
  <Words>1094</Words>
  <Application>Microsoft Office PowerPoint</Application>
  <PresentationFormat>Affichage à l'écran (4:3)</PresentationFormat>
  <Paragraphs>251</Paragraphs>
  <Slides>24</Slides>
  <Notes>2</Notes>
  <HiddenSlides>0</HiddenSlides>
  <MMClips>0</MMClips>
  <ScaleCrop>false</ScaleCrop>
  <HeadingPairs>
    <vt:vector size="4" baseType="variant">
      <vt:variant>
        <vt:lpstr>Thème</vt:lpstr>
      </vt:variant>
      <vt:variant>
        <vt:i4>9</vt:i4>
      </vt:variant>
      <vt:variant>
        <vt:lpstr>Titres des diapositives</vt:lpstr>
      </vt:variant>
      <vt:variant>
        <vt:i4>24</vt:i4>
      </vt:variant>
    </vt:vector>
  </HeadingPairs>
  <TitlesOfParts>
    <vt:vector size="33" baseType="lpstr">
      <vt:lpstr>1-MODELE PART</vt:lpstr>
      <vt:lpstr>2-MODELE GP</vt:lpstr>
      <vt:lpstr>3-MODELE PRO</vt:lpstr>
      <vt:lpstr>MODELE BDR</vt:lpstr>
      <vt:lpstr>BDR ENTREPRISES</vt:lpstr>
      <vt:lpstr>BDR ESI</vt:lpstr>
      <vt:lpstr>BDR PP</vt:lpstr>
      <vt:lpstr>BDR IMMO PRO</vt:lpstr>
      <vt:lpstr>BDR SECTEUR PUBLIC</vt:lpstr>
      <vt:lpstr>My flow  </vt:lpstr>
      <vt:lpstr>Le contexte</vt:lpstr>
      <vt:lpstr>Le contexte</vt:lpstr>
      <vt:lpstr>Le déploiement</vt:lpstr>
      <vt:lpstr>L’accès a myflow</vt:lpstr>
      <vt:lpstr>La saisie d’une demande de prestation</vt:lpstr>
      <vt:lpstr>La saisie d’une demande de prestation</vt:lpstr>
      <vt:lpstr>La saisie d’une demande de prestation</vt:lpstr>
      <vt:lpstr>La saisie d’une demande de prestation</vt:lpstr>
      <vt:lpstr>La saisie d’une demande de prestation</vt:lpstr>
      <vt:lpstr>La saisie d’une demande de prestation</vt:lpstr>
      <vt:lpstr>Les recherches et le suivi d’une demande de prestation</vt:lpstr>
      <vt:lpstr>Les recherches et le suivi d’une demande de prestation</vt:lpstr>
      <vt:lpstr>Les recherches et le suivi d’une demande de prestation</vt:lpstr>
      <vt:lpstr>Les recherches et le suivi d’une demande de prestation</vt:lpstr>
      <vt:lpstr>Les recherches et le suivi d’une demande de prestation</vt:lpstr>
      <vt:lpstr>Les recherches et le suivi d’une demande de prestation</vt:lpstr>
      <vt:lpstr>Le traitement d’une demande adressée à l’agence</vt:lpstr>
      <vt:lpstr>Le traitement d’une demande adressée à l’agence</vt:lpstr>
      <vt:lpstr>Le traitement d’une demande adressée à l’agence</vt:lpstr>
      <vt:lpstr>Le traitement d’une demande adressée à l’agence</vt:lpstr>
      <vt:lpstr>Pour vous aider</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369</cp:revision>
  <cp:lastPrinted>2017-11-28T13:53:05Z</cp:lastPrinted>
  <dcterms:created xsi:type="dcterms:W3CDTF">2016-06-03T08:10:53Z</dcterms:created>
  <dcterms:modified xsi:type="dcterms:W3CDTF">2018-03-20T13:35:48Z</dcterms:modified>
</cp:coreProperties>
</file>