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7.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34"/>
  </p:notesMasterIdLst>
  <p:handoutMasterIdLst>
    <p:handoutMasterId r:id="rId35"/>
  </p:handoutMasterIdLst>
  <p:sldIdLst>
    <p:sldId id="370" r:id="rId13"/>
    <p:sldId id="369" r:id="rId14"/>
    <p:sldId id="322" r:id="rId15"/>
    <p:sldId id="323" r:id="rId16"/>
    <p:sldId id="351" r:id="rId17"/>
    <p:sldId id="344" r:id="rId18"/>
    <p:sldId id="352" r:id="rId19"/>
    <p:sldId id="347" r:id="rId20"/>
    <p:sldId id="343" r:id="rId21"/>
    <p:sldId id="342" r:id="rId22"/>
    <p:sldId id="348" r:id="rId23"/>
    <p:sldId id="345" r:id="rId24"/>
    <p:sldId id="350" r:id="rId25"/>
    <p:sldId id="361" r:id="rId26"/>
    <p:sldId id="362" r:id="rId27"/>
    <p:sldId id="363" r:id="rId28"/>
    <p:sldId id="364" r:id="rId29"/>
    <p:sldId id="365" r:id="rId30"/>
    <p:sldId id="366" r:id="rId31"/>
    <p:sldId id="367" r:id="rId32"/>
    <p:sldId id="368" r:id="rId33"/>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0F2D"/>
    <a:srgbClr val="F5E7E8"/>
    <a:srgbClr val="C31632"/>
    <a:srgbClr val="000000"/>
    <a:srgbClr val="66CCFF"/>
    <a:srgbClr val="FFFFCC"/>
    <a:srgbClr val="FBC652"/>
    <a:srgbClr val="F51A78"/>
    <a:srgbClr val="2AB7B8"/>
    <a:srgbClr val="004C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5BE263C-DBD7-4A20-BB59-AAB30ACAA65A}" styleName="Style moyen 3 - Accentuation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05" autoAdjust="0"/>
    <p:restoredTop sz="99543" autoAdjust="0"/>
  </p:normalViewPr>
  <p:slideViewPr>
    <p:cSldViewPr snapToGrid="0">
      <p:cViewPr>
        <p:scale>
          <a:sx n="110" d="100"/>
          <a:sy n="110" d="100"/>
        </p:scale>
        <p:origin x="-1764" y="-144"/>
      </p:cViewPr>
      <p:guideLst>
        <p:guide orient="horz" pos="693"/>
        <p:guide orient="horz" pos="4005"/>
        <p:guide orient="horz" pos="4319"/>
        <p:guide orient="horz" pos="167"/>
        <p:guide orient="horz" pos="853"/>
        <p:guide pos="188"/>
        <p:guide pos="5626"/>
        <p:guide pos="442"/>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29/03/2018</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29/03/2018</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Nous</a:t>
            </a:r>
            <a:r>
              <a:rPr lang="fr-FR" baseline="0" dirty="0" smtClean="0"/>
              <a:t> nous retrouvons une nouvelle fois pour une réunion CAC</a:t>
            </a:r>
          </a:p>
          <a:p>
            <a:r>
              <a:rPr lang="fr-FR" baseline="0" dirty="0" smtClean="0"/>
              <a:t>Nous allons voir pendant cette session la nouveauté SAG = la SAG CC</a:t>
            </a:r>
          </a:p>
          <a:p>
            <a:r>
              <a:rPr lang="fr-FR" baseline="0" dirty="0" smtClean="0"/>
              <a:t>Puis nous déroulerons la version informatique V16.9 qui apporte quelques nouveautés avec impact pour le réseau</a:t>
            </a:r>
          </a:p>
          <a:p>
            <a:r>
              <a:rPr lang="fr-FR" baseline="0" dirty="0" smtClean="0"/>
              <a:t>Enfin nous découvrirons la nouvelle version de LYNC</a:t>
            </a:r>
          </a:p>
          <a:p>
            <a:endParaRPr lang="fr-FR" baseline="0" dirty="0" smtClean="0"/>
          </a:p>
          <a:p>
            <a:r>
              <a:rPr lang="fr-FR" baseline="0" dirty="0" smtClean="0"/>
              <a:t>Cette session ne devrait pas dépasser 30 min</a:t>
            </a:r>
            <a:endParaRPr lang="fr-FR" dirty="0"/>
          </a:p>
        </p:txBody>
      </p:sp>
      <p:sp>
        <p:nvSpPr>
          <p:cNvPr id="4" name="Espace réservé du numéro de diapositive 3"/>
          <p:cNvSpPr>
            <a:spLocks noGrp="1"/>
          </p:cNvSpPr>
          <p:nvPr>
            <p:ph type="sldNum" sz="quarter" idx="10"/>
          </p:nvPr>
        </p:nvSpPr>
        <p:spPr/>
        <p:txBody>
          <a:bodyPr/>
          <a:lstStyle/>
          <a:p>
            <a:fld id="{A40F6AD4-765D-41C0-A21D-C1BC18C7E954}" type="slidenum">
              <a:rPr lang="fr-FR" smtClean="0"/>
              <a:t>1</a:t>
            </a:fld>
            <a:endParaRPr lang="fr-FR"/>
          </a:p>
        </p:txBody>
      </p:sp>
    </p:spTree>
    <p:extLst>
      <p:ext uri="{BB962C8B-B14F-4D97-AF65-F5344CB8AC3E}">
        <p14:creationId xmlns:p14="http://schemas.microsoft.com/office/powerpoint/2010/main" val="3594331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Nous</a:t>
            </a:r>
            <a:r>
              <a:rPr lang="fr-FR" baseline="0" dirty="0" smtClean="0"/>
              <a:t> nous retrouvons une nouvelle fois pour une réunion CAC</a:t>
            </a:r>
          </a:p>
          <a:p>
            <a:r>
              <a:rPr lang="fr-FR" baseline="0" dirty="0" smtClean="0"/>
              <a:t>Nous allons voir pendant cette session la nouveauté SAG = la SAG CC</a:t>
            </a:r>
          </a:p>
          <a:p>
            <a:r>
              <a:rPr lang="fr-FR" baseline="0" dirty="0" smtClean="0"/>
              <a:t>Puis nous déroulerons la version informatique V16.9 qui apporte quelques nouveautés avec impact pour le réseau</a:t>
            </a:r>
          </a:p>
          <a:p>
            <a:r>
              <a:rPr lang="fr-FR" baseline="0" dirty="0" smtClean="0"/>
              <a:t>Enfin nous découvrirons la nouvelle version de LYNC</a:t>
            </a:r>
          </a:p>
          <a:p>
            <a:endParaRPr lang="fr-FR" baseline="0" dirty="0" smtClean="0"/>
          </a:p>
          <a:p>
            <a:r>
              <a:rPr lang="fr-FR" baseline="0" dirty="0" smtClean="0"/>
              <a:t>Cette session ne devrait pas dépasser 30 min</a:t>
            </a:r>
            <a:endParaRPr lang="fr-FR" dirty="0"/>
          </a:p>
        </p:txBody>
      </p:sp>
      <p:sp>
        <p:nvSpPr>
          <p:cNvPr id="4" name="Espace réservé du numéro de diapositive 3"/>
          <p:cNvSpPr>
            <a:spLocks noGrp="1"/>
          </p:cNvSpPr>
          <p:nvPr>
            <p:ph type="sldNum" sz="quarter" idx="10"/>
          </p:nvPr>
        </p:nvSpPr>
        <p:spPr/>
        <p:txBody>
          <a:bodyPr/>
          <a:lstStyle/>
          <a:p>
            <a:fld id="{A40F6AD4-765D-41C0-A21D-C1BC18C7E954}" type="slidenum">
              <a:rPr lang="fr-FR" smtClean="0"/>
              <a:t>3</a:t>
            </a:fld>
            <a:endParaRPr lang="fr-FR"/>
          </a:p>
        </p:txBody>
      </p:sp>
    </p:spTree>
    <p:extLst>
      <p:ext uri="{BB962C8B-B14F-4D97-AF65-F5344CB8AC3E}">
        <p14:creationId xmlns:p14="http://schemas.microsoft.com/office/powerpoint/2010/main" val="3594331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jp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1.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1.jp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1.jp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1.jp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1.jp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1.jp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9.xml"/><Relationship Id="rId4" Type="http://schemas.openxmlformats.org/officeDocument/2006/relationships/image" Target="../media/image1.jp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9130894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5941781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00798295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Tree>
    <p:extLst>
      <p:ext uri="{BB962C8B-B14F-4D97-AF65-F5344CB8AC3E}">
        <p14:creationId xmlns:p14="http://schemas.microsoft.com/office/powerpoint/2010/main" val="1239119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fourObj">
  <p:cSld name="Titre et 4 contenus">
    <p:spTree>
      <p:nvGrpSpPr>
        <p:cNvPr id="1" name=""/>
        <p:cNvGrpSpPr/>
        <p:nvPr/>
      </p:nvGrpSpPr>
      <p:grpSpPr>
        <a:xfrm>
          <a:off x="0" y="0"/>
          <a:ext cx="0" cy="0"/>
          <a:chOff x="0" y="0"/>
          <a:chExt cx="0" cy="0"/>
        </a:xfrm>
      </p:grpSpPr>
      <p:sp>
        <p:nvSpPr>
          <p:cNvPr id="2" name="Titre 1"/>
          <p:cNvSpPr>
            <a:spLocks noGrp="1"/>
          </p:cNvSpPr>
          <p:nvPr>
            <p:ph type="title" sz="quarter"/>
          </p:nvPr>
        </p:nvSpPr>
        <p:spPr>
          <a:xfrm>
            <a:off x="539750" y="404813"/>
            <a:ext cx="8064500" cy="495300"/>
          </a:xfrm>
        </p:spPr>
        <p:txBody>
          <a:bodyPr/>
          <a:lstStyle/>
          <a:p>
            <a:r>
              <a:rPr lang="fr-FR" smtClean="0"/>
              <a:t>Cliquez pour modifier le style du titre</a:t>
            </a:r>
            <a:endParaRPr lang="fr-FR"/>
          </a:p>
        </p:txBody>
      </p:sp>
      <p:sp>
        <p:nvSpPr>
          <p:cNvPr id="3" name="Espace réservé du contenu 2"/>
          <p:cNvSpPr>
            <a:spLocks noGrp="1"/>
          </p:cNvSpPr>
          <p:nvPr>
            <p:ph sz="quarter" idx="1"/>
          </p:nvPr>
        </p:nvSpPr>
        <p:spPr>
          <a:xfrm>
            <a:off x="539750" y="1169988"/>
            <a:ext cx="3956050" cy="23495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4648200" y="1169988"/>
            <a:ext cx="3956050" cy="23495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contenu 4"/>
          <p:cNvSpPr>
            <a:spLocks noGrp="1"/>
          </p:cNvSpPr>
          <p:nvPr>
            <p:ph sz="quarter" idx="3"/>
          </p:nvPr>
        </p:nvSpPr>
        <p:spPr>
          <a:xfrm>
            <a:off x="539750" y="3671888"/>
            <a:ext cx="3956050" cy="23495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contenu 5"/>
          <p:cNvSpPr>
            <a:spLocks noGrp="1"/>
          </p:cNvSpPr>
          <p:nvPr>
            <p:ph sz="quarter" idx="4"/>
          </p:nvPr>
        </p:nvSpPr>
        <p:spPr>
          <a:xfrm>
            <a:off x="4648200" y="3671888"/>
            <a:ext cx="3956050" cy="23495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xfrm>
            <a:off x="827088" y="6092825"/>
            <a:ext cx="3313112" cy="360363"/>
          </a:xfrm>
          <a:prstGeom prst="rect">
            <a:avLst/>
          </a:prstGeom>
          <a:ln/>
        </p:spPr>
        <p:txBody>
          <a:bodyPr/>
          <a:lstStyle>
            <a:lvl1pPr>
              <a:defRPr/>
            </a:lvl1pPr>
          </a:lstStyle>
          <a:p>
            <a:pPr>
              <a:defRPr/>
            </a:pPr>
            <a:fld id="{8A7FE305-11AD-4AA3-835A-CD697F3B80D5}" type="datetime1">
              <a:rPr lang="fr-FR" smtClean="0"/>
              <a:t>29/03/2018</a:t>
            </a:fld>
            <a:endParaRPr lang="fr-FR"/>
          </a:p>
        </p:txBody>
      </p:sp>
      <p:sp>
        <p:nvSpPr>
          <p:cNvPr id="8" name="Rectangle 6"/>
          <p:cNvSpPr>
            <a:spLocks noGrp="1" noChangeArrowheads="1"/>
          </p:cNvSpPr>
          <p:nvPr>
            <p:ph type="sldNum" sz="quarter" idx="11"/>
          </p:nvPr>
        </p:nvSpPr>
        <p:spPr>
          <a:xfrm>
            <a:off x="395288" y="6092825"/>
            <a:ext cx="288925" cy="360363"/>
          </a:xfrm>
          <a:prstGeom prst="rect">
            <a:avLst/>
          </a:prstGeom>
          <a:ln/>
        </p:spPr>
        <p:txBody>
          <a:bodyPr/>
          <a:lstStyle>
            <a:lvl1pPr>
              <a:defRPr/>
            </a:lvl1pPr>
          </a:lstStyle>
          <a:p>
            <a:fld id="{BD7EEDB4-2716-41B8-85C5-8A44FA3D5B20}" type="slidenum">
              <a:rPr lang="fr-FR" altLang="fr-FR"/>
              <a:pPr/>
              <a:t>‹N°›</a:t>
            </a:fld>
            <a:endParaRPr lang="fr-FR" altLang="fr-FR"/>
          </a:p>
        </p:txBody>
      </p:sp>
    </p:spTree>
    <p:extLst>
      <p:ext uri="{BB962C8B-B14F-4D97-AF65-F5344CB8AC3E}">
        <p14:creationId xmlns:p14="http://schemas.microsoft.com/office/powerpoint/2010/main" val="1657737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5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a:xfrm>
            <a:off x="765174" y="379825"/>
            <a:ext cx="8067600" cy="709200"/>
          </a:xfrm>
          <a:prstGeom prst="rect">
            <a:avLst/>
          </a:prstGeom>
        </p:spPr>
        <p:txBody>
          <a:bodyPr/>
          <a:lstStyle/>
          <a:p>
            <a:r>
              <a:rPr lang="fr-FR" smtClean="0"/>
              <a:t>Modifiez le style du titre</a:t>
            </a:r>
            <a:endParaRPr lang="fr-FR"/>
          </a:p>
        </p:txBody>
      </p:sp>
    </p:spTree>
    <p:extLst>
      <p:ext uri="{BB962C8B-B14F-4D97-AF65-F5344CB8AC3E}">
        <p14:creationId xmlns:p14="http://schemas.microsoft.com/office/powerpoint/2010/main" val="147160766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1_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15" name="Espace réservé du texte 4"/>
          <p:cNvSpPr>
            <a:spLocks noGrp="1"/>
          </p:cNvSpPr>
          <p:nvPr>
            <p:ph type="body" sz="quarter" idx="19" hasCustomPrompt="1"/>
          </p:nvPr>
        </p:nvSpPr>
        <p:spPr>
          <a:xfrm>
            <a:off x="343179" y="6302232"/>
            <a:ext cx="5738832" cy="307169"/>
          </a:xfrm>
          <a:prstGeom prst="rect">
            <a:avLst/>
          </a:prstGeom>
        </p:spPr>
        <p:txBody>
          <a:bodyPr tIns="0" bIns="0">
            <a:normAutofit/>
          </a:bodyPr>
          <a:lstStyle>
            <a:lvl1pPr marL="0" indent="0">
              <a:buNone/>
              <a:defRPr sz="1200" baseline="0"/>
            </a:lvl1pPr>
          </a:lstStyle>
          <a:p>
            <a:pPr lvl="0"/>
            <a:r>
              <a:rPr lang="fr-FR" dirty="0" smtClean="0"/>
              <a:t>Département Accompagnement Au Changement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976613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pic>
        <p:nvPicPr>
          <p:cNvPr id="17" name="Image 1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42673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Diapositive de titre">
    <p:spTree>
      <p:nvGrpSpPr>
        <p:cNvPr id="1" name=""/>
        <p:cNvGrpSpPr/>
        <p:nvPr/>
      </p:nvGrpSpPr>
      <p:grpSpPr>
        <a:xfrm>
          <a:off x="0" y="0"/>
          <a:ext cx="0" cy="0"/>
          <a:chOff x="0" y="0"/>
          <a:chExt cx="0" cy="0"/>
        </a:xfrm>
      </p:grpSpPr>
      <p:sp>
        <p:nvSpPr>
          <p:cNvPr id="13" name="Rectangle 1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srgbClr val="000000"/>
              </a:solidFill>
              <a:latin typeface="Arial" charset="0"/>
            </a:endParaRPr>
          </a:p>
        </p:txBody>
      </p:sp>
      <p:sp>
        <p:nvSpPr>
          <p:cNvPr id="16" name="Rectangle 1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sp>
        <p:nvSpPr>
          <p:cNvPr id="7" name="Text Placeholder 2"/>
          <p:cNvSpPr>
            <a:spLocks noGrp="1"/>
          </p:cNvSpPr>
          <p:nvPr userDrawn="1">
            <p:ph idx="1"/>
          </p:nvPr>
        </p:nvSpPr>
        <p:spPr>
          <a:xfrm>
            <a:off x="298594" y="1336341"/>
            <a:ext cx="8527800"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766988" y="357376"/>
            <a:ext cx="8048390"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MODELES DE GRAPHIQUE</a:t>
            </a:r>
            <a:endParaRPr lang="fr-FR" dirty="0"/>
          </a:p>
        </p:txBody>
      </p:sp>
      <p:sp>
        <p:nvSpPr>
          <p:cNvPr id="24" name="Rectangle 2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lnSpc>
                <a:spcPct val="150000"/>
              </a:lnSpc>
              <a:spcBef>
                <a:spcPct val="0"/>
              </a:spcBef>
              <a:spcAft>
                <a:spcPct val="0"/>
              </a:spcAft>
            </a:pPr>
            <a:endParaRPr lang="fr-FR" sz="700" dirty="0">
              <a:solidFill>
                <a:prstClr val="white"/>
              </a:solidFill>
            </a:endParaRPr>
          </a:p>
        </p:txBody>
      </p:sp>
    </p:spTree>
    <p:extLst>
      <p:ext uri="{BB962C8B-B14F-4D97-AF65-F5344CB8AC3E}">
        <p14:creationId xmlns:p14="http://schemas.microsoft.com/office/powerpoint/2010/main" val="381238991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24810876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79238058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1067218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831194925"/>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581401263"/>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74339007"/>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07614672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77050891"/>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10014046"/>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806601200"/>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99791631"/>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77047349"/>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913309864"/>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76268456"/>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68521806"/>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7574277"/>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003880197"/>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43169202"/>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464018114"/>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79059490"/>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81281855"/>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83574156"/>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98616553"/>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66188927"/>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4766579"/>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324210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10" Type="http://schemas.openxmlformats.org/officeDocument/2006/relationships/image" Target="../media/image1.jpg"/><Relationship Id="rId4" Type="http://schemas.openxmlformats.org/officeDocument/2006/relationships/slideLayout" Target="../slideLayouts/slideLayout17.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image" Target="../media/image1.jpg"/><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image" Target="../media/image6.emf"/><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theme" Target="../theme/theme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5.xml"/><Relationship Id="rId7" Type="http://schemas.openxmlformats.org/officeDocument/2006/relationships/slideLayout" Target="../slideLayouts/slideLayout49.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5" Type="http://schemas.openxmlformats.org/officeDocument/2006/relationships/slideLayout" Target="../slideLayouts/slideLayout47.xml"/><Relationship Id="rId10" Type="http://schemas.openxmlformats.org/officeDocument/2006/relationships/image" Target="../media/image1.jpg"/><Relationship Id="rId4" Type="http://schemas.openxmlformats.org/officeDocument/2006/relationships/slideLayout" Target="../slideLayouts/slideLayout46.xml"/><Relationship Id="rId9" Type="http://schemas.openxmlformats.org/officeDocument/2006/relationships/image" Target="../media/image10.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52.xml"/><Relationship Id="rId7" Type="http://schemas.openxmlformats.org/officeDocument/2006/relationships/slideLayout" Target="../slideLayouts/slideLayout56.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5" Type="http://schemas.openxmlformats.org/officeDocument/2006/relationships/slideLayout" Target="../slideLayouts/slideLayout54.xml"/><Relationship Id="rId4" Type="http://schemas.openxmlformats.org/officeDocument/2006/relationships/slideLayout" Target="../slideLayouts/slideLayout53.xml"/><Relationship Id="rId9" Type="http://schemas.openxmlformats.org/officeDocument/2006/relationships/image" Target="../media/image1.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5" Type="http://schemas.openxmlformats.org/officeDocument/2006/relationships/slideLayout" Target="../slideLayouts/slideLayout61.xml"/><Relationship Id="rId4" Type="http://schemas.openxmlformats.org/officeDocument/2006/relationships/slideLayout" Target="../slideLayouts/slideLayout60.xml"/><Relationship Id="rId9" Type="http://schemas.openxmlformats.org/officeDocument/2006/relationships/image" Target="../media/image1.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5" Type="http://schemas.openxmlformats.org/officeDocument/2006/relationships/slideLayout" Target="../slideLayouts/slideLayout68.xml"/><Relationship Id="rId4" Type="http://schemas.openxmlformats.org/officeDocument/2006/relationships/slideLayout" Target="../slideLayouts/slideLayout67.xml"/><Relationship Id="rId9" Type="http://schemas.openxmlformats.org/officeDocument/2006/relationships/image" Target="../media/image1.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5" Type="http://schemas.openxmlformats.org/officeDocument/2006/relationships/slideLayout" Target="../slideLayouts/slideLayout75.xml"/><Relationship Id="rId4" Type="http://schemas.openxmlformats.org/officeDocument/2006/relationships/slideLayout" Target="../slideLayouts/slideLayout74.xml"/><Relationship Id="rId9" Type="http://schemas.openxmlformats.org/officeDocument/2006/relationships/image" Target="../media/image1.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80.xml"/><Relationship Id="rId7" Type="http://schemas.openxmlformats.org/officeDocument/2006/relationships/slideLayout" Target="../slideLayouts/slideLayout84.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5" Type="http://schemas.openxmlformats.org/officeDocument/2006/relationships/slideLayout" Target="../slideLayouts/slideLayout82.xml"/><Relationship Id="rId4" Type="http://schemas.openxmlformats.org/officeDocument/2006/relationships/slideLayout" Target="../slideLayouts/slideLayout81.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p:nvPicPr>
        <p:blipFill>
          <a:blip r:embed="rId15">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1">
                    <a:lumMod val="50000"/>
                  </a:schemeClr>
                </a:solidFill>
                <a:latin typeface="Arial Narrow" panose="020B0606020202030204" pitchFamily="34" charset="0"/>
              </a:rPr>
              <a:t>HDJ – TARIFICATION 1</a:t>
            </a:r>
            <a:r>
              <a:rPr lang="fr-FR" sz="900" baseline="30000" dirty="0" smtClean="0">
                <a:solidFill>
                  <a:schemeClr val="bg1">
                    <a:lumMod val="50000"/>
                  </a:schemeClr>
                </a:solidFill>
                <a:latin typeface="Arial Narrow" panose="020B0606020202030204" pitchFamily="34" charset="0"/>
              </a:rPr>
              <a:t>er</a:t>
            </a:r>
            <a:r>
              <a:rPr lang="fr-FR" sz="900" baseline="0" dirty="0" smtClean="0">
                <a:solidFill>
                  <a:schemeClr val="bg1">
                    <a:lumMod val="50000"/>
                  </a:schemeClr>
                </a:solidFill>
                <a:latin typeface="Arial Narrow" panose="020B0606020202030204" pitchFamily="34" charset="0"/>
              </a:rPr>
              <a:t> AVRIL 2018</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769" r:id="rId1"/>
    <p:sldLayoutId id="2147483771" r:id="rId2"/>
    <p:sldLayoutId id="2147483772" r:id="rId3"/>
    <p:sldLayoutId id="2147483773" r:id="rId4"/>
    <p:sldLayoutId id="2147483774" r:id="rId5"/>
    <p:sldLayoutId id="2147483775" r:id="rId6"/>
    <p:sldLayoutId id="2147483882" r:id="rId7"/>
    <p:sldLayoutId id="2147483881" r:id="rId8"/>
    <p:sldLayoutId id="2147483883" r:id="rId9"/>
    <p:sldLayoutId id="2147483884" r:id="rId10"/>
    <p:sldLayoutId id="2147483885" r:id="rId11"/>
    <p:sldLayoutId id="2147483886" r:id="rId12"/>
    <p:sldLayoutId id="2147483887" r:id="rId13"/>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p:nvPicPr>
        <p:blipFill rotWithShape="1">
          <a:blip r:embed="rId24"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pic>
        <p:nvPicPr>
          <p:cNvPr id="16" name="Image 1"/>
          <p:cNvPicPr>
            <a:picLocks noChangeAspect="1"/>
          </p:cNvPicPr>
          <p:nvPr/>
        </p:nvPicPr>
        <p:blipFill>
          <a:blip r:embed="rId25">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p:nvPicPr>
        <p:blipFill rotWithShape="1">
          <a:blip r:embed="rId9"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pic>
        <p:nvPicPr>
          <p:cNvPr id="16" name="Image 1"/>
          <p:cNvPicPr>
            <a:picLocks noChangeAspect="1"/>
          </p:cNvPicPr>
          <p:nvPr/>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1" name="Espace réservé du texte 22"/>
          <p:cNvSpPr txBox="1">
            <a:spLocks/>
          </p:cNvSpPr>
          <p:nvPr/>
        </p:nvSpPr>
        <p:spPr>
          <a:xfrm>
            <a:off x="766988"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2" name="ZoneTexte 31"/>
          <p:cNvSpPr txBox="1"/>
          <p:nvPr/>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3" name="Rectangle 32"/>
          <p:cNvSpPr/>
          <p:nvPr/>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21" name="Espace réservé du numéro de diapositive 1"/>
          <p:cNvSpPr txBox="1">
            <a:spLocks/>
          </p:cNvSpPr>
          <p:nvPr/>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ZoneTexte 25"/>
          <p:cNvSpPr txBox="1"/>
          <p:nvPr/>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8" name="Espace réservé du texte 22"/>
          <p:cNvSpPr txBox="1">
            <a:spLocks/>
          </p:cNvSpPr>
          <p:nvPr/>
        </p:nvSpPr>
        <p:spPr>
          <a:xfrm>
            <a:off x="766988"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9" name="Rectangle 28"/>
          <p:cNvSpPr/>
          <p:nvPr/>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21" name="Espace réservé du numéro de diapositive 1"/>
          <p:cNvSpPr txBox="1">
            <a:spLocks/>
          </p:cNvSpPr>
          <p:nvPr/>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Rectangle 25"/>
          <p:cNvSpPr/>
          <p:nvPr/>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7" name="ZoneTexte 26"/>
          <p:cNvSpPr txBox="1"/>
          <p:nvPr/>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29" name="Espace réservé du texte 22"/>
          <p:cNvSpPr txBox="1">
            <a:spLocks/>
          </p:cNvSpPr>
          <p:nvPr/>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0" name="Espace réservé du numéro de diapositive 1"/>
          <p:cNvSpPr txBox="1">
            <a:spLocks/>
          </p:cNvSpPr>
          <p:nvPr/>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commerciaux.celca.caisse-epargne.fr/download/1294/2018/7590/operation-kartable.mp4"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image" Target="../media/image4.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commerciaux.celca.caisse-epargne.fr/download/341/tarification/7340/conditions-tarifs-des-operations-et-services-bancaires-particuliers-01042018.pdf" TargetMode="External"/><Relationship Id="rId1" Type="http://schemas.openxmlformats.org/officeDocument/2006/relationships/slideLayout" Target="../slideLayouts/slideLayout10.xml"/><Relationship Id="rId6" Type="http://schemas.openxmlformats.org/officeDocument/2006/relationships/hyperlink" Target="http://commerciaux.celca.caisse-epargne.fr/download/341/tarification/6331/argumentaire-tarif-2018.pptxpdf" TargetMode="External"/><Relationship Id="rId5" Type="http://schemas.openxmlformats.org/officeDocument/2006/relationships/image" Target="../media/image14.png"/><Relationship Id="rId4" Type="http://schemas.openxmlformats.org/officeDocument/2006/relationships/hyperlink" Target="http://wnsgprw1.celca.caisse-epargne.fr/app/bci/INF/DMA_INF_N109_17.pdf"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8.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http://commerciaux.celca.caisse-epargne.fr/download/456/tarification/7470/brochure-tarifs-pro-01042018.pdf" TargetMode="External"/><Relationship Id="rId2" Type="http://schemas.openxmlformats.org/officeDocument/2006/relationships/hyperlink" Target="http://wnsgprw1.celca.caisse-epargne.fr/app/bci/INF/INF_N111_17_.pdf" TargetMode="Externa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png"/><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hyperlink" Target="http://wnsgprw1.celca.caisse-epargne.fr/app/bci/INF/DMA_INF_N014_18.pdf"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13.xml"/><Relationship Id="rId4" Type="http://schemas.openxmlformats.org/officeDocument/2006/relationships/hyperlink" Target="http://commerciaux.celca.caisse-epargne.fr/download/1212/brief-hebdo/7559/brief-audio-2018-semaine-13.doc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3">
            <a:extLst>
              <a:ext uri="{28A0092B-C50C-407E-A947-70E740481C1C}">
                <a14:useLocalDpi xmlns:a14="http://schemas.microsoft.com/office/drawing/2010/main" val="0"/>
              </a:ext>
            </a:extLst>
          </a:blip>
          <a:stretch>
            <a:fillRect/>
          </a:stretch>
        </p:blipFill>
        <p:spPr>
          <a:xfrm>
            <a:off x="298468" y="265113"/>
            <a:ext cx="8575162" cy="5554800"/>
          </a:xfrm>
        </p:spPr>
      </p:pic>
      <p:sp>
        <p:nvSpPr>
          <p:cNvPr id="113" name="Sous-titre 112"/>
          <p:cNvSpPr>
            <a:spLocks noGrp="1"/>
          </p:cNvSpPr>
          <p:nvPr>
            <p:ph type="subTitle" idx="1"/>
          </p:nvPr>
        </p:nvSpPr>
        <p:spPr>
          <a:xfrm>
            <a:off x="281197" y="3528204"/>
            <a:ext cx="8575675" cy="963734"/>
          </a:xfrm>
        </p:spPr>
        <p:txBody>
          <a:bodyPr>
            <a:noAutofit/>
          </a:bodyPr>
          <a:lstStyle/>
          <a:p>
            <a:r>
              <a:rPr lang="fr-FR" sz="2400" dirty="0" smtClean="0"/>
              <a:t>- Opération </a:t>
            </a:r>
            <a:r>
              <a:rPr lang="fr-FR" sz="2400" dirty="0" err="1" smtClean="0"/>
              <a:t>kartable</a:t>
            </a:r>
            <a:endParaRPr lang="fr-FR" sz="2400" dirty="0" smtClean="0"/>
          </a:p>
          <a:p>
            <a:r>
              <a:rPr lang="fr-FR" sz="2400" dirty="0" smtClean="0"/>
              <a:t>- Tarification applicable au </a:t>
            </a:r>
            <a:r>
              <a:rPr lang="fr-FR" sz="2400" dirty="0" smtClean="0">
                <a:solidFill>
                  <a:srgbClr val="FF0000"/>
                </a:solidFill>
              </a:rPr>
              <a:t>1</a:t>
            </a:r>
            <a:r>
              <a:rPr lang="fr-FR" sz="2400" baseline="30000" dirty="0" smtClean="0">
                <a:solidFill>
                  <a:srgbClr val="FF0000"/>
                </a:solidFill>
              </a:rPr>
              <a:t>er</a:t>
            </a:r>
            <a:r>
              <a:rPr lang="fr-FR" sz="2400" dirty="0" smtClean="0">
                <a:solidFill>
                  <a:srgbClr val="FF0000"/>
                </a:solidFill>
              </a:rPr>
              <a:t> avril 2018</a:t>
            </a:r>
          </a:p>
          <a:p>
            <a:r>
              <a:rPr lang="fr-FR" sz="2400" dirty="0" smtClean="0"/>
              <a:t>Marche des particuliers et des professionnels</a:t>
            </a:r>
            <a:endParaRPr lang="fr-FR" sz="2400" dirty="0"/>
          </a:p>
        </p:txBody>
      </p:sp>
      <p:pic>
        <p:nvPicPr>
          <p:cNvPr id="6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22451342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hlinkClick r:id="rId2"/>
          </p:cNvPr>
          <p:cNvSpPr/>
          <p:nvPr/>
        </p:nvSpPr>
        <p:spPr>
          <a:xfrm>
            <a:off x="2303748" y="6295905"/>
            <a:ext cx="3924436" cy="41947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Titre 5"/>
          <p:cNvSpPr>
            <a:spLocks noGrp="1"/>
          </p:cNvSpPr>
          <p:nvPr>
            <p:ph type="title"/>
          </p:nvPr>
        </p:nvSpPr>
        <p:spPr/>
        <p:txBody>
          <a:bodyPr/>
          <a:lstStyle/>
          <a:p>
            <a:r>
              <a:rPr lang="fr-FR" dirty="0" smtClean="0"/>
              <a:t>Opération </a:t>
            </a:r>
            <a:r>
              <a:rPr lang="fr-FR" dirty="0" err="1" smtClean="0"/>
              <a:t>kartable</a:t>
            </a:r>
            <a:endParaRPr lang="fr-FR" dirty="0"/>
          </a:p>
        </p:txBody>
      </p:sp>
      <p:pic>
        <p:nvPicPr>
          <p:cNvPr id="1026"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180227"/>
            <a:ext cx="7776864" cy="4959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à coins arrondis 7">
            <a:hlinkClick r:id="rId2"/>
          </p:cNvPr>
          <p:cNvSpPr/>
          <p:nvPr/>
        </p:nvSpPr>
        <p:spPr>
          <a:xfrm>
            <a:off x="2384113" y="6356933"/>
            <a:ext cx="459695" cy="29742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riangle isocèle 4">
            <a:hlinkClick r:id="rId2"/>
          </p:cNvPr>
          <p:cNvSpPr/>
          <p:nvPr/>
        </p:nvSpPr>
        <p:spPr>
          <a:xfrm rot="5400000">
            <a:off x="2537512" y="6441965"/>
            <a:ext cx="178307" cy="127362"/>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hlinkClick r:id="rId2"/>
          </p:cNvPr>
          <p:cNvSpPr txBox="1"/>
          <p:nvPr/>
        </p:nvSpPr>
        <p:spPr>
          <a:xfrm>
            <a:off x="2835262" y="6343504"/>
            <a:ext cx="3413114" cy="323165"/>
          </a:xfrm>
          <a:prstGeom prst="rect">
            <a:avLst/>
          </a:prstGeom>
          <a:noFill/>
        </p:spPr>
        <p:txBody>
          <a:bodyPr wrap="none" rtlCol="0">
            <a:spAutoFit/>
          </a:bodyPr>
          <a:lstStyle/>
          <a:p>
            <a:r>
              <a:rPr lang="fr-FR" sz="1500" b="1" dirty="0" smtClean="0">
                <a:solidFill>
                  <a:schemeClr val="bg1"/>
                </a:solidFill>
              </a:rPr>
              <a:t>Cliquez sur l’image pour accéder à la vidéo</a:t>
            </a:r>
            <a:endParaRPr lang="fr-FR" sz="1500" b="1" dirty="0">
              <a:solidFill>
                <a:schemeClr val="bg1"/>
              </a:solidFill>
            </a:endParaRPr>
          </a:p>
        </p:txBody>
      </p:sp>
    </p:spTree>
    <p:extLst>
      <p:ext uri="{BB962C8B-B14F-4D97-AF65-F5344CB8AC3E}">
        <p14:creationId xmlns:p14="http://schemas.microsoft.com/office/powerpoint/2010/main" val="26460471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3">
            <a:extLst>
              <a:ext uri="{28A0092B-C50C-407E-A947-70E740481C1C}">
                <a14:useLocalDpi xmlns:a14="http://schemas.microsoft.com/office/drawing/2010/main" val="0"/>
              </a:ext>
            </a:extLst>
          </a:blip>
          <a:stretch>
            <a:fillRect/>
          </a:stretch>
        </p:blipFill>
        <p:spPr>
          <a:xfrm>
            <a:off x="298468" y="265113"/>
            <a:ext cx="8575162" cy="5554800"/>
          </a:xfrm>
        </p:spPr>
      </p:pic>
      <p:sp>
        <p:nvSpPr>
          <p:cNvPr id="113" name="Sous-titre 112"/>
          <p:cNvSpPr>
            <a:spLocks noGrp="1"/>
          </p:cNvSpPr>
          <p:nvPr>
            <p:ph type="subTitle" idx="1"/>
          </p:nvPr>
        </p:nvSpPr>
        <p:spPr>
          <a:xfrm>
            <a:off x="281197" y="3528204"/>
            <a:ext cx="8575675" cy="963734"/>
          </a:xfrm>
        </p:spPr>
        <p:txBody>
          <a:bodyPr>
            <a:noAutofit/>
          </a:bodyPr>
          <a:lstStyle/>
          <a:p>
            <a:r>
              <a:rPr lang="fr-FR" sz="2400" dirty="0" smtClean="0"/>
              <a:t>Tarification applicable au </a:t>
            </a:r>
            <a:r>
              <a:rPr lang="fr-FR" sz="2400" dirty="0" smtClean="0">
                <a:solidFill>
                  <a:srgbClr val="FF0000"/>
                </a:solidFill>
              </a:rPr>
              <a:t>1</a:t>
            </a:r>
            <a:r>
              <a:rPr lang="fr-FR" sz="2400" baseline="30000" dirty="0" smtClean="0">
                <a:solidFill>
                  <a:srgbClr val="FF0000"/>
                </a:solidFill>
              </a:rPr>
              <a:t>er</a:t>
            </a:r>
            <a:r>
              <a:rPr lang="fr-FR" sz="2400" dirty="0" smtClean="0">
                <a:solidFill>
                  <a:srgbClr val="FF0000"/>
                </a:solidFill>
              </a:rPr>
              <a:t> avril 2018</a:t>
            </a:r>
          </a:p>
          <a:p>
            <a:r>
              <a:rPr lang="fr-FR" sz="2400" dirty="0" smtClean="0"/>
              <a:t>Marche des particuliers</a:t>
            </a:r>
            <a:endParaRPr lang="fr-FR" sz="2400" dirty="0"/>
          </a:p>
        </p:txBody>
      </p:sp>
      <p:pic>
        <p:nvPicPr>
          <p:cNvPr id="6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27208509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1" y="5175853"/>
            <a:ext cx="8515350" cy="1089319"/>
          </a:xfrm>
        </p:spPr>
        <p:txBody>
          <a:bodyPr>
            <a:normAutofit/>
          </a:bodyPr>
          <a:lstStyle/>
          <a:p>
            <a:pPr algn="just"/>
            <a:r>
              <a:rPr lang="fr-FR" sz="1200" b="1" dirty="0" smtClean="0"/>
              <a:t>Une nouvelle brochure logotée CEGEE sera disponible en agence pour le 23 juin 2018, date de la fusion juridique.</a:t>
            </a:r>
          </a:p>
          <a:p>
            <a:pPr lvl="1" algn="just"/>
            <a:r>
              <a:rPr lang="fr-FR" sz="1200" dirty="0" smtClean="0"/>
              <a:t>Elle ne comportera pas d’évolution tarifaire mais des offres commercialisées aujourd’hui en CEA et qui seront mises en marché en juin et en fin d’année en CEGEE. De plus amples informations vous seront communiquées sur ces offres prochainement.</a:t>
            </a:r>
          </a:p>
          <a:p>
            <a:pPr lvl="1" algn="just"/>
            <a:r>
              <a:rPr lang="fr-FR" sz="1200" dirty="0" smtClean="0"/>
              <a:t>Il ne sera pas nécessaire d’informer préalablement les clients puisque les tarifs n’évolueront pas. </a:t>
            </a:r>
            <a:endParaRPr lang="fr-FR" sz="1200" dirty="0"/>
          </a:p>
          <a:p>
            <a:endParaRPr lang="fr-FR" sz="1200" dirty="0" smtClean="0"/>
          </a:p>
        </p:txBody>
      </p:sp>
      <p:sp>
        <p:nvSpPr>
          <p:cNvPr id="3" name="Titre 2"/>
          <p:cNvSpPr>
            <a:spLocks noGrp="1"/>
          </p:cNvSpPr>
          <p:nvPr>
            <p:ph type="title"/>
          </p:nvPr>
        </p:nvSpPr>
        <p:spPr/>
        <p:txBody>
          <a:bodyPr>
            <a:normAutofit/>
          </a:bodyPr>
          <a:lstStyle/>
          <a:p>
            <a:r>
              <a:rPr lang="fr-FR" sz="2400" dirty="0" smtClean="0"/>
              <a:t>Tarification applicable au 1</a:t>
            </a:r>
            <a:r>
              <a:rPr lang="fr-FR" sz="2400" baseline="30000" dirty="0" smtClean="0"/>
              <a:t>er</a:t>
            </a:r>
            <a:r>
              <a:rPr lang="fr-FR" sz="2400" dirty="0" smtClean="0"/>
              <a:t> avril 2018</a:t>
            </a:r>
            <a:endParaRPr lang="fr-FR" sz="2400" dirty="0"/>
          </a:p>
        </p:txBody>
      </p:sp>
      <p:pic>
        <p:nvPicPr>
          <p:cNvPr id="2050" name="Picture 2">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58557" y="1149106"/>
            <a:ext cx="1501446" cy="2133254"/>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01925" y="1331703"/>
            <a:ext cx="6909758" cy="1849737"/>
          </a:xfrm>
          <a:prstGeom prst="rect">
            <a:avLst/>
          </a:prstGeom>
        </p:spPr>
        <p:txBody>
          <a:bodyPr wrap="square">
            <a:spAutoFit/>
          </a:bodyPr>
          <a:lstStyle/>
          <a:p>
            <a:pPr marL="265113" lvl="0" indent="-265113" algn="just">
              <a:spcBef>
                <a:spcPct val="20000"/>
              </a:spcBef>
              <a:buClr>
                <a:srgbClr val="FF0000"/>
              </a:buClr>
              <a:buFont typeface="Wingdings" panose="05000000000000000000" pitchFamily="2" charset="2"/>
              <a:buChar char="n"/>
            </a:pPr>
            <a:r>
              <a:rPr lang="fr-FR" sz="1200" dirty="0">
                <a:solidFill>
                  <a:srgbClr val="000000"/>
                </a:solidFill>
              </a:rPr>
              <a:t>La tarification du </a:t>
            </a:r>
            <a:r>
              <a:rPr lang="fr-FR" sz="1200" b="1" dirty="0">
                <a:solidFill>
                  <a:srgbClr val="000000"/>
                </a:solidFill>
              </a:rPr>
              <a:t>marché des particuliers évolue au </a:t>
            </a:r>
            <a:r>
              <a:rPr lang="fr-FR" sz="1200" b="1" dirty="0">
                <a:solidFill>
                  <a:srgbClr val="EB0F2D"/>
                </a:solidFill>
              </a:rPr>
              <a:t>1</a:t>
            </a:r>
            <a:r>
              <a:rPr lang="fr-FR" sz="1200" b="1" baseline="30000" dirty="0">
                <a:solidFill>
                  <a:srgbClr val="EB0F2D"/>
                </a:solidFill>
              </a:rPr>
              <a:t>er</a:t>
            </a:r>
            <a:r>
              <a:rPr lang="fr-FR" sz="1200" b="1" dirty="0">
                <a:solidFill>
                  <a:srgbClr val="EB0F2D"/>
                </a:solidFill>
              </a:rPr>
              <a:t> avril 2018</a:t>
            </a:r>
            <a:r>
              <a:rPr lang="fr-FR" sz="1200" dirty="0">
                <a:solidFill>
                  <a:srgbClr val="EB0F2D"/>
                </a:solidFill>
              </a:rPr>
              <a:t>.</a:t>
            </a:r>
          </a:p>
          <a:p>
            <a:pPr marL="712788" lvl="1" indent="-255588" algn="just">
              <a:spcBef>
                <a:spcPct val="20000"/>
              </a:spcBef>
              <a:buClr>
                <a:srgbClr val="BFBFBF"/>
              </a:buClr>
              <a:buFont typeface="Wingdings" panose="05000000000000000000" pitchFamily="2" charset="2"/>
              <a:buChar char="n"/>
            </a:pPr>
            <a:r>
              <a:rPr lang="fr-FR" sz="1200" dirty="0">
                <a:solidFill>
                  <a:srgbClr val="000000"/>
                </a:solidFill>
              </a:rPr>
              <a:t>Conformément à la réglementation, l’information préalable des clients s’effectue au moins 2 mois avant la date d’application de la nouvelle tarification :</a:t>
            </a:r>
          </a:p>
          <a:p>
            <a:pPr marL="1073150" lvl="2" indent="-228600" algn="just">
              <a:spcBef>
                <a:spcPct val="20000"/>
              </a:spcBef>
              <a:buClr>
                <a:srgbClr val="BFBFBF"/>
              </a:buClr>
              <a:buFont typeface="Courier New" panose="02070309020205020404" pitchFamily="49" charset="0"/>
              <a:buChar char="o"/>
            </a:pPr>
            <a:r>
              <a:rPr lang="fr-FR" sz="1100" dirty="0">
                <a:solidFill>
                  <a:schemeClr val="tx1">
                    <a:lumMod val="65000"/>
                    <a:lumOff val="35000"/>
                  </a:schemeClr>
                </a:solidFill>
              </a:rPr>
              <a:t>Relevé de compte papier : en décembre, nos clients ont reçu avec leur relevé de compte mensuel, l’extrait de la tarification applicable au 1</a:t>
            </a:r>
            <a:r>
              <a:rPr lang="fr-FR" sz="1100" baseline="30000" dirty="0">
                <a:solidFill>
                  <a:schemeClr val="tx1">
                    <a:lumMod val="65000"/>
                    <a:lumOff val="35000"/>
                  </a:schemeClr>
                </a:solidFill>
              </a:rPr>
              <a:t>er</a:t>
            </a:r>
            <a:r>
              <a:rPr lang="fr-FR" sz="1100" dirty="0">
                <a:solidFill>
                  <a:schemeClr val="tx1">
                    <a:lumMod val="65000"/>
                    <a:lumOff val="35000"/>
                  </a:schemeClr>
                </a:solidFill>
              </a:rPr>
              <a:t> avril 2018.</a:t>
            </a:r>
          </a:p>
          <a:p>
            <a:pPr marL="1073150" lvl="2" indent="-228600" algn="just">
              <a:spcBef>
                <a:spcPct val="20000"/>
              </a:spcBef>
              <a:buClr>
                <a:srgbClr val="BFBFBF"/>
              </a:buClr>
              <a:buFont typeface="Courier New" panose="02070309020205020404" pitchFamily="49" charset="0"/>
              <a:buChar char="o"/>
            </a:pPr>
            <a:r>
              <a:rPr lang="fr-FR" sz="1100" dirty="0">
                <a:solidFill>
                  <a:schemeClr val="tx1">
                    <a:lumMod val="65000"/>
                    <a:lumOff val="35000"/>
                  </a:schemeClr>
                </a:solidFill>
              </a:rPr>
              <a:t>Relevé de compte numérique : les clients ont été informés en janvier 2018 par l’envoi d’un message MSI.</a:t>
            </a:r>
          </a:p>
          <a:p>
            <a:pPr marL="712788" lvl="1" indent="-255588" algn="just">
              <a:spcBef>
                <a:spcPct val="20000"/>
              </a:spcBef>
              <a:buClr>
                <a:srgbClr val="BFBFBF"/>
              </a:buClr>
              <a:buFont typeface="Wingdings" panose="05000000000000000000" pitchFamily="2" charset="2"/>
              <a:buChar char="n"/>
            </a:pPr>
            <a:endParaRPr lang="fr-FR" sz="1000" dirty="0">
              <a:solidFill>
                <a:srgbClr val="000000"/>
              </a:solidFill>
            </a:endParaRPr>
          </a:p>
          <a:p>
            <a:pPr marL="265113" lvl="0" indent="-265113" algn="just">
              <a:spcBef>
                <a:spcPct val="20000"/>
              </a:spcBef>
              <a:buClr>
                <a:srgbClr val="FF0000"/>
              </a:buClr>
              <a:buFont typeface="Wingdings" panose="05000000000000000000" pitchFamily="2" charset="2"/>
              <a:buChar char="n"/>
            </a:pPr>
            <a:r>
              <a:rPr lang="fr-FR" sz="1200" dirty="0">
                <a:solidFill>
                  <a:srgbClr val="000000"/>
                </a:solidFill>
              </a:rPr>
              <a:t>La révision de nos tarifs entre dans le cadre des préconisations nationales et </a:t>
            </a:r>
            <a:r>
              <a:rPr lang="fr-FR" sz="1200" b="1" dirty="0">
                <a:solidFill>
                  <a:srgbClr val="000000"/>
                </a:solidFill>
              </a:rPr>
              <a:t>nous permet de maintenir un positionnement concurrentiel en cohérence avec le marché.</a:t>
            </a:r>
          </a:p>
        </p:txBody>
      </p:sp>
      <p:sp>
        <p:nvSpPr>
          <p:cNvPr id="6" name="Rectangle à coins arrondis 5"/>
          <p:cNvSpPr/>
          <p:nvPr/>
        </p:nvSpPr>
        <p:spPr>
          <a:xfrm>
            <a:off x="707366" y="3527901"/>
            <a:ext cx="7634377" cy="1000962"/>
          </a:xfrm>
          <a:prstGeom prst="roundRect">
            <a:avLst/>
          </a:prstGeom>
          <a:solidFill>
            <a:srgbClr val="EB0F2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300"/>
              </a:spcAft>
            </a:pPr>
            <a:r>
              <a:rPr lang="fr-FR" sz="1200" b="1" dirty="0" smtClean="0">
                <a:solidFill>
                  <a:schemeClr val="bg1"/>
                </a:solidFill>
              </a:rPr>
              <a:t>A COMPTER DU 1</a:t>
            </a:r>
            <a:r>
              <a:rPr lang="fr-FR" sz="1200" b="1" baseline="30000" dirty="0" smtClean="0">
                <a:solidFill>
                  <a:schemeClr val="bg1"/>
                </a:solidFill>
              </a:rPr>
              <a:t>ER</a:t>
            </a:r>
            <a:r>
              <a:rPr lang="fr-FR" sz="1200" b="1" dirty="0" smtClean="0">
                <a:solidFill>
                  <a:schemeClr val="bg1"/>
                </a:solidFill>
              </a:rPr>
              <a:t> AVRIL,  LES TARIFS DE LA CELCA ET DE LA CEA SONT IDENTIQUES. </a:t>
            </a:r>
          </a:p>
          <a:p>
            <a:r>
              <a:rPr lang="fr-FR" sz="1200" b="1" dirty="0" smtClean="0">
                <a:latin typeface="Arial Narrow" panose="020B0606020202030204" pitchFamily="34" charset="0"/>
              </a:rPr>
              <a:t>L’harmonisation </a:t>
            </a:r>
            <a:r>
              <a:rPr lang="fr-FR" sz="1200" b="1" dirty="0">
                <a:latin typeface="Arial Narrow" panose="020B0606020202030204" pitchFamily="34" charset="0"/>
              </a:rPr>
              <a:t>des tarifs avec la CEA a entrainé la modification d’une grande partie de nos lignes tarifaires. </a:t>
            </a:r>
            <a:r>
              <a:rPr lang="fr-FR" sz="1200" dirty="0">
                <a:cs typeface="Calibri" panose="020F0502020204030204" pitchFamily="34" charset="0"/>
              </a:rPr>
              <a:t>Chaque ligne </a:t>
            </a:r>
            <a:r>
              <a:rPr lang="fr-FR" sz="1200" dirty="0" smtClean="0">
                <a:cs typeface="Calibri" panose="020F0502020204030204" pitchFamily="34" charset="0"/>
              </a:rPr>
              <a:t>correspond </a:t>
            </a:r>
            <a:r>
              <a:rPr lang="fr-FR" sz="1200" dirty="0">
                <a:cs typeface="Calibri" panose="020F0502020204030204" pitchFamily="34" charset="0"/>
              </a:rPr>
              <a:t>à la contrepartie d’une opération, d’une prestation, d’un produit ou d’un service, appliqué à un </a:t>
            </a:r>
            <a:r>
              <a:rPr lang="fr-FR" sz="1200" dirty="0" smtClean="0">
                <a:cs typeface="Calibri" panose="020F0502020204030204" pitchFamily="34" charset="0"/>
              </a:rPr>
              <a:t>client.</a:t>
            </a:r>
            <a:r>
              <a:rPr lang="fr-FR" sz="1200" dirty="0" smtClean="0">
                <a:solidFill>
                  <a:schemeClr val="bg1"/>
                </a:solidFill>
                <a:cs typeface="Calibri" panose="020F0502020204030204" pitchFamily="34" charset="0"/>
                <a:sym typeface="Wingdings" panose="05000000000000000000" pitchFamily="2" charset="2"/>
              </a:rPr>
              <a:t> </a:t>
            </a:r>
          </a:p>
          <a:p>
            <a:r>
              <a:rPr lang="fr-FR" sz="1200" dirty="0" smtClean="0">
                <a:solidFill>
                  <a:schemeClr val="bg1"/>
                </a:solidFill>
                <a:cs typeface="Calibri" panose="020F0502020204030204" pitchFamily="34" charset="0"/>
                <a:sym typeface="Wingdings"/>
              </a:rPr>
              <a:t> </a:t>
            </a:r>
            <a:r>
              <a:rPr lang="fr-FR" sz="1200" dirty="0">
                <a:cs typeface="Calibri" panose="020F0502020204030204" pitchFamily="34" charset="0"/>
                <a:sym typeface="Wingdings" panose="05000000000000000000" pitchFamily="2" charset="2"/>
              </a:rPr>
              <a:t>e</a:t>
            </a:r>
            <a:r>
              <a:rPr lang="fr-FR" sz="1200" dirty="0">
                <a:cs typeface="Calibri" panose="020F0502020204030204" pitchFamily="34" charset="0"/>
              </a:rPr>
              <a:t>n conséquence, nous nous sommes efforcés de </a:t>
            </a:r>
            <a:r>
              <a:rPr lang="fr-FR" sz="1200" b="1" dirty="0">
                <a:cs typeface="Calibri" panose="020F0502020204030204" pitchFamily="34" charset="0"/>
              </a:rPr>
              <a:t>minimiser l’impact pour les clients</a:t>
            </a:r>
            <a:r>
              <a:rPr lang="fr-FR" sz="1200" dirty="0">
                <a:cs typeface="Calibri" panose="020F0502020204030204" pitchFamily="34" charset="0"/>
              </a:rPr>
              <a:t>, que ce soit à la hausse ou à la baisse</a:t>
            </a:r>
            <a:r>
              <a:rPr lang="fr-FR" sz="1200" dirty="0" smtClean="0">
                <a:cs typeface="Calibri" panose="020F0502020204030204" pitchFamily="34" charset="0"/>
              </a:rPr>
              <a:t>.</a:t>
            </a:r>
            <a:endParaRPr lang="fr-FR" sz="1200" dirty="0">
              <a:cs typeface="Calibri" panose="020F0502020204030204" pitchFamily="34" charset="0"/>
            </a:endParaRPr>
          </a:p>
        </p:txBody>
      </p:sp>
      <p:sp>
        <p:nvSpPr>
          <p:cNvPr id="7" name="Espace réservé du contenu 1">
            <a:hlinkClick r:id="rId4"/>
          </p:cNvPr>
          <p:cNvSpPr txBox="1">
            <a:spLocks/>
          </p:cNvSpPr>
          <p:nvPr/>
        </p:nvSpPr>
        <p:spPr>
          <a:xfrm>
            <a:off x="2132988" y="4649638"/>
            <a:ext cx="2284811" cy="270316"/>
          </a:xfrm>
          <a:prstGeom prst="roundRect">
            <a:avLst/>
          </a:prstGeom>
          <a:solidFill>
            <a:schemeClr val="bg1">
              <a:lumMod val="95000"/>
            </a:schemeClr>
          </a:solidFill>
        </p:spPr>
        <p:txBody>
          <a:bodyPr vert="horz" lIns="91440" tIns="45720" rIns="91440" bIns="45720" rtlCol="0">
            <a:normAutofit fontScale="92500"/>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sz="1100" dirty="0" smtClean="0"/>
              <a:t>Rappel: </a:t>
            </a:r>
            <a:r>
              <a:rPr lang="fr-FR" sz="1100" dirty="0"/>
              <a:t>note d’information DMA-INF/17.109</a:t>
            </a:r>
          </a:p>
          <a:p>
            <a:pPr marL="0" indent="0">
              <a:buNone/>
            </a:pPr>
            <a:endParaRPr lang="fr-FR" sz="1100" dirty="0" smtClean="0"/>
          </a:p>
        </p:txBody>
      </p:sp>
      <p:pic>
        <p:nvPicPr>
          <p:cNvPr id="4" name="Picture 2" descr="Résultat d’images pour icone finder cli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78986" y="4857206"/>
            <a:ext cx="208619" cy="2611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ésultat d’images pour icone finder cli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51384" y="3216177"/>
            <a:ext cx="208619" cy="261156"/>
          </a:xfrm>
          <a:prstGeom prst="rect">
            <a:avLst/>
          </a:prstGeom>
          <a:noFill/>
          <a:extLst>
            <a:ext uri="{909E8E84-426E-40DD-AFC4-6F175D3DCCD1}">
              <a14:hiddenFill xmlns:a14="http://schemas.microsoft.com/office/drawing/2010/main">
                <a:solidFill>
                  <a:srgbClr val="FFFFFF"/>
                </a:solidFill>
              </a14:hiddenFill>
            </a:ext>
          </a:extLst>
        </p:spPr>
      </p:pic>
      <p:sp>
        <p:nvSpPr>
          <p:cNvPr id="11" name="Espace réservé du contenu 1">
            <a:hlinkClick r:id="rId6"/>
          </p:cNvPr>
          <p:cNvSpPr txBox="1">
            <a:spLocks/>
          </p:cNvSpPr>
          <p:nvPr/>
        </p:nvSpPr>
        <p:spPr>
          <a:xfrm>
            <a:off x="4856687" y="4658254"/>
            <a:ext cx="1516450" cy="270316"/>
          </a:xfrm>
          <a:prstGeom prst="roundRect">
            <a:avLst/>
          </a:prstGeom>
          <a:solidFill>
            <a:schemeClr val="bg1">
              <a:lumMod val="95000"/>
            </a:schemeClr>
          </a:solidFill>
        </p:spPr>
        <p:txBody>
          <a:bodyPr vert="horz" lIns="91440" tIns="45720" rIns="91440" bIns="45720" rtlCol="0">
            <a:normAutofit lnSpcReduction="10000"/>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fr-FR" sz="1100" dirty="0" smtClean="0"/>
              <a:t>Argumentaire Tarif 2018</a:t>
            </a:r>
            <a:endParaRPr lang="fr-FR" sz="1100" dirty="0"/>
          </a:p>
          <a:p>
            <a:pPr marL="0" indent="0" algn="ctr">
              <a:buNone/>
            </a:pPr>
            <a:endParaRPr lang="fr-FR" sz="1100" dirty="0" smtClean="0"/>
          </a:p>
        </p:txBody>
      </p:sp>
      <p:pic>
        <p:nvPicPr>
          <p:cNvPr id="12" name="Picture 2" descr="Résultat d’images pour icone finder cli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34324" y="4865822"/>
            <a:ext cx="208619" cy="261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52977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r>
              <a:rPr lang="fr-FR" sz="2400" dirty="0" smtClean="0"/>
              <a:t>offres groupées de service</a:t>
            </a:r>
            <a:endParaRPr lang="fr-FR" sz="2400" dirty="0"/>
          </a:p>
        </p:txBody>
      </p:sp>
      <p:graphicFrame>
        <p:nvGraphicFramePr>
          <p:cNvPr id="5" name="Tableau 4"/>
          <p:cNvGraphicFramePr>
            <a:graphicFrameLocks noGrp="1"/>
          </p:cNvGraphicFramePr>
          <p:nvPr>
            <p:extLst>
              <p:ext uri="{D42A27DB-BD31-4B8C-83A1-F6EECF244321}">
                <p14:modId xmlns:p14="http://schemas.microsoft.com/office/powerpoint/2010/main" val="704444771"/>
              </p:ext>
            </p:extLst>
          </p:nvPr>
        </p:nvGraphicFramePr>
        <p:xfrm>
          <a:off x="3916073" y="3924980"/>
          <a:ext cx="5038145" cy="841330"/>
        </p:xfrm>
        <a:graphic>
          <a:graphicData uri="http://schemas.openxmlformats.org/drawingml/2006/table">
            <a:tbl>
              <a:tblPr/>
              <a:tblGrid>
                <a:gridCol w="3131708"/>
                <a:gridCol w="672861"/>
                <a:gridCol w="690113"/>
                <a:gridCol w="543463"/>
              </a:tblGrid>
              <a:tr h="174930">
                <a:tc>
                  <a:txBody>
                    <a:bodyPr/>
                    <a:lstStyle/>
                    <a:p>
                      <a:pPr algn="l" fontAlgn="ctr"/>
                      <a:r>
                        <a:rPr lang="fr-FR" sz="1000" b="1" i="0" u="none" strike="noStrike" kern="1200" dirty="0">
                          <a:solidFill>
                            <a:srgbClr val="60497A"/>
                          </a:solidFill>
                          <a:effectLst/>
                          <a:latin typeface="Calibri"/>
                        </a:rPr>
                        <a:t>  </a:t>
                      </a:r>
                      <a:r>
                        <a:rPr lang="fr-FR" sz="1000" b="0" i="0" u="none" strike="noStrike" kern="1200" dirty="0" smtClean="0">
                          <a:solidFill>
                            <a:srgbClr val="60497A"/>
                          </a:solidFill>
                          <a:effectLst/>
                          <a:latin typeface="Calibri"/>
                        </a:rPr>
                        <a:t>Tarifs</a:t>
                      </a:r>
                      <a:r>
                        <a:rPr lang="fr-FR" sz="1000" b="0" i="0" u="none" strike="noStrike" kern="1200" baseline="0" dirty="0" smtClean="0">
                          <a:solidFill>
                            <a:srgbClr val="60497A"/>
                          </a:solidFill>
                          <a:effectLst/>
                          <a:latin typeface="Calibri"/>
                        </a:rPr>
                        <a:t> mensuels</a:t>
                      </a:r>
                      <a:endParaRPr lang="fr-FR" sz="1000" b="1" i="0" u="none" strike="noStrike" dirty="0">
                        <a:solidFill>
                          <a:srgbClr val="60497A"/>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fontAlgn="ctr"/>
                      <a:r>
                        <a:rPr lang="fr-FR" sz="1000" b="1" i="0" u="none" strike="noStrike" kern="1200" dirty="0">
                          <a:solidFill>
                            <a:srgbClr val="60497A"/>
                          </a:solidFill>
                          <a:effectLst/>
                          <a:latin typeface="Calibri"/>
                        </a:rPr>
                        <a:t>01/01/2017</a:t>
                      </a:r>
                      <a:endParaRPr lang="fr-FR" sz="1000" b="1" i="0" u="none" strike="noStrike" dirty="0">
                        <a:solidFill>
                          <a:srgbClr val="60497A"/>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fontAlgn="ctr"/>
                      <a:r>
                        <a:rPr lang="fr-FR" sz="1000" b="1" i="0" u="none" strike="noStrike" kern="1200" dirty="0" smtClean="0">
                          <a:solidFill>
                            <a:srgbClr val="EB0F2D"/>
                          </a:solidFill>
                          <a:effectLst/>
                          <a:latin typeface="Calibri"/>
                        </a:rPr>
                        <a:t>01/04/2018</a:t>
                      </a:r>
                      <a:endParaRPr lang="fr-FR" sz="1000" b="1" i="0" u="none" strike="noStrike" dirty="0">
                        <a:solidFill>
                          <a:srgbClr val="EB0F2D"/>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fontAlgn="ctr"/>
                      <a:r>
                        <a:rPr lang="fr-FR" sz="1000" b="1" i="0" u="none" strike="noStrike" kern="1200">
                          <a:solidFill>
                            <a:srgbClr val="60497A"/>
                          </a:solidFill>
                          <a:effectLst/>
                          <a:latin typeface="Calibri"/>
                        </a:rPr>
                        <a:t>variation</a:t>
                      </a:r>
                      <a:endParaRPr lang="fr-FR" sz="1000" b="1" i="0" u="none" strike="noStrike">
                        <a:solidFill>
                          <a:srgbClr val="60497A"/>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r>
              <a:tr h="166600">
                <a:tc>
                  <a:txBody>
                    <a:bodyPr/>
                    <a:lstStyle/>
                    <a:p>
                      <a:pPr algn="l" fontAlgn="ctr"/>
                      <a:r>
                        <a:rPr lang="fr-FR" sz="1000" b="0" i="0" u="none" strike="noStrike" kern="1200" dirty="0" smtClean="0">
                          <a:solidFill>
                            <a:srgbClr val="60497A"/>
                          </a:solidFill>
                          <a:effectLst/>
                          <a:latin typeface="Calibri"/>
                        </a:rPr>
                        <a:t>FSI avec carte Premier</a:t>
                      </a:r>
                      <a:endParaRPr lang="fr-FR" sz="1000" b="0" i="0" u="none" strike="noStrike" dirty="0">
                        <a:solidFill>
                          <a:srgbClr val="60497A"/>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a:noFill/>
                    </a:lnB>
                    <a:solidFill>
                      <a:srgbClr val="E4DFEC"/>
                    </a:solidFill>
                  </a:tcPr>
                </a:tc>
                <a:tc>
                  <a:txBody>
                    <a:bodyPr/>
                    <a:lstStyle/>
                    <a:p>
                      <a:pPr algn="ctr">
                        <a:spcAft>
                          <a:spcPts val="0"/>
                        </a:spcAft>
                      </a:pPr>
                      <a:r>
                        <a:rPr lang="fr-FR" sz="1000" dirty="0">
                          <a:solidFill>
                            <a:srgbClr val="60497A"/>
                          </a:solidFill>
                          <a:effectLst/>
                          <a:latin typeface="Calibri"/>
                          <a:ea typeface="Times New Roman"/>
                        </a:rPr>
                        <a:t>17,00 €</a:t>
                      </a:r>
                      <a:endParaRPr lang="fr-FR" sz="1200" dirty="0">
                        <a:solidFill>
                          <a:srgbClr val="716767"/>
                        </a:solidFill>
                        <a:effectLst/>
                        <a:latin typeface="Times New Roman"/>
                        <a:ea typeface="Times New Roman"/>
                      </a:endParaRPr>
                    </a:p>
                  </a:txBody>
                  <a:tcPr marL="68580" marR="68580" marT="0" marB="0" anchor="ctr">
                    <a:lnL>
                      <a:noFill/>
                    </a:lnL>
                    <a:lnR>
                      <a:noFill/>
                    </a:lnR>
                    <a:lnT w="12700" cap="flat" cmpd="sng" algn="ctr">
                      <a:solidFill>
                        <a:srgbClr val="8064A2"/>
                      </a:solidFill>
                      <a:prstDash val="solid"/>
                      <a:round/>
                      <a:headEnd type="none" w="med" len="med"/>
                      <a:tailEnd type="none" w="med" len="med"/>
                    </a:lnT>
                    <a:lnB>
                      <a:noFill/>
                    </a:lnB>
                    <a:solidFill>
                      <a:srgbClr val="E4DFEC"/>
                    </a:solidFill>
                  </a:tcPr>
                </a:tc>
                <a:tc>
                  <a:txBody>
                    <a:bodyPr/>
                    <a:lstStyle/>
                    <a:p>
                      <a:pPr algn="ctr">
                        <a:spcAft>
                          <a:spcPts val="0"/>
                        </a:spcAft>
                      </a:pPr>
                      <a:r>
                        <a:rPr lang="fr-FR" sz="1000" b="1" dirty="0">
                          <a:solidFill>
                            <a:srgbClr val="60497A"/>
                          </a:solidFill>
                          <a:effectLst/>
                          <a:latin typeface="Calibri"/>
                          <a:ea typeface="Times New Roman"/>
                        </a:rPr>
                        <a:t>17,00 €</a:t>
                      </a:r>
                      <a:endParaRPr lang="fr-FR" sz="1200" b="1" dirty="0">
                        <a:solidFill>
                          <a:srgbClr val="716767"/>
                        </a:solidFill>
                        <a:effectLst/>
                        <a:latin typeface="Times New Roman"/>
                        <a:ea typeface="Times New Roman"/>
                      </a:endParaRPr>
                    </a:p>
                  </a:txBody>
                  <a:tcPr marL="68580" marR="68580" marT="0" marB="0" anchor="ctr">
                    <a:lnL>
                      <a:noFill/>
                    </a:lnL>
                    <a:lnR>
                      <a:noFill/>
                    </a:lnR>
                    <a:lnT w="12700" cap="flat" cmpd="sng" algn="ctr">
                      <a:solidFill>
                        <a:srgbClr val="8064A2"/>
                      </a:solidFill>
                      <a:prstDash val="solid"/>
                      <a:round/>
                      <a:headEnd type="none" w="med" len="med"/>
                      <a:tailEnd type="none" w="med" len="med"/>
                    </a:lnT>
                    <a:lnB>
                      <a:noFill/>
                    </a:lnB>
                    <a:solidFill>
                      <a:srgbClr val="E4DFEC"/>
                    </a:solidFill>
                  </a:tcPr>
                </a:tc>
                <a:tc>
                  <a:txBody>
                    <a:bodyPr/>
                    <a:lstStyle/>
                    <a:p>
                      <a:pPr algn="ctr" rtl="0" fontAlgn="ctr"/>
                      <a:r>
                        <a:rPr lang="fr-FR" sz="1000" b="0" i="0" u="none" strike="noStrike" dirty="0" smtClean="0">
                          <a:solidFill>
                            <a:srgbClr val="60497A"/>
                          </a:solidFill>
                          <a:effectLst/>
                          <a:latin typeface="Calibri"/>
                        </a:rPr>
                        <a:t>-</a:t>
                      </a:r>
                      <a:endParaRPr lang="fr-FR" sz="1000" b="0" i="0" u="none" strike="noStrike" dirty="0">
                        <a:solidFill>
                          <a:srgbClr val="60497A"/>
                        </a:solidFill>
                        <a:effectLst/>
                        <a:latin typeface="Calibri"/>
                      </a:endParaRPr>
                    </a:p>
                  </a:txBody>
                  <a:tcPr marL="68580" marR="68580" marT="0" marB="0" anchor="ctr">
                    <a:lnL>
                      <a:noFill/>
                    </a:lnL>
                    <a:lnR>
                      <a:noFill/>
                    </a:lnR>
                    <a:lnT w="12700" cap="flat" cmpd="sng" algn="ctr">
                      <a:solidFill>
                        <a:srgbClr val="8064A2"/>
                      </a:solidFill>
                      <a:prstDash val="solid"/>
                      <a:round/>
                      <a:headEnd type="none" w="med" len="med"/>
                      <a:tailEnd type="none" w="med" len="med"/>
                    </a:lnT>
                    <a:lnB>
                      <a:noFill/>
                    </a:lnB>
                    <a:solidFill>
                      <a:srgbClr val="E4DFEC"/>
                    </a:solidFill>
                  </a:tcPr>
                </a:tc>
              </a:tr>
              <a:tr h="166600">
                <a:tc>
                  <a:txBody>
                    <a:bodyPr/>
                    <a:lstStyle/>
                    <a:p>
                      <a:pPr algn="l" fontAlgn="ctr"/>
                      <a:r>
                        <a:rPr lang="it-IT" sz="1000" b="0" i="0" u="none" strike="noStrike" dirty="0" smtClean="0">
                          <a:solidFill>
                            <a:srgbClr val="60497A"/>
                          </a:solidFill>
                          <a:effectLst/>
                          <a:latin typeface="Calibri"/>
                        </a:rPr>
                        <a:t>FSI </a:t>
                      </a:r>
                      <a:r>
                        <a:rPr lang="it-IT" sz="1000" b="0" i="0" u="none" strike="noStrike" dirty="0">
                          <a:solidFill>
                            <a:srgbClr val="60497A"/>
                          </a:solidFill>
                          <a:effectLst/>
                          <a:latin typeface="Calibri"/>
                        </a:rPr>
                        <a:t>avec carte </a:t>
                      </a:r>
                      <a:r>
                        <a:rPr lang="it-IT" sz="1000" b="0" i="0" u="none" strike="noStrike" dirty="0" smtClean="0">
                          <a:solidFill>
                            <a:srgbClr val="60497A"/>
                          </a:solidFill>
                          <a:effectLst/>
                          <a:latin typeface="Calibri"/>
                        </a:rPr>
                        <a:t>Infinite</a:t>
                      </a:r>
                      <a:endParaRPr lang="fr-FR" sz="1000" b="0" i="0" u="none" strike="noStrike" dirty="0">
                        <a:solidFill>
                          <a:srgbClr val="60497A"/>
                        </a:solidFill>
                        <a:effectLst/>
                        <a:latin typeface="Calibri"/>
                      </a:endParaRPr>
                    </a:p>
                  </a:txBody>
                  <a:tcPr marL="8330" marR="8330" marT="8330" marB="0" anchor="ctr">
                    <a:lnL>
                      <a:noFill/>
                    </a:lnL>
                    <a:lnR>
                      <a:noFill/>
                    </a:lnR>
                    <a:lnT>
                      <a:noFill/>
                    </a:lnT>
                    <a:lnB>
                      <a:noFill/>
                    </a:lnB>
                  </a:tcPr>
                </a:tc>
                <a:tc>
                  <a:txBody>
                    <a:bodyPr/>
                    <a:lstStyle/>
                    <a:p>
                      <a:pPr algn="ctr">
                        <a:spcAft>
                          <a:spcPts val="0"/>
                        </a:spcAft>
                      </a:pPr>
                      <a:r>
                        <a:rPr lang="fr-FR" sz="1000" dirty="0" smtClean="0">
                          <a:solidFill>
                            <a:srgbClr val="60497A"/>
                          </a:solidFill>
                          <a:effectLst/>
                          <a:latin typeface="Calibri"/>
                          <a:ea typeface="Times New Roman"/>
                        </a:rPr>
                        <a:t>32,00 </a:t>
                      </a:r>
                      <a:r>
                        <a:rPr lang="fr-FR" sz="1000" dirty="0">
                          <a:solidFill>
                            <a:srgbClr val="60497A"/>
                          </a:solidFill>
                          <a:effectLst/>
                          <a:latin typeface="Calibri"/>
                          <a:ea typeface="Times New Roman"/>
                        </a:rPr>
                        <a:t>€</a:t>
                      </a:r>
                      <a:endParaRPr lang="fr-FR" sz="1200" dirty="0">
                        <a:solidFill>
                          <a:srgbClr val="716767"/>
                        </a:solidFill>
                        <a:effectLst/>
                        <a:latin typeface="Times New Roman"/>
                        <a:ea typeface="Times New Roman"/>
                      </a:endParaRPr>
                    </a:p>
                  </a:txBody>
                  <a:tcPr marL="68580" marR="68580" marT="0" marB="0" anchor="ctr">
                    <a:lnL>
                      <a:noFill/>
                    </a:lnL>
                    <a:lnR>
                      <a:noFill/>
                    </a:lnR>
                    <a:lnT>
                      <a:noFill/>
                    </a:lnT>
                    <a:lnB>
                      <a:noFill/>
                    </a:lnB>
                  </a:tcPr>
                </a:tc>
                <a:tc>
                  <a:txBody>
                    <a:bodyPr/>
                    <a:lstStyle/>
                    <a:p>
                      <a:pPr algn="ctr">
                        <a:spcAft>
                          <a:spcPts val="0"/>
                        </a:spcAft>
                      </a:pPr>
                      <a:r>
                        <a:rPr lang="fr-FR" sz="1000" b="1" dirty="0" smtClean="0">
                          <a:solidFill>
                            <a:srgbClr val="60497A"/>
                          </a:solidFill>
                          <a:effectLst/>
                          <a:latin typeface="Calibri"/>
                          <a:ea typeface="Times New Roman"/>
                        </a:rPr>
                        <a:t>32,50 </a:t>
                      </a:r>
                      <a:r>
                        <a:rPr lang="fr-FR" sz="1000" b="1" dirty="0">
                          <a:solidFill>
                            <a:srgbClr val="60497A"/>
                          </a:solidFill>
                          <a:effectLst/>
                          <a:latin typeface="Calibri"/>
                          <a:ea typeface="Times New Roman"/>
                        </a:rPr>
                        <a:t>€</a:t>
                      </a:r>
                      <a:endParaRPr lang="fr-FR" sz="1200" b="1" dirty="0">
                        <a:solidFill>
                          <a:srgbClr val="716767"/>
                        </a:solidFill>
                        <a:effectLst/>
                        <a:latin typeface="Times New Roman"/>
                        <a:ea typeface="Times New Roman"/>
                      </a:endParaRPr>
                    </a:p>
                  </a:txBody>
                  <a:tcPr marL="68580" marR="68580" marT="0" marB="0" anchor="ctr">
                    <a:lnL>
                      <a:noFill/>
                    </a:lnL>
                    <a:lnR>
                      <a:noFill/>
                    </a:lnR>
                    <a:lnT>
                      <a:noFill/>
                    </a:lnT>
                    <a:lnB>
                      <a:noFill/>
                    </a:lnB>
                  </a:tcPr>
                </a:tc>
                <a:tc>
                  <a:txBody>
                    <a:bodyPr/>
                    <a:lstStyle/>
                    <a:p>
                      <a:pPr algn="ctr">
                        <a:spcAft>
                          <a:spcPts val="0"/>
                        </a:spcAft>
                      </a:pPr>
                      <a:r>
                        <a:rPr lang="fr-FR" sz="1000" dirty="0" smtClean="0">
                          <a:solidFill>
                            <a:srgbClr val="60497A"/>
                          </a:solidFill>
                          <a:effectLst/>
                          <a:latin typeface="Calibri"/>
                          <a:ea typeface="Times New Roman"/>
                        </a:rPr>
                        <a:t>2%</a:t>
                      </a:r>
                      <a:endParaRPr lang="fr-FR" sz="1200" dirty="0">
                        <a:solidFill>
                          <a:srgbClr val="716767"/>
                        </a:solidFill>
                        <a:effectLst/>
                        <a:latin typeface="Times New Roman"/>
                        <a:ea typeface="Times New Roman"/>
                      </a:endParaRPr>
                    </a:p>
                  </a:txBody>
                  <a:tcPr marL="68580" marR="68580" marT="0" marB="0" anchor="ctr">
                    <a:lnL>
                      <a:noFill/>
                    </a:lnL>
                    <a:lnR>
                      <a:noFill/>
                    </a:lnR>
                    <a:lnT>
                      <a:noFill/>
                    </a:lnT>
                    <a:lnB>
                      <a:noFill/>
                    </a:lnB>
                  </a:tcPr>
                </a:tc>
              </a:tr>
              <a:tr h="166600">
                <a:tc>
                  <a:txBody>
                    <a:bodyPr/>
                    <a:lstStyle/>
                    <a:p>
                      <a:pPr algn="l" fontAlgn="ctr"/>
                      <a:r>
                        <a:rPr lang="fr-FR" sz="1000" b="0" i="0" u="none" strike="noStrike" kern="1200" dirty="0">
                          <a:solidFill>
                            <a:srgbClr val="60497A"/>
                          </a:solidFill>
                          <a:effectLst/>
                          <a:latin typeface="Calibri"/>
                        </a:rPr>
                        <a:t>FSE+ avec carte </a:t>
                      </a:r>
                      <a:r>
                        <a:rPr lang="fr-FR" sz="1000" b="0" i="0" u="none" strike="noStrike" kern="1200" dirty="0" err="1" smtClean="0">
                          <a:solidFill>
                            <a:srgbClr val="60497A"/>
                          </a:solidFill>
                          <a:effectLst/>
                          <a:latin typeface="Calibri"/>
                        </a:rPr>
                        <a:t>Sensea</a:t>
                      </a:r>
                      <a:r>
                        <a:rPr lang="fr-FR" sz="1000" b="0" i="0" u="none" strike="noStrike" kern="1200" dirty="0" smtClean="0">
                          <a:solidFill>
                            <a:srgbClr val="60497A"/>
                          </a:solidFill>
                          <a:effectLst/>
                          <a:latin typeface="Calibri"/>
                        </a:rPr>
                        <a:t>/(</a:t>
                      </a:r>
                      <a:r>
                        <a:rPr lang="fr-FR" sz="1000" b="0" i="0" u="none" strike="noStrike" kern="1200" dirty="0" err="1" smtClean="0">
                          <a:solidFill>
                            <a:srgbClr val="60497A"/>
                          </a:solidFill>
                          <a:effectLst/>
                          <a:latin typeface="Calibri"/>
                        </a:rPr>
                        <a:t>Izi</a:t>
                      </a:r>
                      <a:r>
                        <a:rPr lang="fr-FR" sz="1000" b="0" i="0" u="none" strike="noStrike" kern="1200" dirty="0" smtClean="0">
                          <a:solidFill>
                            <a:srgbClr val="60497A"/>
                          </a:solidFill>
                          <a:effectLst/>
                          <a:latin typeface="Calibri"/>
                        </a:rPr>
                        <a:t>)carte</a:t>
                      </a:r>
                      <a:r>
                        <a:rPr lang="fr-FR" sz="1000" b="0" i="0" u="none" strike="noStrike" kern="1200" baseline="0" dirty="0" smtClean="0">
                          <a:solidFill>
                            <a:srgbClr val="60497A"/>
                          </a:solidFill>
                          <a:effectLst/>
                          <a:latin typeface="Calibri"/>
                        </a:rPr>
                        <a:t> </a:t>
                      </a:r>
                      <a:r>
                        <a:rPr lang="fr-FR" sz="1000" b="0" i="0" u="none" strike="noStrike" kern="1200" baseline="0" dirty="0" err="1" smtClean="0">
                          <a:solidFill>
                            <a:srgbClr val="60497A"/>
                          </a:solidFill>
                          <a:effectLst/>
                          <a:latin typeface="Calibri"/>
                        </a:rPr>
                        <a:t>classic</a:t>
                      </a:r>
                      <a:endParaRPr lang="fr-FR" sz="1000" b="0" i="0" u="none" strike="noStrike" dirty="0">
                        <a:solidFill>
                          <a:srgbClr val="60497A"/>
                        </a:solidFill>
                        <a:effectLst/>
                        <a:latin typeface="Calibri"/>
                      </a:endParaRPr>
                    </a:p>
                  </a:txBody>
                  <a:tcPr marL="8330" marR="8330" marT="8330" marB="0" anchor="ctr">
                    <a:lnL>
                      <a:noFill/>
                    </a:lnL>
                    <a:lnR>
                      <a:noFill/>
                    </a:lnR>
                    <a:lnT>
                      <a:noFill/>
                    </a:lnT>
                    <a:lnB>
                      <a:noFill/>
                    </a:lnB>
                    <a:solidFill>
                      <a:srgbClr val="E4DFEC"/>
                    </a:solidFill>
                  </a:tcPr>
                </a:tc>
                <a:tc>
                  <a:txBody>
                    <a:bodyPr/>
                    <a:lstStyle/>
                    <a:p>
                      <a:pPr algn="ctr">
                        <a:spcAft>
                          <a:spcPts val="0"/>
                        </a:spcAft>
                      </a:pPr>
                      <a:r>
                        <a:rPr lang="fr-FR" sz="1000">
                          <a:solidFill>
                            <a:srgbClr val="60497A"/>
                          </a:solidFill>
                          <a:effectLst/>
                          <a:latin typeface="Calibri"/>
                          <a:ea typeface="Times New Roman"/>
                        </a:rPr>
                        <a:t>10,00 €</a:t>
                      </a:r>
                      <a:endParaRPr lang="fr-FR" sz="1200">
                        <a:solidFill>
                          <a:srgbClr val="716767"/>
                        </a:solidFill>
                        <a:effectLst/>
                        <a:latin typeface="Times New Roman"/>
                        <a:ea typeface="Times New Roman"/>
                      </a:endParaRPr>
                    </a:p>
                  </a:txBody>
                  <a:tcPr marL="68580" marR="68580" marT="0" marB="0" anchor="ctr">
                    <a:lnL>
                      <a:noFill/>
                    </a:lnL>
                    <a:lnR>
                      <a:noFill/>
                    </a:lnR>
                    <a:lnT>
                      <a:noFill/>
                    </a:lnT>
                    <a:lnB>
                      <a:noFill/>
                    </a:lnB>
                    <a:solidFill>
                      <a:srgbClr val="E4DFEC"/>
                    </a:solidFill>
                  </a:tcPr>
                </a:tc>
                <a:tc>
                  <a:txBody>
                    <a:bodyPr/>
                    <a:lstStyle/>
                    <a:p>
                      <a:pPr algn="ctr">
                        <a:spcAft>
                          <a:spcPts val="0"/>
                        </a:spcAft>
                      </a:pPr>
                      <a:r>
                        <a:rPr lang="fr-FR" sz="1000" b="1" dirty="0">
                          <a:solidFill>
                            <a:srgbClr val="60497A"/>
                          </a:solidFill>
                          <a:effectLst/>
                          <a:latin typeface="Calibri"/>
                          <a:ea typeface="Times New Roman"/>
                        </a:rPr>
                        <a:t>10,25 €</a:t>
                      </a:r>
                      <a:endParaRPr lang="fr-FR" sz="1200" b="1" dirty="0">
                        <a:solidFill>
                          <a:srgbClr val="716767"/>
                        </a:solidFill>
                        <a:effectLst/>
                        <a:latin typeface="Times New Roman"/>
                        <a:ea typeface="Times New Roman"/>
                      </a:endParaRPr>
                    </a:p>
                  </a:txBody>
                  <a:tcPr marL="68580" marR="68580" marT="0" marB="0" anchor="ctr">
                    <a:lnL>
                      <a:noFill/>
                    </a:lnL>
                    <a:lnR>
                      <a:noFill/>
                    </a:lnR>
                    <a:lnT>
                      <a:noFill/>
                    </a:lnT>
                    <a:lnB>
                      <a:noFill/>
                    </a:lnB>
                    <a:solidFill>
                      <a:srgbClr val="E4DFEC"/>
                    </a:solidFill>
                  </a:tcPr>
                </a:tc>
                <a:tc>
                  <a:txBody>
                    <a:bodyPr/>
                    <a:lstStyle/>
                    <a:p>
                      <a:pPr algn="ctr">
                        <a:spcAft>
                          <a:spcPts val="0"/>
                        </a:spcAft>
                      </a:pPr>
                      <a:r>
                        <a:rPr lang="fr-FR" sz="1000" dirty="0">
                          <a:solidFill>
                            <a:srgbClr val="60497A"/>
                          </a:solidFill>
                          <a:effectLst/>
                          <a:latin typeface="Calibri"/>
                          <a:ea typeface="Times New Roman"/>
                        </a:rPr>
                        <a:t>2,50%</a:t>
                      </a:r>
                      <a:endParaRPr lang="fr-FR" sz="1200" dirty="0">
                        <a:solidFill>
                          <a:srgbClr val="716767"/>
                        </a:solidFill>
                        <a:effectLst/>
                        <a:latin typeface="Times New Roman"/>
                        <a:ea typeface="Times New Roman"/>
                      </a:endParaRPr>
                    </a:p>
                  </a:txBody>
                  <a:tcPr marL="68580" marR="68580" marT="0" marB="0" anchor="ctr">
                    <a:lnL>
                      <a:noFill/>
                    </a:lnL>
                    <a:lnR>
                      <a:noFill/>
                    </a:lnR>
                    <a:lnT>
                      <a:noFill/>
                    </a:lnT>
                    <a:lnB>
                      <a:noFill/>
                    </a:lnB>
                    <a:solidFill>
                      <a:srgbClr val="E4DFEC"/>
                    </a:solidFill>
                  </a:tcPr>
                </a:tc>
              </a:tr>
              <a:tr h="166600">
                <a:tc>
                  <a:txBody>
                    <a:bodyPr/>
                    <a:lstStyle/>
                    <a:p>
                      <a:pPr algn="l" fontAlgn="ctr"/>
                      <a:r>
                        <a:rPr lang="it-IT" sz="1000" b="0" i="0" u="none" strike="noStrike" dirty="0">
                          <a:solidFill>
                            <a:srgbClr val="60497A"/>
                          </a:solidFill>
                          <a:effectLst/>
                          <a:latin typeface="Calibri"/>
                        </a:rPr>
                        <a:t>FSE avec carte </a:t>
                      </a:r>
                      <a:r>
                        <a:rPr lang="it-IT" sz="1000" b="0" i="0" u="none" strike="noStrike" dirty="0" smtClean="0">
                          <a:solidFill>
                            <a:srgbClr val="60497A"/>
                          </a:solidFill>
                          <a:effectLst/>
                          <a:latin typeface="Calibri"/>
                        </a:rPr>
                        <a:t>Sensea/</a:t>
                      </a:r>
                      <a:r>
                        <a:rPr lang="fr-FR" sz="1000" b="0" i="0" u="none" strike="noStrike" kern="1200" dirty="0" smtClean="0">
                          <a:solidFill>
                            <a:srgbClr val="60497A"/>
                          </a:solidFill>
                          <a:effectLst/>
                          <a:latin typeface="Calibri"/>
                        </a:rPr>
                        <a:t>(</a:t>
                      </a:r>
                      <a:r>
                        <a:rPr lang="fr-FR" sz="1000" b="0" i="0" u="none" strike="noStrike" kern="1200" dirty="0" err="1" smtClean="0">
                          <a:solidFill>
                            <a:srgbClr val="60497A"/>
                          </a:solidFill>
                          <a:effectLst/>
                          <a:latin typeface="Calibri"/>
                        </a:rPr>
                        <a:t>Izi</a:t>
                      </a:r>
                      <a:r>
                        <a:rPr lang="fr-FR" sz="1000" b="0" i="0" u="none" strike="noStrike" kern="1200" dirty="0" smtClean="0">
                          <a:solidFill>
                            <a:srgbClr val="60497A"/>
                          </a:solidFill>
                          <a:effectLst/>
                          <a:latin typeface="Calibri"/>
                        </a:rPr>
                        <a:t>)carte</a:t>
                      </a:r>
                      <a:r>
                        <a:rPr lang="fr-FR" sz="1000" b="0" i="0" u="none" strike="noStrike" kern="1200" baseline="0" dirty="0" smtClean="0">
                          <a:solidFill>
                            <a:srgbClr val="60497A"/>
                          </a:solidFill>
                          <a:effectLst/>
                          <a:latin typeface="Calibri"/>
                        </a:rPr>
                        <a:t> </a:t>
                      </a:r>
                      <a:r>
                        <a:rPr lang="fr-FR" sz="1000" b="0" i="0" u="none" strike="noStrike" kern="1200" baseline="0" dirty="0" err="1" smtClean="0">
                          <a:solidFill>
                            <a:srgbClr val="60497A"/>
                          </a:solidFill>
                          <a:effectLst/>
                          <a:latin typeface="Calibri"/>
                        </a:rPr>
                        <a:t>classic</a:t>
                      </a:r>
                      <a:endParaRPr lang="fr-FR" sz="1000" b="0" i="0" u="none" strike="noStrike" dirty="0">
                        <a:solidFill>
                          <a:srgbClr val="60497A"/>
                        </a:solidFill>
                        <a:effectLst/>
                        <a:latin typeface="Calibri"/>
                      </a:endParaRPr>
                    </a:p>
                  </a:txBody>
                  <a:tcPr marL="8330" marR="8330" marT="8330" marB="0" anchor="ctr">
                    <a:lnL>
                      <a:noFill/>
                    </a:lnL>
                    <a:lnR>
                      <a:noFill/>
                    </a:lnR>
                    <a:lnT>
                      <a:noFill/>
                    </a:lnT>
                    <a:lnB>
                      <a:noFill/>
                    </a:lnB>
                  </a:tcPr>
                </a:tc>
                <a:tc>
                  <a:txBody>
                    <a:bodyPr/>
                    <a:lstStyle/>
                    <a:p>
                      <a:pPr algn="ctr">
                        <a:spcAft>
                          <a:spcPts val="0"/>
                        </a:spcAft>
                      </a:pPr>
                      <a:r>
                        <a:rPr lang="fr-FR" sz="1000">
                          <a:solidFill>
                            <a:srgbClr val="60497A"/>
                          </a:solidFill>
                          <a:effectLst/>
                          <a:latin typeface="Calibri"/>
                          <a:ea typeface="Times New Roman"/>
                        </a:rPr>
                        <a:t>9,50 €</a:t>
                      </a:r>
                      <a:endParaRPr lang="fr-FR" sz="1200">
                        <a:solidFill>
                          <a:srgbClr val="716767"/>
                        </a:solidFill>
                        <a:effectLst/>
                        <a:latin typeface="Times New Roman"/>
                        <a:ea typeface="Times New Roman"/>
                      </a:endParaRPr>
                    </a:p>
                  </a:txBody>
                  <a:tcPr marL="68580" marR="68580" marT="0" marB="0" anchor="ctr">
                    <a:lnL>
                      <a:noFill/>
                    </a:lnL>
                    <a:lnR>
                      <a:noFill/>
                    </a:lnR>
                    <a:lnT>
                      <a:noFill/>
                    </a:lnT>
                    <a:lnB>
                      <a:noFill/>
                    </a:lnB>
                  </a:tcPr>
                </a:tc>
                <a:tc>
                  <a:txBody>
                    <a:bodyPr/>
                    <a:lstStyle/>
                    <a:p>
                      <a:pPr algn="ctr">
                        <a:spcAft>
                          <a:spcPts val="0"/>
                        </a:spcAft>
                      </a:pPr>
                      <a:r>
                        <a:rPr lang="fr-FR" sz="1000" b="1" dirty="0">
                          <a:solidFill>
                            <a:srgbClr val="60497A"/>
                          </a:solidFill>
                          <a:effectLst/>
                          <a:latin typeface="Calibri"/>
                          <a:ea typeface="Times New Roman"/>
                        </a:rPr>
                        <a:t>10,25 €</a:t>
                      </a:r>
                      <a:endParaRPr lang="fr-FR" sz="1200" b="1" dirty="0">
                        <a:solidFill>
                          <a:srgbClr val="716767"/>
                        </a:solidFill>
                        <a:effectLst/>
                        <a:latin typeface="Times New Roman"/>
                        <a:ea typeface="Times New Roman"/>
                      </a:endParaRPr>
                    </a:p>
                  </a:txBody>
                  <a:tcPr marL="68580" marR="68580" marT="0" marB="0" anchor="ctr">
                    <a:lnL>
                      <a:noFill/>
                    </a:lnL>
                    <a:lnR>
                      <a:noFill/>
                    </a:lnR>
                    <a:lnT>
                      <a:noFill/>
                    </a:lnT>
                    <a:lnB>
                      <a:noFill/>
                    </a:lnB>
                  </a:tcPr>
                </a:tc>
                <a:tc>
                  <a:txBody>
                    <a:bodyPr/>
                    <a:lstStyle/>
                    <a:p>
                      <a:pPr algn="ctr">
                        <a:spcAft>
                          <a:spcPts val="0"/>
                        </a:spcAft>
                      </a:pPr>
                      <a:r>
                        <a:rPr lang="fr-FR" sz="1000" dirty="0">
                          <a:solidFill>
                            <a:srgbClr val="60497A"/>
                          </a:solidFill>
                          <a:effectLst/>
                          <a:latin typeface="Calibri"/>
                          <a:ea typeface="Times New Roman"/>
                        </a:rPr>
                        <a:t>7,89%</a:t>
                      </a:r>
                      <a:endParaRPr lang="fr-FR" sz="1200" dirty="0">
                        <a:solidFill>
                          <a:srgbClr val="716767"/>
                        </a:solidFill>
                        <a:effectLst/>
                        <a:latin typeface="Times New Roman"/>
                        <a:ea typeface="Times New Roman"/>
                      </a:endParaRPr>
                    </a:p>
                  </a:txBody>
                  <a:tcPr marL="68580" marR="68580" marT="0" marB="0" anchor="ctr">
                    <a:lnL>
                      <a:noFill/>
                    </a:lnL>
                    <a:lnR>
                      <a:noFill/>
                    </a:lnR>
                    <a:lnT>
                      <a:noFill/>
                    </a:lnT>
                    <a:lnB>
                      <a:noFill/>
                    </a:lnB>
                  </a:tcPr>
                </a:tc>
              </a:tr>
            </a:tbl>
          </a:graphicData>
        </a:graphic>
      </p:graphicFrame>
      <p:sp>
        <p:nvSpPr>
          <p:cNvPr id="9" name="Espace réservé du contenu 1"/>
          <p:cNvSpPr txBox="1">
            <a:spLocks/>
          </p:cNvSpPr>
          <p:nvPr/>
        </p:nvSpPr>
        <p:spPr>
          <a:xfrm>
            <a:off x="169669" y="1426230"/>
            <a:ext cx="3979629" cy="2516042"/>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sz="1200" b="1" dirty="0" smtClean="0">
                <a:latin typeface="Arial Narrow" panose="020B0606020202030204" pitchFamily="34" charset="0"/>
              </a:rPr>
              <a:t>Peu d’impacts sur le BL: </a:t>
            </a:r>
          </a:p>
          <a:p>
            <a:r>
              <a:rPr lang="fr-FR" sz="1200" dirty="0">
                <a:latin typeface="Arial Narrow" panose="020B0606020202030204" pitchFamily="34" charset="0"/>
              </a:rPr>
              <a:t>L</a:t>
            </a:r>
            <a:r>
              <a:rPr lang="fr-FR" sz="1200" dirty="0" smtClean="0">
                <a:latin typeface="Arial Narrow" panose="020B0606020202030204" pitchFamily="34" charset="0"/>
              </a:rPr>
              <a:t>égère augmentation avec une carte </a:t>
            </a:r>
            <a:r>
              <a:rPr lang="fr-FR" sz="1200" dirty="0" err="1" smtClean="0">
                <a:latin typeface="Arial Narrow" panose="020B0606020202030204" pitchFamily="34" charset="0"/>
              </a:rPr>
              <a:t>Sensea</a:t>
            </a:r>
            <a:r>
              <a:rPr lang="fr-FR" sz="1200" dirty="0">
                <a:latin typeface="Arial Narrow" panose="020B0606020202030204" pitchFamily="34" charset="0"/>
              </a:rPr>
              <a:t>/</a:t>
            </a:r>
            <a:r>
              <a:rPr lang="fr-FR" sz="1200" dirty="0" smtClean="0">
                <a:latin typeface="Arial Narrow" panose="020B0606020202030204" pitchFamily="34" charset="0"/>
              </a:rPr>
              <a:t>Visa </a:t>
            </a:r>
            <a:r>
              <a:rPr lang="fr-FR" sz="1200" dirty="0" err="1" smtClean="0">
                <a:latin typeface="Arial Narrow" panose="020B0606020202030204" pitchFamily="34" charset="0"/>
              </a:rPr>
              <a:t>Classic</a:t>
            </a:r>
            <a:endParaRPr lang="fr-FR" sz="1200" dirty="0" smtClean="0">
              <a:latin typeface="Arial Narrow" panose="020B0606020202030204" pitchFamily="34" charset="0"/>
            </a:endParaRPr>
          </a:p>
          <a:p>
            <a:r>
              <a:rPr lang="fr-FR" sz="1200" dirty="0">
                <a:latin typeface="Arial Narrow" panose="020B0606020202030204" pitchFamily="34" charset="0"/>
              </a:rPr>
              <a:t>P</a:t>
            </a:r>
            <a:r>
              <a:rPr lang="fr-FR" sz="1200" dirty="0" smtClean="0">
                <a:latin typeface="Arial Narrow" panose="020B0606020202030204" pitchFamily="34" charset="0"/>
              </a:rPr>
              <a:t>as d’augmentation avec une carte HDG</a:t>
            </a:r>
          </a:p>
          <a:p>
            <a:r>
              <a:rPr lang="fr-FR" sz="1200" dirty="0" smtClean="0">
                <a:latin typeface="Arial Narrow" panose="020B0606020202030204" pitchFamily="34" charset="0"/>
              </a:rPr>
              <a:t>Maintien des remises pour les jeunes</a:t>
            </a:r>
          </a:p>
          <a:p>
            <a:r>
              <a:rPr lang="fr-FR" sz="1200" dirty="0">
                <a:latin typeface="Arial Narrow" panose="020B0606020202030204" pitchFamily="34" charset="0"/>
              </a:rPr>
              <a:t>Maintien des remises -10%,-20%,-30</a:t>
            </a:r>
            <a:r>
              <a:rPr lang="fr-FR" sz="1200" dirty="0" smtClean="0">
                <a:latin typeface="Arial Narrow" panose="020B0606020202030204" pitchFamily="34" charset="0"/>
              </a:rPr>
              <a:t>% sur les services complémentaires payants souscrits:</a:t>
            </a:r>
          </a:p>
          <a:p>
            <a:pPr lvl="1"/>
            <a:r>
              <a:rPr lang="fr-FR" sz="1000" dirty="0">
                <a:latin typeface="Arial Narrow" panose="020B0606020202030204" pitchFamily="34" charset="0"/>
              </a:rPr>
              <a:t>s</a:t>
            </a:r>
            <a:r>
              <a:rPr lang="fr-FR" sz="1000" dirty="0" smtClean="0">
                <a:latin typeface="Arial Narrow" panose="020B0606020202030204" pitchFamily="34" charset="0"/>
              </a:rPr>
              <a:t>eul le service </a:t>
            </a:r>
            <a:r>
              <a:rPr lang="fr-FR" sz="1000" dirty="0" err="1" smtClean="0">
                <a:latin typeface="Arial Narrow" panose="020B0606020202030204" pitchFamily="34" charset="0"/>
              </a:rPr>
              <a:t>E-carte</a:t>
            </a:r>
            <a:r>
              <a:rPr lang="fr-FR" sz="1000" dirty="0" smtClean="0">
                <a:latin typeface="Arial Narrow" panose="020B0606020202030204" pitchFamily="34" charset="0"/>
              </a:rPr>
              <a:t> bleue augmente</a:t>
            </a:r>
          </a:p>
          <a:p>
            <a:pPr lvl="1"/>
            <a:r>
              <a:rPr lang="fr-FR" sz="1000" dirty="0">
                <a:latin typeface="Arial Narrow" panose="020B0606020202030204" pitchFamily="34" charset="0"/>
              </a:rPr>
              <a:t>l</a:t>
            </a:r>
            <a:r>
              <a:rPr lang="fr-FR" sz="1000" dirty="0" smtClean="0">
                <a:latin typeface="Arial Narrow" panose="020B0606020202030204" pitchFamily="34" charset="0"/>
              </a:rPr>
              <a:t>es autres services n’augmentent pas ou diminuent</a:t>
            </a:r>
            <a:endParaRPr lang="fr-FR" sz="1000" dirty="0">
              <a:latin typeface="Arial Narrow" panose="020B0606020202030204" pitchFamily="34" charset="0"/>
            </a:endParaRPr>
          </a:p>
          <a:p>
            <a:pPr marL="0" indent="0" algn="just">
              <a:spcBef>
                <a:spcPts val="300"/>
              </a:spcBef>
              <a:spcAft>
                <a:spcPts val="300"/>
              </a:spcAft>
              <a:buNone/>
            </a:pPr>
            <a:endParaRPr lang="fr-FR" sz="200" b="1" dirty="0" smtClean="0">
              <a:latin typeface="Arial Narrow" panose="020B0606020202030204" pitchFamily="34" charset="0"/>
            </a:endParaRPr>
          </a:p>
          <a:p>
            <a:pPr marL="0" indent="0" algn="just">
              <a:spcBef>
                <a:spcPts val="300"/>
              </a:spcBef>
              <a:spcAft>
                <a:spcPts val="300"/>
              </a:spcAft>
              <a:buNone/>
            </a:pPr>
            <a:r>
              <a:rPr lang="fr-FR" sz="1100" dirty="0" smtClean="0">
                <a:latin typeface="Arial Narrow" panose="020B0606020202030204" pitchFamily="34" charset="0"/>
              </a:rPr>
              <a:t>    Nos offres promos permettent de favoriser les montées en gamme!</a:t>
            </a:r>
          </a:p>
          <a:p>
            <a:pPr marL="0" indent="0" algn="just">
              <a:spcBef>
                <a:spcPts val="300"/>
              </a:spcBef>
              <a:spcAft>
                <a:spcPts val="300"/>
              </a:spcAft>
              <a:buNone/>
            </a:pPr>
            <a:endParaRPr lang="fr-FR" sz="100" dirty="0">
              <a:latin typeface="Arial Narrow" panose="020B0606020202030204" pitchFamily="34" charset="0"/>
            </a:endParaRPr>
          </a:p>
          <a:p>
            <a:pPr marL="0" indent="0" algn="just">
              <a:spcBef>
                <a:spcPts val="300"/>
              </a:spcBef>
              <a:spcAft>
                <a:spcPts val="300"/>
              </a:spcAft>
              <a:buNone/>
            </a:pPr>
            <a:r>
              <a:rPr lang="fr-FR" sz="900" i="1" dirty="0" smtClean="0">
                <a:solidFill>
                  <a:schemeClr val="bg1">
                    <a:lumMod val="50000"/>
                  </a:schemeClr>
                </a:solidFill>
                <a:latin typeface="Arial Narrow" panose="020B0606020202030204" pitchFamily="34" charset="0"/>
              </a:rPr>
              <a:t>La calculette BL a été mise à jour dans la rubrique des commerciaux.</a:t>
            </a:r>
            <a:endParaRPr lang="fr-FR" sz="900" i="1" dirty="0">
              <a:solidFill>
                <a:schemeClr val="bg1">
                  <a:lumMod val="50000"/>
                </a:schemeClr>
              </a:solidFill>
              <a:latin typeface="Arial Narrow" panose="020B0606020202030204" pitchFamily="34" charset="0"/>
            </a:endParaRPr>
          </a:p>
        </p:txBody>
      </p:sp>
      <p:graphicFrame>
        <p:nvGraphicFramePr>
          <p:cNvPr id="10" name="Tableau 9"/>
          <p:cNvGraphicFramePr>
            <a:graphicFrameLocks noGrp="1"/>
          </p:cNvGraphicFramePr>
          <p:nvPr>
            <p:extLst>
              <p:ext uri="{D42A27DB-BD31-4B8C-83A1-F6EECF244321}">
                <p14:modId xmlns:p14="http://schemas.microsoft.com/office/powerpoint/2010/main" val="2794221037"/>
              </p:ext>
            </p:extLst>
          </p:nvPr>
        </p:nvGraphicFramePr>
        <p:xfrm>
          <a:off x="3907776" y="1321052"/>
          <a:ext cx="5005734" cy="2340730"/>
        </p:xfrm>
        <a:graphic>
          <a:graphicData uri="http://schemas.openxmlformats.org/drawingml/2006/table">
            <a:tbl>
              <a:tblPr/>
              <a:tblGrid>
                <a:gridCol w="3155148"/>
                <a:gridCol w="658391"/>
                <a:gridCol w="673885"/>
                <a:gridCol w="518310"/>
              </a:tblGrid>
              <a:tr h="174930">
                <a:tc>
                  <a:txBody>
                    <a:bodyPr/>
                    <a:lstStyle/>
                    <a:p>
                      <a:pPr algn="l" fontAlgn="ctr"/>
                      <a:r>
                        <a:rPr lang="fr-FR" sz="1000" b="1" i="0" u="none" strike="noStrike" kern="1200" dirty="0">
                          <a:solidFill>
                            <a:srgbClr val="60497A"/>
                          </a:solidFill>
                          <a:effectLst/>
                          <a:latin typeface="Calibri"/>
                        </a:rPr>
                        <a:t>  </a:t>
                      </a:r>
                      <a:r>
                        <a:rPr lang="fr-FR" sz="1000" b="0" i="0" u="none" strike="noStrike" kern="1200" dirty="0" smtClean="0">
                          <a:solidFill>
                            <a:srgbClr val="60497A"/>
                          </a:solidFill>
                          <a:effectLst/>
                          <a:latin typeface="Calibri"/>
                        </a:rPr>
                        <a:t>Tarifs</a:t>
                      </a:r>
                      <a:r>
                        <a:rPr lang="fr-FR" sz="1000" b="0" i="0" u="none" strike="noStrike" kern="1200" baseline="0" dirty="0" smtClean="0">
                          <a:solidFill>
                            <a:srgbClr val="60497A"/>
                          </a:solidFill>
                          <a:effectLst/>
                          <a:latin typeface="Calibri"/>
                        </a:rPr>
                        <a:t> mensuels</a:t>
                      </a:r>
                      <a:endParaRPr lang="fr-FR" sz="1000" b="0" i="0" u="none" strike="noStrike" dirty="0">
                        <a:solidFill>
                          <a:srgbClr val="60497A"/>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fontAlgn="ctr"/>
                      <a:r>
                        <a:rPr lang="fr-FR" sz="1000" b="1" i="0" u="none" strike="noStrike" kern="1200" dirty="0">
                          <a:solidFill>
                            <a:srgbClr val="60497A"/>
                          </a:solidFill>
                          <a:effectLst/>
                          <a:latin typeface="Calibri"/>
                        </a:rPr>
                        <a:t>01/01/2017</a:t>
                      </a:r>
                      <a:endParaRPr lang="fr-FR" sz="1000" b="1" i="0" u="none" strike="noStrike" dirty="0">
                        <a:solidFill>
                          <a:srgbClr val="60497A"/>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fontAlgn="ctr"/>
                      <a:r>
                        <a:rPr lang="fr-FR" sz="1000" b="1" i="0" u="none" strike="noStrike" kern="1200" dirty="0" smtClean="0">
                          <a:solidFill>
                            <a:srgbClr val="EB0F2D"/>
                          </a:solidFill>
                          <a:effectLst/>
                          <a:latin typeface="Calibri"/>
                        </a:rPr>
                        <a:t>01/04/2018</a:t>
                      </a:r>
                      <a:endParaRPr lang="fr-FR" sz="1000" b="1" i="0" u="none" strike="noStrike" dirty="0">
                        <a:solidFill>
                          <a:srgbClr val="EB0F2D"/>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fontAlgn="ctr"/>
                      <a:r>
                        <a:rPr lang="fr-FR" sz="1000" b="1" i="0" u="none" strike="noStrike" kern="1200">
                          <a:solidFill>
                            <a:srgbClr val="60497A"/>
                          </a:solidFill>
                          <a:effectLst/>
                          <a:latin typeface="Calibri"/>
                        </a:rPr>
                        <a:t>variation</a:t>
                      </a:r>
                      <a:endParaRPr lang="fr-FR" sz="1000" b="1" i="0" u="none" strike="noStrike">
                        <a:solidFill>
                          <a:srgbClr val="60497A"/>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r>
              <a:tr h="166600">
                <a:tc>
                  <a:txBody>
                    <a:bodyPr/>
                    <a:lstStyle/>
                    <a:p>
                      <a:pPr algn="l" fontAlgn="ctr"/>
                      <a:r>
                        <a:rPr lang="fr-FR" sz="1000" b="1" i="0" u="none" strike="noStrike" kern="1200" dirty="0">
                          <a:solidFill>
                            <a:srgbClr val="60497A"/>
                          </a:solidFill>
                          <a:effectLst/>
                          <a:latin typeface="Calibri"/>
                        </a:rPr>
                        <a:t>Bouquet Liberté avec carte </a:t>
                      </a:r>
                      <a:r>
                        <a:rPr lang="fr-FR" sz="1000" b="1" i="0" u="none" strike="noStrike" kern="1200" dirty="0" err="1" smtClean="0">
                          <a:solidFill>
                            <a:srgbClr val="60497A"/>
                          </a:solidFill>
                          <a:effectLst/>
                          <a:latin typeface="Calibri"/>
                        </a:rPr>
                        <a:t>Sensea</a:t>
                      </a:r>
                      <a:r>
                        <a:rPr lang="fr-FR" sz="1000" b="1" i="0" u="none" strike="noStrike" kern="1200" dirty="0" smtClean="0">
                          <a:solidFill>
                            <a:srgbClr val="60497A"/>
                          </a:solidFill>
                          <a:effectLst/>
                          <a:latin typeface="Calibri"/>
                        </a:rPr>
                        <a:t>/(</a:t>
                      </a:r>
                      <a:r>
                        <a:rPr lang="fr-FR" sz="1000" b="1" i="0" u="none" strike="noStrike" kern="1200" dirty="0" err="1" smtClean="0">
                          <a:solidFill>
                            <a:srgbClr val="60497A"/>
                          </a:solidFill>
                          <a:effectLst/>
                          <a:latin typeface="Calibri"/>
                        </a:rPr>
                        <a:t>Izi</a:t>
                      </a:r>
                      <a:r>
                        <a:rPr lang="fr-FR" sz="1000" b="1" i="0" u="none" strike="noStrike" kern="1200" dirty="0" smtClean="0">
                          <a:solidFill>
                            <a:srgbClr val="60497A"/>
                          </a:solidFill>
                          <a:effectLst/>
                          <a:latin typeface="Calibri"/>
                        </a:rPr>
                        <a:t>)carte</a:t>
                      </a:r>
                      <a:r>
                        <a:rPr lang="fr-FR" sz="1000" b="1" i="0" u="none" strike="noStrike" kern="1200" baseline="0" dirty="0" smtClean="0">
                          <a:solidFill>
                            <a:srgbClr val="60497A"/>
                          </a:solidFill>
                          <a:effectLst/>
                          <a:latin typeface="Calibri"/>
                        </a:rPr>
                        <a:t> </a:t>
                      </a:r>
                      <a:r>
                        <a:rPr lang="fr-FR" sz="1000" b="1" i="0" u="none" strike="noStrike" kern="1200" baseline="0" dirty="0" err="1" smtClean="0">
                          <a:solidFill>
                            <a:srgbClr val="60497A"/>
                          </a:solidFill>
                          <a:effectLst/>
                          <a:latin typeface="Calibri"/>
                        </a:rPr>
                        <a:t>classic</a:t>
                      </a:r>
                      <a:endParaRPr lang="fr-FR" sz="1000" b="1" i="0" u="none" strike="noStrike" dirty="0">
                        <a:solidFill>
                          <a:srgbClr val="60497A"/>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a:noFill/>
                    </a:lnB>
                    <a:solidFill>
                      <a:srgbClr val="E4DFEC"/>
                    </a:solidFill>
                  </a:tcPr>
                </a:tc>
                <a:tc>
                  <a:txBody>
                    <a:bodyPr/>
                    <a:lstStyle/>
                    <a:p>
                      <a:pPr algn="ctr">
                        <a:spcAft>
                          <a:spcPts val="0"/>
                        </a:spcAft>
                      </a:pPr>
                      <a:r>
                        <a:rPr lang="fr-FR" sz="1000" dirty="0">
                          <a:solidFill>
                            <a:srgbClr val="60497A"/>
                          </a:solidFill>
                          <a:effectLst/>
                          <a:latin typeface="Calibri"/>
                          <a:ea typeface="Times New Roman"/>
                        </a:rPr>
                        <a:t>8,65 €</a:t>
                      </a:r>
                      <a:endParaRPr lang="fr-FR" sz="1200" dirty="0">
                        <a:solidFill>
                          <a:srgbClr val="716767"/>
                        </a:solidFill>
                        <a:effectLst/>
                        <a:latin typeface="Times New Roman"/>
                        <a:ea typeface="Times New Roman"/>
                      </a:endParaRPr>
                    </a:p>
                  </a:txBody>
                  <a:tcPr marL="68580" marR="68580" marT="0" marB="0" anchor="ctr">
                    <a:lnL>
                      <a:noFill/>
                    </a:lnL>
                    <a:lnR>
                      <a:noFill/>
                    </a:lnR>
                    <a:lnT w="12700" cap="flat" cmpd="sng" algn="ctr">
                      <a:solidFill>
                        <a:srgbClr val="8064A2"/>
                      </a:solidFill>
                      <a:prstDash val="solid"/>
                      <a:round/>
                      <a:headEnd type="none" w="med" len="med"/>
                      <a:tailEnd type="none" w="med" len="med"/>
                    </a:lnT>
                    <a:lnB>
                      <a:noFill/>
                    </a:lnB>
                    <a:solidFill>
                      <a:srgbClr val="E4DFEC"/>
                    </a:solidFill>
                  </a:tcPr>
                </a:tc>
                <a:tc>
                  <a:txBody>
                    <a:bodyPr/>
                    <a:lstStyle/>
                    <a:p>
                      <a:pPr algn="ctr">
                        <a:spcAft>
                          <a:spcPts val="0"/>
                        </a:spcAft>
                      </a:pPr>
                      <a:r>
                        <a:rPr lang="fr-FR" sz="1000" b="1" dirty="0">
                          <a:solidFill>
                            <a:srgbClr val="60497A"/>
                          </a:solidFill>
                          <a:effectLst/>
                          <a:latin typeface="Calibri"/>
                          <a:ea typeface="Times New Roman"/>
                        </a:rPr>
                        <a:t>8,80 €</a:t>
                      </a:r>
                      <a:endParaRPr lang="fr-FR" sz="1200" b="1" dirty="0">
                        <a:solidFill>
                          <a:srgbClr val="716767"/>
                        </a:solidFill>
                        <a:effectLst/>
                        <a:latin typeface="Times New Roman"/>
                        <a:ea typeface="Times New Roman"/>
                      </a:endParaRPr>
                    </a:p>
                  </a:txBody>
                  <a:tcPr marL="68580" marR="68580" marT="0" marB="0" anchor="ctr">
                    <a:lnL>
                      <a:noFill/>
                    </a:lnL>
                    <a:lnR>
                      <a:noFill/>
                    </a:lnR>
                    <a:lnT w="12700" cap="flat" cmpd="sng" algn="ctr">
                      <a:solidFill>
                        <a:srgbClr val="8064A2"/>
                      </a:solidFill>
                      <a:prstDash val="solid"/>
                      <a:round/>
                      <a:headEnd type="none" w="med" len="med"/>
                      <a:tailEnd type="none" w="med" len="med"/>
                    </a:lnT>
                    <a:lnB>
                      <a:noFill/>
                    </a:lnB>
                    <a:solidFill>
                      <a:srgbClr val="E4DFEC"/>
                    </a:solidFill>
                  </a:tcPr>
                </a:tc>
                <a:tc>
                  <a:txBody>
                    <a:bodyPr/>
                    <a:lstStyle/>
                    <a:p>
                      <a:pPr algn="ctr">
                        <a:spcAft>
                          <a:spcPts val="0"/>
                        </a:spcAft>
                      </a:pPr>
                      <a:r>
                        <a:rPr lang="fr-FR" sz="1000">
                          <a:solidFill>
                            <a:srgbClr val="60497A"/>
                          </a:solidFill>
                          <a:effectLst/>
                          <a:latin typeface="Calibri"/>
                          <a:ea typeface="Times New Roman"/>
                        </a:rPr>
                        <a:t>1,73%</a:t>
                      </a:r>
                      <a:endParaRPr lang="fr-FR" sz="1200">
                        <a:solidFill>
                          <a:srgbClr val="716767"/>
                        </a:solidFill>
                        <a:effectLst/>
                        <a:latin typeface="Times New Roman"/>
                        <a:ea typeface="Times New Roman"/>
                      </a:endParaRPr>
                    </a:p>
                  </a:txBody>
                  <a:tcPr marL="68580" marR="68580" marT="0" marB="0" anchor="ctr">
                    <a:lnL>
                      <a:noFill/>
                    </a:lnL>
                    <a:lnR>
                      <a:noFill/>
                    </a:lnR>
                    <a:lnT w="12700" cap="flat" cmpd="sng" algn="ctr">
                      <a:solidFill>
                        <a:srgbClr val="8064A2"/>
                      </a:solidFill>
                      <a:prstDash val="solid"/>
                      <a:round/>
                      <a:headEnd type="none" w="med" len="med"/>
                      <a:tailEnd type="none" w="med" len="med"/>
                    </a:lnT>
                    <a:lnB>
                      <a:noFill/>
                    </a:lnB>
                    <a:solidFill>
                      <a:srgbClr val="E4DFEC"/>
                    </a:solidFill>
                  </a:tcPr>
                </a:tc>
              </a:tr>
              <a:tr h="166600">
                <a:tc>
                  <a:txBody>
                    <a:bodyPr/>
                    <a:lstStyle/>
                    <a:p>
                      <a:pPr algn="l" fontAlgn="ctr"/>
                      <a:r>
                        <a:rPr lang="fr-FR" sz="1000" b="1" i="0" u="none" strike="noStrike" kern="1200" dirty="0">
                          <a:solidFill>
                            <a:srgbClr val="60497A"/>
                          </a:solidFill>
                          <a:effectLst/>
                          <a:latin typeface="Calibri"/>
                        </a:rPr>
                        <a:t>Bouquet Liberté avec </a:t>
                      </a:r>
                      <a:r>
                        <a:rPr lang="fr-FR" sz="1000" b="1" i="0" u="none" strike="noStrike" kern="1200" dirty="0" smtClean="0">
                          <a:solidFill>
                            <a:srgbClr val="60497A"/>
                          </a:solidFill>
                          <a:effectLst/>
                          <a:latin typeface="Calibri"/>
                        </a:rPr>
                        <a:t>(</a:t>
                      </a:r>
                      <a:r>
                        <a:rPr lang="fr-FR" sz="1000" b="1" i="0" u="none" strike="noStrike" kern="1200" dirty="0" err="1" smtClean="0">
                          <a:solidFill>
                            <a:srgbClr val="60497A"/>
                          </a:solidFill>
                          <a:effectLst/>
                          <a:latin typeface="Calibri"/>
                        </a:rPr>
                        <a:t>Izi</a:t>
                      </a:r>
                      <a:r>
                        <a:rPr lang="fr-FR" sz="1000" b="1" i="0" u="none" strike="noStrike" kern="1200" dirty="0" smtClean="0">
                          <a:solidFill>
                            <a:srgbClr val="60497A"/>
                          </a:solidFill>
                          <a:effectLst/>
                          <a:latin typeface="Calibri"/>
                        </a:rPr>
                        <a:t>)carte Premier</a:t>
                      </a:r>
                      <a:endParaRPr lang="fr-FR" sz="1000" b="1" i="0" u="none" strike="noStrike" dirty="0">
                        <a:solidFill>
                          <a:srgbClr val="60497A"/>
                        </a:solidFill>
                        <a:effectLst/>
                        <a:latin typeface="Calibri"/>
                      </a:endParaRPr>
                    </a:p>
                  </a:txBody>
                  <a:tcPr marL="8330" marR="8330" marT="8330" marB="0" anchor="ctr">
                    <a:lnL>
                      <a:noFill/>
                    </a:lnL>
                    <a:lnR>
                      <a:noFill/>
                    </a:lnR>
                    <a:lnT>
                      <a:noFill/>
                    </a:lnT>
                    <a:lnB>
                      <a:noFill/>
                    </a:lnB>
                  </a:tcPr>
                </a:tc>
                <a:tc>
                  <a:txBody>
                    <a:bodyPr/>
                    <a:lstStyle/>
                    <a:p>
                      <a:pPr algn="ctr">
                        <a:spcAft>
                          <a:spcPts val="0"/>
                        </a:spcAft>
                      </a:pPr>
                      <a:r>
                        <a:rPr lang="fr-FR" sz="1000" dirty="0">
                          <a:solidFill>
                            <a:srgbClr val="60497A"/>
                          </a:solidFill>
                          <a:effectLst/>
                          <a:latin typeface="Calibri"/>
                          <a:ea typeface="Times New Roman"/>
                        </a:rPr>
                        <a:t>15,00 €</a:t>
                      </a:r>
                      <a:endParaRPr lang="fr-FR" sz="1200" dirty="0">
                        <a:solidFill>
                          <a:srgbClr val="716767"/>
                        </a:solidFill>
                        <a:effectLst/>
                        <a:latin typeface="Times New Roman"/>
                        <a:ea typeface="Times New Roman"/>
                      </a:endParaRPr>
                    </a:p>
                  </a:txBody>
                  <a:tcPr marL="68580" marR="68580" marT="0" marB="0" anchor="ctr">
                    <a:lnL>
                      <a:noFill/>
                    </a:lnL>
                    <a:lnR>
                      <a:noFill/>
                    </a:lnR>
                    <a:lnT>
                      <a:noFill/>
                    </a:lnT>
                    <a:lnB>
                      <a:noFill/>
                    </a:lnB>
                  </a:tcPr>
                </a:tc>
                <a:tc>
                  <a:txBody>
                    <a:bodyPr/>
                    <a:lstStyle/>
                    <a:p>
                      <a:pPr algn="ctr">
                        <a:spcAft>
                          <a:spcPts val="0"/>
                        </a:spcAft>
                      </a:pPr>
                      <a:r>
                        <a:rPr lang="fr-FR" sz="1000" b="1" dirty="0">
                          <a:solidFill>
                            <a:srgbClr val="60497A"/>
                          </a:solidFill>
                          <a:effectLst/>
                          <a:latin typeface="Calibri"/>
                          <a:ea typeface="Times New Roman"/>
                        </a:rPr>
                        <a:t>15,00 €</a:t>
                      </a:r>
                      <a:endParaRPr lang="fr-FR" sz="1200" b="1" dirty="0">
                        <a:solidFill>
                          <a:srgbClr val="716767"/>
                        </a:solidFill>
                        <a:effectLst/>
                        <a:latin typeface="Times New Roman"/>
                        <a:ea typeface="Times New Roman"/>
                      </a:endParaRPr>
                    </a:p>
                  </a:txBody>
                  <a:tcPr marL="68580" marR="68580" marT="0" marB="0" anchor="ctr">
                    <a:lnL>
                      <a:noFill/>
                    </a:lnL>
                    <a:lnR>
                      <a:noFill/>
                    </a:lnR>
                    <a:lnT>
                      <a:noFill/>
                    </a:lnT>
                    <a:lnB>
                      <a:noFill/>
                    </a:lnB>
                  </a:tcPr>
                </a:tc>
                <a:tc>
                  <a:txBody>
                    <a:bodyPr/>
                    <a:lstStyle/>
                    <a:p>
                      <a:pPr algn="ctr" rtl="0" fontAlgn="ctr"/>
                      <a:r>
                        <a:rPr lang="fr-FR" sz="1000" b="0" i="0" u="none" strike="noStrike" smtClean="0">
                          <a:solidFill>
                            <a:srgbClr val="60497A"/>
                          </a:solidFill>
                          <a:effectLst/>
                          <a:latin typeface="Calibri"/>
                        </a:rPr>
                        <a:t>-</a:t>
                      </a:r>
                      <a:endParaRPr lang="fr-FR" sz="1000" b="0" i="0" u="none" strike="noStrike" dirty="0">
                        <a:solidFill>
                          <a:srgbClr val="60497A"/>
                        </a:solidFill>
                        <a:effectLst/>
                        <a:latin typeface="Calibri"/>
                      </a:endParaRPr>
                    </a:p>
                  </a:txBody>
                  <a:tcPr marL="68580" marR="68580" marT="0" marB="0" anchor="ctr">
                    <a:lnL>
                      <a:noFill/>
                    </a:lnL>
                    <a:lnR>
                      <a:noFill/>
                    </a:lnR>
                    <a:lnT>
                      <a:noFill/>
                    </a:lnT>
                    <a:lnB>
                      <a:noFill/>
                    </a:lnB>
                  </a:tcPr>
                </a:tc>
              </a:tr>
              <a:tr h="166600">
                <a:tc>
                  <a:txBody>
                    <a:bodyPr/>
                    <a:lstStyle/>
                    <a:p>
                      <a:pPr algn="l" fontAlgn="ctr"/>
                      <a:r>
                        <a:rPr lang="fr-FR" sz="1000" b="1" i="0" u="none" strike="noStrike" kern="1200" dirty="0">
                          <a:solidFill>
                            <a:srgbClr val="60497A"/>
                          </a:solidFill>
                          <a:effectLst/>
                          <a:latin typeface="Calibri"/>
                        </a:rPr>
                        <a:t>Bouquet Liberté avec </a:t>
                      </a:r>
                      <a:r>
                        <a:rPr lang="fr-FR" sz="1000" b="1" i="0" u="none" strike="noStrike" kern="1200" dirty="0" smtClean="0">
                          <a:solidFill>
                            <a:srgbClr val="60497A"/>
                          </a:solidFill>
                          <a:effectLst/>
                          <a:latin typeface="Calibri"/>
                        </a:rPr>
                        <a:t>(</a:t>
                      </a:r>
                      <a:r>
                        <a:rPr lang="fr-FR" sz="1000" b="1" i="0" u="none" strike="noStrike" kern="1200" dirty="0" err="1" smtClean="0">
                          <a:solidFill>
                            <a:srgbClr val="60497A"/>
                          </a:solidFill>
                          <a:effectLst/>
                          <a:latin typeface="Calibri"/>
                        </a:rPr>
                        <a:t>Izi</a:t>
                      </a:r>
                      <a:r>
                        <a:rPr lang="fr-FR" sz="1000" b="1" i="0" u="none" strike="noStrike" kern="1200" dirty="0" smtClean="0">
                          <a:solidFill>
                            <a:srgbClr val="60497A"/>
                          </a:solidFill>
                          <a:effectLst/>
                          <a:latin typeface="Calibri"/>
                        </a:rPr>
                        <a:t>)carte </a:t>
                      </a:r>
                      <a:r>
                        <a:rPr lang="fr-FR" sz="1000" b="1" i="0" u="none" strike="noStrike" kern="1200" dirty="0" err="1" smtClean="0">
                          <a:solidFill>
                            <a:srgbClr val="60497A"/>
                          </a:solidFill>
                          <a:effectLst/>
                          <a:latin typeface="Calibri"/>
                        </a:rPr>
                        <a:t>Platinum</a:t>
                      </a:r>
                      <a:endParaRPr lang="fr-FR" sz="1000" b="1" i="0" u="none" strike="noStrike" dirty="0">
                        <a:solidFill>
                          <a:srgbClr val="60497A"/>
                        </a:solidFill>
                        <a:effectLst/>
                        <a:latin typeface="Calibri"/>
                      </a:endParaRPr>
                    </a:p>
                  </a:txBody>
                  <a:tcPr marL="8330" marR="8330" marT="8330" marB="0" anchor="ctr">
                    <a:lnL>
                      <a:noFill/>
                    </a:lnL>
                    <a:lnR>
                      <a:noFill/>
                    </a:lnR>
                    <a:lnT>
                      <a:noFill/>
                    </a:lnT>
                    <a:lnB>
                      <a:noFill/>
                    </a:lnB>
                    <a:solidFill>
                      <a:srgbClr val="E4DFEC"/>
                    </a:solidFill>
                  </a:tcPr>
                </a:tc>
                <a:tc>
                  <a:txBody>
                    <a:bodyPr/>
                    <a:lstStyle/>
                    <a:p>
                      <a:pPr algn="ctr">
                        <a:spcAft>
                          <a:spcPts val="0"/>
                        </a:spcAft>
                      </a:pPr>
                      <a:r>
                        <a:rPr lang="fr-FR" sz="1000">
                          <a:solidFill>
                            <a:srgbClr val="60497A"/>
                          </a:solidFill>
                          <a:effectLst/>
                          <a:latin typeface="Calibri"/>
                          <a:ea typeface="Times New Roman"/>
                        </a:rPr>
                        <a:t>21,00 €</a:t>
                      </a:r>
                      <a:endParaRPr lang="fr-FR" sz="1200">
                        <a:solidFill>
                          <a:srgbClr val="716767"/>
                        </a:solidFill>
                        <a:effectLst/>
                        <a:latin typeface="Times New Roman"/>
                        <a:ea typeface="Times New Roman"/>
                      </a:endParaRPr>
                    </a:p>
                  </a:txBody>
                  <a:tcPr marL="68580" marR="68580" marT="0" marB="0" anchor="ctr">
                    <a:lnL>
                      <a:noFill/>
                    </a:lnL>
                    <a:lnR>
                      <a:noFill/>
                    </a:lnR>
                    <a:lnT>
                      <a:noFill/>
                    </a:lnT>
                    <a:lnB>
                      <a:noFill/>
                    </a:lnB>
                    <a:solidFill>
                      <a:srgbClr val="E4DFEC"/>
                    </a:solidFill>
                  </a:tcPr>
                </a:tc>
                <a:tc>
                  <a:txBody>
                    <a:bodyPr/>
                    <a:lstStyle/>
                    <a:p>
                      <a:pPr algn="ctr">
                        <a:spcAft>
                          <a:spcPts val="0"/>
                        </a:spcAft>
                      </a:pPr>
                      <a:r>
                        <a:rPr lang="fr-FR" sz="1000" b="1" dirty="0">
                          <a:solidFill>
                            <a:srgbClr val="60497A"/>
                          </a:solidFill>
                          <a:effectLst/>
                          <a:latin typeface="Calibri"/>
                          <a:ea typeface="Times New Roman"/>
                        </a:rPr>
                        <a:t>21,00 €</a:t>
                      </a:r>
                      <a:endParaRPr lang="fr-FR" sz="1200" b="1" dirty="0">
                        <a:solidFill>
                          <a:srgbClr val="716767"/>
                        </a:solidFill>
                        <a:effectLst/>
                        <a:latin typeface="Times New Roman"/>
                        <a:ea typeface="Times New Roman"/>
                      </a:endParaRPr>
                    </a:p>
                  </a:txBody>
                  <a:tcPr marL="68580" marR="68580" marT="0" marB="0" anchor="ctr">
                    <a:lnL>
                      <a:noFill/>
                    </a:lnL>
                    <a:lnR>
                      <a:noFill/>
                    </a:lnR>
                    <a:lnT>
                      <a:noFill/>
                    </a:lnT>
                    <a:lnB>
                      <a:noFill/>
                    </a:lnB>
                    <a:solidFill>
                      <a:srgbClr val="E4DFEC"/>
                    </a:solidFill>
                  </a:tcPr>
                </a:tc>
                <a:tc>
                  <a:txBody>
                    <a:bodyPr/>
                    <a:lstStyle/>
                    <a:p>
                      <a:pPr algn="ctr" rtl="0" fontAlgn="ctr"/>
                      <a:r>
                        <a:rPr lang="fr-FR" sz="1000" b="0" i="0" u="none" strike="noStrike" smtClean="0">
                          <a:solidFill>
                            <a:srgbClr val="60497A"/>
                          </a:solidFill>
                          <a:effectLst/>
                          <a:latin typeface="Calibri"/>
                        </a:rPr>
                        <a:t>-</a:t>
                      </a:r>
                      <a:endParaRPr lang="fr-FR" sz="1000" b="0" i="0" u="none" strike="noStrike" dirty="0">
                        <a:solidFill>
                          <a:srgbClr val="60497A"/>
                        </a:solidFill>
                        <a:effectLst/>
                        <a:latin typeface="Calibri"/>
                      </a:endParaRPr>
                    </a:p>
                  </a:txBody>
                  <a:tcPr marL="68580" marR="68580" marT="0" marB="0" anchor="ctr">
                    <a:lnL>
                      <a:noFill/>
                    </a:lnL>
                    <a:lnR>
                      <a:noFill/>
                    </a:lnR>
                    <a:lnT>
                      <a:noFill/>
                    </a:lnT>
                    <a:lnB>
                      <a:noFill/>
                    </a:lnB>
                    <a:solidFill>
                      <a:srgbClr val="E4DFEC"/>
                    </a:solidFill>
                  </a:tcPr>
                </a:tc>
              </a:tr>
              <a:tr h="166600">
                <a:tc>
                  <a:txBody>
                    <a:bodyPr/>
                    <a:lstStyle/>
                    <a:p>
                      <a:pPr algn="l" fontAlgn="ctr"/>
                      <a:r>
                        <a:rPr lang="fr-FR" sz="1000" b="1" i="0" u="none" strike="noStrike" kern="1200" dirty="0">
                          <a:solidFill>
                            <a:srgbClr val="60497A"/>
                          </a:solidFill>
                          <a:effectLst/>
                          <a:latin typeface="Calibri"/>
                        </a:rPr>
                        <a:t>Bouquet Liberté avec carte Visa </a:t>
                      </a:r>
                      <a:r>
                        <a:rPr lang="fr-FR" sz="1000" b="1" i="0" u="none" strike="noStrike" kern="1200" dirty="0" err="1">
                          <a:solidFill>
                            <a:srgbClr val="60497A"/>
                          </a:solidFill>
                          <a:effectLst/>
                          <a:latin typeface="Calibri"/>
                        </a:rPr>
                        <a:t>Infinite</a:t>
                      </a:r>
                      <a:endParaRPr lang="fr-FR" sz="1000" b="1" i="0" u="none" strike="noStrike" dirty="0">
                        <a:solidFill>
                          <a:srgbClr val="60497A"/>
                        </a:solidFill>
                        <a:effectLst/>
                        <a:latin typeface="Calibri"/>
                      </a:endParaRPr>
                    </a:p>
                  </a:txBody>
                  <a:tcPr marL="8330" marR="8330" marT="8330" marB="0" anchor="ctr">
                    <a:lnL>
                      <a:noFill/>
                    </a:lnL>
                    <a:lnR>
                      <a:noFill/>
                    </a:lnR>
                    <a:lnT>
                      <a:noFill/>
                    </a:lnT>
                    <a:lnB>
                      <a:noFill/>
                    </a:lnB>
                  </a:tcPr>
                </a:tc>
                <a:tc>
                  <a:txBody>
                    <a:bodyPr/>
                    <a:lstStyle/>
                    <a:p>
                      <a:pPr algn="ctr">
                        <a:spcAft>
                          <a:spcPts val="0"/>
                        </a:spcAft>
                      </a:pPr>
                      <a:r>
                        <a:rPr lang="fr-FR" sz="1000">
                          <a:solidFill>
                            <a:srgbClr val="60497A"/>
                          </a:solidFill>
                          <a:effectLst/>
                          <a:latin typeface="Calibri"/>
                          <a:ea typeface="Times New Roman"/>
                        </a:rPr>
                        <a:t>31,00 €</a:t>
                      </a:r>
                      <a:endParaRPr lang="fr-FR" sz="1200">
                        <a:solidFill>
                          <a:srgbClr val="716767"/>
                        </a:solidFill>
                        <a:effectLst/>
                        <a:latin typeface="Times New Roman"/>
                        <a:ea typeface="Times New Roman"/>
                      </a:endParaRPr>
                    </a:p>
                  </a:txBody>
                  <a:tcPr marL="68580" marR="68580" marT="0" marB="0" anchor="ctr">
                    <a:lnL>
                      <a:noFill/>
                    </a:lnL>
                    <a:lnR>
                      <a:noFill/>
                    </a:lnR>
                    <a:lnT>
                      <a:noFill/>
                    </a:lnT>
                    <a:lnB>
                      <a:noFill/>
                    </a:lnB>
                  </a:tcPr>
                </a:tc>
                <a:tc>
                  <a:txBody>
                    <a:bodyPr/>
                    <a:lstStyle/>
                    <a:p>
                      <a:pPr algn="ctr">
                        <a:spcAft>
                          <a:spcPts val="0"/>
                        </a:spcAft>
                      </a:pPr>
                      <a:r>
                        <a:rPr lang="fr-FR" sz="1000" b="1" dirty="0">
                          <a:solidFill>
                            <a:srgbClr val="60497A"/>
                          </a:solidFill>
                          <a:effectLst/>
                          <a:latin typeface="Calibri"/>
                          <a:ea typeface="Times New Roman"/>
                        </a:rPr>
                        <a:t>31,00 €</a:t>
                      </a:r>
                      <a:endParaRPr lang="fr-FR" sz="1200" b="1" dirty="0">
                        <a:solidFill>
                          <a:srgbClr val="716767"/>
                        </a:solidFill>
                        <a:effectLst/>
                        <a:latin typeface="Times New Roman"/>
                        <a:ea typeface="Times New Roman"/>
                      </a:endParaRPr>
                    </a:p>
                  </a:txBody>
                  <a:tcPr marL="68580" marR="68580" marT="0" marB="0" anchor="ctr">
                    <a:lnL>
                      <a:noFill/>
                    </a:lnL>
                    <a:lnR>
                      <a:noFill/>
                    </a:lnR>
                    <a:lnT>
                      <a:noFill/>
                    </a:lnT>
                    <a:lnB>
                      <a:noFill/>
                    </a:lnB>
                  </a:tcPr>
                </a:tc>
                <a:tc>
                  <a:txBody>
                    <a:bodyPr/>
                    <a:lstStyle/>
                    <a:p>
                      <a:pPr algn="ctr" rtl="0" fontAlgn="ctr"/>
                      <a:r>
                        <a:rPr lang="fr-FR" sz="1000" b="0" i="0" u="none" strike="noStrike" smtClean="0">
                          <a:solidFill>
                            <a:srgbClr val="60497A"/>
                          </a:solidFill>
                          <a:effectLst/>
                          <a:latin typeface="Calibri"/>
                        </a:rPr>
                        <a:t>-</a:t>
                      </a:r>
                      <a:endParaRPr lang="fr-FR" sz="1000" b="0" i="0" u="none" strike="noStrike" dirty="0">
                        <a:solidFill>
                          <a:srgbClr val="60497A"/>
                        </a:solidFill>
                        <a:effectLst/>
                        <a:latin typeface="Calibri"/>
                      </a:endParaRPr>
                    </a:p>
                  </a:txBody>
                  <a:tcPr marL="68580" marR="68580" marT="0" marB="0" anchor="ctr">
                    <a:lnL>
                      <a:noFill/>
                    </a:lnL>
                    <a:lnR>
                      <a:noFill/>
                    </a:lnR>
                    <a:lnT>
                      <a:noFill/>
                    </a:lnT>
                    <a:lnB>
                      <a:noFill/>
                    </a:lnB>
                  </a:tcPr>
                </a:tc>
              </a:tr>
              <a:tr h="166600">
                <a:tc>
                  <a:txBody>
                    <a:bodyPr/>
                    <a:lstStyle/>
                    <a:p>
                      <a:pPr algn="l" fontAlgn="ctr"/>
                      <a:r>
                        <a:rPr lang="fr-FR" sz="1000" b="0" i="0" u="none" strike="noStrike" dirty="0">
                          <a:solidFill>
                            <a:srgbClr val="60497A"/>
                          </a:solidFill>
                          <a:effectLst/>
                          <a:latin typeface="Calibri"/>
                        </a:rPr>
                        <a:t>Service Franchise d'agios</a:t>
                      </a:r>
                    </a:p>
                  </a:txBody>
                  <a:tcPr marL="8330" marR="8330" marT="8330" marB="0" anchor="ctr">
                    <a:lnL>
                      <a:noFill/>
                    </a:lnL>
                    <a:lnR>
                      <a:noFill/>
                    </a:lnR>
                    <a:lnT>
                      <a:noFill/>
                    </a:lnT>
                    <a:lnB>
                      <a:noFill/>
                    </a:lnB>
                    <a:solidFill>
                      <a:schemeClr val="accent4">
                        <a:lumMod val="20000"/>
                        <a:lumOff val="80000"/>
                      </a:schemeClr>
                    </a:solidFill>
                  </a:tcPr>
                </a:tc>
                <a:tc>
                  <a:txBody>
                    <a:bodyPr/>
                    <a:lstStyle/>
                    <a:p>
                      <a:pPr algn="ctr" rtl="0" fontAlgn="ctr"/>
                      <a:r>
                        <a:rPr lang="fr-FR" sz="1000" b="0" i="0" u="none" strike="noStrike">
                          <a:solidFill>
                            <a:srgbClr val="60497A"/>
                          </a:solidFill>
                          <a:effectLst/>
                          <a:latin typeface="Calibri"/>
                        </a:rPr>
                        <a:t>1,65 €</a:t>
                      </a:r>
                    </a:p>
                  </a:txBody>
                  <a:tcPr marL="9525" marR="9525" marT="9525" marB="0" anchor="ctr">
                    <a:lnL>
                      <a:noFill/>
                    </a:lnL>
                    <a:lnR>
                      <a:noFill/>
                    </a:lnR>
                    <a:lnT>
                      <a:noFill/>
                    </a:lnT>
                    <a:lnB>
                      <a:noFill/>
                    </a:lnB>
                    <a:solidFill>
                      <a:schemeClr val="accent4">
                        <a:lumMod val="20000"/>
                        <a:lumOff val="80000"/>
                      </a:schemeClr>
                    </a:solidFill>
                  </a:tcPr>
                </a:tc>
                <a:tc>
                  <a:txBody>
                    <a:bodyPr/>
                    <a:lstStyle/>
                    <a:p>
                      <a:pPr algn="ctr" rtl="0" fontAlgn="ctr"/>
                      <a:r>
                        <a:rPr lang="fr-FR" sz="1000" b="1" i="0" u="none" strike="noStrike">
                          <a:solidFill>
                            <a:srgbClr val="60497A"/>
                          </a:solidFill>
                          <a:effectLst/>
                          <a:latin typeface="Calibri"/>
                        </a:rPr>
                        <a:t>1,40 €</a:t>
                      </a:r>
                    </a:p>
                  </a:txBody>
                  <a:tcPr marL="9525" marR="9525" marT="9525" marB="0" anchor="ctr">
                    <a:lnL>
                      <a:noFill/>
                    </a:lnL>
                    <a:lnR>
                      <a:noFill/>
                    </a:lnR>
                    <a:lnT>
                      <a:noFill/>
                    </a:lnT>
                    <a:lnB>
                      <a:noFill/>
                    </a:lnB>
                    <a:solidFill>
                      <a:schemeClr val="accent4">
                        <a:lumMod val="20000"/>
                        <a:lumOff val="80000"/>
                      </a:schemeClr>
                    </a:solidFill>
                  </a:tcPr>
                </a:tc>
                <a:tc>
                  <a:txBody>
                    <a:bodyPr/>
                    <a:lstStyle/>
                    <a:p>
                      <a:pPr algn="ctr" rtl="0" fontAlgn="ctr"/>
                      <a:r>
                        <a:rPr lang="fr-FR" sz="1000" b="0" i="0" u="none" strike="noStrike" dirty="0">
                          <a:solidFill>
                            <a:srgbClr val="60497A"/>
                          </a:solidFill>
                          <a:effectLst/>
                          <a:latin typeface="Calibri"/>
                        </a:rPr>
                        <a:t>-15,15%</a:t>
                      </a:r>
                    </a:p>
                  </a:txBody>
                  <a:tcPr marL="9525" marR="9525" marT="9525" marB="0" anchor="ctr">
                    <a:lnL>
                      <a:noFill/>
                    </a:lnL>
                    <a:lnR>
                      <a:noFill/>
                    </a:lnR>
                    <a:lnT>
                      <a:noFill/>
                    </a:lnT>
                    <a:lnB>
                      <a:noFill/>
                    </a:lnB>
                    <a:solidFill>
                      <a:schemeClr val="accent4">
                        <a:lumMod val="20000"/>
                        <a:lumOff val="80000"/>
                      </a:schemeClr>
                    </a:solidFill>
                  </a:tcPr>
                </a:tc>
              </a:tr>
              <a:tr h="166600">
                <a:tc>
                  <a:txBody>
                    <a:bodyPr/>
                    <a:lstStyle/>
                    <a:p>
                      <a:pPr algn="l" fontAlgn="ctr"/>
                      <a:r>
                        <a:rPr lang="fr-FR" sz="1000" b="0" i="0" u="none" strike="noStrike" dirty="0">
                          <a:solidFill>
                            <a:srgbClr val="60497A"/>
                          </a:solidFill>
                          <a:effectLst/>
                          <a:latin typeface="Calibri"/>
                        </a:rPr>
                        <a:t>Service retraits déplacés illimités</a:t>
                      </a:r>
                    </a:p>
                  </a:txBody>
                  <a:tcPr marL="8330" marR="8330" marT="8330" marB="0" anchor="ctr">
                    <a:lnL>
                      <a:noFill/>
                    </a:lnL>
                    <a:lnR>
                      <a:noFill/>
                    </a:lnR>
                    <a:lnT>
                      <a:noFill/>
                    </a:lnT>
                    <a:lnB>
                      <a:noFill/>
                    </a:lnB>
                    <a:noFill/>
                  </a:tcPr>
                </a:tc>
                <a:tc>
                  <a:txBody>
                    <a:bodyPr/>
                    <a:lstStyle/>
                    <a:p>
                      <a:pPr algn="ctr" rtl="0" fontAlgn="ctr"/>
                      <a:r>
                        <a:rPr lang="fr-FR" sz="1000" b="0" i="0" u="none" strike="noStrike" dirty="0">
                          <a:solidFill>
                            <a:srgbClr val="60497A"/>
                          </a:solidFill>
                          <a:effectLst/>
                          <a:latin typeface="Calibri"/>
                        </a:rPr>
                        <a:t>1,20 €</a:t>
                      </a:r>
                    </a:p>
                  </a:txBody>
                  <a:tcPr marL="9525" marR="9525" marT="9525" marB="0" anchor="ctr">
                    <a:lnL>
                      <a:noFill/>
                    </a:lnL>
                    <a:lnR>
                      <a:noFill/>
                    </a:lnR>
                    <a:lnT>
                      <a:noFill/>
                    </a:lnT>
                    <a:lnB>
                      <a:noFill/>
                    </a:lnB>
                    <a:noFill/>
                  </a:tcPr>
                </a:tc>
                <a:tc>
                  <a:txBody>
                    <a:bodyPr/>
                    <a:lstStyle/>
                    <a:p>
                      <a:pPr algn="ctr" rtl="0" fontAlgn="ctr"/>
                      <a:r>
                        <a:rPr lang="fr-FR" sz="1000" b="1" i="0" u="none" strike="noStrike" dirty="0">
                          <a:solidFill>
                            <a:srgbClr val="60497A"/>
                          </a:solidFill>
                          <a:effectLst/>
                          <a:latin typeface="Calibri"/>
                        </a:rPr>
                        <a:t>1,20 €</a:t>
                      </a:r>
                    </a:p>
                  </a:txBody>
                  <a:tcPr marL="9525" marR="9525" marT="9525" marB="0" anchor="ctr">
                    <a:lnL>
                      <a:noFill/>
                    </a:lnL>
                    <a:lnR>
                      <a:noFill/>
                    </a:lnR>
                    <a:lnT>
                      <a:noFill/>
                    </a:lnT>
                    <a:lnB>
                      <a:noFill/>
                    </a:lnB>
                    <a:noFill/>
                  </a:tcPr>
                </a:tc>
                <a:tc>
                  <a:txBody>
                    <a:bodyPr/>
                    <a:lstStyle/>
                    <a:p>
                      <a:pPr algn="ctr" rtl="0" fontAlgn="ctr"/>
                      <a:r>
                        <a:rPr lang="fr-FR" sz="1000" b="0" i="0" u="none" strike="noStrike" dirty="0" smtClean="0">
                          <a:solidFill>
                            <a:srgbClr val="60497A"/>
                          </a:solidFill>
                          <a:effectLst/>
                          <a:latin typeface="Calibri"/>
                        </a:rPr>
                        <a:t>-</a:t>
                      </a:r>
                      <a:endParaRPr lang="fr-FR" sz="1000" b="0" i="0" u="none" strike="noStrike" dirty="0">
                        <a:solidFill>
                          <a:srgbClr val="60497A"/>
                        </a:solidFill>
                        <a:effectLst/>
                        <a:latin typeface="Calibri"/>
                      </a:endParaRPr>
                    </a:p>
                  </a:txBody>
                  <a:tcPr marL="9525" marR="9525" marT="9525" marB="0" anchor="ctr">
                    <a:lnL>
                      <a:noFill/>
                    </a:lnL>
                    <a:lnR>
                      <a:noFill/>
                    </a:lnR>
                    <a:lnT>
                      <a:noFill/>
                    </a:lnT>
                    <a:lnB>
                      <a:noFill/>
                    </a:lnB>
                    <a:noFill/>
                  </a:tcPr>
                </a:tc>
              </a:tr>
              <a:tr h="166600">
                <a:tc>
                  <a:txBody>
                    <a:bodyPr/>
                    <a:lstStyle/>
                    <a:p>
                      <a:pPr algn="l" fontAlgn="ctr"/>
                      <a:r>
                        <a:rPr lang="fr-FR" sz="1000" b="0" i="0" u="none" strike="noStrike" dirty="0">
                          <a:solidFill>
                            <a:srgbClr val="60497A"/>
                          </a:solidFill>
                          <a:effectLst/>
                          <a:latin typeface="Calibri"/>
                        </a:rPr>
                        <a:t>Service retraits déplacés à l'international</a:t>
                      </a:r>
                    </a:p>
                  </a:txBody>
                  <a:tcPr marL="8330" marR="8330" marT="8330" marB="0" anchor="ctr">
                    <a:lnL>
                      <a:noFill/>
                    </a:lnL>
                    <a:lnR>
                      <a:noFill/>
                    </a:lnR>
                    <a:lnT>
                      <a:noFill/>
                    </a:lnT>
                    <a:lnB>
                      <a:noFill/>
                    </a:lnB>
                    <a:solidFill>
                      <a:schemeClr val="accent4">
                        <a:lumMod val="20000"/>
                        <a:lumOff val="80000"/>
                      </a:schemeClr>
                    </a:solidFill>
                  </a:tcPr>
                </a:tc>
                <a:tc>
                  <a:txBody>
                    <a:bodyPr/>
                    <a:lstStyle/>
                    <a:p>
                      <a:pPr algn="ctr" rtl="0" fontAlgn="ctr"/>
                      <a:r>
                        <a:rPr lang="fr-FR" sz="1000" b="0" i="0" u="none" strike="noStrike" dirty="0">
                          <a:solidFill>
                            <a:srgbClr val="60497A"/>
                          </a:solidFill>
                          <a:effectLst/>
                          <a:latin typeface="Calibri"/>
                        </a:rPr>
                        <a:t>1,10 €</a:t>
                      </a:r>
                    </a:p>
                  </a:txBody>
                  <a:tcPr marL="9525" marR="9525" marT="9525" marB="0" anchor="ctr">
                    <a:lnL>
                      <a:noFill/>
                    </a:lnL>
                    <a:lnR>
                      <a:noFill/>
                    </a:lnR>
                    <a:lnT>
                      <a:noFill/>
                    </a:lnT>
                    <a:lnB>
                      <a:noFill/>
                    </a:lnB>
                    <a:solidFill>
                      <a:schemeClr val="accent4">
                        <a:lumMod val="20000"/>
                        <a:lumOff val="80000"/>
                      </a:schemeClr>
                    </a:solidFill>
                  </a:tcPr>
                </a:tc>
                <a:tc>
                  <a:txBody>
                    <a:bodyPr/>
                    <a:lstStyle/>
                    <a:p>
                      <a:pPr algn="ctr" rtl="0" fontAlgn="ctr"/>
                      <a:r>
                        <a:rPr lang="fr-FR" sz="1000" b="1" i="0" u="none" strike="noStrike" dirty="0">
                          <a:solidFill>
                            <a:srgbClr val="60497A"/>
                          </a:solidFill>
                          <a:effectLst/>
                          <a:latin typeface="Calibri"/>
                        </a:rPr>
                        <a:t>1,10 €</a:t>
                      </a:r>
                    </a:p>
                  </a:txBody>
                  <a:tcPr marL="9525" marR="9525" marT="9525" marB="0" anchor="ctr">
                    <a:lnL>
                      <a:noFill/>
                    </a:lnL>
                    <a:lnR>
                      <a:noFill/>
                    </a:lnR>
                    <a:lnT>
                      <a:noFill/>
                    </a:lnT>
                    <a:lnB>
                      <a:noFill/>
                    </a:lnB>
                    <a:solidFill>
                      <a:schemeClr val="accent4">
                        <a:lumMod val="20000"/>
                        <a:lumOff val="80000"/>
                      </a:schemeClr>
                    </a:solidFill>
                  </a:tcPr>
                </a:tc>
                <a:tc>
                  <a:txBody>
                    <a:bodyPr/>
                    <a:lstStyle/>
                    <a:p>
                      <a:pPr algn="ctr" rtl="0" fontAlgn="ctr"/>
                      <a:r>
                        <a:rPr lang="fr-FR" sz="1000" b="0" i="0" u="none" strike="noStrike" dirty="0" smtClean="0">
                          <a:solidFill>
                            <a:srgbClr val="60497A"/>
                          </a:solidFill>
                          <a:effectLst/>
                          <a:latin typeface="Calibri"/>
                        </a:rPr>
                        <a:t>-</a:t>
                      </a:r>
                      <a:endParaRPr lang="fr-FR" sz="1000" b="0" i="0" u="none" strike="noStrike" dirty="0">
                        <a:solidFill>
                          <a:srgbClr val="60497A"/>
                        </a:solidFill>
                        <a:effectLst/>
                        <a:latin typeface="Calibri"/>
                      </a:endParaRPr>
                    </a:p>
                  </a:txBody>
                  <a:tcPr marL="9525" marR="9525" marT="9525" marB="0" anchor="ctr">
                    <a:lnL>
                      <a:noFill/>
                    </a:lnL>
                    <a:lnR>
                      <a:noFill/>
                    </a:lnR>
                    <a:lnT>
                      <a:noFill/>
                    </a:lnT>
                    <a:lnB>
                      <a:noFill/>
                    </a:lnB>
                    <a:solidFill>
                      <a:schemeClr val="accent4">
                        <a:lumMod val="20000"/>
                        <a:lumOff val="80000"/>
                      </a:schemeClr>
                    </a:solidFill>
                  </a:tcPr>
                </a:tc>
              </a:tr>
              <a:tr h="166600">
                <a:tc>
                  <a:txBody>
                    <a:bodyPr/>
                    <a:lstStyle/>
                    <a:p>
                      <a:pPr algn="l" fontAlgn="ctr"/>
                      <a:r>
                        <a:rPr lang="fr-FR" sz="1000" b="0" i="0" u="none" strike="noStrike" dirty="0">
                          <a:solidFill>
                            <a:srgbClr val="60497A"/>
                          </a:solidFill>
                          <a:effectLst/>
                          <a:latin typeface="Calibri"/>
                        </a:rPr>
                        <a:t>Coffre-fort numérique</a:t>
                      </a:r>
                    </a:p>
                  </a:txBody>
                  <a:tcPr marL="8330" marR="8330" marT="8330" marB="0" anchor="ctr">
                    <a:lnL>
                      <a:noFill/>
                    </a:lnL>
                    <a:lnR>
                      <a:noFill/>
                    </a:lnR>
                    <a:lnT>
                      <a:noFill/>
                    </a:lnT>
                    <a:lnB>
                      <a:noFill/>
                    </a:lnB>
                    <a:solidFill>
                      <a:schemeClr val="bg1"/>
                    </a:solidFill>
                  </a:tcPr>
                </a:tc>
                <a:tc>
                  <a:txBody>
                    <a:bodyPr/>
                    <a:lstStyle/>
                    <a:p>
                      <a:pPr algn="ctr" rtl="0" fontAlgn="ctr"/>
                      <a:r>
                        <a:rPr lang="fr-FR" sz="1000" b="0" i="0" u="none" strike="noStrike" dirty="0">
                          <a:solidFill>
                            <a:srgbClr val="60497A"/>
                          </a:solidFill>
                          <a:effectLst/>
                          <a:latin typeface="Calibri"/>
                        </a:rPr>
                        <a:t>1,20 €</a:t>
                      </a:r>
                    </a:p>
                  </a:txBody>
                  <a:tcPr marL="9525" marR="9525" marT="9525" marB="0" anchor="ctr">
                    <a:lnL>
                      <a:noFill/>
                    </a:lnL>
                    <a:lnR>
                      <a:noFill/>
                    </a:lnR>
                    <a:lnT>
                      <a:noFill/>
                    </a:lnT>
                    <a:lnB>
                      <a:noFill/>
                    </a:lnB>
                    <a:solidFill>
                      <a:schemeClr val="bg1"/>
                    </a:solidFill>
                  </a:tcPr>
                </a:tc>
                <a:tc>
                  <a:txBody>
                    <a:bodyPr/>
                    <a:lstStyle/>
                    <a:p>
                      <a:pPr algn="ctr" rtl="0" fontAlgn="ctr"/>
                      <a:r>
                        <a:rPr lang="fr-FR" sz="1000" b="1" i="0" u="none" strike="noStrike" dirty="0">
                          <a:solidFill>
                            <a:srgbClr val="60497A"/>
                          </a:solidFill>
                          <a:effectLst/>
                          <a:latin typeface="Calibri"/>
                        </a:rPr>
                        <a:t>1,20 €</a:t>
                      </a:r>
                    </a:p>
                  </a:txBody>
                  <a:tcPr marL="9525" marR="9525" marT="9525" marB="0" anchor="ctr">
                    <a:lnL>
                      <a:noFill/>
                    </a:lnL>
                    <a:lnR>
                      <a:noFill/>
                    </a:lnR>
                    <a:lnT>
                      <a:noFill/>
                    </a:lnT>
                    <a:lnB>
                      <a:noFill/>
                    </a:lnB>
                    <a:solidFill>
                      <a:schemeClr val="bg1"/>
                    </a:solidFill>
                  </a:tcPr>
                </a:tc>
                <a:tc>
                  <a:txBody>
                    <a:bodyPr/>
                    <a:lstStyle/>
                    <a:p>
                      <a:pPr algn="ctr" rtl="0" fontAlgn="ctr"/>
                      <a:r>
                        <a:rPr lang="fr-FR" sz="1000" b="0" i="0" u="none" strike="noStrike" dirty="0" smtClean="0">
                          <a:solidFill>
                            <a:srgbClr val="60497A"/>
                          </a:solidFill>
                          <a:effectLst/>
                          <a:latin typeface="Calibri"/>
                        </a:rPr>
                        <a:t>-</a:t>
                      </a:r>
                      <a:endParaRPr lang="fr-FR" sz="1000" b="0" i="0" u="none" strike="noStrike" dirty="0">
                        <a:solidFill>
                          <a:srgbClr val="60497A"/>
                        </a:solidFill>
                        <a:effectLst/>
                        <a:latin typeface="Calibri"/>
                      </a:endParaRPr>
                    </a:p>
                  </a:txBody>
                  <a:tcPr marL="9525" marR="9525" marT="9525" marB="0" anchor="ctr">
                    <a:lnL>
                      <a:noFill/>
                    </a:lnL>
                    <a:lnR>
                      <a:noFill/>
                    </a:lnR>
                    <a:lnT>
                      <a:noFill/>
                    </a:lnT>
                    <a:lnB>
                      <a:noFill/>
                    </a:lnB>
                    <a:solidFill>
                      <a:schemeClr val="bg1"/>
                    </a:solidFill>
                  </a:tcPr>
                </a:tc>
              </a:tr>
              <a:tr h="166600">
                <a:tc>
                  <a:txBody>
                    <a:bodyPr/>
                    <a:lstStyle/>
                    <a:p>
                      <a:pPr algn="l" fontAlgn="ctr"/>
                      <a:r>
                        <a:rPr lang="fr-FR" sz="1000" b="0" i="0" u="none" strike="noStrike" dirty="0" smtClean="0">
                          <a:solidFill>
                            <a:srgbClr val="60497A"/>
                          </a:solidFill>
                          <a:effectLst/>
                          <a:latin typeface="Calibri"/>
                        </a:rPr>
                        <a:t>Opérations</a:t>
                      </a:r>
                      <a:r>
                        <a:rPr lang="fr-FR" sz="1000" b="0" i="0" u="none" strike="noStrike" baseline="0" dirty="0" smtClean="0">
                          <a:solidFill>
                            <a:srgbClr val="60497A"/>
                          </a:solidFill>
                          <a:effectLst/>
                          <a:latin typeface="Calibri"/>
                        </a:rPr>
                        <a:t> courantes illimitées</a:t>
                      </a:r>
                      <a:endParaRPr lang="fr-FR" sz="1000" b="0" i="0" u="none" strike="noStrike" dirty="0">
                        <a:solidFill>
                          <a:srgbClr val="60497A"/>
                        </a:solidFill>
                        <a:effectLst/>
                        <a:latin typeface="Calibri"/>
                      </a:endParaRPr>
                    </a:p>
                  </a:txBody>
                  <a:tcPr marL="8330" marR="8330" marT="8330" marB="0" anchor="ctr">
                    <a:lnL>
                      <a:noFill/>
                    </a:lnL>
                    <a:lnR>
                      <a:noFill/>
                    </a:lnR>
                    <a:lnT>
                      <a:noFill/>
                    </a:lnT>
                    <a:lnB>
                      <a:noFill/>
                    </a:lnB>
                    <a:solidFill>
                      <a:schemeClr val="accent4">
                        <a:lumMod val="20000"/>
                        <a:lumOff val="80000"/>
                      </a:schemeClr>
                    </a:solidFill>
                  </a:tcPr>
                </a:tc>
                <a:tc>
                  <a:txBody>
                    <a:bodyPr/>
                    <a:lstStyle/>
                    <a:p>
                      <a:pPr algn="ctr" rtl="0" fontAlgn="ctr"/>
                      <a:r>
                        <a:rPr lang="fr-FR" sz="1000" b="0" i="0" u="none" strike="noStrike" dirty="0" smtClean="0">
                          <a:solidFill>
                            <a:srgbClr val="60497A"/>
                          </a:solidFill>
                          <a:effectLst/>
                          <a:latin typeface="Calibri"/>
                        </a:rPr>
                        <a:t>2,70 </a:t>
                      </a:r>
                      <a:r>
                        <a:rPr lang="fr-FR" sz="1000" b="0" i="0" u="none" strike="noStrike" dirty="0">
                          <a:solidFill>
                            <a:srgbClr val="60497A"/>
                          </a:solidFill>
                          <a:effectLst/>
                          <a:latin typeface="Calibri"/>
                        </a:rPr>
                        <a:t>€</a:t>
                      </a:r>
                    </a:p>
                  </a:txBody>
                  <a:tcPr marL="9525" marR="9525" marT="9525" marB="0" anchor="ctr">
                    <a:lnL>
                      <a:noFill/>
                    </a:lnL>
                    <a:lnR>
                      <a:noFill/>
                    </a:lnR>
                    <a:lnT>
                      <a:noFill/>
                    </a:lnT>
                    <a:lnB>
                      <a:noFill/>
                    </a:lnB>
                    <a:solidFill>
                      <a:schemeClr val="accent4">
                        <a:lumMod val="20000"/>
                        <a:lumOff val="80000"/>
                      </a:schemeClr>
                    </a:solidFill>
                  </a:tcPr>
                </a:tc>
                <a:tc>
                  <a:txBody>
                    <a:bodyPr/>
                    <a:lstStyle/>
                    <a:p>
                      <a:pPr algn="ctr" rtl="0" fontAlgn="ctr"/>
                      <a:r>
                        <a:rPr lang="fr-FR" sz="1000" b="1" i="0" u="none" strike="noStrike" dirty="0" smtClean="0">
                          <a:solidFill>
                            <a:srgbClr val="60497A"/>
                          </a:solidFill>
                          <a:effectLst/>
                          <a:latin typeface="Calibri"/>
                        </a:rPr>
                        <a:t>2,60 </a:t>
                      </a:r>
                      <a:r>
                        <a:rPr lang="fr-FR" sz="1000" b="1" i="0" u="none" strike="noStrike" dirty="0">
                          <a:solidFill>
                            <a:srgbClr val="60497A"/>
                          </a:solidFill>
                          <a:effectLst/>
                          <a:latin typeface="Calibri"/>
                        </a:rPr>
                        <a:t>€</a:t>
                      </a:r>
                    </a:p>
                  </a:txBody>
                  <a:tcPr marL="9525" marR="9525" marT="9525" marB="0" anchor="ctr">
                    <a:lnL>
                      <a:noFill/>
                    </a:lnL>
                    <a:lnR>
                      <a:noFill/>
                    </a:lnR>
                    <a:lnT>
                      <a:noFill/>
                    </a:lnT>
                    <a:lnB>
                      <a:noFill/>
                    </a:lnB>
                    <a:solidFill>
                      <a:schemeClr val="accent4">
                        <a:lumMod val="20000"/>
                        <a:lumOff val="80000"/>
                      </a:schemeClr>
                    </a:solidFill>
                  </a:tcPr>
                </a:tc>
                <a:tc>
                  <a:txBody>
                    <a:bodyPr/>
                    <a:lstStyle/>
                    <a:p>
                      <a:pPr algn="ctr" rtl="0" fontAlgn="ctr"/>
                      <a:r>
                        <a:rPr lang="fr-FR" sz="1000" b="0" i="0" u="none" strike="noStrike" dirty="0" smtClean="0">
                          <a:solidFill>
                            <a:srgbClr val="60497A"/>
                          </a:solidFill>
                          <a:effectLst/>
                          <a:latin typeface="Calibri"/>
                        </a:rPr>
                        <a:t>-4%</a:t>
                      </a:r>
                      <a:endParaRPr lang="fr-FR" sz="1000" b="0" i="0" u="none" strike="noStrike" dirty="0">
                        <a:solidFill>
                          <a:srgbClr val="60497A"/>
                        </a:solidFill>
                        <a:effectLst/>
                        <a:latin typeface="Calibri"/>
                      </a:endParaRPr>
                    </a:p>
                  </a:txBody>
                  <a:tcPr marL="9525" marR="9525" marT="9525" marB="0" anchor="ctr">
                    <a:lnL>
                      <a:noFill/>
                    </a:lnL>
                    <a:lnR>
                      <a:noFill/>
                    </a:lnR>
                    <a:lnT>
                      <a:noFill/>
                    </a:lnT>
                    <a:lnB>
                      <a:noFill/>
                    </a:lnB>
                    <a:solidFill>
                      <a:schemeClr val="accent4">
                        <a:lumMod val="20000"/>
                        <a:lumOff val="80000"/>
                      </a:schemeClr>
                    </a:solidFill>
                  </a:tcPr>
                </a:tc>
              </a:tr>
              <a:tr h="166600">
                <a:tc>
                  <a:txBody>
                    <a:bodyPr/>
                    <a:lstStyle/>
                    <a:p>
                      <a:pPr algn="l" fontAlgn="ctr"/>
                      <a:r>
                        <a:rPr lang="fr-FR" sz="1000" b="0" i="0" u="none" strike="noStrike" dirty="0" smtClean="0">
                          <a:solidFill>
                            <a:srgbClr val="60497A"/>
                          </a:solidFill>
                          <a:effectLst/>
                          <a:latin typeface="Calibri"/>
                        </a:rPr>
                        <a:t>Option</a:t>
                      </a:r>
                      <a:r>
                        <a:rPr lang="fr-FR" sz="1000" b="0" i="0" u="none" strike="noStrike" baseline="0" dirty="0" smtClean="0">
                          <a:solidFill>
                            <a:srgbClr val="60497A"/>
                          </a:solidFill>
                          <a:effectLst/>
                          <a:latin typeface="Calibri"/>
                        </a:rPr>
                        <a:t> Internationale F1/F2</a:t>
                      </a:r>
                      <a:endParaRPr lang="fr-FR" sz="1000" b="0" i="0" u="none" strike="noStrike" dirty="0">
                        <a:solidFill>
                          <a:srgbClr val="60497A"/>
                        </a:solidFill>
                        <a:effectLst/>
                        <a:latin typeface="Calibri"/>
                      </a:endParaRPr>
                    </a:p>
                  </a:txBody>
                  <a:tcPr marL="8330" marR="8330" marT="8330" marB="0" anchor="ctr">
                    <a:lnL>
                      <a:noFill/>
                    </a:lnL>
                    <a:lnR>
                      <a:noFill/>
                    </a:lnR>
                    <a:lnT>
                      <a:noFill/>
                    </a:lnT>
                    <a:lnB>
                      <a:noFill/>
                    </a:lnB>
                    <a:solidFill>
                      <a:schemeClr val="bg1"/>
                    </a:solidFill>
                  </a:tcPr>
                </a:tc>
                <a:tc>
                  <a:txBody>
                    <a:bodyPr/>
                    <a:lstStyle/>
                    <a:p>
                      <a:pPr algn="ctr" rtl="0" fontAlgn="ctr"/>
                      <a:r>
                        <a:rPr lang="fr-FR" sz="1000" b="0" i="0" u="none" strike="noStrike" dirty="0" smtClean="0">
                          <a:solidFill>
                            <a:srgbClr val="60497A"/>
                          </a:solidFill>
                          <a:effectLst/>
                          <a:latin typeface="Calibri"/>
                        </a:rPr>
                        <a:t>4€/16€</a:t>
                      </a:r>
                      <a:endParaRPr lang="fr-FR" sz="1000" b="0" i="0" u="none" strike="noStrike" dirty="0">
                        <a:solidFill>
                          <a:srgbClr val="60497A"/>
                        </a:solidFill>
                        <a:effectLst/>
                        <a:latin typeface="Calibri"/>
                      </a:endParaRPr>
                    </a:p>
                  </a:txBody>
                  <a:tcPr marL="9525" marR="9525" marT="9525" marB="0" anchor="ctr">
                    <a:lnL>
                      <a:noFill/>
                    </a:lnL>
                    <a:lnR>
                      <a:noFill/>
                    </a:lnR>
                    <a:lnT>
                      <a:noFill/>
                    </a:lnT>
                    <a:lnB>
                      <a:noFill/>
                    </a:lnB>
                    <a:solidFill>
                      <a:schemeClr val="bg1"/>
                    </a:solidFill>
                  </a:tcPr>
                </a:tc>
                <a:tc>
                  <a:txBody>
                    <a:bodyPr/>
                    <a:lstStyle/>
                    <a:p>
                      <a:pPr algn="ctr" rtl="0" fontAlgn="ctr"/>
                      <a:r>
                        <a:rPr lang="fr-FR" sz="1000" b="1" i="0" u="none" strike="noStrike" dirty="0" smtClean="0">
                          <a:solidFill>
                            <a:srgbClr val="60497A"/>
                          </a:solidFill>
                          <a:effectLst/>
                          <a:latin typeface="Calibri"/>
                        </a:rPr>
                        <a:t>4€/16€</a:t>
                      </a:r>
                      <a:endParaRPr lang="fr-FR" sz="1000" b="1" i="0" u="none" strike="noStrike" dirty="0">
                        <a:solidFill>
                          <a:srgbClr val="60497A"/>
                        </a:solidFill>
                        <a:effectLst/>
                        <a:latin typeface="Calibri"/>
                      </a:endParaRPr>
                    </a:p>
                  </a:txBody>
                  <a:tcPr marL="9525" marR="9525" marT="9525" marB="0" anchor="ctr">
                    <a:lnL>
                      <a:noFill/>
                    </a:lnL>
                    <a:lnR>
                      <a:noFill/>
                    </a:lnR>
                    <a:lnT>
                      <a:noFill/>
                    </a:lnT>
                    <a:lnB>
                      <a:noFill/>
                    </a:lnB>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dirty="0" smtClean="0">
                          <a:solidFill>
                            <a:srgbClr val="60497A"/>
                          </a:solidFill>
                          <a:effectLst/>
                          <a:latin typeface="Calibri"/>
                        </a:rPr>
                        <a:t>-</a:t>
                      </a:r>
                    </a:p>
                  </a:txBody>
                  <a:tcPr marL="9525" marR="9525" marT="9525" marB="0" anchor="ctr">
                    <a:lnL>
                      <a:noFill/>
                    </a:lnL>
                    <a:lnR>
                      <a:noFill/>
                    </a:lnR>
                    <a:lnT>
                      <a:noFill/>
                    </a:lnT>
                    <a:lnB>
                      <a:noFill/>
                    </a:lnB>
                    <a:solidFill>
                      <a:schemeClr val="bg1"/>
                    </a:solidFill>
                  </a:tcPr>
                </a:tc>
              </a:tr>
              <a:tr h="166600">
                <a:tc>
                  <a:txBody>
                    <a:bodyPr/>
                    <a:lstStyle/>
                    <a:p>
                      <a:pPr algn="l" fontAlgn="ctr"/>
                      <a:r>
                        <a:rPr lang="fr-FR" sz="1000" b="0" i="0" u="none" strike="noStrike" dirty="0" err="1">
                          <a:solidFill>
                            <a:srgbClr val="60497A"/>
                          </a:solidFill>
                          <a:effectLst/>
                          <a:latin typeface="Calibri"/>
                        </a:rPr>
                        <a:t>E-carte</a:t>
                      </a:r>
                      <a:r>
                        <a:rPr lang="fr-FR" sz="1000" b="0" i="0" u="none" strike="noStrike" dirty="0">
                          <a:solidFill>
                            <a:srgbClr val="60497A"/>
                          </a:solidFill>
                          <a:effectLst/>
                          <a:latin typeface="Calibri"/>
                        </a:rPr>
                        <a:t> bleue</a:t>
                      </a:r>
                    </a:p>
                  </a:txBody>
                  <a:tcPr marL="8330" marR="8330" marT="8330" marB="0" anchor="ctr">
                    <a:lnL>
                      <a:noFill/>
                    </a:lnL>
                    <a:lnR>
                      <a:noFill/>
                    </a:lnR>
                    <a:lnT>
                      <a:noFill/>
                    </a:lnT>
                    <a:lnB>
                      <a:noFill/>
                    </a:lnB>
                    <a:solidFill>
                      <a:schemeClr val="accent4">
                        <a:lumMod val="20000"/>
                        <a:lumOff val="80000"/>
                      </a:schemeClr>
                    </a:solidFill>
                  </a:tcPr>
                </a:tc>
                <a:tc>
                  <a:txBody>
                    <a:bodyPr/>
                    <a:lstStyle/>
                    <a:p>
                      <a:pPr algn="ctr" rtl="0" fontAlgn="ctr"/>
                      <a:r>
                        <a:rPr lang="fr-FR" sz="1000" b="0" i="0" u="none" strike="noStrike" dirty="0" smtClean="0">
                          <a:solidFill>
                            <a:srgbClr val="60497A"/>
                          </a:solidFill>
                          <a:effectLst/>
                          <a:latin typeface="Calibri"/>
                        </a:rPr>
                        <a:t>0,90€</a:t>
                      </a:r>
                      <a:endParaRPr lang="fr-FR" sz="1000" b="0" i="0" u="none" strike="noStrike" dirty="0">
                        <a:solidFill>
                          <a:srgbClr val="60497A"/>
                        </a:solidFill>
                        <a:effectLst/>
                        <a:latin typeface="Calibri"/>
                      </a:endParaRPr>
                    </a:p>
                  </a:txBody>
                  <a:tcPr marL="9525" marR="9525" marT="9525" marB="0" anchor="ctr">
                    <a:lnL>
                      <a:noFill/>
                    </a:lnL>
                    <a:lnR>
                      <a:noFill/>
                    </a:lnR>
                    <a:lnT>
                      <a:noFill/>
                    </a:lnT>
                    <a:lnB>
                      <a:noFill/>
                    </a:lnB>
                    <a:solidFill>
                      <a:schemeClr val="accent4">
                        <a:lumMod val="20000"/>
                        <a:lumOff val="80000"/>
                      </a:schemeClr>
                    </a:solidFill>
                  </a:tcPr>
                </a:tc>
                <a:tc>
                  <a:txBody>
                    <a:bodyPr/>
                    <a:lstStyle/>
                    <a:p>
                      <a:pPr algn="ctr" rtl="0" fontAlgn="ctr"/>
                      <a:r>
                        <a:rPr lang="fr-FR" sz="1000" b="1" i="0" u="none" strike="noStrike" dirty="0" smtClean="0">
                          <a:solidFill>
                            <a:srgbClr val="60497A"/>
                          </a:solidFill>
                          <a:effectLst/>
                          <a:latin typeface="Calibri"/>
                        </a:rPr>
                        <a:t>1,00€</a:t>
                      </a:r>
                      <a:endParaRPr lang="fr-FR" sz="1000" b="1" i="0" u="none" strike="noStrike" dirty="0">
                        <a:solidFill>
                          <a:srgbClr val="60497A"/>
                        </a:solidFill>
                        <a:effectLst/>
                        <a:latin typeface="Calibri"/>
                      </a:endParaRPr>
                    </a:p>
                  </a:txBody>
                  <a:tcPr marL="9525" marR="9525" marT="9525" marB="0" anchor="ctr">
                    <a:lnL>
                      <a:noFill/>
                    </a:lnL>
                    <a:lnR>
                      <a:noFill/>
                    </a:lnR>
                    <a:lnT>
                      <a:noFill/>
                    </a:lnT>
                    <a:lnB>
                      <a:noFill/>
                    </a:lnB>
                    <a:solidFill>
                      <a:schemeClr val="accent4">
                        <a:lumMod val="20000"/>
                        <a:lumOff val="80000"/>
                      </a:schemeClr>
                    </a:solidFill>
                  </a:tcPr>
                </a:tc>
                <a:tc>
                  <a:txBody>
                    <a:bodyPr/>
                    <a:lstStyle/>
                    <a:p>
                      <a:pPr algn="ctr" rtl="0" fontAlgn="ctr"/>
                      <a:r>
                        <a:rPr lang="fr-FR" sz="1000" b="0" i="0" u="none" strike="noStrike" dirty="0">
                          <a:solidFill>
                            <a:srgbClr val="60497A"/>
                          </a:solidFill>
                          <a:effectLst/>
                          <a:latin typeface="Calibri"/>
                        </a:rPr>
                        <a:t>5,26%</a:t>
                      </a:r>
                    </a:p>
                  </a:txBody>
                  <a:tcPr marL="9525" marR="9525" marT="9525" marB="0" anchor="ctr">
                    <a:lnL>
                      <a:noFill/>
                    </a:lnL>
                    <a:lnR>
                      <a:noFill/>
                    </a:lnR>
                    <a:lnT>
                      <a:noFill/>
                    </a:lnT>
                    <a:lnB>
                      <a:noFill/>
                    </a:lnB>
                    <a:solidFill>
                      <a:schemeClr val="accent4">
                        <a:lumMod val="20000"/>
                        <a:lumOff val="80000"/>
                      </a:schemeClr>
                    </a:solidFill>
                  </a:tcPr>
                </a:tc>
              </a:tr>
              <a:tr h="166600">
                <a:tc>
                  <a:txBody>
                    <a:bodyPr/>
                    <a:lstStyle/>
                    <a:p>
                      <a:pPr algn="l" fontAlgn="ctr"/>
                      <a:r>
                        <a:rPr lang="fr-FR" sz="1000" b="0" i="0" u="none" strike="noStrike" dirty="0" err="1" smtClean="0">
                          <a:solidFill>
                            <a:srgbClr val="60497A"/>
                          </a:solidFill>
                          <a:effectLst/>
                          <a:latin typeface="Calibri"/>
                        </a:rPr>
                        <a:t>AlertEcureuil</a:t>
                      </a:r>
                      <a:r>
                        <a:rPr lang="fr-FR" sz="1000" b="0" i="0" u="none" strike="noStrike" baseline="0" dirty="0" smtClean="0">
                          <a:solidFill>
                            <a:srgbClr val="60497A"/>
                          </a:solidFill>
                          <a:effectLst/>
                          <a:latin typeface="Calibri"/>
                        </a:rPr>
                        <a:t> formule individuelle</a:t>
                      </a:r>
                      <a:endParaRPr lang="fr-FR" sz="1000" b="0" i="0" u="none" strike="noStrike" dirty="0">
                        <a:solidFill>
                          <a:srgbClr val="60497A"/>
                        </a:solidFill>
                        <a:effectLst/>
                        <a:latin typeface="Calibri"/>
                      </a:endParaRPr>
                    </a:p>
                  </a:txBody>
                  <a:tcPr marL="8330" marR="8330" marT="8330" marB="0" anchor="ctr">
                    <a:lnL>
                      <a:noFill/>
                    </a:lnL>
                    <a:lnR>
                      <a:noFill/>
                    </a:lnR>
                    <a:lnT>
                      <a:noFill/>
                    </a:lnT>
                    <a:lnB>
                      <a:noFill/>
                    </a:lnB>
                    <a:solidFill>
                      <a:schemeClr val="bg1"/>
                    </a:solidFill>
                  </a:tcPr>
                </a:tc>
                <a:tc>
                  <a:txBody>
                    <a:bodyPr/>
                    <a:lstStyle/>
                    <a:p>
                      <a:pPr algn="ctr" rtl="0" fontAlgn="ctr"/>
                      <a:r>
                        <a:rPr lang="fr-FR" sz="1000" b="0" i="0" u="none" strike="noStrike" dirty="0" smtClean="0">
                          <a:solidFill>
                            <a:srgbClr val="60497A"/>
                          </a:solidFill>
                          <a:effectLst/>
                          <a:latin typeface="Calibri"/>
                        </a:rPr>
                        <a:t>2,50€</a:t>
                      </a:r>
                      <a:endParaRPr lang="fr-FR" sz="1000" b="0" i="0" u="none" strike="noStrike" dirty="0">
                        <a:solidFill>
                          <a:srgbClr val="60497A"/>
                        </a:solidFill>
                        <a:effectLst/>
                        <a:latin typeface="Calibri"/>
                      </a:endParaRPr>
                    </a:p>
                  </a:txBody>
                  <a:tcPr marL="9525" marR="9525" marT="9525" marB="0" anchor="ctr">
                    <a:lnL>
                      <a:noFill/>
                    </a:lnL>
                    <a:lnR>
                      <a:noFill/>
                    </a:lnR>
                    <a:lnT>
                      <a:noFill/>
                    </a:lnT>
                    <a:lnB>
                      <a:noFill/>
                    </a:lnB>
                    <a:solidFill>
                      <a:schemeClr val="bg1"/>
                    </a:solidFill>
                  </a:tcPr>
                </a:tc>
                <a:tc>
                  <a:txBody>
                    <a:bodyPr/>
                    <a:lstStyle/>
                    <a:p>
                      <a:pPr algn="ctr" rtl="0" fontAlgn="ctr"/>
                      <a:r>
                        <a:rPr lang="fr-FR" sz="1000" b="1" i="0" u="none" strike="noStrike" dirty="0" smtClean="0">
                          <a:solidFill>
                            <a:srgbClr val="60497A"/>
                          </a:solidFill>
                          <a:effectLst/>
                          <a:latin typeface="Calibri"/>
                        </a:rPr>
                        <a:t>2,20€</a:t>
                      </a:r>
                      <a:endParaRPr lang="fr-FR" sz="1000" b="1" i="0" u="none" strike="noStrike" dirty="0">
                        <a:solidFill>
                          <a:srgbClr val="60497A"/>
                        </a:solidFill>
                        <a:effectLst/>
                        <a:latin typeface="Calibri"/>
                      </a:endParaRPr>
                    </a:p>
                  </a:txBody>
                  <a:tcPr marL="9525" marR="9525" marT="9525" marB="0" anchor="ctr">
                    <a:lnL>
                      <a:noFill/>
                    </a:lnL>
                    <a:lnR>
                      <a:noFill/>
                    </a:lnR>
                    <a:lnT>
                      <a:noFill/>
                    </a:lnT>
                    <a:lnB>
                      <a:noFill/>
                    </a:lnB>
                    <a:solidFill>
                      <a:schemeClr val="bg1"/>
                    </a:solidFill>
                  </a:tcPr>
                </a:tc>
                <a:tc>
                  <a:txBody>
                    <a:bodyPr/>
                    <a:lstStyle/>
                    <a:p>
                      <a:pPr algn="ctr" rtl="0" fontAlgn="ctr"/>
                      <a:r>
                        <a:rPr lang="fr-FR" sz="1000" b="0" i="0" u="none" strike="noStrike" dirty="0" smtClean="0">
                          <a:solidFill>
                            <a:srgbClr val="60497A"/>
                          </a:solidFill>
                          <a:effectLst/>
                          <a:latin typeface="Calibri"/>
                        </a:rPr>
                        <a:t>-12%</a:t>
                      </a:r>
                      <a:endParaRPr lang="fr-FR" sz="1000" b="0" i="0" u="none" strike="noStrike" dirty="0">
                        <a:solidFill>
                          <a:srgbClr val="60497A"/>
                        </a:solidFill>
                        <a:effectLst/>
                        <a:latin typeface="Calibri"/>
                      </a:endParaRPr>
                    </a:p>
                  </a:txBody>
                  <a:tcPr marL="9525" marR="9525" marT="9525" marB="0" anchor="ctr">
                    <a:lnL>
                      <a:noFill/>
                    </a:lnL>
                    <a:lnR>
                      <a:noFill/>
                    </a:lnR>
                    <a:lnT>
                      <a:noFill/>
                    </a:lnT>
                    <a:lnB>
                      <a:noFill/>
                    </a:lnB>
                    <a:solidFill>
                      <a:schemeClr val="bg1"/>
                    </a:solidFill>
                  </a:tcPr>
                </a:tc>
              </a:tr>
              <a:tr h="166600">
                <a:tc>
                  <a:txBody>
                    <a:bodyPr/>
                    <a:lstStyle/>
                    <a:p>
                      <a:pPr algn="l" fontAlgn="ctr"/>
                      <a:r>
                        <a:rPr lang="fr-FR" sz="1000" b="0" i="0" u="none" strike="noStrike" dirty="0" err="1" smtClean="0">
                          <a:solidFill>
                            <a:srgbClr val="60497A"/>
                          </a:solidFill>
                          <a:effectLst/>
                          <a:latin typeface="Calibri"/>
                        </a:rPr>
                        <a:t>AlertEcureuil</a:t>
                      </a:r>
                      <a:r>
                        <a:rPr lang="fr-FR" sz="1000" b="0" i="0" u="none" strike="noStrike" baseline="0" dirty="0" smtClean="0">
                          <a:solidFill>
                            <a:srgbClr val="60497A"/>
                          </a:solidFill>
                          <a:effectLst/>
                          <a:latin typeface="Calibri"/>
                        </a:rPr>
                        <a:t> formule famille</a:t>
                      </a:r>
                      <a:endParaRPr lang="fr-FR" sz="1000" b="0" i="0" u="none" strike="noStrike" dirty="0">
                        <a:solidFill>
                          <a:srgbClr val="60497A"/>
                        </a:solidFill>
                        <a:effectLst/>
                        <a:latin typeface="Calibri"/>
                      </a:endParaRPr>
                    </a:p>
                  </a:txBody>
                  <a:tcPr marL="8330" marR="8330" marT="8330" marB="0" anchor="ctr">
                    <a:lnL>
                      <a:noFill/>
                    </a:lnL>
                    <a:lnR>
                      <a:noFill/>
                    </a:lnR>
                    <a:lnT>
                      <a:noFill/>
                    </a:lnT>
                    <a:lnB>
                      <a:noFill/>
                    </a:lnB>
                    <a:solidFill>
                      <a:schemeClr val="accent4">
                        <a:lumMod val="20000"/>
                        <a:lumOff val="80000"/>
                      </a:schemeClr>
                    </a:solidFill>
                  </a:tcPr>
                </a:tc>
                <a:tc>
                  <a:txBody>
                    <a:bodyPr/>
                    <a:lstStyle/>
                    <a:p>
                      <a:pPr algn="ctr" rtl="0" fontAlgn="ctr"/>
                      <a:r>
                        <a:rPr lang="fr-FR" sz="1000" b="0" i="0" u="none" strike="noStrike" dirty="0" smtClean="0">
                          <a:solidFill>
                            <a:srgbClr val="60497A"/>
                          </a:solidFill>
                          <a:effectLst/>
                          <a:latin typeface="Calibri"/>
                        </a:rPr>
                        <a:t>4,50€</a:t>
                      </a:r>
                      <a:endParaRPr lang="fr-FR" sz="1000" b="0" i="0" u="none" strike="noStrike" dirty="0">
                        <a:solidFill>
                          <a:srgbClr val="60497A"/>
                        </a:solidFill>
                        <a:effectLst/>
                        <a:latin typeface="Calibri"/>
                      </a:endParaRPr>
                    </a:p>
                  </a:txBody>
                  <a:tcPr marL="9525" marR="9525" marT="9525" marB="0" anchor="ctr">
                    <a:lnL>
                      <a:noFill/>
                    </a:lnL>
                    <a:lnR>
                      <a:noFill/>
                    </a:lnR>
                    <a:lnT>
                      <a:noFill/>
                    </a:lnT>
                    <a:lnB>
                      <a:noFill/>
                    </a:lnB>
                    <a:solidFill>
                      <a:schemeClr val="accent4">
                        <a:lumMod val="20000"/>
                        <a:lumOff val="80000"/>
                      </a:schemeClr>
                    </a:solidFill>
                  </a:tcPr>
                </a:tc>
                <a:tc>
                  <a:txBody>
                    <a:bodyPr/>
                    <a:lstStyle/>
                    <a:p>
                      <a:pPr algn="ctr" rtl="0" fontAlgn="ctr"/>
                      <a:r>
                        <a:rPr lang="fr-FR" sz="1000" b="1" i="0" u="none" strike="noStrike" dirty="0" smtClean="0">
                          <a:solidFill>
                            <a:srgbClr val="60497A"/>
                          </a:solidFill>
                          <a:effectLst/>
                          <a:latin typeface="Calibri"/>
                        </a:rPr>
                        <a:t>4,00€</a:t>
                      </a:r>
                      <a:endParaRPr lang="fr-FR" sz="1000" b="1" i="0" u="none" strike="noStrike" dirty="0">
                        <a:solidFill>
                          <a:srgbClr val="60497A"/>
                        </a:solidFill>
                        <a:effectLst/>
                        <a:latin typeface="Calibri"/>
                      </a:endParaRPr>
                    </a:p>
                  </a:txBody>
                  <a:tcPr marL="9525" marR="9525" marT="9525" marB="0" anchor="ctr">
                    <a:lnL>
                      <a:noFill/>
                    </a:lnL>
                    <a:lnR>
                      <a:noFill/>
                    </a:lnR>
                    <a:lnT>
                      <a:noFill/>
                    </a:lnT>
                    <a:lnB>
                      <a:noFill/>
                    </a:lnB>
                    <a:solidFill>
                      <a:schemeClr val="accent4">
                        <a:lumMod val="20000"/>
                        <a:lumOff val="80000"/>
                      </a:schemeClr>
                    </a:solidFill>
                  </a:tcPr>
                </a:tc>
                <a:tc>
                  <a:txBody>
                    <a:bodyPr/>
                    <a:lstStyle/>
                    <a:p>
                      <a:pPr algn="ctr" rtl="0" fontAlgn="ctr"/>
                      <a:r>
                        <a:rPr lang="fr-FR" sz="1000" b="0" i="0" u="none" strike="noStrike" dirty="0" smtClean="0">
                          <a:solidFill>
                            <a:srgbClr val="60497A"/>
                          </a:solidFill>
                          <a:effectLst/>
                          <a:latin typeface="Calibri"/>
                        </a:rPr>
                        <a:t>-11%</a:t>
                      </a:r>
                      <a:endParaRPr lang="fr-FR" sz="1000" b="0" i="0" u="none" strike="noStrike" dirty="0">
                        <a:solidFill>
                          <a:srgbClr val="60497A"/>
                        </a:solidFill>
                        <a:effectLst/>
                        <a:latin typeface="Calibri"/>
                      </a:endParaRPr>
                    </a:p>
                  </a:txBody>
                  <a:tcPr marL="9525" marR="9525" marT="9525" marB="0" anchor="ctr">
                    <a:lnL>
                      <a:noFill/>
                    </a:lnL>
                    <a:lnR>
                      <a:noFill/>
                    </a:lnR>
                    <a:lnT>
                      <a:noFill/>
                    </a:lnT>
                    <a:lnB>
                      <a:noFill/>
                    </a:lnB>
                    <a:solidFill>
                      <a:schemeClr val="accent4">
                        <a:lumMod val="20000"/>
                        <a:lumOff val="80000"/>
                      </a:schemeClr>
                    </a:solidFill>
                  </a:tcPr>
                </a:tc>
              </a:tr>
            </a:tbl>
          </a:graphicData>
        </a:graphic>
      </p:graphicFrame>
      <p:sp>
        <p:nvSpPr>
          <p:cNvPr id="11" name="Espace réservé du contenu 1"/>
          <p:cNvSpPr txBox="1">
            <a:spLocks/>
          </p:cNvSpPr>
          <p:nvPr/>
        </p:nvSpPr>
        <p:spPr>
          <a:xfrm>
            <a:off x="169670" y="4080262"/>
            <a:ext cx="3677712" cy="698743"/>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1200" b="1" dirty="0" smtClean="0">
                <a:latin typeface="Arial Narrow" panose="020B0606020202030204" pitchFamily="34" charset="0"/>
              </a:rPr>
              <a:t>Augmentation des anciens Forfaits </a:t>
            </a:r>
            <a:r>
              <a:rPr lang="fr-FR" sz="1200" b="1" dirty="0" err="1" smtClean="0">
                <a:latin typeface="Arial Narrow" panose="020B0606020202030204" pitchFamily="34" charset="0"/>
              </a:rPr>
              <a:t>Satellis</a:t>
            </a:r>
            <a:r>
              <a:rPr lang="fr-FR" sz="1200" dirty="0" smtClean="0">
                <a:latin typeface="Arial Narrow" panose="020B0606020202030204" pitchFamily="34" charset="0"/>
              </a:rPr>
              <a:t>, notamment pour favoriser les montées en gamme vers un BL avec une carte HDG et des services complémentaires.</a:t>
            </a:r>
            <a:endParaRPr lang="fr-FR" sz="200" b="1" dirty="0" smtClean="0">
              <a:latin typeface="Arial Narrow" panose="020B0606020202030204" pitchFamily="34" charset="0"/>
            </a:endParaRPr>
          </a:p>
          <a:p>
            <a:pPr algn="just">
              <a:spcBef>
                <a:spcPts val="300"/>
              </a:spcBef>
              <a:spcAft>
                <a:spcPts val="300"/>
              </a:spcAft>
            </a:pPr>
            <a:endParaRPr lang="fr-FR" sz="1200" b="1" dirty="0">
              <a:latin typeface="Arial Narrow" panose="020B0606020202030204" pitchFamily="34" charset="0"/>
            </a:endParaRPr>
          </a:p>
        </p:txBody>
      </p:sp>
      <p:graphicFrame>
        <p:nvGraphicFramePr>
          <p:cNvPr id="12" name="Tableau 11"/>
          <p:cNvGraphicFramePr>
            <a:graphicFrameLocks noGrp="1"/>
          </p:cNvGraphicFramePr>
          <p:nvPr>
            <p:extLst>
              <p:ext uri="{D42A27DB-BD31-4B8C-83A1-F6EECF244321}">
                <p14:modId xmlns:p14="http://schemas.microsoft.com/office/powerpoint/2010/main" val="1545502386"/>
              </p:ext>
            </p:extLst>
          </p:nvPr>
        </p:nvGraphicFramePr>
        <p:xfrm>
          <a:off x="3916072" y="5216063"/>
          <a:ext cx="5038145" cy="858650"/>
        </p:xfrm>
        <a:graphic>
          <a:graphicData uri="http://schemas.openxmlformats.org/drawingml/2006/table">
            <a:tbl>
              <a:tblPr/>
              <a:tblGrid>
                <a:gridCol w="3131708"/>
                <a:gridCol w="672861"/>
                <a:gridCol w="690113"/>
                <a:gridCol w="543463"/>
              </a:tblGrid>
              <a:tr h="174930">
                <a:tc>
                  <a:txBody>
                    <a:bodyPr/>
                    <a:lstStyle/>
                    <a:p>
                      <a:pPr algn="l" fontAlgn="ctr"/>
                      <a:r>
                        <a:rPr lang="fr-FR" sz="1000" b="1" i="0" u="none" strike="noStrike" kern="1200" dirty="0">
                          <a:solidFill>
                            <a:srgbClr val="60497A"/>
                          </a:solidFill>
                          <a:effectLst/>
                          <a:latin typeface="Calibri"/>
                        </a:rPr>
                        <a:t>  </a:t>
                      </a:r>
                      <a:r>
                        <a:rPr lang="fr-FR" sz="1000" b="0" i="0" u="none" strike="noStrike" kern="1200" dirty="0" smtClean="0">
                          <a:solidFill>
                            <a:srgbClr val="60497A"/>
                          </a:solidFill>
                          <a:effectLst/>
                          <a:latin typeface="Calibri"/>
                        </a:rPr>
                        <a:t>Tarifs</a:t>
                      </a:r>
                      <a:r>
                        <a:rPr lang="fr-FR" sz="1000" b="0" i="0" u="none" strike="noStrike" kern="1200" baseline="0" dirty="0" smtClean="0">
                          <a:solidFill>
                            <a:srgbClr val="60497A"/>
                          </a:solidFill>
                          <a:effectLst/>
                          <a:latin typeface="Calibri"/>
                        </a:rPr>
                        <a:t> annuels</a:t>
                      </a:r>
                      <a:endParaRPr lang="fr-FR" sz="1000" b="1" i="0" u="none" strike="noStrike" dirty="0">
                        <a:solidFill>
                          <a:srgbClr val="60497A"/>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fontAlgn="ctr"/>
                      <a:r>
                        <a:rPr lang="fr-FR" sz="1000" b="1" i="0" u="none" strike="noStrike" kern="1200" dirty="0">
                          <a:solidFill>
                            <a:srgbClr val="60497A"/>
                          </a:solidFill>
                          <a:effectLst/>
                          <a:latin typeface="Calibri"/>
                        </a:rPr>
                        <a:t>01/01/2017</a:t>
                      </a:r>
                      <a:endParaRPr lang="fr-FR" sz="1000" b="1" i="0" u="none" strike="noStrike" dirty="0">
                        <a:solidFill>
                          <a:srgbClr val="60497A"/>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fontAlgn="ctr"/>
                      <a:r>
                        <a:rPr lang="fr-FR" sz="1000" b="1" i="0" u="none" strike="noStrike" kern="1200" dirty="0" smtClean="0">
                          <a:solidFill>
                            <a:srgbClr val="EB0F2D"/>
                          </a:solidFill>
                          <a:effectLst/>
                          <a:latin typeface="Calibri"/>
                        </a:rPr>
                        <a:t>01/04/2018</a:t>
                      </a:r>
                      <a:endParaRPr lang="fr-FR" sz="1000" b="1" i="0" u="none" strike="noStrike" dirty="0">
                        <a:solidFill>
                          <a:srgbClr val="EB0F2D"/>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fontAlgn="ctr"/>
                      <a:r>
                        <a:rPr lang="fr-FR" sz="1000" b="1" i="0" u="none" strike="noStrike" kern="1200">
                          <a:solidFill>
                            <a:srgbClr val="60497A"/>
                          </a:solidFill>
                          <a:effectLst/>
                          <a:latin typeface="Calibri"/>
                        </a:rPr>
                        <a:t>variation</a:t>
                      </a:r>
                      <a:endParaRPr lang="fr-FR" sz="1000" b="1" i="0" u="none" strike="noStrike">
                        <a:solidFill>
                          <a:srgbClr val="60497A"/>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r>
              <a:tr h="166600">
                <a:tc>
                  <a:txBody>
                    <a:bodyPr/>
                    <a:lstStyle/>
                    <a:p>
                      <a:pPr algn="l" fontAlgn="ctr"/>
                      <a:r>
                        <a:rPr lang="fr-FR" sz="1000" b="0" i="0" u="none" strike="noStrike" kern="1200" dirty="0" smtClean="0">
                          <a:solidFill>
                            <a:srgbClr val="60497A"/>
                          </a:solidFill>
                          <a:effectLst/>
                          <a:latin typeface="Calibri"/>
                        </a:rPr>
                        <a:t>FSA avec</a:t>
                      </a:r>
                      <a:r>
                        <a:rPr lang="fr-FR" sz="1000" b="0" i="0" u="none" strike="noStrike" kern="1200" baseline="0" dirty="0" smtClean="0">
                          <a:solidFill>
                            <a:srgbClr val="60497A"/>
                          </a:solidFill>
                          <a:effectLst/>
                          <a:latin typeface="Calibri"/>
                        </a:rPr>
                        <a:t> Carte Equilibra ou </a:t>
                      </a:r>
                      <a:r>
                        <a:rPr lang="fr-FR" sz="1000" b="0" i="0" u="none" strike="noStrike" kern="1200" baseline="0" dirty="0" err="1" smtClean="0">
                          <a:solidFill>
                            <a:srgbClr val="60497A"/>
                          </a:solidFill>
                          <a:effectLst/>
                          <a:latin typeface="Calibri"/>
                        </a:rPr>
                        <a:t>Nomea</a:t>
                      </a:r>
                      <a:endParaRPr lang="fr-FR" sz="1000" b="0" i="0" u="none" strike="noStrike" dirty="0">
                        <a:solidFill>
                          <a:srgbClr val="60497A"/>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a:noFill/>
                    </a:lnB>
                    <a:solidFill>
                      <a:srgbClr val="E4DFEC"/>
                    </a:solidFill>
                  </a:tcPr>
                </a:tc>
                <a:tc>
                  <a:txBody>
                    <a:bodyPr/>
                    <a:lstStyle/>
                    <a:p>
                      <a:pPr algn="ctr">
                        <a:spcAft>
                          <a:spcPts val="0"/>
                        </a:spcAft>
                      </a:pPr>
                      <a:r>
                        <a:rPr lang="fr-FR" sz="1000" dirty="0" smtClean="0">
                          <a:solidFill>
                            <a:srgbClr val="60497A"/>
                          </a:solidFill>
                          <a:effectLst/>
                          <a:latin typeface="Calibri"/>
                          <a:ea typeface="Times New Roman"/>
                        </a:rPr>
                        <a:t>33,50€/an</a:t>
                      </a:r>
                      <a:endParaRPr lang="fr-FR" sz="1200" dirty="0">
                        <a:solidFill>
                          <a:srgbClr val="716767"/>
                        </a:solidFill>
                        <a:effectLst/>
                        <a:latin typeface="Times New Roman"/>
                        <a:ea typeface="Times New Roman"/>
                      </a:endParaRPr>
                    </a:p>
                  </a:txBody>
                  <a:tcPr marL="68580" marR="68580" marT="0" marB="0" anchor="ctr">
                    <a:lnL>
                      <a:noFill/>
                    </a:lnL>
                    <a:lnR>
                      <a:noFill/>
                    </a:lnR>
                    <a:lnT w="12700" cap="flat" cmpd="sng" algn="ctr">
                      <a:solidFill>
                        <a:srgbClr val="8064A2"/>
                      </a:solidFill>
                      <a:prstDash val="solid"/>
                      <a:round/>
                      <a:headEnd type="none" w="med" len="med"/>
                      <a:tailEnd type="none" w="med" len="med"/>
                    </a:lnT>
                    <a:lnB>
                      <a:noFill/>
                    </a:lnB>
                    <a:solidFill>
                      <a:srgbClr val="E4DFEC"/>
                    </a:solidFill>
                  </a:tcPr>
                </a:tc>
                <a:tc>
                  <a:txBody>
                    <a:bodyPr/>
                    <a:lstStyle/>
                    <a:p>
                      <a:pPr algn="ctr">
                        <a:spcAft>
                          <a:spcPts val="0"/>
                        </a:spcAft>
                      </a:pPr>
                      <a:r>
                        <a:rPr lang="fr-FR" sz="1000" b="1" dirty="0" smtClean="0">
                          <a:solidFill>
                            <a:srgbClr val="60497A"/>
                          </a:solidFill>
                          <a:effectLst/>
                          <a:latin typeface="Calibri"/>
                          <a:ea typeface="Times New Roman"/>
                        </a:rPr>
                        <a:t>35,40€/an</a:t>
                      </a:r>
                      <a:endParaRPr lang="fr-FR" sz="1200" b="1" dirty="0">
                        <a:solidFill>
                          <a:srgbClr val="716767"/>
                        </a:solidFill>
                        <a:effectLst/>
                        <a:latin typeface="Times New Roman"/>
                        <a:ea typeface="Times New Roman"/>
                      </a:endParaRPr>
                    </a:p>
                  </a:txBody>
                  <a:tcPr marL="68580" marR="68580" marT="0" marB="0" anchor="ctr">
                    <a:lnL>
                      <a:noFill/>
                    </a:lnL>
                    <a:lnR>
                      <a:noFill/>
                    </a:lnR>
                    <a:lnT w="12700" cap="flat" cmpd="sng" algn="ctr">
                      <a:solidFill>
                        <a:srgbClr val="8064A2"/>
                      </a:solidFill>
                      <a:prstDash val="solid"/>
                      <a:round/>
                      <a:headEnd type="none" w="med" len="med"/>
                      <a:tailEnd type="none" w="med" len="med"/>
                    </a:lnT>
                    <a:lnB>
                      <a:noFill/>
                    </a:lnB>
                    <a:solidFill>
                      <a:srgbClr val="E4DFEC"/>
                    </a:solidFill>
                  </a:tcPr>
                </a:tc>
                <a:tc>
                  <a:txBody>
                    <a:bodyPr/>
                    <a:lstStyle/>
                    <a:p>
                      <a:pPr algn="ctr" rtl="0" fontAlgn="ctr"/>
                      <a:r>
                        <a:rPr lang="fr-FR" sz="1000" b="0" i="0" u="none" strike="noStrike" dirty="0" smtClean="0">
                          <a:solidFill>
                            <a:srgbClr val="60497A"/>
                          </a:solidFill>
                          <a:effectLst/>
                          <a:latin typeface="Calibri"/>
                        </a:rPr>
                        <a:t>6%</a:t>
                      </a:r>
                      <a:endParaRPr lang="fr-FR" sz="1000" b="0" i="0" u="none" strike="noStrike" dirty="0">
                        <a:solidFill>
                          <a:srgbClr val="60497A"/>
                        </a:solidFill>
                        <a:effectLst/>
                        <a:latin typeface="Calibri"/>
                      </a:endParaRPr>
                    </a:p>
                  </a:txBody>
                  <a:tcPr marL="68580" marR="68580" marT="0" marB="0" anchor="ctr">
                    <a:lnL>
                      <a:noFill/>
                    </a:lnL>
                    <a:lnR>
                      <a:noFill/>
                    </a:lnR>
                    <a:lnT w="12700" cap="flat" cmpd="sng" algn="ctr">
                      <a:solidFill>
                        <a:srgbClr val="8064A2"/>
                      </a:solidFill>
                      <a:prstDash val="solid"/>
                      <a:round/>
                      <a:headEnd type="none" w="med" len="med"/>
                      <a:tailEnd type="none" w="med" len="med"/>
                    </a:lnT>
                    <a:lnB>
                      <a:noFill/>
                    </a:lnB>
                    <a:solidFill>
                      <a:srgbClr val="E4DFEC"/>
                    </a:solidFill>
                  </a:tcPr>
                </a:tc>
              </a:tr>
              <a:tr h="166600">
                <a:tc>
                  <a:txBody>
                    <a:bodyPr/>
                    <a:lstStyle/>
                    <a:p>
                      <a:pPr algn="l" fontAlgn="ctr"/>
                      <a:r>
                        <a:rPr lang="it-IT" sz="1000" b="0" i="0" u="none" strike="noStrike" dirty="0" smtClean="0">
                          <a:solidFill>
                            <a:srgbClr val="60497A"/>
                          </a:solidFill>
                          <a:effectLst/>
                          <a:latin typeface="Calibri"/>
                        </a:rPr>
                        <a:t>FSA avec Carte Sensea</a:t>
                      </a:r>
                      <a:endParaRPr lang="fr-FR" sz="1000" b="0" i="0" u="none" strike="noStrike" dirty="0">
                        <a:solidFill>
                          <a:srgbClr val="60497A"/>
                        </a:solidFill>
                        <a:effectLst/>
                        <a:latin typeface="Calibri"/>
                      </a:endParaRPr>
                    </a:p>
                  </a:txBody>
                  <a:tcPr marL="8330" marR="8330" marT="8330" marB="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dirty="0" smtClean="0">
                          <a:solidFill>
                            <a:srgbClr val="60497A"/>
                          </a:solidFill>
                          <a:effectLst/>
                          <a:latin typeface="Calibri"/>
                          <a:ea typeface="Times New Roman"/>
                        </a:rPr>
                        <a:t>46€</a:t>
                      </a:r>
                      <a:r>
                        <a:rPr lang="fr-FR" sz="1100" dirty="0" smtClean="0">
                          <a:solidFill>
                            <a:srgbClr val="60497A"/>
                          </a:solidFill>
                          <a:effectLst/>
                          <a:latin typeface="Calibri"/>
                          <a:ea typeface="Times New Roman"/>
                        </a:rPr>
                        <a:t>/an</a:t>
                      </a:r>
                      <a:endParaRPr lang="fr-FR" sz="1600" dirty="0" smtClean="0">
                        <a:solidFill>
                          <a:srgbClr val="716767"/>
                        </a:solidFill>
                        <a:effectLst/>
                        <a:latin typeface="Times New Roman"/>
                        <a:ea typeface="Times New Roman"/>
                      </a:endParaRPr>
                    </a:p>
                  </a:txBody>
                  <a:tcPr marL="68580" marR="68580" marT="0" marB="0" anchor="ctr">
                    <a:lnL>
                      <a:noFill/>
                    </a:lnL>
                    <a:lnR>
                      <a:noFill/>
                    </a:lnR>
                    <a:lnT>
                      <a:noFill/>
                    </a:lnT>
                    <a:lnB>
                      <a:noFill/>
                    </a:lnB>
                  </a:tcPr>
                </a:tc>
                <a:tc>
                  <a:txBody>
                    <a:bodyPr/>
                    <a:lstStyle/>
                    <a:p>
                      <a:pPr algn="ctr">
                        <a:spcAft>
                          <a:spcPts val="0"/>
                        </a:spcAft>
                      </a:pPr>
                      <a:r>
                        <a:rPr lang="fr-FR" sz="1000" b="1" dirty="0" smtClean="0">
                          <a:solidFill>
                            <a:srgbClr val="60497A"/>
                          </a:solidFill>
                          <a:effectLst/>
                          <a:latin typeface="Calibri"/>
                          <a:ea typeface="Times New Roman"/>
                        </a:rPr>
                        <a:t>47,90€/an</a:t>
                      </a:r>
                      <a:endParaRPr lang="fr-FR" sz="1200" b="1" dirty="0">
                        <a:solidFill>
                          <a:srgbClr val="716767"/>
                        </a:solidFill>
                        <a:effectLst/>
                        <a:latin typeface="Times New Roman"/>
                        <a:ea typeface="Times New Roman"/>
                      </a:endParaRPr>
                    </a:p>
                  </a:txBody>
                  <a:tcPr marL="68580" marR="68580" marT="0" marB="0" anchor="ctr">
                    <a:lnL>
                      <a:noFill/>
                    </a:lnL>
                    <a:lnR>
                      <a:noFill/>
                    </a:lnR>
                    <a:lnT>
                      <a:noFill/>
                    </a:lnT>
                    <a:lnB>
                      <a:noFill/>
                    </a:lnB>
                  </a:tcPr>
                </a:tc>
                <a:tc>
                  <a:txBody>
                    <a:bodyPr/>
                    <a:lstStyle/>
                    <a:p>
                      <a:pPr algn="ctr">
                        <a:spcAft>
                          <a:spcPts val="0"/>
                        </a:spcAft>
                      </a:pPr>
                      <a:r>
                        <a:rPr lang="fr-FR" sz="1000" dirty="0" smtClean="0">
                          <a:solidFill>
                            <a:srgbClr val="60497A"/>
                          </a:solidFill>
                          <a:effectLst/>
                          <a:latin typeface="Calibri"/>
                          <a:ea typeface="Times New Roman"/>
                        </a:rPr>
                        <a:t>4%</a:t>
                      </a:r>
                      <a:endParaRPr lang="fr-FR" sz="1200" dirty="0">
                        <a:solidFill>
                          <a:srgbClr val="716767"/>
                        </a:solidFill>
                        <a:effectLst/>
                        <a:latin typeface="Times New Roman"/>
                        <a:ea typeface="Times New Roman"/>
                      </a:endParaRPr>
                    </a:p>
                  </a:txBody>
                  <a:tcPr marL="68580" marR="68580" marT="0" marB="0" anchor="ctr">
                    <a:lnL>
                      <a:noFill/>
                    </a:lnL>
                    <a:lnR>
                      <a:noFill/>
                    </a:lnR>
                    <a:lnT>
                      <a:noFill/>
                    </a:lnT>
                    <a:lnB>
                      <a:noFill/>
                    </a:lnB>
                  </a:tcPr>
                </a:tc>
              </a:tr>
              <a:tr h="166600">
                <a:tc>
                  <a:txBody>
                    <a:bodyPr/>
                    <a:lstStyle/>
                    <a:p>
                      <a:pPr algn="l" fontAlgn="ctr"/>
                      <a:r>
                        <a:rPr lang="fr-FR" sz="1000" b="0" i="0" u="none" strike="noStrike" kern="1200" dirty="0" smtClean="0">
                          <a:solidFill>
                            <a:srgbClr val="60497A"/>
                          </a:solidFill>
                          <a:effectLst/>
                          <a:latin typeface="Calibri"/>
                        </a:rPr>
                        <a:t>Forfait</a:t>
                      </a:r>
                      <a:r>
                        <a:rPr lang="fr-FR" sz="1000" b="0" i="0" u="none" strike="noStrike" kern="1200" baseline="0" dirty="0" smtClean="0">
                          <a:solidFill>
                            <a:srgbClr val="60497A"/>
                          </a:solidFill>
                          <a:effectLst/>
                          <a:latin typeface="Calibri"/>
                        </a:rPr>
                        <a:t> </a:t>
                      </a:r>
                      <a:r>
                        <a:rPr lang="fr-FR" sz="1000" b="0" i="0" u="none" strike="noStrike" kern="1200" baseline="0" dirty="0" err="1" smtClean="0">
                          <a:solidFill>
                            <a:srgbClr val="60497A"/>
                          </a:solidFill>
                          <a:effectLst/>
                          <a:latin typeface="Calibri"/>
                        </a:rPr>
                        <a:t>Satellis</a:t>
                      </a:r>
                      <a:r>
                        <a:rPr lang="fr-FR" sz="1000" b="0" i="0" u="none" strike="noStrike" kern="1200" baseline="0" dirty="0" smtClean="0">
                          <a:solidFill>
                            <a:srgbClr val="60497A"/>
                          </a:solidFill>
                          <a:effectLst/>
                          <a:latin typeface="Calibri"/>
                        </a:rPr>
                        <a:t> Tutelle  sans carte</a:t>
                      </a:r>
                      <a:endParaRPr lang="fr-FR" sz="1000" b="0" i="0" u="none" strike="noStrike" dirty="0">
                        <a:solidFill>
                          <a:srgbClr val="60497A"/>
                        </a:solidFill>
                        <a:effectLst/>
                        <a:latin typeface="Calibri"/>
                      </a:endParaRPr>
                    </a:p>
                  </a:txBody>
                  <a:tcPr marL="8330" marR="8330" marT="8330" marB="0" anchor="ctr">
                    <a:lnL>
                      <a:noFill/>
                    </a:lnL>
                    <a:lnR>
                      <a:noFill/>
                    </a:lnR>
                    <a:lnT>
                      <a:noFill/>
                    </a:lnT>
                    <a:lnB>
                      <a:noFill/>
                    </a:lnB>
                    <a:solidFill>
                      <a:srgbClr val="E4DFEC"/>
                    </a:solidFill>
                  </a:tcPr>
                </a:tc>
                <a:tc>
                  <a:txBody>
                    <a:bodyPr/>
                    <a:lstStyle/>
                    <a:p>
                      <a:pPr algn="ctr">
                        <a:spcAft>
                          <a:spcPts val="0"/>
                        </a:spcAft>
                      </a:pPr>
                      <a:r>
                        <a:rPr lang="fr-FR" sz="1000" dirty="0" smtClean="0">
                          <a:solidFill>
                            <a:srgbClr val="60497A"/>
                          </a:solidFill>
                          <a:effectLst/>
                          <a:latin typeface="Calibri"/>
                          <a:ea typeface="Times New Roman"/>
                        </a:rPr>
                        <a:t>0 </a:t>
                      </a:r>
                      <a:r>
                        <a:rPr lang="fr-FR" sz="1000" dirty="0">
                          <a:solidFill>
                            <a:srgbClr val="60497A"/>
                          </a:solidFill>
                          <a:effectLst/>
                          <a:latin typeface="Calibri"/>
                          <a:ea typeface="Times New Roman"/>
                        </a:rPr>
                        <a:t>€</a:t>
                      </a:r>
                      <a:endParaRPr lang="fr-FR" sz="1200" dirty="0">
                        <a:solidFill>
                          <a:srgbClr val="716767"/>
                        </a:solidFill>
                        <a:effectLst/>
                        <a:latin typeface="Times New Roman"/>
                        <a:ea typeface="Times New Roman"/>
                      </a:endParaRPr>
                    </a:p>
                  </a:txBody>
                  <a:tcPr marL="68580" marR="68580" marT="0" marB="0" anchor="ctr">
                    <a:lnL>
                      <a:noFill/>
                    </a:lnL>
                    <a:lnR>
                      <a:noFill/>
                    </a:lnR>
                    <a:lnT>
                      <a:noFill/>
                    </a:lnT>
                    <a:lnB>
                      <a:noFill/>
                    </a:lnB>
                    <a:solidFill>
                      <a:srgbClr val="E4DFEC"/>
                    </a:solidFill>
                  </a:tcPr>
                </a:tc>
                <a:tc>
                  <a:txBody>
                    <a:bodyPr/>
                    <a:lstStyle/>
                    <a:p>
                      <a:pPr algn="ctr">
                        <a:spcAft>
                          <a:spcPts val="0"/>
                        </a:spcAft>
                      </a:pPr>
                      <a:r>
                        <a:rPr lang="fr-FR" sz="1000" b="1" dirty="0" smtClean="0">
                          <a:solidFill>
                            <a:srgbClr val="60497A"/>
                          </a:solidFill>
                          <a:effectLst/>
                          <a:latin typeface="Calibri"/>
                          <a:ea typeface="Times New Roman"/>
                        </a:rPr>
                        <a:t>12€/an</a:t>
                      </a:r>
                      <a:endParaRPr lang="fr-FR" sz="1200" b="1" dirty="0">
                        <a:solidFill>
                          <a:srgbClr val="716767"/>
                        </a:solidFill>
                        <a:effectLst/>
                        <a:latin typeface="Times New Roman"/>
                        <a:ea typeface="Times New Roman"/>
                      </a:endParaRPr>
                    </a:p>
                  </a:txBody>
                  <a:tcPr marL="68580" marR="68580" marT="0" marB="0" anchor="ctr">
                    <a:lnL>
                      <a:noFill/>
                    </a:lnL>
                    <a:lnR>
                      <a:noFill/>
                    </a:lnR>
                    <a:lnT>
                      <a:noFill/>
                    </a:lnT>
                    <a:lnB>
                      <a:noFill/>
                    </a:lnB>
                    <a:solidFill>
                      <a:srgbClr val="E4DFEC"/>
                    </a:solidFill>
                  </a:tcPr>
                </a:tc>
                <a:tc>
                  <a:txBody>
                    <a:bodyPr/>
                    <a:lstStyle/>
                    <a:p>
                      <a:pPr algn="ctr">
                        <a:spcAft>
                          <a:spcPts val="0"/>
                        </a:spcAft>
                      </a:pPr>
                      <a:endParaRPr lang="fr-FR" sz="1200" dirty="0">
                        <a:solidFill>
                          <a:srgbClr val="716767"/>
                        </a:solidFill>
                        <a:effectLst/>
                        <a:latin typeface="Times New Roman"/>
                        <a:ea typeface="Times New Roman"/>
                      </a:endParaRPr>
                    </a:p>
                  </a:txBody>
                  <a:tcPr marL="68580" marR="68580" marT="0" marB="0" anchor="ctr">
                    <a:lnL>
                      <a:noFill/>
                    </a:lnL>
                    <a:lnR>
                      <a:noFill/>
                    </a:lnR>
                    <a:lnT>
                      <a:noFill/>
                    </a:lnT>
                    <a:lnB>
                      <a:noFill/>
                    </a:lnB>
                    <a:solidFill>
                      <a:srgbClr val="E4DFEC"/>
                    </a:solidFill>
                  </a:tcPr>
                </a:tc>
              </a:tr>
              <a:tr h="166600">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smtClean="0">
                          <a:solidFill>
                            <a:srgbClr val="60497A"/>
                          </a:solidFill>
                          <a:effectLst/>
                          <a:latin typeface="Calibri"/>
                        </a:rPr>
                        <a:t>Forfait</a:t>
                      </a:r>
                      <a:r>
                        <a:rPr lang="fr-FR" sz="1000" b="0" i="0" u="none" strike="noStrike" kern="1200" baseline="0" dirty="0" smtClean="0">
                          <a:solidFill>
                            <a:srgbClr val="60497A"/>
                          </a:solidFill>
                          <a:effectLst/>
                          <a:latin typeface="Calibri"/>
                        </a:rPr>
                        <a:t> </a:t>
                      </a:r>
                      <a:r>
                        <a:rPr lang="fr-FR" sz="1000" b="0" i="0" u="none" strike="noStrike" kern="1200" baseline="0" dirty="0" err="1" smtClean="0">
                          <a:solidFill>
                            <a:srgbClr val="60497A"/>
                          </a:solidFill>
                          <a:effectLst/>
                          <a:latin typeface="Calibri"/>
                        </a:rPr>
                        <a:t>Satellis</a:t>
                      </a:r>
                      <a:r>
                        <a:rPr lang="fr-FR" sz="1000" b="0" i="0" u="none" strike="noStrike" kern="1200" baseline="0" dirty="0" smtClean="0">
                          <a:solidFill>
                            <a:srgbClr val="60497A"/>
                          </a:solidFill>
                          <a:effectLst/>
                          <a:latin typeface="Calibri"/>
                        </a:rPr>
                        <a:t> Tutelle  avec Carte </a:t>
                      </a:r>
                      <a:r>
                        <a:rPr lang="fr-FR" sz="1000" b="0" i="0" u="none" strike="noStrike" kern="1200" baseline="0" dirty="0" err="1" smtClean="0">
                          <a:solidFill>
                            <a:srgbClr val="60497A"/>
                          </a:solidFill>
                          <a:effectLst/>
                          <a:latin typeface="Calibri"/>
                        </a:rPr>
                        <a:t>Sensea</a:t>
                      </a:r>
                      <a:endParaRPr lang="fr-FR" sz="1000" b="0" i="0" u="none" strike="noStrike" dirty="0" smtClean="0">
                        <a:solidFill>
                          <a:srgbClr val="60497A"/>
                        </a:solidFill>
                        <a:effectLst/>
                        <a:latin typeface="Calibri"/>
                      </a:endParaRPr>
                    </a:p>
                  </a:txBody>
                  <a:tcPr marL="8330" marR="8330" marT="8330" marB="0" anchor="ctr">
                    <a:lnL>
                      <a:noFill/>
                    </a:lnL>
                    <a:lnR>
                      <a:noFill/>
                    </a:lnR>
                    <a:lnT>
                      <a:noFill/>
                    </a:lnT>
                    <a:lnB>
                      <a:noFill/>
                    </a:lnB>
                    <a:solidFill>
                      <a:schemeClr val="bg1"/>
                    </a:solidFill>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44€/an</a:t>
                      </a: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solidFill>
                      <a:schemeClr val="bg1"/>
                    </a:solidFill>
                  </a:tcPr>
                </a:tc>
                <a:tc>
                  <a:txBody>
                    <a:bodyPr/>
                    <a:lstStyle/>
                    <a:p>
                      <a:pPr algn="ctr">
                        <a:spcAft>
                          <a:spcPts val="0"/>
                        </a:spcAft>
                      </a:pPr>
                      <a:r>
                        <a:rPr lang="fr-FR" sz="1000" b="1" kern="1200" dirty="0" smtClean="0">
                          <a:solidFill>
                            <a:srgbClr val="60497A"/>
                          </a:solidFill>
                          <a:effectLst/>
                          <a:latin typeface="Calibri"/>
                          <a:ea typeface="Times New Roman"/>
                          <a:cs typeface="+mn-cs"/>
                        </a:rPr>
                        <a:t>47,90€/an</a:t>
                      </a:r>
                      <a:endParaRPr lang="fr-FR" sz="1000" b="1"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solidFill>
                      <a:schemeClr val="bg1"/>
                    </a:solidFill>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9%</a:t>
                      </a: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solidFill>
                      <a:schemeClr val="bg1"/>
                    </a:solidFill>
                  </a:tcPr>
                </a:tc>
              </a:tr>
            </a:tbl>
          </a:graphicData>
        </a:graphic>
      </p:graphicFrame>
      <p:sp>
        <p:nvSpPr>
          <p:cNvPr id="13" name="Espace réservé du contenu 1"/>
          <p:cNvSpPr txBox="1">
            <a:spLocks/>
          </p:cNvSpPr>
          <p:nvPr/>
        </p:nvSpPr>
        <p:spPr>
          <a:xfrm>
            <a:off x="169669" y="5397223"/>
            <a:ext cx="3677712" cy="698743"/>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1200" dirty="0" smtClean="0">
                <a:latin typeface="Arial Narrow" panose="020B0606020202030204" pitchFamily="34" charset="0"/>
              </a:rPr>
              <a:t>Augmentation des forfaits du marché des Personnes Protégées dans le cadre de l’harmonisation avec la CEA.</a:t>
            </a:r>
            <a:endParaRPr lang="fr-FR" sz="200" dirty="0" smtClean="0">
              <a:latin typeface="Arial Narrow" panose="020B0606020202030204" pitchFamily="34" charset="0"/>
            </a:endParaRPr>
          </a:p>
        </p:txBody>
      </p:sp>
      <p:pic>
        <p:nvPicPr>
          <p:cNvPr id="14" name="Picture 6" descr="Résultat d’images pour icone bonne idée"/>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24422" y="3201606"/>
            <a:ext cx="204621" cy="204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79694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46430" y="4442967"/>
            <a:ext cx="8446466" cy="1241834"/>
          </a:xfrm>
        </p:spPr>
        <p:txBody>
          <a:bodyPr>
            <a:noAutofit/>
          </a:bodyPr>
          <a:lstStyle/>
          <a:p>
            <a:r>
              <a:rPr lang="fr-FR" sz="1200" b="1" dirty="0" smtClean="0"/>
              <a:t>Le tarif de nos cartes nous positionne dans le marché, hormis pour la carte </a:t>
            </a:r>
            <a:r>
              <a:rPr lang="fr-FR" sz="1200" b="1" dirty="0" err="1" smtClean="0"/>
              <a:t>Sensea</a:t>
            </a:r>
            <a:r>
              <a:rPr lang="fr-FR" sz="1200" b="1" dirty="0"/>
              <a:t> </a:t>
            </a:r>
            <a:r>
              <a:rPr lang="fr-FR" sz="1200" b="1" dirty="0" smtClean="0"/>
              <a:t>:</a:t>
            </a:r>
            <a:endParaRPr lang="fr-FR" sz="1200" dirty="0" smtClean="0"/>
          </a:p>
          <a:p>
            <a:pPr lvl="1">
              <a:buFont typeface="Wingdings" panose="05000000000000000000" pitchFamily="2" charset="2"/>
              <a:buChar char="è"/>
            </a:pPr>
            <a:r>
              <a:rPr lang="fr-FR" sz="1200" dirty="0" smtClean="0"/>
              <a:t>les jeunes bénéficient de 50% sur le tarif à l’unité (ou du BL à 1€/mois de 12 à 17€, puis 75% de réduction jusqu’à 21 ans)</a:t>
            </a:r>
          </a:p>
          <a:p>
            <a:pPr lvl="1">
              <a:buFont typeface="Wingdings" panose="05000000000000000000" pitchFamily="2" charset="2"/>
              <a:buChar char="è"/>
            </a:pPr>
            <a:r>
              <a:rPr lang="fr-FR" sz="1200" dirty="0" smtClean="0"/>
              <a:t>les clients fragiles peuvent bénéficier, en fonction de leur situation, des offres OCF et SBB</a:t>
            </a:r>
          </a:p>
        </p:txBody>
      </p:sp>
      <p:sp>
        <p:nvSpPr>
          <p:cNvPr id="3" name="Titre 2"/>
          <p:cNvSpPr>
            <a:spLocks noGrp="1"/>
          </p:cNvSpPr>
          <p:nvPr>
            <p:ph type="title"/>
          </p:nvPr>
        </p:nvSpPr>
        <p:spPr/>
        <p:txBody>
          <a:bodyPr>
            <a:normAutofit/>
          </a:bodyPr>
          <a:lstStyle/>
          <a:p>
            <a:r>
              <a:rPr lang="fr-FR" sz="2400" dirty="0" smtClean="0"/>
              <a:t>cartes à l’unité</a:t>
            </a:r>
            <a:endParaRPr lang="fr-FR" sz="2400" dirty="0"/>
          </a:p>
        </p:txBody>
      </p:sp>
      <p:graphicFrame>
        <p:nvGraphicFramePr>
          <p:cNvPr id="4" name="Tableau 3"/>
          <p:cNvGraphicFramePr>
            <a:graphicFrameLocks noGrp="1"/>
          </p:cNvGraphicFramePr>
          <p:nvPr>
            <p:extLst>
              <p:ext uri="{D42A27DB-BD31-4B8C-83A1-F6EECF244321}">
                <p14:modId xmlns:p14="http://schemas.microsoft.com/office/powerpoint/2010/main" val="3927055687"/>
              </p:ext>
            </p:extLst>
          </p:nvPr>
        </p:nvGraphicFramePr>
        <p:xfrm>
          <a:off x="263681" y="1307202"/>
          <a:ext cx="8571274" cy="2022587"/>
        </p:xfrm>
        <a:graphic>
          <a:graphicData uri="http://schemas.openxmlformats.org/drawingml/2006/table">
            <a:tbl>
              <a:tblPr/>
              <a:tblGrid>
                <a:gridCol w="2514583"/>
                <a:gridCol w="711859"/>
                <a:gridCol w="711859"/>
                <a:gridCol w="778101"/>
                <a:gridCol w="850097"/>
                <a:gridCol w="858702"/>
                <a:gridCol w="834584"/>
                <a:gridCol w="519338"/>
                <a:gridCol w="792151"/>
              </a:tblGrid>
              <a:tr h="531985">
                <a:tc>
                  <a:txBody>
                    <a:bodyPr/>
                    <a:lstStyle/>
                    <a:p>
                      <a:pPr algn="l" fontAlgn="ctr"/>
                      <a:r>
                        <a:rPr lang="fr-FR" sz="1000" b="0" i="0" u="none" strike="noStrike" kern="1200" dirty="0">
                          <a:solidFill>
                            <a:srgbClr val="60497A"/>
                          </a:solidFill>
                          <a:effectLst/>
                          <a:latin typeface="Calibri"/>
                        </a:rPr>
                        <a:t>  </a:t>
                      </a:r>
                      <a:r>
                        <a:rPr lang="fr-FR" sz="1000" b="0" i="0" u="none" strike="noStrike" kern="1200" dirty="0" smtClean="0">
                          <a:solidFill>
                            <a:srgbClr val="60497A"/>
                          </a:solidFill>
                          <a:effectLst/>
                          <a:latin typeface="Calibri"/>
                        </a:rPr>
                        <a:t>Tarifs</a:t>
                      </a:r>
                      <a:r>
                        <a:rPr lang="fr-FR" sz="1000" b="0" i="0" u="none" strike="noStrike" kern="1200" baseline="0" dirty="0" smtClean="0">
                          <a:solidFill>
                            <a:srgbClr val="60497A"/>
                          </a:solidFill>
                          <a:effectLst/>
                          <a:latin typeface="Calibri"/>
                        </a:rPr>
                        <a:t> annuels</a:t>
                      </a:r>
                      <a:endParaRPr lang="fr-FR" sz="1000" b="0" i="0" u="none" strike="noStrike" dirty="0">
                        <a:solidFill>
                          <a:srgbClr val="60497A"/>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fontAlgn="ctr"/>
                      <a:r>
                        <a:rPr lang="fr-FR" sz="1000" b="1" i="0" u="none" strike="noStrike" kern="1200" dirty="0">
                          <a:solidFill>
                            <a:srgbClr val="60497A"/>
                          </a:solidFill>
                          <a:effectLst/>
                          <a:latin typeface="Calibri"/>
                        </a:rPr>
                        <a:t>01/01/2017</a:t>
                      </a:r>
                      <a:endParaRPr lang="fr-FR" sz="1000" b="1" i="0" u="none" strike="noStrike" dirty="0">
                        <a:solidFill>
                          <a:srgbClr val="60497A"/>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fontAlgn="ctr"/>
                      <a:r>
                        <a:rPr lang="fr-FR" sz="1000" b="1" i="0" u="none" strike="noStrike" kern="1200" dirty="0" smtClean="0">
                          <a:solidFill>
                            <a:srgbClr val="EB0F2D"/>
                          </a:solidFill>
                          <a:effectLst/>
                          <a:latin typeface="Calibri"/>
                        </a:rPr>
                        <a:t>01/04/2018</a:t>
                      </a:r>
                      <a:endParaRPr lang="fr-FR" sz="1000" b="1" i="0" u="none" strike="noStrike" dirty="0">
                        <a:solidFill>
                          <a:srgbClr val="EB0F2D"/>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fontAlgn="ctr"/>
                      <a:r>
                        <a:rPr lang="fr-FR" sz="1000" b="1" i="0" u="none" strike="noStrike" kern="1200" dirty="0">
                          <a:solidFill>
                            <a:srgbClr val="60497A"/>
                          </a:solidFill>
                          <a:effectLst/>
                          <a:latin typeface="Calibri"/>
                        </a:rPr>
                        <a:t>variation</a:t>
                      </a:r>
                      <a:endParaRPr lang="fr-FR" sz="1000" b="1" i="0" u="none" strike="noStrike" dirty="0">
                        <a:solidFill>
                          <a:srgbClr val="60497A"/>
                        </a:solidFill>
                        <a:effectLst/>
                        <a:latin typeface="Calibri"/>
                      </a:endParaRPr>
                    </a:p>
                  </a:txBody>
                  <a:tcPr marL="8330" marR="8330" marT="8330" marB="0" anchor="ctr">
                    <a:lnL>
                      <a:noFill/>
                    </a:lnL>
                    <a:lnR w="12700" cap="flat" cmpd="sng" algn="ctr">
                      <a:solidFill>
                        <a:schemeClr val="accent4"/>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fontAlgn="ctr"/>
                      <a:r>
                        <a:rPr lang="fr-FR" sz="1000" b="1" i="0" u="none" strike="noStrike" dirty="0" smtClean="0">
                          <a:solidFill>
                            <a:srgbClr val="60497A"/>
                          </a:solidFill>
                          <a:effectLst/>
                          <a:latin typeface="Calibri"/>
                        </a:rPr>
                        <a:t>Crédit</a:t>
                      </a:r>
                      <a:r>
                        <a:rPr lang="fr-FR" sz="1000" b="1" i="0" u="none" strike="noStrike" baseline="0" dirty="0" smtClean="0">
                          <a:solidFill>
                            <a:srgbClr val="60497A"/>
                          </a:solidFill>
                          <a:effectLst/>
                          <a:latin typeface="Calibri"/>
                        </a:rPr>
                        <a:t> Agricole </a:t>
                      </a:r>
                    </a:p>
                    <a:p>
                      <a:pPr algn="ctr" fontAlgn="ctr"/>
                      <a:r>
                        <a:rPr lang="fr-FR" sz="1000" b="1" i="0" u="none" strike="noStrike" baseline="0" dirty="0" smtClean="0">
                          <a:solidFill>
                            <a:srgbClr val="60497A"/>
                          </a:solidFill>
                          <a:effectLst/>
                          <a:latin typeface="Calibri"/>
                        </a:rPr>
                        <a:t>Lorraine</a:t>
                      </a:r>
                      <a:endParaRPr lang="fr-FR" sz="1000" b="1" i="0" u="none" strike="noStrike" dirty="0">
                        <a:solidFill>
                          <a:srgbClr val="60497A"/>
                        </a:solidFill>
                        <a:effectLst/>
                        <a:latin typeface="Calibri"/>
                      </a:endParaRPr>
                    </a:p>
                  </a:txBody>
                  <a:tcPr marL="8330" marR="8330" marT="8330" marB="0" anchor="ctr">
                    <a:lnL w="12700" cap="flat" cmpd="sng" algn="ctr">
                      <a:solidFill>
                        <a:schemeClr val="accent4"/>
                      </a:solidFill>
                      <a:prstDash val="solid"/>
                      <a:round/>
                      <a:headEnd type="none" w="med" len="med"/>
                      <a:tailEnd type="none" w="med" len="med"/>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chemeClr val="accent4">
                        <a:lumMod val="20000"/>
                        <a:lumOff val="8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dirty="0" smtClean="0">
                          <a:solidFill>
                            <a:srgbClr val="60497A"/>
                          </a:solidFill>
                          <a:effectLst/>
                          <a:latin typeface="Calibri"/>
                        </a:rPr>
                        <a:t>Crédit</a:t>
                      </a:r>
                      <a:r>
                        <a:rPr lang="fr-FR" sz="1000" b="1" i="0" u="none" strike="noStrike" baseline="0" dirty="0" smtClean="0">
                          <a:solidFill>
                            <a:srgbClr val="60497A"/>
                          </a:solidFill>
                          <a:effectLst/>
                          <a:latin typeface="Calibri"/>
                        </a:rPr>
                        <a:t> Agricole </a:t>
                      </a:r>
                    </a:p>
                    <a:p>
                      <a:pPr marL="0" marR="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baseline="0" dirty="0" smtClean="0">
                          <a:solidFill>
                            <a:srgbClr val="60497A"/>
                          </a:solidFill>
                          <a:effectLst/>
                          <a:latin typeface="Calibri"/>
                        </a:rPr>
                        <a:t>Als-Vosges</a:t>
                      </a:r>
                      <a:endParaRPr lang="fr-FR" sz="1000" b="1" i="0" u="none" strike="noStrike" dirty="0" smtClean="0">
                        <a:solidFill>
                          <a:srgbClr val="60497A"/>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chemeClr val="accent4">
                        <a:lumMod val="20000"/>
                        <a:lumOff val="80000"/>
                      </a:schemeClr>
                    </a:solidFill>
                  </a:tcPr>
                </a:tc>
                <a:tc>
                  <a:txBody>
                    <a:bodyPr/>
                    <a:lstStyle/>
                    <a:p>
                      <a:pPr algn="ctr" fontAlgn="ctr"/>
                      <a:r>
                        <a:rPr lang="fr-FR" sz="1000" b="1" i="0" u="none" strike="noStrike" dirty="0" smtClean="0">
                          <a:solidFill>
                            <a:srgbClr val="60497A"/>
                          </a:solidFill>
                          <a:effectLst/>
                          <a:latin typeface="Calibri"/>
                        </a:rPr>
                        <a:t>Crédit</a:t>
                      </a:r>
                      <a:r>
                        <a:rPr lang="fr-FR" sz="1000" b="1" i="0" u="none" strike="noStrike" baseline="0" dirty="0" smtClean="0">
                          <a:solidFill>
                            <a:srgbClr val="60497A"/>
                          </a:solidFill>
                          <a:effectLst/>
                          <a:latin typeface="Calibri"/>
                        </a:rPr>
                        <a:t> Mutuel</a:t>
                      </a:r>
                      <a:endParaRPr lang="fr-FR" sz="1000" b="1" i="0" u="none" strike="noStrike" dirty="0">
                        <a:solidFill>
                          <a:srgbClr val="60497A"/>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chemeClr val="accent4">
                        <a:lumMod val="20000"/>
                        <a:lumOff val="80000"/>
                      </a:schemeClr>
                    </a:solidFill>
                  </a:tcPr>
                </a:tc>
                <a:tc>
                  <a:txBody>
                    <a:bodyPr/>
                    <a:lstStyle/>
                    <a:p>
                      <a:pPr algn="ctr" fontAlgn="ctr"/>
                      <a:r>
                        <a:rPr lang="fr-FR" sz="1000" b="1" i="0" u="none" strike="noStrike" dirty="0" smtClean="0">
                          <a:solidFill>
                            <a:srgbClr val="60497A"/>
                          </a:solidFill>
                          <a:effectLst/>
                          <a:latin typeface="Calibri"/>
                        </a:rPr>
                        <a:t>BPALC</a:t>
                      </a:r>
                      <a:endParaRPr lang="fr-FR" sz="1000" b="1" i="0" u="none" strike="noStrike" dirty="0">
                        <a:solidFill>
                          <a:srgbClr val="60497A"/>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chemeClr val="accent4">
                        <a:lumMod val="20000"/>
                        <a:lumOff val="80000"/>
                      </a:schemeClr>
                    </a:solidFill>
                  </a:tcPr>
                </a:tc>
                <a:tc>
                  <a:txBody>
                    <a:bodyPr/>
                    <a:lstStyle/>
                    <a:p>
                      <a:pPr algn="ctr" fontAlgn="ctr"/>
                      <a:r>
                        <a:rPr lang="fr-FR" sz="1000" b="1" i="0" u="none" strike="noStrike" dirty="0" smtClean="0">
                          <a:solidFill>
                            <a:srgbClr val="60497A"/>
                          </a:solidFill>
                          <a:effectLst/>
                          <a:latin typeface="Calibri"/>
                        </a:rPr>
                        <a:t>CIC</a:t>
                      </a:r>
                      <a:endParaRPr lang="fr-FR" sz="1000" b="1" i="0" u="none" strike="noStrike" dirty="0">
                        <a:solidFill>
                          <a:srgbClr val="60497A"/>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chemeClr val="accent4">
                        <a:lumMod val="20000"/>
                        <a:lumOff val="80000"/>
                      </a:schemeClr>
                    </a:solidFill>
                  </a:tcPr>
                </a:tc>
              </a:tr>
              <a:tr h="190382">
                <a:tc>
                  <a:txBody>
                    <a:bodyPr/>
                    <a:lstStyle/>
                    <a:p>
                      <a:pPr algn="l" fontAlgn="ctr"/>
                      <a:r>
                        <a:rPr lang="fr-FR" sz="1000" b="0" i="0" u="none" strike="noStrike" kern="1200" dirty="0">
                          <a:solidFill>
                            <a:srgbClr val="60497A"/>
                          </a:solidFill>
                          <a:effectLst/>
                          <a:latin typeface="Calibri"/>
                        </a:rPr>
                        <a:t>Carte </a:t>
                      </a:r>
                      <a:r>
                        <a:rPr lang="fr-FR" sz="1000" b="0" i="0" u="none" strike="noStrike" kern="1200" dirty="0" err="1">
                          <a:solidFill>
                            <a:srgbClr val="60497A"/>
                          </a:solidFill>
                          <a:effectLst/>
                          <a:latin typeface="Calibri"/>
                        </a:rPr>
                        <a:t>Sensea</a:t>
                      </a:r>
                      <a:endParaRPr lang="fr-FR" sz="1000" b="0" i="0" u="none" strike="noStrike" dirty="0">
                        <a:solidFill>
                          <a:srgbClr val="60497A"/>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a:noFill/>
                    </a:lnB>
                  </a:tcPr>
                </a:tc>
                <a:tc>
                  <a:txBody>
                    <a:bodyPr/>
                    <a:lstStyle/>
                    <a:p>
                      <a:pPr algn="ctr">
                        <a:spcAft>
                          <a:spcPts val="0"/>
                        </a:spcAft>
                      </a:pPr>
                      <a:r>
                        <a:rPr lang="fr-FR" sz="1000" dirty="0">
                          <a:solidFill>
                            <a:srgbClr val="60497A"/>
                          </a:solidFill>
                          <a:effectLst/>
                          <a:latin typeface="Calibri"/>
                          <a:ea typeface="Times New Roman"/>
                        </a:rPr>
                        <a:t>40,50 €</a:t>
                      </a:r>
                      <a:endParaRPr lang="fr-FR" sz="1200" dirty="0">
                        <a:solidFill>
                          <a:srgbClr val="716767"/>
                        </a:solidFill>
                        <a:effectLst/>
                        <a:latin typeface="Times New Roman"/>
                        <a:ea typeface="Times New Roman"/>
                      </a:endParaRPr>
                    </a:p>
                  </a:txBody>
                  <a:tcPr marL="68580" marR="68580" marT="0" marB="0" anchor="ctr">
                    <a:lnL>
                      <a:noFill/>
                    </a:lnL>
                    <a:lnR>
                      <a:noFill/>
                    </a:lnR>
                    <a:lnT w="12700" cap="flat" cmpd="sng" algn="ctr">
                      <a:solidFill>
                        <a:srgbClr val="8064A2"/>
                      </a:solidFill>
                      <a:prstDash val="solid"/>
                      <a:round/>
                      <a:headEnd type="none" w="med" len="med"/>
                      <a:tailEnd type="none" w="med" len="med"/>
                    </a:lnT>
                    <a:lnB>
                      <a:noFill/>
                    </a:lnB>
                  </a:tcPr>
                </a:tc>
                <a:tc>
                  <a:txBody>
                    <a:bodyPr/>
                    <a:lstStyle/>
                    <a:p>
                      <a:pPr algn="ctr">
                        <a:spcAft>
                          <a:spcPts val="0"/>
                        </a:spcAft>
                      </a:pPr>
                      <a:r>
                        <a:rPr lang="fr-FR" sz="1000" b="1" dirty="0">
                          <a:solidFill>
                            <a:srgbClr val="60497A"/>
                          </a:solidFill>
                          <a:effectLst/>
                          <a:latin typeface="Calibri"/>
                          <a:ea typeface="Times New Roman"/>
                        </a:rPr>
                        <a:t>42,50 €</a:t>
                      </a:r>
                      <a:endParaRPr lang="fr-FR" sz="1200" b="1" dirty="0">
                        <a:solidFill>
                          <a:srgbClr val="716767"/>
                        </a:solidFill>
                        <a:effectLst/>
                        <a:latin typeface="Times New Roman"/>
                        <a:ea typeface="Times New Roman"/>
                      </a:endParaRPr>
                    </a:p>
                  </a:txBody>
                  <a:tcPr marL="68580" marR="68580" marT="0" marB="0" anchor="ctr">
                    <a:lnL>
                      <a:noFill/>
                    </a:lnL>
                    <a:lnR>
                      <a:noFill/>
                    </a:lnR>
                    <a:lnT w="12700" cap="flat" cmpd="sng" algn="ctr">
                      <a:solidFill>
                        <a:srgbClr val="8064A2"/>
                      </a:solidFill>
                      <a:prstDash val="solid"/>
                      <a:round/>
                      <a:headEnd type="none" w="med" len="med"/>
                      <a:tailEnd type="none" w="med" len="med"/>
                    </a:lnT>
                    <a:lnB>
                      <a:noFill/>
                    </a:lnB>
                  </a:tcPr>
                </a:tc>
                <a:tc>
                  <a:txBody>
                    <a:bodyPr/>
                    <a:lstStyle/>
                    <a:p>
                      <a:pPr algn="ctr">
                        <a:spcAft>
                          <a:spcPts val="0"/>
                        </a:spcAft>
                      </a:pPr>
                      <a:r>
                        <a:rPr lang="fr-FR" sz="1000" dirty="0">
                          <a:solidFill>
                            <a:srgbClr val="60497A"/>
                          </a:solidFill>
                          <a:effectLst/>
                          <a:latin typeface="Calibri"/>
                          <a:ea typeface="Times New Roman"/>
                        </a:rPr>
                        <a:t>4,94%</a:t>
                      </a:r>
                      <a:endParaRPr lang="fr-FR" sz="1200" dirty="0">
                        <a:solidFill>
                          <a:srgbClr val="716767"/>
                        </a:solidFill>
                        <a:effectLst/>
                        <a:latin typeface="Times New Roman"/>
                        <a:ea typeface="Times New Roman"/>
                      </a:endParaRPr>
                    </a:p>
                  </a:txBody>
                  <a:tcPr marL="68580" marR="68580" marT="0" marB="0" anchor="ctr">
                    <a:lnL>
                      <a:noFill/>
                    </a:lnL>
                    <a:lnR w="12700" cap="flat" cmpd="sng" algn="ctr">
                      <a:solidFill>
                        <a:schemeClr val="accent4"/>
                      </a:solidFill>
                      <a:prstDash val="solid"/>
                      <a:round/>
                      <a:headEnd type="none" w="med" len="med"/>
                      <a:tailEnd type="none" w="med" len="med"/>
                    </a:lnR>
                    <a:lnT w="12700" cap="flat" cmpd="sng" algn="ctr">
                      <a:solidFill>
                        <a:srgbClr val="8064A2"/>
                      </a:solidFill>
                      <a:prstDash val="solid"/>
                      <a:round/>
                      <a:headEnd type="none" w="med" len="med"/>
                      <a:tailEnd type="none" w="med" len="med"/>
                    </a:lnT>
                    <a:lnB>
                      <a:noFill/>
                    </a:lnB>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33,50€</a:t>
                      </a:r>
                      <a:endParaRPr lang="fr-FR" sz="1000" kern="1200" dirty="0">
                        <a:solidFill>
                          <a:srgbClr val="60497A"/>
                        </a:solidFill>
                        <a:effectLst/>
                        <a:latin typeface="Calibri"/>
                        <a:ea typeface="Times New Roman"/>
                        <a:cs typeface="+mn-cs"/>
                      </a:endParaRPr>
                    </a:p>
                  </a:txBody>
                  <a:tcPr marL="68580" marR="68580" marT="0" marB="0" anchor="ctr">
                    <a:lnL w="12700" cap="flat" cmpd="sng" algn="ctr">
                      <a:solidFill>
                        <a:schemeClr val="accent4"/>
                      </a:solidFill>
                      <a:prstDash val="solid"/>
                      <a:round/>
                      <a:headEnd type="none" w="med" len="med"/>
                      <a:tailEnd type="none" w="med" len="med"/>
                    </a:lnL>
                    <a:lnR>
                      <a:noFill/>
                    </a:lnR>
                    <a:lnT w="12700" cap="flat" cmpd="sng" algn="ctr">
                      <a:solidFill>
                        <a:srgbClr val="8064A2"/>
                      </a:solidFill>
                      <a:prstDash val="solid"/>
                      <a:round/>
                      <a:headEnd type="none" w="med" len="med"/>
                      <a:tailEnd type="none" w="med" len="med"/>
                    </a:lnT>
                    <a:lnB>
                      <a:noFill/>
                    </a:lnB>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32,50€</a:t>
                      </a:r>
                      <a:endParaRPr lang="fr-FR" sz="1000" kern="1200" dirty="0">
                        <a:solidFill>
                          <a:srgbClr val="60497A"/>
                        </a:solidFill>
                        <a:effectLst/>
                        <a:latin typeface="Calibri"/>
                        <a:ea typeface="Times New Roman"/>
                        <a:cs typeface="+mn-cs"/>
                      </a:endParaRPr>
                    </a:p>
                  </a:txBody>
                  <a:tcPr marL="68580" marR="68580" marT="0" marB="0" anchor="ctr">
                    <a:lnL>
                      <a:noFill/>
                    </a:lnL>
                    <a:lnR>
                      <a:noFill/>
                    </a:lnR>
                    <a:lnT w="12700" cap="flat" cmpd="sng" algn="ctr">
                      <a:solidFill>
                        <a:srgbClr val="8064A2"/>
                      </a:solidFill>
                      <a:prstDash val="solid"/>
                      <a:round/>
                      <a:headEnd type="none" w="med" len="med"/>
                      <a:tailEnd type="none" w="med" len="med"/>
                    </a:lnT>
                    <a:lnB>
                      <a:noFill/>
                    </a:lnB>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30€</a:t>
                      </a:r>
                      <a:endParaRPr lang="fr-FR" sz="1000" kern="1200" dirty="0">
                        <a:solidFill>
                          <a:srgbClr val="60497A"/>
                        </a:solidFill>
                        <a:effectLst/>
                        <a:latin typeface="Calibri"/>
                        <a:ea typeface="Times New Roman"/>
                        <a:cs typeface="+mn-cs"/>
                      </a:endParaRPr>
                    </a:p>
                  </a:txBody>
                  <a:tcPr marL="68580" marR="68580" marT="0" marB="0" anchor="ctr">
                    <a:lnL>
                      <a:noFill/>
                    </a:lnL>
                    <a:lnR>
                      <a:noFill/>
                    </a:lnR>
                    <a:lnT w="12700" cap="flat" cmpd="sng" algn="ctr">
                      <a:solidFill>
                        <a:srgbClr val="8064A2"/>
                      </a:solidFill>
                      <a:prstDash val="solid"/>
                      <a:round/>
                      <a:headEnd type="none" w="med" len="med"/>
                      <a:tailEnd type="none" w="med" len="med"/>
                    </a:lnT>
                    <a:lnB>
                      <a:noFill/>
                    </a:lnB>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32,50€</a:t>
                      </a:r>
                      <a:endParaRPr lang="fr-FR" sz="1000" kern="1200" dirty="0">
                        <a:solidFill>
                          <a:srgbClr val="60497A"/>
                        </a:solidFill>
                        <a:effectLst/>
                        <a:latin typeface="Calibri"/>
                        <a:ea typeface="Times New Roman"/>
                        <a:cs typeface="+mn-cs"/>
                      </a:endParaRPr>
                    </a:p>
                  </a:txBody>
                  <a:tcPr marL="68580" marR="68580" marT="0" marB="0" anchor="ctr">
                    <a:lnL>
                      <a:noFill/>
                    </a:lnL>
                    <a:lnR>
                      <a:noFill/>
                    </a:lnR>
                    <a:lnT w="12700" cap="flat" cmpd="sng" algn="ctr">
                      <a:solidFill>
                        <a:srgbClr val="8064A2"/>
                      </a:solidFill>
                      <a:prstDash val="solid"/>
                      <a:round/>
                      <a:headEnd type="none" w="med" len="med"/>
                      <a:tailEnd type="none" w="med" len="med"/>
                    </a:lnT>
                    <a:lnB>
                      <a:noFill/>
                    </a:lnB>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32€</a:t>
                      </a:r>
                      <a:endParaRPr lang="fr-FR" sz="1000" kern="1200" dirty="0">
                        <a:solidFill>
                          <a:srgbClr val="60497A"/>
                        </a:solidFill>
                        <a:effectLst/>
                        <a:latin typeface="Calibri"/>
                        <a:ea typeface="Times New Roman"/>
                        <a:cs typeface="+mn-cs"/>
                      </a:endParaRPr>
                    </a:p>
                  </a:txBody>
                  <a:tcPr marL="68580" marR="68580" marT="0" marB="0" anchor="ctr">
                    <a:lnL>
                      <a:noFill/>
                    </a:lnL>
                    <a:lnR>
                      <a:noFill/>
                    </a:lnR>
                    <a:lnT w="12700" cap="flat" cmpd="sng" algn="ctr">
                      <a:solidFill>
                        <a:srgbClr val="8064A2"/>
                      </a:solidFill>
                      <a:prstDash val="solid"/>
                      <a:round/>
                      <a:headEnd type="none" w="med" len="med"/>
                      <a:tailEnd type="none" w="med" len="med"/>
                    </a:lnT>
                    <a:lnB>
                      <a:noFill/>
                    </a:lnB>
                  </a:tcPr>
                </a:tc>
              </a:tr>
              <a:tr h="348310">
                <a:tc>
                  <a:txBody>
                    <a:bodyPr/>
                    <a:lstStyle/>
                    <a:p>
                      <a:pPr algn="l" fontAlgn="ctr"/>
                      <a:r>
                        <a:rPr lang="pt-BR" sz="1000" b="0" i="0" u="none" strike="noStrike" dirty="0">
                          <a:solidFill>
                            <a:srgbClr val="60497A"/>
                          </a:solidFill>
                          <a:effectLst/>
                          <a:latin typeface="Calibri"/>
                        </a:rPr>
                        <a:t>Carte Izicarte/Visa à DI ou DD</a:t>
                      </a:r>
                      <a:endParaRPr lang="fr-FR" sz="1000" b="0" i="0" u="none" strike="noStrike" dirty="0">
                        <a:solidFill>
                          <a:srgbClr val="60497A"/>
                        </a:solidFill>
                        <a:effectLst/>
                        <a:latin typeface="Calibri"/>
                      </a:endParaRPr>
                    </a:p>
                  </a:txBody>
                  <a:tcPr marL="8330" marR="8330" marT="8330" marB="0" anchor="ctr">
                    <a:lnL>
                      <a:noFill/>
                    </a:lnL>
                    <a:lnR>
                      <a:noFill/>
                    </a:lnR>
                    <a:lnT>
                      <a:noFill/>
                    </a:lnT>
                    <a:lnB>
                      <a:noFill/>
                    </a:lnB>
                    <a:solidFill>
                      <a:srgbClr val="E4DFEC"/>
                    </a:solidFill>
                  </a:tcPr>
                </a:tc>
                <a:tc>
                  <a:txBody>
                    <a:bodyPr/>
                    <a:lstStyle/>
                    <a:p>
                      <a:pPr algn="ctr">
                        <a:spcAft>
                          <a:spcPts val="0"/>
                        </a:spcAft>
                      </a:pPr>
                      <a:r>
                        <a:rPr lang="fr-FR" sz="1000">
                          <a:solidFill>
                            <a:srgbClr val="60497A"/>
                          </a:solidFill>
                          <a:effectLst/>
                          <a:latin typeface="Calibri"/>
                          <a:ea typeface="Times New Roman"/>
                        </a:rPr>
                        <a:t>41,00 €</a:t>
                      </a:r>
                      <a:endParaRPr lang="fr-FR" sz="1200">
                        <a:solidFill>
                          <a:srgbClr val="716767"/>
                        </a:solidFill>
                        <a:effectLst/>
                        <a:latin typeface="Times New Roman"/>
                        <a:ea typeface="Times New Roman"/>
                      </a:endParaRPr>
                    </a:p>
                  </a:txBody>
                  <a:tcPr marL="68580" marR="68580" marT="0" marB="0" anchor="ctr">
                    <a:lnL>
                      <a:noFill/>
                    </a:lnL>
                    <a:lnR>
                      <a:noFill/>
                    </a:lnR>
                    <a:lnT>
                      <a:noFill/>
                    </a:lnT>
                    <a:lnB>
                      <a:noFill/>
                    </a:lnB>
                    <a:solidFill>
                      <a:srgbClr val="E4DFEC"/>
                    </a:solidFill>
                  </a:tcPr>
                </a:tc>
                <a:tc>
                  <a:txBody>
                    <a:bodyPr/>
                    <a:lstStyle/>
                    <a:p>
                      <a:pPr algn="ctr">
                        <a:spcAft>
                          <a:spcPts val="0"/>
                        </a:spcAft>
                      </a:pPr>
                      <a:r>
                        <a:rPr lang="fr-FR" sz="1000" b="1" dirty="0">
                          <a:solidFill>
                            <a:srgbClr val="60497A"/>
                          </a:solidFill>
                          <a:effectLst/>
                          <a:latin typeface="Calibri"/>
                          <a:ea typeface="Times New Roman"/>
                        </a:rPr>
                        <a:t>43,00 €</a:t>
                      </a:r>
                      <a:endParaRPr lang="fr-FR" sz="1200" b="1" dirty="0">
                        <a:solidFill>
                          <a:srgbClr val="716767"/>
                        </a:solidFill>
                        <a:effectLst/>
                        <a:latin typeface="Times New Roman"/>
                        <a:ea typeface="Times New Roman"/>
                      </a:endParaRPr>
                    </a:p>
                  </a:txBody>
                  <a:tcPr marL="68580" marR="68580" marT="0" marB="0" anchor="ctr">
                    <a:lnL>
                      <a:noFill/>
                    </a:lnL>
                    <a:lnR>
                      <a:noFill/>
                    </a:lnR>
                    <a:lnT>
                      <a:noFill/>
                    </a:lnT>
                    <a:lnB>
                      <a:noFill/>
                    </a:lnB>
                    <a:solidFill>
                      <a:srgbClr val="E4DFEC"/>
                    </a:solidFill>
                  </a:tcPr>
                </a:tc>
                <a:tc>
                  <a:txBody>
                    <a:bodyPr/>
                    <a:lstStyle/>
                    <a:p>
                      <a:pPr algn="ctr">
                        <a:spcAft>
                          <a:spcPts val="0"/>
                        </a:spcAft>
                      </a:pPr>
                      <a:r>
                        <a:rPr lang="fr-FR" sz="1000" dirty="0">
                          <a:solidFill>
                            <a:srgbClr val="60497A"/>
                          </a:solidFill>
                          <a:effectLst/>
                          <a:latin typeface="Calibri"/>
                          <a:ea typeface="Times New Roman"/>
                        </a:rPr>
                        <a:t>4,88%</a:t>
                      </a:r>
                      <a:endParaRPr lang="fr-FR" sz="1200" dirty="0">
                        <a:solidFill>
                          <a:srgbClr val="716767"/>
                        </a:solidFill>
                        <a:effectLst/>
                        <a:latin typeface="Times New Roman"/>
                        <a:ea typeface="Times New Roman"/>
                      </a:endParaRPr>
                    </a:p>
                  </a:txBody>
                  <a:tcPr marL="68580" marR="68580" marT="0" marB="0" anchor="ctr">
                    <a:lnL>
                      <a:noFill/>
                    </a:lnL>
                    <a:lnR w="12700" cap="flat" cmpd="sng" algn="ctr">
                      <a:solidFill>
                        <a:schemeClr val="accent4"/>
                      </a:solidFill>
                      <a:prstDash val="solid"/>
                      <a:round/>
                      <a:headEnd type="none" w="med" len="med"/>
                      <a:tailEnd type="none" w="med" len="med"/>
                    </a:lnR>
                    <a:lnT>
                      <a:noFill/>
                    </a:lnT>
                    <a:lnB>
                      <a:noFill/>
                    </a:lnB>
                    <a:solidFill>
                      <a:srgbClr val="E4DFEC"/>
                    </a:solidFill>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43 €</a:t>
                      </a:r>
                      <a:endParaRPr lang="fr-FR" sz="1000" kern="1200" dirty="0">
                        <a:solidFill>
                          <a:srgbClr val="60497A"/>
                        </a:solidFill>
                        <a:effectLst/>
                        <a:latin typeface="Calibri"/>
                        <a:ea typeface="Times New Roman"/>
                        <a:cs typeface="+mn-cs"/>
                      </a:endParaRPr>
                    </a:p>
                  </a:txBody>
                  <a:tcPr marL="68580" marR="68580" marT="0" marB="0" anchor="ctr">
                    <a:lnL w="12700" cap="flat" cmpd="sng" algn="ctr">
                      <a:solidFill>
                        <a:schemeClr val="accent4"/>
                      </a:solidFill>
                      <a:prstDash val="solid"/>
                      <a:round/>
                      <a:headEnd type="none" w="med" len="med"/>
                      <a:tailEnd type="none" w="med" len="med"/>
                    </a:lnL>
                    <a:lnR>
                      <a:noFill/>
                    </a:lnR>
                    <a:lnT>
                      <a:noFill/>
                    </a:lnT>
                    <a:lnB>
                      <a:noFill/>
                    </a:lnB>
                    <a:solidFill>
                      <a:srgbClr val="E4DFEC"/>
                    </a:solidFill>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41,50€ (DI)</a:t>
                      </a:r>
                    </a:p>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47,50€ (DD)</a:t>
                      </a:r>
                    </a:p>
                  </a:txBody>
                  <a:tcPr marL="68580" marR="68580" marT="0" marB="0" anchor="ctr">
                    <a:lnL>
                      <a:noFill/>
                    </a:lnL>
                    <a:lnR>
                      <a:noFill/>
                    </a:lnR>
                    <a:lnT>
                      <a:noFill/>
                    </a:lnT>
                    <a:lnB>
                      <a:noFill/>
                    </a:lnB>
                    <a:solidFill>
                      <a:srgbClr val="E4DFEC"/>
                    </a:solidFill>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40€ (DI)</a:t>
                      </a:r>
                    </a:p>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46,20€ (DD)</a:t>
                      </a:r>
                    </a:p>
                  </a:txBody>
                  <a:tcPr marL="68580" marR="68580" marT="0" marB="0" anchor="ctr">
                    <a:lnL>
                      <a:noFill/>
                    </a:lnL>
                    <a:lnR>
                      <a:noFill/>
                    </a:lnR>
                    <a:lnT>
                      <a:noFill/>
                    </a:lnT>
                    <a:lnB>
                      <a:noFill/>
                    </a:lnB>
                    <a:solidFill>
                      <a:srgbClr val="E4DFEC"/>
                    </a:solidFill>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44€</a:t>
                      </a: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solidFill>
                      <a:srgbClr val="E4DFEC"/>
                    </a:solidFill>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42€ (DI)</a:t>
                      </a:r>
                    </a:p>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44,50€ (DD)</a:t>
                      </a:r>
                    </a:p>
                  </a:txBody>
                  <a:tcPr marL="68580" marR="68580" marT="0" marB="0" anchor="ctr">
                    <a:lnL>
                      <a:noFill/>
                    </a:lnL>
                    <a:lnR>
                      <a:noFill/>
                    </a:lnR>
                    <a:lnT>
                      <a:noFill/>
                    </a:lnT>
                    <a:lnB>
                      <a:noFill/>
                    </a:lnB>
                    <a:solidFill>
                      <a:srgbClr val="E4DFEC"/>
                    </a:solidFill>
                  </a:tcPr>
                </a:tc>
              </a:tr>
              <a:tr h="190382">
                <a:tc>
                  <a:txBody>
                    <a:bodyPr/>
                    <a:lstStyle/>
                    <a:p>
                      <a:pPr algn="l" fontAlgn="ctr"/>
                      <a:r>
                        <a:rPr lang="fr-FR" sz="1000" b="0" i="0" u="none" strike="noStrike" kern="1200" dirty="0">
                          <a:solidFill>
                            <a:srgbClr val="60497A"/>
                          </a:solidFill>
                          <a:effectLst/>
                          <a:latin typeface="Calibri"/>
                        </a:rPr>
                        <a:t>Carte </a:t>
                      </a:r>
                      <a:r>
                        <a:rPr lang="fr-FR" sz="1000" b="0" i="0" u="none" strike="noStrike" kern="1200" dirty="0" err="1">
                          <a:solidFill>
                            <a:srgbClr val="60497A"/>
                          </a:solidFill>
                          <a:effectLst/>
                          <a:latin typeface="Calibri"/>
                        </a:rPr>
                        <a:t>Izicarte</a:t>
                      </a:r>
                      <a:r>
                        <a:rPr lang="fr-FR" sz="1000" b="0" i="0" u="none" strike="noStrike" kern="1200" dirty="0">
                          <a:solidFill>
                            <a:srgbClr val="60497A"/>
                          </a:solidFill>
                          <a:effectLst/>
                          <a:latin typeface="Calibri"/>
                        </a:rPr>
                        <a:t> Premier/ Visa Premier DI ou DD</a:t>
                      </a:r>
                      <a:endParaRPr lang="fr-FR" sz="1000" b="0" i="0" u="none" strike="noStrike" dirty="0">
                        <a:solidFill>
                          <a:srgbClr val="60497A"/>
                        </a:solidFill>
                        <a:effectLst/>
                        <a:latin typeface="Calibri"/>
                      </a:endParaRPr>
                    </a:p>
                  </a:txBody>
                  <a:tcPr marL="8330" marR="8330" marT="8330" marB="0" anchor="ctr">
                    <a:lnL>
                      <a:noFill/>
                    </a:lnL>
                    <a:lnR>
                      <a:noFill/>
                    </a:lnR>
                    <a:lnT>
                      <a:noFill/>
                    </a:lnT>
                    <a:lnB>
                      <a:noFill/>
                    </a:lnB>
                  </a:tcPr>
                </a:tc>
                <a:tc>
                  <a:txBody>
                    <a:bodyPr/>
                    <a:lstStyle/>
                    <a:p>
                      <a:pPr algn="ctr">
                        <a:spcAft>
                          <a:spcPts val="0"/>
                        </a:spcAft>
                      </a:pPr>
                      <a:r>
                        <a:rPr lang="fr-FR" sz="1000" dirty="0">
                          <a:solidFill>
                            <a:srgbClr val="60497A"/>
                          </a:solidFill>
                          <a:effectLst/>
                          <a:latin typeface="Calibri"/>
                          <a:ea typeface="Times New Roman"/>
                        </a:rPr>
                        <a:t>130,00 €</a:t>
                      </a:r>
                      <a:endParaRPr lang="fr-FR" sz="1200" dirty="0">
                        <a:solidFill>
                          <a:srgbClr val="716767"/>
                        </a:solidFill>
                        <a:effectLst/>
                        <a:latin typeface="Times New Roman"/>
                        <a:ea typeface="Times New Roman"/>
                      </a:endParaRPr>
                    </a:p>
                  </a:txBody>
                  <a:tcPr marL="68580" marR="68580" marT="0" marB="0" anchor="ctr">
                    <a:lnL>
                      <a:noFill/>
                    </a:lnL>
                    <a:lnR>
                      <a:noFill/>
                    </a:lnR>
                    <a:lnT>
                      <a:noFill/>
                    </a:lnT>
                    <a:lnB>
                      <a:noFill/>
                    </a:lnB>
                  </a:tcPr>
                </a:tc>
                <a:tc>
                  <a:txBody>
                    <a:bodyPr/>
                    <a:lstStyle/>
                    <a:p>
                      <a:pPr algn="ctr">
                        <a:spcAft>
                          <a:spcPts val="0"/>
                        </a:spcAft>
                      </a:pPr>
                      <a:r>
                        <a:rPr lang="fr-FR" sz="1000" b="1" dirty="0">
                          <a:solidFill>
                            <a:srgbClr val="60497A"/>
                          </a:solidFill>
                          <a:effectLst/>
                          <a:latin typeface="Calibri"/>
                          <a:ea typeface="Times New Roman"/>
                        </a:rPr>
                        <a:t>130,00 €</a:t>
                      </a:r>
                      <a:endParaRPr lang="fr-FR" sz="1200" b="1" dirty="0">
                        <a:solidFill>
                          <a:srgbClr val="716767"/>
                        </a:solidFill>
                        <a:effectLst/>
                        <a:latin typeface="Times New Roman"/>
                        <a:ea typeface="Times New Roman"/>
                      </a:endParaRPr>
                    </a:p>
                  </a:txBody>
                  <a:tcPr marL="68580" marR="68580" marT="0" marB="0" anchor="ctr">
                    <a:lnL>
                      <a:noFill/>
                    </a:lnL>
                    <a:lnR>
                      <a:noFill/>
                    </a:lnR>
                    <a:lnT>
                      <a:noFill/>
                    </a:lnT>
                    <a:lnB>
                      <a:noFill/>
                    </a:lnB>
                  </a:tcPr>
                </a:tc>
                <a:tc>
                  <a:txBody>
                    <a:bodyPr/>
                    <a:lstStyle/>
                    <a:p>
                      <a:pPr algn="ctr">
                        <a:spcAft>
                          <a:spcPts val="0"/>
                        </a:spcAft>
                      </a:pPr>
                      <a:r>
                        <a:rPr lang="fr-FR" sz="1000" dirty="0" smtClean="0">
                          <a:solidFill>
                            <a:srgbClr val="60497A"/>
                          </a:solidFill>
                          <a:effectLst/>
                          <a:latin typeface="Calibri"/>
                          <a:ea typeface="Times New Roman"/>
                        </a:rPr>
                        <a:t>-</a:t>
                      </a:r>
                      <a:endParaRPr lang="fr-FR" sz="1200" dirty="0">
                        <a:solidFill>
                          <a:srgbClr val="716767"/>
                        </a:solidFill>
                        <a:effectLst/>
                        <a:latin typeface="Times New Roman"/>
                        <a:ea typeface="Times New Roman"/>
                      </a:endParaRPr>
                    </a:p>
                  </a:txBody>
                  <a:tcPr marL="68580" marR="68580" marT="0" marB="0" anchor="ctr">
                    <a:lnL>
                      <a:noFill/>
                    </a:lnL>
                    <a:lnR w="12700" cap="flat" cmpd="sng" algn="ctr">
                      <a:solidFill>
                        <a:schemeClr val="accent4"/>
                      </a:solidFill>
                      <a:prstDash val="solid"/>
                      <a:round/>
                      <a:headEnd type="none" w="med" len="med"/>
                      <a:tailEnd type="none" w="med" len="med"/>
                    </a:lnR>
                    <a:lnT>
                      <a:noFill/>
                    </a:lnT>
                    <a:lnB>
                      <a:noFill/>
                    </a:lnB>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127 €</a:t>
                      </a:r>
                      <a:endParaRPr lang="fr-FR" sz="1000" kern="1200" dirty="0">
                        <a:solidFill>
                          <a:srgbClr val="60497A"/>
                        </a:solidFill>
                        <a:effectLst/>
                        <a:latin typeface="Calibri"/>
                        <a:ea typeface="Times New Roman"/>
                        <a:cs typeface="+mn-cs"/>
                      </a:endParaRPr>
                    </a:p>
                  </a:txBody>
                  <a:tcPr marL="68580" marR="68580" marT="0" marB="0" anchor="ctr">
                    <a:lnL w="12700" cap="flat" cmpd="sng" algn="ctr">
                      <a:solidFill>
                        <a:schemeClr val="accent4"/>
                      </a:solidFill>
                      <a:prstDash val="solid"/>
                      <a:round/>
                      <a:headEnd type="none" w="med" len="med"/>
                      <a:tailEnd type="none" w="med" len="med"/>
                    </a:lnL>
                    <a:lnR>
                      <a:noFill/>
                    </a:lnR>
                    <a:lnT>
                      <a:noFill/>
                    </a:lnT>
                    <a:lnB>
                      <a:noFill/>
                    </a:lnB>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126€</a:t>
                      </a: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130€</a:t>
                      </a: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126€</a:t>
                      </a: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134€</a:t>
                      </a: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tcPr>
                </a:tc>
              </a:tr>
              <a:tr h="190382">
                <a:tc>
                  <a:txBody>
                    <a:bodyPr/>
                    <a:lstStyle/>
                    <a:p>
                      <a:pPr algn="l" fontAlgn="ctr"/>
                      <a:r>
                        <a:rPr lang="fr-FR" sz="1000" b="0" i="0" u="none" strike="noStrike" kern="1200" dirty="0">
                          <a:solidFill>
                            <a:srgbClr val="60497A"/>
                          </a:solidFill>
                          <a:effectLst/>
                          <a:latin typeface="Calibri"/>
                        </a:rPr>
                        <a:t>Carte </a:t>
                      </a:r>
                      <a:r>
                        <a:rPr lang="fr-FR" sz="1000" b="0" i="0" u="none" strike="noStrike" kern="1200" dirty="0" err="1">
                          <a:solidFill>
                            <a:srgbClr val="60497A"/>
                          </a:solidFill>
                          <a:effectLst/>
                          <a:latin typeface="Calibri"/>
                        </a:rPr>
                        <a:t>Izicarte</a:t>
                      </a:r>
                      <a:r>
                        <a:rPr lang="fr-FR" sz="1000" b="0" i="0" u="none" strike="noStrike" kern="1200" dirty="0">
                          <a:solidFill>
                            <a:srgbClr val="60497A"/>
                          </a:solidFill>
                          <a:effectLst/>
                          <a:latin typeface="Calibri"/>
                        </a:rPr>
                        <a:t> </a:t>
                      </a:r>
                      <a:r>
                        <a:rPr lang="fr-FR" sz="1000" b="0" i="0" u="none" strike="noStrike" kern="1200" dirty="0" err="1">
                          <a:solidFill>
                            <a:srgbClr val="60497A"/>
                          </a:solidFill>
                          <a:effectLst/>
                          <a:latin typeface="Calibri"/>
                        </a:rPr>
                        <a:t>Platinum</a:t>
                      </a:r>
                      <a:r>
                        <a:rPr lang="fr-FR" sz="1000" b="0" i="0" u="none" strike="noStrike" kern="1200" dirty="0">
                          <a:solidFill>
                            <a:srgbClr val="60497A"/>
                          </a:solidFill>
                          <a:effectLst/>
                          <a:latin typeface="Calibri"/>
                        </a:rPr>
                        <a:t> / Visa </a:t>
                      </a:r>
                      <a:r>
                        <a:rPr lang="fr-FR" sz="1000" b="0" i="0" u="none" strike="noStrike" kern="1200" dirty="0" err="1">
                          <a:solidFill>
                            <a:srgbClr val="60497A"/>
                          </a:solidFill>
                          <a:effectLst/>
                          <a:latin typeface="Calibri"/>
                        </a:rPr>
                        <a:t>Platinum</a:t>
                      </a:r>
                      <a:endParaRPr lang="fr-FR" sz="1000" b="0" i="0" u="none" strike="noStrike" dirty="0">
                        <a:solidFill>
                          <a:srgbClr val="60497A"/>
                        </a:solidFill>
                        <a:effectLst/>
                        <a:latin typeface="Calibri"/>
                      </a:endParaRPr>
                    </a:p>
                  </a:txBody>
                  <a:tcPr marL="8330" marR="8330" marT="8330" marB="0" anchor="ctr">
                    <a:lnL>
                      <a:noFill/>
                    </a:lnL>
                    <a:lnR>
                      <a:noFill/>
                    </a:lnR>
                    <a:lnT>
                      <a:noFill/>
                    </a:lnT>
                    <a:lnB>
                      <a:noFill/>
                    </a:lnB>
                    <a:solidFill>
                      <a:srgbClr val="E4DFEC"/>
                    </a:solidFill>
                  </a:tcPr>
                </a:tc>
                <a:tc>
                  <a:txBody>
                    <a:bodyPr/>
                    <a:lstStyle/>
                    <a:p>
                      <a:pPr algn="ctr">
                        <a:spcAft>
                          <a:spcPts val="0"/>
                        </a:spcAft>
                      </a:pPr>
                      <a:r>
                        <a:rPr lang="fr-FR" sz="1000">
                          <a:solidFill>
                            <a:srgbClr val="60497A"/>
                          </a:solidFill>
                          <a:effectLst/>
                          <a:latin typeface="Calibri"/>
                          <a:ea typeface="Times New Roman"/>
                        </a:rPr>
                        <a:t>195,00 €</a:t>
                      </a:r>
                      <a:endParaRPr lang="fr-FR" sz="1200">
                        <a:solidFill>
                          <a:srgbClr val="716767"/>
                        </a:solidFill>
                        <a:effectLst/>
                        <a:latin typeface="Times New Roman"/>
                        <a:ea typeface="Times New Roman"/>
                      </a:endParaRPr>
                    </a:p>
                  </a:txBody>
                  <a:tcPr marL="68580" marR="68580" marT="0" marB="0" anchor="ctr">
                    <a:lnL>
                      <a:noFill/>
                    </a:lnL>
                    <a:lnR>
                      <a:noFill/>
                    </a:lnR>
                    <a:lnT>
                      <a:noFill/>
                    </a:lnT>
                    <a:lnB>
                      <a:noFill/>
                    </a:lnB>
                    <a:solidFill>
                      <a:srgbClr val="E4DFEC"/>
                    </a:solidFill>
                  </a:tcPr>
                </a:tc>
                <a:tc>
                  <a:txBody>
                    <a:bodyPr/>
                    <a:lstStyle/>
                    <a:p>
                      <a:pPr algn="ctr">
                        <a:spcAft>
                          <a:spcPts val="0"/>
                        </a:spcAft>
                      </a:pPr>
                      <a:r>
                        <a:rPr lang="fr-FR" sz="1000" b="1" dirty="0">
                          <a:solidFill>
                            <a:srgbClr val="60497A"/>
                          </a:solidFill>
                          <a:effectLst/>
                          <a:latin typeface="Calibri"/>
                          <a:ea typeface="Times New Roman"/>
                        </a:rPr>
                        <a:t>200,00 €</a:t>
                      </a:r>
                      <a:endParaRPr lang="fr-FR" sz="1200" b="1" dirty="0">
                        <a:solidFill>
                          <a:srgbClr val="716767"/>
                        </a:solidFill>
                        <a:effectLst/>
                        <a:latin typeface="Times New Roman"/>
                        <a:ea typeface="Times New Roman"/>
                      </a:endParaRPr>
                    </a:p>
                  </a:txBody>
                  <a:tcPr marL="68580" marR="68580" marT="0" marB="0" anchor="ctr">
                    <a:lnL>
                      <a:noFill/>
                    </a:lnL>
                    <a:lnR>
                      <a:noFill/>
                    </a:lnR>
                    <a:lnT>
                      <a:noFill/>
                    </a:lnT>
                    <a:lnB>
                      <a:noFill/>
                    </a:lnB>
                    <a:solidFill>
                      <a:srgbClr val="E4DFEC"/>
                    </a:solidFill>
                  </a:tcPr>
                </a:tc>
                <a:tc>
                  <a:txBody>
                    <a:bodyPr/>
                    <a:lstStyle/>
                    <a:p>
                      <a:pPr algn="ctr">
                        <a:spcAft>
                          <a:spcPts val="0"/>
                        </a:spcAft>
                      </a:pPr>
                      <a:r>
                        <a:rPr lang="fr-FR" sz="1000" dirty="0">
                          <a:solidFill>
                            <a:srgbClr val="60497A"/>
                          </a:solidFill>
                          <a:effectLst/>
                          <a:latin typeface="Calibri"/>
                          <a:ea typeface="Times New Roman"/>
                        </a:rPr>
                        <a:t>2,56%</a:t>
                      </a:r>
                      <a:endParaRPr lang="fr-FR" sz="1200" dirty="0">
                        <a:solidFill>
                          <a:srgbClr val="716767"/>
                        </a:solidFill>
                        <a:effectLst/>
                        <a:latin typeface="Times New Roman"/>
                        <a:ea typeface="Times New Roman"/>
                      </a:endParaRPr>
                    </a:p>
                  </a:txBody>
                  <a:tcPr marL="68580" marR="68580" marT="0" marB="0" anchor="ctr">
                    <a:lnL>
                      <a:noFill/>
                    </a:lnL>
                    <a:lnR w="12700" cap="flat" cmpd="sng" algn="ctr">
                      <a:solidFill>
                        <a:schemeClr val="accent4"/>
                      </a:solidFill>
                      <a:prstDash val="solid"/>
                      <a:round/>
                      <a:headEnd type="none" w="med" len="med"/>
                      <a:tailEnd type="none" w="med" len="med"/>
                    </a:lnR>
                    <a:lnT>
                      <a:noFill/>
                    </a:lnT>
                    <a:lnB>
                      <a:noFill/>
                    </a:lnB>
                    <a:solidFill>
                      <a:srgbClr val="E4DFEC"/>
                    </a:solidFill>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a:t>
                      </a:r>
                      <a:endParaRPr lang="fr-FR" sz="1000" kern="1200" dirty="0">
                        <a:solidFill>
                          <a:srgbClr val="60497A"/>
                        </a:solidFill>
                        <a:effectLst/>
                        <a:latin typeface="Calibri"/>
                        <a:ea typeface="Times New Roman"/>
                        <a:cs typeface="+mn-cs"/>
                      </a:endParaRPr>
                    </a:p>
                  </a:txBody>
                  <a:tcPr marL="68580" marR="68580" marT="0" marB="0" anchor="ctr">
                    <a:lnL w="12700" cap="flat" cmpd="sng" algn="ctr">
                      <a:solidFill>
                        <a:schemeClr val="accent4"/>
                      </a:solidFill>
                      <a:prstDash val="solid"/>
                      <a:round/>
                      <a:headEnd type="none" w="med" len="med"/>
                      <a:tailEnd type="none" w="med" len="med"/>
                    </a:lnL>
                    <a:lnR>
                      <a:noFill/>
                    </a:lnR>
                    <a:lnT>
                      <a:noFill/>
                    </a:lnT>
                    <a:lnB>
                      <a:noFill/>
                    </a:lnB>
                    <a:solidFill>
                      <a:srgbClr val="E4DFEC"/>
                    </a:solidFill>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a:t>
                      </a: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solidFill>
                      <a:srgbClr val="E4DFEC"/>
                    </a:solidFill>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270€</a:t>
                      </a: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solidFill>
                      <a:srgbClr val="E4DFEC"/>
                    </a:solidFill>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197€</a:t>
                      </a: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solidFill>
                      <a:srgbClr val="E4DFEC"/>
                    </a:solidFill>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a:t>
                      </a: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solidFill>
                      <a:srgbClr val="E4DFEC"/>
                    </a:solidFill>
                  </a:tcPr>
                </a:tc>
              </a:tr>
              <a:tr h="190382">
                <a:tc>
                  <a:txBody>
                    <a:bodyPr/>
                    <a:lstStyle/>
                    <a:p>
                      <a:pPr algn="l" fontAlgn="ctr"/>
                      <a:r>
                        <a:rPr lang="fr-FR" sz="1000" b="0" i="0" u="none" strike="noStrike" kern="1200" dirty="0">
                          <a:solidFill>
                            <a:srgbClr val="60497A"/>
                          </a:solidFill>
                          <a:effectLst/>
                          <a:latin typeface="Calibri"/>
                        </a:rPr>
                        <a:t>Carte Visa  </a:t>
                      </a:r>
                      <a:r>
                        <a:rPr lang="fr-FR" sz="1000" b="0" i="0" u="none" strike="noStrike" kern="1200" dirty="0" err="1">
                          <a:solidFill>
                            <a:srgbClr val="60497A"/>
                          </a:solidFill>
                          <a:effectLst/>
                          <a:latin typeface="Calibri"/>
                        </a:rPr>
                        <a:t>Infinite</a:t>
                      </a:r>
                      <a:endParaRPr lang="fr-FR" sz="1000" b="0" i="0" u="none" strike="noStrike" dirty="0">
                        <a:solidFill>
                          <a:srgbClr val="60497A"/>
                        </a:solidFill>
                        <a:effectLst/>
                        <a:latin typeface="Calibri"/>
                      </a:endParaRPr>
                    </a:p>
                  </a:txBody>
                  <a:tcPr marL="8330" marR="8330" marT="8330" marB="0" anchor="ctr">
                    <a:lnL>
                      <a:noFill/>
                    </a:lnL>
                    <a:lnR>
                      <a:noFill/>
                    </a:lnR>
                    <a:lnT>
                      <a:noFill/>
                    </a:lnT>
                    <a:lnB>
                      <a:noFill/>
                    </a:lnB>
                  </a:tcPr>
                </a:tc>
                <a:tc>
                  <a:txBody>
                    <a:bodyPr/>
                    <a:lstStyle/>
                    <a:p>
                      <a:pPr algn="ctr">
                        <a:spcAft>
                          <a:spcPts val="0"/>
                        </a:spcAft>
                      </a:pPr>
                      <a:r>
                        <a:rPr lang="fr-FR" sz="1000" dirty="0">
                          <a:solidFill>
                            <a:srgbClr val="60497A"/>
                          </a:solidFill>
                          <a:effectLst/>
                          <a:latin typeface="Calibri"/>
                          <a:ea typeface="Times New Roman"/>
                        </a:rPr>
                        <a:t>310,00 €</a:t>
                      </a:r>
                      <a:endParaRPr lang="fr-FR" sz="1200" dirty="0">
                        <a:solidFill>
                          <a:srgbClr val="716767"/>
                        </a:solidFill>
                        <a:effectLst/>
                        <a:latin typeface="Times New Roman"/>
                        <a:ea typeface="Times New Roman"/>
                      </a:endParaRPr>
                    </a:p>
                  </a:txBody>
                  <a:tcPr marL="68580" marR="68580" marT="0" marB="0" anchor="ctr">
                    <a:lnL>
                      <a:noFill/>
                    </a:lnL>
                    <a:lnR>
                      <a:noFill/>
                    </a:lnR>
                    <a:lnT>
                      <a:noFill/>
                    </a:lnT>
                    <a:lnB>
                      <a:noFill/>
                    </a:lnB>
                  </a:tcPr>
                </a:tc>
                <a:tc>
                  <a:txBody>
                    <a:bodyPr/>
                    <a:lstStyle/>
                    <a:p>
                      <a:pPr algn="ctr">
                        <a:spcAft>
                          <a:spcPts val="0"/>
                        </a:spcAft>
                      </a:pPr>
                      <a:r>
                        <a:rPr lang="fr-FR" sz="1000" b="1" dirty="0">
                          <a:solidFill>
                            <a:srgbClr val="60497A"/>
                          </a:solidFill>
                          <a:effectLst/>
                          <a:latin typeface="Calibri"/>
                          <a:ea typeface="Times New Roman"/>
                        </a:rPr>
                        <a:t>315,00 €</a:t>
                      </a:r>
                      <a:endParaRPr lang="fr-FR" sz="1200" b="1" dirty="0">
                        <a:solidFill>
                          <a:srgbClr val="716767"/>
                        </a:solidFill>
                        <a:effectLst/>
                        <a:latin typeface="Times New Roman"/>
                        <a:ea typeface="Times New Roman"/>
                      </a:endParaRPr>
                    </a:p>
                  </a:txBody>
                  <a:tcPr marL="68580" marR="68580" marT="0" marB="0" anchor="ctr">
                    <a:lnL>
                      <a:noFill/>
                    </a:lnL>
                    <a:lnR>
                      <a:noFill/>
                    </a:lnR>
                    <a:lnT>
                      <a:noFill/>
                    </a:lnT>
                    <a:lnB>
                      <a:noFill/>
                    </a:lnB>
                  </a:tcPr>
                </a:tc>
                <a:tc>
                  <a:txBody>
                    <a:bodyPr/>
                    <a:lstStyle/>
                    <a:p>
                      <a:pPr algn="ctr">
                        <a:spcAft>
                          <a:spcPts val="0"/>
                        </a:spcAft>
                      </a:pPr>
                      <a:r>
                        <a:rPr lang="fr-FR" sz="1000" dirty="0">
                          <a:solidFill>
                            <a:srgbClr val="60497A"/>
                          </a:solidFill>
                          <a:effectLst/>
                          <a:latin typeface="Calibri"/>
                          <a:ea typeface="Times New Roman"/>
                        </a:rPr>
                        <a:t>1,61%</a:t>
                      </a:r>
                      <a:endParaRPr lang="fr-FR" sz="1200" dirty="0">
                        <a:solidFill>
                          <a:srgbClr val="716767"/>
                        </a:solidFill>
                        <a:effectLst/>
                        <a:latin typeface="Times New Roman"/>
                        <a:ea typeface="Times New Roman"/>
                      </a:endParaRPr>
                    </a:p>
                  </a:txBody>
                  <a:tcPr marL="68580" marR="68580" marT="0" marB="0" anchor="ctr">
                    <a:lnL>
                      <a:noFill/>
                    </a:lnL>
                    <a:lnR w="12700" cap="flat" cmpd="sng" algn="ctr">
                      <a:solidFill>
                        <a:schemeClr val="accent4"/>
                      </a:solidFill>
                      <a:prstDash val="solid"/>
                      <a:round/>
                      <a:headEnd type="none" w="med" len="med"/>
                      <a:tailEnd type="none" w="med" len="med"/>
                    </a:lnR>
                    <a:lnT>
                      <a:noFill/>
                    </a:lnT>
                    <a:lnB>
                      <a:noFill/>
                    </a:lnB>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285€</a:t>
                      </a:r>
                      <a:endParaRPr lang="fr-FR" sz="1000" kern="1200" dirty="0">
                        <a:solidFill>
                          <a:srgbClr val="60497A"/>
                        </a:solidFill>
                        <a:effectLst/>
                        <a:latin typeface="Calibri"/>
                        <a:ea typeface="Times New Roman"/>
                        <a:cs typeface="+mn-cs"/>
                      </a:endParaRPr>
                    </a:p>
                  </a:txBody>
                  <a:tcPr marL="68580" marR="68580" marT="0" marB="0" anchor="ctr">
                    <a:lnL w="12700" cap="flat" cmpd="sng" algn="ctr">
                      <a:solidFill>
                        <a:schemeClr val="accent4"/>
                      </a:solidFill>
                      <a:prstDash val="solid"/>
                      <a:round/>
                      <a:headEnd type="none" w="med" len="med"/>
                      <a:tailEnd type="none" w="med" len="med"/>
                    </a:lnL>
                    <a:lnR>
                      <a:noFill/>
                    </a:lnR>
                    <a:lnT>
                      <a:noFill/>
                    </a:lnT>
                    <a:lnB>
                      <a:noFill/>
                    </a:lnB>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300€</a:t>
                      </a: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325€</a:t>
                      </a: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315€</a:t>
                      </a: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tcPr>
                </a:tc>
                <a:tc>
                  <a:txBody>
                    <a:bodyPr/>
                    <a:lstStyle/>
                    <a:p>
                      <a:pPr marL="0" algn="ctr" defTabSz="914400" rtl="0" eaLnBrk="1" latinLnBrk="0" hangingPunct="1">
                        <a:spcAft>
                          <a:spcPts val="0"/>
                        </a:spcAft>
                      </a:pPr>
                      <a:r>
                        <a:rPr lang="fr-FR" sz="1000" kern="1200" dirty="0" smtClean="0">
                          <a:solidFill>
                            <a:srgbClr val="60497A"/>
                          </a:solidFill>
                          <a:effectLst/>
                          <a:latin typeface="Calibri"/>
                          <a:ea typeface="Times New Roman"/>
                          <a:cs typeface="+mn-cs"/>
                        </a:rPr>
                        <a:t>330€</a:t>
                      </a: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tcPr>
                </a:tc>
              </a:tr>
              <a:tr h="190382">
                <a:tc>
                  <a:txBody>
                    <a:bodyPr/>
                    <a:lstStyle/>
                    <a:p>
                      <a:pPr algn="l" fontAlgn="ctr"/>
                      <a:r>
                        <a:rPr lang="fr-FR" sz="1000" b="0" i="0" u="none" strike="noStrike" dirty="0" smtClean="0">
                          <a:solidFill>
                            <a:srgbClr val="60497A"/>
                          </a:solidFill>
                          <a:effectLst/>
                          <a:latin typeface="Calibri"/>
                        </a:rPr>
                        <a:t>Carte</a:t>
                      </a:r>
                      <a:r>
                        <a:rPr lang="fr-FR" sz="1000" b="0" i="0" u="none" strike="noStrike" baseline="0" dirty="0" smtClean="0">
                          <a:solidFill>
                            <a:srgbClr val="60497A"/>
                          </a:solidFill>
                          <a:effectLst/>
                          <a:latin typeface="Calibri"/>
                        </a:rPr>
                        <a:t> Equilibra ou </a:t>
                      </a:r>
                      <a:r>
                        <a:rPr lang="fr-FR" sz="1000" b="0" i="0" u="none" strike="noStrike" baseline="0" dirty="0" err="1" smtClean="0">
                          <a:solidFill>
                            <a:srgbClr val="60497A"/>
                          </a:solidFill>
                          <a:effectLst/>
                          <a:latin typeface="Calibri"/>
                        </a:rPr>
                        <a:t>Noméa</a:t>
                      </a:r>
                      <a:endParaRPr lang="fr-FR" sz="1000" b="0" i="0" u="none" strike="noStrike" dirty="0">
                        <a:solidFill>
                          <a:srgbClr val="60497A"/>
                        </a:solidFill>
                        <a:effectLst/>
                        <a:latin typeface="Calibri"/>
                      </a:endParaRPr>
                    </a:p>
                  </a:txBody>
                  <a:tcPr marL="8330" marR="8330" marT="8330" marB="0" anchor="ctr">
                    <a:lnL>
                      <a:noFill/>
                    </a:lnL>
                    <a:lnR>
                      <a:noFill/>
                    </a:lnR>
                    <a:lnT>
                      <a:noFill/>
                    </a:lnT>
                    <a:lnB>
                      <a:noFill/>
                    </a:lnB>
                    <a:solidFill>
                      <a:schemeClr val="accent4">
                        <a:lumMod val="20000"/>
                        <a:lumOff val="80000"/>
                      </a:schemeClr>
                    </a:solidFill>
                  </a:tcPr>
                </a:tc>
                <a:tc>
                  <a:txBody>
                    <a:bodyPr/>
                    <a:lstStyle/>
                    <a:p>
                      <a:pPr algn="ctr">
                        <a:spcAft>
                          <a:spcPts val="0"/>
                        </a:spcAft>
                      </a:pPr>
                      <a:r>
                        <a:rPr lang="fr-FR" sz="1000" dirty="0" smtClean="0">
                          <a:solidFill>
                            <a:srgbClr val="60497A"/>
                          </a:solidFill>
                          <a:effectLst/>
                          <a:latin typeface="Calibri"/>
                          <a:ea typeface="Times New Roman"/>
                        </a:rPr>
                        <a:t>23,00 </a:t>
                      </a:r>
                      <a:r>
                        <a:rPr lang="fr-FR" sz="1000" dirty="0">
                          <a:solidFill>
                            <a:srgbClr val="60497A"/>
                          </a:solidFill>
                          <a:effectLst/>
                          <a:latin typeface="Calibri"/>
                          <a:ea typeface="Times New Roman"/>
                        </a:rPr>
                        <a:t>€</a:t>
                      </a:r>
                      <a:endParaRPr lang="fr-FR" sz="1200" dirty="0">
                        <a:solidFill>
                          <a:srgbClr val="716767"/>
                        </a:solidFill>
                        <a:effectLst/>
                        <a:latin typeface="Times New Roman"/>
                        <a:ea typeface="Times New Roman"/>
                      </a:endParaRPr>
                    </a:p>
                  </a:txBody>
                  <a:tcPr marL="68580" marR="68580" marT="0" marB="0" anchor="ctr">
                    <a:lnL>
                      <a:noFill/>
                    </a:lnL>
                    <a:lnR>
                      <a:noFill/>
                    </a:lnR>
                    <a:lnT>
                      <a:noFill/>
                    </a:lnT>
                    <a:lnB>
                      <a:noFill/>
                    </a:lnB>
                    <a:solidFill>
                      <a:schemeClr val="accent4">
                        <a:lumMod val="20000"/>
                        <a:lumOff val="80000"/>
                      </a:schemeClr>
                    </a:solidFill>
                  </a:tcPr>
                </a:tc>
                <a:tc>
                  <a:txBody>
                    <a:bodyPr/>
                    <a:lstStyle/>
                    <a:p>
                      <a:pPr algn="ctr">
                        <a:spcAft>
                          <a:spcPts val="0"/>
                        </a:spcAft>
                      </a:pPr>
                      <a:r>
                        <a:rPr lang="fr-FR" sz="1000" b="1" dirty="0" smtClean="0">
                          <a:solidFill>
                            <a:srgbClr val="60497A"/>
                          </a:solidFill>
                          <a:effectLst/>
                          <a:latin typeface="Calibri"/>
                          <a:ea typeface="Times New Roman"/>
                        </a:rPr>
                        <a:t>24,00 </a:t>
                      </a:r>
                      <a:r>
                        <a:rPr lang="fr-FR" sz="1000" b="1" dirty="0">
                          <a:solidFill>
                            <a:srgbClr val="60497A"/>
                          </a:solidFill>
                          <a:effectLst/>
                          <a:latin typeface="Calibri"/>
                          <a:ea typeface="Times New Roman"/>
                        </a:rPr>
                        <a:t>€</a:t>
                      </a:r>
                      <a:endParaRPr lang="fr-FR" sz="1200" b="1" dirty="0">
                        <a:solidFill>
                          <a:srgbClr val="716767"/>
                        </a:solidFill>
                        <a:effectLst/>
                        <a:latin typeface="Times New Roman"/>
                        <a:ea typeface="Times New Roman"/>
                      </a:endParaRPr>
                    </a:p>
                  </a:txBody>
                  <a:tcPr marL="68580" marR="68580" marT="0" marB="0" anchor="ctr">
                    <a:lnL>
                      <a:noFill/>
                    </a:lnL>
                    <a:lnR>
                      <a:noFill/>
                    </a:lnR>
                    <a:lnT>
                      <a:noFill/>
                    </a:lnT>
                    <a:lnB>
                      <a:noFill/>
                    </a:lnB>
                    <a:solidFill>
                      <a:schemeClr val="accent4">
                        <a:lumMod val="20000"/>
                        <a:lumOff val="80000"/>
                      </a:schemeClr>
                    </a:solidFill>
                  </a:tcPr>
                </a:tc>
                <a:tc>
                  <a:txBody>
                    <a:bodyPr/>
                    <a:lstStyle/>
                    <a:p>
                      <a:pPr algn="ctr">
                        <a:spcAft>
                          <a:spcPts val="0"/>
                        </a:spcAft>
                      </a:pPr>
                      <a:r>
                        <a:rPr lang="fr-FR" sz="1000" dirty="0" smtClean="0">
                          <a:solidFill>
                            <a:srgbClr val="60497A"/>
                          </a:solidFill>
                          <a:effectLst/>
                          <a:latin typeface="Calibri"/>
                          <a:ea typeface="Times New Roman"/>
                        </a:rPr>
                        <a:t>4%</a:t>
                      </a:r>
                      <a:endParaRPr lang="fr-FR" sz="1200" dirty="0">
                        <a:solidFill>
                          <a:srgbClr val="716767"/>
                        </a:solidFill>
                        <a:effectLst/>
                        <a:latin typeface="Times New Roman"/>
                        <a:ea typeface="Times New Roman"/>
                      </a:endParaRPr>
                    </a:p>
                  </a:txBody>
                  <a:tcPr marL="68580" marR="68580" marT="0" marB="0" anchor="ctr">
                    <a:lnL>
                      <a:noFill/>
                    </a:lnL>
                    <a:lnR w="12700" cap="flat" cmpd="sng" algn="ctr">
                      <a:solidFill>
                        <a:schemeClr val="accent4"/>
                      </a:solidFill>
                      <a:prstDash val="solid"/>
                      <a:round/>
                      <a:headEnd type="none" w="med" len="med"/>
                      <a:tailEnd type="none" w="med" len="med"/>
                    </a:lnR>
                    <a:lnT>
                      <a:noFill/>
                    </a:lnT>
                    <a:lnB>
                      <a:noFill/>
                    </a:lnB>
                    <a:solidFill>
                      <a:schemeClr val="accent4">
                        <a:lumMod val="20000"/>
                        <a:lumOff val="80000"/>
                      </a:schemeClr>
                    </a:solidFill>
                  </a:tcPr>
                </a:tc>
                <a:tc>
                  <a:txBody>
                    <a:bodyPr/>
                    <a:lstStyle/>
                    <a:p>
                      <a:pPr marL="0" algn="ctr" defTabSz="914400" rtl="0" eaLnBrk="1" latinLnBrk="0" hangingPunct="1">
                        <a:spcAft>
                          <a:spcPts val="0"/>
                        </a:spcAft>
                      </a:pPr>
                      <a:endParaRPr lang="fr-FR" sz="1000" kern="1200" dirty="0">
                        <a:solidFill>
                          <a:srgbClr val="60497A"/>
                        </a:solidFill>
                        <a:effectLst/>
                        <a:latin typeface="Calibri"/>
                        <a:ea typeface="Times New Roman"/>
                        <a:cs typeface="+mn-cs"/>
                      </a:endParaRPr>
                    </a:p>
                  </a:txBody>
                  <a:tcPr marL="68580" marR="68580" marT="0" marB="0" anchor="ctr">
                    <a:lnL w="12700" cap="flat" cmpd="sng" algn="ctr">
                      <a:solidFill>
                        <a:schemeClr val="accent4"/>
                      </a:solidFill>
                      <a:prstDash val="solid"/>
                      <a:round/>
                      <a:headEnd type="none" w="med" len="med"/>
                      <a:tailEnd type="none" w="med" len="med"/>
                    </a:lnL>
                    <a:lnR>
                      <a:noFill/>
                    </a:lnR>
                    <a:lnT>
                      <a:noFill/>
                    </a:lnT>
                    <a:lnB>
                      <a:noFill/>
                    </a:lnB>
                    <a:noFill/>
                  </a:tcPr>
                </a:tc>
                <a:tc>
                  <a:txBody>
                    <a:bodyPr/>
                    <a:lstStyle/>
                    <a:p>
                      <a:pPr marL="0" algn="ctr" defTabSz="914400" rtl="0" eaLnBrk="1" latinLnBrk="0" hangingPunct="1">
                        <a:spcAft>
                          <a:spcPts val="0"/>
                        </a:spcAft>
                      </a:pP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noFill/>
                  </a:tcPr>
                </a:tc>
                <a:tc>
                  <a:txBody>
                    <a:bodyPr/>
                    <a:lstStyle/>
                    <a:p>
                      <a:pPr marL="0" algn="ctr" defTabSz="914400" rtl="0" eaLnBrk="1" latinLnBrk="0" hangingPunct="1">
                        <a:spcAft>
                          <a:spcPts val="0"/>
                        </a:spcAft>
                      </a:pP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noFill/>
                  </a:tcPr>
                </a:tc>
                <a:tc>
                  <a:txBody>
                    <a:bodyPr/>
                    <a:lstStyle/>
                    <a:p>
                      <a:pPr marL="0" algn="ctr" defTabSz="914400" rtl="0" eaLnBrk="1" latinLnBrk="0" hangingPunct="1">
                        <a:spcAft>
                          <a:spcPts val="0"/>
                        </a:spcAft>
                      </a:pP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noFill/>
                  </a:tcPr>
                </a:tc>
                <a:tc>
                  <a:txBody>
                    <a:bodyPr/>
                    <a:lstStyle/>
                    <a:p>
                      <a:pPr marL="0" algn="ctr" defTabSz="914400" rtl="0" eaLnBrk="1" latinLnBrk="0" hangingPunct="1">
                        <a:spcAft>
                          <a:spcPts val="0"/>
                        </a:spcAft>
                      </a:pP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noFill/>
                  </a:tcPr>
                </a:tc>
              </a:tr>
              <a:tr h="190382">
                <a:tc>
                  <a:txBody>
                    <a:bodyPr/>
                    <a:lstStyle/>
                    <a:p>
                      <a:pPr algn="l" fontAlgn="ctr"/>
                      <a:r>
                        <a:rPr lang="fr-FR" sz="1000" b="0" i="0" u="none" strike="noStrike" dirty="0" smtClean="0">
                          <a:solidFill>
                            <a:srgbClr val="60497A"/>
                          </a:solidFill>
                          <a:effectLst/>
                          <a:latin typeface="Calibri"/>
                        </a:rPr>
                        <a:t>Carte Nomade</a:t>
                      </a:r>
                      <a:endParaRPr lang="fr-FR" sz="1000" b="0" i="0" u="none" strike="noStrike" dirty="0">
                        <a:solidFill>
                          <a:srgbClr val="60497A"/>
                        </a:solidFill>
                        <a:effectLst/>
                        <a:latin typeface="Calibri"/>
                      </a:endParaRPr>
                    </a:p>
                  </a:txBody>
                  <a:tcPr marL="8330" marR="8330" marT="8330" marB="0" anchor="ctr">
                    <a:lnL>
                      <a:noFill/>
                    </a:lnL>
                    <a:lnR>
                      <a:noFill/>
                    </a:lnR>
                    <a:lnT>
                      <a:noFill/>
                    </a:lnT>
                    <a:lnB>
                      <a:noFill/>
                    </a:lnB>
                  </a:tcPr>
                </a:tc>
                <a:tc>
                  <a:txBody>
                    <a:bodyPr/>
                    <a:lstStyle/>
                    <a:p>
                      <a:pPr algn="ctr">
                        <a:spcAft>
                          <a:spcPts val="0"/>
                        </a:spcAft>
                      </a:pPr>
                      <a:r>
                        <a:rPr lang="fr-FR" sz="1000" dirty="0" smtClean="0">
                          <a:solidFill>
                            <a:srgbClr val="60497A"/>
                          </a:solidFill>
                          <a:effectLst/>
                          <a:latin typeface="Calibri"/>
                          <a:ea typeface="Times New Roman"/>
                        </a:rPr>
                        <a:t>14,00 </a:t>
                      </a:r>
                      <a:r>
                        <a:rPr lang="fr-FR" sz="1000" dirty="0">
                          <a:solidFill>
                            <a:srgbClr val="60497A"/>
                          </a:solidFill>
                          <a:effectLst/>
                          <a:latin typeface="Calibri"/>
                          <a:ea typeface="Times New Roman"/>
                        </a:rPr>
                        <a:t>€</a:t>
                      </a:r>
                      <a:endParaRPr lang="fr-FR" sz="1200" dirty="0">
                        <a:solidFill>
                          <a:srgbClr val="716767"/>
                        </a:solidFill>
                        <a:effectLst/>
                        <a:latin typeface="Times New Roman"/>
                        <a:ea typeface="Times New Roman"/>
                      </a:endParaRPr>
                    </a:p>
                  </a:txBody>
                  <a:tcPr marL="68580" marR="68580" marT="0" marB="0" anchor="ctr">
                    <a:lnL>
                      <a:noFill/>
                    </a:lnL>
                    <a:lnR>
                      <a:noFill/>
                    </a:lnR>
                    <a:lnT>
                      <a:noFill/>
                    </a:lnT>
                    <a:lnB>
                      <a:noFill/>
                    </a:lnB>
                  </a:tcPr>
                </a:tc>
                <a:tc>
                  <a:txBody>
                    <a:bodyPr/>
                    <a:lstStyle/>
                    <a:p>
                      <a:pPr algn="ctr">
                        <a:spcAft>
                          <a:spcPts val="0"/>
                        </a:spcAft>
                      </a:pPr>
                      <a:r>
                        <a:rPr lang="fr-FR" sz="1000" b="1" dirty="0" smtClean="0">
                          <a:solidFill>
                            <a:srgbClr val="60497A"/>
                          </a:solidFill>
                          <a:effectLst/>
                          <a:latin typeface="Calibri"/>
                          <a:ea typeface="Times New Roman"/>
                        </a:rPr>
                        <a:t>14,00 </a:t>
                      </a:r>
                      <a:r>
                        <a:rPr lang="fr-FR" sz="1000" b="1" dirty="0">
                          <a:solidFill>
                            <a:srgbClr val="60497A"/>
                          </a:solidFill>
                          <a:effectLst/>
                          <a:latin typeface="Calibri"/>
                          <a:ea typeface="Times New Roman"/>
                        </a:rPr>
                        <a:t>€</a:t>
                      </a:r>
                      <a:endParaRPr lang="fr-FR" sz="1200" b="1" dirty="0">
                        <a:solidFill>
                          <a:srgbClr val="716767"/>
                        </a:solidFill>
                        <a:effectLst/>
                        <a:latin typeface="Times New Roman"/>
                        <a:ea typeface="Times New Roman"/>
                      </a:endParaRPr>
                    </a:p>
                  </a:txBody>
                  <a:tcPr marL="68580" marR="68580" marT="0" marB="0" anchor="ctr">
                    <a:lnL>
                      <a:noFill/>
                    </a:lnL>
                    <a:lnR>
                      <a:noFill/>
                    </a:lnR>
                    <a:lnT>
                      <a:noFill/>
                    </a:lnT>
                    <a:lnB>
                      <a:noFill/>
                    </a:lnB>
                  </a:tcPr>
                </a:tc>
                <a:tc>
                  <a:txBody>
                    <a:bodyPr/>
                    <a:lstStyle/>
                    <a:p>
                      <a:pPr algn="ctr">
                        <a:spcAft>
                          <a:spcPts val="0"/>
                        </a:spcAft>
                      </a:pPr>
                      <a:r>
                        <a:rPr lang="fr-FR" sz="1000" dirty="0" smtClean="0">
                          <a:solidFill>
                            <a:srgbClr val="60497A"/>
                          </a:solidFill>
                          <a:effectLst/>
                          <a:latin typeface="Calibri"/>
                          <a:ea typeface="Times New Roman"/>
                        </a:rPr>
                        <a:t>-</a:t>
                      </a:r>
                      <a:endParaRPr lang="fr-FR" sz="1200" dirty="0">
                        <a:solidFill>
                          <a:srgbClr val="716767"/>
                        </a:solidFill>
                        <a:effectLst/>
                        <a:latin typeface="Times New Roman"/>
                        <a:ea typeface="Times New Roman"/>
                      </a:endParaRPr>
                    </a:p>
                  </a:txBody>
                  <a:tcPr marL="68580" marR="68580" marT="0" marB="0" anchor="ctr">
                    <a:lnL>
                      <a:noFill/>
                    </a:lnL>
                    <a:lnR w="12700" cap="flat" cmpd="sng" algn="ctr">
                      <a:solidFill>
                        <a:schemeClr val="accent4"/>
                      </a:solidFill>
                      <a:prstDash val="solid"/>
                      <a:round/>
                      <a:headEnd type="none" w="med" len="med"/>
                      <a:tailEnd type="none" w="med" len="med"/>
                    </a:lnR>
                    <a:lnT>
                      <a:noFill/>
                    </a:lnT>
                    <a:lnB>
                      <a:noFill/>
                    </a:lnB>
                  </a:tcPr>
                </a:tc>
                <a:tc>
                  <a:txBody>
                    <a:bodyPr/>
                    <a:lstStyle/>
                    <a:p>
                      <a:pPr marL="0" algn="ctr" defTabSz="914400" rtl="0" eaLnBrk="1" latinLnBrk="0" hangingPunct="1">
                        <a:spcAft>
                          <a:spcPts val="0"/>
                        </a:spcAft>
                      </a:pPr>
                      <a:endParaRPr lang="fr-FR" sz="1000" kern="1200" dirty="0">
                        <a:solidFill>
                          <a:srgbClr val="60497A"/>
                        </a:solidFill>
                        <a:effectLst/>
                        <a:latin typeface="Calibri"/>
                        <a:ea typeface="Times New Roman"/>
                        <a:cs typeface="+mn-cs"/>
                      </a:endParaRPr>
                    </a:p>
                  </a:txBody>
                  <a:tcPr marL="68580" marR="68580" marT="0" marB="0" anchor="ctr">
                    <a:lnL w="12700" cap="flat" cmpd="sng" algn="ctr">
                      <a:solidFill>
                        <a:schemeClr val="accent4"/>
                      </a:solidFill>
                      <a:prstDash val="solid"/>
                      <a:round/>
                      <a:headEnd type="none" w="med" len="med"/>
                      <a:tailEnd type="none" w="med" len="med"/>
                    </a:lnL>
                    <a:lnR>
                      <a:noFill/>
                    </a:lnR>
                    <a:lnT>
                      <a:noFill/>
                    </a:lnT>
                    <a:lnB>
                      <a:noFill/>
                    </a:lnB>
                  </a:tcPr>
                </a:tc>
                <a:tc>
                  <a:txBody>
                    <a:bodyPr/>
                    <a:lstStyle/>
                    <a:p>
                      <a:pPr marL="0" algn="ctr" defTabSz="914400" rtl="0" eaLnBrk="1" latinLnBrk="0" hangingPunct="1">
                        <a:spcAft>
                          <a:spcPts val="0"/>
                        </a:spcAft>
                      </a:pP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tcPr>
                </a:tc>
                <a:tc>
                  <a:txBody>
                    <a:bodyPr/>
                    <a:lstStyle/>
                    <a:p>
                      <a:pPr marL="0" algn="ctr" defTabSz="914400" rtl="0" eaLnBrk="1" latinLnBrk="0" hangingPunct="1">
                        <a:spcAft>
                          <a:spcPts val="0"/>
                        </a:spcAft>
                      </a:pP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tcPr>
                </a:tc>
                <a:tc>
                  <a:txBody>
                    <a:bodyPr/>
                    <a:lstStyle/>
                    <a:p>
                      <a:pPr marL="0" algn="ctr" defTabSz="914400" rtl="0" eaLnBrk="1" latinLnBrk="0" hangingPunct="1">
                        <a:spcAft>
                          <a:spcPts val="0"/>
                        </a:spcAft>
                      </a:pP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tcPr>
                </a:tc>
                <a:tc>
                  <a:txBody>
                    <a:bodyPr/>
                    <a:lstStyle/>
                    <a:p>
                      <a:pPr marL="0" algn="ctr" defTabSz="914400" rtl="0" eaLnBrk="1" latinLnBrk="0" hangingPunct="1">
                        <a:spcAft>
                          <a:spcPts val="0"/>
                        </a:spcAft>
                      </a:pPr>
                      <a:endParaRPr lang="fr-FR" sz="1000" kern="1200" dirty="0">
                        <a:solidFill>
                          <a:srgbClr val="60497A"/>
                        </a:solidFill>
                        <a:effectLst/>
                        <a:latin typeface="Calibri"/>
                        <a:ea typeface="Times New Roman"/>
                        <a:cs typeface="+mn-cs"/>
                      </a:endParaRPr>
                    </a:p>
                  </a:txBody>
                  <a:tcPr marL="68580" marR="68580" marT="0" marB="0" anchor="ctr">
                    <a:lnL>
                      <a:noFill/>
                    </a:lnL>
                    <a:lnR>
                      <a:noFill/>
                    </a:lnR>
                    <a:lnT>
                      <a:noFill/>
                    </a:lnT>
                    <a:lnB>
                      <a:noFill/>
                    </a:lnB>
                  </a:tcPr>
                </a:tc>
              </a:tr>
            </a:tbl>
          </a:graphicData>
        </a:graphic>
      </p:graphicFrame>
      <p:pic>
        <p:nvPicPr>
          <p:cNvPr id="9" name="Picture 6" descr="Résultat d’images pour icone bonne idée"/>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0333" y="3780851"/>
            <a:ext cx="283465" cy="283465"/>
          </a:xfrm>
          <a:prstGeom prst="rect">
            <a:avLst/>
          </a:prstGeom>
          <a:noFill/>
          <a:extLst>
            <a:ext uri="{909E8E84-426E-40DD-AFC4-6F175D3DCCD1}">
              <a14:hiddenFill xmlns:a14="http://schemas.microsoft.com/office/drawing/2010/main">
                <a:solidFill>
                  <a:srgbClr val="FFFFFF"/>
                </a:solidFill>
              </a14:hiddenFill>
            </a:ext>
          </a:extLst>
        </p:spPr>
      </p:pic>
      <p:sp>
        <p:nvSpPr>
          <p:cNvPr id="11" name="Espace réservé du contenu 1"/>
          <p:cNvSpPr txBox="1">
            <a:spLocks/>
          </p:cNvSpPr>
          <p:nvPr/>
        </p:nvSpPr>
        <p:spPr>
          <a:xfrm>
            <a:off x="554100" y="3646095"/>
            <a:ext cx="8270723" cy="573472"/>
          </a:xfrm>
          <a:prstGeom prst="rect">
            <a:avLst/>
          </a:prstGeom>
          <a:solidFill>
            <a:schemeClr val="bg2">
              <a:lumMod val="20000"/>
              <a:lumOff val="80000"/>
            </a:schemeClr>
          </a:solidFill>
        </p:spPr>
        <p:txBody>
          <a:bodyPr vert="horz" lIns="91440" tIns="45720" rIns="91440" bIns="45720" rtlCol="0" anchor="ctr">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sz="1200" b="1" dirty="0" smtClean="0"/>
              <a:t>Les clients bénéficient de -50% la 1</a:t>
            </a:r>
            <a:r>
              <a:rPr lang="fr-FR" sz="1200" b="1" baseline="30000" dirty="0" smtClean="0"/>
              <a:t>ère</a:t>
            </a:r>
            <a:r>
              <a:rPr lang="fr-FR" sz="1200" b="1" dirty="0" smtClean="0"/>
              <a:t> année pour toute entrée </a:t>
            </a:r>
            <a:r>
              <a:rPr lang="fr-FR" sz="1200" b="1" dirty="0"/>
              <a:t>en relation bancarisation (clients non détenteurs de carte bancaire) ou montées en gamme vers une (</a:t>
            </a:r>
            <a:r>
              <a:rPr lang="fr-FR" sz="1200" b="1" dirty="0" err="1"/>
              <a:t>Izi</a:t>
            </a:r>
            <a:r>
              <a:rPr lang="fr-FR" sz="1200" b="1" dirty="0"/>
              <a:t>)carte Premier ou (</a:t>
            </a:r>
            <a:r>
              <a:rPr lang="fr-FR" sz="1200" b="1" dirty="0" err="1"/>
              <a:t>Izi</a:t>
            </a:r>
            <a:r>
              <a:rPr lang="fr-FR" sz="1200" b="1" dirty="0"/>
              <a:t>)carte </a:t>
            </a:r>
            <a:r>
              <a:rPr lang="fr-FR" sz="1200" b="1" dirty="0" err="1"/>
              <a:t>Platinum</a:t>
            </a:r>
            <a:r>
              <a:rPr lang="fr-FR" sz="1200" b="1" dirty="0"/>
              <a:t> ou </a:t>
            </a:r>
            <a:r>
              <a:rPr lang="fr-FR" sz="1200" b="1" dirty="0" err="1" smtClean="0"/>
              <a:t>Infinite</a:t>
            </a:r>
            <a:r>
              <a:rPr lang="fr-FR" sz="1200" b="1" dirty="0" smtClean="0"/>
              <a:t> souscrite à l’unité, hors forfait  </a:t>
            </a:r>
            <a:r>
              <a:rPr lang="fr-FR" sz="1200" dirty="0" smtClean="0"/>
              <a:t>(cf. offres promos)</a:t>
            </a:r>
          </a:p>
        </p:txBody>
      </p:sp>
    </p:spTree>
    <p:extLst>
      <p:ext uri="{BB962C8B-B14F-4D97-AF65-F5344CB8AC3E}">
        <p14:creationId xmlns:p14="http://schemas.microsoft.com/office/powerpoint/2010/main" val="31323499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r>
              <a:rPr lang="fr-FR" sz="2400" dirty="0" smtClean="0"/>
              <a:t>Autres principaux </a:t>
            </a:r>
            <a:r>
              <a:rPr lang="fr-FR" sz="2400" dirty="0"/>
              <a:t>postes tarifaires</a:t>
            </a:r>
          </a:p>
        </p:txBody>
      </p:sp>
      <p:graphicFrame>
        <p:nvGraphicFramePr>
          <p:cNvPr id="4" name="Tableau 3"/>
          <p:cNvGraphicFramePr>
            <a:graphicFrameLocks noGrp="1"/>
          </p:cNvGraphicFramePr>
          <p:nvPr>
            <p:extLst>
              <p:ext uri="{D42A27DB-BD31-4B8C-83A1-F6EECF244321}">
                <p14:modId xmlns:p14="http://schemas.microsoft.com/office/powerpoint/2010/main" val="2575823728"/>
              </p:ext>
            </p:extLst>
          </p:nvPr>
        </p:nvGraphicFramePr>
        <p:xfrm>
          <a:off x="1080816" y="1233556"/>
          <a:ext cx="6790492" cy="1663785"/>
        </p:xfrm>
        <a:graphic>
          <a:graphicData uri="http://schemas.openxmlformats.org/drawingml/2006/table">
            <a:tbl>
              <a:tblPr/>
              <a:tblGrid>
                <a:gridCol w="4453207"/>
                <a:gridCol w="658391"/>
                <a:gridCol w="839447"/>
                <a:gridCol w="839447"/>
              </a:tblGrid>
              <a:tr h="174930">
                <a:tc>
                  <a:txBody>
                    <a:bodyPr/>
                    <a:lstStyle/>
                    <a:p>
                      <a:pPr algn="l" fontAlgn="ctr"/>
                      <a:r>
                        <a:rPr lang="fr-FR" sz="1000" b="1" i="0" u="none" strike="noStrike" kern="1200" dirty="0">
                          <a:solidFill>
                            <a:srgbClr val="60497A"/>
                          </a:solidFill>
                          <a:effectLst/>
                          <a:latin typeface="Calibri"/>
                        </a:rPr>
                        <a:t>  </a:t>
                      </a:r>
                      <a:endParaRPr lang="fr-FR" sz="1000" b="1" i="0" u="none" strike="noStrike" dirty="0">
                        <a:solidFill>
                          <a:srgbClr val="60497A"/>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fontAlgn="ctr"/>
                      <a:r>
                        <a:rPr lang="fr-FR" sz="1000" b="1" i="0" u="none" strike="noStrike" kern="1200" dirty="0">
                          <a:solidFill>
                            <a:srgbClr val="60497A"/>
                          </a:solidFill>
                          <a:effectLst/>
                          <a:latin typeface="Calibri"/>
                        </a:rPr>
                        <a:t>01/01/2017</a:t>
                      </a:r>
                      <a:endParaRPr lang="fr-FR" sz="1000" b="1" i="0" u="none" strike="noStrike" dirty="0">
                        <a:solidFill>
                          <a:srgbClr val="60497A"/>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fontAlgn="ctr"/>
                      <a:r>
                        <a:rPr lang="fr-FR" sz="1000" b="1" i="0" u="none" strike="noStrike" kern="1200" dirty="0" smtClean="0">
                          <a:solidFill>
                            <a:srgbClr val="EB0F2D"/>
                          </a:solidFill>
                          <a:effectLst/>
                          <a:latin typeface="Calibri"/>
                        </a:rPr>
                        <a:t>01/04/2018</a:t>
                      </a:r>
                      <a:endParaRPr lang="fr-FR" sz="1000" b="1" i="0" u="none" strike="noStrike" dirty="0">
                        <a:solidFill>
                          <a:srgbClr val="EB0F2D"/>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fontAlgn="ctr"/>
                      <a:r>
                        <a:rPr lang="fr-FR" sz="1000" b="1" i="0" u="none" strike="noStrike" kern="1200">
                          <a:solidFill>
                            <a:srgbClr val="60497A"/>
                          </a:solidFill>
                          <a:effectLst/>
                          <a:latin typeface="Calibri"/>
                        </a:rPr>
                        <a:t>variation</a:t>
                      </a:r>
                      <a:endParaRPr lang="fr-FR" sz="1000" b="1" i="0" u="none" strike="noStrike">
                        <a:solidFill>
                          <a:srgbClr val="60497A"/>
                        </a:solidFill>
                        <a:effectLst/>
                        <a:latin typeface="Calibri"/>
                      </a:endParaRPr>
                    </a:p>
                  </a:txBody>
                  <a:tcPr marL="8330" marR="8330" marT="833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r>
              <a:tr h="166600">
                <a:tc>
                  <a:txBody>
                    <a:bodyPr/>
                    <a:lstStyle/>
                    <a:p>
                      <a:pPr algn="l" fontAlgn="ctr"/>
                      <a:r>
                        <a:rPr lang="fr-FR" sz="1000" b="0" i="0" u="none" strike="noStrike" dirty="0">
                          <a:solidFill>
                            <a:srgbClr val="60497A"/>
                          </a:solidFill>
                          <a:effectLst/>
                          <a:latin typeface="Calibri"/>
                        </a:rPr>
                        <a:t>Virement unique vers autre banque (hors internet : gratuit)</a:t>
                      </a:r>
                    </a:p>
                  </a:txBody>
                  <a:tcPr marL="8330" marR="8330" marT="8330" marB="0" anchor="ctr">
                    <a:lnL>
                      <a:noFill/>
                    </a:lnL>
                    <a:lnR>
                      <a:noFill/>
                    </a:lnR>
                    <a:lnT w="12700" cap="flat" cmpd="sng" algn="ctr">
                      <a:solidFill>
                        <a:srgbClr val="8064A2"/>
                      </a:solidFill>
                      <a:prstDash val="solid"/>
                      <a:round/>
                      <a:headEnd type="none" w="med" len="med"/>
                      <a:tailEnd type="none" w="med" len="med"/>
                    </a:lnT>
                    <a:lnB>
                      <a:noFill/>
                    </a:lnB>
                  </a:tcPr>
                </a:tc>
                <a:tc>
                  <a:txBody>
                    <a:bodyPr/>
                    <a:lstStyle/>
                    <a:p>
                      <a:pPr algn="ctr" rtl="0" fontAlgn="ctr"/>
                      <a:r>
                        <a:rPr lang="fr-FR" sz="1000" b="0" i="0" u="none" strike="noStrike">
                          <a:solidFill>
                            <a:srgbClr val="60497A"/>
                          </a:solidFill>
                          <a:effectLst/>
                          <a:latin typeface="Calibri"/>
                        </a:rPr>
                        <a:t>3,65 €</a:t>
                      </a:r>
                    </a:p>
                  </a:txBody>
                  <a:tcPr marL="9525" marR="9525" marT="9525" marB="0" anchor="ctr">
                    <a:lnL>
                      <a:noFill/>
                    </a:lnL>
                    <a:lnR>
                      <a:noFill/>
                    </a:lnR>
                    <a:lnT w="12700" cap="flat" cmpd="sng" algn="ctr">
                      <a:solidFill>
                        <a:srgbClr val="8064A2"/>
                      </a:solidFill>
                      <a:prstDash val="solid"/>
                      <a:round/>
                      <a:headEnd type="none" w="med" len="med"/>
                      <a:tailEnd type="none" w="med" len="med"/>
                    </a:lnT>
                    <a:lnB>
                      <a:noFill/>
                    </a:lnB>
                  </a:tcPr>
                </a:tc>
                <a:tc>
                  <a:txBody>
                    <a:bodyPr/>
                    <a:lstStyle/>
                    <a:p>
                      <a:pPr algn="ctr" rtl="0" fontAlgn="ctr"/>
                      <a:r>
                        <a:rPr lang="fr-FR" sz="1000" b="1" i="0" u="none" strike="noStrike" dirty="0">
                          <a:solidFill>
                            <a:srgbClr val="60497A"/>
                          </a:solidFill>
                          <a:effectLst/>
                          <a:latin typeface="Calibri"/>
                        </a:rPr>
                        <a:t>3,90 €</a:t>
                      </a:r>
                    </a:p>
                  </a:txBody>
                  <a:tcPr marL="9525" marR="9525" marT="9525" marB="0" anchor="ctr">
                    <a:lnL>
                      <a:noFill/>
                    </a:lnL>
                    <a:lnR>
                      <a:noFill/>
                    </a:lnR>
                    <a:lnT w="12700" cap="flat" cmpd="sng" algn="ctr">
                      <a:solidFill>
                        <a:srgbClr val="8064A2"/>
                      </a:solidFill>
                      <a:prstDash val="solid"/>
                      <a:round/>
                      <a:headEnd type="none" w="med" len="med"/>
                      <a:tailEnd type="none" w="med" len="med"/>
                    </a:lnT>
                    <a:lnB>
                      <a:noFill/>
                    </a:lnB>
                  </a:tcPr>
                </a:tc>
                <a:tc>
                  <a:txBody>
                    <a:bodyPr/>
                    <a:lstStyle/>
                    <a:p>
                      <a:pPr algn="ctr" rtl="0" fontAlgn="ctr"/>
                      <a:r>
                        <a:rPr lang="fr-FR" sz="1000" b="0" i="0" u="none" strike="noStrike">
                          <a:solidFill>
                            <a:srgbClr val="60497A"/>
                          </a:solidFill>
                          <a:effectLst/>
                          <a:latin typeface="Calibri"/>
                        </a:rPr>
                        <a:t>6,85%</a:t>
                      </a:r>
                    </a:p>
                  </a:txBody>
                  <a:tcPr marL="9525" marR="9525" marT="9525" marB="0" anchor="ctr">
                    <a:lnL>
                      <a:noFill/>
                    </a:lnL>
                    <a:lnR>
                      <a:noFill/>
                    </a:lnR>
                    <a:lnT w="12700" cap="flat" cmpd="sng" algn="ctr">
                      <a:solidFill>
                        <a:srgbClr val="8064A2"/>
                      </a:solidFill>
                      <a:prstDash val="solid"/>
                      <a:round/>
                      <a:headEnd type="none" w="med" len="med"/>
                      <a:tailEnd type="none" w="med" len="med"/>
                    </a:lnT>
                    <a:lnB>
                      <a:noFill/>
                    </a:lnB>
                  </a:tcPr>
                </a:tc>
              </a:tr>
              <a:tr h="166600">
                <a:tc>
                  <a:txBody>
                    <a:bodyPr/>
                    <a:lstStyle/>
                    <a:p>
                      <a:pPr algn="l" fontAlgn="ctr"/>
                      <a:r>
                        <a:rPr lang="fr-FR" sz="1000" b="0" i="0" u="none" strike="noStrike">
                          <a:solidFill>
                            <a:srgbClr val="60497A"/>
                          </a:solidFill>
                          <a:effectLst/>
                          <a:latin typeface="Calibri"/>
                        </a:rPr>
                        <a:t>Virement permanent vers une autre banque (hors internet : gratuit)</a:t>
                      </a:r>
                    </a:p>
                  </a:txBody>
                  <a:tcPr marL="8330" marR="8330" marT="8330" marB="0" anchor="ctr">
                    <a:lnL>
                      <a:noFill/>
                    </a:lnL>
                    <a:lnR>
                      <a:noFill/>
                    </a:lnR>
                    <a:lnT>
                      <a:noFill/>
                    </a:lnT>
                    <a:lnB>
                      <a:noFill/>
                    </a:lnB>
                    <a:solidFill>
                      <a:srgbClr val="E4DFEC"/>
                    </a:solidFill>
                  </a:tcPr>
                </a:tc>
                <a:tc>
                  <a:txBody>
                    <a:bodyPr/>
                    <a:lstStyle/>
                    <a:p>
                      <a:pPr algn="ctr" rtl="0" fontAlgn="ctr"/>
                      <a:r>
                        <a:rPr lang="fr-FR" sz="1000" b="0" i="0" u="none" strike="noStrike">
                          <a:solidFill>
                            <a:srgbClr val="60497A"/>
                          </a:solidFill>
                          <a:effectLst/>
                          <a:latin typeface="Calibri"/>
                        </a:rPr>
                        <a:t>1,65 €</a:t>
                      </a:r>
                    </a:p>
                  </a:txBody>
                  <a:tcPr marL="9525" marR="9525" marT="9525" marB="0" anchor="ctr">
                    <a:lnL>
                      <a:noFill/>
                    </a:lnL>
                    <a:lnR>
                      <a:noFill/>
                    </a:lnR>
                    <a:lnT>
                      <a:noFill/>
                    </a:lnT>
                    <a:lnB>
                      <a:noFill/>
                    </a:lnB>
                    <a:solidFill>
                      <a:srgbClr val="E4DFEC"/>
                    </a:solidFill>
                  </a:tcPr>
                </a:tc>
                <a:tc>
                  <a:txBody>
                    <a:bodyPr/>
                    <a:lstStyle/>
                    <a:p>
                      <a:pPr algn="ctr" rtl="0" fontAlgn="ctr"/>
                      <a:r>
                        <a:rPr lang="fr-FR" sz="1000" b="1" i="0" u="none" strike="noStrike" dirty="0">
                          <a:solidFill>
                            <a:srgbClr val="60497A"/>
                          </a:solidFill>
                          <a:effectLst/>
                          <a:latin typeface="Calibri"/>
                        </a:rPr>
                        <a:t>1,65 €</a:t>
                      </a:r>
                    </a:p>
                  </a:txBody>
                  <a:tcPr marL="9525" marR="9525" marT="9525" marB="0" anchor="ctr">
                    <a:lnL>
                      <a:noFill/>
                    </a:lnL>
                    <a:lnR>
                      <a:noFill/>
                    </a:lnR>
                    <a:lnT>
                      <a:noFill/>
                    </a:lnT>
                    <a:lnB>
                      <a:noFill/>
                    </a:lnB>
                    <a:solidFill>
                      <a:srgbClr val="E4DFEC"/>
                    </a:solidFill>
                  </a:tcPr>
                </a:tc>
                <a:tc>
                  <a:txBody>
                    <a:bodyPr/>
                    <a:lstStyle/>
                    <a:p>
                      <a:pPr algn="ctr" rtl="0" fontAlgn="ctr"/>
                      <a:r>
                        <a:rPr lang="fr-FR" sz="1000" b="0" i="0" u="none" strike="noStrike" dirty="0" smtClean="0">
                          <a:solidFill>
                            <a:srgbClr val="60497A"/>
                          </a:solidFill>
                          <a:effectLst/>
                          <a:latin typeface="Calibri"/>
                        </a:rPr>
                        <a:t>-</a:t>
                      </a:r>
                      <a:endParaRPr lang="fr-FR" sz="1000" b="0" i="0" u="none" strike="noStrike" dirty="0">
                        <a:solidFill>
                          <a:srgbClr val="60497A"/>
                        </a:solidFill>
                        <a:effectLst/>
                        <a:latin typeface="Calibri"/>
                      </a:endParaRPr>
                    </a:p>
                  </a:txBody>
                  <a:tcPr marL="9525" marR="9525" marT="9525" marB="0" anchor="ctr">
                    <a:lnL>
                      <a:noFill/>
                    </a:lnL>
                    <a:lnR>
                      <a:noFill/>
                    </a:lnR>
                    <a:lnT>
                      <a:noFill/>
                    </a:lnT>
                    <a:lnB>
                      <a:noFill/>
                    </a:lnB>
                    <a:solidFill>
                      <a:srgbClr val="E4DFEC"/>
                    </a:solidFill>
                  </a:tcPr>
                </a:tc>
              </a:tr>
              <a:tr h="166600">
                <a:tc>
                  <a:txBody>
                    <a:bodyPr/>
                    <a:lstStyle/>
                    <a:p>
                      <a:pPr algn="l" fontAlgn="ctr"/>
                      <a:r>
                        <a:rPr lang="fr-FR" sz="1000" b="0" i="0" u="none" strike="noStrike" dirty="0">
                          <a:solidFill>
                            <a:srgbClr val="60497A"/>
                          </a:solidFill>
                          <a:effectLst/>
                          <a:latin typeface="Calibri"/>
                        </a:rPr>
                        <a:t>Service Franchise </a:t>
                      </a:r>
                      <a:r>
                        <a:rPr lang="fr-FR" sz="1000" b="0" i="0" u="none" strike="noStrike" dirty="0" smtClean="0">
                          <a:solidFill>
                            <a:srgbClr val="60497A"/>
                          </a:solidFill>
                          <a:effectLst/>
                          <a:latin typeface="Calibri"/>
                        </a:rPr>
                        <a:t>d'agios</a:t>
                      </a:r>
                    </a:p>
                    <a:p>
                      <a:pPr algn="l" fontAlgn="ctr"/>
                      <a:r>
                        <a:rPr lang="fr-FR" sz="1000" b="0" i="1" u="none" strike="noStrike" dirty="0" smtClean="0">
                          <a:solidFill>
                            <a:srgbClr val="60497A"/>
                          </a:solidFill>
                          <a:effectLst/>
                          <a:latin typeface="Calibri"/>
                        </a:rPr>
                        <a:t>Franchise trimestrielle</a:t>
                      </a:r>
                      <a:endParaRPr lang="fr-FR" sz="1000" b="0" i="1" u="none" strike="noStrike" dirty="0">
                        <a:solidFill>
                          <a:srgbClr val="60497A"/>
                        </a:solidFill>
                        <a:effectLst/>
                        <a:latin typeface="Calibri"/>
                      </a:endParaRPr>
                    </a:p>
                  </a:txBody>
                  <a:tcPr marL="8330" marR="8330" marT="8330" marB="0" anchor="ctr">
                    <a:lnL>
                      <a:noFill/>
                    </a:lnL>
                    <a:lnR>
                      <a:noFill/>
                    </a:lnR>
                    <a:lnT>
                      <a:noFill/>
                    </a:lnT>
                    <a:lnB>
                      <a:noFill/>
                    </a:lnB>
                  </a:tcPr>
                </a:tc>
                <a:tc>
                  <a:txBody>
                    <a:bodyPr/>
                    <a:lstStyle/>
                    <a:p>
                      <a:pPr algn="ctr" rtl="0" fontAlgn="ctr"/>
                      <a:r>
                        <a:rPr lang="fr-FR" sz="1000" b="0" i="0" u="none" strike="noStrike" dirty="0">
                          <a:solidFill>
                            <a:srgbClr val="60497A"/>
                          </a:solidFill>
                          <a:effectLst/>
                          <a:latin typeface="Calibri"/>
                        </a:rPr>
                        <a:t>1,65 </a:t>
                      </a:r>
                      <a:r>
                        <a:rPr lang="fr-FR" sz="1000" b="0" i="0" u="none" strike="noStrike" dirty="0" smtClean="0">
                          <a:solidFill>
                            <a:srgbClr val="60497A"/>
                          </a:solidFill>
                          <a:effectLst/>
                          <a:latin typeface="Calibri"/>
                        </a:rPr>
                        <a:t>€</a:t>
                      </a:r>
                    </a:p>
                    <a:p>
                      <a:pPr algn="ctr" rtl="0" fontAlgn="ctr"/>
                      <a:r>
                        <a:rPr lang="fr-FR" sz="1000" b="0" i="1" u="none" strike="noStrike" dirty="0" smtClean="0">
                          <a:solidFill>
                            <a:srgbClr val="60497A"/>
                          </a:solidFill>
                          <a:effectLst/>
                          <a:latin typeface="Calibri"/>
                        </a:rPr>
                        <a:t>10€</a:t>
                      </a:r>
                      <a:endParaRPr lang="fr-FR" sz="1000" b="0" i="1" u="none" strike="noStrike" dirty="0">
                        <a:solidFill>
                          <a:srgbClr val="60497A"/>
                        </a:solidFill>
                        <a:effectLst/>
                        <a:latin typeface="Calibri"/>
                      </a:endParaRPr>
                    </a:p>
                  </a:txBody>
                  <a:tcPr marL="9525" marR="9525" marT="9525" marB="0" anchor="ctr">
                    <a:lnL>
                      <a:noFill/>
                    </a:lnL>
                    <a:lnR>
                      <a:noFill/>
                    </a:lnR>
                    <a:lnT>
                      <a:noFill/>
                    </a:lnT>
                    <a:lnB>
                      <a:noFill/>
                    </a:lnB>
                  </a:tcPr>
                </a:tc>
                <a:tc>
                  <a:txBody>
                    <a:bodyPr/>
                    <a:lstStyle/>
                    <a:p>
                      <a:pPr algn="ctr" rtl="0" fontAlgn="ctr"/>
                      <a:r>
                        <a:rPr lang="fr-FR" sz="1000" b="1" i="0" u="none" strike="noStrike" dirty="0">
                          <a:solidFill>
                            <a:srgbClr val="60497A"/>
                          </a:solidFill>
                          <a:effectLst/>
                          <a:latin typeface="Calibri"/>
                        </a:rPr>
                        <a:t>1,40 </a:t>
                      </a:r>
                      <a:r>
                        <a:rPr lang="fr-FR" sz="1000" b="1" i="0" u="none" strike="noStrike" dirty="0" smtClean="0">
                          <a:solidFill>
                            <a:srgbClr val="60497A"/>
                          </a:solidFill>
                          <a:effectLst/>
                          <a:latin typeface="Calibri"/>
                        </a:rPr>
                        <a:t>€</a:t>
                      </a:r>
                    </a:p>
                    <a:p>
                      <a:pPr algn="ctr" rtl="0" fontAlgn="ctr"/>
                      <a:r>
                        <a:rPr lang="fr-FR" sz="1000" b="1" i="1" u="none" strike="noStrike" dirty="0" smtClean="0">
                          <a:solidFill>
                            <a:srgbClr val="60497A"/>
                          </a:solidFill>
                          <a:effectLst/>
                          <a:latin typeface="Calibri"/>
                        </a:rPr>
                        <a:t>7,50€</a:t>
                      </a:r>
                      <a:endParaRPr lang="fr-FR" sz="1000" b="1" i="1" u="none" strike="noStrike" dirty="0">
                        <a:solidFill>
                          <a:srgbClr val="60497A"/>
                        </a:solidFill>
                        <a:effectLst/>
                        <a:latin typeface="Calibri"/>
                      </a:endParaRPr>
                    </a:p>
                  </a:txBody>
                  <a:tcPr marL="9525" marR="9525" marT="9525" marB="0" anchor="ctr">
                    <a:lnL>
                      <a:noFill/>
                    </a:lnL>
                    <a:lnR>
                      <a:noFill/>
                    </a:lnR>
                    <a:lnT>
                      <a:noFill/>
                    </a:lnT>
                    <a:lnB>
                      <a:noFill/>
                    </a:lnB>
                  </a:tcPr>
                </a:tc>
                <a:tc>
                  <a:txBody>
                    <a:bodyPr/>
                    <a:lstStyle/>
                    <a:p>
                      <a:pPr algn="ctr" rtl="0" fontAlgn="ctr"/>
                      <a:r>
                        <a:rPr lang="fr-FR" sz="1000" b="0" i="0" u="none" strike="noStrike" dirty="0">
                          <a:solidFill>
                            <a:srgbClr val="60497A"/>
                          </a:solidFill>
                          <a:effectLst/>
                          <a:latin typeface="Calibri"/>
                        </a:rPr>
                        <a:t>-15,15</a:t>
                      </a:r>
                      <a:r>
                        <a:rPr lang="fr-FR" sz="1000" b="0" i="0" u="none" strike="noStrike" dirty="0" smtClean="0">
                          <a:solidFill>
                            <a:srgbClr val="60497A"/>
                          </a:solidFill>
                          <a:effectLst/>
                          <a:latin typeface="Calibri"/>
                        </a:rPr>
                        <a:t>%</a:t>
                      </a:r>
                    </a:p>
                    <a:p>
                      <a:pPr algn="ctr" rtl="0" fontAlgn="ctr"/>
                      <a:endParaRPr lang="fr-FR" sz="1000" b="0" i="0" u="none" strike="noStrike" dirty="0">
                        <a:solidFill>
                          <a:srgbClr val="60497A"/>
                        </a:solidFill>
                        <a:effectLst/>
                        <a:latin typeface="Calibri"/>
                      </a:endParaRPr>
                    </a:p>
                  </a:txBody>
                  <a:tcPr marL="9525" marR="9525" marT="9525" marB="0" anchor="ctr">
                    <a:lnL>
                      <a:noFill/>
                    </a:lnL>
                    <a:lnR>
                      <a:noFill/>
                    </a:lnR>
                    <a:lnT>
                      <a:noFill/>
                    </a:lnT>
                    <a:lnB>
                      <a:noFill/>
                    </a:lnB>
                  </a:tcPr>
                </a:tc>
              </a:tr>
              <a:tr h="166600">
                <a:tc>
                  <a:txBody>
                    <a:bodyPr/>
                    <a:lstStyle/>
                    <a:p>
                      <a:pPr algn="l" fontAlgn="ctr"/>
                      <a:r>
                        <a:rPr lang="fr-FR" sz="1000" b="0" i="0" u="none" strike="noStrike" dirty="0" smtClean="0">
                          <a:solidFill>
                            <a:srgbClr val="60497A"/>
                          </a:solidFill>
                          <a:effectLst/>
                          <a:latin typeface="Calibri"/>
                        </a:rPr>
                        <a:t>Minimum forfaitaire</a:t>
                      </a:r>
                      <a:r>
                        <a:rPr lang="fr-FR" sz="1000" b="0" i="0" u="none" strike="noStrike" baseline="0" dirty="0" smtClean="0">
                          <a:solidFill>
                            <a:srgbClr val="60497A"/>
                          </a:solidFill>
                          <a:effectLst/>
                          <a:latin typeface="Calibri"/>
                        </a:rPr>
                        <a:t> d’intérêts débiteurs</a:t>
                      </a:r>
                      <a:endParaRPr lang="fr-FR" sz="1000" b="0" i="0" u="none" strike="noStrike" dirty="0">
                        <a:solidFill>
                          <a:srgbClr val="60497A"/>
                        </a:solidFill>
                        <a:effectLst/>
                        <a:latin typeface="Calibri"/>
                      </a:endParaRPr>
                    </a:p>
                  </a:txBody>
                  <a:tcPr marL="8330" marR="8330" marT="8330" marB="0" anchor="ctr">
                    <a:lnL>
                      <a:noFill/>
                    </a:lnL>
                    <a:lnR>
                      <a:noFill/>
                    </a:lnR>
                    <a:lnT>
                      <a:noFill/>
                    </a:lnT>
                    <a:lnB>
                      <a:noFill/>
                    </a:lnB>
                    <a:solidFill>
                      <a:srgbClr val="E4DFEC"/>
                    </a:solidFill>
                  </a:tcPr>
                </a:tc>
                <a:tc>
                  <a:txBody>
                    <a:bodyPr/>
                    <a:lstStyle/>
                    <a:p>
                      <a:pPr algn="ctr" rtl="0" fontAlgn="ctr"/>
                      <a:r>
                        <a:rPr lang="fr-FR" sz="1000" b="0" i="0" u="none" strike="noStrike" dirty="0" smtClean="0">
                          <a:solidFill>
                            <a:srgbClr val="60497A"/>
                          </a:solidFill>
                          <a:effectLst/>
                          <a:latin typeface="Calibri"/>
                        </a:rPr>
                        <a:t>3,00</a:t>
                      </a:r>
                      <a:r>
                        <a:rPr lang="fr-FR" sz="1000" b="0" i="0" u="none" strike="noStrike" baseline="0" dirty="0" smtClean="0">
                          <a:solidFill>
                            <a:srgbClr val="60497A"/>
                          </a:solidFill>
                          <a:effectLst/>
                          <a:latin typeface="Calibri"/>
                        </a:rPr>
                        <a:t> €</a:t>
                      </a:r>
                      <a:endParaRPr lang="fr-FR" sz="1000" b="0" i="0" u="none" strike="noStrike" dirty="0">
                        <a:solidFill>
                          <a:srgbClr val="60497A"/>
                        </a:solidFill>
                        <a:effectLst/>
                        <a:latin typeface="Calibri"/>
                      </a:endParaRPr>
                    </a:p>
                  </a:txBody>
                  <a:tcPr marL="9525" marR="9525" marT="9525" marB="0" anchor="ctr">
                    <a:lnL>
                      <a:noFill/>
                    </a:lnL>
                    <a:lnR>
                      <a:noFill/>
                    </a:lnR>
                    <a:lnT>
                      <a:noFill/>
                    </a:lnT>
                    <a:lnB>
                      <a:noFill/>
                    </a:lnB>
                    <a:solidFill>
                      <a:srgbClr val="E4DFEC"/>
                    </a:solidFill>
                  </a:tcPr>
                </a:tc>
                <a:tc>
                  <a:txBody>
                    <a:bodyPr/>
                    <a:lstStyle/>
                    <a:p>
                      <a:pPr algn="ctr" rtl="0" fontAlgn="ctr"/>
                      <a:r>
                        <a:rPr lang="fr-FR" sz="1000" b="1" i="0" u="none" strike="noStrike" dirty="0" smtClean="0">
                          <a:solidFill>
                            <a:srgbClr val="60497A"/>
                          </a:solidFill>
                          <a:effectLst/>
                          <a:latin typeface="Calibri"/>
                        </a:rPr>
                        <a:t>3,50 €</a:t>
                      </a:r>
                      <a:endParaRPr lang="fr-FR" sz="1000" b="1" i="0" u="none" strike="noStrike" dirty="0">
                        <a:solidFill>
                          <a:srgbClr val="60497A"/>
                        </a:solidFill>
                        <a:effectLst/>
                        <a:latin typeface="Calibri"/>
                      </a:endParaRPr>
                    </a:p>
                  </a:txBody>
                  <a:tcPr marL="9525" marR="9525" marT="9525" marB="0" anchor="ctr">
                    <a:lnL>
                      <a:noFill/>
                    </a:lnL>
                    <a:lnR>
                      <a:noFill/>
                    </a:lnR>
                    <a:lnT>
                      <a:noFill/>
                    </a:lnT>
                    <a:lnB>
                      <a:noFill/>
                    </a:lnB>
                    <a:solidFill>
                      <a:srgbClr val="E4DFEC"/>
                    </a:solidFill>
                  </a:tcPr>
                </a:tc>
                <a:tc>
                  <a:txBody>
                    <a:bodyPr/>
                    <a:lstStyle/>
                    <a:p>
                      <a:pPr algn="ctr" rtl="0" fontAlgn="ctr"/>
                      <a:r>
                        <a:rPr lang="fr-FR" sz="1000" b="0" i="0" u="none" strike="noStrike" dirty="0" smtClean="0">
                          <a:solidFill>
                            <a:srgbClr val="60497A"/>
                          </a:solidFill>
                          <a:effectLst/>
                          <a:latin typeface="Calibri"/>
                        </a:rPr>
                        <a:t>17%</a:t>
                      </a:r>
                      <a:endParaRPr lang="fr-FR" sz="1000" b="0" i="0" u="none" strike="noStrike" dirty="0">
                        <a:solidFill>
                          <a:srgbClr val="60497A"/>
                        </a:solidFill>
                        <a:effectLst/>
                        <a:latin typeface="Calibri"/>
                      </a:endParaRPr>
                    </a:p>
                  </a:txBody>
                  <a:tcPr marL="9525" marR="9525" marT="9525" marB="0" anchor="ctr">
                    <a:lnL>
                      <a:noFill/>
                    </a:lnL>
                    <a:lnR>
                      <a:noFill/>
                    </a:lnR>
                    <a:lnT>
                      <a:noFill/>
                    </a:lnT>
                    <a:lnB>
                      <a:noFill/>
                    </a:lnB>
                    <a:solidFill>
                      <a:srgbClr val="E4DFEC"/>
                    </a:solidFill>
                  </a:tcPr>
                </a:tc>
              </a:tr>
              <a:tr h="166600">
                <a:tc>
                  <a:txBody>
                    <a:bodyPr/>
                    <a:lstStyle/>
                    <a:p>
                      <a:pPr algn="l" fontAlgn="ctr"/>
                      <a:r>
                        <a:rPr lang="fr-FR" sz="1000" b="0" i="0" u="none" strike="noStrike" dirty="0">
                          <a:solidFill>
                            <a:srgbClr val="60497A"/>
                          </a:solidFill>
                          <a:effectLst/>
                          <a:latin typeface="Calibri"/>
                        </a:rPr>
                        <a:t>Frais de lettre d'information pour compte débiteur non autorisé (envoi simple)</a:t>
                      </a:r>
                    </a:p>
                  </a:txBody>
                  <a:tcPr marL="8330" marR="8330" marT="8330" marB="0" anchor="ctr">
                    <a:lnL>
                      <a:noFill/>
                    </a:lnL>
                    <a:lnR>
                      <a:noFill/>
                    </a:lnR>
                    <a:lnT>
                      <a:noFill/>
                    </a:lnT>
                    <a:lnB>
                      <a:noFill/>
                    </a:lnB>
                    <a:noFill/>
                  </a:tcPr>
                </a:tc>
                <a:tc>
                  <a:txBody>
                    <a:bodyPr/>
                    <a:lstStyle/>
                    <a:p>
                      <a:pPr algn="ctr" rtl="0" fontAlgn="ctr"/>
                      <a:r>
                        <a:rPr lang="fr-FR" sz="1000" b="0" i="0" u="none" strike="noStrike" dirty="0">
                          <a:solidFill>
                            <a:srgbClr val="60497A"/>
                          </a:solidFill>
                          <a:effectLst/>
                          <a:latin typeface="Calibri"/>
                        </a:rPr>
                        <a:t>10,30 €</a:t>
                      </a:r>
                    </a:p>
                  </a:txBody>
                  <a:tcPr marL="9525" marR="9525" marT="9525" marB="0" anchor="ctr">
                    <a:lnL>
                      <a:noFill/>
                    </a:lnL>
                    <a:lnR>
                      <a:noFill/>
                    </a:lnR>
                    <a:lnT>
                      <a:noFill/>
                    </a:lnT>
                    <a:lnB>
                      <a:noFill/>
                    </a:lnB>
                    <a:noFill/>
                  </a:tcPr>
                </a:tc>
                <a:tc>
                  <a:txBody>
                    <a:bodyPr/>
                    <a:lstStyle/>
                    <a:p>
                      <a:pPr algn="ctr" rtl="0" fontAlgn="ctr"/>
                      <a:r>
                        <a:rPr lang="fr-FR" sz="1000" b="1" i="0" u="none" strike="noStrike" dirty="0">
                          <a:solidFill>
                            <a:srgbClr val="60497A"/>
                          </a:solidFill>
                          <a:effectLst/>
                          <a:latin typeface="Calibri"/>
                        </a:rPr>
                        <a:t>10,50 €</a:t>
                      </a:r>
                    </a:p>
                  </a:txBody>
                  <a:tcPr marL="9525" marR="9525" marT="9525" marB="0" anchor="ctr">
                    <a:lnL>
                      <a:noFill/>
                    </a:lnL>
                    <a:lnR>
                      <a:noFill/>
                    </a:lnR>
                    <a:lnT>
                      <a:noFill/>
                    </a:lnT>
                    <a:lnB>
                      <a:noFill/>
                    </a:lnB>
                    <a:noFill/>
                  </a:tcPr>
                </a:tc>
                <a:tc>
                  <a:txBody>
                    <a:bodyPr/>
                    <a:lstStyle/>
                    <a:p>
                      <a:pPr algn="ctr" rtl="0" fontAlgn="ctr"/>
                      <a:r>
                        <a:rPr lang="fr-FR" sz="1000" b="0" i="0" u="none" strike="noStrike" dirty="0">
                          <a:solidFill>
                            <a:srgbClr val="60497A"/>
                          </a:solidFill>
                          <a:effectLst/>
                          <a:latin typeface="Calibri"/>
                        </a:rPr>
                        <a:t>1,94%</a:t>
                      </a:r>
                    </a:p>
                  </a:txBody>
                  <a:tcPr marL="9525" marR="9525" marT="9525" marB="0" anchor="ctr">
                    <a:lnL>
                      <a:noFill/>
                    </a:lnL>
                    <a:lnR>
                      <a:noFill/>
                    </a:lnR>
                    <a:lnT>
                      <a:noFill/>
                    </a:lnT>
                    <a:lnB>
                      <a:noFill/>
                    </a:lnB>
                    <a:noFill/>
                  </a:tcPr>
                </a:tc>
              </a:tr>
              <a:tr h="166600">
                <a:tc>
                  <a:txBody>
                    <a:bodyPr/>
                    <a:lstStyle/>
                    <a:p>
                      <a:pPr algn="l" fontAlgn="ctr"/>
                      <a:r>
                        <a:rPr lang="fr-FR" sz="1000" b="0" i="0" u="none" strike="noStrike" dirty="0">
                          <a:solidFill>
                            <a:srgbClr val="60497A"/>
                          </a:solidFill>
                          <a:effectLst/>
                          <a:latin typeface="Calibri"/>
                        </a:rPr>
                        <a:t>Frais de lettre de relance pour compte débiteur non autorisé (envoi en recommandé)</a:t>
                      </a:r>
                    </a:p>
                  </a:txBody>
                  <a:tcPr marL="8330" marR="8330" marT="8330" marB="0" anchor="ctr">
                    <a:lnL>
                      <a:noFill/>
                    </a:lnL>
                    <a:lnR>
                      <a:noFill/>
                    </a:lnR>
                    <a:lnT>
                      <a:noFill/>
                    </a:lnT>
                    <a:lnB>
                      <a:noFill/>
                    </a:lnB>
                    <a:solidFill>
                      <a:schemeClr val="accent4">
                        <a:lumMod val="20000"/>
                        <a:lumOff val="80000"/>
                      </a:schemeClr>
                    </a:solidFill>
                  </a:tcPr>
                </a:tc>
                <a:tc>
                  <a:txBody>
                    <a:bodyPr/>
                    <a:lstStyle/>
                    <a:p>
                      <a:pPr algn="ctr" rtl="0" fontAlgn="ctr"/>
                      <a:r>
                        <a:rPr lang="fr-FR" sz="1000" b="0" i="0" u="none" strike="noStrike" dirty="0">
                          <a:solidFill>
                            <a:srgbClr val="60497A"/>
                          </a:solidFill>
                          <a:effectLst/>
                          <a:latin typeface="Calibri"/>
                        </a:rPr>
                        <a:t>17,50 €</a:t>
                      </a:r>
                    </a:p>
                  </a:txBody>
                  <a:tcPr marL="9525" marR="9525" marT="9525" marB="0" anchor="ctr">
                    <a:lnL>
                      <a:noFill/>
                    </a:lnL>
                    <a:lnR>
                      <a:noFill/>
                    </a:lnR>
                    <a:lnT>
                      <a:noFill/>
                    </a:lnT>
                    <a:lnB>
                      <a:noFill/>
                    </a:lnB>
                    <a:solidFill>
                      <a:schemeClr val="accent4">
                        <a:lumMod val="20000"/>
                        <a:lumOff val="80000"/>
                      </a:schemeClr>
                    </a:solidFill>
                  </a:tcPr>
                </a:tc>
                <a:tc>
                  <a:txBody>
                    <a:bodyPr/>
                    <a:lstStyle/>
                    <a:p>
                      <a:pPr algn="ctr" rtl="0" fontAlgn="ctr"/>
                      <a:r>
                        <a:rPr lang="fr-FR" sz="1000" b="1" i="0" u="none" strike="noStrike" dirty="0">
                          <a:solidFill>
                            <a:srgbClr val="60497A"/>
                          </a:solidFill>
                          <a:effectLst/>
                          <a:latin typeface="Calibri"/>
                        </a:rPr>
                        <a:t>15,00 €</a:t>
                      </a:r>
                    </a:p>
                  </a:txBody>
                  <a:tcPr marL="9525" marR="9525" marT="9525" marB="0" anchor="ctr">
                    <a:lnL>
                      <a:noFill/>
                    </a:lnL>
                    <a:lnR>
                      <a:noFill/>
                    </a:lnR>
                    <a:lnT>
                      <a:noFill/>
                    </a:lnT>
                    <a:lnB>
                      <a:noFill/>
                    </a:lnB>
                    <a:solidFill>
                      <a:schemeClr val="accent4">
                        <a:lumMod val="20000"/>
                        <a:lumOff val="80000"/>
                      </a:schemeClr>
                    </a:solidFill>
                  </a:tcPr>
                </a:tc>
                <a:tc>
                  <a:txBody>
                    <a:bodyPr/>
                    <a:lstStyle/>
                    <a:p>
                      <a:pPr algn="ctr" rtl="0" fontAlgn="ctr"/>
                      <a:r>
                        <a:rPr lang="fr-FR" sz="1000" b="0" i="0" u="none" strike="noStrike" dirty="0">
                          <a:solidFill>
                            <a:srgbClr val="60497A"/>
                          </a:solidFill>
                          <a:effectLst/>
                          <a:latin typeface="Calibri"/>
                        </a:rPr>
                        <a:t>-14%</a:t>
                      </a:r>
                    </a:p>
                  </a:txBody>
                  <a:tcPr marL="9525" marR="9525" marT="9525" marB="0" anchor="ctr">
                    <a:lnL>
                      <a:noFill/>
                    </a:lnL>
                    <a:lnR>
                      <a:noFill/>
                    </a:lnR>
                    <a:lnT>
                      <a:noFill/>
                    </a:lnT>
                    <a:lnB>
                      <a:noFill/>
                    </a:lnB>
                    <a:solidFill>
                      <a:schemeClr val="accent4">
                        <a:lumMod val="20000"/>
                        <a:lumOff val="80000"/>
                      </a:schemeClr>
                    </a:solidFill>
                  </a:tcPr>
                </a:tc>
              </a:tr>
              <a:tr h="166600">
                <a:tc>
                  <a:txBody>
                    <a:bodyPr/>
                    <a:lstStyle/>
                    <a:p>
                      <a:pPr algn="l" fontAlgn="ctr"/>
                      <a:r>
                        <a:rPr lang="fr-FR" sz="1000" b="0" i="0" u="none" strike="noStrike" dirty="0">
                          <a:solidFill>
                            <a:srgbClr val="60497A"/>
                          </a:solidFill>
                          <a:effectLst/>
                          <a:latin typeface="Calibri"/>
                        </a:rPr>
                        <a:t>Frais de </a:t>
                      </a:r>
                      <a:r>
                        <a:rPr lang="fr-FR" sz="1000" b="0" i="0" u="none" strike="noStrike" dirty="0" smtClean="0">
                          <a:solidFill>
                            <a:srgbClr val="60497A"/>
                          </a:solidFill>
                          <a:effectLst/>
                          <a:latin typeface="Calibri"/>
                        </a:rPr>
                        <a:t>gestion/création d’un </a:t>
                      </a:r>
                      <a:r>
                        <a:rPr lang="fr-FR" sz="1000" b="0" i="0" u="none" strike="noStrike" dirty="0">
                          <a:solidFill>
                            <a:srgbClr val="60497A"/>
                          </a:solidFill>
                          <a:effectLst/>
                          <a:latin typeface="Calibri"/>
                        </a:rPr>
                        <a:t>découvert autorisé</a:t>
                      </a:r>
                    </a:p>
                  </a:txBody>
                  <a:tcPr marL="8330" marR="8330" marT="8330" marB="0" anchor="ctr">
                    <a:lnL>
                      <a:noFill/>
                    </a:lnL>
                    <a:lnR>
                      <a:noFill/>
                    </a:lnR>
                    <a:lnT>
                      <a:noFill/>
                    </a:lnT>
                    <a:lnB>
                      <a:noFill/>
                    </a:lnB>
                    <a:noFill/>
                  </a:tcPr>
                </a:tc>
                <a:tc>
                  <a:txBody>
                    <a:bodyPr/>
                    <a:lstStyle/>
                    <a:p>
                      <a:pPr algn="ctr" rtl="0" fontAlgn="ctr"/>
                      <a:r>
                        <a:rPr lang="fr-FR" sz="1000" b="0" i="0" u="none" strike="noStrike">
                          <a:solidFill>
                            <a:srgbClr val="60497A"/>
                          </a:solidFill>
                          <a:effectLst/>
                          <a:latin typeface="Calibri"/>
                        </a:rPr>
                        <a:t>16,00 €</a:t>
                      </a:r>
                    </a:p>
                  </a:txBody>
                  <a:tcPr marL="9525" marR="9525" marT="9525" marB="0" anchor="ctr">
                    <a:lnL>
                      <a:noFill/>
                    </a:lnL>
                    <a:lnR>
                      <a:noFill/>
                    </a:lnR>
                    <a:lnT>
                      <a:noFill/>
                    </a:lnT>
                    <a:lnB>
                      <a:noFill/>
                    </a:lnB>
                    <a:noFill/>
                  </a:tcPr>
                </a:tc>
                <a:tc>
                  <a:txBody>
                    <a:bodyPr/>
                    <a:lstStyle/>
                    <a:p>
                      <a:pPr algn="ctr" rtl="0" fontAlgn="ctr"/>
                      <a:r>
                        <a:rPr lang="fr-FR" sz="1000" b="1" i="0" u="none" strike="noStrike" dirty="0">
                          <a:solidFill>
                            <a:srgbClr val="60497A"/>
                          </a:solidFill>
                          <a:effectLst/>
                          <a:latin typeface="Calibri"/>
                        </a:rPr>
                        <a:t>17,00 €</a:t>
                      </a:r>
                    </a:p>
                  </a:txBody>
                  <a:tcPr marL="9525" marR="9525" marT="9525" marB="0" anchor="ctr">
                    <a:lnL>
                      <a:noFill/>
                    </a:lnL>
                    <a:lnR>
                      <a:noFill/>
                    </a:lnR>
                    <a:lnT>
                      <a:noFill/>
                    </a:lnT>
                    <a:lnB>
                      <a:noFill/>
                    </a:lnB>
                    <a:noFill/>
                  </a:tcPr>
                </a:tc>
                <a:tc>
                  <a:txBody>
                    <a:bodyPr/>
                    <a:lstStyle/>
                    <a:p>
                      <a:pPr algn="ctr" rtl="0" fontAlgn="ctr"/>
                      <a:r>
                        <a:rPr lang="fr-FR" sz="1000" b="0" i="0" u="none" strike="noStrike" dirty="0">
                          <a:solidFill>
                            <a:srgbClr val="60497A"/>
                          </a:solidFill>
                          <a:effectLst/>
                          <a:latin typeface="Calibri"/>
                        </a:rPr>
                        <a:t>6%</a:t>
                      </a:r>
                    </a:p>
                  </a:txBody>
                  <a:tcPr marL="9525" marR="9525" marT="9525" marB="0" anchor="ctr">
                    <a:lnL>
                      <a:noFill/>
                    </a:lnL>
                    <a:lnR>
                      <a:noFill/>
                    </a:lnR>
                    <a:lnT>
                      <a:noFill/>
                    </a:lnT>
                    <a:lnB>
                      <a:noFill/>
                    </a:lnB>
                    <a:noFill/>
                  </a:tcPr>
                </a:tc>
              </a:tr>
              <a:tr h="174930">
                <a:tc>
                  <a:txBody>
                    <a:bodyPr/>
                    <a:lstStyle/>
                    <a:p>
                      <a:pPr algn="l" fontAlgn="ctr"/>
                      <a:r>
                        <a:rPr lang="fr-FR" sz="1000" b="0" i="0" u="none" strike="noStrike" dirty="0">
                          <a:solidFill>
                            <a:srgbClr val="60497A"/>
                          </a:solidFill>
                          <a:effectLst/>
                          <a:latin typeface="Calibri"/>
                        </a:rPr>
                        <a:t>Chèque de banque</a:t>
                      </a:r>
                    </a:p>
                  </a:txBody>
                  <a:tcPr marL="8330" marR="8330" marT="8330" marB="0" anchor="ctr">
                    <a:lnL>
                      <a:noFill/>
                    </a:lnL>
                    <a:lnR>
                      <a:noFill/>
                    </a:lnR>
                    <a:lnT>
                      <a:noFill/>
                    </a:lnT>
                    <a:lnB w="12700" cap="flat" cmpd="sng" algn="ctr">
                      <a:solidFill>
                        <a:srgbClr val="8064A2"/>
                      </a:solidFill>
                      <a:prstDash val="solid"/>
                      <a:round/>
                      <a:headEnd type="none" w="med" len="med"/>
                      <a:tailEnd type="none" w="med" len="med"/>
                    </a:lnB>
                    <a:solidFill>
                      <a:schemeClr val="accent4">
                        <a:lumMod val="20000"/>
                        <a:lumOff val="80000"/>
                      </a:schemeClr>
                    </a:solidFill>
                  </a:tcPr>
                </a:tc>
                <a:tc>
                  <a:txBody>
                    <a:bodyPr/>
                    <a:lstStyle/>
                    <a:p>
                      <a:pPr algn="ctr" rtl="0" fontAlgn="ctr"/>
                      <a:r>
                        <a:rPr lang="fr-FR" sz="1000" b="0" i="0" u="none" strike="noStrike" dirty="0">
                          <a:solidFill>
                            <a:srgbClr val="60497A"/>
                          </a:solidFill>
                          <a:effectLst/>
                          <a:latin typeface="Calibri"/>
                        </a:rPr>
                        <a:t>12,50 €</a:t>
                      </a:r>
                    </a:p>
                  </a:txBody>
                  <a:tcPr marL="9525" marR="9525" marT="9525" marB="0" anchor="ctr">
                    <a:lnL>
                      <a:noFill/>
                    </a:lnL>
                    <a:lnR>
                      <a:noFill/>
                    </a:lnR>
                    <a:lnT>
                      <a:noFill/>
                    </a:lnT>
                    <a:lnB w="12700" cap="flat" cmpd="sng" algn="ctr">
                      <a:solidFill>
                        <a:srgbClr val="8064A2"/>
                      </a:solidFill>
                      <a:prstDash val="solid"/>
                      <a:round/>
                      <a:headEnd type="none" w="med" len="med"/>
                      <a:tailEnd type="none" w="med" len="med"/>
                    </a:lnB>
                    <a:solidFill>
                      <a:schemeClr val="accent4">
                        <a:lumMod val="20000"/>
                        <a:lumOff val="80000"/>
                      </a:schemeClr>
                    </a:solidFill>
                  </a:tcPr>
                </a:tc>
                <a:tc>
                  <a:txBody>
                    <a:bodyPr/>
                    <a:lstStyle/>
                    <a:p>
                      <a:pPr algn="ctr" rtl="0" fontAlgn="ctr"/>
                      <a:r>
                        <a:rPr lang="fr-FR" sz="1000" b="1" i="0" u="none" strike="noStrike" dirty="0">
                          <a:solidFill>
                            <a:srgbClr val="60497A"/>
                          </a:solidFill>
                          <a:effectLst/>
                          <a:latin typeface="Calibri"/>
                        </a:rPr>
                        <a:t>12,50 €</a:t>
                      </a:r>
                    </a:p>
                  </a:txBody>
                  <a:tcPr marL="9525" marR="9525" marT="9525" marB="0" anchor="ctr">
                    <a:lnL>
                      <a:noFill/>
                    </a:lnL>
                    <a:lnR>
                      <a:noFill/>
                    </a:lnR>
                    <a:lnT>
                      <a:noFill/>
                    </a:lnT>
                    <a:lnB w="12700" cap="flat" cmpd="sng" algn="ctr">
                      <a:solidFill>
                        <a:srgbClr val="8064A2"/>
                      </a:solidFill>
                      <a:prstDash val="solid"/>
                      <a:round/>
                      <a:headEnd type="none" w="med" len="med"/>
                      <a:tailEnd type="none" w="med" len="med"/>
                    </a:lnB>
                    <a:solidFill>
                      <a:schemeClr val="accent4">
                        <a:lumMod val="20000"/>
                        <a:lumOff val="80000"/>
                      </a:schemeClr>
                    </a:solidFill>
                  </a:tcPr>
                </a:tc>
                <a:tc>
                  <a:txBody>
                    <a:bodyPr/>
                    <a:lstStyle/>
                    <a:p>
                      <a:pPr algn="ctr" rtl="0" fontAlgn="ctr"/>
                      <a:r>
                        <a:rPr lang="fr-FR" sz="1000" b="0" i="0" u="none" strike="noStrike" dirty="0" smtClean="0">
                          <a:solidFill>
                            <a:srgbClr val="60497A"/>
                          </a:solidFill>
                          <a:effectLst/>
                          <a:latin typeface="Calibri"/>
                        </a:rPr>
                        <a:t>-</a:t>
                      </a:r>
                      <a:endParaRPr lang="fr-FR" sz="1000" b="0" i="0" u="none" strike="noStrike" dirty="0">
                        <a:solidFill>
                          <a:srgbClr val="60497A"/>
                        </a:solidFill>
                        <a:effectLst/>
                        <a:latin typeface="Calibri"/>
                      </a:endParaRPr>
                    </a:p>
                  </a:txBody>
                  <a:tcPr marL="9525" marR="9525" marT="9525" marB="0" anchor="ctr">
                    <a:lnL>
                      <a:noFill/>
                    </a:lnL>
                    <a:lnR>
                      <a:noFill/>
                    </a:lnR>
                    <a:lnT>
                      <a:noFill/>
                    </a:lnT>
                    <a:lnB w="12700" cap="flat" cmpd="sng" algn="ctr">
                      <a:solidFill>
                        <a:srgbClr val="8064A2"/>
                      </a:solidFill>
                      <a:prstDash val="solid"/>
                      <a:round/>
                      <a:headEnd type="none" w="med" len="med"/>
                      <a:tailEnd type="none" w="med" len="med"/>
                    </a:lnB>
                    <a:solidFill>
                      <a:schemeClr val="accent4">
                        <a:lumMod val="20000"/>
                        <a:lumOff val="80000"/>
                      </a:schemeClr>
                    </a:solidFill>
                  </a:tcPr>
                </a:tc>
              </a:tr>
            </a:tbl>
          </a:graphicData>
        </a:graphic>
      </p:graphicFrame>
      <p:sp>
        <p:nvSpPr>
          <p:cNvPr id="5" name="Espace réservé du contenu 1"/>
          <p:cNvSpPr txBox="1">
            <a:spLocks/>
          </p:cNvSpPr>
          <p:nvPr/>
        </p:nvSpPr>
        <p:spPr>
          <a:xfrm>
            <a:off x="324946" y="3056637"/>
            <a:ext cx="8517130" cy="833890"/>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1300" b="1" dirty="0" smtClean="0">
                <a:latin typeface="Arial Narrow" panose="020B0606020202030204" pitchFamily="34" charset="0"/>
              </a:rPr>
              <a:t>Virement unique et permanent vers une autre banque</a:t>
            </a:r>
            <a:r>
              <a:rPr lang="fr-FR" sz="1300" dirty="0" smtClean="0">
                <a:latin typeface="Arial Narrow" panose="020B0606020202030204" pitchFamily="34" charset="0"/>
              </a:rPr>
              <a:t>: maintien de la gratuité des opérations sur DEI pour favoriser l’autonomie du client</a:t>
            </a:r>
          </a:p>
          <a:p>
            <a:r>
              <a:rPr lang="fr-FR" sz="1300" b="1" dirty="0" smtClean="0">
                <a:latin typeface="Arial Narrow" panose="020B0606020202030204" pitchFamily="34" charset="0"/>
              </a:rPr>
              <a:t>Frais de gestion découvert autorisé </a:t>
            </a:r>
            <a:r>
              <a:rPr lang="fr-FR" sz="1300" dirty="0" smtClean="0">
                <a:latin typeface="Arial Narrow" panose="020B0606020202030204" pitchFamily="34" charset="0"/>
              </a:rPr>
              <a:t>(voir p.10): cette ligne n’avait pas été revalorisée depuis le 1</a:t>
            </a:r>
            <a:r>
              <a:rPr lang="fr-FR" sz="1300" baseline="30000" dirty="0" smtClean="0">
                <a:latin typeface="Arial Narrow" panose="020B0606020202030204" pitchFamily="34" charset="0"/>
              </a:rPr>
              <a:t>er</a:t>
            </a:r>
            <a:r>
              <a:rPr lang="fr-FR" sz="1300" dirty="0" smtClean="0">
                <a:latin typeface="Arial Narrow" panose="020B0606020202030204" pitchFamily="34" charset="0"/>
              </a:rPr>
              <a:t> décembre 2015</a:t>
            </a:r>
          </a:p>
          <a:p>
            <a:endParaRPr lang="fr-FR" sz="1300" dirty="0">
              <a:latin typeface="Arial Narrow" panose="020B0606020202030204" pitchFamily="34" charset="0"/>
            </a:endParaRPr>
          </a:p>
        </p:txBody>
      </p:sp>
      <p:sp>
        <p:nvSpPr>
          <p:cNvPr id="6" name="Espace réservé du contenu 1"/>
          <p:cNvSpPr txBox="1">
            <a:spLocks/>
          </p:cNvSpPr>
          <p:nvPr/>
        </p:nvSpPr>
        <p:spPr>
          <a:xfrm>
            <a:off x="324945" y="4068786"/>
            <a:ext cx="6662451" cy="1823049"/>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1300" b="1" dirty="0" smtClean="0">
                <a:latin typeface="Arial Narrow" panose="020B0606020202030204" pitchFamily="34" charset="0"/>
              </a:rPr>
              <a:t>Rappels sur le Minimum </a:t>
            </a:r>
            <a:r>
              <a:rPr lang="fr-FR" sz="1300" b="1" dirty="0">
                <a:latin typeface="Arial Narrow" panose="020B0606020202030204" pitchFamily="34" charset="0"/>
              </a:rPr>
              <a:t>forfaitaire d’intérêts </a:t>
            </a:r>
            <a:r>
              <a:rPr lang="fr-FR" sz="1300" b="1" dirty="0" smtClean="0">
                <a:latin typeface="Arial Narrow" panose="020B0606020202030204" pitchFamily="34" charset="0"/>
              </a:rPr>
              <a:t>débiteurs (mis en place au 1/01/2017):</a:t>
            </a:r>
          </a:p>
          <a:p>
            <a:pPr lvl="1"/>
            <a:r>
              <a:rPr lang="fr-FR" sz="1200" dirty="0" smtClean="0"/>
              <a:t>Dès lors que les agios calculés sur le trimestre sont inférieurs au minimum forfaitaire d’agios, le client sera prélevé de 3,50 € forfaitaire d’intérêts débiteurs</a:t>
            </a:r>
          </a:p>
          <a:p>
            <a:pPr lvl="1" algn="just">
              <a:spcBef>
                <a:spcPts val="0"/>
              </a:spcBef>
              <a:spcAft>
                <a:spcPts val="300"/>
              </a:spcAft>
            </a:pPr>
            <a:r>
              <a:rPr lang="fr-FR" sz="1200" dirty="0" smtClean="0"/>
              <a:t>Cette tarification concerne tous les clients détenteurs d’un découvert, quel que soit </a:t>
            </a:r>
            <a:r>
              <a:rPr lang="fr-FR" sz="1200" dirty="0">
                <a:latin typeface="Arial Narrow" panose="020B0606020202030204" pitchFamily="34" charset="0"/>
              </a:rPr>
              <a:t>le type de découvert (autorisé ou non autorisé</a:t>
            </a:r>
            <a:r>
              <a:rPr lang="fr-FR" sz="1200" dirty="0" smtClean="0">
                <a:latin typeface="Arial Narrow" panose="020B0606020202030204" pitchFamily="34" charset="0"/>
              </a:rPr>
              <a:t>) ou le </a:t>
            </a:r>
            <a:r>
              <a:rPr lang="fr-FR" sz="1200" dirty="0">
                <a:latin typeface="Arial Narrow" panose="020B0606020202030204" pitchFamily="34" charset="0"/>
              </a:rPr>
              <a:t>type d’offre (offre groupée ou à l’unité</a:t>
            </a:r>
            <a:r>
              <a:rPr lang="fr-FR" sz="1200" dirty="0" smtClean="0">
                <a:latin typeface="Arial Narrow" panose="020B0606020202030204" pitchFamily="34" charset="0"/>
              </a:rPr>
              <a:t>)</a:t>
            </a:r>
          </a:p>
          <a:p>
            <a:pPr lvl="1" algn="just">
              <a:spcBef>
                <a:spcPts val="0"/>
              </a:spcBef>
              <a:spcAft>
                <a:spcPts val="300"/>
              </a:spcAft>
            </a:pPr>
            <a:r>
              <a:rPr lang="fr-FR" sz="1200" dirty="0" smtClean="0">
                <a:latin typeface="Arial Narrow" panose="020B0606020202030204" pitchFamily="34" charset="0"/>
              </a:rPr>
              <a:t>Pour </a:t>
            </a:r>
            <a:r>
              <a:rPr lang="fr-FR" sz="1200" dirty="0">
                <a:latin typeface="Arial Narrow" panose="020B0606020202030204" pitchFamily="34" charset="0"/>
              </a:rPr>
              <a:t>rappel : les intérêts débiteurs d’un découvert sont calculés trimestriellement : ainsi le montant des agios prélevés en avril correspond au premier trimestre</a:t>
            </a:r>
            <a:r>
              <a:rPr lang="fr-FR" sz="1200" dirty="0" smtClean="0">
                <a:latin typeface="Arial Narrow" panose="020B0606020202030204" pitchFamily="34" charset="0"/>
              </a:rPr>
              <a:t>.</a:t>
            </a:r>
            <a:endParaRPr lang="fr-FR" sz="1200" b="1" dirty="0" smtClean="0">
              <a:latin typeface="Arial Narrow" panose="020B0606020202030204" pitchFamily="34" charset="0"/>
            </a:endParaRPr>
          </a:p>
          <a:p>
            <a:pPr lvl="1" algn="just">
              <a:spcBef>
                <a:spcPts val="0"/>
              </a:spcBef>
              <a:spcAft>
                <a:spcPts val="300"/>
              </a:spcAft>
            </a:pPr>
            <a:r>
              <a:rPr lang="fr-FR" sz="1200" dirty="0">
                <a:latin typeface="Arial Narrow" panose="020B0606020202030204" pitchFamily="34" charset="0"/>
              </a:rPr>
              <a:t>Les clients détenteurs du </a:t>
            </a:r>
            <a:r>
              <a:rPr lang="fr-FR" sz="1200" b="1" dirty="0">
                <a:latin typeface="Arial Narrow" panose="020B0606020202030204" pitchFamily="34" charset="0"/>
              </a:rPr>
              <a:t>service Franchise d’agios </a:t>
            </a:r>
            <a:r>
              <a:rPr lang="fr-FR" sz="1200" dirty="0">
                <a:latin typeface="Arial Narrow" panose="020B0606020202030204" pitchFamily="34" charset="0"/>
              </a:rPr>
              <a:t>ne sont pas concernés par le montant minimum forfaitaire d’intérêts débiteurs</a:t>
            </a:r>
            <a:r>
              <a:rPr lang="fr-FR" sz="1200" dirty="0" smtClean="0">
                <a:latin typeface="Arial Narrow" panose="020B0606020202030204" pitchFamily="34" charset="0"/>
              </a:rPr>
              <a:t>.</a:t>
            </a:r>
            <a:endParaRPr lang="fr-FR" sz="1200" dirty="0">
              <a:latin typeface="Arial Narrow" panose="020B0606020202030204" pitchFamily="34" charset="0"/>
            </a:endParaRPr>
          </a:p>
        </p:txBody>
      </p:sp>
      <p:sp>
        <p:nvSpPr>
          <p:cNvPr id="7" name="Rectangle 6"/>
          <p:cNvSpPr/>
          <p:nvPr/>
        </p:nvSpPr>
        <p:spPr>
          <a:xfrm>
            <a:off x="7109252" y="4252819"/>
            <a:ext cx="1732823" cy="1613126"/>
          </a:xfrm>
          <a:prstGeom prst="rect">
            <a:avLst/>
          </a:prstGeom>
          <a:solidFill>
            <a:schemeClr val="bg2">
              <a:lumMod val="40000"/>
              <a:lumOff val="60000"/>
            </a:schemeClr>
          </a:solidFill>
          <a:effectLst>
            <a:outerShdw blurRad="50800" dist="38100" dir="8100000" algn="tr" rotWithShape="0">
              <a:prstClr val="black">
                <a:alpha val="40000"/>
              </a:prstClr>
            </a:outerShdw>
          </a:effectLst>
        </p:spPr>
        <p:txBody>
          <a:bodyPr vert="horz" lIns="91440" tIns="45720" rIns="91440" bIns="45720" rtlCol="0">
            <a:noAutofit/>
          </a:bodyPr>
          <a:lstStyle/>
          <a:p>
            <a:pPr algn="just">
              <a:buClr>
                <a:schemeClr val="tx2"/>
              </a:buClr>
            </a:pPr>
            <a:r>
              <a:rPr lang="fr-FR" sz="1200" b="1" dirty="0" smtClean="0">
                <a:latin typeface="Arial Narrow" panose="020B0606020202030204" pitchFamily="34" charset="0"/>
              </a:rPr>
              <a:t>CELCA : 3,50€/trimestre</a:t>
            </a:r>
          </a:p>
          <a:p>
            <a:pPr algn="just">
              <a:buClr>
                <a:schemeClr val="tx2"/>
              </a:buClr>
            </a:pPr>
            <a:endParaRPr lang="fr-FR" sz="1200" b="1" dirty="0" smtClean="0">
              <a:latin typeface="Arial Narrow" panose="020B0606020202030204" pitchFamily="34" charset="0"/>
            </a:endParaRPr>
          </a:p>
          <a:p>
            <a:pPr algn="just">
              <a:buClr>
                <a:schemeClr val="tx2"/>
              </a:buClr>
            </a:pPr>
            <a:r>
              <a:rPr lang="fr-FR" sz="1200" b="1" dirty="0" smtClean="0">
                <a:latin typeface="Arial Narrow" panose="020B0606020202030204" pitchFamily="34" charset="0"/>
              </a:rPr>
              <a:t>Tarifs concurrence :</a:t>
            </a:r>
          </a:p>
          <a:p>
            <a:pPr>
              <a:buClr>
                <a:schemeClr val="tx2"/>
              </a:buClr>
            </a:pPr>
            <a:r>
              <a:rPr lang="fr-FR" sz="1050" dirty="0" smtClean="0"/>
              <a:t>- BPALC: 15€/trimestre</a:t>
            </a:r>
            <a:endParaRPr lang="fr-FR" sz="1050" dirty="0">
              <a:latin typeface="Arial Narrow" panose="020B0606020202030204" pitchFamily="34" charset="0"/>
            </a:endParaRPr>
          </a:p>
          <a:p>
            <a:pPr>
              <a:buClr>
                <a:schemeClr val="tx2"/>
              </a:buClr>
            </a:pPr>
            <a:r>
              <a:rPr lang="fr-FR" sz="1050" dirty="0" smtClean="0"/>
              <a:t>- La Banque Postale: 1,50€/trimestre</a:t>
            </a:r>
            <a:endParaRPr lang="fr-FR" sz="1050" dirty="0"/>
          </a:p>
          <a:p>
            <a:pPr>
              <a:buClr>
                <a:schemeClr val="tx2"/>
              </a:buClr>
            </a:pPr>
            <a:r>
              <a:rPr lang="fr-FR" sz="1050" dirty="0" smtClean="0"/>
              <a:t>- Société </a:t>
            </a:r>
            <a:r>
              <a:rPr lang="fr-FR" sz="1050" dirty="0"/>
              <a:t>Générale: 7€/trimestre</a:t>
            </a:r>
          </a:p>
          <a:p>
            <a:pPr>
              <a:buClr>
                <a:schemeClr val="tx2"/>
              </a:buClr>
            </a:pPr>
            <a:r>
              <a:rPr lang="fr-FR" sz="1050" dirty="0" smtClean="0"/>
              <a:t>- BNP: 7€/trimestre</a:t>
            </a:r>
            <a:endParaRPr lang="fr-FR" sz="1050" dirty="0"/>
          </a:p>
        </p:txBody>
      </p:sp>
    </p:spTree>
    <p:extLst>
      <p:ext uri="{BB962C8B-B14F-4D97-AF65-F5344CB8AC3E}">
        <p14:creationId xmlns:p14="http://schemas.microsoft.com/office/powerpoint/2010/main" val="23982352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1" y="1302228"/>
            <a:ext cx="5127564" cy="371295"/>
          </a:xfrm>
        </p:spPr>
        <p:txBody>
          <a:bodyPr>
            <a:noAutofit/>
          </a:bodyPr>
          <a:lstStyle/>
          <a:p>
            <a:r>
              <a:rPr lang="fr-FR" sz="1600" dirty="0" smtClean="0"/>
              <a:t>En </a:t>
            </a:r>
            <a:r>
              <a:rPr lang="fr-FR" sz="1600" dirty="0"/>
              <a:t>2018, le prélèvement des frais de tenue de compte actif </a:t>
            </a:r>
            <a:r>
              <a:rPr lang="fr-FR" sz="1600" dirty="0" smtClean="0"/>
              <a:t>n’est </a:t>
            </a:r>
            <a:r>
              <a:rPr lang="fr-FR" sz="1600" dirty="0"/>
              <a:t>plus annuel mais </a:t>
            </a:r>
            <a:r>
              <a:rPr lang="fr-FR" sz="1600" b="1" dirty="0" smtClean="0">
                <a:solidFill>
                  <a:srgbClr val="EB0F2D"/>
                </a:solidFill>
              </a:rPr>
              <a:t>trimestriel</a:t>
            </a:r>
            <a:r>
              <a:rPr lang="fr-FR" sz="1600" b="1" dirty="0">
                <a:solidFill>
                  <a:srgbClr val="EB0F2D"/>
                </a:solidFill>
              </a:rPr>
              <a:t> </a:t>
            </a:r>
            <a:r>
              <a:rPr lang="fr-FR" sz="1200" dirty="0" smtClean="0">
                <a:solidFill>
                  <a:schemeClr val="bg2">
                    <a:lumMod val="50000"/>
                  </a:schemeClr>
                </a:solidFill>
              </a:rPr>
              <a:t>(fonctionnement actuel de la CEA)</a:t>
            </a:r>
          </a:p>
          <a:p>
            <a:pPr marL="457200" lvl="1" indent="0" algn="just">
              <a:spcBef>
                <a:spcPts val="300"/>
              </a:spcBef>
              <a:spcAft>
                <a:spcPts val="300"/>
              </a:spcAft>
              <a:buNone/>
            </a:pPr>
            <a:endParaRPr lang="fr-FR" sz="100" dirty="0" smtClean="0">
              <a:latin typeface="Arial Narrow" panose="020B0606020202030204" pitchFamily="34" charset="0"/>
            </a:endParaRPr>
          </a:p>
        </p:txBody>
      </p:sp>
      <p:sp>
        <p:nvSpPr>
          <p:cNvPr id="3" name="Titre 2"/>
          <p:cNvSpPr>
            <a:spLocks noGrp="1"/>
          </p:cNvSpPr>
          <p:nvPr>
            <p:ph type="title"/>
          </p:nvPr>
        </p:nvSpPr>
        <p:spPr/>
        <p:txBody>
          <a:bodyPr>
            <a:noAutofit/>
          </a:bodyPr>
          <a:lstStyle/>
          <a:p>
            <a:r>
              <a:rPr lang="fr-FR" sz="2500" dirty="0" smtClean="0"/>
              <a:t> </a:t>
            </a:r>
            <a:r>
              <a:rPr lang="fr-FR" sz="2500" dirty="0"/>
              <a:t>frais de tenue de compte</a:t>
            </a:r>
          </a:p>
        </p:txBody>
      </p:sp>
      <p:graphicFrame>
        <p:nvGraphicFramePr>
          <p:cNvPr id="5" name="Tableau 4"/>
          <p:cNvGraphicFramePr>
            <a:graphicFrameLocks noGrp="1"/>
          </p:cNvGraphicFramePr>
          <p:nvPr>
            <p:extLst>
              <p:ext uri="{D42A27DB-BD31-4B8C-83A1-F6EECF244321}">
                <p14:modId xmlns:p14="http://schemas.microsoft.com/office/powerpoint/2010/main" val="4042757661"/>
              </p:ext>
            </p:extLst>
          </p:nvPr>
        </p:nvGraphicFramePr>
        <p:xfrm>
          <a:off x="5633051" y="1353962"/>
          <a:ext cx="2682807" cy="525780"/>
        </p:xfrm>
        <a:graphic>
          <a:graphicData uri="http://schemas.openxmlformats.org/drawingml/2006/table">
            <a:tbl>
              <a:tblPr firstRow="1" firstCol="1" bandRow="1">
                <a:effectLst>
                  <a:outerShdw blurRad="50800" dist="38100" dir="8100000" algn="tr" rotWithShape="0">
                    <a:prstClr val="black">
                      <a:alpha val="40000"/>
                    </a:prstClr>
                  </a:outerShdw>
                </a:effectLst>
              </a:tblPr>
              <a:tblGrid>
                <a:gridCol w="801394"/>
                <a:gridCol w="1118941"/>
                <a:gridCol w="762472"/>
              </a:tblGrid>
              <a:tr h="190500">
                <a:tc>
                  <a:txBody>
                    <a:bodyPr/>
                    <a:lstStyle/>
                    <a:p>
                      <a:pPr algn="ctr">
                        <a:spcAft>
                          <a:spcPts val="0"/>
                        </a:spcAft>
                      </a:pPr>
                      <a:r>
                        <a:rPr lang="fr-FR" sz="1100" b="1" dirty="0">
                          <a:solidFill>
                            <a:srgbClr val="60497A"/>
                          </a:solidFill>
                          <a:effectLst/>
                          <a:latin typeface="+mj-lt"/>
                          <a:ea typeface="Times New Roman"/>
                        </a:rPr>
                        <a:t>01/01/2017</a:t>
                      </a:r>
                      <a:endParaRPr lang="fr-FR" sz="1600" dirty="0">
                        <a:effectLst/>
                        <a:latin typeface="+mj-lt"/>
                        <a:ea typeface="Times New Roman"/>
                      </a:endParaRPr>
                    </a:p>
                  </a:txBody>
                  <a:tcPr marL="44450" marR="44450" marT="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a:spcAft>
                          <a:spcPts val="0"/>
                        </a:spcAft>
                      </a:pPr>
                      <a:r>
                        <a:rPr lang="fr-FR" sz="1100" b="1" dirty="0">
                          <a:solidFill>
                            <a:srgbClr val="EB0F2D"/>
                          </a:solidFill>
                          <a:effectLst/>
                          <a:latin typeface="+mj-lt"/>
                          <a:ea typeface="Times New Roman"/>
                        </a:rPr>
                        <a:t>01/04/2018</a:t>
                      </a:r>
                      <a:endParaRPr lang="fr-FR" sz="1600" dirty="0">
                        <a:solidFill>
                          <a:srgbClr val="EB0F2D"/>
                        </a:solidFill>
                        <a:effectLst/>
                        <a:latin typeface="+mj-lt"/>
                        <a:ea typeface="Times New Roman"/>
                      </a:endParaRPr>
                    </a:p>
                  </a:txBody>
                  <a:tcPr marL="44450" marR="44450" marT="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a:spcAft>
                          <a:spcPts val="0"/>
                        </a:spcAft>
                      </a:pPr>
                      <a:r>
                        <a:rPr lang="fr-FR" sz="1100" b="1" kern="1200" dirty="0" smtClean="0">
                          <a:solidFill>
                            <a:srgbClr val="60497A"/>
                          </a:solidFill>
                          <a:effectLst/>
                          <a:latin typeface="+mj-lt"/>
                          <a:ea typeface="Times New Roman"/>
                          <a:cs typeface="+mn-cs"/>
                        </a:rPr>
                        <a:t>Variation</a:t>
                      </a:r>
                      <a:endParaRPr lang="fr-FR" sz="1100" b="1" kern="1200" dirty="0">
                        <a:solidFill>
                          <a:srgbClr val="60497A"/>
                        </a:solidFill>
                        <a:effectLst/>
                        <a:latin typeface="+mj-lt"/>
                        <a:ea typeface="Times New Roman"/>
                        <a:cs typeface="+mn-cs"/>
                      </a:endParaRPr>
                    </a:p>
                  </a:txBody>
                  <a:tcPr marL="44450" marR="44450" marT="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r>
              <a:tr h="196215">
                <a:tc>
                  <a:txBody>
                    <a:bodyPr/>
                    <a:lstStyle/>
                    <a:p>
                      <a:pPr algn="ctr">
                        <a:spcAft>
                          <a:spcPts val="0"/>
                        </a:spcAft>
                      </a:pPr>
                      <a:r>
                        <a:rPr lang="fr-FR" sz="1100" dirty="0">
                          <a:solidFill>
                            <a:srgbClr val="60497A"/>
                          </a:solidFill>
                          <a:effectLst/>
                          <a:latin typeface="+mj-lt"/>
                          <a:ea typeface="Times New Roman"/>
                        </a:rPr>
                        <a:t>15 € / an</a:t>
                      </a:r>
                      <a:endParaRPr lang="fr-FR" sz="1600" dirty="0">
                        <a:effectLst/>
                        <a:latin typeface="+mj-lt"/>
                        <a:ea typeface="Times New Roman"/>
                      </a:endParaRPr>
                    </a:p>
                  </a:txBody>
                  <a:tcPr marL="44450" marR="44450" marT="0" marB="0" anchor="ctr">
                    <a:lnL>
                      <a:noFill/>
                    </a:lnL>
                    <a:lnR>
                      <a:noFill/>
                    </a:lnR>
                    <a:lnT w="12700" cap="flat" cmpd="sng" algn="ctr">
                      <a:solidFill>
                        <a:srgbClr val="8064A2"/>
                      </a:solidFill>
                      <a:prstDash val="solid"/>
                      <a:round/>
                      <a:headEnd type="none" w="med" len="med"/>
                      <a:tailEnd type="none" w="med" len="med"/>
                    </a:lnT>
                    <a:lnB>
                      <a:noFill/>
                    </a:lnB>
                    <a:solidFill>
                      <a:srgbClr val="E4DFEC"/>
                    </a:solidFill>
                  </a:tcPr>
                </a:tc>
                <a:tc>
                  <a:txBody>
                    <a:bodyPr/>
                    <a:lstStyle/>
                    <a:p>
                      <a:pPr algn="ctr">
                        <a:spcAft>
                          <a:spcPts val="0"/>
                        </a:spcAft>
                      </a:pPr>
                      <a:r>
                        <a:rPr lang="fr-FR" sz="1100" b="1" dirty="0" smtClean="0">
                          <a:solidFill>
                            <a:srgbClr val="EB0F2D"/>
                          </a:solidFill>
                          <a:effectLst/>
                          <a:latin typeface="+mj-lt"/>
                          <a:ea typeface="Times New Roman"/>
                        </a:rPr>
                        <a:t>4,50 </a:t>
                      </a:r>
                      <a:r>
                        <a:rPr lang="fr-FR" sz="1100" b="1" dirty="0">
                          <a:solidFill>
                            <a:srgbClr val="EB0F2D"/>
                          </a:solidFill>
                          <a:effectLst/>
                          <a:latin typeface="+mj-lt"/>
                          <a:ea typeface="Times New Roman"/>
                        </a:rPr>
                        <a:t>€ / </a:t>
                      </a:r>
                      <a:r>
                        <a:rPr lang="fr-FR" sz="1100" b="1" dirty="0" smtClean="0">
                          <a:solidFill>
                            <a:srgbClr val="EB0F2D"/>
                          </a:solidFill>
                          <a:effectLst/>
                          <a:latin typeface="+mj-lt"/>
                          <a:ea typeface="Times New Roman"/>
                        </a:rPr>
                        <a:t>trimestre</a:t>
                      </a:r>
                    </a:p>
                    <a:p>
                      <a:pPr marL="0" marR="0" indent="0" algn="ctr" defTabSz="914400" rtl="0" eaLnBrk="1" fontAlgn="auto" latinLnBrk="0" hangingPunct="1">
                        <a:lnSpc>
                          <a:spcPct val="100000"/>
                        </a:lnSpc>
                        <a:spcBef>
                          <a:spcPts val="0"/>
                        </a:spcBef>
                        <a:spcAft>
                          <a:spcPts val="0"/>
                        </a:spcAft>
                        <a:buClrTx/>
                        <a:buSzTx/>
                        <a:buFontTx/>
                        <a:buNone/>
                        <a:tabLst/>
                        <a:defRPr/>
                      </a:pPr>
                      <a:r>
                        <a:rPr lang="fr-FR" sz="1100" b="1" kern="1200" dirty="0" smtClean="0">
                          <a:solidFill>
                            <a:srgbClr val="60497A"/>
                          </a:solidFill>
                          <a:effectLst/>
                          <a:latin typeface="+mn-lt"/>
                          <a:ea typeface="Times New Roman"/>
                          <a:cs typeface="+mn-cs"/>
                        </a:rPr>
                        <a:t>(soit 18 € / an)</a:t>
                      </a:r>
                      <a:endParaRPr lang="fr-FR" sz="1600" kern="1200" dirty="0" smtClean="0">
                        <a:solidFill>
                          <a:schemeClr val="tx1"/>
                        </a:solidFill>
                        <a:effectLst/>
                        <a:latin typeface="+mn-lt"/>
                        <a:ea typeface="Times New Roman"/>
                        <a:cs typeface="+mn-cs"/>
                      </a:endParaRPr>
                    </a:p>
                  </a:txBody>
                  <a:tcPr marL="44450" marR="44450" marT="0" marB="0" anchor="ctr">
                    <a:lnL>
                      <a:noFill/>
                    </a:lnL>
                    <a:lnR>
                      <a:noFill/>
                    </a:lnR>
                    <a:lnT w="12700" cap="flat" cmpd="sng" algn="ctr">
                      <a:solidFill>
                        <a:srgbClr val="8064A2"/>
                      </a:solidFill>
                      <a:prstDash val="solid"/>
                      <a:round/>
                      <a:headEnd type="none" w="med" len="med"/>
                      <a:tailEnd type="none" w="med" len="med"/>
                    </a:lnT>
                    <a:lnB>
                      <a:noFill/>
                    </a:lnB>
                    <a:solidFill>
                      <a:srgbClr val="E4DFE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kern="1200" dirty="0" smtClean="0">
                          <a:solidFill>
                            <a:srgbClr val="60497A"/>
                          </a:solidFill>
                          <a:effectLst/>
                          <a:latin typeface="+mj-lt"/>
                          <a:ea typeface="Times New Roman"/>
                          <a:cs typeface="+mn-cs"/>
                        </a:rPr>
                        <a:t>20%</a:t>
                      </a:r>
                    </a:p>
                  </a:txBody>
                  <a:tcPr marL="44450" marR="44450" marT="0" marB="0" anchor="ctr">
                    <a:lnL>
                      <a:noFill/>
                    </a:lnL>
                    <a:lnR>
                      <a:noFill/>
                    </a:lnR>
                    <a:lnT w="12700" cap="flat" cmpd="sng" algn="ctr">
                      <a:solidFill>
                        <a:srgbClr val="8064A2"/>
                      </a:solidFill>
                      <a:prstDash val="solid"/>
                      <a:round/>
                      <a:headEnd type="none" w="med" len="med"/>
                      <a:tailEnd type="none" w="med" len="med"/>
                    </a:lnT>
                    <a:lnB>
                      <a:noFill/>
                    </a:lnB>
                    <a:solidFill>
                      <a:srgbClr val="E4DFEC"/>
                    </a:solidFill>
                  </a:tcPr>
                </a:tc>
              </a:tr>
            </a:tbl>
          </a:graphicData>
        </a:graphic>
      </p:graphicFrame>
      <p:graphicFrame>
        <p:nvGraphicFramePr>
          <p:cNvPr id="4" name="Tableau 3"/>
          <p:cNvGraphicFramePr>
            <a:graphicFrameLocks noGrp="1"/>
          </p:cNvGraphicFramePr>
          <p:nvPr>
            <p:extLst>
              <p:ext uri="{D42A27DB-BD31-4B8C-83A1-F6EECF244321}">
                <p14:modId xmlns:p14="http://schemas.microsoft.com/office/powerpoint/2010/main" val="1264493790"/>
              </p:ext>
            </p:extLst>
          </p:nvPr>
        </p:nvGraphicFramePr>
        <p:xfrm>
          <a:off x="5098211" y="3476451"/>
          <a:ext cx="3718531" cy="2560320"/>
        </p:xfrm>
        <a:graphic>
          <a:graphicData uri="http://schemas.openxmlformats.org/drawingml/2006/table">
            <a:tbl>
              <a:tblPr firstRow="1" bandRow="1">
                <a:tableStyleId>{00A15C55-8517-42AA-B614-E9B94910E393}</a:tableStyleId>
              </a:tblPr>
              <a:tblGrid>
                <a:gridCol w="2057585"/>
                <a:gridCol w="1660946"/>
              </a:tblGrid>
              <a:tr h="187991">
                <a:tc gridSpan="2">
                  <a:txBody>
                    <a:bodyPr/>
                    <a:lstStyle/>
                    <a:p>
                      <a:pPr algn="ctr"/>
                      <a:r>
                        <a:rPr lang="fr-FR" sz="1200" dirty="0" smtClean="0"/>
                        <a:t>Malgré la hausse du tarif, nous restons</a:t>
                      </a:r>
                      <a:r>
                        <a:rPr lang="fr-FR" sz="1200" baseline="0" dirty="0" smtClean="0"/>
                        <a:t> bien positionnés </a:t>
                      </a:r>
                    </a:p>
                    <a:p>
                      <a:pPr algn="ctr"/>
                      <a:r>
                        <a:rPr lang="fr-FR" sz="1200" baseline="0" dirty="0" smtClean="0"/>
                        <a:t>par rapport à nos concurrents</a:t>
                      </a:r>
                      <a:endParaRPr lang="fr-FR" sz="1200" dirty="0"/>
                    </a:p>
                  </a:txBody>
                  <a:tcPr anchor="ctr"/>
                </a:tc>
                <a:tc hMerge="1">
                  <a:txBody>
                    <a:bodyPr/>
                    <a:lstStyle/>
                    <a:p>
                      <a:endParaRPr lang="fr-FR" sz="1050" dirty="0"/>
                    </a:p>
                  </a:txBody>
                  <a:tcPr/>
                </a:tc>
              </a:tr>
              <a:tr h="307621">
                <a:tc>
                  <a:txBody>
                    <a:bodyPr/>
                    <a:lstStyle/>
                    <a:p>
                      <a:r>
                        <a:rPr lang="fr-FR" sz="1000" dirty="0" smtClean="0"/>
                        <a:t>Crédit</a:t>
                      </a:r>
                      <a:r>
                        <a:rPr lang="fr-FR" sz="1000" baseline="0" dirty="0" smtClean="0"/>
                        <a:t> Agricole Lorraine</a:t>
                      </a:r>
                      <a:endParaRPr lang="fr-FR" sz="1000" dirty="0"/>
                    </a:p>
                  </a:txBody>
                  <a:tcPr/>
                </a:tc>
                <a:tc>
                  <a:txBody>
                    <a:bodyPr/>
                    <a:lstStyle/>
                    <a:p>
                      <a:r>
                        <a:rPr lang="fr-FR" sz="1000" dirty="0" smtClean="0"/>
                        <a:t>4,50€/trimestre (en e-relevés)</a:t>
                      </a:r>
                    </a:p>
                    <a:p>
                      <a:r>
                        <a:rPr lang="fr-FR" sz="1000" dirty="0" smtClean="0"/>
                        <a:t>9€/trimestre</a:t>
                      </a:r>
                      <a:r>
                        <a:rPr lang="fr-FR" sz="1000" baseline="0" dirty="0" smtClean="0"/>
                        <a:t> (hors e-relevés)</a:t>
                      </a:r>
                      <a:endParaRPr lang="fr-FR" sz="1000" dirty="0"/>
                    </a:p>
                  </a:txBody>
                  <a:tcPr/>
                </a:tc>
              </a:tr>
              <a:tr h="187991">
                <a:tc>
                  <a:txBody>
                    <a:bodyPr/>
                    <a:lstStyle/>
                    <a:p>
                      <a:r>
                        <a:rPr lang="fr-FR" sz="1000" dirty="0" smtClean="0"/>
                        <a:t>Crédit Agricole</a:t>
                      </a:r>
                      <a:r>
                        <a:rPr lang="fr-FR" sz="1000" baseline="0" dirty="0" smtClean="0"/>
                        <a:t> Alsace-Vosges</a:t>
                      </a:r>
                      <a:endParaRPr lang="fr-FR" sz="1000" dirty="0"/>
                    </a:p>
                  </a:txBody>
                  <a:tcPr/>
                </a:tc>
                <a:tc>
                  <a:txBody>
                    <a:bodyPr/>
                    <a:lstStyle/>
                    <a:p>
                      <a:r>
                        <a:rPr lang="fr-FR" sz="1000" dirty="0" smtClean="0"/>
                        <a:t>1,50€/mois, soit 18€/an</a:t>
                      </a:r>
                      <a:endParaRPr lang="fr-FR" sz="1000" dirty="0"/>
                    </a:p>
                  </a:txBody>
                  <a:tcPr/>
                </a:tc>
              </a:tr>
              <a:tr h="18799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00" dirty="0" smtClean="0"/>
                        <a:t>Crédit Agricole Champagne-Bourgogne</a:t>
                      </a:r>
                    </a:p>
                  </a:txBody>
                  <a:tcPr/>
                </a:tc>
                <a:tc>
                  <a:txBody>
                    <a:bodyPr/>
                    <a:lstStyle/>
                    <a:p>
                      <a:r>
                        <a:rPr lang="fr-FR" sz="1000" dirty="0" smtClean="0"/>
                        <a:t>3,15€/trimestre, soit 12,50€/an</a:t>
                      </a:r>
                      <a:endParaRPr lang="fr-FR" sz="1000" dirty="0"/>
                    </a:p>
                  </a:txBody>
                  <a:tcPr/>
                </a:tc>
              </a:tr>
              <a:tr h="187991">
                <a:tc>
                  <a:txBody>
                    <a:bodyPr/>
                    <a:lstStyle/>
                    <a:p>
                      <a:r>
                        <a:rPr lang="fr-FR" sz="1000" dirty="0" smtClean="0"/>
                        <a:t>Banque Populaire ALC</a:t>
                      </a:r>
                      <a:endParaRPr lang="fr-FR" sz="1000" dirty="0"/>
                    </a:p>
                  </a:txBody>
                  <a:tcPr/>
                </a:tc>
                <a:tc>
                  <a:txBody>
                    <a:bodyPr/>
                    <a:lstStyle/>
                    <a:p>
                      <a:r>
                        <a:rPr lang="fr-FR" sz="1000" dirty="0" smtClean="0"/>
                        <a:t>2€/mois, soit 24€/an</a:t>
                      </a:r>
                      <a:endParaRPr lang="fr-FR" sz="1000" dirty="0"/>
                    </a:p>
                  </a:txBody>
                  <a:tcPr/>
                </a:tc>
              </a:tr>
              <a:tr h="187991">
                <a:tc>
                  <a:txBody>
                    <a:bodyPr/>
                    <a:lstStyle/>
                    <a:p>
                      <a:r>
                        <a:rPr lang="fr-FR" sz="1000" dirty="0" smtClean="0"/>
                        <a:t>Crédit Mutuel et CIC</a:t>
                      </a:r>
                      <a:endParaRPr lang="fr-FR" sz="1000" dirty="0"/>
                    </a:p>
                  </a:txBody>
                  <a:tcPr/>
                </a:tc>
                <a:tc>
                  <a:txBody>
                    <a:bodyPr/>
                    <a:lstStyle/>
                    <a:p>
                      <a:r>
                        <a:rPr lang="fr-FR" sz="1000" dirty="0" smtClean="0"/>
                        <a:t>2€/mois, soit 24€/an</a:t>
                      </a:r>
                      <a:endParaRPr lang="fr-FR" sz="1000" dirty="0"/>
                    </a:p>
                  </a:txBody>
                  <a:tcPr/>
                </a:tc>
              </a:tr>
              <a:tr h="187991">
                <a:tc>
                  <a:txBody>
                    <a:bodyPr/>
                    <a:lstStyle/>
                    <a:p>
                      <a:r>
                        <a:rPr lang="fr-FR" sz="1000" dirty="0" smtClean="0"/>
                        <a:t>La Banque</a:t>
                      </a:r>
                      <a:r>
                        <a:rPr lang="fr-FR" sz="1000" baseline="0" dirty="0" smtClean="0"/>
                        <a:t> Postale</a:t>
                      </a:r>
                      <a:endParaRPr lang="fr-FR" sz="1000" dirty="0"/>
                    </a:p>
                  </a:txBody>
                  <a:tcPr/>
                </a:tc>
                <a:tc>
                  <a:txBody>
                    <a:bodyPr/>
                    <a:lstStyle/>
                    <a:p>
                      <a:r>
                        <a:rPr lang="fr-FR" sz="1000" dirty="0" smtClean="0"/>
                        <a:t>1€/mois, soit 12€/an</a:t>
                      </a:r>
                      <a:endParaRPr lang="fr-FR" sz="1000" dirty="0"/>
                    </a:p>
                  </a:txBody>
                  <a:tcPr/>
                </a:tc>
              </a:tr>
              <a:tr h="187991">
                <a:tc>
                  <a:txBody>
                    <a:bodyPr/>
                    <a:lstStyle/>
                    <a:p>
                      <a:r>
                        <a:rPr lang="fr-FR" sz="1000" dirty="0" smtClean="0"/>
                        <a:t>Société</a:t>
                      </a:r>
                      <a:r>
                        <a:rPr lang="fr-FR" sz="1000" baseline="0" dirty="0" smtClean="0"/>
                        <a:t> Générale</a:t>
                      </a:r>
                      <a:endParaRPr lang="fr-FR" sz="1000" dirty="0"/>
                    </a:p>
                  </a:txBody>
                  <a:tcPr/>
                </a:tc>
                <a:tc>
                  <a:txBody>
                    <a:bodyPr/>
                    <a:lstStyle/>
                    <a:p>
                      <a:r>
                        <a:rPr lang="fr-FR" sz="1000" dirty="0" smtClean="0"/>
                        <a:t>6€/trimestre, soit 24€/an</a:t>
                      </a:r>
                      <a:endParaRPr lang="fr-FR" sz="1000" dirty="0"/>
                    </a:p>
                  </a:txBody>
                  <a:tcPr/>
                </a:tc>
              </a:tr>
              <a:tr h="187991">
                <a:tc>
                  <a:txBody>
                    <a:bodyPr/>
                    <a:lstStyle/>
                    <a:p>
                      <a:r>
                        <a:rPr lang="fr-FR" sz="1000" dirty="0" smtClean="0"/>
                        <a:t>BNP</a:t>
                      </a:r>
                      <a:endParaRPr lang="fr-FR" sz="1000" dirty="0"/>
                    </a:p>
                  </a:txBody>
                  <a:tcPr/>
                </a:tc>
                <a:tc>
                  <a:txBody>
                    <a:bodyPr/>
                    <a:lstStyle/>
                    <a:p>
                      <a:r>
                        <a:rPr lang="fr-FR" sz="1000" dirty="0" smtClean="0"/>
                        <a:t>2,50€/mois, soit 30€/an</a:t>
                      </a:r>
                      <a:endParaRPr lang="fr-FR" sz="1000" dirty="0"/>
                    </a:p>
                  </a:txBody>
                  <a:tcPr/>
                </a:tc>
              </a:tr>
            </a:tbl>
          </a:graphicData>
        </a:graphic>
      </p:graphicFrame>
      <p:sp>
        <p:nvSpPr>
          <p:cNvPr id="6" name="Rectangle 5"/>
          <p:cNvSpPr/>
          <p:nvPr/>
        </p:nvSpPr>
        <p:spPr>
          <a:xfrm>
            <a:off x="336429" y="2375511"/>
            <a:ext cx="8453887" cy="492443"/>
          </a:xfrm>
          <a:prstGeom prst="rect">
            <a:avLst/>
          </a:prstGeom>
          <a:ln>
            <a:noFill/>
          </a:ln>
        </p:spPr>
        <p:txBody>
          <a:bodyPr wrap="square">
            <a:spAutoFit/>
          </a:bodyPr>
          <a:lstStyle/>
          <a:p>
            <a:pPr marL="285750" indent="-285750">
              <a:buClr>
                <a:srgbClr val="EB0F2D"/>
              </a:buClr>
              <a:buFont typeface="Wingdings" panose="05000000000000000000" pitchFamily="2" charset="2"/>
              <a:buChar char="è"/>
            </a:pPr>
            <a:r>
              <a:rPr lang="fr-FR" sz="1400" dirty="0" smtClean="0"/>
              <a:t>Le 1</a:t>
            </a:r>
            <a:r>
              <a:rPr lang="fr-FR" sz="1400" baseline="30000" dirty="0" smtClean="0"/>
              <a:t>er</a:t>
            </a:r>
            <a:r>
              <a:rPr lang="fr-FR" sz="1400" dirty="0" smtClean="0"/>
              <a:t> prélèvement sera </a:t>
            </a:r>
            <a:r>
              <a:rPr lang="fr-FR" sz="1400" dirty="0"/>
              <a:t>effectué </a:t>
            </a:r>
            <a:r>
              <a:rPr lang="fr-FR" sz="1400" b="1" dirty="0"/>
              <a:t>début avril</a:t>
            </a:r>
            <a:r>
              <a:rPr lang="fr-FR" sz="1400" dirty="0"/>
              <a:t>, </a:t>
            </a:r>
            <a:r>
              <a:rPr lang="fr-FR" sz="1400" b="1" dirty="0" smtClean="0"/>
              <a:t>au tarif </a:t>
            </a:r>
            <a:r>
              <a:rPr lang="fr-FR" sz="1400" b="1" dirty="0"/>
              <a:t>applicable au 1</a:t>
            </a:r>
            <a:r>
              <a:rPr lang="fr-FR" sz="1400" b="1" baseline="30000" dirty="0"/>
              <a:t>er</a:t>
            </a:r>
            <a:r>
              <a:rPr lang="fr-FR" sz="1400" b="1" dirty="0"/>
              <a:t> </a:t>
            </a:r>
            <a:r>
              <a:rPr lang="fr-FR" sz="1400" b="1" dirty="0" smtClean="0"/>
              <a:t>avril 2018, soit </a:t>
            </a:r>
            <a:r>
              <a:rPr lang="fr-FR" sz="1400" b="1" dirty="0" smtClean="0">
                <a:solidFill>
                  <a:srgbClr val="FF0000"/>
                </a:solidFill>
              </a:rPr>
              <a:t>4,50€</a:t>
            </a:r>
            <a:r>
              <a:rPr lang="fr-FR" sz="1400" b="1" dirty="0" smtClean="0"/>
              <a:t> </a:t>
            </a:r>
            <a:r>
              <a:rPr lang="fr-FR" sz="1200" dirty="0" smtClean="0">
                <a:solidFill>
                  <a:schemeClr val="bg2">
                    <a:lumMod val="50000"/>
                  </a:schemeClr>
                </a:solidFill>
              </a:rPr>
              <a:t>(et non au tarif 2017 contrairement à </a:t>
            </a:r>
            <a:r>
              <a:rPr lang="fr-FR" sz="1200" dirty="0">
                <a:solidFill>
                  <a:schemeClr val="bg2">
                    <a:lumMod val="50000"/>
                  </a:schemeClr>
                </a:solidFill>
              </a:rPr>
              <a:t>ce qui </a:t>
            </a:r>
            <a:r>
              <a:rPr lang="fr-FR" sz="1200" dirty="0" smtClean="0">
                <a:solidFill>
                  <a:schemeClr val="bg2">
                    <a:lumMod val="50000"/>
                  </a:schemeClr>
                </a:solidFill>
              </a:rPr>
              <a:t>était indiqué </a:t>
            </a:r>
            <a:r>
              <a:rPr lang="fr-FR" sz="1200" dirty="0">
                <a:solidFill>
                  <a:schemeClr val="bg2">
                    <a:lumMod val="50000"/>
                  </a:schemeClr>
                </a:solidFill>
              </a:rPr>
              <a:t>dans la 1</a:t>
            </a:r>
            <a:r>
              <a:rPr lang="fr-FR" sz="1200" baseline="30000" dirty="0">
                <a:solidFill>
                  <a:schemeClr val="bg2">
                    <a:lumMod val="50000"/>
                  </a:schemeClr>
                </a:solidFill>
              </a:rPr>
              <a:t>ère</a:t>
            </a:r>
            <a:r>
              <a:rPr lang="fr-FR" sz="1200" dirty="0">
                <a:solidFill>
                  <a:schemeClr val="bg2">
                    <a:lumMod val="50000"/>
                  </a:schemeClr>
                </a:solidFill>
              </a:rPr>
              <a:t> version de la note d’information DMA-INF/17.109 parue en décembre </a:t>
            </a:r>
            <a:r>
              <a:rPr lang="fr-FR" sz="1200" dirty="0" smtClean="0">
                <a:solidFill>
                  <a:schemeClr val="bg2">
                    <a:lumMod val="50000"/>
                  </a:schemeClr>
                </a:solidFill>
              </a:rPr>
              <a:t>2017)</a:t>
            </a:r>
            <a:endParaRPr lang="fr-FR" sz="1400" dirty="0" smtClean="0">
              <a:solidFill>
                <a:schemeClr val="bg2">
                  <a:lumMod val="50000"/>
                </a:schemeClr>
              </a:solidFill>
            </a:endParaRPr>
          </a:p>
        </p:txBody>
      </p:sp>
      <p:sp>
        <p:nvSpPr>
          <p:cNvPr id="7" name="Rectangle 6"/>
          <p:cNvSpPr/>
          <p:nvPr/>
        </p:nvSpPr>
        <p:spPr>
          <a:xfrm>
            <a:off x="306235" y="3260786"/>
            <a:ext cx="4576315" cy="2501660"/>
          </a:xfrm>
          <a:prstGeom prst="rect">
            <a:avLst/>
          </a:prstGeom>
          <a:solidFill>
            <a:schemeClr val="bg1">
              <a:lumMod val="95000"/>
            </a:schemeClr>
          </a:solidFill>
        </p:spPr>
        <p:txBody>
          <a:bodyPr wrap="square" anchor="ctr">
            <a:noAutofit/>
          </a:bodyPr>
          <a:lstStyle/>
          <a:p>
            <a:r>
              <a:rPr lang="fr-FR" sz="1200" b="1" dirty="0" smtClean="0">
                <a:solidFill>
                  <a:srgbClr val="C00000"/>
                </a:solidFill>
              </a:rPr>
              <a:t>Rappel  des critères d’application des frais de tenue de compte:</a:t>
            </a:r>
          </a:p>
          <a:p>
            <a:pPr marL="171450" indent="-171450">
              <a:buFont typeface="Arial" panose="020B0604020202020204" pitchFamily="34" charset="0"/>
              <a:buChar char="•"/>
            </a:pPr>
            <a:r>
              <a:rPr lang="fr-FR" sz="1100" dirty="0" smtClean="0"/>
              <a:t>sont </a:t>
            </a:r>
            <a:r>
              <a:rPr lang="fr-FR" sz="1100" dirty="0"/>
              <a:t>tarifés </a:t>
            </a:r>
            <a:r>
              <a:rPr lang="fr-FR" sz="1100" b="1" dirty="0"/>
              <a:t>tous les comptes de dépôt 04, non rattachés à une offre forfaitaire </a:t>
            </a:r>
            <a:r>
              <a:rPr lang="fr-FR" sz="1100" dirty="0"/>
              <a:t>(c’est-à-dire hors Bouquet liberté, FSE, FSE+, FSI, FSJ, Solution 16-17, </a:t>
            </a:r>
            <a:r>
              <a:rPr lang="fr-FR" sz="1100" dirty="0" err="1"/>
              <a:t>Futéo</a:t>
            </a:r>
            <a:r>
              <a:rPr lang="fr-FR" sz="1100" dirty="0"/>
              <a:t>, Forfait </a:t>
            </a:r>
            <a:r>
              <a:rPr lang="fr-FR" sz="1100" dirty="0" err="1"/>
              <a:t>Satellis</a:t>
            </a:r>
            <a:r>
              <a:rPr lang="fr-FR" sz="1100" dirty="0"/>
              <a:t> Autonomie, SBB, OCF, CDD Support Epargne) </a:t>
            </a:r>
          </a:p>
          <a:p>
            <a:r>
              <a:rPr lang="fr-FR" sz="1100" dirty="0"/>
              <a:t> </a:t>
            </a:r>
          </a:p>
          <a:p>
            <a:r>
              <a:rPr lang="fr-FR" sz="1100" b="1" dirty="0" smtClean="0"/>
              <a:t>Clients exonérés :</a:t>
            </a:r>
          </a:p>
          <a:p>
            <a:pPr marL="171450" indent="-171450">
              <a:buFont typeface="Arial" panose="020B0604020202020204" pitchFamily="34" charset="0"/>
              <a:buChar char="•"/>
            </a:pPr>
            <a:r>
              <a:rPr lang="fr-FR" sz="1100" dirty="0" smtClean="0"/>
              <a:t>Les jeunes de moins de 25 ans inclus, les </a:t>
            </a:r>
            <a:r>
              <a:rPr lang="fr-FR" sz="1100" dirty="0"/>
              <a:t>majeurs protégés, les clients décédés et </a:t>
            </a:r>
            <a:r>
              <a:rPr lang="fr-FR" sz="1100" dirty="0" smtClean="0"/>
              <a:t>les clients </a:t>
            </a:r>
            <a:r>
              <a:rPr lang="fr-FR" sz="1100" dirty="0"/>
              <a:t>qui détiennent uniquement des parts sociales et un compte de dépôt.</a:t>
            </a:r>
          </a:p>
          <a:p>
            <a:r>
              <a:rPr lang="fr-FR" sz="1100" dirty="0"/>
              <a:t> </a:t>
            </a:r>
          </a:p>
          <a:p>
            <a:r>
              <a:rPr lang="fr-FR" sz="1100" b="1" dirty="0"/>
              <a:t>A noter : </a:t>
            </a:r>
            <a:endParaRPr lang="fr-FR" sz="1100" dirty="0"/>
          </a:p>
          <a:p>
            <a:pPr marL="171450" indent="-171450">
              <a:buFont typeface="Arial" panose="020B0604020202020204" pitchFamily="34" charset="0"/>
              <a:buChar char="•"/>
            </a:pPr>
            <a:r>
              <a:rPr lang="fr-FR" sz="1100" dirty="0" smtClean="0"/>
              <a:t>Il n’y a qu’un </a:t>
            </a:r>
            <a:r>
              <a:rPr lang="fr-FR" sz="1100" dirty="0"/>
              <a:t>seul prélèvement par </a:t>
            </a:r>
            <a:r>
              <a:rPr lang="fr-FR" sz="1100" dirty="0" smtClean="0"/>
              <a:t>client. </a:t>
            </a:r>
          </a:p>
          <a:p>
            <a:pPr marL="171450" indent="-171450">
              <a:buFont typeface="Arial" panose="020B0604020202020204" pitchFamily="34" charset="0"/>
              <a:buChar char="•"/>
            </a:pPr>
            <a:r>
              <a:rPr lang="fr-FR" sz="1100" dirty="0" smtClean="0"/>
              <a:t>Si le client </a:t>
            </a:r>
            <a:r>
              <a:rPr lang="fr-FR" sz="1100" dirty="0"/>
              <a:t>est titulaire d’un compte hors forfait et d’un compte en forfait : le compte hors forfait sera </a:t>
            </a:r>
            <a:r>
              <a:rPr lang="fr-FR" sz="1100" dirty="0" smtClean="0"/>
              <a:t>tarifé</a:t>
            </a:r>
          </a:p>
        </p:txBody>
      </p:sp>
      <p:sp>
        <p:nvSpPr>
          <p:cNvPr id="8" name="Rectangle 7"/>
          <p:cNvSpPr/>
          <p:nvPr/>
        </p:nvSpPr>
        <p:spPr>
          <a:xfrm>
            <a:off x="299764" y="5822828"/>
            <a:ext cx="4572000" cy="307777"/>
          </a:xfrm>
          <a:prstGeom prst="rect">
            <a:avLst/>
          </a:prstGeom>
          <a:solidFill>
            <a:srgbClr val="EB0F2D"/>
          </a:solidFill>
        </p:spPr>
        <p:txBody>
          <a:bodyPr>
            <a:spAutoFit/>
          </a:bodyPr>
          <a:lstStyle/>
          <a:p>
            <a:pPr marL="171450" indent="-171450">
              <a:buClr>
                <a:schemeClr val="bg1"/>
              </a:buClr>
              <a:buFont typeface="Wingdings" panose="05000000000000000000" pitchFamily="2" charset="2"/>
              <a:buChar char="è"/>
            </a:pPr>
            <a:r>
              <a:rPr lang="fr-FR" sz="1400" b="1" dirty="0" smtClean="0">
                <a:solidFill>
                  <a:schemeClr val="bg1"/>
                </a:solidFill>
              </a:rPr>
              <a:t> Nos </a:t>
            </a:r>
            <a:r>
              <a:rPr lang="fr-FR" sz="1400" b="1" dirty="0">
                <a:solidFill>
                  <a:schemeClr val="bg1"/>
                </a:solidFill>
              </a:rPr>
              <a:t>clients détenteurs d’un forfait ne sont pas prélevés !</a:t>
            </a:r>
          </a:p>
        </p:txBody>
      </p:sp>
    </p:spTree>
    <p:extLst>
      <p:ext uri="{BB962C8B-B14F-4D97-AF65-F5344CB8AC3E}">
        <p14:creationId xmlns:p14="http://schemas.microsoft.com/office/powerpoint/2010/main" val="4387826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72991"/>
            <a:ext cx="8542338" cy="1233779"/>
          </a:xfrm>
        </p:spPr>
        <p:txBody>
          <a:bodyPr>
            <a:noAutofit/>
          </a:bodyPr>
          <a:lstStyle/>
          <a:p>
            <a:pPr algn="just">
              <a:spcBef>
                <a:spcPts val="300"/>
              </a:spcBef>
              <a:spcAft>
                <a:spcPts val="300"/>
              </a:spcAft>
            </a:pPr>
            <a:r>
              <a:rPr lang="fr-FR" sz="1100" dirty="0" smtClean="0">
                <a:latin typeface="Arial Narrow" panose="020B0606020202030204" pitchFamily="34" charset="0"/>
              </a:rPr>
              <a:t>Le renouvellement d’une carte avant son échéance représente un coût pour la CELCA (fabrication + envoi). </a:t>
            </a:r>
          </a:p>
          <a:p>
            <a:pPr algn="just">
              <a:spcBef>
                <a:spcPts val="300"/>
              </a:spcBef>
              <a:spcAft>
                <a:spcPts val="300"/>
              </a:spcAft>
            </a:pPr>
            <a:r>
              <a:rPr lang="fr-FR" sz="1100" b="1" dirty="0">
                <a:latin typeface="Arial Narrow" panose="020B0606020202030204" pitchFamily="34" charset="0"/>
              </a:rPr>
              <a:t>D</a:t>
            </a:r>
            <a:r>
              <a:rPr lang="fr-FR" sz="1100" b="1" dirty="0" smtClean="0">
                <a:latin typeface="Arial Narrow" panose="020B0606020202030204" pitchFamily="34" charset="0"/>
              </a:rPr>
              <a:t>epuis le 5 juin 2017, </a:t>
            </a:r>
            <a:r>
              <a:rPr lang="fr-FR" sz="1100" dirty="0" smtClean="0">
                <a:latin typeface="Arial Narrow" panose="020B0606020202030204" pitchFamily="34" charset="0"/>
              </a:rPr>
              <a:t>le système de facturation/remboursement des cartes au prorata de la durée de détention est plus juste mais ne permet pas de couvrir le coût de refabrication d’une carte. </a:t>
            </a:r>
          </a:p>
          <a:p>
            <a:pPr algn="just">
              <a:spcBef>
                <a:spcPts val="300"/>
              </a:spcBef>
              <a:spcAft>
                <a:spcPts val="300"/>
              </a:spcAft>
              <a:buFont typeface="Wingdings" panose="05000000000000000000" pitchFamily="2" charset="2"/>
              <a:buChar char="è"/>
            </a:pPr>
            <a:r>
              <a:rPr lang="fr-FR" sz="1100" b="1" dirty="0" smtClean="0">
                <a:latin typeface="Arial Narrow" panose="020B0606020202030204" pitchFamily="34" charset="0"/>
              </a:rPr>
              <a:t>A partir du 1</a:t>
            </a:r>
            <a:r>
              <a:rPr lang="fr-FR" sz="1100" b="1" baseline="30000" dirty="0" smtClean="0">
                <a:latin typeface="Arial Narrow" panose="020B0606020202030204" pitchFamily="34" charset="0"/>
              </a:rPr>
              <a:t>er</a:t>
            </a:r>
            <a:r>
              <a:rPr lang="fr-FR" sz="1100" b="1" dirty="0" smtClean="0">
                <a:latin typeface="Arial Narrow" panose="020B0606020202030204" pitchFamily="34" charset="0"/>
              </a:rPr>
              <a:t> avril 2018, la refabrication avant échéance pour perte / vol / 3 codes faux sera donc facturée 12,50 € </a:t>
            </a:r>
            <a:r>
              <a:rPr lang="fr-FR" sz="1100" dirty="0" smtClean="0">
                <a:latin typeface="Arial Narrow" panose="020B0606020202030204" pitchFamily="34" charset="0"/>
              </a:rPr>
              <a:t>(le renouvellement pour carte défectueuse ou changement de visuel reste gratuit). </a:t>
            </a:r>
          </a:p>
        </p:txBody>
      </p:sp>
      <p:sp>
        <p:nvSpPr>
          <p:cNvPr id="3" name="Titre 2"/>
          <p:cNvSpPr>
            <a:spLocks noGrp="1"/>
          </p:cNvSpPr>
          <p:nvPr>
            <p:ph type="title"/>
          </p:nvPr>
        </p:nvSpPr>
        <p:spPr/>
        <p:txBody>
          <a:bodyPr>
            <a:normAutofit/>
          </a:bodyPr>
          <a:lstStyle/>
          <a:p>
            <a:r>
              <a:rPr lang="fr-FR" sz="2400" dirty="0" smtClean="0"/>
              <a:t>refabrication anticipée de carte (nouveau)</a:t>
            </a:r>
            <a:endParaRPr lang="fr-FR" sz="3200" dirty="0"/>
          </a:p>
        </p:txBody>
      </p:sp>
      <p:sp>
        <p:nvSpPr>
          <p:cNvPr id="6" name="Espace réservé du contenu 2"/>
          <p:cNvSpPr txBox="1">
            <a:spLocks/>
          </p:cNvSpPr>
          <p:nvPr/>
        </p:nvSpPr>
        <p:spPr>
          <a:xfrm>
            <a:off x="1528243" y="3014482"/>
            <a:ext cx="2862602" cy="962320"/>
          </a:xfrm>
          <a:prstGeom prst="rect">
            <a:avLst/>
          </a:prstGeom>
          <a:solidFill>
            <a:schemeClr val="bg1">
              <a:lumMod val="95000"/>
            </a:schemeClr>
          </a:solidFill>
        </p:spPr>
        <p:txBody>
          <a:bodyPr vert="horz" lIns="91440" tIns="45720" rIns="91440" bIns="45720" rtlCol="0" anchor="ctr">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1100" dirty="0" smtClean="0"/>
              <a:t>Remboursement automatique de l’ancienne carte au prorata de la durée non consommée</a:t>
            </a:r>
          </a:p>
          <a:p>
            <a:r>
              <a:rPr lang="fr-FR" sz="1100" dirty="0"/>
              <a:t>Facturation automatique de la nouvelle carte (cotisation annuelle</a:t>
            </a:r>
            <a:r>
              <a:rPr lang="fr-FR" sz="1100" dirty="0" smtClean="0"/>
              <a:t>)</a:t>
            </a:r>
          </a:p>
        </p:txBody>
      </p:sp>
      <p:sp>
        <p:nvSpPr>
          <p:cNvPr id="8" name="Espace réservé du contenu 2"/>
          <p:cNvSpPr txBox="1">
            <a:spLocks/>
          </p:cNvSpPr>
          <p:nvPr/>
        </p:nvSpPr>
        <p:spPr>
          <a:xfrm>
            <a:off x="984017" y="2423962"/>
            <a:ext cx="6501476" cy="284746"/>
          </a:xfrm>
          <a:prstGeom prst="rect">
            <a:avLst/>
          </a:prstGeom>
          <a:solidFill>
            <a:srgbClr val="EB0F2D"/>
          </a:solidFill>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fr-FR" sz="1200" b="1" dirty="0" smtClean="0">
                <a:solidFill>
                  <a:schemeClr val="bg1"/>
                </a:solidFill>
              </a:rPr>
              <a:t>Le client demande le renouvellement de sa carte bancaire avant son échéance (perte / vol / 3 codes faux):</a:t>
            </a:r>
          </a:p>
          <a:p>
            <a:pPr marL="0" indent="0" algn="ctr">
              <a:buNone/>
            </a:pPr>
            <a:endParaRPr lang="fr-FR" sz="1200" b="1" dirty="0" smtClean="0">
              <a:solidFill>
                <a:schemeClr val="bg1"/>
              </a:solidFill>
            </a:endParaRPr>
          </a:p>
          <a:p>
            <a:pPr marL="0" indent="0" algn="ctr">
              <a:buFont typeface="Wingdings" panose="05000000000000000000" pitchFamily="2" charset="2"/>
              <a:buNone/>
            </a:pPr>
            <a:endParaRPr lang="fr-FR" sz="1000" b="1" dirty="0" smtClean="0">
              <a:solidFill>
                <a:schemeClr val="bg1"/>
              </a:solidFill>
            </a:endParaRPr>
          </a:p>
        </p:txBody>
      </p:sp>
      <p:sp>
        <p:nvSpPr>
          <p:cNvPr id="9" name="Espace réservé du contenu 2"/>
          <p:cNvSpPr txBox="1">
            <a:spLocks/>
          </p:cNvSpPr>
          <p:nvPr/>
        </p:nvSpPr>
        <p:spPr>
          <a:xfrm>
            <a:off x="982815" y="3014482"/>
            <a:ext cx="457760" cy="962320"/>
          </a:xfrm>
          <a:prstGeom prst="rect">
            <a:avLst/>
          </a:prstGeom>
          <a:solidFill>
            <a:srgbClr val="EB0F2D"/>
          </a:solidFill>
        </p:spPr>
        <p:txBody>
          <a:bodyPr vert="vert270" lIns="91440" tIns="45720" rIns="91440" bIns="45720" rtlCol="0" anchor="ctr">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fr-FR" sz="1100" dirty="0" smtClean="0">
                <a:solidFill>
                  <a:schemeClr val="bg1"/>
                </a:solidFill>
              </a:rPr>
              <a:t>Carte hors forfait</a:t>
            </a:r>
          </a:p>
        </p:txBody>
      </p:sp>
      <p:sp>
        <p:nvSpPr>
          <p:cNvPr id="10" name="Espace réservé du contenu 2"/>
          <p:cNvSpPr txBox="1">
            <a:spLocks/>
          </p:cNvSpPr>
          <p:nvPr/>
        </p:nvSpPr>
        <p:spPr>
          <a:xfrm>
            <a:off x="982815" y="4002677"/>
            <a:ext cx="457760" cy="450617"/>
          </a:xfrm>
          <a:prstGeom prst="rect">
            <a:avLst/>
          </a:prstGeom>
          <a:solidFill>
            <a:srgbClr val="EB0F2D"/>
          </a:solidFill>
        </p:spPr>
        <p:txBody>
          <a:bodyPr vert="vert270" lIns="91440" tIns="45720" rIns="91440" bIns="45720" rtlCol="0" anchor="ctr">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fr-FR" sz="900" dirty="0" smtClean="0">
                <a:solidFill>
                  <a:schemeClr val="bg1"/>
                </a:solidFill>
              </a:rPr>
              <a:t>Carte en forfait</a:t>
            </a:r>
          </a:p>
        </p:txBody>
      </p:sp>
      <p:sp>
        <p:nvSpPr>
          <p:cNvPr id="12" name="Espace réservé du contenu 2"/>
          <p:cNvSpPr txBox="1">
            <a:spLocks/>
          </p:cNvSpPr>
          <p:nvPr/>
        </p:nvSpPr>
        <p:spPr>
          <a:xfrm>
            <a:off x="1528242" y="2748765"/>
            <a:ext cx="2862601" cy="235984"/>
          </a:xfrm>
          <a:prstGeom prst="rect">
            <a:avLst/>
          </a:prstGeom>
          <a:solidFill>
            <a:schemeClr val="bg1">
              <a:lumMod val="95000"/>
            </a:schemeClr>
          </a:solidFill>
        </p:spPr>
        <p:txBody>
          <a:bodyPr vert="horz" lIns="91440" tIns="45720" rIns="91440" bIns="45720" rtlCol="0" anchor="ctr">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fr-FR" sz="1200" b="1" dirty="0"/>
              <a:t>D</a:t>
            </a:r>
            <a:r>
              <a:rPr lang="fr-FR" sz="1200" b="1" dirty="0" smtClean="0"/>
              <a:t>epuis le 5 juin 2017</a:t>
            </a:r>
          </a:p>
        </p:txBody>
      </p:sp>
      <p:sp>
        <p:nvSpPr>
          <p:cNvPr id="13" name="Espace réservé du contenu 2"/>
          <p:cNvSpPr txBox="1">
            <a:spLocks/>
          </p:cNvSpPr>
          <p:nvPr/>
        </p:nvSpPr>
        <p:spPr>
          <a:xfrm>
            <a:off x="4462667" y="2748766"/>
            <a:ext cx="3022827" cy="235984"/>
          </a:xfrm>
          <a:prstGeom prst="rect">
            <a:avLst/>
          </a:prstGeom>
          <a:solidFill>
            <a:schemeClr val="accent1">
              <a:lumMod val="20000"/>
              <a:lumOff val="80000"/>
            </a:schemeClr>
          </a:solidFill>
        </p:spPr>
        <p:txBody>
          <a:bodyPr vert="horz" lIns="91440" tIns="45720" rIns="91440" bIns="45720" rtlCol="0" anchor="ctr">
            <a:normAutofit fontScale="92500" lnSpcReduction="20000"/>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fr-FR" sz="1200" b="1" dirty="0" smtClean="0"/>
              <a:t>1</a:t>
            </a:r>
            <a:r>
              <a:rPr lang="fr-FR" sz="1200" b="1" baseline="30000" dirty="0" smtClean="0"/>
              <a:t>er</a:t>
            </a:r>
            <a:r>
              <a:rPr lang="fr-FR" sz="1200" b="1" dirty="0" smtClean="0"/>
              <a:t> avril 2018</a:t>
            </a:r>
          </a:p>
        </p:txBody>
      </p:sp>
      <p:sp>
        <p:nvSpPr>
          <p:cNvPr id="15" name="Espace réservé du contenu 2"/>
          <p:cNvSpPr txBox="1">
            <a:spLocks/>
          </p:cNvSpPr>
          <p:nvPr/>
        </p:nvSpPr>
        <p:spPr>
          <a:xfrm>
            <a:off x="1528242" y="4014360"/>
            <a:ext cx="2862602" cy="438934"/>
          </a:xfrm>
          <a:prstGeom prst="rect">
            <a:avLst/>
          </a:prstGeom>
          <a:solidFill>
            <a:schemeClr val="bg1">
              <a:lumMod val="95000"/>
            </a:schemeClr>
          </a:solidFill>
        </p:spPr>
        <p:txBody>
          <a:bodyPr vert="horz" lIns="91440" tIns="45720" rIns="91440" bIns="45720" rtlCol="0" anchor="ctr">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1100" dirty="0" smtClean="0"/>
              <a:t>Aucune opération de facturation.</a:t>
            </a:r>
          </a:p>
        </p:txBody>
      </p:sp>
      <p:sp>
        <p:nvSpPr>
          <p:cNvPr id="16" name="Espace réservé du contenu 2"/>
          <p:cNvSpPr txBox="1">
            <a:spLocks/>
          </p:cNvSpPr>
          <p:nvPr/>
        </p:nvSpPr>
        <p:spPr>
          <a:xfrm>
            <a:off x="4462666" y="3004945"/>
            <a:ext cx="3022827" cy="970418"/>
          </a:xfrm>
          <a:prstGeom prst="rect">
            <a:avLst/>
          </a:prstGeom>
          <a:solidFill>
            <a:schemeClr val="accent1">
              <a:lumMod val="20000"/>
              <a:lumOff val="80000"/>
            </a:schemeClr>
          </a:solidFill>
        </p:spPr>
        <p:txBody>
          <a:bodyPr vert="horz" lIns="91440" tIns="45720" rIns="91440" bIns="45720" rtlCol="0" anchor="ctr">
            <a:normAutofit fontScale="92500" lnSpcReduction="20000"/>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1100" dirty="0"/>
              <a:t>Remboursement automatique de l’ancienne carte au prorata de la durée non consommée</a:t>
            </a:r>
          </a:p>
          <a:p>
            <a:r>
              <a:rPr lang="fr-FR" sz="1100" dirty="0"/>
              <a:t>Facturation automatique de la nouvelle carte (cotisation annuelle) </a:t>
            </a:r>
          </a:p>
          <a:p>
            <a:r>
              <a:rPr lang="fr-FR" sz="1100" b="1" dirty="0" smtClean="0"/>
              <a:t>Facturation de 12,50 € pour la refabrication anticipée de carte. </a:t>
            </a:r>
            <a:endParaRPr lang="fr-FR" sz="1100" dirty="0" smtClean="0"/>
          </a:p>
        </p:txBody>
      </p:sp>
      <p:sp>
        <p:nvSpPr>
          <p:cNvPr id="17" name="Espace réservé du contenu 2"/>
          <p:cNvSpPr txBox="1">
            <a:spLocks/>
          </p:cNvSpPr>
          <p:nvPr/>
        </p:nvSpPr>
        <p:spPr>
          <a:xfrm>
            <a:off x="4462666" y="4011311"/>
            <a:ext cx="3022827" cy="431315"/>
          </a:xfrm>
          <a:prstGeom prst="rect">
            <a:avLst/>
          </a:prstGeom>
          <a:solidFill>
            <a:schemeClr val="accent1">
              <a:lumMod val="20000"/>
              <a:lumOff val="80000"/>
            </a:schemeClr>
          </a:solidFill>
        </p:spPr>
        <p:txBody>
          <a:bodyPr vert="horz" lIns="91440" tIns="45720" rIns="91440" bIns="45720" rtlCol="0" anchor="ctr">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1100" b="1" dirty="0"/>
              <a:t>Facturation de </a:t>
            </a:r>
            <a:r>
              <a:rPr lang="fr-FR" sz="1100" b="1" dirty="0" smtClean="0"/>
              <a:t>12,50 € </a:t>
            </a:r>
            <a:r>
              <a:rPr lang="fr-FR" sz="1100" b="1" dirty="0"/>
              <a:t>pour refabrication anticipée de carte</a:t>
            </a:r>
            <a:r>
              <a:rPr lang="fr-FR" sz="1100" b="1" dirty="0" smtClean="0"/>
              <a:t>.</a:t>
            </a:r>
          </a:p>
        </p:txBody>
      </p:sp>
      <p:sp>
        <p:nvSpPr>
          <p:cNvPr id="5" name="Rectangle 4"/>
          <p:cNvSpPr/>
          <p:nvPr/>
        </p:nvSpPr>
        <p:spPr>
          <a:xfrm>
            <a:off x="5461607" y="4901240"/>
            <a:ext cx="3390521" cy="1027346"/>
          </a:xfrm>
          <a:prstGeom prst="rect">
            <a:avLst/>
          </a:prstGeom>
          <a:solidFill>
            <a:schemeClr val="bg2">
              <a:lumMod val="40000"/>
              <a:lumOff val="60000"/>
            </a:schemeClr>
          </a:solidFill>
          <a:effectLst>
            <a:outerShdw blurRad="50800" dist="38100" dir="8100000" algn="tr" rotWithShape="0">
              <a:prstClr val="black">
                <a:alpha val="40000"/>
              </a:prstClr>
            </a:outerShdw>
          </a:effectLst>
        </p:spPr>
        <p:txBody>
          <a:bodyPr vert="horz" lIns="91440" tIns="45720" rIns="91440" bIns="45720" rtlCol="0">
            <a:noAutofit/>
          </a:bodyPr>
          <a:lstStyle/>
          <a:p>
            <a:pPr algn="just">
              <a:buClr>
                <a:schemeClr val="tx2"/>
              </a:buClr>
            </a:pPr>
            <a:r>
              <a:rPr lang="fr-FR" sz="1200" b="1" dirty="0" smtClean="0">
                <a:latin typeface="Arial Narrow" panose="020B0606020202030204" pitchFamily="34" charset="0"/>
              </a:rPr>
              <a:t>Tarifs concurrence :</a:t>
            </a:r>
          </a:p>
          <a:p>
            <a:pPr algn="just">
              <a:buClr>
                <a:schemeClr val="tx2"/>
              </a:buClr>
            </a:pPr>
            <a:r>
              <a:rPr lang="fr-FR" sz="1000" dirty="0" smtClean="0"/>
              <a:t>- Crédit </a:t>
            </a:r>
            <a:r>
              <a:rPr lang="fr-FR" sz="1000" dirty="0"/>
              <a:t>Agricole de Lorraine : 15 € </a:t>
            </a:r>
            <a:r>
              <a:rPr lang="fr-FR" sz="1000" dirty="0" smtClean="0"/>
              <a:t>/ </a:t>
            </a:r>
            <a:r>
              <a:rPr lang="fr-FR" sz="1000" dirty="0" smtClean="0">
                <a:latin typeface="Arial Narrow" panose="020B0606020202030204" pitchFamily="34" charset="0"/>
              </a:rPr>
              <a:t>Alsace Vosges: 10 € </a:t>
            </a:r>
            <a:r>
              <a:rPr lang="fr-FR" sz="1000" dirty="0" smtClean="0"/>
              <a:t>/ Nord-Est: 10,50 € </a:t>
            </a:r>
          </a:p>
          <a:p>
            <a:pPr algn="just">
              <a:buClr>
                <a:schemeClr val="tx2"/>
              </a:buClr>
            </a:pPr>
            <a:r>
              <a:rPr lang="fr-FR" sz="1000" dirty="0" smtClean="0">
                <a:latin typeface="Arial Narrow" panose="020B0606020202030204" pitchFamily="34" charset="0"/>
              </a:rPr>
              <a:t>- La </a:t>
            </a:r>
            <a:r>
              <a:rPr lang="fr-FR" sz="1000" dirty="0">
                <a:latin typeface="Arial Narrow" panose="020B0606020202030204" pitchFamily="34" charset="0"/>
              </a:rPr>
              <a:t>Banque Postale: 13,50 €</a:t>
            </a:r>
          </a:p>
          <a:p>
            <a:pPr algn="just">
              <a:buClr>
                <a:schemeClr val="tx2"/>
              </a:buClr>
            </a:pPr>
            <a:r>
              <a:rPr lang="fr-FR" sz="1000" dirty="0" smtClean="0"/>
              <a:t>- Crédit </a:t>
            </a:r>
            <a:r>
              <a:rPr lang="fr-FR" sz="1000" dirty="0"/>
              <a:t>Mutuel : 12,50 €</a:t>
            </a:r>
          </a:p>
          <a:p>
            <a:pPr algn="just">
              <a:buClr>
                <a:schemeClr val="tx2"/>
              </a:buClr>
            </a:pPr>
            <a:r>
              <a:rPr lang="fr-FR" sz="1000" dirty="0" smtClean="0"/>
              <a:t>- CIC</a:t>
            </a:r>
            <a:r>
              <a:rPr lang="fr-FR" sz="1000" dirty="0"/>
              <a:t>: 13 € (hors mises en opposition</a:t>
            </a:r>
            <a:r>
              <a:rPr lang="fr-FR" sz="1000" dirty="0" smtClean="0"/>
              <a:t>)</a:t>
            </a:r>
            <a:endParaRPr lang="fr-FR" sz="1000" dirty="0"/>
          </a:p>
        </p:txBody>
      </p:sp>
      <p:sp>
        <p:nvSpPr>
          <p:cNvPr id="18" name="Espace réservé du contenu 1"/>
          <p:cNvSpPr txBox="1">
            <a:spLocks/>
          </p:cNvSpPr>
          <p:nvPr/>
        </p:nvSpPr>
        <p:spPr>
          <a:xfrm>
            <a:off x="327239" y="4606314"/>
            <a:ext cx="4987726" cy="1708222"/>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300"/>
              </a:spcBef>
              <a:spcAft>
                <a:spcPts val="300"/>
              </a:spcAft>
              <a:buNone/>
            </a:pPr>
            <a:r>
              <a:rPr lang="fr-FR" sz="1100" b="1" dirty="0">
                <a:latin typeface="Arial Narrow" panose="020B0606020202030204" pitchFamily="34" charset="0"/>
              </a:rPr>
              <a:t>L</a:t>
            </a:r>
            <a:r>
              <a:rPr lang="fr-FR" sz="1100" b="1" dirty="0" smtClean="0">
                <a:latin typeface="Arial Narrow" panose="020B0606020202030204" pitchFamily="34" charset="0"/>
              </a:rPr>
              <a:t>es </a:t>
            </a:r>
            <a:r>
              <a:rPr lang="fr-FR" sz="1100" b="1" dirty="0" smtClean="0">
                <a:solidFill>
                  <a:srgbClr val="00B050"/>
                </a:solidFill>
                <a:latin typeface="Arial Narrow" panose="020B0606020202030204" pitchFamily="34" charset="0"/>
              </a:rPr>
              <a:t>12,50 €</a:t>
            </a:r>
            <a:r>
              <a:rPr lang="fr-FR" sz="1100" b="1" dirty="0" smtClean="0">
                <a:latin typeface="Arial Narrow" panose="020B0606020202030204" pitchFamily="34" charset="0"/>
              </a:rPr>
              <a:t> </a:t>
            </a:r>
            <a:r>
              <a:rPr lang="fr-FR" sz="1100" b="1" dirty="0" smtClean="0">
                <a:solidFill>
                  <a:srgbClr val="00B050"/>
                </a:solidFill>
                <a:latin typeface="Arial Narrow" panose="020B0606020202030204" pitchFamily="34" charset="0"/>
              </a:rPr>
              <a:t>sont</a:t>
            </a:r>
            <a:r>
              <a:rPr lang="fr-FR" sz="1100" b="1" dirty="0" smtClean="0">
                <a:latin typeface="Arial Narrow" panose="020B0606020202030204" pitchFamily="34" charset="0"/>
              </a:rPr>
              <a:t> </a:t>
            </a:r>
            <a:r>
              <a:rPr lang="fr-FR" sz="1100" b="1" dirty="0" smtClean="0">
                <a:solidFill>
                  <a:srgbClr val="00B050"/>
                </a:solidFill>
                <a:latin typeface="Arial Narrow" panose="020B0606020202030204" pitchFamily="34" charset="0"/>
              </a:rPr>
              <a:t>pris en charge par BPCE Assurances</a:t>
            </a:r>
            <a:r>
              <a:rPr lang="fr-FR" sz="1100" b="1" dirty="0" smtClean="0">
                <a:solidFill>
                  <a:srgbClr val="FF0000"/>
                </a:solidFill>
                <a:latin typeface="Arial Narrow" panose="020B0606020202030204" pitchFamily="34" charset="0"/>
              </a:rPr>
              <a:t> </a:t>
            </a:r>
            <a:r>
              <a:rPr lang="fr-FR" sz="1100" dirty="0" smtClean="0">
                <a:latin typeface="Arial Narrow" panose="020B0606020202030204" pitchFamily="34" charset="0"/>
              </a:rPr>
              <a:t>pour les clients détenteurs d’une </a:t>
            </a:r>
            <a:r>
              <a:rPr lang="fr-FR" sz="1100" dirty="0" smtClean="0"/>
              <a:t>Assurance </a:t>
            </a:r>
            <a:r>
              <a:rPr lang="fr-FR" sz="1100" dirty="0"/>
              <a:t>sur Compte, Assurance moyens de paiement, </a:t>
            </a:r>
            <a:r>
              <a:rPr lang="fr-FR" sz="1100" dirty="0" err="1"/>
              <a:t>Satellis</a:t>
            </a:r>
            <a:r>
              <a:rPr lang="fr-FR" sz="1100" dirty="0"/>
              <a:t> </a:t>
            </a:r>
            <a:r>
              <a:rPr lang="fr-FR" sz="1100" dirty="0" smtClean="0"/>
              <a:t>Assurances. </a:t>
            </a:r>
          </a:p>
          <a:p>
            <a:pPr indent="-84138" algn="just">
              <a:spcBef>
                <a:spcPts val="0"/>
              </a:spcBef>
              <a:buFont typeface="Arial" panose="020B0604020202020204" pitchFamily="34" charset="0"/>
              <a:buChar char="•"/>
            </a:pPr>
            <a:r>
              <a:rPr lang="fr-FR" sz="1000" dirty="0">
                <a:solidFill>
                  <a:schemeClr val="tx1">
                    <a:lumMod val="65000"/>
                    <a:lumOff val="35000"/>
                  </a:schemeClr>
                </a:solidFill>
                <a:latin typeface="Arial Narrow" panose="020B0606020202030204" pitchFamily="34" charset="0"/>
              </a:rPr>
              <a:t>Déclaration du sinistre au 09 69 36 45 </a:t>
            </a:r>
            <a:r>
              <a:rPr lang="fr-FR" sz="1000" dirty="0" smtClean="0">
                <a:solidFill>
                  <a:schemeClr val="tx1">
                    <a:lumMod val="65000"/>
                    <a:lumOff val="35000"/>
                  </a:schemeClr>
                </a:solidFill>
                <a:latin typeface="Arial Narrow" panose="020B0606020202030204" pitchFamily="34" charset="0"/>
              </a:rPr>
              <a:t>45</a:t>
            </a:r>
            <a:endParaRPr lang="fr-FR" sz="1000" dirty="0">
              <a:solidFill>
                <a:schemeClr val="tx1">
                  <a:lumMod val="65000"/>
                  <a:lumOff val="35000"/>
                </a:schemeClr>
              </a:solidFill>
              <a:latin typeface="Arial Narrow" panose="020B0606020202030204" pitchFamily="34" charset="0"/>
            </a:endParaRPr>
          </a:p>
          <a:p>
            <a:pPr indent="-84138" algn="just">
              <a:spcBef>
                <a:spcPts val="0"/>
              </a:spcBef>
              <a:buFont typeface="Arial" panose="020B0604020202020204" pitchFamily="34" charset="0"/>
              <a:buChar char="•"/>
            </a:pPr>
            <a:r>
              <a:rPr lang="fr-FR" sz="1000" dirty="0">
                <a:solidFill>
                  <a:schemeClr val="tx1">
                    <a:lumMod val="65000"/>
                    <a:lumOff val="35000"/>
                  </a:schemeClr>
                </a:solidFill>
                <a:latin typeface="Arial Narrow" panose="020B0606020202030204" pitchFamily="34" charset="0"/>
              </a:rPr>
              <a:t>Justificatifs à fournir: copie du relevé de compte où figurent les 12,50</a:t>
            </a:r>
            <a:r>
              <a:rPr lang="fr-FR" sz="1000" dirty="0" smtClean="0">
                <a:solidFill>
                  <a:schemeClr val="tx1">
                    <a:lumMod val="65000"/>
                    <a:lumOff val="35000"/>
                  </a:schemeClr>
                </a:solidFill>
                <a:latin typeface="Arial Narrow" panose="020B0606020202030204" pitchFamily="34" charset="0"/>
              </a:rPr>
              <a:t>€</a:t>
            </a:r>
          </a:p>
          <a:p>
            <a:pPr indent="-84138" algn="just">
              <a:spcBef>
                <a:spcPts val="0"/>
              </a:spcBef>
              <a:buFont typeface="Arial" panose="020B0604020202020204" pitchFamily="34" charset="0"/>
              <a:buChar char="•"/>
            </a:pPr>
            <a:endParaRPr lang="fr-FR" sz="1000" dirty="0">
              <a:solidFill>
                <a:schemeClr val="tx1">
                  <a:lumMod val="65000"/>
                  <a:lumOff val="35000"/>
                </a:schemeClr>
              </a:solidFill>
              <a:latin typeface="Arial Narrow" panose="020B0606020202030204" pitchFamily="34" charset="0"/>
            </a:endParaRPr>
          </a:p>
          <a:p>
            <a:pPr algn="just">
              <a:spcBef>
                <a:spcPts val="0"/>
              </a:spcBef>
              <a:buFont typeface="Wingdings" panose="05000000000000000000" pitchFamily="2" charset="2"/>
              <a:buChar char="è"/>
            </a:pPr>
            <a:r>
              <a:rPr lang="fr-FR" sz="1100" b="1" dirty="0" smtClean="0">
                <a:solidFill>
                  <a:srgbClr val="EB0F2D"/>
                </a:solidFill>
              </a:rPr>
              <a:t>L’équipement </a:t>
            </a:r>
            <a:r>
              <a:rPr lang="fr-FR" sz="1100" b="1" dirty="0">
                <a:solidFill>
                  <a:srgbClr val="EB0F2D"/>
                </a:solidFill>
              </a:rPr>
              <a:t>en forfait permet d’éviter ces frais. </a:t>
            </a:r>
            <a:endParaRPr lang="fr-FR" sz="1100" dirty="0"/>
          </a:p>
          <a:p>
            <a:pPr marL="180975" indent="0" algn="just">
              <a:spcBef>
                <a:spcPts val="0"/>
              </a:spcBef>
              <a:buNone/>
            </a:pPr>
            <a:endParaRPr lang="fr-FR" sz="100" dirty="0">
              <a:solidFill>
                <a:schemeClr val="tx1">
                  <a:lumMod val="65000"/>
                  <a:lumOff val="35000"/>
                </a:schemeClr>
              </a:solidFill>
              <a:latin typeface="Arial Narrow" panose="020B0606020202030204" pitchFamily="34" charset="0"/>
            </a:endParaRPr>
          </a:p>
          <a:p>
            <a:pPr marL="0" indent="0" algn="just">
              <a:spcBef>
                <a:spcPts val="300"/>
              </a:spcBef>
              <a:spcAft>
                <a:spcPts val="300"/>
              </a:spcAft>
              <a:buNone/>
            </a:pPr>
            <a:endParaRPr lang="fr-FR" sz="100" dirty="0" smtClean="0"/>
          </a:p>
          <a:p>
            <a:pPr marL="0" indent="0" algn="just">
              <a:spcBef>
                <a:spcPts val="300"/>
              </a:spcBef>
              <a:spcAft>
                <a:spcPts val="300"/>
              </a:spcAft>
              <a:buNone/>
            </a:pPr>
            <a:r>
              <a:rPr lang="fr-FR" sz="1100" dirty="0" smtClean="0"/>
              <a:t>Ils ne sont pas pris en charge par l’Assurance </a:t>
            </a:r>
            <a:r>
              <a:rPr lang="fr-FR" sz="1100" dirty="0"/>
              <a:t>perte/vol des cartes à autorisation systématique et des cartes </a:t>
            </a:r>
            <a:r>
              <a:rPr lang="fr-FR" sz="1100" dirty="0" smtClean="0"/>
              <a:t>Visa (ex: incluse dans </a:t>
            </a:r>
            <a:r>
              <a:rPr lang="fr-FR" sz="1100" dirty="0" err="1" smtClean="0"/>
              <a:t>Futéo</a:t>
            </a:r>
            <a:r>
              <a:rPr lang="fr-FR" sz="1100" dirty="0" smtClean="0"/>
              <a:t>, visa </a:t>
            </a:r>
            <a:r>
              <a:rPr lang="fr-FR" sz="1100" dirty="0" err="1" smtClean="0"/>
              <a:t>sensea</a:t>
            </a:r>
            <a:r>
              <a:rPr lang="fr-FR" sz="1100" dirty="0" smtClean="0"/>
              <a:t> en OCF ou SBB, etc.)</a:t>
            </a:r>
          </a:p>
          <a:p>
            <a:pPr marL="0" indent="0" algn="just">
              <a:spcBef>
                <a:spcPts val="300"/>
              </a:spcBef>
              <a:spcAft>
                <a:spcPts val="300"/>
              </a:spcAft>
              <a:buNone/>
            </a:pPr>
            <a:endParaRPr lang="fr-FR" sz="200" b="1" dirty="0" smtClean="0">
              <a:solidFill>
                <a:srgbClr val="EB0F2D"/>
              </a:solidFill>
            </a:endParaRPr>
          </a:p>
          <a:p>
            <a:pPr marL="0" indent="0" algn="just">
              <a:spcBef>
                <a:spcPts val="300"/>
              </a:spcBef>
              <a:spcAft>
                <a:spcPts val="300"/>
              </a:spcAft>
              <a:buNone/>
            </a:pPr>
            <a:endParaRPr lang="fr-FR" sz="1100" dirty="0" smtClean="0"/>
          </a:p>
        </p:txBody>
      </p:sp>
      <p:pic>
        <p:nvPicPr>
          <p:cNvPr id="19" name="Picture 11" descr="Résultat d’images pour icone validé"/>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98308" y="4651085"/>
            <a:ext cx="172431" cy="17243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Résultat d’images pour icone finder croix rou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430" y="5807822"/>
            <a:ext cx="213024" cy="213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17355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405741"/>
            <a:ext cx="8542338" cy="3787362"/>
          </a:xfrm>
        </p:spPr>
        <p:txBody>
          <a:bodyPr>
            <a:noAutofit/>
          </a:bodyPr>
          <a:lstStyle/>
          <a:p>
            <a:pPr algn="just">
              <a:spcBef>
                <a:spcPts val="300"/>
              </a:spcBef>
              <a:spcAft>
                <a:spcPts val="300"/>
              </a:spcAft>
            </a:pPr>
            <a:r>
              <a:rPr lang="fr-FR" sz="1400" dirty="0" smtClean="0">
                <a:latin typeface="Arial Narrow" panose="020B0606020202030204" pitchFamily="34" charset="0"/>
              </a:rPr>
              <a:t>A compter du 1</a:t>
            </a:r>
            <a:r>
              <a:rPr lang="fr-FR" sz="1400" baseline="30000" dirty="0" smtClean="0">
                <a:latin typeface="Arial Narrow" panose="020B0606020202030204" pitchFamily="34" charset="0"/>
              </a:rPr>
              <a:t>er</a:t>
            </a:r>
            <a:r>
              <a:rPr lang="fr-FR" sz="1400" dirty="0" smtClean="0">
                <a:latin typeface="Arial Narrow" panose="020B0606020202030204" pitchFamily="34" charset="0"/>
              </a:rPr>
              <a:t> avril, les taux d’intérêts débiteurs et les frais de gestion évoluent pour les découverts autorisés.</a:t>
            </a:r>
          </a:p>
          <a:p>
            <a:pPr algn="just">
              <a:spcBef>
                <a:spcPts val="300"/>
              </a:spcBef>
              <a:spcAft>
                <a:spcPts val="300"/>
              </a:spcAft>
            </a:pPr>
            <a:endParaRPr lang="fr-FR" sz="1400" dirty="0">
              <a:latin typeface="Arial Narrow" panose="020B0606020202030204" pitchFamily="34" charset="0"/>
            </a:endParaRPr>
          </a:p>
          <a:p>
            <a:pPr algn="just">
              <a:spcBef>
                <a:spcPts val="300"/>
              </a:spcBef>
              <a:spcAft>
                <a:spcPts val="300"/>
              </a:spcAft>
            </a:pPr>
            <a:endParaRPr lang="fr-FR" sz="1400" dirty="0" smtClean="0">
              <a:latin typeface="Arial Narrow" panose="020B0606020202030204" pitchFamily="34" charset="0"/>
            </a:endParaRPr>
          </a:p>
          <a:p>
            <a:pPr algn="just">
              <a:spcBef>
                <a:spcPts val="300"/>
              </a:spcBef>
              <a:spcAft>
                <a:spcPts val="300"/>
              </a:spcAft>
            </a:pPr>
            <a:endParaRPr lang="fr-FR" sz="1400" dirty="0">
              <a:latin typeface="Arial Narrow" panose="020B0606020202030204" pitchFamily="34" charset="0"/>
            </a:endParaRPr>
          </a:p>
          <a:p>
            <a:pPr algn="just">
              <a:spcBef>
                <a:spcPts val="300"/>
              </a:spcBef>
              <a:spcAft>
                <a:spcPts val="300"/>
              </a:spcAft>
            </a:pPr>
            <a:endParaRPr lang="fr-FR" sz="1400" dirty="0" smtClean="0">
              <a:latin typeface="Arial Narrow" panose="020B0606020202030204" pitchFamily="34" charset="0"/>
            </a:endParaRPr>
          </a:p>
          <a:p>
            <a:pPr algn="just">
              <a:spcBef>
                <a:spcPts val="300"/>
              </a:spcBef>
              <a:spcAft>
                <a:spcPts val="300"/>
              </a:spcAft>
            </a:pPr>
            <a:endParaRPr lang="fr-FR" sz="2000" dirty="0">
              <a:latin typeface="Arial Narrow" panose="020B0606020202030204" pitchFamily="34" charset="0"/>
            </a:endParaRPr>
          </a:p>
          <a:p>
            <a:pPr algn="just">
              <a:spcBef>
                <a:spcPts val="300"/>
              </a:spcBef>
              <a:spcAft>
                <a:spcPts val="300"/>
              </a:spcAft>
            </a:pPr>
            <a:endParaRPr lang="fr-FR" sz="1400" dirty="0" smtClean="0">
              <a:latin typeface="Arial Narrow" panose="020B0606020202030204" pitchFamily="34" charset="0"/>
            </a:endParaRPr>
          </a:p>
          <a:p>
            <a:pPr algn="just">
              <a:spcBef>
                <a:spcPts val="300"/>
              </a:spcBef>
              <a:spcAft>
                <a:spcPts val="300"/>
              </a:spcAft>
            </a:pPr>
            <a:endParaRPr lang="fr-FR" sz="1050" dirty="0">
              <a:latin typeface="Arial Narrow" panose="020B0606020202030204" pitchFamily="34" charset="0"/>
            </a:endParaRPr>
          </a:p>
          <a:p>
            <a:pPr algn="just">
              <a:spcBef>
                <a:spcPts val="300"/>
              </a:spcBef>
              <a:spcAft>
                <a:spcPts val="300"/>
              </a:spcAft>
            </a:pPr>
            <a:r>
              <a:rPr lang="fr-FR" sz="1400" dirty="0" smtClean="0">
                <a:latin typeface="Arial Narrow" panose="020B0606020202030204" pitchFamily="34" charset="0"/>
              </a:rPr>
              <a:t>Le taux d’intérêt du </a:t>
            </a:r>
            <a:r>
              <a:rPr lang="fr-FR" sz="1400" b="1" dirty="0" smtClean="0">
                <a:latin typeface="Arial Narrow" panose="020B0606020202030204" pitchFamily="34" charset="0"/>
              </a:rPr>
              <a:t>découvert non autorisé </a:t>
            </a:r>
            <a:r>
              <a:rPr lang="fr-FR" sz="1400" dirty="0" smtClean="0">
                <a:latin typeface="Arial Narrow" panose="020B0606020202030204" pitchFamily="34" charset="0"/>
              </a:rPr>
              <a:t>n’évolue pas. Il reste égal au taux d’usure. </a:t>
            </a:r>
          </a:p>
          <a:p>
            <a:pPr algn="just">
              <a:spcBef>
                <a:spcPts val="300"/>
              </a:spcBef>
              <a:spcAft>
                <a:spcPts val="300"/>
              </a:spcAft>
            </a:pPr>
            <a:endParaRPr lang="fr-FR" sz="1400" dirty="0" smtClean="0">
              <a:latin typeface="Arial Narrow" panose="020B0606020202030204" pitchFamily="34" charset="0"/>
            </a:endParaRPr>
          </a:p>
          <a:p>
            <a:pPr algn="just">
              <a:spcBef>
                <a:spcPts val="300"/>
              </a:spcBef>
              <a:spcAft>
                <a:spcPts val="300"/>
              </a:spcAft>
            </a:pPr>
            <a:endParaRPr lang="fr-FR" sz="1400" dirty="0">
              <a:latin typeface="Arial Narrow" panose="020B0606020202030204" pitchFamily="34" charset="0"/>
            </a:endParaRPr>
          </a:p>
          <a:p>
            <a:pPr marL="96838" indent="0" algn="just">
              <a:spcBef>
                <a:spcPts val="300"/>
              </a:spcBef>
              <a:spcAft>
                <a:spcPts val="300"/>
              </a:spcAft>
              <a:buNone/>
            </a:pPr>
            <a:endParaRPr lang="fr-FR" sz="1400" b="1" dirty="0">
              <a:latin typeface="Arial Narrow" panose="020B0606020202030204" pitchFamily="34" charset="0"/>
            </a:endParaRPr>
          </a:p>
          <a:p>
            <a:pPr marL="96838" indent="0" algn="just">
              <a:spcBef>
                <a:spcPts val="300"/>
              </a:spcBef>
              <a:spcAft>
                <a:spcPts val="300"/>
              </a:spcAft>
              <a:buNone/>
            </a:pPr>
            <a:endParaRPr lang="fr-FR" sz="1400" b="1" dirty="0" smtClean="0">
              <a:latin typeface="Arial Narrow" panose="020B0606020202030204" pitchFamily="34" charset="0"/>
            </a:endParaRPr>
          </a:p>
          <a:p>
            <a:pPr marL="96838" indent="0" algn="just">
              <a:spcBef>
                <a:spcPts val="300"/>
              </a:spcBef>
              <a:spcAft>
                <a:spcPts val="300"/>
              </a:spcAft>
              <a:buNone/>
            </a:pPr>
            <a:endParaRPr lang="fr-FR" sz="700" b="1" dirty="0" smtClean="0">
              <a:latin typeface="Arial Narrow" panose="020B0606020202030204" pitchFamily="34" charset="0"/>
            </a:endParaRPr>
          </a:p>
          <a:p>
            <a:pPr marL="96838" indent="0" algn="just">
              <a:spcBef>
                <a:spcPts val="300"/>
              </a:spcBef>
              <a:spcAft>
                <a:spcPts val="300"/>
              </a:spcAft>
              <a:buNone/>
            </a:pPr>
            <a:endParaRPr lang="fr-FR" sz="700" b="1" dirty="0">
              <a:latin typeface="Arial Narrow" panose="020B0606020202030204" pitchFamily="34" charset="0"/>
            </a:endParaRPr>
          </a:p>
          <a:p>
            <a:pPr marL="96838" indent="0" algn="just">
              <a:spcBef>
                <a:spcPts val="300"/>
              </a:spcBef>
              <a:spcAft>
                <a:spcPts val="300"/>
              </a:spcAft>
              <a:buNone/>
            </a:pPr>
            <a:endParaRPr lang="fr-FR" sz="700" b="1" dirty="0" smtClean="0">
              <a:latin typeface="Arial Narrow" panose="020B0606020202030204" pitchFamily="34" charset="0"/>
            </a:endParaRPr>
          </a:p>
          <a:p>
            <a:pPr marL="457200" lvl="1" indent="0" algn="just">
              <a:spcBef>
                <a:spcPts val="300"/>
              </a:spcBef>
              <a:spcAft>
                <a:spcPts val="300"/>
              </a:spcAft>
              <a:buNone/>
            </a:pPr>
            <a:endParaRPr lang="fr-FR" sz="100" dirty="0" smtClean="0">
              <a:latin typeface="Arial Narrow" panose="020B0606020202030204" pitchFamily="34" charset="0"/>
            </a:endParaRPr>
          </a:p>
        </p:txBody>
      </p:sp>
      <p:sp>
        <p:nvSpPr>
          <p:cNvPr id="3" name="Titre 2"/>
          <p:cNvSpPr>
            <a:spLocks noGrp="1"/>
          </p:cNvSpPr>
          <p:nvPr>
            <p:ph type="title"/>
          </p:nvPr>
        </p:nvSpPr>
        <p:spPr/>
        <p:txBody>
          <a:bodyPr>
            <a:noAutofit/>
          </a:bodyPr>
          <a:lstStyle/>
          <a:p>
            <a:r>
              <a:rPr lang="fr-FR" sz="2400" dirty="0" smtClean="0"/>
              <a:t>taux débiteurs des découverts permanents</a:t>
            </a:r>
            <a:endParaRPr lang="fr-FR" sz="2400" dirty="0"/>
          </a:p>
        </p:txBody>
      </p:sp>
      <p:graphicFrame>
        <p:nvGraphicFramePr>
          <p:cNvPr id="5" name="Tableau 4"/>
          <p:cNvGraphicFramePr>
            <a:graphicFrameLocks noGrp="1"/>
          </p:cNvGraphicFramePr>
          <p:nvPr>
            <p:extLst>
              <p:ext uri="{D42A27DB-BD31-4B8C-83A1-F6EECF244321}">
                <p14:modId xmlns:p14="http://schemas.microsoft.com/office/powerpoint/2010/main" val="1923188748"/>
              </p:ext>
            </p:extLst>
          </p:nvPr>
        </p:nvGraphicFramePr>
        <p:xfrm>
          <a:off x="630957" y="1891661"/>
          <a:ext cx="5997263" cy="1600501"/>
        </p:xfrm>
        <a:graphic>
          <a:graphicData uri="http://schemas.openxmlformats.org/drawingml/2006/table">
            <a:tbl>
              <a:tblPr/>
              <a:tblGrid>
                <a:gridCol w="1724072"/>
                <a:gridCol w="1569990"/>
                <a:gridCol w="2703201"/>
              </a:tblGrid>
              <a:tr h="281539">
                <a:tc>
                  <a:txBody>
                    <a:bodyPr/>
                    <a:lstStyle/>
                    <a:p>
                      <a:pPr algn="ctr" fontAlgn="b"/>
                      <a:r>
                        <a:rPr lang="fr-FR" sz="1200" b="1" i="0" u="none" strike="noStrike" dirty="0" smtClean="0">
                          <a:solidFill>
                            <a:schemeClr val="accent4"/>
                          </a:solidFill>
                          <a:effectLst/>
                          <a:latin typeface="+mn-lt"/>
                        </a:rPr>
                        <a:t>Découvert autorisé</a:t>
                      </a:r>
                      <a:endParaRPr lang="fr-FR" sz="1200" b="1" i="0" u="none" strike="noStrike" dirty="0">
                        <a:solidFill>
                          <a:schemeClr val="accent4"/>
                        </a:solidFill>
                        <a:effectLst/>
                        <a:latin typeface="+mn-lt"/>
                      </a:endParaRPr>
                    </a:p>
                  </a:txBody>
                  <a:tcPr marL="9525" marR="9525" marT="9525" marB="0" anchor="ctr">
                    <a:lnL>
                      <a:noFill/>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200" b="1" i="0" u="none" strike="noStrike" dirty="0" smtClean="0">
                          <a:solidFill>
                            <a:schemeClr val="accent4"/>
                          </a:solidFill>
                          <a:effectLst/>
                          <a:latin typeface="+mn-lt"/>
                        </a:rPr>
                        <a:t>01/01/2017</a:t>
                      </a:r>
                      <a:endParaRPr lang="fr-FR" sz="1200" b="1" i="0" u="none" strike="noStrike" dirty="0">
                        <a:solidFill>
                          <a:schemeClr val="accent4"/>
                        </a:solidFill>
                        <a:effectLst/>
                        <a:latin typeface="+mn-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200" b="1" i="0" u="none" strike="noStrike" dirty="0" smtClean="0">
                          <a:solidFill>
                            <a:srgbClr val="EB0F2D"/>
                          </a:solidFill>
                          <a:effectLst/>
                          <a:latin typeface="+mn-lt"/>
                        </a:rPr>
                        <a:t>01/04/2018</a:t>
                      </a:r>
                      <a:endParaRPr lang="fr-FR" sz="1200" b="1" i="0" u="none" strike="noStrike" dirty="0">
                        <a:solidFill>
                          <a:srgbClr val="EB0F2D"/>
                        </a:solidFill>
                        <a:effectLst/>
                        <a:latin typeface="+mn-lt"/>
                      </a:endParaRP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r>
              <a:tr h="281539">
                <a:tc>
                  <a:txBody>
                    <a:bodyPr/>
                    <a:lstStyle/>
                    <a:p>
                      <a:pPr algn="l" fontAlgn="ctr"/>
                      <a:r>
                        <a:rPr lang="fr-FR" sz="1100" b="1" i="0" u="none" strike="noStrike" dirty="0">
                          <a:solidFill>
                            <a:schemeClr val="accent4"/>
                          </a:solidFill>
                          <a:effectLst/>
                          <a:latin typeface="+mn-lt"/>
                        </a:rPr>
                        <a:t>Permanent ≤ 3 000 €</a:t>
                      </a:r>
                    </a:p>
                  </a:txBody>
                  <a:tcPr marL="0" marR="0" marT="0" marB="0" anchor="ctr">
                    <a:lnL>
                      <a:noFill/>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fr-FR" sz="1100" b="0" i="0" u="none" strike="noStrike" dirty="0">
                          <a:solidFill>
                            <a:schemeClr val="accent4"/>
                          </a:solidFill>
                          <a:effectLst/>
                          <a:latin typeface="+mn-lt"/>
                        </a:rPr>
                        <a:t>Taux </a:t>
                      </a:r>
                      <a:r>
                        <a:rPr lang="fr-FR" sz="1100" b="0" i="0" u="none" strike="noStrike" dirty="0" smtClean="0">
                          <a:solidFill>
                            <a:schemeClr val="accent4"/>
                          </a:solidFill>
                          <a:effectLst/>
                          <a:latin typeface="+mn-lt"/>
                        </a:rPr>
                        <a:t>d’usure– 3,5%</a:t>
                      </a:r>
                      <a:r>
                        <a:rPr lang="fr-FR" sz="1100" b="0" i="0" u="none" strike="noStrike" dirty="0">
                          <a:solidFill>
                            <a:schemeClr val="accent4"/>
                          </a:solidFill>
                          <a:effectLst/>
                          <a:latin typeface="+mn-lt"/>
                        </a:rPr>
                        <a:t> </a:t>
                      </a:r>
                      <a:endParaRPr lang="fr-FR" sz="1100" b="0" i="0" u="none" strike="noStrike" dirty="0" smtClean="0">
                        <a:solidFill>
                          <a:schemeClr val="accent4"/>
                        </a:solidFill>
                        <a:effectLst/>
                        <a:latin typeface="+mn-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fr-FR" sz="1100" b="0" i="0" u="none" strike="noStrike" dirty="0">
                          <a:solidFill>
                            <a:schemeClr val="accent4"/>
                          </a:solidFill>
                          <a:effectLst/>
                          <a:latin typeface="+mn-lt"/>
                        </a:rPr>
                        <a:t>Taux </a:t>
                      </a:r>
                      <a:r>
                        <a:rPr lang="fr-FR" sz="1100" b="0" i="0" u="none" strike="noStrike" dirty="0" smtClean="0">
                          <a:solidFill>
                            <a:schemeClr val="accent4"/>
                          </a:solidFill>
                          <a:effectLst/>
                          <a:latin typeface="+mn-lt"/>
                        </a:rPr>
                        <a:t>d’usure</a:t>
                      </a:r>
                      <a:r>
                        <a:rPr lang="fr-FR" sz="1100" b="0" i="0" u="none" strike="noStrike" baseline="0" dirty="0" smtClean="0">
                          <a:solidFill>
                            <a:schemeClr val="accent4"/>
                          </a:solidFill>
                          <a:effectLst/>
                          <a:latin typeface="+mn-lt"/>
                        </a:rPr>
                        <a:t> </a:t>
                      </a:r>
                      <a:r>
                        <a:rPr lang="fr-FR" sz="1100" b="0" i="0" u="none" strike="noStrike" dirty="0" smtClean="0">
                          <a:solidFill>
                            <a:schemeClr val="accent4"/>
                          </a:solidFill>
                          <a:effectLst/>
                          <a:latin typeface="+mn-lt"/>
                        </a:rPr>
                        <a:t>– 3,5%,</a:t>
                      </a:r>
                      <a:r>
                        <a:rPr lang="fr-FR" sz="1100" b="0" i="0" u="none" strike="noStrike" baseline="0" dirty="0" smtClean="0">
                          <a:solidFill>
                            <a:schemeClr val="accent4"/>
                          </a:solidFill>
                          <a:effectLst/>
                          <a:latin typeface="+mn-lt"/>
                        </a:rPr>
                        <a:t> soit </a:t>
                      </a:r>
                      <a:r>
                        <a:rPr lang="fr-FR" sz="1100" b="1" i="0" u="none" strike="noStrike" baseline="0" dirty="0" smtClean="0">
                          <a:solidFill>
                            <a:schemeClr val="accent4"/>
                          </a:solidFill>
                          <a:effectLst/>
                          <a:latin typeface="+mn-lt"/>
                        </a:rPr>
                        <a:t>17,57%</a:t>
                      </a:r>
                      <a:endParaRPr lang="fr-FR" sz="1100" b="1" i="0" u="none" strike="noStrike" dirty="0" smtClean="0">
                        <a:solidFill>
                          <a:schemeClr val="accent4"/>
                        </a:solidFill>
                        <a:effectLst/>
                        <a:latin typeface="+mn-lt"/>
                      </a:endParaRP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r>
              <a:tr h="281539">
                <a:tc>
                  <a:txBody>
                    <a:bodyPr/>
                    <a:lstStyle/>
                    <a:p>
                      <a:pPr algn="l" fontAlgn="ctr"/>
                      <a:r>
                        <a:rPr lang="fr-FR" sz="1100" b="1" i="0" u="none" strike="noStrike" dirty="0">
                          <a:solidFill>
                            <a:schemeClr val="accent4"/>
                          </a:solidFill>
                          <a:effectLst/>
                          <a:latin typeface="+mn-lt"/>
                        </a:rPr>
                        <a:t>Permanent &gt; 3 000 € ≤ 6 000 €</a:t>
                      </a:r>
                    </a:p>
                  </a:txBody>
                  <a:tcPr marL="0" marR="0" marT="0" marB="0" anchor="ctr">
                    <a:lnL>
                      <a:noFill/>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1100" b="0" i="0" u="none" strike="noStrike" dirty="0" smtClean="0">
                          <a:solidFill>
                            <a:schemeClr val="accent4"/>
                          </a:solidFill>
                          <a:effectLst/>
                          <a:latin typeface="+mn-lt"/>
                        </a:rPr>
                        <a:t>Taux d’usure– 1,5%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1100" b="0" i="0" u="none" strike="noStrike" dirty="0" smtClean="0">
                          <a:solidFill>
                            <a:schemeClr val="accent4"/>
                          </a:solidFill>
                          <a:effectLst/>
                          <a:latin typeface="+mn-lt"/>
                        </a:rPr>
                        <a:t>Taux d’usure</a:t>
                      </a:r>
                      <a:r>
                        <a:rPr lang="fr-FR" sz="1100" b="0" i="0" u="none" strike="noStrike" baseline="0" dirty="0" smtClean="0">
                          <a:solidFill>
                            <a:schemeClr val="accent4"/>
                          </a:solidFill>
                          <a:effectLst/>
                          <a:latin typeface="+mn-lt"/>
                        </a:rPr>
                        <a:t> </a:t>
                      </a:r>
                      <a:r>
                        <a:rPr lang="fr-FR" sz="1100" b="1" i="0" u="none" strike="noStrike" dirty="0" smtClean="0">
                          <a:solidFill>
                            <a:srgbClr val="EB0F2D"/>
                          </a:solidFill>
                          <a:effectLst/>
                          <a:latin typeface="+mn-lt"/>
                        </a:rPr>
                        <a:t>– 1%</a:t>
                      </a:r>
                      <a:r>
                        <a:rPr lang="fr-FR" sz="1100" b="0" i="0" u="none" strike="noStrike" dirty="0" smtClean="0">
                          <a:solidFill>
                            <a:schemeClr val="accent4"/>
                          </a:solidFill>
                          <a:effectLst/>
                          <a:latin typeface="+mn-lt"/>
                        </a:rPr>
                        <a:t> , soit </a:t>
                      </a:r>
                      <a:r>
                        <a:rPr lang="fr-FR" sz="1100" b="1" i="0" u="none" strike="noStrike" dirty="0" smtClean="0">
                          <a:solidFill>
                            <a:schemeClr val="accent4"/>
                          </a:solidFill>
                          <a:effectLst/>
                          <a:latin typeface="+mn-lt"/>
                        </a:rPr>
                        <a:t>11,99%</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81539">
                <a:tc>
                  <a:txBody>
                    <a:bodyPr/>
                    <a:lstStyle/>
                    <a:p>
                      <a:pPr algn="l" fontAlgn="ctr"/>
                      <a:r>
                        <a:rPr lang="fr-FR" sz="1100" b="1" i="0" u="none" strike="noStrike" dirty="0">
                          <a:solidFill>
                            <a:schemeClr val="accent4"/>
                          </a:solidFill>
                          <a:effectLst/>
                          <a:latin typeface="+mn-lt"/>
                        </a:rPr>
                        <a:t>Permanent &gt; 6 000€</a:t>
                      </a:r>
                    </a:p>
                  </a:txBody>
                  <a:tcPr marL="0" marR="0" marT="0" marB="0" anchor="ctr">
                    <a:lnL>
                      <a:noFill/>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1100" b="0" i="0" u="none" strike="noStrike" dirty="0" smtClean="0">
                          <a:solidFill>
                            <a:schemeClr val="accent4"/>
                          </a:solidFill>
                          <a:effectLst/>
                          <a:latin typeface="+mn-lt"/>
                        </a:rPr>
                        <a:t>Taux d’usure</a:t>
                      </a:r>
                      <a:r>
                        <a:rPr lang="fr-FR" sz="1100" b="0" i="0" u="none" strike="noStrike" baseline="0" dirty="0" smtClean="0">
                          <a:solidFill>
                            <a:schemeClr val="accent4"/>
                          </a:solidFill>
                          <a:effectLst/>
                          <a:latin typeface="+mn-lt"/>
                        </a:rPr>
                        <a:t> </a:t>
                      </a:r>
                      <a:r>
                        <a:rPr lang="fr-FR" sz="1100" b="0" i="0" u="none" strike="noStrike" dirty="0" smtClean="0">
                          <a:solidFill>
                            <a:schemeClr val="accent4"/>
                          </a:solidFill>
                          <a:effectLst/>
                          <a:latin typeface="+mn-lt"/>
                        </a:rPr>
                        <a:t>– 1,5%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1100" b="0" i="0" u="none" strike="noStrike" dirty="0" smtClean="0">
                          <a:solidFill>
                            <a:schemeClr val="accent4"/>
                          </a:solidFill>
                          <a:effectLst/>
                          <a:latin typeface="+mn-lt"/>
                        </a:rPr>
                        <a:t>Taux d’usure</a:t>
                      </a:r>
                      <a:r>
                        <a:rPr lang="fr-FR" sz="1100" b="0" i="0" u="none" strike="noStrike" baseline="0" dirty="0" smtClean="0">
                          <a:solidFill>
                            <a:schemeClr val="accent4"/>
                          </a:solidFill>
                          <a:effectLst/>
                          <a:latin typeface="+mn-lt"/>
                        </a:rPr>
                        <a:t> </a:t>
                      </a:r>
                      <a:r>
                        <a:rPr lang="fr-FR" sz="1100" b="1" i="0" u="none" strike="noStrike" kern="1200" dirty="0" smtClean="0">
                          <a:solidFill>
                            <a:srgbClr val="EB0F2D"/>
                          </a:solidFill>
                          <a:effectLst/>
                          <a:latin typeface="+mn-lt"/>
                          <a:ea typeface="+mn-ea"/>
                          <a:cs typeface="+mn-cs"/>
                        </a:rPr>
                        <a:t>– 1% </a:t>
                      </a:r>
                      <a:r>
                        <a:rPr lang="fr-FR" sz="1100" b="0" i="0" u="none" strike="noStrike" kern="1200" dirty="0" smtClean="0">
                          <a:solidFill>
                            <a:schemeClr val="accent4"/>
                          </a:solidFill>
                          <a:effectLst/>
                          <a:latin typeface="+mn-lt"/>
                          <a:ea typeface="+mn-ea"/>
                          <a:cs typeface="+mn-cs"/>
                        </a:rPr>
                        <a:t>, soit </a:t>
                      </a:r>
                      <a:r>
                        <a:rPr lang="fr-FR" sz="1100" b="1" i="0" u="none" strike="noStrike" kern="1200" dirty="0" smtClean="0">
                          <a:solidFill>
                            <a:schemeClr val="accent4"/>
                          </a:solidFill>
                          <a:effectLst/>
                          <a:latin typeface="+mn-lt"/>
                          <a:ea typeface="+mn-ea"/>
                          <a:cs typeface="+mn-cs"/>
                        </a:rPr>
                        <a:t>4,89%</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r>
              <a:tr h="379832">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1100" b="1" i="0" u="none" strike="noStrike" dirty="0" smtClean="0">
                          <a:solidFill>
                            <a:schemeClr val="accent4"/>
                          </a:solidFill>
                          <a:effectLst/>
                          <a:latin typeface="+mn-lt"/>
                        </a:rPr>
                        <a:t>Frais de gestion ou de création</a:t>
                      </a:r>
                    </a:p>
                  </a:txBody>
                  <a:tcPr marL="9525" marR="9525" marT="9525" marB="0" anchor="ctr">
                    <a:lnL>
                      <a:noFill/>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b="0" i="0" u="none" strike="noStrike" dirty="0" smtClean="0">
                          <a:solidFill>
                            <a:schemeClr val="accent4"/>
                          </a:solidFill>
                          <a:effectLst/>
                          <a:latin typeface="+mn-lt"/>
                        </a:rPr>
                        <a:t>16 €/an</a:t>
                      </a:r>
                      <a:endParaRPr lang="fr-FR" sz="1100" b="0" i="0" u="none" strike="noStrike" dirty="0">
                        <a:solidFill>
                          <a:schemeClr val="accent4"/>
                        </a:solidFill>
                        <a:effectLst/>
                        <a:latin typeface="+mn-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1100" b="1" i="0" u="none" strike="noStrike" kern="1200" dirty="0" smtClean="0">
                          <a:solidFill>
                            <a:srgbClr val="EB0F2D"/>
                          </a:solidFill>
                          <a:effectLst/>
                          <a:latin typeface="+mn-lt"/>
                          <a:ea typeface="+mn-ea"/>
                          <a:cs typeface="+mn-cs"/>
                        </a:rPr>
                        <a:t>17€/an</a:t>
                      </a:r>
                    </a:p>
                    <a:p>
                      <a:pPr marL="0" marR="0" indent="0" algn="ctr" defTabSz="914400" rtl="0" eaLnBrk="1" fontAlgn="b" latinLnBrk="0" hangingPunct="1">
                        <a:lnSpc>
                          <a:spcPct val="100000"/>
                        </a:lnSpc>
                        <a:spcBef>
                          <a:spcPts val="0"/>
                        </a:spcBef>
                        <a:spcAft>
                          <a:spcPts val="0"/>
                        </a:spcAft>
                        <a:buClrTx/>
                        <a:buSzTx/>
                        <a:buFontTx/>
                        <a:buNone/>
                        <a:tabLst/>
                        <a:defRPr/>
                      </a:pPr>
                      <a:r>
                        <a:rPr lang="fr-FR" sz="1050" b="0" i="0" u="none" strike="noStrike" kern="1200" dirty="0" smtClean="0">
                          <a:solidFill>
                            <a:srgbClr val="EB0F2D"/>
                          </a:solidFill>
                          <a:effectLst/>
                          <a:latin typeface="+mn-lt"/>
                          <a:ea typeface="+mn-ea"/>
                          <a:cs typeface="+mn-cs"/>
                        </a:rPr>
                        <a:t>Non applicables pour les découverts inférieurs à 500 €</a:t>
                      </a:r>
                    </a:p>
                    <a:p>
                      <a:pPr marL="0" marR="0" indent="0" algn="ctr" defTabSz="914400" rtl="0" eaLnBrk="1" fontAlgn="b" latinLnBrk="0" hangingPunct="1">
                        <a:lnSpc>
                          <a:spcPct val="100000"/>
                        </a:lnSpc>
                        <a:spcBef>
                          <a:spcPts val="0"/>
                        </a:spcBef>
                        <a:spcAft>
                          <a:spcPts val="0"/>
                        </a:spcAft>
                        <a:buClrTx/>
                        <a:buSzTx/>
                        <a:buFontTx/>
                        <a:buNone/>
                        <a:tabLst/>
                        <a:defRPr/>
                      </a:pPr>
                      <a:r>
                        <a:rPr lang="fr-FR" sz="900" b="0" i="0" u="none" strike="noStrike" kern="1200" dirty="0" smtClean="0">
                          <a:solidFill>
                            <a:srgbClr val="EB0F2D"/>
                          </a:solidFill>
                          <a:effectLst/>
                          <a:latin typeface="+mn-lt"/>
                          <a:ea typeface="+mn-ea"/>
                          <a:cs typeface="+mn-cs"/>
                        </a:rPr>
                        <a:t>(en raison</a:t>
                      </a:r>
                      <a:r>
                        <a:rPr lang="fr-FR" sz="900" b="0" i="0" u="none" strike="noStrike" kern="1200" baseline="0" dirty="0" smtClean="0">
                          <a:solidFill>
                            <a:srgbClr val="EB0F2D"/>
                          </a:solidFill>
                          <a:effectLst/>
                          <a:latin typeface="+mn-lt"/>
                          <a:ea typeface="+mn-ea"/>
                          <a:cs typeface="+mn-cs"/>
                        </a:rPr>
                        <a:t> du TAEG)</a:t>
                      </a:r>
                      <a:endParaRPr lang="fr-FR" sz="900" b="0" i="0" u="none" strike="noStrike" kern="1200" dirty="0">
                        <a:solidFill>
                          <a:srgbClr val="EB0F2D"/>
                        </a:solidFill>
                        <a:effectLst/>
                        <a:latin typeface="+mn-lt"/>
                        <a:ea typeface="+mn-ea"/>
                        <a:cs typeface="+mn-cs"/>
                      </a:endParaRP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7" name="Tableau 6"/>
          <p:cNvGraphicFramePr>
            <a:graphicFrameLocks noGrp="1"/>
          </p:cNvGraphicFramePr>
          <p:nvPr>
            <p:extLst>
              <p:ext uri="{D42A27DB-BD31-4B8C-83A1-F6EECF244321}">
                <p14:modId xmlns:p14="http://schemas.microsoft.com/office/powerpoint/2010/main" val="1420634448"/>
              </p:ext>
            </p:extLst>
          </p:nvPr>
        </p:nvGraphicFramePr>
        <p:xfrm>
          <a:off x="1710188" y="4285882"/>
          <a:ext cx="3314700" cy="837580"/>
        </p:xfrm>
        <a:graphic>
          <a:graphicData uri="http://schemas.openxmlformats.org/drawingml/2006/table">
            <a:tbl>
              <a:tblPr/>
              <a:tblGrid>
                <a:gridCol w="2446351"/>
                <a:gridCol w="868349"/>
              </a:tblGrid>
              <a:tr h="266080">
                <a:tc>
                  <a:txBody>
                    <a:bodyPr/>
                    <a:lstStyle/>
                    <a:p>
                      <a:pPr algn="ctr" fontAlgn="ctr"/>
                      <a:r>
                        <a:rPr lang="fr-FR" sz="1050" b="1" i="0" u="none" strike="noStrike" dirty="0">
                          <a:solidFill>
                            <a:srgbClr val="000000"/>
                          </a:solidFill>
                          <a:effectLst/>
                          <a:latin typeface="+mn-lt"/>
                        </a:rPr>
                        <a:t>Taux de l'usure </a:t>
                      </a:r>
                      <a:r>
                        <a:rPr lang="fr-FR" sz="1050" b="1" i="0" u="none" strike="noStrike" dirty="0" smtClean="0">
                          <a:solidFill>
                            <a:srgbClr val="000000"/>
                          </a:solidFill>
                          <a:effectLst/>
                          <a:latin typeface="+mn-lt"/>
                        </a:rPr>
                        <a:t> par </a:t>
                      </a:r>
                      <a:r>
                        <a:rPr lang="fr-FR" sz="1050" b="1" i="0" u="none" strike="noStrike" dirty="0">
                          <a:solidFill>
                            <a:srgbClr val="000000"/>
                          </a:solidFill>
                          <a:effectLst/>
                          <a:latin typeface="+mn-lt"/>
                        </a:rPr>
                        <a:t>tranche de montants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fr-FR" sz="1050" b="1" i="0" u="none" strike="noStrike" dirty="0" smtClean="0">
                          <a:solidFill>
                            <a:srgbClr val="000000"/>
                          </a:solidFill>
                          <a:effectLst/>
                          <a:latin typeface="+mn-lt"/>
                        </a:rPr>
                        <a:t>01/04/2018</a:t>
                      </a:r>
                      <a:endParaRPr lang="fr-FR" sz="1050" b="1" i="0" u="none" strike="noStrike" dirty="0">
                        <a:solidFill>
                          <a:srgbClr val="000000"/>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r h="190500">
                <a:tc>
                  <a:txBody>
                    <a:bodyPr/>
                    <a:lstStyle/>
                    <a:p>
                      <a:pPr algn="ctr" fontAlgn="ctr"/>
                      <a:r>
                        <a:rPr lang="fr-FR" sz="1050" b="0" i="0" u="none" strike="noStrike" dirty="0">
                          <a:solidFill>
                            <a:srgbClr val="000000"/>
                          </a:solidFill>
                          <a:effectLst/>
                          <a:latin typeface="+mn-lt"/>
                        </a:rPr>
                        <a:t>Montant &lt;= 3 000€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000" b="0" i="0" u="none" strike="noStrike" dirty="0" smtClean="0">
                          <a:solidFill>
                            <a:srgbClr val="000000"/>
                          </a:solidFill>
                          <a:effectLst/>
                          <a:latin typeface="+mn-lt"/>
                        </a:rPr>
                        <a:t>21,07%</a:t>
                      </a:r>
                      <a:endParaRPr lang="fr-FR" sz="1000" b="0" i="0" u="none" strike="noStrike" dirty="0">
                        <a:solidFill>
                          <a:srgbClr val="000000"/>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ctr" fontAlgn="ctr"/>
                      <a:r>
                        <a:rPr lang="fr-FR" sz="1050" b="0" i="0" u="none" strike="noStrike" dirty="0">
                          <a:solidFill>
                            <a:srgbClr val="000000"/>
                          </a:solidFill>
                          <a:effectLst/>
                          <a:latin typeface="+mn-lt"/>
                        </a:rPr>
                        <a:t> 3000 &lt; Montant &lt;= à 6000 €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000" b="0" i="0" u="none" strike="noStrike" dirty="0" smtClean="0">
                          <a:solidFill>
                            <a:srgbClr val="000000"/>
                          </a:solidFill>
                          <a:effectLst/>
                          <a:latin typeface="+mn-lt"/>
                        </a:rPr>
                        <a:t>12,99%</a:t>
                      </a:r>
                      <a:endParaRPr lang="fr-FR" sz="1000" b="0" i="0" u="none" strike="noStrike" dirty="0">
                        <a:solidFill>
                          <a:srgbClr val="000000"/>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ctr" fontAlgn="ctr"/>
                      <a:r>
                        <a:rPr lang="fr-FR" sz="1050" b="0" i="0" u="none" strike="noStrike" dirty="0">
                          <a:solidFill>
                            <a:srgbClr val="000000"/>
                          </a:solidFill>
                          <a:effectLst/>
                          <a:latin typeface="+mn-lt"/>
                        </a:rPr>
                        <a:t>Montant &gt;=  6000 €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000" b="0" i="0" u="none" strike="noStrike" dirty="0" smtClean="0">
                          <a:solidFill>
                            <a:srgbClr val="000000"/>
                          </a:solidFill>
                          <a:effectLst/>
                          <a:latin typeface="+mn-lt"/>
                        </a:rPr>
                        <a:t>5,89%</a:t>
                      </a:r>
                      <a:endParaRPr lang="fr-FR" sz="1000" b="0" i="0" u="none" strike="noStrike" dirty="0">
                        <a:solidFill>
                          <a:srgbClr val="000000"/>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6" name="Rectangle 5"/>
          <p:cNvSpPr/>
          <p:nvPr/>
        </p:nvSpPr>
        <p:spPr>
          <a:xfrm>
            <a:off x="6967271" y="2196898"/>
            <a:ext cx="1788540" cy="769441"/>
          </a:xfrm>
          <a:prstGeom prst="rect">
            <a:avLst/>
          </a:prstGeom>
          <a:solidFill>
            <a:schemeClr val="bg1">
              <a:lumMod val="95000"/>
            </a:schemeClr>
          </a:solidFill>
        </p:spPr>
        <p:txBody>
          <a:bodyPr wrap="square">
            <a:spAutoFit/>
          </a:bodyPr>
          <a:lstStyle/>
          <a:p>
            <a:pPr algn="just">
              <a:spcBef>
                <a:spcPts val="300"/>
              </a:spcBef>
              <a:spcAft>
                <a:spcPts val="300"/>
              </a:spcAft>
            </a:pPr>
            <a:r>
              <a:rPr lang="fr-FR" sz="1100" dirty="0">
                <a:latin typeface="Arial Narrow" panose="020B0606020202030204" pitchFamily="34" charset="0"/>
              </a:rPr>
              <a:t>Pour rappel, le découvert avec ou sans autorisation est un service coûteux rendu par la Caisse au client.</a:t>
            </a:r>
          </a:p>
        </p:txBody>
      </p:sp>
      <p:sp>
        <p:nvSpPr>
          <p:cNvPr id="9" name="Espace réservé du contenu 1"/>
          <p:cNvSpPr txBox="1">
            <a:spLocks/>
          </p:cNvSpPr>
          <p:nvPr/>
        </p:nvSpPr>
        <p:spPr>
          <a:xfrm>
            <a:off x="6837875" y="4495018"/>
            <a:ext cx="1917936" cy="1111964"/>
          </a:xfrm>
          <a:prstGeom prst="rect">
            <a:avLst/>
          </a:prstGeom>
          <a:solidFill>
            <a:schemeClr val="bg2">
              <a:lumMod val="20000"/>
              <a:lumOff val="80000"/>
            </a:schemeClr>
          </a:solidFill>
          <a:effectLst>
            <a:outerShdw blurRad="50800" dist="38100" dir="8100000" algn="tr" rotWithShape="0">
              <a:prstClr val="black">
                <a:alpha val="40000"/>
              </a:prstClr>
            </a:outerShdw>
          </a:effectLst>
        </p:spPr>
        <p:txBody>
          <a:bodyPr vert="horz" lIns="91440" tIns="45720" rIns="91440" bIns="45720" rtlCol="0" anchor="ctr">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fr-FR" sz="1200" dirty="0" smtClean="0"/>
              <a:t>Le crédit renouvelable permet à nos clients de bénéficier d’une solution de trésorerie limitant ainsi l’utilisation du découvert</a:t>
            </a:r>
          </a:p>
        </p:txBody>
      </p:sp>
      <p:pic>
        <p:nvPicPr>
          <p:cNvPr id="8" name="Picture 6" descr="Résultat d’images pour icone bonne idée"/>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696142" y="4353285"/>
            <a:ext cx="283465" cy="283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0233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81819"/>
            <a:ext cx="8542338" cy="1639019"/>
          </a:xfrm>
        </p:spPr>
        <p:txBody>
          <a:bodyPr>
            <a:noAutofit/>
          </a:bodyPr>
          <a:lstStyle/>
          <a:p>
            <a:pPr>
              <a:spcBef>
                <a:spcPts val="600"/>
              </a:spcBef>
            </a:pPr>
            <a:r>
              <a:rPr lang="fr-FR" sz="1400" dirty="0" smtClean="0"/>
              <a:t>Nos tarifs sont revalorisés puisqu’ils sont inférieurs à ceux appliqués par nos concurrents et aux préconisations de BPCE. </a:t>
            </a:r>
          </a:p>
          <a:p>
            <a:pPr>
              <a:spcBef>
                <a:spcPts val="600"/>
              </a:spcBef>
            </a:pPr>
            <a:r>
              <a:rPr lang="fr-FR" sz="1400" dirty="0" smtClean="0"/>
              <a:t>Par ailleurs, la CELCA et la CEA ont un système de tarification différent:</a:t>
            </a:r>
          </a:p>
          <a:p>
            <a:pPr lvl="1">
              <a:spcBef>
                <a:spcPts val="300"/>
              </a:spcBef>
            </a:pPr>
            <a:r>
              <a:rPr lang="fr-FR" sz="1200" dirty="0" smtClean="0"/>
              <a:t>La CELCA applique 3 tarifs en fonction de</a:t>
            </a:r>
            <a:r>
              <a:rPr lang="fr-FR" sz="1200" dirty="0"/>
              <a:t> </a:t>
            </a:r>
            <a:r>
              <a:rPr lang="fr-FR" sz="1200" dirty="0" smtClean="0"/>
              <a:t>la catégorie petits, moyens, grands</a:t>
            </a:r>
          </a:p>
          <a:p>
            <a:pPr lvl="1">
              <a:spcBef>
                <a:spcPts val="300"/>
              </a:spcBef>
            </a:pPr>
            <a:r>
              <a:rPr lang="fr-FR" sz="1200" dirty="0" smtClean="0"/>
              <a:t>La CEA applique 7 tarifs en fonction de la dimension précise des coffres</a:t>
            </a:r>
          </a:p>
          <a:p>
            <a:pPr lvl="1">
              <a:spcBef>
                <a:spcPts val="600"/>
              </a:spcBef>
            </a:pPr>
            <a:endParaRPr lang="fr-FR" sz="500" dirty="0"/>
          </a:p>
          <a:p>
            <a:pPr>
              <a:buFont typeface="Wingdings" panose="05000000000000000000" pitchFamily="2" charset="2"/>
              <a:buChar char="è"/>
            </a:pPr>
            <a:r>
              <a:rPr lang="fr-FR" sz="1400" dirty="0" smtClean="0">
                <a:latin typeface="Arial Narrow" panose="020B0606020202030204" pitchFamily="34" charset="0"/>
              </a:rPr>
              <a:t>L’harmonisation de nos tarifs sera donc effectuée en 2 étapes : au 1</a:t>
            </a:r>
            <a:r>
              <a:rPr lang="fr-FR" sz="1400" baseline="30000" dirty="0" smtClean="0">
                <a:latin typeface="Arial Narrow" panose="020B0606020202030204" pitchFamily="34" charset="0"/>
              </a:rPr>
              <a:t>er</a:t>
            </a:r>
            <a:r>
              <a:rPr lang="fr-FR" sz="1400" dirty="0" smtClean="0">
                <a:latin typeface="Arial Narrow" panose="020B0606020202030204" pitchFamily="34" charset="0"/>
              </a:rPr>
              <a:t> avril 2018 puis en 2019</a:t>
            </a:r>
            <a:endParaRPr lang="fr-FR" sz="1400" dirty="0">
              <a:latin typeface="Arial Narrow" panose="020B0606020202030204" pitchFamily="34" charset="0"/>
            </a:endParaRPr>
          </a:p>
          <a:p>
            <a:pPr algn="just">
              <a:spcBef>
                <a:spcPts val="300"/>
              </a:spcBef>
              <a:spcAft>
                <a:spcPts val="300"/>
              </a:spcAft>
            </a:pPr>
            <a:endParaRPr lang="fr-FR" sz="1400" dirty="0" smtClean="0">
              <a:latin typeface="Arial Narrow" panose="020B0606020202030204" pitchFamily="34" charset="0"/>
            </a:endParaRPr>
          </a:p>
          <a:p>
            <a:pPr algn="just">
              <a:spcBef>
                <a:spcPts val="300"/>
              </a:spcBef>
              <a:spcAft>
                <a:spcPts val="300"/>
              </a:spcAft>
            </a:pPr>
            <a:endParaRPr lang="fr-FR" sz="1400" dirty="0">
              <a:latin typeface="Arial Narrow" panose="020B0606020202030204" pitchFamily="34" charset="0"/>
            </a:endParaRPr>
          </a:p>
          <a:p>
            <a:pPr algn="just">
              <a:spcBef>
                <a:spcPts val="300"/>
              </a:spcBef>
              <a:spcAft>
                <a:spcPts val="300"/>
              </a:spcAft>
            </a:pPr>
            <a:endParaRPr lang="fr-FR" sz="1400" dirty="0" smtClean="0">
              <a:latin typeface="Arial Narrow" panose="020B0606020202030204" pitchFamily="34" charset="0"/>
            </a:endParaRPr>
          </a:p>
          <a:p>
            <a:pPr algn="just">
              <a:spcBef>
                <a:spcPts val="300"/>
              </a:spcBef>
              <a:spcAft>
                <a:spcPts val="300"/>
              </a:spcAft>
            </a:pPr>
            <a:endParaRPr lang="fr-FR" sz="1050" dirty="0">
              <a:latin typeface="Arial Narrow" panose="020B0606020202030204" pitchFamily="34" charset="0"/>
            </a:endParaRPr>
          </a:p>
          <a:p>
            <a:pPr algn="just">
              <a:spcBef>
                <a:spcPts val="300"/>
              </a:spcBef>
              <a:spcAft>
                <a:spcPts val="300"/>
              </a:spcAft>
            </a:pPr>
            <a:endParaRPr lang="fr-FR" sz="1400" dirty="0" smtClean="0">
              <a:latin typeface="Arial Narrow" panose="020B0606020202030204" pitchFamily="34" charset="0"/>
            </a:endParaRPr>
          </a:p>
          <a:p>
            <a:pPr algn="just">
              <a:spcBef>
                <a:spcPts val="300"/>
              </a:spcBef>
              <a:spcAft>
                <a:spcPts val="300"/>
              </a:spcAft>
            </a:pPr>
            <a:endParaRPr lang="fr-FR" sz="1400" dirty="0">
              <a:latin typeface="Arial Narrow" panose="020B0606020202030204" pitchFamily="34" charset="0"/>
            </a:endParaRPr>
          </a:p>
          <a:p>
            <a:pPr marL="96838" indent="0" algn="just">
              <a:spcBef>
                <a:spcPts val="300"/>
              </a:spcBef>
              <a:spcAft>
                <a:spcPts val="300"/>
              </a:spcAft>
              <a:buNone/>
            </a:pPr>
            <a:endParaRPr lang="fr-FR" sz="1400" b="1" dirty="0">
              <a:latin typeface="Arial Narrow" panose="020B0606020202030204" pitchFamily="34" charset="0"/>
            </a:endParaRPr>
          </a:p>
          <a:p>
            <a:pPr marL="96838" indent="0" algn="just">
              <a:spcBef>
                <a:spcPts val="300"/>
              </a:spcBef>
              <a:spcAft>
                <a:spcPts val="300"/>
              </a:spcAft>
              <a:buNone/>
            </a:pPr>
            <a:endParaRPr lang="fr-FR" sz="1400" b="1" dirty="0" smtClean="0">
              <a:latin typeface="Arial Narrow" panose="020B0606020202030204" pitchFamily="34" charset="0"/>
            </a:endParaRPr>
          </a:p>
          <a:p>
            <a:pPr marL="96838" indent="0" algn="just">
              <a:spcBef>
                <a:spcPts val="300"/>
              </a:spcBef>
              <a:spcAft>
                <a:spcPts val="300"/>
              </a:spcAft>
              <a:buNone/>
            </a:pPr>
            <a:endParaRPr lang="fr-FR" sz="700" b="1" dirty="0" smtClean="0">
              <a:latin typeface="Arial Narrow" panose="020B0606020202030204" pitchFamily="34" charset="0"/>
            </a:endParaRPr>
          </a:p>
          <a:p>
            <a:pPr marL="96838" indent="0" algn="just">
              <a:spcBef>
                <a:spcPts val="300"/>
              </a:spcBef>
              <a:spcAft>
                <a:spcPts val="300"/>
              </a:spcAft>
              <a:buNone/>
            </a:pPr>
            <a:endParaRPr lang="fr-FR" sz="700" b="1" dirty="0">
              <a:latin typeface="Arial Narrow" panose="020B0606020202030204" pitchFamily="34" charset="0"/>
            </a:endParaRPr>
          </a:p>
          <a:p>
            <a:pPr marL="96838" indent="0" algn="just">
              <a:spcBef>
                <a:spcPts val="300"/>
              </a:spcBef>
              <a:spcAft>
                <a:spcPts val="300"/>
              </a:spcAft>
              <a:buNone/>
            </a:pPr>
            <a:endParaRPr lang="fr-FR" sz="700" b="1" dirty="0" smtClean="0">
              <a:latin typeface="Arial Narrow" panose="020B0606020202030204" pitchFamily="34" charset="0"/>
            </a:endParaRPr>
          </a:p>
          <a:p>
            <a:pPr marL="457200" lvl="1" indent="0" algn="just">
              <a:spcBef>
                <a:spcPts val="300"/>
              </a:spcBef>
              <a:spcAft>
                <a:spcPts val="300"/>
              </a:spcAft>
              <a:buNone/>
            </a:pPr>
            <a:endParaRPr lang="fr-FR" sz="100" dirty="0" smtClean="0">
              <a:latin typeface="Arial Narrow" panose="020B0606020202030204" pitchFamily="34" charset="0"/>
            </a:endParaRPr>
          </a:p>
        </p:txBody>
      </p:sp>
      <p:sp>
        <p:nvSpPr>
          <p:cNvPr id="3" name="Titre 2"/>
          <p:cNvSpPr>
            <a:spLocks noGrp="1"/>
          </p:cNvSpPr>
          <p:nvPr>
            <p:ph type="title"/>
          </p:nvPr>
        </p:nvSpPr>
        <p:spPr/>
        <p:txBody>
          <a:bodyPr>
            <a:noAutofit/>
          </a:bodyPr>
          <a:lstStyle/>
          <a:p>
            <a:r>
              <a:rPr lang="fr-FR" sz="2400" dirty="0" smtClean="0"/>
              <a:t>Frais de location de coffre-fort</a:t>
            </a:r>
            <a:endParaRPr lang="fr-FR" sz="2400" dirty="0"/>
          </a:p>
        </p:txBody>
      </p:sp>
      <p:graphicFrame>
        <p:nvGraphicFramePr>
          <p:cNvPr id="11" name="Tableau 10"/>
          <p:cNvGraphicFramePr>
            <a:graphicFrameLocks noGrp="1"/>
          </p:cNvGraphicFramePr>
          <p:nvPr>
            <p:extLst>
              <p:ext uri="{D42A27DB-BD31-4B8C-83A1-F6EECF244321}">
                <p14:modId xmlns:p14="http://schemas.microsoft.com/office/powerpoint/2010/main" val="3500472227"/>
              </p:ext>
            </p:extLst>
          </p:nvPr>
        </p:nvGraphicFramePr>
        <p:xfrm>
          <a:off x="683572" y="2691442"/>
          <a:ext cx="5308415" cy="2027883"/>
        </p:xfrm>
        <a:graphic>
          <a:graphicData uri="http://schemas.openxmlformats.org/drawingml/2006/table">
            <a:tbl>
              <a:tblPr firstRow="1" firstCol="1" bandRow="1"/>
              <a:tblGrid>
                <a:gridCol w="628650"/>
                <a:gridCol w="565150"/>
                <a:gridCol w="692150"/>
                <a:gridCol w="692150"/>
                <a:gridCol w="241115"/>
                <a:gridCol w="539750"/>
                <a:gridCol w="565150"/>
                <a:gridCol w="692150"/>
                <a:gridCol w="692150"/>
              </a:tblGrid>
              <a:tr h="256112">
                <a:tc gridSpan="4">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spcAft>
                          <a:spcPts val="0"/>
                        </a:spcAft>
                      </a:pPr>
                      <a:r>
                        <a:rPr lang="fr-FR" sz="1100" dirty="0">
                          <a:effectLst/>
                        </a:rPr>
                        <a:t>CEA</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4"/>
                    </a:solidFill>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endParaRPr lang="fr-FR" sz="1000" dirty="0">
                        <a:effectLst/>
                        <a:latin typeface="Times New Roman"/>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noFill/>
                  </a:tcPr>
                </a:tc>
                <a:tc gridSpan="4">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spcAft>
                          <a:spcPts val="0"/>
                        </a:spcAft>
                      </a:pPr>
                      <a:r>
                        <a:rPr lang="fr-FR" sz="1100" dirty="0">
                          <a:effectLst/>
                        </a:rPr>
                        <a:t>CELCA</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4"/>
                    </a:solidFill>
                  </a:tcPr>
                </a:tc>
                <a:tc hMerge="1">
                  <a:txBody>
                    <a:bodyPr/>
                    <a:lstStyle/>
                    <a:p>
                      <a:endParaRPr lang="fr-FR"/>
                    </a:p>
                  </a:txBody>
                  <a:tcPr/>
                </a:tc>
                <a:tc hMerge="1">
                  <a:txBody>
                    <a:bodyPr/>
                    <a:lstStyle/>
                    <a:p>
                      <a:endParaRPr lang="fr-FR"/>
                    </a:p>
                  </a:txBody>
                  <a:tcPr/>
                </a:tc>
                <a:tc hMerge="1">
                  <a:txBody>
                    <a:bodyPr/>
                    <a:lstStyle/>
                    <a:p>
                      <a:endParaRPr lang="fr-FR"/>
                    </a:p>
                  </a:txBody>
                  <a:tcPr/>
                </a:tc>
              </a:tr>
              <a:tr h="205213">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spcAft>
                          <a:spcPts val="0"/>
                        </a:spcAft>
                      </a:pPr>
                      <a:r>
                        <a:rPr lang="fr-FR" sz="1100" dirty="0" smtClean="0">
                          <a:effectLst/>
                        </a:rPr>
                        <a:t>Taille en</a:t>
                      </a:r>
                      <a:r>
                        <a:rPr lang="fr-FR" sz="1100" baseline="0" dirty="0" smtClean="0">
                          <a:effectLst/>
                        </a:rPr>
                        <a:t> dm3</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2017</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60000"/>
                        <a:lumOff val="4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b="1" dirty="0" smtClean="0">
                          <a:solidFill>
                            <a:srgbClr val="C00000"/>
                          </a:solidFill>
                          <a:effectLst/>
                        </a:rPr>
                        <a:t>01/04/2018</a:t>
                      </a:r>
                      <a:endParaRPr lang="fr-FR" sz="1100" b="1" dirty="0">
                        <a:solidFill>
                          <a:srgbClr val="C00000"/>
                        </a:solidFill>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60000"/>
                        <a:lumOff val="4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b="1" dirty="0" smtClean="0">
                          <a:effectLst/>
                        </a:rPr>
                        <a:t>01/01/2019</a:t>
                      </a:r>
                      <a:endParaRPr lang="fr-FR" sz="1100" b="1"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60000"/>
                        <a:lumOff val="4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endParaRPr lang="fr-FR" sz="1000">
                        <a:effectLst/>
                        <a:latin typeface="Times New Roman"/>
                      </a:endParaRPr>
                    </a:p>
                  </a:txBody>
                  <a:tcPr marL="44450" marR="4445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b="1" dirty="0">
                          <a:solidFill>
                            <a:schemeClr val="bg1"/>
                          </a:solidFill>
                          <a:effectLst/>
                        </a:rPr>
                        <a:t>taille</a:t>
                      </a:r>
                      <a:endParaRPr lang="fr-FR" sz="1100" b="1" dirty="0">
                        <a:solidFill>
                          <a:schemeClr val="bg1"/>
                        </a:solidFill>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2017</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60000"/>
                        <a:lumOff val="4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b="1" dirty="0" smtClean="0">
                          <a:solidFill>
                            <a:srgbClr val="C00000"/>
                          </a:solidFill>
                          <a:effectLst/>
                        </a:rPr>
                        <a:t>01/04/2018</a:t>
                      </a:r>
                      <a:endParaRPr lang="fr-FR" sz="1100" b="1" dirty="0">
                        <a:solidFill>
                          <a:srgbClr val="C00000"/>
                        </a:solidFill>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60000"/>
                        <a:lumOff val="4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b="1" dirty="0" smtClean="0">
                          <a:effectLst/>
                        </a:rPr>
                        <a:t>01/01/2019</a:t>
                      </a:r>
                      <a:endParaRPr lang="fr-FR" sz="1100" b="1"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60000"/>
                        <a:lumOff val="40000"/>
                      </a:schemeClr>
                    </a:solidFill>
                  </a:tcPr>
                </a:tc>
              </a:tr>
              <a:tr h="205213">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spcAft>
                          <a:spcPts val="0"/>
                        </a:spcAft>
                      </a:pPr>
                      <a:r>
                        <a:rPr lang="fr-FR" sz="1100" dirty="0">
                          <a:effectLst/>
                        </a:rPr>
                        <a:t>0 à 10</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49,90 €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60,00 €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40000"/>
                        <a:lumOff val="60000"/>
                      </a:schemeClr>
                    </a:solidFill>
                  </a:tcPr>
                </a:tc>
                <a:tc rowSpan="2">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75,00 €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endParaRPr lang="fr-FR" sz="1000">
                        <a:effectLst/>
                        <a:latin typeface="Times New Roman"/>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rowSpan="2">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b="1" dirty="0">
                          <a:solidFill>
                            <a:schemeClr val="bg1"/>
                          </a:solidFill>
                          <a:effectLst/>
                        </a:rPr>
                        <a:t>PETIT</a:t>
                      </a:r>
                      <a:endParaRPr lang="fr-FR" sz="1100" b="1" dirty="0">
                        <a:solidFill>
                          <a:schemeClr val="bg1"/>
                        </a:solidFill>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solidFill>
                  </a:tcPr>
                </a:tc>
                <a:tc rowSpan="2">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54,00 €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20000"/>
                        <a:lumOff val="80000"/>
                      </a:schemeClr>
                    </a:solidFill>
                  </a:tcPr>
                </a:tc>
                <a:tc rowSpan="2">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b="1" dirty="0">
                          <a:effectLst/>
                        </a:rPr>
                        <a:t>60,00 €</a:t>
                      </a:r>
                      <a:endParaRPr lang="fr-FR" sz="1100" b="1"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40000"/>
                        <a:lumOff val="60000"/>
                      </a:schemeClr>
                    </a:solidFill>
                  </a:tcPr>
                </a:tc>
                <a:tc rowSpan="2">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75,00 €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20000"/>
                        <a:lumOff val="80000"/>
                      </a:schemeClr>
                    </a:solidFill>
                  </a:tcPr>
                </a:tc>
              </a:tr>
              <a:tr h="205213">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spcAft>
                          <a:spcPts val="0"/>
                        </a:spcAft>
                      </a:pPr>
                      <a:r>
                        <a:rPr lang="fr-FR" sz="1100" dirty="0">
                          <a:effectLst/>
                        </a:rPr>
                        <a:t>11 à 20</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71,20 €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75,00 €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40000"/>
                        <a:lumOff val="60000"/>
                      </a:schemeClr>
                    </a:solidFill>
                  </a:tcPr>
                </a:tc>
                <a:tc vMerge="1">
                  <a:txBody>
                    <a:bodyPr/>
                    <a:lstStyle/>
                    <a:p>
                      <a:endParaRPr lang="fr-FR"/>
                    </a:p>
                  </a:txBody>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endParaRPr lang="fr-FR" sz="1000">
                        <a:effectLst/>
                        <a:latin typeface="Times New Roman"/>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r>
              <a:tr h="205213">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spcAft>
                          <a:spcPts val="0"/>
                        </a:spcAft>
                      </a:pPr>
                      <a:r>
                        <a:rPr lang="fr-FR" sz="1100" dirty="0">
                          <a:effectLst/>
                        </a:rPr>
                        <a:t>21 à 35</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98,60 €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120,00 €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40000"/>
                        <a:lumOff val="60000"/>
                      </a:schemeClr>
                    </a:solidFill>
                  </a:tcPr>
                </a:tc>
                <a:tc rowSpan="3">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150,00 €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endParaRPr lang="fr-FR" sz="1000">
                        <a:effectLst/>
                        <a:latin typeface="Times New Roman"/>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rowSpan="3">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b="1" dirty="0">
                          <a:solidFill>
                            <a:schemeClr val="bg1"/>
                          </a:solidFill>
                          <a:effectLst/>
                        </a:rPr>
                        <a:t>MOYEN</a:t>
                      </a:r>
                      <a:endParaRPr lang="fr-FR" sz="1100" b="1" dirty="0">
                        <a:solidFill>
                          <a:schemeClr val="bg1"/>
                        </a:solidFill>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solidFill>
                  </a:tcPr>
                </a:tc>
                <a:tc rowSpan="3">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102,00 €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20000"/>
                        <a:lumOff val="80000"/>
                      </a:schemeClr>
                    </a:solidFill>
                  </a:tcPr>
                </a:tc>
                <a:tc rowSpan="3">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b="1" dirty="0">
                          <a:effectLst/>
                        </a:rPr>
                        <a:t>120,00 €</a:t>
                      </a:r>
                      <a:endParaRPr lang="fr-FR" sz="1100" b="1"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40000"/>
                        <a:lumOff val="60000"/>
                      </a:schemeClr>
                    </a:solidFill>
                  </a:tcPr>
                </a:tc>
                <a:tc rowSpan="3">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150,00 €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20000"/>
                        <a:lumOff val="80000"/>
                      </a:schemeClr>
                    </a:solidFill>
                  </a:tcPr>
                </a:tc>
              </a:tr>
              <a:tr h="205213">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spcAft>
                          <a:spcPts val="0"/>
                        </a:spcAft>
                      </a:pPr>
                      <a:r>
                        <a:rPr lang="fr-FR" sz="1100">
                          <a:effectLst/>
                        </a:rPr>
                        <a:t>36 à 55</a:t>
                      </a:r>
                      <a:endParaRPr lang="fr-FR" sz="110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104,90 €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120,00 €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40000"/>
                        <a:lumOff val="60000"/>
                      </a:schemeClr>
                    </a:solidFill>
                  </a:tcPr>
                </a:tc>
                <a:tc vMerge="1">
                  <a:txBody>
                    <a:bodyPr/>
                    <a:lstStyle/>
                    <a:p>
                      <a:endParaRPr lang="fr-FR"/>
                    </a:p>
                  </a:txBody>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endParaRPr lang="fr-FR" sz="1000">
                        <a:effectLst/>
                        <a:latin typeface="Times New Roman"/>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r>
              <a:tr h="205213">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spcAft>
                          <a:spcPts val="0"/>
                        </a:spcAft>
                      </a:pPr>
                      <a:r>
                        <a:rPr lang="fr-FR" sz="1100" dirty="0">
                          <a:effectLst/>
                        </a:rPr>
                        <a:t>56 à 80</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135,20 €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150,00 €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40000"/>
                        <a:lumOff val="60000"/>
                      </a:schemeClr>
                    </a:solidFill>
                  </a:tcPr>
                </a:tc>
                <a:tc vMerge="1">
                  <a:txBody>
                    <a:bodyPr/>
                    <a:lstStyle/>
                    <a:p>
                      <a:endParaRPr lang="fr-FR"/>
                    </a:p>
                  </a:txBody>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endParaRPr lang="fr-FR" sz="1000">
                        <a:effectLst/>
                        <a:latin typeface="Times New Roman"/>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r>
              <a:tr h="205213">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spcAft>
                          <a:spcPts val="0"/>
                        </a:spcAft>
                      </a:pPr>
                      <a:r>
                        <a:rPr lang="fr-FR" sz="1100" dirty="0">
                          <a:effectLst/>
                        </a:rPr>
                        <a:t>81 à 110</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168,90 €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200,00 €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40000"/>
                        <a:lumOff val="60000"/>
                      </a:schemeClr>
                    </a:solidFill>
                  </a:tcPr>
                </a:tc>
                <a:tc rowSpan="2">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310,00 €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endParaRPr lang="fr-FR" sz="1000">
                        <a:effectLst/>
                        <a:latin typeface="Times New Roman"/>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rowSpan="2">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b="1" dirty="0">
                          <a:solidFill>
                            <a:schemeClr val="bg1"/>
                          </a:solidFill>
                          <a:effectLst/>
                        </a:rPr>
                        <a:t>GRAND</a:t>
                      </a:r>
                      <a:endParaRPr lang="fr-FR" sz="1100" b="1" dirty="0">
                        <a:solidFill>
                          <a:schemeClr val="bg1"/>
                        </a:solidFill>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solidFill>
                  </a:tcPr>
                </a:tc>
                <a:tc rowSpan="2">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153,00 €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20000"/>
                        <a:lumOff val="80000"/>
                      </a:schemeClr>
                    </a:solidFill>
                  </a:tcPr>
                </a:tc>
                <a:tc rowSpan="2">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b="1" dirty="0">
                          <a:effectLst/>
                        </a:rPr>
                        <a:t>200,00 €</a:t>
                      </a:r>
                      <a:endParaRPr lang="fr-FR" sz="1100" b="1"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40000"/>
                        <a:lumOff val="60000"/>
                      </a:schemeClr>
                    </a:solidFill>
                  </a:tcPr>
                </a:tc>
                <a:tc rowSpan="2">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310,00 €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20000"/>
                        <a:lumOff val="80000"/>
                      </a:schemeClr>
                    </a:solidFill>
                  </a:tcPr>
                </a:tc>
              </a:tr>
              <a:tr h="205213">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spcAft>
                          <a:spcPts val="0"/>
                        </a:spcAft>
                      </a:pPr>
                      <a:r>
                        <a:rPr lang="fr-FR" sz="1100" dirty="0">
                          <a:effectLst/>
                        </a:rPr>
                        <a:t>111 à 999</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297,90 €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spcAft>
                          <a:spcPts val="0"/>
                        </a:spcAft>
                      </a:pPr>
                      <a:r>
                        <a:rPr lang="fr-FR" sz="1100" dirty="0">
                          <a:effectLst/>
                        </a:rPr>
                        <a:t>310,00 €</a:t>
                      </a:r>
                      <a:endParaRPr lang="fr-FR" sz="1100" dirty="0">
                        <a:effectLst/>
                        <a:latin typeface="Calibri"/>
                        <a:ea typeface="Calibri"/>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40000"/>
                        <a:lumOff val="60000"/>
                      </a:schemeClr>
                    </a:solidFill>
                  </a:tcPr>
                </a:tc>
                <a:tc vMerge="1">
                  <a:txBody>
                    <a:bodyPr/>
                    <a:lstStyle/>
                    <a:p>
                      <a:endParaRPr lang="fr-FR"/>
                    </a:p>
                  </a:txBody>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endParaRPr lang="fr-FR" sz="1000" dirty="0">
                        <a:effectLst/>
                        <a:latin typeface="Times New Roman"/>
                      </a:endParaRPr>
                    </a:p>
                  </a:txBody>
                  <a:tcPr marL="44450" marR="4445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r>
            </a:tbl>
          </a:graphicData>
        </a:graphic>
      </p:graphicFrame>
      <p:sp>
        <p:nvSpPr>
          <p:cNvPr id="4" name="Rectangle 3"/>
          <p:cNvSpPr/>
          <p:nvPr/>
        </p:nvSpPr>
        <p:spPr>
          <a:xfrm>
            <a:off x="4718651" y="4850860"/>
            <a:ext cx="4097547" cy="1277273"/>
          </a:xfrm>
          <a:prstGeom prst="rect">
            <a:avLst/>
          </a:prstGeom>
          <a:solidFill>
            <a:schemeClr val="bg1">
              <a:lumMod val="95000"/>
            </a:schemeClr>
          </a:solidFill>
          <a:effectLst>
            <a:outerShdw blurRad="50800" dist="38100" dir="8100000" algn="tr" rotWithShape="0">
              <a:prstClr val="black">
                <a:alpha val="40000"/>
              </a:prstClr>
            </a:outerShdw>
          </a:effectLst>
        </p:spPr>
        <p:txBody>
          <a:bodyPr wrap="square">
            <a:spAutoFit/>
          </a:bodyPr>
          <a:lstStyle/>
          <a:p>
            <a:pPr>
              <a:buClr>
                <a:schemeClr val="tx2"/>
              </a:buClr>
            </a:pPr>
            <a:r>
              <a:rPr lang="fr-FR" sz="1100" b="1" dirty="0">
                <a:latin typeface="Arial Narrow" panose="020B0606020202030204" pitchFamily="34" charset="0"/>
              </a:rPr>
              <a:t>Tarifs concurrence :</a:t>
            </a:r>
          </a:p>
          <a:p>
            <a:pPr marL="171450" lvl="0" indent="-171450">
              <a:buFont typeface="Arial Narrow" panose="020B0606020202030204" pitchFamily="34" charset="0"/>
              <a:buChar char="-"/>
            </a:pPr>
            <a:r>
              <a:rPr lang="fr-FR" sz="1050" dirty="0" smtClean="0"/>
              <a:t>BPALC</a:t>
            </a:r>
            <a:r>
              <a:rPr lang="fr-FR" sz="1050" dirty="0"/>
              <a:t> : à partir de 75 €</a:t>
            </a:r>
          </a:p>
          <a:p>
            <a:pPr marL="171450" lvl="0" indent="-171450">
              <a:buFont typeface="Arial Narrow" panose="020B0606020202030204" pitchFamily="34" charset="0"/>
              <a:buChar char="-"/>
            </a:pPr>
            <a:r>
              <a:rPr lang="fr-FR" sz="1050" dirty="0"/>
              <a:t>Crédit Agricole Champagne Bourgogne : de 75,10€ à 216 €</a:t>
            </a:r>
          </a:p>
          <a:p>
            <a:pPr marL="171450" lvl="0" indent="-171450">
              <a:buFont typeface="Arial Narrow" panose="020B0606020202030204" pitchFamily="34" charset="0"/>
              <a:buChar char="-"/>
            </a:pPr>
            <a:r>
              <a:rPr lang="fr-FR" sz="1050" dirty="0"/>
              <a:t>Crédit Agricole Alsace Vosges : de 77,00 € à 147,50 €</a:t>
            </a:r>
          </a:p>
          <a:p>
            <a:pPr marL="171450" lvl="0" indent="-171450">
              <a:buFont typeface="Arial Narrow" panose="020B0606020202030204" pitchFamily="34" charset="0"/>
              <a:buChar char="-"/>
            </a:pPr>
            <a:r>
              <a:rPr lang="fr-FR" sz="1050" dirty="0"/>
              <a:t>Crédit Agricole Nord-Est : de </a:t>
            </a:r>
            <a:r>
              <a:rPr lang="fr-FR" sz="1050" dirty="0" smtClean="0"/>
              <a:t>102,44 € </a:t>
            </a:r>
            <a:r>
              <a:rPr lang="fr-FR" sz="1050" dirty="0"/>
              <a:t>à 339,44 €</a:t>
            </a:r>
          </a:p>
          <a:p>
            <a:pPr marL="171450" lvl="0" indent="-171450">
              <a:buFont typeface="Arial Narrow" panose="020B0606020202030204" pitchFamily="34" charset="0"/>
              <a:buChar char="-"/>
            </a:pPr>
            <a:r>
              <a:rPr lang="fr-FR" sz="1050" dirty="0"/>
              <a:t>Société générale : jusqu’à 30 dm3 : </a:t>
            </a:r>
            <a:r>
              <a:rPr lang="fr-FR" sz="1050" dirty="0" smtClean="0"/>
              <a:t>115 </a:t>
            </a:r>
            <a:r>
              <a:rPr lang="fr-FR" sz="1050" dirty="0"/>
              <a:t>€ (autres volumes : nous consulter)</a:t>
            </a:r>
          </a:p>
          <a:p>
            <a:pPr marL="171450" lvl="0" indent="-171450">
              <a:buFont typeface="Arial Narrow" panose="020B0606020202030204" pitchFamily="34" charset="0"/>
              <a:buChar char="-"/>
            </a:pPr>
            <a:r>
              <a:rPr lang="fr-FR" sz="1050" dirty="0"/>
              <a:t>BNP : jusqu’à 35 dm3 : 111 € (autres volumes : nous consulter)</a:t>
            </a:r>
          </a:p>
        </p:txBody>
      </p:sp>
      <p:sp>
        <p:nvSpPr>
          <p:cNvPr id="6" name="Rectangle 5"/>
          <p:cNvSpPr/>
          <p:nvPr/>
        </p:nvSpPr>
        <p:spPr>
          <a:xfrm>
            <a:off x="6596336" y="4492949"/>
            <a:ext cx="2219862" cy="261610"/>
          </a:xfrm>
          <a:prstGeom prst="rect">
            <a:avLst/>
          </a:prstGeom>
          <a:solidFill>
            <a:schemeClr val="bg1">
              <a:lumMod val="95000"/>
            </a:schemeClr>
          </a:solidFill>
          <a:effectLst>
            <a:outerShdw blurRad="50800" dist="38100" dir="8100000" algn="tr" rotWithShape="0">
              <a:prstClr val="black">
                <a:alpha val="40000"/>
              </a:prstClr>
            </a:outerShdw>
          </a:effectLst>
        </p:spPr>
        <p:txBody>
          <a:bodyPr wrap="square">
            <a:spAutoFit/>
          </a:bodyPr>
          <a:lstStyle/>
          <a:p>
            <a:pPr algn="just">
              <a:buClr>
                <a:schemeClr val="tx2"/>
              </a:buClr>
            </a:pPr>
            <a:r>
              <a:rPr lang="fr-FR" sz="1100" b="1" dirty="0" smtClean="0">
                <a:latin typeface="Arial Narrow" panose="020B0606020202030204" pitchFamily="34" charset="0"/>
              </a:rPr>
              <a:t>Préconisation BPCE: à partir de 80 €</a:t>
            </a:r>
            <a:endParaRPr lang="fr-FR" sz="1050" dirty="0"/>
          </a:p>
        </p:txBody>
      </p:sp>
      <p:sp>
        <p:nvSpPr>
          <p:cNvPr id="5" name="Rectangle 4"/>
          <p:cNvSpPr/>
          <p:nvPr/>
        </p:nvSpPr>
        <p:spPr>
          <a:xfrm>
            <a:off x="4615132" y="2958859"/>
            <a:ext cx="690113" cy="1733903"/>
          </a:xfrm>
          <a:prstGeom prst="rect">
            <a:avLst/>
          </a:prstGeom>
          <a:noFill/>
          <a:ln w="19050">
            <a:solidFill>
              <a:srgbClr val="EB0F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637052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55586"/>
            <a:ext cx="8542338" cy="457559"/>
          </a:xfrm>
        </p:spPr>
        <p:txBody>
          <a:bodyPr>
            <a:noAutofit/>
          </a:bodyPr>
          <a:lstStyle/>
          <a:p>
            <a:r>
              <a:rPr lang="fr-FR" sz="1600" dirty="0" smtClean="0"/>
              <a:t>Peu d’évolutions tarifaires sur le Crédit Immobilier, mais des regroupements de lignes dans la brochure pour simplifier la tarification. </a:t>
            </a:r>
            <a:endParaRPr lang="fr-FR" sz="1600" dirty="0" smtClean="0">
              <a:latin typeface="Arial Narrow" panose="020B0606020202030204" pitchFamily="34" charset="0"/>
            </a:endParaRPr>
          </a:p>
          <a:p>
            <a:pPr algn="just">
              <a:spcBef>
                <a:spcPts val="300"/>
              </a:spcBef>
              <a:spcAft>
                <a:spcPts val="300"/>
              </a:spcAft>
            </a:pPr>
            <a:endParaRPr lang="fr-FR" sz="1600" dirty="0">
              <a:latin typeface="Arial Narrow" panose="020B0606020202030204" pitchFamily="34" charset="0"/>
            </a:endParaRPr>
          </a:p>
          <a:p>
            <a:pPr algn="just">
              <a:spcBef>
                <a:spcPts val="300"/>
              </a:spcBef>
              <a:spcAft>
                <a:spcPts val="300"/>
              </a:spcAft>
            </a:pPr>
            <a:endParaRPr lang="fr-FR" sz="1600" dirty="0" smtClean="0">
              <a:latin typeface="Arial Narrow" panose="020B0606020202030204" pitchFamily="34" charset="0"/>
            </a:endParaRPr>
          </a:p>
          <a:p>
            <a:pPr algn="just">
              <a:spcBef>
                <a:spcPts val="300"/>
              </a:spcBef>
              <a:spcAft>
                <a:spcPts val="300"/>
              </a:spcAft>
            </a:pPr>
            <a:endParaRPr lang="fr-FR" sz="1100" dirty="0">
              <a:latin typeface="Arial Narrow" panose="020B0606020202030204" pitchFamily="34" charset="0"/>
            </a:endParaRPr>
          </a:p>
          <a:p>
            <a:pPr algn="just">
              <a:spcBef>
                <a:spcPts val="300"/>
              </a:spcBef>
              <a:spcAft>
                <a:spcPts val="300"/>
              </a:spcAft>
            </a:pPr>
            <a:endParaRPr lang="fr-FR" sz="1600" dirty="0" smtClean="0">
              <a:latin typeface="Arial Narrow" panose="020B0606020202030204" pitchFamily="34" charset="0"/>
            </a:endParaRPr>
          </a:p>
          <a:p>
            <a:pPr algn="just">
              <a:spcBef>
                <a:spcPts val="300"/>
              </a:spcBef>
              <a:spcAft>
                <a:spcPts val="300"/>
              </a:spcAft>
            </a:pPr>
            <a:endParaRPr lang="fr-FR" sz="1600" dirty="0">
              <a:latin typeface="Arial Narrow" panose="020B0606020202030204" pitchFamily="34" charset="0"/>
            </a:endParaRPr>
          </a:p>
          <a:p>
            <a:pPr marL="96838" indent="0" algn="just">
              <a:spcBef>
                <a:spcPts val="300"/>
              </a:spcBef>
              <a:spcAft>
                <a:spcPts val="300"/>
              </a:spcAft>
              <a:buNone/>
            </a:pPr>
            <a:endParaRPr lang="fr-FR" sz="1600" b="1" dirty="0">
              <a:latin typeface="Arial Narrow" panose="020B0606020202030204" pitchFamily="34" charset="0"/>
            </a:endParaRPr>
          </a:p>
          <a:p>
            <a:pPr marL="96838" indent="0" algn="just">
              <a:spcBef>
                <a:spcPts val="300"/>
              </a:spcBef>
              <a:spcAft>
                <a:spcPts val="300"/>
              </a:spcAft>
              <a:buNone/>
            </a:pPr>
            <a:endParaRPr lang="fr-FR" sz="1600" b="1" dirty="0" smtClean="0">
              <a:latin typeface="Arial Narrow" panose="020B0606020202030204" pitchFamily="34" charset="0"/>
            </a:endParaRPr>
          </a:p>
          <a:p>
            <a:pPr marL="96838" indent="0" algn="just">
              <a:spcBef>
                <a:spcPts val="300"/>
              </a:spcBef>
              <a:spcAft>
                <a:spcPts val="300"/>
              </a:spcAft>
              <a:buNone/>
            </a:pPr>
            <a:endParaRPr lang="fr-FR" sz="800" b="1" dirty="0" smtClean="0">
              <a:latin typeface="Arial Narrow" panose="020B0606020202030204" pitchFamily="34" charset="0"/>
            </a:endParaRPr>
          </a:p>
          <a:p>
            <a:pPr marL="96838" indent="0" algn="just">
              <a:spcBef>
                <a:spcPts val="300"/>
              </a:spcBef>
              <a:spcAft>
                <a:spcPts val="300"/>
              </a:spcAft>
              <a:buNone/>
            </a:pPr>
            <a:endParaRPr lang="fr-FR" sz="800" b="1" dirty="0">
              <a:latin typeface="Arial Narrow" panose="020B0606020202030204" pitchFamily="34" charset="0"/>
            </a:endParaRPr>
          </a:p>
          <a:p>
            <a:pPr marL="96838" indent="0" algn="just">
              <a:spcBef>
                <a:spcPts val="300"/>
              </a:spcBef>
              <a:spcAft>
                <a:spcPts val="300"/>
              </a:spcAft>
              <a:buNone/>
            </a:pPr>
            <a:endParaRPr lang="fr-FR" sz="800" b="1" dirty="0" smtClean="0">
              <a:latin typeface="Arial Narrow" panose="020B0606020202030204" pitchFamily="34" charset="0"/>
            </a:endParaRPr>
          </a:p>
          <a:p>
            <a:pPr marL="457200" lvl="1" indent="0" algn="just">
              <a:spcBef>
                <a:spcPts val="300"/>
              </a:spcBef>
              <a:spcAft>
                <a:spcPts val="300"/>
              </a:spcAft>
              <a:buNone/>
            </a:pPr>
            <a:endParaRPr lang="fr-FR" sz="100" dirty="0" smtClean="0">
              <a:latin typeface="Arial Narrow" panose="020B0606020202030204" pitchFamily="34" charset="0"/>
            </a:endParaRPr>
          </a:p>
        </p:txBody>
      </p:sp>
      <p:sp>
        <p:nvSpPr>
          <p:cNvPr id="3" name="Titre 2"/>
          <p:cNvSpPr>
            <a:spLocks noGrp="1"/>
          </p:cNvSpPr>
          <p:nvPr>
            <p:ph type="title"/>
          </p:nvPr>
        </p:nvSpPr>
        <p:spPr/>
        <p:txBody>
          <a:bodyPr>
            <a:noAutofit/>
          </a:bodyPr>
          <a:lstStyle/>
          <a:p>
            <a:r>
              <a:rPr lang="fr-FR" sz="2500" dirty="0" smtClean="0"/>
              <a:t>Crédits immobiliers</a:t>
            </a:r>
            <a:endParaRPr lang="fr-FR" sz="2500" dirty="0"/>
          </a:p>
        </p:txBody>
      </p:sp>
      <p:graphicFrame>
        <p:nvGraphicFramePr>
          <p:cNvPr id="6" name="Tableau 5"/>
          <p:cNvGraphicFramePr>
            <a:graphicFrameLocks noGrp="1"/>
          </p:cNvGraphicFramePr>
          <p:nvPr>
            <p:extLst>
              <p:ext uri="{D42A27DB-BD31-4B8C-83A1-F6EECF244321}">
                <p14:modId xmlns:p14="http://schemas.microsoft.com/office/powerpoint/2010/main" val="1115782351"/>
              </p:ext>
            </p:extLst>
          </p:nvPr>
        </p:nvGraphicFramePr>
        <p:xfrm>
          <a:off x="343101" y="1780634"/>
          <a:ext cx="8507601" cy="3254492"/>
        </p:xfrm>
        <a:graphic>
          <a:graphicData uri="http://schemas.openxmlformats.org/drawingml/2006/table">
            <a:tbl>
              <a:tblPr firstRow="1" firstCol="1" bandRow="1">
                <a:effectLst>
                  <a:outerShdw blurRad="50800" dist="38100" dir="8100000" algn="tr" rotWithShape="0">
                    <a:prstClr val="black">
                      <a:alpha val="40000"/>
                    </a:prstClr>
                  </a:outerShdw>
                </a:effectLst>
              </a:tblPr>
              <a:tblGrid>
                <a:gridCol w="3217228"/>
                <a:gridCol w="692494"/>
                <a:gridCol w="2484407"/>
                <a:gridCol w="2113472"/>
              </a:tblGrid>
              <a:tr h="245376">
                <a:tc gridSpan="2">
                  <a:txBody>
                    <a:bodyPr/>
                    <a:lstStyle/>
                    <a:p>
                      <a:pPr algn="ctr">
                        <a:spcAft>
                          <a:spcPts val="0"/>
                        </a:spcAft>
                      </a:pPr>
                      <a:r>
                        <a:rPr lang="fr-FR" sz="1000" b="1" dirty="0" smtClean="0">
                          <a:solidFill>
                            <a:srgbClr val="60497A"/>
                          </a:solidFill>
                          <a:effectLst/>
                          <a:latin typeface="Calibri"/>
                          <a:ea typeface="Times New Roman"/>
                        </a:rPr>
                        <a:t>01/01/2017</a:t>
                      </a:r>
                      <a:endParaRPr lang="fr-FR" sz="1200" dirty="0">
                        <a:effectLst/>
                        <a:latin typeface="Times New Roman"/>
                        <a:ea typeface="Times New Roman"/>
                      </a:endParaRPr>
                    </a:p>
                  </a:txBody>
                  <a:tcPr marL="44450" marR="44450" marT="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hMerge="1">
                  <a:txBody>
                    <a:bodyPr/>
                    <a:lstStyle/>
                    <a:p>
                      <a:endParaRPr lang="fr-FR"/>
                    </a:p>
                  </a:txBody>
                  <a:tcPr/>
                </a:tc>
                <a:tc gridSpan="2">
                  <a:txBody>
                    <a:bodyPr/>
                    <a:lstStyle/>
                    <a:p>
                      <a:pPr algn="ctr">
                        <a:spcAft>
                          <a:spcPts val="0"/>
                        </a:spcAft>
                      </a:pPr>
                      <a:r>
                        <a:rPr lang="fr-FR" sz="1000" b="1" dirty="0">
                          <a:solidFill>
                            <a:srgbClr val="EB0F2D"/>
                          </a:solidFill>
                          <a:effectLst/>
                          <a:latin typeface="Calibri"/>
                          <a:ea typeface="Times New Roman"/>
                        </a:rPr>
                        <a:t>01/04/2018</a:t>
                      </a:r>
                      <a:endParaRPr lang="fr-FR" sz="1200" dirty="0">
                        <a:solidFill>
                          <a:srgbClr val="EB0F2D"/>
                        </a:solidFill>
                        <a:effectLst/>
                        <a:latin typeface="Times New Roman"/>
                        <a:ea typeface="Times New Roman"/>
                      </a:endParaRPr>
                    </a:p>
                  </a:txBody>
                  <a:tcPr marL="44450" marR="44450" marT="0" marB="0" anchor="ctr">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hMerge="1">
                  <a:txBody>
                    <a:bodyPr/>
                    <a:lstStyle/>
                    <a:p>
                      <a:endParaRPr lang="fr-FR"/>
                    </a:p>
                  </a:txBody>
                  <a:tcPr/>
                </a:tc>
              </a:tr>
              <a:tr h="405582">
                <a:tc>
                  <a:txBody>
                    <a:bodyPr/>
                    <a:lstStyle/>
                    <a:p>
                      <a:pPr marL="0" algn="l" defTabSz="914400" rtl="0" eaLnBrk="1" latinLnBrk="0" hangingPunct="1">
                        <a:spcAft>
                          <a:spcPts val="0"/>
                        </a:spcAft>
                      </a:pPr>
                      <a:r>
                        <a:rPr lang="fr-FR" sz="1000" kern="1200" dirty="0" smtClean="0">
                          <a:solidFill>
                            <a:srgbClr val="60497A"/>
                          </a:solidFill>
                          <a:effectLst/>
                          <a:latin typeface="Calibri"/>
                          <a:ea typeface="Times New Roman"/>
                          <a:cs typeface="+mn-cs"/>
                        </a:rPr>
                        <a:t>Frais de dossier : </a:t>
                      </a:r>
                      <a:endParaRPr lang="fr-FR" sz="1000" kern="1200" dirty="0" smtClean="0">
                        <a:solidFill>
                          <a:srgbClr val="60497A"/>
                        </a:solidFill>
                        <a:effectLst/>
                        <a:latin typeface="Calibri"/>
                        <a:ea typeface="Times New Roman"/>
                        <a:cs typeface="+mn-cs"/>
                      </a:endParaRPr>
                    </a:p>
                    <a:p>
                      <a:pPr marL="0" algn="l" defTabSz="914400" rtl="0" eaLnBrk="1" latinLnBrk="0" hangingPunct="1">
                        <a:spcAft>
                          <a:spcPts val="0"/>
                        </a:spcAft>
                      </a:pPr>
                      <a:r>
                        <a:rPr lang="fr-FR" sz="1000" kern="1200" dirty="0" smtClean="0">
                          <a:solidFill>
                            <a:srgbClr val="60497A"/>
                          </a:solidFill>
                          <a:effectLst/>
                          <a:latin typeface="Calibri"/>
                          <a:ea typeface="Times New Roman"/>
                          <a:cs typeface="+mn-cs"/>
                        </a:rPr>
                        <a:t>minimum 300 € </a:t>
                      </a:r>
                    </a:p>
                    <a:p>
                      <a:pPr marL="0" algn="l" defTabSz="914400" rtl="0" eaLnBrk="1" latinLnBrk="0" hangingPunct="1">
                        <a:spcAft>
                          <a:spcPts val="0"/>
                        </a:spcAft>
                      </a:pPr>
                      <a:r>
                        <a:rPr lang="fr-FR" sz="1000" kern="1200" dirty="0" smtClean="0">
                          <a:solidFill>
                            <a:srgbClr val="60497A"/>
                          </a:solidFill>
                          <a:effectLst/>
                          <a:latin typeface="Calibri"/>
                          <a:ea typeface="Times New Roman"/>
                          <a:cs typeface="+mn-cs"/>
                        </a:rPr>
                        <a:t>maximum </a:t>
                      </a:r>
                      <a:r>
                        <a:rPr lang="fr-FR" sz="1000" kern="1200" dirty="0" smtClean="0">
                          <a:solidFill>
                            <a:srgbClr val="60497A"/>
                          </a:solidFill>
                          <a:effectLst/>
                          <a:latin typeface="Calibri"/>
                          <a:ea typeface="Times New Roman"/>
                          <a:cs typeface="+mn-cs"/>
                        </a:rPr>
                        <a:t>900 €</a:t>
                      </a:r>
                      <a:endParaRPr lang="fr-FR" sz="1000" kern="1200" dirty="0">
                        <a:solidFill>
                          <a:srgbClr val="60497A"/>
                        </a:solidFill>
                        <a:effectLst/>
                        <a:latin typeface="Calibri"/>
                        <a:ea typeface="Times New Roman"/>
                        <a:cs typeface="+mn-cs"/>
                      </a:endParaRPr>
                    </a:p>
                  </a:txBody>
                  <a:tcPr marL="44450" marR="44450" marT="0" marB="0" anchor="ctr">
                    <a:lnL>
                      <a:noFill/>
                    </a:lnL>
                    <a:lnR>
                      <a:noFill/>
                    </a:lnR>
                    <a:lnT w="12700" cap="flat" cmpd="sng" algn="ctr">
                      <a:solidFill>
                        <a:srgbClr val="8064A2"/>
                      </a:solidFill>
                      <a:prstDash val="solid"/>
                      <a:round/>
                      <a:headEnd type="none" w="med" len="med"/>
                      <a:tailEnd type="none" w="med" len="med"/>
                    </a:lnT>
                    <a:lnB w="12700" cap="flat" cmpd="sng" algn="ctr">
                      <a:no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spcAft>
                          <a:spcPts val="0"/>
                        </a:spcAft>
                      </a:pPr>
                      <a:endParaRPr lang="fr-FR" sz="1000" b="1" kern="1200" dirty="0">
                        <a:solidFill>
                          <a:srgbClr val="000000"/>
                        </a:solidFill>
                        <a:effectLst/>
                        <a:latin typeface="Calibri"/>
                        <a:ea typeface="Times New Roman"/>
                        <a:cs typeface="+mn-cs"/>
                      </a:endParaRPr>
                    </a:p>
                  </a:txBody>
                  <a:tcPr marL="44450" marR="44450" marT="0" marB="0" anchor="ctr">
                    <a:lnL>
                      <a:noFill/>
                    </a:lnL>
                    <a:lnR>
                      <a:noFill/>
                    </a:lnR>
                    <a:lnT w="12700" cap="flat" cmpd="sng" algn="ctr">
                      <a:solidFill>
                        <a:srgbClr val="8064A2"/>
                      </a:solidFill>
                      <a:prstDash val="solid"/>
                      <a:round/>
                      <a:headEnd type="none" w="med" len="med"/>
                      <a:tailEnd type="none" w="med" len="med"/>
                    </a:lnT>
                    <a:lnB w="12700" cap="flat" cmpd="sng" algn="ctr">
                      <a:noFill/>
                      <a:prstDash val="solid"/>
                      <a:round/>
                      <a:headEnd type="none" w="med" len="med"/>
                      <a:tailEnd type="none" w="med" len="med"/>
                    </a:lnB>
                    <a:solidFill>
                      <a:schemeClr val="accent4">
                        <a:lumMod val="20000"/>
                        <a:lumOff val="80000"/>
                      </a:schemeClr>
                    </a:solidFill>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00" b="1" kern="1200" dirty="0" smtClean="0">
                          <a:solidFill>
                            <a:srgbClr val="60497A"/>
                          </a:solidFill>
                          <a:effectLst/>
                          <a:latin typeface="Calibri"/>
                          <a:ea typeface="Times New Roman"/>
                          <a:cs typeface="+mn-cs"/>
                        </a:rPr>
                        <a:t>Frais de dossier : </a:t>
                      </a:r>
                      <a:endParaRPr lang="fr-FR" sz="1000" b="1" kern="1200" dirty="0" smtClean="0">
                        <a:solidFill>
                          <a:srgbClr val="60497A"/>
                        </a:solidFill>
                        <a:effectLst/>
                        <a:latin typeface="Calibri"/>
                        <a:ea typeface="Times New Roman"/>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000" b="1" kern="1200" dirty="0" smtClean="0">
                          <a:solidFill>
                            <a:srgbClr val="60497A"/>
                          </a:solidFill>
                          <a:effectLst/>
                          <a:latin typeface="Calibri"/>
                          <a:ea typeface="Times New Roman"/>
                          <a:cs typeface="+mn-cs"/>
                        </a:rPr>
                        <a:t>minimum</a:t>
                      </a:r>
                      <a:r>
                        <a:rPr lang="fr-FR" sz="1000" b="1" kern="1200" baseline="0" dirty="0" smtClean="0">
                          <a:solidFill>
                            <a:srgbClr val="60497A"/>
                          </a:solidFill>
                          <a:effectLst/>
                          <a:latin typeface="Calibri"/>
                          <a:ea typeface="Times New Roman"/>
                          <a:cs typeface="+mn-cs"/>
                        </a:rPr>
                        <a:t> 500 €</a:t>
                      </a:r>
                      <a:endParaRPr lang="fr-FR" sz="1000" b="1" kern="1200" dirty="0" smtClean="0">
                        <a:solidFill>
                          <a:srgbClr val="60497A"/>
                        </a:solidFill>
                        <a:effectLst/>
                        <a:latin typeface="Calibri"/>
                        <a:ea typeface="Times New Roman"/>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000" b="1" kern="1200" dirty="0" smtClean="0">
                          <a:solidFill>
                            <a:srgbClr val="60497A"/>
                          </a:solidFill>
                          <a:effectLst/>
                          <a:latin typeface="Calibri"/>
                          <a:ea typeface="Times New Roman"/>
                          <a:cs typeface="+mn-cs"/>
                        </a:rPr>
                        <a:t>plus de maximum</a:t>
                      </a:r>
                      <a:r>
                        <a:rPr lang="fr-FR" sz="1000" b="1" kern="1200" baseline="0" dirty="0" smtClean="0">
                          <a:solidFill>
                            <a:srgbClr val="60497A"/>
                          </a:solidFill>
                          <a:effectLst/>
                          <a:latin typeface="Calibri"/>
                          <a:ea typeface="Times New Roman"/>
                          <a:cs typeface="+mn-cs"/>
                        </a:rPr>
                        <a:t> affiché dans la brochure mais plafond paramétré à 950 € dans NEO</a:t>
                      </a:r>
                      <a:endParaRPr lang="fr-FR" sz="1000" b="1" kern="1200" dirty="0" smtClean="0">
                        <a:solidFill>
                          <a:srgbClr val="60497A"/>
                        </a:solidFill>
                        <a:effectLst/>
                        <a:latin typeface="Calibri"/>
                        <a:ea typeface="Times New Roman"/>
                        <a:cs typeface="+mn-cs"/>
                      </a:endParaRPr>
                    </a:p>
                  </a:txBody>
                  <a:tcPr marL="44450" marR="44450" marT="0" marB="0" anchor="ctr">
                    <a:lnL>
                      <a:noFill/>
                    </a:lnL>
                    <a:lnR>
                      <a:noFill/>
                    </a:lnR>
                    <a:lnT w="12700" cap="flat" cmpd="sng" algn="ctr">
                      <a:solidFill>
                        <a:srgbClr val="8064A2"/>
                      </a:solidFill>
                      <a:prstDash val="solid"/>
                      <a:round/>
                      <a:headEnd type="none" w="med" len="med"/>
                      <a:tailEnd type="none" w="med" len="med"/>
                    </a:lnT>
                    <a:lnB w="12700" cap="flat" cmpd="sng" algn="ctr">
                      <a:noFill/>
                      <a:prstDash val="solid"/>
                      <a:round/>
                      <a:headEnd type="none" w="med" len="med"/>
                      <a:tailEnd type="none" w="med" len="med"/>
                    </a:lnB>
                    <a:solidFill>
                      <a:schemeClr val="accent4">
                        <a:lumMod val="20000"/>
                        <a:lumOff val="80000"/>
                      </a:schemeClr>
                    </a:solidFill>
                  </a:tcPr>
                </a:tc>
                <a:tc hMerge="1">
                  <a:txBody>
                    <a:bodyPr/>
                    <a:lstStyle/>
                    <a:p>
                      <a:pPr algn="ctr">
                        <a:spcAft>
                          <a:spcPts val="0"/>
                        </a:spcAft>
                      </a:pPr>
                      <a:endParaRPr lang="fr-FR" sz="1200" dirty="0">
                        <a:solidFill>
                          <a:srgbClr val="000000"/>
                        </a:solidFill>
                        <a:effectLst/>
                        <a:latin typeface="Times New Roman"/>
                        <a:ea typeface="Times New Roman"/>
                      </a:endParaRPr>
                    </a:p>
                  </a:txBody>
                  <a:tcPr marL="44450" marR="44450" marT="0" marB="0" anchor="ctr">
                    <a:lnL>
                      <a:noFill/>
                    </a:lnL>
                    <a:lnR>
                      <a:noFill/>
                    </a:lnR>
                    <a:lnT w="12700" cap="flat" cmpd="sng" algn="ctr">
                      <a:solidFill>
                        <a:srgbClr val="8064A2"/>
                      </a:solidFill>
                      <a:prstDash val="solid"/>
                      <a:round/>
                      <a:headEnd type="none" w="med" len="med"/>
                      <a:tailEnd type="none" w="med" len="med"/>
                    </a:lnT>
                    <a:lnB w="12700" cap="flat" cmpd="sng" algn="ctr">
                      <a:noFill/>
                      <a:prstDash val="solid"/>
                      <a:round/>
                      <a:headEnd type="none" w="med" len="med"/>
                      <a:tailEnd type="none" w="med" len="med"/>
                    </a:lnB>
                    <a:noFill/>
                  </a:tcPr>
                </a:tc>
              </a:tr>
              <a:tr h="392603">
                <a:tc>
                  <a:txBody>
                    <a:bodyPr/>
                    <a:lstStyle/>
                    <a:p>
                      <a:pPr>
                        <a:spcAft>
                          <a:spcPts val="0"/>
                        </a:spcAft>
                      </a:pPr>
                      <a:r>
                        <a:rPr lang="fr-FR" sz="1000" dirty="0">
                          <a:solidFill>
                            <a:srgbClr val="60497A"/>
                          </a:solidFill>
                          <a:effectLst/>
                          <a:latin typeface="Calibri"/>
                          <a:ea typeface="Times New Roman"/>
                        </a:rPr>
                        <a:t>Frais de modification de date de prélèvement</a:t>
                      </a:r>
                      <a:endParaRPr lang="fr-FR" sz="1200" dirty="0">
                        <a:effectLst/>
                        <a:latin typeface="Times New Roman"/>
                        <a:ea typeface="Times New Roman"/>
                      </a:endParaRPr>
                    </a:p>
                    <a:p>
                      <a:pPr>
                        <a:spcAft>
                          <a:spcPts val="0"/>
                        </a:spcAft>
                      </a:pPr>
                      <a:r>
                        <a:rPr lang="fr-FR" sz="1000" dirty="0">
                          <a:solidFill>
                            <a:srgbClr val="60497A"/>
                          </a:solidFill>
                          <a:effectLst/>
                          <a:latin typeface="Calibri"/>
                          <a:ea typeface="Times New Roman"/>
                        </a:rPr>
                        <a:t>Changement de compte de prélèvement</a:t>
                      </a:r>
                      <a:endParaRPr lang="fr-FR" sz="1200" dirty="0">
                        <a:effectLst/>
                        <a:latin typeface="Times New Roman"/>
                        <a:ea typeface="Times New Roman"/>
                      </a:endParaRPr>
                    </a:p>
                  </a:txBody>
                  <a:tcPr marL="44450" marR="44450" marT="0" marB="0" anchor="ctr">
                    <a:lnL>
                      <a:noFill/>
                    </a:lnL>
                    <a:lnR>
                      <a:noFill/>
                    </a:lnR>
                    <a:lnT w="12700" cap="flat" cmpd="sng" algn="ctr">
                      <a:noFill/>
                      <a:prstDash val="solid"/>
                      <a:round/>
                      <a:headEnd type="none" w="med" len="med"/>
                      <a:tailEnd type="none" w="med" len="med"/>
                    </a:lnT>
                    <a:lnB>
                      <a:noFill/>
                    </a:lnB>
                    <a:solidFill>
                      <a:schemeClr val="bg1"/>
                    </a:solidFill>
                  </a:tcPr>
                </a:tc>
                <a:tc>
                  <a:txBody>
                    <a:bodyPr/>
                    <a:lstStyle/>
                    <a:p>
                      <a:pPr algn="ctr">
                        <a:spcAft>
                          <a:spcPts val="0"/>
                        </a:spcAft>
                      </a:pPr>
                      <a:r>
                        <a:rPr lang="fr-FR" sz="1000" dirty="0" smtClean="0">
                          <a:solidFill>
                            <a:srgbClr val="60497A"/>
                          </a:solidFill>
                          <a:effectLst/>
                          <a:latin typeface="Calibri"/>
                          <a:ea typeface="Times New Roman"/>
                        </a:rPr>
                        <a:t>35 </a:t>
                      </a:r>
                      <a:r>
                        <a:rPr lang="fr-FR" sz="1000" dirty="0">
                          <a:solidFill>
                            <a:srgbClr val="60497A"/>
                          </a:solidFill>
                          <a:effectLst/>
                          <a:latin typeface="Calibri"/>
                          <a:ea typeface="Times New Roman"/>
                        </a:rPr>
                        <a:t>€</a:t>
                      </a:r>
                      <a:endParaRPr lang="fr-FR" sz="1200" dirty="0">
                        <a:effectLst/>
                        <a:latin typeface="Times New Roman"/>
                        <a:ea typeface="Times New Roman"/>
                      </a:endParaRPr>
                    </a:p>
                    <a:p>
                      <a:pPr algn="ctr">
                        <a:spcAft>
                          <a:spcPts val="0"/>
                        </a:spcAft>
                      </a:pPr>
                      <a:r>
                        <a:rPr lang="fr-FR" sz="1000" dirty="0">
                          <a:solidFill>
                            <a:srgbClr val="60497A"/>
                          </a:solidFill>
                          <a:effectLst/>
                          <a:latin typeface="Calibri"/>
                          <a:ea typeface="Times New Roman"/>
                        </a:rPr>
                        <a:t>17,40€</a:t>
                      </a:r>
                      <a:endParaRPr lang="fr-FR" sz="1200" dirty="0">
                        <a:effectLst/>
                        <a:latin typeface="Times New Roman"/>
                        <a:ea typeface="Times New Roman"/>
                      </a:endParaRPr>
                    </a:p>
                  </a:txBody>
                  <a:tcPr marL="44450" marR="44450" marT="0" marB="0" anchor="ctr">
                    <a:lnL>
                      <a:noFill/>
                    </a:lnL>
                    <a:lnR>
                      <a:noFill/>
                    </a:lnR>
                    <a:lnT w="12700" cap="flat" cmpd="sng" algn="ctr">
                      <a:noFill/>
                      <a:prstDash val="solid"/>
                      <a:round/>
                      <a:headEnd type="none" w="med" len="med"/>
                      <a:tailEnd type="none" w="med" len="med"/>
                    </a:lnT>
                    <a:lnB>
                      <a:noFill/>
                    </a:lnB>
                    <a:solidFill>
                      <a:schemeClr val="bg1"/>
                    </a:solidFill>
                  </a:tcPr>
                </a:tc>
                <a:tc>
                  <a:txBody>
                    <a:bodyPr/>
                    <a:lstStyle/>
                    <a:p>
                      <a:pPr>
                        <a:spcAft>
                          <a:spcPts val="0"/>
                        </a:spcAft>
                      </a:pPr>
                      <a:r>
                        <a:rPr lang="fr-FR" sz="1000" b="1" dirty="0">
                          <a:solidFill>
                            <a:srgbClr val="60497A"/>
                          </a:solidFill>
                          <a:effectLst/>
                          <a:latin typeface="Calibri"/>
                          <a:ea typeface="Times New Roman"/>
                        </a:rPr>
                        <a:t>Modification du compte ou de la date de prélèvement de l'échéance</a:t>
                      </a:r>
                      <a:endParaRPr lang="fr-FR" sz="1200" dirty="0">
                        <a:effectLst/>
                        <a:latin typeface="Times New Roman"/>
                        <a:ea typeface="Times New Roman"/>
                      </a:endParaRPr>
                    </a:p>
                  </a:txBody>
                  <a:tcPr marL="44450" marR="44450" marT="0" marB="0" anchor="ctr">
                    <a:lnL>
                      <a:noFill/>
                    </a:lnL>
                    <a:lnR>
                      <a:noFill/>
                    </a:lnR>
                    <a:lnT w="12700" cap="flat" cmpd="sng" algn="ctr">
                      <a:noFill/>
                      <a:prstDash val="solid"/>
                      <a:round/>
                      <a:headEnd type="none" w="med" len="med"/>
                      <a:tailEnd type="none" w="med" len="med"/>
                    </a:lnT>
                    <a:lnB>
                      <a:noFill/>
                    </a:lnB>
                    <a:solidFill>
                      <a:schemeClr val="bg1"/>
                    </a:solidFill>
                  </a:tcPr>
                </a:tc>
                <a:tc>
                  <a:txBody>
                    <a:bodyPr/>
                    <a:lstStyle/>
                    <a:p>
                      <a:pPr algn="ctr">
                        <a:spcAft>
                          <a:spcPts val="0"/>
                        </a:spcAft>
                      </a:pPr>
                      <a:r>
                        <a:rPr lang="fr-FR" sz="1000" b="1" dirty="0">
                          <a:solidFill>
                            <a:srgbClr val="60497A"/>
                          </a:solidFill>
                          <a:effectLst/>
                          <a:latin typeface="Calibri"/>
                          <a:ea typeface="Times New Roman"/>
                        </a:rPr>
                        <a:t>28,50 €</a:t>
                      </a:r>
                      <a:endParaRPr lang="fr-FR" sz="1200" dirty="0">
                        <a:effectLst/>
                        <a:latin typeface="Times New Roman"/>
                        <a:ea typeface="Times New Roman"/>
                      </a:endParaRPr>
                    </a:p>
                  </a:txBody>
                  <a:tcPr marL="44450" marR="44450" marT="0" marB="0" anchor="ctr">
                    <a:lnL>
                      <a:noFill/>
                    </a:lnL>
                    <a:lnR>
                      <a:noFill/>
                    </a:lnR>
                    <a:lnT w="12700" cap="flat" cmpd="sng" algn="ctr">
                      <a:noFill/>
                      <a:prstDash val="solid"/>
                      <a:round/>
                      <a:headEnd type="none" w="med" len="med"/>
                      <a:tailEnd type="none" w="med" len="med"/>
                    </a:lnT>
                    <a:lnB>
                      <a:noFill/>
                    </a:lnB>
                    <a:solidFill>
                      <a:schemeClr val="bg1"/>
                    </a:solidFill>
                  </a:tcPr>
                </a:tc>
              </a:tr>
              <a:tr h="392603">
                <a:tc>
                  <a:txBody>
                    <a:bodyPr/>
                    <a:lstStyle/>
                    <a:p>
                      <a:pPr>
                        <a:spcAft>
                          <a:spcPts val="0"/>
                        </a:spcAft>
                      </a:pPr>
                      <a:r>
                        <a:rPr lang="fr-FR" sz="1000" dirty="0">
                          <a:solidFill>
                            <a:srgbClr val="60497A"/>
                          </a:solidFill>
                          <a:effectLst/>
                          <a:latin typeface="Calibri"/>
                          <a:ea typeface="Times New Roman"/>
                        </a:rPr>
                        <a:t>Duplicata d’un contrat de prêt en cours</a:t>
                      </a:r>
                      <a:endParaRPr lang="fr-FR" sz="1200" dirty="0">
                        <a:effectLst/>
                        <a:latin typeface="Times New Roman"/>
                        <a:ea typeface="Times New Roman"/>
                      </a:endParaRPr>
                    </a:p>
                    <a:p>
                      <a:pPr>
                        <a:spcAft>
                          <a:spcPts val="0"/>
                        </a:spcAft>
                      </a:pPr>
                      <a:r>
                        <a:rPr lang="fr-FR" sz="1000" dirty="0">
                          <a:solidFill>
                            <a:srgbClr val="60497A"/>
                          </a:solidFill>
                          <a:effectLst/>
                          <a:latin typeface="Calibri"/>
                          <a:ea typeface="Times New Roman"/>
                        </a:rPr>
                        <a:t>Réédition tableau d'amortissement sur prêt en cours</a:t>
                      </a:r>
                      <a:endParaRPr lang="fr-FR" sz="1200" dirty="0">
                        <a:effectLst/>
                        <a:latin typeface="Times New Roman"/>
                        <a:ea typeface="Times New Roman"/>
                      </a:endParaRPr>
                    </a:p>
                  </a:txBody>
                  <a:tcPr marL="44450" marR="44450" marT="0" marB="0" anchor="ctr">
                    <a:lnL>
                      <a:noFill/>
                    </a:lnL>
                    <a:lnR>
                      <a:noFill/>
                    </a:lnR>
                    <a:lnT>
                      <a:noFill/>
                    </a:lnT>
                    <a:lnB>
                      <a:noFill/>
                    </a:lnB>
                    <a:solidFill>
                      <a:schemeClr val="accent4">
                        <a:lumMod val="20000"/>
                        <a:lumOff val="80000"/>
                      </a:schemeClr>
                    </a:solidFill>
                  </a:tcPr>
                </a:tc>
                <a:tc>
                  <a:txBody>
                    <a:bodyPr/>
                    <a:lstStyle/>
                    <a:p>
                      <a:pPr algn="ctr">
                        <a:spcAft>
                          <a:spcPts val="0"/>
                        </a:spcAft>
                      </a:pPr>
                      <a:r>
                        <a:rPr lang="fr-FR" sz="1000" dirty="0">
                          <a:solidFill>
                            <a:srgbClr val="60497A"/>
                          </a:solidFill>
                          <a:effectLst/>
                          <a:latin typeface="Calibri"/>
                          <a:ea typeface="Times New Roman"/>
                        </a:rPr>
                        <a:t>28,35 €</a:t>
                      </a:r>
                      <a:endParaRPr lang="fr-FR" sz="1200" dirty="0">
                        <a:effectLst/>
                        <a:latin typeface="Times New Roman"/>
                        <a:ea typeface="Times New Roman"/>
                      </a:endParaRPr>
                    </a:p>
                    <a:p>
                      <a:pPr algn="ctr">
                        <a:spcAft>
                          <a:spcPts val="0"/>
                        </a:spcAft>
                      </a:pPr>
                      <a:r>
                        <a:rPr lang="fr-FR" sz="1000" dirty="0">
                          <a:solidFill>
                            <a:srgbClr val="60497A"/>
                          </a:solidFill>
                          <a:effectLst/>
                          <a:latin typeface="Calibri"/>
                          <a:ea typeface="Times New Roman"/>
                        </a:rPr>
                        <a:t>25,50 €</a:t>
                      </a:r>
                      <a:endParaRPr lang="fr-FR" sz="1200" dirty="0">
                        <a:effectLst/>
                        <a:latin typeface="Times New Roman"/>
                        <a:ea typeface="Times New Roman"/>
                      </a:endParaRPr>
                    </a:p>
                  </a:txBody>
                  <a:tcPr marL="44450" marR="44450" marT="0" marB="0" anchor="ctr">
                    <a:lnL>
                      <a:noFill/>
                    </a:lnL>
                    <a:lnR>
                      <a:noFill/>
                    </a:lnR>
                    <a:lnT>
                      <a:noFill/>
                    </a:lnT>
                    <a:lnB>
                      <a:noFill/>
                    </a:lnB>
                    <a:solidFill>
                      <a:schemeClr val="accent4">
                        <a:lumMod val="20000"/>
                        <a:lumOff val="80000"/>
                      </a:schemeClr>
                    </a:solidFill>
                  </a:tcPr>
                </a:tc>
                <a:tc>
                  <a:txBody>
                    <a:bodyPr/>
                    <a:lstStyle/>
                    <a:p>
                      <a:pPr>
                        <a:spcAft>
                          <a:spcPts val="0"/>
                        </a:spcAft>
                      </a:pPr>
                      <a:r>
                        <a:rPr lang="fr-FR" sz="1000" b="1" dirty="0">
                          <a:solidFill>
                            <a:srgbClr val="60497A"/>
                          </a:solidFill>
                          <a:effectLst/>
                          <a:latin typeface="Calibri"/>
                          <a:ea typeface="Times New Roman"/>
                        </a:rPr>
                        <a:t>Délivrance d'un duplicata (contrat de prêt ou tableau d'amortissement)</a:t>
                      </a:r>
                      <a:endParaRPr lang="fr-FR" sz="1200" dirty="0">
                        <a:effectLst/>
                        <a:latin typeface="Times New Roman"/>
                        <a:ea typeface="Times New Roman"/>
                      </a:endParaRPr>
                    </a:p>
                  </a:txBody>
                  <a:tcPr marL="44450" marR="44450" marT="0" marB="0" anchor="ctr">
                    <a:lnL>
                      <a:noFill/>
                    </a:lnL>
                    <a:lnR>
                      <a:noFill/>
                    </a:lnR>
                    <a:lnT>
                      <a:noFill/>
                    </a:lnT>
                    <a:lnB>
                      <a:noFill/>
                    </a:lnB>
                    <a:solidFill>
                      <a:schemeClr val="accent4">
                        <a:lumMod val="20000"/>
                        <a:lumOff val="80000"/>
                      </a:schemeClr>
                    </a:solidFill>
                  </a:tcPr>
                </a:tc>
                <a:tc>
                  <a:txBody>
                    <a:bodyPr/>
                    <a:lstStyle/>
                    <a:p>
                      <a:pPr algn="ctr">
                        <a:spcAft>
                          <a:spcPts val="0"/>
                        </a:spcAft>
                      </a:pPr>
                      <a:r>
                        <a:rPr lang="fr-FR" sz="1000" b="1" dirty="0">
                          <a:solidFill>
                            <a:srgbClr val="60497A"/>
                          </a:solidFill>
                          <a:effectLst/>
                          <a:latin typeface="Calibri"/>
                          <a:ea typeface="Times New Roman"/>
                        </a:rPr>
                        <a:t>28,50 €</a:t>
                      </a:r>
                      <a:endParaRPr lang="fr-FR" sz="1200" dirty="0">
                        <a:effectLst/>
                        <a:latin typeface="Times New Roman"/>
                        <a:ea typeface="Times New Roman"/>
                      </a:endParaRPr>
                    </a:p>
                  </a:txBody>
                  <a:tcPr marL="44450" marR="44450" marT="0" marB="0" anchor="ctr">
                    <a:lnL>
                      <a:noFill/>
                    </a:lnL>
                    <a:lnR>
                      <a:noFill/>
                    </a:lnR>
                    <a:lnT>
                      <a:noFill/>
                    </a:lnT>
                    <a:lnB>
                      <a:noFill/>
                    </a:lnB>
                    <a:solidFill>
                      <a:schemeClr val="accent4">
                        <a:lumMod val="20000"/>
                        <a:lumOff val="80000"/>
                      </a:schemeClr>
                    </a:solidFill>
                  </a:tcPr>
                </a:tc>
              </a:tr>
              <a:tr h="785204">
                <a:tc>
                  <a:txBody>
                    <a:bodyPr/>
                    <a:lstStyle/>
                    <a:p>
                      <a:pPr>
                        <a:spcAft>
                          <a:spcPts val="0"/>
                        </a:spcAft>
                      </a:pPr>
                      <a:r>
                        <a:rPr lang="fr-FR" sz="1000" dirty="0">
                          <a:solidFill>
                            <a:srgbClr val="60497A"/>
                          </a:solidFill>
                          <a:effectLst/>
                          <a:latin typeface="Calibri"/>
                          <a:ea typeface="Times New Roman"/>
                        </a:rPr>
                        <a:t>Mainlevée ou attestation aux fins de purge hypothécaire</a:t>
                      </a:r>
                      <a:endParaRPr lang="fr-FR" sz="1200" dirty="0">
                        <a:effectLst/>
                        <a:latin typeface="Times New Roman"/>
                        <a:ea typeface="Times New Roman"/>
                      </a:endParaRPr>
                    </a:p>
                    <a:p>
                      <a:pPr>
                        <a:spcAft>
                          <a:spcPts val="0"/>
                        </a:spcAft>
                      </a:pPr>
                      <a:r>
                        <a:rPr lang="fr-FR" sz="1000" dirty="0">
                          <a:solidFill>
                            <a:srgbClr val="60497A"/>
                          </a:solidFill>
                          <a:effectLst/>
                          <a:latin typeface="Calibri"/>
                          <a:ea typeface="Times New Roman"/>
                        </a:rPr>
                        <a:t>Frais de mainlevée autres garanties</a:t>
                      </a:r>
                      <a:endParaRPr lang="fr-FR" sz="1200" dirty="0">
                        <a:effectLst/>
                        <a:latin typeface="Times New Roman"/>
                        <a:ea typeface="Times New Roman"/>
                      </a:endParaRPr>
                    </a:p>
                  </a:txBody>
                  <a:tcPr marL="44450" marR="44450" marT="0" marB="0" anchor="ctr">
                    <a:lnL>
                      <a:noFill/>
                    </a:lnL>
                    <a:lnR>
                      <a:noFill/>
                    </a:lnR>
                    <a:lnT>
                      <a:noFill/>
                    </a:lnT>
                    <a:lnB>
                      <a:noFill/>
                    </a:lnB>
                    <a:solidFill>
                      <a:schemeClr val="bg1"/>
                    </a:solidFill>
                  </a:tcPr>
                </a:tc>
                <a:tc>
                  <a:txBody>
                    <a:bodyPr/>
                    <a:lstStyle/>
                    <a:p>
                      <a:pPr algn="ctr">
                        <a:spcAft>
                          <a:spcPts val="0"/>
                        </a:spcAft>
                      </a:pPr>
                      <a:r>
                        <a:rPr lang="fr-FR" sz="1000" dirty="0">
                          <a:solidFill>
                            <a:srgbClr val="60497A"/>
                          </a:solidFill>
                          <a:effectLst/>
                          <a:latin typeface="Calibri"/>
                          <a:ea typeface="Times New Roman"/>
                        </a:rPr>
                        <a:t>160 €</a:t>
                      </a:r>
                      <a:endParaRPr lang="fr-FR" sz="1200" dirty="0">
                        <a:effectLst/>
                        <a:latin typeface="Times New Roman"/>
                        <a:ea typeface="Times New Roman"/>
                      </a:endParaRPr>
                    </a:p>
                    <a:p>
                      <a:pPr algn="ctr">
                        <a:spcAft>
                          <a:spcPts val="0"/>
                        </a:spcAft>
                      </a:pPr>
                      <a:r>
                        <a:rPr lang="fr-FR" sz="1000" dirty="0">
                          <a:solidFill>
                            <a:srgbClr val="60497A"/>
                          </a:solidFill>
                          <a:effectLst/>
                          <a:latin typeface="Calibri"/>
                          <a:ea typeface="Times New Roman"/>
                        </a:rPr>
                        <a:t>160 €</a:t>
                      </a:r>
                      <a:endParaRPr lang="fr-FR" sz="1200" dirty="0">
                        <a:effectLst/>
                        <a:latin typeface="Times New Roman"/>
                        <a:ea typeface="Times New Roman"/>
                      </a:endParaRPr>
                    </a:p>
                  </a:txBody>
                  <a:tcPr marL="44450" marR="44450" marT="0" marB="0" anchor="ctr">
                    <a:lnL>
                      <a:noFill/>
                    </a:lnL>
                    <a:lnR>
                      <a:noFill/>
                    </a:lnR>
                    <a:lnT>
                      <a:noFill/>
                    </a:lnT>
                    <a:lnB>
                      <a:noFill/>
                    </a:lnB>
                    <a:solidFill>
                      <a:schemeClr val="bg1"/>
                    </a:solidFill>
                  </a:tcPr>
                </a:tc>
                <a:tc>
                  <a:txBody>
                    <a:bodyPr/>
                    <a:lstStyle/>
                    <a:p>
                      <a:pPr>
                        <a:spcAft>
                          <a:spcPts val="0"/>
                        </a:spcAft>
                      </a:pPr>
                      <a:r>
                        <a:rPr lang="fr-FR" sz="1000" b="1" dirty="0">
                          <a:solidFill>
                            <a:srgbClr val="60497A"/>
                          </a:solidFill>
                          <a:effectLst/>
                          <a:latin typeface="Calibri"/>
                          <a:ea typeface="Times New Roman"/>
                        </a:rPr>
                        <a:t>Frais de mainlevée hypothécaire (hors frais d’enregistrement, de greffe, de notaire)</a:t>
                      </a:r>
                      <a:endParaRPr lang="fr-FR" sz="1200" dirty="0">
                        <a:effectLst/>
                        <a:latin typeface="Times New Roman"/>
                        <a:ea typeface="Times New Roman"/>
                      </a:endParaRPr>
                    </a:p>
                    <a:p>
                      <a:pPr>
                        <a:spcAft>
                          <a:spcPts val="0"/>
                        </a:spcAft>
                      </a:pPr>
                      <a:r>
                        <a:rPr lang="fr-FR" sz="1000" b="1" dirty="0">
                          <a:solidFill>
                            <a:srgbClr val="60497A"/>
                          </a:solidFill>
                          <a:effectLst/>
                          <a:latin typeface="Calibri"/>
                          <a:ea typeface="Times New Roman"/>
                        </a:rPr>
                        <a:t>Frais de mainlevée sur autres garanties</a:t>
                      </a:r>
                      <a:endParaRPr lang="fr-FR" sz="1200" dirty="0">
                        <a:effectLst/>
                        <a:latin typeface="Times New Roman"/>
                        <a:ea typeface="Times New Roman"/>
                      </a:endParaRPr>
                    </a:p>
                  </a:txBody>
                  <a:tcPr marL="44450" marR="44450" marT="0" marB="0" anchor="ctr">
                    <a:lnL>
                      <a:noFill/>
                    </a:lnL>
                    <a:lnR>
                      <a:noFill/>
                    </a:lnR>
                    <a:lnT>
                      <a:noFill/>
                    </a:lnT>
                    <a:lnB>
                      <a:noFill/>
                    </a:lnB>
                    <a:solidFill>
                      <a:schemeClr val="bg1"/>
                    </a:solidFill>
                  </a:tcPr>
                </a:tc>
                <a:tc>
                  <a:txBody>
                    <a:bodyPr/>
                    <a:lstStyle/>
                    <a:p>
                      <a:pPr algn="ctr">
                        <a:spcAft>
                          <a:spcPts val="0"/>
                        </a:spcAft>
                      </a:pPr>
                      <a:endParaRPr lang="fr-FR" sz="1000" b="1" dirty="0" smtClean="0">
                        <a:solidFill>
                          <a:srgbClr val="60497A"/>
                        </a:solidFill>
                        <a:effectLst/>
                        <a:latin typeface="Calibri"/>
                        <a:ea typeface="Times New Roman"/>
                      </a:endParaRPr>
                    </a:p>
                    <a:p>
                      <a:pPr algn="ctr">
                        <a:spcAft>
                          <a:spcPts val="0"/>
                        </a:spcAft>
                      </a:pPr>
                      <a:r>
                        <a:rPr lang="fr-FR" sz="1000" b="1" dirty="0" smtClean="0">
                          <a:solidFill>
                            <a:srgbClr val="60497A"/>
                          </a:solidFill>
                          <a:effectLst/>
                          <a:latin typeface="Calibri"/>
                          <a:ea typeface="Times New Roman"/>
                        </a:rPr>
                        <a:t>160 €</a:t>
                      </a:r>
                    </a:p>
                    <a:p>
                      <a:pPr algn="ctr">
                        <a:spcAft>
                          <a:spcPts val="0"/>
                        </a:spcAft>
                      </a:pPr>
                      <a:r>
                        <a:rPr lang="fr-FR" sz="1000" b="1" dirty="0" smtClean="0">
                          <a:solidFill>
                            <a:srgbClr val="60497A"/>
                          </a:solidFill>
                          <a:effectLst/>
                          <a:latin typeface="Calibri"/>
                          <a:ea typeface="Times New Roman"/>
                        </a:rPr>
                        <a:t>160 </a:t>
                      </a:r>
                      <a:r>
                        <a:rPr lang="fr-FR" sz="1000" b="1" dirty="0">
                          <a:solidFill>
                            <a:srgbClr val="60497A"/>
                          </a:solidFill>
                          <a:effectLst/>
                          <a:latin typeface="Calibri"/>
                          <a:ea typeface="Times New Roman"/>
                        </a:rPr>
                        <a:t>€</a:t>
                      </a:r>
                      <a:endParaRPr lang="fr-FR" sz="1200" dirty="0">
                        <a:effectLst/>
                        <a:latin typeface="Times New Roman"/>
                        <a:ea typeface="Times New Roman"/>
                      </a:endParaRPr>
                    </a:p>
                  </a:txBody>
                  <a:tcPr marL="44450" marR="44450" marT="0" marB="0" anchor="ctr">
                    <a:lnL>
                      <a:noFill/>
                    </a:lnL>
                    <a:lnR>
                      <a:noFill/>
                    </a:lnR>
                    <a:lnT>
                      <a:noFill/>
                    </a:lnT>
                    <a:lnB>
                      <a:noFill/>
                    </a:lnB>
                    <a:solidFill>
                      <a:schemeClr val="bg1"/>
                    </a:solidFill>
                  </a:tcPr>
                </a:tc>
              </a:tr>
              <a:tr h="392603">
                <a:tc>
                  <a:txBody>
                    <a:bodyPr/>
                    <a:lstStyle/>
                    <a:p>
                      <a:pPr>
                        <a:spcAft>
                          <a:spcPts val="0"/>
                        </a:spcAft>
                      </a:pPr>
                      <a:r>
                        <a:rPr lang="fr-FR" sz="1000" dirty="0">
                          <a:solidFill>
                            <a:srgbClr val="60497A"/>
                          </a:solidFill>
                          <a:effectLst/>
                          <a:latin typeface="Calibri"/>
                          <a:ea typeface="Times New Roman"/>
                        </a:rPr>
                        <a:t>Frais de dossier d’un engagement bancaire (acte simple)</a:t>
                      </a:r>
                      <a:endParaRPr lang="fr-FR" sz="1200" dirty="0">
                        <a:effectLst/>
                        <a:latin typeface="Times New Roman"/>
                        <a:ea typeface="Times New Roman"/>
                      </a:endParaRPr>
                    </a:p>
                    <a:p>
                      <a:pPr>
                        <a:spcAft>
                          <a:spcPts val="0"/>
                        </a:spcAft>
                      </a:pPr>
                      <a:r>
                        <a:rPr lang="fr-FR" sz="1000" dirty="0">
                          <a:solidFill>
                            <a:srgbClr val="60497A"/>
                          </a:solidFill>
                          <a:effectLst/>
                          <a:latin typeface="Calibri"/>
                          <a:ea typeface="Times New Roman"/>
                        </a:rPr>
                        <a:t>Frais de dossier d’un engagement bancaire (acte complexe)</a:t>
                      </a:r>
                      <a:endParaRPr lang="fr-FR" sz="1200" dirty="0">
                        <a:effectLst/>
                        <a:latin typeface="Times New Roman"/>
                        <a:ea typeface="Times New Roman"/>
                      </a:endParaRPr>
                    </a:p>
                  </a:txBody>
                  <a:tcPr marL="44450" marR="44450" marT="0" marB="0" anchor="ctr">
                    <a:lnL>
                      <a:noFill/>
                    </a:lnL>
                    <a:lnR>
                      <a:noFill/>
                    </a:lnR>
                    <a:lnT>
                      <a:noFill/>
                    </a:lnT>
                    <a:lnB>
                      <a:noFill/>
                    </a:lnB>
                    <a:solidFill>
                      <a:schemeClr val="accent4">
                        <a:lumMod val="20000"/>
                        <a:lumOff val="80000"/>
                      </a:schemeClr>
                    </a:solidFill>
                  </a:tcPr>
                </a:tc>
                <a:tc>
                  <a:txBody>
                    <a:bodyPr/>
                    <a:lstStyle/>
                    <a:p>
                      <a:pPr algn="ctr">
                        <a:spcAft>
                          <a:spcPts val="0"/>
                        </a:spcAft>
                      </a:pPr>
                      <a:r>
                        <a:rPr lang="fr-FR" sz="1000" dirty="0">
                          <a:solidFill>
                            <a:srgbClr val="60497A"/>
                          </a:solidFill>
                          <a:effectLst/>
                          <a:latin typeface="Calibri"/>
                          <a:ea typeface="Times New Roman"/>
                        </a:rPr>
                        <a:t>100 €</a:t>
                      </a:r>
                      <a:endParaRPr lang="fr-FR" sz="1200" dirty="0">
                        <a:effectLst/>
                        <a:latin typeface="Times New Roman"/>
                        <a:ea typeface="Times New Roman"/>
                      </a:endParaRPr>
                    </a:p>
                    <a:p>
                      <a:pPr algn="ctr">
                        <a:spcAft>
                          <a:spcPts val="0"/>
                        </a:spcAft>
                      </a:pPr>
                      <a:r>
                        <a:rPr lang="fr-FR" sz="1000" dirty="0">
                          <a:solidFill>
                            <a:srgbClr val="60497A"/>
                          </a:solidFill>
                          <a:effectLst/>
                          <a:latin typeface="Calibri"/>
                          <a:ea typeface="Times New Roman"/>
                        </a:rPr>
                        <a:t>150 €</a:t>
                      </a:r>
                      <a:endParaRPr lang="fr-FR" sz="1200" dirty="0">
                        <a:effectLst/>
                        <a:latin typeface="Times New Roman"/>
                        <a:ea typeface="Times New Roman"/>
                      </a:endParaRPr>
                    </a:p>
                  </a:txBody>
                  <a:tcPr marL="44450" marR="44450" marT="0" marB="0" anchor="ctr">
                    <a:lnL>
                      <a:noFill/>
                    </a:lnL>
                    <a:lnR>
                      <a:noFill/>
                    </a:lnR>
                    <a:lnT>
                      <a:noFill/>
                    </a:lnT>
                    <a:lnB>
                      <a:noFill/>
                    </a:lnB>
                    <a:solidFill>
                      <a:schemeClr val="accent4">
                        <a:lumMod val="20000"/>
                        <a:lumOff val="80000"/>
                      </a:schemeClr>
                    </a:solidFill>
                  </a:tcPr>
                </a:tc>
                <a:tc>
                  <a:txBody>
                    <a:bodyPr/>
                    <a:lstStyle/>
                    <a:p>
                      <a:pPr>
                        <a:spcAft>
                          <a:spcPts val="0"/>
                        </a:spcAft>
                      </a:pPr>
                      <a:r>
                        <a:rPr lang="fr-FR" sz="1000" b="1" dirty="0">
                          <a:solidFill>
                            <a:srgbClr val="60497A"/>
                          </a:solidFill>
                          <a:effectLst/>
                          <a:latin typeface="Calibri"/>
                          <a:ea typeface="Times New Roman"/>
                        </a:rPr>
                        <a:t>Frais de dossier par engagement bancaire</a:t>
                      </a:r>
                      <a:endParaRPr lang="fr-FR" sz="1200" dirty="0">
                        <a:effectLst/>
                        <a:latin typeface="Times New Roman"/>
                        <a:ea typeface="Times New Roman"/>
                      </a:endParaRPr>
                    </a:p>
                  </a:txBody>
                  <a:tcPr marL="44450" marR="44450" marT="0" marB="0" anchor="ctr">
                    <a:lnL>
                      <a:noFill/>
                    </a:lnL>
                    <a:lnR>
                      <a:noFill/>
                    </a:lnR>
                    <a:lnT>
                      <a:noFill/>
                    </a:lnT>
                    <a:lnB>
                      <a:noFill/>
                    </a:lnB>
                    <a:solidFill>
                      <a:schemeClr val="accent4">
                        <a:lumMod val="20000"/>
                        <a:lumOff val="80000"/>
                      </a:schemeClr>
                    </a:solidFill>
                  </a:tcPr>
                </a:tc>
                <a:tc>
                  <a:txBody>
                    <a:bodyPr/>
                    <a:lstStyle/>
                    <a:p>
                      <a:pPr algn="ctr">
                        <a:spcAft>
                          <a:spcPts val="0"/>
                        </a:spcAft>
                      </a:pPr>
                      <a:r>
                        <a:rPr lang="fr-FR" sz="1000" b="1" dirty="0">
                          <a:solidFill>
                            <a:srgbClr val="60497A"/>
                          </a:solidFill>
                          <a:effectLst/>
                          <a:latin typeface="Calibri"/>
                          <a:ea typeface="Times New Roman"/>
                        </a:rPr>
                        <a:t>150 €</a:t>
                      </a:r>
                      <a:endParaRPr lang="fr-FR" sz="1200" dirty="0">
                        <a:effectLst/>
                        <a:latin typeface="Times New Roman"/>
                        <a:ea typeface="Times New Roman"/>
                      </a:endParaRPr>
                    </a:p>
                  </a:txBody>
                  <a:tcPr marL="44450" marR="44450" marT="0" marB="0" anchor="ctr">
                    <a:lnL>
                      <a:noFill/>
                    </a:lnL>
                    <a:lnR>
                      <a:noFill/>
                    </a:lnR>
                    <a:lnT>
                      <a:noFill/>
                    </a:lnT>
                    <a:lnB>
                      <a:noFill/>
                    </a:lnB>
                    <a:solidFill>
                      <a:schemeClr val="accent4">
                        <a:lumMod val="20000"/>
                        <a:lumOff val="80000"/>
                      </a:schemeClr>
                    </a:solidFill>
                  </a:tcPr>
                </a:tc>
              </a:tr>
              <a:tr h="588903">
                <a:tc>
                  <a:txBody>
                    <a:bodyPr/>
                    <a:lstStyle/>
                    <a:p>
                      <a:pPr>
                        <a:spcAft>
                          <a:spcPts val="0"/>
                        </a:spcAft>
                      </a:pPr>
                      <a:r>
                        <a:rPr lang="fr-FR" sz="1000" dirty="0">
                          <a:solidFill>
                            <a:srgbClr val="60497A"/>
                          </a:solidFill>
                          <a:effectLst/>
                          <a:latin typeface="Calibri"/>
                          <a:ea typeface="Times New Roman"/>
                        </a:rPr>
                        <a:t>Frais de nantissement</a:t>
                      </a:r>
                      <a:endParaRPr lang="fr-FR" sz="1200" dirty="0">
                        <a:effectLst/>
                        <a:latin typeface="Times New Roman"/>
                        <a:ea typeface="Times New Roman"/>
                      </a:endParaRPr>
                    </a:p>
                    <a:p>
                      <a:pPr>
                        <a:spcAft>
                          <a:spcPts val="0"/>
                        </a:spcAft>
                      </a:pPr>
                      <a:r>
                        <a:rPr lang="fr-FR" sz="1000" dirty="0">
                          <a:solidFill>
                            <a:srgbClr val="60497A"/>
                          </a:solidFill>
                          <a:effectLst/>
                          <a:latin typeface="Calibri"/>
                          <a:ea typeface="Times New Roman"/>
                        </a:rPr>
                        <a:t>Promesse d’affectation hypothécaire</a:t>
                      </a:r>
                      <a:endParaRPr lang="fr-FR" sz="1200" dirty="0">
                        <a:effectLst/>
                        <a:latin typeface="Times New Roman"/>
                        <a:ea typeface="Times New Roman"/>
                      </a:endParaRPr>
                    </a:p>
                    <a:p>
                      <a:pPr>
                        <a:spcAft>
                          <a:spcPts val="0"/>
                        </a:spcAft>
                      </a:pPr>
                      <a:r>
                        <a:rPr lang="fr-FR" sz="1000" dirty="0">
                          <a:solidFill>
                            <a:srgbClr val="60497A"/>
                          </a:solidFill>
                          <a:effectLst/>
                          <a:latin typeface="Calibri"/>
                          <a:ea typeface="Times New Roman"/>
                        </a:rPr>
                        <a:t>Caution apportée par une personne morale</a:t>
                      </a:r>
                      <a:endParaRPr lang="fr-FR" sz="1200" dirty="0">
                        <a:effectLst/>
                        <a:latin typeface="Times New Roman"/>
                        <a:ea typeface="Times New Roman"/>
                      </a:endParaRPr>
                    </a:p>
                  </a:txBody>
                  <a:tcPr marL="44450" marR="44450" marT="0" marB="0" anchor="ctr">
                    <a:lnL>
                      <a:noFill/>
                    </a:lnL>
                    <a:lnR>
                      <a:noFill/>
                    </a:lnR>
                    <a:lnT>
                      <a:noFill/>
                    </a:lnT>
                    <a:lnB>
                      <a:noFill/>
                    </a:lnB>
                    <a:solidFill>
                      <a:schemeClr val="bg1"/>
                    </a:solidFill>
                  </a:tcPr>
                </a:tc>
                <a:tc>
                  <a:txBody>
                    <a:bodyPr/>
                    <a:lstStyle/>
                    <a:p>
                      <a:pPr algn="ctr">
                        <a:spcAft>
                          <a:spcPts val="0"/>
                        </a:spcAft>
                      </a:pPr>
                      <a:r>
                        <a:rPr lang="fr-FR" sz="1000" dirty="0">
                          <a:solidFill>
                            <a:srgbClr val="60497A"/>
                          </a:solidFill>
                          <a:effectLst/>
                          <a:latin typeface="Calibri"/>
                          <a:ea typeface="Times New Roman"/>
                        </a:rPr>
                        <a:t>120 €</a:t>
                      </a:r>
                      <a:endParaRPr lang="fr-FR" sz="1200" dirty="0">
                        <a:effectLst/>
                        <a:latin typeface="Times New Roman"/>
                        <a:ea typeface="Times New Roman"/>
                      </a:endParaRPr>
                    </a:p>
                    <a:p>
                      <a:pPr algn="ctr">
                        <a:spcAft>
                          <a:spcPts val="0"/>
                        </a:spcAft>
                      </a:pPr>
                      <a:r>
                        <a:rPr lang="fr-FR" sz="1000" dirty="0">
                          <a:solidFill>
                            <a:srgbClr val="60497A"/>
                          </a:solidFill>
                          <a:effectLst/>
                          <a:latin typeface="Calibri"/>
                          <a:ea typeface="Times New Roman"/>
                        </a:rPr>
                        <a:t>120 €</a:t>
                      </a:r>
                      <a:endParaRPr lang="fr-FR" sz="1200" dirty="0">
                        <a:effectLst/>
                        <a:latin typeface="Times New Roman"/>
                        <a:ea typeface="Times New Roman"/>
                      </a:endParaRPr>
                    </a:p>
                    <a:p>
                      <a:pPr algn="ctr">
                        <a:spcAft>
                          <a:spcPts val="0"/>
                        </a:spcAft>
                      </a:pPr>
                      <a:r>
                        <a:rPr lang="fr-FR" sz="1000" dirty="0">
                          <a:solidFill>
                            <a:srgbClr val="60497A"/>
                          </a:solidFill>
                          <a:effectLst/>
                          <a:latin typeface="Calibri"/>
                          <a:ea typeface="Times New Roman"/>
                        </a:rPr>
                        <a:t>28,35 €</a:t>
                      </a:r>
                      <a:endParaRPr lang="fr-FR" sz="1200" dirty="0">
                        <a:effectLst/>
                        <a:latin typeface="Times New Roman"/>
                        <a:ea typeface="Times New Roman"/>
                      </a:endParaRPr>
                    </a:p>
                  </a:txBody>
                  <a:tcPr marL="44450" marR="44450" marT="0" marB="0" anchor="ctr">
                    <a:lnL>
                      <a:noFill/>
                    </a:lnL>
                    <a:lnR>
                      <a:noFill/>
                    </a:lnR>
                    <a:lnT>
                      <a:noFill/>
                    </a:lnT>
                    <a:lnB>
                      <a:noFill/>
                    </a:lnB>
                    <a:solidFill>
                      <a:schemeClr val="bg1"/>
                    </a:solidFill>
                  </a:tcPr>
                </a:tc>
                <a:tc>
                  <a:txBody>
                    <a:bodyPr/>
                    <a:lstStyle/>
                    <a:p>
                      <a:pPr>
                        <a:spcAft>
                          <a:spcPts val="0"/>
                        </a:spcAft>
                      </a:pPr>
                      <a:r>
                        <a:rPr lang="fr-FR" sz="1000" b="1" dirty="0">
                          <a:solidFill>
                            <a:srgbClr val="60497A"/>
                          </a:solidFill>
                          <a:effectLst/>
                          <a:latin typeface="Calibri"/>
                          <a:ea typeface="Times New Roman"/>
                        </a:rPr>
                        <a:t>Acte de garantie (nantissement, caution personne physique, promesse d’affectation hypothécaire…)</a:t>
                      </a:r>
                      <a:endParaRPr lang="fr-FR" sz="1200" dirty="0">
                        <a:effectLst/>
                        <a:latin typeface="Times New Roman"/>
                        <a:ea typeface="Times New Roman"/>
                      </a:endParaRPr>
                    </a:p>
                  </a:txBody>
                  <a:tcPr marL="44450" marR="44450" marT="0" marB="0" anchor="ctr">
                    <a:lnL>
                      <a:noFill/>
                    </a:lnL>
                    <a:lnR>
                      <a:noFill/>
                    </a:lnR>
                    <a:lnT>
                      <a:noFill/>
                    </a:lnT>
                    <a:lnB>
                      <a:noFill/>
                    </a:lnB>
                    <a:solidFill>
                      <a:schemeClr val="bg1"/>
                    </a:solidFill>
                  </a:tcPr>
                </a:tc>
                <a:tc>
                  <a:txBody>
                    <a:bodyPr/>
                    <a:lstStyle/>
                    <a:p>
                      <a:pPr algn="ctr">
                        <a:spcAft>
                          <a:spcPts val="0"/>
                        </a:spcAft>
                      </a:pPr>
                      <a:r>
                        <a:rPr lang="fr-FR" sz="1000" b="1" dirty="0">
                          <a:solidFill>
                            <a:srgbClr val="60497A"/>
                          </a:solidFill>
                          <a:effectLst/>
                          <a:latin typeface="Calibri"/>
                          <a:ea typeface="Times New Roman"/>
                        </a:rPr>
                        <a:t>Nous </a:t>
                      </a:r>
                      <a:r>
                        <a:rPr lang="fr-FR" sz="1000" b="1" dirty="0" smtClean="0">
                          <a:solidFill>
                            <a:srgbClr val="60497A"/>
                          </a:solidFill>
                          <a:effectLst/>
                          <a:latin typeface="Calibri"/>
                          <a:ea typeface="Times New Roman"/>
                        </a:rPr>
                        <a:t>consulter dans la brochure</a:t>
                      </a:r>
                      <a:endParaRPr lang="fr-FR" sz="1200" dirty="0">
                        <a:effectLst/>
                        <a:latin typeface="Times New Roman"/>
                        <a:ea typeface="Times New Roman"/>
                      </a:endParaRPr>
                    </a:p>
                    <a:p>
                      <a:pPr algn="ctr">
                        <a:spcAft>
                          <a:spcPts val="0"/>
                        </a:spcAft>
                      </a:pPr>
                      <a:r>
                        <a:rPr lang="fr-FR" sz="1000" b="1" dirty="0">
                          <a:solidFill>
                            <a:srgbClr val="60497A"/>
                          </a:solidFill>
                          <a:effectLst/>
                          <a:latin typeface="Calibri"/>
                          <a:ea typeface="Times New Roman"/>
                        </a:rPr>
                        <a:t>(tarif appliqué : 120 € + frais </a:t>
                      </a:r>
                      <a:r>
                        <a:rPr lang="fr-FR" sz="1000" b="1" dirty="0" smtClean="0">
                          <a:solidFill>
                            <a:srgbClr val="60497A"/>
                          </a:solidFill>
                          <a:effectLst/>
                          <a:latin typeface="Calibri"/>
                          <a:ea typeface="Times New Roman"/>
                        </a:rPr>
                        <a:t>réels*)</a:t>
                      </a:r>
                      <a:endParaRPr lang="fr-FR" sz="1200" dirty="0">
                        <a:effectLst/>
                        <a:latin typeface="Times New Roman"/>
                        <a:ea typeface="Times New Roman"/>
                      </a:endParaRPr>
                    </a:p>
                  </a:txBody>
                  <a:tcPr marL="44450" marR="44450" marT="0" marB="0" anchor="ctr">
                    <a:lnL>
                      <a:noFill/>
                    </a:lnL>
                    <a:lnR>
                      <a:noFill/>
                    </a:lnR>
                    <a:lnT>
                      <a:noFill/>
                    </a:lnT>
                    <a:lnB>
                      <a:noFill/>
                    </a:lnB>
                    <a:solidFill>
                      <a:schemeClr val="bg1"/>
                    </a:solidFill>
                  </a:tcPr>
                </a:tc>
              </a:tr>
            </a:tbl>
          </a:graphicData>
        </a:graphic>
      </p:graphicFrame>
      <p:sp>
        <p:nvSpPr>
          <p:cNvPr id="8" name="Espace réservé du contenu 1"/>
          <p:cNvSpPr txBox="1">
            <a:spLocks/>
          </p:cNvSpPr>
          <p:nvPr/>
        </p:nvSpPr>
        <p:spPr>
          <a:xfrm>
            <a:off x="304201" y="5112236"/>
            <a:ext cx="8542338" cy="952140"/>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1200" dirty="0" smtClean="0"/>
              <a:t>Nouveauté: la </a:t>
            </a:r>
            <a:r>
              <a:rPr lang="fr-FR" sz="1200" b="1" dirty="0" smtClean="0"/>
              <a:t>mise en place d’une caution personne physique est facturée 120 €</a:t>
            </a:r>
            <a:r>
              <a:rPr lang="fr-FR" sz="1200" dirty="0" smtClean="0"/>
              <a:t>. Elle est principalement utilisée pour des dossiers de SCI.</a:t>
            </a:r>
          </a:p>
          <a:p>
            <a:r>
              <a:rPr lang="fr-FR" sz="1200" dirty="0" smtClean="0">
                <a:latin typeface="Arial Narrow" panose="020B0606020202030204" pitchFamily="34" charset="0"/>
              </a:rPr>
              <a:t>Le cautionnement par une personne morale n’apparait plus dans la brochure puisqu’il n’est pas mis en œuvre sur le marché des particuliers mais il est bien maintenu dans la brochure PROS.</a:t>
            </a:r>
            <a:endParaRPr lang="fr-FR" sz="200" b="1" dirty="0">
              <a:latin typeface="Arial Narrow" panose="020B0606020202030204" pitchFamily="34" charset="0"/>
            </a:endParaRPr>
          </a:p>
          <a:p>
            <a:pPr marL="0" indent="0">
              <a:buNone/>
            </a:pPr>
            <a:r>
              <a:rPr lang="fr-FR" sz="1200" dirty="0" smtClean="0"/>
              <a:t>* Les </a:t>
            </a:r>
            <a:r>
              <a:rPr lang="fr-FR" sz="1200" dirty="0"/>
              <a:t>frais réels correspondent aux 125 € qui sont facturés à la CELCA pour l’enregistrement d’un acte au centre des impôts lorsque cela est nécessaire.   </a:t>
            </a:r>
          </a:p>
          <a:p>
            <a:endParaRPr lang="fr-FR" sz="600" b="1" dirty="0" smtClean="0">
              <a:latin typeface="Arial Narrow" panose="020B0606020202030204" pitchFamily="34" charset="0"/>
            </a:endParaRPr>
          </a:p>
          <a:p>
            <a:pPr marL="96838" indent="0" algn="just">
              <a:spcBef>
                <a:spcPts val="300"/>
              </a:spcBef>
              <a:spcAft>
                <a:spcPts val="300"/>
              </a:spcAft>
              <a:buFont typeface="Wingdings" panose="05000000000000000000" pitchFamily="2" charset="2"/>
              <a:buNone/>
            </a:pPr>
            <a:endParaRPr lang="fr-FR" sz="600" b="1" dirty="0" smtClean="0">
              <a:latin typeface="Arial Narrow" panose="020B0606020202030204" pitchFamily="34" charset="0"/>
            </a:endParaRPr>
          </a:p>
          <a:p>
            <a:pPr marL="96838" indent="0" algn="just">
              <a:spcBef>
                <a:spcPts val="300"/>
              </a:spcBef>
              <a:spcAft>
                <a:spcPts val="300"/>
              </a:spcAft>
              <a:buFont typeface="Wingdings" panose="05000000000000000000" pitchFamily="2" charset="2"/>
              <a:buNone/>
            </a:pPr>
            <a:endParaRPr lang="fr-FR" sz="600" b="1" dirty="0" smtClean="0">
              <a:latin typeface="Arial Narrow" panose="020B0606020202030204" pitchFamily="34" charset="0"/>
            </a:endParaRPr>
          </a:p>
          <a:p>
            <a:pPr marL="457200" lvl="1" indent="0" algn="just">
              <a:spcBef>
                <a:spcPts val="300"/>
              </a:spcBef>
              <a:spcAft>
                <a:spcPts val="300"/>
              </a:spcAft>
              <a:buFont typeface="Wingdings" panose="05000000000000000000" pitchFamily="2" charset="2"/>
              <a:buNone/>
            </a:pPr>
            <a:endParaRPr lang="fr-FR" sz="100" dirty="0" smtClean="0">
              <a:latin typeface="Arial Narrow" panose="020B0606020202030204" pitchFamily="34" charset="0"/>
            </a:endParaRPr>
          </a:p>
        </p:txBody>
      </p:sp>
    </p:spTree>
    <p:extLst>
      <p:ext uri="{BB962C8B-B14F-4D97-AF65-F5344CB8AC3E}">
        <p14:creationId xmlns:p14="http://schemas.microsoft.com/office/powerpoint/2010/main" val="4557592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328462"/>
            <a:ext cx="8542338" cy="655614"/>
          </a:xfrm>
        </p:spPr>
        <p:txBody>
          <a:bodyPr>
            <a:noAutofit/>
          </a:bodyPr>
          <a:lstStyle/>
          <a:p>
            <a:pPr>
              <a:spcBef>
                <a:spcPts val="600"/>
              </a:spcBef>
            </a:pPr>
            <a:r>
              <a:rPr lang="fr-FR" sz="1400" dirty="0" smtClean="0"/>
              <a:t>Pour harmoniser les tarifs des 2 Caisses, les lignes ci-dessous ont été intégrées dans la brochure CELCA. </a:t>
            </a:r>
          </a:p>
          <a:p>
            <a:pPr>
              <a:spcBef>
                <a:spcPts val="600"/>
              </a:spcBef>
            </a:pPr>
            <a:r>
              <a:rPr lang="fr-FR" sz="1400" dirty="0" smtClean="0"/>
              <a:t>Ces lignes existent déjà en CEA. La plupart concerne des opérations de bourse très spécifiques. </a:t>
            </a:r>
            <a:endParaRPr lang="fr-FR" sz="1400" dirty="0" smtClean="0">
              <a:latin typeface="Arial Narrow" panose="020B0606020202030204" pitchFamily="34" charset="0"/>
            </a:endParaRPr>
          </a:p>
          <a:p>
            <a:pPr algn="just">
              <a:spcBef>
                <a:spcPts val="300"/>
              </a:spcBef>
              <a:spcAft>
                <a:spcPts val="300"/>
              </a:spcAft>
            </a:pPr>
            <a:endParaRPr lang="fr-FR" sz="1400" dirty="0">
              <a:latin typeface="Arial Narrow" panose="020B0606020202030204" pitchFamily="34" charset="0"/>
            </a:endParaRPr>
          </a:p>
          <a:p>
            <a:pPr algn="just">
              <a:spcBef>
                <a:spcPts val="300"/>
              </a:spcBef>
              <a:spcAft>
                <a:spcPts val="300"/>
              </a:spcAft>
            </a:pPr>
            <a:endParaRPr lang="fr-FR" sz="1400" dirty="0" smtClean="0">
              <a:latin typeface="Arial Narrow" panose="020B0606020202030204" pitchFamily="34" charset="0"/>
            </a:endParaRPr>
          </a:p>
          <a:p>
            <a:pPr algn="just">
              <a:spcBef>
                <a:spcPts val="300"/>
              </a:spcBef>
              <a:spcAft>
                <a:spcPts val="300"/>
              </a:spcAft>
            </a:pPr>
            <a:endParaRPr lang="fr-FR" sz="1050" dirty="0">
              <a:latin typeface="Arial Narrow" panose="020B0606020202030204" pitchFamily="34" charset="0"/>
            </a:endParaRPr>
          </a:p>
          <a:p>
            <a:pPr algn="just">
              <a:spcBef>
                <a:spcPts val="300"/>
              </a:spcBef>
              <a:spcAft>
                <a:spcPts val="300"/>
              </a:spcAft>
            </a:pPr>
            <a:endParaRPr lang="fr-FR" sz="1400" dirty="0" smtClean="0">
              <a:latin typeface="Arial Narrow" panose="020B0606020202030204" pitchFamily="34" charset="0"/>
            </a:endParaRPr>
          </a:p>
          <a:p>
            <a:pPr algn="just">
              <a:spcBef>
                <a:spcPts val="300"/>
              </a:spcBef>
              <a:spcAft>
                <a:spcPts val="300"/>
              </a:spcAft>
            </a:pPr>
            <a:endParaRPr lang="fr-FR" sz="1400" dirty="0">
              <a:latin typeface="Arial Narrow" panose="020B0606020202030204" pitchFamily="34" charset="0"/>
            </a:endParaRPr>
          </a:p>
          <a:p>
            <a:pPr marL="96838" indent="0" algn="just">
              <a:spcBef>
                <a:spcPts val="300"/>
              </a:spcBef>
              <a:spcAft>
                <a:spcPts val="300"/>
              </a:spcAft>
              <a:buNone/>
            </a:pPr>
            <a:endParaRPr lang="fr-FR" sz="1400" b="1" dirty="0">
              <a:latin typeface="Arial Narrow" panose="020B0606020202030204" pitchFamily="34" charset="0"/>
            </a:endParaRPr>
          </a:p>
          <a:p>
            <a:pPr marL="96838" indent="0" algn="just">
              <a:spcBef>
                <a:spcPts val="300"/>
              </a:spcBef>
              <a:spcAft>
                <a:spcPts val="300"/>
              </a:spcAft>
              <a:buNone/>
            </a:pPr>
            <a:endParaRPr lang="fr-FR" sz="1400" b="1" dirty="0" smtClean="0">
              <a:latin typeface="Arial Narrow" panose="020B0606020202030204" pitchFamily="34" charset="0"/>
            </a:endParaRPr>
          </a:p>
          <a:p>
            <a:pPr marL="96838" indent="0" algn="just">
              <a:spcBef>
                <a:spcPts val="300"/>
              </a:spcBef>
              <a:spcAft>
                <a:spcPts val="300"/>
              </a:spcAft>
              <a:buNone/>
            </a:pPr>
            <a:endParaRPr lang="fr-FR" sz="700" b="1" dirty="0" smtClean="0">
              <a:latin typeface="Arial Narrow" panose="020B0606020202030204" pitchFamily="34" charset="0"/>
            </a:endParaRPr>
          </a:p>
          <a:p>
            <a:pPr marL="96838" indent="0" algn="just">
              <a:spcBef>
                <a:spcPts val="300"/>
              </a:spcBef>
              <a:spcAft>
                <a:spcPts val="300"/>
              </a:spcAft>
              <a:buNone/>
            </a:pPr>
            <a:endParaRPr lang="fr-FR" sz="700" b="1" dirty="0">
              <a:latin typeface="Arial Narrow" panose="020B0606020202030204" pitchFamily="34" charset="0"/>
            </a:endParaRPr>
          </a:p>
          <a:p>
            <a:pPr marL="96838" indent="0" algn="just">
              <a:spcBef>
                <a:spcPts val="300"/>
              </a:spcBef>
              <a:spcAft>
                <a:spcPts val="300"/>
              </a:spcAft>
              <a:buNone/>
            </a:pPr>
            <a:endParaRPr lang="fr-FR" sz="700" b="1" dirty="0" smtClean="0">
              <a:latin typeface="Arial Narrow" panose="020B0606020202030204" pitchFamily="34" charset="0"/>
            </a:endParaRPr>
          </a:p>
          <a:p>
            <a:pPr marL="457200" lvl="1" indent="0" algn="just">
              <a:spcBef>
                <a:spcPts val="300"/>
              </a:spcBef>
              <a:spcAft>
                <a:spcPts val="300"/>
              </a:spcAft>
              <a:buNone/>
            </a:pPr>
            <a:endParaRPr lang="fr-FR" sz="100" dirty="0" smtClean="0">
              <a:latin typeface="Arial Narrow" panose="020B0606020202030204" pitchFamily="34" charset="0"/>
            </a:endParaRPr>
          </a:p>
        </p:txBody>
      </p:sp>
      <p:sp>
        <p:nvSpPr>
          <p:cNvPr id="3" name="Titre 2"/>
          <p:cNvSpPr>
            <a:spLocks noGrp="1"/>
          </p:cNvSpPr>
          <p:nvPr>
            <p:ph type="title"/>
          </p:nvPr>
        </p:nvSpPr>
        <p:spPr/>
        <p:txBody>
          <a:bodyPr>
            <a:noAutofit/>
          </a:bodyPr>
          <a:lstStyle/>
          <a:p>
            <a:r>
              <a:rPr lang="fr-FR" sz="2400" dirty="0" smtClean="0"/>
              <a:t>Epargne et placements financiers</a:t>
            </a:r>
            <a:endParaRPr lang="fr-FR" sz="2400" dirty="0"/>
          </a:p>
        </p:txBody>
      </p:sp>
      <p:graphicFrame>
        <p:nvGraphicFramePr>
          <p:cNvPr id="6" name="Tableau 5"/>
          <p:cNvGraphicFramePr>
            <a:graphicFrameLocks noGrp="1"/>
          </p:cNvGraphicFramePr>
          <p:nvPr>
            <p:extLst>
              <p:ext uri="{D42A27DB-BD31-4B8C-83A1-F6EECF244321}">
                <p14:modId xmlns:p14="http://schemas.microsoft.com/office/powerpoint/2010/main" val="3438027533"/>
              </p:ext>
            </p:extLst>
          </p:nvPr>
        </p:nvGraphicFramePr>
        <p:xfrm>
          <a:off x="595221" y="2366178"/>
          <a:ext cx="7643005" cy="3041650"/>
        </p:xfrm>
        <a:graphic>
          <a:graphicData uri="http://schemas.openxmlformats.org/drawingml/2006/table">
            <a:tbl>
              <a:tblPr firstRow="1" firstCol="1" bandRow="1">
                <a:effectLst>
                  <a:outerShdw blurRad="50800" dist="38100" dir="8100000" algn="tr" rotWithShape="0">
                    <a:prstClr val="black">
                      <a:alpha val="40000"/>
                    </a:prstClr>
                  </a:outerShdw>
                </a:effectLst>
              </a:tblPr>
              <a:tblGrid>
                <a:gridCol w="5615797"/>
                <a:gridCol w="2027208"/>
              </a:tblGrid>
              <a:tr h="207645">
                <a:tc>
                  <a:txBody>
                    <a:bodyPr/>
                    <a:lstStyle/>
                    <a:p>
                      <a:pPr>
                        <a:spcAft>
                          <a:spcPts val="0"/>
                        </a:spcAft>
                      </a:pPr>
                      <a:r>
                        <a:rPr lang="fr-FR" sz="1000" b="1" kern="1200" dirty="0" smtClean="0">
                          <a:solidFill>
                            <a:srgbClr val="EB0F2D"/>
                          </a:solidFill>
                          <a:effectLst/>
                          <a:latin typeface="Calibri" panose="020F0502020204030204" pitchFamily="34" charset="0"/>
                          <a:ea typeface="Times New Roman"/>
                          <a:cs typeface="Calibri" panose="020F0502020204030204" pitchFamily="34" charset="0"/>
                        </a:rPr>
                        <a:t>NOUVELLES LIGNES</a:t>
                      </a:r>
                      <a:endParaRPr lang="fr-FR" sz="1000" b="1" kern="1200" dirty="0">
                        <a:solidFill>
                          <a:srgbClr val="EB0F2D"/>
                        </a:solidFill>
                        <a:effectLst/>
                        <a:latin typeface="Calibri" panose="020F0502020204030204" pitchFamily="34" charset="0"/>
                        <a:ea typeface="Times New Roman"/>
                        <a:cs typeface="Calibri" panose="020F0502020204030204" pitchFamily="34" charset="0"/>
                      </a:endParaRPr>
                    </a:p>
                  </a:txBody>
                  <a:tcPr marL="44450" marR="44450" marT="0" marB="0" anchor="ctr">
                    <a:lnL w="12700" cap="flat" cmpd="sng" algn="ctr">
                      <a:noFill/>
                      <a:prstDash val="solid"/>
                      <a:round/>
                      <a:headEnd type="none" w="med" len="med"/>
                      <a:tailEnd type="none" w="med" len="med"/>
                    </a:lnL>
                    <a:lnR>
                      <a:noFill/>
                    </a:lnR>
                    <a:lnT>
                      <a:noFill/>
                    </a:lnT>
                    <a:lnB w="12700" cap="flat" cmpd="sng" algn="ctr">
                      <a:solidFill>
                        <a:schemeClr val="accent4"/>
                      </a:solidFill>
                      <a:prstDash val="solid"/>
                      <a:round/>
                      <a:headEnd type="none" w="med" len="med"/>
                      <a:tailEnd type="none" w="med" len="med"/>
                    </a:lnB>
                  </a:tcPr>
                </a:tc>
                <a:tc>
                  <a:txBody>
                    <a:bodyPr/>
                    <a:lstStyle/>
                    <a:p>
                      <a:pPr marL="0" algn="ctr" defTabSz="914400" rtl="0" eaLnBrk="1" latinLnBrk="0" hangingPunct="1">
                        <a:spcAft>
                          <a:spcPts val="0"/>
                        </a:spcAft>
                      </a:pPr>
                      <a:r>
                        <a:rPr lang="fr-FR" sz="1000" b="1" kern="1200" dirty="0" smtClean="0">
                          <a:solidFill>
                            <a:srgbClr val="EB0F2D"/>
                          </a:solidFill>
                          <a:effectLst/>
                          <a:latin typeface="Calibri" panose="020F0502020204030204" pitchFamily="34" charset="0"/>
                          <a:ea typeface="Times New Roman"/>
                          <a:cs typeface="Calibri" panose="020F0502020204030204" pitchFamily="34" charset="0"/>
                        </a:rPr>
                        <a:t>01/04/2018</a:t>
                      </a:r>
                      <a:endParaRPr lang="fr-FR" sz="1000" b="1" kern="1200" dirty="0">
                        <a:solidFill>
                          <a:srgbClr val="EB0F2D"/>
                        </a:solidFill>
                        <a:effectLst/>
                        <a:latin typeface="Calibri" panose="020F0502020204030204" pitchFamily="34" charset="0"/>
                        <a:ea typeface="Times New Roman"/>
                        <a:cs typeface="Calibri" panose="020F0502020204030204" pitchFamily="34" charset="0"/>
                      </a:endParaRPr>
                    </a:p>
                  </a:txBody>
                  <a:tcPr marL="44450" marR="44450" marT="0" marB="0" anchor="ctr">
                    <a:lnL>
                      <a:noFill/>
                    </a:lnL>
                    <a:lnR>
                      <a:noFill/>
                    </a:lnR>
                    <a:lnT>
                      <a:noFill/>
                    </a:lnT>
                    <a:lnB w="12700" cap="flat" cmpd="sng" algn="ctr">
                      <a:solidFill>
                        <a:schemeClr val="accent4"/>
                      </a:solidFill>
                      <a:prstDash val="solid"/>
                      <a:round/>
                      <a:headEnd type="none" w="med" len="med"/>
                      <a:tailEnd type="none" w="med" len="med"/>
                    </a:lnB>
                  </a:tcPr>
                </a:tc>
              </a:tr>
              <a:tr h="207645">
                <a:tc>
                  <a:txBody>
                    <a:bodyPr/>
                    <a:lstStyle/>
                    <a:p>
                      <a:pPr>
                        <a:spcAft>
                          <a:spcPts val="0"/>
                        </a:spcAft>
                      </a:pPr>
                      <a:r>
                        <a:rPr lang="fr-FR" sz="1000" b="1" dirty="0">
                          <a:solidFill>
                            <a:schemeClr val="accent4">
                              <a:lumMod val="75000"/>
                            </a:schemeClr>
                          </a:solidFill>
                          <a:effectLst/>
                          <a:latin typeface="Calibri" panose="020F0502020204030204" pitchFamily="34" charset="0"/>
                          <a:ea typeface="Times New Roman"/>
                          <a:cs typeface="Calibri" panose="020F0502020204030204" pitchFamily="34" charset="0"/>
                        </a:rPr>
                        <a:t>Duplicata de l’Imprimé Fiscal Unique (IFU)</a:t>
                      </a:r>
                      <a:endParaRPr lang="fr-FR" sz="1200" b="1" dirty="0">
                        <a:solidFill>
                          <a:schemeClr val="accent4">
                            <a:lumMod val="75000"/>
                          </a:schemeClr>
                        </a:solidFill>
                        <a:effectLst/>
                        <a:latin typeface="Calibri" panose="020F0502020204030204" pitchFamily="34" charset="0"/>
                        <a:ea typeface="Times New Roman"/>
                        <a:cs typeface="Calibri" panose="020F0502020204030204" pitchFamily="34" charset="0"/>
                      </a:endParaRPr>
                    </a:p>
                  </a:txBody>
                  <a:tcPr marL="44450" marR="44450" marT="0" marB="0" anchor="ctr">
                    <a:lnL w="12700" cap="flat" cmpd="sng" algn="ctr">
                      <a:noFill/>
                      <a:prstDash val="solid"/>
                      <a:round/>
                      <a:headEnd type="none" w="med" len="med"/>
                      <a:tailEnd type="none" w="med" len="med"/>
                    </a:lnL>
                    <a:lnR>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spcAft>
                          <a:spcPts val="0"/>
                        </a:spcAft>
                      </a:pPr>
                      <a:r>
                        <a:rPr lang="fr-FR" sz="1000" b="1" dirty="0">
                          <a:solidFill>
                            <a:schemeClr val="accent4">
                              <a:lumMod val="75000"/>
                            </a:schemeClr>
                          </a:solidFill>
                          <a:effectLst/>
                          <a:latin typeface="Calibri" panose="020F0502020204030204" pitchFamily="34" charset="0"/>
                          <a:ea typeface="Times New Roman"/>
                          <a:cs typeface="Calibri" panose="020F0502020204030204" pitchFamily="34" charset="0"/>
                        </a:rPr>
                        <a:t>24 €</a:t>
                      </a:r>
                      <a:endParaRPr lang="fr-FR" sz="1200" dirty="0">
                        <a:solidFill>
                          <a:schemeClr val="accent4">
                            <a:lumMod val="75000"/>
                          </a:schemeClr>
                        </a:solidFill>
                        <a:effectLst/>
                        <a:latin typeface="Calibri" panose="020F0502020204030204" pitchFamily="34" charset="0"/>
                        <a:ea typeface="Times New Roman"/>
                        <a:cs typeface="Calibri" panose="020F0502020204030204" pitchFamily="34" charset="0"/>
                      </a:endParaRPr>
                    </a:p>
                  </a:txBody>
                  <a:tcPr marL="44450" marR="44450" marT="0" marB="0" anchor="ctr">
                    <a:lnL>
                      <a:noFill/>
                    </a:lnL>
                    <a:lnR>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r>
              <a:tr h="1864360">
                <a:tc>
                  <a:txBody>
                    <a:bodyPr/>
                    <a:lstStyle/>
                    <a:p>
                      <a:pPr>
                        <a:spcAft>
                          <a:spcPts val="0"/>
                        </a:spcAft>
                      </a:pPr>
                      <a:r>
                        <a:rPr lang="fr-FR" sz="1000" b="1" dirty="0">
                          <a:solidFill>
                            <a:schemeClr val="accent4">
                              <a:lumMod val="75000"/>
                            </a:schemeClr>
                          </a:solidFill>
                          <a:effectLst/>
                          <a:latin typeface="Calibri" panose="020F0502020204030204" pitchFamily="34" charset="0"/>
                          <a:ea typeface="Times New Roman"/>
                          <a:cs typeface="Calibri" panose="020F0502020204030204" pitchFamily="34" charset="0"/>
                        </a:rPr>
                        <a:t>Droits de garde hors valeurs réseau</a:t>
                      </a:r>
                      <a:r>
                        <a:rPr lang="fr-FR" sz="1000" dirty="0">
                          <a:solidFill>
                            <a:schemeClr val="accent4">
                              <a:lumMod val="75000"/>
                            </a:schemeClr>
                          </a:solidFill>
                          <a:effectLst/>
                          <a:latin typeface="Calibri" panose="020F0502020204030204" pitchFamily="34" charset="0"/>
                          <a:ea typeface="Times New Roman"/>
                          <a:cs typeface="Calibri" panose="020F0502020204030204" pitchFamily="34" charset="0"/>
                        </a:rPr>
                        <a:t> : commission fixe par ligne pour les valeurs déposées à l’étranger (=valeurs </a:t>
                      </a:r>
                      <a:r>
                        <a:rPr lang="fr-FR" sz="1000" dirty="0" smtClean="0">
                          <a:solidFill>
                            <a:schemeClr val="accent4">
                              <a:lumMod val="75000"/>
                            </a:schemeClr>
                          </a:solidFill>
                          <a:effectLst/>
                          <a:latin typeface="Calibri" panose="020F0502020204030204" pitchFamily="34" charset="0"/>
                          <a:ea typeface="Times New Roman"/>
                          <a:cs typeface="Calibri" panose="020F0502020204030204" pitchFamily="34" charset="0"/>
                        </a:rPr>
                        <a:t>cotées </a:t>
                      </a:r>
                      <a:r>
                        <a:rPr lang="fr-FR" sz="1000" dirty="0">
                          <a:solidFill>
                            <a:schemeClr val="accent4">
                              <a:lumMod val="75000"/>
                            </a:schemeClr>
                          </a:solidFill>
                          <a:effectLst/>
                          <a:latin typeface="Calibri" panose="020F0502020204030204" pitchFamily="34" charset="0"/>
                          <a:ea typeface="Times New Roman"/>
                          <a:cs typeface="Calibri" panose="020F0502020204030204" pitchFamily="34" charset="0"/>
                        </a:rPr>
                        <a:t>à l’étranger)</a:t>
                      </a:r>
                      <a:endParaRPr lang="fr-FR" sz="1200" dirty="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spcAft>
                          <a:spcPts val="0"/>
                        </a:spcAft>
                      </a:pPr>
                      <a:r>
                        <a:rPr lang="fr-FR" sz="1000" dirty="0">
                          <a:solidFill>
                            <a:schemeClr val="accent4">
                              <a:lumMod val="75000"/>
                            </a:schemeClr>
                          </a:solidFill>
                          <a:effectLst/>
                          <a:latin typeface="Calibri" panose="020F0502020204030204" pitchFamily="34" charset="0"/>
                          <a:ea typeface="Times New Roman"/>
                          <a:cs typeface="Calibri" panose="020F0502020204030204" pitchFamily="34" charset="0"/>
                        </a:rPr>
                        <a:t>Ordres de Bourse : négociation hors marché</a:t>
                      </a:r>
                      <a:endParaRPr lang="fr-FR" sz="1200" dirty="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spcAft>
                          <a:spcPts val="0"/>
                        </a:spcAft>
                      </a:pPr>
                      <a:r>
                        <a:rPr lang="fr-FR" sz="1000" dirty="0">
                          <a:solidFill>
                            <a:schemeClr val="accent4">
                              <a:lumMod val="75000"/>
                            </a:schemeClr>
                          </a:solidFill>
                          <a:effectLst/>
                          <a:latin typeface="Calibri" panose="020F0502020204030204" pitchFamily="34" charset="0"/>
                          <a:ea typeface="Times New Roman"/>
                          <a:cs typeface="Calibri" panose="020F0502020204030204" pitchFamily="34" charset="0"/>
                        </a:rPr>
                        <a:t> </a:t>
                      </a:r>
                      <a:endParaRPr lang="fr-FR" sz="1200" dirty="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spcAft>
                          <a:spcPts val="0"/>
                        </a:spcAft>
                      </a:pPr>
                      <a:r>
                        <a:rPr lang="fr-FR" sz="1000" b="1" dirty="0" smtClean="0">
                          <a:solidFill>
                            <a:schemeClr val="accent4">
                              <a:lumMod val="75000"/>
                            </a:schemeClr>
                          </a:solidFill>
                          <a:effectLst/>
                          <a:latin typeface="Calibri" panose="020F0502020204030204" pitchFamily="34" charset="0"/>
                          <a:ea typeface="Times New Roman"/>
                          <a:cs typeface="Calibri" panose="020F0502020204030204" pitchFamily="34" charset="0"/>
                        </a:rPr>
                        <a:t>Autres opérations:</a:t>
                      </a:r>
                      <a:endParaRPr lang="fr-FR" sz="1200" b="1" dirty="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spcAft>
                          <a:spcPts val="0"/>
                        </a:spcAft>
                      </a:pPr>
                      <a:r>
                        <a:rPr lang="fr-FR" sz="1000" dirty="0">
                          <a:solidFill>
                            <a:schemeClr val="accent4">
                              <a:lumMod val="75000"/>
                            </a:schemeClr>
                          </a:solidFill>
                          <a:effectLst/>
                          <a:latin typeface="Calibri" panose="020F0502020204030204" pitchFamily="34" charset="0"/>
                          <a:ea typeface="Times New Roman"/>
                          <a:cs typeface="Calibri" panose="020F0502020204030204" pitchFamily="34" charset="0"/>
                        </a:rPr>
                        <a:t>Gestion d’une ligne de valeur non cotée : mise en paiement de coupon, opérations sur titres…</a:t>
                      </a:r>
                      <a:endParaRPr lang="fr-FR" sz="1200" dirty="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spcAft>
                          <a:spcPts val="0"/>
                        </a:spcAft>
                      </a:pPr>
                      <a:r>
                        <a:rPr lang="fr-FR" sz="1000" dirty="0">
                          <a:solidFill>
                            <a:schemeClr val="accent4">
                              <a:lumMod val="75000"/>
                            </a:schemeClr>
                          </a:solidFill>
                          <a:effectLst/>
                          <a:latin typeface="Calibri" panose="020F0502020204030204" pitchFamily="34" charset="0"/>
                          <a:ea typeface="Times New Roman"/>
                          <a:cs typeface="Calibri" panose="020F0502020204030204" pitchFamily="34" charset="0"/>
                        </a:rPr>
                        <a:t>Enregistrement ou radiation d’une ligne de titres non cotés</a:t>
                      </a:r>
                      <a:endParaRPr lang="fr-FR" sz="1200" dirty="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spcAft>
                          <a:spcPts val="0"/>
                        </a:spcAft>
                      </a:pPr>
                      <a:r>
                        <a:rPr lang="fr-FR" sz="1000" dirty="0">
                          <a:solidFill>
                            <a:schemeClr val="accent4">
                              <a:lumMod val="75000"/>
                            </a:schemeClr>
                          </a:solidFill>
                          <a:effectLst/>
                          <a:latin typeface="Calibri" panose="020F0502020204030204" pitchFamily="34" charset="0"/>
                          <a:ea typeface="Times New Roman"/>
                          <a:cs typeface="Calibri" panose="020F0502020204030204" pitchFamily="34" charset="0"/>
                        </a:rPr>
                        <a:t>Transformation en nominatif administré</a:t>
                      </a:r>
                      <a:endParaRPr lang="fr-FR" sz="1200" dirty="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spcAft>
                          <a:spcPts val="0"/>
                        </a:spcAft>
                      </a:pPr>
                      <a:r>
                        <a:rPr lang="fr-FR" sz="1000" dirty="0">
                          <a:solidFill>
                            <a:schemeClr val="accent4">
                              <a:lumMod val="75000"/>
                            </a:schemeClr>
                          </a:solidFill>
                          <a:effectLst/>
                          <a:latin typeface="Calibri" panose="020F0502020204030204" pitchFamily="34" charset="0"/>
                          <a:ea typeface="Times New Roman"/>
                          <a:cs typeface="Calibri" panose="020F0502020204030204" pitchFamily="34" charset="0"/>
                        </a:rPr>
                        <a:t>Inscription en nominatif pur : transfert vers le dépositaire</a:t>
                      </a:r>
                      <a:endParaRPr lang="fr-FR" sz="1200" dirty="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spcAft>
                          <a:spcPts val="0"/>
                        </a:spcAft>
                      </a:pPr>
                      <a:r>
                        <a:rPr lang="fr-FR" sz="1000" dirty="0">
                          <a:solidFill>
                            <a:schemeClr val="accent4">
                              <a:lumMod val="75000"/>
                            </a:schemeClr>
                          </a:solidFill>
                          <a:effectLst/>
                          <a:latin typeface="Calibri" panose="020F0502020204030204" pitchFamily="34" charset="0"/>
                          <a:ea typeface="Times New Roman"/>
                          <a:cs typeface="Calibri" panose="020F0502020204030204" pitchFamily="34" charset="0"/>
                        </a:rPr>
                        <a:t>Mise à jour des prix d’acquisition, minimum 36,50 € par ligne de valeur</a:t>
                      </a:r>
                      <a:endParaRPr lang="fr-FR" sz="1200" dirty="0">
                        <a:solidFill>
                          <a:schemeClr val="accent4">
                            <a:lumMod val="75000"/>
                          </a:schemeClr>
                        </a:solidFill>
                        <a:effectLst/>
                        <a:latin typeface="Calibri" panose="020F0502020204030204" pitchFamily="34" charset="0"/>
                        <a:ea typeface="Times New Roman"/>
                        <a:cs typeface="Calibri" panose="020F0502020204030204" pitchFamily="34" charset="0"/>
                      </a:endParaRPr>
                    </a:p>
                  </a:txBody>
                  <a:tcPr marL="44450" marR="44450" marT="0" marB="0" anchor="ctr">
                    <a:lnL w="12700" cap="flat" cmpd="sng" algn="ctr">
                      <a:noFill/>
                      <a:prstDash val="solid"/>
                      <a:round/>
                      <a:headEnd type="none" w="med" len="med"/>
                      <a:tailEnd type="none" w="med" len="med"/>
                    </a:lnL>
                    <a:lnR>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rgbClr val="E4DFEC"/>
                    </a:solidFill>
                  </a:tcPr>
                </a:tc>
                <a:tc>
                  <a:txBody>
                    <a:bodyPr/>
                    <a:lstStyle/>
                    <a:p>
                      <a:pPr algn="ctr">
                        <a:spcAft>
                          <a:spcPts val="0"/>
                        </a:spcAft>
                      </a:pPr>
                      <a:endParaRPr lang="fr-FR" sz="1000" b="1" dirty="0" smtClean="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lgn="ctr">
                        <a:spcAft>
                          <a:spcPts val="0"/>
                        </a:spcAft>
                      </a:pPr>
                      <a:r>
                        <a:rPr lang="fr-FR" sz="1000" b="1" dirty="0" smtClean="0">
                          <a:solidFill>
                            <a:schemeClr val="accent4">
                              <a:lumMod val="75000"/>
                            </a:schemeClr>
                          </a:solidFill>
                          <a:effectLst/>
                          <a:latin typeface="Calibri" panose="020F0502020204030204" pitchFamily="34" charset="0"/>
                          <a:ea typeface="Times New Roman"/>
                          <a:cs typeface="Calibri" panose="020F0502020204030204" pitchFamily="34" charset="0"/>
                        </a:rPr>
                        <a:t>12 </a:t>
                      </a:r>
                      <a:r>
                        <a:rPr lang="fr-FR" sz="1000" b="1" dirty="0">
                          <a:solidFill>
                            <a:schemeClr val="accent4">
                              <a:lumMod val="75000"/>
                            </a:schemeClr>
                          </a:solidFill>
                          <a:effectLst/>
                          <a:latin typeface="Calibri" panose="020F0502020204030204" pitchFamily="34" charset="0"/>
                          <a:ea typeface="Times New Roman"/>
                          <a:cs typeface="Calibri" panose="020F0502020204030204" pitchFamily="34" charset="0"/>
                        </a:rPr>
                        <a:t>€</a:t>
                      </a:r>
                      <a:endParaRPr lang="fr-FR" sz="1200" dirty="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lgn="ctr">
                        <a:spcAft>
                          <a:spcPts val="0"/>
                        </a:spcAft>
                      </a:pPr>
                      <a:r>
                        <a:rPr lang="fr-FR" sz="1000" b="1" dirty="0">
                          <a:solidFill>
                            <a:schemeClr val="accent4">
                              <a:lumMod val="75000"/>
                            </a:schemeClr>
                          </a:solidFill>
                          <a:effectLst/>
                          <a:latin typeface="Calibri" panose="020F0502020204030204" pitchFamily="34" charset="0"/>
                          <a:ea typeface="Times New Roman"/>
                          <a:cs typeface="Calibri" panose="020F0502020204030204" pitchFamily="34" charset="0"/>
                        </a:rPr>
                        <a:t>100% du courtage </a:t>
                      </a:r>
                      <a:r>
                        <a:rPr lang="fr-FR" sz="1000" b="1" dirty="0" smtClean="0">
                          <a:solidFill>
                            <a:schemeClr val="accent4">
                              <a:lumMod val="75000"/>
                            </a:schemeClr>
                          </a:solidFill>
                          <a:effectLst/>
                          <a:latin typeface="Calibri" panose="020F0502020204030204" pitchFamily="34" charset="0"/>
                          <a:ea typeface="Times New Roman"/>
                          <a:cs typeface="Calibri" panose="020F0502020204030204" pitchFamily="34" charset="0"/>
                        </a:rPr>
                        <a:t>/ Minimum </a:t>
                      </a:r>
                      <a:r>
                        <a:rPr lang="fr-FR" sz="1000" b="1" dirty="0">
                          <a:solidFill>
                            <a:schemeClr val="accent4">
                              <a:lumMod val="75000"/>
                            </a:schemeClr>
                          </a:solidFill>
                          <a:effectLst/>
                          <a:latin typeface="Calibri" panose="020F0502020204030204" pitchFamily="34" charset="0"/>
                          <a:ea typeface="Times New Roman"/>
                          <a:cs typeface="Calibri" panose="020F0502020204030204" pitchFamily="34" charset="0"/>
                        </a:rPr>
                        <a:t>55 </a:t>
                      </a:r>
                      <a:r>
                        <a:rPr lang="fr-FR" sz="1000" b="1" dirty="0" smtClean="0">
                          <a:solidFill>
                            <a:schemeClr val="accent4">
                              <a:lumMod val="75000"/>
                            </a:schemeClr>
                          </a:solidFill>
                          <a:effectLst/>
                          <a:latin typeface="Calibri" panose="020F0502020204030204" pitchFamily="34" charset="0"/>
                          <a:ea typeface="Times New Roman"/>
                          <a:cs typeface="Calibri" panose="020F0502020204030204" pitchFamily="34" charset="0"/>
                        </a:rPr>
                        <a:t>€</a:t>
                      </a:r>
                      <a:endParaRPr lang="fr-FR" sz="1200" dirty="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lgn="ctr">
                        <a:spcAft>
                          <a:spcPts val="0"/>
                        </a:spcAft>
                      </a:pPr>
                      <a:endParaRPr lang="fr-FR" sz="1000" b="1" dirty="0" smtClean="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lgn="ctr">
                        <a:spcAft>
                          <a:spcPts val="0"/>
                        </a:spcAft>
                      </a:pPr>
                      <a:r>
                        <a:rPr lang="fr-FR" sz="1000" b="1" dirty="0">
                          <a:solidFill>
                            <a:schemeClr val="accent4">
                              <a:lumMod val="75000"/>
                            </a:schemeClr>
                          </a:solidFill>
                          <a:effectLst/>
                          <a:latin typeface="Calibri" panose="020F0502020204030204" pitchFamily="34" charset="0"/>
                          <a:ea typeface="Times New Roman"/>
                          <a:cs typeface="Calibri" panose="020F0502020204030204" pitchFamily="34" charset="0"/>
                        </a:rPr>
                        <a:t> </a:t>
                      </a:r>
                      <a:endParaRPr lang="fr-FR" sz="1200" dirty="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lgn="ctr">
                        <a:spcAft>
                          <a:spcPts val="0"/>
                        </a:spcAft>
                      </a:pPr>
                      <a:r>
                        <a:rPr lang="fr-FR" sz="1000" b="1" dirty="0">
                          <a:solidFill>
                            <a:schemeClr val="accent4">
                              <a:lumMod val="75000"/>
                            </a:schemeClr>
                          </a:solidFill>
                          <a:effectLst/>
                          <a:latin typeface="Calibri" panose="020F0502020204030204" pitchFamily="34" charset="0"/>
                          <a:ea typeface="Times New Roman"/>
                          <a:cs typeface="Calibri" panose="020F0502020204030204" pitchFamily="34" charset="0"/>
                        </a:rPr>
                        <a:t>24,80%</a:t>
                      </a:r>
                      <a:endParaRPr lang="fr-FR" sz="1200" dirty="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lgn="ctr">
                        <a:spcAft>
                          <a:spcPts val="0"/>
                        </a:spcAft>
                      </a:pPr>
                      <a:r>
                        <a:rPr lang="fr-FR" sz="1000" b="1" dirty="0">
                          <a:solidFill>
                            <a:schemeClr val="accent4">
                              <a:lumMod val="75000"/>
                            </a:schemeClr>
                          </a:solidFill>
                          <a:effectLst/>
                          <a:latin typeface="Calibri" panose="020F0502020204030204" pitchFamily="34" charset="0"/>
                          <a:ea typeface="Times New Roman"/>
                          <a:cs typeface="Calibri" panose="020F0502020204030204" pitchFamily="34" charset="0"/>
                        </a:rPr>
                        <a:t>120 €</a:t>
                      </a:r>
                      <a:endParaRPr lang="fr-FR" sz="1200" dirty="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lgn="ctr">
                        <a:spcAft>
                          <a:spcPts val="0"/>
                        </a:spcAft>
                      </a:pPr>
                      <a:r>
                        <a:rPr lang="fr-FR" sz="1000" b="1" dirty="0">
                          <a:solidFill>
                            <a:schemeClr val="accent4">
                              <a:lumMod val="75000"/>
                            </a:schemeClr>
                          </a:solidFill>
                          <a:effectLst/>
                          <a:latin typeface="Calibri" panose="020F0502020204030204" pitchFamily="34" charset="0"/>
                          <a:ea typeface="Times New Roman"/>
                          <a:cs typeface="Calibri" panose="020F0502020204030204" pitchFamily="34" charset="0"/>
                        </a:rPr>
                        <a:t>16,80 €</a:t>
                      </a:r>
                      <a:endParaRPr lang="fr-FR" sz="1200" dirty="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lgn="ctr">
                        <a:spcAft>
                          <a:spcPts val="0"/>
                        </a:spcAft>
                      </a:pPr>
                      <a:r>
                        <a:rPr lang="fr-FR" sz="1000" b="1" dirty="0">
                          <a:solidFill>
                            <a:schemeClr val="accent4">
                              <a:lumMod val="75000"/>
                            </a:schemeClr>
                          </a:solidFill>
                          <a:effectLst/>
                          <a:latin typeface="Calibri" panose="020F0502020204030204" pitchFamily="34" charset="0"/>
                          <a:ea typeface="Times New Roman"/>
                          <a:cs typeface="Calibri" panose="020F0502020204030204" pitchFamily="34" charset="0"/>
                        </a:rPr>
                        <a:t>118 €</a:t>
                      </a:r>
                      <a:endParaRPr lang="fr-FR" sz="1200" dirty="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lgn="ctr">
                        <a:spcAft>
                          <a:spcPts val="0"/>
                        </a:spcAft>
                      </a:pPr>
                      <a:r>
                        <a:rPr lang="fr-FR" sz="1000" b="1" dirty="0">
                          <a:solidFill>
                            <a:schemeClr val="accent4">
                              <a:lumMod val="75000"/>
                            </a:schemeClr>
                          </a:solidFill>
                          <a:effectLst/>
                          <a:latin typeface="Calibri" panose="020F0502020204030204" pitchFamily="34" charset="0"/>
                          <a:ea typeface="Times New Roman"/>
                          <a:cs typeface="Calibri" panose="020F0502020204030204" pitchFamily="34" charset="0"/>
                        </a:rPr>
                        <a:t>18 €</a:t>
                      </a:r>
                      <a:endParaRPr lang="fr-FR" sz="1200" dirty="0">
                        <a:solidFill>
                          <a:schemeClr val="accent4">
                            <a:lumMod val="75000"/>
                          </a:schemeClr>
                        </a:solidFill>
                        <a:effectLst/>
                        <a:latin typeface="Calibri" panose="020F0502020204030204" pitchFamily="34" charset="0"/>
                        <a:ea typeface="Times New Roman"/>
                        <a:cs typeface="Calibri" panose="020F0502020204030204" pitchFamily="34" charset="0"/>
                      </a:endParaRPr>
                    </a:p>
                  </a:txBody>
                  <a:tcPr marL="44450" marR="44450" marT="0" marB="0" anchor="ctr">
                    <a:lnL>
                      <a:noFill/>
                    </a:lnL>
                    <a:lnR>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rgbClr val="E4DFEC"/>
                    </a:solidFill>
                  </a:tcPr>
                </a:tc>
              </a:tr>
              <a:tr h="554990">
                <a:tc>
                  <a:txBody>
                    <a:bodyPr/>
                    <a:lstStyle/>
                    <a:p>
                      <a:pPr>
                        <a:spcAft>
                          <a:spcPts val="0"/>
                        </a:spcAft>
                      </a:pPr>
                      <a:endParaRPr lang="fr-FR" sz="1000" b="1" dirty="0" smtClean="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spcAft>
                          <a:spcPts val="0"/>
                        </a:spcAft>
                      </a:pPr>
                      <a:r>
                        <a:rPr lang="fr-FR" sz="1000" b="1" dirty="0" smtClean="0">
                          <a:solidFill>
                            <a:schemeClr val="accent4">
                              <a:lumMod val="75000"/>
                            </a:schemeClr>
                          </a:solidFill>
                          <a:effectLst/>
                          <a:latin typeface="Calibri" panose="020F0502020204030204" pitchFamily="34" charset="0"/>
                          <a:ea typeface="Times New Roman"/>
                          <a:cs typeface="Calibri" panose="020F0502020204030204" pitchFamily="34" charset="0"/>
                        </a:rPr>
                        <a:t>Bons d’épargne</a:t>
                      </a:r>
                      <a:r>
                        <a:rPr lang="fr-FR" sz="1000" b="1" baseline="0" dirty="0" smtClean="0">
                          <a:solidFill>
                            <a:schemeClr val="accent4">
                              <a:lumMod val="75000"/>
                            </a:schemeClr>
                          </a:solidFill>
                          <a:effectLst/>
                          <a:latin typeface="Calibri" panose="020F0502020204030204" pitchFamily="34" charset="0"/>
                          <a:ea typeface="Times New Roman"/>
                          <a:cs typeface="Calibri" panose="020F0502020204030204" pitchFamily="34" charset="0"/>
                        </a:rPr>
                        <a:t> et bons de Caisse</a:t>
                      </a:r>
                      <a:r>
                        <a:rPr lang="fr-FR" sz="1000" b="1" i="1" baseline="0" dirty="0" smtClean="0">
                          <a:solidFill>
                            <a:schemeClr val="accent4">
                              <a:lumMod val="75000"/>
                            </a:schemeClr>
                          </a:solidFill>
                          <a:effectLst/>
                          <a:latin typeface="Calibri" panose="020F0502020204030204" pitchFamily="34" charset="0"/>
                          <a:ea typeface="Times New Roman"/>
                          <a:cs typeface="Calibri" panose="020F0502020204030204" pitchFamily="34" charset="0"/>
                        </a:rPr>
                        <a:t> (les demandes étant peu fréquentes, il est indiqué « nous consulter » dans la brochure)</a:t>
                      </a:r>
                      <a:endParaRPr lang="fr-FR" sz="1000" b="1" i="1" dirty="0" smtClean="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spcAft>
                          <a:spcPts val="0"/>
                        </a:spcAft>
                      </a:pPr>
                      <a:r>
                        <a:rPr lang="fr-FR" sz="1000" dirty="0" smtClean="0">
                          <a:solidFill>
                            <a:schemeClr val="accent4">
                              <a:lumMod val="75000"/>
                            </a:schemeClr>
                          </a:solidFill>
                          <a:effectLst/>
                          <a:latin typeface="Calibri" panose="020F0502020204030204" pitchFamily="34" charset="0"/>
                          <a:ea typeface="Times New Roman"/>
                          <a:cs typeface="Calibri" panose="020F0502020204030204" pitchFamily="34" charset="0"/>
                        </a:rPr>
                        <a:t>Remboursement </a:t>
                      </a:r>
                      <a:r>
                        <a:rPr lang="fr-FR" sz="1000" dirty="0">
                          <a:solidFill>
                            <a:schemeClr val="accent4">
                              <a:lumMod val="75000"/>
                            </a:schemeClr>
                          </a:solidFill>
                          <a:effectLst/>
                          <a:latin typeface="Calibri" panose="020F0502020204030204" pitchFamily="34" charset="0"/>
                          <a:ea typeface="Times New Roman"/>
                          <a:cs typeface="Calibri" panose="020F0502020204030204" pitchFamily="34" charset="0"/>
                        </a:rPr>
                        <a:t>de Bons d’Epargne présentés par les banques </a:t>
                      </a:r>
                      <a:endParaRPr lang="fr-FR" sz="1200" dirty="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spcAft>
                          <a:spcPts val="0"/>
                        </a:spcAft>
                      </a:pPr>
                      <a:r>
                        <a:rPr lang="fr-FR" sz="1000" dirty="0">
                          <a:solidFill>
                            <a:schemeClr val="accent4">
                              <a:lumMod val="75000"/>
                            </a:schemeClr>
                          </a:solidFill>
                          <a:effectLst/>
                          <a:latin typeface="Calibri" panose="020F0502020204030204" pitchFamily="34" charset="0"/>
                          <a:ea typeface="Times New Roman"/>
                          <a:cs typeface="Calibri" panose="020F0502020204030204" pitchFamily="34" charset="0"/>
                        </a:rPr>
                        <a:t>Encaissement de Bons hors réseau (gratuit si placement des fonds à la CELCA)</a:t>
                      </a:r>
                      <a:endParaRPr lang="fr-FR" sz="1200" dirty="0">
                        <a:solidFill>
                          <a:schemeClr val="accent4">
                            <a:lumMod val="75000"/>
                          </a:schemeClr>
                        </a:solidFill>
                        <a:effectLst/>
                        <a:latin typeface="Calibri" panose="020F0502020204030204" pitchFamily="34" charset="0"/>
                        <a:ea typeface="Times New Roman"/>
                        <a:cs typeface="Calibri" panose="020F0502020204030204" pitchFamily="34" charset="0"/>
                      </a:endParaRPr>
                    </a:p>
                  </a:txBody>
                  <a:tcPr marL="44450" marR="44450" marT="0" marB="0">
                    <a:lnL w="12700" cap="flat" cmpd="sng" algn="ctr">
                      <a:noFill/>
                      <a:prstDash val="solid"/>
                      <a:round/>
                      <a:headEnd type="none" w="med" len="med"/>
                      <a:tailEnd type="none" w="med" len="med"/>
                    </a:lnL>
                    <a:lnR>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spcAft>
                          <a:spcPts val="0"/>
                        </a:spcAft>
                      </a:pPr>
                      <a:endParaRPr lang="fr-FR" sz="1000" b="1" dirty="0" smtClean="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lgn="ctr">
                        <a:spcAft>
                          <a:spcPts val="0"/>
                        </a:spcAft>
                      </a:pPr>
                      <a:endParaRPr lang="fr-FR" sz="1000" b="1" dirty="0" smtClean="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lgn="ctr">
                        <a:spcAft>
                          <a:spcPts val="0"/>
                        </a:spcAft>
                      </a:pPr>
                      <a:endParaRPr lang="fr-FR" sz="1000" b="1" dirty="0" smtClean="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lgn="ctr">
                        <a:spcAft>
                          <a:spcPts val="0"/>
                        </a:spcAft>
                      </a:pPr>
                      <a:r>
                        <a:rPr lang="fr-FR" sz="1000" b="1" dirty="0" smtClean="0">
                          <a:solidFill>
                            <a:schemeClr val="accent4">
                              <a:lumMod val="75000"/>
                            </a:schemeClr>
                          </a:solidFill>
                          <a:effectLst/>
                          <a:latin typeface="Calibri" panose="020F0502020204030204" pitchFamily="34" charset="0"/>
                          <a:ea typeface="Times New Roman"/>
                          <a:cs typeface="Calibri" panose="020F0502020204030204" pitchFamily="34" charset="0"/>
                        </a:rPr>
                        <a:t>1,8 </a:t>
                      </a:r>
                      <a:r>
                        <a:rPr lang="fr-FR" sz="1000" b="1" dirty="0">
                          <a:solidFill>
                            <a:schemeClr val="accent4">
                              <a:lumMod val="75000"/>
                            </a:schemeClr>
                          </a:solidFill>
                          <a:effectLst/>
                          <a:latin typeface="Calibri" panose="020F0502020204030204" pitchFamily="34" charset="0"/>
                          <a:ea typeface="Times New Roman"/>
                          <a:cs typeface="Calibri" panose="020F0502020204030204" pitchFamily="34" charset="0"/>
                        </a:rPr>
                        <a:t>%</a:t>
                      </a:r>
                      <a:endParaRPr lang="fr-FR" sz="1200" dirty="0">
                        <a:solidFill>
                          <a:schemeClr val="accent4">
                            <a:lumMod val="75000"/>
                          </a:schemeClr>
                        </a:solidFill>
                        <a:effectLst/>
                        <a:latin typeface="Calibri" panose="020F0502020204030204" pitchFamily="34" charset="0"/>
                        <a:ea typeface="Times New Roman"/>
                        <a:cs typeface="Calibri" panose="020F0502020204030204" pitchFamily="34" charset="0"/>
                      </a:endParaRPr>
                    </a:p>
                    <a:p>
                      <a:pPr algn="ctr">
                        <a:spcAft>
                          <a:spcPts val="0"/>
                        </a:spcAft>
                      </a:pPr>
                      <a:r>
                        <a:rPr lang="fr-FR" sz="1000" b="1" dirty="0">
                          <a:solidFill>
                            <a:schemeClr val="accent4">
                              <a:lumMod val="75000"/>
                            </a:schemeClr>
                          </a:solidFill>
                          <a:effectLst/>
                          <a:latin typeface="Calibri" panose="020F0502020204030204" pitchFamily="34" charset="0"/>
                          <a:ea typeface="Times New Roman"/>
                          <a:cs typeface="Calibri" panose="020F0502020204030204" pitchFamily="34" charset="0"/>
                        </a:rPr>
                        <a:t>20 </a:t>
                      </a:r>
                      <a:r>
                        <a:rPr lang="fr-FR" sz="1000" b="1" dirty="0" smtClean="0">
                          <a:solidFill>
                            <a:schemeClr val="accent4">
                              <a:lumMod val="75000"/>
                            </a:schemeClr>
                          </a:solidFill>
                          <a:effectLst/>
                          <a:latin typeface="Calibri" panose="020F0502020204030204" pitchFamily="34" charset="0"/>
                          <a:ea typeface="Times New Roman"/>
                          <a:cs typeface="Calibri" panose="020F0502020204030204" pitchFamily="34" charset="0"/>
                        </a:rPr>
                        <a:t>€</a:t>
                      </a:r>
                      <a:endParaRPr lang="fr-FR" sz="1200" dirty="0">
                        <a:solidFill>
                          <a:schemeClr val="accent4">
                            <a:lumMod val="75000"/>
                          </a:schemeClr>
                        </a:solidFill>
                        <a:effectLst/>
                        <a:latin typeface="Calibri" panose="020F0502020204030204" pitchFamily="34" charset="0"/>
                        <a:ea typeface="Times New Roman"/>
                        <a:cs typeface="Calibri" panose="020F0502020204030204" pitchFamily="34" charset="0"/>
                      </a:endParaRPr>
                    </a:p>
                  </a:txBody>
                  <a:tcPr marL="44450" marR="44450" marT="0" marB="0" anchor="ctr">
                    <a:lnL>
                      <a:noFill/>
                    </a:lnL>
                    <a:lnR>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691817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328461"/>
            <a:ext cx="8542338" cy="534845"/>
          </a:xfrm>
        </p:spPr>
        <p:txBody>
          <a:bodyPr>
            <a:noAutofit/>
          </a:bodyPr>
          <a:lstStyle/>
          <a:p>
            <a:pPr>
              <a:spcBef>
                <a:spcPts val="600"/>
              </a:spcBef>
            </a:pPr>
            <a:r>
              <a:rPr lang="fr-FR" sz="1400" dirty="0" smtClean="0"/>
              <a:t>Pour développer le numérique et favoriser l’autonomie des clients sur internet, certaines opérations sont gratuites si elles sont réalisées sur DEI. Exemples:</a:t>
            </a:r>
          </a:p>
          <a:p>
            <a:pPr>
              <a:spcBef>
                <a:spcPts val="600"/>
              </a:spcBef>
            </a:pPr>
            <a:endParaRPr lang="fr-FR" sz="1400" dirty="0"/>
          </a:p>
          <a:p>
            <a:pPr>
              <a:spcBef>
                <a:spcPts val="600"/>
              </a:spcBef>
            </a:pPr>
            <a:endParaRPr lang="fr-FR" sz="1400" dirty="0"/>
          </a:p>
          <a:p>
            <a:pPr marL="446088" lvl="1" algn="just" defTabSz="457200">
              <a:defRPr/>
            </a:pPr>
            <a:endParaRPr lang="fr-FR" sz="1400" kern="0" dirty="0" smtClean="0">
              <a:solidFill>
                <a:srgbClr val="4F504F"/>
              </a:solidFill>
            </a:endParaRPr>
          </a:p>
          <a:p>
            <a:pPr marL="446088" lvl="1" algn="just" defTabSz="457200">
              <a:defRPr/>
            </a:pPr>
            <a:endParaRPr lang="fr-FR" sz="1400" kern="0" dirty="0">
              <a:solidFill>
                <a:srgbClr val="4F504F"/>
              </a:solidFill>
            </a:endParaRPr>
          </a:p>
          <a:p>
            <a:pPr marL="446088" lvl="1" algn="just" defTabSz="457200">
              <a:defRPr/>
            </a:pPr>
            <a:endParaRPr lang="fr-FR" sz="1400" kern="0" dirty="0" smtClean="0">
              <a:solidFill>
                <a:srgbClr val="4F504F"/>
              </a:solidFill>
            </a:endParaRPr>
          </a:p>
          <a:p>
            <a:pPr marL="446088" lvl="1" algn="just" defTabSz="457200">
              <a:defRPr/>
            </a:pPr>
            <a:endParaRPr lang="fr-FR" sz="1400" kern="0" dirty="0">
              <a:solidFill>
                <a:srgbClr val="4F504F"/>
              </a:solidFill>
            </a:endParaRPr>
          </a:p>
          <a:p>
            <a:pPr marL="446088" lvl="1" algn="just" defTabSz="457200">
              <a:defRPr/>
            </a:pPr>
            <a:endParaRPr lang="fr-FR" sz="1400" kern="0" dirty="0" smtClean="0">
              <a:solidFill>
                <a:srgbClr val="4F504F"/>
              </a:solidFill>
            </a:endParaRPr>
          </a:p>
          <a:p>
            <a:pPr marL="446088" lvl="1" algn="just" defTabSz="457200">
              <a:defRPr/>
            </a:pPr>
            <a:endParaRPr lang="fr-FR" sz="1400" kern="0" dirty="0">
              <a:solidFill>
                <a:srgbClr val="4F504F"/>
              </a:solidFill>
            </a:endParaRPr>
          </a:p>
          <a:p>
            <a:pPr marL="446088" lvl="1" algn="just" defTabSz="457200">
              <a:defRPr/>
            </a:pPr>
            <a:endParaRPr lang="fr-FR" sz="1400" kern="0" dirty="0" smtClean="0">
              <a:solidFill>
                <a:srgbClr val="4F504F"/>
              </a:solidFill>
            </a:endParaRPr>
          </a:p>
          <a:p>
            <a:pPr marL="446088" lvl="1" algn="just" defTabSz="457200">
              <a:defRPr/>
            </a:pPr>
            <a:endParaRPr lang="fr-FR" sz="1400" kern="0" dirty="0">
              <a:solidFill>
                <a:srgbClr val="4F504F"/>
              </a:solidFill>
            </a:endParaRPr>
          </a:p>
          <a:p>
            <a:pPr marL="446088" lvl="1" algn="just" defTabSz="457200">
              <a:defRPr/>
            </a:pPr>
            <a:endParaRPr lang="fr-FR" sz="1400" kern="0" dirty="0" smtClean="0">
              <a:solidFill>
                <a:srgbClr val="4F504F"/>
              </a:solidFill>
            </a:endParaRPr>
          </a:p>
          <a:p>
            <a:pPr marL="446088" lvl="1" algn="just" defTabSz="457200">
              <a:defRPr/>
            </a:pPr>
            <a:endParaRPr lang="fr-FR" sz="1400" kern="0" dirty="0">
              <a:solidFill>
                <a:srgbClr val="4F504F"/>
              </a:solidFill>
            </a:endParaRPr>
          </a:p>
          <a:p>
            <a:pPr marL="446088" lvl="1" algn="just" defTabSz="457200">
              <a:defRPr/>
            </a:pPr>
            <a:endParaRPr lang="fr-FR" sz="1400" kern="0" dirty="0">
              <a:solidFill>
                <a:srgbClr val="4F504F"/>
              </a:solidFill>
            </a:endParaRPr>
          </a:p>
          <a:p>
            <a:pPr marL="0" indent="0" algn="just">
              <a:spcBef>
                <a:spcPts val="300"/>
              </a:spcBef>
              <a:spcAft>
                <a:spcPts val="300"/>
              </a:spcAft>
              <a:buNone/>
            </a:pPr>
            <a:endParaRPr lang="fr-FR" sz="1400" dirty="0">
              <a:latin typeface="Arial Narrow" panose="020B0606020202030204" pitchFamily="34" charset="0"/>
            </a:endParaRPr>
          </a:p>
          <a:p>
            <a:pPr marL="96838" indent="0" algn="just">
              <a:spcBef>
                <a:spcPts val="300"/>
              </a:spcBef>
              <a:spcAft>
                <a:spcPts val="300"/>
              </a:spcAft>
              <a:buNone/>
            </a:pPr>
            <a:endParaRPr lang="fr-FR" sz="1400" b="1" dirty="0">
              <a:latin typeface="Arial Narrow" panose="020B0606020202030204" pitchFamily="34" charset="0"/>
            </a:endParaRPr>
          </a:p>
          <a:p>
            <a:pPr marL="96838" indent="0" algn="just">
              <a:spcBef>
                <a:spcPts val="300"/>
              </a:spcBef>
              <a:spcAft>
                <a:spcPts val="300"/>
              </a:spcAft>
              <a:buNone/>
            </a:pPr>
            <a:endParaRPr lang="fr-FR" sz="1400" b="1" dirty="0" smtClean="0">
              <a:latin typeface="Arial Narrow" panose="020B0606020202030204" pitchFamily="34" charset="0"/>
            </a:endParaRPr>
          </a:p>
          <a:p>
            <a:pPr marL="96838" indent="0" algn="just">
              <a:spcBef>
                <a:spcPts val="300"/>
              </a:spcBef>
              <a:spcAft>
                <a:spcPts val="300"/>
              </a:spcAft>
              <a:buNone/>
            </a:pPr>
            <a:endParaRPr lang="fr-FR" sz="700" b="1" dirty="0" smtClean="0">
              <a:latin typeface="Arial Narrow" panose="020B0606020202030204" pitchFamily="34" charset="0"/>
            </a:endParaRPr>
          </a:p>
          <a:p>
            <a:pPr marL="96838" indent="0" algn="just">
              <a:spcBef>
                <a:spcPts val="300"/>
              </a:spcBef>
              <a:spcAft>
                <a:spcPts val="300"/>
              </a:spcAft>
              <a:buNone/>
            </a:pPr>
            <a:endParaRPr lang="fr-FR" sz="700" b="1" dirty="0">
              <a:latin typeface="Arial Narrow" panose="020B0606020202030204" pitchFamily="34" charset="0"/>
            </a:endParaRPr>
          </a:p>
          <a:p>
            <a:pPr marL="96838" indent="0" algn="just">
              <a:spcBef>
                <a:spcPts val="300"/>
              </a:spcBef>
              <a:spcAft>
                <a:spcPts val="300"/>
              </a:spcAft>
              <a:buNone/>
            </a:pPr>
            <a:endParaRPr lang="fr-FR" sz="700" b="1" dirty="0" smtClean="0">
              <a:latin typeface="Arial Narrow" panose="020B0606020202030204" pitchFamily="34" charset="0"/>
            </a:endParaRPr>
          </a:p>
          <a:p>
            <a:pPr marL="457200" lvl="1" indent="0" algn="just">
              <a:spcBef>
                <a:spcPts val="300"/>
              </a:spcBef>
              <a:spcAft>
                <a:spcPts val="300"/>
              </a:spcAft>
              <a:buNone/>
            </a:pPr>
            <a:endParaRPr lang="fr-FR" sz="100" dirty="0" smtClean="0">
              <a:latin typeface="Arial Narrow" panose="020B0606020202030204" pitchFamily="34" charset="0"/>
            </a:endParaRPr>
          </a:p>
        </p:txBody>
      </p:sp>
      <p:sp>
        <p:nvSpPr>
          <p:cNvPr id="3" name="Titre 2"/>
          <p:cNvSpPr>
            <a:spLocks noGrp="1"/>
          </p:cNvSpPr>
          <p:nvPr>
            <p:ph type="title"/>
          </p:nvPr>
        </p:nvSpPr>
        <p:spPr/>
        <p:txBody>
          <a:bodyPr>
            <a:noAutofit/>
          </a:bodyPr>
          <a:lstStyle/>
          <a:p>
            <a:r>
              <a:rPr lang="fr-FR" sz="2400" dirty="0" smtClean="0"/>
              <a:t>Services gratuits sur internet</a:t>
            </a:r>
            <a:endParaRPr lang="fr-FR" sz="2400" dirty="0"/>
          </a:p>
        </p:txBody>
      </p:sp>
      <p:graphicFrame>
        <p:nvGraphicFramePr>
          <p:cNvPr id="5" name="Tableau 4"/>
          <p:cNvGraphicFramePr>
            <a:graphicFrameLocks noGrp="1"/>
          </p:cNvGraphicFramePr>
          <p:nvPr>
            <p:extLst>
              <p:ext uri="{D42A27DB-BD31-4B8C-83A1-F6EECF244321}">
                <p14:modId xmlns:p14="http://schemas.microsoft.com/office/powerpoint/2010/main" val="3268663215"/>
              </p:ext>
            </p:extLst>
          </p:nvPr>
        </p:nvGraphicFramePr>
        <p:xfrm>
          <a:off x="1492370" y="2098696"/>
          <a:ext cx="5676181" cy="2794809"/>
        </p:xfrm>
        <a:graphic>
          <a:graphicData uri="http://schemas.openxmlformats.org/drawingml/2006/table">
            <a:tbl>
              <a:tblPr/>
              <a:tblGrid>
                <a:gridCol w="3234905"/>
                <a:gridCol w="1242204"/>
                <a:gridCol w="1199072"/>
              </a:tblGrid>
              <a:tr h="351730">
                <a:tc>
                  <a:txBody>
                    <a:bodyPr/>
                    <a:lstStyle/>
                    <a:p>
                      <a:pPr algn="ctr" fontAlgn="b"/>
                      <a:r>
                        <a:rPr lang="fr-FR" sz="1200" b="1" i="0" u="none" strike="noStrike" dirty="0" smtClean="0">
                          <a:solidFill>
                            <a:schemeClr val="accent4"/>
                          </a:solidFill>
                          <a:effectLst/>
                          <a:latin typeface="+mn-lt"/>
                        </a:rPr>
                        <a:t>Tarifs</a:t>
                      </a:r>
                      <a:r>
                        <a:rPr lang="fr-FR" sz="1200" b="1" i="0" u="none" strike="noStrike" baseline="0" dirty="0" smtClean="0">
                          <a:solidFill>
                            <a:schemeClr val="accent4"/>
                          </a:solidFill>
                          <a:effectLst/>
                          <a:latin typeface="+mn-lt"/>
                        </a:rPr>
                        <a:t> au 01/04/2018</a:t>
                      </a:r>
                      <a:endParaRPr lang="fr-FR" sz="1200" b="1" i="0" u="none" strike="noStrike" dirty="0">
                        <a:solidFill>
                          <a:schemeClr val="accent4"/>
                        </a:solidFill>
                        <a:effectLst/>
                        <a:latin typeface="+mn-lt"/>
                      </a:endParaRPr>
                    </a:p>
                  </a:txBody>
                  <a:tcPr marL="9525" marR="9525" marT="9525" marB="0" anchor="ctr">
                    <a:lnL>
                      <a:noFill/>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200" b="1" i="0" u="none" strike="noStrike" dirty="0" smtClean="0">
                          <a:solidFill>
                            <a:schemeClr val="accent4"/>
                          </a:solidFill>
                          <a:effectLst/>
                          <a:latin typeface="+mn-lt"/>
                        </a:rPr>
                        <a:t>En</a:t>
                      </a:r>
                      <a:r>
                        <a:rPr lang="fr-FR" sz="1200" b="1" i="0" u="none" strike="noStrike" baseline="0" dirty="0" smtClean="0">
                          <a:solidFill>
                            <a:schemeClr val="accent4"/>
                          </a:solidFill>
                          <a:effectLst/>
                          <a:latin typeface="+mn-lt"/>
                        </a:rPr>
                        <a:t> agence</a:t>
                      </a:r>
                      <a:endParaRPr lang="fr-FR" sz="1200" b="1" i="0" u="none" strike="noStrike" dirty="0">
                        <a:solidFill>
                          <a:schemeClr val="accent4"/>
                        </a:solidFill>
                        <a:effectLst/>
                        <a:latin typeface="+mn-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200" b="1" i="0" u="none" strike="noStrike" dirty="0" smtClean="0">
                          <a:solidFill>
                            <a:srgbClr val="EB0F2D"/>
                          </a:solidFill>
                          <a:effectLst/>
                          <a:latin typeface="+mn-lt"/>
                        </a:rPr>
                        <a:t>Par</a:t>
                      </a:r>
                      <a:r>
                        <a:rPr lang="fr-FR" sz="1200" b="1" i="0" u="none" strike="noStrike" baseline="0" dirty="0" smtClean="0">
                          <a:solidFill>
                            <a:srgbClr val="EB0F2D"/>
                          </a:solidFill>
                          <a:effectLst/>
                          <a:latin typeface="+mn-lt"/>
                        </a:rPr>
                        <a:t> Internet</a:t>
                      </a:r>
                      <a:endParaRPr lang="fr-FR" sz="1200" b="1" i="0" u="none" strike="noStrike" dirty="0">
                        <a:solidFill>
                          <a:srgbClr val="EB0F2D"/>
                        </a:solidFill>
                        <a:effectLst/>
                        <a:latin typeface="+mn-lt"/>
                      </a:endParaRP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r>
              <a:tr h="418870">
                <a:tc>
                  <a:txBody>
                    <a:bodyPr/>
                    <a:lstStyle/>
                    <a:p>
                      <a:pPr algn="l" fontAlgn="ctr"/>
                      <a:r>
                        <a:rPr lang="fr-FR" sz="1200" b="1" i="0" u="none" strike="noStrike" dirty="0" smtClean="0">
                          <a:solidFill>
                            <a:schemeClr val="accent4"/>
                          </a:solidFill>
                          <a:effectLst/>
                          <a:latin typeface="+mn-lt"/>
                        </a:rPr>
                        <a:t>Virement</a:t>
                      </a:r>
                      <a:r>
                        <a:rPr lang="fr-FR" sz="1200" b="1" i="0" u="none" strike="noStrike" baseline="0" dirty="0" smtClean="0">
                          <a:solidFill>
                            <a:schemeClr val="accent4"/>
                          </a:solidFill>
                          <a:effectLst/>
                          <a:latin typeface="+mn-lt"/>
                        </a:rPr>
                        <a:t> occasionnel vers une autre banque</a:t>
                      </a:r>
                      <a:endParaRPr lang="fr-FR" sz="1200" b="1" i="0" u="none" strike="noStrike" dirty="0">
                        <a:solidFill>
                          <a:schemeClr val="accent4"/>
                        </a:solidFill>
                        <a:effectLst/>
                        <a:latin typeface="+mn-lt"/>
                      </a:endParaRPr>
                    </a:p>
                  </a:txBody>
                  <a:tcPr marL="0" marR="0" marT="0" marB="0" anchor="ctr">
                    <a:lnL>
                      <a:noFill/>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fr-FR" sz="1200" b="0" i="0" u="none" strike="noStrike" dirty="0" smtClean="0">
                          <a:solidFill>
                            <a:schemeClr val="accent4"/>
                          </a:solidFill>
                          <a:effectLst/>
                          <a:latin typeface="+mn-lt"/>
                        </a:rPr>
                        <a:t>3,90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fr-FR" sz="1200" b="1" i="0" u="none" strike="noStrike" dirty="0" smtClean="0">
                          <a:solidFill>
                            <a:schemeClr val="accent4"/>
                          </a:solidFill>
                          <a:effectLst/>
                          <a:latin typeface="+mn-lt"/>
                        </a:rPr>
                        <a:t>Gratuit</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r>
              <a:tr h="418870">
                <a:tc>
                  <a:txBody>
                    <a:bodyPr/>
                    <a:lstStyle/>
                    <a:p>
                      <a:pPr algn="l" fontAlgn="ctr"/>
                      <a:r>
                        <a:rPr lang="fr-FR" sz="1200" b="1" i="0" u="none" strike="noStrike" dirty="0" smtClean="0">
                          <a:solidFill>
                            <a:schemeClr val="accent4"/>
                          </a:solidFill>
                          <a:effectLst/>
                          <a:latin typeface="+mn-lt"/>
                        </a:rPr>
                        <a:t>Virement</a:t>
                      </a:r>
                      <a:r>
                        <a:rPr lang="fr-FR" sz="1200" b="1" i="0" u="none" strike="noStrike" baseline="0" dirty="0" smtClean="0">
                          <a:solidFill>
                            <a:schemeClr val="accent4"/>
                          </a:solidFill>
                          <a:effectLst/>
                          <a:latin typeface="+mn-lt"/>
                        </a:rPr>
                        <a:t> permanent vers une autre banque</a:t>
                      </a:r>
                      <a:endParaRPr lang="fr-FR" sz="1200" b="1" i="0" u="none" strike="noStrike" dirty="0">
                        <a:solidFill>
                          <a:schemeClr val="accent4"/>
                        </a:solidFill>
                        <a:effectLst/>
                        <a:latin typeface="+mn-lt"/>
                      </a:endParaRPr>
                    </a:p>
                  </a:txBody>
                  <a:tcPr marL="0" marR="0" marT="0" marB="0" anchor="ctr">
                    <a:lnL>
                      <a:noFill/>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1200" b="0" i="0" u="none" strike="noStrike" dirty="0" smtClean="0">
                          <a:solidFill>
                            <a:schemeClr val="accent4"/>
                          </a:solidFill>
                          <a:effectLst/>
                          <a:latin typeface="+mn-lt"/>
                        </a:rPr>
                        <a:t>1,65€/virement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1200" b="1" i="0" u="none" strike="noStrike" dirty="0" smtClean="0">
                          <a:solidFill>
                            <a:schemeClr val="accent4"/>
                          </a:solidFill>
                          <a:effectLst/>
                          <a:latin typeface="+mn-lt"/>
                        </a:rPr>
                        <a:t>Gratuit</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1047174">
                <a:tc>
                  <a:txBody>
                    <a:bodyPr/>
                    <a:lstStyle/>
                    <a:p>
                      <a:pPr algn="l" fontAlgn="ctr"/>
                      <a:r>
                        <a:rPr lang="fr-FR" sz="1200" b="1" i="0" u="none" strike="noStrike" dirty="0" smtClean="0">
                          <a:solidFill>
                            <a:schemeClr val="accent4"/>
                          </a:solidFill>
                          <a:effectLst/>
                          <a:latin typeface="+mn-lt"/>
                        </a:rPr>
                        <a:t>Oppositions sur prélèvement</a:t>
                      </a:r>
                    </a:p>
                    <a:p>
                      <a:pPr algn="l" fontAlgn="ctr"/>
                      <a:r>
                        <a:rPr lang="fr-FR" sz="1200" kern="0" dirty="0" smtClean="0">
                          <a:solidFill>
                            <a:srgbClr val="4F504F"/>
                          </a:solidFill>
                        </a:rPr>
                        <a:t>Ajout d’un émetteur à sa Liste Blanche, ou à sa liste de limitation du montant ou de la périodicité des prélèvements </a:t>
                      </a:r>
                      <a:endParaRPr lang="fr-FR" sz="1200" b="1" i="0" u="none" strike="noStrike" dirty="0">
                        <a:solidFill>
                          <a:schemeClr val="accent4"/>
                        </a:solidFill>
                        <a:effectLst/>
                        <a:latin typeface="+mn-lt"/>
                      </a:endParaRPr>
                    </a:p>
                  </a:txBody>
                  <a:tcPr marL="0" marR="0" marT="0" marB="0" anchor="ctr">
                    <a:lnL>
                      <a:noFill/>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1200" b="0" i="0" u="none" strike="noStrike" dirty="0" smtClean="0">
                          <a:solidFill>
                            <a:schemeClr val="accent4"/>
                          </a:solidFill>
                          <a:effectLst/>
                          <a:latin typeface="+mn-lt"/>
                        </a:rPr>
                        <a:t>15,50€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1200" b="1" i="0" u="none" strike="noStrike" dirty="0" smtClean="0">
                          <a:solidFill>
                            <a:schemeClr val="accent4"/>
                          </a:solidFill>
                          <a:effectLst/>
                          <a:latin typeface="+mn-lt"/>
                        </a:rPr>
                        <a:t>Gratuit</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r>
              <a:tr h="538585">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1200" b="1" i="0" u="none" strike="noStrike" dirty="0" smtClean="0">
                          <a:solidFill>
                            <a:schemeClr val="accent4"/>
                          </a:solidFill>
                          <a:effectLst/>
                          <a:latin typeface="+mn-lt"/>
                        </a:rPr>
                        <a:t>Ordre de bourse </a:t>
                      </a:r>
                    </a:p>
                    <a:p>
                      <a:pPr marL="0" marR="0" indent="0" algn="l" defTabSz="914400" rtl="0" eaLnBrk="1" fontAlgn="ctr" latinLnBrk="0" hangingPunct="1">
                        <a:lnSpc>
                          <a:spcPct val="100000"/>
                        </a:lnSpc>
                        <a:spcBef>
                          <a:spcPts val="0"/>
                        </a:spcBef>
                        <a:spcAft>
                          <a:spcPts val="0"/>
                        </a:spcAft>
                        <a:buClrTx/>
                        <a:buSzTx/>
                        <a:buFontTx/>
                        <a:buNone/>
                        <a:tabLst/>
                        <a:defRPr/>
                      </a:pPr>
                      <a:r>
                        <a:rPr lang="fr-FR" sz="1200" kern="0" dirty="0" smtClean="0">
                          <a:solidFill>
                            <a:srgbClr val="4F504F"/>
                          </a:solidFill>
                          <a:latin typeface="+mn-lt"/>
                          <a:ea typeface="+mn-ea"/>
                          <a:cs typeface="+mn-cs"/>
                        </a:rPr>
                        <a:t>- non exécuté</a:t>
                      </a:r>
                    </a:p>
                    <a:p>
                      <a:pPr marL="0" marR="0" indent="0" algn="l" defTabSz="914400" rtl="0" eaLnBrk="1" fontAlgn="ctr" latinLnBrk="0" hangingPunct="1">
                        <a:lnSpc>
                          <a:spcPct val="100000"/>
                        </a:lnSpc>
                        <a:spcBef>
                          <a:spcPts val="0"/>
                        </a:spcBef>
                        <a:spcAft>
                          <a:spcPts val="0"/>
                        </a:spcAft>
                        <a:buClrTx/>
                        <a:buSzTx/>
                        <a:buFontTx/>
                        <a:buNone/>
                        <a:tabLst/>
                        <a:defRPr/>
                      </a:pPr>
                      <a:r>
                        <a:rPr lang="fr-FR" sz="1200" kern="0" dirty="0" smtClean="0">
                          <a:solidFill>
                            <a:srgbClr val="4F504F"/>
                          </a:solidFill>
                          <a:latin typeface="+mn-lt"/>
                          <a:ea typeface="+mn-ea"/>
                          <a:cs typeface="+mn-cs"/>
                        </a:rPr>
                        <a:t>- annulé</a:t>
                      </a:r>
                    </a:p>
                  </a:txBody>
                  <a:tcPr marL="9525" marR="9525" marT="9525" marB="0" anchor="ctr">
                    <a:lnL>
                      <a:noFill/>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fr-FR" sz="1200" b="0" i="0" u="none" strike="noStrike" dirty="0" smtClean="0">
                        <a:solidFill>
                          <a:schemeClr val="accent4"/>
                        </a:solidFill>
                        <a:effectLst/>
                        <a:latin typeface="+mn-lt"/>
                      </a:endParaRPr>
                    </a:p>
                    <a:p>
                      <a:pPr algn="ctr" fontAlgn="b"/>
                      <a:r>
                        <a:rPr lang="fr-FR" sz="1200" b="0" i="0" u="none" strike="noStrike" dirty="0" smtClean="0">
                          <a:solidFill>
                            <a:schemeClr val="accent4"/>
                          </a:solidFill>
                          <a:effectLst/>
                          <a:latin typeface="+mn-lt"/>
                        </a:rPr>
                        <a:t>6,50€</a:t>
                      </a:r>
                    </a:p>
                    <a:p>
                      <a:pPr algn="ctr" fontAlgn="b"/>
                      <a:r>
                        <a:rPr lang="fr-FR" sz="1200" b="0" i="0" u="none" strike="noStrike" dirty="0" smtClean="0">
                          <a:solidFill>
                            <a:schemeClr val="accent4"/>
                          </a:solidFill>
                          <a:effectLst/>
                          <a:latin typeface="+mn-lt"/>
                        </a:rPr>
                        <a:t>10,50€</a:t>
                      </a:r>
                      <a:endParaRPr lang="fr-FR" sz="1200" b="0" i="0" u="none" strike="noStrike" dirty="0">
                        <a:solidFill>
                          <a:schemeClr val="accent4"/>
                        </a:solidFill>
                        <a:effectLst/>
                        <a:latin typeface="+mn-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1200" b="1" i="0" u="none" strike="noStrike" dirty="0" smtClean="0">
                          <a:solidFill>
                            <a:schemeClr val="accent4"/>
                          </a:solidFill>
                          <a:effectLst/>
                          <a:latin typeface="+mn-lt"/>
                        </a:rPr>
                        <a:t>Gratuit</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7" name="Rectangle 6"/>
          <p:cNvSpPr/>
          <p:nvPr/>
        </p:nvSpPr>
        <p:spPr>
          <a:xfrm>
            <a:off x="454609" y="5264885"/>
            <a:ext cx="8568952" cy="557946"/>
          </a:xfrm>
          <a:prstGeom prst="rect">
            <a:avLst/>
          </a:prstGeom>
        </p:spPr>
        <p:txBody>
          <a:bodyPr vert="horz" lIns="91440" tIns="45720" rIns="91440" bIns="45720" rtlCol="0">
            <a:noAutofit/>
          </a:bodyPr>
          <a:lstStyle/>
          <a:p>
            <a:pPr marL="265113" indent="-265113">
              <a:spcBef>
                <a:spcPts val="600"/>
              </a:spcBef>
              <a:buClr>
                <a:schemeClr val="tx2"/>
              </a:buClr>
              <a:buFont typeface="Wingdings" panose="05000000000000000000" pitchFamily="2" charset="2"/>
              <a:buChar char="n"/>
            </a:pPr>
            <a:r>
              <a:rPr lang="fr-FR" sz="1400" dirty="0" smtClean="0"/>
              <a:t>Service uniquement disponible sur DEI: «</a:t>
            </a:r>
            <a:r>
              <a:rPr lang="fr-FR" sz="1400" dirty="0"/>
              <a:t> blocage des moyens de paiement à distance </a:t>
            </a:r>
            <a:r>
              <a:rPr lang="fr-FR" sz="1400" dirty="0" smtClean="0"/>
              <a:t>»: </a:t>
            </a:r>
          </a:p>
          <a:p>
            <a:pPr>
              <a:spcBef>
                <a:spcPts val="600"/>
              </a:spcBef>
              <a:buClr>
                <a:schemeClr val="tx2"/>
              </a:buClr>
            </a:pPr>
            <a:r>
              <a:rPr lang="fr-FR" sz="1400" dirty="0" smtClean="0"/>
              <a:t>permet au client de </a:t>
            </a:r>
            <a:r>
              <a:rPr lang="fr-FR" sz="1400" kern="0" dirty="0" smtClean="0"/>
              <a:t>bloquer </a:t>
            </a:r>
            <a:r>
              <a:rPr lang="fr-FR" sz="1400" kern="0" dirty="0"/>
              <a:t>l’usage de sa carte pour tous les paiements à distance, et </a:t>
            </a:r>
            <a:r>
              <a:rPr lang="fr-FR" sz="1400" kern="0" dirty="0" smtClean="0"/>
              <a:t>de le réactiver </a:t>
            </a:r>
            <a:r>
              <a:rPr lang="fr-FR" sz="1400" kern="0" dirty="0"/>
              <a:t>ultérieurement)</a:t>
            </a:r>
          </a:p>
          <a:p>
            <a:pPr marL="446088" lvl="1" indent="-255588" algn="just" defTabSz="457200">
              <a:spcBef>
                <a:spcPct val="20000"/>
              </a:spcBef>
              <a:buClr>
                <a:schemeClr val="bg2"/>
              </a:buClr>
              <a:buFont typeface="Wingdings" panose="05000000000000000000" pitchFamily="2" charset="2"/>
              <a:buChar char="n"/>
            </a:pPr>
            <a:endParaRPr lang="fr-FR" sz="1400" kern="0" dirty="0">
              <a:solidFill>
                <a:srgbClr val="4F504F"/>
              </a:solidFill>
            </a:endParaRPr>
          </a:p>
        </p:txBody>
      </p:sp>
    </p:spTree>
    <p:extLst>
      <p:ext uri="{BB962C8B-B14F-4D97-AF65-F5344CB8AC3E}">
        <p14:creationId xmlns:p14="http://schemas.microsoft.com/office/powerpoint/2010/main" val="29603824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tretch>
            <a:fillRect/>
          </a:stretch>
        </p:blipFill>
        <p:spPr>
          <a:xfrm>
            <a:off x="298449" y="291146"/>
            <a:ext cx="8575200" cy="5502734"/>
          </a:xfrm>
        </p:spPr>
      </p:pic>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11" name="Sous-titre 112"/>
          <p:cNvSpPr>
            <a:spLocks noGrp="1"/>
          </p:cNvSpPr>
          <p:nvPr>
            <p:ph type="subTitle" idx="1"/>
          </p:nvPr>
        </p:nvSpPr>
        <p:spPr>
          <a:xfrm>
            <a:off x="298449" y="3902158"/>
            <a:ext cx="8575675" cy="641498"/>
          </a:xfrm>
        </p:spPr>
        <p:txBody>
          <a:bodyPr>
            <a:noAutofit/>
          </a:bodyPr>
          <a:lstStyle/>
          <a:p>
            <a:r>
              <a:rPr lang="fr-FR" sz="2400" dirty="0"/>
              <a:t>Tarification applicable au </a:t>
            </a:r>
            <a:r>
              <a:rPr lang="fr-FR" sz="2400" dirty="0">
                <a:solidFill>
                  <a:srgbClr val="FF0000"/>
                </a:solidFill>
              </a:rPr>
              <a:t>1</a:t>
            </a:r>
            <a:r>
              <a:rPr lang="fr-FR" sz="2400" baseline="30000" dirty="0">
                <a:solidFill>
                  <a:srgbClr val="FF0000"/>
                </a:solidFill>
              </a:rPr>
              <a:t>er</a:t>
            </a:r>
            <a:r>
              <a:rPr lang="fr-FR" sz="2400" dirty="0">
                <a:solidFill>
                  <a:srgbClr val="FF0000"/>
                </a:solidFill>
              </a:rPr>
              <a:t> avril 2018</a:t>
            </a:r>
          </a:p>
          <a:p>
            <a:r>
              <a:rPr lang="fr-FR" sz="2400" dirty="0" smtClean="0"/>
              <a:t>Marche </a:t>
            </a:r>
            <a:r>
              <a:rPr lang="fr-FR" sz="2400" dirty="0"/>
              <a:t>des </a:t>
            </a:r>
            <a:r>
              <a:rPr lang="fr-FR" sz="2400" dirty="0" smtClean="0"/>
              <a:t>professionnels</a:t>
            </a:r>
            <a:endParaRPr lang="fr-FR" sz="2400" dirty="0"/>
          </a:p>
        </p:txBody>
      </p:sp>
    </p:spTree>
    <p:extLst>
      <p:ext uri="{BB962C8B-B14F-4D97-AF65-F5344CB8AC3E}">
        <p14:creationId xmlns:p14="http://schemas.microsoft.com/office/powerpoint/2010/main" val="23481981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1" y="1310213"/>
            <a:ext cx="7649163" cy="4805912"/>
          </a:xfrm>
        </p:spPr>
        <p:txBody>
          <a:bodyPr>
            <a:normAutofit fontScale="92500" lnSpcReduction="10000"/>
          </a:bodyPr>
          <a:lstStyle/>
          <a:p>
            <a:r>
              <a:rPr lang="fr-FR" sz="1600" dirty="0" smtClean="0"/>
              <a:t>La </a:t>
            </a:r>
            <a:r>
              <a:rPr lang="fr-FR" sz="1600" dirty="0"/>
              <a:t>tarification des produits et services bancaires du </a:t>
            </a:r>
            <a:r>
              <a:rPr lang="fr-FR" sz="1600" b="1" dirty="0"/>
              <a:t>Marché des Professionnels et des Associations de proximité</a:t>
            </a:r>
            <a:r>
              <a:rPr lang="fr-FR" sz="1600" dirty="0"/>
              <a:t> </a:t>
            </a:r>
            <a:r>
              <a:rPr lang="fr-FR" sz="1600" dirty="0" smtClean="0"/>
              <a:t>évolue </a:t>
            </a:r>
            <a:r>
              <a:rPr lang="fr-FR" sz="1600" dirty="0"/>
              <a:t>au </a:t>
            </a:r>
            <a:r>
              <a:rPr lang="fr-FR" sz="1600" b="1" u="sng" dirty="0"/>
              <a:t>1</a:t>
            </a:r>
            <a:r>
              <a:rPr lang="fr-FR" sz="1600" b="1" u="sng" baseline="30000" dirty="0"/>
              <a:t>er</a:t>
            </a:r>
            <a:r>
              <a:rPr lang="fr-FR" sz="1600" b="1" u="sng" dirty="0"/>
              <a:t> Avril 2018</a:t>
            </a:r>
            <a:r>
              <a:rPr lang="fr-FR" sz="1600" b="1" u="sng" dirty="0" smtClean="0"/>
              <a:t>.</a:t>
            </a:r>
          </a:p>
          <a:p>
            <a:endParaRPr lang="fr-FR" sz="1600" dirty="0"/>
          </a:p>
          <a:p>
            <a:r>
              <a:rPr lang="fr-FR" sz="1600" dirty="0"/>
              <a:t>Ces évolutions entrent dans le cadre des préconisations nationales et permettent de maintenir une dynamique de croissance de PNB. Les évolutions tarifaires sont également issues de l’harmonisation avec la CE </a:t>
            </a:r>
            <a:r>
              <a:rPr lang="fr-FR" sz="1600" dirty="0" smtClean="0"/>
              <a:t>Alsace</a:t>
            </a:r>
            <a:r>
              <a:rPr lang="fr-FR" sz="1600" dirty="0"/>
              <a:t> </a:t>
            </a:r>
            <a:r>
              <a:rPr lang="fr-FR" sz="1600" dirty="0" smtClean="0"/>
              <a:t>et d’une étude de la concurrence.</a:t>
            </a:r>
          </a:p>
          <a:p>
            <a:endParaRPr lang="fr-FR" sz="1600" dirty="0"/>
          </a:p>
          <a:p>
            <a:r>
              <a:rPr lang="fr-FR" sz="1600" dirty="0"/>
              <a:t>Ainsi, à compter du 1er avril,  les tarifs de la CELCA et de la CEA seront identiques. </a:t>
            </a:r>
            <a:endParaRPr lang="fr-FR" sz="1600" dirty="0" smtClean="0"/>
          </a:p>
          <a:p>
            <a:pPr marL="0" indent="0">
              <a:buNone/>
            </a:pPr>
            <a:endParaRPr lang="fr-FR" sz="1600" dirty="0" smtClean="0"/>
          </a:p>
          <a:p>
            <a:r>
              <a:rPr lang="fr-FR" sz="1600" dirty="0"/>
              <a:t>Une nouvelle brochure logotée CEGEE sera disponible en agence pour le 23 juin 2018, date de la fusion juridique</a:t>
            </a:r>
            <a:r>
              <a:rPr lang="fr-FR" sz="1600" dirty="0" smtClean="0"/>
              <a:t>.</a:t>
            </a:r>
          </a:p>
          <a:p>
            <a:endParaRPr lang="fr-FR" sz="1600" dirty="0"/>
          </a:p>
          <a:p>
            <a:r>
              <a:rPr lang="fr-FR" sz="1600" dirty="0" smtClean="0"/>
              <a:t>Les clients ont été informés via leur relevé de compte en janvier 2018.</a:t>
            </a:r>
          </a:p>
          <a:p>
            <a:endParaRPr lang="fr-FR" sz="1600" dirty="0" smtClean="0"/>
          </a:p>
          <a:p>
            <a:r>
              <a:rPr lang="fr-FR" sz="1600" dirty="0"/>
              <a:t>Afin d’harmoniser les offres entre la CELCA et la CEA, la CELCA ferme à la commercialisation les </a:t>
            </a:r>
            <a:r>
              <a:rPr lang="fr-FR" sz="1600" dirty="0" smtClean="0"/>
              <a:t>Comptes Excédents Pros </a:t>
            </a:r>
            <a:r>
              <a:rPr lang="fr-FR" sz="1600" dirty="0"/>
              <a:t>PL et CEP VITI et maintient une seule offre dont le taux a été fixé à compter du 1</a:t>
            </a:r>
            <a:r>
              <a:rPr lang="fr-FR" sz="1600" baseline="30000" dirty="0"/>
              <a:t>er</a:t>
            </a:r>
            <a:r>
              <a:rPr lang="fr-FR" sz="1600" dirty="0"/>
              <a:t> avril 2018 à 0,25 </a:t>
            </a:r>
            <a:r>
              <a:rPr lang="fr-FR" sz="1600" dirty="0" smtClean="0"/>
              <a:t>%. Les </a:t>
            </a:r>
            <a:r>
              <a:rPr lang="fr-FR" sz="1600" dirty="0"/>
              <a:t>CEP PL et CEP VITI en stock seront rémunérés à 0,25 %.</a:t>
            </a:r>
          </a:p>
          <a:p>
            <a:endParaRPr lang="fr-FR" sz="1600" dirty="0"/>
          </a:p>
          <a:p>
            <a:r>
              <a:rPr lang="fr-FR" sz="1600" dirty="0" smtClean="0"/>
              <a:t>Retrouvez ci-après les principales évolutions dans la note </a:t>
            </a:r>
            <a:r>
              <a:rPr lang="fr-FR" sz="1600" dirty="0" smtClean="0">
                <a:hlinkClick r:id="rId2"/>
              </a:rPr>
              <a:t>DMA-INF/17.111</a:t>
            </a:r>
            <a:r>
              <a:rPr lang="fr-FR" sz="1600" dirty="0"/>
              <a:t> </a:t>
            </a:r>
            <a:r>
              <a:rPr lang="fr-FR" sz="1600" dirty="0" smtClean="0"/>
              <a:t>et dans les </a:t>
            </a:r>
            <a:r>
              <a:rPr lang="fr-FR" sz="1600" dirty="0" err="1" smtClean="0"/>
              <a:t>slides</a:t>
            </a:r>
            <a:r>
              <a:rPr lang="fr-FR" sz="1600" dirty="0" smtClean="0"/>
              <a:t> suivants.</a:t>
            </a:r>
            <a:endParaRPr lang="fr-FR" sz="1600" dirty="0"/>
          </a:p>
          <a:p>
            <a:pPr marL="457200" lvl="1" indent="0">
              <a:buNone/>
            </a:pPr>
            <a:endParaRPr lang="fr-FR" dirty="0"/>
          </a:p>
          <a:p>
            <a:endParaRPr lang="fr-FR" sz="1600" dirty="0" smtClean="0"/>
          </a:p>
        </p:txBody>
      </p:sp>
      <p:sp>
        <p:nvSpPr>
          <p:cNvPr id="3" name="Titre 2"/>
          <p:cNvSpPr>
            <a:spLocks noGrp="1"/>
          </p:cNvSpPr>
          <p:nvPr>
            <p:ph type="title"/>
          </p:nvPr>
        </p:nvSpPr>
        <p:spPr/>
        <p:txBody>
          <a:bodyPr>
            <a:normAutofit/>
          </a:bodyPr>
          <a:lstStyle/>
          <a:p>
            <a:r>
              <a:rPr lang="fr-FR" dirty="0" smtClean="0"/>
              <a:t>Tarification applicable au 1</a:t>
            </a:r>
            <a:r>
              <a:rPr lang="fr-FR" baseline="30000" dirty="0" smtClean="0"/>
              <a:t>er</a:t>
            </a:r>
            <a:r>
              <a:rPr lang="fr-FR" dirty="0" smtClean="0"/>
              <a:t> avril 2018</a:t>
            </a:r>
            <a:endParaRPr lang="fr-FR" dirty="0"/>
          </a:p>
        </p:txBody>
      </p:sp>
      <p:pic>
        <p:nvPicPr>
          <p:cNvPr id="4" name="Picture 2">
            <a:hlinkClick r:id="rId3"/>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7625" t="10283" r="36213" b="24105"/>
          <a:stretch/>
        </p:blipFill>
        <p:spPr bwMode="auto">
          <a:xfrm>
            <a:off x="7809591" y="2557314"/>
            <a:ext cx="1011714" cy="142719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descr="Résultat d’images pour icone finder cli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55582" y="3914917"/>
            <a:ext cx="208619" cy="26115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Résultat d’images pour icone finder cli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62858" y="5809853"/>
            <a:ext cx="208619" cy="261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31073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Espace réservé du contenu 11"/>
          <p:cNvGraphicFramePr>
            <a:graphicFrameLocks noGrp="1"/>
          </p:cNvGraphicFramePr>
          <p:nvPr>
            <p:ph idx="1"/>
            <p:extLst>
              <p:ext uri="{D42A27DB-BD31-4B8C-83A1-F6EECF244321}">
                <p14:modId xmlns:p14="http://schemas.microsoft.com/office/powerpoint/2010/main" val="3990671083"/>
              </p:ext>
            </p:extLst>
          </p:nvPr>
        </p:nvGraphicFramePr>
        <p:xfrm>
          <a:off x="977481" y="1143010"/>
          <a:ext cx="7830089" cy="3191304"/>
        </p:xfrm>
        <a:graphic>
          <a:graphicData uri="http://schemas.openxmlformats.org/drawingml/2006/table">
            <a:tbl>
              <a:tblPr firstRow="1" firstCol="1" bandRow="1">
                <a:tableStyleId>{21E4AEA4-8DFA-4A89-87EB-49C32662AFE0}</a:tableStyleId>
              </a:tblPr>
              <a:tblGrid>
                <a:gridCol w="2701504"/>
                <a:gridCol w="2609673"/>
                <a:gridCol w="2518912"/>
              </a:tblGrid>
              <a:tr h="232388">
                <a:tc>
                  <a:txBody>
                    <a:bodyPr/>
                    <a:lstStyle/>
                    <a:p>
                      <a:pPr>
                        <a:spcAft>
                          <a:spcPts val="0"/>
                        </a:spcAft>
                      </a:pPr>
                      <a:r>
                        <a:rPr lang="fr-FR" sz="1400" spc="-20" dirty="0">
                          <a:effectLst/>
                        </a:rPr>
                        <a:t> </a:t>
                      </a:r>
                      <a:endParaRPr lang="fr-FR" sz="1400" dirty="0">
                        <a:effectLst/>
                        <a:latin typeface="Arial"/>
                        <a:ea typeface="Times New Roman"/>
                      </a:endParaRPr>
                    </a:p>
                  </a:txBody>
                  <a:tcPr marL="30567" marR="30567" marT="0" marB="0">
                    <a:solidFill>
                      <a:srgbClr val="C00000"/>
                    </a:solidFill>
                  </a:tcPr>
                </a:tc>
                <a:tc>
                  <a:txBody>
                    <a:bodyPr/>
                    <a:lstStyle/>
                    <a:p>
                      <a:pPr algn="ctr">
                        <a:spcAft>
                          <a:spcPts val="0"/>
                        </a:spcAft>
                      </a:pPr>
                      <a:r>
                        <a:rPr lang="fr-FR" sz="1400" spc="-20" dirty="0">
                          <a:effectLst/>
                        </a:rPr>
                        <a:t>1</a:t>
                      </a:r>
                      <a:r>
                        <a:rPr lang="fr-FR" sz="1400" spc="-20" baseline="30000" dirty="0">
                          <a:effectLst/>
                        </a:rPr>
                        <a:t>er</a:t>
                      </a:r>
                      <a:r>
                        <a:rPr lang="fr-FR" sz="1400" spc="-20" dirty="0">
                          <a:effectLst/>
                        </a:rPr>
                        <a:t> janvier 2017</a:t>
                      </a:r>
                      <a:endParaRPr lang="fr-FR" sz="1400" dirty="0">
                        <a:effectLst/>
                        <a:latin typeface="Arial"/>
                        <a:ea typeface="Times New Roman"/>
                      </a:endParaRPr>
                    </a:p>
                  </a:txBody>
                  <a:tcPr marL="30567" marR="30567" marT="0" marB="0">
                    <a:solidFill>
                      <a:srgbClr val="C00000"/>
                    </a:solidFill>
                  </a:tcPr>
                </a:tc>
                <a:tc>
                  <a:txBody>
                    <a:bodyPr/>
                    <a:lstStyle/>
                    <a:p>
                      <a:pPr algn="ctr">
                        <a:spcAft>
                          <a:spcPts val="0"/>
                        </a:spcAft>
                      </a:pPr>
                      <a:r>
                        <a:rPr lang="fr-FR" sz="1400" spc="-20" dirty="0">
                          <a:effectLst/>
                        </a:rPr>
                        <a:t>1</a:t>
                      </a:r>
                      <a:r>
                        <a:rPr lang="fr-FR" sz="1400" spc="-20" baseline="30000" dirty="0">
                          <a:effectLst/>
                        </a:rPr>
                        <a:t>er</a:t>
                      </a:r>
                      <a:r>
                        <a:rPr lang="fr-FR" sz="1400" spc="-20" dirty="0">
                          <a:effectLst/>
                        </a:rPr>
                        <a:t> avril 2018</a:t>
                      </a:r>
                      <a:endParaRPr lang="fr-FR" sz="1400" dirty="0">
                        <a:effectLst/>
                        <a:latin typeface="Arial"/>
                        <a:ea typeface="Times New Roman"/>
                      </a:endParaRPr>
                    </a:p>
                  </a:txBody>
                  <a:tcPr marL="30567" marR="30567" marT="0" marB="0">
                    <a:solidFill>
                      <a:srgbClr val="C00000"/>
                    </a:solidFill>
                  </a:tcPr>
                </a:tc>
              </a:tr>
              <a:tr h="994369">
                <a:tc>
                  <a:txBody>
                    <a:bodyPr/>
                    <a:lstStyle/>
                    <a:p>
                      <a:pPr>
                        <a:spcAft>
                          <a:spcPts val="0"/>
                        </a:spcAft>
                      </a:pPr>
                      <a:endParaRPr lang="fr-FR" sz="1400" dirty="0">
                        <a:effectLst/>
                      </a:endParaRPr>
                    </a:p>
                    <a:p>
                      <a:pPr algn="ctr">
                        <a:spcAft>
                          <a:spcPts val="0"/>
                        </a:spcAft>
                      </a:pPr>
                      <a:r>
                        <a:rPr lang="fr-FR" sz="1400" dirty="0">
                          <a:effectLst/>
                        </a:rPr>
                        <a:t>Libre Convergence / </a:t>
                      </a:r>
                      <a:r>
                        <a:rPr lang="fr-FR" sz="1400" dirty="0" err="1">
                          <a:effectLst/>
                        </a:rPr>
                        <a:t>Labelis</a:t>
                      </a:r>
                      <a:r>
                        <a:rPr lang="fr-FR" sz="1400" dirty="0">
                          <a:effectLst/>
                        </a:rPr>
                        <a:t> / Franchise &amp; Vous / </a:t>
                      </a:r>
                      <a:r>
                        <a:rPr lang="fr-FR" sz="1400" dirty="0" err="1">
                          <a:effectLst/>
                        </a:rPr>
                        <a:t>Agrilis</a:t>
                      </a:r>
                      <a:endParaRPr lang="fr-FR" sz="1400" dirty="0">
                        <a:effectLst/>
                      </a:endParaRPr>
                    </a:p>
                    <a:p>
                      <a:r>
                        <a:rPr lang="fr-FR" sz="1400" spc="-20" dirty="0">
                          <a:effectLst/>
                        </a:rPr>
                        <a:t>Sans Carte</a:t>
                      </a:r>
                      <a:r>
                        <a:rPr lang="fr-FR" sz="1400" dirty="0">
                          <a:effectLst/>
                        </a:rPr>
                        <a:t> </a:t>
                      </a:r>
                      <a:endParaRPr lang="fr-FR" sz="1400" dirty="0">
                        <a:effectLst/>
                        <a:latin typeface="Times New Roman"/>
                      </a:endParaRPr>
                    </a:p>
                  </a:txBody>
                  <a:tcPr marL="30567" marR="30567" marT="0" marB="0">
                    <a:solidFill>
                      <a:srgbClr val="C00000"/>
                    </a:solidFill>
                  </a:tcPr>
                </a:tc>
                <a:tc>
                  <a:txBody>
                    <a:bodyPr/>
                    <a:lstStyle/>
                    <a:p>
                      <a:pPr algn="ctr">
                        <a:spcAft>
                          <a:spcPts val="0"/>
                        </a:spcAft>
                      </a:pPr>
                      <a:endParaRPr lang="fr-FR" sz="1800" spc="-20" dirty="0" smtClean="0">
                        <a:effectLst/>
                      </a:endParaRPr>
                    </a:p>
                    <a:p>
                      <a:pPr algn="ctr">
                        <a:spcAft>
                          <a:spcPts val="0"/>
                        </a:spcAft>
                      </a:pPr>
                      <a:r>
                        <a:rPr lang="fr-FR" sz="1400" spc="-20" dirty="0" smtClean="0">
                          <a:effectLst/>
                        </a:rPr>
                        <a:t>60.60 </a:t>
                      </a:r>
                      <a:r>
                        <a:rPr lang="fr-FR" sz="1400" spc="-20" dirty="0">
                          <a:effectLst/>
                        </a:rPr>
                        <a:t>€/</a:t>
                      </a:r>
                      <a:r>
                        <a:rPr lang="fr-FR" sz="1400" spc="-20" dirty="0" err="1">
                          <a:effectLst/>
                        </a:rPr>
                        <a:t>trim</a:t>
                      </a:r>
                      <a:r>
                        <a:rPr lang="fr-FR" sz="1400" spc="-20" dirty="0">
                          <a:effectLst/>
                        </a:rPr>
                        <a:t>, </a:t>
                      </a:r>
                      <a:br>
                        <a:rPr lang="fr-FR" sz="1400" spc="-20" dirty="0">
                          <a:effectLst/>
                        </a:rPr>
                      </a:br>
                      <a:r>
                        <a:rPr lang="fr-FR" sz="1400" spc="-20" dirty="0">
                          <a:effectLst/>
                        </a:rPr>
                        <a:t>soit 20.20 €/mois</a:t>
                      </a:r>
                      <a:endParaRPr lang="fr-FR" sz="1400" dirty="0">
                        <a:effectLst/>
                        <a:latin typeface="Arial"/>
                        <a:ea typeface="Times New Roman"/>
                      </a:endParaRPr>
                    </a:p>
                  </a:txBody>
                  <a:tcPr marL="30567" marR="30567" marT="0" marB="0"/>
                </a:tc>
                <a:tc>
                  <a:txBody>
                    <a:bodyPr/>
                    <a:lstStyle/>
                    <a:p>
                      <a:pPr algn="ctr">
                        <a:spcAft>
                          <a:spcPts val="0"/>
                        </a:spcAft>
                      </a:pPr>
                      <a:r>
                        <a:rPr lang="fr-FR" sz="1400" spc="-20" dirty="0">
                          <a:effectLst/>
                        </a:rPr>
                        <a:t>61.50 €/</a:t>
                      </a:r>
                      <a:r>
                        <a:rPr lang="fr-FR" sz="1400" spc="-20" dirty="0" err="1">
                          <a:effectLst/>
                        </a:rPr>
                        <a:t>trim</a:t>
                      </a:r>
                      <a:r>
                        <a:rPr lang="fr-FR" sz="1400" spc="-20" dirty="0">
                          <a:effectLst/>
                        </a:rPr>
                        <a:t>,</a:t>
                      </a:r>
                      <a:br>
                        <a:rPr lang="fr-FR" sz="1400" spc="-20" dirty="0">
                          <a:effectLst/>
                        </a:rPr>
                      </a:br>
                      <a:r>
                        <a:rPr lang="fr-FR" sz="1400" b="1" spc="-20" dirty="0">
                          <a:effectLst/>
                        </a:rPr>
                        <a:t>soit 20.50 €/mois</a:t>
                      </a:r>
                      <a:endParaRPr lang="fr-FR" sz="1400" b="1" dirty="0">
                        <a:effectLst/>
                        <a:latin typeface="Arial"/>
                        <a:ea typeface="Times New Roman"/>
                      </a:endParaRPr>
                    </a:p>
                  </a:txBody>
                  <a:tcPr marL="30567" marR="30567" marT="0" marB="0" anchor="ctr"/>
                </a:tc>
              </a:tr>
              <a:tr h="497183">
                <a:tc>
                  <a:txBody>
                    <a:bodyPr/>
                    <a:lstStyle/>
                    <a:p>
                      <a:pPr>
                        <a:spcAft>
                          <a:spcPts val="0"/>
                        </a:spcAft>
                      </a:pPr>
                      <a:r>
                        <a:rPr lang="fr-FR" sz="1400" spc="-20" dirty="0">
                          <a:effectLst/>
                        </a:rPr>
                        <a:t>Avec Carte Visa Business à débit différé</a:t>
                      </a:r>
                      <a:endParaRPr lang="fr-FR" sz="1400" dirty="0">
                        <a:effectLst/>
                        <a:latin typeface="Arial"/>
                        <a:ea typeface="Times New Roman"/>
                      </a:endParaRPr>
                    </a:p>
                  </a:txBody>
                  <a:tcPr marL="30567" marR="30567" marT="0" marB="0">
                    <a:solidFill>
                      <a:srgbClr val="C00000"/>
                    </a:solidFill>
                  </a:tcPr>
                </a:tc>
                <a:tc>
                  <a:txBody>
                    <a:bodyPr/>
                    <a:lstStyle/>
                    <a:p>
                      <a:pPr algn="ctr">
                        <a:spcAft>
                          <a:spcPts val="0"/>
                        </a:spcAft>
                      </a:pPr>
                      <a:r>
                        <a:rPr lang="fr-FR" sz="1400" spc="-20" dirty="0" smtClean="0">
                          <a:effectLst/>
                        </a:rPr>
                        <a:t>68.70 </a:t>
                      </a:r>
                      <a:r>
                        <a:rPr lang="fr-FR" sz="1400" spc="-20" dirty="0">
                          <a:effectLst/>
                        </a:rPr>
                        <a:t>€/</a:t>
                      </a:r>
                      <a:r>
                        <a:rPr lang="fr-FR" sz="1400" spc="-20" dirty="0" err="1">
                          <a:effectLst/>
                        </a:rPr>
                        <a:t>trim</a:t>
                      </a:r>
                      <a:r>
                        <a:rPr lang="fr-FR" sz="1400" spc="-20" dirty="0">
                          <a:effectLst/>
                        </a:rPr>
                        <a:t>, </a:t>
                      </a:r>
                      <a:br>
                        <a:rPr lang="fr-FR" sz="1400" spc="-20" dirty="0">
                          <a:effectLst/>
                        </a:rPr>
                      </a:br>
                      <a:r>
                        <a:rPr lang="fr-FR" sz="1400" spc="-20" dirty="0">
                          <a:effectLst/>
                        </a:rPr>
                        <a:t>soit 22.90 €/mois</a:t>
                      </a:r>
                      <a:endParaRPr lang="fr-FR" sz="1400" dirty="0">
                        <a:effectLst/>
                        <a:latin typeface="Arial"/>
                        <a:ea typeface="Times New Roman"/>
                      </a:endParaRPr>
                    </a:p>
                  </a:txBody>
                  <a:tcPr marL="30567" marR="30567" marT="0" marB="0" anchor="ctr"/>
                </a:tc>
                <a:tc>
                  <a:txBody>
                    <a:bodyPr/>
                    <a:lstStyle/>
                    <a:p>
                      <a:pPr algn="ctr">
                        <a:spcAft>
                          <a:spcPts val="0"/>
                        </a:spcAft>
                      </a:pPr>
                      <a:r>
                        <a:rPr lang="fr-FR" sz="1400" spc="-20" dirty="0" smtClean="0">
                          <a:effectLst/>
                        </a:rPr>
                        <a:t>69.00 </a:t>
                      </a:r>
                      <a:r>
                        <a:rPr lang="fr-FR" sz="1400" spc="-20" dirty="0">
                          <a:effectLst/>
                        </a:rPr>
                        <a:t>€/</a:t>
                      </a:r>
                      <a:r>
                        <a:rPr lang="fr-FR" sz="1400" spc="-20" dirty="0" err="1">
                          <a:effectLst/>
                        </a:rPr>
                        <a:t>trim</a:t>
                      </a:r>
                      <a:r>
                        <a:rPr lang="fr-FR" sz="1400" spc="-20" dirty="0">
                          <a:effectLst/>
                        </a:rPr>
                        <a:t>,</a:t>
                      </a:r>
                      <a:br>
                        <a:rPr lang="fr-FR" sz="1400" spc="-20" dirty="0">
                          <a:effectLst/>
                        </a:rPr>
                      </a:br>
                      <a:r>
                        <a:rPr lang="fr-FR" sz="1400" b="1" spc="-20" dirty="0">
                          <a:effectLst/>
                        </a:rPr>
                        <a:t>soit 23.00 €/mois</a:t>
                      </a:r>
                      <a:endParaRPr lang="fr-FR" sz="1400" b="1" dirty="0">
                        <a:effectLst/>
                        <a:latin typeface="Arial"/>
                        <a:ea typeface="Times New Roman"/>
                      </a:endParaRPr>
                    </a:p>
                  </a:txBody>
                  <a:tcPr marL="30567" marR="30567" marT="0" marB="0" anchor="ctr"/>
                </a:tc>
              </a:tr>
              <a:tr h="621480">
                <a:tc>
                  <a:txBody>
                    <a:bodyPr/>
                    <a:lstStyle/>
                    <a:p>
                      <a:pPr>
                        <a:spcAft>
                          <a:spcPts val="0"/>
                        </a:spcAft>
                      </a:pPr>
                      <a:r>
                        <a:rPr lang="fr-FR" sz="1400" spc="-20" dirty="0">
                          <a:effectLst/>
                        </a:rPr>
                        <a:t>Avec Carte Visa Gold Business à débit immédiat ou différé</a:t>
                      </a:r>
                      <a:endParaRPr lang="fr-FR" sz="1400" dirty="0">
                        <a:effectLst/>
                        <a:latin typeface="Arial"/>
                        <a:ea typeface="Times New Roman"/>
                      </a:endParaRPr>
                    </a:p>
                  </a:txBody>
                  <a:tcPr marL="30567" marR="30567" marT="0" marB="0">
                    <a:solidFill>
                      <a:srgbClr val="C00000"/>
                    </a:solidFill>
                  </a:tcPr>
                </a:tc>
                <a:tc>
                  <a:txBody>
                    <a:bodyPr/>
                    <a:lstStyle/>
                    <a:p>
                      <a:pPr algn="ctr">
                        <a:spcAft>
                          <a:spcPts val="0"/>
                        </a:spcAft>
                      </a:pPr>
                      <a:r>
                        <a:rPr lang="fr-FR" sz="1400" spc="-20" dirty="0" smtClean="0">
                          <a:effectLst/>
                        </a:rPr>
                        <a:t>76.80 </a:t>
                      </a:r>
                      <a:r>
                        <a:rPr lang="fr-FR" sz="1400" spc="-20" dirty="0">
                          <a:effectLst/>
                        </a:rPr>
                        <a:t>€/</a:t>
                      </a:r>
                      <a:r>
                        <a:rPr lang="fr-FR" sz="1400" spc="-20" dirty="0" err="1">
                          <a:effectLst/>
                        </a:rPr>
                        <a:t>trim</a:t>
                      </a:r>
                      <a:r>
                        <a:rPr lang="fr-FR" sz="1400" spc="-20" dirty="0">
                          <a:effectLst/>
                        </a:rPr>
                        <a:t>,</a:t>
                      </a:r>
                      <a:br>
                        <a:rPr lang="fr-FR" sz="1400" spc="-20" dirty="0">
                          <a:effectLst/>
                        </a:rPr>
                      </a:br>
                      <a:r>
                        <a:rPr lang="fr-FR" sz="1400" spc="-20" dirty="0">
                          <a:effectLst/>
                        </a:rPr>
                        <a:t>soit 25.60 €/mois</a:t>
                      </a:r>
                      <a:endParaRPr lang="fr-FR" sz="1400" dirty="0">
                        <a:effectLst/>
                        <a:latin typeface="Arial"/>
                        <a:ea typeface="Times New Roman"/>
                      </a:endParaRPr>
                    </a:p>
                  </a:txBody>
                  <a:tcPr marL="30567" marR="30567" marT="0" marB="0" anchor="ctr"/>
                </a:tc>
                <a:tc>
                  <a:txBody>
                    <a:bodyPr/>
                    <a:lstStyle/>
                    <a:p>
                      <a:pPr algn="ctr">
                        <a:spcAft>
                          <a:spcPts val="0"/>
                        </a:spcAft>
                      </a:pPr>
                      <a:r>
                        <a:rPr lang="fr-FR" sz="1400" spc="-20" dirty="0">
                          <a:effectLst/>
                        </a:rPr>
                        <a:t> </a:t>
                      </a:r>
                      <a:r>
                        <a:rPr lang="fr-FR" sz="1400" spc="-20" dirty="0" smtClean="0">
                          <a:effectLst/>
                        </a:rPr>
                        <a:t>81.60 </a:t>
                      </a:r>
                      <a:r>
                        <a:rPr lang="fr-FR" sz="1400" spc="-20" dirty="0">
                          <a:effectLst/>
                        </a:rPr>
                        <a:t>€/</a:t>
                      </a:r>
                      <a:r>
                        <a:rPr lang="fr-FR" sz="1400" spc="-20" dirty="0" err="1">
                          <a:effectLst/>
                        </a:rPr>
                        <a:t>trim</a:t>
                      </a:r>
                      <a:r>
                        <a:rPr lang="fr-FR" sz="1400" spc="-20" dirty="0">
                          <a:effectLst/>
                        </a:rPr>
                        <a:t>,</a:t>
                      </a:r>
                      <a:br>
                        <a:rPr lang="fr-FR" sz="1400" spc="-20" dirty="0">
                          <a:effectLst/>
                        </a:rPr>
                      </a:br>
                      <a:r>
                        <a:rPr lang="fr-FR" sz="1400" b="1" spc="-20" dirty="0">
                          <a:effectLst/>
                        </a:rPr>
                        <a:t>soit 27.20 €/mois</a:t>
                      </a:r>
                      <a:endParaRPr lang="fr-FR" sz="1400" b="1" dirty="0">
                        <a:effectLst/>
                        <a:latin typeface="Arial"/>
                        <a:ea typeface="Times New Roman"/>
                      </a:endParaRPr>
                    </a:p>
                  </a:txBody>
                  <a:tcPr marL="30567" marR="30567" marT="0" marB="0" anchor="ctr"/>
                </a:tc>
              </a:tr>
              <a:tr h="497183">
                <a:tc>
                  <a:txBody>
                    <a:bodyPr/>
                    <a:lstStyle/>
                    <a:p>
                      <a:pPr>
                        <a:spcAft>
                          <a:spcPts val="0"/>
                        </a:spcAft>
                      </a:pPr>
                      <a:r>
                        <a:rPr lang="fr-FR" sz="1400" spc="-20" dirty="0">
                          <a:effectLst/>
                        </a:rPr>
                        <a:t>Avec Carte Visa </a:t>
                      </a:r>
                      <a:r>
                        <a:rPr lang="fr-FR" sz="1400" spc="-20" dirty="0" err="1">
                          <a:effectLst/>
                        </a:rPr>
                        <a:t>Platinum</a:t>
                      </a:r>
                      <a:r>
                        <a:rPr lang="fr-FR" sz="1400" spc="-20" dirty="0">
                          <a:effectLst/>
                        </a:rPr>
                        <a:t> Business</a:t>
                      </a:r>
                      <a:endParaRPr lang="fr-FR" sz="1400" dirty="0">
                        <a:effectLst/>
                        <a:latin typeface="Arial"/>
                        <a:ea typeface="Times New Roman"/>
                      </a:endParaRPr>
                    </a:p>
                  </a:txBody>
                  <a:tcPr marL="30567" marR="30567" marT="0" marB="0">
                    <a:solidFill>
                      <a:srgbClr val="C00000"/>
                    </a:solidFill>
                  </a:tcPr>
                </a:tc>
                <a:tc>
                  <a:txBody>
                    <a:bodyPr/>
                    <a:lstStyle/>
                    <a:p>
                      <a:pPr algn="ctr">
                        <a:spcAft>
                          <a:spcPts val="0"/>
                        </a:spcAft>
                      </a:pPr>
                      <a:r>
                        <a:rPr lang="fr-FR" sz="1400" spc="-20" dirty="0" smtClean="0">
                          <a:effectLst/>
                        </a:rPr>
                        <a:t>84.51 </a:t>
                      </a:r>
                      <a:r>
                        <a:rPr lang="fr-FR" sz="1400" spc="-20" dirty="0">
                          <a:effectLst/>
                        </a:rPr>
                        <a:t>€/</a:t>
                      </a:r>
                      <a:r>
                        <a:rPr lang="fr-FR" sz="1400" spc="-20" dirty="0" err="1">
                          <a:effectLst/>
                        </a:rPr>
                        <a:t>trim</a:t>
                      </a:r>
                      <a:r>
                        <a:rPr lang="fr-FR" sz="1400" spc="-20" dirty="0">
                          <a:effectLst/>
                        </a:rPr>
                        <a:t>,</a:t>
                      </a:r>
                      <a:br>
                        <a:rPr lang="fr-FR" sz="1400" spc="-20" dirty="0">
                          <a:effectLst/>
                        </a:rPr>
                      </a:br>
                      <a:r>
                        <a:rPr lang="fr-FR" sz="1400" spc="-20" dirty="0">
                          <a:effectLst/>
                        </a:rPr>
                        <a:t>soit 28.17 €/mois</a:t>
                      </a:r>
                      <a:endParaRPr lang="fr-FR" sz="1400" dirty="0">
                        <a:effectLst/>
                        <a:latin typeface="Arial"/>
                        <a:ea typeface="Times New Roman"/>
                      </a:endParaRPr>
                    </a:p>
                  </a:txBody>
                  <a:tcPr marL="30567" marR="30567" marT="0" marB="0" anchor="ctr"/>
                </a:tc>
                <a:tc>
                  <a:txBody>
                    <a:bodyPr/>
                    <a:lstStyle/>
                    <a:p>
                      <a:pPr algn="ctr">
                        <a:spcAft>
                          <a:spcPts val="0"/>
                        </a:spcAft>
                      </a:pPr>
                      <a:r>
                        <a:rPr lang="fr-FR" sz="1400" spc="-20" dirty="0">
                          <a:effectLst/>
                        </a:rPr>
                        <a:t> </a:t>
                      </a:r>
                      <a:r>
                        <a:rPr lang="fr-FR" sz="1400" spc="-20" dirty="0" smtClean="0">
                          <a:effectLst/>
                        </a:rPr>
                        <a:t>93.00 </a:t>
                      </a:r>
                      <a:r>
                        <a:rPr lang="fr-FR" sz="1400" spc="-20" dirty="0">
                          <a:effectLst/>
                        </a:rPr>
                        <a:t>€/</a:t>
                      </a:r>
                      <a:r>
                        <a:rPr lang="fr-FR" sz="1400" spc="-20" dirty="0" err="1">
                          <a:effectLst/>
                        </a:rPr>
                        <a:t>trim</a:t>
                      </a:r>
                      <a:r>
                        <a:rPr lang="fr-FR" sz="1400" spc="-20" dirty="0">
                          <a:effectLst/>
                        </a:rPr>
                        <a:t>,</a:t>
                      </a:r>
                      <a:br>
                        <a:rPr lang="fr-FR" sz="1400" spc="-20" dirty="0">
                          <a:effectLst/>
                        </a:rPr>
                      </a:br>
                      <a:r>
                        <a:rPr lang="fr-FR" sz="1400" spc="-20" dirty="0">
                          <a:effectLst/>
                        </a:rPr>
                        <a:t>soit 31.00 €/mois</a:t>
                      </a:r>
                      <a:endParaRPr lang="fr-FR" sz="1400" dirty="0">
                        <a:effectLst/>
                        <a:latin typeface="Arial"/>
                        <a:ea typeface="Times New Roman"/>
                      </a:endParaRPr>
                    </a:p>
                  </a:txBody>
                  <a:tcPr marL="30567" marR="30567" marT="0" marB="0" anchor="ctr"/>
                </a:tc>
              </a:tr>
              <a:tr h="348701">
                <a:tc>
                  <a:txBody>
                    <a:bodyPr/>
                    <a:lstStyle/>
                    <a:p>
                      <a:pPr>
                        <a:spcAft>
                          <a:spcPts val="0"/>
                        </a:spcAft>
                      </a:pPr>
                      <a:r>
                        <a:rPr lang="fr-FR" sz="1400" spc="-20" dirty="0">
                          <a:effectLst/>
                        </a:rPr>
                        <a:t>Forfait SCI</a:t>
                      </a:r>
                      <a:endParaRPr lang="fr-FR" sz="1400" dirty="0">
                        <a:effectLst/>
                        <a:latin typeface="Arial"/>
                        <a:ea typeface="Times New Roman"/>
                      </a:endParaRPr>
                    </a:p>
                  </a:txBody>
                  <a:tcPr marL="30567" marR="30567" marT="0" marB="0">
                    <a:solidFill>
                      <a:srgbClr val="C00000"/>
                    </a:solidFill>
                  </a:tcPr>
                </a:tc>
                <a:tc>
                  <a:txBody>
                    <a:bodyPr/>
                    <a:lstStyle/>
                    <a:p>
                      <a:pPr algn="ctr">
                        <a:spcAft>
                          <a:spcPts val="0"/>
                        </a:spcAft>
                      </a:pPr>
                      <a:r>
                        <a:rPr lang="fr-FR" sz="1400" spc="-20" dirty="0">
                          <a:effectLst/>
                        </a:rPr>
                        <a:t>7.40 €/mois</a:t>
                      </a:r>
                      <a:endParaRPr lang="fr-FR" sz="1400" dirty="0">
                        <a:effectLst/>
                        <a:latin typeface="Arial"/>
                        <a:ea typeface="Times New Roman"/>
                      </a:endParaRPr>
                    </a:p>
                  </a:txBody>
                  <a:tcPr marL="30567" marR="30567" marT="0" marB="0" anchor="ctr"/>
                </a:tc>
                <a:tc>
                  <a:txBody>
                    <a:bodyPr/>
                    <a:lstStyle/>
                    <a:p>
                      <a:pPr marL="457200" lvl="1" indent="0" algn="l">
                        <a:spcAft>
                          <a:spcPts val="0"/>
                        </a:spcAft>
                        <a:buFont typeface="+mj-lt"/>
                        <a:buNone/>
                      </a:pPr>
                      <a:r>
                        <a:rPr lang="fr-FR" sz="1400" spc="-20" dirty="0" smtClean="0">
                          <a:effectLst/>
                        </a:rPr>
                        <a:t>   </a:t>
                      </a:r>
                      <a:r>
                        <a:rPr lang="fr-FR" sz="1400" b="1" spc="-20" dirty="0" smtClean="0">
                          <a:effectLst/>
                        </a:rPr>
                        <a:t>10,05</a:t>
                      </a:r>
                      <a:r>
                        <a:rPr lang="fr-FR" sz="1400" b="1" spc="-20" baseline="0" dirty="0" smtClean="0">
                          <a:effectLst/>
                        </a:rPr>
                        <a:t> </a:t>
                      </a:r>
                      <a:r>
                        <a:rPr lang="fr-FR" sz="1400" b="1" spc="-20" dirty="0" smtClean="0">
                          <a:effectLst/>
                        </a:rPr>
                        <a:t>€</a:t>
                      </a:r>
                      <a:r>
                        <a:rPr lang="fr-FR" sz="1400" b="1" spc="-20" dirty="0">
                          <a:effectLst/>
                        </a:rPr>
                        <a:t>/mois</a:t>
                      </a:r>
                      <a:endParaRPr lang="fr-FR" sz="1400" b="1" dirty="0">
                        <a:effectLst/>
                        <a:latin typeface="Times New Roman"/>
                        <a:ea typeface="Times New Roman"/>
                      </a:endParaRPr>
                    </a:p>
                  </a:txBody>
                  <a:tcPr marL="30567" marR="30567" marT="0" marB="0" anchor="ctr"/>
                </a:tc>
              </a:tr>
            </a:tbl>
          </a:graphicData>
        </a:graphic>
      </p:graphicFrame>
      <p:sp>
        <p:nvSpPr>
          <p:cNvPr id="3" name="Titre 2"/>
          <p:cNvSpPr>
            <a:spLocks noGrp="1"/>
          </p:cNvSpPr>
          <p:nvPr>
            <p:ph type="title"/>
          </p:nvPr>
        </p:nvSpPr>
        <p:spPr/>
        <p:txBody>
          <a:bodyPr/>
          <a:lstStyle/>
          <a:p>
            <a:r>
              <a:rPr lang="fr-FR" dirty="0" smtClean="0"/>
              <a:t>offres groupées de service</a:t>
            </a:r>
            <a:endParaRPr lang="fr-FR" dirty="0"/>
          </a:p>
        </p:txBody>
      </p:sp>
      <p:sp>
        <p:nvSpPr>
          <p:cNvPr id="14" name="Rectangle 5"/>
          <p:cNvSpPr>
            <a:spLocks noChangeArrowheads="1"/>
          </p:cNvSpPr>
          <p:nvPr/>
        </p:nvSpPr>
        <p:spPr bwMode="auto">
          <a:xfrm>
            <a:off x="241300" y="1402872"/>
            <a:ext cx="650875" cy="2638425"/>
          </a:xfrm>
          <a:prstGeom prst="rect">
            <a:avLst/>
          </a:prstGeom>
          <a:noFill/>
          <a:ln w="254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vert="vert270" wrap="square" lIns="91440" tIns="45720" rIns="91440" bIns="45720" numCol="1" anchor="ctr" anchorCtr="0" compatLnSpc="1">
            <a:prstTxWarp prst="textNoShape">
              <a:avLst/>
            </a:prstTxWarp>
          </a:bodyPr>
          <a:lstStyle/>
          <a:p>
            <a:pPr fontAlgn="base">
              <a:spcBef>
                <a:spcPct val="0"/>
              </a:spcBef>
              <a:spcAft>
                <a:spcPct val="0"/>
              </a:spcAft>
            </a:pPr>
            <a:endParaRPr lang="fr-FR" sz="1400" b="1" dirty="0" smtClean="0"/>
          </a:p>
          <a:p>
            <a:pPr fontAlgn="base">
              <a:spcBef>
                <a:spcPct val="0"/>
              </a:spcBef>
              <a:spcAft>
                <a:spcPct val="0"/>
              </a:spcAft>
            </a:pPr>
            <a:r>
              <a:rPr lang="fr-FR" sz="1400" b="1" dirty="0" smtClean="0"/>
              <a:t>Libre </a:t>
            </a:r>
            <a:r>
              <a:rPr lang="fr-FR" sz="1400" b="1" dirty="0"/>
              <a:t>Convergence / </a:t>
            </a:r>
            <a:r>
              <a:rPr lang="fr-FR" sz="1400" b="1" dirty="0" err="1"/>
              <a:t>Labelis</a:t>
            </a:r>
            <a:r>
              <a:rPr lang="fr-FR" sz="1400" b="1" dirty="0"/>
              <a:t> / Franchise &amp; Vous / </a:t>
            </a:r>
            <a:r>
              <a:rPr lang="fr-FR" sz="1400" b="1" dirty="0" err="1"/>
              <a:t>Agrilis</a:t>
            </a:r>
            <a:endParaRPr lang="fr-FR" sz="1400" dirty="0"/>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16" name="Espace réservé du contenu 1"/>
          <p:cNvSpPr txBox="1">
            <a:spLocks/>
          </p:cNvSpPr>
          <p:nvPr/>
        </p:nvSpPr>
        <p:spPr>
          <a:xfrm>
            <a:off x="298451" y="1002352"/>
            <a:ext cx="8500492" cy="5375802"/>
          </a:xfrm>
          <a:prstGeom prst="rect">
            <a:avLst/>
          </a:prstGeom>
        </p:spPr>
        <p:txBody>
          <a:bodyPr vert="horz" lIns="91440" tIns="45720" rIns="91440" bIns="45720" rtlCol="0" anchor="ctr">
            <a:normAutofit fontScale="62500" lnSpcReduction="20000"/>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fr-FR" dirty="0" smtClean="0"/>
          </a:p>
          <a:p>
            <a:endParaRPr lang="fr-FR" dirty="0" smtClean="0"/>
          </a:p>
          <a:p>
            <a:endParaRPr lang="fr-FR" sz="2900" dirty="0"/>
          </a:p>
          <a:p>
            <a:endParaRPr lang="fr-FR" sz="2900" dirty="0" smtClean="0"/>
          </a:p>
          <a:p>
            <a:endParaRPr lang="fr-FR" sz="2900" dirty="0"/>
          </a:p>
          <a:p>
            <a:endParaRPr lang="fr-FR" sz="2900" dirty="0" smtClean="0"/>
          </a:p>
          <a:p>
            <a:endParaRPr lang="fr-FR" sz="2900" dirty="0"/>
          </a:p>
          <a:p>
            <a:endParaRPr lang="fr-FR" sz="2900" dirty="0" smtClean="0"/>
          </a:p>
          <a:p>
            <a:endParaRPr lang="fr-FR" sz="2900" dirty="0"/>
          </a:p>
          <a:p>
            <a:endParaRPr lang="fr-FR" sz="2900" dirty="0" smtClean="0"/>
          </a:p>
          <a:p>
            <a:endParaRPr lang="fr-FR" sz="2900" dirty="0"/>
          </a:p>
          <a:p>
            <a:endParaRPr lang="fr-FR" sz="2900" dirty="0" smtClean="0"/>
          </a:p>
          <a:p>
            <a:pPr marL="0" indent="0">
              <a:buNone/>
            </a:pPr>
            <a:endParaRPr lang="fr-FR" sz="2900" dirty="0"/>
          </a:p>
          <a:p>
            <a:r>
              <a:rPr lang="fr-FR" sz="2700" dirty="0" smtClean="0"/>
              <a:t>A compter du 2</a:t>
            </a:r>
            <a:r>
              <a:rPr lang="fr-FR" sz="2700" baseline="30000" dirty="0" smtClean="0"/>
              <a:t>nd</a:t>
            </a:r>
            <a:r>
              <a:rPr lang="fr-FR" sz="2700" dirty="0" smtClean="0"/>
              <a:t> trimestre 2018, le prélèvement de la tarification des forfaits sera effectué tous les mois</a:t>
            </a:r>
          </a:p>
          <a:p>
            <a:r>
              <a:rPr lang="fr-FR" sz="2700" dirty="0" smtClean="0"/>
              <a:t>Les tarifs de la concurrence sont en moyenne de 21,30€/mois pour un forfait sans carte à 34,60€/mois pour un forfait avec la carte Visa </a:t>
            </a:r>
            <a:r>
              <a:rPr lang="fr-FR" sz="2700" dirty="0" err="1" smtClean="0"/>
              <a:t>Platinum</a:t>
            </a:r>
            <a:r>
              <a:rPr lang="fr-FR" sz="2700" dirty="0" smtClean="0"/>
              <a:t> Business. Le Crédit Agricole affiche un tarif compris entre 15,50 € et 40,50€/mois pour le socle du forfait sans carte.</a:t>
            </a:r>
          </a:p>
          <a:p>
            <a:r>
              <a:rPr lang="fr-FR" sz="2700" dirty="0" smtClean="0"/>
              <a:t>Dans le cadre de l’harmonisation des offres avec la CE Alsace, le nouveau forfait </a:t>
            </a:r>
            <a:r>
              <a:rPr lang="fr-FR" sz="2700" dirty="0" err="1" smtClean="0"/>
              <a:t>Labelis</a:t>
            </a:r>
            <a:r>
              <a:rPr lang="fr-FR" sz="2700" dirty="0" smtClean="0"/>
              <a:t> Santé est mis en marché à compter du 1</a:t>
            </a:r>
            <a:r>
              <a:rPr lang="fr-FR" sz="2700" baseline="30000" dirty="0" smtClean="0"/>
              <a:t>er</a:t>
            </a:r>
            <a:r>
              <a:rPr lang="fr-FR" sz="2700" dirty="0" smtClean="0"/>
              <a:t> avril </a:t>
            </a:r>
          </a:p>
          <a:p>
            <a:endParaRPr lang="fr-FR" dirty="0" smtClean="0"/>
          </a:p>
        </p:txBody>
      </p:sp>
    </p:spTree>
    <p:extLst>
      <p:ext uri="{BB962C8B-B14F-4D97-AF65-F5344CB8AC3E}">
        <p14:creationId xmlns:p14="http://schemas.microsoft.com/office/powerpoint/2010/main" val="41820049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618119"/>
            <a:ext cx="8542338" cy="4515034"/>
          </a:xfrm>
        </p:spPr>
        <p:txBody>
          <a:bodyPr/>
          <a:lstStyle/>
          <a:p>
            <a:r>
              <a:rPr lang="fr-FR" sz="1700" dirty="0"/>
              <a:t>Clone du forfait </a:t>
            </a:r>
            <a:r>
              <a:rPr lang="fr-FR" sz="1700" dirty="0" err="1"/>
              <a:t>Labelis</a:t>
            </a:r>
            <a:r>
              <a:rPr lang="fr-FR" sz="1700" dirty="0"/>
              <a:t>, </a:t>
            </a:r>
            <a:r>
              <a:rPr lang="fr-FR" sz="1700" dirty="0" smtClean="0"/>
              <a:t>il offre une </a:t>
            </a:r>
            <a:r>
              <a:rPr lang="fr-FR" sz="1700" dirty="0"/>
              <a:t>tarification attractive avec, en plus, l’exonération de la commission de mouvement et des frais de mise en place et de renouvellement de facilité de </a:t>
            </a:r>
            <a:r>
              <a:rPr lang="fr-FR" sz="1700" dirty="0" smtClean="0"/>
              <a:t>caisse.</a:t>
            </a:r>
          </a:p>
          <a:p>
            <a:r>
              <a:rPr lang="fr-FR" sz="1700" dirty="0" smtClean="0"/>
              <a:t>Les services inclus dans l’offre </a:t>
            </a:r>
            <a:r>
              <a:rPr lang="fr-FR" sz="1700" dirty="0" err="1" smtClean="0"/>
              <a:t>Labelis</a:t>
            </a:r>
            <a:r>
              <a:rPr lang="fr-FR" sz="1700" dirty="0" smtClean="0"/>
              <a:t> Santé :</a:t>
            </a:r>
          </a:p>
          <a:p>
            <a:endParaRPr lang="fr-FR" sz="1700" dirty="0"/>
          </a:p>
          <a:p>
            <a:endParaRPr lang="fr-FR" sz="1700" dirty="0" smtClean="0"/>
          </a:p>
          <a:p>
            <a:endParaRPr lang="fr-FR" sz="1700" dirty="0"/>
          </a:p>
          <a:p>
            <a:endParaRPr lang="fr-FR" sz="1700" dirty="0" smtClean="0"/>
          </a:p>
          <a:p>
            <a:r>
              <a:rPr lang="fr-FR" sz="1700" dirty="0" smtClean="0"/>
              <a:t>Le tarif :</a:t>
            </a:r>
          </a:p>
          <a:p>
            <a:pPr marL="0" indent="0">
              <a:buNone/>
            </a:pPr>
            <a:endParaRPr lang="fr-FR" dirty="0" smtClean="0"/>
          </a:p>
          <a:p>
            <a:endParaRPr lang="fr-FR" dirty="0"/>
          </a:p>
          <a:p>
            <a:endParaRPr lang="fr-FR" dirty="0"/>
          </a:p>
        </p:txBody>
      </p:sp>
      <p:sp>
        <p:nvSpPr>
          <p:cNvPr id="3" name="Titre 2"/>
          <p:cNvSpPr>
            <a:spLocks noGrp="1"/>
          </p:cNvSpPr>
          <p:nvPr>
            <p:ph type="title"/>
          </p:nvPr>
        </p:nvSpPr>
        <p:spPr/>
        <p:txBody>
          <a:bodyPr>
            <a:normAutofit fontScale="90000"/>
          </a:bodyPr>
          <a:lstStyle/>
          <a:p>
            <a:r>
              <a:rPr lang="fr-FR" dirty="0" smtClean="0"/>
              <a:t>Zoom sur le Forfait </a:t>
            </a:r>
            <a:r>
              <a:rPr lang="fr-FR" dirty="0" err="1" smtClean="0"/>
              <a:t>labelis</a:t>
            </a:r>
            <a:r>
              <a:rPr lang="fr-FR" dirty="0" smtClean="0"/>
              <a:t> santé destiné aux professions libérales de santé</a:t>
            </a:r>
            <a:endParaRPr lang="fr-FR" dirty="0"/>
          </a:p>
        </p:txBody>
      </p:sp>
      <p:pic>
        <p:nvPicPr>
          <p:cNvPr id="4" name="Image 3"/>
          <p:cNvPicPr/>
          <p:nvPr/>
        </p:nvPicPr>
        <p:blipFill>
          <a:blip r:embed="rId2"/>
          <a:stretch>
            <a:fillRect/>
          </a:stretch>
        </p:blipFill>
        <p:spPr>
          <a:xfrm>
            <a:off x="388009" y="4014330"/>
            <a:ext cx="6210300" cy="1852613"/>
          </a:xfrm>
          <a:prstGeom prst="rect">
            <a:avLst/>
          </a:prstGeom>
        </p:spPr>
      </p:pic>
      <p:graphicFrame>
        <p:nvGraphicFramePr>
          <p:cNvPr id="5" name="Tableau 4"/>
          <p:cNvGraphicFramePr>
            <a:graphicFrameLocks noGrp="1"/>
          </p:cNvGraphicFramePr>
          <p:nvPr>
            <p:extLst>
              <p:ext uri="{D42A27DB-BD31-4B8C-83A1-F6EECF244321}">
                <p14:modId xmlns:p14="http://schemas.microsoft.com/office/powerpoint/2010/main" val="963321903"/>
              </p:ext>
            </p:extLst>
          </p:nvPr>
        </p:nvGraphicFramePr>
        <p:xfrm>
          <a:off x="504823" y="2568479"/>
          <a:ext cx="8334376" cy="1097280"/>
        </p:xfrm>
        <a:graphic>
          <a:graphicData uri="http://schemas.openxmlformats.org/drawingml/2006/table">
            <a:tbl>
              <a:tblPr firstRow="1" firstCol="1" bandRow="1">
                <a:tableStyleId>{74C1A8A3-306A-4EB7-A6B1-4F7E0EB9C5D6}</a:tableStyleId>
              </a:tblPr>
              <a:tblGrid>
                <a:gridCol w="4167188"/>
                <a:gridCol w="4167188"/>
              </a:tblGrid>
              <a:tr h="998537">
                <a:tc>
                  <a:txBody>
                    <a:bodyPr/>
                    <a:lstStyle/>
                    <a:p>
                      <a:pPr marL="342900" lvl="0" indent="-342900" algn="just">
                        <a:spcAft>
                          <a:spcPts val="0"/>
                        </a:spcAft>
                        <a:buFont typeface="Symbol"/>
                        <a:buBlip>
                          <a:blip r:embed="rId3"/>
                        </a:buBlip>
                      </a:pPr>
                      <a:r>
                        <a:rPr lang="fr-FR" sz="1200" dirty="0">
                          <a:effectLst/>
                        </a:rPr>
                        <a:t>Relevé mensuel</a:t>
                      </a:r>
                    </a:p>
                    <a:p>
                      <a:pPr marL="342900" lvl="0" indent="-342900" algn="just">
                        <a:spcAft>
                          <a:spcPts val="0"/>
                        </a:spcAft>
                        <a:buFont typeface="Symbol"/>
                        <a:buBlip>
                          <a:blip r:embed="rId3"/>
                        </a:buBlip>
                      </a:pPr>
                      <a:r>
                        <a:rPr lang="fr-FR" sz="1200" dirty="0">
                          <a:effectLst/>
                        </a:rPr>
                        <a:t>Exonération de la commission de mouvement</a:t>
                      </a:r>
                    </a:p>
                    <a:p>
                      <a:pPr marL="342900" lvl="0" indent="-342900" algn="just">
                        <a:spcAft>
                          <a:spcPts val="0"/>
                        </a:spcAft>
                        <a:buFont typeface="Symbol"/>
                        <a:buBlip>
                          <a:blip r:embed="rId3"/>
                        </a:buBlip>
                      </a:pPr>
                      <a:r>
                        <a:rPr lang="fr-FR" sz="1200" dirty="0">
                          <a:effectLst/>
                        </a:rPr>
                        <a:t>Exonération des frais de mise en place et renouvellement de la Facilité de Caisse</a:t>
                      </a:r>
                    </a:p>
                    <a:p>
                      <a:pPr marL="342900" lvl="0" indent="-342900" algn="just">
                        <a:spcAft>
                          <a:spcPts val="0"/>
                        </a:spcAft>
                        <a:buFont typeface="Symbol"/>
                        <a:buBlip>
                          <a:blip r:embed="rId3"/>
                        </a:buBlip>
                      </a:pPr>
                      <a:r>
                        <a:rPr lang="fr-FR" sz="1200" dirty="0">
                          <a:effectLst/>
                        </a:rPr>
                        <a:t>Service chéquier</a:t>
                      </a:r>
                    </a:p>
                    <a:p>
                      <a:pPr marL="342900" lvl="0" indent="-342900" algn="just">
                        <a:spcAft>
                          <a:spcPts val="0"/>
                        </a:spcAft>
                        <a:buFont typeface="Symbol"/>
                        <a:buBlip>
                          <a:blip r:embed="rId3"/>
                        </a:buBlip>
                      </a:pPr>
                      <a:r>
                        <a:rPr lang="fr-FR" sz="1200" dirty="0">
                          <a:effectLst/>
                        </a:rPr>
                        <a:t>Assurance Moyen de Paiement Pro Plus </a:t>
                      </a:r>
                      <a:endParaRPr lang="fr-FR" sz="1200" dirty="0">
                        <a:effectLst/>
                        <a:latin typeface="Times New Roman"/>
                        <a:ea typeface="Times New Roman"/>
                      </a:endParaRPr>
                    </a:p>
                  </a:txBody>
                  <a:tcPr marL="68580" marR="68580" marT="0" marB="0">
                    <a:solidFill>
                      <a:srgbClr val="2AB7B8"/>
                    </a:solidFill>
                  </a:tcPr>
                </a:tc>
                <a:tc>
                  <a:txBody>
                    <a:bodyPr/>
                    <a:lstStyle/>
                    <a:p>
                      <a:pPr marL="342900" lvl="0" indent="-342900" algn="just">
                        <a:spcAft>
                          <a:spcPts val="0"/>
                        </a:spcAft>
                        <a:buFont typeface="Symbol"/>
                        <a:buBlip>
                          <a:blip r:embed="rId3"/>
                        </a:buBlip>
                      </a:pPr>
                      <a:r>
                        <a:rPr lang="fr-FR" sz="1200" dirty="0">
                          <a:effectLst/>
                        </a:rPr>
                        <a:t>Assurance </a:t>
                      </a:r>
                      <a:r>
                        <a:rPr lang="fr-FR" sz="1200" dirty="0" err="1">
                          <a:effectLst/>
                        </a:rPr>
                        <a:t>Sécurexpress</a:t>
                      </a:r>
                      <a:r>
                        <a:rPr lang="fr-FR" sz="1200" dirty="0">
                          <a:effectLst/>
                        </a:rPr>
                        <a:t> </a:t>
                      </a:r>
                    </a:p>
                    <a:p>
                      <a:pPr marL="342900" lvl="0" indent="-342900" algn="just">
                        <a:spcAft>
                          <a:spcPts val="0"/>
                        </a:spcAft>
                        <a:buFont typeface="Symbol"/>
                        <a:buBlip>
                          <a:blip r:embed="rId3"/>
                        </a:buBlip>
                      </a:pPr>
                      <a:r>
                        <a:rPr lang="fr-FR" sz="1200" dirty="0">
                          <a:effectLst/>
                        </a:rPr>
                        <a:t>Direct Ecureuil Pro </a:t>
                      </a:r>
                    </a:p>
                    <a:p>
                      <a:pPr marL="342900" lvl="0" indent="-342900" algn="just">
                        <a:spcAft>
                          <a:spcPts val="0"/>
                        </a:spcAft>
                        <a:buFont typeface="Symbol"/>
                        <a:buBlip>
                          <a:blip r:embed="rId3"/>
                        </a:buBlip>
                      </a:pPr>
                      <a:r>
                        <a:rPr lang="fr-FR" sz="1200" dirty="0" err="1">
                          <a:effectLst/>
                        </a:rPr>
                        <a:t>AlertEcureuil</a:t>
                      </a:r>
                      <a:r>
                        <a:rPr lang="fr-FR" sz="1200" dirty="0">
                          <a:effectLst/>
                        </a:rPr>
                        <a:t> </a:t>
                      </a:r>
                    </a:p>
                    <a:p>
                      <a:pPr marL="342900" lvl="0" indent="-342900" algn="just">
                        <a:spcAft>
                          <a:spcPts val="0"/>
                        </a:spcAft>
                        <a:buFont typeface="Symbol"/>
                        <a:buBlip>
                          <a:blip r:embed="rId3"/>
                        </a:buBlip>
                      </a:pPr>
                      <a:r>
                        <a:rPr lang="fr-FR" sz="1200" dirty="0">
                          <a:effectLst/>
                        </a:rPr>
                        <a:t>Frais de tenue de compte</a:t>
                      </a:r>
                    </a:p>
                    <a:p>
                      <a:pPr marL="342900" lvl="0" indent="-342900" algn="just">
                        <a:spcAft>
                          <a:spcPts val="0"/>
                        </a:spcAft>
                        <a:buFont typeface="Symbol"/>
                        <a:buBlip>
                          <a:blip r:embed="rId3"/>
                        </a:buBlip>
                      </a:pPr>
                      <a:r>
                        <a:rPr lang="fr-FR" sz="1200" dirty="0">
                          <a:effectLst/>
                        </a:rPr>
                        <a:t>Une carte au choix : Visa Business, Gold Business ou </a:t>
                      </a:r>
                      <a:r>
                        <a:rPr lang="fr-FR" sz="1200" dirty="0" err="1">
                          <a:effectLst/>
                        </a:rPr>
                        <a:t>Platinum</a:t>
                      </a:r>
                      <a:r>
                        <a:rPr lang="fr-FR" sz="1200" dirty="0">
                          <a:effectLst/>
                        </a:rPr>
                        <a:t>.</a:t>
                      </a:r>
                      <a:endParaRPr lang="fr-FR" sz="1200" dirty="0">
                        <a:effectLst/>
                        <a:latin typeface="Times New Roman"/>
                        <a:ea typeface="Times New Roman"/>
                      </a:endParaRPr>
                    </a:p>
                  </a:txBody>
                  <a:tcPr marL="68580" marR="68580" marT="0" marB="0">
                    <a:solidFill>
                      <a:srgbClr val="2AB7B8"/>
                    </a:solidFill>
                  </a:tcPr>
                </a:tc>
              </a:tr>
            </a:tbl>
          </a:graphicData>
        </a:graphic>
      </p:graphicFrame>
      <p:sp>
        <p:nvSpPr>
          <p:cNvPr id="7" name="ZoneTexte 6"/>
          <p:cNvSpPr txBox="1"/>
          <p:nvPr/>
        </p:nvSpPr>
        <p:spPr>
          <a:xfrm>
            <a:off x="6550502" y="4314461"/>
            <a:ext cx="2352675" cy="1384995"/>
          </a:xfrm>
          <a:prstGeom prst="rect">
            <a:avLst/>
          </a:prstGeom>
          <a:noFill/>
        </p:spPr>
        <p:txBody>
          <a:bodyPr wrap="square" rtlCol="0">
            <a:spAutoFit/>
          </a:bodyPr>
          <a:lstStyle/>
          <a:p>
            <a:r>
              <a:rPr lang="fr-FR" sz="1400" b="1" dirty="0"/>
              <a:t>La souscription de ce forfait se fait à l’identique des autres forfaits. </a:t>
            </a:r>
            <a:r>
              <a:rPr lang="fr-FR" sz="1400" b="1" dirty="0" smtClean="0"/>
              <a:t>Cependant </a:t>
            </a:r>
            <a:r>
              <a:rPr lang="fr-FR" sz="1400" b="1" dirty="0"/>
              <a:t>il </a:t>
            </a:r>
            <a:r>
              <a:rPr lang="fr-FR" sz="1400" b="1" dirty="0" smtClean="0"/>
              <a:t>convient, </a:t>
            </a:r>
            <a:r>
              <a:rPr lang="fr-FR" sz="1400" b="1" dirty="0"/>
              <a:t>dans le taux d’application de  la commission de </a:t>
            </a:r>
            <a:r>
              <a:rPr lang="fr-FR" sz="1400" b="1" dirty="0" smtClean="0"/>
              <a:t>mouvement, d’indiquer </a:t>
            </a:r>
            <a:r>
              <a:rPr lang="fr-FR" sz="1400" b="1" dirty="0"/>
              <a:t>0</a:t>
            </a:r>
            <a:r>
              <a:rPr lang="fr-FR" sz="1400" b="1" dirty="0" smtClean="0"/>
              <a:t>%.</a:t>
            </a:r>
            <a:endParaRPr lang="fr-FR" sz="1400" b="1" dirty="0"/>
          </a:p>
        </p:txBody>
      </p:sp>
      <p:sp>
        <p:nvSpPr>
          <p:cNvPr id="8" name="ZoneTexte 7"/>
          <p:cNvSpPr txBox="1"/>
          <p:nvPr/>
        </p:nvSpPr>
        <p:spPr>
          <a:xfrm>
            <a:off x="247649" y="5915560"/>
            <a:ext cx="8724901" cy="307777"/>
          </a:xfrm>
          <a:prstGeom prst="rect">
            <a:avLst/>
          </a:prstGeom>
          <a:noFill/>
        </p:spPr>
        <p:txBody>
          <a:bodyPr wrap="square" rtlCol="0">
            <a:spAutoFit/>
          </a:bodyPr>
          <a:lstStyle/>
          <a:p>
            <a:r>
              <a:rPr lang="fr-FR" sz="1400" dirty="0" smtClean="0"/>
              <a:t>Retrouvez toutes les informations utiles sur le forfait </a:t>
            </a:r>
            <a:r>
              <a:rPr lang="fr-FR" sz="1400" dirty="0" err="1" smtClean="0"/>
              <a:t>Labelis</a:t>
            </a:r>
            <a:r>
              <a:rPr lang="fr-FR" sz="1400" dirty="0" smtClean="0"/>
              <a:t> Santé dans la note </a:t>
            </a:r>
            <a:r>
              <a:rPr lang="fr-FR" sz="1400" dirty="0" smtClean="0">
                <a:hlinkClick r:id="rId4"/>
              </a:rPr>
              <a:t>DMA-INF 18.014</a:t>
            </a:r>
            <a:r>
              <a:rPr lang="fr-FR" sz="1400" dirty="0" smtClean="0"/>
              <a:t>.</a:t>
            </a:r>
            <a:endParaRPr lang="fr-FR" sz="1400" dirty="0"/>
          </a:p>
        </p:txBody>
      </p:sp>
      <p:sp>
        <p:nvSpPr>
          <p:cNvPr id="6" name="ZoneTexte 5"/>
          <p:cNvSpPr txBox="1"/>
          <p:nvPr/>
        </p:nvSpPr>
        <p:spPr>
          <a:xfrm>
            <a:off x="2866125" y="1164565"/>
            <a:ext cx="3487948" cy="338554"/>
          </a:xfrm>
          <a:prstGeom prst="rect">
            <a:avLst/>
          </a:prstGeom>
          <a:solidFill>
            <a:srgbClr val="2AB7B8"/>
          </a:solidFill>
        </p:spPr>
        <p:txBody>
          <a:bodyPr wrap="square" rtlCol="0">
            <a:spAutoFit/>
          </a:bodyPr>
          <a:lstStyle/>
          <a:p>
            <a:pPr algn="ctr"/>
            <a:r>
              <a:rPr lang="fr-FR" sz="1600" b="1" dirty="0" smtClean="0">
                <a:solidFill>
                  <a:schemeClr val="bg1"/>
                </a:solidFill>
              </a:rPr>
              <a:t>UNE NOUVELLE OFFRE DE CONQUETE </a:t>
            </a:r>
            <a:endParaRPr lang="fr-FR" sz="1600" b="1" dirty="0">
              <a:solidFill>
                <a:schemeClr val="bg1"/>
              </a:solidFill>
            </a:endParaRPr>
          </a:p>
        </p:txBody>
      </p:sp>
      <p:pic>
        <p:nvPicPr>
          <p:cNvPr id="9" name="Picture 2" descr="Résultat d’images pour icone finder cli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93999" y="6214417"/>
            <a:ext cx="208619" cy="261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8164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r>
              <a:rPr lang="fr-FR" dirty="0" smtClean="0"/>
              <a:t>Les cartes</a:t>
            </a:r>
            <a:endParaRPr lang="fr-FR" dirty="0"/>
          </a:p>
        </p:txBody>
      </p:sp>
      <p:sp>
        <p:nvSpPr>
          <p:cNvPr id="2" name="Rectangle 1"/>
          <p:cNvSpPr/>
          <p:nvPr/>
        </p:nvSpPr>
        <p:spPr>
          <a:xfrm>
            <a:off x="307918" y="2721893"/>
            <a:ext cx="3288016" cy="369332"/>
          </a:xfrm>
          <a:prstGeom prst="rect">
            <a:avLst/>
          </a:prstGeom>
        </p:spPr>
        <p:txBody>
          <a:bodyPr wrap="none">
            <a:spAutoFit/>
          </a:bodyPr>
          <a:lstStyle/>
          <a:p>
            <a:r>
              <a:rPr lang="fr-FR" sz="1400" i="1" dirty="0"/>
              <a:t>La Visa Gold Business doit devenir le standard</a:t>
            </a:r>
            <a:r>
              <a:rPr lang="fr-FR" dirty="0"/>
              <a:t>.</a:t>
            </a:r>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4068533713"/>
              </p:ext>
            </p:extLst>
          </p:nvPr>
        </p:nvGraphicFramePr>
        <p:xfrm>
          <a:off x="380999" y="1438275"/>
          <a:ext cx="8426570" cy="1920240"/>
        </p:xfrm>
        <a:graphic>
          <a:graphicData uri="http://schemas.openxmlformats.org/drawingml/2006/table">
            <a:tbl>
              <a:tblPr firstRow="1" firstCol="1" bandRow="1">
                <a:tableStyleId>{5C22544A-7EE6-4342-B048-85BDC9FD1C3A}</a:tableStyleId>
              </a:tblPr>
              <a:tblGrid>
                <a:gridCol w="1587295"/>
                <a:gridCol w="1475138"/>
                <a:gridCol w="1423325"/>
                <a:gridCol w="1313604"/>
                <a:gridCol w="1313604"/>
                <a:gridCol w="1313604"/>
              </a:tblGrid>
              <a:tr h="281623">
                <a:tc>
                  <a:txBody>
                    <a:bodyPr/>
                    <a:lstStyle/>
                    <a:p>
                      <a:pPr>
                        <a:spcAft>
                          <a:spcPts val="0"/>
                        </a:spcAft>
                      </a:pPr>
                      <a:r>
                        <a:rPr lang="fr-FR" sz="1400" spc="-20" dirty="0">
                          <a:effectLst/>
                        </a:rPr>
                        <a:t> </a:t>
                      </a:r>
                      <a:endParaRPr lang="fr-FR" sz="1400" dirty="0">
                        <a:solidFill>
                          <a:srgbClr val="365F91"/>
                        </a:solidFill>
                        <a:effectLst/>
                        <a:latin typeface="Arial"/>
                        <a:ea typeface="Times New Roman"/>
                      </a:endParaRPr>
                    </a:p>
                  </a:txBody>
                  <a:tcPr marL="68580" marR="68580" marT="0" marB="0">
                    <a:solidFill>
                      <a:srgbClr val="C00000"/>
                    </a:solidFill>
                  </a:tcPr>
                </a:tc>
                <a:tc>
                  <a:txBody>
                    <a:bodyPr/>
                    <a:lstStyle/>
                    <a:p>
                      <a:pPr algn="ctr">
                        <a:spcAft>
                          <a:spcPts val="0"/>
                        </a:spcAft>
                      </a:pPr>
                      <a:r>
                        <a:rPr lang="fr-FR" sz="1400" spc="-20" dirty="0">
                          <a:effectLst/>
                        </a:rPr>
                        <a:t>1</a:t>
                      </a:r>
                      <a:r>
                        <a:rPr lang="fr-FR" sz="1400" spc="-20" baseline="30000" dirty="0">
                          <a:effectLst/>
                        </a:rPr>
                        <a:t>er</a:t>
                      </a:r>
                      <a:r>
                        <a:rPr lang="fr-FR" sz="1400" spc="-20" dirty="0">
                          <a:effectLst/>
                        </a:rPr>
                        <a:t> janvier 2017</a:t>
                      </a:r>
                      <a:endParaRPr lang="fr-FR" sz="1400" dirty="0">
                        <a:solidFill>
                          <a:srgbClr val="365F91"/>
                        </a:solidFill>
                        <a:effectLst/>
                        <a:latin typeface="Arial"/>
                        <a:ea typeface="Times New Roman"/>
                      </a:endParaRPr>
                    </a:p>
                  </a:txBody>
                  <a:tcPr marL="68580" marR="68580" marT="0" marB="0" anchor="ctr">
                    <a:solidFill>
                      <a:srgbClr val="C00000"/>
                    </a:solidFill>
                  </a:tcPr>
                </a:tc>
                <a:tc>
                  <a:txBody>
                    <a:bodyPr/>
                    <a:lstStyle/>
                    <a:p>
                      <a:pPr algn="ctr">
                        <a:spcAft>
                          <a:spcPts val="0"/>
                        </a:spcAft>
                      </a:pPr>
                      <a:r>
                        <a:rPr lang="fr-FR" sz="1400" spc="-20" dirty="0">
                          <a:effectLst/>
                        </a:rPr>
                        <a:t>1</a:t>
                      </a:r>
                      <a:r>
                        <a:rPr lang="fr-FR" sz="1400" spc="-20" baseline="30000" dirty="0">
                          <a:effectLst/>
                        </a:rPr>
                        <a:t>er</a:t>
                      </a:r>
                      <a:r>
                        <a:rPr lang="fr-FR" sz="1400" spc="-20" dirty="0">
                          <a:effectLst/>
                        </a:rPr>
                        <a:t> avril 2018</a:t>
                      </a:r>
                      <a:endParaRPr lang="fr-FR" sz="1400" dirty="0">
                        <a:solidFill>
                          <a:srgbClr val="365F91"/>
                        </a:solidFill>
                        <a:effectLst/>
                        <a:latin typeface="Arial"/>
                        <a:ea typeface="Times New Roman"/>
                      </a:endParaRPr>
                    </a:p>
                  </a:txBody>
                  <a:tcPr marL="68580" marR="68580" marT="0" marB="0" anchor="ctr">
                    <a:solidFill>
                      <a:srgbClr val="C00000"/>
                    </a:solidFill>
                  </a:tcPr>
                </a:tc>
                <a:tc>
                  <a:txBody>
                    <a:bodyPr/>
                    <a:lstStyle/>
                    <a:p>
                      <a:pPr algn="ctr">
                        <a:spcAft>
                          <a:spcPts val="0"/>
                        </a:spcAft>
                      </a:pPr>
                      <a:r>
                        <a:rPr lang="fr-FR" sz="1400" b="1" kern="1200" spc="-20" dirty="0" smtClean="0">
                          <a:solidFill>
                            <a:schemeClr val="lt1"/>
                          </a:solidFill>
                          <a:effectLst/>
                          <a:latin typeface="+mn-lt"/>
                          <a:ea typeface="+mn-ea"/>
                          <a:cs typeface="+mn-cs"/>
                        </a:rPr>
                        <a:t>Tarifs </a:t>
                      </a:r>
                    </a:p>
                    <a:p>
                      <a:pPr algn="ctr">
                        <a:spcAft>
                          <a:spcPts val="0"/>
                        </a:spcAft>
                      </a:pPr>
                      <a:r>
                        <a:rPr lang="fr-FR" sz="1400" b="1" kern="1200" spc="-20" dirty="0" smtClean="0">
                          <a:solidFill>
                            <a:schemeClr val="lt1"/>
                          </a:solidFill>
                          <a:effectLst/>
                          <a:latin typeface="+mn-lt"/>
                          <a:ea typeface="+mn-ea"/>
                          <a:cs typeface="+mn-cs"/>
                        </a:rPr>
                        <a:t>BPALC</a:t>
                      </a:r>
                      <a:endParaRPr lang="fr-FR" sz="1400" b="1" kern="1200" spc="-20" dirty="0">
                        <a:solidFill>
                          <a:schemeClr val="lt1"/>
                        </a:solidFill>
                        <a:effectLst/>
                        <a:latin typeface="+mn-lt"/>
                        <a:ea typeface="+mn-ea"/>
                        <a:cs typeface="+mn-cs"/>
                      </a:endParaRPr>
                    </a:p>
                  </a:txBody>
                  <a:tcPr marL="68580" marR="68580" marT="0" marB="0" anchor="ctr">
                    <a:solidFill>
                      <a:srgbClr val="C00000"/>
                    </a:solidFill>
                  </a:tcPr>
                </a:tc>
                <a:tc>
                  <a:txBody>
                    <a:bodyPr/>
                    <a:lstStyle/>
                    <a:p>
                      <a:pPr algn="ctr">
                        <a:spcAft>
                          <a:spcPts val="0"/>
                        </a:spcAft>
                      </a:pPr>
                      <a:r>
                        <a:rPr lang="fr-FR" sz="1400" b="1" kern="1200" spc="-20" dirty="0" smtClean="0">
                          <a:solidFill>
                            <a:schemeClr val="lt1"/>
                          </a:solidFill>
                          <a:effectLst/>
                          <a:latin typeface="+mn-lt"/>
                          <a:ea typeface="+mn-ea"/>
                          <a:cs typeface="+mn-cs"/>
                        </a:rPr>
                        <a:t>Tarifs Crédit</a:t>
                      </a:r>
                      <a:r>
                        <a:rPr lang="fr-FR" sz="1400" b="1" kern="1200" spc="-20" baseline="0" dirty="0" smtClean="0">
                          <a:solidFill>
                            <a:schemeClr val="lt1"/>
                          </a:solidFill>
                          <a:effectLst/>
                          <a:latin typeface="+mn-lt"/>
                          <a:ea typeface="+mn-ea"/>
                          <a:cs typeface="+mn-cs"/>
                        </a:rPr>
                        <a:t> Agricole</a:t>
                      </a:r>
                      <a:endParaRPr lang="fr-FR" sz="1400" b="1" kern="1200" spc="-20" dirty="0">
                        <a:solidFill>
                          <a:schemeClr val="lt1"/>
                        </a:solidFill>
                        <a:effectLst/>
                        <a:latin typeface="+mn-lt"/>
                        <a:ea typeface="+mn-ea"/>
                        <a:cs typeface="+mn-cs"/>
                      </a:endParaRPr>
                    </a:p>
                  </a:txBody>
                  <a:tcPr marL="68580" marR="68580" marT="0" marB="0" anchor="ctr">
                    <a:solidFill>
                      <a:srgbClr val="C00000"/>
                    </a:solidFill>
                  </a:tcPr>
                </a:tc>
                <a:tc>
                  <a:txBody>
                    <a:bodyPr/>
                    <a:lstStyle/>
                    <a:p>
                      <a:pPr algn="ctr">
                        <a:spcAft>
                          <a:spcPts val="0"/>
                        </a:spcAft>
                      </a:pPr>
                      <a:r>
                        <a:rPr lang="fr-FR" sz="1400" b="1" kern="1200" spc="-20" dirty="0" smtClean="0">
                          <a:solidFill>
                            <a:schemeClr val="lt1"/>
                          </a:solidFill>
                          <a:effectLst/>
                          <a:latin typeface="+mn-lt"/>
                          <a:ea typeface="+mn-ea"/>
                          <a:cs typeface="+mn-cs"/>
                        </a:rPr>
                        <a:t>Tarifs</a:t>
                      </a:r>
                      <a:r>
                        <a:rPr lang="fr-FR" sz="1400" b="1" kern="1200" spc="-20" baseline="0" dirty="0" smtClean="0">
                          <a:solidFill>
                            <a:schemeClr val="lt1"/>
                          </a:solidFill>
                          <a:effectLst/>
                          <a:latin typeface="+mn-lt"/>
                          <a:ea typeface="+mn-ea"/>
                          <a:cs typeface="+mn-cs"/>
                        </a:rPr>
                        <a:t> Crédit Mutuel</a:t>
                      </a:r>
                      <a:endParaRPr lang="fr-FR" sz="1400" b="1" kern="1200" spc="-20" dirty="0">
                        <a:solidFill>
                          <a:schemeClr val="lt1"/>
                        </a:solidFill>
                        <a:effectLst/>
                        <a:latin typeface="+mn-lt"/>
                        <a:ea typeface="+mn-ea"/>
                        <a:cs typeface="+mn-cs"/>
                      </a:endParaRPr>
                    </a:p>
                  </a:txBody>
                  <a:tcPr marL="68580" marR="68580" marT="0" marB="0" anchor="ctr">
                    <a:solidFill>
                      <a:srgbClr val="C00000"/>
                    </a:solidFill>
                  </a:tcPr>
                </a:tc>
              </a:tr>
              <a:tr h="0">
                <a:tc>
                  <a:txBody>
                    <a:bodyPr/>
                    <a:lstStyle/>
                    <a:p>
                      <a:pPr>
                        <a:spcAft>
                          <a:spcPts val="0"/>
                        </a:spcAft>
                      </a:pPr>
                      <a:r>
                        <a:rPr lang="fr-FR" sz="1400" spc="-20" dirty="0">
                          <a:effectLst/>
                        </a:rPr>
                        <a:t>Carte Business débit immédiat                                  </a:t>
                      </a:r>
                      <a:endParaRPr lang="fr-FR" sz="1400" dirty="0">
                        <a:solidFill>
                          <a:srgbClr val="365F91"/>
                        </a:solidFill>
                        <a:effectLst/>
                        <a:latin typeface="Arial"/>
                        <a:ea typeface="Times New Roman"/>
                      </a:endParaRPr>
                    </a:p>
                  </a:txBody>
                  <a:tcPr marL="68580" marR="68580" marT="0" marB="0">
                    <a:solidFill>
                      <a:srgbClr val="C00000"/>
                    </a:solidFill>
                  </a:tcPr>
                </a:tc>
                <a:tc>
                  <a:txBody>
                    <a:bodyPr/>
                    <a:lstStyle/>
                    <a:p>
                      <a:pPr algn="ctr">
                        <a:spcAft>
                          <a:spcPts val="0"/>
                        </a:spcAft>
                      </a:pPr>
                      <a:r>
                        <a:rPr lang="fr-FR" sz="1400" spc="-20" dirty="0">
                          <a:effectLst/>
                        </a:rPr>
                        <a:t> </a:t>
                      </a:r>
                      <a:r>
                        <a:rPr lang="fr-FR" sz="1400" spc="-20" dirty="0" smtClean="0">
                          <a:effectLst/>
                        </a:rPr>
                        <a:t>45.00 </a:t>
                      </a:r>
                      <a:r>
                        <a:rPr lang="fr-FR" sz="1400" spc="-20" dirty="0">
                          <a:effectLst/>
                        </a:rPr>
                        <a:t>€/an</a:t>
                      </a:r>
                      <a:endParaRPr lang="fr-FR" sz="1400" dirty="0">
                        <a:solidFill>
                          <a:srgbClr val="365F91"/>
                        </a:solidFill>
                        <a:effectLst/>
                        <a:latin typeface="Arial"/>
                        <a:ea typeface="Times New Roman"/>
                      </a:endParaRPr>
                    </a:p>
                  </a:txBody>
                  <a:tcPr marL="68580" marR="68580" marT="0" marB="0" anchor="ctr"/>
                </a:tc>
                <a:tc>
                  <a:txBody>
                    <a:bodyPr/>
                    <a:lstStyle/>
                    <a:p>
                      <a:pPr algn="ctr">
                        <a:spcAft>
                          <a:spcPts val="0"/>
                        </a:spcAft>
                      </a:pPr>
                      <a:r>
                        <a:rPr lang="fr-FR" sz="1400" spc="-20" dirty="0" smtClean="0">
                          <a:effectLst/>
                        </a:rPr>
                        <a:t>48.00 </a:t>
                      </a:r>
                      <a:r>
                        <a:rPr lang="fr-FR" sz="1400" spc="-20" dirty="0">
                          <a:effectLst/>
                        </a:rPr>
                        <a:t>€/an</a:t>
                      </a:r>
                      <a:endParaRPr lang="fr-FR" sz="1400" dirty="0">
                        <a:solidFill>
                          <a:srgbClr val="365F91"/>
                        </a:solidFill>
                        <a:effectLst/>
                        <a:latin typeface="Arial"/>
                        <a:ea typeface="Times New Roman"/>
                      </a:endParaRPr>
                    </a:p>
                  </a:txBody>
                  <a:tcPr marL="68580" marR="68580" marT="0" marB="0" anchor="ctr"/>
                </a:tc>
                <a:tc>
                  <a:txBody>
                    <a:bodyPr/>
                    <a:lstStyle/>
                    <a:p>
                      <a:pPr marL="0" algn="ctr" defTabSz="914400" rtl="0" eaLnBrk="1" latinLnBrk="0" hangingPunct="1">
                        <a:spcAft>
                          <a:spcPts val="0"/>
                        </a:spcAft>
                      </a:pPr>
                      <a:r>
                        <a:rPr lang="fr-FR" sz="1400" kern="1200" spc="-20" dirty="0" smtClean="0">
                          <a:solidFill>
                            <a:schemeClr val="dk1"/>
                          </a:solidFill>
                          <a:effectLst/>
                          <a:latin typeface="+mn-lt"/>
                          <a:ea typeface="+mn-ea"/>
                          <a:cs typeface="+mn-cs"/>
                        </a:rPr>
                        <a:t>53.00 €/an</a:t>
                      </a:r>
                      <a:endParaRPr lang="fr-FR" sz="1400" kern="1200" spc="-2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fr-FR" sz="1400" kern="1200" spc="-20" dirty="0" smtClean="0">
                          <a:solidFill>
                            <a:schemeClr val="dk1"/>
                          </a:solidFill>
                          <a:effectLst/>
                          <a:latin typeface="+mn-lt"/>
                          <a:ea typeface="+mn-ea"/>
                          <a:cs typeface="+mn-cs"/>
                        </a:rPr>
                        <a:t>52.00 €/an</a:t>
                      </a:r>
                      <a:endParaRPr lang="fr-FR" sz="1400" kern="1200" spc="-2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fr-FR" sz="1400" kern="1200" spc="-20" dirty="0" smtClean="0">
                          <a:solidFill>
                            <a:schemeClr val="dk1"/>
                          </a:solidFill>
                          <a:effectLst/>
                          <a:latin typeface="+mn-lt"/>
                          <a:ea typeface="+mn-ea"/>
                          <a:cs typeface="+mn-cs"/>
                        </a:rPr>
                        <a:t>54.00 €/an</a:t>
                      </a:r>
                      <a:endParaRPr lang="fr-FR" sz="1400" kern="1200" spc="-20" dirty="0">
                        <a:solidFill>
                          <a:schemeClr val="dk1"/>
                        </a:solidFill>
                        <a:effectLst/>
                        <a:latin typeface="+mn-lt"/>
                        <a:ea typeface="+mn-ea"/>
                        <a:cs typeface="+mn-cs"/>
                      </a:endParaRPr>
                    </a:p>
                  </a:txBody>
                  <a:tcPr marL="68580" marR="68580" marT="0" marB="0" anchor="ctr"/>
                </a:tc>
              </a:tr>
              <a:tr h="0">
                <a:tc>
                  <a:txBody>
                    <a:bodyPr/>
                    <a:lstStyle/>
                    <a:p>
                      <a:pPr>
                        <a:spcAft>
                          <a:spcPts val="0"/>
                        </a:spcAft>
                      </a:pPr>
                      <a:r>
                        <a:rPr lang="fr-FR" sz="1400" spc="-20" dirty="0" smtClean="0">
                          <a:effectLst/>
                        </a:rPr>
                        <a:t>Carte Visa </a:t>
                      </a:r>
                      <a:r>
                        <a:rPr lang="fr-FR" sz="1400" spc="-20" dirty="0" err="1" smtClean="0">
                          <a:effectLst/>
                        </a:rPr>
                        <a:t>Platinum</a:t>
                      </a:r>
                      <a:r>
                        <a:rPr lang="fr-FR" sz="1400" spc="-20" dirty="0" smtClean="0">
                          <a:effectLst/>
                        </a:rPr>
                        <a:t> Business</a:t>
                      </a:r>
                      <a:endParaRPr lang="fr-FR" sz="1400" dirty="0">
                        <a:solidFill>
                          <a:srgbClr val="365F91"/>
                        </a:solidFill>
                        <a:effectLst/>
                        <a:latin typeface="Arial"/>
                        <a:ea typeface="Times New Roman"/>
                      </a:endParaRPr>
                    </a:p>
                  </a:txBody>
                  <a:tcPr marL="68580" marR="68580" marT="0" marB="0">
                    <a:solidFill>
                      <a:srgbClr val="C00000"/>
                    </a:solidFill>
                  </a:tcPr>
                </a:tc>
                <a:tc>
                  <a:txBody>
                    <a:bodyPr/>
                    <a:lstStyle/>
                    <a:p>
                      <a:pPr algn="ctr">
                        <a:spcAft>
                          <a:spcPts val="0"/>
                        </a:spcAft>
                      </a:pPr>
                      <a:r>
                        <a:rPr lang="fr-FR" sz="1400" spc="-20" dirty="0">
                          <a:effectLst/>
                        </a:rPr>
                        <a:t>195.00 €/an</a:t>
                      </a:r>
                      <a:endParaRPr lang="fr-FR" sz="1400" dirty="0">
                        <a:solidFill>
                          <a:srgbClr val="365F91"/>
                        </a:solidFill>
                        <a:effectLst/>
                        <a:latin typeface="Arial"/>
                        <a:ea typeface="Times New Roman"/>
                      </a:endParaRPr>
                    </a:p>
                  </a:txBody>
                  <a:tcPr marL="68580" marR="68580" marT="0" marB="0" anchor="ctr"/>
                </a:tc>
                <a:tc>
                  <a:txBody>
                    <a:bodyPr/>
                    <a:lstStyle/>
                    <a:p>
                      <a:pPr algn="ctr">
                        <a:spcAft>
                          <a:spcPts val="0"/>
                        </a:spcAft>
                      </a:pPr>
                      <a:r>
                        <a:rPr lang="fr-FR" sz="1400" spc="-20" dirty="0">
                          <a:effectLst/>
                        </a:rPr>
                        <a:t>221.00 €/an</a:t>
                      </a:r>
                      <a:endParaRPr lang="fr-FR" sz="1400" dirty="0">
                        <a:solidFill>
                          <a:srgbClr val="365F91"/>
                        </a:solidFill>
                        <a:effectLst/>
                        <a:latin typeface="Arial"/>
                        <a:ea typeface="Times New Roman"/>
                      </a:endParaRPr>
                    </a:p>
                  </a:txBody>
                  <a:tcPr marL="68580" marR="68580" marT="0" marB="0" anchor="ctr"/>
                </a:tc>
                <a:tc>
                  <a:txBody>
                    <a:bodyPr/>
                    <a:lstStyle/>
                    <a:p>
                      <a:pPr marL="0" algn="ctr" defTabSz="914400" rtl="0" eaLnBrk="1" latinLnBrk="0" hangingPunct="1">
                        <a:spcAft>
                          <a:spcPts val="0"/>
                        </a:spcAft>
                      </a:pPr>
                      <a:r>
                        <a:rPr lang="fr-FR" sz="1400" kern="1200" spc="-20" dirty="0" smtClean="0">
                          <a:solidFill>
                            <a:schemeClr val="dk1"/>
                          </a:solidFill>
                          <a:effectLst/>
                          <a:latin typeface="+mn-lt"/>
                          <a:ea typeface="+mn-ea"/>
                          <a:cs typeface="+mn-cs"/>
                        </a:rPr>
                        <a:t>225.00 €/an</a:t>
                      </a:r>
                      <a:endParaRPr lang="fr-FR" sz="1400" kern="1200" spc="-2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fr-FR" sz="1400" kern="1200" spc="-20" dirty="0" smtClean="0">
                          <a:solidFill>
                            <a:schemeClr val="dk1"/>
                          </a:solidFill>
                          <a:effectLst/>
                          <a:latin typeface="+mn-lt"/>
                          <a:ea typeface="+mn-ea"/>
                          <a:cs typeface="+mn-cs"/>
                        </a:rPr>
                        <a:t>-</a:t>
                      </a:r>
                      <a:endParaRPr lang="fr-FR" sz="1400" kern="1200" spc="-2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fr-FR" sz="1400" kern="1200" spc="-20" dirty="0" smtClean="0">
                          <a:solidFill>
                            <a:schemeClr val="dk1"/>
                          </a:solidFill>
                          <a:effectLst/>
                          <a:latin typeface="+mn-lt"/>
                          <a:ea typeface="+mn-ea"/>
                          <a:cs typeface="+mn-cs"/>
                        </a:rPr>
                        <a:t>-</a:t>
                      </a:r>
                      <a:endParaRPr lang="fr-FR" sz="1400" kern="1200" spc="-20" dirty="0">
                        <a:solidFill>
                          <a:schemeClr val="dk1"/>
                        </a:solidFill>
                        <a:effectLst/>
                        <a:latin typeface="+mn-lt"/>
                        <a:ea typeface="+mn-ea"/>
                        <a:cs typeface="+mn-cs"/>
                      </a:endParaRPr>
                    </a:p>
                  </a:txBody>
                  <a:tcPr marL="68580" marR="68580" marT="0" marB="0" anchor="ctr"/>
                </a:tc>
              </a:tr>
              <a:tr h="0">
                <a:tc>
                  <a:txBody>
                    <a:bodyPr/>
                    <a:lstStyle/>
                    <a:p>
                      <a:pPr>
                        <a:spcAft>
                          <a:spcPts val="0"/>
                        </a:spcAft>
                      </a:pPr>
                      <a:r>
                        <a:rPr lang="fr-FR" sz="1400" spc="-20" dirty="0">
                          <a:effectLst/>
                        </a:rPr>
                        <a:t>Carte Visa </a:t>
                      </a:r>
                      <a:r>
                        <a:rPr lang="fr-FR" sz="1400" spc="-20" dirty="0" err="1">
                          <a:effectLst/>
                        </a:rPr>
                        <a:t>Sensea</a:t>
                      </a:r>
                      <a:r>
                        <a:rPr lang="fr-FR" sz="1400" spc="-20" dirty="0">
                          <a:effectLst/>
                        </a:rPr>
                        <a:t> Pro</a:t>
                      </a:r>
                      <a:endParaRPr lang="fr-FR" sz="1400" dirty="0">
                        <a:solidFill>
                          <a:srgbClr val="365F91"/>
                        </a:solidFill>
                        <a:effectLst/>
                        <a:latin typeface="Arial"/>
                        <a:ea typeface="Times New Roman"/>
                      </a:endParaRPr>
                    </a:p>
                  </a:txBody>
                  <a:tcPr marL="68580" marR="68580" marT="0" marB="0">
                    <a:solidFill>
                      <a:srgbClr val="C00000"/>
                    </a:solidFill>
                  </a:tcPr>
                </a:tc>
                <a:tc>
                  <a:txBody>
                    <a:bodyPr/>
                    <a:lstStyle/>
                    <a:p>
                      <a:pPr algn="ctr">
                        <a:spcAft>
                          <a:spcPts val="0"/>
                        </a:spcAft>
                      </a:pPr>
                      <a:r>
                        <a:rPr lang="fr-FR" sz="1400" spc="-20">
                          <a:effectLst/>
                        </a:rPr>
                        <a:t>40.50 €/an</a:t>
                      </a:r>
                      <a:endParaRPr lang="fr-FR" sz="1400">
                        <a:solidFill>
                          <a:srgbClr val="365F91"/>
                        </a:solidFill>
                        <a:effectLst/>
                        <a:latin typeface="Arial"/>
                        <a:ea typeface="Times New Roman"/>
                      </a:endParaRPr>
                    </a:p>
                  </a:txBody>
                  <a:tcPr marL="68580" marR="68580" marT="0" marB="0" anchor="ctr"/>
                </a:tc>
                <a:tc>
                  <a:txBody>
                    <a:bodyPr/>
                    <a:lstStyle/>
                    <a:p>
                      <a:pPr algn="ctr">
                        <a:spcAft>
                          <a:spcPts val="0"/>
                        </a:spcAft>
                      </a:pPr>
                      <a:r>
                        <a:rPr lang="fr-FR" sz="1400" spc="-20">
                          <a:effectLst/>
                        </a:rPr>
                        <a:t>42.50 €/an</a:t>
                      </a:r>
                      <a:endParaRPr lang="fr-FR" sz="1400">
                        <a:solidFill>
                          <a:srgbClr val="365F91"/>
                        </a:solidFill>
                        <a:effectLst/>
                        <a:latin typeface="Arial"/>
                        <a:ea typeface="Times New Roman"/>
                      </a:endParaRPr>
                    </a:p>
                  </a:txBody>
                  <a:tcPr marL="68580" marR="68580" marT="0" marB="0" anchor="ctr"/>
                </a:tc>
                <a:tc>
                  <a:txBody>
                    <a:bodyPr/>
                    <a:lstStyle/>
                    <a:p>
                      <a:pPr marL="0" algn="ctr" defTabSz="914400" rtl="0" eaLnBrk="1" latinLnBrk="0" hangingPunct="1">
                        <a:spcAft>
                          <a:spcPts val="0"/>
                        </a:spcAft>
                      </a:pPr>
                      <a:r>
                        <a:rPr lang="fr-FR" sz="1400" kern="1200" spc="-20" dirty="0" smtClean="0">
                          <a:solidFill>
                            <a:schemeClr val="dk1"/>
                          </a:solidFill>
                          <a:effectLst/>
                          <a:latin typeface="+mn-lt"/>
                          <a:ea typeface="+mn-ea"/>
                          <a:cs typeface="+mn-cs"/>
                        </a:rPr>
                        <a:t>38.00</a:t>
                      </a:r>
                      <a:r>
                        <a:rPr lang="fr-FR" sz="1400" kern="1200" spc="-20" baseline="0" dirty="0" smtClean="0">
                          <a:solidFill>
                            <a:schemeClr val="dk1"/>
                          </a:solidFill>
                          <a:effectLst/>
                          <a:latin typeface="+mn-lt"/>
                          <a:ea typeface="+mn-ea"/>
                          <a:cs typeface="+mn-cs"/>
                        </a:rPr>
                        <a:t> €/an</a:t>
                      </a:r>
                      <a:endParaRPr lang="fr-FR" sz="1400" kern="1200" spc="-20" dirty="0">
                        <a:solidFill>
                          <a:schemeClr val="dk1"/>
                        </a:solidFill>
                        <a:effectLst/>
                        <a:latin typeface="+mn-lt"/>
                        <a:ea typeface="+mn-ea"/>
                        <a:cs typeface="+mn-cs"/>
                      </a:endParaRPr>
                    </a:p>
                  </a:txBody>
                  <a:tcPr marL="68580" marR="6858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kern="1200" spc="-20" dirty="0" smtClean="0">
                          <a:solidFill>
                            <a:schemeClr val="dk1"/>
                          </a:solidFill>
                          <a:effectLst/>
                          <a:latin typeface="+mn-lt"/>
                          <a:ea typeface="+mn-ea"/>
                          <a:cs typeface="+mn-cs"/>
                        </a:rPr>
                        <a:t>33.00</a:t>
                      </a:r>
                      <a:r>
                        <a:rPr lang="fr-FR" sz="1400" kern="1200" spc="-20" baseline="0" dirty="0" smtClean="0">
                          <a:solidFill>
                            <a:schemeClr val="dk1"/>
                          </a:solidFill>
                          <a:effectLst/>
                          <a:latin typeface="+mn-lt"/>
                          <a:ea typeface="+mn-ea"/>
                          <a:cs typeface="+mn-cs"/>
                        </a:rPr>
                        <a:t> €/an</a:t>
                      </a:r>
                      <a:endParaRPr lang="fr-FR" sz="1400" kern="1200" spc="-20" dirty="0" smtClean="0">
                        <a:solidFill>
                          <a:schemeClr val="dk1"/>
                        </a:solidFill>
                        <a:effectLst/>
                        <a:latin typeface="+mn-lt"/>
                        <a:ea typeface="+mn-ea"/>
                        <a:cs typeface="+mn-cs"/>
                      </a:endParaRPr>
                    </a:p>
                  </a:txBody>
                  <a:tcPr marL="68580" marR="6858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kern="1200" spc="-20" dirty="0" smtClean="0">
                          <a:solidFill>
                            <a:schemeClr val="dk1"/>
                          </a:solidFill>
                          <a:effectLst/>
                          <a:latin typeface="+mn-lt"/>
                          <a:ea typeface="+mn-ea"/>
                          <a:cs typeface="+mn-cs"/>
                        </a:rPr>
                        <a:t>-</a:t>
                      </a:r>
                    </a:p>
                  </a:txBody>
                  <a:tcPr marL="68580" marR="68580" marT="0" marB="0" anchor="ctr"/>
                </a:tc>
              </a:tr>
              <a:tr h="0">
                <a:tc>
                  <a:txBody>
                    <a:bodyPr/>
                    <a:lstStyle/>
                    <a:p>
                      <a:pPr>
                        <a:spcAft>
                          <a:spcPts val="0"/>
                        </a:spcAft>
                      </a:pPr>
                      <a:r>
                        <a:rPr lang="fr-FR" sz="1400" spc="-20" dirty="0">
                          <a:effectLst/>
                        </a:rPr>
                        <a:t>Service </a:t>
                      </a:r>
                      <a:r>
                        <a:rPr lang="fr-FR" sz="1400" spc="-20" dirty="0" err="1">
                          <a:effectLst/>
                        </a:rPr>
                        <a:t>e-carte</a:t>
                      </a:r>
                      <a:r>
                        <a:rPr lang="fr-FR" sz="1400" spc="-20" dirty="0">
                          <a:effectLst/>
                        </a:rPr>
                        <a:t> bleue</a:t>
                      </a:r>
                      <a:endParaRPr lang="fr-FR" sz="1400" dirty="0">
                        <a:solidFill>
                          <a:srgbClr val="365F91"/>
                        </a:solidFill>
                        <a:effectLst/>
                        <a:latin typeface="Arial"/>
                        <a:ea typeface="Times New Roman"/>
                      </a:endParaRPr>
                    </a:p>
                  </a:txBody>
                  <a:tcPr marL="68580" marR="68580" marT="0" marB="0">
                    <a:solidFill>
                      <a:srgbClr val="C00000"/>
                    </a:solidFill>
                  </a:tcPr>
                </a:tc>
                <a:tc>
                  <a:txBody>
                    <a:bodyPr/>
                    <a:lstStyle/>
                    <a:p>
                      <a:pPr algn="ctr">
                        <a:spcAft>
                          <a:spcPts val="0"/>
                        </a:spcAft>
                      </a:pPr>
                      <a:r>
                        <a:rPr lang="fr-FR" sz="1400" spc="-20">
                          <a:effectLst/>
                        </a:rPr>
                        <a:t>11.40 €/an</a:t>
                      </a:r>
                      <a:endParaRPr lang="fr-FR" sz="1400">
                        <a:solidFill>
                          <a:srgbClr val="365F91"/>
                        </a:solidFill>
                        <a:effectLst/>
                        <a:latin typeface="Arial"/>
                        <a:ea typeface="Times New Roman"/>
                      </a:endParaRPr>
                    </a:p>
                  </a:txBody>
                  <a:tcPr marL="68580" marR="68580" marT="0" marB="0" anchor="ctr"/>
                </a:tc>
                <a:tc>
                  <a:txBody>
                    <a:bodyPr/>
                    <a:lstStyle/>
                    <a:p>
                      <a:pPr algn="ctr">
                        <a:spcAft>
                          <a:spcPts val="0"/>
                        </a:spcAft>
                      </a:pPr>
                      <a:r>
                        <a:rPr lang="fr-FR" sz="1400" spc="-20">
                          <a:effectLst/>
                        </a:rPr>
                        <a:t>12.00 €/an</a:t>
                      </a:r>
                      <a:endParaRPr lang="fr-FR" sz="1400">
                        <a:solidFill>
                          <a:srgbClr val="365F91"/>
                        </a:solidFill>
                        <a:effectLst/>
                        <a:latin typeface="Arial"/>
                        <a:ea typeface="Times New Roman"/>
                      </a:endParaRPr>
                    </a:p>
                  </a:txBody>
                  <a:tcPr marL="68580" marR="68580" marT="0" marB="0" anchor="ctr"/>
                </a:tc>
                <a:tc>
                  <a:txBody>
                    <a:bodyPr/>
                    <a:lstStyle/>
                    <a:p>
                      <a:pPr marL="0" algn="ctr" defTabSz="914400" rtl="0" eaLnBrk="1" latinLnBrk="0" hangingPunct="1">
                        <a:spcAft>
                          <a:spcPts val="0"/>
                        </a:spcAft>
                      </a:pPr>
                      <a:r>
                        <a:rPr lang="fr-FR" sz="1400" kern="1200" spc="-20" dirty="0" smtClean="0">
                          <a:solidFill>
                            <a:schemeClr val="dk1"/>
                          </a:solidFill>
                          <a:effectLst/>
                          <a:latin typeface="+mn-lt"/>
                          <a:ea typeface="+mn-ea"/>
                          <a:cs typeface="+mn-cs"/>
                        </a:rPr>
                        <a:t>-</a:t>
                      </a:r>
                      <a:endParaRPr lang="fr-FR" sz="1400" kern="1200" spc="-2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fr-FR" sz="1400" kern="1200" spc="-20" dirty="0" smtClean="0">
                          <a:solidFill>
                            <a:schemeClr val="dk1"/>
                          </a:solidFill>
                          <a:effectLst/>
                          <a:latin typeface="+mn-lt"/>
                          <a:ea typeface="+mn-ea"/>
                          <a:cs typeface="+mn-cs"/>
                        </a:rPr>
                        <a:t>-</a:t>
                      </a:r>
                      <a:endParaRPr lang="fr-FR" sz="1400" kern="1200" spc="-2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fr-FR" sz="1400" kern="1200" spc="-20" dirty="0" smtClean="0">
                          <a:solidFill>
                            <a:schemeClr val="dk1"/>
                          </a:solidFill>
                          <a:effectLst/>
                          <a:latin typeface="+mn-lt"/>
                          <a:ea typeface="+mn-ea"/>
                          <a:cs typeface="+mn-cs"/>
                        </a:rPr>
                        <a:t>-</a:t>
                      </a:r>
                      <a:endParaRPr lang="fr-FR" sz="1400" kern="1200" spc="-20" dirty="0">
                        <a:solidFill>
                          <a:schemeClr val="dk1"/>
                        </a:solidFill>
                        <a:effectLst/>
                        <a:latin typeface="+mn-lt"/>
                        <a:ea typeface="+mn-ea"/>
                        <a:cs typeface="+mn-cs"/>
                      </a:endParaRPr>
                    </a:p>
                  </a:txBody>
                  <a:tcPr marL="68580" marR="68580" marT="0" marB="0" anchor="ctr"/>
                </a:tc>
              </a:tr>
            </a:tbl>
          </a:graphicData>
        </a:graphic>
      </p:graphicFrame>
      <p:sp>
        <p:nvSpPr>
          <p:cNvPr id="4" name="Rectangle 3"/>
          <p:cNvSpPr/>
          <p:nvPr/>
        </p:nvSpPr>
        <p:spPr>
          <a:xfrm>
            <a:off x="307918" y="1019860"/>
            <a:ext cx="8499651" cy="5370701"/>
          </a:xfrm>
          <a:prstGeom prst="rect">
            <a:avLst/>
          </a:prstGeom>
        </p:spPr>
        <p:txBody>
          <a:bodyPr wrap="square">
            <a:spAutoFit/>
          </a:bodyPr>
          <a:lstStyle/>
          <a:p>
            <a:endParaRPr lang="fr-FR" dirty="0" smtClean="0"/>
          </a:p>
          <a:p>
            <a:endParaRPr lang="fr-FR" dirty="0" smtClean="0"/>
          </a:p>
          <a:p>
            <a:endParaRPr lang="fr-FR" sz="100" dirty="0" smtClean="0"/>
          </a:p>
          <a:p>
            <a:pPr marL="285750" indent="-285750">
              <a:buBlip>
                <a:blip r:embed="rId2"/>
              </a:buBlip>
            </a:pPr>
            <a:endParaRPr lang="fr-FR" dirty="0"/>
          </a:p>
          <a:p>
            <a:pPr marL="285750" indent="-285750">
              <a:buBlip>
                <a:blip r:embed="rId2"/>
              </a:buBlip>
            </a:pPr>
            <a:endParaRPr lang="fr-FR" dirty="0" smtClean="0"/>
          </a:p>
          <a:p>
            <a:pPr marL="285750" indent="-285750">
              <a:buBlip>
                <a:blip r:embed="rId2"/>
              </a:buBlip>
            </a:pPr>
            <a:endParaRPr lang="fr-FR" dirty="0"/>
          </a:p>
          <a:p>
            <a:pPr marL="285750" indent="-285750">
              <a:buBlip>
                <a:blip r:embed="rId2"/>
              </a:buBlip>
            </a:pPr>
            <a:endParaRPr lang="fr-FR" dirty="0" smtClean="0"/>
          </a:p>
          <a:p>
            <a:pPr marL="285750" indent="-285750">
              <a:buBlip>
                <a:blip r:embed="rId2"/>
              </a:buBlip>
            </a:pPr>
            <a:endParaRPr lang="fr-FR" dirty="0"/>
          </a:p>
          <a:p>
            <a:endParaRPr lang="fr-FR" dirty="0" smtClean="0"/>
          </a:p>
          <a:p>
            <a:pPr marL="285750" indent="-285750">
              <a:buBlip>
                <a:blip r:embed="rId2"/>
              </a:buBlip>
            </a:pPr>
            <a:endParaRPr lang="fr-FR" dirty="0" smtClean="0"/>
          </a:p>
          <a:p>
            <a:pPr marL="285750" indent="-285750">
              <a:buBlip>
                <a:blip r:embed="rId2"/>
              </a:buBlip>
            </a:pPr>
            <a:r>
              <a:rPr lang="fr-FR" dirty="0" smtClean="0"/>
              <a:t>L’objectif de la nouvelle tarification est :</a:t>
            </a:r>
          </a:p>
          <a:p>
            <a:pPr marL="742950" lvl="1" indent="-285750">
              <a:buFont typeface="Courier New" panose="02070309020205020404" pitchFamily="49" charset="0"/>
              <a:buChar char="o"/>
            </a:pPr>
            <a:r>
              <a:rPr lang="fr-FR" dirty="0" smtClean="0"/>
              <a:t>De demeurer </a:t>
            </a:r>
            <a:r>
              <a:rPr lang="fr-FR" dirty="0"/>
              <a:t>dans le marché </a:t>
            </a:r>
            <a:r>
              <a:rPr lang="fr-FR" dirty="0" smtClean="0"/>
              <a:t>en affichant des prix inférieurs aux concurrents sur les cartes (hors </a:t>
            </a:r>
            <a:r>
              <a:rPr lang="fr-FR" dirty="0" err="1" smtClean="0"/>
              <a:t>Sensea</a:t>
            </a:r>
            <a:r>
              <a:rPr lang="fr-FR" dirty="0" smtClean="0"/>
              <a:t>)</a:t>
            </a:r>
          </a:p>
          <a:p>
            <a:pPr marL="742950" lvl="1" indent="-285750">
              <a:buFont typeface="Courier New" panose="02070309020205020404" pitchFamily="49" charset="0"/>
              <a:buChar char="o"/>
            </a:pPr>
            <a:r>
              <a:rPr lang="fr-FR" dirty="0" smtClean="0"/>
              <a:t>D’aligner les tarifs de la carte Visa Business Débit Différé à celui de la carte à Débit </a:t>
            </a:r>
            <a:r>
              <a:rPr lang="fr-FR" dirty="0"/>
              <a:t>I</a:t>
            </a:r>
            <a:r>
              <a:rPr lang="fr-FR" dirty="0" smtClean="0"/>
              <a:t>mmédiat</a:t>
            </a:r>
          </a:p>
          <a:p>
            <a:pPr marL="742950" lvl="1" indent="-285750">
              <a:buFont typeface="Courier New" panose="02070309020205020404" pitchFamily="49" charset="0"/>
              <a:buChar char="o"/>
            </a:pPr>
            <a:r>
              <a:rPr lang="fr-FR" dirty="0" smtClean="0"/>
              <a:t>De faire de la Visa Gold Business un standard</a:t>
            </a:r>
            <a:endParaRPr lang="fr-FR" dirty="0"/>
          </a:p>
          <a:p>
            <a:pPr marL="742950" lvl="1" indent="-285750">
              <a:buFont typeface="Courier New" panose="02070309020205020404" pitchFamily="49" charset="0"/>
              <a:buChar char="o"/>
            </a:pPr>
            <a:r>
              <a:rPr lang="fr-FR" dirty="0" smtClean="0"/>
              <a:t>D’aligner </a:t>
            </a:r>
            <a:r>
              <a:rPr lang="fr-FR" dirty="0"/>
              <a:t>l’e-CB sur le tarif du marché des particuliers.</a:t>
            </a:r>
          </a:p>
          <a:p>
            <a:pPr marL="285750" indent="-285750">
              <a:buBlip>
                <a:blip r:embed="rId2"/>
              </a:buBlip>
            </a:pPr>
            <a:r>
              <a:rPr lang="fr-FR" dirty="0"/>
              <a:t>L’enjeu en PNB sur les cartes à l’unité est limité compte tenu du nombre de clients détenteurs d’un forfait avec carte. </a:t>
            </a:r>
          </a:p>
          <a:p>
            <a:endParaRPr lang="fr-FR" dirty="0" smtClean="0"/>
          </a:p>
        </p:txBody>
      </p:sp>
    </p:spTree>
    <p:extLst>
      <p:ext uri="{BB962C8B-B14F-4D97-AF65-F5344CB8AC3E}">
        <p14:creationId xmlns:p14="http://schemas.microsoft.com/office/powerpoint/2010/main" val="32901407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r>
              <a:rPr lang="fr-FR" dirty="0" smtClean="0"/>
              <a:t>les commissions d’arrêté de compte</a:t>
            </a:r>
            <a:endParaRPr lang="fr-FR" dirty="0"/>
          </a:p>
        </p:txBody>
      </p:sp>
      <p:graphicFrame>
        <p:nvGraphicFramePr>
          <p:cNvPr id="10" name="Espace réservé du contenu 3"/>
          <p:cNvGraphicFramePr>
            <a:graphicFrameLocks/>
          </p:cNvGraphicFramePr>
          <p:nvPr>
            <p:extLst>
              <p:ext uri="{D42A27DB-BD31-4B8C-83A1-F6EECF244321}">
                <p14:modId xmlns:p14="http://schemas.microsoft.com/office/powerpoint/2010/main" val="2418287567"/>
              </p:ext>
            </p:extLst>
          </p:nvPr>
        </p:nvGraphicFramePr>
        <p:xfrm>
          <a:off x="388243" y="1485898"/>
          <a:ext cx="8436580" cy="2486545"/>
        </p:xfrm>
        <a:graphic>
          <a:graphicData uri="http://schemas.openxmlformats.org/drawingml/2006/table">
            <a:tbl>
              <a:tblPr firstRow="1" firstCol="1" bandRow="1">
                <a:tableStyleId>{5C22544A-7EE6-4342-B048-85BDC9FD1C3A}</a:tableStyleId>
              </a:tblPr>
              <a:tblGrid>
                <a:gridCol w="2309107"/>
                <a:gridCol w="2145946"/>
                <a:gridCol w="2070572"/>
                <a:gridCol w="1910955"/>
              </a:tblGrid>
              <a:tr h="318655">
                <a:tc>
                  <a:txBody>
                    <a:bodyPr/>
                    <a:lstStyle/>
                    <a:p>
                      <a:pPr>
                        <a:spcAft>
                          <a:spcPts val="0"/>
                        </a:spcAft>
                      </a:pPr>
                      <a:r>
                        <a:rPr lang="fr-FR" sz="1400" spc="-20" dirty="0">
                          <a:effectLst/>
                        </a:rPr>
                        <a:t> </a:t>
                      </a:r>
                      <a:endParaRPr lang="fr-FR" sz="1400" dirty="0">
                        <a:solidFill>
                          <a:srgbClr val="365F91"/>
                        </a:solidFill>
                        <a:effectLst/>
                        <a:latin typeface="Arial"/>
                        <a:ea typeface="Times New Roman"/>
                      </a:endParaRPr>
                    </a:p>
                  </a:txBody>
                  <a:tcPr marL="68580" marR="68580" marT="0" marB="0">
                    <a:solidFill>
                      <a:srgbClr val="C00000"/>
                    </a:solidFill>
                  </a:tcPr>
                </a:tc>
                <a:tc>
                  <a:txBody>
                    <a:bodyPr/>
                    <a:lstStyle/>
                    <a:p>
                      <a:pPr algn="ctr">
                        <a:spcAft>
                          <a:spcPts val="0"/>
                        </a:spcAft>
                      </a:pPr>
                      <a:r>
                        <a:rPr lang="fr-FR" sz="1400" spc="-20" dirty="0">
                          <a:effectLst/>
                        </a:rPr>
                        <a:t>1</a:t>
                      </a:r>
                      <a:r>
                        <a:rPr lang="fr-FR" sz="1400" spc="-20" baseline="30000" dirty="0">
                          <a:effectLst/>
                        </a:rPr>
                        <a:t>er</a:t>
                      </a:r>
                      <a:r>
                        <a:rPr lang="fr-FR" sz="1400" spc="-20" dirty="0">
                          <a:effectLst/>
                        </a:rPr>
                        <a:t> janvier 2017</a:t>
                      </a:r>
                      <a:endParaRPr lang="fr-FR" sz="1400" dirty="0">
                        <a:solidFill>
                          <a:srgbClr val="365F91"/>
                        </a:solidFill>
                        <a:effectLst/>
                        <a:latin typeface="Arial"/>
                        <a:ea typeface="Times New Roman"/>
                      </a:endParaRPr>
                    </a:p>
                  </a:txBody>
                  <a:tcPr marL="68580" marR="68580" marT="0" marB="0" anchor="ctr">
                    <a:solidFill>
                      <a:srgbClr val="C00000"/>
                    </a:solidFill>
                  </a:tcPr>
                </a:tc>
                <a:tc>
                  <a:txBody>
                    <a:bodyPr/>
                    <a:lstStyle/>
                    <a:p>
                      <a:pPr algn="ctr">
                        <a:spcAft>
                          <a:spcPts val="0"/>
                        </a:spcAft>
                      </a:pPr>
                      <a:r>
                        <a:rPr lang="fr-FR" sz="1400" spc="-20" dirty="0">
                          <a:effectLst/>
                        </a:rPr>
                        <a:t>1</a:t>
                      </a:r>
                      <a:r>
                        <a:rPr lang="fr-FR" sz="1400" spc="-20" baseline="30000" dirty="0">
                          <a:effectLst/>
                        </a:rPr>
                        <a:t>er</a:t>
                      </a:r>
                      <a:r>
                        <a:rPr lang="fr-FR" sz="1400" spc="-20" dirty="0">
                          <a:effectLst/>
                        </a:rPr>
                        <a:t> avril 2018</a:t>
                      </a:r>
                      <a:endParaRPr lang="fr-FR" sz="1400" dirty="0">
                        <a:solidFill>
                          <a:srgbClr val="365F91"/>
                        </a:solidFill>
                        <a:effectLst/>
                        <a:latin typeface="Arial"/>
                        <a:ea typeface="Times New Roman"/>
                      </a:endParaRPr>
                    </a:p>
                  </a:txBody>
                  <a:tcPr marL="68580" marR="68580" marT="0" marB="0" anchor="ctr">
                    <a:solidFill>
                      <a:srgbClr val="C00000"/>
                    </a:solidFill>
                  </a:tcPr>
                </a:tc>
                <a:tc>
                  <a:txBody>
                    <a:bodyPr/>
                    <a:lstStyle/>
                    <a:p>
                      <a:pPr marL="0" algn="ctr" defTabSz="914400" rtl="0" eaLnBrk="1" latinLnBrk="0" hangingPunct="1">
                        <a:spcAft>
                          <a:spcPts val="0"/>
                        </a:spcAft>
                      </a:pPr>
                      <a:r>
                        <a:rPr lang="fr-FR" sz="1400" b="1" kern="1200" spc="-20" dirty="0" smtClean="0">
                          <a:solidFill>
                            <a:schemeClr val="lt1"/>
                          </a:solidFill>
                          <a:effectLst/>
                          <a:latin typeface="+mn-lt"/>
                          <a:ea typeface="+mn-ea"/>
                          <a:cs typeface="+mn-cs"/>
                        </a:rPr>
                        <a:t>Tarifs moyens</a:t>
                      </a:r>
                      <a:r>
                        <a:rPr lang="fr-FR" sz="1400" b="1" kern="1200" spc="-20" baseline="0" dirty="0" smtClean="0">
                          <a:solidFill>
                            <a:schemeClr val="lt1"/>
                          </a:solidFill>
                          <a:effectLst/>
                          <a:latin typeface="+mn-lt"/>
                          <a:ea typeface="+mn-ea"/>
                          <a:cs typeface="+mn-cs"/>
                        </a:rPr>
                        <a:t> </a:t>
                      </a:r>
                      <a:r>
                        <a:rPr lang="fr-FR" sz="1400" b="1" kern="1200" spc="-20" dirty="0" smtClean="0">
                          <a:solidFill>
                            <a:schemeClr val="lt1"/>
                          </a:solidFill>
                          <a:effectLst/>
                          <a:latin typeface="+mn-lt"/>
                          <a:ea typeface="+mn-ea"/>
                          <a:cs typeface="+mn-cs"/>
                        </a:rPr>
                        <a:t>des 16 CE</a:t>
                      </a:r>
                      <a:endParaRPr lang="fr-FR" sz="1400" b="1" kern="1200" spc="-20" dirty="0">
                        <a:solidFill>
                          <a:schemeClr val="lt1"/>
                        </a:solidFill>
                        <a:effectLst/>
                        <a:latin typeface="+mn-lt"/>
                        <a:ea typeface="+mn-ea"/>
                        <a:cs typeface="+mn-cs"/>
                      </a:endParaRPr>
                    </a:p>
                  </a:txBody>
                  <a:tcPr marL="68580" marR="68580" marT="0" marB="0" anchor="ctr">
                    <a:solidFill>
                      <a:srgbClr val="C00000"/>
                    </a:solidFill>
                  </a:tcPr>
                </a:tc>
              </a:tr>
              <a:tr h="252847">
                <a:tc>
                  <a:txBody>
                    <a:bodyPr/>
                    <a:lstStyle/>
                    <a:p>
                      <a:pPr>
                        <a:spcAft>
                          <a:spcPts val="0"/>
                        </a:spcAft>
                      </a:pPr>
                      <a:r>
                        <a:rPr lang="fr-FR" sz="1400" spc="-20" dirty="0">
                          <a:effectLst/>
                        </a:rPr>
                        <a:t>Frais de tenue de compte Professionnels                                  </a:t>
                      </a:r>
                      <a:endParaRPr lang="fr-FR" sz="1400" dirty="0">
                        <a:solidFill>
                          <a:srgbClr val="365F91"/>
                        </a:solidFill>
                        <a:effectLst/>
                        <a:latin typeface="Arial"/>
                        <a:ea typeface="Times New Roman"/>
                      </a:endParaRPr>
                    </a:p>
                  </a:txBody>
                  <a:tcPr marL="68580" marR="68580" marT="0" marB="0">
                    <a:solidFill>
                      <a:srgbClr val="C00000"/>
                    </a:solidFill>
                  </a:tcPr>
                </a:tc>
                <a:tc>
                  <a:txBody>
                    <a:bodyPr/>
                    <a:lstStyle/>
                    <a:p>
                      <a:pPr algn="ctr">
                        <a:spcAft>
                          <a:spcPts val="0"/>
                        </a:spcAft>
                      </a:pPr>
                      <a:r>
                        <a:rPr lang="fr-FR" sz="1400" spc="-20" dirty="0" smtClean="0">
                          <a:effectLst/>
                        </a:rPr>
                        <a:t>52.00 </a:t>
                      </a:r>
                      <a:r>
                        <a:rPr lang="fr-FR" sz="1400" spc="-20" dirty="0">
                          <a:effectLst/>
                        </a:rPr>
                        <a:t>€/</a:t>
                      </a:r>
                      <a:r>
                        <a:rPr lang="fr-FR" sz="1400" spc="-20" dirty="0" err="1">
                          <a:effectLst/>
                        </a:rPr>
                        <a:t>trim</a:t>
                      </a:r>
                      <a:endParaRPr lang="fr-FR" sz="1400" dirty="0">
                        <a:solidFill>
                          <a:srgbClr val="365F91"/>
                        </a:solidFill>
                        <a:effectLst/>
                        <a:latin typeface="Arial"/>
                        <a:ea typeface="Times New Roman"/>
                      </a:endParaRPr>
                    </a:p>
                  </a:txBody>
                  <a:tcPr marL="68580" marR="68580" marT="0" marB="0" anchor="ctr"/>
                </a:tc>
                <a:tc>
                  <a:txBody>
                    <a:bodyPr/>
                    <a:lstStyle/>
                    <a:p>
                      <a:pPr algn="ctr">
                        <a:spcAft>
                          <a:spcPts val="0"/>
                        </a:spcAft>
                      </a:pPr>
                      <a:r>
                        <a:rPr lang="fr-FR" sz="1400" spc="-20" dirty="0">
                          <a:effectLst/>
                        </a:rPr>
                        <a:t> </a:t>
                      </a:r>
                      <a:r>
                        <a:rPr lang="fr-FR" sz="1400" spc="-20" dirty="0" smtClean="0">
                          <a:solidFill>
                            <a:srgbClr val="00B050"/>
                          </a:solidFill>
                          <a:effectLst/>
                        </a:rPr>
                        <a:t>50.00 </a:t>
                      </a:r>
                      <a:r>
                        <a:rPr lang="fr-FR" sz="1400" spc="-20" dirty="0">
                          <a:solidFill>
                            <a:srgbClr val="00B050"/>
                          </a:solidFill>
                          <a:effectLst/>
                        </a:rPr>
                        <a:t>€/</a:t>
                      </a:r>
                      <a:r>
                        <a:rPr lang="fr-FR" sz="1400" spc="-20" dirty="0" err="1">
                          <a:solidFill>
                            <a:srgbClr val="00B050"/>
                          </a:solidFill>
                          <a:effectLst/>
                        </a:rPr>
                        <a:t>trim</a:t>
                      </a:r>
                      <a:endParaRPr lang="fr-FR" sz="1400" dirty="0">
                        <a:solidFill>
                          <a:srgbClr val="00B050"/>
                        </a:solidFill>
                        <a:effectLst/>
                        <a:latin typeface="Arial"/>
                        <a:ea typeface="Times New Roman"/>
                      </a:endParaRPr>
                    </a:p>
                  </a:txBody>
                  <a:tcPr marL="68580" marR="68580" marT="0" marB="0" anchor="ctr"/>
                </a:tc>
                <a:tc>
                  <a:txBody>
                    <a:bodyPr/>
                    <a:lstStyle/>
                    <a:p>
                      <a:pPr marL="457200" algn="l" defTabSz="914400" rtl="0" eaLnBrk="1" latinLnBrk="0" hangingPunct="1">
                        <a:spcAft>
                          <a:spcPts val="0"/>
                        </a:spcAft>
                      </a:pPr>
                      <a:r>
                        <a:rPr lang="fr-FR" sz="1400" kern="1200" spc="-20" dirty="0" smtClean="0">
                          <a:solidFill>
                            <a:schemeClr val="dk1"/>
                          </a:solidFill>
                          <a:effectLst/>
                          <a:latin typeface="+mn-lt"/>
                          <a:ea typeface="+mn-ea"/>
                          <a:cs typeface="+mn-cs"/>
                        </a:rPr>
                        <a:t>55,68 €/</a:t>
                      </a:r>
                      <a:r>
                        <a:rPr lang="fr-FR" sz="1400" kern="1200" spc="-20" dirty="0" err="1" smtClean="0">
                          <a:solidFill>
                            <a:schemeClr val="dk1"/>
                          </a:solidFill>
                          <a:effectLst/>
                          <a:latin typeface="+mn-lt"/>
                          <a:ea typeface="+mn-ea"/>
                          <a:cs typeface="+mn-cs"/>
                        </a:rPr>
                        <a:t>trim</a:t>
                      </a:r>
                      <a:endParaRPr lang="fr-FR" sz="1400" kern="1200" spc="-20" dirty="0" smtClean="0">
                        <a:solidFill>
                          <a:schemeClr val="dk1"/>
                        </a:solidFill>
                        <a:effectLst/>
                        <a:latin typeface="+mn-lt"/>
                        <a:ea typeface="+mn-ea"/>
                        <a:cs typeface="+mn-cs"/>
                      </a:endParaRPr>
                    </a:p>
                    <a:p>
                      <a:pPr marL="457200" algn="l" defTabSz="914400" rtl="0" eaLnBrk="1" latinLnBrk="0" hangingPunct="1">
                        <a:spcAft>
                          <a:spcPts val="0"/>
                        </a:spcAft>
                      </a:pPr>
                      <a:endParaRPr lang="fr-FR" sz="1400" kern="1200" spc="-20" dirty="0">
                        <a:solidFill>
                          <a:schemeClr val="dk1"/>
                        </a:solidFill>
                        <a:effectLst/>
                        <a:latin typeface="+mn-lt"/>
                        <a:ea typeface="+mn-ea"/>
                        <a:cs typeface="+mn-cs"/>
                      </a:endParaRPr>
                    </a:p>
                  </a:txBody>
                  <a:tcPr marL="68580" marR="68580" marT="0" marB="0" anchor="ctr"/>
                </a:tc>
              </a:tr>
              <a:tr h="104775">
                <a:tc>
                  <a:txBody>
                    <a:bodyPr/>
                    <a:lstStyle/>
                    <a:p>
                      <a:pPr>
                        <a:spcAft>
                          <a:spcPts val="0"/>
                        </a:spcAft>
                      </a:pPr>
                      <a:r>
                        <a:rPr lang="fr-FR" sz="1400" spc="-20" dirty="0">
                          <a:effectLst/>
                        </a:rPr>
                        <a:t>Frais de tenue de compte SCI</a:t>
                      </a:r>
                      <a:endParaRPr lang="fr-FR" sz="1400" dirty="0">
                        <a:solidFill>
                          <a:srgbClr val="365F91"/>
                        </a:solidFill>
                        <a:effectLst/>
                        <a:latin typeface="Arial"/>
                        <a:ea typeface="Times New Roman"/>
                      </a:endParaRPr>
                    </a:p>
                  </a:txBody>
                  <a:tcPr marL="68580" marR="68580" marT="0" marB="0">
                    <a:solidFill>
                      <a:srgbClr val="C00000"/>
                    </a:solidFill>
                  </a:tcPr>
                </a:tc>
                <a:tc>
                  <a:txBody>
                    <a:bodyPr/>
                    <a:lstStyle/>
                    <a:p>
                      <a:pPr algn="ctr">
                        <a:spcAft>
                          <a:spcPts val="0"/>
                        </a:spcAft>
                      </a:pPr>
                      <a:r>
                        <a:rPr lang="fr-FR" sz="1400" spc="-20">
                          <a:effectLst/>
                        </a:rPr>
                        <a:t>15.00 €/trim</a:t>
                      </a:r>
                      <a:endParaRPr lang="fr-FR" sz="1400">
                        <a:solidFill>
                          <a:srgbClr val="365F91"/>
                        </a:solidFill>
                        <a:effectLst/>
                        <a:latin typeface="Arial"/>
                        <a:ea typeface="Times New Roman"/>
                      </a:endParaRPr>
                    </a:p>
                  </a:txBody>
                  <a:tcPr marL="68580" marR="68580" marT="0" marB="0" anchor="ctr"/>
                </a:tc>
                <a:tc>
                  <a:txBody>
                    <a:bodyPr/>
                    <a:lstStyle/>
                    <a:p>
                      <a:pPr algn="ctr">
                        <a:spcAft>
                          <a:spcPts val="0"/>
                        </a:spcAft>
                      </a:pPr>
                      <a:r>
                        <a:rPr lang="fr-FR" sz="1400" spc="-20" dirty="0">
                          <a:solidFill>
                            <a:schemeClr val="tx1"/>
                          </a:solidFill>
                          <a:effectLst/>
                        </a:rPr>
                        <a:t>30.00 €/</a:t>
                      </a:r>
                      <a:r>
                        <a:rPr lang="fr-FR" sz="1400" spc="-20" dirty="0" err="1">
                          <a:solidFill>
                            <a:schemeClr val="tx1"/>
                          </a:solidFill>
                          <a:effectLst/>
                        </a:rPr>
                        <a:t>trim</a:t>
                      </a:r>
                      <a:endParaRPr lang="fr-FR" sz="1400" dirty="0">
                        <a:solidFill>
                          <a:schemeClr val="tx1"/>
                        </a:solidFill>
                        <a:effectLst/>
                        <a:latin typeface="Arial"/>
                        <a:ea typeface="Times New Roman"/>
                      </a:endParaRPr>
                    </a:p>
                  </a:txBody>
                  <a:tcPr marL="68580" marR="68580" marT="0" marB="0" anchor="ctr"/>
                </a:tc>
                <a:tc>
                  <a:txBody>
                    <a:bodyPr/>
                    <a:lstStyle/>
                    <a:p>
                      <a:pPr marL="457200" algn="l" defTabSz="914400" rtl="0" eaLnBrk="1" latinLnBrk="0" hangingPunct="1">
                        <a:spcAft>
                          <a:spcPts val="0"/>
                        </a:spcAft>
                      </a:pPr>
                      <a:r>
                        <a:rPr lang="fr-FR" sz="1400" kern="1200" spc="-20" dirty="0" smtClean="0">
                          <a:solidFill>
                            <a:schemeClr val="dk1"/>
                          </a:solidFill>
                          <a:effectLst/>
                          <a:latin typeface="+mn-lt"/>
                          <a:ea typeface="+mn-ea"/>
                          <a:cs typeface="+mn-cs"/>
                        </a:rPr>
                        <a:t>    -</a:t>
                      </a:r>
                      <a:endParaRPr lang="fr-FR" sz="1400" kern="1200" spc="-20" dirty="0">
                        <a:solidFill>
                          <a:schemeClr val="dk1"/>
                        </a:solidFill>
                        <a:effectLst/>
                        <a:latin typeface="+mn-lt"/>
                        <a:ea typeface="+mn-ea"/>
                        <a:cs typeface="+mn-cs"/>
                      </a:endParaRPr>
                    </a:p>
                  </a:txBody>
                  <a:tcPr marL="68580" marR="68580" marT="0" marB="0" anchor="ctr"/>
                </a:tc>
              </a:tr>
              <a:tr h="314325">
                <a:tc>
                  <a:txBody>
                    <a:bodyPr/>
                    <a:lstStyle/>
                    <a:p>
                      <a:pPr>
                        <a:spcAft>
                          <a:spcPts val="0"/>
                        </a:spcAft>
                      </a:pPr>
                      <a:r>
                        <a:rPr lang="fr-FR" sz="1400" spc="-20" dirty="0">
                          <a:effectLst/>
                        </a:rPr>
                        <a:t>Commission de mouvement</a:t>
                      </a:r>
                      <a:endParaRPr lang="fr-FR" sz="1400" dirty="0">
                        <a:solidFill>
                          <a:srgbClr val="365F91"/>
                        </a:solidFill>
                        <a:effectLst/>
                        <a:latin typeface="Arial"/>
                        <a:ea typeface="Times New Roman"/>
                      </a:endParaRPr>
                    </a:p>
                  </a:txBody>
                  <a:tcPr marL="68580" marR="68580" marT="0" marB="0">
                    <a:solidFill>
                      <a:srgbClr val="C00000"/>
                    </a:solidFill>
                  </a:tcPr>
                </a:tc>
                <a:tc>
                  <a:txBody>
                    <a:bodyPr/>
                    <a:lstStyle/>
                    <a:p>
                      <a:pPr algn="ctr">
                        <a:spcAft>
                          <a:spcPts val="0"/>
                        </a:spcAft>
                      </a:pPr>
                      <a:r>
                        <a:rPr lang="fr-FR" sz="1400" spc="-20" dirty="0">
                          <a:effectLst/>
                        </a:rPr>
                        <a:t>0.08% </a:t>
                      </a:r>
                      <a:br>
                        <a:rPr lang="fr-FR" sz="1400" spc="-20" dirty="0">
                          <a:effectLst/>
                        </a:rPr>
                      </a:br>
                      <a:r>
                        <a:rPr lang="fr-FR" sz="1400" spc="-20" dirty="0">
                          <a:effectLst/>
                        </a:rPr>
                        <a:t>avec un mini de 10€/</a:t>
                      </a:r>
                      <a:r>
                        <a:rPr lang="fr-FR" sz="1400" spc="-20" dirty="0" err="1">
                          <a:effectLst/>
                        </a:rPr>
                        <a:t>trim</a:t>
                      </a:r>
                      <a:endParaRPr lang="fr-FR" sz="1400" dirty="0">
                        <a:solidFill>
                          <a:srgbClr val="365F91"/>
                        </a:solidFill>
                        <a:effectLst/>
                        <a:latin typeface="Arial"/>
                        <a:ea typeface="Times New Roman"/>
                      </a:endParaRPr>
                    </a:p>
                  </a:txBody>
                  <a:tcPr marL="68580" marR="68580" marT="0" marB="0" anchor="ctr"/>
                </a:tc>
                <a:tc>
                  <a:txBody>
                    <a:bodyPr/>
                    <a:lstStyle/>
                    <a:p>
                      <a:pPr algn="ctr">
                        <a:spcAft>
                          <a:spcPts val="0"/>
                        </a:spcAft>
                      </a:pPr>
                      <a:r>
                        <a:rPr lang="fr-FR" sz="1400" spc="-20" dirty="0" smtClean="0">
                          <a:solidFill>
                            <a:srgbClr val="00B050"/>
                          </a:solidFill>
                          <a:effectLst/>
                        </a:rPr>
                        <a:t>0.10 % </a:t>
                      </a:r>
                      <a:r>
                        <a:rPr lang="fr-FR" sz="1400" spc="-20" dirty="0">
                          <a:solidFill>
                            <a:srgbClr val="00B050"/>
                          </a:solidFill>
                          <a:effectLst/>
                        </a:rPr>
                        <a:t/>
                      </a:r>
                      <a:br>
                        <a:rPr lang="fr-FR" sz="1400" spc="-20" dirty="0">
                          <a:solidFill>
                            <a:srgbClr val="00B050"/>
                          </a:solidFill>
                          <a:effectLst/>
                        </a:rPr>
                      </a:br>
                      <a:r>
                        <a:rPr lang="fr-FR" sz="1400" spc="-20" dirty="0">
                          <a:effectLst/>
                        </a:rPr>
                        <a:t>avec un mini de 10€/</a:t>
                      </a:r>
                      <a:r>
                        <a:rPr lang="fr-FR" sz="1400" spc="-20" dirty="0" err="1">
                          <a:effectLst/>
                        </a:rPr>
                        <a:t>trim</a:t>
                      </a:r>
                      <a:endParaRPr lang="fr-FR" sz="1400" dirty="0">
                        <a:solidFill>
                          <a:srgbClr val="365F91"/>
                        </a:solidFill>
                        <a:effectLst/>
                        <a:latin typeface="Arial"/>
                        <a:ea typeface="Times New Roman"/>
                      </a:endParaRPr>
                    </a:p>
                  </a:txBody>
                  <a:tcPr marL="68580" marR="68580" marT="0" marB="0" anchor="ctr"/>
                </a:tc>
                <a:tc>
                  <a:txBody>
                    <a:bodyPr/>
                    <a:lstStyle/>
                    <a:p>
                      <a:pPr marL="457200" algn="l" defTabSz="914400" rtl="0" eaLnBrk="1" latinLnBrk="0" hangingPunct="1">
                        <a:spcAft>
                          <a:spcPts val="0"/>
                        </a:spcAft>
                      </a:pPr>
                      <a:r>
                        <a:rPr lang="fr-FR" sz="1400" kern="1200" spc="-20" dirty="0" smtClean="0">
                          <a:solidFill>
                            <a:schemeClr val="dk1"/>
                          </a:solidFill>
                          <a:effectLst/>
                          <a:latin typeface="+mn-lt"/>
                          <a:ea typeface="+mn-ea"/>
                          <a:cs typeface="+mn-cs"/>
                        </a:rPr>
                        <a:t>0,11 %</a:t>
                      </a:r>
                      <a:endParaRPr lang="fr-FR" sz="1400" kern="1200" spc="-20" dirty="0">
                        <a:solidFill>
                          <a:schemeClr val="dk1"/>
                        </a:solidFill>
                        <a:effectLst/>
                        <a:latin typeface="+mn-lt"/>
                        <a:ea typeface="+mn-ea"/>
                        <a:cs typeface="+mn-cs"/>
                      </a:endParaRPr>
                    </a:p>
                  </a:txBody>
                  <a:tcPr marL="68580" marR="68580" marT="0" marB="0" anchor="ctr"/>
                </a:tc>
              </a:tr>
              <a:tr h="190500">
                <a:tc>
                  <a:txBody>
                    <a:bodyPr/>
                    <a:lstStyle/>
                    <a:p>
                      <a:pPr>
                        <a:spcAft>
                          <a:spcPts val="0"/>
                        </a:spcAft>
                      </a:pPr>
                      <a:r>
                        <a:rPr lang="fr-FR" sz="1400" spc="-20" dirty="0">
                          <a:effectLst/>
                        </a:rPr>
                        <a:t>Commission sur le plus fort découvert</a:t>
                      </a:r>
                      <a:endParaRPr lang="fr-FR" sz="1400" dirty="0">
                        <a:solidFill>
                          <a:srgbClr val="365F91"/>
                        </a:solidFill>
                        <a:effectLst/>
                        <a:latin typeface="Arial"/>
                        <a:ea typeface="Times New Roman"/>
                      </a:endParaRPr>
                    </a:p>
                  </a:txBody>
                  <a:tcPr marL="68580" marR="68580" marT="0" marB="0">
                    <a:solidFill>
                      <a:srgbClr val="C00000"/>
                    </a:solidFill>
                  </a:tcPr>
                </a:tc>
                <a:tc>
                  <a:txBody>
                    <a:bodyPr/>
                    <a:lstStyle/>
                    <a:p>
                      <a:pPr algn="ctr">
                        <a:spcAft>
                          <a:spcPts val="0"/>
                        </a:spcAft>
                      </a:pPr>
                      <a:r>
                        <a:rPr lang="fr-FR" sz="1400" spc="-20" dirty="0">
                          <a:effectLst/>
                        </a:rPr>
                        <a:t> </a:t>
                      </a:r>
                      <a:r>
                        <a:rPr lang="fr-FR" sz="1400" spc="-20" dirty="0" smtClean="0">
                          <a:effectLst/>
                        </a:rPr>
                        <a:t>0.09 </a:t>
                      </a:r>
                      <a:r>
                        <a:rPr lang="fr-FR" sz="1400" spc="-20" dirty="0">
                          <a:effectLst/>
                        </a:rPr>
                        <a:t>%</a:t>
                      </a:r>
                      <a:endParaRPr lang="fr-FR" sz="1400" dirty="0">
                        <a:solidFill>
                          <a:srgbClr val="365F91"/>
                        </a:solidFill>
                        <a:effectLst/>
                        <a:latin typeface="Arial"/>
                        <a:ea typeface="Times New Roman"/>
                      </a:endParaRPr>
                    </a:p>
                  </a:txBody>
                  <a:tcPr marL="68580" marR="68580" marT="0" marB="0" anchor="ctr"/>
                </a:tc>
                <a:tc>
                  <a:txBody>
                    <a:bodyPr/>
                    <a:lstStyle/>
                    <a:p>
                      <a:pPr algn="ctr">
                        <a:spcAft>
                          <a:spcPts val="0"/>
                        </a:spcAft>
                      </a:pPr>
                      <a:r>
                        <a:rPr lang="fr-FR" sz="1400" b="1" spc="-20" dirty="0" smtClean="0">
                          <a:solidFill>
                            <a:srgbClr val="00B050"/>
                          </a:solidFill>
                          <a:effectLst/>
                        </a:rPr>
                        <a:t>0.10 </a:t>
                      </a:r>
                      <a:r>
                        <a:rPr lang="fr-FR" sz="1400" b="1" spc="-20" dirty="0">
                          <a:solidFill>
                            <a:srgbClr val="00B050"/>
                          </a:solidFill>
                          <a:effectLst/>
                        </a:rPr>
                        <a:t>%</a:t>
                      </a:r>
                      <a:endParaRPr lang="fr-FR" sz="1400" b="1" dirty="0">
                        <a:solidFill>
                          <a:srgbClr val="00B050"/>
                        </a:solidFill>
                        <a:effectLst/>
                        <a:latin typeface="Arial"/>
                        <a:ea typeface="Times New Roman"/>
                      </a:endParaRPr>
                    </a:p>
                  </a:txBody>
                  <a:tcPr marL="68580" marR="68580" marT="0" marB="0" anchor="ctr"/>
                </a:tc>
                <a:tc>
                  <a:txBody>
                    <a:bodyPr/>
                    <a:lstStyle/>
                    <a:p>
                      <a:pPr marL="457200" algn="l" defTabSz="914400" rtl="0" eaLnBrk="1" latinLnBrk="0" hangingPunct="1">
                        <a:spcAft>
                          <a:spcPts val="0"/>
                        </a:spcAft>
                      </a:pPr>
                      <a:r>
                        <a:rPr lang="fr-FR" sz="1400" kern="1200" spc="-20" dirty="0" smtClean="0">
                          <a:solidFill>
                            <a:schemeClr val="dk1"/>
                          </a:solidFill>
                          <a:effectLst/>
                          <a:latin typeface="+mn-lt"/>
                          <a:ea typeface="+mn-ea"/>
                          <a:cs typeface="+mn-cs"/>
                        </a:rPr>
                        <a:t>0,20 %</a:t>
                      </a:r>
                      <a:endParaRPr lang="fr-FR" sz="1400" kern="1200" spc="-20" dirty="0">
                        <a:solidFill>
                          <a:schemeClr val="dk1"/>
                        </a:solidFill>
                        <a:effectLst/>
                        <a:latin typeface="+mn-lt"/>
                        <a:ea typeface="+mn-ea"/>
                        <a:cs typeface="+mn-cs"/>
                      </a:endParaRPr>
                    </a:p>
                  </a:txBody>
                  <a:tcPr marL="68580" marR="68580" marT="0" marB="0" anchor="ctr"/>
                </a:tc>
              </a:tr>
              <a:tr h="161925">
                <a:tc>
                  <a:txBody>
                    <a:bodyPr/>
                    <a:lstStyle/>
                    <a:p>
                      <a:pPr>
                        <a:spcAft>
                          <a:spcPts val="0"/>
                        </a:spcAft>
                      </a:pPr>
                      <a:r>
                        <a:rPr lang="fr-FR" sz="1400" spc="-20" dirty="0">
                          <a:effectLst/>
                        </a:rPr>
                        <a:t>Commission de dépassement sur autorisation</a:t>
                      </a:r>
                      <a:endParaRPr lang="fr-FR" sz="1400" dirty="0">
                        <a:solidFill>
                          <a:srgbClr val="365F91"/>
                        </a:solidFill>
                        <a:effectLst/>
                        <a:latin typeface="Arial"/>
                        <a:ea typeface="Times New Roman"/>
                      </a:endParaRPr>
                    </a:p>
                  </a:txBody>
                  <a:tcPr marL="68580" marR="68580" marT="0" marB="0">
                    <a:solidFill>
                      <a:srgbClr val="C00000"/>
                    </a:solidFill>
                  </a:tcPr>
                </a:tc>
                <a:tc>
                  <a:txBody>
                    <a:bodyPr/>
                    <a:lstStyle/>
                    <a:p>
                      <a:pPr algn="ctr">
                        <a:spcAft>
                          <a:spcPts val="0"/>
                        </a:spcAft>
                      </a:pPr>
                      <a:r>
                        <a:rPr lang="fr-FR" sz="1400" spc="-20" dirty="0" smtClean="0">
                          <a:effectLst/>
                        </a:rPr>
                        <a:t>2.00 </a:t>
                      </a:r>
                      <a:r>
                        <a:rPr lang="fr-FR" sz="1400" spc="-20" dirty="0">
                          <a:effectLst/>
                        </a:rPr>
                        <a:t>%</a:t>
                      </a:r>
                      <a:endParaRPr lang="fr-FR" sz="1400" dirty="0">
                        <a:solidFill>
                          <a:srgbClr val="365F91"/>
                        </a:solidFill>
                        <a:effectLst/>
                        <a:latin typeface="Arial"/>
                        <a:ea typeface="Times New Roman"/>
                      </a:endParaRPr>
                    </a:p>
                  </a:txBody>
                  <a:tcPr marL="68580" marR="68580" marT="0" marB="0" anchor="ctr"/>
                </a:tc>
                <a:tc>
                  <a:txBody>
                    <a:bodyPr/>
                    <a:lstStyle/>
                    <a:p>
                      <a:pPr algn="ctr">
                        <a:spcAft>
                          <a:spcPts val="0"/>
                        </a:spcAft>
                      </a:pPr>
                      <a:r>
                        <a:rPr lang="fr-FR" sz="1400" spc="-20" dirty="0" smtClean="0">
                          <a:effectLst/>
                        </a:rPr>
                        <a:t>3.00 </a:t>
                      </a:r>
                      <a:r>
                        <a:rPr lang="fr-FR" sz="1400" spc="-20" dirty="0">
                          <a:effectLst/>
                        </a:rPr>
                        <a:t>%</a:t>
                      </a:r>
                      <a:endParaRPr lang="fr-FR" sz="1400" dirty="0">
                        <a:solidFill>
                          <a:srgbClr val="365F91"/>
                        </a:solidFill>
                        <a:effectLst/>
                        <a:latin typeface="Arial"/>
                        <a:ea typeface="Times New Roman"/>
                      </a:endParaRPr>
                    </a:p>
                  </a:txBody>
                  <a:tcPr marL="68580" marR="68580" marT="0" marB="0" anchor="ctr"/>
                </a:tc>
                <a:tc>
                  <a:txBody>
                    <a:bodyPr/>
                    <a:lstStyle/>
                    <a:p>
                      <a:pPr marL="457200" algn="l" defTabSz="914400" rtl="0" eaLnBrk="1" latinLnBrk="0" hangingPunct="1">
                        <a:spcAft>
                          <a:spcPts val="0"/>
                        </a:spcAft>
                      </a:pPr>
                      <a:r>
                        <a:rPr lang="fr-FR" sz="1400" kern="1200" spc="-20" dirty="0" smtClean="0">
                          <a:solidFill>
                            <a:schemeClr val="dk1"/>
                          </a:solidFill>
                          <a:effectLst/>
                          <a:latin typeface="+mn-lt"/>
                          <a:ea typeface="+mn-ea"/>
                          <a:cs typeface="+mn-cs"/>
                        </a:rPr>
                        <a:t>2,65 %</a:t>
                      </a:r>
                      <a:endParaRPr lang="fr-FR" sz="1400" kern="1200" spc="-20" dirty="0">
                        <a:solidFill>
                          <a:schemeClr val="dk1"/>
                        </a:solidFill>
                        <a:effectLst/>
                        <a:latin typeface="+mn-lt"/>
                        <a:ea typeface="+mn-ea"/>
                        <a:cs typeface="+mn-cs"/>
                      </a:endParaRPr>
                    </a:p>
                  </a:txBody>
                  <a:tcPr marL="68580" marR="68580" marT="0" marB="0" anchor="ctr"/>
                </a:tc>
              </a:tr>
              <a:tr h="247650">
                <a:tc>
                  <a:txBody>
                    <a:bodyPr/>
                    <a:lstStyle/>
                    <a:p>
                      <a:pPr>
                        <a:spcAft>
                          <a:spcPts val="0"/>
                        </a:spcAft>
                      </a:pPr>
                      <a:r>
                        <a:rPr lang="fr-FR" sz="1400" spc="-20" dirty="0">
                          <a:effectLst/>
                        </a:rPr>
                        <a:t>Commission d’immobilisation</a:t>
                      </a:r>
                      <a:endParaRPr lang="fr-FR" sz="1400" dirty="0">
                        <a:solidFill>
                          <a:srgbClr val="365F91"/>
                        </a:solidFill>
                        <a:effectLst/>
                        <a:latin typeface="Arial"/>
                        <a:ea typeface="Times New Roman"/>
                      </a:endParaRPr>
                    </a:p>
                  </a:txBody>
                  <a:tcPr marL="68580" marR="68580" marT="0" marB="0">
                    <a:solidFill>
                      <a:srgbClr val="C00000"/>
                    </a:solidFill>
                  </a:tcPr>
                </a:tc>
                <a:tc>
                  <a:txBody>
                    <a:bodyPr/>
                    <a:lstStyle/>
                    <a:p>
                      <a:pPr algn="ctr">
                        <a:spcAft>
                          <a:spcPts val="0"/>
                        </a:spcAft>
                      </a:pPr>
                      <a:r>
                        <a:rPr lang="fr-FR" sz="1400" spc="-20" dirty="0">
                          <a:effectLst/>
                        </a:rPr>
                        <a:t>0.50 %</a:t>
                      </a:r>
                      <a:endParaRPr lang="fr-FR" sz="1400" dirty="0">
                        <a:solidFill>
                          <a:srgbClr val="365F91"/>
                        </a:solidFill>
                        <a:effectLst/>
                        <a:latin typeface="Arial"/>
                        <a:ea typeface="Times New Roman"/>
                      </a:endParaRPr>
                    </a:p>
                  </a:txBody>
                  <a:tcPr marL="68580" marR="68580" marT="0" marB="0" anchor="ctr"/>
                </a:tc>
                <a:tc>
                  <a:txBody>
                    <a:bodyPr/>
                    <a:lstStyle/>
                    <a:p>
                      <a:pPr algn="ctr">
                        <a:spcAft>
                          <a:spcPts val="0"/>
                        </a:spcAft>
                      </a:pPr>
                      <a:r>
                        <a:rPr lang="fr-FR" sz="1400" spc="-20" dirty="0">
                          <a:effectLst/>
                        </a:rPr>
                        <a:t>2.50 %</a:t>
                      </a:r>
                      <a:endParaRPr lang="fr-FR" sz="1400" dirty="0">
                        <a:solidFill>
                          <a:srgbClr val="365F91"/>
                        </a:solidFill>
                        <a:effectLst/>
                        <a:latin typeface="Arial"/>
                        <a:ea typeface="Times New Roman"/>
                      </a:endParaRPr>
                    </a:p>
                  </a:txBody>
                  <a:tcPr marL="68580" marR="68580" marT="0" marB="0" anchor="ctr"/>
                </a:tc>
                <a:tc>
                  <a:txBody>
                    <a:bodyPr/>
                    <a:lstStyle/>
                    <a:p>
                      <a:pPr marL="457200" algn="l" defTabSz="914400" rtl="0" eaLnBrk="1" latinLnBrk="0" hangingPunct="1">
                        <a:spcAft>
                          <a:spcPts val="0"/>
                        </a:spcAft>
                      </a:pPr>
                      <a:r>
                        <a:rPr lang="fr-FR" sz="1400" kern="1200" spc="-20" dirty="0" smtClean="0">
                          <a:solidFill>
                            <a:schemeClr val="dk1"/>
                          </a:solidFill>
                          <a:effectLst/>
                          <a:latin typeface="+mn-lt"/>
                          <a:ea typeface="+mn-ea"/>
                          <a:cs typeface="+mn-cs"/>
                        </a:rPr>
                        <a:t>1,02 %</a:t>
                      </a:r>
                      <a:endParaRPr lang="fr-FR" sz="1400" kern="1200" spc="-20" dirty="0">
                        <a:solidFill>
                          <a:schemeClr val="dk1"/>
                        </a:solidFill>
                        <a:effectLst/>
                        <a:latin typeface="+mn-lt"/>
                        <a:ea typeface="+mn-ea"/>
                        <a:cs typeface="+mn-cs"/>
                      </a:endParaRPr>
                    </a:p>
                  </a:txBody>
                  <a:tcPr marL="68580" marR="68580" marT="0" marB="0" anchor="ctr"/>
                </a:tc>
              </a:tr>
            </a:tbl>
          </a:graphicData>
        </a:graphic>
      </p:graphicFrame>
      <p:sp>
        <p:nvSpPr>
          <p:cNvPr id="4" name="Rectangle 3"/>
          <p:cNvSpPr/>
          <p:nvPr/>
        </p:nvSpPr>
        <p:spPr>
          <a:xfrm>
            <a:off x="273049" y="1019860"/>
            <a:ext cx="8543147" cy="5370701"/>
          </a:xfrm>
          <a:prstGeom prst="rect">
            <a:avLst/>
          </a:prstGeom>
        </p:spPr>
        <p:txBody>
          <a:bodyPr wrap="square">
            <a:spAutoFit/>
          </a:bodyPr>
          <a:lstStyle/>
          <a:p>
            <a:endParaRPr lang="fr-FR" sz="100" dirty="0" smtClean="0"/>
          </a:p>
          <a:p>
            <a:pPr marL="285750" indent="-285750">
              <a:buBlip>
                <a:blip r:embed="rId2"/>
              </a:buBlip>
            </a:pPr>
            <a:r>
              <a:rPr lang="fr-FR" dirty="0" smtClean="0"/>
              <a:t>Les commissions d’arrêté de compte :</a:t>
            </a:r>
          </a:p>
          <a:p>
            <a:pPr marL="285750" indent="-285750">
              <a:buBlip>
                <a:blip r:embed="rId2"/>
              </a:buBlip>
            </a:pPr>
            <a:endParaRPr lang="fr-FR" dirty="0"/>
          </a:p>
          <a:p>
            <a:pPr marL="285750" indent="-285750">
              <a:buBlip>
                <a:blip r:embed="rId2"/>
              </a:buBlip>
            </a:pPr>
            <a:endParaRPr lang="fr-FR" dirty="0" smtClean="0"/>
          </a:p>
          <a:p>
            <a:pPr marL="285750" indent="-285750">
              <a:buBlip>
                <a:blip r:embed="rId2"/>
              </a:buBlip>
            </a:pPr>
            <a:endParaRPr lang="fr-FR" dirty="0"/>
          </a:p>
          <a:p>
            <a:pPr marL="285750" indent="-285750">
              <a:buBlip>
                <a:blip r:embed="rId2"/>
              </a:buBlip>
            </a:pPr>
            <a:endParaRPr lang="fr-FR" dirty="0" smtClean="0"/>
          </a:p>
          <a:p>
            <a:pPr marL="285750" indent="-285750">
              <a:buBlip>
                <a:blip r:embed="rId2"/>
              </a:buBlip>
            </a:pPr>
            <a:endParaRPr lang="fr-FR" dirty="0"/>
          </a:p>
          <a:p>
            <a:pPr marL="285750" indent="-285750">
              <a:buBlip>
                <a:blip r:embed="rId2"/>
              </a:buBlip>
            </a:pPr>
            <a:endParaRPr lang="fr-FR" dirty="0" smtClean="0"/>
          </a:p>
          <a:p>
            <a:pPr marL="285750" indent="-285750">
              <a:buBlip>
                <a:blip r:embed="rId2"/>
              </a:buBlip>
            </a:pPr>
            <a:endParaRPr lang="fr-FR" dirty="0"/>
          </a:p>
          <a:p>
            <a:pPr marL="285750" indent="-285750">
              <a:buBlip>
                <a:blip r:embed="rId2"/>
              </a:buBlip>
            </a:pPr>
            <a:endParaRPr lang="fr-FR" dirty="0" smtClean="0"/>
          </a:p>
          <a:p>
            <a:pPr marL="285750" indent="-285750">
              <a:buBlip>
                <a:blip r:embed="rId2"/>
              </a:buBlip>
            </a:pPr>
            <a:endParaRPr lang="fr-FR" dirty="0"/>
          </a:p>
          <a:p>
            <a:endParaRPr lang="fr-FR" dirty="0"/>
          </a:p>
          <a:p>
            <a:endParaRPr lang="fr-FR" spc="-20" dirty="0" smtClean="0">
              <a:solidFill>
                <a:schemeClr val="dk1"/>
              </a:solidFill>
            </a:endParaRPr>
          </a:p>
          <a:p>
            <a:pPr marL="285750" indent="-285750">
              <a:buBlip>
                <a:blip r:embed="rId2"/>
              </a:buBlip>
            </a:pPr>
            <a:r>
              <a:rPr lang="fr-FR" spc="-20" dirty="0" smtClean="0">
                <a:solidFill>
                  <a:schemeClr val="dk1"/>
                </a:solidFill>
              </a:rPr>
              <a:t>Dans </a:t>
            </a:r>
            <a:r>
              <a:rPr lang="fr-FR" spc="-20" dirty="0">
                <a:solidFill>
                  <a:schemeClr val="dk1"/>
                </a:solidFill>
              </a:rPr>
              <a:t>la majorité des </a:t>
            </a:r>
            <a:r>
              <a:rPr lang="fr-FR" spc="-20" dirty="0" smtClean="0">
                <a:solidFill>
                  <a:schemeClr val="dk1"/>
                </a:solidFill>
              </a:rPr>
              <a:t>CE, application d’un </a:t>
            </a:r>
            <a:r>
              <a:rPr lang="fr-FR" spc="-20" dirty="0">
                <a:solidFill>
                  <a:schemeClr val="dk1"/>
                </a:solidFill>
              </a:rPr>
              <a:t>tarif unique de frais de tenue de </a:t>
            </a:r>
            <a:r>
              <a:rPr lang="fr-FR" spc="-20" dirty="0" smtClean="0">
                <a:solidFill>
                  <a:schemeClr val="dk1"/>
                </a:solidFill>
              </a:rPr>
              <a:t>compte sans minoration pour les SCI Pros.</a:t>
            </a:r>
          </a:p>
          <a:p>
            <a:pPr marL="285750" indent="-285750">
              <a:buBlip>
                <a:blip r:embed="rId2"/>
              </a:buBlip>
            </a:pPr>
            <a:endParaRPr lang="fr-FR" spc="-20" dirty="0" smtClean="0">
              <a:solidFill>
                <a:schemeClr val="dk1"/>
              </a:solidFill>
            </a:endParaRPr>
          </a:p>
          <a:p>
            <a:pPr marL="285750" indent="-285750">
              <a:buBlip>
                <a:blip r:embed="rId2"/>
              </a:buBlip>
            </a:pPr>
            <a:r>
              <a:rPr lang="fr-FR" spc="-20" dirty="0" smtClean="0">
                <a:solidFill>
                  <a:schemeClr val="dk1"/>
                </a:solidFill>
              </a:rPr>
              <a:t>Pour les SCI, les clients détenteurs d’un forfait ne sont pas prélevés des frais de tenue de compte et des commissions </a:t>
            </a:r>
            <a:r>
              <a:rPr lang="fr-FR" spc="-20" smtClean="0">
                <a:solidFill>
                  <a:schemeClr val="dk1"/>
                </a:solidFill>
              </a:rPr>
              <a:t>de mouvements.</a:t>
            </a:r>
            <a:endParaRPr lang="fr-FR" spc="-20" dirty="0" smtClean="0">
              <a:solidFill>
                <a:schemeClr val="dk1"/>
              </a:solidFill>
            </a:endParaRPr>
          </a:p>
          <a:p>
            <a:pPr marL="285750" indent="-285750">
              <a:buBlip>
                <a:blip r:embed="rId2"/>
              </a:buBlip>
            </a:pPr>
            <a:endParaRPr lang="fr-FR" spc="-20" dirty="0">
              <a:solidFill>
                <a:schemeClr val="dk1"/>
              </a:solidFill>
            </a:endParaRPr>
          </a:p>
          <a:p>
            <a:pPr marL="285750" indent="-285750">
              <a:buBlip>
                <a:blip r:embed="rId2"/>
              </a:buBlip>
            </a:pPr>
            <a:endParaRPr lang="fr-FR" dirty="0"/>
          </a:p>
        </p:txBody>
      </p:sp>
      <p:sp>
        <p:nvSpPr>
          <p:cNvPr id="8" name="ZoneTexte 7"/>
          <p:cNvSpPr txBox="1"/>
          <p:nvPr/>
        </p:nvSpPr>
        <p:spPr>
          <a:xfrm>
            <a:off x="7233264" y="1983362"/>
            <a:ext cx="1790700" cy="261610"/>
          </a:xfrm>
          <a:prstGeom prst="rect">
            <a:avLst/>
          </a:prstGeom>
          <a:noFill/>
        </p:spPr>
        <p:txBody>
          <a:bodyPr wrap="square" rtlCol="0">
            <a:spAutoFit/>
          </a:bodyPr>
          <a:lstStyle/>
          <a:p>
            <a:r>
              <a:rPr lang="fr-FR" sz="1100" dirty="0" smtClean="0"/>
              <a:t>Dont 1 CE à 90€/</a:t>
            </a:r>
            <a:r>
              <a:rPr lang="fr-FR" sz="1100" dirty="0" err="1" smtClean="0"/>
              <a:t>trim</a:t>
            </a:r>
            <a:endParaRPr lang="fr-FR" sz="1100" dirty="0"/>
          </a:p>
        </p:txBody>
      </p:sp>
    </p:spTree>
    <p:extLst>
      <p:ext uri="{BB962C8B-B14F-4D97-AF65-F5344CB8AC3E}">
        <p14:creationId xmlns:p14="http://schemas.microsoft.com/office/powerpoint/2010/main" val="29732199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txBox="1">
            <a:spLocks/>
          </p:cNvSpPr>
          <p:nvPr/>
        </p:nvSpPr>
        <p:spPr>
          <a:xfrm>
            <a:off x="765174" y="476672"/>
            <a:ext cx="8067600" cy="709200"/>
          </a:xfrm>
          <a:prstGeom prst="rect">
            <a:avLst/>
          </a:prstGeom>
        </p:spPr>
        <p:txBody>
          <a:bodyPr>
            <a:normAutofit/>
          </a:bodyPr>
          <a:lst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a:lstStyle>
          <a:p>
            <a:r>
              <a:rPr lang="fr-FR" dirty="0" smtClean="0">
                <a:solidFill>
                  <a:srgbClr val="FF0000"/>
                </a:solidFill>
              </a:rPr>
              <a:t>Actualités </a:t>
            </a:r>
            <a:r>
              <a:rPr lang="fr-FR" dirty="0" smtClean="0">
                <a:solidFill>
                  <a:prstClr val="white"/>
                </a:solidFill>
              </a:rPr>
              <a:t>de la semaine 13</a:t>
            </a:r>
            <a:endParaRPr lang="fr-FR" dirty="0">
              <a:solidFill>
                <a:prstClr val="white"/>
              </a:solidFill>
            </a:endParaRPr>
          </a:p>
        </p:txBody>
      </p:sp>
      <p:pic>
        <p:nvPicPr>
          <p:cNvPr id="5"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198" b="95808" l="5422" r="89157">
                        <a14:foregroundMark x1="70482" y1="42515" x2="70482" y2="42515"/>
                        <a14:foregroundMark x1="87349" y1="24551" x2="87349" y2="24551"/>
                        <a14:foregroundMark x1="83133" y1="5988" x2="83133" y2="5988"/>
                        <a14:foregroundMark x1="69277" y1="2994" x2="69277" y2="2994"/>
                        <a14:foregroundMark x1="54217" y1="9581" x2="54217" y2="9581"/>
                        <a14:foregroundMark x1="52410" y1="22754" x2="52410" y2="22754"/>
                        <a14:foregroundMark x1="57229" y1="29940" x2="57229" y2="29940"/>
                        <a14:foregroundMark x1="69880" y1="42515" x2="86747" y2="23353"/>
                        <a14:foregroundMark x1="87349" y1="23952" x2="82530" y2="5389"/>
                        <a14:foregroundMark x1="82530" y1="5389" x2="69277" y2="2395"/>
                        <a14:foregroundMark x1="68072" y1="2994" x2="55422" y2="8982"/>
                        <a14:foregroundMark x1="53614" y1="10778" x2="51807" y2="22156"/>
                        <a14:foregroundMark x1="52410" y1="23952" x2="57831" y2="29341"/>
                        <a14:foregroundMark x1="57229" y1="29940" x2="68675" y2="41916"/>
                        <a14:foregroundMark x1="34337" y1="28144" x2="34337" y2="28144"/>
                        <a14:foregroundMark x1="45783" y1="30539" x2="45783" y2="30539"/>
                        <a14:foregroundMark x1="51807" y1="21557" x2="34337" y2="26946"/>
                        <a14:foregroundMark x1="69277" y1="14970" x2="69277" y2="14970"/>
                        <a14:foregroundMark x1="69277" y1="22754" x2="69277" y2="22754"/>
                        <a14:foregroundMark x1="69277" y1="22754" x2="69277" y2="22754"/>
                        <a14:foregroundMark x1="75904" y1="18563" x2="75904" y2="18563"/>
                        <a14:foregroundMark x1="77711" y1="11377" x2="77711" y2="11377"/>
                        <a14:foregroundMark x1="63253" y1="13174" x2="63253" y2="13174"/>
                        <a14:foregroundMark x1="64458" y1="15569" x2="64458" y2="15569"/>
                        <a14:foregroundMark x1="66867" y1="14371" x2="66867" y2="143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6694736" y="3054408"/>
            <a:ext cx="1524947" cy="1534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à coins arrondis 5"/>
          <p:cNvSpPr/>
          <p:nvPr/>
        </p:nvSpPr>
        <p:spPr>
          <a:xfrm>
            <a:off x="5364088" y="1268760"/>
            <a:ext cx="3245074" cy="178564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b="1" dirty="0">
                <a:solidFill>
                  <a:srgbClr val="000000"/>
                </a:solidFill>
              </a:rPr>
              <a:t>Retrouvez chaque semaine toutes les actualités dans le brief DG / DUC / DA adressé aux </a:t>
            </a:r>
            <a:r>
              <a:rPr lang="fr-FR" b="1" dirty="0" smtClean="0">
                <a:solidFill>
                  <a:srgbClr val="000000"/>
                </a:solidFill>
              </a:rPr>
              <a:t>managers et disponible dans la Rubrique Des Commerciaux en </a:t>
            </a:r>
            <a:r>
              <a:rPr lang="fr-FR" b="1" dirty="0" smtClean="0">
                <a:solidFill>
                  <a:srgbClr val="000000"/>
                </a:solidFill>
                <a:hlinkClick r:id="rId4"/>
              </a:rPr>
              <a:t>cliquant ICI</a:t>
            </a:r>
            <a:r>
              <a:rPr lang="fr-FR" b="1" dirty="0" smtClean="0">
                <a:solidFill>
                  <a:srgbClr val="000000"/>
                </a:solidFill>
              </a:rPr>
              <a:t>.</a:t>
            </a:r>
            <a:endParaRPr lang="fr-FR" b="1" dirty="0">
              <a:solidFill>
                <a:srgbClr val="000000"/>
              </a:solidFill>
            </a:endParaRPr>
          </a:p>
        </p:txBody>
      </p:sp>
      <p:sp>
        <p:nvSpPr>
          <p:cNvPr id="7" name="Espace réservé du contenu 1"/>
          <p:cNvSpPr>
            <a:spLocks noGrp="1"/>
          </p:cNvSpPr>
          <p:nvPr>
            <p:ph idx="1"/>
          </p:nvPr>
        </p:nvSpPr>
        <p:spPr>
          <a:xfrm>
            <a:off x="332910" y="1052736"/>
            <a:ext cx="8499864" cy="5400600"/>
          </a:xfrm>
        </p:spPr>
        <p:txBody>
          <a:bodyPr>
            <a:normAutofit fontScale="70000" lnSpcReduction="20000"/>
          </a:bodyPr>
          <a:lstStyle/>
          <a:p>
            <a:pPr marL="982663" lvl="0" indent="-266700">
              <a:lnSpc>
                <a:spcPct val="110000"/>
              </a:lnSpc>
              <a:spcBef>
                <a:spcPts val="0"/>
              </a:spcBef>
              <a:buFont typeface="Wingdings" panose="05000000000000000000" pitchFamily="2" charset="2"/>
              <a:buChar char="Ø"/>
            </a:pPr>
            <a:r>
              <a:rPr lang="fr-FR" sz="2400" b="1" dirty="0">
                <a:solidFill>
                  <a:srgbClr val="FF0000"/>
                </a:solidFill>
                <a:latin typeface="Arial Narrow" panose="020B0606020202030204" pitchFamily="34" charset="0"/>
              </a:rPr>
              <a:t>Fichiers à traiter :</a:t>
            </a:r>
            <a:r>
              <a:rPr lang="fr-FR" sz="2400" b="1" dirty="0">
                <a:latin typeface="Arial Narrow" panose="020B0606020202030204" pitchFamily="34" charset="0"/>
              </a:rPr>
              <a:t>	</a:t>
            </a:r>
            <a:r>
              <a:rPr lang="fr-FR" sz="2400" dirty="0" smtClean="0">
                <a:latin typeface="Arial Narrow" panose="020B0606020202030204" pitchFamily="34" charset="0"/>
              </a:rPr>
              <a:t>Mobilité </a:t>
            </a:r>
            <a:r>
              <a:rPr lang="fr-FR" sz="2400" dirty="0">
                <a:latin typeface="Arial Narrow" panose="020B0606020202030204" pitchFamily="34" charset="0"/>
              </a:rPr>
              <a:t>bancaire</a:t>
            </a:r>
          </a:p>
          <a:p>
            <a:pPr marL="1371600" lvl="3" indent="0">
              <a:lnSpc>
                <a:spcPct val="110000"/>
              </a:lnSpc>
              <a:spcBef>
                <a:spcPts val="0"/>
              </a:spcBef>
              <a:buNone/>
            </a:pPr>
            <a:r>
              <a:rPr lang="fr-FR" sz="2400" dirty="0">
                <a:latin typeface="Arial Narrow" panose="020B0606020202030204" pitchFamily="34" charset="0"/>
              </a:rPr>
              <a:t>	</a:t>
            </a:r>
            <a:r>
              <a:rPr lang="fr-FR" sz="2400" dirty="0" smtClean="0">
                <a:latin typeface="Arial Narrow" panose="020B0606020202030204" pitchFamily="34" charset="0"/>
              </a:rPr>
              <a:t>	Livret A</a:t>
            </a:r>
          </a:p>
          <a:p>
            <a:pPr marL="1371600" lvl="3" indent="0">
              <a:lnSpc>
                <a:spcPct val="110000"/>
              </a:lnSpc>
              <a:spcBef>
                <a:spcPts val="0"/>
              </a:spcBef>
              <a:buNone/>
            </a:pPr>
            <a:r>
              <a:rPr lang="fr-FR" sz="2400" dirty="0">
                <a:latin typeface="Arial Narrow" panose="020B0606020202030204" pitchFamily="34" charset="0"/>
              </a:rPr>
              <a:t>	</a:t>
            </a:r>
            <a:r>
              <a:rPr lang="fr-FR" sz="2400" dirty="0" smtClean="0">
                <a:latin typeface="Arial Narrow" panose="020B0606020202030204" pitchFamily="34" charset="0"/>
              </a:rPr>
              <a:t>	</a:t>
            </a:r>
            <a:r>
              <a:rPr lang="fr-FR" sz="2400" dirty="0" err="1" smtClean="0">
                <a:latin typeface="Arial Narrow" panose="020B0606020202030204" pitchFamily="34" charset="0"/>
              </a:rPr>
              <a:t>Izicarte</a:t>
            </a:r>
            <a:endParaRPr lang="fr-FR" sz="2400" dirty="0" smtClean="0">
              <a:latin typeface="Arial Narrow" panose="020B0606020202030204" pitchFamily="34" charset="0"/>
            </a:endParaRPr>
          </a:p>
          <a:p>
            <a:pPr marL="1371600" lvl="3" indent="0">
              <a:lnSpc>
                <a:spcPct val="110000"/>
              </a:lnSpc>
              <a:spcBef>
                <a:spcPts val="0"/>
              </a:spcBef>
              <a:buNone/>
            </a:pPr>
            <a:r>
              <a:rPr lang="fr-FR" sz="2400" dirty="0">
                <a:latin typeface="Arial Narrow" panose="020B0606020202030204" pitchFamily="34" charset="0"/>
              </a:rPr>
              <a:t>	</a:t>
            </a:r>
            <a:r>
              <a:rPr lang="fr-FR" sz="2400" dirty="0" smtClean="0">
                <a:latin typeface="Arial Narrow" panose="020B0606020202030204" pitchFamily="34" charset="0"/>
              </a:rPr>
              <a:t>	PEL </a:t>
            </a:r>
            <a:r>
              <a:rPr lang="fr-FR" sz="2400" dirty="0">
                <a:latin typeface="Arial Narrow" panose="020B0606020202030204" pitchFamily="34" charset="0"/>
              </a:rPr>
              <a:t>non-respect</a:t>
            </a:r>
          </a:p>
          <a:p>
            <a:pPr marL="0" lvl="0" indent="0">
              <a:lnSpc>
                <a:spcPct val="110000"/>
              </a:lnSpc>
              <a:spcBef>
                <a:spcPts val="0"/>
              </a:spcBef>
              <a:buNone/>
            </a:pPr>
            <a:r>
              <a:rPr lang="fr-FR" sz="2400" dirty="0">
                <a:latin typeface="Arial Narrow" panose="020B0606020202030204" pitchFamily="34" charset="0"/>
              </a:rPr>
              <a:t>		</a:t>
            </a:r>
            <a:r>
              <a:rPr lang="fr-FR" sz="2400" dirty="0" smtClean="0">
                <a:latin typeface="Arial Narrow" panose="020B0606020202030204" pitchFamily="34" charset="0"/>
              </a:rPr>
              <a:t>	Lutte </a:t>
            </a:r>
            <a:r>
              <a:rPr lang="fr-FR" sz="2400" dirty="0">
                <a:latin typeface="Arial Narrow" panose="020B0606020202030204" pitchFamily="34" charset="0"/>
              </a:rPr>
              <a:t>anti-résiliation</a:t>
            </a:r>
          </a:p>
          <a:p>
            <a:pPr marL="0" lvl="0" indent="0">
              <a:lnSpc>
                <a:spcPct val="110000"/>
              </a:lnSpc>
              <a:spcBef>
                <a:spcPts val="0"/>
              </a:spcBef>
              <a:buNone/>
            </a:pPr>
            <a:r>
              <a:rPr lang="fr-FR" sz="2400" dirty="0">
                <a:latin typeface="Arial Narrow" panose="020B0606020202030204" pitchFamily="34" charset="0"/>
              </a:rPr>
              <a:t>		</a:t>
            </a:r>
            <a:r>
              <a:rPr lang="fr-FR" sz="2400" dirty="0" smtClean="0">
                <a:latin typeface="Arial Narrow" panose="020B0606020202030204" pitchFamily="34" charset="0"/>
              </a:rPr>
              <a:t>	Fichier Surveillance</a:t>
            </a:r>
          </a:p>
          <a:p>
            <a:pPr marL="0" lvl="0" indent="0">
              <a:lnSpc>
                <a:spcPct val="110000"/>
              </a:lnSpc>
              <a:spcBef>
                <a:spcPts val="0"/>
              </a:spcBef>
              <a:buNone/>
            </a:pPr>
            <a:endParaRPr lang="fr-FR" sz="2400" dirty="0" smtClean="0">
              <a:latin typeface="Arial Narrow" panose="020B0606020202030204" pitchFamily="34" charset="0"/>
            </a:endParaRPr>
          </a:p>
          <a:p>
            <a:pPr lvl="0"/>
            <a:r>
              <a:rPr lang="fr-FR" sz="2400" b="1" dirty="0" smtClean="0"/>
              <a:t>BANCA – </a:t>
            </a:r>
            <a:r>
              <a:rPr lang="fr-FR" sz="2400" b="1" dirty="0"/>
              <a:t>Opération </a:t>
            </a:r>
            <a:r>
              <a:rPr lang="fr-FR" sz="2400" b="1" dirty="0" err="1"/>
              <a:t>Kartable</a:t>
            </a:r>
            <a:r>
              <a:rPr lang="fr-FR" sz="2400" b="1" dirty="0"/>
              <a:t> - Newsletter Jeunes</a:t>
            </a:r>
            <a:endParaRPr lang="fr-FR" sz="2400" b="1" dirty="0" smtClean="0"/>
          </a:p>
          <a:p>
            <a:pPr lvl="0"/>
            <a:r>
              <a:rPr lang="fr-FR" sz="2400" b="1" dirty="0" smtClean="0"/>
              <a:t>BANCA </a:t>
            </a:r>
            <a:r>
              <a:rPr lang="fr-FR" sz="2400" b="1" dirty="0"/>
              <a:t>– Opération Coupe du </a:t>
            </a:r>
            <a:r>
              <a:rPr lang="fr-FR" sz="2400" b="1" dirty="0" smtClean="0"/>
              <a:t>Monde</a:t>
            </a:r>
          </a:p>
          <a:p>
            <a:r>
              <a:rPr lang="fr-FR" sz="2400" b="1" dirty="0"/>
              <a:t>BANCA – Option Internationale</a:t>
            </a:r>
          </a:p>
          <a:p>
            <a:pPr lvl="0"/>
            <a:r>
              <a:rPr lang="fr-FR" sz="2400" b="1" dirty="0" smtClean="0"/>
              <a:t>EPARGNE </a:t>
            </a:r>
            <a:r>
              <a:rPr lang="fr-FR" sz="2400" b="1" dirty="0"/>
              <a:t>– Fin du jeu bicentenaire </a:t>
            </a:r>
            <a:endParaRPr lang="fr-FR" sz="2400" b="1" dirty="0" smtClean="0"/>
          </a:p>
          <a:p>
            <a:pPr lvl="0"/>
            <a:r>
              <a:rPr lang="fr-FR" sz="2400" b="1" dirty="0" smtClean="0"/>
              <a:t>EPARGNE </a:t>
            </a:r>
            <a:r>
              <a:rPr lang="fr-FR" sz="2400" b="1" dirty="0"/>
              <a:t>– CTO / PEA - DORVAL Conviction PEA</a:t>
            </a:r>
            <a:endParaRPr lang="fr-FR" sz="2400" b="1" dirty="0" smtClean="0"/>
          </a:p>
          <a:p>
            <a:pPr lvl="0"/>
            <a:r>
              <a:rPr lang="fr-FR" sz="2400" b="1" dirty="0" smtClean="0"/>
              <a:t>EPARGNE </a:t>
            </a:r>
            <a:r>
              <a:rPr lang="fr-FR" sz="2400" b="1" dirty="0"/>
              <a:t>– Assurance-vie – Outil d’aide à la vente à la « Pierre Papier </a:t>
            </a:r>
            <a:r>
              <a:rPr lang="fr-FR" sz="2400" b="1" dirty="0" smtClean="0"/>
              <a:t>»</a:t>
            </a:r>
          </a:p>
          <a:p>
            <a:pPr lvl="0"/>
            <a:r>
              <a:rPr lang="fr-FR" sz="2400" b="1" dirty="0" smtClean="0"/>
              <a:t>EPARGNE </a:t>
            </a:r>
            <a:r>
              <a:rPr lang="fr-FR" sz="2400" b="1" dirty="0"/>
              <a:t>– Conditions d’éligibilité LEP 2018</a:t>
            </a:r>
            <a:endParaRPr lang="fr-FR" sz="2400" b="1" dirty="0" smtClean="0"/>
          </a:p>
          <a:p>
            <a:r>
              <a:rPr lang="fr-FR" sz="2400" b="1" dirty="0" smtClean="0"/>
              <a:t>EPARGNE </a:t>
            </a:r>
            <a:r>
              <a:rPr lang="fr-FR" sz="2400" b="1" dirty="0"/>
              <a:t>– Rappel : Loi </a:t>
            </a:r>
            <a:r>
              <a:rPr lang="fr-FR" sz="2400" b="1" dirty="0" smtClean="0"/>
              <a:t>Eckert</a:t>
            </a:r>
          </a:p>
          <a:p>
            <a:r>
              <a:rPr lang="fr-FR" sz="2400" b="1" dirty="0" smtClean="0"/>
              <a:t>CREDIT IMMO </a:t>
            </a:r>
            <a:r>
              <a:rPr lang="fr-FR" sz="2400" b="1" dirty="0"/>
              <a:t>– Rappel </a:t>
            </a:r>
            <a:r>
              <a:rPr lang="fr-FR" sz="2400" b="1" dirty="0" smtClean="0"/>
              <a:t>du dispositif </a:t>
            </a:r>
            <a:r>
              <a:rPr lang="fr-FR" sz="2400" b="1" dirty="0"/>
              <a:t>PARADE</a:t>
            </a:r>
            <a:endParaRPr lang="fr-FR" sz="2400" b="1" dirty="0" smtClean="0"/>
          </a:p>
          <a:p>
            <a:r>
              <a:rPr lang="fr-FR" sz="2400" b="1" dirty="0" smtClean="0"/>
              <a:t>IARD – </a:t>
            </a:r>
            <a:r>
              <a:rPr lang="fr-FR" sz="2400" b="1" dirty="0"/>
              <a:t>Remise tarifaire</a:t>
            </a:r>
          </a:p>
          <a:p>
            <a:r>
              <a:rPr lang="fr-FR" sz="2400" b="1" dirty="0" smtClean="0"/>
              <a:t>MARCHE DES PROS – </a:t>
            </a:r>
            <a:r>
              <a:rPr lang="fr-FR" sz="2400" b="1" dirty="0"/>
              <a:t>Action Large Pro</a:t>
            </a:r>
            <a:endParaRPr lang="fr-FR" sz="2400" b="1" dirty="0" smtClean="0"/>
          </a:p>
          <a:p>
            <a:r>
              <a:rPr lang="fr-FR" sz="2400" b="1" dirty="0" smtClean="0"/>
              <a:t>MARCHE </a:t>
            </a:r>
            <a:r>
              <a:rPr lang="fr-FR" sz="2400" b="1" dirty="0"/>
              <a:t>DES PROS – Forfait </a:t>
            </a:r>
            <a:r>
              <a:rPr lang="fr-FR" sz="2400" b="1" dirty="0" err="1"/>
              <a:t>Labelis</a:t>
            </a:r>
            <a:r>
              <a:rPr lang="fr-FR" sz="2400" b="1" dirty="0"/>
              <a:t> </a:t>
            </a:r>
            <a:r>
              <a:rPr lang="fr-FR" sz="2400" b="1" dirty="0" smtClean="0"/>
              <a:t>Santé</a:t>
            </a:r>
          </a:p>
          <a:p>
            <a:r>
              <a:rPr lang="fr-FR" sz="2400" b="1" dirty="0"/>
              <a:t>MARCHE DES PROS – Restitution des </a:t>
            </a:r>
            <a:r>
              <a:rPr lang="fr-FR" sz="2400" b="1" dirty="0" smtClean="0"/>
              <a:t>TPE</a:t>
            </a:r>
            <a:endParaRPr lang="fr-FR" sz="2400" b="1" dirty="0"/>
          </a:p>
        </p:txBody>
      </p:sp>
    </p:spTree>
    <p:extLst>
      <p:ext uri="{BB962C8B-B14F-4D97-AF65-F5344CB8AC3E}">
        <p14:creationId xmlns:p14="http://schemas.microsoft.com/office/powerpoint/2010/main" val="425817408"/>
      </p:ext>
    </p:extLst>
  </p:cSld>
  <p:clrMapOvr>
    <a:masterClrMapping/>
  </p:clrMapOvr>
  <p:timing>
    <p:tnLst>
      <p:par>
        <p:cTn id="1" dur="indefinite" restart="never" nodeType="tmRoot"/>
      </p:par>
    </p:tnLst>
  </p:timing>
</p:sld>
</file>

<file path=ppt/theme/theme1.xml><?xml version="1.0" encoding="utf-8"?>
<a:theme xmlns:a="http://schemas.openxmlformats.org/drawingml/2006/main" name="1-MODELE PART">
  <a:themeElements>
    <a:clrScheme name="Personnalisé 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0070C0"/>
      </a:hlink>
      <a:folHlink>
        <a:srgbClr val="5F497A"/>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0DDF4567820894D9A2BC539D1A394A7" ma:contentTypeVersion="1" ma:contentTypeDescription="Crée un document." ma:contentTypeScope="" ma:versionID="f0660892317ff9c222d67fbe065c8e8b">
  <xsd:schema xmlns:xsd="http://www.w3.org/2001/XMLSchema" xmlns:p="http://schemas.microsoft.com/office/2006/metadata/properties" xmlns:ns2="02ea4b1b-5614-43b2-acce-6a9ef10fff4e" targetNamespace="http://schemas.microsoft.com/office/2006/metadata/properties" ma:root="true" ma:fieldsID="62c0c718fea2220f2b7b4e28141722dc" ns2:_="">
    <xsd:import namespace="02ea4b1b-5614-43b2-acce-6a9ef10fff4e"/>
    <xsd:element name="properties">
      <xsd:complexType>
        <xsd:sequence>
          <xsd:element name="documentManagement">
            <xsd:complexType>
              <xsd:all>
                <xsd:element ref="ns2:Commentaires" minOccurs="0"/>
              </xsd:all>
            </xsd:complexType>
          </xsd:element>
        </xsd:sequence>
      </xsd:complexType>
    </xsd:element>
  </xsd:schema>
  <xsd:schema xmlns:xsd="http://www.w3.org/2001/XMLSchema" xmlns:dms="http://schemas.microsoft.com/office/2006/documentManagement/types" targetNamespace="02ea4b1b-5614-43b2-acce-6a9ef10fff4e" elementFormDefault="qualified">
    <xsd:import namespace="http://schemas.microsoft.com/office/2006/documentManagement/types"/>
    <xsd:element name="Commentaires" ma:index="8"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71AAE39C-C746-4D5E-894D-FEC939839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a4b1b-5614-43b2-acce-6a9ef10fff4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1C925DB7-CCE4-48F1-BF80-9981159D6B98}">
  <ds:schemaRefs>
    <ds:schemaRef ds:uri="02ea4b1b-5614-43b2-acce-6a9ef10fff4e"/>
    <ds:schemaRef ds:uri="http://www.w3.org/XML/1998/namespace"/>
    <ds:schemaRef ds:uri="http://schemas.openxmlformats.org/package/2006/metadata/core-properties"/>
    <ds:schemaRef ds:uri="http://purl.org/dc/elements/1.1/"/>
    <ds:schemaRef ds:uri="http://schemas.microsoft.com/office/2006/metadata/properties"/>
    <ds:schemaRef ds:uri="http://schemas.microsoft.com/office/2006/documentManagement/typ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10543</TotalTime>
  <Words>3762</Words>
  <Application>Microsoft Office PowerPoint</Application>
  <PresentationFormat>Affichage à l'écran (4:3)</PresentationFormat>
  <Paragraphs>794</Paragraphs>
  <Slides>21</Slides>
  <Notes>2</Notes>
  <HiddenSlides>0</HiddenSlides>
  <MMClips>0</MMClips>
  <ScaleCrop>false</ScaleCrop>
  <HeadingPairs>
    <vt:vector size="4" baseType="variant">
      <vt:variant>
        <vt:lpstr>Thème</vt:lpstr>
      </vt:variant>
      <vt:variant>
        <vt:i4>9</vt:i4>
      </vt:variant>
      <vt:variant>
        <vt:lpstr>Titres des diapositives</vt:lpstr>
      </vt:variant>
      <vt:variant>
        <vt:i4>21</vt:i4>
      </vt:variant>
    </vt:vector>
  </HeadingPairs>
  <TitlesOfParts>
    <vt:vector size="30" baseType="lpstr">
      <vt:lpstr>1-MODELE PART</vt:lpstr>
      <vt:lpstr>2-MODELE GP</vt:lpstr>
      <vt:lpstr>3-MODELE PRO</vt:lpstr>
      <vt:lpstr>MODELE BDR</vt:lpstr>
      <vt:lpstr>BDR ENTREPRISES</vt:lpstr>
      <vt:lpstr>BDR ESI</vt:lpstr>
      <vt:lpstr>BDR PP</vt:lpstr>
      <vt:lpstr>BDR IMMO PRO</vt:lpstr>
      <vt:lpstr>BDR SECTEUR PUBLIC</vt:lpstr>
      <vt:lpstr>Présentation PowerPoint</vt:lpstr>
      <vt:lpstr>Opération kartable</vt:lpstr>
      <vt:lpstr>Présentation PowerPoint</vt:lpstr>
      <vt:lpstr>Tarification applicable au 1er avril 2018</vt:lpstr>
      <vt:lpstr>offres groupées de service</vt:lpstr>
      <vt:lpstr>cartes à l’unité</vt:lpstr>
      <vt:lpstr>Autres principaux postes tarifaires</vt:lpstr>
      <vt:lpstr> frais de tenue de compte</vt:lpstr>
      <vt:lpstr>refabrication anticipée de carte (nouveau)</vt:lpstr>
      <vt:lpstr>taux débiteurs des découverts permanents</vt:lpstr>
      <vt:lpstr>Frais de location de coffre-fort</vt:lpstr>
      <vt:lpstr>Crédits immobiliers</vt:lpstr>
      <vt:lpstr>Epargne et placements financiers</vt:lpstr>
      <vt:lpstr>Services gratuits sur internet</vt:lpstr>
      <vt:lpstr>Présentation PowerPoint</vt:lpstr>
      <vt:lpstr>Tarification applicable au 1er avril 2018</vt:lpstr>
      <vt:lpstr>offres groupées de service</vt:lpstr>
      <vt:lpstr>Zoom sur le Forfait labelis santé destiné aux professions libérales de santé</vt:lpstr>
      <vt:lpstr>Les cartes</vt:lpstr>
      <vt:lpstr>les commissions d’arrêté de compte</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A5702169</cp:lastModifiedBy>
  <cp:revision>527</cp:revision>
  <cp:lastPrinted>2017-11-10T15:55:05Z</cp:lastPrinted>
  <dcterms:created xsi:type="dcterms:W3CDTF">2016-06-03T08:10:53Z</dcterms:created>
  <dcterms:modified xsi:type="dcterms:W3CDTF">2018-03-29T07:24:51Z</dcterms:modified>
</cp:coreProperties>
</file>