
<file path=[Content_Types].xml><?xml version="1.0" encoding="utf-8"?>
<Types xmlns="http://schemas.openxmlformats.org/package/2006/content-types">
  <Default Extension="png" ContentType="image/png"/>
  <Default Extension="tmp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842" r:id="rId7"/>
    <p:sldMasterId id="2147483858" r:id="rId8"/>
  </p:sldMasterIdLst>
  <p:notesMasterIdLst>
    <p:notesMasterId r:id="rId27"/>
  </p:notesMasterIdLst>
  <p:handoutMasterIdLst>
    <p:handoutMasterId r:id="rId28"/>
  </p:handoutMasterIdLst>
  <p:sldIdLst>
    <p:sldId id="306" r:id="rId9"/>
    <p:sldId id="299" r:id="rId10"/>
    <p:sldId id="289" r:id="rId11"/>
    <p:sldId id="301" r:id="rId12"/>
    <p:sldId id="302" r:id="rId13"/>
    <p:sldId id="304" r:id="rId14"/>
    <p:sldId id="303" r:id="rId15"/>
    <p:sldId id="305" r:id="rId16"/>
    <p:sldId id="298" r:id="rId17"/>
    <p:sldId id="292" r:id="rId18"/>
    <p:sldId id="293" r:id="rId19"/>
    <p:sldId id="294" r:id="rId20"/>
    <p:sldId id="295" r:id="rId21"/>
    <p:sldId id="296" r:id="rId22"/>
    <p:sldId id="297" r:id="rId23"/>
    <p:sldId id="321" r:id="rId24"/>
    <p:sldId id="319" r:id="rId25"/>
    <p:sldId id="320" r:id="rId26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0F2D"/>
    <a:srgbClr val="EA9922"/>
    <a:srgbClr val="581D41"/>
    <a:srgbClr val="DE6225"/>
    <a:srgbClr val="BFBFBF"/>
    <a:srgbClr val="A79C86"/>
    <a:srgbClr val="FFDDED"/>
    <a:srgbClr val="FFDDDD"/>
    <a:srgbClr val="D3CEC3"/>
    <a:srgbClr val="F7DA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7717" autoAdjust="0"/>
    <p:restoredTop sz="97486" autoAdjust="0"/>
  </p:normalViewPr>
  <p:slideViewPr>
    <p:cSldViewPr snapToGrid="0">
      <p:cViewPr>
        <p:scale>
          <a:sx n="104" d="100"/>
          <a:sy n="104" d="100"/>
        </p:scale>
        <p:origin x="-1740" y="-222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223"/>
        <p:guide pos="223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05/04/2018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1294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05/04/2018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00" tIns="47750" rIns="95500" bIns="4775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09930" y="4925408"/>
            <a:ext cx="5679440" cy="4029879"/>
          </a:xfrm>
          <a:prstGeom prst="rect">
            <a:avLst/>
          </a:prstGeom>
        </p:spPr>
        <p:txBody>
          <a:bodyPr vert="horz" lIns="95500" tIns="47750" rIns="95500" bIns="4775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4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jp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jp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.jp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  <p:sp>
        <p:nvSpPr>
          <p:cNvPr id="4" name="Rectangle 3"/>
          <p:cNvSpPr/>
          <p:nvPr userDrawn="1"/>
        </p:nvSpPr>
        <p:spPr>
          <a:xfrm>
            <a:off x="3134535" y="6339872"/>
            <a:ext cx="2505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18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Heure du Jeudi 5 avril 2018</a:t>
            </a:r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F3B4EE-796C-4944-BDBC-01539CF6A7FC}" type="datetimeFigureOut">
              <a:rPr lang="fr-FR" smtClean="0"/>
              <a:t>05/04/2018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07A31BF-CF6B-42D0-93FE-E7CD955FCB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9801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49357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 bwMode="auto">
          <a:xfrm>
            <a:off x="298594" y="363557"/>
            <a:ext cx="8527800" cy="70324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31382" y="357376"/>
            <a:ext cx="535606" cy="46558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336270" y="397985"/>
            <a:ext cx="311151" cy="317193"/>
          </a:xfrm>
          <a:prstGeom prst="rect">
            <a:avLst/>
          </a:prstGeom>
          <a:solidFill>
            <a:srgbClr val="EA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 userDrawn="1">
            <p:ph idx="1"/>
          </p:nvPr>
        </p:nvSpPr>
        <p:spPr>
          <a:xfrm>
            <a:off x="298594" y="1336341"/>
            <a:ext cx="852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66988" y="357376"/>
            <a:ext cx="8048390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MODELES DE GRAPHIQUE</a:t>
            </a:r>
            <a:endParaRPr lang="fr-FR" dirty="0"/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666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image" Target="../media/image6.emf"/><Relationship Id="rId5" Type="http://schemas.openxmlformats.org/officeDocument/2006/relationships/slideLayout" Target="../slideLayouts/slideLayout23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Relationship Id="rId9" Type="http://schemas.openxmlformats.org/officeDocument/2006/relationships/image" Target="../media/image1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Heure du Jeudi 5 avril 2018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882" r:id="rId7"/>
    <p:sldLayoutId id="2147483881" r:id="rId8"/>
    <p:sldLayoutId id="2147483883" r:id="rId9"/>
    <p:sldLayoutId id="2147483884" r:id="rId10"/>
    <p:sldLayoutId id="2147483885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MY CREDIMMO – Accompagnement Au Changement 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hyperlink" Target="https://cvc-front-itce.damdy.com/celca/my-easy-way-mycredimmo-video-3241.html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6.png"/><Relationship Id="rId7" Type="http://schemas.openxmlformats.org/officeDocument/2006/relationships/image" Target="../media/image20.jpg"/><Relationship Id="rId12" Type="http://schemas.openxmlformats.org/officeDocument/2006/relationships/image" Target="../media/image25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11" Type="http://schemas.openxmlformats.org/officeDocument/2006/relationships/image" Target="../media/image24.jp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microsoft.com/office/2007/relationships/hdphoto" Target="../media/hdphoto1.wdp"/><Relationship Id="rId7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52.jp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1.jp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50.png"/><Relationship Id="rId5" Type="http://schemas.openxmlformats.org/officeDocument/2006/relationships/image" Target="../media/image45.png"/><Relationship Id="rId10" Type="http://schemas.openxmlformats.org/officeDocument/2006/relationships/image" Target="../media/image49.png"/><Relationship Id="rId4" Type="http://schemas.openxmlformats.org/officeDocument/2006/relationships/image" Target="../media/image44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1.jpg"/><Relationship Id="rId7" Type="http://schemas.openxmlformats.org/officeDocument/2006/relationships/image" Target="../media/image56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g"/><Relationship Id="rId11" Type="http://schemas.openxmlformats.org/officeDocument/2006/relationships/image" Target="../media/image59.png"/><Relationship Id="rId5" Type="http://schemas.openxmlformats.org/officeDocument/2006/relationships/image" Target="../media/image26.png"/><Relationship Id="rId10" Type="http://schemas.openxmlformats.org/officeDocument/2006/relationships/image" Target="../media/image9.png"/><Relationship Id="rId4" Type="http://schemas.openxmlformats.org/officeDocument/2006/relationships/image" Target="../media/image52.jpg"/><Relationship Id="rId9" Type="http://schemas.openxmlformats.org/officeDocument/2006/relationships/image" Target="../media/image58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jpg"/><Relationship Id="rId7" Type="http://schemas.openxmlformats.org/officeDocument/2006/relationships/image" Target="../media/image65.jpg"/><Relationship Id="rId12" Type="http://schemas.openxmlformats.org/officeDocument/2006/relationships/image" Target="../media/image69.pn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11" Type="http://schemas.openxmlformats.org/officeDocument/2006/relationships/image" Target="../media/image68.png"/><Relationship Id="rId5" Type="http://schemas.openxmlformats.org/officeDocument/2006/relationships/image" Target="../media/image63.jpg"/><Relationship Id="rId10" Type="http://schemas.openxmlformats.org/officeDocument/2006/relationships/image" Target="../media/image67.png"/><Relationship Id="rId4" Type="http://schemas.openxmlformats.org/officeDocument/2006/relationships/image" Target="../media/image62.png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73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5.png"/><Relationship Id="rId7" Type="http://schemas.openxmlformats.org/officeDocument/2006/relationships/image" Target="../media/image78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Relationship Id="rId9" Type="http://schemas.openxmlformats.org/officeDocument/2006/relationships/image" Target="../media/image6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I2Bh0mmnbU" TargetMode="External"/><Relationship Id="rId2" Type="http://schemas.openxmlformats.org/officeDocument/2006/relationships/hyperlink" Target="http://www.selectionetperformance.fr/" TargetMode="Externa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6.tmp"/><Relationship Id="rId4" Type="http://schemas.openxmlformats.org/officeDocument/2006/relationships/image" Target="../media/image85.jpe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1.xml"/><Relationship Id="rId4" Type="http://schemas.openxmlformats.org/officeDocument/2006/relationships/hyperlink" Target="http://commerciaux.celca.caisse-epargne.fr/download/1212/brief-hebdo/7628/brief-audio-2018-semaine-14.doc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298449" y="278761"/>
            <a:ext cx="8575200" cy="5554800"/>
          </a:xfrm>
        </p:spPr>
      </p:pic>
      <p:sp>
        <p:nvSpPr>
          <p:cNvPr id="112" name="Titre 111"/>
          <p:cNvSpPr>
            <a:spLocks noGrp="1"/>
          </p:cNvSpPr>
          <p:nvPr>
            <p:ph type="ctrTitle"/>
          </p:nvPr>
        </p:nvSpPr>
        <p:spPr>
          <a:xfrm>
            <a:off x="298449" y="2655618"/>
            <a:ext cx="8575675" cy="655305"/>
          </a:xfrm>
        </p:spPr>
        <p:txBody>
          <a:bodyPr>
            <a:noAutofit/>
          </a:bodyPr>
          <a:lstStyle/>
          <a:p>
            <a:r>
              <a:rPr lang="fr-FR" sz="4000" dirty="0" err="1" smtClean="0"/>
              <a:t>my</a:t>
            </a:r>
            <a:r>
              <a:rPr lang="fr-FR" sz="4000" dirty="0" err="1" smtClean="0">
                <a:solidFill>
                  <a:srgbClr val="FF0000"/>
                </a:solidFill>
              </a:rPr>
              <a:t>CREDIMMO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113" name="Sous-titre 112"/>
          <p:cNvSpPr>
            <a:spLocks noGrp="1"/>
          </p:cNvSpPr>
          <p:nvPr>
            <p:ph type="subTitle" idx="1"/>
          </p:nvPr>
        </p:nvSpPr>
        <p:spPr>
          <a:xfrm>
            <a:off x="298450" y="3397182"/>
            <a:ext cx="8454934" cy="775323"/>
          </a:xfrm>
        </p:spPr>
        <p:txBody>
          <a:bodyPr>
            <a:noAutofit/>
          </a:bodyPr>
          <a:lstStyle/>
          <a:p>
            <a:r>
              <a:rPr lang="fr-FR" dirty="0" smtClean="0"/>
              <a:t>la proposition commerciale et l’instruction </a:t>
            </a:r>
          </a:p>
          <a:p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298448" y="4736251"/>
            <a:ext cx="8575675" cy="346075"/>
          </a:xfrm>
        </p:spPr>
        <p:txBody>
          <a:bodyPr/>
          <a:lstStyle/>
          <a:p>
            <a:r>
              <a:rPr lang="fr-FR" dirty="0" smtClean="0"/>
              <a:t>HDJ du 05 avril 2018</a:t>
            </a:r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65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8" name="ZoneTexte 11"/>
          <p:cNvSpPr txBox="1"/>
          <p:nvPr/>
        </p:nvSpPr>
        <p:spPr>
          <a:xfrm>
            <a:off x="2333626" y="5462824"/>
            <a:ext cx="4585888" cy="1123712"/>
          </a:xfrm>
          <a:prstGeom prst="round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000" b="1" dirty="0" smtClean="0">
                <a:solidFill>
                  <a:schemeClr val="bg1"/>
                </a:solidFill>
              </a:rPr>
              <a:t>Cliquez sur </a:t>
            </a:r>
          </a:p>
          <a:p>
            <a:pPr algn="ctr"/>
            <a:r>
              <a:rPr lang="fr-FR" sz="2000" b="1" dirty="0" smtClean="0">
                <a:solidFill>
                  <a:schemeClr val="bg1"/>
                </a:solidFill>
              </a:rPr>
              <a:t>« Activer la modification » </a:t>
            </a:r>
          </a:p>
          <a:p>
            <a:pPr algn="ctr"/>
            <a:r>
              <a:rPr lang="fr-FR" sz="2000" b="1" dirty="0" smtClean="0">
                <a:solidFill>
                  <a:schemeClr val="bg1"/>
                </a:solidFill>
              </a:rPr>
              <a:t>avant de lancer </a:t>
            </a:r>
            <a:r>
              <a:rPr lang="fr-FR" sz="2000" b="1" dirty="0" smtClean="0">
                <a:solidFill>
                  <a:schemeClr val="bg1"/>
                </a:solidFill>
              </a:rPr>
              <a:t>le diaporama</a:t>
            </a:r>
          </a:p>
        </p:txBody>
      </p:sp>
    </p:spTree>
    <p:extLst>
      <p:ext uri="{BB962C8B-B14F-4D97-AF65-F5344CB8AC3E}">
        <p14:creationId xmlns:p14="http://schemas.microsoft.com/office/powerpoint/2010/main" val="1260421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8736"/>
          <p:cNvPicPr/>
          <p:nvPr/>
        </p:nvPicPr>
        <p:blipFill>
          <a:blip r:embed="rId2"/>
          <a:stretch>
            <a:fillRect/>
          </a:stretch>
        </p:blipFill>
        <p:spPr>
          <a:xfrm rot="5400000">
            <a:off x="4550098" y="-1594541"/>
            <a:ext cx="45719" cy="804515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102709" y="1068555"/>
            <a:ext cx="7283555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Depuis novembre 2017, vous avez la possibilité de faire une proposition de crédit immobilier sur </a:t>
            </a:r>
            <a:r>
              <a:rPr lang="fr-FR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Mycredimmo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 pour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les </a:t>
            </a:r>
            <a:r>
              <a:rPr lang="fr-FR" u="sng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particuliers</a:t>
            </a:r>
          </a:p>
          <a:p>
            <a:pPr algn="ctr"/>
            <a:endParaRPr lang="fr-FR" u="sng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fr-FR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Mycredimmo</a:t>
            </a:r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s’étend sur la partie </a:t>
            </a:r>
            <a:r>
              <a:rPr lang="fr-FR" sz="2400" b="1" u="sng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instruction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 des </a:t>
            </a:r>
            <a:r>
              <a:rPr lang="fr-FR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crédits </a:t>
            </a:r>
            <a:r>
              <a:rPr lang="fr-FR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immobiliers</a:t>
            </a:r>
            <a:endParaRPr lang="fr-F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	Les propositions de crédit initiées dans </a:t>
            </a:r>
            <a:r>
              <a:rPr lang="fr-FR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Mycrédimmo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 pourront être directement instruites dans </a:t>
            </a:r>
            <a:r>
              <a:rPr lang="fr-FR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Mycrédimmo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 jusqu’à l’édition de l’offre </a:t>
            </a:r>
          </a:p>
          <a:p>
            <a:pPr algn="ctr"/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fr-FR" b="1" u="sng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plus besoin de transférer dans Néo</a:t>
            </a:r>
            <a:r>
              <a:rPr lang="fr-FR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fr-FR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2409" y="1854911"/>
            <a:ext cx="5312228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604" y="4712593"/>
            <a:ext cx="5225142" cy="564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e 29"/>
          <p:cNvGrpSpPr>
            <a:grpSpLocks/>
          </p:cNvGrpSpPr>
          <p:nvPr/>
        </p:nvGrpSpPr>
        <p:grpSpPr bwMode="auto">
          <a:xfrm>
            <a:off x="3188234" y="-98449"/>
            <a:ext cx="3112503" cy="1154780"/>
            <a:chOff x="3541" y="4030376"/>
            <a:chExt cx="2706535" cy="947727"/>
          </a:xfrm>
        </p:grpSpPr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430568">
              <a:off x="286580" y="4030376"/>
              <a:ext cx="1899069" cy="8931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ZoneTexte 24"/>
            <p:cNvSpPr txBox="1">
              <a:spLocks noChangeArrowheads="1"/>
            </p:cNvSpPr>
            <p:nvPr/>
          </p:nvSpPr>
          <p:spPr bwMode="auto">
            <a:xfrm rot="-295923">
              <a:off x="1993168" y="4284000"/>
              <a:ext cx="235962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fr-FR" altLang="fr-FR" sz="1500"/>
                <a:t>:</a:t>
              </a:r>
            </a:p>
          </p:txBody>
        </p:sp>
        <p:sp>
          <p:nvSpPr>
            <p:cNvPr id="9" name="ZoneTexte 8"/>
            <p:cNvSpPr txBox="1"/>
            <p:nvPr/>
          </p:nvSpPr>
          <p:spPr>
            <a:xfrm rot="21420000">
              <a:off x="373513" y="4536286"/>
              <a:ext cx="2007525" cy="303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rgbClr val="FF0000"/>
                  </a:solidFill>
                </a:rPr>
                <a:t>prêt</a:t>
              </a:r>
              <a:r>
                <a:rPr lang="fr-FR" b="1" dirty="0">
                  <a:solidFill>
                    <a:schemeClr val="tx1">
                      <a:lumMod val="50000"/>
                    </a:schemeClr>
                  </a:solidFill>
                </a:rPr>
                <a:t> pour le </a:t>
              </a:r>
              <a:r>
                <a:rPr lang="fr-FR" b="1" dirty="0">
                  <a:solidFill>
                    <a:srgbClr val="FF0000"/>
                  </a:solidFill>
                </a:rPr>
                <a:t>crédit</a:t>
              </a:r>
              <a:r>
                <a:rPr lang="fr-FR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!</a:t>
              </a:r>
            </a:p>
          </p:txBody>
        </p:sp>
        <p:sp>
          <p:nvSpPr>
            <p:cNvPr id="10" name="Ellipse 9"/>
            <p:cNvSpPr/>
            <p:nvPr/>
          </p:nvSpPr>
          <p:spPr>
            <a:xfrm rot="21420000">
              <a:off x="178622" y="4216420"/>
              <a:ext cx="2130883" cy="761683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chemeClr val="bg1">
                      <a:lumMod val="50000"/>
                    </a:schemeClr>
                  </a:gs>
                  <a:gs pos="77000">
                    <a:schemeClr val="bg1"/>
                  </a:gs>
                  <a:gs pos="40000">
                    <a:schemeClr val="bg1"/>
                  </a:gs>
                  <a:gs pos="100000">
                    <a:srgbClr val="FF0000"/>
                  </a:gs>
                </a:gsLst>
                <a:path path="rect">
                  <a:fillToRect r="100000" b="100000"/>
                </a:path>
                <a:tileRect l="-100000" t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pic>
          <p:nvPicPr>
            <p:cNvPr id="11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240000">
              <a:off x="3541" y="4064362"/>
              <a:ext cx="2706535" cy="5058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2" name="Groupe 11"/>
          <p:cNvGrpSpPr/>
          <p:nvPr/>
        </p:nvGrpSpPr>
        <p:grpSpPr>
          <a:xfrm>
            <a:off x="-113657" y="2617899"/>
            <a:ext cx="1885089" cy="1779230"/>
            <a:chOff x="718272" y="2262448"/>
            <a:chExt cx="3454791" cy="2876166"/>
          </a:xfrm>
        </p:grpSpPr>
        <p:sp>
          <p:nvSpPr>
            <p:cNvPr id="13" name="Rectangle 5"/>
            <p:cNvSpPr/>
            <p:nvPr/>
          </p:nvSpPr>
          <p:spPr>
            <a:xfrm rot="21074577">
              <a:off x="999776" y="2356259"/>
              <a:ext cx="3011760" cy="2770350"/>
            </a:xfrm>
            <a:custGeom>
              <a:avLst/>
              <a:gdLst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0 w 2958182"/>
                <a:gd name="connsiteY3" fmla="*/ 2855644 h 2855644"/>
                <a:gd name="connsiteX4" fmla="*/ 0 w 2958182"/>
                <a:gd name="connsiteY4" fmla="*/ 0 h 2855644"/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99227 w 2958182"/>
                <a:gd name="connsiteY3" fmla="*/ 2774555 h 2855644"/>
                <a:gd name="connsiteX4" fmla="*/ 0 w 2958182"/>
                <a:gd name="connsiteY4" fmla="*/ 0 h 2855644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802085"/>
                <a:gd name="connsiteX1" fmla="*/ 3007415 w 3007415"/>
                <a:gd name="connsiteY1" fmla="*/ 55771 h 2802085"/>
                <a:gd name="connsiteX2" fmla="*/ 2795981 w 3007415"/>
                <a:gd name="connsiteY2" fmla="*/ 2782473 h 2802085"/>
                <a:gd name="connsiteX3" fmla="*/ 152810 w 3007415"/>
                <a:gd name="connsiteY3" fmla="*/ 2802085 h 2802085"/>
                <a:gd name="connsiteX4" fmla="*/ 0 w 3007415"/>
                <a:gd name="connsiteY4" fmla="*/ 0 h 2802085"/>
                <a:gd name="connsiteX0" fmla="*/ 0 w 3007415"/>
                <a:gd name="connsiteY0" fmla="*/ 0 h 2910528"/>
                <a:gd name="connsiteX1" fmla="*/ 3007415 w 3007415"/>
                <a:gd name="connsiteY1" fmla="*/ 55771 h 2910528"/>
                <a:gd name="connsiteX2" fmla="*/ 2795981 w 3007415"/>
                <a:gd name="connsiteY2" fmla="*/ 2782473 h 2910528"/>
                <a:gd name="connsiteX3" fmla="*/ 152810 w 3007415"/>
                <a:gd name="connsiteY3" fmla="*/ 2802085 h 2910528"/>
                <a:gd name="connsiteX4" fmla="*/ 0 w 3007415"/>
                <a:gd name="connsiteY4" fmla="*/ 0 h 2910528"/>
                <a:gd name="connsiteX0" fmla="*/ 0 w 3016462"/>
                <a:gd name="connsiteY0" fmla="*/ 0 h 2910528"/>
                <a:gd name="connsiteX1" fmla="*/ 3007415 w 3016462"/>
                <a:gd name="connsiteY1" fmla="*/ 55771 h 2910528"/>
                <a:gd name="connsiteX2" fmla="*/ 2795981 w 3016462"/>
                <a:gd name="connsiteY2" fmla="*/ 2782473 h 2910528"/>
                <a:gd name="connsiteX3" fmla="*/ 152810 w 3016462"/>
                <a:gd name="connsiteY3" fmla="*/ 2802085 h 2910528"/>
                <a:gd name="connsiteX4" fmla="*/ 0 w 3016462"/>
                <a:gd name="connsiteY4" fmla="*/ 0 h 2910528"/>
                <a:gd name="connsiteX0" fmla="*/ 0 w 3064249"/>
                <a:gd name="connsiteY0" fmla="*/ 0 h 2898641"/>
                <a:gd name="connsiteX1" fmla="*/ 3007415 w 3064249"/>
                <a:gd name="connsiteY1" fmla="*/ 55771 h 2898641"/>
                <a:gd name="connsiteX2" fmla="*/ 2875643 w 3064249"/>
                <a:gd name="connsiteY2" fmla="*/ 2765832 h 2898641"/>
                <a:gd name="connsiteX3" fmla="*/ 152810 w 3064249"/>
                <a:gd name="connsiteY3" fmla="*/ 2802085 h 2898641"/>
                <a:gd name="connsiteX4" fmla="*/ 0 w 3064249"/>
                <a:gd name="connsiteY4" fmla="*/ 0 h 2898641"/>
                <a:gd name="connsiteX0" fmla="*/ 0 w 3070540"/>
                <a:gd name="connsiteY0" fmla="*/ 0 h 2898641"/>
                <a:gd name="connsiteX1" fmla="*/ 3007415 w 3070540"/>
                <a:gd name="connsiteY1" fmla="*/ 55771 h 2898641"/>
                <a:gd name="connsiteX2" fmla="*/ 2875643 w 3070540"/>
                <a:gd name="connsiteY2" fmla="*/ 2765832 h 2898641"/>
                <a:gd name="connsiteX3" fmla="*/ 152810 w 3070540"/>
                <a:gd name="connsiteY3" fmla="*/ 2802085 h 2898641"/>
                <a:gd name="connsiteX4" fmla="*/ 0 w 3070540"/>
                <a:gd name="connsiteY4" fmla="*/ 0 h 2898641"/>
                <a:gd name="connsiteX0" fmla="*/ 0 w 3050496"/>
                <a:gd name="connsiteY0" fmla="*/ 0 h 2831008"/>
                <a:gd name="connsiteX1" fmla="*/ 3007415 w 3050496"/>
                <a:gd name="connsiteY1" fmla="*/ 55771 h 2831008"/>
                <a:gd name="connsiteX2" fmla="*/ 2844527 w 3050496"/>
                <a:gd name="connsiteY2" fmla="*/ 2655027 h 2831008"/>
                <a:gd name="connsiteX3" fmla="*/ 152810 w 3050496"/>
                <a:gd name="connsiteY3" fmla="*/ 2802085 h 2831008"/>
                <a:gd name="connsiteX4" fmla="*/ 0 w 3050496"/>
                <a:gd name="connsiteY4" fmla="*/ 0 h 2831008"/>
                <a:gd name="connsiteX0" fmla="*/ 0 w 3083026"/>
                <a:gd name="connsiteY0" fmla="*/ 0 h 2802085"/>
                <a:gd name="connsiteX1" fmla="*/ 3007415 w 3083026"/>
                <a:gd name="connsiteY1" fmla="*/ 55771 h 2802085"/>
                <a:gd name="connsiteX2" fmla="*/ 2894153 w 3083026"/>
                <a:gd name="connsiteY2" fmla="*/ 2551842 h 2802085"/>
                <a:gd name="connsiteX3" fmla="*/ 152810 w 3083026"/>
                <a:gd name="connsiteY3" fmla="*/ 2802085 h 2802085"/>
                <a:gd name="connsiteX4" fmla="*/ 0 w 3083026"/>
                <a:gd name="connsiteY4" fmla="*/ 0 h 2802085"/>
                <a:gd name="connsiteX0" fmla="*/ 0 w 3077100"/>
                <a:gd name="connsiteY0" fmla="*/ 0 h 2839147"/>
                <a:gd name="connsiteX1" fmla="*/ 3007415 w 3077100"/>
                <a:gd name="connsiteY1" fmla="*/ 55771 h 2839147"/>
                <a:gd name="connsiteX2" fmla="*/ 2885440 w 3077100"/>
                <a:gd name="connsiteY2" fmla="*/ 2670966 h 2839147"/>
                <a:gd name="connsiteX3" fmla="*/ 152810 w 3077100"/>
                <a:gd name="connsiteY3" fmla="*/ 2802085 h 2839147"/>
                <a:gd name="connsiteX4" fmla="*/ 0 w 3077100"/>
                <a:gd name="connsiteY4" fmla="*/ 0 h 2839147"/>
                <a:gd name="connsiteX0" fmla="*/ 0 w 3084012"/>
                <a:gd name="connsiteY0" fmla="*/ 0 h 2810619"/>
                <a:gd name="connsiteX1" fmla="*/ 3007415 w 3084012"/>
                <a:gd name="connsiteY1" fmla="*/ 55771 h 2810619"/>
                <a:gd name="connsiteX2" fmla="*/ 2895591 w 3084012"/>
                <a:gd name="connsiteY2" fmla="*/ 2605068 h 2810619"/>
                <a:gd name="connsiteX3" fmla="*/ 152810 w 3084012"/>
                <a:gd name="connsiteY3" fmla="*/ 2802085 h 2810619"/>
                <a:gd name="connsiteX4" fmla="*/ 0 w 3084012"/>
                <a:gd name="connsiteY4" fmla="*/ 0 h 2810619"/>
                <a:gd name="connsiteX0" fmla="*/ 0 w 3108841"/>
                <a:gd name="connsiteY0" fmla="*/ 0 h 2802085"/>
                <a:gd name="connsiteX1" fmla="*/ 3007415 w 3108841"/>
                <a:gd name="connsiteY1" fmla="*/ 55771 h 2802085"/>
                <a:gd name="connsiteX2" fmla="*/ 2930854 w 3108841"/>
                <a:gd name="connsiteY2" fmla="*/ 2501276 h 2802085"/>
                <a:gd name="connsiteX3" fmla="*/ 152810 w 3108841"/>
                <a:gd name="connsiteY3" fmla="*/ 2802085 h 2802085"/>
                <a:gd name="connsiteX4" fmla="*/ 0 w 3108841"/>
                <a:gd name="connsiteY4" fmla="*/ 0 h 2802085"/>
                <a:gd name="connsiteX0" fmla="*/ 0 w 3073089"/>
                <a:gd name="connsiteY0" fmla="*/ 0 h 2802085"/>
                <a:gd name="connsiteX1" fmla="*/ 3007415 w 3073089"/>
                <a:gd name="connsiteY1" fmla="*/ 55771 h 2802085"/>
                <a:gd name="connsiteX2" fmla="*/ 2879470 w 3073089"/>
                <a:gd name="connsiteY2" fmla="*/ 2334344 h 2802085"/>
                <a:gd name="connsiteX3" fmla="*/ 152810 w 3073089"/>
                <a:gd name="connsiteY3" fmla="*/ 2802085 h 2802085"/>
                <a:gd name="connsiteX4" fmla="*/ 0 w 3073089"/>
                <a:gd name="connsiteY4" fmla="*/ 0 h 2802085"/>
                <a:gd name="connsiteX0" fmla="*/ 0 w 3142862"/>
                <a:gd name="connsiteY0" fmla="*/ 0 h 2802085"/>
                <a:gd name="connsiteX1" fmla="*/ 3007415 w 3142862"/>
                <a:gd name="connsiteY1" fmla="*/ 55771 h 2802085"/>
                <a:gd name="connsiteX2" fmla="*/ 2879470 w 3142862"/>
                <a:gd name="connsiteY2" fmla="*/ 2334344 h 2802085"/>
                <a:gd name="connsiteX3" fmla="*/ 152810 w 3142862"/>
                <a:gd name="connsiteY3" fmla="*/ 2802085 h 2802085"/>
                <a:gd name="connsiteX4" fmla="*/ 0 w 3142862"/>
                <a:gd name="connsiteY4" fmla="*/ 0 h 2802085"/>
                <a:gd name="connsiteX0" fmla="*/ 0 w 3142862"/>
                <a:gd name="connsiteY0" fmla="*/ 0 h 2860388"/>
                <a:gd name="connsiteX1" fmla="*/ 3007415 w 3142862"/>
                <a:gd name="connsiteY1" fmla="*/ 55771 h 2860388"/>
                <a:gd name="connsiteX2" fmla="*/ 2879470 w 3142862"/>
                <a:gd name="connsiteY2" fmla="*/ 2334344 h 2860388"/>
                <a:gd name="connsiteX3" fmla="*/ 187196 w 3142862"/>
                <a:gd name="connsiteY3" fmla="*/ 2860388 h 2860388"/>
                <a:gd name="connsiteX4" fmla="*/ 0 w 3142862"/>
                <a:gd name="connsiteY4" fmla="*/ 0 h 2860388"/>
                <a:gd name="connsiteX0" fmla="*/ 0 w 3142862"/>
                <a:gd name="connsiteY0" fmla="*/ 0 h 2876373"/>
                <a:gd name="connsiteX1" fmla="*/ 3007415 w 3142862"/>
                <a:gd name="connsiteY1" fmla="*/ 55771 h 2876373"/>
                <a:gd name="connsiteX2" fmla="*/ 2879470 w 3142862"/>
                <a:gd name="connsiteY2" fmla="*/ 2334344 h 2876373"/>
                <a:gd name="connsiteX3" fmla="*/ 187196 w 3142862"/>
                <a:gd name="connsiteY3" fmla="*/ 2860388 h 2876373"/>
                <a:gd name="connsiteX4" fmla="*/ 0 w 3142862"/>
                <a:gd name="connsiteY4" fmla="*/ 0 h 2876373"/>
                <a:gd name="connsiteX0" fmla="*/ 0 w 3142862"/>
                <a:gd name="connsiteY0" fmla="*/ 0 h 2869960"/>
                <a:gd name="connsiteX1" fmla="*/ 3007415 w 3142862"/>
                <a:gd name="connsiteY1" fmla="*/ 55771 h 2869960"/>
                <a:gd name="connsiteX2" fmla="*/ 2879470 w 3142862"/>
                <a:gd name="connsiteY2" fmla="*/ 2334344 h 2869960"/>
                <a:gd name="connsiteX3" fmla="*/ 187196 w 3142862"/>
                <a:gd name="connsiteY3" fmla="*/ 2860388 h 2869960"/>
                <a:gd name="connsiteX4" fmla="*/ 0 w 3142862"/>
                <a:gd name="connsiteY4" fmla="*/ 0 h 2869960"/>
                <a:gd name="connsiteX0" fmla="*/ 0 w 3142862"/>
                <a:gd name="connsiteY0" fmla="*/ 0 h 2875403"/>
                <a:gd name="connsiteX1" fmla="*/ 3007415 w 3142862"/>
                <a:gd name="connsiteY1" fmla="*/ 55771 h 2875403"/>
                <a:gd name="connsiteX2" fmla="*/ 2879470 w 3142862"/>
                <a:gd name="connsiteY2" fmla="*/ 2334344 h 2875403"/>
                <a:gd name="connsiteX3" fmla="*/ 187196 w 3142862"/>
                <a:gd name="connsiteY3" fmla="*/ 2860388 h 2875403"/>
                <a:gd name="connsiteX4" fmla="*/ 0 w 3142862"/>
                <a:gd name="connsiteY4" fmla="*/ 0 h 2875403"/>
                <a:gd name="connsiteX0" fmla="*/ 0 w 3155056"/>
                <a:gd name="connsiteY0" fmla="*/ 0 h 2875403"/>
                <a:gd name="connsiteX1" fmla="*/ 3007415 w 3155056"/>
                <a:gd name="connsiteY1" fmla="*/ 55771 h 2875403"/>
                <a:gd name="connsiteX2" fmla="*/ 2879470 w 3155056"/>
                <a:gd name="connsiteY2" fmla="*/ 2334344 h 2875403"/>
                <a:gd name="connsiteX3" fmla="*/ 187196 w 3155056"/>
                <a:gd name="connsiteY3" fmla="*/ 2860388 h 2875403"/>
                <a:gd name="connsiteX4" fmla="*/ 0 w 3155056"/>
                <a:gd name="connsiteY4" fmla="*/ 0 h 2875403"/>
                <a:gd name="connsiteX0" fmla="*/ 0 w 3111070"/>
                <a:gd name="connsiteY0" fmla="*/ 0 h 2875403"/>
                <a:gd name="connsiteX1" fmla="*/ 3007415 w 3111070"/>
                <a:gd name="connsiteY1" fmla="*/ 55771 h 2875403"/>
                <a:gd name="connsiteX2" fmla="*/ 2879470 w 3111070"/>
                <a:gd name="connsiteY2" fmla="*/ 2334344 h 2875403"/>
                <a:gd name="connsiteX3" fmla="*/ 187196 w 3111070"/>
                <a:gd name="connsiteY3" fmla="*/ 2860388 h 2875403"/>
                <a:gd name="connsiteX4" fmla="*/ 0 w 3111070"/>
                <a:gd name="connsiteY4" fmla="*/ 0 h 2875403"/>
                <a:gd name="connsiteX0" fmla="*/ 0 w 3116300"/>
                <a:gd name="connsiteY0" fmla="*/ 0 h 2875403"/>
                <a:gd name="connsiteX1" fmla="*/ 3007415 w 3116300"/>
                <a:gd name="connsiteY1" fmla="*/ 55771 h 2875403"/>
                <a:gd name="connsiteX2" fmla="*/ 2879470 w 3116300"/>
                <a:gd name="connsiteY2" fmla="*/ 2334344 h 2875403"/>
                <a:gd name="connsiteX3" fmla="*/ 187196 w 3116300"/>
                <a:gd name="connsiteY3" fmla="*/ 2860388 h 2875403"/>
                <a:gd name="connsiteX4" fmla="*/ 0 w 3116300"/>
                <a:gd name="connsiteY4" fmla="*/ 0 h 2875403"/>
                <a:gd name="connsiteX0" fmla="*/ 0 w 3083363"/>
                <a:gd name="connsiteY0" fmla="*/ 0 h 2875403"/>
                <a:gd name="connsiteX1" fmla="*/ 2885378 w 3083363"/>
                <a:gd name="connsiteY1" fmla="*/ 56216 h 2875403"/>
                <a:gd name="connsiteX2" fmla="*/ 2879470 w 3083363"/>
                <a:gd name="connsiteY2" fmla="*/ 2334344 h 2875403"/>
                <a:gd name="connsiteX3" fmla="*/ 187196 w 3083363"/>
                <a:gd name="connsiteY3" fmla="*/ 2860388 h 2875403"/>
                <a:gd name="connsiteX4" fmla="*/ 0 w 3083363"/>
                <a:gd name="connsiteY4" fmla="*/ 0 h 2875403"/>
                <a:gd name="connsiteX0" fmla="*/ 0 w 3096263"/>
                <a:gd name="connsiteY0" fmla="*/ 0 h 2875403"/>
                <a:gd name="connsiteX1" fmla="*/ 2937628 w 3096263"/>
                <a:gd name="connsiteY1" fmla="*/ 51384 h 2875403"/>
                <a:gd name="connsiteX2" fmla="*/ 2879470 w 3096263"/>
                <a:gd name="connsiteY2" fmla="*/ 2334344 h 2875403"/>
                <a:gd name="connsiteX3" fmla="*/ 187196 w 3096263"/>
                <a:gd name="connsiteY3" fmla="*/ 2860388 h 2875403"/>
                <a:gd name="connsiteX4" fmla="*/ 0 w 3096263"/>
                <a:gd name="connsiteY4" fmla="*/ 0 h 2875403"/>
                <a:gd name="connsiteX0" fmla="*/ 0 w 3094279"/>
                <a:gd name="connsiteY0" fmla="*/ 0 h 2875403"/>
                <a:gd name="connsiteX1" fmla="*/ 2930002 w 3094279"/>
                <a:gd name="connsiteY1" fmla="*/ 101565 h 2875403"/>
                <a:gd name="connsiteX2" fmla="*/ 2879470 w 3094279"/>
                <a:gd name="connsiteY2" fmla="*/ 2334344 h 2875403"/>
                <a:gd name="connsiteX3" fmla="*/ 187196 w 3094279"/>
                <a:gd name="connsiteY3" fmla="*/ 2860388 h 2875403"/>
                <a:gd name="connsiteX4" fmla="*/ 0 w 3094279"/>
                <a:gd name="connsiteY4" fmla="*/ 0 h 2875403"/>
                <a:gd name="connsiteX0" fmla="*/ 0 w 3102449"/>
                <a:gd name="connsiteY0" fmla="*/ 0 h 2875403"/>
                <a:gd name="connsiteX1" fmla="*/ 2960524 w 3102449"/>
                <a:gd name="connsiteY1" fmla="*/ 112644 h 2875403"/>
                <a:gd name="connsiteX2" fmla="*/ 2879470 w 3102449"/>
                <a:gd name="connsiteY2" fmla="*/ 2334344 h 2875403"/>
                <a:gd name="connsiteX3" fmla="*/ 187196 w 3102449"/>
                <a:gd name="connsiteY3" fmla="*/ 2860388 h 2875403"/>
                <a:gd name="connsiteX4" fmla="*/ 0 w 3102449"/>
                <a:gd name="connsiteY4" fmla="*/ 0 h 2875403"/>
                <a:gd name="connsiteX0" fmla="*/ 0 w 3104921"/>
                <a:gd name="connsiteY0" fmla="*/ 0 h 2875403"/>
                <a:gd name="connsiteX1" fmla="*/ 2969318 w 3104921"/>
                <a:gd name="connsiteY1" fmla="*/ 139644 h 2875403"/>
                <a:gd name="connsiteX2" fmla="*/ 2879470 w 3104921"/>
                <a:gd name="connsiteY2" fmla="*/ 2334344 h 2875403"/>
                <a:gd name="connsiteX3" fmla="*/ 187196 w 3104921"/>
                <a:gd name="connsiteY3" fmla="*/ 2860388 h 2875403"/>
                <a:gd name="connsiteX4" fmla="*/ 0 w 3104921"/>
                <a:gd name="connsiteY4" fmla="*/ 0 h 2875403"/>
                <a:gd name="connsiteX0" fmla="*/ 0 w 3097647"/>
                <a:gd name="connsiteY0" fmla="*/ 0 h 2875403"/>
                <a:gd name="connsiteX1" fmla="*/ 2942864 w 3097647"/>
                <a:gd name="connsiteY1" fmla="*/ 186902 h 2875403"/>
                <a:gd name="connsiteX2" fmla="*/ 2879470 w 3097647"/>
                <a:gd name="connsiteY2" fmla="*/ 2334344 h 2875403"/>
                <a:gd name="connsiteX3" fmla="*/ 187196 w 3097647"/>
                <a:gd name="connsiteY3" fmla="*/ 2860388 h 2875403"/>
                <a:gd name="connsiteX4" fmla="*/ 0 w 3097647"/>
                <a:gd name="connsiteY4" fmla="*/ 0 h 2875403"/>
                <a:gd name="connsiteX0" fmla="*/ 0 w 3053237"/>
                <a:gd name="connsiteY0" fmla="*/ 0 h 2830026"/>
                <a:gd name="connsiteX1" fmla="*/ 2898454 w 3053237"/>
                <a:gd name="connsiteY1" fmla="*/ 141525 h 2830026"/>
                <a:gd name="connsiteX2" fmla="*/ 2835060 w 3053237"/>
                <a:gd name="connsiteY2" fmla="*/ 2288967 h 2830026"/>
                <a:gd name="connsiteX3" fmla="*/ 142786 w 3053237"/>
                <a:gd name="connsiteY3" fmla="*/ 2815011 h 2830026"/>
                <a:gd name="connsiteX4" fmla="*/ 0 w 3053237"/>
                <a:gd name="connsiteY4" fmla="*/ 0 h 2830026"/>
                <a:gd name="connsiteX0" fmla="*/ 0 w 3002552"/>
                <a:gd name="connsiteY0" fmla="*/ 0 h 2783683"/>
                <a:gd name="connsiteX1" fmla="*/ 2847769 w 3002552"/>
                <a:gd name="connsiteY1" fmla="*/ 95182 h 2783683"/>
                <a:gd name="connsiteX2" fmla="*/ 2784375 w 3002552"/>
                <a:gd name="connsiteY2" fmla="*/ 2242624 h 2783683"/>
                <a:gd name="connsiteX3" fmla="*/ 92101 w 3002552"/>
                <a:gd name="connsiteY3" fmla="*/ 2768668 h 2783683"/>
                <a:gd name="connsiteX4" fmla="*/ 0 w 3002552"/>
                <a:gd name="connsiteY4" fmla="*/ 0 h 2783683"/>
                <a:gd name="connsiteX0" fmla="*/ 0 w 3002552"/>
                <a:gd name="connsiteY0" fmla="*/ 0 h 2780993"/>
                <a:gd name="connsiteX1" fmla="*/ 2847769 w 3002552"/>
                <a:gd name="connsiteY1" fmla="*/ 95182 h 2780993"/>
                <a:gd name="connsiteX2" fmla="*/ 2784375 w 3002552"/>
                <a:gd name="connsiteY2" fmla="*/ 2242624 h 2780993"/>
                <a:gd name="connsiteX3" fmla="*/ 92101 w 3002552"/>
                <a:gd name="connsiteY3" fmla="*/ 2768668 h 2780993"/>
                <a:gd name="connsiteX4" fmla="*/ 0 w 3002552"/>
                <a:gd name="connsiteY4" fmla="*/ 0 h 2780993"/>
                <a:gd name="connsiteX0" fmla="*/ 0 w 3008312"/>
                <a:gd name="connsiteY0" fmla="*/ 0 h 2781844"/>
                <a:gd name="connsiteX1" fmla="*/ 2847769 w 3008312"/>
                <a:gd name="connsiteY1" fmla="*/ 95182 h 2781844"/>
                <a:gd name="connsiteX2" fmla="*/ 2792196 w 3008312"/>
                <a:gd name="connsiteY2" fmla="*/ 2275334 h 2781844"/>
                <a:gd name="connsiteX3" fmla="*/ 92101 w 3008312"/>
                <a:gd name="connsiteY3" fmla="*/ 2768668 h 2781844"/>
                <a:gd name="connsiteX4" fmla="*/ 0 w 3008312"/>
                <a:gd name="connsiteY4" fmla="*/ 0 h 2781844"/>
                <a:gd name="connsiteX0" fmla="*/ 0 w 2989495"/>
                <a:gd name="connsiteY0" fmla="*/ 0 h 2781844"/>
                <a:gd name="connsiteX1" fmla="*/ 2847769 w 2989495"/>
                <a:gd name="connsiteY1" fmla="*/ 95182 h 2781844"/>
                <a:gd name="connsiteX2" fmla="*/ 2792196 w 2989495"/>
                <a:gd name="connsiteY2" fmla="*/ 2275334 h 2781844"/>
                <a:gd name="connsiteX3" fmla="*/ 92101 w 2989495"/>
                <a:gd name="connsiteY3" fmla="*/ 2768668 h 2781844"/>
                <a:gd name="connsiteX4" fmla="*/ 0 w 2989495"/>
                <a:gd name="connsiteY4" fmla="*/ 0 h 2781844"/>
                <a:gd name="connsiteX0" fmla="*/ 0 w 3011870"/>
                <a:gd name="connsiteY0" fmla="*/ 0 h 2781844"/>
                <a:gd name="connsiteX1" fmla="*/ 2847769 w 3011870"/>
                <a:gd name="connsiteY1" fmla="*/ 95182 h 2781844"/>
                <a:gd name="connsiteX2" fmla="*/ 2792196 w 3011870"/>
                <a:gd name="connsiteY2" fmla="*/ 2275334 h 2781844"/>
                <a:gd name="connsiteX3" fmla="*/ 92101 w 3011870"/>
                <a:gd name="connsiteY3" fmla="*/ 2768668 h 2781844"/>
                <a:gd name="connsiteX4" fmla="*/ 0 w 3011870"/>
                <a:gd name="connsiteY4" fmla="*/ 0 h 2781844"/>
                <a:gd name="connsiteX0" fmla="*/ 0 w 3011870"/>
                <a:gd name="connsiteY0" fmla="*/ 0 h 2783262"/>
                <a:gd name="connsiteX1" fmla="*/ 2847769 w 3011870"/>
                <a:gd name="connsiteY1" fmla="*/ 95182 h 2783262"/>
                <a:gd name="connsiteX2" fmla="*/ 2792196 w 3011870"/>
                <a:gd name="connsiteY2" fmla="*/ 2275334 h 2783262"/>
                <a:gd name="connsiteX3" fmla="*/ 92101 w 3011870"/>
                <a:gd name="connsiteY3" fmla="*/ 2768668 h 2783262"/>
                <a:gd name="connsiteX4" fmla="*/ 0 w 3011870"/>
                <a:gd name="connsiteY4" fmla="*/ 0 h 2783262"/>
                <a:gd name="connsiteX0" fmla="*/ 0 w 3011870"/>
                <a:gd name="connsiteY0" fmla="*/ 0 h 2767189"/>
                <a:gd name="connsiteX1" fmla="*/ 2847769 w 3011870"/>
                <a:gd name="connsiteY1" fmla="*/ 95182 h 2767189"/>
                <a:gd name="connsiteX2" fmla="*/ 2792196 w 3011870"/>
                <a:gd name="connsiteY2" fmla="*/ 2275334 h 2767189"/>
                <a:gd name="connsiteX3" fmla="*/ 113833 w 3011870"/>
                <a:gd name="connsiteY3" fmla="*/ 2752010 h 2767189"/>
                <a:gd name="connsiteX4" fmla="*/ 0 w 3011870"/>
                <a:gd name="connsiteY4" fmla="*/ 0 h 2767189"/>
                <a:gd name="connsiteX0" fmla="*/ 0 w 3011870"/>
                <a:gd name="connsiteY0" fmla="*/ 0 h 2764048"/>
                <a:gd name="connsiteX1" fmla="*/ 2847769 w 3011870"/>
                <a:gd name="connsiteY1" fmla="*/ 95182 h 2764048"/>
                <a:gd name="connsiteX2" fmla="*/ 2792196 w 3011870"/>
                <a:gd name="connsiteY2" fmla="*/ 2275334 h 2764048"/>
                <a:gd name="connsiteX3" fmla="*/ 128682 w 3011870"/>
                <a:gd name="connsiteY3" fmla="*/ 2748749 h 2764048"/>
                <a:gd name="connsiteX4" fmla="*/ 0 w 3011870"/>
                <a:gd name="connsiteY4" fmla="*/ 0 h 2764048"/>
                <a:gd name="connsiteX0" fmla="*/ 0 w 3011870"/>
                <a:gd name="connsiteY0" fmla="*/ 0 h 2766482"/>
                <a:gd name="connsiteX1" fmla="*/ 2847769 w 3011870"/>
                <a:gd name="connsiteY1" fmla="*/ 95182 h 2766482"/>
                <a:gd name="connsiteX2" fmla="*/ 2792196 w 3011870"/>
                <a:gd name="connsiteY2" fmla="*/ 2275334 h 2766482"/>
                <a:gd name="connsiteX3" fmla="*/ 118548 w 3011870"/>
                <a:gd name="connsiteY3" fmla="*/ 2751276 h 2766482"/>
                <a:gd name="connsiteX4" fmla="*/ 0 w 3011870"/>
                <a:gd name="connsiteY4" fmla="*/ 0 h 2766482"/>
                <a:gd name="connsiteX0" fmla="*/ 0 w 3011870"/>
                <a:gd name="connsiteY0" fmla="*/ 0 h 2769615"/>
                <a:gd name="connsiteX1" fmla="*/ 2847769 w 3011870"/>
                <a:gd name="connsiteY1" fmla="*/ 95182 h 2769615"/>
                <a:gd name="connsiteX2" fmla="*/ 2792196 w 3011870"/>
                <a:gd name="connsiteY2" fmla="*/ 2275334 h 2769615"/>
                <a:gd name="connsiteX3" fmla="*/ 113120 w 3011870"/>
                <a:gd name="connsiteY3" fmla="*/ 2754527 h 2769615"/>
                <a:gd name="connsiteX4" fmla="*/ 0 w 3011870"/>
                <a:gd name="connsiteY4" fmla="*/ 0 h 2769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1870" h="2769615">
                  <a:moveTo>
                    <a:pt x="0" y="0"/>
                  </a:moveTo>
                  <a:cubicBezTo>
                    <a:pt x="1127017" y="85961"/>
                    <a:pt x="1845297" y="76592"/>
                    <a:pt x="2847769" y="95182"/>
                  </a:cubicBezTo>
                  <a:cubicBezTo>
                    <a:pt x="2777291" y="1004083"/>
                    <a:pt x="3289279" y="2013053"/>
                    <a:pt x="2792196" y="2275334"/>
                  </a:cubicBezTo>
                  <a:cubicBezTo>
                    <a:pt x="2409503" y="2508287"/>
                    <a:pt x="1123783" y="2845055"/>
                    <a:pt x="113120" y="2754527"/>
                  </a:cubicBezTo>
                  <a:cubicBezTo>
                    <a:pt x="-60175" y="1676365"/>
                    <a:pt x="148001" y="804419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15900" dist="114300" dir="4800000" sx="99000" sy="99000" algn="tr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/>
            <p:cNvGrpSpPr/>
            <p:nvPr/>
          </p:nvGrpSpPr>
          <p:grpSpPr>
            <a:xfrm>
              <a:off x="718272" y="2262448"/>
              <a:ext cx="3454791" cy="2876166"/>
              <a:chOff x="718272" y="2262448"/>
              <a:chExt cx="3454791" cy="2876166"/>
            </a:xfrm>
          </p:grpSpPr>
          <p:grpSp>
            <p:nvGrpSpPr>
              <p:cNvPr id="15" name="Groupe 14"/>
              <p:cNvGrpSpPr/>
              <p:nvPr/>
            </p:nvGrpSpPr>
            <p:grpSpPr>
              <a:xfrm>
                <a:off x="1036216" y="2262448"/>
                <a:ext cx="3136847" cy="2876166"/>
                <a:chOff x="3976597" y="1530934"/>
                <a:chExt cx="3136847" cy="2876166"/>
              </a:xfrm>
            </p:grpSpPr>
            <p:sp>
              <p:nvSpPr>
                <p:cNvPr id="17" name="Rectangle 5"/>
                <p:cNvSpPr/>
                <p:nvPr/>
              </p:nvSpPr>
              <p:spPr>
                <a:xfrm rot="21074577">
                  <a:off x="3976597" y="1530934"/>
                  <a:ext cx="3116183" cy="2876166"/>
                </a:xfrm>
                <a:custGeom>
                  <a:avLst/>
                  <a:gdLst>
                    <a:gd name="connsiteX0" fmla="*/ 0 w 2958182"/>
                    <a:gd name="connsiteY0" fmla="*/ 0 h 2855644"/>
                    <a:gd name="connsiteX1" fmla="*/ 2958182 w 2958182"/>
                    <a:gd name="connsiteY1" fmla="*/ 0 h 2855644"/>
                    <a:gd name="connsiteX2" fmla="*/ 2958182 w 2958182"/>
                    <a:gd name="connsiteY2" fmla="*/ 2855644 h 2855644"/>
                    <a:gd name="connsiteX3" fmla="*/ 0 w 2958182"/>
                    <a:gd name="connsiteY3" fmla="*/ 2855644 h 2855644"/>
                    <a:gd name="connsiteX4" fmla="*/ 0 w 2958182"/>
                    <a:gd name="connsiteY4" fmla="*/ 0 h 2855644"/>
                    <a:gd name="connsiteX0" fmla="*/ 0 w 2958182"/>
                    <a:gd name="connsiteY0" fmla="*/ 0 h 2855644"/>
                    <a:gd name="connsiteX1" fmla="*/ 2958182 w 2958182"/>
                    <a:gd name="connsiteY1" fmla="*/ 0 h 2855644"/>
                    <a:gd name="connsiteX2" fmla="*/ 2958182 w 2958182"/>
                    <a:gd name="connsiteY2" fmla="*/ 2855644 h 2855644"/>
                    <a:gd name="connsiteX3" fmla="*/ 99227 w 2958182"/>
                    <a:gd name="connsiteY3" fmla="*/ 2774555 h 2855644"/>
                    <a:gd name="connsiteX4" fmla="*/ 0 w 2958182"/>
                    <a:gd name="connsiteY4" fmla="*/ 0 h 2855644"/>
                    <a:gd name="connsiteX0" fmla="*/ 0 w 3007415"/>
                    <a:gd name="connsiteY0" fmla="*/ 0 h 2911415"/>
                    <a:gd name="connsiteX1" fmla="*/ 3007415 w 3007415"/>
                    <a:gd name="connsiteY1" fmla="*/ 55771 h 2911415"/>
                    <a:gd name="connsiteX2" fmla="*/ 3007415 w 3007415"/>
                    <a:gd name="connsiteY2" fmla="*/ 2911415 h 2911415"/>
                    <a:gd name="connsiteX3" fmla="*/ 148460 w 3007415"/>
                    <a:gd name="connsiteY3" fmla="*/ 2830326 h 2911415"/>
                    <a:gd name="connsiteX4" fmla="*/ 0 w 3007415"/>
                    <a:gd name="connsiteY4" fmla="*/ 0 h 2911415"/>
                    <a:gd name="connsiteX0" fmla="*/ 0 w 3007415"/>
                    <a:gd name="connsiteY0" fmla="*/ 0 h 2911415"/>
                    <a:gd name="connsiteX1" fmla="*/ 3007415 w 3007415"/>
                    <a:gd name="connsiteY1" fmla="*/ 55771 h 2911415"/>
                    <a:gd name="connsiteX2" fmla="*/ 3007415 w 3007415"/>
                    <a:gd name="connsiteY2" fmla="*/ 2911415 h 2911415"/>
                    <a:gd name="connsiteX3" fmla="*/ 148460 w 3007415"/>
                    <a:gd name="connsiteY3" fmla="*/ 2830326 h 2911415"/>
                    <a:gd name="connsiteX4" fmla="*/ 0 w 3007415"/>
                    <a:gd name="connsiteY4" fmla="*/ 0 h 2911415"/>
                    <a:gd name="connsiteX0" fmla="*/ 0 w 3007415"/>
                    <a:gd name="connsiteY0" fmla="*/ 0 h 2911415"/>
                    <a:gd name="connsiteX1" fmla="*/ 3007415 w 3007415"/>
                    <a:gd name="connsiteY1" fmla="*/ 55771 h 2911415"/>
                    <a:gd name="connsiteX2" fmla="*/ 3007415 w 3007415"/>
                    <a:gd name="connsiteY2" fmla="*/ 2911415 h 2911415"/>
                    <a:gd name="connsiteX3" fmla="*/ 148460 w 3007415"/>
                    <a:gd name="connsiteY3" fmla="*/ 2830326 h 2911415"/>
                    <a:gd name="connsiteX4" fmla="*/ 0 w 3007415"/>
                    <a:gd name="connsiteY4" fmla="*/ 0 h 2911415"/>
                    <a:gd name="connsiteX0" fmla="*/ 0 w 3007415"/>
                    <a:gd name="connsiteY0" fmla="*/ 0 h 2911415"/>
                    <a:gd name="connsiteX1" fmla="*/ 3007415 w 3007415"/>
                    <a:gd name="connsiteY1" fmla="*/ 55771 h 2911415"/>
                    <a:gd name="connsiteX2" fmla="*/ 3007415 w 3007415"/>
                    <a:gd name="connsiteY2" fmla="*/ 2911415 h 2911415"/>
                    <a:gd name="connsiteX3" fmla="*/ 152810 w 3007415"/>
                    <a:gd name="connsiteY3" fmla="*/ 2802085 h 2911415"/>
                    <a:gd name="connsiteX4" fmla="*/ 0 w 3007415"/>
                    <a:gd name="connsiteY4" fmla="*/ 0 h 2911415"/>
                    <a:gd name="connsiteX0" fmla="*/ 0 w 3007415"/>
                    <a:gd name="connsiteY0" fmla="*/ 0 h 2911415"/>
                    <a:gd name="connsiteX1" fmla="*/ 3007415 w 3007415"/>
                    <a:gd name="connsiteY1" fmla="*/ 55771 h 2911415"/>
                    <a:gd name="connsiteX2" fmla="*/ 3007415 w 3007415"/>
                    <a:gd name="connsiteY2" fmla="*/ 2911415 h 2911415"/>
                    <a:gd name="connsiteX3" fmla="*/ 152810 w 3007415"/>
                    <a:gd name="connsiteY3" fmla="*/ 2802085 h 2911415"/>
                    <a:gd name="connsiteX4" fmla="*/ 0 w 3007415"/>
                    <a:gd name="connsiteY4" fmla="*/ 0 h 2911415"/>
                    <a:gd name="connsiteX0" fmla="*/ 0 w 3007415"/>
                    <a:gd name="connsiteY0" fmla="*/ 0 h 2802085"/>
                    <a:gd name="connsiteX1" fmla="*/ 3007415 w 3007415"/>
                    <a:gd name="connsiteY1" fmla="*/ 55771 h 2802085"/>
                    <a:gd name="connsiteX2" fmla="*/ 2795981 w 3007415"/>
                    <a:gd name="connsiteY2" fmla="*/ 2782473 h 2802085"/>
                    <a:gd name="connsiteX3" fmla="*/ 152810 w 3007415"/>
                    <a:gd name="connsiteY3" fmla="*/ 2802085 h 2802085"/>
                    <a:gd name="connsiteX4" fmla="*/ 0 w 3007415"/>
                    <a:gd name="connsiteY4" fmla="*/ 0 h 2802085"/>
                    <a:gd name="connsiteX0" fmla="*/ 0 w 3007415"/>
                    <a:gd name="connsiteY0" fmla="*/ 0 h 2910528"/>
                    <a:gd name="connsiteX1" fmla="*/ 3007415 w 3007415"/>
                    <a:gd name="connsiteY1" fmla="*/ 55771 h 2910528"/>
                    <a:gd name="connsiteX2" fmla="*/ 2795981 w 3007415"/>
                    <a:gd name="connsiteY2" fmla="*/ 2782473 h 2910528"/>
                    <a:gd name="connsiteX3" fmla="*/ 152810 w 3007415"/>
                    <a:gd name="connsiteY3" fmla="*/ 2802085 h 2910528"/>
                    <a:gd name="connsiteX4" fmla="*/ 0 w 3007415"/>
                    <a:gd name="connsiteY4" fmla="*/ 0 h 2910528"/>
                    <a:gd name="connsiteX0" fmla="*/ 0 w 3016462"/>
                    <a:gd name="connsiteY0" fmla="*/ 0 h 2910528"/>
                    <a:gd name="connsiteX1" fmla="*/ 3007415 w 3016462"/>
                    <a:gd name="connsiteY1" fmla="*/ 55771 h 2910528"/>
                    <a:gd name="connsiteX2" fmla="*/ 2795981 w 3016462"/>
                    <a:gd name="connsiteY2" fmla="*/ 2782473 h 2910528"/>
                    <a:gd name="connsiteX3" fmla="*/ 152810 w 3016462"/>
                    <a:gd name="connsiteY3" fmla="*/ 2802085 h 2910528"/>
                    <a:gd name="connsiteX4" fmla="*/ 0 w 3016462"/>
                    <a:gd name="connsiteY4" fmla="*/ 0 h 2910528"/>
                    <a:gd name="connsiteX0" fmla="*/ 0 w 3064249"/>
                    <a:gd name="connsiteY0" fmla="*/ 0 h 2898641"/>
                    <a:gd name="connsiteX1" fmla="*/ 3007415 w 3064249"/>
                    <a:gd name="connsiteY1" fmla="*/ 55771 h 2898641"/>
                    <a:gd name="connsiteX2" fmla="*/ 2875643 w 3064249"/>
                    <a:gd name="connsiteY2" fmla="*/ 2765832 h 2898641"/>
                    <a:gd name="connsiteX3" fmla="*/ 152810 w 3064249"/>
                    <a:gd name="connsiteY3" fmla="*/ 2802085 h 2898641"/>
                    <a:gd name="connsiteX4" fmla="*/ 0 w 3064249"/>
                    <a:gd name="connsiteY4" fmla="*/ 0 h 2898641"/>
                    <a:gd name="connsiteX0" fmla="*/ 0 w 3070540"/>
                    <a:gd name="connsiteY0" fmla="*/ 0 h 2898641"/>
                    <a:gd name="connsiteX1" fmla="*/ 3007415 w 3070540"/>
                    <a:gd name="connsiteY1" fmla="*/ 55771 h 2898641"/>
                    <a:gd name="connsiteX2" fmla="*/ 2875643 w 3070540"/>
                    <a:gd name="connsiteY2" fmla="*/ 2765832 h 2898641"/>
                    <a:gd name="connsiteX3" fmla="*/ 152810 w 3070540"/>
                    <a:gd name="connsiteY3" fmla="*/ 2802085 h 2898641"/>
                    <a:gd name="connsiteX4" fmla="*/ 0 w 3070540"/>
                    <a:gd name="connsiteY4" fmla="*/ 0 h 2898641"/>
                    <a:gd name="connsiteX0" fmla="*/ 0 w 3050496"/>
                    <a:gd name="connsiteY0" fmla="*/ 0 h 2831008"/>
                    <a:gd name="connsiteX1" fmla="*/ 3007415 w 3050496"/>
                    <a:gd name="connsiteY1" fmla="*/ 55771 h 2831008"/>
                    <a:gd name="connsiteX2" fmla="*/ 2844527 w 3050496"/>
                    <a:gd name="connsiteY2" fmla="*/ 2655027 h 2831008"/>
                    <a:gd name="connsiteX3" fmla="*/ 152810 w 3050496"/>
                    <a:gd name="connsiteY3" fmla="*/ 2802085 h 2831008"/>
                    <a:gd name="connsiteX4" fmla="*/ 0 w 3050496"/>
                    <a:gd name="connsiteY4" fmla="*/ 0 h 2831008"/>
                    <a:gd name="connsiteX0" fmla="*/ 0 w 3083026"/>
                    <a:gd name="connsiteY0" fmla="*/ 0 h 2802085"/>
                    <a:gd name="connsiteX1" fmla="*/ 3007415 w 3083026"/>
                    <a:gd name="connsiteY1" fmla="*/ 55771 h 2802085"/>
                    <a:gd name="connsiteX2" fmla="*/ 2894153 w 3083026"/>
                    <a:gd name="connsiteY2" fmla="*/ 2551842 h 2802085"/>
                    <a:gd name="connsiteX3" fmla="*/ 152810 w 3083026"/>
                    <a:gd name="connsiteY3" fmla="*/ 2802085 h 2802085"/>
                    <a:gd name="connsiteX4" fmla="*/ 0 w 3083026"/>
                    <a:gd name="connsiteY4" fmla="*/ 0 h 2802085"/>
                    <a:gd name="connsiteX0" fmla="*/ 0 w 3077100"/>
                    <a:gd name="connsiteY0" fmla="*/ 0 h 2839147"/>
                    <a:gd name="connsiteX1" fmla="*/ 3007415 w 3077100"/>
                    <a:gd name="connsiteY1" fmla="*/ 55771 h 2839147"/>
                    <a:gd name="connsiteX2" fmla="*/ 2885440 w 3077100"/>
                    <a:gd name="connsiteY2" fmla="*/ 2670966 h 2839147"/>
                    <a:gd name="connsiteX3" fmla="*/ 152810 w 3077100"/>
                    <a:gd name="connsiteY3" fmla="*/ 2802085 h 2839147"/>
                    <a:gd name="connsiteX4" fmla="*/ 0 w 3077100"/>
                    <a:gd name="connsiteY4" fmla="*/ 0 h 2839147"/>
                    <a:gd name="connsiteX0" fmla="*/ 0 w 3084012"/>
                    <a:gd name="connsiteY0" fmla="*/ 0 h 2810619"/>
                    <a:gd name="connsiteX1" fmla="*/ 3007415 w 3084012"/>
                    <a:gd name="connsiteY1" fmla="*/ 55771 h 2810619"/>
                    <a:gd name="connsiteX2" fmla="*/ 2895591 w 3084012"/>
                    <a:gd name="connsiteY2" fmla="*/ 2605068 h 2810619"/>
                    <a:gd name="connsiteX3" fmla="*/ 152810 w 3084012"/>
                    <a:gd name="connsiteY3" fmla="*/ 2802085 h 2810619"/>
                    <a:gd name="connsiteX4" fmla="*/ 0 w 3084012"/>
                    <a:gd name="connsiteY4" fmla="*/ 0 h 2810619"/>
                    <a:gd name="connsiteX0" fmla="*/ 0 w 3108841"/>
                    <a:gd name="connsiteY0" fmla="*/ 0 h 2802085"/>
                    <a:gd name="connsiteX1" fmla="*/ 3007415 w 3108841"/>
                    <a:gd name="connsiteY1" fmla="*/ 55771 h 2802085"/>
                    <a:gd name="connsiteX2" fmla="*/ 2930854 w 3108841"/>
                    <a:gd name="connsiteY2" fmla="*/ 2501276 h 2802085"/>
                    <a:gd name="connsiteX3" fmla="*/ 152810 w 3108841"/>
                    <a:gd name="connsiteY3" fmla="*/ 2802085 h 2802085"/>
                    <a:gd name="connsiteX4" fmla="*/ 0 w 3108841"/>
                    <a:gd name="connsiteY4" fmla="*/ 0 h 2802085"/>
                    <a:gd name="connsiteX0" fmla="*/ 0 w 3073089"/>
                    <a:gd name="connsiteY0" fmla="*/ 0 h 2802085"/>
                    <a:gd name="connsiteX1" fmla="*/ 3007415 w 3073089"/>
                    <a:gd name="connsiteY1" fmla="*/ 55771 h 2802085"/>
                    <a:gd name="connsiteX2" fmla="*/ 2879470 w 3073089"/>
                    <a:gd name="connsiteY2" fmla="*/ 2334344 h 2802085"/>
                    <a:gd name="connsiteX3" fmla="*/ 152810 w 3073089"/>
                    <a:gd name="connsiteY3" fmla="*/ 2802085 h 2802085"/>
                    <a:gd name="connsiteX4" fmla="*/ 0 w 3073089"/>
                    <a:gd name="connsiteY4" fmla="*/ 0 h 2802085"/>
                    <a:gd name="connsiteX0" fmla="*/ 0 w 3142862"/>
                    <a:gd name="connsiteY0" fmla="*/ 0 h 2802085"/>
                    <a:gd name="connsiteX1" fmla="*/ 3007415 w 3142862"/>
                    <a:gd name="connsiteY1" fmla="*/ 55771 h 2802085"/>
                    <a:gd name="connsiteX2" fmla="*/ 2879470 w 3142862"/>
                    <a:gd name="connsiteY2" fmla="*/ 2334344 h 2802085"/>
                    <a:gd name="connsiteX3" fmla="*/ 152810 w 3142862"/>
                    <a:gd name="connsiteY3" fmla="*/ 2802085 h 2802085"/>
                    <a:gd name="connsiteX4" fmla="*/ 0 w 3142862"/>
                    <a:gd name="connsiteY4" fmla="*/ 0 h 2802085"/>
                    <a:gd name="connsiteX0" fmla="*/ 0 w 3142862"/>
                    <a:gd name="connsiteY0" fmla="*/ 0 h 2860388"/>
                    <a:gd name="connsiteX1" fmla="*/ 3007415 w 3142862"/>
                    <a:gd name="connsiteY1" fmla="*/ 55771 h 2860388"/>
                    <a:gd name="connsiteX2" fmla="*/ 2879470 w 3142862"/>
                    <a:gd name="connsiteY2" fmla="*/ 2334344 h 2860388"/>
                    <a:gd name="connsiteX3" fmla="*/ 187196 w 3142862"/>
                    <a:gd name="connsiteY3" fmla="*/ 2860388 h 2860388"/>
                    <a:gd name="connsiteX4" fmla="*/ 0 w 3142862"/>
                    <a:gd name="connsiteY4" fmla="*/ 0 h 2860388"/>
                    <a:gd name="connsiteX0" fmla="*/ 0 w 3142862"/>
                    <a:gd name="connsiteY0" fmla="*/ 0 h 2876373"/>
                    <a:gd name="connsiteX1" fmla="*/ 3007415 w 3142862"/>
                    <a:gd name="connsiteY1" fmla="*/ 55771 h 2876373"/>
                    <a:gd name="connsiteX2" fmla="*/ 2879470 w 3142862"/>
                    <a:gd name="connsiteY2" fmla="*/ 2334344 h 2876373"/>
                    <a:gd name="connsiteX3" fmla="*/ 187196 w 3142862"/>
                    <a:gd name="connsiteY3" fmla="*/ 2860388 h 2876373"/>
                    <a:gd name="connsiteX4" fmla="*/ 0 w 3142862"/>
                    <a:gd name="connsiteY4" fmla="*/ 0 h 2876373"/>
                    <a:gd name="connsiteX0" fmla="*/ 0 w 3142862"/>
                    <a:gd name="connsiteY0" fmla="*/ 0 h 2869960"/>
                    <a:gd name="connsiteX1" fmla="*/ 3007415 w 3142862"/>
                    <a:gd name="connsiteY1" fmla="*/ 55771 h 2869960"/>
                    <a:gd name="connsiteX2" fmla="*/ 2879470 w 3142862"/>
                    <a:gd name="connsiteY2" fmla="*/ 2334344 h 2869960"/>
                    <a:gd name="connsiteX3" fmla="*/ 187196 w 3142862"/>
                    <a:gd name="connsiteY3" fmla="*/ 2860388 h 2869960"/>
                    <a:gd name="connsiteX4" fmla="*/ 0 w 3142862"/>
                    <a:gd name="connsiteY4" fmla="*/ 0 h 2869960"/>
                    <a:gd name="connsiteX0" fmla="*/ 0 w 3142862"/>
                    <a:gd name="connsiteY0" fmla="*/ 0 h 2875403"/>
                    <a:gd name="connsiteX1" fmla="*/ 3007415 w 3142862"/>
                    <a:gd name="connsiteY1" fmla="*/ 55771 h 2875403"/>
                    <a:gd name="connsiteX2" fmla="*/ 2879470 w 3142862"/>
                    <a:gd name="connsiteY2" fmla="*/ 2334344 h 2875403"/>
                    <a:gd name="connsiteX3" fmla="*/ 187196 w 3142862"/>
                    <a:gd name="connsiteY3" fmla="*/ 2860388 h 2875403"/>
                    <a:gd name="connsiteX4" fmla="*/ 0 w 3142862"/>
                    <a:gd name="connsiteY4" fmla="*/ 0 h 2875403"/>
                    <a:gd name="connsiteX0" fmla="*/ 0 w 3155056"/>
                    <a:gd name="connsiteY0" fmla="*/ 0 h 2875403"/>
                    <a:gd name="connsiteX1" fmla="*/ 3007415 w 3155056"/>
                    <a:gd name="connsiteY1" fmla="*/ 55771 h 2875403"/>
                    <a:gd name="connsiteX2" fmla="*/ 2879470 w 3155056"/>
                    <a:gd name="connsiteY2" fmla="*/ 2334344 h 2875403"/>
                    <a:gd name="connsiteX3" fmla="*/ 187196 w 3155056"/>
                    <a:gd name="connsiteY3" fmla="*/ 2860388 h 2875403"/>
                    <a:gd name="connsiteX4" fmla="*/ 0 w 3155056"/>
                    <a:gd name="connsiteY4" fmla="*/ 0 h 2875403"/>
                    <a:gd name="connsiteX0" fmla="*/ 0 w 3111070"/>
                    <a:gd name="connsiteY0" fmla="*/ 0 h 2875403"/>
                    <a:gd name="connsiteX1" fmla="*/ 3007415 w 3111070"/>
                    <a:gd name="connsiteY1" fmla="*/ 55771 h 2875403"/>
                    <a:gd name="connsiteX2" fmla="*/ 2879470 w 3111070"/>
                    <a:gd name="connsiteY2" fmla="*/ 2334344 h 2875403"/>
                    <a:gd name="connsiteX3" fmla="*/ 187196 w 3111070"/>
                    <a:gd name="connsiteY3" fmla="*/ 2860388 h 2875403"/>
                    <a:gd name="connsiteX4" fmla="*/ 0 w 3111070"/>
                    <a:gd name="connsiteY4" fmla="*/ 0 h 2875403"/>
                    <a:gd name="connsiteX0" fmla="*/ 0 w 3116300"/>
                    <a:gd name="connsiteY0" fmla="*/ 0 h 2875403"/>
                    <a:gd name="connsiteX1" fmla="*/ 3007415 w 3116300"/>
                    <a:gd name="connsiteY1" fmla="*/ 55771 h 2875403"/>
                    <a:gd name="connsiteX2" fmla="*/ 2879470 w 3116300"/>
                    <a:gd name="connsiteY2" fmla="*/ 2334344 h 2875403"/>
                    <a:gd name="connsiteX3" fmla="*/ 187196 w 3116300"/>
                    <a:gd name="connsiteY3" fmla="*/ 2860388 h 2875403"/>
                    <a:gd name="connsiteX4" fmla="*/ 0 w 3116300"/>
                    <a:gd name="connsiteY4" fmla="*/ 0 h 28754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16300" h="2875403">
                      <a:moveTo>
                        <a:pt x="0" y="0"/>
                      </a:moveTo>
                      <a:cubicBezTo>
                        <a:pt x="1127017" y="85961"/>
                        <a:pt x="2004943" y="37181"/>
                        <a:pt x="3007415" y="55771"/>
                      </a:cubicBezTo>
                      <a:cubicBezTo>
                        <a:pt x="2936937" y="964672"/>
                        <a:pt x="3368549" y="2290401"/>
                        <a:pt x="2879470" y="2334344"/>
                      </a:cubicBezTo>
                      <a:cubicBezTo>
                        <a:pt x="2708049" y="2614029"/>
                        <a:pt x="1197859" y="2950916"/>
                        <a:pt x="187196" y="2860388"/>
                      </a:cubicBezTo>
                      <a:cubicBezTo>
                        <a:pt x="13901" y="1782226"/>
                        <a:pt x="148001" y="804419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57000">
                      <a:schemeClr val="accent5">
                        <a:lumMod val="60000"/>
                        <a:lumOff val="40000"/>
                      </a:schemeClr>
                    </a:gs>
                    <a:gs pos="0">
                      <a:srgbClr val="00B0F0"/>
                    </a:gs>
                    <a:gs pos="73000">
                      <a:schemeClr val="accent5">
                        <a:lumMod val="60000"/>
                        <a:lumOff val="40000"/>
                      </a:schemeClr>
                    </a:gs>
                    <a:gs pos="100000">
                      <a:srgbClr val="00B0F0"/>
                    </a:gs>
                  </a:gsLst>
                  <a:lin ang="51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Triangle rectangle 7"/>
                <p:cNvSpPr/>
                <p:nvPr/>
              </p:nvSpPr>
              <p:spPr>
                <a:xfrm rot="14260875">
                  <a:off x="6185180" y="3089786"/>
                  <a:ext cx="337253" cy="1519274"/>
                </a:xfrm>
                <a:custGeom>
                  <a:avLst/>
                  <a:gdLst>
                    <a:gd name="connsiteX0" fmla="*/ 0 w 360040"/>
                    <a:gd name="connsiteY0" fmla="*/ 1205112 h 1205112"/>
                    <a:gd name="connsiteX1" fmla="*/ 0 w 360040"/>
                    <a:gd name="connsiteY1" fmla="*/ 0 h 1205112"/>
                    <a:gd name="connsiteX2" fmla="*/ 360040 w 360040"/>
                    <a:gd name="connsiteY2" fmla="*/ 1205112 h 1205112"/>
                    <a:gd name="connsiteX3" fmla="*/ 0 w 360040"/>
                    <a:gd name="connsiteY3" fmla="*/ 1205112 h 1205112"/>
                    <a:gd name="connsiteX0" fmla="*/ 0 w 284031"/>
                    <a:gd name="connsiteY0" fmla="*/ 1205112 h 1205112"/>
                    <a:gd name="connsiteX1" fmla="*/ 0 w 284031"/>
                    <a:gd name="connsiteY1" fmla="*/ 0 h 1205112"/>
                    <a:gd name="connsiteX2" fmla="*/ 284031 w 284031"/>
                    <a:gd name="connsiteY2" fmla="*/ 826409 h 1205112"/>
                    <a:gd name="connsiteX3" fmla="*/ 0 w 284031"/>
                    <a:gd name="connsiteY3" fmla="*/ 1205112 h 1205112"/>
                    <a:gd name="connsiteX0" fmla="*/ 0 w 366580"/>
                    <a:gd name="connsiteY0" fmla="*/ 1205112 h 1205112"/>
                    <a:gd name="connsiteX1" fmla="*/ 0 w 366580"/>
                    <a:gd name="connsiteY1" fmla="*/ 0 h 1205112"/>
                    <a:gd name="connsiteX2" fmla="*/ 366580 w 366580"/>
                    <a:gd name="connsiteY2" fmla="*/ 963165 h 1205112"/>
                    <a:gd name="connsiteX3" fmla="*/ 0 w 366580"/>
                    <a:gd name="connsiteY3" fmla="*/ 1205112 h 1205112"/>
                    <a:gd name="connsiteX0" fmla="*/ 0 w 366580"/>
                    <a:gd name="connsiteY0" fmla="*/ 1205112 h 1205112"/>
                    <a:gd name="connsiteX1" fmla="*/ 0 w 366580"/>
                    <a:gd name="connsiteY1" fmla="*/ 0 h 1205112"/>
                    <a:gd name="connsiteX2" fmla="*/ 366580 w 366580"/>
                    <a:gd name="connsiteY2" fmla="*/ 963165 h 1205112"/>
                    <a:gd name="connsiteX3" fmla="*/ 0 w 366580"/>
                    <a:gd name="connsiteY3" fmla="*/ 1205112 h 1205112"/>
                    <a:gd name="connsiteX0" fmla="*/ 0 w 375287"/>
                    <a:gd name="connsiteY0" fmla="*/ 1227782 h 1227782"/>
                    <a:gd name="connsiteX1" fmla="*/ 8707 w 375287"/>
                    <a:gd name="connsiteY1" fmla="*/ 0 h 1227782"/>
                    <a:gd name="connsiteX2" fmla="*/ 375287 w 375287"/>
                    <a:gd name="connsiteY2" fmla="*/ 963165 h 1227782"/>
                    <a:gd name="connsiteX3" fmla="*/ 0 w 375287"/>
                    <a:gd name="connsiteY3" fmla="*/ 1227782 h 1227782"/>
                    <a:gd name="connsiteX0" fmla="*/ 0 w 375287"/>
                    <a:gd name="connsiteY0" fmla="*/ 1227782 h 1227782"/>
                    <a:gd name="connsiteX1" fmla="*/ 8707 w 375287"/>
                    <a:gd name="connsiteY1" fmla="*/ 0 h 1227782"/>
                    <a:gd name="connsiteX2" fmla="*/ 375287 w 375287"/>
                    <a:gd name="connsiteY2" fmla="*/ 963165 h 1227782"/>
                    <a:gd name="connsiteX3" fmla="*/ 0 w 375287"/>
                    <a:gd name="connsiteY3" fmla="*/ 1227782 h 1227782"/>
                    <a:gd name="connsiteX0" fmla="*/ 0 w 375287"/>
                    <a:gd name="connsiteY0" fmla="*/ 1227782 h 1227782"/>
                    <a:gd name="connsiteX1" fmla="*/ 8707 w 375287"/>
                    <a:gd name="connsiteY1" fmla="*/ 0 h 1227782"/>
                    <a:gd name="connsiteX2" fmla="*/ 375287 w 375287"/>
                    <a:gd name="connsiteY2" fmla="*/ 963165 h 1227782"/>
                    <a:gd name="connsiteX3" fmla="*/ 0 w 375287"/>
                    <a:gd name="connsiteY3" fmla="*/ 1227782 h 1227782"/>
                    <a:gd name="connsiteX0" fmla="*/ 0 w 375287"/>
                    <a:gd name="connsiteY0" fmla="*/ 1227782 h 1227782"/>
                    <a:gd name="connsiteX1" fmla="*/ 8707 w 375287"/>
                    <a:gd name="connsiteY1" fmla="*/ 0 h 1227782"/>
                    <a:gd name="connsiteX2" fmla="*/ 375287 w 375287"/>
                    <a:gd name="connsiteY2" fmla="*/ 963165 h 1227782"/>
                    <a:gd name="connsiteX3" fmla="*/ 0 w 375287"/>
                    <a:gd name="connsiteY3" fmla="*/ 1227782 h 1227782"/>
                    <a:gd name="connsiteX0" fmla="*/ 0 w 375287"/>
                    <a:gd name="connsiteY0" fmla="*/ 1227782 h 1227782"/>
                    <a:gd name="connsiteX1" fmla="*/ 8707 w 375287"/>
                    <a:gd name="connsiteY1" fmla="*/ 0 h 1227782"/>
                    <a:gd name="connsiteX2" fmla="*/ 375287 w 375287"/>
                    <a:gd name="connsiteY2" fmla="*/ 963165 h 1227782"/>
                    <a:gd name="connsiteX3" fmla="*/ 0 w 375287"/>
                    <a:gd name="connsiteY3" fmla="*/ 1227782 h 1227782"/>
                    <a:gd name="connsiteX0" fmla="*/ 0 w 375287"/>
                    <a:gd name="connsiteY0" fmla="*/ 1227782 h 1227782"/>
                    <a:gd name="connsiteX1" fmla="*/ 8707 w 375287"/>
                    <a:gd name="connsiteY1" fmla="*/ 0 h 1227782"/>
                    <a:gd name="connsiteX2" fmla="*/ 375287 w 375287"/>
                    <a:gd name="connsiteY2" fmla="*/ 963165 h 1227782"/>
                    <a:gd name="connsiteX3" fmla="*/ 0 w 375287"/>
                    <a:gd name="connsiteY3" fmla="*/ 1227782 h 1227782"/>
                    <a:gd name="connsiteX0" fmla="*/ 126017 w 501304"/>
                    <a:gd name="connsiteY0" fmla="*/ 1227782 h 1227782"/>
                    <a:gd name="connsiteX1" fmla="*/ 134724 w 501304"/>
                    <a:gd name="connsiteY1" fmla="*/ 0 h 1227782"/>
                    <a:gd name="connsiteX2" fmla="*/ 501304 w 501304"/>
                    <a:gd name="connsiteY2" fmla="*/ 963165 h 1227782"/>
                    <a:gd name="connsiteX3" fmla="*/ 126017 w 501304"/>
                    <a:gd name="connsiteY3" fmla="*/ 1227782 h 1227782"/>
                    <a:gd name="connsiteX0" fmla="*/ 129311 w 504598"/>
                    <a:gd name="connsiteY0" fmla="*/ 1227782 h 1227782"/>
                    <a:gd name="connsiteX1" fmla="*/ 138018 w 504598"/>
                    <a:gd name="connsiteY1" fmla="*/ 0 h 1227782"/>
                    <a:gd name="connsiteX2" fmla="*/ 504598 w 504598"/>
                    <a:gd name="connsiteY2" fmla="*/ 963165 h 1227782"/>
                    <a:gd name="connsiteX3" fmla="*/ 129311 w 504598"/>
                    <a:gd name="connsiteY3" fmla="*/ 1227782 h 1227782"/>
                    <a:gd name="connsiteX0" fmla="*/ 122131 w 497418"/>
                    <a:gd name="connsiteY0" fmla="*/ 1406841 h 1406841"/>
                    <a:gd name="connsiteX1" fmla="*/ 159583 w 497418"/>
                    <a:gd name="connsiteY1" fmla="*/ 0 h 1406841"/>
                    <a:gd name="connsiteX2" fmla="*/ 497418 w 497418"/>
                    <a:gd name="connsiteY2" fmla="*/ 1142224 h 1406841"/>
                    <a:gd name="connsiteX3" fmla="*/ 122131 w 497418"/>
                    <a:gd name="connsiteY3" fmla="*/ 1406841 h 1406841"/>
                    <a:gd name="connsiteX0" fmla="*/ 134513 w 509800"/>
                    <a:gd name="connsiteY0" fmla="*/ 1406841 h 1406841"/>
                    <a:gd name="connsiteX1" fmla="*/ 171965 w 509800"/>
                    <a:gd name="connsiteY1" fmla="*/ 0 h 1406841"/>
                    <a:gd name="connsiteX2" fmla="*/ 509800 w 509800"/>
                    <a:gd name="connsiteY2" fmla="*/ 1142224 h 1406841"/>
                    <a:gd name="connsiteX3" fmla="*/ 134513 w 509800"/>
                    <a:gd name="connsiteY3" fmla="*/ 1406841 h 1406841"/>
                    <a:gd name="connsiteX0" fmla="*/ 134513 w 509800"/>
                    <a:gd name="connsiteY0" fmla="*/ 1406841 h 1406841"/>
                    <a:gd name="connsiteX1" fmla="*/ 171965 w 509800"/>
                    <a:gd name="connsiteY1" fmla="*/ 0 h 1406841"/>
                    <a:gd name="connsiteX2" fmla="*/ 509800 w 509800"/>
                    <a:gd name="connsiteY2" fmla="*/ 1142224 h 1406841"/>
                    <a:gd name="connsiteX3" fmla="*/ 134513 w 509800"/>
                    <a:gd name="connsiteY3" fmla="*/ 1406841 h 1406841"/>
                    <a:gd name="connsiteX0" fmla="*/ 134513 w 403203"/>
                    <a:gd name="connsiteY0" fmla="*/ 1406841 h 1406841"/>
                    <a:gd name="connsiteX1" fmla="*/ 171965 w 403203"/>
                    <a:gd name="connsiteY1" fmla="*/ 0 h 1406841"/>
                    <a:gd name="connsiteX2" fmla="*/ 403203 w 403203"/>
                    <a:gd name="connsiteY2" fmla="*/ 1117809 h 1406841"/>
                    <a:gd name="connsiteX3" fmla="*/ 134513 w 403203"/>
                    <a:gd name="connsiteY3" fmla="*/ 1406841 h 1406841"/>
                    <a:gd name="connsiteX0" fmla="*/ 134513 w 412457"/>
                    <a:gd name="connsiteY0" fmla="*/ 1406841 h 1406841"/>
                    <a:gd name="connsiteX1" fmla="*/ 171965 w 412457"/>
                    <a:gd name="connsiteY1" fmla="*/ 0 h 1406841"/>
                    <a:gd name="connsiteX2" fmla="*/ 412456 w 412457"/>
                    <a:gd name="connsiteY2" fmla="*/ 1149013 h 1406841"/>
                    <a:gd name="connsiteX3" fmla="*/ 134513 w 412457"/>
                    <a:gd name="connsiteY3" fmla="*/ 1406841 h 1406841"/>
                    <a:gd name="connsiteX0" fmla="*/ 134513 w 412456"/>
                    <a:gd name="connsiteY0" fmla="*/ 1406841 h 1406841"/>
                    <a:gd name="connsiteX1" fmla="*/ 171965 w 412456"/>
                    <a:gd name="connsiteY1" fmla="*/ 0 h 1406841"/>
                    <a:gd name="connsiteX2" fmla="*/ 412456 w 412456"/>
                    <a:gd name="connsiteY2" fmla="*/ 1149013 h 1406841"/>
                    <a:gd name="connsiteX3" fmla="*/ 134513 w 412456"/>
                    <a:gd name="connsiteY3" fmla="*/ 1406841 h 1406841"/>
                    <a:gd name="connsiteX0" fmla="*/ 134513 w 412456"/>
                    <a:gd name="connsiteY0" fmla="*/ 1406841 h 1406841"/>
                    <a:gd name="connsiteX1" fmla="*/ 171965 w 412456"/>
                    <a:gd name="connsiteY1" fmla="*/ 0 h 1406841"/>
                    <a:gd name="connsiteX2" fmla="*/ 412456 w 412456"/>
                    <a:gd name="connsiteY2" fmla="*/ 1149013 h 1406841"/>
                    <a:gd name="connsiteX3" fmla="*/ 134513 w 412456"/>
                    <a:gd name="connsiteY3" fmla="*/ 1406841 h 1406841"/>
                    <a:gd name="connsiteX0" fmla="*/ 140084 w 398701"/>
                    <a:gd name="connsiteY0" fmla="*/ 1442880 h 1442880"/>
                    <a:gd name="connsiteX1" fmla="*/ 158210 w 398701"/>
                    <a:gd name="connsiteY1" fmla="*/ 0 h 1442880"/>
                    <a:gd name="connsiteX2" fmla="*/ 398701 w 398701"/>
                    <a:gd name="connsiteY2" fmla="*/ 1149013 h 1442880"/>
                    <a:gd name="connsiteX3" fmla="*/ 140084 w 398701"/>
                    <a:gd name="connsiteY3" fmla="*/ 1442880 h 1442880"/>
                    <a:gd name="connsiteX0" fmla="*/ 163454 w 422071"/>
                    <a:gd name="connsiteY0" fmla="*/ 1442880 h 1442880"/>
                    <a:gd name="connsiteX1" fmla="*/ 181580 w 422071"/>
                    <a:gd name="connsiteY1" fmla="*/ 0 h 1442880"/>
                    <a:gd name="connsiteX2" fmla="*/ 422071 w 422071"/>
                    <a:gd name="connsiteY2" fmla="*/ 1149013 h 1442880"/>
                    <a:gd name="connsiteX3" fmla="*/ 163454 w 422071"/>
                    <a:gd name="connsiteY3" fmla="*/ 1442880 h 1442880"/>
                    <a:gd name="connsiteX0" fmla="*/ 163454 w 422071"/>
                    <a:gd name="connsiteY0" fmla="*/ 1442880 h 1442880"/>
                    <a:gd name="connsiteX1" fmla="*/ 181580 w 422071"/>
                    <a:gd name="connsiteY1" fmla="*/ 0 h 1442880"/>
                    <a:gd name="connsiteX2" fmla="*/ 422071 w 422071"/>
                    <a:gd name="connsiteY2" fmla="*/ 1149013 h 1442880"/>
                    <a:gd name="connsiteX3" fmla="*/ 163454 w 422071"/>
                    <a:gd name="connsiteY3" fmla="*/ 1442880 h 14428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22071" h="1442880">
                      <a:moveTo>
                        <a:pt x="163454" y="1442880"/>
                      </a:moveTo>
                      <a:cubicBezTo>
                        <a:pt x="-176501" y="1226284"/>
                        <a:pt x="107547" y="307905"/>
                        <a:pt x="181580" y="0"/>
                      </a:cubicBezTo>
                      <a:cubicBezTo>
                        <a:pt x="115191" y="556789"/>
                        <a:pt x="137346" y="827855"/>
                        <a:pt x="422071" y="1149013"/>
                      </a:cubicBezTo>
                      <a:cubicBezTo>
                        <a:pt x="129579" y="963158"/>
                        <a:pt x="66208" y="1301405"/>
                        <a:pt x="163454" y="144288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16" name="Rectangle 1"/>
              <p:cNvSpPr/>
              <p:nvPr/>
            </p:nvSpPr>
            <p:spPr>
              <a:xfrm rot="21081215">
                <a:off x="718272" y="2301870"/>
                <a:ext cx="3004844" cy="453127"/>
              </a:xfrm>
              <a:custGeom>
                <a:avLst/>
                <a:gdLst>
                  <a:gd name="connsiteX0" fmla="*/ 0 w 2972903"/>
                  <a:gd name="connsiteY0" fmla="*/ 0 h 432048"/>
                  <a:gd name="connsiteX1" fmla="*/ 2972903 w 2972903"/>
                  <a:gd name="connsiteY1" fmla="*/ 0 h 432048"/>
                  <a:gd name="connsiteX2" fmla="*/ 2972903 w 2972903"/>
                  <a:gd name="connsiteY2" fmla="*/ 432048 h 432048"/>
                  <a:gd name="connsiteX3" fmla="*/ 0 w 2972903"/>
                  <a:gd name="connsiteY3" fmla="*/ 432048 h 432048"/>
                  <a:gd name="connsiteX4" fmla="*/ 0 w 2972903"/>
                  <a:gd name="connsiteY4" fmla="*/ 0 h 432048"/>
                  <a:gd name="connsiteX0" fmla="*/ 0 w 2995014"/>
                  <a:gd name="connsiteY0" fmla="*/ 0 h 445045"/>
                  <a:gd name="connsiteX1" fmla="*/ 2995014 w 2995014"/>
                  <a:gd name="connsiteY1" fmla="*/ 12997 h 445045"/>
                  <a:gd name="connsiteX2" fmla="*/ 2995014 w 2995014"/>
                  <a:gd name="connsiteY2" fmla="*/ 445045 h 445045"/>
                  <a:gd name="connsiteX3" fmla="*/ 22111 w 2995014"/>
                  <a:gd name="connsiteY3" fmla="*/ 445045 h 445045"/>
                  <a:gd name="connsiteX4" fmla="*/ 0 w 2995014"/>
                  <a:gd name="connsiteY4" fmla="*/ 0 h 445045"/>
                  <a:gd name="connsiteX0" fmla="*/ 0 w 2995014"/>
                  <a:gd name="connsiteY0" fmla="*/ 0 h 452411"/>
                  <a:gd name="connsiteX1" fmla="*/ 2995014 w 2995014"/>
                  <a:gd name="connsiteY1" fmla="*/ 12997 h 452411"/>
                  <a:gd name="connsiteX2" fmla="*/ 2995014 w 2995014"/>
                  <a:gd name="connsiteY2" fmla="*/ 445045 h 452411"/>
                  <a:gd name="connsiteX3" fmla="*/ 54711 w 2995014"/>
                  <a:gd name="connsiteY3" fmla="*/ 452411 h 452411"/>
                  <a:gd name="connsiteX4" fmla="*/ 0 w 2995014"/>
                  <a:gd name="connsiteY4" fmla="*/ 0 h 452411"/>
                  <a:gd name="connsiteX0" fmla="*/ 0 w 2995014"/>
                  <a:gd name="connsiteY0" fmla="*/ 0 h 452411"/>
                  <a:gd name="connsiteX1" fmla="*/ 2995014 w 2995014"/>
                  <a:gd name="connsiteY1" fmla="*/ 12997 h 452411"/>
                  <a:gd name="connsiteX2" fmla="*/ 2995014 w 2995014"/>
                  <a:gd name="connsiteY2" fmla="*/ 445045 h 452411"/>
                  <a:gd name="connsiteX3" fmla="*/ 54711 w 2995014"/>
                  <a:gd name="connsiteY3" fmla="*/ 452411 h 452411"/>
                  <a:gd name="connsiteX4" fmla="*/ 0 w 2995014"/>
                  <a:gd name="connsiteY4" fmla="*/ 0 h 452411"/>
                  <a:gd name="connsiteX0" fmla="*/ 0 w 2995014"/>
                  <a:gd name="connsiteY0" fmla="*/ 0 h 452411"/>
                  <a:gd name="connsiteX1" fmla="*/ 2995014 w 2995014"/>
                  <a:gd name="connsiteY1" fmla="*/ 12997 h 452411"/>
                  <a:gd name="connsiteX2" fmla="*/ 2995014 w 2995014"/>
                  <a:gd name="connsiteY2" fmla="*/ 445045 h 452411"/>
                  <a:gd name="connsiteX3" fmla="*/ 54711 w 2995014"/>
                  <a:gd name="connsiteY3" fmla="*/ 452411 h 452411"/>
                  <a:gd name="connsiteX4" fmla="*/ 0 w 2995014"/>
                  <a:gd name="connsiteY4" fmla="*/ 0 h 452411"/>
                  <a:gd name="connsiteX0" fmla="*/ 0 w 2995014"/>
                  <a:gd name="connsiteY0" fmla="*/ 0 h 452411"/>
                  <a:gd name="connsiteX1" fmla="*/ 2995014 w 2995014"/>
                  <a:gd name="connsiteY1" fmla="*/ 12997 h 452411"/>
                  <a:gd name="connsiteX2" fmla="*/ 2995014 w 2995014"/>
                  <a:gd name="connsiteY2" fmla="*/ 445045 h 452411"/>
                  <a:gd name="connsiteX3" fmla="*/ 54711 w 2995014"/>
                  <a:gd name="connsiteY3" fmla="*/ 452411 h 452411"/>
                  <a:gd name="connsiteX4" fmla="*/ 0 w 2995014"/>
                  <a:gd name="connsiteY4" fmla="*/ 0 h 452411"/>
                  <a:gd name="connsiteX0" fmla="*/ 0 w 2995014"/>
                  <a:gd name="connsiteY0" fmla="*/ 0 h 452411"/>
                  <a:gd name="connsiteX1" fmla="*/ 2995014 w 2995014"/>
                  <a:gd name="connsiteY1" fmla="*/ 12997 h 452411"/>
                  <a:gd name="connsiteX2" fmla="*/ 2995014 w 2995014"/>
                  <a:gd name="connsiteY2" fmla="*/ 445045 h 452411"/>
                  <a:gd name="connsiteX3" fmla="*/ 54711 w 2995014"/>
                  <a:gd name="connsiteY3" fmla="*/ 452411 h 452411"/>
                  <a:gd name="connsiteX4" fmla="*/ 0 w 2995014"/>
                  <a:gd name="connsiteY4" fmla="*/ 0 h 452411"/>
                  <a:gd name="connsiteX0" fmla="*/ 0 w 3000135"/>
                  <a:gd name="connsiteY0" fmla="*/ 0 h 452411"/>
                  <a:gd name="connsiteX1" fmla="*/ 3000135 w 3000135"/>
                  <a:gd name="connsiteY1" fmla="*/ 42680 h 452411"/>
                  <a:gd name="connsiteX2" fmla="*/ 2995014 w 3000135"/>
                  <a:gd name="connsiteY2" fmla="*/ 445045 h 452411"/>
                  <a:gd name="connsiteX3" fmla="*/ 54711 w 3000135"/>
                  <a:gd name="connsiteY3" fmla="*/ 452411 h 452411"/>
                  <a:gd name="connsiteX4" fmla="*/ 0 w 3000135"/>
                  <a:gd name="connsiteY4" fmla="*/ 0 h 452411"/>
                  <a:gd name="connsiteX0" fmla="*/ 0 w 3000135"/>
                  <a:gd name="connsiteY0" fmla="*/ 0 h 452411"/>
                  <a:gd name="connsiteX1" fmla="*/ 3000135 w 3000135"/>
                  <a:gd name="connsiteY1" fmla="*/ 42680 h 452411"/>
                  <a:gd name="connsiteX2" fmla="*/ 2995014 w 3000135"/>
                  <a:gd name="connsiteY2" fmla="*/ 445045 h 452411"/>
                  <a:gd name="connsiteX3" fmla="*/ 54711 w 3000135"/>
                  <a:gd name="connsiteY3" fmla="*/ 452411 h 452411"/>
                  <a:gd name="connsiteX4" fmla="*/ 0 w 3000135"/>
                  <a:gd name="connsiteY4" fmla="*/ 0 h 452411"/>
                  <a:gd name="connsiteX0" fmla="*/ 0 w 3000135"/>
                  <a:gd name="connsiteY0" fmla="*/ 0 h 452411"/>
                  <a:gd name="connsiteX1" fmla="*/ 3000135 w 3000135"/>
                  <a:gd name="connsiteY1" fmla="*/ 42680 h 452411"/>
                  <a:gd name="connsiteX2" fmla="*/ 2995014 w 3000135"/>
                  <a:gd name="connsiteY2" fmla="*/ 445045 h 452411"/>
                  <a:gd name="connsiteX3" fmla="*/ 54711 w 3000135"/>
                  <a:gd name="connsiteY3" fmla="*/ 452411 h 452411"/>
                  <a:gd name="connsiteX4" fmla="*/ 0 w 3000135"/>
                  <a:gd name="connsiteY4" fmla="*/ 0 h 452411"/>
                  <a:gd name="connsiteX0" fmla="*/ 0 w 3000135"/>
                  <a:gd name="connsiteY0" fmla="*/ 0 h 452411"/>
                  <a:gd name="connsiteX1" fmla="*/ 3000135 w 3000135"/>
                  <a:gd name="connsiteY1" fmla="*/ 42680 h 452411"/>
                  <a:gd name="connsiteX2" fmla="*/ 2995014 w 3000135"/>
                  <a:gd name="connsiteY2" fmla="*/ 445045 h 452411"/>
                  <a:gd name="connsiteX3" fmla="*/ 54711 w 3000135"/>
                  <a:gd name="connsiteY3" fmla="*/ 452411 h 452411"/>
                  <a:gd name="connsiteX4" fmla="*/ 0 w 3000135"/>
                  <a:gd name="connsiteY4" fmla="*/ 0 h 452411"/>
                  <a:gd name="connsiteX0" fmla="*/ 0 w 3000135"/>
                  <a:gd name="connsiteY0" fmla="*/ 0 h 452411"/>
                  <a:gd name="connsiteX1" fmla="*/ 3000135 w 3000135"/>
                  <a:gd name="connsiteY1" fmla="*/ 42680 h 452411"/>
                  <a:gd name="connsiteX2" fmla="*/ 2995014 w 3000135"/>
                  <a:gd name="connsiteY2" fmla="*/ 445045 h 452411"/>
                  <a:gd name="connsiteX3" fmla="*/ 54711 w 3000135"/>
                  <a:gd name="connsiteY3" fmla="*/ 452411 h 452411"/>
                  <a:gd name="connsiteX4" fmla="*/ 0 w 3000135"/>
                  <a:gd name="connsiteY4" fmla="*/ 0 h 452411"/>
                  <a:gd name="connsiteX0" fmla="*/ 0 w 3004844"/>
                  <a:gd name="connsiteY0" fmla="*/ 0 h 453127"/>
                  <a:gd name="connsiteX1" fmla="*/ 3004844 w 3004844"/>
                  <a:gd name="connsiteY1" fmla="*/ 43396 h 453127"/>
                  <a:gd name="connsiteX2" fmla="*/ 2999723 w 3004844"/>
                  <a:gd name="connsiteY2" fmla="*/ 445761 h 453127"/>
                  <a:gd name="connsiteX3" fmla="*/ 59420 w 3004844"/>
                  <a:gd name="connsiteY3" fmla="*/ 453127 h 453127"/>
                  <a:gd name="connsiteX4" fmla="*/ 0 w 3004844"/>
                  <a:gd name="connsiteY4" fmla="*/ 0 h 453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04844" h="453127">
                    <a:moveTo>
                      <a:pt x="0" y="0"/>
                    </a:moveTo>
                    <a:cubicBezTo>
                      <a:pt x="1010590" y="39916"/>
                      <a:pt x="1225988" y="50439"/>
                      <a:pt x="3004844" y="43396"/>
                    </a:cubicBezTo>
                    <a:lnTo>
                      <a:pt x="2999723" y="445761"/>
                    </a:lnTo>
                    <a:lnTo>
                      <a:pt x="59420" y="453127"/>
                    </a:lnTo>
                    <a:cubicBezTo>
                      <a:pt x="41183" y="302323"/>
                      <a:pt x="64021" y="451618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3" name="Rectangle 2"/>
          <p:cNvSpPr/>
          <p:nvPr/>
        </p:nvSpPr>
        <p:spPr>
          <a:xfrm rot="21104118">
            <a:off x="147788" y="3089443"/>
            <a:ext cx="15119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Britannic Bold" panose="020B0903060703020204" pitchFamily="34" charset="0"/>
                <a:cs typeface="Calibri" panose="020F0502020204030204" pitchFamily="34" charset="0"/>
              </a:rPr>
              <a:t>A partir </a:t>
            </a:r>
            <a:r>
              <a:rPr lang="fr-FR" dirty="0" smtClean="0">
                <a:latin typeface="Britannic Bold" panose="020B0903060703020204" pitchFamily="34" charset="0"/>
                <a:cs typeface="Calibri" panose="020F0502020204030204" pitchFamily="34" charset="0"/>
              </a:rPr>
              <a:t>du</a:t>
            </a:r>
          </a:p>
          <a:p>
            <a:r>
              <a:rPr lang="fr-FR" b="1" dirty="0" smtClean="0">
                <a:latin typeface="Britannic Bold" panose="020B0903060703020204" pitchFamily="34" charset="0"/>
                <a:cs typeface="Calibri" panose="020F0502020204030204" pitchFamily="34" charset="0"/>
              </a:rPr>
              <a:t>09/04/2018</a:t>
            </a:r>
            <a:endParaRPr lang="fr-FR" dirty="0">
              <a:latin typeface="Britannic Bold" panose="020B0903060703020204" pitchFamily="34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2994557" y="5597914"/>
            <a:ext cx="4754880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tx1"/>
                </a:solidFill>
              </a:rPr>
              <a:t>Regardez la vidéo en </a:t>
            </a:r>
            <a:r>
              <a:rPr lang="fr-FR" sz="2800" b="1" dirty="0" smtClean="0">
                <a:solidFill>
                  <a:schemeClr val="tx1"/>
                </a:solidFill>
                <a:hlinkClick r:id="rId7"/>
              </a:rPr>
              <a:t>cliquant ICI</a:t>
            </a:r>
            <a:endParaRPr lang="fr-FR" sz="2800" b="1" dirty="0">
              <a:solidFill>
                <a:schemeClr val="tx1"/>
              </a:solidFill>
            </a:endParaRPr>
          </a:p>
        </p:txBody>
      </p:sp>
      <p:pic>
        <p:nvPicPr>
          <p:cNvPr id="23" name="Picture 3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23"/>
          <a:stretch/>
        </p:blipFill>
        <p:spPr bwMode="auto">
          <a:xfrm>
            <a:off x="2208744" y="5466915"/>
            <a:ext cx="785813" cy="709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9812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5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1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2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6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7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2" grpId="0" animBg="1"/>
      <p:bldP spid="22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3520"/>
          <p:cNvPicPr/>
          <p:nvPr/>
        </p:nvPicPr>
        <p:blipFill>
          <a:blip r:embed="rId2"/>
          <a:stretch>
            <a:fillRect/>
          </a:stretch>
        </p:blipFill>
        <p:spPr>
          <a:xfrm>
            <a:off x="363171" y="3177866"/>
            <a:ext cx="1122045" cy="3261995"/>
          </a:xfrm>
          <a:prstGeom prst="rect">
            <a:avLst/>
          </a:prstGeom>
        </p:spPr>
      </p:pic>
      <p:pic>
        <p:nvPicPr>
          <p:cNvPr id="21" name="Picture 18726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3175672"/>
            <a:ext cx="334645" cy="1063625"/>
          </a:xfrm>
          <a:prstGeom prst="rect">
            <a:avLst/>
          </a:prstGeom>
        </p:spPr>
      </p:pic>
      <p:pic>
        <p:nvPicPr>
          <p:cNvPr id="22" name="Picture 18727"/>
          <p:cNvPicPr/>
          <p:nvPr/>
        </p:nvPicPr>
        <p:blipFill>
          <a:blip r:embed="rId4"/>
          <a:stretch>
            <a:fillRect/>
          </a:stretch>
        </p:blipFill>
        <p:spPr>
          <a:xfrm>
            <a:off x="28525" y="4262246"/>
            <a:ext cx="334645" cy="947420"/>
          </a:xfrm>
          <a:prstGeom prst="rect">
            <a:avLst/>
          </a:prstGeom>
        </p:spPr>
      </p:pic>
      <p:pic>
        <p:nvPicPr>
          <p:cNvPr id="23" name="Picture 18728"/>
          <p:cNvPicPr/>
          <p:nvPr/>
        </p:nvPicPr>
        <p:blipFill>
          <a:blip r:embed="rId5"/>
          <a:stretch>
            <a:fillRect/>
          </a:stretch>
        </p:blipFill>
        <p:spPr>
          <a:xfrm>
            <a:off x="28526" y="5271121"/>
            <a:ext cx="334645" cy="67945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167322" y="2419117"/>
            <a:ext cx="7250977" cy="25781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b="1" dirty="0">
                <a:solidFill>
                  <a:srgbClr val="C00000"/>
                </a:solidFill>
                <a:latin typeface="Calibri"/>
                <a:ea typeface="Calibri"/>
              </a:rPr>
              <a:t>L</a:t>
            </a:r>
            <a:r>
              <a:rPr lang="fr-FR" sz="2400" b="1" dirty="0" smtClean="0">
                <a:solidFill>
                  <a:srgbClr val="C00000"/>
                </a:solidFill>
                <a:effectLst/>
                <a:latin typeface="Calibri"/>
                <a:ea typeface="Calibri"/>
              </a:rPr>
              <a:t>a partie Proposition </a:t>
            </a:r>
            <a:r>
              <a:rPr lang="fr-FR" sz="1500" b="1" dirty="0" smtClean="0">
                <a:solidFill>
                  <a:srgbClr val="000000"/>
                </a:solidFill>
                <a:effectLst/>
                <a:latin typeface="Calibri"/>
                <a:ea typeface="Calibri"/>
              </a:rPr>
              <a:t>: Un </a:t>
            </a:r>
            <a:r>
              <a:rPr lang="fr-FR" sz="1500" b="1" dirty="0">
                <a:solidFill>
                  <a:srgbClr val="000000"/>
                </a:solidFill>
                <a:effectLst/>
                <a:latin typeface="Calibri"/>
                <a:ea typeface="Calibri"/>
              </a:rPr>
              <a:t>totem, trois chapitres, trois formulaires…</a:t>
            </a:r>
            <a:endParaRPr lang="fr-FR" sz="1100" dirty="0">
              <a:solidFill>
                <a:srgbClr val="000000"/>
              </a:solidFill>
              <a:effectLst/>
              <a:latin typeface="Calibri"/>
              <a:ea typeface="Calibri"/>
            </a:endParaRPr>
          </a:p>
        </p:txBody>
      </p:sp>
      <p:sp>
        <p:nvSpPr>
          <p:cNvPr id="25" name="Shape 3511"/>
          <p:cNvSpPr/>
          <p:nvPr/>
        </p:nvSpPr>
        <p:spPr>
          <a:xfrm>
            <a:off x="1485216" y="2982691"/>
            <a:ext cx="1508355" cy="1419896"/>
          </a:xfrm>
          <a:custGeom>
            <a:avLst/>
            <a:gdLst/>
            <a:ahLst/>
            <a:cxnLst/>
            <a:rect l="0" t="0" r="0" b="0"/>
            <a:pathLst>
              <a:path w="1595501" h="1576451">
                <a:moveTo>
                  <a:pt x="0" y="262763"/>
                </a:moveTo>
                <a:cubicBezTo>
                  <a:pt x="0" y="117602"/>
                  <a:pt x="117602" y="0"/>
                  <a:pt x="262763" y="0"/>
                </a:cubicBezTo>
                <a:lnTo>
                  <a:pt x="1332738" y="0"/>
                </a:lnTo>
                <a:cubicBezTo>
                  <a:pt x="1477899" y="0"/>
                  <a:pt x="1595501" y="117602"/>
                  <a:pt x="1595501" y="262763"/>
                </a:cubicBezTo>
                <a:lnTo>
                  <a:pt x="1595501" y="1313688"/>
                </a:lnTo>
                <a:cubicBezTo>
                  <a:pt x="1595501" y="1458722"/>
                  <a:pt x="1477899" y="1576451"/>
                  <a:pt x="1332738" y="1576451"/>
                </a:cubicBezTo>
                <a:lnTo>
                  <a:pt x="262763" y="1576451"/>
                </a:lnTo>
                <a:cubicBezTo>
                  <a:pt x="117602" y="1576451"/>
                  <a:pt x="0" y="1458722"/>
                  <a:pt x="0" y="1313688"/>
                </a:cubicBezTo>
                <a:close/>
              </a:path>
            </a:pathLst>
          </a:custGeom>
          <a:ln w="25400" cap="flat">
            <a:round/>
          </a:ln>
        </p:spPr>
        <p:style>
          <a:lnRef idx="1">
            <a:srgbClr val="FF0000"/>
          </a:lnRef>
          <a:fillRef idx="0">
            <a:srgbClr val="000000">
              <a:alpha val="0"/>
            </a:srgbClr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pic>
        <p:nvPicPr>
          <p:cNvPr id="26" name="Picture 3522"/>
          <p:cNvPicPr/>
          <p:nvPr/>
        </p:nvPicPr>
        <p:blipFill>
          <a:blip r:embed="rId6"/>
          <a:stretch>
            <a:fillRect/>
          </a:stretch>
        </p:blipFill>
        <p:spPr>
          <a:xfrm>
            <a:off x="1544272" y="3048005"/>
            <a:ext cx="1358900" cy="1257881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3244684" y="3195000"/>
            <a:ext cx="2226310" cy="335856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500" dirty="0">
                <a:solidFill>
                  <a:srgbClr val="000000"/>
                </a:solidFill>
                <a:effectLst/>
                <a:latin typeface="Calibri"/>
                <a:ea typeface="Calibri"/>
              </a:rPr>
              <a:t>..pour s’intéresser </a:t>
            </a:r>
            <a:r>
              <a:rPr lang="fr-FR" sz="1500" dirty="0" smtClean="0">
                <a:solidFill>
                  <a:srgbClr val="000000"/>
                </a:solidFill>
                <a:effectLst/>
                <a:latin typeface="Calibri"/>
                <a:ea typeface="Calibri"/>
              </a:rPr>
              <a:t>au client </a:t>
            </a:r>
            <a:endParaRPr lang="fr-FR" sz="1100" dirty="0">
              <a:solidFill>
                <a:srgbClr val="000000"/>
              </a:solidFill>
              <a:effectLst/>
              <a:latin typeface="Calibri"/>
              <a:ea typeface="Calibri"/>
            </a:endParaRPr>
          </a:p>
        </p:txBody>
      </p:sp>
      <p:pic>
        <p:nvPicPr>
          <p:cNvPr id="28" name="Picture 3513"/>
          <p:cNvPicPr/>
          <p:nvPr/>
        </p:nvPicPr>
        <p:blipFill>
          <a:blip r:embed="rId7"/>
          <a:stretch>
            <a:fillRect/>
          </a:stretch>
        </p:blipFill>
        <p:spPr>
          <a:xfrm>
            <a:off x="2993571" y="4154931"/>
            <a:ext cx="1437640" cy="1162050"/>
          </a:xfrm>
          <a:prstGeom prst="rect">
            <a:avLst/>
          </a:prstGeom>
        </p:spPr>
      </p:pic>
      <p:sp>
        <p:nvSpPr>
          <p:cNvPr id="29" name="Shape 3518"/>
          <p:cNvSpPr/>
          <p:nvPr/>
        </p:nvSpPr>
        <p:spPr>
          <a:xfrm>
            <a:off x="2903172" y="4154931"/>
            <a:ext cx="1755140" cy="1249045"/>
          </a:xfrm>
          <a:custGeom>
            <a:avLst/>
            <a:gdLst/>
            <a:ahLst/>
            <a:cxnLst/>
            <a:rect l="0" t="0" r="0" b="0"/>
            <a:pathLst>
              <a:path w="1755775" h="1249299">
                <a:moveTo>
                  <a:pt x="0" y="208280"/>
                </a:moveTo>
                <a:cubicBezTo>
                  <a:pt x="0" y="93218"/>
                  <a:pt x="93218" y="0"/>
                  <a:pt x="208153" y="0"/>
                </a:cubicBezTo>
                <a:lnTo>
                  <a:pt x="1547622" y="0"/>
                </a:lnTo>
                <a:cubicBezTo>
                  <a:pt x="1662557" y="0"/>
                  <a:pt x="1755775" y="93218"/>
                  <a:pt x="1755775" y="208280"/>
                </a:cubicBezTo>
                <a:lnTo>
                  <a:pt x="1755775" y="1041146"/>
                </a:lnTo>
                <a:cubicBezTo>
                  <a:pt x="1755775" y="1156081"/>
                  <a:pt x="1662557" y="1249299"/>
                  <a:pt x="1547622" y="1249299"/>
                </a:cubicBezTo>
                <a:lnTo>
                  <a:pt x="208153" y="1249299"/>
                </a:lnTo>
                <a:cubicBezTo>
                  <a:pt x="93218" y="1249299"/>
                  <a:pt x="0" y="1156081"/>
                  <a:pt x="0" y="1041146"/>
                </a:cubicBezTo>
                <a:close/>
              </a:path>
            </a:pathLst>
          </a:custGeom>
          <a:ln w="25400" cap="flat">
            <a:round/>
          </a:ln>
        </p:spPr>
        <p:style>
          <a:lnRef idx="1">
            <a:srgbClr val="0070C0"/>
          </a:lnRef>
          <a:fillRef idx="0">
            <a:srgbClr val="000000">
              <a:alpha val="0"/>
            </a:srgbClr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30" name="Shape 3523"/>
          <p:cNvSpPr/>
          <p:nvPr/>
        </p:nvSpPr>
        <p:spPr>
          <a:xfrm>
            <a:off x="4267351" y="5351184"/>
            <a:ext cx="1645920" cy="1063625"/>
          </a:xfrm>
          <a:custGeom>
            <a:avLst/>
            <a:gdLst/>
            <a:ahLst/>
            <a:cxnLst/>
            <a:rect l="0" t="0" r="0" b="0"/>
            <a:pathLst>
              <a:path w="1646301" h="1063651">
                <a:moveTo>
                  <a:pt x="0" y="177292"/>
                </a:moveTo>
                <a:cubicBezTo>
                  <a:pt x="0" y="79375"/>
                  <a:pt x="79375" y="0"/>
                  <a:pt x="177292" y="0"/>
                </a:cubicBezTo>
                <a:lnTo>
                  <a:pt x="1469009" y="0"/>
                </a:lnTo>
                <a:cubicBezTo>
                  <a:pt x="1566926" y="0"/>
                  <a:pt x="1646301" y="79375"/>
                  <a:pt x="1646301" y="177292"/>
                </a:cubicBezTo>
                <a:lnTo>
                  <a:pt x="1646301" y="886371"/>
                </a:lnTo>
                <a:cubicBezTo>
                  <a:pt x="1646301" y="984276"/>
                  <a:pt x="1566926" y="1063651"/>
                  <a:pt x="1469009" y="1063651"/>
                </a:cubicBezTo>
                <a:lnTo>
                  <a:pt x="177292" y="1063651"/>
                </a:lnTo>
                <a:cubicBezTo>
                  <a:pt x="79375" y="1063651"/>
                  <a:pt x="0" y="984276"/>
                  <a:pt x="0" y="886371"/>
                </a:cubicBezTo>
                <a:close/>
              </a:path>
            </a:pathLst>
          </a:custGeom>
          <a:ln w="25400" cap="flat">
            <a:solidFill>
              <a:srgbClr val="00B050"/>
            </a:solidFill>
            <a:round/>
          </a:ln>
        </p:spPr>
        <p:style>
          <a:lnRef idx="1">
            <a:srgbClr val="2E943A"/>
          </a:lnRef>
          <a:fillRef idx="0">
            <a:srgbClr val="000000">
              <a:alpha val="0"/>
            </a:srgbClr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pic>
        <p:nvPicPr>
          <p:cNvPr id="31" name="Picture 3525"/>
          <p:cNvPicPr/>
          <p:nvPr/>
        </p:nvPicPr>
        <p:blipFill>
          <a:blip r:embed="rId8"/>
          <a:stretch>
            <a:fillRect/>
          </a:stretch>
        </p:blipFill>
        <p:spPr>
          <a:xfrm>
            <a:off x="4357839" y="5442578"/>
            <a:ext cx="1464945" cy="934085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4898621" y="4650548"/>
            <a:ext cx="1264296" cy="25781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500" dirty="0">
                <a:solidFill>
                  <a:srgbClr val="000000"/>
                </a:solidFill>
                <a:effectLst/>
                <a:latin typeface="Calibri"/>
                <a:ea typeface="Calibri"/>
              </a:rPr>
              <a:t>..à </a:t>
            </a:r>
            <a:r>
              <a:rPr lang="fr-FR" sz="1500" dirty="0" smtClean="0">
                <a:solidFill>
                  <a:srgbClr val="000000"/>
                </a:solidFill>
                <a:effectLst/>
                <a:latin typeface="Calibri"/>
                <a:ea typeface="Calibri"/>
              </a:rPr>
              <a:t>son projet </a:t>
            </a:r>
            <a:endParaRPr lang="fr-FR" sz="1100" dirty="0">
              <a:solidFill>
                <a:srgbClr val="000000"/>
              </a:solidFill>
              <a:effectLst/>
              <a:latin typeface="Calibri"/>
              <a:ea typeface="Calibri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162917" y="5446748"/>
            <a:ext cx="2624575" cy="981356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500" dirty="0">
                <a:solidFill>
                  <a:srgbClr val="000000"/>
                </a:solidFill>
                <a:effectLst/>
                <a:latin typeface="Calibri"/>
                <a:ea typeface="Calibri"/>
              </a:rPr>
              <a:t>..et lui fournir </a:t>
            </a:r>
            <a:r>
              <a:rPr lang="fr-FR" sz="1500" dirty="0" smtClean="0">
                <a:solidFill>
                  <a:srgbClr val="000000"/>
                </a:solidFill>
                <a:effectLst/>
                <a:latin typeface="Calibri"/>
                <a:ea typeface="Calibri"/>
              </a:rPr>
              <a:t>simplement et rapidement la meilleure </a:t>
            </a:r>
            <a:r>
              <a:rPr lang="fr-FR" sz="1500" b="1" dirty="0" smtClean="0">
                <a:solidFill>
                  <a:srgbClr val="00B050"/>
                </a:solidFill>
                <a:effectLst/>
                <a:latin typeface="Calibri"/>
                <a:ea typeface="Calibri"/>
              </a:rPr>
              <a:t>proposition</a:t>
            </a:r>
            <a:r>
              <a:rPr lang="fr-FR" sz="1500" dirty="0" smtClean="0">
                <a:solidFill>
                  <a:srgbClr val="000000"/>
                </a:solidFill>
                <a:effectLst/>
                <a:latin typeface="Calibri"/>
                <a:ea typeface="Calibri"/>
              </a:rPr>
              <a:t> qu’il attend de nous </a:t>
            </a:r>
            <a:endParaRPr lang="fr-FR" sz="1100" dirty="0">
              <a:solidFill>
                <a:srgbClr val="000000"/>
              </a:solidFill>
              <a:effectLst/>
              <a:latin typeface="Calibri"/>
              <a:ea typeface="Calibri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9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9306" y="253009"/>
            <a:ext cx="1268186" cy="1268186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7396842" y="1081669"/>
            <a:ext cx="1665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RAPPELS</a:t>
            </a:r>
            <a:endParaRPr lang="fr-FR" b="1" dirty="0"/>
          </a:p>
        </p:txBody>
      </p:sp>
      <p:pic>
        <p:nvPicPr>
          <p:cNvPr id="35" name="Picture 2627"/>
          <p:cNvPicPr/>
          <p:nvPr/>
        </p:nvPicPr>
        <p:blipFill>
          <a:blip r:embed="rId10"/>
          <a:stretch>
            <a:fillRect/>
          </a:stretch>
        </p:blipFill>
        <p:spPr>
          <a:xfrm>
            <a:off x="3351846" y="21768"/>
            <a:ext cx="1957128" cy="734702"/>
          </a:xfrm>
          <a:prstGeom prst="rect">
            <a:avLst/>
          </a:prstGeom>
        </p:spPr>
      </p:pic>
      <p:sp>
        <p:nvSpPr>
          <p:cNvPr id="36" name="ZoneTexte 35"/>
          <p:cNvSpPr txBox="1"/>
          <p:nvPr/>
        </p:nvSpPr>
        <p:spPr>
          <a:xfrm>
            <a:off x="-336129" y="585466"/>
            <a:ext cx="789818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Taper MYC dans le moteur de recherche du PCM pour lancer </a:t>
            </a:r>
            <a:r>
              <a:rPr lang="fr-FR" sz="1600" b="1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MyCrédimmo</a:t>
            </a:r>
            <a:r>
              <a:rPr lang="fr-FR" sz="16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fr-FR" sz="16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 code </a:t>
            </a:r>
            <a:r>
              <a:rPr lang="fr-FR" sz="1600" b="1" u="sng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transaction 0959</a:t>
            </a:r>
            <a:endParaRPr lang="fr-FR" sz="1600" b="1" u="sng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7" name="Picture 3449"/>
          <p:cNvPicPr/>
          <p:nvPr/>
        </p:nvPicPr>
        <p:blipFill>
          <a:blip r:embed="rId11"/>
          <a:stretch>
            <a:fillRect/>
          </a:stretch>
        </p:blipFill>
        <p:spPr>
          <a:xfrm>
            <a:off x="1452940" y="1505431"/>
            <a:ext cx="5106190" cy="695165"/>
          </a:xfrm>
          <a:prstGeom prst="rect">
            <a:avLst/>
          </a:prstGeom>
        </p:spPr>
      </p:pic>
      <p:pic>
        <p:nvPicPr>
          <p:cNvPr id="38" name="Picture 3451"/>
          <p:cNvPicPr/>
          <p:nvPr/>
        </p:nvPicPr>
        <p:blipFill>
          <a:blip r:embed="rId12"/>
          <a:stretch>
            <a:fillRect/>
          </a:stretch>
        </p:blipFill>
        <p:spPr>
          <a:xfrm>
            <a:off x="645362" y="1241759"/>
            <a:ext cx="557661" cy="628215"/>
          </a:xfrm>
          <a:prstGeom prst="rect">
            <a:avLst/>
          </a:prstGeom>
        </p:spPr>
      </p:pic>
      <p:sp>
        <p:nvSpPr>
          <p:cNvPr id="6" name="Pensées 5"/>
          <p:cNvSpPr/>
          <p:nvPr/>
        </p:nvSpPr>
        <p:spPr>
          <a:xfrm>
            <a:off x="6559131" y="2982691"/>
            <a:ext cx="2378040" cy="1419896"/>
          </a:xfrm>
          <a:prstGeom prst="cloudCallout">
            <a:avLst>
              <a:gd name="adj1" fmla="val -94404"/>
              <a:gd name="adj2" fmla="val 21515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Pensez au préalable à mettre à jour les données du client dans Connaissance Client </a:t>
            </a:r>
            <a:endParaRPr lang="fr-FR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860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 animBg="1"/>
      <p:bldP spid="27" grpId="0"/>
      <p:bldP spid="29" grpId="0" animBg="1"/>
      <p:bldP spid="30" grpId="0" animBg="1"/>
      <p:bldP spid="32" grpId="0"/>
      <p:bldP spid="33" grpId="0"/>
      <p:bldP spid="3" grpId="0"/>
      <p:bldP spid="36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627"/>
          <p:cNvPicPr/>
          <p:nvPr/>
        </p:nvPicPr>
        <p:blipFill>
          <a:blip r:embed="rId2"/>
          <a:stretch>
            <a:fillRect/>
          </a:stretch>
        </p:blipFill>
        <p:spPr>
          <a:xfrm>
            <a:off x="3351846" y="0"/>
            <a:ext cx="1957128" cy="734702"/>
          </a:xfrm>
          <a:prstGeom prst="rect">
            <a:avLst/>
          </a:prstGeom>
        </p:spPr>
      </p:pic>
      <p:pic>
        <p:nvPicPr>
          <p:cNvPr id="3" name="Picture 4273"/>
          <p:cNvPicPr/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20199067">
            <a:off x="7139378" y="315640"/>
            <a:ext cx="1713776" cy="1476795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729342" y="797071"/>
            <a:ext cx="62919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partie Instruction </a:t>
            </a:r>
            <a:r>
              <a:rPr lang="fr-FR" dirty="0" smtClean="0"/>
              <a:t>: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après avoir cliqué sur </a:t>
            </a:r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la proposition: de nouvelles rubriques apparaissent dans le totem</a:t>
            </a:r>
          </a:p>
          <a:p>
            <a:r>
              <a:rPr lang="fr-FR" dirty="0"/>
              <a:t>	</a:t>
            </a:r>
            <a:r>
              <a:rPr lang="fr-FR" sz="1400" dirty="0">
                <a:solidFill>
                  <a:srgbClr val="C00000"/>
                </a:solidFill>
              </a:rPr>
              <a:t> l’entête </a:t>
            </a:r>
            <a:r>
              <a:rPr lang="fr-FR" sz="1400" b="1" dirty="0">
                <a:solidFill>
                  <a:srgbClr val="C00000"/>
                </a:solidFill>
              </a:rPr>
              <a:t>PROPOSITION</a:t>
            </a:r>
            <a:r>
              <a:rPr lang="fr-FR" sz="1400" dirty="0">
                <a:solidFill>
                  <a:srgbClr val="C00000"/>
                </a:solidFill>
              </a:rPr>
              <a:t> devient </a:t>
            </a:r>
            <a:r>
              <a:rPr lang="fr-FR" sz="1400" b="1" dirty="0">
                <a:solidFill>
                  <a:srgbClr val="C00000"/>
                </a:solidFill>
              </a:rPr>
              <a:t>PROPOSITION RETENUE</a:t>
            </a:r>
            <a:endParaRPr lang="fr-FR" sz="1400" dirty="0">
              <a:solidFill>
                <a:srgbClr val="C000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30" y="2004211"/>
            <a:ext cx="1310483" cy="2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space réservé du texte 1"/>
          <p:cNvSpPr txBox="1">
            <a:spLocks/>
          </p:cNvSpPr>
          <p:nvPr/>
        </p:nvSpPr>
        <p:spPr>
          <a:xfrm>
            <a:off x="1350642" y="1960671"/>
            <a:ext cx="3014932" cy="2607229"/>
          </a:xfrm>
          <a:prstGeom prst="rect">
            <a:avLst/>
          </a:prstGeom>
        </p:spPr>
        <p:txBody>
          <a:bodyPr vert="horz" lIns="91430" tIns="45715" rIns="91430" bIns="45715" rtlCol="0">
            <a:noAutofit/>
          </a:bodyPr>
          <a:lstStyle>
            <a:lvl1pPr marL="268257" indent="-268257" algn="l" defTabSz="457148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defRPr sz="1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630166" indent="-173018" algn="l" defTabSz="457148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70" indent="-228574" algn="l" defTabSz="457148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18" indent="-228574" algn="l" defTabSz="457148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166" indent="-228574" algn="l" defTabSz="457148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314" indent="-228574" algn="l" defTabSz="45714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62" indent="-228574" algn="l" defTabSz="45714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10" indent="-228574" algn="l" defTabSz="45714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58" indent="-228574" algn="l" defTabSz="45714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39" indent="0" fontAlgn="auto">
              <a:buNone/>
            </a:pPr>
            <a:r>
              <a:rPr lang="fr-FR" sz="11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Actions complémentaires : </a:t>
            </a:r>
            <a:r>
              <a:rPr lang="fr-FR" sz="11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Actions transverses du dossier </a:t>
            </a:r>
          </a:p>
          <a:p>
            <a:pPr marL="95239" indent="0" fontAlgn="auto">
              <a:buNone/>
            </a:pPr>
            <a:endParaRPr lang="fr-FR" sz="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5239" indent="0" fontAlgn="auto">
              <a:buNone/>
            </a:pPr>
            <a:r>
              <a:rPr lang="fr-FR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Pièces et contrôles : PIECO</a:t>
            </a:r>
          </a:p>
          <a:p>
            <a:pPr marL="95239" indent="0" fontAlgn="auto">
              <a:buNone/>
            </a:pPr>
            <a:endParaRPr lang="fr-FR" sz="8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5239" indent="0" fontAlgn="auto">
              <a:buNone/>
            </a:pPr>
            <a:r>
              <a:rPr lang="fr-FR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Emission de documents   CLIENT ex : FSI, Proposition commerciale</a:t>
            </a:r>
          </a:p>
          <a:p>
            <a:pPr marL="95239" indent="0" fontAlgn="auto">
              <a:buNone/>
            </a:pPr>
            <a:endParaRPr lang="fr-FR" sz="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5239" indent="0" fontAlgn="auto">
              <a:buNone/>
            </a:pPr>
            <a:r>
              <a:rPr lang="fr-FR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Devis MRH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839" y="4612020"/>
            <a:ext cx="1381597" cy="1698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1769536" y="4930281"/>
            <a:ext cx="217714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fr-FR" sz="1050" dirty="0" smtClean="0">
                <a:latin typeface="Calibri" panose="020F0502020204030204" pitchFamily="34" charset="0"/>
                <a:cs typeface="Calibri" panose="020F0502020204030204" pitchFamily="34" charset="0"/>
              </a:rPr>
              <a:t>résume, </a:t>
            </a:r>
            <a:r>
              <a:rPr lang="fr-FR" sz="1050" dirty="0">
                <a:latin typeface="Calibri" panose="020F0502020204030204" pitchFamily="34" charset="0"/>
                <a:cs typeface="Calibri" panose="020F0502020204030204" pitchFamily="34" charset="0"/>
              </a:rPr>
              <a:t>en une vue, </a:t>
            </a:r>
            <a:endParaRPr lang="fr-FR" sz="105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fr-FR" sz="1050" dirty="0" smtClean="0">
                <a:latin typeface="Calibri" panose="020F0502020204030204" pitchFamily="34" charset="0"/>
                <a:cs typeface="Calibri" panose="020F0502020204030204" pitchFamily="34" charset="0"/>
              </a:rPr>
              <a:t>tous </a:t>
            </a:r>
            <a:r>
              <a:rPr lang="fr-FR" sz="1050" dirty="0">
                <a:latin typeface="Calibri" panose="020F0502020204030204" pitchFamily="34" charset="0"/>
                <a:cs typeface="Calibri" panose="020F0502020204030204" pitchFamily="34" charset="0"/>
              </a:rPr>
              <a:t>les éléments de la proposition pour faciliter la discussion avec les emprunteurs </a:t>
            </a:r>
          </a:p>
          <a:p>
            <a:pPr lvl="1" fontAlgn="auto"/>
            <a:endParaRPr lang="fr-FR" sz="1050" dirty="0"/>
          </a:p>
        </p:txBody>
      </p:sp>
      <p:sp>
        <p:nvSpPr>
          <p:cNvPr id="11" name="Rectangle 10"/>
          <p:cNvSpPr/>
          <p:nvPr/>
        </p:nvSpPr>
        <p:spPr>
          <a:xfrm>
            <a:off x="114030" y="1960671"/>
            <a:ext cx="4168812" cy="243015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816839" y="4521458"/>
            <a:ext cx="3286538" cy="187947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2623457"/>
            <a:ext cx="1513115" cy="2071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ZoneTexte 13"/>
          <p:cNvSpPr txBox="1"/>
          <p:nvPr/>
        </p:nvSpPr>
        <p:spPr>
          <a:xfrm>
            <a:off x="6085114" y="2629900"/>
            <a:ext cx="29905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39" fontAlgn="auto">
              <a:buClr>
                <a:srgbClr val="581D74"/>
              </a:buClr>
            </a:pPr>
            <a:r>
              <a:rPr lang="fr-FR" sz="105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Permet  : </a:t>
            </a:r>
          </a:p>
          <a:p>
            <a:pPr marL="266689" indent="-171450" fontAlgn="auto">
              <a:buClr>
                <a:srgbClr val="581D74"/>
              </a:buClr>
              <a:buFontTx/>
              <a:buChar char="-"/>
            </a:pPr>
            <a:r>
              <a:rPr lang="fr-FR" sz="105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fr-FR" sz="1050" b="1" u="sng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complétude</a:t>
            </a:r>
            <a:r>
              <a:rPr lang="fr-FR" sz="10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des Assurances et Garanties ainsi </a:t>
            </a:r>
            <a:r>
              <a:rPr lang="fr-FR" sz="105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 la saisie des </a:t>
            </a:r>
            <a:r>
              <a:rPr lang="fr-FR" sz="10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réponses des </a:t>
            </a:r>
            <a:r>
              <a:rPr lang="fr-FR" sz="105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Organismes</a:t>
            </a:r>
          </a:p>
          <a:p>
            <a:pPr marL="266689" indent="-171450" fontAlgn="auto">
              <a:buClr>
                <a:srgbClr val="581D74"/>
              </a:buClr>
              <a:buFontTx/>
              <a:buChar char="-"/>
            </a:pPr>
            <a:r>
              <a:rPr lang="fr-FR" sz="105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télétransmission du dossier vers CNPNET et la SACCEF</a:t>
            </a:r>
          </a:p>
          <a:p>
            <a:pPr marL="266689" indent="-171450" fontAlgn="auto">
              <a:buClr>
                <a:srgbClr val="581D74"/>
              </a:buClr>
              <a:buFontTx/>
              <a:buChar char="-"/>
            </a:pPr>
            <a:r>
              <a:rPr lang="fr-FR" sz="105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saisie du compte et du jour de prélèvement de l’échéance</a:t>
            </a:r>
            <a:endParaRPr lang="fr-FR" sz="105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538" y="3964120"/>
            <a:ext cx="660554" cy="902757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7154092" y="4046167"/>
            <a:ext cx="17417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 smtClean="0">
                <a:latin typeface="Calibri" panose="020F0502020204030204" pitchFamily="34" charset="0"/>
                <a:cs typeface="Calibri" panose="020F0502020204030204" pitchFamily="34" charset="0"/>
              </a:rPr>
              <a:t>La création, modification et suppression des Assurances et Garanties s’effectue dans FINANCEMENT</a:t>
            </a:r>
            <a:endParaRPr lang="fr-FR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571999" y="2547257"/>
            <a:ext cx="4503632" cy="2383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8" name="Image 17"/>
          <p:cNvPicPr/>
          <p:nvPr/>
        </p:nvPicPr>
        <p:blipFill rotWithShape="1">
          <a:blip r:embed="rId8"/>
          <a:srcRect l="70811" t="83667" r="19876" b="13333"/>
          <a:stretch/>
        </p:blipFill>
        <p:spPr bwMode="auto">
          <a:xfrm>
            <a:off x="5589652" y="906870"/>
            <a:ext cx="1419225" cy="2571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1604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0" grpId="0"/>
      <p:bldP spid="11" grpId="0" animBg="1"/>
      <p:bldP spid="12" grpId="0" animBg="1"/>
      <p:bldP spid="14" grpId="0"/>
      <p:bldP spid="16" grpId="0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273"/>
          <p:cNvPicPr/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20199067">
            <a:off x="7139378" y="315640"/>
            <a:ext cx="1713776" cy="147679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794657" y="805000"/>
            <a:ext cx="584562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partie Décision </a:t>
            </a:r>
            <a:r>
              <a:rPr lang="fr-FR" dirty="0" smtClean="0">
                <a:solidFill>
                  <a:prstClr val="black"/>
                </a:solidFill>
              </a:rPr>
              <a:t>: le passage s’effectue </a:t>
            </a:r>
            <a:r>
              <a:rPr lang="fr-FR" dirty="0">
                <a:solidFill>
                  <a:prstClr val="black"/>
                </a:solidFill>
              </a:rPr>
              <a:t>par le bouton « </a:t>
            </a:r>
            <a:r>
              <a:rPr lang="fr-FR" b="1" dirty="0">
                <a:solidFill>
                  <a:prstClr val="black"/>
                </a:solidFill>
              </a:rPr>
              <a:t>Prendre la décision</a:t>
            </a:r>
            <a:r>
              <a:rPr lang="fr-FR" dirty="0">
                <a:solidFill>
                  <a:prstClr val="black"/>
                </a:solidFill>
              </a:rPr>
              <a:t> </a:t>
            </a:r>
            <a:r>
              <a:rPr lang="fr-FR" sz="1600" dirty="0">
                <a:solidFill>
                  <a:prstClr val="black"/>
                </a:solidFill>
              </a:rPr>
              <a:t>». </a:t>
            </a:r>
            <a:endParaRPr lang="fr-FR" sz="1600" dirty="0" smtClean="0">
              <a:solidFill>
                <a:prstClr val="black"/>
              </a:solidFill>
            </a:endParaRPr>
          </a:p>
          <a:p>
            <a:r>
              <a:rPr lang="fr-FR" sz="1600" dirty="0" smtClean="0">
                <a:solidFill>
                  <a:prstClr val="black"/>
                </a:solidFill>
              </a:rPr>
              <a:t>Le </a:t>
            </a:r>
            <a:r>
              <a:rPr lang="fr-FR" sz="1600" dirty="0">
                <a:solidFill>
                  <a:prstClr val="black"/>
                </a:solidFill>
              </a:rPr>
              <a:t>clic sur ce bouton déclenche un contrôle du dossier et valide la complétude de l’étape « Montage »</a:t>
            </a:r>
          </a:p>
          <a:p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5" name="Picture 2627"/>
          <p:cNvPicPr/>
          <p:nvPr/>
        </p:nvPicPr>
        <p:blipFill>
          <a:blip r:embed="rId3"/>
          <a:stretch>
            <a:fillRect/>
          </a:stretch>
        </p:blipFill>
        <p:spPr>
          <a:xfrm>
            <a:off x="3351846" y="0"/>
            <a:ext cx="1957128" cy="734702"/>
          </a:xfrm>
          <a:prstGeom prst="rect">
            <a:avLst/>
          </a:prstGeom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970" y="1789388"/>
            <a:ext cx="1600880" cy="282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/>
          <p:cNvPicPr/>
          <p:nvPr/>
        </p:nvPicPr>
        <p:blipFill rotWithShape="1">
          <a:blip r:embed="rId5"/>
          <a:srcRect l="20937" t="42222" r="70688" b="45333"/>
          <a:stretch/>
        </p:blipFill>
        <p:spPr bwMode="auto">
          <a:xfrm>
            <a:off x="189138" y="2166257"/>
            <a:ext cx="1737633" cy="15784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 8"/>
          <p:cNvPicPr/>
          <p:nvPr/>
        </p:nvPicPr>
        <p:blipFill rotWithShape="1">
          <a:blip r:embed="rId6"/>
          <a:srcRect l="29063" t="19222" r="30500" b="44889"/>
          <a:stretch/>
        </p:blipFill>
        <p:spPr bwMode="auto">
          <a:xfrm>
            <a:off x="2227636" y="2282594"/>
            <a:ext cx="6162675" cy="33779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/>
          <p:cNvSpPr/>
          <p:nvPr/>
        </p:nvSpPr>
        <p:spPr>
          <a:xfrm>
            <a:off x="6781800" y="4656319"/>
            <a:ext cx="1415143" cy="40277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3022974" y="5682339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lvl="1" fontAlgn="auto">
              <a:lnSpc>
                <a:spcPct val="100000"/>
              </a:lnSpc>
              <a:spcBef>
                <a:spcPts val="0"/>
              </a:spcBef>
              <a:buClr>
                <a:srgbClr val="581D74"/>
              </a:buClr>
            </a:pPr>
            <a:r>
              <a:rPr lang="fr-FR" sz="1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passage à l’édition de l’offre s’effectue par le bouton « </a:t>
            </a:r>
            <a:r>
              <a:rPr lang="fr-FR" sz="1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Accorder le dossier </a:t>
            </a:r>
            <a:r>
              <a:rPr lang="fr-FR" sz="1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403697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2683">
            <a:off x="7169971" y="390759"/>
            <a:ext cx="1278213" cy="127821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52399" y="755361"/>
            <a:ext cx="413657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bin Sketch" panose="020B0503050202020004" pitchFamily="34" charset="0"/>
                <a:cs typeface="Calibri" panose="020F0502020204030204" pitchFamily="34" charset="0"/>
              </a:rPr>
              <a:t>Bon à savoir</a:t>
            </a:r>
          </a:p>
          <a:p>
            <a:r>
              <a:rPr lang="fr-FR" sz="1400" b="1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Un contrôle du dossier </a:t>
            </a:r>
            <a:r>
              <a:rPr lang="fr-FR" sz="1400" b="1" u="sng" dirty="0">
                <a:latin typeface="Calibri" panose="020F0502020204030204" pitchFamily="34" charset="0"/>
                <a:cs typeface="Calibri" panose="020F0502020204030204" pitchFamily="34" charset="0"/>
              </a:rPr>
              <a:t>est possible à </a:t>
            </a:r>
            <a:r>
              <a:rPr lang="fr-FR" sz="1400" b="1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tout moment</a:t>
            </a:r>
            <a:endParaRPr lang="fr-FR" sz="14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28598" lvl="1" indent="-171450" fontAlgn="auto">
              <a:buFont typeface="Arial" panose="020B0604020202020204" pitchFamily="34" charset="0"/>
              <a:buChar char="•"/>
            </a:pPr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148" lvl="1" fontAlgn="auto"/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- Par </a:t>
            </a: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le bouton « </a:t>
            </a:r>
            <a:r>
              <a:rPr lang="fr-FR" sz="1200" b="1" dirty="0">
                <a:latin typeface="Calibri" panose="020F0502020204030204" pitchFamily="34" charset="0"/>
                <a:cs typeface="Calibri" panose="020F0502020204030204" pitchFamily="34" charset="0"/>
              </a:rPr>
              <a:t>Contrôler dossier</a:t>
            </a: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 » </a:t>
            </a:r>
          </a:p>
          <a:p>
            <a:pPr marL="457148" lvl="1" fontAlgn="auto"/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fontAlgn="auto"/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- Ou </a:t>
            </a: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« </a:t>
            </a:r>
            <a:r>
              <a:rPr lang="fr-FR" sz="1200" b="1" dirty="0">
                <a:latin typeface="Calibri" panose="020F0502020204030204" pitchFamily="34" charset="0"/>
                <a:cs typeface="Calibri" panose="020F0502020204030204" pitchFamily="34" charset="0"/>
              </a:rPr>
              <a:t>Plus d’actions – Contrôler dossier</a:t>
            </a: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400" b="1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La liste des anomalies apparait en haut de page </a:t>
            </a:r>
            <a:endParaRPr lang="fr-FR" sz="14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28598" lvl="1" indent="-171450" fontAlgn="auto">
              <a:buFont typeface="Arial" panose="020B0604020202020204" pitchFamily="34" charset="0"/>
              <a:buChar char="•"/>
            </a:pPr>
            <a:endParaRPr lang="fr-FR" sz="1200" dirty="0"/>
          </a:p>
          <a:p>
            <a:pPr marL="457148" lvl="1"/>
            <a:r>
              <a:rPr lang="fr-FR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- L’anomalie sur le </a:t>
            </a:r>
            <a:r>
              <a:rPr lang="fr-FR" sz="12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rédacteur </a:t>
            </a:r>
            <a:r>
              <a:rPr lang="fr-FR" sz="1200" u="sng" dirty="0">
                <a:latin typeface="Calibri" panose="020F0502020204030204" pitchFamily="34" charset="0"/>
                <a:cs typeface="Calibri" panose="020F0502020204030204" pitchFamily="34" charset="0"/>
              </a:rPr>
              <a:t>d’acte </a:t>
            </a: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est 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signalée     </a:t>
            </a:r>
          </a:p>
          <a:p>
            <a:pPr marL="457148" lvl="1"/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dans Projet, </a:t>
            </a: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alors que cette information, dans 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 marL="457148" lvl="1"/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fr-FR" sz="1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MyCredimmo</a:t>
            </a: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, est à renseigner dans Gestion </a:t>
            </a:r>
            <a:endParaRPr lang="fr-FR" sz="1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148" lvl="1"/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Administrative.  </a:t>
            </a:r>
          </a:p>
          <a:p>
            <a:pPr marL="457148" lvl="1"/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- De </a:t>
            </a: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même  pour le </a:t>
            </a:r>
            <a:r>
              <a:rPr lang="fr-FR" sz="1200" u="sng" dirty="0">
                <a:latin typeface="Calibri" panose="020F0502020204030204" pitchFamily="34" charset="0"/>
                <a:cs typeface="Calibri" panose="020F0502020204030204" pitchFamily="34" charset="0"/>
              </a:rPr>
              <a:t>Devis MRH </a:t>
            </a: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qui est désormais 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 marL="457148" lvl="1"/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dans </a:t>
            </a: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le totem « Actions 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complémentaires»    </a:t>
            </a:r>
          </a:p>
          <a:p>
            <a:pPr marL="457148" lvl="1"/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«</a:t>
            </a: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 Multirisques Habitation 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</a:p>
        </p:txBody>
      </p:sp>
      <p:pic>
        <p:nvPicPr>
          <p:cNvPr id="4" name="Picture 2627"/>
          <p:cNvPicPr/>
          <p:nvPr/>
        </p:nvPicPr>
        <p:blipFill>
          <a:blip r:embed="rId4"/>
          <a:stretch>
            <a:fillRect/>
          </a:stretch>
        </p:blipFill>
        <p:spPr>
          <a:xfrm>
            <a:off x="3351846" y="76202"/>
            <a:ext cx="1957128" cy="734702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354" y="1423991"/>
            <a:ext cx="1393256" cy="251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e 5"/>
          <p:cNvGrpSpPr/>
          <p:nvPr/>
        </p:nvGrpSpPr>
        <p:grpSpPr>
          <a:xfrm>
            <a:off x="4341354" y="1675551"/>
            <a:ext cx="1703499" cy="1100148"/>
            <a:chOff x="3573332" y="1552387"/>
            <a:chExt cx="2152650" cy="1562100"/>
          </a:xfrm>
        </p:grpSpPr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3332" y="1552387"/>
              <a:ext cx="2152650" cy="156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à coins arrondis 7"/>
            <p:cNvSpPr/>
            <p:nvPr/>
          </p:nvSpPr>
          <p:spPr>
            <a:xfrm>
              <a:off x="3616462" y="2001331"/>
              <a:ext cx="1136912" cy="280350"/>
            </a:xfrm>
            <a:prstGeom prst="roundRect">
              <a:avLst/>
            </a:prstGeom>
            <a:noFill/>
            <a:ln w="254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Rectangle à coins arrondis 8"/>
            <p:cNvSpPr/>
            <p:nvPr/>
          </p:nvSpPr>
          <p:spPr>
            <a:xfrm>
              <a:off x="3607631" y="2770070"/>
              <a:ext cx="1042026" cy="280350"/>
            </a:xfrm>
            <a:prstGeom prst="roundRect">
              <a:avLst/>
            </a:prstGeom>
            <a:noFill/>
            <a:ln w="254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9228" y="2775699"/>
            <a:ext cx="4321629" cy="1564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17" y="2989987"/>
            <a:ext cx="660554" cy="902757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152400" y="4340278"/>
            <a:ext cx="78268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48" lvl="1"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Pour rafraichir la liste des anomalies, il convient de </a:t>
            </a:r>
            <a:r>
              <a:rPr lang="fr-FR" sz="20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recliquer systématiquement </a:t>
            </a:r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sur le bouton « Contrôler dossier </a:t>
            </a:r>
            <a:r>
              <a:rPr lang="fr-FR" sz="20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après avoir fait les modifications</a:t>
            </a:r>
            <a:endParaRPr lang="fr-FR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293914" y="5475514"/>
            <a:ext cx="32983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Lors d’un calcul d’enveloppe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Pas de calcul de l’éligibilité</a:t>
            </a:r>
          </a:p>
          <a:p>
            <a:pPr marL="285750" indent="-285750">
              <a:buFontTx/>
              <a:buChar char="-"/>
            </a:pP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Pas d’impression de document</a:t>
            </a: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929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444219" y="1337630"/>
            <a:ext cx="6085115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Rappels sur la création (proposition) </a:t>
            </a:r>
          </a:p>
          <a:p>
            <a:pPr algn="ctr"/>
            <a:r>
              <a:rPr lang="fr-FR" sz="48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</a:t>
            </a:r>
          </a:p>
          <a:p>
            <a:pPr algn="ctr"/>
            <a:r>
              <a:rPr lang="fr-FR" sz="48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recherche d’un dossier </a:t>
            </a:r>
          </a:p>
          <a:p>
            <a:pPr algn="ctr"/>
            <a:r>
              <a:rPr lang="fr-FR" sz="36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(HDJ du 09/11/2017) 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627"/>
          <p:cNvPicPr/>
          <p:nvPr/>
        </p:nvPicPr>
        <p:blipFill>
          <a:blip r:embed="rId2"/>
          <a:stretch>
            <a:fillRect/>
          </a:stretch>
        </p:blipFill>
        <p:spPr>
          <a:xfrm>
            <a:off x="3351846" y="152404"/>
            <a:ext cx="1957128" cy="73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740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98715" y="734702"/>
            <a:ext cx="676002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Des évolutions ont été apportées sur certains écrans depuis le mois de novembre :</a:t>
            </a:r>
          </a:p>
          <a:p>
            <a:endParaRPr lang="fr-FR" dirty="0" smtClean="0"/>
          </a:p>
          <a:p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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E</a:t>
            </a:r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cran de recherche d’un dossier</a:t>
            </a:r>
          </a:p>
          <a:p>
            <a:pPr marL="285750" indent="-285750">
              <a:buFont typeface="Symbol"/>
              <a:buChar char="Þ"/>
            </a:pPr>
            <a:endParaRPr lang="fr-FR" dirty="0"/>
          </a:p>
          <a:p>
            <a:pPr marL="285750" indent="-285750">
              <a:buFont typeface="Symbol"/>
              <a:buChar char="Þ"/>
            </a:pPr>
            <a:endParaRPr lang="fr-FR" dirty="0" smtClean="0"/>
          </a:p>
          <a:p>
            <a:pPr marL="285750" indent="-285750">
              <a:buFont typeface="Symbol"/>
              <a:buChar char="Þ"/>
            </a:pPr>
            <a:endParaRPr lang="fr-FR" dirty="0"/>
          </a:p>
          <a:p>
            <a:pPr marL="285750" indent="-285750">
              <a:buFont typeface="Symbol"/>
              <a:buChar char="Þ"/>
            </a:pPr>
            <a:endParaRPr lang="fr-FR" dirty="0" smtClean="0"/>
          </a:p>
          <a:p>
            <a:pPr marL="285750" indent="-285750">
              <a:buFont typeface="Symbol"/>
              <a:buChar char="Þ"/>
            </a:pPr>
            <a:endParaRPr lang="fr-FR" dirty="0"/>
          </a:p>
          <a:p>
            <a:pPr marL="285750" indent="-285750">
              <a:buFont typeface="Symbol"/>
              <a:buChar char="Þ"/>
            </a:pPr>
            <a:endParaRPr lang="fr-FR" dirty="0" smtClean="0"/>
          </a:p>
          <a:p>
            <a:pPr marL="285750" indent="-285750">
              <a:buFont typeface="Symbol"/>
              <a:buChar char="Þ"/>
            </a:pPr>
            <a:endParaRPr lang="fr-FR" dirty="0"/>
          </a:p>
          <a:p>
            <a:pPr marL="285750" indent="-285750">
              <a:buFont typeface="Symbol"/>
              <a:buChar char="Þ"/>
            </a:pPr>
            <a:endParaRPr lang="fr-FR" dirty="0" smtClean="0"/>
          </a:p>
          <a:p>
            <a:endParaRPr lang="fr-FR" dirty="0" smtClean="0"/>
          </a:p>
          <a:p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 </a:t>
            </a:r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Ecran des Intervenants du dossier</a:t>
            </a:r>
          </a:p>
          <a:p>
            <a:endParaRPr lang="fr-FR" dirty="0"/>
          </a:p>
          <a:p>
            <a:endParaRPr lang="fr-FR" dirty="0"/>
          </a:p>
        </p:txBody>
      </p:sp>
      <p:pic>
        <p:nvPicPr>
          <p:cNvPr id="3" name="Image 2" descr="cid:image001.png@01D3C6B3.C955DED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15" y="1959427"/>
            <a:ext cx="4299856" cy="1915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2627"/>
          <p:cNvPicPr/>
          <p:nvPr/>
        </p:nvPicPr>
        <p:blipFill>
          <a:blip r:embed="rId3"/>
          <a:stretch>
            <a:fillRect/>
          </a:stretch>
        </p:blipFill>
        <p:spPr>
          <a:xfrm>
            <a:off x="3351846" y="0"/>
            <a:ext cx="1957128" cy="734702"/>
          </a:xfrm>
          <a:prstGeom prst="rect">
            <a:avLst/>
          </a:prstGeom>
        </p:spPr>
      </p:pic>
      <p:pic>
        <p:nvPicPr>
          <p:cNvPr id="5" name="Image 4" descr="cid:image001.png@01D3C6B3.C955DED0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" t="18218" r="81486" b="76705"/>
          <a:stretch/>
        </p:blipFill>
        <p:spPr bwMode="auto">
          <a:xfrm>
            <a:off x="2183267" y="2329136"/>
            <a:ext cx="1540328" cy="47121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à coins arrondis 5"/>
          <p:cNvSpPr/>
          <p:nvPr/>
        </p:nvSpPr>
        <p:spPr>
          <a:xfrm>
            <a:off x="2171701" y="2293756"/>
            <a:ext cx="1540328" cy="623614"/>
          </a:xfrm>
          <a:prstGeom prst="wedgeRoundRectCallout">
            <a:avLst>
              <a:gd name="adj1" fmla="val -95038"/>
              <a:gd name="adj2" fmla="val -36998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5475514" y="2264228"/>
            <a:ext cx="28738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Rechercher un dossier en sélectionnant </a:t>
            </a:r>
            <a:r>
              <a:rPr lang="fr-FR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Mycredimmo</a:t>
            </a:r>
            <a:endParaRPr lang="fr-FR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ou Néo </a:t>
            </a: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606143" y="2264229"/>
            <a:ext cx="2612571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67" y="4746171"/>
            <a:ext cx="4320268" cy="1778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76" t="48472" r="24812" b="42692"/>
          <a:stretch/>
        </p:blipFill>
        <p:spPr bwMode="auto">
          <a:xfrm>
            <a:off x="4133759" y="4344215"/>
            <a:ext cx="1341755" cy="389890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5" name="Picture 4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91" t="48682" r="6388" b="42224"/>
          <a:stretch/>
        </p:blipFill>
        <p:spPr bwMode="auto">
          <a:xfrm>
            <a:off x="4133759" y="4752685"/>
            <a:ext cx="1341755" cy="4531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ZoneTexte 15"/>
          <p:cNvSpPr txBox="1"/>
          <p:nvPr/>
        </p:nvSpPr>
        <p:spPr>
          <a:xfrm>
            <a:off x="6183086" y="4637314"/>
            <a:ext cx="20356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Un accès direct à la mise à jour des données client et à la consultation BDF</a:t>
            </a: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à coins arrondis 16"/>
          <p:cNvSpPr/>
          <p:nvPr/>
        </p:nvSpPr>
        <p:spPr>
          <a:xfrm>
            <a:off x="4133757" y="4298677"/>
            <a:ext cx="1341757" cy="1110343"/>
          </a:xfrm>
          <a:prstGeom prst="wedgeRoundRectCallout">
            <a:avLst>
              <a:gd name="adj1" fmla="val -70323"/>
              <a:gd name="adj2" fmla="val 64460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6183086" y="4637314"/>
            <a:ext cx="2166257" cy="11103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519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7" grpId="1"/>
      <p:bldP spid="8" grpId="0" animBg="1"/>
      <p:bldP spid="16" grpId="0"/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713" y="3419475"/>
            <a:ext cx="28575" cy="1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e 12"/>
          <p:cNvGrpSpPr/>
          <p:nvPr/>
        </p:nvGrpSpPr>
        <p:grpSpPr>
          <a:xfrm>
            <a:off x="125874" y="3419474"/>
            <a:ext cx="4300358" cy="2184937"/>
            <a:chOff x="4911798" y="3153382"/>
            <a:chExt cx="2777730" cy="2417590"/>
          </a:xfrm>
        </p:grpSpPr>
        <p:pic>
          <p:nvPicPr>
            <p:cNvPr id="11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1937" y="3153382"/>
              <a:ext cx="2638867" cy="21792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1"/>
            <p:cNvSpPr/>
            <p:nvPr/>
          </p:nvSpPr>
          <p:spPr>
            <a:xfrm>
              <a:off x="7212943" y="3153382"/>
              <a:ext cx="476585" cy="241758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28000">
                  <a:schemeClr val="bg1">
                    <a:alpha val="83000"/>
                  </a:schemeClr>
                </a:gs>
                <a:gs pos="65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6" name="Rectangle 55"/>
            <p:cNvSpPr/>
            <p:nvPr/>
          </p:nvSpPr>
          <p:spPr>
            <a:xfrm rot="5400000">
              <a:off x="5919854" y="4086331"/>
              <a:ext cx="476585" cy="2492697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28000">
                  <a:schemeClr val="bg1">
                    <a:alpha val="83000"/>
                  </a:schemeClr>
                </a:gs>
                <a:gs pos="65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64" name="ZoneTexte 63"/>
          <p:cNvSpPr txBox="1"/>
          <p:nvPr/>
        </p:nvSpPr>
        <p:spPr>
          <a:xfrm>
            <a:off x="5737883" y="4124308"/>
            <a:ext cx="20196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La création d’un Prospect nécessite moins d’informations que la création d’un Client</a:t>
            </a:r>
            <a:r>
              <a:rPr lang="fr-FR" sz="1200" i="1" dirty="0" smtClean="0"/>
              <a:t>.</a:t>
            </a:r>
            <a:endParaRPr lang="fr-FR" sz="1200" i="1" dirty="0"/>
          </a:p>
        </p:txBody>
      </p:sp>
      <p:grpSp>
        <p:nvGrpSpPr>
          <p:cNvPr id="14" name="Groupe 13"/>
          <p:cNvGrpSpPr/>
          <p:nvPr/>
        </p:nvGrpSpPr>
        <p:grpSpPr>
          <a:xfrm>
            <a:off x="4586288" y="3765647"/>
            <a:ext cx="4273168" cy="1781766"/>
            <a:chOff x="211932" y="4056821"/>
            <a:chExt cx="3023235" cy="1027505"/>
          </a:xfrm>
        </p:grpSpPr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932" y="4056821"/>
              <a:ext cx="3023235" cy="902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2389" y="4896000"/>
              <a:ext cx="828675" cy="18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2968" y="4896000"/>
              <a:ext cx="1532199" cy="188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" name="Picture 9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933" y="4959791"/>
              <a:ext cx="687660" cy="119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ZoneTexte 14"/>
          <p:cNvSpPr txBox="1"/>
          <p:nvPr/>
        </p:nvSpPr>
        <p:spPr>
          <a:xfrm>
            <a:off x="747839" y="5432739"/>
            <a:ext cx="6814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	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Afin de gagner en efficacité, je saisis dans Connaissance Client</a:t>
            </a:r>
          </a:p>
          <a:p>
            <a:pPr algn="ctr"/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	 les </a:t>
            </a:r>
            <a:r>
              <a:rPr lang="fr-FR" sz="1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Revenus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fr-FR" sz="1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Charges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de ce Prospect</a:t>
            </a: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Shape 3483"/>
          <p:cNvSpPr/>
          <p:nvPr/>
        </p:nvSpPr>
        <p:spPr>
          <a:xfrm>
            <a:off x="4210232" y="46584"/>
            <a:ext cx="432000" cy="1626767"/>
          </a:xfrm>
          <a:custGeom>
            <a:avLst/>
            <a:gdLst/>
            <a:ahLst/>
            <a:cxnLst/>
            <a:rect l="0" t="0" r="0" b="0"/>
            <a:pathLst>
              <a:path w="1071372" h="2290191">
                <a:moveTo>
                  <a:pt x="0" y="0"/>
                </a:moveTo>
                <a:lnTo>
                  <a:pt x="1071372" y="458089"/>
                </a:lnTo>
                <a:lnTo>
                  <a:pt x="1071372" y="1832229"/>
                </a:lnTo>
                <a:lnTo>
                  <a:pt x="0" y="2290191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0000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dirty="0"/>
          </a:p>
        </p:txBody>
      </p:sp>
      <p:sp>
        <p:nvSpPr>
          <p:cNvPr id="37" name="ZoneTexte 36"/>
          <p:cNvSpPr txBox="1"/>
          <p:nvPr/>
        </p:nvSpPr>
        <p:spPr>
          <a:xfrm>
            <a:off x="4197864" y="225848"/>
            <a:ext cx="523220" cy="138093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r-FR" sz="10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i</a:t>
            </a:r>
            <a:r>
              <a:rPr lang="fr-FR" sz="11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nformations du client</a:t>
            </a:r>
            <a:endParaRPr lang="fr-FR" sz="11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4847131" y="0"/>
            <a:ext cx="40123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Rechercher</a:t>
            </a:r>
            <a:r>
              <a:rPr lang="fr-F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un dossier, </a:t>
            </a:r>
            <a:r>
              <a:rPr lang="fr-FR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créer</a:t>
            </a:r>
            <a:r>
              <a:rPr lang="fr-F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un dossier…</a:t>
            </a:r>
            <a:endParaRPr lang="fr-F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4662728" y="787926"/>
            <a:ext cx="4109822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Je peux reprendre un dossier existant </a:t>
            </a:r>
          </a:p>
          <a:p>
            <a:endParaRPr lang="fr-FR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La </a:t>
            </a:r>
            <a:r>
              <a:rPr lang="fr-FR" sz="1600" b="1" u="sng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création</a:t>
            </a:r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d’un dossier est possible pour un client existant , ainsi que pour un prospect</a:t>
            </a:r>
          </a:p>
          <a:p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Pour cela, je dois cliquer sur RECHERCHER INTERVENANT </a:t>
            </a:r>
          </a:p>
          <a:p>
            <a:endParaRPr lang="fr-FR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Si je souhaite créer un prospect  		   je dois renseigner dans Connaissance Client les champs ci-dessous:</a:t>
            </a:r>
          </a:p>
          <a:p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2818" y="5899220"/>
            <a:ext cx="90011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mise à jour via MyCrédimmo (bouton « mettre à jour ») ne concerne que les clients détenteurs d’un produit ou </a:t>
            </a:r>
            <a:r>
              <a:rPr lang="fr-FR" sz="1400" i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service</a:t>
            </a:r>
            <a:endParaRPr lang="fr-FR" sz="1400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2" name="Picture 3451"/>
          <p:cNvPicPr/>
          <p:nvPr/>
        </p:nvPicPr>
        <p:blipFill>
          <a:blip r:embed="rId8"/>
          <a:stretch>
            <a:fillRect/>
          </a:stretch>
        </p:blipFill>
        <p:spPr>
          <a:xfrm>
            <a:off x="1571625" y="5434715"/>
            <a:ext cx="621761" cy="464506"/>
          </a:xfrm>
          <a:prstGeom prst="rect">
            <a:avLst/>
          </a:prstGeom>
        </p:spPr>
      </p:pic>
      <p:pic>
        <p:nvPicPr>
          <p:cNvPr id="29" name="Image 28"/>
          <p:cNvPicPr/>
          <p:nvPr/>
        </p:nvPicPr>
        <p:blipFill rotWithShape="1">
          <a:blip r:embed="rId9"/>
          <a:srcRect l="21166" t="13530" r="3930" b="62058"/>
          <a:stretch/>
        </p:blipFill>
        <p:spPr bwMode="auto">
          <a:xfrm>
            <a:off x="35975" y="2401858"/>
            <a:ext cx="4314825" cy="10366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1" name="Image 3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284" y="3088256"/>
            <a:ext cx="604190" cy="605285"/>
          </a:xfrm>
          <a:prstGeom prst="rect">
            <a:avLst/>
          </a:prstGeom>
        </p:spPr>
      </p:pic>
      <p:pic>
        <p:nvPicPr>
          <p:cNvPr id="32" name="Image 31"/>
          <p:cNvPicPr/>
          <p:nvPr/>
        </p:nvPicPr>
        <p:blipFill rotWithShape="1">
          <a:blip r:embed="rId11"/>
          <a:srcRect l="21000" t="13321" b="5883"/>
          <a:stretch/>
        </p:blipFill>
        <p:spPr bwMode="auto">
          <a:xfrm>
            <a:off x="57153" y="38618"/>
            <a:ext cx="4097848" cy="22977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3" name="Picture 4331"/>
          <p:cNvPicPr/>
          <p:nvPr/>
        </p:nvPicPr>
        <p:blipFill>
          <a:blip r:embed="rId12"/>
          <a:stretch>
            <a:fillRect/>
          </a:stretch>
        </p:blipFill>
        <p:spPr>
          <a:xfrm>
            <a:off x="4662728" y="787926"/>
            <a:ext cx="298450" cy="358140"/>
          </a:xfrm>
          <a:prstGeom prst="rect">
            <a:avLst/>
          </a:prstGeom>
        </p:spPr>
      </p:pic>
      <p:pic>
        <p:nvPicPr>
          <p:cNvPr id="34" name="Picture 4333"/>
          <p:cNvPicPr/>
          <p:nvPr/>
        </p:nvPicPr>
        <p:blipFill>
          <a:blip r:embed="rId13"/>
          <a:stretch>
            <a:fillRect/>
          </a:stretch>
        </p:blipFill>
        <p:spPr>
          <a:xfrm>
            <a:off x="2172105" y="1872781"/>
            <a:ext cx="252095" cy="304165"/>
          </a:xfrm>
          <a:prstGeom prst="rect">
            <a:avLst/>
          </a:prstGeom>
        </p:spPr>
      </p:pic>
      <p:pic>
        <p:nvPicPr>
          <p:cNvPr id="35" name="Picture 4331"/>
          <p:cNvPicPr/>
          <p:nvPr/>
        </p:nvPicPr>
        <p:blipFill>
          <a:blip r:embed="rId12"/>
          <a:stretch>
            <a:fillRect/>
          </a:stretch>
        </p:blipFill>
        <p:spPr>
          <a:xfrm>
            <a:off x="2734402" y="780833"/>
            <a:ext cx="298450" cy="358140"/>
          </a:xfrm>
          <a:prstGeom prst="rect">
            <a:avLst/>
          </a:prstGeom>
        </p:spPr>
      </p:pic>
      <p:pic>
        <p:nvPicPr>
          <p:cNvPr id="41" name="Picture 4333"/>
          <p:cNvPicPr/>
          <p:nvPr/>
        </p:nvPicPr>
        <p:blipFill>
          <a:blip r:embed="rId13"/>
          <a:stretch>
            <a:fillRect/>
          </a:stretch>
        </p:blipFill>
        <p:spPr>
          <a:xfrm>
            <a:off x="4721084" y="1526669"/>
            <a:ext cx="252095" cy="304165"/>
          </a:xfrm>
          <a:prstGeom prst="rect">
            <a:avLst/>
          </a:prstGeom>
        </p:spPr>
      </p:pic>
      <p:pic>
        <p:nvPicPr>
          <p:cNvPr id="43" name="Picture 5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8949" y="3005819"/>
            <a:ext cx="1392361" cy="23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8796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15" grpId="0"/>
      <p:bldP spid="37" grpId="0"/>
      <p:bldP spid="39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275"/>
          <p:cNvPicPr/>
          <p:nvPr/>
        </p:nvPicPr>
        <p:blipFill rotWithShape="1">
          <a:blip r:embed="rId2"/>
          <a:srcRect t="9159" b="18433"/>
          <a:stretch/>
        </p:blipFill>
        <p:spPr>
          <a:xfrm>
            <a:off x="504822" y="1431262"/>
            <a:ext cx="4025412" cy="2144407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4531056" y="348975"/>
            <a:ext cx="461294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Le type de </a:t>
            </a:r>
            <a:r>
              <a:rPr lang="fr-FR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projet : </a:t>
            </a:r>
            <a:r>
              <a:rPr lang="fr-F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caractéristiques</a:t>
            </a:r>
          </a:p>
          <a:p>
            <a:endParaRPr lang="fr-FR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Un type de projet s’intègre  «par défaut» dans la description,        cliquer sur </a:t>
            </a:r>
            <a:r>
              <a:rPr lang="fr-FR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MODIFIER LE PROJET </a:t>
            </a:r>
          </a:p>
          <a:p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  Une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liste met à disposition tous les types et caractéristiques de projet finançables</a:t>
            </a:r>
          </a:p>
          <a:p>
            <a:endParaRPr lang="fr-FR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i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i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331"/>
          <p:cNvPicPr/>
          <p:nvPr/>
        </p:nvPicPr>
        <p:blipFill>
          <a:blip r:embed="rId3"/>
          <a:stretch>
            <a:fillRect/>
          </a:stretch>
        </p:blipFill>
        <p:spPr>
          <a:xfrm>
            <a:off x="5628032" y="1457992"/>
            <a:ext cx="298450" cy="358140"/>
          </a:xfrm>
          <a:prstGeom prst="rect">
            <a:avLst/>
          </a:prstGeom>
        </p:spPr>
      </p:pic>
      <p:pic>
        <p:nvPicPr>
          <p:cNvPr id="7" name="Picture 4333"/>
          <p:cNvPicPr/>
          <p:nvPr/>
        </p:nvPicPr>
        <p:blipFill>
          <a:blip r:embed="rId4"/>
          <a:stretch>
            <a:fillRect/>
          </a:stretch>
        </p:blipFill>
        <p:spPr>
          <a:xfrm>
            <a:off x="4698047" y="1918721"/>
            <a:ext cx="252095" cy="304165"/>
          </a:xfrm>
          <a:prstGeom prst="rect">
            <a:avLst/>
          </a:prstGeom>
        </p:spPr>
      </p:pic>
      <p:pic>
        <p:nvPicPr>
          <p:cNvPr id="8" name="Picture 4333"/>
          <p:cNvPicPr/>
          <p:nvPr/>
        </p:nvPicPr>
        <p:blipFill>
          <a:blip r:embed="rId4"/>
          <a:stretch>
            <a:fillRect/>
          </a:stretch>
        </p:blipFill>
        <p:spPr>
          <a:xfrm>
            <a:off x="1123666" y="2344877"/>
            <a:ext cx="252095" cy="304165"/>
          </a:xfrm>
          <a:prstGeom prst="rect">
            <a:avLst/>
          </a:prstGeom>
        </p:spPr>
      </p:pic>
      <p:pic>
        <p:nvPicPr>
          <p:cNvPr id="17" name="Picture 4273"/>
          <p:cNvPicPr/>
          <p:nvPr/>
        </p:nvPicPr>
        <p:blipFill>
          <a:blip r:embed="rId5"/>
          <a:stretch>
            <a:fillRect/>
          </a:stretch>
        </p:blipFill>
        <p:spPr>
          <a:xfrm rot="20199067">
            <a:off x="8163039" y="5412606"/>
            <a:ext cx="1006577" cy="675736"/>
          </a:xfrm>
          <a:prstGeom prst="rect">
            <a:avLst/>
          </a:prstGeom>
        </p:spPr>
      </p:pic>
      <p:pic>
        <p:nvPicPr>
          <p:cNvPr id="18" name="Picture 4440"/>
          <p:cNvPicPr/>
          <p:nvPr/>
        </p:nvPicPr>
        <p:blipFill>
          <a:blip r:embed="rId6"/>
          <a:stretch>
            <a:fillRect/>
          </a:stretch>
        </p:blipFill>
        <p:spPr>
          <a:xfrm>
            <a:off x="134354" y="3855364"/>
            <a:ext cx="1869440" cy="439420"/>
          </a:xfrm>
          <a:prstGeom prst="rect">
            <a:avLst/>
          </a:prstGeom>
        </p:spPr>
      </p:pic>
      <p:pic>
        <p:nvPicPr>
          <p:cNvPr id="19" name="Picture 4436"/>
          <p:cNvPicPr/>
          <p:nvPr/>
        </p:nvPicPr>
        <p:blipFill>
          <a:blip r:embed="rId7"/>
          <a:stretch>
            <a:fillRect/>
          </a:stretch>
        </p:blipFill>
        <p:spPr>
          <a:xfrm>
            <a:off x="2003794" y="3855364"/>
            <a:ext cx="1132840" cy="755015"/>
          </a:xfrm>
          <a:prstGeom prst="rect">
            <a:avLst/>
          </a:prstGeom>
        </p:spPr>
      </p:pic>
      <p:pic>
        <p:nvPicPr>
          <p:cNvPr id="20" name="Picture 4468"/>
          <p:cNvPicPr/>
          <p:nvPr/>
        </p:nvPicPr>
        <p:blipFill>
          <a:blip r:embed="rId8"/>
          <a:stretch>
            <a:fillRect/>
          </a:stretch>
        </p:blipFill>
        <p:spPr>
          <a:xfrm>
            <a:off x="2775944" y="4416069"/>
            <a:ext cx="387985" cy="388620"/>
          </a:xfrm>
          <a:prstGeom prst="rect">
            <a:avLst/>
          </a:prstGeom>
        </p:spPr>
      </p:pic>
      <p:pic>
        <p:nvPicPr>
          <p:cNvPr id="21" name="Picture 4465"/>
          <p:cNvPicPr/>
          <p:nvPr/>
        </p:nvPicPr>
        <p:blipFill>
          <a:blip r:embed="rId9"/>
          <a:stretch>
            <a:fillRect/>
          </a:stretch>
        </p:blipFill>
        <p:spPr>
          <a:xfrm>
            <a:off x="295704" y="4804689"/>
            <a:ext cx="3835581" cy="1528097"/>
          </a:xfrm>
          <a:prstGeom prst="rect">
            <a:avLst/>
          </a:prstGeom>
        </p:spPr>
      </p:pic>
      <p:cxnSp>
        <p:nvCxnSpPr>
          <p:cNvPr id="22" name="Connecteur droit 21"/>
          <p:cNvCxnSpPr/>
          <p:nvPr/>
        </p:nvCxnSpPr>
        <p:spPr>
          <a:xfrm>
            <a:off x="777919" y="3780432"/>
            <a:ext cx="2402006" cy="0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>
            <a:off x="5006028" y="3807728"/>
            <a:ext cx="3319106" cy="0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3883545" y="191709"/>
            <a:ext cx="553998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informations du projet</a:t>
            </a:r>
            <a:endParaRPr lang="fr-FR" sz="1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" name="Picture 18736"/>
          <p:cNvPicPr/>
          <p:nvPr/>
        </p:nvPicPr>
        <p:blipFill>
          <a:blip r:embed="rId10"/>
          <a:stretch>
            <a:fillRect/>
          </a:stretch>
        </p:blipFill>
        <p:spPr>
          <a:xfrm>
            <a:off x="4505506" y="128588"/>
            <a:ext cx="45719" cy="660082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847273" y="2974569"/>
            <a:ext cx="3627987" cy="4913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strike="sngStrike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Attention : la case « prescripteur » est cochée par défaut. Pensez à la décocher le cas échéant</a:t>
            </a:r>
            <a:endParaRPr lang="fr-FR" sz="1100" strike="sngStrik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4552237" y="3944213"/>
            <a:ext cx="421805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Eligibilité</a:t>
            </a:r>
          </a:p>
          <a:p>
            <a:pPr marL="285750" indent="-285750">
              <a:buFontTx/>
              <a:buChar char="-"/>
            </a:pPr>
            <a:endParaRPr lang="fr-FR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L’éligibilité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fr-FR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Non éligibilité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est calculée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automatiquement</a:t>
            </a:r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au fur et à mesure de la saisie des infos : </a:t>
            </a:r>
          </a:p>
          <a:p>
            <a:r>
              <a:rPr lang="fr-FR" sz="1600" i="1" dirty="0">
                <a:latin typeface="Calibri" panose="020F0502020204030204" pitchFamily="34" charset="0"/>
                <a:cs typeface="Calibri" panose="020F0502020204030204" pitchFamily="34" charset="0"/>
              </a:rPr>
              <a:t>nature du projet, adresse du projet, éléments de revenus, composition familiale….</a:t>
            </a:r>
          </a:p>
          <a:p>
            <a:endParaRPr lang="fr-FR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Et concerne </a:t>
            </a:r>
            <a:r>
              <a:rPr lang="fr-FR" sz="1600" i="1" dirty="0">
                <a:latin typeface="Calibri" panose="020F0502020204030204" pitchFamily="34" charset="0"/>
                <a:cs typeface="Calibri" panose="020F0502020204030204" pitchFamily="34" charset="0"/>
              </a:rPr>
              <a:t>: PTZ, PC, PAS, </a:t>
            </a:r>
            <a:r>
              <a:rPr lang="fr-FR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EcoPTZ</a:t>
            </a:r>
            <a:r>
              <a:rPr lang="fr-FR" sz="1600" i="1" dirty="0">
                <a:latin typeface="Calibri" panose="020F0502020204030204" pitchFamily="34" charset="0"/>
                <a:cs typeface="Calibri" panose="020F0502020204030204" pitchFamily="34" charset="0"/>
              </a:rPr>
              <a:t>  et </a:t>
            </a:r>
            <a:r>
              <a:rPr lang="fr-FR" sz="16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PEL, CEL</a:t>
            </a:r>
          </a:p>
          <a:p>
            <a:endParaRPr lang="fr-FR" i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9" y="128588"/>
            <a:ext cx="3857596" cy="196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4331"/>
          <p:cNvPicPr/>
          <p:nvPr/>
        </p:nvPicPr>
        <p:blipFill>
          <a:blip r:embed="rId3"/>
          <a:stretch>
            <a:fillRect/>
          </a:stretch>
        </p:blipFill>
        <p:spPr>
          <a:xfrm>
            <a:off x="3802560" y="722993"/>
            <a:ext cx="298450" cy="358140"/>
          </a:xfrm>
          <a:prstGeom prst="rect">
            <a:avLst/>
          </a:prstGeom>
        </p:spPr>
      </p:pic>
      <p:sp>
        <p:nvSpPr>
          <p:cNvPr id="23" name="Shape 3491"/>
          <p:cNvSpPr/>
          <p:nvPr/>
        </p:nvSpPr>
        <p:spPr>
          <a:xfrm>
            <a:off x="4155225" y="191072"/>
            <a:ext cx="396000" cy="1644446"/>
          </a:xfrm>
          <a:custGeom>
            <a:avLst/>
            <a:gdLst/>
            <a:ahLst/>
            <a:cxnLst/>
            <a:rect l="0" t="0" r="0" b="0"/>
            <a:pathLst>
              <a:path w="1071499" h="2290191">
                <a:moveTo>
                  <a:pt x="0" y="0"/>
                </a:moveTo>
                <a:lnTo>
                  <a:pt x="1071499" y="458089"/>
                </a:lnTo>
                <a:lnTo>
                  <a:pt x="1071499" y="1832229"/>
                </a:lnTo>
                <a:lnTo>
                  <a:pt x="0" y="2290191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4F81BD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24" name="ZoneTexte 23"/>
          <p:cNvSpPr txBox="1"/>
          <p:nvPr/>
        </p:nvSpPr>
        <p:spPr>
          <a:xfrm>
            <a:off x="4086985" y="395789"/>
            <a:ext cx="504000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informations du projet</a:t>
            </a:r>
            <a:endParaRPr lang="fr-FR" sz="1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à coins arrondis 2"/>
          <p:cNvSpPr/>
          <p:nvPr/>
        </p:nvSpPr>
        <p:spPr>
          <a:xfrm>
            <a:off x="3724389" y="2649042"/>
            <a:ext cx="872309" cy="779958"/>
          </a:xfrm>
          <a:prstGeom prst="wedgeRoundRectCallout">
            <a:avLst>
              <a:gd name="adj1" fmla="val 75257"/>
              <a:gd name="adj2" fmla="val 10860"/>
              <a:gd name="adj3" fmla="val 16667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Elle sera décochée par défaut</a:t>
            </a:r>
            <a:endParaRPr lang="fr-FR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700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9" grpId="0" animBg="1"/>
      <p:bldP spid="10" grpId="0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722125" y="204367"/>
            <a:ext cx="4285397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Le </a:t>
            </a:r>
            <a:r>
              <a:rPr lang="fr-FR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financement</a:t>
            </a:r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: j’ajoute un crédit</a:t>
            </a:r>
          </a:p>
          <a:p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2 modes sont disponibles : </a:t>
            </a:r>
          </a:p>
          <a:p>
            <a:r>
              <a:rPr lang="fr-FR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Manuel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 ou </a:t>
            </a:r>
            <a:r>
              <a:rPr lang="fr-FR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Optimisé</a:t>
            </a:r>
          </a:p>
          <a:p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Quelque soit le mode, ajouter le 1</a:t>
            </a:r>
            <a:r>
              <a:rPr lang="fr-FR" sz="1600" baseline="30000" dirty="0" smtClean="0">
                <a:latin typeface="Calibri" panose="020F0502020204030204" pitchFamily="34" charset="0"/>
                <a:cs typeface="Calibri" panose="020F0502020204030204" pitchFamily="34" charset="0"/>
              </a:rPr>
              <a:t>er</a:t>
            </a:r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crédit standard en utilisant le mode manuel</a:t>
            </a: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hape 3498"/>
          <p:cNvSpPr/>
          <p:nvPr/>
        </p:nvSpPr>
        <p:spPr>
          <a:xfrm>
            <a:off x="3875963" y="141399"/>
            <a:ext cx="559559" cy="2137778"/>
          </a:xfrm>
          <a:custGeom>
            <a:avLst/>
            <a:gdLst/>
            <a:ahLst/>
            <a:cxnLst/>
            <a:rect l="0" t="0" r="0" b="0"/>
            <a:pathLst>
              <a:path w="1071499" h="2290191">
                <a:moveTo>
                  <a:pt x="0" y="0"/>
                </a:moveTo>
                <a:lnTo>
                  <a:pt x="1071499" y="458089"/>
                </a:lnTo>
                <a:lnTo>
                  <a:pt x="1071499" y="1832229"/>
                </a:lnTo>
                <a:lnTo>
                  <a:pt x="0" y="2290191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2E943A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3836123" y="504967"/>
            <a:ext cx="553998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informations du financement</a:t>
            </a:r>
            <a:endParaRPr lang="fr-FR" sz="1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4523"/>
          <p:cNvPicPr/>
          <p:nvPr/>
        </p:nvPicPr>
        <p:blipFill>
          <a:blip r:embed="rId2"/>
          <a:stretch>
            <a:fillRect/>
          </a:stretch>
        </p:blipFill>
        <p:spPr>
          <a:xfrm>
            <a:off x="68239" y="504967"/>
            <a:ext cx="1017270" cy="1440815"/>
          </a:xfrm>
          <a:prstGeom prst="rect">
            <a:avLst/>
          </a:prstGeom>
        </p:spPr>
      </p:pic>
      <p:pic>
        <p:nvPicPr>
          <p:cNvPr id="7" name="Picture 4525"/>
          <p:cNvPicPr/>
          <p:nvPr/>
        </p:nvPicPr>
        <p:blipFill>
          <a:blip r:embed="rId3"/>
          <a:stretch>
            <a:fillRect/>
          </a:stretch>
        </p:blipFill>
        <p:spPr>
          <a:xfrm>
            <a:off x="1085509" y="504967"/>
            <a:ext cx="2126919" cy="1440815"/>
          </a:xfrm>
          <a:prstGeom prst="rect">
            <a:avLst/>
          </a:prstGeom>
        </p:spPr>
      </p:pic>
      <p:sp>
        <p:nvSpPr>
          <p:cNvPr id="8" name="Rectangle à coins arrondis 7"/>
          <p:cNvSpPr/>
          <p:nvPr/>
        </p:nvSpPr>
        <p:spPr>
          <a:xfrm>
            <a:off x="2148968" y="1105131"/>
            <a:ext cx="744357" cy="60016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Cliquer sur ajouter</a:t>
            </a:r>
            <a:endParaRPr lang="fr-FR" sz="1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4527"/>
          <p:cNvPicPr/>
          <p:nvPr/>
        </p:nvPicPr>
        <p:blipFill>
          <a:blip r:embed="rId4"/>
          <a:stretch>
            <a:fillRect/>
          </a:stretch>
        </p:blipFill>
        <p:spPr>
          <a:xfrm rot="19842416">
            <a:off x="1592596" y="1140709"/>
            <a:ext cx="390525" cy="389890"/>
          </a:xfrm>
          <a:prstGeom prst="rect">
            <a:avLst/>
          </a:prstGeom>
        </p:spPr>
      </p:pic>
      <p:pic>
        <p:nvPicPr>
          <p:cNvPr id="10" name="Picture 4554"/>
          <p:cNvPicPr/>
          <p:nvPr/>
        </p:nvPicPr>
        <p:blipFill>
          <a:blip r:embed="rId5"/>
          <a:stretch>
            <a:fillRect/>
          </a:stretch>
        </p:blipFill>
        <p:spPr>
          <a:xfrm>
            <a:off x="236030" y="2249062"/>
            <a:ext cx="3825875" cy="2041525"/>
          </a:xfrm>
          <a:prstGeom prst="rect">
            <a:avLst/>
          </a:prstGeom>
        </p:spPr>
      </p:pic>
      <p:pic>
        <p:nvPicPr>
          <p:cNvPr id="11" name="Picture 4565"/>
          <p:cNvPicPr/>
          <p:nvPr/>
        </p:nvPicPr>
        <p:blipFill>
          <a:blip r:embed="rId6"/>
          <a:stretch>
            <a:fillRect/>
          </a:stretch>
        </p:blipFill>
        <p:spPr>
          <a:xfrm>
            <a:off x="2226398" y="2481420"/>
            <a:ext cx="1118870" cy="522605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236030" y="4290587"/>
            <a:ext cx="3877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En mode manuel, je renseigne le montant, le taux et la durée du crédit….avant de lancer le calcul</a:t>
            </a: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4575"/>
          <p:cNvPicPr/>
          <p:nvPr/>
        </p:nvPicPr>
        <p:blipFill>
          <a:blip r:embed="rId7"/>
          <a:stretch>
            <a:fillRect/>
          </a:stretch>
        </p:blipFill>
        <p:spPr>
          <a:xfrm>
            <a:off x="367045" y="4813807"/>
            <a:ext cx="2841625" cy="1629410"/>
          </a:xfrm>
          <a:prstGeom prst="rect">
            <a:avLst/>
          </a:prstGeom>
        </p:spPr>
      </p:pic>
      <p:pic>
        <p:nvPicPr>
          <p:cNvPr id="14" name="Picture 4584"/>
          <p:cNvPicPr/>
          <p:nvPr/>
        </p:nvPicPr>
        <p:blipFill>
          <a:blip r:embed="rId8"/>
          <a:stretch>
            <a:fillRect/>
          </a:stretch>
        </p:blipFill>
        <p:spPr>
          <a:xfrm rot="13994884">
            <a:off x="2828493" y="6003076"/>
            <a:ext cx="975677" cy="750938"/>
          </a:xfrm>
          <a:prstGeom prst="rect">
            <a:avLst/>
          </a:prstGeom>
        </p:spPr>
      </p:pic>
      <p:pic>
        <p:nvPicPr>
          <p:cNvPr id="16" name="Picture 18736"/>
          <p:cNvPicPr/>
          <p:nvPr/>
        </p:nvPicPr>
        <p:blipFill>
          <a:blip r:embed="rId9"/>
          <a:stretch>
            <a:fillRect/>
          </a:stretch>
        </p:blipFill>
        <p:spPr>
          <a:xfrm>
            <a:off x="4556927" y="141399"/>
            <a:ext cx="45719" cy="6600825"/>
          </a:xfrm>
          <a:prstGeom prst="rect">
            <a:avLst/>
          </a:prstGeom>
        </p:spPr>
      </p:pic>
      <p:pic>
        <p:nvPicPr>
          <p:cNvPr id="17" name="Picture 18736"/>
          <p:cNvPicPr/>
          <p:nvPr/>
        </p:nvPicPr>
        <p:blipFill>
          <a:blip r:embed="rId9"/>
          <a:stretch>
            <a:fillRect/>
          </a:stretch>
        </p:blipFill>
        <p:spPr>
          <a:xfrm rot="5400000">
            <a:off x="6616776" y="351783"/>
            <a:ext cx="45719" cy="3300413"/>
          </a:xfrm>
          <a:prstGeom prst="rect">
            <a:avLst/>
          </a:prstGeom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2148" y="2115401"/>
            <a:ext cx="3730297" cy="2065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5062148" y="4229031"/>
            <a:ext cx="3604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Il est possible de modifier le </a:t>
            </a: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Prêt de type </a:t>
            </a:r>
            <a:r>
              <a:rPr lang="fr-FR" sz="1200" b="1" dirty="0">
                <a:latin typeface="Calibri" panose="020F0502020204030204" pitchFamily="34" charset="0"/>
                <a:cs typeface="Calibri" panose="020F0502020204030204" pitchFamily="34" charset="0"/>
              </a:rPr>
              <a:t>classique</a:t>
            </a: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fr-FR" sz="1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Pensez à relancer le calcul </a:t>
            </a:r>
          </a:p>
        </p:txBody>
      </p:sp>
      <p:pic>
        <p:nvPicPr>
          <p:cNvPr id="24" name="Picture 8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9560" y="5376845"/>
            <a:ext cx="1753401" cy="1046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144" y="4826994"/>
            <a:ext cx="1656184" cy="968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ZoneTexte 14"/>
          <p:cNvSpPr txBox="1"/>
          <p:nvPr/>
        </p:nvSpPr>
        <p:spPr>
          <a:xfrm rot="403773">
            <a:off x="7365966" y="3103257"/>
            <a:ext cx="184775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En mode optimisé, j’ajoute un crédit de </a:t>
            </a:r>
            <a:r>
              <a:rPr lang="fr-FR" sz="12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lissage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fr-FR" sz="1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Primolis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FR" sz="1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Adoucimmo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867736" y="5065773"/>
            <a:ext cx="138103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100" dirty="0" smtClean="0">
                <a:solidFill>
                  <a:prstClr val="black"/>
                </a:solidFill>
              </a:rPr>
              <a:t>Proposition réalisée en Mode Manuel</a:t>
            </a:r>
            <a:endParaRPr lang="fr-FR" dirty="0"/>
          </a:p>
        </p:txBody>
      </p:sp>
      <p:sp>
        <p:nvSpPr>
          <p:cNvPr id="27" name="Rectangle 26"/>
          <p:cNvSpPr/>
          <p:nvPr/>
        </p:nvSpPr>
        <p:spPr>
          <a:xfrm>
            <a:off x="7114531" y="5767387"/>
            <a:ext cx="138103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100" dirty="0" smtClean="0">
                <a:solidFill>
                  <a:prstClr val="black"/>
                </a:solidFill>
              </a:rPr>
              <a:t>Proposition réalisée en Mode Optimisé</a:t>
            </a:r>
            <a:endParaRPr lang="fr-FR" dirty="0"/>
          </a:p>
        </p:txBody>
      </p:sp>
      <p:pic>
        <p:nvPicPr>
          <p:cNvPr id="28" name="Picture 4565"/>
          <p:cNvPicPr/>
          <p:nvPr/>
        </p:nvPicPr>
        <p:blipFill>
          <a:blip r:embed="rId6"/>
          <a:stretch>
            <a:fillRect/>
          </a:stretch>
        </p:blipFill>
        <p:spPr>
          <a:xfrm>
            <a:off x="6080200" y="2440279"/>
            <a:ext cx="1118870" cy="522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695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 animBg="1"/>
      <p:bldP spid="12" grpId="0"/>
      <p:bldP spid="5" grpId="0"/>
      <p:bldP spid="15" grpId="0"/>
      <p:bldP spid="26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268966" y="509955"/>
            <a:ext cx="327546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J’ajoute une </a:t>
            </a:r>
            <a:r>
              <a:rPr lang="fr-FR" sz="20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garantie </a:t>
            </a:r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se fait par boutons à cocher et zones à remplir</a:t>
            </a:r>
          </a:p>
          <a:p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- Soit le coût de la garantie est financé par l’apport : cliquer sur</a:t>
            </a:r>
          </a:p>
          <a:p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endParaRPr lang="fr-FR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Soit le coût de la garantie est financé par le crédit, cliquer sur modifier et augmenter la durée du crédit. </a:t>
            </a:r>
            <a:r>
              <a:rPr lang="fr-FR" sz="16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Relancer le calcul</a:t>
            </a:r>
          </a:p>
          <a:p>
            <a:pPr marL="285750" indent="-285750">
              <a:buFontTx/>
              <a:buChar char="-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18736"/>
          <p:cNvPicPr/>
          <p:nvPr/>
        </p:nvPicPr>
        <p:blipFill>
          <a:blip r:embed="rId2"/>
          <a:stretch>
            <a:fillRect/>
          </a:stretch>
        </p:blipFill>
        <p:spPr>
          <a:xfrm>
            <a:off x="4761643" y="141398"/>
            <a:ext cx="45719" cy="6000095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14" y="657630"/>
            <a:ext cx="4131216" cy="2443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465" y="3833999"/>
            <a:ext cx="4282478" cy="1611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17" b="43399"/>
          <a:stretch/>
        </p:blipFill>
        <p:spPr bwMode="auto">
          <a:xfrm>
            <a:off x="294870" y="5500979"/>
            <a:ext cx="4353668" cy="632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" name="Picture 3451"/>
          <p:cNvPicPr/>
          <p:nvPr/>
        </p:nvPicPr>
        <p:blipFill>
          <a:blip r:embed="rId6"/>
          <a:stretch>
            <a:fillRect/>
          </a:stretch>
        </p:blipFill>
        <p:spPr>
          <a:xfrm>
            <a:off x="5173432" y="5074788"/>
            <a:ext cx="543490" cy="742293"/>
          </a:xfrm>
          <a:prstGeom prst="rect">
            <a:avLst/>
          </a:prstGeom>
        </p:spPr>
      </p:pic>
      <p:pic>
        <p:nvPicPr>
          <p:cNvPr id="117" name="Picture 5060"/>
          <p:cNvPicPr/>
          <p:nvPr/>
        </p:nvPicPr>
        <p:blipFill>
          <a:blip r:embed="rId7"/>
          <a:stretch>
            <a:fillRect/>
          </a:stretch>
        </p:blipFill>
        <p:spPr>
          <a:xfrm>
            <a:off x="5445177" y="1879495"/>
            <a:ext cx="2388870" cy="344170"/>
          </a:xfrm>
          <a:prstGeom prst="rect">
            <a:avLst/>
          </a:prstGeom>
        </p:spPr>
      </p:pic>
      <p:sp>
        <p:nvSpPr>
          <p:cNvPr id="118" name="Shape 3498"/>
          <p:cNvSpPr/>
          <p:nvPr/>
        </p:nvSpPr>
        <p:spPr>
          <a:xfrm>
            <a:off x="4524231" y="0"/>
            <a:ext cx="559559" cy="2137778"/>
          </a:xfrm>
          <a:custGeom>
            <a:avLst/>
            <a:gdLst/>
            <a:ahLst/>
            <a:cxnLst/>
            <a:rect l="0" t="0" r="0" b="0"/>
            <a:pathLst>
              <a:path w="1071499" h="2290191">
                <a:moveTo>
                  <a:pt x="0" y="0"/>
                </a:moveTo>
                <a:lnTo>
                  <a:pt x="1071499" y="458089"/>
                </a:lnTo>
                <a:lnTo>
                  <a:pt x="1071499" y="1832229"/>
                </a:lnTo>
                <a:lnTo>
                  <a:pt x="0" y="2290191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2E943A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119" name="ZoneTexte 118"/>
          <p:cNvSpPr txBox="1"/>
          <p:nvPr/>
        </p:nvSpPr>
        <p:spPr>
          <a:xfrm>
            <a:off x="4524231" y="468724"/>
            <a:ext cx="553998" cy="12003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informations du financement</a:t>
            </a:r>
            <a:endParaRPr lang="fr-FR" sz="1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0" name="Picture 18736"/>
          <p:cNvPicPr/>
          <p:nvPr/>
        </p:nvPicPr>
        <p:blipFill>
          <a:blip r:embed="rId2"/>
          <a:stretch>
            <a:fillRect/>
          </a:stretch>
        </p:blipFill>
        <p:spPr>
          <a:xfrm rot="5400000">
            <a:off x="4485344" y="-518474"/>
            <a:ext cx="45719" cy="8045156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5268966" y="3833999"/>
            <a:ext cx="36430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J’ajoute une </a:t>
            </a:r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assurance</a:t>
            </a:r>
          </a:p>
          <a:p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Les contrats d’assurance adaptés à l’emprunteur sont pré-positionnés. </a:t>
            </a:r>
          </a:p>
          <a:p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000" i="1" dirty="0">
                <a:latin typeface="Calibri" panose="020F0502020204030204" pitchFamily="34" charset="0"/>
                <a:cs typeface="Calibri" panose="020F0502020204030204" pitchFamily="34" charset="0"/>
              </a:rPr>
              <a:t>            </a:t>
            </a:r>
            <a:r>
              <a:rPr lang="fr-FR" sz="1400" i="1" dirty="0">
                <a:latin typeface="Calibri" panose="020F0502020204030204" pitchFamily="34" charset="0"/>
                <a:cs typeface="Calibri" panose="020F0502020204030204" pitchFamily="34" charset="0"/>
              </a:rPr>
              <a:t>Si une assurance doit être modifiée,</a:t>
            </a:r>
          </a:p>
          <a:p>
            <a:r>
              <a:rPr lang="fr-FR" sz="1400" i="1" dirty="0">
                <a:latin typeface="Calibri" panose="020F0502020204030204" pitchFamily="34" charset="0"/>
                <a:cs typeface="Calibri" panose="020F0502020204030204" pitchFamily="34" charset="0"/>
              </a:rPr>
              <a:t>              </a:t>
            </a:r>
            <a:r>
              <a:rPr lang="fr-FR" sz="14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  supprimer </a:t>
            </a:r>
            <a:r>
              <a:rPr lang="fr-FR" sz="1400" i="1" dirty="0">
                <a:latin typeface="Calibri" panose="020F0502020204030204" pitchFamily="34" charset="0"/>
                <a:cs typeface="Calibri" panose="020F0502020204030204" pitchFamily="34" charset="0"/>
              </a:rPr>
              <a:t>d’abord celle pré-</a:t>
            </a:r>
          </a:p>
          <a:p>
            <a:r>
              <a:rPr lang="fr-FR" sz="1400" i="1" dirty="0">
                <a:latin typeface="Calibri" panose="020F0502020204030204" pitchFamily="34" charset="0"/>
                <a:cs typeface="Calibri" panose="020F0502020204030204" pitchFamily="34" charset="0"/>
              </a:rPr>
              <a:t>            </a:t>
            </a:r>
            <a:r>
              <a:rPr lang="fr-FR" sz="14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   positionnée </a:t>
            </a:r>
            <a:r>
              <a:rPr lang="fr-FR" sz="1400" i="1" dirty="0">
                <a:latin typeface="Calibri" panose="020F0502020204030204" pitchFamily="34" charset="0"/>
                <a:cs typeface="Calibri" panose="020F0502020204030204" pitchFamily="34" charset="0"/>
              </a:rPr>
              <a:t>puis ajouter la nouvelle</a:t>
            </a:r>
          </a:p>
        </p:txBody>
      </p:sp>
    </p:spTree>
    <p:extLst>
      <p:ext uri="{BB962C8B-B14F-4D97-AF65-F5344CB8AC3E}">
        <p14:creationId xmlns:p14="http://schemas.microsoft.com/office/powerpoint/2010/main" val="1184822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8" grpId="0" animBg="1"/>
      <p:bldP spid="119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735773" y="641445"/>
            <a:ext cx="391690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Equilibrer 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une proposition</a:t>
            </a:r>
          </a:p>
          <a:p>
            <a:pPr marL="285750" indent="-285750">
              <a:buFontTx/>
              <a:buChar char="-"/>
            </a:pPr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Au moment d’accéder à la synthèse proposition, MyCrédimmo peut signaler que la proposition n’est pas équilibrée : le reste à financer peut être affecté au montant du crédit ou de l’apport, en totalité ou par répartition</a:t>
            </a:r>
          </a:p>
          <a:p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096" y="477672"/>
            <a:ext cx="3095203" cy="906676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832"/>
          <a:stretch/>
        </p:blipFill>
        <p:spPr bwMode="auto">
          <a:xfrm>
            <a:off x="439096" y="1391412"/>
            <a:ext cx="3952830" cy="340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096" y="1732126"/>
            <a:ext cx="395283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296" y="2932991"/>
            <a:ext cx="1648430" cy="1433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à coins arrondis 6"/>
          <p:cNvSpPr/>
          <p:nvPr/>
        </p:nvSpPr>
        <p:spPr>
          <a:xfrm>
            <a:off x="1472073" y="3455522"/>
            <a:ext cx="1886876" cy="432048"/>
          </a:xfrm>
          <a:prstGeom prst="roundRect">
            <a:avLst/>
          </a:prstGeom>
          <a:solidFill>
            <a:srgbClr val="FF0000">
              <a:alpha val="4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18736"/>
          <p:cNvPicPr/>
          <p:nvPr/>
        </p:nvPicPr>
        <p:blipFill>
          <a:blip r:embed="rId6"/>
          <a:stretch>
            <a:fillRect/>
          </a:stretch>
        </p:blipFill>
        <p:spPr>
          <a:xfrm>
            <a:off x="4584222" y="141397"/>
            <a:ext cx="45719" cy="6000095"/>
          </a:xfrm>
          <a:prstGeom prst="rect">
            <a:avLst/>
          </a:prstGeom>
        </p:spPr>
      </p:pic>
      <p:pic>
        <p:nvPicPr>
          <p:cNvPr id="9" name="Picture 18736"/>
          <p:cNvPicPr/>
          <p:nvPr/>
        </p:nvPicPr>
        <p:blipFill>
          <a:blip r:embed="rId6"/>
          <a:stretch>
            <a:fillRect/>
          </a:stretch>
        </p:blipFill>
        <p:spPr>
          <a:xfrm rot="5400000">
            <a:off x="4438814" y="-1405578"/>
            <a:ext cx="45719" cy="8045156"/>
          </a:xfrm>
          <a:prstGeom prst="rect">
            <a:avLst/>
          </a:prstGeom>
        </p:spPr>
      </p:pic>
      <p:pic>
        <p:nvPicPr>
          <p:cNvPr id="10" name="Picture 18736"/>
          <p:cNvPicPr/>
          <p:nvPr/>
        </p:nvPicPr>
        <p:blipFill>
          <a:blip r:embed="rId6"/>
          <a:stretch>
            <a:fillRect/>
          </a:stretch>
        </p:blipFill>
        <p:spPr>
          <a:xfrm rot="5400000" flipH="1">
            <a:off x="4438813" y="720974"/>
            <a:ext cx="45719" cy="8045154"/>
          </a:xfrm>
          <a:prstGeom prst="rect">
            <a:avLst/>
          </a:prstGeom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90497">
            <a:off x="2360577" y="4695910"/>
            <a:ext cx="831044" cy="1769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38591">
            <a:off x="322822" y="5259937"/>
            <a:ext cx="1132738" cy="7302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à coins arrondis 13"/>
          <p:cNvSpPr/>
          <p:nvPr/>
        </p:nvSpPr>
        <p:spPr>
          <a:xfrm rot="20880591">
            <a:off x="2153700" y="4883597"/>
            <a:ext cx="762114" cy="432048"/>
          </a:xfrm>
          <a:prstGeom prst="roundRect">
            <a:avLst/>
          </a:prstGeom>
          <a:noFill/>
          <a:ln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3358950" y="4872097"/>
            <a:ext cx="13768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La proposition la plus </a:t>
            </a:r>
            <a:r>
              <a:rPr lang="fr-FR" sz="1100" b="1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récente</a:t>
            </a:r>
            <a:r>
              <a:rPr lang="fr-FR" sz="11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est celle qui apparait en </a:t>
            </a:r>
            <a:r>
              <a:rPr lang="fr-FR" sz="1100" b="1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haut</a:t>
            </a:r>
            <a:r>
              <a:rPr lang="fr-FR" sz="11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de la liste</a:t>
            </a:r>
            <a:endParaRPr lang="fr-FR" sz="1400" i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4735774" y="4809147"/>
            <a:ext cx="35074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Conserver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les propositions</a:t>
            </a:r>
          </a:p>
          <a:p>
            <a:pPr marL="285750" indent="-285750">
              <a:buFontTx/>
              <a:buChar char="-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Je peux enregistrer dans le panier                 </a:t>
            </a:r>
            <a:r>
              <a:rPr lang="fr-FR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propositions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pour un même projet</a:t>
            </a:r>
          </a:p>
          <a:p>
            <a:pPr marL="342900" indent="-342900">
              <a:buFontTx/>
              <a:buChar char="-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Chacune peut être éditée ( émission de documents dans le totem)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4831306" y="2663764"/>
            <a:ext cx="346653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Contrôler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une proposition</a:t>
            </a:r>
          </a:p>
          <a:p>
            <a:pPr marL="285750" indent="-285750">
              <a:buFontTx/>
              <a:buChar char="-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Il est effectué </a:t>
            </a:r>
            <a:r>
              <a:rPr lang="fr-FR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permanence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à chaque étape de la saisie du dossier</a:t>
            </a:r>
          </a:p>
          <a:p>
            <a:pPr marL="285750" indent="-285750">
              <a:buFontTx/>
              <a:buChar char="-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Un clic sur le bouton </a:t>
            </a:r>
            <a:r>
              <a:rPr lang="fr-FR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Contrôler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informe de la présence d’anomalies</a:t>
            </a:r>
          </a:p>
          <a:p>
            <a:pPr marL="285750" indent="-285750">
              <a:buFontTx/>
              <a:buChar char="-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Si anomalie bloquante, une fenêtre s’ouvre automatiquement pour la signaler</a:t>
            </a:r>
          </a:p>
        </p:txBody>
      </p:sp>
      <p:pic>
        <p:nvPicPr>
          <p:cNvPr id="17" name="Picture 4584"/>
          <p:cNvPicPr/>
          <p:nvPr/>
        </p:nvPicPr>
        <p:blipFill>
          <a:blip r:embed="rId9"/>
          <a:stretch>
            <a:fillRect/>
          </a:stretch>
        </p:blipFill>
        <p:spPr>
          <a:xfrm rot="13994884">
            <a:off x="2947622" y="3990939"/>
            <a:ext cx="975677" cy="750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647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14" grpId="0" animBg="1"/>
      <p:bldP spid="15" grpId="0"/>
      <p:bldP spid="11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503761" y="354842"/>
            <a:ext cx="3916908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0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0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Transfert 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dans Néo</a:t>
            </a:r>
          </a:p>
          <a:p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Le transfert de la proposition vers Néo est possible </a:t>
            </a:r>
            <a:r>
              <a:rPr lang="fr-FR" sz="16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à tout moment</a:t>
            </a:r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FR" sz="1600" strike="sngStrike" dirty="0" smtClean="0">
                <a:latin typeface="Calibri" panose="020F0502020204030204" pitchFamily="34" charset="0"/>
                <a:cs typeface="Calibri" panose="020F0502020204030204" pitchFamily="34" charset="0"/>
              </a:rPr>
              <a:t>et au plus tard </a:t>
            </a:r>
            <a:r>
              <a:rPr lang="fr-FR" sz="1600" u="sng" strike="sngStrike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avant</a:t>
            </a:r>
            <a:r>
              <a:rPr lang="fr-FR" sz="1600" strike="sngStrike" dirty="0" smtClean="0">
                <a:latin typeface="Calibri" panose="020F0502020204030204" pitchFamily="34" charset="0"/>
                <a:cs typeface="Calibri" panose="020F0502020204030204" pitchFamily="34" charset="0"/>
              </a:rPr>
              <a:t> l’accord Client</a:t>
            </a:r>
          </a:p>
          <a:p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Un dossier transféré dans Néo, ne sera plus modifiable dans MyCrédimmo</a:t>
            </a:r>
            <a:endParaRPr lang="fr-FR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G:\6_CE\MW\22Chantiers\11_MyEasyBook_PréPilotes\004 Instruction Credit Immobilier\51 CaptEc\230316 2\capture_03232016_15324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94947">
            <a:off x="577866" y="227357"/>
            <a:ext cx="1149849" cy="313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628" y="2380114"/>
            <a:ext cx="225742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8736"/>
          <p:cNvPicPr/>
          <p:nvPr/>
        </p:nvPicPr>
        <p:blipFill>
          <a:blip r:embed="rId4"/>
          <a:stretch>
            <a:fillRect/>
          </a:stretch>
        </p:blipFill>
        <p:spPr>
          <a:xfrm>
            <a:off x="4311267" y="143092"/>
            <a:ext cx="45719" cy="6000095"/>
          </a:xfrm>
          <a:prstGeom prst="rect">
            <a:avLst/>
          </a:prstGeom>
        </p:spPr>
      </p:pic>
      <p:pic>
        <p:nvPicPr>
          <p:cNvPr id="6" name="Picture 18736"/>
          <p:cNvPicPr/>
          <p:nvPr/>
        </p:nvPicPr>
        <p:blipFill>
          <a:blip r:embed="rId4"/>
          <a:stretch>
            <a:fillRect/>
          </a:stretch>
        </p:blipFill>
        <p:spPr>
          <a:xfrm rot="5400000">
            <a:off x="4480902" y="-601469"/>
            <a:ext cx="45719" cy="8045156"/>
          </a:xfrm>
          <a:prstGeom prst="rect">
            <a:avLst/>
          </a:prstGeom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01" y="4221953"/>
            <a:ext cx="1339527" cy="1186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701" y="3917605"/>
            <a:ext cx="2491162" cy="1795470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61601" y="5104263"/>
            <a:ext cx="1339527" cy="40943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161601" y="4221953"/>
            <a:ext cx="1339527" cy="240865"/>
          </a:xfrm>
          <a:prstGeom prst="rect">
            <a:avLst/>
          </a:prstGeom>
          <a:solidFill>
            <a:schemeClr val="tx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4650373" y="3559315"/>
            <a:ext cx="407054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Personnalisation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de l’affichage</a:t>
            </a:r>
          </a:p>
          <a:p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Je peux choisir : </a:t>
            </a:r>
          </a:p>
          <a:p>
            <a:pPr marL="285750" indent="-285750">
              <a:buFontTx/>
              <a:buChar char="-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Mon mode de calcul préféré (manuel ou optimisé)</a:t>
            </a:r>
          </a:p>
          <a:p>
            <a:pPr marL="285750" indent="-285750">
              <a:buFontTx/>
              <a:buChar char="-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Mon mode de restitution favori (graphique ou tableau)</a:t>
            </a:r>
          </a:p>
          <a:p>
            <a:pPr algn="ctr"/>
            <a:endParaRPr lang="fr-FR" sz="20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Ces options s’appliqueront à l’avenir lors du montage et de la restitution des propositions et peuvent être changées  tout moment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2861481" y="680542"/>
            <a:ext cx="1240971" cy="106418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Dossier transférable dans Néo à tout moment</a:t>
            </a:r>
            <a:endParaRPr lang="fr-FR" sz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5" name="Connecteur droit avec flèche 14"/>
          <p:cNvCxnSpPr>
            <a:endCxn id="2" idx="1"/>
          </p:cNvCxnSpPr>
          <p:nvPr/>
        </p:nvCxnSpPr>
        <p:spPr>
          <a:xfrm>
            <a:off x="4102452" y="1201750"/>
            <a:ext cx="401309" cy="36881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3056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10" grpId="0" animBg="1"/>
      <p:bldP spid="11" grpId="0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32262" y="423081"/>
            <a:ext cx="8024883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2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40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Déploiement de la partie Instruction le 09 avril 2018</a:t>
            </a: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Pour vous aider : 						choix 2 puis 1</a:t>
            </a: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Des sessions d’accompagnement à distance vous serons proposées ultérieurement</a:t>
            </a: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7" descr="http://wnsgprw1.celca.caisse-epargne.fr/app/GRI/CASS/img/NumCelcassistance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994" y="3742390"/>
            <a:ext cx="4500245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1690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298449" y="278761"/>
            <a:ext cx="8575200" cy="5554800"/>
          </a:xfrm>
        </p:spPr>
      </p:pic>
      <p:sp>
        <p:nvSpPr>
          <p:cNvPr id="113" name="Sous-titre 112"/>
          <p:cNvSpPr>
            <a:spLocks noGrp="1"/>
          </p:cNvSpPr>
          <p:nvPr>
            <p:ph type="subTitle" idx="1"/>
          </p:nvPr>
        </p:nvSpPr>
        <p:spPr>
          <a:xfrm>
            <a:off x="437865" y="2615947"/>
            <a:ext cx="8454934" cy="775323"/>
          </a:xfrm>
        </p:spPr>
        <p:txBody>
          <a:bodyPr>
            <a:noAutofit/>
          </a:bodyPr>
          <a:lstStyle/>
          <a:p>
            <a:r>
              <a:rPr lang="fr-FR" sz="3600" dirty="0" smtClean="0"/>
              <a:t>PORTEFEUILLE VIRTUEL</a:t>
            </a:r>
            <a:endParaRPr lang="fr-FR" sz="3600" dirty="0">
              <a:solidFill>
                <a:srgbClr val="FF0000"/>
              </a:solidFill>
            </a:endParaRPr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298448" y="4736251"/>
            <a:ext cx="8575675" cy="346075"/>
          </a:xfrm>
        </p:spPr>
        <p:txBody>
          <a:bodyPr/>
          <a:lstStyle/>
          <a:p>
            <a:r>
              <a:rPr lang="fr-FR" dirty="0" smtClean="0"/>
              <a:t>HDJ du 05 avril 2018</a:t>
            </a:r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65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09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/>
          <p:cNvSpPr txBox="1">
            <a:spLocks/>
          </p:cNvSpPr>
          <p:nvPr/>
        </p:nvSpPr>
        <p:spPr>
          <a:xfrm>
            <a:off x="765174" y="476672"/>
            <a:ext cx="8067600" cy="60090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fr-FR" dirty="0" smtClean="0">
                <a:solidFill>
                  <a:schemeClr val="bg1"/>
                </a:solidFill>
              </a:rPr>
              <a:t>Portefeuille virtuel 2018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7" name="Espace réservé du contenu 1"/>
          <p:cNvSpPr>
            <a:spLocks noGrp="1"/>
          </p:cNvSpPr>
          <p:nvPr>
            <p:ph idx="1"/>
          </p:nvPr>
        </p:nvSpPr>
        <p:spPr>
          <a:xfrm>
            <a:off x="179512" y="1052736"/>
            <a:ext cx="8684927" cy="5688632"/>
          </a:xfrm>
        </p:spPr>
        <p:txBody>
          <a:bodyPr>
            <a:normAutofit fontScale="47500" lnSpcReduction="20000"/>
          </a:bodyPr>
          <a:lstStyle/>
          <a:p>
            <a:pPr algn="just">
              <a:lnSpc>
                <a:spcPct val="120000"/>
              </a:lnSpc>
              <a:buClr>
                <a:srgbClr val="FF0000"/>
              </a:buClr>
              <a:defRPr/>
            </a:pPr>
            <a:r>
              <a:rPr lang="fr-FR" sz="4000" b="1" dirty="0" smtClean="0">
                <a:latin typeface="Arial Narrow" panose="020B0606020202030204" pitchFamily="34" charset="0"/>
              </a:rPr>
              <a:t>30 </a:t>
            </a:r>
            <a:r>
              <a:rPr lang="fr-FR" sz="4000" b="1" dirty="0">
                <a:latin typeface="Arial Narrow" panose="020B0606020202030204" pitchFamily="34" charset="0"/>
              </a:rPr>
              <a:t>euros par collaborateur à gagner</a:t>
            </a:r>
            <a:r>
              <a:rPr lang="fr-FR" sz="4000" dirty="0">
                <a:latin typeface="Arial Narrow" panose="020B0606020202030204" pitchFamily="34" charset="0"/>
              </a:rPr>
              <a:t> </a:t>
            </a:r>
            <a:r>
              <a:rPr lang="fr-FR" sz="4000" dirty="0" smtClean="0">
                <a:latin typeface="Arial Narrow" panose="020B0606020202030204" pitchFamily="34" charset="0"/>
              </a:rPr>
              <a:t>pour les </a:t>
            </a:r>
            <a:r>
              <a:rPr lang="fr-FR" sz="4000" dirty="0">
                <a:latin typeface="Arial Narrow" panose="020B0606020202030204" pitchFamily="34" charset="0"/>
              </a:rPr>
              <a:t>100 premiers collaborateurs ayant eu la meilleure performance dans le </a:t>
            </a:r>
            <a:r>
              <a:rPr lang="fr-FR" sz="4000" dirty="0" smtClean="0">
                <a:latin typeface="Arial Narrow" panose="020B0606020202030204" pitchFamily="34" charset="0"/>
              </a:rPr>
              <a:t>classement CELCA </a:t>
            </a:r>
            <a:r>
              <a:rPr lang="fr-FR" sz="4000" dirty="0">
                <a:latin typeface="Arial Narrow" panose="020B0606020202030204" pitchFamily="34" charset="0"/>
              </a:rPr>
              <a:t>au 23 juin 2018</a:t>
            </a:r>
            <a:r>
              <a:rPr lang="fr-FR" sz="4000" dirty="0" smtClean="0">
                <a:latin typeface="Arial Narrow" panose="020B0606020202030204" pitchFamily="34" charset="0"/>
              </a:rPr>
              <a:t>.</a:t>
            </a:r>
          </a:p>
          <a:p>
            <a:pPr algn="just">
              <a:lnSpc>
                <a:spcPct val="120000"/>
              </a:lnSpc>
              <a:buClr>
                <a:srgbClr val="FF0000"/>
              </a:buClr>
              <a:defRPr/>
            </a:pPr>
            <a:r>
              <a:rPr lang="fr-FR" sz="4000" dirty="0">
                <a:latin typeface="Arial Narrow" panose="020B0606020202030204" pitchFamily="34" charset="0"/>
              </a:rPr>
              <a:t>Pour vous connecter : </a:t>
            </a:r>
            <a:r>
              <a:rPr lang="fr-FR" sz="4000" dirty="0">
                <a:latin typeface="Arial Narrow" panose="020B0606020202030204" pitchFamily="34" charset="0"/>
                <a:hlinkClick r:id="rId2"/>
              </a:rPr>
              <a:t>www.selectionetperformance.fr</a:t>
            </a:r>
            <a:endParaRPr lang="fr-FR" sz="4000" dirty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r>
              <a:rPr lang="fr-FR" sz="4000" dirty="0" smtClean="0">
                <a:latin typeface="Arial Narrow" panose="020B0606020202030204" pitchFamily="34" charset="0"/>
              </a:rPr>
              <a:t>Retrouvez </a:t>
            </a:r>
            <a:r>
              <a:rPr lang="fr-FR" sz="4000" dirty="0">
                <a:latin typeface="Arial Narrow" panose="020B0606020202030204" pitchFamily="34" charset="0"/>
              </a:rPr>
              <a:t>les 10 meilleures performances du portefeuille virtuel au </a:t>
            </a:r>
            <a:r>
              <a:rPr lang="fr-FR" sz="4000" dirty="0" smtClean="0">
                <a:latin typeface="Arial Narrow" panose="020B0606020202030204" pitchFamily="34" charset="0"/>
              </a:rPr>
              <a:t>05/04/2018</a:t>
            </a:r>
            <a:endParaRPr lang="fr-FR" sz="4000" dirty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4000" dirty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2400" dirty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2400" dirty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2400" dirty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8000" dirty="0" smtClean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5100" dirty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8000" dirty="0" smtClean="0">
              <a:latin typeface="Arial Narrow" panose="020B0606020202030204" pitchFamily="34" charset="0"/>
            </a:endParaRPr>
          </a:p>
          <a:p>
            <a:pPr marL="265113" lvl="0" indent="-265113" algn="just"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endParaRPr lang="fr-FR" sz="5900" dirty="0" smtClean="0">
              <a:latin typeface="Arial Narrow" panose="020B0606020202030204" pitchFamily="34" charset="0"/>
            </a:endParaRPr>
          </a:p>
          <a:p>
            <a:r>
              <a:rPr lang="fr-FR" sz="4000" b="1" dirty="0" smtClean="0">
                <a:latin typeface="Arial Narrow" panose="020B0606020202030204" pitchFamily="34" charset="0"/>
              </a:rPr>
              <a:t>Actualités : Qu’est qu’un OPCI ? </a:t>
            </a:r>
            <a:r>
              <a:rPr lang="fr-FR" sz="4000" dirty="0" smtClean="0">
                <a:latin typeface="Arial Narrow" panose="020B0606020202030204" pitchFamily="34" charset="0"/>
              </a:rPr>
              <a:t>Retrouvez les fondamentaux de l’OPCI dans une vidéo de 3 min réalisée par AEW CILOGER en cliquant </a:t>
            </a:r>
            <a:r>
              <a:rPr lang="fr-FR" sz="4000" dirty="0" smtClean="0">
                <a:latin typeface="Arial Narrow" panose="020B0606020202030204" pitchFamily="34" charset="0"/>
                <a:hlinkClick r:id="rId3"/>
              </a:rPr>
              <a:t>ici</a:t>
            </a:r>
            <a:endParaRPr lang="fr-FR" sz="4000" dirty="0">
              <a:latin typeface="Arial Narrow" panose="020B060602020203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086" y="3068960"/>
            <a:ext cx="2309917" cy="1473073"/>
          </a:xfrm>
          <a:prstGeom prst="rect">
            <a:avLst/>
          </a:prstGeom>
        </p:spPr>
      </p:pic>
      <p:pic>
        <p:nvPicPr>
          <p:cNvPr id="5" name="Image 4" descr="Capture d’écra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945" y="2420888"/>
            <a:ext cx="3694112" cy="305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150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/>
          <p:cNvSpPr txBox="1">
            <a:spLocks/>
          </p:cNvSpPr>
          <p:nvPr/>
        </p:nvSpPr>
        <p:spPr>
          <a:xfrm>
            <a:off x="765174" y="476672"/>
            <a:ext cx="8067600" cy="7092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fr-FR" dirty="0" smtClean="0">
                <a:solidFill>
                  <a:srgbClr val="FF0000"/>
                </a:solidFill>
              </a:rPr>
              <a:t>Actualités </a:t>
            </a:r>
            <a:r>
              <a:rPr lang="fr-FR" dirty="0" smtClean="0">
                <a:solidFill>
                  <a:prstClr val="white"/>
                </a:solidFill>
              </a:rPr>
              <a:t>de la semaine 14</a:t>
            </a:r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98" b="95808" l="5422" r="89157">
                        <a14:foregroundMark x1="70482" y1="42515" x2="70482" y2="42515"/>
                        <a14:foregroundMark x1="87349" y1="24551" x2="87349" y2="24551"/>
                        <a14:foregroundMark x1="83133" y1="5988" x2="83133" y2="5988"/>
                        <a14:foregroundMark x1="69277" y1="2994" x2="69277" y2="2994"/>
                        <a14:foregroundMark x1="54217" y1="9581" x2="54217" y2="9581"/>
                        <a14:foregroundMark x1="52410" y1="22754" x2="52410" y2="22754"/>
                        <a14:foregroundMark x1="57229" y1="29940" x2="57229" y2="29940"/>
                        <a14:foregroundMark x1="69880" y1="42515" x2="86747" y2="23353"/>
                        <a14:foregroundMark x1="87349" y1="23952" x2="82530" y2="5389"/>
                        <a14:foregroundMark x1="82530" y1="5389" x2="69277" y2="2395"/>
                        <a14:foregroundMark x1="68072" y1="2994" x2="55422" y2="8982"/>
                        <a14:foregroundMark x1="53614" y1="10778" x2="51807" y2="22156"/>
                        <a14:foregroundMark x1="52410" y1="23952" x2="57831" y2="29341"/>
                        <a14:foregroundMark x1="57229" y1="29940" x2="68675" y2="41916"/>
                        <a14:foregroundMark x1="34337" y1="28144" x2="34337" y2="28144"/>
                        <a14:foregroundMark x1="45783" y1="30539" x2="45783" y2="30539"/>
                        <a14:foregroundMark x1="51807" y1="21557" x2="34337" y2="26946"/>
                        <a14:foregroundMark x1="69277" y1="14970" x2="69277" y2="14970"/>
                        <a14:foregroundMark x1="69277" y1="22754" x2="69277" y2="22754"/>
                        <a14:foregroundMark x1="69277" y1="22754" x2="69277" y2="22754"/>
                        <a14:foregroundMark x1="75904" y1="18563" x2="75904" y2="18563"/>
                        <a14:foregroundMark x1="77711" y1="11377" x2="77711" y2="11377"/>
                        <a14:foregroundMark x1="63253" y1="13174" x2="63253" y2="13174"/>
                        <a14:foregroundMark x1="64458" y1="15569" x2="64458" y2="15569"/>
                        <a14:foregroundMark x1="66867" y1="14371" x2="66867" y2="14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660232" y="3004358"/>
            <a:ext cx="1524947" cy="1534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space réservé du contenu 1"/>
          <p:cNvSpPr>
            <a:spLocks noGrp="1"/>
          </p:cNvSpPr>
          <p:nvPr>
            <p:ph idx="1"/>
          </p:nvPr>
        </p:nvSpPr>
        <p:spPr>
          <a:xfrm>
            <a:off x="332910" y="1398978"/>
            <a:ext cx="8531529" cy="4478052"/>
          </a:xfrm>
        </p:spPr>
        <p:txBody>
          <a:bodyPr>
            <a:normAutofit/>
          </a:bodyPr>
          <a:lstStyle/>
          <a:p>
            <a:pPr marL="982663" lvl="0" indent="-26670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400" b="1" dirty="0">
                <a:solidFill>
                  <a:srgbClr val="FF0000"/>
                </a:solidFill>
                <a:latin typeface="Arial Narrow" panose="020B0606020202030204" pitchFamily="34" charset="0"/>
              </a:rPr>
              <a:t>Fichiers à traiter :</a:t>
            </a:r>
            <a:r>
              <a:rPr lang="fr-FR" sz="2400" b="1" dirty="0">
                <a:latin typeface="Arial Narrow" panose="020B0606020202030204" pitchFamily="34" charset="0"/>
              </a:rPr>
              <a:t>	</a:t>
            </a:r>
            <a:r>
              <a:rPr lang="fr-FR" sz="2400" dirty="0" err="1" smtClean="0">
                <a:latin typeface="Arial Narrow" panose="020B0606020202030204" pitchFamily="34" charset="0"/>
              </a:rPr>
              <a:t>Izicarte</a:t>
            </a:r>
            <a:endParaRPr lang="fr-FR" sz="2400" dirty="0" smtClean="0">
              <a:latin typeface="Arial Narrow" panose="020B0606020202030204" pitchFamily="34" charset="0"/>
            </a:endParaRPr>
          </a:p>
          <a:p>
            <a:pPr marL="1371600" lvl="3" indent="0">
              <a:lnSpc>
                <a:spcPct val="110000"/>
              </a:lnSpc>
              <a:spcBef>
                <a:spcPts val="0"/>
              </a:spcBef>
              <a:buNone/>
            </a:pPr>
            <a:endParaRPr lang="fr-FR" sz="1800" dirty="0" smtClean="0">
              <a:latin typeface="Arial Narrow" panose="020B0606020202030204" pitchFamily="34" charset="0"/>
            </a:endParaRPr>
          </a:p>
          <a:p>
            <a:pPr marL="1371600" lvl="3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1800" dirty="0">
                <a:latin typeface="Arial Narrow" panose="020B0606020202030204" pitchFamily="34" charset="0"/>
              </a:rPr>
              <a:t>	</a:t>
            </a:r>
            <a:r>
              <a:rPr lang="fr-FR" sz="1800" dirty="0" smtClean="0">
                <a:latin typeface="Arial Narrow" panose="020B0606020202030204" pitchFamily="34" charset="0"/>
              </a:rPr>
              <a:t>	</a:t>
            </a:r>
          </a:p>
          <a:p>
            <a:pPr lvl="0"/>
            <a:r>
              <a:rPr lang="fr-FR" b="1" dirty="0" smtClean="0"/>
              <a:t>BANCA – </a:t>
            </a:r>
            <a:r>
              <a:rPr lang="fr-FR" b="1" dirty="0"/>
              <a:t>Dépliants </a:t>
            </a:r>
            <a:r>
              <a:rPr lang="fr-FR" b="1" dirty="0" err="1"/>
              <a:t>Domilis</a:t>
            </a:r>
            <a:r>
              <a:rPr lang="fr-FR" b="1" dirty="0"/>
              <a:t> </a:t>
            </a:r>
            <a:endParaRPr lang="fr-FR" b="1" dirty="0" smtClean="0"/>
          </a:p>
          <a:p>
            <a:pPr lvl="0"/>
            <a:r>
              <a:rPr lang="fr-FR" b="1" dirty="0" smtClean="0"/>
              <a:t>EPARGNE </a:t>
            </a:r>
            <a:r>
              <a:rPr lang="fr-FR" b="1" dirty="0"/>
              <a:t>– Mise en Marché GSM</a:t>
            </a:r>
            <a:endParaRPr lang="fr-FR" b="1" dirty="0" smtClean="0"/>
          </a:p>
          <a:p>
            <a:pPr lvl="0"/>
            <a:r>
              <a:rPr lang="fr-FR" b="1" dirty="0" smtClean="0"/>
              <a:t>IARD </a:t>
            </a:r>
            <a:r>
              <a:rPr lang="fr-FR" b="1" dirty="0"/>
              <a:t>– Temps fort Mars / Avril</a:t>
            </a:r>
            <a:endParaRPr lang="fr-FR" b="1" dirty="0" smtClean="0"/>
          </a:p>
          <a:p>
            <a:r>
              <a:rPr lang="fr-FR" b="1" dirty="0" smtClean="0"/>
              <a:t>CREDITS – </a:t>
            </a:r>
            <a:r>
              <a:rPr lang="fr-FR" b="1" dirty="0"/>
              <a:t>Stickers Taux d’usure</a:t>
            </a:r>
            <a:endParaRPr lang="fr-FR" b="1" dirty="0" smtClean="0"/>
          </a:p>
          <a:p>
            <a:r>
              <a:rPr lang="fr-FR" b="1" dirty="0" smtClean="0"/>
              <a:t>IARD – </a:t>
            </a:r>
            <a:r>
              <a:rPr lang="fr-FR" b="1" dirty="0"/>
              <a:t>Remise tarifaire</a:t>
            </a:r>
          </a:p>
          <a:p>
            <a:r>
              <a:rPr lang="fr-FR" b="1" dirty="0" smtClean="0"/>
              <a:t>MARCHE DES PROS – </a:t>
            </a:r>
            <a:r>
              <a:rPr lang="fr-FR" b="1" dirty="0"/>
              <a:t>E-mailing IARD </a:t>
            </a:r>
            <a:r>
              <a:rPr lang="fr-FR" b="1" dirty="0" smtClean="0"/>
              <a:t>PRO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5364088" y="1268760"/>
            <a:ext cx="3245074" cy="178564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000000"/>
                </a:solidFill>
              </a:rPr>
              <a:t>Retrouvez chaque semaine toutes les actualités dans le brief DG / DUC / DA adressé aux </a:t>
            </a:r>
            <a:r>
              <a:rPr lang="fr-FR" b="1" dirty="0" smtClean="0">
                <a:solidFill>
                  <a:srgbClr val="000000"/>
                </a:solidFill>
              </a:rPr>
              <a:t>managers et disponible dans la Rubrique Des Commerciaux en </a:t>
            </a:r>
            <a:r>
              <a:rPr lang="fr-FR" b="1" dirty="0" smtClean="0">
                <a:solidFill>
                  <a:srgbClr val="000000"/>
                </a:solidFill>
                <a:hlinkClick r:id="rId4"/>
              </a:rPr>
              <a:t>cliquant ICI</a:t>
            </a:r>
            <a:r>
              <a:rPr lang="fr-FR" b="1" dirty="0" smtClean="0">
                <a:solidFill>
                  <a:srgbClr val="000000"/>
                </a:solidFill>
              </a:rPr>
              <a:t>.</a:t>
            </a:r>
            <a:endParaRPr lang="fr-FR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477471"/>
      </p:ext>
    </p:extLst>
  </p:cSld>
  <p:clrMapOvr>
    <a:masterClrMapping/>
  </p:clrMapOvr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1C925DB7-CCE4-48F1-BF80-9981159D6B98}">
  <ds:schemaRefs>
    <ds:schemaRef ds:uri="http://schemas.microsoft.com/office/2006/metadata/properties"/>
    <ds:schemaRef ds:uri="02ea4b1b-5614-43b2-acce-6a9ef10fff4e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www.w3.org/XML/1998/namespace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3530</TotalTime>
  <Words>1068</Words>
  <Application>Microsoft Office PowerPoint</Application>
  <PresentationFormat>Affichage à l'écran (4:3)</PresentationFormat>
  <Paragraphs>220</Paragraphs>
  <Slides>18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5</vt:i4>
      </vt:variant>
      <vt:variant>
        <vt:lpstr>Titres des diapositives</vt:lpstr>
      </vt:variant>
      <vt:variant>
        <vt:i4>18</vt:i4>
      </vt:variant>
    </vt:vector>
  </HeadingPairs>
  <TitlesOfParts>
    <vt:vector size="23" baseType="lpstr">
      <vt:lpstr>1-MODELE PART</vt:lpstr>
      <vt:lpstr>2-MODELE GP</vt:lpstr>
      <vt:lpstr>3-MODELE PRO</vt:lpstr>
      <vt:lpstr>BDR IMMO PRO</vt:lpstr>
      <vt:lpstr>BDR SECTEUR PUBLIC</vt:lpstr>
      <vt:lpstr>myCREDIMMO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A5702169</cp:lastModifiedBy>
  <cp:revision>345</cp:revision>
  <cp:lastPrinted>2016-06-22T11:00:56Z</cp:lastPrinted>
  <dcterms:created xsi:type="dcterms:W3CDTF">2016-06-03T08:10:53Z</dcterms:created>
  <dcterms:modified xsi:type="dcterms:W3CDTF">2018-04-05T08:59:55Z</dcterms:modified>
</cp:coreProperties>
</file>