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842" r:id="rId7"/>
    <p:sldMasterId id="2147483858" r:id="rId8"/>
  </p:sldMasterIdLst>
  <p:notesMasterIdLst>
    <p:notesMasterId r:id="rId25"/>
  </p:notesMasterIdLst>
  <p:handoutMasterIdLst>
    <p:handoutMasterId r:id="rId26"/>
  </p:handoutMasterIdLst>
  <p:sldIdLst>
    <p:sldId id="307" r:id="rId9"/>
    <p:sldId id="308" r:id="rId10"/>
    <p:sldId id="309" r:id="rId11"/>
    <p:sldId id="310" r:id="rId12"/>
    <p:sldId id="311" r:id="rId13"/>
    <p:sldId id="323" r:id="rId14"/>
    <p:sldId id="327" r:id="rId15"/>
    <p:sldId id="328" r:id="rId16"/>
    <p:sldId id="324" r:id="rId17"/>
    <p:sldId id="314" r:id="rId18"/>
    <p:sldId id="330" r:id="rId19"/>
    <p:sldId id="322" r:id="rId20"/>
    <p:sldId id="318" r:id="rId21"/>
    <p:sldId id="325" r:id="rId22"/>
    <p:sldId id="326" r:id="rId23"/>
    <p:sldId id="329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0F2D"/>
    <a:srgbClr val="EA9922"/>
    <a:srgbClr val="581D41"/>
    <a:srgbClr val="DE6225"/>
    <a:srgbClr val="BFBFBF"/>
    <a:srgbClr val="A79C86"/>
    <a:srgbClr val="FFDDED"/>
    <a:srgbClr val="FFDDDD"/>
    <a:srgbClr val="D3CEC3"/>
    <a:srgbClr val="F7D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717" autoAdjust="0"/>
    <p:restoredTop sz="96914" autoAdjust="0"/>
  </p:normalViewPr>
  <p:slideViewPr>
    <p:cSldViewPr snapToGrid="0">
      <p:cViewPr varScale="1">
        <p:scale>
          <a:sx n="110" d="100"/>
          <a:sy n="110" d="100"/>
        </p:scale>
        <p:origin x="-900" y="-7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11/04/2018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11/04/2018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37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Le PPD (Privilège</a:t>
            </a:r>
            <a:r>
              <a:rPr lang="fr-FR" baseline="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 Prêteur de Denier) </a:t>
            </a:r>
            <a:r>
              <a:rPr lang="fr-FR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est moins couteux qu’une hypothèque (absence de frais de publication)</a:t>
            </a:r>
          </a:p>
          <a:p>
            <a:r>
              <a:rPr lang="fr-FR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En Alsace Moselle le PPD n’est pas utilisé, mais l’hypothèque est au même coût que celui-ci . Elle est publiée au Livre Foncier (publication gratuite)</a:t>
            </a:r>
          </a:p>
          <a:p>
            <a:r>
              <a:rPr lang="fr-FR" dirty="0" smtClean="0"/>
              <a:t>PPD ou hypo Alsace</a:t>
            </a:r>
            <a:r>
              <a:rPr lang="fr-FR" baseline="0" dirty="0" smtClean="0"/>
              <a:t> Moselle : pas de frais de publication. Le cout est réduit à la réaction de l’acte notarié. </a:t>
            </a:r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85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jp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jp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4" name="Rectangle 3"/>
          <p:cNvSpPr/>
          <p:nvPr userDrawn="1"/>
        </p:nvSpPr>
        <p:spPr>
          <a:xfrm>
            <a:off x="3134535" y="6339872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8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5 avril 2018</a:t>
            </a:r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F3B4EE-796C-4944-BDBC-01539CF6A7FC}" type="datetimeFigureOut">
              <a:rPr lang="fr-FR" smtClean="0"/>
              <a:t>11/04/2018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07A31BF-CF6B-42D0-93FE-E7CD955FCB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80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935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7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5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8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31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12 avril 2018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882" r:id="rId7"/>
    <p:sldLayoutId id="2147483881" r:id="rId8"/>
    <p:sldLayoutId id="2147483883" r:id="rId9"/>
    <p:sldLayoutId id="2147483884" r:id="rId10"/>
    <p:sldLayoutId id="214748388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MY CREDIMMO – Accompagnement Au Changement 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erviceclient.saccef@c-garanties.com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95/garanties-saccef-caution-hypotheque/7615/nouvelle-tarification-saccef-au-16-avril-2018.pdf" TargetMode="External"/><Relationship Id="rId2" Type="http://schemas.openxmlformats.org/officeDocument/2006/relationships/hyperlink" Target="http://commerciaux.celca.caisse-epargne.fr/download/1095/garanties-saccef-caution-hypotheque/7654/04_2018-la-caution-saccef-avantages-et-tarificatio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commerciaux.celca.caisse-epargne.fr/download/1212/brief-hebdo/7719/brief-audio-2018-semaine-15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298449" y="278761"/>
            <a:ext cx="8575200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437865" y="2615947"/>
            <a:ext cx="8454934" cy="775323"/>
          </a:xfrm>
        </p:spPr>
        <p:txBody>
          <a:bodyPr>
            <a:noAutofit/>
          </a:bodyPr>
          <a:lstStyle/>
          <a:p>
            <a:r>
              <a:rPr lang="fr-FR" dirty="0"/>
              <a:t>Évolution de la </a:t>
            </a:r>
            <a:r>
              <a:rPr lang="fr-FR" dirty="0">
                <a:solidFill>
                  <a:srgbClr val="FF0000"/>
                </a:solidFill>
              </a:rPr>
              <a:t>tarification saccef </a:t>
            </a:r>
          </a:p>
          <a:p>
            <a:r>
              <a:rPr lang="fr-FR" dirty="0"/>
              <a:t>Prêts immobiliers aux particuliers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268952" y="4657593"/>
            <a:ext cx="8575675" cy="346075"/>
          </a:xfrm>
        </p:spPr>
        <p:txBody>
          <a:bodyPr/>
          <a:lstStyle/>
          <a:p>
            <a:r>
              <a:rPr lang="fr-FR" sz="2400" dirty="0" smtClean="0"/>
              <a:t>Heure Du Jeudi 12 avril 2018</a:t>
            </a:r>
            <a:endParaRPr lang="fr-FR" sz="2400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33375" y="1239837"/>
            <a:ext cx="8429625" cy="49418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La SACCEF fait évoluer son système de </a:t>
            </a:r>
            <a:r>
              <a:rPr lang="fr-FR" dirty="0" smtClean="0"/>
              <a:t>tarification :</a:t>
            </a:r>
            <a:endParaRPr lang="fr-FR" dirty="0"/>
          </a:p>
          <a:p>
            <a:pPr lvl="1" algn="just"/>
            <a:r>
              <a:rPr lang="fr-FR" dirty="0"/>
              <a:t>avec une </a:t>
            </a:r>
            <a:r>
              <a:rPr lang="fr-FR" b="1" dirty="0"/>
              <a:t>simplification</a:t>
            </a:r>
            <a:r>
              <a:rPr lang="fr-FR" dirty="0"/>
              <a:t> de son barème</a:t>
            </a:r>
          </a:p>
          <a:p>
            <a:pPr lvl="1" algn="just"/>
            <a:r>
              <a:rPr lang="fr-FR" dirty="0"/>
              <a:t>avec une </a:t>
            </a:r>
            <a:r>
              <a:rPr lang="fr-FR" b="1" dirty="0"/>
              <a:t>augmentation</a:t>
            </a:r>
            <a:r>
              <a:rPr lang="fr-FR" dirty="0"/>
              <a:t> globale des tarifs</a:t>
            </a:r>
          </a:p>
          <a:p>
            <a:pPr algn="just"/>
            <a:endParaRPr lang="fr-FR" sz="1000" dirty="0"/>
          </a:p>
          <a:p>
            <a:pPr algn="just"/>
            <a:r>
              <a:rPr lang="fr-FR" dirty="0"/>
              <a:t>L’augmentation est motivée </a:t>
            </a:r>
            <a:r>
              <a:rPr lang="fr-FR" dirty="0" smtClean="0"/>
              <a:t>par :</a:t>
            </a:r>
            <a:endParaRPr lang="fr-FR" dirty="0"/>
          </a:p>
          <a:p>
            <a:pPr lvl="1" algn="just"/>
            <a:r>
              <a:rPr lang="fr-FR" dirty="0"/>
              <a:t>la nécessité </a:t>
            </a:r>
            <a:r>
              <a:rPr lang="fr-FR" dirty="0" smtClean="0"/>
              <a:t>de renforcer </a:t>
            </a:r>
            <a:r>
              <a:rPr lang="fr-FR" dirty="0"/>
              <a:t>les fonds propres de la </a:t>
            </a:r>
            <a:r>
              <a:rPr lang="fr-FR" dirty="0" smtClean="0"/>
              <a:t>Compagnie </a:t>
            </a:r>
            <a:r>
              <a:rPr lang="fr-FR" dirty="0"/>
              <a:t>Européenne de Garanties et Cautions (SACCEF) afin de respecter les nouvelles exigences réglementaires</a:t>
            </a:r>
          </a:p>
          <a:p>
            <a:pPr lvl="1" algn="just"/>
            <a:r>
              <a:rPr lang="fr-FR" dirty="0" smtClean="0"/>
              <a:t>La hausse du </a:t>
            </a:r>
            <a:r>
              <a:rPr lang="fr-FR" dirty="0"/>
              <a:t>coût de la réassurance des garanties</a:t>
            </a:r>
          </a:p>
          <a:p>
            <a:pPr algn="just"/>
            <a:endParaRPr lang="fr-FR" sz="1000" dirty="0"/>
          </a:p>
          <a:p>
            <a:pPr algn="just"/>
            <a:r>
              <a:rPr lang="fr-FR" dirty="0"/>
              <a:t>L’augmentation est plus prononcée pour les opérations d’acquisition </a:t>
            </a:r>
            <a:r>
              <a:rPr lang="fr-FR" dirty="0" smtClean="0"/>
              <a:t>(de +11% à +41%) mais </a:t>
            </a:r>
            <a:r>
              <a:rPr lang="fr-FR" dirty="0"/>
              <a:t>elle est limitée, voir en baisse, pour les opérations de construction et les rachats de </a:t>
            </a:r>
            <a:r>
              <a:rPr lang="fr-FR" dirty="0" smtClean="0"/>
              <a:t>crédit (de -10% à +15%)*.</a:t>
            </a:r>
          </a:p>
          <a:p>
            <a:pPr algn="just"/>
            <a:r>
              <a:rPr lang="fr-FR" dirty="0"/>
              <a:t>L’application de la nouvelle tarification interviendra sur NEO </a:t>
            </a:r>
            <a:r>
              <a:rPr lang="fr-FR" sz="2400" b="1" u="sng" dirty="0">
                <a:solidFill>
                  <a:srgbClr val="FF0000"/>
                </a:solidFill>
              </a:rPr>
              <a:t>le 16 avril 2018</a:t>
            </a:r>
          </a:p>
          <a:p>
            <a:pPr algn="just"/>
            <a:endParaRPr lang="fr-FR" sz="1000" b="1" u="sng" dirty="0"/>
          </a:p>
          <a:p>
            <a:pPr algn="just"/>
            <a:r>
              <a:rPr lang="fr-FR" b="1" dirty="0"/>
              <a:t>Cette évolution ne concerne que les prêts immobiliers aux particuliers</a:t>
            </a:r>
            <a:r>
              <a:rPr lang="fr-FR" dirty="0"/>
              <a:t>. </a:t>
            </a:r>
          </a:p>
          <a:p>
            <a:pPr marL="0" indent="0" algn="just">
              <a:buNone/>
            </a:pPr>
            <a:r>
              <a:rPr lang="fr-FR" dirty="0"/>
              <a:t>	Les prêts consommation, les prêts aux professionnels ainsi qu’aux salariés du </a:t>
            </a:r>
            <a:r>
              <a:rPr lang="fr-FR" dirty="0" smtClean="0"/>
              <a:t>réseau </a:t>
            </a:r>
            <a:r>
              <a:rPr lang="fr-FR" dirty="0"/>
              <a:t>ne </a:t>
            </a:r>
            <a:endParaRPr lang="fr-FR" dirty="0" smtClean="0"/>
          </a:p>
          <a:p>
            <a:pPr marL="0" indent="0" algn="just">
              <a:buNone/>
            </a:pPr>
            <a:r>
              <a:rPr lang="fr-FR" dirty="0"/>
              <a:t>	</a:t>
            </a:r>
            <a:r>
              <a:rPr lang="fr-FR" dirty="0" smtClean="0"/>
              <a:t>sont </a:t>
            </a:r>
            <a:r>
              <a:rPr lang="fr-FR" dirty="0"/>
              <a:t>pas concernés</a:t>
            </a:r>
            <a:r>
              <a:rPr lang="fr-FR" dirty="0" smtClean="0"/>
              <a:t>.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Crédit Logement</a:t>
            </a:r>
            <a:r>
              <a:rPr lang="fr-FR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, le principal concurrent de la SACCEF a déjà </a:t>
            </a:r>
            <a:r>
              <a:rPr lang="fr-FR" b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augmenté sa tarification de 10%</a:t>
            </a:r>
            <a:r>
              <a:rPr lang="fr-FR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 depuis le 01/04/2017.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Évolution de la tarification saccef</a:t>
            </a:r>
          </a:p>
        </p:txBody>
      </p:sp>
      <p:pic>
        <p:nvPicPr>
          <p:cNvPr id="7" name="Image 6" descr="illus_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57" y="1140414"/>
            <a:ext cx="2706714" cy="1219241"/>
          </a:xfrm>
          <a:prstGeom prst="rect">
            <a:avLst/>
          </a:prstGeom>
        </p:spPr>
      </p:pic>
      <p:sp>
        <p:nvSpPr>
          <p:cNvPr id="4" name="Flèche droite 3"/>
          <p:cNvSpPr/>
          <p:nvPr/>
        </p:nvSpPr>
        <p:spPr>
          <a:xfrm>
            <a:off x="452281" y="4652045"/>
            <a:ext cx="676275" cy="2952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63561" y="6371303"/>
            <a:ext cx="227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* Voir exemples en annexe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131677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60000" y="1080000"/>
            <a:ext cx="43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4 à 3 catégories, articulées autour </a:t>
            </a:r>
          </a:p>
          <a:p>
            <a:pPr algn="ctr"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d’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 barème principal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040000" y="1080000"/>
            <a:ext cx="39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De 18 à 8 tranches, dont création de 2 nouvelles tranches sur les montants élevés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618043"/>
              </p:ext>
            </p:extLst>
          </p:nvPr>
        </p:nvGraphicFramePr>
        <p:xfrm>
          <a:off x="5313110" y="1990498"/>
          <a:ext cx="1706889" cy="4129506"/>
        </p:xfrm>
        <a:graphic>
          <a:graphicData uri="http://schemas.openxmlformats.org/drawingml/2006/table">
            <a:tbl>
              <a:tblPr/>
              <a:tblGrid>
                <a:gridCol w="1706889"/>
              </a:tblGrid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&lt; 8 000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8 000 à &lt; 16 000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16 000 à &lt; 24 000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24 000 à &lt; 32 000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32 000 à &lt; 40 000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40 000 à &lt; 48 000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48 000 à &lt; 56 000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56 000 à &lt; 64 000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64 000 à &lt; 72 000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72 000 à &lt; 80 000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80 000 à &lt; 96 000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96 000 à &lt; 112 000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112 000 à &lt; 128 000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128 000 à &lt; 144 000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144 000 à &lt; 160 000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160 000 à &lt; 200 000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200 000 à &lt; 240 000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2294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240 000 et plus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6694"/>
              </p:ext>
            </p:extLst>
          </p:nvPr>
        </p:nvGraphicFramePr>
        <p:xfrm>
          <a:off x="7206900" y="2971800"/>
          <a:ext cx="1440000" cy="1600200"/>
        </p:xfrm>
        <a:graphic>
          <a:graphicData uri="http://schemas.openxmlformats.org/drawingml/2006/table">
            <a:tbl>
              <a:tblPr/>
              <a:tblGrid>
                <a:gridCol w="1440000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≤ 50 000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50 000 à ≤ 100 000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100 000 à ≤ 150 000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150 000 à ≤ 200 000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200 000 à ≤ 250 000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250 000 à ≤ 300 000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300 000 à ≤ 400 000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&gt; 400 000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540000" y="1980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Acquisition (neuf ou ancien)</a:t>
            </a:r>
            <a:endParaRPr lang="fr-FR" sz="12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540000" y="2268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VEFA</a:t>
            </a:r>
            <a:endParaRPr lang="fr-FR" sz="12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540000" y="2556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Acquisition + Travaux</a:t>
            </a:r>
            <a:endParaRPr lang="fr-FR" sz="1200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540000" y="3384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Construction</a:t>
            </a:r>
            <a:endParaRPr lang="fr-FR" sz="1200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540000" y="3672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 smtClean="0"/>
              <a:t>Terrain + Construction</a:t>
            </a:r>
            <a:endParaRPr lang="fr-FR" sz="1200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540000" y="4212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Rachat de prêts</a:t>
            </a:r>
            <a:endParaRPr lang="fr-FR" sz="1200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540000" y="4500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Travaux seuls</a:t>
            </a:r>
            <a:endParaRPr lang="fr-FR" sz="1200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540000" y="4788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Soulte</a:t>
            </a:r>
            <a:endParaRPr lang="fr-FR" sz="1200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540000" y="5400000"/>
            <a:ext cx="1980000" cy="72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Autres</a:t>
            </a:r>
          </a:p>
          <a:p>
            <a:pPr marL="171450" indent="-171450" algn="l">
              <a:buFontTx/>
              <a:buChar char="-"/>
            </a:pPr>
            <a:r>
              <a:rPr lang="fr-FR" sz="900" dirty="0" smtClean="0"/>
              <a:t>Prêts relais</a:t>
            </a:r>
          </a:p>
          <a:p>
            <a:pPr marL="171450" indent="-171450" algn="l">
              <a:buFontTx/>
              <a:buChar char="-"/>
            </a:pPr>
            <a:r>
              <a:rPr lang="fr-FR" sz="900" dirty="0" smtClean="0"/>
              <a:t>Prêts aux syndicats de copropriétaires</a:t>
            </a:r>
            <a:endParaRPr lang="fr-FR" sz="900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540000" y="3096000"/>
            <a:ext cx="1980000" cy="2880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dirty="0" smtClean="0"/>
              <a:t>Terrain</a:t>
            </a:r>
            <a:endParaRPr lang="fr-FR" sz="1200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2699999" y="1980000"/>
            <a:ext cx="2072025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Acquisition (neuf ou ancien)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700000" y="2268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VEFA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2700000" y="2556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Acquisition + Travaux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2700000" y="3132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Construction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2700000" y="3420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 smtClean="0">
                <a:solidFill>
                  <a:schemeClr val="bg1"/>
                </a:solidFill>
              </a:rPr>
              <a:t>Terrain + Construction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2700000" y="3708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Rachat de prêts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2700000" y="4140000"/>
            <a:ext cx="2072024" cy="288000"/>
          </a:xfrm>
          <a:prstGeom prst="roundRect">
            <a:avLst/>
          </a:prstGeom>
          <a:solidFill>
            <a:srgbClr val="CC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Travaux seuls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2700000" y="4428000"/>
            <a:ext cx="2072024" cy="288000"/>
          </a:xfrm>
          <a:prstGeom prst="roundRect">
            <a:avLst/>
          </a:prstGeom>
          <a:solidFill>
            <a:srgbClr val="CC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Soulte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2700000" y="5400000"/>
            <a:ext cx="2072024" cy="7200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solidFill>
                  <a:schemeClr val="bg1"/>
                </a:solidFill>
              </a:rPr>
              <a:t>Autres</a:t>
            </a:r>
          </a:p>
          <a:p>
            <a:pPr marL="171450" indent="-171450">
              <a:buFontTx/>
              <a:buChar char="-"/>
            </a:pPr>
            <a:r>
              <a:rPr lang="fr-FR" sz="900" b="1" dirty="0">
                <a:solidFill>
                  <a:schemeClr val="bg1"/>
                </a:solidFill>
              </a:rPr>
              <a:t>Prêts relais</a:t>
            </a:r>
          </a:p>
          <a:p>
            <a:pPr marL="171450" indent="-171450">
              <a:buFontTx/>
              <a:buChar char="-"/>
            </a:pPr>
            <a:r>
              <a:rPr lang="fr-FR" sz="900" b="1" dirty="0">
                <a:solidFill>
                  <a:schemeClr val="bg1"/>
                </a:solidFill>
              </a:rPr>
              <a:t>Prêts aux syndicats de copropriétaires</a:t>
            </a:r>
          </a:p>
        </p:txBody>
      </p:sp>
      <p:sp>
        <p:nvSpPr>
          <p:cNvPr id="30" name="Rectangle à coins arrondis 29"/>
          <p:cNvSpPr/>
          <p:nvPr/>
        </p:nvSpPr>
        <p:spPr>
          <a:xfrm>
            <a:off x="2700000" y="2844000"/>
            <a:ext cx="2072024" cy="288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Terrain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2700000" y="4716000"/>
            <a:ext cx="2072024" cy="288000"/>
          </a:xfrm>
          <a:prstGeom prst="roundRect">
            <a:avLst/>
          </a:prstGeom>
          <a:solidFill>
            <a:srgbClr val="CC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SCI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2700000" y="5004000"/>
            <a:ext cx="2072024" cy="288000"/>
          </a:xfrm>
          <a:prstGeom prst="roundRect">
            <a:avLst/>
          </a:prstGeom>
          <a:solidFill>
            <a:srgbClr val="CC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200" b="1" dirty="0" smtClean="0">
                <a:solidFill>
                  <a:schemeClr val="bg1"/>
                </a:solidFill>
              </a:rPr>
              <a:t>Parts de SCPI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26749" y="1641446"/>
            <a:ext cx="773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Avant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916524" y="1641446"/>
            <a:ext cx="1655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 partir du 16 avril 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077149" y="1641446"/>
            <a:ext cx="1722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 partir du 16 avril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5732099" y="1658396"/>
            <a:ext cx="773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Avant</a:t>
            </a:r>
          </a:p>
        </p:txBody>
      </p:sp>
      <p:sp>
        <p:nvSpPr>
          <p:cNvPr id="37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r>
              <a:rPr lang="fr-FR" dirty="0" smtClean="0"/>
              <a:t>Un nouveau barème simplifié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83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Nouvelle </a:t>
            </a:r>
            <a:r>
              <a:rPr lang="fr-FR" dirty="0"/>
              <a:t>tarification Saccef au 16/04/2018</a:t>
            </a:r>
            <a:br>
              <a:rPr lang="fr-FR" dirty="0"/>
            </a:br>
            <a:r>
              <a:rPr lang="fr-FR" dirty="0" smtClean="0"/>
              <a:t>crédits immobiliers </a:t>
            </a:r>
            <a:r>
              <a:rPr lang="fr-FR" dirty="0"/>
              <a:t>aux </a:t>
            </a:r>
            <a:r>
              <a:rPr lang="fr-FR" dirty="0" smtClean="0"/>
              <a:t>particuliers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669DA52C-402A-465F-A667-87E1E1013C87}"/>
              </a:ext>
            </a:extLst>
          </p:cNvPr>
          <p:cNvSpPr/>
          <p:nvPr/>
        </p:nvSpPr>
        <p:spPr>
          <a:xfrm>
            <a:off x="828814" y="5283586"/>
            <a:ext cx="172315" cy="135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87" y="1746772"/>
            <a:ext cx="4566666" cy="1731886"/>
          </a:xfrm>
          <a:prstGeom prst="rect">
            <a:avLst/>
          </a:prstGeom>
        </p:spPr>
      </p:pic>
      <p:pic>
        <p:nvPicPr>
          <p:cNvPr id="7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87" y="4357238"/>
            <a:ext cx="4566666" cy="1726550"/>
          </a:xfrm>
          <a:prstGeom prst="rect">
            <a:avLst/>
          </a:prstGeom>
        </p:spPr>
      </p:pic>
      <p:pic>
        <p:nvPicPr>
          <p:cNvPr id="8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957" y="1746773"/>
            <a:ext cx="3276000" cy="2139550"/>
          </a:xfrm>
          <a:prstGeom prst="rect">
            <a:avLst/>
          </a:prstGeom>
        </p:spPr>
      </p:pic>
      <p:pic>
        <p:nvPicPr>
          <p:cNvPr id="9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956" y="4049769"/>
            <a:ext cx="3270672" cy="2034017"/>
          </a:xfrm>
          <a:prstGeom prst="rect">
            <a:avLst/>
          </a:prstGeom>
        </p:spPr>
      </p:pic>
      <p:sp>
        <p:nvSpPr>
          <p:cNvPr id="10" name="ZoneTexte 14">
            <a:extLst>
              <a:ext uri="{FF2B5EF4-FFF2-40B4-BE49-F238E27FC236}">
                <a16:creationId xmlns:lc="http://schemas.openxmlformats.org/drawingml/2006/lockedCanvas" xmlns:a16="http://schemas.microsoft.com/office/drawing/2014/main" xmlns="" id="{E313DA4F-0C08-477B-8B4B-CA288AACA4D4}"/>
              </a:ext>
            </a:extLst>
          </p:cNvPr>
          <p:cNvSpPr txBox="1"/>
          <p:nvPr/>
        </p:nvSpPr>
        <p:spPr>
          <a:xfrm>
            <a:off x="770733" y="1201446"/>
            <a:ext cx="41302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FF6600"/>
                </a:solidFill>
              </a:rPr>
              <a:t>Acquisition (neuf ou ancien), acquisition + travaux, rachat de prêts, acquisition d'un terrain, terrain + construction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lc="http://schemas.openxmlformats.org/drawingml/2006/lockedCanvas" xmlns:a16="http://schemas.microsoft.com/office/drawing/2014/main" xmlns="" id="{837432C4-7957-4215-8E26-BC08E95903A8}"/>
              </a:ext>
            </a:extLst>
          </p:cNvPr>
          <p:cNvGrpSpPr/>
          <p:nvPr/>
        </p:nvGrpSpPr>
        <p:grpSpPr>
          <a:xfrm>
            <a:off x="276400" y="1186057"/>
            <a:ext cx="432000" cy="461665"/>
            <a:chOff x="585668" y="1148673"/>
            <a:chExt cx="432000" cy="461665"/>
          </a:xfrm>
        </p:grpSpPr>
        <p:sp>
          <p:nvSpPr>
            <p:cNvPr id="21" name="Rectangle 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F9FF1EA-CA85-42D8-B3C0-B24E469FC241}"/>
                </a:ext>
              </a:extLst>
            </p:cNvPr>
            <p:cNvSpPr/>
            <p:nvPr/>
          </p:nvSpPr>
          <p:spPr>
            <a:xfrm>
              <a:off x="585668" y="1163505"/>
              <a:ext cx="432000" cy="43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2" name="ZoneTexte 17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8230775-88E6-48DD-8757-0361084AAEC0}"/>
                </a:ext>
              </a:extLst>
            </p:cNvPr>
            <p:cNvSpPr txBox="1"/>
            <p:nvPr/>
          </p:nvSpPr>
          <p:spPr>
            <a:xfrm>
              <a:off x="644506" y="1148673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>
                  <a:solidFill>
                    <a:srgbClr val="FF6600"/>
                  </a:solidFill>
                </a:rPr>
                <a:t>1</a:t>
              </a:r>
            </a:p>
          </p:txBody>
        </p:sp>
      </p:grpSp>
      <p:sp>
        <p:nvSpPr>
          <p:cNvPr id="12" name="ZoneTexte 26">
            <a:extLst>
              <a:ext uri="{FF2B5EF4-FFF2-40B4-BE49-F238E27FC236}">
                <a16:creationId xmlns:lc="http://schemas.openxmlformats.org/drawingml/2006/lockedCanvas" xmlns:a16="http://schemas.microsoft.com/office/drawing/2014/main" xmlns="" id="{84FB5042-9A69-4A26-BBD9-674C3755C4DE}"/>
              </a:ext>
            </a:extLst>
          </p:cNvPr>
          <p:cNvSpPr txBox="1"/>
          <p:nvPr/>
        </p:nvSpPr>
        <p:spPr>
          <a:xfrm>
            <a:off x="770733" y="3820903"/>
            <a:ext cx="38221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C0504D"/>
                </a:solidFill>
              </a:rPr>
              <a:t>Travaux seuls, paiement de soultes, SCI, </a:t>
            </a:r>
          </a:p>
          <a:p>
            <a:r>
              <a:rPr lang="fr-FR" sz="1100" b="1" dirty="0">
                <a:solidFill>
                  <a:srgbClr val="C0504D"/>
                </a:solidFill>
              </a:rPr>
              <a:t>parts de SCPI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4CF0DDF0-B7E7-4F7F-8989-3EEF4CA31A4A}"/>
              </a:ext>
            </a:extLst>
          </p:cNvPr>
          <p:cNvGrpSpPr/>
          <p:nvPr/>
        </p:nvGrpSpPr>
        <p:grpSpPr>
          <a:xfrm>
            <a:off x="276400" y="3805514"/>
            <a:ext cx="432000" cy="461665"/>
            <a:chOff x="585668" y="1148673"/>
            <a:chExt cx="432000" cy="461665"/>
          </a:xfrm>
        </p:grpSpPr>
        <p:sp>
          <p:nvSpPr>
            <p:cNvPr id="19" name="Rectangle 18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8BD1BA3-AABD-4E8A-B64A-602078A60FF2}"/>
                </a:ext>
              </a:extLst>
            </p:cNvPr>
            <p:cNvSpPr/>
            <p:nvPr/>
          </p:nvSpPr>
          <p:spPr>
            <a:xfrm>
              <a:off x="585668" y="1163505"/>
              <a:ext cx="432000" cy="43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20" name="ZoneTexte 2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85E10F9F-465E-41FC-8F5B-ACE6EECB1FED}"/>
                </a:ext>
              </a:extLst>
            </p:cNvPr>
            <p:cNvSpPr txBox="1"/>
            <p:nvPr/>
          </p:nvSpPr>
          <p:spPr>
            <a:xfrm>
              <a:off x="644506" y="1148673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>
                  <a:solidFill>
                    <a:srgbClr val="C0504D"/>
                  </a:solidFill>
                </a:rPr>
                <a:t>2</a:t>
              </a:r>
            </a:p>
          </p:txBody>
        </p:sp>
      </p:grpSp>
      <p:sp>
        <p:nvSpPr>
          <p:cNvPr id="14" name="ZoneTexte 30">
            <a:extLst>
              <a:ext uri="{FF2B5EF4-FFF2-40B4-BE49-F238E27FC236}">
                <a16:creationId xmlns:lc="http://schemas.openxmlformats.org/drawingml/2006/lockedCanvas" xmlns:a16="http://schemas.microsoft.com/office/drawing/2014/main" xmlns="" id="{BB005AF5-A02E-4756-BD21-26E49D117B8D}"/>
              </a:ext>
            </a:extLst>
          </p:cNvPr>
          <p:cNvSpPr txBox="1"/>
          <p:nvPr/>
        </p:nvSpPr>
        <p:spPr>
          <a:xfrm>
            <a:off x="5819650" y="1285527"/>
            <a:ext cx="303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8064A2"/>
                </a:solidFill>
              </a:rPr>
              <a:t>Autres prêts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lc="http://schemas.openxmlformats.org/drawingml/2006/lockedCanvas" xmlns:a16="http://schemas.microsoft.com/office/drawing/2014/main" xmlns="" id="{FDFC83CA-DC75-484A-9BCA-64E8C1EB590D}"/>
              </a:ext>
            </a:extLst>
          </p:cNvPr>
          <p:cNvGrpSpPr/>
          <p:nvPr/>
        </p:nvGrpSpPr>
        <p:grpSpPr>
          <a:xfrm>
            <a:off x="5325317" y="1185500"/>
            <a:ext cx="432000" cy="461665"/>
            <a:chOff x="585668" y="1148673"/>
            <a:chExt cx="432000" cy="461665"/>
          </a:xfrm>
        </p:grpSpPr>
        <p:sp>
          <p:nvSpPr>
            <p:cNvPr id="17" name="Rectangle 16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4AF06866-76A5-4644-A47E-84CF4782AC86}"/>
                </a:ext>
              </a:extLst>
            </p:cNvPr>
            <p:cNvSpPr/>
            <p:nvPr/>
          </p:nvSpPr>
          <p:spPr>
            <a:xfrm>
              <a:off x="585668" y="1163505"/>
              <a:ext cx="432000" cy="43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8" name="ZoneTexte 3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85C98B24-AD6F-4586-A601-F88238388F86}"/>
                </a:ext>
              </a:extLst>
            </p:cNvPr>
            <p:cNvSpPr txBox="1"/>
            <p:nvPr/>
          </p:nvSpPr>
          <p:spPr>
            <a:xfrm>
              <a:off x="644506" y="1148673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>
                  <a:solidFill>
                    <a:srgbClr val="8064A2"/>
                  </a:solidFill>
                </a:rPr>
                <a:t>3</a:t>
              </a:r>
            </a:p>
          </p:txBody>
        </p:sp>
      </p:grpSp>
      <p:sp>
        <p:nvSpPr>
          <p:cNvPr id="16" name="ZoneTexte 2"/>
          <p:cNvSpPr txBox="1"/>
          <p:nvPr/>
        </p:nvSpPr>
        <p:spPr>
          <a:xfrm>
            <a:off x="1454849" y="6294771"/>
            <a:ext cx="51372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i="1" dirty="0" smtClean="0">
                <a:solidFill>
                  <a:srgbClr val="FF0000"/>
                </a:solidFill>
              </a:rPr>
              <a:t>Nb : la tarification des prêts aux collaborateurs (hors relais) ne change pas = 0,80%</a:t>
            </a:r>
            <a:endParaRPr lang="fr-FR" sz="105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5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97349" y="4682320"/>
            <a:ext cx="148235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076325"/>
            <a:ext cx="8542338" cy="466725"/>
          </a:xfrm>
        </p:spPr>
        <p:txBody>
          <a:bodyPr>
            <a:normAutofit/>
          </a:bodyPr>
          <a:lstStyle/>
          <a:p>
            <a:r>
              <a:rPr lang="fr-FR" dirty="0"/>
              <a:t>La garantie SACCEF reste avantageuse pour plusieurs </a:t>
            </a:r>
            <a:r>
              <a:rPr lang="fr-FR" dirty="0" smtClean="0"/>
              <a:t>raisons :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Argumentation commerciale</a:t>
            </a:r>
            <a:endParaRPr lang="fr-FR" dirty="0"/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272425" y="1616479"/>
            <a:ext cx="7728702" cy="461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fr-FR" sz="1600" dirty="0" smtClean="0"/>
              <a:t>Les formalités</a:t>
            </a:r>
          </a:p>
          <a:p>
            <a:pPr lvl="1"/>
            <a:r>
              <a:rPr lang="fr-FR" sz="1500" dirty="0" smtClean="0"/>
              <a:t>simples et réduites puisque le dossier est télétransmis via NEO</a:t>
            </a:r>
          </a:p>
          <a:p>
            <a:pPr lvl="1"/>
            <a:r>
              <a:rPr lang="fr-FR" sz="1500" dirty="0" smtClean="0"/>
              <a:t>rapides avec près d’1/3 de réponses favorables immédiates et des décisions généralement à J+2</a:t>
            </a:r>
          </a:p>
          <a:p>
            <a:endParaRPr lang="fr-FR" sz="1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/>
              <a:t>La caution Saccef est un acte rédigé sous seing </a:t>
            </a:r>
            <a:r>
              <a:rPr lang="fr-FR" sz="1600" dirty="0" smtClean="0"/>
              <a:t>privé, contrairement </a:t>
            </a:r>
            <a:r>
              <a:rPr lang="fr-FR" sz="1600" dirty="0"/>
              <a:t>à l’hypothèque qui nécessite un acte notarié.</a:t>
            </a:r>
          </a:p>
          <a:p>
            <a:endParaRPr lang="fr-FR" sz="1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600" dirty="0" smtClean="0"/>
              <a:t>Un coût</a:t>
            </a:r>
          </a:p>
          <a:p>
            <a:pPr lvl="1"/>
            <a:r>
              <a:rPr lang="fr-FR" sz="1500" dirty="0" smtClean="0"/>
              <a:t>dégressif</a:t>
            </a:r>
          </a:p>
          <a:p>
            <a:pPr lvl="1"/>
            <a:r>
              <a:rPr lang="fr-FR" sz="1500" dirty="0" smtClean="0"/>
              <a:t>calculé sur le montant total emprunté et non par ligne</a:t>
            </a:r>
          </a:p>
          <a:p>
            <a:pPr lvl="1"/>
            <a:r>
              <a:rPr lang="fr-FR" sz="1500" dirty="0" smtClean="0"/>
              <a:t>payé lors du 1</a:t>
            </a:r>
            <a:r>
              <a:rPr lang="fr-FR" sz="1500" baseline="30000" dirty="0" smtClean="0"/>
              <a:t>er</a:t>
            </a:r>
            <a:r>
              <a:rPr lang="fr-FR" sz="1500" dirty="0" smtClean="0"/>
              <a:t> déblocage de fonds</a:t>
            </a:r>
          </a:p>
          <a:p>
            <a:pPr lvl="1"/>
            <a:endParaRPr lang="fr-FR" sz="15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700" dirty="0" smtClean="0"/>
              <a:t>Aucun frais à la sortie : </a:t>
            </a:r>
            <a:r>
              <a:rPr lang="fr-FR" sz="1500" b="1" dirty="0" smtClean="0"/>
              <a:t>pas </a:t>
            </a:r>
            <a:r>
              <a:rPr lang="fr-FR" sz="1500" b="1" dirty="0"/>
              <a:t>de frais de </a:t>
            </a:r>
            <a:r>
              <a:rPr lang="fr-FR" sz="1500" b="1" dirty="0" smtClean="0"/>
              <a:t>mainlevée </a:t>
            </a:r>
            <a:r>
              <a:rPr lang="fr-FR" sz="1500" dirty="0" smtClean="0"/>
              <a:t>pour </a:t>
            </a:r>
            <a:r>
              <a:rPr lang="fr-FR" sz="1500" dirty="0"/>
              <a:t>le client en cas de </a:t>
            </a:r>
            <a:r>
              <a:rPr lang="fr-FR" sz="1500" dirty="0" smtClean="0"/>
              <a:t>revente du bien </a:t>
            </a:r>
            <a:r>
              <a:rPr lang="fr-FR" sz="1500" dirty="0"/>
              <a:t>avant la fin du </a:t>
            </a:r>
            <a:r>
              <a:rPr lang="fr-FR" sz="1500" dirty="0" smtClean="0"/>
              <a:t>prêt</a:t>
            </a:r>
            <a:r>
              <a:rPr lang="fr-FR" sz="1500" dirty="0"/>
              <a:t> </a:t>
            </a:r>
            <a:r>
              <a:rPr lang="fr-FR" sz="1500" dirty="0" smtClean="0"/>
              <a:t>(contrairement à </a:t>
            </a:r>
            <a:r>
              <a:rPr lang="fr-FR" sz="1500" dirty="0"/>
              <a:t>l’hypothèque ou au </a:t>
            </a:r>
            <a:r>
              <a:rPr lang="fr-FR" sz="1500" dirty="0" smtClean="0"/>
              <a:t>Privilège </a:t>
            </a:r>
            <a:r>
              <a:rPr lang="fr-FR" sz="1500" dirty="0"/>
              <a:t>Prêteur de Denier)</a:t>
            </a:r>
            <a:endParaRPr lang="fr-FR" sz="1500" dirty="0" smtClean="0"/>
          </a:p>
        </p:txBody>
      </p:sp>
    </p:spTree>
    <p:extLst>
      <p:ext uri="{BB962C8B-B14F-4D97-AF65-F5344CB8AC3E}">
        <p14:creationId xmlns:p14="http://schemas.microsoft.com/office/powerpoint/2010/main" val="32137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 des avantages de la saccef</a:t>
            </a:r>
          </a:p>
        </p:txBody>
      </p:sp>
      <p:sp>
        <p:nvSpPr>
          <p:cNvPr id="27" name="Ellipse 26"/>
          <p:cNvSpPr/>
          <p:nvPr/>
        </p:nvSpPr>
        <p:spPr>
          <a:xfrm>
            <a:off x="925631" y="2562224"/>
            <a:ext cx="1760419" cy="134165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Aucune mainlevée </a:t>
            </a:r>
            <a:r>
              <a:rPr lang="fr-FR" sz="1400" dirty="0" smtClean="0">
                <a:solidFill>
                  <a:srgbClr val="000000"/>
                </a:solidFill>
              </a:rPr>
              <a:t>en </a:t>
            </a:r>
            <a:r>
              <a:rPr lang="fr-FR" sz="1400" dirty="0">
                <a:solidFill>
                  <a:srgbClr val="000000"/>
                </a:solidFill>
              </a:rPr>
              <a:t>cas de revente du </a:t>
            </a:r>
            <a:r>
              <a:rPr lang="fr-FR" sz="1400" dirty="0" smtClean="0">
                <a:solidFill>
                  <a:srgbClr val="000000"/>
                </a:solidFill>
              </a:rPr>
              <a:t>bien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6296025" y="5065872"/>
            <a:ext cx="1262488" cy="10387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Une réponse rapide 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2095500" y="3036703"/>
            <a:ext cx="1952625" cy="194756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0000"/>
                </a:solidFill>
              </a:rPr>
              <a:t>P</a:t>
            </a:r>
            <a:r>
              <a:rPr lang="fr-FR" sz="1400" b="1" dirty="0" smtClean="0">
                <a:solidFill>
                  <a:srgbClr val="000000"/>
                </a:solidFill>
              </a:rPr>
              <a:t>as d’inscription aux </a:t>
            </a:r>
            <a:r>
              <a:rPr lang="fr-FR" sz="1400" b="1" dirty="0">
                <a:solidFill>
                  <a:srgbClr val="000000"/>
                </a:solidFill>
              </a:rPr>
              <a:t>livres hypothécaires </a:t>
            </a:r>
            <a:r>
              <a:rPr lang="fr-FR" sz="1400" dirty="0">
                <a:solidFill>
                  <a:srgbClr val="000000"/>
                </a:solidFill>
              </a:rPr>
              <a:t>: le client reste propriétaire de son </a:t>
            </a:r>
            <a:r>
              <a:rPr lang="fr-FR" sz="1400" dirty="0" smtClean="0">
                <a:solidFill>
                  <a:srgbClr val="000000"/>
                </a:solidFill>
              </a:rPr>
              <a:t>bien.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835271" y="4398660"/>
            <a:ext cx="1874257" cy="10387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Un </a:t>
            </a:r>
            <a:r>
              <a:rPr lang="fr-FR" sz="1400" b="1" dirty="0" err="1" smtClean="0">
                <a:solidFill>
                  <a:srgbClr val="000000"/>
                </a:solidFill>
              </a:rPr>
              <a:t>process</a:t>
            </a:r>
            <a:r>
              <a:rPr lang="fr-FR" sz="1400" b="1" dirty="0" smtClean="0">
                <a:solidFill>
                  <a:srgbClr val="000000"/>
                </a:solidFill>
              </a:rPr>
              <a:t> simple de mise en place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285750" y="3598678"/>
            <a:ext cx="1876426" cy="134165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Moins </a:t>
            </a:r>
            <a:r>
              <a:rPr lang="fr-FR" sz="1400" b="1" dirty="0">
                <a:solidFill>
                  <a:srgbClr val="000000"/>
                </a:solidFill>
              </a:rPr>
              <a:t>contraignante </a:t>
            </a:r>
            <a:r>
              <a:rPr lang="fr-FR" sz="1400" dirty="0">
                <a:solidFill>
                  <a:srgbClr val="000000"/>
                </a:solidFill>
              </a:rPr>
              <a:t>: aucune </a:t>
            </a:r>
            <a:r>
              <a:rPr lang="fr-FR" sz="1400" dirty="0" smtClean="0">
                <a:solidFill>
                  <a:srgbClr val="000000"/>
                </a:solidFill>
              </a:rPr>
              <a:t>formalité à accomplir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2" name="Espace réservé du contenu 4"/>
          <p:cNvSpPr txBox="1">
            <a:spLocks/>
          </p:cNvSpPr>
          <p:nvPr/>
        </p:nvSpPr>
        <p:spPr>
          <a:xfrm>
            <a:off x="1019175" y="1711553"/>
            <a:ext cx="2394685" cy="48968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Wingdings" panose="05000000000000000000" pitchFamily="2" charset="2"/>
              <a:buNone/>
              <a:defRPr/>
            </a:pPr>
            <a:r>
              <a:rPr lang="fr-FR" sz="2000" b="1" dirty="0" smtClean="0">
                <a:solidFill>
                  <a:prstClr val="white"/>
                </a:solidFill>
              </a:rPr>
              <a:t>Pour le client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33" name="Espace réservé du contenu 4"/>
          <p:cNvSpPr txBox="1">
            <a:spLocks/>
          </p:cNvSpPr>
          <p:nvPr/>
        </p:nvSpPr>
        <p:spPr>
          <a:xfrm>
            <a:off x="5827770" y="1727275"/>
            <a:ext cx="2394685" cy="49455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Wingdings" panose="05000000000000000000" pitchFamily="2" charset="2"/>
              <a:buNone/>
              <a:defRPr/>
            </a:pPr>
            <a:r>
              <a:rPr lang="fr-FR" sz="2000" b="1" dirty="0" smtClean="0">
                <a:solidFill>
                  <a:prstClr val="white"/>
                </a:solidFill>
              </a:rPr>
              <a:t>Pour la CELCA</a:t>
            </a:r>
            <a:endParaRPr lang="fr-FR" sz="2000" b="1" dirty="0">
              <a:solidFill>
                <a:prstClr val="white"/>
              </a:solidFill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5105400" y="2507575"/>
            <a:ext cx="1919713" cy="134165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rgbClr val="000000"/>
                </a:solidFill>
              </a:rPr>
              <a:t>Un moyen </a:t>
            </a:r>
            <a:r>
              <a:rPr lang="fr-FR" sz="1400" dirty="0">
                <a:solidFill>
                  <a:srgbClr val="000000"/>
                </a:solidFill>
              </a:rPr>
              <a:t>supplémentaire de </a:t>
            </a:r>
            <a:r>
              <a:rPr lang="fr-FR" sz="1400" b="1" dirty="0">
                <a:solidFill>
                  <a:srgbClr val="000000"/>
                </a:solidFill>
              </a:rPr>
              <a:t>maîtriser le </a:t>
            </a:r>
            <a:r>
              <a:rPr lang="fr-FR" sz="1400" b="1" dirty="0" smtClean="0">
                <a:solidFill>
                  <a:srgbClr val="000000"/>
                </a:solidFill>
              </a:rPr>
              <a:t>risque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6486525" y="2876549"/>
            <a:ext cx="2571750" cy="164461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Une </a:t>
            </a:r>
            <a:r>
              <a:rPr lang="fr-FR" sz="1400" b="1" dirty="0">
                <a:solidFill>
                  <a:srgbClr val="000000"/>
                </a:solidFill>
              </a:rPr>
              <a:t>source de PNB </a:t>
            </a:r>
            <a:r>
              <a:rPr lang="fr-FR" sz="1400" dirty="0">
                <a:solidFill>
                  <a:srgbClr val="000000"/>
                </a:solidFill>
              </a:rPr>
              <a:t>: environ 19% des primes perçues par la SACCEF sont reversées à la CELCA.</a:t>
            </a:r>
          </a:p>
        </p:txBody>
      </p:sp>
      <p:sp>
        <p:nvSpPr>
          <p:cNvPr id="36" name="Ellipse 35"/>
          <p:cNvSpPr/>
          <p:nvPr/>
        </p:nvSpPr>
        <p:spPr>
          <a:xfrm>
            <a:off x="4819650" y="3638550"/>
            <a:ext cx="2510263" cy="164461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00"/>
                </a:solidFill>
              </a:rPr>
              <a:t>Une garantie </a:t>
            </a:r>
            <a:r>
              <a:rPr lang="fr-FR" sz="1400" b="1" dirty="0">
                <a:solidFill>
                  <a:srgbClr val="000000"/>
                </a:solidFill>
              </a:rPr>
              <a:t>solide : </a:t>
            </a:r>
            <a:r>
              <a:rPr lang="fr-FR" sz="1400" dirty="0" smtClean="0">
                <a:solidFill>
                  <a:srgbClr val="000000"/>
                </a:solidFill>
              </a:rPr>
              <a:t>SACCEF se substituera au client pour rembourser les </a:t>
            </a:r>
            <a:r>
              <a:rPr lang="fr-FR" sz="1400" dirty="0">
                <a:solidFill>
                  <a:srgbClr val="000000"/>
                </a:solidFill>
              </a:rPr>
              <a:t>échéances </a:t>
            </a:r>
            <a:r>
              <a:rPr lang="fr-FR" sz="1400" dirty="0" smtClean="0">
                <a:solidFill>
                  <a:srgbClr val="000000"/>
                </a:solidFill>
              </a:rPr>
              <a:t>impayées.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1352550" y="4494372"/>
            <a:ext cx="1711698" cy="134165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0000"/>
                </a:solidFill>
              </a:rPr>
              <a:t>U</a:t>
            </a:r>
            <a:r>
              <a:rPr lang="fr-FR" sz="1400" b="1" dirty="0" smtClean="0">
                <a:solidFill>
                  <a:srgbClr val="000000"/>
                </a:solidFill>
              </a:rPr>
              <a:t>ne réponse rapide </a:t>
            </a:r>
            <a:r>
              <a:rPr lang="fr-FR" sz="1400" dirty="0" smtClean="0">
                <a:solidFill>
                  <a:srgbClr val="000000"/>
                </a:solidFill>
              </a:rPr>
              <a:t>sur la faisabilité de son projet</a:t>
            </a:r>
            <a:endParaRPr lang="fr-F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comparatif du coût d'une garantie saccef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avec une hypothèque (hors alsace /  Moselle)</a:t>
            </a:r>
            <a:endParaRPr lang="fr-FR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290365"/>
              </p:ext>
            </p:extLst>
          </p:nvPr>
        </p:nvGraphicFramePr>
        <p:xfrm>
          <a:off x="244550" y="2421748"/>
          <a:ext cx="8739963" cy="3156763"/>
        </p:xfrm>
        <a:graphic>
          <a:graphicData uri="http://schemas.openxmlformats.org/drawingml/2006/table">
            <a:tbl>
              <a:tblPr/>
              <a:tblGrid>
                <a:gridCol w="1115974"/>
                <a:gridCol w="861843"/>
                <a:gridCol w="795546"/>
                <a:gridCol w="843308"/>
                <a:gridCol w="508781"/>
                <a:gridCol w="725700"/>
                <a:gridCol w="473283"/>
                <a:gridCol w="508781"/>
                <a:gridCol w="725700"/>
                <a:gridCol w="473283"/>
                <a:gridCol w="508781"/>
                <a:gridCol w="725700"/>
                <a:gridCol w="473283"/>
              </a:tblGrid>
              <a:tr h="63735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Montant</a:t>
                      </a:r>
                    </a:p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emprunté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Cout </a:t>
                      </a:r>
                    </a:p>
                    <a:p>
                      <a:pPr algn="ctr" rtl="0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Hypothèque</a:t>
                      </a:r>
                      <a:endParaRPr lang="fr-F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Frais de mainlevée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 hypothèque + mainlevée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&lt; 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de 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10% à 30 %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≥ 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3983">
                <a:tc vMerge="1"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125 000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-839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-793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-868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2 972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3 992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-1367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3 434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4 584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-1284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-1434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4 358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5 748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-1748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-1948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74467" y="5801913"/>
            <a:ext cx="8293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rgbClr val="000000"/>
                </a:solidFill>
              </a:rPr>
              <a:t>* Écart entre le coût d’une garantie SACCEF et le coût global d’une hypothèque (incluant les frais de mainlevée) sur une opération d’acquisition, de construction ou de rachat</a:t>
            </a:r>
            <a:endParaRPr lang="fr-FR" sz="1200" i="1" dirty="0">
              <a:solidFill>
                <a:srgbClr val="000000"/>
              </a:solidFill>
            </a:endParaRPr>
          </a:p>
        </p:txBody>
      </p: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0831" y="1097186"/>
            <a:ext cx="8641150" cy="1845734"/>
          </a:xfrm>
        </p:spPr>
        <p:txBody>
          <a:bodyPr>
            <a:normAutofit/>
          </a:bodyPr>
          <a:lstStyle/>
          <a:p>
            <a:r>
              <a:rPr lang="fr-FR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La garantie SACCEF reste moins couteuse qu’une hypothèque.</a:t>
            </a:r>
          </a:p>
          <a:p>
            <a:pPr marL="627063" lvl="1"/>
            <a:r>
              <a:rPr lang="fr-FR" sz="1500" dirty="0">
                <a:latin typeface="Arial Narrow" panose="020B0606020202030204" pitchFamily="34" charset="0"/>
                <a:cs typeface="Calibri" panose="020F0502020204030204" pitchFamily="34" charset="0"/>
              </a:rPr>
              <a:t>la durée moyenne d’un crédit immobilier en CELCA est de 8 ans </a:t>
            </a:r>
            <a:r>
              <a:rPr lang="fr-FR" sz="1400" dirty="0">
                <a:latin typeface="Arial Narrow" panose="020B0606020202030204" pitchFamily="34" charset="0"/>
                <a:cs typeface="Calibri" panose="020F0502020204030204" pitchFamily="34" charset="0"/>
              </a:rPr>
              <a:t>environ</a:t>
            </a:r>
          </a:p>
          <a:p>
            <a:pPr marL="627063" lvl="1"/>
            <a:r>
              <a:rPr lang="fr-FR" sz="15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en cas de revente du bien avant le terme du crédit, </a:t>
            </a:r>
            <a:r>
              <a:rPr lang="fr-FR" sz="1500" dirty="0">
                <a:latin typeface="Arial Narrow" panose="020B0606020202030204" pitchFamily="34" charset="0"/>
                <a:cs typeface="Calibri" panose="020F0502020204030204" pitchFamily="34" charset="0"/>
              </a:rPr>
              <a:t>il convient d’ajouter les frais de mainlevée </a:t>
            </a:r>
          </a:p>
          <a:p>
            <a:pPr marL="285750" lvl="1" indent="-285750">
              <a:buFont typeface="Symbol"/>
              <a:buChar char="Þ"/>
            </a:pPr>
            <a:r>
              <a:rPr lang="fr-FR" b="1" dirty="0" smtClean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La garantie SACCEF est plus avantageuse pour le client</a:t>
            </a:r>
          </a:p>
          <a:p>
            <a:pPr marL="285750" lvl="1" indent="-285750">
              <a:buFont typeface="Symbol"/>
              <a:buChar char="Þ"/>
            </a:pPr>
            <a:endParaRPr lang="fr-FR" b="1" dirty="0" smtClean="0">
              <a:solidFill>
                <a:srgbClr val="FF000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>
              <a:buFont typeface="Symbol"/>
              <a:buChar char="Þ"/>
            </a:pPr>
            <a:endParaRPr lang="fr-FR" b="1" dirty="0" smtClean="0">
              <a:solidFill>
                <a:srgbClr val="FF000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1"/>
            <a:endParaRPr lang="fr-F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800" dirty="0" smtClean="0"/>
              <a:t>avec un ppd en CELCA (hors alsace / Moselle) </a:t>
            </a:r>
            <a:br>
              <a:rPr lang="fr-FR" sz="1800" dirty="0" smtClean="0"/>
            </a:br>
            <a:r>
              <a:rPr lang="fr-FR" sz="1800" dirty="0" smtClean="0"/>
              <a:t>ou une </a:t>
            </a:r>
            <a:r>
              <a:rPr lang="fr-FR" sz="1800" dirty="0"/>
              <a:t>hypothèque </a:t>
            </a:r>
            <a:r>
              <a:rPr lang="fr-FR" sz="1800" dirty="0" smtClean="0"/>
              <a:t>secteur alsace / Moselle</a:t>
            </a:r>
            <a:endParaRPr lang="fr-FR" sz="18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709048"/>
              </p:ext>
            </p:extLst>
          </p:nvPr>
        </p:nvGraphicFramePr>
        <p:xfrm>
          <a:off x="410914" y="3062375"/>
          <a:ext cx="8573597" cy="3040951"/>
        </p:xfrm>
        <a:graphic>
          <a:graphicData uri="http://schemas.openxmlformats.org/drawingml/2006/table">
            <a:tbl>
              <a:tblPr/>
              <a:tblGrid>
                <a:gridCol w="843728"/>
                <a:gridCol w="978195"/>
                <a:gridCol w="744279"/>
                <a:gridCol w="981627"/>
                <a:gridCol w="499095"/>
                <a:gridCol w="711887"/>
                <a:gridCol w="464274"/>
                <a:gridCol w="499095"/>
                <a:gridCol w="711887"/>
                <a:gridCol w="464274"/>
                <a:gridCol w="499095"/>
                <a:gridCol w="711887"/>
                <a:gridCol w="464274"/>
              </a:tblGrid>
              <a:tr h="30893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 emprunté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Hypothèque   dépt</a:t>
                      </a:r>
                      <a:r>
                        <a:rPr lang="fr-FR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57/67/68 ou PPD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Frais de mainlevée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 hypothèque + mainlevée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SACCEF barème 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43460">
                <a:tc vMerge="1">
                  <a:txBody>
                    <a:bodyPr/>
                    <a:lstStyle/>
                    <a:p>
                      <a:pPr algn="ctr" rtl="0" fontAlgn="ctr"/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&lt; 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de 10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 à 30 %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Avec un apport </a:t>
                      </a:r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≥ 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7464">
                <a:tc vMerge="1"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€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Écart*</a:t>
                      </a:r>
                      <a:endParaRPr lang="fr-FR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-365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-240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125 000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175 000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565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265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910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1" i="0" u="none" strike="noStrike" dirty="0">
                          <a:solidFill>
                            <a:srgbClr val="EB0F2D"/>
                          </a:solidFill>
                          <a:effectLst/>
                          <a:latin typeface="Calibri"/>
                        </a:rPr>
                        <a:t>510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871847" y="6162174"/>
            <a:ext cx="5892740" cy="44510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200" i="1" dirty="0"/>
              <a:t>* Écart entre le coût d’une garantie SACCEF et le coût global d’une </a:t>
            </a:r>
            <a:r>
              <a:rPr lang="fr-FR" sz="1200" i="1" dirty="0" smtClean="0"/>
              <a:t>hypothèque/PPD </a:t>
            </a:r>
            <a:r>
              <a:rPr lang="fr-FR" sz="1200" i="1" dirty="0"/>
              <a:t>(incluant les frais de mainlevée) sur une opération d’acquisition, de </a:t>
            </a:r>
            <a:r>
              <a:rPr lang="fr-FR" sz="1200" i="1" dirty="0" smtClean="0"/>
              <a:t>construction </a:t>
            </a:r>
            <a:r>
              <a:rPr lang="fr-FR" sz="1200" i="1" dirty="0"/>
              <a:t>ou de rachat</a:t>
            </a:r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290199" y="1069447"/>
            <a:ext cx="8664020" cy="2129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sz="1600" dirty="0" smtClean="0">
                <a:solidFill>
                  <a:srgbClr val="000000"/>
                </a:solidFill>
              </a:rPr>
              <a:t>Dans le cas d’un Privilège Prêteur de Denier (PPD) hors Alsace/Moselle ou d’une hypothèque en secteur Alsace/Moselle,</a:t>
            </a:r>
            <a:r>
              <a:rPr lang="fr-FR" sz="1600" dirty="0">
                <a:solidFill>
                  <a:srgbClr val="000000"/>
                </a:solidFill>
              </a:rPr>
              <a:t> </a:t>
            </a:r>
            <a:r>
              <a:rPr lang="fr-FR" sz="1600" b="1" dirty="0">
                <a:solidFill>
                  <a:srgbClr val="000000"/>
                </a:solidFill>
              </a:rPr>
              <a:t>le coût est </a:t>
            </a:r>
            <a:r>
              <a:rPr lang="fr-FR" sz="1600" b="1" dirty="0" smtClean="0">
                <a:solidFill>
                  <a:srgbClr val="000000"/>
                </a:solidFill>
              </a:rPr>
              <a:t>moindre car il n’y a pas de frais de publication</a:t>
            </a:r>
            <a:r>
              <a:rPr lang="fr-FR" sz="1600" dirty="0" smtClean="0">
                <a:solidFill>
                  <a:srgbClr val="000000"/>
                </a:solidFill>
              </a:rPr>
              <a:t>. Toutefois :</a:t>
            </a:r>
          </a:p>
          <a:p>
            <a:pPr lvl="1">
              <a:buClr>
                <a:srgbClr val="BFBFBF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La garantie SACCEF est plus avantageuse sur les petits </a:t>
            </a:r>
            <a:r>
              <a:rPr lang="fr-FR" sz="1400" b="1" dirty="0" smtClean="0">
                <a:solidFill>
                  <a:srgbClr val="000000"/>
                </a:solidFill>
              </a:rPr>
              <a:t>montants (63% </a:t>
            </a:r>
            <a:r>
              <a:rPr lang="fr-FR" sz="1400" dirty="0" smtClean="0">
                <a:solidFill>
                  <a:srgbClr val="000000"/>
                </a:solidFill>
              </a:rPr>
              <a:t>de notre production 2017 a été réalisée avec des </a:t>
            </a:r>
            <a:r>
              <a:rPr lang="fr-FR" sz="1400" b="1" dirty="0" smtClean="0">
                <a:solidFill>
                  <a:srgbClr val="000000"/>
                </a:solidFill>
              </a:rPr>
              <a:t>montants </a:t>
            </a:r>
            <a:r>
              <a:rPr lang="fr-FR" sz="1400" b="1" dirty="0">
                <a:solidFill>
                  <a:srgbClr val="000000"/>
                </a:solidFill>
              </a:rPr>
              <a:t>&lt;150.000€ </a:t>
            </a:r>
            <a:r>
              <a:rPr lang="fr-FR" sz="1400" dirty="0" smtClean="0">
                <a:solidFill>
                  <a:srgbClr val="000000"/>
                </a:solidFill>
              </a:rPr>
              <a:t>) </a:t>
            </a:r>
          </a:p>
          <a:p>
            <a:pPr lvl="1">
              <a:buClr>
                <a:srgbClr val="BFBFBF"/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Elle est moins compétitive sur les autres montants (</a:t>
            </a:r>
            <a:r>
              <a:rPr lang="fr-FR" sz="1400" b="1" dirty="0">
                <a:solidFill>
                  <a:srgbClr val="000000"/>
                </a:solidFill>
              </a:rPr>
              <a:t>3% </a:t>
            </a:r>
            <a:r>
              <a:rPr lang="fr-FR" sz="1400" dirty="0">
                <a:solidFill>
                  <a:srgbClr val="000000"/>
                </a:solidFill>
              </a:rPr>
              <a:t>de notre production </a:t>
            </a:r>
            <a:r>
              <a:rPr lang="fr-FR" sz="1400" dirty="0" smtClean="0">
                <a:solidFill>
                  <a:srgbClr val="000000"/>
                </a:solidFill>
              </a:rPr>
              <a:t>2017 a été réalisée avec des montants </a:t>
            </a:r>
            <a:r>
              <a:rPr lang="fr-FR" sz="1400" b="1" dirty="0" smtClean="0">
                <a:solidFill>
                  <a:srgbClr val="000000"/>
                </a:solidFill>
              </a:rPr>
              <a:t>&gt;300.000€)</a:t>
            </a:r>
            <a:endParaRPr lang="fr-FR" sz="1400" dirty="0" smtClean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  <a:buFont typeface="Symbol"/>
              <a:buChar char="Þ"/>
            </a:pPr>
            <a:r>
              <a:rPr lang="fr-FR" sz="1600" b="1" dirty="0" smtClean="0">
                <a:solidFill>
                  <a:srgbClr val="FF0000"/>
                </a:solidFill>
              </a:rPr>
              <a:t>L’impact de la hausse tarifaire est donc modéré au regard des tranches de montants les plus fréquents</a:t>
            </a:r>
          </a:p>
        </p:txBody>
      </p:sp>
    </p:spTree>
    <p:extLst>
      <p:ext uri="{BB962C8B-B14F-4D97-AF65-F5344CB8AC3E}">
        <p14:creationId xmlns:p14="http://schemas.microsoft.com/office/powerpoint/2010/main" val="15019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Gestion de la période transitoire</a:t>
            </a:r>
          </a:p>
        </p:txBody>
      </p:sp>
      <p:sp>
        <p:nvSpPr>
          <p:cNvPr id="4" name="Espace réservé du contenu 1"/>
          <p:cNvSpPr>
            <a:spLocks noGrp="1"/>
          </p:cNvSpPr>
          <p:nvPr>
            <p:ph idx="1"/>
          </p:nvPr>
        </p:nvSpPr>
        <p:spPr>
          <a:xfrm>
            <a:off x="300831" y="1129857"/>
            <a:ext cx="8542338" cy="2448748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Quelques </a:t>
            </a:r>
            <a:r>
              <a:rPr lang="fr-FR" dirty="0"/>
              <a:t>précautions </a:t>
            </a:r>
            <a:r>
              <a:rPr lang="fr-FR" dirty="0" smtClean="0"/>
              <a:t>sont à </a:t>
            </a:r>
            <a:r>
              <a:rPr lang="fr-FR" dirty="0"/>
              <a:t>prendre pour anticiper le changement de tarification :</a:t>
            </a:r>
          </a:p>
          <a:p>
            <a:pPr lvl="1" algn="just"/>
            <a:r>
              <a:rPr lang="fr-FR" dirty="0"/>
              <a:t>dès aujourd’hui, informer le client du risque d’augmentation</a:t>
            </a:r>
          </a:p>
          <a:p>
            <a:pPr lvl="1" algn="just"/>
            <a:r>
              <a:rPr lang="fr-FR" dirty="0"/>
              <a:t>le 16 avril, la nouvelle tarification sera paramétrée sur </a:t>
            </a:r>
            <a:r>
              <a:rPr lang="fr-FR" dirty="0" smtClean="0"/>
              <a:t>NEO</a:t>
            </a:r>
          </a:p>
          <a:p>
            <a:pPr algn="just"/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Entre le 16 avril et le 30 juin, une période transitoire vous permettra de maintenir l’ancienne tarification </a:t>
            </a:r>
            <a:r>
              <a:rPr lang="fr-FR" b="1" u="sng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sur les dossiers initiés avant le 16 avril</a:t>
            </a:r>
            <a:r>
              <a:rPr lang="fr-FR" b="1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.</a:t>
            </a:r>
          </a:p>
          <a:p>
            <a:pPr lvl="1" algn="just"/>
            <a:endParaRPr lang="fr-FR" b="1" dirty="0" smtClean="0">
              <a:solidFill>
                <a:srgbClr val="FF0000"/>
              </a:solidFill>
            </a:endParaRPr>
          </a:p>
          <a:p>
            <a:pPr marL="1588" indent="0" algn="ctr">
              <a:buNone/>
            </a:pPr>
            <a:r>
              <a:rPr lang="fr-FR" b="1" dirty="0" smtClean="0"/>
              <a:t>3 </a:t>
            </a:r>
            <a:r>
              <a:rPr lang="fr-FR" b="1" dirty="0"/>
              <a:t>situations sont possibles au 16 </a:t>
            </a:r>
            <a:r>
              <a:rPr lang="fr-FR" b="1" dirty="0" smtClean="0"/>
              <a:t>avril : </a:t>
            </a:r>
            <a:endParaRPr lang="fr-FR" b="1" dirty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 algn="just"/>
            <a:endParaRPr lang="fr-FR" dirty="0" smtClean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300830" y="3578605"/>
            <a:ext cx="2528633" cy="24039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b="1" dirty="0" smtClean="0">
                <a:solidFill>
                  <a:schemeClr val="tx2"/>
                </a:solidFill>
              </a:rPr>
              <a:t>1</a:t>
            </a:r>
          </a:p>
          <a:p>
            <a:pPr marL="0" indent="0" algn="ctr">
              <a:buNone/>
            </a:pPr>
            <a:r>
              <a:rPr lang="fr-FR" sz="1400" dirty="0" smtClean="0"/>
              <a:t>Proposition commerciale créée sous </a:t>
            </a:r>
            <a:r>
              <a:rPr lang="fr-FR" sz="1400" dirty="0"/>
              <a:t>NEO et </a:t>
            </a:r>
            <a:r>
              <a:rPr lang="fr-FR" sz="1400" dirty="0" smtClean="0"/>
              <a:t>transmise </a:t>
            </a:r>
            <a:r>
              <a:rPr lang="fr-FR" sz="1400" dirty="0"/>
              <a:t>à la SACCEF </a:t>
            </a:r>
            <a:endParaRPr lang="fr-FR" sz="1400" dirty="0" smtClean="0"/>
          </a:p>
          <a:p>
            <a:pPr marL="0" indent="0" algn="ctr">
              <a:buNone/>
            </a:pPr>
            <a:r>
              <a:rPr lang="fr-FR" sz="1400" b="1" dirty="0" smtClean="0">
                <a:solidFill>
                  <a:srgbClr val="FF0000"/>
                </a:solidFill>
              </a:rPr>
              <a:t>AVANT </a:t>
            </a:r>
            <a:r>
              <a:rPr lang="fr-FR" sz="1400" b="1" dirty="0">
                <a:solidFill>
                  <a:srgbClr val="FF0000"/>
                </a:solidFill>
              </a:rPr>
              <a:t>le 16 avril</a:t>
            </a:r>
            <a:r>
              <a:rPr lang="fr-FR" sz="1400" b="1" dirty="0"/>
              <a:t> </a:t>
            </a:r>
            <a:r>
              <a:rPr lang="fr-FR" sz="1400" b="1" dirty="0" smtClean="0"/>
              <a:t>:</a:t>
            </a:r>
            <a:endParaRPr lang="fr-FR" sz="1400" b="1" dirty="0"/>
          </a:p>
          <a:p>
            <a:pPr algn="ctr">
              <a:buFont typeface="Symbol"/>
              <a:buChar char="Þ"/>
            </a:pPr>
            <a:r>
              <a:rPr lang="fr-FR" sz="1400" b="1" dirty="0"/>
              <a:t>ancienne tarification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3137662" y="3578605"/>
            <a:ext cx="2587927" cy="24039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000" b="1" dirty="0">
                <a:solidFill>
                  <a:schemeClr val="tx2"/>
                </a:solidFill>
              </a:rPr>
              <a:t>2</a:t>
            </a:r>
            <a:endParaRPr lang="fr-FR" sz="3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fr-FR" sz="1700" dirty="0" smtClean="0"/>
              <a:t>Proposition </a:t>
            </a:r>
            <a:r>
              <a:rPr lang="fr-FR" sz="1700" dirty="0"/>
              <a:t>commerciale créée sous NEO </a:t>
            </a:r>
            <a:endParaRPr lang="fr-FR" sz="1700" dirty="0" smtClean="0"/>
          </a:p>
          <a:p>
            <a:pPr marL="0" indent="0" algn="ctr">
              <a:buNone/>
            </a:pPr>
            <a:r>
              <a:rPr lang="fr-FR" sz="1700" b="1" dirty="0" smtClean="0">
                <a:solidFill>
                  <a:srgbClr val="FF0000"/>
                </a:solidFill>
              </a:rPr>
              <a:t>AVANT </a:t>
            </a:r>
            <a:r>
              <a:rPr lang="fr-FR" sz="1700" b="1" dirty="0">
                <a:solidFill>
                  <a:srgbClr val="FF0000"/>
                </a:solidFill>
              </a:rPr>
              <a:t>le 16 avril </a:t>
            </a:r>
            <a:endParaRPr lang="fr-FR" sz="17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1700" dirty="0" smtClean="0"/>
              <a:t>mais transmise </a:t>
            </a:r>
            <a:r>
              <a:rPr lang="fr-FR" sz="1700" dirty="0"/>
              <a:t>à la SACCEF </a:t>
            </a:r>
            <a:r>
              <a:rPr lang="fr-FR" sz="1700" b="1" dirty="0">
                <a:solidFill>
                  <a:srgbClr val="00B050"/>
                </a:solidFill>
              </a:rPr>
              <a:t>APRES le 16 </a:t>
            </a:r>
            <a:r>
              <a:rPr lang="fr-FR" sz="1700" b="1" dirty="0" smtClean="0">
                <a:solidFill>
                  <a:srgbClr val="00B050"/>
                </a:solidFill>
              </a:rPr>
              <a:t>avril</a:t>
            </a:r>
            <a:r>
              <a:rPr lang="fr-FR" sz="1700" dirty="0" smtClean="0"/>
              <a:t>:</a:t>
            </a:r>
            <a:endParaRPr lang="fr-FR" sz="1700" b="1" dirty="0"/>
          </a:p>
          <a:p>
            <a:pPr algn="ctr">
              <a:buFont typeface="Symbol"/>
              <a:buChar char="Þ"/>
            </a:pPr>
            <a:r>
              <a:rPr lang="fr-FR" sz="1700" b="1" dirty="0" smtClean="0"/>
              <a:t>possibilité de maintenir l’ancienne tarification jusqu’au 30 juin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10" name="Espace réservé du contenu 1"/>
          <p:cNvSpPr txBox="1">
            <a:spLocks/>
          </p:cNvSpPr>
          <p:nvPr/>
        </p:nvSpPr>
        <p:spPr>
          <a:xfrm>
            <a:off x="5995359" y="3578605"/>
            <a:ext cx="2579298" cy="24039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b="1" dirty="0" smtClean="0">
                <a:solidFill>
                  <a:schemeClr val="tx2"/>
                </a:solidFill>
              </a:rPr>
              <a:t>3</a:t>
            </a:r>
          </a:p>
          <a:p>
            <a:pPr marL="0" indent="0" algn="ctr">
              <a:buNone/>
            </a:pPr>
            <a:r>
              <a:rPr lang="fr-FR" sz="1400" dirty="0" smtClean="0"/>
              <a:t>Proposition </a:t>
            </a:r>
            <a:r>
              <a:rPr lang="fr-FR" sz="1400" dirty="0"/>
              <a:t>commerciale créée sous NEO et </a:t>
            </a:r>
            <a:r>
              <a:rPr lang="fr-FR" sz="1400" dirty="0" smtClean="0"/>
              <a:t>transmise </a:t>
            </a:r>
            <a:r>
              <a:rPr lang="fr-FR" sz="1400" dirty="0"/>
              <a:t>à la SACCEF </a:t>
            </a:r>
            <a:endParaRPr lang="fr-FR" sz="1400" dirty="0" smtClean="0"/>
          </a:p>
          <a:p>
            <a:pPr marL="0" indent="0" algn="ctr">
              <a:buNone/>
            </a:pPr>
            <a:r>
              <a:rPr lang="fr-FR" sz="1400" b="1" dirty="0" smtClean="0">
                <a:solidFill>
                  <a:srgbClr val="00B050"/>
                </a:solidFill>
              </a:rPr>
              <a:t>APRES le </a:t>
            </a:r>
            <a:r>
              <a:rPr lang="fr-FR" sz="1400" b="1" dirty="0">
                <a:solidFill>
                  <a:srgbClr val="00B050"/>
                </a:solidFill>
              </a:rPr>
              <a:t>16 avril </a:t>
            </a:r>
            <a:r>
              <a:rPr lang="fr-FR" sz="1400" b="1" dirty="0" smtClean="0"/>
              <a:t>:</a:t>
            </a:r>
            <a:endParaRPr lang="fr-FR" sz="1400" b="1" dirty="0"/>
          </a:p>
          <a:p>
            <a:pPr algn="ctr">
              <a:buFont typeface="Symbol"/>
              <a:buChar char="Þ"/>
            </a:pPr>
            <a:r>
              <a:rPr lang="fr-FR" sz="1400" b="1" dirty="0" smtClean="0"/>
              <a:t>nouvelle tarification</a:t>
            </a:r>
            <a:endParaRPr lang="fr-FR" sz="1400" b="1" dirty="0"/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196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31775" y="1106488"/>
            <a:ext cx="8542338" cy="4286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Pour maintenir l’ancienne tarification, 2 étapes sont à suivre :</a:t>
            </a: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En situation n°2 : Comment maintenir l’ancienne </a:t>
            </a:r>
            <a:br>
              <a:rPr lang="fr-FR" dirty="0" smtClean="0"/>
            </a:br>
            <a:r>
              <a:rPr lang="fr-FR" dirty="0" smtClean="0"/>
              <a:t>tarification jusqu’au 30 </a:t>
            </a:r>
            <a:r>
              <a:rPr lang="fr-FR" dirty="0"/>
              <a:t>juin 2018 </a:t>
            </a:r>
            <a:r>
              <a:rPr lang="fr-FR" dirty="0" smtClean="0"/>
              <a:t>?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535113"/>
            <a:ext cx="6153150" cy="416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4158549" y="4336479"/>
            <a:ext cx="773561" cy="397445"/>
          </a:xfrm>
          <a:prstGeom prst="ellipse">
            <a:avLst/>
          </a:prstGeom>
          <a:noFill/>
          <a:ln cmpd="sng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>
          <a:xfrm>
            <a:off x="5619750" y="1563689"/>
            <a:ext cx="3011488" cy="1350962"/>
          </a:xfrm>
          <a:prstGeom prst="roundRect">
            <a:avLst/>
          </a:prstGeom>
          <a:solidFill>
            <a:srgbClr val="996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chemeClr val="bg1"/>
              </a:buClr>
              <a:buFont typeface="+mj-lt"/>
              <a:buAutoNum type="arabicPeriod"/>
            </a:pPr>
            <a:r>
              <a:rPr lang="fr-FR" sz="1500" dirty="0" smtClean="0">
                <a:solidFill>
                  <a:schemeClr val="bg1"/>
                </a:solidFill>
              </a:rPr>
              <a:t>Sur NEO </a:t>
            </a:r>
            <a:r>
              <a:rPr lang="fr-FR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déverrouiller le cadenas de la tarification </a:t>
            </a:r>
            <a:r>
              <a:rPr lang="fr-FR" sz="1500" dirty="0" smtClean="0">
                <a:solidFill>
                  <a:schemeClr val="bg1"/>
                </a:solidFill>
              </a:rPr>
              <a:t>SACCEF sur chaque ligne de crédit </a:t>
            </a:r>
            <a:r>
              <a:rPr lang="fr-FR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AVANT D’ENVOYER </a:t>
            </a:r>
            <a:r>
              <a:rPr lang="fr-FR" sz="1500" dirty="0" smtClean="0">
                <a:solidFill>
                  <a:schemeClr val="bg1"/>
                </a:solidFill>
              </a:rPr>
              <a:t>votre dossier à la SACCEF</a:t>
            </a:r>
          </a:p>
        </p:txBody>
      </p:sp>
      <p:cxnSp>
        <p:nvCxnSpPr>
          <p:cNvPr id="8" name="Connecteur droit avec flèche 7"/>
          <p:cNvCxnSpPr>
            <a:stCxn id="6" idx="2"/>
            <a:endCxn id="5" idx="6"/>
          </p:cNvCxnSpPr>
          <p:nvPr/>
        </p:nvCxnSpPr>
        <p:spPr>
          <a:xfrm flipH="1">
            <a:off x="4932110" y="2914651"/>
            <a:ext cx="2193384" cy="1620551"/>
          </a:xfrm>
          <a:prstGeom prst="straightConnector1">
            <a:avLst/>
          </a:prstGeom>
          <a:ln w="25400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3"/>
          <p:cNvSpPr txBox="1">
            <a:spLocks/>
          </p:cNvSpPr>
          <p:nvPr/>
        </p:nvSpPr>
        <p:spPr>
          <a:xfrm>
            <a:off x="733424" y="4850591"/>
            <a:ext cx="8105775" cy="1208087"/>
          </a:xfrm>
          <a:prstGeom prst="roundRect">
            <a:avLst/>
          </a:prstGeom>
          <a:solidFill>
            <a:srgbClr val="996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bg1"/>
              </a:buClr>
              <a:buFont typeface="+mj-lt"/>
              <a:buAutoNum type="arabicPeriod" startAt="2"/>
            </a:pPr>
            <a:r>
              <a:rPr lang="fr-FR" sz="1500" dirty="0" smtClean="0">
                <a:solidFill>
                  <a:schemeClr val="bg1"/>
                </a:solidFill>
              </a:rPr>
              <a:t>Informer la SACCEF par mail </a:t>
            </a:r>
            <a:r>
              <a:rPr lang="fr-FR" sz="1500" b="1" dirty="0" smtClean="0">
                <a:solidFill>
                  <a:schemeClr val="bg1"/>
                </a:solidFill>
                <a:hlinkClick r:id="rId3"/>
              </a:rPr>
              <a:t>serviceclient.saccef@c-garanties.com</a:t>
            </a:r>
            <a:r>
              <a:rPr lang="fr-FR" sz="1500" b="1" dirty="0" smtClean="0">
                <a:solidFill>
                  <a:schemeClr val="bg1"/>
                </a:solidFill>
              </a:rPr>
              <a:t>   </a:t>
            </a:r>
          </a:p>
          <a:p>
            <a:pPr lvl="1">
              <a:buClr>
                <a:schemeClr val="bg1"/>
              </a:buClr>
            </a:pPr>
            <a:r>
              <a:rPr lang="fr-FR" sz="1500" dirty="0" smtClean="0">
                <a:solidFill>
                  <a:schemeClr val="bg1"/>
                </a:solidFill>
              </a:rPr>
              <a:t>objet du mail :</a:t>
            </a:r>
            <a:r>
              <a:rPr lang="fr-FR" sz="1500" b="1" dirty="0" smtClean="0">
                <a:solidFill>
                  <a:schemeClr val="bg1"/>
                </a:solidFill>
              </a:rPr>
              <a:t> « </a:t>
            </a:r>
            <a:r>
              <a:rPr lang="fr-FR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maintien ancienne tarification</a:t>
            </a:r>
            <a:r>
              <a:rPr lang="fr-FR" sz="1500" b="1" dirty="0" smtClean="0">
                <a:solidFill>
                  <a:schemeClr val="bg1"/>
                </a:solidFill>
              </a:rPr>
              <a:t> » + </a:t>
            </a:r>
            <a:r>
              <a:rPr lang="fr-FR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n° Saccef du dossier </a:t>
            </a:r>
            <a:r>
              <a:rPr lang="fr-FR" sz="1500" dirty="0" smtClean="0">
                <a:solidFill>
                  <a:schemeClr val="bg1"/>
                </a:solidFill>
              </a:rPr>
              <a:t>(2018 + 6 chiffres) </a:t>
            </a:r>
          </a:p>
          <a:p>
            <a:pPr lvl="1">
              <a:buClr>
                <a:schemeClr val="bg1"/>
              </a:buClr>
            </a:pPr>
            <a:r>
              <a:rPr lang="fr-FR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indiquer le montant de la prime Saccef </a:t>
            </a:r>
            <a:r>
              <a:rPr lang="fr-FR" sz="1500" dirty="0" smtClean="0">
                <a:solidFill>
                  <a:schemeClr val="bg1"/>
                </a:solidFill>
              </a:rPr>
              <a:t>et / ou le taux de tarification Saccef correspondant à l’ancienne tarification</a:t>
            </a:r>
          </a:p>
          <a:p>
            <a:pPr marL="0" lvl="1" indent="0">
              <a:buClr>
                <a:schemeClr val="bg1"/>
              </a:buClr>
              <a:buNone/>
            </a:pPr>
            <a:r>
              <a:rPr lang="fr-FR" sz="1500" b="1" dirty="0" smtClean="0">
                <a:solidFill>
                  <a:schemeClr val="bg1"/>
                </a:solidFill>
              </a:rPr>
              <a:t>(un mail type est à votre disposition dans la bibliothèque de mail Outlook)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394" l="658" r="100000">
                        <a14:foregroundMark x1="83553" y1="26667" x2="83553" y2="26667"/>
                        <a14:foregroundMark x1="96053" y1="27879" x2="96053" y2="27879"/>
                        <a14:foregroundMark x1="93421" y1="25455" x2="93421" y2="25455"/>
                        <a14:foregroundMark x1="82237" y1="22424" x2="82237" y2="22424"/>
                        <a14:foregroundMark x1="91447" y1="22424" x2="91447" y2="22424"/>
                        <a14:foregroundMark x1="98684" y1="24242" x2="98684" y2="24242"/>
                        <a14:foregroundMark x1="52632" y1="5455" x2="52632" y2="5455"/>
                        <a14:foregroundMark x1="46053" y1="6061" x2="46053" y2="6061"/>
                        <a14:foregroundMark x1="38816" y1="9697" x2="38816" y2="9697"/>
                        <a14:foregroundMark x1="66447" y1="8485" x2="66447" y2="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082636"/>
            <a:ext cx="1523597" cy="165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FAQ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1582" y="1082619"/>
            <a:ext cx="8509120" cy="5171536"/>
          </a:xfrm>
        </p:spPr>
        <p:txBody>
          <a:bodyPr>
            <a:normAutofit/>
          </a:bodyPr>
          <a:lstStyle/>
          <a:p>
            <a:pPr algn="just">
              <a:lnSpc>
                <a:spcPct val="105000"/>
              </a:lnSpc>
            </a:pPr>
            <a:r>
              <a:rPr lang="fr-FR" sz="1600" b="1" dirty="0"/>
              <a:t>Et si je veux appliquer la nouvelle tarification à mon ancien dossier ?</a:t>
            </a:r>
          </a:p>
          <a:p>
            <a:pPr lvl="1" algn="just">
              <a:lnSpc>
                <a:spcPct val="105000"/>
              </a:lnSpc>
            </a:pPr>
            <a:r>
              <a:rPr lang="fr-FR" sz="1400" dirty="0"/>
              <a:t>Il suffit d’ouvrir puis de refermer le cadenas de la tarification SACCEF pour que le nouveau taux s’applique automatiquement</a:t>
            </a:r>
            <a:r>
              <a:rPr lang="fr-FR" sz="1400" dirty="0" smtClean="0"/>
              <a:t>.</a:t>
            </a:r>
          </a:p>
          <a:p>
            <a:pPr algn="just">
              <a:lnSpc>
                <a:spcPct val="105000"/>
              </a:lnSpc>
            </a:pPr>
            <a:endParaRPr lang="fr-FR" sz="800" b="1" dirty="0" smtClean="0"/>
          </a:p>
          <a:p>
            <a:pPr algn="just">
              <a:lnSpc>
                <a:spcPct val="105000"/>
              </a:lnSpc>
            </a:pPr>
            <a:endParaRPr lang="fr-FR" sz="800" b="1" dirty="0" smtClean="0"/>
          </a:p>
          <a:p>
            <a:pPr algn="just">
              <a:lnSpc>
                <a:spcPct val="105000"/>
              </a:lnSpc>
            </a:pPr>
            <a:r>
              <a:rPr lang="fr-FR" sz="1600" b="1" dirty="0" smtClean="0"/>
              <a:t>Quid </a:t>
            </a:r>
            <a:r>
              <a:rPr lang="fr-FR" sz="1600" b="1" dirty="0"/>
              <a:t>de </a:t>
            </a:r>
            <a:r>
              <a:rPr lang="fr-FR" sz="1600" b="1" dirty="0" err="1"/>
              <a:t>MyCredimmo</a:t>
            </a:r>
            <a:r>
              <a:rPr lang="fr-FR" sz="1600" b="1" dirty="0"/>
              <a:t> ?</a:t>
            </a:r>
          </a:p>
          <a:p>
            <a:pPr lvl="1" algn="just">
              <a:lnSpc>
                <a:spcPct val="105000"/>
              </a:lnSpc>
            </a:pPr>
            <a:r>
              <a:rPr lang="fr-FR" sz="1400" dirty="0"/>
              <a:t>Le fonctionnement est globalement identique à NEO :</a:t>
            </a:r>
          </a:p>
          <a:p>
            <a:pPr lvl="2" algn="just">
              <a:lnSpc>
                <a:spcPct val="105000"/>
              </a:lnSpc>
            </a:pPr>
            <a:r>
              <a:rPr lang="fr-FR" sz="1200" dirty="0"/>
              <a:t>l’ouverture du cadenas étant remplacée par le bouton « </a:t>
            </a:r>
            <a:r>
              <a:rPr lang="fr-FR" sz="1200" b="1" dirty="0"/>
              <a:t>Modifier</a:t>
            </a:r>
            <a:r>
              <a:rPr lang="fr-FR" sz="1200" dirty="0"/>
              <a:t> »</a:t>
            </a:r>
          </a:p>
          <a:p>
            <a:pPr lvl="2" algn="just">
              <a:lnSpc>
                <a:spcPct val="105000"/>
              </a:lnSpc>
            </a:pPr>
            <a:r>
              <a:rPr lang="fr-FR" sz="1200" dirty="0"/>
              <a:t>La fermeture du cadenas étant remplacée par le lien « </a:t>
            </a:r>
            <a:r>
              <a:rPr lang="fr-FR" sz="1200" b="1" dirty="0"/>
              <a:t>Restaurer taux</a:t>
            </a:r>
            <a:r>
              <a:rPr lang="fr-FR" sz="1200" dirty="0"/>
              <a:t> </a:t>
            </a:r>
            <a:r>
              <a:rPr lang="fr-FR" sz="1200" dirty="0" smtClean="0"/>
              <a:t>»</a:t>
            </a:r>
          </a:p>
          <a:p>
            <a:pPr algn="just">
              <a:lnSpc>
                <a:spcPct val="105000"/>
              </a:lnSpc>
            </a:pPr>
            <a:r>
              <a:rPr lang="fr-FR" sz="1600" b="1" dirty="0" smtClean="0"/>
              <a:t>Une modification sur un dossier NEO initié avant le 16 avril a-t-elle un impact sur la tarification SACCEF? </a:t>
            </a:r>
          </a:p>
          <a:p>
            <a:pPr lvl="1" algn="just">
              <a:lnSpc>
                <a:spcPct val="105000"/>
              </a:lnSpc>
            </a:pPr>
            <a:r>
              <a:rPr lang="fr-FR" sz="1400" dirty="0"/>
              <a:t>U</a:t>
            </a:r>
            <a:r>
              <a:rPr lang="fr-FR" sz="1400" dirty="0" smtClean="0"/>
              <a:t>ne </a:t>
            </a:r>
            <a:r>
              <a:rPr lang="fr-FR" sz="1400" dirty="0"/>
              <a:t>modification du plan de financement ou de l’objet financé entrainera un recalcul automatique du coût de la garantie, </a:t>
            </a:r>
            <a:r>
              <a:rPr lang="fr-FR" sz="1400" u="sng" dirty="0"/>
              <a:t>au nouveau taux</a:t>
            </a:r>
          </a:p>
          <a:p>
            <a:pPr algn="just">
              <a:lnSpc>
                <a:spcPct val="105000"/>
              </a:lnSpc>
            </a:pPr>
            <a:r>
              <a:rPr lang="fr-FR" sz="1600" b="1" dirty="0" smtClean="0"/>
              <a:t>Je veux conserver l’ancienne tarification sur mon dossier mais un message m’indique une erreur lors </a:t>
            </a:r>
            <a:r>
              <a:rPr lang="fr-FR" sz="1600" b="1" dirty="0"/>
              <a:t>du contrôle </a:t>
            </a:r>
            <a:r>
              <a:rPr lang="fr-FR" sz="1600" b="1" dirty="0" smtClean="0"/>
              <a:t>du </a:t>
            </a:r>
            <a:r>
              <a:rPr lang="fr-FR" sz="1600" b="1" dirty="0"/>
              <a:t>dossier </a:t>
            </a:r>
            <a:r>
              <a:rPr lang="fr-FR" sz="1600" b="1" dirty="0" smtClean="0"/>
              <a:t>(</a:t>
            </a:r>
            <a:r>
              <a:rPr lang="fr-FR" sz="1600" b="1" dirty="0"/>
              <a:t>Avant accord prêteur / Avant envoi </a:t>
            </a:r>
            <a:r>
              <a:rPr lang="fr-FR" sz="1600" b="1" dirty="0" smtClean="0"/>
              <a:t>SACCEF)</a:t>
            </a:r>
          </a:p>
          <a:p>
            <a:pPr algn="just">
              <a:lnSpc>
                <a:spcPct val="105000"/>
              </a:lnSpc>
            </a:pPr>
            <a:endParaRPr lang="fr-FR" sz="1600" b="1" dirty="0"/>
          </a:p>
          <a:p>
            <a:pPr algn="just">
              <a:lnSpc>
                <a:spcPct val="105000"/>
              </a:lnSpc>
            </a:pPr>
            <a:endParaRPr lang="fr-FR" sz="1600" b="1" dirty="0" smtClean="0"/>
          </a:p>
          <a:p>
            <a:pPr algn="just">
              <a:lnSpc>
                <a:spcPct val="105000"/>
              </a:lnSpc>
            </a:pPr>
            <a:endParaRPr lang="fr-FR" sz="1000" b="1" dirty="0" smtClean="0"/>
          </a:p>
          <a:p>
            <a:pPr lvl="1" algn="just">
              <a:lnSpc>
                <a:spcPct val="105000"/>
              </a:lnSpc>
            </a:pPr>
            <a:r>
              <a:rPr lang="fr-FR" sz="1400" dirty="0" smtClean="0"/>
              <a:t>Lors du contrôle, un message indique un </a:t>
            </a:r>
            <a:r>
              <a:rPr lang="fr-FR" sz="1400" dirty="0"/>
              <a:t>écart de taux entre le taux présent dans NEO et celui calculé à date par le module de tarification SACCEF de </a:t>
            </a:r>
            <a:r>
              <a:rPr lang="fr-FR" sz="1400" dirty="0" smtClean="0"/>
              <a:t>NEO. Ce message n’est pas bloquant </a:t>
            </a:r>
            <a:r>
              <a:rPr lang="fr-FR" sz="1400" u="sng" dirty="0" smtClean="0"/>
              <a:t>peut </a:t>
            </a:r>
            <a:r>
              <a:rPr lang="fr-FR" sz="1400" u="sng" dirty="0"/>
              <a:t>être ignoré par </a:t>
            </a:r>
            <a:r>
              <a:rPr lang="fr-FR" sz="1400" u="sng" dirty="0" smtClean="0"/>
              <a:t>l’instructeur</a:t>
            </a:r>
            <a:endParaRPr lang="fr-FR" sz="1400" u="sng" dirty="0"/>
          </a:p>
          <a:p>
            <a:pPr marL="457200" lvl="1" indent="0">
              <a:lnSpc>
                <a:spcPct val="105000"/>
              </a:lnSpc>
              <a:buNone/>
            </a:pPr>
            <a:endParaRPr lang="fr-FR" sz="1400" dirty="0"/>
          </a:p>
          <a:p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72" y="1807666"/>
            <a:ext cx="341630" cy="363855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951" y="1793696"/>
            <a:ext cx="395605" cy="377825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20" y="1793696"/>
            <a:ext cx="395605" cy="377825"/>
          </a:xfrm>
          <a:prstGeom prst="rect">
            <a:avLst/>
          </a:prstGeom>
        </p:spPr>
      </p:pic>
      <p:sp>
        <p:nvSpPr>
          <p:cNvPr id="8" name="Flèche droite 7"/>
          <p:cNvSpPr/>
          <p:nvPr/>
        </p:nvSpPr>
        <p:spPr>
          <a:xfrm>
            <a:off x="3986441" y="1819598"/>
            <a:ext cx="278664" cy="395605"/>
          </a:xfrm>
          <a:prstGeom prst="rightArrow">
            <a:avLst/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fr-FR" sz="1100" dirty="0">
              <a:effectLst/>
              <a:ea typeface="Calibri"/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4881106" y="1819598"/>
            <a:ext cx="278664" cy="395605"/>
          </a:xfrm>
          <a:prstGeom prst="rightArrow">
            <a:avLst/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</a:gradFill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fr-FR" sz="1100" dirty="0">
              <a:effectLst/>
              <a:ea typeface="Calibri"/>
            </a:endParaRPr>
          </a:p>
        </p:txBody>
      </p:sp>
      <p:pic>
        <p:nvPicPr>
          <p:cNvPr id="10" name="Image 9"/>
          <p:cNvPicPr/>
          <p:nvPr/>
        </p:nvPicPr>
        <p:blipFill>
          <a:blip r:embed="rId4"/>
          <a:stretch>
            <a:fillRect/>
          </a:stretch>
        </p:blipFill>
        <p:spPr>
          <a:xfrm>
            <a:off x="1316397" y="4822164"/>
            <a:ext cx="6435311" cy="8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8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 vous accompagner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6693" y="1295400"/>
            <a:ext cx="8449051" cy="4784441"/>
          </a:xfrm>
        </p:spPr>
        <p:txBody>
          <a:bodyPr>
            <a:normAutofit/>
          </a:bodyPr>
          <a:lstStyle/>
          <a:p>
            <a:pPr algn="just"/>
            <a:r>
              <a:rPr lang="fr-FR" dirty="0" smtClean="0"/>
              <a:t>Retrouvez </a:t>
            </a:r>
            <a:r>
              <a:rPr lang="fr-FR" smtClean="0"/>
              <a:t>plus d’informations </a:t>
            </a:r>
            <a:r>
              <a:rPr lang="fr-FR" dirty="0" smtClean="0"/>
              <a:t>sur la SACCEF dans le support </a:t>
            </a:r>
            <a:r>
              <a:rPr lang="fr-FR" b="1" dirty="0" smtClean="0"/>
              <a:t>«Caution SACCEF : Avantages et tarification» </a:t>
            </a:r>
            <a:r>
              <a:rPr lang="fr-FR" dirty="0" smtClean="0"/>
              <a:t>mis à jour par CEGC, à votre disposition dans la Rubrique des Commerciaux ou en </a:t>
            </a:r>
            <a:r>
              <a:rPr lang="fr-FR" dirty="0" smtClean="0">
                <a:hlinkClick r:id="rId2"/>
              </a:rPr>
              <a:t>cliquant ICI </a:t>
            </a:r>
            <a:r>
              <a:rPr lang="fr-FR" dirty="0" smtClean="0"/>
              <a:t>. </a:t>
            </a:r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La nouvelle tarification SACCEF applicable au 16 avril 2018 est également disponible dans la Rubrique des Commerciaux. </a:t>
            </a:r>
            <a:r>
              <a:rPr lang="fr-FR" dirty="0" smtClean="0">
                <a:hlinkClick r:id="rId3"/>
              </a:rPr>
              <a:t>Cliquez ICI </a:t>
            </a:r>
            <a:r>
              <a:rPr lang="fr-FR" dirty="0" smtClean="0"/>
              <a:t>pour y accéder.</a:t>
            </a:r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Pour vous aider						choix </a:t>
            </a:r>
            <a:r>
              <a:rPr lang="fr-FR" b="1" dirty="0" smtClean="0"/>
              <a:t>2</a:t>
            </a:r>
            <a:r>
              <a:rPr lang="fr-FR" dirty="0" smtClean="0"/>
              <a:t> puis </a:t>
            </a:r>
            <a:r>
              <a:rPr lang="fr-FR" b="1" dirty="0" smtClean="0"/>
              <a:t>1</a:t>
            </a:r>
            <a:endParaRPr lang="fr-FR" b="1" dirty="0"/>
          </a:p>
        </p:txBody>
      </p:sp>
      <p:pic>
        <p:nvPicPr>
          <p:cNvPr id="9" name="Picture 7" descr="http://wnsgprw1.celca.caisse-epargne.fr/app/GRI/CASS/img/NumCelcassistance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93" y="4089117"/>
            <a:ext cx="450024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298449" y="278761"/>
            <a:ext cx="8575200" cy="5554800"/>
          </a:xfrm>
        </p:spPr>
      </p:pic>
      <p:sp>
        <p:nvSpPr>
          <p:cNvPr id="113" name="Sous-titre 112"/>
          <p:cNvSpPr>
            <a:spLocks noGrp="1"/>
          </p:cNvSpPr>
          <p:nvPr>
            <p:ph type="subTitle" idx="1"/>
          </p:nvPr>
        </p:nvSpPr>
        <p:spPr>
          <a:xfrm>
            <a:off x="437865" y="2615947"/>
            <a:ext cx="8454934" cy="775323"/>
          </a:xfrm>
        </p:spPr>
        <p:txBody>
          <a:bodyPr>
            <a:noAutofit/>
          </a:bodyPr>
          <a:lstStyle/>
          <a:p>
            <a:r>
              <a:rPr lang="fr-FR" sz="3600" dirty="0" smtClean="0"/>
              <a:t>ANNEXES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298448" y="4736251"/>
            <a:ext cx="8575675" cy="346075"/>
          </a:xfrm>
        </p:spPr>
        <p:txBody>
          <a:bodyPr/>
          <a:lstStyle/>
          <a:p>
            <a:r>
              <a:rPr lang="fr-FR" dirty="0" smtClean="0"/>
              <a:t>HDJ du 05 avril 2018</a:t>
            </a:r>
            <a:endParaRPr lang="fr-FR" dirty="0"/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5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500" dirty="0"/>
              <a:t>Tarification </a:t>
            </a:r>
            <a:r>
              <a:rPr lang="fr-FR" sz="2500" dirty="0" smtClean="0"/>
              <a:t>des opérations acquisition </a:t>
            </a:r>
            <a:br>
              <a:rPr lang="fr-FR" sz="2500" dirty="0" smtClean="0"/>
            </a:br>
            <a:r>
              <a:rPr lang="fr-FR" sz="2500" dirty="0" smtClean="0"/>
              <a:t>neuf </a:t>
            </a:r>
            <a:r>
              <a:rPr lang="fr-FR" sz="2500" dirty="0"/>
              <a:t>ou ancien, avec ou sans </a:t>
            </a:r>
            <a:r>
              <a:rPr lang="fr-FR" sz="2500" dirty="0" smtClean="0"/>
              <a:t>travaux</a:t>
            </a:r>
            <a:endParaRPr lang="fr-FR" sz="2500" dirty="0"/>
          </a:p>
        </p:txBody>
      </p:sp>
      <p:sp>
        <p:nvSpPr>
          <p:cNvPr id="13" name="ZoneTexte 12"/>
          <p:cNvSpPr txBox="1"/>
          <p:nvPr/>
        </p:nvSpPr>
        <p:spPr>
          <a:xfrm>
            <a:off x="497292" y="5968219"/>
            <a:ext cx="51372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smtClean="0">
                <a:solidFill>
                  <a:srgbClr val="FF0000"/>
                </a:solidFill>
              </a:rPr>
              <a:t>Nb : la tarification des prêts aux collaborateurs (hors relais) ne change pas = 0,80%</a:t>
            </a:r>
            <a:endParaRPr lang="fr-FR" sz="105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03767"/>
              </p:ext>
            </p:extLst>
          </p:nvPr>
        </p:nvGraphicFramePr>
        <p:xfrm>
          <a:off x="310959" y="2123768"/>
          <a:ext cx="8445492" cy="2576111"/>
        </p:xfrm>
        <a:graphic>
          <a:graphicData uri="http://schemas.openxmlformats.org/drawingml/2006/table">
            <a:tbl>
              <a:tblPr/>
              <a:tblGrid>
                <a:gridCol w="724302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</a:tblGrid>
              <a:tr h="2328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  <a:b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emprunté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SACCEF</a:t>
                      </a: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barème 2012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SACCEF</a:t>
                      </a: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barème 2018</a:t>
                      </a:r>
                    </a:p>
                  </a:txBody>
                  <a:tcPr marL="6999" marR="6999" marT="69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75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&lt; 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10% à 30 %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≥ 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&lt; 10%</a:t>
                      </a:r>
                    </a:p>
                  </a:txBody>
                  <a:tcPr marL="6999" marR="6999" marT="69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10% à 30 %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≥ 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99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2018 / 2012</a:t>
                      </a:r>
                      <a:endParaRPr lang="fr-FR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2018 / 2012</a:t>
                      </a:r>
                      <a:endParaRPr lang="fr-FR" sz="700" b="0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2018 / 2012</a:t>
                      </a:r>
                      <a:endParaRPr lang="fr-FR" sz="700" b="0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   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775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1,40%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700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1,85%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1,75%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   75 000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1 013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1 238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1 163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29%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1 100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1 550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              125 000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1 438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1 313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1 563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1 575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1 425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2 025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1 950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175 000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1 838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1 575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2 013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438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28%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200 000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effectLst/>
                          <a:latin typeface="Calibri"/>
                        </a:rPr>
                        <a:t>     2 000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1 900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0,85%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1 700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250 000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2 375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2 250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0,80%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300 000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2 850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2 700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0,80%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16%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3 150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400 000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3 800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0,80%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3 800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 </a:t>
                      </a:r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0" name="Espace réservé du texte 3"/>
          <p:cNvSpPr txBox="1">
            <a:spLocks/>
          </p:cNvSpPr>
          <p:nvPr/>
        </p:nvSpPr>
        <p:spPr>
          <a:xfrm>
            <a:off x="310959" y="1319214"/>
            <a:ext cx="8759826" cy="804554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 smtClean="0">
                <a:solidFill>
                  <a:srgbClr val="000000"/>
                </a:solidFill>
              </a:rPr>
              <a:t>Les opérations </a:t>
            </a:r>
            <a:r>
              <a:rPr lang="fr-FR" b="1" dirty="0" smtClean="0">
                <a:solidFill>
                  <a:srgbClr val="000000"/>
                </a:solidFill>
              </a:rPr>
              <a:t>ACQUISITION</a:t>
            </a:r>
            <a:r>
              <a:rPr lang="fr-FR" dirty="0" smtClean="0">
                <a:solidFill>
                  <a:srgbClr val="000000"/>
                </a:solidFill>
              </a:rPr>
              <a:t> connaissent la plus forte hausse de +11% à +41%</a:t>
            </a: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Tarification des opérations </a:t>
            </a:r>
            <a:br>
              <a:rPr lang="fr-FR" dirty="0" smtClean="0"/>
            </a:br>
            <a:r>
              <a:rPr lang="fr-FR" dirty="0" smtClean="0"/>
              <a:t>terrain construction et rachat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97292" y="5968219"/>
            <a:ext cx="51372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smtClean="0">
                <a:solidFill>
                  <a:srgbClr val="FF0000"/>
                </a:solidFill>
              </a:rPr>
              <a:t>Nb : la tarification des prêts aux collaborateurs (hors relais) ne change pas = 0,80%</a:t>
            </a:r>
            <a:endParaRPr lang="fr-FR" sz="105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163391"/>
              </p:ext>
            </p:extLst>
          </p:nvPr>
        </p:nvGraphicFramePr>
        <p:xfrm>
          <a:off x="360000" y="2159991"/>
          <a:ext cx="8445492" cy="2576111"/>
        </p:xfrm>
        <a:graphic>
          <a:graphicData uri="http://schemas.openxmlformats.org/drawingml/2006/table">
            <a:tbl>
              <a:tblPr/>
              <a:tblGrid>
                <a:gridCol w="724302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  <a:gridCol w="428955"/>
              </a:tblGrid>
              <a:tr h="2328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  <a:b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</a:b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emprunté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SACCEF</a:t>
                      </a: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barème 2012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SACCEF</a:t>
                      </a:r>
                      <a:r>
                        <a:rPr lang="fr-FR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barème 2018</a:t>
                      </a:r>
                    </a:p>
                  </a:txBody>
                  <a:tcPr marL="6999" marR="6999" marT="69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75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&lt; 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10% à 30 %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≥ 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&lt; 10%</a:t>
                      </a:r>
                    </a:p>
                  </a:txBody>
                  <a:tcPr marL="6999" marR="6999" marT="69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10% à 30 %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apport ≥ 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99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2018 / 2012</a:t>
                      </a:r>
                      <a:endParaRPr lang="fr-FR" sz="7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2018 / 2012</a:t>
                      </a:r>
                      <a:endParaRPr lang="fr-FR" sz="700" b="0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montant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Évolution tarifs</a:t>
                      </a:r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7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2018 / 2012</a:t>
                      </a:r>
                      <a:endParaRPr lang="fr-FR" sz="700" b="0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   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1,75%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1,70%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850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825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+100</a:t>
                      </a:r>
                      <a:endParaRPr lang="fr-FR" sz="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1,85%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925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1,75%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  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   75 000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1 163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1,50%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1 125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1,45%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1 088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1 238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+75</a:t>
                      </a:r>
                      <a:endParaRPr lang="fr-FR" sz="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1 163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1,45%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1,40%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1 350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+200</a:t>
                      </a:r>
                      <a:endParaRPr lang="fr-FR" sz="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1,60%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1,55%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1 550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              125 000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1,40%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1 563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1 950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1 800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2 025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1 950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1 875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175 000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2 013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2 188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2 100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2 013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200 000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1,25%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2 500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+100</a:t>
                      </a:r>
                      <a:endParaRPr lang="fr-FR" sz="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>
                          <a:effectLst/>
                          <a:latin typeface="Calibri"/>
                        </a:rPr>
                        <a:t>1,20%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250 000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2 875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2 750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2 625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300 000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3 450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3 150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3 300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3 150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75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              400 000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4 600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1,10%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4 400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4 200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1,00%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4 000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/>
                        </a:rPr>
                        <a:t>0,95%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effectLst/>
                          <a:latin typeface="Calibri"/>
                        </a:rPr>
                        <a:t>     3 800   </a:t>
                      </a:r>
                    </a:p>
                  </a:txBody>
                  <a:tcPr marL="6999" marR="6999" marT="69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-10%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Espace réservé du texte 3"/>
          <p:cNvSpPr txBox="1">
            <a:spLocks/>
          </p:cNvSpPr>
          <p:nvPr/>
        </p:nvSpPr>
        <p:spPr>
          <a:xfrm>
            <a:off x="310959" y="1319214"/>
            <a:ext cx="8759826" cy="1776412"/>
          </a:xfrm>
          <a:prstGeom prst="rect">
            <a:avLst/>
          </a:prstGeom>
        </p:spPr>
        <p:txBody>
          <a:bodyPr/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fr-FR" dirty="0" smtClean="0">
                <a:solidFill>
                  <a:srgbClr val="000000"/>
                </a:solidFill>
              </a:rPr>
              <a:t>Les opérations </a:t>
            </a:r>
            <a:r>
              <a:rPr lang="fr-FR" b="1" dirty="0" smtClean="0">
                <a:solidFill>
                  <a:srgbClr val="000000"/>
                </a:solidFill>
              </a:rPr>
              <a:t>TERRAIN, CONSTRUCTION ET RACHAT </a:t>
            </a:r>
            <a:r>
              <a:rPr lang="fr-FR" dirty="0" smtClean="0">
                <a:solidFill>
                  <a:srgbClr val="000000"/>
                </a:solidFill>
              </a:rPr>
              <a:t>connaissent une évolution tarifaire plus modérée (entre 0% et +15%) voire en baisse de (entre - 4% et - 10%).</a:t>
            </a:r>
          </a:p>
          <a:p>
            <a:pPr marL="0" indent="0">
              <a:buClr>
                <a:srgbClr val="FF0000"/>
              </a:buClr>
              <a:buFont typeface="Wingdings" panose="05000000000000000000" pitchFamily="2" charset="2"/>
              <a:buNone/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0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15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004358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1245" y="1045295"/>
            <a:ext cx="8531529" cy="5088086"/>
          </a:xfrm>
        </p:spPr>
        <p:txBody>
          <a:bodyPr>
            <a:normAutofit fontScale="92500" lnSpcReduction="20000"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1600" b="1" dirty="0">
                <a:latin typeface="Arial Narrow" panose="020B0606020202030204" pitchFamily="34" charset="0"/>
              </a:rPr>
              <a:t>	</a:t>
            </a:r>
            <a:r>
              <a:rPr lang="fr-FR" sz="1600" dirty="0" err="1" smtClean="0">
                <a:latin typeface="Arial Narrow" panose="020B0606020202030204" pitchFamily="34" charset="0"/>
              </a:rPr>
              <a:t>Izicarte</a:t>
            </a:r>
            <a:endParaRPr lang="fr-FR" sz="16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Liste des crédits projet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Mobilité bancaire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PEL non-respect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Anti-résiliation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Surveillance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dirty="0">
                <a:latin typeface="Arial Narrow" panose="020B0606020202030204" pitchFamily="34" charset="0"/>
              </a:rPr>
              <a:t>	</a:t>
            </a:r>
            <a:r>
              <a:rPr lang="fr-FR" sz="1600" dirty="0" smtClean="0">
                <a:latin typeface="Arial Narrow" panose="020B0606020202030204" pitchFamily="34" charset="0"/>
              </a:rPr>
              <a:t>		Livret A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800" dirty="0">
                <a:latin typeface="Arial Narrow" panose="020B0606020202030204" pitchFamily="34" charset="0"/>
              </a:rPr>
              <a:t>	</a:t>
            </a:r>
            <a:r>
              <a:rPr lang="fr-FR" sz="1800" dirty="0" smtClean="0">
                <a:latin typeface="Arial Narrow" panose="020B0606020202030204" pitchFamily="34" charset="0"/>
              </a:rPr>
              <a:t>	</a:t>
            </a:r>
          </a:p>
          <a:p>
            <a:pPr lvl="0"/>
            <a:r>
              <a:rPr lang="fr-FR" b="1" dirty="0" smtClean="0"/>
              <a:t>BANCA – </a:t>
            </a:r>
            <a:r>
              <a:rPr lang="fr-FR" b="1" dirty="0"/>
              <a:t>Carte DCVV – communication clients</a:t>
            </a:r>
            <a:endParaRPr lang="fr-FR" b="1" dirty="0" smtClean="0"/>
          </a:p>
          <a:p>
            <a:r>
              <a:rPr lang="fr-FR" b="1" dirty="0"/>
              <a:t>BANCA – Book Bancarisation – mise à jour</a:t>
            </a:r>
          </a:p>
          <a:p>
            <a:r>
              <a:rPr lang="fr-FR" b="1" dirty="0"/>
              <a:t>BANCA – Carte Visa </a:t>
            </a:r>
            <a:r>
              <a:rPr lang="fr-FR" b="1" dirty="0" err="1" smtClean="0"/>
              <a:t>Infinite</a:t>
            </a:r>
            <a:endParaRPr lang="fr-FR" b="1" dirty="0" smtClean="0"/>
          </a:p>
          <a:p>
            <a:r>
              <a:rPr lang="fr-FR" b="1" dirty="0" smtClean="0"/>
              <a:t>BANCA – Opération Commerciale Télésurveillance</a:t>
            </a:r>
            <a:r>
              <a:rPr lang="fr-FR" dirty="0" smtClean="0"/>
              <a:t>  </a:t>
            </a:r>
            <a:endParaRPr lang="fr-FR" b="1" dirty="0"/>
          </a:p>
          <a:p>
            <a:pPr lvl="0"/>
            <a:r>
              <a:rPr lang="fr-FR" b="1" dirty="0" smtClean="0"/>
              <a:t>EPARGNE </a:t>
            </a:r>
            <a:r>
              <a:rPr lang="fr-FR" b="1" dirty="0"/>
              <a:t>– LEP à justifier pour l’année 2017</a:t>
            </a:r>
            <a:endParaRPr lang="fr-FR" b="1" dirty="0" smtClean="0"/>
          </a:p>
          <a:p>
            <a:r>
              <a:rPr lang="fr-FR" b="1" dirty="0"/>
              <a:t>EPARGNE – Parcours client MIF II – Vidéo Portefeuilles Modèles</a:t>
            </a:r>
          </a:p>
          <a:p>
            <a:r>
              <a:rPr lang="fr-FR" b="1" dirty="0"/>
              <a:t>EPARGNE – Identifiants MIF II – Courrier à destination des clients étrangers</a:t>
            </a:r>
          </a:p>
          <a:p>
            <a:pPr lvl="0"/>
            <a:r>
              <a:rPr lang="fr-FR" b="1" dirty="0" smtClean="0"/>
              <a:t>MULTICANAL </a:t>
            </a:r>
            <a:r>
              <a:rPr lang="fr-FR" b="1" dirty="0"/>
              <a:t>– SECURPASS - Point de situation</a:t>
            </a:r>
            <a:endParaRPr lang="fr-FR" b="1" dirty="0" smtClean="0"/>
          </a:p>
          <a:p>
            <a:r>
              <a:rPr lang="fr-FR" b="1" dirty="0" smtClean="0"/>
              <a:t>MULTICANAL </a:t>
            </a:r>
            <a:r>
              <a:rPr lang="fr-FR" b="1" dirty="0"/>
              <a:t>– E-Documents – souscription lors des EER</a:t>
            </a:r>
            <a:endParaRPr lang="fr-FR" b="1" dirty="0" smtClean="0"/>
          </a:p>
          <a:p>
            <a:r>
              <a:rPr lang="fr-FR" b="1" dirty="0" smtClean="0"/>
              <a:t>MARCHE DES PROS – </a:t>
            </a:r>
            <a:r>
              <a:rPr lang="fr-FR" b="1" dirty="0"/>
              <a:t>SIRET fictif – impact sur la monétique</a:t>
            </a:r>
            <a:endParaRPr lang="fr-FR" b="1" dirty="0" smtClean="0"/>
          </a:p>
          <a:p>
            <a:r>
              <a:rPr lang="fr-FR" b="1" dirty="0" smtClean="0"/>
              <a:t>MARCHE </a:t>
            </a:r>
            <a:r>
              <a:rPr lang="fr-FR" b="1" dirty="0"/>
              <a:t>DES PROS – Suivi du Fonds de Commerce</a:t>
            </a:r>
          </a:p>
          <a:p>
            <a:r>
              <a:rPr lang="fr-FR" b="1" dirty="0"/>
              <a:t>MARCHE DES PROS – Prêt Relais TVA</a:t>
            </a:r>
          </a:p>
          <a:p>
            <a:endParaRPr lang="fr-FR" b="1" dirty="0" smtClean="0"/>
          </a:p>
        </p:txBody>
      </p:sp>
      <p:sp>
        <p:nvSpPr>
          <p:cNvPr id="8" name="Rectangle à coins arrondis 7"/>
          <p:cNvSpPr/>
          <p:nvPr/>
        </p:nvSpPr>
        <p:spPr>
          <a:xfrm>
            <a:off x="5364088" y="1268760"/>
            <a:ext cx="3245074" cy="178564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</a:t>
            </a:r>
            <a:r>
              <a:rPr lang="fr-FR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b="1" dirty="0" smtClean="0">
                <a:solidFill>
                  <a:srgbClr val="000000"/>
                </a:solidFill>
              </a:rPr>
              <a:t>.</a:t>
            </a:r>
            <a:endParaRPr lang="fr-F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purl.org/dc/terms/"/>
    <ds:schemaRef ds:uri="http://schemas.microsoft.com/office/2006/metadata/properties"/>
    <ds:schemaRef ds:uri="02ea4b1b-5614-43b2-acce-6a9ef10fff4e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4340</TotalTime>
  <Words>3035</Words>
  <Application>Microsoft Office PowerPoint</Application>
  <PresentationFormat>Affichage à l'écran (4:3)</PresentationFormat>
  <Paragraphs>960</Paragraphs>
  <Slides>16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1-MODELE PART</vt:lpstr>
      <vt:lpstr>2-MODELE GP</vt:lpstr>
      <vt:lpstr>3-MODELE PRO</vt:lpstr>
      <vt:lpstr>BDR IMMO PRO</vt:lpstr>
      <vt:lpstr>BDR SECTEUR PUBLIC</vt:lpstr>
      <vt:lpstr>Présentation PowerPoint</vt:lpstr>
      <vt:lpstr>Évolution de la tarification saccef</vt:lpstr>
      <vt:lpstr>Un nouveau barème simplifié</vt:lpstr>
      <vt:lpstr>Nouvelle tarification Saccef au 16/04/2018 crédits immobiliers aux particuliers</vt:lpstr>
      <vt:lpstr>Argumentation commerciale</vt:lpstr>
      <vt:lpstr>Rappel des avantages de la saccef</vt:lpstr>
      <vt:lpstr>comparatif du coût d'une garantie saccef  avec une hypothèque (hors alsace /  Moselle)</vt:lpstr>
      <vt:lpstr>avec un ppd en CELCA (hors alsace / Moselle)  ou une hypothèque secteur alsace / Moselle</vt:lpstr>
      <vt:lpstr>Gestion de la période transitoire</vt:lpstr>
      <vt:lpstr>En situation n°2 : Comment maintenir l’ancienne  tarification jusqu’au 30 juin 2018 ? </vt:lpstr>
      <vt:lpstr>FAQ</vt:lpstr>
      <vt:lpstr>Pour vous accompagner</vt:lpstr>
      <vt:lpstr>Présentation PowerPoint</vt:lpstr>
      <vt:lpstr>Tarification des opérations acquisition  neuf ou ancien, avec ou sans travaux</vt:lpstr>
      <vt:lpstr>Tarification des opérations  terrain construction et rachat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351</cp:revision>
  <cp:lastPrinted>2018-04-11T12:32:38Z</cp:lastPrinted>
  <dcterms:created xsi:type="dcterms:W3CDTF">2016-06-03T08:10:53Z</dcterms:created>
  <dcterms:modified xsi:type="dcterms:W3CDTF">2018-04-11T15:17:15Z</dcterms:modified>
</cp:coreProperties>
</file>