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D603A90" ContentType="image/png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8" r:id="rId2"/>
    <p:sldMasterId id="2147483749" r:id="rId3"/>
    <p:sldMasterId id="2147483760" r:id="rId4"/>
    <p:sldMasterId id="2147483775" r:id="rId5"/>
    <p:sldMasterId id="2147483783" r:id="rId6"/>
  </p:sldMasterIdLst>
  <p:notesMasterIdLst>
    <p:notesMasterId r:id="rId43"/>
  </p:notesMasterIdLst>
  <p:handoutMasterIdLst>
    <p:handoutMasterId r:id="rId44"/>
  </p:handoutMasterIdLst>
  <p:sldIdLst>
    <p:sldId id="413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442" r:id="rId15"/>
    <p:sldId id="443" r:id="rId16"/>
    <p:sldId id="444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256" r:id="rId30"/>
    <p:sldId id="403" r:id="rId31"/>
    <p:sldId id="400" r:id="rId32"/>
    <p:sldId id="401" r:id="rId33"/>
    <p:sldId id="402" r:id="rId34"/>
    <p:sldId id="410" r:id="rId35"/>
    <p:sldId id="406" r:id="rId36"/>
    <p:sldId id="398" r:id="rId37"/>
    <p:sldId id="407" r:id="rId38"/>
    <p:sldId id="408" r:id="rId39"/>
    <p:sldId id="457" r:id="rId40"/>
    <p:sldId id="412" r:id="rId41"/>
    <p:sldId id="411" r:id="rId4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4A35"/>
    <a:srgbClr val="CD0920"/>
    <a:srgbClr val="FF0000"/>
    <a:srgbClr val="737373"/>
    <a:srgbClr val="67DBDB"/>
    <a:srgbClr val="F2AF2A"/>
    <a:srgbClr val="626262"/>
    <a:srgbClr val="E81CC1"/>
    <a:srgbClr val="450739"/>
    <a:srgbClr val="61D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65364" autoAdjust="0"/>
  </p:normalViewPr>
  <p:slideViewPr>
    <p:cSldViewPr snapToGrid="0">
      <p:cViewPr varScale="1">
        <p:scale>
          <a:sx n="113" d="100"/>
          <a:sy n="113" d="100"/>
        </p:scale>
        <p:origin x="-1746" y="-108"/>
      </p:cViewPr>
      <p:guideLst>
        <p:guide orient="horz" pos="3966"/>
        <p:guide orient="horz" pos="1384"/>
        <p:guide pos="6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751424"/>
        <c:axId val="161752960"/>
      </c:barChart>
      <c:catAx>
        <c:axId val="161751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61752960"/>
        <c:crosses val="autoZero"/>
        <c:auto val="1"/>
        <c:lblAlgn val="ctr"/>
        <c:lblOffset val="100"/>
        <c:noMultiLvlLbl val="0"/>
      </c:catAx>
      <c:valAx>
        <c:axId val="161752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617514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916800"/>
        <c:axId val="161918336"/>
      </c:barChart>
      <c:catAx>
        <c:axId val="161916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61918336"/>
        <c:crosses val="autoZero"/>
        <c:auto val="1"/>
        <c:lblAlgn val="ctr"/>
        <c:lblOffset val="100"/>
        <c:noMultiLvlLbl val="0"/>
      </c:catAx>
      <c:valAx>
        <c:axId val="1619183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191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867200"/>
        <c:axId val="196868736"/>
      </c:barChart>
      <c:catAx>
        <c:axId val="196867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6868736"/>
        <c:crosses val="autoZero"/>
        <c:auto val="1"/>
        <c:lblAlgn val="ctr"/>
        <c:lblOffset val="100"/>
        <c:noMultiLvlLbl val="0"/>
      </c:catAx>
      <c:valAx>
        <c:axId val="196868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68672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01376"/>
        <c:axId val="157307264"/>
      </c:barChart>
      <c:catAx>
        <c:axId val="157301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7307264"/>
        <c:crosses val="autoZero"/>
        <c:auto val="1"/>
        <c:lblAlgn val="ctr"/>
        <c:lblOffset val="100"/>
        <c:noMultiLvlLbl val="0"/>
      </c:catAx>
      <c:valAx>
        <c:axId val="1573072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730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20/04/2018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20/04/2018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Parts sociales = 35M€ de rachats à fin mai (prévisions</a:t>
            </a:r>
            <a:r>
              <a:rPr lang="fr-FR" baseline="0" dirty="0" smtClean="0"/>
              <a:t> à partir des données à fin février 2018 et de la saisonnalité).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797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+ de QHD On line =</a:t>
            </a:r>
            <a:r>
              <a:rPr lang="fr-FR" baseline="0" dirty="0" smtClean="0"/>
              <a:t> favoriser le business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737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Rappel du NPS en bas de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slide</a:t>
            </a:r>
            <a:r>
              <a:rPr lang="fr-FR" baseline="0" dirty="0" smtClean="0"/>
              <a:t> </a:t>
            </a:r>
            <a:endParaRPr lang="fr-FR" dirty="0" smtClean="0"/>
          </a:p>
          <a:p>
            <a:r>
              <a:rPr lang="fr-FR" dirty="0" smtClean="0"/>
              <a:t>Rappel ambition</a:t>
            </a:r>
            <a:r>
              <a:rPr lang="fr-FR" baseline="0" dirty="0" smtClean="0"/>
              <a:t> tec 2020 : plan qualité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135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Succès</a:t>
            </a:r>
            <a:r>
              <a:rPr lang="fr-FR" baseline="0" dirty="0" smtClean="0"/>
              <a:t> : le bilan est un succès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302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493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Ajouter la volumétrie</a:t>
            </a:r>
            <a:r>
              <a:rPr lang="fr-FR" baseline="0" dirty="0" smtClean="0"/>
              <a:t> (en chiffres et non en pourcentage) </a:t>
            </a:r>
          </a:p>
          <a:p>
            <a:r>
              <a:rPr lang="fr-FR" baseline="0" dirty="0" smtClean="0"/>
              <a:t>Ça représente combien de levées d’anonymat et donc combien de rappel ? </a:t>
            </a:r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419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943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943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5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91" y="2238436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 userDrawn="1"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Heure du Jeudi 19 avril 2018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47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93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08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3373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210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851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548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622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261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6" y="2126107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41" y="2140287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6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3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66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9272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97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 userDrawn="1"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51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3377234758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964800720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68991638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72380727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prstClr val="white">
                    <a:lumMod val="65000"/>
                  </a:prst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prstClr val="white">
                  <a:lumMod val="65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23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14" name="ZoneTexte 13"/>
          <p:cNvSpPr txBox="1"/>
          <p:nvPr userDrawn="1"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32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45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515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 userDrawn="1"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033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388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551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8504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847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3149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40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6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416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61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722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620" y="6317674"/>
            <a:ext cx="1920760" cy="32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 userDrawn="1"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  <p:sldLayoutId id="2147483689" r:id="rId3"/>
    <p:sldLayoutId id="2147483690" r:id="rId4"/>
    <p:sldLayoutId id="2147483737" r:id="rId5"/>
    <p:sldLayoutId id="2147483687" r:id="rId6"/>
    <p:sldLayoutId id="2147483782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51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47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040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040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040"/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7" y="379825"/>
            <a:ext cx="8067600" cy="7092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fr-FR" dirty="0" smtClean="0"/>
              <a:t>Comite stratégique qualité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4" y="6357942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914040"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 defTabSz="914040"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6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6" r:id="rId2"/>
  </p:sldLayoutIdLst>
  <p:timing>
    <p:tnLst>
      <p:par>
        <p:cTn id="1" dur="indefinite" restart="never" nodeType="tmRoot"/>
      </p:par>
    </p:tnLst>
  </p:timing>
  <p:txStyles>
    <p:titleStyle>
      <a:lvl1pPr algn="ctr" defTabSz="91404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009" indent="-265009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508" indent="-255488" algn="l" defTabSz="91404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49" indent="-228510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9" indent="-228510" algn="l" defTabSz="91404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91" indent="-228510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10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29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48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68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4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8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9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2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56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620" y="6317674"/>
            <a:ext cx="1920760" cy="32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2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9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 userDrawn="1"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2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AD603A90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AD603A90"/><Relationship Id="rId4" Type="http://schemas.openxmlformats.org/officeDocument/2006/relationships/image" Target="../media/image13.AD603A90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vc-front-itce.damdy.com/celca/les-micro-tutos-comment-prendre-en-main-rapidement-et-efficacement-les-applicatifs-qhd-online-video-3496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service-celca-moss.sigce.caisse-epargne.fr/sites/lca1/SiteDirectory/Obj_Quali/La%20Qualit%20en%20CELCA/Outils%20Qualit&#233;/Films%20de%20pr&#233;sentation%20QHD/TUTO_QHD_CELCA.mp4" TargetMode="Externa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tv.ostrum.com/VideoWidget?widget=22983&amp;sfid=0030J00001zJeHDQA0&amp;utm_medium=4422768&amp;utm_source=CE+%e2%80%93+S.+Essentielle+%e2%80%93+16042018" TargetMode="External"/><Relationship Id="rId2" Type="http://schemas.openxmlformats.org/officeDocument/2006/relationships/hyperlink" Target="http://www.selectionetperformance.fr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3.tmp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commerciaux.celca.caisse-epargne.fr/download/1212/brief-hebdo/7831/brief-actualites-2018-semaine-16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3089081"/>
            <a:ext cx="8575675" cy="1189217"/>
          </a:xfrm>
        </p:spPr>
        <p:txBody>
          <a:bodyPr>
            <a:noAutofit/>
          </a:bodyPr>
          <a:lstStyle/>
          <a:p>
            <a:r>
              <a:rPr lang="fr-FR" sz="4000" dirty="0" smtClean="0">
                <a:solidFill>
                  <a:schemeClr val="bg1"/>
                </a:solidFill>
              </a:rPr>
              <a:t>Heure du Jeudi 19 avril 2018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304800" y="4096826"/>
            <a:ext cx="8562976" cy="121177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Temps fort 1 « coup de poing » N°3</a:t>
            </a:r>
          </a:p>
          <a:p>
            <a:endParaRPr lang="fr-FR" sz="800" dirty="0" smtClean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</a:rPr>
              <a:t>QHD </a:t>
            </a:r>
            <a:r>
              <a:rPr lang="fr-FR" dirty="0">
                <a:solidFill>
                  <a:srgbClr val="FF0000"/>
                </a:solidFill>
              </a:rPr>
              <a:t>on line </a:t>
            </a: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2" name="Plus 1"/>
          <p:cNvSpPr/>
          <p:nvPr/>
        </p:nvSpPr>
        <p:spPr>
          <a:xfrm>
            <a:off x="4339167" y="4529667"/>
            <a:ext cx="431800" cy="389466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8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"/>
          <p:cNvSpPr>
            <a:spLocks/>
          </p:cNvSpPr>
          <p:nvPr/>
        </p:nvSpPr>
        <p:spPr bwMode="auto">
          <a:xfrm>
            <a:off x="2857500" y="669471"/>
            <a:ext cx="6286500" cy="5426529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ZoneTexte 79"/>
          <p:cNvSpPr txBox="1"/>
          <p:nvPr/>
        </p:nvSpPr>
        <p:spPr>
          <a:xfrm>
            <a:off x="3255674" y="1973956"/>
            <a:ext cx="514809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/>
              <a:t>TEMPS FORT 1 </a:t>
            </a:r>
            <a:r>
              <a:rPr lang="fr-FR" sz="4400" dirty="0" smtClean="0">
                <a:solidFill>
                  <a:schemeClr val="tx2"/>
                </a:solidFill>
              </a:rPr>
              <a:t>- 2018</a:t>
            </a:r>
            <a:br>
              <a:rPr lang="fr-FR" sz="4400" dirty="0" smtClean="0">
                <a:solidFill>
                  <a:schemeClr val="tx2"/>
                </a:solidFill>
              </a:rPr>
            </a:br>
            <a:r>
              <a:rPr lang="fr-FR" sz="4400" b="1" dirty="0">
                <a:solidFill>
                  <a:srgbClr val="FF0000"/>
                </a:solidFill>
              </a:rPr>
              <a:t>Découvrez l’étape « coup de poing » </a:t>
            </a:r>
            <a:r>
              <a:rPr lang="fr-FR" sz="4400" b="1" dirty="0" smtClean="0">
                <a:solidFill>
                  <a:srgbClr val="FF0000"/>
                </a:solidFill>
              </a:rPr>
              <a:t>N°3</a:t>
            </a:r>
          </a:p>
          <a:p>
            <a:pPr algn="ctr"/>
            <a:endParaRPr lang="fr-FR" sz="2000" b="1" dirty="0">
              <a:solidFill>
                <a:srgbClr val="FF0000"/>
              </a:solidFill>
            </a:endParaRPr>
          </a:p>
          <a:p>
            <a:pPr algn="ctr"/>
            <a:r>
              <a:rPr lang="fr-FR" sz="3200" b="1" dirty="0"/>
              <a:t>Du 2 MAI AU 23 JUIN 2018</a:t>
            </a:r>
          </a:p>
        </p:txBody>
      </p:sp>
    </p:spTree>
    <p:extLst>
      <p:ext uri="{BB962C8B-B14F-4D97-AF65-F5344CB8AC3E}">
        <p14:creationId xmlns:p14="http://schemas.microsoft.com/office/powerpoint/2010/main" val="20246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dirty="0"/>
              <a:t>TEMPS FORT 1 : nos enjeux </a:t>
            </a:r>
            <a:r>
              <a:rPr lang="fr-FR" dirty="0" smtClean="0"/>
              <a:t>prioritaires</a:t>
            </a:r>
            <a:endParaRPr lang="fr-FR" sz="2700" dirty="0"/>
          </a:p>
        </p:txBody>
      </p:sp>
      <p:sp>
        <p:nvSpPr>
          <p:cNvPr id="22" name="Organigramme : Connecteur 21"/>
          <p:cNvSpPr/>
          <p:nvPr/>
        </p:nvSpPr>
        <p:spPr>
          <a:xfrm>
            <a:off x="7847856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83760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Organigramme : Connecteur 23"/>
          <p:cNvSpPr/>
          <p:nvPr/>
        </p:nvSpPr>
        <p:spPr>
          <a:xfrm>
            <a:off x="7793310" y="2307184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929214" y="2450604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Espace réservé du contenu 1"/>
          <p:cNvSpPr txBox="1">
            <a:spLocks/>
          </p:cNvSpPr>
          <p:nvPr/>
        </p:nvSpPr>
        <p:spPr>
          <a:xfrm>
            <a:off x="777922" y="1222041"/>
            <a:ext cx="8048473" cy="5084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b="1" dirty="0" smtClean="0">
                <a:solidFill>
                  <a:srgbClr val="FF0000"/>
                </a:solidFill>
              </a:rPr>
              <a:t>Nos objectifs du 2 janvier au 23 juin 2018 :</a:t>
            </a:r>
          </a:p>
          <a:p>
            <a:pPr>
              <a:defRPr/>
            </a:pPr>
            <a:endParaRPr lang="fr-FR" sz="14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9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0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000" b="1" dirty="0" smtClean="0">
              <a:solidFill>
                <a:srgbClr val="FF0000"/>
              </a:solidFill>
            </a:endParaRPr>
          </a:p>
          <a:p>
            <a:pPr marL="400050" lvl="1" indent="0" algn="ctr"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ysClr val="windowText" lastClr="000000"/>
                </a:solidFill>
              </a:rPr>
              <a:t>Soit un rythme HEBDO/ETP de :</a:t>
            </a:r>
            <a:endParaRPr lang="fr-FR" sz="1800" b="1" dirty="0">
              <a:solidFill>
                <a:sysClr val="windowText" lastClr="000000"/>
              </a:solidFill>
            </a:endParaRPr>
          </a:p>
        </p:txBody>
      </p:sp>
      <p:sp>
        <p:nvSpPr>
          <p:cNvPr id="27" name="Organigramme : Connecteur 26"/>
          <p:cNvSpPr/>
          <p:nvPr/>
        </p:nvSpPr>
        <p:spPr>
          <a:xfrm>
            <a:off x="5553633" y="2291502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Organigramme : Connecteur 27"/>
          <p:cNvSpPr/>
          <p:nvPr/>
        </p:nvSpPr>
        <p:spPr>
          <a:xfrm>
            <a:off x="3321385" y="2291502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Organigramme : Connecteur 28"/>
          <p:cNvSpPr/>
          <p:nvPr/>
        </p:nvSpPr>
        <p:spPr>
          <a:xfrm>
            <a:off x="1089137" y="22909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3033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57289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689537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07504" y="2506930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Assurance-Vie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33M€ d’excédents de collecte</a:t>
            </a:r>
          </a:p>
          <a:p>
            <a:pPr algn="ctr"/>
            <a:r>
              <a:rPr lang="fr-FR" sz="1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oit environ</a:t>
            </a: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416M€ de chiffre d’affaires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483768" y="2492404"/>
            <a:ext cx="2088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Conso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258M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€ d’engagements </a:t>
            </a:r>
            <a:endParaRPr lang="fr-FR" sz="1600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(hors crédits renouvelables)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387788" y="252608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Cartes bancaires HDG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10 700 ventes nettes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153033" y="2434922"/>
            <a:ext cx="8955471" cy="1568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37" name="Rectangle 36"/>
          <p:cNvSpPr/>
          <p:nvPr/>
        </p:nvSpPr>
        <p:spPr>
          <a:xfrm>
            <a:off x="1475656" y="158650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prstClr val="black"/>
                </a:solidFill>
                <a:latin typeface="Calibri"/>
              </a:rPr>
              <a:t>Atteindre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60</a:t>
            </a:r>
            <a:r>
              <a:rPr lang="fr-FR" sz="2000" b="1" dirty="0">
                <a:solidFill>
                  <a:prstClr val="black"/>
                </a:solidFill>
                <a:latin typeface="Calibri"/>
              </a:rPr>
              <a:t>% de l’objectif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annuel au 23 juin 2018, soit </a:t>
            </a:r>
            <a:r>
              <a:rPr lang="fr-FR" sz="2000" b="1" dirty="0">
                <a:solidFill>
                  <a:prstClr val="black"/>
                </a:solidFill>
                <a:latin typeface="Calibri"/>
              </a:rPr>
              <a:t>10% de l’objectif annuel /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mois :</a:t>
            </a:r>
            <a:endParaRPr lang="fr-FR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rganigramme : Connecteur 37"/>
          <p:cNvSpPr/>
          <p:nvPr/>
        </p:nvSpPr>
        <p:spPr>
          <a:xfrm>
            <a:off x="5652120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Organigramme : Connecteur 38"/>
          <p:cNvSpPr/>
          <p:nvPr/>
        </p:nvSpPr>
        <p:spPr>
          <a:xfrm>
            <a:off x="3419872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Organigramme : Connecteur 39"/>
          <p:cNvSpPr/>
          <p:nvPr/>
        </p:nvSpPr>
        <p:spPr>
          <a:xfrm>
            <a:off x="1187624" y="4699843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1520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55776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88024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07504" y="4915867"/>
            <a:ext cx="244827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Assurance-Vie</a:t>
            </a:r>
          </a:p>
          <a:p>
            <a:pPr algn="ctr"/>
            <a:endParaRPr lang="fr-FR" sz="8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1 165€ d’excédents </a:t>
            </a:r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Soit environ 14 700€ de CA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2486026" y="4901341"/>
            <a:ext cx="225742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Conso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9 100€ 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d’engagements </a:t>
            </a:r>
            <a:endParaRPr lang="fr-FR" sz="1600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(hors crédits renouvelables)</a:t>
            </a:r>
            <a:endParaRPr lang="fr-FR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486275" y="4935021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Cartes bancaires HDG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0,4 vente nette</a:t>
            </a:r>
          </a:p>
        </p:txBody>
      </p:sp>
      <p:cxnSp>
        <p:nvCxnSpPr>
          <p:cNvPr id="47" name="Connecteur droit 46"/>
          <p:cNvCxnSpPr/>
          <p:nvPr/>
        </p:nvCxnSpPr>
        <p:spPr>
          <a:xfrm>
            <a:off x="251520" y="4843859"/>
            <a:ext cx="889248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49" name="ZoneTexte 48"/>
          <p:cNvSpPr txBox="1"/>
          <p:nvPr/>
        </p:nvSpPr>
        <p:spPr>
          <a:xfrm>
            <a:off x="6948264" y="2546995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MLT </a:t>
            </a:r>
          </a:p>
          <a:p>
            <a:pPr algn="ctr"/>
            <a:endParaRPr lang="fr-FR" sz="16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87M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€ d’engagements </a:t>
            </a:r>
          </a:p>
          <a:p>
            <a:pPr algn="ctr"/>
            <a:r>
              <a:rPr lang="fr-FR" sz="1600" dirty="0">
                <a:solidFill>
                  <a:prstClr val="black"/>
                </a:solidFill>
                <a:latin typeface="Calibri"/>
              </a:rPr>
              <a:t>(yc crédits bail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)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682011" y="4935021"/>
            <a:ext cx="266429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MLT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3 100€ d’engagements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yc compris crédits bail)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81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Autofit/>
          </a:bodyPr>
          <a:lstStyle/>
          <a:p>
            <a:pPr algn="l"/>
            <a:r>
              <a:rPr lang="fr-FR" sz="2400" dirty="0"/>
              <a:t>TEMPS FORT 1 : </a:t>
            </a:r>
            <a:r>
              <a:rPr lang="fr-FR" sz="2400" dirty="0" smtClean="0"/>
              <a:t>les résultats au 15 AVRIL 2018</a:t>
            </a:r>
            <a:endParaRPr lang="fr-FR" sz="2000" dirty="0"/>
          </a:p>
        </p:txBody>
      </p:sp>
      <p:sp>
        <p:nvSpPr>
          <p:cNvPr id="53" name="Rectangle 52"/>
          <p:cNvSpPr/>
          <p:nvPr/>
        </p:nvSpPr>
        <p:spPr>
          <a:xfrm>
            <a:off x="180044" y="1342418"/>
            <a:ext cx="4897794" cy="478600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39898" y="1460833"/>
            <a:ext cx="35499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fr-FR" sz="16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Incentive Globale : une belle performance sur les excédents d’assurance-vie et les ventes nettes de cartes HDG ! </a:t>
            </a:r>
            <a:endParaRPr lang="fr-FR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0690" y="456521"/>
            <a:ext cx="473503" cy="54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6" name="Tableau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81278"/>
              </p:ext>
            </p:extLst>
          </p:nvPr>
        </p:nvGraphicFramePr>
        <p:xfrm>
          <a:off x="368497" y="2667324"/>
          <a:ext cx="4553699" cy="3101177"/>
        </p:xfrm>
        <a:graphic>
          <a:graphicData uri="http://schemas.openxmlformats.org/drawingml/2006/table">
            <a:tbl>
              <a:tblPr firstRow="1" bandRow="1"/>
              <a:tblGrid>
                <a:gridCol w="1470031"/>
                <a:gridCol w="992221"/>
                <a:gridCol w="1040860"/>
                <a:gridCol w="1050587"/>
              </a:tblGrid>
              <a:tr h="6351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Résultats au 15/04/2018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Réal.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Obj.</a:t>
                      </a:r>
                      <a:endParaRPr lang="fr-FR" sz="14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%obj.</a:t>
                      </a:r>
                      <a:endParaRPr lang="fr-FR" sz="14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616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Chiffre d'affaires assurance vie </a:t>
                      </a:r>
                      <a:r>
                        <a:rPr lang="fr-FR" sz="1200" b="1" dirty="0" smtClean="0">
                          <a:effectLst/>
                          <a:latin typeface="Arial"/>
                          <a:ea typeface="Calibri"/>
                        </a:rPr>
                        <a:t>(K€)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232 808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459 879</a:t>
                      </a: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51%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616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Ventes nettes CB HDG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8 176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10 700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76%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616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Excédents assurance vie </a:t>
                      </a:r>
                      <a:r>
                        <a:rPr lang="fr-FR" sz="1200" b="1" dirty="0" smtClean="0">
                          <a:effectLst/>
                          <a:latin typeface="Arial"/>
                          <a:ea typeface="Calibri"/>
                        </a:rPr>
                        <a:t>(K€)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50 282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33 000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152%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616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Engagements crédit MLT </a:t>
                      </a:r>
                      <a:r>
                        <a:rPr lang="fr-FR" sz="1200" b="1" dirty="0" smtClean="0">
                          <a:effectLst/>
                          <a:latin typeface="Arial"/>
                          <a:ea typeface="Calibri"/>
                        </a:rPr>
                        <a:t>(K€)*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38 550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87 000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44%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67" name="ZoneTexte 66"/>
          <p:cNvSpPr txBox="1"/>
          <p:nvPr/>
        </p:nvSpPr>
        <p:spPr>
          <a:xfrm>
            <a:off x="3131025" y="2337159"/>
            <a:ext cx="1752996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>
                <a:solidFill>
                  <a:prstClr val="white"/>
                </a:solidFill>
              </a:rPr>
              <a:t>Taux optimum = </a:t>
            </a:r>
            <a:r>
              <a:rPr lang="fr-FR" sz="1400" b="1" dirty="0" smtClean="0">
                <a:solidFill>
                  <a:prstClr val="white"/>
                </a:solidFill>
              </a:rPr>
              <a:t>60%</a:t>
            </a:r>
            <a:endParaRPr lang="fr-FR" sz="1400" b="1" dirty="0">
              <a:solidFill>
                <a:prstClr val="white"/>
              </a:solidFill>
            </a:endParaRPr>
          </a:p>
        </p:txBody>
      </p:sp>
      <p:pic>
        <p:nvPicPr>
          <p:cNvPr id="15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64" y="1515015"/>
            <a:ext cx="447472" cy="41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" y="4027258"/>
            <a:ext cx="275618" cy="29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7" y="4734142"/>
            <a:ext cx="275618" cy="29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1148"/>
            <a:ext cx="344521" cy="276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1" y="5330954"/>
            <a:ext cx="344521" cy="2767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/>
          <p:cNvSpPr/>
          <p:nvPr/>
        </p:nvSpPr>
        <p:spPr>
          <a:xfrm>
            <a:off x="5244912" y="1339175"/>
            <a:ext cx="3704535" cy="219196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86476" y="1480403"/>
            <a:ext cx="35499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fr-FR" sz="16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« Coup de Poing N°1 » : </a:t>
            </a:r>
            <a:endParaRPr lang="fr-FR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61125" y="3699753"/>
            <a:ext cx="3704535" cy="219196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54051" y="3763160"/>
            <a:ext cx="35499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fr-FR" sz="16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« Coup de Poing N°2 » : </a:t>
            </a:r>
            <a:endParaRPr lang="fr-FR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714886"/>
              </p:ext>
            </p:extLst>
          </p:nvPr>
        </p:nvGraphicFramePr>
        <p:xfrm>
          <a:off x="5661499" y="1876141"/>
          <a:ext cx="3307877" cy="1645920"/>
        </p:xfrm>
        <a:graphic>
          <a:graphicData uri="http://schemas.openxmlformats.org/drawingml/2006/table">
            <a:tbl>
              <a:tblPr firstRow="1" bandRow="1"/>
              <a:tblGrid>
                <a:gridCol w="1394351"/>
                <a:gridCol w="652675"/>
                <a:gridCol w="718603"/>
                <a:gridCol w="542248"/>
              </a:tblGrid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fr-FR" sz="1200" dirty="0" smtClean="0">
                          <a:latin typeface="Arial Narrow" panose="020B0606020202030204" pitchFamily="34" charset="0"/>
                        </a:rPr>
                        <a:t>Résultats du 01/01/ au 05/03/2018</a:t>
                      </a:r>
                      <a:endParaRPr lang="fr-FR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Arial Narrow" panose="020B0606020202030204" pitchFamily="34" charset="0"/>
                        </a:rPr>
                        <a:t>Réal.</a:t>
                      </a:r>
                      <a:endParaRPr lang="fr-FR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Obj. de</a:t>
                      </a:r>
                      <a:r>
                        <a:rPr lang="fr-FR" sz="1200" b="1" kern="1200" baseline="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la période</a:t>
                      </a:r>
                      <a:endParaRPr lang="fr-FR" sz="12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%obj.</a:t>
                      </a:r>
                      <a:endParaRPr lang="fr-FR" sz="12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Arial"/>
                          <a:ea typeface="Calibri"/>
                        </a:rPr>
                        <a:t>Chiffre d'affaires assurance vie </a:t>
                      </a:r>
                      <a:r>
                        <a:rPr lang="fr-FR" sz="1100" b="1" dirty="0" smtClean="0">
                          <a:effectLst/>
                          <a:latin typeface="Arial"/>
                          <a:ea typeface="Calibri"/>
                        </a:rPr>
                        <a:t>(K€)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156 336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183 765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85%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Arial"/>
                          <a:ea typeface="Calibri"/>
                        </a:rPr>
                        <a:t>Excédents assurance vie </a:t>
                      </a:r>
                      <a:r>
                        <a:rPr lang="fr-FR" sz="1100" b="1" dirty="0" smtClean="0">
                          <a:effectLst/>
                          <a:latin typeface="Arial"/>
                          <a:ea typeface="Calibri"/>
                        </a:rPr>
                        <a:t>(K€)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45 168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13 200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342%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pic>
        <p:nvPicPr>
          <p:cNvPr id="24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331" y="2652408"/>
            <a:ext cx="344521" cy="276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326" y="3138791"/>
            <a:ext cx="275618" cy="2983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67836"/>
              </p:ext>
            </p:extLst>
          </p:nvPr>
        </p:nvGraphicFramePr>
        <p:xfrm>
          <a:off x="5648529" y="4188081"/>
          <a:ext cx="3336589" cy="1645920"/>
        </p:xfrm>
        <a:graphic>
          <a:graphicData uri="http://schemas.openxmlformats.org/drawingml/2006/table">
            <a:tbl>
              <a:tblPr firstRow="1" bandRow="1"/>
              <a:tblGrid>
                <a:gridCol w="1371599"/>
                <a:gridCol w="642025"/>
                <a:gridCol w="710120"/>
                <a:gridCol w="612845"/>
              </a:tblGrid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fr-FR" sz="1200" dirty="0" smtClean="0">
                          <a:latin typeface="Arial Narrow" panose="020B0606020202030204" pitchFamily="34" charset="0"/>
                        </a:rPr>
                        <a:t>Résultats du 05/03 au 15/04/2018</a:t>
                      </a:r>
                      <a:endParaRPr lang="fr-FR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>
                          <a:latin typeface="Arial Narrow" panose="020B0606020202030204" pitchFamily="34" charset="0"/>
                        </a:rPr>
                        <a:t>Réal.</a:t>
                      </a:r>
                      <a:endParaRPr lang="fr-FR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Obj. de</a:t>
                      </a:r>
                      <a:r>
                        <a:rPr lang="fr-FR" sz="1200" b="1" kern="1200" baseline="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la période</a:t>
                      </a:r>
                      <a:endParaRPr lang="fr-FR" sz="12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%obj.</a:t>
                      </a:r>
                      <a:endParaRPr lang="fr-FR" sz="12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Ventes nettes Forfaits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-186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1 660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-11%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Ventes nettes IARD/Prévoyance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1 000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2 980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+mn-cs"/>
                        </a:rPr>
                        <a:t>34%</a:t>
                      </a:r>
                      <a:endParaRPr lang="fr-FR" sz="11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pic>
        <p:nvPicPr>
          <p:cNvPr id="27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621" y="4941651"/>
            <a:ext cx="277239" cy="30510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ZoneTexte 27"/>
          <p:cNvSpPr txBox="1"/>
          <p:nvPr/>
        </p:nvSpPr>
        <p:spPr>
          <a:xfrm>
            <a:off x="7450478" y="1583107"/>
            <a:ext cx="1488332" cy="2616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prstClr val="white"/>
                </a:solidFill>
              </a:rPr>
              <a:t>Taux optimum = </a:t>
            </a:r>
            <a:r>
              <a:rPr lang="fr-FR" sz="1100" b="1" dirty="0" smtClean="0">
                <a:solidFill>
                  <a:prstClr val="white"/>
                </a:solidFill>
              </a:rPr>
              <a:t>100%</a:t>
            </a:r>
            <a:endParaRPr lang="fr-FR" sz="1100" b="1" dirty="0">
              <a:solidFill>
                <a:prstClr val="white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487050" y="3914503"/>
            <a:ext cx="1488332" cy="2616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prstClr val="white"/>
                </a:solidFill>
              </a:rPr>
              <a:t>Taux optimum = </a:t>
            </a:r>
            <a:r>
              <a:rPr lang="fr-FR" sz="1100" b="1" dirty="0" smtClean="0">
                <a:solidFill>
                  <a:prstClr val="white"/>
                </a:solidFill>
              </a:rPr>
              <a:t>75%</a:t>
            </a:r>
            <a:endParaRPr lang="fr-FR" sz="1100" b="1" dirty="0">
              <a:solidFill>
                <a:prstClr val="white"/>
              </a:solidFill>
            </a:endParaRPr>
          </a:p>
        </p:txBody>
      </p:sp>
      <p:pic>
        <p:nvPicPr>
          <p:cNvPr id="32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554" y="5441184"/>
            <a:ext cx="277239" cy="305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32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0043" y="1342418"/>
            <a:ext cx="8642943" cy="306421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77922" y="1495361"/>
            <a:ext cx="7809487" cy="2861954"/>
          </a:xfrm>
        </p:spPr>
        <p:txBody>
          <a:bodyPr>
            <a:noAutofit/>
          </a:bodyPr>
          <a:lstStyle/>
          <a:p>
            <a:r>
              <a:rPr lang="fr-FR" b="1" dirty="0" smtClean="0"/>
              <a:t>3 enjeux : </a:t>
            </a:r>
          </a:p>
          <a:p>
            <a:endParaRPr lang="fr-FR" dirty="0" smtClean="0"/>
          </a:p>
          <a:p>
            <a:pPr marL="457200" lvl="1" indent="0">
              <a:buNone/>
            </a:pPr>
            <a:r>
              <a:rPr lang="fr-FR" b="1" dirty="0" smtClean="0"/>
              <a:t>Maintenir la dynamique sur l’assurance-vie.  </a:t>
            </a:r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r>
              <a:rPr lang="fr-FR" b="1" dirty="0" smtClean="0"/>
              <a:t>Poursuivre la relance, </a:t>
            </a:r>
            <a:r>
              <a:rPr lang="fr-FR" dirty="0" smtClean="0"/>
              <a:t>encore timide, </a:t>
            </a:r>
            <a:r>
              <a:rPr lang="fr-FR" b="1" dirty="0" smtClean="0"/>
              <a:t>sur les ventes nettes de Forfaits</a:t>
            </a:r>
            <a:r>
              <a:rPr lang="fr-FR" dirty="0"/>
              <a:t> </a:t>
            </a:r>
            <a:r>
              <a:rPr lang="fr-FR" dirty="0" smtClean="0"/>
              <a:t>et </a:t>
            </a:r>
            <a:r>
              <a:rPr lang="fr-FR" b="1" dirty="0" smtClean="0"/>
              <a:t>sur </a:t>
            </a:r>
            <a:r>
              <a:rPr lang="fr-FR" b="1" dirty="0"/>
              <a:t>les assurances IARD/Prévoyance</a:t>
            </a:r>
            <a:r>
              <a:rPr lang="fr-FR" dirty="0"/>
              <a:t>, </a:t>
            </a:r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r>
              <a:rPr lang="fr-FR" b="1" dirty="0" smtClean="0"/>
              <a:t>Relancer la collecte sur les parts sociales, </a:t>
            </a:r>
            <a:r>
              <a:rPr lang="fr-FR" dirty="0" smtClean="0"/>
              <a:t>dont les résultats sont en décalage par rapport à l’ensemble des CE, et compte tenu des rachats ordinaires (d’un montant estimé à 36M€ en 2018) en permettant à nos clients de diversifier leur épargne.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Les objectifs du «</a:t>
            </a:r>
            <a:r>
              <a:rPr lang="fr-FR" dirty="0"/>
              <a:t> coup de poing n°3 </a:t>
            </a:r>
            <a:r>
              <a:rPr lang="fr-FR" dirty="0" smtClean="0"/>
              <a:t>»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30507" y="2019633"/>
            <a:ext cx="325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</a:rPr>
              <a:t>1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16624" y="276552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</a:rPr>
              <a:t>2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06016" y="35776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</a:rPr>
              <a:t>3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622065" y="4561347"/>
            <a:ext cx="2751152" cy="775586"/>
          </a:xfrm>
          <a:prstGeom prst="rect">
            <a:avLst/>
          </a:prstGeom>
          <a:solidFill>
            <a:srgbClr val="A79C86"/>
          </a:solidFill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sz="1050" b="1" dirty="0" smtClean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600" b="1" dirty="0" smtClean="0">
                <a:solidFill>
                  <a:srgbClr val="FF0000"/>
                </a:solidFill>
              </a:rPr>
              <a:t>ASSURANCE-VIE</a:t>
            </a:r>
            <a:r>
              <a:rPr lang="fr-FR" sz="1600" dirty="0" smtClean="0">
                <a:solidFill>
                  <a:srgbClr val="000000"/>
                </a:solidFill>
              </a:rPr>
              <a:t> </a:t>
            </a:r>
          </a:p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200" dirty="0" smtClean="0">
                <a:solidFill>
                  <a:srgbClr val="000000"/>
                </a:solidFill>
              </a:rPr>
              <a:t>(excédents et chiffre d’affaires)</a:t>
            </a:r>
            <a:endParaRPr lang="fr-F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3651564" y="4549878"/>
            <a:ext cx="2417194" cy="826811"/>
          </a:xfrm>
          <a:prstGeom prst="rect">
            <a:avLst/>
          </a:prstGeom>
          <a:solidFill>
            <a:srgbClr val="A79C86"/>
          </a:solidFill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600" b="1" dirty="0" smtClean="0">
                <a:solidFill>
                  <a:srgbClr val="FF0000"/>
                </a:solidFill>
              </a:rPr>
              <a:t>BANCARISATION </a:t>
            </a:r>
            <a:r>
              <a:rPr lang="fr-FR" sz="1200" dirty="0">
                <a:solidFill>
                  <a:srgbClr val="000000"/>
                </a:solidFill>
              </a:rPr>
              <a:t>(forfaits) et </a:t>
            </a:r>
          </a:p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600" b="1" dirty="0" smtClean="0">
                <a:solidFill>
                  <a:srgbClr val="FF0000"/>
                </a:solidFill>
              </a:rPr>
              <a:t>Assurances </a:t>
            </a:r>
            <a:r>
              <a:rPr lang="fr-FR" sz="1600" b="1" dirty="0">
                <a:solidFill>
                  <a:srgbClr val="FF0000"/>
                </a:solidFill>
              </a:rPr>
              <a:t>IARD/PREVOYANCE </a:t>
            </a:r>
          </a:p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11" name="Espace réservé du contenu 1"/>
          <p:cNvSpPr txBox="1">
            <a:spLocks/>
          </p:cNvSpPr>
          <p:nvPr/>
        </p:nvSpPr>
        <p:spPr>
          <a:xfrm>
            <a:off x="6418563" y="4551202"/>
            <a:ext cx="2353587" cy="841389"/>
          </a:xfrm>
          <a:prstGeom prst="rect">
            <a:avLst/>
          </a:prstGeom>
          <a:solidFill>
            <a:srgbClr val="B4D692"/>
          </a:solidFill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sz="1100" b="1" dirty="0" smtClean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600" b="1" dirty="0" smtClean="0">
                <a:solidFill>
                  <a:srgbClr val="FF0000"/>
                </a:solidFill>
              </a:rPr>
              <a:t>PARTS SOCIALES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935934" y="4661073"/>
            <a:ext cx="1113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2800" b="1"/>
            </a:lvl1pPr>
          </a:lstStyle>
          <a:p>
            <a:r>
              <a:rPr lang="fr-FR" dirty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656603" y="4678302"/>
            <a:ext cx="1113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2800" b="1"/>
            </a:lvl1pPr>
          </a:lstStyle>
          <a:p>
            <a:r>
              <a:rPr lang="fr-FR" dirty="0">
                <a:solidFill>
                  <a:srgbClr val="000000"/>
                </a:solidFill>
              </a:rPr>
              <a:t>+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517" y="4992150"/>
            <a:ext cx="403836" cy="34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144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« coup de poing n°3 » - l’incentive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13470" y="1478604"/>
            <a:ext cx="8412478" cy="4373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2910473" y="1497610"/>
            <a:ext cx="2676063" cy="527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b="1" dirty="0" smtClean="0">
                <a:solidFill>
                  <a:srgbClr val="000000"/>
                </a:solidFill>
              </a:rPr>
              <a:t>Coup de Poing N°3</a:t>
            </a:r>
          </a:p>
          <a:p>
            <a:pPr marL="0" indent="0" algn="ctr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400" dirty="0" smtClean="0">
                <a:solidFill>
                  <a:srgbClr val="000000"/>
                </a:solidFill>
              </a:rPr>
              <a:t>(mai - juin)</a:t>
            </a:r>
            <a:endParaRPr lang="fr-FR" sz="1400" dirty="0">
              <a:solidFill>
                <a:srgbClr val="000000"/>
              </a:solidFill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328046"/>
              </p:ext>
            </p:extLst>
          </p:nvPr>
        </p:nvGraphicFramePr>
        <p:xfrm>
          <a:off x="868306" y="2691952"/>
          <a:ext cx="7528273" cy="1127760"/>
        </p:xfrm>
        <a:graphic>
          <a:graphicData uri="http://schemas.openxmlformats.org/drawingml/2006/table">
            <a:tbl>
              <a:tblPr firstRow="1" bandRow="1"/>
              <a:tblGrid>
                <a:gridCol w="2924466"/>
                <a:gridCol w="1908500"/>
                <a:gridCol w="2695307"/>
              </a:tblGrid>
              <a:tr h="2714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Critères CELCA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Classement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Gain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714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Chiffre d'affaires Assurance Vie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Réalisation</a:t>
                      </a:r>
                      <a:r>
                        <a:rPr lang="fr-FR" sz="1400" baseline="0" dirty="0" smtClean="0">
                          <a:latin typeface="+mn-lt"/>
                        </a:rPr>
                        <a:t> / ETP</a:t>
                      </a:r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100€**</a:t>
                      </a:r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1533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Nombre de ventes</a:t>
                      </a:r>
                      <a:r>
                        <a:rPr lang="fr-FR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brutes de </a:t>
                      </a: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Forfaits et</a:t>
                      </a:r>
                      <a:r>
                        <a:rPr lang="fr-FR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d’IARD/Prévoyance*</a:t>
                      </a:r>
                      <a:endParaRPr lang="fr-FR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422866" y="5392641"/>
            <a:ext cx="842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000000"/>
                </a:solidFill>
              </a:rPr>
              <a:t>*</a:t>
            </a:r>
            <a:r>
              <a:rPr lang="fr-FR" sz="1100">
                <a:solidFill>
                  <a:srgbClr val="000000"/>
                </a:solidFill>
              </a:rPr>
              <a:t>Ventes </a:t>
            </a:r>
            <a:r>
              <a:rPr lang="fr-FR" sz="1100" smtClean="0">
                <a:solidFill>
                  <a:srgbClr val="000000"/>
                </a:solidFill>
              </a:rPr>
              <a:t>brutes IARD/Prévoyance </a:t>
            </a:r>
            <a:r>
              <a:rPr lang="fr-FR" sz="1100" dirty="0">
                <a:solidFill>
                  <a:srgbClr val="000000"/>
                </a:solidFill>
              </a:rPr>
              <a:t>= Auto, MRH, GAV, Garanties Santé, </a:t>
            </a:r>
            <a:r>
              <a:rPr lang="fr-FR" sz="1100" dirty="0" smtClean="0">
                <a:solidFill>
                  <a:srgbClr val="000000"/>
                </a:solidFill>
              </a:rPr>
              <a:t>Secur’Obsèques </a:t>
            </a:r>
            <a:r>
              <a:rPr lang="fr-FR" sz="1100" dirty="0">
                <a:solidFill>
                  <a:srgbClr val="000000"/>
                </a:solidFill>
              </a:rPr>
              <a:t>Assistance Vie, Sécur’Famille, Prévoyance du Locataire</a:t>
            </a:r>
            <a:endParaRPr lang="fr-FR" sz="1100" dirty="0" smtClean="0">
              <a:solidFill>
                <a:prstClr val="black"/>
              </a:solidFill>
              <a:latin typeface="Calibri"/>
            </a:endParaRPr>
          </a:p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0572" y="2121423"/>
            <a:ext cx="750603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 Narrow" panose="020B0606020202030204" pitchFamily="34" charset="0"/>
              <a:buChar char="−"/>
            </a:pPr>
            <a:r>
              <a:rPr lang="fr-FR" sz="1400" b="1" dirty="0">
                <a:solidFill>
                  <a:sysClr val="windowText" lastClr="000000"/>
                </a:solidFill>
              </a:rPr>
              <a:t>Seront déclarées </a:t>
            </a:r>
            <a:r>
              <a:rPr lang="fr-FR" b="1" dirty="0">
                <a:solidFill>
                  <a:sysClr val="windowText" lastClr="000000"/>
                </a:solidFill>
              </a:rPr>
              <a:t>éligibles</a:t>
            </a:r>
            <a:r>
              <a:rPr lang="fr-FR" sz="1400" b="1" dirty="0">
                <a:solidFill>
                  <a:sysClr val="windowText" lastClr="000000"/>
                </a:solidFill>
              </a:rPr>
              <a:t> les 45 premières agences, classées selon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leur rang moyen sur les 2 </a:t>
            </a:r>
            <a:r>
              <a:rPr lang="fr-FR" sz="1400" b="1" dirty="0">
                <a:solidFill>
                  <a:sysClr val="windowText" lastClr="000000"/>
                </a:solidFill>
              </a:rPr>
              <a:t>critères ci-dessous :</a:t>
            </a:r>
          </a:p>
          <a:p>
            <a:pPr lvl="1" algn="just">
              <a:buFont typeface="Arial Narrow" panose="020B0606020202030204" pitchFamily="34" charset="0"/>
              <a:buChar char="−"/>
            </a:pPr>
            <a:endParaRPr lang="fr-FR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845089" y="4040669"/>
            <a:ext cx="7456998" cy="461665"/>
          </a:xfrm>
          <a:prstGeom prst="rect">
            <a:avLst/>
          </a:prstGeom>
          <a:solidFill>
            <a:srgbClr val="B4D69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u="sng" dirty="0" smtClean="0">
                <a:solidFill>
                  <a:srgbClr val="000000"/>
                </a:solidFill>
              </a:rPr>
              <a:t>***Parts sociales </a:t>
            </a:r>
            <a:r>
              <a:rPr lang="fr-FR" sz="1200" dirty="0" smtClean="0">
                <a:solidFill>
                  <a:srgbClr val="000000"/>
                </a:solidFill>
              </a:rPr>
              <a:t>= </a:t>
            </a:r>
          </a:p>
          <a:p>
            <a:pPr algn="ctr"/>
            <a:r>
              <a:rPr lang="fr-FR" sz="1200" dirty="0" smtClean="0">
                <a:solidFill>
                  <a:srgbClr val="000000"/>
                </a:solidFill>
              </a:rPr>
              <a:t>celles-ci ne pouvant être intégrées dans l’incentive, un suivi spécifique sera réalisé sur la période.</a:t>
            </a:r>
            <a:endParaRPr lang="fr-FR" sz="1200" dirty="0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64" y="4097206"/>
            <a:ext cx="403836" cy="34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35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us-titre 112"/>
          <p:cNvSpPr>
            <a:spLocks noGrp="1"/>
          </p:cNvSpPr>
          <p:nvPr>
            <p:ph type="subTitle" idx="1"/>
          </p:nvPr>
        </p:nvSpPr>
        <p:spPr>
          <a:xfrm>
            <a:off x="304800" y="3648075"/>
            <a:ext cx="8562976" cy="90804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L’étape </a:t>
            </a:r>
            <a:r>
              <a:rPr lang="fr-FR" sz="2400" dirty="0">
                <a:solidFill>
                  <a:srgbClr val="FF0000"/>
                </a:solidFill>
              </a:rPr>
              <a:t>« coup de poing » </a:t>
            </a:r>
            <a:r>
              <a:rPr lang="fr-FR" sz="2400" dirty="0" smtClean="0">
                <a:solidFill>
                  <a:srgbClr val="FF0000"/>
                </a:solidFill>
              </a:rPr>
              <a:t>N°3 </a:t>
            </a: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 smtClean="0">
                <a:solidFill>
                  <a:srgbClr val="FF0000"/>
                </a:solidFill>
              </a:rPr>
              <a:t>Les moyens à votre disposition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Titre 111"/>
          <p:cNvSpPr>
            <a:spLocks noGrp="1"/>
          </p:cNvSpPr>
          <p:nvPr>
            <p:ph type="ctrTitle"/>
          </p:nvPr>
        </p:nvSpPr>
        <p:spPr>
          <a:xfrm>
            <a:off x="298449" y="2640331"/>
            <a:ext cx="8575675" cy="960120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0" name="ZoneTexte 9"/>
          <p:cNvSpPr txBox="1"/>
          <p:nvPr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1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0"/>
              </a:spcBef>
            </a:pP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>Coup de poing </a:t>
            </a:r>
            <a:r>
              <a:rPr lang="fr-FR" sz="2700" dirty="0" smtClean="0">
                <a:solidFill>
                  <a:prstClr val="white"/>
                </a:solidFill>
                <a:ea typeface="+mn-ea"/>
                <a:cs typeface="+mn-cs"/>
              </a:rPr>
              <a:t>n°3</a:t>
            </a: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LES moyens </a:t>
            </a:r>
            <a:r>
              <a:rPr lang="fr-FR" sz="1800" dirty="0">
                <a:solidFill>
                  <a:prstClr val="white"/>
                </a:solidFill>
                <a:ea typeface="+mn-ea"/>
                <a:cs typeface="+mn-cs"/>
              </a:rPr>
              <a:t>mis à disposition </a:t>
            </a: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« ASSURANCE-VIE / banca / iard »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87726" y="1641475"/>
            <a:ext cx="8571724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321594" y="2384170"/>
            <a:ext cx="8571722" cy="2382563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3928" y="2409995"/>
            <a:ext cx="7670939" cy="1915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000000"/>
                </a:solidFill>
              </a:rPr>
              <a:t>Prestataire : </a:t>
            </a:r>
            <a:r>
              <a:rPr lang="fr-FR" sz="1600" dirty="0" smtClean="0">
                <a:solidFill>
                  <a:srgbClr val="000000"/>
                </a:solidFill>
              </a:rPr>
              <a:t>AVISO</a:t>
            </a:r>
            <a:endParaRPr lang="fr-FR" sz="1600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3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000000"/>
                </a:solidFill>
              </a:rPr>
              <a:t>Volumétrie : </a:t>
            </a:r>
            <a:r>
              <a:rPr lang="fr-FR" sz="1600" dirty="0" smtClean="0">
                <a:solidFill>
                  <a:srgbClr val="000000"/>
                </a:solidFill>
              </a:rPr>
              <a:t>20 000 clients ciblés</a:t>
            </a:r>
            <a:endParaRPr lang="fr-FR" sz="1600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3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000000"/>
                </a:solidFill>
              </a:rPr>
              <a:t>Cibles </a:t>
            </a:r>
            <a:r>
              <a:rPr lang="fr-FR" sz="1600" b="1" dirty="0">
                <a:solidFill>
                  <a:srgbClr val="000000"/>
                </a:solidFill>
              </a:rPr>
              <a:t>: </a:t>
            </a:r>
            <a:r>
              <a:rPr lang="fr-FR" sz="1600" dirty="0" smtClean="0">
                <a:solidFill>
                  <a:srgbClr val="000000"/>
                </a:solidFill>
              </a:rPr>
              <a:t>clients non rencontrés en 2017 et 2018, non contactés dans le cadre de l’action de télémarketing de janvier, en portefeuille</a:t>
            </a:r>
          </a:p>
          <a:p>
            <a:pPr marL="742950" lvl="1" indent="-285750">
              <a:spcBef>
                <a:spcPts val="3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000000"/>
                </a:solidFill>
              </a:rPr>
              <a:t>Clients </a:t>
            </a:r>
            <a:r>
              <a:rPr lang="fr-FR" sz="1400" dirty="0">
                <a:solidFill>
                  <a:srgbClr val="000000"/>
                </a:solidFill>
              </a:rPr>
              <a:t>de 25 à 65 </a:t>
            </a:r>
            <a:r>
              <a:rPr lang="fr-FR" sz="1400" dirty="0" smtClean="0">
                <a:solidFill>
                  <a:srgbClr val="000000"/>
                </a:solidFill>
              </a:rPr>
              <a:t>ans</a:t>
            </a:r>
            <a:r>
              <a:rPr lang="fr-FR" sz="1400" dirty="0">
                <a:solidFill>
                  <a:srgbClr val="000000"/>
                </a:solidFill>
              </a:rPr>
              <a:t>,</a:t>
            </a:r>
            <a:r>
              <a:rPr lang="fr-FR" sz="1400" dirty="0" smtClean="0">
                <a:solidFill>
                  <a:srgbClr val="000000"/>
                </a:solidFill>
              </a:rPr>
              <a:t> à potentiel , ayant une SF&gt;1 000€. </a:t>
            </a:r>
          </a:p>
          <a:p>
            <a:pPr marL="742950" lvl="1" indent="-285750">
              <a:spcBef>
                <a:spcPts val="3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Clients de 25 à 65 </a:t>
            </a:r>
            <a:r>
              <a:rPr lang="fr-FR" sz="1400" dirty="0" smtClean="0">
                <a:solidFill>
                  <a:srgbClr val="000000"/>
                </a:solidFill>
              </a:rPr>
              <a:t>ans, distanciés, </a:t>
            </a:r>
            <a:r>
              <a:rPr lang="fr-FR" sz="1400" dirty="0">
                <a:solidFill>
                  <a:srgbClr val="000000"/>
                </a:solidFill>
              </a:rPr>
              <a:t>ayant une </a:t>
            </a:r>
            <a:r>
              <a:rPr lang="fr-FR" sz="1400" dirty="0" smtClean="0">
                <a:solidFill>
                  <a:srgbClr val="000000"/>
                </a:solidFill>
              </a:rPr>
              <a:t>SF&gt;5 </a:t>
            </a:r>
            <a:r>
              <a:rPr lang="fr-FR" sz="1400" dirty="0">
                <a:solidFill>
                  <a:srgbClr val="000000"/>
                </a:solidFill>
              </a:rPr>
              <a:t>000</a:t>
            </a:r>
            <a:r>
              <a:rPr lang="fr-FR" sz="1400" dirty="0" smtClean="0">
                <a:solidFill>
                  <a:srgbClr val="000000"/>
                </a:solidFill>
              </a:rPr>
              <a:t>€. </a:t>
            </a:r>
          </a:p>
          <a:p>
            <a:pPr marL="742950" lvl="1" indent="-285750">
              <a:spcBef>
                <a:spcPts val="300"/>
              </a:spcBef>
              <a:buClr>
                <a:prstClr val="white">
                  <a:lumMod val="75000"/>
                </a:prst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Clients </a:t>
            </a:r>
            <a:r>
              <a:rPr lang="fr-FR" sz="1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 25 à 65 </a:t>
            </a:r>
            <a:r>
              <a:rPr lang="fr-FR" sz="1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ans HDG (test sur le groupe Vosges uniquement).</a:t>
            </a:r>
            <a:endParaRPr lang="fr-FR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406263" y="1456908"/>
            <a:ext cx="4004157" cy="769441"/>
            <a:chOff x="175012" y="2797012"/>
            <a:chExt cx="4004157" cy="769441"/>
          </a:xfrm>
        </p:grpSpPr>
        <p:sp>
          <p:nvSpPr>
            <p:cNvPr id="9" name="ZoneTexte 8"/>
            <p:cNvSpPr txBox="1"/>
            <p:nvPr/>
          </p:nvSpPr>
          <p:spPr>
            <a:xfrm>
              <a:off x="175012" y="2797012"/>
              <a:ext cx="4427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400" b="1" dirty="0" smtClean="0">
                  <a:solidFill>
                    <a:prstClr val="white"/>
                  </a:solidFill>
                </a:rPr>
                <a:t>1</a:t>
              </a:r>
              <a:endParaRPr lang="fr-FR" sz="4400" b="1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3199" y="2981084"/>
              <a:ext cx="3775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prstClr val="white"/>
                  </a:solidFill>
                </a:rPr>
                <a:t>UNE CAMPAGNE DE TÉLÉMARKETING 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3065" y="2094672"/>
            <a:ext cx="8571722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buClr>
                <a:srgbClr val="BFBFBF"/>
              </a:buClr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Début mai 2018 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DFD"/>
              </a:clrFrom>
              <a:clrTo>
                <a:srgbClr val="FE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" t="2099" r="17185" b="5966"/>
          <a:stretch/>
        </p:blipFill>
        <p:spPr bwMode="auto">
          <a:xfrm>
            <a:off x="7926871" y="2486836"/>
            <a:ext cx="696505" cy="81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92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0"/>
              </a:spcBef>
            </a:pP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>Coup de poing </a:t>
            </a:r>
            <a:r>
              <a:rPr lang="fr-FR" sz="2700" dirty="0" smtClean="0">
                <a:solidFill>
                  <a:prstClr val="white"/>
                </a:solidFill>
                <a:ea typeface="+mn-ea"/>
                <a:cs typeface="+mn-cs"/>
              </a:rPr>
              <a:t>n°3</a:t>
            </a: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LES moyens </a:t>
            </a:r>
            <a:r>
              <a:rPr lang="fr-FR" sz="1800" dirty="0">
                <a:solidFill>
                  <a:prstClr val="white"/>
                </a:solidFill>
                <a:ea typeface="+mn-ea"/>
                <a:cs typeface="+mn-cs"/>
              </a:rPr>
              <a:t>mis à disposition </a:t>
            </a: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« ASSURANCE-VIE / banca / iard »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87726" y="1320451"/>
            <a:ext cx="8571724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406263" y="1135884"/>
            <a:ext cx="2496757" cy="769441"/>
            <a:chOff x="175012" y="2797012"/>
            <a:chExt cx="2496757" cy="769441"/>
          </a:xfrm>
        </p:grpSpPr>
        <p:sp>
          <p:nvSpPr>
            <p:cNvPr id="9" name="ZoneTexte 8"/>
            <p:cNvSpPr txBox="1"/>
            <p:nvPr/>
          </p:nvSpPr>
          <p:spPr>
            <a:xfrm>
              <a:off x="175012" y="2797012"/>
              <a:ext cx="4427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400" b="1" dirty="0" smtClean="0">
                  <a:solidFill>
                    <a:prstClr val="white"/>
                  </a:solidFill>
                </a:rPr>
                <a:t>2</a:t>
              </a:r>
              <a:endParaRPr lang="fr-FR" sz="4400" b="1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3199" y="2981084"/>
              <a:ext cx="22685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prstClr val="white"/>
                  </a:solidFill>
                </a:rPr>
                <a:t>LES OFFRES PROMOS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2483758" y="4093337"/>
            <a:ext cx="6326008" cy="226643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283872" y="2049864"/>
            <a:ext cx="1980000" cy="2259669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2472694" y="2049864"/>
            <a:ext cx="1980000" cy="1988262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4661516" y="2049864"/>
            <a:ext cx="1980000" cy="1988262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6850338" y="2049864"/>
            <a:ext cx="1980000" cy="1988262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60624" y="2052967"/>
            <a:ext cx="205477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600"/>
              </a:spcBef>
            </a:pPr>
            <a:r>
              <a:rPr lang="fr-FR" sz="1600" b="1" dirty="0">
                <a:solidFill>
                  <a:srgbClr val="FF0000"/>
                </a:solidFill>
              </a:rPr>
              <a:t>#JEUNES </a:t>
            </a:r>
            <a:r>
              <a:rPr lang="fr-FR" sz="1600" b="1" dirty="0" smtClean="0">
                <a:solidFill>
                  <a:srgbClr val="FF0000"/>
                </a:solidFill>
              </a:rPr>
              <a:t/>
            </a:r>
            <a:br>
              <a:rPr lang="fr-FR" sz="1600" b="1" dirty="0" smtClean="0">
                <a:solidFill>
                  <a:srgbClr val="FF0000"/>
                </a:solidFill>
              </a:rPr>
            </a:br>
            <a:r>
              <a:rPr lang="fr-FR" sz="1600" b="1" dirty="0" smtClean="0">
                <a:solidFill>
                  <a:srgbClr val="000000"/>
                </a:solidFill>
              </a:rPr>
              <a:t>BL </a:t>
            </a:r>
            <a:r>
              <a:rPr lang="fr-FR" sz="1600" b="1" dirty="0">
                <a:solidFill>
                  <a:srgbClr val="000000"/>
                </a:solidFill>
              </a:rPr>
              <a:t>à 1€</a:t>
            </a:r>
            <a:r>
              <a:rPr lang="fr-FR" sz="1600" b="1" dirty="0" smtClean="0">
                <a:solidFill>
                  <a:srgbClr val="000000"/>
                </a:solidFill>
              </a:rPr>
              <a:t>/mois* </a:t>
            </a:r>
            <a:r>
              <a:rPr lang="fr-FR" sz="1600" b="1" dirty="0">
                <a:solidFill>
                  <a:srgbClr val="000000"/>
                </a:solidFill>
              </a:rPr>
              <a:t>pendant </a:t>
            </a:r>
            <a:r>
              <a:rPr lang="fr-FR" sz="1600" b="1" dirty="0" smtClean="0">
                <a:solidFill>
                  <a:srgbClr val="000000"/>
                </a:solidFill>
              </a:rPr>
              <a:t/>
            </a:r>
            <a:br>
              <a:rPr lang="fr-FR" sz="1600" b="1" dirty="0" smtClean="0">
                <a:solidFill>
                  <a:srgbClr val="000000"/>
                </a:solidFill>
              </a:rPr>
            </a:br>
            <a:r>
              <a:rPr lang="fr-FR" sz="1600" b="1" dirty="0" smtClean="0">
                <a:solidFill>
                  <a:srgbClr val="000000"/>
                </a:solidFill>
              </a:rPr>
              <a:t>1 </a:t>
            </a:r>
            <a:r>
              <a:rPr lang="fr-FR" sz="1600" b="1" dirty="0">
                <a:solidFill>
                  <a:srgbClr val="000000"/>
                </a:solidFill>
              </a:rPr>
              <a:t>an </a:t>
            </a:r>
            <a:r>
              <a:rPr lang="fr-FR" sz="1500" dirty="0">
                <a:solidFill>
                  <a:srgbClr val="000000"/>
                </a:solidFill>
              </a:rPr>
              <a:t>s'il est souscrit avec une </a:t>
            </a:r>
            <a:r>
              <a:rPr lang="fr-FR" sz="1500" b="1" dirty="0">
                <a:solidFill>
                  <a:srgbClr val="000000"/>
                </a:solidFill>
              </a:rPr>
              <a:t>carte Premier</a:t>
            </a:r>
            <a:br>
              <a:rPr lang="fr-FR" sz="1500" b="1" dirty="0">
                <a:solidFill>
                  <a:srgbClr val="000000"/>
                </a:solidFill>
              </a:rPr>
            </a:br>
            <a:r>
              <a:rPr lang="fr-FR" sz="1200" dirty="0">
                <a:solidFill>
                  <a:srgbClr val="000000"/>
                </a:solidFill>
              </a:rPr>
              <a:t>Réservée aux EER bancarisation ou </a:t>
            </a:r>
            <a:r>
              <a:rPr lang="fr-FR" sz="1200" dirty="0" smtClean="0">
                <a:solidFill>
                  <a:srgbClr val="000000"/>
                </a:solidFill>
              </a:rPr>
              <a:t>MEG, </a:t>
            </a:r>
            <a:br>
              <a:rPr lang="fr-FR" sz="1200" dirty="0" smtClean="0">
                <a:solidFill>
                  <a:srgbClr val="000000"/>
                </a:solidFill>
              </a:rPr>
            </a:br>
            <a:r>
              <a:rPr lang="fr-FR" sz="1200" dirty="0" smtClean="0">
                <a:solidFill>
                  <a:srgbClr val="000000"/>
                </a:solidFill>
              </a:rPr>
              <a:t>18-25 ans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2680" y="2052967"/>
            <a:ext cx="18823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Clr>
                <a:srgbClr val="BFBFBF"/>
              </a:buClr>
            </a:pPr>
            <a:r>
              <a:rPr lang="fr-FR" sz="1600" b="1" dirty="0" smtClean="0">
                <a:solidFill>
                  <a:srgbClr val="FF0000"/>
                </a:solidFill>
              </a:rPr>
              <a:t>IARD / MRH</a:t>
            </a:r>
          </a:p>
          <a:p>
            <a:pPr marL="0" lvl="1">
              <a:buClr>
                <a:srgbClr val="BFBFBF"/>
              </a:buClr>
            </a:pPr>
            <a:r>
              <a:rPr lang="fr-FR" sz="1600" b="1" dirty="0" smtClean="0">
                <a:solidFill>
                  <a:srgbClr val="000000"/>
                </a:solidFill>
              </a:rPr>
              <a:t>1 </a:t>
            </a:r>
            <a:r>
              <a:rPr lang="fr-FR" sz="1600" b="1" dirty="0">
                <a:solidFill>
                  <a:srgbClr val="000000"/>
                </a:solidFill>
              </a:rPr>
              <a:t>mois offert </a:t>
            </a:r>
            <a:r>
              <a:rPr lang="fr-FR" sz="1200" dirty="0">
                <a:solidFill>
                  <a:srgbClr val="000000"/>
                </a:solidFill>
              </a:rPr>
              <a:t>pour toute souscription d’un contrat MRH </a:t>
            </a:r>
            <a:r>
              <a:rPr lang="fr-FR" sz="1200" dirty="0" smtClean="0">
                <a:solidFill>
                  <a:srgbClr val="000000"/>
                </a:solidFill>
              </a:rPr>
              <a:t>F3</a:t>
            </a:r>
            <a:endParaRPr lang="fr-FR" sz="1200" b="1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83757" y="2052967"/>
            <a:ext cx="2073347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600"/>
              </a:spcBef>
            </a:pPr>
            <a:r>
              <a:rPr lang="fr-FR" sz="1600" b="1" dirty="0" smtClean="0">
                <a:solidFill>
                  <a:srgbClr val="FF0000"/>
                </a:solidFill>
              </a:rPr>
              <a:t>EER BANCARISATION </a:t>
            </a:r>
            <a:r>
              <a:rPr lang="fr-FR" sz="1600" b="1" dirty="0" smtClean="0">
                <a:solidFill>
                  <a:srgbClr val="000000"/>
                </a:solidFill>
              </a:rPr>
              <a:t>BL </a:t>
            </a:r>
            <a:r>
              <a:rPr lang="fr-FR" sz="1600" b="1" dirty="0">
                <a:solidFill>
                  <a:srgbClr val="000000"/>
                </a:solidFill>
              </a:rPr>
              <a:t>à 1€/mois pendant </a:t>
            </a:r>
            <a:r>
              <a:rPr lang="fr-FR" sz="1600" b="1" dirty="0" smtClean="0">
                <a:solidFill>
                  <a:srgbClr val="000000"/>
                </a:solidFill>
              </a:rPr>
              <a:t/>
            </a:r>
            <a:br>
              <a:rPr lang="fr-FR" sz="1600" b="1" dirty="0" smtClean="0">
                <a:solidFill>
                  <a:srgbClr val="000000"/>
                </a:solidFill>
              </a:rPr>
            </a:br>
            <a:r>
              <a:rPr lang="fr-FR" sz="1600" b="1" dirty="0" smtClean="0">
                <a:solidFill>
                  <a:srgbClr val="000000"/>
                </a:solidFill>
              </a:rPr>
              <a:t>1 </a:t>
            </a:r>
            <a:r>
              <a:rPr lang="fr-FR" sz="1600" b="1" dirty="0">
                <a:solidFill>
                  <a:srgbClr val="000000"/>
                </a:solidFill>
              </a:rPr>
              <a:t>an </a:t>
            </a:r>
            <a:r>
              <a:rPr lang="fr-FR" sz="1200" dirty="0">
                <a:solidFill>
                  <a:srgbClr val="000000"/>
                </a:solidFill>
              </a:rPr>
              <a:t>s'il est souscrit avec une Izicarte </a:t>
            </a:r>
            <a:r>
              <a:rPr lang="fr-FR" sz="1200" dirty="0" smtClean="0">
                <a:solidFill>
                  <a:srgbClr val="000000"/>
                </a:solidFill>
              </a:rPr>
              <a:t>Premier DD</a:t>
            </a:r>
            <a:r>
              <a:rPr lang="fr-FR" sz="1200" dirty="0">
                <a:solidFill>
                  <a:srgbClr val="000000"/>
                </a:solidFill>
              </a:rPr>
              <a:t/>
            </a:r>
            <a:br>
              <a:rPr lang="fr-FR" sz="1200" dirty="0">
                <a:solidFill>
                  <a:srgbClr val="000000"/>
                </a:solidFill>
              </a:rPr>
            </a:br>
            <a:r>
              <a:rPr lang="fr-FR" sz="1200" dirty="0">
                <a:solidFill>
                  <a:srgbClr val="000000"/>
                </a:solidFill>
              </a:rPr>
              <a:t>Réservée aux EER </a:t>
            </a:r>
            <a:r>
              <a:rPr lang="fr-FR" sz="1200" dirty="0" smtClean="0">
                <a:solidFill>
                  <a:srgbClr val="000000"/>
                </a:solidFill>
              </a:rPr>
              <a:t>bancarisation qui </a:t>
            </a:r>
            <a:r>
              <a:rPr lang="fr-FR" sz="1200" dirty="0">
                <a:solidFill>
                  <a:srgbClr val="000000"/>
                </a:solidFill>
              </a:rPr>
              <a:t>souscrivent pour la 1</a:t>
            </a:r>
            <a:r>
              <a:rPr lang="fr-FR" sz="1200" baseline="30000" dirty="0">
                <a:solidFill>
                  <a:srgbClr val="000000"/>
                </a:solidFill>
              </a:rPr>
              <a:t>ère</a:t>
            </a:r>
            <a:r>
              <a:rPr lang="fr-FR" sz="1200" dirty="0">
                <a:solidFill>
                  <a:srgbClr val="000000"/>
                </a:solidFill>
              </a:rPr>
              <a:t> fois </a:t>
            </a:r>
            <a:r>
              <a:rPr lang="fr-FR" sz="1200" dirty="0" smtClean="0">
                <a:solidFill>
                  <a:srgbClr val="000000"/>
                </a:solidFill>
              </a:rPr>
              <a:t>à </a:t>
            </a:r>
            <a:r>
              <a:rPr lang="fr-FR" sz="1200" dirty="0">
                <a:solidFill>
                  <a:srgbClr val="000000"/>
                </a:solidFill>
              </a:rPr>
              <a:t>un </a:t>
            </a:r>
            <a:r>
              <a:rPr lang="fr-FR" sz="1200" b="1" dirty="0">
                <a:solidFill>
                  <a:srgbClr val="000000"/>
                </a:solidFill>
              </a:rPr>
              <a:t>BL avec une Izicarte 1</a:t>
            </a:r>
            <a:r>
              <a:rPr lang="fr-FR" sz="1200" b="1" baseline="30000" dirty="0">
                <a:solidFill>
                  <a:srgbClr val="000000"/>
                </a:solidFill>
              </a:rPr>
              <a:t>er</a:t>
            </a:r>
            <a:r>
              <a:rPr lang="fr-FR" sz="1200" b="1" dirty="0">
                <a:solidFill>
                  <a:srgbClr val="000000"/>
                </a:solidFill>
              </a:rPr>
              <a:t> </a:t>
            </a:r>
            <a:r>
              <a:rPr lang="fr-FR" sz="1200" b="1" dirty="0" smtClean="0">
                <a:solidFill>
                  <a:srgbClr val="000000"/>
                </a:solidFill>
              </a:rPr>
              <a:t>DD </a:t>
            </a:r>
            <a:r>
              <a:rPr lang="fr-FR" sz="1200" dirty="0" smtClean="0">
                <a:solidFill>
                  <a:srgbClr val="000000"/>
                </a:solidFill>
              </a:rPr>
              <a:t>exclusivement </a:t>
            </a:r>
            <a:r>
              <a:rPr lang="fr-FR" sz="1200" b="1" dirty="0">
                <a:solidFill>
                  <a:srgbClr val="000000"/>
                </a:solidFill>
              </a:rPr>
              <a:t>+ signature d’un mandat Domilis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71802" y="2052967"/>
            <a:ext cx="19594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ts val="600"/>
              </a:spcBef>
            </a:pPr>
            <a:r>
              <a:rPr lang="fr-FR" sz="1600" b="1" dirty="0">
                <a:solidFill>
                  <a:srgbClr val="FF0000"/>
                </a:solidFill>
              </a:rPr>
              <a:t>#JEUNES </a:t>
            </a:r>
            <a:r>
              <a:rPr lang="fr-FR" sz="1600" b="1" dirty="0" smtClean="0">
                <a:solidFill>
                  <a:srgbClr val="FF0000"/>
                </a:solidFill>
              </a:rPr>
              <a:t/>
            </a:r>
            <a:br>
              <a:rPr lang="fr-FR" sz="1600" b="1" dirty="0" smtClean="0">
                <a:solidFill>
                  <a:srgbClr val="FF0000"/>
                </a:solidFill>
              </a:rPr>
            </a:br>
            <a:r>
              <a:rPr lang="fr-FR" sz="1600" b="1" dirty="0" smtClean="0">
                <a:solidFill>
                  <a:srgbClr val="000000"/>
                </a:solidFill>
              </a:rPr>
              <a:t>BL gratuit pendant </a:t>
            </a:r>
            <a:br>
              <a:rPr lang="fr-FR" sz="1600" b="1" dirty="0" smtClean="0">
                <a:solidFill>
                  <a:srgbClr val="000000"/>
                </a:solidFill>
              </a:rPr>
            </a:br>
            <a:r>
              <a:rPr lang="fr-FR" sz="1600" b="1" dirty="0" smtClean="0">
                <a:solidFill>
                  <a:srgbClr val="000000"/>
                </a:solidFill>
              </a:rPr>
              <a:t>1 an </a:t>
            </a:r>
            <a:r>
              <a:rPr lang="fr-FR" sz="1200" dirty="0" smtClean="0">
                <a:solidFill>
                  <a:srgbClr val="000000"/>
                </a:solidFill>
              </a:rPr>
              <a:t>s'il est souscrit avec une </a:t>
            </a:r>
            <a:r>
              <a:rPr lang="fr-FR" sz="1200" b="1" dirty="0" smtClean="0">
                <a:solidFill>
                  <a:srgbClr val="000000"/>
                </a:solidFill>
              </a:rPr>
              <a:t>carte Sensea ou Classic</a:t>
            </a:r>
            <a:br>
              <a:rPr lang="fr-FR" sz="1200" b="1" dirty="0" smtClean="0">
                <a:solidFill>
                  <a:srgbClr val="000000"/>
                </a:solidFill>
              </a:rPr>
            </a:br>
            <a:r>
              <a:rPr lang="fr-FR" sz="1200" dirty="0" smtClean="0">
                <a:solidFill>
                  <a:srgbClr val="000000"/>
                </a:solidFill>
              </a:rPr>
              <a:t>Réservée aux EER bancarisation, 12-25 ans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83873" y="1778995"/>
            <a:ext cx="1979999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buClr>
                <a:srgbClr val="BFBFBF"/>
              </a:buClr>
            </a:pPr>
            <a:r>
              <a:rPr lang="fr-FR" sz="1400" i="1" dirty="0">
                <a:solidFill>
                  <a:prstClr val="white">
                    <a:lumMod val="50000"/>
                  </a:prstClr>
                </a:solidFill>
              </a:rPr>
              <a:t>03 avril - 31 mai 2018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83758" y="1778995"/>
            <a:ext cx="6326008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>
                <a:solidFill>
                  <a:prstClr val="white">
                    <a:lumMod val="50000"/>
                  </a:prstClr>
                </a:solidFill>
              </a:rPr>
              <a:t>03 mars - 30 juin 2018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70670" y="4069225"/>
            <a:ext cx="37000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solidFill>
                  <a:srgbClr val="000000"/>
                </a:solidFill>
              </a:rPr>
              <a:t>EER </a:t>
            </a:r>
            <a:r>
              <a:rPr lang="fr-FR" sz="1200" b="1" dirty="0" smtClean="0">
                <a:solidFill>
                  <a:srgbClr val="000000"/>
                </a:solidFill>
              </a:rPr>
              <a:t>bancarisation </a:t>
            </a:r>
            <a:r>
              <a:rPr lang="fr-FR" sz="1200" dirty="0" smtClean="0">
                <a:solidFill>
                  <a:srgbClr val="000000"/>
                </a:solidFill>
              </a:rPr>
              <a:t>= clients </a:t>
            </a:r>
            <a:r>
              <a:rPr lang="fr-FR" sz="1200" dirty="0">
                <a:solidFill>
                  <a:srgbClr val="000000"/>
                </a:solidFill>
              </a:rPr>
              <a:t>non détenteurs de carte </a:t>
            </a:r>
            <a:r>
              <a:rPr lang="fr-FR" sz="1200" dirty="0" smtClean="0">
                <a:solidFill>
                  <a:srgbClr val="000000"/>
                </a:solidFill>
              </a:rPr>
              <a:t>bancaire </a:t>
            </a:r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25" name="Picture 16" descr="bulb, electric, energy, idea, lamp, light, thought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694" y="4030998"/>
            <a:ext cx="332667" cy="3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4567237" y="4664867"/>
            <a:ext cx="4255749" cy="23786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1</a:t>
            </a:r>
            <a:r>
              <a:rPr lang="fr-FR" sz="1400" i="1" baseline="30000" dirty="0" smtClean="0">
                <a:solidFill>
                  <a:prstClr val="white">
                    <a:lumMod val="50000"/>
                  </a:prstClr>
                </a:solidFill>
              </a:rPr>
              <a:t>er</a:t>
            </a: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 juin au 13 juillet 2018 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4573588" y="5006896"/>
            <a:ext cx="4259127" cy="1461637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656667" y="5009999"/>
            <a:ext cx="38939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BFBFBF"/>
              </a:buClr>
            </a:pPr>
            <a:r>
              <a:rPr lang="fr-FR" sz="1600" b="1" dirty="0" smtClean="0">
                <a:solidFill>
                  <a:srgbClr val="FF0000"/>
                </a:solidFill>
              </a:rPr>
              <a:t>ASSURANCE-VIE</a:t>
            </a:r>
          </a:p>
          <a:p>
            <a:pPr marL="0" lvl="1">
              <a:buClr>
                <a:srgbClr val="BFBFBF"/>
              </a:buClr>
            </a:pPr>
            <a:r>
              <a:rPr lang="fr-FR" sz="1400" b="1" dirty="0">
                <a:solidFill>
                  <a:srgbClr val="000000"/>
                </a:solidFill>
              </a:rPr>
              <a:t>Prime offerte au </a:t>
            </a:r>
            <a:r>
              <a:rPr lang="fr-FR" sz="1400" b="1" dirty="0" smtClean="0">
                <a:solidFill>
                  <a:srgbClr val="000000"/>
                </a:solidFill>
              </a:rPr>
              <a:t>client, jusqu’à 200€, </a:t>
            </a:r>
            <a:r>
              <a:rPr lang="fr-FR" sz="1400" b="1" dirty="0">
                <a:solidFill>
                  <a:srgbClr val="000000"/>
                </a:solidFill>
              </a:rPr>
              <a:t>pour tout versement initial ou libre avec au moins 30% d’UC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291666" y="5784107"/>
            <a:ext cx="34459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Enveloppe nationale limitée à 1</a:t>
            </a:r>
            <a:r>
              <a:rPr lang="fr-FR" sz="1100" b="1" dirty="0" smtClean="0">
                <a:solidFill>
                  <a:prstClr val="black"/>
                </a:solidFill>
                <a:latin typeface="Calibri"/>
              </a:rPr>
              <a:t> million d’euros, cette offre peut donc prendre fin avant le 13/07/2018 !</a:t>
            </a:r>
            <a:endParaRPr lang="fr-FR" sz="11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913467" y="6399312"/>
            <a:ext cx="5152910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rgbClr val="000000"/>
                </a:solidFill>
                <a:latin typeface="Calibri"/>
              </a:rPr>
              <a:t>Retrouvez en annexe les principes de ces accélérateurs client… </a:t>
            </a:r>
            <a:endParaRPr lang="fr-FR" sz="1400" i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801" y="4548229"/>
            <a:ext cx="525859" cy="45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6547352" y="1787180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518152" y="2121461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609" y="3709708"/>
            <a:ext cx="322791" cy="287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230533" y="3661829"/>
            <a:ext cx="1498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rgbClr val="000000"/>
                </a:solidFill>
              </a:rPr>
              <a:t>*Nouvelle offre à compter du 01/05/2018.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91689" y="4667475"/>
            <a:ext cx="4255749" cy="23786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16 avril au 31 août 2018 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980AE898-4724-4E25-A8CE-AA74462B08B6}"/>
              </a:ext>
            </a:extLst>
          </p:cNvPr>
          <p:cNvSpPr/>
          <p:nvPr/>
        </p:nvSpPr>
        <p:spPr>
          <a:xfrm>
            <a:off x="198040" y="5009504"/>
            <a:ext cx="4259127" cy="1399763"/>
          </a:xfrm>
          <a:prstGeom prst="rect">
            <a:avLst/>
          </a:prstGeom>
          <a:solidFill>
            <a:sysClr val="window" lastClr="FFFFFF">
              <a:lumMod val="85000"/>
              <a:alpha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81119" y="5012607"/>
            <a:ext cx="40961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BFBFBF"/>
              </a:buClr>
            </a:pPr>
            <a:r>
              <a:rPr lang="fr-FR" sz="1600" b="1" dirty="0">
                <a:solidFill>
                  <a:srgbClr val="FF0000"/>
                </a:solidFill>
              </a:rPr>
              <a:t>NUANCES </a:t>
            </a:r>
            <a:r>
              <a:rPr lang="fr-FR" sz="1600" b="1" dirty="0" smtClean="0">
                <a:solidFill>
                  <a:srgbClr val="FF0000"/>
                </a:solidFill>
              </a:rPr>
              <a:t>CAPI</a:t>
            </a:r>
          </a:p>
          <a:p>
            <a:pPr marL="0" lvl="1">
              <a:buClr>
                <a:srgbClr val="BFBFBF"/>
              </a:buClr>
            </a:pPr>
            <a:r>
              <a:rPr lang="fr-FR" sz="1400" b="1" dirty="0" smtClean="0">
                <a:solidFill>
                  <a:srgbClr val="000000"/>
                </a:solidFill>
              </a:rPr>
              <a:t>Rémunération complémentaire de 0,70% en 2018 et 2019 </a:t>
            </a:r>
            <a:r>
              <a:rPr lang="fr-FR" sz="1200" dirty="0" smtClean="0">
                <a:solidFill>
                  <a:srgbClr val="000000"/>
                </a:solidFill>
              </a:rPr>
              <a:t>sur la part investie sur le support euros.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916118" y="5786715"/>
            <a:ext cx="34459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Offre limitée à </a:t>
            </a:r>
            <a:r>
              <a:rPr lang="fr-FR" sz="1100" b="1" dirty="0" smtClean="0">
                <a:solidFill>
                  <a:prstClr val="black"/>
                </a:solidFill>
                <a:latin typeface="Calibri"/>
              </a:rPr>
              <a:t>100 millions d’euros de collecte sur les fonds Capi Euros, cette offre peut donc prendre fin avant le 31/08/2018 !</a:t>
            </a:r>
            <a:endParaRPr lang="fr-FR" sz="11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253" y="4550837"/>
            <a:ext cx="525859" cy="45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09" y="5877175"/>
            <a:ext cx="475191" cy="42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5809442"/>
            <a:ext cx="475191" cy="42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ZoneTexte 42"/>
          <p:cNvSpPr txBox="1"/>
          <p:nvPr/>
        </p:nvSpPr>
        <p:spPr>
          <a:xfrm>
            <a:off x="5173134" y="1113677"/>
            <a:ext cx="3695374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Dernière minute ! De nouvelles offres promos à découvrir prochainement dans la Campagne Jeunes 2018</a:t>
            </a:r>
            <a:endParaRPr lang="fr-FR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2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0"/>
              </a:spcBef>
            </a:pP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>Coup de poing </a:t>
            </a:r>
            <a:r>
              <a:rPr lang="fr-FR" sz="2700" dirty="0" smtClean="0">
                <a:solidFill>
                  <a:prstClr val="white"/>
                </a:solidFill>
                <a:ea typeface="+mn-ea"/>
                <a:cs typeface="+mn-cs"/>
              </a:rPr>
              <a:t>n°3</a:t>
            </a: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LES moyens </a:t>
            </a:r>
            <a:r>
              <a:rPr lang="fr-FR" sz="1800" dirty="0">
                <a:solidFill>
                  <a:prstClr val="white"/>
                </a:solidFill>
                <a:ea typeface="+mn-ea"/>
                <a:cs typeface="+mn-cs"/>
              </a:rPr>
              <a:t>mis à disposition </a:t>
            </a: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« ASSURANCE-VIE / banca / iard »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87726" y="1441321"/>
            <a:ext cx="8571724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406263" y="1256754"/>
            <a:ext cx="4052824" cy="769441"/>
            <a:chOff x="175012" y="2797012"/>
            <a:chExt cx="4052824" cy="769441"/>
          </a:xfrm>
        </p:grpSpPr>
        <p:sp>
          <p:nvSpPr>
            <p:cNvPr id="9" name="ZoneTexte 8"/>
            <p:cNvSpPr txBox="1"/>
            <p:nvPr/>
          </p:nvSpPr>
          <p:spPr>
            <a:xfrm>
              <a:off x="175012" y="2797012"/>
              <a:ext cx="4427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400" b="1" dirty="0">
                  <a:solidFill>
                    <a:prstClr val="white"/>
                  </a:solidFill>
                </a:rPr>
                <a:t>3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3199" y="2981084"/>
              <a:ext cx="38246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cap="all" dirty="0">
                  <a:solidFill>
                    <a:prstClr val="white"/>
                  </a:solidFill>
                </a:rPr>
                <a:t>Les campagnes de </a:t>
              </a:r>
              <a:r>
                <a:rPr lang="fr-FR" b="1" cap="all" dirty="0" smtClean="0">
                  <a:solidFill>
                    <a:prstClr val="white"/>
                  </a:solidFill>
                </a:rPr>
                <a:t>communication</a:t>
              </a:r>
              <a:endParaRPr lang="fr-FR" b="1" cap="all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3065" y="1894518"/>
            <a:ext cx="8571722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buClr>
                <a:srgbClr val="BFBFBF"/>
              </a:buClr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Mai – Juin  2018 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0" y="1934057"/>
            <a:ext cx="8608979" cy="4709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42933" y="5486401"/>
            <a:ext cx="4064000" cy="40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prstClr val="white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42934" y="5486400"/>
            <a:ext cx="2311400" cy="3386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707459" y="5528733"/>
            <a:ext cx="2438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 smtClean="0">
                <a:solidFill>
                  <a:srgbClr val="000000"/>
                </a:solidFill>
              </a:rPr>
              <a:t>Visuels des cartes bancaires</a:t>
            </a:r>
            <a:endParaRPr lang="fr-FR" sz="105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3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0"/>
              </a:spcBef>
            </a:pP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>Coup de poing </a:t>
            </a:r>
            <a:r>
              <a:rPr lang="fr-FR" sz="2700" dirty="0" smtClean="0">
                <a:solidFill>
                  <a:prstClr val="white"/>
                </a:solidFill>
                <a:ea typeface="+mn-ea"/>
                <a:cs typeface="+mn-cs"/>
              </a:rPr>
              <a:t>n°3</a:t>
            </a:r>
            <a: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fr-FR" sz="2700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LES moyens </a:t>
            </a:r>
            <a:r>
              <a:rPr lang="fr-FR" sz="1800" dirty="0">
                <a:solidFill>
                  <a:prstClr val="white"/>
                </a:solidFill>
                <a:ea typeface="+mn-ea"/>
                <a:cs typeface="+mn-cs"/>
              </a:rPr>
              <a:t>mis à disposition </a:t>
            </a:r>
            <a:r>
              <a:rPr lang="fr-FR" sz="1800" dirty="0" smtClean="0">
                <a:solidFill>
                  <a:prstClr val="white"/>
                </a:solidFill>
                <a:ea typeface="+mn-ea"/>
                <a:cs typeface="+mn-cs"/>
              </a:rPr>
              <a:t>« ASSURANCE-VIE / banca / iard »</a:t>
            </a:r>
            <a:endParaRPr lang="fr-FR" dirty="0"/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87726" y="1441321"/>
            <a:ext cx="8571724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4450" y="1440826"/>
            <a:ext cx="2875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cap="all" dirty="0">
                <a:solidFill>
                  <a:prstClr val="white"/>
                </a:solidFill>
              </a:rPr>
              <a:t>Les </a:t>
            </a:r>
            <a:r>
              <a:rPr lang="fr-FR" b="1" cap="all" dirty="0" smtClean="0">
                <a:solidFill>
                  <a:prstClr val="white"/>
                </a:solidFill>
              </a:rPr>
              <a:t>VISUELS DE CAMPAGNE</a:t>
            </a:r>
            <a:endParaRPr lang="fr-FR" b="1" cap="all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50326" y="2188722"/>
            <a:ext cx="4187353" cy="44473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8820" y="2185480"/>
            <a:ext cx="4187353" cy="445851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61320" y="1906621"/>
            <a:ext cx="4142212" cy="1953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buClr>
                <a:srgbClr val="BFBFBF"/>
              </a:buClr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Juin 2018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4917" y="1903380"/>
            <a:ext cx="4142212" cy="1953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buClr>
                <a:srgbClr val="BFBFBF"/>
              </a:buClr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Mai 2018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5" y="2297977"/>
            <a:ext cx="1407070" cy="187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259" y="2333896"/>
            <a:ext cx="1419205" cy="187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" y="4457701"/>
            <a:ext cx="1430554" cy="189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159" y="4365131"/>
            <a:ext cx="1361297" cy="205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/>
          <p:cNvSpPr txBox="1"/>
          <p:nvPr/>
        </p:nvSpPr>
        <p:spPr>
          <a:xfrm rot="20856138">
            <a:off x="798313" y="2688908"/>
            <a:ext cx="972230" cy="41549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dirty="0" smtClean="0">
                <a:solidFill>
                  <a:srgbClr val="000000"/>
                </a:solidFill>
              </a:rPr>
              <a:t>Visuel non validé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79581" y="4134961"/>
            <a:ext cx="1695450" cy="26161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Crédit Etudiant/Apprentis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391272" y="4130344"/>
            <a:ext cx="2059230" cy="26161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Bicentenaire -  version Femme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08764" y="6374430"/>
            <a:ext cx="1695450" cy="26161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Crédit Conso Taux promo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464134" y="6374429"/>
            <a:ext cx="1695450" cy="26161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Depopass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611564" y="4924242"/>
            <a:ext cx="2680212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AUTRES VISUELS EN COURS DE CREATION</a:t>
            </a:r>
            <a:endParaRPr lang="fr-FR" sz="1400" dirty="0">
              <a:solidFill>
                <a:srgbClr val="FF0000"/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342" y="2290636"/>
            <a:ext cx="1344619" cy="179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ZoneTexte 30"/>
          <p:cNvSpPr txBox="1"/>
          <p:nvPr/>
        </p:nvSpPr>
        <p:spPr>
          <a:xfrm rot="20856138">
            <a:off x="7222881" y="2879319"/>
            <a:ext cx="972230" cy="41549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dirty="0" smtClean="0">
                <a:solidFill>
                  <a:srgbClr val="000000"/>
                </a:solidFill>
              </a:rPr>
              <a:t>Visuel non validé</a:t>
            </a:r>
            <a:endParaRPr lang="fr-FR" sz="1050" dirty="0">
              <a:solidFill>
                <a:srgbClr val="000000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808776" y="4058999"/>
            <a:ext cx="1695450" cy="26161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Crédit Etudiant/Apprentis</a:t>
            </a:r>
            <a:endParaRPr lang="fr-FR" sz="1100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03" y="2299246"/>
            <a:ext cx="1315507" cy="175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5056198" y="4075932"/>
            <a:ext cx="1695450" cy="26161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rgbClr val="0070C0"/>
                </a:solidFill>
              </a:rPr>
              <a:t>Visuels cartes Bicentenaire</a:t>
            </a:r>
            <a:endParaRPr lang="fr-FR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17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us-titre 112"/>
          <p:cNvSpPr>
            <a:spLocks noGrp="1"/>
          </p:cNvSpPr>
          <p:nvPr>
            <p:ph type="subTitle" idx="1"/>
          </p:nvPr>
        </p:nvSpPr>
        <p:spPr>
          <a:xfrm>
            <a:off x="304800" y="3648075"/>
            <a:ext cx="8562976" cy="90804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L’étape </a:t>
            </a:r>
            <a:r>
              <a:rPr lang="fr-FR" sz="2400" dirty="0">
                <a:solidFill>
                  <a:srgbClr val="FF0000"/>
                </a:solidFill>
              </a:rPr>
              <a:t>« coup de poing » </a:t>
            </a:r>
            <a:r>
              <a:rPr lang="fr-FR" sz="2400" dirty="0" smtClean="0">
                <a:solidFill>
                  <a:srgbClr val="FF0000"/>
                </a:solidFill>
              </a:rPr>
              <a:t>N°3 </a:t>
            </a: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 smtClean="0">
                <a:solidFill>
                  <a:srgbClr val="FF0000"/>
                </a:solidFill>
              </a:rPr>
              <a:t>NOS CIBLES PRIORITAIRES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Titre 111"/>
          <p:cNvSpPr>
            <a:spLocks noGrp="1"/>
          </p:cNvSpPr>
          <p:nvPr>
            <p:ph type="ctrTitle"/>
          </p:nvPr>
        </p:nvSpPr>
        <p:spPr>
          <a:xfrm>
            <a:off x="298449" y="2640331"/>
            <a:ext cx="8575675" cy="960120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0" name="ZoneTexte 9"/>
          <p:cNvSpPr txBox="1"/>
          <p:nvPr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pPr algn="l"/>
            <a:r>
              <a:rPr lang="fr-FR" sz="2400" dirty="0">
                <a:solidFill>
                  <a:prstClr val="white"/>
                </a:solidFill>
              </a:rPr>
              <a:t>Coup de poing </a:t>
            </a:r>
            <a:r>
              <a:rPr lang="fr-FR" sz="2400" dirty="0" smtClean="0">
                <a:solidFill>
                  <a:prstClr val="white"/>
                </a:solidFill>
              </a:rPr>
              <a:t>n°3</a:t>
            </a:r>
            <a:r>
              <a:rPr lang="fr-FR" sz="2400" dirty="0">
                <a:solidFill>
                  <a:prstClr val="white"/>
                </a:solidFill>
              </a:rPr>
              <a:t/>
            </a:r>
            <a:br>
              <a:rPr lang="fr-FR" sz="2400" dirty="0">
                <a:solidFill>
                  <a:prstClr val="white"/>
                </a:solidFill>
              </a:rPr>
            </a:br>
            <a:r>
              <a:rPr lang="fr-FR" sz="1600" dirty="0">
                <a:solidFill>
                  <a:prstClr val="white"/>
                </a:solidFill>
              </a:rPr>
              <a:t>rappel des moyens mis à disposition « </a:t>
            </a:r>
            <a:r>
              <a:rPr lang="fr-FR" sz="1600" dirty="0" smtClean="0">
                <a:solidFill>
                  <a:prstClr val="white"/>
                </a:solidFill>
              </a:rPr>
              <a:t>ASSURANCE-VIE/banca/iard/PSO</a:t>
            </a:r>
            <a:r>
              <a:rPr lang="fr-FR" sz="1600" dirty="0">
                <a:solidFill>
                  <a:prstClr val="white"/>
                </a:solidFill>
              </a:rPr>
              <a:t> »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83871" y="1209997"/>
            <a:ext cx="8532000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527904" y="1025430"/>
            <a:ext cx="3630368" cy="769441"/>
            <a:chOff x="175012" y="2797012"/>
            <a:chExt cx="3630368" cy="769441"/>
          </a:xfrm>
        </p:grpSpPr>
        <p:sp>
          <p:nvSpPr>
            <p:cNvPr id="15" name="ZoneTexte 14"/>
            <p:cNvSpPr txBox="1"/>
            <p:nvPr/>
          </p:nvSpPr>
          <p:spPr>
            <a:xfrm>
              <a:off x="175012" y="2797012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4400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7869" y="2981084"/>
              <a:ext cx="33175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prstClr val="white"/>
                  </a:solidFill>
                </a:rPr>
                <a:t>VOS CIBLES GERC PRIORITAIRES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452567"/>
              </p:ext>
            </p:extLst>
          </p:nvPr>
        </p:nvGraphicFramePr>
        <p:xfrm>
          <a:off x="299166" y="2053935"/>
          <a:ext cx="8548844" cy="4050018"/>
        </p:xfrm>
        <a:graphic>
          <a:graphicData uri="http://schemas.openxmlformats.org/drawingml/2006/table">
            <a:tbl>
              <a:tblPr firstRow="1" bandRow="1"/>
              <a:tblGrid>
                <a:gridCol w="1972810"/>
                <a:gridCol w="5260827"/>
                <a:gridCol w="1315207"/>
              </a:tblGrid>
              <a:tr h="410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610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</a:t>
                      </a:r>
                      <a:endParaRPr lang="fr-FR" sz="1100" b="1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Bancarisation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26 à 75 ans, détenteurs d’un crédit immo depuis plus 1 an et ½ et non couvert par l’univers Bancarisation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15 600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10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Montée en gamme - Cartes HDG DD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18 à 70 ans, détenteurs Visa Classic, Izicarte Classic, Visa 1er, Izicarte 1er à Débit Immédiat.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32 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000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199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Forfait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entre 18 et 65 ans, sans forfait mais détenant au moins 1 carte de paiement avec au moins 6 flux créditeurs sur CDD au cours des 6 derniers mois,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n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on vus dans les 3 derniers mois.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11 100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9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Forfait/IZICARTE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entre 25 et 65 ans, sans BL,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a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yant souscrit un crédit conso depuis juin 2015 et sans carte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de paiement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, et non vus dans les 3 derniers mois.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2 745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090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Conquête/EER Bancarisation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25 à 65 ans, Distanciés avec CDD sans carte et détenteurs IARD.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2 400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090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Pro - Montée en Gamme Carte Business Platinum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détenteurs d’une Carte Business Classic ou d’une Carte Business Gold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310640" y="1810304"/>
            <a:ext cx="8525895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BANCA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94906" y="3436031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20147" y="3969171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62479" y="4593166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70947" y="2681877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70947" y="5289611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45" y="5832808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200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pPr algn="l"/>
            <a:r>
              <a:rPr lang="fr-FR" sz="2400" dirty="0">
                <a:solidFill>
                  <a:prstClr val="white"/>
                </a:solidFill>
              </a:rPr>
              <a:t>Coup de poing </a:t>
            </a:r>
            <a:r>
              <a:rPr lang="fr-FR" sz="2400" dirty="0" smtClean="0">
                <a:solidFill>
                  <a:prstClr val="white"/>
                </a:solidFill>
              </a:rPr>
              <a:t>n°3</a:t>
            </a:r>
            <a:r>
              <a:rPr lang="fr-FR" sz="2400" dirty="0">
                <a:solidFill>
                  <a:prstClr val="white"/>
                </a:solidFill>
              </a:rPr>
              <a:t/>
            </a:r>
            <a:br>
              <a:rPr lang="fr-FR" sz="2400" dirty="0">
                <a:solidFill>
                  <a:prstClr val="white"/>
                </a:solidFill>
              </a:rPr>
            </a:br>
            <a:r>
              <a:rPr lang="fr-FR" sz="1600" dirty="0">
                <a:solidFill>
                  <a:prstClr val="white"/>
                </a:solidFill>
              </a:rPr>
              <a:t>rappel des moyens mis à disposition « </a:t>
            </a:r>
            <a:r>
              <a:rPr lang="fr-FR" sz="1600" dirty="0" smtClean="0">
                <a:solidFill>
                  <a:prstClr val="white"/>
                </a:solidFill>
              </a:rPr>
              <a:t>ASSURANCE-VIE/banca/iard/PSO</a:t>
            </a:r>
            <a:r>
              <a:rPr lang="fr-FR" sz="1600" dirty="0">
                <a:solidFill>
                  <a:prstClr val="white"/>
                </a:solidFill>
              </a:rPr>
              <a:t> »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83871" y="1209997"/>
            <a:ext cx="8532000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527904" y="1025430"/>
            <a:ext cx="3630368" cy="769441"/>
            <a:chOff x="175012" y="2797012"/>
            <a:chExt cx="3630368" cy="769441"/>
          </a:xfrm>
        </p:grpSpPr>
        <p:sp>
          <p:nvSpPr>
            <p:cNvPr id="15" name="ZoneTexte 14"/>
            <p:cNvSpPr txBox="1"/>
            <p:nvPr/>
          </p:nvSpPr>
          <p:spPr>
            <a:xfrm>
              <a:off x="175012" y="2797012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4400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7869" y="2981084"/>
              <a:ext cx="33175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prstClr val="white"/>
                  </a:solidFill>
                </a:rPr>
                <a:t>VOS CIBLES GERC PRIORITAIRES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253642"/>
              </p:ext>
            </p:extLst>
          </p:nvPr>
        </p:nvGraphicFramePr>
        <p:xfrm>
          <a:off x="302543" y="1955779"/>
          <a:ext cx="8490478" cy="3802994"/>
        </p:xfrm>
        <a:graphic>
          <a:graphicData uri="http://schemas.openxmlformats.org/drawingml/2006/table">
            <a:tbl>
              <a:tblPr firstRow="1" bandRow="1"/>
              <a:tblGrid>
                <a:gridCol w="1959341"/>
                <a:gridCol w="5224910"/>
                <a:gridCol w="1306227"/>
              </a:tblGrid>
              <a:tr h="4197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4435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Cœur de cible MRH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Mono-détenteur MRH de 36 à 80 ans , SFG &gt;= 10 K€, propriétaires ou détenteurs d’un crédit immo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6 400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Cœur de cible Auto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Mono-détenteur Assurance Auto de 36 à 80 ans , SFG &gt;= 10 K€, bonus 50%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2 250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62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Véhicules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prioritaires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Détenteurs d’un véhicule « cible prioritaire », de 26 à 65 ans, sans assurance auto et n’ayant pas réalisé de devis au cours des 3 derniers mois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4 945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732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Prévoyance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Famille avec décalage de niveau de revenus (Couple avec enfants ayant un décalage &gt; 30% revenus)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ou Famille nombreuse (3 enfants et +, dont au moins l’un ayant – 10 ans) ou Parents d’âge mâture (Age &gt; 50 ans pour au moins un des deux parents et enfant – 10 ans)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ou Famille monoparentale (avec au moins 1 enfant – 10 ans (statut Mysys ou allocation CAF) avec revenus &gt; 1800 € individuel, &gt; 3000 € foyer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endParaRPr lang="fr-FR" sz="11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3 626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283871" y="1650545"/>
            <a:ext cx="8525895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IARD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86979" y="2561994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77253" y="2990013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38340" y="3486122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049" y="4274854"/>
            <a:ext cx="422113" cy="36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801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pPr algn="l"/>
            <a:r>
              <a:rPr lang="fr-FR" sz="2400" dirty="0">
                <a:solidFill>
                  <a:prstClr val="white"/>
                </a:solidFill>
              </a:rPr>
              <a:t>Coup de poing </a:t>
            </a:r>
            <a:r>
              <a:rPr lang="fr-FR" sz="2400" dirty="0" smtClean="0">
                <a:solidFill>
                  <a:prstClr val="white"/>
                </a:solidFill>
              </a:rPr>
              <a:t>n°3</a:t>
            </a:r>
            <a:r>
              <a:rPr lang="fr-FR" sz="2400" dirty="0">
                <a:solidFill>
                  <a:prstClr val="white"/>
                </a:solidFill>
              </a:rPr>
              <a:t/>
            </a:r>
            <a:br>
              <a:rPr lang="fr-FR" sz="2400" dirty="0">
                <a:solidFill>
                  <a:prstClr val="white"/>
                </a:solidFill>
              </a:rPr>
            </a:br>
            <a:r>
              <a:rPr lang="fr-FR" sz="1600" dirty="0">
                <a:solidFill>
                  <a:prstClr val="white"/>
                </a:solidFill>
              </a:rPr>
              <a:t>rappel des moyens mis à disposition « ASSURANCE-VIE/banca/iard/PSO »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83871" y="1209997"/>
            <a:ext cx="8532000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527904" y="1025430"/>
            <a:ext cx="3630368" cy="769441"/>
            <a:chOff x="175012" y="2797012"/>
            <a:chExt cx="3630368" cy="769441"/>
          </a:xfrm>
        </p:grpSpPr>
        <p:sp>
          <p:nvSpPr>
            <p:cNvPr id="15" name="ZoneTexte 14"/>
            <p:cNvSpPr txBox="1"/>
            <p:nvPr/>
          </p:nvSpPr>
          <p:spPr>
            <a:xfrm>
              <a:off x="175012" y="2797012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4400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7869" y="2981084"/>
              <a:ext cx="33175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prstClr val="white"/>
                  </a:solidFill>
                </a:rPr>
                <a:t>VOS CIBLES GERC PRIORITAIRES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156186"/>
              </p:ext>
            </p:extLst>
          </p:nvPr>
        </p:nvGraphicFramePr>
        <p:xfrm>
          <a:off x="304288" y="4369019"/>
          <a:ext cx="8529390" cy="1649042"/>
        </p:xfrm>
        <a:graphic>
          <a:graphicData uri="http://schemas.openxmlformats.org/drawingml/2006/table">
            <a:tbl>
              <a:tblPr firstRow="1" bandRow="1"/>
              <a:tblGrid>
                <a:gridCol w="1968321"/>
                <a:gridCol w="5248855"/>
                <a:gridCol w="1312214"/>
              </a:tblGrid>
              <a:tr h="356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3701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Parts Sociales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26 à 75 ans, détenteurs d’un PEA et ayant des liquidités sur leur compte 21 supérieur à 1 500€.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61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Développement</a:t>
                      </a:r>
                      <a:r>
                        <a:rPr lang="fr-FR" sz="1100" b="1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Parts Sociales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26 à 75 ans, détenant entre 5 et 20 parts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sociales et un compte 04 fortement créditeur (&gt; 5 000€).</a:t>
                      </a:r>
                      <a:endParaRPr lang="fr-FR" sz="11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Recyclage Ecureuil</a:t>
                      </a:r>
                      <a:r>
                        <a:rPr lang="fr-FR" sz="1100" b="1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Relais PEA</a:t>
                      </a:r>
                      <a:endParaRPr lang="fr-FR" sz="11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18 à 80 ans détenteurs Ecureuil relais PEA 2 ou Relais Monétaire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PEA avec montant &gt; 200€.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 cours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304290" y="4063545"/>
            <a:ext cx="8525895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PARTS SOCIALES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994" y="4774294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296" y="5208796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478" y="5646542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681427"/>
              </p:ext>
            </p:extLst>
          </p:nvPr>
        </p:nvGraphicFramePr>
        <p:xfrm>
          <a:off x="304289" y="2006218"/>
          <a:ext cx="8500205" cy="1789131"/>
        </p:xfrm>
        <a:graphic>
          <a:graphicData uri="http://schemas.openxmlformats.org/drawingml/2006/table">
            <a:tbl>
              <a:tblPr firstRow="1" bandRow="1"/>
              <a:tblGrid>
                <a:gridCol w="1961586"/>
                <a:gridCol w="5230895"/>
                <a:gridCol w="1307724"/>
              </a:tblGrid>
              <a:tr h="356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7035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Versements récurrents AV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qui ont fait au moins deux versements libres sur deux années différentes en 2014, 2015 ou en 2015, 2016 et qui n'en ont pas fait en 2017.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2 251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95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Monétaire Arbitrage AV UC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détenteurs de contrats Ecureuil Relais PEA 2 et Ecureuil Trésorerie à fin novembre 2017.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3 070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304290" y="1700744"/>
            <a:ext cx="8525895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3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ASSURANCE-VIE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691185" y="2819715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726853" y="3565504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791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pPr algn="l"/>
            <a:r>
              <a:rPr lang="fr-FR" sz="2400" dirty="0">
                <a:solidFill>
                  <a:prstClr val="white"/>
                </a:solidFill>
              </a:rPr>
              <a:t>Coup de poing </a:t>
            </a:r>
            <a:r>
              <a:rPr lang="fr-FR" sz="2400" dirty="0" smtClean="0">
                <a:solidFill>
                  <a:prstClr val="white"/>
                </a:solidFill>
              </a:rPr>
              <a:t>n°3</a:t>
            </a:r>
            <a:r>
              <a:rPr lang="fr-FR" sz="2400" dirty="0">
                <a:solidFill>
                  <a:prstClr val="white"/>
                </a:solidFill>
              </a:rPr>
              <a:t/>
            </a:r>
            <a:br>
              <a:rPr lang="fr-FR" sz="2400" dirty="0">
                <a:solidFill>
                  <a:prstClr val="white"/>
                </a:solidFill>
              </a:rPr>
            </a:br>
            <a:r>
              <a:rPr lang="fr-FR" sz="1600" dirty="0">
                <a:solidFill>
                  <a:prstClr val="white"/>
                </a:solidFill>
              </a:rPr>
              <a:t>rappel des moyens mis à disposition « ASSURANCE-VIE/banca/iard/PSO »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83871" y="1209997"/>
            <a:ext cx="8532000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527904" y="1025430"/>
            <a:ext cx="3630368" cy="769441"/>
            <a:chOff x="175012" y="2797012"/>
            <a:chExt cx="3630368" cy="769441"/>
          </a:xfrm>
        </p:grpSpPr>
        <p:sp>
          <p:nvSpPr>
            <p:cNvPr id="15" name="ZoneTexte 14"/>
            <p:cNvSpPr txBox="1"/>
            <p:nvPr/>
          </p:nvSpPr>
          <p:spPr>
            <a:xfrm>
              <a:off x="175012" y="2797012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4400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7869" y="2981084"/>
              <a:ext cx="33175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prstClr val="white"/>
                  </a:solidFill>
                </a:rPr>
                <a:t>VOS CIBLES GERC PRIORITAIRES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388274"/>
              </p:ext>
            </p:extLst>
          </p:nvPr>
        </p:nvGraphicFramePr>
        <p:xfrm>
          <a:off x="283870" y="1956019"/>
          <a:ext cx="8509933" cy="3248279"/>
        </p:xfrm>
        <a:graphic>
          <a:graphicData uri="http://schemas.openxmlformats.org/drawingml/2006/table">
            <a:tbl>
              <a:tblPr firstRow="1" bandRow="1"/>
              <a:tblGrid>
                <a:gridCol w="1936554"/>
                <a:gridCol w="5164144"/>
                <a:gridCol w="1409235"/>
              </a:tblGrid>
              <a:tr h="4534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8151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Crédit conso pour réaliser des travaux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non détenteurs d'un prêt personnel,  âgés de 26 à 69 ans, propriétaires(Détenteurs MRH Formule Propriétaire), âgés de 26 à 69 ans.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7 000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22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Crédit conso pour renouveler son véhicule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détenteurs véhicules âgés de + 5 ans; âgés de 26-65 ans; Non détenteurs d'un prêt personnel, avec un 04.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17 000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151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Crédit conso échéance PP 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25-60 ans en portefeuille ou hors portefeuille, détenteurs d'un Crédit Conso à échéance entre 6 et 9 mois, sans souscription de crédit conso depuis 12 mois. 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2 500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22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appétents crédits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de 25 à 65 ans en portefeuille non détenteurs d’un prêt personnel,  avec prélèvement externe d'un organisme de crédit, note bâle 2 &lt;= 7.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10 000 </a:t>
                      </a: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283871" y="1650545"/>
            <a:ext cx="8525895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CREDIT CONSO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550792" y="2951100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570247" y="3311024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541065" y="3846044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1567005" y="4650198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273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32687"/>
              </p:ext>
            </p:extLst>
          </p:nvPr>
        </p:nvGraphicFramePr>
        <p:xfrm>
          <a:off x="649152" y="4889711"/>
          <a:ext cx="7862550" cy="1770231"/>
        </p:xfrm>
        <a:graphic>
          <a:graphicData uri="http://schemas.openxmlformats.org/drawingml/2006/table">
            <a:tbl>
              <a:tblPr firstRow="1" bandRow="1"/>
              <a:tblGrid>
                <a:gridCol w="1880974"/>
                <a:gridCol w="4814257"/>
                <a:gridCol w="1167319"/>
              </a:tblGrid>
              <a:tr h="3430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</a:tr>
              <a:tr h="3430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CBR </a:t>
                      </a:r>
                      <a:endParaRPr lang="fr-FR" sz="1100" b="1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échéance en M+1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Jeunes de 16 à 18 ans, titulaires d'une CBR arrivant à échéance en M+1, non détenteurs de Bouquet Liberté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7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VISA </a:t>
                      </a: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et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Izicarte </a:t>
                      </a: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Classic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 échéance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26-65 ans, détenteurs Visa ou Izicarte classic à échéance en M+3, sans Visa 1er, Infinite ni Izicarte 1er, appétents MEG, note Bâle II &lt; 7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1 700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0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VISA Premier </a:t>
                      </a: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/>
                      </a:r>
                      <a:b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</a:b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échéance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26-70 ans, détenteurs Visa Premier à échéance en M+3, sans Izicarte 1er ni Infinite, avec flux créditeurs mensuels &gt; 1000€, 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/>
                          <a:ea typeface="Calibri"/>
                        </a:rPr>
                        <a:t>330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10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SENSEA 18-25 </a:t>
                      </a: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/>
                      </a:r>
                      <a:b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</a:b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 </a:t>
                      </a:r>
                      <a:r>
                        <a:rPr lang="fr-FR" sz="1100" b="1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échéance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18-25 ans détenteurs d'une carte SENSEA à échéance en M+3, SFG &gt; 100€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/>
                          <a:ea typeface="Calibri"/>
                        </a:rPr>
                        <a:t>80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4883922" y="4598474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4761457" y="1722607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28650" y="4579867"/>
            <a:ext cx="7870371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BANCA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190819"/>
              </p:ext>
            </p:extLst>
          </p:nvPr>
        </p:nvGraphicFramePr>
        <p:xfrm>
          <a:off x="602603" y="2020740"/>
          <a:ext cx="7862550" cy="2440520"/>
        </p:xfrm>
        <a:graphic>
          <a:graphicData uri="http://schemas.openxmlformats.org/drawingml/2006/table">
            <a:tbl>
              <a:tblPr firstRow="1" bandRow="1"/>
              <a:tblGrid>
                <a:gridCol w="2771381"/>
                <a:gridCol w="3923850"/>
                <a:gridCol w="1167319"/>
              </a:tblGrid>
              <a:tr h="251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 : cibles récurrentes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</a:tr>
              <a:tr h="2909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MRH-Auto-Santé à échéance dans 3 mois</a:t>
                      </a:r>
                      <a:endParaRPr lang="fr-FR" sz="10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18 à 65 ans, détenteurs MRH, Auto ou Santé dont l’échéance arrive dans 3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4 000 / mois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Fidélisation IARD</a:t>
                      </a:r>
                      <a:endParaRPr lang="fr-FR" sz="10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/>
                          <a:ea typeface="Calibri"/>
                        </a:rPr>
                        <a:t>18 à 75 ans avec 1 contrat Auto ou MRH mais ne détenant pas les 2</a:t>
                      </a:r>
                      <a:endParaRPr lang="fr-FR" sz="10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2 000 /mois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5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Appètent GAV clients sportifs</a:t>
                      </a:r>
                      <a:endParaRPr lang="fr-FR" sz="10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/>
                          <a:ea typeface="Calibri"/>
                        </a:rPr>
                        <a:t>18 à 64 ans Insight Prévoyance clients « Loisirs » / GAV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2 700 / mois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9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Insight Loi Hamon - assurance Auto</a:t>
                      </a:r>
                      <a:endParaRPr lang="fr-FR" sz="10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  <a:latin typeface="Calibri"/>
                          <a:ea typeface="Calibri"/>
                        </a:rPr>
                        <a:t>22 à 69 ans avec date de carte grise de 11 mois et non détenteurs d’assurance auto à la CELCA</a:t>
                      </a:r>
                      <a:endParaRPr lang="fr-FR" sz="10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820 / mois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Fidélisation IARD Instant Béni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000" dirty="0" smtClean="0">
                          <a:effectLst/>
                          <a:latin typeface="Calibri"/>
                          <a:ea typeface="Calibri"/>
                        </a:rPr>
                        <a:t>18 à 80 ans détenteurs d’un contrat MRH ou Auto sans autre contrat </a:t>
                      </a:r>
                      <a:br>
                        <a:rPr lang="fr-FR" sz="1000" dirty="0" smtClean="0">
                          <a:effectLst/>
                          <a:latin typeface="Calibri"/>
                          <a:ea typeface="Calibri"/>
                        </a:rPr>
                      </a:br>
                      <a:r>
                        <a:rPr lang="fr-FR" sz="1000" dirty="0" smtClean="0">
                          <a:effectLst/>
                          <a:latin typeface="Calibri"/>
                          <a:ea typeface="Calibri"/>
                        </a:rPr>
                        <a:t>(sauf PJ) avec date d’effet à M-3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600 / mois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20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Appétence MRH et Appétence Auto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Détenteurs d’un crédit conso ou immo avec date de souscription en M-1, sans assurance auto et n’ayant pas réalisé de devis auto au cours des 3 derniers mois</a:t>
                      </a:r>
                      <a:endParaRPr lang="fr-FR" sz="10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1 196 /mois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6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Auto-résiliation M-9 et MRH-résiliation M-9</a:t>
                      </a:r>
                      <a:endParaRPr lang="fr-FR" sz="1000" b="1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Clients ayant résilié leurs contrats assurance auto en M-9</a:t>
                      </a:r>
                      <a:endParaRPr lang="fr-FR" sz="10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539 /mois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567268" y="1706104"/>
            <a:ext cx="7931754" cy="216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>
              <a:spcBef>
                <a:spcPts val="600"/>
              </a:spcBef>
            </a:pPr>
            <a:r>
              <a:rPr lang="fr-FR" sz="1400" i="1" dirty="0" smtClean="0">
                <a:solidFill>
                  <a:prstClr val="white">
                    <a:lumMod val="50000"/>
                  </a:prstClr>
                </a:solidFill>
              </a:rPr>
              <a:t>IARD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12584" y="376604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Cibles </a:t>
            </a:r>
            <a:r>
              <a:rPr lang="fr-FR" sz="1000" b="1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CRC </a:t>
            </a:r>
            <a:endParaRPr lang="fr-FR" sz="1000" b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Titre 4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pPr algn="l"/>
            <a:r>
              <a:rPr lang="fr-FR" sz="2400" dirty="0">
                <a:solidFill>
                  <a:prstClr val="white"/>
                </a:solidFill>
              </a:rPr>
              <a:t>Coup de poing </a:t>
            </a:r>
            <a:r>
              <a:rPr lang="fr-FR" sz="2400" dirty="0" smtClean="0">
                <a:solidFill>
                  <a:prstClr val="white"/>
                </a:solidFill>
              </a:rPr>
              <a:t>n°3</a:t>
            </a:r>
            <a:r>
              <a:rPr lang="fr-FR" sz="2400" dirty="0">
                <a:solidFill>
                  <a:prstClr val="white"/>
                </a:solidFill>
              </a:rPr>
              <a:t/>
            </a:r>
            <a:br>
              <a:rPr lang="fr-FR" sz="2400" dirty="0">
                <a:solidFill>
                  <a:prstClr val="white"/>
                </a:solidFill>
              </a:rPr>
            </a:br>
            <a:r>
              <a:rPr lang="fr-FR" sz="1600" dirty="0">
                <a:solidFill>
                  <a:prstClr val="white"/>
                </a:solidFill>
              </a:rPr>
              <a:t>rappel des moyens mis à disposition « ASSURANCE-VIE/banca/iard/PSO »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83871" y="1209997"/>
            <a:ext cx="8532000" cy="3718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527904" y="1025430"/>
            <a:ext cx="4543439" cy="769441"/>
            <a:chOff x="175012" y="2797012"/>
            <a:chExt cx="4543439" cy="769441"/>
          </a:xfrm>
        </p:grpSpPr>
        <p:sp>
          <p:nvSpPr>
            <p:cNvPr id="15" name="ZoneTexte 14"/>
            <p:cNvSpPr txBox="1"/>
            <p:nvPr/>
          </p:nvSpPr>
          <p:spPr>
            <a:xfrm>
              <a:off x="175012" y="2797012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4400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7869" y="2981084"/>
              <a:ext cx="42305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prstClr val="white"/>
                  </a:solidFill>
                </a:rPr>
                <a:t>RAPPEL DES CIBLES GERC RECCURENTES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691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us-titre 112"/>
          <p:cNvSpPr>
            <a:spLocks noGrp="1"/>
          </p:cNvSpPr>
          <p:nvPr>
            <p:ph type="subTitle" idx="1"/>
          </p:nvPr>
        </p:nvSpPr>
        <p:spPr>
          <a:xfrm>
            <a:off x="292100" y="3562351"/>
            <a:ext cx="8562976" cy="5334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Rappels sur l’incentive globale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Titre 111"/>
          <p:cNvSpPr>
            <a:spLocks noGrp="1"/>
          </p:cNvSpPr>
          <p:nvPr>
            <p:ph type="ctrTitle"/>
          </p:nvPr>
        </p:nvSpPr>
        <p:spPr>
          <a:xfrm>
            <a:off x="298449" y="2640331"/>
            <a:ext cx="8575675" cy="960120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0" name="ZoneTexte 9"/>
          <p:cNvSpPr txBox="1"/>
          <p:nvPr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38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sp>
        <p:nvSpPr>
          <p:cNvPr id="48" name="Espace réservé du contenu 1"/>
          <p:cNvSpPr txBox="1">
            <a:spLocks/>
          </p:cNvSpPr>
          <p:nvPr/>
        </p:nvSpPr>
        <p:spPr>
          <a:xfrm>
            <a:off x="627559" y="1159793"/>
            <a:ext cx="804847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b="1" dirty="0" smtClean="0">
                <a:solidFill>
                  <a:srgbClr val="FF0000"/>
                </a:solidFill>
              </a:rPr>
              <a:t>L’incentive « globale » du 2 janvier au 23 juin 2018 : </a:t>
            </a:r>
          </a:p>
          <a:p>
            <a:pPr lvl="2"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</a:rPr>
              <a:t>Seront déclarées éligibles les 45 premières agences, classées selon le taux d’atteinte moyen des 4 critères ci-dessous : </a:t>
            </a:r>
          </a:p>
          <a:p>
            <a:pPr lvl="2">
              <a:defRPr/>
            </a:pPr>
            <a:endParaRPr lang="fr-FR" sz="18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20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2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2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b="1" dirty="0" smtClean="0">
              <a:solidFill>
                <a:srgbClr val="FF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b="1" dirty="0">
              <a:solidFill>
                <a:srgbClr val="FF0000"/>
              </a:solidFill>
            </a:endParaRPr>
          </a:p>
        </p:txBody>
      </p:sp>
      <p:graphicFrame>
        <p:nvGraphicFramePr>
          <p:cNvPr id="51" name="Tableau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374415"/>
              </p:ext>
            </p:extLst>
          </p:nvPr>
        </p:nvGraphicFramePr>
        <p:xfrm>
          <a:off x="685416" y="3787130"/>
          <a:ext cx="7776343" cy="1737360"/>
        </p:xfrm>
        <a:graphic>
          <a:graphicData uri="http://schemas.openxmlformats.org/drawingml/2006/table">
            <a:tbl>
              <a:tblPr firstRow="1" bandRow="1"/>
              <a:tblGrid>
                <a:gridCol w="2208097"/>
                <a:gridCol w="2784123"/>
                <a:gridCol w="2784123"/>
              </a:tblGrid>
              <a:tr h="460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Classement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Gain si taux moyen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d’atteinte des critères ≥ à 100%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Gain si taux moyen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d’atteinte des critères &lt; à 100%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1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ère</a:t>
                      </a: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 à la 10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400€*</a:t>
                      </a:r>
                      <a:endParaRPr lang="fr-FR" sz="14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200€*</a:t>
                      </a:r>
                      <a:endParaRPr lang="fr-FR" sz="1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11 à la 20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200€*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100€*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21 à la 30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150€*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75€*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31 à la 45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100€*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50€*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53" name="ZoneTexte 52"/>
          <p:cNvSpPr txBox="1"/>
          <p:nvPr/>
        </p:nvSpPr>
        <p:spPr>
          <a:xfrm>
            <a:off x="267519" y="5920705"/>
            <a:ext cx="842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Arial"/>
            </a:endParaRPr>
          </a:p>
          <a:p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13648"/>
              </p:ext>
            </p:extLst>
          </p:nvPr>
        </p:nvGraphicFramePr>
        <p:xfrm>
          <a:off x="219076" y="2198688"/>
          <a:ext cx="8696324" cy="1524000"/>
        </p:xfrm>
        <a:graphic>
          <a:graphicData uri="http://schemas.openxmlformats.org/drawingml/2006/table">
            <a:tbl>
              <a:tblPr firstRow="1" bandRow="1"/>
              <a:tblGrid>
                <a:gridCol w="4537212"/>
                <a:gridCol w="3297882"/>
                <a:gridCol w="861230"/>
              </a:tblGrid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Critères CELCA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Classement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Source 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+mn-lt"/>
                        </a:rPr>
                        <a:t>Chiffre d'affaires Assurance Vie</a:t>
                      </a:r>
                      <a:endParaRPr lang="fr-FR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d’atteinte de l’objectif de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 période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GPS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Ventes nettes CB HDG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Excédents Assurance Vie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crédits MLT ( yc crédits bail)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85750" y="5945817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200" b="1" kern="0" dirty="0" smtClean="0">
                <a:solidFill>
                  <a:srgbClr val="C00000"/>
                </a:solidFill>
              </a:rPr>
              <a:t>Pour rappel, des contrôles sont systématiquement effectués par la DRCCP. </a:t>
            </a:r>
            <a:r>
              <a:rPr lang="fr-FR" sz="1200" kern="0" dirty="0" smtClean="0">
                <a:solidFill>
                  <a:prstClr val="black"/>
                </a:solidFill>
              </a:rPr>
              <a:t>Le règlement précise « Il sera procédé à des contrôles sur la production du 3 janvier au 23 juin 2018, notamment en matière de complétude de DRC ou de validité du Devoir de De Conseil (à compter du 1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Epargne). En cas de taux constatés inférieurs aux taux acceptables, </a:t>
            </a:r>
            <a:r>
              <a:rPr lang="fr-FR" sz="1200" b="1" u="sng" kern="0" dirty="0" smtClean="0">
                <a:solidFill>
                  <a:srgbClr val="C00000"/>
                </a:solidFill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classement.»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4770" y="5604470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009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827584" y="1484784"/>
            <a:ext cx="804847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b="1" dirty="0" smtClean="0">
                <a:solidFill>
                  <a:srgbClr val="FF0000"/>
                </a:solidFill>
              </a:rPr>
              <a:t>BONUS – Qualité Haute Définition du 2 janvier au 23 juin 2018 : </a:t>
            </a:r>
          </a:p>
          <a:p>
            <a:pPr lvl="1"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</a:rPr>
              <a:t>Seront déclarées éligibles les 45 premières agences, classées selon l’indicateur « Recommandation-NPS » du QHD, à fin juin 2018 : </a:t>
            </a: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b="1" dirty="0" smtClean="0">
              <a:solidFill>
                <a:srgbClr val="FF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sz="1600" b="1" dirty="0" smtClean="0">
              <a:solidFill>
                <a:sysClr val="windowText" lastClr="000000"/>
              </a:solidFill>
            </a:endParaRPr>
          </a:p>
          <a:p>
            <a:pPr lvl="1">
              <a:defRPr/>
            </a:pP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8504" y="5080595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210956"/>
              </p:ext>
            </p:extLst>
          </p:nvPr>
        </p:nvGraphicFramePr>
        <p:xfrm>
          <a:off x="683568" y="2564904"/>
          <a:ext cx="7776864" cy="1798320"/>
        </p:xfrm>
        <a:graphic>
          <a:graphicData uri="http://schemas.openxmlformats.org/drawingml/2006/table">
            <a:tbl>
              <a:tblPr firstRow="1" bandRow="1"/>
              <a:tblGrid>
                <a:gridCol w="1224136"/>
                <a:gridCol w="2016224"/>
                <a:gridCol w="1656184"/>
                <a:gridCol w="2880320"/>
              </a:tblGrid>
              <a:tr h="374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/>
                        <a:t>Critères CELCA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/>
                        <a:t>Classement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Source 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Gain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4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QHD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Taux de « Recommandations-NPS »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Enquête QHD - Qualité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200€* si l’agence est classée parmi les 45 meilleures dans l’incentive « Globale », </a:t>
                      </a:r>
                    </a:p>
                    <a:p>
                      <a:pPr algn="ctr"/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100€* si l’agence n’est pas classée dans l’incentive « Globale »</a:t>
                      </a:r>
                      <a:endParaRPr lang="fr-FR" sz="1600" dirty="0" smtClean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44463" y="5412417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200" b="1" kern="0" dirty="0" smtClean="0">
                <a:solidFill>
                  <a:srgbClr val="C00000"/>
                </a:solidFill>
              </a:rPr>
              <a:t>Pour rappel, des contrôles sont systématiquement effectués par la DRCCP. </a:t>
            </a:r>
            <a:r>
              <a:rPr lang="fr-FR" sz="1200" kern="0" dirty="0" smtClean="0">
                <a:solidFill>
                  <a:prstClr val="black"/>
                </a:solidFill>
              </a:rPr>
              <a:t>Le règlement précise « Il sera procédé à des contrôles sur la production du 3 janvier au 23 juin 2018, notamment en matière de complétude de DRC ou de validité du Devoir de De Conseil (à compter du 1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Epargne). En cas de taux constatés inférieurs aux taux acceptables, </a:t>
            </a:r>
            <a:r>
              <a:rPr lang="fr-FR" sz="1200" b="1" u="sng" kern="0" dirty="0" smtClean="0">
                <a:solidFill>
                  <a:srgbClr val="C00000"/>
                </a:solidFill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336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</a:t>
            </a:r>
            <a:r>
              <a:rPr lang="fr-FR" dirty="0" smtClean="0"/>
              <a:t>LE PORTEFEUILLE VIRTUEL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</a:t>
            </a:r>
            <a:r>
              <a:rPr lang="fr-FR" sz="1800" dirty="0" smtClean="0"/>
              <a:t>développer VOS </a:t>
            </a:r>
            <a:r>
              <a:rPr lang="fr-FR" sz="1800" dirty="0"/>
              <a:t>compétences </a:t>
            </a:r>
            <a:r>
              <a:rPr lang="fr-FR" sz="1800" dirty="0" smtClean="0"/>
              <a:t>financières</a:t>
            </a:r>
            <a:endParaRPr lang="fr-FR" sz="1800" dirty="0"/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5" t="9382" r="28250" b="12520"/>
          <a:stretch/>
        </p:blipFill>
        <p:spPr bwMode="auto">
          <a:xfrm>
            <a:off x="5114602" y="1366458"/>
            <a:ext cx="3316361" cy="4423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Espace réservé du contenu 1"/>
          <p:cNvSpPr txBox="1">
            <a:spLocks/>
          </p:cNvSpPr>
          <p:nvPr/>
        </p:nvSpPr>
        <p:spPr>
          <a:xfrm>
            <a:off x="611560" y="1259235"/>
            <a:ext cx="4360490" cy="47510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Calibri"/>
              </a:rPr>
              <a:t>Portefeuille virtuel 2018 … vous ne l’avez pas encore activé ?</a:t>
            </a:r>
          </a:p>
          <a:p>
            <a:pPr lvl="1">
              <a:defRPr/>
            </a:pPr>
            <a:endParaRPr lang="fr-FR" sz="7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700" dirty="0" smtClean="0">
              <a:solidFill>
                <a:sysClr val="windowText" lastClr="000000"/>
              </a:solidFill>
              <a:latin typeface="Calibri"/>
            </a:endParaRPr>
          </a:p>
          <a:p>
            <a:pPr marL="57150" indent="0" algn="ctr">
              <a:buFont typeface="Arial" pitchFamily="34" charset="0"/>
              <a:buNone/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Tentez de gagner 30 euros en faisant performer votre portefeuille jusqu’au 23 juin prochain !!</a:t>
            </a:r>
          </a:p>
          <a:p>
            <a:pPr marL="57150" indent="0" algn="ctr">
              <a:buFont typeface="Arial" pitchFamily="34" charset="0"/>
              <a:buNone/>
              <a:defRPr/>
            </a:pPr>
            <a:endParaRPr lang="fr-FR" sz="1600" b="1" dirty="0" smtClean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Font typeface="Arial" pitchFamily="34" charset="0"/>
              <a:buNone/>
              <a:defRPr/>
            </a:pPr>
            <a:endParaRPr lang="fr-FR" sz="800" b="1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Pour rappel : </a:t>
            </a:r>
          </a:p>
          <a:p>
            <a:pPr lvl="1">
              <a:defRPr/>
            </a:pPr>
            <a:r>
              <a:rPr lang="fr-FR" sz="1200" b="1" dirty="0">
                <a:solidFill>
                  <a:sysClr val="windowText" lastClr="000000"/>
                </a:solidFill>
                <a:latin typeface="Calibri"/>
              </a:rPr>
              <a:t>Seront récompensés : </a:t>
            </a:r>
            <a:r>
              <a:rPr lang="fr-FR" sz="1200" b="1" u="sng" dirty="0">
                <a:solidFill>
                  <a:sysClr val="windowText" lastClr="000000"/>
                </a:solidFill>
                <a:latin typeface="Calibri"/>
              </a:rPr>
              <a:t>les 100 collaborateurs </a:t>
            </a:r>
            <a:r>
              <a:rPr lang="fr-FR" sz="1200" b="1" dirty="0">
                <a:solidFill>
                  <a:sysClr val="windowText" lastClr="000000"/>
                </a:solidFill>
                <a:latin typeface="Calibri"/>
              </a:rPr>
              <a:t>ayant eu la meilleure performance de portefeuille dans le classement CELCA au 23 juin 2018.</a:t>
            </a:r>
          </a:p>
          <a:p>
            <a:pPr lvl="1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Vous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disposez d’un portefeuille virtuel de 20 000 € (dont </a:t>
            </a:r>
            <a:r>
              <a:rPr lang="fr-FR" sz="1100" dirty="0">
                <a:solidFill>
                  <a:sysClr val="windowText" lastClr="000000"/>
                </a:solidFill>
                <a:latin typeface="Calibri"/>
              </a:rPr>
              <a:t>15 000€ disponibles sur un compte de dépôt virtuel et 5 000€ investis sur un fonds Euros virtuel)</a:t>
            </a:r>
          </a:p>
          <a:p>
            <a:pPr lvl="1">
              <a:defRPr/>
            </a:pP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Vous procédez à des ordres d’achats et de ventes pour faire performer votre portefeuille</a:t>
            </a: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.</a:t>
            </a:r>
          </a:p>
          <a:p>
            <a:pPr lvl="1">
              <a:defRPr/>
            </a:pP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Une condition : pour être éligible aux récompenses et intégrer le suivi, il faut avoir réalisé au moins 5 opérations en rapport avec 3 fonds différents sur la période pour un montant total de 10 000€ minimum.</a:t>
            </a:r>
          </a:p>
          <a:p>
            <a:pPr lvl="1">
              <a:defRPr/>
            </a:pPr>
            <a:endParaRPr lang="fr-FR" sz="12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200" dirty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Font typeface="Arial" pitchFamily="34" charset="0"/>
              <a:buNone/>
              <a:defRPr/>
            </a:pPr>
            <a:endParaRPr lang="fr-FR" sz="1400" b="1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Font typeface="Arial" pitchFamily="34" charset="0"/>
              <a:buNone/>
              <a:defRPr/>
            </a:pPr>
            <a:endParaRPr lang="fr-FR" sz="2000" b="1" dirty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55" name="Picture 2" descr="C:\Users\A2172150\AppData\Local\Microsoft\Windows\Temporary Internet Files\Content.Outlook\GAXBNRAH\logo-app-la-bours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76" y="3825403"/>
            <a:ext cx="959322" cy="95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ZoneTexte 55"/>
          <p:cNvSpPr txBox="1"/>
          <p:nvPr/>
        </p:nvSpPr>
        <p:spPr>
          <a:xfrm rot="655624">
            <a:off x="5440962" y="2009974"/>
            <a:ext cx="272355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prstClr val="white"/>
                </a:solidFill>
              </a:rPr>
              <a:t>3</a:t>
            </a:r>
            <a:r>
              <a:rPr lang="fr-FR" sz="1400" b="1" dirty="0" smtClean="0">
                <a:solidFill>
                  <a:prstClr val="white"/>
                </a:solidFill>
              </a:rPr>
              <a:t>0 euros par collaborateur à gagner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093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nos offres promos </a:t>
            </a:r>
            <a:br>
              <a:rPr lang="fr-FR" dirty="0"/>
            </a:br>
            <a:r>
              <a:rPr lang="fr-FR" sz="1800" dirty="0"/>
              <a:t>NUANCES CAPI : </a:t>
            </a:r>
            <a:r>
              <a:rPr lang="fr-FR" sz="1800" dirty="0" smtClean="0"/>
              <a:t>zoom sur la rémunération complémentaire</a:t>
            </a:r>
            <a:endParaRPr lang="fr-FR" sz="1800" dirty="0"/>
          </a:p>
        </p:txBody>
      </p:sp>
      <p:sp>
        <p:nvSpPr>
          <p:cNvPr id="7" name="Rectangle 6"/>
          <p:cNvSpPr/>
          <p:nvPr/>
        </p:nvSpPr>
        <p:spPr>
          <a:xfrm>
            <a:off x="685156" y="2836169"/>
            <a:ext cx="7776864" cy="314976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777923" y="1336341"/>
            <a:ext cx="7826526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R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émunération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complémentaire de 0,70% sur la part du versement investie sur le support en euros ( Euro Capi 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)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attribu</a:t>
            </a: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ée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au 31/12/2018 et au 31/12/2019 </a:t>
            </a:r>
            <a:endParaRPr lang="fr-FR" sz="1400" dirty="0" smtClean="0">
              <a:solidFill>
                <a:sysClr val="windowText" lastClr="000000"/>
              </a:solidFill>
              <a:latin typeface="Calibri"/>
            </a:endParaRPr>
          </a:p>
          <a:p>
            <a:pPr lvl="1" algn="just"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Taux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boosté pour le support Euro sur les deux exercices pour les versements réalisés pendant la période à condition que la part investie sur le support en euros soit toujours </a:t>
            </a: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présente.</a:t>
            </a:r>
            <a:endParaRPr lang="fr-FR" sz="1400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fr-FR" sz="600" dirty="0" smtClean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Date :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du 16/04/2018 au 31/08/2018</a:t>
            </a:r>
          </a:p>
          <a:p>
            <a:pPr>
              <a:defRPr/>
            </a:pPr>
            <a:endParaRPr lang="fr-FR" sz="700" b="1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Conditions d’attribution : </a:t>
            </a:r>
          </a:p>
          <a:p>
            <a:pPr lvl="1" indent="-342900">
              <a:buFont typeface="Arial" pitchFamily="34" charset="0"/>
              <a:buChar char="•"/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Montant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minimum : 1 000 € brut</a:t>
            </a:r>
          </a:p>
          <a:p>
            <a:pPr lvl="1" indent="-342900">
              <a:buFont typeface="Arial" pitchFamily="34" charset="0"/>
              <a:buChar char="•"/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Sous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condition d’un taux d’UC d’au moins 30 </a:t>
            </a: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%</a:t>
            </a:r>
          </a:p>
          <a:p>
            <a:pPr lvl="1" indent="-342900">
              <a:buFont typeface="Arial" pitchFamily="34" charset="0"/>
              <a:buChar char="•"/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Un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assuré peut réaliser plusieurs versements pendant la période et bénéficier de l’offre lors de chaque versement.</a:t>
            </a:r>
          </a:p>
          <a:p>
            <a:pPr lvl="1" indent="-342900">
              <a:buFont typeface="Arial" pitchFamily="34" charset="0"/>
              <a:buChar char="•"/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Sont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exclus de cette campagne :</a:t>
            </a:r>
          </a:p>
          <a:p>
            <a:pPr lvl="2" indent="-342900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Les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réinvestissements suite à décès</a:t>
            </a:r>
          </a:p>
          <a:p>
            <a:pPr lvl="2" indent="-342900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Les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réinvestissements suite à arrivée à échéance</a:t>
            </a:r>
          </a:p>
          <a:p>
            <a:pPr lvl="2" indent="-342900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Les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transferts Fourgous</a:t>
            </a:r>
          </a:p>
          <a:p>
            <a:pPr lvl="2" indent="-342900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Les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versements réguliers</a:t>
            </a:r>
          </a:p>
          <a:p>
            <a:pPr lvl="2" indent="-342900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Les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recyclages FCP</a:t>
            </a:r>
          </a:p>
          <a:p>
            <a:pPr lvl="2" indent="-342900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Les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arbitrages</a:t>
            </a:r>
          </a:p>
          <a:p>
            <a:pPr lvl="1" indent="-342900">
              <a:buFont typeface="Arial" pitchFamily="34" charset="0"/>
              <a:buChar char="•"/>
              <a:defRPr/>
            </a:pPr>
            <a:endParaRPr lang="fr-FR" sz="1400" dirty="0">
              <a:solidFill>
                <a:sysClr val="windowText" lastClr="000000"/>
              </a:solidFill>
              <a:latin typeface="Calibri"/>
            </a:endParaRPr>
          </a:p>
          <a:p>
            <a:pPr lvl="1" indent="-342900">
              <a:buFont typeface="Arial" pitchFamily="34" charset="0"/>
              <a:buChar char="•"/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4842934" y="4990763"/>
            <a:ext cx="3784599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dirty="0">
                <a:solidFill>
                  <a:prstClr val="black"/>
                </a:solidFill>
                <a:latin typeface="Calibri"/>
              </a:rPr>
              <a:t>Offre limitée à </a:t>
            </a:r>
            <a:r>
              <a:rPr lang="fr-FR" sz="1400" b="1" dirty="0">
                <a:solidFill>
                  <a:prstClr val="black"/>
                </a:solidFill>
                <a:latin typeface="Calibri"/>
              </a:rPr>
              <a:t>100 millions d’euros de collecte sur les fonds Capi Euros, cette offre peut donc prendre fin avant le 31/08/2018 !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5047441"/>
            <a:ext cx="475191" cy="42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657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nos offres promos </a:t>
            </a:r>
            <a:br>
              <a:rPr lang="fr-FR" dirty="0"/>
            </a:br>
            <a:r>
              <a:rPr lang="fr-FR" sz="1800" dirty="0"/>
              <a:t>Assurance-Vie : zoom sur la prime offerte au 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827584" y="3140968"/>
            <a:ext cx="7776864" cy="115212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777923" y="1336341"/>
            <a:ext cx="7826526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Prime offerte au client pour tout versement initial ou libre avec au moins 30% d’UC</a:t>
            </a:r>
          </a:p>
          <a:p>
            <a:pPr>
              <a:defRPr/>
            </a:pPr>
            <a:endParaRPr lang="fr-FR" sz="600" dirty="0" smtClean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Date :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du 01/06/2018 au 13/07/2018 au plus tard.</a:t>
            </a:r>
          </a:p>
          <a:p>
            <a:pPr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Périmètre produits :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M.Essentiel / N3D, M.Premium / NPlus, M.Infinie/NPrivilège, M.Initiale/NGrenadine, M.Capi</a:t>
            </a:r>
            <a:r>
              <a:rPr lang="fr-FR" sz="1600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(Nuances Capi hors périmètre).</a:t>
            </a:r>
          </a:p>
          <a:p>
            <a:pPr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Montants pour tout versement initial ou libre avec au moins 30% d’UC :</a:t>
            </a:r>
          </a:p>
          <a:p>
            <a:pPr lvl="1">
              <a:defRPr/>
            </a:pP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Entre 15 000 € et inférieur à 50 000 € : Prime de 30 €</a:t>
            </a:r>
          </a:p>
          <a:p>
            <a:pPr lvl="1">
              <a:defRPr/>
            </a:pP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Entre 50 000 € et inférieur à 100 000 € : Prime de 100 €</a:t>
            </a:r>
          </a:p>
          <a:p>
            <a:pPr lvl="1">
              <a:defRPr/>
            </a:pP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Supérieur ou égale à 100 000 € : Prime de 200 €</a:t>
            </a:r>
          </a:p>
          <a:p>
            <a:pPr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 Dans la limite d’un seul versement par assuré pendant la période.</a:t>
            </a:r>
          </a:p>
          <a:p>
            <a:pPr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3615267" y="5100829"/>
            <a:ext cx="5120172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Enveloppe nationale limitée à 1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 million d’euros, cette offre peut donc prendre fin avant le 13/07/2018 !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5174441"/>
            <a:ext cx="475191" cy="42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110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"/>
          <p:cNvSpPr>
            <a:spLocks/>
          </p:cNvSpPr>
          <p:nvPr/>
        </p:nvSpPr>
        <p:spPr bwMode="auto">
          <a:xfrm>
            <a:off x="2857500" y="669471"/>
            <a:ext cx="6286500" cy="5426529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ZoneTexte 79"/>
          <p:cNvSpPr txBox="1"/>
          <p:nvPr/>
        </p:nvSpPr>
        <p:spPr>
          <a:xfrm>
            <a:off x="3255674" y="1973956"/>
            <a:ext cx="51480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 smtClean="0"/>
              <a:t>Déploiement</a:t>
            </a:r>
          </a:p>
          <a:p>
            <a:pPr algn="ctr"/>
            <a:r>
              <a:rPr lang="fr-FR" sz="6600" dirty="0" smtClean="0"/>
              <a:t>QHD </a:t>
            </a:r>
            <a:r>
              <a:rPr lang="fr-FR" sz="6600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fr-FR" sz="6600" dirty="0" smtClean="0"/>
              <a:t>n </a:t>
            </a:r>
            <a:r>
              <a:rPr lang="fr-FR" sz="6600" dirty="0" smtClean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fr-FR" sz="6600" dirty="0" smtClean="0"/>
              <a:t>ine</a:t>
            </a:r>
          </a:p>
          <a:p>
            <a:pPr algn="ctr"/>
            <a:r>
              <a:rPr lang="fr-FR" sz="6600" dirty="0" smtClean="0"/>
              <a:t>24 </a:t>
            </a:r>
            <a:r>
              <a:rPr lang="fr-FR" sz="6600" b="1" dirty="0" smtClean="0">
                <a:solidFill>
                  <a:srgbClr val="67DBDB"/>
                </a:solidFill>
              </a:rPr>
              <a:t>A</a:t>
            </a:r>
            <a:r>
              <a:rPr lang="fr-FR" sz="6600" dirty="0" smtClean="0"/>
              <a:t>vril 2018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69966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Freeform 4"/>
          <p:cNvSpPr>
            <a:spLocks/>
          </p:cNvSpPr>
          <p:nvPr/>
        </p:nvSpPr>
        <p:spPr bwMode="auto">
          <a:xfrm>
            <a:off x="0" y="1282535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RAPPEL DES </a:t>
            </a:r>
            <a:r>
              <a:rPr lang="fr-FR" dirty="0" smtClean="0">
                <a:solidFill>
                  <a:srgbClr val="C54A35"/>
                </a:solidFill>
              </a:rPr>
              <a:t>enjeux </a:t>
            </a:r>
            <a:r>
              <a:rPr lang="fr-FR" dirty="0" smtClean="0"/>
              <a:t>de l’écoute client</a:t>
            </a:r>
            <a:endParaRPr lang="fr-FR" dirty="0"/>
          </a:p>
        </p:txBody>
      </p:sp>
      <p:sp>
        <p:nvSpPr>
          <p:cNvPr id="78" name="Rectangle 77"/>
          <p:cNvSpPr/>
          <p:nvPr/>
        </p:nvSpPr>
        <p:spPr>
          <a:xfrm>
            <a:off x="2798859" y="1718776"/>
            <a:ext cx="6345141" cy="797961"/>
          </a:xfrm>
          <a:prstGeom prst="rect">
            <a:avLst/>
          </a:prstGeom>
          <a:solidFill>
            <a:srgbClr val="E2583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2798859" y="2720967"/>
            <a:ext cx="6345141" cy="797961"/>
          </a:xfrm>
          <a:prstGeom prst="rect">
            <a:avLst/>
          </a:prstGeom>
          <a:solidFill>
            <a:srgbClr val="4CC7C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0" name="Rectangle 79"/>
          <p:cNvSpPr/>
          <p:nvPr/>
        </p:nvSpPr>
        <p:spPr>
          <a:xfrm>
            <a:off x="2798859" y="4715513"/>
            <a:ext cx="6351816" cy="797961"/>
          </a:xfrm>
          <a:prstGeom prst="rect">
            <a:avLst/>
          </a:prstGeom>
          <a:solidFill>
            <a:srgbClr val="3B39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1" name="Rectangle 80"/>
          <p:cNvSpPr/>
          <p:nvPr/>
        </p:nvSpPr>
        <p:spPr>
          <a:xfrm>
            <a:off x="3045351" y="1815584"/>
            <a:ext cx="591510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fr-FR" sz="16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Etre réactif </a:t>
            </a:r>
            <a:r>
              <a:rPr lang="fr-FR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: l’agence est en capacité de réagir immédiatement, lorsque la satisfaction client se dégrade </a:t>
            </a:r>
            <a:r>
              <a:rPr lang="fr-FR" sz="11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(Fin des envois par mail aux DA / DUC)</a:t>
            </a:r>
          </a:p>
          <a:p>
            <a:pPr>
              <a:defRPr/>
            </a:pPr>
            <a:endParaRPr lang="en-US" sz="1400" dirty="0"/>
          </a:p>
        </p:txBody>
      </p:sp>
      <p:sp>
        <p:nvSpPr>
          <p:cNvPr id="82" name="Rectangle 81"/>
          <p:cNvSpPr/>
          <p:nvPr/>
        </p:nvSpPr>
        <p:spPr>
          <a:xfrm>
            <a:off x="3061715" y="2843226"/>
            <a:ext cx="57158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fr-FR" sz="1600" b="1" kern="0" dirty="0">
                <a:latin typeface="Calibri" panose="020F0502020204030204" pitchFamily="34" charset="0"/>
                <a:cs typeface="Calibri" panose="020F0502020204030204" pitchFamily="34" charset="0"/>
              </a:rPr>
              <a:t>Piloter la qualité </a:t>
            </a:r>
            <a:r>
              <a:rPr lang="fr-FR" sz="1600" kern="0" dirty="0">
                <a:latin typeface="Calibri" panose="020F0502020204030204" pitchFamily="34" charset="0"/>
                <a:cs typeface="Calibri" panose="020F0502020204030204" pitchFamily="34" charset="0"/>
              </a:rPr>
              <a:t>: l’agence s’assure que les actions mises </a:t>
            </a:r>
            <a:r>
              <a:rPr lang="fr-FR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en place </a:t>
            </a:r>
            <a:r>
              <a:rPr lang="fr-FR" sz="1600" kern="0" dirty="0">
                <a:latin typeface="Calibri" panose="020F0502020204030204" pitchFamily="34" charset="0"/>
                <a:cs typeface="Calibri" panose="020F0502020204030204" pitchFamily="34" charset="0"/>
              </a:rPr>
              <a:t>sont efficaces et améliorent la satisfaction </a:t>
            </a:r>
            <a:r>
              <a:rPr lang="fr-FR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</a:t>
            </a:r>
            <a:endParaRPr lang="fr-FR" sz="16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200" dirty="0"/>
          </a:p>
        </p:txBody>
      </p:sp>
      <p:sp>
        <p:nvSpPr>
          <p:cNvPr id="83" name="Rectangle 82"/>
          <p:cNvSpPr/>
          <p:nvPr/>
        </p:nvSpPr>
        <p:spPr>
          <a:xfrm>
            <a:off x="3095171" y="4826023"/>
            <a:ext cx="5586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kern="0" dirty="0">
                <a:latin typeface="Calibri" panose="020F0502020204030204" pitchFamily="34" charset="0"/>
                <a:cs typeface="Calibri" panose="020F0502020204030204" pitchFamily="34" charset="0"/>
              </a:rPr>
              <a:t>Favoriser le business </a:t>
            </a:r>
            <a:r>
              <a:rPr lang="fr-FR" sz="1600" kern="0" dirty="0">
                <a:latin typeface="Calibri" panose="020F0502020204030204" pitchFamily="34" charset="0"/>
                <a:cs typeface="Calibri" panose="020F0502020204030204" pitchFamily="34" charset="0"/>
              </a:rPr>
              <a:t>: le lien est renforcé avec les clients très satisfaits, ils peuvent recommander leur </a:t>
            </a:r>
            <a:r>
              <a:rPr lang="fr-FR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conseiller</a:t>
            </a:r>
            <a:endParaRPr lang="en-US" sz="1000" dirty="0"/>
          </a:p>
        </p:txBody>
      </p:sp>
      <p:sp>
        <p:nvSpPr>
          <p:cNvPr id="84" name="Rectangle 83"/>
          <p:cNvSpPr/>
          <p:nvPr/>
        </p:nvSpPr>
        <p:spPr>
          <a:xfrm>
            <a:off x="2798859" y="3739624"/>
            <a:ext cx="6345141" cy="784819"/>
          </a:xfrm>
          <a:prstGeom prst="rect">
            <a:avLst/>
          </a:prstGeom>
          <a:solidFill>
            <a:srgbClr val="E25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086610" y="3854661"/>
            <a:ext cx="55773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fr-FR" sz="1600" b="1" kern="0" dirty="0">
                <a:latin typeface="Calibri" panose="020F0502020204030204" pitchFamily="34" charset="0"/>
                <a:cs typeface="Calibri" panose="020F0502020204030204" pitchFamily="34" charset="0"/>
              </a:rPr>
              <a:t>Eviter l’attrition </a:t>
            </a:r>
            <a:r>
              <a:rPr lang="fr-FR" sz="1600" kern="0" dirty="0">
                <a:latin typeface="Calibri" panose="020F0502020204030204" pitchFamily="34" charset="0"/>
                <a:cs typeface="Calibri" panose="020F0502020204030204" pitchFamily="34" charset="0"/>
              </a:rPr>
              <a:t>: les clients insatisfaits sont recontactés « à chaud »</a:t>
            </a:r>
            <a:endParaRPr lang="en-US" sz="1050" dirty="0"/>
          </a:p>
          <a:p>
            <a:pPr>
              <a:defRPr/>
            </a:pPr>
            <a:endParaRPr lang="fr-FR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3"/>
          <a:stretch/>
        </p:blipFill>
        <p:spPr bwMode="auto">
          <a:xfrm>
            <a:off x="0" y="1978985"/>
            <a:ext cx="2188417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1845517" y="4805151"/>
            <a:ext cx="797340" cy="584775"/>
            <a:chOff x="1845517" y="4944851"/>
            <a:chExt cx="797340" cy="584775"/>
          </a:xfrm>
        </p:grpSpPr>
        <p:sp>
          <p:nvSpPr>
            <p:cNvPr id="5" name="ZoneTexte 4"/>
            <p:cNvSpPr txBox="1"/>
            <p:nvPr/>
          </p:nvSpPr>
          <p:spPr>
            <a:xfrm>
              <a:off x="2128103" y="4944851"/>
              <a:ext cx="5147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54A35"/>
                  </a:solidFill>
                </a:rPr>
                <a:t>+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1845517" y="5068873"/>
              <a:ext cx="514754" cy="33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54A35"/>
                  </a:solidFill>
                </a:rPr>
                <a:t>Le</a:t>
              </a:r>
            </a:p>
          </p:txBody>
        </p:sp>
      </p:grpSp>
      <p:sp>
        <p:nvSpPr>
          <p:cNvPr id="8" name="Accolade ouvrante 7"/>
          <p:cNvSpPr/>
          <p:nvPr/>
        </p:nvSpPr>
        <p:spPr>
          <a:xfrm>
            <a:off x="2574647" y="4661210"/>
            <a:ext cx="155448" cy="914400"/>
          </a:xfrm>
          <a:prstGeom prst="leftBrace">
            <a:avLst/>
          </a:prstGeom>
          <a:ln>
            <a:solidFill>
              <a:srgbClr val="C54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8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420990" y="5433949"/>
            <a:ext cx="8333320" cy="747199"/>
          </a:xfrm>
          <a:prstGeom prst="roundRect">
            <a:avLst/>
          </a:prstGeom>
          <a:solidFill>
            <a:schemeClr val="bg1">
              <a:lumMod val="6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Freeform 4"/>
          <p:cNvSpPr>
            <a:spLocks/>
          </p:cNvSpPr>
          <p:nvPr/>
        </p:nvSpPr>
        <p:spPr bwMode="auto">
          <a:xfrm>
            <a:off x="0" y="1282535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54A35"/>
                </a:solidFill>
              </a:rPr>
              <a:t>Mesure</a:t>
            </a:r>
            <a:r>
              <a:rPr lang="fr-FR" dirty="0" smtClean="0"/>
              <a:t> de la satisfaction en CELCA</a:t>
            </a:r>
            <a:endParaRPr lang="fr-FR" dirty="0"/>
          </a:p>
        </p:txBody>
      </p:sp>
      <p:grpSp>
        <p:nvGrpSpPr>
          <p:cNvPr id="80" name="Groupe 79"/>
          <p:cNvGrpSpPr/>
          <p:nvPr/>
        </p:nvGrpSpPr>
        <p:grpSpPr>
          <a:xfrm>
            <a:off x="453198" y="1418194"/>
            <a:ext cx="8155761" cy="3782927"/>
            <a:chOff x="682120" y="1050630"/>
            <a:chExt cx="7513759" cy="4495978"/>
          </a:xfrm>
        </p:grpSpPr>
        <p:grpSp>
          <p:nvGrpSpPr>
            <p:cNvPr id="9" name="Groupe 8"/>
            <p:cNvGrpSpPr/>
            <p:nvPr/>
          </p:nvGrpSpPr>
          <p:grpSpPr>
            <a:xfrm>
              <a:off x="682120" y="1050630"/>
              <a:ext cx="7513759" cy="4495978"/>
              <a:chOff x="449131" y="1116940"/>
              <a:chExt cx="7757533" cy="4343276"/>
            </a:xfrm>
          </p:grpSpPr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580408" y="2681264"/>
                <a:ext cx="1858969" cy="1402554"/>
              </a:xfrm>
              <a:custGeom>
                <a:avLst/>
                <a:gdLst>
                  <a:gd name="T0" fmla="*/ 272 w 702"/>
                  <a:gd name="T1" fmla="*/ 0 h 531"/>
                  <a:gd name="T2" fmla="*/ 430 w 702"/>
                  <a:gd name="T3" fmla="*/ 0 h 531"/>
                  <a:gd name="T4" fmla="*/ 642 w 702"/>
                  <a:gd name="T5" fmla="*/ 0 h 531"/>
                  <a:gd name="T6" fmla="*/ 678 w 702"/>
                  <a:gd name="T7" fmla="*/ 66 h 531"/>
                  <a:gd name="T8" fmla="*/ 580 w 702"/>
                  <a:gd name="T9" fmla="*/ 214 h 531"/>
                  <a:gd name="T10" fmla="*/ 492 w 702"/>
                  <a:gd name="T11" fmla="*/ 347 h 531"/>
                  <a:gd name="T12" fmla="*/ 395 w 702"/>
                  <a:gd name="T13" fmla="*/ 495 h 531"/>
                  <a:gd name="T14" fmla="*/ 307 w 702"/>
                  <a:gd name="T15" fmla="*/ 495 h 531"/>
                  <a:gd name="T16" fmla="*/ 210 w 702"/>
                  <a:gd name="T17" fmla="*/ 347 h 531"/>
                  <a:gd name="T18" fmla="*/ 122 w 702"/>
                  <a:gd name="T19" fmla="*/ 214 h 531"/>
                  <a:gd name="T20" fmla="*/ 24 w 702"/>
                  <a:gd name="T21" fmla="*/ 66 h 531"/>
                  <a:gd name="T22" fmla="*/ 60 w 702"/>
                  <a:gd name="T23" fmla="*/ 0 h 531"/>
                  <a:gd name="T24" fmla="*/ 272 w 702"/>
                  <a:gd name="T25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2" h="531">
                    <a:moveTo>
                      <a:pt x="272" y="0"/>
                    </a:moveTo>
                    <a:cubicBezTo>
                      <a:pt x="315" y="0"/>
                      <a:pt x="387" y="0"/>
                      <a:pt x="430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85" y="0"/>
                      <a:pt x="702" y="29"/>
                      <a:pt x="678" y="66"/>
                    </a:cubicBezTo>
                    <a:cubicBezTo>
                      <a:pt x="580" y="214"/>
                      <a:pt x="580" y="214"/>
                      <a:pt x="580" y="214"/>
                    </a:cubicBezTo>
                    <a:cubicBezTo>
                      <a:pt x="556" y="251"/>
                      <a:pt x="516" y="310"/>
                      <a:pt x="492" y="347"/>
                    </a:cubicBezTo>
                    <a:cubicBezTo>
                      <a:pt x="395" y="495"/>
                      <a:pt x="395" y="495"/>
                      <a:pt x="395" y="495"/>
                    </a:cubicBezTo>
                    <a:cubicBezTo>
                      <a:pt x="371" y="531"/>
                      <a:pt x="331" y="531"/>
                      <a:pt x="307" y="495"/>
                    </a:cubicBezTo>
                    <a:cubicBezTo>
                      <a:pt x="210" y="347"/>
                      <a:pt x="210" y="347"/>
                      <a:pt x="210" y="347"/>
                    </a:cubicBezTo>
                    <a:cubicBezTo>
                      <a:pt x="186" y="310"/>
                      <a:pt x="146" y="251"/>
                      <a:pt x="122" y="214"/>
                    </a:cubicBezTo>
                    <a:cubicBezTo>
                      <a:pt x="24" y="66"/>
                      <a:pt x="24" y="66"/>
                      <a:pt x="24" y="66"/>
                    </a:cubicBezTo>
                    <a:cubicBezTo>
                      <a:pt x="0" y="29"/>
                      <a:pt x="17" y="0"/>
                      <a:pt x="60" y="0"/>
                    </a:cubicBezTo>
                    <a:lnTo>
                      <a:pt x="27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2023910" y="2657869"/>
                <a:ext cx="1855610" cy="1402554"/>
              </a:xfrm>
              <a:custGeom>
                <a:avLst/>
                <a:gdLst>
                  <a:gd name="T0" fmla="*/ 271 w 701"/>
                  <a:gd name="T1" fmla="*/ 531 h 531"/>
                  <a:gd name="T2" fmla="*/ 430 w 701"/>
                  <a:gd name="T3" fmla="*/ 531 h 531"/>
                  <a:gd name="T4" fmla="*/ 641 w 701"/>
                  <a:gd name="T5" fmla="*/ 531 h 531"/>
                  <a:gd name="T6" fmla="*/ 677 w 701"/>
                  <a:gd name="T7" fmla="*/ 465 h 531"/>
                  <a:gd name="T8" fmla="*/ 579 w 701"/>
                  <a:gd name="T9" fmla="*/ 317 h 531"/>
                  <a:gd name="T10" fmla="*/ 492 w 701"/>
                  <a:gd name="T11" fmla="*/ 184 h 531"/>
                  <a:gd name="T12" fmla="*/ 394 w 701"/>
                  <a:gd name="T13" fmla="*/ 36 h 531"/>
                  <a:gd name="T14" fmla="*/ 307 w 701"/>
                  <a:gd name="T15" fmla="*/ 36 h 531"/>
                  <a:gd name="T16" fmla="*/ 209 w 701"/>
                  <a:gd name="T17" fmla="*/ 184 h 531"/>
                  <a:gd name="T18" fmla="*/ 122 w 701"/>
                  <a:gd name="T19" fmla="*/ 317 h 531"/>
                  <a:gd name="T20" fmla="*/ 24 w 701"/>
                  <a:gd name="T21" fmla="*/ 465 h 531"/>
                  <a:gd name="T22" fmla="*/ 60 w 701"/>
                  <a:gd name="T23" fmla="*/ 531 h 531"/>
                  <a:gd name="T24" fmla="*/ 271 w 701"/>
                  <a:gd name="T25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1" h="531">
                    <a:moveTo>
                      <a:pt x="271" y="531"/>
                    </a:moveTo>
                    <a:cubicBezTo>
                      <a:pt x="315" y="531"/>
                      <a:pt x="386" y="531"/>
                      <a:pt x="430" y="531"/>
                    </a:cubicBezTo>
                    <a:cubicBezTo>
                      <a:pt x="641" y="531"/>
                      <a:pt x="641" y="531"/>
                      <a:pt x="641" y="531"/>
                    </a:cubicBezTo>
                    <a:cubicBezTo>
                      <a:pt x="685" y="531"/>
                      <a:pt x="701" y="501"/>
                      <a:pt x="677" y="465"/>
                    </a:cubicBezTo>
                    <a:cubicBezTo>
                      <a:pt x="579" y="317"/>
                      <a:pt x="579" y="317"/>
                      <a:pt x="579" y="317"/>
                    </a:cubicBezTo>
                    <a:cubicBezTo>
                      <a:pt x="555" y="280"/>
                      <a:pt x="516" y="221"/>
                      <a:pt x="492" y="184"/>
                    </a:cubicBezTo>
                    <a:cubicBezTo>
                      <a:pt x="394" y="36"/>
                      <a:pt x="394" y="36"/>
                      <a:pt x="394" y="36"/>
                    </a:cubicBezTo>
                    <a:cubicBezTo>
                      <a:pt x="370" y="0"/>
                      <a:pt x="331" y="0"/>
                      <a:pt x="307" y="36"/>
                    </a:cubicBezTo>
                    <a:cubicBezTo>
                      <a:pt x="209" y="184"/>
                      <a:pt x="209" y="184"/>
                      <a:pt x="209" y="184"/>
                    </a:cubicBezTo>
                    <a:cubicBezTo>
                      <a:pt x="185" y="221"/>
                      <a:pt x="146" y="280"/>
                      <a:pt x="122" y="317"/>
                    </a:cubicBezTo>
                    <a:cubicBezTo>
                      <a:pt x="24" y="465"/>
                      <a:pt x="24" y="465"/>
                      <a:pt x="24" y="465"/>
                    </a:cubicBezTo>
                    <a:cubicBezTo>
                      <a:pt x="0" y="501"/>
                      <a:pt x="16" y="531"/>
                      <a:pt x="60" y="531"/>
                    </a:cubicBezTo>
                    <a:lnTo>
                      <a:pt x="271" y="531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4907554" y="2657869"/>
                <a:ext cx="1855610" cy="1402554"/>
              </a:xfrm>
              <a:custGeom>
                <a:avLst/>
                <a:gdLst>
                  <a:gd name="T0" fmla="*/ 271 w 701"/>
                  <a:gd name="T1" fmla="*/ 531 h 531"/>
                  <a:gd name="T2" fmla="*/ 430 w 701"/>
                  <a:gd name="T3" fmla="*/ 531 h 531"/>
                  <a:gd name="T4" fmla="*/ 641 w 701"/>
                  <a:gd name="T5" fmla="*/ 531 h 531"/>
                  <a:gd name="T6" fmla="*/ 677 w 701"/>
                  <a:gd name="T7" fmla="*/ 465 h 531"/>
                  <a:gd name="T8" fmla="*/ 579 w 701"/>
                  <a:gd name="T9" fmla="*/ 317 h 531"/>
                  <a:gd name="T10" fmla="*/ 492 w 701"/>
                  <a:gd name="T11" fmla="*/ 184 h 531"/>
                  <a:gd name="T12" fmla="*/ 394 w 701"/>
                  <a:gd name="T13" fmla="*/ 36 h 531"/>
                  <a:gd name="T14" fmla="*/ 307 w 701"/>
                  <a:gd name="T15" fmla="*/ 36 h 531"/>
                  <a:gd name="T16" fmla="*/ 209 w 701"/>
                  <a:gd name="T17" fmla="*/ 184 h 531"/>
                  <a:gd name="T18" fmla="*/ 122 w 701"/>
                  <a:gd name="T19" fmla="*/ 317 h 531"/>
                  <a:gd name="T20" fmla="*/ 24 w 701"/>
                  <a:gd name="T21" fmla="*/ 465 h 531"/>
                  <a:gd name="T22" fmla="*/ 60 w 701"/>
                  <a:gd name="T23" fmla="*/ 531 h 531"/>
                  <a:gd name="T24" fmla="*/ 271 w 701"/>
                  <a:gd name="T25" fmla="*/ 53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1" h="531">
                    <a:moveTo>
                      <a:pt x="271" y="531"/>
                    </a:moveTo>
                    <a:cubicBezTo>
                      <a:pt x="315" y="531"/>
                      <a:pt x="386" y="531"/>
                      <a:pt x="430" y="531"/>
                    </a:cubicBezTo>
                    <a:cubicBezTo>
                      <a:pt x="641" y="531"/>
                      <a:pt x="641" y="531"/>
                      <a:pt x="641" y="531"/>
                    </a:cubicBezTo>
                    <a:cubicBezTo>
                      <a:pt x="685" y="531"/>
                      <a:pt x="701" y="501"/>
                      <a:pt x="677" y="465"/>
                    </a:cubicBezTo>
                    <a:cubicBezTo>
                      <a:pt x="579" y="317"/>
                      <a:pt x="579" y="317"/>
                      <a:pt x="579" y="317"/>
                    </a:cubicBezTo>
                    <a:cubicBezTo>
                      <a:pt x="555" y="280"/>
                      <a:pt x="516" y="221"/>
                      <a:pt x="492" y="184"/>
                    </a:cubicBezTo>
                    <a:cubicBezTo>
                      <a:pt x="394" y="36"/>
                      <a:pt x="394" y="36"/>
                      <a:pt x="394" y="36"/>
                    </a:cubicBezTo>
                    <a:cubicBezTo>
                      <a:pt x="370" y="0"/>
                      <a:pt x="331" y="0"/>
                      <a:pt x="307" y="36"/>
                    </a:cubicBezTo>
                    <a:cubicBezTo>
                      <a:pt x="209" y="184"/>
                      <a:pt x="209" y="184"/>
                      <a:pt x="209" y="184"/>
                    </a:cubicBezTo>
                    <a:cubicBezTo>
                      <a:pt x="185" y="221"/>
                      <a:pt x="146" y="280"/>
                      <a:pt x="122" y="317"/>
                    </a:cubicBezTo>
                    <a:cubicBezTo>
                      <a:pt x="24" y="465"/>
                      <a:pt x="24" y="465"/>
                      <a:pt x="24" y="465"/>
                    </a:cubicBezTo>
                    <a:cubicBezTo>
                      <a:pt x="0" y="501"/>
                      <a:pt x="16" y="531"/>
                      <a:pt x="60" y="531"/>
                    </a:cubicBezTo>
                    <a:lnTo>
                      <a:pt x="271" y="531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3464052" y="2681264"/>
                <a:ext cx="1858969" cy="1402554"/>
              </a:xfrm>
              <a:custGeom>
                <a:avLst/>
                <a:gdLst>
                  <a:gd name="T0" fmla="*/ 272 w 702"/>
                  <a:gd name="T1" fmla="*/ 0 h 531"/>
                  <a:gd name="T2" fmla="*/ 430 w 702"/>
                  <a:gd name="T3" fmla="*/ 0 h 531"/>
                  <a:gd name="T4" fmla="*/ 642 w 702"/>
                  <a:gd name="T5" fmla="*/ 0 h 531"/>
                  <a:gd name="T6" fmla="*/ 678 w 702"/>
                  <a:gd name="T7" fmla="*/ 66 h 531"/>
                  <a:gd name="T8" fmla="*/ 580 w 702"/>
                  <a:gd name="T9" fmla="*/ 214 h 531"/>
                  <a:gd name="T10" fmla="*/ 492 w 702"/>
                  <a:gd name="T11" fmla="*/ 347 h 531"/>
                  <a:gd name="T12" fmla="*/ 395 w 702"/>
                  <a:gd name="T13" fmla="*/ 495 h 531"/>
                  <a:gd name="T14" fmla="*/ 307 w 702"/>
                  <a:gd name="T15" fmla="*/ 495 h 531"/>
                  <a:gd name="T16" fmla="*/ 210 w 702"/>
                  <a:gd name="T17" fmla="*/ 347 h 531"/>
                  <a:gd name="T18" fmla="*/ 122 w 702"/>
                  <a:gd name="T19" fmla="*/ 214 h 531"/>
                  <a:gd name="T20" fmla="*/ 24 w 702"/>
                  <a:gd name="T21" fmla="*/ 66 h 531"/>
                  <a:gd name="T22" fmla="*/ 60 w 702"/>
                  <a:gd name="T23" fmla="*/ 0 h 531"/>
                  <a:gd name="T24" fmla="*/ 272 w 702"/>
                  <a:gd name="T25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2" h="531">
                    <a:moveTo>
                      <a:pt x="272" y="0"/>
                    </a:moveTo>
                    <a:cubicBezTo>
                      <a:pt x="315" y="0"/>
                      <a:pt x="387" y="0"/>
                      <a:pt x="430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85" y="0"/>
                      <a:pt x="702" y="29"/>
                      <a:pt x="678" y="66"/>
                    </a:cubicBezTo>
                    <a:cubicBezTo>
                      <a:pt x="580" y="214"/>
                      <a:pt x="580" y="214"/>
                      <a:pt x="580" y="214"/>
                    </a:cubicBezTo>
                    <a:cubicBezTo>
                      <a:pt x="556" y="251"/>
                      <a:pt x="516" y="310"/>
                      <a:pt x="492" y="347"/>
                    </a:cubicBezTo>
                    <a:cubicBezTo>
                      <a:pt x="395" y="495"/>
                      <a:pt x="395" y="495"/>
                      <a:pt x="395" y="495"/>
                    </a:cubicBezTo>
                    <a:cubicBezTo>
                      <a:pt x="371" y="531"/>
                      <a:pt x="331" y="531"/>
                      <a:pt x="307" y="495"/>
                    </a:cubicBezTo>
                    <a:cubicBezTo>
                      <a:pt x="210" y="347"/>
                      <a:pt x="210" y="347"/>
                      <a:pt x="210" y="347"/>
                    </a:cubicBezTo>
                    <a:cubicBezTo>
                      <a:pt x="186" y="310"/>
                      <a:pt x="146" y="251"/>
                      <a:pt x="122" y="214"/>
                    </a:cubicBezTo>
                    <a:cubicBezTo>
                      <a:pt x="24" y="66"/>
                      <a:pt x="24" y="66"/>
                      <a:pt x="24" y="66"/>
                    </a:cubicBezTo>
                    <a:cubicBezTo>
                      <a:pt x="0" y="29"/>
                      <a:pt x="17" y="0"/>
                      <a:pt x="60" y="0"/>
                    </a:cubicBezTo>
                    <a:lnTo>
                      <a:pt x="27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4" name="Freeform 15"/>
              <p:cNvSpPr>
                <a:spLocks/>
              </p:cNvSpPr>
              <p:nvPr/>
            </p:nvSpPr>
            <p:spPr bwMode="auto">
              <a:xfrm>
                <a:off x="6347695" y="2681264"/>
                <a:ext cx="1858969" cy="1402554"/>
              </a:xfrm>
              <a:custGeom>
                <a:avLst/>
                <a:gdLst>
                  <a:gd name="T0" fmla="*/ 272 w 702"/>
                  <a:gd name="T1" fmla="*/ 0 h 531"/>
                  <a:gd name="T2" fmla="*/ 430 w 702"/>
                  <a:gd name="T3" fmla="*/ 0 h 531"/>
                  <a:gd name="T4" fmla="*/ 642 w 702"/>
                  <a:gd name="T5" fmla="*/ 0 h 531"/>
                  <a:gd name="T6" fmla="*/ 678 w 702"/>
                  <a:gd name="T7" fmla="*/ 66 h 531"/>
                  <a:gd name="T8" fmla="*/ 580 w 702"/>
                  <a:gd name="T9" fmla="*/ 214 h 531"/>
                  <a:gd name="T10" fmla="*/ 492 w 702"/>
                  <a:gd name="T11" fmla="*/ 347 h 531"/>
                  <a:gd name="T12" fmla="*/ 395 w 702"/>
                  <a:gd name="T13" fmla="*/ 495 h 531"/>
                  <a:gd name="T14" fmla="*/ 307 w 702"/>
                  <a:gd name="T15" fmla="*/ 495 h 531"/>
                  <a:gd name="T16" fmla="*/ 210 w 702"/>
                  <a:gd name="T17" fmla="*/ 347 h 531"/>
                  <a:gd name="T18" fmla="*/ 122 w 702"/>
                  <a:gd name="T19" fmla="*/ 214 h 531"/>
                  <a:gd name="T20" fmla="*/ 24 w 702"/>
                  <a:gd name="T21" fmla="*/ 66 h 531"/>
                  <a:gd name="T22" fmla="*/ 60 w 702"/>
                  <a:gd name="T23" fmla="*/ 0 h 531"/>
                  <a:gd name="T24" fmla="*/ 272 w 702"/>
                  <a:gd name="T25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2" h="531">
                    <a:moveTo>
                      <a:pt x="272" y="0"/>
                    </a:moveTo>
                    <a:cubicBezTo>
                      <a:pt x="315" y="0"/>
                      <a:pt x="387" y="0"/>
                      <a:pt x="430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85" y="0"/>
                      <a:pt x="702" y="29"/>
                      <a:pt x="678" y="66"/>
                    </a:cubicBezTo>
                    <a:cubicBezTo>
                      <a:pt x="580" y="214"/>
                      <a:pt x="580" y="214"/>
                      <a:pt x="580" y="214"/>
                    </a:cubicBezTo>
                    <a:cubicBezTo>
                      <a:pt x="556" y="251"/>
                      <a:pt x="516" y="310"/>
                      <a:pt x="492" y="347"/>
                    </a:cubicBezTo>
                    <a:cubicBezTo>
                      <a:pt x="395" y="495"/>
                      <a:pt x="395" y="495"/>
                      <a:pt x="395" y="495"/>
                    </a:cubicBezTo>
                    <a:cubicBezTo>
                      <a:pt x="371" y="531"/>
                      <a:pt x="331" y="531"/>
                      <a:pt x="307" y="495"/>
                    </a:cubicBezTo>
                    <a:cubicBezTo>
                      <a:pt x="210" y="347"/>
                      <a:pt x="210" y="347"/>
                      <a:pt x="210" y="347"/>
                    </a:cubicBezTo>
                    <a:cubicBezTo>
                      <a:pt x="186" y="310"/>
                      <a:pt x="146" y="251"/>
                      <a:pt x="122" y="214"/>
                    </a:cubicBezTo>
                    <a:cubicBezTo>
                      <a:pt x="24" y="66"/>
                      <a:pt x="24" y="66"/>
                      <a:pt x="24" y="66"/>
                    </a:cubicBezTo>
                    <a:cubicBezTo>
                      <a:pt x="0" y="29"/>
                      <a:pt x="17" y="0"/>
                      <a:pt x="60" y="0"/>
                    </a:cubicBezTo>
                    <a:lnTo>
                      <a:pt x="27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" name="Freeform 17"/>
              <p:cNvSpPr>
                <a:spLocks/>
              </p:cNvSpPr>
              <p:nvPr/>
            </p:nvSpPr>
            <p:spPr bwMode="auto">
              <a:xfrm>
                <a:off x="2084383" y="2351513"/>
                <a:ext cx="1721226" cy="1117363"/>
              </a:xfrm>
              <a:custGeom>
                <a:avLst/>
                <a:gdLst>
                  <a:gd name="T0" fmla="*/ 327 w 650"/>
                  <a:gd name="T1" fmla="*/ 0 h 423"/>
                  <a:gd name="T2" fmla="*/ 180 w 650"/>
                  <a:gd name="T3" fmla="*/ 83 h 423"/>
                  <a:gd name="T4" fmla="*/ 0 w 650"/>
                  <a:gd name="T5" fmla="*/ 356 h 423"/>
                  <a:gd name="T6" fmla="*/ 105 w 650"/>
                  <a:gd name="T7" fmla="*/ 423 h 423"/>
                  <a:gd name="T8" fmla="*/ 186 w 650"/>
                  <a:gd name="T9" fmla="*/ 300 h 423"/>
                  <a:gd name="T10" fmla="*/ 284 w 650"/>
                  <a:gd name="T11" fmla="*/ 152 h 423"/>
                  <a:gd name="T12" fmla="*/ 371 w 650"/>
                  <a:gd name="T13" fmla="*/ 152 h 423"/>
                  <a:gd name="T14" fmla="*/ 469 w 650"/>
                  <a:gd name="T15" fmla="*/ 300 h 423"/>
                  <a:gd name="T16" fmla="*/ 547 w 650"/>
                  <a:gd name="T17" fmla="*/ 419 h 423"/>
                  <a:gd name="T18" fmla="*/ 621 w 650"/>
                  <a:gd name="T19" fmla="*/ 419 h 423"/>
                  <a:gd name="T20" fmla="*/ 650 w 650"/>
                  <a:gd name="T21" fmla="*/ 349 h 423"/>
                  <a:gd name="T22" fmla="*/ 650 w 650"/>
                  <a:gd name="T23" fmla="*/ 348 h 423"/>
                  <a:gd name="T24" fmla="*/ 475 w 650"/>
                  <a:gd name="T25" fmla="*/ 83 h 423"/>
                  <a:gd name="T26" fmla="*/ 327 w 650"/>
                  <a:gd name="T27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0" h="423">
                    <a:moveTo>
                      <a:pt x="327" y="0"/>
                    </a:moveTo>
                    <a:cubicBezTo>
                      <a:pt x="269" y="0"/>
                      <a:pt x="215" y="30"/>
                      <a:pt x="180" y="83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105" y="423"/>
                      <a:pt x="105" y="423"/>
                      <a:pt x="105" y="423"/>
                    </a:cubicBezTo>
                    <a:cubicBezTo>
                      <a:pt x="129" y="386"/>
                      <a:pt x="164" y="333"/>
                      <a:pt x="186" y="300"/>
                    </a:cubicBezTo>
                    <a:cubicBezTo>
                      <a:pt x="284" y="152"/>
                      <a:pt x="284" y="152"/>
                      <a:pt x="284" y="152"/>
                    </a:cubicBezTo>
                    <a:cubicBezTo>
                      <a:pt x="308" y="116"/>
                      <a:pt x="347" y="116"/>
                      <a:pt x="371" y="152"/>
                    </a:cubicBezTo>
                    <a:cubicBezTo>
                      <a:pt x="469" y="300"/>
                      <a:pt x="469" y="300"/>
                      <a:pt x="469" y="300"/>
                    </a:cubicBezTo>
                    <a:cubicBezTo>
                      <a:pt x="490" y="332"/>
                      <a:pt x="523" y="382"/>
                      <a:pt x="547" y="419"/>
                    </a:cubicBezTo>
                    <a:cubicBezTo>
                      <a:pt x="621" y="419"/>
                      <a:pt x="621" y="419"/>
                      <a:pt x="621" y="41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8"/>
                      <a:pt x="650" y="348"/>
                      <a:pt x="650" y="348"/>
                    </a:cubicBezTo>
                    <a:cubicBezTo>
                      <a:pt x="475" y="83"/>
                      <a:pt x="475" y="83"/>
                      <a:pt x="475" y="83"/>
                    </a:cubicBezTo>
                    <a:cubicBezTo>
                      <a:pt x="440" y="30"/>
                      <a:pt x="386" y="0"/>
                      <a:pt x="327" y="0"/>
                    </a:cubicBezTo>
                    <a:close/>
                  </a:path>
                </a:pathLst>
              </a:custGeom>
              <a:solidFill>
                <a:srgbClr val="78D2D2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" name="Freeform 19"/>
              <p:cNvSpPr>
                <a:spLocks/>
              </p:cNvSpPr>
              <p:nvPr/>
            </p:nvSpPr>
            <p:spPr bwMode="auto">
              <a:xfrm>
                <a:off x="6417125" y="3270581"/>
                <a:ext cx="1721226" cy="1114022"/>
              </a:xfrm>
              <a:custGeom>
                <a:avLst/>
                <a:gdLst>
                  <a:gd name="T0" fmla="*/ 619 w 650"/>
                  <a:gd name="T1" fmla="*/ 6 h 422"/>
                  <a:gd name="T2" fmla="*/ 544 w 650"/>
                  <a:gd name="T3" fmla="*/ 5 h 422"/>
                  <a:gd name="T4" fmla="*/ 467 w 650"/>
                  <a:gd name="T5" fmla="*/ 122 h 422"/>
                  <a:gd name="T6" fmla="*/ 369 w 650"/>
                  <a:gd name="T7" fmla="*/ 270 h 422"/>
                  <a:gd name="T8" fmla="*/ 282 w 650"/>
                  <a:gd name="T9" fmla="*/ 270 h 422"/>
                  <a:gd name="T10" fmla="*/ 184 w 650"/>
                  <a:gd name="T11" fmla="*/ 122 h 422"/>
                  <a:gd name="T12" fmla="*/ 104 w 650"/>
                  <a:gd name="T13" fmla="*/ 0 h 422"/>
                  <a:gd name="T14" fmla="*/ 104 w 650"/>
                  <a:gd name="T15" fmla="*/ 0 h 422"/>
                  <a:gd name="T16" fmla="*/ 74 w 650"/>
                  <a:gd name="T17" fmla="*/ 70 h 422"/>
                  <a:gd name="T18" fmla="*/ 0 w 650"/>
                  <a:gd name="T19" fmla="*/ 70 h 422"/>
                  <a:gd name="T20" fmla="*/ 178 w 650"/>
                  <a:gd name="T21" fmla="*/ 339 h 422"/>
                  <a:gd name="T22" fmla="*/ 289 w 650"/>
                  <a:gd name="T23" fmla="*/ 418 h 422"/>
                  <a:gd name="T24" fmla="*/ 322 w 650"/>
                  <a:gd name="T25" fmla="*/ 422 h 422"/>
                  <a:gd name="T26" fmla="*/ 325 w 650"/>
                  <a:gd name="T27" fmla="*/ 422 h 422"/>
                  <a:gd name="T28" fmla="*/ 473 w 650"/>
                  <a:gd name="T29" fmla="*/ 339 h 422"/>
                  <a:gd name="T30" fmla="*/ 650 w 650"/>
                  <a:gd name="T31" fmla="*/ 72 h 422"/>
                  <a:gd name="T32" fmla="*/ 619 w 650"/>
                  <a:gd name="T33" fmla="*/ 6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0" h="422">
                    <a:moveTo>
                      <a:pt x="619" y="6"/>
                    </a:moveTo>
                    <a:cubicBezTo>
                      <a:pt x="544" y="5"/>
                      <a:pt x="544" y="5"/>
                      <a:pt x="544" y="5"/>
                    </a:cubicBezTo>
                    <a:cubicBezTo>
                      <a:pt x="520" y="41"/>
                      <a:pt x="488" y="90"/>
                      <a:pt x="467" y="122"/>
                    </a:cubicBezTo>
                    <a:cubicBezTo>
                      <a:pt x="369" y="270"/>
                      <a:pt x="369" y="270"/>
                      <a:pt x="369" y="270"/>
                    </a:cubicBezTo>
                    <a:cubicBezTo>
                      <a:pt x="345" y="307"/>
                      <a:pt x="306" y="307"/>
                      <a:pt x="282" y="270"/>
                    </a:cubicBezTo>
                    <a:cubicBezTo>
                      <a:pt x="184" y="122"/>
                      <a:pt x="184" y="122"/>
                      <a:pt x="184" y="122"/>
                    </a:cubicBezTo>
                    <a:cubicBezTo>
                      <a:pt x="162" y="89"/>
                      <a:pt x="128" y="37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74" y="70"/>
                      <a:pt x="74" y="70"/>
                      <a:pt x="74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78" y="339"/>
                      <a:pt x="178" y="339"/>
                      <a:pt x="178" y="339"/>
                    </a:cubicBezTo>
                    <a:cubicBezTo>
                      <a:pt x="205" y="381"/>
                      <a:pt x="245" y="409"/>
                      <a:pt x="289" y="418"/>
                    </a:cubicBezTo>
                    <a:cubicBezTo>
                      <a:pt x="322" y="422"/>
                      <a:pt x="322" y="422"/>
                      <a:pt x="322" y="422"/>
                    </a:cubicBezTo>
                    <a:cubicBezTo>
                      <a:pt x="323" y="422"/>
                      <a:pt x="324" y="422"/>
                      <a:pt x="325" y="422"/>
                    </a:cubicBezTo>
                    <a:cubicBezTo>
                      <a:pt x="384" y="422"/>
                      <a:pt x="438" y="392"/>
                      <a:pt x="473" y="339"/>
                    </a:cubicBezTo>
                    <a:cubicBezTo>
                      <a:pt x="650" y="72"/>
                      <a:pt x="650" y="72"/>
                      <a:pt x="650" y="72"/>
                    </a:cubicBezTo>
                    <a:lnTo>
                      <a:pt x="619" y="6"/>
                    </a:lnTo>
                    <a:close/>
                  </a:path>
                </a:pathLst>
              </a:custGeom>
              <a:solidFill>
                <a:srgbClr val="78D2D2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4968025" y="2348171"/>
                <a:ext cx="1721226" cy="1115136"/>
              </a:xfrm>
              <a:custGeom>
                <a:avLst/>
                <a:gdLst>
                  <a:gd name="T0" fmla="*/ 327 w 650"/>
                  <a:gd name="T1" fmla="*/ 0 h 422"/>
                  <a:gd name="T2" fmla="*/ 179 w 650"/>
                  <a:gd name="T3" fmla="*/ 83 h 422"/>
                  <a:gd name="T4" fmla="*/ 0 w 650"/>
                  <a:gd name="T5" fmla="*/ 356 h 422"/>
                  <a:gd name="T6" fmla="*/ 105 w 650"/>
                  <a:gd name="T7" fmla="*/ 422 h 422"/>
                  <a:gd name="T8" fmla="*/ 186 w 650"/>
                  <a:gd name="T9" fmla="*/ 300 h 422"/>
                  <a:gd name="T10" fmla="*/ 284 w 650"/>
                  <a:gd name="T11" fmla="*/ 152 h 422"/>
                  <a:gd name="T12" fmla="*/ 371 w 650"/>
                  <a:gd name="T13" fmla="*/ 152 h 422"/>
                  <a:gd name="T14" fmla="*/ 469 w 650"/>
                  <a:gd name="T15" fmla="*/ 300 h 422"/>
                  <a:gd name="T16" fmla="*/ 547 w 650"/>
                  <a:gd name="T17" fmla="*/ 419 h 422"/>
                  <a:gd name="T18" fmla="*/ 620 w 650"/>
                  <a:gd name="T19" fmla="*/ 419 h 422"/>
                  <a:gd name="T20" fmla="*/ 650 w 650"/>
                  <a:gd name="T21" fmla="*/ 348 h 422"/>
                  <a:gd name="T22" fmla="*/ 650 w 650"/>
                  <a:gd name="T23" fmla="*/ 348 h 422"/>
                  <a:gd name="T24" fmla="*/ 475 w 650"/>
                  <a:gd name="T25" fmla="*/ 83 h 422"/>
                  <a:gd name="T26" fmla="*/ 327 w 650"/>
                  <a:gd name="T27" fmla="*/ 0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0" h="422">
                    <a:moveTo>
                      <a:pt x="327" y="0"/>
                    </a:moveTo>
                    <a:cubicBezTo>
                      <a:pt x="268" y="0"/>
                      <a:pt x="214" y="30"/>
                      <a:pt x="179" y="83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105" y="422"/>
                      <a:pt x="105" y="422"/>
                      <a:pt x="105" y="422"/>
                    </a:cubicBezTo>
                    <a:cubicBezTo>
                      <a:pt x="129" y="386"/>
                      <a:pt x="164" y="333"/>
                      <a:pt x="186" y="300"/>
                    </a:cubicBezTo>
                    <a:cubicBezTo>
                      <a:pt x="284" y="152"/>
                      <a:pt x="284" y="152"/>
                      <a:pt x="284" y="152"/>
                    </a:cubicBezTo>
                    <a:cubicBezTo>
                      <a:pt x="308" y="115"/>
                      <a:pt x="347" y="115"/>
                      <a:pt x="371" y="152"/>
                    </a:cubicBezTo>
                    <a:cubicBezTo>
                      <a:pt x="469" y="300"/>
                      <a:pt x="469" y="300"/>
                      <a:pt x="469" y="300"/>
                    </a:cubicBezTo>
                    <a:cubicBezTo>
                      <a:pt x="490" y="332"/>
                      <a:pt x="523" y="382"/>
                      <a:pt x="547" y="419"/>
                    </a:cubicBezTo>
                    <a:cubicBezTo>
                      <a:pt x="620" y="419"/>
                      <a:pt x="620" y="419"/>
                      <a:pt x="620" y="419"/>
                    </a:cubicBezTo>
                    <a:cubicBezTo>
                      <a:pt x="650" y="348"/>
                      <a:pt x="650" y="348"/>
                      <a:pt x="650" y="348"/>
                    </a:cubicBezTo>
                    <a:cubicBezTo>
                      <a:pt x="650" y="348"/>
                      <a:pt x="650" y="348"/>
                      <a:pt x="650" y="348"/>
                    </a:cubicBezTo>
                    <a:cubicBezTo>
                      <a:pt x="475" y="83"/>
                      <a:pt x="475" y="83"/>
                      <a:pt x="475" y="83"/>
                    </a:cubicBezTo>
                    <a:cubicBezTo>
                      <a:pt x="440" y="30"/>
                      <a:pt x="386" y="0"/>
                      <a:pt x="327" y="0"/>
                    </a:cubicBezTo>
                    <a:close/>
                  </a:path>
                </a:pathLst>
              </a:custGeom>
              <a:solidFill>
                <a:srgbClr val="E2583D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649841" y="3275036"/>
                <a:ext cx="1717866" cy="1115136"/>
              </a:xfrm>
              <a:custGeom>
                <a:avLst/>
                <a:gdLst>
                  <a:gd name="T0" fmla="*/ 619 w 649"/>
                  <a:gd name="T1" fmla="*/ 5 h 422"/>
                  <a:gd name="T2" fmla="*/ 544 w 649"/>
                  <a:gd name="T3" fmla="*/ 4 h 422"/>
                  <a:gd name="T4" fmla="*/ 466 w 649"/>
                  <a:gd name="T5" fmla="*/ 122 h 422"/>
                  <a:gd name="T6" fmla="*/ 369 w 649"/>
                  <a:gd name="T7" fmla="*/ 270 h 422"/>
                  <a:gd name="T8" fmla="*/ 281 w 649"/>
                  <a:gd name="T9" fmla="*/ 270 h 422"/>
                  <a:gd name="T10" fmla="*/ 184 w 649"/>
                  <a:gd name="T11" fmla="*/ 122 h 422"/>
                  <a:gd name="T12" fmla="*/ 103 w 649"/>
                  <a:gd name="T13" fmla="*/ 0 h 422"/>
                  <a:gd name="T14" fmla="*/ 103 w 649"/>
                  <a:gd name="T15" fmla="*/ 0 h 422"/>
                  <a:gd name="T16" fmla="*/ 73 w 649"/>
                  <a:gd name="T17" fmla="*/ 70 h 422"/>
                  <a:gd name="T18" fmla="*/ 0 w 649"/>
                  <a:gd name="T19" fmla="*/ 70 h 422"/>
                  <a:gd name="T20" fmla="*/ 177 w 649"/>
                  <a:gd name="T21" fmla="*/ 338 h 422"/>
                  <a:gd name="T22" fmla="*/ 289 w 649"/>
                  <a:gd name="T23" fmla="*/ 418 h 422"/>
                  <a:gd name="T24" fmla="*/ 321 w 649"/>
                  <a:gd name="T25" fmla="*/ 422 h 422"/>
                  <a:gd name="T26" fmla="*/ 325 w 649"/>
                  <a:gd name="T27" fmla="*/ 422 h 422"/>
                  <a:gd name="T28" fmla="*/ 473 w 649"/>
                  <a:gd name="T29" fmla="*/ 338 h 422"/>
                  <a:gd name="T30" fmla="*/ 649 w 649"/>
                  <a:gd name="T31" fmla="*/ 71 h 422"/>
                  <a:gd name="T32" fmla="*/ 619 w 649"/>
                  <a:gd name="T33" fmla="*/ 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9" h="422">
                    <a:moveTo>
                      <a:pt x="619" y="5"/>
                    </a:moveTo>
                    <a:cubicBezTo>
                      <a:pt x="544" y="4"/>
                      <a:pt x="544" y="4"/>
                      <a:pt x="544" y="4"/>
                    </a:cubicBezTo>
                    <a:cubicBezTo>
                      <a:pt x="520" y="40"/>
                      <a:pt x="487" y="90"/>
                      <a:pt x="466" y="122"/>
                    </a:cubicBezTo>
                    <a:cubicBezTo>
                      <a:pt x="369" y="270"/>
                      <a:pt x="369" y="270"/>
                      <a:pt x="369" y="270"/>
                    </a:cubicBezTo>
                    <a:cubicBezTo>
                      <a:pt x="345" y="306"/>
                      <a:pt x="305" y="306"/>
                      <a:pt x="281" y="270"/>
                    </a:cubicBezTo>
                    <a:cubicBezTo>
                      <a:pt x="184" y="122"/>
                      <a:pt x="184" y="122"/>
                      <a:pt x="184" y="122"/>
                    </a:cubicBezTo>
                    <a:cubicBezTo>
                      <a:pt x="162" y="89"/>
                      <a:pt x="127" y="36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77" y="338"/>
                      <a:pt x="177" y="338"/>
                      <a:pt x="177" y="338"/>
                    </a:cubicBezTo>
                    <a:cubicBezTo>
                      <a:pt x="205" y="380"/>
                      <a:pt x="244" y="408"/>
                      <a:pt x="289" y="418"/>
                    </a:cubicBezTo>
                    <a:cubicBezTo>
                      <a:pt x="321" y="422"/>
                      <a:pt x="321" y="422"/>
                      <a:pt x="321" y="422"/>
                    </a:cubicBezTo>
                    <a:cubicBezTo>
                      <a:pt x="323" y="422"/>
                      <a:pt x="324" y="422"/>
                      <a:pt x="325" y="422"/>
                    </a:cubicBezTo>
                    <a:cubicBezTo>
                      <a:pt x="384" y="422"/>
                      <a:pt x="438" y="391"/>
                      <a:pt x="473" y="338"/>
                    </a:cubicBezTo>
                    <a:cubicBezTo>
                      <a:pt x="649" y="71"/>
                      <a:pt x="649" y="71"/>
                      <a:pt x="649" y="71"/>
                    </a:cubicBezTo>
                    <a:lnTo>
                      <a:pt x="619" y="5"/>
                    </a:lnTo>
                    <a:close/>
                  </a:path>
                </a:pathLst>
              </a:custGeom>
              <a:solidFill>
                <a:srgbClr val="E2583D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3533483" y="3270581"/>
                <a:ext cx="1717866" cy="1114022"/>
              </a:xfrm>
              <a:custGeom>
                <a:avLst/>
                <a:gdLst>
                  <a:gd name="T0" fmla="*/ 618 w 649"/>
                  <a:gd name="T1" fmla="*/ 6 h 422"/>
                  <a:gd name="T2" fmla="*/ 544 w 649"/>
                  <a:gd name="T3" fmla="*/ 5 h 422"/>
                  <a:gd name="T4" fmla="*/ 466 w 649"/>
                  <a:gd name="T5" fmla="*/ 122 h 422"/>
                  <a:gd name="T6" fmla="*/ 369 w 649"/>
                  <a:gd name="T7" fmla="*/ 270 h 422"/>
                  <a:gd name="T8" fmla="*/ 281 w 649"/>
                  <a:gd name="T9" fmla="*/ 270 h 422"/>
                  <a:gd name="T10" fmla="*/ 183 w 649"/>
                  <a:gd name="T11" fmla="*/ 122 h 422"/>
                  <a:gd name="T12" fmla="*/ 103 w 649"/>
                  <a:gd name="T13" fmla="*/ 0 h 422"/>
                  <a:gd name="T14" fmla="*/ 103 w 649"/>
                  <a:gd name="T15" fmla="*/ 0 h 422"/>
                  <a:gd name="T16" fmla="*/ 73 w 649"/>
                  <a:gd name="T17" fmla="*/ 70 h 422"/>
                  <a:gd name="T18" fmla="*/ 0 w 649"/>
                  <a:gd name="T19" fmla="*/ 70 h 422"/>
                  <a:gd name="T20" fmla="*/ 177 w 649"/>
                  <a:gd name="T21" fmla="*/ 339 h 422"/>
                  <a:gd name="T22" fmla="*/ 288 w 649"/>
                  <a:gd name="T23" fmla="*/ 418 h 422"/>
                  <a:gd name="T24" fmla="*/ 321 w 649"/>
                  <a:gd name="T25" fmla="*/ 422 h 422"/>
                  <a:gd name="T26" fmla="*/ 325 w 649"/>
                  <a:gd name="T27" fmla="*/ 422 h 422"/>
                  <a:gd name="T28" fmla="*/ 473 w 649"/>
                  <a:gd name="T29" fmla="*/ 339 h 422"/>
                  <a:gd name="T30" fmla="*/ 649 w 649"/>
                  <a:gd name="T31" fmla="*/ 72 h 422"/>
                  <a:gd name="T32" fmla="*/ 618 w 649"/>
                  <a:gd name="T33" fmla="*/ 6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9" h="422">
                    <a:moveTo>
                      <a:pt x="618" y="6"/>
                    </a:moveTo>
                    <a:cubicBezTo>
                      <a:pt x="544" y="5"/>
                      <a:pt x="544" y="5"/>
                      <a:pt x="544" y="5"/>
                    </a:cubicBezTo>
                    <a:cubicBezTo>
                      <a:pt x="520" y="41"/>
                      <a:pt x="487" y="90"/>
                      <a:pt x="466" y="122"/>
                    </a:cubicBezTo>
                    <a:cubicBezTo>
                      <a:pt x="369" y="270"/>
                      <a:pt x="369" y="270"/>
                      <a:pt x="369" y="270"/>
                    </a:cubicBezTo>
                    <a:cubicBezTo>
                      <a:pt x="344" y="307"/>
                      <a:pt x="305" y="307"/>
                      <a:pt x="281" y="270"/>
                    </a:cubicBezTo>
                    <a:cubicBezTo>
                      <a:pt x="183" y="122"/>
                      <a:pt x="183" y="122"/>
                      <a:pt x="183" y="122"/>
                    </a:cubicBezTo>
                    <a:cubicBezTo>
                      <a:pt x="162" y="89"/>
                      <a:pt x="127" y="37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77" y="339"/>
                      <a:pt x="177" y="339"/>
                      <a:pt x="177" y="339"/>
                    </a:cubicBezTo>
                    <a:cubicBezTo>
                      <a:pt x="205" y="381"/>
                      <a:pt x="244" y="409"/>
                      <a:pt x="288" y="418"/>
                    </a:cubicBezTo>
                    <a:cubicBezTo>
                      <a:pt x="321" y="422"/>
                      <a:pt x="321" y="422"/>
                      <a:pt x="321" y="422"/>
                    </a:cubicBezTo>
                    <a:cubicBezTo>
                      <a:pt x="322" y="422"/>
                      <a:pt x="324" y="422"/>
                      <a:pt x="325" y="422"/>
                    </a:cubicBezTo>
                    <a:cubicBezTo>
                      <a:pt x="384" y="422"/>
                      <a:pt x="438" y="392"/>
                      <a:pt x="473" y="339"/>
                    </a:cubicBezTo>
                    <a:cubicBezTo>
                      <a:pt x="649" y="72"/>
                      <a:pt x="649" y="72"/>
                      <a:pt x="649" y="72"/>
                    </a:cubicBezTo>
                    <a:lnTo>
                      <a:pt x="618" y="6"/>
                    </a:lnTo>
                    <a:close/>
                  </a:path>
                </a:pathLst>
              </a:custGeom>
              <a:solidFill>
                <a:srgbClr val="3B3939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0" name="TextBox 228"/>
              <p:cNvSpPr txBox="1"/>
              <p:nvPr/>
            </p:nvSpPr>
            <p:spPr>
              <a:xfrm>
                <a:off x="1211984" y="2999037"/>
                <a:ext cx="595817" cy="184666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</a:rPr>
                  <a:t>2015 </a:t>
                </a:r>
                <a:endParaRPr kumimoji="0" lang="fr-FR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grpSp>
            <p:nvGrpSpPr>
              <p:cNvPr id="21" name="Group 229"/>
              <p:cNvGrpSpPr>
                <a:grpSpLocks noChangeAspect="1"/>
              </p:cNvGrpSpPr>
              <p:nvPr/>
            </p:nvGrpSpPr>
            <p:grpSpPr>
              <a:xfrm>
                <a:off x="1347029" y="3199374"/>
                <a:ext cx="325731" cy="369874"/>
                <a:chOff x="2005013" y="1858963"/>
                <a:chExt cx="325437" cy="371476"/>
              </a:xfrm>
              <a:solidFill>
                <a:srgbClr val="E2583D"/>
              </a:solidFill>
            </p:grpSpPr>
            <p:sp>
              <p:nvSpPr>
                <p:cNvPr id="65" name="Freeform 26"/>
                <p:cNvSpPr>
                  <a:spLocks noEditPoints="1"/>
                </p:cNvSpPr>
                <p:nvPr/>
              </p:nvSpPr>
              <p:spPr bwMode="auto">
                <a:xfrm>
                  <a:off x="2051050" y="1905001"/>
                  <a:ext cx="231775" cy="233363"/>
                </a:xfrm>
                <a:custGeom>
                  <a:avLst/>
                  <a:gdLst>
                    <a:gd name="T0" fmla="*/ 30 w 60"/>
                    <a:gd name="T1" fmla="*/ 60 h 60"/>
                    <a:gd name="T2" fmla="*/ 0 w 60"/>
                    <a:gd name="T3" fmla="*/ 30 h 60"/>
                    <a:gd name="T4" fmla="*/ 30 w 60"/>
                    <a:gd name="T5" fmla="*/ 0 h 60"/>
                    <a:gd name="T6" fmla="*/ 60 w 60"/>
                    <a:gd name="T7" fmla="*/ 30 h 60"/>
                    <a:gd name="T8" fmla="*/ 30 w 60"/>
                    <a:gd name="T9" fmla="*/ 60 h 60"/>
                    <a:gd name="T10" fmla="*/ 30 w 60"/>
                    <a:gd name="T11" fmla="*/ 4 h 60"/>
                    <a:gd name="T12" fmla="*/ 4 w 60"/>
                    <a:gd name="T13" fmla="*/ 30 h 60"/>
                    <a:gd name="T14" fmla="*/ 30 w 60"/>
                    <a:gd name="T15" fmla="*/ 56 h 60"/>
                    <a:gd name="T16" fmla="*/ 56 w 60"/>
                    <a:gd name="T17" fmla="*/ 30 h 60"/>
                    <a:gd name="T18" fmla="*/ 30 w 60"/>
                    <a:gd name="T19" fmla="*/ 4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13" y="60"/>
                        <a:pt x="0" y="47"/>
                        <a:pt x="0" y="30"/>
                      </a:cubicBezTo>
                      <a:cubicBezTo>
                        <a:pt x="0" y="13"/>
                        <a:pt x="13" y="0"/>
                        <a:pt x="30" y="0"/>
                      </a:cubicBezTo>
                      <a:cubicBezTo>
                        <a:pt x="47" y="0"/>
                        <a:pt x="60" y="13"/>
                        <a:pt x="60" y="30"/>
                      </a:cubicBezTo>
                      <a:cubicBezTo>
                        <a:pt x="60" y="47"/>
                        <a:pt x="47" y="60"/>
                        <a:pt x="30" y="60"/>
                      </a:cubicBezTo>
                      <a:close/>
                      <a:moveTo>
                        <a:pt x="30" y="4"/>
                      </a:moveTo>
                      <a:cubicBezTo>
                        <a:pt x="16" y="4"/>
                        <a:pt x="4" y="16"/>
                        <a:pt x="4" y="30"/>
                      </a:cubicBezTo>
                      <a:cubicBezTo>
                        <a:pt x="4" y="44"/>
                        <a:pt x="16" y="56"/>
                        <a:pt x="30" y="56"/>
                      </a:cubicBezTo>
                      <a:cubicBezTo>
                        <a:pt x="44" y="56"/>
                        <a:pt x="56" y="44"/>
                        <a:pt x="56" y="30"/>
                      </a:cubicBezTo>
                      <a:cubicBezTo>
                        <a:pt x="56" y="16"/>
                        <a:pt x="44" y="4"/>
                        <a:pt x="3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6" name="Freeform 27"/>
                <p:cNvSpPr>
                  <a:spLocks/>
                </p:cNvSpPr>
                <p:nvPr/>
              </p:nvSpPr>
              <p:spPr bwMode="auto">
                <a:xfrm>
                  <a:off x="2112963" y="2122488"/>
                  <a:ext cx="107950" cy="46038"/>
                </a:xfrm>
                <a:custGeom>
                  <a:avLst/>
                  <a:gdLst>
                    <a:gd name="T0" fmla="*/ 26 w 28"/>
                    <a:gd name="T1" fmla="*/ 12 h 12"/>
                    <a:gd name="T2" fmla="*/ 2 w 28"/>
                    <a:gd name="T3" fmla="*/ 12 h 12"/>
                    <a:gd name="T4" fmla="*/ 0 w 28"/>
                    <a:gd name="T5" fmla="*/ 10 h 12"/>
                    <a:gd name="T6" fmla="*/ 0 w 28"/>
                    <a:gd name="T7" fmla="*/ 0 h 12"/>
                    <a:gd name="T8" fmla="*/ 4 w 28"/>
                    <a:gd name="T9" fmla="*/ 0 h 12"/>
                    <a:gd name="T10" fmla="*/ 4 w 28"/>
                    <a:gd name="T11" fmla="*/ 8 h 12"/>
                    <a:gd name="T12" fmla="*/ 24 w 28"/>
                    <a:gd name="T13" fmla="*/ 8 h 12"/>
                    <a:gd name="T14" fmla="*/ 24 w 28"/>
                    <a:gd name="T15" fmla="*/ 0 h 12"/>
                    <a:gd name="T16" fmla="*/ 28 w 28"/>
                    <a:gd name="T17" fmla="*/ 0 h 12"/>
                    <a:gd name="T18" fmla="*/ 28 w 28"/>
                    <a:gd name="T19" fmla="*/ 10 h 12"/>
                    <a:gd name="T20" fmla="*/ 26 w 28"/>
                    <a:gd name="T2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" h="12">
                      <a:moveTo>
                        <a:pt x="26" y="12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11"/>
                        <a:pt x="27" y="12"/>
                        <a:pt x="2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7" name="Freeform 28"/>
                <p:cNvSpPr>
                  <a:spLocks noEditPoints="1"/>
                </p:cNvSpPr>
                <p:nvPr/>
              </p:nvSpPr>
              <p:spPr bwMode="auto">
                <a:xfrm>
                  <a:off x="2128838" y="2152651"/>
                  <a:ext cx="76200" cy="47625"/>
                </a:xfrm>
                <a:custGeom>
                  <a:avLst/>
                  <a:gdLst>
                    <a:gd name="T0" fmla="*/ 18 w 20"/>
                    <a:gd name="T1" fmla="*/ 12 h 12"/>
                    <a:gd name="T2" fmla="*/ 2 w 20"/>
                    <a:gd name="T3" fmla="*/ 12 h 12"/>
                    <a:gd name="T4" fmla="*/ 0 w 20"/>
                    <a:gd name="T5" fmla="*/ 10 h 12"/>
                    <a:gd name="T6" fmla="*/ 0 w 20"/>
                    <a:gd name="T7" fmla="*/ 2 h 12"/>
                    <a:gd name="T8" fmla="*/ 2 w 20"/>
                    <a:gd name="T9" fmla="*/ 0 h 12"/>
                    <a:gd name="T10" fmla="*/ 18 w 20"/>
                    <a:gd name="T11" fmla="*/ 0 h 12"/>
                    <a:gd name="T12" fmla="*/ 20 w 20"/>
                    <a:gd name="T13" fmla="*/ 2 h 12"/>
                    <a:gd name="T14" fmla="*/ 20 w 20"/>
                    <a:gd name="T15" fmla="*/ 10 h 12"/>
                    <a:gd name="T16" fmla="*/ 18 w 20"/>
                    <a:gd name="T17" fmla="*/ 12 h 12"/>
                    <a:gd name="T18" fmla="*/ 4 w 20"/>
                    <a:gd name="T19" fmla="*/ 8 h 12"/>
                    <a:gd name="T20" fmla="*/ 16 w 20"/>
                    <a:gd name="T21" fmla="*/ 8 h 12"/>
                    <a:gd name="T22" fmla="*/ 16 w 20"/>
                    <a:gd name="T23" fmla="*/ 4 h 12"/>
                    <a:gd name="T24" fmla="*/ 4 w 20"/>
                    <a:gd name="T25" fmla="*/ 4 h 12"/>
                    <a:gd name="T26" fmla="*/ 4 w 20"/>
                    <a:gd name="T2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" h="12">
                      <a:moveTo>
                        <a:pt x="18" y="12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9" y="0"/>
                        <a:pt x="20" y="1"/>
                        <a:pt x="20" y="2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1"/>
                        <a:pt x="19" y="12"/>
                        <a:pt x="18" y="12"/>
                      </a:cubicBezTo>
                      <a:close/>
                      <a:moveTo>
                        <a:pt x="4" y="8"/>
                      </a:move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4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8" name="Freeform 29"/>
                <p:cNvSpPr>
                  <a:spLocks/>
                </p:cNvSpPr>
                <p:nvPr/>
              </p:nvSpPr>
              <p:spPr bwMode="auto">
                <a:xfrm>
                  <a:off x="2159000" y="2184401"/>
                  <a:ext cx="15875" cy="46038"/>
                </a:xfrm>
                <a:custGeom>
                  <a:avLst/>
                  <a:gdLst>
                    <a:gd name="T0" fmla="*/ 2 w 4"/>
                    <a:gd name="T1" fmla="*/ 12 h 12"/>
                    <a:gd name="T2" fmla="*/ 0 w 4"/>
                    <a:gd name="T3" fmla="*/ 10 h 12"/>
                    <a:gd name="T4" fmla="*/ 0 w 4"/>
                    <a:gd name="T5" fmla="*/ 2 h 12"/>
                    <a:gd name="T6" fmla="*/ 2 w 4"/>
                    <a:gd name="T7" fmla="*/ 0 h 12"/>
                    <a:gd name="T8" fmla="*/ 4 w 4"/>
                    <a:gd name="T9" fmla="*/ 2 h 12"/>
                    <a:gd name="T10" fmla="*/ 4 w 4"/>
                    <a:gd name="T11" fmla="*/ 10 h 12"/>
                    <a:gd name="T12" fmla="*/ 2 w 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2">
                      <a:moveTo>
                        <a:pt x="2" y="12"/>
                      </a:move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1"/>
                        <a:pt x="3" y="12"/>
                        <a:pt x="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9" name="Freeform 30"/>
                <p:cNvSpPr>
                  <a:spLocks/>
                </p:cNvSpPr>
                <p:nvPr/>
              </p:nvSpPr>
              <p:spPr bwMode="auto">
                <a:xfrm>
                  <a:off x="2159000" y="1858963"/>
                  <a:ext cx="15875" cy="31750"/>
                </a:xfrm>
                <a:custGeom>
                  <a:avLst/>
                  <a:gdLst>
                    <a:gd name="T0" fmla="*/ 2 w 4"/>
                    <a:gd name="T1" fmla="*/ 8 h 8"/>
                    <a:gd name="T2" fmla="*/ 0 w 4"/>
                    <a:gd name="T3" fmla="*/ 6 h 8"/>
                    <a:gd name="T4" fmla="*/ 0 w 4"/>
                    <a:gd name="T5" fmla="*/ 2 h 8"/>
                    <a:gd name="T6" fmla="*/ 2 w 4"/>
                    <a:gd name="T7" fmla="*/ 0 h 8"/>
                    <a:gd name="T8" fmla="*/ 4 w 4"/>
                    <a:gd name="T9" fmla="*/ 2 h 8"/>
                    <a:gd name="T10" fmla="*/ 4 w 4"/>
                    <a:gd name="T11" fmla="*/ 6 h 8"/>
                    <a:gd name="T12" fmla="*/ 2 w 4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8">
                      <a:moveTo>
                        <a:pt x="2" y="8"/>
                      </a:moveTo>
                      <a:cubicBezTo>
                        <a:pt x="1" y="8"/>
                        <a:pt x="0" y="7"/>
                        <a:pt x="0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7"/>
                        <a:pt x="3" y="8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70" name="Freeform 31"/>
                <p:cNvSpPr>
                  <a:spLocks/>
                </p:cNvSpPr>
                <p:nvPr/>
              </p:nvSpPr>
              <p:spPr bwMode="auto">
                <a:xfrm>
                  <a:off x="2255838" y="1905001"/>
                  <a:ext cx="26987" cy="26988"/>
                </a:xfrm>
                <a:custGeom>
                  <a:avLst/>
                  <a:gdLst>
                    <a:gd name="T0" fmla="*/ 2 w 7"/>
                    <a:gd name="T1" fmla="*/ 7 h 7"/>
                    <a:gd name="T2" fmla="*/ 1 w 7"/>
                    <a:gd name="T3" fmla="*/ 6 h 7"/>
                    <a:gd name="T4" fmla="*/ 1 w 7"/>
                    <a:gd name="T5" fmla="*/ 3 h 7"/>
                    <a:gd name="T6" fmla="*/ 4 w 7"/>
                    <a:gd name="T7" fmla="*/ 0 h 7"/>
                    <a:gd name="T8" fmla="*/ 7 w 7"/>
                    <a:gd name="T9" fmla="*/ 0 h 7"/>
                    <a:gd name="T10" fmla="*/ 7 w 7"/>
                    <a:gd name="T11" fmla="*/ 3 h 7"/>
                    <a:gd name="T12" fmla="*/ 4 w 7"/>
                    <a:gd name="T13" fmla="*/ 6 h 7"/>
                    <a:gd name="T14" fmla="*/ 2 w 7"/>
                    <a:gd name="T1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7">
                      <a:moveTo>
                        <a:pt x="2" y="7"/>
                      </a:moveTo>
                      <a:cubicBezTo>
                        <a:pt x="2" y="7"/>
                        <a:pt x="1" y="6"/>
                        <a:pt x="1" y="6"/>
                      </a:cubicBezTo>
                      <a:cubicBezTo>
                        <a:pt x="0" y="5"/>
                        <a:pt x="0" y="4"/>
                        <a:pt x="1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6" y="0"/>
                        <a:pt x="7" y="0"/>
                      </a:cubicBezTo>
                      <a:cubicBezTo>
                        <a:pt x="7" y="1"/>
                        <a:pt x="7" y="2"/>
                        <a:pt x="7" y="3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6"/>
                        <a:pt x="3" y="7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71" name="Freeform 32"/>
                <p:cNvSpPr>
                  <a:spLocks/>
                </p:cNvSpPr>
                <p:nvPr/>
              </p:nvSpPr>
              <p:spPr bwMode="auto">
                <a:xfrm>
                  <a:off x="2298700" y="2014538"/>
                  <a:ext cx="31750" cy="14288"/>
                </a:xfrm>
                <a:custGeom>
                  <a:avLst/>
                  <a:gdLst>
                    <a:gd name="T0" fmla="*/ 6 w 8"/>
                    <a:gd name="T1" fmla="*/ 4 h 4"/>
                    <a:gd name="T2" fmla="*/ 2 w 8"/>
                    <a:gd name="T3" fmla="*/ 4 h 4"/>
                    <a:gd name="T4" fmla="*/ 0 w 8"/>
                    <a:gd name="T5" fmla="*/ 2 h 4"/>
                    <a:gd name="T6" fmla="*/ 2 w 8"/>
                    <a:gd name="T7" fmla="*/ 0 h 4"/>
                    <a:gd name="T8" fmla="*/ 6 w 8"/>
                    <a:gd name="T9" fmla="*/ 0 h 4"/>
                    <a:gd name="T10" fmla="*/ 8 w 8"/>
                    <a:gd name="T11" fmla="*/ 2 h 4"/>
                    <a:gd name="T12" fmla="*/ 6 w 8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4">
                      <a:moveTo>
                        <a:pt x="6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0"/>
                        <a:pt x="8" y="1"/>
                        <a:pt x="8" y="2"/>
                      </a:cubicBezTo>
                      <a:cubicBezTo>
                        <a:pt x="8" y="3"/>
                        <a:pt x="7" y="4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72" name="Freeform 33"/>
                <p:cNvSpPr>
                  <a:spLocks/>
                </p:cNvSpPr>
                <p:nvPr/>
              </p:nvSpPr>
              <p:spPr bwMode="auto">
                <a:xfrm>
                  <a:off x="2255838" y="2109788"/>
                  <a:ext cx="26987" cy="28575"/>
                </a:xfrm>
                <a:custGeom>
                  <a:avLst/>
                  <a:gdLst>
                    <a:gd name="T0" fmla="*/ 5 w 7"/>
                    <a:gd name="T1" fmla="*/ 7 h 7"/>
                    <a:gd name="T2" fmla="*/ 4 w 7"/>
                    <a:gd name="T3" fmla="*/ 7 h 7"/>
                    <a:gd name="T4" fmla="*/ 1 w 7"/>
                    <a:gd name="T5" fmla="*/ 4 h 7"/>
                    <a:gd name="T6" fmla="*/ 1 w 7"/>
                    <a:gd name="T7" fmla="*/ 1 h 7"/>
                    <a:gd name="T8" fmla="*/ 4 w 7"/>
                    <a:gd name="T9" fmla="*/ 1 h 7"/>
                    <a:gd name="T10" fmla="*/ 7 w 7"/>
                    <a:gd name="T11" fmla="*/ 4 h 7"/>
                    <a:gd name="T12" fmla="*/ 7 w 7"/>
                    <a:gd name="T13" fmla="*/ 7 h 7"/>
                    <a:gd name="T14" fmla="*/ 5 w 7"/>
                    <a:gd name="T1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7">
                      <a:moveTo>
                        <a:pt x="5" y="7"/>
                      </a:moveTo>
                      <a:cubicBezTo>
                        <a:pt x="5" y="7"/>
                        <a:pt x="4" y="7"/>
                        <a:pt x="4" y="7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4" y="1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5"/>
                        <a:pt x="7" y="6"/>
                        <a:pt x="7" y="7"/>
                      </a:cubicBezTo>
                      <a:cubicBezTo>
                        <a:pt x="6" y="7"/>
                        <a:pt x="6" y="7"/>
                        <a:pt x="5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73" name="Freeform 34"/>
                <p:cNvSpPr>
                  <a:spLocks/>
                </p:cNvSpPr>
                <p:nvPr/>
              </p:nvSpPr>
              <p:spPr bwMode="auto">
                <a:xfrm>
                  <a:off x="2051050" y="1905001"/>
                  <a:ext cx="26987" cy="26988"/>
                </a:xfrm>
                <a:custGeom>
                  <a:avLst/>
                  <a:gdLst>
                    <a:gd name="T0" fmla="*/ 5 w 7"/>
                    <a:gd name="T1" fmla="*/ 7 h 7"/>
                    <a:gd name="T2" fmla="*/ 3 w 7"/>
                    <a:gd name="T3" fmla="*/ 6 h 7"/>
                    <a:gd name="T4" fmla="*/ 0 w 7"/>
                    <a:gd name="T5" fmla="*/ 3 h 7"/>
                    <a:gd name="T6" fmla="*/ 0 w 7"/>
                    <a:gd name="T7" fmla="*/ 0 h 7"/>
                    <a:gd name="T8" fmla="*/ 3 w 7"/>
                    <a:gd name="T9" fmla="*/ 0 h 7"/>
                    <a:gd name="T10" fmla="*/ 6 w 7"/>
                    <a:gd name="T11" fmla="*/ 3 h 7"/>
                    <a:gd name="T12" fmla="*/ 6 w 7"/>
                    <a:gd name="T13" fmla="*/ 6 h 7"/>
                    <a:gd name="T14" fmla="*/ 5 w 7"/>
                    <a:gd name="T1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7">
                      <a:moveTo>
                        <a:pt x="5" y="7"/>
                      </a:moveTo>
                      <a:cubicBezTo>
                        <a:pt x="4" y="7"/>
                        <a:pt x="4" y="6"/>
                        <a:pt x="3" y="6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4"/>
                        <a:pt x="7" y="5"/>
                        <a:pt x="6" y="6"/>
                      </a:cubicBezTo>
                      <a:cubicBezTo>
                        <a:pt x="6" y="6"/>
                        <a:pt x="5" y="7"/>
                        <a:pt x="5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74" name="Freeform 35"/>
                <p:cNvSpPr>
                  <a:spLocks/>
                </p:cNvSpPr>
                <p:nvPr/>
              </p:nvSpPr>
              <p:spPr bwMode="auto">
                <a:xfrm>
                  <a:off x="2005013" y="2014538"/>
                  <a:ext cx="30162" cy="14288"/>
                </a:xfrm>
                <a:custGeom>
                  <a:avLst/>
                  <a:gdLst>
                    <a:gd name="T0" fmla="*/ 6 w 8"/>
                    <a:gd name="T1" fmla="*/ 4 h 4"/>
                    <a:gd name="T2" fmla="*/ 2 w 8"/>
                    <a:gd name="T3" fmla="*/ 4 h 4"/>
                    <a:gd name="T4" fmla="*/ 0 w 8"/>
                    <a:gd name="T5" fmla="*/ 2 h 4"/>
                    <a:gd name="T6" fmla="*/ 2 w 8"/>
                    <a:gd name="T7" fmla="*/ 0 h 4"/>
                    <a:gd name="T8" fmla="*/ 6 w 8"/>
                    <a:gd name="T9" fmla="*/ 0 h 4"/>
                    <a:gd name="T10" fmla="*/ 8 w 8"/>
                    <a:gd name="T11" fmla="*/ 2 h 4"/>
                    <a:gd name="T12" fmla="*/ 6 w 8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4">
                      <a:moveTo>
                        <a:pt x="6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0"/>
                        <a:pt x="8" y="1"/>
                        <a:pt x="8" y="2"/>
                      </a:cubicBezTo>
                      <a:cubicBezTo>
                        <a:pt x="8" y="3"/>
                        <a:pt x="7" y="4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75" name="Freeform 36"/>
                <p:cNvSpPr>
                  <a:spLocks/>
                </p:cNvSpPr>
                <p:nvPr/>
              </p:nvSpPr>
              <p:spPr bwMode="auto">
                <a:xfrm>
                  <a:off x="2051050" y="2109788"/>
                  <a:ext cx="26987" cy="28575"/>
                </a:xfrm>
                <a:custGeom>
                  <a:avLst/>
                  <a:gdLst>
                    <a:gd name="T0" fmla="*/ 2 w 7"/>
                    <a:gd name="T1" fmla="*/ 7 h 7"/>
                    <a:gd name="T2" fmla="*/ 0 w 7"/>
                    <a:gd name="T3" fmla="*/ 7 h 7"/>
                    <a:gd name="T4" fmla="*/ 0 w 7"/>
                    <a:gd name="T5" fmla="*/ 4 h 7"/>
                    <a:gd name="T6" fmla="*/ 3 w 7"/>
                    <a:gd name="T7" fmla="*/ 1 h 7"/>
                    <a:gd name="T8" fmla="*/ 6 w 7"/>
                    <a:gd name="T9" fmla="*/ 1 h 7"/>
                    <a:gd name="T10" fmla="*/ 6 w 7"/>
                    <a:gd name="T11" fmla="*/ 4 h 7"/>
                    <a:gd name="T12" fmla="*/ 3 w 7"/>
                    <a:gd name="T13" fmla="*/ 7 h 7"/>
                    <a:gd name="T14" fmla="*/ 2 w 7"/>
                    <a:gd name="T1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7">
                      <a:moveTo>
                        <a:pt x="2" y="7"/>
                      </a:moveTo>
                      <a:cubicBezTo>
                        <a:pt x="1" y="7"/>
                        <a:pt x="1" y="7"/>
                        <a:pt x="0" y="7"/>
                      </a:cubicBezTo>
                      <a:cubicBezTo>
                        <a:pt x="0" y="6"/>
                        <a:pt x="0" y="5"/>
                        <a:pt x="0" y="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0"/>
                        <a:pt x="5" y="0"/>
                        <a:pt x="6" y="1"/>
                      </a:cubicBezTo>
                      <a:cubicBezTo>
                        <a:pt x="7" y="2"/>
                        <a:pt x="7" y="3"/>
                        <a:pt x="6" y="4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7"/>
                        <a:pt x="2" y="7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76" name="Freeform 37"/>
                <p:cNvSpPr>
                  <a:spLocks noEditPoints="1"/>
                </p:cNvSpPr>
                <p:nvPr/>
              </p:nvSpPr>
              <p:spPr bwMode="auto">
                <a:xfrm>
                  <a:off x="2097088" y="2014538"/>
                  <a:ext cx="139700" cy="115888"/>
                </a:xfrm>
                <a:custGeom>
                  <a:avLst/>
                  <a:gdLst>
                    <a:gd name="T0" fmla="*/ 20 w 36"/>
                    <a:gd name="T1" fmla="*/ 30 h 30"/>
                    <a:gd name="T2" fmla="*/ 20 w 36"/>
                    <a:gd name="T3" fmla="*/ 30 h 30"/>
                    <a:gd name="T4" fmla="*/ 18 w 36"/>
                    <a:gd name="T5" fmla="*/ 28 h 30"/>
                    <a:gd name="T6" fmla="*/ 16 w 36"/>
                    <a:gd name="T7" fmla="*/ 30 h 30"/>
                    <a:gd name="T8" fmla="*/ 14 w 36"/>
                    <a:gd name="T9" fmla="*/ 28 h 30"/>
                    <a:gd name="T10" fmla="*/ 10 w 36"/>
                    <a:gd name="T11" fmla="*/ 12 h 30"/>
                    <a:gd name="T12" fmla="*/ 6 w 36"/>
                    <a:gd name="T13" fmla="*/ 12 h 30"/>
                    <a:gd name="T14" fmla="*/ 0 w 36"/>
                    <a:gd name="T15" fmla="*/ 6 h 30"/>
                    <a:gd name="T16" fmla="*/ 6 w 36"/>
                    <a:gd name="T17" fmla="*/ 0 h 30"/>
                    <a:gd name="T18" fmla="*/ 13 w 36"/>
                    <a:gd name="T19" fmla="*/ 5 h 30"/>
                    <a:gd name="T20" fmla="*/ 13 w 36"/>
                    <a:gd name="T21" fmla="*/ 8 h 30"/>
                    <a:gd name="T22" fmla="*/ 23 w 36"/>
                    <a:gd name="T23" fmla="*/ 8 h 30"/>
                    <a:gd name="T24" fmla="*/ 23 w 36"/>
                    <a:gd name="T25" fmla="*/ 5 h 30"/>
                    <a:gd name="T26" fmla="*/ 30 w 36"/>
                    <a:gd name="T27" fmla="*/ 0 h 30"/>
                    <a:gd name="T28" fmla="*/ 36 w 36"/>
                    <a:gd name="T29" fmla="*/ 6 h 30"/>
                    <a:gd name="T30" fmla="*/ 30 w 36"/>
                    <a:gd name="T31" fmla="*/ 12 h 30"/>
                    <a:gd name="T32" fmla="*/ 26 w 36"/>
                    <a:gd name="T33" fmla="*/ 12 h 30"/>
                    <a:gd name="T34" fmla="*/ 22 w 36"/>
                    <a:gd name="T35" fmla="*/ 28 h 30"/>
                    <a:gd name="T36" fmla="*/ 20 w 36"/>
                    <a:gd name="T37" fmla="*/ 30 h 30"/>
                    <a:gd name="T38" fmla="*/ 14 w 36"/>
                    <a:gd name="T39" fmla="*/ 12 h 30"/>
                    <a:gd name="T40" fmla="*/ 18 w 36"/>
                    <a:gd name="T41" fmla="*/ 28 h 30"/>
                    <a:gd name="T42" fmla="*/ 18 w 36"/>
                    <a:gd name="T43" fmla="*/ 28 h 30"/>
                    <a:gd name="T44" fmla="*/ 18 w 36"/>
                    <a:gd name="T45" fmla="*/ 28 h 30"/>
                    <a:gd name="T46" fmla="*/ 22 w 36"/>
                    <a:gd name="T47" fmla="*/ 12 h 30"/>
                    <a:gd name="T48" fmla="*/ 14 w 36"/>
                    <a:gd name="T49" fmla="*/ 12 h 30"/>
                    <a:gd name="T50" fmla="*/ 27 w 36"/>
                    <a:gd name="T51" fmla="*/ 8 h 30"/>
                    <a:gd name="T52" fmla="*/ 30 w 36"/>
                    <a:gd name="T53" fmla="*/ 8 h 30"/>
                    <a:gd name="T54" fmla="*/ 32 w 36"/>
                    <a:gd name="T55" fmla="*/ 6 h 30"/>
                    <a:gd name="T56" fmla="*/ 30 w 36"/>
                    <a:gd name="T57" fmla="*/ 4 h 30"/>
                    <a:gd name="T58" fmla="*/ 27 w 36"/>
                    <a:gd name="T59" fmla="*/ 6 h 30"/>
                    <a:gd name="T60" fmla="*/ 27 w 36"/>
                    <a:gd name="T61" fmla="*/ 8 h 30"/>
                    <a:gd name="T62" fmla="*/ 6 w 36"/>
                    <a:gd name="T63" fmla="*/ 4 h 30"/>
                    <a:gd name="T64" fmla="*/ 4 w 36"/>
                    <a:gd name="T65" fmla="*/ 6 h 30"/>
                    <a:gd name="T66" fmla="*/ 6 w 36"/>
                    <a:gd name="T67" fmla="*/ 8 h 30"/>
                    <a:gd name="T68" fmla="*/ 9 w 36"/>
                    <a:gd name="T69" fmla="*/ 8 h 30"/>
                    <a:gd name="T70" fmla="*/ 9 w 36"/>
                    <a:gd name="T71" fmla="*/ 6 h 30"/>
                    <a:gd name="T72" fmla="*/ 6 w 36"/>
                    <a:gd name="T73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6" h="30">
                      <a:moveTo>
                        <a:pt x="20" y="30"/>
                      </a:move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19" y="30"/>
                        <a:pt x="18" y="29"/>
                        <a:pt x="18" y="28"/>
                      </a:cubicBezTo>
                      <a:cubicBezTo>
                        <a:pt x="18" y="29"/>
                        <a:pt x="17" y="30"/>
                        <a:pt x="16" y="30"/>
                      </a:cubicBezTo>
                      <a:cubicBezTo>
                        <a:pt x="15" y="30"/>
                        <a:pt x="14" y="30"/>
                        <a:pt x="14" y="28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9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" y="0"/>
                        <a:pt x="12" y="2"/>
                        <a:pt x="13" y="5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4" y="2"/>
                        <a:pt x="27" y="0"/>
                        <a:pt x="30" y="0"/>
                      </a:cubicBezTo>
                      <a:cubicBezTo>
                        <a:pt x="33" y="0"/>
                        <a:pt x="36" y="3"/>
                        <a:pt x="36" y="6"/>
                      </a:cubicBezTo>
                      <a:cubicBezTo>
                        <a:pt x="36" y="9"/>
                        <a:pt x="33" y="12"/>
                        <a:pt x="30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2" y="28"/>
                        <a:pt x="22" y="28"/>
                        <a:pt x="22" y="28"/>
                      </a:cubicBezTo>
                      <a:cubicBezTo>
                        <a:pt x="22" y="29"/>
                        <a:pt x="21" y="30"/>
                        <a:pt x="20" y="30"/>
                      </a:cubicBezTo>
                      <a:close/>
                      <a:moveTo>
                        <a:pt x="14" y="12"/>
                      </a:move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lnTo>
                        <a:pt x="14" y="12"/>
                      </a:lnTo>
                      <a:close/>
                      <a:moveTo>
                        <a:pt x="27" y="8"/>
                      </a:move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31" y="8"/>
                        <a:pt x="32" y="7"/>
                        <a:pt x="32" y="6"/>
                      </a:cubicBezTo>
                      <a:cubicBezTo>
                        <a:pt x="32" y="5"/>
                        <a:pt x="31" y="4"/>
                        <a:pt x="30" y="4"/>
                      </a:cubicBezTo>
                      <a:cubicBezTo>
                        <a:pt x="29" y="4"/>
                        <a:pt x="27" y="5"/>
                        <a:pt x="27" y="6"/>
                      </a:cubicBezTo>
                      <a:lnTo>
                        <a:pt x="27" y="8"/>
                      </a:lnTo>
                      <a:close/>
                      <a:moveTo>
                        <a:pt x="6" y="4"/>
                      </a:moveTo>
                      <a:cubicBezTo>
                        <a:pt x="5" y="4"/>
                        <a:pt x="4" y="5"/>
                        <a:pt x="4" y="6"/>
                      </a:cubicBezTo>
                      <a:cubicBezTo>
                        <a:pt x="4" y="7"/>
                        <a:pt x="5" y="8"/>
                        <a:pt x="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5"/>
                        <a:pt x="7" y="4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sp>
            <p:nvSpPr>
              <p:cNvPr id="22" name="TextBox 242"/>
              <p:cNvSpPr txBox="1"/>
              <p:nvPr/>
            </p:nvSpPr>
            <p:spPr>
              <a:xfrm>
                <a:off x="2574938" y="3619047"/>
                <a:ext cx="753556" cy="184666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</a:rPr>
                  <a:t>2016</a:t>
                </a:r>
                <a:endParaRPr kumimoji="0" lang="fr-FR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3" name="TextBox 243"/>
              <p:cNvSpPr txBox="1"/>
              <p:nvPr/>
            </p:nvSpPr>
            <p:spPr>
              <a:xfrm>
                <a:off x="4095628" y="2999037"/>
                <a:ext cx="595817" cy="184666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</a:rPr>
                  <a:t>2017</a:t>
                </a:r>
                <a:endParaRPr kumimoji="0" lang="fr-FR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4" name="TextBox 244"/>
              <p:cNvSpPr txBox="1"/>
              <p:nvPr/>
            </p:nvSpPr>
            <p:spPr>
              <a:xfrm>
                <a:off x="6776151" y="2999037"/>
                <a:ext cx="1002057" cy="184666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200" b="1" kern="0" dirty="0" smtClean="0"/>
                  <a:t>2020</a:t>
                </a:r>
                <a:endParaRPr kumimoji="0" lang="fr-FR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grpSp>
            <p:nvGrpSpPr>
              <p:cNvPr id="25" name="Group 245"/>
              <p:cNvGrpSpPr>
                <a:grpSpLocks noChangeAspect="1"/>
              </p:cNvGrpSpPr>
              <p:nvPr/>
            </p:nvGrpSpPr>
            <p:grpSpPr>
              <a:xfrm>
                <a:off x="2765809" y="3199374"/>
                <a:ext cx="371813" cy="369874"/>
                <a:chOff x="3903073" y="3496769"/>
                <a:chExt cx="360000" cy="360000"/>
              </a:xfrm>
              <a:solidFill>
                <a:srgbClr val="78D2D2"/>
              </a:solidFill>
            </p:grpSpPr>
            <p:sp>
              <p:nvSpPr>
                <p:cNvPr id="63" name="Freeform 79"/>
                <p:cNvSpPr>
                  <a:spLocks noEditPoints="1"/>
                </p:cNvSpPr>
                <p:nvPr/>
              </p:nvSpPr>
              <p:spPr bwMode="auto">
                <a:xfrm>
                  <a:off x="3903073" y="3496769"/>
                  <a:ext cx="255385" cy="255385"/>
                </a:xfrm>
                <a:custGeom>
                  <a:avLst/>
                  <a:gdLst>
                    <a:gd name="T0" fmla="*/ 34 w 68"/>
                    <a:gd name="T1" fmla="*/ 68 h 68"/>
                    <a:gd name="T2" fmla="*/ 0 w 68"/>
                    <a:gd name="T3" fmla="*/ 34 h 68"/>
                    <a:gd name="T4" fmla="*/ 34 w 68"/>
                    <a:gd name="T5" fmla="*/ 0 h 68"/>
                    <a:gd name="T6" fmla="*/ 68 w 68"/>
                    <a:gd name="T7" fmla="*/ 34 h 68"/>
                    <a:gd name="T8" fmla="*/ 34 w 68"/>
                    <a:gd name="T9" fmla="*/ 68 h 68"/>
                    <a:gd name="T10" fmla="*/ 34 w 68"/>
                    <a:gd name="T11" fmla="*/ 4 h 68"/>
                    <a:gd name="T12" fmla="*/ 4 w 68"/>
                    <a:gd name="T13" fmla="*/ 34 h 68"/>
                    <a:gd name="T14" fmla="*/ 34 w 68"/>
                    <a:gd name="T15" fmla="*/ 64 h 68"/>
                    <a:gd name="T16" fmla="*/ 64 w 68"/>
                    <a:gd name="T17" fmla="*/ 34 h 68"/>
                    <a:gd name="T18" fmla="*/ 34 w 68"/>
                    <a:gd name="T19" fmla="*/ 4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8" h="68">
                      <a:moveTo>
                        <a:pt x="34" y="68"/>
                      </a:moveTo>
                      <a:cubicBezTo>
                        <a:pt x="15" y="68"/>
                        <a:pt x="0" y="53"/>
                        <a:pt x="0" y="34"/>
                      </a:cubicBezTo>
                      <a:cubicBezTo>
                        <a:pt x="0" y="15"/>
                        <a:pt x="15" y="0"/>
                        <a:pt x="34" y="0"/>
                      </a:cubicBezTo>
                      <a:cubicBezTo>
                        <a:pt x="53" y="0"/>
                        <a:pt x="68" y="15"/>
                        <a:pt x="68" y="34"/>
                      </a:cubicBezTo>
                      <a:cubicBezTo>
                        <a:pt x="68" y="53"/>
                        <a:pt x="53" y="68"/>
                        <a:pt x="34" y="68"/>
                      </a:cubicBezTo>
                      <a:close/>
                      <a:moveTo>
                        <a:pt x="34" y="4"/>
                      </a:moveTo>
                      <a:cubicBezTo>
                        <a:pt x="17" y="4"/>
                        <a:pt x="4" y="17"/>
                        <a:pt x="4" y="34"/>
                      </a:cubicBezTo>
                      <a:cubicBezTo>
                        <a:pt x="4" y="51"/>
                        <a:pt x="17" y="64"/>
                        <a:pt x="34" y="64"/>
                      </a:cubicBezTo>
                      <a:cubicBezTo>
                        <a:pt x="51" y="64"/>
                        <a:pt x="64" y="51"/>
                        <a:pt x="64" y="34"/>
                      </a:cubicBezTo>
                      <a:cubicBezTo>
                        <a:pt x="64" y="17"/>
                        <a:pt x="51" y="4"/>
                        <a:pt x="3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4" name="Freeform 80"/>
                <p:cNvSpPr>
                  <a:spLocks/>
                </p:cNvSpPr>
                <p:nvPr/>
              </p:nvSpPr>
              <p:spPr bwMode="auto">
                <a:xfrm>
                  <a:off x="4106150" y="3699846"/>
                  <a:ext cx="156923" cy="156923"/>
                </a:xfrm>
                <a:custGeom>
                  <a:avLst/>
                  <a:gdLst>
                    <a:gd name="T0" fmla="*/ 40 w 42"/>
                    <a:gd name="T1" fmla="*/ 42 h 42"/>
                    <a:gd name="T2" fmla="*/ 39 w 42"/>
                    <a:gd name="T3" fmla="*/ 41 h 42"/>
                    <a:gd name="T4" fmla="*/ 1 w 42"/>
                    <a:gd name="T5" fmla="*/ 4 h 42"/>
                    <a:gd name="T6" fmla="*/ 1 w 42"/>
                    <a:gd name="T7" fmla="*/ 1 h 42"/>
                    <a:gd name="T8" fmla="*/ 4 w 42"/>
                    <a:gd name="T9" fmla="*/ 1 h 42"/>
                    <a:gd name="T10" fmla="*/ 41 w 42"/>
                    <a:gd name="T11" fmla="*/ 39 h 42"/>
                    <a:gd name="T12" fmla="*/ 41 w 42"/>
                    <a:gd name="T13" fmla="*/ 41 h 42"/>
                    <a:gd name="T14" fmla="*/ 40 w 42"/>
                    <a:gd name="T15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" h="42">
                      <a:moveTo>
                        <a:pt x="40" y="42"/>
                      </a:moveTo>
                      <a:cubicBezTo>
                        <a:pt x="39" y="42"/>
                        <a:pt x="39" y="42"/>
                        <a:pt x="39" y="41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4" y="1"/>
                      </a:cubicBezTo>
                      <a:cubicBezTo>
                        <a:pt x="41" y="39"/>
                        <a:pt x="41" y="39"/>
                        <a:pt x="41" y="39"/>
                      </a:cubicBezTo>
                      <a:cubicBezTo>
                        <a:pt x="42" y="39"/>
                        <a:pt x="42" y="41"/>
                        <a:pt x="41" y="41"/>
                      </a:cubicBezTo>
                      <a:cubicBezTo>
                        <a:pt x="41" y="42"/>
                        <a:pt x="41" y="42"/>
                        <a:pt x="40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grpSp>
            <p:nvGrpSpPr>
              <p:cNvPr id="26" name="Group 248"/>
              <p:cNvGrpSpPr>
                <a:grpSpLocks noChangeAspect="1"/>
              </p:cNvGrpSpPr>
              <p:nvPr/>
            </p:nvGrpSpPr>
            <p:grpSpPr>
              <a:xfrm>
                <a:off x="4239895" y="3263566"/>
                <a:ext cx="307283" cy="305681"/>
                <a:chOff x="-879475" y="2054225"/>
                <a:chExt cx="371475" cy="371475"/>
              </a:xfrm>
              <a:solidFill>
                <a:srgbClr val="3B3939"/>
              </a:solidFill>
            </p:grpSpPr>
            <p:sp>
              <p:nvSpPr>
                <p:cNvPr id="59" name="Freeform 41"/>
                <p:cNvSpPr>
                  <a:spLocks noEditPoints="1"/>
                </p:cNvSpPr>
                <p:nvPr/>
              </p:nvSpPr>
              <p:spPr bwMode="auto">
                <a:xfrm>
                  <a:off x="-879475" y="2054225"/>
                  <a:ext cx="325438" cy="325438"/>
                </a:xfrm>
                <a:custGeom>
                  <a:avLst/>
                  <a:gdLst>
                    <a:gd name="T0" fmla="*/ 42 w 84"/>
                    <a:gd name="T1" fmla="*/ 84 h 84"/>
                    <a:gd name="T2" fmla="*/ 0 w 84"/>
                    <a:gd name="T3" fmla="*/ 42 h 84"/>
                    <a:gd name="T4" fmla="*/ 42 w 84"/>
                    <a:gd name="T5" fmla="*/ 0 h 84"/>
                    <a:gd name="T6" fmla="*/ 84 w 84"/>
                    <a:gd name="T7" fmla="*/ 42 h 84"/>
                    <a:gd name="T8" fmla="*/ 42 w 84"/>
                    <a:gd name="T9" fmla="*/ 84 h 84"/>
                    <a:gd name="T10" fmla="*/ 42 w 84"/>
                    <a:gd name="T11" fmla="*/ 4 h 84"/>
                    <a:gd name="T12" fmla="*/ 4 w 84"/>
                    <a:gd name="T13" fmla="*/ 42 h 84"/>
                    <a:gd name="T14" fmla="*/ 42 w 84"/>
                    <a:gd name="T15" fmla="*/ 80 h 84"/>
                    <a:gd name="T16" fmla="*/ 80 w 84"/>
                    <a:gd name="T17" fmla="*/ 42 h 84"/>
                    <a:gd name="T18" fmla="*/ 42 w 84"/>
                    <a:gd name="T19" fmla="*/ 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84">
                      <a:moveTo>
                        <a:pt x="42" y="84"/>
                      </a:moveTo>
                      <a:cubicBezTo>
                        <a:pt x="19" y="84"/>
                        <a:pt x="0" y="65"/>
                        <a:pt x="0" y="42"/>
                      </a:cubicBezTo>
                      <a:cubicBezTo>
                        <a:pt x="0" y="19"/>
                        <a:pt x="19" y="0"/>
                        <a:pt x="42" y="0"/>
                      </a:cubicBezTo>
                      <a:cubicBezTo>
                        <a:pt x="65" y="0"/>
                        <a:pt x="84" y="19"/>
                        <a:pt x="84" y="42"/>
                      </a:cubicBezTo>
                      <a:cubicBezTo>
                        <a:pt x="84" y="65"/>
                        <a:pt x="65" y="84"/>
                        <a:pt x="42" y="84"/>
                      </a:cubicBezTo>
                      <a:close/>
                      <a:moveTo>
                        <a:pt x="42" y="4"/>
                      </a:moveTo>
                      <a:cubicBezTo>
                        <a:pt x="21" y="4"/>
                        <a:pt x="4" y="21"/>
                        <a:pt x="4" y="42"/>
                      </a:cubicBezTo>
                      <a:cubicBezTo>
                        <a:pt x="4" y="63"/>
                        <a:pt x="21" y="80"/>
                        <a:pt x="42" y="80"/>
                      </a:cubicBezTo>
                      <a:cubicBezTo>
                        <a:pt x="63" y="80"/>
                        <a:pt x="80" y="63"/>
                        <a:pt x="80" y="42"/>
                      </a:cubicBezTo>
                      <a:cubicBezTo>
                        <a:pt x="80" y="21"/>
                        <a:pt x="63" y="4"/>
                        <a:pt x="4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" name="Freeform 42"/>
                <p:cNvSpPr>
                  <a:spLocks/>
                </p:cNvSpPr>
                <p:nvPr/>
              </p:nvSpPr>
              <p:spPr bwMode="auto">
                <a:xfrm>
                  <a:off x="-615950" y="2317750"/>
                  <a:ext cx="107950" cy="107950"/>
                </a:xfrm>
                <a:custGeom>
                  <a:avLst/>
                  <a:gdLst>
                    <a:gd name="T0" fmla="*/ 26 w 28"/>
                    <a:gd name="T1" fmla="*/ 28 h 28"/>
                    <a:gd name="T2" fmla="*/ 25 w 28"/>
                    <a:gd name="T3" fmla="*/ 27 h 28"/>
                    <a:gd name="T4" fmla="*/ 1 w 28"/>
                    <a:gd name="T5" fmla="*/ 4 h 28"/>
                    <a:gd name="T6" fmla="*/ 1 w 28"/>
                    <a:gd name="T7" fmla="*/ 1 h 28"/>
                    <a:gd name="T8" fmla="*/ 4 w 28"/>
                    <a:gd name="T9" fmla="*/ 1 h 28"/>
                    <a:gd name="T10" fmla="*/ 27 w 28"/>
                    <a:gd name="T11" fmla="*/ 25 h 28"/>
                    <a:gd name="T12" fmla="*/ 27 w 28"/>
                    <a:gd name="T13" fmla="*/ 27 h 28"/>
                    <a:gd name="T14" fmla="*/ 26 w 28"/>
                    <a:gd name="T1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" h="28">
                      <a:moveTo>
                        <a:pt x="26" y="28"/>
                      </a:moveTo>
                      <a:cubicBezTo>
                        <a:pt x="25" y="28"/>
                        <a:pt x="25" y="28"/>
                        <a:pt x="25" y="27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0" y="2"/>
                        <a:pt x="1" y="1"/>
                      </a:cubicBezTo>
                      <a:cubicBezTo>
                        <a:pt x="2" y="0"/>
                        <a:pt x="3" y="0"/>
                        <a:pt x="4" y="1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8" y="25"/>
                        <a:pt x="28" y="27"/>
                        <a:pt x="27" y="27"/>
                      </a:cubicBezTo>
                      <a:cubicBezTo>
                        <a:pt x="27" y="28"/>
                        <a:pt x="27" y="28"/>
                        <a:pt x="2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" name="Freeform 43"/>
                <p:cNvSpPr>
                  <a:spLocks noEditPoints="1"/>
                </p:cNvSpPr>
                <p:nvPr/>
              </p:nvSpPr>
              <p:spPr bwMode="auto">
                <a:xfrm>
                  <a:off x="-825500" y="2108200"/>
                  <a:ext cx="217488" cy="217488"/>
                </a:xfrm>
                <a:custGeom>
                  <a:avLst/>
                  <a:gdLst>
                    <a:gd name="T0" fmla="*/ 22 w 56"/>
                    <a:gd name="T1" fmla="*/ 56 h 56"/>
                    <a:gd name="T2" fmla="*/ 20 w 56"/>
                    <a:gd name="T3" fmla="*/ 48 h 56"/>
                    <a:gd name="T4" fmla="*/ 9 w 56"/>
                    <a:gd name="T5" fmla="*/ 48 h 56"/>
                    <a:gd name="T6" fmla="*/ 1 w 56"/>
                    <a:gd name="T7" fmla="*/ 37 h 56"/>
                    <a:gd name="T8" fmla="*/ 1 w 56"/>
                    <a:gd name="T9" fmla="*/ 34 h 56"/>
                    <a:gd name="T10" fmla="*/ 6 w 56"/>
                    <a:gd name="T11" fmla="*/ 25 h 56"/>
                    <a:gd name="T12" fmla="*/ 1 w 56"/>
                    <a:gd name="T13" fmla="*/ 19 h 56"/>
                    <a:gd name="T14" fmla="*/ 9 w 56"/>
                    <a:gd name="T15" fmla="*/ 8 h 56"/>
                    <a:gd name="T16" fmla="*/ 20 w 56"/>
                    <a:gd name="T17" fmla="*/ 8 h 56"/>
                    <a:gd name="T18" fmla="*/ 22 w 56"/>
                    <a:gd name="T19" fmla="*/ 0 h 56"/>
                    <a:gd name="T20" fmla="*/ 36 w 56"/>
                    <a:gd name="T21" fmla="*/ 2 h 56"/>
                    <a:gd name="T22" fmla="*/ 42 w 56"/>
                    <a:gd name="T23" fmla="*/ 11 h 56"/>
                    <a:gd name="T24" fmla="*/ 49 w 56"/>
                    <a:gd name="T25" fmla="*/ 9 h 56"/>
                    <a:gd name="T26" fmla="*/ 55 w 56"/>
                    <a:gd name="T27" fmla="*/ 21 h 56"/>
                    <a:gd name="T28" fmla="*/ 50 w 56"/>
                    <a:gd name="T29" fmla="*/ 25 h 56"/>
                    <a:gd name="T30" fmla="*/ 55 w 56"/>
                    <a:gd name="T31" fmla="*/ 34 h 56"/>
                    <a:gd name="T32" fmla="*/ 55 w 56"/>
                    <a:gd name="T33" fmla="*/ 37 h 56"/>
                    <a:gd name="T34" fmla="*/ 47 w 56"/>
                    <a:gd name="T35" fmla="*/ 48 h 56"/>
                    <a:gd name="T36" fmla="*/ 36 w 56"/>
                    <a:gd name="T37" fmla="*/ 48 h 56"/>
                    <a:gd name="T38" fmla="*/ 34 w 56"/>
                    <a:gd name="T39" fmla="*/ 56 h 56"/>
                    <a:gd name="T40" fmla="*/ 32 w 56"/>
                    <a:gd name="T41" fmla="*/ 52 h 56"/>
                    <a:gd name="T42" fmla="*/ 33 w 56"/>
                    <a:gd name="T43" fmla="*/ 45 h 56"/>
                    <a:gd name="T44" fmla="*/ 42 w 56"/>
                    <a:gd name="T45" fmla="*/ 41 h 56"/>
                    <a:gd name="T46" fmla="*/ 51 w 56"/>
                    <a:gd name="T47" fmla="*/ 37 h 56"/>
                    <a:gd name="T48" fmla="*/ 45 w 56"/>
                    <a:gd name="T49" fmla="*/ 32 h 56"/>
                    <a:gd name="T50" fmla="*/ 46 w 56"/>
                    <a:gd name="T51" fmla="*/ 22 h 56"/>
                    <a:gd name="T52" fmla="*/ 47 w 56"/>
                    <a:gd name="T53" fmla="*/ 13 h 56"/>
                    <a:gd name="T54" fmla="*/ 40 w 56"/>
                    <a:gd name="T55" fmla="*/ 15 h 56"/>
                    <a:gd name="T56" fmla="*/ 32 w 56"/>
                    <a:gd name="T57" fmla="*/ 9 h 56"/>
                    <a:gd name="T58" fmla="*/ 24 w 56"/>
                    <a:gd name="T59" fmla="*/ 4 h 56"/>
                    <a:gd name="T60" fmla="*/ 23 w 56"/>
                    <a:gd name="T61" fmla="*/ 11 h 56"/>
                    <a:gd name="T62" fmla="*/ 14 w 56"/>
                    <a:gd name="T63" fmla="*/ 15 h 56"/>
                    <a:gd name="T64" fmla="*/ 5 w 56"/>
                    <a:gd name="T65" fmla="*/ 19 h 56"/>
                    <a:gd name="T66" fmla="*/ 11 w 56"/>
                    <a:gd name="T67" fmla="*/ 24 h 56"/>
                    <a:gd name="T68" fmla="*/ 10 w 56"/>
                    <a:gd name="T69" fmla="*/ 34 h 56"/>
                    <a:gd name="T70" fmla="*/ 9 w 56"/>
                    <a:gd name="T71" fmla="*/ 43 h 56"/>
                    <a:gd name="T72" fmla="*/ 16 w 56"/>
                    <a:gd name="T73" fmla="*/ 41 h 56"/>
                    <a:gd name="T74" fmla="*/ 24 w 56"/>
                    <a:gd name="T75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6" h="56">
                      <a:moveTo>
                        <a:pt x="34" y="56"/>
                      </a:moveTo>
                      <a:cubicBezTo>
                        <a:pt x="22" y="56"/>
                        <a:pt x="22" y="56"/>
                        <a:pt x="22" y="56"/>
                      </a:cubicBezTo>
                      <a:cubicBezTo>
                        <a:pt x="21" y="56"/>
                        <a:pt x="20" y="55"/>
                        <a:pt x="20" y="54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18" y="48"/>
                        <a:pt x="16" y="47"/>
                        <a:pt x="14" y="45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9" y="48"/>
                        <a:pt x="7" y="48"/>
                        <a:pt x="7" y="4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0" y="36"/>
                        <a:pt x="0" y="36"/>
                        <a:pt x="1" y="35"/>
                      </a:cubicBezTo>
                      <a:cubicBezTo>
                        <a:pt x="1" y="35"/>
                        <a:pt x="1" y="34"/>
                        <a:pt x="1" y="34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29"/>
                        <a:pt x="6" y="27"/>
                        <a:pt x="6" y="25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1"/>
                        <a:pt x="0" y="20"/>
                        <a:pt x="1" y="1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8"/>
                        <a:pt x="9" y="8"/>
                        <a:pt x="9" y="8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6" y="9"/>
                        <a:pt x="18" y="8"/>
                        <a:pt x="20" y="8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1"/>
                        <a:pt x="21" y="0"/>
                        <a:pt x="22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5" y="0"/>
                        <a:pt x="36" y="1"/>
                        <a:pt x="36" y="2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8" y="8"/>
                        <a:pt x="40" y="9"/>
                        <a:pt x="42" y="11"/>
                      </a:cubicBezTo>
                      <a:cubicBezTo>
                        <a:pt x="47" y="8"/>
                        <a:pt x="47" y="8"/>
                        <a:pt x="47" y="8"/>
                      </a:cubicBezTo>
                      <a:cubicBezTo>
                        <a:pt x="47" y="8"/>
                        <a:pt x="49" y="8"/>
                        <a:pt x="49" y="9"/>
                      </a:cubicBezTo>
                      <a:cubicBezTo>
                        <a:pt x="55" y="19"/>
                        <a:pt x="55" y="19"/>
                        <a:pt x="55" y="19"/>
                      </a:cubicBezTo>
                      <a:cubicBezTo>
                        <a:pt x="56" y="20"/>
                        <a:pt x="56" y="20"/>
                        <a:pt x="55" y="21"/>
                      </a:cubicBezTo>
                      <a:cubicBezTo>
                        <a:pt x="55" y="21"/>
                        <a:pt x="55" y="22"/>
                        <a:pt x="55" y="22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0" y="27"/>
                        <a:pt x="50" y="29"/>
                        <a:pt x="50" y="31"/>
                      </a:cubicBezTo>
                      <a:cubicBezTo>
                        <a:pt x="55" y="34"/>
                        <a:pt x="55" y="34"/>
                        <a:pt x="55" y="34"/>
                      </a:cubicBezTo>
                      <a:cubicBezTo>
                        <a:pt x="55" y="34"/>
                        <a:pt x="55" y="35"/>
                        <a:pt x="55" y="35"/>
                      </a:cubicBezTo>
                      <a:cubicBezTo>
                        <a:pt x="56" y="36"/>
                        <a:pt x="56" y="36"/>
                        <a:pt x="55" y="37"/>
                      </a:cubicBezTo>
                      <a:cubicBezTo>
                        <a:pt x="49" y="47"/>
                        <a:pt x="49" y="47"/>
                        <a:pt x="49" y="47"/>
                      </a:cubicBezTo>
                      <a:cubicBezTo>
                        <a:pt x="49" y="48"/>
                        <a:pt x="47" y="48"/>
                        <a:pt x="47" y="48"/>
                      </a:cubicBezTo>
                      <a:cubicBezTo>
                        <a:pt x="42" y="45"/>
                        <a:pt x="42" y="45"/>
                        <a:pt x="42" y="45"/>
                      </a:cubicBezTo>
                      <a:cubicBezTo>
                        <a:pt x="40" y="47"/>
                        <a:pt x="38" y="48"/>
                        <a:pt x="36" y="48"/>
                      </a:cubicBezTo>
                      <a:cubicBezTo>
                        <a:pt x="36" y="54"/>
                        <a:pt x="36" y="54"/>
                        <a:pt x="36" y="54"/>
                      </a:cubicBezTo>
                      <a:cubicBezTo>
                        <a:pt x="36" y="55"/>
                        <a:pt x="35" y="56"/>
                        <a:pt x="34" y="56"/>
                      </a:cubicBezTo>
                      <a:close/>
                      <a:moveTo>
                        <a:pt x="24" y="52"/>
                      </a:move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2" y="47"/>
                        <a:pt x="32" y="47"/>
                        <a:pt x="32" y="47"/>
                      </a:cubicBezTo>
                      <a:cubicBezTo>
                        <a:pt x="32" y="46"/>
                        <a:pt x="33" y="45"/>
                        <a:pt x="33" y="45"/>
                      </a:cubicBezTo>
                      <a:cubicBezTo>
                        <a:pt x="36" y="44"/>
                        <a:pt x="38" y="43"/>
                        <a:pt x="40" y="41"/>
                      </a:cubicBezTo>
                      <a:cubicBezTo>
                        <a:pt x="41" y="41"/>
                        <a:pt x="42" y="41"/>
                        <a:pt x="42" y="41"/>
                      </a:cubicBezTo>
                      <a:cubicBezTo>
                        <a:pt x="47" y="43"/>
                        <a:pt x="47" y="43"/>
                        <a:pt x="47" y="43"/>
                      </a:cubicBezTo>
                      <a:cubicBezTo>
                        <a:pt x="51" y="37"/>
                        <a:pt x="51" y="37"/>
                        <a:pt x="51" y="37"/>
                      </a:cubicBezTo>
                      <a:cubicBezTo>
                        <a:pt x="46" y="34"/>
                        <a:pt x="46" y="34"/>
                        <a:pt x="46" y="34"/>
                      </a:cubicBezTo>
                      <a:cubicBezTo>
                        <a:pt x="46" y="34"/>
                        <a:pt x="45" y="33"/>
                        <a:pt x="45" y="32"/>
                      </a:cubicBezTo>
                      <a:cubicBezTo>
                        <a:pt x="46" y="29"/>
                        <a:pt x="46" y="27"/>
                        <a:pt x="45" y="24"/>
                      </a:cubicBezTo>
                      <a:cubicBezTo>
                        <a:pt x="45" y="23"/>
                        <a:pt x="46" y="22"/>
                        <a:pt x="46" y="22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2" y="15"/>
                        <a:pt x="41" y="15"/>
                        <a:pt x="40" y="15"/>
                      </a:cubicBezTo>
                      <a:cubicBezTo>
                        <a:pt x="38" y="13"/>
                        <a:pt x="36" y="12"/>
                        <a:pt x="33" y="11"/>
                      </a:cubicBezTo>
                      <a:cubicBezTo>
                        <a:pt x="33" y="11"/>
                        <a:pt x="32" y="10"/>
                        <a:pt x="32" y="9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10"/>
                        <a:pt x="23" y="11"/>
                        <a:pt x="23" y="11"/>
                      </a:cubicBezTo>
                      <a:cubicBezTo>
                        <a:pt x="20" y="12"/>
                        <a:pt x="18" y="13"/>
                        <a:pt x="16" y="15"/>
                      </a:cubicBezTo>
                      <a:cubicBezTo>
                        <a:pt x="15" y="15"/>
                        <a:pt x="14" y="15"/>
                        <a:pt x="14" y="15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1" y="23"/>
                        <a:pt x="11" y="24"/>
                      </a:cubicBezTo>
                      <a:cubicBezTo>
                        <a:pt x="10" y="27"/>
                        <a:pt x="10" y="29"/>
                        <a:pt x="11" y="32"/>
                      </a:cubicBezTo>
                      <a:cubicBezTo>
                        <a:pt x="11" y="33"/>
                        <a:pt x="10" y="34"/>
                        <a:pt x="10" y="34"/>
                      </a:cubicBezTo>
                      <a:cubicBezTo>
                        <a:pt x="5" y="37"/>
                        <a:pt x="5" y="37"/>
                        <a:pt x="5" y="37"/>
                      </a:cubicBezTo>
                      <a:cubicBezTo>
                        <a:pt x="9" y="43"/>
                        <a:pt x="9" y="43"/>
                        <a:pt x="9" y="43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4" y="41"/>
                        <a:pt x="15" y="41"/>
                        <a:pt x="16" y="41"/>
                      </a:cubicBezTo>
                      <a:cubicBezTo>
                        <a:pt x="18" y="43"/>
                        <a:pt x="20" y="44"/>
                        <a:pt x="23" y="45"/>
                      </a:cubicBezTo>
                      <a:cubicBezTo>
                        <a:pt x="23" y="45"/>
                        <a:pt x="24" y="46"/>
                        <a:pt x="24" y="47"/>
                      </a:cubicBezTo>
                      <a:lnTo>
                        <a:pt x="24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2" name="Freeform 44"/>
                <p:cNvSpPr>
                  <a:spLocks noEditPoints="1"/>
                </p:cNvSpPr>
                <p:nvPr/>
              </p:nvSpPr>
              <p:spPr bwMode="auto">
                <a:xfrm>
                  <a:off x="-755650" y="2178050"/>
                  <a:ext cx="77788" cy="77788"/>
                </a:xfrm>
                <a:custGeom>
                  <a:avLst/>
                  <a:gdLst>
                    <a:gd name="T0" fmla="*/ 10 w 20"/>
                    <a:gd name="T1" fmla="*/ 20 h 20"/>
                    <a:gd name="T2" fmla="*/ 0 w 20"/>
                    <a:gd name="T3" fmla="*/ 10 h 20"/>
                    <a:gd name="T4" fmla="*/ 10 w 20"/>
                    <a:gd name="T5" fmla="*/ 0 h 20"/>
                    <a:gd name="T6" fmla="*/ 20 w 20"/>
                    <a:gd name="T7" fmla="*/ 10 h 20"/>
                    <a:gd name="T8" fmla="*/ 10 w 20"/>
                    <a:gd name="T9" fmla="*/ 20 h 20"/>
                    <a:gd name="T10" fmla="*/ 10 w 20"/>
                    <a:gd name="T11" fmla="*/ 4 h 20"/>
                    <a:gd name="T12" fmla="*/ 4 w 20"/>
                    <a:gd name="T13" fmla="*/ 10 h 20"/>
                    <a:gd name="T14" fmla="*/ 10 w 20"/>
                    <a:gd name="T15" fmla="*/ 16 h 20"/>
                    <a:gd name="T16" fmla="*/ 16 w 20"/>
                    <a:gd name="T17" fmla="*/ 10 h 20"/>
                    <a:gd name="T18" fmla="*/ 10 w 20"/>
                    <a:gd name="T19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0">
                      <a:moveTo>
                        <a:pt x="10" y="20"/>
                      </a:moveTo>
                      <a:cubicBezTo>
                        <a:pt x="4" y="20"/>
                        <a:pt x="0" y="16"/>
                        <a:pt x="0" y="10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6" y="0"/>
                        <a:pt x="20" y="4"/>
                        <a:pt x="20" y="10"/>
                      </a:cubicBezTo>
                      <a:cubicBezTo>
                        <a:pt x="20" y="16"/>
                        <a:pt x="16" y="20"/>
                        <a:pt x="10" y="20"/>
                      </a:cubicBezTo>
                      <a:close/>
                      <a:moveTo>
                        <a:pt x="10" y="4"/>
                      </a:moveTo>
                      <a:cubicBezTo>
                        <a:pt x="7" y="4"/>
                        <a:pt x="4" y="7"/>
                        <a:pt x="4" y="10"/>
                      </a:cubicBezTo>
                      <a:cubicBezTo>
                        <a:pt x="4" y="13"/>
                        <a:pt x="7" y="16"/>
                        <a:pt x="10" y="16"/>
                      </a:cubicBezTo>
                      <a:cubicBezTo>
                        <a:pt x="13" y="16"/>
                        <a:pt x="16" y="13"/>
                        <a:pt x="16" y="10"/>
                      </a:cubicBezTo>
                      <a:cubicBezTo>
                        <a:pt x="16" y="7"/>
                        <a:pt x="13" y="4"/>
                        <a:pt x="1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sp>
            <p:nvSpPr>
              <p:cNvPr id="27" name="TextBox 254"/>
              <p:cNvSpPr txBox="1"/>
              <p:nvPr/>
            </p:nvSpPr>
            <p:spPr>
              <a:xfrm>
                <a:off x="5435229" y="3619048"/>
                <a:ext cx="800260" cy="184666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</a:rPr>
                  <a:t>2018</a:t>
                </a:r>
                <a:endParaRPr kumimoji="0" lang="fr-FR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28" name="Freeform 48"/>
              <p:cNvSpPr>
                <a:spLocks noChangeAspect="1" noEditPoints="1"/>
              </p:cNvSpPr>
              <p:nvPr/>
            </p:nvSpPr>
            <p:spPr bwMode="auto">
              <a:xfrm>
                <a:off x="5666782" y="3243759"/>
                <a:ext cx="337153" cy="325489"/>
              </a:xfrm>
              <a:custGeom>
                <a:avLst/>
                <a:gdLst>
                  <a:gd name="T0" fmla="*/ 10 w 97"/>
                  <a:gd name="T1" fmla="*/ 94 h 94"/>
                  <a:gd name="T2" fmla="*/ 3 w 97"/>
                  <a:gd name="T3" fmla="*/ 91 h 94"/>
                  <a:gd name="T4" fmla="*/ 0 w 97"/>
                  <a:gd name="T5" fmla="*/ 84 h 94"/>
                  <a:gd name="T6" fmla="*/ 3 w 97"/>
                  <a:gd name="T7" fmla="*/ 77 h 94"/>
                  <a:gd name="T8" fmla="*/ 41 w 97"/>
                  <a:gd name="T9" fmla="*/ 39 h 94"/>
                  <a:gd name="T10" fmla="*/ 47 w 97"/>
                  <a:gd name="T11" fmla="*/ 8 h 94"/>
                  <a:gd name="T12" fmla="*/ 67 w 97"/>
                  <a:gd name="T13" fmla="*/ 0 h 94"/>
                  <a:gd name="T14" fmla="*/ 79 w 97"/>
                  <a:gd name="T15" fmla="*/ 3 h 94"/>
                  <a:gd name="T16" fmla="*/ 80 w 97"/>
                  <a:gd name="T17" fmla="*/ 4 h 94"/>
                  <a:gd name="T18" fmla="*/ 80 w 97"/>
                  <a:gd name="T19" fmla="*/ 6 h 94"/>
                  <a:gd name="T20" fmla="*/ 68 w 97"/>
                  <a:gd name="T21" fmla="*/ 19 h 94"/>
                  <a:gd name="T22" fmla="*/ 68 w 97"/>
                  <a:gd name="T23" fmla="*/ 27 h 94"/>
                  <a:gd name="T24" fmla="*/ 75 w 97"/>
                  <a:gd name="T25" fmla="*/ 27 h 94"/>
                  <a:gd name="T26" fmla="*/ 88 w 97"/>
                  <a:gd name="T27" fmla="*/ 14 h 94"/>
                  <a:gd name="T28" fmla="*/ 90 w 97"/>
                  <a:gd name="T29" fmla="*/ 14 h 94"/>
                  <a:gd name="T30" fmla="*/ 91 w 97"/>
                  <a:gd name="T31" fmla="*/ 15 h 94"/>
                  <a:gd name="T32" fmla="*/ 86 w 97"/>
                  <a:gd name="T33" fmla="*/ 47 h 94"/>
                  <a:gd name="T34" fmla="*/ 66 w 97"/>
                  <a:gd name="T35" fmla="*/ 56 h 94"/>
                  <a:gd name="T36" fmla="*/ 66 w 97"/>
                  <a:gd name="T37" fmla="*/ 56 h 94"/>
                  <a:gd name="T38" fmla="*/ 55 w 97"/>
                  <a:gd name="T39" fmla="*/ 53 h 94"/>
                  <a:gd name="T40" fmla="*/ 17 w 97"/>
                  <a:gd name="T41" fmla="*/ 91 h 94"/>
                  <a:gd name="T42" fmla="*/ 10 w 97"/>
                  <a:gd name="T43" fmla="*/ 94 h 94"/>
                  <a:gd name="T44" fmla="*/ 67 w 97"/>
                  <a:gd name="T45" fmla="*/ 4 h 94"/>
                  <a:gd name="T46" fmla="*/ 50 w 97"/>
                  <a:gd name="T47" fmla="*/ 11 h 94"/>
                  <a:gd name="T48" fmla="*/ 45 w 97"/>
                  <a:gd name="T49" fmla="*/ 39 h 94"/>
                  <a:gd name="T50" fmla="*/ 45 w 97"/>
                  <a:gd name="T51" fmla="*/ 41 h 94"/>
                  <a:gd name="T52" fmla="*/ 5 w 97"/>
                  <a:gd name="T53" fmla="*/ 80 h 94"/>
                  <a:gd name="T54" fmla="*/ 4 w 97"/>
                  <a:gd name="T55" fmla="*/ 84 h 94"/>
                  <a:gd name="T56" fmla="*/ 5 w 97"/>
                  <a:gd name="T57" fmla="*/ 89 h 94"/>
                  <a:gd name="T58" fmla="*/ 14 w 97"/>
                  <a:gd name="T59" fmla="*/ 89 h 94"/>
                  <a:gd name="T60" fmla="*/ 53 w 97"/>
                  <a:gd name="T61" fmla="*/ 49 h 94"/>
                  <a:gd name="T62" fmla="*/ 55 w 97"/>
                  <a:gd name="T63" fmla="*/ 49 h 94"/>
                  <a:gd name="T64" fmla="*/ 66 w 97"/>
                  <a:gd name="T65" fmla="*/ 52 h 94"/>
                  <a:gd name="T66" fmla="*/ 83 w 97"/>
                  <a:gd name="T67" fmla="*/ 45 h 94"/>
                  <a:gd name="T68" fmla="*/ 89 w 97"/>
                  <a:gd name="T69" fmla="*/ 19 h 94"/>
                  <a:gd name="T70" fmla="*/ 78 w 97"/>
                  <a:gd name="T71" fmla="*/ 30 h 94"/>
                  <a:gd name="T72" fmla="*/ 76 w 97"/>
                  <a:gd name="T73" fmla="*/ 31 h 94"/>
                  <a:gd name="T74" fmla="*/ 66 w 97"/>
                  <a:gd name="T75" fmla="*/ 31 h 94"/>
                  <a:gd name="T76" fmla="*/ 64 w 97"/>
                  <a:gd name="T77" fmla="*/ 29 h 94"/>
                  <a:gd name="T78" fmla="*/ 64 w 97"/>
                  <a:gd name="T79" fmla="*/ 18 h 94"/>
                  <a:gd name="T80" fmla="*/ 64 w 97"/>
                  <a:gd name="T81" fmla="*/ 16 h 94"/>
                  <a:gd name="T82" fmla="*/ 75 w 97"/>
                  <a:gd name="T83" fmla="*/ 5 h 94"/>
                  <a:gd name="T84" fmla="*/ 67 w 97"/>
                  <a:gd name="T85" fmla="*/ 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7" h="94">
                    <a:moveTo>
                      <a:pt x="10" y="94"/>
                    </a:moveTo>
                    <a:cubicBezTo>
                      <a:pt x="7" y="94"/>
                      <a:pt x="4" y="93"/>
                      <a:pt x="3" y="91"/>
                    </a:cubicBezTo>
                    <a:cubicBezTo>
                      <a:pt x="1" y="90"/>
                      <a:pt x="0" y="87"/>
                      <a:pt x="0" y="84"/>
                    </a:cubicBezTo>
                    <a:cubicBezTo>
                      <a:pt x="0" y="82"/>
                      <a:pt x="1" y="79"/>
                      <a:pt x="3" y="77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36" y="28"/>
                      <a:pt x="38" y="16"/>
                      <a:pt x="47" y="8"/>
                    </a:cubicBezTo>
                    <a:cubicBezTo>
                      <a:pt x="52" y="3"/>
                      <a:pt x="59" y="0"/>
                      <a:pt x="67" y="0"/>
                    </a:cubicBezTo>
                    <a:cubicBezTo>
                      <a:pt x="71" y="0"/>
                      <a:pt x="76" y="1"/>
                      <a:pt x="79" y="3"/>
                    </a:cubicBezTo>
                    <a:cubicBezTo>
                      <a:pt x="80" y="3"/>
                      <a:pt x="80" y="4"/>
                      <a:pt x="80" y="4"/>
                    </a:cubicBezTo>
                    <a:cubicBezTo>
                      <a:pt x="81" y="5"/>
                      <a:pt x="80" y="5"/>
                      <a:pt x="80" y="6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9" y="14"/>
                      <a:pt x="89" y="14"/>
                      <a:pt x="90" y="14"/>
                    </a:cubicBezTo>
                    <a:cubicBezTo>
                      <a:pt x="90" y="14"/>
                      <a:pt x="91" y="14"/>
                      <a:pt x="91" y="15"/>
                    </a:cubicBezTo>
                    <a:cubicBezTo>
                      <a:pt x="97" y="26"/>
                      <a:pt x="95" y="39"/>
                      <a:pt x="86" y="47"/>
                    </a:cubicBezTo>
                    <a:cubicBezTo>
                      <a:pt x="81" y="53"/>
                      <a:pt x="74" y="56"/>
                      <a:pt x="66" y="56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62" y="56"/>
                      <a:pt x="59" y="55"/>
                      <a:pt x="55" y="53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15" y="93"/>
                      <a:pt x="12" y="94"/>
                      <a:pt x="10" y="94"/>
                    </a:cubicBezTo>
                    <a:close/>
                    <a:moveTo>
                      <a:pt x="67" y="4"/>
                    </a:moveTo>
                    <a:cubicBezTo>
                      <a:pt x="60" y="4"/>
                      <a:pt x="54" y="6"/>
                      <a:pt x="50" y="11"/>
                    </a:cubicBezTo>
                    <a:cubicBezTo>
                      <a:pt x="42" y="18"/>
                      <a:pt x="40" y="29"/>
                      <a:pt x="45" y="39"/>
                    </a:cubicBezTo>
                    <a:cubicBezTo>
                      <a:pt x="45" y="39"/>
                      <a:pt x="45" y="40"/>
                      <a:pt x="45" y="41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4" y="81"/>
                      <a:pt x="4" y="83"/>
                      <a:pt x="4" y="84"/>
                    </a:cubicBezTo>
                    <a:cubicBezTo>
                      <a:pt x="4" y="86"/>
                      <a:pt x="4" y="87"/>
                      <a:pt x="5" y="89"/>
                    </a:cubicBezTo>
                    <a:cubicBezTo>
                      <a:pt x="8" y="91"/>
                      <a:pt x="12" y="91"/>
                      <a:pt x="14" y="89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9"/>
                      <a:pt x="55" y="49"/>
                      <a:pt x="55" y="49"/>
                    </a:cubicBezTo>
                    <a:cubicBezTo>
                      <a:pt x="59" y="51"/>
                      <a:pt x="63" y="52"/>
                      <a:pt x="66" y="52"/>
                    </a:cubicBezTo>
                    <a:cubicBezTo>
                      <a:pt x="73" y="52"/>
                      <a:pt x="79" y="49"/>
                      <a:pt x="83" y="45"/>
                    </a:cubicBezTo>
                    <a:cubicBezTo>
                      <a:pt x="90" y="38"/>
                      <a:pt x="92" y="28"/>
                      <a:pt x="89" y="19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7" y="31"/>
                      <a:pt x="77" y="31"/>
                      <a:pt x="76" y="31"/>
                    </a:cubicBezTo>
                    <a:cubicBezTo>
                      <a:pt x="66" y="31"/>
                      <a:pt x="66" y="31"/>
                      <a:pt x="66" y="31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7"/>
                      <a:pt x="64" y="17"/>
                      <a:pt x="64" y="16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2" y="4"/>
                      <a:pt x="70" y="4"/>
                      <a:pt x="67" y="4"/>
                    </a:cubicBezTo>
                    <a:close/>
                  </a:path>
                </a:pathLst>
              </a:custGeom>
              <a:solidFill>
                <a:srgbClr val="E2583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grpSp>
            <p:nvGrpSpPr>
              <p:cNvPr id="29" name="Group 256"/>
              <p:cNvGrpSpPr>
                <a:grpSpLocks noChangeAspect="1"/>
              </p:cNvGrpSpPr>
              <p:nvPr/>
            </p:nvGrpSpPr>
            <p:grpSpPr>
              <a:xfrm>
                <a:off x="7091273" y="3199374"/>
                <a:ext cx="371813" cy="369874"/>
                <a:chOff x="5988050" y="1774825"/>
                <a:chExt cx="371476" cy="371475"/>
              </a:xfrm>
              <a:solidFill>
                <a:srgbClr val="78D2D2"/>
              </a:solidFill>
            </p:grpSpPr>
            <p:sp>
              <p:nvSpPr>
                <p:cNvPr id="55" name="Freeform 52"/>
                <p:cNvSpPr>
                  <a:spLocks noEditPoints="1"/>
                </p:cNvSpPr>
                <p:nvPr/>
              </p:nvSpPr>
              <p:spPr bwMode="auto">
                <a:xfrm>
                  <a:off x="6065838" y="1960563"/>
                  <a:ext cx="107950" cy="107950"/>
                </a:xfrm>
                <a:custGeom>
                  <a:avLst/>
                  <a:gdLst>
                    <a:gd name="T0" fmla="*/ 14 w 28"/>
                    <a:gd name="T1" fmla="*/ 28 h 28"/>
                    <a:gd name="T2" fmla="*/ 0 w 28"/>
                    <a:gd name="T3" fmla="*/ 14 h 28"/>
                    <a:gd name="T4" fmla="*/ 14 w 28"/>
                    <a:gd name="T5" fmla="*/ 0 h 28"/>
                    <a:gd name="T6" fmla="*/ 28 w 28"/>
                    <a:gd name="T7" fmla="*/ 14 h 28"/>
                    <a:gd name="T8" fmla="*/ 14 w 28"/>
                    <a:gd name="T9" fmla="*/ 28 h 28"/>
                    <a:gd name="T10" fmla="*/ 14 w 28"/>
                    <a:gd name="T11" fmla="*/ 4 h 28"/>
                    <a:gd name="T12" fmla="*/ 4 w 28"/>
                    <a:gd name="T13" fmla="*/ 14 h 28"/>
                    <a:gd name="T14" fmla="*/ 14 w 28"/>
                    <a:gd name="T15" fmla="*/ 24 h 28"/>
                    <a:gd name="T16" fmla="*/ 24 w 28"/>
                    <a:gd name="T17" fmla="*/ 14 h 28"/>
                    <a:gd name="T18" fmla="*/ 14 w 28"/>
                    <a:gd name="T19" fmla="*/ 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28">
                      <a:moveTo>
                        <a:pt x="14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2" y="0"/>
                        <a:pt x="28" y="6"/>
                        <a:pt x="28" y="14"/>
                      </a:cubicBezTo>
                      <a:cubicBezTo>
                        <a:pt x="28" y="22"/>
                        <a:pt x="22" y="28"/>
                        <a:pt x="14" y="28"/>
                      </a:cubicBezTo>
                      <a:close/>
                      <a:moveTo>
                        <a:pt x="14" y="4"/>
                      </a:moveTo>
                      <a:cubicBezTo>
                        <a:pt x="8" y="4"/>
                        <a:pt x="4" y="8"/>
                        <a:pt x="4" y="14"/>
                      </a:cubicBezTo>
                      <a:cubicBezTo>
                        <a:pt x="4" y="20"/>
                        <a:pt x="8" y="24"/>
                        <a:pt x="14" y="24"/>
                      </a:cubicBezTo>
                      <a:cubicBezTo>
                        <a:pt x="20" y="24"/>
                        <a:pt x="24" y="20"/>
                        <a:pt x="24" y="14"/>
                      </a:cubicBezTo>
                      <a:cubicBezTo>
                        <a:pt x="24" y="8"/>
                        <a:pt x="20" y="4"/>
                        <a:pt x="1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" name="Freeform 53"/>
                <p:cNvSpPr>
                  <a:spLocks noEditPoints="1"/>
                </p:cNvSpPr>
                <p:nvPr/>
              </p:nvSpPr>
              <p:spPr bwMode="auto">
                <a:xfrm>
                  <a:off x="5988050" y="1882775"/>
                  <a:ext cx="263525" cy="263525"/>
                </a:xfrm>
                <a:custGeom>
                  <a:avLst/>
                  <a:gdLst>
                    <a:gd name="T0" fmla="*/ 26 w 68"/>
                    <a:gd name="T1" fmla="*/ 68 h 68"/>
                    <a:gd name="T2" fmla="*/ 24 w 68"/>
                    <a:gd name="T3" fmla="*/ 60 h 68"/>
                    <a:gd name="T4" fmla="*/ 11 w 68"/>
                    <a:gd name="T5" fmla="*/ 59 h 68"/>
                    <a:gd name="T6" fmla="*/ 1 w 68"/>
                    <a:gd name="T7" fmla="*/ 44 h 68"/>
                    <a:gd name="T8" fmla="*/ 1 w 68"/>
                    <a:gd name="T9" fmla="*/ 41 h 68"/>
                    <a:gd name="T10" fmla="*/ 6 w 68"/>
                    <a:gd name="T11" fmla="*/ 30 h 68"/>
                    <a:gd name="T12" fmla="*/ 1 w 68"/>
                    <a:gd name="T13" fmla="*/ 24 h 68"/>
                    <a:gd name="T14" fmla="*/ 10 w 68"/>
                    <a:gd name="T15" fmla="*/ 9 h 68"/>
                    <a:gd name="T16" fmla="*/ 16 w 68"/>
                    <a:gd name="T17" fmla="*/ 12 h 68"/>
                    <a:gd name="T18" fmla="*/ 24 w 68"/>
                    <a:gd name="T19" fmla="*/ 2 h 68"/>
                    <a:gd name="T20" fmla="*/ 42 w 68"/>
                    <a:gd name="T21" fmla="*/ 0 h 68"/>
                    <a:gd name="T22" fmla="*/ 44 w 68"/>
                    <a:gd name="T23" fmla="*/ 8 h 68"/>
                    <a:gd name="T24" fmla="*/ 57 w 68"/>
                    <a:gd name="T25" fmla="*/ 9 h 68"/>
                    <a:gd name="T26" fmla="*/ 67 w 68"/>
                    <a:gd name="T27" fmla="*/ 24 h 68"/>
                    <a:gd name="T28" fmla="*/ 62 w 68"/>
                    <a:gd name="T29" fmla="*/ 30 h 68"/>
                    <a:gd name="T30" fmla="*/ 67 w 68"/>
                    <a:gd name="T31" fmla="*/ 41 h 68"/>
                    <a:gd name="T32" fmla="*/ 67 w 68"/>
                    <a:gd name="T33" fmla="*/ 44 h 68"/>
                    <a:gd name="T34" fmla="*/ 58 w 68"/>
                    <a:gd name="T35" fmla="*/ 59 h 68"/>
                    <a:gd name="T36" fmla="*/ 52 w 68"/>
                    <a:gd name="T37" fmla="*/ 56 h 68"/>
                    <a:gd name="T38" fmla="*/ 44 w 68"/>
                    <a:gd name="T39" fmla="*/ 66 h 68"/>
                    <a:gd name="T40" fmla="*/ 28 w 68"/>
                    <a:gd name="T41" fmla="*/ 64 h 68"/>
                    <a:gd name="T42" fmla="*/ 40 w 68"/>
                    <a:gd name="T43" fmla="*/ 59 h 68"/>
                    <a:gd name="T44" fmla="*/ 50 w 68"/>
                    <a:gd name="T45" fmla="*/ 52 h 68"/>
                    <a:gd name="T46" fmla="*/ 57 w 68"/>
                    <a:gd name="T47" fmla="*/ 54 h 68"/>
                    <a:gd name="T48" fmla="*/ 58 w 68"/>
                    <a:gd name="T49" fmla="*/ 41 h 68"/>
                    <a:gd name="T50" fmla="*/ 57 w 68"/>
                    <a:gd name="T51" fmla="*/ 29 h 68"/>
                    <a:gd name="T52" fmla="*/ 63 w 68"/>
                    <a:gd name="T53" fmla="*/ 24 h 68"/>
                    <a:gd name="T54" fmla="*/ 52 w 68"/>
                    <a:gd name="T55" fmla="*/ 16 h 68"/>
                    <a:gd name="T56" fmla="*/ 41 w 68"/>
                    <a:gd name="T57" fmla="*/ 11 h 68"/>
                    <a:gd name="T58" fmla="*/ 40 w 68"/>
                    <a:gd name="T59" fmla="*/ 4 h 68"/>
                    <a:gd name="T60" fmla="*/ 28 w 68"/>
                    <a:gd name="T61" fmla="*/ 9 h 68"/>
                    <a:gd name="T62" fmla="*/ 18 w 68"/>
                    <a:gd name="T63" fmla="*/ 16 h 68"/>
                    <a:gd name="T64" fmla="*/ 11 w 68"/>
                    <a:gd name="T65" fmla="*/ 14 h 68"/>
                    <a:gd name="T66" fmla="*/ 10 w 68"/>
                    <a:gd name="T67" fmla="*/ 27 h 68"/>
                    <a:gd name="T68" fmla="*/ 11 w 68"/>
                    <a:gd name="T69" fmla="*/ 39 h 68"/>
                    <a:gd name="T70" fmla="*/ 5 w 68"/>
                    <a:gd name="T71" fmla="*/ 44 h 68"/>
                    <a:gd name="T72" fmla="*/ 16 w 68"/>
                    <a:gd name="T73" fmla="*/ 52 h 68"/>
                    <a:gd name="T74" fmla="*/ 27 w 68"/>
                    <a:gd name="T75" fmla="*/ 57 h 68"/>
                    <a:gd name="T76" fmla="*/ 28 w 68"/>
                    <a:gd name="T77" fmla="*/ 64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8" h="68">
                      <a:moveTo>
                        <a:pt x="42" y="68"/>
                      </a:move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25" y="68"/>
                        <a:pt x="24" y="67"/>
                        <a:pt x="24" y="66"/>
                      </a:cubicBezTo>
                      <a:cubicBezTo>
                        <a:pt x="24" y="60"/>
                        <a:pt x="24" y="60"/>
                        <a:pt x="24" y="60"/>
                      </a:cubicBezTo>
                      <a:cubicBezTo>
                        <a:pt x="21" y="59"/>
                        <a:pt x="19" y="58"/>
                        <a:pt x="16" y="56"/>
                      </a:cubicBezTo>
                      <a:cubicBezTo>
                        <a:pt x="11" y="59"/>
                        <a:pt x="11" y="59"/>
                        <a:pt x="11" y="59"/>
                      </a:cubicBezTo>
                      <a:cubicBezTo>
                        <a:pt x="10" y="59"/>
                        <a:pt x="9" y="59"/>
                        <a:pt x="9" y="58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0" y="44"/>
                        <a:pt x="0" y="43"/>
                        <a:pt x="0" y="43"/>
                      </a:cubicBezTo>
                      <a:cubicBezTo>
                        <a:pt x="0" y="42"/>
                        <a:pt x="1" y="42"/>
                        <a:pt x="1" y="41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6" y="35"/>
                        <a:pt x="6" y="33"/>
                        <a:pt x="6" y="30"/>
                      </a:cubicBez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0" y="26"/>
                        <a:pt x="0" y="25"/>
                        <a:pt x="1" y="24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0"/>
                        <a:pt x="9" y="9"/>
                        <a:pt x="10" y="9"/>
                      </a:cubicBezTo>
                      <a:cubicBezTo>
                        <a:pt x="10" y="9"/>
                        <a:pt x="11" y="9"/>
                        <a:pt x="11" y="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9" y="10"/>
                        <a:pt x="21" y="9"/>
                        <a:pt x="24" y="8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5" y="0"/>
                        <a:pt x="26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3" y="0"/>
                        <a:pt x="44" y="1"/>
                        <a:pt x="44" y="2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7" y="9"/>
                        <a:pt x="49" y="10"/>
                        <a:pt x="52" y="12"/>
                      </a:cubicBezTo>
                      <a:cubicBezTo>
                        <a:pt x="57" y="9"/>
                        <a:pt x="57" y="9"/>
                        <a:pt x="57" y="9"/>
                      </a:cubicBezTo>
                      <a:cubicBezTo>
                        <a:pt x="58" y="9"/>
                        <a:pt x="59" y="9"/>
                        <a:pt x="59" y="10"/>
                      </a:cubicBezTo>
                      <a:cubicBezTo>
                        <a:pt x="67" y="24"/>
                        <a:pt x="67" y="24"/>
                        <a:pt x="67" y="24"/>
                      </a:cubicBezTo>
                      <a:cubicBezTo>
                        <a:pt x="68" y="25"/>
                        <a:pt x="68" y="26"/>
                        <a:pt x="67" y="27"/>
                      </a:cubicBezTo>
                      <a:cubicBezTo>
                        <a:pt x="62" y="30"/>
                        <a:pt x="62" y="30"/>
                        <a:pt x="62" y="30"/>
                      </a:cubicBezTo>
                      <a:cubicBezTo>
                        <a:pt x="62" y="33"/>
                        <a:pt x="62" y="35"/>
                        <a:pt x="62" y="38"/>
                      </a:cubicBezTo>
                      <a:cubicBezTo>
                        <a:pt x="67" y="41"/>
                        <a:pt x="67" y="41"/>
                        <a:pt x="67" y="41"/>
                      </a:cubicBezTo>
                      <a:cubicBezTo>
                        <a:pt x="67" y="42"/>
                        <a:pt x="68" y="42"/>
                        <a:pt x="68" y="43"/>
                      </a:cubicBezTo>
                      <a:cubicBezTo>
                        <a:pt x="68" y="43"/>
                        <a:pt x="68" y="44"/>
                        <a:pt x="67" y="44"/>
                      </a:cubicBezTo>
                      <a:cubicBezTo>
                        <a:pt x="59" y="58"/>
                        <a:pt x="59" y="58"/>
                        <a:pt x="59" y="58"/>
                      </a:cubicBezTo>
                      <a:cubicBezTo>
                        <a:pt x="59" y="58"/>
                        <a:pt x="59" y="59"/>
                        <a:pt x="58" y="59"/>
                      </a:cubicBezTo>
                      <a:cubicBezTo>
                        <a:pt x="58" y="59"/>
                        <a:pt x="57" y="59"/>
                        <a:pt x="57" y="59"/>
                      </a:cubicBezTo>
                      <a:cubicBezTo>
                        <a:pt x="52" y="56"/>
                        <a:pt x="52" y="56"/>
                        <a:pt x="52" y="56"/>
                      </a:cubicBezTo>
                      <a:cubicBezTo>
                        <a:pt x="49" y="58"/>
                        <a:pt x="47" y="59"/>
                        <a:pt x="44" y="60"/>
                      </a:cubicBezTo>
                      <a:cubicBezTo>
                        <a:pt x="44" y="66"/>
                        <a:pt x="44" y="66"/>
                        <a:pt x="44" y="66"/>
                      </a:cubicBezTo>
                      <a:cubicBezTo>
                        <a:pt x="44" y="67"/>
                        <a:pt x="43" y="68"/>
                        <a:pt x="42" y="68"/>
                      </a:cubicBezTo>
                      <a:close/>
                      <a:moveTo>
                        <a:pt x="28" y="64"/>
                      </a:moveTo>
                      <a:cubicBezTo>
                        <a:pt x="40" y="64"/>
                        <a:pt x="40" y="64"/>
                        <a:pt x="40" y="64"/>
                      </a:cubicBezTo>
                      <a:cubicBezTo>
                        <a:pt x="40" y="59"/>
                        <a:pt x="40" y="59"/>
                        <a:pt x="40" y="59"/>
                      </a:cubicBezTo>
                      <a:cubicBezTo>
                        <a:pt x="40" y="58"/>
                        <a:pt x="41" y="57"/>
                        <a:pt x="41" y="57"/>
                      </a:cubicBezTo>
                      <a:cubicBezTo>
                        <a:pt x="45" y="56"/>
                        <a:pt x="48" y="54"/>
                        <a:pt x="50" y="52"/>
                      </a:cubicBezTo>
                      <a:cubicBezTo>
                        <a:pt x="51" y="51"/>
                        <a:pt x="52" y="51"/>
                        <a:pt x="52" y="52"/>
                      </a:cubicBezTo>
                      <a:cubicBezTo>
                        <a:pt x="57" y="54"/>
                        <a:pt x="57" y="54"/>
                        <a:pt x="57" y="54"/>
                      </a:cubicBezTo>
                      <a:cubicBezTo>
                        <a:pt x="63" y="44"/>
                        <a:pt x="63" y="44"/>
                        <a:pt x="63" y="44"/>
                      </a:cubicBezTo>
                      <a:cubicBezTo>
                        <a:pt x="58" y="41"/>
                        <a:pt x="58" y="41"/>
                        <a:pt x="58" y="41"/>
                      </a:cubicBezTo>
                      <a:cubicBezTo>
                        <a:pt x="58" y="41"/>
                        <a:pt x="57" y="40"/>
                        <a:pt x="57" y="39"/>
                      </a:cubicBezTo>
                      <a:cubicBezTo>
                        <a:pt x="58" y="36"/>
                        <a:pt x="58" y="32"/>
                        <a:pt x="57" y="29"/>
                      </a:cubicBezTo>
                      <a:cubicBezTo>
                        <a:pt x="57" y="28"/>
                        <a:pt x="58" y="27"/>
                        <a:pt x="58" y="27"/>
                      </a:cubicBezTo>
                      <a:cubicBezTo>
                        <a:pt x="63" y="24"/>
                        <a:pt x="63" y="24"/>
                        <a:pt x="63" y="2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52" y="16"/>
                        <a:pt x="52" y="16"/>
                        <a:pt x="52" y="16"/>
                      </a:cubicBezTo>
                      <a:cubicBezTo>
                        <a:pt x="52" y="17"/>
                        <a:pt x="51" y="17"/>
                        <a:pt x="50" y="16"/>
                      </a:cubicBezTo>
                      <a:cubicBezTo>
                        <a:pt x="48" y="14"/>
                        <a:pt x="45" y="12"/>
                        <a:pt x="41" y="11"/>
                      </a:cubicBezTo>
                      <a:cubicBezTo>
                        <a:pt x="41" y="11"/>
                        <a:pt x="40" y="10"/>
                        <a:pt x="40" y="9"/>
                      </a:cubicBezTo>
                      <a:cubicBezTo>
                        <a:pt x="40" y="4"/>
                        <a:pt x="40" y="4"/>
                        <a:pt x="40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10"/>
                        <a:pt x="27" y="11"/>
                        <a:pt x="27" y="11"/>
                      </a:cubicBezTo>
                      <a:cubicBezTo>
                        <a:pt x="23" y="12"/>
                        <a:pt x="20" y="14"/>
                        <a:pt x="18" y="16"/>
                      </a:cubicBezTo>
                      <a:cubicBezTo>
                        <a:pt x="17" y="17"/>
                        <a:pt x="16" y="17"/>
                        <a:pt x="16" y="16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7"/>
                        <a:pt x="11" y="28"/>
                        <a:pt x="11" y="29"/>
                      </a:cubicBezTo>
                      <a:cubicBezTo>
                        <a:pt x="10" y="32"/>
                        <a:pt x="10" y="36"/>
                        <a:pt x="11" y="39"/>
                      </a:cubicBezTo>
                      <a:cubicBezTo>
                        <a:pt x="11" y="40"/>
                        <a:pt x="10" y="41"/>
                        <a:pt x="10" y="41"/>
                      </a:cubicBezTo>
                      <a:cubicBezTo>
                        <a:pt x="5" y="44"/>
                        <a:pt x="5" y="44"/>
                        <a:pt x="5" y="44"/>
                      </a:cubicBezTo>
                      <a:cubicBezTo>
                        <a:pt x="11" y="54"/>
                        <a:pt x="11" y="54"/>
                        <a:pt x="11" y="54"/>
                      </a:cubicBezTo>
                      <a:cubicBezTo>
                        <a:pt x="16" y="52"/>
                        <a:pt x="16" y="52"/>
                        <a:pt x="16" y="52"/>
                      </a:cubicBezTo>
                      <a:cubicBezTo>
                        <a:pt x="16" y="51"/>
                        <a:pt x="17" y="51"/>
                        <a:pt x="18" y="52"/>
                      </a:cubicBezTo>
                      <a:cubicBezTo>
                        <a:pt x="20" y="54"/>
                        <a:pt x="23" y="56"/>
                        <a:pt x="27" y="57"/>
                      </a:cubicBezTo>
                      <a:cubicBezTo>
                        <a:pt x="27" y="57"/>
                        <a:pt x="28" y="58"/>
                        <a:pt x="28" y="59"/>
                      </a:cubicBezTo>
                      <a:lnTo>
                        <a:pt x="28" y="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" name="Freeform 54"/>
                <p:cNvSpPr>
                  <a:spLocks noEditPoints="1"/>
                </p:cNvSpPr>
                <p:nvPr/>
              </p:nvSpPr>
              <p:spPr bwMode="auto">
                <a:xfrm>
                  <a:off x="6251575" y="1820863"/>
                  <a:ext cx="61913" cy="61913"/>
                </a:xfrm>
                <a:custGeom>
                  <a:avLst/>
                  <a:gdLst>
                    <a:gd name="T0" fmla="*/ 8 w 16"/>
                    <a:gd name="T1" fmla="*/ 16 h 16"/>
                    <a:gd name="T2" fmla="*/ 0 w 16"/>
                    <a:gd name="T3" fmla="*/ 8 h 16"/>
                    <a:gd name="T4" fmla="*/ 8 w 16"/>
                    <a:gd name="T5" fmla="*/ 0 h 16"/>
                    <a:gd name="T6" fmla="*/ 16 w 16"/>
                    <a:gd name="T7" fmla="*/ 8 h 16"/>
                    <a:gd name="T8" fmla="*/ 8 w 16"/>
                    <a:gd name="T9" fmla="*/ 16 h 16"/>
                    <a:gd name="T10" fmla="*/ 8 w 16"/>
                    <a:gd name="T11" fmla="*/ 4 h 16"/>
                    <a:gd name="T12" fmla="*/ 4 w 16"/>
                    <a:gd name="T13" fmla="*/ 8 h 16"/>
                    <a:gd name="T14" fmla="*/ 8 w 16"/>
                    <a:gd name="T15" fmla="*/ 12 h 16"/>
                    <a:gd name="T16" fmla="*/ 12 w 16"/>
                    <a:gd name="T17" fmla="*/ 8 h 16"/>
                    <a:gd name="T18" fmla="*/ 8 w 16"/>
                    <a:gd name="T19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6">
                      <a:moveTo>
                        <a:pt x="8" y="16"/>
                      </a:moveTo>
                      <a:cubicBezTo>
                        <a:pt x="4" y="16"/>
                        <a:pt x="0" y="12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12"/>
                        <a:pt x="12" y="16"/>
                        <a:pt x="8" y="16"/>
                      </a:cubicBezTo>
                      <a:close/>
                      <a:moveTo>
                        <a:pt x="8" y="4"/>
                      </a:moveTo>
                      <a:cubicBezTo>
                        <a:pt x="6" y="4"/>
                        <a:pt x="4" y="6"/>
                        <a:pt x="4" y="8"/>
                      </a:cubicBezTo>
                      <a:cubicBezTo>
                        <a:pt x="4" y="10"/>
                        <a:pt x="6" y="12"/>
                        <a:pt x="8" y="12"/>
                      </a:cubicBezTo>
                      <a:cubicBezTo>
                        <a:pt x="10" y="12"/>
                        <a:pt x="12" y="10"/>
                        <a:pt x="12" y="8"/>
                      </a:cubicBezTo>
                      <a:cubicBezTo>
                        <a:pt x="12" y="6"/>
                        <a:pt x="10" y="4"/>
                        <a:pt x="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" name="Freeform 55"/>
                <p:cNvSpPr>
                  <a:spLocks noEditPoints="1"/>
                </p:cNvSpPr>
                <p:nvPr/>
              </p:nvSpPr>
              <p:spPr bwMode="auto">
                <a:xfrm>
                  <a:off x="6205538" y="1774825"/>
                  <a:ext cx="153988" cy="155575"/>
                </a:xfrm>
                <a:custGeom>
                  <a:avLst/>
                  <a:gdLst>
                    <a:gd name="T0" fmla="*/ 16 w 40"/>
                    <a:gd name="T1" fmla="*/ 40 h 40"/>
                    <a:gd name="T2" fmla="*/ 14 w 40"/>
                    <a:gd name="T3" fmla="*/ 35 h 40"/>
                    <a:gd name="T4" fmla="*/ 7 w 40"/>
                    <a:gd name="T5" fmla="*/ 34 h 40"/>
                    <a:gd name="T6" fmla="*/ 5 w 40"/>
                    <a:gd name="T7" fmla="*/ 33 h 40"/>
                    <a:gd name="T8" fmla="*/ 1 w 40"/>
                    <a:gd name="T9" fmla="*/ 24 h 40"/>
                    <a:gd name="T10" fmla="*/ 4 w 40"/>
                    <a:gd name="T11" fmla="*/ 18 h 40"/>
                    <a:gd name="T12" fmla="*/ 0 w 40"/>
                    <a:gd name="T13" fmla="*/ 15 h 40"/>
                    <a:gd name="T14" fmla="*/ 5 w 40"/>
                    <a:gd name="T15" fmla="*/ 7 h 40"/>
                    <a:gd name="T16" fmla="*/ 7 w 40"/>
                    <a:gd name="T17" fmla="*/ 6 h 40"/>
                    <a:gd name="T18" fmla="*/ 14 w 40"/>
                    <a:gd name="T19" fmla="*/ 5 h 40"/>
                    <a:gd name="T20" fmla="*/ 16 w 40"/>
                    <a:gd name="T21" fmla="*/ 0 h 40"/>
                    <a:gd name="T22" fmla="*/ 26 w 40"/>
                    <a:gd name="T23" fmla="*/ 2 h 40"/>
                    <a:gd name="T24" fmla="*/ 30 w 40"/>
                    <a:gd name="T25" fmla="*/ 7 h 40"/>
                    <a:gd name="T26" fmla="*/ 34 w 40"/>
                    <a:gd name="T27" fmla="*/ 6 h 40"/>
                    <a:gd name="T28" fmla="*/ 39 w 40"/>
                    <a:gd name="T29" fmla="*/ 13 h 40"/>
                    <a:gd name="T30" fmla="*/ 36 w 40"/>
                    <a:gd name="T31" fmla="*/ 18 h 40"/>
                    <a:gd name="T32" fmla="*/ 39 w 40"/>
                    <a:gd name="T33" fmla="*/ 24 h 40"/>
                    <a:gd name="T34" fmla="*/ 35 w 40"/>
                    <a:gd name="T35" fmla="*/ 33 h 40"/>
                    <a:gd name="T36" fmla="*/ 33 w 40"/>
                    <a:gd name="T37" fmla="*/ 34 h 40"/>
                    <a:gd name="T38" fmla="*/ 26 w 40"/>
                    <a:gd name="T39" fmla="*/ 35 h 40"/>
                    <a:gd name="T40" fmla="*/ 24 w 40"/>
                    <a:gd name="T41" fmla="*/ 40 h 40"/>
                    <a:gd name="T42" fmla="*/ 22 w 40"/>
                    <a:gd name="T43" fmla="*/ 36 h 40"/>
                    <a:gd name="T44" fmla="*/ 23 w 40"/>
                    <a:gd name="T45" fmla="*/ 31 h 40"/>
                    <a:gd name="T46" fmla="*/ 31 w 40"/>
                    <a:gd name="T47" fmla="*/ 28 h 40"/>
                    <a:gd name="T48" fmla="*/ 35 w 40"/>
                    <a:gd name="T49" fmla="*/ 26 h 40"/>
                    <a:gd name="T50" fmla="*/ 32 w 40"/>
                    <a:gd name="T51" fmla="*/ 23 h 40"/>
                    <a:gd name="T52" fmla="*/ 33 w 40"/>
                    <a:gd name="T53" fmla="*/ 15 h 40"/>
                    <a:gd name="T54" fmla="*/ 33 w 40"/>
                    <a:gd name="T55" fmla="*/ 10 h 40"/>
                    <a:gd name="T56" fmla="*/ 28 w 40"/>
                    <a:gd name="T57" fmla="*/ 11 h 40"/>
                    <a:gd name="T58" fmla="*/ 22 w 40"/>
                    <a:gd name="T59" fmla="*/ 7 h 40"/>
                    <a:gd name="T60" fmla="*/ 18 w 40"/>
                    <a:gd name="T61" fmla="*/ 4 h 40"/>
                    <a:gd name="T62" fmla="*/ 17 w 40"/>
                    <a:gd name="T63" fmla="*/ 9 h 40"/>
                    <a:gd name="T64" fmla="*/ 9 w 40"/>
                    <a:gd name="T65" fmla="*/ 12 h 40"/>
                    <a:gd name="T66" fmla="*/ 5 w 40"/>
                    <a:gd name="T67" fmla="*/ 14 h 40"/>
                    <a:gd name="T68" fmla="*/ 8 w 40"/>
                    <a:gd name="T69" fmla="*/ 17 h 40"/>
                    <a:gd name="T70" fmla="*/ 7 w 40"/>
                    <a:gd name="T71" fmla="*/ 25 h 40"/>
                    <a:gd name="T72" fmla="*/ 7 w 40"/>
                    <a:gd name="T73" fmla="*/ 30 h 40"/>
                    <a:gd name="T74" fmla="*/ 12 w 40"/>
                    <a:gd name="T75" fmla="*/ 29 h 40"/>
                    <a:gd name="T76" fmla="*/ 18 w 40"/>
                    <a:gd name="T77" fmla="*/ 3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0" h="40">
                      <a:moveTo>
                        <a:pt x="24" y="40"/>
                      </a:moveTo>
                      <a:cubicBezTo>
                        <a:pt x="16" y="40"/>
                        <a:pt x="16" y="40"/>
                        <a:pt x="16" y="40"/>
                      </a:cubicBezTo>
                      <a:cubicBezTo>
                        <a:pt x="15" y="40"/>
                        <a:pt x="14" y="39"/>
                        <a:pt x="14" y="38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3" y="34"/>
                        <a:pt x="11" y="34"/>
                        <a:pt x="10" y="33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7" y="34"/>
                        <a:pt x="6" y="35"/>
                        <a:pt x="6" y="34"/>
                      </a:cubicBezTo>
                      <a:cubicBezTo>
                        <a:pt x="5" y="34"/>
                        <a:pt x="5" y="34"/>
                        <a:pt x="5" y="33"/>
                      </a:cubicBez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0" y="26"/>
                        <a:pt x="0" y="24"/>
                        <a:pt x="1" y="24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1"/>
                        <a:pt x="4" y="19"/>
                        <a:pt x="4" y="18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6"/>
                        <a:pt x="1" y="15"/>
                        <a:pt x="0" y="15"/>
                      </a:cubicBezTo>
                      <a:cubicBezTo>
                        <a:pt x="0" y="14"/>
                        <a:pt x="0" y="14"/>
                        <a:pt x="1" y="13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6"/>
                        <a:pt x="5" y="6"/>
                        <a:pt x="6" y="6"/>
                      </a:cubicBezTo>
                      <a:cubicBezTo>
                        <a:pt x="6" y="5"/>
                        <a:pt x="7" y="6"/>
                        <a:pt x="7" y="6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7"/>
                        <a:pt x="13" y="6"/>
                        <a:pt x="14" y="5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1"/>
                        <a:pt x="15" y="0"/>
                        <a:pt x="1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6" y="1"/>
                        <a:pt x="26" y="2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7" y="6"/>
                        <a:pt x="29" y="6"/>
                        <a:pt x="30" y="7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3" y="6"/>
                        <a:pt x="34" y="5"/>
                        <a:pt x="34" y="6"/>
                      </a:cubicBezTo>
                      <a:cubicBezTo>
                        <a:pt x="35" y="6"/>
                        <a:pt x="35" y="6"/>
                        <a:pt x="35" y="7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40" y="14"/>
                        <a:pt x="40" y="16"/>
                        <a:pt x="39" y="16"/>
                      </a:cubicBezTo>
                      <a:cubicBezTo>
                        <a:pt x="36" y="18"/>
                        <a:pt x="36" y="18"/>
                        <a:pt x="36" y="18"/>
                      </a:cubicBezTo>
                      <a:cubicBezTo>
                        <a:pt x="36" y="19"/>
                        <a:pt x="36" y="21"/>
                        <a:pt x="36" y="22"/>
                      </a:cubicBezTo>
                      <a:cubicBezTo>
                        <a:pt x="39" y="24"/>
                        <a:pt x="39" y="24"/>
                        <a:pt x="39" y="24"/>
                      </a:cubicBezTo>
                      <a:cubicBezTo>
                        <a:pt x="40" y="24"/>
                        <a:pt x="40" y="26"/>
                        <a:pt x="39" y="27"/>
                      </a:cubicBezTo>
                      <a:cubicBezTo>
                        <a:pt x="35" y="33"/>
                        <a:pt x="35" y="33"/>
                        <a:pt x="35" y="33"/>
                      </a:cubicBezTo>
                      <a:cubicBezTo>
                        <a:pt x="35" y="34"/>
                        <a:pt x="35" y="34"/>
                        <a:pt x="34" y="34"/>
                      </a:cubicBezTo>
                      <a:cubicBezTo>
                        <a:pt x="34" y="35"/>
                        <a:pt x="33" y="34"/>
                        <a:pt x="33" y="34"/>
                      </a:cubicBez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29" y="33"/>
                        <a:pt x="27" y="34"/>
                        <a:pt x="26" y="35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6" y="39"/>
                        <a:pt x="25" y="40"/>
                        <a:pt x="24" y="40"/>
                      </a:cubicBezTo>
                      <a:close/>
                      <a:moveTo>
                        <a:pt x="18" y="36"/>
                      </a:move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2" y="32"/>
                        <a:pt x="23" y="32"/>
                        <a:pt x="23" y="31"/>
                      </a:cubicBezTo>
                      <a:cubicBezTo>
                        <a:pt x="25" y="31"/>
                        <a:pt x="27" y="30"/>
                        <a:pt x="28" y="29"/>
                      </a:cubicBezTo>
                      <a:cubicBezTo>
                        <a:pt x="29" y="28"/>
                        <a:pt x="30" y="28"/>
                        <a:pt x="31" y="28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2" y="25"/>
                        <a:pt x="31" y="24"/>
                        <a:pt x="32" y="23"/>
                      </a:cubicBezTo>
                      <a:cubicBezTo>
                        <a:pt x="32" y="21"/>
                        <a:pt x="32" y="19"/>
                        <a:pt x="32" y="17"/>
                      </a:cubicBezTo>
                      <a:cubicBezTo>
                        <a:pt x="31" y="16"/>
                        <a:pt x="32" y="15"/>
                        <a:pt x="33" y="15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0" y="12"/>
                        <a:pt x="29" y="12"/>
                        <a:pt x="28" y="11"/>
                      </a:cubicBezTo>
                      <a:cubicBezTo>
                        <a:pt x="27" y="10"/>
                        <a:pt x="25" y="9"/>
                        <a:pt x="23" y="9"/>
                      </a:cubicBezTo>
                      <a:cubicBezTo>
                        <a:pt x="23" y="8"/>
                        <a:pt x="22" y="8"/>
                        <a:pt x="22" y="7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8"/>
                        <a:pt x="17" y="8"/>
                        <a:pt x="17" y="9"/>
                      </a:cubicBezTo>
                      <a:cubicBezTo>
                        <a:pt x="15" y="9"/>
                        <a:pt x="13" y="10"/>
                        <a:pt x="12" y="11"/>
                      </a:cubicBezTo>
                      <a:cubicBezTo>
                        <a:pt x="11" y="12"/>
                        <a:pt x="10" y="12"/>
                        <a:pt x="9" y="12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8" y="15"/>
                        <a:pt x="9" y="16"/>
                        <a:pt x="8" y="17"/>
                      </a:cubicBezTo>
                      <a:cubicBezTo>
                        <a:pt x="8" y="19"/>
                        <a:pt x="8" y="21"/>
                        <a:pt x="8" y="23"/>
                      </a:cubicBezTo>
                      <a:cubicBezTo>
                        <a:pt x="9" y="24"/>
                        <a:pt x="8" y="24"/>
                        <a:pt x="7" y="25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10" y="28"/>
                        <a:pt x="11" y="28"/>
                        <a:pt x="12" y="29"/>
                      </a:cubicBezTo>
                      <a:cubicBezTo>
                        <a:pt x="13" y="30"/>
                        <a:pt x="15" y="31"/>
                        <a:pt x="17" y="31"/>
                      </a:cubicBezTo>
                      <a:cubicBezTo>
                        <a:pt x="17" y="32"/>
                        <a:pt x="18" y="33"/>
                        <a:pt x="18" y="33"/>
                      </a:cubicBezTo>
                      <a:lnTo>
                        <a:pt x="18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grpSp>
            <p:nvGrpSpPr>
              <p:cNvPr id="30" name="Group 261"/>
              <p:cNvGrpSpPr/>
              <p:nvPr/>
            </p:nvGrpSpPr>
            <p:grpSpPr>
              <a:xfrm>
                <a:off x="449131" y="1455189"/>
                <a:ext cx="2178654" cy="892961"/>
                <a:chOff x="752363" y="2227982"/>
                <a:chExt cx="2109439" cy="869129"/>
              </a:xfrm>
            </p:grpSpPr>
            <p:grpSp>
              <p:nvGrpSpPr>
                <p:cNvPr id="51" name="Group 262"/>
                <p:cNvGrpSpPr/>
                <p:nvPr/>
              </p:nvGrpSpPr>
              <p:grpSpPr>
                <a:xfrm>
                  <a:off x="1553008" y="2757488"/>
                  <a:ext cx="453923" cy="339623"/>
                  <a:chOff x="1553007" y="2757488"/>
                  <a:chExt cx="453923" cy="339623"/>
                </a:xfrm>
              </p:grpSpPr>
              <p:cxnSp>
                <p:nvCxnSpPr>
                  <p:cNvPr id="53" name="Straight Connector 264"/>
                  <p:cNvCxnSpPr/>
                  <p:nvPr/>
                </p:nvCxnSpPr>
                <p:spPr>
                  <a:xfrm>
                    <a:off x="1779969" y="2757488"/>
                    <a:ext cx="0" cy="3396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54" name="Straight Connector 265"/>
                  <p:cNvCxnSpPr/>
                  <p:nvPr/>
                </p:nvCxnSpPr>
                <p:spPr>
                  <a:xfrm rot="16200000">
                    <a:off x="1779969" y="2530526"/>
                    <a:ext cx="0" cy="4539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</p:grpSp>
            <p:sp>
              <p:nvSpPr>
                <p:cNvPr id="52" name="TextBox 263"/>
                <p:cNvSpPr txBox="1"/>
                <p:nvPr/>
              </p:nvSpPr>
              <p:spPr>
                <a:xfrm>
                  <a:off x="752363" y="2227982"/>
                  <a:ext cx="2109439" cy="687872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0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Déploiement</a:t>
                  </a: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 de </a:t>
                  </a:r>
                  <a:r>
                    <a:rPr kumimoji="0" lang="fr-FR" sz="1000" b="1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Q</a:t>
                  </a: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ualité </a:t>
                  </a:r>
                  <a:r>
                    <a:rPr kumimoji="0" lang="fr-FR" sz="1000" b="1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H</a:t>
                  </a: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aute </a:t>
                  </a:r>
                  <a:r>
                    <a:rPr kumimoji="0" lang="fr-FR" sz="1000" b="1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D</a:t>
                  </a: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éfinition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kern="0" dirty="0" smtClean="0"/>
                    <a:t>Envoi d’un questionnaire 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kern="0" dirty="0" smtClean="0"/>
                    <a:t>de satisfaction après chaque CR</a:t>
                  </a:r>
                  <a:r>
                    <a:rPr lang="fr-FR" sz="1000" kern="0" dirty="0" smtClean="0">
                      <a:solidFill>
                        <a:srgbClr val="CD0920"/>
                      </a:solidFill>
                    </a:rPr>
                    <a:t>*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 </a:t>
                  </a:r>
                  <a:endParaRPr kumimoji="0" lang="fr-FR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1" name="Group 266"/>
              <p:cNvGrpSpPr/>
              <p:nvPr/>
            </p:nvGrpSpPr>
            <p:grpSpPr>
              <a:xfrm>
                <a:off x="2903285" y="1281342"/>
                <a:ext cx="2964858" cy="1066833"/>
                <a:chOff x="336520" y="2058756"/>
                <a:chExt cx="2870666" cy="1038355"/>
              </a:xfrm>
            </p:grpSpPr>
            <p:grpSp>
              <p:nvGrpSpPr>
                <p:cNvPr id="47" name="Group 267"/>
                <p:cNvGrpSpPr/>
                <p:nvPr/>
              </p:nvGrpSpPr>
              <p:grpSpPr>
                <a:xfrm>
                  <a:off x="1553008" y="2757488"/>
                  <a:ext cx="453923" cy="339623"/>
                  <a:chOff x="1553007" y="2757488"/>
                  <a:chExt cx="453923" cy="339623"/>
                </a:xfrm>
              </p:grpSpPr>
              <p:cxnSp>
                <p:nvCxnSpPr>
                  <p:cNvPr id="49" name="Straight Connector 269"/>
                  <p:cNvCxnSpPr/>
                  <p:nvPr/>
                </p:nvCxnSpPr>
                <p:spPr>
                  <a:xfrm>
                    <a:off x="1779969" y="2757488"/>
                    <a:ext cx="0" cy="3396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50" name="Straight Connector 270"/>
                  <p:cNvCxnSpPr/>
                  <p:nvPr/>
                </p:nvCxnSpPr>
                <p:spPr>
                  <a:xfrm rot="16200000">
                    <a:off x="1779969" y="2530526"/>
                    <a:ext cx="0" cy="4539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</p:grpSp>
            <p:sp>
              <p:nvSpPr>
                <p:cNvPr id="48" name="TextBox 268"/>
                <p:cNvSpPr txBox="1"/>
                <p:nvPr/>
              </p:nvSpPr>
              <p:spPr>
                <a:xfrm>
                  <a:off x="336520" y="2058756"/>
                  <a:ext cx="2870666" cy="687867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0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La </a:t>
                  </a:r>
                  <a:r>
                    <a:rPr kumimoji="0" lang="fr-FR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satisfaction</a:t>
                  </a:r>
                  <a:r>
                    <a:rPr kumimoji="0" lang="fr-FR" sz="1000" b="0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 des clients</a:t>
                  </a: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 entre 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 dans</a:t>
                  </a:r>
                  <a:r>
                    <a:rPr kumimoji="0" lang="fr-FR" sz="1000" b="0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 la </a:t>
                  </a:r>
                  <a:r>
                    <a:rPr kumimoji="0" lang="fr-FR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part variable  </a:t>
                  </a:r>
                  <a:r>
                    <a:rPr kumimoji="0" lang="fr-FR" sz="1000" b="0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collective.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kern="0" noProof="0" dirty="0" smtClean="0"/>
                    <a:t>Intégration du </a:t>
                  </a:r>
                  <a:r>
                    <a:rPr lang="fr-FR" sz="1000" b="1" kern="0" noProof="0" dirty="0" smtClean="0"/>
                    <a:t>NPS</a:t>
                  </a:r>
                  <a:r>
                    <a:rPr lang="fr-FR" sz="1000" kern="0" noProof="0" dirty="0" smtClean="0"/>
                    <a:t> </a:t>
                  </a:r>
                  <a:r>
                    <a:rPr lang="fr-FR" sz="1000" kern="0" noProof="0" dirty="0" smtClean="0">
                      <a:solidFill>
                        <a:srgbClr val="CD0920"/>
                      </a:solidFill>
                    </a:rPr>
                    <a:t>**</a:t>
                  </a:r>
                  <a:r>
                    <a:rPr lang="fr-FR" sz="1000" kern="0" noProof="0" dirty="0" smtClean="0"/>
                    <a:t>: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kern="0" noProof="0" dirty="0" smtClean="0"/>
                    <a:t> indicateur de recommandation</a:t>
                  </a:r>
                  <a:endParaRPr kumimoji="0" lang="fr-FR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2" name="Group 271"/>
              <p:cNvGrpSpPr/>
              <p:nvPr/>
            </p:nvGrpSpPr>
            <p:grpSpPr>
              <a:xfrm>
                <a:off x="6486322" y="1116940"/>
                <a:ext cx="1582835" cy="1231269"/>
                <a:chOff x="1013695" y="1898724"/>
                <a:chExt cx="1532549" cy="1198387"/>
              </a:xfrm>
            </p:grpSpPr>
            <p:grpSp>
              <p:nvGrpSpPr>
                <p:cNvPr id="43" name="Group 272"/>
                <p:cNvGrpSpPr/>
                <p:nvPr/>
              </p:nvGrpSpPr>
              <p:grpSpPr>
                <a:xfrm>
                  <a:off x="1553008" y="2757488"/>
                  <a:ext cx="453923" cy="339623"/>
                  <a:chOff x="1553007" y="2757488"/>
                  <a:chExt cx="453923" cy="339623"/>
                </a:xfrm>
              </p:grpSpPr>
              <p:cxnSp>
                <p:nvCxnSpPr>
                  <p:cNvPr id="45" name="Straight Connector 274"/>
                  <p:cNvCxnSpPr/>
                  <p:nvPr/>
                </p:nvCxnSpPr>
                <p:spPr>
                  <a:xfrm>
                    <a:off x="1779969" y="2757488"/>
                    <a:ext cx="0" cy="3396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6" name="Straight Connector 275"/>
                  <p:cNvCxnSpPr/>
                  <p:nvPr/>
                </p:nvCxnSpPr>
                <p:spPr>
                  <a:xfrm rot="16200000">
                    <a:off x="1779969" y="2530526"/>
                    <a:ext cx="0" cy="4539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</p:grpSp>
            <p:sp>
              <p:nvSpPr>
                <p:cNvPr id="44" name="TextBox 273"/>
                <p:cNvSpPr txBox="1"/>
                <p:nvPr/>
              </p:nvSpPr>
              <p:spPr>
                <a:xfrm>
                  <a:off x="1013695" y="1898724"/>
                  <a:ext cx="1532549" cy="859823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kern="0" dirty="0" smtClean="0"/>
                    <a:t>Dans le Plan Stratégique 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kern="0" dirty="0" smtClean="0"/>
                    <a:t>du Groupe BPCE : </a:t>
                  </a:r>
                </a:p>
                <a:p>
                  <a:pPr lvl="0" algn="ctr">
                    <a:defRPr/>
                  </a:pPr>
                  <a:r>
                    <a:rPr kumimoji="0" lang="fr-FR" sz="1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Ambition</a:t>
                  </a: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fr-FR" sz="1000" b="1" i="0" u="none" strike="noStrike" kern="0" cap="none" spc="0" normalizeH="0" noProof="0" dirty="0" smtClean="0">
                      <a:ln>
                        <a:noFill/>
                      </a:ln>
                      <a:solidFill>
                        <a:schemeClr val="accent2"/>
                      </a:solidFill>
                      <a:effectLst/>
                      <a:uLnTx/>
                      <a:uFillTx/>
                    </a:rPr>
                    <a:t>TEC 2020 : </a:t>
                  </a:r>
                  <a:r>
                    <a:rPr lang="fr-FR" sz="1000" b="1" kern="0" dirty="0" smtClean="0"/>
                    <a:t> </a:t>
                  </a:r>
                  <a:r>
                    <a:rPr lang="fr-FR" sz="1000" b="1" kern="0" dirty="0"/>
                    <a:t>Amélioration du  NPS</a:t>
                  </a:r>
                  <a:r>
                    <a:rPr lang="fr-FR" sz="1000" b="1" kern="0" dirty="0">
                      <a:solidFill>
                        <a:srgbClr val="CD0920"/>
                      </a:solidFill>
                    </a:rPr>
                    <a:t>**</a:t>
                  </a:r>
                  <a:r>
                    <a:rPr lang="fr-FR" sz="1000" b="1" kern="0" dirty="0"/>
                    <a:t>  </a:t>
                  </a:r>
                  <a:r>
                    <a:rPr lang="fr-FR" sz="1000" kern="0" dirty="0"/>
                    <a:t>sur tous </a:t>
                  </a:r>
                  <a:r>
                    <a:rPr lang="fr-FR" sz="1000" kern="0" dirty="0" smtClean="0"/>
                    <a:t>les marchés</a:t>
                  </a:r>
                  <a:endParaRPr kumimoji="0" lang="fr-FR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3" name="Group 276"/>
              <p:cNvGrpSpPr/>
              <p:nvPr/>
            </p:nvGrpSpPr>
            <p:grpSpPr>
              <a:xfrm flipV="1">
                <a:off x="2160299" y="4391619"/>
                <a:ext cx="1582835" cy="891919"/>
                <a:chOff x="1013695" y="2229000"/>
                <a:chExt cx="1532549" cy="868111"/>
              </a:xfrm>
            </p:grpSpPr>
            <p:grpSp>
              <p:nvGrpSpPr>
                <p:cNvPr id="39" name="Group 277"/>
                <p:cNvGrpSpPr/>
                <p:nvPr/>
              </p:nvGrpSpPr>
              <p:grpSpPr>
                <a:xfrm>
                  <a:off x="1553008" y="2757488"/>
                  <a:ext cx="453923" cy="339623"/>
                  <a:chOff x="1553007" y="2757488"/>
                  <a:chExt cx="453923" cy="339623"/>
                </a:xfrm>
              </p:grpSpPr>
              <p:cxnSp>
                <p:nvCxnSpPr>
                  <p:cNvPr id="41" name="Straight Connector 279"/>
                  <p:cNvCxnSpPr/>
                  <p:nvPr/>
                </p:nvCxnSpPr>
                <p:spPr>
                  <a:xfrm>
                    <a:off x="1779969" y="2757488"/>
                    <a:ext cx="0" cy="3396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2" name="Straight Connector 280"/>
                  <p:cNvCxnSpPr/>
                  <p:nvPr/>
                </p:nvCxnSpPr>
                <p:spPr>
                  <a:xfrm rot="16200000">
                    <a:off x="1779969" y="2530526"/>
                    <a:ext cx="0" cy="4539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</p:grpSp>
            <p:sp>
              <p:nvSpPr>
                <p:cNvPr id="40" name="TextBox 278"/>
                <p:cNvSpPr txBox="1"/>
                <p:nvPr/>
              </p:nvSpPr>
              <p:spPr>
                <a:xfrm flipV="1">
                  <a:off x="1013695" y="2229000"/>
                  <a:ext cx="1532549" cy="515900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0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Chaque</a:t>
                  </a: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 agence peut piloter la </a:t>
                  </a:r>
                  <a:r>
                    <a:rPr kumimoji="0" lang="fr-FR" sz="1000" b="1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satisfaction de ses clients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kern="0" dirty="0" smtClean="0"/>
                    <a:t>m</a:t>
                  </a:r>
                  <a:r>
                    <a:rPr lang="fr-FR" sz="1000" kern="0" baseline="0" dirty="0" smtClean="0"/>
                    <a:t>ensuellement</a:t>
                  </a:r>
                  <a:endParaRPr kumimoji="0" lang="fr-FR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4" name="Group 281"/>
              <p:cNvGrpSpPr/>
              <p:nvPr/>
            </p:nvGrpSpPr>
            <p:grpSpPr>
              <a:xfrm flipV="1">
                <a:off x="4814421" y="4391615"/>
                <a:ext cx="2125191" cy="1068601"/>
                <a:chOff x="791472" y="2057036"/>
                <a:chExt cx="2057674" cy="1040075"/>
              </a:xfrm>
            </p:grpSpPr>
            <p:grpSp>
              <p:nvGrpSpPr>
                <p:cNvPr id="35" name="Group 282"/>
                <p:cNvGrpSpPr/>
                <p:nvPr/>
              </p:nvGrpSpPr>
              <p:grpSpPr>
                <a:xfrm>
                  <a:off x="1553008" y="2757488"/>
                  <a:ext cx="453923" cy="339623"/>
                  <a:chOff x="1553007" y="2757488"/>
                  <a:chExt cx="453923" cy="339623"/>
                </a:xfrm>
              </p:grpSpPr>
              <p:cxnSp>
                <p:nvCxnSpPr>
                  <p:cNvPr id="37" name="Straight Connector 284"/>
                  <p:cNvCxnSpPr/>
                  <p:nvPr/>
                </p:nvCxnSpPr>
                <p:spPr>
                  <a:xfrm>
                    <a:off x="1779969" y="2757488"/>
                    <a:ext cx="0" cy="3396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8" name="Straight Connector 285"/>
                  <p:cNvCxnSpPr/>
                  <p:nvPr/>
                </p:nvCxnSpPr>
                <p:spPr>
                  <a:xfrm rot="16200000">
                    <a:off x="1779969" y="2530526"/>
                    <a:ext cx="0" cy="453923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</p:cxnSp>
            </p:grpSp>
            <p:sp>
              <p:nvSpPr>
                <p:cNvPr id="36" name="TextBox 283"/>
                <p:cNvSpPr txBox="1"/>
                <p:nvPr/>
              </p:nvSpPr>
              <p:spPr>
                <a:xfrm flipV="1">
                  <a:off x="791472" y="2057036"/>
                  <a:ext cx="2057674" cy="687867"/>
                </a:xfrm>
                <a:prstGeom prst="rect">
                  <a:avLst/>
                </a:prstGeom>
                <a:noFill/>
                <a:ln w="6350">
                  <a:noFill/>
                  <a:prstDash val="dash"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1000" b="1" kern="0" dirty="0" smtClean="0"/>
                    <a:t>L’incitation à la Qualité  </a:t>
                  </a:r>
                  <a:r>
                    <a:rPr lang="fr-FR" sz="1000" kern="0" dirty="0" smtClean="0"/>
                    <a:t>se renforce au travers de la PV.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0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La levée d’anonymat concerne également les avis </a:t>
                  </a:r>
                  <a:r>
                    <a:rPr kumimoji="0" lang="fr-FR" sz="1000" b="1" i="0" u="none" strike="noStrike" kern="0" cap="none" spc="0" normalizeH="0" noProof="0" dirty="0" smtClean="0">
                      <a:ln>
                        <a:noFill/>
                      </a:ln>
                      <a:effectLst/>
                      <a:uLnTx/>
                      <a:uFillTx/>
                    </a:rPr>
                    <a:t>positifs à présent</a:t>
                  </a:r>
                  <a:endParaRPr kumimoji="0" lang="fr-FR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79" name="ZoneTexte 78"/>
            <p:cNvSpPr txBox="1"/>
            <p:nvPr/>
          </p:nvSpPr>
          <p:spPr>
            <a:xfrm rot="16200000">
              <a:off x="5349664" y="1504726"/>
              <a:ext cx="1118070" cy="396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kern="0" dirty="0">
                  <a:solidFill>
                    <a:schemeClr val="accent2"/>
                  </a:solidFill>
                </a:rPr>
                <a:t>Déploiement QHD On Line</a:t>
              </a: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435161" y="5486616"/>
            <a:ext cx="8389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 smtClean="0">
                <a:solidFill>
                  <a:srgbClr val="CD0920"/>
                </a:solidFill>
              </a:rPr>
              <a:t>*</a:t>
            </a:r>
            <a:r>
              <a:rPr lang="fr-FR" sz="1000" i="1" dirty="0" smtClean="0"/>
              <a:t>sauf si client déjà contacté dans les 3 mois, décédé, sous protection, de -16ans, ou refus de recevoir des enquêtes.</a:t>
            </a:r>
          </a:p>
          <a:p>
            <a:r>
              <a:rPr lang="fr-FR" sz="1000" i="1" dirty="0" smtClean="0">
                <a:solidFill>
                  <a:srgbClr val="CD0920"/>
                </a:solidFill>
              </a:rPr>
              <a:t>**</a:t>
            </a:r>
            <a:r>
              <a:rPr lang="fr-FR" sz="1000" i="1" dirty="0" smtClean="0"/>
              <a:t>N.P.S.: Le </a:t>
            </a:r>
            <a:r>
              <a:rPr lang="fr-FR" sz="1000" b="1" i="1" dirty="0" smtClean="0"/>
              <a:t>N</a:t>
            </a:r>
            <a:r>
              <a:rPr lang="fr-FR" sz="1000" i="1" dirty="0" smtClean="0"/>
              <a:t>et </a:t>
            </a:r>
            <a:r>
              <a:rPr lang="fr-FR" sz="1000" b="1" i="1" dirty="0" err="1" smtClean="0"/>
              <a:t>P</a:t>
            </a:r>
            <a:r>
              <a:rPr lang="fr-FR" sz="1000" i="1" dirty="0" err="1" smtClean="0"/>
              <a:t>romoter</a:t>
            </a:r>
            <a:r>
              <a:rPr lang="fr-FR" sz="1000" i="1" dirty="0" smtClean="0"/>
              <a:t> </a:t>
            </a:r>
            <a:r>
              <a:rPr lang="fr-FR" sz="1000" b="1" i="1" dirty="0" smtClean="0"/>
              <a:t>S</a:t>
            </a:r>
            <a:r>
              <a:rPr lang="fr-FR" sz="1000" i="1" dirty="0" smtClean="0"/>
              <a:t>core, indique le niveau de recommandation dont bénéficie une entreprise. On demande aux clients quelle serait leur propension à nous recommander sur une échelle de 0 à 10. </a:t>
            </a:r>
          </a:p>
          <a:p>
            <a:r>
              <a:rPr lang="fr-FR" sz="1000" b="1" i="1" u="sng" dirty="0" smtClean="0"/>
              <a:t>Calcul </a:t>
            </a:r>
            <a:r>
              <a:rPr lang="fr-FR" sz="1000" i="1" dirty="0" smtClean="0"/>
              <a:t>: NPS = % des notes 9 et 10 (les promoteurs) – notes de 0 à 6 (les détracteurs). </a:t>
            </a:r>
          </a:p>
        </p:txBody>
      </p:sp>
    </p:spTree>
    <p:extLst>
      <p:ext uri="{BB962C8B-B14F-4D97-AF65-F5344CB8AC3E}">
        <p14:creationId xmlns:p14="http://schemas.microsoft.com/office/powerpoint/2010/main" val="371941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4"/>
          <p:cNvSpPr>
            <a:spLocks/>
          </p:cNvSpPr>
          <p:nvPr/>
        </p:nvSpPr>
        <p:spPr bwMode="auto">
          <a:xfrm>
            <a:off x="0" y="1358962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54A35"/>
                </a:solidFill>
              </a:rPr>
              <a:t>objectifs</a:t>
            </a:r>
            <a:r>
              <a:rPr lang="fr-FR" dirty="0" smtClean="0"/>
              <a:t> de </a:t>
            </a:r>
            <a:r>
              <a:rPr lang="fr-FR" dirty="0" err="1" smtClean="0"/>
              <a:t>q.h.d</a:t>
            </a:r>
            <a:r>
              <a:rPr lang="fr-FR" dirty="0" smtClean="0"/>
              <a:t>. </a:t>
            </a:r>
            <a:endParaRPr lang="fr-FR" dirty="0"/>
          </a:p>
        </p:txBody>
      </p:sp>
      <p:grpSp>
        <p:nvGrpSpPr>
          <p:cNvPr id="107" name="Group 29"/>
          <p:cNvGrpSpPr/>
          <p:nvPr/>
        </p:nvGrpSpPr>
        <p:grpSpPr>
          <a:xfrm>
            <a:off x="323790" y="1912044"/>
            <a:ext cx="8477310" cy="3725406"/>
            <a:chOff x="-14513" y="1790845"/>
            <a:chExt cx="12844651" cy="4380994"/>
          </a:xfrm>
        </p:grpSpPr>
        <p:sp>
          <p:nvSpPr>
            <p:cNvPr id="108" name="Rectangle 107"/>
            <p:cNvSpPr/>
            <p:nvPr/>
          </p:nvSpPr>
          <p:spPr>
            <a:xfrm>
              <a:off x="2586036" y="3176048"/>
              <a:ext cx="10244101" cy="1311490"/>
            </a:xfrm>
            <a:prstGeom prst="rect">
              <a:avLst/>
            </a:prstGeom>
            <a:solidFill>
              <a:srgbClr val="78D2D2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064000" y="1790845"/>
              <a:ext cx="8766138" cy="1311490"/>
            </a:xfrm>
            <a:prstGeom prst="rect">
              <a:avLst/>
            </a:prstGeom>
            <a:solidFill>
              <a:srgbClr val="D63E2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1149347" y="4552718"/>
              <a:ext cx="11680790" cy="1311490"/>
            </a:xfrm>
            <a:prstGeom prst="rect">
              <a:avLst/>
            </a:prstGeom>
            <a:solidFill>
              <a:srgbClr val="3B3939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1" name="Freeform 7"/>
            <p:cNvSpPr>
              <a:spLocks/>
            </p:cNvSpPr>
            <p:nvPr/>
          </p:nvSpPr>
          <p:spPr bwMode="auto">
            <a:xfrm>
              <a:off x="1125841" y="1790845"/>
              <a:ext cx="5886880" cy="4371387"/>
            </a:xfrm>
            <a:custGeom>
              <a:avLst/>
              <a:gdLst>
                <a:gd name="T0" fmla="*/ 835 w 1670"/>
                <a:gd name="T1" fmla="*/ 0 h 1106"/>
                <a:gd name="T2" fmla="*/ 1670 w 1670"/>
                <a:gd name="T3" fmla="*/ 1106 h 1106"/>
                <a:gd name="T4" fmla="*/ 835 w 1670"/>
                <a:gd name="T5" fmla="*/ 1106 h 1106"/>
                <a:gd name="T6" fmla="*/ 835 w 1670"/>
                <a:gd name="T7" fmla="*/ 1106 h 1106"/>
                <a:gd name="T8" fmla="*/ 0 w 1670"/>
                <a:gd name="T9" fmla="*/ 1106 h 1106"/>
                <a:gd name="T10" fmla="*/ 835 w 1670"/>
                <a:gd name="T11" fmla="*/ 0 h 1106"/>
                <a:gd name="T12" fmla="*/ 835 w 1670"/>
                <a:gd name="T13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0" h="1106">
                  <a:moveTo>
                    <a:pt x="835" y="0"/>
                  </a:moveTo>
                  <a:lnTo>
                    <a:pt x="1670" y="1106"/>
                  </a:lnTo>
                  <a:lnTo>
                    <a:pt x="835" y="1106"/>
                  </a:lnTo>
                  <a:lnTo>
                    <a:pt x="835" y="1106"/>
                  </a:lnTo>
                  <a:lnTo>
                    <a:pt x="0" y="1106"/>
                  </a:lnTo>
                  <a:lnTo>
                    <a:pt x="835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E2583D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112" name="Isosceles Triangle 8"/>
            <p:cNvSpPr/>
            <p:nvPr/>
          </p:nvSpPr>
          <p:spPr>
            <a:xfrm>
              <a:off x="465878" y="3166447"/>
              <a:ext cx="4244628" cy="2986183"/>
            </a:xfrm>
            <a:prstGeom prst="triangle">
              <a:avLst/>
            </a:prstGeom>
            <a:solidFill>
              <a:srgbClr val="78D2D2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3" name="Freeform 9"/>
            <p:cNvSpPr>
              <a:spLocks/>
            </p:cNvSpPr>
            <p:nvPr/>
          </p:nvSpPr>
          <p:spPr bwMode="auto">
            <a:xfrm>
              <a:off x="-14513" y="4562319"/>
              <a:ext cx="2325914" cy="1609520"/>
            </a:xfrm>
            <a:custGeom>
              <a:avLst/>
              <a:gdLst>
                <a:gd name="T0" fmla="*/ 835 w 1670"/>
                <a:gd name="T1" fmla="*/ 0 h 1106"/>
                <a:gd name="T2" fmla="*/ 1670 w 1670"/>
                <a:gd name="T3" fmla="*/ 1106 h 1106"/>
                <a:gd name="T4" fmla="*/ 835 w 1670"/>
                <a:gd name="T5" fmla="*/ 1106 h 1106"/>
                <a:gd name="T6" fmla="*/ 835 w 1670"/>
                <a:gd name="T7" fmla="*/ 1106 h 1106"/>
                <a:gd name="T8" fmla="*/ 0 w 1670"/>
                <a:gd name="T9" fmla="*/ 1106 h 1106"/>
                <a:gd name="T10" fmla="*/ 835 w 1670"/>
                <a:gd name="T11" fmla="*/ 0 h 1106"/>
                <a:gd name="T12" fmla="*/ 835 w 1670"/>
                <a:gd name="T13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0" h="1106">
                  <a:moveTo>
                    <a:pt x="835" y="0"/>
                  </a:moveTo>
                  <a:lnTo>
                    <a:pt x="1670" y="1106"/>
                  </a:lnTo>
                  <a:lnTo>
                    <a:pt x="835" y="1106"/>
                  </a:lnTo>
                  <a:lnTo>
                    <a:pt x="835" y="1106"/>
                  </a:lnTo>
                  <a:lnTo>
                    <a:pt x="0" y="1106"/>
                  </a:lnTo>
                  <a:lnTo>
                    <a:pt x="835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3B393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</a:endParaRPr>
            </a:p>
          </p:txBody>
        </p:sp>
        <p:grpSp>
          <p:nvGrpSpPr>
            <p:cNvPr id="114" name="Group 10"/>
            <p:cNvGrpSpPr/>
            <p:nvPr/>
          </p:nvGrpSpPr>
          <p:grpSpPr>
            <a:xfrm>
              <a:off x="2444028" y="3770954"/>
              <a:ext cx="283999" cy="285493"/>
              <a:chOff x="1547813" y="3240088"/>
              <a:chExt cx="301626" cy="303213"/>
            </a:xfrm>
            <a:solidFill>
              <a:sysClr val="window" lastClr="FFFFFF"/>
            </a:solidFill>
          </p:grpSpPr>
          <p:sp>
            <p:nvSpPr>
              <p:cNvPr id="129" name="Freeform 61"/>
              <p:cNvSpPr>
                <a:spLocks noEditPoints="1"/>
              </p:cNvSpPr>
              <p:nvPr/>
            </p:nvSpPr>
            <p:spPr bwMode="auto">
              <a:xfrm>
                <a:off x="1611313" y="3392488"/>
                <a:ext cx="85725" cy="87313"/>
              </a:xfrm>
              <a:custGeom>
                <a:avLst/>
                <a:gdLst>
                  <a:gd name="T0" fmla="*/ 92 w 218"/>
                  <a:gd name="T1" fmla="*/ 191 h 219"/>
                  <a:gd name="T2" fmla="*/ 70 w 218"/>
                  <a:gd name="T3" fmla="*/ 183 h 219"/>
                  <a:gd name="T4" fmla="*/ 50 w 218"/>
                  <a:gd name="T5" fmla="*/ 168 h 219"/>
                  <a:gd name="T6" fmla="*/ 35 w 218"/>
                  <a:gd name="T7" fmla="*/ 149 h 219"/>
                  <a:gd name="T8" fmla="*/ 27 w 218"/>
                  <a:gd name="T9" fmla="*/ 125 h 219"/>
                  <a:gd name="T10" fmla="*/ 26 w 218"/>
                  <a:gd name="T11" fmla="*/ 101 h 219"/>
                  <a:gd name="T12" fmla="*/ 32 w 218"/>
                  <a:gd name="T13" fmla="*/ 77 h 219"/>
                  <a:gd name="T14" fmla="*/ 45 w 218"/>
                  <a:gd name="T15" fmla="*/ 56 h 219"/>
                  <a:gd name="T16" fmla="*/ 62 w 218"/>
                  <a:gd name="T17" fmla="*/ 40 h 219"/>
                  <a:gd name="T18" fmla="*/ 85 w 218"/>
                  <a:gd name="T19" fmla="*/ 29 h 219"/>
                  <a:gd name="T20" fmla="*/ 109 w 218"/>
                  <a:gd name="T21" fmla="*/ 26 h 219"/>
                  <a:gd name="T22" fmla="*/ 134 w 218"/>
                  <a:gd name="T23" fmla="*/ 29 h 219"/>
                  <a:gd name="T24" fmla="*/ 155 w 218"/>
                  <a:gd name="T25" fmla="*/ 40 h 219"/>
                  <a:gd name="T26" fmla="*/ 174 w 218"/>
                  <a:gd name="T27" fmla="*/ 56 h 219"/>
                  <a:gd name="T28" fmla="*/ 186 w 218"/>
                  <a:gd name="T29" fmla="*/ 77 h 219"/>
                  <a:gd name="T30" fmla="*/ 192 w 218"/>
                  <a:gd name="T31" fmla="*/ 101 h 219"/>
                  <a:gd name="T32" fmla="*/ 191 w 218"/>
                  <a:gd name="T33" fmla="*/ 125 h 219"/>
                  <a:gd name="T34" fmla="*/ 182 w 218"/>
                  <a:gd name="T35" fmla="*/ 149 h 219"/>
                  <a:gd name="T36" fmla="*/ 168 w 218"/>
                  <a:gd name="T37" fmla="*/ 168 h 219"/>
                  <a:gd name="T38" fmla="*/ 149 w 218"/>
                  <a:gd name="T39" fmla="*/ 183 h 219"/>
                  <a:gd name="T40" fmla="*/ 125 w 218"/>
                  <a:gd name="T41" fmla="*/ 191 h 219"/>
                  <a:gd name="T42" fmla="*/ 109 w 218"/>
                  <a:gd name="T43" fmla="*/ 0 h 219"/>
                  <a:gd name="T44" fmla="*/ 77 w 218"/>
                  <a:gd name="T45" fmla="*/ 4 h 219"/>
                  <a:gd name="T46" fmla="*/ 48 w 218"/>
                  <a:gd name="T47" fmla="*/ 18 h 219"/>
                  <a:gd name="T48" fmla="*/ 25 w 218"/>
                  <a:gd name="T49" fmla="*/ 40 h 219"/>
                  <a:gd name="T50" fmla="*/ 8 w 218"/>
                  <a:gd name="T51" fmla="*/ 66 h 219"/>
                  <a:gd name="T52" fmla="*/ 1 w 218"/>
                  <a:gd name="T53" fmla="*/ 98 h 219"/>
                  <a:gd name="T54" fmla="*/ 2 w 218"/>
                  <a:gd name="T55" fmla="*/ 131 h 219"/>
                  <a:gd name="T56" fmla="*/ 13 w 218"/>
                  <a:gd name="T57" fmla="*/ 161 h 219"/>
                  <a:gd name="T58" fmla="*/ 32 w 218"/>
                  <a:gd name="T59" fmla="*/ 187 h 219"/>
                  <a:gd name="T60" fmla="*/ 57 w 218"/>
                  <a:gd name="T61" fmla="*/ 205 h 219"/>
                  <a:gd name="T62" fmla="*/ 87 w 218"/>
                  <a:gd name="T63" fmla="*/ 217 h 219"/>
                  <a:gd name="T64" fmla="*/ 120 w 218"/>
                  <a:gd name="T65" fmla="*/ 218 h 219"/>
                  <a:gd name="T66" fmla="*/ 151 w 218"/>
                  <a:gd name="T67" fmla="*/ 210 h 219"/>
                  <a:gd name="T68" fmla="*/ 178 w 218"/>
                  <a:gd name="T69" fmla="*/ 193 h 219"/>
                  <a:gd name="T70" fmla="*/ 200 w 218"/>
                  <a:gd name="T71" fmla="*/ 171 h 219"/>
                  <a:gd name="T72" fmla="*/ 213 w 218"/>
                  <a:gd name="T73" fmla="*/ 142 h 219"/>
                  <a:gd name="T74" fmla="*/ 218 w 218"/>
                  <a:gd name="T75" fmla="*/ 109 h 219"/>
                  <a:gd name="T76" fmla="*/ 213 w 218"/>
                  <a:gd name="T77" fmla="*/ 77 h 219"/>
                  <a:gd name="T78" fmla="*/ 200 w 218"/>
                  <a:gd name="T79" fmla="*/ 48 h 219"/>
                  <a:gd name="T80" fmla="*/ 178 w 218"/>
                  <a:gd name="T81" fmla="*/ 25 h 219"/>
                  <a:gd name="T82" fmla="*/ 151 w 218"/>
                  <a:gd name="T83" fmla="*/ 8 h 219"/>
                  <a:gd name="T84" fmla="*/ 120 w 218"/>
                  <a:gd name="T85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219">
                    <a:moveTo>
                      <a:pt x="109" y="193"/>
                    </a:moveTo>
                    <a:lnTo>
                      <a:pt x="101" y="193"/>
                    </a:lnTo>
                    <a:lnTo>
                      <a:pt x="92" y="191"/>
                    </a:lnTo>
                    <a:lnTo>
                      <a:pt x="85" y="190"/>
                    </a:lnTo>
                    <a:lnTo>
                      <a:pt x="76" y="187"/>
                    </a:lnTo>
                    <a:lnTo>
                      <a:pt x="70" y="183"/>
                    </a:lnTo>
                    <a:lnTo>
                      <a:pt x="62" y="179"/>
                    </a:lnTo>
                    <a:lnTo>
                      <a:pt x="56" y="174"/>
                    </a:lnTo>
                    <a:lnTo>
                      <a:pt x="50" y="168"/>
                    </a:lnTo>
                    <a:lnTo>
                      <a:pt x="45" y="162"/>
                    </a:lnTo>
                    <a:lnTo>
                      <a:pt x="40" y="156"/>
                    </a:lnTo>
                    <a:lnTo>
                      <a:pt x="35" y="149"/>
                    </a:lnTo>
                    <a:lnTo>
                      <a:pt x="32" y="142"/>
                    </a:lnTo>
                    <a:lnTo>
                      <a:pt x="29" y="134"/>
                    </a:lnTo>
                    <a:lnTo>
                      <a:pt x="27" y="125"/>
                    </a:lnTo>
                    <a:lnTo>
                      <a:pt x="26" y="118"/>
                    </a:lnTo>
                    <a:lnTo>
                      <a:pt x="26" y="109"/>
                    </a:lnTo>
                    <a:lnTo>
                      <a:pt x="26" y="101"/>
                    </a:lnTo>
                    <a:lnTo>
                      <a:pt x="27" y="92"/>
                    </a:lnTo>
                    <a:lnTo>
                      <a:pt x="29" y="85"/>
                    </a:lnTo>
                    <a:lnTo>
                      <a:pt x="32" y="77"/>
                    </a:lnTo>
                    <a:lnTo>
                      <a:pt x="35" y="70"/>
                    </a:lnTo>
                    <a:lnTo>
                      <a:pt x="40" y="62"/>
                    </a:lnTo>
                    <a:lnTo>
                      <a:pt x="45" y="56"/>
                    </a:lnTo>
                    <a:lnTo>
                      <a:pt x="50" y="50"/>
                    </a:lnTo>
                    <a:lnTo>
                      <a:pt x="56" y="45"/>
                    </a:lnTo>
                    <a:lnTo>
                      <a:pt x="62" y="40"/>
                    </a:lnTo>
                    <a:lnTo>
                      <a:pt x="70" y="35"/>
                    </a:lnTo>
                    <a:lnTo>
                      <a:pt x="76" y="32"/>
                    </a:lnTo>
                    <a:lnTo>
                      <a:pt x="85" y="29"/>
                    </a:lnTo>
                    <a:lnTo>
                      <a:pt x="92" y="27"/>
                    </a:lnTo>
                    <a:lnTo>
                      <a:pt x="101" y="26"/>
                    </a:lnTo>
                    <a:lnTo>
                      <a:pt x="109" y="26"/>
                    </a:lnTo>
                    <a:lnTo>
                      <a:pt x="118" y="26"/>
                    </a:lnTo>
                    <a:lnTo>
                      <a:pt x="125" y="27"/>
                    </a:lnTo>
                    <a:lnTo>
                      <a:pt x="134" y="29"/>
                    </a:lnTo>
                    <a:lnTo>
                      <a:pt x="142" y="32"/>
                    </a:lnTo>
                    <a:lnTo>
                      <a:pt x="149" y="35"/>
                    </a:lnTo>
                    <a:lnTo>
                      <a:pt x="155" y="40"/>
                    </a:lnTo>
                    <a:lnTo>
                      <a:pt x="162" y="45"/>
                    </a:lnTo>
                    <a:lnTo>
                      <a:pt x="168" y="50"/>
                    </a:lnTo>
                    <a:lnTo>
                      <a:pt x="174" y="56"/>
                    </a:lnTo>
                    <a:lnTo>
                      <a:pt x="178" y="62"/>
                    </a:lnTo>
                    <a:lnTo>
                      <a:pt x="182" y="70"/>
                    </a:lnTo>
                    <a:lnTo>
                      <a:pt x="186" y="77"/>
                    </a:lnTo>
                    <a:lnTo>
                      <a:pt x="189" y="85"/>
                    </a:lnTo>
                    <a:lnTo>
                      <a:pt x="191" y="92"/>
                    </a:lnTo>
                    <a:lnTo>
                      <a:pt x="192" y="101"/>
                    </a:lnTo>
                    <a:lnTo>
                      <a:pt x="193" y="109"/>
                    </a:lnTo>
                    <a:lnTo>
                      <a:pt x="192" y="118"/>
                    </a:lnTo>
                    <a:lnTo>
                      <a:pt x="191" y="125"/>
                    </a:lnTo>
                    <a:lnTo>
                      <a:pt x="189" y="134"/>
                    </a:lnTo>
                    <a:lnTo>
                      <a:pt x="186" y="142"/>
                    </a:lnTo>
                    <a:lnTo>
                      <a:pt x="182" y="149"/>
                    </a:lnTo>
                    <a:lnTo>
                      <a:pt x="178" y="156"/>
                    </a:lnTo>
                    <a:lnTo>
                      <a:pt x="174" y="162"/>
                    </a:lnTo>
                    <a:lnTo>
                      <a:pt x="168" y="168"/>
                    </a:lnTo>
                    <a:lnTo>
                      <a:pt x="162" y="174"/>
                    </a:lnTo>
                    <a:lnTo>
                      <a:pt x="155" y="179"/>
                    </a:lnTo>
                    <a:lnTo>
                      <a:pt x="149" y="183"/>
                    </a:lnTo>
                    <a:lnTo>
                      <a:pt x="142" y="187"/>
                    </a:lnTo>
                    <a:lnTo>
                      <a:pt x="134" y="190"/>
                    </a:lnTo>
                    <a:lnTo>
                      <a:pt x="125" y="191"/>
                    </a:lnTo>
                    <a:lnTo>
                      <a:pt x="118" y="193"/>
                    </a:lnTo>
                    <a:lnTo>
                      <a:pt x="109" y="193"/>
                    </a:lnTo>
                    <a:close/>
                    <a:moveTo>
                      <a:pt x="109" y="0"/>
                    </a:moveTo>
                    <a:lnTo>
                      <a:pt x="98" y="0"/>
                    </a:lnTo>
                    <a:lnTo>
                      <a:pt x="87" y="2"/>
                    </a:lnTo>
                    <a:lnTo>
                      <a:pt x="77" y="4"/>
                    </a:lnTo>
                    <a:lnTo>
                      <a:pt x="66" y="8"/>
                    </a:lnTo>
                    <a:lnTo>
                      <a:pt x="57" y="13"/>
                    </a:lnTo>
                    <a:lnTo>
                      <a:pt x="48" y="18"/>
                    </a:lnTo>
                    <a:lnTo>
                      <a:pt x="40" y="25"/>
                    </a:lnTo>
                    <a:lnTo>
                      <a:pt x="32" y="32"/>
                    </a:lnTo>
                    <a:lnTo>
                      <a:pt x="25" y="40"/>
                    </a:lnTo>
                    <a:lnTo>
                      <a:pt x="19" y="48"/>
                    </a:lnTo>
                    <a:lnTo>
                      <a:pt x="13" y="57"/>
                    </a:lnTo>
                    <a:lnTo>
                      <a:pt x="8" y="66"/>
                    </a:lnTo>
                    <a:lnTo>
                      <a:pt x="5" y="77"/>
                    </a:lnTo>
                    <a:lnTo>
                      <a:pt x="2" y="87"/>
                    </a:lnTo>
                    <a:lnTo>
                      <a:pt x="1" y="98"/>
                    </a:lnTo>
                    <a:lnTo>
                      <a:pt x="0" y="109"/>
                    </a:lnTo>
                    <a:lnTo>
                      <a:pt x="1" y="120"/>
                    </a:lnTo>
                    <a:lnTo>
                      <a:pt x="2" y="131"/>
                    </a:lnTo>
                    <a:lnTo>
                      <a:pt x="5" y="142"/>
                    </a:lnTo>
                    <a:lnTo>
                      <a:pt x="8" y="151"/>
                    </a:lnTo>
                    <a:lnTo>
                      <a:pt x="13" y="161"/>
                    </a:lnTo>
                    <a:lnTo>
                      <a:pt x="19" y="171"/>
                    </a:lnTo>
                    <a:lnTo>
                      <a:pt x="25" y="178"/>
                    </a:lnTo>
                    <a:lnTo>
                      <a:pt x="32" y="187"/>
                    </a:lnTo>
                    <a:lnTo>
                      <a:pt x="40" y="193"/>
                    </a:lnTo>
                    <a:lnTo>
                      <a:pt x="48" y="200"/>
                    </a:lnTo>
                    <a:lnTo>
                      <a:pt x="57" y="205"/>
                    </a:lnTo>
                    <a:lnTo>
                      <a:pt x="66" y="210"/>
                    </a:lnTo>
                    <a:lnTo>
                      <a:pt x="77" y="214"/>
                    </a:lnTo>
                    <a:lnTo>
                      <a:pt x="87" y="217"/>
                    </a:lnTo>
                    <a:lnTo>
                      <a:pt x="98" y="218"/>
                    </a:lnTo>
                    <a:lnTo>
                      <a:pt x="109" y="219"/>
                    </a:lnTo>
                    <a:lnTo>
                      <a:pt x="120" y="218"/>
                    </a:lnTo>
                    <a:lnTo>
                      <a:pt x="131" y="217"/>
                    </a:lnTo>
                    <a:lnTo>
                      <a:pt x="142" y="214"/>
                    </a:lnTo>
                    <a:lnTo>
                      <a:pt x="151" y="210"/>
                    </a:lnTo>
                    <a:lnTo>
                      <a:pt x="161" y="205"/>
                    </a:lnTo>
                    <a:lnTo>
                      <a:pt x="169" y="200"/>
                    </a:lnTo>
                    <a:lnTo>
                      <a:pt x="178" y="193"/>
                    </a:lnTo>
                    <a:lnTo>
                      <a:pt x="187" y="187"/>
                    </a:lnTo>
                    <a:lnTo>
                      <a:pt x="193" y="178"/>
                    </a:lnTo>
                    <a:lnTo>
                      <a:pt x="200" y="171"/>
                    </a:lnTo>
                    <a:lnTo>
                      <a:pt x="205" y="161"/>
                    </a:lnTo>
                    <a:lnTo>
                      <a:pt x="209" y="151"/>
                    </a:lnTo>
                    <a:lnTo>
                      <a:pt x="213" y="142"/>
                    </a:lnTo>
                    <a:lnTo>
                      <a:pt x="216" y="131"/>
                    </a:lnTo>
                    <a:lnTo>
                      <a:pt x="218" y="120"/>
                    </a:lnTo>
                    <a:lnTo>
                      <a:pt x="218" y="109"/>
                    </a:lnTo>
                    <a:lnTo>
                      <a:pt x="218" y="98"/>
                    </a:lnTo>
                    <a:lnTo>
                      <a:pt x="216" y="87"/>
                    </a:lnTo>
                    <a:lnTo>
                      <a:pt x="213" y="77"/>
                    </a:lnTo>
                    <a:lnTo>
                      <a:pt x="209" y="66"/>
                    </a:lnTo>
                    <a:lnTo>
                      <a:pt x="205" y="57"/>
                    </a:lnTo>
                    <a:lnTo>
                      <a:pt x="200" y="48"/>
                    </a:lnTo>
                    <a:lnTo>
                      <a:pt x="193" y="40"/>
                    </a:lnTo>
                    <a:lnTo>
                      <a:pt x="187" y="32"/>
                    </a:lnTo>
                    <a:lnTo>
                      <a:pt x="178" y="25"/>
                    </a:lnTo>
                    <a:lnTo>
                      <a:pt x="169" y="18"/>
                    </a:lnTo>
                    <a:lnTo>
                      <a:pt x="161" y="13"/>
                    </a:lnTo>
                    <a:lnTo>
                      <a:pt x="151" y="8"/>
                    </a:lnTo>
                    <a:lnTo>
                      <a:pt x="142" y="4"/>
                    </a:lnTo>
                    <a:lnTo>
                      <a:pt x="131" y="2"/>
                    </a:lnTo>
                    <a:lnTo>
                      <a:pt x="120" y="0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ysClr val="windowText" lastClr="000000">
                  <a:lumMod val="85000"/>
                  <a:lumOff val="1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  <p:sp>
            <p:nvSpPr>
              <p:cNvPr id="130" name="Freeform 62"/>
              <p:cNvSpPr>
                <a:spLocks noEditPoints="1"/>
              </p:cNvSpPr>
              <p:nvPr/>
            </p:nvSpPr>
            <p:spPr bwMode="auto">
              <a:xfrm>
                <a:off x="1763713" y="3278188"/>
                <a:ext cx="49213" cy="47625"/>
              </a:xfrm>
              <a:custGeom>
                <a:avLst/>
                <a:gdLst>
                  <a:gd name="T0" fmla="*/ 54 w 122"/>
                  <a:gd name="T1" fmla="*/ 96 h 121"/>
                  <a:gd name="T2" fmla="*/ 41 w 122"/>
                  <a:gd name="T3" fmla="*/ 90 h 121"/>
                  <a:gd name="T4" fmla="*/ 31 w 122"/>
                  <a:gd name="T5" fmla="*/ 81 h 121"/>
                  <a:gd name="T6" fmla="*/ 26 w 122"/>
                  <a:gd name="T7" fmla="*/ 68 h 121"/>
                  <a:gd name="T8" fmla="*/ 26 w 122"/>
                  <a:gd name="T9" fmla="*/ 54 h 121"/>
                  <a:gd name="T10" fmla="*/ 31 w 122"/>
                  <a:gd name="T11" fmla="*/ 41 h 121"/>
                  <a:gd name="T12" fmla="*/ 41 w 122"/>
                  <a:gd name="T13" fmla="*/ 31 h 121"/>
                  <a:gd name="T14" fmla="*/ 54 w 122"/>
                  <a:gd name="T15" fmla="*/ 26 h 121"/>
                  <a:gd name="T16" fmla="*/ 68 w 122"/>
                  <a:gd name="T17" fmla="*/ 26 h 121"/>
                  <a:gd name="T18" fmla="*/ 81 w 122"/>
                  <a:gd name="T19" fmla="*/ 31 h 121"/>
                  <a:gd name="T20" fmla="*/ 90 w 122"/>
                  <a:gd name="T21" fmla="*/ 41 h 121"/>
                  <a:gd name="T22" fmla="*/ 96 w 122"/>
                  <a:gd name="T23" fmla="*/ 54 h 121"/>
                  <a:gd name="T24" fmla="*/ 96 w 122"/>
                  <a:gd name="T25" fmla="*/ 68 h 121"/>
                  <a:gd name="T26" fmla="*/ 90 w 122"/>
                  <a:gd name="T27" fmla="*/ 81 h 121"/>
                  <a:gd name="T28" fmla="*/ 81 w 122"/>
                  <a:gd name="T29" fmla="*/ 90 h 121"/>
                  <a:gd name="T30" fmla="*/ 68 w 122"/>
                  <a:gd name="T31" fmla="*/ 96 h 121"/>
                  <a:gd name="T32" fmla="*/ 61 w 122"/>
                  <a:gd name="T33" fmla="*/ 0 h 121"/>
                  <a:gd name="T34" fmla="*/ 49 w 122"/>
                  <a:gd name="T35" fmla="*/ 1 h 121"/>
                  <a:gd name="T36" fmla="*/ 38 w 122"/>
                  <a:gd name="T37" fmla="*/ 4 h 121"/>
                  <a:gd name="T38" fmla="*/ 27 w 122"/>
                  <a:gd name="T39" fmla="*/ 11 h 121"/>
                  <a:gd name="T40" fmla="*/ 19 w 122"/>
                  <a:gd name="T41" fmla="*/ 18 h 121"/>
                  <a:gd name="T42" fmla="*/ 11 w 122"/>
                  <a:gd name="T43" fmla="*/ 27 h 121"/>
                  <a:gd name="T44" fmla="*/ 5 w 122"/>
                  <a:gd name="T45" fmla="*/ 38 h 121"/>
                  <a:gd name="T46" fmla="*/ 1 w 122"/>
                  <a:gd name="T47" fmla="*/ 48 h 121"/>
                  <a:gd name="T48" fmla="*/ 0 w 122"/>
                  <a:gd name="T49" fmla="*/ 61 h 121"/>
                  <a:gd name="T50" fmla="*/ 1 w 122"/>
                  <a:gd name="T51" fmla="*/ 73 h 121"/>
                  <a:gd name="T52" fmla="*/ 5 w 122"/>
                  <a:gd name="T53" fmla="*/ 85 h 121"/>
                  <a:gd name="T54" fmla="*/ 11 w 122"/>
                  <a:gd name="T55" fmla="*/ 96 h 121"/>
                  <a:gd name="T56" fmla="*/ 19 w 122"/>
                  <a:gd name="T57" fmla="*/ 104 h 121"/>
                  <a:gd name="T58" fmla="*/ 27 w 122"/>
                  <a:gd name="T59" fmla="*/ 112 h 121"/>
                  <a:gd name="T60" fmla="*/ 38 w 122"/>
                  <a:gd name="T61" fmla="*/ 117 h 121"/>
                  <a:gd name="T62" fmla="*/ 49 w 122"/>
                  <a:gd name="T63" fmla="*/ 120 h 121"/>
                  <a:gd name="T64" fmla="*/ 61 w 122"/>
                  <a:gd name="T65" fmla="*/ 121 h 121"/>
                  <a:gd name="T66" fmla="*/ 73 w 122"/>
                  <a:gd name="T67" fmla="*/ 120 h 121"/>
                  <a:gd name="T68" fmla="*/ 85 w 122"/>
                  <a:gd name="T69" fmla="*/ 117 h 121"/>
                  <a:gd name="T70" fmla="*/ 95 w 122"/>
                  <a:gd name="T71" fmla="*/ 112 h 121"/>
                  <a:gd name="T72" fmla="*/ 104 w 122"/>
                  <a:gd name="T73" fmla="*/ 104 h 121"/>
                  <a:gd name="T74" fmla="*/ 112 w 122"/>
                  <a:gd name="T75" fmla="*/ 96 h 121"/>
                  <a:gd name="T76" fmla="*/ 117 w 122"/>
                  <a:gd name="T77" fmla="*/ 85 h 121"/>
                  <a:gd name="T78" fmla="*/ 121 w 122"/>
                  <a:gd name="T79" fmla="*/ 73 h 121"/>
                  <a:gd name="T80" fmla="*/ 122 w 122"/>
                  <a:gd name="T81" fmla="*/ 61 h 121"/>
                  <a:gd name="T82" fmla="*/ 121 w 122"/>
                  <a:gd name="T83" fmla="*/ 48 h 121"/>
                  <a:gd name="T84" fmla="*/ 117 w 122"/>
                  <a:gd name="T85" fmla="*/ 38 h 121"/>
                  <a:gd name="T86" fmla="*/ 112 w 122"/>
                  <a:gd name="T87" fmla="*/ 27 h 121"/>
                  <a:gd name="T88" fmla="*/ 104 w 122"/>
                  <a:gd name="T89" fmla="*/ 18 h 121"/>
                  <a:gd name="T90" fmla="*/ 95 w 122"/>
                  <a:gd name="T91" fmla="*/ 11 h 121"/>
                  <a:gd name="T92" fmla="*/ 85 w 122"/>
                  <a:gd name="T93" fmla="*/ 4 h 121"/>
                  <a:gd name="T94" fmla="*/ 73 w 122"/>
                  <a:gd name="T95" fmla="*/ 1 h 121"/>
                  <a:gd name="T96" fmla="*/ 61 w 122"/>
                  <a:gd name="T9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2" h="121">
                    <a:moveTo>
                      <a:pt x="61" y="97"/>
                    </a:moveTo>
                    <a:lnTo>
                      <a:pt x="54" y="96"/>
                    </a:lnTo>
                    <a:lnTo>
                      <a:pt x="47" y="93"/>
                    </a:lnTo>
                    <a:lnTo>
                      <a:pt x="41" y="90"/>
                    </a:lnTo>
                    <a:lnTo>
                      <a:pt x="36" y="86"/>
                    </a:lnTo>
                    <a:lnTo>
                      <a:pt x="31" y="81"/>
                    </a:lnTo>
                    <a:lnTo>
                      <a:pt x="28" y="75"/>
                    </a:lnTo>
                    <a:lnTo>
                      <a:pt x="26" y="68"/>
                    </a:lnTo>
                    <a:lnTo>
                      <a:pt x="26" y="61"/>
                    </a:lnTo>
                    <a:lnTo>
                      <a:pt x="26" y="54"/>
                    </a:lnTo>
                    <a:lnTo>
                      <a:pt x="28" y="47"/>
                    </a:lnTo>
                    <a:lnTo>
                      <a:pt x="31" y="41"/>
                    </a:lnTo>
                    <a:lnTo>
                      <a:pt x="36" y="35"/>
                    </a:lnTo>
                    <a:lnTo>
                      <a:pt x="41" y="31"/>
                    </a:lnTo>
                    <a:lnTo>
                      <a:pt x="47" y="28"/>
                    </a:lnTo>
                    <a:lnTo>
                      <a:pt x="54" y="26"/>
                    </a:lnTo>
                    <a:lnTo>
                      <a:pt x="61" y="25"/>
                    </a:lnTo>
                    <a:lnTo>
                      <a:pt x="68" y="26"/>
                    </a:lnTo>
                    <a:lnTo>
                      <a:pt x="75" y="28"/>
                    </a:lnTo>
                    <a:lnTo>
                      <a:pt x="81" y="31"/>
                    </a:lnTo>
                    <a:lnTo>
                      <a:pt x="86" y="35"/>
                    </a:lnTo>
                    <a:lnTo>
                      <a:pt x="90" y="41"/>
                    </a:lnTo>
                    <a:lnTo>
                      <a:pt x="94" y="47"/>
                    </a:lnTo>
                    <a:lnTo>
                      <a:pt x="96" y="54"/>
                    </a:lnTo>
                    <a:lnTo>
                      <a:pt x="97" y="61"/>
                    </a:lnTo>
                    <a:lnTo>
                      <a:pt x="96" y="68"/>
                    </a:lnTo>
                    <a:lnTo>
                      <a:pt x="94" y="75"/>
                    </a:lnTo>
                    <a:lnTo>
                      <a:pt x="90" y="81"/>
                    </a:lnTo>
                    <a:lnTo>
                      <a:pt x="86" y="86"/>
                    </a:lnTo>
                    <a:lnTo>
                      <a:pt x="81" y="90"/>
                    </a:lnTo>
                    <a:lnTo>
                      <a:pt x="75" y="93"/>
                    </a:lnTo>
                    <a:lnTo>
                      <a:pt x="68" y="96"/>
                    </a:lnTo>
                    <a:lnTo>
                      <a:pt x="61" y="97"/>
                    </a:lnTo>
                    <a:close/>
                    <a:moveTo>
                      <a:pt x="61" y="0"/>
                    </a:moveTo>
                    <a:lnTo>
                      <a:pt x="55" y="0"/>
                    </a:lnTo>
                    <a:lnTo>
                      <a:pt x="49" y="1"/>
                    </a:lnTo>
                    <a:lnTo>
                      <a:pt x="43" y="2"/>
                    </a:lnTo>
                    <a:lnTo>
                      <a:pt x="38" y="4"/>
                    </a:lnTo>
                    <a:lnTo>
                      <a:pt x="32" y="8"/>
                    </a:lnTo>
                    <a:lnTo>
                      <a:pt x="27" y="11"/>
                    </a:lnTo>
                    <a:lnTo>
                      <a:pt x="23" y="14"/>
                    </a:lnTo>
                    <a:lnTo>
                      <a:pt x="19" y="18"/>
                    </a:lnTo>
                    <a:lnTo>
                      <a:pt x="14" y="23"/>
                    </a:lnTo>
                    <a:lnTo>
                      <a:pt x="11" y="27"/>
                    </a:lnTo>
                    <a:lnTo>
                      <a:pt x="8" y="32"/>
                    </a:lnTo>
                    <a:lnTo>
                      <a:pt x="5" y="38"/>
                    </a:lnTo>
                    <a:lnTo>
                      <a:pt x="3" y="43"/>
                    </a:lnTo>
                    <a:lnTo>
                      <a:pt x="1" y="48"/>
                    </a:lnTo>
                    <a:lnTo>
                      <a:pt x="0" y="55"/>
                    </a:lnTo>
                    <a:lnTo>
                      <a:pt x="0" y="61"/>
                    </a:lnTo>
                    <a:lnTo>
                      <a:pt x="0" y="67"/>
                    </a:lnTo>
                    <a:lnTo>
                      <a:pt x="1" y="73"/>
                    </a:lnTo>
                    <a:lnTo>
                      <a:pt x="3" y="79"/>
                    </a:lnTo>
                    <a:lnTo>
                      <a:pt x="5" y="85"/>
                    </a:lnTo>
                    <a:lnTo>
                      <a:pt x="8" y="90"/>
                    </a:lnTo>
                    <a:lnTo>
                      <a:pt x="11" y="96"/>
                    </a:lnTo>
                    <a:lnTo>
                      <a:pt x="14" y="100"/>
                    </a:lnTo>
                    <a:lnTo>
                      <a:pt x="19" y="104"/>
                    </a:lnTo>
                    <a:lnTo>
                      <a:pt x="23" y="108"/>
                    </a:lnTo>
                    <a:lnTo>
                      <a:pt x="27" y="112"/>
                    </a:lnTo>
                    <a:lnTo>
                      <a:pt x="32" y="115"/>
                    </a:lnTo>
                    <a:lnTo>
                      <a:pt x="38" y="117"/>
                    </a:lnTo>
                    <a:lnTo>
                      <a:pt x="43" y="119"/>
                    </a:lnTo>
                    <a:lnTo>
                      <a:pt x="49" y="120"/>
                    </a:lnTo>
                    <a:lnTo>
                      <a:pt x="55" y="121"/>
                    </a:lnTo>
                    <a:lnTo>
                      <a:pt x="61" y="121"/>
                    </a:lnTo>
                    <a:lnTo>
                      <a:pt x="68" y="121"/>
                    </a:lnTo>
                    <a:lnTo>
                      <a:pt x="73" y="120"/>
                    </a:lnTo>
                    <a:lnTo>
                      <a:pt x="80" y="119"/>
                    </a:lnTo>
                    <a:lnTo>
                      <a:pt x="85" y="117"/>
                    </a:lnTo>
                    <a:lnTo>
                      <a:pt x="90" y="115"/>
                    </a:lnTo>
                    <a:lnTo>
                      <a:pt x="95" y="112"/>
                    </a:lnTo>
                    <a:lnTo>
                      <a:pt x="100" y="108"/>
                    </a:lnTo>
                    <a:lnTo>
                      <a:pt x="104" y="104"/>
                    </a:lnTo>
                    <a:lnTo>
                      <a:pt x="108" y="100"/>
                    </a:lnTo>
                    <a:lnTo>
                      <a:pt x="112" y="96"/>
                    </a:lnTo>
                    <a:lnTo>
                      <a:pt x="115" y="90"/>
                    </a:lnTo>
                    <a:lnTo>
                      <a:pt x="117" y="85"/>
                    </a:lnTo>
                    <a:lnTo>
                      <a:pt x="119" y="79"/>
                    </a:lnTo>
                    <a:lnTo>
                      <a:pt x="121" y="73"/>
                    </a:lnTo>
                    <a:lnTo>
                      <a:pt x="122" y="67"/>
                    </a:lnTo>
                    <a:lnTo>
                      <a:pt x="122" y="61"/>
                    </a:lnTo>
                    <a:lnTo>
                      <a:pt x="122" y="55"/>
                    </a:lnTo>
                    <a:lnTo>
                      <a:pt x="121" y="48"/>
                    </a:lnTo>
                    <a:lnTo>
                      <a:pt x="119" y="43"/>
                    </a:lnTo>
                    <a:lnTo>
                      <a:pt x="117" y="38"/>
                    </a:lnTo>
                    <a:lnTo>
                      <a:pt x="115" y="32"/>
                    </a:lnTo>
                    <a:lnTo>
                      <a:pt x="112" y="27"/>
                    </a:lnTo>
                    <a:lnTo>
                      <a:pt x="108" y="23"/>
                    </a:lnTo>
                    <a:lnTo>
                      <a:pt x="104" y="18"/>
                    </a:lnTo>
                    <a:lnTo>
                      <a:pt x="100" y="14"/>
                    </a:lnTo>
                    <a:lnTo>
                      <a:pt x="95" y="11"/>
                    </a:lnTo>
                    <a:lnTo>
                      <a:pt x="90" y="8"/>
                    </a:lnTo>
                    <a:lnTo>
                      <a:pt x="85" y="4"/>
                    </a:lnTo>
                    <a:lnTo>
                      <a:pt x="80" y="2"/>
                    </a:lnTo>
                    <a:lnTo>
                      <a:pt x="73" y="1"/>
                    </a:lnTo>
                    <a:lnTo>
                      <a:pt x="6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ysClr val="windowText" lastClr="000000">
                  <a:lumMod val="95000"/>
                  <a:lumOff val="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  <p:sp>
            <p:nvSpPr>
              <p:cNvPr id="131" name="Freeform 63"/>
              <p:cNvSpPr>
                <a:spLocks noEditPoints="1"/>
              </p:cNvSpPr>
              <p:nvPr/>
            </p:nvSpPr>
            <p:spPr bwMode="auto">
              <a:xfrm>
                <a:off x="1547813" y="3330576"/>
                <a:ext cx="212725" cy="212725"/>
              </a:xfrm>
              <a:custGeom>
                <a:avLst/>
                <a:gdLst>
                  <a:gd name="T0" fmla="*/ 407 w 535"/>
                  <a:gd name="T1" fmla="*/ 408 h 536"/>
                  <a:gd name="T2" fmla="*/ 367 w 535"/>
                  <a:gd name="T3" fmla="*/ 436 h 536"/>
                  <a:gd name="T4" fmla="*/ 330 w 535"/>
                  <a:gd name="T5" fmla="*/ 452 h 536"/>
                  <a:gd name="T6" fmla="*/ 321 w 535"/>
                  <a:gd name="T7" fmla="*/ 465 h 536"/>
                  <a:gd name="T8" fmla="*/ 217 w 535"/>
                  <a:gd name="T9" fmla="*/ 461 h 536"/>
                  <a:gd name="T10" fmla="*/ 199 w 535"/>
                  <a:gd name="T11" fmla="*/ 449 h 536"/>
                  <a:gd name="T12" fmla="*/ 163 w 535"/>
                  <a:gd name="T13" fmla="*/ 432 h 536"/>
                  <a:gd name="T14" fmla="*/ 134 w 535"/>
                  <a:gd name="T15" fmla="*/ 409 h 536"/>
                  <a:gd name="T16" fmla="*/ 82 w 535"/>
                  <a:gd name="T17" fmla="*/ 433 h 536"/>
                  <a:gd name="T18" fmla="*/ 75 w 535"/>
                  <a:gd name="T19" fmla="*/ 316 h 536"/>
                  <a:gd name="T20" fmla="*/ 72 w 535"/>
                  <a:gd name="T21" fmla="*/ 287 h 536"/>
                  <a:gd name="T22" fmla="*/ 72 w 535"/>
                  <a:gd name="T23" fmla="*/ 246 h 536"/>
                  <a:gd name="T24" fmla="*/ 75 w 535"/>
                  <a:gd name="T25" fmla="*/ 217 h 536"/>
                  <a:gd name="T26" fmla="*/ 82 w 535"/>
                  <a:gd name="T27" fmla="*/ 99 h 536"/>
                  <a:gd name="T28" fmla="*/ 134 w 535"/>
                  <a:gd name="T29" fmla="*/ 124 h 536"/>
                  <a:gd name="T30" fmla="*/ 163 w 535"/>
                  <a:gd name="T31" fmla="*/ 101 h 536"/>
                  <a:gd name="T32" fmla="*/ 199 w 535"/>
                  <a:gd name="T33" fmla="*/ 84 h 536"/>
                  <a:gd name="T34" fmla="*/ 217 w 535"/>
                  <a:gd name="T35" fmla="*/ 72 h 536"/>
                  <a:gd name="T36" fmla="*/ 321 w 535"/>
                  <a:gd name="T37" fmla="*/ 68 h 536"/>
                  <a:gd name="T38" fmla="*/ 330 w 535"/>
                  <a:gd name="T39" fmla="*/ 81 h 536"/>
                  <a:gd name="T40" fmla="*/ 367 w 535"/>
                  <a:gd name="T41" fmla="*/ 97 h 536"/>
                  <a:gd name="T42" fmla="*/ 407 w 535"/>
                  <a:gd name="T43" fmla="*/ 124 h 536"/>
                  <a:gd name="T44" fmla="*/ 505 w 535"/>
                  <a:gd name="T45" fmla="*/ 188 h 536"/>
                  <a:gd name="T46" fmla="*/ 458 w 535"/>
                  <a:gd name="T47" fmla="*/ 221 h 536"/>
                  <a:gd name="T48" fmla="*/ 463 w 535"/>
                  <a:gd name="T49" fmla="*/ 256 h 536"/>
                  <a:gd name="T50" fmla="*/ 461 w 535"/>
                  <a:gd name="T51" fmla="*/ 297 h 536"/>
                  <a:gd name="T52" fmla="*/ 462 w 535"/>
                  <a:gd name="T53" fmla="*/ 319 h 536"/>
                  <a:gd name="T54" fmla="*/ 528 w 535"/>
                  <a:gd name="T55" fmla="*/ 329 h 536"/>
                  <a:gd name="T56" fmla="*/ 489 w 535"/>
                  <a:gd name="T57" fmla="*/ 276 h 536"/>
                  <a:gd name="T58" fmla="*/ 486 w 535"/>
                  <a:gd name="T59" fmla="*/ 238 h 536"/>
                  <a:gd name="T60" fmla="*/ 534 w 535"/>
                  <a:gd name="T61" fmla="*/ 197 h 536"/>
                  <a:gd name="T62" fmla="*/ 467 w 535"/>
                  <a:gd name="T63" fmla="*/ 74 h 536"/>
                  <a:gd name="T64" fmla="*/ 455 w 535"/>
                  <a:gd name="T65" fmla="*/ 70 h 536"/>
                  <a:gd name="T66" fmla="*/ 380 w 535"/>
                  <a:gd name="T67" fmla="*/ 74 h 536"/>
                  <a:gd name="T68" fmla="*/ 346 w 535"/>
                  <a:gd name="T69" fmla="*/ 8 h 536"/>
                  <a:gd name="T70" fmla="*/ 205 w 535"/>
                  <a:gd name="T71" fmla="*/ 0 h 536"/>
                  <a:gd name="T72" fmla="*/ 192 w 535"/>
                  <a:gd name="T73" fmla="*/ 13 h 536"/>
                  <a:gd name="T74" fmla="*/ 143 w 535"/>
                  <a:gd name="T75" fmla="*/ 84 h 536"/>
                  <a:gd name="T76" fmla="*/ 74 w 535"/>
                  <a:gd name="T77" fmla="*/ 70 h 536"/>
                  <a:gd name="T78" fmla="*/ 0 w 535"/>
                  <a:gd name="T79" fmla="*/ 191 h 536"/>
                  <a:gd name="T80" fmla="*/ 49 w 535"/>
                  <a:gd name="T81" fmla="*/ 229 h 536"/>
                  <a:gd name="T82" fmla="*/ 46 w 535"/>
                  <a:gd name="T83" fmla="*/ 266 h 536"/>
                  <a:gd name="T84" fmla="*/ 48 w 535"/>
                  <a:gd name="T85" fmla="*/ 303 h 536"/>
                  <a:gd name="T86" fmla="*/ 0 w 535"/>
                  <a:gd name="T87" fmla="*/ 340 h 536"/>
                  <a:gd name="T88" fmla="*/ 73 w 535"/>
                  <a:gd name="T89" fmla="*/ 463 h 536"/>
                  <a:gd name="T90" fmla="*/ 143 w 535"/>
                  <a:gd name="T91" fmla="*/ 449 h 536"/>
                  <a:gd name="T92" fmla="*/ 192 w 535"/>
                  <a:gd name="T93" fmla="*/ 523 h 536"/>
                  <a:gd name="T94" fmla="*/ 205 w 535"/>
                  <a:gd name="T95" fmla="*/ 536 h 536"/>
                  <a:gd name="T96" fmla="*/ 346 w 535"/>
                  <a:gd name="T97" fmla="*/ 528 h 536"/>
                  <a:gd name="T98" fmla="*/ 364 w 535"/>
                  <a:gd name="T99" fmla="*/ 467 h 536"/>
                  <a:gd name="T100" fmla="*/ 409 w 535"/>
                  <a:gd name="T101" fmla="*/ 437 h 536"/>
                  <a:gd name="T102" fmla="*/ 458 w 535"/>
                  <a:gd name="T103" fmla="*/ 463 h 536"/>
                  <a:gd name="T104" fmla="*/ 467 w 535"/>
                  <a:gd name="T105" fmla="*/ 459 h 536"/>
                  <a:gd name="T106" fmla="*/ 535 w 535"/>
                  <a:gd name="T107" fmla="*/ 335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35" h="536">
                    <a:moveTo>
                      <a:pt x="453" y="433"/>
                    </a:moveTo>
                    <a:lnTo>
                      <a:pt x="414" y="410"/>
                    </a:lnTo>
                    <a:lnTo>
                      <a:pt x="410" y="409"/>
                    </a:lnTo>
                    <a:lnTo>
                      <a:pt x="407" y="408"/>
                    </a:lnTo>
                    <a:lnTo>
                      <a:pt x="403" y="409"/>
                    </a:lnTo>
                    <a:lnTo>
                      <a:pt x="399" y="411"/>
                    </a:lnTo>
                    <a:lnTo>
                      <a:pt x="383" y="424"/>
                    </a:lnTo>
                    <a:lnTo>
                      <a:pt x="367" y="436"/>
                    </a:lnTo>
                    <a:lnTo>
                      <a:pt x="359" y="441"/>
                    </a:lnTo>
                    <a:lnTo>
                      <a:pt x="350" y="446"/>
                    </a:lnTo>
                    <a:lnTo>
                      <a:pt x="340" y="449"/>
                    </a:lnTo>
                    <a:lnTo>
                      <a:pt x="330" y="452"/>
                    </a:lnTo>
                    <a:lnTo>
                      <a:pt x="326" y="454"/>
                    </a:lnTo>
                    <a:lnTo>
                      <a:pt x="323" y="457"/>
                    </a:lnTo>
                    <a:lnTo>
                      <a:pt x="321" y="461"/>
                    </a:lnTo>
                    <a:lnTo>
                      <a:pt x="321" y="465"/>
                    </a:lnTo>
                    <a:lnTo>
                      <a:pt x="321" y="511"/>
                    </a:lnTo>
                    <a:lnTo>
                      <a:pt x="218" y="511"/>
                    </a:lnTo>
                    <a:lnTo>
                      <a:pt x="218" y="465"/>
                    </a:lnTo>
                    <a:lnTo>
                      <a:pt x="217" y="461"/>
                    </a:lnTo>
                    <a:lnTo>
                      <a:pt x="216" y="457"/>
                    </a:lnTo>
                    <a:lnTo>
                      <a:pt x="213" y="454"/>
                    </a:lnTo>
                    <a:lnTo>
                      <a:pt x="208" y="452"/>
                    </a:lnTo>
                    <a:lnTo>
                      <a:pt x="199" y="449"/>
                    </a:lnTo>
                    <a:lnTo>
                      <a:pt x="189" y="446"/>
                    </a:lnTo>
                    <a:lnTo>
                      <a:pt x="180" y="441"/>
                    </a:lnTo>
                    <a:lnTo>
                      <a:pt x="172" y="437"/>
                    </a:lnTo>
                    <a:lnTo>
                      <a:pt x="163" y="432"/>
                    </a:lnTo>
                    <a:lnTo>
                      <a:pt x="155" y="425"/>
                    </a:lnTo>
                    <a:lnTo>
                      <a:pt x="146" y="419"/>
                    </a:lnTo>
                    <a:lnTo>
                      <a:pt x="137" y="411"/>
                    </a:lnTo>
                    <a:lnTo>
                      <a:pt x="134" y="409"/>
                    </a:lnTo>
                    <a:lnTo>
                      <a:pt x="130" y="408"/>
                    </a:lnTo>
                    <a:lnTo>
                      <a:pt x="126" y="409"/>
                    </a:lnTo>
                    <a:lnTo>
                      <a:pt x="122" y="410"/>
                    </a:lnTo>
                    <a:lnTo>
                      <a:pt x="82" y="433"/>
                    </a:lnTo>
                    <a:lnTo>
                      <a:pt x="30" y="344"/>
                    </a:lnTo>
                    <a:lnTo>
                      <a:pt x="70" y="321"/>
                    </a:lnTo>
                    <a:lnTo>
                      <a:pt x="73" y="319"/>
                    </a:lnTo>
                    <a:lnTo>
                      <a:pt x="75" y="316"/>
                    </a:lnTo>
                    <a:lnTo>
                      <a:pt x="75" y="311"/>
                    </a:lnTo>
                    <a:lnTo>
                      <a:pt x="75" y="307"/>
                    </a:lnTo>
                    <a:lnTo>
                      <a:pt x="74" y="297"/>
                    </a:lnTo>
                    <a:lnTo>
                      <a:pt x="72" y="287"/>
                    </a:lnTo>
                    <a:lnTo>
                      <a:pt x="72" y="277"/>
                    </a:lnTo>
                    <a:lnTo>
                      <a:pt x="71" y="266"/>
                    </a:lnTo>
                    <a:lnTo>
                      <a:pt x="72" y="257"/>
                    </a:lnTo>
                    <a:lnTo>
                      <a:pt x="72" y="246"/>
                    </a:lnTo>
                    <a:lnTo>
                      <a:pt x="74" y="236"/>
                    </a:lnTo>
                    <a:lnTo>
                      <a:pt x="75" y="226"/>
                    </a:lnTo>
                    <a:lnTo>
                      <a:pt x="76" y="221"/>
                    </a:lnTo>
                    <a:lnTo>
                      <a:pt x="75" y="217"/>
                    </a:lnTo>
                    <a:lnTo>
                      <a:pt x="73" y="214"/>
                    </a:lnTo>
                    <a:lnTo>
                      <a:pt x="70" y="212"/>
                    </a:lnTo>
                    <a:lnTo>
                      <a:pt x="30" y="188"/>
                    </a:lnTo>
                    <a:lnTo>
                      <a:pt x="82" y="99"/>
                    </a:lnTo>
                    <a:lnTo>
                      <a:pt x="122" y="122"/>
                    </a:lnTo>
                    <a:lnTo>
                      <a:pt x="126" y="124"/>
                    </a:lnTo>
                    <a:lnTo>
                      <a:pt x="130" y="124"/>
                    </a:lnTo>
                    <a:lnTo>
                      <a:pt x="134" y="124"/>
                    </a:lnTo>
                    <a:lnTo>
                      <a:pt x="137" y="121"/>
                    </a:lnTo>
                    <a:lnTo>
                      <a:pt x="146" y="114"/>
                    </a:lnTo>
                    <a:lnTo>
                      <a:pt x="155" y="106"/>
                    </a:lnTo>
                    <a:lnTo>
                      <a:pt x="163" y="101"/>
                    </a:lnTo>
                    <a:lnTo>
                      <a:pt x="172" y="96"/>
                    </a:lnTo>
                    <a:lnTo>
                      <a:pt x="180" y="91"/>
                    </a:lnTo>
                    <a:lnTo>
                      <a:pt x="189" y="87"/>
                    </a:lnTo>
                    <a:lnTo>
                      <a:pt x="199" y="84"/>
                    </a:lnTo>
                    <a:lnTo>
                      <a:pt x="208" y="81"/>
                    </a:lnTo>
                    <a:lnTo>
                      <a:pt x="213" y="78"/>
                    </a:lnTo>
                    <a:lnTo>
                      <a:pt x="215" y="76"/>
                    </a:lnTo>
                    <a:lnTo>
                      <a:pt x="217" y="72"/>
                    </a:lnTo>
                    <a:lnTo>
                      <a:pt x="218" y="68"/>
                    </a:lnTo>
                    <a:lnTo>
                      <a:pt x="218" y="26"/>
                    </a:lnTo>
                    <a:lnTo>
                      <a:pt x="321" y="26"/>
                    </a:lnTo>
                    <a:lnTo>
                      <a:pt x="321" y="68"/>
                    </a:lnTo>
                    <a:lnTo>
                      <a:pt x="321" y="72"/>
                    </a:lnTo>
                    <a:lnTo>
                      <a:pt x="323" y="76"/>
                    </a:lnTo>
                    <a:lnTo>
                      <a:pt x="326" y="78"/>
                    </a:lnTo>
                    <a:lnTo>
                      <a:pt x="330" y="81"/>
                    </a:lnTo>
                    <a:lnTo>
                      <a:pt x="340" y="84"/>
                    </a:lnTo>
                    <a:lnTo>
                      <a:pt x="350" y="87"/>
                    </a:lnTo>
                    <a:lnTo>
                      <a:pt x="360" y="91"/>
                    </a:lnTo>
                    <a:lnTo>
                      <a:pt x="367" y="97"/>
                    </a:lnTo>
                    <a:lnTo>
                      <a:pt x="383" y="107"/>
                    </a:lnTo>
                    <a:lnTo>
                      <a:pt x="399" y="121"/>
                    </a:lnTo>
                    <a:lnTo>
                      <a:pt x="403" y="124"/>
                    </a:lnTo>
                    <a:lnTo>
                      <a:pt x="407" y="124"/>
                    </a:lnTo>
                    <a:lnTo>
                      <a:pt x="410" y="124"/>
                    </a:lnTo>
                    <a:lnTo>
                      <a:pt x="414" y="122"/>
                    </a:lnTo>
                    <a:lnTo>
                      <a:pt x="453" y="99"/>
                    </a:lnTo>
                    <a:lnTo>
                      <a:pt x="505" y="188"/>
                    </a:lnTo>
                    <a:lnTo>
                      <a:pt x="465" y="212"/>
                    </a:lnTo>
                    <a:lnTo>
                      <a:pt x="462" y="214"/>
                    </a:lnTo>
                    <a:lnTo>
                      <a:pt x="460" y="217"/>
                    </a:lnTo>
                    <a:lnTo>
                      <a:pt x="458" y="221"/>
                    </a:lnTo>
                    <a:lnTo>
                      <a:pt x="458" y="226"/>
                    </a:lnTo>
                    <a:lnTo>
                      <a:pt x="461" y="235"/>
                    </a:lnTo>
                    <a:lnTo>
                      <a:pt x="462" y="246"/>
                    </a:lnTo>
                    <a:lnTo>
                      <a:pt x="463" y="256"/>
                    </a:lnTo>
                    <a:lnTo>
                      <a:pt x="463" y="266"/>
                    </a:lnTo>
                    <a:lnTo>
                      <a:pt x="463" y="277"/>
                    </a:lnTo>
                    <a:lnTo>
                      <a:pt x="462" y="287"/>
                    </a:lnTo>
                    <a:lnTo>
                      <a:pt x="461" y="297"/>
                    </a:lnTo>
                    <a:lnTo>
                      <a:pt x="458" y="307"/>
                    </a:lnTo>
                    <a:lnTo>
                      <a:pt x="458" y="311"/>
                    </a:lnTo>
                    <a:lnTo>
                      <a:pt x="460" y="316"/>
                    </a:lnTo>
                    <a:lnTo>
                      <a:pt x="462" y="319"/>
                    </a:lnTo>
                    <a:lnTo>
                      <a:pt x="465" y="321"/>
                    </a:lnTo>
                    <a:lnTo>
                      <a:pt x="505" y="344"/>
                    </a:lnTo>
                    <a:lnTo>
                      <a:pt x="453" y="433"/>
                    </a:lnTo>
                    <a:close/>
                    <a:moveTo>
                      <a:pt x="528" y="329"/>
                    </a:moveTo>
                    <a:lnTo>
                      <a:pt x="485" y="303"/>
                    </a:lnTo>
                    <a:lnTo>
                      <a:pt x="486" y="294"/>
                    </a:lnTo>
                    <a:lnTo>
                      <a:pt x="487" y="285"/>
                    </a:lnTo>
                    <a:lnTo>
                      <a:pt x="489" y="276"/>
                    </a:lnTo>
                    <a:lnTo>
                      <a:pt x="489" y="266"/>
                    </a:lnTo>
                    <a:lnTo>
                      <a:pt x="489" y="257"/>
                    </a:lnTo>
                    <a:lnTo>
                      <a:pt x="487" y="248"/>
                    </a:lnTo>
                    <a:lnTo>
                      <a:pt x="486" y="238"/>
                    </a:lnTo>
                    <a:lnTo>
                      <a:pt x="485" y="229"/>
                    </a:lnTo>
                    <a:lnTo>
                      <a:pt x="528" y="205"/>
                    </a:lnTo>
                    <a:lnTo>
                      <a:pt x="531" y="202"/>
                    </a:lnTo>
                    <a:lnTo>
                      <a:pt x="534" y="197"/>
                    </a:lnTo>
                    <a:lnTo>
                      <a:pt x="535" y="192"/>
                    </a:lnTo>
                    <a:lnTo>
                      <a:pt x="533" y="187"/>
                    </a:lnTo>
                    <a:lnTo>
                      <a:pt x="468" y="76"/>
                    </a:lnTo>
                    <a:lnTo>
                      <a:pt x="467" y="74"/>
                    </a:lnTo>
                    <a:lnTo>
                      <a:pt x="465" y="72"/>
                    </a:lnTo>
                    <a:lnTo>
                      <a:pt x="463" y="71"/>
                    </a:lnTo>
                    <a:lnTo>
                      <a:pt x="461" y="70"/>
                    </a:lnTo>
                    <a:lnTo>
                      <a:pt x="455" y="70"/>
                    </a:lnTo>
                    <a:lnTo>
                      <a:pt x="451" y="71"/>
                    </a:lnTo>
                    <a:lnTo>
                      <a:pt x="409" y="96"/>
                    </a:lnTo>
                    <a:lnTo>
                      <a:pt x="395" y="85"/>
                    </a:lnTo>
                    <a:lnTo>
                      <a:pt x="380" y="74"/>
                    </a:lnTo>
                    <a:lnTo>
                      <a:pt x="364" y="66"/>
                    </a:lnTo>
                    <a:lnTo>
                      <a:pt x="347" y="59"/>
                    </a:lnTo>
                    <a:lnTo>
                      <a:pt x="347" y="13"/>
                    </a:lnTo>
                    <a:lnTo>
                      <a:pt x="346" y="8"/>
                    </a:lnTo>
                    <a:lnTo>
                      <a:pt x="342" y="4"/>
                    </a:lnTo>
                    <a:lnTo>
                      <a:pt x="338" y="1"/>
                    </a:lnTo>
                    <a:lnTo>
                      <a:pt x="334" y="0"/>
                    </a:lnTo>
                    <a:lnTo>
                      <a:pt x="205" y="0"/>
                    </a:lnTo>
                    <a:lnTo>
                      <a:pt x="200" y="1"/>
                    </a:lnTo>
                    <a:lnTo>
                      <a:pt x="196" y="4"/>
                    </a:lnTo>
                    <a:lnTo>
                      <a:pt x="193" y="8"/>
                    </a:lnTo>
                    <a:lnTo>
                      <a:pt x="192" y="13"/>
                    </a:lnTo>
                    <a:lnTo>
                      <a:pt x="192" y="59"/>
                    </a:lnTo>
                    <a:lnTo>
                      <a:pt x="175" y="66"/>
                    </a:lnTo>
                    <a:lnTo>
                      <a:pt x="159" y="73"/>
                    </a:lnTo>
                    <a:lnTo>
                      <a:pt x="143" y="84"/>
                    </a:lnTo>
                    <a:lnTo>
                      <a:pt x="127" y="96"/>
                    </a:lnTo>
                    <a:lnTo>
                      <a:pt x="84" y="71"/>
                    </a:lnTo>
                    <a:lnTo>
                      <a:pt x="78" y="70"/>
                    </a:lnTo>
                    <a:lnTo>
                      <a:pt x="74" y="70"/>
                    </a:lnTo>
                    <a:lnTo>
                      <a:pt x="70" y="72"/>
                    </a:lnTo>
                    <a:lnTo>
                      <a:pt x="67" y="76"/>
                    </a:lnTo>
                    <a:lnTo>
                      <a:pt x="2" y="187"/>
                    </a:lnTo>
                    <a:lnTo>
                      <a:pt x="0" y="191"/>
                    </a:lnTo>
                    <a:lnTo>
                      <a:pt x="0" y="197"/>
                    </a:lnTo>
                    <a:lnTo>
                      <a:pt x="2" y="201"/>
                    </a:lnTo>
                    <a:lnTo>
                      <a:pt x="6" y="205"/>
                    </a:lnTo>
                    <a:lnTo>
                      <a:pt x="49" y="229"/>
                    </a:lnTo>
                    <a:lnTo>
                      <a:pt x="47" y="238"/>
                    </a:lnTo>
                    <a:lnTo>
                      <a:pt x="46" y="248"/>
                    </a:lnTo>
                    <a:lnTo>
                      <a:pt x="46" y="257"/>
                    </a:lnTo>
                    <a:lnTo>
                      <a:pt x="46" y="266"/>
                    </a:lnTo>
                    <a:lnTo>
                      <a:pt x="46" y="276"/>
                    </a:lnTo>
                    <a:lnTo>
                      <a:pt x="46" y="285"/>
                    </a:lnTo>
                    <a:lnTo>
                      <a:pt x="47" y="294"/>
                    </a:lnTo>
                    <a:lnTo>
                      <a:pt x="48" y="303"/>
                    </a:lnTo>
                    <a:lnTo>
                      <a:pt x="6" y="329"/>
                    </a:lnTo>
                    <a:lnTo>
                      <a:pt x="2" y="332"/>
                    </a:lnTo>
                    <a:lnTo>
                      <a:pt x="0" y="335"/>
                    </a:lnTo>
                    <a:lnTo>
                      <a:pt x="0" y="340"/>
                    </a:lnTo>
                    <a:lnTo>
                      <a:pt x="1" y="345"/>
                    </a:lnTo>
                    <a:lnTo>
                      <a:pt x="65" y="457"/>
                    </a:lnTo>
                    <a:lnTo>
                      <a:pt x="69" y="461"/>
                    </a:lnTo>
                    <a:lnTo>
                      <a:pt x="73" y="463"/>
                    </a:lnTo>
                    <a:lnTo>
                      <a:pt x="78" y="463"/>
                    </a:lnTo>
                    <a:lnTo>
                      <a:pt x="83" y="461"/>
                    </a:lnTo>
                    <a:lnTo>
                      <a:pt x="127" y="437"/>
                    </a:lnTo>
                    <a:lnTo>
                      <a:pt x="143" y="449"/>
                    </a:lnTo>
                    <a:lnTo>
                      <a:pt x="159" y="459"/>
                    </a:lnTo>
                    <a:lnTo>
                      <a:pt x="175" y="467"/>
                    </a:lnTo>
                    <a:lnTo>
                      <a:pt x="192" y="474"/>
                    </a:lnTo>
                    <a:lnTo>
                      <a:pt x="192" y="523"/>
                    </a:lnTo>
                    <a:lnTo>
                      <a:pt x="193" y="528"/>
                    </a:lnTo>
                    <a:lnTo>
                      <a:pt x="196" y="533"/>
                    </a:lnTo>
                    <a:lnTo>
                      <a:pt x="200" y="535"/>
                    </a:lnTo>
                    <a:lnTo>
                      <a:pt x="205" y="536"/>
                    </a:lnTo>
                    <a:lnTo>
                      <a:pt x="334" y="536"/>
                    </a:lnTo>
                    <a:lnTo>
                      <a:pt x="338" y="535"/>
                    </a:lnTo>
                    <a:lnTo>
                      <a:pt x="342" y="533"/>
                    </a:lnTo>
                    <a:lnTo>
                      <a:pt x="346" y="528"/>
                    </a:lnTo>
                    <a:lnTo>
                      <a:pt x="347" y="523"/>
                    </a:lnTo>
                    <a:lnTo>
                      <a:pt x="347" y="474"/>
                    </a:lnTo>
                    <a:lnTo>
                      <a:pt x="355" y="470"/>
                    </a:lnTo>
                    <a:lnTo>
                      <a:pt x="364" y="467"/>
                    </a:lnTo>
                    <a:lnTo>
                      <a:pt x="373" y="463"/>
                    </a:lnTo>
                    <a:lnTo>
                      <a:pt x="380" y="459"/>
                    </a:lnTo>
                    <a:lnTo>
                      <a:pt x="395" y="449"/>
                    </a:lnTo>
                    <a:lnTo>
                      <a:pt x="409" y="437"/>
                    </a:lnTo>
                    <a:lnTo>
                      <a:pt x="452" y="461"/>
                    </a:lnTo>
                    <a:lnTo>
                      <a:pt x="454" y="463"/>
                    </a:lnTo>
                    <a:lnTo>
                      <a:pt x="456" y="463"/>
                    </a:lnTo>
                    <a:lnTo>
                      <a:pt x="458" y="463"/>
                    </a:lnTo>
                    <a:lnTo>
                      <a:pt x="462" y="462"/>
                    </a:lnTo>
                    <a:lnTo>
                      <a:pt x="464" y="462"/>
                    </a:lnTo>
                    <a:lnTo>
                      <a:pt x="466" y="461"/>
                    </a:lnTo>
                    <a:lnTo>
                      <a:pt x="467" y="459"/>
                    </a:lnTo>
                    <a:lnTo>
                      <a:pt x="469" y="457"/>
                    </a:lnTo>
                    <a:lnTo>
                      <a:pt x="533" y="345"/>
                    </a:lnTo>
                    <a:lnTo>
                      <a:pt x="535" y="340"/>
                    </a:lnTo>
                    <a:lnTo>
                      <a:pt x="535" y="335"/>
                    </a:lnTo>
                    <a:lnTo>
                      <a:pt x="533" y="332"/>
                    </a:lnTo>
                    <a:lnTo>
                      <a:pt x="528" y="329"/>
                    </a:lnTo>
                    <a:close/>
                  </a:path>
                </a:pathLst>
              </a:custGeom>
              <a:solidFill>
                <a:sysClr val="windowText" lastClr="000000">
                  <a:lumMod val="95000"/>
                  <a:lumOff val="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  <p:sp>
            <p:nvSpPr>
              <p:cNvPr id="132" name="Freeform 64"/>
              <p:cNvSpPr>
                <a:spLocks noEditPoints="1"/>
              </p:cNvSpPr>
              <p:nvPr/>
            </p:nvSpPr>
            <p:spPr bwMode="auto">
              <a:xfrm>
                <a:off x="1727201" y="3240088"/>
                <a:ext cx="122238" cy="125413"/>
              </a:xfrm>
              <a:custGeom>
                <a:avLst/>
                <a:gdLst>
                  <a:gd name="T0" fmla="*/ 235 w 308"/>
                  <a:gd name="T1" fmla="*/ 227 h 315"/>
                  <a:gd name="T2" fmla="*/ 223 w 308"/>
                  <a:gd name="T3" fmla="*/ 229 h 315"/>
                  <a:gd name="T4" fmla="*/ 195 w 308"/>
                  <a:gd name="T5" fmla="*/ 248 h 315"/>
                  <a:gd name="T6" fmla="*/ 178 w 308"/>
                  <a:gd name="T7" fmla="*/ 257 h 315"/>
                  <a:gd name="T8" fmla="*/ 176 w 308"/>
                  <a:gd name="T9" fmla="*/ 289 h 315"/>
                  <a:gd name="T10" fmla="*/ 136 w 308"/>
                  <a:gd name="T11" fmla="*/ 260 h 315"/>
                  <a:gd name="T12" fmla="*/ 129 w 308"/>
                  <a:gd name="T13" fmla="*/ 253 h 315"/>
                  <a:gd name="T14" fmla="*/ 95 w 308"/>
                  <a:gd name="T15" fmla="*/ 237 h 315"/>
                  <a:gd name="T16" fmla="*/ 79 w 308"/>
                  <a:gd name="T17" fmla="*/ 226 h 315"/>
                  <a:gd name="T18" fmla="*/ 50 w 308"/>
                  <a:gd name="T19" fmla="*/ 240 h 315"/>
                  <a:gd name="T20" fmla="*/ 55 w 308"/>
                  <a:gd name="T21" fmla="*/ 192 h 315"/>
                  <a:gd name="T22" fmla="*/ 58 w 308"/>
                  <a:gd name="T23" fmla="*/ 180 h 315"/>
                  <a:gd name="T24" fmla="*/ 56 w 308"/>
                  <a:gd name="T25" fmla="*/ 145 h 315"/>
                  <a:gd name="T26" fmla="*/ 57 w 308"/>
                  <a:gd name="T27" fmla="*/ 126 h 315"/>
                  <a:gd name="T28" fmla="*/ 31 w 308"/>
                  <a:gd name="T29" fmla="*/ 108 h 315"/>
                  <a:gd name="T30" fmla="*/ 76 w 308"/>
                  <a:gd name="T31" fmla="*/ 87 h 315"/>
                  <a:gd name="T32" fmla="*/ 87 w 308"/>
                  <a:gd name="T33" fmla="*/ 84 h 315"/>
                  <a:gd name="T34" fmla="*/ 117 w 308"/>
                  <a:gd name="T35" fmla="*/ 66 h 315"/>
                  <a:gd name="T36" fmla="*/ 135 w 308"/>
                  <a:gd name="T37" fmla="*/ 57 h 315"/>
                  <a:gd name="T38" fmla="*/ 137 w 308"/>
                  <a:gd name="T39" fmla="*/ 25 h 315"/>
                  <a:gd name="T40" fmla="*/ 176 w 308"/>
                  <a:gd name="T41" fmla="*/ 53 h 315"/>
                  <a:gd name="T42" fmla="*/ 185 w 308"/>
                  <a:gd name="T43" fmla="*/ 62 h 315"/>
                  <a:gd name="T44" fmla="*/ 215 w 308"/>
                  <a:gd name="T45" fmla="*/ 77 h 315"/>
                  <a:gd name="T46" fmla="*/ 231 w 308"/>
                  <a:gd name="T47" fmla="*/ 88 h 315"/>
                  <a:gd name="T48" fmla="*/ 259 w 308"/>
                  <a:gd name="T49" fmla="*/ 76 h 315"/>
                  <a:gd name="T50" fmla="*/ 254 w 308"/>
                  <a:gd name="T51" fmla="*/ 123 h 315"/>
                  <a:gd name="T52" fmla="*/ 251 w 308"/>
                  <a:gd name="T53" fmla="*/ 134 h 315"/>
                  <a:gd name="T54" fmla="*/ 253 w 308"/>
                  <a:gd name="T55" fmla="*/ 169 h 315"/>
                  <a:gd name="T56" fmla="*/ 252 w 308"/>
                  <a:gd name="T57" fmla="*/ 188 h 315"/>
                  <a:gd name="T58" fmla="*/ 278 w 308"/>
                  <a:gd name="T59" fmla="*/ 207 h 315"/>
                  <a:gd name="T60" fmla="*/ 278 w 308"/>
                  <a:gd name="T61" fmla="*/ 178 h 315"/>
                  <a:gd name="T62" fmla="*/ 279 w 308"/>
                  <a:gd name="T63" fmla="*/ 148 h 315"/>
                  <a:gd name="T64" fmla="*/ 304 w 308"/>
                  <a:gd name="T65" fmla="*/ 123 h 315"/>
                  <a:gd name="T66" fmla="*/ 308 w 308"/>
                  <a:gd name="T67" fmla="*/ 116 h 315"/>
                  <a:gd name="T68" fmla="*/ 275 w 308"/>
                  <a:gd name="T69" fmla="*/ 51 h 315"/>
                  <a:gd name="T70" fmla="*/ 269 w 308"/>
                  <a:gd name="T71" fmla="*/ 46 h 315"/>
                  <a:gd name="T72" fmla="*/ 256 w 308"/>
                  <a:gd name="T73" fmla="*/ 46 h 315"/>
                  <a:gd name="T74" fmla="*/ 218 w 308"/>
                  <a:gd name="T75" fmla="*/ 49 h 315"/>
                  <a:gd name="T76" fmla="*/ 202 w 308"/>
                  <a:gd name="T77" fmla="*/ 13 h 315"/>
                  <a:gd name="T78" fmla="*/ 193 w 308"/>
                  <a:gd name="T79" fmla="*/ 2 h 315"/>
                  <a:gd name="T80" fmla="*/ 119 w 308"/>
                  <a:gd name="T81" fmla="*/ 2 h 315"/>
                  <a:gd name="T82" fmla="*/ 112 w 308"/>
                  <a:gd name="T83" fmla="*/ 13 h 315"/>
                  <a:gd name="T84" fmla="*/ 93 w 308"/>
                  <a:gd name="T85" fmla="*/ 50 h 315"/>
                  <a:gd name="T86" fmla="*/ 52 w 308"/>
                  <a:gd name="T87" fmla="*/ 46 h 315"/>
                  <a:gd name="T88" fmla="*/ 37 w 308"/>
                  <a:gd name="T89" fmla="*/ 47 h 315"/>
                  <a:gd name="T90" fmla="*/ 1 w 308"/>
                  <a:gd name="T91" fmla="*/ 111 h 315"/>
                  <a:gd name="T92" fmla="*/ 3 w 308"/>
                  <a:gd name="T93" fmla="*/ 121 h 315"/>
                  <a:gd name="T94" fmla="*/ 31 w 308"/>
                  <a:gd name="T95" fmla="*/ 138 h 315"/>
                  <a:gd name="T96" fmla="*/ 30 w 308"/>
                  <a:gd name="T97" fmla="*/ 167 h 315"/>
                  <a:gd name="T98" fmla="*/ 4 w 308"/>
                  <a:gd name="T99" fmla="*/ 193 h 315"/>
                  <a:gd name="T100" fmla="*/ 1 w 308"/>
                  <a:gd name="T101" fmla="*/ 199 h 315"/>
                  <a:gd name="T102" fmla="*/ 34 w 308"/>
                  <a:gd name="T103" fmla="*/ 263 h 315"/>
                  <a:gd name="T104" fmla="*/ 46 w 308"/>
                  <a:gd name="T105" fmla="*/ 270 h 315"/>
                  <a:gd name="T106" fmla="*/ 85 w 308"/>
                  <a:gd name="T107" fmla="*/ 259 h 315"/>
                  <a:gd name="T108" fmla="*/ 112 w 308"/>
                  <a:gd name="T109" fmla="*/ 274 h 315"/>
                  <a:gd name="T110" fmla="*/ 116 w 308"/>
                  <a:gd name="T111" fmla="*/ 311 h 315"/>
                  <a:gd name="T112" fmla="*/ 189 w 308"/>
                  <a:gd name="T113" fmla="*/ 315 h 315"/>
                  <a:gd name="T114" fmla="*/ 201 w 308"/>
                  <a:gd name="T115" fmla="*/ 306 h 315"/>
                  <a:gd name="T116" fmla="*/ 210 w 308"/>
                  <a:gd name="T117" fmla="*/ 270 h 315"/>
                  <a:gd name="T118" fmla="*/ 234 w 308"/>
                  <a:gd name="T119" fmla="*/ 255 h 315"/>
                  <a:gd name="T120" fmla="*/ 267 w 308"/>
                  <a:gd name="T121" fmla="*/ 270 h 315"/>
                  <a:gd name="T122" fmla="*/ 307 w 308"/>
                  <a:gd name="T123" fmla="*/ 208 h 315"/>
                  <a:gd name="T124" fmla="*/ 306 w 308"/>
                  <a:gd name="T125" fmla="*/ 19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08" h="315">
                    <a:moveTo>
                      <a:pt x="260" y="240"/>
                    </a:moveTo>
                    <a:lnTo>
                      <a:pt x="239" y="228"/>
                    </a:lnTo>
                    <a:lnTo>
                      <a:pt x="235" y="227"/>
                    </a:lnTo>
                    <a:lnTo>
                      <a:pt x="231" y="226"/>
                    </a:lnTo>
                    <a:lnTo>
                      <a:pt x="227" y="227"/>
                    </a:lnTo>
                    <a:lnTo>
                      <a:pt x="223" y="229"/>
                    </a:lnTo>
                    <a:lnTo>
                      <a:pt x="215" y="237"/>
                    </a:lnTo>
                    <a:lnTo>
                      <a:pt x="205" y="243"/>
                    </a:lnTo>
                    <a:lnTo>
                      <a:pt x="195" y="248"/>
                    </a:lnTo>
                    <a:lnTo>
                      <a:pt x="185" y="253"/>
                    </a:lnTo>
                    <a:lnTo>
                      <a:pt x="181" y="255"/>
                    </a:lnTo>
                    <a:lnTo>
                      <a:pt x="178" y="257"/>
                    </a:lnTo>
                    <a:lnTo>
                      <a:pt x="177" y="260"/>
                    </a:lnTo>
                    <a:lnTo>
                      <a:pt x="176" y="265"/>
                    </a:lnTo>
                    <a:lnTo>
                      <a:pt x="176" y="289"/>
                    </a:lnTo>
                    <a:lnTo>
                      <a:pt x="137" y="289"/>
                    </a:lnTo>
                    <a:lnTo>
                      <a:pt x="137" y="265"/>
                    </a:lnTo>
                    <a:lnTo>
                      <a:pt x="136" y="260"/>
                    </a:lnTo>
                    <a:lnTo>
                      <a:pt x="135" y="257"/>
                    </a:lnTo>
                    <a:lnTo>
                      <a:pt x="132" y="255"/>
                    </a:lnTo>
                    <a:lnTo>
                      <a:pt x="129" y="253"/>
                    </a:lnTo>
                    <a:lnTo>
                      <a:pt x="117" y="248"/>
                    </a:lnTo>
                    <a:lnTo>
                      <a:pt x="105" y="243"/>
                    </a:lnTo>
                    <a:lnTo>
                      <a:pt x="95" y="237"/>
                    </a:lnTo>
                    <a:lnTo>
                      <a:pt x="87" y="229"/>
                    </a:lnTo>
                    <a:lnTo>
                      <a:pt x="84" y="227"/>
                    </a:lnTo>
                    <a:lnTo>
                      <a:pt x="79" y="226"/>
                    </a:lnTo>
                    <a:lnTo>
                      <a:pt x="76" y="227"/>
                    </a:lnTo>
                    <a:lnTo>
                      <a:pt x="72" y="228"/>
                    </a:lnTo>
                    <a:lnTo>
                      <a:pt x="50" y="240"/>
                    </a:lnTo>
                    <a:lnTo>
                      <a:pt x="30" y="207"/>
                    </a:lnTo>
                    <a:lnTo>
                      <a:pt x="51" y="194"/>
                    </a:lnTo>
                    <a:lnTo>
                      <a:pt x="55" y="192"/>
                    </a:lnTo>
                    <a:lnTo>
                      <a:pt x="57" y="188"/>
                    </a:lnTo>
                    <a:lnTo>
                      <a:pt x="58" y="184"/>
                    </a:lnTo>
                    <a:lnTo>
                      <a:pt x="58" y="180"/>
                    </a:lnTo>
                    <a:lnTo>
                      <a:pt x="56" y="168"/>
                    </a:lnTo>
                    <a:lnTo>
                      <a:pt x="55" y="157"/>
                    </a:lnTo>
                    <a:lnTo>
                      <a:pt x="56" y="145"/>
                    </a:lnTo>
                    <a:lnTo>
                      <a:pt x="58" y="134"/>
                    </a:lnTo>
                    <a:lnTo>
                      <a:pt x="58" y="130"/>
                    </a:lnTo>
                    <a:lnTo>
                      <a:pt x="57" y="126"/>
                    </a:lnTo>
                    <a:lnTo>
                      <a:pt x="55" y="123"/>
                    </a:lnTo>
                    <a:lnTo>
                      <a:pt x="51" y="120"/>
                    </a:lnTo>
                    <a:lnTo>
                      <a:pt x="31" y="108"/>
                    </a:lnTo>
                    <a:lnTo>
                      <a:pt x="50" y="73"/>
                    </a:lnTo>
                    <a:lnTo>
                      <a:pt x="72" y="86"/>
                    </a:lnTo>
                    <a:lnTo>
                      <a:pt x="76" y="87"/>
                    </a:lnTo>
                    <a:lnTo>
                      <a:pt x="79" y="87"/>
                    </a:lnTo>
                    <a:lnTo>
                      <a:pt x="84" y="86"/>
                    </a:lnTo>
                    <a:lnTo>
                      <a:pt x="87" y="84"/>
                    </a:lnTo>
                    <a:lnTo>
                      <a:pt x="95" y="78"/>
                    </a:lnTo>
                    <a:lnTo>
                      <a:pt x="105" y="71"/>
                    </a:lnTo>
                    <a:lnTo>
                      <a:pt x="117" y="66"/>
                    </a:lnTo>
                    <a:lnTo>
                      <a:pt x="129" y="62"/>
                    </a:lnTo>
                    <a:lnTo>
                      <a:pt x="132" y="59"/>
                    </a:lnTo>
                    <a:lnTo>
                      <a:pt x="135" y="57"/>
                    </a:lnTo>
                    <a:lnTo>
                      <a:pt x="136" y="53"/>
                    </a:lnTo>
                    <a:lnTo>
                      <a:pt x="137" y="50"/>
                    </a:lnTo>
                    <a:lnTo>
                      <a:pt x="137" y="25"/>
                    </a:lnTo>
                    <a:lnTo>
                      <a:pt x="176" y="25"/>
                    </a:lnTo>
                    <a:lnTo>
                      <a:pt x="176" y="50"/>
                    </a:lnTo>
                    <a:lnTo>
                      <a:pt x="176" y="53"/>
                    </a:lnTo>
                    <a:lnTo>
                      <a:pt x="178" y="57"/>
                    </a:lnTo>
                    <a:lnTo>
                      <a:pt x="181" y="59"/>
                    </a:lnTo>
                    <a:lnTo>
                      <a:pt x="185" y="62"/>
                    </a:lnTo>
                    <a:lnTo>
                      <a:pt x="195" y="66"/>
                    </a:lnTo>
                    <a:lnTo>
                      <a:pt x="205" y="71"/>
                    </a:lnTo>
                    <a:lnTo>
                      <a:pt x="215" y="77"/>
                    </a:lnTo>
                    <a:lnTo>
                      <a:pt x="223" y="84"/>
                    </a:lnTo>
                    <a:lnTo>
                      <a:pt x="227" y="87"/>
                    </a:lnTo>
                    <a:lnTo>
                      <a:pt x="231" y="88"/>
                    </a:lnTo>
                    <a:lnTo>
                      <a:pt x="235" y="88"/>
                    </a:lnTo>
                    <a:lnTo>
                      <a:pt x="239" y="86"/>
                    </a:lnTo>
                    <a:lnTo>
                      <a:pt x="259" y="76"/>
                    </a:lnTo>
                    <a:lnTo>
                      <a:pt x="278" y="108"/>
                    </a:lnTo>
                    <a:lnTo>
                      <a:pt x="258" y="120"/>
                    </a:lnTo>
                    <a:lnTo>
                      <a:pt x="254" y="123"/>
                    </a:lnTo>
                    <a:lnTo>
                      <a:pt x="252" y="126"/>
                    </a:lnTo>
                    <a:lnTo>
                      <a:pt x="251" y="130"/>
                    </a:lnTo>
                    <a:lnTo>
                      <a:pt x="251" y="134"/>
                    </a:lnTo>
                    <a:lnTo>
                      <a:pt x="253" y="145"/>
                    </a:lnTo>
                    <a:lnTo>
                      <a:pt x="254" y="157"/>
                    </a:lnTo>
                    <a:lnTo>
                      <a:pt x="253" y="169"/>
                    </a:lnTo>
                    <a:lnTo>
                      <a:pt x="251" y="180"/>
                    </a:lnTo>
                    <a:lnTo>
                      <a:pt x="251" y="184"/>
                    </a:lnTo>
                    <a:lnTo>
                      <a:pt x="252" y="188"/>
                    </a:lnTo>
                    <a:lnTo>
                      <a:pt x="254" y="192"/>
                    </a:lnTo>
                    <a:lnTo>
                      <a:pt x="258" y="194"/>
                    </a:lnTo>
                    <a:lnTo>
                      <a:pt x="278" y="207"/>
                    </a:lnTo>
                    <a:lnTo>
                      <a:pt x="260" y="240"/>
                    </a:lnTo>
                    <a:close/>
                    <a:moveTo>
                      <a:pt x="302" y="192"/>
                    </a:moveTo>
                    <a:lnTo>
                      <a:pt x="278" y="178"/>
                    </a:lnTo>
                    <a:lnTo>
                      <a:pt x="279" y="167"/>
                    </a:lnTo>
                    <a:lnTo>
                      <a:pt x="279" y="157"/>
                    </a:lnTo>
                    <a:lnTo>
                      <a:pt x="279" y="148"/>
                    </a:lnTo>
                    <a:lnTo>
                      <a:pt x="278" y="138"/>
                    </a:lnTo>
                    <a:lnTo>
                      <a:pt x="302" y="124"/>
                    </a:lnTo>
                    <a:lnTo>
                      <a:pt x="304" y="123"/>
                    </a:lnTo>
                    <a:lnTo>
                      <a:pt x="306" y="121"/>
                    </a:lnTo>
                    <a:lnTo>
                      <a:pt x="307" y="119"/>
                    </a:lnTo>
                    <a:lnTo>
                      <a:pt x="308" y="116"/>
                    </a:lnTo>
                    <a:lnTo>
                      <a:pt x="308" y="111"/>
                    </a:lnTo>
                    <a:lnTo>
                      <a:pt x="306" y="106"/>
                    </a:lnTo>
                    <a:lnTo>
                      <a:pt x="275" y="51"/>
                    </a:lnTo>
                    <a:lnTo>
                      <a:pt x="273" y="49"/>
                    </a:lnTo>
                    <a:lnTo>
                      <a:pt x="271" y="47"/>
                    </a:lnTo>
                    <a:lnTo>
                      <a:pt x="269" y="46"/>
                    </a:lnTo>
                    <a:lnTo>
                      <a:pt x="266" y="44"/>
                    </a:lnTo>
                    <a:lnTo>
                      <a:pt x="262" y="44"/>
                    </a:lnTo>
                    <a:lnTo>
                      <a:pt x="256" y="46"/>
                    </a:lnTo>
                    <a:lnTo>
                      <a:pt x="234" y="59"/>
                    </a:lnTo>
                    <a:lnTo>
                      <a:pt x="226" y="54"/>
                    </a:lnTo>
                    <a:lnTo>
                      <a:pt x="218" y="49"/>
                    </a:lnTo>
                    <a:lnTo>
                      <a:pt x="210" y="44"/>
                    </a:lnTo>
                    <a:lnTo>
                      <a:pt x="202" y="41"/>
                    </a:lnTo>
                    <a:lnTo>
                      <a:pt x="202" y="13"/>
                    </a:lnTo>
                    <a:lnTo>
                      <a:pt x="201" y="8"/>
                    </a:lnTo>
                    <a:lnTo>
                      <a:pt x="197" y="4"/>
                    </a:lnTo>
                    <a:lnTo>
                      <a:pt x="193" y="2"/>
                    </a:lnTo>
                    <a:lnTo>
                      <a:pt x="189" y="0"/>
                    </a:lnTo>
                    <a:lnTo>
                      <a:pt x="124" y="0"/>
                    </a:lnTo>
                    <a:lnTo>
                      <a:pt x="119" y="2"/>
                    </a:lnTo>
                    <a:lnTo>
                      <a:pt x="116" y="4"/>
                    </a:lnTo>
                    <a:lnTo>
                      <a:pt x="113" y="8"/>
                    </a:lnTo>
                    <a:lnTo>
                      <a:pt x="112" y="13"/>
                    </a:lnTo>
                    <a:lnTo>
                      <a:pt x="112" y="41"/>
                    </a:lnTo>
                    <a:lnTo>
                      <a:pt x="102" y="44"/>
                    </a:lnTo>
                    <a:lnTo>
                      <a:pt x="93" y="50"/>
                    </a:lnTo>
                    <a:lnTo>
                      <a:pt x="85" y="54"/>
                    </a:lnTo>
                    <a:lnTo>
                      <a:pt x="77" y="59"/>
                    </a:lnTo>
                    <a:lnTo>
                      <a:pt x="52" y="46"/>
                    </a:lnTo>
                    <a:lnTo>
                      <a:pt x="47" y="44"/>
                    </a:lnTo>
                    <a:lnTo>
                      <a:pt x="43" y="44"/>
                    </a:lnTo>
                    <a:lnTo>
                      <a:pt x="37" y="47"/>
                    </a:lnTo>
                    <a:lnTo>
                      <a:pt x="34" y="51"/>
                    </a:lnTo>
                    <a:lnTo>
                      <a:pt x="2" y="106"/>
                    </a:lnTo>
                    <a:lnTo>
                      <a:pt x="1" y="111"/>
                    </a:lnTo>
                    <a:lnTo>
                      <a:pt x="1" y="116"/>
                    </a:lnTo>
                    <a:lnTo>
                      <a:pt x="2" y="119"/>
                    </a:lnTo>
                    <a:lnTo>
                      <a:pt x="3" y="121"/>
                    </a:lnTo>
                    <a:lnTo>
                      <a:pt x="5" y="123"/>
                    </a:lnTo>
                    <a:lnTo>
                      <a:pt x="7" y="124"/>
                    </a:lnTo>
                    <a:lnTo>
                      <a:pt x="31" y="138"/>
                    </a:lnTo>
                    <a:lnTo>
                      <a:pt x="30" y="148"/>
                    </a:lnTo>
                    <a:lnTo>
                      <a:pt x="29" y="157"/>
                    </a:lnTo>
                    <a:lnTo>
                      <a:pt x="30" y="167"/>
                    </a:lnTo>
                    <a:lnTo>
                      <a:pt x="31" y="178"/>
                    </a:lnTo>
                    <a:lnTo>
                      <a:pt x="6" y="192"/>
                    </a:lnTo>
                    <a:lnTo>
                      <a:pt x="4" y="193"/>
                    </a:lnTo>
                    <a:lnTo>
                      <a:pt x="3" y="194"/>
                    </a:lnTo>
                    <a:lnTo>
                      <a:pt x="2" y="196"/>
                    </a:lnTo>
                    <a:lnTo>
                      <a:pt x="1" y="199"/>
                    </a:lnTo>
                    <a:lnTo>
                      <a:pt x="0" y="203"/>
                    </a:lnTo>
                    <a:lnTo>
                      <a:pt x="2" y="208"/>
                    </a:lnTo>
                    <a:lnTo>
                      <a:pt x="34" y="263"/>
                    </a:lnTo>
                    <a:lnTo>
                      <a:pt x="37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51" y="269"/>
                    </a:lnTo>
                    <a:lnTo>
                      <a:pt x="77" y="254"/>
                    </a:lnTo>
                    <a:lnTo>
                      <a:pt x="85" y="259"/>
                    </a:lnTo>
                    <a:lnTo>
                      <a:pt x="93" y="266"/>
                    </a:lnTo>
                    <a:lnTo>
                      <a:pt x="102" y="270"/>
                    </a:lnTo>
                    <a:lnTo>
                      <a:pt x="112" y="274"/>
                    </a:lnTo>
                    <a:lnTo>
                      <a:pt x="112" y="302"/>
                    </a:lnTo>
                    <a:lnTo>
                      <a:pt x="113" y="306"/>
                    </a:lnTo>
                    <a:lnTo>
                      <a:pt x="116" y="311"/>
                    </a:lnTo>
                    <a:lnTo>
                      <a:pt x="119" y="314"/>
                    </a:lnTo>
                    <a:lnTo>
                      <a:pt x="124" y="315"/>
                    </a:lnTo>
                    <a:lnTo>
                      <a:pt x="189" y="315"/>
                    </a:lnTo>
                    <a:lnTo>
                      <a:pt x="193" y="314"/>
                    </a:lnTo>
                    <a:lnTo>
                      <a:pt x="197" y="311"/>
                    </a:lnTo>
                    <a:lnTo>
                      <a:pt x="201" y="306"/>
                    </a:lnTo>
                    <a:lnTo>
                      <a:pt x="202" y="302"/>
                    </a:lnTo>
                    <a:lnTo>
                      <a:pt x="202" y="274"/>
                    </a:lnTo>
                    <a:lnTo>
                      <a:pt x="210" y="270"/>
                    </a:lnTo>
                    <a:lnTo>
                      <a:pt x="218" y="266"/>
                    </a:lnTo>
                    <a:lnTo>
                      <a:pt x="226" y="260"/>
                    </a:lnTo>
                    <a:lnTo>
                      <a:pt x="234" y="255"/>
                    </a:lnTo>
                    <a:lnTo>
                      <a:pt x="258" y="268"/>
                    </a:lnTo>
                    <a:lnTo>
                      <a:pt x="262" y="270"/>
                    </a:lnTo>
                    <a:lnTo>
                      <a:pt x="267" y="270"/>
                    </a:lnTo>
                    <a:lnTo>
                      <a:pt x="271" y="268"/>
                    </a:lnTo>
                    <a:lnTo>
                      <a:pt x="275" y="263"/>
                    </a:lnTo>
                    <a:lnTo>
                      <a:pt x="307" y="208"/>
                    </a:lnTo>
                    <a:lnTo>
                      <a:pt x="308" y="202"/>
                    </a:lnTo>
                    <a:lnTo>
                      <a:pt x="308" y="198"/>
                    </a:lnTo>
                    <a:lnTo>
                      <a:pt x="306" y="194"/>
                    </a:lnTo>
                    <a:lnTo>
                      <a:pt x="302" y="192"/>
                    </a:lnTo>
                    <a:close/>
                  </a:path>
                </a:pathLst>
              </a:custGeom>
              <a:solidFill>
                <a:sysClr val="windowText" lastClr="000000">
                  <a:lumMod val="95000"/>
                  <a:lumOff val="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p:grpSp>
        <p:grpSp>
          <p:nvGrpSpPr>
            <p:cNvPr id="115" name="Group 15"/>
            <p:cNvGrpSpPr/>
            <p:nvPr/>
          </p:nvGrpSpPr>
          <p:grpSpPr>
            <a:xfrm>
              <a:off x="1048431" y="5113146"/>
              <a:ext cx="200025" cy="287338"/>
              <a:chOff x="10501313" y="2420871"/>
              <a:chExt cx="200025" cy="287338"/>
            </a:xfrm>
            <a:solidFill>
              <a:sysClr val="window" lastClr="FFFFFF"/>
            </a:solidFill>
          </p:grpSpPr>
          <p:sp>
            <p:nvSpPr>
              <p:cNvPr id="125" name="Freeform 203"/>
              <p:cNvSpPr>
                <a:spLocks noEditPoints="1"/>
              </p:cNvSpPr>
              <p:nvPr/>
            </p:nvSpPr>
            <p:spPr bwMode="auto">
              <a:xfrm>
                <a:off x="10501313" y="2420871"/>
                <a:ext cx="200025" cy="201613"/>
              </a:xfrm>
              <a:custGeom>
                <a:avLst/>
                <a:gdLst>
                  <a:gd name="T0" fmla="*/ 373 w 632"/>
                  <a:gd name="T1" fmla="*/ 511 h 631"/>
                  <a:gd name="T2" fmla="*/ 447 w 632"/>
                  <a:gd name="T3" fmla="*/ 447 h 631"/>
                  <a:gd name="T4" fmla="*/ 450 w 632"/>
                  <a:gd name="T5" fmla="*/ 431 h 631"/>
                  <a:gd name="T6" fmla="*/ 436 w 632"/>
                  <a:gd name="T7" fmla="*/ 421 h 631"/>
                  <a:gd name="T8" fmla="*/ 327 w 632"/>
                  <a:gd name="T9" fmla="*/ 426 h 631"/>
                  <a:gd name="T10" fmla="*/ 310 w 632"/>
                  <a:gd name="T11" fmla="*/ 422 h 631"/>
                  <a:gd name="T12" fmla="*/ 202 w 632"/>
                  <a:gd name="T13" fmla="*/ 422 h 631"/>
                  <a:gd name="T14" fmla="*/ 184 w 632"/>
                  <a:gd name="T15" fmla="*/ 426 h 631"/>
                  <a:gd name="T16" fmla="*/ 181 w 632"/>
                  <a:gd name="T17" fmla="*/ 442 h 631"/>
                  <a:gd name="T18" fmla="*/ 253 w 632"/>
                  <a:gd name="T19" fmla="*/ 511 h 631"/>
                  <a:gd name="T20" fmla="*/ 301 w 632"/>
                  <a:gd name="T21" fmla="*/ 473 h 631"/>
                  <a:gd name="T22" fmla="*/ 233 w 632"/>
                  <a:gd name="T23" fmla="*/ 589 h 631"/>
                  <a:gd name="T24" fmla="*/ 160 w 632"/>
                  <a:gd name="T25" fmla="*/ 555 h 631"/>
                  <a:gd name="T26" fmla="*/ 100 w 632"/>
                  <a:gd name="T27" fmla="*/ 503 h 631"/>
                  <a:gd name="T28" fmla="*/ 57 w 632"/>
                  <a:gd name="T29" fmla="*/ 436 h 631"/>
                  <a:gd name="T30" fmla="*/ 33 w 632"/>
                  <a:gd name="T31" fmla="*/ 358 h 631"/>
                  <a:gd name="T32" fmla="*/ 33 w 632"/>
                  <a:gd name="T33" fmla="*/ 272 h 631"/>
                  <a:gd name="T34" fmla="*/ 58 w 632"/>
                  <a:gd name="T35" fmla="*/ 192 h 631"/>
                  <a:gd name="T36" fmla="*/ 104 w 632"/>
                  <a:gd name="T37" fmla="*/ 123 h 631"/>
                  <a:gd name="T38" fmla="*/ 167 w 632"/>
                  <a:gd name="T39" fmla="*/ 72 h 631"/>
                  <a:gd name="T40" fmla="*/ 244 w 632"/>
                  <a:gd name="T41" fmla="*/ 38 h 631"/>
                  <a:gd name="T42" fmla="*/ 330 w 632"/>
                  <a:gd name="T43" fmla="*/ 30 h 631"/>
                  <a:gd name="T44" fmla="*/ 414 w 632"/>
                  <a:gd name="T45" fmla="*/ 47 h 631"/>
                  <a:gd name="T46" fmla="*/ 487 w 632"/>
                  <a:gd name="T47" fmla="*/ 87 h 631"/>
                  <a:gd name="T48" fmla="*/ 545 w 632"/>
                  <a:gd name="T49" fmla="*/ 145 h 631"/>
                  <a:gd name="T50" fmla="*/ 584 w 632"/>
                  <a:gd name="T51" fmla="*/ 218 h 631"/>
                  <a:gd name="T52" fmla="*/ 602 w 632"/>
                  <a:gd name="T53" fmla="*/ 301 h 631"/>
                  <a:gd name="T54" fmla="*/ 593 w 632"/>
                  <a:gd name="T55" fmla="*/ 385 h 631"/>
                  <a:gd name="T56" fmla="*/ 563 w 632"/>
                  <a:gd name="T57" fmla="*/ 460 h 631"/>
                  <a:gd name="T58" fmla="*/ 514 w 632"/>
                  <a:gd name="T59" fmla="*/ 522 h 631"/>
                  <a:gd name="T60" fmla="*/ 449 w 632"/>
                  <a:gd name="T61" fmla="*/ 568 h 631"/>
                  <a:gd name="T62" fmla="*/ 372 w 632"/>
                  <a:gd name="T63" fmla="*/ 596 h 631"/>
                  <a:gd name="T64" fmla="*/ 283 w 632"/>
                  <a:gd name="T65" fmla="*/ 1 h 631"/>
                  <a:gd name="T66" fmla="*/ 193 w 632"/>
                  <a:gd name="T67" fmla="*/ 25 h 631"/>
                  <a:gd name="T68" fmla="*/ 115 w 632"/>
                  <a:gd name="T69" fmla="*/ 72 h 631"/>
                  <a:gd name="T70" fmla="*/ 54 w 632"/>
                  <a:gd name="T71" fmla="*/ 139 h 631"/>
                  <a:gd name="T72" fmla="*/ 14 w 632"/>
                  <a:gd name="T73" fmla="*/ 222 h 631"/>
                  <a:gd name="T74" fmla="*/ 0 w 632"/>
                  <a:gd name="T75" fmla="*/ 316 h 631"/>
                  <a:gd name="T76" fmla="*/ 14 w 632"/>
                  <a:gd name="T77" fmla="*/ 410 h 631"/>
                  <a:gd name="T78" fmla="*/ 54 w 632"/>
                  <a:gd name="T79" fmla="*/ 492 h 631"/>
                  <a:gd name="T80" fmla="*/ 115 w 632"/>
                  <a:gd name="T81" fmla="*/ 560 h 631"/>
                  <a:gd name="T82" fmla="*/ 193 w 632"/>
                  <a:gd name="T83" fmla="*/ 607 h 631"/>
                  <a:gd name="T84" fmla="*/ 283 w 632"/>
                  <a:gd name="T85" fmla="*/ 630 h 631"/>
                  <a:gd name="T86" fmla="*/ 380 w 632"/>
                  <a:gd name="T87" fmla="*/ 625 h 631"/>
                  <a:gd name="T88" fmla="*/ 466 w 632"/>
                  <a:gd name="T89" fmla="*/ 594 h 631"/>
                  <a:gd name="T90" fmla="*/ 539 w 632"/>
                  <a:gd name="T91" fmla="*/ 539 h 631"/>
                  <a:gd name="T92" fmla="*/ 594 w 632"/>
                  <a:gd name="T93" fmla="*/ 466 h 631"/>
                  <a:gd name="T94" fmla="*/ 625 w 632"/>
                  <a:gd name="T95" fmla="*/ 379 h 631"/>
                  <a:gd name="T96" fmla="*/ 631 w 632"/>
                  <a:gd name="T97" fmla="*/ 284 h 631"/>
                  <a:gd name="T98" fmla="*/ 607 w 632"/>
                  <a:gd name="T99" fmla="*/ 193 h 631"/>
                  <a:gd name="T100" fmla="*/ 560 w 632"/>
                  <a:gd name="T101" fmla="*/ 115 h 631"/>
                  <a:gd name="T102" fmla="*/ 492 w 632"/>
                  <a:gd name="T103" fmla="*/ 53 h 631"/>
                  <a:gd name="T104" fmla="*/ 410 w 632"/>
                  <a:gd name="T105" fmla="*/ 14 h 631"/>
                  <a:gd name="T106" fmla="*/ 316 w 632"/>
                  <a:gd name="T107" fmla="*/ 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32" h="631">
                    <a:moveTo>
                      <a:pt x="331" y="601"/>
                    </a:moveTo>
                    <a:lnTo>
                      <a:pt x="331" y="473"/>
                    </a:lnTo>
                    <a:lnTo>
                      <a:pt x="366" y="507"/>
                    </a:lnTo>
                    <a:lnTo>
                      <a:pt x="368" y="509"/>
                    </a:lnTo>
                    <a:lnTo>
                      <a:pt x="370" y="510"/>
                    </a:lnTo>
                    <a:lnTo>
                      <a:pt x="373" y="511"/>
                    </a:lnTo>
                    <a:lnTo>
                      <a:pt x="376" y="511"/>
                    </a:lnTo>
                    <a:lnTo>
                      <a:pt x="379" y="511"/>
                    </a:lnTo>
                    <a:lnTo>
                      <a:pt x="382" y="510"/>
                    </a:lnTo>
                    <a:lnTo>
                      <a:pt x="384" y="509"/>
                    </a:lnTo>
                    <a:lnTo>
                      <a:pt x="387" y="507"/>
                    </a:lnTo>
                    <a:lnTo>
                      <a:pt x="447" y="447"/>
                    </a:lnTo>
                    <a:lnTo>
                      <a:pt x="449" y="445"/>
                    </a:lnTo>
                    <a:lnTo>
                      <a:pt x="450" y="442"/>
                    </a:lnTo>
                    <a:lnTo>
                      <a:pt x="451" y="440"/>
                    </a:lnTo>
                    <a:lnTo>
                      <a:pt x="451" y="436"/>
                    </a:lnTo>
                    <a:lnTo>
                      <a:pt x="451" y="433"/>
                    </a:lnTo>
                    <a:lnTo>
                      <a:pt x="450" y="431"/>
                    </a:lnTo>
                    <a:lnTo>
                      <a:pt x="449" y="428"/>
                    </a:lnTo>
                    <a:lnTo>
                      <a:pt x="447" y="426"/>
                    </a:lnTo>
                    <a:lnTo>
                      <a:pt x="445" y="423"/>
                    </a:lnTo>
                    <a:lnTo>
                      <a:pt x="442" y="422"/>
                    </a:lnTo>
                    <a:lnTo>
                      <a:pt x="440" y="421"/>
                    </a:lnTo>
                    <a:lnTo>
                      <a:pt x="436" y="421"/>
                    </a:lnTo>
                    <a:lnTo>
                      <a:pt x="433" y="421"/>
                    </a:lnTo>
                    <a:lnTo>
                      <a:pt x="431" y="422"/>
                    </a:lnTo>
                    <a:lnTo>
                      <a:pt x="428" y="423"/>
                    </a:lnTo>
                    <a:lnTo>
                      <a:pt x="426" y="426"/>
                    </a:lnTo>
                    <a:lnTo>
                      <a:pt x="376" y="475"/>
                    </a:lnTo>
                    <a:lnTo>
                      <a:pt x="327" y="426"/>
                    </a:lnTo>
                    <a:lnTo>
                      <a:pt x="324" y="423"/>
                    </a:lnTo>
                    <a:lnTo>
                      <a:pt x="322" y="422"/>
                    </a:lnTo>
                    <a:lnTo>
                      <a:pt x="318" y="421"/>
                    </a:lnTo>
                    <a:lnTo>
                      <a:pt x="316" y="421"/>
                    </a:lnTo>
                    <a:lnTo>
                      <a:pt x="313" y="421"/>
                    </a:lnTo>
                    <a:lnTo>
                      <a:pt x="310" y="422"/>
                    </a:lnTo>
                    <a:lnTo>
                      <a:pt x="308" y="423"/>
                    </a:lnTo>
                    <a:lnTo>
                      <a:pt x="306" y="426"/>
                    </a:lnTo>
                    <a:lnTo>
                      <a:pt x="255" y="475"/>
                    </a:lnTo>
                    <a:lnTo>
                      <a:pt x="206" y="426"/>
                    </a:lnTo>
                    <a:lnTo>
                      <a:pt x="204" y="423"/>
                    </a:lnTo>
                    <a:lnTo>
                      <a:pt x="202" y="422"/>
                    </a:lnTo>
                    <a:lnTo>
                      <a:pt x="198" y="421"/>
                    </a:lnTo>
                    <a:lnTo>
                      <a:pt x="195" y="421"/>
                    </a:lnTo>
                    <a:lnTo>
                      <a:pt x="193" y="421"/>
                    </a:lnTo>
                    <a:lnTo>
                      <a:pt x="190" y="422"/>
                    </a:lnTo>
                    <a:lnTo>
                      <a:pt x="188" y="423"/>
                    </a:lnTo>
                    <a:lnTo>
                      <a:pt x="184" y="426"/>
                    </a:lnTo>
                    <a:lnTo>
                      <a:pt x="183" y="428"/>
                    </a:lnTo>
                    <a:lnTo>
                      <a:pt x="181" y="431"/>
                    </a:lnTo>
                    <a:lnTo>
                      <a:pt x="180" y="433"/>
                    </a:lnTo>
                    <a:lnTo>
                      <a:pt x="180" y="436"/>
                    </a:lnTo>
                    <a:lnTo>
                      <a:pt x="180" y="440"/>
                    </a:lnTo>
                    <a:lnTo>
                      <a:pt x="181" y="442"/>
                    </a:lnTo>
                    <a:lnTo>
                      <a:pt x="183" y="445"/>
                    </a:lnTo>
                    <a:lnTo>
                      <a:pt x="184" y="447"/>
                    </a:lnTo>
                    <a:lnTo>
                      <a:pt x="244" y="507"/>
                    </a:lnTo>
                    <a:lnTo>
                      <a:pt x="248" y="509"/>
                    </a:lnTo>
                    <a:lnTo>
                      <a:pt x="250" y="510"/>
                    </a:lnTo>
                    <a:lnTo>
                      <a:pt x="253" y="511"/>
                    </a:lnTo>
                    <a:lnTo>
                      <a:pt x="255" y="511"/>
                    </a:lnTo>
                    <a:lnTo>
                      <a:pt x="258" y="511"/>
                    </a:lnTo>
                    <a:lnTo>
                      <a:pt x="262" y="510"/>
                    </a:lnTo>
                    <a:lnTo>
                      <a:pt x="264" y="509"/>
                    </a:lnTo>
                    <a:lnTo>
                      <a:pt x="266" y="507"/>
                    </a:lnTo>
                    <a:lnTo>
                      <a:pt x="301" y="473"/>
                    </a:lnTo>
                    <a:lnTo>
                      <a:pt x="301" y="601"/>
                    </a:lnTo>
                    <a:lnTo>
                      <a:pt x="286" y="600"/>
                    </a:lnTo>
                    <a:lnTo>
                      <a:pt x="273" y="598"/>
                    </a:lnTo>
                    <a:lnTo>
                      <a:pt x="259" y="596"/>
                    </a:lnTo>
                    <a:lnTo>
                      <a:pt x="246" y="593"/>
                    </a:lnTo>
                    <a:lnTo>
                      <a:pt x="233" y="589"/>
                    </a:lnTo>
                    <a:lnTo>
                      <a:pt x="220" y="584"/>
                    </a:lnTo>
                    <a:lnTo>
                      <a:pt x="207" y="580"/>
                    </a:lnTo>
                    <a:lnTo>
                      <a:pt x="195" y="575"/>
                    </a:lnTo>
                    <a:lnTo>
                      <a:pt x="183" y="568"/>
                    </a:lnTo>
                    <a:lnTo>
                      <a:pt x="172" y="562"/>
                    </a:lnTo>
                    <a:lnTo>
                      <a:pt x="160" y="555"/>
                    </a:lnTo>
                    <a:lnTo>
                      <a:pt x="149" y="548"/>
                    </a:lnTo>
                    <a:lnTo>
                      <a:pt x="138" y="539"/>
                    </a:lnTo>
                    <a:lnTo>
                      <a:pt x="128" y="531"/>
                    </a:lnTo>
                    <a:lnTo>
                      <a:pt x="118" y="522"/>
                    </a:lnTo>
                    <a:lnTo>
                      <a:pt x="109" y="512"/>
                    </a:lnTo>
                    <a:lnTo>
                      <a:pt x="100" y="503"/>
                    </a:lnTo>
                    <a:lnTo>
                      <a:pt x="91" y="492"/>
                    </a:lnTo>
                    <a:lnTo>
                      <a:pt x="84" y="482"/>
                    </a:lnTo>
                    <a:lnTo>
                      <a:pt x="76" y="471"/>
                    </a:lnTo>
                    <a:lnTo>
                      <a:pt x="69" y="460"/>
                    </a:lnTo>
                    <a:lnTo>
                      <a:pt x="62" y="448"/>
                    </a:lnTo>
                    <a:lnTo>
                      <a:pt x="57" y="436"/>
                    </a:lnTo>
                    <a:lnTo>
                      <a:pt x="51" y="423"/>
                    </a:lnTo>
                    <a:lnTo>
                      <a:pt x="46" y="411"/>
                    </a:lnTo>
                    <a:lnTo>
                      <a:pt x="42" y="398"/>
                    </a:lnTo>
                    <a:lnTo>
                      <a:pt x="39" y="385"/>
                    </a:lnTo>
                    <a:lnTo>
                      <a:pt x="35" y="372"/>
                    </a:lnTo>
                    <a:lnTo>
                      <a:pt x="33" y="358"/>
                    </a:lnTo>
                    <a:lnTo>
                      <a:pt x="31" y="344"/>
                    </a:lnTo>
                    <a:lnTo>
                      <a:pt x="30" y="330"/>
                    </a:lnTo>
                    <a:lnTo>
                      <a:pt x="30" y="316"/>
                    </a:lnTo>
                    <a:lnTo>
                      <a:pt x="30" y="301"/>
                    </a:lnTo>
                    <a:lnTo>
                      <a:pt x="31" y="286"/>
                    </a:lnTo>
                    <a:lnTo>
                      <a:pt x="33" y="272"/>
                    </a:lnTo>
                    <a:lnTo>
                      <a:pt x="35" y="258"/>
                    </a:lnTo>
                    <a:lnTo>
                      <a:pt x="39" y="244"/>
                    </a:lnTo>
                    <a:lnTo>
                      <a:pt x="43" y="230"/>
                    </a:lnTo>
                    <a:lnTo>
                      <a:pt x="47" y="218"/>
                    </a:lnTo>
                    <a:lnTo>
                      <a:pt x="52" y="205"/>
                    </a:lnTo>
                    <a:lnTo>
                      <a:pt x="58" y="192"/>
                    </a:lnTo>
                    <a:lnTo>
                      <a:pt x="64" y="180"/>
                    </a:lnTo>
                    <a:lnTo>
                      <a:pt x="72" y="167"/>
                    </a:lnTo>
                    <a:lnTo>
                      <a:pt x="78" y="156"/>
                    </a:lnTo>
                    <a:lnTo>
                      <a:pt x="87" y="145"/>
                    </a:lnTo>
                    <a:lnTo>
                      <a:pt x="95" y="134"/>
                    </a:lnTo>
                    <a:lnTo>
                      <a:pt x="104" y="123"/>
                    </a:lnTo>
                    <a:lnTo>
                      <a:pt x="114" y="114"/>
                    </a:lnTo>
                    <a:lnTo>
                      <a:pt x="123" y="104"/>
                    </a:lnTo>
                    <a:lnTo>
                      <a:pt x="134" y="95"/>
                    </a:lnTo>
                    <a:lnTo>
                      <a:pt x="145" y="87"/>
                    </a:lnTo>
                    <a:lnTo>
                      <a:pt x="157" y="79"/>
                    </a:lnTo>
                    <a:lnTo>
                      <a:pt x="167" y="72"/>
                    </a:lnTo>
                    <a:lnTo>
                      <a:pt x="180" y="64"/>
                    </a:lnTo>
                    <a:lnTo>
                      <a:pt x="192" y="58"/>
                    </a:lnTo>
                    <a:lnTo>
                      <a:pt x="205" y="52"/>
                    </a:lnTo>
                    <a:lnTo>
                      <a:pt x="218" y="47"/>
                    </a:lnTo>
                    <a:lnTo>
                      <a:pt x="231" y="43"/>
                    </a:lnTo>
                    <a:lnTo>
                      <a:pt x="244" y="38"/>
                    </a:lnTo>
                    <a:lnTo>
                      <a:pt x="258" y="35"/>
                    </a:lnTo>
                    <a:lnTo>
                      <a:pt x="272" y="33"/>
                    </a:lnTo>
                    <a:lnTo>
                      <a:pt x="286" y="31"/>
                    </a:lnTo>
                    <a:lnTo>
                      <a:pt x="301" y="30"/>
                    </a:lnTo>
                    <a:lnTo>
                      <a:pt x="316" y="30"/>
                    </a:lnTo>
                    <a:lnTo>
                      <a:pt x="330" y="30"/>
                    </a:lnTo>
                    <a:lnTo>
                      <a:pt x="345" y="31"/>
                    </a:lnTo>
                    <a:lnTo>
                      <a:pt x="359" y="33"/>
                    </a:lnTo>
                    <a:lnTo>
                      <a:pt x="373" y="35"/>
                    </a:lnTo>
                    <a:lnTo>
                      <a:pt x="387" y="38"/>
                    </a:lnTo>
                    <a:lnTo>
                      <a:pt x="401" y="43"/>
                    </a:lnTo>
                    <a:lnTo>
                      <a:pt x="414" y="47"/>
                    </a:lnTo>
                    <a:lnTo>
                      <a:pt x="427" y="52"/>
                    </a:lnTo>
                    <a:lnTo>
                      <a:pt x="440" y="58"/>
                    </a:lnTo>
                    <a:lnTo>
                      <a:pt x="453" y="64"/>
                    </a:lnTo>
                    <a:lnTo>
                      <a:pt x="464" y="72"/>
                    </a:lnTo>
                    <a:lnTo>
                      <a:pt x="476" y="79"/>
                    </a:lnTo>
                    <a:lnTo>
                      <a:pt x="487" y="87"/>
                    </a:lnTo>
                    <a:lnTo>
                      <a:pt x="498" y="95"/>
                    </a:lnTo>
                    <a:lnTo>
                      <a:pt x="508" y="104"/>
                    </a:lnTo>
                    <a:lnTo>
                      <a:pt x="518" y="114"/>
                    </a:lnTo>
                    <a:lnTo>
                      <a:pt x="528" y="123"/>
                    </a:lnTo>
                    <a:lnTo>
                      <a:pt x="536" y="134"/>
                    </a:lnTo>
                    <a:lnTo>
                      <a:pt x="545" y="145"/>
                    </a:lnTo>
                    <a:lnTo>
                      <a:pt x="553" y="156"/>
                    </a:lnTo>
                    <a:lnTo>
                      <a:pt x="561" y="167"/>
                    </a:lnTo>
                    <a:lnTo>
                      <a:pt x="567" y="180"/>
                    </a:lnTo>
                    <a:lnTo>
                      <a:pt x="574" y="192"/>
                    </a:lnTo>
                    <a:lnTo>
                      <a:pt x="579" y="205"/>
                    </a:lnTo>
                    <a:lnTo>
                      <a:pt x="584" y="218"/>
                    </a:lnTo>
                    <a:lnTo>
                      <a:pt x="589" y="230"/>
                    </a:lnTo>
                    <a:lnTo>
                      <a:pt x="593" y="244"/>
                    </a:lnTo>
                    <a:lnTo>
                      <a:pt x="596" y="258"/>
                    </a:lnTo>
                    <a:lnTo>
                      <a:pt x="598" y="272"/>
                    </a:lnTo>
                    <a:lnTo>
                      <a:pt x="601" y="286"/>
                    </a:lnTo>
                    <a:lnTo>
                      <a:pt x="602" y="301"/>
                    </a:lnTo>
                    <a:lnTo>
                      <a:pt x="602" y="316"/>
                    </a:lnTo>
                    <a:lnTo>
                      <a:pt x="602" y="330"/>
                    </a:lnTo>
                    <a:lnTo>
                      <a:pt x="601" y="344"/>
                    </a:lnTo>
                    <a:lnTo>
                      <a:pt x="598" y="358"/>
                    </a:lnTo>
                    <a:lnTo>
                      <a:pt x="596" y="372"/>
                    </a:lnTo>
                    <a:lnTo>
                      <a:pt x="593" y="385"/>
                    </a:lnTo>
                    <a:lnTo>
                      <a:pt x="590" y="398"/>
                    </a:lnTo>
                    <a:lnTo>
                      <a:pt x="586" y="411"/>
                    </a:lnTo>
                    <a:lnTo>
                      <a:pt x="581" y="423"/>
                    </a:lnTo>
                    <a:lnTo>
                      <a:pt x="575" y="436"/>
                    </a:lnTo>
                    <a:lnTo>
                      <a:pt x="569" y="448"/>
                    </a:lnTo>
                    <a:lnTo>
                      <a:pt x="563" y="460"/>
                    </a:lnTo>
                    <a:lnTo>
                      <a:pt x="555" y="471"/>
                    </a:lnTo>
                    <a:lnTo>
                      <a:pt x="548" y="482"/>
                    </a:lnTo>
                    <a:lnTo>
                      <a:pt x="540" y="492"/>
                    </a:lnTo>
                    <a:lnTo>
                      <a:pt x="532" y="503"/>
                    </a:lnTo>
                    <a:lnTo>
                      <a:pt x="523" y="512"/>
                    </a:lnTo>
                    <a:lnTo>
                      <a:pt x="514" y="522"/>
                    </a:lnTo>
                    <a:lnTo>
                      <a:pt x="504" y="531"/>
                    </a:lnTo>
                    <a:lnTo>
                      <a:pt x="493" y="539"/>
                    </a:lnTo>
                    <a:lnTo>
                      <a:pt x="483" y="548"/>
                    </a:lnTo>
                    <a:lnTo>
                      <a:pt x="472" y="555"/>
                    </a:lnTo>
                    <a:lnTo>
                      <a:pt x="460" y="562"/>
                    </a:lnTo>
                    <a:lnTo>
                      <a:pt x="449" y="568"/>
                    </a:lnTo>
                    <a:lnTo>
                      <a:pt x="436" y="575"/>
                    </a:lnTo>
                    <a:lnTo>
                      <a:pt x="425" y="580"/>
                    </a:lnTo>
                    <a:lnTo>
                      <a:pt x="412" y="584"/>
                    </a:lnTo>
                    <a:lnTo>
                      <a:pt x="399" y="589"/>
                    </a:lnTo>
                    <a:lnTo>
                      <a:pt x="386" y="593"/>
                    </a:lnTo>
                    <a:lnTo>
                      <a:pt x="372" y="596"/>
                    </a:lnTo>
                    <a:lnTo>
                      <a:pt x="359" y="598"/>
                    </a:lnTo>
                    <a:lnTo>
                      <a:pt x="345" y="600"/>
                    </a:lnTo>
                    <a:lnTo>
                      <a:pt x="331" y="601"/>
                    </a:lnTo>
                    <a:close/>
                    <a:moveTo>
                      <a:pt x="316" y="0"/>
                    </a:moveTo>
                    <a:lnTo>
                      <a:pt x="299" y="0"/>
                    </a:lnTo>
                    <a:lnTo>
                      <a:pt x="283" y="1"/>
                    </a:lnTo>
                    <a:lnTo>
                      <a:pt x="268" y="3"/>
                    </a:lnTo>
                    <a:lnTo>
                      <a:pt x="252" y="6"/>
                    </a:lnTo>
                    <a:lnTo>
                      <a:pt x="237" y="10"/>
                    </a:lnTo>
                    <a:lnTo>
                      <a:pt x="222" y="14"/>
                    </a:lnTo>
                    <a:lnTo>
                      <a:pt x="207" y="19"/>
                    </a:lnTo>
                    <a:lnTo>
                      <a:pt x="193" y="25"/>
                    </a:lnTo>
                    <a:lnTo>
                      <a:pt x="179" y="31"/>
                    </a:lnTo>
                    <a:lnTo>
                      <a:pt x="165" y="38"/>
                    </a:lnTo>
                    <a:lnTo>
                      <a:pt x="152" y="46"/>
                    </a:lnTo>
                    <a:lnTo>
                      <a:pt x="139" y="53"/>
                    </a:lnTo>
                    <a:lnTo>
                      <a:pt x="126" y="63"/>
                    </a:lnTo>
                    <a:lnTo>
                      <a:pt x="115" y="72"/>
                    </a:lnTo>
                    <a:lnTo>
                      <a:pt x="103" y="82"/>
                    </a:lnTo>
                    <a:lnTo>
                      <a:pt x="92" y="92"/>
                    </a:lnTo>
                    <a:lnTo>
                      <a:pt x="81" y="104"/>
                    </a:lnTo>
                    <a:lnTo>
                      <a:pt x="72" y="115"/>
                    </a:lnTo>
                    <a:lnTo>
                      <a:pt x="62" y="126"/>
                    </a:lnTo>
                    <a:lnTo>
                      <a:pt x="54" y="139"/>
                    </a:lnTo>
                    <a:lnTo>
                      <a:pt x="46" y="152"/>
                    </a:lnTo>
                    <a:lnTo>
                      <a:pt x="37" y="165"/>
                    </a:lnTo>
                    <a:lnTo>
                      <a:pt x="31" y="179"/>
                    </a:lnTo>
                    <a:lnTo>
                      <a:pt x="25" y="193"/>
                    </a:lnTo>
                    <a:lnTo>
                      <a:pt x="19" y="207"/>
                    </a:lnTo>
                    <a:lnTo>
                      <a:pt x="14" y="222"/>
                    </a:lnTo>
                    <a:lnTo>
                      <a:pt x="10" y="237"/>
                    </a:lnTo>
                    <a:lnTo>
                      <a:pt x="6" y="252"/>
                    </a:lnTo>
                    <a:lnTo>
                      <a:pt x="3" y="268"/>
                    </a:lnTo>
                    <a:lnTo>
                      <a:pt x="1" y="284"/>
                    </a:lnTo>
                    <a:lnTo>
                      <a:pt x="0" y="299"/>
                    </a:lnTo>
                    <a:lnTo>
                      <a:pt x="0" y="316"/>
                    </a:lnTo>
                    <a:lnTo>
                      <a:pt x="0" y="332"/>
                    </a:lnTo>
                    <a:lnTo>
                      <a:pt x="1" y="348"/>
                    </a:lnTo>
                    <a:lnTo>
                      <a:pt x="3" y="363"/>
                    </a:lnTo>
                    <a:lnTo>
                      <a:pt x="6" y="379"/>
                    </a:lnTo>
                    <a:lnTo>
                      <a:pt x="10" y="394"/>
                    </a:lnTo>
                    <a:lnTo>
                      <a:pt x="14" y="410"/>
                    </a:lnTo>
                    <a:lnTo>
                      <a:pt x="19" y="425"/>
                    </a:lnTo>
                    <a:lnTo>
                      <a:pt x="25" y="438"/>
                    </a:lnTo>
                    <a:lnTo>
                      <a:pt x="31" y="452"/>
                    </a:lnTo>
                    <a:lnTo>
                      <a:pt x="37" y="466"/>
                    </a:lnTo>
                    <a:lnTo>
                      <a:pt x="46" y="479"/>
                    </a:lnTo>
                    <a:lnTo>
                      <a:pt x="54" y="492"/>
                    </a:lnTo>
                    <a:lnTo>
                      <a:pt x="62" y="505"/>
                    </a:lnTo>
                    <a:lnTo>
                      <a:pt x="72" y="517"/>
                    </a:lnTo>
                    <a:lnTo>
                      <a:pt x="81" y="529"/>
                    </a:lnTo>
                    <a:lnTo>
                      <a:pt x="92" y="539"/>
                    </a:lnTo>
                    <a:lnTo>
                      <a:pt x="103" y="550"/>
                    </a:lnTo>
                    <a:lnTo>
                      <a:pt x="115" y="560"/>
                    </a:lnTo>
                    <a:lnTo>
                      <a:pt x="126" y="569"/>
                    </a:lnTo>
                    <a:lnTo>
                      <a:pt x="139" y="578"/>
                    </a:lnTo>
                    <a:lnTo>
                      <a:pt x="152" y="586"/>
                    </a:lnTo>
                    <a:lnTo>
                      <a:pt x="165" y="594"/>
                    </a:lnTo>
                    <a:lnTo>
                      <a:pt x="179" y="600"/>
                    </a:lnTo>
                    <a:lnTo>
                      <a:pt x="193" y="607"/>
                    </a:lnTo>
                    <a:lnTo>
                      <a:pt x="207" y="612"/>
                    </a:lnTo>
                    <a:lnTo>
                      <a:pt x="222" y="618"/>
                    </a:lnTo>
                    <a:lnTo>
                      <a:pt x="237" y="622"/>
                    </a:lnTo>
                    <a:lnTo>
                      <a:pt x="252" y="625"/>
                    </a:lnTo>
                    <a:lnTo>
                      <a:pt x="268" y="628"/>
                    </a:lnTo>
                    <a:lnTo>
                      <a:pt x="283" y="630"/>
                    </a:lnTo>
                    <a:lnTo>
                      <a:pt x="299" y="631"/>
                    </a:lnTo>
                    <a:lnTo>
                      <a:pt x="316" y="631"/>
                    </a:lnTo>
                    <a:lnTo>
                      <a:pt x="332" y="631"/>
                    </a:lnTo>
                    <a:lnTo>
                      <a:pt x="348" y="630"/>
                    </a:lnTo>
                    <a:lnTo>
                      <a:pt x="364" y="628"/>
                    </a:lnTo>
                    <a:lnTo>
                      <a:pt x="380" y="625"/>
                    </a:lnTo>
                    <a:lnTo>
                      <a:pt x="395" y="622"/>
                    </a:lnTo>
                    <a:lnTo>
                      <a:pt x="410" y="618"/>
                    </a:lnTo>
                    <a:lnTo>
                      <a:pt x="425" y="612"/>
                    </a:lnTo>
                    <a:lnTo>
                      <a:pt x="439" y="607"/>
                    </a:lnTo>
                    <a:lnTo>
                      <a:pt x="453" y="600"/>
                    </a:lnTo>
                    <a:lnTo>
                      <a:pt x="466" y="594"/>
                    </a:lnTo>
                    <a:lnTo>
                      <a:pt x="479" y="586"/>
                    </a:lnTo>
                    <a:lnTo>
                      <a:pt x="492" y="578"/>
                    </a:lnTo>
                    <a:lnTo>
                      <a:pt x="505" y="569"/>
                    </a:lnTo>
                    <a:lnTo>
                      <a:pt x="517" y="560"/>
                    </a:lnTo>
                    <a:lnTo>
                      <a:pt x="529" y="550"/>
                    </a:lnTo>
                    <a:lnTo>
                      <a:pt x="539" y="539"/>
                    </a:lnTo>
                    <a:lnTo>
                      <a:pt x="550" y="529"/>
                    </a:lnTo>
                    <a:lnTo>
                      <a:pt x="560" y="517"/>
                    </a:lnTo>
                    <a:lnTo>
                      <a:pt x="569" y="505"/>
                    </a:lnTo>
                    <a:lnTo>
                      <a:pt x="578" y="492"/>
                    </a:lnTo>
                    <a:lnTo>
                      <a:pt x="587" y="479"/>
                    </a:lnTo>
                    <a:lnTo>
                      <a:pt x="594" y="466"/>
                    </a:lnTo>
                    <a:lnTo>
                      <a:pt x="601" y="452"/>
                    </a:lnTo>
                    <a:lnTo>
                      <a:pt x="607" y="438"/>
                    </a:lnTo>
                    <a:lnTo>
                      <a:pt x="612" y="425"/>
                    </a:lnTo>
                    <a:lnTo>
                      <a:pt x="618" y="410"/>
                    </a:lnTo>
                    <a:lnTo>
                      <a:pt x="622" y="394"/>
                    </a:lnTo>
                    <a:lnTo>
                      <a:pt x="625" y="379"/>
                    </a:lnTo>
                    <a:lnTo>
                      <a:pt x="628" y="363"/>
                    </a:lnTo>
                    <a:lnTo>
                      <a:pt x="631" y="348"/>
                    </a:lnTo>
                    <a:lnTo>
                      <a:pt x="632" y="332"/>
                    </a:lnTo>
                    <a:lnTo>
                      <a:pt x="632" y="316"/>
                    </a:lnTo>
                    <a:lnTo>
                      <a:pt x="632" y="299"/>
                    </a:lnTo>
                    <a:lnTo>
                      <a:pt x="631" y="284"/>
                    </a:lnTo>
                    <a:lnTo>
                      <a:pt x="628" y="268"/>
                    </a:lnTo>
                    <a:lnTo>
                      <a:pt x="625" y="252"/>
                    </a:lnTo>
                    <a:lnTo>
                      <a:pt x="622" y="237"/>
                    </a:lnTo>
                    <a:lnTo>
                      <a:pt x="618" y="222"/>
                    </a:lnTo>
                    <a:lnTo>
                      <a:pt x="612" y="207"/>
                    </a:lnTo>
                    <a:lnTo>
                      <a:pt x="607" y="193"/>
                    </a:lnTo>
                    <a:lnTo>
                      <a:pt x="601" y="179"/>
                    </a:lnTo>
                    <a:lnTo>
                      <a:pt x="594" y="165"/>
                    </a:lnTo>
                    <a:lnTo>
                      <a:pt x="587" y="152"/>
                    </a:lnTo>
                    <a:lnTo>
                      <a:pt x="578" y="139"/>
                    </a:lnTo>
                    <a:lnTo>
                      <a:pt x="569" y="126"/>
                    </a:lnTo>
                    <a:lnTo>
                      <a:pt x="560" y="115"/>
                    </a:lnTo>
                    <a:lnTo>
                      <a:pt x="550" y="104"/>
                    </a:lnTo>
                    <a:lnTo>
                      <a:pt x="539" y="92"/>
                    </a:lnTo>
                    <a:lnTo>
                      <a:pt x="529" y="82"/>
                    </a:lnTo>
                    <a:lnTo>
                      <a:pt x="517" y="72"/>
                    </a:lnTo>
                    <a:lnTo>
                      <a:pt x="505" y="63"/>
                    </a:lnTo>
                    <a:lnTo>
                      <a:pt x="492" y="53"/>
                    </a:lnTo>
                    <a:lnTo>
                      <a:pt x="479" y="46"/>
                    </a:lnTo>
                    <a:lnTo>
                      <a:pt x="466" y="38"/>
                    </a:lnTo>
                    <a:lnTo>
                      <a:pt x="453" y="31"/>
                    </a:lnTo>
                    <a:lnTo>
                      <a:pt x="439" y="25"/>
                    </a:lnTo>
                    <a:lnTo>
                      <a:pt x="425" y="19"/>
                    </a:lnTo>
                    <a:lnTo>
                      <a:pt x="410" y="14"/>
                    </a:lnTo>
                    <a:lnTo>
                      <a:pt x="395" y="10"/>
                    </a:lnTo>
                    <a:lnTo>
                      <a:pt x="380" y="6"/>
                    </a:lnTo>
                    <a:lnTo>
                      <a:pt x="364" y="3"/>
                    </a:lnTo>
                    <a:lnTo>
                      <a:pt x="348" y="1"/>
                    </a:lnTo>
                    <a:lnTo>
                      <a:pt x="332" y="0"/>
                    </a:lnTo>
                    <a:lnTo>
                      <a:pt x="3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  <p:sp>
            <p:nvSpPr>
              <p:cNvPr id="126" name="Freeform 204"/>
              <p:cNvSpPr>
                <a:spLocks/>
              </p:cNvSpPr>
              <p:nvPr/>
            </p:nvSpPr>
            <p:spPr bwMode="auto">
              <a:xfrm>
                <a:off x="10567989" y="2641526"/>
                <a:ext cx="66676" cy="9525"/>
              </a:xfrm>
              <a:custGeom>
                <a:avLst/>
                <a:gdLst>
                  <a:gd name="T0" fmla="*/ 196 w 211"/>
                  <a:gd name="T1" fmla="*/ 0 h 31"/>
                  <a:gd name="T2" fmla="*/ 15 w 211"/>
                  <a:gd name="T3" fmla="*/ 0 h 31"/>
                  <a:gd name="T4" fmla="*/ 13 w 211"/>
                  <a:gd name="T5" fmla="*/ 1 h 31"/>
                  <a:gd name="T6" fmla="*/ 10 w 211"/>
                  <a:gd name="T7" fmla="*/ 2 h 31"/>
                  <a:gd name="T8" fmla="*/ 8 w 211"/>
                  <a:gd name="T9" fmla="*/ 3 h 31"/>
                  <a:gd name="T10" fmla="*/ 4 w 211"/>
                  <a:gd name="T11" fmla="*/ 5 h 31"/>
                  <a:gd name="T12" fmla="*/ 3 w 211"/>
                  <a:gd name="T13" fmla="*/ 7 h 31"/>
                  <a:gd name="T14" fmla="*/ 1 w 211"/>
                  <a:gd name="T15" fmla="*/ 9 h 31"/>
                  <a:gd name="T16" fmla="*/ 1 w 211"/>
                  <a:gd name="T17" fmla="*/ 12 h 31"/>
                  <a:gd name="T18" fmla="*/ 0 w 211"/>
                  <a:gd name="T19" fmla="*/ 16 h 31"/>
                  <a:gd name="T20" fmla="*/ 1 w 211"/>
                  <a:gd name="T21" fmla="*/ 18 h 31"/>
                  <a:gd name="T22" fmla="*/ 1 w 211"/>
                  <a:gd name="T23" fmla="*/ 21 h 31"/>
                  <a:gd name="T24" fmla="*/ 3 w 211"/>
                  <a:gd name="T25" fmla="*/ 23 h 31"/>
                  <a:gd name="T26" fmla="*/ 4 w 211"/>
                  <a:gd name="T27" fmla="*/ 25 h 31"/>
                  <a:gd name="T28" fmla="*/ 8 w 211"/>
                  <a:gd name="T29" fmla="*/ 27 h 31"/>
                  <a:gd name="T30" fmla="*/ 10 w 211"/>
                  <a:gd name="T31" fmla="*/ 28 h 31"/>
                  <a:gd name="T32" fmla="*/ 13 w 211"/>
                  <a:gd name="T33" fmla="*/ 30 h 31"/>
                  <a:gd name="T34" fmla="*/ 15 w 211"/>
                  <a:gd name="T35" fmla="*/ 31 h 31"/>
                  <a:gd name="T36" fmla="*/ 196 w 211"/>
                  <a:gd name="T37" fmla="*/ 31 h 31"/>
                  <a:gd name="T38" fmla="*/ 200 w 211"/>
                  <a:gd name="T39" fmla="*/ 30 h 31"/>
                  <a:gd name="T40" fmla="*/ 202 w 211"/>
                  <a:gd name="T41" fmla="*/ 28 h 31"/>
                  <a:gd name="T42" fmla="*/ 205 w 211"/>
                  <a:gd name="T43" fmla="*/ 27 h 31"/>
                  <a:gd name="T44" fmla="*/ 207 w 211"/>
                  <a:gd name="T45" fmla="*/ 25 h 31"/>
                  <a:gd name="T46" fmla="*/ 208 w 211"/>
                  <a:gd name="T47" fmla="*/ 23 h 31"/>
                  <a:gd name="T48" fmla="*/ 210 w 211"/>
                  <a:gd name="T49" fmla="*/ 21 h 31"/>
                  <a:gd name="T50" fmla="*/ 211 w 211"/>
                  <a:gd name="T51" fmla="*/ 18 h 31"/>
                  <a:gd name="T52" fmla="*/ 211 w 211"/>
                  <a:gd name="T53" fmla="*/ 16 h 31"/>
                  <a:gd name="T54" fmla="*/ 211 w 211"/>
                  <a:gd name="T55" fmla="*/ 12 h 31"/>
                  <a:gd name="T56" fmla="*/ 210 w 211"/>
                  <a:gd name="T57" fmla="*/ 9 h 31"/>
                  <a:gd name="T58" fmla="*/ 208 w 211"/>
                  <a:gd name="T59" fmla="*/ 7 h 31"/>
                  <a:gd name="T60" fmla="*/ 207 w 211"/>
                  <a:gd name="T61" fmla="*/ 5 h 31"/>
                  <a:gd name="T62" fmla="*/ 205 w 211"/>
                  <a:gd name="T63" fmla="*/ 3 h 31"/>
                  <a:gd name="T64" fmla="*/ 202 w 211"/>
                  <a:gd name="T65" fmla="*/ 2 h 31"/>
                  <a:gd name="T66" fmla="*/ 200 w 211"/>
                  <a:gd name="T67" fmla="*/ 1 h 31"/>
                  <a:gd name="T68" fmla="*/ 196 w 211"/>
                  <a:gd name="T6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1" h="31">
                    <a:moveTo>
                      <a:pt x="196" y="0"/>
                    </a:moveTo>
                    <a:lnTo>
                      <a:pt x="15" y="0"/>
                    </a:lnTo>
                    <a:lnTo>
                      <a:pt x="13" y="1"/>
                    </a:lnTo>
                    <a:lnTo>
                      <a:pt x="10" y="2"/>
                    </a:lnTo>
                    <a:lnTo>
                      <a:pt x="8" y="3"/>
                    </a:lnTo>
                    <a:lnTo>
                      <a:pt x="4" y="5"/>
                    </a:lnTo>
                    <a:lnTo>
                      <a:pt x="3" y="7"/>
                    </a:lnTo>
                    <a:lnTo>
                      <a:pt x="1" y="9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1" y="21"/>
                    </a:lnTo>
                    <a:lnTo>
                      <a:pt x="3" y="23"/>
                    </a:lnTo>
                    <a:lnTo>
                      <a:pt x="4" y="25"/>
                    </a:lnTo>
                    <a:lnTo>
                      <a:pt x="8" y="27"/>
                    </a:lnTo>
                    <a:lnTo>
                      <a:pt x="10" y="28"/>
                    </a:lnTo>
                    <a:lnTo>
                      <a:pt x="13" y="30"/>
                    </a:lnTo>
                    <a:lnTo>
                      <a:pt x="15" y="31"/>
                    </a:lnTo>
                    <a:lnTo>
                      <a:pt x="196" y="31"/>
                    </a:lnTo>
                    <a:lnTo>
                      <a:pt x="200" y="30"/>
                    </a:lnTo>
                    <a:lnTo>
                      <a:pt x="202" y="28"/>
                    </a:lnTo>
                    <a:lnTo>
                      <a:pt x="205" y="27"/>
                    </a:lnTo>
                    <a:lnTo>
                      <a:pt x="207" y="25"/>
                    </a:lnTo>
                    <a:lnTo>
                      <a:pt x="208" y="23"/>
                    </a:lnTo>
                    <a:lnTo>
                      <a:pt x="210" y="21"/>
                    </a:lnTo>
                    <a:lnTo>
                      <a:pt x="211" y="18"/>
                    </a:lnTo>
                    <a:lnTo>
                      <a:pt x="211" y="16"/>
                    </a:lnTo>
                    <a:lnTo>
                      <a:pt x="211" y="12"/>
                    </a:lnTo>
                    <a:lnTo>
                      <a:pt x="210" y="9"/>
                    </a:lnTo>
                    <a:lnTo>
                      <a:pt x="208" y="7"/>
                    </a:lnTo>
                    <a:lnTo>
                      <a:pt x="207" y="5"/>
                    </a:lnTo>
                    <a:lnTo>
                      <a:pt x="205" y="3"/>
                    </a:lnTo>
                    <a:lnTo>
                      <a:pt x="202" y="2"/>
                    </a:lnTo>
                    <a:lnTo>
                      <a:pt x="200" y="1"/>
                    </a:lnTo>
                    <a:lnTo>
                      <a:pt x="1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  <p:sp>
            <p:nvSpPr>
              <p:cNvPr id="127" name="Freeform 205"/>
              <p:cNvSpPr>
                <a:spLocks/>
              </p:cNvSpPr>
              <p:nvPr/>
            </p:nvSpPr>
            <p:spPr bwMode="auto">
              <a:xfrm>
                <a:off x="10567988" y="2468563"/>
                <a:ext cx="66675" cy="9525"/>
              </a:xfrm>
              <a:custGeom>
                <a:avLst/>
                <a:gdLst>
                  <a:gd name="T0" fmla="*/ 196 w 211"/>
                  <a:gd name="T1" fmla="*/ 0 h 30"/>
                  <a:gd name="T2" fmla="*/ 15 w 211"/>
                  <a:gd name="T3" fmla="*/ 0 h 30"/>
                  <a:gd name="T4" fmla="*/ 13 w 211"/>
                  <a:gd name="T5" fmla="*/ 0 h 30"/>
                  <a:gd name="T6" fmla="*/ 10 w 211"/>
                  <a:gd name="T7" fmla="*/ 1 h 30"/>
                  <a:gd name="T8" fmla="*/ 8 w 211"/>
                  <a:gd name="T9" fmla="*/ 2 h 30"/>
                  <a:gd name="T10" fmla="*/ 4 w 211"/>
                  <a:gd name="T11" fmla="*/ 4 h 30"/>
                  <a:gd name="T12" fmla="*/ 3 w 211"/>
                  <a:gd name="T13" fmla="*/ 6 h 30"/>
                  <a:gd name="T14" fmla="*/ 1 w 211"/>
                  <a:gd name="T15" fmla="*/ 8 h 30"/>
                  <a:gd name="T16" fmla="*/ 1 w 211"/>
                  <a:gd name="T17" fmla="*/ 11 h 30"/>
                  <a:gd name="T18" fmla="*/ 0 w 211"/>
                  <a:gd name="T19" fmla="*/ 15 h 30"/>
                  <a:gd name="T20" fmla="*/ 1 w 211"/>
                  <a:gd name="T21" fmla="*/ 17 h 30"/>
                  <a:gd name="T22" fmla="*/ 1 w 211"/>
                  <a:gd name="T23" fmla="*/ 20 h 30"/>
                  <a:gd name="T24" fmla="*/ 3 w 211"/>
                  <a:gd name="T25" fmla="*/ 22 h 30"/>
                  <a:gd name="T26" fmla="*/ 4 w 211"/>
                  <a:gd name="T27" fmla="*/ 25 h 30"/>
                  <a:gd name="T28" fmla="*/ 8 w 211"/>
                  <a:gd name="T29" fmla="*/ 26 h 30"/>
                  <a:gd name="T30" fmla="*/ 10 w 211"/>
                  <a:gd name="T31" fmla="*/ 29 h 30"/>
                  <a:gd name="T32" fmla="*/ 13 w 211"/>
                  <a:gd name="T33" fmla="*/ 29 h 30"/>
                  <a:gd name="T34" fmla="*/ 15 w 211"/>
                  <a:gd name="T35" fmla="*/ 30 h 30"/>
                  <a:gd name="T36" fmla="*/ 196 w 211"/>
                  <a:gd name="T37" fmla="*/ 30 h 30"/>
                  <a:gd name="T38" fmla="*/ 200 w 211"/>
                  <a:gd name="T39" fmla="*/ 29 h 30"/>
                  <a:gd name="T40" fmla="*/ 202 w 211"/>
                  <a:gd name="T41" fmla="*/ 29 h 30"/>
                  <a:gd name="T42" fmla="*/ 205 w 211"/>
                  <a:gd name="T43" fmla="*/ 26 h 30"/>
                  <a:gd name="T44" fmla="*/ 207 w 211"/>
                  <a:gd name="T45" fmla="*/ 25 h 30"/>
                  <a:gd name="T46" fmla="*/ 208 w 211"/>
                  <a:gd name="T47" fmla="*/ 22 h 30"/>
                  <a:gd name="T48" fmla="*/ 210 w 211"/>
                  <a:gd name="T49" fmla="*/ 20 h 30"/>
                  <a:gd name="T50" fmla="*/ 211 w 211"/>
                  <a:gd name="T51" fmla="*/ 17 h 30"/>
                  <a:gd name="T52" fmla="*/ 211 w 211"/>
                  <a:gd name="T53" fmla="*/ 15 h 30"/>
                  <a:gd name="T54" fmla="*/ 211 w 211"/>
                  <a:gd name="T55" fmla="*/ 11 h 30"/>
                  <a:gd name="T56" fmla="*/ 210 w 211"/>
                  <a:gd name="T57" fmla="*/ 8 h 30"/>
                  <a:gd name="T58" fmla="*/ 208 w 211"/>
                  <a:gd name="T59" fmla="*/ 6 h 30"/>
                  <a:gd name="T60" fmla="*/ 207 w 211"/>
                  <a:gd name="T61" fmla="*/ 4 h 30"/>
                  <a:gd name="T62" fmla="*/ 205 w 211"/>
                  <a:gd name="T63" fmla="*/ 2 h 30"/>
                  <a:gd name="T64" fmla="*/ 202 w 211"/>
                  <a:gd name="T65" fmla="*/ 1 h 30"/>
                  <a:gd name="T66" fmla="*/ 200 w 211"/>
                  <a:gd name="T67" fmla="*/ 0 h 30"/>
                  <a:gd name="T68" fmla="*/ 196 w 211"/>
                  <a:gd name="T6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1" h="30">
                    <a:moveTo>
                      <a:pt x="196" y="0"/>
                    </a:moveTo>
                    <a:lnTo>
                      <a:pt x="15" y="0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1" y="8"/>
                    </a:lnTo>
                    <a:lnTo>
                      <a:pt x="1" y="11"/>
                    </a:lnTo>
                    <a:lnTo>
                      <a:pt x="0" y="15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4" y="25"/>
                    </a:lnTo>
                    <a:lnTo>
                      <a:pt x="8" y="26"/>
                    </a:lnTo>
                    <a:lnTo>
                      <a:pt x="10" y="29"/>
                    </a:lnTo>
                    <a:lnTo>
                      <a:pt x="13" y="29"/>
                    </a:lnTo>
                    <a:lnTo>
                      <a:pt x="15" y="30"/>
                    </a:lnTo>
                    <a:lnTo>
                      <a:pt x="196" y="30"/>
                    </a:lnTo>
                    <a:lnTo>
                      <a:pt x="200" y="29"/>
                    </a:lnTo>
                    <a:lnTo>
                      <a:pt x="202" y="29"/>
                    </a:lnTo>
                    <a:lnTo>
                      <a:pt x="205" y="26"/>
                    </a:lnTo>
                    <a:lnTo>
                      <a:pt x="207" y="25"/>
                    </a:lnTo>
                    <a:lnTo>
                      <a:pt x="208" y="22"/>
                    </a:lnTo>
                    <a:lnTo>
                      <a:pt x="210" y="20"/>
                    </a:lnTo>
                    <a:lnTo>
                      <a:pt x="211" y="17"/>
                    </a:lnTo>
                    <a:lnTo>
                      <a:pt x="211" y="15"/>
                    </a:lnTo>
                    <a:lnTo>
                      <a:pt x="211" y="11"/>
                    </a:lnTo>
                    <a:lnTo>
                      <a:pt x="210" y="8"/>
                    </a:lnTo>
                    <a:lnTo>
                      <a:pt x="208" y="6"/>
                    </a:lnTo>
                    <a:lnTo>
                      <a:pt x="207" y="4"/>
                    </a:lnTo>
                    <a:lnTo>
                      <a:pt x="205" y="2"/>
                    </a:lnTo>
                    <a:lnTo>
                      <a:pt x="202" y="1"/>
                    </a:lnTo>
                    <a:lnTo>
                      <a:pt x="200" y="0"/>
                    </a:lnTo>
                    <a:lnTo>
                      <a:pt x="1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  <p:sp>
            <p:nvSpPr>
              <p:cNvPr id="128" name="Freeform 206"/>
              <p:cNvSpPr>
                <a:spLocks/>
              </p:cNvSpPr>
              <p:nvPr/>
            </p:nvSpPr>
            <p:spPr bwMode="auto">
              <a:xfrm>
                <a:off x="10567989" y="2679634"/>
                <a:ext cx="66676" cy="28575"/>
              </a:xfrm>
              <a:custGeom>
                <a:avLst/>
                <a:gdLst>
                  <a:gd name="T0" fmla="*/ 196 w 211"/>
                  <a:gd name="T1" fmla="*/ 0 h 90"/>
                  <a:gd name="T2" fmla="*/ 15 w 211"/>
                  <a:gd name="T3" fmla="*/ 0 h 90"/>
                  <a:gd name="T4" fmla="*/ 13 w 211"/>
                  <a:gd name="T5" fmla="*/ 0 h 90"/>
                  <a:gd name="T6" fmla="*/ 10 w 211"/>
                  <a:gd name="T7" fmla="*/ 1 h 90"/>
                  <a:gd name="T8" fmla="*/ 8 w 211"/>
                  <a:gd name="T9" fmla="*/ 2 h 90"/>
                  <a:gd name="T10" fmla="*/ 4 w 211"/>
                  <a:gd name="T11" fmla="*/ 4 h 90"/>
                  <a:gd name="T12" fmla="*/ 3 w 211"/>
                  <a:gd name="T13" fmla="*/ 6 h 90"/>
                  <a:gd name="T14" fmla="*/ 1 w 211"/>
                  <a:gd name="T15" fmla="*/ 8 h 90"/>
                  <a:gd name="T16" fmla="*/ 1 w 211"/>
                  <a:gd name="T17" fmla="*/ 11 h 90"/>
                  <a:gd name="T18" fmla="*/ 0 w 211"/>
                  <a:gd name="T19" fmla="*/ 15 h 90"/>
                  <a:gd name="T20" fmla="*/ 1 w 211"/>
                  <a:gd name="T21" fmla="*/ 18 h 90"/>
                  <a:gd name="T22" fmla="*/ 1 w 211"/>
                  <a:gd name="T23" fmla="*/ 20 h 90"/>
                  <a:gd name="T24" fmla="*/ 3 w 211"/>
                  <a:gd name="T25" fmla="*/ 23 h 90"/>
                  <a:gd name="T26" fmla="*/ 4 w 211"/>
                  <a:gd name="T27" fmla="*/ 25 h 90"/>
                  <a:gd name="T28" fmla="*/ 8 w 211"/>
                  <a:gd name="T29" fmla="*/ 27 h 90"/>
                  <a:gd name="T30" fmla="*/ 10 w 211"/>
                  <a:gd name="T31" fmla="*/ 29 h 90"/>
                  <a:gd name="T32" fmla="*/ 13 w 211"/>
                  <a:gd name="T33" fmla="*/ 30 h 90"/>
                  <a:gd name="T34" fmla="*/ 15 w 211"/>
                  <a:gd name="T35" fmla="*/ 30 h 90"/>
                  <a:gd name="T36" fmla="*/ 91 w 211"/>
                  <a:gd name="T37" fmla="*/ 30 h 90"/>
                  <a:gd name="T38" fmla="*/ 91 w 211"/>
                  <a:gd name="T39" fmla="*/ 75 h 90"/>
                  <a:gd name="T40" fmla="*/ 91 w 211"/>
                  <a:gd name="T41" fmla="*/ 78 h 90"/>
                  <a:gd name="T42" fmla="*/ 92 w 211"/>
                  <a:gd name="T43" fmla="*/ 80 h 90"/>
                  <a:gd name="T44" fmla="*/ 93 w 211"/>
                  <a:gd name="T45" fmla="*/ 83 h 90"/>
                  <a:gd name="T46" fmla="*/ 96 w 211"/>
                  <a:gd name="T47" fmla="*/ 85 h 90"/>
                  <a:gd name="T48" fmla="*/ 98 w 211"/>
                  <a:gd name="T49" fmla="*/ 88 h 90"/>
                  <a:gd name="T50" fmla="*/ 100 w 211"/>
                  <a:gd name="T51" fmla="*/ 89 h 90"/>
                  <a:gd name="T52" fmla="*/ 103 w 211"/>
                  <a:gd name="T53" fmla="*/ 90 h 90"/>
                  <a:gd name="T54" fmla="*/ 106 w 211"/>
                  <a:gd name="T55" fmla="*/ 90 h 90"/>
                  <a:gd name="T56" fmla="*/ 108 w 211"/>
                  <a:gd name="T57" fmla="*/ 90 h 90"/>
                  <a:gd name="T58" fmla="*/ 112 w 211"/>
                  <a:gd name="T59" fmla="*/ 89 h 90"/>
                  <a:gd name="T60" fmla="*/ 114 w 211"/>
                  <a:gd name="T61" fmla="*/ 88 h 90"/>
                  <a:gd name="T62" fmla="*/ 116 w 211"/>
                  <a:gd name="T63" fmla="*/ 85 h 90"/>
                  <a:gd name="T64" fmla="*/ 118 w 211"/>
                  <a:gd name="T65" fmla="*/ 83 h 90"/>
                  <a:gd name="T66" fmla="*/ 119 w 211"/>
                  <a:gd name="T67" fmla="*/ 80 h 90"/>
                  <a:gd name="T68" fmla="*/ 120 w 211"/>
                  <a:gd name="T69" fmla="*/ 78 h 90"/>
                  <a:gd name="T70" fmla="*/ 121 w 211"/>
                  <a:gd name="T71" fmla="*/ 75 h 90"/>
                  <a:gd name="T72" fmla="*/ 121 w 211"/>
                  <a:gd name="T73" fmla="*/ 30 h 90"/>
                  <a:gd name="T74" fmla="*/ 196 w 211"/>
                  <a:gd name="T75" fmla="*/ 30 h 90"/>
                  <a:gd name="T76" fmla="*/ 200 w 211"/>
                  <a:gd name="T77" fmla="*/ 30 h 90"/>
                  <a:gd name="T78" fmla="*/ 202 w 211"/>
                  <a:gd name="T79" fmla="*/ 29 h 90"/>
                  <a:gd name="T80" fmla="*/ 205 w 211"/>
                  <a:gd name="T81" fmla="*/ 27 h 90"/>
                  <a:gd name="T82" fmla="*/ 207 w 211"/>
                  <a:gd name="T83" fmla="*/ 25 h 90"/>
                  <a:gd name="T84" fmla="*/ 208 w 211"/>
                  <a:gd name="T85" fmla="*/ 23 h 90"/>
                  <a:gd name="T86" fmla="*/ 210 w 211"/>
                  <a:gd name="T87" fmla="*/ 20 h 90"/>
                  <a:gd name="T88" fmla="*/ 211 w 211"/>
                  <a:gd name="T89" fmla="*/ 18 h 90"/>
                  <a:gd name="T90" fmla="*/ 211 w 211"/>
                  <a:gd name="T91" fmla="*/ 15 h 90"/>
                  <a:gd name="T92" fmla="*/ 211 w 211"/>
                  <a:gd name="T93" fmla="*/ 11 h 90"/>
                  <a:gd name="T94" fmla="*/ 210 w 211"/>
                  <a:gd name="T95" fmla="*/ 8 h 90"/>
                  <a:gd name="T96" fmla="*/ 208 w 211"/>
                  <a:gd name="T97" fmla="*/ 6 h 90"/>
                  <a:gd name="T98" fmla="*/ 207 w 211"/>
                  <a:gd name="T99" fmla="*/ 4 h 90"/>
                  <a:gd name="T100" fmla="*/ 205 w 211"/>
                  <a:gd name="T101" fmla="*/ 2 h 90"/>
                  <a:gd name="T102" fmla="*/ 202 w 211"/>
                  <a:gd name="T103" fmla="*/ 1 h 90"/>
                  <a:gd name="T104" fmla="*/ 200 w 211"/>
                  <a:gd name="T105" fmla="*/ 0 h 90"/>
                  <a:gd name="T106" fmla="*/ 196 w 211"/>
                  <a:gd name="T10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1" h="90">
                    <a:moveTo>
                      <a:pt x="196" y="0"/>
                    </a:moveTo>
                    <a:lnTo>
                      <a:pt x="15" y="0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1" y="8"/>
                    </a:lnTo>
                    <a:lnTo>
                      <a:pt x="1" y="11"/>
                    </a:lnTo>
                    <a:lnTo>
                      <a:pt x="0" y="15"/>
                    </a:lnTo>
                    <a:lnTo>
                      <a:pt x="1" y="18"/>
                    </a:lnTo>
                    <a:lnTo>
                      <a:pt x="1" y="20"/>
                    </a:lnTo>
                    <a:lnTo>
                      <a:pt x="3" y="23"/>
                    </a:lnTo>
                    <a:lnTo>
                      <a:pt x="4" y="25"/>
                    </a:lnTo>
                    <a:lnTo>
                      <a:pt x="8" y="27"/>
                    </a:lnTo>
                    <a:lnTo>
                      <a:pt x="10" y="29"/>
                    </a:lnTo>
                    <a:lnTo>
                      <a:pt x="13" y="30"/>
                    </a:lnTo>
                    <a:lnTo>
                      <a:pt x="15" y="30"/>
                    </a:lnTo>
                    <a:lnTo>
                      <a:pt x="91" y="30"/>
                    </a:lnTo>
                    <a:lnTo>
                      <a:pt x="91" y="75"/>
                    </a:lnTo>
                    <a:lnTo>
                      <a:pt x="91" y="78"/>
                    </a:lnTo>
                    <a:lnTo>
                      <a:pt x="92" y="80"/>
                    </a:lnTo>
                    <a:lnTo>
                      <a:pt x="93" y="83"/>
                    </a:lnTo>
                    <a:lnTo>
                      <a:pt x="96" y="85"/>
                    </a:lnTo>
                    <a:lnTo>
                      <a:pt x="98" y="88"/>
                    </a:lnTo>
                    <a:lnTo>
                      <a:pt x="100" y="89"/>
                    </a:lnTo>
                    <a:lnTo>
                      <a:pt x="103" y="90"/>
                    </a:lnTo>
                    <a:lnTo>
                      <a:pt x="106" y="90"/>
                    </a:lnTo>
                    <a:lnTo>
                      <a:pt x="108" y="90"/>
                    </a:lnTo>
                    <a:lnTo>
                      <a:pt x="112" y="89"/>
                    </a:lnTo>
                    <a:lnTo>
                      <a:pt x="114" y="88"/>
                    </a:lnTo>
                    <a:lnTo>
                      <a:pt x="116" y="85"/>
                    </a:lnTo>
                    <a:lnTo>
                      <a:pt x="118" y="83"/>
                    </a:lnTo>
                    <a:lnTo>
                      <a:pt x="119" y="80"/>
                    </a:lnTo>
                    <a:lnTo>
                      <a:pt x="120" y="78"/>
                    </a:lnTo>
                    <a:lnTo>
                      <a:pt x="121" y="75"/>
                    </a:lnTo>
                    <a:lnTo>
                      <a:pt x="121" y="30"/>
                    </a:lnTo>
                    <a:lnTo>
                      <a:pt x="196" y="30"/>
                    </a:lnTo>
                    <a:lnTo>
                      <a:pt x="200" y="30"/>
                    </a:lnTo>
                    <a:lnTo>
                      <a:pt x="202" y="29"/>
                    </a:lnTo>
                    <a:lnTo>
                      <a:pt x="205" y="27"/>
                    </a:lnTo>
                    <a:lnTo>
                      <a:pt x="207" y="25"/>
                    </a:lnTo>
                    <a:lnTo>
                      <a:pt x="208" y="23"/>
                    </a:lnTo>
                    <a:lnTo>
                      <a:pt x="210" y="20"/>
                    </a:lnTo>
                    <a:lnTo>
                      <a:pt x="211" y="18"/>
                    </a:lnTo>
                    <a:lnTo>
                      <a:pt x="211" y="15"/>
                    </a:lnTo>
                    <a:lnTo>
                      <a:pt x="211" y="11"/>
                    </a:lnTo>
                    <a:lnTo>
                      <a:pt x="210" y="8"/>
                    </a:lnTo>
                    <a:lnTo>
                      <a:pt x="208" y="6"/>
                    </a:lnTo>
                    <a:lnTo>
                      <a:pt x="207" y="4"/>
                    </a:lnTo>
                    <a:lnTo>
                      <a:pt x="205" y="2"/>
                    </a:lnTo>
                    <a:lnTo>
                      <a:pt x="202" y="1"/>
                    </a:lnTo>
                    <a:lnTo>
                      <a:pt x="200" y="0"/>
                    </a:lnTo>
                    <a:lnTo>
                      <a:pt x="1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p:grpSp>
        <p:grpSp>
          <p:nvGrpSpPr>
            <p:cNvPr id="116" name="Group 20"/>
            <p:cNvGrpSpPr/>
            <p:nvPr/>
          </p:nvGrpSpPr>
          <p:grpSpPr>
            <a:xfrm>
              <a:off x="3927200" y="2304509"/>
              <a:ext cx="284163" cy="284162"/>
              <a:chOff x="11033125" y="1349375"/>
              <a:chExt cx="284163" cy="284162"/>
            </a:xfrm>
            <a:solidFill>
              <a:sysClr val="window" lastClr="FFFFFF"/>
            </a:solidFill>
          </p:grpSpPr>
          <p:sp>
            <p:nvSpPr>
              <p:cNvPr id="123" name="Freeform 331"/>
              <p:cNvSpPr>
                <a:spLocks noEditPoints="1"/>
              </p:cNvSpPr>
              <p:nvPr/>
            </p:nvSpPr>
            <p:spPr bwMode="auto">
              <a:xfrm>
                <a:off x="11133138" y="1385888"/>
                <a:ext cx="84138" cy="77787"/>
              </a:xfrm>
              <a:custGeom>
                <a:avLst/>
                <a:gdLst>
                  <a:gd name="T0" fmla="*/ 167 w 268"/>
                  <a:gd name="T1" fmla="*/ 133 h 246"/>
                  <a:gd name="T2" fmla="*/ 164 w 268"/>
                  <a:gd name="T3" fmla="*/ 142 h 246"/>
                  <a:gd name="T4" fmla="*/ 178 w 268"/>
                  <a:gd name="T5" fmla="*/ 188 h 246"/>
                  <a:gd name="T6" fmla="*/ 139 w 268"/>
                  <a:gd name="T7" fmla="*/ 157 h 246"/>
                  <a:gd name="T8" fmla="*/ 129 w 268"/>
                  <a:gd name="T9" fmla="*/ 157 h 246"/>
                  <a:gd name="T10" fmla="*/ 90 w 268"/>
                  <a:gd name="T11" fmla="*/ 188 h 246"/>
                  <a:gd name="T12" fmla="*/ 105 w 268"/>
                  <a:gd name="T13" fmla="*/ 142 h 246"/>
                  <a:gd name="T14" fmla="*/ 101 w 268"/>
                  <a:gd name="T15" fmla="*/ 133 h 246"/>
                  <a:gd name="T16" fmla="*/ 58 w 268"/>
                  <a:gd name="T17" fmla="*/ 97 h 246"/>
                  <a:gd name="T18" fmla="*/ 109 w 268"/>
                  <a:gd name="T19" fmla="*/ 96 h 246"/>
                  <a:gd name="T20" fmla="*/ 115 w 268"/>
                  <a:gd name="T21" fmla="*/ 91 h 246"/>
                  <a:gd name="T22" fmla="*/ 133 w 268"/>
                  <a:gd name="T23" fmla="*/ 52 h 246"/>
                  <a:gd name="T24" fmla="*/ 153 w 268"/>
                  <a:gd name="T25" fmla="*/ 91 h 246"/>
                  <a:gd name="T26" fmla="*/ 160 w 268"/>
                  <a:gd name="T27" fmla="*/ 96 h 246"/>
                  <a:gd name="T28" fmla="*/ 212 w 268"/>
                  <a:gd name="T29" fmla="*/ 97 h 246"/>
                  <a:gd name="T30" fmla="*/ 254 w 268"/>
                  <a:gd name="T31" fmla="*/ 67 h 246"/>
                  <a:gd name="T32" fmla="*/ 146 w 268"/>
                  <a:gd name="T33" fmla="*/ 9 h 246"/>
                  <a:gd name="T34" fmla="*/ 141 w 268"/>
                  <a:gd name="T35" fmla="*/ 3 h 246"/>
                  <a:gd name="T36" fmla="*/ 132 w 268"/>
                  <a:gd name="T37" fmla="*/ 0 h 246"/>
                  <a:gd name="T38" fmla="*/ 125 w 268"/>
                  <a:gd name="T39" fmla="*/ 3 h 246"/>
                  <a:gd name="T40" fmla="*/ 120 w 268"/>
                  <a:gd name="T41" fmla="*/ 9 h 246"/>
                  <a:gd name="T42" fmla="*/ 15 w 268"/>
                  <a:gd name="T43" fmla="*/ 67 h 246"/>
                  <a:gd name="T44" fmla="*/ 6 w 268"/>
                  <a:gd name="T45" fmla="*/ 69 h 246"/>
                  <a:gd name="T46" fmla="*/ 1 w 268"/>
                  <a:gd name="T47" fmla="*/ 76 h 246"/>
                  <a:gd name="T48" fmla="*/ 0 w 268"/>
                  <a:gd name="T49" fmla="*/ 86 h 246"/>
                  <a:gd name="T50" fmla="*/ 5 w 268"/>
                  <a:gd name="T51" fmla="*/ 93 h 246"/>
                  <a:gd name="T52" fmla="*/ 46 w 268"/>
                  <a:gd name="T53" fmla="*/ 226 h 246"/>
                  <a:gd name="T54" fmla="*/ 46 w 268"/>
                  <a:gd name="T55" fmla="*/ 236 h 246"/>
                  <a:gd name="T56" fmla="*/ 51 w 268"/>
                  <a:gd name="T57" fmla="*/ 243 h 246"/>
                  <a:gd name="T58" fmla="*/ 60 w 268"/>
                  <a:gd name="T59" fmla="*/ 246 h 246"/>
                  <a:gd name="T60" fmla="*/ 69 w 268"/>
                  <a:gd name="T61" fmla="*/ 242 h 246"/>
                  <a:gd name="T62" fmla="*/ 200 w 268"/>
                  <a:gd name="T63" fmla="*/ 242 h 246"/>
                  <a:gd name="T64" fmla="*/ 209 w 268"/>
                  <a:gd name="T65" fmla="*/ 246 h 246"/>
                  <a:gd name="T66" fmla="*/ 218 w 268"/>
                  <a:gd name="T67" fmla="*/ 243 h 246"/>
                  <a:gd name="T68" fmla="*/ 223 w 268"/>
                  <a:gd name="T69" fmla="*/ 236 h 246"/>
                  <a:gd name="T70" fmla="*/ 223 w 268"/>
                  <a:gd name="T71" fmla="*/ 226 h 246"/>
                  <a:gd name="T72" fmla="*/ 263 w 268"/>
                  <a:gd name="T73" fmla="*/ 93 h 246"/>
                  <a:gd name="T74" fmla="*/ 268 w 268"/>
                  <a:gd name="T75" fmla="*/ 86 h 246"/>
                  <a:gd name="T76" fmla="*/ 268 w 268"/>
                  <a:gd name="T77" fmla="*/ 76 h 246"/>
                  <a:gd name="T78" fmla="*/ 263 w 268"/>
                  <a:gd name="T79" fmla="*/ 69 h 246"/>
                  <a:gd name="T80" fmla="*/ 254 w 268"/>
                  <a:gd name="T81" fmla="*/ 67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8" h="246">
                    <a:moveTo>
                      <a:pt x="170" y="130"/>
                    </a:moveTo>
                    <a:lnTo>
                      <a:pt x="167" y="133"/>
                    </a:lnTo>
                    <a:lnTo>
                      <a:pt x="164" y="137"/>
                    </a:lnTo>
                    <a:lnTo>
                      <a:pt x="164" y="142"/>
                    </a:lnTo>
                    <a:lnTo>
                      <a:pt x="164" y="146"/>
                    </a:lnTo>
                    <a:lnTo>
                      <a:pt x="178" y="188"/>
                    </a:lnTo>
                    <a:lnTo>
                      <a:pt x="143" y="160"/>
                    </a:lnTo>
                    <a:lnTo>
                      <a:pt x="139" y="157"/>
                    </a:lnTo>
                    <a:lnTo>
                      <a:pt x="135" y="157"/>
                    </a:lnTo>
                    <a:lnTo>
                      <a:pt x="129" y="157"/>
                    </a:lnTo>
                    <a:lnTo>
                      <a:pt x="125" y="160"/>
                    </a:lnTo>
                    <a:lnTo>
                      <a:pt x="90" y="188"/>
                    </a:lnTo>
                    <a:lnTo>
                      <a:pt x="104" y="146"/>
                    </a:lnTo>
                    <a:lnTo>
                      <a:pt x="105" y="142"/>
                    </a:lnTo>
                    <a:lnTo>
                      <a:pt x="104" y="137"/>
                    </a:lnTo>
                    <a:lnTo>
                      <a:pt x="101" y="133"/>
                    </a:lnTo>
                    <a:lnTo>
                      <a:pt x="98" y="130"/>
                    </a:lnTo>
                    <a:lnTo>
                      <a:pt x="58" y="97"/>
                    </a:lnTo>
                    <a:lnTo>
                      <a:pt x="105" y="97"/>
                    </a:lnTo>
                    <a:lnTo>
                      <a:pt x="109" y="96"/>
                    </a:lnTo>
                    <a:lnTo>
                      <a:pt x="112" y="93"/>
                    </a:lnTo>
                    <a:lnTo>
                      <a:pt x="115" y="91"/>
                    </a:lnTo>
                    <a:lnTo>
                      <a:pt x="118" y="87"/>
                    </a:lnTo>
                    <a:lnTo>
                      <a:pt x="133" y="52"/>
                    </a:lnTo>
                    <a:lnTo>
                      <a:pt x="151" y="88"/>
                    </a:lnTo>
                    <a:lnTo>
                      <a:pt x="153" y="91"/>
                    </a:lnTo>
                    <a:lnTo>
                      <a:pt x="156" y="94"/>
                    </a:lnTo>
                    <a:lnTo>
                      <a:pt x="160" y="96"/>
                    </a:lnTo>
                    <a:lnTo>
                      <a:pt x="164" y="97"/>
                    </a:lnTo>
                    <a:lnTo>
                      <a:pt x="212" y="97"/>
                    </a:lnTo>
                    <a:lnTo>
                      <a:pt x="170" y="130"/>
                    </a:lnTo>
                    <a:close/>
                    <a:moveTo>
                      <a:pt x="254" y="67"/>
                    </a:moveTo>
                    <a:lnTo>
                      <a:pt x="174" y="67"/>
                    </a:lnTo>
                    <a:lnTo>
                      <a:pt x="146" y="9"/>
                    </a:lnTo>
                    <a:lnTo>
                      <a:pt x="144" y="5"/>
                    </a:lnTo>
                    <a:lnTo>
                      <a:pt x="141" y="3"/>
                    </a:lnTo>
                    <a:lnTo>
                      <a:pt x="138" y="0"/>
                    </a:lnTo>
                    <a:lnTo>
                      <a:pt x="132" y="0"/>
                    </a:lnTo>
                    <a:lnTo>
                      <a:pt x="129" y="0"/>
                    </a:lnTo>
                    <a:lnTo>
                      <a:pt x="125" y="3"/>
                    </a:lnTo>
                    <a:lnTo>
                      <a:pt x="122" y="6"/>
                    </a:lnTo>
                    <a:lnTo>
                      <a:pt x="120" y="9"/>
                    </a:lnTo>
                    <a:lnTo>
                      <a:pt x="95" y="67"/>
                    </a:lnTo>
                    <a:lnTo>
                      <a:pt x="15" y="67"/>
                    </a:lnTo>
                    <a:lnTo>
                      <a:pt x="10" y="67"/>
                    </a:lnTo>
                    <a:lnTo>
                      <a:pt x="6" y="69"/>
                    </a:lnTo>
                    <a:lnTo>
                      <a:pt x="3" y="72"/>
                    </a:lnTo>
                    <a:lnTo>
                      <a:pt x="1" y="76"/>
                    </a:lnTo>
                    <a:lnTo>
                      <a:pt x="0" y="81"/>
                    </a:lnTo>
                    <a:lnTo>
                      <a:pt x="0" y="86"/>
                    </a:lnTo>
                    <a:lnTo>
                      <a:pt x="2" y="89"/>
                    </a:lnTo>
                    <a:lnTo>
                      <a:pt x="5" y="93"/>
                    </a:lnTo>
                    <a:lnTo>
                      <a:pt x="71" y="146"/>
                    </a:lnTo>
                    <a:lnTo>
                      <a:pt x="46" y="226"/>
                    </a:lnTo>
                    <a:lnTo>
                      <a:pt x="45" y="231"/>
                    </a:lnTo>
                    <a:lnTo>
                      <a:pt x="46" y="236"/>
                    </a:lnTo>
                    <a:lnTo>
                      <a:pt x="48" y="240"/>
                    </a:lnTo>
                    <a:lnTo>
                      <a:pt x="51" y="243"/>
                    </a:lnTo>
                    <a:lnTo>
                      <a:pt x="55" y="245"/>
                    </a:lnTo>
                    <a:lnTo>
                      <a:pt x="60" y="246"/>
                    </a:lnTo>
                    <a:lnTo>
                      <a:pt x="65" y="245"/>
                    </a:lnTo>
                    <a:lnTo>
                      <a:pt x="69" y="242"/>
                    </a:lnTo>
                    <a:lnTo>
                      <a:pt x="135" y="190"/>
                    </a:lnTo>
                    <a:lnTo>
                      <a:pt x="200" y="242"/>
                    </a:lnTo>
                    <a:lnTo>
                      <a:pt x="204" y="245"/>
                    </a:lnTo>
                    <a:lnTo>
                      <a:pt x="209" y="246"/>
                    </a:lnTo>
                    <a:lnTo>
                      <a:pt x="214" y="245"/>
                    </a:lnTo>
                    <a:lnTo>
                      <a:pt x="218" y="243"/>
                    </a:lnTo>
                    <a:lnTo>
                      <a:pt x="221" y="240"/>
                    </a:lnTo>
                    <a:lnTo>
                      <a:pt x="223" y="236"/>
                    </a:lnTo>
                    <a:lnTo>
                      <a:pt x="224" y="231"/>
                    </a:lnTo>
                    <a:lnTo>
                      <a:pt x="223" y="226"/>
                    </a:lnTo>
                    <a:lnTo>
                      <a:pt x="197" y="146"/>
                    </a:lnTo>
                    <a:lnTo>
                      <a:pt x="263" y="93"/>
                    </a:lnTo>
                    <a:lnTo>
                      <a:pt x="266" y="89"/>
                    </a:lnTo>
                    <a:lnTo>
                      <a:pt x="268" y="86"/>
                    </a:lnTo>
                    <a:lnTo>
                      <a:pt x="268" y="81"/>
                    </a:lnTo>
                    <a:lnTo>
                      <a:pt x="268" y="76"/>
                    </a:lnTo>
                    <a:lnTo>
                      <a:pt x="266" y="72"/>
                    </a:lnTo>
                    <a:lnTo>
                      <a:pt x="263" y="69"/>
                    </a:lnTo>
                    <a:lnTo>
                      <a:pt x="259" y="67"/>
                    </a:lnTo>
                    <a:lnTo>
                      <a:pt x="254" y="67"/>
                    </a:lnTo>
                    <a:lnTo>
                      <a:pt x="254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  <p:sp>
            <p:nvSpPr>
              <p:cNvPr id="124" name="Freeform 332"/>
              <p:cNvSpPr>
                <a:spLocks noEditPoints="1"/>
              </p:cNvSpPr>
              <p:nvPr/>
            </p:nvSpPr>
            <p:spPr bwMode="auto">
              <a:xfrm>
                <a:off x="11033125" y="1349375"/>
                <a:ext cx="284163" cy="284162"/>
              </a:xfrm>
              <a:custGeom>
                <a:avLst/>
                <a:gdLst>
                  <a:gd name="T0" fmla="*/ 794 w 898"/>
                  <a:gd name="T1" fmla="*/ 181 h 897"/>
                  <a:gd name="T2" fmla="*/ 861 w 898"/>
                  <a:gd name="T3" fmla="*/ 209 h 897"/>
                  <a:gd name="T4" fmla="*/ 817 w 898"/>
                  <a:gd name="T5" fmla="*/ 324 h 897"/>
                  <a:gd name="T6" fmla="*/ 756 w 898"/>
                  <a:gd name="T7" fmla="*/ 367 h 897"/>
                  <a:gd name="T8" fmla="*/ 527 w 898"/>
                  <a:gd name="T9" fmla="*/ 521 h 897"/>
                  <a:gd name="T10" fmla="*/ 479 w 898"/>
                  <a:gd name="T11" fmla="*/ 583 h 897"/>
                  <a:gd name="T12" fmla="*/ 476 w 898"/>
                  <a:gd name="T13" fmla="*/ 697 h 897"/>
                  <a:gd name="T14" fmla="*/ 533 w 898"/>
                  <a:gd name="T15" fmla="*/ 793 h 897"/>
                  <a:gd name="T16" fmla="*/ 628 w 898"/>
                  <a:gd name="T17" fmla="*/ 867 h 897"/>
                  <a:gd name="T18" fmla="*/ 354 w 898"/>
                  <a:gd name="T19" fmla="*/ 803 h 897"/>
                  <a:gd name="T20" fmla="*/ 415 w 898"/>
                  <a:gd name="T21" fmla="*/ 720 h 897"/>
                  <a:gd name="T22" fmla="*/ 421 w 898"/>
                  <a:gd name="T23" fmla="*/ 595 h 897"/>
                  <a:gd name="T24" fmla="*/ 379 w 898"/>
                  <a:gd name="T25" fmla="*/ 528 h 897"/>
                  <a:gd name="T26" fmla="*/ 275 w 898"/>
                  <a:gd name="T27" fmla="*/ 460 h 897"/>
                  <a:gd name="T28" fmla="*/ 195 w 898"/>
                  <a:gd name="T29" fmla="*/ 371 h 897"/>
                  <a:gd name="T30" fmla="*/ 151 w 898"/>
                  <a:gd name="T31" fmla="*/ 260 h 897"/>
                  <a:gd name="T32" fmla="*/ 127 w 898"/>
                  <a:gd name="T33" fmla="*/ 91 h 897"/>
                  <a:gd name="T34" fmla="*/ 767 w 898"/>
                  <a:gd name="T35" fmla="*/ 145 h 897"/>
                  <a:gd name="T36" fmla="*/ 737 w 898"/>
                  <a:gd name="T37" fmla="*/ 296 h 897"/>
                  <a:gd name="T38" fmla="*/ 688 w 898"/>
                  <a:gd name="T39" fmla="*/ 393 h 897"/>
                  <a:gd name="T40" fmla="*/ 590 w 898"/>
                  <a:gd name="T41" fmla="*/ 480 h 897"/>
                  <a:gd name="T42" fmla="*/ 54 w 898"/>
                  <a:gd name="T43" fmla="*/ 280 h 897"/>
                  <a:gd name="T44" fmla="*/ 30 w 898"/>
                  <a:gd name="T45" fmla="*/ 116 h 897"/>
                  <a:gd name="T46" fmla="*/ 112 w 898"/>
                  <a:gd name="T47" fmla="*/ 221 h 897"/>
                  <a:gd name="T48" fmla="*/ 140 w 898"/>
                  <a:gd name="T49" fmla="*/ 367 h 897"/>
                  <a:gd name="T50" fmla="*/ 89 w 898"/>
                  <a:gd name="T51" fmla="*/ 336 h 897"/>
                  <a:gd name="T52" fmla="*/ 893 w 898"/>
                  <a:gd name="T53" fmla="*/ 64 h 897"/>
                  <a:gd name="T54" fmla="*/ 803 w 898"/>
                  <a:gd name="T55" fmla="*/ 37 h 897"/>
                  <a:gd name="T56" fmla="*/ 797 w 898"/>
                  <a:gd name="T57" fmla="*/ 2 h 897"/>
                  <a:gd name="T58" fmla="*/ 102 w 898"/>
                  <a:gd name="T59" fmla="*/ 2 h 897"/>
                  <a:gd name="T60" fmla="*/ 96 w 898"/>
                  <a:gd name="T61" fmla="*/ 37 h 897"/>
                  <a:gd name="T62" fmla="*/ 5 w 898"/>
                  <a:gd name="T63" fmla="*/ 64 h 897"/>
                  <a:gd name="T64" fmla="*/ 0 w 898"/>
                  <a:gd name="T65" fmla="*/ 117 h 897"/>
                  <a:gd name="T66" fmla="*/ 15 w 898"/>
                  <a:gd name="T67" fmla="*/ 258 h 897"/>
                  <a:gd name="T68" fmla="*/ 80 w 898"/>
                  <a:gd name="T69" fmla="*/ 368 h 897"/>
                  <a:gd name="T70" fmla="*/ 179 w 898"/>
                  <a:gd name="T71" fmla="*/ 403 h 897"/>
                  <a:gd name="T72" fmla="*/ 293 w 898"/>
                  <a:gd name="T73" fmla="*/ 507 h 897"/>
                  <a:gd name="T74" fmla="*/ 371 w 898"/>
                  <a:gd name="T75" fmla="*/ 564 h 897"/>
                  <a:gd name="T76" fmla="*/ 395 w 898"/>
                  <a:gd name="T77" fmla="*/ 625 h 897"/>
                  <a:gd name="T78" fmla="*/ 374 w 898"/>
                  <a:gd name="T79" fmla="*/ 743 h 897"/>
                  <a:gd name="T80" fmla="*/ 301 w 898"/>
                  <a:gd name="T81" fmla="*/ 789 h 897"/>
                  <a:gd name="T82" fmla="*/ 244 w 898"/>
                  <a:gd name="T83" fmla="*/ 797 h 897"/>
                  <a:gd name="T84" fmla="*/ 241 w 898"/>
                  <a:gd name="T85" fmla="*/ 888 h 897"/>
                  <a:gd name="T86" fmla="*/ 643 w 898"/>
                  <a:gd name="T87" fmla="*/ 897 h 897"/>
                  <a:gd name="T88" fmla="*/ 658 w 898"/>
                  <a:gd name="T89" fmla="*/ 886 h 897"/>
                  <a:gd name="T90" fmla="*/ 652 w 898"/>
                  <a:gd name="T91" fmla="*/ 795 h 897"/>
                  <a:gd name="T92" fmla="*/ 580 w 898"/>
                  <a:gd name="T93" fmla="*/ 783 h 897"/>
                  <a:gd name="T94" fmla="*/ 515 w 898"/>
                  <a:gd name="T95" fmla="*/ 720 h 897"/>
                  <a:gd name="T96" fmla="*/ 502 w 898"/>
                  <a:gd name="T97" fmla="*/ 614 h 897"/>
                  <a:gd name="T98" fmla="*/ 531 w 898"/>
                  <a:gd name="T99" fmla="*/ 556 h 897"/>
                  <a:gd name="T100" fmla="*/ 621 w 898"/>
                  <a:gd name="T101" fmla="*/ 496 h 897"/>
                  <a:gd name="T102" fmla="*/ 734 w 898"/>
                  <a:gd name="T103" fmla="*/ 402 h 897"/>
                  <a:gd name="T104" fmla="*/ 827 w 898"/>
                  <a:gd name="T105" fmla="*/ 357 h 897"/>
                  <a:gd name="T106" fmla="*/ 876 w 898"/>
                  <a:gd name="T107" fmla="*/ 272 h 897"/>
                  <a:gd name="T108" fmla="*/ 898 w 898"/>
                  <a:gd name="T109" fmla="*/ 140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98" h="897">
                    <a:moveTo>
                      <a:pt x="737" y="371"/>
                    </a:moveTo>
                    <a:lnTo>
                      <a:pt x="749" y="348"/>
                    </a:lnTo>
                    <a:lnTo>
                      <a:pt x="761" y="320"/>
                    </a:lnTo>
                    <a:lnTo>
                      <a:pt x="770" y="290"/>
                    </a:lnTo>
                    <a:lnTo>
                      <a:pt x="779" y="258"/>
                    </a:lnTo>
                    <a:lnTo>
                      <a:pt x="787" y="221"/>
                    </a:lnTo>
                    <a:lnTo>
                      <a:pt x="794" y="181"/>
                    </a:lnTo>
                    <a:lnTo>
                      <a:pt x="798" y="137"/>
                    </a:lnTo>
                    <a:lnTo>
                      <a:pt x="801" y="90"/>
                    </a:lnTo>
                    <a:lnTo>
                      <a:pt x="868" y="90"/>
                    </a:lnTo>
                    <a:lnTo>
                      <a:pt x="868" y="113"/>
                    </a:lnTo>
                    <a:lnTo>
                      <a:pt x="868" y="141"/>
                    </a:lnTo>
                    <a:lnTo>
                      <a:pt x="866" y="174"/>
                    </a:lnTo>
                    <a:lnTo>
                      <a:pt x="861" y="209"/>
                    </a:lnTo>
                    <a:lnTo>
                      <a:pt x="858" y="227"/>
                    </a:lnTo>
                    <a:lnTo>
                      <a:pt x="854" y="244"/>
                    </a:lnTo>
                    <a:lnTo>
                      <a:pt x="848" y="261"/>
                    </a:lnTo>
                    <a:lnTo>
                      <a:pt x="842" y="278"/>
                    </a:lnTo>
                    <a:lnTo>
                      <a:pt x="836" y="294"/>
                    </a:lnTo>
                    <a:lnTo>
                      <a:pt x="827" y="309"/>
                    </a:lnTo>
                    <a:lnTo>
                      <a:pt x="817" y="324"/>
                    </a:lnTo>
                    <a:lnTo>
                      <a:pt x="806" y="337"/>
                    </a:lnTo>
                    <a:lnTo>
                      <a:pt x="798" y="343"/>
                    </a:lnTo>
                    <a:lnTo>
                      <a:pt x="791" y="350"/>
                    </a:lnTo>
                    <a:lnTo>
                      <a:pt x="783" y="355"/>
                    </a:lnTo>
                    <a:lnTo>
                      <a:pt x="775" y="359"/>
                    </a:lnTo>
                    <a:lnTo>
                      <a:pt x="766" y="364"/>
                    </a:lnTo>
                    <a:lnTo>
                      <a:pt x="756" y="367"/>
                    </a:lnTo>
                    <a:lnTo>
                      <a:pt x="747" y="370"/>
                    </a:lnTo>
                    <a:lnTo>
                      <a:pt x="737" y="371"/>
                    </a:lnTo>
                    <a:lnTo>
                      <a:pt x="737" y="371"/>
                    </a:lnTo>
                    <a:close/>
                    <a:moveTo>
                      <a:pt x="574" y="490"/>
                    </a:moveTo>
                    <a:lnTo>
                      <a:pt x="553" y="503"/>
                    </a:lnTo>
                    <a:lnTo>
                      <a:pt x="535" y="514"/>
                    </a:lnTo>
                    <a:lnTo>
                      <a:pt x="527" y="521"/>
                    </a:lnTo>
                    <a:lnTo>
                      <a:pt x="518" y="528"/>
                    </a:lnTo>
                    <a:lnTo>
                      <a:pt x="509" y="536"/>
                    </a:lnTo>
                    <a:lnTo>
                      <a:pt x="502" y="543"/>
                    </a:lnTo>
                    <a:lnTo>
                      <a:pt x="496" y="552"/>
                    </a:lnTo>
                    <a:lnTo>
                      <a:pt x="489" y="561"/>
                    </a:lnTo>
                    <a:lnTo>
                      <a:pt x="484" y="572"/>
                    </a:lnTo>
                    <a:lnTo>
                      <a:pt x="479" y="583"/>
                    </a:lnTo>
                    <a:lnTo>
                      <a:pt x="476" y="595"/>
                    </a:lnTo>
                    <a:lnTo>
                      <a:pt x="473" y="607"/>
                    </a:lnTo>
                    <a:lnTo>
                      <a:pt x="471" y="621"/>
                    </a:lnTo>
                    <a:lnTo>
                      <a:pt x="471" y="637"/>
                    </a:lnTo>
                    <a:lnTo>
                      <a:pt x="472" y="659"/>
                    </a:lnTo>
                    <a:lnTo>
                      <a:pt x="473" y="678"/>
                    </a:lnTo>
                    <a:lnTo>
                      <a:pt x="476" y="697"/>
                    </a:lnTo>
                    <a:lnTo>
                      <a:pt x="481" y="714"/>
                    </a:lnTo>
                    <a:lnTo>
                      <a:pt x="486" y="730"/>
                    </a:lnTo>
                    <a:lnTo>
                      <a:pt x="493" y="745"/>
                    </a:lnTo>
                    <a:lnTo>
                      <a:pt x="501" y="759"/>
                    </a:lnTo>
                    <a:lnTo>
                      <a:pt x="510" y="771"/>
                    </a:lnTo>
                    <a:lnTo>
                      <a:pt x="521" y="783"/>
                    </a:lnTo>
                    <a:lnTo>
                      <a:pt x="533" y="793"/>
                    </a:lnTo>
                    <a:lnTo>
                      <a:pt x="546" y="800"/>
                    </a:lnTo>
                    <a:lnTo>
                      <a:pt x="560" y="807"/>
                    </a:lnTo>
                    <a:lnTo>
                      <a:pt x="576" y="813"/>
                    </a:lnTo>
                    <a:lnTo>
                      <a:pt x="592" y="817"/>
                    </a:lnTo>
                    <a:lnTo>
                      <a:pt x="610" y="820"/>
                    </a:lnTo>
                    <a:lnTo>
                      <a:pt x="628" y="822"/>
                    </a:lnTo>
                    <a:lnTo>
                      <a:pt x="628" y="867"/>
                    </a:lnTo>
                    <a:lnTo>
                      <a:pt x="270" y="867"/>
                    </a:lnTo>
                    <a:lnTo>
                      <a:pt x="270" y="822"/>
                    </a:lnTo>
                    <a:lnTo>
                      <a:pt x="289" y="820"/>
                    </a:lnTo>
                    <a:lnTo>
                      <a:pt x="307" y="818"/>
                    </a:lnTo>
                    <a:lnTo>
                      <a:pt x="324" y="814"/>
                    </a:lnTo>
                    <a:lnTo>
                      <a:pt x="340" y="810"/>
                    </a:lnTo>
                    <a:lnTo>
                      <a:pt x="354" y="803"/>
                    </a:lnTo>
                    <a:lnTo>
                      <a:pt x="366" y="796"/>
                    </a:lnTo>
                    <a:lnTo>
                      <a:pt x="378" y="786"/>
                    </a:lnTo>
                    <a:lnTo>
                      <a:pt x="387" y="775"/>
                    </a:lnTo>
                    <a:lnTo>
                      <a:pt x="396" y="764"/>
                    </a:lnTo>
                    <a:lnTo>
                      <a:pt x="404" y="751"/>
                    </a:lnTo>
                    <a:lnTo>
                      <a:pt x="410" y="736"/>
                    </a:lnTo>
                    <a:lnTo>
                      <a:pt x="415" y="720"/>
                    </a:lnTo>
                    <a:lnTo>
                      <a:pt x="420" y="702"/>
                    </a:lnTo>
                    <a:lnTo>
                      <a:pt x="423" y="681"/>
                    </a:lnTo>
                    <a:lnTo>
                      <a:pt x="425" y="660"/>
                    </a:lnTo>
                    <a:lnTo>
                      <a:pt x="425" y="637"/>
                    </a:lnTo>
                    <a:lnTo>
                      <a:pt x="425" y="621"/>
                    </a:lnTo>
                    <a:lnTo>
                      <a:pt x="423" y="607"/>
                    </a:lnTo>
                    <a:lnTo>
                      <a:pt x="421" y="595"/>
                    </a:lnTo>
                    <a:lnTo>
                      <a:pt x="416" y="583"/>
                    </a:lnTo>
                    <a:lnTo>
                      <a:pt x="412" y="572"/>
                    </a:lnTo>
                    <a:lnTo>
                      <a:pt x="407" y="561"/>
                    </a:lnTo>
                    <a:lnTo>
                      <a:pt x="401" y="553"/>
                    </a:lnTo>
                    <a:lnTo>
                      <a:pt x="394" y="544"/>
                    </a:lnTo>
                    <a:lnTo>
                      <a:pt x="386" y="536"/>
                    </a:lnTo>
                    <a:lnTo>
                      <a:pt x="379" y="528"/>
                    </a:lnTo>
                    <a:lnTo>
                      <a:pt x="370" y="522"/>
                    </a:lnTo>
                    <a:lnTo>
                      <a:pt x="362" y="516"/>
                    </a:lnTo>
                    <a:lnTo>
                      <a:pt x="344" y="503"/>
                    </a:lnTo>
                    <a:lnTo>
                      <a:pt x="324" y="491"/>
                    </a:lnTo>
                    <a:lnTo>
                      <a:pt x="308" y="481"/>
                    </a:lnTo>
                    <a:lnTo>
                      <a:pt x="292" y="472"/>
                    </a:lnTo>
                    <a:lnTo>
                      <a:pt x="275" y="460"/>
                    </a:lnTo>
                    <a:lnTo>
                      <a:pt x="258" y="446"/>
                    </a:lnTo>
                    <a:lnTo>
                      <a:pt x="242" y="431"/>
                    </a:lnTo>
                    <a:lnTo>
                      <a:pt x="226" y="414"/>
                    </a:lnTo>
                    <a:lnTo>
                      <a:pt x="217" y="404"/>
                    </a:lnTo>
                    <a:lnTo>
                      <a:pt x="210" y="394"/>
                    </a:lnTo>
                    <a:lnTo>
                      <a:pt x="202" y="383"/>
                    </a:lnTo>
                    <a:lnTo>
                      <a:pt x="195" y="371"/>
                    </a:lnTo>
                    <a:lnTo>
                      <a:pt x="188" y="358"/>
                    </a:lnTo>
                    <a:lnTo>
                      <a:pt x="181" y="344"/>
                    </a:lnTo>
                    <a:lnTo>
                      <a:pt x="174" y="329"/>
                    </a:lnTo>
                    <a:lnTo>
                      <a:pt x="167" y="313"/>
                    </a:lnTo>
                    <a:lnTo>
                      <a:pt x="162" y="297"/>
                    </a:lnTo>
                    <a:lnTo>
                      <a:pt x="157" y="279"/>
                    </a:lnTo>
                    <a:lnTo>
                      <a:pt x="151" y="260"/>
                    </a:lnTo>
                    <a:lnTo>
                      <a:pt x="146" y="240"/>
                    </a:lnTo>
                    <a:lnTo>
                      <a:pt x="142" y="218"/>
                    </a:lnTo>
                    <a:lnTo>
                      <a:pt x="137" y="196"/>
                    </a:lnTo>
                    <a:lnTo>
                      <a:pt x="134" y="172"/>
                    </a:lnTo>
                    <a:lnTo>
                      <a:pt x="131" y="147"/>
                    </a:lnTo>
                    <a:lnTo>
                      <a:pt x="129" y="120"/>
                    </a:lnTo>
                    <a:lnTo>
                      <a:pt x="127" y="91"/>
                    </a:lnTo>
                    <a:lnTo>
                      <a:pt x="126" y="61"/>
                    </a:lnTo>
                    <a:lnTo>
                      <a:pt x="126" y="30"/>
                    </a:lnTo>
                    <a:lnTo>
                      <a:pt x="774" y="30"/>
                    </a:lnTo>
                    <a:lnTo>
                      <a:pt x="774" y="61"/>
                    </a:lnTo>
                    <a:lnTo>
                      <a:pt x="771" y="91"/>
                    </a:lnTo>
                    <a:lnTo>
                      <a:pt x="770" y="119"/>
                    </a:lnTo>
                    <a:lnTo>
                      <a:pt x="767" y="145"/>
                    </a:lnTo>
                    <a:lnTo>
                      <a:pt x="765" y="171"/>
                    </a:lnTo>
                    <a:lnTo>
                      <a:pt x="761" y="195"/>
                    </a:lnTo>
                    <a:lnTo>
                      <a:pt x="758" y="217"/>
                    </a:lnTo>
                    <a:lnTo>
                      <a:pt x="753" y="239"/>
                    </a:lnTo>
                    <a:lnTo>
                      <a:pt x="748" y="259"/>
                    </a:lnTo>
                    <a:lnTo>
                      <a:pt x="743" y="278"/>
                    </a:lnTo>
                    <a:lnTo>
                      <a:pt x="737" y="296"/>
                    </a:lnTo>
                    <a:lnTo>
                      <a:pt x="731" y="312"/>
                    </a:lnTo>
                    <a:lnTo>
                      <a:pt x="724" y="328"/>
                    </a:lnTo>
                    <a:lnTo>
                      <a:pt x="718" y="343"/>
                    </a:lnTo>
                    <a:lnTo>
                      <a:pt x="710" y="356"/>
                    </a:lnTo>
                    <a:lnTo>
                      <a:pt x="704" y="369"/>
                    </a:lnTo>
                    <a:lnTo>
                      <a:pt x="697" y="382"/>
                    </a:lnTo>
                    <a:lnTo>
                      <a:pt x="688" y="393"/>
                    </a:lnTo>
                    <a:lnTo>
                      <a:pt x="681" y="403"/>
                    </a:lnTo>
                    <a:lnTo>
                      <a:pt x="673" y="413"/>
                    </a:lnTo>
                    <a:lnTo>
                      <a:pt x="656" y="430"/>
                    </a:lnTo>
                    <a:lnTo>
                      <a:pt x="640" y="445"/>
                    </a:lnTo>
                    <a:lnTo>
                      <a:pt x="623" y="459"/>
                    </a:lnTo>
                    <a:lnTo>
                      <a:pt x="606" y="471"/>
                    </a:lnTo>
                    <a:lnTo>
                      <a:pt x="590" y="480"/>
                    </a:lnTo>
                    <a:lnTo>
                      <a:pt x="574" y="490"/>
                    </a:lnTo>
                    <a:lnTo>
                      <a:pt x="574" y="490"/>
                    </a:lnTo>
                    <a:close/>
                    <a:moveTo>
                      <a:pt x="89" y="336"/>
                    </a:moveTo>
                    <a:lnTo>
                      <a:pt x="78" y="324"/>
                    </a:lnTo>
                    <a:lnTo>
                      <a:pt x="69" y="310"/>
                    </a:lnTo>
                    <a:lnTo>
                      <a:pt x="61" y="295"/>
                    </a:lnTo>
                    <a:lnTo>
                      <a:pt x="54" y="280"/>
                    </a:lnTo>
                    <a:lnTo>
                      <a:pt x="49" y="264"/>
                    </a:lnTo>
                    <a:lnTo>
                      <a:pt x="43" y="247"/>
                    </a:lnTo>
                    <a:lnTo>
                      <a:pt x="40" y="230"/>
                    </a:lnTo>
                    <a:lnTo>
                      <a:pt x="37" y="213"/>
                    </a:lnTo>
                    <a:lnTo>
                      <a:pt x="32" y="178"/>
                    </a:lnTo>
                    <a:lnTo>
                      <a:pt x="30" y="145"/>
                    </a:lnTo>
                    <a:lnTo>
                      <a:pt x="30" y="116"/>
                    </a:lnTo>
                    <a:lnTo>
                      <a:pt x="30" y="90"/>
                    </a:lnTo>
                    <a:lnTo>
                      <a:pt x="30" y="90"/>
                    </a:lnTo>
                    <a:lnTo>
                      <a:pt x="30" y="90"/>
                    </a:lnTo>
                    <a:lnTo>
                      <a:pt x="97" y="90"/>
                    </a:lnTo>
                    <a:lnTo>
                      <a:pt x="100" y="137"/>
                    </a:lnTo>
                    <a:lnTo>
                      <a:pt x="105" y="181"/>
                    </a:lnTo>
                    <a:lnTo>
                      <a:pt x="112" y="221"/>
                    </a:lnTo>
                    <a:lnTo>
                      <a:pt x="119" y="258"/>
                    </a:lnTo>
                    <a:lnTo>
                      <a:pt x="128" y="291"/>
                    </a:lnTo>
                    <a:lnTo>
                      <a:pt x="137" y="321"/>
                    </a:lnTo>
                    <a:lnTo>
                      <a:pt x="149" y="348"/>
                    </a:lnTo>
                    <a:lnTo>
                      <a:pt x="161" y="372"/>
                    </a:lnTo>
                    <a:lnTo>
                      <a:pt x="150" y="370"/>
                    </a:lnTo>
                    <a:lnTo>
                      <a:pt x="140" y="367"/>
                    </a:lnTo>
                    <a:lnTo>
                      <a:pt x="131" y="364"/>
                    </a:lnTo>
                    <a:lnTo>
                      <a:pt x="121" y="359"/>
                    </a:lnTo>
                    <a:lnTo>
                      <a:pt x="113" y="355"/>
                    </a:lnTo>
                    <a:lnTo>
                      <a:pt x="105" y="350"/>
                    </a:lnTo>
                    <a:lnTo>
                      <a:pt x="97" y="343"/>
                    </a:lnTo>
                    <a:lnTo>
                      <a:pt x="89" y="336"/>
                    </a:lnTo>
                    <a:lnTo>
                      <a:pt x="89" y="336"/>
                    </a:lnTo>
                    <a:close/>
                    <a:moveTo>
                      <a:pt x="898" y="86"/>
                    </a:moveTo>
                    <a:lnTo>
                      <a:pt x="898" y="80"/>
                    </a:lnTo>
                    <a:lnTo>
                      <a:pt x="898" y="75"/>
                    </a:lnTo>
                    <a:lnTo>
                      <a:pt x="898" y="72"/>
                    </a:lnTo>
                    <a:lnTo>
                      <a:pt x="897" y="70"/>
                    </a:lnTo>
                    <a:lnTo>
                      <a:pt x="895" y="66"/>
                    </a:lnTo>
                    <a:lnTo>
                      <a:pt x="893" y="64"/>
                    </a:lnTo>
                    <a:lnTo>
                      <a:pt x="891" y="62"/>
                    </a:lnTo>
                    <a:lnTo>
                      <a:pt x="889" y="61"/>
                    </a:lnTo>
                    <a:lnTo>
                      <a:pt x="886" y="60"/>
                    </a:lnTo>
                    <a:lnTo>
                      <a:pt x="883" y="60"/>
                    </a:lnTo>
                    <a:lnTo>
                      <a:pt x="802" y="60"/>
                    </a:lnTo>
                    <a:lnTo>
                      <a:pt x="803" y="49"/>
                    </a:lnTo>
                    <a:lnTo>
                      <a:pt x="803" y="37"/>
                    </a:lnTo>
                    <a:lnTo>
                      <a:pt x="803" y="27"/>
                    </a:lnTo>
                    <a:lnTo>
                      <a:pt x="803" y="15"/>
                    </a:lnTo>
                    <a:lnTo>
                      <a:pt x="803" y="12"/>
                    </a:lnTo>
                    <a:lnTo>
                      <a:pt x="802" y="10"/>
                    </a:lnTo>
                    <a:lnTo>
                      <a:pt x="801" y="6"/>
                    </a:lnTo>
                    <a:lnTo>
                      <a:pt x="799" y="4"/>
                    </a:lnTo>
                    <a:lnTo>
                      <a:pt x="797" y="2"/>
                    </a:lnTo>
                    <a:lnTo>
                      <a:pt x="795" y="1"/>
                    </a:lnTo>
                    <a:lnTo>
                      <a:pt x="792" y="0"/>
                    </a:lnTo>
                    <a:lnTo>
                      <a:pt x="789" y="0"/>
                    </a:lnTo>
                    <a:lnTo>
                      <a:pt x="111" y="0"/>
                    </a:lnTo>
                    <a:lnTo>
                      <a:pt x="107" y="0"/>
                    </a:lnTo>
                    <a:lnTo>
                      <a:pt x="104" y="1"/>
                    </a:lnTo>
                    <a:lnTo>
                      <a:pt x="102" y="2"/>
                    </a:lnTo>
                    <a:lnTo>
                      <a:pt x="100" y="4"/>
                    </a:lnTo>
                    <a:lnTo>
                      <a:pt x="98" y="6"/>
                    </a:lnTo>
                    <a:lnTo>
                      <a:pt x="97" y="10"/>
                    </a:lnTo>
                    <a:lnTo>
                      <a:pt x="96" y="12"/>
                    </a:lnTo>
                    <a:lnTo>
                      <a:pt x="96" y="15"/>
                    </a:lnTo>
                    <a:lnTo>
                      <a:pt x="96" y="27"/>
                    </a:lnTo>
                    <a:lnTo>
                      <a:pt x="96" y="37"/>
                    </a:lnTo>
                    <a:lnTo>
                      <a:pt x="96" y="49"/>
                    </a:lnTo>
                    <a:lnTo>
                      <a:pt x="96" y="60"/>
                    </a:lnTo>
                    <a:lnTo>
                      <a:pt x="15" y="60"/>
                    </a:lnTo>
                    <a:lnTo>
                      <a:pt x="12" y="60"/>
                    </a:lnTo>
                    <a:lnTo>
                      <a:pt x="10" y="61"/>
                    </a:lnTo>
                    <a:lnTo>
                      <a:pt x="7" y="62"/>
                    </a:lnTo>
                    <a:lnTo>
                      <a:pt x="5" y="64"/>
                    </a:lnTo>
                    <a:lnTo>
                      <a:pt x="4" y="66"/>
                    </a:lnTo>
                    <a:lnTo>
                      <a:pt x="1" y="70"/>
                    </a:lnTo>
                    <a:lnTo>
                      <a:pt x="1" y="72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0" y="117"/>
                    </a:lnTo>
                    <a:lnTo>
                      <a:pt x="0" y="149"/>
                    </a:lnTo>
                    <a:lnTo>
                      <a:pt x="1" y="166"/>
                    </a:lnTo>
                    <a:lnTo>
                      <a:pt x="3" y="184"/>
                    </a:lnTo>
                    <a:lnTo>
                      <a:pt x="5" y="202"/>
                    </a:lnTo>
                    <a:lnTo>
                      <a:pt x="8" y="220"/>
                    </a:lnTo>
                    <a:lnTo>
                      <a:pt x="11" y="240"/>
                    </a:lnTo>
                    <a:lnTo>
                      <a:pt x="15" y="258"/>
                    </a:lnTo>
                    <a:lnTo>
                      <a:pt x="21" y="277"/>
                    </a:lnTo>
                    <a:lnTo>
                      <a:pt x="28" y="294"/>
                    </a:lnTo>
                    <a:lnTo>
                      <a:pt x="36" y="311"/>
                    </a:lnTo>
                    <a:lnTo>
                      <a:pt x="45" y="328"/>
                    </a:lnTo>
                    <a:lnTo>
                      <a:pt x="56" y="343"/>
                    </a:lnTo>
                    <a:lnTo>
                      <a:pt x="68" y="357"/>
                    </a:lnTo>
                    <a:lnTo>
                      <a:pt x="80" y="368"/>
                    </a:lnTo>
                    <a:lnTo>
                      <a:pt x="91" y="376"/>
                    </a:lnTo>
                    <a:lnTo>
                      <a:pt x="104" y="384"/>
                    </a:lnTo>
                    <a:lnTo>
                      <a:pt x="118" y="390"/>
                    </a:lnTo>
                    <a:lnTo>
                      <a:pt x="132" y="396"/>
                    </a:lnTo>
                    <a:lnTo>
                      <a:pt x="147" y="400"/>
                    </a:lnTo>
                    <a:lnTo>
                      <a:pt x="163" y="402"/>
                    </a:lnTo>
                    <a:lnTo>
                      <a:pt x="179" y="403"/>
                    </a:lnTo>
                    <a:lnTo>
                      <a:pt x="195" y="425"/>
                    </a:lnTo>
                    <a:lnTo>
                      <a:pt x="211" y="443"/>
                    </a:lnTo>
                    <a:lnTo>
                      <a:pt x="227" y="459"/>
                    </a:lnTo>
                    <a:lnTo>
                      <a:pt x="243" y="473"/>
                    </a:lnTo>
                    <a:lnTo>
                      <a:pt x="260" y="486"/>
                    </a:lnTo>
                    <a:lnTo>
                      <a:pt x="276" y="497"/>
                    </a:lnTo>
                    <a:lnTo>
                      <a:pt x="293" y="507"/>
                    </a:lnTo>
                    <a:lnTo>
                      <a:pt x="308" y="517"/>
                    </a:lnTo>
                    <a:lnTo>
                      <a:pt x="328" y="528"/>
                    </a:lnTo>
                    <a:lnTo>
                      <a:pt x="345" y="539"/>
                    </a:lnTo>
                    <a:lnTo>
                      <a:pt x="352" y="545"/>
                    </a:lnTo>
                    <a:lnTo>
                      <a:pt x="359" y="551"/>
                    </a:lnTo>
                    <a:lnTo>
                      <a:pt x="366" y="557"/>
                    </a:lnTo>
                    <a:lnTo>
                      <a:pt x="371" y="564"/>
                    </a:lnTo>
                    <a:lnTo>
                      <a:pt x="377" y="570"/>
                    </a:lnTo>
                    <a:lnTo>
                      <a:pt x="382" y="578"/>
                    </a:lnTo>
                    <a:lnTo>
                      <a:pt x="385" y="585"/>
                    </a:lnTo>
                    <a:lnTo>
                      <a:pt x="390" y="594"/>
                    </a:lnTo>
                    <a:lnTo>
                      <a:pt x="392" y="603"/>
                    </a:lnTo>
                    <a:lnTo>
                      <a:pt x="394" y="614"/>
                    </a:lnTo>
                    <a:lnTo>
                      <a:pt x="395" y="625"/>
                    </a:lnTo>
                    <a:lnTo>
                      <a:pt x="395" y="636"/>
                    </a:lnTo>
                    <a:lnTo>
                      <a:pt x="395" y="660"/>
                    </a:lnTo>
                    <a:lnTo>
                      <a:pt x="393" y="681"/>
                    </a:lnTo>
                    <a:lnTo>
                      <a:pt x="390" y="699"/>
                    </a:lnTo>
                    <a:lnTo>
                      <a:pt x="385" y="717"/>
                    </a:lnTo>
                    <a:lnTo>
                      <a:pt x="380" y="730"/>
                    </a:lnTo>
                    <a:lnTo>
                      <a:pt x="374" y="743"/>
                    </a:lnTo>
                    <a:lnTo>
                      <a:pt x="366" y="754"/>
                    </a:lnTo>
                    <a:lnTo>
                      <a:pt x="358" y="764"/>
                    </a:lnTo>
                    <a:lnTo>
                      <a:pt x="348" y="771"/>
                    </a:lnTo>
                    <a:lnTo>
                      <a:pt x="338" y="778"/>
                    </a:lnTo>
                    <a:lnTo>
                      <a:pt x="327" y="783"/>
                    </a:lnTo>
                    <a:lnTo>
                      <a:pt x="314" y="786"/>
                    </a:lnTo>
                    <a:lnTo>
                      <a:pt x="301" y="789"/>
                    </a:lnTo>
                    <a:lnTo>
                      <a:pt x="287" y="791"/>
                    </a:lnTo>
                    <a:lnTo>
                      <a:pt x="271" y="793"/>
                    </a:lnTo>
                    <a:lnTo>
                      <a:pt x="255" y="793"/>
                    </a:lnTo>
                    <a:lnTo>
                      <a:pt x="252" y="793"/>
                    </a:lnTo>
                    <a:lnTo>
                      <a:pt x="250" y="794"/>
                    </a:lnTo>
                    <a:lnTo>
                      <a:pt x="246" y="795"/>
                    </a:lnTo>
                    <a:lnTo>
                      <a:pt x="244" y="797"/>
                    </a:lnTo>
                    <a:lnTo>
                      <a:pt x="242" y="799"/>
                    </a:lnTo>
                    <a:lnTo>
                      <a:pt x="241" y="802"/>
                    </a:lnTo>
                    <a:lnTo>
                      <a:pt x="240" y="804"/>
                    </a:lnTo>
                    <a:lnTo>
                      <a:pt x="240" y="807"/>
                    </a:lnTo>
                    <a:lnTo>
                      <a:pt x="240" y="882"/>
                    </a:lnTo>
                    <a:lnTo>
                      <a:pt x="240" y="886"/>
                    </a:lnTo>
                    <a:lnTo>
                      <a:pt x="241" y="888"/>
                    </a:lnTo>
                    <a:lnTo>
                      <a:pt x="242" y="891"/>
                    </a:lnTo>
                    <a:lnTo>
                      <a:pt x="244" y="893"/>
                    </a:lnTo>
                    <a:lnTo>
                      <a:pt x="246" y="894"/>
                    </a:lnTo>
                    <a:lnTo>
                      <a:pt x="250" y="896"/>
                    </a:lnTo>
                    <a:lnTo>
                      <a:pt x="252" y="897"/>
                    </a:lnTo>
                    <a:lnTo>
                      <a:pt x="255" y="897"/>
                    </a:lnTo>
                    <a:lnTo>
                      <a:pt x="643" y="897"/>
                    </a:lnTo>
                    <a:lnTo>
                      <a:pt x="646" y="897"/>
                    </a:lnTo>
                    <a:lnTo>
                      <a:pt x="649" y="896"/>
                    </a:lnTo>
                    <a:lnTo>
                      <a:pt x="652" y="894"/>
                    </a:lnTo>
                    <a:lnTo>
                      <a:pt x="654" y="893"/>
                    </a:lnTo>
                    <a:lnTo>
                      <a:pt x="656" y="891"/>
                    </a:lnTo>
                    <a:lnTo>
                      <a:pt x="657" y="888"/>
                    </a:lnTo>
                    <a:lnTo>
                      <a:pt x="658" y="886"/>
                    </a:lnTo>
                    <a:lnTo>
                      <a:pt x="658" y="882"/>
                    </a:lnTo>
                    <a:lnTo>
                      <a:pt x="658" y="807"/>
                    </a:lnTo>
                    <a:lnTo>
                      <a:pt x="658" y="804"/>
                    </a:lnTo>
                    <a:lnTo>
                      <a:pt x="657" y="802"/>
                    </a:lnTo>
                    <a:lnTo>
                      <a:pt x="656" y="799"/>
                    </a:lnTo>
                    <a:lnTo>
                      <a:pt x="654" y="797"/>
                    </a:lnTo>
                    <a:lnTo>
                      <a:pt x="652" y="795"/>
                    </a:lnTo>
                    <a:lnTo>
                      <a:pt x="649" y="794"/>
                    </a:lnTo>
                    <a:lnTo>
                      <a:pt x="646" y="793"/>
                    </a:lnTo>
                    <a:lnTo>
                      <a:pt x="643" y="793"/>
                    </a:lnTo>
                    <a:lnTo>
                      <a:pt x="626" y="791"/>
                    </a:lnTo>
                    <a:lnTo>
                      <a:pt x="610" y="790"/>
                    </a:lnTo>
                    <a:lnTo>
                      <a:pt x="594" y="787"/>
                    </a:lnTo>
                    <a:lnTo>
                      <a:pt x="580" y="783"/>
                    </a:lnTo>
                    <a:lnTo>
                      <a:pt x="567" y="778"/>
                    </a:lnTo>
                    <a:lnTo>
                      <a:pt x="555" y="771"/>
                    </a:lnTo>
                    <a:lnTo>
                      <a:pt x="545" y="764"/>
                    </a:lnTo>
                    <a:lnTo>
                      <a:pt x="535" y="755"/>
                    </a:lnTo>
                    <a:lnTo>
                      <a:pt x="528" y="744"/>
                    </a:lnTo>
                    <a:lnTo>
                      <a:pt x="520" y="733"/>
                    </a:lnTo>
                    <a:lnTo>
                      <a:pt x="515" y="720"/>
                    </a:lnTo>
                    <a:lnTo>
                      <a:pt x="509" y="706"/>
                    </a:lnTo>
                    <a:lnTo>
                      <a:pt x="505" y="691"/>
                    </a:lnTo>
                    <a:lnTo>
                      <a:pt x="503" y="674"/>
                    </a:lnTo>
                    <a:lnTo>
                      <a:pt x="501" y="657"/>
                    </a:lnTo>
                    <a:lnTo>
                      <a:pt x="501" y="637"/>
                    </a:lnTo>
                    <a:lnTo>
                      <a:pt x="501" y="625"/>
                    </a:lnTo>
                    <a:lnTo>
                      <a:pt x="502" y="614"/>
                    </a:lnTo>
                    <a:lnTo>
                      <a:pt x="504" y="603"/>
                    </a:lnTo>
                    <a:lnTo>
                      <a:pt x="507" y="594"/>
                    </a:lnTo>
                    <a:lnTo>
                      <a:pt x="510" y="585"/>
                    </a:lnTo>
                    <a:lnTo>
                      <a:pt x="515" y="578"/>
                    </a:lnTo>
                    <a:lnTo>
                      <a:pt x="519" y="570"/>
                    </a:lnTo>
                    <a:lnTo>
                      <a:pt x="524" y="563"/>
                    </a:lnTo>
                    <a:lnTo>
                      <a:pt x="531" y="556"/>
                    </a:lnTo>
                    <a:lnTo>
                      <a:pt x="537" y="550"/>
                    </a:lnTo>
                    <a:lnTo>
                      <a:pt x="545" y="544"/>
                    </a:lnTo>
                    <a:lnTo>
                      <a:pt x="552" y="539"/>
                    </a:lnTo>
                    <a:lnTo>
                      <a:pt x="569" y="527"/>
                    </a:lnTo>
                    <a:lnTo>
                      <a:pt x="589" y="516"/>
                    </a:lnTo>
                    <a:lnTo>
                      <a:pt x="605" y="506"/>
                    </a:lnTo>
                    <a:lnTo>
                      <a:pt x="621" y="496"/>
                    </a:lnTo>
                    <a:lnTo>
                      <a:pt x="637" y="484"/>
                    </a:lnTo>
                    <a:lnTo>
                      <a:pt x="654" y="473"/>
                    </a:lnTo>
                    <a:lnTo>
                      <a:pt x="670" y="459"/>
                    </a:lnTo>
                    <a:lnTo>
                      <a:pt x="687" y="443"/>
                    </a:lnTo>
                    <a:lnTo>
                      <a:pt x="703" y="425"/>
                    </a:lnTo>
                    <a:lnTo>
                      <a:pt x="718" y="403"/>
                    </a:lnTo>
                    <a:lnTo>
                      <a:pt x="734" y="402"/>
                    </a:lnTo>
                    <a:lnTo>
                      <a:pt x="750" y="400"/>
                    </a:lnTo>
                    <a:lnTo>
                      <a:pt x="764" y="396"/>
                    </a:lnTo>
                    <a:lnTo>
                      <a:pt x="778" y="390"/>
                    </a:lnTo>
                    <a:lnTo>
                      <a:pt x="792" y="384"/>
                    </a:lnTo>
                    <a:lnTo>
                      <a:pt x="805" y="376"/>
                    </a:lnTo>
                    <a:lnTo>
                      <a:pt x="816" y="368"/>
                    </a:lnTo>
                    <a:lnTo>
                      <a:pt x="827" y="357"/>
                    </a:lnTo>
                    <a:lnTo>
                      <a:pt x="833" y="350"/>
                    </a:lnTo>
                    <a:lnTo>
                      <a:pt x="840" y="342"/>
                    </a:lnTo>
                    <a:lnTo>
                      <a:pt x="846" y="335"/>
                    </a:lnTo>
                    <a:lnTo>
                      <a:pt x="852" y="326"/>
                    </a:lnTo>
                    <a:lnTo>
                      <a:pt x="861" y="309"/>
                    </a:lnTo>
                    <a:lnTo>
                      <a:pt x="869" y="291"/>
                    </a:lnTo>
                    <a:lnTo>
                      <a:pt x="876" y="272"/>
                    </a:lnTo>
                    <a:lnTo>
                      <a:pt x="882" y="252"/>
                    </a:lnTo>
                    <a:lnTo>
                      <a:pt x="887" y="233"/>
                    </a:lnTo>
                    <a:lnTo>
                      <a:pt x="890" y="214"/>
                    </a:lnTo>
                    <a:lnTo>
                      <a:pt x="893" y="195"/>
                    </a:lnTo>
                    <a:lnTo>
                      <a:pt x="895" y="175"/>
                    </a:lnTo>
                    <a:lnTo>
                      <a:pt x="897" y="157"/>
                    </a:lnTo>
                    <a:lnTo>
                      <a:pt x="898" y="140"/>
                    </a:lnTo>
                    <a:lnTo>
                      <a:pt x="898" y="110"/>
                    </a:lnTo>
                    <a:lnTo>
                      <a:pt x="898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p:grpSp>
        <p:sp>
          <p:nvSpPr>
            <p:cNvPr id="117" name="TextBox 23"/>
            <p:cNvSpPr txBox="1"/>
            <p:nvPr/>
          </p:nvSpPr>
          <p:spPr>
            <a:xfrm>
              <a:off x="7601073" y="1989794"/>
              <a:ext cx="4693817" cy="1031524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78 %</a:t>
              </a: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 de clients très satisfaits (+ 4% par an)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3200 réponses par mois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Des résultats  en hausse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118" name="TextBox 24"/>
            <p:cNvSpPr txBox="1"/>
            <p:nvPr/>
          </p:nvSpPr>
          <p:spPr>
            <a:xfrm>
              <a:off x="524199" y="5728798"/>
              <a:ext cx="1248492" cy="253357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OBJECTIFS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119" name="TextBox 25"/>
            <p:cNvSpPr txBox="1"/>
            <p:nvPr/>
          </p:nvSpPr>
          <p:spPr>
            <a:xfrm>
              <a:off x="1961780" y="4303920"/>
              <a:ext cx="1248492" cy="23816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 Light"/>
                </a:rPr>
                <a:t>PROCESS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120" name="TextBox 26"/>
            <p:cNvSpPr txBox="1"/>
            <p:nvPr/>
          </p:nvSpPr>
          <p:spPr>
            <a:xfrm>
              <a:off x="3445035" y="2812167"/>
              <a:ext cx="1248492" cy="238168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SUCCES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121" name="TextBox 27"/>
            <p:cNvSpPr txBox="1"/>
            <p:nvPr/>
          </p:nvSpPr>
          <p:spPr>
            <a:xfrm>
              <a:off x="7601073" y="3449215"/>
              <a:ext cx="4551234" cy="760070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 Light"/>
                </a:rPr>
                <a:t>Envoi Questionnaire par mail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 Light"/>
                </a:rPr>
                <a:t>Des résultats mensuels + quotidiens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 Light"/>
                </a:rPr>
                <a:t>Intégration dans les critères de PV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122" name="TextBox 28"/>
            <p:cNvSpPr txBox="1"/>
            <p:nvPr/>
          </p:nvSpPr>
          <p:spPr>
            <a:xfrm>
              <a:off x="7601073" y="4816284"/>
              <a:ext cx="3938659" cy="760070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Mesurer la satisfaction des clients</a:t>
              </a:r>
              <a:r>
                <a:rPr kumimoji="0" lang="fr-FR" sz="1400" b="1" i="0" u="none" strike="noStrike" kern="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  </a:t>
              </a:r>
              <a:r>
                <a:rPr lang="fr-FR" sz="1400" b="1" kern="0" baseline="0" dirty="0" smtClean="0">
                  <a:solidFill>
                    <a:prstClr val="white"/>
                  </a:solidFill>
                  <a:latin typeface="Calibri Light"/>
                </a:rPr>
                <a:t>Mener</a:t>
              </a:r>
              <a:r>
                <a:rPr lang="fr-FR" sz="1400" b="1" kern="0" dirty="0" smtClean="0">
                  <a:solidFill>
                    <a:prstClr val="white"/>
                  </a:solidFill>
                  <a:latin typeface="Calibri Light"/>
                </a:rPr>
                <a:t> des actions d’amélioration</a:t>
              </a: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</a:rPr>
                <a:t>Réduire les écarts  entre agences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7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Freeform 4"/>
          <p:cNvSpPr>
            <a:spLocks/>
          </p:cNvSpPr>
          <p:nvPr/>
        </p:nvSpPr>
        <p:spPr bwMode="auto">
          <a:xfrm>
            <a:off x="3649" y="1219353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Vos </a:t>
            </a:r>
            <a:r>
              <a:rPr lang="fr-FR" dirty="0" smtClean="0">
                <a:solidFill>
                  <a:srgbClr val="C54A35"/>
                </a:solidFill>
              </a:rPr>
              <a:t>attentes</a:t>
            </a:r>
            <a:r>
              <a:rPr lang="fr-FR" dirty="0" smtClean="0"/>
              <a:t> vis-à-vis de </a:t>
            </a:r>
            <a:r>
              <a:rPr lang="fr-FR" dirty="0" err="1" smtClean="0"/>
              <a:t>qhd</a:t>
            </a:r>
            <a:endParaRPr lang="fr-FR" dirty="0"/>
          </a:p>
        </p:txBody>
      </p:sp>
      <p:sp>
        <p:nvSpPr>
          <p:cNvPr id="70" name="Freeform 47"/>
          <p:cNvSpPr>
            <a:spLocks/>
          </p:cNvSpPr>
          <p:nvPr/>
        </p:nvSpPr>
        <p:spPr bwMode="auto">
          <a:xfrm>
            <a:off x="1065167" y="5692144"/>
            <a:ext cx="133951" cy="372"/>
          </a:xfrm>
          <a:custGeom>
            <a:avLst/>
            <a:gdLst>
              <a:gd name="T0" fmla="*/ 58 w 60"/>
              <a:gd name="T1" fmla="*/ 4 h 4"/>
              <a:gd name="T2" fmla="*/ 2 w 60"/>
              <a:gd name="T3" fmla="*/ 4 h 4"/>
              <a:gd name="T4" fmla="*/ 0 w 60"/>
              <a:gd name="T5" fmla="*/ 2 h 4"/>
              <a:gd name="T6" fmla="*/ 2 w 60"/>
              <a:gd name="T7" fmla="*/ 0 h 4"/>
              <a:gd name="T8" fmla="*/ 58 w 60"/>
              <a:gd name="T9" fmla="*/ 0 h 4"/>
              <a:gd name="T10" fmla="*/ 60 w 60"/>
              <a:gd name="T11" fmla="*/ 2 h 4"/>
              <a:gd name="T12" fmla="*/ 58 w 60"/>
              <a:gd name="T13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4">
                <a:moveTo>
                  <a:pt x="58" y="4"/>
                </a:move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9" y="0"/>
                  <a:pt x="60" y="1"/>
                  <a:pt x="60" y="2"/>
                </a:cubicBezTo>
                <a:cubicBezTo>
                  <a:pt x="60" y="3"/>
                  <a:pt x="59" y="4"/>
                  <a:pt x="58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Line 6"/>
          <p:cNvSpPr>
            <a:spLocks noChangeShapeType="1"/>
          </p:cNvSpPr>
          <p:nvPr/>
        </p:nvSpPr>
        <p:spPr bwMode="auto">
          <a:xfrm>
            <a:off x="931178" y="5285921"/>
            <a:ext cx="7113864" cy="0"/>
          </a:xfrm>
          <a:prstGeom prst="line">
            <a:avLst/>
          </a:prstGeom>
          <a:noFill/>
          <a:ln w="19050" cap="rnd">
            <a:solidFill>
              <a:srgbClr val="E2583D"/>
            </a:solidFill>
            <a:prstDash val="solid"/>
            <a:round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2" name="Group 183"/>
          <p:cNvGrpSpPr/>
          <p:nvPr/>
        </p:nvGrpSpPr>
        <p:grpSpPr>
          <a:xfrm>
            <a:off x="95592" y="4886070"/>
            <a:ext cx="875544" cy="806073"/>
            <a:chOff x="1795658" y="757160"/>
            <a:chExt cx="1166458" cy="1166458"/>
          </a:xfrm>
        </p:grpSpPr>
        <p:sp>
          <p:nvSpPr>
            <p:cNvPr id="74" name="Oval 187"/>
            <p:cNvSpPr>
              <a:spLocks noChangeAspect="1"/>
            </p:cNvSpPr>
            <p:nvPr/>
          </p:nvSpPr>
          <p:spPr>
            <a:xfrm>
              <a:off x="1795658" y="757160"/>
              <a:ext cx="1166458" cy="1166458"/>
            </a:xfrm>
            <a:prstGeom prst="ellipse">
              <a:avLst/>
            </a:prstGeom>
            <a:solidFill>
              <a:srgbClr val="E2583D"/>
            </a:solidFill>
            <a:ln>
              <a:noFill/>
            </a:ln>
            <a:effectLst>
              <a:outerShdw blurRad="254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75" name="Group 188"/>
            <p:cNvGrpSpPr>
              <a:grpSpLocks noChangeAspect="1"/>
            </p:cNvGrpSpPr>
            <p:nvPr/>
          </p:nvGrpSpPr>
          <p:grpSpPr>
            <a:xfrm>
              <a:off x="2272005" y="1155311"/>
              <a:ext cx="252307" cy="288000"/>
              <a:chOff x="2947988" y="5462588"/>
              <a:chExt cx="325437" cy="371476"/>
            </a:xfrm>
            <a:solidFill>
              <a:schemeClr val="bg1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2994025" y="5508626"/>
                <a:ext cx="231775" cy="233363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  <a:gd name="T10" fmla="*/ 30 w 60"/>
                  <a:gd name="T11" fmla="*/ 4 h 60"/>
                  <a:gd name="T12" fmla="*/ 4 w 60"/>
                  <a:gd name="T13" fmla="*/ 30 h 60"/>
                  <a:gd name="T14" fmla="*/ 30 w 60"/>
                  <a:gd name="T15" fmla="*/ 56 h 60"/>
                  <a:gd name="T16" fmla="*/ 56 w 60"/>
                  <a:gd name="T17" fmla="*/ 30 h 60"/>
                  <a:gd name="T18" fmla="*/ 30 w 60"/>
                  <a:gd name="T19" fmla="*/ 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13" y="60"/>
                      <a:pt x="0" y="47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47" y="0"/>
                      <a:pt x="60" y="13"/>
                      <a:pt x="60" y="30"/>
                    </a:cubicBezTo>
                    <a:cubicBezTo>
                      <a:pt x="60" y="47"/>
                      <a:pt x="47" y="60"/>
                      <a:pt x="30" y="60"/>
                    </a:cubicBezTo>
                    <a:close/>
                    <a:moveTo>
                      <a:pt x="30" y="4"/>
                    </a:moveTo>
                    <a:cubicBezTo>
                      <a:pt x="16" y="4"/>
                      <a:pt x="4" y="16"/>
                      <a:pt x="4" y="30"/>
                    </a:cubicBezTo>
                    <a:cubicBezTo>
                      <a:pt x="4" y="44"/>
                      <a:pt x="16" y="56"/>
                      <a:pt x="30" y="56"/>
                    </a:cubicBezTo>
                    <a:cubicBezTo>
                      <a:pt x="44" y="56"/>
                      <a:pt x="56" y="44"/>
                      <a:pt x="56" y="30"/>
                    </a:cubicBezTo>
                    <a:cubicBezTo>
                      <a:pt x="56" y="16"/>
                      <a:pt x="44" y="4"/>
                      <a:pt x="3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3055938" y="5726113"/>
                <a:ext cx="107950" cy="46038"/>
              </a:xfrm>
              <a:custGeom>
                <a:avLst/>
                <a:gdLst>
                  <a:gd name="T0" fmla="*/ 26 w 28"/>
                  <a:gd name="T1" fmla="*/ 12 h 12"/>
                  <a:gd name="T2" fmla="*/ 2 w 28"/>
                  <a:gd name="T3" fmla="*/ 12 h 12"/>
                  <a:gd name="T4" fmla="*/ 0 w 28"/>
                  <a:gd name="T5" fmla="*/ 10 h 12"/>
                  <a:gd name="T6" fmla="*/ 0 w 28"/>
                  <a:gd name="T7" fmla="*/ 0 h 12"/>
                  <a:gd name="T8" fmla="*/ 4 w 28"/>
                  <a:gd name="T9" fmla="*/ 0 h 12"/>
                  <a:gd name="T10" fmla="*/ 4 w 28"/>
                  <a:gd name="T11" fmla="*/ 8 h 12"/>
                  <a:gd name="T12" fmla="*/ 24 w 28"/>
                  <a:gd name="T13" fmla="*/ 8 h 12"/>
                  <a:gd name="T14" fmla="*/ 24 w 28"/>
                  <a:gd name="T15" fmla="*/ 0 h 12"/>
                  <a:gd name="T16" fmla="*/ 28 w 28"/>
                  <a:gd name="T17" fmla="*/ 0 h 12"/>
                  <a:gd name="T18" fmla="*/ 28 w 28"/>
                  <a:gd name="T19" fmla="*/ 10 h 12"/>
                  <a:gd name="T20" fmla="*/ 26 w 28"/>
                  <a:gd name="T2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12">
                    <a:moveTo>
                      <a:pt x="26" y="12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1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2"/>
                      <a:pt x="2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8" name="Freeform 7"/>
              <p:cNvSpPr>
                <a:spLocks noEditPoints="1"/>
              </p:cNvSpPr>
              <p:nvPr/>
            </p:nvSpPr>
            <p:spPr bwMode="auto">
              <a:xfrm>
                <a:off x="3071813" y="5756276"/>
                <a:ext cx="76200" cy="47625"/>
              </a:xfrm>
              <a:custGeom>
                <a:avLst/>
                <a:gdLst>
                  <a:gd name="T0" fmla="*/ 18 w 20"/>
                  <a:gd name="T1" fmla="*/ 12 h 12"/>
                  <a:gd name="T2" fmla="*/ 2 w 20"/>
                  <a:gd name="T3" fmla="*/ 12 h 12"/>
                  <a:gd name="T4" fmla="*/ 0 w 20"/>
                  <a:gd name="T5" fmla="*/ 10 h 12"/>
                  <a:gd name="T6" fmla="*/ 0 w 20"/>
                  <a:gd name="T7" fmla="*/ 2 h 12"/>
                  <a:gd name="T8" fmla="*/ 2 w 20"/>
                  <a:gd name="T9" fmla="*/ 0 h 12"/>
                  <a:gd name="T10" fmla="*/ 18 w 20"/>
                  <a:gd name="T11" fmla="*/ 0 h 12"/>
                  <a:gd name="T12" fmla="*/ 20 w 20"/>
                  <a:gd name="T13" fmla="*/ 2 h 12"/>
                  <a:gd name="T14" fmla="*/ 20 w 20"/>
                  <a:gd name="T15" fmla="*/ 10 h 12"/>
                  <a:gd name="T16" fmla="*/ 18 w 20"/>
                  <a:gd name="T17" fmla="*/ 12 h 12"/>
                  <a:gd name="T18" fmla="*/ 4 w 20"/>
                  <a:gd name="T19" fmla="*/ 8 h 12"/>
                  <a:gd name="T20" fmla="*/ 16 w 20"/>
                  <a:gd name="T21" fmla="*/ 8 h 12"/>
                  <a:gd name="T22" fmla="*/ 16 w 20"/>
                  <a:gd name="T23" fmla="*/ 4 h 12"/>
                  <a:gd name="T24" fmla="*/ 4 w 20"/>
                  <a:gd name="T25" fmla="*/ 4 h 12"/>
                  <a:gd name="T26" fmla="*/ 4 w 20"/>
                  <a:gd name="T2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2">
                    <a:moveTo>
                      <a:pt x="18" y="12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1"/>
                      <a:pt x="0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19" y="12"/>
                      <a:pt x="18" y="12"/>
                    </a:cubicBezTo>
                    <a:close/>
                    <a:moveTo>
                      <a:pt x="4" y="8"/>
                    </a:moveTo>
                    <a:cubicBezTo>
                      <a:pt x="16" y="8"/>
                      <a:pt x="16" y="8"/>
                      <a:pt x="16" y="8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3101975" y="5788026"/>
                <a:ext cx="15875" cy="46038"/>
              </a:xfrm>
              <a:custGeom>
                <a:avLst/>
                <a:gdLst>
                  <a:gd name="T0" fmla="*/ 2 w 4"/>
                  <a:gd name="T1" fmla="*/ 12 h 12"/>
                  <a:gd name="T2" fmla="*/ 0 w 4"/>
                  <a:gd name="T3" fmla="*/ 10 h 12"/>
                  <a:gd name="T4" fmla="*/ 0 w 4"/>
                  <a:gd name="T5" fmla="*/ 2 h 12"/>
                  <a:gd name="T6" fmla="*/ 2 w 4"/>
                  <a:gd name="T7" fmla="*/ 0 h 12"/>
                  <a:gd name="T8" fmla="*/ 4 w 4"/>
                  <a:gd name="T9" fmla="*/ 2 h 12"/>
                  <a:gd name="T10" fmla="*/ 4 w 4"/>
                  <a:gd name="T11" fmla="*/ 10 h 12"/>
                  <a:gd name="T12" fmla="*/ 2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2" y="12"/>
                    </a:moveTo>
                    <a:cubicBezTo>
                      <a:pt x="1" y="12"/>
                      <a:pt x="0" y="11"/>
                      <a:pt x="0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1"/>
                      <a:pt x="3" y="12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0" name="Freeform 9"/>
              <p:cNvSpPr>
                <a:spLocks/>
              </p:cNvSpPr>
              <p:nvPr/>
            </p:nvSpPr>
            <p:spPr bwMode="auto">
              <a:xfrm>
                <a:off x="3101975" y="5462588"/>
                <a:ext cx="15875" cy="31750"/>
              </a:xfrm>
              <a:custGeom>
                <a:avLst/>
                <a:gdLst>
                  <a:gd name="T0" fmla="*/ 2 w 4"/>
                  <a:gd name="T1" fmla="*/ 8 h 8"/>
                  <a:gd name="T2" fmla="*/ 0 w 4"/>
                  <a:gd name="T3" fmla="*/ 6 h 8"/>
                  <a:gd name="T4" fmla="*/ 0 w 4"/>
                  <a:gd name="T5" fmla="*/ 2 h 8"/>
                  <a:gd name="T6" fmla="*/ 2 w 4"/>
                  <a:gd name="T7" fmla="*/ 0 h 8"/>
                  <a:gd name="T8" fmla="*/ 4 w 4"/>
                  <a:gd name="T9" fmla="*/ 2 h 8"/>
                  <a:gd name="T10" fmla="*/ 4 w 4"/>
                  <a:gd name="T11" fmla="*/ 6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3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1" name="Freeform 10"/>
              <p:cNvSpPr>
                <a:spLocks/>
              </p:cNvSpPr>
              <p:nvPr/>
            </p:nvSpPr>
            <p:spPr bwMode="auto">
              <a:xfrm>
                <a:off x="3198813" y="5508626"/>
                <a:ext cx="26987" cy="26988"/>
              </a:xfrm>
              <a:custGeom>
                <a:avLst/>
                <a:gdLst>
                  <a:gd name="T0" fmla="*/ 2 w 7"/>
                  <a:gd name="T1" fmla="*/ 7 h 7"/>
                  <a:gd name="T2" fmla="*/ 1 w 7"/>
                  <a:gd name="T3" fmla="*/ 6 h 7"/>
                  <a:gd name="T4" fmla="*/ 1 w 7"/>
                  <a:gd name="T5" fmla="*/ 3 h 7"/>
                  <a:gd name="T6" fmla="*/ 4 w 7"/>
                  <a:gd name="T7" fmla="*/ 0 h 7"/>
                  <a:gd name="T8" fmla="*/ 7 w 7"/>
                  <a:gd name="T9" fmla="*/ 0 h 7"/>
                  <a:gd name="T10" fmla="*/ 7 w 7"/>
                  <a:gd name="T11" fmla="*/ 3 h 7"/>
                  <a:gd name="T12" fmla="*/ 4 w 7"/>
                  <a:gd name="T13" fmla="*/ 6 h 7"/>
                  <a:gd name="T14" fmla="*/ 2 w 7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7">
                    <a:moveTo>
                      <a:pt x="2" y="7"/>
                    </a:moveTo>
                    <a:cubicBezTo>
                      <a:pt x="2" y="7"/>
                      <a:pt x="1" y="6"/>
                      <a:pt x="1" y="6"/>
                    </a:cubicBezTo>
                    <a:cubicBezTo>
                      <a:pt x="0" y="5"/>
                      <a:pt x="0" y="4"/>
                      <a:pt x="1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" name="Freeform 11"/>
              <p:cNvSpPr>
                <a:spLocks/>
              </p:cNvSpPr>
              <p:nvPr/>
            </p:nvSpPr>
            <p:spPr bwMode="auto">
              <a:xfrm>
                <a:off x="3241675" y="5618163"/>
                <a:ext cx="31750" cy="14288"/>
              </a:xfrm>
              <a:custGeom>
                <a:avLst/>
                <a:gdLst>
                  <a:gd name="T0" fmla="*/ 6 w 8"/>
                  <a:gd name="T1" fmla="*/ 4 h 4"/>
                  <a:gd name="T2" fmla="*/ 2 w 8"/>
                  <a:gd name="T3" fmla="*/ 4 h 4"/>
                  <a:gd name="T4" fmla="*/ 0 w 8"/>
                  <a:gd name="T5" fmla="*/ 2 h 4"/>
                  <a:gd name="T6" fmla="*/ 2 w 8"/>
                  <a:gd name="T7" fmla="*/ 0 h 4"/>
                  <a:gd name="T8" fmla="*/ 6 w 8"/>
                  <a:gd name="T9" fmla="*/ 0 h 4"/>
                  <a:gd name="T10" fmla="*/ 8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8" y="2"/>
                    </a:cubicBezTo>
                    <a:cubicBezTo>
                      <a:pt x="8" y="3"/>
                      <a:pt x="7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3" name="Freeform 12"/>
              <p:cNvSpPr>
                <a:spLocks/>
              </p:cNvSpPr>
              <p:nvPr/>
            </p:nvSpPr>
            <p:spPr bwMode="auto">
              <a:xfrm>
                <a:off x="3198813" y="5713413"/>
                <a:ext cx="26987" cy="28575"/>
              </a:xfrm>
              <a:custGeom>
                <a:avLst/>
                <a:gdLst>
                  <a:gd name="T0" fmla="*/ 5 w 7"/>
                  <a:gd name="T1" fmla="*/ 7 h 7"/>
                  <a:gd name="T2" fmla="*/ 4 w 7"/>
                  <a:gd name="T3" fmla="*/ 7 h 7"/>
                  <a:gd name="T4" fmla="*/ 1 w 7"/>
                  <a:gd name="T5" fmla="*/ 4 h 7"/>
                  <a:gd name="T6" fmla="*/ 1 w 7"/>
                  <a:gd name="T7" fmla="*/ 1 h 7"/>
                  <a:gd name="T8" fmla="*/ 4 w 7"/>
                  <a:gd name="T9" fmla="*/ 1 h 7"/>
                  <a:gd name="T10" fmla="*/ 7 w 7"/>
                  <a:gd name="T11" fmla="*/ 4 h 7"/>
                  <a:gd name="T12" fmla="*/ 7 w 7"/>
                  <a:gd name="T13" fmla="*/ 7 h 7"/>
                  <a:gd name="T14" fmla="*/ 5 w 7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7">
                    <a:moveTo>
                      <a:pt x="5" y="7"/>
                    </a:moveTo>
                    <a:cubicBezTo>
                      <a:pt x="5" y="7"/>
                      <a:pt x="4" y="7"/>
                      <a:pt x="4" y="7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7" y="6"/>
                      <a:pt x="7" y="7"/>
                    </a:cubicBezTo>
                    <a:cubicBezTo>
                      <a:pt x="6" y="7"/>
                      <a:pt x="6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4" name="Freeform 13"/>
              <p:cNvSpPr>
                <a:spLocks/>
              </p:cNvSpPr>
              <p:nvPr/>
            </p:nvSpPr>
            <p:spPr bwMode="auto">
              <a:xfrm>
                <a:off x="2994025" y="5508626"/>
                <a:ext cx="26987" cy="26988"/>
              </a:xfrm>
              <a:custGeom>
                <a:avLst/>
                <a:gdLst>
                  <a:gd name="T0" fmla="*/ 5 w 7"/>
                  <a:gd name="T1" fmla="*/ 7 h 7"/>
                  <a:gd name="T2" fmla="*/ 3 w 7"/>
                  <a:gd name="T3" fmla="*/ 6 h 7"/>
                  <a:gd name="T4" fmla="*/ 0 w 7"/>
                  <a:gd name="T5" fmla="*/ 3 h 7"/>
                  <a:gd name="T6" fmla="*/ 0 w 7"/>
                  <a:gd name="T7" fmla="*/ 0 h 7"/>
                  <a:gd name="T8" fmla="*/ 3 w 7"/>
                  <a:gd name="T9" fmla="*/ 0 h 7"/>
                  <a:gd name="T10" fmla="*/ 6 w 7"/>
                  <a:gd name="T11" fmla="*/ 3 h 7"/>
                  <a:gd name="T12" fmla="*/ 6 w 7"/>
                  <a:gd name="T13" fmla="*/ 6 h 7"/>
                  <a:gd name="T14" fmla="*/ 5 w 7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7">
                    <a:moveTo>
                      <a:pt x="5" y="7"/>
                    </a:moveTo>
                    <a:cubicBezTo>
                      <a:pt x="4" y="7"/>
                      <a:pt x="4" y="6"/>
                      <a:pt x="3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6" y="6"/>
                      <a:pt x="5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5" name="Freeform 14"/>
              <p:cNvSpPr>
                <a:spLocks/>
              </p:cNvSpPr>
              <p:nvPr/>
            </p:nvSpPr>
            <p:spPr bwMode="auto">
              <a:xfrm>
                <a:off x="2947988" y="5618163"/>
                <a:ext cx="30162" cy="14288"/>
              </a:xfrm>
              <a:custGeom>
                <a:avLst/>
                <a:gdLst>
                  <a:gd name="T0" fmla="*/ 6 w 8"/>
                  <a:gd name="T1" fmla="*/ 4 h 4"/>
                  <a:gd name="T2" fmla="*/ 2 w 8"/>
                  <a:gd name="T3" fmla="*/ 4 h 4"/>
                  <a:gd name="T4" fmla="*/ 0 w 8"/>
                  <a:gd name="T5" fmla="*/ 2 h 4"/>
                  <a:gd name="T6" fmla="*/ 2 w 8"/>
                  <a:gd name="T7" fmla="*/ 0 h 4"/>
                  <a:gd name="T8" fmla="*/ 6 w 8"/>
                  <a:gd name="T9" fmla="*/ 0 h 4"/>
                  <a:gd name="T10" fmla="*/ 8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8" y="2"/>
                    </a:cubicBezTo>
                    <a:cubicBezTo>
                      <a:pt x="8" y="3"/>
                      <a:pt x="7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6" name="Freeform 15"/>
              <p:cNvSpPr>
                <a:spLocks/>
              </p:cNvSpPr>
              <p:nvPr/>
            </p:nvSpPr>
            <p:spPr bwMode="auto">
              <a:xfrm>
                <a:off x="2994025" y="5713413"/>
                <a:ext cx="26987" cy="28575"/>
              </a:xfrm>
              <a:custGeom>
                <a:avLst/>
                <a:gdLst>
                  <a:gd name="T0" fmla="*/ 2 w 7"/>
                  <a:gd name="T1" fmla="*/ 7 h 7"/>
                  <a:gd name="T2" fmla="*/ 0 w 7"/>
                  <a:gd name="T3" fmla="*/ 7 h 7"/>
                  <a:gd name="T4" fmla="*/ 0 w 7"/>
                  <a:gd name="T5" fmla="*/ 4 h 7"/>
                  <a:gd name="T6" fmla="*/ 3 w 7"/>
                  <a:gd name="T7" fmla="*/ 1 h 7"/>
                  <a:gd name="T8" fmla="*/ 6 w 7"/>
                  <a:gd name="T9" fmla="*/ 1 h 7"/>
                  <a:gd name="T10" fmla="*/ 6 w 7"/>
                  <a:gd name="T11" fmla="*/ 4 h 7"/>
                  <a:gd name="T12" fmla="*/ 3 w 7"/>
                  <a:gd name="T13" fmla="*/ 7 h 7"/>
                  <a:gd name="T14" fmla="*/ 2 w 7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7">
                    <a:moveTo>
                      <a:pt x="2" y="7"/>
                    </a:moveTo>
                    <a:cubicBezTo>
                      <a:pt x="1" y="7"/>
                      <a:pt x="1" y="7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7" y="2"/>
                      <a:pt x="7" y="3"/>
                      <a:pt x="6" y="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2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7" name="Freeform 16"/>
              <p:cNvSpPr>
                <a:spLocks noEditPoints="1"/>
              </p:cNvSpPr>
              <p:nvPr/>
            </p:nvSpPr>
            <p:spPr bwMode="auto">
              <a:xfrm>
                <a:off x="3040063" y="5618163"/>
                <a:ext cx="139700" cy="115888"/>
              </a:xfrm>
              <a:custGeom>
                <a:avLst/>
                <a:gdLst>
                  <a:gd name="T0" fmla="*/ 20 w 36"/>
                  <a:gd name="T1" fmla="*/ 30 h 30"/>
                  <a:gd name="T2" fmla="*/ 20 w 36"/>
                  <a:gd name="T3" fmla="*/ 30 h 30"/>
                  <a:gd name="T4" fmla="*/ 18 w 36"/>
                  <a:gd name="T5" fmla="*/ 28 h 30"/>
                  <a:gd name="T6" fmla="*/ 16 w 36"/>
                  <a:gd name="T7" fmla="*/ 30 h 30"/>
                  <a:gd name="T8" fmla="*/ 14 w 36"/>
                  <a:gd name="T9" fmla="*/ 28 h 30"/>
                  <a:gd name="T10" fmla="*/ 10 w 36"/>
                  <a:gd name="T11" fmla="*/ 12 h 30"/>
                  <a:gd name="T12" fmla="*/ 6 w 36"/>
                  <a:gd name="T13" fmla="*/ 12 h 30"/>
                  <a:gd name="T14" fmla="*/ 0 w 36"/>
                  <a:gd name="T15" fmla="*/ 6 h 30"/>
                  <a:gd name="T16" fmla="*/ 6 w 36"/>
                  <a:gd name="T17" fmla="*/ 0 h 30"/>
                  <a:gd name="T18" fmla="*/ 13 w 36"/>
                  <a:gd name="T19" fmla="*/ 5 h 30"/>
                  <a:gd name="T20" fmla="*/ 13 w 36"/>
                  <a:gd name="T21" fmla="*/ 8 h 30"/>
                  <a:gd name="T22" fmla="*/ 23 w 36"/>
                  <a:gd name="T23" fmla="*/ 8 h 30"/>
                  <a:gd name="T24" fmla="*/ 23 w 36"/>
                  <a:gd name="T25" fmla="*/ 5 h 30"/>
                  <a:gd name="T26" fmla="*/ 30 w 36"/>
                  <a:gd name="T27" fmla="*/ 0 h 30"/>
                  <a:gd name="T28" fmla="*/ 36 w 36"/>
                  <a:gd name="T29" fmla="*/ 6 h 30"/>
                  <a:gd name="T30" fmla="*/ 30 w 36"/>
                  <a:gd name="T31" fmla="*/ 12 h 30"/>
                  <a:gd name="T32" fmla="*/ 26 w 36"/>
                  <a:gd name="T33" fmla="*/ 12 h 30"/>
                  <a:gd name="T34" fmla="*/ 22 w 36"/>
                  <a:gd name="T35" fmla="*/ 28 h 30"/>
                  <a:gd name="T36" fmla="*/ 20 w 36"/>
                  <a:gd name="T37" fmla="*/ 30 h 30"/>
                  <a:gd name="T38" fmla="*/ 14 w 36"/>
                  <a:gd name="T39" fmla="*/ 12 h 30"/>
                  <a:gd name="T40" fmla="*/ 18 w 36"/>
                  <a:gd name="T41" fmla="*/ 28 h 30"/>
                  <a:gd name="T42" fmla="*/ 18 w 36"/>
                  <a:gd name="T43" fmla="*/ 28 h 30"/>
                  <a:gd name="T44" fmla="*/ 18 w 36"/>
                  <a:gd name="T45" fmla="*/ 28 h 30"/>
                  <a:gd name="T46" fmla="*/ 22 w 36"/>
                  <a:gd name="T47" fmla="*/ 12 h 30"/>
                  <a:gd name="T48" fmla="*/ 14 w 36"/>
                  <a:gd name="T49" fmla="*/ 12 h 30"/>
                  <a:gd name="T50" fmla="*/ 27 w 36"/>
                  <a:gd name="T51" fmla="*/ 8 h 30"/>
                  <a:gd name="T52" fmla="*/ 30 w 36"/>
                  <a:gd name="T53" fmla="*/ 8 h 30"/>
                  <a:gd name="T54" fmla="*/ 32 w 36"/>
                  <a:gd name="T55" fmla="*/ 6 h 30"/>
                  <a:gd name="T56" fmla="*/ 30 w 36"/>
                  <a:gd name="T57" fmla="*/ 4 h 30"/>
                  <a:gd name="T58" fmla="*/ 27 w 36"/>
                  <a:gd name="T59" fmla="*/ 6 h 30"/>
                  <a:gd name="T60" fmla="*/ 27 w 36"/>
                  <a:gd name="T61" fmla="*/ 8 h 30"/>
                  <a:gd name="T62" fmla="*/ 6 w 36"/>
                  <a:gd name="T63" fmla="*/ 4 h 30"/>
                  <a:gd name="T64" fmla="*/ 4 w 36"/>
                  <a:gd name="T65" fmla="*/ 6 h 30"/>
                  <a:gd name="T66" fmla="*/ 6 w 36"/>
                  <a:gd name="T67" fmla="*/ 8 h 30"/>
                  <a:gd name="T68" fmla="*/ 9 w 36"/>
                  <a:gd name="T69" fmla="*/ 8 h 30"/>
                  <a:gd name="T70" fmla="*/ 9 w 36"/>
                  <a:gd name="T71" fmla="*/ 6 h 30"/>
                  <a:gd name="T72" fmla="*/ 6 w 36"/>
                  <a:gd name="T73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6" h="30">
                    <a:moveTo>
                      <a:pt x="20" y="30"/>
                    </a:moveTo>
                    <a:cubicBezTo>
                      <a:pt x="20" y="30"/>
                      <a:pt x="20" y="30"/>
                      <a:pt x="20" y="30"/>
                    </a:cubicBezTo>
                    <a:cubicBezTo>
                      <a:pt x="19" y="30"/>
                      <a:pt x="18" y="29"/>
                      <a:pt x="18" y="28"/>
                    </a:cubicBezTo>
                    <a:cubicBezTo>
                      <a:pt x="18" y="29"/>
                      <a:pt x="17" y="30"/>
                      <a:pt x="16" y="30"/>
                    </a:cubicBezTo>
                    <a:cubicBezTo>
                      <a:pt x="15" y="30"/>
                      <a:pt x="14" y="30"/>
                      <a:pt x="14" y="28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2"/>
                      <a:pt x="13" y="5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2"/>
                      <a:pt x="27" y="0"/>
                      <a:pt x="30" y="0"/>
                    </a:cubicBezTo>
                    <a:cubicBezTo>
                      <a:pt x="33" y="0"/>
                      <a:pt x="36" y="3"/>
                      <a:pt x="36" y="6"/>
                    </a:cubicBezTo>
                    <a:cubicBezTo>
                      <a:pt x="36" y="9"/>
                      <a:pt x="33" y="12"/>
                      <a:pt x="30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9"/>
                      <a:pt x="21" y="30"/>
                      <a:pt x="20" y="30"/>
                    </a:cubicBezTo>
                    <a:close/>
                    <a:moveTo>
                      <a:pt x="14" y="12"/>
                    </a:move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2" y="12"/>
                      <a:pt x="22" y="12"/>
                      <a:pt x="22" y="12"/>
                    </a:cubicBezTo>
                    <a:lnTo>
                      <a:pt x="14" y="12"/>
                    </a:lnTo>
                    <a:close/>
                    <a:moveTo>
                      <a:pt x="27" y="8"/>
                    </a:moveTo>
                    <a:cubicBezTo>
                      <a:pt x="30" y="8"/>
                      <a:pt x="30" y="8"/>
                      <a:pt x="30" y="8"/>
                    </a:cubicBezTo>
                    <a:cubicBezTo>
                      <a:pt x="31" y="8"/>
                      <a:pt x="32" y="7"/>
                      <a:pt x="32" y="6"/>
                    </a:cubicBezTo>
                    <a:cubicBezTo>
                      <a:pt x="32" y="5"/>
                      <a:pt x="31" y="4"/>
                      <a:pt x="30" y="4"/>
                    </a:cubicBezTo>
                    <a:cubicBezTo>
                      <a:pt x="29" y="4"/>
                      <a:pt x="27" y="5"/>
                      <a:pt x="27" y="6"/>
                    </a:cubicBezTo>
                    <a:lnTo>
                      <a:pt x="27" y="8"/>
                    </a:lnTo>
                    <a:close/>
                    <a:moveTo>
                      <a:pt x="6" y="4"/>
                    </a:moveTo>
                    <a:cubicBezTo>
                      <a:pt x="5" y="4"/>
                      <a:pt x="4" y="5"/>
                      <a:pt x="4" y="6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7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73" name="TextBox 303"/>
          <p:cNvSpPr txBox="1"/>
          <p:nvPr/>
        </p:nvSpPr>
        <p:spPr>
          <a:xfrm>
            <a:off x="1004116" y="5000371"/>
            <a:ext cx="7466784" cy="24622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 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 </a:t>
            </a:r>
            <a:r>
              <a:rPr lang="fr-FR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serait bien 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</a:t>
            </a:r>
            <a:r>
              <a:rPr lang="fr-FR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pense bête pour ne pas oublier de parler de QHD en fin de 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rdv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 »</a:t>
            </a:r>
            <a:endParaRPr lang="fr-FR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Oval 276"/>
          <p:cNvSpPr>
            <a:spLocks noChangeAspect="1"/>
          </p:cNvSpPr>
          <p:nvPr/>
        </p:nvSpPr>
        <p:spPr>
          <a:xfrm>
            <a:off x="95592" y="3409948"/>
            <a:ext cx="845667" cy="79718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0" name="TextBox 285"/>
          <p:cNvSpPr txBox="1"/>
          <p:nvPr/>
        </p:nvSpPr>
        <p:spPr>
          <a:xfrm>
            <a:off x="998160" y="3315318"/>
            <a:ext cx="7144783" cy="63094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 On a du mal à suivre l’évolution. </a:t>
            </a:r>
            <a:r>
              <a:rPr lang="fr-FR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 fois, j’ai l’impression qu’on a progressé et c’est en rouge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 »</a:t>
            </a:r>
          </a:p>
          <a:p>
            <a:pPr>
              <a:defRPr/>
            </a:pPr>
            <a:endParaRPr lang="fr-FR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Line 6"/>
          <p:cNvSpPr>
            <a:spLocks noChangeShapeType="1"/>
          </p:cNvSpPr>
          <p:nvPr/>
        </p:nvSpPr>
        <p:spPr bwMode="auto">
          <a:xfrm flipV="1">
            <a:off x="895922" y="3819983"/>
            <a:ext cx="5587440" cy="3"/>
          </a:xfrm>
          <a:prstGeom prst="line">
            <a:avLst/>
          </a:prstGeom>
          <a:noFill/>
          <a:ln w="19050" cap="rnd">
            <a:solidFill>
              <a:srgbClr val="3B3939"/>
            </a:solidFill>
            <a:prstDash val="solid"/>
            <a:round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Freeform 31"/>
          <p:cNvSpPr>
            <a:spLocks noEditPoints="1"/>
          </p:cNvSpPr>
          <p:nvPr/>
        </p:nvSpPr>
        <p:spPr bwMode="auto">
          <a:xfrm>
            <a:off x="453917" y="3636898"/>
            <a:ext cx="188192" cy="160739"/>
          </a:xfrm>
          <a:custGeom>
            <a:avLst/>
            <a:gdLst>
              <a:gd name="T0" fmla="*/ 94 w 96"/>
              <a:gd name="T1" fmla="*/ 64 h 64"/>
              <a:gd name="T2" fmla="*/ 2 w 96"/>
              <a:gd name="T3" fmla="*/ 64 h 64"/>
              <a:gd name="T4" fmla="*/ 0 w 96"/>
              <a:gd name="T5" fmla="*/ 62 h 64"/>
              <a:gd name="T6" fmla="*/ 0 w 96"/>
              <a:gd name="T7" fmla="*/ 2 h 64"/>
              <a:gd name="T8" fmla="*/ 2 w 96"/>
              <a:gd name="T9" fmla="*/ 0 h 64"/>
              <a:gd name="T10" fmla="*/ 94 w 96"/>
              <a:gd name="T11" fmla="*/ 0 h 64"/>
              <a:gd name="T12" fmla="*/ 96 w 96"/>
              <a:gd name="T13" fmla="*/ 2 h 64"/>
              <a:gd name="T14" fmla="*/ 96 w 96"/>
              <a:gd name="T15" fmla="*/ 62 h 64"/>
              <a:gd name="T16" fmla="*/ 94 w 96"/>
              <a:gd name="T17" fmla="*/ 64 h 64"/>
              <a:gd name="T18" fmla="*/ 4 w 96"/>
              <a:gd name="T19" fmla="*/ 60 h 64"/>
              <a:gd name="T20" fmla="*/ 92 w 96"/>
              <a:gd name="T21" fmla="*/ 60 h 64"/>
              <a:gd name="T22" fmla="*/ 92 w 96"/>
              <a:gd name="T23" fmla="*/ 4 h 64"/>
              <a:gd name="T24" fmla="*/ 4 w 96"/>
              <a:gd name="T25" fmla="*/ 4 h 64"/>
              <a:gd name="T26" fmla="*/ 4 w 96"/>
              <a:gd name="T27" fmla="*/ 6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64">
                <a:moveTo>
                  <a:pt x="94" y="64"/>
                </a:moveTo>
                <a:cubicBezTo>
                  <a:pt x="2" y="64"/>
                  <a:pt x="2" y="64"/>
                  <a:pt x="2" y="64"/>
                </a:cubicBezTo>
                <a:cubicBezTo>
                  <a:pt x="1" y="64"/>
                  <a:pt x="0" y="63"/>
                  <a:pt x="0" y="6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6" y="1"/>
                  <a:pt x="96" y="2"/>
                </a:cubicBezTo>
                <a:cubicBezTo>
                  <a:pt x="96" y="62"/>
                  <a:pt x="96" y="62"/>
                  <a:pt x="96" y="62"/>
                </a:cubicBezTo>
                <a:cubicBezTo>
                  <a:pt x="96" y="63"/>
                  <a:pt x="95" y="64"/>
                  <a:pt x="94" y="64"/>
                </a:cubicBezTo>
                <a:close/>
                <a:moveTo>
                  <a:pt x="4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4"/>
                  <a:pt x="92" y="4"/>
                  <a:pt x="92" y="4"/>
                </a:cubicBezTo>
                <a:cubicBezTo>
                  <a:pt x="4" y="4"/>
                  <a:pt x="4" y="4"/>
                  <a:pt x="4" y="4"/>
                </a:cubicBezTo>
                <a:lnTo>
                  <a:pt x="4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Freeform 32"/>
          <p:cNvSpPr>
            <a:spLocks/>
          </p:cNvSpPr>
          <p:nvPr/>
        </p:nvSpPr>
        <p:spPr bwMode="auto">
          <a:xfrm>
            <a:off x="1668395" y="3913966"/>
            <a:ext cx="8077" cy="40185"/>
          </a:xfrm>
          <a:custGeom>
            <a:avLst/>
            <a:gdLst>
              <a:gd name="T0" fmla="*/ 2 w 4"/>
              <a:gd name="T1" fmla="*/ 16 h 16"/>
              <a:gd name="T2" fmla="*/ 0 w 4"/>
              <a:gd name="T3" fmla="*/ 14 h 16"/>
              <a:gd name="T4" fmla="*/ 0 w 4"/>
              <a:gd name="T5" fmla="*/ 2 h 16"/>
              <a:gd name="T6" fmla="*/ 2 w 4"/>
              <a:gd name="T7" fmla="*/ 0 h 16"/>
              <a:gd name="T8" fmla="*/ 4 w 4"/>
              <a:gd name="T9" fmla="*/ 2 h 16"/>
              <a:gd name="T10" fmla="*/ 4 w 4"/>
              <a:gd name="T11" fmla="*/ 14 h 16"/>
              <a:gd name="T12" fmla="*/ 2 w 4"/>
              <a:gd name="T13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16">
                <a:moveTo>
                  <a:pt x="2" y="16"/>
                </a:moveTo>
                <a:cubicBezTo>
                  <a:pt x="1" y="16"/>
                  <a:pt x="0" y="15"/>
                  <a:pt x="0" y="1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5"/>
                  <a:pt x="3" y="16"/>
                  <a:pt x="2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Freeform 33"/>
          <p:cNvSpPr>
            <a:spLocks/>
          </p:cNvSpPr>
          <p:nvPr/>
        </p:nvSpPr>
        <p:spPr bwMode="auto">
          <a:xfrm>
            <a:off x="499366" y="3861855"/>
            <a:ext cx="86423" cy="59762"/>
          </a:xfrm>
          <a:custGeom>
            <a:avLst/>
            <a:gdLst>
              <a:gd name="T0" fmla="*/ 42 w 44"/>
              <a:gd name="T1" fmla="*/ 24 h 24"/>
              <a:gd name="T2" fmla="*/ 41 w 44"/>
              <a:gd name="T3" fmla="*/ 23 h 24"/>
              <a:gd name="T4" fmla="*/ 22 w 44"/>
              <a:gd name="T5" fmla="*/ 5 h 24"/>
              <a:gd name="T6" fmla="*/ 3 w 44"/>
              <a:gd name="T7" fmla="*/ 23 h 24"/>
              <a:gd name="T8" fmla="*/ 1 w 44"/>
              <a:gd name="T9" fmla="*/ 23 h 24"/>
              <a:gd name="T10" fmla="*/ 1 w 44"/>
              <a:gd name="T11" fmla="*/ 21 h 24"/>
              <a:gd name="T12" fmla="*/ 21 w 44"/>
              <a:gd name="T13" fmla="*/ 1 h 24"/>
              <a:gd name="T14" fmla="*/ 23 w 44"/>
              <a:gd name="T15" fmla="*/ 1 h 24"/>
              <a:gd name="T16" fmla="*/ 43 w 44"/>
              <a:gd name="T17" fmla="*/ 21 h 24"/>
              <a:gd name="T18" fmla="*/ 43 w 44"/>
              <a:gd name="T19" fmla="*/ 23 h 24"/>
              <a:gd name="T20" fmla="*/ 42 w 44"/>
              <a:gd name="T2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" h="24">
                <a:moveTo>
                  <a:pt x="42" y="24"/>
                </a:moveTo>
                <a:cubicBezTo>
                  <a:pt x="41" y="24"/>
                  <a:pt x="41" y="24"/>
                  <a:pt x="41" y="23"/>
                </a:cubicBezTo>
                <a:cubicBezTo>
                  <a:pt x="22" y="5"/>
                  <a:pt x="22" y="5"/>
                  <a:pt x="22" y="5"/>
                </a:cubicBezTo>
                <a:cubicBezTo>
                  <a:pt x="3" y="23"/>
                  <a:pt x="3" y="23"/>
                  <a:pt x="3" y="23"/>
                </a:cubicBezTo>
                <a:cubicBezTo>
                  <a:pt x="3" y="24"/>
                  <a:pt x="1" y="24"/>
                  <a:pt x="1" y="23"/>
                </a:cubicBezTo>
                <a:cubicBezTo>
                  <a:pt x="0" y="23"/>
                  <a:pt x="0" y="21"/>
                  <a:pt x="1" y="21"/>
                </a:cubicBezTo>
                <a:cubicBezTo>
                  <a:pt x="21" y="1"/>
                  <a:pt x="21" y="1"/>
                  <a:pt x="21" y="1"/>
                </a:cubicBezTo>
                <a:cubicBezTo>
                  <a:pt x="21" y="0"/>
                  <a:pt x="23" y="0"/>
                  <a:pt x="23" y="1"/>
                </a:cubicBezTo>
                <a:cubicBezTo>
                  <a:pt x="43" y="21"/>
                  <a:pt x="43" y="21"/>
                  <a:pt x="43" y="21"/>
                </a:cubicBezTo>
                <a:cubicBezTo>
                  <a:pt x="44" y="21"/>
                  <a:pt x="44" y="23"/>
                  <a:pt x="43" y="23"/>
                </a:cubicBezTo>
                <a:cubicBezTo>
                  <a:pt x="43" y="24"/>
                  <a:pt x="43" y="24"/>
                  <a:pt x="42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Freeform 34"/>
          <p:cNvSpPr>
            <a:spLocks/>
          </p:cNvSpPr>
          <p:nvPr/>
        </p:nvSpPr>
        <p:spPr bwMode="auto">
          <a:xfrm>
            <a:off x="475146" y="3675693"/>
            <a:ext cx="134076" cy="70066"/>
          </a:xfrm>
          <a:custGeom>
            <a:avLst/>
            <a:gdLst>
              <a:gd name="T0" fmla="*/ 34 w 68"/>
              <a:gd name="T1" fmla="*/ 28 h 28"/>
              <a:gd name="T2" fmla="*/ 34 w 68"/>
              <a:gd name="T3" fmla="*/ 28 h 28"/>
              <a:gd name="T4" fmla="*/ 32 w 68"/>
              <a:gd name="T5" fmla="*/ 27 h 28"/>
              <a:gd name="T6" fmla="*/ 26 w 68"/>
              <a:gd name="T7" fmla="*/ 12 h 28"/>
              <a:gd name="T8" fmla="*/ 20 w 68"/>
              <a:gd name="T9" fmla="*/ 19 h 28"/>
              <a:gd name="T10" fmla="*/ 18 w 68"/>
              <a:gd name="T11" fmla="*/ 20 h 28"/>
              <a:gd name="T12" fmla="*/ 2 w 68"/>
              <a:gd name="T13" fmla="*/ 20 h 28"/>
              <a:gd name="T14" fmla="*/ 0 w 68"/>
              <a:gd name="T15" fmla="*/ 18 h 28"/>
              <a:gd name="T16" fmla="*/ 2 w 68"/>
              <a:gd name="T17" fmla="*/ 16 h 28"/>
              <a:gd name="T18" fmla="*/ 17 w 68"/>
              <a:gd name="T19" fmla="*/ 16 h 28"/>
              <a:gd name="T20" fmla="*/ 24 w 68"/>
              <a:gd name="T21" fmla="*/ 7 h 28"/>
              <a:gd name="T22" fmla="*/ 26 w 68"/>
              <a:gd name="T23" fmla="*/ 6 h 28"/>
              <a:gd name="T24" fmla="*/ 28 w 68"/>
              <a:gd name="T25" fmla="*/ 7 h 28"/>
              <a:gd name="T26" fmla="*/ 35 w 68"/>
              <a:gd name="T27" fmla="*/ 22 h 28"/>
              <a:gd name="T28" fmla="*/ 42 w 68"/>
              <a:gd name="T29" fmla="*/ 13 h 28"/>
              <a:gd name="T30" fmla="*/ 44 w 68"/>
              <a:gd name="T31" fmla="*/ 12 h 28"/>
              <a:gd name="T32" fmla="*/ 45 w 68"/>
              <a:gd name="T33" fmla="*/ 13 h 28"/>
              <a:gd name="T34" fmla="*/ 52 w 68"/>
              <a:gd name="T35" fmla="*/ 19 h 28"/>
              <a:gd name="T36" fmla="*/ 64 w 68"/>
              <a:gd name="T37" fmla="*/ 1 h 28"/>
              <a:gd name="T38" fmla="*/ 67 w 68"/>
              <a:gd name="T39" fmla="*/ 0 h 28"/>
              <a:gd name="T40" fmla="*/ 68 w 68"/>
              <a:gd name="T41" fmla="*/ 3 h 28"/>
              <a:gd name="T42" fmla="*/ 54 w 68"/>
              <a:gd name="T43" fmla="*/ 23 h 28"/>
              <a:gd name="T44" fmla="*/ 52 w 68"/>
              <a:gd name="T45" fmla="*/ 24 h 28"/>
              <a:gd name="T46" fmla="*/ 51 w 68"/>
              <a:gd name="T47" fmla="*/ 23 h 28"/>
              <a:gd name="T48" fmla="*/ 44 w 68"/>
              <a:gd name="T49" fmla="*/ 17 h 28"/>
              <a:gd name="T50" fmla="*/ 36 w 68"/>
              <a:gd name="T51" fmla="*/ 27 h 28"/>
              <a:gd name="T52" fmla="*/ 34 w 68"/>
              <a:gd name="T5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8" h="28">
                <a:moveTo>
                  <a:pt x="34" y="28"/>
                </a:moveTo>
                <a:cubicBezTo>
                  <a:pt x="34" y="28"/>
                  <a:pt x="34" y="28"/>
                  <a:pt x="34" y="28"/>
                </a:cubicBezTo>
                <a:cubicBezTo>
                  <a:pt x="33" y="28"/>
                  <a:pt x="32" y="27"/>
                  <a:pt x="32" y="27"/>
                </a:cubicBezTo>
                <a:cubicBezTo>
                  <a:pt x="26" y="12"/>
                  <a:pt x="26" y="12"/>
                  <a:pt x="26" y="12"/>
                </a:cubicBezTo>
                <a:cubicBezTo>
                  <a:pt x="20" y="19"/>
                  <a:pt x="20" y="19"/>
                  <a:pt x="20" y="19"/>
                </a:cubicBezTo>
                <a:cubicBezTo>
                  <a:pt x="19" y="20"/>
                  <a:pt x="19" y="20"/>
                  <a:pt x="18" y="20"/>
                </a:cubicBezTo>
                <a:cubicBezTo>
                  <a:pt x="2" y="20"/>
                  <a:pt x="2" y="20"/>
                  <a:pt x="2" y="20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17"/>
                  <a:pt x="1" y="16"/>
                  <a:pt x="2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5" y="6"/>
                  <a:pt x="26" y="6"/>
                  <a:pt x="26" y="6"/>
                </a:cubicBezTo>
                <a:cubicBezTo>
                  <a:pt x="27" y="6"/>
                  <a:pt x="28" y="7"/>
                  <a:pt x="28" y="7"/>
                </a:cubicBezTo>
                <a:cubicBezTo>
                  <a:pt x="35" y="22"/>
                  <a:pt x="35" y="22"/>
                  <a:pt x="35" y="22"/>
                </a:cubicBezTo>
                <a:cubicBezTo>
                  <a:pt x="42" y="13"/>
                  <a:pt x="42" y="13"/>
                  <a:pt x="42" y="13"/>
                </a:cubicBezTo>
                <a:cubicBezTo>
                  <a:pt x="43" y="12"/>
                  <a:pt x="43" y="12"/>
                  <a:pt x="44" y="12"/>
                </a:cubicBezTo>
                <a:cubicBezTo>
                  <a:pt x="44" y="12"/>
                  <a:pt x="45" y="12"/>
                  <a:pt x="45" y="13"/>
                </a:cubicBezTo>
                <a:cubicBezTo>
                  <a:pt x="52" y="19"/>
                  <a:pt x="52" y="19"/>
                  <a:pt x="52" y="19"/>
                </a:cubicBezTo>
                <a:cubicBezTo>
                  <a:pt x="64" y="1"/>
                  <a:pt x="64" y="1"/>
                  <a:pt x="64" y="1"/>
                </a:cubicBezTo>
                <a:cubicBezTo>
                  <a:pt x="65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ubicBezTo>
                  <a:pt x="54" y="23"/>
                  <a:pt x="54" y="23"/>
                  <a:pt x="54" y="23"/>
                </a:cubicBezTo>
                <a:cubicBezTo>
                  <a:pt x="53" y="24"/>
                  <a:pt x="53" y="24"/>
                  <a:pt x="52" y="24"/>
                </a:cubicBezTo>
                <a:cubicBezTo>
                  <a:pt x="52" y="24"/>
                  <a:pt x="51" y="24"/>
                  <a:pt x="51" y="23"/>
                </a:cubicBezTo>
                <a:cubicBezTo>
                  <a:pt x="44" y="17"/>
                  <a:pt x="44" y="17"/>
                  <a:pt x="44" y="17"/>
                </a:cubicBezTo>
                <a:cubicBezTo>
                  <a:pt x="36" y="27"/>
                  <a:pt x="36" y="27"/>
                  <a:pt x="36" y="27"/>
                </a:cubicBezTo>
                <a:cubicBezTo>
                  <a:pt x="35" y="28"/>
                  <a:pt x="35" y="28"/>
                  <a:pt x="34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Freeform 35"/>
          <p:cNvSpPr>
            <a:spLocks noEditPoints="1"/>
          </p:cNvSpPr>
          <p:nvPr/>
        </p:nvSpPr>
        <p:spPr bwMode="auto">
          <a:xfrm>
            <a:off x="475560" y="3674941"/>
            <a:ext cx="157500" cy="120554"/>
          </a:xfrm>
          <a:custGeom>
            <a:avLst/>
            <a:gdLst>
              <a:gd name="T0" fmla="*/ 78 w 80"/>
              <a:gd name="T1" fmla="*/ 48 h 48"/>
              <a:gd name="T2" fmla="*/ 2 w 80"/>
              <a:gd name="T3" fmla="*/ 48 h 48"/>
              <a:gd name="T4" fmla="*/ 0 w 80"/>
              <a:gd name="T5" fmla="*/ 46 h 48"/>
              <a:gd name="T6" fmla="*/ 0 w 80"/>
              <a:gd name="T7" fmla="*/ 2 h 48"/>
              <a:gd name="T8" fmla="*/ 2 w 80"/>
              <a:gd name="T9" fmla="*/ 0 h 48"/>
              <a:gd name="T10" fmla="*/ 78 w 80"/>
              <a:gd name="T11" fmla="*/ 0 h 48"/>
              <a:gd name="T12" fmla="*/ 80 w 80"/>
              <a:gd name="T13" fmla="*/ 2 h 48"/>
              <a:gd name="T14" fmla="*/ 80 w 80"/>
              <a:gd name="T15" fmla="*/ 46 h 48"/>
              <a:gd name="T16" fmla="*/ 78 w 80"/>
              <a:gd name="T17" fmla="*/ 48 h 48"/>
              <a:gd name="T18" fmla="*/ 4 w 80"/>
              <a:gd name="T19" fmla="*/ 44 h 48"/>
              <a:gd name="T20" fmla="*/ 76 w 80"/>
              <a:gd name="T21" fmla="*/ 44 h 48"/>
              <a:gd name="T22" fmla="*/ 76 w 80"/>
              <a:gd name="T23" fmla="*/ 4 h 48"/>
              <a:gd name="T24" fmla="*/ 4 w 80"/>
              <a:gd name="T25" fmla="*/ 4 h 48"/>
              <a:gd name="T26" fmla="*/ 4 w 80"/>
              <a:gd name="T27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0" h="48">
                <a:moveTo>
                  <a:pt x="78" y="48"/>
                </a:moveTo>
                <a:cubicBezTo>
                  <a:pt x="2" y="48"/>
                  <a:pt x="2" y="48"/>
                  <a:pt x="2" y="48"/>
                </a:cubicBezTo>
                <a:cubicBezTo>
                  <a:pt x="1" y="48"/>
                  <a:pt x="0" y="47"/>
                  <a:pt x="0" y="46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79" y="0"/>
                  <a:pt x="80" y="1"/>
                  <a:pt x="80" y="2"/>
                </a:cubicBezTo>
                <a:cubicBezTo>
                  <a:pt x="80" y="46"/>
                  <a:pt x="80" y="46"/>
                  <a:pt x="80" y="46"/>
                </a:cubicBezTo>
                <a:cubicBezTo>
                  <a:pt x="80" y="47"/>
                  <a:pt x="79" y="48"/>
                  <a:pt x="78" y="48"/>
                </a:cubicBezTo>
                <a:close/>
                <a:moveTo>
                  <a:pt x="4" y="44"/>
                </a:moveTo>
                <a:cubicBezTo>
                  <a:pt x="76" y="44"/>
                  <a:pt x="76" y="44"/>
                  <a:pt x="76" y="44"/>
                </a:cubicBezTo>
                <a:cubicBezTo>
                  <a:pt x="76" y="4"/>
                  <a:pt x="76" y="4"/>
                  <a:pt x="76" y="4"/>
                </a:cubicBezTo>
                <a:cubicBezTo>
                  <a:pt x="4" y="4"/>
                  <a:pt x="4" y="4"/>
                  <a:pt x="4" y="4"/>
                </a:cubicBezTo>
                <a:lnTo>
                  <a:pt x="4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Oval 293"/>
          <p:cNvSpPr>
            <a:spLocks noChangeAspect="1"/>
          </p:cNvSpPr>
          <p:nvPr/>
        </p:nvSpPr>
        <p:spPr>
          <a:xfrm>
            <a:off x="95592" y="1887592"/>
            <a:ext cx="880128" cy="829674"/>
          </a:xfrm>
          <a:prstGeom prst="ellipse">
            <a:avLst/>
          </a:prstGeom>
          <a:solidFill>
            <a:srgbClr val="78D2D2"/>
          </a:solidFill>
          <a:ln>
            <a:noFill/>
          </a:ln>
          <a:effectLst>
            <a:outerShdw blurRad="254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96" name="Group 294"/>
          <p:cNvGrpSpPr/>
          <p:nvPr/>
        </p:nvGrpSpPr>
        <p:grpSpPr>
          <a:xfrm>
            <a:off x="425924" y="2120189"/>
            <a:ext cx="7535228" cy="241103"/>
            <a:chOff x="6131362" y="2943890"/>
            <a:chExt cx="6397467" cy="251994"/>
          </a:xfrm>
        </p:grpSpPr>
        <p:sp>
          <p:nvSpPr>
            <p:cNvPr id="97" name="Line 6"/>
            <p:cNvSpPr>
              <a:spLocks noChangeShapeType="1"/>
            </p:cNvSpPr>
            <p:nvPr/>
          </p:nvSpPr>
          <p:spPr bwMode="auto">
            <a:xfrm flipV="1">
              <a:off x="6441109" y="3116813"/>
              <a:ext cx="6087720" cy="21612"/>
            </a:xfrm>
            <a:prstGeom prst="line">
              <a:avLst/>
            </a:prstGeom>
            <a:noFill/>
            <a:ln w="19050" cap="rnd">
              <a:solidFill>
                <a:srgbClr val="78D2D2"/>
              </a:solidFill>
              <a:prstDash val="solid"/>
              <a:round/>
              <a:headEnd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98" name="Group 297"/>
            <p:cNvGrpSpPr>
              <a:grpSpLocks noChangeAspect="1"/>
            </p:cNvGrpSpPr>
            <p:nvPr/>
          </p:nvGrpSpPr>
          <p:grpSpPr>
            <a:xfrm>
              <a:off x="6131362" y="2943890"/>
              <a:ext cx="250911" cy="251994"/>
              <a:chOff x="5418155" y="4657725"/>
              <a:chExt cx="369870" cy="371465"/>
            </a:xfrm>
            <a:solidFill>
              <a:schemeClr val="bg1"/>
            </a:solidFill>
          </p:grpSpPr>
          <p:sp>
            <p:nvSpPr>
              <p:cNvPr id="99" name="Freeform 39"/>
              <p:cNvSpPr>
                <a:spLocks noEditPoints="1"/>
              </p:cNvSpPr>
              <p:nvPr/>
            </p:nvSpPr>
            <p:spPr bwMode="auto">
              <a:xfrm>
                <a:off x="5495936" y="4843449"/>
                <a:ext cx="107950" cy="107950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4 h 28"/>
                  <a:gd name="T12" fmla="*/ 4 w 28"/>
                  <a:gd name="T13" fmla="*/ 14 h 28"/>
                  <a:gd name="T14" fmla="*/ 14 w 28"/>
                  <a:gd name="T15" fmla="*/ 24 h 28"/>
                  <a:gd name="T16" fmla="*/ 24 w 28"/>
                  <a:gd name="T17" fmla="*/ 14 h 28"/>
                  <a:gd name="T18" fmla="*/ 14 w 28"/>
                  <a:gd name="T1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4"/>
                    </a:moveTo>
                    <a:cubicBezTo>
                      <a:pt x="8" y="4"/>
                      <a:pt x="4" y="8"/>
                      <a:pt x="4" y="14"/>
                    </a:cubicBezTo>
                    <a:cubicBezTo>
                      <a:pt x="4" y="20"/>
                      <a:pt x="8" y="24"/>
                      <a:pt x="14" y="24"/>
                    </a:cubicBezTo>
                    <a:cubicBezTo>
                      <a:pt x="20" y="24"/>
                      <a:pt x="24" y="20"/>
                      <a:pt x="24" y="14"/>
                    </a:cubicBezTo>
                    <a:cubicBezTo>
                      <a:pt x="24" y="8"/>
                      <a:pt x="20" y="4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0" name="Freeform 40"/>
              <p:cNvSpPr>
                <a:spLocks noEditPoints="1"/>
              </p:cNvSpPr>
              <p:nvPr/>
            </p:nvSpPr>
            <p:spPr bwMode="auto">
              <a:xfrm>
                <a:off x="5418155" y="4765666"/>
                <a:ext cx="261938" cy="263524"/>
              </a:xfrm>
              <a:custGeom>
                <a:avLst/>
                <a:gdLst>
                  <a:gd name="T0" fmla="*/ 26 w 68"/>
                  <a:gd name="T1" fmla="*/ 68 h 68"/>
                  <a:gd name="T2" fmla="*/ 24 w 68"/>
                  <a:gd name="T3" fmla="*/ 60 h 68"/>
                  <a:gd name="T4" fmla="*/ 11 w 68"/>
                  <a:gd name="T5" fmla="*/ 59 h 68"/>
                  <a:gd name="T6" fmla="*/ 1 w 68"/>
                  <a:gd name="T7" fmla="*/ 44 h 68"/>
                  <a:gd name="T8" fmla="*/ 1 w 68"/>
                  <a:gd name="T9" fmla="*/ 41 h 68"/>
                  <a:gd name="T10" fmla="*/ 6 w 68"/>
                  <a:gd name="T11" fmla="*/ 30 h 68"/>
                  <a:gd name="T12" fmla="*/ 1 w 68"/>
                  <a:gd name="T13" fmla="*/ 24 h 68"/>
                  <a:gd name="T14" fmla="*/ 10 w 68"/>
                  <a:gd name="T15" fmla="*/ 9 h 68"/>
                  <a:gd name="T16" fmla="*/ 16 w 68"/>
                  <a:gd name="T17" fmla="*/ 12 h 68"/>
                  <a:gd name="T18" fmla="*/ 24 w 68"/>
                  <a:gd name="T19" fmla="*/ 2 h 68"/>
                  <a:gd name="T20" fmla="*/ 42 w 68"/>
                  <a:gd name="T21" fmla="*/ 0 h 68"/>
                  <a:gd name="T22" fmla="*/ 44 w 68"/>
                  <a:gd name="T23" fmla="*/ 8 h 68"/>
                  <a:gd name="T24" fmla="*/ 57 w 68"/>
                  <a:gd name="T25" fmla="*/ 9 h 68"/>
                  <a:gd name="T26" fmla="*/ 67 w 68"/>
                  <a:gd name="T27" fmla="*/ 24 h 68"/>
                  <a:gd name="T28" fmla="*/ 62 w 68"/>
                  <a:gd name="T29" fmla="*/ 30 h 68"/>
                  <a:gd name="T30" fmla="*/ 67 w 68"/>
                  <a:gd name="T31" fmla="*/ 41 h 68"/>
                  <a:gd name="T32" fmla="*/ 67 w 68"/>
                  <a:gd name="T33" fmla="*/ 44 h 68"/>
                  <a:gd name="T34" fmla="*/ 58 w 68"/>
                  <a:gd name="T35" fmla="*/ 59 h 68"/>
                  <a:gd name="T36" fmla="*/ 52 w 68"/>
                  <a:gd name="T37" fmla="*/ 56 h 68"/>
                  <a:gd name="T38" fmla="*/ 44 w 68"/>
                  <a:gd name="T39" fmla="*/ 66 h 68"/>
                  <a:gd name="T40" fmla="*/ 28 w 68"/>
                  <a:gd name="T41" fmla="*/ 64 h 68"/>
                  <a:gd name="T42" fmla="*/ 40 w 68"/>
                  <a:gd name="T43" fmla="*/ 59 h 68"/>
                  <a:gd name="T44" fmla="*/ 50 w 68"/>
                  <a:gd name="T45" fmla="*/ 52 h 68"/>
                  <a:gd name="T46" fmla="*/ 57 w 68"/>
                  <a:gd name="T47" fmla="*/ 54 h 68"/>
                  <a:gd name="T48" fmla="*/ 58 w 68"/>
                  <a:gd name="T49" fmla="*/ 41 h 68"/>
                  <a:gd name="T50" fmla="*/ 57 w 68"/>
                  <a:gd name="T51" fmla="*/ 29 h 68"/>
                  <a:gd name="T52" fmla="*/ 63 w 68"/>
                  <a:gd name="T53" fmla="*/ 24 h 68"/>
                  <a:gd name="T54" fmla="*/ 52 w 68"/>
                  <a:gd name="T55" fmla="*/ 16 h 68"/>
                  <a:gd name="T56" fmla="*/ 41 w 68"/>
                  <a:gd name="T57" fmla="*/ 11 h 68"/>
                  <a:gd name="T58" fmla="*/ 40 w 68"/>
                  <a:gd name="T59" fmla="*/ 4 h 68"/>
                  <a:gd name="T60" fmla="*/ 28 w 68"/>
                  <a:gd name="T61" fmla="*/ 9 h 68"/>
                  <a:gd name="T62" fmla="*/ 18 w 68"/>
                  <a:gd name="T63" fmla="*/ 16 h 68"/>
                  <a:gd name="T64" fmla="*/ 11 w 68"/>
                  <a:gd name="T65" fmla="*/ 14 h 68"/>
                  <a:gd name="T66" fmla="*/ 10 w 68"/>
                  <a:gd name="T67" fmla="*/ 27 h 68"/>
                  <a:gd name="T68" fmla="*/ 11 w 68"/>
                  <a:gd name="T69" fmla="*/ 39 h 68"/>
                  <a:gd name="T70" fmla="*/ 5 w 68"/>
                  <a:gd name="T71" fmla="*/ 44 h 68"/>
                  <a:gd name="T72" fmla="*/ 16 w 68"/>
                  <a:gd name="T73" fmla="*/ 52 h 68"/>
                  <a:gd name="T74" fmla="*/ 27 w 68"/>
                  <a:gd name="T75" fmla="*/ 57 h 68"/>
                  <a:gd name="T76" fmla="*/ 28 w 68"/>
                  <a:gd name="T77" fmla="*/ 6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8" h="68">
                    <a:moveTo>
                      <a:pt x="42" y="68"/>
                    </a:moveTo>
                    <a:cubicBezTo>
                      <a:pt x="26" y="68"/>
                      <a:pt x="26" y="68"/>
                      <a:pt x="26" y="68"/>
                    </a:cubicBezTo>
                    <a:cubicBezTo>
                      <a:pt x="25" y="68"/>
                      <a:pt x="24" y="67"/>
                      <a:pt x="24" y="66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1" y="59"/>
                      <a:pt x="19" y="58"/>
                      <a:pt x="16" y="56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0" y="59"/>
                      <a:pt x="9" y="59"/>
                      <a:pt x="9" y="58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0" y="44"/>
                      <a:pt x="0" y="43"/>
                      <a:pt x="0" y="43"/>
                    </a:cubicBezTo>
                    <a:cubicBezTo>
                      <a:pt x="0" y="42"/>
                      <a:pt x="1" y="42"/>
                      <a:pt x="1" y="41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5"/>
                      <a:pt x="6" y="33"/>
                      <a:pt x="6" y="30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6"/>
                      <a:pt x="0" y="25"/>
                      <a:pt x="1" y="24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9" y="10"/>
                      <a:pt x="21" y="9"/>
                      <a:pt x="24" y="8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3" y="0"/>
                      <a:pt x="44" y="1"/>
                      <a:pt x="44" y="2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7" y="9"/>
                      <a:pt x="49" y="10"/>
                      <a:pt x="52" y="12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8" y="9"/>
                      <a:pt x="59" y="9"/>
                      <a:pt x="59" y="10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8" y="25"/>
                      <a:pt x="68" y="26"/>
                      <a:pt x="67" y="27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2" y="33"/>
                      <a:pt x="62" y="35"/>
                      <a:pt x="62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2"/>
                      <a:pt x="68" y="42"/>
                      <a:pt x="68" y="43"/>
                    </a:cubicBezTo>
                    <a:cubicBezTo>
                      <a:pt x="68" y="43"/>
                      <a:pt x="68" y="44"/>
                      <a:pt x="67" y="4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58"/>
                      <a:pt x="59" y="59"/>
                      <a:pt x="58" y="59"/>
                    </a:cubicBezTo>
                    <a:cubicBezTo>
                      <a:pt x="58" y="59"/>
                      <a:pt x="57" y="59"/>
                      <a:pt x="57" y="59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49" y="58"/>
                      <a:pt x="47" y="59"/>
                      <a:pt x="44" y="60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3" y="68"/>
                      <a:pt x="42" y="68"/>
                    </a:cubicBezTo>
                    <a:close/>
                    <a:moveTo>
                      <a:pt x="28" y="64"/>
                    </a:moveTo>
                    <a:cubicBezTo>
                      <a:pt x="40" y="64"/>
                      <a:pt x="40" y="64"/>
                      <a:pt x="40" y="64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8"/>
                      <a:pt x="41" y="57"/>
                      <a:pt x="41" y="57"/>
                    </a:cubicBezTo>
                    <a:cubicBezTo>
                      <a:pt x="45" y="56"/>
                      <a:pt x="48" y="54"/>
                      <a:pt x="50" y="52"/>
                    </a:cubicBezTo>
                    <a:cubicBezTo>
                      <a:pt x="51" y="51"/>
                      <a:pt x="52" y="51"/>
                      <a:pt x="52" y="52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58" y="41"/>
                      <a:pt x="57" y="40"/>
                      <a:pt x="57" y="39"/>
                    </a:cubicBezTo>
                    <a:cubicBezTo>
                      <a:pt x="58" y="36"/>
                      <a:pt x="58" y="32"/>
                      <a:pt x="57" y="29"/>
                    </a:cubicBezTo>
                    <a:cubicBezTo>
                      <a:pt x="57" y="28"/>
                      <a:pt x="58" y="27"/>
                      <a:pt x="58" y="27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1" y="17"/>
                      <a:pt x="50" y="16"/>
                    </a:cubicBezTo>
                    <a:cubicBezTo>
                      <a:pt x="48" y="14"/>
                      <a:pt x="45" y="12"/>
                      <a:pt x="41" y="11"/>
                    </a:cubicBezTo>
                    <a:cubicBezTo>
                      <a:pt x="41" y="11"/>
                      <a:pt x="40" y="10"/>
                      <a:pt x="40" y="9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10"/>
                      <a:pt x="27" y="11"/>
                      <a:pt x="27" y="11"/>
                    </a:cubicBezTo>
                    <a:cubicBezTo>
                      <a:pt x="23" y="12"/>
                      <a:pt x="20" y="14"/>
                      <a:pt x="18" y="16"/>
                    </a:cubicBezTo>
                    <a:cubicBezTo>
                      <a:pt x="17" y="17"/>
                      <a:pt x="16" y="17"/>
                      <a:pt x="16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1" y="28"/>
                      <a:pt x="11" y="29"/>
                    </a:cubicBezTo>
                    <a:cubicBezTo>
                      <a:pt x="10" y="32"/>
                      <a:pt x="10" y="36"/>
                      <a:pt x="11" y="39"/>
                    </a:cubicBezTo>
                    <a:cubicBezTo>
                      <a:pt x="11" y="40"/>
                      <a:pt x="10" y="41"/>
                      <a:pt x="10" y="41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1"/>
                      <a:pt x="17" y="51"/>
                      <a:pt x="18" y="52"/>
                    </a:cubicBezTo>
                    <a:cubicBezTo>
                      <a:pt x="20" y="54"/>
                      <a:pt x="23" y="56"/>
                      <a:pt x="27" y="57"/>
                    </a:cubicBezTo>
                    <a:cubicBezTo>
                      <a:pt x="27" y="57"/>
                      <a:pt x="28" y="58"/>
                      <a:pt x="28" y="59"/>
                    </a:cubicBezTo>
                    <a:lnTo>
                      <a:pt x="28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1" name="Freeform 41"/>
              <p:cNvSpPr>
                <a:spLocks noEditPoints="1"/>
              </p:cNvSpPr>
              <p:nvPr/>
            </p:nvSpPr>
            <p:spPr bwMode="auto">
              <a:xfrm>
                <a:off x="5680092" y="4703754"/>
                <a:ext cx="61913" cy="61912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4 h 16"/>
                  <a:gd name="T12" fmla="*/ 4 w 16"/>
                  <a:gd name="T13" fmla="*/ 8 h 16"/>
                  <a:gd name="T14" fmla="*/ 8 w 16"/>
                  <a:gd name="T15" fmla="*/ 12 h 16"/>
                  <a:gd name="T16" fmla="*/ 12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cubicBezTo>
                      <a:pt x="4" y="16"/>
                      <a:pt x="0" y="12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12"/>
                      <a:pt x="12" y="16"/>
                      <a:pt x="8" y="16"/>
                    </a:cubicBezTo>
                    <a:close/>
                    <a:moveTo>
                      <a:pt x="8" y="4"/>
                    </a:moveTo>
                    <a:cubicBezTo>
                      <a:pt x="6" y="4"/>
                      <a:pt x="4" y="6"/>
                      <a:pt x="4" y="8"/>
                    </a:cubicBezTo>
                    <a:cubicBezTo>
                      <a:pt x="4" y="10"/>
                      <a:pt x="6" y="12"/>
                      <a:pt x="8" y="12"/>
                    </a:cubicBezTo>
                    <a:cubicBezTo>
                      <a:pt x="10" y="12"/>
                      <a:pt x="12" y="10"/>
                      <a:pt x="12" y="8"/>
                    </a:cubicBezTo>
                    <a:cubicBezTo>
                      <a:pt x="12" y="6"/>
                      <a:pt x="10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" name="Freeform 42"/>
              <p:cNvSpPr>
                <a:spLocks noEditPoints="1"/>
              </p:cNvSpPr>
              <p:nvPr/>
            </p:nvSpPr>
            <p:spPr bwMode="auto">
              <a:xfrm>
                <a:off x="5634038" y="4657725"/>
                <a:ext cx="153987" cy="155574"/>
              </a:xfrm>
              <a:custGeom>
                <a:avLst/>
                <a:gdLst>
                  <a:gd name="T0" fmla="*/ 16 w 40"/>
                  <a:gd name="T1" fmla="*/ 40 h 40"/>
                  <a:gd name="T2" fmla="*/ 14 w 40"/>
                  <a:gd name="T3" fmla="*/ 35 h 40"/>
                  <a:gd name="T4" fmla="*/ 7 w 40"/>
                  <a:gd name="T5" fmla="*/ 34 h 40"/>
                  <a:gd name="T6" fmla="*/ 5 w 40"/>
                  <a:gd name="T7" fmla="*/ 33 h 40"/>
                  <a:gd name="T8" fmla="*/ 1 w 40"/>
                  <a:gd name="T9" fmla="*/ 24 h 40"/>
                  <a:gd name="T10" fmla="*/ 4 w 40"/>
                  <a:gd name="T11" fmla="*/ 18 h 40"/>
                  <a:gd name="T12" fmla="*/ 0 w 40"/>
                  <a:gd name="T13" fmla="*/ 15 h 40"/>
                  <a:gd name="T14" fmla="*/ 5 w 40"/>
                  <a:gd name="T15" fmla="*/ 7 h 40"/>
                  <a:gd name="T16" fmla="*/ 7 w 40"/>
                  <a:gd name="T17" fmla="*/ 6 h 40"/>
                  <a:gd name="T18" fmla="*/ 14 w 40"/>
                  <a:gd name="T19" fmla="*/ 5 h 40"/>
                  <a:gd name="T20" fmla="*/ 16 w 40"/>
                  <a:gd name="T21" fmla="*/ 0 h 40"/>
                  <a:gd name="T22" fmla="*/ 26 w 40"/>
                  <a:gd name="T23" fmla="*/ 2 h 40"/>
                  <a:gd name="T24" fmla="*/ 30 w 40"/>
                  <a:gd name="T25" fmla="*/ 7 h 40"/>
                  <a:gd name="T26" fmla="*/ 34 w 40"/>
                  <a:gd name="T27" fmla="*/ 6 h 40"/>
                  <a:gd name="T28" fmla="*/ 39 w 40"/>
                  <a:gd name="T29" fmla="*/ 13 h 40"/>
                  <a:gd name="T30" fmla="*/ 36 w 40"/>
                  <a:gd name="T31" fmla="*/ 18 h 40"/>
                  <a:gd name="T32" fmla="*/ 39 w 40"/>
                  <a:gd name="T33" fmla="*/ 24 h 40"/>
                  <a:gd name="T34" fmla="*/ 35 w 40"/>
                  <a:gd name="T35" fmla="*/ 33 h 40"/>
                  <a:gd name="T36" fmla="*/ 33 w 40"/>
                  <a:gd name="T37" fmla="*/ 34 h 40"/>
                  <a:gd name="T38" fmla="*/ 26 w 40"/>
                  <a:gd name="T39" fmla="*/ 35 h 40"/>
                  <a:gd name="T40" fmla="*/ 24 w 40"/>
                  <a:gd name="T41" fmla="*/ 40 h 40"/>
                  <a:gd name="T42" fmla="*/ 22 w 40"/>
                  <a:gd name="T43" fmla="*/ 36 h 40"/>
                  <a:gd name="T44" fmla="*/ 23 w 40"/>
                  <a:gd name="T45" fmla="*/ 31 h 40"/>
                  <a:gd name="T46" fmla="*/ 31 w 40"/>
                  <a:gd name="T47" fmla="*/ 28 h 40"/>
                  <a:gd name="T48" fmla="*/ 35 w 40"/>
                  <a:gd name="T49" fmla="*/ 26 h 40"/>
                  <a:gd name="T50" fmla="*/ 32 w 40"/>
                  <a:gd name="T51" fmla="*/ 23 h 40"/>
                  <a:gd name="T52" fmla="*/ 33 w 40"/>
                  <a:gd name="T53" fmla="*/ 15 h 40"/>
                  <a:gd name="T54" fmla="*/ 33 w 40"/>
                  <a:gd name="T55" fmla="*/ 10 h 40"/>
                  <a:gd name="T56" fmla="*/ 28 w 40"/>
                  <a:gd name="T57" fmla="*/ 11 h 40"/>
                  <a:gd name="T58" fmla="*/ 22 w 40"/>
                  <a:gd name="T59" fmla="*/ 7 h 40"/>
                  <a:gd name="T60" fmla="*/ 18 w 40"/>
                  <a:gd name="T61" fmla="*/ 4 h 40"/>
                  <a:gd name="T62" fmla="*/ 17 w 40"/>
                  <a:gd name="T63" fmla="*/ 9 h 40"/>
                  <a:gd name="T64" fmla="*/ 9 w 40"/>
                  <a:gd name="T65" fmla="*/ 12 h 40"/>
                  <a:gd name="T66" fmla="*/ 5 w 40"/>
                  <a:gd name="T67" fmla="*/ 14 h 40"/>
                  <a:gd name="T68" fmla="*/ 8 w 40"/>
                  <a:gd name="T69" fmla="*/ 17 h 40"/>
                  <a:gd name="T70" fmla="*/ 7 w 40"/>
                  <a:gd name="T71" fmla="*/ 25 h 40"/>
                  <a:gd name="T72" fmla="*/ 7 w 40"/>
                  <a:gd name="T73" fmla="*/ 30 h 40"/>
                  <a:gd name="T74" fmla="*/ 12 w 40"/>
                  <a:gd name="T75" fmla="*/ 29 h 40"/>
                  <a:gd name="T76" fmla="*/ 18 w 40"/>
                  <a:gd name="T77" fmla="*/ 3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0" h="40">
                    <a:moveTo>
                      <a:pt x="24" y="40"/>
                    </a:moveTo>
                    <a:cubicBezTo>
                      <a:pt x="16" y="40"/>
                      <a:pt x="16" y="40"/>
                      <a:pt x="16" y="40"/>
                    </a:cubicBezTo>
                    <a:cubicBezTo>
                      <a:pt x="15" y="40"/>
                      <a:pt x="14" y="39"/>
                      <a:pt x="14" y="38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3" y="34"/>
                      <a:pt x="11" y="34"/>
                      <a:pt x="10" y="33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6" y="35"/>
                      <a:pt x="6" y="34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6"/>
                      <a:pt x="0" y="24"/>
                      <a:pt x="1" y="24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19"/>
                      <a:pt x="4" y="18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5"/>
                      <a:pt x="0" y="15"/>
                    </a:cubicBezTo>
                    <a:cubicBezTo>
                      <a:pt x="0" y="14"/>
                      <a:pt x="0" y="14"/>
                      <a:pt x="1" y="13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6" y="5"/>
                      <a:pt x="7" y="6"/>
                      <a:pt x="7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3" y="6"/>
                      <a:pt x="14" y="5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5" y="0"/>
                      <a:pt x="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6"/>
                      <a:pt x="29" y="6"/>
                      <a:pt x="30" y="7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4" y="5"/>
                      <a:pt x="34" y="6"/>
                    </a:cubicBezTo>
                    <a:cubicBezTo>
                      <a:pt x="35" y="6"/>
                      <a:pt x="35" y="6"/>
                      <a:pt x="35" y="7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4"/>
                      <a:pt x="40" y="16"/>
                      <a:pt x="39" y="16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9"/>
                      <a:pt x="36" y="21"/>
                      <a:pt x="36" y="22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4"/>
                      <a:pt x="40" y="26"/>
                      <a:pt x="39" y="2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4"/>
                      <a:pt x="35" y="34"/>
                      <a:pt x="34" y="34"/>
                    </a:cubicBezTo>
                    <a:cubicBezTo>
                      <a:pt x="34" y="35"/>
                      <a:pt x="33" y="34"/>
                      <a:pt x="33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9" y="33"/>
                      <a:pt x="27" y="34"/>
                      <a:pt x="26" y="35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9"/>
                      <a:pt x="25" y="40"/>
                      <a:pt x="24" y="40"/>
                    </a:cubicBezTo>
                    <a:close/>
                    <a:moveTo>
                      <a:pt x="18" y="36"/>
                    </a:move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2"/>
                      <a:pt x="23" y="32"/>
                      <a:pt x="23" y="31"/>
                    </a:cubicBezTo>
                    <a:cubicBezTo>
                      <a:pt x="25" y="31"/>
                      <a:pt x="27" y="30"/>
                      <a:pt x="28" y="29"/>
                    </a:cubicBezTo>
                    <a:cubicBezTo>
                      <a:pt x="29" y="28"/>
                      <a:pt x="30" y="28"/>
                      <a:pt x="31" y="28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2" y="25"/>
                      <a:pt x="31" y="24"/>
                      <a:pt x="32" y="23"/>
                    </a:cubicBezTo>
                    <a:cubicBezTo>
                      <a:pt x="32" y="21"/>
                      <a:pt x="32" y="19"/>
                      <a:pt x="32" y="17"/>
                    </a:cubicBezTo>
                    <a:cubicBezTo>
                      <a:pt x="31" y="16"/>
                      <a:pt x="32" y="15"/>
                      <a:pt x="33" y="15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0" y="12"/>
                      <a:pt x="29" y="12"/>
                      <a:pt x="28" y="11"/>
                    </a:cubicBezTo>
                    <a:cubicBezTo>
                      <a:pt x="27" y="10"/>
                      <a:pt x="25" y="9"/>
                      <a:pt x="23" y="9"/>
                    </a:cubicBezTo>
                    <a:cubicBezTo>
                      <a:pt x="23" y="8"/>
                      <a:pt x="22" y="8"/>
                      <a:pt x="22" y="7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7" y="8"/>
                      <a:pt x="17" y="9"/>
                    </a:cubicBezTo>
                    <a:cubicBezTo>
                      <a:pt x="15" y="9"/>
                      <a:pt x="13" y="10"/>
                      <a:pt x="12" y="11"/>
                    </a:cubicBezTo>
                    <a:cubicBezTo>
                      <a:pt x="11" y="12"/>
                      <a:pt x="10" y="12"/>
                      <a:pt x="9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5"/>
                      <a:pt x="9" y="16"/>
                      <a:pt x="8" y="17"/>
                    </a:cubicBezTo>
                    <a:cubicBezTo>
                      <a:pt x="8" y="19"/>
                      <a:pt x="8" y="21"/>
                      <a:pt x="8" y="23"/>
                    </a:cubicBezTo>
                    <a:cubicBezTo>
                      <a:pt x="9" y="24"/>
                      <a:pt x="8" y="24"/>
                      <a:pt x="7" y="25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8"/>
                      <a:pt x="11" y="28"/>
                      <a:pt x="12" y="29"/>
                    </a:cubicBezTo>
                    <a:cubicBezTo>
                      <a:pt x="13" y="30"/>
                      <a:pt x="15" y="31"/>
                      <a:pt x="17" y="31"/>
                    </a:cubicBezTo>
                    <a:cubicBezTo>
                      <a:pt x="17" y="32"/>
                      <a:pt x="18" y="33"/>
                      <a:pt x="18" y="33"/>
                    </a:cubicBezTo>
                    <a:lnTo>
                      <a:pt x="1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94" name="Rectangle 93"/>
          <p:cNvSpPr/>
          <p:nvPr/>
        </p:nvSpPr>
        <p:spPr>
          <a:xfrm>
            <a:off x="919718" y="1752685"/>
            <a:ext cx="72232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 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 </a:t>
            </a:r>
            <a:r>
              <a:rPr lang="fr-FR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l’impression que seuls les Insatisfaits répondent, on aimerait de temps en temps avoir des commentaires positifs</a:t>
            </a:r>
            <a:r>
              <a:rPr lang="fr-FR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!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 »</a:t>
            </a:r>
            <a:endParaRPr lang="fr-FR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277561" y="2287537"/>
            <a:ext cx="7711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majorité des clients cochent la case « Très Satisfaits ». Désormais, ils ont la possibilité </a:t>
            </a:r>
          </a:p>
          <a:p>
            <a:pPr algn="r"/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laisser une appréciation </a:t>
            </a:r>
            <a:r>
              <a:rPr lang="fr-FR" sz="1600" b="1" dirty="0" smtClean="0"/>
              <a:t>positive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1199119" y="3851136"/>
            <a:ext cx="7789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L’écran d’accueil de QHD On Line permettra d’apprécier plus facilement l’</a:t>
            </a:r>
            <a:r>
              <a:rPr lang="fr-FR" sz="1600" b="1" dirty="0" smtClean="0"/>
              <a:t>évolution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la performance chaque jour. 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1132143" y="5298815"/>
            <a:ext cx="7856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Déploiement dans vos agences,  d’un </a:t>
            </a:r>
            <a:r>
              <a:rPr lang="fr-FR" sz="1600" b="1" dirty="0" smtClean="0"/>
              <a:t>support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 présentation invitant vos clients à remplir le questionnaire QHD et rappelant l’importance de la démarche Qualité en CELCA. 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91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54A35"/>
                </a:solidFill>
              </a:rPr>
              <a:t>Didacticiel </a:t>
            </a:r>
            <a:r>
              <a:rPr lang="fr-FR" dirty="0" smtClean="0"/>
              <a:t>de QHD On LINE</a:t>
            </a:r>
            <a:endParaRPr lang="fr-FR" dirty="0"/>
          </a:p>
        </p:txBody>
      </p:sp>
      <p:pic>
        <p:nvPicPr>
          <p:cNvPr id="205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59429"/>
            <a:ext cx="5310187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0"/>
          <p:cNvSpPr txBox="1"/>
          <p:nvPr/>
        </p:nvSpPr>
        <p:spPr>
          <a:xfrm>
            <a:off x="1958962" y="1927907"/>
            <a:ext cx="119063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dirty="0" err="1" smtClean="0">
                <a:hlinkClick r:id="rId5"/>
              </a:rPr>
              <a:t>Tuto</a:t>
            </a:r>
            <a:r>
              <a:rPr lang="fr-FR" sz="1400" dirty="0" smtClean="0">
                <a:hlinkClick r:id="rId5"/>
              </a:rPr>
              <a:t> </a:t>
            </a:r>
            <a:r>
              <a:rPr lang="fr-FR" sz="1400" dirty="0">
                <a:hlinkClick r:id="rId5"/>
              </a:rPr>
              <a:t>vidéo </a:t>
            </a:r>
            <a:r>
              <a:rPr lang="fr-FR" sz="1400" dirty="0" smtClean="0">
                <a:hlinkClick r:id="rId5"/>
              </a:rPr>
              <a:t>1:33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4000" y="1345280"/>
            <a:ext cx="646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F5 </a:t>
            </a:r>
            <a:r>
              <a:rPr lang="fr-FR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 diaporama pour accéder aux liens vers la vidéo.</a:t>
            </a:r>
            <a:endParaRPr lang="fr-FR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4"/>
          <p:cNvSpPr>
            <a:spLocks/>
          </p:cNvSpPr>
          <p:nvPr/>
        </p:nvSpPr>
        <p:spPr bwMode="auto">
          <a:xfrm>
            <a:off x="-11197" y="1427671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>
          <a:xfrm>
            <a:off x="1771160" y="357375"/>
            <a:ext cx="8059406" cy="709425"/>
          </a:xfrm>
        </p:spPr>
        <p:txBody>
          <a:bodyPr/>
          <a:lstStyle/>
          <a:p>
            <a:pPr algn="l"/>
            <a:r>
              <a:rPr lang="fr-FR" sz="2400" dirty="0" smtClean="0"/>
              <a:t>Bilan de la </a:t>
            </a:r>
            <a:r>
              <a:rPr lang="fr-FR" sz="2400" dirty="0" smtClean="0">
                <a:solidFill>
                  <a:srgbClr val="C54A35"/>
                </a:solidFill>
              </a:rPr>
              <a:t>Phase test </a:t>
            </a:r>
            <a:r>
              <a:rPr lang="fr-FR" sz="2400" dirty="0" smtClean="0"/>
              <a:t>de </a:t>
            </a:r>
            <a:r>
              <a:rPr lang="fr-FR" sz="2400" dirty="0" err="1" smtClean="0"/>
              <a:t>qhd</a:t>
            </a:r>
            <a:r>
              <a:rPr lang="fr-FR" sz="2400" dirty="0" smtClean="0"/>
              <a:t> On line</a:t>
            </a:r>
            <a:endParaRPr lang="fr-FR" sz="2400" dirty="0"/>
          </a:p>
        </p:txBody>
      </p:sp>
      <p:grpSp>
        <p:nvGrpSpPr>
          <p:cNvPr id="4" name="Groupe 3"/>
          <p:cNvGrpSpPr/>
          <p:nvPr/>
        </p:nvGrpSpPr>
        <p:grpSpPr>
          <a:xfrm>
            <a:off x="434865" y="1717463"/>
            <a:ext cx="8297126" cy="4266964"/>
            <a:chOff x="452649" y="1606483"/>
            <a:chExt cx="8297126" cy="4266964"/>
          </a:xfrm>
        </p:grpSpPr>
        <p:sp>
          <p:nvSpPr>
            <p:cNvPr id="62" name="Rectangle 61"/>
            <p:cNvSpPr/>
            <p:nvPr/>
          </p:nvSpPr>
          <p:spPr>
            <a:xfrm>
              <a:off x="452649" y="3841007"/>
              <a:ext cx="8297126" cy="2032440"/>
            </a:xfrm>
            <a:prstGeom prst="rect">
              <a:avLst/>
            </a:prstGeom>
            <a:noFill/>
            <a:ln>
              <a:solidFill>
                <a:srgbClr val="E258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64" name="Groupe 63"/>
            <p:cNvGrpSpPr/>
            <p:nvPr/>
          </p:nvGrpSpPr>
          <p:grpSpPr>
            <a:xfrm>
              <a:off x="954608" y="1606483"/>
              <a:ext cx="1580010" cy="1442294"/>
              <a:chOff x="2611321" y="1568383"/>
              <a:chExt cx="1580010" cy="1442294"/>
            </a:xfrm>
          </p:grpSpPr>
          <p:grpSp>
            <p:nvGrpSpPr>
              <p:cNvPr id="65" name="Groupe 64"/>
              <p:cNvGrpSpPr/>
              <p:nvPr/>
            </p:nvGrpSpPr>
            <p:grpSpPr>
              <a:xfrm>
                <a:off x="2823739" y="1568383"/>
                <a:ext cx="1187994" cy="886441"/>
                <a:chOff x="2930430" y="1568383"/>
                <a:chExt cx="1187994" cy="886441"/>
              </a:xfrm>
            </p:grpSpPr>
            <p:sp>
              <p:nvSpPr>
                <p:cNvPr id="67" name="Freeform 57"/>
                <p:cNvSpPr>
                  <a:spLocks noEditPoints="1"/>
                </p:cNvSpPr>
                <p:nvPr/>
              </p:nvSpPr>
              <p:spPr bwMode="auto">
                <a:xfrm>
                  <a:off x="3369007" y="1568383"/>
                  <a:ext cx="310841" cy="463254"/>
                </a:xfrm>
                <a:custGeom>
                  <a:avLst/>
                  <a:gdLst>
                    <a:gd name="T0" fmla="*/ 616 w 708"/>
                    <a:gd name="T1" fmla="*/ 486 h 905"/>
                    <a:gd name="T2" fmla="*/ 664 w 708"/>
                    <a:gd name="T3" fmla="*/ 521 h 905"/>
                    <a:gd name="T4" fmla="*/ 678 w 708"/>
                    <a:gd name="T5" fmla="*/ 583 h 905"/>
                    <a:gd name="T6" fmla="*/ 654 w 708"/>
                    <a:gd name="T7" fmla="*/ 638 h 905"/>
                    <a:gd name="T8" fmla="*/ 598 w 708"/>
                    <a:gd name="T9" fmla="*/ 663 h 905"/>
                    <a:gd name="T10" fmla="*/ 523 w 708"/>
                    <a:gd name="T11" fmla="*/ 838 h 905"/>
                    <a:gd name="T12" fmla="*/ 497 w 708"/>
                    <a:gd name="T13" fmla="*/ 868 h 905"/>
                    <a:gd name="T14" fmla="*/ 130 w 708"/>
                    <a:gd name="T15" fmla="*/ 874 h 905"/>
                    <a:gd name="T16" fmla="*/ 93 w 708"/>
                    <a:gd name="T17" fmla="*/ 857 h 905"/>
                    <a:gd name="T18" fmla="*/ 76 w 708"/>
                    <a:gd name="T19" fmla="*/ 821 h 905"/>
                    <a:gd name="T20" fmla="*/ 422 w 708"/>
                    <a:gd name="T21" fmla="*/ 422 h 905"/>
                    <a:gd name="T22" fmla="*/ 514 w 708"/>
                    <a:gd name="T23" fmla="*/ 422 h 905"/>
                    <a:gd name="T24" fmla="*/ 49 w 708"/>
                    <a:gd name="T25" fmla="*/ 292 h 905"/>
                    <a:gd name="T26" fmla="*/ 407 w 708"/>
                    <a:gd name="T27" fmla="*/ 91 h 905"/>
                    <a:gd name="T28" fmla="*/ 318 w 708"/>
                    <a:gd name="T29" fmla="*/ 100 h 905"/>
                    <a:gd name="T30" fmla="*/ 323 w 708"/>
                    <a:gd name="T31" fmla="*/ 119 h 905"/>
                    <a:gd name="T32" fmla="*/ 359 w 708"/>
                    <a:gd name="T33" fmla="*/ 151 h 905"/>
                    <a:gd name="T34" fmla="*/ 347 w 708"/>
                    <a:gd name="T35" fmla="*/ 166 h 905"/>
                    <a:gd name="T36" fmla="*/ 359 w 708"/>
                    <a:gd name="T37" fmla="*/ 181 h 905"/>
                    <a:gd name="T38" fmla="*/ 323 w 708"/>
                    <a:gd name="T39" fmla="*/ 214 h 905"/>
                    <a:gd name="T40" fmla="*/ 318 w 708"/>
                    <a:gd name="T41" fmla="*/ 233 h 905"/>
                    <a:gd name="T42" fmla="*/ 407 w 708"/>
                    <a:gd name="T43" fmla="*/ 241 h 905"/>
                    <a:gd name="T44" fmla="*/ 349 w 708"/>
                    <a:gd name="T45" fmla="*/ 308 h 905"/>
                    <a:gd name="T46" fmla="*/ 351 w 708"/>
                    <a:gd name="T47" fmla="*/ 327 h 905"/>
                    <a:gd name="T48" fmla="*/ 257 w 708"/>
                    <a:gd name="T49" fmla="*/ 392 h 905"/>
                    <a:gd name="T50" fmla="*/ 547 w 708"/>
                    <a:gd name="T51" fmla="*/ 237 h 905"/>
                    <a:gd name="T52" fmla="*/ 556 w 708"/>
                    <a:gd name="T53" fmla="*/ 117 h 905"/>
                    <a:gd name="T54" fmla="*/ 580 w 708"/>
                    <a:gd name="T55" fmla="*/ 57 h 905"/>
                    <a:gd name="T56" fmla="*/ 612 w 708"/>
                    <a:gd name="T57" fmla="*/ 72 h 905"/>
                    <a:gd name="T58" fmla="*/ 632 w 708"/>
                    <a:gd name="T59" fmla="*/ 155 h 905"/>
                    <a:gd name="T60" fmla="*/ 607 w 708"/>
                    <a:gd name="T61" fmla="*/ 207 h 905"/>
                    <a:gd name="T62" fmla="*/ 577 w 708"/>
                    <a:gd name="T63" fmla="*/ 214 h 905"/>
                    <a:gd name="T64" fmla="*/ 532 w 708"/>
                    <a:gd name="T65" fmla="*/ 184 h 905"/>
                    <a:gd name="T66" fmla="*/ 558 w 708"/>
                    <a:gd name="T67" fmla="*/ 407 h 905"/>
                    <a:gd name="T68" fmla="*/ 546 w 708"/>
                    <a:gd name="T69" fmla="*/ 393 h 905"/>
                    <a:gd name="T70" fmla="*/ 618 w 708"/>
                    <a:gd name="T71" fmla="*/ 235 h 905"/>
                    <a:gd name="T72" fmla="*/ 651 w 708"/>
                    <a:gd name="T73" fmla="*/ 198 h 905"/>
                    <a:gd name="T74" fmla="*/ 663 w 708"/>
                    <a:gd name="T75" fmla="*/ 135 h 905"/>
                    <a:gd name="T76" fmla="*/ 636 w 708"/>
                    <a:gd name="T77" fmla="*/ 55 h 905"/>
                    <a:gd name="T78" fmla="*/ 556 w 708"/>
                    <a:gd name="T79" fmla="*/ 3 h 905"/>
                    <a:gd name="T80" fmla="*/ 537 w 708"/>
                    <a:gd name="T81" fmla="*/ 22 h 905"/>
                    <a:gd name="T82" fmla="*/ 550 w 708"/>
                    <a:gd name="T83" fmla="*/ 60 h 905"/>
                    <a:gd name="T84" fmla="*/ 520 w 708"/>
                    <a:gd name="T85" fmla="*/ 113 h 905"/>
                    <a:gd name="T86" fmla="*/ 499 w 708"/>
                    <a:gd name="T87" fmla="*/ 167 h 905"/>
                    <a:gd name="T88" fmla="*/ 516 w 708"/>
                    <a:gd name="T89" fmla="*/ 215 h 905"/>
                    <a:gd name="T90" fmla="*/ 433 w 708"/>
                    <a:gd name="T91" fmla="*/ 5 h 905"/>
                    <a:gd name="T92" fmla="*/ 235 w 708"/>
                    <a:gd name="T93" fmla="*/ 1 h 905"/>
                    <a:gd name="T94" fmla="*/ 227 w 708"/>
                    <a:gd name="T95" fmla="*/ 392 h 905"/>
                    <a:gd name="T96" fmla="*/ 133 w 708"/>
                    <a:gd name="T97" fmla="*/ 217 h 905"/>
                    <a:gd name="T98" fmla="*/ 128 w 708"/>
                    <a:gd name="T99" fmla="*/ 213 h 905"/>
                    <a:gd name="T100" fmla="*/ 2 w 708"/>
                    <a:gd name="T101" fmla="*/ 159 h 905"/>
                    <a:gd name="T102" fmla="*/ 16 w 708"/>
                    <a:gd name="T103" fmla="*/ 291 h 905"/>
                    <a:gd name="T104" fmla="*/ 51 w 708"/>
                    <a:gd name="T105" fmla="*/ 395 h 905"/>
                    <a:gd name="T106" fmla="*/ 46 w 708"/>
                    <a:gd name="T107" fmla="*/ 824 h 905"/>
                    <a:gd name="T108" fmla="*/ 72 w 708"/>
                    <a:gd name="T109" fmla="*/ 879 h 905"/>
                    <a:gd name="T110" fmla="*/ 127 w 708"/>
                    <a:gd name="T111" fmla="*/ 905 h 905"/>
                    <a:gd name="T112" fmla="*/ 512 w 708"/>
                    <a:gd name="T113" fmla="*/ 894 h 905"/>
                    <a:gd name="T114" fmla="*/ 551 w 708"/>
                    <a:gd name="T115" fmla="*/ 850 h 905"/>
                    <a:gd name="T116" fmla="*/ 601 w 708"/>
                    <a:gd name="T117" fmla="*/ 693 h 905"/>
                    <a:gd name="T118" fmla="*/ 674 w 708"/>
                    <a:gd name="T119" fmla="*/ 659 h 905"/>
                    <a:gd name="T120" fmla="*/ 708 w 708"/>
                    <a:gd name="T121" fmla="*/ 586 h 905"/>
                    <a:gd name="T122" fmla="*/ 689 w 708"/>
                    <a:gd name="T123" fmla="*/ 505 h 905"/>
                    <a:gd name="T124" fmla="*/ 625 w 708"/>
                    <a:gd name="T125" fmla="*/ 457 h 9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08" h="905">
                      <a:moveTo>
                        <a:pt x="588" y="664"/>
                      </a:moveTo>
                      <a:lnTo>
                        <a:pt x="558" y="664"/>
                      </a:lnTo>
                      <a:lnTo>
                        <a:pt x="558" y="482"/>
                      </a:lnTo>
                      <a:lnTo>
                        <a:pt x="588" y="482"/>
                      </a:lnTo>
                      <a:lnTo>
                        <a:pt x="598" y="483"/>
                      </a:lnTo>
                      <a:lnTo>
                        <a:pt x="607" y="484"/>
                      </a:lnTo>
                      <a:lnTo>
                        <a:pt x="616" y="486"/>
                      </a:lnTo>
                      <a:lnTo>
                        <a:pt x="625" y="490"/>
                      </a:lnTo>
                      <a:lnTo>
                        <a:pt x="632" y="493"/>
                      </a:lnTo>
                      <a:lnTo>
                        <a:pt x="640" y="497"/>
                      </a:lnTo>
                      <a:lnTo>
                        <a:pt x="647" y="502"/>
                      </a:lnTo>
                      <a:lnTo>
                        <a:pt x="654" y="508"/>
                      </a:lnTo>
                      <a:lnTo>
                        <a:pt x="659" y="514"/>
                      </a:lnTo>
                      <a:lnTo>
                        <a:pt x="664" y="521"/>
                      </a:lnTo>
                      <a:lnTo>
                        <a:pt x="669" y="528"/>
                      </a:lnTo>
                      <a:lnTo>
                        <a:pt x="672" y="537"/>
                      </a:lnTo>
                      <a:lnTo>
                        <a:pt x="675" y="544"/>
                      </a:lnTo>
                      <a:lnTo>
                        <a:pt x="677" y="554"/>
                      </a:lnTo>
                      <a:lnTo>
                        <a:pt x="678" y="564"/>
                      </a:lnTo>
                      <a:lnTo>
                        <a:pt x="678" y="573"/>
                      </a:lnTo>
                      <a:lnTo>
                        <a:pt x="678" y="583"/>
                      </a:lnTo>
                      <a:lnTo>
                        <a:pt x="677" y="592"/>
                      </a:lnTo>
                      <a:lnTo>
                        <a:pt x="675" y="601"/>
                      </a:lnTo>
                      <a:lnTo>
                        <a:pt x="672" y="610"/>
                      </a:lnTo>
                      <a:lnTo>
                        <a:pt x="669" y="617"/>
                      </a:lnTo>
                      <a:lnTo>
                        <a:pt x="664" y="625"/>
                      </a:lnTo>
                      <a:lnTo>
                        <a:pt x="659" y="631"/>
                      </a:lnTo>
                      <a:lnTo>
                        <a:pt x="654" y="638"/>
                      </a:lnTo>
                      <a:lnTo>
                        <a:pt x="647" y="644"/>
                      </a:lnTo>
                      <a:lnTo>
                        <a:pt x="640" y="649"/>
                      </a:lnTo>
                      <a:lnTo>
                        <a:pt x="632" y="653"/>
                      </a:lnTo>
                      <a:lnTo>
                        <a:pt x="625" y="657"/>
                      </a:lnTo>
                      <a:lnTo>
                        <a:pt x="616" y="659"/>
                      </a:lnTo>
                      <a:lnTo>
                        <a:pt x="607" y="662"/>
                      </a:lnTo>
                      <a:lnTo>
                        <a:pt x="598" y="663"/>
                      </a:lnTo>
                      <a:lnTo>
                        <a:pt x="588" y="664"/>
                      </a:lnTo>
                      <a:lnTo>
                        <a:pt x="588" y="664"/>
                      </a:lnTo>
                      <a:close/>
                      <a:moveTo>
                        <a:pt x="528" y="814"/>
                      </a:moveTo>
                      <a:lnTo>
                        <a:pt x="528" y="821"/>
                      </a:lnTo>
                      <a:lnTo>
                        <a:pt x="527" y="827"/>
                      </a:lnTo>
                      <a:lnTo>
                        <a:pt x="526" y="833"/>
                      </a:lnTo>
                      <a:lnTo>
                        <a:pt x="523" y="838"/>
                      </a:lnTo>
                      <a:lnTo>
                        <a:pt x="520" y="843"/>
                      </a:lnTo>
                      <a:lnTo>
                        <a:pt x="518" y="849"/>
                      </a:lnTo>
                      <a:lnTo>
                        <a:pt x="515" y="853"/>
                      </a:lnTo>
                      <a:lnTo>
                        <a:pt x="511" y="857"/>
                      </a:lnTo>
                      <a:lnTo>
                        <a:pt x="506" y="862"/>
                      </a:lnTo>
                      <a:lnTo>
                        <a:pt x="502" y="865"/>
                      </a:lnTo>
                      <a:lnTo>
                        <a:pt x="497" y="868"/>
                      </a:lnTo>
                      <a:lnTo>
                        <a:pt x="491" y="870"/>
                      </a:lnTo>
                      <a:lnTo>
                        <a:pt x="486" y="872"/>
                      </a:lnTo>
                      <a:lnTo>
                        <a:pt x="480" y="873"/>
                      </a:lnTo>
                      <a:lnTo>
                        <a:pt x="474" y="874"/>
                      </a:lnTo>
                      <a:lnTo>
                        <a:pt x="467" y="874"/>
                      </a:lnTo>
                      <a:lnTo>
                        <a:pt x="135" y="874"/>
                      </a:lnTo>
                      <a:lnTo>
                        <a:pt x="130" y="874"/>
                      </a:lnTo>
                      <a:lnTo>
                        <a:pt x="123" y="873"/>
                      </a:lnTo>
                      <a:lnTo>
                        <a:pt x="118" y="872"/>
                      </a:lnTo>
                      <a:lnTo>
                        <a:pt x="111" y="870"/>
                      </a:lnTo>
                      <a:lnTo>
                        <a:pt x="106" y="867"/>
                      </a:lnTo>
                      <a:lnTo>
                        <a:pt x="102" y="865"/>
                      </a:lnTo>
                      <a:lnTo>
                        <a:pt x="97" y="861"/>
                      </a:lnTo>
                      <a:lnTo>
                        <a:pt x="93" y="857"/>
                      </a:lnTo>
                      <a:lnTo>
                        <a:pt x="89" y="853"/>
                      </a:lnTo>
                      <a:lnTo>
                        <a:pt x="86" y="848"/>
                      </a:lnTo>
                      <a:lnTo>
                        <a:pt x="82" y="843"/>
                      </a:lnTo>
                      <a:lnTo>
                        <a:pt x="80" y="838"/>
                      </a:lnTo>
                      <a:lnTo>
                        <a:pt x="78" y="833"/>
                      </a:lnTo>
                      <a:lnTo>
                        <a:pt x="76" y="826"/>
                      </a:lnTo>
                      <a:lnTo>
                        <a:pt x="76" y="821"/>
                      </a:lnTo>
                      <a:lnTo>
                        <a:pt x="75" y="814"/>
                      </a:lnTo>
                      <a:lnTo>
                        <a:pt x="75" y="422"/>
                      </a:lnTo>
                      <a:lnTo>
                        <a:pt x="90" y="422"/>
                      </a:lnTo>
                      <a:lnTo>
                        <a:pt x="211" y="422"/>
                      </a:lnTo>
                      <a:lnTo>
                        <a:pt x="211" y="422"/>
                      </a:lnTo>
                      <a:lnTo>
                        <a:pt x="242" y="422"/>
                      </a:lnTo>
                      <a:lnTo>
                        <a:pt x="422" y="422"/>
                      </a:lnTo>
                      <a:lnTo>
                        <a:pt x="435" y="422"/>
                      </a:lnTo>
                      <a:lnTo>
                        <a:pt x="435" y="422"/>
                      </a:lnTo>
                      <a:lnTo>
                        <a:pt x="435" y="422"/>
                      </a:lnTo>
                      <a:lnTo>
                        <a:pt x="436" y="422"/>
                      </a:lnTo>
                      <a:lnTo>
                        <a:pt x="514" y="422"/>
                      </a:lnTo>
                      <a:lnTo>
                        <a:pt x="514" y="422"/>
                      </a:lnTo>
                      <a:lnTo>
                        <a:pt x="514" y="422"/>
                      </a:lnTo>
                      <a:lnTo>
                        <a:pt x="528" y="422"/>
                      </a:lnTo>
                      <a:lnTo>
                        <a:pt x="528" y="814"/>
                      </a:lnTo>
                      <a:close/>
                      <a:moveTo>
                        <a:pt x="49" y="292"/>
                      </a:moveTo>
                      <a:lnTo>
                        <a:pt x="115" y="249"/>
                      </a:lnTo>
                      <a:lnTo>
                        <a:pt x="187" y="392"/>
                      </a:lnTo>
                      <a:lnTo>
                        <a:pt x="100" y="392"/>
                      </a:lnTo>
                      <a:lnTo>
                        <a:pt x="49" y="292"/>
                      </a:lnTo>
                      <a:close/>
                      <a:moveTo>
                        <a:pt x="92" y="227"/>
                      </a:moveTo>
                      <a:lnTo>
                        <a:pt x="42" y="260"/>
                      </a:lnTo>
                      <a:lnTo>
                        <a:pt x="34" y="194"/>
                      </a:lnTo>
                      <a:lnTo>
                        <a:pt x="92" y="227"/>
                      </a:lnTo>
                      <a:close/>
                      <a:moveTo>
                        <a:pt x="257" y="30"/>
                      </a:moveTo>
                      <a:lnTo>
                        <a:pt x="407" y="30"/>
                      </a:lnTo>
                      <a:lnTo>
                        <a:pt x="407" y="91"/>
                      </a:lnTo>
                      <a:lnTo>
                        <a:pt x="332" y="91"/>
                      </a:lnTo>
                      <a:lnTo>
                        <a:pt x="329" y="91"/>
                      </a:lnTo>
                      <a:lnTo>
                        <a:pt x="325" y="92"/>
                      </a:lnTo>
                      <a:lnTo>
                        <a:pt x="323" y="93"/>
                      </a:lnTo>
                      <a:lnTo>
                        <a:pt x="321" y="95"/>
                      </a:lnTo>
                      <a:lnTo>
                        <a:pt x="319" y="97"/>
                      </a:lnTo>
                      <a:lnTo>
                        <a:pt x="318" y="100"/>
                      </a:lnTo>
                      <a:lnTo>
                        <a:pt x="317" y="102"/>
                      </a:lnTo>
                      <a:lnTo>
                        <a:pt x="317" y="106"/>
                      </a:lnTo>
                      <a:lnTo>
                        <a:pt x="317" y="109"/>
                      </a:lnTo>
                      <a:lnTo>
                        <a:pt x="318" y="111"/>
                      </a:lnTo>
                      <a:lnTo>
                        <a:pt x="319" y="114"/>
                      </a:lnTo>
                      <a:lnTo>
                        <a:pt x="321" y="116"/>
                      </a:lnTo>
                      <a:lnTo>
                        <a:pt x="323" y="119"/>
                      </a:lnTo>
                      <a:lnTo>
                        <a:pt x="325" y="120"/>
                      </a:lnTo>
                      <a:lnTo>
                        <a:pt x="329" y="121"/>
                      </a:lnTo>
                      <a:lnTo>
                        <a:pt x="332" y="121"/>
                      </a:lnTo>
                      <a:lnTo>
                        <a:pt x="407" y="121"/>
                      </a:lnTo>
                      <a:lnTo>
                        <a:pt x="407" y="151"/>
                      </a:lnTo>
                      <a:lnTo>
                        <a:pt x="362" y="151"/>
                      </a:lnTo>
                      <a:lnTo>
                        <a:pt x="359" y="151"/>
                      </a:lnTo>
                      <a:lnTo>
                        <a:pt x="356" y="152"/>
                      </a:lnTo>
                      <a:lnTo>
                        <a:pt x="353" y="153"/>
                      </a:lnTo>
                      <a:lnTo>
                        <a:pt x="351" y="155"/>
                      </a:lnTo>
                      <a:lnTo>
                        <a:pt x="349" y="157"/>
                      </a:lnTo>
                      <a:lnTo>
                        <a:pt x="348" y="160"/>
                      </a:lnTo>
                      <a:lnTo>
                        <a:pt x="347" y="163"/>
                      </a:lnTo>
                      <a:lnTo>
                        <a:pt x="347" y="166"/>
                      </a:lnTo>
                      <a:lnTo>
                        <a:pt x="347" y="169"/>
                      </a:lnTo>
                      <a:lnTo>
                        <a:pt x="348" y="172"/>
                      </a:lnTo>
                      <a:lnTo>
                        <a:pt x="349" y="174"/>
                      </a:lnTo>
                      <a:lnTo>
                        <a:pt x="351" y="177"/>
                      </a:lnTo>
                      <a:lnTo>
                        <a:pt x="353" y="179"/>
                      </a:lnTo>
                      <a:lnTo>
                        <a:pt x="356" y="180"/>
                      </a:lnTo>
                      <a:lnTo>
                        <a:pt x="359" y="181"/>
                      </a:lnTo>
                      <a:lnTo>
                        <a:pt x="362" y="181"/>
                      </a:lnTo>
                      <a:lnTo>
                        <a:pt x="407" y="181"/>
                      </a:lnTo>
                      <a:lnTo>
                        <a:pt x="407" y="211"/>
                      </a:lnTo>
                      <a:lnTo>
                        <a:pt x="332" y="211"/>
                      </a:lnTo>
                      <a:lnTo>
                        <a:pt x="329" y="211"/>
                      </a:lnTo>
                      <a:lnTo>
                        <a:pt x="325" y="212"/>
                      </a:lnTo>
                      <a:lnTo>
                        <a:pt x="323" y="214"/>
                      </a:lnTo>
                      <a:lnTo>
                        <a:pt x="321" y="215"/>
                      </a:lnTo>
                      <a:lnTo>
                        <a:pt x="319" y="217"/>
                      </a:lnTo>
                      <a:lnTo>
                        <a:pt x="318" y="221"/>
                      </a:lnTo>
                      <a:lnTo>
                        <a:pt x="317" y="223"/>
                      </a:lnTo>
                      <a:lnTo>
                        <a:pt x="317" y="226"/>
                      </a:lnTo>
                      <a:lnTo>
                        <a:pt x="317" y="229"/>
                      </a:lnTo>
                      <a:lnTo>
                        <a:pt x="318" y="233"/>
                      </a:lnTo>
                      <a:lnTo>
                        <a:pt x="319" y="235"/>
                      </a:lnTo>
                      <a:lnTo>
                        <a:pt x="321" y="237"/>
                      </a:lnTo>
                      <a:lnTo>
                        <a:pt x="323" y="239"/>
                      </a:lnTo>
                      <a:lnTo>
                        <a:pt x="325" y="240"/>
                      </a:lnTo>
                      <a:lnTo>
                        <a:pt x="329" y="241"/>
                      </a:lnTo>
                      <a:lnTo>
                        <a:pt x="332" y="241"/>
                      </a:lnTo>
                      <a:lnTo>
                        <a:pt x="407" y="241"/>
                      </a:lnTo>
                      <a:lnTo>
                        <a:pt x="407" y="301"/>
                      </a:lnTo>
                      <a:lnTo>
                        <a:pt x="362" y="301"/>
                      </a:lnTo>
                      <a:lnTo>
                        <a:pt x="359" y="302"/>
                      </a:lnTo>
                      <a:lnTo>
                        <a:pt x="356" y="302"/>
                      </a:lnTo>
                      <a:lnTo>
                        <a:pt x="353" y="305"/>
                      </a:lnTo>
                      <a:lnTo>
                        <a:pt x="351" y="306"/>
                      </a:lnTo>
                      <a:lnTo>
                        <a:pt x="349" y="308"/>
                      </a:lnTo>
                      <a:lnTo>
                        <a:pt x="348" y="311"/>
                      </a:lnTo>
                      <a:lnTo>
                        <a:pt x="347" y="313"/>
                      </a:lnTo>
                      <a:lnTo>
                        <a:pt x="347" y="316"/>
                      </a:lnTo>
                      <a:lnTo>
                        <a:pt x="347" y="320"/>
                      </a:lnTo>
                      <a:lnTo>
                        <a:pt x="348" y="323"/>
                      </a:lnTo>
                      <a:lnTo>
                        <a:pt x="349" y="325"/>
                      </a:lnTo>
                      <a:lnTo>
                        <a:pt x="351" y="327"/>
                      </a:lnTo>
                      <a:lnTo>
                        <a:pt x="353" y="329"/>
                      </a:lnTo>
                      <a:lnTo>
                        <a:pt x="356" y="330"/>
                      </a:lnTo>
                      <a:lnTo>
                        <a:pt x="359" y="331"/>
                      </a:lnTo>
                      <a:lnTo>
                        <a:pt x="362" y="331"/>
                      </a:lnTo>
                      <a:lnTo>
                        <a:pt x="407" y="331"/>
                      </a:lnTo>
                      <a:lnTo>
                        <a:pt x="407" y="392"/>
                      </a:lnTo>
                      <a:lnTo>
                        <a:pt x="257" y="392"/>
                      </a:lnTo>
                      <a:lnTo>
                        <a:pt x="257" y="30"/>
                      </a:lnTo>
                      <a:close/>
                      <a:moveTo>
                        <a:pt x="547" y="237"/>
                      </a:moveTo>
                      <a:lnTo>
                        <a:pt x="554" y="240"/>
                      </a:lnTo>
                      <a:lnTo>
                        <a:pt x="561" y="241"/>
                      </a:lnTo>
                      <a:lnTo>
                        <a:pt x="504" y="392"/>
                      </a:lnTo>
                      <a:lnTo>
                        <a:pt x="461" y="392"/>
                      </a:lnTo>
                      <a:lnTo>
                        <a:pt x="547" y="237"/>
                      </a:lnTo>
                      <a:lnTo>
                        <a:pt x="547" y="237"/>
                      </a:lnTo>
                      <a:lnTo>
                        <a:pt x="547" y="237"/>
                      </a:lnTo>
                      <a:lnTo>
                        <a:pt x="547" y="237"/>
                      </a:lnTo>
                      <a:close/>
                      <a:moveTo>
                        <a:pt x="533" y="149"/>
                      </a:moveTo>
                      <a:lnTo>
                        <a:pt x="540" y="137"/>
                      </a:lnTo>
                      <a:lnTo>
                        <a:pt x="549" y="125"/>
                      </a:lnTo>
                      <a:lnTo>
                        <a:pt x="556" y="117"/>
                      </a:lnTo>
                      <a:lnTo>
                        <a:pt x="561" y="109"/>
                      </a:lnTo>
                      <a:lnTo>
                        <a:pt x="568" y="100"/>
                      </a:lnTo>
                      <a:lnTo>
                        <a:pt x="572" y="91"/>
                      </a:lnTo>
                      <a:lnTo>
                        <a:pt x="576" y="80"/>
                      </a:lnTo>
                      <a:lnTo>
                        <a:pt x="579" y="69"/>
                      </a:lnTo>
                      <a:lnTo>
                        <a:pt x="580" y="63"/>
                      </a:lnTo>
                      <a:lnTo>
                        <a:pt x="580" y="57"/>
                      </a:lnTo>
                      <a:lnTo>
                        <a:pt x="580" y="51"/>
                      </a:lnTo>
                      <a:lnTo>
                        <a:pt x="579" y="44"/>
                      </a:lnTo>
                      <a:lnTo>
                        <a:pt x="587" y="49"/>
                      </a:lnTo>
                      <a:lnTo>
                        <a:pt x="594" y="54"/>
                      </a:lnTo>
                      <a:lnTo>
                        <a:pt x="601" y="60"/>
                      </a:lnTo>
                      <a:lnTo>
                        <a:pt x="606" y="66"/>
                      </a:lnTo>
                      <a:lnTo>
                        <a:pt x="612" y="72"/>
                      </a:lnTo>
                      <a:lnTo>
                        <a:pt x="616" y="80"/>
                      </a:lnTo>
                      <a:lnTo>
                        <a:pt x="620" y="86"/>
                      </a:lnTo>
                      <a:lnTo>
                        <a:pt x="623" y="94"/>
                      </a:lnTo>
                      <a:lnTo>
                        <a:pt x="629" y="109"/>
                      </a:lnTo>
                      <a:lnTo>
                        <a:pt x="632" y="124"/>
                      </a:lnTo>
                      <a:lnTo>
                        <a:pt x="633" y="140"/>
                      </a:lnTo>
                      <a:lnTo>
                        <a:pt x="632" y="155"/>
                      </a:lnTo>
                      <a:lnTo>
                        <a:pt x="631" y="165"/>
                      </a:lnTo>
                      <a:lnTo>
                        <a:pt x="628" y="176"/>
                      </a:lnTo>
                      <a:lnTo>
                        <a:pt x="623" y="186"/>
                      </a:lnTo>
                      <a:lnTo>
                        <a:pt x="618" y="195"/>
                      </a:lnTo>
                      <a:lnTo>
                        <a:pt x="615" y="199"/>
                      </a:lnTo>
                      <a:lnTo>
                        <a:pt x="612" y="203"/>
                      </a:lnTo>
                      <a:lnTo>
                        <a:pt x="607" y="207"/>
                      </a:lnTo>
                      <a:lnTo>
                        <a:pt x="603" y="209"/>
                      </a:lnTo>
                      <a:lnTo>
                        <a:pt x="599" y="211"/>
                      </a:lnTo>
                      <a:lnTo>
                        <a:pt x="593" y="213"/>
                      </a:lnTo>
                      <a:lnTo>
                        <a:pt x="588" y="214"/>
                      </a:lnTo>
                      <a:lnTo>
                        <a:pt x="583" y="214"/>
                      </a:lnTo>
                      <a:lnTo>
                        <a:pt x="583" y="214"/>
                      </a:lnTo>
                      <a:lnTo>
                        <a:pt x="577" y="214"/>
                      </a:lnTo>
                      <a:lnTo>
                        <a:pt x="571" y="213"/>
                      </a:lnTo>
                      <a:lnTo>
                        <a:pt x="565" y="212"/>
                      </a:lnTo>
                      <a:lnTo>
                        <a:pt x="559" y="209"/>
                      </a:lnTo>
                      <a:lnTo>
                        <a:pt x="550" y="205"/>
                      </a:lnTo>
                      <a:lnTo>
                        <a:pt x="543" y="199"/>
                      </a:lnTo>
                      <a:lnTo>
                        <a:pt x="536" y="192"/>
                      </a:lnTo>
                      <a:lnTo>
                        <a:pt x="532" y="184"/>
                      </a:lnTo>
                      <a:lnTo>
                        <a:pt x="530" y="176"/>
                      </a:lnTo>
                      <a:lnTo>
                        <a:pt x="529" y="167"/>
                      </a:lnTo>
                      <a:lnTo>
                        <a:pt x="530" y="157"/>
                      </a:lnTo>
                      <a:lnTo>
                        <a:pt x="533" y="149"/>
                      </a:lnTo>
                      <a:close/>
                      <a:moveTo>
                        <a:pt x="588" y="452"/>
                      </a:moveTo>
                      <a:lnTo>
                        <a:pt x="558" y="452"/>
                      </a:lnTo>
                      <a:lnTo>
                        <a:pt x="558" y="407"/>
                      </a:lnTo>
                      <a:lnTo>
                        <a:pt x="558" y="404"/>
                      </a:lnTo>
                      <a:lnTo>
                        <a:pt x="557" y="401"/>
                      </a:lnTo>
                      <a:lnTo>
                        <a:pt x="556" y="399"/>
                      </a:lnTo>
                      <a:lnTo>
                        <a:pt x="554" y="396"/>
                      </a:lnTo>
                      <a:lnTo>
                        <a:pt x="551" y="395"/>
                      </a:lnTo>
                      <a:lnTo>
                        <a:pt x="548" y="393"/>
                      </a:lnTo>
                      <a:lnTo>
                        <a:pt x="546" y="393"/>
                      </a:lnTo>
                      <a:lnTo>
                        <a:pt x="543" y="392"/>
                      </a:lnTo>
                      <a:lnTo>
                        <a:pt x="536" y="392"/>
                      </a:lnTo>
                      <a:lnTo>
                        <a:pt x="592" y="244"/>
                      </a:lnTo>
                      <a:lnTo>
                        <a:pt x="599" y="242"/>
                      </a:lnTo>
                      <a:lnTo>
                        <a:pt x="605" y="241"/>
                      </a:lnTo>
                      <a:lnTo>
                        <a:pt x="612" y="238"/>
                      </a:lnTo>
                      <a:lnTo>
                        <a:pt x="618" y="235"/>
                      </a:lnTo>
                      <a:lnTo>
                        <a:pt x="623" y="231"/>
                      </a:lnTo>
                      <a:lnTo>
                        <a:pt x="629" y="227"/>
                      </a:lnTo>
                      <a:lnTo>
                        <a:pt x="634" y="223"/>
                      </a:lnTo>
                      <a:lnTo>
                        <a:pt x="639" y="217"/>
                      </a:lnTo>
                      <a:lnTo>
                        <a:pt x="644" y="211"/>
                      </a:lnTo>
                      <a:lnTo>
                        <a:pt x="647" y="206"/>
                      </a:lnTo>
                      <a:lnTo>
                        <a:pt x="651" y="198"/>
                      </a:lnTo>
                      <a:lnTo>
                        <a:pt x="655" y="192"/>
                      </a:lnTo>
                      <a:lnTo>
                        <a:pt x="657" y="184"/>
                      </a:lnTo>
                      <a:lnTo>
                        <a:pt x="659" y="176"/>
                      </a:lnTo>
                      <a:lnTo>
                        <a:pt x="661" y="167"/>
                      </a:lnTo>
                      <a:lnTo>
                        <a:pt x="662" y="158"/>
                      </a:lnTo>
                      <a:lnTo>
                        <a:pt x="663" y="147"/>
                      </a:lnTo>
                      <a:lnTo>
                        <a:pt x="663" y="135"/>
                      </a:lnTo>
                      <a:lnTo>
                        <a:pt x="662" y="123"/>
                      </a:lnTo>
                      <a:lnTo>
                        <a:pt x="661" y="111"/>
                      </a:lnTo>
                      <a:lnTo>
                        <a:pt x="658" y="99"/>
                      </a:lnTo>
                      <a:lnTo>
                        <a:pt x="654" y="87"/>
                      </a:lnTo>
                      <a:lnTo>
                        <a:pt x="649" y="77"/>
                      </a:lnTo>
                      <a:lnTo>
                        <a:pt x="643" y="66"/>
                      </a:lnTo>
                      <a:lnTo>
                        <a:pt x="636" y="55"/>
                      </a:lnTo>
                      <a:lnTo>
                        <a:pt x="628" y="45"/>
                      </a:lnTo>
                      <a:lnTo>
                        <a:pt x="619" y="36"/>
                      </a:lnTo>
                      <a:lnTo>
                        <a:pt x="608" y="27"/>
                      </a:lnTo>
                      <a:lnTo>
                        <a:pt x="598" y="20"/>
                      </a:lnTo>
                      <a:lnTo>
                        <a:pt x="585" y="13"/>
                      </a:lnTo>
                      <a:lnTo>
                        <a:pt x="571" y="8"/>
                      </a:lnTo>
                      <a:lnTo>
                        <a:pt x="556" y="3"/>
                      </a:lnTo>
                      <a:lnTo>
                        <a:pt x="551" y="2"/>
                      </a:lnTo>
                      <a:lnTo>
                        <a:pt x="547" y="3"/>
                      </a:lnTo>
                      <a:lnTo>
                        <a:pt x="543" y="6"/>
                      </a:lnTo>
                      <a:lnTo>
                        <a:pt x="540" y="9"/>
                      </a:lnTo>
                      <a:lnTo>
                        <a:pt x="537" y="13"/>
                      </a:lnTo>
                      <a:lnTo>
                        <a:pt x="537" y="17"/>
                      </a:lnTo>
                      <a:lnTo>
                        <a:pt x="537" y="22"/>
                      </a:lnTo>
                      <a:lnTo>
                        <a:pt x="540" y="26"/>
                      </a:lnTo>
                      <a:lnTo>
                        <a:pt x="543" y="33"/>
                      </a:lnTo>
                      <a:lnTo>
                        <a:pt x="546" y="38"/>
                      </a:lnTo>
                      <a:lnTo>
                        <a:pt x="548" y="44"/>
                      </a:lnTo>
                      <a:lnTo>
                        <a:pt x="549" y="50"/>
                      </a:lnTo>
                      <a:lnTo>
                        <a:pt x="550" y="55"/>
                      </a:lnTo>
                      <a:lnTo>
                        <a:pt x="550" y="60"/>
                      </a:lnTo>
                      <a:lnTo>
                        <a:pt x="549" y="65"/>
                      </a:lnTo>
                      <a:lnTo>
                        <a:pt x="548" y="70"/>
                      </a:lnTo>
                      <a:lnTo>
                        <a:pt x="545" y="79"/>
                      </a:lnTo>
                      <a:lnTo>
                        <a:pt x="540" y="88"/>
                      </a:lnTo>
                      <a:lnTo>
                        <a:pt x="533" y="97"/>
                      </a:lnTo>
                      <a:lnTo>
                        <a:pt x="526" y="107"/>
                      </a:lnTo>
                      <a:lnTo>
                        <a:pt x="520" y="113"/>
                      </a:lnTo>
                      <a:lnTo>
                        <a:pt x="515" y="121"/>
                      </a:lnTo>
                      <a:lnTo>
                        <a:pt x="509" y="128"/>
                      </a:lnTo>
                      <a:lnTo>
                        <a:pt x="505" y="137"/>
                      </a:lnTo>
                      <a:lnTo>
                        <a:pt x="503" y="144"/>
                      </a:lnTo>
                      <a:lnTo>
                        <a:pt x="501" y="152"/>
                      </a:lnTo>
                      <a:lnTo>
                        <a:pt x="500" y="159"/>
                      </a:lnTo>
                      <a:lnTo>
                        <a:pt x="499" y="167"/>
                      </a:lnTo>
                      <a:lnTo>
                        <a:pt x="499" y="174"/>
                      </a:lnTo>
                      <a:lnTo>
                        <a:pt x="500" y="182"/>
                      </a:lnTo>
                      <a:lnTo>
                        <a:pt x="502" y="190"/>
                      </a:lnTo>
                      <a:lnTo>
                        <a:pt x="504" y="196"/>
                      </a:lnTo>
                      <a:lnTo>
                        <a:pt x="507" y="202"/>
                      </a:lnTo>
                      <a:lnTo>
                        <a:pt x="512" y="209"/>
                      </a:lnTo>
                      <a:lnTo>
                        <a:pt x="516" y="215"/>
                      </a:lnTo>
                      <a:lnTo>
                        <a:pt x="521" y="221"/>
                      </a:lnTo>
                      <a:lnTo>
                        <a:pt x="437" y="373"/>
                      </a:lnTo>
                      <a:lnTo>
                        <a:pt x="437" y="15"/>
                      </a:lnTo>
                      <a:lnTo>
                        <a:pt x="437" y="12"/>
                      </a:lnTo>
                      <a:lnTo>
                        <a:pt x="436" y="9"/>
                      </a:lnTo>
                      <a:lnTo>
                        <a:pt x="434" y="7"/>
                      </a:lnTo>
                      <a:lnTo>
                        <a:pt x="433" y="5"/>
                      </a:lnTo>
                      <a:lnTo>
                        <a:pt x="431" y="2"/>
                      </a:lnTo>
                      <a:lnTo>
                        <a:pt x="428" y="1"/>
                      </a:lnTo>
                      <a:lnTo>
                        <a:pt x="426" y="0"/>
                      </a:lnTo>
                      <a:lnTo>
                        <a:pt x="422" y="0"/>
                      </a:lnTo>
                      <a:lnTo>
                        <a:pt x="242" y="0"/>
                      </a:lnTo>
                      <a:lnTo>
                        <a:pt x="238" y="0"/>
                      </a:lnTo>
                      <a:lnTo>
                        <a:pt x="235" y="1"/>
                      </a:lnTo>
                      <a:lnTo>
                        <a:pt x="233" y="2"/>
                      </a:lnTo>
                      <a:lnTo>
                        <a:pt x="231" y="5"/>
                      </a:lnTo>
                      <a:lnTo>
                        <a:pt x="229" y="7"/>
                      </a:lnTo>
                      <a:lnTo>
                        <a:pt x="228" y="9"/>
                      </a:lnTo>
                      <a:lnTo>
                        <a:pt x="227" y="12"/>
                      </a:lnTo>
                      <a:lnTo>
                        <a:pt x="227" y="15"/>
                      </a:lnTo>
                      <a:lnTo>
                        <a:pt x="227" y="392"/>
                      </a:lnTo>
                      <a:lnTo>
                        <a:pt x="220" y="392"/>
                      </a:lnTo>
                      <a:lnTo>
                        <a:pt x="134" y="220"/>
                      </a:lnTo>
                      <a:lnTo>
                        <a:pt x="134" y="219"/>
                      </a:lnTo>
                      <a:lnTo>
                        <a:pt x="133" y="219"/>
                      </a:lnTo>
                      <a:lnTo>
                        <a:pt x="133" y="219"/>
                      </a:lnTo>
                      <a:lnTo>
                        <a:pt x="133" y="217"/>
                      </a:lnTo>
                      <a:lnTo>
                        <a:pt x="133" y="217"/>
                      </a:lnTo>
                      <a:lnTo>
                        <a:pt x="132" y="217"/>
                      </a:lnTo>
                      <a:lnTo>
                        <a:pt x="131" y="215"/>
                      </a:lnTo>
                      <a:lnTo>
                        <a:pt x="130" y="214"/>
                      </a:lnTo>
                      <a:lnTo>
                        <a:pt x="129" y="214"/>
                      </a:lnTo>
                      <a:lnTo>
                        <a:pt x="129" y="213"/>
                      </a:lnTo>
                      <a:lnTo>
                        <a:pt x="129" y="213"/>
                      </a:lnTo>
                      <a:lnTo>
                        <a:pt x="128" y="213"/>
                      </a:lnTo>
                      <a:lnTo>
                        <a:pt x="22" y="153"/>
                      </a:lnTo>
                      <a:lnTo>
                        <a:pt x="19" y="151"/>
                      </a:lnTo>
                      <a:lnTo>
                        <a:pt x="15" y="151"/>
                      </a:lnTo>
                      <a:lnTo>
                        <a:pt x="10" y="152"/>
                      </a:lnTo>
                      <a:lnTo>
                        <a:pt x="6" y="153"/>
                      </a:lnTo>
                      <a:lnTo>
                        <a:pt x="4" y="156"/>
                      </a:lnTo>
                      <a:lnTo>
                        <a:pt x="2" y="159"/>
                      </a:lnTo>
                      <a:lnTo>
                        <a:pt x="0" y="164"/>
                      </a:lnTo>
                      <a:lnTo>
                        <a:pt x="0" y="168"/>
                      </a:lnTo>
                      <a:lnTo>
                        <a:pt x="15" y="288"/>
                      </a:lnTo>
                      <a:lnTo>
                        <a:pt x="15" y="288"/>
                      </a:lnTo>
                      <a:lnTo>
                        <a:pt x="15" y="288"/>
                      </a:lnTo>
                      <a:lnTo>
                        <a:pt x="16" y="290"/>
                      </a:lnTo>
                      <a:lnTo>
                        <a:pt x="16" y="291"/>
                      </a:lnTo>
                      <a:lnTo>
                        <a:pt x="16" y="292"/>
                      </a:lnTo>
                      <a:lnTo>
                        <a:pt x="17" y="294"/>
                      </a:lnTo>
                      <a:lnTo>
                        <a:pt x="66" y="392"/>
                      </a:lnTo>
                      <a:lnTo>
                        <a:pt x="60" y="392"/>
                      </a:lnTo>
                      <a:lnTo>
                        <a:pt x="57" y="393"/>
                      </a:lnTo>
                      <a:lnTo>
                        <a:pt x="54" y="393"/>
                      </a:lnTo>
                      <a:lnTo>
                        <a:pt x="51" y="395"/>
                      </a:lnTo>
                      <a:lnTo>
                        <a:pt x="49" y="396"/>
                      </a:lnTo>
                      <a:lnTo>
                        <a:pt x="48" y="399"/>
                      </a:lnTo>
                      <a:lnTo>
                        <a:pt x="46" y="401"/>
                      </a:lnTo>
                      <a:lnTo>
                        <a:pt x="46" y="405"/>
                      </a:lnTo>
                      <a:lnTo>
                        <a:pt x="45" y="407"/>
                      </a:lnTo>
                      <a:lnTo>
                        <a:pt x="45" y="814"/>
                      </a:lnTo>
                      <a:lnTo>
                        <a:pt x="46" y="824"/>
                      </a:lnTo>
                      <a:lnTo>
                        <a:pt x="47" y="833"/>
                      </a:lnTo>
                      <a:lnTo>
                        <a:pt x="49" y="841"/>
                      </a:lnTo>
                      <a:lnTo>
                        <a:pt x="52" y="850"/>
                      </a:lnTo>
                      <a:lnTo>
                        <a:pt x="56" y="857"/>
                      </a:lnTo>
                      <a:lnTo>
                        <a:pt x="60" y="865"/>
                      </a:lnTo>
                      <a:lnTo>
                        <a:pt x="65" y="872"/>
                      </a:lnTo>
                      <a:lnTo>
                        <a:pt x="72" y="879"/>
                      </a:lnTo>
                      <a:lnTo>
                        <a:pt x="78" y="884"/>
                      </a:lnTo>
                      <a:lnTo>
                        <a:pt x="85" y="890"/>
                      </a:lnTo>
                      <a:lnTo>
                        <a:pt x="92" y="894"/>
                      </a:lnTo>
                      <a:lnTo>
                        <a:pt x="100" y="898"/>
                      </a:lnTo>
                      <a:lnTo>
                        <a:pt x="108" y="900"/>
                      </a:lnTo>
                      <a:lnTo>
                        <a:pt x="117" y="902"/>
                      </a:lnTo>
                      <a:lnTo>
                        <a:pt x="127" y="905"/>
                      </a:lnTo>
                      <a:lnTo>
                        <a:pt x="135" y="905"/>
                      </a:lnTo>
                      <a:lnTo>
                        <a:pt x="467" y="905"/>
                      </a:lnTo>
                      <a:lnTo>
                        <a:pt x="477" y="905"/>
                      </a:lnTo>
                      <a:lnTo>
                        <a:pt x="486" y="902"/>
                      </a:lnTo>
                      <a:lnTo>
                        <a:pt x="494" y="900"/>
                      </a:lnTo>
                      <a:lnTo>
                        <a:pt x="503" y="898"/>
                      </a:lnTo>
                      <a:lnTo>
                        <a:pt x="512" y="894"/>
                      </a:lnTo>
                      <a:lnTo>
                        <a:pt x="519" y="890"/>
                      </a:lnTo>
                      <a:lnTo>
                        <a:pt x="526" y="884"/>
                      </a:lnTo>
                      <a:lnTo>
                        <a:pt x="532" y="879"/>
                      </a:lnTo>
                      <a:lnTo>
                        <a:pt x="537" y="872"/>
                      </a:lnTo>
                      <a:lnTo>
                        <a:pt x="543" y="866"/>
                      </a:lnTo>
                      <a:lnTo>
                        <a:pt x="547" y="858"/>
                      </a:lnTo>
                      <a:lnTo>
                        <a:pt x="551" y="850"/>
                      </a:lnTo>
                      <a:lnTo>
                        <a:pt x="554" y="842"/>
                      </a:lnTo>
                      <a:lnTo>
                        <a:pt x="556" y="833"/>
                      </a:lnTo>
                      <a:lnTo>
                        <a:pt x="558" y="824"/>
                      </a:lnTo>
                      <a:lnTo>
                        <a:pt x="558" y="814"/>
                      </a:lnTo>
                      <a:lnTo>
                        <a:pt x="558" y="694"/>
                      </a:lnTo>
                      <a:lnTo>
                        <a:pt x="588" y="694"/>
                      </a:lnTo>
                      <a:lnTo>
                        <a:pt x="601" y="693"/>
                      </a:lnTo>
                      <a:lnTo>
                        <a:pt x="613" y="692"/>
                      </a:lnTo>
                      <a:lnTo>
                        <a:pt x="625" y="688"/>
                      </a:lnTo>
                      <a:lnTo>
                        <a:pt x="636" y="684"/>
                      </a:lnTo>
                      <a:lnTo>
                        <a:pt x="647" y="680"/>
                      </a:lnTo>
                      <a:lnTo>
                        <a:pt x="657" y="673"/>
                      </a:lnTo>
                      <a:lnTo>
                        <a:pt x="666" y="667"/>
                      </a:lnTo>
                      <a:lnTo>
                        <a:pt x="674" y="659"/>
                      </a:lnTo>
                      <a:lnTo>
                        <a:pt x="683" y="651"/>
                      </a:lnTo>
                      <a:lnTo>
                        <a:pt x="689" y="642"/>
                      </a:lnTo>
                      <a:lnTo>
                        <a:pt x="694" y="631"/>
                      </a:lnTo>
                      <a:lnTo>
                        <a:pt x="700" y="622"/>
                      </a:lnTo>
                      <a:lnTo>
                        <a:pt x="703" y="610"/>
                      </a:lnTo>
                      <a:lnTo>
                        <a:pt x="706" y="598"/>
                      </a:lnTo>
                      <a:lnTo>
                        <a:pt x="708" y="586"/>
                      </a:lnTo>
                      <a:lnTo>
                        <a:pt x="708" y="573"/>
                      </a:lnTo>
                      <a:lnTo>
                        <a:pt x="708" y="561"/>
                      </a:lnTo>
                      <a:lnTo>
                        <a:pt x="706" y="548"/>
                      </a:lnTo>
                      <a:lnTo>
                        <a:pt x="703" y="536"/>
                      </a:lnTo>
                      <a:lnTo>
                        <a:pt x="700" y="525"/>
                      </a:lnTo>
                      <a:lnTo>
                        <a:pt x="694" y="514"/>
                      </a:lnTo>
                      <a:lnTo>
                        <a:pt x="689" y="505"/>
                      </a:lnTo>
                      <a:lnTo>
                        <a:pt x="683" y="495"/>
                      </a:lnTo>
                      <a:lnTo>
                        <a:pt x="674" y="486"/>
                      </a:lnTo>
                      <a:lnTo>
                        <a:pt x="666" y="479"/>
                      </a:lnTo>
                      <a:lnTo>
                        <a:pt x="657" y="472"/>
                      </a:lnTo>
                      <a:lnTo>
                        <a:pt x="647" y="466"/>
                      </a:lnTo>
                      <a:lnTo>
                        <a:pt x="636" y="462"/>
                      </a:lnTo>
                      <a:lnTo>
                        <a:pt x="625" y="457"/>
                      </a:lnTo>
                      <a:lnTo>
                        <a:pt x="613" y="455"/>
                      </a:lnTo>
                      <a:lnTo>
                        <a:pt x="601" y="453"/>
                      </a:lnTo>
                      <a:lnTo>
                        <a:pt x="588" y="452"/>
                      </a:lnTo>
                      <a:close/>
                    </a:path>
                  </a:pathLst>
                </a:custGeom>
                <a:solidFill>
                  <a:srgbClr val="E2583D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TextBox 39"/>
                <p:cNvSpPr txBox="1"/>
                <p:nvPr/>
              </p:nvSpPr>
              <p:spPr>
                <a:xfrm>
                  <a:off x="2930430" y="2085492"/>
                  <a:ext cx="118799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C54A35"/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57%*</a:t>
                  </a:r>
                  <a:endPara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54A35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6" name="TextBox 40"/>
              <p:cNvSpPr txBox="1"/>
              <p:nvPr/>
            </p:nvSpPr>
            <p:spPr>
              <a:xfrm>
                <a:off x="2611321" y="2364346"/>
                <a:ext cx="158001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Des remontées (+/-) ont fait l’objet d’un traitement</a:t>
                </a:r>
                <a:endPara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cxnSp>
          <p:nvCxnSpPr>
            <p:cNvPr id="69" name="Straight Connector 19"/>
            <p:cNvCxnSpPr/>
            <p:nvPr/>
          </p:nvCxnSpPr>
          <p:spPr>
            <a:xfrm>
              <a:off x="2717238" y="1732541"/>
              <a:ext cx="0" cy="128182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20"/>
            <p:cNvCxnSpPr/>
            <p:nvPr/>
          </p:nvCxnSpPr>
          <p:spPr>
            <a:xfrm>
              <a:off x="4416283" y="1732541"/>
              <a:ext cx="0" cy="128182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21"/>
            <p:cNvCxnSpPr/>
            <p:nvPr/>
          </p:nvCxnSpPr>
          <p:spPr>
            <a:xfrm>
              <a:off x="6115328" y="1732541"/>
              <a:ext cx="0" cy="128182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e 71"/>
            <p:cNvGrpSpPr/>
            <p:nvPr/>
          </p:nvGrpSpPr>
          <p:grpSpPr>
            <a:xfrm>
              <a:off x="2836358" y="1606483"/>
              <a:ext cx="1410005" cy="1442294"/>
              <a:chOff x="4493070" y="1568383"/>
              <a:chExt cx="1410005" cy="1442294"/>
            </a:xfrm>
          </p:grpSpPr>
          <p:sp>
            <p:nvSpPr>
              <p:cNvPr id="73" name="TextBox 11"/>
              <p:cNvSpPr txBox="1"/>
              <p:nvPr/>
            </p:nvSpPr>
            <p:spPr>
              <a:xfrm>
                <a:off x="4629475" y="2085492"/>
                <a:ext cx="118799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54A35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81 %*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54A35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4" name="TextBox 12"/>
              <p:cNvSpPr txBox="1"/>
              <p:nvPr/>
            </p:nvSpPr>
            <p:spPr>
              <a:xfrm>
                <a:off x="4493070" y="2364346"/>
                <a:ext cx="141000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Sous la forme d’appels de courtoisie </a:t>
                </a:r>
                <a:endPara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75" name="Group 23"/>
              <p:cNvGrpSpPr/>
              <p:nvPr/>
            </p:nvGrpSpPr>
            <p:grpSpPr>
              <a:xfrm>
                <a:off x="5023960" y="1568383"/>
                <a:ext cx="399024" cy="463254"/>
                <a:chOff x="885825" y="1925638"/>
                <a:chExt cx="287338" cy="287338"/>
              </a:xfrm>
              <a:solidFill>
                <a:srgbClr val="78D2D2"/>
              </a:solidFill>
            </p:grpSpPr>
            <p:sp>
              <p:nvSpPr>
                <p:cNvPr id="76" name="Freeform 50"/>
                <p:cNvSpPr>
                  <a:spLocks noEditPoints="1"/>
                </p:cNvSpPr>
                <p:nvPr/>
              </p:nvSpPr>
              <p:spPr bwMode="auto">
                <a:xfrm>
                  <a:off x="885825" y="1925638"/>
                  <a:ext cx="228600" cy="287338"/>
                </a:xfrm>
                <a:custGeom>
                  <a:avLst/>
                  <a:gdLst>
                    <a:gd name="T0" fmla="*/ 230 w 722"/>
                    <a:gd name="T1" fmla="*/ 221 h 905"/>
                    <a:gd name="T2" fmla="*/ 252 w 722"/>
                    <a:gd name="T3" fmla="*/ 167 h 905"/>
                    <a:gd name="T4" fmla="*/ 252 w 722"/>
                    <a:gd name="T5" fmla="*/ 105 h 905"/>
                    <a:gd name="T6" fmla="*/ 227 w 722"/>
                    <a:gd name="T7" fmla="*/ 52 h 905"/>
                    <a:gd name="T8" fmla="*/ 598 w 722"/>
                    <a:gd name="T9" fmla="*/ 30 h 905"/>
                    <a:gd name="T10" fmla="*/ 635 w 722"/>
                    <a:gd name="T11" fmla="*/ 43 h 905"/>
                    <a:gd name="T12" fmla="*/ 668 w 722"/>
                    <a:gd name="T13" fmla="*/ 70 h 905"/>
                    <a:gd name="T14" fmla="*/ 688 w 722"/>
                    <a:gd name="T15" fmla="*/ 106 h 905"/>
                    <a:gd name="T16" fmla="*/ 692 w 722"/>
                    <a:gd name="T17" fmla="*/ 145 h 905"/>
                    <a:gd name="T18" fmla="*/ 679 w 722"/>
                    <a:gd name="T19" fmla="*/ 184 h 905"/>
                    <a:gd name="T20" fmla="*/ 652 w 722"/>
                    <a:gd name="T21" fmla="*/ 216 h 905"/>
                    <a:gd name="T22" fmla="*/ 617 w 722"/>
                    <a:gd name="T23" fmla="*/ 236 h 905"/>
                    <a:gd name="T24" fmla="*/ 587 w 722"/>
                    <a:gd name="T25" fmla="*/ 241 h 905"/>
                    <a:gd name="T26" fmla="*/ 572 w 722"/>
                    <a:gd name="T27" fmla="*/ 271 h 905"/>
                    <a:gd name="T28" fmla="*/ 217 w 722"/>
                    <a:gd name="T29" fmla="*/ 181 h 905"/>
                    <a:gd name="T30" fmla="*/ 191 w 722"/>
                    <a:gd name="T31" fmla="*/ 220 h 905"/>
                    <a:gd name="T32" fmla="*/ 150 w 722"/>
                    <a:gd name="T33" fmla="*/ 240 h 905"/>
                    <a:gd name="T34" fmla="*/ 30 w 722"/>
                    <a:gd name="T35" fmla="*/ 125 h 905"/>
                    <a:gd name="T36" fmla="*/ 42 w 722"/>
                    <a:gd name="T37" fmla="*/ 86 h 905"/>
                    <a:gd name="T38" fmla="*/ 66 w 722"/>
                    <a:gd name="T39" fmla="*/ 55 h 905"/>
                    <a:gd name="T40" fmla="*/ 100 w 722"/>
                    <a:gd name="T41" fmla="*/ 35 h 905"/>
                    <a:gd name="T42" fmla="*/ 138 w 722"/>
                    <a:gd name="T43" fmla="*/ 30 h 905"/>
                    <a:gd name="T44" fmla="*/ 174 w 722"/>
                    <a:gd name="T45" fmla="*/ 43 h 905"/>
                    <a:gd name="T46" fmla="*/ 203 w 722"/>
                    <a:gd name="T47" fmla="*/ 69 h 905"/>
                    <a:gd name="T48" fmla="*/ 221 w 722"/>
                    <a:gd name="T49" fmla="*/ 105 h 905"/>
                    <a:gd name="T50" fmla="*/ 225 w 722"/>
                    <a:gd name="T51" fmla="*/ 143 h 905"/>
                    <a:gd name="T52" fmla="*/ 129 w 722"/>
                    <a:gd name="T53" fmla="*/ 152 h 905"/>
                    <a:gd name="T54" fmla="*/ 121 w 722"/>
                    <a:gd name="T55" fmla="*/ 160 h 905"/>
                    <a:gd name="T56" fmla="*/ 120 w 722"/>
                    <a:gd name="T57" fmla="*/ 604 h 905"/>
                    <a:gd name="T58" fmla="*/ 720 w 722"/>
                    <a:gd name="T59" fmla="*/ 110 h 905"/>
                    <a:gd name="T60" fmla="*/ 699 w 722"/>
                    <a:gd name="T61" fmla="*/ 62 h 905"/>
                    <a:gd name="T62" fmla="*/ 661 w 722"/>
                    <a:gd name="T63" fmla="*/ 24 h 905"/>
                    <a:gd name="T64" fmla="*/ 614 w 722"/>
                    <a:gd name="T65" fmla="*/ 3 h 905"/>
                    <a:gd name="T66" fmla="*/ 134 w 722"/>
                    <a:gd name="T67" fmla="*/ 0 h 905"/>
                    <a:gd name="T68" fmla="*/ 116 w 722"/>
                    <a:gd name="T69" fmla="*/ 1 h 905"/>
                    <a:gd name="T70" fmla="*/ 67 w 722"/>
                    <a:gd name="T71" fmla="*/ 16 h 905"/>
                    <a:gd name="T72" fmla="*/ 29 w 722"/>
                    <a:gd name="T73" fmla="*/ 50 h 905"/>
                    <a:gd name="T74" fmla="*/ 5 w 722"/>
                    <a:gd name="T75" fmla="*/ 96 h 905"/>
                    <a:gd name="T76" fmla="*/ 0 w 722"/>
                    <a:gd name="T77" fmla="*/ 619 h 905"/>
                    <a:gd name="T78" fmla="*/ 4 w 722"/>
                    <a:gd name="T79" fmla="*/ 629 h 905"/>
                    <a:gd name="T80" fmla="*/ 15 w 722"/>
                    <a:gd name="T81" fmla="*/ 634 h 905"/>
                    <a:gd name="T82" fmla="*/ 121 w 722"/>
                    <a:gd name="T83" fmla="*/ 895 h 905"/>
                    <a:gd name="T84" fmla="*/ 129 w 722"/>
                    <a:gd name="T85" fmla="*/ 904 h 905"/>
                    <a:gd name="T86" fmla="*/ 590 w 722"/>
                    <a:gd name="T87" fmla="*/ 905 h 905"/>
                    <a:gd name="T88" fmla="*/ 600 w 722"/>
                    <a:gd name="T89" fmla="*/ 898 h 905"/>
                    <a:gd name="T90" fmla="*/ 602 w 722"/>
                    <a:gd name="T91" fmla="*/ 270 h 905"/>
                    <a:gd name="T92" fmla="*/ 648 w 722"/>
                    <a:gd name="T93" fmla="*/ 255 h 905"/>
                    <a:gd name="T94" fmla="*/ 687 w 722"/>
                    <a:gd name="T95" fmla="*/ 225 h 905"/>
                    <a:gd name="T96" fmla="*/ 713 w 722"/>
                    <a:gd name="T97" fmla="*/ 183 h 905"/>
                    <a:gd name="T98" fmla="*/ 722 w 722"/>
                    <a:gd name="T99" fmla="*/ 136 h 9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22" h="905">
                      <a:moveTo>
                        <a:pt x="587" y="241"/>
                      </a:moveTo>
                      <a:lnTo>
                        <a:pt x="211" y="241"/>
                      </a:lnTo>
                      <a:lnTo>
                        <a:pt x="221" y="231"/>
                      </a:lnTo>
                      <a:lnTo>
                        <a:pt x="230" y="221"/>
                      </a:lnTo>
                      <a:lnTo>
                        <a:pt x="237" y="209"/>
                      </a:lnTo>
                      <a:lnTo>
                        <a:pt x="244" y="195"/>
                      </a:lnTo>
                      <a:lnTo>
                        <a:pt x="249" y="182"/>
                      </a:lnTo>
                      <a:lnTo>
                        <a:pt x="252" y="167"/>
                      </a:lnTo>
                      <a:lnTo>
                        <a:pt x="254" y="152"/>
                      </a:lnTo>
                      <a:lnTo>
                        <a:pt x="256" y="136"/>
                      </a:lnTo>
                      <a:lnTo>
                        <a:pt x="254" y="120"/>
                      </a:lnTo>
                      <a:lnTo>
                        <a:pt x="252" y="105"/>
                      </a:lnTo>
                      <a:lnTo>
                        <a:pt x="248" y="91"/>
                      </a:lnTo>
                      <a:lnTo>
                        <a:pt x="243" y="77"/>
                      </a:lnTo>
                      <a:lnTo>
                        <a:pt x="235" y="64"/>
                      </a:lnTo>
                      <a:lnTo>
                        <a:pt x="227" y="52"/>
                      </a:lnTo>
                      <a:lnTo>
                        <a:pt x="218" y="40"/>
                      </a:lnTo>
                      <a:lnTo>
                        <a:pt x="207" y="30"/>
                      </a:lnTo>
                      <a:lnTo>
                        <a:pt x="587" y="30"/>
                      </a:lnTo>
                      <a:lnTo>
                        <a:pt x="598" y="30"/>
                      </a:lnTo>
                      <a:lnTo>
                        <a:pt x="607" y="33"/>
                      </a:lnTo>
                      <a:lnTo>
                        <a:pt x="617" y="36"/>
                      </a:lnTo>
                      <a:lnTo>
                        <a:pt x="627" y="39"/>
                      </a:lnTo>
                      <a:lnTo>
                        <a:pt x="635" y="43"/>
                      </a:lnTo>
                      <a:lnTo>
                        <a:pt x="645" y="50"/>
                      </a:lnTo>
                      <a:lnTo>
                        <a:pt x="652" y="56"/>
                      </a:lnTo>
                      <a:lnTo>
                        <a:pt x="660" y="63"/>
                      </a:lnTo>
                      <a:lnTo>
                        <a:pt x="668" y="70"/>
                      </a:lnTo>
                      <a:lnTo>
                        <a:pt x="674" y="79"/>
                      </a:lnTo>
                      <a:lnTo>
                        <a:pt x="679" y="87"/>
                      </a:lnTo>
                      <a:lnTo>
                        <a:pt x="684" y="96"/>
                      </a:lnTo>
                      <a:lnTo>
                        <a:pt x="688" y="106"/>
                      </a:lnTo>
                      <a:lnTo>
                        <a:pt x="690" y="115"/>
                      </a:lnTo>
                      <a:lnTo>
                        <a:pt x="692" y="126"/>
                      </a:lnTo>
                      <a:lnTo>
                        <a:pt x="692" y="136"/>
                      </a:lnTo>
                      <a:lnTo>
                        <a:pt x="692" y="145"/>
                      </a:lnTo>
                      <a:lnTo>
                        <a:pt x="690" y="156"/>
                      </a:lnTo>
                      <a:lnTo>
                        <a:pt x="688" y="166"/>
                      </a:lnTo>
                      <a:lnTo>
                        <a:pt x="684" y="176"/>
                      </a:lnTo>
                      <a:lnTo>
                        <a:pt x="679" y="184"/>
                      </a:lnTo>
                      <a:lnTo>
                        <a:pt x="674" y="193"/>
                      </a:lnTo>
                      <a:lnTo>
                        <a:pt x="668" y="201"/>
                      </a:lnTo>
                      <a:lnTo>
                        <a:pt x="660" y="209"/>
                      </a:lnTo>
                      <a:lnTo>
                        <a:pt x="652" y="216"/>
                      </a:lnTo>
                      <a:lnTo>
                        <a:pt x="645" y="222"/>
                      </a:lnTo>
                      <a:lnTo>
                        <a:pt x="635" y="228"/>
                      </a:lnTo>
                      <a:lnTo>
                        <a:pt x="627" y="233"/>
                      </a:lnTo>
                      <a:lnTo>
                        <a:pt x="617" y="236"/>
                      </a:lnTo>
                      <a:lnTo>
                        <a:pt x="607" y="239"/>
                      </a:lnTo>
                      <a:lnTo>
                        <a:pt x="598" y="241"/>
                      </a:lnTo>
                      <a:lnTo>
                        <a:pt x="587" y="241"/>
                      </a:lnTo>
                      <a:lnTo>
                        <a:pt x="587" y="241"/>
                      </a:lnTo>
                      <a:close/>
                      <a:moveTo>
                        <a:pt x="572" y="874"/>
                      </a:moveTo>
                      <a:lnTo>
                        <a:pt x="150" y="874"/>
                      </a:lnTo>
                      <a:lnTo>
                        <a:pt x="150" y="271"/>
                      </a:lnTo>
                      <a:lnTo>
                        <a:pt x="572" y="271"/>
                      </a:lnTo>
                      <a:lnTo>
                        <a:pt x="572" y="874"/>
                      </a:lnTo>
                      <a:close/>
                      <a:moveTo>
                        <a:pt x="150" y="240"/>
                      </a:moveTo>
                      <a:lnTo>
                        <a:pt x="150" y="181"/>
                      </a:lnTo>
                      <a:lnTo>
                        <a:pt x="217" y="181"/>
                      </a:lnTo>
                      <a:lnTo>
                        <a:pt x="211" y="192"/>
                      </a:lnTo>
                      <a:lnTo>
                        <a:pt x="206" y="201"/>
                      </a:lnTo>
                      <a:lnTo>
                        <a:pt x="199" y="211"/>
                      </a:lnTo>
                      <a:lnTo>
                        <a:pt x="191" y="220"/>
                      </a:lnTo>
                      <a:lnTo>
                        <a:pt x="182" y="226"/>
                      </a:lnTo>
                      <a:lnTo>
                        <a:pt x="172" y="233"/>
                      </a:lnTo>
                      <a:lnTo>
                        <a:pt x="161" y="237"/>
                      </a:lnTo>
                      <a:lnTo>
                        <a:pt x="150" y="240"/>
                      </a:lnTo>
                      <a:lnTo>
                        <a:pt x="150" y="240"/>
                      </a:lnTo>
                      <a:close/>
                      <a:moveTo>
                        <a:pt x="30" y="604"/>
                      </a:moveTo>
                      <a:lnTo>
                        <a:pt x="30" y="136"/>
                      </a:lnTo>
                      <a:lnTo>
                        <a:pt x="30" y="125"/>
                      </a:lnTo>
                      <a:lnTo>
                        <a:pt x="32" y="115"/>
                      </a:lnTo>
                      <a:lnTo>
                        <a:pt x="34" y="105"/>
                      </a:lnTo>
                      <a:lnTo>
                        <a:pt x="37" y="96"/>
                      </a:lnTo>
                      <a:lnTo>
                        <a:pt x="42" y="86"/>
                      </a:lnTo>
                      <a:lnTo>
                        <a:pt x="47" y="78"/>
                      </a:lnTo>
                      <a:lnTo>
                        <a:pt x="52" y="69"/>
                      </a:lnTo>
                      <a:lnTo>
                        <a:pt x="59" y="62"/>
                      </a:lnTo>
                      <a:lnTo>
                        <a:pt x="66" y="55"/>
                      </a:lnTo>
                      <a:lnTo>
                        <a:pt x="74" y="49"/>
                      </a:lnTo>
                      <a:lnTo>
                        <a:pt x="82" y="43"/>
                      </a:lnTo>
                      <a:lnTo>
                        <a:pt x="91" y="39"/>
                      </a:lnTo>
                      <a:lnTo>
                        <a:pt x="100" y="35"/>
                      </a:lnTo>
                      <a:lnTo>
                        <a:pt x="109" y="33"/>
                      </a:lnTo>
                      <a:lnTo>
                        <a:pt x="119" y="30"/>
                      </a:lnTo>
                      <a:lnTo>
                        <a:pt x="129" y="30"/>
                      </a:lnTo>
                      <a:lnTo>
                        <a:pt x="138" y="30"/>
                      </a:lnTo>
                      <a:lnTo>
                        <a:pt x="148" y="33"/>
                      </a:lnTo>
                      <a:lnTo>
                        <a:pt x="157" y="35"/>
                      </a:lnTo>
                      <a:lnTo>
                        <a:pt x="165" y="39"/>
                      </a:lnTo>
                      <a:lnTo>
                        <a:pt x="174" y="43"/>
                      </a:lnTo>
                      <a:lnTo>
                        <a:pt x="182" y="49"/>
                      </a:lnTo>
                      <a:lnTo>
                        <a:pt x="190" y="55"/>
                      </a:lnTo>
                      <a:lnTo>
                        <a:pt x="196" y="62"/>
                      </a:lnTo>
                      <a:lnTo>
                        <a:pt x="203" y="69"/>
                      </a:lnTo>
                      <a:lnTo>
                        <a:pt x="208" y="78"/>
                      </a:lnTo>
                      <a:lnTo>
                        <a:pt x="214" y="86"/>
                      </a:lnTo>
                      <a:lnTo>
                        <a:pt x="218" y="95"/>
                      </a:lnTo>
                      <a:lnTo>
                        <a:pt x="221" y="105"/>
                      </a:lnTo>
                      <a:lnTo>
                        <a:pt x="223" y="115"/>
                      </a:lnTo>
                      <a:lnTo>
                        <a:pt x="224" y="125"/>
                      </a:lnTo>
                      <a:lnTo>
                        <a:pt x="225" y="136"/>
                      </a:lnTo>
                      <a:lnTo>
                        <a:pt x="225" y="143"/>
                      </a:lnTo>
                      <a:lnTo>
                        <a:pt x="224" y="151"/>
                      </a:lnTo>
                      <a:lnTo>
                        <a:pt x="135" y="151"/>
                      </a:lnTo>
                      <a:lnTo>
                        <a:pt x="132" y="151"/>
                      </a:lnTo>
                      <a:lnTo>
                        <a:pt x="129" y="152"/>
                      </a:lnTo>
                      <a:lnTo>
                        <a:pt x="126" y="153"/>
                      </a:lnTo>
                      <a:lnTo>
                        <a:pt x="124" y="155"/>
                      </a:lnTo>
                      <a:lnTo>
                        <a:pt x="122" y="157"/>
                      </a:lnTo>
                      <a:lnTo>
                        <a:pt x="121" y="160"/>
                      </a:lnTo>
                      <a:lnTo>
                        <a:pt x="120" y="163"/>
                      </a:lnTo>
                      <a:lnTo>
                        <a:pt x="120" y="166"/>
                      </a:lnTo>
                      <a:lnTo>
                        <a:pt x="120" y="256"/>
                      </a:lnTo>
                      <a:lnTo>
                        <a:pt x="120" y="604"/>
                      </a:lnTo>
                      <a:lnTo>
                        <a:pt x="30" y="604"/>
                      </a:lnTo>
                      <a:close/>
                      <a:moveTo>
                        <a:pt x="722" y="136"/>
                      </a:moveTo>
                      <a:lnTo>
                        <a:pt x="722" y="123"/>
                      </a:lnTo>
                      <a:lnTo>
                        <a:pt x="720" y="110"/>
                      </a:lnTo>
                      <a:lnTo>
                        <a:pt x="717" y="97"/>
                      </a:lnTo>
                      <a:lnTo>
                        <a:pt x="712" y="84"/>
                      </a:lnTo>
                      <a:lnTo>
                        <a:pt x="706" y="72"/>
                      </a:lnTo>
                      <a:lnTo>
                        <a:pt x="699" y="62"/>
                      </a:lnTo>
                      <a:lnTo>
                        <a:pt x="691" y="51"/>
                      </a:lnTo>
                      <a:lnTo>
                        <a:pt x="682" y="41"/>
                      </a:lnTo>
                      <a:lnTo>
                        <a:pt x="672" y="33"/>
                      </a:lnTo>
                      <a:lnTo>
                        <a:pt x="661" y="24"/>
                      </a:lnTo>
                      <a:lnTo>
                        <a:pt x="650" y="17"/>
                      </a:lnTo>
                      <a:lnTo>
                        <a:pt x="638" y="11"/>
                      </a:lnTo>
                      <a:lnTo>
                        <a:pt x="626" y="7"/>
                      </a:lnTo>
                      <a:lnTo>
                        <a:pt x="614" y="3"/>
                      </a:lnTo>
                      <a:lnTo>
                        <a:pt x="601" y="1"/>
                      </a:lnTo>
                      <a:lnTo>
                        <a:pt x="587" y="0"/>
                      </a:lnTo>
                      <a:lnTo>
                        <a:pt x="135" y="0"/>
                      </a:lnTo>
                      <a:lnTo>
                        <a:pt x="134" y="0"/>
                      </a:lnTo>
                      <a:lnTo>
                        <a:pt x="133" y="0"/>
                      </a:lnTo>
                      <a:lnTo>
                        <a:pt x="131" y="0"/>
                      </a:lnTo>
                      <a:lnTo>
                        <a:pt x="129" y="0"/>
                      </a:lnTo>
                      <a:lnTo>
                        <a:pt x="116" y="1"/>
                      </a:lnTo>
                      <a:lnTo>
                        <a:pt x="103" y="2"/>
                      </a:lnTo>
                      <a:lnTo>
                        <a:pt x="90" y="7"/>
                      </a:lnTo>
                      <a:lnTo>
                        <a:pt x="78" y="11"/>
                      </a:lnTo>
                      <a:lnTo>
                        <a:pt x="67" y="16"/>
                      </a:lnTo>
                      <a:lnTo>
                        <a:pt x="57" y="24"/>
                      </a:lnTo>
                      <a:lnTo>
                        <a:pt x="47" y="31"/>
                      </a:lnTo>
                      <a:lnTo>
                        <a:pt x="37" y="40"/>
                      </a:lnTo>
                      <a:lnTo>
                        <a:pt x="29" y="50"/>
                      </a:lnTo>
                      <a:lnTo>
                        <a:pt x="21" y="60"/>
                      </a:lnTo>
                      <a:lnTo>
                        <a:pt x="15" y="71"/>
                      </a:lnTo>
                      <a:lnTo>
                        <a:pt x="9" y="83"/>
                      </a:lnTo>
                      <a:lnTo>
                        <a:pt x="5" y="96"/>
                      </a:lnTo>
                      <a:lnTo>
                        <a:pt x="2" y="109"/>
                      </a:lnTo>
                      <a:lnTo>
                        <a:pt x="0" y="122"/>
                      </a:lnTo>
                      <a:lnTo>
                        <a:pt x="0" y="136"/>
                      </a:lnTo>
                      <a:lnTo>
                        <a:pt x="0" y="619"/>
                      </a:lnTo>
                      <a:lnTo>
                        <a:pt x="0" y="621"/>
                      </a:lnTo>
                      <a:lnTo>
                        <a:pt x="1" y="624"/>
                      </a:lnTo>
                      <a:lnTo>
                        <a:pt x="2" y="626"/>
                      </a:lnTo>
                      <a:lnTo>
                        <a:pt x="4" y="629"/>
                      </a:lnTo>
                      <a:lnTo>
                        <a:pt x="6" y="630"/>
                      </a:lnTo>
                      <a:lnTo>
                        <a:pt x="8" y="633"/>
                      </a:lnTo>
                      <a:lnTo>
                        <a:pt x="11" y="633"/>
                      </a:lnTo>
                      <a:lnTo>
                        <a:pt x="15" y="634"/>
                      </a:lnTo>
                      <a:lnTo>
                        <a:pt x="120" y="634"/>
                      </a:lnTo>
                      <a:lnTo>
                        <a:pt x="120" y="890"/>
                      </a:lnTo>
                      <a:lnTo>
                        <a:pt x="120" y="893"/>
                      </a:lnTo>
                      <a:lnTo>
                        <a:pt x="121" y="895"/>
                      </a:lnTo>
                      <a:lnTo>
                        <a:pt x="122" y="898"/>
                      </a:lnTo>
                      <a:lnTo>
                        <a:pt x="124" y="900"/>
                      </a:lnTo>
                      <a:lnTo>
                        <a:pt x="126" y="902"/>
                      </a:lnTo>
                      <a:lnTo>
                        <a:pt x="129" y="904"/>
                      </a:lnTo>
                      <a:lnTo>
                        <a:pt x="132" y="905"/>
                      </a:lnTo>
                      <a:lnTo>
                        <a:pt x="135" y="905"/>
                      </a:lnTo>
                      <a:lnTo>
                        <a:pt x="587" y="905"/>
                      </a:lnTo>
                      <a:lnTo>
                        <a:pt x="590" y="905"/>
                      </a:lnTo>
                      <a:lnTo>
                        <a:pt x="593" y="904"/>
                      </a:lnTo>
                      <a:lnTo>
                        <a:pt x="595" y="902"/>
                      </a:lnTo>
                      <a:lnTo>
                        <a:pt x="598" y="900"/>
                      </a:lnTo>
                      <a:lnTo>
                        <a:pt x="600" y="898"/>
                      </a:lnTo>
                      <a:lnTo>
                        <a:pt x="601" y="895"/>
                      </a:lnTo>
                      <a:lnTo>
                        <a:pt x="602" y="893"/>
                      </a:lnTo>
                      <a:lnTo>
                        <a:pt x="602" y="890"/>
                      </a:lnTo>
                      <a:lnTo>
                        <a:pt x="602" y="270"/>
                      </a:lnTo>
                      <a:lnTo>
                        <a:pt x="615" y="268"/>
                      </a:lnTo>
                      <a:lnTo>
                        <a:pt x="626" y="265"/>
                      </a:lnTo>
                      <a:lnTo>
                        <a:pt x="637" y="260"/>
                      </a:lnTo>
                      <a:lnTo>
                        <a:pt x="648" y="255"/>
                      </a:lnTo>
                      <a:lnTo>
                        <a:pt x="659" y="249"/>
                      </a:lnTo>
                      <a:lnTo>
                        <a:pt x="669" y="241"/>
                      </a:lnTo>
                      <a:lnTo>
                        <a:pt x="678" y="234"/>
                      </a:lnTo>
                      <a:lnTo>
                        <a:pt x="687" y="225"/>
                      </a:lnTo>
                      <a:lnTo>
                        <a:pt x="694" y="215"/>
                      </a:lnTo>
                      <a:lnTo>
                        <a:pt x="702" y="206"/>
                      </a:lnTo>
                      <a:lnTo>
                        <a:pt x="708" y="195"/>
                      </a:lnTo>
                      <a:lnTo>
                        <a:pt x="713" y="183"/>
                      </a:lnTo>
                      <a:lnTo>
                        <a:pt x="717" y="172"/>
                      </a:lnTo>
                      <a:lnTo>
                        <a:pt x="720" y="160"/>
                      </a:lnTo>
                      <a:lnTo>
                        <a:pt x="722" y="148"/>
                      </a:lnTo>
                      <a:lnTo>
                        <a:pt x="722" y="136"/>
                      </a:lnTo>
                      <a:lnTo>
                        <a:pt x="722" y="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 51"/>
                <p:cNvSpPr>
                  <a:spLocks/>
                </p:cNvSpPr>
                <p:nvPr/>
              </p:nvSpPr>
              <p:spPr bwMode="auto">
                <a:xfrm>
                  <a:off x="995363" y="2051050"/>
                  <a:ext cx="57150" cy="9525"/>
                </a:xfrm>
                <a:custGeom>
                  <a:avLst/>
                  <a:gdLst>
                    <a:gd name="T0" fmla="*/ 15 w 181"/>
                    <a:gd name="T1" fmla="*/ 30 h 30"/>
                    <a:gd name="T2" fmla="*/ 166 w 181"/>
                    <a:gd name="T3" fmla="*/ 30 h 30"/>
                    <a:gd name="T4" fmla="*/ 169 w 181"/>
                    <a:gd name="T5" fmla="*/ 30 h 30"/>
                    <a:gd name="T6" fmla="*/ 172 w 181"/>
                    <a:gd name="T7" fmla="*/ 29 h 30"/>
                    <a:gd name="T8" fmla="*/ 174 w 181"/>
                    <a:gd name="T9" fmla="*/ 28 h 30"/>
                    <a:gd name="T10" fmla="*/ 176 w 181"/>
                    <a:gd name="T11" fmla="*/ 25 h 30"/>
                    <a:gd name="T12" fmla="*/ 178 w 181"/>
                    <a:gd name="T13" fmla="*/ 23 h 30"/>
                    <a:gd name="T14" fmla="*/ 180 w 181"/>
                    <a:gd name="T15" fmla="*/ 21 h 30"/>
                    <a:gd name="T16" fmla="*/ 181 w 181"/>
                    <a:gd name="T17" fmla="*/ 18 h 30"/>
                    <a:gd name="T18" fmla="*/ 181 w 181"/>
                    <a:gd name="T19" fmla="*/ 15 h 30"/>
                    <a:gd name="T20" fmla="*/ 181 w 181"/>
                    <a:gd name="T21" fmla="*/ 13 h 30"/>
                    <a:gd name="T22" fmla="*/ 180 w 181"/>
                    <a:gd name="T23" fmla="*/ 9 h 30"/>
                    <a:gd name="T24" fmla="*/ 178 w 181"/>
                    <a:gd name="T25" fmla="*/ 7 h 30"/>
                    <a:gd name="T26" fmla="*/ 176 w 181"/>
                    <a:gd name="T27" fmla="*/ 4 h 30"/>
                    <a:gd name="T28" fmla="*/ 174 w 181"/>
                    <a:gd name="T29" fmla="*/ 3 h 30"/>
                    <a:gd name="T30" fmla="*/ 172 w 181"/>
                    <a:gd name="T31" fmla="*/ 1 h 30"/>
                    <a:gd name="T32" fmla="*/ 169 w 181"/>
                    <a:gd name="T33" fmla="*/ 1 h 30"/>
                    <a:gd name="T34" fmla="*/ 166 w 181"/>
                    <a:gd name="T35" fmla="*/ 0 h 30"/>
                    <a:gd name="T36" fmla="*/ 15 w 181"/>
                    <a:gd name="T37" fmla="*/ 0 h 30"/>
                    <a:gd name="T38" fmla="*/ 12 w 181"/>
                    <a:gd name="T39" fmla="*/ 1 h 30"/>
                    <a:gd name="T40" fmla="*/ 10 w 181"/>
                    <a:gd name="T41" fmla="*/ 1 h 30"/>
                    <a:gd name="T42" fmla="*/ 6 w 181"/>
                    <a:gd name="T43" fmla="*/ 3 h 30"/>
                    <a:gd name="T44" fmla="*/ 4 w 181"/>
                    <a:gd name="T45" fmla="*/ 4 h 30"/>
                    <a:gd name="T46" fmla="*/ 2 w 181"/>
                    <a:gd name="T47" fmla="*/ 7 h 30"/>
                    <a:gd name="T48" fmla="*/ 1 w 181"/>
                    <a:gd name="T49" fmla="*/ 9 h 30"/>
                    <a:gd name="T50" fmla="*/ 0 w 181"/>
                    <a:gd name="T51" fmla="*/ 13 h 30"/>
                    <a:gd name="T52" fmla="*/ 0 w 181"/>
                    <a:gd name="T53" fmla="*/ 15 h 30"/>
                    <a:gd name="T54" fmla="*/ 0 w 181"/>
                    <a:gd name="T55" fmla="*/ 18 h 30"/>
                    <a:gd name="T56" fmla="*/ 1 w 181"/>
                    <a:gd name="T57" fmla="*/ 21 h 30"/>
                    <a:gd name="T58" fmla="*/ 2 w 181"/>
                    <a:gd name="T59" fmla="*/ 23 h 30"/>
                    <a:gd name="T60" fmla="*/ 4 w 181"/>
                    <a:gd name="T61" fmla="*/ 25 h 30"/>
                    <a:gd name="T62" fmla="*/ 6 w 181"/>
                    <a:gd name="T63" fmla="*/ 28 h 30"/>
                    <a:gd name="T64" fmla="*/ 10 w 181"/>
                    <a:gd name="T65" fmla="*/ 29 h 30"/>
                    <a:gd name="T66" fmla="*/ 12 w 181"/>
                    <a:gd name="T67" fmla="*/ 30 h 30"/>
                    <a:gd name="T68" fmla="*/ 15 w 181"/>
                    <a:gd name="T6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1" h="30">
                      <a:moveTo>
                        <a:pt x="15" y="30"/>
                      </a:moveTo>
                      <a:lnTo>
                        <a:pt x="166" y="30"/>
                      </a:lnTo>
                      <a:lnTo>
                        <a:pt x="169" y="30"/>
                      </a:lnTo>
                      <a:lnTo>
                        <a:pt x="172" y="29"/>
                      </a:lnTo>
                      <a:lnTo>
                        <a:pt x="174" y="28"/>
                      </a:lnTo>
                      <a:lnTo>
                        <a:pt x="176" y="25"/>
                      </a:lnTo>
                      <a:lnTo>
                        <a:pt x="178" y="23"/>
                      </a:lnTo>
                      <a:lnTo>
                        <a:pt x="180" y="21"/>
                      </a:lnTo>
                      <a:lnTo>
                        <a:pt x="181" y="18"/>
                      </a:lnTo>
                      <a:lnTo>
                        <a:pt x="181" y="15"/>
                      </a:lnTo>
                      <a:lnTo>
                        <a:pt x="181" y="13"/>
                      </a:lnTo>
                      <a:lnTo>
                        <a:pt x="180" y="9"/>
                      </a:lnTo>
                      <a:lnTo>
                        <a:pt x="178" y="7"/>
                      </a:lnTo>
                      <a:lnTo>
                        <a:pt x="176" y="4"/>
                      </a:lnTo>
                      <a:lnTo>
                        <a:pt x="174" y="3"/>
                      </a:lnTo>
                      <a:lnTo>
                        <a:pt x="172" y="1"/>
                      </a:lnTo>
                      <a:lnTo>
                        <a:pt x="169" y="1"/>
                      </a:lnTo>
                      <a:lnTo>
                        <a:pt x="166" y="0"/>
                      </a:lnTo>
                      <a:lnTo>
                        <a:pt x="15" y="0"/>
                      </a:lnTo>
                      <a:lnTo>
                        <a:pt x="12" y="1"/>
                      </a:lnTo>
                      <a:lnTo>
                        <a:pt x="10" y="1"/>
                      </a:lnTo>
                      <a:lnTo>
                        <a:pt x="6" y="3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1" y="9"/>
                      </a:lnTo>
                      <a:lnTo>
                        <a:pt x="0" y="13"/>
                      </a:lnTo>
                      <a:lnTo>
                        <a:pt x="0" y="15"/>
                      </a:lnTo>
                      <a:lnTo>
                        <a:pt x="0" y="18"/>
                      </a:lnTo>
                      <a:lnTo>
                        <a:pt x="1" y="21"/>
                      </a:lnTo>
                      <a:lnTo>
                        <a:pt x="2" y="23"/>
                      </a:lnTo>
                      <a:lnTo>
                        <a:pt x="4" y="25"/>
                      </a:lnTo>
                      <a:lnTo>
                        <a:pt x="6" y="28"/>
                      </a:lnTo>
                      <a:lnTo>
                        <a:pt x="10" y="29"/>
                      </a:lnTo>
                      <a:lnTo>
                        <a:pt x="12" y="30"/>
                      </a:lnTo>
                      <a:lnTo>
                        <a:pt x="15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 52"/>
                <p:cNvSpPr>
                  <a:spLocks/>
                </p:cNvSpPr>
                <p:nvPr/>
              </p:nvSpPr>
              <p:spPr bwMode="auto">
                <a:xfrm>
                  <a:off x="995363" y="2098675"/>
                  <a:ext cx="57150" cy="9525"/>
                </a:xfrm>
                <a:custGeom>
                  <a:avLst/>
                  <a:gdLst>
                    <a:gd name="T0" fmla="*/ 15 w 181"/>
                    <a:gd name="T1" fmla="*/ 31 h 31"/>
                    <a:gd name="T2" fmla="*/ 166 w 181"/>
                    <a:gd name="T3" fmla="*/ 31 h 31"/>
                    <a:gd name="T4" fmla="*/ 169 w 181"/>
                    <a:gd name="T5" fmla="*/ 30 h 31"/>
                    <a:gd name="T6" fmla="*/ 172 w 181"/>
                    <a:gd name="T7" fmla="*/ 30 h 31"/>
                    <a:gd name="T8" fmla="*/ 174 w 181"/>
                    <a:gd name="T9" fmla="*/ 28 h 31"/>
                    <a:gd name="T10" fmla="*/ 176 w 181"/>
                    <a:gd name="T11" fmla="*/ 27 h 31"/>
                    <a:gd name="T12" fmla="*/ 178 w 181"/>
                    <a:gd name="T13" fmla="*/ 24 h 31"/>
                    <a:gd name="T14" fmla="*/ 180 w 181"/>
                    <a:gd name="T15" fmla="*/ 22 h 31"/>
                    <a:gd name="T16" fmla="*/ 181 w 181"/>
                    <a:gd name="T17" fmla="*/ 19 h 31"/>
                    <a:gd name="T18" fmla="*/ 181 w 181"/>
                    <a:gd name="T19" fmla="*/ 16 h 31"/>
                    <a:gd name="T20" fmla="*/ 181 w 181"/>
                    <a:gd name="T21" fmla="*/ 13 h 31"/>
                    <a:gd name="T22" fmla="*/ 180 w 181"/>
                    <a:gd name="T23" fmla="*/ 10 h 31"/>
                    <a:gd name="T24" fmla="*/ 178 w 181"/>
                    <a:gd name="T25" fmla="*/ 8 h 31"/>
                    <a:gd name="T26" fmla="*/ 176 w 181"/>
                    <a:gd name="T27" fmla="*/ 6 h 31"/>
                    <a:gd name="T28" fmla="*/ 174 w 181"/>
                    <a:gd name="T29" fmla="*/ 3 h 31"/>
                    <a:gd name="T30" fmla="*/ 172 w 181"/>
                    <a:gd name="T31" fmla="*/ 2 h 31"/>
                    <a:gd name="T32" fmla="*/ 169 w 181"/>
                    <a:gd name="T33" fmla="*/ 1 h 31"/>
                    <a:gd name="T34" fmla="*/ 166 w 181"/>
                    <a:gd name="T35" fmla="*/ 1 h 31"/>
                    <a:gd name="T36" fmla="*/ 15 w 181"/>
                    <a:gd name="T37" fmla="*/ 0 h 31"/>
                    <a:gd name="T38" fmla="*/ 12 w 181"/>
                    <a:gd name="T39" fmla="*/ 1 h 31"/>
                    <a:gd name="T40" fmla="*/ 10 w 181"/>
                    <a:gd name="T41" fmla="*/ 2 h 31"/>
                    <a:gd name="T42" fmla="*/ 6 w 181"/>
                    <a:gd name="T43" fmla="*/ 3 h 31"/>
                    <a:gd name="T44" fmla="*/ 4 w 181"/>
                    <a:gd name="T45" fmla="*/ 6 h 31"/>
                    <a:gd name="T46" fmla="*/ 2 w 181"/>
                    <a:gd name="T47" fmla="*/ 8 h 31"/>
                    <a:gd name="T48" fmla="*/ 1 w 181"/>
                    <a:gd name="T49" fmla="*/ 10 h 31"/>
                    <a:gd name="T50" fmla="*/ 0 w 181"/>
                    <a:gd name="T51" fmla="*/ 13 h 31"/>
                    <a:gd name="T52" fmla="*/ 0 w 181"/>
                    <a:gd name="T53" fmla="*/ 16 h 31"/>
                    <a:gd name="T54" fmla="*/ 0 w 181"/>
                    <a:gd name="T55" fmla="*/ 19 h 31"/>
                    <a:gd name="T56" fmla="*/ 1 w 181"/>
                    <a:gd name="T57" fmla="*/ 22 h 31"/>
                    <a:gd name="T58" fmla="*/ 2 w 181"/>
                    <a:gd name="T59" fmla="*/ 24 h 31"/>
                    <a:gd name="T60" fmla="*/ 4 w 181"/>
                    <a:gd name="T61" fmla="*/ 27 h 31"/>
                    <a:gd name="T62" fmla="*/ 6 w 181"/>
                    <a:gd name="T63" fmla="*/ 28 h 31"/>
                    <a:gd name="T64" fmla="*/ 10 w 181"/>
                    <a:gd name="T65" fmla="*/ 30 h 31"/>
                    <a:gd name="T66" fmla="*/ 12 w 181"/>
                    <a:gd name="T67" fmla="*/ 30 h 31"/>
                    <a:gd name="T68" fmla="*/ 15 w 181"/>
                    <a:gd name="T6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1" h="31">
                      <a:moveTo>
                        <a:pt x="15" y="31"/>
                      </a:moveTo>
                      <a:lnTo>
                        <a:pt x="166" y="31"/>
                      </a:lnTo>
                      <a:lnTo>
                        <a:pt x="169" y="30"/>
                      </a:lnTo>
                      <a:lnTo>
                        <a:pt x="172" y="30"/>
                      </a:lnTo>
                      <a:lnTo>
                        <a:pt x="174" y="28"/>
                      </a:lnTo>
                      <a:lnTo>
                        <a:pt x="176" y="27"/>
                      </a:lnTo>
                      <a:lnTo>
                        <a:pt x="178" y="24"/>
                      </a:lnTo>
                      <a:lnTo>
                        <a:pt x="180" y="22"/>
                      </a:lnTo>
                      <a:lnTo>
                        <a:pt x="181" y="19"/>
                      </a:lnTo>
                      <a:lnTo>
                        <a:pt x="181" y="16"/>
                      </a:lnTo>
                      <a:lnTo>
                        <a:pt x="181" y="13"/>
                      </a:lnTo>
                      <a:lnTo>
                        <a:pt x="180" y="10"/>
                      </a:lnTo>
                      <a:lnTo>
                        <a:pt x="178" y="8"/>
                      </a:lnTo>
                      <a:lnTo>
                        <a:pt x="176" y="6"/>
                      </a:lnTo>
                      <a:lnTo>
                        <a:pt x="174" y="3"/>
                      </a:lnTo>
                      <a:lnTo>
                        <a:pt x="172" y="2"/>
                      </a:lnTo>
                      <a:lnTo>
                        <a:pt x="169" y="1"/>
                      </a:lnTo>
                      <a:lnTo>
                        <a:pt x="166" y="1"/>
                      </a:lnTo>
                      <a:lnTo>
                        <a:pt x="15" y="0"/>
                      </a:lnTo>
                      <a:lnTo>
                        <a:pt x="12" y="1"/>
                      </a:lnTo>
                      <a:lnTo>
                        <a:pt x="10" y="2"/>
                      </a:lnTo>
                      <a:lnTo>
                        <a:pt x="6" y="3"/>
                      </a:lnTo>
                      <a:lnTo>
                        <a:pt x="4" y="6"/>
                      </a:lnTo>
                      <a:lnTo>
                        <a:pt x="2" y="8"/>
                      </a:lnTo>
                      <a:lnTo>
                        <a:pt x="1" y="10"/>
                      </a:lnTo>
                      <a:lnTo>
                        <a:pt x="0" y="13"/>
                      </a:lnTo>
                      <a:lnTo>
                        <a:pt x="0" y="16"/>
                      </a:lnTo>
                      <a:lnTo>
                        <a:pt x="0" y="19"/>
                      </a:lnTo>
                      <a:lnTo>
                        <a:pt x="1" y="22"/>
                      </a:lnTo>
                      <a:lnTo>
                        <a:pt x="2" y="24"/>
                      </a:lnTo>
                      <a:lnTo>
                        <a:pt x="4" y="27"/>
                      </a:lnTo>
                      <a:lnTo>
                        <a:pt x="6" y="28"/>
                      </a:lnTo>
                      <a:lnTo>
                        <a:pt x="10" y="30"/>
                      </a:lnTo>
                      <a:lnTo>
                        <a:pt x="12" y="30"/>
                      </a:lnTo>
                      <a:lnTo>
                        <a:pt x="15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Freeform 53"/>
                <p:cNvSpPr>
                  <a:spLocks/>
                </p:cNvSpPr>
                <p:nvPr/>
              </p:nvSpPr>
              <p:spPr bwMode="auto">
                <a:xfrm>
                  <a:off x="995363" y="2146300"/>
                  <a:ext cx="57150" cy="9525"/>
                </a:xfrm>
                <a:custGeom>
                  <a:avLst/>
                  <a:gdLst>
                    <a:gd name="T0" fmla="*/ 15 w 181"/>
                    <a:gd name="T1" fmla="*/ 30 h 30"/>
                    <a:gd name="T2" fmla="*/ 166 w 181"/>
                    <a:gd name="T3" fmla="*/ 30 h 30"/>
                    <a:gd name="T4" fmla="*/ 169 w 181"/>
                    <a:gd name="T5" fmla="*/ 30 h 30"/>
                    <a:gd name="T6" fmla="*/ 172 w 181"/>
                    <a:gd name="T7" fmla="*/ 29 h 30"/>
                    <a:gd name="T8" fmla="*/ 174 w 181"/>
                    <a:gd name="T9" fmla="*/ 27 h 30"/>
                    <a:gd name="T10" fmla="*/ 176 w 181"/>
                    <a:gd name="T11" fmla="*/ 26 h 30"/>
                    <a:gd name="T12" fmla="*/ 178 w 181"/>
                    <a:gd name="T13" fmla="*/ 23 h 30"/>
                    <a:gd name="T14" fmla="*/ 180 w 181"/>
                    <a:gd name="T15" fmla="*/ 20 h 30"/>
                    <a:gd name="T16" fmla="*/ 181 w 181"/>
                    <a:gd name="T17" fmla="*/ 18 h 30"/>
                    <a:gd name="T18" fmla="*/ 181 w 181"/>
                    <a:gd name="T19" fmla="*/ 15 h 30"/>
                    <a:gd name="T20" fmla="*/ 181 w 181"/>
                    <a:gd name="T21" fmla="*/ 12 h 30"/>
                    <a:gd name="T22" fmla="*/ 180 w 181"/>
                    <a:gd name="T23" fmla="*/ 8 h 30"/>
                    <a:gd name="T24" fmla="*/ 178 w 181"/>
                    <a:gd name="T25" fmla="*/ 6 h 30"/>
                    <a:gd name="T26" fmla="*/ 176 w 181"/>
                    <a:gd name="T27" fmla="*/ 4 h 30"/>
                    <a:gd name="T28" fmla="*/ 174 w 181"/>
                    <a:gd name="T29" fmla="*/ 2 h 30"/>
                    <a:gd name="T30" fmla="*/ 172 w 181"/>
                    <a:gd name="T31" fmla="*/ 1 h 30"/>
                    <a:gd name="T32" fmla="*/ 169 w 181"/>
                    <a:gd name="T33" fmla="*/ 0 h 30"/>
                    <a:gd name="T34" fmla="*/ 166 w 181"/>
                    <a:gd name="T35" fmla="*/ 0 h 30"/>
                    <a:gd name="T36" fmla="*/ 15 w 181"/>
                    <a:gd name="T37" fmla="*/ 0 h 30"/>
                    <a:gd name="T38" fmla="*/ 12 w 181"/>
                    <a:gd name="T39" fmla="*/ 0 h 30"/>
                    <a:gd name="T40" fmla="*/ 10 w 181"/>
                    <a:gd name="T41" fmla="*/ 1 h 30"/>
                    <a:gd name="T42" fmla="*/ 6 w 181"/>
                    <a:gd name="T43" fmla="*/ 2 h 30"/>
                    <a:gd name="T44" fmla="*/ 4 w 181"/>
                    <a:gd name="T45" fmla="*/ 4 h 30"/>
                    <a:gd name="T46" fmla="*/ 2 w 181"/>
                    <a:gd name="T47" fmla="*/ 6 h 30"/>
                    <a:gd name="T48" fmla="*/ 1 w 181"/>
                    <a:gd name="T49" fmla="*/ 8 h 30"/>
                    <a:gd name="T50" fmla="*/ 0 w 181"/>
                    <a:gd name="T51" fmla="*/ 12 h 30"/>
                    <a:gd name="T52" fmla="*/ 0 w 181"/>
                    <a:gd name="T53" fmla="*/ 15 h 30"/>
                    <a:gd name="T54" fmla="*/ 0 w 181"/>
                    <a:gd name="T55" fmla="*/ 18 h 30"/>
                    <a:gd name="T56" fmla="*/ 1 w 181"/>
                    <a:gd name="T57" fmla="*/ 20 h 30"/>
                    <a:gd name="T58" fmla="*/ 2 w 181"/>
                    <a:gd name="T59" fmla="*/ 23 h 30"/>
                    <a:gd name="T60" fmla="*/ 4 w 181"/>
                    <a:gd name="T61" fmla="*/ 26 h 30"/>
                    <a:gd name="T62" fmla="*/ 6 w 181"/>
                    <a:gd name="T63" fmla="*/ 27 h 30"/>
                    <a:gd name="T64" fmla="*/ 10 w 181"/>
                    <a:gd name="T65" fmla="*/ 29 h 30"/>
                    <a:gd name="T66" fmla="*/ 12 w 181"/>
                    <a:gd name="T67" fmla="*/ 30 h 30"/>
                    <a:gd name="T68" fmla="*/ 15 w 181"/>
                    <a:gd name="T6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1" h="30">
                      <a:moveTo>
                        <a:pt x="15" y="30"/>
                      </a:moveTo>
                      <a:lnTo>
                        <a:pt x="166" y="30"/>
                      </a:lnTo>
                      <a:lnTo>
                        <a:pt x="169" y="30"/>
                      </a:lnTo>
                      <a:lnTo>
                        <a:pt x="172" y="29"/>
                      </a:lnTo>
                      <a:lnTo>
                        <a:pt x="174" y="27"/>
                      </a:lnTo>
                      <a:lnTo>
                        <a:pt x="176" y="26"/>
                      </a:lnTo>
                      <a:lnTo>
                        <a:pt x="178" y="23"/>
                      </a:lnTo>
                      <a:lnTo>
                        <a:pt x="180" y="20"/>
                      </a:lnTo>
                      <a:lnTo>
                        <a:pt x="181" y="18"/>
                      </a:lnTo>
                      <a:lnTo>
                        <a:pt x="181" y="15"/>
                      </a:lnTo>
                      <a:lnTo>
                        <a:pt x="181" y="12"/>
                      </a:lnTo>
                      <a:lnTo>
                        <a:pt x="180" y="8"/>
                      </a:lnTo>
                      <a:lnTo>
                        <a:pt x="178" y="6"/>
                      </a:lnTo>
                      <a:lnTo>
                        <a:pt x="176" y="4"/>
                      </a:lnTo>
                      <a:lnTo>
                        <a:pt x="174" y="2"/>
                      </a:lnTo>
                      <a:lnTo>
                        <a:pt x="172" y="1"/>
                      </a:lnTo>
                      <a:lnTo>
                        <a:pt x="169" y="0"/>
                      </a:lnTo>
                      <a:lnTo>
                        <a:pt x="166" y="0"/>
                      </a:lnTo>
                      <a:lnTo>
                        <a:pt x="15" y="0"/>
                      </a:lnTo>
                      <a:lnTo>
                        <a:pt x="12" y="0"/>
                      </a:lnTo>
                      <a:lnTo>
                        <a:pt x="10" y="1"/>
                      </a:lnTo>
                      <a:lnTo>
                        <a:pt x="6" y="2"/>
                      </a:lnTo>
                      <a:lnTo>
                        <a:pt x="4" y="4"/>
                      </a:lnTo>
                      <a:lnTo>
                        <a:pt x="2" y="6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18"/>
                      </a:lnTo>
                      <a:lnTo>
                        <a:pt x="1" y="20"/>
                      </a:lnTo>
                      <a:lnTo>
                        <a:pt x="2" y="23"/>
                      </a:lnTo>
                      <a:lnTo>
                        <a:pt x="4" y="26"/>
                      </a:lnTo>
                      <a:lnTo>
                        <a:pt x="6" y="27"/>
                      </a:lnTo>
                      <a:lnTo>
                        <a:pt x="10" y="29"/>
                      </a:lnTo>
                      <a:lnTo>
                        <a:pt x="12" y="30"/>
                      </a:lnTo>
                      <a:lnTo>
                        <a:pt x="15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reeform 54"/>
                <p:cNvSpPr>
                  <a:spLocks/>
                </p:cNvSpPr>
                <p:nvPr/>
              </p:nvSpPr>
              <p:spPr bwMode="auto">
                <a:xfrm>
                  <a:off x="947738" y="2022475"/>
                  <a:ext cx="38100" cy="33338"/>
                </a:xfrm>
                <a:custGeom>
                  <a:avLst/>
                  <a:gdLst>
                    <a:gd name="T0" fmla="*/ 20 w 121"/>
                    <a:gd name="T1" fmla="*/ 101 h 106"/>
                    <a:gd name="T2" fmla="*/ 22 w 121"/>
                    <a:gd name="T3" fmla="*/ 104 h 106"/>
                    <a:gd name="T4" fmla="*/ 25 w 121"/>
                    <a:gd name="T5" fmla="*/ 105 h 106"/>
                    <a:gd name="T6" fmla="*/ 27 w 121"/>
                    <a:gd name="T7" fmla="*/ 106 h 106"/>
                    <a:gd name="T8" fmla="*/ 30 w 121"/>
                    <a:gd name="T9" fmla="*/ 106 h 106"/>
                    <a:gd name="T10" fmla="*/ 36 w 121"/>
                    <a:gd name="T11" fmla="*/ 105 h 106"/>
                    <a:gd name="T12" fmla="*/ 41 w 121"/>
                    <a:gd name="T13" fmla="*/ 101 h 106"/>
                    <a:gd name="T14" fmla="*/ 116 w 121"/>
                    <a:gd name="T15" fmla="*/ 26 h 106"/>
                    <a:gd name="T16" fmla="*/ 119 w 121"/>
                    <a:gd name="T17" fmla="*/ 24 h 106"/>
                    <a:gd name="T18" fmla="*/ 120 w 121"/>
                    <a:gd name="T19" fmla="*/ 21 h 106"/>
                    <a:gd name="T20" fmla="*/ 121 w 121"/>
                    <a:gd name="T21" fmla="*/ 19 h 106"/>
                    <a:gd name="T22" fmla="*/ 121 w 121"/>
                    <a:gd name="T23" fmla="*/ 15 h 106"/>
                    <a:gd name="T24" fmla="*/ 121 w 121"/>
                    <a:gd name="T25" fmla="*/ 13 h 106"/>
                    <a:gd name="T26" fmla="*/ 120 w 121"/>
                    <a:gd name="T27" fmla="*/ 10 h 106"/>
                    <a:gd name="T28" fmla="*/ 119 w 121"/>
                    <a:gd name="T29" fmla="*/ 8 h 106"/>
                    <a:gd name="T30" fmla="*/ 116 w 121"/>
                    <a:gd name="T31" fmla="*/ 5 h 106"/>
                    <a:gd name="T32" fmla="*/ 114 w 121"/>
                    <a:gd name="T33" fmla="*/ 4 h 106"/>
                    <a:gd name="T34" fmla="*/ 111 w 121"/>
                    <a:gd name="T35" fmla="*/ 1 h 106"/>
                    <a:gd name="T36" fmla="*/ 109 w 121"/>
                    <a:gd name="T37" fmla="*/ 0 h 106"/>
                    <a:gd name="T38" fmla="*/ 106 w 121"/>
                    <a:gd name="T39" fmla="*/ 0 h 106"/>
                    <a:gd name="T40" fmla="*/ 103 w 121"/>
                    <a:gd name="T41" fmla="*/ 0 h 106"/>
                    <a:gd name="T42" fmla="*/ 100 w 121"/>
                    <a:gd name="T43" fmla="*/ 1 h 106"/>
                    <a:gd name="T44" fmla="*/ 97 w 121"/>
                    <a:gd name="T45" fmla="*/ 4 h 106"/>
                    <a:gd name="T46" fmla="*/ 95 w 121"/>
                    <a:gd name="T47" fmla="*/ 5 h 106"/>
                    <a:gd name="T48" fmla="*/ 30 w 121"/>
                    <a:gd name="T49" fmla="*/ 69 h 106"/>
                    <a:gd name="T50" fmla="*/ 26 w 121"/>
                    <a:gd name="T51" fmla="*/ 65 h 106"/>
                    <a:gd name="T52" fmla="*/ 24 w 121"/>
                    <a:gd name="T53" fmla="*/ 64 h 106"/>
                    <a:gd name="T54" fmla="*/ 21 w 121"/>
                    <a:gd name="T55" fmla="*/ 62 h 106"/>
                    <a:gd name="T56" fmla="*/ 18 w 121"/>
                    <a:gd name="T57" fmla="*/ 62 h 106"/>
                    <a:gd name="T58" fmla="*/ 15 w 121"/>
                    <a:gd name="T59" fmla="*/ 61 h 106"/>
                    <a:gd name="T60" fmla="*/ 12 w 121"/>
                    <a:gd name="T61" fmla="*/ 62 h 106"/>
                    <a:gd name="T62" fmla="*/ 10 w 121"/>
                    <a:gd name="T63" fmla="*/ 62 h 106"/>
                    <a:gd name="T64" fmla="*/ 7 w 121"/>
                    <a:gd name="T65" fmla="*/ 64 h 106"/>
                    <a:gd name="T66" fmla="*/ 5 w 121"/>
                    <a:gd name="T67" fmla="*/ 65 h 106"/>
                    <a:gd name="T68" fmla="*/ 2 w 121"/>
                    <a:gd name="T69" fmla="*/ 68 h 106"/>
                    <a:gd name="T70" fmla="*/ 1 w 121"/>
                    <a:gd name="T71" fmla="*/ 70 h 106"/>
                    <a:gd name="T72" fmla="*/ 0 w 121"/>
                    <a:gd name="T73" fmla="*/ 73 h 106"/>
                    <a:gd name="T74" fmla="*/ 0 w 121"/>
                    <a:gd name="T75" fmla="*/ 76 h 106"/>
                    <a:gd name="T76" fmla="*/ 0 w 121"/>
                    <a:gd name="T77" fmla="*/ 79 h 106"/>
                    <a:gd name="T78" fmla="*/ 1 w 121"/>
                    <a:gd name="T79" fmla="*/ 82 h 106"/>
                    <a:gd name="T80" fmla="*/ 2 w 121"/>
                    <a:gd name="T81" fmla="*/ 84 h 106"/>
                    <a:gd name="T82" fmla="*/ 5 w 121"/>
                    <a:gd name="T83" fmla="*/ 86 h 106"/>
                    <a:gd name="T84" fmla="*/ 20 w 121"/>
                    <a:gd name="T85" fmla="*/ 101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21" h="106">
                      <a:moveTo>
                        <a:pt x="20" y="101"/>
                      </a:moveTo>
                      <a:lnTo>
                        <a:pt x="22" y="104"/>
                      </a:lnTo>
                      <a:lnTo>
                        <a:pt x="25" y="105"/>
                      </a:lnTo>
                      <a:lnTo>
                        <a:pt x="27" y="106"/>
                      </a:lnTo>
                      <a:lnTo>
                        <a:pt x="30" y="106"/>
                      </a:lnTo>
                      <a:lnTo>
                        <a:pt x="36" y="105"/>
                      </a:lnTo>
                      <a:lnTo>
                        <a:pt x="41" y="101"/>
                      </a:lnTo>
                      <a:lnTo>
                        <a:pt x="116" y="26"/>
                      </a:lnTo>
                      <a:lnTo>
                        <a:pt x="119" y="24"/>
                      </a:lnTo>
                      <a:lnTo>
                        <a:pt x="120" y="21"/>
                      </a:lnTo>
                      <a:lnTo>
                        <a:pt x="121" y="19"/>
                      </a:lnTo>
                      <a:lnTo>
                        <a:pt x="121" y="15"/>
                      </a:lnTo>
                      <a:lnTo>
                        <a:pt x="121" y="13"/>
                      </a:lnTo>
                      <a:lnTo>
                        <a:pt x="120" y="10"/>
                      </a:lnTo>
                      <a:lnTo>
                        <a:pt x="119" y="8"/>
                      </a:lnTo>
                      <a:lnTo>
                        <a:pt x="116" y="5"/>
                      </a:lnTo>
                      <a:lnTo>
                        <a:pt x="114" y="4"/>
                      </a:lnTo>
                      <a:lnTo>
                        <a:pt x="111" y="1"/>
                      </a:lnTo>
                      <a:lnTo>
                        <a:pt x="109" y="0"/>
                      </a:lnTo>
                      <a:lnTo>
                        <a:pt x="106" y="0"/>
                      </a:lnTo>
                      <a:lnTo>
                        <a:pt x="103" y="0"/>
                      </a:lnTo>
                      <a:lnTo>
                        <a:pt x="100" y="1"/>
                      </a:lnTo>
                      <a:lnTo>
                        <a:pt x="97" y="4"/>
                      </a:lnTo>
                      <a:lnTo>
                        <a:pt x="95" y="5"/>
                      </a:lnTo>
                      <a:lnTo>
                        <a:pt x="30" y="69"/>
                      </a:lnTo>
                      <a:lnTo>
                        <a:pt x="26" y="65"/>
                      </a:lnTo>
                      <a:lnTo>
                        <a:pt x="24" y="64"/>
                      </a:lnTo>
                      <a:lnTo>
                        <a:pt x="21" y="62"/>
                      </a:lnTo>
                      <a:lnTo>
                        <a:pt x="18" y="62"/>
                      </a:lnTo>
                      <a:lnTo>
                        <a:pt x="15" y="61"/>
                      </a:lnTo>
                      <a:lnTo>
                        <a:pt x="12" y="62"/>
                      </a:lnTo>
                      <a:lnTo>
                        <a:pt x="10" y="62"/>
                      </a:lnTo>
                      <a:lnTo>
                        <a:pt x="7" y="64"/>
                      </a:lnTo>
                      <a:lnTo>
                        <a:pt x="5" y="65"/>
                      </a:lnTo>
                      <a:lnTo>
                        <a:pt x="2" y="68"/>
                      </a:lnTo>
                      <a:lnTo>
                        <a:pt x="1" y="70"/>
                      </a:lnTo>
                      <a:lnTo>
                        <a:pt x="0" y="73"/>
                      </a:lnTo>
                      <a:lnTo>
                        <a:pt x="0" y="76"/>
                      </a:lnTo>
                      <a:lnTo>
                        <a:pt x="0" y="79"/>
                      </a:lnTo>
                      <a:lnTo>
                        <a:pt x="1" y="82"/>
                      </a:lnTo>
                      <a:lnTo>
                        <a:pt x="2" y="84"/>
                      </a:lnTo>
                      <a:lnTo>
                        <a:pt x="5" y="86"/>
                      </a:lnTo>
                      <a:lnTo>
                        <a:pt x="20" y="1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55"/>
                <p:cNvSpPr>
                  <a:spLocks/>
                </p:cNvSpPr>
                <p:nvPr/>
              </p:nvSpPr>
              <p:spPr bwMode="auto">
                <a:xfrm>
                  <a:off x="947738" y="2070100"/>
                  <a:ext cx="38100" cy="33338"/>
                </a:xfrm>
                <a:custGeom>
                  <a:avLst/>
                  <a:gdLst>
                    <a:gd name="T0" fmla="*/ 20 w 121"/>
                    <a:gd name="T1" fmla="*/ 101 h 106"/>
                    <a:gd name="T2" fmla="*/ 22 w 121"/>
                    <a:gd name="T3" fmla="*/ 103 h 106"/>
                    <a:gd name="T4" fmla="*/ 25 w 121"/>
                    <a:gd name="T5" fmla="*/ 105 h 106"/>
                    <a:gd name="T6" fmla="*/ 27 w 121"/>
                    <a:gd name="T7" fmla="*/ 105 h 106"/>
                    <a:gd name="T8" fmla="*/ 30 w 121"/>
                    <a:gd name="T9" fmla="*/ 106 h 106"/>
                    <a:gd name="T10" fmla="*/ 34 w 121"/>
                    <a:gd name="T11" fmla="*/ 105 h 106"/>
                    <a:gd name="T12" fmla="*/ 36 w 121"/>
                    <a:gd name="T13" fmla="*/ 105 h 106"/>
                    <a:gd name="T14" fmla="*/ 39 w 121"/>
                    <a:gd name="T15" fmla="*/ 103 h 106"/>
                    <a:gd name="T16" fmla="*/ 41 w 121"/>
                    <a:gd name="T17" fmla="*/ 102 h 106"/>
                    <a:gd name="T18" fmla="*/ 116 w 121"/>
                    <a:gd name="T19" fmla="*/ 26 h 106"/>
                    <a:gd name="T20" fmla="*/ 119 w 121"/>
                    <a:gd name="T21" fmla="*/ 24 h 106"/>
                    <a:gd name="T22" fmla="*/ 120 w 121"/>
                    <a:gd name="T23" fmla="*/ 21 h 106"/>
                    <a:gd name="T24" fmla="*/ 121 w 121"/>
                    <a:gd name="T25" fmla="*/ 18 h 106"/>
                    <a:gd name="T26" fmla="*/ 121 w 121"/>
                    <a:gd name="T27" fmla="*/ 15 h 106"/>
                    <a:gd name="T28" fmla="*/ 121 w 121"/>
                    <a:gd name="T29" fmla="*/ 13 h 106"/>
                    <a:gd name="T30" fmla="*/ 120 w 121"/>
                    <a:gd name="T31" fmla="*/ 10 h 106"/>
                    <a:gd name="T32" fmla="*/ 119 w 121"/>
                    <a:gd name="T33" fmla="*/ 7 h 106"/>
                    <a:gd name="T34" fmla="*/ 116 w 121"/>
                    <a:gd name="T35" fmla="*/ 5 h 106"/>
                    <a:gd name="T36" fmla="*/ 114 w 121"/>
                    <a:gd name="T37" fmla="*/ 3 h 106"/>
                    <a:gd name="T38" fmla="*/ 111 w 121"/>
                    <a:gd name="T39" fmla="*/ 1 h 106"/>
                    <a:gd name="T40" fmla="*/ 109 w 121"/>
                    <a:gd name="T41" fmla="*/ 1 h 106"/>
                    <a:gd name="T42" fmla="*/ 106 w 121"/>
                    <a:gd name="T43" fmla="*/ 0 h 106"/>
                    <a:gd name="T44" fmla="*/ 103 w 121"/>
                    <a:gd name="T45" fmla="*/ 1 h 106"/>
                    <a:gd name="T46" fmla="*/ 100 w 121"/>
                    <a:gd name="T47" fmla="*/ 1 h 106"/>
                    <a:gd name="T48" fmla="*/ 97 w 121"/>
                    <a:gd name="T49" fmla="*/ 3 h 106"/>
                    <a:gd name="T50" fmla="*/ 95 w 121"/>
                    <a:gd name="T51" fmla="*/ 5 h 106"/>
                    <a:gd name="T52" fmla="*/ 30 w 121"/>
                    <a:gd name="T53" fmla="*/ 70 h 106"/>
                    <a:gd name="T54" fmla="*/ 26 w 121"/>
                    <a:gd name="T55" fmla="*/ 65 h 106"/>
                    <a:gd name="T56" fmla="*/ 24 w 121"/>
                    <a:gd name="T57" fmla="*/ 63 h 106"/>
                    <a:gd name="T58" fmla="*/ 21 w 121"/>
                    <a:gd name="T59" fmla="*/ 61 h 106"/>
                    <a:gd name="T60" fmla="*/ 18 w 121"/>
                    <a:gd name="T61" fmla="*/ 61 h 106"/>
                    <a:gd name="T62" fmla="*/ 15 w 121"/>
                    <a:gd name="T63" fmla="*/ 60 h 106"/>
                    <a:gd name="T64" fmla="*/ 12 w 121"/>
                    <a:gd name="T65" fmla="*/ 61 h 106"/>
                    <a:gd name="T66" fmla="*/ 10 w 121"/>
                    <a:gd name="T67" fmla="*/ 62 h 106"/>
                    <a:gd name="T68" fmla="*/ 7 w 121"/>
                    <a:gd name="T69" fmla="*/ 63 h 106"/>
                    <a:gd name="T70" fmla="*/ 5 w 121"/>
                    <a:gd name="T71" fmla="*/ 65 h 106"/>
                    <a:gd name="T72" fmla="*/ 2 w 121"/>
                    <a:gd name="T73" fmla="*/ 68 h 106"/>
                    <a:gd name="T74" fmla="*/ 1 w 121"/>
                    <a:gd name="T75" fmla="*/ 70 h 106"/>
                    <a:gd name="T76" fmla="*/ 0 w 121"/>
                    <a:gd name="T77" fmla="*/ 73 h 106"/>
                    <a:gd name="T78" fmla="*/ 0 w 121"/>
                    <a:gd name="T79" fmla="*/ 76 h 106"/>
                    <a:gd name="T80" fmla="*/ 0 w 121"/>
                    <a:gd name="T81" fmla="*/ 78 h 106"/>
                    <a:gd name="T82" fmla="*/ 1 w 121"/>
                    <a:gd name="T83" fmla="*/ 82 h 106"/>
                    <a:gd name="T84" fmla="*/ 2 w 121"/>
                    <a:gd name="T85" fmla="*/ 84 h 106"/>
                    <a:gd name="T86" fmla="*/ 5 w 121"/>
                    <a:gd name="T87" fmla="*/ 87 h 106"/>
                    <a:gd name="T88" fmla="*/ 20 w 121"/>
                    <a:gd name="T89" fmla="*/ 101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1" h="106">
                      <a:moveTo>
                        <a:pt x="20" y="101"/>
                      </a:moveTo>
                      <a:lnTo>
                        <a:pt x="22" y="103"/>
                      </a:lnTo>
                      <a:lnTo>
                        <a:pt x="25" y="105"/>
                      </a:lnTo>
                      <a:lnTo>
                        <a:pt x="27" y="105"/>
                      </a:lnTo>
                      <a:lnTo>
                        <a:pt x="30" y="106"/>
                      </a:lnTo>
                      <a:lnTo>
                        <a:pt x="34" y="105"/>
                      </a:lnTo>
                      <a:lnTo>
                        <a:pt x="36" y="105"/>
                      </a:lnTo>
                      <a:lnTo>
                        <a:pt x="39" y="103"/>
                      </a:lnTo>
                      <a:lnTo>
                        <a:pt x="41" y="102"/>
                      </a:lnTo>
                      <a:lnTo>
                        <a:pt x="116" y="26"/>
                      </a:lnTo>
                      <a:lnTo>
                        <a:pt x="119" y="24"/>
                      </a:lnTo>
                      <a:lnTo>
                        <a:pt x="120" y="21"/>
                      </a:lnTo>
                      <a:lnTo>
                        <a:pt x="121" y="18"/>
                      </a:lnTo>
                      <a:lnTo>
                        <a:pt x="121" y="15"/>
                      </a:lnTo>
                      <a:lnTo>
                        <a:pt x="121" y="13"/>
                      </a:lnTo>
                      <a:lnTo>
                        <a:pt x="120" y="10"/>
                      </a:lnTo>
                      <a:lnTo>
                        <a:pt x="119" y="7"/>
                      </a:lnTo>
                      <a:lnTo>
                        <a:pt x="116" y="5"/>
                      </a:lnTo>
                      <a:lnTo>
                        <a:pt x="114" y="3"/>
                      </a:lnTo>
                      <a:lnTo>
                        <a:pt x="111" y="1"/>
                      </a:lnTo>
                      <a:lnTo>
                        <a:pt x="109" y="1"/>
                      </a:lnTo>
                      <a:lnTo>
                        <a:pt x="106" y="0"/>
                      </a:lnTo>
                      <a:lnTo>
                        <a:pt x="103" y="1"/>
                      </a:lnTo>
                      <a:lnTo>
                        <a:pt x="100" y="1"/>
                      </a:lnTo>
                      <a:lnTo>
                        <a:pt x="97" y="3"/>
                      </a:lnTo>
                      <a:lnTo>
                        <a:pt x="95" y="5"/>
                      </a:lnTo>
                      <a:lnTo>
                        <a:pt x="30" y="70"/>
                      </a:lnTo>
                      <a:lnTo>
                        <a:pt x="26" y="65"/>
                      </a:lnTo>
                      <a:lnTo>
                        <a:pt x="24" y="63"/>
                      </a:lnTo>
                      <a:lnTo>
                        <a:pt x="21" y="61"/>
                      </a:lnTo>
                      <a:lnTo>
                        <a:pt x="18" y="61"/>
                      </a:lnTo>
                      <a:lnTo>
                        <a:pt x="15" y="60"/>
                      </a:lnTo>
                      <a:lnTo>
                        <a:pt x="12" y="61"/>
                      </a:lnTo>
                      <a:lnTo>
                        <a:pt x="10" y="62"/>
                      </a:lnTo>
                      <a:lnTo>
                        <a:pt x="7" y="63"/>
                      </a:lnTo>
                      <a:lnTo>
                        <a:pt x="5" y="65"/>
                      </a:lnTo>
                      <a:lnTo>
                        <a:pt x="2" y="68"/>
                      </a:lnTo>
                      <a:lnTo>
                        <a:pt x="1" y="70"/>
                      </a:lnTo>
                      <a:lnTo>
                        <a:pt x="0" y="73"/>
                      </a:lnTo>
                      <a:lnTo>
                        <a:pt x="0" y="76"/>
                      </a:lnTo>
                      <a:lnTo>
                        <a:pt x="0" y="78"/>
                      </a:lnTo>
                      <a:lnTo>
                        <a:pt x="1" y="82"/>
                      </a:lnTo>
                      <a:lnTo>
                        <a:pt x="2" y="84"/>
                      </a:lnTo>
                      <a:lnTo>
                        <a:pt x="5" y="87"/>
                      </a:lnTo>
                      <a:lnTo>
                        <a:pt x="20" y="1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56"/>
                <p:cNvSpPr>
                  <a:spLocks noEditPoints="1"/>
                </p:cNvSpPr>
                <p:nvPr/>
              </p:nvSpPr>
              <p:spPr bwMode="auto">
                <a:xfrm>
                  <a:off x="1104900" y="1993900"/>
                  <a:ext cx="68263" cy="219075"/>
                </a:xfrm>
                <a:custGeom>
                  <a:avLst/>
                  <a:gdLst>
                    <a:gd name="T0" fmla="*/ 120 w 212"/>
                    <a:gd name="T1" fmla="*/ 659 h 694"/>
                    <a:gd name="T2" fmla="*/ 99 w 212"/>
                    <a:gd name="T3" fmla="*/ 643 h 694"/>
                    <a:gd name="T4" fmla="*/ 92 w 212"/>
                    <a:gd name="T5" fmla="*/ 618 h 694"/>
                    <a:gd name="T6" fmla="*/ 181 w 212"/>
                    <a:gd name="T7" fmla="*/ 616 h 694"/>
                    <a:gd name="T8" fmla="*/ 167 w 212"/>
                    <a:gd name="T9" fmla="*/ 647 h 694"/>
                    <a:gd name="T10" fmla="*/ 144 w 212"/>
                    <a:gd name="T11" fmla="*/ 662 h 694"/>
                    <a:gd name="T12" fmla="*/ 145 w 212"/>
                    <a:gd name="T13" fmla="*/ 31 h 694"/>
                    <a:gd name="T14" fmla="*/ 168 w 212"/>
                    <a:gd name="T15" fmla="*/ 43 h 694"/>
                    <a:gd name="T16" fmla="*/ 181 w 212"/>
                    <a:gd name="T17" fmla="*/ 57 h 694"/>
                    <a:gd name="T18" fmla="*/ 92 w 212"/>
                    <a:gd name="T19" fmla="*/ 331 h 694"/>
                    <a:gd name="T20" fmla="*/ 95 w 212"/>
                    <a:gd name="T21" fmla="*/ 53 h 694"/>
                    <a:gd name="T22" fmla="*/ 112 w 212"/>
                    <a:gd name="T23" fmla="*/ 38 h 694"/>
                    <a:gd name="T24" fmla="*/ 137 w 212"/>
                    <a:gd name="T25" fmla="*/ 30 h 694"/>
                    <a:gd name="T26" fmla="*/ 182 w 212"/>
                    <a:gd name="T27" fmla="*/ 362 h 694"/>
                    <a:gd name="T28" fmla="*/ 92 w 212"/>
                    <a:gd name="T29" fmla="*/ 362 h 694"/>
                    <a:gd name="T30" fmla="*/ 113 w 212"/>
                    <a:gd name="T31" fmla="*/ 4 h 694"/>
                    <a:gd name="T32" fmla="*/ 84 w 212"/>
                    <a:gd name="T33" fmla="*/ 22 h 694"/>
                    <a:gd name="T34" fmla="*/ 65 w 212"/>
                    <a:gd name="T35" fmla="*/ 46 h 694"/>
                    <a:gd name="T36" fmla="*/ 36 w 212"/>
                    <a:gd name="T37" fmla="*/ 55 h 694"/>
                    <a:gd name="T38" fmla="*/ 21 w 212"/>
                    <a:gd name="T39" fmla="*/ 67 h 694"/>
                    <a:gd name="T40" fmla="*/ 9 w 212"/>
                    <a:gd name="T41" fmla="*/ 82 h 694"/>
                    <a:gd name="T42" fmla="*/ 2 w 212"/>
                    <a:gd name="T43" fmla="*/ 103 h 694"/>
                    <a:gd name="T44" fmla="*/ 0 w 212"/>
                    <a:gd name="T45" fmla="*/ 394 h 694"/>
                    <a:gd name="T46" fmla="*/ 3 w 212"/>
                    <a:gd name="T47" fmla="*/ 402 h 694"/>
                    <a:gd name="T48" fmla="*/ 10 w 212"/>
                    <a:gd name="T49" fmla="*/ 408 h 694"/>
                    <a:gd name="T50" fmla="*/ 19 w 212"/>
                    <a:gd name="T51" fmla="*/ 409 h 694"/>
                    <a:gd name="T52" fmla="*/ 26 w 212"/>
                    <a:gd name="T53" fmla="*/ 404 h 694"/>
                    <a:gd name="T54" fmla="*/ 30 w 212"/>
                    <a:gd name="T55" fmla="*/ 397 h 694"/>
                    <a:gd name="T56" fmla="*/ 31 w 212"/>
                    <a:gd name="T57" fmla="*/ 111 h 694"/>
                    <a:gd name="T58" fmla="*/ 40 w 212"/>
                    <a:gd name="T59" fmla="*/ 89 h 694"/>
                    <a:gd name="T60" fmla="*/ 55 w 212"/>
                    <a:gd name="T61" fmla="*/ 79 h 694"/>
                    <a:gd name="T62" fmla="*/ 62 w 212"/>
                    <a:gd name="T63" fmla="*/ 626 h 694"/>
                    <a:gd name="T64" fmla="*/ 67 w 212"/>
                    <a:gd name="T65" fmla="*/ 647 h 694"/>
                    <a:gd name="T66" fmla="*/ 79 w 212"/>
                    <a:gd name="T67" fmla="*/ 666 h 694"/>
                    <a:gd name="T68" fmla="*/ 95 w 212"/>
                    <a:gd name="T69" fmla="*/ 681 h 694"/>
                    <a:gd name="T70" fmla="*/ 114 w 212"/>
                    <a:gd name="T71" fmla="*/ 690 h 694"/>
                    <a:gd name="T72" fmla="*/ 137 w 212"/>
                    <a:gd name="T73" fmla="*/ 694 h 694"/>
                    <a:gd name="T74" fmla="*/ 157 w 212"/>
                    <a:gd name="T75" fmla="*/ 690 h 694"/>
                    <a:gd name="T76" fmla="*/ 177 w 212"/>
                    <a:gd name="T77" fmla="*/ 680 h 694"/>
                    <a:gd name="T78" fmla="*/ 193 w 212"/>
                    <a:gd name="T79" fmla="*/ 663 h 694"/>
                    <a:gd name="T80" fmla="*/ 206 w 212"/>
                    <a:gd name="T81" fmla="*/ 641 h 694"/>
                    <a:gd name="T82" fmla="*/ 211 w 212"/>
                    <a:gd name="T83" fmla="*/ 613 h 694"/>
                    <a:gd name="T84" fmla="*/ 211 w 212"/>
                    <a:gd name="T85" fmla="*/ 56 h 694"/>
                    <a:gd name="T86" fmla="*/ 206 w 212"/>
                    <a:gd name="T87" fmla="*/ 41 h 694"/>
                    <a:gd name="T88" fmla="*/ 177 w 212"/>
                    <a:gd name="T89" fmla="*/ 13 h 694"/>
                    <a:gd name="T90" fmla="*/ 151 w 212"/>
                    <a:gd name="T91" fmla="*/ 2 h 694"/>
                    <a:gd name="T92" fmla="*/ 137 w 212"/>
                    <a:gd name="T93" fmla="*/ 0 h 6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12" h="694">
                      <a:moveTo>
                        <a:pt x="137" y="663"/>
                      </a:moveTo>
                      <a:lnTo>
                        <a:pt x="128" y="662"/>
                      </a:lnTo>
                      <a:lnTo>
                        <a:pt x="120" y="659"/>
                      </a:lnTo>
                      <a:lnTo>
                        <a:pt x="112" y="655"/>
                      </a:lnTo>
                      <a:lnTo>
                        <a:pt x="105" y="650"/>
                      </a:lnTo>
                      <a:lnTo>
                        <a:pt x="99" y="643"/>
                      </a:lnTo>
                      <a:lnTo>
                        <a:pt x="95" y="636"/>
                      </a:lnTo>
                      <a:lnTo>
                        <a:pt x="92" y="627"/>
                      </a:lnTo>
                      <a:lnTo>
                        <a:pt x="92" y="618"/>
                      </a:lnTo>
                      <a:lnTo>
                        <a:pt x="92" y="603"/>
                      </a:lnTo>
                      <a:lnTo>
                        <a:pt x="182" y="603"/>
                      </a:lnTo>
                      <a:lnTo>
                        <a:pt x="181" y="616"/>
                      </a:lnTo>
                      <a:lnTo>
                        <a:pt x="178" y="628"/>
                      </a:lnTo>
                      <a:lnTo>
                        <a:pt x="173" y="639"/>
                      </a:lnTo>
                      <a:lnTo>
                        <a:pt x="167" y="647"/>
                      </a:lnTo>
                      <a:lnTo>
                        <a:pt x="161" y="654"/>
                      </a:lnTo>
                      <a:lnTo>
                        <a:pt x="153" y="659"/>
                      </a:lnTo>
                      <a:lnTo>
                        <a:pt x="144" y="662"/>
                      </a:lnTo>
                      <a:lnTo>
                        <a:pt x="137" y="663"/>
                      </a:lnTo>
                      <a:close/>
                      <a:moveTo>
                        <a:pt x="137" y="30"/>
                      </a:moveTo>
                      <a:lnTo>
                        <a:pt x="145" y="31"/>
                      </a:lnTo>
                      <a:lnTo>
                        <a:pt x="153" y="34"/>
                      </a:lnTo>
                      <a:lnTo>
                        <a:pt x="161" y="38"/>
                      </a:lnTo>
                      <a:lnTo>
                        <a:pt x="168" y="43"/>
                      </a:lnTo>
                      <a:lnTo>
                        <a:pt x="173" y="47"/>
                      </a:lnTo>
                      <a:lnTo>
                        <a:pt x="178" y="53"/>
                      </a:lnTo>
                      <a:lnTo>
                        <a:pt x="181" y="57"/>
                      </a:lnTo>
                      <a:lnTo>
                        <a:pt x="182" y="60"/>
                      </a:lnTo>
                      <a:lnTo>
                        <a:pt x="182" y="331"/>
                      </a:lnTo>
                      <a:lnTo>
                        <a:pt x="92" y="331"/>
                      </a:lnTo>
                      <a:lnTo>
                        <a:pt x="92" y="60"/>
                      </a:lnTo>
                      <a:lnTo>
                        <a:pt x="93" y="57"/>
                      </a:lnTo>
                      <a:lnTo>
                        <a:pt x="95" y="53"/>
                      </a:lnTo>
                      <a:lnTo>
                        <a:pt x="99" y="48"/>
                      </a:lnTo>
                      <a:lnTo>
                        <a:pt x="106" y="43"/>
                      </a:lnTo>
                      <a:lnTo>
                        <a:pt x="112" y="38"/>
                      </a:lnTo>
                      <a:lnTo>
                        <a:pt x="120" y="34"/>
                      </a:lnTo>
                      <a:lnTo>
                        <a:pt x="127" y="31"/>
                      </a:lnTo>
                      <a:lnTo>
                        <a:pt x="137" y="30"/>
                      </a:lnTo>
                      <a:lnTo>
                        <a:pt x="137" y="30"/>
                      </a:lnTo>
                      <a:close/>
                      <a:moveTo>
                        <a:pt x="92" y="362"/>
                      </a:moveTo>
                      <a:lnTo>
                        <a:pt x="182" y="362"/>
                      </a:lnTo>
                      <a:lnTo>
                        <a:pt x="182" y="573"/>
                      </a:lnTo>
                      <a:lnTo>
                        <a:pt x="92" y="573"/>
                      </a:lnTo>
                      <a:lnTo>
                        <a:pt x="92" y="362"/>
                      </a:lnTo>
                      <a:close/>
                      <a:moveTo>
                        <a:pt x="137" y="0"/>
                      </a:moveTo>
                      <a:lnTo>
                        <a:pt x="125" y="1"/>
                      </a:lnTo>
                      <a:lnTo>
                        <a:pt x="113" y="4"/>
                      </a:lnTo>
                      <a:lnTo>
                        <a:pt x="102" y="9"/>
                      </a:lnTo>
                      <a:lnTo>
                        <a:pt x="93" y="15"/>
                      </a:lnTo>
                      <a:lnTo>
                        <a:pt x="84" y="22"/>
                      </a:lnTo>
                      <a:lnTo>
                        <a:pt x="76" y="29"/>
                      </a:lnTo>
                      <a:lnTo>
                        <a:pt x="69" y="38"/>
                      </a:lnTo>
                      <a:lnTo>
                        <a:pt x="65" y="46"/>
                      </a:lnTo>
                      <a:lnTo>
                        <a:pt x="53" y="48"/>
                      </a:lnTo>
                      <a:lnTo>
                        <a:pt x="41" y="53"/>
                      </a:lnTo>
                      <a:lnTo>
                        <a:pt x="36" y="55"/>
                      </a:lnTo>
                      <a:lnTo>
                        <a:pt x="30" y="58"/>
                      </a:lnTo>
                      <a:lnTo>
                        <a:pt x="25" y="62"/>
                      </a:lnTo>
                      <a:lnTo>
                        <a:pt x="21" y="67"/>
                      </a:lnTo>
                      <a:lnTo>
                        <a:pt x="16" y="71"/>
                      </a:lnTo>
                      <a:lnTo>
                        <a:pt x="12" y="76"/>
                      </a:lnTo>
                      <a:lnTo>
                        <a:pt x="9" y="82"/>
                      </a:lnTo>
                      <a:lnTo>
                        <a:pt x="6" y="88"/>
                      </a:lnTo>
                      <a:lnTo>
                        <a:pt x="3" y="96"/>
                      </a:lnTo>
                      <a:lnTo>
                        <a:pt x="2" y="103"/>
                      </a:lnTo>
                      <a:lnTo>
                        <a:pt x="1" y="112"/>
                      </a:lnTo>
                      <a:lnTo>
                        <a:pt x="0" y="120"/>
                      </a:lnTo>
                      <a:lnTo>
                        <a:pt x="0" y="394"/>
                      </a:lnTo>
                      <a:lnTo>
                        <a:pt x="1" y="397"/>
                      </a:lnTo>
                      <a:lnTo>
                        <a:pt x="2" y="399"/>
                      </a:lnTo>
                      <a:lnTo>
                        <a:pt x="3" y="402"/>
                      </a:lnTo>
                      <a:lnTo>
                        <a:pt x="6" y="404"/>
                      </a:lnTo>
                      <a:lnTo>
                        <a:pt x="8" y="406"/>
                      </a:lnTo>
                      <a:lnTo>
                        <a:pt x="10" y="408"/>
                      </a:lnTo>
                      <a:lnTo>
                        <a:pt x="13" y="409"/>
                      </a:lnTo>
                      <a:lnTo>
                        <a:pt x="15" y="409"/>
                      </a:lnTo>
                      <a:lnTo>
                        <a:pt x="19" y="409"/>
                      </a:lnTo>
                      <a:lnTo>
                        <a:pt x="22" y="408"/>
                      </a:lnTo>
                      <a:lnTo>
                        <a:pt x="24" y="406"/>
                      </a:lnTo>
                      <a:lnTo>
                        <a:pt x="26" y="404"/>
                      </a:lnTo>
                      <a:lnTo>
                        <a:pt x="28" y="402"/>
                      </a:lnTo>
                      <a:lnTo>
                        <a:pt x="29" y="399"/>
                      </a:lnTo>
                      <a:lnTo>
                        <a:pt x="30" y="397"/>
                      </a:lnTo>
                      <a:lnTo>
                        <a:pt x="30" y="394"/>
                      </a:lnTo>
                      <a:lnTo>
                        <a:pt x="30" y="120"/>
                      </a:lnTo>
                      <a:lnTo>
                        <a:pt x="31" y="111"/>
                      </a:lnTo>
                      <a:lnTo>
                        <a:pt x="34" y="102"/>
                      </a:lnTo>
                      <a:lnTo>
                        <a:pt x="36" y="96"/>
                      </a:lnTo>
                      <a:lnTo>
                        <a:pt x="40" y="89"/>
                      </a:lnTo>
                      <a:lnTo>
                        <a:pt x="44" y="85"/>
                      </a:lnTo>
                      <a:lnTo>
                        <a:pt x="50" y="82"/>
                      </a:lnTo>
                      <a:lnTo>
                        <a:pt x="55" y="79"/>
                      </a:lnTo>
                      <a:lnTo>
                        <a:pt x="62" y="77"/>
                      </a:lnTo>
                      <a:lnTo>
                        <a:pt x="62" y="618"/>
                      </a:lnTo>
                      <a:lnTo>
                        <a:pt x="62" y="626"/>
                      </a:lnTo>
                      <a:lnTo>
                        <a:pt x="63" y="633"/>
                      </a:lnTo>
                      <a:lnTo>
                        <a:pt x="65" y="640"/>
                      </a:lnTo>
                      <a:lnTo>
                        <a:pt x="67" y="647"/>
                      </a:lnTo>
                      <a:lnTo>
                        <a:pt x="70" y="654"/>
                      </a:lnTo>
                      <a:lnTo>
                        <a:pt x="74" y="660"/>
                      </a:lnTo>
                      <a:lnTo>
                        <a:pt x="79" y="666"/>
                      </a:lnTo>
                      <a:lnTo>
                        <a:pt x="84" y="671"/>
                      </a:lnTo>
                      <a:lnTo>
                        <a:pt x="90" y="676"/>
                      </a:lnTo>
                      <a:lnTo>
                        <a:pt x="95" y="681"/>
                      </a:lnTo>
                      <a:lnTo>
                        <a:pt x="101" y="684"/>
                      </a:lnTo>
                      <a:lnTo>
                        <a:pt x="108" y="687"/>
                      </a:lnTo>
                      <a:lnTo>
                        <a:pt x="114" y="690"/>
                      </a:lnTo>
                      <a:lnTo>
                        <a:pt x="122" y="693"/>
                      </a:lnTo>
                      <a:lnTo>
                        <a:pt x="129" y="694"/>
                      </a:lnTo>
                      <a:lnTo>
                        <a:pt x="137" y="694"/>
                      </a:lnTo>
                      <a:lnTo>
                        <a:pt x="143" y="694"/>
                      </a:lnTo>
                      <a:lnTo>
                        <a:pt x="150" y="693"/>
                      </a:lnTo>
                      <a:lnTo>
                        <a:pt x="157" y="690"/>
                      </a:lnTo>
                      <a:lnTo>
                        <a:pt x="164" y="687"/>
                      </a:lnTo>
                      <a:lnTo>
                        <a:pt x="170" y="684"/>
                      </a:lnTo>
                      <a:lnTo>
                        <a:pt x="177" y="680"/>
                      </a:lnTo>
                      <a:lnTo>
                        <a:pt x="182" y="675"/>
                      </a:lnTo>
                      <a:lnTo>
                        <a:pt x="187" y="669"/>
                      </a:lnTo>
                      <a:lnTo>
                        <a:pt x="193" y="663"/>
                      </a:lnTo>
                      <a:lnTo>
                        <a:pt x="197" y="656"/>
                      </a:lnTo>
                      <a:lnTo>
                        <a:pt x="201" y="648"/>
                      </a:lnTo>
                      <a:lnTo>
                        <a:pt x="206" y="641"/>
                      </a:lnTo>
                      <a:lnTo>
                        <a:pt x="208" y="632"/>
                      </a:lnTo>
                      <a:lnTo>
                        <a:pt x="210" y="623"/>
                      </a:lnTo>
                      <a:lnTo>
                        <a:pt x="211" y="613"/>
                      </a:lnTo>
                      <a:lnTo>
                        <a:pt x="212" y="603"/>
                      </a:lnTo>
                      <a:lnTo>
                        <a:pt x="212" y="60"/>
                      </a:lnTo>
                      <a:lnTo>
                        <a:pt x="211" y="56"/>
                      </a:lnTo>
                      <a:lnTo>
                        <a:pt x="210" y="51"/>
                      </a:lnTo>
                      <a:lnTo>
                        <a:pt x="208" y="45"/>
                      </a:lnTo>
                      <a:lnTo>
                        <a:pt x="206" y="41"/>
                      </a:lnTo>
                      <a:lnTo>
                        <a:pt x="198" y="30"/>
                      </a:lnTo>
                      <a:lnTo>
                        <a:pt x="188" y="20"/>
                      </a:lnTo>
                      <a:lnTo>
                        <a:pt x="177" y="13"/>
                      </a:lnTo>
                      <a:lnTo>
                        <a:pt x="164" y="6"/>
                      </a:lnTo>
                      <a:lnTo>
                        <a:pt x="157" y="3"/>
                      </a:lnTo>
                      <a:lnTo>
                        <a:pt x="151" y="2"/>
                      </a:lnTo>
                      <a:lnTo>
                        <a:pt x="143" y="1"/>
                      </a:lnTo>
                      <a:lnTo>
                        <a:pt x="137" y="0"/>
                      </a:lnTo>
                      <a:lnTo>
                        <a:pt x="1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3" name="Groupe 82"/>
            <p:cNvGrpSpPr/>
            <p:nvPr/>
          </p:nvGrpSpPr>
          <p:grpSpPr>
            <a:xfrm>
              <a:off x="6259847" y="1608559"/>
              <a:ext cx="2084690" cy="1009331"/>
              <a:chOff x="7916560" y="1570459"/>
              <a:chExt cx="2084690" cy="1009331"/>
            </a:xfrm>
          </p:grpSpPr>
          <p:sp>
            <p:nvSpPr>
              <p:cNvPr id="84" name="TextBox 16"/>
              <p:cNvSpPr txBox="1"/>
              <p:nvPr/>
            </p:nvSpPr>
            <p:spPr>
              <a:xfrm>
                <a:off x="7916560" y="2364346"/>
                <a:ext cx="208469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De recommandations</a:t>
                </a:r>
                <a:endPara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85" name="Groupe 84"/>
              <p:cNvGrpSpPr/>
              <p:nvPr/>
            </p:nvGrpSpPr>
            <p:grpSpPr>
              <a:xfrm>
                <a:off x="8389515" y="1570459"/>
                <a:ext cx="1187994" cy="884365"/>
                <a:chOff x="8027565" y="1570459"/>
                <a:chExt cx="1187994" cy="884365"/>
              </a:xfrm>
            </p:grpSpPr>
            <p:sp>
              <p:nvSpPr>
                <p:cNvPr id="86" name="TextBox 15"/>
                <p:cNvSpPr txBox="1"/>
                <p:nvPr/>
              </p:nvSpPr>
              <p:spPr>
                <a:xfrm>
                  <a:off x="8027565" y="2085492"/>
                  <a:ext cx="118799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C54A35"/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9%*</a:t>
                  </a:r>
                  <a:endPara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54A35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 192"/>
                <p:cNvSpPr>
                  <a:spLocks noEditPoints="1"/>
                </p:cNvSpPr>
                <p:nvPr/>
              </p:nvSpPr>
              <p:spPr bwMode="auto">
                <a:xfrm>
                  <a:off x="8422050" y="1570459"/>
                  <a:ext cx="399024" cy="460691"/>
                </a:xfrm>
                <a:custGeom>
                  <a:avLst/>
                  <a:gdLst>
                    <a:gd name="T0" fmla="*/ 373 w 902"/>
                    <a:gd name="T1" fmla="*/ 840 h 902"/>
                    <a:gd name="T2" fmla="*/ 386 w 902"/>
                    <a:gd name="T3" fmla="*/ 772 h 902"/>
                    <a:gd name="T4" fmla="*/ 709 w 902"/>
                    <a:gd name="T5" fmla="*/ 790 h 902"/>
                    <a:gd name="T6" fmla="*/ 871 w 902"/>
                    <a:gd name="T7" fmla="*/ 816 h 902"/>
                    <a:gd name="T8" fmla="*/ 713 w 902"/>
                    <a:gd name="T9" fmla="*/ 865 h 902"/>
                    <a:gd name="T10" fmla="*/ 102 w 902"/>
                    <a:gd name="T11" fmla="*/ 580 h 902"/>
                    <a:gd name="T12" fmla="*/ 214 w 902"/>
                    <a:gd name="T13" fmla="*/ 672 h 902"/>
                    <a:gd name="T14" fmla="*/ 34 w 902"/>
                    <a:gd name="T15" fmla="*/ 625 h 902"/>
                    <a:gd name="T16" fmla="*/ 483 w 902"/>
                    <a:gd name="T17" fmla="*/ 47 h 902"/>
                    <a:gd name="T18" fmla="*/ 567 w 902"/>
                    <a:gd name="T19" fmla="*/ 98 h 902"/>
                    <a:gd name="T20" fmla="*/ 391 w 902"/>
                    <a:gd name="T21" fmla="*/ 145 h 902"/>
                    <a:gd name="T22" fmla="*/ 100 w 902"/>
                    <a:gd name="T23" fmla="*/ 127 h 902"/>
                    <a:gd name="T24" fmla="*/ 40 w 902"/>
                    <a:gd name="T25" fmla="*/ 77 h 902"/>
                    <a:gd name="T26" fmla="*/ 239 w 902"/>
                    <a:gd name="T27" fmla="*/ 31 h 902"/>
                    <a:gd name="T28" fmla="*/ 516 w 902"/>
                    <a:gd name="T29" fmla="*/ 366 h 902"/>
                    <a:gd name="T30" fmla="*/ 529 w 902"/>
                    <a:gd name="T31" fmla="*/ 434 h 902"/>
                    <a:gd name="T32" fmla="*/ 270 w 902"/>
                    <a:gd name="T33" fmla="*/ 464 h 902"/>
                    <a:gd name="T34" fmla="*/ 49 w 902"/>
                    <a:gd name="T35" fmla="*/ 425 h 902"/>
                    <a:gd name="T36" fmla="*/ 119 w 902"/>
                    <a:gd name="T37" fmla="*/ 373 h 902"/>
                    <a:gd name="T38" fmla="*/ 408 w 902"/>
                    <a:gd name="T39" fmla="*/ 279 h 902"/>
                    <a:gd name="T40" fmla="*/ 570 w 902"/>
                    <a:gd name="T41" fmla="*/ 305 h 902"/>
                    <a:gd name="T42" fmla="*/ 412 w 902"/>
                    <a:gd name="T43" fmla="*/ 354 h 902"/>
                    <a:gd name="T44" fmla="*/ 122 w 902"/>
                    <a:gd name="T45" fmla="*/ 343 h 902"/>
                    <a:gd name="T46" fmla="*/ 42 w 902"/>
                    <a:gd name="T47" fmla="*/ 245 h 902"/>
                    <a:gd name="T48" fmla="*/ 301 w 902"/>
                    <a:gd name="T49" fmla="*/ 285 h 902"/>
                    <a:gd name="T50" fmla="*/ 459 w 902"/>
                    <a:gd name="T51" fmla="*/ 243 h 902"/>
                    <a:gd name="T52" fmla="*/ 165 w 902"/>
                    <a:gd name="T53" fmla="*/ 246 h 902"/>
                    <a:gd name="T54" fmla="*/ 30 w 902"/>
                    <a:gd name="T55" fmla="*/ 195 h 902"/>
                    <a:gd name="T56" fmla="*/ 221 w 902"/>
                    <a:gd name="T57" fmla="*/ 176 h 902"/>
                    <a:gd name="T58" fmla="*/ 536 w 902"/>
                    <a:gd name="T59" fmla="*/ 148 h 902"/>
                    <a:gd name="T60" fmla="*/ 189 w 902"/>
                    <a:gd name="T61" fmla="*/ 564 h 902"/>
                    <a:gd name="T62" fmla="*/ 31 w 902"/>
                    <a:gd name="T63" fmla="*/ 515 h 902"/>
                    <a:gd name="T64" fmla="*/ 193 w 902"/>
                    <a:gd name="T65" fmla="*/ 490 h 902"/>
                    <a:gd name="T66" fmla="*/ 516 w 902"/>
                    <a:gd name="T67" fmla="*/ 471 h 902"/>
                    <a:gd name="T68" fmla="*/ 417 w 902"/>
                    <a:gd name="T69" fmla="*/ 528 h 902"/>
                    <a:gd name="T70" fmla="*/ 871 w 902"/>
                    <a:gd name="T71" fmla="*/ 605 h 902"/>
                    <a:gd name="T72" fmla="*/ 718 w 902"/>
                    <a:gd name="T73" fmla="*/ 654 h 902"/>
                    <a:gd name="T74" fmla="*/ 419 w 902"/>
                    <a:gd name="T75" fmla="*/ 642 h 902"/>
                    <a:gd name="T76" fmla="*/ 335 w 902"/>
                    <a:gd name="T77" fmla="*/ 592 h 902"/>
                    <a:gd name="T78" fmla="*/ 511 w 902"/>
                    <a:gd name="T79" fmla="*/ 544 h 902"/>
                    <a:gd name="T80" fmla="*/ 802 w 902"/>
                    <a:gd name="T81" fmla="*/ 563 h 902"/>
                    <a:gd name="T82" fmla="*/ 867 w 902"/>
                    <a:gd name="T83" fmla="*/ 715 h 902"/>
                    <a:gd name="T84" fmla="*/ 688 w 902"/>
                    <a:gd name="T85" fmla="*/ 762 h 902"/>
                    <a:gd name="T86" fmla="*/ 404 w 902"/>
                    <a:gd name="T87" fmla="*/ 745 h 902"/>
                    <a:gd name="T88" fmla="*/ 352 w 902"/>
                    <a:gd name="T89" fmla="*/ 654 h 902"/>
                    <a:gd name="T90" fmla="*/ 642 w 902"/>
                    <a:gd name="T91" fmla="*/ 691 h 902"/>
                    <a:gd name="T92" fmla="*/ 872 w 902"/>
                    <a:gd name="T93" fmla="*/ 643 h 902"/>
                    <a:gd name="T94" fmla="*/ 590 w 902"/>
                    <a:gd name="T95" fmla="*/ 63 h 902"/>
                    <a:gd name="T96" fmla="*/ 408 w 902"/>
                    <a:gd name="T97" fmla="*/ 5 h 902"/>
                    <a:gd name="T98" fmla="*/ 118 w 902"/>
                    <a:gd name="T99" fmla="*/ 16 h 902"/>
                    <a:gd name="T100" fmla="*/ 2 w 902"/>
                    <a:gd name="T101" fmla="*/ 78 h 902"/>
                    <a:gd name="T102" fmla="*/ 9 w 902"/>
                    <a:gd name="T103" fmla="*/ 640 h 902"/>
                    <a:gd name="T104" fmla="*/ 181 w 902"/>
                    <a:gd name="T105" fmla="*/ 699 h 902"/>
                    <a:gd name="T106" fmla="*/ 325 w 902"/>
                    <a:gd name="T107" fmla="*/ 851 h 902"/>
                    <a:gd name="T108" fmla="*/ 601 w 902"/>
                    <a:gd name="T109" fmla="*/ 902 h 902"/>
                    <a:gd name="T110" fmla="*/ 877 w 902"/>
                    <a:gd name="T111" fmla="*/ 851 h 902"/>
                    <a:gd name="T112" fmla="*/ 900 w 902"/>
                    <a:gd name="T113" fmla="*/ 590 h 902"/>
                    <a:gd name="T114" fmla="*/ 784 w 902"/>
                    <a:gd name="T115" fmla="*/ 527 h 9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02" h="902">
                      <a:moveTo>
                        <a:pt x="601" y="872"/>
                      </a:moveTo>
                      <a:lnTo>
                        <a:pt x="571" y="870"/>
                      </a:lnTo>
                      <a:lnTo>
                        <a:pt x="542" y="869"/>
                      </a:lnTo>
                      <a:lnTo>
                        <a:pt x="515" y="867"/>
                      </a:lnTo>
                      <a:lnTo>
                        <a:pt x="490" y="865"/>
                      </a:lnTo>
                      <a:lnTo>
                        <a:pt x="465" y="862"/>
                      </a:lnTo>
                      <a:lnTo>
                        <a:pt x="444" y="859"/>
                      </a:lnTo>
                      <a:lnTo>
                        <a:pt x="422" y="854"/>
                      </a:lnTo>
                      <a:lnTo>
                        <a:pt x="404" y="850"/>
                      </a:lnTo>
                      <a:lnTo>
                        <a:pt x="388" y="846"/>
                      </a:lnTo>
                      <a:lnTo>
                        <a:pt x="373" y="840"/>
                      </a:lnTo>
                      <a:lnTo>
                        <a:pt x="360" y="836"/>
                      </a:lnTo>
                      <a:lnTo>
                        <a:pt x="349" y="831"/>
                      </a:lnTo>
                      <a:lnTo>
                        <a:pt x="342" y="825"/>
                      </a:lnTo>
                      <a:lnTo>
                        <a:pt x="335" y="821"/>
                      </a:lnTo>
                      <a:lnTo>
                        <a:pt x="332" y="816"/>
                      </a:lnTo>
                      <a:lnTo>
                        <a:pt x="331" y="812"/>
                      </a:lnTo>
                      <a:lnTo>
                        <a:pt x="331" y="749"/>
                      </a:lnTo>
                      <a:lnTo>
                        <a:pt x="342" y="756"/>
                      </a:lnTo>
                      <a:lnTo>
                        <a:pt x="356" y="761"/>
                      </a:lnTo>
                      <a:lnTo>
                        <a:pt x="370" y="767"/>
                      </a:lnTo>
                      <a:lnTo>
                        <a:pt x="386" y="772"/>
                      </a:lnTo>
                      <a:lnTo>
                        <a:pt x="402" y="776"/>
                      </a:lnTo>
                      <a:lnTo>
                        <a:pt x="419" y="779"/>
                      </a:lnTo>
                      <a:lnTo>
                        <a:pt x="437" y="783"/>
                      </a:lnTo>
                      <a:lnTo>
                        <a:pt x="456" y="786"/>
                      </a:lnTo>
                      <a:lnTo>
                        <a:pt x="494" y="791"/>
                      </a:lnTo>
                      <a:lnTo>
                        <a:pt x="531" y="793"/>
                      </a:lnTo>
                      <a:lnTo>
                        <a:pt x="568" y="795"/>
                      </a:lnTo>
                      <a:lnTo>
                        <a:pt x="601" y="797"/>
                      </a:lnTo>
                      <a:lnTo>
                        <a:pt x="635" y="795"/>
                      </a:lnTo>
                      <a:lnTo>
                        <a:pt x="671" y="793"/>
                      </a:lnTo>
                      <a:lnTo>
                        <a:pt x="709" y="790"/>
                      </a:lnTo>
                      <a:lnTo>
                        <a:pt x="747" y="786"/>
                      </a:lnTo>
                      <a:lnTo>
                        <a:pt x="765" y="783"/>
                      </a:lnTo>
                      <a:lnTo>
                        <a:pt x="783" y="779"/>
                      </a:lnTo>
                      <a:lnTo>
                        <a:pt x="800" y="776"/>
                      </a:lnTo>
                      <a:lnTo>
                        <a:pt x="817" y="772"/>
                      </a:lnTo>
                      <a:lnTo>
                        <a:pt x="832" y="767"/>
                      </a:lnTo>
                      <a:lnTo>
                        <a:pt x="847" y="761"/>
                      </a:lnTo>
                      <a:lnTo>
                        <a:pt x="860" y="756"/>
                      </a:lnTo>
                      <a:lnTo>
                        <a:pt x="872" y="749"/>
                      </a:lnTo>
                      <a:lnTo>
                        <a:pt x="872" y="812"/>
                      </a:lnTo>
                      <a:lnTo>
                        <a:pt x="871" y="816"/>
                      </a:lnTo>
                      <a:lnTo>
                        <a:pt x="867" y="821"/>
                      </a:lnTo>
                      <a:lnTo>
                        <a:pt x="861" y="825"/>
                      </a:lnTo>
                      <a:lnTo>
                        <a:pt x="853" y="831"/>
                      </a:lnTo>
                      <a:lnTo>
                        <a:pt x="842" y="836"/>
                      </a:lnTo>
                      <a:lnTo>
                        <a:pt x="830" y="840"/>
                      </a:lnTo>
                      <a:lnTo>
                        <a:pt x="815" y="846"/>
                      </a:lnTo>
                      <a:lnTo>
                        <a:pt x="798" y="850"/>
                      </a:lnTo>
                      <a:lnTo>
                        <a:pt x="780" y="854"/>
                      </a:lnTo>
                      <a:lnTo>
                        <a:pt x="760" y="859"/>
                      </a:lnTo>
                      <a:lnTo>
                        <a:pt x="737" y="862"/>
                      </a:lnTo>
                      <a:lnTo>
                        <a:pt x="713" y="865"/>
                      </a:lnTo>
                      <a:lnTo>
                        <a:pt x="688" y="867"/>
                      </a:lnTo>
                      <a:lnTo>
                        <a:pt x="660" y="869"/>
                      </a:lnTo>
                      <a:lnTo>
                        <a:pt x="632" y="870"/>
                      </a:lnTo>
                      <a:lnTo>
                        <a:pt x="601" y="872"/>
                      </a:lnTo>
                      <a:close/>
                      <a:moveTo>
                        <a:pt x="30" y="616"/>
                      </a:moveTo>
                      <a:lnTo>
                        <a:pt x="30" y="553"/>
                      </a:lnTo>
                      <a:lnTo>
                        <a:pt x="42" y="560"/>
                      </a:lnTo>
                      <a:lnTo>
                        <a:pt x="55" y="566"/>
                      </a:lnTo>
                      <a:lnTo>
                        <a:pt x="70" y="572"/>
                      </a:lnTo>
                      <a:lnTo>
                        <a:pt x="85" y="576"/>
                      </a:lnTo>
                      <a:lnTo>
                        <a:pt x="102" y="580"/>
                      </a:lnTo>
                      <a:lnTo>
                        <a:pt x="119" y="584"/>
                      </a:lnTo>
                      <a:lnTo>
                        <a:pt x="137" y="588"/>
                      </a:lnTo>
                      <a:lnTo>
                        <a:pt x="155" y="591"/>
                      </a:lnTo>
                      <a:lnTo>
                        <a:pt x="193" y="595"/>
                      </a:lnTo>
                      <a:lnTo>
                        <a:pt x="230" y="598"/>
                      </a:lnTo>
                      <a:lnTo>
                        <a:pt x="267" y="601"/>
                      </a:lnTo>
                      <a:lnTo>
                        <a:pt x="301" y="601"/>
                      </a:lnTo>
                      <a:lnTo>
                        <a:pt x="301" y="676"/>
                      </a:lnTo>
                      <a:lnTo>
                        <a:pt x="270" y="676"/>
                      </a:lnTo>
                      <a:lnTo>
                        <a:pt x="241" y="674"/>
                      </a:lnTo>
                      <a:lnTo>
                        <a:pt x="214" y="672"/>
                      </a:lnTo>
                      <a:lnTo>
                        <a:pt x="189" y="670"/>
                      </a:lnTo>
                      <a:lnTo>
                        <a:pt x="165" y="667"/>
                      </a:lnTo>
                      <a:lnTo>
                        <a:pt x="142" y="664"/>
                      </a:lnTo>
                      <a:lnTo>
                        <a:pt x="122" y="659"/>
                      </a:lnTo>
                      <a:lnTo>
                        <a:pt x="103" y="655"/>
                      </a:lnTo>
                      <a:lnTo>
                        <a:pt x="87" y="650"/>
                      </a:lnTo>
                      <a:lnTo>
                        <a:pt x="72" y="646"/>
                      </a:lnTo>
                      <a:lnTo>
                        <a:pt x="59" y="640"/>
                      </a:lnTo>
                      <a:lnTo>
                        <a:pt x="49" y="636"/>
                      </a:lnTo>
                      <a:lnTo>
                        <a:pt x="41" y="631"/>
                      </a:lnTo>
                      <a:lnTo>
                        <a:pt x="34" y="625"/>
                      </a:lnTo>
                      <a:lnTo>
                        <a:pt x="31" y="621"/>
                      </a:lnTo>
                      <a:lnTo>
                        <a:pt x="30" y="616"/>
                      </a:lnTo>
                      <a:lnTo>
                        <a:pt x="30" y="616"/>
                      </a:lnTo>
                      <a:close/>
                      <a:moveTo>
                        <a:pt x="301" y="30"/>
                      </a:moveTo>
                      <a:lnTo>
                        <a:pt x="332" y="30"/>
                      </a:lnTo>
                      <a:lnTo>
                        <a:pt x="362" y="31"/>
                      </a:lnTo>
                      <a:lnTo>
                        <a:pt x="391" y="33"/>
                      </a:lnTo>
                      <a:lnTo>
                        <a:pt x="417" y="36"/>
                      </a:lnTo>
                      <a:lnTo>
                        <a:pt x="441" y="39"/>
                      </a:lnTo>
                      <a:lnTo>
                        <a:pt x="463" y="42"/>
                      </a:lnTo>
                      <a:lnTo>
                        <a:pt x="483" y="47"/>
                      </a:lnTo>
                      <a:lnTo>
                        <a:pt x="501" y="52"/>
                      </a:lnTo>
                      <a:lnTo>
                        <a:pt x="517" y="56"/>
                      </a:lnTo>
                      <a:lnTo>
                        <a:pt x="531" y="62"/>
                      </a:lnTo>
                      <a:lnTo>
                        <a:pt x="544" y="66"/>
                      </a:lnTo>
                      <a:lnTo>
                        <a:pt x="554" y="71"/>
                      </a:lnTo>
                      <a:lnTo>
                        <a:pt x="561" y="77"/>
                      </a:lnTo>
                      <a:lnTo>
                        <a:pt x="567" y="81"/>
                      </a:lnTo>
                      <a:lnTo>
                        <a:pt x="570" y="85"/>
                      </a:lnTo>
                      <a:lnTo>
                        <a:pt x="571" y="90"/>
                      </a:lnTo>
                      <a:lnTo>
                        <a:pt x="570" y="94"/>
                      </a:lnTo>
                      <a:lnTo>
                        <a:pt x="567" y="98"/>
                      </a:lnTo>
                      <a:lnTo>
                        <a:pt x="561" y="102"/>
                      </a:lnTo>
                      <a:lnTo>
                        <a:pt x="554" y="108"/>
                      </a:lnTo>
                      <a:lnTo>
                        <a:pt x="544" y="112"/>
                      </a:lnTo>
                      <a:lnTo>
                        <a:pt x="531" y="117"/>
                      </a:lnTo>
                      <a:lnTo>
                        <a:pt x="517" y="123"/>
                      </a:lnTo>
                      <a:lnTo>
                        <a:pt x="501" y="127"/>
                      </a:lnTo>
                      <a:lnTo>
                        <a:pt x="483" y="131"/>
                      </a:lnTo>
                      <a:lnTo>
                        <a:pt x="463" y="136"/>
                      </a:lnTo>
                      <a:lnTo>
                        <a:pt x="441" y="140"/>
                      </a:lnTo>
                      <a:lnTo>
                        <a:pt x="417" y="143"/>
                      </a:lnTo>
                      <a:lnTo>
                        <a:pt x="391" y="145"/>
                      </a:lnTo>
                      <a:lnTo>
                        <a:pt x="362" y="147"/>
                      </a:lnTo>
                      <a:lnTo>
                        <a:pt x="332" y="150"/>
                      </a:lnTo>
                      <a:lnTo>
                        <a:pt x="301" y="150"/>
                      </a:lnTo>
                      <a:lnTo>
                        <a:pt x="269" y="150"/>
                      </a:lnTo>
                      <a:lnTo>
                        <a:pt x="239" y="147"/>
                      </a:lnTo>
                      <a:lnTo>
                        <a:pt x="211" y="145"/>
                      </a:lnTo>
                      <a:lnTo>
                        <a:pt x="184" y="143"/>
                      </a:lnTo>
                      <a:lnTo>
                        <a:pt x="161" y="140"/>
                      </a:lnTo>
                      <a:lnTo>
                        <a:pt x="138" y="136"/>
                      </a:lnTo>
                      <a:lnTo>
                        <a:pt x="118" y="131"/>
                      </a:lnTo>
                      <a:lnTo>
                        <a:pt x="100" y="127"/>
                      </a:lnTo>
                      <a:lnTo>
                        <a:pt x="84" y="123"/>
                      </a:lnTo>
                      <a:lnTo>
                        <a:pt x="70" y="117"/>
                      </a:lnTo>
                      <a:lnTo>
                        <a:pt x="58" y="112"/>
                      </a:lnTo>
                      <a:lnTo>
                        <a:pt x="47" y="108"/>
                      </a:lnTo>
                      <a:lnTo>
                        <a:pt x="40" y="102"/>
                      </a:lnTo>
                      <a:lnTo>
                        <a:pt x="34" y="98"/>
                      </a:lnTo>
                      <a:lnTo>
                        <a:pt x="31" y="94"/>
                      </a:lnTo>
                      <a:lnTo>
                        <a:pt x="30" y="90"/>
                      </a:lnTo>
                      <a:lnTo>
                        <a:pt x="31" y="85"/>
                      </a:lnTo>
                      <a:lnTo>
                        <a:pt x="34" y="81"/>
                      </a:lnTo>
                      <a:lnTo>
                        <a:pt x="40" y="77"/>
                      </a:lnTo>
                      <a:lnTo>
                        <a:pt x="47" y="71"/>
                      </a:lnTo>
                      <a:lnTo>
                        <a:pt x="58" y="66"/>
                      </a:lnTo>
                      <a:lnTo>
                        <a:pt x="70" y="62"/>
                      </a:lnTo>
                      <a:lnTo>
                        <a:pt x="84" y="56"/>
                      </a:lnTo>
                      <a:lnTo>
                        <a:pt x="100" y="52"/>
                      </a:lnTo>
                      <a:lnTo>
                        <a:pt x="118" y="47"/>
                      </a:lnTo>
                      <a:lnTo>
                        <a:pt x="138" y="42"/>
                      </a:lnTo>
                      <a:lnTo>
                        <a:pt x="161" y="39"/>
                      </a:lnTo>
                      <a:lnTo>
                        <a:pt x="184" y="36"/>
                      </a:lnTo>
                      <a:lnTo>
                        <a:pt x="211" y="33"/>
                      </a:lnTo>
                      <a:lnTo>
                        <a:pt x="239" y="31"/>
                      </a:lnTo>
                      <a:lnTo>
                        <a:pt x="269" y="30"/>
                      </a:lnTo>
                      <a:lnTo>
                        <a:pt x="301" y="30"/>
                      </a:lnTo>
                      <a:close/>
                      <a:moveTo>
                        <a:pt x="301" y="390"/>
                      </a:moveTo>
                      <a:lnTo>
                        <a:pt x="334" y="390"/>
                      </a:lnTo>
                      <a:lnTo>
                        <a:pt x="371" y="387"/>
                      </a:lnTo>
                      <a:lnTo>
                        <a:pt x="408" y="385"/>
                      </a:lnTo>
                      <a:lnTo>
                        <a:pt x="446" y="380"/>
                      </a:lnTo>
                      <a:lnTo>
                        <a:pt x="464" y="378"/>
                      </a:lnTo>
                      <a:lnTo>
                        <a:pt x="482" y="373"/>
                      </a:lnTo>
                      <a:lnTo>
                        <a:pt x="500" y="370"/>
                      </a:lnTo>
                      <a:lnTo>
                        <a:pt x="516" y="366"/>
                      </a:lnTo>
                      <a:lnTo>
                        <a:pt x="532" y="361"/>
                      </a:lnTo>
                      <a:lnTo>
                        <a:pt x="546" y="355"/>
                      </a:lnTo>
                      <a:lnTo>
                        <a:pt x="559" y="350"/>
                      </a:lnTo>
                      <a:lnTo>
                        <a:pt x="571" y="343"/>
                      </a:lnTo>
                      <a:lnTo>
                        <a:pt x="571" y="406"/>
                      </a:lnTo>
                      <a:lnTo>
                        <a:pt x="570" y="410"/>
                      </a:lnTo>
                      <a:lnTo>
                        <a:pt x="567" y="415"/>
                      </a:lnTo>
                      <a:lnTo>
                        <a:pt x="560" y="419"/>
                      </a:lnTo>
                      <a:lnTo>
                        <a:pt x="552" y="425"/>
                      </a:lnTo>
                      <a:lnTo>
                        <a:pt x="542" y="430"/>
                      </a:lnTo>
                      <a:lnTo>
                        <a:pt x="529" y="434"/>
                      </a:lnTo>
                      <a:lnTo>
                        <a:pt x="514" y="440"/>
                      </a:lnTo>
                      <a:lnTo>
                        <a:pt x="498" y="444"/>
                      </a:lnTo>
                      <a:lnTo>
                        <a:pt x="479" y="448"/>
                      </a:lnTo>
                      <a:lnTo>
                        <a:pt x="459" y="453"/>
                      </a:lnTo>
                      <a:lnTo>
                        <a:pt x="437" y="456"/>
                      </a:lnTo>
                      <a:lnTo>
                        <a:pt x="412" y="459"/>
                      </a:lnTo>
                      <a:lnTo>
                        <a:pt x="387" y="462"/>
                      </a:lnTo>
                      <a:lnTo>
                        <a:pt x="360" y="463"/>
                      </a:lnTo>
                      <a:lnTo>
                        <a:pt x="331" y="464"/>
                      </a:lnTo>
                      <a:lnTo>
                        <a:pt x="301" y="466"/>
                      </a:lnTo>
                      <a:lnTo>
                        <a:pt x="270" y="464"/>
                      </a:lnTo>
                      <a:lnTo>
                        <a:pt x="241" y="463"/>
                      </a:lnTo>
                      <a:lnTo>
                        <a:pt x="214" y="462"/>
                      </a:lnTo>
                      <a:lnTo>
                        <a:pt x="189" y="459"/>
                      </a:lnTo>
                      <a:lnTo>
                        <a:pt x="165" y="456"/>
                      </a:lnTo>
                      <a:lnTo>
                        <a:pt x="142" y="453"/>
                      </a:lnTo>
                      <a:lnTo>
                        <a:pt x="122" y="448"/>
                      </a:lnTo>
                      <a:lnTo>
                        <a:pt x="103" y="444"/>
                      </a:lnTo>
                      <a:lnTo>
                        <a:pt x="87" y="440"/>
                      </a:lnTo>
                      <a:lnTo>
                        <a:pt x="72" y="434"/>
                      </a:lnTo>
                      <a:lnTo>
                        <a:pt x="59" y="430"/>
                      </a:lnTo>
                      <a:lnTo>
                        <a:pt x="49" y="425"/>
                      </a:lnTo>
                      <a:lnTo>
                        <a:pt x="41" y="419"/>
                      </a:lnTo>
                      <a:lnTo>
                        <a:pt x="34" y="415"/>
                      </a:lnTo>
                      <a:lnTo>
                        <a:pt x="31" y="410"/>
                      </a:lnTo>
                      <a:lnTo>
                        <a:pt x="30" y="406"/>
                      </a:lnTo>
                      <a:lnTo>
                        <a:pt x="30" y="343"/>
                      </a:lnTo>
                      <a:lnTo>
                        <a:pt x="42" y="350"/>
                      </a:lnTo>
                      <a:lnTo>
                        <a:pt x="55" y="355"/>
                      </a:lnTo>
                      <a:lnTo>
                        <a:pt x="70" y="361"/>
                      </a:lnTo>
                      <a:lnTo>
                        <a:pt x="85" y="366"/>
                      </a:lnTo>
                      <a:lnTo>
                        <a:pt x="102" y="370"/>
                      </a:lnTo>
                      <a:lnTo>
                        <a:pt x="119" y="373"/>
                      </a:lnTo>
                      <a:lnTo>
                        <a:pt x="137" y="378"/>
                      </a:lnTo>
                      <a:lnTo>
                        <a:pt x="155" y="380"/>
                      </a:lnTo>
                      <a:lnTo>
                        <a:pt x="193" y="385"/>
                      </a:lnTo>
                      <a:lnTo>
                        <a:pt x="230" y="387"/>
                      </a:lnTo>
                      <a:lnTo>
                        <a:pt x="267" y="390"/>
                      </a:lnTo>
                      <a:lnTo>
                        <a:pt x="301" y="391"/>
                      </a:lnTo>
                      <a:lnTo>
                        <a:pt x="301" y="390"/>
                      </a:lnTo>
                      <a:close/>
                      <a:moveTo>
                        <a:pt x="301" y="285"/>
                      </a:moveTo>
                      <a:lnTo>
                        <a:pt x="334" y="285"/>
                      </a:lnTo>
                      <a:lnTo>
                        <a:pt x="371" y="282"/>
                      </a:lnTo>
                      <a:lnTo>
                        <a:pt x="408" y="279"/>
                      </a:lnTo>
                      <a:lnTo>
                        <a:pt x="446" y="275"/>
                      </a:lnTo>
                      <a:lnTo>
                        <a:pt x="464" y="272"/>
                      </a:lnTo>
                      <a:lnTo>
                        <a:pt x="482" y="268"/>
                      </a:lnTo>
                      <a:lnTo>
                        <a:pt x="500" y="265"/>
                      </a:lnTo>
                      <a:lnTo>
                        <a:pt x="516" y="261"/>
                      </a:lnTo>
                      <a:lnTo>
                        <a:pt x="532" y="256"/>
                      </a:lnTo>
                      <a:lnTo>
                        <a:pt x="546" y="250"/>
                      </a:lnTo>
                      <a:lnTo>
                        <a:pt x="559" y="245"/>
                      </a:lnTo>
                      <a:lnTo>
                        <a:pt x="571" y="238"/>
                      </a:lnTo>
                      <a:lnTo>
                        <a:pt x="571" y="300"/>
                      </a:lnTo>
                      <a:lnTo>
                        <a:pt x="570" y="305"/>
                      </a:lnTo>
                      <a:lnTo>
                        <a:pt x="567" y="309"/>
                      </a:lnTo>
                      <a:lnTo>
                        <a:pt x="560" y="315"/>
                      </a:lnTo>
                      <a:lnTo>
                        <a:pt x="552" y="320"/>
                      </a:lnTo>
                      <a:lnTo>
                        <a:pt x="542" y="325"/>
                      </a:lnTo>
                      <a:lnTo>
                        <a:pt x="529" y="330"/>
                      </a:lnTo>
                      <a:lnTo>
                        <a:pt x="514" y="335"/>
                      </a:lnTo>
                      <a:lnTo>
                        <a:pt x="498" y="339"/>
                      </a:lnTo>
                      <a:lnTo>
                        <a:pt x="479" y="343"/>
                      </a:lnTo>
                      <a:lnTo>
                        <a:pt x="459" y="348"/>
                      </a:lnTo>
                      <a:lnTo>
                        <a:pt x="437" y="351"/>
                      </a:lnTo>
                      <a:lnTo>
                        <a:pt x="412" y="354"/>
                      </a:lnTo>
                      <a:lnTo>
                        <a:pt x="387" y="356"/>
                      </a:lnTo>
                      <a:lnTo>
                        <a:pt x="360" y="358"/>
                      </a:lnTo>
                      <a:lnTo>
                        <a:pt x="331" y="360"/>
                      </a:lnTo>
                      <a:lnTo>
                        <a:pt x="301" y="361"/>
                      </a:lnTo>
                      <a:lnTo>
                        <a:pt x="270" y="360"/>
                      </a:lnTo>
                      <a:lnTo>
                        <a:pt x="241" y="358"/>
                      </a:lnTo>
                      <a:lnTo>
                        <a:pt x="214" y="356"/>
                      </a:lnTo>
                      <a:lnTo>
                        <a:pt x="189" y="354"/>
                      </a:lnTo>
                      <a:lnTo>
                        <a:pt x="165" y="351"/>
                      </a:lnTo>
                      <a:lnTo>
                        <a:pt x="142" y="348"/>
                      </a:lnTo>
                      <a:lnTo>
                        <a:pt x="122" y="343"/>
                      </a:lnTo>
                      <a:lnTo>
                        <a:pt x="103" y="339"/>
                      </a:lnTo>
                      <a:lnTo>
                        <a:pt x="87" y="335"/>
                      </a:lnTo>
                      <a:lnTo>
                        <a:pt x="72" y="330"/>
                      </a:lnTo>
                      <a:lnTo>
                        <a:pt x="59" y="325"/>
                      </a:lnTo>
                      <a:lnTo>
                        <a:pt x="49" y="320"/>
                      </a:lnTo>
                      <a:lnTo>
                        <a:pt x="41" y="315"/>
                      </a:lnTo>
                      <a:lnTo>
                        <a:pt x="34" y="309"/>
                      </a:lnTo>
                      <a:lnTo>
                        <a:pt x="31" y="305"/>
                      </a:lnTo>
                      <a:lnTo>
                        <a:pt x="30" y="300"/>
                      </a:lnTo>
                      <a:lnTo>
                        <a:pt x="30" y="237"/>
                      </a:lnTo>
                      <a:lnTo>
                        <a:pt x="42" y="245"/>
                      </a:lnTo>
                      <a:lnTo>
                        <a:pt x="55" y="250"/>
                      </a:lnTo>
                      <a:lnTo>
                        <a:pt x="70" y="256"/>
                      </a:lnTo>
                      <a:lnTo>
                        <a:pt x="85" y="261"/>
                      </a:lnTo>
                      <a:lnTo>
                        <a:pt x="102" y="265"/>
                      </a:lnTo>
                      <a:lnTo>
                        <a:pt x="119" y="268"/>
                      </a:lnTo>
                      <a:lnTo>
                        <a:pt x="137" y="272"/>
                      </a:lnTo>
                      <a:lnTo>
                        <a:pt x="155" y="275"/>
                      </a:lnTo>
                      <a:lnTo>
                        <a:pt x="193" y="279"/>
                      </a:lnTo>
                      <a:lnTo>
                        <a:pt x="230" y="282"/>
                      </a:lnTo>
                      <a:lnTo>
                        <a:pt x="267" y="285"/>
                      </a:lnTo>
                      <a:lnTo>
                        <a:pt x="301" y="285"/>
                      </a:lnTo>
                      <a:close/>
                      <a:moveTo>
                        <a:pt x="571" y="195"/>
                      </a:moveTo>
                      <a:lnTo>
                        <a:pt x="570" y="199"/>
                      </a:lnTo>
                      <a:lnTo>
                        <a:pt x="567" y="204"/>
                      </a:lnTo>
                      <a:lnTo>
                        <a:pt x="560" y="210"/>
                      </a:lnTo>
                      <a:lnTo>
                        <a:pt x="552" y="215"/>
                      </a:lnTo>
                      <a:lnTo>
                        <a:pt x="542" y="219"/>
                      </a:lnTo>
                      <a:lnTo>
                        <a:pt x="529" y="225"/>
                      </a:lnTo>
                      <a:lnTo>
                        <a:pt x="514" y="229"/>
                      </a:lnTo>
                      <a:lnTo>
                        <a:pt x="498" y="234"/>
                      </a:lnTo>
                      <a:lnTo>
                        <a:pt x="479" y="238"/>
                      </a:lnTo>
                      <a:lnTo>
                        <a:pt x="459" y="243"/>
                      </a:lnTo>
                      <a:lnTo>
                        <a:pt x="437" y="246"/>
                      </a:lnTo>
                      <a:lnTo>
                        <a:pt x="412" y="249"/>
                      </a:lnTo>
                      <a:lnTo>
                        <a:pt x="387" y="251"/>
                      </a:lnTo>
                      <a:lnTo>
                        <a:pt x="360" y="253"/>
                      </a:lnTo>
                      <a:lnTo>
                        <a:pt x="331" y="255"/>
                      </a:lnTo>
                      <a:lnTo>
                        <a:pt x="301" y="255"/>
                      </a:lnTo>
                      <a:lnTo>
                        <a:pt x="270" y="255"/>
                      </a:lnTo>
                      <a:lnTo>
                        <a:pt x="241" y="253"/>
                      </a:lnTo>
                      <a:lnTo>
                        <a:pt x="214" y="251"/>
                      </a:lnTo>
                      <a:lnTo>
                        <a:pt x="189" y="249"/>
                      </a:lnTo>
                      <a:lnTo>
                        <a:pt x="165" y="246"/>
                      </a:lnTo>
                      <a:lnTo>
                        <a:pt x="142" y="242"/>
                      </a:lnTo>
                      <a:lnTo>
                        <a:pt x="122" y="238"/>
                      </a:lnTo>
                      <a:lnTo>
                        <a:pt x="103" y="234"/>
                      </a:lnTo>
                      <a:lnTo>
                        <a:pt x="87" y="229"/>
                      </a:lnTo>
                      <a:lnTo>
                        <a:pt x="72" y="225"/>
                      </a:lnTo>
                      <a:lnTo>
                        <a:pt x="59" y="219"/>
                      </a:lnTo>
                      <a:lnTo>
                        <a:pt x="49" y="215"/>
                      </a:lnTo>
                      <a:lnTo>
                        <a:pt x="41" y="210"/>
                      </a:lnTo>
                      <a:lnTo>
                        <a:pt x="34" y="204"/>
                      </a:lnTo>
                      <a:lnTo>
                        <a:pt x="31" y="200"/>
                      </a:lnTo>
                      <a:lnTo>
                        <a:pt x="30" y="195"/>
                      </a:lnTo>
                      <a:lnTo>
                        <a:pt x="30" y="131"/>
                      </a:lnTo>
                      <a:lnTo>
                        <a:pt x="41" y="138"/>
                      </a:lnTo>
                      <a:lnTo>
                        <a:pt x="53" y="143"/>
                      </a:lnTo>
                      <a:lnTo>
                        <a:pt x="65" y="148"/>
                      </a:lnTo>
                      <a:lnTo>
                        <a:pt x="79" y="153"/>
                      </a:lnTo>
                      <a:lnTo>
                        <a:pt x="94" y="157"/>
                      </a:lnTo>
                      <a:lnTo>
                        <a:pt x="110" y="161"/>
                      </a:lnTo>
                      <a:lnTo>
                        <a:pt x="127" y="165"/>
                      </a:lnTo>
                      <a:lnTo>
                        <a:pt x="145" y="168"/>
                      </a:lnTo>
                      <a:lnTo>
                        <a:pt x="182" y="173"/>
                      </a:lnTo>
                      <a:lnTo>
                        <a:pt x="221" y="176"/>
                      </a:lnTo>
                      <a:lnTo>
                        <a:pt x="260" y="178"/>
                      </a:lnTo>
                      <a:lnTo>
                        <a:pt x="301" y="180"/>
                      </a:lnTo>
                      <a:lnTo>
                        <a:pt x="341" y="178"/>
                      </a:lnTo>
                      <a:lnTo>
                        <a:pt x="380" y="176"/>
                      </a:lnTo>
                      <a:lnTo>
                        <a:pt x="419" y="173"/>
                      </a:lnTo>
                      <a:lnTo>
                        <a:pt x="456" y="168"/>
                      </a:lnTo>
                      <a:lnTo>
                        <a:pt x="474" y="165"/>
                      </a:lnTo>
                      <a:lnTo>
                        <a:pt x="491" y="161"/>
                      </a:lnTo>
                      <a:lnTo>
                        <a:pt x="507" y="157"/>
                      </a:lnTo>
                      <a:lnTo>
                        <a:pt x="522" y="153"/>
                      </a:lnTo>
                      <a:lnTo>
                        <a:pt x="536" y="148"/>
                      </a:lnTo>
                      <a:lnTo>
                        <a:pt x="548" y="143"/>
                      </a:lnTo>
                      <a:lnTo>
                        <a:pt x="560" y="138"/>
                      </a:lnTo>
                      <a:lnTo>
                        <a:pt x="571" y="131"/>
                      </a:lnTo>
                      <a:lnTo>
                        <a:pt x="571" y="195"/>
                      </a:lnTo>
                      <a:close/>
                      <a:moveTo>
                        <a:pt x="315" y="571"/>
                      </a:moveTo>
                      <a:lnTo>
                        <a:pt x="307" y="571"/>
                      </a:lnTo>
                      <a:lnTo>
                        <a:pt x="301" y="571"/>
                      </a:lnTo>
                      <a:lnTo>
                        <a:pt x="270" y="571"/>
                      </a:lnTo>
                      <a:lnTo>
                        <a:pt x="241" y="569"/>
                      </a:lnTo>
                      <a:lnTo>
                        <a:pt x="214" y="567"/>
                      </a:lnTo>
                      <a:lnTo>
                        <a:pt x="189" y="564"/>
                      </a:lnTo>
                      <a:lnTo>
                        <a:pt x="165" y="562"/>
                      </a:lnTo>
                      <a:lnTo>
                        <a:pt x="142" y="558"/>
                      </a:lnTo>
                      <a:lnTo>
                        <a:pt x="122" y="554"/>
                      </a:lnTo>
                      <a:lnTo>
                        <a:pt x="103" y="550"/>
                      </a:lnTo>
                      <a:lnTo>
                        <a:pt x="87" y="545"/>
                      </a:lnTo>
                      <a:lnTo>
                        <a:pt x="72" y="541"/>
                      </a:lnTo>
                      <a:lnTo>
                        <a:pt x="59" y="535"/>
                      </a:lnTo>
                      <a:lnTo>
                        <a:pt x="49" y="530"/>
                      </a:lnTo>
                      <a:lnTo>
                        <a:pt x="41" y="526"/>
                      </a:lnTo>
                      <a:lnTo>
                        <a:pt x="34" y="520"/>
                      </a:lnTo>
                      <a:lnTo>
                        <a:pt x="31" y="515"/>
                      </a:lnTo>
                      <a:lnTo>
                        <a:pt x="30" y="511"/>
                      </a:lnTo>
                      <a:lnTo>
                        <a:pt x="30" y="448"/>
                      </a:lnTo>
                      <a:lnTo>
                        <a:pt x="42" y="455"/>
                      </a:lnTo>
                      <a:lnTo>
                        <a:pt x="55" y="461"/>
                      </a:lnTo>
                      <a:lnTo>
                        <a:pt x="70" y="467"/>
                      </a:lnTo>
                      <a:lnTo>
                        <a:pt x="85" y="471"/>
                      </a:lnTo>
                      <a:lnTo>
                        <a:pt x="102" y="475"/>
                      </a:lnTo>
                      <a:lnTo>
                        <a:pt x="119" y="479"/>
                      </a:lnTo>
                      <a:lnTo>
                        <a:pt x="137" y="483"/>
                      </a:lnTo>
                      <a:lnTo>
                        <a:pt x="155" y="486"/>
                      </a:lnTo>
                      <a:lnTo>
                        <a:pt x="193" y="490"/>
                      </a:lnTo>
                      <a:lnTo>
                        <a:pt x="230" y="493"/>
                      </a:lnTo>
                      <a:lnTo>
                        <a:pt x="267" y="494"/>
                      </a:lnTo>
                      <a:lnTo>
                        <a:pt x="301" y="496"/>
                      </a:lnTo>
                      <a:lnTo>
                        <a:pt x="334" y="494"/>
                      </a:lnTo>
                      <a:lnTo>
                        <a:pt x="371" y="493"/>
                      </a:lnTo>
                      <a:lnTo>
                        <a:pt x="408" y="490"/>
                      </a:lnTo>
                      <a:lnTo>
                        <a:pt x="446" y="486"/>
                      </a:lnTo>
                      <a:lnTo>
                        <a:pt x="464" y="483"/>
                      </a:lnTo>
                      <a:lnTo>
                        <a:pt x="482" y="479"/>
                      </a:lnTo>
                      <a:lnTo>
                        <a:pt x="500" y="475"/>
                      </a:lnTo>
                      <a:lnTo>
                        <a:pt x="516" y="471"/>
                      </a:lnTo>
                      <a:lnTo>
                        <a:pt x="532" y="467"/>
                      </a:lnTo>
                      <a:lnTo>
                        <a:pt x="546" y="461"/>
                      </a:lnTo>
                      <a:lnTo>
                        <a:pt x="559" y="455"/>
                      </a:lnTo>
                      <a:lnTo>
                        <a:pt x="571" y="448"/>
                      </a:lnTo>
                      <a:lnTo>
                        <a:pt x="571" y="511"/>
                      </a:lnTo>
                      <a:lnTo>
                        <a:pt x="571" y="511"/>
                      </a:lnTo>
                      <a:lnTo>
                        <a:pt x="571" y="511"/>
                      </a:lnTo>
                      <a:lnTo>
                        <a:pt x="530" y="513"/>
                      </a:lnTo>
                      <a:lnTo>
                        <a:pt x="491" y="516"/>
                      </a:lnTo>
                      <a:lnTo>
                        <a:pt x="452" y="521"/>
                      </a:lnTo>
                      <a:lnTo>
                        <a:pt x="417" y="528"/>
                      </a:lnTo>
                      <a:lnTo>
                        <a:pt x="400" y="532"/>
                      </a:lnTo>
                      <a:lnTo>
                        <a:pt x="384" y="536"/>
                      </a:lnTo>
                      <a:lnTo>
                        <a:pt x="370" y="541"/>
                      </a:lnTo>
                      <a:lnTo>
                        <a:pt x="356" y="546"/>
                      </a:lnTo>
                      <a:lnTo>
                        <a:pt x="343" y="551"/>
                      </a:lnTo>
                      <a:lnTo>
                        <a:pt x="332" y="558"/>
                      </a:lnTo>
                      <a:lnTo>
                        <a:pt x="322" y="563"/>
                      </a:lnTo>
                      <a:lnTo>
                        <a:pt x="315" y="571"/>
                      </a:lnTo>
                      <a:lnTo>
                        <a:pt x="315" y="571"/>
                      </a:lnTo>
                      <a:close/>
                      <a:moveTo>
                        <a:pt x="872" y="601"/>
                      </a:moveTo>
                      <a:lnTo>
                        <a:pt x="871" y="605"/>
                      </a:lnTo>
                      <a:lnTo>
                        <a:pt x="868" y="609"/>
                      </a:lnTo>
                      <a:lnTo>
                        <a:pt x="862" y="613"/>
                      </a:lnTo>
                      <a:lnTo>
                        <a:pt x="854" y="619"/>
                      </a:lnTo>
                      <a:lnTo>
                        <a:pt x="844" y="624"/>
                      </a:lnTo>
                      <a:lnTo>
                        <a:pt x="832" y="628"/>
                      </a:lnTo>
                      <a:lnTo>
                        <a:pt x="818" y="634"/>
                      </a:lnTo>
                      <a:lnTo>
                        <a:pt x="802" y="638"/>
                      </a:lnTo>
                      <a:lnTo>
                        <a:pt x="784" y="643"/>
                      </a:lnTo>
                      <a:lnTo>
                        <a:pt x="764" y="647"/>
                      </a:lnTo>
                      <a:lnTo>
                        <a:pt x="741" y="651"/>
                      </a:lnTo>
                      <a:lnTo>
                        <a:pt x="718" y="654"/>
                      </a:lnTo>
                      <a:lnTo>
                        <a:pt x="691" y="657"/>
                      </a:lnTo>
                      <a:lnTo>
                        <a:pt x="663" y="659"/>
                      </a:lnTo>
                      <a:lnTo>
                        <a:pt x="633" y="661"/>
                      </a:lnTo>
                      <a:lnTo>
                        <a:pt x="601" y="661"/>
                      </a:lnTo>
                      <a:lnTo>
                        <a:pt x="569" y="661"/>
                      </a:lnTo>
                      <a:lnTo>
                        <a:pt x="539" y="659"/>
                      </a:lnTo>
                      <a:lnTo>
                        <a:pt x="511" y="657"/>
                      </a:lnTo>
                      <a:lnTo>
                        <a:pt x="485" y="654"/>
                      </a:lnTo>
                      <a:lnTo>
                        <a:pt x="461" y="651"/>
                      </a:lnTo>
                      <a:lnTo>
                        <a:pt x="438" y="647"/>
                      </a:lnTo>
                      <a:lnTo>
                        <a:pt x="419" y="642"/>
                      </a:lnTo>
                      <a:lnTo>
                        <a:pt x="401" y="638"/>
                      </a:lnTo>
                      <a:lnTo>
                        <a:pt x="385" y="634"/>
                      </a:lnTo>
                      <a:lnTo>
                        <a:pt x="370" y="628"/>
                      </a:lnTo>
                      <a:lnTo>
                        <a:pt x="358" y="624"/>
                      </a:lnTo>
                      <a:lnTo>
                        <a:pt x="348" y="619"/>
                      </a:lnTo>
                      <a:lnTo>
                        <a:pt x="341" y="613"/>
                      </a:lnTo>
                      <a:lnTo>
                        <a:pt x="335" y="609"/>
                      </a:lnTo>
                      <a:lnTo>
                        <a:pt x="332" y="605"/>
                      </a:lnTo>
                      <a:lnTo>
                        <a:pt x="331" y="601"/>
                      </a:lnTo>
                      <a:lnTo>
                        <a:pt x="332" y="596"/>
                      </a:lnTo>
                      <a:lnTo>
                        <a:pt x="335" y="592"/>
                      </a:lnTo>
                      <a:lnTo>
                        <a:pt x="341" y="588"/>
                      </a:lnTo>
                      <a:lnTo>
                        <a:pt x="348" y="582"/>
                      </a:lnTo>
                      <a:lnTo>
                        <a:pt x="358" y="578"/>
                      </a:lnTo>
                      <a:lnTo>
                        <a:pt x="370" y="573"/>
                      </a:lnTo>
                      <a:lnTo>
                        <a:pt x="385" y="567"/>
                      </a:lnTo>
                      <a:lnTo>
                        <a:pt x="401" y="563"/>
                      </a:lnTo>
                      <a:lnTo>
                        <a:pt x="419" y="559"/>
                      </a:lnTo>
                      <a:lnTo>
                        <a:pt x="438" y="554"/>
                      </a:lnTo>
                      <a:lnTo>
                        <a:pt x="461" y="550"/>
                      </a:lnTo>
                      <a:lnTo>
                        <a:pt x="485" y="547"/>
                      </a:lnTo>
                      <a:lnTo>
                        <a:pt x="511" y="544"/>
                      </a:lnTo>
                      <a:lnTo>
                        <a:pt x="539" y="543"/>
                      </a:lnTo>
                      <a:lnTo>
                        <a:pt x="569" y="541"/>
                      </a:lnTo>
                      <a:lnTo>
                        <a:pt x="601" y="541"/>
                      </a:lnTo>
                      <a:lnTo>
                        <a:pt x="633" y="541"/>
                      </a:lnTo>
                      <a:lnTo>
                        <a:pt x="663" y="543"/>
                      </a:lnTo>
                      <a:lnTo>
                        <a:pt x="691" y="544"/>
                      </a:lnTo>
                      <a:lnTo>
                        <a:pt x="718" y="547"/>
                      </a:lnTo>
                      <a:lnTo>
                        <a:pt x="741" y="550"/>
                      </a:lnTo>
                      <a:lnTo>
                        <a:pt x="764" y="554"/>
                      </a:lnTo>
                      <a:lnTo>
                        <a:pt x="784" y="559"/>
                      </a:lnTo>
                      <a:lnTo>
                        <a:pt x="802" y="563"/>
                      </a:lnTo>
                      <a:lnTo>
                        <a:pt x="818" y="567"/>
                      </a:lnTo>
                      <a:lnTo>
                        <a:pt x="832" y="573"/>
                      </a:lnTo>
                      <a:lnTo>
                        <a:pt x="844" y="578"/>
                      </a:lnTo>
                      <a:lnTo>
                        <a:pt x="854" y="582"/>
                      </a:lnTo>
                      <a:lnTo>
                        <a:pt x="862" y="588"/>
                      </a:lnTo>
                      <a:lnTo>
                        <a:pt x="868" y="592"/>
                      </a:lnTo>
                      <a:lnTo>
                        <a:pt x="871" y="596"/>
                      </a:lnTo>
                      <a:lnTo>
                        <a:pt x="872" y="601"/>
                      </a:lnTo>
                      <a:close/>
                      <a:moveTo>
                        <a:pt x="872" y="706"/>
                      </a:moveTo>
                      <a:lnTo>
                        <a:pt x="871" y="711"/>
                      </a:lnTo>
                      <a:lnTo>
                        <a:pt x="867" y="715"/>
                      </a:lnTo>
                      <a:lnTo>
                        <a:pt x="861" y="721"/>
                      </a:lnTo>
                      <a:lnTo>
                        <a:pt x="853" y="726"/>
                      </a:lnTo>
                      <a:lnTo>
                        <a:pt x="842" y="730"/>
                      </a:lnTo>
                      <a:lnTo>
                        <a:pt x="830" y="735"/>
                      </a:lnTo>
                      <a:lnTo>
                        <a:pt x="815" y="741"/>
                      </a:lnTo>
                      <a:lnTo>
                        <a:pt x="798" y="745"/>
                      </a:lnTo>
                      <a:lnTo>
                        <a:pt x="780" y="749"/>
                      </a:lnTo>
                      <a:lnTo>
                        <a:pt x="760" y="754"/>
                      </a:lnTo>
                      <a:lnTo>
                        <a:pt x="737" y="757"/>
                      </a:lnTo>
                      <a:lnTo>
                        <a:pt x="713" y="760"/>
                      </a:lnTo>
                      <a:lnTo>
                        <a:pt x="688" y="762"/>
                      </a:lnTo>
                      <a:lnTo>
                        <a:pt x="660" y="764"/>
                      </a:lnTo>
                      <a:lnTo>
                        <a:pt x="632" y="765"/>
                      </a:lnTo>
                      <a:lnTo>
                        <a:pt x="601" y="765"/>
                      </a:lnTo>
                      <a:lnTo>
                        <a:pt x="571" y="765"/>
                      </a:lnTo>
                      <a:lnTo>
                        <a:pt x="542" y="764"/>
                      </a:lnTo>
                      <a:lnTo>
                        <a:pt x="515" y="762"/>
                      </a:lnTo>
                      <a:lnTo>
                        <a:pt x="490" y="760"/>
                      </a:lnTo>
                      <a:lnTo>
                        <a:pt x="465" y="757"/>
                      </a:lnTo>
                      <a:lnTo>
                        <a:pt x="444" y="754"/>
                      </a:lnTo>
                      <a:lnTo>
                        <a:pt x="422" y="749"/>
                      </a:lnTo>
                      <a:lnTo>
                        <a:pt x="404" y="745"/>
                      </a:lnTo>
                      <a:lnTo>
                        <a:pt x="388" y="741"/>
                      </a:lnTo>
                      <a:lnTo>
                        <a:pt x="373" y="735"/>
                      </a:lnTo>
                      <a:lnTo>
                        <a:pt x="360" y="730"/>
                      </a:lnTo>
                      <a:lnTo>
                        <a:pt x="349" y="726"/>
                      </a:lnTo>
                      <a:lnTo>
                        <a:pt x="342" y="721"/>
                      </a:lnTo>
                      <a:lnTo>
                        <a:pt x="335" y="715"/>
                      </a:lnTo>
                      <a:lnTo>
                        <a:pt x="332" y="711"/>
                      </a:lnTo>
                      <a:lnTo>
                        <a:pt x="331" y="706"/>
                      </a:lnTo>
                      <a:lnTo>
                        <a:pt x="331" y="643"/>
                      </a:lnTo>
                      <a:lnTo>
                        <a:pt x="341" y="649"/>
                      </a:lnTo>
                      <a:lnTo>
                        <a:pt x="352" y="654"/>
                      </a:lnTo>
                      <a:lnTo>
                        <a:pt x="366" y="659"/>
                      </a:lnTo>
                      <a:lnTo>
                        <a:pt x="380" y="664"/>
                      </a:lnTo>
                      <a:lnTo>
                        <a:pt x="395" y="668"/>
                      </a:lnTo>
                      <a:lnTo>
                        <a:pt x="411" y="672"/>
                      </a:lnTo>
                      <a:lnTo>
                        <a:pt x="429" y="676"/>
                      </a:lnTo>
                      <a:lnTo>
                        <a:pt x="446" y="679"/>
                      </a:lnTo>
                      <a:lnTo>
                        <a:pt x="483" y="684"/>
                      </a:lnTo>
                      <a:lnTo>
                        <a:pt x="522" y="688"/>
                      </a:lnTo>
                      <a:lnTo>
                        <a:pt x="561" y="691"/>
                      </a:lnTo>
                      <a:lnTo>
                        <a:pt x="601" y="691"/>
                      </a:lnTo>
                      <a:lnTo>
                        <a:pt x="642" y="691"/>
                      </a:lnTo>
                      <a:lnTo>
                        <a:pt x="681" y="688"/>
                      </a:lnTo>
                      <a:lnTo>
                        <a:pt x="720" y="684"/>
                      </a:lnTo>
                      <a:lnTo>
                        <a:pt x="757" y="679"/>
                      </a:lnTo>
                      <a:lnTo>
                        <a:pt x="775" y="676"/>
                      </a:lnTo>
                      <a:lnTo>
                        <a:pt x="792" y="672"/>
                      </a:lnTo>
                      <a:lnTo>
                        <a:pt x="808" y="668"/>
                      </a:lnTo>
                      <a:lnTo>
                        <a:pt x="823" y="664"/>
                      </a:lnTo>
                      <a:lnTo>
                        <a:pt x="837" y="659"/>
                      </a:lnTo>
                      <a:lnTo>
                        <a:pt x="850" y="654"/>
                      </a:lnTo>
                      <a:lnTo>
                        <a:pt x="861" y="649"/>
                      </a:lnTo>
                      <a:lnTo>
                        <a:pt x="872" y="643"/>
                      </a:lnTo>
                      <a:lnTo>
                        <a:pt x="872" y="706"/>
                      </a:lnTo>
                      <a:close/>
                      <a:moveTo>
                        <a:pt x="601" y="511"/>
                      </a:moveTo>
                      <a:lnTo>
                        <a:pt x="601" y="406"/>
                      </a:lnTo>
                      <a:lnTo>
                        <a:pt x="601" y="300"/>
                      </a:lnTo>
                      <a:lnTo>
                        <a:pt x="601" y="195"/>
                      </a:lnTo>
                      <a:lnTo>
                        <a:pt x="601" y="90"/>
                      </a:lnTo>
                      <a:lnTo>
                        <a:pt x="601" y="83"/>
                      </a:lnTo>
                      <a:lnTo>
                        <a:pt x="600" y="78"/>
                      </a:lnTo>
                      <a:lnTo>
                        <a:pt x="598" y="72"/>
                      </a:lnTo>
                      <a:lnTo>
                        <a:pt x="595" y="68"/>
                      </a:lnTo>
                      <a:lnTo>
                        <a:pt x="590" y="63"/>
                      </a:lnTo>
                      <a:lnTo>
                        <a:pt x="586" y="59"/>
                      </a:lnTo>
                      <a:lnTo>
                        <a:pt x="581" y="53"/>
                      </a:lnTo>
                      <a:lnTo>
                        <a:pt x="574" y="49"/>
                      </a:lnTo>
                      <a:lnTo>
                        <a:pt x="560" y="41"/>
                      </a:lnTo>
                      <a:lnTo>
                        <a:pt x="544" y="34"/>
                      </a:lnTo>
                      <a:lnTo>
                        <a:pt x="526" y="27"/>
                      </a:lnTo>
                      <a:lnTo>
                        <a:pt x="506" y="21"/>
                      </a:lnTo>
                      <a:lnTo>
                        <a:pt x="483" y="16"/>
                      </a:lnTo>
                      <a:lnTo>
                        <a:pt x="460" y="11"/>
                      </a:lnTo>
                      <a:lnTo>
                        <a:pt x="435" y="8"/>
                      </a:lnTo>
                      <a:lnTo>
                        <a:pt x="408" y="5"/>
                      </a:lnTo>
                      <a:lnTo>
                        <a:pt x="382" y="2"/>
                      </a:lnTo>
                      <a:lnTo>
                        <a:pt x="355" y="1"/>
                      </a:lnTo>
                      <a:lnTo>
                        <a:pt x="328" y="0"/>
                      </a:lnTo>
                      <a:lnTo>
                        <a:pt x="301" y="0"/>
                      </a:lnTo>
                      <a:lnTo>
                        <a:pt x="273" y="0"/>
                      </a:lnTo>
                      <a:lnTo>
                        <a:pt x="246" y="1"/>
                      </a:lnTo>
                      <a:lnTo>
                        <a:pt x="219" y="2"/>
                      </a:lnTo>
                      <a:lnTo>
                        <a:pt x="193" y="5"/>
                      </a:lnTo>
                      <a:lnTo>
                        <a:pt x="167" y="8"/>
                      </a:lnTo>
                      <a:lnTo>
                        <a:pt x="141" y="11"/>
                      </a:lnTo>
                      <a:lnTo>
                        <a:pt x="118" y="16"/>
                      </a:lnTo>
                      <a:lnTo>
                        <a:pt x="96" y="21"/>
                      </a:lnTo>
                      <a:lnTo>
                        <a:pt x="75" y="27"/>
                      </a:lnTo>
                      <a:lnTo>
                        <a:pt x="57" y="34"/>
                      </a:lnTo>
                      <a:lnTo>
                        <a:pt x="41" y="41"/>
                      </a:lnTo>
                      <a:lnTo>
                        <a:pt x="27" y="49"/>
                      </a:lnTo>
                      <a:lnTo>
                        <a:pt x="20" y="53"/>
                      </a:lnTo>
                      <a:lnTo>
                        <a:pt x="15" y="59"/>
                      </a:lnTo>
                      <a:lnTo>
                        <a:pt x="11" y="63"/>
                      </a:lnTo>
                      <a:lnTo>
                        <a:pt x="6" y="68"/>
                      </a:lnTo>
                      <a:lnTo>
                        <a:pt x="4" y="72"/>
                      </a:lnTo>
                      <a:lnTo>
                        <a:pt x="2" y="78"/>
                      </a:lnTo>
                      <a:lnTo>
                        <a:pt x="0" y="84"/>
                      </a:lnTo>
                      <a:lnTo>
                        <a:pt x="0" y="90"/>
                      </a:lnTo>
                      <a:lnTo>
                        <a:pt x="0" y="195"/>
                      </a:lnTo>
                      <a:lnTo>
                        <a:pt x="0" y="300"/>
                      </a:lnTo>
                      <a:lnTo>
                        <a:pt x="0" y="406"/>
                      </a:lnTo>
                      <a:lnTo>
                        <a:pt x="0" y="511"/>
                      </a:lnTo>
                      <a:lnTo>
                        <a:pt x="0" y="616"/>
                      </a:lnTo>
                      <a:lnTo>
                        <a:pt x="0" y="622"/>
                      </a:lnTo>
                      <a:lnTo>
                        <a:pt x="2" y="628"/>
                      </a:lnTo>
                      <a:lnTo>
                        <a:pt x="4" y="634"/>
                      </a:lnTo>
                      <a:lnTo>
                        <a:pt x="9" y="640"/>
                      </a:lnTo>
                      <a:lnTo>
                        <a:pt x="13" y="646"/>
                      </a:lnTo>
                      <a:lnTo>
                        <a:pt x="18" y="650"/>
                      </a:lnTo>
                      <a:lnTo>
                        <a:pt x="25" y="655"/>
                      </a:lnTo>
                      <a:lnTo>
                        <a:pt x="31" y="659"/>
                      </a:lnTo>
                      <a:lnTo>
                        <a:pt x="47" y="668"/>
                      </a:lnTo>
                      <a:lnTo>
                        <a:pt x="65" y="676"/>
                      </a:lnTo>
                      <a:lnTo>
                        <a:pt x="86" y="682"/>
                      </a:lnTo>
                      <a:lnTo>
                        <a:pt x="108" y="687"/>
                      </a:lnTo>
                      <a:lnTo>
                        <a:pt x="132" y="693"/>
                      </a:lnTo>
                      <a:lnTo>
                        <a:pt x="156" y="696"/>
                      </a:lnTo>
                      <a:lnTo>
                        <a:pt x="181" y="699"/>
                      </a:lnTo>
                      <a:lnTo>
                        <a:pt x="207" y="701"/>
                      </a:lnTo>
                      <a:lnTo>
                        <a:pt x="256" y="704"/>
                      </a:lnTo>
                      <a:lnTo>
                        <a:pt x="301" y="706"/>
                      </a:lnTo>
                      <a:lnTo>
                        <a:pt x="301" y="812"/>
                      </a:lnTo>
                      <a:lnTo>
                        <a:pt x="301" y="818"/>
                      </a:lnTo>
                      <a:lnTo>
                        <a:pt x="303" y="823"/>
                      </a:lnTo>
                      <a:lnTo>
                        <a:pt x="305" y="830"/>
                      </a:lnTo>
                      <a:lnTo>
                        <a:pt x="309" y="835"/>
                      </a:lnTo>
                      <a:lnTo>
                        <a:pt x="314" y="840"/>
                      </a:lnTo>
                      <a:lnTo>
                        <a:pt x="319" y="846"/>
                      </a:lnTo>
                      <a:lnTo>
                        <a:pt x="325" y="851"/>
                      </a:lnTo>
                      <a:lnTo>
                        <a:pt x="332" y="855"/>
                      </a:lnTo>
                      <a:lnTo>
                        <a:pt x="348" y="864"/>
                      </a:lnTo>
                      <a:lnTo>
                        <a:pt x="366" y="870"/>
                      </a:lnTo>
                      <a:lnTo>
                        <a:pt x="387" y="877"/>
                      </a:lnTo>
                      <a:lnTo>
                        <a:pt x="409" y="883"/>
                      </a:lnTo>
                      <a:lnTo>
                        <a:pt x="433" y="888"/>
                      </a:lnTo>
                      <a:lnTo>
                        <a:pt x="457" y="892"/>
                      </a:lnTo>
                      <a:lnTo>
                        <a:pt x="482" y="895"/>
                      </a:lnTo>
                      <a:lnTo>
                        <a:pt x="507" y="897"/>
                      </a:lnTo>
                      <a:lnTo>
                        <a:pt x="556" y="900"/>
                      </a:lnTo>
                      <a:lnTo>
                        <a:pt x="601" y="902"/>
                      </a:lnTo>
                      <a:lnTo>
                        <a:pt x="646" y="900"/>
                      </a:lnTo>
                      <a:lnTo>
                        <a:pt x="695" y="897"/>
                      </a:lnTo>
                      <a:lnTo>
                        <a:pt x="721" y="895"/>
                      </a:lnTo>
                      <a:lnTo>
                        <a:pt x="746" y="892"/>
                      </a:lnTo>
                      <a:lnTo>
                        <a:pt x="770" y="888"/>
                      </a:lnTo>
                      <a:lnTo>
                        <a:pt x="794" y="883"/>
                      </a:lnTo>
                      <a:lnTo>
                        <a:pt x="815" y="877"/>
                      </a:lnTo>
                      <a:lnTo>
                        <a:pt x="837" y="870"/>
                      </a:lnTo>
                      <a:lnTo>
                        <a:pt x="855" y="864"/>
                      </a:lnTo>
                      <a:lnTo>
                        <a:pt x="871" y="855"/>
                      </a:lnTo>
                      <a:lnTo>
                        <a:pt x="877" y="851"/>
                      </a:lnTo>
                      <a:lnTo>
                        <a:pt x="884" y="846"/>
                      </a:lnTo>
                      <a:lnTo>
                        <a:pt x="889" y="840"/>
                      </a:lnTo>
                      <a:lnTo>
                        <a:pt x="893" y="835"/>
                      </a:lnTo>
                      <a:lnTo>
                        <a:pt x="898" y="830"/>
                      </a:lnTo>
                      <a:lnTo>
                        <a:pt x="900" y="823"/>
                      </a:lnTo>
                      <a:lnTo>
                        <a:pt x="901" y="818"/>
                      </a:lnTo>
                      <a:lnTo>
                        <a:pt x="902" y="812"/>
                      </a:lnTo>
                      <a:lnTo>
                        <a:pt x="902" y="706"/>
                      </a:lnTo>
                      <a:lnTo>
                        <a:pt x="902" y="601"/>
                      </a:lnTo>
                      <a:lnTo>
                        <a:pt x="902" y="595"/>
                      </a:lnTo>
                      <a:lnTo>
                        <a:pt x="900" y="590"/>
                      </a:lnTo>
                      <a:lnTo>
                        <a:pt x="898" y="584"/>
                      </a:lnTo>
                      <a:lnTo>
                        <a:pt x="895" y="579"/>
                      </a:lnTo>
                      <a:lnTo>
                        <a:pt x="891" y="574"/>
                      </a:lnTo>
                      <a:lnTo>
                        <a:pt x="887" y="569"/>
                      </a:lnTo>
                      <a:lnTo>
                        <a:pt x="882" y="565"/>
                      </a:lnTo>
                      <a:lnTo>
                        <a:pt x="875" y="560"/>
                      </a:lnTo>
                      <a:lnTo>
                        <a:pt x="861" y="552"/>
                      </a:lnTo>
                      <a:lnTo>
                        <a:pt x="845" y="545"/>
                      </a:lnTo>
                      <a:lnTo>
                        <a:pt x="826" y="538"/>
                      </a:lnTo>
                      <a:lnTo>
                        <a:pt x="806" y="532"/>
                      </a:lnTo>
                      <a:lnTo>
                        <a:pt x="784" y="527"/>
                      </a:lnTo>
                      <a:lnTo>
                        <a:pt x="760" y="522"/>
                      </a:lnTo>
                      <a:lnTo>
                        <a:pt x="735" y="519"/>
                      </a:lnTo>
                      <a:lnTo>
                        <a:pt x="709" y="516"/>
                      </a:lnTo>
                      <a:lnTo>
                        <a:pt x="682" y="514"/>
                      </a:lnTo>
                      <a:lnTo>
                        <a:pt x="656" y="512"/>
                      </a:lnTo>
                      <a:lnTo>
                        <a:pt x="629" y="511"/>
                      </a:lnTo>
                      <a:lnTo>
                        <a:pt x="601" y="511"/>
                      </a:lnTo>
                      <a:lnTo>
                        <a:pt x="601" y="511"/>
                      </a:lnTo>
                      <a:close/>
                    </a:path>
                  </a:pathLst>
                </a:custGeom>
                <a:solidFill>
                  <a:srgbClr val="E2583D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8" name="Groupe 87"/>
            <p:cNvGrpSpPr/>
            <p:nvPr/>
          </p:nvGrpSpPr>
          <p:grpSpPr>
            <a:xfrm>
              <a:off x="4560803" y="1610632"/>
              <a:ext cx="1410005" cy="1222701"/>
              <a:chOff x="6217515" y="1572532"/>
              <a:chExt cx="1410005" cy="1222701"/>
            </a:xfrm>
          </p:grpSpPr>
          <p:sp>
            <p:nvSpPr>
              <p:cNvPr id="89" name="TextBox 13"/>
              <p:cNvSpPr txBox="1"/>
              <p:nvPr/>
            </p:nvSpPr>
            <p:spPr>
              <a:xfrm>
                <a:off x="6328520" y="2085492"/>
                <a:ext cx="118799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54A35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9%*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54A35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0" name="TextBox 14"/>
              <p:cNvSpPr txBox="1"/>
              <p:nvPr/>
            </p:nvSpPr>
            <p:spPr>
              <a:xfrm>
                <a:off x="6217515" y="2364346"/>
                <a:ext cx="141000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ea typeface="+mn-ea"/>
                    <a:cs typeface="+mn-cs"/>
                  </a:rPr>
                  <a:t>De rebonds commerciaux</a:t>
                </a:r>
                <a:endPara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91" name="Group 26"/>
              <p:cNvGrpSpPr/>
              <p:nvPr/>
            </p:nvGrpSpPr>
            <p:grpSpPr>
              <a:xfrm>
                <a:off x="6725210" y="1572532"/>
                <a:ext cx="394614" cy="458133"/>
                <a:chOff x="11033125" y="1349375"/>
                <a:chExt cx="284163" cy="284162"/>
              </a:xfrm>
              <a:solidFill>
                <a:srgbClr val="AFABAB"/>
              </a:solidFill>
            </p:grpSpPr>
            <p:sp>
              <p:nvSpPr>
                <p:cNvPr id="92" name="Freeform 331"/>
                <p:cNvSpPr>
                  <a:spLocks noEditPoints="1"/>
                </p:cNvSpPr>
                <p:nvPr/>
              </p:nvSpPr>
              <p:spPr bwMode="auto">
                <a:xfrm>
                  <a:off x="11133138" y="1385888"/>
                  <a:ext cx="84138" cy="77787"/>
                </a:xfrm>
                <a:custGeom>
                  <a:avLst/>
                  <a:gdLst>
                    <a:gd name="T0" fmla="*/ 167 w 268"/>
                    <a:gd name="T1" fmla="*/ 133 h 246"/>
                    <a:gd name="T2" fmla="*/ 164 w 268"/>
                    <a:gd name="T3" fmla="*/ 142 h 246"/>
                    <a:gd name="T4" fmla="*/ 178 w 268"/>
                    <a:gd name="T5" fmla="*/ 188 h 246"/>
                    <a:gd name="T6" fmla="*/ 139 w 268"/>
                    <a:gd name="T7" fmla="*/ 157 h 246"/>
                    <a:gd name="T8" fmla="*/ 129 w 268"/>
                    <a:gd name="T9" fmla="*/ 157 h 246"/>
                    <a:gd name="T10" fmla="*/ 90 w 268"/>
                    <a:gd name="T11" fmla="*/ 188 h 246"/>
                    <a:gd name="T12" fmla="*/ 105 w 268"/>
                    <a:gd name="T13" fmla="*/ 142 h 246"/>
                    <a:gd name="T14" fmla="*/ 101 w 268"/>
                    <a:gd name="T15" fmla="*/ 133 h 246"/>
                    <a:gd name="T16" fmla="*/ 58 w 268"/>
                    <a:gd name="T17" fmla="*/ 97 h 246"/>
                    <a:gd name="T18" fmla="*/ 109 w 268"/>
                    <a:gd name="T19" fmla="*/ 96 h 246"/>
                    <a:gd name="T20" fmla="*/ 115 w 268"/>
                    <a:gd name="T21" fmla="*/ 91 h 246"/>
                    <a:gd name="T22" fmla="*/ 133 w 268"/>
                    <a:gd name="T23" fmla="*/ 52 h 246"/>
                    <a:gd name="T24" fmla="*/ 153 w 268"/>
                    <a:gd name="T25" fmla="*/ 91 h 246"/>
                    <a:gd name="T26" fmla="*/ 160 w 268"/>
                    <a:gd name="T27" fmla="*/ 96 h 246"/>
                    <a:gd name="T28" fmla="*/ 212 w 268"/>
                    <a:gd name="T29" fmla="*/ 97 h 246"/>
                    <a:gd name="T30" fmla="*/ 254 w 268"/>
                    <a:gd name="T31" fmla="*/ 67 h 246"/>
                    <a:gd name="T32" fmla="*/ 146 w 268"/>
                    <a:gd name="T33" fmla="*/ 9 h 246"/>
                    <a:gd name="T34" fmla="*/ 141 w 268"/>
                    <a:gd name="T35" fmla="*/ 3 h 246"/>
                    <a:gd name="T36" fmla="*/ 132 w 268"/>
                    <a:gd name="T37" fmla="*/ 0 h 246"/>
                    <a:gd name="T38" fmla="*/ 125 w 268"/>
                    <a:gd name="T39" fmla="*/ 3 h 246"/>
                    <a:gd name="T40" fmla="*/ 120 w 268"/>
                    <a:gd name="T41" fmla="*/ 9 h 246"/>
                    <a:gd name="T42" fmla="*/ 15 w 268"/>
                    <a:gd name="T43" fmla="*/ 67 h 246"/>
                    <a:gd name="T44" fmla="*/ 6 w 268"/>
                    <a:gd name="T45" fmla="*/ 69 h 246"/>
                    <a:gd name="T46" fmla="*/ 1 w 268"/>
                    <a:gd name="T47" fmla="*/ 76 h 246"/>
                    <a:gd name="T48" fmla="*/ 0 w 268"/>
                    <a:gd name="T49" fmla="*/ 86 h 246"/>
                    <a:gd name="T50" fmla="*/ 5 w 268"/>
                    <a:gd name="T51" fmla="*/ 93 h 246"/>
                    <a:gd name="T52" fmla="*/ 46 w 268"/>
                    <a:gd name="T53" fmla="*/ 226 h 246"/>
                    <a:gd name="T54" fmla="*/ 46 w 268"/>
                    <a:gd name="T55" fmla="*/ 236 h 246"/>
                    <a:gd name="T56" fmla="*/ 51 w 268"/>
                    <a:gd name="T57" fmla="*/ 243 h 246"/>
                    <a:gd name="T58" fmla="*/ 60 w 268"/>
                    <a:gd name="T59" fmla="*/ 246 h 246"/>
                    <a:gd name="T60" fmla="*/ 69 w 268"/>
                    <a:gd name="T61" fmla="*/ 242 h 246"/>
                    <a:gd name="T62" fmla="*/ 200 w 268"/>
                    <a:gd name="T63" fmla="*/ 242 h 246"/>
                    <a:gd name="T64" fmla="*/ 209 w 268"/>
                    <a:gd name="T65" fmla="*/ 246 h 246"/>
                    <a:gd name="T66" fmla="*/ 218 w 268"/>
                    <a:gd name="T67" fmla="*/ 243 h 246"/>
                    <a:gd name="T68" fmla="*/ 223 w 268"/>
                    <a:gd name="T69" fmla="*/ 236 h 246"/>
                    <a:gd name="T70" fmla="*/ 223 w 268"/>
                    <a:gd name="T71" fmla="*/ 226 h 246"/>
                    <a:gd name="T72" fmla="*/ 263 w 268"/>
                    <a:gd name="T73" fmla="*/ 93 h 246"/>
                    <a:gd name="T74" fmla="*/ 268 w 268"/>
                    <a:gd name="T75" fmla="*/ 86 h 246"/>
                    <a:gd name="T76" fmla="*/ 268 w 268"/>
                    <a:gd name="T77" fmla="*/ 76 h 246"/>
                    <a:gd name="T78" fmla="*/ 263 w 268"/>
                    <a:gd name="T79" fmla="*/ 69 h 246"/>
                    <a:gd name="T80" fmla="*/ 254 w 268"/>
                    <a:gd name="T81" fmla="*/ 67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68" h="246">
                      <a:moveTo>
                        <a:pt x="170" y="130"/>
                      </a:moveTo>
                      <a:lnTo>
                        <a:pt x="167" y="133"/>
                      </a:lnTo>
                      <a:lnTo>
                        <a:pt x="164" y="137"/>
                      </a:lnTo>
                      <a:lnTo>
                        <a:pt x="164" y="142"/>
                      </a:lnTo>
                      <a:lnTo>
                        <a:pt x="164" y="146"/>
                      </a:lnTo>
                      <a:lnTo>
                        <a:pt x="178" y="188"/>
                      </a:lnTo>
                      <a:lnTo>
                        <a:pt x="143" y="160"/>
                      </a:lnTo>
                      <a:lnTo>
                        <a:pt x="139" y="157"/>
                      </a:lnTo>
                      <a:lnTo>
                        <a:pt x="135" y="157"/>
                      </a:lnTo>
                      <a:lnTo>
                        <a:pt x="129" y="157"/>
                      </a:lnTo>
                      <a:lnTo>
                        <a:pt x="125" y="160"/>
                      </a:lnTo>
                      <a:lnTo>
                        <a:pt x="90" y="188"/>
                      </a:lnTo>
                      <a:lnTo>
                        <a:pt x="104" y="146"/>
                      </a:lnTo>
                      <a:lnTo>
                        <a:pt x="105" y="142"/>
                      </a:lnTo>
                      <a:lnTo>
                        <a:pt x="104" y="137"/>
                      </a:lnTo>
                      <a:lnTo>
                        <a:pt x="101" y="133"/>
                      </a:lnTo>
                      <a:lnTo>
                        <a:pt x="98" y="130"/>
                      </a:lnTo>
                      <a:lnTo>
                        <a:pt x="58" y="97"/>
                      </a:lnTo>
                      <a:lnTo>
                        <a:pt x="105" y="97"/>
                      </a:lnTo>
                      <a:lnTo>
                        <a:pt x="109" y="96"/>
                      </a:lnTo>
                      <a:lnTo>
                        <a:pt x="112" y="93"/>
                      </a:lnTo>
                      <a:lnTo>
                        <a:pt x="115" y="91"/>
                      </a:lnTo>
                      <a:lnTo>
                        <a:pt x="118" y="87"/>
                      </a:lnTo>
                      <a:lnTo>
                        <a:pt x="133" y="52"/>
                      </a:lnTo>
                      <a:lnTo>
                        <a:pt x="151" y="88"/>
                      </a:lnTo>
                      <a:lnTo>
                        <a:pt x="153" y="91"/>
                      </a:lnTo>
                      <a:lnTo>
                        <a:pt x="156" y="94"/>
                      </a:lnTo>
                      <a:lnTo>
                        <a:pt x="160" y="96"/>
                      </a:lnTo>
                      <a:lnTo>
                        <a:pt x="164" y="97"/>
                      </a:lnTo>
                      <a:lnTo>
                        <a:pt x="212" y="97"/>
                      </a:lnTo>
                      <a:lnTo>
                        <a:pt x="170" y="130"/>
                      </a:lnTo>
                      <a:close/>
                      <a:moveTo>
                        <a:pt x="254" y="67"/>
                      </a:moveTo>
                      <a:lnTo>
                        <a:pt x="174" y="67"/>
                      </a:lnTo>
                      <a:lnTo>
                        <a:pt x="146" y="9"/>
                      </a:lnTo>
                      <a:lnTo>
                        <a:pt x="144" y="5"/>
                      </a:lnTo>
                      <a:lnTo>
                        <a:pt x="141" y="3"/>
                      </a:lnTo>
                      <a:lnTo>
                        <a:pt x="138" y="0"/>
                      </a:lnTo>
                      <a:lnTo>
                        <a:pt x="132" y="0"/>
                      </a:lnTo>
                      <a:lnTo>
                        <a:pt x="129" y="0"/>
                      </a:lnTo>
                      <a:lnTo>
                        <a:pt x="125" y="3"/>
                      </a:lnTo>
                      <a:lnTo>
                        <a:pt x="122" y="6"/>
                      </a:lnTo>
                      <a:lnTo>
                        <a:pt x="120" y="9"/>
                      </a:lnTo>
                      <a:lnTo>
                        <a:pt x="95" y="67"/>
                      </a:lnTo>
                      <a:lnTo>
                        <a:pt x="15" y="67"/>
                      </a:lnTo>
                      <a:lnTo>
                        <a:pt x="10" y="67"/>
                      </a:lnTo>
                      <a:lnTo>
                        <a:pt x="6" y="69"/>
                      </a:lnTo>
                      <a:lnTo>
                        <a:pt x="3" y="72"/>
                      </a:lnTo>
                      <a:lnTo>
                        <a:pt x="1" y="76"/>
                      </a:lnTo>
                      <a:lnTo>
                        <a:pt x="0" y="81"/>
                      </a:lnTo>
                      <a:lnTo>
                        <a:pt x="0" y="86"/>
                      </a:lnTo>
                      <a:lnTo>
                        <a:pt x="2" y="89"/>
                      </a:lnTo>
                      <a:lnTo>
                        <a:pt x="5" y="93"/>
                      </a:lnTo>
                      <a:lnTo>
                        <a:pt x="71" y="146"/>
                      </a:lnTo>
                      <a:lnTo>
                        <a:pt x="46" y="226"/>
                      </a:lnTo>
                      <a:lnTo>
                        <a:pt x="45" y="231"/>
                      </a:lnTo>
                      <a:lnTo>
                        <a:pt x="46" y="236"/>
                      </a:lnTo>
                      <a:lnTo>
                        <a:pt x="48" y="240"/>
                      </a:lnTo>
                      <a:lnTo>
                        <a:pt x="51" y="243"/>
                      </a:lnTo>
                      <a:lnTo>
                        <a:pt x="55" y="245"/>
                      </a:lnTo>
                      <a:lnTo>
                        <a:pt x="60" y="246"/>
                      </a:lnTo>
                      <a:lnTo>
                        <a:pt x="65" y="245"/>
                      </a:lnTo>
                      <a:lnTo>
                        <a:pt x="69" y="242"/>
                      </a:lnTo>
                      <a:lnTo>
                        <a:pt x="135" y="190"/>
                      </a:lnTo>
                      <a:lnTo>
                        <a:pt x="200" y="242"/>
                      </a:lnTo>
                      <a:lnTo>
                        <a:pt x="204" y="245"/>
                      </a:lnTo>
                      <a:lnTo>
                        <a:pt x="209" y="246"/>
                      </a:lnTo>
                      <a:lnTo>
                        <a:pt x="214" y="245"/>
                      </a:lnTo>
                      <a:lnTo>
                        <a:pt x="218" y="243"/>
                      </a:lnTo>
                      <a:lnTo>
                        <a:pt x="221" y="240"/>
                      </a:lnTo>
                      <a:lnTo>
                        <a:pt x="223" y="236"/>
                      </a:lnTo>
                      <a:lnTo>
                        <a:pt x="224" y="231"/>
                      </a:lnTo>
                      <a:lnTo>
                        <a:pt x="223" y="226"/>
                      </a:lnTo>
                      <a:lnTo>
                        <a:pt x="197" y="146"/>
                      </a:lnTo>
                      <a:lnTo>
                        <a:pt x="263" y="93"/>
                      </a:lnTo>
                      <a:lnTo>
                        <a:pt x="266" y="89"/>
                      </a:lnTo>
                      <a:lnTo>
                        <a:pt x="268" y="86"/>
                      </a:lnTo>
                      <a:lnTo>
                        <a:pt x="268" y="81"/>
                      </a:lnTo>
                      <a:lnTo>
                        <a:pt x="268" y="76"/>
                      </a:lnTo>
                      <a:lnTo>
                        <a:pt x="266" y="72"/>
                      </a:lnTo>
                      <a:lnTo>
                        <a:pt x="263" y="69"/>
                      </a:lnTo>
                      <a:lnTo>
                        <a:pt x="259" y="67"/>
                      </a:lnTo>
                      <a:lnTo>
                        <a:pt x="254" y="67"/>
                      </a:lnTo>
                      <a:lnTo>
                        <a:pt x="254" y="6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Freeform 332"/>
                <p:cNvSpPr>
                  <a:spLocks noEditPoints="1"/>
                </p:cNvSpPr>
                <p:nvPr/>
              </p:nvSpPr>
              <p:spPr bwMode="auto">
                <a:xfrm>
                  <a:off x="11033125" y="1349375"/>
                  <a:ext cx="284163" cy="284162"/>
                </a:xfrm>
                <a:custGeom>
                  <a:avLst/>
                  <a:gdLst>
                    <a:gd name="T0" fmla="*/ 794 w 898"/>
                    <a:gd name="T1" fmla="*/ 181 h 897"/>
                    <a:gd name="T2" fmla="*/ 861 w 898"/>
                    <a:gd name="T3" fmla="*/ 209 h 897"/>
                    <a:gd name="T4" fmla="*/ 817 w 898"/>
                    <a:gd name="T5" fmla="*/ 324 h 897"/>
                    <a:gd name="T6" fmla="*/ 756 w 898"/>
                    <a:gd name="T7" fmla="*/ 367 h 897"/>
                    <a:gd name="T8" fmla="*/ 527 w 898"/>
                    <a:gd name="T9" fmla="*/ 521 h 897"/>
                    <a:gd name="T10" fmla="*/ 479 w 898"/>
                    <a:gd name="T11" fmla="*/ 583 h 897"/>
                    <a:gd name="T12" fmla="*/ 476 w 898"/>
                    <a:gd name="T13" fmla="*/ 697 h 897"/>
                    <a:gd name="T14" fmla="*/ 533 w 898"/>
                    <a:gd name="T15" fmla="*/ 793 h 897"/>
                    <a:gd name="T16" fmla="*/ 628 w 898"/>
                    <a:gd name="T17" fmla="*/ 867 h 897"/>
                    <a:gd name="T18" fmla="*/ 354 w 898"/>
                    <a:gd name="T19" fmla="*/ 803 h 897"/>
                    <a:gd name="T20" fmla="*/ 415 w 898"/>
                    <a:gd name="T21" fmla="*/ 720 h 897"/>
                    <a:gd name="T22" fmla="*/ 421 w 898"/>
                    <a:gd name="T23" fmla="*/ 595 h 897"/>
                    <a:gd name="T24" fmla="*/ 379 w 898"/>
                    <a:gd name="T25" fmla="*/ 528 h 897"/>
                    <a:gd name="T26" fmla="*/ 275 w 898"/>
                    <a:gd name="T27" fmla="*/ 460 h 897"/>
                    <a:gd name="T28" fmla="*/ 195 w 898"/>
                    <a:gd name="T29" fmla="*/ 371 h 897"/>
                    <a:gd name="T30" fmla="*/ 151 w 898"/>
                    <a:gd name="T31" fmla="*/ 260 h 897"/>
                    <a:gd name="T32" fmla="*/ 127 w 898"/>
                    <a:gd name="T33" fmla="*/ 91 h 897"/>
                    <a:gd name="T34" fmla="*/ 767 w 898"/>
                    <a:gd name="T35" fmla="*/ 145 h 897"/>
                    <a:gd name="T36" fmla="*/ 737 w 898"/>
                    <a:gd name="T37" fmla="*/ 296 h 897"/>
                    <a:gd name="T38" fmla="*/ 688 w 898"/>
                    <a:gd name="T39" fmla="*/ 393 h 897"/>
                    <a:gd name="T40" fmla="*/ 590 w 898"/>
                    <a:gd name="T41" fmla="*/ 480 h 897"/>
                    <a:gd name="T42" fmla="*/ 54 w 898"/>
                    <a:gd name="T43" fmla="*/ 280 h 897"/>
                    <a:gd name="T44" fmla="*/ 30 w 898"/>
                    <a:gd name="T45" fmla="*/ 116 h 897"/>
                    <a:gd name="T46" fmla="*/ 112 w 898"/>
                    <a:gd name="T47" fmla="*/ 221 h 897"/>
                    <a:gd name="T48" fmla="*/ 140 w 898"/>
                    <a:gd name="T49" fmla="*/ 367 h 897"/>
                    <a:gd name="T50" fmla="*/ 89 w 898"/>
                    <a:gd name="T51" fmla="*/ 336 h 897"/>
                    <a:gd name="T52" fmla="*/ 893 w 898"/>
                    <a:gd name="T53" fmla="*/ 64 h 897"/>
                    <a:gd name="T54" fmla="*/ 803 w 898"/>
                    <a:gd name="T55" fmla="*/ 37 h 897"/>
                    <a:gd name="T56" fmla="*/ 797 w 898"/>
                    <a:gd name="T57" fmla="*/ 2 h 897"/>
                    <a:gd name="T58" fmla="*/ 102 w 898"/>
                    <a:gd name="T59" fmla="*/ 2 h 897"/>
                    <a:gd name="T60" fmla="*/ 96 w 898"/>
                    <a:gd name="T61" fmla="*/ 37 h 897"/>
                    <a:gd name="T62" fmla="*/ 5 w 898"/>
                    <a:gd name="T63" fmla="*/ 64 h 897"/>
                    <a:gd name="T64" fmla="*/ 0 w 898"/>
                    <a:gd name="T65" fmla="*/ 117 h 897"/>
                    <a:gd name="T66" fmla="*/ 15 w 898"/>
                    <a:gd name="T67" fmla="*/ 258 h 897"/>
                    <a:gd name="T68" fmla="*/ 80 w 898"/>
                    <a:gd name="T69" fmla="*/ 368 h 897"/>
                    <a:gd name="T70" fmla="*/ 179 w 898"/>
                    <a:gd name="T71" fmla="*/ 403 h 897"/>
                    <a:gd name="T72" fmla="*/ 293 w 898"/>
                    <a:gd name="T73" fmla="*/ 507 h 897"/>
                    <a:gd name="T74" fmla="*/ 371 w 898"/>
                    <a:gd name="T75" fmla="*/ 564 h 897"/>
                    <a:gd name="T76" fmla="*/ 395 w 898"/>
                    <a:gd name="T77" fmla="*/ 625 h 897"/>
                    <a:gd name="T78" fmla="*/ 374 w 898"/>
                    <a:gd name="T79" fmla="*/ 743 h 897"/>
                    <a:gd name="T80" fmla="*/ 301 w 898"/>
                    <a:gd name="T81" fmla="*/ 789 h 897"/>
                    <a:gd name="T82" fmla="*/ 244 w 898"/>
                    <a:gd name="T83" fmla="*/ 797 h 897"/>
                    <a:gd name="T84" fmla="*/ 241 w 898"/>
                    <a:gd name="T85" fmla="*/ 888 h 897"/>
                    <a:gd name="T86" fmla="*/ 643 w 898"/>
                    <a:gd name="T87" fmla="*/ 897 h 897"/>
                    <a:gd name="T88" fmla="*/ 658 w 898"/>
                    <a:gd name="T89" fmla="*/ 886 h 897"/>
                    <a:gd name="T90" fmla="*/ 652 w 898"/>
                    <a:gd name="T91" fmla="*/ 795 h 897"/>
                    <a:gd name="T92" fmla="*/ 580 w 898"/>
                    <a:gd name="T93" fmla="*/ 783 h 897"/>
                    <a:gd name="T94" fmla="*/ 515 w 898"/>
                    <a:gd name="T95" fmla="*/ 720 h 897"/>
                    <a:gd name="T96" fmla="*/ 502 w 898"/>
                    <a:gd name="T97" fmla="*/ 614 h 897"/>
                    <a:gd name="T98" fmla="*/ 531 w 898"/>
                    <a:gd name="T99" fmla="*/ 556 h 897"/>
                    <a:gd name="T100" fmla="*/ 621 w 898"/>
                    <a:gd name="T101" fmla="*/ 496 h 897"/>
                    <a:gd name="T102" fmla="*/ 734 w 898"/>
                    <a:gd name="T103" fmla="*/ 402 h 897"/>
                    <a:gd name="T104" fmla="*/ 827 w 898"/>
                    <a:gd name="T105" fmla="*/ 357 h 897"/>
                    <a:gd name="T106" fmla="*/ 876 w 898"/>
                    <a:gd name="T107" fmla="*/ 272 h 897"/>
                    <a:gd name="T108" fmla="*/ 898 w 898"/>
                    <a:gd name="T109" fmla="*/ 140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98" h="897">
                      <a:moveTo>
                        <a:pt x="737" y="371"/>
                      </a:moveTo>
                      <a:lnTo>
                        <a:pt x="749" y="348"/>
                      </a:lnTo>
                      <a:lnTo>
                        <a:pt x="761" y="320"/>
                      </a:lnTo>
                      <a:lnTo>
                        <a:pt x="770" y="290"/>
                      </a:lnTo>
                      <a:lnTo>
                        <a:pt x="779" y="258"/>
                      </a:lnTo>
                      <a:lnTo>
                        <a:pt x="787" y="221"/>
                      </a:lnTo>
                      <a:lnTo>
                        <a:pt x="794" y="181"/>
                      </a:lnTo>
                      <a:lnTo>
                        <a:pt x="798" y="137"/>
                      </a:lnTo>
                      <a:lnTo>
                        <a:pt x="801" y="90"/>
                      </a:lnTo>
                      <a:lnTo>
                        <a:pt x="868" y="90"/>
                      </a:lnTo>
                      <a:lnTo>
                        <a:pt x="868" y="113"/>
                      </a:lnTo>
                      <a:lnTo>
                        <a:pt x="868" y="141"/>
                      </a:lnTo>
                      <a:lnTo>
                        <a:pt x="866" y="174"/>
                      </a:lnTo>
                      <a:lnTo>
                        <a:pt x="861" y="209"/>
                      </a:lnTo>
                      <a:lnTo>
                        <a:pt x="858" y="227"/>
                      </a:lnTo>
                      <a:lnTo>
                        <a:pt x="854" y="244"/>
                      </a:lnTo>
                      <a:lnTo>
                        <a:pt x="848" y="261"/>
                      </a:lnTo>
                      <a:lnTo>
                        <a:pt x="842" y="278"/>
                      </a:lnTo>
                      <a:lnTo>
                        <a:pt x="836" y="294"/>
                      </a:lnTo>
                      <a:lnTo>
                        <a:pt x="827" y="309"/>
                      </a:lnTo>
                      <a:lnTo>
                        <a:pt x="817" y="324"/>
                      </a:lnTo>
                      <a:lnTo>
                        <a:pt x="806" y="337"/>
                      </a:lnTo>
                      <a:lnTo>
                        <a:pt x="798" y="343"/>
                      </a:lnTo>
                      <a:lnTo>
                        <a:pt x="791" y="350"/>
                      </a:lnTo>
                      <a:lnTo>
                        <a:pt x="783" y="355"/>
                      </a:lnTo>
                      <a:lnTo>
                        <a:pt x="775" y="359"/>
                      </a:lnTo>
                      <a:lnTo>
                        <a:pt x="766" y="364"/>
                      </a:lnTo>
                      <a:lnTo>
                        <a:pt x="756" y="367"/>
                      </a:lnTo>
                      <a:lnTo>
                        <a:pt x="747" y="370"/>
                      </a:lnTo>
                      <a:lnTo>
                        <a:pt x="737" y="371"/>
                      </a:lnTo>
                      <a:lnTo>
                        <a:pt x="737" y="371"/>
                      </a:lnTo>
                      <a:close/>
                      <a:moveTo>
                        <a:pt x="574" y="490"/>
                      </a:moveTo>
                      <a:lnTo>
                        <a:pt x="553" y="503"/>
                      </a:lnTo>
                      <a:lnTo>
                        <a:pt x="535" y="514"/>
                      </a:lnTo>
                      <a:lnTo>
                        <a:pt x="527" y="521"/>
                      </a:lnTo>
                      <a:lnTo>
                        <a:pt x="518" y="528"/>
                      </a:lnTo>
                      <a:lnTo>
                        <a:pt x="509" y="536"/>
                      </a:lnTo>
                      <a:lnTo>
                        <a:pt x="502" y="543"/>
                      </a:lnTo>
                      <a:lnTo>
                        <a:pt x="496" y="552"/>
                      </a:lnTo>
                      <a:lnTo>
                        <a:pt x="489" y="561"/>
                      </a:lnTo>
                      <a:lnTo>
                        <a:pt x="484" y="572"/>
                      </a:lnTo>
                      <a:lnTo>
                        <a:pt x="479" y="583"/>
                      </a:lnTo>
                      <a:lnTo>
                        <a:pt x="476" y="595"/>
                      </a:lnTo>
                      <a:lnTo>
                        <a:pt x="473" y="607"/>
                      </a:lnTo>
                      <a:lnTo>
                        <a:pt x="471" y="621"/>
                      </a:lnTo>
                      <a:lnTo>
                        <a:pt x="471" y="637"/>
                      </a:lnTo>
                      <a:lnTo>
                        <a:pt x="472" y="659"/>
                      </a:lnTo>
                      <a:lnTo>
                        <a:pt x="473" y="678"/>
                      </a:lnTo>
                      <a:lnTo>
                        <a:pt x="476" y="697"/>
                      </a:lnTo>
                      <a:lnTo>
                        <a:pt x="481" y="714"/>
                      </a:lnTo>
                      <a:lnTo>
                        <a:pt x="486" y="730"/>
                      </a:lnTo>
                      <a:lnTo>
                        <a:pt x="493" y="745"/>
                      </a:lnTo>
                      <a:lnTo>
                        <a:pt x="501" y="759"/>
                      </a:lnTo>
                      <a:lnTo>
                        <a:pt x="510" y="771"/>
                      </a:lnTo>
                      <a:lnTo>
                        <a:pt x="521" y="783"/>
                      </a:lnTo>
                      <a:lnTo>
                        <a:pt x="533" y="793"/>
                      </a:lnTo>
                      <a:lnTo>
                        <a:pt x="546" y="800"/>
                      </a:lnTo>
                      <a:lnTo>
                        <a:pt x="560" y="807"/>
                      </a:lnTo>
                      <a:lnTo>
                        <a:pt x="576" y="813"/>
                      </a:lnTo>
                      <a:lnTo>
                        <a:pt x="592" y="817"/>
                      </a:lnTo>
                      <a:lnTo>
                        <a:pt x="610" y="820"/>
                      </a:lnTo>
                      <a:lnTo>
                        <a:pt x="628" y="822"/>
                      </a:lnTo>
                      <a:lnTo>
                        <a:pt x="628" y="867"/>
                      </a:lnTo>
                      <a:lnTo>
                        <a:pt x="270" y="867"/>
                      </a:lnTo>
                      <a:lnTo>
                        <a:pt x="270" y="822"/>
                      </a:lnTo>
                      <a:lnTo>
                        <a:pt x="289" y="820"/>
                      </a:lnTo>
                      <a:lnTo>
                        <a:pt x="307" y="818"/>
                      </a:lnTo>
                      <a:lnTo>
                        <a:pt x="324" y="814"/>
                      </a:lnTo>
                      <a:lnTo>
                        <a:pt x="340" y="810"/>
                      </a:lnTo>
                      <a:lnTo>
                        <a:pt x="354" y="803"/>
                      </a:lnTo>
                      <a:lnTo>
                        <a:pt x="366" y="796"/>
                      </a:lnTo>
                      <a:lnTo>
                        <a:pt x="378" y="786"/>
                      </a:lnTo>
                      <a:lnTo>
                        <a:pt x="387" y="775"/>
                      </a:lnTo>
                      <a:lnTo>
                        <a:pt x="396" y="764"/>
                      </a:lnTo>
                      <a:lnTo>
                        <a:pt x="404" y="751"/>
                      </a:lnTo>
                      <a:lnTo>
                        <a:pt x="410" y="736"/>
                      </a:lnTo>
                      <a:lnTo>
                        <a:pt x="415" y="720"/>
                      </a:lnTo>
                      <a:lnTo>
                        <a:pt x="420" y="702"/>
                      </a:lnTo>
                      <a:lnTo>
                        <a:pt x="423" y="681"/>
                      </a:lnTo>
                      <a:lnTo>
                        <a:pt x="425" y="660"/>
                      </a:lnTo>
                      <a:lnTo>
                        <a:pt x="425" y="637"/>
                      </a:lnTo>
                      <a:lnTo>
                        <a:pt x="425" y="621"/>
                      </a:lnTo>
                      <a:lnTo>
                        <a:pt x="423" y="607"/>
                      </a:lnTo>
                      <a:lnTo>
                        <a:pt x="421" y="595"/>
                      </a:lnTo>
                      <a:lnTo>
                        <a:pt x="416" y="583"/>
                      </a:lnTo>
                      <a:lnTo>
                        <a:pt x="412" y="572"/>
                      </a:lnTo>
                      <a:lnTo>
                        <a:pt x="407" y="561"/>
                      </a:lnTo>
                      <a:lnTo>
                        <a:pt x="401" y="553"/>
                      </a:lnTo>
                      <a:lnTo>
                        <a:pt x="394" y="544"/>
                      </a:lnTo>
                      <a:lnTo>
                        <a:pt x="386" y="536"/>
                      </a:lnTo>
                      <a:lnTo>
                        <a:pt x="379" y="528"/>
                      </a:lnTo>
                      <a:lnTo>
                        <a:pt x="370" y="522"/>
                      </a:lnTo>
                      <a:lnTo>
                        <a:pt x="362" y="516"/>
                      </a:lnTo>
                      <a:lnTo>
                        <a:pt x="344" y="503"/>
                      </a:lnTo>
                      <a:lnTo>
                        <a:pt x="324" y="491"/>
                      </a:lnTo>
                      <a:lnTo>
                        <a:pt x="308" y="481"/>
                      </a:lnTo>
                      <a:lnTo>
                        <a:pt x="292" y="472"/>
                      </a:lnTo>
                      <a:lnTo>
                        <a:pt x="275" y="460"/>
                      </a:lnTo>
                      <a:lnTo>
                        <a:pt x="258" y="446"/>
                      </a:lnTo>
                      <a:lnTo>
                        <a:pt x="242" y="431"/>
                      </a:lnTo>
                      <a:lnTo>
                        <a:pt x="226" y="414"/>
                      </a:lnTo>
                      <a:lnTo>
                        <a:pt x="217" y="404"/>
                      </a:lnTo>
                      <a:lnTo>
                        <a:pt x="210" y="394"/>
                      </a:lnTo>
                      <a:lnTo>
                        <a:pt x="202" y="383"/>
                      </a:lnTo>
                      <a:lnTo>
                        <a:pt x="195" y="371"/>
                      </a:lnTo>
                      <a:lnTo>
                        <a:pt x="188" y="358"/>
                      </a:lnTo>
                      <a:lnTo>
                        <a:pt x="181" y="344"/>
                      </a:lnTo>
                      <a:lnTo>
                        <a:pt x="174" y="329"/>
                      </a:lnTo>
                      <a:lnTo>
                        <a:pt x="167" y="313"/>
                      </a:lnTo>
                      <a:lnTo>
                        <a:pt x="162" y="297"/>
                      </a:lnTo>
                      <a:lnTo>
                        <a:pt x="157" y="279"/>
                      </a:lnTo>
                      <a:lnTo>
                        <a:pt x="151" y="260"/>
                      </a:lnTo>
                      <a:lnTo>
                        <a:pt x="146" y="240"/>
                      </a:lnTo>
                      <a:lnTo>
                        <a:pt x="142" y="218"/>
                      </a:lnTo>
                      <a:lnTo>
                        <a:pt x="137" y="196"/>
                      </a:lnTo>
                      <a:lnTo>
                        <a:pt x="134" y="172"/>
                      </a:lnTo>
                      <a:lnTo>
                        <a:pt x="131" y="147"/>
                      </a:lnTo>
                      <a:lnTo>
                        <a:pt x="129" y="120"/>
                      </a:lnTo>
                      <a:lnTo>
                        <a:pt x="127" y="91"/>
                      </a:lnTo>
                      <a:lnTo>
                        <a:pt x="126" y="61"/>
                      </a:lnTo>
                      <a:lnTo>
                        <a:pt x="126" y="30"/>
                      </a:lnTo>
                      <a:lnTo>
                        <a:pt x="774" y="30"/>
                      </a:lnTo>
                      <a:lnTo>
                        <a:pt x="774" y="61"/>
                      </a:lnTo>
                      <a:lnTo>
                        <a:pt x="771" y="91"/>
                      </a:lnTo>
                      <a:lnTo>
                        <a:pt x="770" y="119"/>
                      </a:lnTo>
                      <a:lnTo>
                        <a:pt x="767" y="145"/>
                      </a:lnTo>
                      <a:lnTo>
                        <a:pt x="765" y="171"/>
                      </a:lnTo>
                      <a:lnTo>
                        <a:pt x="761" y="195"/>
                      </a:lnTo>
                      <a:lnTo>
                        <a:pt x="758" y="217"/>
                      </a:lnTo>
                      <a:lnTo>
                        <a:pt x="753" y="239"/>
                      </a:lnTo>
                      <a:lnTo>
                        <a:pt x="748" y="259"/>
                      </a:lnTo>
                      <a:lnTo>
                        <a:pt x="743" y="278"/>
                      </a:lnTo>
                      <a:lnTo>
                        <a:pt x="737" y="296"/>
                      </a:lnTo>
                      <a:lnTo>
                        <a:pt x="731" y="312"/>
                      </a:lnTo>
                      <a:lnTo>
                        <a:pt x="724" y="328"/>
                      </a:lnTo>
                      <a:lnTo>
                        <a:pt x="718" y="343"/>
                      </a:lnTo>
                      <a:lnTo>
                        <a:pt x="710" y="356"/>
                      </a:lnTo>
                      <a:lnTo>
                        <a:pt x="704" y="369"/>
                      </a:lnTo>
                      <a:lnTo>
                        <a:pt x="697" y="382"/>
                      </a:lnTo>
                      <a:lnTo>
                        <a:pt x="688" y="393"/>
                      </a:lnTo>
                      <a:lnTo>
                        <a:pt x="681" y="403"/>
                      </a:lnTo>
                      <a:lnTo>
                        <a:pt x="673" y="413"/>
                      </a:lnTo>
                      <a:lnTo>
                        <a:pt x="656" y="430"/>
                      </a:lnTo>
                      <a:lnTo>
                        <a:pt x="640" y="445"/>
                      </a:lnTo>
                      <a:lnTo>
                        <a:pt x="623" y="459"/>
                      </a:lnTo>
                      <a:lnTo>
                        <a:pt x="606" y="471"/>
                      </a:lnTo>
                      <a:lnTo>
                        <a:pt x="590" y="480"/>
                      </a:lnTo>
                      <a:lnTo>
                        <a:pt x="574" y="490"/>
                      </a:lnTo>
                      <a:lnTo>
                        <a:pt x="574" y="490"/>
                      </a:lnTo>
                      <a:close/>
                      <a:moveTo>
                        <a:pt x="89" y="336"/>
                      </a:moveTo>
                      <a:lnTo>
                        <a:pt x="78" y="324"/>
                      </a:lnTo>
                      <a:lnTo>
                        <a:pt x="69" y="310"/>
                      </a:lnTo>
                      <a:lnTo>
                        <a:pt x="61" y="295"/>
                      </a:lnTo>
                      <a:lnTo>
                        <a:pt x="54" y="280"/>
                      </a:lnTo>
                      <a:lnTo>
                        <a:pt x="49" y="264"/>
                      </a:lnTo>
                      <a:lnTo>
                        <a:pt x="43" y="247"/>
                      </a:lnTo>
                      <a:lnTo>
                        <a:pt x="40" y="230"/>
                      </a:lnTo>
                      <a:lnTo>
                        <a:pt x="37" y="213"/>
                      </a:lnTo>
                      <a:lnTo>
                        <a:pt x="32" y="178"/>
                      </a:lnTo>
                      <a:lnTo>
                        <a:pt x="30" y="145"/>
                      </a:lnTo>
                      <a:lnTo>
                        <a:pt x="30" y="116"/>
                      </a:lnTo>
                      <a:lnTo>
                        <a:pt x="30" y="90"/>
                      </a:lnTo>
                      <a:lnTo>
                        <a:pt x="30" y="90"/>
                      </a:lnTo>
                      <a:lnTo>
                        <a:pt x="30" y="90"/>
                      </a:lnTo>
                      <a:lnTo>
                        <a:pt x="97" y="90"/>
                      </a:lnTo>
                      <a:lnTo>
                        <a:pt x="100" y="137"/>
                      </a:lnTo>
                      <a:lnTo>
                        <a:pt x="105" y="181"/>
                      </a:lnTo>
                      <a:lnTo>
                        <a:pt x="112" y="221"/>
                      </a:lnTo>
                      <a:lnTo>
                        <a:pt x="119" y="258"/>
                      </a:lnTo>
                      <a:lnTo>
                        <a:pt x="128" y="291"/>
                      </a:lnTo>
                      <a:lnTo>
                        <a:pt x="137" y="321"/>
                      </a:lnTo>
                      <a:lnTo>
                        <a:pt x="149" y="348"/>
                      </a:lnTo>
                      <a:lnTo>
                        <a:pt x="161" y="372"/>
                      </a:lnTo>
                      <a:lnTo>
                        <a:pt x="150" y="370"/>
                      </a:lnTo>
                      <a:lnTo>
                        <a:pt x="140" y="367"/>
                      </a:lnTo>
                      <a:lnTo>
                        <a:pt x="131" y="364"/>
                      </a:lnTo>
                      <a:lnTo>
                        <a:pt x="121" y="359"/>
                      </a:lnTo>
                      <a:lnTo>
                        <a:pt x="113" y="355"/>
                      </a:lnTo>
                      <a:lnTo>
                        <a:pt x="105" y="350"/>
                      </a:lnTo>
                      <a:lnTo>
                        <a:pt x="97" y="343"/>
                      </a:lnTo>
                      <a:lnTo>
                        <a:pt x="89" y="336"/>
                      </a:lnTo>
                      <a:lnTo>
                        <a:pt x="89" y="336"/>
                      </a:lnTo>
                      <a:close/>
                      <a:moveTo>
                        <a:pt x="898" y="86"/>
                      </a:moveTo>
                      <a:lnTo>
                        <a:pt x="898" y="80"/>
                      </a:lnTo>
                      <a:lnTo>
                        <a:pt x="898" y="75"/>
                      </a:lnTo>
                      <a:lnTo>
                        <a:pt x="898" y="72"/>
                      </a:lnTo>
                      <a:lnTo>
                        <a:pt x="897" y="70"/>
                      </a:lnTo>
                      <a:lnTo>
                        <a:pt x="895" y="66"/>
                      </a:lnTo>
                      <a:lnTo>
                        <a:pt x="893" y="64"/>
                      </a:lnTo>
                      <a:lnTo>
                        <a:pt x="891" y="62"/>
                      </a:lnTo>
                      <a:lnTo>
                        <a:pt x="889" y="61"/>
                      </a:lnTo>
                      <a:lnTo>
                        <a:pt x="886" y="60"/>
                      </a:lnTo>
                      <a:lnTo>
                        <a:pt x="883" y="60"/>
                      </a:lnTo>
                      <a:lnTo>
                        <a:pt x="802" y="60"/>
                      </a:lnTo>
                      <a:lnTo>
                        <a:pt x="803" y="49"/>
                      </a:lnTo>
                      <a:lnTo>
                        <a:pt x="803" y="37"/>
                      </a:lnTo>
                      <a:lnTo>
                        <a:pt x="803" y="27"/>
                      </a:lnTo>
                      <a:lnTo>
                        <a:pt x="803" y="15"/>
                      </a:lnTo>
                      <a:lnTo>
                        <a:pt x="803" y="12"/>
                      </a:lnTo>
                      <a:lnTo>
                        <a:pt x="802" y="10"/>
                      </a:lnTo>
                      <a:lnTo>
                        <a:pt x="801" y="6"/>
                      </a:lnTo>
                      <a:lnTo>
                        <a:pt x="799" y="4"/>
                      </a:lnTo>
                      <a:lnTo>
                        <a:pt x="797" y="2"/>
                      </a:lnTo>
                      <a:lnTo>
                        <a:pt x="795" y="1"/>
                      </a:lnTo>
                      <a:lnTo>
                        <a:pt x="792" y="0"/>
                      </a:lnTo>
                      <a:lnTo>
                        <a:pt x="789" y="0"/>
                      </a:lnTo>
                      <a:lnTo>
                        <a:pt x="111" y="0"/>
                      </a:lnTo>
                      <a:lnTo>
                        <a:pt x="107" y="0"/>
                      </a:lnTo>
                      <a:lnTo>
                        <a:pt x="104" y="1"/>
                      </a:lnTo>
                      <a:lnTo>
                        <a:pt x="102" y="2"/>
                      </a:lnTo>
                      <a:lnTo>
                        <a:pt x="100" y="4"/>
                      </a:lnTo>
                      <a:lnTo>
                        <a:pt x="98" y="6"/>
                      </a:lnTo>
                      <a:lnTo>
                        <a:pt x="97" y="10"/>
                      </a:lnTo>
                      <a:lnTo>
                        <a:pt x="96" y="12"/>
                      </a:lnTo>
                      <a:lnTo>
                        <a:pt x="96" y="15"/>
                      </a:lnTo>
                      <a:lnTo>
                        <a:pt x="96" y="27"/>
                      </a:lnTo>
                      <a:lnTo>
                        <a:pt x="96" y="37"/>
                      </a:lnTo>
                      <a:lnTo>
                        <a:pt x="96" y="49"/>
                      </a:lnTo>
                      <a:lnTo>
                        <a:pt x="96" y="60"/>
                      </a:lnTo>
                      <a:lnTo>
                        <a:pt x="15" y="60"/>
                      </a:lnTo>
                      <a:lnTo>
                        <a:pt x="12" y="60"/>
                      </a:lnTo>
                      <a:lnTo>
                        <a:pt x="10" y="61"/>
                      </a:lnTo>
                      <a:lnTo>
                        <a:pt x="7" y="62"/>
                      </a:lnTo>
                      <a:lnTo>
                        <a:pt x="5" y="64"/>
                      </a:lnTo>
                      <a:lnTo>
                        <a:pt x="4" y="66"/>
                      </a:lnTo>
                      <a:lnTo>
                        <a:pt x="1" y="70"/>
                      </a:lnTo>
                      <a:lnTo>
                        <a:pt x="1" y="72"/>
                      </a:lnTo>
                      <a:lnTo>
                        <a:pt x="0" y="75"/>
                      </a:lnTo>
                      <a:lnTo>
                        <a:pt x="0" y="82"/>
                      </a:lnTo>
                      <a:lnTo>
                        <a:pt x="0" y="90"/>
                      </a:lnTo>
                      <a:lnTo>
                        <a:pt x="0" y="117"/>
                      </a:lnTo>
                      <a:lnTo>
                        <a:pt x="0" y="149"/>
                      </a:lnTo>
                      <a:lnTo>
                        <a:pt x="1" y="166"/>
                      </a:lnTo>
                      <a:lnTo>
                        <a:pt x="3" y="184"/>
                      </a:lnTo>
                      <a:lnTo>
                        <a:pt x="5" y="202"/>
                      </a:lnTo>
                      <a:lnTo>
                        <a:pt x="8" y="220"/>
                      </a:lnTo>
                      <a:lnTo>
                        <a:pt x="11" y="240"/>
                      </a:lnTo>
                      <a:lnTo>
                        <a:pt x="15" y="258"/>
                      </a:lnTo>
                      <a:lnTo>
                        <a:pt x="21" y="277"/>
                      </a:lnTo>
                      <a:lnTo>
                        <a:pt x="28" y="294"/>
                      </a:lnTo>
                      <a:lnTo>
                        <a:pt x="36" y="311"/>
                      </a:lnTo>
                      <a:lnTo>
                        <a:pt x="45" y="328"/>
                      </a:lnTo>
                      <a:lnTo>
                        <a:pt x="56" y="343"/>
                      </a:lnTo>
                      <a:lnTo>
                        <a:pt x="68" y="357"/>
                      </a:lnTo>
                      <a:lnTo>
                        <a:pt x="80" y="368"/>
                      </a:lnTo>
                      <a:lnTo>
                        <a:pt x="91" y="376"/>
                      </a:lnTo>
                      <a:lnTo>
                        <a:pt x="104" y="384"/>
                      </a:lnTo>
                      <a:lnTo>
                        <a:pt x="118" y="390"/>
                      </a:lnTo>
                      <a:lnTo>
                        <a:pt x="132" y="396"/>
                      </a:lnTo>
                      <a:lnTo>
                        <a:pt x="147" y="400"/>
                      </a:lnTo>
                      <a:lnTo>
                        <a:pt x="163" y="402"/>
                      </a:lnTo>
                      <a:lnTo>
                        <a:pt x="179" y="403"/>
                      </a:lnTo>
                      <a:lnTo>
                        <a:pt x="195" y="425"/>
                      </a:lnTo>
                      <a:lnTo>
                        <a:pt x="211" y="443"/>
                      </a:lnTo>
                      <a:lnTo>
                        <a:pt x="227" y="459"/>
                      </a:lnTo>
                      <a:lnTo>
                        <a:pt x="243" y="473"/>
                      </a:lnTo>
                      <a:lnTo>
                        <a:pt x="260" y="486"/>
                      </a:lnTo>
                      <a:lnTo>
                        <a:pt x="276" y="497"/>
                      </a:lnTo>
                      <a:lnTo>
                        <a:pt x="293" y="507"/>
                      </a:lnTo>
                      <a:lnTo>
                        <a:pt x="308" y="517"/>
                      </a:lnTo>
                      <a:lnTo>
                        <a:pt x="328" y="528"/>
                      </a:lnTo>
                      <a:lnTo>
                        <a:pt x="345" y="539"/>
                      </a:lnTo>
                      <a:lnTo>
                        <a:pt x="352" y="545"/>
                      </a:lnTo>
                      <a:lnTo>
                        <a:pt x="359" y="551"/>
                      </a:lnTo>
                      <a:lnTo>
                        <a:pt x="366" y="557"/>
                      </a:lnTo>
                      <a:lnTo>
                        <a:pt x="371" y="564"/>
                      </a:lnTo>
                      <a:lnTo>
                        <a:pt x="377" y="570"/>
                      </a:lnTo>
                      <a:lnTo>
                        <a:pt x="382" y="578"/>
                      </a:lnTo>
                      <a:lnTo>
                        <a:pt x="385" y="585"/>
                      </a:lnTo>
                      <a:lnTo>
                        <a:pt x="390" y="594"/>
                      </a:lnTo>
                      <a:lnTo>
                        <a:pt x="392" y="603"/>
                      </a:lnTo>
                      <a:lnTo>
                        <a:pt x="394" y="614"/>
                      </a:lnTo>
                      <a:lnTo>
                        <a:pt x="395" y="625"/>
                      </a:lnTo>
                      <a:lnTo>
                        <a:pt x="395" y="636"/>
                      </a:lnTo>
                      <a:lnTo>
                        <a:pt x="395" y="660"/>
                      </a:lnTo>
                      <a:lnTo>
                        <a:pt x="393" y="681"/>
                      </a:lnTo>
                      <a:lnTo>
                        <a:pt x="390" y="699"/>
                      </a:lnTo>
                      <a:lnTo>
                        <a:pt x="385" y="717"/>
                      </a:lnTo>
                      <a:lnTo>
                        <a:pt x="380" y="730"/>
                      </a:lnTo>
                      <a:lnTo>
                        <a:pt x="374" y="743"/>
                      </a:lnTo>
                      <a:lnTo>
                        <a:pt x="366" y="754"/>
                      </a:lnTo>
                      <a:lnTo>
                        <a:pt x="358" y="764"/>
                      </a:lnTo>
                      <a:lnTo>
                        <a:pt x="348" y="771"/>
                      </a:lnTo>
                      <a:lnTo>
                        <a:pt x="338" y="778"/>
                      </a:lnTo>
                      <a:lnTo>
                        <a:pt x="327" y="783"/>
                      </a:lnTo>
                      <a:lnTo>
                        <a:pt x="314" y="786"/>
                      </a:lnTo>
                      <a:lnTo>
                        <a:pt x="301" y="789"/>
                      </a:lnTo>
                      <a:lnTo>
                        <a:pt x="287" y="791"/>
                      </a:lnTo>
                      <a:lnTo>
                        <a:pt x="271" y="793"/>
                      </a:lnTo>
                      <a:lnTo>
                        <a:pt x="255" y="793"/>
                      </a:lnTo>
                      <a:lnTo>
                        <a:pt x="252" y="793"/>
                      </a:lnTo>
                      <a:lnTo>
                        <a:pt x="250" y="794"/>
                      </a:lnTo>
                      <a:lnTo>
                        <a:pt x="246" y="795"/>
                      </a:lnTo>
                      <a:lnTo>
                        <a:pt x="244" y="797"/>
                      </a:lnTo>
                      <a:lnTo>
                        <a:pt x="242" y="799"/>
                      </a:lnTo>
                      <a:lnTo>
                        <a:pt x="241" y="802"/>
                      </a:lnTo>
                      <a:lnTo>
                        <a:pt x="240" y="804"/>
                      </a:lnTo>
                      <a:lnTo>
                        <a:pt x="240" y="807"/>
                      </a:lnTo>
                      <a:lnTo>
                        <a:pt x="240" y="882"/>
                      </a:lnTo>
                      <a:lnTo>
                        <a:pt x="240" y="886"/>
                      </a:lnTo>
                      <a:lnTo>
                        <a:pt x="241" y="888"/>
                      </a:lnTo>
                      <a:lnTo>
                        <a:pt x="242" y="891"/>
                      </a:lnTo>
                      <a:lnTo>
                        <a:pt x="244" y="893"/>
                      </a:lnTo>
                      <a:lnTo>
                        <a:pt x="246" y="894"/>
                      </a:lnTo>
                      <a:lnTo>
                        <a:pt x="250" y="896"/>
                      </a:lnTo>
                      <a:lnTo>
                        <a:pt x="252" y="897"/>
                      </a:lnTo>
                      <a:lnTo>
                        <a:pt x="255" y="897"/>
                      </a:lnTo>
                      <a:lnTo>
                        <a:pt x="643" y="897"/>
                      </a:lnTo>
                      <a:lnTo>
                        <a:pt x="646" y="897"/>
                      </a:lnTo>
                      <a:lnTo>
                        <a:pt x="649" y="896"/>
                      </a:lnTo>
                      <a:lnTo>
                        <a:pt x="652" y="894"/>
                      </a:lnTo>
                      <a:lnTo>
                        <a:pt x="654" y="893"/>
                      </a:lnTo>
                      <a:lnTo>
                        <a:pt x="656" y="891"/>
                      </a:lnTo>
                      <a:lnTo>
                        <a:pt x="657" y="888"/>
                      </a:lnTo>
                      <a:lnTo>
                        <a:pt x="658" y="886"/>
                      </a:lnTo>
                      <a:lnTo>
                        <a:pt x="658" y="882"/>
                      </a:lnTo>
                      <a:lnTo>
                        <a:pt x="658" y="807"/>
                      </a:lnTo>
                      <a:lnTo>
                        <a:pt x="658" y="804"/>
                      </a:lnTo>
                      <a:lnTo>
                        <a:pt x="657" y="802"/>
                      </a:lnTo>
                      <a:lnTo>
                        <a:pt x="656" y="799"/>
                      </a:lnTo>
                      <a:lnTo>
                        <a:pt x="654" y="797"/>
                      </a:lnTo>
                      <a:lnTo>
                        <a:pt x="652" y="795"/>
                      </a:lnTo>
                      <a:lnTo>
                        <a:pt x="649" y="794"/>
                      </a:lnTo>
                      <a:lnTo>
                        <a:pt x="646" y="793"/>
                      </a:lnTo>
                      <a:lnTo>
                        <a:pt x="643" y="793"/>
                      </a:lnTo>
                      <a:lnTo>
                        <a:pt x="626" y="791"/>
                      </a:lnTo>
                      <a:lnTo>
                        <a:pt x="610" y="790"/>
                      </a:lnTo>
                      <a:lnTo>
                        <a:pt x="594" y="787"/>
                      </a:lnTo>
                      <a:lnTo>
                        <a:pt x="580" y="783"/>
                      </a:lnTo>
                      <a:lnTo>
                        <a:pt x="567" y="778"/>
                      </a:lnTo>
                      <a:lnTo>
                        <a:pt x="555" y="771"/>
                      </a:lnTo>
                      <a:lnTo>
                        <a:pt x="545" y="764"/>
                      </a:lnTo>
                      <a:lnTo>
                        <a:pt x="535" y="755"/>
                      </a:lnTo>
                      <a:lnTo>
                        <a:pt x="528" y="744"/>
                      </a:lnTo>
                      <a:lnTo>
                        <a:pt x="520" y="733"/>
                      </a:lnTo>
                      <a:lnTo>
                        <a:pt x="515" y="720"/>
                      </a:lnTo>
                      <a:lnTo>
                        <a:pt x="509" y="706"/>
                      </a:lnTo>
                      <a:lnTo>
                        <a:pt x="505" y="691"/>
                      </a:lnTo>
                      <a:lnTo>
                        <a:pt x="503" y="674"/>
                      </a:lnTo>
                      <a:lnTo>
                        <a:pt x="501" y="657"/>
                      </a:lnTo>
                      <a:lnTo>
                        <a:pt x="501" y="637"/>
                      </a:lnTo>
                      <a:lnTo>
                        <a:pt x="501" y="625"/>
                      </a:lnTo>
                      <a:lnTo>
                        <a:pt x="502" y="614"/>
                      </a:lnTo>
                      <a:lnTo>
                        <a:pt x="504" y="603"/>
                      </a:lnTo>
                      <a:lnTo>
                        <a:pt x="507" y="594"/>
                      </a:lnTo>
                      <a:lnTo>
                        <a:pt x="510" y="585"/>
                      </a:lnTo>
                      <a:lnTo>
                        <a:pt x="515" y="578"/>
                      </a:lnTo>
                      <a:lnTo>
                        <a:pt x="519" y="570"/>
                      </a:lnTo>
                      <a:lnTo>
                        <a:pt x="524" y="563"/>
                      </a:lnTo>
                      <a:lnTo>
                        <a:pt x="531" y="556"/>
                      </a:lnTo>
                      <a:lnTo>
                        <a:pt x="537" y="550"/>
                      </a:lnTo>
                      <a:lnTo>
                        <a:pt x="545" y="544"/>
                      </a:lnTo>
                      <a:lnTo>
                        <a:pt x="552" y="539"/>
                      </a:lnTo>
                      <a:lnTo>
                        <a:pt x="569" y="527"/>
                      </a:lnTo>
                      <a:lnTo>
                        <a:pt x="589" y="516"/>
                      </a:lnTo>
                      <a:lnTo>
                        <a:pt x="605" y="506"/>
                      </a:lnTo>
                      <a:lnTo>
                        <a:pt x="621" y="496"/>
                      </a:lnTo>
                      <a:lnTo>
                        <a:pt x="637" y="484"/>
                      </a:lnTo>
                      <a:lnTo>
                        <a:pt x="654" y="473"/>
                      </a:lnTo>
                      <a:lnTo>
                        <a:pt x="670" y="459"/>
                      </a:lnTo>
                      <a:lnTo>
                        <a:pt x="687" y="443"/>
                      </a:lnTo>
                      <a:lnTo>
                        <a:pt x="703" y="425"/>
                      </a:lnTo>
                      <a:lnTo>
                        <a:pt x="718" y="403"/>
                      </a:lnTo>
                      <a:lnTo>
                        <a:pt x="734" y="402"/>
                      </a:lnTo>
                      <a:lnTo>
                        <a:pt x="750" y="400"/>
                      </a:lnTo>
                      <a:lnTo>
                        <a:pt x="764" y="396"/>
                      </a:lnTo>
                      <a:lnTo>
                        <a:pt x="778" y="390"/>
                      </a:lnTo>
                      <a:lnTo>
                        <a:pt x="792" y="384"/>
                      </a:lnTo>
                      <a:lnTo>
                        <a:pt x="805" y="376"/>
                      </a:lnTo>
                      <a:lnTo>
                        <a:pt x="816" y="368"/>
                      </a:lnTo>
                      <a:lnTo>
                        <a:pt x="827" y="357"/>
                      </a:lnTo>
                      <a:lnTo>
                        <a:pt x="833" y="350"/>
                      </a:lnTo>
                      <a:lnTo>
                        <a:pt x="840" y="342"/>
                      </a:lnTo>
                      <a:lnTo>
                        <a:pt x="846" y="335"/>
                      </a:lnTo>
                      <a:lnTo>
                        <a:pt x="852" y="326"/>
                      </a:lnTo>
                      <a:lnTo>
                        <a:pt x="861" y="309"/>
                      </a:lnTo>
                      <a:lnTo>
                        <a:pt x="869" y="291"/>
                      </a:lnTo>
                      <a:lnTo>
                        <a:pt x="876" y="272"/>
                      </a:lnTo>
                      <a:lnTo>
                        <a:pt x="882" y="252"/>
                      </a:lnTo>
                      <a:lnTo>
                        <a:pt x="887" y="233"/>
                      </a:lnTo>
                      <a:lnTo>
                        <a:pt x="890" y="214"/>
                      </a:lnTo>
                      <a:lnTo>
                        <a:pt x="893" y="195"/>
                      </a:lnTo>
                      <a:lnTo>
                        <a:pt x="895" y="175"/>
                      </a:lnTo>
                      <a:lnTo>
                        <a:pt x="897" y="157"/>
                      </a:lnTo>
                      <a:lnTo>
                        <a:pt x="898" y="140"/>
                      </a:lnTo>
                      <a:lnTo>
                        <a:pt x="898" y="110"/>
                      </a:lnTo>
                      <a:lnTo>
                        <a:pt x="898" y="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94" name="Freeform 57"/>
            <p:cNvSpPr>
              <a:spLocks noEditPoints="1"/>
            </p:cNvSpPr>
            <p:nvPr/>
          </p:nvSpPr>
          <p:spPr bwMode="auto">
            <a:xfrm>
              <a:off x="790389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5" name="Freeform 57"/>
            <p:cNvSpPr>
              <a:spLocks noEditPoints="1"/>
            </p:cNvSpPr>
            <p:nvPr/>
          </p:nvSpPr>
          <p:spPr bwMode="auto">
            <a:xfrm>
              <a:off x="5385823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6" name="Freeform 57"/>
            <p:cNvSpPr>
              <a:spLocks noEditPoints="1"/>
            </p:cNvSpPr>
            <p:nvPr/>
          </p:nvSpPr>
          <p:spPr bwMode="auto">
            <a:xfrm>
              <a:off x="6151731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7" name="Freeform 57"/>
            <p:cNvSpPr>
              <a:spLocks noEditPoints="1"/>
            </p:cNvSpPr>
            <p:nvPr/>
          </p:nvSpPr>
          <p:spPr bwMode="auto">
            <a:xfrm>
              <a:off x="6917636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8" name="Freeform 58"/>
            <p:cNvSpPr>
              <a:spLocks noEditPoints="1"/>
            </p:cNvSpPr>
            <p:nvPr/>
          </p:nvSpPr>
          <p:spPr bwMode="auto">
            <a:xfrm>
              <a:off x="7683548" y="3885886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790390" y="4675349"/>
              <a:ext cx="458200" cy="261704"/>
            </a:xfrm>
            <a:prstGeom prst="rect">
              <a:avLst/>
            </a:prstGeom>
            <a:solidFill>
              <a:srgbClr val="E25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248590" y="4675349"/>
              <a:ext cx="7163446" cy="261704"/>
            </a:xfrm>
            <a:prstGeom prst="rect">
              <a:avLst/>
            </a:prstGeom>
            <a:solidFill>
              <a:srgbClr val="AFABAB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01" name="Group 43"/>
            <p:cNvGrpSpPr/>
            <p:nvPr/>
          </p:nvGrpSpPr>
          <p:grpSpPr>
            <a:xfrm>
              <a:off x="1540994" y="4801872"/>
              <a:ext cx="6862527" cy="989934"/>
              <a:chOff x="1619960" y="4860606"/>
              <a:chExt cx="6862527" cy="989934"/>
            </a:xfrm>
          </p:grpSpPr>
          <p:sp>
            <p:nvSpPr>
              <p:cNvPr id="102" name="TextBox 44"/>
              <p:cNvSpPr txBox="1"/>
              <p:nvPr/>
            </p:nvSpPr>
            <p:spPr>
              <a:xfrm>
                <a:off x="1619960" y="4860606"/>
                <a:ext cx="1431769" cy="9899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92D05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94%</a:t>
                </a:r>
                <a:endParaRPr kumimoji="0" lang="fr-FR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3" name="TextBox 45"/>
              <p:cNvSpPr txBox="1"/>
              <p:nvPr/>
            </p:nvSpPr>
            <p:spPr>
              <a:xfrm>
                <a:off x="3067117" y="5134225"/>
                <a:ext cx="5415370" cy="615553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</a:rPr>
                  <a:t>Des</a:t>
                </a:r>
                <a:r>
                  <a:rPr kumimoji="0" lang="fr-FR" sz="1400" b="1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</a:rPr>
                  <a:t> commentaires laissés </a:t>
                </a:r>
                <a:r>
                  <a:rPr lang="fr-FR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concernent des </a:t>
                </a:r>
                <a:r>
                  <a:rPr kumimoji="0" lang="fr-FR" sz="1400" b="1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</a:rPr>
                  <a:t>clients Très Satisfaits </a:t>
                </a:r>
              </a:p>
              <a:p>
                <a:pPr>
                  <a:defRPr/>
                </a:pPr>
                <a:r>
                  <a:rPr lang="fr-FR" sz="12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(50 % des clients ont choisi de laisser un commentaire) </a:t>
                </a:r>
                <a:endParaRPr lang="fr-F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1" i="0" u="none" strike="sng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4" name="Freeform 57"/>
            <p:cNvSpPr>
              <a:spLocks noEditPoints="1"/>
            </p:cNvSpPr>
            <p:nvPr/>
          </p:nvSpPr>
          <p:spPr bwMode="auto">
            <a:xfrm>
              <a:off x="1558705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5" name="Freeform 57"/>
            <p:cNvSpPr>
              <a:spLocks noEditPoints="1"/>
            </p:cNvSpPr>
            <p:nvPr/>
          </p:nvSpPr>
          <p:spPr bwMode="auto">
            <a:xfrm>
              <a:off x="3089037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6" name="Freeform 57"/>
            <p:cNvSpPr>
              <a:spLocks noEditPoints="1"/>
            </p:cNvSpPr>
            <p:nvPr/>
          </p:nvSpPr>
          <p:spPr bwMode="auto">
            <a:xfrm>
              <a:off x="3854942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7" name="Freeform 58"/>
            <p:cNvSpPr>
              <a:spLocks noEditPoints="1"/>
            </p:cNvSpPr>
            <p:nvPr/>
          </p:nvSpPr>
          <p:spPr bwMode="auto">
            <a:xfrm>
              <a:off x="4620854" y="3883505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8" name="Freeform 57"/>
            <p:cNvSpPr>
              <a:spLocks noEditPoints="1"/>
            </p:cNvSpPr>
            <p:nvPr/>
          </p:nvSpPr>
          <p:spPr bwMode="auto">
            <a:xfrm>
              <a:off x="2332654" y="3873980"/>
              <a:ext cx="728486" cy="728488"/>
            </a:xfrm>
            <a:custGeom>
              <a:avLst/>
              <a:gdLst>
                <a:gd name="T0" fmla="*/ 58 w 902"/>
                <a:gd name="T1" fmla="*/ 760 h 902"/>
                <a:gd name="T2" fmla="*/ 105 w 902"/>
                <a:gd name="T3" fmla="*/ 702 h 902"/>
                <a:gd name="T4" fmla="*/ 247 w 902"/>
                <a:gd name="T5" fmla="*/ 639 h 902"/>
                <a:gd name="T6" fmla="*/ 356 w 902"/>
                <a:gd name="T7" fmla="*/ 598 h 902"/>
                <a:gd name="T8" fmla="*/ 360 w 902"/>
                <a:gd name="T9" fmla="*/ 459 h 902"/>
                <a:gd name="T10" fmla="*/ 328 w 902"/>
                <a:gd name="T11" fmla="*/ 415 h 902"/>
                <a:gd name="T12" fmla="*/ 315 w 902"/>
                <a:gd name="T13" fmla="*/ 354 h 902"/>
                <a:gd name="T14" fmla="*/ 296 w 902"/>
                <a:gd name="T15" fmla="*/ 324 h 902"/>
                <a:gd name="T16" fmla="*/ 297 w 902"/>
                <a:gd name="T17" fmla="*/ 284 h 902"/>
                <a:gd name="T18" fmla="*/ 313 w 902"/>
                <a:gd name="T19" fmla="*/ 267 h 902"/>
                <a:gd name="T20" fmla="*/ 300 w 902"/>
                <a:gd name="T21" fmla="*/ 205 h 902"/>
                <a:gd name="T22" fmla="*/ 293 w 902"/>
                <a:gd name="T23" fmla="*/ 113 h 902"/>
                <a:gd name="T24" fmla="*/ 315 w 902"/>
                <a:gd name="T25" fmla="*/ 88 h 902"/>
                <a:gd name="T26" fmla="*/ 352 w 902"/>
                <a:gd name="T27" fmla="*/ 73 h 902"/>
                <a:gd name="T28" fmla="*/ 377 w 902"/>
                <a:gd name="T29" fmla="*/ 48 h 902"/>
                <a:gd name="T30" fmla="*/ 478 w 902"/>
                <a:gd name="T31" fmla="*/ 30 h 902"/>
                <a:gd name="T32" fmla="*/ 574 w 902"/>
                <a:gd name="T33" fmla="*/ 45 h 902"/>
                <a:gd name="T34" fmla="*/ 620 w 902"/>
                <a:gd name="T35" fmla="*/ 77 h 902"/>
                <a:gd name="T36" fmla="*/ 627 w 902"/>
                <a:gd name="T37" fmla="*/ 127 h 902"/>
                <a:gd name="T38" fmla="*/ 590 w 902"/>
                <a:gd name="T39" fmla="*/ 250 h 902"/>
                <a:gd name="T40" fmla="*/ 596 w 902"/>
                <a:gd name="T41" fmla="*/ 272 h 902"/>
                <a:gd name="T42" fmla="*/ 610 w 902"/>
                <a:gd name="T43" fmla="*/ 298 h 902"/>
                <a:gd name="T44" fmla="*/ 600 w 902"/>
                <a:gd name="T45" fmla="*/ 339 h 902"/>
                <a:gd name="T46" fmla="*/ 586 w 902"/>
                <a:gd name="T47" fmla="*/ 379 h 902"/>
                <a:gd name="T48" fmla="*/ 546 w 902"/>
                <a:gd name="T49" fmla="*/ 461 h 902"/>
                <a:gd name="T50" fmla="*/ 542 w 902"/>
                <a:gd name="T51" fmla="*/ 591 h 902"/>
                <a:gd name="T52" fmla="*/ 600 w 902"/>
                <a:gd name="T53" fmla="*/ 619 h 902"/>
                <a:gd name="T54" fmla="*/ 774 w 902"/>
                <a:gd name="T55" fmla="*/ 688 h 902"/>
                <a:gd name="T56" fmla="*/ 832 w 902"/>
                <a:gd name="T57" fmla="*/ 732 h 902"/>
                <a:gd name="T58" fmla="*/ 869 w 902"/>
                <a:gd name="T59" fmla="*/ 848 h 902"/>
                <a:gd name="T60" fmla="*/ 841 w 902"/>
                <a:gd name="T61" fmla="*/ 698 h 902"/>
                <a:gd name="T62" fmla="*/ 747 w 902"/>
                <a:gd name="T63" fmla="*/ 642 h 902"/>
                <a:gd name="T64" fmla="*/ 585 w 902"/>
                <a:gd name="T65" fmla="*/ 581 h 902"/>
                <a:gd name="T66" fmla="*/ 598 w 902"/>
                <a:gd name="T67" fmla="*/ 440 h 902"/>
                <a:gd name="T68" fmla="*/ 618 w 902"/>
                <a:gd name="T69" fmla="*/ 364 h 902"/>
                <a:gd name="T70" fmla="*/ 640 w 902"/>
                <a:gd name="T71" fmla="*/ 308 h 902"/>
                <a:gd name="T72" fmla="*/ 620 w 902"/>
                <a:gd name="T73" fmla="*/ 253 h 902"/>
                <a:gd name="T74" fmla="*/ 649 w 902"/>
                <a:gd name="T75" fmla="*/ 170 h 902"/>
                <a:gd name="T76" fmla="*/ 656 w 902"/>
                <a:gd name="T77" fmla="*/ 86 h 902"/>
                <a:gd name="T78" fmla="*/ 615 w 902"/>
                <a:gd name="T79" fmla="*/ 32 h 902"/>
                <a:gd name="T80" fmla="*/ 538 w 902"/>
                <a:gd name="T81" fmla="*/ 6 h 902"/>
                <a:gd name="T82" fmla="*/ 432 w 902"/>
                <a:gd name="T83" fmla="*/ 3 h 902"/>
                <a:gd name="T84" fmla="*/ 351 w 902"/>
                <a:gd name="T85" fmla="*/ 29 h 902"/>
                <a:gd name="T86" fmla="*/ 312 w 902"/>
                <a:gd name="T87" fmla="*/ 58 h 902"/>
                <a:gd name="T88" fmla="*/ 275 w 902"/>
                <a:gd name="T89" fmla="*/ 82 h 902"/>
                <a:gd name="T90" fmla="*/ 260 w 902"/>
                <a:gd name="T91" fmla="*/ 141 h 902"/>
                <a:gd name="T92" fmla="*/ 281 w 902"/>
                <a:gd name="T93" fmla="*/ 244 h 902"/>
                <a:gd name="T94" fmla="*/ 264 w 902"/>
                <a:gd name="T95" fmla="*/ 287 h 902"/>
                <a:gd name="T96" fmla="*/ 273 w 902"/>
                <a:gd name="T97" fmla="*/ 350 h 902"/>
                <a:gd name="T98" fmla="*/ 291 w 902"/>
                <a:gd name="T99" fmla="*/ 404 h 902"/>
                <a:gd name="T100" fmla="*/ 331 w 902"/>
                <a:gd name="T101" fmla="*/ 473 h 902"/>
                <a:gd name="T102" fmla="*/ 233 w 902"/>
                <a:gd name="T103" fmla="*/ 612 h 902"/>
                <a:gd name="T104" fmla="*/ 82 w 902"/>
                <a:gd name="T105" fmla="*/ 682 h 902"/>
                <a:gd name="T106" fmla="*/ 33 w 902"/>
                <a:gd name="T107" fmla="*/ 741 h 902"/>
                <a:gd name="T108" fmla="*/ 3 w 902"/>
                <a:gd name="T109" fmla="*/ 856 h 902"/>
                <a:gd name="T110" fmla="*/ 3 w 902"/>
                <a:gd name="T111" fmla="*/ 895 h 902"/>
                <a:gd name="T112" fmla="*/ 887 w 902"/>
                <a:gd name="T113" fmla="*/ 902 h 902"/>
                <a:gd name="T114" fmla="*/ 901 w 902"/>
                <a:gd name="T115" fmla="*/ 893 h 902"/>
                <a:gd name="T116" fmla="*/ 897 w 902"/>
                <a:gd name="T117" fmla="*/ 835 h 902"/>
                <a:gd name="T118" fmla="*/ 863 w 902"/>
                <a:gd name="T119" fmla="*/ 727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2" h="902">
                  <a:moveTo>
                    <a:pt x="31" y="872"/>
                  </a:moveTo>
                  <a:lnTo>
                    <a:pt x="34" y="848"/>
                  </a:lnTo>
                  <a:lnTo>
                    <a:pt x="39" y="816"/>
                  </a:lnTo>
                  <a:lnTo>
                    <a:pt x="45" y="798"/>
                  </a:lnTo>
                  <a:lnTo>
                    <a:pt x="50" y="780"/>
                  </a:lnTo>
                  <a:lnTo>
                    <a:pt x="58" y="760"/>
                  </a:lnTo>
                  <a:lnTo>
                    <a:pt x="66" y="740"/>
                  </a:lnTo>
                  <a:lnTo>
                    <a:pt x="71" y="732"/>
                  </a:lnTo>
                  <a:lnTo>
                    <a:pt x="78" y="725"/>
                  </a:lnTo>
                  <a:lnTo>
                    <a:pt x="85" y="717"/>
                  </a:lnTo>
                  <a:lnTo>
                    <a:pt x="94" y="710"/>
                  </a:lnTo>
                  <a:lnTo>
                    <a:pt x="105" y="702"/>
                  </a:lnTo>
                  <a:lnTo>
                    <a:pt x="117" y="695"/>
                  </a:lnTo>
                  <a:lnTo>
                    <a:pt x="129" y="688"/>
                  </a:lnTo>
                  <a:lnTo>
                    <a:pt x="143" y="681"/>
                  </a:lnTo>
                  <a:lnTo>
                    <a:pt x="174" y="667"/>
                  </a:lnTo>
                  <a:lnTo>
                    <a:pt x="209" y="653"/>
                  </a:lnTo>
                  <a:lnTo>
                    <a:pt x="247" y="639"/>
                  </a:lnTo>
                  <a:lnTo>
                    <a:pt x="287" y="624"/>
                  </a:lnTo>
                  <a:lnTo>
                    <a:pt x="303" y="619"/>
                  </a:lnTo>
                  <a:lnTo>
                    <a:pt x="319" y="612"/>
                  </a:lnTo>
                  <a:lnTo>
                    <a:pt x="335" y="607"/>
                  </a:lnTo>
                  <a:lnTo>
                    <a:pt x="351" y="601"/>
                  </a:lnTo>
                  <a:lnTo>
                    <a:pt x="356" y="598"/>
                  </a:lnTo>
                  <a:lnTo>
                    <a:pt x="359" y="595"/>
                  </a:lnTo>
                  <a:lnTo>
                    <a:pt x="360" y="591"/>
                  </a:lnTo>
                  <a:lnTo>
                    <a:pt x="361" y="587"/>
                  </a:lnTo>
                  <a:lnTo>
                    <a:pt x="361" y="467"/>
                  </a:lnTo>
                  <a:lnTo>
                    <a:pt x="361" y="462"/>
                  </a:lnTo>
                  <a:lnTo>
                    <a:pt x="360" y="459"/>
                  </a:lnTo>
                  <a:lnTo>
                    <a:pt x="358" y="457"/>
                  </a:lnTo>
                  <a:lnTo>
                    <a:pt x="356" y="455"/>
                  </a:lnTo>
                  <a:lnTo>
                    <a:pt x="349" y="448"/>
                  </a:lnTo>
                  <a:lnTo>
                    <a:pt x="335" y="429"/>
                  </a:lnTo>
                  <a:lnTo>
                    <a:pt x="331" y="423"/>
                  </a:lnTo>
                  <a:lnTo>
                    <a:pt x="328" y="415"/>
                  </a:lnTo>
                  <a:lnTo>
                    <a:pt x="325" y="408"/>
                  </a:lnTo>
                  <a:lnTo>
                    <a:pt x="321" y="398"/>
                  </a:lnTo>
                  <a:lnTo>
                    <a:pt x="318" y="388"/>
                  </a:lnTo>
                  <a:lnTo>
                    <a:pt x="316" y="378"/>
                  </a:lnTo>
                  <a:lnTo>
                    <a:pt x="315" y="367"/>
                  </a:lnTo>
                  <a:lnTo>
                    <a:pt x="315" y="354"/>
                  </a:lnTo>
                  <a:lnTo>
                    <a:pt x="314" y="349"/>
                  </a:lnTo>
                  <a:lnTo>
                    <a:pt x="312" y="344"/>
                  </a:lnTo>
                  <a:lnTo>
                    <a:pt x="307" y="341"/>
                  </a:lnTo>
                  <a:lnTo>
                    <a:pt x="302" y="339"/>
                  </a:lnTo>
                  <a:lnTo>
                    <a:pt x="299" y="334"/>
                  </a:lnTo>
                  <a:lnTo>
                    <a:pt x="296" y="324"/>
                  </a:lnTo>
                  <a:lnTo>
                    <a:pt x="294" y="319"/>
                  </a:lnTo>
                  <a:lnTo>
                    <a:pt x="293" y="311"/>
                  </a:lnTo>
                  <a:lnTo>
                    <a:pt x="292" y="305"/>
                  </a:lnTo>
                  <a:lnTo>
                    <a:pt x="293" y="298"/>
                  </a:lnTo>
                  <a:lnTo>
                    <a:pt x="294" y="291"/>
                  </a:lnTo>
                  <a:lnTo>
                    <a:pt x="297" y="284"/>
                  </a:lnTo>
                  <a:lnTo>
                    <a:pt x="298" y="280"/>
                  </a:lnTo>
                  <a:lnTo>
                    <a:pt x="300" y="278"/>
                  </a:lnTo>
                  <a:lnTo>
                    <a:pt x="303" y="275"/>
                  </a:lnTo>
                  <a:lnTo>
                    <a:pt x="306" y="272"/>
                  </a:lnTo>
                  <a:lnTo>
                    <a:pt x="309" y="270"/>
                  </a:lnTo>
                  <a:lnTo>
                    <a:pt x="313" y="267"/>
                  </a:lnTo>
                  <a:lnTo>
                    <a:pt x="314" y="264"/>
                  </a:lnTo>
                  <a:lnTo>
                    <a:pt x="315" y="260"/>
                  </a:lnTo>
                  <a:lnTo>
                    <a:pt x="314" y="251"/>
                  </a:lnTo>
                  <a:lnTo>
                    <a:pt x="308" y="235"/>
                  </a:lnTo>
                  <a:lnTo>
                    <a:pt x="305" y="222"/>
                  </a:lnTo>
                  <a:lnTo>
                    <a:pt x="300" y="205"/>
                  </a:lnTo>
                  <a:lnTo>
                    <a:pt x="296" y="187"/>
                  </a:lnTo>
                  <a:lnTo>
                    <a:pt x="292" y="167"/>
                  </a:lnTo>
                  <a:lnTo>
                    <a:pt x="290" y="148"/>
                  </a:lnTo>
                  <a:lnTo>
                    <a:pt x="290" y="130"/>
                  </a:lnTo>
                  <a:lnTo>
                    <a:pt x="291" y="121"/>
                  </a:lnTo>
                  <a:lnTo>
                    <a:pt x="293" y="113"/>
                  </a:lnTo>
                  <a:lnTo>
                    <a:pt x="296" y="106"/>
                  </a:lnTo>
                  <a:lnTo>
                    <a:pt x="300" y="100"/>
                  </a:lnTo>
                  <a:lnTo>
                    <a:pt x="303" y="97"/>
                  </a:lnTo>
                  <a:lnTo>
                    <a:pt x="306" y="93"/>
                  </a:lnTo>
                  <a:lnTo>
                    <a:pt x="311" y="90"/>
                  </a:lnTo>
                  <a:lnTo>
                    <a:pt x="315" y="88"/>
                  </a:lnTo>
                  <a:lnTo>
                    <a:pt x="326" y="86"/>
                  </a:lnTo>
                  <a:lnTo>
                    <a:pt x="337" y="85"/>
                  </a:lnTo>
                  <a:lnTo>
                    <a:pt x="343" y="84"/>
                  </a:lnTo>
                  <a:lnTo>
                    <a:pt x="347" y="82"/>
                  </a:lnTo>
                  <a:lnTo>
                    <a:pt x="350" y="78"/>
                  </a:lnTo>
                  <a:lnTo>
                    <a:pt x="352" y="73"/>
                  </a:lnTo>
                  <a:lnTo>
                    <a:pt x="353" y="69"/>
                  </a:lnTo>
                  <a:lnTo>
                    <a:pt x="357" y="64"/>
                  </a:lnTo>
                  <a:lnTo>
                    <a:pt x="360" y="60"/>
                  </a:lnTo>
                  <a:lnTo>
                    <a:pt x="365" y="56"/>
                  </a:lnTo>
                  <a:lnTo>
                    <a:pt x="371" y="53"/>
                  </a:lnTo>
                  <a:lnTo>
                    <a:pt x="377" y="48"/>
                  </a:lnTo>
                  <a:lnTo>
                    <a:pt x="385" y="45"/>
                  </a:lnTo>
                  <a:lnTo>
                    <a:pt x="393" y="42"/>
                  </a:lnTo>
                  <a:lnTo>
                    <a:pt x="410" y="38"/>
                  </a:lnTo>
                  <a:lnTo>
                    <a:pt x="431" y="33"/>
                  </a:lnTo>
                  <a:lnTo>
                    <a:pt x="453" y="31"/>
                  </a:lnTo>
                  <a:lnTo>
                    <a:pt x="478" y="30"/>
                  </a:lnTo>
                  <a:lnTo>
                    <a:pt x="502" y="31"/>
                  </a:lnTo>
                  <a:lnTo>
                    <a:pt x="528" y="34"/>
                  </a:lnTo>
                  <a:lnTo>
                    <a:pt x="540" y="37"/>
                  </a:lnTo>
                  <a:lnTo>
                    <a:pt x="552" y="39"/>
                  </a:lnTo>
                  <a:lnTo>
                    <a:pt x="564" y="42"/>
                  </a:lnTo>
                  <a:lnTo>
                    <a:pt x="574" y="45"/>
                  </a:lnTo>
                  <a:lnTo>
                    <a:pt x="584" y="49"/>
                  </a:lnTo>
                  <a:lnTo>
                    <a:pt x="594" y="54"/>
                  </a:lnTo>
                  <a:lnTo>
                    <a:pt x="602" y="59"/>
                  </a:lnTo>
                  <a:lnTo>
                    <a:pt x="609" y="64"/>
                  </a:lnTo>
                  <a:lnTo>
                    <a:pt x="615" y="71"/>
                  </a:lnTo>
                  <a:lnTo>
                    <a:pt x="620" y="77"/>
                  </a:lnTo>
                  <a:lnTo>
                    <a:pt x="624" y="84"/>
                  </a:lnTo>
                  <a:lnTo>
                    <a:pt x="626" y="91"/>
                  </a:lnTo>
                  <a:lnTo>
                    <a:pt x="628" y="100"/>
                  </a:lnTo>
                  <a:lnTo>
                    <a:pt x="628" y="108"/>
                  </a:lnTo>
                  <a:lnTo>
                    <a:pt x="628" y="118"/>
                  </a:lnTo>
                  <a:lnTo>
                    <a:pt x="627" y="127"/>
                  </a:lnTo>
                  <a:lnTo>
                    <a:pt x="625" y="146"/>
                  </a:lnTo>
                  <a:lnTo>
                    <a:pt x="619" y="165"/>
                  </a:lnTo>
                  <a:lnTo>
                    <a:pt x="609" y="201"/>
                  </a:lnTo>
                  <a:lnTo>
                    <a:pt x="597" y="231"/>
                  </a:lnTo>
                  <a:lnTo>
                    <a:pt x="593" y="241"/>
                  </a:lnTo>
                  <a:lnTo>
                    <a:pt x="590" y="250"/>
                  </a:lnTo>
                  <a:lnTo>
                    <a:pt x="588" y="255"/>
                  </a:lnTo>
                  <a:lnTo>
                    <a:pt x="588" y="260"/>
                  </a:lnTo>
                  <a:lnTo>
                    <a:pt x="588" y="264"/>
                  </a:lnTo>
                  <a:lnTo>
                    <a:pt x="590" y="267"/>
                  </a:lnTo>
                  <a:lnTo>
                    <a:pt x="593" y="270"/>
                  </a:lnTo>
                  <a:lnTo>
                    <a:pt x="596" y="272"/>
                  </a:lnTo>
                  <a:lnTo>
                    <a:pt x="600" y="275"/>
                  </a:lnTo>
                  <a:lnTo>
                    <a:pt x="602" y="278"/>
                  </a:lnTo>
                  <a:lnTo>
                    <a:pt x="604" y="280"/>
                  </a:lnTo>
                  <a:lnTo>
                    <a:pt x="606" y="284"/>
                  </a:lnTo>
                  <a:lnTo>
                    <a:pt x="609" y="291"/>
                  </a:lnTo>
                  <a:lnTo>
                    <a:pt x="610" y="298"/>
                  </a:lnTo>
                  <a:lnTo>
                    <a:pt x="610" y="305"/>
                  </a:lnTo>
                  <a:lnTo>
                    <a:pt x="610" y="311"/>
                  </a:lnTo>
                  <a:lnTo>
                    <a:pt x="609" y="318"/>
                  </a:lnTo>
                  <a:lnTo>
                    <a:pt x="608" y="324"/>
                  </a:lnTo>
                  <a:lnTo>
                    <a:pt x="603" y="334"/>
                  </a:lnTo>
                  <a:lnTo>
                    <a:pt x="600" y="339"/>
                  </a:lnTo>
                  <a:lnTo>
                    <a:pt x="596" y="341"/>
                  </a:lnTo>
                  <a:lnTo>
                    <a:pt x="591" y="344"/>
                  </a:lnTo>
                  <a:lnTo>
                    <a:pt x="589" y="349"/>
                  </a:lnTo>
                  <a:lnTo>
                    <a:pt x="588" y="354"/>
                  </a:lnTo>
                  <a:lnTo>
                    <a:pt x="587" y="367"/>
                  </a:lnTo>
                  <a:lnTo>
                    <a:pt x="586" y="379"/>
                  </a:lnTo>
                  <a:lnTo>
                    <a:pt x="584" y="389"/>
                  </a:lnTo>
                  <a:lnTo>
                    <a:pt x="582" y="399"/>
                  </a:lnTo>
                  <a:lnTo>
                    <a:pt x="575" y="418"/>
                  </a:lnTo>
                  <a:lnTo>
                    <a:pt x="567" y="433"/>
                  </a:lnTo>
                  <a:lnTo>
                    <a:pt x="553" y="455"/>
                  </a:lnTo>
                  <a:lnTo>
                    <a:pt x="546" y="461"/>
                  </a:lnTo>
                  <a:lnTo>
                    <a:pt x="544" y="464"/>
                  </a:lnTo>
                  <a:lnTo>
                    <a:pt x="543" y="467"/>
                  </a:lnTo>
                  <a:lnTo>
                    <a:pt x="542" y="470"/>
                  </a:lnTo>
                  <a:lnTo>
                    <a:pt x="541" y="473"/>
                  </a:lnTo>
                  <a:lnTo>
                    <a:pt x="541" y="587"/>
                  </a:lnTo>
                  <a:lnTo>
                    <a:pt x="542" y="591"/>
                  </a:lnTo>
                  <a:lnTo>
                    <a:pt x="544" y="595"/>
                  </a:lnTo>
                  <a:lnTo>
                    <a:pt x="548" y="598"/>
                  </a:lnTo>
                  <a:lnTo>
                    <a:pt x="552" y="601"/>
                  </a:lnTo>
                  <a:lnTo>
                    <a:pt x="568" y="607"/>
                  </a:lnTo>
                  <a:lnTo>
                    <a:pt x="584" y="612"/>
                  </a:lnTo>
                  <a:lnTo>
                    <a:pt x="600" y="619"/>
                  </a:lnTo>
                  <a:lnTo>
                    <a:pt x="615" y="624"/>
                  </a:lnTo>
                  <a:lnTo>
                    <a:pt x="656" y="639"/>
                  </a:lnTo>
                  <a:lnTo>
                    <a:pt x="693" y="653"/>
                  </a:lnTo>
                  <a:lnTo>
                    <a:pt x="729" y="667"/>
                  </a:lnTo>
                  <a:lnTo>
                    <a:pt x="760" y="681"/>
                  </a:lnTo>
                  <a:lnTo>
                    <a:pt x="774" y="688"/>
                  </a:lnTo>
                  <a:lnTo>
                    <a:pt x="787" y="695"/>
                  </a:lnTo>
                  <a:lnTo>
                    <a:pt x="797" y="702"/>
                  </a:lnTo>
                  <a:lnTo>
                    <a:pt x="808" y="710"/>
                  </a:lnTo>
                  <a:lnTo>
                    <a:pt x="818" y="717"/>
                  </a:lnTo>
                  <a:lnTo>
                    <a:pt x="825" y="725"/>
                  </a:lnTo>
                  <a:lnTo>
                    <a:pt x="832" y="732"/>
                  </a:lnTo>
                  <a:lnTo>
                    <a:pt x="836" y="740"/>
                  </a:lnTo>
                  <a:lnTo>
                    <a:pt x="846" y="759"/>
                  </a:lnTo>
                  <a:lnTo>
                    <a:pt x="852" y="780"/>
                  </a:lnTo>
                  <a:lnTo>
                    <a:pt x="858" y="798"/>
                  </a:lnTo>
                  <a:lnTo>
                    <a:pt x="863" y="816"/>
                  </a:lnTo>
                  <a:lnTo>
                    <a:pt x="869" y="848"/>
                  </a:lnTo>
                  <a:lnTo>
                    <a:pt x="871" y="872"/>
                  </a:lnTo>
                  <a:lnTo>
                    <a:pt x="31" y="872"/>
                  </a:lnTo>
                  <a:close/>
                  <a:moveTo>
                    <a:pt x="863" y="727"/>
                  </a:moveTo>
                  <a:lnTo>
                    <a:pt x="857" y="716"/>
                  </a:lnTo>
                  <a:lnTo>
                    <a:pt x="850" y="708"/>
                  </a:lnTo>
                  <a:lnTo>
                    <a:pt x="841" y="698"/>
                  </a:lnTo>
                  <a:lnTo>
                    <a:pt x="832" y="690"/>
                  </a:lnTo>
                  <a:lnTo>
                    <a:pt x="821" y="682"/>
                  </a:lnTo>
                  <a:lnTo>
                    <a:pt x="808" y="673"/>
                  </a:lnTo>
                  <a:lnTo>
                    <a:pt x="795" y="666"/>
                  </a:lnTo>
                  <a:lnTo>
                    <a:pt x="780" y="657"/>
                  </a:lnTo>
                  <a:lnTo>
                    <a:pt x="747" y="642"/>
                  </a:lnTo>
                  <a:lnTo>
                    <a:pt x="710" y="627"/>
                  </a:lnTo>
                  <a:lnTo>
                    <a:pt x="670" y="612"/>
                  </a:lnTo>
                  <a:lnTo>
                    <a:pt x="626" y="596"/>
                  </a:lnTo>
                  <a:lnTo>
                    <a:pt x="613" y="591"/>
                  </a:lnTo>
                  <a:lnTo>
                    <a:pt x="599" y="587"/>
                  </a:lnTo>
                  <a:lnTo>
                    <a:pt x="585" y="581"/>
                  </a:lnTo>
                  <a:lnTo>
                    <a:pt x="571" y="576"/>
                  </a:lnTo>
                  <a:lnTo>
                    <a:pt x="571" y="478"/>
                  </a:lnTo>
                  <a:lnTo>
                    <a:pt x="578" y="473"/>
                  </a:lnTo>
                  <a:lnTo>
                    <a:pt x="584" y="464"/>
                  </a:lnTo>
                  <a:lnTo>
                    <a:pt x="590" y="453"/>
                  </a:lnTo>
                  <a:lnTo>
                    <a:pt x="598" y="440"/>
                  </a:lnTo>
                  <a:lnTo>
                    <a:pt x="605" y="424"/>
                  </a:lnTo>
                  <a:lnTo>
                    <a:pt x="611" y="406"/>
                  </a:lnTo>
                  <a:lnTo>
                    <a:pt x="614" y="397"/>
                  </a:lnTo>
                  <a:lnTo>
                    <a:pt x="615" y="386"/>
                  </a:lnTo>
                  <a:lnTo>
                    <a:pt x="617" y="375"/>
                  </a:lnTo>
                  <a:lnTo>
                    <a:pt x="618" y="364"/>
                  </a:lnTo>
                  <a:lnTo>
                    <a:pt x="624" y="358"/>
                  </a:lnTo>
                  <a:lnTo>
                    <a:pt x="629" y="350"/>
                  </a:lnTo>
                  <a:lnTo>
                    <a:pt x="633" y="340"/>
                  </a:lnTo>
                  <a:lnTo>
                    <a:pt x="638" y="328"/>
                  </a:lnTo>
                  <a:lnTo>
                    <a:pt x="639" y="319"/>
                  </a:lnTo>
                  <a:lnTo>
                    <a:pt x="640" y="308"/>
                  </a:lnTo>
                  <a:lnTo>
                    <a:pt x="640" y="297"/>
                  </a:lnTo>
                  <a:lnTo>
                    <a:pt x="639" y="287"/>
                  </a:lnTo>
                  <a:lnTo>
                    <a:pt x="635" y="278"/>
                  </a:lnTo>
                  <a:lnTo>
                    <a:pt x="632" y="268"/>
                  </a:lnTo>
                  <a:lnTo>
                    <a:pt x="627" y="261"/>
                  </a:lnTo>
                  <a:lnTo>
                    <a:pt x="620" y="253"/>
                  </a:lnTo>
                  <a:lnTo>
                    <a:pt x="623" y="248"/>
                  </a:lnTo>
                  <a:lnTo>
                    <a:pt x="625" y="242"/>
                  </a:lnTo>
                  <a:lnTo>
                    <a:pt x="631" y="227"/>
                  </a:lnTo>
                  <a:lnTo>
                    <a:pt x="638" y="209"/>
                  </a:lnTo>
                  <a:lnTo>
                    <a:pt x="644" y="190"/>
                  </a:lnTo>
                  <a:lnTo>
                    <a:pt x="649" y="170"/>
                  </a:lnTo>
                  <a:lnTo>
                    <a:pt x="655" y="148"/>
                  </a:lnTo>
                  <a:lnTo>
                    <a:pt x="657" y="127"/>
                  </a:lnTo>
                  <a:lnTo>
                    <a:pt x="658" y="116"/>
                  </a:lnTo>
                  <a:lnTo>
                    <a:pt x="658" y="106"/>
                  </a:lnTo>
                  <a:lnTo>
                    <a:pt x="657" y="96"/>
                  </a:lnTo>
                  <a:lnTo>
                    <a:pt x="656" y="86"/>
                  </a:lnTo>
                  <a:lnTo>
                    <a:pt x="653" y="75"/>
                  </a:lnTo>
                  <a:lnTo>
                    <a:pt x="648" y="64"/>
                  </a:lnTo>
                  <a:lnTo>
                    <a:pt x="642" y="56"/>
                  </a:lnTo>
                  <a:lnTo>
                    <a:pt x="634" y="47"/>
                  </a:lnTo>
                  <a:lnTo>
                    <a:pt x="625" y="40"/>
                  </a:lnTo>
                  <a:lnTo>
                    <a:pt x="615" y="32"/>
                  </a:lnTo>
                  <a:lnTo>
                    <a:pt x="604" y="26"/>
                  </a:lnTo>
                  <a:lnTo>
                    <a:pt x="593" y="21"/>
                  </a:lnTo>
                  <a:lnTo>
                    <a:pt x="580" y="15"/>
                  </a:lnTo>
                  <a:lnTo>
                    <a:pt x="566" y="12"/>
                  </a:lnTo>
                  <a:lnTo>
                    <a:pt x="552" y="8"/>
                  </a:lnTo>
                  <a:lnTo>
                    <a:pt x="538" y="6"/>
                  </a:lnTo>
                  <a:lnTo>
                    <a:pt x="523" y="2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78" y="0"/>
                  </a:lnTo>
                  <a:lnTo>
                    <a:pt x="455" y="0"/>
                  </a:lnTo>
                  <a:lnTo>
                    <a:pt x="432" y="3"/>
                  </a:lnTo>
                  <a:lnTo>
                    <a:pt x="409" y="7"/>
                  </a:lnTo>
                  <a:lnTo>
                    <a:pt x="388" y="12"/>
                  </a:lnTo>
                  <a:lnTo>
                    <a:pt x="378" y="16"/>
                  </a:lnTo>
                  <a:lnTo>
                    <a:pt x="368" y="19"/>
                  </a:lnTo>
                  <a:lnTo>
                    <a:pt x="359" y="25"/>
                  </a:lnTo>
                  <a:lnTo>
                    <a:pt x="351" y="29"/>
                  </a:lnTo>
                  <a:lnTo>
                    <a:pt x="344" y="36"/>
                  </a:lnTo>
                  <a:lnTo>
                    <a:pt x="337" y="41"/>
                  </a:lnTo>
                  <a:lnTo>
                    <a:pt x="331" y="48"/>
                  </a:lnTo>
                  <a:lnTo>
                    <a:pt x="327" y="55"/>
                  </a:lnTo>
                  <a:lnTo>
                    <a:pt x="319" y="56"/>
                  </a:lnTo>
                  <a:lnTo>
                    <a:pt x="312" y="58"/>
                  </a:lnTo>
                  <a:lnTo>
                    <a:pt x="304" y="60"/>
                  </a:lnTo>
                  <a:lnTo>
                    <a:pt x="298" y="63"/>
                  </a:lnTo>
                  <a:lnTo>
                    <a:pt x="291" y="67"/>
                  </a:lnTo>
                  <a:lnTo>
                    <a:pt x="286" y="71"/>
                  </a:lnTo>
                  <a:lnTo>
                    <a:pt x="281" y="76"/>
                  </a:lnTo>
                  <a:lnTo>
                    <a:pt x="275" y="82"/>
                  </a:lnTo>
                  <a:lnTo>
                    <a:pt x="270" y="90"/>
                  </a:lnTo>
                  <a:lnTo>
                    <a:pt x="267" y="99"/>
                  </a:lnTo>
                  <a:lnTo>
                    <a:pt x="263" y="110"/>
                  </a:lnTo>
                  <a:lnTo>
                    <a:pt x="261" y="119"/>
                  </a:lnTo>
                  <a:lnTo>
                    <a:pt x="260" y="130"/>
                  </a:lnTo>
                  <a:lnTo>
                    <a:pt x="260" y="141"/>
                  </a:lnTo>
                  <a:lnTo>
                    <a:pt x="260" y="152"/>
                  </a:lnTo>
                  <a:lnTo>
                    <a:pt x="261" y="163"/>
                  </a:lnTo>
                  <a:lnTo>
                    <a:pt x="264" y="186"/>
                  </a:lnTo>
                  <a:lnTo>
                    <a:pt x="270" y="207"/>
                  </a:lnTo>
                  <a:lnTo>
                    <a:pt x="275" y="226"/>
                  </a:lnTo>
                  <a:lnTo>
                    <a:pt x="281" y="244"/>
                  </a:lnTo>
                  <a:lnTo>
                    <a:pt x="282" y="249"/>
                  </a:lnTo>
                  <a:lnTo>
                    <a:pt x="283" y="252"/>
                  </a:lnTo>
                  <a:lnTo>
                    <a:pt x="276" y="260"/>
                  </a:lnTo>
                  <a:lnTo>
                    <a:pt x="271" y="268"/>
                  </a:lnTo>
                  <a:lnTo>
                    <a:pt x="267" y="277"/>
                  </a:lnTo>
                  <a:lnTo>
                    <a:pt x="264" y="287"/>
                  </a:lnTo>
                  <a:lnTo>
                    <a:pt x="263" y="297"/>
                  </a:lnTo>
                  <a:lnTo>
                    <a:pt x="262" y="308"/>
                  </a:lnTo>
                  <a:lnTo>
                    <a:pt x="263" y="319"/>
                  </a:lnTo>
                  <a:lnTo>
                    <a:pt x="266" y="328"/>
                  </a:lnTo>
                  <a:lnTo>
                    <a:pt x="269" y="340"/>
                  </a:lnTo>
                  <a:lnTo>
                    <a:pt x="273" y="350"/>
                  </a:lnTo>
                  <a:lnTo>
                    <a:pt x="278" y="358"/>
                  </a:lnTo>
                  <a:lnTo>
                    <a:pt x="285" y="364"/>
                  </a:lnTo>
                  <a:lnTo>
                    <a:pt x="286" y="375"/>
                  </a:lnTo>
                  <a:lnTo>
                    <a:pt x="287" y="385"/>
                  </a:lnTo>
                  <a:lnTo>
                    <a:pt x="289" y="396"/>
                  </a:lnTo>
                  <a:lnTo>
                    <a:pt x="291" y="404"/>
                  </a:lnTo>
                  <a:lnTo>
                    <a:pt x="298" y="421"/>
                  </a:lnTo>
                  <a:lnTo>
                    <a:pt x="304" y="437"/>
                  </a:lnTo>
                  <a:lnTo>
                    <a:pt x="312" y="448"/>
                  </a:lnTo>
                  <a:lnTo>
                    <a:pt x="319" y="459"/>
                  </a:lnTo>
                  <a:lnTo>
                    <a:pt x="326" y="467"/>
                  </a:lnTo>
                  <a:lnTo>
                    <a:pt x="331" y="473"/>
                  </a:lnTo>
                  <a:lnTo>
                    <a:pt x="331" y="576"/>
                  </a:lnTo>
                  <a:lnTo>
                    <a:pt x="317" y="581"/>
                  </a:lnTo>
                  <a:lnTo>
                    <a:pt x="303" y="587"/>
                  </a:lnTo>
                  <a:lnTo>
                    <a:pt x="290" y="591"/>
                  </a:lnTo>
                  <a:lnTo>
                    <a:pt x="277" y="596"/>
                  </a:lnTo>
                  <a:lnTo>
                    <a:pt x="233" y="612"/>
                  </a:lnTo>
                  <a:lnTo>
                    <a:pt x="193" y="627"/>
                  </a:lnTo>
                  <a:lnTo>
                    <a:pt x="155" y="642"/>
                  </a:lnTo>
                  <a:lnTo>
                    <a:pt x="123" y="658"/>
                  </a:lnTo>
                  <a:lnTo>
                    <a:pt x="108" y="666"/>
                  </a:lnTo>
                  <a:lnTo>
                    <a:pt x="94" y="673"/>
                  </a:lnTo>
                  <a:lnTo>
                    <a:pt x="82" y="682"/>
                  </a:lnTo>
                  <a:lnTo>
                    <a:pt x="70" y="690"/>
                  </a:lnTo>
                  <a:lnTo>
                    <a:pt x="61" y="698"/>
                  </a:lnTo>
                  <a:lnTo>
                    <a:pt x="52" y="708"/>
                  </a:lnTo>
                  <a:lnTo>
                    <a:pt x="46" y="716"/>
                  </a:lnTo>
                  <a:lnTo>
                    <a:pt x="39" y="727"/>
                  </a:lnTo>
                  <a:lnTo>
                    <a:pt x="33" y="741"/>
                  </a:lnTo>
                  <a:lnTo>
                    <a:pt x="26" y="756"/>
                  </a:lnTo>
                  <a:lnTo>
                    <a:pt x="21" y="770"/>
                  </a:lnTo>
                  <a:lnTo>
                    <a:pt x="17" y="784"/>
                  </a:lnTo>
                  <a:lnTo>
                    <a:pt x="10" y="811"/>
                  </a:lnTo>
                  <a:lnTo>
                    <a:pt x="5" y="835"/>
                  </a:lnTo>
                  <a:lnTo>
                    <a:pt x="3" y="856"/>
                  </a:lnTo>
                  <a:lnTo>
                    <a:pt x="1" y="872"/>
                  </a:lnTo>
                  <a:lnTo>
                    <a:pt x="1" y="882"/>
                  </a:lnTo>
                  <a:lnTo>
                    <a:pt x="0" y="887"/>
                  </a:lnTo>
                  <a:lnTo>
                    <a:pt x="1" y="890"/>
                  </a:lnTo>
                  <a:lnTo>
                    <a:pt x="2" y="893"/>
                  </a:lnTo>
                  <a:lnTo>
                    <a:pt x="3" y="895"/>
                  </a:lnTo>
                  <a:lnTo>
                    <a:pt x="5" y="898"/>
                  </a:lnTo>
                  <a:lnTo>
                    <a:pt x="7" y="900"/>
                  </a:lnTo>
                  <a:lnTo>
                    <a:pt x="9" y="901"/>
                  </a:lnTo>
                  <a:lnTo>
                    <a:pt x="12" y="902"/>
                  </a:lnTo>
                  <a:lnTo>
                    <a:pt x="15" y="902"/>
                  </a:lnTo>
                  <a:lnTo>
                    <a:pt x="887" y="902"/>
                  </a:lnTo>
                  <a:lnTo>
                    <a:pt x="891" y="902"/>
                  </a:lnTo>
                  <a:lnTo>
                    <a:pt x="894" y="901"/>
                  </a:lnTo>
                  <a:lnTo>
                    <a:pt x="896" y="900"/>
                  </a:lnTo>
                  <a:lnTo>
                    <a:pt x="898" y="898"/>
                  </a:lnTo>
                  <a:lnTo>
                    <a:pt x="900" y="895"/>
                  </a:lnTo>
                  <a:lnTo>
                    <a:pt x="901" y="893"/>
                  </a:lnTo>
                  <a:lnTo>
                    <a:pt x="902" y="890"/>
                  </a:lnTo>
                  <a:lnTo>
                    <a:pt x="902" y="887"/>
                  </a:lnTo>
                  <a:lnTo>
                    <a:pt x="902" y="882"/>
                  </a:lnTo>
                  <a:lnTo>
                    <a:pt x="901" y="872"/>
                  </a:lnTo>
                  <a:lnTo>
                    <a:pt x="900" y="856"/>
                  </a:lnTo>
                  <a:lnTo>
                    <a:pt x="897" y="835"/>
                  </a:lnTo>
                  <a:lnTo>
                    <a:pt x="893" y="811"/>
                  </a:lnTo>
                  <a:lnTo>
                    <a:pt x="885" y="784"/>
                  </a:lnTo>
                  <a:lnTo>
                    <a:pt x="881" y="770"/>
                  </a:lnTo>
                  <a:lnTo>
                    <a:pt x="876" y="756"/>
                  </a:lnTo>
                  <a:lnTo>
                    <a:pt x="870" y="741"/>
                  </a:lnTo>
                  <a:lnTo>
                    <a:pt x="863" y="727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90389" y="4675349"/>
              <a:ext cx="7255310" cy="261704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54A3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588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/>
          <p:cNvSpPr>
            <a:spLocks/>
          </p:cNvSpPr>
          <p:nvPr/>
        </p:nvSpPr>
        <p:spPr bwMode="auto">
          <a:xfrm>
            <a:off x="0" y="1282535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1121555" y="1325552"/>
            <a:ext cx="7207105" cy="1839411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Chaque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manager du réseau recevra un e-mail contenant </a:t>
            </a:r>
            <a:r>
              <a:rPr lang="fr-FR" b="1" dirty="0" smtClean="0"/>
              <a:t>ses identifiants le 23 avril 2018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résultats sont consultables au niveau : </a:t>
            </a:r>
          </a:p>
          <a:p>
            <a:pPr lvl="1"/>
            <a:r>
              <a:rPr lang="fr-FR" b="1" dirty="0" smtClean="0"/>
              <a:t>Agence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par le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/DAA</a:t>
            </a:r>
          </a:p>
          <a:p>
            <a:pPr lvl="1"/>
            <a:r>
              <a:rPr lang="fr-FR" b="1" dirty="0" smtClean="0"/>
              <a:t>Unité Commerciale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 le DUC</a:t>
            </a:r>
          </a:p>
          <a:p>
            <a:pPr lvl="1"/>
            <a:r>
              <a:rPr lang="fr-FR" b="1" dirty="0" smtClean="0"/>
              <a:t>Groupe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par le DG</a:t>
            </a: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Une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fois connecté,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ajoutez le site à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vos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favoris</a:t>
            </a:r>
            <a:endParaRPr lang="fr-FR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sz="12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>
                <a:solidFill>
                  <a:srgbClr val="C54A35"/>
                </a:solidFill>
              </a:rPr>
              <a:t>Accéder</a:t>
            </a:r>
            <a:r>
              <a:rPr lang="fr-FR" dirty="0"/>
              <a:t> à </a:t>
            </a:r>
            <a:r>
              <a:rPr lang="fr-FR" dirty="0" smtClean="0"/>
              <a:t>l’outil, </a:t>
            </a:r>
            <a:r>
              <a:rPr lang="fr-FR" dirty="0"/>
              <a:t>enregistrer un suivi.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693" y="2758440"/>
            <a:ext cx="683210" cy="25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18"/>
          <p:cNvGrpSpPr/>
          <p:nvPr/>
        </p:nvGrpSpPr>
        <p:grpSpPr>
          <a:xfrm>
            <a:off x="1049499" y="3450328"/>
            <a:ext cx="1699539" cy="2069414"/>
            <a:chOff x="1998327" y="4766398"/>
            <a:chExt cx="1699539" cy="2069414"/>
          </a:xfrm>
        </p:grpSpPr>
        <p:sp>
          <p:nvSpPr>
            <p:cNvPr id="8" name="TextBox 156"/>
            <p:cNvSpPr txBox="1"/>
            <p:nvPr/>
          </p:nvSpPr>
          <p:spPr>
            <a:xfrm>
              <a:off x="1998327" y="5266152"/>
              <a:ext cx="1699539" cy="1569660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fr-FR" sz="1200" b="1" dirty="0" smtClean="0">
                  <a:latin typeface="Arial Narrow" panose="020B0606020202030204" pitchFamily="34" charset="0"/>
                </a:rPr>
                <a:t>FILTRES</a:t>
              </a:r>
            </a:p>
            <a:p>
              <a:pPr algn="ctr">
                <a:defRPr/>
              </a:pPr>
              <a:endParaRPr lang="fr-FR" sz="1000" b="1" dirty="0" smtClean="0">
                <a:latin typeface="Arial Narrow" panose="020B0606020202030204" pitchFamily="34" charset="0"/>
              </a:endParaRPr>
            </a:p>
            <a:p>
              <a:pPr algn="ctr">
                <a:defRPr/>
              </a:pPr>
              <a:endParaRPr lang="fr-FR" sz="1000" b="1" dirty="0" smtClean="0">
                <a:latin typeface="Arial Narrow" panose="020B0606020202030204" pitchFamily="34" charset="0"/>
              </a:endParaRPr>
            </a:p>
            <a:p>
              <a:pPr algn="ctr">
                <a:defRPr/>
              </a:pPr>
              <a:r>
                <a:rPr lang="fr-FR" sz="1000" b="1" dirty="0" smtClean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 </a:t>
              </a:r>
              <a:r>
                <a:rPr lang="fr-FR" sz="1400" b="1" dirty="0" smtClean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Permettent </a:t>
              </a:r>
              <a:r>
                <a:rPr lang="fr-FR" sz="1400" b="1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de rechercher les levées d’anonymat positives et négatives de votre  agence</a:t>
              </a:r>
            </a:p>
          </p:txBody>
        </p:sp>
        <p:grpSp>
          <p:nvGrpSpPr>
            <p:cNvPr id="9" name="Group 157"/>
            <p:cNvGrpSpPr/>
            <p:nvPr/>
          </p:nvGrpSpPr>
          <p:grpSpPr>
            <a:xfrm>
              <a:off x="2734889" y="4766398"/>
              <a:ext cx="211256" cy="403278"/>
              <a:chOff x="3628442" y="4608099"/>
              <a:chExt cx="211256" cy="403278"/>
            </a:xfrm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3661158" y="4888733"/>
                <a:ext cx="135303" cy="122644"/>
              </a:xfrm>
              <a:custGeom>
                <a:avLst/>
                <a:gdLst>
                  <a:gd name="T0" fmla="*/ 0 w 823"/>
                  <a:gd name="T1" fmla="*/ 0 h 746"/>
                  <a:gd name="T2" fmla="*/ 427 w 823"/>
                  <a:gd name="T3" fmla="*/ 211 h 746"/>
                  <a:gd name="T4" fmla="*/ 823 w 823"/>
                  <a:gd name="T5" fmla="*/ 0 h 746"/>
                  <a:gd name="T6" fmla="*/ 410 w 823"/>
                  <a:gd name="T7" fmla="*/ 746 h 746"/>
                  <a:gd name="T8" fmla="*/ 0 w 823"/>
                  <a:gd name="T9" fmla="*/ 0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3" h="746">
                    <a:moveTo>
                      <a:pt x="0" y="0"/>
                    </a:moveTo>
                    <a:lnTo>
                      <a:pt x="427" y="211"/>
                    </a:lnTo>
                    <a:lnTo>
                      <a:pt x="823" y="0"/>
                    </a:lnTo>
                    <a:lnTo>
                      <a:pt x="410" y="7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83D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3628442" y="4608099"/>
                <a:ext cx="211256" cy="210928"/>
              </a:xfrm>
              <a:prstGeom prst="ellipse">
                <a:avLst/>
              </a:prstGeom>
              <a:solidFill>
                <a:schemeClr val="bg1"/>
              </a:solidFill>
              <a:ln w="15875" cap="flat">
                <a:noFill/>
                <a:prstDash val="solid"/>
                <a:miter lim="800000"/>
                <a:headEnd/>
                <a:tailEnd/>
              </a:ln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" name="Oval 6"/>
              <p:cNvSpPr>
                <a:spLocks noChangeArrowheads="1"/>
              </p:cNvSpPr>
              <p:nvPr/>
            </p:nvSpPr>
            <p:spPr bwMode="auto">
              <a:xfrm>
                <a:off x="3706862" y="4686355"/>
                <a:ext cx="54581" cy="54417"/>
              </a:xfrm>
              <a:prstGeom prst="ellipse">
                <a:avLst/>
              </a:prstGeom>
              <a:solidFill>
                <a:srgbClr val="E2583D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213" y="4107965"/>
            <a:ext cx="5301527" cy="94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1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/>
          <p:cNvSpPr>
            <a:spLocks/>
          </p:cNvSpPr>
          <p:nvPr/>
        </p:nvSpPr>
        <p:spPr bwMode="auto">
          <a:xfrm>
            <a:off x="0" y="1282535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>
                <a:solidFill>
                  <a:srgbClr val="C54A35"/>
                </a:solidFill>
              </a:rPr>
              <a:t>Accéder</a:t>
            </a:r>
            <a:r>
              <a:rPr lang="fr-FR" dirty="0"/>
              <a:t> à </a:t>
            </a:r>
            <a:r>
              <a:rPr lang="fr-FR" dirty="0" smtClean="0"/>
              <a:t>l’outil, </a:t>
            </a:r>
            <a:r>
              <a:rPr lang="fr-FR" dirty="0"/>
              <a:t>enregistrer un suivi.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13" r="53471"/>
          <a:stretch/>
        </p:blipFill>
        <p:spPr bwMode="auto">
          <a:xfrm>
            <a:off x="4167875" y="1684805"/>
            <a:ext cx="4183645" cy="185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7"/>
          <p:cNvGrpSpPr/>
          <p:nvPr/>
        </p:nvGrpSpPr>
        <p:grpSpPr>
          <a:xfrm>
            <a:off x="1310375" y="1327027"/>
            <a:ext cx="1699539" cy="2162230"/>
            <a:chOff x="4079197" y="4766398"/>
            <a:chExt cx="1699539" cy="2162230"/>
          </a:xfrm>
        </p:grpSpPr>
        <p:sp>
          <p:nvSpPr>
            <p:cNvPr id="17" name="TextBox 163"/>
            <p:cNvSpPr txBox="1"/>
            <p:nvPr/>
          </p:nvSpPr>
          <p:spPr>
            <a:xfrm>
              <a:off x="4079197" y="5297412"/>
              <a:ext cx="1699539" cy="1631216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dirty="0" smtClean="0"/>
                <a:t>TENDANCE SATISFACTION</a:t>
              </a:r>
              <a:endParaRPr kumimoji="0" lang="en-US" sz="1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fr-FR" sz="1400" b="1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Comparaison  des derniers résultats QHD avec la tendance que prend la satisfaction des 20 derniers clients  de votre agence</a:t>
              </a:r>
              <a:endParaRPr lang="en-US" sz="1400" b="1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18" name="Group 164"/>
            <p:cNvGrpSpPr/>
            <p:nvPr/>
          </p:nvGrpSpPr>
          <p:grpSpPr>
            <a:xfrm>
              <a:off x="4815759" y="4766398"/>
              <a:ext cx="211256" cy="403278"/>
              <a:chOff x="3628442" y="4608099"/>
              <a:chExt cx="211256" cy="403278"/>
            </a:xfrm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3661158" y="4888733"/>
                <a:ext cx="135303" cy="122644"/>
              </a:xfrm>
              <a:custGeom>
                <a:avLst/>
                <a:gdLst>
                  <a:gd name="T0" fmla="*/ 0 w 823"/>
                  <a:gd name="T1" fmla="*/ 0 h 746"/>
                  <a:gd name="T2" fmla="*/ 427 w 823"/>
                  <a:gd name="T3" fmla="*/ 211 h 746"/>
                  <a:gd name="T4" fmla="*/ 823 w 823"/>
                  <a:gd name="T5" fmla="*/ 0 h 746"/>
                  <a:gd name="T6" fmla="*/ 410 w 823"/>
                  <a:gd name="T7" fmla="*/ 746 h 746"/>
                  <a:gd name="T8" fmla="*/ 0 w 823"/>
                  <a:gd name="T9" fmla="*/ 0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3" h="746">
                    <a:moveTo>
                      <a:pt x="0" y="0"/>
                    </a:moveTo>
                    <a:lnTo>
                      <a:pt x="427" y="211"/>
                    </a:lnTo>
                    <a:lnTo>
                      <a:pt x="823" y="0"/>
                    </a:lnTo>
                    <a:lnTo>
                      <a:pt x="410" y="7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FABAB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" name="Oval 7"/>
              <p:cNvSpPr>
                <a:spLocks noChangeArrowheads="1"/>
              </p:cNvSpPr>
              <p:nvPr/>
            </p:nvSpPr>
            <p:spPr bwMode="auto">
              <a:xfrm>
                <a:off x="3628442" y="4608099"/>
                <a:ext cx="211256" cy="210928"/>
              </a:xfrm>
              <a:prstGeom prst="ellipse">
                <a:avLst/>
              </a:prstGeom>
              <a:solidFill>
                <a:schemeClr val="bg1"/>
              </a:solidFill>
              <a:ln w="15875" cap="flat">
                <a:noFill/>
                <a:prstDash val="solid"/>
                <a:miter lim="800000"/>
                <a:headEnd/>
                <a:tailEnd/>
              </a:ln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" name="Oval 6"/>
              <p:cNvSpPr>
                <a:spLocks noChangeArrowheads="1"/>
              </p:cNvSpPr>
              <p:nvPr/>
            </p:nvSpPr>
            <p:spPr bwMode="auto">
              <a:xfrm>
                <a:off x="3706862" y="4686355"/>
                <a:ext cx="54581" cy="54417"/>
              </a:xfrm>
              <a:prstGeom prst="ellipse">
                <a:avLst/>
              </a:prstGeom>
              <a:solidFill>
                <a:srgbClr val="AFABAB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 15"/>
          <p:cNvGrpSpPr/>
          <p:nvPr/>
        </p:nvGrpSpPr>
        <p:grpSpPr>
          <a:xfrm>
            <a:off x="1297534" y="3746667"/>
            <a:ext cx="1699539" cy="2346896"/>
            <a:chOff x="6350064" y="4766398"/>
            <a:chExt cx="1699539" cy="2346896"/>
          </a:xfrm>
        </p:grpSpPr>
        <p:sp>
          <p:nvSpPr>
            <p:cNvPr id="23" name="TextBox 170"/>
            <p:cNvSpPr txBox="1"/>
            <p:nvPr/>
          </p:nvSpPr>
          <p:spPr>
            <a:xfrm>
              <a:off x="6350064" y="5297412"/>
              <a:ext cx="1699539" cy="1815882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dirty="0" smtClean="0"/>
                <a:t>GESTION </a:t>
              </a: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LEVEES D’ANONYMAT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fr-FR" sz="1400" b="1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Permet de consulter les avis des clients en accédant au questionnaire et d’enclencher une action</a:t>
              </a:r>
            </a:p>
            <a:p>
              <a:pPr lvl="0" algn="ctr">
                <a:defRPr/>
              </a:pPr>
              <a:endParaRPr lang="en-US" sz="1400" b="1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24" name="Group 171"/>
            <p:cNvGrpSpPr/>
            <p:nvPr/>
          </p:nvGrpSpPr>
          <p:grpSpPr>
            <a:xfrm>
              <a:off x="7086626" y="4766398"/>
              <a:ext cx="211256" cy="403278"/>
              <a:chOff x="3628442" y="4608099"/>
              <a:chExt cx="211256" cy="403278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3661158" y="4888733"/>
                <a:ext cx="135303" cy="122644"/>
              </a:xfrm>
              <a:custGeom>
                <a:avLst/>
                <a:gdLst>
                  <a:gd name="T0" fmla="*/ 0 w 823"/>
                  <a:gd name="T1" fmla="*/ 0 h 746"/>
                  <a:gd name="T2" fmla="*/ 427 w 823"/>
                  <a:gd name="T3" fmla="*/ 211 h 746"/>
                  <a:gd name="T4" fmla="*/ 823 w 823"/>
                  <a:gd name="T5" fmla="*/ 0 h 746"/>
                  <a:gd name="T6" fmla="*/ 410 w 823"/>
                  <a:gd name="T7" fmla="*/ 746 h 746"/>
                  <a:gd name="T8" fmla="*/ 0 w 823"/>
                  <a:gd name="T9" fmla="*/ 0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3" h="746">
                    <a:moveTo>
                      <a:pt x="0" y="0"/>
                    </a:moveTo>
                    <a:lnTo>
                      <a:pt x="427" y="211"/>
                    </a:lnTo>
                    <a:lnTo>
                      <a:pt x="823" y="0"/>
                    </a:lnTo>
                    <a:lnTo>
                      <a:pt x="410" y="7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8D2D2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6" name="Oval 7"/>
              <p:cNvSpPr>
                <a:spLocks noChangeArrowheads="1"/>
              </p:cNvSpPr>
              <p:nvPr/>
            </p:nvSpPr>
            <p:spPr bwMode="auto">
              <a:xfrm>
                <a:off x="3628442" y="4608099"/>
                <a:ext cx="211256" cy="210928"/>
              </a:xfrm>
              <a:prstGeom prst="ellipse">
                <a:avLst/>
              </a:prstGeom>
              <a:solidFill>
                <a:schemeClr val="bg1"/>
              </a:solidFill>
              <a:ln w="15875" cap="flat">
                <a:noFill/>
                <a:prstDash val="solid"/>
                <a:miter lim="800000"/>
                <a:headEnd/>
                <a:tailEnd/>
              </a:ln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7" name="Oval 6"/>
              <p:cNvSpPr>
                <a:spLocks noChangeArrowheads="1"/>
              </p:cNvSpPr>
              <p:nvPr/>
            </p:nvSpPr>
            <p:spPr bwMode="auto">
              <a:xfrm>
                <a:off x="3706862" y="4686355"/>
                <a:ext cx="54581" cy="54417"/>
              </a:xfrm>
              <a:prstGeom prst="ellipse">
                <a:avLst/>
              </a:prstGeom>
              <a:solidFill>
                <a:srgbClr val="78D2D2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8" t="28736" r="2624" b="-4403"/>
          <a:stretch/>
        </p:blipFill>
        <p:spPr bwMode="auto">
          <a:xfrm>
            <a:off x="4168140" y="3746667"/>
            <a:ext cx="4556760" cy="226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36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/>
          <p:cNvSpPr>
            <a:spLocks/>
          </p:cNvSpPr>
          <p:nvPr/>
        </p:nvSpPr>
        <p:spPr bwMode="auto">
          <a:xfrm>
            <a:off x="0" y="1282535"/>
            <a:ext cx="9144000" cy="4928264"/>
          </a:xfrm>
          <a:custGeom>
            <a:avLst/>
            <a:gdLst>
              <a:gd name="T0" fmla="*/ 471 w 542"/>
              <a:gd name="T1" fmla="*/ 110 h 359"/>
              <a:gd name="T2" fmla="*/ 494 w 542"/>
              <a:gd name="T3" fmla="*/ 124 h 359"/>
              <a:gd name="T4" fmla="*/ 473 w 542"/>
              <a:gd name="T5" fmla="*/ 118 h 359"/>
              <a:gd name="T6" fmla="*/ 352 w 542"/>
              <a:gd name="T7" fmla="*/ 60 h 359"/>
              <a:gd name="T8" fmla="*/ 361 w 542"/>
              <a:gd name="T9" fmla="*/ 68 h 359"/>
              <a:gd name="T10" fmla="*/ 315 w 542"/>
              <a:gd name="T11" fmla="*/ 52 h 359"/>
              <a:gd name="T12" fmla="*/ 341 w 542"/>
              <a:gd name="T13" fmla="*/ 68 h 359"/>
              <a:gd name="T14" fmla="*/ 369 w 542"/>
              <a:gd name="T15" fmla="*/ 86 h 359"/>
              <a:gd name="T16" fmla="*/ 325 w 542"/>
              <a:gd name="T17" fmla="*/ 66 h 359"/>
              <a:gd name="T18" fmla="*/ 304 w 542"/>
              <a:gd name="T19" fmla="*/ 63 h 359"/>
              <a:gd name="T20" fmla="*/ 254 w 542"/>
              <a:gd name="T21" fmla="*/ 49 h 359"/>
              <a:gd name="T22" fmla="*/ 302 w 542"/>
              <a:gd name="T23" fmla="*/ 75 h 359"/>
              <a:gd name="T24" fmla="*/ 245 w 542"/>
              <a:gd name="T25" fmla="*/ 49 h 359"/>
              <a:gd name="T26" fmla="*/ 240 w 542"/>
              <a:gd name="T27" fmla="*/ 54 h 359"/>
              <a:gd name="T28" fmla="*/ 217 w 542"/>
              <a:gd name="T29" fmla="*/ 54 h 359"/>
              <a:gd name="T30" fmla="*/ 215 w 542"/>
              <a:gd name="T31" fmla="*/ 65 h 359"/>
              <a:gd name="T32" fmla="*/ 211 w 542"/>
              <a:gd name="T33" fmla="*/ 69 h 359"/>
              <a:gd name="T34" fmla="*/ 270 w 542"/>
              <a:gd name="T35" fmla="*/ 101 h 359"/>
              <a:gd name="T36" fmla="*/ 242 w 542"/>
              <a:gd name="T37" fmla="*/ 92 h 359"/>
              <a:gd name="T38" fmla="*/ 149 w 542"/>
              <a:gd name="T39" fmla="*/ 52 h 359"/>
              <a:gd name="T40" fmla="*/ 101 w 542"/>
              <a:gd name="T41" fmla="*/ 27 h 359"/>
              <a:gd name="T42" fmla="*/ 123 w 542"/>
              <a:gd name="T43" fmla="*/ 42 h 359"/>
              <a:gd name="T44" fmla="*/ 159 w 542"/>
              <a:gd name="T45" fmla="*/ 62 h 359"/>
              <a:gd name="T46" fmla="*/ 118 w 542"/>
              <a:gd name="T47" fmla="*/ 46 h 359"/>
              <a:gd name="T48" fmla="*/ 108 w 542"/>
              <a:gd name="T49" fmla="*/ 52 h 359"/>
              <a:gd name="T50" fmla="*/ 14 w 542"/>
              <a:gd name="T51" fmla="*/ 2 h 359"/>
              <a:gd name="T52" fmla="*/ 36 w 542"/>
              <a:gd name="T53" fmla="*/ 19 h 359"/>
              <a:gd name="T54" fmla="*/ 35 w 542"/>
              <a:gd name="T55" fmla="*/ 27 h 359"/>
              <a:gd name="T56" fmla="*/ 21 w 542"/>
              <a:gd name="T57" fmla="*/ 35 h 359"/>
              <a:gd name="T58" fmla="*/ 0 w 542"/>
              <a:gd name="T59" fmla="*/ 108 h 359"/>
              <a:gd name="T60" fmla="*/ 3 w 542"/>
              <a:gd name="T61" fmla="*/ 221 h 359"/>
              <a:gd name="T62" fmla="*/ 75 w 542"/>
              <a:gd name="T63" fmla="*/ 257 h 359"/>
              <a:gd name="T64" fmla="*/ 99 w 542"/>
              <a:gd name="T65" fmla="*/ 264 h 359"/>
              <a:gd name="T66" fmla="*/ 28 w 542"/>
              <a:gd name="T67" fmla="*/ 229 h 359"/>
              <a:gd name="T68" fmla="*/ 169 w 542"/>
              <a:gd name="T69" fmla="*/ 290 h 359"/>
              <a:gd name="T70" fmla="*/ 204 w 542"/>
              <a:gd name="T71" fmla="*/ 306 h 359"/>
              <a:gd name="T72" fmla="*/ 218 w 542"/>
              <a:gd name="T73" fmla="*/ 308 h 359"/>
              <a:gd name="T74" fmla="*/ 208 w 542"/>
              <a:gd name="T75" fmla="*/ 294 h 359"/>
              <a:gd name="T76" fmla="*/ 150 w 542"/>
              <a:gd name="T77" fmla="*/ 267 h 359"/>
              <a:gd name="T78" fmla="*/ 226 w 542"/>
              <a:gd name="T79" fmla="*/ 299 h 359"/>
              <a:gd name="T80" fmla="*/ 250 w 542"/>
              <a:gd name="T81" fmla="*/ 305 h 359"/>
              <a:gd name="T82" fmla="*/ 275 w 542"/>
              <a:gd name="T83" fmla="*/ 305 h 359"/>
              <a:gd name="T84" fmla="*/ 242 w 542"/>
              <a:gd name="T85" fmla="*/ 287 h 359"/>
              <a:gd name="T86" fmla="*/ 263 w 542"/>
              <a:gd name="T87" fmla="*/ 294 h 359"/>
              <a:gd name="T88" fmla="*/ 307 w 542"/>
              <a:gd name="T89" fmla="*/ 304 h 359"/>
              <a:gd name="T90" fmla="*/ 317 w 542"/>
              <a:gd name="T91" fmla="*/ 302 h 359"/>
              <a:gd name="T92" fmla="*/ 328 w 542"/>
              <a:gd name="T93" fmla="*/ 298 h 359"/>
              <a:gd name="T94" fmla="*/ 344 w 542"/>
              <a:gd name="T95" fmla="*/ 299 h 359"/>
              <a:gd name="T96" fmla="*/ 277 w 542"/>
              <a:gd name="T97" fmla="*/ 263 h 359"/>
              <a:gd name="T98" fmla="*/ 293 w 542"/>
              <a:gd name="T99" fmla="*/ 267 h 359"/>
              <a:gd name="T100" fmla="*/ 380 w 542"/>
              <a:gd name="T101" fmla="*/ 302 h 359"/>
              <a:gd name="T102" fmla="*/ 448 w 542"/>
              <a:gd name="T103" fmla="*/ 334 h 359"/>
              <a:gd name="T104" fmla="*/ 414 w 542"/>
              <a:gd name="T105" fmla="*/ 314 h 359"/>
              <a:gd name="T106" fmla="*/ 385 w 542"/>
              <a:gd name="T107" fmla="*/ 303 h 359"/>
              <a:gd name="T108" fmla="*/ 396 w 542"/>
              <a:gd name="T109" fmla="*/ 300 h 359"/>
              <a:gd name="T110" fmla="*/ 460 w 542"/>
              <a:gd name="T111" fmla="*/ 320 h 359"/>
              <a:gd name="T112" fmla="*/ 519 w 542"/>
              <a:gd name="T113" fmla="*/ 351 h 359"/>
              <a:gd name="T114" fmla="*/ 509 w 542"/>
              <a:gd name="T115" fmla="*/ 341 h 359"/>
              <a:gd name="T116" fmla="*/ 503 w 542"/>
              <a:gd name="T117" fmla="*/ 328 h 359"/>
              <a:gd name="T118" fmla="*/ 504 w 542"/>
              <a:gd name="T119" fmla="*/ 317 h 359"/>
              <a:gd name="T120" fmla="*/ 541 w 542"/>
              <a:gd name="T121" fmla="*/ 254 h 359"/>
              <a:gd name="T122" fmla="*/ 542 w 542"/>
              <a:gd name="T123" fmla="*/ 147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359">
                <a:moveTo>
                  <a:pt x="542" y="144"/>
                </a:moveTo>
                <a:cubicBezTo>
                  <a:pt x="542" y="139"/>
                  <a:pt x="542" y="139"/>
                  <a:pt x="542" y="139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29" y="135"/>
                  <a:pt x="522" y="131"/>
                  <a:pt x="514" y="127"/>
                </a:cubicBezTo>
                <a:cubicBezTo>
                  <a:pt x="500" y="120"/>
                  <a:pt x="485" y="114"/>
                  <a:pt x="472" y="106"/>
                </a:cubicBezTo>
                <a:cubicBezTo>
                  <a:pt x="472" y="106"/>
                  <a:pt x="472" y="106"/>
                  <a:pt x="472" y="106"/>
                </a:cubicBezTo>
                <a:cubicBezTo>
                  <a:pt x="470" y="105"/>
                  <a:pt x="469" y="104"/>
                  <a:pt x="466" y="104"/>
                </a:cubicBezTo>
                <a:cubicBezTo>
                  <a:pt x="464" y="103"/>
                  <a:pt x="463" y="102"/>
                  <a:pt x="461" y="101"/>
                </a:cubicBezTo>
                <a:cubicBezTo>
                  <a:pt x="462" y="102"/>
                  <a:pt x="465" y="104"/>
                  <a:pt x="465" y="104"/>
                </a:cubicBezTo>
                <a:cubicBezTo>
                  <a:pt x="466" y="105"/>
                  <a:pt x="467" y="105"/>
                  <a:pt x="467" y="105"/>
                </a:cubicBezTo>
                <a:cubicBezTo>
                  <a:pt x="468" y="106"/>
                  <a:pt x="470" y="107"/>
                  <a:pt x="470" y="107"/>
                </a:cubicBezTo>
                <a:cubicBezTo>
                  <a:pt x="468" y="107"/>
                  <a:pt x="472" y="108"/>
                  <a:pt x="471" y="109"/>
                </a:cubicBezTo>
                <a:cubicBezTo>
                  <a:pt x="470" y="109"/>
                  <a:pt x="469" y="108"/>
                  <a:pt x="469" y="108"/>
                </a:cubicBezTo>
                <a:cubicBezTo>
                  <a:pt x="469" y="109"/>
                  <a:pt x="471" y="109"/>
                  <a:pt x="472" y="110"/>
                </a:cubicBezTo>
                <a:cubicBezTo>
                  <a:pt x="473" y="110"/>
                  <a:pt x="475" y="111"/>
                  <a:pt x="475" y="112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71" y="110"/>
                  <a:pt x="470" y="110"/>
                  <a:pt x="470" y="110"/>
                </a:cubicBezTo>
                <a:cubicBezTo>
                  <a:pt x="472" y="111"/>
                  <a:pt x="473" y="111"/>
                  <a:pt x="475" y="112"/>
                </a:cubicBezTo>
                <a:cubicBezTo>
                  <a:pt x="476" y="113"/>
                  <a:pt x="477" y="113"/>
                  <a:pt x="479" y="114"/>
                </a:cubicBezTo>
                <a:cubicBezTo>
                  <a:pt x="479" y="114"/>
                  <a:pt x="479" y="115"/>
                  <a:pt x="478" y="115"/>
                </a:cubicBezTo>
                <a:cubicBezTo>
                  <a:pt x="476" y="114"/>
                  <a:pt x="474" y="112"/>
                  <a:pt x="472" y="111"/>
                </a:cubicBezTo>
                <a:cubicBezTo>
                  <a:pt x="468" y="109"/>
                  <a:pt x="463" y="107"/>
                  <a:pt x="458" y="105"/>
                </a:cubicBezTo>
                <a:cubicBezTo>
                  <a:pt x="458" y="105"/>
                  <a:pt x="457" y="105"/>
                  <a:pt x="457" y="104"/>
                </a:cubicBezTo>
                <a:cubicBezTo>
                  <a:pt x="456" y="104"/>
                  <a:pt x="454" y="103"/>
                  <a:pt x="453" y="102"/>
                </a:cubicBezTo>
                <a:cubicBezTo>
                  <a:pt x="452" y="102"/>
                  <a:pt x="451" y="101"/>
                  <a:pt x="449" y="101"/>
                </a:cubicBezTo>
                <a:cubicBezTo>
                  <a:pt x="447" y="100"/>
                  <a:pt x="446" y="99"/>
                  <a:pt x="443" y="98"/>
                </a:cubicBezTo>
                <a:cubicBezTo>
                  <a:pt x="443" y="99"/>
                  <a:pt x="445" y="100"/>
                  <a:pt x="448" y="101"/>
                </a:cubicBezTo>
                <a:cubicBezTo>
                  <a:pt x="452" y="104"/>
                  <a:pt x="456" y="106"/>
                  <a:pt x="460" y="106"/>
                </a:cubicBezTo>
                <a:cubicBezTo>
                  <a:pt x="465" y="109"/>
                  <a:pt x="469" y="111"/>
                  <a:pt x="474" y="113"/>
                </a:cubicBezTo>
                <a:cubicBezTo>
                  <a:pt x="477" y="115"/>
                  <a:pt x="481" y="116"/>
                  <a:pt x="484" y="118"/>
                </a:cubicBezTo>
                <a:cubicBezTo>
                  <a:pt x="486" y="119"/>
                  <a:pt x="488" y="120"/>
                  <a:pt x="490" y="121"/>
                </a:cubicBezTo>
                <a:cubicBezTo>
                  <a:pt x="491" y="122"/>
                  <a:pt x="493" y="123"/>
                  <a:pt x="494" y="124"/>
                </a:cubicBezTo>
                <a:cubicBezTo>
                  <a:pt x="492" y="123"/>
                  <a:pt x="491" y="122"/>
                  <a:pt x="489" y="121"/>
                </a:cubicBezTo>
                <a:cubicBezTo>
                  <a:pt x="489" y="121"/>
                  <a:pt x="488" y="121"/>
                  <a:pt x="487" y="121"/>
                </a:cubicBezTo>
                <a:cubicBezTo>
                  <a:pt x="487" y="121"/>
                  <a:pt x="487" y="121"/>
                  <a:pt x="487" y="121"/>
                </a:cubicBezTo>
                <a:cubicBezTo>
                  <a:pt x="487" y="121"/>
                  <a:pt x="489" y="122"/>
                  <a:pt x="491" y="123"/>
                </a:cubicBezTo>
                <a:cubicBezTo>
                  <a:pt x="491" y="123"/>
                  <a:pt x="492" y="124"/>
                  <a:pt x="492" y="124"/>
                </a:cubicBezTo>
                <a:cubicBezTo>
                  <a:pt x="494" y="125"/>
                  <a:pt x="495" y="125"/>
                  <a:pt x="496" y="126"/>
                </a:cubicBezTo>
                <a:cubicBezTo>
                  <a:pt x="498" y="126"/>
                  <a:pt x="499" y="127"/>
                  <a:pt x="501" y="127"/>
                </a:cubicBezTo>
                <a:cubicBezTo>
                  <a:pt x="501" y="127"/>
                  <a:pt x="501" y="128"/>
                  <a:pt x="501" y="128"/>
                </a:cubicBezTo>
                <a:cubicBezTo>
                  <a:pt x="503" y="130"/>
                  <a:pt x="504" y="131"/>
                  <a:pt x="507" y="131"/>
                </a:cubicBezTo>
                <a:cubicBezTo>
                  <a:pt x="510" y="132"/>
                  <a:pt x="511" y="133"/>
                  <a:pt x="514" y="134"/>
                </a:cubicBezTo>
                <a:cubicBezTo>
                  <a:pt x="514" y="135"/>
                  <a:pt x="513" y="135"/>
                  <a:pt x="510" y="135"/>
                </a:cubicBezTo>
                <a:cubicBezTo>
                  <a:pt x="512" y="136"/>
                  <a:pt x="514" y="136"/>
                  <a:pt x="515" y="137"/>
                </a:cubicBezTo>
                <a:cubicBezTo>
                  <a:pt x="515" y="137"/>
                  <a:pt x="515" y="137"/>
                  <a:pt x="515" y="137"/>
                </a:cubicBezTo>
                <a:cubicBezTo>
                  <a:pt x="505" y="133"/>
                  <a:pt x="494" y="128"/>
                  <a:pt x="485" y="123"/>
                </a:cubicBezTo>
                <a:cubicBezTo>
                  <a:pt x="484" y="123"/>
                  <a:pt x="483" y="123"/>
                  <a:pt x="482" y="122"/>
                </a:cubicBezTo>
                <a:cubicBezTo>
                  <a:pt x="479" y="121"/>
                  <a:pt x="476" y="119"/>
                  <a:pt x="473" y="118"/>
                </a:cubicBezTo>
                <a:cubicBezTo>
                  <a:pt x="472" y="117"/>
                  <a:pt x="471" y="117"/>
                  <a:pt x="471" y="117"/>
                </a:cubicBezTo>
                <a:cubicBezTo>
                  <a:pt x="470" y="117"/>
                  <a:pt x="469" y="117"/>
                  <a:pt x="468" y="117"/>
                </a:cubicBezTo>
                <a:cubicBezTo>
                  <a:pt x="455" y="110"/>
                  <a:pt x="444" y="104"/>
                  <a:pt x="430" y="97"/>
                </a:cubicBezTo>
                <a:cubicBezTo>
                  <a:pt x="430" y="96"/>
                  <a:pt x="428" y="95"/>
                  <a:pt x="426" y="94"/>
                </a:cubicBezTo>
                <a:cubicBezTo>
                  <a:pt x="425" y="94"/>
                  <a:pt x="425" y="93"/>
                  <a:pt x="421" y="92"/>
                </a:cubicBezTo>
                <a:cubicBezTo>
                  <a:pt x="421" y="92"/>
                  <a:pt x="418" y="92"/>
                  <a:pt x="417" y="91"/>
                </a:cubicBezTo>
                <a:cubicBezTo>
                  <a:pt x="412" y="89"/>
                  <a:pt x="409" y="87"/>
                  <a:pt x="403" y="84"/>
                </a:cubicBezTo>
                <a:cubicBezTo>
                  <a:pt x="405" y="86"/>
                  <a:pt x="409" y="87"/>
                  <a:pt x="409" y="89"/>
                </a:cubicBezTo>
                <a:cubicBezTo>
                  <a:pt x="399" y="84"/>
                  <a:pt x="390" y="80"/>
                  <a:pt x="382" y="76"/>
                </a:cubicBezTo>
                <a:cubicBezTo>
                  <a:pt x="380" y="74"/>
                  <a:pt x="378" y="73"/>
                  <a:pt x="374" y="72"/>
                </a:cubicBezTo>
                <a:cubicBezTo>
                  <a:pt x="374" y="72"/>
                  <a:pt x="373" y="71"/>
                  <a:pt x="373" y="71"/>
                </a:cubicBezTo>
                <a:cubicBezTo>
                  <a:pt x="371" y="69"/>
                  <a:pt x="366" y="68"/>
                  <a:pt x="364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3" y="66"/>
                </a:cubicBezTo>
                <a:cubicBezTo>
                  <a:pt x="363" y="66"/>
                  <a:pt x="363" y="66"/>
                  <a:pt x="364" y="66"/>
                </a:cubicBezTo>
                <a:cubicBezTo>
                  <a:pt x="361" y="64"/>
                  <a:pt x="356" y="62"/>
                  <a:pt x="352" y="60"/>
                </a:cubicBezTo>
                <a:cubicBezTo>
                  <a:pt x="347" y="57"/>
                  <a:pt x="342" y="54"/>
                  <a:pt x="340" y="52"/>
                </a:cubicBezTo>
                <a:cubicBezTo>
                  <a:pt x="339" y="52"/>
                  <a:pt x="338" y="51"/>
                  <a:pt x="338" y="51"/>
                </a:cubicBezTo>
                <a:cubicBezTo>
                  <a:pt x="334" y="49"/>
                  <a:pt x="328" y="46"/>
                  <a:pt x="324" y="44"/>
                </a:cubicBezTo>
                <a:cubicBezTo>
                  <a:pt x="323" y="43"/>
                  <a:pt x="321" y="42"/>
                  <a:pt x="318" y="42"/>
                </a:cubicBezTo>
                <a:cubicBezTo>
                  <a:pt x="317" y="41"/>
                  <a:pt x="316" y="41"/>
                  <a:pt x="314" y="40"/>
                </a:cubicBezTo>
                <a:cubicBezTo>
                  <a:pt x="314" y="40"/>
                  <a:pt x="313" y="40"/>
                  <a:pt x="313" y="40"/>
                </a:cubicBezTo>
                <a:cubicBezTo>
                  <a:pt x="313" y="40"/>
                  <a:pt x="313" y="40"/>
                  <a:pt x="313" y="40"/>
                </a:cubicBezTo>
                <a:cubicBezTo>
                  <a:pt x="316" y="42"/>
                  <a:pt x="321" y="45"/>
                  <a:pt x="326" y="47"/>
                </a:cubicBezTo>
                <a:cubicBezTo>
                  <a:pt x="328" y="48"/>
                  <a:pt x="331" y="49"/>
                  <a:pt x="331" y="50"/>
                </a:cubicBezTo>
                <a:cubicBezTo>
                  <a:pt x="338" y="52"/>
                  <a:pt x="333" y="53"/>
                  <a:pt x="338" y="54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5"/>
                  <a:pt x="339" y="56"/>
                  <a:pt x="342" y="57"/>
                </a:cubicBezTo>
                <a:cubicBezTo>
                  <a:pt x="345" y="59"/>
                  <a:pt x="349" y="60"/>
                  <a:pt x="351" y="62"/>
                </a:cubicBezTo>
                <a:cubicBezTo>
                  <a:pt x="353" y="63"/>
                  <a:pt x="354" y="63"/>
                  <a:pt x="356" y="63"/>
                </a:cubicBezTo>
                <a:cubicBezTo>
                  <a:pt x="356" y="64"/>
                  <a:pt x="354" y="64"/>
                  <a:pt x="357" y="65"/>
                </a:cubicBezTo>
                <a:cubicBezTo>
                  <a:pt x="357" y="66"/>
                  <a:pt x="361" y="67"/>
                  <a:pt x="361" y="68"/>
                </a:cubicBezTo>
                <a:cubicBezTo>
                  <a:pt x="361" y="68"/>
                  <a:pt x="360" y="68"/>
                  <a:pt x="360" y="68"/>
                </a:cubicBezTo>
                <a:cubicBezTo>
                  <a:pt x="358" y="67"/>
                  <a:pt x="359" y="68"/>
                  <a:pt x="359" y="69"/>
                </a:cubicBezTo>
                <a:cubicBezTo>
                  <a:pt x="355" y="68"/>
                  <a:pt x="352" y="66"/>
                  <a:pt x="352" y="66"/>
                </a:cubicBezTo>
                <a:cubicBezTo>
                  <a:pt x="352" y="64"/>
                  <a:pt x="350" y="63"/>
                  <a:pt x="346" y="62"/>
                </a:cubicBezTo>
                <a:cubicBezTo>
                  <a:pt x="344" y="62"/>
                  <a:pt x="342" y="61"/>
                  <a:pt x="341" y="60"/>
                </a:cubicBezTo>
                <a:cubicBezTo>
                  <a:pt x="340" y="59"/>
                  <a:pt x="338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2" y="56"/>
                  <a:pt x="328" y="54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2" y="51"/>
                  <a:pt x="319" y="50"/>
                  <a:pt x="317" y="49"/>
                </a:cubicBezTo>
                <a:cubicBezTo>
                  <a:pt x="313" y="48"/>
                  <a:pt x="310" y="46"/>
                  <a:pt x="306" y="44"/>
                </a:cubicBezTo>
                <a:cubicBezTo>
                  <a:pt x="307" y="46"/>
                  <a:pt x="317" y="49"/>
                  <a:pt x="315" y="51"/>
                </a:cubicBezTo>
                <a:cubicBezTo>
                  <a:pt x="314" y="50"/>
                  <a:pt x="314" y="51"/>
                  <a:pt x="314" y="52"/>
                </a:cubicBezTo>
                <a:cubicBezTo>
                  <a:pt x="314" y="52"/>
                  <a:pt x="314" y="52"/>
                  <a:pt x="315" y="52"/>
                </a:cubicBezTo>
                <a:cubicBezTo>
                  <a:pt x="317" y="53"/>
                  <a:pt x="319" y="53"/>
                  <a:pt x="322" y="54"/>
                </a:cubicBezTo>
                <a:cubicBezTo>
                  <a:pt x="322" y="55"/>
                  <a:pt x="323" y="55"/>
                  <a:pt x="324" y="55"/>
                </a:cubicBezTo>
                <a:cubicBezTo>
                  <a:pt x="325" y="56"/>
                  <a:pt x="326" y="56"/>
                  <a:pt x="326" y="57"/>
                </a:cubicBezTo>
                <a:cubicBezTo>
                  <a:pt x="332" y="59"/>
                  <a:pt x="336" y="62"/>
                  <a:pt x="340" y="65"/>
                </a:cubicBezTo>
                <a:cubicBezTo>
                  <a:pt x="338" y="65"/>
                  <a:pt x="336" y="63"/>
                  <a:pt x="334" y="63"/>
                </a:cubicBezTo>
                <a:cubicBezTo>
                  <a:pt x="334" y="64"/>
                  <a:pt x="338" y="65"/>
                  <a:pt x="339" y="66"/>
                </a:cubicBezTo>
                <a:cubicBezTo>
                  <a:pt x="339" y="66"/>
                  <a:pt x="339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7"/>
                  <a:pt x="337" y="66"/>
                </a:cubicBezTo>
                <a:cubicBezTo>
                  <a:pt x="334" y="65"/>
                  <a:pt x="333" y="65"/>
                  <a:pt x="332" y="65"/>
                </a:cubicBezTo>
                <a:cubicBezTo>
                  <a:pt x="331" y="65"/>
                  <a:pt x="333" y="66"/>
                  <a:pt x="334" y="67"/>
                </a:cubicBezTo>
                <a:cubicBezTo>
                  <a:pt x="337" y="68"/>
                  <a:pt x="340" y="69"/>
                  <a:pt x="341" y="70"/>
                </a:cubicBezTo>
                <a:cubicBezTo>
                  <a:pt x="343" y="72"/>
                  <a:pt x="345" y="72"/>
                  <a:pt x="347" y="72"/>
                </a:cubicBezTo>
                <a:cubicBezTo>
                  <a:pt x="349" y="73"/>
                  <a:pt x="351" y="74"/>
                  <a:pt x="355" y="76"/>
                </a:cubicBezTo>
                <a:cubicBezTo>
                  <a:pt x="353" y="74"/>
                  <a:pt x="351" y="73"/>
                  <a:pt x="347" y="72"/>
                </a:cubicBezTo>
                <a:cubicBezTo>
                  <a:pt x="345" y="71"/>
                  <a:pt x="343" y="70"/>
                  <a:pt x="341" y="68"/>
                </a:cubicBezTo>
                <a:cubicBezTo>
                  <a:pt x="339" y="68"/>
                  <a:pt x="339" y="67"/>
                  <a:pt x="341" y="67"/>
                </a:cubicBezTo>
                <a:cubicBezTo>
                  <a:pt x="343" y="68"/>
                  <a:pt x="346" y="69"/>
                  <a:pt x="347" y="68"/>
                </a:cubicBezTo>
                <a:cubicBezTo>
                  <a:pt x="347" y="69"/>
                  <a:pt x="348" y="69"/>
                  <a:pt x="349" y="69"/>
                </a:cubicBezTo>
                <a:cubicBezTo>
                  <a:pt x="349" y="70"/>
                  <a:pt x="351" y="71"/>
                  <a:pt x="353" y="72"/>
                </a:cubicBezTo>
                <a:cubicBezTo>
                  <a:pt x="359" y="75"/>
                  <a:pt x="364" y="78"/>
                  <a:pt x="370" y="81"/>
                </a:cubicBezTo>
                <a:cubicBezTo>
                  <a:pt x="373" y="83"/>
                  <a:pt x="375" y="84"/>
                  <a:pt x="380" y="86"/>
                </a:cubicBezTo>
                <a:cubicBezTo>
                  <a:pt x="382" y="88"/>
                  <a:pt x="388" y="90"/>
                  <a:pt x="390" y="92"/>
                </a:cubicBezTo>
                <a:cubicBezTo>
                  <a:pt x="391" y="93"/>
                  <a:pt x="393" y="94"/>
                  <a:pt x="394" y="95"/>
                </a:cubicBezTo>
                <a:cubicBezTo>
                  <a:pt x="395" y="96"/>
                  <a:pt x="396" y="96"/>
                  <a:pt x="396" y="97"/>
                </a:cubicBezTo>
                <a:cubicBezTo>
                  <a:pt x="397" y="97"/>
                  <a:pt x="397" y="98"/>
                  <a:pt x="398" y="98"/>
                </a:cubicBezTo>
                <a:cubicBezTo>
                  <a:pt x="396" y="97"/>
                  <a:pt x="394" y="96"/>
                  <a:pt x="392" y="95"/>
                </a:cubicBezTo>
                <a:cubicBezTo>
                  <a:pt x="390" y="95"/>
                  <a:pt x="390" y="94"/>
                  <a:pt x="388" y="94"/>
                </a:cubicBezTo>
                <a:cubicBezTo>
                  <a:pt x="387" y="93"/>
                  <a:pt x="385" y="92"/>
                  <a:pt x="384" y="92"/>
                </a:cubicBezTo>
                <a:cubicBezTo>
                  <a:pt x="384" y="92"/>
                  <a:pt x="384" y="93"/>
                  <a:pt x="383" y="93"/>
                </a:cubicBezTo>
                <a:cubicBezTo>
                  <a:pt x="380" y="91"/>
                  <a:pt x="378" y="90"/>
                  <a:pt x="374" y="88"/>
                </a:cubicBezTo>
                <a:cubicBezTo>
                  <a:pt x="372" y="87"/>
                  <a:pt x="370" y="87"/>
                  <a:pt x="369" y="86"/>
                </a:cubicBezTo>
                <a:cubicBezTo>
                  <a:pt x="369" y="86"/>
                  <a:pt x="370" y="85"/>
                  <a:pt x="369" y="85"/>
                </a:cubicBezTo>
                <a:cubicBezTo>
                  <a:pt x="367" y="84"/>
                  <a:pt x="367" y="85"/>
                  <a:pt x="367" y="85"/>
                </a:cubicBezTo>
                <a:cubicBezTo>
                  <a:pt x="365" y="84"/>
                  <a:pt x="364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56" y="78"/>
                  <a:pt x="346" y="74"/>
                  <a:pt x="338" y="70"/>
                </a:cubicBezTo>
                <a:cubicBezTo>
                  <a:pt x="334" y="67"/>
                  <a:pt x="330" y="65"/>
                  <a:pt x="326" y="63"/>
                </a:cubicBezTo>
                <a:cubicBezTo>
                  <a:pt x="324" y="61"/>
                  <a:pt x="321" y="60"/>
                  <a:pt x="318" y="59"/>
                </a:cubicBezTo>
                <a:cubicBezTo>
                  <a:pt x="317" y="58"/>
                  <a:pt x="317" y="57"/>
                  <a:pt x="314" y="57"/>
                </a:cubicBezTo>
                <a:cubicBezTo>
                  <a:pt x="309" y="56"/>
                  <a:pt x="312" y="57"/>
                  <a:pt x="312" y="58"/>
                </a:cubicBezTo>
                <a:cubicBezTo>
                  <a:pt x="311" y="57"/>
                  <a:pt x="310" y="57"/>
                  <a:pt x="308" y="56"/>
                </a:cubicBezTo>
                <a:cubicBezTo>
                  <a:pt x="310" y="58"/>
                  <a:pt x="313" y="60"/>
                  <a:pt x="316" y="61"/>
                </a:cubicBezTo>
                <a:cubicBezTo>
                  <a:pt x="315" y="61"/>
                  <a:pt x="314" y="62"/>
                  <a:pt x="316" y="62"/>
                </a:cubicBezTo>
                <a:cubicBezTo>
                  <a:pt x="319" y="64"/>
                  <a:pt x="321" y="65"/>
                  <a:pt x="325" y="66"/>
                </a:cubicBezTo>
                <a:cubicBezTo>
                  <a:pt x="325" y="66"/>
                  <a:pt x="325" y="66"/>
                  <a:pt x="325" y="67"/>
                </a:cubicBezTo>
                <a:cubicBezTo>
                  <a:pt x="325" y="67"/>
                  <a:pt x="325" y="67"/>
                  <a:pt x="325" y="67"/>
                </a:cubicBezTo>
                <a:cubicBezTo>
                  <a:pt x="325" y="67"/>
                  <a:pt x="325" y="66"/>
                  <a:pt x="325" y="66"/>
                </a:cubicBezTo>
                <a:cubicBezTo>
                  <a:pt x="325" y="67"/>
                  <a:pt x="322" y="67"/>
                  <a:pt x="327" y="68"/>
                </a:cubicBezTo>
                <a:cubicBezTo>
                  <a:pt x="328" y="69"/>
                  <a:pt x="330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8" y="70"/>
                  <a:pt x="328" y="70"/>
                  <a:pt x="328" y="70"/>
                </a:cubicBezTo>
                <a:cubicBezTo>
                  <a:pt x="323" y="67"/>
                  <a:pt x="319" y="65"/>
                  <a:pt x="312" y="62"/>
                </a:cubicBezTo>
                <a:cubicBezTo>
                  <a:pt x="311" y="62"/>
                  <a:pt x="310" y="61"/>
                  <a:pt x="309" y="60"/>
                </a:cubicBezTo>
                <a:cubicBezTo>
                  <a:pt x="306" y="60"/>
                  <a:pt x="310" y="62"/>
                  <a:pt x="310" y="62"/>
                </a:cubicBezTo>
                <a:cubicBezTo>
                  <a:pt x="309" y="62"/>
                  <a:pt x="308" y="62"/>
                  <a:pt x="307" y="62"/>
                </a:cubicBezTo>
                <a:cubicBezTo>
                  <a:pt x="303" y="61"/>
                  <a:pt x="301" y="59"/>
                  <a:pt x="298" y="58"/>
                </a:cubicBezTo>
                <a:cubicBezTo>
                  <a:pt x="296" y="57"/>
                  <a:pt x="294" y="55"/>
                  <a:pt x="292" y="55"/>
                </a:cubicBezTo>
                <a:cubicBezTo>
                  <a:pt x="289" y="55"/>
                  <a:pt x="295" y="57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5" y="58"/>
                  <a:pt x="295" y="58"/>
                  <a:pt x="294" y="58"/>
                </a:cubicBezTo>
                <a:cubicBezTo>
                  <a:pt x="297" y="60"/>
                  <a:pt x="302" y="61"/>
                  <a:pt x="304" y="63"/>
                </a:cubicBezTo>
                <a:cubicBezTo>
                  <a:pt x="305" y="63"/>
                  <a:pt x="305" y="64"/>
                  <a:pt x="306" y="64"/>
                </a:cubicBezTo>
                <a:cubicBezTo>
                  <a:pt x="306" y="64"/>
                  <a:pt x="305" y="64"/>
                  <a:pt x="304" y="64"/>
                </a:cubicBezTo>
                <a:cubicBezTo>
                  <a:pt x="304" y="65"/>
                  <a:pt x="304" y="65"/>
                  <a:pt x="305" y="66"/>
                </a:cubicBezTo>
                <a:cubicBezTo>
                  <a:pt x="311" y="69"/>
                  <a:pt x="311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5" y="69"/>
                  <a:pt x="305" y="69"/>
                  <a:pt x="305" y="69"/>
                </a:cubicBezTo>
                <a:cubicBezTo>
                  <a:pt x="303" y="69"/>
                  <a:pt x="303" y="67"/>
                  <a:pt x="300" y="67"/>
                </a:cubicBezTo>
                <a:cubicBezTo>
                  <a:pt x="298" y="68"/>
                  <a:pt x="301" y="69"/>
                  <a:pt x="302" y="69"/>
                </a:cubicBezTo>
                <a:cubicBezTo>
                  <a:pt x="303" y="70"/>
                  <a:pt x="303" y="71"/>
                  <a:pt x="301" y="70"/>
                </a:cubicBezTo>
                <a:cubicBezTo>
                  <a:pt x="295" y="68"/>
                  <a:pt x="289" y="67"/>
                  <a:pt x="284" y="64"/>
                </a:cubicBezTo>
                <a:cubicBezTo>
                  <a:pt x="284" y="64"/>
                  <a:pt x="283" y="63"/>
                  <a:pt x="284" y="63"/>
                </a:cubicBezTo>
                <a:cubicBezTo>
                  <a:pt x="284" y="63"/>
                  <a:pt x="286" y="64"/>
                  <a:pt x="287" y="64"/>
                </a:cubicBezTo>
                <a:cubicBezTo>
                  <a:pt x="282" y="61"/>
                  <a:pt x="272" y="58"/>
                  <a:pt x="267" y="55"/>
                </a:cubicBezTo>
                <a:cubicBezTo>
                  <a:pt x="265" y="54"/>
                  <a:pt x="262" y="52"/>
                  <a:pt x="258" y="50"/>
                </a:cubicBezTo>
                <a:cubicBezTo>
                  <a:pt x="257" y="50"/>
                  <a:pt x="256" y="49"/>
                  <a:pt x="254" y="49"/>
                </a:cubicBezTo>
                <a:cubicBezTo>
                  <a:pt x="252" y="49"/>
                  <a:pt x="253" y="50"/>
                  <a:pt x="255" y="50"/>
                </a:cubicBezTo>
                <a:cubicBezTo>
                  <a:pt x="259" y="52"/>
                  <a:pt x="255" y="52"/>
                  <a:pt x="255" y="52"/>
                </a:cubicBezTo>
                <a:cubicBezTo>
                  <a:pt x="254" y="52"/>
                  <a:pt x="253" y="52"/>
                  <a:pt x="253" y="52"/>
                </a:cubicBezTo>
                <a:cubicBezTo>
                  <a:pt x="255" y="53"/>
                  <a:pt x="255" y="54"/>
                  <a:pt x="260" y="55"/>
                </a:cubicBezTo>
                <a:cubicBezTo>
                  <a:pt x="261" y="54"/>
                  <a:pt x="259" y="53"/>
                  <a:pt x="259" y="53"/>
                </a:cubicBezTo>
                <a:cubicBezTo>
                  <a:pt x="262" y="54"/>
                  <a:pt x="262" y="55"/>
                  <a:pt x="264" y="55"/>
                </a:cubicBezTo>
                <a:cubicBezTo>
                  <a:pt x="269" y="57"/>
                  <a:pt x="269" y="59"/>
                  <a:pt x="274" y="61"/>
                </a:cubicBezTo>
                <a:cubicBezTo>
                  <a:pt x="276" y="62"/>
                  <a:pt x="278" y="63"/>
                  <a:pt x="280" y="64"/>
                </a:cubicBezTo>
                <a:cubicBezTo>
                  <a:pt x="280" y="64"/>
                  <a:pt x="279" y="65"/>
                  <a:pt x="280" y="66"/>
                </a:cubicBezTo>
                <a:cubicBezTo>
                  <a:pt x="282" y="67"/>
                  <a:pt x="284" y="68"/>
                  <a:pt x="286" y="69"/>
                </a:cubicBezTo>
                <a:cubicBezTo>
                  <a:pt x="286" y="69"/>
                  <a:pt x="287" y="69"/>
                  <a:pt x="287" y="69"/>
                </a:cubicBezTo>
                <a:cubicBezTo>
                  <a:pt x="285" y="68"/>
                  <a:pt x="283" y="67"/>
                  <a:pt x="281" y="66"/>
                </a:cubicBezTo>
                <a:cubicBezTo>
                  <a:pt x="286" y="66"/>
                  <a:pt x="287" y="68"/>
                  <a:pt x="290" y="69"/>
                </a:cubicBezTo>
                <a:cubicBezTo>
                  <a:pt x="291" y="71"/>
                  <a:pt x="297" y="73"/>
                  <a:pt x="300" y="74"/>
                </a:cubicBezTo>
                <a:cubicBezTo>
                  <a:pt x="300" y="75"/>
                  <a:pt x="301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6" y="77"/>
                  <a:pt x="308" y="79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16" y="82"/>
                  <a:pt x="318" y="83"/>
                </a:cubicBezTo>
                <a:cubicBezTo>
                  <a:pt x="319" y="84"/>
                  <a:pt x="322" y="85"/>
                  <a:pt x="325" y="86"/>
                </a:cubicBezTo>
                <a:cubicBezTo>
                  <a:pt x="327" y="87"/>
                  <a:pt x="328" y="88"/>
                  <a:pt x="330" y="89"/>
                </a:cubicBezTo>
                <a:cubicBezTo>
                  <a:pt x="330" y="89"/>
                  <a:pt x="330" y="90"/>
                  <a:pt x="330" y="90"/>
                </a:cubicBezTo>
                <a:cubicBezTo>
                  <a:pt x="332" y="91"/>
                  <a:pt x="335" y="92"/>
                  <a:pt x="334" y="93"/>
                </a:cubicBezTo>
                <a:cubicBezTo>
                  <a:pt x="328" y="90"/>
                  <a:pt x="324" y="88"/>
                  <a:pt x="317" y="85"/>
                </a:cubicBezTo>
                <a:cubicBezTo>
                  <a:pt x="306" y="80"/>
                  <a:pt x="296" y="74"/>
                  <a:pt x="285" y="69"/>
                </a:cubicBezTo>
                <a:cubicBezTo>
                  <a:pt x="284" y="68"/>
                  <a:pt x="282" y="68"/>
                  <a:pt x="281" y="67"/>
                </a:cubicBezTo>
                <a:cubicBezTo>
                  <a:pt x="280" y="67"/>
                  <a:pt x="280" y="67"/>
                  <a:pt x="279" y="66"/>
                </a:cubicBezTo>
                <a:cubicBezTo>
                  <a:pt x="273" y="64"/>
                  <a:pt x="268" y="61"/>
                  <a:pt x="262" y="58"/>
                </a:cubicBezTo>
                <a:cubicBezTo>
                  <a:pt x="256" y="55"/>
                  <a:pt x="249" y="52"/>
                  <a:pt x="245" y="49"/>
                </a:cubicBezTo>
                <a:cubicBezTo>
                  <a:pt x="244" y="48"/>
                  <a:pt x="241" y="47"/>
                  <a:pt x="239" y="45"/>
                </a:cubicBezTo>
                <a:cubicBezTo>
                  <a:pt x="240" y="46"/>
                  <a:pt x="241" y="46"/>
                  <a:pt x="242" y="46"/>
                </a:cubicBezTo>
                <a:cubicBezTo>
                  <a:pt x="242" y="45"/>
                  <a:pt x="240" y="45"/>
                  <a:pt x="238" y="44"/>
                </a:cubicBezTo>
                <a:cubicBezTo>
                  <a:pt x="237" y="44"/>
                  <a:pt x="238" y="45"/>
                  <a:pt x="238" y="45"/>
                </a:cubicBezTo>
                <a:cubicBezTo>
                  <a:pt x="237" y="45"/>
                  <a:pt x="236" y="44"/>
                  <a:pt x="233" y="44"/>
                </a:cubicBezTo>
                <a:cubicBezTo>
                  <a:pt x="238" y="46"/>
                  <a:pt x="239" y="47"/>
                  <a:pt x="243" y="49"/>
                </a:cubicBezTo>
                <a:cubicBezTo>
                  <a:pt x="245" y="50"/>
                  <a:pt x="246" y="51"/>
                  <a:pt x="248" y="52"/>
                </a:cubicBezTo>
                <a:cubicBezTo>
                  <a:pt x="252" y="55"/>
                  <a:pt x="258" y="58"/>
                  <a:pt x="262" y="60"/>
                </a:cubicBezTo>
                <a:cubicBezTo>
                  <a:pt x="261" y="60"/>
                  <a:pt x="262" y="61"/>
                  <a:pt x="262" y="61"/>
                </a:cubicBezTo>
                <a:cubicBezTo>
                  <a:pt x="263" y="62"/>
                  <a:pt x="263" y="63"/>
                  <a:pt x="262" y="63"/>
                </a:cubicBezTo>
                <a:cubicBezTo>
                  <a:pt x="260" y="63"/>
                  <a:pt x="258" y="62"/>
                  <a:pt x="257" y="61"/>
                </a:cubicBezTo>
                <a:cubicBezTo>
                  <a:pt x="254" y="60"/>
                  <a:pt x="250" y="59"/>
                  <a:pt x="246" y="57"/>
                </a:cubicBezTo>
                <a:cubicBezTo>
                  <a:pt x="242" y="56"/>
                  <a:pt x="240" y="56"/>
                  <a:pt x="238" y="57"/>
                </a:cubicBezTo>
                <a:cubicBezTo>
                  <a:pt x="238" y="57"/>
                  <a:pt x="236" y="57"/>
                  <a:pt x="235" y="56"/>
                </a:cubicBezTo>
                <a:cubicBezTo>
                  <a:pt x="234" y="55"/>
                  <a:pt x="234" y="55"/>
                  <a:pt x="236" y="55"/>
                </a:cubicBezTo>
                <a:cubicBezTo>
                  <a:pt x="239" y="56"/>
                  <a:pt x="238" y="54"/>
                  <a:pt x="240" y="54"/>
                </a:cubicBezTo>
                <a:cubicBezTo>
                  <a:pt x="236" y="53"/>
                  <a:pt x="232" y="52"/>
                  <a:pt x="228" y="50"/>
                </a:cubicBezTo>
                <a:cubicBezTo>
                  <a:pt x="229" y="52"/>
                  <a:pt x="230" y="52"/>
                  <a:pt x="230" y="53"/>
                </a:cubicBezTo>
                <a:cubicBezTo>
                  <a:pt x="228" y="53"/>
                  <a:pt x="223" y="51"/>
                  <a:pt x="224" y="53"/>
                </a:cubicBezTo>
                <a:cubicBezTo>
                  <a:pt x="225" y="55"/>
                  <a:pt x="225" y="55"/>
                  <a:pt x="221" y="55"/>
                </a:cubicBezTo>
                <a:cubicBezTo>
                  <a:pt x="225" y="57"/>
                  <a:pt x="228" y="58"/>
                  <a:pt x="232" y="59"/>
                </a:cubicBezTo>
                <a:cubicBezTo>
                  <a:pt x="232" y="59"/>
                  <a:pt x="233" y="59"/>
                  <a:pt x="233" y="59"/>
                </a:cubicBezTo>
                <a:cubicBezTo>
                  <a:pt x="233" y="59"/>
                  <a:pt x="233" y="60"/>
                  <a:pt x="232" y="60"/>
                </a:cubicBezTo>
                <a:cubicBezTo>
                  <a:pt x="230" y="60"/>
                  <a:pt x="232" y="60"/>
                  <a:pt x="233" y="61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4" y="61"/>
                  <a:pt x="234" y="62"/>
                  <a:pt x="236" y="62"/>
                </a:cubicBezTo>
                <a:cubicBezTo>
                  <a:pt x="238" y="63"/>
                  <a:pt x="238" y="64"/>
                  <a:pt x="236" y="64"/>
                </a:cubicBezTo>
                <a:cubicBezTo>
                  <a:pt x="235" y="64"/>
                  <a:pt x="238" y="65"/>
                  <a:pt x="238" y="65"/>
                </a:cubicBezTo>
                <a:cubicBezTo>
                  <a:pt x="236" y="65"/>
                  <a:pt x="235" y="64"/>
                  <a:pt x="234" y="63"/>
                </a:cubicBezTo>
                <a:cubicBezTo>
                  <a:pt x="232" y="62"/>
                  <a:pt x="228" y="60"/>
                  <a:pt x="225" y="58"/>
                </a:cubicBezTo>
                <a:cubicBezTo>
                  <a:pt x="224" y="58"/>
                  <a:pt x="222" y="57"/>
                  <a:pt x="220" y="56"/>
                </a:cubicBezTo>
                <a:cubicBezTo>
                  <a:pt x="219" y="55"/>
                  <a:pt x="218" y="55"/>
                  <a:pt x="217" y="54"/>
                </a:cubicBezTo>
                <a:cubicBezTo>
                  <a:pt x="216" y="54"/>
                  <a:pt x="215" y="53"/>
                  <a:pt x="215" y="53"/>
                </a:cubicBezTo>
                <a:cubicBezTo>
                  <a:pt x="215" y="53"/>
                  <a:pt x="214" y="52"/>
                  <a:pt x="213" y="52"/>
                </a:cubicBezTo>
                <a:cubicBezTo>
                  <a:pt x="212" y="53"/>
                  <a:pt x="211" y="52"/>
                  <a:pt x="210" y="52"/>
                </a:cubicBezTo>
                <a:cubicBezTo>
                  <a:pt x="210" y="52"/>
                  <a:pt x="211" y="52"/>
                  <a:pt x="212" y="53"/>
                </a:cubicBezTo>
                <a:cubicBezTo>
                  <a:pt x="213" y="53"/>
                  <a:pt x="214" y="54"/>
                  <a:pt x="216" y="54"/>
                </a:cubicBezTo>
                <a:cubicBezTo>
                  <a:pt x="221" y="57"/>
                  <a:pt x="225" y="60"/>
                  <a:pt x="233" y="63"/>
                </a:cubicBezTo>
                <a:cubicBezTo>
                  <a:pt x="237" y="67"/>
                  <a:pt x="244" y="70"/>
                  <a:pt x="250" y="73"/>
                </a:cubicBezTo>
                <a:cubicBezTo>
                  <a:pt x="253" y="74"/>
                  <a:pt x="255" y="76"/>
                  <a:pt x="258" y="77"/>
                </a:cubicBezTo>
                <a:cubicBezTo>
                  <a:pt x="259" y="79"/>
                  <a:pt x="263" y="80"/>
                  <a:pt x="266" y="82"/>
                </a:cubicBezTo>
                <a:cubicBezTo>
                  <a:pt x="262" y="81"/>
                  <a:pt x="258" y="81"/>
                  <a:pt x="253" y="79"/>
                </a:cubicBezTo>
                <a:cubicBezTo>
                  <a:pt x="248" y="77"/>
                  <a:pt x="243" y="75"/>
                  <a:pt x="239" y="73"/>
                </a:cubicBezTo>
                <a:cubicBezTo>
                  <a:pt x="233" y="69"/>
                  <a:pt x="228" y="66"/>
                  <a:pt x="220" y="63"/>
                </a:cubicBezTo>
                <a:cubicBezTo>
                  <a:pt x="217" y="61"/>
                  <a:pt x="212" y="60"/>
                  <a:pt x="208" y="59"/>
                </a:cubicBezTo>
                <a:cubicBezTo>
                  <a:pt x="207" y="60"/>
                  <a:pt x="211" y="62"/>
                  <a:pt x="214" y="63"/>
                </a:cubicBezTo>
                <a:cubicBezTo>
                  <a:pt x="216" y="63"/>
                  <a:pt x="219" y="64"/>
                  <a:pt x="219" y="65"/>
                </a:cubicBezTo>
                <a:cubicBezTo>
                  <a:pt x="219" y="65"/>
                  <a:pt x="217" y="65"/>
                  <a:pt x="215" y="65"/>
                </a:cubicBezTo>
                <a:cubicBezTo>
                  <a:pt x="214" y="65"/>
                  <a:pt x="212" y="64"/>
                  <a:pt x="211" y="65"/>
                </a:cubicBezTo>
                <a:cubicBezTo>
                  <a:pt x="211" y="64"/>
                  <a:pt x="210" y="64"/>
                  <a:pt x="209" y="63"/>
                </a:cubicBezTo>
                <a:cubicBezTo>
                  <a:pt x="209" y="63"/>
                  <a:pt x="209" y="63"/>
                  <a:pt x="209" y="62"/>
                </a:cubicBezTo>
                <a:cubicBezTo>
                  <a:pt x="209" y="62"/>
                  <a:pt x="209" y="62"/>
                  <a:pt x="209" y="62"/>
                </a:cubicBezTo>
                <a:cubicBezTo>
                  <a:pt x="210" y="63"/>
                  <a:pt x="212" y="64"/>
                  <a:pt x="212" y="63"/>
                </a:cubicBezTo>
                <a:cubicBezTo>
                  <a:pt x="212" y="63"/>
                  <a:pt x="212" y="62"/>
                  <a:pt x="208" y="61"/>
                </a:cubicBezTo>
                <a:cubicBezTo>
                  <a:pt x="208" y="61"/>
                  <a:pt x="207" y="61"/>
                  <a:pt x="207" y="61"/>
                </a:cubicBezTo>
                <a:cubicBezTo>
                  <a:pt x="205" y="60"/>
                  <a:pt x="203" y="59"/>
                  <a:pt x="201" y="58"/>
                </a:cubicBezTo>
                <a:cubicBezTo>
                  <a:pt x="201" y="58"/>
                  <a:pt x="200" y="58"/>
                  <a:pt x="200" y="58"/>
                </a:cubicBezTo>
                <a:cubicBezTo>
                  <a:pt x="202" y="59"/>
                  <a:pt x="204" y="60"/>
                  <a:pt x="206" y="61"/>
                </a:cubicBezTo>
                <a:cubicBezTo>
                  <a:pt x="207" y="62"/>
                  <a:pt x="207" y="62"/>
                  <a:pt x="205" y="62"/>
                </a:cubicBezTo>
                <a:cubicBezTo>
                  <a:pt x="203" y="62"/>
                  <a:pt x="202" y="62"/>
                  <a:pt x="201" y="62"/>
                </a:cubicBezTo>
                <a:cubicBezTo>
                  <a:pt x="200" y="61"/>
                  <a:pt x="199" y="60"/>
                  <a:pt x="195" y="59"/>
                </a:cubicBezTo>
                <a:cubicBezTo>
                  <a:pt x="196" y="60"/>
                  <a:pt x="197" y="61"/>
                  <a:pt x="198" y="62"/>
                </a:cubicBezTo>
                <a:cubicBezTo>
                  <a:pt x="199" y="64"/>
                  <a:pt x="203" y="65"/>
                  <a:pt x="207" y="67"/>
                </a:cubicBezTo>
                <a:cubicBezTo>
                  <a:pt x="208" y="68"/>
                  <a:pt x="209" y="68"/>
                  <a:pt x="211" y="69"/>
                </a:cubicBezTo>
                <a:cubicBezTo>
                  <a:pt x="211" y="69"/>
                  <a:pt x="211" y="69"/>
                  <a:pt x="212" y="70"/>
                </a:cubicBezTo>
                <a:cubicBezTo>
                  <a:pt x="212" y="70"/>
                  <a:pt x="213" y="71"/>
                  <a:pt x="215" y="71"/>
                </a:cubicBezTo>
                <a:cubicBezTo>
                  <a:pt x="216" y="72"/>
                  <a:pt x="217" y="72"/>
                  <a:pt x="217" y="72"/>
                </a:cubicBezTo>
                <a:cubicBezTo>
                  <a:pt x="215" y="73"/>
                  <a:pt x="219" y="74"/>
                  <a:pt x="218" y="75"/>
                </a:cubicBezTo>
                <a:cubicBezTo>
                  <a:pt x="217" y="74"/>
                  <a:pt x="213" y="73"/>
                  <a:pt x="213" y="74"/>
                </a:cubicBezTo>
                <a:cubicBezTo>
                  <a:pt x="212" y="74"/>
                  <a:pt x="214" y="75"/>
                  <a:pt x="216" y="76"/>
                </a:cubicBezTo>
                <a:cubicBezTo>
                  <a:pt x="218" y="77"/>
                  <a:pt x="219" y="77"/>
                  <a:pt x="220" y="78"/>
                </a:cubicBezTo>
                <a:cubicBezTo>
                  <a:pt x="221" y="80"/>
                  <a:pt x="224" y="82"/>
                  <a:pt x="231" y="83"/>
                </a:cubicBezTo>
                <a:cubicBezTo>
                  <a:pt x="232" y="85"/>
                  <a:pt x="238" y="87"/>
                  <a:pt x="241" y="88"/>
                </a:cubicBezTo>
                <a:cubicBezTo>
                  <a:pt x="246" y="91"/>
                  <a:pt x="252" y="94"/>
                  <a:pt x="258" y="97"/>
                </a:cubicBezTo>
                <a:cubicBezTo>
                  <a:pt x="259" y="98"/>
                  <a:pt x="261" y="99"/>
                  <a:pt x="266" y="101"/>
                </a:cubicBezTo>
                <a:cubicBezTo>
                  <a:pt x="264" y="99"/>
                  <a:pt x="261" y="98"/>
                  <a:pt x="259" y="97"/>
                </a:cubicBezTo>
                <a:cubicBezTo>
                  <a:pt x="257" y="96"/>
                  <a:pt x="256" y="95"/>
                  <a:pt x="254" y="94"/>
                </a:cubicBezTo>
                <a:cubicBezTo>
                  <a:pt x="260" y="96"/>
                  <a:pt x="261" y="98"/>
                  <a:pt x="265" y="99"/>
                </a:cubicBezTo>
                <a:cubicBezTo>
                  <a:pt x="267" y="100"/>
                  <a:pt x="269" y="101"/>
                  <a:pt x="270" y="101"/>
                </a:cubicBezTo>
                <a:cubicBezTo>
                  <a:pt x="270" y="101"/>
                  <a:pt x="270" y="101"/>
                  <a:pt x="270" y="101"/>
                </a:cubicBezTo>
                <a:cubicBezTo>
                  <a:pt x="270" y="102"/>
                  <a:pt x="270" y="102"/>
                  <a:pt x="272" y="103"/>
                </a:cubicBezTo>
                <a:cubicBezTo>
                  <a:pt x="274" y="104"/>
                  <a:pt x="274" y="103"/>
                  <a:pt x="274" y="103"/>
                </a:cubicBezTo>
                <a:cubicBezTo>
                  <a:pt x="277" y="104"/>
                  <a:pt x="280" y="105"/>
                  <a:pt x="282" y="107"/>
                </a:cubicBezTo>
                <a:cubicBezTo>
                  <a:pt x="282" y="107"/>
                  <a:pt x="281" y="107"/>
                  <a:pt x="280" y="106"/>
                </a:cubicBezTo>
                <a:cubicBezTo>
                  <a:pt x="279" y="106"/>
                  <a:pt x="278" y="105"/>
                  <a:pt x="277" y="106"/>
                </a:cubicBezTo>
                <a:cubicBezTo>
                  <a:pt x="273" y="105"/>
                  <a:pt x="270" y="104"/>
                  <a:pt x="269" y="102"/>
                </a:cubicBezTo>
                <a:cubicBezTo>
                  <a:pt x="268" y="102"/>
                  <a:pt x="267" y="101"/>
                  <a:pt x="266" y="101"/>
                </a:cubicBezTo>
                <a:cubicBezTo>
                  <a:pt x="265" y="101"/>
                  <a:pt x="266" y="102"/>
                  <a:pt x="267" y="102"/>
                </a:cubicBezTo>
                <a:cubicBezTo>
                  <a:pt x="266" y="102"/>
                  <a:pt x="265" y="102"/>
                  <a:pt x="265" y="102"/>
                </a:cubicBezTo>
                <a:cubicBezTo>
                  <a:pt x="264" y="102"/>
                  <a:pt x="263" y="101"/>
                  <a:pt x="262" y="101"/>
                </a:cubicBezTo>
                <a:cubicBezTo>
                  <a:pt x="257" y="99"/>
                  <a:pt x="253" y="96"/>
                  <a:pt x="248" y="94"/>
                </a:cubicBezTo>
                <a:cubicBezTo>
                  <a:pt x="248" y="94"/>
                  <a:pt x="248" y="94"/>
                  <a:pt x="248" y="95"/>
                </a:cubicBezTo>
                <a:cubicBezTo>
                  <a:pt x="248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9" y="95"/>
                  <a:pt x="249" y="95"/>
                  <a:pt x="249" y="95"/>
                </a:cubicBezTo>
                <a:cubicBezTo>
                  <a:pt x="246" y="95"/>
                  <a:pt x="243" y="94"/>
                  <a:pt x="242" y="92"/>
                </a:cubicBezTo>
                <a:cubicBezTo>
                  <a:pt x="241" y="92"/>
                  <a:pt x="239" y="90"/>
                  <a:pt x="236" y="90"/>
                </a:cubicBezTo>
                <a:cubicBezTo>
                  <a:pt x="235" y="90"/>
                  <a:pt x="234" y="90"/>
                  <a:pt x="234" y="90"/>
                </a:cubicBezTo>
                <a:cubicBezTo>
                  <a:pt x="232" y="91"/>
                  <a:pt x="235" y="92"/>
                  <a:pt x="237" y="92"/>
                </a:cubicBezTo>
                <a:cubicBezTo>
                  <a:pt x="244" y="96"/>
                  <a:pt x="253" y="100"/>
                  <a:pt x="260" y="103"/>
                </a:cubicBezTo>
                <a:cubicBezTo>
                  <a:pt x="260" y="103"/>
                  <a:pt x="260" y="103"/>
                  <a:pt x="260" y="103"/>
                </a:cubicBezTo>
                <a:cubicBezTo>
                  <a:pt x="263" y="105"/>
                  <a:pt x="270" y="107"/>
                  <a:pt x="271" y="109"/>
                </a:cubicBezTo>
                <a:cubicBezTo>
                  <a:pt x="261" y="105"/>
                  <a:pt x="252" y="101"/>
                  <a:pt x="243" y="96"/>
                </a:cubicBezTo>
                <a:cubicBezTo>
                  <a:pt x="234" y="91"/>
                  <a:pt x="224" y="87"/>
                  <a:pt x="212" y="82"/>
                </a:cubicBezTo>
                <a:cubicBezTo>
                  <a:pt x="210" y="81"/>
                  <a:pt x="208" y="80"/>
                  <a:pt x="206" y="79"/>
                </a:cubicBezTo>
                <a:cubicBezTo>
                  <a:pt x="202" y="76"/>
                  <a:pt x="195" y="73"/>
                  <a:pt x="190" y="70"/>
                </a:cubicBezTo>
                <a:cubicBezTo>
                  <a:pt x="189" y="70"/>
                  <a:pt x="193" y="71"/>
                  <a:pt x="193" y="72"/>
                </a:cubicBezTo>
                <a:cubicBezTo>
                  <a:pt x="188" y="71"/>
                  <a:pt x="184" y="69"/>
                  <a:pt x="181" y="67"/>
                </a:cubicBezTo>
                <a:cubicBezTo>
                  <a:pt x="179" y="65"/>
                  <a:pt x="177" y="64"/>
                  <a:pt x="171" y="63"/>
                </a:cubicBezTo>
                <a:cubicBezTo>
                  <a:pt x="166" y="62"/>
                  <a:pt x="165" y="60"/>
                  <a:pt x="162" y="59"/>
                </a:cubicBezTo>
                <a:cubicBezTo>
                  <a:pt x="162" y="59"/>
                  <a:pt x="162" y="59"/>
                  <a:pt x="162" y="59"/>
                </a:cubicBezTo>
                <a:cubicBezTo>
                  <a:pt x="157" y="57"/>
                  <a:pt x="153" y="54"/>
                  <a:pt x="149" y="52"/>
                </a:cubicBezTo>
                <a:cubicBezTo>
                  <a:pt x="152" y="53"/>
                  <a:pt x="153" y="54"/>
                  <a:pt x="155" y="55"/>
                </a:cubicBezTo>
                <a:cubicBezTo>
                  <a:pt x="156" y="55"/>
                  <a:pt x="158" y="56"/>
                  <a:pt x="161" y="57"/>
                </a:cubicBezTo>
                <a:cubicBezTo>
                  <a:pt x="160" y="56"/>
                  <a:pt x="159" y="55"/>
                  <a:pt x="156" y="55"/>
                </a:cubicBezTo>
                <a:cubicBezTo>
                  <a:pt x="153" y="53"/>
                  <a:pt x="151" y="52"/>
                  <a:pt x="148" y="50"/>
                </a:cubicBezTo>
                <a:cubicBezTo>
                  <a:pt x="146" y="49"/>
                  <a:pt x="145" y="49"/>
                  <a:pt x="143" y="48"/>
                </a:cubicBezTo>
                <a:cubicBezTo>
                  <a:pt x="143" y="48"/>
                  <a:pt x="142" y="48"/>
                  <a:pt x="142" y="48"/>
                </a:cubicBezTo>
                <a:cubicBezTo>
                  <a:pt x="144" y="49"/>
                  <a:pt x="145" y="49"/>
                  <a:pt x="146" y="50"/>
                </a:cubicBezTo>
                <a:cubicBezTo>
                  <a:pt x="146" y="50"/>
                  <a:pt x="145" y="50"/>
                  <a:pt x="145" y="50"/>
                </a:cubicBezTo>
                <a:cubicBezTo>
                  <a:pt x="140" y="47"/>
                  <a:pt x="132" y="44"/>
                  <a:pt x="129" y="41"/>
                </a:cubicBezTo>
                <a:cubicBezTo>
                  <a:pt x="126" y="40"/>
                  <a:pt x="124" y="39"/>
                  <a:pt x="121" y="38"/>
                </a:cubicBezTo>
                <a:cubicBezTo>
                  <a:pt x="121" y="37"/>
                  <a:pt x="120" y="36"/>
                  <a:pt x="116" y="34"/>
                </a:cubicBezTo>
                <a:cubicBezTo>
                  <a:pt x="113" y="32"/>
                  <a:pt x="106" y="30"/>
                  <a:pt x="100" y="28"/>
                </a:cubicBezTo>
                <a:cubicBezTo>
                  <a:pt x="100" y="28"/>
                  <a:pt x="100" y="28"/>
                  <a:pt x="99" y="28"/>
                </a:cubicBezTo>
                <a:cubicBezTo>
                  <a:pt x="98" y="27"/>
                  <a:pt x="96" y="26"/>
                  <a:pt x="94" y="25"/>
                </a:cubicBezTo>
                <a:cubicBezTo>
                  <a:pt x="92" y="24"/>
                  <a:pt x="94" y="24"/>
                  <a:pt x="96" y="25"/>
                </a:cubicBezTo>
                <a:cubicBezTo>
                  <a:pt x="97" y="25"/>
                  <a:pt x="98" y="26"/>
                  <a:pt x="101" y="27"/>
                </a:cubicBezTo>
                <a:cubicBezTo>
                  <a:pt x="100" y="26"/>
                  <a:pt x="98" y="25"/>
                  <a:pt x="97" y="25"/>
                </a:cubicBezTo>
                <a:cubicBezTo>
                  <a:pt x="96" y="24"/>
                  <a:pt x="95" y="24"/>
                  <a:pt x="94" y="24"/>
                </a:cubicBezTo>
                <a:cubicBezTo>
                  <a:pt x="90" y="21"/>
                  <a:pt x="83" y="17"/>
                  <a:pt x="77" y="14"/>
                </a:cubicBezTo>
                <a:cubicBezTo>
                  <a:pt x="75" y="13"/>
                  <a:pt x="74" y="12"/>
                  <a:pt x="69" y="11"/>
                </a:cubicBezTo>
                <a:cubicBezTo>
                  <a:pt x="70" y="12"/>
                  <a:pt x="73" y="13"/>
                  <a:pt x="76" y="14"/>
                </a:cubicBezTo>
                <a:cubicBezTo>
                  <a:pt x="79" y="16"/>
                  <a:pt x="83" y="18"/>
                  <a:pt x="87" y="20"/>
                </a:cubicBezTo>
                <a:cubicBezTo>
                  <a:pt x="85" y="21"/>
                  <a:pt x="90" y="24"/>
                  <a:pt x="92" y="25"/>
                </a:cubicBezTo>
                <a:cubicBezTo>
                  <a:pt x="93" y="27"/>
                  <a:pt x="96" y="28"/>
                  <a:pt x="98" y="29"/>
                </a:cubicBezTo>
                <a:cubicBezTo>
                  <a:pt x="98" y="30"/>
                  <a:pt x="101" y="31"/>
                  <a:pt x="103" y="31"/>
                </a:cubicBezTo>
                <a:cubicBezTo>
                  <a:pt x="108" y="33"/>
                  <a:pt x="113" y="35"/>
                  <a:pt x="110" y="36"/>
                </a:cubicBezTo>
                <a:cubicBezTo>
                  <a:pt x="109" y="37"/>
                  <a:pt x="111" y="38"/>
                  <a:pt x="115" y="39"/>
                </a:cubicBezTo>
                <a:cubicBezTo>
                  <a:pt x="117" y="40"/>
                  <a:pt x="119" y="41"/>
                  <a:pt x="121" y="42"/>
                </a:cubicBezTo>
                <a:cubicBezTo>
                  <a:pt x="122" y="42"/>
                  <a:pt x="124" y="43"/>
                  <a:pt x="125" y="44"/>
                </a:cubicBezTo>
                <a:cubicBezTo>
                  <a:pt x="125" y="44"/>
                  <a:pt x="126" y="45"/>
                  <a:pt x="128" y="46"/>
                </a:cubicBezTo>
                <a:cubicBezTo>
                  <a:pt x="129" y="46"/>
                  <a:pt x="128" y="45"/>
                  <a:pt x="127" y="44"/>
                </a:cubicBezTo>
                <a:cubicBezTo>
                  <a:pt x="126" y="43"/>
                  <a:pt x="125" y="42"/>
                  <a:pt x="123" y="42"/>
                </a:cubicBezTo>
                <a:cubicBezTo>
                  <a:pt x="121" y="40"/>
                  <a:pt x="121" y="40"/>
                  <a:pt x="123" y="40"/>
                </a:cubicBezTo>
                <a:cubicBezTo>
                  <a:pt x="125" y="40"/>
                  <a:pt x="125" y="41"/>
                  <a:pt x="126" y="41"/>
                </a:cubicBezTo>
                <a:cubicBezTo>
                  <a:pt x="134" y="46"/>
                  <a:pt x="143" y="50"/>
                  <a:pt x="151" y="55"/>
                </a:cubicBezTo>
                <a:cubicBezTo>
                  <a:pt x="149" y="54"/>
                  <a:pt x="146" y="53"/>
                  <a:pt x="145" y="53"/>
                </a:cubicBezTo>
                <a:cubicBezTo>
                  <a:pt x="140" y="50"/>
                  <a:pt x="135" y="49"/>
                  <a:pt x="129" y="49"/>
                </a:cubicBezTo>
                <a:cubicBezTo>
                  <a:pt x="129" y="49"/>
                  <a:pt x="130" y="48"/>
                  <a:pt x="129" y="48"/>
                </a:cubicBezTo>
                <a:cubicBezTo>
                  <a:pt x="129" y="48"/>
                  <a:pt x="128" y="47"/>
                  <a:pt x="127" y="47"/>
                </a:cubicBezTo>
                <a:cubicBezTo>
                  <a:pt x="127" y="48"/>
                  <a:pt x="126" y="48"/>
                  <a:pt x="128" y="49"/>
                </a:cubicBezTo>
                <a:cubicBezTo>
                  <a:pt x="129" y="50"/>
                  <a:pt x="122" y="48"/>
                  <a:pt x="126" y="50"/>
                </a:cubicBezTo>
                <a:cubicBezTo>
                  <a:pt x="128" y="51"/>
                  <a:pt x="132" y="52"/>
                  <a:pt x="132" y="51"/>
                </a:cubicBezTo>
                <a:cubicBezTo>
                  <a:pt x="136" y="49"/>
                  <a:pt x="139" y="52"/>
                  <a:pt x="143" y="53"/>
                </a:cubicBezTo>
                <a:cubicBezTo>
                  <a:pt x="144" y="54"/>
                  <a:pt x="146" y="55"/>
                  <a:pt x="147" y="56"/>
                </a:cubicBezTo>
                <a:cubicBezTo>
                  <a:pt x="151" y="58"/>
                  <a:pt x="154" y="57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61" y="60"/>
                  <a:pt x="157" y="60"/>
                  <a:pt x="159" y="62"/>
                </a:cubicBezTo>
                <a:cubicBezTo>
                  <a:pt x="162" y="64"/>
                  <a:pt x="169" y="67"/>
                  <a:pt x="173" y="70"/>
                </a:cubicBezTo>
                <a:cubicBezTo>
                  <a:pt x="175" y="70"/>
                  <a:pt x="176" y="71"/>
                  <a:pt x="177" y="72"/>
                </a:cubicBezTo>
                <a:cubicBezTo>
                  <a:pt x="183" y="74"/>
                  <a:pt x="185" y="76"/>
                  <a:pt x="188" y="78"/>
                </a:cubicBezTo>
                <a:cubicBezTo>
                  <a:pt x="194" y="80"/>
                  <a:pt x="196" y="82"/>
                  <a:pt x="202" y="85"/>
                </a:cubicBezTo>
                <a:cubicBezTo>
                  <a:pt x="204" y="86"/>
                  <a:pt x="207" y="87"/>
                  <a:pt x="209" y="89"/>
                </a:cubicBezTo>
                <a:cubicBezTo>
                  <a:pt x="215" y="92"/>
                  <a:pt x="222" y="95"/>
                  <a:pt x="228" y="98"/>
                </a:cubicBezTo>
                <a:cubicBezTo>
                  <a:pt x="229" y="99"/>
                  <a:pt x="231" y="100"/>
                  <a:pt x="232" y="100"/>
                </a:cubicBezTo>
                <a:cubicBezTo>
                  <a:pt x="231" y="100"/>
                  <a:pt x="230" y="100"/>
                  <a:pt x="229" y="100"/>
                </a:cubicBezTo>
                <a:cubicBezTo>
                  <a:pt x="224" y="97"/>
                  <a:pt x="219" y="95"/>
                  <a:pt x="213" y="93"/>
                </a:cubicBezTo>
                <a:cubicBezTo>
                  <a:pt x="214" y="93"/>
                  <a:pt x="214" y="93"/>
                  <a:pt x="214" y="94"/>
                </a:cubicBezTo>
                <a:cubicBezTo>
                  <a:pt x="214" y="93"/>
                  <a:pt x="213" y="93"/>
                  <a:pt x="213" y="93"/>
                </a:cubicBezTo>
                <a:cubicBezTo>
                  <a:pt x="207" y="89"/>
                  <a:pt x="200" y="86"/>
                  <a:pt x="194" y="83"/>
                </a:cubicBezTo>
                <a:cubicBezTo>
                  <a:pt x="188" y="80"/>
                  <a:pt x="181" y="77"/>
                  <a:pt x="175" y="74"/>
                </a:cubicBezTo>
                <a:cubicBezTo>
                  <a:pt x="165" y="70"/>
                  <a:pt x="155" y="65"/>
                  <a:pt x="146" y="60"/>
                </a:cubicBezTo>
                <a:cubicBezTo>
                  <a:pt x="144" y="59"/>
                  <a:pt x="141" y="58"/>
                  <a:pt x="138" y="57"/>
                </a:cubicBezTo>
                <a:cubicBezTo>
                  <a:pt x="133" y="53"/>
                  <a:pt x="124" y="50"/>
                  <a:pt x="118" y="46"/>
                </a:cubicBezTo>
                <a:cubicBezTo>
                  <a:pt x="118" y="45"/>
                  <a:pt x="113" y="44"/>
                  <a:pt x="110" y="42"/>
                </a:cubicBezTo>
                <a:cubicBezTo>
                  <a:pt x="109" y="43"/>
                  <a:pt x="114" y="45"/>
                  <a:pt x="116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5" y="47"/>
                  <a:pt x="113" y="47"/>
                  <a:pt x="106" y="45"/>
                </a:cubicBezTo>
                <a:cubicBezTo>
                  <a:pt x="108" y="46"/>
                  <a:pt x="108" y="48"/>
                  <a:pt x="112" y="49"/>
                </a:cubicBezTo>
                <a:cubicBezTo>
                  <a:pt x="114" y="49"/>
                  <a:pt x="111" y="47"/>
                  <a:pt x="116" y="49"/>
                </a:cubicBezTo>
                <a:cubicBezTo>
                  <a:pt x="120" y="50"/>
                  <a:pt x="119" y="51"/>
                  <a:pt x="122" y="52"/>
                </a:cubicBezTo>
                <a:cubicBezTo>
                  <a:pt x="122" y="54"/>
                  <a:pt x="117" y="53"/>
                  <a:pt x="117" y="53"/>
                </a:cubicBezTo>
                <a:cubicBezTo>
                  <a:pt x="108" y="51"/>
                  <a:pt x="117" y="54"/>
                  <a:pt x="116" y="54"/>
                </a:cubicBezTo>
                <a:cubicBezTo>
                  <a:pt x="117" y="54"/>
                  <a:pt x="116" y="54"/>
                  <a:pt x="115" y="55"/>
                </a:cubicBezTo>
                <a:cubicBezTo>
                  <a:pt x="115" y="55"/>
                  <a:pt x="114" y="55"/>
                  <a:pt x="113" y="55"/>
                </a:cubicBezTo>
                <a:cubicBezTo>
                  <a:pt x="112" y="54"/>
                  <a:pt x="110" y="53"/>
                  <a:pt x="108" y="52"/>
                </a:cubicBezTo>
                <a:cubicBezTo>
                  <a:pt x="106" y="51"/>
                  <a:pt x="104" y="50"/>
                  <a:pt x="102" y="49"/>
                </a:cubicBezTo>
                <a:cubicBezTo>
                  <a:pt x="98" y="46"/>
                  <a:pt x="90" y="43"/>
                  <a:pt x="82" y="39"/>
                </a:cubicBezTo>
                <a:cubicBezTo>
                  <a:pt x="89" y="43"/>
                  <a:pt x="93" y="46"/>
                  <a:pt x="101" y="49"/>
                </a:cubicBezTo>
                <a:cubicBezTo>
                  <a:pt x="103" y="50"/>
                  <a:pt x="105" y="51"/>
                  <a:pt x="108" y="52"/>
                </a:cubicBezTo>
                <a:cubicBezTo>
                  <a:pt x="109" y="54"/>
                  <a:pt x="111" y="55"/>
                  <a:pt x="113" y="56"/>
                </a:cubicBezTo>
                <a:cubicBezTo>
                  <a:pt x="111" y="56"/>
                  <a:pt x="113" y="57"/>
                  <a:pt x="112" y="57"/>
                </a:cubicBezTo>
                <a:cubicBezTo>
                  <a:pt x="108" y="57"/>
                  <a:pt x="106" y="56"/>
                  <a:pt x="104" y="55"/>
                </a:cubicBezTo>
                <a:cubicBezTo>
                  <a:pt x="93" y="49"/>
                  <a:pt x="82" y="42"/>
                  <a:pt x="71" y="36"/>
                </a:cubicBezTo>
                <a:cubicBezTo>
                  <a:pt x="70" y="36"/>
                  <a:pt x="69" y="35"/>
                  <a:pt x="67" y="35"/>
                </a:cubicBezTo>
                <a:cubicBezTo>
                  <a:pt x="66" y="33"/>
                  <a:pt x="63" y="32"/>
                  <a:pt x="60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29"/>
                </a:cubicBezTo>
                <a:cubicBezTo>
                  <a:pt x="57" y="28"/>
                  <a:pt x="55" y="27"/>
                  <a:pt x="52" y="25"/>
                </a:cubicBezTo>
                <a:cubicBezTo>
                  <a:pt x="51" y="24"/>
                  <a:pt x="51" y="23"/>
                  <a:pt x="44" y="20"/>
                </a:cubicBezTo>
                <a:cubicBezTo>
                  <a:pt x="37" y="18"/>
                  <a:pt x="34" y="15"/>
                  <a:pt x="35" y="13"/>
                </a:cubicBezTo>
                <a:cubicBezTo>
                  <a:pt x="35" y="12"/>
                  <a:pt x="37" y="12"/>
                  <a:pt x="36" y="11"/>
                </a:cubicBezTo>
                <a:cubicBezTo>
                  <a:pt x="33" y="11"/>
                  <a:pt x="30" y="10"/>
                  <a:pt x="27" y="10"/>
                </a:cubicBezTo>
                <a:cubicBezTo>
                  <a:pt x="25" y="9"/>
                  <a:pt x="24" y="8"/>
                  <a:pt x="23" y="8"/>
                </a:cubicBezTo>
                <a:cubicBezTo>
                  <a:pt x="23" y="7"/>
                  <a:pt x="22" y="7"/>
                  <a:pt x="22" y="7"/>
                </a:cubicBezTo>
                <a:cubicBezTo>
                  <a:pt x="19" y="5"/>
                  <a:pt x="17" y="4"/>
                  <a:pt x="14" y="2"/>
                </a:cubicBezTo>
                <a:cubicBezTo>
                  <a:pt x="13" y="2"/>
                  <a:pt x="12" y="1"/>
                  <a:pt x="9" y="0"/>
                </a:cubicBezTo>
                <a:cubicBezTo>
                  <a:pt x="9" y="1"/>
                  <a:pt x="11" y="2"/>
                  <a:pt x="13" y="2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2" y="3"/>
                  <a:pt x="12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9" y="2"/>
                  <a:pt x="9" y="1"/>
                  <a:pt x="5" y="0"/>
                </a:cubicBezTo>
                <a:cubicBezTo>
                  <a:pt x="5" y="0"/>
                  <a:pt x="7" y="1"/>
                  <a:pt x="10" y="3"/>
                </a:cubicBezTo>
                <a:cubicBezTo>
                  <a:pt x="11" y="3"/>
                  <a:pt x="12" y="4"/>
                  <a:pt x="14" y="5"/>
                </a:cubicBezTo>
                <a:cubicBezTo>
                  <a:pt x="13" y="5"/>
                  <a:pt x="16" y="6"/>
                  <a:pt x="17" y="7"/>
                </a:cubicBezTo>
                <a:cubicBezTo>
                  <a:pt x="17" y="7"/>
                  <a:pt x="17" y="8"/>
                  <a:pt x="18" y="8"/>
                </a:cubicBezTo>
                <a:cubicBezTo>
                  <a:pt x="21" y="9"/>
                  <a:pt x="22" y="11"/>
                  <a:pt x="25" y="12"/>
                </a:cubicBezTo>
                <a:cubicBezTo>
                  <a:pt x="25" y="13"/>
                  <a:pt x="28" y="14"/>
                  <a:pt x="30" y="15"/>
                </a:cubicBezTo>
                <a:cubicBezTo>
                  <a:pt x="31" y="16"/>
                  <a:pt x="33" y="17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8"/>
                  <a:pt x="31" y="18"/>
                  <a:pt x="32" y="18"/>
                </a:cubicBezTo>
                <a:cubicBezTo>
                  <a:pt x="33" y="19"/>
                  <a:pt x="35" y="19"/>
                  <a:pt x="36" y="19"/>
                </a:cubicBezTo>
                <a:cubicBezTo>
                  <a:pt x="42" y="22"/>
                  <a:pt x="41" y="23"/>
                  <a:pt x="46" y="26"/>
                </a:cubicBezTo>
                <a:cubicBezTo>
                  <a:pt x="47" y="27"/>
                  <a:pt x="51" y="28"/>
                  <a:pt x="51" y="29"/>
                </a:cubicBezTo>
                <a:cubicBezTo>
                  <a:pt x="42" y="25"/>
                  <a:pt x="34" y="21"/>
                  <a:pt x="28" y="18"/>
                </a:cubicBezTo>
                <a:cubicBezTo>
                  <a:pt x="28" y="17"/>
                  <a:pt x="28" y="17"/>
                  <a:pt x="26" y="16"/>
                </a:cubicBezTo>
                <a:cubicBezTo>
                  <a:pt x="24" y="15"/>
                  <a:pt x="22" y="14"/>
                  <a:pt x="19" y="13"/>
                </a:cubicBezTo>
                <a:cubicBezTo>
                  <a:pt x="20" y="14"/>
                  <a:pt x="21" y="15"/>
                  <a:pt x="23" y="16"/>
                </a:cubicBezTo>
                <a:cubicBezTo>
                  <a:pt x="24" y="16"/>
                  <a:pt x="25" y="17"/>
                  <a:pt x="26" y="17"/>
                </a:cubicBezTo>
                <a:cubicBezTo>
                  <a:pt x="26" y="18"/>
                  <a:pt x="29" y="19"/>
                  <a:pt x="29" y="20"/>
                </a:cubicBezTo>
                <a:cubicBezTo>
                  <a:pt x="28" y="19"/>
                  <a:pt x="27" y="19"/>
                  <a:pt x="25" y="18"/>
                </a:cubicBezTo>
                <a:cubicBezTo>
                  <a:pt x="23" y="18"/>
                  <a:pt x="25" y="19"/>
                  <a:pt x="26" y="20"/>
                </a:cubicBezTo>
                <a:cubicBezTo>
                  <a:pt x="28" y="21"/>
                  <a:pt x="31" y="22"/>
                  <a:pt x="35" y="23"/>
                </a:cubicBezTo>
                <a:cubicBezTo>
                  <a:pt x="37" y="25"/>
                  <a:pt x="41" y="28"/>
                  <a:pt x="46" y="30"/>
                </a:cubicBezTo>
                <a:cubicBezTo>
                  <a:pt x="50" y="32"/>
                  <a:pt x="43" y="31"/>
                  <a:pt x="43" y="33"/>
                </a:cubicBezTo>
                <a:cubicBezTo>
                  <a:pt x="42" y="33"/>
                  <a:pt x="41" y="33"/>
                  <a:pt x="39" y="32"/>
                </a:cubicBezTo>
                <a:cubicBezTo>
                  <a:pt x="35" y="30"/>
                  <a:pt x="31" y="28"/>
                  <a:pt x="29" y="26"/>
                </a:cubicBezTo>
                <a:cubicBezTo>
                  <a:pt x="31" y="25"/>
                  <a:pt x="33" y="27"/>
                  <a:pt x="35" y="27"/>
                </a:cubicBezTo>
                <a:cubicBezTo>
                  <a:pt x="33" y="26"/>
                  <a:pt x="32" y="24"/>
                  <a:pt x="28" y="24"/>
                </a:cubicBezTo>
                <a:cubicBezTo>
                  <a:pt x="25" y="23"/>
                  <a:pt x="28" y="25"/>
                  <a:pt x="27" y="25"/>
                </a:cubicBezTo>
                <a:cubicBezTo>
                  <a:pt x="22" y="24"/>
                  <a:pt x="22" y="25"/>
                  <a:pt x="24" y="26"/>
                </a:cubicBezTo>
                <a:cubicBezTo>
                  <a:pt x="28" y="28"/>
                  <a:pt x="32" y="30"/>
                  <a:pt x="36" y="32"/>
                </a:cubicBezTo>
                <a:cubicBezTo>
                  <a:pt x="37" y="33"/>
                  <a:pt x="41" y="34"/>
                  <a:pt x="40" y="35"/>
                </a:cubicBezTo>
                <a:cubicBezTo>
                  <a:pt x="36" y="34"/>
                  <a:pt x="40" y="36"/>
                  <a:pt x="39" y="36"/>
                </a:cubicBezTo>
                <a:cubicBezTo>
                  <a:pt x="36" y="36"/>
                  <a:pt x="35" y="35"/>
                  <a:pt x="33" y="35"/>
                </a:cubicBezTo>
                <a:cubicBezTo>
                  <a:pt x="27" y="33"/>
                  <a:pt x="26" y="31"/>
                  <a:pt x="19" y="29"/>
                </a:cubicBezTo>
                <a:cubicBezTo>
                  <a:pt x="20" y="30"/>
                  <a:pt x="25" y="31"/>
                  <a:pt x="25" y="32"/>
                </a:cubicBezTo>
                <a:cubicBezTo>
                  <a:pt x="25" y="34"/>
                  <a:pt x="35" y="37"/>
                  <a:pt x="32" y="38"/>
                </a:cubicBezTo>
                <a:cubicBezTo>
                  <a:pt x="31" y="38"/>
                  <a:pt x="30" y="37"/>
                  <a:pt x="29" y="37"/>
                </a:cubicBezTo>
                <a:cubicBezTo>
                  <a:pt x="29" y="35"/>
                  <a:pt x="21" y="33"/>
                  <a:pt x="18" y="31"/>
                </a:cubicBezTo>
                <a:cubicBezTo>
                  <a:pt x="19" y="33"/>
                  <a:pt x="21" y="34"/>
                  <a:pt x="25" y="36"/>
                </a:cubicBezTo>
                <a:cubicBezTo>
                  <a:pt x="29" y="38"/>
                  <a:pt x="34" y="40"/>
                  <a:pt x="38" y="43"/>
                </a:cubicBezTo>
                <a:cubicBezTo>
                  <a:pt x="33" y="41"/>
                  <a:pt x="29" y="40"/>
                  <a:pt x="24" y="38"/>
                </a:cubicBezTo>
                <a:cubicBezTo>
                  <a:pt x="24" y="37"/>
                  <a:pt x="23" y="36"/>
                  <a:pt x="21" y="35"/>
                </a:cubicBezTo>
                <a:cubicBezTo>
                  <a:pt x="19" y="35"/>
                  <a:pt x="19" y="36"/>
                  <a:pt x="21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8" y="44"/>
                  <a:pt x="35" y="49"/>
                  <a:pt x="44" y="55"/>
                </a:cubicBezTo>
                <a:cubicBezTo>
                  <a:pt x="43" y="55"/>
                  <a:pt x="43" y="55"/>
                  <a:pt x="42" y="54"/>
                </a:cubicBezTo>
                <a:cubicBezTo>
                  <a:pt x="34" y="50"/>
                  <a:pt x="25" y="45"/>
                  <a:pt x="17" y="40"/>
                </a:cubicBezTo>
                <a:cubicBezTo>
                  <a:pt x="12" y="37"/>
                  <a:pt x="6" y="34"/>
                  <a:pt x="0" y="31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1" y="85"/>
                  <a:pt x="1" y="85"/>
                </a:cubicBezTo>
                <a:cubicBezTo>
                  <a:pt x="2" y="86"/>
                  <a:pt x="3" y="86"/>
                  <a:pt x="4" y="87"/>
                </a:cubicBezTo>
                <a:cubicBezTo>
                  <a:pt x="4" y="87"/>
                  <a:pt x="5" y="88"/>
                  <a:pt x="6" y="88"/>
                </a:cubicBezTo>
                <a:cubicBezTo>
                  <a:pt x="4" y="88"/>
                  <a:pt x="2" y="88"/>
                  <a:pt x="0" y="88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1" y="107"/>
                </a:cubicBezTo>
                <a:cubicBezTo>
                  <a:pt x="1" y="108"/>
                  <a:pt x="1" y="108"/>
                  <a:pt x="2" y="109"/>
                </a:cubicBezTo>
                <a:cubicBezTo>
                  <a:pt x="1" y="109"/>
                  <a:pt x="1" y="109"/>
                  <a:pt x="0" y="109"/>
                </a:cubicBezTo>
                <a:cubicBezTo>
                  <a:pt x="0" y="109"/>
                  <a:pt x="0" y="109"/>
                  <a:pt x="0" y="108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220"/>
                  <a:pt x="0" y="220"/>
                  <a:pt x="0" y="220"/>
                </a:cubicBezTo>
                <a:cubicBezTo>
                  <a:pt x="1" y="220"/>
                  <a:pt x="2" y="220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3" y="221"/>
                  <a:pt x="3" y="221"/>
                  <a:pt x="3" y="221"/>
                </a:cubicBezTo>
                <a:cubicBezTo>
                  <a:pt x="2" y="221"/>
                  <a:pt x="1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9"/>
                  <a:pt x="0" y="229"/>
                  <a:pt x="0" y="229"/>
                </a:cubicBezTo>
                <a:cubicBezTo>
                  <a:pt x="13" y="229"/>
                  <a:pt x="13" y="229"/>
                  <a:pt x="13" y="229"/>
                </a:cubicBezTo>
                <a:cubicBezTo>
                  <a:pt x="18" y="231"/>
                  <a:pt x="23" y="234"/>
                  <a:pt x="28" y="236"/>
                </a:cubicBezTo>
                <a:cubicBezTo>
                  <a:pt x="42" y="243"/>
                  <a:pt x="57" y="249"/>
                  <a:pt x="70" y="256"/>
                </a:cubicBezTo>
                <a:cubicBezTo>
                  <a:pt x="70" y="256"/>
                  <a:pt x="70" y="256"/>
                  <a:pt x="70" y="256"/>
                </a:cubicBezTo>
                <a:cubicBezTo>
                  <a:pt x="72" y="257"/>
                  <a:pt x="73" y="258"/>
                  <a:pt x="76" y="258"/>
                </a:cubicBezTo>
                <a:cubicBezTo>
                  <a:pt x="78" y="259"/>
                  <a:pt x="79" y="260"/>
                  <a:pt x="81" y="261"/>
                </a:cubicBezTo>
                <a:cubicBezTo>
                  <a:pt x="80" y="260"/>
                  <a:pt x="77" y="259"/>
                  <a:pt x="77" y="258"/>
                </a:cubicBezTo>
                <a:cubicBezTo>
                  <a:pt x="76" y="258"/>
                  <a:pt x="75" y="257"/>
                  <a:pt x="75" y="257"/>
                </a:cubicBezTo>
                <a:cubicBezTo>
                  <a:pt x="74" y="256"/>
                  <a:pt x="72" y="256"/>
                  <a:pt x="72" y="255"/>
                </a:cubicBezTo>
                <a:cubicBezTo>
                  <a:pt x="74" y="255"/>
                  <a:pt x="70" y="254"/>
                  <a:pt x="71" y="254"/>
                </a:cubicBezTo>
                <a:cubicBezTo>
                  <a:pt x="72" y="254"/>
                  <a:pt x="73" y="254"/>
                  <a:pt x="73" y="254"/>
                </a:cubicBezTo>
                <a:cubicBezTo>
                  <a:pt x="73" y="254"/>
                  <a:pt x="71" y="253"/>
                  <a:pt x="70" y="253"/>
                </a:cubicBezTo>
                <a:cubicBezTo>
                  <a:pt x="69" y="252"/>
                  <a:pt x="67" y="252"/>
                  <a:pt x="67" y="251"/>
                </a:cubicBezTo>
                <a:cubicBezTo>
                  <a:pt x="68" y="252"/>
                  <a:pt x="70" y="252"/>
                  <a:pt x="71" y="253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70" y="252"/>
                  <a:pt x="69" y="251"/>
                  <a:pt x="67" y="251"/>
                </a:cubicBezTo>
                <a:cubicBezTo>
                  <a:pt x="66" y="250"/>
                  <a:pt x="65" y="249"/>
                  <a:pt x="63" y="249"/>
                </a:cubicBezTo>
                <a:cubicBezTo>
                  <a:pt x="63" y="248"/>
                  <a:pt x="64" y="248"/>
                  <a:pt x="64" y="248"/>
                </a:cubicBezTo>
                <a:cubicBezTo>
                  <a:pt x="66" y="249"/>
                  <a:pt x="68" y="250"/>
                  <a:pt x="70" y="251"/>
                </a:cubicBezTo>
                <a:cubicBezTo>
                  <a:pt x="74" y="253"/>
                  <a:pt x="79" y="255"/>
                  <a:pt x="84" y="258"/>
                </a:cubicBezTo>
                <a:cubicBezTo>
                  <a:pt x="84" y="258"/>
                  <a:pt x="85" y="258"/>
                  <a:pt x="85" y="258"/>
                </a:cubicBezTo>
                <a:cubicBezTo>
                  <a:pt x="86" y="259"/>
                  <a:pt x="88" y="259"/>
                  <a:pt x="89" y="260"/>
                </a:cubicBezTo>
                <a:cubicBezTo>
                  <a:pt x="90" y="260"/>
                  <a:pt x="91" y="261"/>
                  <a:pt x="93" y="261"/>
                </a:cubicBezTo>
                <a:cubicBezTo>
                  <a:pt x="95" y="262"/>
                  <a:pt x="96" y="263"/>
                  <a:pt x="99" y="264"/>
                </a:cubicBezTo>
                <a:cubicBezTo>
                  <a:pt x="99" y="263"/>
                  <a:pt x="97" y="262"/>
                  <a:pt x="94" y="261"/>
                </a:cubicBezTo>
                <a:cubicBezTo>
                  <a:pt x="90" y="258"/>
                  <a:pt x="86" y="257"/>
                  <a:pt x="82" y="256"/>
                </a:cubicBezTo>
                <a:cubicBezTo>
                  <a:pt x="77" y="254"/>
                  <a:pt x="73" y="252"/>
                  <a:pt x="68" y="250"/>
                </a:cubicBezTo>
                <a:cubicBezTo>
                  <a:pt x="65" y="248"/>
                  <a:pt x="61" y="247"/>
                  <a:pt x="58" y="245"/>
                </a:cubicBezTo>
                <a:cubicBezTo>
                  <a:pt x="56" y="244"/>
                  <a:pt x="54" y="243"/>
                  <a:pt x="52" y="242"/>
                </a:cubicBezTo>
                <a:cubicBezTo>
                  <a:pt x="51" y="241"/>
                  <a:pt x="49" y="240"/>
                  <a:pt x="48" y="240"/>
                </a:cubicBezTo>
                <a:cubicBezTo>
                  <a:pt x="50" y="240"/>
                  <a:pt x="51" y="241"/>
                  <a:pt x="53" y="242"/>
                </a:cubicBezTo>
                <a:cubicBezTo>
                  <a:pt x="53" y="242"/>
                  <a:pt x="54" y="242"/>
                  <a:pt x="55" y="242"/>
                </a:cubicBezTo>
                <a:cubicBezTo>
                  <a:pt x="55" y="242"/>
                  <a:pt x="55" y="242"/>
                  <a:pt x="55" y="242"/>
                </a:cubicBezTo>
                <a:cubicBezTo>
                  <a:pt x="55" y="242"/>
                  <a:pt x="53" y="241"/>
                  <a:pt x="51" y="240"/>
                </a:cubicBezTo>
                <a:cubicBezTo>
                  <a:pt x="51" y="240"/>
                  <a:pt x="50" y="240"/>
                  <a:pt x="50" y="239"/>
                </a:cubicBezTo>
                <a:cubicBezTo>
                  <a:pt x="48" y="239"/>
                  <a:pt x="47" y="238"/>
                  <a:pt x="46" y="237"/>
                </a:cubicBezTo>
                <a:cubicBezTo>
                  <a:pt x="44" y="237"/>
                  <a:pt x="43" y="237"/>
                  <a:pt x="41" y="236"/>
                </a:cubicBezTo>
                <a:cubicBezTo>
                  <a:pt x="41" y="236"/>
                  <a:pt x="41" y="235"/>
                  <a:pt x="41" y="235"/>
                </a:cubicBezTo>
                <a:cubicBezTo>
                  <a:pt x="39" y="234"/>
                  <a:pt x="38" y="233"/>
                  <a:pt x="35" y="233"/>
                </a:cubicBezTo>
                <a:cubicBezTo>
                  <a:pt x="33" y="232"/>
                  <a:pt x="31" y="230"/>
                  <a:pt x="28" y="229"/>
                </a:cubicBezTo>
                <a:cubicBezTo>
                  <a:pt x="28" y="229"/>
                  <a:pt x="28" y="229"/>
                  <a:pt x="28" y="229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41" y="233"/>
                  <a:pt x="49" y="236"/>
                  <a:pt x="57" y="240"/>
                </a:cubicBezTo>
                <a:cubicBezTo>
                  <a:pt x="58" y="240"/>
                  <a:pt x="59" y="240"/>
                  <a:pt x="60" y="241"/>
                </a:cubicBezTo>
                <a:cubicBezTo>
                  <a:pt x="63" y="242"/>
                  <a:pt x="66" y="244"/>
                  <a:pt x="69" y="245"/>
                </a:cubicBezTo>
                <a:cubicBezTo>
                  <a:pt x="70" y="246"/>
                  <a:pt x="71" y="246"/>
                  <a:pt x="71" y="246"/>
                </a:cubicBezTo>
                <a:cubicBezTo>
                  <a:pt x="72" y="246"/>
                  <a:pt x="73" y="246"/>
                  <a:pt x="74" y="246"/>
                </a:cubicBezTo>
                <a:cubicBezTo>
                  <a:pt x="87" y="252"/>
                  <a:pt x="98" y="259"/>
                  <a:pt x="112" y="265"/>
                </a:cubicBezTo>
                <a:cubicBezTo>
                  <a:pt x="112" y="266"/>
                  <a:pt x="114" y="267"/>
                  <a:pt x="116" y="268"/>
                </a:cubicBezTo>
                <a:cubicBezTo>
                  <a:pt x="117" y="268"/>
                  <a:pt x="117" y="269"/>
                  <a:pt x="121" y="269"/>
                </a:cubicBezTo>
                <a:cubicBezTo>
                  <a:pt x="122" y="269"/>
                  <a:pt x="124" y="270"/>
                  <a:pt x="125" y="271"/>
                </a:cubicBezTo>
                <a:cubicBezTo>
                  <a:pt x="130" y="273"/>
                  <a:pt x="133" y="275"/>
                  <a:pt x="139" y="277"/>
                </a:cubicBezTo>
                <a:cubicBezTo>
                  <a:pt x="137" y="276"/>
                  <a:pt x="133" y="274"/>
                  <a:pt x="133" y="273"/>
                </a:cubicBezTo>
                <a:cubicBezTo>
                  <a:pt x="143" y="277"/>
                  <a:pt x="152" y="281"/>
                  <a:pt x="160" y="286"/>
                </a:cubicBezTo>
                <a:cubicBezTo>
                  <a:pt x="162" y="287"/>
                  <a:pt x="164" y="288"/>
                  <a:pt x="168" y="289"/>
                </a:cubicBezTo>
                <a:cubicBezTo>
                  <a:pt x="168" y="289"/>
                  <a:pt x="169" y="290"/>
                  <a:pt x="169" y="290"/>
                </a:cubicBezTo>
                <a:cubicBezTo>
                  <a:pt x="171" y="291"/>
                  <a:pt x="176" y="293"/>
                  <a:pt x="178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295"/>
                  <a:pt x="179" y="295"/>
                  <a:pt x="178" y="295"/>
                </a:cubicBezTo>
                <a:cubicBezTo>
                  <a:pt x="181" y="297"/>
                  <a:pt x="186" y="299"/>
                  <a:pt x="190" y="301"/>
                </a:cubicBezTo>
                <a:cubicBezTo>
                  <a:pt x="195" y="303"/>
                  <a:pt x="200" y="306"/>
                  <a:pt x="202" y="308"/>
                </a:cubicBezTo>
                <a:cubicBezTo>
                  <a:pt x="203" y="309"/>
                  <a:pt x="204" y="309"/>
                  <a:pt x="204" y="309"/>
                </a:cubicBezTo>
                <a:cubicBezTo>
                  <a:pt x="208" y="311"/>
                  <a:pt x="214" y="314"/>
                  <a:pt x="218" y="316"/>
                </a:cubicBezTo>
                <a:cubicBezTo>
                  <a:pt x="219" y="317"/>
                  <a:pt x="221" y="318"/>
                  <a:pt x="224" y="318"/>
                </a:cubicBezTo>
                <a:cubicBezTo>
                  <a:pt x="225" y="318"/>
                  <a:pt x="226" y="319"/>
                  <a:pt x="228" y="320"/>
                </a:cubicBezTo>
                <a:cubicBezTo>
                  <a:pt x="228" y="320"/>
                  <a:pt x="229" y="320"/>
                  <a:pt x="229" y="320"/>
                </a:cubicBezTo>
                <a:cubicBezTo>
                  <a:pt x="229" y="320"/>
                  <a:pt x="229" y="320"/>
                  <a:pt x="229" y="320"/>
                </a:cubicBezTo>
                <a:cubicBezTo>
                  <a:pt x="226" y="317"/>
                  <a:pt x="221" y="315"/>
                  <a:pt x="216" y="313"/>
                </a:cubicBezTo>
                <a:cubicBezTo>
                  <a:pt x="214" y="312"/>
                  <a:pt x="211" y="311"/>
                  <a:pt x="211" y="310"/>
                </a:cubicBezTo>
                <a:cubicBezTo>
                  <a:pt x="204" y="309"/>
                  <a:pt x="209" y="308"/>
                  <a:pt x="204" y="306"/>
                </a:cubicBezTo>
                <a:cubicBezTo>
                  <a:pt x="204" y="306"/>
                  <a:pt x="204" y="306"/>
                  <a:pt x="204" y="306"/>
                </a:cubicBezTo>
                <a:cubicBezTo>
                  <a:pt x="203" y="305"/>
                  <a:pt x="203" y="304"/>
                  <a:pt x="200" y="303"/>
                </a:cubicBezTo>
                <a:cubicBezTo>
                  <a:pt x="197" y="302"/>
                  <a:pt x="193" y="300"/>
                  <a:pt x="191" y="299"/>
                </a:cubicBezTo>
                <a:cubicBezTo>
                  <a:pt x="189" y="297"/>
                  <a:pt x="188" y="298"/>
                  <a:pt x="186" y="298"/>
                </a:cubicBezTo>
                <a:cubicBezTo>
                  <a:pt x="186" y="297"/>
                  <a:pt x="188" y="297"/>
                  <a:pt x="185" y="296"/>
                </a:cubicBezTo>
                <a:cubicBezTo>
                  <a:pt x="185" y="295"/>
                  <a:pt x="181" y="294"/>
                  <a:pt x="181" y="293"/>
                </a:cubicBezTo>
                <a:cubicBezTo>
                  <a:pt x="181" y="293"/>
                  <a:pt x="182" y="293"/>
                  <a:pt x="182" y="293"/>
                </a:cubicBezTo>
                <a:cubicBezTo>
                  <a:pt x="184" y="293"/>
                  <a:pt x="183" y="293"/>
                  <a:pt x="183" y="292"/>
                </a:cubicBezTo>
                <a:cubicBezTo>
                  <a:pt x="187" y="293"/>
                  <a:pt x="190" y="295"/>
                  <a:pt x="190" y="295"/>
                </a:cubicBezTo>
                <a:cubicBezTo>
                  <a:pt x="190" y="297"/>
                  <a:pt x="192" y="297"/>
                  <a:pt x="196" y="298"/>
                </a:cubicBezTo>
                <a:cubicBezTo>
                  <a:pt x="198" y="299"/>
                  <a:pt x="200" y="300"/>
                  <a:pt x="201" y="301"/>
                </a:cubicBezTo>
                <a:cubicBezTo>
                  <a:pt x="202" y="301"/>
                  <a:pt x="204" y="302"/>
                  <a:pt x="206" y="302"/>
                </a:cubicBezTo>
                <a:cubicBezTo>
                  <a:pt x="206" y="303"/>
                  <a:pt x="206" y="303"/>
                  <a:pt x="207" y="303"/>
                </a:cubicBezTo>
                <a:cubicBezTo>
                  <a:pt x="210" y="304"/>
                  <a:pt x="214" y="306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18" y="308"/>
                  <a:pt x="218" y="308"/>
                  <a:pt x="218" y="308"/>
                </a:cubicBezTo>
                <a:cubicBezTo>
                  <a:pt x="220" y="309"/>
                  <a:pt x="223" y="310"/>
                  <a:pt x="225" y="311"/>
                </a:cubicBezTo>
                <a:cubicBezTo>
                  <a:pt x="229" y="312"/>
                  <a:pt x="232" y="314"/>
                  <a:pt x="236" y="316"/>
                </a:cubicBezTo>
                <a:cubicBezTo>
                  <a:pt x="235" y="314"/>
                  <a:pt x="225" y="311"/>
                  <a:pt x="227" y="310"/>
                </a:cubicBezTo>
                <a:cubicBezTo>
                  <a:pt x="228" y="310"/>
                  <a:pt x="228" y="309"/>
                  <a:pt x="228" y="309"/>
                </a:cubicBezTo>
                <a:cubicBezTo>
                  <a:pt x="228" y="309"/>
                  <a:pt x="228" y="308"/>
                  <a:pt x="227" y="308"/>
                </a:cubicBezTo>
                <a:cubicBezTo>
                  <a:pt x="225" y="308"/>
                  <a:pt x="223" y="307"/>
                  <a:pt x="220" y="306"/>
                </a:cubicBezTo>
                <a:cubicBezTo>
                  <a:pt x="220" y="306"/>
                  <a:pt x="219" y="305"/>
                  <a:pt x="218" y="305"/>
                </a:cubicBezTo>
                <a:cubicBezTo>
                  <a:pt x="217" y="305"/>
                  <a:pt x="216" y="304"/>
                  <a:pt x="216" y="304"/>
                </a:cubicBezTo>
                <a:cubicBezTo>
                  <a:pt x="210" y="301"/>
                  <a:pt x="206" y="298"/>
                  <a:pt x="202" y="296"/>
                </a:cubicBezTo>
                <a:cubicBezTo>
                  <a:pt x="204" y="296"/>
                  <a:pt x="206" y="297"/>
                  <a:pt x="208" y="298"/>
                </a:cubicBezTo>
                <a:cubicBezTo>
                  <a:pt x="208" y="297"/>
                  <a:pt x="204" y="296"/>
                  <a:pt x="203" y="295"/>
                </a:cubicBezTo>
                <a:cubicBezTo>
                  <a:pt x="203" y="295"/>
                  <a:pt x="203" y="295"/>
                  <a:pt x="204" y="295"/>
                </a:cubicBezTo>
                <a:cubicBezTo>
                  <a:pt x="204" y="295"/>
                  <a:pt x="204" y="295"/>
                  <a:pt x="204" y="295"/>
                </a:cubicBezTo>
                <a:cubicBezTo>
                  <a:pt x="204" y="295"/>
                  <a:pt x="204" y="294"/>
                  <a:pt x="205" y="295"/>
                </a:cubicBezTo>
                <a:cubicBezTo>
                  <a:pt x="208" y="296"/>
                  <a:pt x="209" y="296"/>
                  <a:pt x="210" y="296"/>
                </a:cubicBezTo>
                <a:cubicBezTo>
                  <a:pt x="211" y="295"/>
                  <a:pt x="209" y="295"/>
                  <a:pt x="208" y="294"/>
                </a:cubicBezTo>
                <a:cubicBezTo>
                  <a:pt x="205" y="293"/>
                  <a:pt x="202" y="292"/>
                  <a:pt x="201" y="291"/>
                </a:cubicBezTo>
                <a:cubicBezTo>
                  <a:pt x="199" y="289"/>
                  <a:pt x="197" y="289"/>
                  <a:pt x="195" y="289"/>
                </a:cubicBezTo>
                <a:cubicBezTo>
                  <a:pt x="193" y="288"/>
                  <a:pt x="191" y="287"/>
                  <a:pt x="187" y="285"/>
                </a:cubicBezTo>
                <a:cubicBezTo>
                  <a:pt x="189" y="287"/>
                  <a:pt x="191" y="288"/>
                  <a:pt x="195" y="289"/>
                </a:cubicBezTo>
                <a:cubicBezTo>
                  <a:pt x="197" y="290"/>
                  <a:pt x="199" y="291"/>
                  <a:pt x="201" y="292"/>
                </a:cubicBezTo>
                <a:cubicBezTo>
                  <a:pt x="203" y="293"/>
                  <a:pt x="203" y="294"/>
                  <a:pt x="201" y="294"/>
                </a:cubicBezTo>
                <a:cubicBezTo>
                  <a:pt x="199" y="293"/>
                  <a:pt x="196" y="291"/>
                  <a:pt x="195" y="293"/>
                </a:cubicBezTo>
                <a:cubicBezTo>
                  <a:pt x="195" y="292"/>
                  <a:pt x="194" y="292"/>
                  <a:pt x="193" y="292"/>
                </a:cubicBezTo>
                <a:cubicBezTo>
                  <a:pt x="193" y="291"/>
                  <a:pt x="191" y="290"/>
                  <a:pt x="189" y="290"/>
                </a:cubicBezTo>
                <a:cubicBezTo>
                  <a:pt x="184" y="287"/>
                  <a:pt x="178" y="284"/>
                  <a:pt x="172" y="281"/>
                </a:cubicBezTo>
                <a:cubicBezTo>
                  <a:pt x="169" y="279"/>
                  <a:pt x="167" y="277"/>
                  <a:pt x="162" y="275"/>
                </a:cubicBezTo>
                <a:cubicBezTo>
                  <a:pt x="160" y="273"/>
                  <a:pt x="154" y="271"/>
                  <a:pt x="152" y="269"/>
                </a:cubicBezTo>
                <a:cubicBezTo>
                  <a:pt x="151" y="269"/>
                  <a:pt x="149" y="268"/>
                  <a:pt x="148" y="267"/>
                </a:cubicBezTo>
                <a:cubicBezTo>
                  <a:pt x="147" y="266"/>
                  <a:pt x="146" y="266"/>
                  <a:pt x="146" y="265"/>
                </a:cubicBezTo>
                <a:cubicBezTo>
                  <a:pt x="145" y="265"/>
                  <a:pt x="145" y="264"/>
                  <a:pt x="144" y="264"/>
                </a:cubicBezTo>
                <a:cubicBezTo>
                  <a:pt x="146" y="265"/>
                  <a:pt x="148" y="266"/>
                  <a:pt x="150" y="267"/>
                </a:cubicBezTo>
                <a:cubicBezTo>
                  <a:pt x="152" y="267"/>
                  <a:pt x="152" y="268"/>
                  <a:pt x="154" y="268"/>
                </a:cubicBezTo>
                <a:cubicBezTo>
                  <a:pt x="155" y="269"/>
                  <a:pt x="157" y="269"/>
                  <a:pt x="158" y="270"/>
                </a:cubicBezTo>
                <a:cubicBezTo>
                  <a:pt x="158" y="269"/>
                  <a:pt x="158" y="269"/>
                  <a:pt x="159" y="269"/>
                </a:cubicBezTo>
                <a:cubicBezTo>
                  <a:pt x="162" y="270"/>
                  <a:pt x="164" y="272"/>
                  <a:pt x="168" y="273"/>
                </a:cubicBezTo>
                <a:cubicBezTo>
                  <a:pt x="170" y="274"/>
                  <a:pt x="172" y="275"/>
                  <a:pt x="173" y="276"/>
                </a:cubicBezTo>
                <a:cubicBezTo>
                  <a:pt x="173" y="276"/>
                  <a:pt x="172" y="276"/>
                  <a:pt x="173" y="277"/>
                </a:cubicBezTo>
                <a:cubicBezTo>
                  <a:pt x="175" y="277"/>
                  <a:pt x="175" y="277"/>
                  <a:pt x="176" y="277"/>
                </a:cubicBezTo>
                <a:cubicBezTo>
                  <a:pt x="177" y="277"/>
                  <a:pt x="178" y="278"/>
                  <a:pt x="180" y="279"/>
                </a:cubicBezTo>
                <a:cubicBezTo>
                  <a:pt x="180" y="279"/>
                  <a:pt x="180" y="279"/>
                  <a:pt x="180" y="279"/>
                </a:cubicBezTo>
                <a:cubicBezTo>
                  <a:pt x="186" y="283"/>
                  <a:pt x="196" y="287"/>
                  <a:pt x="204" y="291"/>
                </a:cubicBezTo>
                <a:cubicBezTo>
                  <a:pt x="208" y="293"/>
                  <a:pt x="212" y="296"/>
                  <a:pt x="216" y="298"/>
                </a:cubicBezTo>
                <a:cubicBezTo>
                  <a:pt x="218" y="299"/>
                  <a:pt x="221" y="301"/>
                  <a:pt x="224" y="302"/>
                </a:cubicBezTo>
                <a:cubicBezTo>
                  <a:pt x="225" y="303"/>
                  <a:pt x="225" y="304"/>
                  <a:pt x="228" y="304"/>
                </a:cubicBezTo>
                <a:cubicBezTo>
                  <a:pt x="233" y="305"/>
                  <a:pt x="230" y="303"/>
                  <a:pt x="230" y="303"/>
                </a:cubicBezTo>
                <a:cubicBezTo>
                  <a:pt x="231" y="303"/>
                  <a:pt x="232" y="304"/>
                  <a:pt x="234" y="304"/>
                </a:cubicBezTo>
                <a:cubicBezTo>
                  <a:pt x="232" y="303"/>
                  <a:pt x="229" y="301"/>
                  <a:pt x="226" y="299"/>
                </a:cubicBezTo>
                <a:cubicBezTo>
                  <a:pt x="227" y="299"/>
                  <a:pt x="228" y="299"/>
                  <a:pt x="226" y="298"/>
                </a:cubicBezTo>
                <a:cubicBezTo>
                  <a:pt x="223" y="297"/>
                  <a:pt x="221" y="296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7" y="294"/>
                  <a:pt x="220" y="294"/>
                  <a:pt x="215" y="293"/>
                </a:cubicBezTo>
                <a:cubicBezTo>
                  <a:pt x="214" y="292"/>
                  <a:pt x="212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4" y="291"/>
                  <a:pt x="214" y="291"/>
                  <a:pt x="214" y="291"/>
                </a:cubicBezTo>
                <a:cubicBezTo>
                  <a:pt x="219" y="293"/>
                  <a:pt x="223" y="296"/>
                  <a:pt x="230" y="298"/>
                </a:cubicBezTo>
                <a:cubicBezTo>
                  <a:pt x="231" y="299"/>
                  <a:pt x="232" y="299"/>
                  <a:pt x="233" y="300"/>
                </a:cubicBezTo>
                <a:cubicBezTo>
                  <a:pt x="236" y="300"/>
                  <a:pt x="232" y="299"/>
                  <a:pt x="232" y="299"/>
                </a:cubicBezTo>
                <a:cubicBezTo>
                  <a:pt x="233" y="299"/>
                  <a:pt x="234" y="298"/>
                  <a:pt x="235" y="298"/>
                </a:cubicBezTo>
                <a:cubicBezTo>
                  <a:pt x="239" y="300"/>
                  <a:pt x="241" y="301"/>
                  <a:pt x="244" y="303"/>
                </a:cubicBezTo>
                <a:cubicBezTo>
                  <a:pt x="246" y="304"/>
                  <a:pt x="248" y="305"/>
                  <a:pt x="250" y="305"/>
                </a:cubicBezTo>
                <a:cubicBezTo>
                  <a:pt x="253" y="306"/>
                  <a:pt x="247" y="304"/>
                  <a:pt x="246" y="303"/>
                </a:cubicBezTo>
                <a:cubicBezTo>
                  <a:pt x="246" y="303"/>
                  <a:pt x="246" y="303"/>
                  <a:pt x="246" y="302"/>
                </a:cubicBezTo>
                <a:cubicBezTo>
                  <a:pt x="246" y="302"/>
                  <a:pt x="246" y="302"/>
                  <a:pt x="246" y="302"/>
                </a:cubicBezTo>
                <a:cubicBezTo>
                  <a:pt x="247" y="302"/>
                  <a:pt x="247" y="302"/>
                  <a:pt x="248" y="302"/>
                </a:cubicBezTo>
                <a:cubicBezTo>
                  <a:pt x="245" y="301"/>
                  <a:pt x="240" y="299"/>
                  <a:pt x="238" y="298"/>
                </a:cubicBezTo>
                <a:cubicBezTo>
                  <a:pt x="237" y="297"/>
                  <a:pt x="237" y="297"/>
                  <a:pt x="236" y="296"/>
                </a:cubicBezTo>
                <a:cubicBezTo>
                  <a:pt x="236" y="296"/>
                  <a:pt x="237" y="296"/>
                  <a:pt x="238" y="296"/>
                </a:cubicBezTo>
                <a:cubicBezTo>
                  <a:pt x="238" y="296"/>
                  <a:pt x="238" y="296"/>
                  <a:pt x="237" y="295"/>
                </a:cubicBezTo>
                <a:cubicBezTo>
                  <a:pt x="231" y="292"/>
                  <a:pt x="231" y="292"/>
                  <a:pt x="237" y="292"/>
                </a:cubicBezTo>
                <a:cubicBezTo>
                  <a:pt x="239" y="292"/>
                  <a:pt x="239" y="293"/>
                  <a:pt x="242" y="293"/>
                </a:cubicBezTo>
                <a:cubicBezTo>
                  <a:pt x="244" y="293"/>
                  <a:pt x="241" y="292"/>
                  <a:pt x="240" y="292"/>
                </a:cubicBezTo>
                <a:cubicBezTo>
                  <a:pt x="239" y="291"/>
                  <a:pt x="239" y="290"/>
                  <a:pt x="241" y="291"/>
                </a:cubicBezTo>
                <a:cubicBezTo>
                  <a:pt x="247" y="293"/>
                  <a:pt x="253" y="294"/>
                  <a:pt x="258" y="297"/>
                </a:cubicBezTo>
                <a:cubicBezTo>
                  <a:pt x="258" y="297"/>
                  <a:pt x="259" y="297"/>
                  <a:pt x="258" y="297"/>
                </a:cubicBezTo>
                <a:cubicBezTo>
                  <a:pt x="258" y="297"/>
                  <a:pt x="256" y="296"/>
                  <a:pt x="255" y="297"/>
                </a:cubicBezTo>
                <a:cubicBezTo>
                  <a:pt x="260" y="300"/>
                  <a:pt x="270" y="302"/>
                  <a:pt x="275" y="305"/>
                </a:cubicBezTo>
                <a:cubicBezTo>
                  <a:pt x="277" y="307"/>
                  <a:pt x="280" y="308"/>
                  <a:pt x="284" y="310"/>
                </a:cubicBezTo>
                <a:cubicBezTo>
                  <a:pt x="285" y="311"/>
                  <a:pt x="286" y="311"/>
                  <a:pt x="288" y="311"/>
                </a:cubicBezTo>
                <a:cubicBezTo>
                  <a:pt x="290" y="311"/>
                  <a:pt x="289" y="310"/>
                  <a:pt x="287" y="310"/>
                </a:cubicBezTo>
                <a:cubicBezTo>
                  <a:pt x="283" y="308"/>
                  <a:pt x="287" y="309"/>
                  <a:pt x="287" y="308"/>
                </a:cubicBezTo>
                <a:cubicBezTo>
                  <a:pt x="288" y="308"/>
                  <a:pt x="289" y="308"/>
                  <a:pt x="289" y="309"/>
                </a:cubicBezTo>
                <a:cubicBezTo>
                  <a:pt x="287" y="308"/>
                  <a:pt x="287" y="306"/>
                  <a:pt x="282" y="306"/>
                </a:cubicBezTo>
                <a:cubicBezTo>
                  <a:pt x="281" y="306"/>
                  <a:pt x="283" y="307"/>
                  <a:pt x="283" y="307"/>
                </a:cubicBezTo>
                <a:cubicBezTo>
                  <a:pt x="280" y="307"/>
                  <a:pt x="280" y="306"/>
                  <a:pt x="278" y="305"/>
                </a:cubicBezTo>
                <a:cubicBezTo>
                  <a:pt x="273" y="303"/>
                  <a:pt x="273" y="302"/>
                  <a:pt x="268" y="300"/>
                </a:cubicBezTo>
                <a:cubicBezTo>
                  <a:pt x="266" y="299"/>
                  <a:pt x="264" y="298"/>
                  <a:pt x="262" y="297"/>
                </a:cubicBezTo>
                <a:cubicBezTo>
                  <a:pt x="262" y="296"/>
                  <a:pt x="263" y="296"/>
                  <a:pt x="262" y="295"/>
                </a:cubicBezTo>
                <a:cubicBezTo>
                  <a:pt x="260" y="294"/>
                  <a:pt x="258" y="293"/>
                  <a:pt x="256" y="292"/>
                </a:cubicBezTo>
                <a:cubicBezTo>
                  <a:pt x="256" y="292"/>
                  <a:pt x="255" y="292"/>
                  <a:pt x="255" y="292"/>
                </a:cubicBezTo>
                <a:cubicBezTo>
                  <a:pt x="257" y="293"/>
                  <a:pt x="259" y="294"/>
                  <a:pt x="261" y="295"/>
                </a:cubicBezTo>
                <a:cubicBezTo>
                  <a:pt x="256" y="294"/>
                  <a:pt x="255" y="293"/>
                  <a:pt x="252" y="292"/>
                </a:cubicBezTo>
                <a:cubicBezTo>
                  <a:pt x="251" y="290"/>
                  <a:pt x="245" y="288"/>
                  <a:pt x="242" y="287"/>
                </a:cubicBezTo>
                <a:cubicBezTo>
                  <a:pt x="242" y="286"/>
                  <a:pt x="241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40" y="286"/>
                  <a:pt x="240" y="286"/>
                  <a:pt x="240" y="286"/>
                </a:cubicBezTo>
                <a:cubicBezTo>
                  <a:pt x="236" y="285"/>
                  <a:pt x="234" y="283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8" y="280"/>
                  <a:pt x="226" y="279"/>
                  <a:pt x="224" y="279"/>
                </a:cubicBezTo>
                <a:cubicBezTo>
                  <a:pt x="223" y="277"/>
                  <a:pt x="220" y="276"/>
                  <a:pt x="217" y="275"/>
                </a:cubicBezTo>
                <a:cubicBezTo>
                  <a:pt x="215" y="274"/>
                  <a:pt x="214" y="273"/>
                  <a:pt x="212" y="273"/>
                </a:cubicBezTo>
                <a:cubicBezTo>
                  <a:pt x="212" y="272"/>
                  <a:pt x="212" y="272"/>
                  <a:pt x="212" y="272"/>
                </a:cubicBezTo>
                <a:cubicBezTo>
                  <a:pt x="210" y="271"/>
                  <a:pt x="207" y="270"/>
                  <a:pt x="208" y="269"/>
                </a:cubicBezTo>
                <a:cubicBezTo>
                  <a:pt x="214" y="271"/>
                  <a:pt x="218" y="274"/>
                  <a:pt x="225" y="276"/>
                </a:cubicBezTo>
                <a:cubicBezTo>
                  <a:pt x="236" y="282"/>
                  <a:pt x="246" y="287"/>
                  <a:pt x="257" y="292"/>
                </a:cubicBezTo>
                <a:cubicBezTo>
                  <a:pt x="258" y="292"/>
                  <a:pt x="260" y="293"/>
                  <a:pt x="261" y="293"/>
                </a:cubicBezTo>
                <a:cubicBezTo>
                  <a:pt x="262" y="294"/>
                  <a:pt x="262" y="294"/>
                  <a:pt x="263" y="294"/>
                </a:cubicBezTo>
                <a:cubicBezTo>
                  <a:pt x="269" y="297"/>
                  <a:pt x="274" y="300"/>
                  <a:pt x="280" y="302"/>
                </a:cubicBezTo>
                <a:cubicBezTo>
                  <a:pt x="286" y="305"/>
                  <a:pt x="293" y="308"/>
                  <a:pt x="297" y="311"/>
                </a:cubicBezTo>
                <a:cubicBezTo>
                  <a:pt x="298" y="312"/>
                  <a:pt x="301" y="313"/>
                  <a:pt x="303" y="315"/>
                </a:cubicBezTo>
                <a:cubicBezTo>
                  <a:pt x="302" y="314"/>
                  <a:pt x="301" y="314"/>
                  <a:pt x="300" y="314"/>
                </a:cubicBezTo>
                <a:cubicBezTo>
                  <a:pt x="301" y="315"/>
                  <a:pt x="302" y="315"/>
                  <a:pt x="304" y="316"/>
                </a:cubicBezTo>
                <a:cubicBezTo>
                  <a:pt x="305" y="316"/>
                  <a:pt x="304" y="315"/>
                  <a:pt x="304" y="315"/>
                </a:cubicBezTo>
                <a:cubicBezTo>
                  <a:pt x="305" y="315"/>
                  <a:pt x="306" y="316"/>
                  <a:pt x="309" y="316"/>
                </a:cubicBezTo>
                <a:cubicBezTo>
                  <a:pt x="304" y="314"/>
                  <a:pt x="303" y="313"/>
                  <a:pt x="299" y="311"/>
                </a:cubicBezTo>
                <a:cubicBezTo>
                  <a:pt x="297" y="310"/>
                  <a:pt x="296" y="309"/>
                  <a:pt x="294" y="308"/>
                </a:cubicBezTo>
                <a:cubicBezTo>
                  <a:pt x="290" y="306"/>
                  <a:pt x="284" y="303"/>
                  <a:pt x="280" y="300"/>
                </a:cubicBezTo>
                <a:cubicBezTo>
                  <a:pt x="281" y="300"/>
                  <a:pt x="280" y="300"/>
                  <a:pt x="280" y="299"/>
                </a:cubicBezTo>
                <a:cubicBezTo>
                  <a:pt x="279" y="299"/>
                  <a:pt x="279" y="298"/>
                  <a:pt x="280" y="298"/>
                </a:cubicBezTo>
                <a:cubicBezTo>
                  <a:pt x="282" y="298"/>
                  <a:pt x="284" y="299"/>
                  <a:pt x="285" y="300"/>
                </a:cubicBezTo>
                <a:cubicBezTo>
                  <a:pt x="288" y="301"/>
                  <a:pt x="292" y="302"/>
                  <a:pt x="296" y="303"/>
                </a:cubicBezTo>
                <a:cubicBezTo>
                  <a:pt x="300" y="305"/>
                  <a:pt x="302" y="304"/>
                  <a:pt x="304" y="304"/>
                </a:cubicBezTo>
                <a:cubicBezTo>
                  <a:pt x="304" y="304"/>
                  <a:pt x="306" y="304"/>
                  <a:pt x="307" y="304"/>
                </a:cubicBezTo>
                <a:cubicBezTo>
                  <a:pt x="308" y="305"/>
                  <a:pt x="308" y="305"/>
                  <a:pt x="306" y="305"/>
                </a:cubicBezTo>
                <a:cubicBezTo>
                  <a:pt x="303" y="305"/>
                  <a:pt x="304" y="306"/>
                  <a:pt x="302" y="306"/>
                </a:cubicBezTo>
                <a:cubicBezTo>
                  <a:pt x="306" y="307"/>
                  <a:pt x="310" y="308"/>
                  <a:pt x="314" y="310"/>
                </a:cubicBezTo>
                <a:cubicBezTo>
                  <a:pt x="313" y="309"/>
                  <a:pt x="312" y="308"/>
                  <a:pt x="312" y="307"/>
                </a:cubicBezTo>
                <a:cubicBezTo>
                  <a:pt x="314" y="308"/>
                  <a:pt x="319" y="309"/>
                  <a:pt x="318" y="307"/>
                </a:cubicBezTo>
                <a:cubicBezTo>
                  <a:pt x="317" y="305"/>
                  <a:pt x="317" y="305"/>
                  <a:pt x="321" y="305"/>
                </a:cubicBezTo>
                <a:cubicBezTo>
                  <a:pt x="317" y="304"/>
                  <a:pt x="314" y="302"/>
                  <a:pt x="310" y="302"/>
                </a:cubicBezTo>
                <a:cubicBezTo>
                  <a:pt x="310" y="302"/>
                  <a:pt x="309" y="302"/>
                  <a:pt x="309" y="302"/>
                </a:cubicBezTo>
                <a:cubicBezTo>
                  <a:pt x="309" y="301"/>
                  <a:pt x="309" y="301"/>
                  <a:pt x="310" y="301"/>
                </a:cubicBezTo>
                <a:cubicBezTo>
                  <a:pt x="312" y="301"/>
                  <a:pt x="310" y="300"/>
                  <a:pt x="309" y="300"/>
                </a:cubicBezTo>
                <a:cubicBezTo>
                  <a:pt x="308" y="300"/>
                  <a:pt x="308" y="300"/>
                  <a:pt x="308" y="299"/>
                </a:cubicBezTo>
                <a:cubicBezTo>
                  <a:pt x="308" y="299"/>
                  <a:pt x="308" y="299"/>
                  <a:pt x="306" y="298"/>
                </a:cubicBezTo>
                <a:cubicBezTo>
                  <a:pt x="304" y="297"/>
                  <a:pt x="304" y="297"/>
                  <a:pt x="306" y="297"/>
                </a:cubicBezTo>
                <a:cubicBezTo>
                  <a:pt x="307" y="297"/>
                  <a:pt x="304" y="296"/>
                  <a:pt x="305" y="295"/>
                </a:cubicBezTo>
                <a:cubicBezTo>
                  <a:pt x="306" y="296"/>
                  <a:pt x="307" y="297"/>
                  <a:pt x="308" y="297"/>
                </a:cubicBezTo>
                <a:cubicBezTo>
                  <a:pt x="310" y="299"/>
                  <a:pt x="314" y="300"/>
                  <a:pt x="317" y="302"/>
                </a:cubicBezTo>
                <a:cubicBezTo>
                  <a:pt x="318" y="303"/>
                  <a:pt x="320" y="304"/>
                  <a:pt x="322" y="305"/>
                </a:cubicBezTo>
                <a:cubicBezTo>
                  <a:pt x="323" y="305"/>
                  <a:pt x="324" y="306"/>
                  <a:pt x="325" y="306"/>
                </a:cubicBezTo>
                <a:cubicBezTo>
                  <a:pt x="326" y="306"/>
                  <a:pt x="327" y="307"/>
                  <a:pt x="327" y="307"/>
                </a:cubicBezTo>
                <a:cubicBezTo>
                  <a:pt x="327" y="307"/>
                  <a:pt x="328" y="308"/>
                  <a:pt x="329" y="308"/>
                </a:cubicBezTo>
                <a:cubicBezTo>
                  <a:pt x="330" y="308"/>
                  <a:pt x="331" y="309"/>
                  <a:pt x="332" y="309"/>
                </a:cubicBezTo>
                <a:cubicBezTo>
                  <a:pt x="332" y="308"/>
                  <a:pt x="331" y="308"/>
                  <a:pt x="330" y="308"/>
                </a:cubicBezTo>
                <a:cubicBezTo>
                  <a:pt x="329" y="307"/>
                  <a:pt x="328" y="306"/>
                  <a:pt x="326" y="306"/>
                </a:cubicBezTo>
                <a:cubicBezTo>
                  <a:pt x="321" y="303"/>
                  <a:pt x="317" y="300"/>
                  <a:pt x="309" y="297"/>
                </a:cubicBezTo>
                <a:cubicBezTo>
                  <a:pt x="305" y="294"/>
                  <a:pt x="298" y="291"/>
                  <a:pt x="292" y="288"/>
                </a:cubicBezTo>
                <a:cubicBezTo>
                  <a:pt x="289" y="287"/>
                  <a:pt x="287" y="285"/>
                  <a:pt x="284" y="284"/>
                </a:cubicBezTo>
                <a:cubicBezTo>
                  <a:pt x="283" y="283"/>
                  <a:pt x="279" y="281"/>
                  <a:pt x="276" y="280"/>
                </a:cubicBezTo>
                <a:cubicBezTo>
                  <a:pt x="280" y="281"/>
                  <a:pt x="284" y="280"/>
                  <a:pt x="289" y="282"/>
                </a:cubicBezTo>
                <a:cubicBezTo>
                  <a:pt x="294" y="284"/>
                  <a:pt x="299" y="286"/>
                  <a:pt x="303" y="288"/>
                </a:cubicBezTo>
                <a:cubicBezTo>
                  <a:pt x="309" y="291"/>
                  <a:pt x="314" y="295"/>
                  <a:pt x="322" y="298"/>
                </a:cubicBezTo>
                <a:cubicBezTo>
                  <a:pt x="325" y="299"/>
                  <a:pt x="330" y="300"/>
                  <a:pt x="334" y="302"/>
                </a:cubicBezTo>
                <a:cubicBezTo>
                  <a:pt x="335" y="300"/>
                  <a:pt x="331" y="299"/>
                  <a:pt x="328" y="298"/>
                </a:cubicBezTo>
                <a:cubicBezTo>
                  <a:pt x="326" y="297"/>
                  <a:pt x="323" y="297"/>
                  <a:pt x="323" y="296"/>
                </a:cubicBezTo>
                <a:cubicBezTo>
                  <a:pt x="323" y="295"/>
                  <a:pt x="325" y="296"/>
                  <a:pt x="327" y="296"/>
                </a:cubicBezTo>
                <a:cubicBezTo>
                  <a:pt x="328" y="296"/>
                  <a:pt x="330" y="296"/>
                  <a:pt x="331" y="296"/>
                </a:cubicBezTo>
                <a:cubicBezTo>
                  <a:pt x="331" y="297"/>
                  <a:pt x="332" y="297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3" y="298"/>
                  <a:pt x="333" y="298"/>
                  <a:pt x="333" y="298"/>
                </a:cubicBezTo>
                <a:cubicBezTo>
                  <a:pt x="332" y="298"/>
                  <a:pt x="330" y="297"/>
                  <a:pt x="330" y="297"/>
                </a:cubicBezTo>
                <a:cubicBezTo>
                  <a:pt x="330" y="298"/>
                  <a:pt x="331" y="299"/>
                  <a:pt x="334" y="299"/>
                </a:cubicBezTo>
                <a:cubicBezTo>
                  <a:pt x="334" y="299"/>
                  <a:pt x="335" y="300"/>
                  <a:pt x="335" y="300"/>
                </a:cubicBezTo>
                <a:cubicBezTo>
                  <a:pt x="337" y="301"/>
                  <a:pt x="339" y="302"/>
                  <a:pt x="341" y="303"/>
                </a:cubicBezTo>
                <a:cubicBezTo>
                  <a:pt x="341" y="303"/>
                  <a:pt x="342" y="303"/>
                  <a:pt x="342" y="303"/>
                </a:cubicBezTo>
                <a:cubicBezTo>
                  <a:pt x="340" y="302"/>
                  <a:pt x="338" y="301"/>
                  <a:pt x="336" y="300"/>
                </a:cubicBezTo>
                <a:cubicBezTo>
                  <a:pt x="335" y="299"/>
                  <a:pt x="335" y="299"/>
                  <a:pt x="337" y="298"/>
                </a:cubicBezTo>
                <a:cubicBezTo>
                  <a:pt x="339" y="299"/>
                  <a:pt x="340" y="299"/>
                  <a:pt x="341" y="299"/>
                </a:cubicBezTo>
                <a:cubicBezTo>
                  <a:pt x="342" y="300"/>
                  <a:pt x="344" y="301"/>
                  <a:pt x="347" y="301"/>
                </a:cubicBezTo>
                <a:cubicBezTo>
                  <a:pt x="346" y="300"/>
                  <a:pt x="345" y="299"/>
                  <a:pt x="344" y="299"/>
                </a:cubicBezTo>
                <a:cubicBezTo>
                  <a:pt x="343" y="297"/>
                  <a:pt x="339" y="295"/>
                  <a:pt x="335" y="294"/>
                </a:cubicBezTo>
                <a:cubicBezTo>
                  <a:pt x="334" y="293"/>
                  <a:pt x="333" y="293"/>
                  <a:pt x="331" y="292"/>
                </a:cubicBezTo>
                <a:cubicBezTo>
                  <a:pt x="331" y="292"/>
                  <a:pt x="331" y="292"/>
                  <a:pt x="330" y="291"/>
                </a:cubicBezTo>
                <a:cubicBezTo>
                  <a:pt x="330" y="291"/>
                  <a:pt x="329" y="290"/>
                  <a:pt x="327" y="290"/>
                </a:cubicBezTo>
                <a:cubicBezTo>
                  <a:pt x="326" y="289"/>
                  <a:pt x="325" y="289"/>
                  <a:pt x="325" y="289"/>
                </a:cubicBezTo>
                <a:cubicBezTo>
                  <a:pt x="327" y="288"/>
                  <a:pt x="323" y="287"/>
                  <a:pt x="324" y="287"/>
                </a:cubicBezTo>
                <a:cubicBezTo>
                  <a:pt x="325" y="287"/>
                  <a:pt x="329" y="288"/>
                  <a:pt x="329" y="287"/>
                </a:cubicBezTo>
                <a:cubicBezTo>
                  <a:pt x="330" y="287"/>
                  <a:pt x="328" y="286"/>
                  <a:pt x="326" y="285"/>
                </a:cubicBezTo>
                <a:cubicBezTo>
                  <a:pt x="324" y="284"/>
                  <a:pt x="323" y="284"/>
                  <a:pt x="322" y="283"/>
                </a:cubicBezTo>
                <a:cubicBezTo>
                  <a:pt x="320" y="281"/>
                  <a:pt x="318" y="280"/>
                  <a:pt x="311" y="278"/>
                </a:cubicBezTo>
                <a:cubicBezTo>
                  <a:pt x="310" y="277"/>
                  <a:pt x="304" y="275"/>
                  <a:pt x="301" y="273"/>
                </a:cubicBezTo>
                <a:cubicBezTo>
                  <a:pt x="296" y="271"/>
                  <a:pt x="290" y="268"/>
                  <a:pt x="284" y="265"/>
                </a:cubicBezTo>
                <a:cubicBezTo>
                  <a:pt x="283" y="264"/>
                  <a:pt x="281" y="263"/>
                  <a:pt x="276" y="262"/>
                </a:cubicBezTo>
                <a:cubicBezTo>
                  <a:pt x="278" y="263"/>
                  <a:pt x="281" y="264"/>
                  <a:pt x="283" y="265"/>
                </a:cubicBezTo>
                <a:cubicBezTo>
                  <a:pt x="285" y="266"/>
                  <a:pt x="286" y="267"/>
                  <a:pt x="288" y="268"/>
                </a:cubicBezTo>
                <a:cubicBezTo>
                  <a:pt x="282" y="266"/>
                  <a:pt x="281" y="264"/>
                  <a:pt x="277" y="263"/>
                </a:cubicBezTo>
                <a:cubicBezTo>
                  <a:pt x="275" y="262"/>
                  <a:pt x="273" y="262"/>
                  <a:pt x="272" y="261"/>
                </a:cubicBezTo>
                <a:cubicBezTo>
                  <a:pt x="272" y="261"/>
                  <a:pt x="272" y="261"/>
                  <a:pt x="272" y="261"/>
                </a:cubicBezTo>
                <a:cubicBezTo>
                  <a:pt x="272" y="261"/>
                  <a:pt x="272" y="260"/>
                  <a:pt x="270" y="259"/>
                </a:cubicBezTo>
                <a:cubicBezTo>
                  <a:pt x="268" y="259"/>
                  <a:pt x="268" y="259"/>
                  <a:pt x="268" y="260"/>
                </a:cubicBezTo>
                <a:cubicBezTo>
                  <a:pt x="265" y="258"/>
                  <a:pt x="262" y="257"/>
                  <a:pt x="260" y="256"/>
                </a:cubicBezTo>
                <a:cubicBezTo>
                  <a:pt x="260" y="256"/>
                  <a:pt x="261" y="256"/>
                  <a:pt x="262" y="256"/>
                </a:cubicBezTo>
                <a:cubicBezTo>
                  <a:pt x="263" y="256"/>
                  <a:pt x="264" y="257"/>
                  <a:pt x="265" y="257"/>
                </a:cubicBezTo>
                <a:cubicBezTo>
                  <a:pt x="269" y="258"/>
                  <a:pt x="272" y="259"/>
                  <a:pt x="273" y="260"/>
                </a:cubicBezTo>
                <a:cubicBezTo>
                  <a:pt x="274" y="260"/>
                  <a:pt x="275" y="261"/>
                  <a:pt x="276" y="261"/>
                </a:cubicBezTo>
                <a:cubicBezTo>
                  <a:pt x="277" y="261"/>
                  <a:pt x="276" y="260"/>
                  <a:pt x="275" y="260"/>
                </a:cubicBezTo>
                <a:cubicBezTo>
                  <a:pt x="276" y="260"/>
                  <a:pt x="277" y="260"/>
                  <a:pt x="277" y="260"/>
                </a:cubicBezTo>
                <a:cubicBezTo>
                  <a:pt x="278" y="260"/>
                  <a:pt x="279" y="261"/>
                  <a:pt x="280" y="261"/>
                </a:cubicBezTo>
                <a:cubicBezTo>
                  <a:pt x="285" y="263"/>
                  <a:pt x="289" y="266"/>
                  <a:pt x="294" y="268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3" y="267"/>
                  <a:pt x="293" y="267"/>
                  <a:pt x="293" y="267"/>
                </a:cubicBezTo>
                <a:cubicBezTo>
                  <a:pt x="296" y="267"/>
                  <a:pt x="299" y="268"/>
                  <a:pt x="300" y="270"/>
                </a:cubicBezTo>
                <a:cubicBezTo>
                  <a:pt x="301" y="270"/>
                  <a:pt x="303" y="271"/>
                  <a:pt x="306" y="272"/>
                </a:cubicBezTo>
                <a:cubicBezTo>
                  <a:pt x="307" y="272"/>
                  <a:pt x="308" y="272"/>
                  <a:pt x="308" y="272"/>
                </a:cubicBezTo>
                <a:cubicBezTo>
                  <a:pt x="310" y="271"/>
                  <a:pt x="307" y="270"/>
                  <a:pt x="305" y="270"/>
                </a:cubicBezTo>
                <a:cubicBezTo>
                  <a:pt x="298" y="266"/>
                  <a:pt x="289" y="262"/>
                  <a:pt x="282" y="259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79" y="257"/>
                  <a:pt x="272" y="255"/>
                  <a:pt x="271" y="253"/>
                </a:cubicBezTo>
                <a:cubicBezTo>
                  <a:pt x="281" y="257"/>
                  <a:pt x="290" y="262"/>
                  <a:pt x="299" y="266"/>
                </a:cubicBezTo>
                <a:cubicBezTo>
                  <a:pt x="308" y="270"/>
                  <a:pt x="318" y="275"/>
                  <a:pt x="330" y="280"/>
                </a:cubicBezTo>
                <a:cubicBezTo>
                  <a:pt x="332" y="281"/>
                  <a:pt x="334" y="281"/>
                  <a:pt x="336" y="282"/>
                </a:cubicBezTo>
                <a:cubicBezTo>
                  <a:pt x="340" y="285"/>
                  <a:pt x="347" y="288"/>
                  <a:pt x="352" y="291"/>
                </a:cubicBezTo>
                <a:cubicBezTo>
                  <a:pt x="353" y="291"/>
                  <a:pt x="349" y="290"/>
                  <a:pt x="349" y="289"/>
                </a:cubicBezTo>
                <a:cubicBezTo>
                  <a:pt x="355" y="290"/>
                  <a:pt x="358" y="292"/>
                  <a:pt x="361" y="294"/>
                </a:cubicBezTo>
                <a:cubicBezTo>
                  <a:pt x="363" y="295"/>
                  <a:pt x="365" y="297"/>
                  <a:pt x="371" y="298"/>
                </a:cubicBezTo>
                <a:cubicBezTo>
                  <a:pt x="376" y="299"/>
                  <a:pt x="377" y="300"/>
                  <a:pt x="380" y="302"/>
                </a:cubicBezTo>
                <a:cubicBezTo>
                  <a:pt x="380" y="302"/>
                  <a:pt x="380" y="302"/>
                  <a:pt x="380" y="302"/>
                </a:cubicBezTo>
                <a:cubicBezTo>
                  <a:pt x="385" y="304"/>
                  <a:pt x="389" y="306"/>
                  <a:pt x="393" y="308"/>
                </a:cubicBezTo>
                <a:cubicBezTo>
                  <a:pt x="390" y="307"/>
                  <a:pt x="389" y="306"/>
                  <a:pt x="387" y="306"/>
                </a:cubicBezTo>
                <a:cubicBezTo>
                  <a:pt x="386" y="305"/>
                  <a:pt x="385" y="304"/>
                  <a:pt x="381" y="303"/>
                </a:cubicBezTo>
                <a:cubicBezTo>
                  <a:pt x="382" y="304"/>
                  <a:pt x="383" y="305"/>
                  <a:pt x="386" y="306"/>
                </a:cubicBezTo>
                <a:cubicBezTo>
                  <a:pt x="389" y="307"/>
                  <a:pt x="391" y="308"/>
                  <a:pt x="394" y="310"/>
                </a:cubicBezTo>
                <a:cubicBezTo>
                  <a:pt x="396" y="311"/>
                  <a:pt x="398" y="311"/>
                  <a:pt x="399" y="312"/>
                </a:cubicBezTo>
                <a:cubicBezTo>
                  <a:pt x="399" y="312"/>
                  <a:pt x="400" y="312"/>
                  <a:pt x="400" y="312"/>
                </a:cubicBezTo>
                <a:cubicBezTo>
                  <a:pt x="398" y="311"/>
                  <a:pt x="397" y="311"/>
                  <a:pt x="396" y="310"/>
                </a:cubicBezTo>
                <a:cubicBezTo>
                  <a:pt x="396" y="310"/>
                  <a:pt x="397" y="310"/>
                  <a:pt x="397" y="310"/>
                </a:cubicBezTo>
                <a:cubicBezTo>
                  <a:pt x="402" y="313"/>
                  <a:pt x="410" y="316"/>
                  <a:pt x="413" y="319"/>
                </a:cubicBezTo>
                <a:cubicBezTo>
                  <a:pt x="416" y="320"/>
                  <a:pt x="418" y="321"/>
                  <a:pt x="421" y="322"/>
                </a:cubicBezTo>
                <a:cubicBezTo>
                  <a:pt x="421" y="323"/>
                  <a:pt x="422" y="324"/>
                  <a:pt x="426" y="325"/>
                </a:cubicBezTo>
                <a:cubicBezTo>
                  <a:pt x="429" y="328"/>
                  <a:pt x="436" y="329"/>
                  <a:pt x="442" y="331"/>
                </a:cubicBezTo>
                <a:cubicBezTo>
                  <a:pt x="442" y="331"/>
                  <a:pt x="442" y="331"/>
                  <a:pt x="443" y="331"/>
                </a:cubicBezTo>
                <a:cubicBezTo>
                  <a:pt x="444" y="332"/>
                  <a:pt x="446" y="333"/>
                  <a:pt x="448" y="334"/>
                </a:cubicBezTo>
                <a:cubicBezTo>
                  <a:pt x="450" y="335"/>
                  <a:pt x="448" y="335"/>
                  <a:pt x="446" y="334"/>
                </a:cubicBezTo>
                <a:cubicBezTo>
                  <a:pt x="445" y="334"/>
                  <a:pt x="444" y="333"/>
                  <a:pt x="441" y="333"/>
                </a:cubicBezTo>
                <a:cubicBezTo>
                  <a:pt x="442" y="333"/>
                  <a:pt x="444" y="334"/>
                  <a:pt x="445" y="334"/>
                </a:cubicBezTo>
                <a:cubicBezTo>
                  <a:pt x="446" y="335"/>
                  <a:pt x="447" y="335"/>
                  <a:pt x="448" y="336"/>
                </a:cubicBezTo>
                <a:cubicBezTo>
                  <a:pt x="452" y="338"/>
                  <a:pt x="459" y="341"/>
                  <a:pt x="465" y="344"/>
                </a:cubicBezTo>
                <a:cubicBezTo>
                  <a:pt x="467" y="345"/>
                  <a:pt x="468" y="347"/>
                  <a:pt x="473" y="348"/>
                </a:cubicBezTo>
                <a:cubicBezTo>
                  <a:pt x="472" y="347"/>
                  <a:pt x="469" y="345"/>
                  <a:pt x="466" y="344"/>
                </a:cubicBezTo>
                <a:cubicBezTo>
                  <a:pt x="463" y="342"/>
                  <a:pt x="459" y="340"/>
                  <a:pt x="455" y="339"/>
                </a:cubicBezTo>
                <a:cubicBezTo>
                  <a:pt x="457" y="338"/>
                  <a:pt x="452" y="335"/>
                  <a:pt x="450" y="334"/>
                </a:cubicBezTo>
                <a:cubicBezTo>
                  <a:pt x="449" y="333"/>
                  <a:pt x="446" y="331"/>
                  <a:pt x="444" y="330"/>
                </a:cubicBezTo>
                <a:cubicBezTo>
                  <a:pt x="444" y="329"/>
                  <a:pt x="441" y="329"/>
                  <a:pt x="439" y="328"/>
                </a:cubicBezTo>
                <a:cubicBezTo>
                  <a:pt x="435" y="326"/>
                  <a:pt x="429" y="324"/>
                  <a:pt x="432" y="323"/>
                </a:cubicBezTo>
                <a:cubicBezTo>
                  <a:pt x="433" y="323"/>
                  <a:pt x="431" y="321"/>
                  <a:pt x="427" y="321"/>
                </a:cubicBezTo>
                <a:cubicBezTo>
                  <a:pt x="425" y="320"/>
                  <a:pt x="423" y="319"/>
                  <a:pt x="421" y="318"/>
                </a:cubicBezTo>
                <a:cubicBezTo>
                  <a:pt x="420" y="317"/>
                  <a:pt x="418" y="317"/>
                  <a:pt x="417" y="316"/>
                </a:cubicBezTo>
                <a:cubicBezTo>
                  <a:pt x="417" y="315"/>
                  <a:pt x="416" y="315"/>
                  <a:pt x="414" y="314"/>
                </a:cubicBezTo>
                <a:cubicBezTo>
                  <a:pt x="413" y="314"/>
                  <a:pt x="414" y="315"/>
                  <a:pt x="415" y="316"/>
                </a:cubicBezTo>
                <a:cubicBezTo>
                  <a:pt x="416" y="317"/>
                  <a:pt x="417" y="317"/>
                  <a:pt x="419" y="318"/>
                </a:cubicBezTo>
                <a:cubicBezTo>
                  <a:pt x="421" y="319"/>
                  <a:pt x="421" y="320"/>
                  <a:pt x="419" y="320"/>
                </a:cubicBezTo>
                <a:cubicBezTo>
                  <a:pt x="417" y="320"/>
                  <a:pt x="417" y="319"/>
                  <a:pt x="416" y="319"/>
                </a:cubicBezTo>
                <a:cubicBezTo>
                  <a:pt x="408" y="314"/>
                  <a:pt x="399" y="310"/>
                  <a:pt x="391" y="306"/>
                </a:cubicBezTo>
                <a:cubicBezTo>
                  <a:pt x="393" y="306"/>
                  <a:pt x="396" y="307"/>
                  <a:pt x="397" y="308"/>
                </a:cubicBezTo>
                <a:cubicBezTo>
                  <a:pt x="402" y="311"/>
                  <a:pt x="407" y="311"/>
                  <a:pt x="413" y="311"/>
                </a:cubicBezTo>
                <a:cubicBezTo>
                  <a:pt x="413" y="312"/>
                  <a:pt x="412" y="312"/>
                  <a:pt x="413" y="312"/>
                </a:cubicBezTo>
                <a:cubicBezTo>
                  <a:pt x="413" y="313"/>
                  <a:pt x="414" y="313"/>
                  <a:pt x="415" y="313"/>
                </a:cubicBezTo>
                <a:cubicBezTo>
                  <a:pt x="415" y="312"/>
                  <a:pt x="416" y="312"/>
                  <a:pt x="414" y="311"/>
                </a:cubicBezTo>
                <a:cubicBezTo>
                  <a:pt x="413" y="311"/>
                  <a:pt x="420" y="312"/>
                  <a:pt x="416" y="310"/>
                </a:cubicBezTo>
                <a:cubicBezTo>
                  <a:pt x="414" y="309"/>
                  <a:pt x="410" y="309"/>
                  <a:pt x="410" y="309"/>
                </a:cubicBezTo>
                <a:cubicBezTo>
                  <a:pt x="406" y="311"/>
                  <a:pt x="403" y="308"/>
                  <a:pt x="399" y="307"/>
                </a:cubicBezTo>
                <a:cubicBezTo>
                  <a:pt x="398" y="306"/>
                  <a:pt x="396" y="305"/>
                  <a:pt x="395" y="305"/>
                </a:cubicBezTo>
                <a:cubicBezTo>
                  <a:pt x="391" y="302"/>
                  <a:pt x="388" y="303"/>
                  <a:pt x="385" y="303"/>
                </a:cubicBezTo>
                <a:cubicBezTo>
                  <a:pt x="385" y="303"/>
                  <a:pt x="385" y="303"/>
                  <a:pt x="385" y="303"/>
                </a:cubicBezTo>
                <a:cubicBezTo>
                  <a:pt x="384" y="302"/>
                  <a:pt x="384" y="302"/>
                  <a:pt x="384" y="302"/>
                </a:cubicBezTo>
                <a:cubicBezTo>
                  <a:pt x="382" y="301"/>
                  <a:pt x="385" y="301"/>
                  <a:pt x="384" y="299"/>
                </a:cubicBezTo>
                <a:cubicBezTo>
                  <a:pt x="380" y="296"/>
                  <a:pt x="373" y="294"/>
                  <a:pt x="369" y="291"/>
                </a:cubicBezTo>
                <a:cubicBezTo>
                  <a:pt x="367" y="291"/>
                  <a:pt x="366" y="290"/>
                  <a:pt x="365" y="289"/>
                </a:cubicBezTo>
                <a:cubicBezTo>
                  <a:pt x="359" y="288"/>
                  <a:pt x="358" y="286"/>
                  <a:pt x="354" y="284"/>
                </a:cubicBezTo>
                <a:cubicBezTo>
                  <a:pt x="348" y="282"/>
                  <a:pt x="346" y="279"/>
                  <a:pt x="341" y="277"/>
                </a:cubicBezTo>
                <a:cubicBezTo>
                  <a:pt x="338" y="276"/>
                  <a:pt x="335" y="274"/>
                  <a:pt x="333" y="273"/>
                </a:cubicBezTo>
                <a:cubicBezTo>
                  <a:pt x="327" y="270"/>
                  <a:pt x="320" y="267"/>
                  <a:pt x="314" y="264"/>
                </a:cubicBezTo>
                <a:cubicBezTo>
                  <a:pt x="313" y="263"/>
                  <a:pt x="311" y="263"/>
                  <a:pt x="310" y="262"/>
                </a:cubicBezTo>
                <a:cubicBezTo>
                  <a:pt x="311" y="262"/>
                  <a:pt x="312" y="262"/>
                  <a:pt x="313" y="262"/>
                </a:cubicBezTo>
                <a:cubicBezTo>
                  <a:pt x="318" y="265"/>
                  <a:pt x="323" y="267"/>
                  <a:pt x="329" y="269"/>
                </a:cubicBezTo>
                <a:cubicBezTo>
                  <a:pt x="328" y="269"/>
                  <a:pt x="328" y="269"/>
                  <a:pt x="328" y="268"/>
                </a:cubicBezTo>
                <a:cubicBezTo>
                  <a:pt x="328" y="269"/>
                  <a:pt x="329" y="269"/>
                  <a:pt x="329" y="269"/>
                </a:cubicBezTo>
                <a:cubicBezTo>
                  <a:pt x="335" y="272"/>
                  <a:pt x="342" y="275"/>
                  <a:pt x="348" y="279"/>
                </a:cubicBezTo>
                <a:cubicBezTo>
                  <a:pt x="354" y="281"/>
                  <a:pt x="361" y="284"/>
                  <a:pt x="367" y="287"/>
                </a:cubicBezTo>
                <a:cubicBezTo>
                  <a:pt x="377" y="291"/>
                  <a:pt x="387" y="296"/>
                  <a:pt x="396" y="300"/>
                </a:cubicBezTo>
                <a:cubicBezTo>
                  <a:pt x="398" y="301"/>
                  <a:pt x="401" y="303"/>
                  <a:pt x="404" y="304"/>
                </a:cubicBezTo>
                <a:cubicBezTo>
                  <a:pt x="409" y="307"/>
                  <a:pt x="418" y="310"/>
                  <a:pt x="424" y="314"/>
                </a:cubicBezTo>
                <a:cubicBezTo>
                  <a:pt x="425" y="315"/>
                  <a:pt x="429" y="316"/>
                  <a:pt x="432" y="318"/>
                </a:cubicBezTo>
                <a:cubicBezTo>
                  <a:pt x="433" y="317"/>
                  <a:pt x="428" y="315"/>
                  <a:pt x="426" y="314"/>
                </a:cubicBezTo>
                <a:cubicBezTo>
                  <a:pt x="426" y="314"/>
                  <a:pt x="426" y="314"/>
                  <a:pt x="426" y="314"/>
                </a:cubicBezTo>
                <a:cubicBezTo>
                  <a:pt x="428" y="313"/>
                  <a:pt x="429" y="313"/>
                  <a:pt x="436" y="315"/>
                </a:cubicBezTo>
                <a:cubicBezTo>
                  <a:pt x="434" y="314"/>
                  <a:pt x="434" y="312"/>
                  <a:pt x="430" y="311"/>
                </a:cubicBezTo>
                <a:cubicBezTo>
                  <a:pt x="428" y="311"/>
                  <a:pt x="431" y="313"/>
                  <a:pt x="426" y="311"/>
                </a:cubicBezTo>
                <a:cubicBezTo>
                  <a:pt x="422" y="310"/>
                  <a:pt x="423" y="309"/>
                  <a:pt x="420" y="308"/>
                </a:cubicBezTo>
                <a:cubicBezTo>
                  <a:pt x="420" y="307"/>
                  <a:pt x="425" y="307"/>
                  <a:pt x="425" y="307"/>
                </a:cubicBezTo>
                <a:cubicBezTo>
                  <a:pt x="434" y="309"/>
                  <a:pt x="425" y="307"/>
                  <a:pt x="426" y="306"/>
                </a:cubicBezTo>
                <a:cubicBezTo>
                  <a:pt x="425" y="306"/>
                  <a:pt x="426" y="306"/>
                  <a:pt x="427" y="306"/>
                </a:cubicBezTo>
                <a:cubicBezTo>
                  <a:pt x="427" y="306"/>
                  <a:pt x="428" y="306"/>
                  <a:pt x="429" y="306"/>
                </a:cubicBezTo>
                <a:cubicBezTo>
                  <a:pt x="430" y="306"/>
                  <a:pt x="432" y="307"/>
                  <a:pt x="434" y="308"/>
                </a:cubicBezTo>
                <a:cubicBezTo>
                  <a:pt x="436" y="309"/>
                  <a:pt x="438" y="310"/>
                  <a:pt x="440" y="311"/>
                </a:cubicBezTo>
                <a:cubicBezTo>
                  <a:pt x="444" y="314"/>
                  <a:pt x="452" y="317"/>
                  <a:pt x="460" y="320"/>
                </a:cubicBezTo>
                <a:cubicBezTo>
                  <a:pt x="453" y="317"/>
                  <a:pt x="449" y="314"/>
                  <a:pt x="441" y="311"/>
                </a:cubicBezTo>
                <a:cubicBezTo>
                  <a:pt x="439" y="310"/>
                  <a:pt x="437" y="309"/>
                  <a:pt x="434" y="308"/>
                </a:cubicBezTo>
                <a:cubicBezTo>
                  <a:pt x="433" y="307"/>
                  <a:pt x="431" y="306"/>
                  <a:pt x="429" y="305"/>
                </a:cubicBezTo>
                <a:cubicBezTo>
                  <a:pt x="431" y="305"/>
                  <a:pt x="429" y="304"/>
                  <a:pt x="430" y="303"/>
                </a:cubicBezTo>
                <a:cubicBezTo>
                  <a:pt x="434" y="303"/>
                  <a:pt x="436" y="305"/>
                  <a:pt x="438" y="306"/>
                </a:cubicBezTo>
                <a:cubicBezTo>
                  <a:pt x="449" y="312"/>
                  <a:pt x="460" y="317"/>
                  <a:pt x="471" y="323"/>
                </a:cubicBezTo>
                <a:cubicBezTo>
                  <a:pt x="472" y="324"/>
                  <a:pt x="473" y="325"/>
                  <a:pt x="475" y="325"/>
                </a:cubicBezTo>
                <a:cubicBezTo>
                  <a:pt x="476" y="326"/>
                  <a:pt x="479" y="328"/>
                  <a:pt x="482" y="329"/>
                </a:cubicBezTo>
                <a:cubicBezTo>
                  <a:pt x="482" y="329"/>
                  <a:pt x="482" y="329"/>
                  <a:pt x="482" y="329"/>
                </a:cubicBezTo>
                <a:cubicBezTo>
                  <a:pt x="482" y="329"/>
                  <a:pt x="483" y="329"/>
                  <a:pt x="483" y="330"/>
                </a:cubicBezTo>
                <a:cubicBezTo>
                  <a:pt x="485" y="331"/>
                  <a:pt x="487" y="332"/>
                  <a:pt x="490" y="334"/>
                </a:cubicBezTo>
                <a:cubicBezTo>
                  <a:pt x="491" y="335"/>
                  <a:pt x="491" y="336"/>
                  <a:pt x="498" y="339"/>
                </a:cubicBezTo>
                <a:cubicBezTo>
                  <a:pt x="505" y="341"/>
                  <a:pt x="509" y="344"/>
                  <a:pt x="507" y="346"/>
                </a:cubicBezTo>
                <a:cubicBezTo>
                  <a:pt x="507" y="346"/>
                  <a:pt x="505" y="346"/>
                  <a:pt x="506" y="347"/>
                </a:cubicBezTo>
                <a:cubicBezTo>
                  <a:pt x="509" y="348"/>
                  <a:pt x="512" y="348"/>
                  <a:pt x="515" y="349"/>
                </a:cubicBezTo>
                <a:cubicBezTo>
                  <a:pt x="517" y="349"/>
                  <a:pt x="518" y="350"/>
                  <a:pt x="519" y="351"/>
                </a:cubicBezTo>
                <a:cubicBezTo>
                  <a:pt x="519" y="351"/>
                  <a:pt x="520" y="351"/>
                  <a:pt x="520" y="351"/>
                </a:cubicBezTo>
                <a:cubicBezTo>
                  <a:pt x="523" y="353"/>
                  <a:pt x="525" y="354"/>
                  <a:pt x="528" y="356"/>
                </a:cubicBezTo>
                <a:cubicBezTo>
                  <a:pt x="529" y="357"/>
                  <a:pt x="530" y="357"/>
                  <a:pt x="533" y="358"/>
                </a:cubicBezTo>
                <a:cubicBezTo>
                  <a:pt x="533" y="357"/>
                  <a:pt x="531" y="357"/>
                  <a:pt x="529" y="356"/>
                </a:cubicBezTo>
                <a:cubicBezTo>
                  <a:pt x="529" y="356"/>
                  <a:pt x="529" y="355"/>
                  <a:pt x="529" y="355"/>
                </a:cubicBezTo>
                <a:cubicBezTo>
                  <a:pt x="529" y="355"/>
                  <a:pt x="530" y="355"/>
                  <a:pt x="530" y="355"/>
                </a:cubicBezTo>
                <a:cubicBezTo>
                  <a:pt x="531" y="355"/>
                  <a:pt x="531" y="355"/>
                  <a:pt x="531" y="356"/>
                </a:cubicBezTo>
                <a:cubicBezTo>
                  <a:pt x="533" y="357"/>
                  <a:pt x="533" y="357"/>
                  <a:pt x="537" y="359"/>
                </a:cubicBezTo>
                <a:cubicBezTo>
                  <a:pt x="537" y="358"/>
                  <a:pt x="535" y="357"/>
                  <a:pt x="532" y="356"/>
                </a:cubicBezTo>
                <a:cubicBezTo>
                  <a:pt x="531" y="355"/>
                  <a:pt x="530" y="354"/>
                  <a:pt x="528" y="354"/>
                </a:cubicBezTo>
                <a:cubicBezTo>
                  <a:pt x="529" y="353"/>
                  <a:pt x="526" y="352"/>
                  <a:pt x="525" y="351"/>
                </a:cubicBezTo>
                <a:cubicBezTo>
                  <a:pt x="525" y="351"/>
                  <a:pt x="525" y="351"/>
                  <a:pt x="524" y="350"/>
                </a:cubicBezTo>
                <a:cubicBezTo>
                  <a:pt x="521" y="349"/>
                  <a:pt x="520" y="348"/>
                  <a:pt x="517" y="347"/>
                </a:cubicBezTo>
                <a:cubicBezTo>
                  <a:pt x="517" y="346"/>
                  <a:pt x="514" y="345"/>
                  <a:pt x="512" y="344"/>
                </a:cubicBezTo>
                <a:cubicBezTo>
                  <a:pt x="511" y="343"/>
                  <a:pt x="509" y="342"/>
                  <a:pt x="509" y="341"/>
                </a:cubicBezTo>
                <a:cubicBezTo>
                  <a:pt x="509" y="341"/>
                  <a:pt x="509" y="341"/>
                  <a:pt x="509" y="341"/>
                </a:cubicBezTo>
                <a:cubicBezTo>
                  <a:pt x="510" y="341"/>
                  <a:pt x="511" y="341"/>
                  <a:pt x="510" y="341"/>
                </a:cubicBezTo>
                <a:cubicBezTo>
                  <a:pt x="509" y="340"/>
                  <a:pt x="507" y="340"/>
                  <a:pt x="506" y="340"/>
                </a:cubicBezTo>
                <a:cubicBezTo>
                  <a:pt x="500" y="337"/>
                  <a:pt x="501" y="336"/>
                  <a:pt x="496" y="334"/>
                </a:cubicBezTo>
                <a:cubicBezTo>
                  <a:pt x="495" y="333"/>
                  <a:pt x="491" y="331"/>
                  <a:pt x="491" y="330"/>
                </a:cubicBezTo>
                <a:cubicBezTo>
                  <a:pt x="500" y="334"/>
                  <a:pt x="508" y="338"/>
                  <a:pt x="514" y="341"/>
                </a:cubicBezTo>
                <a:cubicBezTo>
                  <a:pt x="514" y="342"/>
                  <a:pt x="514" y="342"/>
                  <a:pt x="516" y="343"/>
                </a:cubicBezTo>
                <a:cubicBezTo>
                  <a:pt x="518" y="344"/>
                  <a:pt x="520" y="345"/>
                  <a:pt x="523" y="346"/>
                </a:cubicBezTo>
                <a:cubicBezTo>
                  <a:pt x="522" y="345"/>
                  <a:pt x="521" y="344"/>
                  <a:pt x="519" y="343"/>
                </a:cubicBezTo>
                <a:cubicBezTo>
                  <a:pt x="518" y="342"/>
                  <a:pt x="517" y="342"/>
                  <a:pt x="516" y="342"/>
                </a:cubicBezTo>
                <a:cubicBezTo>
                  <a:pt x="516" y="341"/>
                  <a:pt x="513" y="340"/>
                  <a:pt x="513" y="339"/>
                </a:cubicBezTo>
                <a:cubicBezTo>
                  <a:pt x="514" y="339"/>
                  <a:pt x="515" y="340"/>
                  <a:pt x="517" y="340"/>
                </a:cubicBezTo>
                <a:cubicBezTo>
                  <a:pt x="519" y="341"/>
                  <a:pt x="517" y="340"/>
                  <a:pt x="517" y="339"/>
                </a:cubicBezTo>
                <a:cubicBezTo>
                  <a:pt x="514" y="338"/>
                  <a:pt x="511" y="337"/>
                  <a:pt x="507" y="336"/>
                </a:cubicBezTo>
                <a:cubicBezTo>
                  <a:pt x="505" y="334"/>
                  <a:pt x="501" y="332"/>
                  <a:pt x="496" y="330"/>
                </a:cubicBezTo>
                <a:cubicBezTo>
                  <a:pt x="492" y="328"/>
                  <a:pt x="499" y="328"/>
                  <a:pt x="499" y="327"/>
                </a:cubicBezTo>
                <a:cubicBezTo>
                  <a:pt x="500" y="327"/>
                  <a:pt x="501" y="327"/>
                  <a:pt x="503" y="328"/>
                </a:cubicBezTo>
                <a:cubicBezTo>
                  <a:pt x="507" y="330"/>
                  <a:pt x="511" y="332"/>
                  <a:pt x="513" y="333"/>
                </a:cubicBezTo>
                <a:cubicBezTo>
                  <a:pt x="511" y="334"/>
                  <a:pt x="509" y="333"/>
                  <a:pt x="507" y="332"/>
                </a:cubicBezTo>
                <a:cubicBezTo>
                  <a:pt x="509" y="333"/>
                  <a:pt x="510" y="335"/>
                  <a:pt x="514" y="335"/>
                </a:cubicBezTo>
                <a:cubicBezTo>
                  <a:pt x="517" y="336"/>
                  <a:pt x="514" y="334"/>
                  <a:pt x="515" y="334"/>
                </a:cubicBezTo>
                <a:cubicBezTo>
                  <a:pt x="520" y="335"/>
                  <a:pt x="520" y="335"/>
                  <a:pt x="518" y="333"/>
                </a:cubicBezTo>
                <a:cubicBezTo>
                  <a:pt x="514" y="331"/>
                  <a:pt x="510" y="329"/>
                  <a:pt x="506" y="327"/>
                </a:cubicBezTo>
                <a:cubicBezTo>
                  <a:pt x="505" y="326"/>
                  <a:pt x="501" y="325"/>
                  <a:pt x="502" y="325"/>
                </a:cubicBezTo>
                <a:cubicBezTo>
                  <a:pt x="506" y="325"/>
                  <a:pt x="502" y="324"/>
                  <a:pt x="503" y="323"/>
                </a:cubicBezTo>
                <a:cubicBezTo>
                  <a:pt x="506" y="324"/>
                  <a:pt x="507" y="325"/>
                  <a:pt x="509" y="325"/>
                </a:cubicBezTo>
                <a:cubicBezTo>
                  <a:pt x="515" y="326"/>
                  <a:pt x="516" y="328"/>
                  <a:pt x="523" y="330"/>
                </a:cubicBezTo>
                <a:cubicBezTo>
                  <a:pt x="522" y="329"/>
                  <a:pt x="517" y="328"/>
                  <a:pt x="517" y="327"/>
                </a:cubicBezTo>
                <a:cubicBezTo>
                  <a:pt x="517" y="325"/>
                  <a:pt x="507" y="323"/>
                  <a:pt x="510" y="321"/>
                </a:cubicBezTo>
                <a:cubicBezTo>
                  <a:pt x="511" y="322"/>
                  <a:pt x="512" y="322"/>
                  <a:pt x="513" y="323"/>
                </a:cubicBezTo>
                <a:cubicBezTo>
                  <a:pt x="513" y="324"/>
                  <a:pt x="521" y="326"/>
                  <a:pt x="524" y="328"/>
                </a:cubicBezTo>
                <a:cubicBezTo>
                  <a:pt x="523" y="327"/>
                  <a:pt x="521" y="325"/>
                  <a:pt x="517" y="324"/>
                </a:cubicBezTo>
                <a:cubicBezTo>
                  <a:pt x="513" y="322"/>
                  <a:pt x="509" y="319"/>
                  <a:pt x="504" y="317"/>
                </a:cubicBezTo>
                <a:cubicBezTo>
                  <a:pt x="509" y="319"/>
                  <a:pt x="513" y="320"/>
                  <a:pt x="518" y="322"/>
                </a:cubicBezTo>
                <a:cubicBezTo>
                  <a:pt x="518" y="323"/>
                  <a:pt x="519" y="323"/>
                  <a:pt x="521" y="325"/>
                </a:cubicBezTo>
                <a:cubicBezTo>
                  <a:pt x="523" y="324"/>
                  <a:pt x="523" y="324"/>
                  <a:pt x="521" y="322"/>
                </a:cubicBezTo>
                <a:cubicBezTo>
                  <a:pt x="521" y="322"/>
                  <a:pt x="520" y="322"/>
                  <a:pt x="520" y="321"/>
                </a:cubicBezTo>
                <a:cubicBezTo>
                  <a:pt x="514" y="316"/>
                  <a:pt x="507" y="311"/>
                  <a:pt x="498" y="305"/>
                </a:cubicBezTo>
                <a:cubicBezTo>
                  <a:pt x="499" y="306"/>
                  <a:pt x="500" y="306"/>
                  <a:pt x="500" y="306"/>
                </a:cubicBezTo>
                <a:cubicBezTo>
                  <a:pt x="508" y="311"/>
                  <a:pt x="517" y="315"/>
                  <a:pt x="525" y="320"/>
                </a:cubicBezTo>
                <a:cubicBezTo>
                  <a:pt x="530" y="323"/>
                  <a:pt x="536" y="326"/>
                  <a:pt x="542" y="329"/>
                </a:cubicBezTo>
                <a:cubicBezTo>
                  <a:pt x="542" y="278"/>
                  <a:pt x="542" y="278"/>
                  <a:pt x="542" y="278"/>
                </a:cubicBezTo>
                <a:cubicBezTo>
                  <a:pt x="542" y="277"/>
                  <a:pt x="541" y="277"/>
                  <a:pt x="541" y="277"/>
                </a:cubicBezTo>
                <a:cubicBezTo>
                  <a:pt x="540" y="276"/>
                  <a:pt x="539" y="275"/>
                  <a:pt x="538" y="275"/>
                </a:cubicBezTo>
                <a:cubicBezTo>
                  <a:pt x="538" y="274"/>
                  <a:pt x="537" y="274"/>
                  <a:pt x="536" y="274"/>
                </a:cubicBezTo>
                <a:cubicBezTo>
                  <a:pt x="538" y="273"/>
                  <a:pt x="540" y="273"/>
                  <a:pt x="542" y="274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42" y="256"/>
                  <a:pt x="542" y="256"/>
                  <a:pt x="542" y="255"/>
                </a:cubicBezTo>
                <a:cubicBezTo>
                  <a:pt x="541" y="255"/>
                  <a:pt x="541" y="254"/>
                  <a:pt x="541" y="254"/>
                </a:cubicBezTo>
                <a:cubicBezTo>
                  <a:pt x="541" y="254"/>
                  <a:pt x="541" y="254"/>
                  <a:pt x="542" y="254"/>
                </a:cubicBezTo>
                <a:cubicBezTo>
                  <a:pt x="542" y="254"/>
                  <a:pt x="542" y="254"/>
                  <a:pt x="542" y="254"/>
                </a:cubicBezTo>
                <a:cubicBezTo>
                  <a:pt x="542" y="237"/>
                  <a:pt x="542" y="237"/>
                  <a:pt x="542" y="237"/>
                </a:cubicBezTo>
                <a:cubicBezTo>
                  <a:pt x="542" y="237"/>
                  <a:pt x="542" y="237"/>
                  <a:pt x="542" y="236"/>
                </a:cubicBezTo>
                <a:cubicBezTo>
                  <a:pt x="542" y="236"/>
                  <a:pt x="542" y="236"/>
                  <a:pt x="542" y="236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7"/>
                  <a:pt x="542" y="207"/>
                  <a:pt x="542" y="207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206"/>
                  <a:pt x="542" y="206"/>
                  <a:pt x="542" y="206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3"/>
                  <a:pt x="542" y="193"/>
                  <a:pt x="542" y="193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92"/>
                  <a:pt x="542" y="192"/>
                  <a:pt x="542" y="192"/>
                </a:cubicBezTo>
                <a:cubicBezTo>
                  <a:pt x="542" y="148"/>
                  <a:pt x="542" y="148"/>
                  <a:pt x="542" y="148"/>
                </a:cubicBezTo>
                <a:cubicBezTo>
                  <a:pt x="540" y="147"/>
                  <a:pt x="538" y="146"/>
                  <a:pt x="537" y="145"/>
                </a:cubicBezTo>
                <a:cubicBezTo>
                  <a:pt x="539" y="146"/>
                  <a:pt x="541" y="146"/>
                  <a:pt x="542" y="147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ubicBezTo>
                  <a:pt x="542" y="144"/>
                  <a:pt x="542" y="144"/>
                  <a:pt x="542" y="1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>
                <a:solidFill>
                  <a:srgbClr val="C54A35"/>
                </a:solidFill>
              </a:rPr>
              <a:t>Accéder</a:t>
            </a:r>
            <a:r>
              <a:rPr lang="fr-FR" dirty="0"/>
              <a:t> à </a:t>
            </a:r>
            <a:r>
              <a:rPr lang="fr-FR" dirty="0" smtClean="0"/>
              <a:t>l’outil, </a:t>
            </a:r>
            <a:r>
              <a:rPr lang="fr-FR" dirty="0"/>
              <a:t>enregistrer un suivi.</a:t>
            </a:r>
          </a:p>
        </p:txBody>
      </p:sp>
      <p:grpSp>
        <p:nvGrpSpPr>
          <p:cNvPr id="29" name="Group 16"/>
          <p:cNvGrpSpPr/>
          <p:nvPr/>
        </p:nvGrpSpPr>
        <p:grpSpPr>
          <a:xfrm>
            <a:off x="1081097" y="4011776"/>
            <a:ext cx="1699539" cy="1515899"/>
            <a:chOff x="8678078" y="4766398"/>
            <a:chExt cx="1699539" cy="1515899"/>
          </a:xfrm>
        </p:grpSpPr>
        <p:sp>
          <p:nvSpPr>
            <p:cNvPr id="30" name="TextBox 177"/>
            <p:cNvSpPr txBox="1"/>
            <p:nvPr/>
          </p:nvSpPr>
          <p:spPr>
            <a:xfrm>
              <a:off x="8678078" y="5297412"/>
              <a:ext cx="1699539" cy="984885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ACTIONS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  REALISEES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fr-FR" sz="1400" b="1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Le manager enregistre l’action réalisée sur la levée </a:t>
              </a:r>
              <a:r>
                <a:rPr lang="fr-FR" sz="1400" b="1" dirty="0" smtClean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d’anonymat</a:t>
              </a:r>
              <a:endParaRPr lang="en-US" sz="1400" b="1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31" name="Group 178"/>
            <p:cNvGrpSpPr/>
            <p:nvPr/>
          </p:nvGrpSpPr>
          <p:grpSpPr>
            <a:xfrm>
              <a:off x="9414640" y="4766398"/>
              <a:ext cx="211256" cy="403278"/>
              <a:chOff x="3628442" y="4608099"/>
              <a:chExt cx="211256" cy="403278"/>
            </a:xfrm>
          </p:grpSpPr>
          <p:sp>
            <p:nvSpPr>
              <p:cNvPr id="32" name="Freeform 5"/>
              <p:cNvSpPr>
                <a:spLocks/>
              </p:cNvSpPr>
              <p:nvPr/>
            </p:nvSpPr>
            <p:spPr bwMode="auto">
              <a:xfrm>
                <a:off x="3661158" y="4888733"/>
                <a:ext cx="135303" cy="122644"/>
              </a:xfrm>
              <a:custGeom>
                <a:avLst/>
                <a:gdLst>
                  <a:gd name="T0" fmla="*/ 0 w 823"/>
                  <a:gd name="T1" fmla="*/ 0 h 746"/>
                  <a:gd name="T2" fmla="*/ 427 w 823"/>
                  <a:gd name="T3" fmla="*/ 211 h 746"/>
                  <a:gd name="T4" fmla="*/ 823 w 823"/>
                  <a:gd name="T5" fmla="*/ 0 h 746"/>
                  <a:gd name="T6" fmla="*/ 410 w 823"/>
                  <a:gd name="T7" fmla="*/ 746 h 746"/>
                  <a:gd name="T8" fmla="*/ 0 w 823"/>
                  <a:gd name="T9" fmla="*/ 0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3" h="746">
                    <a:moveTo>
                      <a:pt x="0" y="0"/>
                    </a:moveTo>
                    <a:lnTo>
                      <a:pt x="427" y="211"/>
                    </a:lnTo>
                    <a:lnTo>
                      <a:pt x="823" y="0"/>
                    </a:lnTo>
                    <a:lnTo>
                      <a:pt x="410" y="7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3939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3" name="Oval 7"/>
              <p:cNvSpPr>
                <a:spLocks noChangeArrowheads="1"/>
              </p:cNvSpPr>
              <p:nvPr/>
            </p:nvSpPr>
            <p:spPr bwMode="auto">
              <a:xfrm>
                <a:off x="3628442" y="4608099"/>
                <a:ext cx="211256" cy="210928"/>
              </a:xfrm>
              <a:prstGeom prst="ellipse">
                <a:avLst/>
              </a:prstGeom>
              <a:solidFill>
                <a:schemeClr val="bg1"/>
              </a:solidFill>
              <a:ln w="15875" cap="flat">
                <a:noFill/>
                <a:prstDash val="solid"/>
                <a:miter lim="800000"/>
                <a:headEnd/>
                <a:tailEnd/>
              </a:ln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4" name="Oval 6"/>
              <p:cNvSpPr>
                <a:spLocks noChangeArrowheads="1"/>
              </p:cNvSpPr>
              <p:nvPr/>
            </p:nvSpPr>
            <p:spPr bwMode="auto">
              <a:xfrm>
                <a:off x="3706862" y="4686355"/>
                <a:ext cx="54581" cy="54417"/>
              </a:xfrm>
              <a:prstGeom prst="ellipse">
                <a:avLst/>
              </a:prstGeom>
              <a:solidFill>
                <a:srgbClr val="3B3939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oup 18"/>
          <p:cNvGrpSpPr/>
          <p:nvPr/>
        </p:nvGrpSpPr>
        <p:grpSpPr>
          <a:xfrm>
            <a:off x="1104310" y="1411524"/>
            <a:ext cx="1699539" cy="2038637"/>
            <a:chOff x="1998327" y="4766398"/>
            <a:chExt cx="1699539" cy="2038637"/>
          </a:xfrm>
        </p:grpSpPr>
        <p:sp>
          <p:nvSpPr>
            <p:cNvPr id="42" name="TextBox 156"/>
            <p:cNvSpPr txBox="1"/>
            <p:nvPr/>
          </p:nvSpPr>
          <p:spPr>
            <a:xfrm>
              <a:off x="1998327" y="5266152"/>
              <a:ext cx="1699539" cy="1538883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fr-FR" sz="1200" b="1" dirty="0" smtClean="0">
                  <a:latin typeface="Arial Narrow" panose="020B0606020202030204" pitchFamily="34" charset="0"/>
                </a:rPr>
                <a:t>CONSULTATION </a:t>
              </a:r>
            </a:p>
            <a:p>
              <a:pPr algn="ctr">
                <a:defRPr/>
              </a:pPr>
              <a:r>
                <a:rPr lang="fr-FR" sz="1200" b="1" dirty="0" smtClean="0">
                  <a:latin typeface="Arial Narrow" panose="020B0606020202030204" pitchFamily="34" charset="0"/>
                </a:rPr>
                <a:t>LEVEE D’ANONYMAT</a:t>
              </a:r>
            </a:p>
            <a:p>
              <a:pPr algn="ctr">
                <a:defRPr/>
              </a:pPr>
              <a:endParaRPr lang="fr-FR" sz="1000" b="1" dirty="0" smtClean="0">
                <a:latin typeface="Arial Narrow" panose="020B0606020202030204" pitchFamily="34" charset="0"/>
              </a:endParaRPr>
            </a:p>
            <a:p>
              <a:pPr algn="ctr">
                <a:defRPr/>
              </a:pPr>
              <a:r>
                <a:rPr lang="fr-FR" sz="1400" b="1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L’icône     </a:t>
              </a:r>
              <a:r>
                <a:rPr lang="fr-FR" sz="1400" b="1" dirty="0" smtClean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 permet </a:t>
              </a:r>
              <a:r>
                <a:rPr lang="fr-FR" sz="1400" b="1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d’accéder au détail </a:t>
              </a:r>
              <a:r>
                <a:rPr lang="fr-FR" sz="1400" b="1" dirty="0" smtClean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du </a:t>
              </a:r>
              <a:r>
                <a:rPr lang="fr-FR" sz="1400" b="1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questionnaire rempli par le client</a:t>
              </a:r>
            </a:p>
            <a:p>
              <a:pPr algn="ctr">
                <a:defRPr/>
              </a:pPr>
              <a:r>
                <a:rPr lang="fr-FR" sz="1000" b="1" dirty="0" smtClean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Arial Narrow" panose="020B0606020202030204" pitchFamily="34" charset="0"/>
                </a:rPr>
                <a:t> </a:t>
              </a:r>
              <a:endParaRPr lang="fr-FR" sz="1400" b="1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43" name="Group 157"/>
            <p:cNvGrpSpPr/>
            <p:nvPr/>
          </p:nvGrpSpPr>
          <p:grpSpPr>
            <a:xfrm>
              <a:off x="2734889" y="4766398"/>
              <a:ext cx="211256" cy="403278"/>
              <a:chOff x="3628442" y="4608099"/>
              <a:chExt cx="211256" cy="403278"/>
            </a:xfrm>
          </p:grpSpPr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3661158" y="4888733"/>
                <a:ext cx="135303" cy="122644"/>
              </a:xfrm>
              <a:custGeom>
                <a:avLst/>
                <a:gdLst>
                  <a:gd name="T0" fmla="*/ 0 w 823"/>
                  <a:gd name="T1" fmla="*/ 0 h 746"/>
                  <a:gd name="T2" fmla="*/ 427 w 823"/>
                  <a:gd name="T3" fmla="*/ 211 h 746"/>
                  <a:gd name="T4" fmla="*/ 823 w 823"/>
                  <a:gd name="T5" fmla="*/ 0 h 746"/>
                  <a:gd name="T6" fmla="*/ 410 w 823"/>
                  <a:gd name="T7" fmla="*/ 746 h 746"/>
                  <a:gd name="T8" fmla="*/ 0 w 823"/>
                  <a:gd name="T9" fmla="*/ 0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3" h="746">
                    <a:moveTo>
                      <a:pt x="0" y="0"/>
                    </a:moveTo>
                    <a:lnTo>
                      <a:pt x="427" y="211"/>
                    </a:lnTo>
                    <a:lnTo>
                      <a:pt x="823" y="0"/>
                    </a:lnTo>
                    <a:lnTo>
                      <a:pt x="410" y="7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83D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" name="Oval 7"/>
              <p:cNvSpPr>
                <a:spLocks noChangeArrowheads="1"/>
              </p:cNvSpPr>
              <p:nvPr/>
            </p:nvSpPr>
            <p:spPr bwMode="auto">
              <a:xfrm>
                <a:off x="3628442" y="4608099"/>
                <a:ext cx="211256" cy="210928"/>
              </a:xfrm>
              <a:prstGeom prst="ellipse">
                <a:avLst/>
              </a:prstGeom>
              <a:solidFill>
                <a:schemeClr val="bg1"/>
              </a:solidFill>
              <a:ln w="15875" cap="flat">
                <a:noFill/>
                <a:prstDash val="solid"/>
                <a:miter lim="800000"/>
                <a:headEnd/>
                <a:tailEnd/>
              </a:ln>
              <a:effectLst>
                <a:outerShdw blurRad="25400" dist="254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" name="Oval 6"/>
              <p:cNvSpPr>
                <a:spLocks noChangeArrowheads="1"/>
              </p:cNvSpPr>
              <p:nvPr/>
            </p:nvSpPr>
            <p:spPr bwMode="auto">
              <a:xfrm>
                <a:off x="3706862" y="4686355"/>
                <a:ext cx="54581" cy="54417"/>
              </a:xfrm>
              <a:prstGeom prst="ellipse">
                <a:avLst/>
              </a:prstGeom>
              <a:solidFill>
                <a:srgbClr val="E2583D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2" t="68072" r="56453" b="17769"/>
          <a:stretch/>
        </p:blipFill>
        <p:spPr bwMode="auto">
          <a:xfrm>
            <a:off x="4268050" y="1366503"/>
            <a:ext cx="4174910" cy="220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2" t="17490" r="21325" b="19546"/>
          <a:stretch/>
        </p:blipFill>
        <p:spPr bwMode="auto">
          <a:xfrm>
            <a:off x="1876021" y="2426742"/>
            <a:ext cx="195704" cy="23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0" t="6376" r="505" b="-1650"/>
          <a:stretch/>
        </p:blipFill>
        <p:spPr bwMode="auto">
          <a:xfrm>
            <a:off x="4252810" y="3907978"/>
            <a:ext cx="4174910" cy="210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86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us-titre 112"/>
          <p:cNvSpPr>
            <a:spLocks noGrp="1"/>
          </p:cNvSpPr>
          <p:nvPr>
            <p:ph type="subTitle" idx="1"/>
          </p:nvPr>
        </p:nvSpPr>
        <p:spPr>
          <a:xfrm>
            <a:off x="292100" y="3562351"/>
            <a:ext cx="8562976" cy="5334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PORTEFEUILLE VIRTUEL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Titre 111"/>
          <p:cNvSpPr>
            <a:spLocks noGrp="1"/>
          </p:cNvSpPr>
          <p:nvPr>
            <p:ph type="ctrTitle"/>
          </p:nvPr>
        </p:nvSpPr>
        <p:spPr>
          <a:xfrm>
            <a:off x="298449" y="2640331"/>
            <a:ext cx="8575675" cy="960120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0" name="ZoneTexte 9"/>
          <p:cNvSpPr txBox="1"/>
          <p:nvPr/>
        </p:nvSpPr>
        <p:spPr>
          <a:xfrm>
            <a:off x="2910980" y="6365077"/>
            <a:ext cx="2785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Heure du Jeudi 19 avril 2018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57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6009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chemeClr val="bg1"/>
                </a:solidFill>
              </a:rPr>
              <a:t>Portefeuille virtuel 2018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179512" y="1052736"/>
            <a:ext cx="8684927" cy="5688632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Clr>
                <a:srgbClr val="FF0000"/>
              </a:buClr>
              <a:defRPr/>
            </a:pPr>
            <a:r>
              <a:rPr lang="fr-FR" sz="3500" b="1" dirty="0" smtClean="0">
                <a:latin typeface="Arial Narrow" panose="020B0606020202030204" pitchFamily="34" charset="0"/>
              </a:rPr>
              <a:t>30 </a:t>
            </a:r>
            <a:r>
              <a:rPr lang="fr-FR" sz="3500" b="1" dirty="0">
                <a:latin typeface="Arial Narrow" panose="020B0606020202030204" pitchFamily="34" charset="0"/>
              </a:rPr>
              <a:t>euros par collaborateur à gagner</a:t>
            </a:r>
            <a:r>
              <a:rPr lang="fr-FR" sz="3500" dirty="0">
                <a:latin typeface="Arial Narrow" panose="020B0606020202030204" pitchFamily="34" charset="0"/>
              </a:rPr>
              <a:t> </a:t>
            </a:r>
            <a:r>
              <a:rPr lang="fr-FR" sz="3500" dirty="0" smtClean="0">
                <a:latin typeface="Arial Narrow" panose="020B0606020202030204" pitchFamily="34" charset="0"/>
              </a:rPr>
              <a:t>pour les </a:t>
            </a:r>
            <a:r>
              <a:rPr lang="fr-FR" sz="3500" dirty="0">
                <a:latin typeface="Arial Narrow" panose="020B0606020202030204" pitchFamily="34" charset="0"/>
              </a:rPr>
              <a:t>100 premiers collaborateurs ayant eu la meilleure performance dans le </a:t>
            </a:r>
            <a:r>
              <a:rPr lang="fr-FR" sz="3500" dirty="0" smtClean="0">
                <a:latin typeface="Arial Narrow" panose="020B0606020202030204" pitchFamily="34" charset="0"/>
              </a:rPr>
              <a:t>classement CELCA </a:t>
            </a:r>
            <a:r>
              <a:rPr lang="fr-FR" sz="3500" dirty="0">
                <a:latin typeface="Arial Narrow" panose="020B0606020202030204" pitchFamily="34" charset="0"/>
              </a:rPr>
              <a:t>au 23 juin 2018</a:t>
            </a:r>
            <a:r>
              <a:rPr lang="fr-FR" sz="3500" dirty="0" smtClean="0">
                <a:latin typeface="Arial Narrow" panose="020B0606020202030204" pitchFamily="34" charset="0"/>
              </a:rPr>
              <a:t>.</a:t>
            </a:r>
          </a:p>
          <a:p>
            <a:pPr algn="just">
              <a:lnSpc>
                <a:spcPct val="120000"/>
              </a:lnSpc>
              <a:buClr>
                <a:srgbClr val="FF0000"/>
              </a:buClr>
              <a:defRPr/>
            </a:pPr>
            <a:r>
              <a:rPr lang="fr-FR" sz="3500" dirty="0">
                <a:latin typeface="Arial Narrow" panose="020B0606020202030204" pitchFamily="34" charset="0"/>
              </a:rPr>
              <a:t>Pour vous connecter : </a:t>
            </a:r>
            <a:r>
              <a:rPr lang="fr-FR" sz="3500" dirty="0">
                <a:latin typeface="Arial Narrow" panose="020B0606020202030204" pitchFamily="34" charset="0"/>
                <a:hlinkClick r:id="rId2"/>
              </a:rPr>
              <a:t>www.selectionetperformance.fr</a:t>
            </a:r>
            <a:endParaRPr lang="fr-FR" sz="35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3500" dirty="0" smtClean="0">
                <a:latin typeface="Arial Narrow" panose="020B0606020202030204" pitchFamily="34" charset="0"/>
              </a:rPr>
              <a:t>Retrouvez </a:t>
            </a:r>
            <a:r>
              <a:rPr lang="fr-FR" sz="3500" dirty="0">
                <a:latin typeface="Arial Narrow" panose="020B0606020202030204" pitchFamily="34" charset="0"/>
              </a:rPr>
              <a:t>les 10 meilleures performances du portefeuille virtuel au </a:t>
            </a:r>
            <a:r>
              <a:rPr lang="fr-FR" sz="3500" dirty="0" smtClean="0">
                <a:latin typeface="Arial Narrow" panose="020B0606020202030204" pitchFamily="34" charset="0"/>
              </a:rPr>
              <a:t>16/04/2018</a:t>
            </a:r>
            <a:endParaRPr lang="fr-FR" sz="35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4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8000" dirty="0" smtClean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35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4000" dirty="0" smtClean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4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100" dirty="0" smtClean="0">
              <a:latin typeface="Arial Narrow" panose="020B0606020202030204" pitchFamily="34" charset="0"/>
            </a:endParaRPr>
          </a:p>
          <a:p>
            <a:r>
              <a:rPr lang="fr-FR" sz="3500" b="1" dirty="0">
                <a:latin typeface="Arial Narrow" panose="020B0606020202030204" pitchFamily="34" charset="0"/>
              </a:rPr>
              <a:t>Actualités : 4 min pour tout savoir sur les portefeuilles modèles : </a:t>
            </a:r>
            <a:r>
              <a:rPr lang="fr-FR" sz="3500" b="1" dirty="0">
                <a:latin typeface="Arial Narrow" panose="020B0606020202030204" pitchFamily="34" charset="0"/>
                <a:hlinkClick r:id="rId3"/>
              </a:rPr>
              <a:t>la vidéo est disponible </a:t>
            </a:r>
            <a:r>
              <a:rPr lang="fr-FR" sz="3500" b="1" dirty="0">
                <a:latin typeface="Arial Narrow" panose="020B0606020202030204" pitchFamily="34" charset="0"/>
              </a:rPr>
              <a:t>!</a:t>
            </a:r>
          </a:p>
          <a:p>
            <a:pPr lvl="1"/>
            <a:r>
              <a:rPr lang="fr-FR" sz="3300" dirty="0">
                <a:latin typeface="Arial Narrow" panose="020B0606020202030204" pitchFamily="34" charset="0"/>
              </a:rPr>
              <a:t>4 min chrono </a:t>
            </a:r>
            <a:r>
              <a:rPr lang="fr-FR" sz="3300">
                <a:latin typeface="Arial Narrow" panose="020B0606020202030204" pitchFamily="34" charset="0"/>
              </a:rPr>
              <a:t>pour </a:t>
            </a:r>
            <a:r>
              <a:rPr lang="fr-FR" sz="3300" smtClean="0">
                <a:latin typeface="Arial Narrow" panose="020B0606020202030204" pitchFamily="34" charset="0"/>
              </a:rPr>
              <a:t>découvrir </a:t>
            </a:r>
            <a:r>
              <a:rPr lang="fr-FR" sz="3300" dirty="0">
                <a:latin typeface="Arial Narrow" panose="020B0606020202030204" pitchFamily="34" charset="0"/>
              </a:rPr>
              <a:t>les éléments clés des portefeuilles modèles de la période transitoire avant l'arrivée de </a:t>
            </a:r>
            <a:r>
              <a:rPr lang="fr-FR" sz="3300">
                <a:latin typeface="Arial Narrow" panose="020B0606020202030204" pitchFamily="34" charset="0"/>
              </a:rPr>
              <a:t>l'outil </a:t>
            </a:r>
            <a:r>
              <a:rPr lang="fr-FR" sz="3300" smtClean="0">
                <a:latin typeface="Arial Narrow" panose="020B0606020202030204" pitchFamily="34" charset="0"/>
              </a:rPr>
              <a:t>LEA le 29/05/2018</a:t>
            </a:r>
            <a:endParaRPr lang="fr-FR" sz="3300" dirty="0">
              <a:latin typeface="Arial Narrow" panose="020B0606020202030204" pitchFamily="34" charset="0"/>
            </a:endParaRPr>
          </a:p>
          <a:p>
            <a:pPr lvl="1"/>
            <a:r>
              <a:rPr lang="fr-FR" sz="3300" dirty="0" smtClean="0">
                <a:latin typeface="Arial Narrow" panose="020B0606020202030204" pitchFamily="34" charset="0"/>
              </a:rPr>
              <a:t>Visionnez </a:t>
            </a:r>
            <a:r>
              <a:rPr lang="fr-FR" sz="3300" dirty="0">
                <a:latin typeface="Arial Narrow" panose="020B0606020202030204" pitchFamily="34" charset="0"/>
              </a:rPr>
              <a:t>votre nouvelle vidéo pour vous familiariser de manière simple et pédagogique aux portefeuilles modèles.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398035"/>
            <a:ext cx="2309917" cy="1473073"/>
          </a:xfrm>
          <a:prstGeom prst="rect">
            <a:avLst/>
          </a:prstGeom>
        </p:spPr>
      </p:pic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98035"/>
            <a:ext cx="3010547" cy="254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5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 15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53369" y="2978957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01245" y="1045295"/>
            <a:ext cx="8531529" cy="5088086"/>
          </a:xfrm>
        </p:spPr>
        <p:txBody>
          <a:bodyPr>
            <a:normAutofit fontScale="55000" lnSpcReduction="20000"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2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sz="2200" b="1" dirty="0">
                <a:latin typeface="Arial Narrow" panose="020B0606020202030204" pitchFamily="34" charset="0"/>
              </a:rPr>
              <a:t>	</a:t>
            </a:r>
            <a:r>
              <a:rPr lang="fr-FR" sz="2200" dirty="0" err="1" smtClean="0">
                <a:latin typeface="Arial Narrow" panose="020B0606020202030204" pitchFamily="34" charset="0"/>
              </a:rPr>
              <a:t>Izicarte</a:t>
            </a:r>
            <a:endParaRPr lang="fr-FR" sz="2200" dirty="0" smtClean="0">
              <a:latin typeface="Arial Narrow" panose="020B0606020202030204" pitchFamily="34" charset="0"/>
            </a:endParaRP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 Narrow" panose="020B0606020202030204" pitchFamily="34" charset="0"/>
              </a:rPr>
              <a:t>	</a:t>
            </a:r>
            <a:r>
              <a:rPr lang="fr-FR" sz="2200" dirty="0" smtClean="0">
                <a:latin typeface="Arial Narrow" panose="020B0606020202030204" pitchFamily="34" charset="0"/>
              </a:rPr>
              <a:t>		Mobilité bancaire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 Narrow" panose="020B0606020202030204" pitchFamily="34" charset="0"/>
              </a:rPr>
              <a:t>	</a:t>
            </a:r>
            <a:r>
              <a:rPr lang="fr-FR" sz="2200" dirty="0" smtClean="0">
                <a:latin typeface="Arial Narrow" panose="020B0606020202030204" pitchFamily="34" charset="0"/>
              </a:rPr>
              <a:t>		PEL non-respect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 Narrow" panose="020B0606020202030204" pitchFamily="34" charset="0"/>
              </a:rPr>
              <a:t>	</a:t>
            </a:r>
            <a:r>
              <a:rPr lang="fr-FR" sz="2200" dirty="0" smtClean="0">
                <a:latin typeface="Arial Narrow" panose="020B0606020202030204" pitchFamily="34" charset="0"/>
              </a:rPr>
              <a:t>		Anti-résiliation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 Narrow" panose="020B0606020202030204" pitchFamily="34" charset="0"/>
              </a:rPr>
              <a:t>	</a:t>
            </a:r>
            <a:r>
              <a:rPr lang="fr-FR" sz="2200" dirty="0" smtClean="0">
                <a:latin typeface="Arial Narrow" panose="020B0606020202030204" pitchFamily="34" charset="0"/>
              </a:rPr>
              <a:t>		Surveillance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 Narrow" panose="020B0606020202030204" pitchFamily="34" charset="0"/>
              </a:rPr>
              <a:t>	</a:t>
            </a:r>
            <a:r>
              <a:rPr lang="fr-FR" sz="2200" dirty="0" smtClean="0">
                <a:latin typeface="Arial Narrow" panose="020B0606020202030204" pitchFamily="34" charset="0"/>
              </a:rPr>
              <a:t>		Livret A</a:t>
            </a: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 Narrow" panose="020B0606020202030204" pitchFamily="34" charset="0"/>
              </a:rPr>
              <a:t>	</a:t>
            </a:r>
            <a:r>
              <a:rPr lang="fr-FR" sz="2200" dirty="0" smtClean="0">
                <a:latin typeface="Arial Narrow" panose="020B0606020202030204" pitchFamily="34" charset="0"/>
              </a:rPr>
              <a:t>	</a:t>
            </a:r>
          </a:p>
          <a:p>
            <a:pPr lvl="0"/>
            <a:r>
              <a:rPr lang="fr-FR" sz="2200" b="1" dirty="0" smtClean="0"/>
              <a:t>BANCA – </a:t>
            </a:r>
            <a:r>
              <a:rPr lang="fr-FR" sz="2200" b="1" dirty="0"/>
              <a:t>Opération </a:t>
            </a:r>
            <a:r>
              <a:rPr lang="fr-FR" sz="2200" b="1" dirty="0" err="1"/>
              <a:t>Kartable</a:t>
            </a:r>
            <a:r>
              <a:rPr lang="fr-FR" sz="2200" b="1" dirty="0"/>
              <a:t> </a:t>
            </a:r>
            <a:endParaRPr lang="fr-FR" sz="2200" b="1" dirty="0" smtClean="0"/>
          </a:p>
          <a:p>
            <a:pPr lvl="0"/>
            <a:r>
              <a:rPr lang="fr-FR" sz="2200" b="1" dirty="0" smtClean="0"/>
              <a:t>EPARGNE </a:t>
            </a:r>
            <a:r>
              <a:rPr lang="fr-FR" sz="2200" b="1" dirty="0"/>
              <a:t>– Une nouvelle émission HELIOS </a:t>
            </a:r>
            <a:endParaRPr lang="fr-FR" sz="2200" b="1" dirty="0" smtClean="0"/>
          </a:p>
          <a:p>
            <a:r>
              <a:rPr lang="fr-FR" sz="2200" b="1" dirty="0"/>
              <a:t>EPARGNE – NUANCES CAPI : Accélérateur client</a:t>
            </a:r>
          </a:p>
          <a:p>
            <a:r>
              <a:rPr lang="fr-FR" sz="2200" b="1" dirty="0" smtClean="0"/>
              <a:t>EPARGNE </a:t>
            </a:r>
            <a:r>
              <a:rPr lang="fr-FR" sz="2200" b="1" dirty="0"/>
              <a:t>– L'assurance vie et la prévoyance récompensée à la Caisse d'Epargne en 2018 !</a:t>
            </a:r>
          </a:p>
          <a:p>
            <a:r>
              <a:rPr lang="fr-FR" sz="2200" b="1" dirty="0" smtClean="0"/>
              <a:t>EPARGNE </a:t>
            </a:r>
            <a:r>
              <a:rPr lang="fr-FR" sz="2200" b="1" dirty="0"/>
              <a:t>– LEP en fin de droits</a:t>
            </a:r>
          </a:p>
          <a:p>
            <a:r>
              <a:rPr lang="fr-FR" sz="2200" b="1" dirty="0"/>
              <a:t>EPARGNE – Rappel : Echéances Emprunt 2,87% mai 2018 et Emprunt 3,70% mai 2018</a:t>
            </a:r>
          </a:p>
          <a:p>
            <a:r>
              <a:rPr lang="fr-FR" sz="2200" b="1" dirty="0" smtClean="0"/>
              <a:t>CREDIT CONSO </a:t>
            </a:r>
            <a:r>
              <a:rPr lang="fr-FR" sz="2200" b="1" dirty="0"/>
              <a:t>– R</a:t>
            </a:r>
            <a:r>
              <a:rPr lang="fr-FR" sz="2200" b="1" dirty="0" smtClean="0"/>
              <a:t>estructuration </a:t>
            </a:r>
            <a:r>
              <a:rPr lang="fr-FR" sz="2200" b="1" dirty="0"/>
              <a:t>de dettes</a:t>
            </a:r>
          </a:p>
          <a:p>
            <a:pPr lvl="0"/>
            <a:r>
              <a:rPr lang="fr-FR" sz="2200" b="1" dirty="0" smtClean="0"/>
              <a:t>CREDIT IMMO </a:t>
            </a:r>
            <a:r>
              <a:rPr lang="fr-FR" sz="2200" b="1" dirty="0"/>
              <a:t>– </a:t>
            </a:r>
            <a:r>
              <a:rPr lang="fr-FR" sz="2200" b="1" dirty="0" smtClean="0"/>
              <a:t>Evolution </a:t>
            </a:r>
            <a:r>
              <a:rPr lang="fr-FR" sz="2200" b="1" dirty="0"/>
              <a:t>de la tarification SACCEF</a:t>
            </a:r>
          </a:p>
          <a:p>
            <a:r>
              <a:rPr lang="fr-FR" sz="2200" b="1" dirty="0"/>
              <a:t>CREDIT IMMO – Disponibilité </a:t>
            </a:r>
            <a:r>
              <a:rPr lang="fr-FR" sz="2200" b="1" dirty="0" err="1" smtClean="0"/>
              <a:t>Mycredimmo</a:t>
            </a:r>
            <a:endParaRPr lang="fr-FR" sz="2200" b="1" dirty="0" smtClean="0"/>
          </a:p>
          <a:p>
            <a:r>
              <a:rPr lang="fr-FR" sz="2200" b="1" dirty="0" smtClean="0"/>
              <a:t>CREDIT IMMO – Frais </a:t>
            </a:r>
            <a:r>
              <a:rPr lang="fr-FR" sz="2200" b="1" dirty="0"/>
              <a:t>de caution personne physique</a:t>
            </a:r>
          </a:p>
          <a:p>
            <a:r>
              <a:rPr lang="fr-FR" sz="2200" b="1" dirty="0" smtClean="0"/>
              <a:t>MULTICANAL </a:t>
            </a:r>
            <a:r>
              <a:rPr lang="fr-FR" sz="2200" b="1" dirty="0"/>
              <a:t>– POP UP Coordonnées et </a:t>
            </a:r>
            <a:r>
              <a:rPr lang="fr-FR" sz="2200" b="1" dirty="0" err="1"/>
              <a:t>Opt’in</a:t>
            </a:r>
            <a:endParaRPr lang="fr-FR" sz="2200" b="1" dirty="0" smtClean="0"/>
          </a:p>
          <a:p>
            <a:r>
              <a:rPr lang="fr-FR" sz="2200" b="1" dirty="0" smtClean="0"/>
              <a:t>MARCHE DES PROS – </a:t>
            </a:r>
            <a:r>
              <a:rPr lang="fr-FR" sz="2200" b="1" dirty="0"/>
              <a:t>Action CDD 04 PROS</a:t>
            </a:r>
            <a:endParaRPr lang="fr-FR" sz="2200" b="1" dirty="0" smtClean="0"/>
          </a:p>
          <a:p>
            <a:r>
              <a:rPr lang="fr-FR" sz="2200" b="1" dirty="0" smtClean="0"/>
              <a:t>MARCHE </a:t>
            </a:r>
            <a:r>
              <a:rPr lang="fr-FR" sz="2200" b="1" dirty="0"/>
              <a:t>DES PROS – Forfaits SBB PRO</a:t>
            </a:r>
          </a:p>
          <a:p>
            <a:r>
              <a:rPr lang="fr-FR" sz="2200" b="1" dirty="0"/>
              <a:t>MARCHE DES PROS – France Active</a:t>
            </a:r>
          </a:p>
          <a:p>
            <a:r>
              <a:rPr lang="fr-FR" sz="2200" b="1" dirty="0"/>
              <a:t>MARCHE DES PROS – MIF 2 – Personnes Morales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457225" y="1243359"/>
            <a:ext cx="3245074" cy="178564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</a:t>
            </a:r>
            <a:r>
              <a:rPr lang="fr-FR" b="1" dirty="0" smtClean="0">
                <a:solidFill>
                  <a:srgbClr val="000000"/>
                </a:solidFill>
              </a:rPr>
              <a:t>managers et disponible dans la Rubrique Des Commerciaux en </a:t>
            </a:r>
            <a:r>
              <a:rPr lang="fr-FR" b="1" dirty="0" smtClean="0">
                <a:solidFill>
                  <a:srgbClr val="000000"/>
                </a:solidFill>
                <a:hlinkClick r:id="rId4"/>
              </a:rPr>
              <a:t>cliquant ICI</a:t>
            </a:r>
            <a:r>
              <a:rPr lang="fr-FR" b="1" dirty="0" smtClean="0">
                <a:solidFill>
                  <a:srgbClr val="000000"/>
                </a:solidFill>
              </a:rPr>
              <a:t>.</a:t>
            </a:r>
            <a:endParaRPr lang="fr-FR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4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3563</TotalTime>
  <Words>3372</Words>
  <Application>Microsoft Office PowerPoint</Application>
  <PresentationFormat>Affichage à l'écran (4:3)</PresentationFormat>
  <Paragraphs>643</Paragraphs>
  <Slides>36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6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Thème Office</vt:lpstr>
      <vt:lpstr>1_1-MODELE PART</vt:lpstr>
      <vt:lpstr>2_1-MODELE PART</vt:lpstr>
      <vt:lpstr>1-MODELE PART</vt:lpstr>
      <vt:lpstr>1_Thème Office</vt:lpstr>
      <vt:lpstr>3_1-MODELE PART</vt:lpstr>
      <vt:lpstr>Heure du Jeudi 19 avril 2018</vt:lpstr>
      <vt:lpstr>Présentation PowerPoint</vt:lpstr>
      <vt:lpstr>TEMPS FORT 1 : nos enjeux prioritaires</vt:lpstr>
      <vt:lpstr>TEMPS FORT 1 : les résultats au 15 AVRIL 2018</vt:lpstr>
      <vt:lpstr>Présentation PowerPoint</vt:lpstr>
      <vt:lpstr>Présentation PowerPoint</vt:lpstr>
      <vt:lpstr> TEMPS FORT 1 - 2018 </vt:lpstr>
      <vt:lpstr>Coup de poing n°3 LES moyens mis à disposition « ASSURANCE-VIE / banca / iard »</vt:lpstr>
      <vt:lpstr>Coup de poing n°3 LES moyens mis à disposition « ASSURANCE-VIE / banca / iard »</vt:lpstr>
      <vt:lpstr>Coup de poing n°3 LES moyens mis à disposition « ASSURANCE-VIE / banca / iard »</vt:lpstr>
      <vt:lpstr>Coup de poing n°3 LES moyens mis à disposition « ASSURANCE-VIE / banca / iard »</vt:lpstr>
      <vt:lpstr> TEMPS FORT 1 - 2018 </vt:lpstr>
      <vt:lpstr>Coup de poing n°3 rappel des moyens mis à disposition « ASSURANCE-VIE/banca/iard/PSO »</vt:lpstr>
      <vt:lpstr>Coup de poing n°3 rappel des moyens mis à disposition « ASSURANCE-VIE/banca/iard/PSO »</vt:lpstr>
      <vt:lpstr>Coup de poing n°3 rappel des moyens mis à disposition « ASSURANCE-VIE/banca/iard/PSO »</vt:lpstr>
      <vt:lpstr>Coup de poing n°3 rappel des moyens mis à disposition « ASSURANCE-VIE/banca/iard/PSO »</vt:lpstr>
      <vt:lpstr>Coup de poing n°3 rappel des moyens mis à disposition « ASSURANCE-VIE/banca/iard/PSO »</vt:lpstr>
      <vt:lpstr> TEMPS FORT 1 - 2018 </vt:lpstr>
      <vt:lpstr>TEMPS FORT 1 : l’incentive Jusqu’à 900€*, pour récompenser la performance </vt:lpstr>
      <vt:lpstr>TEMPS FORT 1 : l’incentive Jusqu’à 900€*, pour récompenser la performance </vt:lpstr>
      <vt:lpstr>TEMPS FORT 1 : LE PORTEFEUILLE VIRTUEL Pour développer VOS compétences financières</vt:lpstr>
      <vt:lpstr>TEMPS FORT 1 : nos offres promos  NUANCES CAPI : zoom sur la rémunération complémentaire</vt:lpstr>
      <vt:lpstr>TEMPS FORT 1 : nos offres promos  Assurance-Vie : zoom sur la prime offerte au client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233</cp:revision>
  <cp:lastPrinted>2017-04-07T13:28:40Z</cp:lastPrinted>
  <dcterms:created xsi:type="dcterms:W3CDTF">2016-06-03T08:10:53Z</dcterms:created>
  <dcterms:modified xsi:type="dcterms:W3CDTF">2018-04-20T07:12:58Z</dcterms:modified>
</cp:coreProperties>
</file>