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3"/>
  </p:notesMasterIdLst>
  <p:sldIdLst>
    <p:sldId id="280" r:id="rId3"/>
    <p:sldId id="281" r:id="rId4"/>
    <p:sldId id="278" r:id="rId5"/>
    <p:sldId id="274" r:id="rId6"/>
    <p:sldId id="269" r:id="rId7"/>
    <p:sldId id="275" r:id="rId8"/>
    <p:sldId id="276" r:id="rId9"/>
    <p:sldId id="277" r:id="rId10"/>
    <p:sldId id="272" r:id="rId11"/>
    <p:sldId id="279" r:id="rId1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027"/>
    <a:srgbClr val="FFC000"/>
    <a:srgbClr val="5C1F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72" autoAdjust="0"/>
    <p:restoredTop sz="94660"/>
  </p:normalViewPr>
  <p:slideViewPr>
    <p:cSldViewPr snapToGrid="0" showGuides="1">
      <p:cViewPr>
        <p:scale>
          <a:sx n="100" d="100"/>
          <a:sy n="100" d="100"/>
        </p:scale>
        <p:origin x="-1560" y="-378"/>
      </p:cViewPr>
      <p:guideLst>
        <p:guide orient="horz" pos="2160"/>
        <p:guide pos="3120"/>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F5197-14B0-454E-95C5-7290EFCD190A}" type="datetimeFigureOut">
              <a:rPr lang="fr-FR" smtClean="0"/>
              <a:t>02/05/2018</a:t>
            </a:fld>
            <a:endParaRPr lang="fr-FR"/>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F12D0-E227-4520-9B4D-3309AC36B30B}" type="slidenum">
              <a:rPr lang="fr-FR" smtClean="0"/>
              <a:t>‹N°›</a:t>
            </a:fld>
            <a:endParaRPr lang="fr-FR"/>
          </a:p>
        </p:txBody>
      </p:sp>
    </p:spTree>
    <p:extLst>
      <p:ext uri="{BB962C8B-B14F-4D97-AF65-F5344CB8AC3E}">
        <p14:creationId xmlns:p14="http://schemas.microsoft.com/office/powerpoint/2010/main" val="343726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Ref idx="1001">
        <a:schemeClr val="bg1"/>
      </p:bgRef>
    </p:bg>
    <p:spTree>
      <p:nvGrpSpPr>
        <p:cNvPr id="1" name=""/>
        <p:cNvGrpSpPr/>
        <p:nvPr/>
      </p:nvGrpSpPr>
      <p:grpSpPr>
        <a:xfrm>
          <a:off x="0" y="0"/>
          <a:ext cx="0" cy="0"/>
          <a:chOff x="0" y="0"/>
          <a:chExt cx="0" cy="0"/>
        </a:xfrm>
      </p:grpSpPr>
      <p:cxnSp>
        <p:nvCxnSpPr>
          <p:cNvPr id="18" name="Connecteur droit 17">
            <a:extLst>
              <a:ext uri="{FF2B5EF4-FFF2-40B4-BE49-F238E27FC236}">
                <a16:creationId xmlns="" xmlns:a16="http://schemas.microsoft.com/office/drawing/2014/main" id="{F6823A97-3458-452D-B8D1-D1A601D251A7}"/>
              </a:ext>
            </a:extLst>
          </p:cNvPr>
          <p:cNvCxnSpPr>
            <a:cxnSpLocks/>
          </p:cNvCxnSpPr>
          <p:nvPr/>
        </p:nvCxnSpPr>
        <p:spPr>
          <a:xfrm>
            <a:off x="1353000" y="3798427"/>
            <a:ext cx="7200000" cy="0"/>
          </a:xfrm>
          <a:prstGeom prst="line">
            <a:avLst/>
          </a:prstGeom>
          <a:noFill/>
          <a:ln w="38100" cap="flat" cmpd="sng" algn="ctr">
            <a:solidFill>
              <a:srgbClr val="5C1F75"/>
            </a:solidFill>
            <a:prstDash val="solid"/>
            <a:miter lim="800000"/>
          </a:ln>
          <a:effectLst/>
        </p:spPr>
      </p:cxnSp>
      <p:sp>
        <p:nvSpPr>
          <p:cNvPr id="30" name="Titre 29">
            <a:extLst>
              <a:ext uri="{FF2B5EF4-FFF2-40B4-BE49-F238E27FC236}">
                <a16:creationId xmlns="" xmlns:a16="http://schemas.microsoft.com/office/drawing/2014/main" id="{956B075F-46BB-4491-8BCE-19815C9011E4}"/>
              </a:ext>
            </a:extLst>
          </p:cNvPr>
          <p:cNvSpPr>
            <a:spLocks noGrp="1"/>
          </p:cNvSpPr>
          <p:nvPr>
            <p:ph type="title" hasCustomPrompt="1"/>
          </p:nvPr>
        </p:nvSpPr>
        <p:spPr>
          <a:xfrm>
            <a:off x="1353000" y="2087166"/>
            <a:ext cx="7200000" cy="906112"/>
          </a:xfrm>
        </p:spPr>
        <p:txBody>
          <a:bodyPr>
            <a:normAutofit/>
          </a:bodyPr>
          <a:lstStyle>
            <a:lvl1pPr algn="l">
              <a:defRPr sz="2400"/>
            </a:lvl1pPr>
          </a:lstStyle>
          <a:p>
            <a:r>
              <a:rPr lang="fr-FR" dirty="0"/>
              <a:t>MODIFIEZ LE STYLE DU TITRE</a:t>
            </a:r>
          </a:p>
        </p:txBody>
      </p:sp>
      <p:pic>
        <p:nvPicPr>
          <p:cNvPr id="17" name="Image 16">
            <a:extLst>
              <a:ext uri="{FF2B5EF4-FFF2-40B4-BE49-F238E27FC236}">
                <a16:creationId xmlns="" xmlns:a16="http://schemas.microsoft.com/office/drawing/2014/main" id="{9FF13EA9-809B-4812-AD74-DAC2A2EAA9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8754" y="3547809"/>
            <a:ext cx="2884809" cy="2121408"/>
          </a:xfrm>
          <a:prstGeom prst="rect">
            <a:avLst/>
          </a:prstGeom>
        </p:spPr>
      </p:pic>
      <p:sp>
        <p:nvSpPr>
          <p:cNvPr id="35" name="Espace réservé du texte 34">
            <a:extLst>
              <a:ext uri="{FF2B5EF4-FFF2-40B4-BE49-F238E27FC236}">
                <a16:creationId xmlns="" xmlns:a16="http://schemas.microsoft.com/office/drawing/2014/main" id="{D7B31B90-B879-4B7F-A57F-96C2CE425E68}"/>
              </a:ext>
            </a:extLst>
          </p:cNvPr>
          <p:cNvSpPr>
            <a:spLocks noGrp="1"/>
          </p:cNvSpPr>
          <p:nvPr>
            <p:ph type="body" sz="quarter" idx="11"/>
          </p:nvPr>
        </p:nvSpPr>
        <p:spPr>
          <a:xfrm>
            <a:off x="1353000" y="3100134"/>
            <a:ext cx="7200000" cy="447675"/>
          </a:xfrm>
        </p:spPr>
        <p:txBody>
          <a:bodyPr anchor="b" anchorCtr="0">
            <a:normAutofit/>
          </a:bodyPr>
          <a:lstStyle>
            <a:lvl1pPr marL="0" indent="0" algn="l">
              <a:buNone/>
              <a:defRPr sz="1800">
                <a:solidFill>
                  <a:schemeClr val="accent3"/>
                </a:solidFill>
              </a:defRPr>
            </a:lvl1pPr>
          </a:lstStyle>
          <a:p>
            <a:pPr lvl="0"/>
            <a:r>
              <a:rPr lang="fr-FR"/>
              <a:t>Modifier les styles du texte du masque</a:t>
            </a:r>
          </a:p>
        </p:txBody>
      </p:sp>
    </p:spTree>
    <p:extLst>
      <p:ext uri="{BB962C8B-B14F-4D97-AF65-F5344CB8AC3E}">
        <p14:creationId xmlns:p14="http://schemas.microsoft.com/office/powerpoint/2010/main" val="163507050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sp>
        <p:nvSpPr>
          <p:cNvPr id="7" name="Line 412">
            <a:extLst>
              <a:ext uri="{FF2B5EF4-FFF2-40B4-BE49-F238E27FC236}">
                <a16:creationId xmlns="" xmlns:a16="http://schemas.microsoft.com/office/drawing/2014/main" id="{1AB5A1D0-D4E6-46AA-8985-A7D584E44261}"/>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1" name="Titre 20">
            <a:extLst>
              <a:ext uri="{FF2B5EF4-FFF2-40B4-BE49-F238E27FC236}">
                <a16:creationId xmlns="" xmlns:a16="http://schemas.microsoft.com/office/drawing/2014/main" id="{FA8C3B9C-CFE0-4486-9EBF-5FC3561ED344}"/>
              </a:ext>
            </a:extLst>
          </p:cNvPr>
          <p:cNvSpPr>
            <a:spLocks noGrp="1"/>
          </p:cNvSpPr>
          <p:nvPr>
            <p:ph type="title" hasCustomPrompt="1"/>
          </p:nvPr>
        </p:nvSpPr>
        <p:spPr/>
        <p:txBody>
          <a:bodyPr/>
          <a:lstStyle/>
          <a:p>
            <a:r>
              <a:rPr lang="fr-FR" dirty="0"/>
              <a:t>MODIFIEZ LE STYLE DU TITRE</a:t>
            </a:r>
          </a:p>
        </p:txBody>
      </p:sp>
      <p:sp>
        <p:nvSpPr>
          <p:cNvPr id="23" name="Espace réservé du texte 22">
            <a:extLst>
              <a:ext uri="{FF2B5EF4-FFF2-40B4-BE49-F238E27FC236}">
                <a16:creationId xmlns="" xmlns:a16="http://schemas.microsoft.com/office/drawing/2014/main" id="{E3CB0BE5-290F-4362-B30E-F57D00E1248A}"/>
              </a:ext>
            </a:extLst>
          </p:cNvPr>
          <p:cNvSpPr>
            <a:spLocks noGrp="1"/>
          </p:cNvSpPr>
          <p:nvPr>
            <p:ph type="body" sz="quarter" idx="13" hasCustomPrompt="1"/>
          </p:nvPr>
        </p:nvSpPr>
        <p:spPr>
          <a:xfrm>
            <a:off x="1814984" y="1632759"/>
            <a:ext cx="720000" cy="720000"/>
          </a:xfrm>
          <a:solidFill>
            <a:schemeClr val="accent3"/>
          </a:solidFill>
          <a:ln>
            <a:noFill/>
          </a:ln>
        </p:spPr>
        <p:txBody>
          <a:bodyPr anchor="ctr" anchorCtr="0">
            <a:noAutofit/>
          </a:bodyPr>
          <a:lstStyle>
            <a:lvl5pPr marL="0" indent="0" algn="ctr">
              <a:buNone/>
              <a:defRPr b="1">
                <a:solidFill>
                  <a:schemeClr val="bg1"/>
                </a:solidFill>
              </a:defRPr>
            </a:lvl5pPr>
          </a:lstStyle>
          <a:p>
            <a:pPr lvl="4"/>
            <a:r>
              <a:rPr lang="fr-FR" dirty="0"/>
              <a:t>1</a:t>
            </a:r>
          </a:p>
        </p:txBody>
      </p:sp>
      <p:sp>
        <p:nvSpPr>
          <p:cNvPr id="24" name="Espace réservé du texte 22">
            <a:extLst>
              <a:ext uri="{FF2B5EF4-FFF2-40B4-BE49-F238E27FC236}">
                <a16:creationId xmlns="" xmlns:a16="http://schemas.microsoft.com/office/drawing/2014/main" id="{7646DEF8-BFB1-41AF-A080-0C81EA46A5C3}"/>
              </a:ext>
            </a:extLst>
          </p:cNvPr>
          <p:cNvSpPr>
            <a:spLocks noGrp="1"/>
          </p:cNvSpPr>
          <p:nvPr>
            <p:ph type="body" sz="quarter" idx="14" hasCustomPrompt="1"/>
          </p:nvPr>
        </p:nvSpPr>
        <p:spPr>
          <a:xfrm>
            <a:off x="2680616" y="1632759"/>
            <a:ext cx="5530696" cy="720000"/>
          </a:xfrm>
          <a:solidFill>
            <a:schemeClr val="accent3"/>
          </a:solidFill>
          <a:ln>
            <a:noFill/>
          </a:ln>
        </p:spPr>
        <p:txBody>
          <a:bodyPr anchor="ctr" anchorCtr="0">
            <a:noAutofit/>
          </a:bodyPr>
          <a:lstStyle>
            <a:lvl5pPr marL="0" indent="0" algn="l">
              <a:buNone/>
              <a:defRPr b="1">
                <a:solidFill>
                  <a:schemeClr val="bg1"/>
                </a:solidFill>
              </a:defRPr>
            </a:lvl5pPr>
          </a:lstStyle>
          <a:p>
            <a:pPr lvl="4"/>
            <a:r>
              <a:rPr lang="fr-FR" dirty="0"/>
              <a:t>Partie 1</a:t>
            </a:r>
          </a:p>
        </p:txBody>
      </p:sp>
      <p:sp>
        <p:nvSpPr>
          <p:cNvPr id="25" name="Espace réservé du texte 22">
            <a:extLst>
              <a:ext uri="{FF2B5EF4-FFF2-40B4-BE49-F238E27FC236}">
                <a16:creationId xmlns="" xmlns:a16="http://schemas.microsoft.com/office/drawing/2014/main" id="{CCDEF622-E60D-4D7B-B60C-745CA5AA0493}"/>
              </a:ext>
            </a:extLst>
          </p:cNvPr>
          <p:cNvSpPr>
            <a:spLocks noGrp="1"/>
          </p:cNvSpPr>
          <p:nvPr>
            <p:ph type="body" sz="quarter" idx="15" hasCustomPrompt="1"/>
          </p:nvPr>
        </p:nvSpPr>
        <p:spPr>
          <a:xfrm>
            <a:off x="1814984" y="2523982"/>
            <a:ext cx="720000" cy="720000"/>
          </a:xfrm>
          <a:solidFill>
            <a:schemeClr val="accent3">
              <a:lumMod val="20000"/>
              <a:lumOff val="80000"/>
            </a:schemeClr>
          </a:solidFill>
          <a:ln>
            <a:noFill/>
          </a:ln>
        </p:spPr>
        <p:txBody>
          <a:bodyPr anchor="ctr" anchorCtr="0">
            <a:noAutofit/>
          </a:bodyPr>
          <a:lstStyle>
            <a:lvl5pPr marL="0" indent="0" algn="ctr">
              <a:buNone/>
              <a:defRPr b="1">
                <a:solidFill>
                  <a:schemeClr val="bg1"/>
                </a:solidFill>
              </a:defRPr>
            </a:lvl5pPr>
          </a:lstStyle>
          <a:p>
            <a:pPr lvl="4"/>
            <a:r>
              <a:rPr lang="fr-FR" dirty="0"/>
              <a:t>2</a:t>
            </a:r>
          </a:p>
        </p:txBody>
      </p:sp>
      <p:sp>
        <p:nvSpPr>
          <p:cNvPr id="26" name="Espace réservé du texte 22">
            <a:extLst>
              <a:ext uri="{FF2B5EF4-FFF2-40B4-BE49-F238E27FC236}">
                <a16:creationId xmlns="" xmlns:a16="http://schemas.microsoft.com/office/drawing/2014/main" id="{FAA1416C-3D80-4907-912A-D01A19FF3E3C}"/>
              </a:ext>
            </a:extLst>
          </p:cNvPr>
          <p:cNvSpPr>
            <a:spLocks noGrp="1"/>
          </p:cNvSpPr>
          <p:nvPr>
            <p:ph type="body" sz="quarter" idx="16" hasCustomPrompt="1"/>
          </p:nvPr>
        </p:nvSpPr>
        <p:spPr>
          <a:xfrm>
            <a:off x="2680616" y="2523982"/>
            <a:ext cx="5530696" cy="720000"/>
          </a:xfrm>
          <a:solidFill>
            <a:schemeClr val="accent3">
              <a:lumMod val="20000"/>
              <a:lumOff val="80000"/>
            </a:schemeClr>
          </a:solidFill>
          <a:ln>
            <a:noFill/>
          </a:ln>
        </p:spPr>
        <p:txBody>
          <a:bodyPr anchor="ctr" anchorCtr="0">
            <a:noAutofit/>
          </a:bodyPr>
          <a:lstStyle>
            <a:lvl5pPr marL="0" indent="0" algn="l">
              <a:buNone/>
              <a:defRPr b="1">
                <a:solidFill>
                  <a:schemeClr val="bg1"/>
                </a:solidFill>
              </a:defRPr>
            </a:lvl5pPr>
          </a:lstStyle>
          <a:p>
            <a:pPr lvl="4"/>
            <a:r>
              <a:rPr lang="fr-FR" dirty="0"/>
              <a:t>Partie 2</a:t>
            </a:r>
          </a:p>
        </p:txBody>
      </p:sp>
      <p:sp>
        <p:nvSpPr>
          <p:cNvPr id="27" name="Espace réservé du texte 22">
            <a:extLst>
              <a:ext uri="{FF2B5EF4-FFF2-40B4-BE49-F238E27FC236}">
                <a16:creationId xmlns="" xmlns:a16="http://schemas.microsoft.com/office/drawing/2014/main" id="{CD2C7A7C-265E-40A3-95FA-44CC090D248E}"/>
              </a:ext>
            </a:extLst>
          </p:cNvPr>
          <p:cNvSpPr>
            <a:spLocks noGrp="1"/>
          </p:cNvSpPr>
          <p:nvPr>
            <p:ph type="body" sz="quarter" idx="17" hasCustomPrompt="1"/>
          </p:nvPr>
        </p:nvSpPr>
        <p:spPr>
          <a:xfrm>
            <a:off x="1814984" y="3415205"/>
            <a:ext cx="720000" cy="720000"/>
          </a:xfrm>
          <a:solidFill>
            <a:schemeClr val="accent3">
              <a:lumMod val="20000"/>
              <a:lumOff val="80000"/>
            </a:schemeClr>
          </a:solidFill>
          <a:ln>
            <a:noFill/>
          </a:ln>
        </p:spPr>
        <p:txBody>
          <a:bodyPr anchor="ctr" anchorCtr="0">
            <a:noAutofit/>
          </a:bodyPr>
          <a:lstStyle>
            <a:lvl5pPr marL="0" indent="0" algn="ctr">
              <a:buNone/>
              <a:defRPr b="1">
                <a:solidFill>
                  <a:schemeClr val="bg1"/>
                </a:solidFill>
              </a:defRPr>
            </a:lvl5pPr>
          </a:lstStyle>
          <a:p>
            <a:pPr lvl="4"/>
            <a:r>
              <a:rPr lang="fr-FR" dirty="0"/>
              <a:t>3</a:t>
            </a:r>
          </a:p>
        </p:txBody>
      </p:sp>
      <p:sp>
        <p:nvSpPr>
          <p:cNvPr id="28" name="Espace réservé du texte 22">
            <a:extLst>
              <a:ext uri="{FF2B5EF4-FFF2-40B4-BE49-F238E27FC236}">
                <a16:creationId xmlns="" xmlns:a16="http://schemas.microsoft.com/office/drawing/2014/main" id="{203F4266-0FCE-4C44-93CD-7D5A1F74B722}"/>
              </a:ext>
            </a:extLst>
          </p:cNvPr>
          <p:cNvSpPr>
            <a:spLocks noGrp="1"/>
          </p:cNvSpPr>
          <p:nvPr>
            <p:ph type="body" sz="quarter" idx="18" hasCustomPrompt="1"/>
          </p:nvPr>
        </p:nvSpPr>
        <p:spPr>
          <a:xfrm>
            <a:off x="2680616" y="3415205"/>
            <a:ext cx="5530696" cy="720000"/>
          </a:xfrm>
          <a:solidFill>
            <a:schemeClr val="accent3">
              <a:lumMod val="20000"/>
              <a:lumOff val="80000"/>
            </a:schemeClr>
          </a:solidFill>
          <a:ln>
            <a:noFill/>
          </a:ln>
        </p:spPr>
        <p:txBody>
          <a:bodyPr anchor="ctr" anchorCtr="0">
            <a:noAutofit/>
          </a:bodyPr>
          <a:lstStyle>
            <a:lvl5pPr marL="0" indent="0" algn="l">
              <a:buNone/>
              <a:defRPr b="1">
                <a:solidFill>
                  <a:schemeClr val="bg1"/>
                </a:solidFill>
              </a:defRPr>
            </a:lvl5pPr>
          </a:lstStyle>
          <a:p>
            <a:pPr lvl="4"/>
            <a:r>
              <a:rPr lang="fr-FR" dirty="0"/>
              <a:t>Partie 3</a:t>
            </a:r>
          </a:p>
        </p:txBody>
      </p:sp>
      <p:sp>
        <p:nvSpPr>
          <p:cNvPr id="29" name="Espace réservé du texte 22">
            <a:extLst>
              <a:ext uri="{FF2B5EF4-FFF2-40B4-BE49-F238E27FC236}">
                <a16:creationId xmlns="" xmlns:a16="http://schemas.microsoft.com/office/drawing/2014/main" id="{B5ABF1B0-709B-4BE5-B5B7-7D0322372E38}"/>
              </a:ext>
            </a:extLst>
          </p:cNvPr>
          <p:cNvSpPr>
            <a:spLocks noGrp="1"/>
          </p:cNvSpPr>
          <p:nvPr>
            <p:ph type="body" sz="quarter" idx="19" hasCustomPrompt="1"/>
          </p:nvPr>
        </p:nvSpPr>
        <p:spPr>
          <a:xfrm>
            <a:off x="1814984" y="4306428"/>
            <a:ext cx="720000" cy="720000"/>
          </a:xfrm>
          <a:solidFill>
            <a:schemeClr val="accent3">
              <a:lumMod val="20000"/>
              <a:lumOff val="80000"/>
            </a:schemeClr>
          </a:solidFill>
          <a:ln>
            <a:noFill/>
          </a:ln>
        </p:spPr>
        <p:txBody>
          <a:bodyPr anchor="ctr" anchorCtr="0">
            <a:noAutofit/>
          </a:bodyPr>
          <a:lstStyle>
            <a:lvl5pPr marL="0" indent="0" algn="ctr">
              <a:buNone/>
              <a:defRPr b="1">
                <a:solidFill>
                  <a:schemeClr val="bg1"/>
                </a:solidFill>
              </a:defRPr>
            </a:lvl5pPr>
          </a:lstStyle>
          <a:p>
            <a:pPr lvl="4"/>
            <a:r>
              <a:rPr lang="fr-FR" dirty="0"/>
              <a:t>4</a:t>
            </a:r>
          </a:p>
        </p:txBody>
      </p:sp>
      <p:sp>
        <p:nvSpPr>
          <p:cNvPr id="30" name="Espace réservé du texte 22">
            <a:extLst>
              <a:ext uri="{FF2B5EF4-FFF2-40B4-BE49-F238E27FC236}">
                <a16:creationId xmlns="" xmlns:a16="http://schemas.microsoft.com/office/drawing/2014/main" id="{398DA071-C99F-4655-B9FA-5E0F77C84F93}"/>
              </a:ext>
            </a:extLst>
          </p:cNvPr>
          <p:cNvSpPr>
            <a:spLocks noGrp="1"/>
          </p:cNvSpPr>
          <p:nvPr>
            <p:ph type="body" sz="quarter" idx="20" hasCustomPrompt="1"/>
          </p:nvPr>
        </p:nvSpPr>
        <p:spPr>
          <a:xfrm>
            <a:off x="2680616" y="4306428"/>
            <a:ext cx="5530696" cy="720000"/>
          </a:xfrm>
          <a:solidFill>
            <a:schemeClr val="accent3">
              <a:lumMod val="20000"/>
              <a:lumOff val="80000"/>
            </a:schemeClr>
          </a:solidFill>
          <a:ln>
            <a:noFill/>
          </a:ln>
        </p:spPr>
        <p:txBody>
          <a:bodyPr anchor="ctr" anchorCtr="0">
            <a:noAutofit/>
          </a:bodyPr>
          <a:lstStyle>
            <a:lvl5pPr marL="0" indent="0" algn="l">
              <a:buNone/>
              <a:defRPr b="1">
                <a:solidFill>
                  <a:schemeClr val="bg1"/>
                </a:solidFill>
              </a:defRPr>
            </a:lvl5pPr>
          </a:lstStyle>
          <a:p>
            <a:pPr lvl="4"/>
            <a:r>
              <a:rPr lang="fr-FR" dirty="0"/>
              <a:t>Partie 4</a:t>
            </a:r>
          </a:p>
        </p:txBody>
      </p:sp>
      <p:sp>
        <p:nvSpPr>
          <p:cNvPr id="31" name="Espace réservé du texte 22">
            <a:extLst>
              <a:ext uri="{FF2B5EF4-FFF2-40B4-BE49-F238E27FC236}">
                <a16:creationId xmlns="" xmlns:a16="http://schemas.microsoft.com/office/drawing/2014/main" id="{9EC0132B-8F9F-46DA-AB07-AF14C907E334}"/>
              </a:ext>
            </a:extLst>
          </p:cNvPr>
          <p:cNvSpPr>
            <a:spLocks noGrp="1"/>
          </p:cNvSpPr>
          <p:nvPr>
            <p:ph type="body" sz="quarter" idx="21" hasCustomPrompt="1"/>
          </p:nvPr>
        </p:nvSpPr>
        <p:spPr>
          <a:xfrm>
            <a:off x="1824800" y="5197651"/>
            <a:ext cx="720000" cy="720000"/>
          </a:xfrm>
          <a:solidFill>
            <a:schemeClr val="accent3">
              <a:lumMod val="20000"/>
              <a:lumOff val="80000"/>
            </a:schemeClr>
          </a:solidFill>
          <a:ln>
            <a:noFill/>
          </a:ln>
        </p:spPr>
        <p:txBody>
          <a:bodyPr anchor="ctr" anchorCtr="0">
            <a:noAutofit/>
          </a:bodyPr>
          <a:lstStyle>
            <a:lvl5pPr marL="0" indent="0" algn="ctr">
              <a:buNone/>
              <a:defRPr b="1">
                <a:solidFill>
                  <a:schemeClr val="bg1"/>
                </a:solidFill>
              </a:defRPr>
            </a:lvl5pPr>
          </a:lstStyle>
          <a:p>
            <a:pPr lvl="4"/>
            <a:r>
              <a:rPr lang="fr-FR" dirty="0"/>
              <a:t>5</a:t>
            </a:r>
          </a:p>
        </p:txBody>
      </p:sp>
      <p:sp>
        <p:nvSpPr>
          <p:cNvPr id="32" name="Espace réservé du texte 22">
            <a:extLst>
              <a:ext uri="{FF2B5EF4-FFF2-40B4-BE49-F238E27FC236}">
                <a16:creationId xmlns="" xmlns:a16="http://schemas.microsoft.com/office/drawing/2014/main" id="{48BE0E4D-F025-41F4-B718-F7C1B62AC5B0}"/>
              </a:ext>
            </a:extLst>
          </p:cNvPr>
          <p:cNvSpPr>
            <a:spLocks noGrp="1"/>
          </p:cNvSpPr>
          <p:nvPr>
            <p:ph type="body" sz="quarter" idx="22" hasCustomPrompt="1"/>
          </p:nvPr>
        </p:nvSpPr>
        <p:spPr>
          <a:xfrm>
            <a:off x="2690432" y="5197651"/>
            <a:ext cx="5530696" cy="720000"/>
          </a:xfrm>
          <a:solidFill>
            <a:schemeClr val="accent3">
              <a:lumMod val="20000"/>
              <a:lumOff val="80000"/>
            </a:schemeClr>
          </a:solidFill>
          <a:ln>
            <a:noFill/>
          </a:ln>
        </p:spPr>
        <p:txBody>
          <a:bodyPr anchor="ctr" anchorCtr="0">
            <a:noAutofit/>
          </a:bodyPr>
          <a:lstStyle>
            <a:lvl5pPr marL="0" indent="0" algn="l">
              <a:buNone/>
              <a:defRPr b="1">
                <a:solidFill>
                  <a:schemeClr val="bg1"/>
                </a:solidFill>
              </a:defRPr>
            </a:lvl5pPr>
          </a:lstStyle>
          <a:p>
            <a:pPr lvl="4"/>
            <a:r>
              <a:rPr lang="fr-FR" dirty="0"/>
              <a:t>Partie 5</a:t>
            </a:r>
          </a:p>
        </p:txBody>
      </p:sp>
      <p:pic>
        <p:nvPicPr>
          <p:cNvPr id="17" name="Image 16">
            <a:extLst>
              <a:ext uri="{FF2B5EF4-FFF2-40B4-BE49-F238E27FC236}">
                <a16:creationId xmlns="" xmlns:a16="http://schemas.microsoft.com/office/drawing/2014/main" id="{E54DD45A-B586-4689-B425-BBC9D3F9D2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276543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lnSpc>
                <a:spcPct val="108000"/>
              </a:lnSpc>
              <a:spcBef>
                <a:spcPts val="600"/>
              </a:spcBef>
              <a:buNone/>
              <a:defRPr sz="1600" b="1"/>
            </a:lvl1pPr>
            <a:lvl2pPr marL="266700" indent="-174625">
              <a:lnSpc>
                <a:spcPct val="108000"/>
              </a:lnSpc>
              <a:spcBef>
                <a:spcPts val="600"/>
              </a:spcBef>
              <a:buClr>
                <a:schemeClr val="accent2"/>
              </a:buClr>
              <a:buFont typeface="Wingdings" panose="05000000000000000000" pitchFamily="2" charset="2"/>
              <a:buChar char="§"/>
              <a:defRPr sz="1400"/>
            </a:lvl2pPr>
            <a:lvl3pPr marL="625475" indent="-176213">
              <a:lnSpc>
                <a:spcPct val="108000"/>
              </a:lnSpc>
              <a:spcBef>
                <a:spcPts val="600"/>
              </a:spcBef>
              <a:buClr>
                <a:schemeClr val="accent3"/>
              </a:buClr>
              <a:buFont typeface="Verdana" panose="020B0604030504040204" pitchFamily="34" charset="0"/>
              <a:buChar char="›"/>
              <a:defRPr sz="1200"/>
            </a:lvl3pPr>
            <a:lvl4pPr marL="898525" indent="-182563">
              <a:lnSpc>
                <a:spcPct val="108000"/>
              </a:lnSpc>
              <a:spcBef>
                <a:spcPts val="600"/>
              </a:spcBef>
              <a:defRPr sz="1100"/>
            </a:lvl4pPr>
            <a:lvl5pPr>
              <a:defRPr sz="1200"/>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dirty="0"/>
          </a:p>
        </p:txBody>
      </p:sp>
      <p:sp>
        <p:nvSpPr>
          <p:cNvPr id="7" name="Line 412">
            <a:extLst>
              <a:ext uri="{FF2B5EF4-FFF2-40B4-BE49-F238E27FC236}">
                <a16:creationId xmlns="" xmlns:a16="http://schemas.microsoft.com/office/drawing/2014/main" id="{0DC529AF-7F3E-4A56-8801-C7B75981DA9F}"/>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8" name="Image 7">
            <a:extLst>
              <a:ext uri="{FF2B5EF4-FFF2-40B4-BE49-F238E27FC236}">
                <a16:creationId xmlns="" xmlns:a16="http://schemas.microsoft.com/office/drawing/2014/main" id="{9414412A-F8E9-4A99-BFC4-3829519ABE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
        <p:nvSpPr>
          <p:cNvPr id="9" name="Title Placeholder 1">
            <a:extLst>
              <a:ext uri="{FF2B5EF4-FFF2-40B4-BE49-F238E27FC236}">
                <a16:creationId xmlns="" xmlns:a16="http://schemas.microsoft.com/office/drawing/2014/main" id="{861FEA33-3033-40DF-9D37-896B4AFE0173}"/>
              </a:ext>
            </a:extLst>
          </p:cNvPr>
          <p:cNvSpPr>
            <a:spLocks noGrp="1"/>
          </p:cNvSpPr>
          <p:nvPr>
            <p:ph type="title"/>
          </p:nvPr>
        </p:nvSpPr>
        <p:spPr>
          <a:xfrm>
            <a:off x="452439" y="91440"/>
            <a:ext cx="8124634" cy="891224"/>
          </a:xfrm>
          <a:prstGeom prst="rect">
            <a:avLst/>
          </a:prstGeom>
        </p:spPr>
        <p:txBody>
          <a:bodyPr vert="horz" lIns="91440" tIns="45720" rIns="91440" bIns="45720" rtlCol="0" anchor="b" anchorCtr="0">
            <a:normAutofit/>
          </a:bodyPr>
          <a:lstStyle/>
          <a:p>
            <a:r>
              <a:rPr lang="fr-FR"/>
              <a:t>Modifiez le style du titre</a:t>
            </a:r>
            <a:endParaRPr lang="en-US" dirty="0"/>
          </a:p>
        </p:txBody>
      </p:sp>
    </p:spTree>
    <p:extLst>
      <p:ext uri="{BB962C8B-B14F-4D97-AF65-F5344CB8AC3E}">
        <p14:creationId xmlns:p14="http://schemas.microsoft.com/office/powerpoint/2010/main" val="417460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et contenu comparais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sp>
        <p:nvSpPr>
          <p:cNvPr id="7" name="Line 412">
            <a:extLst>
              <a:ext uri="{FF2B5EF4-FFF2-40B4-BE49-F238E27FC236}">
                <a16:creationId xmlns="" xmlns:a16="http://schemas.microsoft.com/office/drawing/2014/main" id="{0DC529AF-7F3E-4A56-8801-C7B75981DA9F}"/>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cxnSp>
        <p:nvCxnSpPr>
          <p:cNvPr id="11" name="Connecteur droit 10">
            <a:extLst>
              <a:ext uri="{FF2B5EF4-FFF2-40B4-BE49-F238E27FC236}">
                <a16:creationId xmlns="" xmlns:a16="http://schemas.microsoft.com/office/drawing/2014/main" id="{946B7A82-761A-4CE3-80CE-012EFB270F4A}"/>
              </a:ext>
            </a:extLst>
          </p:cNvPr>
          <p:cNvCxnSpPr>
            <a:cxnSpLocks/>
          </p:cNvCxnSpPr>
          <p:nvPr/>
        </p:nvCxnSpPr>
        <p:spPr>
          <a:xfrm>
            <a:off x="768095" y="2034540"/>
            <a:ext cx="389534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 xmlns:a16="http://schemas.microsoft.com/office/drawing/2014/main" id="{3FB07FAA-7EF5-4A79-99A9-3705973EA421}"/>
              </a:ext>
            </a:extLst>
          </p:cNvPr>
          <p:cNvCxnSpPr>
            <a:cxnSpLocks/>
          </p:cNvCxnSpPr>
          <p:nvPr/>
        </p:nvCxnSpPr>
        <p:spPr>
          <a:xfrm>
            <a:off x="5286865" y="2034540"/>
            <a:ext cx="38953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Espace réservé du texte 13">
            <a:extLst>
              <a:ext uri="{FF2B5EF4-FFF2-40B4-BE49-F238E27FC236}">
                <a16:creationId xmlns="" xmlns:a16="http://schemas.microsoft.com/office/drawing/2014/main" id="{42DF2A63-4576-4123-B9A3-55F1D0461B2A}"/>
              </a:ext>
            </a:extLst>
          </p:cNvPr>
          <p:cNvSpPr>
            <a:spLocks noGrp="1"/>
          </p:cNvSpPr>
          <p:nvPr>
            <p:ph type="body" sz="quarter" idx="14" hasCustomPrompt="1"/>
          </p:nvPr>
        </p:nvSpPr>
        <p:spPr>
          <a:xfrm>
            <a:off x="768350" y="1529050"/>
            <a:ext cx="3895725" cy="423862"/>
          </a:xfrm>
        </p:spPr>
        <p:txBody>
          <a:bodyPr anchor="ctr" anchorCtr="0">
            <a:noAutofit/>
          </a:bodyPr>
          <a:lstStyle>
            <a:lvl1pPr marL="0" indent="0" algn="ctr">
              <a:buNone/>
              <a:defRPr sz="1800" b="1" i="0"/>
            </a:lvl1pPr>
          </a:lstStyle>
          <a:p>
            <a:pPr lvl="0"/>
            <a:r>
              <a:rPr lang="fr-FR" dirty="0"/>
              <a:t>Titre1 </a:t>
            </a:r>
          </a:p>
        </p:txBody>
      </p:sp>
      <p:sp>
        <p:nvSpPr>
          <p:cNvPr id="15" name="Espace réservé du texte 13">
            <a:extLst>
              <a:ext uri="{FF2B5EF4-FFF2-40B4-BE49-F238E27FC236}">
                <a16:creationId xmlns="" xmlns:a16="http://schemas.microsoft.com/office/drawing/2014/main" id="{5F39E322-FD6B-444C-894C-34028EF8D435}"/>
              </a:ext>
            </a:extLst>
          </p:cNvPr>
          <p:cNvSpPr>
            <a:spLocks noGrp="1"/>
          </p:cNvSpPr>
          <p:nvPr>
            <p:ph type="body" sz="quarter" idx="15" hasCustomPrompt="1"/>
          </p:nvPr>
        </p:nvSpPr>
        <p:spPr>
          <a:xfrm>
            <a:off x="5286485" y="1529050"/>
            <a:ext cx="3895725" cy="423862"/>
          </a:xfrm>
        </p:spPr>
        <p:txBody>
          <a:bodyPr anchor="ctr" anchorCtr="0">
            <a:noAutofit/>
          </a:bodyPr>
          <a:lstStyle>
            <a:lvl1pPr marL="0" indent="0" algn="ctr">
              <a:buNone/>
              <a:defRPr sz="1800" b="1" i="0"/>
            </a:lvl1pPr>
          </a:lstStyle>
          <a:p>
            <a:pPr lvl="0"/>
            <a:r>
              <a:rPr lang="fr-FR" dirty="0"/>
              <a:t>Titre2 </a:t>
            </a:r>
          </a:p>
        </p:txBody>
      </p:sp>
      <p:sp>
        <p:nvSpPr>
          <p:cNvPr id="13" name="Content Placeholder 2">
            <a:extLst>
              <a:ext uri="{FF2B5EF4-FFF2-40B4-BE49-F238E27FC236}">
                <a16:creationId xmlns="" xmlns:a16="http://schemas.microsoft.com/office/drawing/2014/main" id="{623C838D-E9C0-4280-B7DC-B20628CA1AB6}"/>
              </a:ext>
            </a:extLst>
          </p:cNvPr>
          <p:cNvSpPr>
            <a:spLocks noGrp="1"/>
          </p:cNvSpPr>
          <p:nvPr>
            <p:ph idx="1"/>
          </p:nvPr>
        </p:nvSpPr>
        <p:spPr>
          <a:xfrm>
            <a:off x="768095" y="2167128"/>
            <a:ext cx="3895345" cy="3794760"/>
          </a:xfrm>
        </p:spPr>
        <p:txBody>
          <a:bodyPr/>
          <a:lstStyle>
            <a:lvl1pPr marL="0" indent="0">
              <a:lnSpc>
                <a:spcPct val="108000"/>
              </a:lnSpc>
              <a:spcBef>
                <a:spcPts val="600"/>
              </a:spcBef>
              <a:buNone/>
              <a:defRPr sz="1600" b="1"/>
            </a:lvl1pPr>
            <a:lvl2pPr marL="266700" indent="-174625">
              <a:lnSpc>
                <a:spcPct val="108000"/>
              </a:lnSpc>
              <a:spcBef>
                <a:spcPts val="600"/>
              </a:spcBef>
              <a:buClr>
                <a:schemeClr val="accent2"/>
              </a:buClr>
              <a:buFont typeface="Wingdings" panose="05000000000000000000" pitchFamily="2" charset="2"/>
              <a:buChar char="§"/>
              <a:defRPr sz="1400"/>
            </a:lvl2pPr>
            <a:lvl3pPr marL="625475" indent="-176213">
              <a:lnSpc>
                <a:spcPct val="108000"/>
              </a:lnSpc>
              <a:spcBef>
                <a:spcPts val="600"/>
              </a:spcBef>
              <a:buClr>
                <a:schemeClr val="accent3"/>
              </a:buClr>
              <a:buFont typeface="Verdana" panose="020B0604030504040204" pitchFamily="34" charset="0"/>
              <a:buChar char="›"/>
              <a:defRPr sz="1200"/>
            </a:lvl3pPr>
            <a:lvl4pPr marL="898525" indent="-182563">
              <a:lnSpc>
                <a:spcPct val="108000"/>
              </a:lnSpc>
              <a:spcBef>
                <a:spcPts val="600"/>
              </a:spcBef>
              <a:defRPr sz="1100"/>
            </a:lvl4pPr>
            <a:lvl5pPr>
              <a:defRPr sz="1200"/>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Content Placeholder 2">
            <a:extLst>
              <a:ext uri="{FF2B5EF4-FFF2-40B4-BE49-F238E27FC236}">
                <a16:creationId xmlns="" xmlns:a16="http://schemas.microsoft.com/office/drawing/2014/main" id="{B9A15D52-8558-4845-A031-407A4A736B6E}"/>
              </a:ext>
            </a:extLst>
          </p:cNvPr>
          <p:cNvSpPr>
            <a:spLocks noGrp="1"/>
          </p:cNvSpPr>
          <p:nvPr>
            <p:ph idx="16"/>
          </p:nvPr>
        </p:nvSpPr>
        <p:spPr>
          <a:xfrm>
            <a:off x="5286865" y="2167128"/>
            <a:ext cx="3895345" cy="3794760"/>
          </a:xfrm>
        </p:spPr>
        <p:txBody>
          <a:bodyPr/>
          <a:lstStyle>
            <a:lvl1pPr marL="0" indent="0">
              <a:lnSpc>
                <a:spcPct val="108000"/>
              </a:lnSpc>
              <a:spcBef>
                <a:spcPts val="600"/>
              </a:spcBef>
              <a:buNone/>
              <a:defRPr sz="1600" b="1"/>
            </a:lvl1pPr>
            <a:lvl2pPr marL="266700" indent="-174625">
              <a:lnSpc>
                <a:spcPct val="108000"/>
              </a:lnSpc>
              <a:spcBef>
                <a:spcPts val="600"/>
              </a:spcBef>
              <a:buClr>
                <a:schemeClr val="accent2"/>
              </a:buClr>
              <a:buFont typeface="Wingdings" panose="05000000000000000000" pitchFamily="2" charset="2"/>
              <a:buChar char="§"/>
              <a:defRPr sz="1400"/>
            </a:lvl2pPr>
            <a:lvl3pPr marL="625475" indent="-176213">
              <a:lnSpc>
                <a:spcPct val="108000"/>
              </a:lnSpc>
              <a:spcBef>
                <a:spcPts val="600"/>
              </a:spcBef>
              <a:buClr>
                <a:schemeClr val="accent3"/>
              </a:buClr>
              <a:buFont typeface="Verdana" panose="020B0604030504040204" pitchFamily="34" charset="0"/>
              <a:buChar char="›"/>
              <a:defRPr sz="1200"/>
            </a:lvl3pPr>
            <a:lvl4pPr marL="898525" indent="-182563">
              <a:lnSpc>
                <a:spcPct val="108000"/>
              </a:lnSpc>
              <a:spcBef>
                <a:spcPts val="600"/>
              </a:spcBef>
              <a:defRPr sz="1100"/>
            </a:lvl4pPr>
            <a:lvl5pPr>
              <a:defRPr sz="1200"/>
            </a:lvl5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7" name="Title Placeholder 1">
            <a:extLst>
              <a:ext uri="{FF2B5EF4-FFF2-40B4-BE49-F238E27FC236}">
                <a16:creationId xmlns="" xmlns:a16="http://schemas.microsoft.com/office/drawing/2014/main" id="{51BE064F-70A5-4DD4-822B-CAA5EF213650}"/>
              </a:ext>
            </a:extLst>
          </p:cNvPr>
          <p:cNvSpPr>
            <a:spLocks noGrp="1"/>
          </p:cNvSpPr>
          <p:nvPr>
            <p:ph type="title"/>
          </p:nvPr>
        </p:nvSpPr>
        <p:spPr>
          <a:xfrm>
            <a:off x="452439" y="91440"/>
            <a:ext cx="8124634" cy="891224"/>
          </a:xfrm>
          <a:prstGeom prst="rect">
            <a:avLst/>
          </a:prstGeom>
        </p:spPr>
        <p:txBody>
          <a:bodyPr vert="horz" lIns="91440" tIns="45720" rIns="91440" bIns="45720" rtlCol="0" anchor="b" anchorCtr="0">
            <a:normAutofit/>
          </a:bodyPr>
          <a:lstStyle/>
          <a:p>
            <a:r>
              <a:rPr lang="fr-FR"/>
              <a:t>Modifiez le style du titre</a:t>
            </a:r>
            <a:endParaRPr lang="en-US" dirty="0"/>
          </a:p>
        </p:txBody>
      </p:sp>
      <p:pic>
        <p:nvPicPr>
          <p:cNvPr id="18" name="Image 17">
            <a:extLst>
              <a:ext uri="{FF2B5EF4-FFF2-40B4-BE49-F238E27FC236}">
                <a16:creationId xmlns="" xmlns:a16="http://schemas.microsoft.com/office/drawing/2014/main" id="{A37636D1-811C-4DF7-9574-26856903E5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135279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sp>
        <p:nvSpPr>
          <p:cNvPr id="7" name="Line 412">
            <a:extLst>
              <a:ext uri="{FF2B5EF4-FFF2-40B4-BE49-F238E27FC236}">
                <a16:creationId xmlns="" xmlns:a16="http://schemas.microsoft.com/office/drawing/2014/main" id="{0DC529AF-7F3E-4A56-8801-C7B75981DA9F}"/>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9" name="Image 8">
            <a:extLst>
              <a:ext uri="{FF2B5EF4-FFF2-40B4-BE49-F238E27FC236}">
                <a16:creationId xmlns="" xmlns:a16="http://schemas.microsoft.com/office/drawing/2014/main" id="{D02F8A91-60D9-4D8E-B6D5-CCCB38781D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3420393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sp>
        <p:nvSpPr>
          <p:cNvPr id="7" name="Line 412">
            <a:extLst>
              <a:ext uri="{FF2B5EF4-FFF2-40B4-BE49-F238E27FC236}">
                <a16:creationId xmlns="" xmlns:a16="http://schemas.microsoft.com/office/drawing/2014/main" id="{0DC529AF-7F3E-4A56-8801-C7B75981DA9F}"/>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9" name="Image 8">
            <a:extLst>
              <a:ext uri="{FF2B5EF4-FFF2-40B4-BE49-F238E27FC236}">
                <a16:creationId xmlns="" xmlns:a16="http://schemas.microsoft.com/office/drawing/2014/main" id="{037B2A95-CCDD-4A6C-B6B5-387F6F9524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427446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Titre et contenu">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pic>
        <p:nvPicPr>
          <p:cNvPr id="9" name="Image 8">
            <a:extLst>
              <a:ext uri="{FF2B5EF4-FFF2-40B4-BE49-F238E27FC236}">
                <a16:creationId xmlns="" xmlns:a16="http://schemas.microsoft.com/office/drawing/2014/main" id="{037B2A95-CCDD-4A6C-B6B5-387F6F9524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3300424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6" name="Slide Number Placeholder 5"/>
          <p:cNvSpPr>
            <a:spLocks noGrp="1"/>
          </p:cNvSpPr>
          <p:nvPr>
            <p:ph type="sldNum" sz="quarter" idx="12"/>
          </p:nvPr>
        </p:nvSpPr>
        <p:spPr/>
        <p:txBody>
          <a:bodyPr/>
          <a:lstStyle/>
          <a:p>
            <a:fld id="{51711EDD-9927-4513-B8F6-A509DD1F795D}" type="slidenum">
              <a:rPr lang="fr-FR" smtClean="0"/>
              <a:t>‹N°›</a:t>
            </a:fld>
            <a:endParaRPr lang="fr-FR"/>
          </a:p>
        </p:txBody>
      </p:sp>
      <p:sp>
        <p:nvSpPr>
          <p:cNvPr id="7" name="Line 412">
            <a:extLst>
              <a:ext uri="{FF2B5EF4-FFF2-40B4-BE49-F238E27FC236}">
                <a16:creationId xmlns="" xmlns:a16="http://schemas.microsoft.com/office/drawing/2014/main" id="{0DC529AF-7F3E-4A56-8801-C7B75981DA9F}"/>
              </a:ext>
            </a:extLst>
          </p:cNvPr>
          <p:cNvSpPr>
            <a:spLocks noChangeShapeType="1"/>
          </p:cNvSpPr>
          <p:nvPr/>
        </p:nvSpPr>
        <p:spPr bwMode="auto">
          <a:xfrm>
            <a:off x="0" y="982663"/>
            <a:ext cx="9906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8" name="Image 7">
            <a:extLst>
              <a:ext uri="{FF2B5EF4-FFF2-40B4-BE49-F238E27FC236}">
                <a16:creationId xmlns="" xmlns:a16="http://schemas.microsoft.com/office/drawing/2014/main" id="{9414412A-F8E9-4A99-BFC4-3829519ABE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6928" y="308864"/>
            <a:ext cx="796069" cy="585407"/>
          </a:xfrm>
          <a:prstGeom prst="rect">
            <a:avLst/>
          </a:prstGeom>
        </p:spPr>
      </p:pic>
      <p:sp>
        <p:nvSpPr>
          <p:cNvPr id="10" name="Espace réservé du texte 9">
            <a:extLst>
              <a:ext uri="{FF2B5EF4-FFF2-40B4-BE49-F238E27FC236}">
                <a16:creationId xmlns="" xmlns:a16="http://schemas.microsoft.com/office/drawing/2014/main" id="{B2AB6FDF-8544-4563-BB14-DEF7A19707B0}"/>
              </a:ext>
            </a:extLst>
          </p:cNvPr>
          <p:cNvSpPr>
            <a:spLocks noGrp="1"/>
          </p:cNvSpPr>
          <p:nvPr>
            <p:ph type="body" sz="quarter" idx="13"/>
          </p:nvPr>
        </p:nvSpPr>
        <p:spPr>
          <a:xfrm>
            <a:off x="1075944" y="1618742"/>
            <a:ext cx="7754112" cy="1636522"/>
          </a:xfrm>
          <a:solidFill>
            <a:schemeClr val="accent1"/>
          </a:solidFill>
          <a:ln w="19050">
            <a:solidFill>
              <a:schemeClr val="accent2"/>
            </a:solidFill>
          </a:ln>
        </p:spPr>
        <p:txBody>
          <a:bodyPr anchor="ctr" anchorCtr="0">
            <a:normAutofit/>
          </a:bodyPr>
          <a:lstStyle>
            <a:lvl1pPr algn="ctr">
              <a:defRPr sz="1800">
                <a:solidFill>
                  <a:schemeClr val="bg1"/>
                </a:solidFill>
              </a:defRPr>
            </a:lvl1pPr>
          </a:lstStyle>
          <a:p>
            <a:pPr lvl="0"/>
            <a:r>
              <a:rPr lang="fr-FR"/>
              <a:t>Modifier les styles du texte du masque</a:t>
            </a:r>
          </a:p>
        </p:txBody>
      </p:sp>
      <p:sp>
        <p:nvSpPr>
          <p:cNvPr id="11" name="Espace réservé du texte 9">
            <a:extLst>
              <a:ext uri="{FF2B5EF4-FFF2-40B4-BE49-F238E27FC236}">
                <a16:creationId xmlns="" xmlns:a16="http://schemas.microsoft.com/office/drawing/2014/main" id="{58777BBB-9058-48B1-9F3D-44D10B8E5CAB}"/>
              </a:ext>
            </a:extLst>
          </p:cNvPr>
          <p:cNvSpPr>
            <a:spLocks noGrp="1"/>
          </p:cNvSpPr>
          <p:nvPr>
            <p:ph type="body" sz="quarter" idx="14"/>
          </p:nvPr>
        </p:nvSpPr>
        <p:spPr>
          <a:xfrm>
            <a:off x="1072816" y="3572510"/>
            <a:ext cx="7754112" cy="410272"/>
          </a:xfrm>
          <a:solidFill>
            <a:schemeClr val="accent1"/>
          </a:solidFill>
          <a:ln w="28575">
            <a:solidFill>
              <a:schemeClr val="accent1"/>
            </a:solidFill>
          </a:ln>
        </p:spPr>
        <p:txBody>
          <a:bodyPr anchor="ctr" anchorCtr="0">
            <a:normAutofit/>
          </a:bodyPr>
          <a:lstStyle>
            <a:lvl1pPr algn="ctr">
              <a:defRPr sz="1600">
                <a:solidFill>
                  <a:schemeClr val="bg1"/>
                </a:solidFill>
              </a:defRPr>
            </a:lvl1pPr>
          </a:lstStyle>
          <a:p>
            <a:pPr lvl="0"/>
            <a:r>
              <a:rPr lang="fr-FR"/>
              <a:t>Modifier les styles du texte du masque</a:t>
            </a:r>
          </a:p>
        </p:txBody>
      </p:sp>
      <p:sp>
        <p:nvSpPr>
          <p:cNvPr id="12" name="Espace réservé du texte 9">
            <a:extLst>
              <a:ext uri="{FF2B5EF4-FFF2-40B4-BE49-F238E27FC236}">
                <a16:creationId xmlns="" xmlns:a16="http://schemas.microsoft.com/office/drawing/2014/main" id="{4AAAEC2A-0C30-4D5B-83D6-5792368154B5}"/>
              </a:ext>
            </a:extLst>
          </p:cNvPr>
          <p:cNvSpPr>
            <a:spLocks noGrp="1"/>
          </p:cNvSpPr>
          <p:nvPr>
            <p:ph type="body" sz="quarter" idx="15" hasCustomPrompt="1"/>
          </p:nvPr>
        </p:nvSpPr>
        <p:spPr>
          <a:xfrm>
            <a:off x="1072816" y="3572510"/>
            <a:ext cx="7754112" cy="2279650"/>
          </a:xfrm>
          <a:noFill/>
          <a:ln w="28575">
            <a:solidFill>
              <a:schemeClr val="accent1"/>
            </a:solidFill>
          </a:ln>
        </p:spPr>
        <p:txBody>
          <a:bodyPr/>
          <a:lstStyle>
            <a:lvl1pPr>
              <a:defRPr/>
            </a:lvl1pPr>
            <a:lvl2pPr marL="457200" indent="0">
              <a:buNone/>
              <a:defRPr/>
            </a:lvl2pPr>
          </a:lstStyle>
          <a:p>
            <a:pPr lvl="1"/>
            <a:r>
              <a:rPr lang="fr-FR" dirty="0"/>
              <a:t> </a:t>
            </a:r>
          </a:p>
        </p:txBody>
      </p:sp>
      <p:sp>
        <p:nvSpPr>
          <p:cNvPr id="14" name="Espace réservé du texte 13">
            <a:extLst>
              <a:ext uri="{FF2B5EF4-FFF2-40B4-BE49-F238E27FC236}">
                <a16:creationId xmlns="" xmlns:a16="http://schemas.microsoft.com/office/drawing/2014/main" id="{85782542-59A2-4953-8402-B0E95D00CFA5}"/>
              </a:ext>
            </a:extLst>
          </p:cNvPr>
          <p:cNvSpPr>
            <a:spLocks noGrp="1"/>
          </p:cNvSpPr>
          <p:nvPr>
            <p:ph type="body" sz="quarter" idx="16"/>
          </p:nvPr>
        </p:nvSpPr>
        <p:spPr>
          <a:xfrm>
            <a:off x="1072816" y="4029456"/>
            <a:ext cx="7754112" cy="1822704"/>
          </a:xfrm>
          <a:ln>
            <a:noFill/>
          </a:ln>
        </p:spPr>
        <p:txBody>
          <a:bodyPr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182563" marR="0" indent="-182563"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sz="1600"/>
            </a:lvl2pPr>
            <a:lvl3pPr marL="449263" marR="0" indent="-182563" algn="l" defTabSz="914400" rtl="0" eaLnBrk="1" fontAlgn="auto" latinLnBrk="0" hangingPunct="1">
              <a:lnSpc>
                <a:spcPct val="90000"/>
              </a:lnSpc>
              <a:spcBef>
                <a:spcPts val="500"/>
              </a:spcBef>
              <a:spcAft>
                <a:spcPts val="0"/>
              </a:spcAft>
              <a:buClr>
                <a:srgbClr val="963B8E"/>
              </a:buClr>
              <a:buSzTx/>
              <a:buFont typeface="Verdana" panose="020B0604030504040204" pitchFamily="34" charset="0"/>
              <a:buChar char="›"/>
              <a:tabLst/>
              <a:defRPr>
                <a:solidFill>
                  <a:schemeClr val="accent3"/>
                </a:solidFill>
              </a:defRPr>
            </a:lvl3pPr>
            <a:lvl4pPr marL="715963" marR="0" indent="-1746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4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kumimoji="0" lang="fr-FR" sz="1400" b="0" i="0" u="none" strike="noStrike" kern="1200" cap="none" spc="0" normalizeH="0" baseline="0" noProof="0" dirty="0">
              <a:ln>
                <a:noFill/>
              </a:ln>
              <a:solidFill>
                <a:srgbClr val="4EA6BA"/>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26458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iapositive de titr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FAF4064-3789-4580-BA84-1380262B992C}"/>
              </a:ext>
            </a:extLst>
          </p:cNvPr>
          <p:cNvSpPr/>
          <p:nvPr userDrawn="1"/>
        </p:nvSpPr>
        <p:spPr>
          <a:xfrm>
            <a:off x="0" y="4544569"/>
            <a:ext cx="9906000" cy="23134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Image 16">
            <a:extLst>
              <a:ext uri="{FF2B5EF4-FFF2-40B4-BE49-F238E27FC236}">
                <a16:creationId xmlns="" xmlns:a16="http://schemas.microsoft.com/office/drawing/2014/main" id="{9FF13EA9-809B-4812-AD74-DAC2A2EAA919}"/>
              </a:ext>
            </a:extLst>
          </p:cNvPr>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3510595" y="2062036"/>
            <a:ext cx="2884809" cy="2121408"/>
          </a:xfrm>
          <a:prstGeom prst="rect">
            <a:avLst/>
          </a:prstGeom>
        </p:spPr>
      </p:pic>
    </p:spTree>
    <p:extLst>
      <p:ext uri="{BB962C8B-B14F-4D97-AF65-F5344CB8AC3E}">
        <p14:creationId xmlns:p14="http://schemas.microsoft.com/office/powerpoint/2010/main" val="217764183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use">
    <p:bg>
      <p:bgRef idx="1001">
        <a:schemeClr val="bg1"/>
      </p:bgRef>
    </p:bg>
    <p:spTree>
      <p:nvGrpSpPr>
        <p:cNvPr id="1" name=""/>
        <p:cNvGrpSpPr/>
        <p:nvPr/>
      </p:nvGrpSpPr>
      <p:grpSpPr>
        <a:xfrm>
          <a:off x="0" y="0"/>
          <a:ext cx="0" cy="0"/>
          <a:chOff x="0" y="0"/>
          <a:chExt cx="0" cy="0"/>
        </a:xfrm>
      </p:grpSpPr>
      <p:pic>
        <p:nvPicPr>
          <p:cNvPr id="4" name="Image 3">
            <a:extLst>
              <a:ext uri="{FF2B5EF4-FFF2-40B4-BE49-F238E27FC236}">
                <a16:creationId xmlns="" xmlns:a16="http://schemas.microsoft.com/office/drawing/2014/main" id="{7129E8B2-438D-4FA8-B730-AB438887F415}"/>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358034" y="1559454"/>
            <a:ext cx="2886080" cy="2886080"/>
          </a:xfrm>
          <a:prstGeom prst="rect">
            <a:avLst/>
          </a:prstGeom>
        </p:spPr>
      </p:pic>
      <p:sp>
        <p:nvSpPr>
          <p:cNvPr id="5" name="Triangle rectangle 4">
            <a:extLst>
              <a:ext uri="{FF2B5EF4-FFF2-40B4-BE49-F238E27FC236}">
                <a16:creationId xmlns="" xmlns:a16="http://schemas.microsoft.com/office/drawing/2014/main" id="{0BF70111-4AD5-46F2-985E-1BF22429F69F}"/>
              </a:ext>
            </a:extLst>
          </p:cNvPr>
          <p:cNvSpPr/>
          <p:nvPr/>
        </p:nvSpPr>
        <p:spPr>
          <a:xfrm>
            <a:off x="452437" y="1449388"/>
            <a:ext cx="9001126" cy="46799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 xmlns:a16="http://schemas.microsoft.com/office/drawing/2014/main" id="{E8519E02-EEDF-446E-891C-3E6EBCD6723A}"/>
              </a:ext>
            </a:extLst>
          </p:cNvPr>
          <p:cNvSpPr/>
          <p:nvPr/>
        </p:nvSpPr>
        <p:spPr>
          <a:xfrm rot="1648975">
            <a:off x="1690902" y="2179085"/>
            <a:ext cx="3365602" cy="830997"/>
          </a:xfrm>
          <a:prstGeom prst="rect">
            <a:avLst/>
          </a:prstGeom>
        </p:spPr>
        <p:txBody>
          <a:bodyPr wrap="square">
            <a:spAutoFit/>
          </a:bodyPr>
          <a:lstStyle/>
          <a:p>
            <a:pPr algn="ctr"/>
            <a:r>
              <a:rPr lang="fr-FR" sz="4800" b="1" dirty="0">
                <a:solidFill>
                  <a:schemeClr val="accent5"/>
                </a:solidFill>
              </a:rPr>
              <a:t>PAUSE</a:t>
            </a:r>
          </a:p>
        </p:txBody>
      </p:sp>
      <p:sp>
        <p:nvSpPr>
          <p:cNvPr id="8" name="Rectangle 7">
            <a:extLst>
              <a:ext uri="{FF2B5EF4-FFF2-40B4-BE49-F238E27FC236}">
                <a16:creationId xmlns="" xmlns:a16="http://schemas.microsoft.com/office/drawing/2014/main" id="{916B8CEA-4CFC-446A-9472-184676F26D59}"/>
              </a:ext>
            </a:extLst>
          </p:cNvPr>
          <p:cNvSpPr/>
          <p:nvPr/>
        </p:nvSpPr>
        <p:spPr>
          <a:xfrm>
            <a:off x="4431792" y="2661595"/>
            <a:ext cx="740664" cy="461665"/>
          </a:xfrm>
          <a:prstGeom prst="rect">
            <a:avLst/>
          </a:prstGeom>
        </p:spPr>
        <p:txBody>
          <a:bodyPr wrap="square">
            <a:spAutoFit/>
          </a:bodyPr>
          <a:lstStyle/>
          <a:p>
            <a:pPr algn="ctr"/>
            <a:r>
              <a:rPr lang="fr-FR" sz="2400" b="1" dirty="0">
                <a:solidFill>
                  <a:schemeClr val="accent3"/>
                </a:solidFill>
              </a:rPr>
              <a:t>15’</a:t>
            </a:r>
          </a:p>
        </p:txBody>
      </p:sp>
      <p:pic>
        <p:nvPicPr>
          <p:cNvPr id="7" name="Image 6">
            <a:extLst>
              <a:ext uri="{FF2B5EF4-FFF2-40B4-BE49-F238E27FC236}">
                <a16:creationId xmlns="" xmlns:a16="http://schemas.microsoft.com/office/drawing/2014/main" id="{F54361A1-0BA7-46AE-B3E6-E950E99C89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344368598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use déjeuner">
    <p:bg>
      <p:bgRef idx="1001">
        <a:schemeClr val="bg1"/>
      </p:bgRef>
    </p:bg>
    <p:spTree>
      <p:nvGrpSpPr>
        <p:cNvPr id="1" name=""/>
        <p:cNvGrpSpPr/>
        <p:nvPr/>
      </p:nvGrpSpPr>
      <p:grpSpPr>
        <a:xfrm>
          <a:off x="0" y="0"/>
          <a:ext cx="0" cy="0"/>
          <a:chOff x="0" y="0"/>
          <a:chExt cx="0" cy="0"/>
        </a:xfrm>
      </p:grpSpPr>
      <p:sp>
        <p:nvSpPr>
          <p:cNvPr id="5" name="Triangle rectangle 4">
            <a:extLst>
              <a:ext uri="{FF2B5EF4-FFF2-40B4-BE49-F238E27FC236}">
                <a16:creationId xmlns="" xmlns:a16="http://schemas.microsoft.com/office/drawing/2014/main" id="{0BF70111-4AD5-46F2-985E-1BF22429F69F}"/>
              </a:ext>
            </a:extLst>
          </p:cNvPr>
          <p:cNvSpPr/>
          <p:nvPr/>
        </p:nvSpPr>
        <p:spPr>
          <a:xfrm>
            <a:off x="452437" y="1449388"/>
            <a:ext cx="9001126" cy="46799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Image 8">
            <a:extLst>
              <a:ext uri="{FF2B5EF4-FFF2-40B4-BE49-F238E27FC236}">
                <a16:creationId xmlns="" xmlns:a16="http://schemas.microsoft.com/office/drawing/2014/main" id="{6B8BE50B-9314-4659-878E-621BDD288DB9}"/>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327648" y="1513396"/>
            <a:ext cx="3005329" cy="3005329"/>
          </a:xfrm>
          <a:prstGeom prst="rect">
            <a:avLst/>
          </a:prstGeom>
        </p:spPr>
      </p:pic>
      <p:sp>
        <p:nvSpPr>
          <p:cNvPr id="10" name="Rectangle 9">
            <a:extLst>
              <a:ext uri="{FF2B5EF4-FFF2-40B4-BE49-F238E27FC236}">
                <a16:creationId xmlns="" xmlns:a16="http://schemas.microsoft.com/office/drawing/2014/main" id="{0AD4F14E-A46F-4240-B1A2-904E5F331FBC}"/>
              </a:ext>
            </a:extLst>
          </p:cNvPr>
          <p:cNvSpPr/>
          <p:nvPr/>
        </p:nvSpPr>
        <p:spPr>
          <a:xfrm rot="1648975">
            <a:off x="1604577" y="2289920"/>
            <a:ext cx="4093054" cy="830997"/>
          </a:xfrm>
          <a:prstGeom prst="rect">
            <a:avLst/>
          </a:prstGeom>
        </p:spPr>
        <p:txBody>
          <a:bodyPr wrap="square">
            <a:spAutoFit/>
          </a:bodyPr>
          <a:lstStyle/>
          <a:p>
            <a:pPr algn="ctr"/>
            <a:r>
              <a:rPr lang="fr-FR" sz="4800" b="1" dirty="0">
                <a:solidFill>
                  <a:schemeClr val="accent5"/>
                </a:solidFill>
              </a:rPr>
              <a:t>DEJEUNER</a:t>
            </a:r>
          </a:p>
        </p:txBody>
      </p:sp>
      <p:pic>
        <p:nvPicPr>
          <p:cNvPr id="6" name="Image 5">
            <a:extLst>
              <a:ext uri="{FF2B5EF4-FFF2-40B4-BE49-F238E27FC236}">
                <a16:creationId xmlns="" xmlns:a16="http://schemas.microsoft.com/office/drawing/2014/main" id="{32D2569E-15BC-4C98-BD4B-09B35F99F8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0225" y="283749"/>
            <a:ext cx="796069" cy="585407"/>
          </a:xfrm>
          <a:prstGeom prst="rect">
            <a:avLst/>
          </a:prstGeom>
        </p:spPr>
      </p:pic>
    </p:spTree>
    <p:extLst>
      <p:ext uri="{BB962C8B-B14F-4D97-AF65-F5344CB8AC3E}">
        <p14:creationId xmlns:p14="http://schemas.microsoft.com/office/powerpoint/2010/main" val="180993820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522635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323321" y="1600201"/>
            <a:ext cx="437515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5202370" y="1600201"/>
            <a:ext cx="437515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3657254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323321" y="1354138"/>
            <a:ext cx="4376870"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323321" y="2174875"/>
            <a:ext cx="4376870"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5198931" y="1354138"/>
            <a:ext cx="4378590"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5198931" y="2174875"/>
            <a:ext cx="4378590"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2678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23477" y="1336341"/>
            <a:ext cx="4472285"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5157409" y="1336341"/>
            <a:ext cx="4404518"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323477" y="3941645"/>
            <a:ext cx="4472285"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5198225" y="3941645"/>
            <a:ext cx="4404518"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26027076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323322" y="1343026"/>
            <a:ext cx="9254200"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73495" y="2126106"/>
            <a:ext cx="3975100" cy="1712912"/>
          </a:xfrm>
        </p:spPr>
        <p:txBody>
          <a:bodyPr/>
          <a:lstStyle/>
          <a:p>
            <a:endParaRPr lang="fr-FR" dirty="0"/>
          </a:p>
        </p:txBody>
      </p:sp>
      <p:sp>
        <p:nvSpPr>
          <p:cNvPr id="7" name="Espace réservé du graphique 4"/>
          <p:cNvSpPr>
            <a:spLocks noGrp="1"/>
          </p:cNvSpPr>
          <p:nvPr>
            <p:ph type="chart" sz="quarter" idx="19"/>
          </p:nvPr>
        </p:nvSpPr>
        <p:spPr>
          <a:xfrm>
            <a:off x="5153457" y="2140283"/>
            <a:ext cx="3600683" cy="1712912"/>
          </a:xfrm>
        </p:spPr>
        <p:txBody>
          <a:bodyPr/>
          <a:lstStyle/>
          <a:p>
            <a:endParaRPr lang="fr-FR" dirty="0"/>
          </a:p>
        </p:txBody>
      </p:sp>
      <p:sp>
        <p:nvSpPr>
          <p:cNvPr id="8" name="Espace réservé du graphique 4"/>
          <p:cNvSpPr>
            <a:spLocks noGrp="1"/>
          </p:cNvSpPr>
          <p:nvPr>
            <p:ph type="chart" sz="quarter" idx="20"/>
          </p:nvPr>
        </p:nvSpPr>
        <p:spPr>
          <a:xfrm>
            <a:off x="473495" y="4141788"/>
            <a:ext cx="4007242" cy="1712912"/>
          </a:xfrm>
        </p:spPr>
        <p:txBody>
          <a:bodyPr/>
          <a:lstStyle/>
          <a:p>
            <a:endParaRPr lang="fr-FR"/>
          </a:p>
        </p:txBody>
      </p:sp>
      <p:sp>
        <p:nvSpPr>
          <p:cNvPr id="9" name="Espace réservé du graphique 4"/>
          <p:cNvSpPr>
            <a:spLocks noGrp="1"/>
          </p:cNvSpPr>
          <p:nvPr>
            <p:ph type="chart" sz="quarter" idx="21"/>
          </p:nvPr>
        </p:nvSpPr>
        <p:spPr>
          <a:xfrm>
            <a:off x="5145778" y="4141788"/>
            <a:ext cx="3600683" cy="1712912"/>
          </a:xfrm>
        </p:spPr>
        <p:txBody>
          <a:bodyPr/>
          <a:lstStyle/>
          <a:p>
            <a:endParaRPr lang="fr-FR"/>
          </a:p>
        </p:txBody>
      </p:sp>
    </p:spTree>
    <p:extLst>
      <p:ext uri="{BB962C8B-B14F-4D97-AF65-F5344CB8AC3E}">
        <p14:creationId xmlns:p14="http://schemas.microsoft.com/office/powerpoint/2010/main" val="36552337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1214" y="2755385"/>
            <a:ext cx="6158019" cy="1359415"/>
          </a:xfrm>
          <a:prstGeom prst="rect">
            <a:avLst/>
          </a:prstGeom>
        </p:spPr>
      </p:pic>
    </p:spTree>
    <p:extLst>
      <p:ext uri="{BB962C8B-B14F-4D97-AF65-F5344CB8AC3E}">
        <p14:creationId xmlns:p14="http://schemas.microsoft.com/office/powerpoint/2010/main" val="96660587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9906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a:solidFill>
                <a:prstClr val="white"/>
              </a:solidFill>
            </a:endParaRPr>
          </a:p>
        </p:txBody>
      </p:sp>
      <p:sp>
        <p:nvSpPr>
          <p:cNvPr id="2" name="Rectangle 1"/>
          <p:cNvSpPr/>
          <p:nvPr userDrawn="1"/>
        </p:nvSpPr>
        <p:spPr>
          <a:xfrm>
            <a:off x="-1" y="6260952"/>
            <a:ext cx="760317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a:solidFill>
                <a:prstClr val="white"/>
              </a:solidFill>
            </a:endParaRPr>
          </a:p>
        </p:txBody>
      </p:sp>
      <p:sp>
        <p:nvSpPr>
          <p:cNvPr id="4" name="Rectangle 3"/>
          <p:cNvSpPr/>
          <p:nvPr userDrawn="1"/>
        </p:nvSpPr>
        <p:spPr>
          <a:xfrm>
            <a:off x="3500155" y="6339872"/>
            <a:ext cx="2505814" cy="369332"/>
          </a:xfrm>
          <a:prstGeom prst="rect">
            <a:avLst/>
          </a:prstGeom>
        </p:spPr>
        <p:txBody>
          <a:bodyPr wrap="none">
            <a:spAutoFit/>
          </a:bodyPr>
          <a:lstStyle/>
          <a:p>
            <a:pPr algn="ctr" defTabSz="914400">
              <a:defRPr/>
            </a:pPr>
            <a:r>
              <a:rPr lang="fr-FR" dirty="0" smtClean="0">
                <a:solidFill>
                  <a:prstClr val="white">
                    <a:lumMod val="50000"/>
                  </a:prstClr>
                </a:solidFill>
              </a:rPr>
              <a:t>Heure du Jeudi 5 avril 2018</a:t>
            </a:r>
          </a:p>
        </p:txBody>
      </p:sp>
    </p:spTree>
    <p:extLst>
      <p:ext uri="{BB962C8B-B14F-4D97-AF65-F5344CB8AC3E}">
        <p14:creationId xmlns:p14="http://schemas.microsoft.com/office/powerpoint/2010/main" val="2898560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a:solidFill>
                <a:prstClr val="white"/>
              </a:solidFill>
            </a:endParaRPr>
          </a:p>
        </p:txBody>
      </p:sp>
    </p:spTree>
    <p:extLst>
      <p:ext uri="{BB962C8B-B14F-4D97-AF65-F5344CB8AC3E}">
        <p14:creationId xmlns:p14="http://schemas.microsoft.com/office/powerpoint/2010/main" val="1565059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724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23320" y="265113"/>
            <a:ext cx="92898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23320" y="3174242"/>
            <a:ext cx="929031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323320" y="3902158"/>
            <a:ext cx="929031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323319" y="4708956"/>
            <a:ext cx="929031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77713" y="5438585"/>
            <a:ext cx="1977396"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2528094"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725956" y="6357939"/>
            <a:ext cx="1824039"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31843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323477" y="363558"/>
            <a:ext cx="923845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a:endParaRPr lang="fr-FR">
              <a:solidFill>
                <a:srgbClr val="FF0000"/>
              </a:solidFill>
            </a:endParaRPr>
          </a:p>
        </p:txBody>
      </p:sp>
      <p:sp>
        <p:nvSpPr>
          <p:cNvPr id="14" name="Rectangle 13"/>
          <p:cNvSpPr/>
          <p:nvPr userDrawn="1"/>
        </p:nvSpPr>
        <p:spPr bwMode="auto">
          <a:xfrm>
            <a:off x="250664" y="357376"/>
            <a:ext cx="580240"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64293" y="397986"/>
            <a:ext cx="337080"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a:endParaRPr lang="fr-FR">
              <a:solidFill>
                <a:srgbClr val="000000"/>
              </a:solidFill>
            </a:endParaRPr>
          </a:p>
        </p:txBody>
      </p:sp>
      <p:sp>
        <p:nvSpPr>
          <p:cNvPr id="7" name="Text Placeholder 2"/>
          <p:cNvSpPr>
            <a:spLocks noGrp="1"/>
          </p:cNvSpPr>
          <p:nvPr userDrawn="1">
            <p:ph idx="1"/>
          </p:nvPr>
        </p:nvSpPr>
        <p:spPr>
          <a:xfrm>
            <a:off x="323477" y="1336341"/>
            <a:ext cx="923845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830904" y="357376"/>
            <a:ext cx="8719089"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323477" y="6365078"/>
            <a:ext cx="297710"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14400"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32790924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2439" y="91440"/>
            <a:ext cx="8124634" cy="891224"/>
          </a:xfrm>
          <a:prstGeom prst="rect">
            <a:avLst/>
          </a:prstGeom>
        </p:spPr>
        <p:txBody>
          <a:bodyPr vert="horz" lIns="91440" tIns="45720" rIns="91440" bIns="45720" rtlCol="0" anchor="b" anchorCtr="0">
            <a:normAutofit/>
          </a:bodyPr>
          <a:lstStyle/>
          <a:p>
            <a:r>
              <a:rPr lang="fr-FR" dirty="0"/>
              <a:t>MODIFIEZ LE STYLE DU TITRE</a:t>
            </a:r>
            <a:endParaRPr lang="en-US" dirty="0"/>
          </a:p>
        </p:txBody>
      </p:sp>
      <p:sp>
        <p:nvSpPr>
          <p:cNvPr id="3" name="Text Placeholder 2"/>
          <p:cNvSpPr>
            <a:spLocks noGrp="1"/>
          </p:cNvSpPr>
          <p:nvPr>
            <p:ph type="body" idx="1"/>
          </p:nvPr>
        </p:nvSpPr>
        <p:spPr>
          <a:xfrm>
            <a:off x="452438" y="1449389"/>
            <a:ext cx="9001125" cy="4679950"/>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p:txBody>
      </p:sp>
      <p:sp>
        <p:nvSpPr>
          <p:cNvPr id="6" name="Slide Number Placeholder 5"/>
          <p:cNvSpPr>
            <a:spLocks noGrp="1"/>
          </p:cNvSpPr>
          <p:nvPr>
            <p:ph type="sldNum" sz="quarter" idx="4"/>
          </p:nvPr>
        </p:nvSpPr>
        <p:spPr>
          <a:xfrm>
            <a:off x="8577073" y="6356352"/>
            <a:ext cx="647890" cy="365125"/>
          </a:xfrm>
          <a:prstGeom prst="rect">
            <a:avLst/>
          </a:prstGeom>
        </p:spPr>
        <p:txBody>
          <a:bodyPr vert="horz" lIns="91440" tIns="45720" rIns="91440" bIns="45720" rtlCol="0" anchor="ctr"/>
          <a:lstStyle>
            <a:lvl1pPr algn="r">
              <a:defRPr sz="1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51711EDD-9927-4513-B8F6-A509DD1F795D}" type="slidenum">
              <a:rPr lang="fr-FR" smtClean="0"/>
              <a:pPr/>
              <a:t>‹N°›</a:t>
            </a:fld>
            <a:endParaRPr lang="fr-FR" dirty="0"/>
          </a:p>
        </p:txBody>
      </p:sp>
      <p:sp>
        <p:nvSpPr>
          <p:cNvPr id="5" name="ZoneTexte 4">
            <a:extLst>
              <a:ext uri="{FF2B5EF4-FFF2-40B4-BE49-F238E27FC236}">
                <a16:creationId xmlns="" xmlns:a16="http://schemas.microsoft.com/office/drawing/2014/main" id="{AAE80C23-200F-4135-8031-3C344003F47F}"/>
              </a:ext>
            </a:extLst>
          </p:cNvPr>
          <p:cNvSpPr txBox="1"/>
          <p:nvPr userDrawn="1"/>
        </p:nvSpPr>
        <p:spPr>
          <a:xfrm>
            <a:off x="1622193" y="6352544"/>
            <a:ext cx="6248805" cy="363600"/>
          </a:xfrm>
          <a:prstGeom prst="rect">
            <a:avLst/>
          </a:prstGeom>
          <a:noFill/>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100" b="1" kern="1200" noProof="0" dirty="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rPr>
              <a:t>Heure </a:t>
            </a:r>
            <a:r>
              <a:rPr lang="fr-FR" sz="1100" b="1" kern="1200" noProof="0" dirty="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rPr>
              <a:t>du jeudi </a:t>
            </a:r>
            <a:r>
              <a:rPr lang="fr-FR" sz="1100" b="1" kern="1200" noProof="0" dirty="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rPr>
              <a:t>26/04/2018 et 03/05/2018</a:t>
            </a:r>
            <a:endParaRPr lang="fr-FR" sz="1100" b="1" kern="1200" noProof="0" dirty="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07971338"/>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7" r:id="rId6"/>
    <p:sldLayoutId id="2147483671" r:id="rId7"/>
    <p:sldLayoutId id="2147483666" r:id="rId8"/>
    <p:sldLayoutId id="2147483668" r:id="rId9"/>
    <p:sldLayoutId id="2147483669" r:id="rId10"/>
    <p:sldLayoutId id="2147483670" r:id="rId11"/>
  </p:sldLayoutIdLst>
  <p:hf sldNum="0" hdr="0" dt="0"/>
  <p:txStyles>
    <p:titleStyle>
      <a:lvl1pPr algn="l" defTabSz="914400" rtl="0" eaLnBrk="1" latinLnBrk="0" hangingPunct="1">
        <a:lnSpc>
          <a:spcPct val="90000"/>
        </a:lnSpc>
        <a:spcBef>
          <a:spcPct val="0"/>
        </a:spcBef>
        <a:buNone/>
        <a:defRPr sz="20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182563" indent="-182563" algn="l" defTabSz="914400" rtl="0" eaLnBrk="1" latinLnBrk="0" hangingPunct="1">
        <a:lnSpc>
          <a:spcPct val="90000"/>
        </a:lnSpc>
        <a:spcBef>
          <a:spcPts val="500"/>
        </a:spcBef>
        <a:buFont typeface="Wingdings" panose="05000000000000000000" pitchFamily="2" charset="2"/>
        <a:buChar char="§"/>
        <a:defRPr sz="14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2pPr>
      <a:lvl3pPr marL="449263" indent="-182563" algn="l" defTabSz="914400" rtl="0" eaLnBrk="1" latinLnBrk="0" hangingPunct="1">
        <a:lnSpc>
          <a:spcPct val="90000"/>
        </a:lnSpc>
        <a:spcBef>
          <a:spcPts val="500"/>
        </a:spcBef>
        <a:buClr>
          <a:schemeClr val="accent3"/>
        </a:buClr>
        <a:buFont typeface="Verdana" panose="020B0604030504040204" pitchFamily="34" charset="0"/>
        <a:buChar char="›"/>
        <a:defRPr sz="1200" kern="1200">
          <a:solidFill>
            <a:schemeClr val="accent3"/>
          </a:solidFill>
          <a:latin typeface="Verdana" panose="020B0604030504040204" pitchFamily="34" charset="0"/>
          <a:ea typeface="Verdana" panose="020B0604030504040204" pitchFamily="34" charset="0"/>
          <a:cs typeface="Verdana" panose="020B0604030504040204" pitchFamily="34" charset="0"/>
        </a:defRPr>
      </a:lvl3pPr>
      <a:lvl4pPr marL="715963" indent="-174625" algn="l" defTabSz="914400" rtl="0" eaLnBrk="1" latinLnBrk="0" hangingPunct="1">
        <a:lnSpc>
          <a:spcPct val="90000"/>
        </a:lnSpc>
        <a:spcBef>
          <a:spcPts val="500"/>
        </a:spcBef>
        <a:buFont typeface="Arial" panose="020B0604020202020204" pitchFamily="34" charset="0"/>
        <a:buChar char="•"/>
        <a:defRPr sz="11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120">
          <p15:clr>
            <a:srgbClr val="F26B43"/>
          </p15:clr>
        </p15:guide>
        <p15:guide id="2" pos="5955">
          <p15:clr>
            <a:srgbClr val="F26B43"/>
          </p15:clr>
        </p15:guide>
        <p15:guide id="3" pos="285">
          <p15:clr>
            <a:srgbClr val="F26B43"/>
          </p15:clr>
        </p15:guide>
        <p15:guide id="4" orient="horz" pos="913">
          <p15:clr>
            <a:srgbClr val="F26B43"/>
          </p15:clr>
        </p15:guide>
        <p15:guide id="5" orient="horz" pos="2387">
          <p15:clr>
            <a:srgbClr val="F26B43"/>
          </p15:clr>
        </p15:guide>
        <p15:guide id="6" orient="horz" pos="386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p:nvGrpSpPr>
        <p:grpSpPr>
          <a:xfrm>
            <a:off x="250664" y="357376"/>
            <a:ext cx="9311263"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a:endParaRPr lang="fr-FR">
                <a:solidFill>
                  <a:srgbClr val="000000"/>
                </a:solidFill>
              </a:endParaRPr>
            </a:p>
          </p:txBody>
        </p:sp>
      </p:grpSp>
      <p:sp>
        <p:nvSpPr>
          <p:cNvPr id="2" name="Espace réservé du titre 1"/>
          <p:cNvSpPr>
            <a:spLocks noGrp="1"/>
          </p:cNvSpPr>
          <p:nvPr>
            <p:ph type="title"/>
          </p:nvPr>
        </p:nvSpPr>
        <p:spPr>
          <a:xfrm>
            <a:off x="828939" y="379825"/>
            <a:ext cx="87399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323321" y="1354138"/>
            <a:ext cx="9254200"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p:nvCxnSpPr>
        <p:spPr bwMode="auto">
          <a:xfrm>
            <a:off x="322907" y="6205710"/>
            <a:ext cx="9239022"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auto">
          <a:xfrm>
            <a:off x="7725956" y="6357939"/>
            <a:ext cx="1824039"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p:nvSpPr>
        <p:spPr bwMode="auto">
          <a:xfrm>
            <a:off x="306782" y="6358677"/>
            <a:ext cx="300964"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914400">
              <a:defRPr/>
            </a:pPr>
            <a:fld id="{1E08334B-91D7-46DA-837A-2A85F7B647E5}" type="slidenum">
              <a:rPr lang="fr-FR" sz="700">
                <a:solidFill>
                  <a:prstClr val="white"/>
                </a:solidFill>
              </a:rPr>
              <a:pPr defTabSz="914400">
                <a:defRPr/>
              </a:pPr>
              <a:t>‹N°›</a:t>
            </a:fld>
            <a:endParaRPr lang="fr-FR" sz="700" dirty="0">
              <a:solidFill>
                <a:prstClr val="white"/>
              </a:solidFill>
            </a:endParaRPr>
          </a:p>
        </p:txBody>
      </p:sp>
      <p:sp>
        <p:nvSpPr>
          <p:cNvPr id="43" name="Espace réservé de la date 3"/>
          <p:cNvSpPr txBox="1">
            <a:spLocks noGrp="1"/>
          </p:cNvSpPr>
          <p:nvPr/>
        </p:nvSpPr>
        <p:spPr bwMode="auto">
          <a:xfrm>
            <a:off x="830904" y="6357938"/>
            <a:ext cx="7001748"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defTabSz="914400">
              <a:defRPr/>
            </a:pPr>
            <a:r>
              <a:rPr lang="fr-FR" sz="1200" dirty="0" smtClean="0">
                <a:solidFill>
                  <a:prstClr val="white">
                    <a:lumMod val="50000"/>
                  </a:prstClr>
                </a:solidFill>
                <a:latin typeface="Arial Narrow" panose="020B0606020202030204" pitchFamily="34" charset="0"/>
              </a:rPr>
              <a:t>Heure du Jeudi 26 avril 2018</a:t>
            </a:r>
          </a:p>
        </p:txBody>
      </p:sp>
    </p:spTree>
    <p:extLst>
      <p:ext uri="{BB962C8B-B14F-4D97-AF65-F5344CB8AC3E}">
        <p14:creationId xmlns:p14="http://schemas.microsoft.com/office/powerpoint/2010/main" val="542447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vc-front-itce.damdy.com/celca/lea-l-epargne-active-entretien-d-epargne-financiere-video-3493.html" TargetMode="External"/><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3.xml"/><Relationship Id="rId6" Type="http://schemas.microsoft.com/office/2007/relationships/hdphoto" Target="../media/hdphoto1.wdp"/><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6.png"/><Relationship Id="rId5" Type="http://schemas.openxmlformats.org/officeDocument/2006/relationships/tags" Target="../tags/tag5.xml"/><Relationship Id="rId10" Type="http://schemas.openxmlformats.org/officeDocument/2006/relationships/image" Target="../media/image35.png"/><Relationship Id="rId4" Type="http://schemas.openxmlformats.org/officeDocument/2006/relationships/tags" Target="../tags/tag4.xml"/><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4.png"/><Relationship Id="rId1" Type="http://schemas.openxmlformats.org/officeDocument/2006/relationships/slideLayout" Target="../slideLayouts/slideLayout22.xml"/><Relationship Id="rId4" Type="http://schemas.openxmlformats.org/officeDocument/2006/relationships/hyperlink" Target="http://commerciaux.celca.caisse-epargne.fr/download/1212/brief-hebdo/7980/brief-actualites-2018-semaine-18.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CDCE811-FDE0-4CBE-9740-4D9E50A03175}"/>
              </a:ext>
            </a:extLst>
          </p:cNvPr>
          <p:cNvSpPr>
            <a:spLocks noGrp="1"/>
          </p:cNvSpPr>
          <p:nvPr>
            <p:ph type="title"/>
          </p:nvPr>
        </p:nvSpPr>
        <p:spPr/>
        <p:txBody>
          <a:bodyPr/>
          <a:lstStyle/>
          <a:p>
            <a:r>
              <a:rPr lang="fr-FR" dirty="0"/>
              <a:t>HEURE DU </a:t>
            </a:r>
            <a:r>
              <a:rPr lang="fr-FR" dirty="0" smtClean="0"/>
              <a:t>JEUDI </a:t>
            </a:r>
            <a:br>
              <a:rPr lang="fr-FR" dirty="0" smtClean="0"/>
            </a:br>
            <a:r>
              <a:rPr lang="fr-FR" dirty="0" smtClean="0"/>
              <a:t>du 26/04 et 03/05/2018</a:t>
            </a:r>
            <a:endParaRPr lang="fr-FR" dirty="0"/>
          </a:p>
        </p:txBody>
      </p:sp>
      <p:sp>
        <p:nvSpPr>
          <p:cNvPr id="4" name="Espace réservé du texte 3">
            <a:extLst>
              <a:ext uri="{FF2B5EF4-FFF2-40B4-BE49-F238E27FC236}">
                <a16:creationId xmlns="" xmlns:a16="http://schemas.microsoft.com/office/drawing/2014/main" id="{CEA02D21-C02A-4365-9F94-4B36A794F0E6}"/>
              </a:ext>
            </a:extLst>
          </p:cNvPr>
          <p:cNvSpPr>
            <a:spLocks noGrp="1"/>
          </p:cNvSpPr>
          <p:nvPr>
            <p:ph type="body" sz="quarter" idx="11"/>
          </p:nvPr>
        </p:nvSpPr>
        <p:spPr/>
        <p:txBody>
          <a:bodyPr/>
          <a:lstStyle/>
          <a:p>
            <a:r>
              <a:rPr lang="fr-FR" dirty="0"/>
              <a:t>PRÉSENTATION DE LÉA</a:t>
            </a:r>
          </a:p>
        </p:txBody>
      </p:sp>
      <p:pic>
        <p:nvPicPr>
          <p:cNvPr id="6" name="Imag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633416" y="519269"/>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11"/>
          <p:cNvSpPr txBox="1"/>
          <p:nvPr/>
        </p:nvSpPr>
        <p:spPr>
          <a:xfrm>
            <a:off x="1314451" y="4148374"/>
            <a:ext cx="4585888" cy="1719620"/>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t="100000" r="100000"/>
            </a:path>
            <a:tileRect l="-100000" b="-100000"/>
          </a:gradFill>
          <a:scene3d>
            <a:camera prst="orthographicFront"/>
            <a:lightRig rig="threePt" dir="t"/>
          </a:scene3d>
          <a:sp3d>
            <a:bevelT w="114300" prst="artDeco"/>
          </a:sp3d>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900" smtClean="0">
                <a:solidFill>
                  <a:schemeClr val="bg1"/>
                </a:solidFill>
              </a:rPr>
              <a:t>Cliquer </a:t>
            </a:r>
            <a:r>
              <a:rPr lang="fr-FR" sz="1900" dirty="0" smtClean="0">
                <a:solidFill>
                  <a:schemeClr val="bg1"/>
                </a:solidFill>
              </a:rPr>
              <a:t>sur </a:t>
            </a:r>
          </a:p>
          <a:p>
            <a:pPr algn="ctr"/>
            <a:r>
              <a:rPr lang="fr-FR" sz="1900" dirty="0" smtClean="0">
                <a:solidFill>
                  <a:schemeClr val="bg1"/>
                </a:solidFill>
              </a:rPr>
              <a:t>« </a:t>
            </a:r>
            <a:r>
              <a:rPr lang="fr-FR" sz="1900" b="1" dirty="0" smtClean="0">
                <a:solidFill>
                  <a:schemeClr val="bg1"/>
                </a:solidFill>
              </a:rPr>
              <a:t>Activer la modification</a:t>
            </a:r>
            <a:r>
              <a:rPr lang="fr-FR" sz="1900" dirty="0" smtClean="0">
                <a:solidFill>
                  <a:schemeClr val="bg1"/>
                </a:solidFill>
              </a:rPr>
              <a:t> » </a:t>
            </a:r>
          </a:p>
          <a:p>
            <a:pPr algn="ctr"/>
            <a:r>
              <a:rPr lang="fr-FR" sz="1900" dirty="0" smtClean="0">
                <a:solidFill>
                  <a:schemeClr val="bg1"/>
                </a:solidFill>
              </a:rPr>
              <a:t>dans le bandeau jaune en haut de l’écran puis </a:t>
            </a:r>
            <a:r>
              <a:rPr lang="fr-FR" sz="1900" b="1" dirty="0" smtClean="0">
                <a:solidFill>
                  <a:schemeClr val="bg1"/>
                </a:solidFill>
              </a:rPr>
              <a:t>touche « F5 » </a:t>
            </a:r>
            <a:r>
              <a:rPr lang="fr-FR" sz="1900" dirty="0" smtClean="0">
                <a:solidFill>
                  <a:schemeClr val="bg1"/>
                </a:solidFill>
              </a:rPr>
              <a:t>pour lancer le diaporama</a:t>
            </a:r>
          </a:p>
        </p:txBody>
      </p:sp>
    </p:spTree>
    <p:extLst>
      <p:ext uri="{BB962C8B-B14F-4D97-AF65-F5344CB8AC3E}">
        <p14:creationId xmlns:p14="http://schemas.microsoft.com/office/powerpoint/2010/main" val="3568289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43406C2F-1440-4B87-AC3C-697520F45CD2}"/>
              </a:ext>
            </a:extLst>
          </p:cNvPr>
          <p:cNvSpPr>
            <a:spLocks noGrp="1"/>
          </p:cNvSpPr>
          <p:nvPr>
            <p:ph type="title"/>
          </p:nvPr>
        </p:nvSpPr>
        <p:spPr/>
        <p:txBody>
          <a:bodyPr/>
          <a:lstStyle/>
          <a:p>
            <a:r>
              <a:rPr lang="fr-FR" dirty="0"/>
              <a:t>VIDÉO DE PRÉSENTATION</a:t>
            </a:r>
          </a:p>
        </p:txBody>
      </p:sp>
      <p:pic>
        <p:nvPicPr>
          <p:cNvPr id="6" name="Image 5">
            <a:extLst>
              <a:ext uri="{FF2B5EF4-FFF2-40B4-BE49-F238E27FC236}">
                <a16:creationId xmlns="" xmlns:a16="http://schemas.microsoft.com/office/drawing/2014/main" id="{65A4FA60-5F53-49B0-8FAA-4A14B49E4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963" y="1143428"/>
            <a:ext cx="6160075" cy="4679950"/>
          </a:xfrm>
          <a:prstGeom prst="rect">
            <a:avLst/>
          </a:prstGeom>
        </p:spPr>
      </p:pic>
      <p:pic>
        <p:nvPicPr>
          <p:cNvPr id="7" name="Image 6">
            <a:hlinkClick r:id="rId3"/>
            <a:extLst>
              <a:ext uri="{FF2B5EF4-FFF2-40B4-BE49-F238E27FC236}">
                <a16:creationId xmlns="" xmlns:a16="http://schemas.microsoft.com/office/drawing/2014/main" id="{98EFCF1D-B7A0-409B-8D38-85C15C8B54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2036" y="2386692"/>
            <a:ext cx="1601929" cy="1601929"/>
          </a:xfrm>
          <a:prstGeom prst="rect">
            <a:avLst/>
          </a:prstGeom>
        </p:spPr>
      </p:pic>
      <p:sp>
        <p:nvSpPr>
          <p:cNvPr id="3" name="ZoneTexte 2"/>
          <p:cNvSpPr txBox="1"/>
          <p:nvPr/>
        </p:nvSpPr>
        <p:spPr>
          <a:xfrm>
            <a:off x="1022350" y="5943600"/>
            <a:ext cx="7861300" cy="523220"/>
          </a:xfrm>
          <a:prstGeom prst="rect">
            <a:avLst/>
          </a:prstGeom>
          <a:noFill/>
        </p:spPr>
        <p:txBody>
          <a:bodyPr wrap="square" rtlCol="0">
            <a:spAutoFit/>
          </a:bodyPr>
          <a:lstStyle/>
          <a:p>
            <a:r>
              <a:rPr lang="fr-FR" sz="1400" b="1" kern="0" dirty="0">
                <a:solidFill>
                  <a:schemeClr val="accent1"/>
                </a:solidFill>
                <a:latin typeface="+mj-lt"/>
              </a:rPr>
              <a:t>Les sessions </a:t>
            </a:r>
            <a:r>
              <a:rPr lang="fr-FR" sz="1400" b="1" kern="0" dirty="0" smtClean="0">
                <a:solidFill>
                  <a:schemeClr val="accent1"/>
                </a:solidFill>
                <a:latin typeface="+mj-lt"/>
              </a:rPr>
              <a:t>d’approfondissement se dérouleront </a:t>
            </a:r>
            <a:r>
              <a:rPr lang="fr-FR" sz="1400" b="1" kern="0" dirty="0">
                <a:solidFill>
                  <a:schemeClr val="accent1"/>
                </a:solidFill>
                <a:latin typeface="+mj-lt"/>
              </a:rPr>
              <a:t>sous forme de </a:t>
            </a:r>
            <a:r>
              <a:rPr lang="fr-FR" sz="1400" b="1" kern="0" dirty="0" smtClean="0">
                <a:solidFill>
                  <a:schemeClr val="accent1"/>
                </a:solidFill>
                <a:latin typeface="+mj-lt"/>
              </a:rPr>
              <a:t>formations </a:t>
            </a:r>
            <a:r>
              <a:rPr lang="fr-FR" sz="1400" b="1" kern="0" dirty="0">
                <a:solidFill>
                  <a:schemeClr val="accent1"/>
                </a:solidFill>
                <a:latin typeface="+mj-lt"/>
              </a:rPr>
              <a:t>présentielles (en lieu et place des WEBEX </a:t>
            </a:r>
            <a:r>
              <a:rPr lang="fr-FR" sz="1400" b="1" kern="0" dirty="0" smtClean="0">
                <a:solidFill>
                  <a:schemeClr val="accent1"/>
                </a:solidFill>
                <a:latin typeface="+mj-lt"/>
              </a:rPr>
              <a:t>indiquées </a:t>
            </a:r>
            <a:r>
              <a:rPr lang="fr-FR" sz="1400" b="1" kern="0" dirty="0">
                <a:solidFill>
                  <a:schemeClr val="accent1"/>
                </a:solidFill>
                <a:latin typeface="+mj-lt"/>
              </a:rPr>
              <a:t>dans le support vidéo)</a:t>
            </a:r>
          </a:p>
        </p:txBody>
      </p:sp>
      <p:sp>
        <p:nvSpPr>
          <p:cNvPr id="2" name="ZoneTexte 1">
            <a:hlinkClick r:id="rId3"/>
          </p:cNvPr>
          <p:cNvSpPr txBox="1"/>
          <p:nvPr/>
        </p:nvSpPr>
        <p:spPr>
          <a:xfrm>
            <a:off x="3302000" y="1956832"/>
            <a:ext cx="3403600" cy="369332"/>
          </a:xfrm>
          <a:prstGeom prst="rect">
            <a:avLst/>
          </a:prstGeom>
          <a:noFill/>
          <a:ln w="63500">
            <a:solidFill>
              <a:schemeClr val="accent1"/>
            </a:solidFill>
          </a:ln>
        </p:spPr>
        <p:txBody>
          <a:bodyPr wrap="square" rtlCol="0">
            <a:spAutoFit/>
          </a:bodyPr>
          <a:lstStyle/>
          <a:p>
            <a:r>
              <a:rPr lang="fr-FR" dirty="0" smtClean="0">
                <a:solidFill>
                  <a:schemeClr val="accent2"/>
                </a:solidFill>
              </a:rPr>
              <a:t>Cliquez pour lancer la vidéo</a:t>
            </a:r>
            <a:endParaRPr lang="fr-FR" dirty="0">
              <a:solidFill>
                <a:schemeClr val="accent2"/>
              </a:solidFill>
            </a:endParaRPr>
          </a:p>
        </p:txBody>
      </p:sp>
    </p:spTree>
    <p:extLst>
      <p:ext uri="{BB962C8B-B14F-4D97-AF65-F5344CB8AC3E}">
        <p14:creationId xmlns:p14="http://schemas.microsoft.com/office/powerpoint/2010/main" val="207393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p:txBody>
          <a:bodyPr/>
          <a:lstStyle/>
          <a:p>
            <a:r>
              <a:rPr lang="fr-FR" dirty="0"/>
              <a:t>RAPPEL DU CONTEXTE</a:t>
            </a:r>
          </a:p>
        </p:txBody>
      </p:sp>
      <p:sp>
        <p:nvSpPr>
          <p:cNvPr id="2" name="Rectangle 1">
            <a:extLst>
              <a:ext uri="{FF2B5EF4-FFF2-40B4-BE49-F238E27FC236}">
                <a16:creationId xmlns="" xmlns:a16="http://schemas.microsoft.com/office/drawing/2014/main" id="{370C3CAE-A7DF-412B-94FC-C4AF8D157B4D}"/>
              </a:ext>
            </a:extLst>
          </p:cNvPr>
          <p:cNvSpPr/>
          <p:nvPr/>
        </p:nvSpPr>
        <p:spPr>
          <a:xfrm>
            <a:off x="452438" y="1462496"/>
            <a:ext cx="2131613" cy="8218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Contexte de taux bas</a:t>
            </a:r>
          </a:p>
        </p:txBody>
      </p:sp>
      <p:sp>
        <p:nvSpPr>
          <p:cNvPr id="20" name="Rectangle 19">
            <a:extLst>
              <a:ext uri="{FF2B5EF4-FFF2-40B4-BE49-F238E27FC236}">
                <a16:creationId xmlns="" xmlns:a16="http://schemas.microsoft.com/office/drawing/2014/main" id="{DA322408-6DEC-42CA-8709-B2B6E83FAA7D}"/>
              </a:ext>
            </a:extLst>
          </p:cNvPr>
          <p:cNvSpPr/>
          <p:nvPr/>
        </p:nvSpPr>
        <p:spPr>
          <a:xfrm>
            <a:off x="2742275" y="1462496"/>
            <a:ext cx="2131613" cy="8218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Evolution du cadre réglementaire</a:t>
            </a:r>
          </a:p>
        </p:txBody>
      </p:sp>
      <p:sp>
        <p:nvSpPr>
          <p:cNvPr id="21" name="Rectangle 20">
            <a:extLst>
              <a:ext uri="{FF2B5EF4-FFF2-40B4-BE49-F238E27FC236}">
                <a16:creationId xmlns="" xmlns:a16="http://schemas.microsoft.com/office/drawing/2014/main" id="{4207444C-DDF2-4FB9-8B27-3CFA3B939D30}"/>
              </a:ext>
            </a:extLst>
          </p:cNvPr>
          <p:cNvSpPr/>
          <p:nvPr/>
        </p:nvSpPr>
        <p:spPr>
          <a:xfrm>
            <a:off x="5032112" y="1462496"/>
            <a:ext cx="2131613" cy="8218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Intensité concurrentielle accrue</a:t>
            </a:r>
          </a:p>
        </p:txBody>
      </p:sp>
      <p:sp>
        <p:nvSpPr>
          <p:cNvPr id="25" name="Espace réservé du contenu 1">
            <a:extLst>
              <a:ext uri="{FF2B5EF4-FFF2-40B4-BE49-F238E27FC236}">
                <a16:creationId xmlns="" xmlns:a16="http://schemas.microsoft.com/office/drawing/2014/main" id="{6B171FA8-0831-4768-94DF-1FF1F059BD89}"/>
              </a:ext>
            </a:extLst>
          </p:cNvPr>
          <p:cNvSpPr>
            <a:spLocks noGrp="1"/>
          </p:cNvSpPr>
          <p:nvPr>
            <p:ph idx="1"/>
          </p:nvPr>
        </p:nvSpPr>
        <p:spPr>
          <a:xfrm>
            <a:off x="452439" y="2350762"/>
            <a:ext cx="2128356" cy="990977"/>
          </a:xfrm>
        </p:spPr>
        <p:txBody>
          <a:bodyPr wrap="square" lIns="0" tIns="0" rIns="0" bIns="0" anchor="t" anchorCtr="0">
            <a:spAutoFit/>
          </a:bodyPr>
          <a:lstStyle/>
          <a:p>
            <a:pPr lvl="1">
              <a:buClr>
                <a:schemeClr val="accent1"/>
              </a:buClr>
            </a:pPr>
            <a:r>
              <a:rPr lang="fr-FR" sz="1100" dirty="0">
                <a:solidFill>
                  <a:schemeClr val="accent1"/>
                </a:solidFill>
              </a:rPr>
              <a:t>Baisse continue du rendement des livrets bancaires et </a:t>
            </a:r>
            <a:br>
              <a:rPr lang="fr-FR" sz="1100" dirty="0">
                <a:solidFill>
                  <a:schemeClr val="accent1"/>
                </a:solidFill>
              </a:rPr>
            </a:br>
            <a:r>
              <a:rPr lang="fr-FR" sz="1100" dirty="0">
                <a:solidFill>
                  <a:schemeClr val="accent1"/>
                </a:solidFill>
              </a:rPr>
              <a:t>des fonds €</a:t>
            </a:r>
          </a:p>
          <a:p>
            <a:endParaRPr lang="fr-FR" sz="1100" dirty="0"/>
          </a:p>
        </p:txBody>
      </p:sp>
      <p:sp>
        <p:nvSpPr>
          <p:cNvPr id="26" name="Espace réservé du contenu 1">
            <a:extLst>
              <a:ext uri="{FF2B5EF4-FFF2-40B4-BE49-F238E27FC236}">
                <a16:creationId xmlns="" xmlns:a16="http://schemas.microsoft.com/office/drawing/2014/main" id="{4724B961-9772-4593-B0E8-C59AD04641FC}"/>
              </a:ext>
            </a:extLst>
          </p:cNvPr>
          <p:cNvSpPr txBox="1">
            <a:spLocks/>
          </p:cNvSpPr>
          <p:nvPr/>
        </p:nvSpPr>
        <p:spPr>
          <a:xfrm>
            <a:off x="2742276" y="2350762"/>
            <a:ext cx="2131612" cy="2347566"/>
          </a:xfrm>
          <a:prstGeom prst="rect">
            <a:avLst/>
          </a:prstGeom>
        </p:spPr>
        <p:txBody>
          <a:bodyPr vert="horz" wrap="square" lIns="0" tIns="0" rIns="0" bIns="0" rtlCol="0" anchor="t" anchorCtr="0">
            <a:spAutoFit/>
          </a:bodyPr>
          <a:lstStyle>
            <a:lvl1pPr marL="0" indent="0" algn="l" defTabSz="914400" rtl="0" eaLnBrk="1" latinLnBrk="0" hangingPunct="1">
              <a:lnSpc>
                <a:spcPct val="108000"/>
              </a:lnSpc>
              <a:spcBef>
                <a:spcPts val="600"/>
              </a:spcBef>
              <a:buFont typeface="Arial" panose="020B0604020202020204" pitchFamily="34" charset="0"/>
              <a:buNone/>
              <a:defRPr sz="16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266700" indent="-174625" algn="l" defTabSz="914400" rtl="0" eaLnBrk="1" latinLnBrk="0" hangingPunct="1">
              <a:lnSpc>
                <a:spcPct val="108000"/>
              </a:lnSpc>
              <a:spcBef>
                <a:spcPts val="600"/>
              </a:spcBef>
              <a:buClr>
                <a:schemeClr val="accent2"/>
              </a:buClr>
              <a:buFont typeface="Wingdings" panose="05000000000000000000" pitchFamily="2" charset="2"/>
              <a:buChar char="§"/>
              <a:defRPr sz="14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2pPr>
            <a:lvl3pPr marL="625475" indent="-176213" algn="l" defTabSz="914400" rtl="0" eaLnBrk="1" latinLnBrk="0" hangingPunct="1">
              <a:lnSpc>
                <a:spcPct val="108000"/>
              </a:lnSpc>
              <a:spcBef>
                <a:spcPts val="600"/>
              </a:spcBef>
              <a:buClr>
                <a:schemeClr val="accent3"/>
              </a:buClr>
              <a:buFont typeface="Verdana" panose="020B0604030504040204" pitchFamily="34" charset="0"/>
              <a:buChar char="›"/>
              <a:defRPr sz="1200" kern="1200">
                <a:solidFill>
                  <a:schemeClr val="accent3"/>
                </a:solidFill>
                <a:latin typeface="Verdana" panose="020B0604030504040204" pitchFamily="34" charset="0"/>
                <a:ea typeface="Verdana" panose="020B0604030504040204" pitchFamily="34" charset="0"/>
                <a:cs typeface="Verdana" panose="020B0604030504040204" pitchFamily="34" charset="0"/>
              </a:defRPr>
            </a:lvl3pPr>
            <a:lvl4pPr marL="898525" indent="-182563" algn="l" defTabSz="914400" rtl="0" eaLnBrk="1" latinLnBrk="0" hangingPunct="1">
              <a:lnSpc>
                <a:spcPct val="108000"/>
              </a:lnSpc>
              <a:spcBef>
                <a:spcPts val="600"/>
              </a:spcBef>
              <a:buFont typeface="Arial" panose="020B0604020202020204" pitchFamily="34" charset="0"/>
              <a:buChar char="•"/>
              <a:defRPr sz="11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1"/>
              </a:buClr>
            </a:pPr>
            <a:r>
              <a:rPr lang="fr-FR" sz="1100" dirty="0">
                <a:solidFill>
                  <a:schemeClr val="accent1"/>
                </a:solidFill>
              </a:rPr>
              <a:t>Nécessité de justifier du devoir de conseil</a:t>
            </a:r>
          </a:p>
          <a:p>
            <a:pPr lvl="1">
              <a:buClr>
                <a:schemeClr val="accent1"/>
              </a:buClr>
            </a:pPr>
            <a:r>
              <a:rPr lang="fr-FR" sz="1100" dirty="0">
                <a:solidFill>
                  <a:schemeClr val="accent1"/>
                </a:solidFill>
              </a:rPr>
              <a:t>Renforcement de la protection de la clientèle : conseil adapté, rapport d’adéquation, transparence des frais dont </a:t>
            </a:r>
            <a:r>
              <a:rPr lang="fr-FR" sz="1100" dirty="0" err="1">
                <a:solidFill>
                  <a:schemeClr val="accent1"/>
                </a:solidFill>
              </a:rPr>
              <a:t>inducements</a:t>
            </a:r>
            <a:r>
              <a:rPr lang="fr-FR" sz="1100" dirty="0">
                <a:solidFill>
                  <a:schemeClr val="accent1"/>
                </a:solidFill>
              </a:rPr>
              <a:t>, suivi dans la durée, documentation </a:t>
            </a:r>
            <a:r>
              <a:rPr lang="fr-FR" sz="1100" dirty="0" err="1">
                <a:solidFill>
                  <a:schemeClr val="accent1"/>
                </a:solidFill>
              </a:rPr>
              <a:t>pré-contractuelle</a:t>
            </a:r>
            <a:endParaRPr lang="fr-FR" sz="1100" dirty="0">
              <a:solidFill>
                <a:schemeClr val="accent1"/>
              </a:solidFill>
            </a:endParaRPr>
          </a:p>
          <a:p>
            <a:endParaRPr lang="fr-FR" sz="1100" dirty="0"/>
          </a:p>
        </p:txBody>
      </p:sp>
      <p:sp>
        <p:nvSpPr>
          <p:cNvPr id="27" name="Espace réservé du contenu 1">
            <a:extLst>
              <a:ext uri="{FF2B5EF4-FFF2-40B4-BE49-F238E27FC236}">
                <a16:creationId xmlns="" xmlns:a16="http://schemas.microsoft.com/office/drawing/2014/main" id="{0EF77EE2-318E-42D0-9BA6-9A41B5EC27E5}"/>
              </a:ext>
            </a:extLst>
          </p:cNvPr>
          <p:cNvSpPr txBox="1">
            <a:spLocks/>
          </p:cNvSpPr>
          <p:nvPr/>
        </p:nvSpPr>
        <p:spPr>
          <a:xfrm>
            <a:off x="5032112" y="2350762"/>
            <a:ext cx="2131613" cy="808170"/>
          </a:xfrm>
          <a:prstGeom prst="rect">
            <a:avLst/>
          </a:prstGeom>
        </p:spPr>
        <p:txBody>
          <a:bodyPr vert="horz" wrap="square" lIns="0" tIns="0" rIns="0" bIns="0" rtlCol="0" anchor="t" anchorCtr="0">
            <a:spAutoFit/>
          </a:bodyPr>
          <a:lstStyle>
            <a:lvl1pPr marL="0" indent="0" algn="l" defTabSz="914400" rtl="0" eaLnBrk="1" latinLnBrk="0" hangingPunct="1">
              <a:lnSpc>
                <a:spcPct val="108000"/>
              </a:lnSpc>
              <a:spcBef>
                <a:spcPts val="600"/>
              </a:spcBef>
              <a:buFont typeface="Arial" panose="020B0604020202020204" pitchFamily="34" charset="0"/>
              <a:buNone/>
              <a:defRPr sz="16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266700" indent="-174625" algn="l" defTabSz="914400" rtl="0" eaLnBrk="1" latinLnBrk="0" hangingPunct="1">
              <a:lnSpc>
                <a:spcPct val="108000"/>
              </a:lnSpc>
              <a:spcBef>
                <a:spcPts val="600"/>
              </a:spcBef>
              <a:buClr>
                <a:schemeClr val="accent2"/>
              </a:buClr>
              <a:buFont typeface="Wingdings" panose="05000000000000000000" pitchFamily="2" charset="2"/>
              <a:buChar char="§"/>
              <a:defRPr sz="14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2pPr>
            <a:lvl3pPr marL="625475" indent="-176213" algn="l" defTabSz="914400" rtl="0" eaLnBrk="1" latinLnBrk="0" hangingPunct="1">
              <a:lnSpc>
                <a:spcPct val="108000"/>
              </a:lnSpc>
              <a:spcBef>
                <a:spcPts val="600"/>
              </a:spcBef>
              <a:buClr>
                <a:schemeClr val="accent3"/>
              </a:buClr>
              <a:buFont typeface="Verdana" panose="020B0604030504040204" pitchFamily="34" charset="0"/>
              <a:buChar char="›"/>
              <a:defRPr sz="1200" kern="1200">
                <a:solidFill>
                  <a:schemeClr val="accent3"/>
                </a:solidFill>
                <a:latin typeface="Verdana" panose="020B0604030504040204" pitchFamily="34" charset="0"/>
                <a:ea typeface="Verdana" panose="020B0604030504040204" pitchFamily="34" charset="0"/>
                <a:cs typeface="Verdana" panose="020B0604030504040204" pitchFamily="34" charset="0"/>
              </a:defRPr>
            </a:lvl3pPr>
            <a:lvl4pPr marL="898525" indent="-182563" algn="l" defTabSz="914400" rtl="0" eaLnBrk="1" latinLnBrk="0" hangingPunct="1">
              <a:lnSpc>
                <a:spcPct val="108000"/>
              </a:lnSpc>
              <a:spcBef>
                <a:spcPts val="600"/>
              </a:spcBef>
              <a:buFont typeface="Arial" panose="020B0604020202020204" pitchFamily="34" charset="0"/>
              <a:buChar char="•"/>
              <a:defRPr sz="11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1"/>
              </a:buClr>
            </a:pPr>
            <a:r>
              <a:rPr lang="fr-FR" sz="1100" dirty="0">
                <a:solidFill>
                  <a:schemeClr val="accent1"/>
                </a:solidFill>
              </a:rPr>
              <a:t>Actions commerciales des concurrents pour favoriser la collecte en UC</a:t>
            </a:r>
          </a:p>
          <a:p>
            <a:endParaRPr lang="fr-FR" sz="1100" dirty="0"/>
          </a:p>
        </p:txBody>
      </p:sp>
      <p:pic>
        <p:nvPicPr>
          <p:cNvPr id="7" name="Image 6">
            <a:extLst>
              <a:ext uri="{FF2B5EF4-FFF2-40B4-BE49-F238E27FC236}">
                <a16:creationId xmlns="" xmlns:a16="http://schemas.microsoft.com/office/drawing/2014/main" id="{1849552D-E65A-4ACB-BE61-834160529F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362" y="4775582"/>
            <a:ext cx="595278" cy="595278"/>
          </a:xfrm>
          <a:prstGeom prst="rect">
            <a:avLst/>
          </a:prstGeom>
        </p:spPr>
      </p:pic>
      <p:sp>
        <p:nvSpPr>
          <p:cNvPr id="44" name="Line 10">
            <a:extLst>
              <a:ext uri="{FF2B5EF4-FFF2-40B4-BE49-F238E27FC236}">
                <a16:creationId xmlns="" xmlns:a16="http://schemas.microsoft.com/office/drawing/2014/main" id="{C4AD4951-BB7D-4EA5-9C13-A652ADAD58E2}"/>
              </a:ext>
            </a:extLst>
          </p:cNvPr>
          <p:cNvSpPr>
            <a:spLocks noChangeShapeType="1"/>
          </p:cNvSpPr>
          <p:nvPr/>
        </p:nvSpPr>
        <p:spPr bwMode="auto">
          <a:xfrm rot="5400000" flipH="1" flipV="1">
            <a:off x="701163" y="3424496"/>
            <a:ext cx="3924000"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
        <p:nvSpPr>
          <p:cNvPr id="45" name="Line 10">
            <a:extLst>
              <a:ext uri="{FF2B5EF4-FFF2-40B4-BE49-F238E27FC236}">
                <a16:creationId xmlns="" xmlns:a16="http://schemas.microsoft.com/office/drawing/2014/main" id="{51426FC7-6EA6-496D-8FA3-9462E5773F3A}"/>
              </a:ext>
            </a:extLst>
          </p:cNvPr>
          <p:cNvSpPr>
            <a:spLocks noChangeShapeType="1"/>
          </p:cNvSpPr>
          <p:nvPr/>
        </p:nvSpPr>
        <p:spPr bwMode="auto">
          <a:xfrm rot="5400000" flipH="1" flipV="1">
            <a:off x="2991000" y="3424496"/>
            <a:ext cx="3924000"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
        <p:nvSpPr>
          <p:cNvPr id="46" name="Rectangle 45">
            <a:extLst>
              <a:ext uri="{FF2B5EF4-FFF2-40B4-BE49-F238E27FC236}">
                <a16:creationId xmlns="" xmlns:a16="http://schemas.microsoft.com/office/drawing/2014/main" id="{6039339C-4430-4DE5-947E-F7F4F256EB2C}"/>
              </a:ext>
            </a:extLst>
          </p:cNvPr>
          <p:cNvSpPr/>
          <p:nvPr/>
        </p:nvSpPr>
        <p:spPr>
          <a:xfrm>
            <a:off x="7321950" y="1462496"/>
            <a:ext cx="2131613" cy="8218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rPr>
              <a:t>Ruptures technologiques</a:t>
            </a:r>
          </a:p>
        </p:txBody>
      </p:sp>
      <p:sp>
        <p:nvSpPr>
          <p:cNvPr id="47" name="Line 10">
            <a:extLst>
              <a:ext uri="{FF2B5EF4-FFF2-40B4-BE49-F238E27FC236}">
                <a16:creationId xmlns="" xmlns:a16="http://schemas.microsoft.com/office/drawing/2014/main" id="{880F8C21-43BC-49EB-A561-9225326AA770}"/>
              </a:ext>
            </a:extLst>
          </p:cNvPr>
          <p:cNvSpPr>
            <a:spLocks noChangeShapeType="1"/>
          </p:cNvSpPr>
          <p:nvPr/>
        </p:nvSpPr>
        <p:spPr bwMode="auto">
          <a:xfrm rot="5400000" flipH="1" flipV="1">
            <a:off x="5280837" y="3424496"/>
            <a:ext cx="3924000"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pic>
        <p:nvPicPr>
          <p:cNvPr id="51" name="Image 50">
            <a:extLst>
              <a:ext uri="{FF2B5EF4-FFF2-40B4-BE49-F238E27FC236}">
                <a16:creationId xmlns="" xmlns:a16="http://schemas.microsoft.com/office/drawing/2014/main" id="{1B655EFE-A33E-4BC5-A130-DF778E3367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55" b="6955"/>
          <a:stretch/>
        </p:blipFill>
        <p:spPr>
          <a:xfrm>
            <a:off x="3441457" y="4812992"/>
            <a:ext cx="648245" cy="558073"/>
          </a:xfrm>
          <a:prstGeom prst="rect">
            <a:avLst/>
          </a:prstGeom>
        </p:spPr>
      </p:pic>
      <p:grpSp>
        <p:nvGrpSpPr>
          <p:cNvPr id="55" name="Groupe 54">
            <a:extLst>
              <a:ext uri="{FF2B5EF4-FFF2-40B4-BE49-F238E27FC236}">
                <a16:creationId xmlns="" xmlns:a16="http://schemas.microsoft.com/office/drawing/2014/main" id="{F9C2B217-0A78-4774-AD3E-750E5C75B358}"/>
              </a:ext>
            </a:extLst>
          </p:cNvPr>
          <p:cNvGrpSpPr/>
          <p:nvPr/>
        </p:nvGrpSpPr>
        <p:grpSpPr>
          <a:xfrm>
            <a:off x="8162336" y="4721810"/>
            <a:ext cx="803898" cy="649255"/>
            <a:chOff x="3368052" y="4548671"/>
            <a:chExt cx="803898" cy="649255"/>
          </a:xfrm>
        </p:grpSpPr>
        <p:sp>
          <p:nvSpPr>
            <p:cNvPr id="54" name="Rectangle 53">
              <a:extLst>
                <a:ext uri="{FF2B5EF4-FFF2-40B4-BE49-F238E27FC236}">
                  <a16:creationId xmlns="" xmlns:a16="http://schemas.microsoft.com/office/drawing/2014/main" id="{DA4B35EF-023E-4274-82BE-AC7D6A6C5624}"/>
                </a:ext>
              </a:extLst>
            </p:cNvPr>
            <p:cNvSpPr/>
            <p:nvPr/>
          </p:nvSpPr>
          <p:spPr>
            <a:xfrm>
              <a:off x="3884214" y="4574517"/>
              <a:ext cx="287736" cy="230651"/>
            </a:xfrm>
            <a:prstGeom prst="rect">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9" name="Image 48">
              <a:extLst>
                <a:ext uri="{FF2B5EF4-FFF2-40B4-BE49-F238E27FC236}">
                  <a16:creationId xmlns="" xmlns:a16="http://schemas.microsoft.com/office/drawing/2014/main" id="{0F9FD3B5-ED9D-4DA2-B713-6C7F17A6C7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5736" y="4588877"/>
              <a:ext cx="244693" cy="201930"/>
            </a:xfrm>
            <a:prstGeom prst="rect">
              <a:avLst/>
            </a:prstGeom>
          </p:spPr>
        </p:pic>
        <p:pic>
          <p:nvPicPr>
            <p:cNvPr id="53" name="Image 52">
              <a:extLst>
                <a:ext uri="{FF2B5EF4-FFF2-40B4-BE49-F238E27FC236}">
                  <a16:creationId xmlns="" xmlns:a16="http://schemas.microsoft.com/office/drawing/2014/main" id="{A5180A5A-EC89-4F08-9B08-2F901F6CE6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945" r="7698"/>
            <a:stretch/>
          </p:blipFill>
          <p:spPr>
            <a:xfrm flipH="1">
              <a:off x="3368052" y="4548671"/>
              <a:ext cx="554183" cy="649255"/>
            </a:xfrm>
            <a:prstGeom prst="rect">
              <a:avLst/>
            </a:prstGeom>
          </p:spPr>
        </p:pic>
      </p:grpSp>
      <p:sp>
        <p:nvSpPr>
          <p:cNvPr id="56" name="Espace réservé du contenu 1">
            <a:extLst>
              <a:ext uri="{FF2B5EF4-FFF2-40B4-BE49-F238E27FC236}">
                <a16:creationId xmlns="" xmlns:a16="http://schemas.microsoft.com/office/drawing/2014/main" id="{9F9E77F5-4255-4DE5-9E20-9DC738E6815C}"/>
              </a:ext>
            </a:extLst>
          </p:cNvPr>
          <p:cNvSpPr txBox="1">
            <a:spLocks/>
          </p:cNvSpPr>
          <p:nvPr/>
        </p:nvSpPr>
        <p:spPr>
          <a:xfrm>
            <a:off x="7321950" y="2350762"/>
            <a:ext cx="2131613" cy="1433534"/>
          </a:xfrm>
          <a:prstGeom prst="rect">
            <a:avLst/>
          </a:prstGeom>
        </p:spPr>
        <p:txBody>
          <a:bodyPr vert="horz" wrap="square" lIns="0" tIns="0" rIns="0" bIns="0" rtlCol="0" anchor="t" anchorCtr="0">
            <a:spAutoFit/>
          </a:bodyPr>
          <a:lstStyle>
            <a:lvl1pPr marL="0" indent="0" algn="l" defTabSz="914400" rtl="0" eaLnBrk="1" latinLnBrk="0" hangingPunct="1">
              <a:lnSpc>
                <a:spcPct val="108000"/>
              </a:lnSpc>
              <a:spcBef>
                <a:spcPts val="600"/>
              </a:spcBef>
              <a:buFont typeface="Arial" panose="020B0604020202020204" pitchFamily="34" charset="0"/>
              <a:buNone/>
              <a:defRPr sz="16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266700" indent="-174625" algn="l" defTabSz="914400" rtl="0" eaLnBrk="1" latinLnBrk="0" hangingPunct="1">
              <a:lnSpc>
                <a:spcPct val="108000"/>
              </a:lnSpc>
              <a:spcBef>
                <a:spcPts val="600"/>
              </a:spcBef>
              <a:buClr>
                <a:schemeClr val="accent2"/>
              </a:buClr>
              <a:buFont typeface="Wingdings" panose="05000000000000000000" pitchFamily="2" charset="2"/>
              <a:buChar char="§"/>
              <a:defRPr sz="14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2pPr>
            <a:lvl3pPr marL="625475" indent="-176213" algn="l" defTabSz="914400" rtl="0" eaLnBrk="1" latinLnBrk="0" hangingPunct="1">
              <a:lnSpc>
                <a:spcPct val="108000"/>
              </a:lnSpc>
              <a:spcBef>
                <a:spcPts val="600"/>
              </a:spcBef>
              <a:buClr>
                <a:schemeClr val="accent3"/>
              </a:buClr>
              <a:buFont typeface="Verdana" panose="020B0604030504040204" pitchFamily="34" charset="0"/>
              <a:buChar char="›"/>
              <a:defRPr sz="1200" kern="1200">
                <a:solidFill>
                  <a:schemeClr val="accent3"/>
                </a:solidFill>
                <a:latin typeface="Verdana" panose="020B0604030504040204" pitchFamily="34" charset="0"/>
                <a:ea typeface="Verdana" panose="020B0604030504040204" pitchFamily="34" charset="0"/>
                <a:cs typeface="Verdana" panose="020B0604030504040204" pitchFamily="34" charset="0"/>
              </a:defRPr>
            </a:lvl3pPr>
            <a:lvl4pPr marL="898525" indent="-182563" algn="l" defTabSz="914400" rtl="0" eaLnBrk="1" latinLnBrk="0" hangingPunct="1">
              <a:lnSpc>
                <a:spcPct val="108000"/>
              </a:lnSpc>
              <a:spcBef>
                <a:spcPts val="600"/>
              </a:spcBef>
              <a:buFont typeface="Arial" panose="020B0604020202020204" pitchFamily="34" charset="0"/>
              <a:buChar char="•"/>
              <a:defRPr sz="11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1"/>
              </a:buClr>
            </a:pPr>
            <a:r>
              <a:rPr lang="fr-FR" sz="1100" dirty="0">
                <a:solidFill>
                  <a:schemeClr val="accent1"/>
                </a:solidFill>
              </a:rPr>
              <a:t>Expérience client réinventée (</a:t>
            </a:r>
            <a:r>
              <a:rPr lang="fr-FR" sz="1100" dirty="0" err="1">
                <a:solidFill>
                  <a:schemeClr val="accent1"/>
                </a:solidFill>
              </a:rPr>
              <a:t>robo-advisor</a:t>
            </a:r>
            <a:r>
              <a:rPr lang="fr-FR" sz="1100" dirty="0">
                <a:solidFill>
                  <a:schemeClr val="accent1"/>
                </a:solidFill>
              </a:rPr>
              <a:t>, agrégateurs de comptes, etc.)</a:t>
            </a:r>
          </a:p>
          <a:p>
            <a:pPr lvl="1">
              <a:buClr>
                <a:schemeClr val="accent1"/>
              </a:buClr>
            </a:pPr>
            <a:r>
              <a:rPr lang="fr-FR" sz="1100" dirty="0">
                <a:solidFill>
                  <a:schemeClr val="accent1"/>
                </a:solidFill>
              </a:rPr>
              <a:t>Concurrents traditionnels se dotant d’outils digitaux</a:t>
            </a:r>
          </a:p>
          <a:p>
            <a:endParaRPr lang="fr-FR" sz="1100" dirty="0"/>
          </a:p>
        </p:txBody>
      </p:sp>
      <p:grpSp>
        <p:nvGrpSpPr>
          <p:cNvPr id="57" name="Groupe 12">
            <a:extLst>
              <a:ext uri="{FF2B5EF4-FFF2-40B4-BE49-F238E27FC236}">
                <a16:creationId xmlns="" xmlns:a16="http://schemas.microsoft.com/office/drawing/2014/main" id="{8EBC4660-989F-4E11-A47D-350C675F90F9}"/>
              </a:ext>
            </a:extLst>
          </p:cNvPr>
          <p:cNvGrpSpPr/>
          <p:nvPr/>
        </p:nvGrpSpPr>
        <p:grpSpPr>
          <a:xfrm>
            <a:off x="471486" y="5569791"/>
            <a:ext cx="8982078" cy="649255"/>
            <a:chOff x="644524" y="5820999"/>
            <a:chExt cx="8753477" cy="546100"/>
          </a:xfrm>
        </p:grpSpPr>
        <p:sp>
          <p:nvSpPr>
            <p:cNvPr id="58" name="Rectangle 6">
              <a:extLst>
                <a:ext uri="{FF2B5EF4-FFF2-40B4-BE49-F238E27FC236}">
                  <a16:creationId xmlns="" xmlns:a16="http://schemas.microsoft.com/office/drawing/2014/main" id="{EC81D13C-262E-47EA-B1CE-9BA22BEAF374}"/>
                </a:ext>
              </a:extLst>
            </p:cNvPr>
            <p:cNvSpPr>
              <a:spLocks noChangeArrowheads="1"/>
            </p:cNvSpPr>
            <p:nvPr/>
          </p:nvSpPr>
          <p:spPr bwMode="auto">
            <a:xfrm>
              <a:off x="726506" y="5820999"/>
              <a:ext cx="8671495" cy="546100"/>
            </a:xfrm>
            <a:prstGeom prst="rect">
              <a:avLst/>
            </a:prstGeom>
            <a:solidFill>
              <a:schemeClr val="accent5"/>
            </a:solidFill>
            <a:ln w="9525">
              <a:noFill/>
              <a:miter lim="800000"/>
              <a:headEnd type="none" w="sm" len="sm"/>
              <a:tailEnd type="none" w="sm" len="sm"/>
            </a:ln>
            <a:effectLst/>
          </p:spPr>
          <p:txBody>
            <a:bodyPr lIns="36000" tIns="36000" rIns="36000" bIns="36000" anchor="ctr"/>
            <a:lstStyle/>
            <a:p>
              <a:pPr algn="ctr" eaLnBrk="0" hangingPunct="0">
                <a:lnSpc>
                  <a:spcPct val="90000"/>
                </a:lnSpc>
              </a:pPr>
              <a:r>
                <a:rPr lang="fr-FR" sz="1200" b="1" dirty="0">
                  <a:solidFill>
                    <a:schemeClr val="accent1"/>
                  </a:solidFill>
                  <a:latin typeface="+mj-lt"/>
                </a:rPr>
                <a:t>L’épargne financière représente une solution pour accompagner vos clients dans la réalisation </a:t>
              </a:r>
            </a:p>
            <a:p>
              <a:pPr algn="ctr" eaLnBrk="0" hangingPunct="0">
                <a:lnSpc>
                  <a:spcPct val="90000"/>
                </a:lnSpc>
              </a:pPr>
              <a:r>
                <a:rPr lang="fr-FR" sz="1200" b="1" dirty="0">
                  <a:solidFill>
                    <a:schemeClr val="accent1"/>
                  </a:solidFill>
                  <a:latin typeface="+mj-lt"/>
                </a:rPr>
                <a:t>de leurs projets : financer les études de leurs enfants, acheter une résidence secondaire ou encore préparer leur retraite…</a:t>
              </a:r>
            </a:p>
          </p:txBody>
        </p:sp>
        <p:cxnSp>
          <p:nvCxnSpPr>
            <p:cNvPr id="59" name="Connecteur droit 14">
              <a:extLst>
                <a:ext uri="{FF2B5EF4-FFF2-40B4-BE49-F238E27FC236}">
                  <a16:creationId xmlns="" xmlns:a16="http://schemas.microsoft.com/office/drawing/2014/main" id="{0A9E83FA-2975-4445-9D92-DFCD0F3DFFF7}"/>
                </a:ext>
              </a:extLst>
            </p:cNvPr>
            <p:cNvCxnSpPr/>
            <p:nvPr/>
          </p:nvCxnSpPr>
          <p:spPr bwMode="auto">
            <a:xfrm flipH="1" flipV="1">
              <a:off x="644524" y="5820999"/>
              <a:ext cx="794" cy="546100"/>
            </a:xfrm>
            <a:prstGeom prst="line">
              <a:avLst/>
            </a:prstGeom>
            <a:solidFill>
              <a:schemeClr val="accent1"/>
            </a:solidFill>
            <a:ln w="57150" cap="flat" cmpd="sng" algn="ctr">
              <a:solidFill>
                <a:schemeClr val="accent5"/>
              </a:solidFill>
              <a:prstDash val="solid"/>
              <a:round/>
              <a:headEnd type="none" w="med" len="med"/>
              <a:tailEnd type="none" w="med" len="med"/>
            </a:ln>
            <a:effectLst/>
          </p:spPr>
        </p:cxnSp>
      </p:grpSp>
      <p:pic>
        <p:nvPicPr>
          <p:cNvPr id="61" name="Image 60">
            <a:extLst>
              <a:ext uri="{FF2B5EF4-FFF2-40B4-BE49-F238E27FC236}">
                <a16:creationId xmlns="" xmlns:a16="http://schemas.microsoft.com/office/drawing/2014/main" id="{04287C9E-E1F6-4649-8107-EA9C7066C09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193" b="7615"/>
          <a:stretch/>
        </p:blipFill>
        <p:spPr>
          <a:xfrm>
            <a:off x="5803960" y="4812787"/>
            <a:ext cx="647478" cy="558073"/>
          </a:xfrm>
          <a:prstGeom prst="rect">
            <a:avLst/>
          </a:prstGeom>
        </p:spPr>
      </p:pic>
      <p:sp>
        <p:nvSpPr>
          <p:cNvPr id="64" name="ZoneTexte 63">
            <a:extLst>
              <a:ext uri="{FF2B5EF4-FFF2-40B4-BE49-F238E27FC236}">
                <a16:creationId xmlns="" xmlns:a16="http://schemas.microsoft.com/office/drawing/2014/main" id="{BB45E11D-4407-431C-BC48-9CB669854A11}"/>
              </a:ext>
            </a:extLst>
          </p:cNvPr>
          <p:cNvSpPr txBox="1"/>
          <p:nvPr/>
        </p:nvSpPr>
        <p:spPr>
          <a:xfrm>
            <a:off x="2814017" y="4523155"/>
            <a:ext cx="1903124" cy="307777"/>
          </a:xfrm>
          <a:prstGeom prst="rect">
            <a:avLst/>
          </a:prstGeom>
          <a:noFill/>
        </p:spPr>
        <p:txBody>
          <a:bodyPr wrap="square" rtlCol="0">
            <a:spAutoFit/>
          </a:bodyPr>
          <a:lstStyle/>
          <a:p>
            <a:r>
              <a:rPr lang="fr-FR" sz="1400" b="1" dirty="0">
                <a:solidFill>
                  <a:schemeClr val="accent3"/>
                </a:solidFill>
              </a:rPr>
              <a:t>MIF2 DDA </a:t>
            </a:r>
            <a:r>
              <a:rPr lang="fr-FR" sz="1400" b="1" dirty="0" err="1">
                <a:solidFill>
                  <a:schemeClr val="accent3"/>
                </a:solidFill>
              </a:rPr>
              <a:t>Priip’s</a:t>
            </a:r>
            <a:endParaRPr lang="fr-FR" sz="1400" b="1" dirty="0">
              <a:solidFill>
                <a:schemeClr val="accent3"/>
              </a:solidFill>
            </a:endParaRPr>
          </a:p>
        </p:txBody>
      </p:sp>
    </p:spTree>
    <p:extLst>
      <p:ext uri="{BB962C8B-B14F-4D97-AF65-F5344CB8AC3E}">
        <p14:creationId xmlns:p14="http://schemas.microsoft.com/office/powerpoint/2010/main" val="244467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p:txBody>
          <a:bodyPr/>
          <a:lstStyle/>
          <a:p>
            <a:r>
              <a:rPr lang="fr-FR" dirty="0"/>
              <a:t>LÉA VOUS SIMPLIFIE L’ÉPARGNE</a:t>
            </a:r>
          </a:p>
        </p:txBody>
      </p:sp>
      <p:sp>
        <p:nvSpPr>
          <p:cNvPr id="19" name="Rectangle 18">
            <a:extLst>
              <a:ext uri="{FF2B5EF4-FFF2-40B4-BE49-F238E27FC236}">
                <a16:creationId xmlns="" xmlns:a16="http://schemas.microsoft.com/office/drawing/2014/main" id="{B23CEE7E-BCA8-42F1-A9B7-C66E51B88954}"/>
              </a:ext>
            </a:extLst>
          </p:cNvPr>
          <p:cNvSpPr/>
          <p:nvPr/>
        </p:nvSpPr>
        <p:spPr>
          <a:xfrm>
            <a:off x="1132897" y="1538651"/>
            <a:ext cx="7640205" cy="557717"/>
          </a:xfrm>
          <a:prstGeom prst="rect">
            <a:avLst/>
          </a:prstGeom>
        </p:spPr>
        <p:txBody>
          <a:bodyPr wrap="square">
            <a:spAutoFit/>
          </a:bodyPr>
          <a:lstStyle/>
          <a:p>
            <a:pPr lvl="0" algn="ctr" defTabSz="914400">
              <a:lnSpc>
                <a:spcPct val="108000"/>
              </a:lnSpc>
              <a:spcBef>
                <a:spcPts val="600"/>
              </a:spcBef>
            </a:pPr>
            <a:r>
              <a:rPr lang="fr-FR" sz="1400" b="1" dirty="0">
                <a:solidFill>
                  <a:srgbClr val="5C1F75"/>
                </a:solidFill>
                <a:latin typeface="Verdana" panose="020B0604030504040204" pitchFamily="34" charset="0"/>
                <a:ea typeface="Verdana" panose="020B0604030504040204" pitchFamily="34" charset="0"/>
                <a:cs typeface="Verdana" panose="020B0604030504040204" pitchFamily="34" charset="0"/>
              </a:rPr>
              <a:t>LÉA est un outil digital d’allocation financière, qui permet de valoriser l’épargne et le capital de vos clients.</a:t>
            </a:r>
          </a:p>
        </p:txBody>
      </p:sp>
      <p:sp>
        <p:nvSpPr>
          <p:cNvPr id="11" name="AutoShape 4">
            <a:extLst>
              <a:ext uri="{FF2B5EF4-FFF2-40B4-BE49-F238E27FC236}">
                <a16:creationId xmlns="" xmlns:a16="http://schemas.microsoft.com/office/drawing/2014/main" id="{5CD1BD5F-392A-4888-9317-85A19694D036}"/>
              </a:ext>
            </a:extLst>
          </p:cNvPr>
          <p:cNvSpPr>
            <a:spLocks noChangeArrowheads="1"/>
          </p:cNvSpPr>
          <p:nvPr/>
        </p:nvSpPr>
        <p:spPr bwMode="auto">
          <a:xfrm rot="10800000" flipH="1" flipV="1">
            <a:off x="452438" y="2235200"/>
            <a:ext cx="1944953" cy="3845086"/>
          </a:xfrm>
          <a:prstGeom prst="snip1Rect">
            <a:avLst>
              <a:gd name="adj" fmla="val 14539"/>
            </a:avLst>
          </a:prstGeom>
          <a:solidFill>
            <a:schemeClr val="accent2">
              <a:lumMod val="20000"/>
              <a:lumOff val="80000"/>
            </a:schemeClr>
          </a:solidFill>
          <a:ln>
            <a:solidFill>
              <a:schemeClr val="bg1"/>
            </a:solidFill>
          </a:ln>
          <a:effectLst/>
          <a:extLst/>
        </p:spPr>
        <p:txBody>
          <a:bodyPr vert="eaVert"/>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lnSpc>
                <a:spcPct val="90000"/>
              </a:lnSpc>
            </a:pPr>
            <a:endParaRPr lang="fr-FR" altLang="fr-FR" dirty="0">
              <a:latin typeface="+mj-lt"/>
            </a:endParaRPr>
          </a:p>
        </p:txBody>
      </p:sp>
      <p:sp>
        <p:nvSpPr>
          <p:cNvPr id="18" name="Rectangle 17">
            <a:extLst>
              <a:ext uri="{FF2B5EF4-FFF2-40B4-BE49-F238E27FC236}">
                <a16:creationId xmlns="" xmlns:a16="http://schemas.microsoft.com/office/drawing/2014/main" id="{B44C16BB-F469-4889-B2B4-D94E232905B4}"/>
              </a:ext>
            </a:extLst>
          </p:cNvPr>
          <p:cNvSpPr>
            <a:spLocks noChangeArrowheads="1"/>
          </p:cNvSpPr>
          <p:nvPr/>
        </p:nvSpPr>
        <p:spPr bwMode="auto">
          <a:xfrm>
            <a:off x="3104726" y="4957115"/>
            <a:ext cx="6348837" cy="912661"/>
          </a:xfrm>
          <a:prstGeom prst="rect">
            <a:avLst/>
          </a:prstGeom>
          <a:solidFill>
            <a:schemeClr val="bg1"/>
          </a:solidFill>
          <a:ln>
            <a:noFill/>
          </a:ln>
          <a:extLst/>
        </p:spPr>
        <p:txBody>
          <a:bodyPr vert="horz" wrap="square" lIns="144000" tIns="36000" rIns="36000" bIns="36000" numCol="1" anchor="ctr" anchorCtr="0" compatLnSpc="1">
            <a:prstTxWarp prst="textNoShape">
              <a:avLst/>
            </a:prstTxWarp>
          </a:bodyPr>
          <a:lstStyle/>
          <a:p>
            <a:pPr marL="177800" indent="-177800" algn="just">
              <a:lnSpc>
                <a:spcPct val="120000"/>
              </a:lnSpc>
              <a:spcBef>
                <a:spcPts val="600"/>
              </a:spcBef>
              <a:buClr>
                <a:schemeClr val="accent1"/>
              </a:buClr>
              <a:buFont typeface="Wingdings" pitchFamily="2" charset="2"/>
              <a:buChar char="§"/>
            </a:pPr>
            <a:r>
              <a:rPr lang="fr-FR" sz="1100" kern="0" noProof="1">
                <a:solidFill>
                  <a:schemeClr val="accent1"/>
                </a:solidFill>
              </a:rPr>
              <a:t>LÉA</a:t>
            </a:r>
            <a:r>
              <a:rPr lang="fr-FR" sz="1100" kern="0" noProof="1">
                <a:solidFill>
                  <a:schemeClr val="accent1"/>
                </a:solidFill>
                <a:latin typeface="+mj-lt"/>
              </a:rPr>
              <a:t> est un outil digital disponible depuis votre environnement de travail.</a:t>
            </a:r>
            <a:endParaRPr lang="fr-FR" sz="1100" b="1" kern="0" noProof="1">
              <a:solidFill>
                <a:schemeClr val="accent1"/>
              </a:solidFill>
              <a:latin typeface="+mj-lt"/>
            </a:endParaRPr>
          </a:p>
          <a:p>
            <a:pPr marL="177800" indent="-177800" algn="just">
              <a:lnSpc>
                <a:spcPct val="120000"/>
              </a:lnSpc>
              <a:spcBef>
                <a:spcPts val="600"/>
              </a:spcBef>
              <a:buClr>
                <a:schemeClr val="accent1"/>
              </a:buClr>
              <a:buFont typeface="Wingdings" pitchFamily="2" charset="2"/>
              <a:buChar char="§"/>
            </a:pPr>
            <a:r>
              <a:rPr lang="fr-FR" sz="1100" kern="0" noProof="1">
                <a:solidFill>
                  <a:schemeClr val="accent1"/>
                </a:solidFill>
              </a:rPr>
              <a:t>LÉA</a:t>
            </a:r>
            <a:r>
              <a:rPr lang="fr-FR" sz="1100" kern="0" noProof="1">
                <a:solidFill>
                  <a:schemeClr val="accent1"/>
                </a:solidFill>
                <a:latin typeface="+mj-lt"/>
              </a:rPr>
              <a:t> est également accessible directement en ligne pour les clients, depuis leur espace client.  </a:t>
            </a:r>
          </a:p>
        </p:txBody>
      </p:sp>
      <p:sp>
        <p:nvSpPr>
          <p:cNvPr id="22" name="Rectangle 21">
            <a:extLst>
              <a:ext uri="{FF2B5EF4-FFF2-40B4-BE49-F238E27FC236}">
                <a16:creationId xmlns="" xmlns:a16="http://schemas.microsoft.com/office/drawing/2014/main" id="{4A4C2E36-C317-4327-90FA-0CCAE929C7B6}"/>
              </a:ext>
            </a:extLst>
          </p:cNvPr>
          <p:cNvSpPr>
            <a:spLocks noChangeArrowheads="1"/>
          </p:cNvSpPr>
          <p:nvPr/>
        </p:nvSpPr>
        <p:spPr bwMode="auto">
          <a:xfrm>
            <a:off x="3104727" y="3618330"/>
            <a:ext cx="6348837" cy="1155730"/>
          </a:xfrm>
          <a:prstGeom prst="rect">
            <a:avLst/>
          </a:prstGeom>
          <a:solidFill>
            <a:schemeClr val="bg1"/>
          </a:solidFill>
          <a:ln>
            <a:noFill/>
          </a:ln>
          <a:extLst/>
        </p:spPr>
        <p:txBody>
          <a:bodyPr vert="horz" wrap="square" lIns="144000" tIns="36000" rIns="36000" bIns="36000" numCol="1" anchor="ctr" anchorCtr="0" compatLnSpc="1">
            <a:prstTxWarp prst="textNoShape">
              <a:avLst/>
            </a:prstTxWarp>
          </a:bodyPr>
          <a:lstStyle/>
          <a:p>
            <a:pPr marL="177800" indent="-177800" algn="just">
              <a:lnSpc>
                <a:spcPct val="120000"/>
              </a:lnSpc>
              <a:spcBef>
                <a:spcPts val="600"/>
              </a:spcBef>
              <a:buClr>
                <a:schemeClr val="accent1"/>
              </a:buClr>
              <a:buFont typeface="Wingdings" pitchFamily="2" charset="2"/>
              <a:buChar char="§"/>
            </a:pPr>
            <a:r>
              <a:rPr lang="fr-FR" sz="1100" kern="0" noProof="1">
                <a:solidFill>
                  <a:schemeClr val="accent1"/>
                </a:solidFill>
              </a:rPr>
              <a:t>LÉA</a:t>
            </a:r>
            <a:r>
              <a:rPr lang="fr-FR" sz="1100" kern="0" noProof="1">
                <a:solidFill>
                  <a:schemeClr val="accent1"/>
                </a:solidFill>
                <a:latin typeface="+mj-lt"/>
              </a:rPr>
              <a:t> tient compte des nouvelles réglementations qui visent à renforcer en particulier la protection des épargnants (MIF2, DDA, Priip’s). </a:t>
            </a:r>
          </a:p>
          <a:p>
            <a:pPr marL="177800" indent="-177800" algn="just">
              <a:lnSpc>
                <a:spcPct val="120000"/>
              </a:lnSpc>
              <a:spcBef>
                <a:spcPts val="600"/>
              </a:spcBef>
              <a:buClr>
                <a:schemeClr val="accent1"/>
              </a:buClr>
              <a:buFont typeface="Wingdings" pitchFamily="2" charset="2"/>
              <a:buChar char="§"/>
            </a:pPr>
            <a:r>
              <a:rPr lang="fr-FR" sz="1100" kern="0" noProof="1">
                <a:solidFill>
                  <a:schemeClr val="accent1"/>
                </a:solidFill>
                <a:latin typeface="+mj-lt"/>
              </a:rPr>
              <a:t>LÉA vous aide à qualifier le niveau de connaissances et d’expérience financières du client ainsi que son appétence au risque, puis de suivre dans la durée la cohérence des placements du client avec son profil et ses objectifs.</a:t>
            </a:r>
          </a:p>
        </p:txBody>
      </p:sp>
      <p:sp>
        <p:nvSpPr>
          <p:cNvPr id="23" name="Rectangle 22">
            <a:extLst>
              <a:ext uri="{FF2B5EF4-FFF2-40B4-BE49-F238E27FC236}">
                <a16:creationId xmlns="" xmlns:a16="http://schemas.microsoft.com/office/drawing/2014/main" id="{2343C15C-3E26-4634-9474-D0463BADD0B8}"/>
              </a:ext>
            </a:extLst>
          </p:cNvPr>
          <p:cNvSpPr>
            <a:spLocks noChangeArrowheads="1"/>
          </p:cNvSpPr>
          <p:nvPr/>
        </p:nvSpPr>
        <p:spPr bwMode="auto">
          <a:xfrm>
            <a:off x="3104727" y="2566837"/>
            <a:ext cx="6348837" cy="912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44000" tIns="36000" rIns="36000" bIns="36000" numCol="1" anchor="ctr" anchorCtr="0" compatLnSpc="1">
            <a:prstTxWarp prst="textNoShape">
              <a:avLst/>
            </a:prstTxWarp>
          </a:bodyPr>
          <a:lstStyle/>
          <a:p>
            <a:pPr marL="177800" indent="-177800" algn="just">
              <a:lnSpc>
                <a:spcPct val="120000"/>
              </a:lnSpc>
              <a:spcBef>
                <a:spcPts val="600"/>
              </a:spcBef>
              <a:buClr>
                <a:schemeClr val="accent1"/>
              </a:buClr>
              <a:buFont typeface="Wingdings" pitchFamily="2" charset="2"/>
              <a:buChar char="§"/>
            </a:pPr>
            <a:r>
              <a:rPr lang="fr-FR" sz="1100" kern="0" noProof="1">
                <a:solidFill>
                  <a:schemeClr val="accent1"/>
                </a:solidFill>
                <a:latin typeface="+mj-lt"/>
              </a:rPr>
              <a:t>LÉA permet d’avoir une vision globale de l’épargne du client et génère des propositions d’allocation, appropriées au profil de risque du client (dont tolérance au risque) et à ses objectifs.</a:t>
            </a:r>
          </a:p>
        </p:txBody>
      </p:sp>
      <p:grpSp>
        <p:nvGrpSpPr>
          <p:cNvPr id="2" name="Groupe 1">
            <a:extLst>
              <a:ext uri="{FF2B5EF4-FFF2-40B4-BE49-F238E27FC236}">
                <a16:creationId xmlns="" xmlns:a16="http://schemas.microsoft.com/office/drawing/2014/main" id="{41899D0C-76C5-45F7-8E86-E2BE539CD354}"/>
              </a:ext>
            </a:extLst>
          </p:cNvPr>
          <p:cNvGrpSpPr/>
          <p:nvPr/>
        </p:nvGrpSpPr>
        <p:grpSpPr>
          <a:xfrm>
            <a:off x="611764" y="3952589"/>
            <a:ext cx="574152" cy="525517"/>
            <a:chOff x="611764" y="3959271"/>
            <a:chExt cx="574152" cy="525517"/>
          </a:xfrm>
        </p:grpSpPr>
        <p:pic>
          <p:nvPicPr>
            <p:cNvPr id="24" name="Image 23">
              <a:extLst>
                <a:ext uri="{FF2B5EF4-FFF2-40B4-BE49-F238E27FC236}">
                  <a16:creationId xmlns="" xmlns:a16="http://schemas.microsoft.com/office/drawing/2014/main" id="{B93F6D4B-EE08-4ACF-85D6-68064BAC94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55" b="6955"/>
            <a:stretch/>
          </p:blipFill>
          <p:spPr>
            <a:xfrm>
              <a:off x="681038" y="4050140"/>
              <a:ext cx="504878" cy="434648"/>
            </a:xfrm>
            <a:prstGeom prst="rect">
              <a:avLst/>
            </a:prstGeom>
          </p:spPr>
        </p:pic>
        <p:pic>
          <p:nvPicPr>
            <p:cNvPr id="27" name="Image 26">
              <a:extLst>
                <a:ext uri="{FF2B5EF4-FFF2-40B4-BE49-F238E27FC236}">
                  <a16:creationId xmlns="" xmlns:a16="http://schemas.microsoft.com/office/drawing/2014/main" id="{06C9D48F-F4DB-4B0A-A65E-665918D090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764" y="3959271"/>
              <a:ext cx="267088" cy="267088"/>
            </a:xfrm>
            <a:prstGeom prst="rect">
              <a:avLst/>
            </a:prstGeom>
          </p:spPr>
        </p:pic>
      </p:grpSp>
      <p:pic>
        <p:nvPicPr>
          <p:cNvPr id="29" name="Image 28">
            <a:extLst>
              <a:ext uri="{FF2B5EF4-FFF2-40B4-BE49-F238E27FC236}">
                <a16:creationId xmlns="" xmlns:a16="http://schemas.microsoft.com/office/drawing/2014/main" id="{07AC02CA-AC43-4471-855E-A40F45855B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308" y="2780623"/>
            <a:ext cx="485088" cy="485088"/>
          </a:xfrm>
          <a:prstGeom prst="rect">
            <a:avLst/>
          </a:prstGeom>
        </p:spPr>
      </p:pic>
      <p:pic>
        <p:nvPicPr>
          <p:cNvPr id="33" name="Image 32">
            <a:extLst>
              <a:ext uri="{FF2B5EF4-FFF2-40B4-BE49-F238E27FC236}">
                <a16:creationId xmlns="" xmlns:a16="http://schemas.microsoft.com/office/drawing/2014/main" id="{92B32D12-4564-4468-A61F-E1348C92BD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764" y="5231930"/>
            <a:ext cx="351190" cy="351190"/>
          </a:xfrm>
          <a:prstGeom prst="rect">
            <a:avLst/>
          </a:prstGeom>
        </p:spPr>
      </p:pic>
      <p:pic>
        <p:nvPicPr>
          <p:cNvPr id="35" name="Image 34">
            <a:extLst>
              <a:ext uri="{FF2B5EF4-FFF2-40B4-BE49-F238E27FC236}">
                <a16:creationId xmlns="" xmlns:a16="http://schemas.microsoft.com/office/drawing/2014/main" id="{396BBA2C-EBC6-4E7E-9396-A45DD0C870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0080" y="5289868"/>
            <a:ext cx="235314" cy="235314"/>
          </a:xfrm>
          <a:prstGeom prst="rect">
            <a:avLst/>
          </a:prstGeom>
        </p:spPr>
      </p:pic>
      <p:sp>
        <p:nvSpPr>
          <p:cNvPr id="12" name="AutoShape 5">
            <a:extLst>
              <a:ext uri="{FF2B5EF4-FFF2-40B4-BE49-F238E27FC236}">
                <a16:creationId xmlns="" xmlns:a16="http://schemas.microsoft.com/office/drawing/2014/main" id="{C1DD1DB5-A079-486D-A6A2-50E89806C368}"/>
              </a:ext>
            </a:extLst>
          </p:cNvPr>
          <p:cNvSpPr>
            <a:spLocks noChangeArrowheads="1"/>
          </p:cNvSpPr>
          <p:nvPr/>
        </p:nvSpPr>
        <p:spPr bwMode="auto">
          <a:xfrm>
            <a:off x="1303640" y="4951195"/>
            <a:ext cx="1872208" cy="912661"/>
          </a:xfrm>
          <a:prstGeom prst="rect">
            <a:avLst/>
          </a:prstGeom>
          <a:solidFill>
            <a:schemeClr val="accent1"/>
          </a:solidFill>
          <a:ln w="19050" algn="ctr">
            <a:solidFill>
              <a:schemeClr val="bg1"/>
            </a:solidFill>
            <a:round/>
            <a:headEnd/>
            <a:tailEnd/>
          </a:ln>
          <a:effectLst/>
        </p:spPr>
        <p:txBody>
          <a:bodyPr lIns="108000" tIns="108000" rIns="108000" bIns="108000" anchor="ctr"/>
          <a:lstStyle/>
          <a:p>
            <a:pPr algn="ctr">
              <a:lnSpc>
                <a:spcPct val="90000"/>
              </a:lnSpc>
              <a:spcBef>
                <a:spcPts val="0"/>
              </a:spcBef>
              <a:defRPr/>
            </a:pPr>
            <a:r>
              <a:rPr lang="fr-FR" sz="1200" b="1" dirty="0">
                <a:solidFill>
                  <a:schemeClr val="bg2"/>
                </a:solidFill>
                <a:latin typeface="+mj-lt"/>
              </a:rPr>
              <a:t>Digital</a:t>
            </a:r>
          </a:p>
        </p:txBody>
      </p:sp>
      <p:sp>
        <p:nvSpPr>
          <p:cNvPr id="13" name="AutoShape 7">
            <a:extLst>
              <a:ext uri="{FF2B5EF4-FFF2-40B4-BE49-F238E27FC236}">
                <a16:creationId xmlns="" xmlns:a16="http://schemas.microsoft.com/office/drawing/2014/main" id="{7F49367D-30F8-42A5-B6DA-96A04BBB4CE0}"/>
              </a:ext>
            </a:extLst>
          </p:cNvPr>
          <p:cNvSpPr>
            <a:spLocks noChangeArrowheads="1"/>
          </p:cNvSpPr>
          <p:nvPr/>
        </p:nvSpPr>
        <p:spPr bwMode="auto">
          <a:xfrm>
            <a:off x="1303640" y="3637482"/>
            <a:ext cx="1872208" cy="1155730"/>
          </a:xfrm>
          <a:prstGeom prst="rect">
            <a:avLst/>
          </a:prstGeom>
          <a:solidFill>
            <a:schemeClr val="accent1"/>
          </a:solidFill>
          <a:ln w="19050" algn="ctr">
            <a:solidFill>
              <a:schemeClr val="bg1"/>
            </a:solidFill>
            <a:round/>
            <a:headEnd/>
            <a:tailEnd/>
          </a:ln>
          <a:effectLst/>
        </p:spPr>
        <p:txBody>
          <a:bodyPr lIns="108000" tIns="108000" rIns="108000" bIns="108000" anchor="ctr"/>
          <a:lstStyle/>
          <a:p>
            <a:pPr algn="ctr">
              <a:lnSpc>
                <a:spcPct val="90000"/>
              </a:lnSpc>
              <a:spcBef>
                <a:spcPts val="0"/>
              </a:spcBef>
              <a:defRPr/>
            </a:pPr>
            <a:r>
              <a:rPr lang="fr-FR" sz="1200" b="1" dirty="0">
                <a:solidFill>
                  <a:schemeClr val="bg2"/>
                </a:solidFill>
                <a:latin typeface="+mj-lt"/>
              </a:rPr>
              <a:t>Respect de la réglementation</a:t>
            </a:r>
          </a:p>
        </p:txBody>
      </p:sp>
      <p:sp>
        <p:nvSpPr>
          <p:cNvPr id="14" name="AutoShape 9">
            <a:extLst>
              <a:ext uri="{FF2B5EF4-FFF2-40B4-BE49-F238E27FC236}">
                <a16:creationId xmlns="" xmlns:a16="http://schemas.microsoft.com/office/drawing/2014/main" id="{8F34A5FC-8B56-4B7C-8015-1801A6D8042E}"/>
              </a:ext>
            </a:extLst>
          </p:cNvPr>
          <p:cNvSpPr>
            <a:spLocks noChangeArrowheads="1"/>
          </p:cNvSpPr>
          <p:nvPr/>
        </p:nvSpPr>
        <p:spPr bwMode="auto">
          <a:xfrm>
            <a:off x="1303640" y="2566837"/>
            <a:ext cx="1872208" cy="912661"/>
          </a:xfrm>
          <a:prstGeom prst="rect">
            <a:avLst/>
          </a:prstGeom>
          <a:solidFill>
            <a:schemeClr val="accent1"/>
          </a:solidFill>
          <a:ln w="19050" algn="ctr">
            <a:solidFill>
              <a:schemeClr val="bg1"/>
            </a:solidFill>
            <a:round/>
            <a:headEnd/>
            <a:tailEnd/>
          </a:ln>
          <a:effectLst/>
        </p:spPr>
        <p:txBody>
          <a:bodyPr lIns="108000" tIns="108000" rIns="108000" bIns="108000" anchor="ctr"/>
          <a:lstStyle/>
          <a:p>
            <a:pPr algn="ctr">
              <a:lnSpc>
                <a:spcPct val="90000"/>
              </a:lnSpc>
              <a:spcBef>
                <a:spcPts val="0"/>
              </a:spcBef>
              <a:defRPr/>
            </a:pPr>
            <a:r>
              <a:rPr lang="fr-FR" sz="1200" b="1" dirty="0">
                <a:solidFill>
                  <a:schemeClr val="bg2"/>
                </a:solidFill>
                <a:latin typeface="+mj-lt"/>
              </a:rPr>
              <a:t>Proposition d’allocation simple et automatisée</a:t>
            </a:r>
          </a:p>
        </p:txBody>
      </p:sp>
    </p:spTree>
    <p:extLst>
      <p:ext uri="{BB962C8B-B14F-4D97-AF65-F5344CB8AC3E}">
        <p14:creationId xmlns:p14="http://schemas.microsoft.com/office/powerpoint/2010/main" val="3446956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p:txBody>
          <a:bodyPr/>
          <a:lstStyle/>
          <a:p>
            <a:r>
              <a:rPr lang="fr-FR" dirty="0"/>
              <a:t>CO-CONSTRUCTION DE LÉA AVEC DES CONSEILLERS ET DES CLIENTS</a:t>
            </a:r>
          </a:p>
        </p:txBody>
      </p:sp>
      <p:sp>
        <p:nvSpPr>
          <p:cNvPr id="13" name="Rectangle 12">
            <a:extLst>
              <a:ext uri="{FF2B5EF4-FFF2-40B4-BE49-F238E27FC236}">
                <a16:creationId xmlns="" xmlns:a16="http://schemas.microsoft.com/office/drawing/2014/main" id="{AD9FD038-C0C1-49AA-9374-90A0155649AE}"/>
              </a:ext>
            </a:extLst>
          </p:cNvPr>
          <p:cNvSpPr/>
          <p:nvPr/>
        </p:nvSpPr>
        <p:spPr>
          <a:xfrm>
            <a:off x="452438" y="1462977"/>
            <a:ext cx="9001125" cy="1051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300"/>
              </a:spcBef>
            </a:pPr>
            <a:r>
              <a:rPr lang="fr-FR" sz="1400" b="1" dirty="0">
                <a:solidFill>
                  <a:schemeClr val="accent1"/>
                </a:solidFill>
              </a:rPr>
              <a:t>Dès le début du projet, des utilisateurs finaux, conseillers et clients, ont été impliqués </a:t>
            </a:r>
          </a:p>
          <a:p>
            <a:pPr algn="ctr">
              <a:lnSpc>
                <a:spcPct val="120000"/>
              </a:lnSpc>
              <a:spcBef>
                <a:spcPts val="300"/>
              </a:spcBef>
            </a:pPr>
            <a:r>
              <a:rPr lang="fr-FR" sz="1400" b="1" dirty="0">
                <a:solidFill>
                  <a:schemeClr val="accent1"/>
                </a:solidFill>
              </a:rPr>
              <a:t>et ont apporté leur contribution à la conception de LÉA. </a:t>
            </a:r>
          </a:p>
          <a:p>
            <a:pPr algn="ctr">
              <a:lnSpc>
                <a:spcPct val="120000"/>
              </a:lnSpc>
              <a:spcBef>
                <a:spcPts val="400"/>
              </a:spcBef>
            </a:pPr>
            <a:r>
              <a:rPr lang="fr-FR" sz="1400" b="1" dirty="0">
                <a:solidFill>
                  <a:schemeClr val="accent3"/>
                </a:solidFill>
              </a:rPr>
              <a:t>L’objectif : Faire réagir les utilisateurs sur leurs besoins réels, recueillir leurs retours, idées, et suggestions.</a:t>
            </a:r>
          </a:p>
        </p:txBody>
      </p:sp>
      <p:sp>
        <p:nvSpPr>
          <p:cNvPr id="55" name="Flèche : droite 54">
            <a:extLst>
              <a:ext uri="{FF2B5EF4-FFF2-40B4-BE49-F238E27FC236}">
                <a16:creationId xmlns="" xmlns:a16="http://schemas.microsoft.com/office/drawing/2014/main" id="{E3D51580-5D34-4E39-82EC-355BDE57E2C5}"/>
              </a:ext>
            </a:extLst>
          </p:cNvPr>
          <p:cNvSpPr/>
          <p:nvPr/>
        </p:nvSpPr>
        <p:spPr>
          <a:xfrm>
            <a:off x="526331" y="2542286"/>
            <a:ext cx="8850093" cy="3665306"/>
          </a:xfrm>
          <a:prstGeom prst="rightArrow">
            <a:avLst/>
          </a:prstGeom>
          <a:solidFill>
            <a:srgbClr val="5C1F75">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 xmlns:a16="http://schemas.microsoft.com/office/drawing/2014/main" id="{DA6D7EC5-4AC6-4D5A-93B0-8B2B96E909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224" b="29201"/>
          <a:stretch/>
        </p:blipFill>
        <p:spPr>
          <a:xfrm>
            <a:off x="1281375" y="3142586"/>
            <a:ext cx="1689128" cy="719137"/>
          </a:xfrm>
          <a:prstGeom prst="rect">
            <a:avLst/>
          </a:prstGeom>
        </p:spPr>
      </p:pic>
      <p:pic>
        <p:nvPicPr>
          <p:cNvPr id="16" name="Picture 20" descr="C:\Documents and Settings\consultant\Bureau\02. Missions\SFR\1012 Front Office Banque en Ligne\3 Chantiers\1. Benchmarks\3. Acteurs\Logos Banques\Caisse d'épargne.jpg">
            <a:extLst>
              <a:ext uri="{FF2B5EF4-FFF2-40B4-BE49-F238E27FC236}">
                <a16:creationId xmlns="" xmlns:a16="http://schemas.microsoft.com/office/drawing/2014/main" id="{795F67A6-194B-4D2E-A997-FBFB460343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335" y="4212234"/>
            <a:ext cx="354040" cy="35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Afficher l'image d'origine">
            <a:extLst>
              <a:ext uri="{FF2B5EF4-FFF2-40B4-BE49-F238E27FC236}">
                <a16:creationId xmlns="" xmlns:a16="http://schemas.microsoft.com/office/drawing/2014/main" id="{839A540C-91B7-435B-AB29-DA42501B833F}"/>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0722" y="4178423"/>
            <a:ext cx="432005" cy="44800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 xmlns:a16="http://schemas.microsoft.com/office/drawing/2014/main" id="{1548FA72-CCE9-4792-B4FF-A55C76DCD8EA}"/>
              </a:ext>
            </a:extLst>
          </p:cNvPr>
          <p:cNvSpPr/>
          <p:nvPr/>
        </p:nvSpPr>
        <p:spPr>
          <a:xfrm>
            <a:off x="768207" y="3775680"/>
            <a:ext cx="2715465" cy="4101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600"/>
              </a:spcBef>
            </a:pPr>
            <a:r>
              <a:rPr lang="fr-FR" sz="1200" b="1" dirty="0">
                <a:solidFill>
                  <a:schemeClr val="accent1"/>
                </a:solidFill>
              </a:rPr>
              <a:t>60 conseillers </a:t>
            </a:r>
            <a:r>
              <a:rPr lang="fr-FR" sz="1200" b="1" dirty="0" err="1">
                <a:solidFill>
                  <a:schemeClr val="accent1"/>
                </a:solidFill>
              </a:rPr>
              <a:t>co</a:t>
            </a:r>
            <a:r>
              <a:rPr lang="fr-FR" sz="1200" b="1" dirty="0">
                <a:solidFill>
                  <a:schemeClr val="accent1"/>
                </a:solidFill>
              </a:rPr>
              <a:t>-créateurs</a:t>
            </a:r>
          </a:p>
        </p:txBody>
      </p:sp>
      <p:grpSp>
        <p:nvGrpSpPr>
          <p:cNvPr id="29" name="Groupe 28">
            <a:extLst>
              <a:ext uri="{FF2B5EF4-FFF2-40B4-BE49-F238E27FC236}">
                <a16:creationId xmlns="" xmlns:a16="http://schemas.microsoft.com/office/drawing/2014/main" id="{90DACAD7-0150-4F4F-A3DE-1A35EDE27FBB}"/>
              </a:ext>
            </a:extLst>
          </p:cNvPr>
          <p:cNvGrpSpPr/>
          <p:nvPr/>
        </p:nvGrpSpPr>
        <p:grpSpPr>
          <a:xfrm>
            <a:off x="1486459" y="4666123"/>
            <a:ext cx="1275614" cy="706717"/>
            <a:chOff x="1495295" y="4521303"/>
            <a:chExt cx="1123540" cy="629231"/>
          </a:xfrm>
        </p:grpSpPr>
        <p:pic>
          <p:nvPicPr>
            <p:cNvPr id="27" name="Image 26">
              <a:extLst>
                <a:ext uri="{FF2B5EF4-FFF2-40B4-BE49-F238E27FC236}">
                  <a16:creationId xmlns="" xmlns:a16="http://schemas.microsoft.com/office/drawing/2014/main" id="{572A07EE-3639-4838-8F7E-CD87890240E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961" b="91211" l="9961" r="96094">
                          <a14:foregroundMark x1="53320" y1="40625" x2="49219" y2="29297"/>
                          <a14:foregroundMark x1="44141" y1="72461" x2="55078" y2="72070"/>
                          <a14:foregroundMark x1="45313" y1="72070" x2="38281" y2="83594"/>
                          <a14:foregroundMark x1="38672" y1="89453" x2="57617" y2="91211"/>
                          <a14:foregroundMark x1="78125" y1="16797" x2="88477" y2="73242"/>
                          <a14:foregroundMark x1="80078" y1="13086" x2="66406" y2="9961"/>
                          <a14:foregroundMark x1="86914" y1="38086" x2="96094" y2="79102"/>
                          <a14:backgroundMark x1="31250" y1="15820" x2="31250" y2="15820"/>
                          <a14:backgroundMark x1="25781" y1="18945" x2="21484" y2="21875"/>
                          <a14:backgroundMark x1="25000" y1="13477" x2="15234" y2="17969"/>
                        </a14:backgroundRemoval>
                      </a14:imgEffect>
                    </a14:imgLayer>
                  </a14:imgProps>
                </a:ext>
                <a:ext uri="{28A0092B-C50C-407E-A947-70E740481C1C}">
                  <a14:useLocalDpi xmlns:a14="http://schemas.microsoft.com/office/drawing/2010/main" val="0"/>
                </a:ext>
              </a:extLst>
            </a:blip>
            <a:srcRect t="4180" b="5046"/>
            <a:stretch/>
          </p:blipFill>
          <p:spPr>
            <a:xfrm>
              <a:off x="1925644" y="4521303"/>
              <a:ext cx="693191" cy="629231"/>
            </a:xfrm>
            <a:prstGeom prst="rect">
              <a:avLst/>
            </a:prstGeom>
          </p:spPr>
        </p:pic>
        <p:pic>
          <p:nvPicPr>
            <p:cNvPr id="26" name="Image 25">
              <a:extLst>
                <a:ext uri="{FF2B5EF4-FFF2-40B4-BE49-F238E27FC236}">
                  <a16:creationId xmlns="" xmlns:a16="http://schemas.microsoft.com/office/drawing/2014/main" id="{5B0A5291-9BA7-4C80-A5BC-AF4CEF791F5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180" b="5046"/>
            <a:stretch/>
          </p:blipFill>
          <p:spPr>
            <a:xfrm>
              <a:off x="1495295" y="4521303"/>
              <a:ext cx="693191" cy="629231"/>
            </a:xfrm>
            <a:prstGeom prst="rect">
              <a:avLst/>
            </a:prstGeom>
          </p:spPr>
        </p:pic>
      </p:grpSp>
      <p:sp>
        <p:nvSpPr>
          <p:cNvPr id="28" name="Rectangle 27">
            <a:extLst>
              <a:ext uri="{FF2B5EF4-FFF2-40B4-BE49-F238E27FC236}">
                <a16:creationId xmlns="" xmlns:a16="http://schemas.microsoft.com/office/drawing/2014/main" id="{6F13AA56-1901-4744-8343-981648415E18}"/>
              </a:ext>
            </a:extLst>
          </p:cNvPr>
          <p:cNvSpPr/>
          <p:nvPr/>
        </p:nvSpPr>
        <p:spPr>
          <a:xfrm>
            <a:off x="768207" y="5255303"/>
            <a:ext cx="2715465" cy="4101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600"/>
              </a:spcBef>
            </a:pPr>
            <a:r>
              <a:rPr lang="fr-FR" sz="1200" b="1" dirty="0">
                <a:solidFill>
                  <a:schemeClr val="accent1"/>
                </a:solidFill>
              </a:rPr>
              <a:t>75 clients </a:t>
            </a:r>
            <a:r>
              <a:rPr lang="fr-FR" sz="1200" b="1" dirty="0" err="1">
                <a:solidFill>
                  <a:schemeClr val="accent1"/>
                </a:solidFill>
              </a:rPr>
              <a:t>co</a:t>
            </a:r>
            <a:r>
              <a:rPr lang="fr-FR" sz="1200" b="1" dirty="0">
                <a:solidFill>
                  <a:schemeClr val="accent1"/>
                </a:solidFill>
              </a:rPr>
              <a:t>-créateurs</a:t>
            </a:r>
          </a:p>
        </p:txBody>
      </p:sp>
      <p:pic>
        <p:nvPicPr>
          <p:cNvPr id="42" name="Image 41">
            <a:extLst>
              <a:ext uri="{FF2B5EF4-FFF2-40B4-BE49-F238E27FC236}">
                <a16:creationId xmlns="" xmlns:a16="http://schemas.microsoft.com/office/drawing/2014/main" id="{8F7211A8-60E9-444E-B2EE-E3843B3AA3E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4354" y="3820502"/>
            <a:ext cx="1614601" cy="1187333"/>
          </a:xfrm>
          <a:prstGeom prst="rect">
            <a:avLst/>
          </a:prstGeom>
        </p:spPr>
      </p:pic>
      <p:grpSp>
        <p:nvGrpSpPr>
          <p:cNvPr id="54" name="Groupe 53">
            <a:extLst>
              <a:ext uri="{FF2B5EF4-FFF2-40B4-BE49-F238E27FC236}">
                <a16:creationId xmlns="" xmlns:a16="http://schemas.microsoft.com/office/drawing/2014/main" id="{050AB929-DBFA-40B9-850B-CDE14288602D}"/>
              </a:ext>
            </a:extLst>
          </p:cNvPr>
          <p:cNvGrpSpPr/>
          <p:nvPr/>
        </p:nvGrpSpPr>
        <p:grpSpPr>
          <a:xfrm>
            <a:off x="3427883" y="2784357"/>
            <a:ext cx="3780435" cy="3025950"/>
            <a:chOff x="3676233" y="2747139"/>
            <a:chExt cx="3548792" cy="2839295"/>
          </a:xfrm>
        </p:grpSpPr>
        <p:pic>
          <p:nvPicPr>
            <p:cNvPr id="40" name="Image 39">
              <a:extLst>
                <a:ext uri="{FF2B5EF4-FFF2-40B4-BE49-F238E27FC236}">
                  <a16:creationId xmlns="" xmlns:a16="http://schemas.microsoft.com/office/drawing/2014/main" id="{FF836764-87EE-4C74-82BA-A55B4E48C1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14264" y="2747139"/>
              <a:ext cx="1500028" cy="1500028"/>
            </a:xfrm>
            <a:prstGeom prst="rect">
              <a:avLst/>
            </a:prstGeom>
          </p:spPr>
        </p:pic>
        <p:pic>
          <p:nvPicPr>
            <p:cNvPr id="36" name="Image 35">
              <a:extLst>
                <a:ext uri="{FF2B5EF4-FFF2-40B4-BE49-F238E27FC236}">
                  <a16:creationId xmlns="" xmlns:a16="http://schemas.microsoft.com/office/drawing/2014/main" id="{274B49FF-E98C-49A5-A0CD-52111ADF5D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702276">
              <a:off x="4792317" y="2844521"/>
              <a:ext cx="2432708" cy="2432708"/>
            </a:xfrm>
            <a:prstGeom prst="rect">
              <a:avLst/>
            </a:prstGeom>
          </p:spPr>
        </p:pic>
        <p:pic>
          <p:nvPicPr>
            <p:cNvPr id="38" name="Image 37">
              <a:extLst>
                <a:ext uri="{FF2B5EF4-FFF2-40B4-BE49-F238E27FC236}">
                  <a16:creationId xmlns="" xmlns:a16="http://schemas.microsoft.com/office/drawing/2014/main" id="{152DD9AB-C6F1-40BC-A22C-8D89B2BDDA9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340589">
              <a:off x="3676233" y="4010344"/>
              <a:ext cx="1576089" cy="1576090"/>
            </a:xfrm>
            <a:prstGeom prst="rect">
              <a:avLst/>
            </a:prstGeom>
          </p:spPr>
        </p:pic>
      </p:grpSp>
      <p:sp>
        <p:nvSpPr>
          <p:cNvPr id="56" name="Rectangle : coins arrondis 55">
            <a:extLst>
              <a:ext uri="{FF2B5EF4-FFF2-40B4-BE49-F238E27FC236}">
                <a16:creationId xmlns="" xmlns:a16="http://schemas.microsoft.com/office/drawing/2014/main" id="{B818BCCF-4A13-487D-B2C3-0EBDBF281BDB}"/>
              </a:ext>
            </a:extLst>
          </p:cNvPr>
          <p:cNvSpPr/>
          <p:nvPr/>
        </p:nvSpPr>
        <p:spPr>
          <a:xfrm rot="958976">
            <a:off x="6061079" y="3520545"/>
            <a:ext cx="700284" cy="25180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IDÉES</a:t>
            </a:r>
          </a:p>
        </p:txBody>
      </p:sp>
      <p:sp>
        <p:nvSpPr>
          <p:cNvPr id="57" name="Rectangle : coins arrondis 56">
            <a:extLst>
              <a:ext uri="{FF2B5EF4-FFF2-40B4-BE49-F238E27FC236}">
                <a16:creationId xmlns="" xmlns:a16="http://schemas.microsoft.com/office/drawing/2014/main" id="{D4BC8B2F-A622-4ECC-AF9E-744592DF5DAD}"/>
              </a:ext>
            </a:extLst>
          </p:cNvPr>
          <p:cNvSpPr/>
          <p:nvPr/>
        </p:nvSpPr>
        <p:spPr>
          <a:xfrm rot="20857173">
            <a:off x="4490595" y="3174832"/>
            <a:ext cx="1089777" cy="25180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RÉACTIONS</a:t>
            </a:r>
          </a:p>
        </p:txBody>
      </p:sp>
      <p:sp>
        <p:nvSpPr>
          <p:cNvPr id="58" name="Rectangle : coins arrondis 57">
            <a:extLst>
              <a:ext uri="{FF2B5EF4-FFF2-40B4-BE49-F238E27FC236}">
                <a16:creationId xmlns="" xmlns:a16="http://schemas.microsoft.com/office/drawing/2014/main" id="{3238E8E6-88F3-4FCA-87B4-03D0CB883CE6}"/>
              </a:ext>
            </a:extLst>
          </p:cNvPr>
          <p:cNvSpPr/>
          <p:nvPr/>
        </p:nvSpPr>
        <p:spPr>
          <a:xfrm rot="579652">
            <a:off x="4599136" y="4075153"/>
            <a:ext cx="593101" cy="25180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AVIS</a:t>
            </a:r>
          </a:p>
        </p:txBody>
      </p:sp>
      <p:sp>
        <p:nvSpPr>
          <p:cNvPr id="59" name="Rectangle : coins arrondis 58">
            <a:extLst>
              <a:ext uri="{FF2B5EF4-FFF2-40B4-BE49-F238E27FC236}">
                <a16:creationId xmlns="" xmlns:a16="http://schemas.microsoft.com/office/drawing/2014/main" id="{602E99C9-6B2F-4C83-84DF-A8B343D9722A}"/>
              </a:ext>
            </a:extLst>
          </p:cNvPr>
          <p:cNvSpPr/>
          <p:nvPr/>
        </p:nvSpPr>
        <p:spPr>
          <a:xfrm rot="218919">
            <a:off x="5906900" y="4799852"/>
            <a:ext cx="684389" cy="25180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TESTS</a:t>
            </a:r>
          </a:p>
        </p:txBody>
      </p:sp>
      <p:sp>
        <p:nvSpPr>
          <p:cNvPr id="60" name="Rectangle : coins arrondis 59">
            <a:extLst>
              <a:ext uri="{FF2B5EF4-FFF2-40B4-BE49-F238E27FC236}">
                <a16:creationId xmlns="" xmlns:a16="http://schemas.microsoft.com/office/drawing/2014/main" id="{A9D28DD5-FC18-465F-B9B9-DB5C012C6DA9}"/>
              </a:ext>
            </a:extLst>
          </p:cNvPr>
          <p:cNvSpPr/>
          <p:nvPr/>
        </p:nvSpPr>
        <p:spPr>
          <a:xfrm rot="20885061">
            <a:off x="4490798" y="5077650"/>
            <a:ext cx="1064617" cy="25180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b="1" dirty="0"/>
              <a:t>SONDAGES</a:t>
            </a:r>
          </a:p>
        </p:txBody>
      </p:sp>
    </p:spTree>
    <p:extLst>
      <p:ext uri="{BB962C8B-B14F-4D97-AF65-F5344CB8AC3E}">
        <p14:creationId xmlns:p14="http://schemas.microsoft.com/office/powerpoint/2010/main" val="330349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p:txBody>
          <a:bodyPr/>
          <a:lstStyle/>
          <a:p>
            <a:r>
              <a:rPr lang="fr-FR" dirty="0"/>
              <a:t>RAPPEL DES AVANTAGES DE LÉA</a:t>
            </a:r>
          </a:p>
        </p:txBody>
      </p:sp>
      <p:sp>
        <p:nvSpPr>
          <p:cNvPr id="7" name="Rectangle 6">
            <a:extLst>
              <a:ext uri="{FF2B5EF4-FFF2-40B4-BE49-F238E27FC236}">
                <a16:creationId xmlns="" xmlns:a16="http://schemas.microsoft.com/office/drawing/2014/main" id="{066B615C-0DC6-4D2F-AA01-7ADEB1D8D2E4}"/>
              </a:ext>
            </a:extLst>
          </p:cNvPr>
          <p:cNvSpPr/>
          <p:nvPr/>
        </p:nvSpPr>
        <p:spPr>
          <a:xfrm>
            <a:off x="452439" y="2696875"/>
            <a:ext cx="2928069" cy="3175837"/>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 tIns="288000" rIns="36000" bIns="36000" rtlCol="0" anchor="ctr" anchorCtr="0"/>
          <a:lstStyle/>
          <a:p>
            <a:pPr marL="176213" indent="-176213">
              <a:lnSpc>
                <a:spcPct val="120000"/>
              </a:lnSpc>
              <a:spcBef>
                <a:spcPts val="600"/>
              </a:spcBef>
              <a:buFont typeface="Wingdings" panose="05000000000000000000" pitchFamily="2" charset="2"/>
              <a:buChar char="§"/>
            </a:pPr>
            <a:r>
              <a:rPr lang="fr-FR" sz="1400" dirty="0"/>
              <a:t>Une connaissance client améliorée et tracée</a:t>
            </a:r>
          </a:p>
          <a:p>
            <a:pPr marL="176213" indent="-176213">
              <a:lnSpc>
                <a:spcPct val="120000"/>
              </a:lnSpc>
              <a:spcBef>
                <a:spcPts val="600"/>
              </a:spcBef>
              <a:buFont typeface="Wingdings" panose="05000000000000000000" pitchFamily="2" charset="2"/>
              <a:buChar char="§"/>
            </a:pPr>
            <a:r>
              <a:rPr lang="fr-FR" sz="1400" dirty="0"/>
              <a:t>Un renforcement du conseil</a:t>
            </a:r>
          </a:p>
          <a:p>
            <a:pPr marL="176213" indent="-176213">
              <a:lnSpc>
                <a:spcPct val="120000"/>
              </a:lnSpc>
              <a:spcBef>
                <a:spcPts val="600"/>
              </a:spcBef>
              <a:buFont typeface="Wingdings" panose="05000000000000000000" pitchFamily="2" charset="2"/>
              <a:buChar char="§"/>
            </a:pPr>
            <a:r>
              <a:rPr lang="fr-FR" sz="1400" dirty="0"/>
              <a:t>Un apport d’expertise</a:t>
            </a:r>
          </a:p>
          <a:p>
            <a:pPr marL="176213" indent="-176213">
              <a:lnSpc>
                <a:spcPct val="120000"/>
              </a:lnSpc>
              <a:spcBef>
                <a:spcPts val="600"/>
              </a:spcBef>
              <a:buFont typeface="Wingdings" panose="05000000000000000000" pitchFamily="2" charset="2"/>
              <a:buChar char="§"/>
            </a:pPr>
            <a:r>
              <a:rPr lang="fr-FR" sz="1400" dirty="0"/>
              <a:t>Un gain de temps</a:t>
            </a:r>
          </a:p>
          <a:p>
            <a:pPr marL="176213" indent="-176213">
              <a:lnSpc>
                <a:spcPct val="120000"/>
              </a:lnSpc>
              <a:spcBef>
                <a:spcPts val="600"/>
              </a:spcBef>
              <a:buFont typeface="Wingdings" panose="05000000000000000000" pitchFamily="2" charset="2"/>
              <a:buChar char="§"/>
            </a:pPr>
            <a:r>
              <a:rPr lang="fr-FR" sz="1400" dirty="0"/>
              <a:t>Une mise en conformité réglementaire</a:t>
            </a:r>
          </a:p>
        </p:txBody>
      </p:sp>
      <p:grpSp>
        <p:nvGrpSpPr>
          <p:cNvPr id="8" name="Groupe 7">
            <a:extLst>
              <a:ext uri="{FF2B5EF4-FFF2-40B4-BE49-F238E27FC236}">
                <a16:creationId xmlns="" xmlns:a16="http://schemas.microsoft.com/office/drawing/2014/main" id="{6049D5C9-70D5-4C98-B78A-02DB19A6E9E1}"/>
              </a:ext>
            </a:extLst>
          </p:cNvPr>
          <p:cNvGrpSpPr/>
          <p:nvPr/>
        </p:nvGrpSpPr>
        <p:grpSpPr>
          <a:xfrm>
            <a:off x="1232473" y="1830894"/>
            <a:ext cx="1368000" cy="1368000"/>
            <a:chOff x="840509" y="1449388"/>
            <a:chExt cx="1368000" cy="1368000"/>
          </a:xfrm>
        </p:grpSpPr>
        <p:sp>
          <p:nvSpPr>
            <p:cNvPr id="21" name="Ellipse 20">
              <a:extLst>
                <a:ext uri="{FF2B5EF4-FFF2-40B4-BE49-F238E27FC236}">
                  <a16:creationId xmlns="" xmlns:a16="http://schemas.microsoft.com/office/drawing/2014/main" id="{3AD5BE4D-DC09-442C-8531-FE014FCE8694}"/>
                </a:ext>
              </a:extLst>
            </p:cNvPr>
            <p:cNvSpPr/>
            <p:nvPr/>
          </p:nvSpPr>
          <p:spPr>
            <a:xfrm>
              <a:off x="840509" y="1449388"/>
              <a:ext cx="1368000" cy="13680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a:extLst>
                <a:ext uri="{FF2B5EF4-FFF2-40B4-BE49-F238E27FC236}">
                  <a16:creationId xmlns="" xmlns:a16="http://schemas.microsoft.com/office/drawing/2014/main" id="{9D0793F0-C777-4CC2-855A-1ACC9933E3C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922" b="25012"/>
            <a:stretch/>
          </p:blipFill>
          <p:spPr>
            <a:xfrm>
              <a:off x="945507" y="1843501"/>
              <a:ext cx="1158004" cy="579774"/>
            </a:xfrm>
            <a:prstGeom prst="rect">
              <a:avLst/>
            </a:prstGeom>
          </p:spPr>
        </p:pic>
      </p:grpSp>
      <p:sp>
        <p:nvSpPr>
          <p:cNvPr id="9" name="Rectangle 8">
            <a:extLst>
              <a:ext uri="{FF2B5EF4-FFF2-40B4-BE49-F238E27FC236}">
                <a16:creationId xmlns="" xmlns:a16="http://schemas.microsoft.com/office/drawing/2014/main" id="{A9E2F7D5-5BE0-4B20-BE68-2E5724E2A2EF}"/>
              </a:ext>
            </a:extLst>
          </p:cNvPr>
          <p:cNvSpPr/>
          <p:nvPr/>
        </p:nvSpPr>
        <p:spPr>
          <a:xfrm>
            <a:off x="6525494" y="2696875"/>
            <a:ext cx="2928069" cy="317583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288000" rIns="36000" bIns="36000" rtlCol="0" anchor="ctr" anchorCtr="0"/>
          <a:lstStyle/>
          <a:p>
            <a:pPr marL="176213" indent="-176213">
              <a:lnSpc>
                <a:spcPct val="120000"/>
              </a:lnSpc>
              <a:spcBef>
                <a:spcPts val="600"/>
              </a:spcBef>
              <a:buFont typeface="Wingdings" panose="05000000000000000000" pitchFamily="2" charset="2"/>
              <a:buChar char="§"/>
            </a:pPr>
            <a:r>
              <a:rPr lang="fr-FR" sz="1400" dirty="0">
                <a:solidFill>
                  <a:schemeClr val="accent1"/>
                </a:solidFill>
              </a:rPr>
              <a:t>Un respect des obligations réglementaires</a:t>
            </a:r>
          </a:p>
          <a:p>
            <a:pPr marL="176213" indent="-176213">
              <a:lnSpc>
                <a:spcPct val="120000"/>
              </a:lnSpc>
              <a:spcBef>
                <a:spcPts val="600"/>
              </a:spcBef>
              <a:buFont typeface="Wingdings" panose="05000000000000000000" pitchFamily="2" charset="2"/>
              <a:buChar char="§"/>
            </a:pPr>
            <a:r>
              <a:rPr lang="fr-FR" sz="1400" dirty="0">
                <a:solidFill>
                  <a:schemeClr val="accent1"/>
                </a:solidFill>
              </a:rPr>
              <a:t>Une diversification du stock d’épargne</a:t>
            </a:r>
          </a:p>
          <a:p>
            <a:pPr marL="176213" indent="-176213">
              <a:lnSpc>
                <a:spcPct val="120000"/>
              </a:lnSpc>
              <a:spcBef>
                <a:spcPts val="600"/>
              </a:spcBef>
              <a:buFont typeface="Wingdings" panose="05000000000000000000" pitchFamily="2" charset="2"/>
              <a:buChar char="§"/>
            </a:pPr>
            <a:r>
              <a:rPr lang="fr-FR" sz="1400" dirty="0">
                <a:solidFill>
                  <a:schemeClr val="accent1"/>
                </a:solidFill>
              </a:rPr>
              <a:t>Le développement de l’épargne financière et du digital</a:t>
            </a:r>
          </a:p>
        </p:txBody>
      </p:sp>
      <p:grpSp>
        <p:nvGrpSpPr>
          <p:cNvPr id="10" name="Groupe 9">
            <a:extLst>
              <a:ext uri="{FF2B5EF4-FFF2-40B4-BE49-F238E27FC236}">
                <a16:creationId xmlns="" xmlns:a16="http://schemas.microsoft.com/office/drawing/2014/main" id="{65F9800B-875A-4873-B7C6-224B59FA4136}"/>
              </a:ext>
            </a:extLst>
          </p:cNvPr>
          <p:cNvGrpSpPr/>
          <p:nvPr/>
        </p:nvGrpSpPr>
        <p:grpSpPr>
          <a:xfrm>
            <a:off x="7305528" y="1830894"/>
            <a:ext cx="1368000" cy="1368000"/>
            <a:chOff x="7380357" y="1617508"/>
            <a:chExt cx="1368000" cy="1368000"/>
          </a:xfrm>
        </p:grpSpPr>
        <p:sp>
          <p:nvSpPr>
            <p:cNvPr id="19" name="Ellipse 18">
              <a:extLst>
                <a:ext uri="{FF2B5EF4-FFF2-40B4-BE49-F238E27FC236}">
                  <a16:creationId xmlns="" xmlns:a16="http://schemas.microsoft.com/office/drawing/2014/main" id="{6C9E7AB1-2737-4653-B725-D0E8D7EA5AC7}"/>
                </a:ext>
              </a:extLst>
            </p:cNvPr>
            <p:cNvSpPr/>
            <p:nvPr/>
          </p:nvSpPr>
          <p:spPr>
            <a:xfrm>
              <a:off x="7380357" y="1617508"/>
              <a:ext cx="1368000" cy="1368000"/>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 xmlns:a16="http://schemas.microsoft.com/office/drawing/2014/main" id="{0FCC0FA8-5D0F-4008-B47D-9397D35E51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6080" y="1953231"/>
              <a:ext cx="696554" cy="696554"/>
            </a:xfrm>
            <a:prstGeom prst="rect">
              <a:avLst/>
            </a:prstGeom>
          </p:spPr>
        </p:pic>
      </p:grpSp>
      <p:sp>
        <p:nvSpPr>
          <p:cNvPr id="11" name="Rectangle 10">
            <a:extLst>
              <a:ext uri="{FF2B5EF4-FFF2-40B4-BE49-F238E27FC236}">
                <a16:creationId xmlns="" xmlns:a16="http://schemas.microsoft.com/office/drawing/2014/main" id="{CB780A2B-A1E5-4799-BFF7-0BF98E185997}"/>
              </a:ext>
            </a:extLst>
          </p:cNvPr>
          <p:cNvSpPr/>
          <p:nvPr/>
        </p:nvSpPr>
        <p:spPr>
          <a:xfrm>
            <a:off x="3488966" y="2696875"/>
            <a:ext cx="2928069" cy="317583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36000" tIns="288000" rIns="36000" bIns="36000" rtlCol="0" anchor="ctr" anchorCtr="0"/>
          <a:lstStyle/>
          <a:p>
            <a:pPr marL="176213" indent="-176213">
              <a:lnSpc>
                <a:spcPct val="120000"/>
              </a:lnSpc>
              <a:spcBef>
                <a:spcPts val="300"/>
              </a:spcBef>
              <a:buFont typeface="Wingdings" panose="05000000000000000000" pitchFamily="2" charset="2"/>
              <a:buChar char="§"/>
            </a:pPr>
            <a:r>
              <a:rPr lang="fr-FR" sz="1400" dirty="0"/>
              <a:t>Une vision consolidée de leur épargne</a:t>
            </a:r>
          </a:p>
          <a:p>
            <a:pPr marL="176213" indent="-176213">
              <a:lnSpc>
                <a:spcPct val="120000"/>
              </a:lnSpc>
              <a:spcBef>
                <a:spcPts val="300"/>
              </a:spcBef>
              <a:buFont typeface="Wingdings" panose="05000000000000000000" pitchFamily="2" charset="2"/>
              <a:buChar char="§"/>
            </a:pPr>
            <a:r>
              <a:rPr lang="fr-FR" sz="1400" dirty="0"/>
              <a:t>Un objectif d’optimisation de la réalisation de leurs projets</a:t>
            </a:r>
          </a:p>
          <a:p>
            <a:pPr marL="176213" indent="-176213">
              <a:lnSpc>
                <a:spcPct val="120000"/>
              </a:lnSpc>
              <a:spcBef>
                <a:spcPts val="300"/>
              </a:spcBef>
              <a:buFont typeface="Wingdings" panose="05000000000000000000" pitchFamily="2" charset="2"/>
              <a:buChar char="§"/>
            </a:pPr>
            <a:r>
              <a:rPr lang="fr-FR" sz="1400" dirty="0"/>
              <a:t>Un conseil personnalisé, qui répond davantage à leurs attentes</a:t>
            </a:r>
          </a:p>
          <a:p>
            <a:pPr marL="176213" indent="-176213">
              <a:lnSpc>
                <a:spcPct val="120000"/>
              </a:lnSpc>
              <a:spcBef>
                <a:spcPts val="300"/>
              </a:spcBef>
              <a:buFont typeface="Wingdings" panose="05000000000000000000" pitchFamily="2" charset="2"/>
              <a:buChar char="§"/>
            </a:pPr>
            <a:r>
              <a:rPr lang="fr-FR" sz="1400" dirty="0"/>
              <a:t>Une meilleure diversification de leurs avoirs</a:t>
            </a:r>
          </a:p>
        </p:txBody>
      </p:sp>
      <p:grpSp>
        <p:nvGrpSpPr>
          <p:cNvPr id="12" name="Groupe 11">
            <a:extLst>
              <a:ext uri="{FF2B5EF4-FFF2-40B4-BE49-F238E27FC236}">
                <a16:creationId xmlns="" xmlns:a16="http://schemas.microsoft.com/office/drawing/2014/main" id="{E631FCC7-CECB-4862-89A3-7269F09AC101}"/>
              </a:ext>
            </a:extLst>
          </p:cNvPr>
          <p:cNvGrpSpPr/>
          <p:nvPr/>
        </p:nvGrpSpPr>
        <p:grpSpPr>
          <a:xfrm>
            <a:off x="4269000" y="1830894"/>
            <a:ext cx="1368000" cy="1368000"/>
            <a:chOff x="4269000" y="1617508"/>
            <a:chExt cx="1368000" cy="1368000"/>
          </a:xfrm>
        </p:grpSpPr>
        <p:sp>
          <p:nvSpPr>
            <p:cNvPr id="16" name="Ellipse 15">
              <a:extLst>
                <a:ext uri="{FF2B5EF4-FFF2-40B4-BE49-F238E27FC236}">
                  <a16:creationId xmlns="" xmlns:a16="http://schemas.microsoft.com/office/drawing/2014/main" id="{A52DA8F7-4DD3-4DA1-AB31-7AF7E718D433}"/>
                </a:ext>
              </a:extLst>
            </p:cNvPr>
            <p:cNvSpPr/>
            <p:nvPr/>
          </p:nvSpPr>
          <p:spPr>
            <a:xfrm>
              <a:off x="4269000" y="1617508"/>
              <a:ext cx="1368000" cy="136800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 xmlns:a16="http://schemas.microsoft.com/office/drawing/2014/main" id="{36AD60A4-134C-4EA3-A9AA-CCADDE08F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3226" y="2011621"/>
              <a:ext cx="579774" cy="579774"/>
            </a:xfrm>
            <a:prstGeom prst="rect">
              <a:avLst/>
            </a:prstGeom>
          </p:spPr>
        </p:pic>
        <p:pic>
          <p:nvPicPr>
            <p:cNvPr id="18" name="Image 17">
              <a:extLst>
                <a:ext uri="{FF2B5EF4-FFF2-40B4-BE49-F238E27FC236}">
                  <a16:creationId xmlns="" xmlns:a16="http://schemas.microsoft.com/office/drawing/2014/main" id="{5DFA32FE-2698-4625-B9FA-EED0AE7EEB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2011621"/>
              <a:ext cx="579774" cy="579774"/>
            </a:xfrm>
            <a:prstGeom prst="rect">
              <a:avLst/>
            </a:prstGeom>
          </p:spPr>
        </p:pic>
      </p:grpSp>
      <p:sp>
        <p:nvSpPr>
          <p:cNvPr id="13" name="Rectangle 12">
            <a:extLst>
              <a:ext uri="{FF2B5EF4-FFF2-40B4-BE49-F238E27FC236}">
                <a16:creationId xmlns="" xmlns:a16="http://schemas.microsoft.com/office/drawing/2014/main" id="{A244DC3A-2FEA-43BC-A5D5-A2804865190B}"/>
              </a:ext>
            </a:extLst>
          </p:cNvPr>
          <p:cNvSpPr/>
          <p:nvPr/>
        </p:nvSpPr>
        <p:spPr>
          <a:xfrm>
            <a:off x="1139396" y="1670477"/>
            <a:ext cx="1554154" cy="1368000"/>
          </a:xfrm>
          <a:prstGeom prst="rect">
            <a:avLst/>
          </a:prstGeom>
          <a:noFill/>
        </p:spPr>
        <p:txBody>
          <a:bodyPr wrap="none" lIns="91440" tIns="45720" rIns="91440" bIns="45720">
            <a:prstTxWarp prst="textArchUp">
              <a:avLst>
                <a:gd name="adj" fmla="val 10813663"/>
              </a:avLst>
            </a:prstTxWarp>
            <a:spAutoFit/>
          </a:bodyPr>
          <a:lstStyle/>
          <a:p>
            <a:pPr algn="ctr"/>
            <a:r>
              <a:rPr lang="fr-FR" sz="1400" b="1" cap="none" spc="0" dirty="0">
                <a:ln w="0"/>
                <a:solidFill>
                  <a:schemeClr val="accent3"/>
                </a:solidFill>
              </a:rPr>
              <a:t>POUR LES CONSEILLERS</a:t>
            </a:r>
          </a:p>
        </p:txBody>
      </p:sp>
      <p:sp>
        <p:nvSpPr>
          <p:cNvPr id="14" name="Rectangle 13">
            <a:extLst>
              <a:ext uri="{FF2B5EF4-FFF2-40B4-BE49-F238E27FC236}">
                <a16:creationId xmlns="" xmlns:a16="http://schemas.microsoft.com/office/drawing/2014/main" id="{76A09ABD-2474-4D54-A2CF-9F9C286E3417}"/>
              </a:ext>
            </a:extLst>
          </p:cNvPr>
          <p:cNvSpPr/>
          <p:nvPr/>
        </p:nvSpPr>
        <p:spPr>
          <a:xfrm>
            <a:off x="4175923" y="1670477"/>
            <a:ext cx="1569536" cy="1368000"/>
          </a:xfrm>
          <a:prstGeom prst="rect">
            <a:avLst/>
          </a:prstGeom>
          <a:noFill/>
        </p:spPr>
        <p:txBody>
          <a:bodyPr wrap="none" lIns="91440" tIns="45720" rIns="91440" bIns="45720">
            <a:prstTxWarp prst="textArchUp">
              <a:avLst>
                <a:gd name="adj" fmla="val 9460334"/>
              </a:avLst>
            </a:prstTxWarp>
            <a:spAutoFit/>
          </a:bodyPr>
          <a:lstStyle/>
          <a:p>
            <a:pPr algn="ctr"/>
            <a:r>
              <a:rPr lang="fr-FR" sz="1400" b="1" cap="none" spc="0" dirty="0">
                <a:ln w="0"/>
                <a:solidFill>
                  <a:schemeClr val="accent1"/>
                </a:solidFill>
              </a:rPr>
              <a:t>POUR LES CLIENTS</a:t>
            </a:r>
          </a:p>
        </p:txBody>
      </p:sp>
      <p:sp>
        <p:nvSpPr>
          <p:cNvPr id="15" name="Rectangle 14">
            <a:extLst>
              <a:ext uri="{FF2B5EF4-FFF2-40B4-BE49-F238E27FC236}">
                <a16:creationId xmlns="" xmlns:a16="http://schemas.microsoft.com/office/drawing/2014/main" id="{2CA4F0DA-9738-466D-817F-BF0CCAC9A6BD}"/>
              </a:ext>
            </a:extLst>
          </p:cNvPr>
          <p:cNvSpPr/>
          <p:nvPr/>
        </p:nvSpPr>
        <p:spPr>
          <a:xfrm>
            <a:off x="7204760" y="1670477"/>
            <a:ext cx="1569536" cy="1368000"/>
          </a:xfrm>
          <a:prstGeom prst="rect">
            <a:avLst/>
          </a:prstGeom>
          <a:noFill/>
        </p:spPr>
        <p:txBody>
          <a:bodyPr wrap="none" lIns="91440" tIns="45720" rIns="91440" bIns="45720">
            <a:prstTxWarp prst="textArchUp">
              <a:avLst>
                <a:gd name="adj" fmla="val 9460334"/>
              </a:avLst>
            </a:prstTxWarp>
            <a:spAutoFit/>
          </a:bodyPr>
          <a:lstStyle/>
          <a:p>
            <a:pPr algn="ctr"/>
            <a:r>
              <a:rPr lang="fr-FR" sz="1400" b="1" cap="none" spc="0" dirty="0">
                <a:ln w="0"/>
                <a:solidFill>
                  <a:schemeClr val="accent5"/>
                </a:solidFill>
              </a:rPr>
              <a:t>POUR LE GROUPE</a:t>
            </a:r>
          </a:p>
        </p:txBody>
      </p:sp>
    </p:spTree>
    <p:extLst>
      <p:ext uri="{BB962C8B-B14F-4D97-AF65-F5344CB8AC3E}">
        <p14:creationId xmlns:p14="http://schemas.microsoft.com/office/powerpoint/2010/main" val="3602806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p:txBody>
          <a:bodyPr/>
          <a:lstStyle/>
          <a:p>
            <a:r>
              <a:rPr lang="fr-FR" dirty="0"/>
              <a:t>RAPPEL DE L’ACCOMPAGNEMENT PROPOSÉ</a:t>
            </a:r>
          </a:p>
        </p:txBody>
      </p:sp>
      <p:grpSp>
        <p:nvGrpSpPr>
          <p:cNvPr id="41" name="Groupe 40">
            <a:extLst>
              <a:ext uri="{FF2B5EF4-FFF2-40B4-BE49-F238E27FC236}">
                <a16:creationId xmlns="" xmlns:a16="http://schemas.microsoft.com/office/drawing/2014/main" id="{9700ED17-F02A-4DDD-A640-CE9A90D33121}"/>
              </a:ext>
            </a:extLst>
          </p:cNvPr>
          <p:cNvGrpSpPr/>
          <p:nvPr/>
        </p:nvGrpSpPr>
        <p:grpSpPr>
          <a:xfrm>
            <a:off x="768746" y="1213918"/>
            <a:ext cx="5325761" cy="5487556"/>
            <a:chOff x="1141890" y="1051358"/>
            <a:chExt cx="5325761" cy="5487556"/>
          </a:xfrm>
        </p:grpSpPr>
        <p:sp>
          <p:nvSpPr>
            <p:cNvPr id="20" name="Freeform 6">
              <a:extLst>
                <a:ext uri="{FF2B5EF4-FFF2-40B4-BE49-F238E27FC236}">
                  <a16:creationId xmlns="" xmlns:a16="http://schemas.microsoft.com/office/drawing/2014/main" id="{EC4422AC-3587-44FD-9B78-28DA03ED50BB}"/>
                </a:ext>
              </a:extLst>
            </p:cNvPr>
            <p:cNvSpPr>
              <a:spLocks/>
            </p:cNvSpPr>
            <p:nvPr>
              <p:custDataLst>
                <p:tags r:id="rId1"/>
              </p:custDataLst>
            </p:nvPr>
          </p:nvSpPr>
          <p:spPr bwMode="auto">
            <a:xfrm>
              <a:off x="2426662" y="1051358"/>
              <a:ext cx="2713471" cy="1928175"/>
            </a:xfrm>
            <a:custGeom>
              <a:avLst/>
              <a:gdLst>
                <a:gd name="T0" fmla="*/ 381 w 1227"/>
                <a:gd name="T1" fmla="*/ 909 h 909"/>
                <a:gd name="T2" fmla="*/ 849 w 1227"/>
                <a:gd name="T3" fmla="*/ 909 h 909"/>
                <a:gd name="T4" fmla="*/ 1227 w 1227"/>
                <a:gd name="T5" fmla="*/ 314 h 909"/>
                <a:gd name="T6" fmla="*/ 0 w 1227"/>
                <a:gd name="T7" fmla="*/ 314 h 909"/>
                <a:gd name="T8" fmla="*/ 381 w 1227"/>
                <a:gd name="T9" fmla="*/ 909 h 909"/>
              </a:gdLst>
              <a:ahLst/>
              <a:cxnLst>
                <a:cxn ang="0">
                  <a:pos x="T0" y="T1"/>
                </a:cxn>
                <a:cxn ang="0">
                  <a:pos x="T2" y="T3"/>
                </a:cxn>
                <a:cxn ang="0">
                  <a:pos x="T4" y="T5"/>
                </a:cxn>
                <a:cxn ang="0">
                  <a:pos x="T6" y="T7"/>
                </a:cxn>
                <a:cxn ang="0">
                  <a:pos x="T8" y="T9"/>
                </a:cxn>
              </a:cxnLst>
              <a:rect l="0" t="0" r="r" b="b"/>
              <a:pathLst>
                <a:path w="1227" h="909">
                  <a:moveTo>
                    <a:pt x="381" y="909"/>
                  </a:moveTo>
                  <a:lnTo>
                    <a:pt x="849" y="909"/>
                  </a:lnTo>
                  <a:lnTo>
                    <a:pt x="1227" y="314"/>
                  </a:lnTo>
                  <a:cubicBezTo>
                    <a:pt x="725" y="0"/>
                    <a:pt x="212" y="167"/>
                    <a:pt x="0" y="314"/>
                  </a:cubicBezTo>
                  <a:lnTo>
                    <a:pt x="381" y="909"/>
                  </a:lnTo>
                  <a:close/>
                </a:path>
              </a:pathLst>
            </a:custGeom>
            <a:solidFill>
              <a:schemeClr val="accent1"/>
            </a:solidFill>
            <a:ln w="57150"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22" name="Freeform 8">
              <a:extLst>
                <a:ext uri="{FF2B5EF4-FFF2-40B4-BE49-F238E27FC236}">
                  <a16:creationId xmlns="" xmlns:a16="http://schemas.microsoft.com/office/drawing/2014/main" id="{B0D1DBA1-600C-40A0-B944-ACDCFB8A99D8}"/>
                </a:ext>
              </a:extLst>
            </p:cNvPr>
            <p:cNvSpPr>
              <a:spLocks/>
            </p:cNvSpPr>
            <p:nvPr>
              <p:custDataLst>
                <p:tags r:id="rId2"/>
              </p:custDataLst>
            </p:nvPr>
          </p:nvSpPr>
          <p:spPr bwMode="auto">
            <a:xfrm>
              <a:off x="2424451" y="4610739"/>
              <a:ext cx="2715682" cy="1928175"/>
            </a:xfrm>
            <a:custGeom>
              <a:avLst/>
              <a:gdLst>
                <a:gd name="T0" fmla="*/ 382 w 1228"/>
                <a:gd name="T1" fmla="*/ 0 h 909"/>
                <a:gd name="T2" fmla="*/ 850 w 1228"/>
                <a:gd name="T3" fmla="*/ 0 h 909"/>
                <a:gd name="T4" fmla="*/ 1228 w 1228"/>
                <a:gd name="T5" fmla="*/ 595 h 909"/>
                <a:gd name="T6" fmla="*/ 0 w 1228"/>
                <a:gd name="T7" fmla="*/ 595 h 909"/>
                <a:gd name="T8" fmla="*/ 382 w 1228"/>
                <a:gd name="T9" fmla="*/ 0 h 909"/>
              </a:gdLst>
              <a:ahLst/>
              <a:cxnLst>
                <a:cxn ang="0">
                  <a:pos x="T0" y="T1"/>
                </a:cxn>
                <a:cxn ang="0">
                  <a:pos x="T2" y="T3"/>
                </a:cxn>
                <a:cxn ang="0">
                  <a:pos x="T4" y="T5"/>
                </a:cxn>
                <a:cxn ang="0">
                  <a:pos x="T6" y="T7"/>
                </a:cxn>
                <a:cxn ang="0">
                  <a:pos x="T8" y="T9"/>
                </a:cxn>
              </a:cxnLst>
              <a:rect l="0" t="0" r="r" b="b"/>
              <a:pathLst>
                <a:path w="1228" h="909">
                  <a:moveTo>
                    <a:pt x="382" y="0"/>
                  </a:moveTo>
                  <a:lnTo>
                    <a:pt x="850" y="0"/>
                  </a:lnTo>
                  <a:lnTo>
                    <a:pt x="1228" y="595"/>
                  </a:lnTo>
                  <a:cubicBezTo>
                    <a:pt x="726" y="909"/>
                    <a:pt x="212" y="742"/>
                    <a:pt x="0" y="595"/>
                  </a:cubicBezTo>
                  <a:lnTo>
                    <a:pt x="382" y="0"/>
                  </a:lnTo>
                  <a:close/>
                </a:path>
              </a:pathLst>
            </a:custGeom>
            <a:solidFill>
              <a:schemeClr val="accent5"/>
            </a:solidFill>
            <a:ln w="57150" cap="flat" cmpd="sng">
              <a:solidFill>
                <a:schemeClr val="bg1"/>
              </a:solidFill>
              <a:prstDash val="solid"/>
              <a:round/>
              <a:headEnd/>
              <a:tailEnd/>
            </a:ln>
            <a:effectLs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21" name="Freeform 7">
              <a:extLst>
                <a:ext uri="{FF2B5EF4-FFF2-40B4-BE49-F238E27FC236}">
                  <a16:creationId xmlns="" xmlns:a16="http://schemas.microsoft.com/office/drawing/2014/main" id="{26BE0455-B12C-43D3-8456-657C3935B8B7}"/>
                </a:ext>
              </a:extLst>
            </p:cNvPr>
            <p:cNvSpPr>
              <a:spLocks/>
            </p:cNvSpPr>
            <p:nvPr>
              <p:custDataLst>
                <p:tags r:id="rId3"/>
              </p:custDataLst>
            </p:nvPr>
          </p:nvSpPr>
          <p:spPr bwMode="auto">
            <a:xfrm>
              <a:off x="1219201" y="1717416"/>
              <a:ext cx="2047819" cy="2074538"/>
            </a:xfrm>
            <a:custGeom>
              <a:avLst/>
              <a:gdLst>
                <a:gd name="T0" fmla="*/ 690 w 926"/>
                <a:gd name="T1" fmla="*/ 978 h 978"/>
                <a:gd name="T2" fmla="*/ 926 w 926"/>
                <a:gd name="T3" fmla="*/ 592 h 978"/>
                <a:gd name="T4" fmla="*/ 546 w 926"/>
                <a:gd name="T5" fmla="*/ 0 h 978"/>
                <a:gd name="T6" fmla="*/ 2 w 926"/>
                <a:gd name="T7" fmla="*/ 978 h 978"/>
                <a:gd name="T8" fmla="*/ 690 w 926"/>
                <a:gd name="T9" fmla="*/ 978 h 978"/>
              </a:gdLst>
              <a:ahLst/>
              <a:cxnLst>
                <a:cxn ang="0">
                  <a:pos x="T0" y="T1"/>
                </a:cxn>
                <a:cxn ang="0">
                  <a:pos x="T2" y="T3"/>
                </a:cxn>
                <a:cxn ang="0">
                  <a:pos x="T4" y="T5"/>
                </a:cxn>
                <a:cxn ang="0">
                  <a:pos x="T6" y="T7"/>
                </a:cxn>
                <a:cxn ang="0">
                  <a:pos x="T8" y="T9"/>
                </a:cxn>
              </a:cxnLst>
              <a:rect l="0" t="0" r="r" b="b"/>
              <a:pathLst>
                <a:path w="926" h="978">
                  <a:moveTo>
                    <a:pt x="690" y="978"/>
                  </a:moveTo>
                  <a:lnTo>
                    <a:pt x="926" y="592"/>
                  </a:lnTo>
                  <a:lnTo>
                    <a:pt x="546" y="0"/>
                  </a:lnTo>
                  <a:cubicBezTo>
                    <a:pt x="130" y="258"/>
                    <a:pt x="0" y="684"/>
                    <a:pt x="2" y="978"/>
                  </a:cubicBezTo>
                  <a:lnTo>
                    <a:pt x="690" y="978"/>
                  </a:lnTo>
                  <a:close/>
                </a:path>
              </a:pathLst>
            </a:custGeom>
            <a:solidFill>
              <a:schemeClr val="accent5"/>
            </a:solidFill>
            <a:ln w="57150" cap="flat" cmpd="sng">
              <a:solidFill>
                <a:schemeClr val="bg1"/>
              </a:solidFill>
              <a:prstDash val="solid"/>
              <a:round/>
              <a:headEnd/>
              <a:tailEnd/>
            </a:ln>
            <a:effectLs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23" name="Freeform 9">
              <a:extLst>
                <a:ext uri="{FF2B5EF4-FFF2-40B4-BE49-F238E27FC236}">
                  <a16:creationId xmlns="" xmlns:a16="http://schemas.microsoft.com/office/drawing/2014/main" id="{60E75DC4-43DC-4188-95C0-39C9109AE22B}"/>
                </a:ext>
              </a:extLst>
            </p:cNvPr>
            <p:cNvSpPr>
              <a:spLocks/>
            </p:cNvSpPr>
            <p:nvPr>
              <p:custDataLst>
                <p:tags r:id="rId4"/>
              </p:custDataLst>
            </p:nvPr>
          </p:nvSpPr>
          <p:spPr bwMode="auto">
            <a:xfrm>
              <a:off x="4301987" y="1717416"/>
              <a:ext cx="2043396" cy="2074538"/>
            </a:xfrm>
            <a:custGeom>
              <a:avLst/>
              <a:gdLst>
                <a:gd name="T0" fmla="*/ 234 w 924"/>
                <a:gd name="T1" fmla="*/ 978 h 978"/>
                <a:gd name="T2" fmla="*/ 0 w 924"/>
                <a:gd name="T3" fmla="*/ 597 h 978"/>
                <a:gd name="T4" fmla="*/ 378 w 924"/>
                <a:gd name="T5" fmla="*/ 0 h 978"/>
                <a:gd name="T6" fmla="*/ 922 w 924"/>
                <a:gd name="T7" fmla="*/ 978 h 978"/>
                <a:gd name="T8" fmla="*/ 234 w 924"/>
                <a:gd name="T9" fmla="*/ 978 h 978"/>
              </a:gdLst>
              <a:ahLst/>
              <a:cxnLst>
                <a:cxn ang="0">
                  <a:pos x="T0" y="T1"/>
                </a:cxn>
                <a:cxn ang="0">
                  <a:pos x="T2" y="T3"/>
                </a:cxn>
                <a:cxn ang="0">
                  <a:pos x="T4" y="T5"/>
                </a:cxn>
                <a:cxn ang="0">
                  <a:pos x="T6" y="T7"/>
                </a:cxn>
                <a:cxn ang="0">
                  <a:pos x="T8" y="T9"/>
                </a:cxn>
              </a:cxnLst>
              <a:rect l="0" t="0" r="r" b="b"/>
              <a:pathLst>
                <a:path w="924" h="978">
                  <a:moveTo>
                    <a:pt x="234" y="978"/>
                  </a:moveTo>
                  <a:lnTo>
                    <a:pt x="0" y="597"/>
                  </a:lnTo>
                  <a:lnTo>
                    <a:pt x="378" y="0"/>
                  </a:lnTo>
                  <a:cubicBezTo>
                    <a:pt x="794" y="258"/>
                    <a:pt x="924" y="684"/>
                    <a:pt x="922" y="978"/>
                  </a:cubicBezTo>
                  <a:lnTo>
                    <a:pt x="234" y="978"/>
                  </a:lnTo>
                  <a:close/>
                </a:path>
              </a:pathLst>
            </a:custGeom>
            <a:solidFill>
              <a:schemeClr val="accent5"/>
            </a:solidFill>
            <a:ln w="57150" cap="flat" cmpd="sng">
              <a:solidFill>
                <a:schemeClr val="bg1"/>
              </a:solidFill>
              <a:prstDash val="solid"/>
              <a:round/>
              <a:headEnd/>
              <a:tailEnd/>
            </a:ln>
            <a:effectLs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24" name="Freeform 10">
              <a:extLst>
                <a:ext uri="{FF2B5EF4-FFF2-40B4-BE49-F238E27FC236}">
                  <a16:creationId xmlns="" xmlns:a16="http://schemas.microsoft.com/office/drawing/2014/main" id="{701FF426-851F-462D-A132-A6BE7442D4C6}"/>
                </a:ext>
              </a:extLst>
            </p:cNvPr>
            <p:cNvSpPr>
              <a:spLocks/>
            </p:cNvSpPr>
            <p:nvPr>
              <p:custDataLst>
                <p:tags r:id="rId5"/>
              </p:custDataLst>
            </p:nvPr>
          </p:nvSpPr>
          <p:spPr bwMode="auto">
            <a:xfrm>
              <a:off x="1221412" y="3791954"/>
              <a:ext cx="2045608" cy="2080902"/>
            </a:xfrm>
            <a:custGeom>
              <a:avLst/>
              <a:gdLst>
                <a:gd name="T0" fmla="*/ 688 w 925"/>
                <a:gd name="T1" fmla="*/ 0 h 981"/>
                <a:gd name="T2" fmla="*/ 925 w 925"/>
                <a:gd name="T3" fmla="*/ 389 h 981"/>
                <a:gd name="T4" fmla="*/ 545 w 925"/>
                <a:gd name="T5" fmla="*/ 981 h 981"/>
                <a:gd name="T6" fmla="*/ 2 w 925"/>
                <a:gd name="T7" fmla="*/ 0 h 981"/>
                <a:gd name="T8" fmla="*/ 688 w 925"/>
                <a:gd name="T9" fmla="*/ 0 h 981"/>
              </a:gdLst>
              <a:ahLst/>
              <a:cxnLst>
                <a:cxn ang="0">
                  <a:pos x="T0" y="T1"/>
                </a:cxn>
                <a:cxn ang="0">
                  <a:pos x="T2" y="T3"/>
                </a:cxn>
                <a:cxn ang="0">
                  <a:pos x="T4" y="T5"/>
                </a:cxn>
                <a:cxn ang="0">
                  <a:pos x="T6" y="T7"/>
                </a:cxn>
                <a:cxn ang="0">
                  <a:pos x="T8" y="T9"/>
                </a:cxn>
              </a:cxnLst>
              <a:rect l="0" t="0" r="r" b="b"/>
              <a:pathLst>
                <a:path w="925" h="981">
                  <a:moveTo>
                    <a:pt x="688" y="0"/>
                  </a:moveTo>
                  <a:lnTo>
                    <a:pt x="925" y="389"/>
                  </a:lnTo>
                  <a:lnTo>
                    <a:pt x="545" y="981"/>
                  </a:lnTo>
                  <a:cubicBezTo>
                    <a:pt x="129" y="723"/>
                    <a:pt x="0" y="294"/>
                    <a:pt x="2" y="0"/>
                  </a:cubicBezTo>
                  <a:lnTo>
                    <a:pt x="688" y="0"/>
                  </a:lnTo>
                  <a:close/>
                </a:path>
              </a:pathLst>
            </a:custGeom>
            <a:solidFill>
              <a:schemeClr val="accent3"/>
            </a:solidFill>
            <a:ln w="57150" cap="flat" cmpd="sng">
              <a:solidFill>
                <a:schemeClr val="bg1"/>
              </a:solidFill>
              <a:prstDash val="solid"/>
              <a:round/>
              <a:headEnd/>
              <a:tailEnd/>
            </a:ln>
            <a:effectLs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25" name="Freeform 11">
              <a:extLst>
                <a:ext uri="{FF2B5EF4-FFF2-40B4-BE49-F238E27FC236}">
                  <a16:creationId xmlns="" xmlns:a16="http://schemas.microsoft.com/office/drawing/2014/main" id="{CF8436D1-3068-4D79-98BC-61E4359A4237}"/>
                </a:ext>
              </a:extLst>
            </p:cNvPr>
            <p:cNvSpPr>
              <a:spLocks/>
            </p:cNvSpPr>
            <p:nvPr>
              <p:custDataLst>
                <p:tags r:id="rId6"/>
              </p:custDataLst>
            </p:nvPr>
          </p:nvSpPr>
          <p:spPr bwMode="auto">
            <a:xfrm>
              <a:off x="4301987" y="3794075"/>
              <a:ext cx="2043396" cy="2078780"/>
            </a:xfrm>
            <a:custGeom>
              <a:avLst/>
              <a:gdLst>
                <a:gd name="T0" fmla="*/ 234 w 924"/>
                <a:gd name="T1" fmla="*/ 0 h 980"/>
                <a:gd name="T2" fmla="*/ 0 w 924"/>
                <a:gd name="T3" fmla="*/ 383 h 980"/>
                <a:gd name="T4" fmla="*/ 378 w 924"/>
                <a:gd name="T5" fmla="*/ 980 h 980"/>
                <a:gd name="T6" fmla="*/ 922 w 924"/>
                <a:gd name="T7" fmla="*/ 0 h 980"/>
                <a:gd name="T8" fmla="*/ 234 w 924"/>
                <a:gd name="T9" fmla="*/ 0 h 980"/>
              </a:gdLst>
              <a:ahLst/>
              <a:cxnLst>
                <a:cxn ang="0">
                  <a:pos x="T0" y="T1"/>
                </a:cxn>
                <a:cxn ang="0">
                  <a:pos x="T2" y="T3"/>
                </a:cxn>
                <a:cxn ang="0">
                  <a:pos x="T4" y="T5"/>
                </a:cxn>
                <a:cxn ang="0">
                  <a:pos x="T6" y="T7"/>
                </a:cxn>
                <a:cxn ang="0">
                  <a:pos x="T8" y="T9"/>
                </a:cxn>
              </a:cxnLst>
              <a:rect l="0" t="0" r="r" b="b"/>
              <a:pathLst>
                <a:path w="924" h="980">
                  <a:moveTo>
                    <a:pt x="234" y="0"/>
                  </a:moveTo>
                  <a:lnTo>
                    <a:pt x="0" y="383"/>
                  </a:lnTo>
                  <a:lnTo>
                    <a:pt x="378" y="980"/>
                  </a:lnTo>
                  <a:cubicBezTo>
                    <a:pt x="794" y="722"/>
                    <a:pt x="924" y="294"/>
                    <a:pt x="922" y="0"/>
                  </a:cubicBezTo>
                  <a:lnTo>
                    <a:pt x="234" y="0"/>
                  </a:lnTo>
                  <a:close/>
                </a:path>
              </a:pathLst>
            </a:custGeom>
            <a:solidFill>
              <a:schemeClr val="accent3"/>
            </a:solidFill>
            <a:ln w="57150" cap="flat" cmpd="sng">
              <a:solidFill>
                <a:schemeClr val="bg1"/>
              </a:solidFill>
              <a:prstDash val="solid"/>
              <a:round/>
              <a:headEnd/>
              <a:tailEnd/>
            </a:ln>
            <a:effectLst/>
            <a:extLst/>
          </p:spPr>
          <p:txBody>
            <a:bodyPr wrap="none" lIns="90000" tIns="46800" rIns="90000" bIns="46800" anchor="ctr"/>
            <a:lstStyle/>
            <a:p>
              <a:pPr>
                <a:lnSpc>
                  <a:spcPct val="90000"/>
                </a:lnSpc>
              </a:pPr>
              <a:endParaRPr lang="fr-FR" dirty="0">
                <a:latin typeface="Calibri" panose="020F0502020204030204" pitchFamily="34" charset="0"/>
              </a:endParaRPr>
            </a:p>
          </p:txBody>
        </p:sp>
        <p:sp>
          <p:nvSpPr>
            <p:cNvPr id="13" name="AutoShape 12">
              <a:extLst>
                <a:ext uri="{FF2B5EF4-FFF2-40B4-BE49-F238E27FC236}">
                  <a16:creationId xmlns="" xmlns:a16="http://schemas.microsoft.com/office/drawing/2014/main" id="{54B1733C-199F-40BA-813C-47EBAFC1FD49}"/>
                </a:ext>
              </a:extLst>
            </p:cNvPr>
            <p:cNvSpPr>
              <a:spLocks noChangeArrowheads="1"/>
            </p:cNvSpPr>
            <p:nvPr>
              <p:custDataLst>
                <p:tags r:id="rId7"/>
              </p:custDataLst>
            </p:nvPr>
          </p:nvSpPr>
          <p:spPr bwMode="auto">
            <a:xfrm>
              <a:off x="2744192" y="2977412"/>
              <a:ext cx="2074154" cy="1635448"/>
            </a:xfrm>
            <a:prstGeom prst="hexagon">
              <a:avLst>
                <a:gd name="adj" fmla="val 32944"/>
                <a:gd name="vf" fmla="val 115470"/>
              </a:avLst>
            </a:prstGeom>
            <a:solidFill>
              <a:schemeClr val="bg1"/>
            </a:solidFill>
            <a:ln w="9525">
              <a:solidFill>
                <a:schemeClr val="accent1"/>
              </a:solidFill>
              <a:miter lim="800000"/>
              <a:headEnd/>
              <a:tailEnd/>
            </a:ln>
            <a:effectLst>
              <a:outerShdw dist="35921" dir="2700000" algn="ctr" rotWithShape="0">
                <a:schemeClr val="bg2"/>
              </a:outerShdw>
            </a:effectLst>
          </p:spPr>
          <p:txBody>
            <a:bodyPr lIns="0" tIns="0" rIns="0" bIns="0" anchor="ctr"/>
            <a:lstStyle/>
            <a:p>
              <a:pPr algn="ctr">
                <a:lnSpc>
                  <a:spcPct val="90000"/>
                </a:lnSpc>
              </a:pPr>
              <a:r>
                <a:rPr lang="fr-FR" altLang="fr-FR" sz="1600" b="1" dirty="0">
                  <a:solidFill>
                    <a:schemeClr val="bg1"/>
                  </a:solidFill>
                  <a:latin typeface="Calibri" panose="020F0502020204030204" pitchFamily="34" charset="0"/>
                </a:rPr>
                <a:t>Texte</a:t>
              </a:r>
            </a:p>
          </p:txBody>
        </p:sp>
        <p:pic>
          <p:nvPicPr>
            <p:cNvPr id="7" name="Image 6">
              <a:extLst>
                <a:ext uri="{FF2B5EF4-FFF2-40B4-BE49-F238E27FC236}">
                  <a16:creationId xmlns="" xmlns:a16="http://schemas.microsoft.com/office/drawing/2014/main" id="{CB229C9B-F27E-49C5-A06F-B601231C2E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98791" y="3360810"/>
              <a:ext cx="1463223" cy="1076014"/>
            </a:xfrm>
            <a:prstGeom prst="rect">
              <a:avLst/>
            </a:prstGeom>
          </p:spPr>
        </p:pic>
        <p:sp>
          <p:nvSpPr>
            <p:cNvPr id="26" name="ZoneTexte 25">
              <a:extLst>
                <a:ext uri="{FF2B5EF4-FFF2-40B4-BE49-F238E27FC236}">
                  <a16:creationId xmlns="" xmlns:a16="http://schemas.microsoft.com/office/drawing/2014/main" id="{1CAE78FA-DFE9-49A6-B6F3-6EA5E6E0ACC7}"/>
                </a:ext>
              </a:extLst>
            </p:cNvPr>
            <p:cNvSpPr txBox="1"/>
            <p:nvPr/>
          </p:nvSpPr>
          <p:spPr>
            <a:xfrm>
              <a:off x="3040052" y="1718477"/>
              <a:ext cx="1624464" cy="923330"/>
            </a:xfrm>
            <a:prstGeom prst="rect">
              <a:avLst/>
            </a:prstGeom>
            <a:noFill/>
          </p:spPr>
          <p:txBody>
            <a:bodyPr wrap="square" rtlCol="0">
              <a:spAutoFit/>
            </a:bodyPr>
            <a:lstStyle/>
            <a:p>
              <a:pPr lvl="0" algn="ctr">
                <a:lnSpc>
                  <a:spcPct val="90000"/>
                </a:lnSpc>
              </a:pPr>
              <a:r>
                <a:rPr lang="fr-FR" altLang="fr-FR" sz="1200" b="1" dirty="0">
                  <a:solidFill>
                    <a:srgbClr val="FFFFFF"/>
                  </a:solidFill>
                </a:rPr>
                <a:t>Présentation générale de LÉA</a:t>
              </a:r>
            </a:p>
            <a:p>
              <a:pPr lvl="0" algn="ctr">
                <a:lnSpc>
                  <a:spcPct val="90000"/>
                </a:lnSpc>
              </a:pPr>
              <a:endParaRPr lang="fr-FR" altLang="fr-FR" sz="1200" i="1" dirty="0">
                <a:solidFill>
                  <a:srgbClr val="FFFFFF"/>
                </a:solidFill>
              </a:endParaRPr>
            </a:p>
            <a:p>
              <a:pPr lvl="0" algn="ctr">
                <a:lnSpc>
                  <a:spcPct val="90000"/>
                </a:lnSpc>
              </a:pPr>
              <a:r>
                <a:rPr lang="fr-FR" altLang="fr-FR" sz="1200" i="1" dirty="0">
                  <a:solidFill>
                    <a:srgbClr val="FFFFFF"/>
                  </a:solidFill>
                </a:rPr>
                <a:t>Heure du jeudi</a:t>
              </a:r>
            </a:p>
            <a:p>
              <a:pPr lvl="0" algn="ctr">
                <a:lnSpc>
                  <a:spcPct val="90000"/>
                </a:lnSpc>
              </a:pPr>
              <a:r>
                <a:rPr lang="fr-FR" altLang="fr-FR" sz="1200" i="1" dirty="0">
                  <a:solidFill>
                    <a:srgbClr val="FFFFFF"/>
                  </a:solidFill>
                </a:rPr>
                <a:t>30 min</a:t>
              </a:r>
            </a:p>
          </p:txBody>
        </p:sp>
        <p:sp>
          <p:nvSpPr>
            <p:cNvPr id="27" name="ZoneTexte 26">
              <a:extLst>
                <a:ext uri="{FF2B5EF4-FFF2-40B4-BE49-F238E27FC236}">
                  <a16:creationId xmlns="" xmlns:a16="http://schemas.microsoft.com/office/drawing/2014/main" id="{E6196396-9D90-43C7-86DD-4C8BA9928EFD}"/>
                </a:ext>
              </a:extLst>
            </p:cNvPr>
            <p:cNvSpPr txBox="1"/>
            <p:nvPr/>
          </p:nvSpPr>
          <p:spPr>
            <a:xfrm>
              <a:off x="4511452" y="2522346"/>
              <a:ext cx="1624464" cy="1089529"/>
            </a:xfrm>
            <a:prstGeom prst="rect">
              <a:avLst/>
            </a:prstGeom>
            <a:noFill/>
          </p:spPr>
          <p:txBody>
            <a:bodyPr wrap="square" rtlCol="0">
              <a:spAutoFit/>
            </a:bodyPr>
            <a:lstStyle/>
            <a:p>
              <a:pPr lvl="0" algn="ctr">
                <a:lnSpc>
                  <a:spcPct val="90000"/>
                </a:lnSpc>
              </a:pPr>
              <a:r>
                <a:rPr lang="fr-FR" altLang="fr-FR" sz="1200" b="1" dirty="0">
                  <a:solidFill>
                    <a:schemeClr val="accent1"/>
                  </a:solidFill>
                </a:rPr>
                <a:t>Découverte technique de LÉA</a:t>
              </a:r>
            </a:p>
            <a:p>
              <a:pPr lvl="0" algn="ctr">
                <a:lnSpc>
                  <a:spcPct val="90000"/>
                </a:lnSpc>
              </a:pPr>
              <a:endParaRPr lang="fr-FR" altLang="fr-FR" sz="1200" i="1" dirty="0">
                <a:solidFill>
                  <a:schemeClr val="accent1"/>
                </a:solidFill>
              </a:endParaRPr>
            </a:p>
            <a:p>
              <a:pPr lvl="0" algn="ctr">
                <a:lnSpc>
                  <a:spcPct val="90000"/>
                </a:lnSpc>
              </a:pPr>
              <a:r>
                <a:rPr lang="fr-FR" altLang="fr-FR" sz="1200" i="1" dirty="0">
                  <a:solidFill>
                    <a:schemeClr val="accent1"/>
                  </a:solidFill>
                </a:rPr>
                <a:t>E-learning</a:t>
              </a:r>
            </a:p>
            <a:p>
              <a:pPr lvl="0" algn="ctr">
                <a:lnSpc>
                  <a:spcPct val="90000"/>
                </a:lnSpc>
              </a:pPr>
              <a:r>
                <a:rPr lang="fr-FR" altLang="fr-FR" sz="1200" i="1" dirty="0">
                  <a:solidFill>
                    <a:schemeClr val="accent1"/>
                  </a:solidFill>
                </a:rPr>
                <a:t>1h</a:t>
              </a:r>
            </a:p>
          </p:txBody>
        </p:sp>
        <p:sp>
          <p:nvSpPr>
            <p:cNvPr id="28" name="ZoneTexte 27">
              <a:extLst>
                <a:ext uri="{FF2B5EF4-FFF2-40B4-BE49-F238E27FC236}">
                  <a16:creationId xmlns="" xmlns:a16="http://schemas.microsoft.com/office/drawing/2014/main" id="{48648E4F-185D-4A52-9961-B1BFADD9F6D4}"/>
                </a:ext>
              </a:extLst>
            </p:cNvPr>
            <p:cNvSpPr txBox="1"/>
            <p:nvPr/>
          </p:nvSpPr>
          <p:spPr>
            <a:xfrm>
              <a:off x="4582965" y="4139565"/>
              <a:ext cx="1481437" cy="923330"/>
            </a:xfrm>
            <a:prstGeom prst="rect">
              <a:avLst/>
            </a:prstGeom>
            <a:noFill/>
          </p:spPr>
          <p:txBody>
            <a:bodyPr wrap="square" rtlCol="0">
              <a:spAutoFit/>
            </a:bodyPr>
            <a:lstStyle/>
            <a:p>
              <a:pPr lvl="0" algn="ctr">
                <a:lnSpc>
                  <a:spcPct val="90000"/>
                </a:lnSpc>
              </a:pPr>
              <a:r>
                <a:rPr lang="fr-FR" altLang="fr-FR" sz="1200" b="1" dirty="0">
                  <a:solidFill>
                    <a:srgbClr val="FFFFFF"/>
                  </a:solidFill>
                </a:rPr>
                <a:t>Utilisation de LÉA</a:t>
              </a:r>
            </a:p>
            <a:p>
              <a:pPr lvl="0" algn="ctr">
                <a:lnSpc>
                  <a:spcPct val="90000"/>
                </a:lnSpc>
              </a:pPr>
              <a:endParaRPr lang="fr-FR" altLang="fr-FR" sz="1200" i="1" dirty="0">
                <a:solidFill>
                  <a:srgbClr val="FFFFFF"/>
                </a:solidFill>
              </a:endParaRPr>
            </a:p>
            <a:p>
              <a:pPr lvl="0" algn="ctr">
                <a:lnSpc>
                  <a:spcPct val="90000"/>
                </a:lnSpc>
              </a:pPr>
              <a:r>
                <a:rPr lang="fr-FR" altLang="fr-FR" sz="1200" i="1" dirty="0">
                  <a:solidFill>
                    <a:srgbClr val="FFFFFF"/>
                  </a:solidFill>
                </a:rPr>
                <a:t>Parcours d’entraînement</a:t>
              </a:r>
            </a:p>
          </p:txBody>
        </p:sp>
        <p:sp>
          <p:nvSpPr>
            <p:cNvPr id="29" name="ZoneTexte 28">
              <a:extLst>
                <a:ext uri="{FF2B5EF4-FFF2-40B4-BE49-F238E27FC236}">
                  <a16:creationId xmlns="" xmlns:a16="http://schemas.microsoft.com/office/drawing/2014/main" id="{029AA2C7-E492-412B-B777-60362E480F8A}"/>
                </a:ext>
              </a:extLst>
            </p:cNvPr>
            <p:cNvSpPr txBox="1"/>
            <p:nvPr/>
          </p:nvSpPr>
          <p:spPr>
            <a:xfrm>
              <a:off x="2925011" y="4917694"/>
              <a:ext cx="1718985" cy="424732"/>
            </a:xfrm>
            <a:prstGeom prst="rect">
              <a:avLst/>
            </a:prstGeom>
            <a:noFill/>
          </p:spPr>
          <p:txBody>
            <a:bodyPr wrap="square" rtlCol="0">
              <a:spAutoFit/>
            </a:bodyPr>
            <a:lstStyle/>
            <a:p>
              <a:pPr lvl="0" algn="ctr">
                <a:lnSpc>
                  <a:spcPct val="90000"/>
                </a:lnSpc>
              </a:pPr>
              <a:r>
                <a:rPr lang="fr-FR" altLang="fr-FR" sz="1200" b="1" dirty="0" smtClean="0">
                  <a:solidFill>
                    <a:schemeClr val="accent1"/>
                  </a:solidFill>
                </a:rPr>
                <a:t>Formations en présentiel</a:t>
              </a:r>
              <a:endParaRPr lang="fr-FR" altLang="fr-FR" sz="1200" b="1" dirty="0">
                <a:solidFill>
                  <a:schemeClr val="accent1"/>
                </a:solidFill>
              </a:endParaRPr>
            </a:p>
          </p:txBody>
        </p:sp>
        <p:sp>
          <p:nvSpPr>
            <p:cNvPr id="30" name="Rectangle 29">
              <a:extLst>
                <a:ext uri="{FF2B5EF4-FFF2-40B4-BE49-F238E27FC236}">
                  <a16:creationId xmlns="" xmlns:a16="http://schemas.microsoft.com/office/drawing/2014/main" id="{BB8D7471-41E8-4FF6-ACD1-13DF48DF62B8}"/>
                </a:ext>
              </a:extLst>
            </p:cNvPr>
            <p:cNvSpPr/>
            <p:nvPr/>
          </p:nvSpPr>
          <p:spPr>
            <a:xfrm>
              <a:off x="2844862" y="5535673"/>
              <a:ext cx="1872814" cy="424732"/>
            </a:xfrm>
            <a:prstGeom prst="rect">
              <a:avLst/>
            </a:prstGeom>
          </p:spPr>
          <p:txBody>
            <a:bodyPr wrap="square">
              <a:spAutoFit/>
            </a:bodyPr>
            <a:lstStyle/>
            <a:p>
              <a:pPr lvl="0" algn="ctr">
                <a:lnSpc>
                  <a:spcPct val="90000"/>
                </a:lnSpc>
              </a:pPr>
              <a:r>
                <a:rPr lang="fr-FR" altLang="fr-FR" sz="1200" i="1" dirty="0" smtClean="0">
                  <a:solidFill>
                    <a:schemeClr val="accent1"/>
                  </a:solidFill>
                </a:rPr>
                <a:t>Sessions d’approfondissement</a:t>
              </a:r>
              <a:endParaRPr lang="fr-FR" altLang="fr-FR" sz="1200" i="1" dirty="0">
                <a:solidFill>
                  <a:schemeClr val="accent1"/>
                </a:solidFill>
              </a:endParaRPr>
            </a:p>
          </p:txBody>
        </p:sp>
        <p:sp>
          <p:nvSpPr>
            <p:cNvPr id="31" name="ZoneTexte 30">
              <a:extLst>
                <a:ext uri="{FF2B5EF4-FFF2-40B4-BE49-F238E27FC236}">
                  <a16:creationId xmlns="" xmlns:a16="http://schemas.microsoft.com/office/drawing/2014/main" id="{E23A5728-C5C9-4983-8215-5615AFB4BAEF}"/>
                </a:ext>
              </a:extLst>
            </p:cNvPr>
            <p:cNvSpPr txBox="1"/>
            <p:nvPr/>
          </p:nvSpPr>
          <p:spPr>
            <a:xfrm>
              <a:off x="1274887" y="4114121"/>
              <a:ext cx="1718985" cy="923330"/>
            </a:xfrm>
            <a:prstGeom prst="rect">
              <a:avLst/>
            </a:prstGeom>
            <a:noFill/>
          </p:spPr>
          <p:txBody>
            <a:bodyPr wrap="square" rtlCol="0">
              <a:spAutoFit/>
            </a:bodyPr>
            <a:lstStyle/>
            <a:p>
              <a:pPr lvl="0" algn="ctr">
                <a:lnSpc>
                  <a:spcPct val="90000"/>
                </a:lnSpc>
              </a:pPr>
              <a:r>
                <a:rPr lang="fr-FR" altLang="fr-FR" sz="1200" b="1" dirty="0">
                  <a:solidFill>
                    <a:srgbClr val="FFFFFF"/>
                  </a:solidFill>
                </a:rPr>
                <a:t>Utilisation de LÉA dans l’entretien de vente</a:t>
              </a:r>
            </a:p>
            <a:p>
              <a:pPr lvl="0" algn="ctr">
                <a:lnSpc>
                  <a:spcPct val="90000"/>
                </a:lnSpc>
              </a:pPr>
              <a:endParaRPr lang="fr-FR" altLang="fr-FR" sz="1200" i="1" dirty="0">
                <a:solidFill>
                  <a:srgbClr val="FFFFFF"/>
                </a:solidFill>
              </a:endParaRPr>
            </a:p>
            <a:p>
              <a:pPr lvl="0" algn="ctr">
                <a:lnSpc>
                  <a:spcPct val="90000"/>
                </a:lnSpc>
              </a:pPr>
              <a:r>
                <a:rPr lang="fr-FR" altLang="fr-FR" sz="1200" i="1" dirty="0" err="1">
                  <a:solidFill>
                    <a:srgbClr val="FFFFFF"/>
                  </a:solidFill>
                </a:rPr>
                <a:t>SkillGym</a:t>
              </a:r>
              <a:endParaRPr lang="fr-FR" altLang="fr-FR" sz="1200" i="1" dirty="0">
                <a:solidFill>
                  <a:srgbClr val="FFFFFF"/>
                </a:solidFill>
              </a:endParaRPr>
            </a:p>
          </p:txBody>
        </p:sp>
        <p:sp>
          <p:nvSpPr>
            <p:cNvPr id="32" name="ZoneTexte 31">
              <a:extLst>
                <a:ext uri="{FF2B5EF4-FFF2-40B4-BE49-F238E27FC236}">
                  <a16:creationId xmlns="" xmlns:a16="http://schemas.microsoft.com/office/drawing/2014/main" id="{BB2EA80B-57C9-4AF8-8FA9-5768AF91FF1E}"/>
                </a:ext>
              </a:extLst>
            </p:cNvPr>
            <p:cNvSpPr txBox="1"/>
            <p:nvPr/>
          </p:nvSpPr>
          <p:spPr>
            <a:xfrm>
              <a:off x="1426622" y="2520793"/>
              <a:ext cx="1624464" cy="923330"/>
            </a:xfrm>
            <a:prstGeom prst="rect">
              <a:avLst/>
            </a:prstGeom>
            <a:noFill/>
          </p:spPr>
          <p:txBody>
            <a:bodyPr wrap="square" rtlCol="0">
              <a:spAutoFit/>
            </a:bodyPr>
            <a:lstStyle/>
            <a:p>
              <a:pPr lvl="0" algn="ctr">
                <a:lnSpc>
                  <a:spcPct val="90000"/>
                </a:lnSpc>
              </a:pPr>
              <a:r>
                <a:rPr lang="fr-FR" altLang="fr-FR" sz="1200" b="1" dirty="0">
                  <a:solidFill>
                    <a:schemeClr val="accent1"/>
                  </a:solidFill>
                </a:rPr>
                <a:t>Réponses aux questions </a:t>
              </a:r>
            </a:p>
            <a:p>
              <a:pPr lvl="0" algn="ctr">
                <a:lnSpc>
                  <a:spcPct val="90000"/>
                </a:lnSpc>
              </a:pPr>
              <a:endParaRPr lang="fr-FR" altLang="fr-FR" sz="1200" i="1" dirty="0">
                <a:solidFill>
                  <a:schemeClr val="accent1"/>
                </a:solidFill>
              </a:endParaRPr>
            </a:p>
            <a:p>
              <a:pPr lvl="0" algn="ctr">
                <a:lnSpc>
                  <a:spcPct val="90000"/>
                </a:lnSpc>
              </a:pPr>
              <a:r>
                <a:rPr lang="fr-FR" altLang="fr-FR" sz="1200" i="1" dirty="0">
                  <a:solidFill>
                    <a:schemeClr val="accent1"/>
                  </a:solidFill>
                </a:rPr>
                <a:t>Foire aux questions</a:t>
              </a:r>
            </a:p>
          </p:txBody>
        </p:sp>
        <p:sp>
          <p:nvSpPr>
            <p:cNvPr id="35" name="Ellipse 34">
              <a:extLst>
                <a:ext uri="{FF2B5EF4-FFF2-40B4-BE49-F238E27FC236}">
                  <a16:creationId xmlns="" xmlns:a16="http://schemas.microsoft.com/office/drawing/2014/main" id="{DAF42D80-97F9-43A9-B40B-25F62DC724E0}"/>
                </a:ext>
              </a:extLst>
            </p:cNvPr>
            <p:cNvSpPr/>
            <p:nvPr/>
          </p:nvSpPr>
          <p:spPr>
            <a:xfrm>
              <a:off x="2617199" y="1383895"/>
              <a:ext cx="360000" cy="360000"/>
            </a:xfrm>
            <a:prstGeom prst="ellipse">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1</a:t>
              </a:r>
            </a:p>
          </p:txBody>
        </p:sp>
        <p:sp>
          <p:nvSpPr>
            <p:cNvPr id="36" name="Ellipse 35">
              <a:extLst>
                <a:ext uri="{FF2B5EF4-FFF2-40B4-BE49-F238E27FC236}">
                  <a16:creationId xmlns="" xmlns:a16="http://schemas.microsoft.com/office/drawing/2014/main" id="{62AF27B1-C9B1-4E2E-B78F-AD7151F6D94F}"/>
                </a:ext>
              </a:extLst>
            </p:cNvPr>
            <p:cNvSpPr/>
            <p:nvPr/>
          </p:nvSpPr>
          <p:spPr>
            <a:xfrm>
              <a:off x="5258702" y="1759881"/>
              <a:ext cx="360000" cy="360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2</a:t>
              </a:r>
            </a:p>
          </p:txBody>
        </p:sp>
        <p:sp>
          <p:nvSpPr>
            <p:cNvPr id="37" name="Ellipse 36">
              <a:extLst>
                <a:ext uri="{FF2B5EF4-FFF2-40B4-BE49-F238E27FC236}">
                  <a16:creationId xmlns="" xmlns:a16="http://schemas.microsoft.com/office/drawing/2014/main" id="{2C4DB0AC-0E8F-4F5D-8B48-B89397C79C8C}"/>
                </a:ext>
              </a:extLst>
            </p:cNvPr>
            <p:cNvSpPr/>
            <p:nvPr/>
          </p:nvSpPr>
          <p:spPr>
            <a:xfrm>
              <a:off x="6107651" y="4014419"/>
              <a:ext cx="360000" cy="360000"/>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3</a:t>
              </a:r>
            </a:p>
          </p:txBody>
        </p:sp>
        <p:sp>
          <p:nvSpPr>
            <p:cNvPr id="38" name="Ellipse 37">
              <a:extLst>
                <a:ext uri="{FF2B5EF4-FFF2-40B4-BE49-F238E27FC236}">
                  <a16:creationId xmlns="" xmlns:a16="http://schemas.microsoft.com/office/drawing/2014/main" id="{91B5574E-6F61-484E-88C7-8DDBE73D78D1}"/>
                </a:ext>
              </a:extLst>
            </p:cNvPr>
            <p:cNvSpPr/>
            <p:nvPr/>
          </p:nvSpPr>
          <p:spPr>
            <a:xfrm>
              <a:off x="4568179" y="5821770"/>
              <a:ext cx="360000" cy="360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4</a:t>
              </a:r>
            </a:p>
          </p:txBody>
        </p:sp>
        <p:sp>
          <p:nvSpPr>
            <p:cNvPr id="39" name="Ellipse 38">
              <a:extLst>
                <a:ext uri="{FF2B5EF4-FFF2-40B4-BE49-F238E27FC236}">
                  <a16:creationId xmlns="" xmlns:a16="http://schemas.microsoft.com/office/drawing/2014/main" id="{9188B25D-AC49-4F1C-92E4-2954C1B18E21}"/>
                </a:ext>
              </a:extLst>
            </p:cNvPr>
            <p:cNvSpPr/>
            <p:nvPr/>
          </p:nvSpPr>
          <p:spPr>
            <a:xfrm>
              <a:off x="1766942" y="5275153"/>
              <a:ext cx="360000" cy="360000"/>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5</a:t>
              </a:r>
            </a:p>
          </p:txBody>
        </p:sp>
        <p:sp>
          <p:nvSpPr>
            <p:cNvPr id="40" name="Ellipse 39">
              <a:extLst>
                <a:ext uri="{FF2B5EF4-FFF2-40B4-BE49-F238E27FC236}">
                  <a16:creationId xmlns="" xmlns:a16="http://schemas.microsoft.com/office/drawing/2014/main" id="{224A2B40-2D07-4FFC-98FB-04B778F754CA}"/>
                </a:ext>
              </a:extLst>
            </p:cNvPr>
            <p:cNvSpPr/>
            <p:nvPr/>
          </p:nvSpPr>
          <p:spPr>
            <a:xfrm>
              <a:off x="1141890" y="3010206"/>
              <a:ext cx="360000" cy="360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6</a:t>
              </a:r>
            </a:p>
          </p:txBody>
        </p:sp>
      </p:grpSp>
      <p:sp>
        <p:nvSpPr>
          <p:cNvPr id="42" name="Rectangle 41">
            <a:extLst>
              <a:ext uri="{FF2B5EF4-FFF2-40B4-BE49-F238E27FC236}">
                <a16:creationId xmlns="" xmlns:a16="http://schemas.microsoft.com/office/drawing/2014/main" id="{36A3E9BC-BD5D-4941-9C43-9AE2408C22CD}"/>
              </a:ext>
            </a:extLst>
          </p:cNvPr>
          <p:cNvSpPr/>
          <p:nvPr/>
        </p:nvSpPr>
        <p:spPr>
          <a:xfrm>
            <a:off x="6251966" y="2295556"/>
            <a:ext cx="2977512" cy="1133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spcAft>
                <a:spcPts val="600"/>
              </a:spcAft>
            </a:pPr>
            <a:r>
              <a:rPr lang="fr-FR" sz="1400" b="1" dirty="0">
                <a:solidFill>
                  <a:schemeClr val="accent1"/>
                </a:solidFill>
              </a:rPr>
              <a:t>Un parcours d’accompagnement complet pour vous faciliter la prise en main de LÉA. </a:t>
            </a:r>
          </a:p>
        </p:txBody>
      </p:sp>
      <p:grpSp>
        <p:nvGrpSpPr>
          <p:cNvPr id="48" name="Groupe 47">
            <a:extLst>
              <a:ext uri="{FF2B5EF4-FFF2-40B4-BE49-F238E27FC236}">
                <a16:creationId xmlns="" xmlns:a16="http://schemas.microsoft.com/office/drawing/2014/main" id="{4E9C8084-309F-4F79-B006-93322F961B87}"/>
              </a:ext>
            </a:extLst>
          </p:cNvPr>
          <p:cNvGrpSpPr/>
          <p:nvPr/>
        </p:nvGrpSpPr>
        <p:grpSpPr>
          <a:xfrm>
            <a:off x="7119272" y="3571680"/>
            <a:ext cx="1242900" cy="1242900"/>
            <a:chOff x="7568146" y="4194419"/>
            <a:chExt cx="1242900" cy="1242900"/>
          </a:xfrm>
        </p:grpSpPr>
        <p:pic>
          <p:nvPicPr>
            <p:cNvPr id="44" name="Image 43">
              <a:extLst>
                <a:ext uri="{FF2B5EF4-FFF2-40B4-BE49-F238E27FC236}">
                  <a16:creationId xmlns="" xmlns:a16="http://schemas.microsoft.com/office/drawing/2014/main" id="{274F92E0-12F6-4F71-82A5-1C2E079044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68146" y="4194419"/>
              <a:ext cx="1242900" cy="1242900"/>
            </a:xfrm>
            <a:prstGeom prst="rect">
              <a:avLst/>
            </a:prstGeom>
          </p:spPr>
        </p:pic>
        <p:grpSp>
          <p:nvGrpSpPr>
            <p:cNvPr id="47" name="Groupe 46">
              <a:extLst>
                <a:ext uri="{FF2B5EF4-FFF2-40B4-BE49-F238E27FC236}">
                  <a16:creationId xmlns="" xmlns:a16="http://schemas.microsoft.com/office/drawing/2014/main" id="{77F686B1-A12F-4112-B428-0BECFD5819CB}"/>
                </a:ext>
              </a:extLst>
            </p:cNvPr>
            <p:cNvGrpSpPr/>
            <p:nvPr/>
          </p:nvGrpSpPr>
          <p:grpSpPr>
            <a:xfrm>
              <a:off x="7806493" y="4245197"/>
              <a:ext cx="766207" cy="784319"/>
              <a:chOff x="7063175" y="5037451"/>
              <a:chExt cx="766207" cy="784319"/>
            </a:xfrm>
          </p:grpSpPr>
          <p:sp>
            <p:nvSpPr>
              <p:cNvPr id="46" name="Étoile : 8 branches 45">
                <a:extLst>
                  <a:ext uri="{FF2B5EF4-FFF2-40B4-BE49-F238E27FC236}">
                    <a16:creationId xmlns="" xmlns:a16="http://schemas.microsoft.com/office/drawing/2014/main" id="{A194A7D2-DF96-4101-8F16-4E0C1553ACCB}"/>
                  </a:ext>
                </a:extLst>
              </p:cNvPr>
              <p:cNvSpPr/>
              <p:nvPr/>
            </p:nvSpPr>
            <p:spPr>
              <a:xfrm>
                <a:off x="7063175" y="5037451"/>
                <a:ext cx="766207" cy="784319"/>
              </a:xfrm>
              <a:prstGeom prst="star8">
                <a:avLst>
                  <a:gd name="adj" fmla="val 331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Image 44">
                <a:extLst>
                  <a:ext uri="{FF2B5EF4-FFF2-40B4-BE49-F238E27FC236}">
                    <a16:creationId xmlns="" xmlns:a16="http://schemas.microsoft.com/office/drawing/2014/main" id="{3F1CCE44-856F-4F11-8271-3A41C650272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02380" y="5256184"/>
                <a:ext cx="541137" cy="397937"/>
              </a:xfrm>
              <a:prstGeom prst="rect">
                <a:avLst/>
              </a:prstGeom>
            </p:spPr>
          </p:pic>
        </p:grpSp>
      </p:grpSp>
      <p:pic>
        <p:nvPicPr>
          <p:cNvPr id="6" name="Image 5">
            <a:extLst>
              <a:ext uri="{FF2B5EF4-FFF2-40B4-BE49-F238E27FC236}">
                <a16:creationId xmlns="" xmlns:a16="http://schemas.microsoft.com/office/drawing/2014/main" id="{151F05D3-5C97-4792-AE13-34111FD64FE0}"/>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188" r="15602"/>
          <a:stretch/>
        </p:blipFill>
        <p:spPr>
          <a:xfrm>
            <a:off x="3242657" y="1213918"/>
            <a:ext cx="330936" cy="478156"/>
          </a:xfrm>
          <a:prstGeom prst="rect">
            <a:avLst/>
          </a:prstGeom>
        </p:spPr>
      </p:pic>
      <p:sp>
        <p:nvSpPr>
          <p:cNvPr id="2" name="ZoneTexte 1">
            <a:extLst>
              <a:ext uri="{FF2B5EF4-FFF2-40B4-BE49-F238E27FC236}">
                <a16:creationId xmlns="" xmlns:a16="http://schemas.microsoft.com/office/drawing/2014/main" id="{43B48C4D-BEB5-492C-A0DC-DADD717F8AD2}"/>
              </a:ext>
            </a:extLst>
          </p:cNvPr>
          <p:cNvSpPr txBox="1"/>
          <p:nvPr/>
        </p:nvSpPr>
        <p:spPr>
          <a:xfrm>
            <a:off x="3516759" y="1075999"/>
            <a:ext cx="1110875" cy="461665"/>
          </a:xfrm>
          <a:prstGeom prst="rect">
            <a:avLst/>
          </a:prstGeom>
          <a:noFill/>
        </p:spPr>
        <p:txBody>
          <a:bodyPr wrap="square" rtlCol="0">
            <a:spAutoFit/>
          </a:bodyPr>
          <a:lstStyle/>
          <a:p>
            <a:r>
              <a:rPr lang="fr-FR" sz="1200" dirty="0">
                <a:solidFill>
                  <a:srgbClr val="D80027"/>
                </a:solidFill>
              </a:rPr>
              <a:t>Nous sommes ici</a:t>
            </a:r>
          </a:p>
        </p:txBody>
      </p:sp>
      <p:sp>
        <p:nvSpPr>
          <p:cNvPr id="18" name="Arc 17">
            <a:extLst>
              <a:ext uri="{FF2B5EF4-FFF2-40B4-BE49-F238E27FC236}">
                <a16:creationId xmlns="" xmlns:a16="http://schemas.microsoft.com/office/drawing/2014/main" id="{3021C025-5627-4FE7-B053-E696081358A6}"/>
              </a:ext>
            </a:extLst>
          </p:cNvPr>
          <p:cNvSpPr/>
          <p:nvPr/>
        </p:nvSpPr>
        <p:spPr>
          <a:xfrm>
            <a:off x="3828303" y="1459442"/>
            <a:ext cx="2249394" cy="2268884"/>
          </a:xfrm>
          <a:prstGeom prst="arc">
            <a:avLst>
              <a:gd name="adj1" fmla="val 16200000"/>
              <a:gd name="adj2" fmla="val 21003712"/>
            </a:avLst>
          </a:prstGeom>
          <a:ln w="38100">
            <a:solidFill>
              <a:srgbClr val="D8002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Tree>
    <p:extLst>
      <p:ext uri="{BB962C8B-B14F-4D97-AF65-F5344CB8AC3E}">
        <p14:creationId xmlns:p14="http://schemas.microsoft.com/office/powerpoint/2010/main" val="1267258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lèche : double flèche horizontale 96">
            <a:extLst>
              <a:ext uri="{FF2B5EF4-FFF2-40B4-BE49-F238E27FC236}">
                <a16:creationId xmlns="" xmlns:a16="http://schemas.microsoft.com/office/drawing/2014/main" id="{5099C40F-42A7-4A1D-9BD0-280E01780767}"/>
              </a:ext>
            </a:extLst>
          </p:cNvPr>
          <p:cNvSpPr/>
          <p:nvPr/>
        </p:nvSpPr>
        <p:spPr>
          <a:xfrm>
            <a:off x="2824952" y="1184603"/>
            <a:ext cx="1467594" cy="252276"/>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4">
            <a:extLst>
              <a:ext uri="{FF2B5EF4-FFF2-40B4-BE49-F238E27FC236}">
                <a16:creationId xmlns="" xmlns:a16="http://schemas.microsoft.com/office/drawing/2014/main" id="{27BCE777-8D2B-458C-BE87-9B4500AAF356}"/>
              </a:ext>
            </a:extLst>
          </p:cNvPr>
          <p:cNvSpPr>
            <a:spLocks noGrp="1"/>
          </p:cNvSpPr>
          <p:nvPr>
            <p:ph type="title"/>
          </p:nvPr>
        </p:nvSpPr>
        <p:spPr>
          <a:xfrm>
            <a:off x="452439" y="-137160"/>
            <a:ext cx="8124634" cy="891224"/>
          </a:xfrm>
        </p:spPr>
        <p:txBody>
          <a:bodyPr/>
          <a:lstStyle/>
          <a:p>
            <a:r>
              <a:rPr lang="fr-FR" dirty="0"/>
              <a:t>CALENDRIER DU DISPOSITIF DE DÉPLOIEMENT </a:t>
            </a:r>
            <a:r>
              <a:rPr lang="fr-FR" dirty="0" smtClean="0"/>
              <a:t>CELCA</a:t>
            </a:r>
            <a:endParaRPr lang="fr-FR" dirty="0"/>
          </a:p>
        </p:txBody>
      </p:sp>
      <p:grpSp>
        <p:nvGrpSpPr>
          <p:cNvPr id="56" name="Groupe 55">
            <a:extLst>
              <a:ext uri="{FF2B5EF4-FFF2-40B4-BE49-F238E27FC236}">
                <a16:creationId xmlns="" xmlns:a16="http://schemas.microsoft.com/office/drawing/2014/main" id="{B3F0B59C-E053-4C87-91ED-11B9B53F2819}"/>
              </a:ext>
            </a:extLst>
          </p:cNvPr>
          <p:cNvGrpSpPr/>
          <p:nvPr/>
        </p:nvGrpSpPr>
        <p:grpSpPr>
          <a:xfrm>
            <a:off x="6404237" y="1004741"/>
            <a:ext cx="1024337" cy="1199016"/>
            <a:chOff x="7141950" y="2810386"/>
            <a:chExt cx="1024337" cy="1199016"/>
          </a:xfrm>
        </p:grpSpPr>
        <p:sp>
          <p:nvSpPr>
            <p:cNvPr id="57" name="Étoile : 5 branches 56">
              <a:extLst>
                <a:ext uri="{FF2B5EF4-FFF2-40B4-BE49-F238E27FC236}">
                  <a16:creationId xmlns="" xmlns:a16="http://schemas.microsoft.com/office/drawing/2014/main" id="{1935D92E-54D4-42C2-9D9F-09B49128FF7D}"/>
                </a:ext>
              </a:extLst>
            </p:cNvPr>
            <p:cNvSpPr/>
            <p:nvPr/>
          </p:nvSpPr>
          <p:spPr bwMode="auto">
            <a:xfrm rot="1212193">
              <a:off x="7314080" y="2810386"/>
              <a:ext cx="612000" cy="612000"/>
            </a:xfrm>
            <a:prstGeom prst="star5">
              <a:avLst/>
            </a:prstGeom>
            <a:solidFill>
              <a:schemeClr val="accent3"/>
            </a:solidFill>
            <a:ln w="9525" cap="flat" cmpd="sng" algn="ctr">
              <a:solidFill>
                <a:schemeClr val="bg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000" i="0" u="none" strike="noStrike" cap="none" normalizeH="0" baseline="0" dirty="0">
                <a:ln>
                  <a:noFill/>
                </a:ln>
                <a:solidFill>
                  <a:schemeClr val="bg1"/>
                </a:solidFill>
                <a:effectLst/>
                <a:latin typeface="+mj-lt"/>
              </a:endParaRPr>
            </a:p>
          </p:txBody>
        </p:sp>
        <p:sp>
          <p:nvSpPr>
            <p:cNvPr id="58" name="Étoile : 5 branches 57">
              <a:extLst>
                <a:ext uri="{FF2B5EF4-FFF2-40B4-BE49-F238E27FC236}">
                  <a16:creationId xmlns="" xmlns:a16="http://schemas.microsoft.com/office/drawing/2014/main" id="{E203836B-86F8-4353-967C-92E7B06D1307}"/>
                </a:ext>
              </a:extLst>
            </p:cNvPr>
            <p:cNvSpPr/>
            <p:nvPr/>
          </p:nvSpPr>
          <p:spPr bwMode="auto">
            <a:xfrm rot="21188393">
              <a:off x="7314080" y="2810386"/>
              <a:ext cx="612000" cy="612000"/>
            </a:xfrm>
            <a:prstGeom prst="star5">
              <a:avLst/>
            </a:prstGeom>
            <a:solidFill>
              <a:schemeClr val="accent3">
                <a:lumMod val="20000"/>
                <a:lumOff val="80000"/>
              </a:schemeClr>
            </a:solidFill>
            <a:ln w="9525" cap="flat" cmpd="sng" algn="ctr">
              <a:solidFill>
                <a:schemeClr val="bg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000" i="0" u="none" strike="noStrike" cap="none" normalizeH="0" baseline="0" dirty="0">
                <a:ln>
                  <a:noFill/>
                </a:ln>
                <a:solidFill>
                  <a:schemeClr val="bg1"/>
                </a:solidFill>
                <a:effectLst/>
                <a:latin typeface="+mj-lt"/>
              </a:endParaRPr>
            </a:p>
          </p:txBody>
        </p:sp>
        <p:sp>
          <p:nvSpPr>
            <p:cNvPr id="59" name="ZoneTexte 58">
              <a:extLst>
                <a:ext uri="{FF2B5EF4-FFF2-40B4-BE49-F238E27FC236}">
                  <a16:creationId xmlns="" xmlns:a16="http://schemas.microsoft.com/office/drawing/2014/main" id="{9EEFF9AF-D951-47A7-A3A0-0AEA156466C5}"/>
                </a:ext>
              </a:extLst>
            </p:cNvPr>
            <p:cNvSpPr txBox="1"/>
            <p:nvPr/>
          </p:nvSpPr>
          <p:spPr>
            <a:xfrm>
              <a:off x="7141950" y="3509265"/>
              <a:ext cx="1024337" cy="500137"/>
            </a:xfrm>
            <a:prstGeom prst="rect">
              <a:avLst/>
            </a:prstGeom>
            <a:solidFill>
              <a:schemeClr val="bg1"/>
            </a:solidFill>
          </p:spPr>
          <p:txBody>
            <a:bodyPr wrap="square" lIns="0" tIns="0" rIns="0" bIns="0" rtlCol="0">
              <a:spAutoFit/>
            </a:bodyPr>
            <a:lstStyle/>
            <a:p>
              <a:pPr lvl="0" algn="ctr"/>
              <a:r>
                <a:rPr lang="fr-FR" sz="1050" b="1" dirty="0" smtClean="0">
                  <a:solidFill>
                    <a:srgbClr val="FF0000"/>
                  </a:solidFill>
                  <a:highlight>
                    <a:srgbClr val="FFC000"/>
                  </a:highlight>
                </a:rPr>
                <a:t>29/05/2018</a:t>
              </a:r>
              <a:endParaRPr lang="fr-FR" sz="1050" b="1" dirty="0">
                <a:solidFill>
                  <a:srgbClr val="FF0000"/>
                </a:solidFill>
                <a:highlight>
                  <a:srgbClr val="FFC000"/>
                </a:highlight>
              </a:endParaRPr>
            </a:p>
            <a:p>
              <a:pPr algn="ctr"/>
              <a:r>
                <a:rPr lang="fr-FR" sz="1100" b="1" dirty="0">
                  <a:solidFill>
                    <a:schemeClr val="accent3"/>
                  </a:solidFill>
                  <a:latin typeface="+mj-lt"/>
                </a:rPr>
                <a:t>Déploiement de LÉA</a:t>
              </a:r>
            </a:p>
          </p:txBody>
        </p:sp>
      </p:grpSp>
      <p:grpSp>
        <p:nvGrpSpPr>
          <p:cNvPr id="60" name="Groupe 59">
            <a:extLst>
              <a:ext uri="{FF2B5EF4-FFF2-40B4-BE49-F238E27FC236}">
                <a16:creationId xmlns="" xmlns:a16="http://schemas.microsoft.com/office/drawing/2014/main" id="{B12DA341-662C-4BF4-A384-A544BC27E3D2}"/>
              </a:ext>
            </a:extLst>
          </p:cNvPr>
          <p:cNvGrpSpPr/>
          <p:nvPr/>
        </p:nvGrpSpPr>
        <p:grpSpPr>
          <a:xfrm>
            <a:off x="3013694" y="1098523"/>
            <a:ext cx="1015092" cy="1236318"/>
            <a:chOff x="1914345" y="2937748"/>
            <a:chExt cx="1015092" cy="1236318"/>
          </a:xfrm>
          <a:solidFill>
            <a:schemeClr val="bg1"/>
          </a:solidFill>
        </p:grpSpPr>
        <p:pic>
          <p:nvPicPr>
            <p:cNvPr id="61" name="Image 60">
              <a:extLst>
                <a:ext uri="{FF2B5EF4-FFF2-40B4-BE49-F238E27FC236}">
                  <a16:creationId xmlns="" xmlns:a16="http://schemas.microsoft.com/office/drawing/2014/main" id="{0E06F2BD-1A4A-4C05-990A-646159F845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448" y="2937748"/>
              <a:ext cx="485543" cy="485543"/>
            </a:xfrm>
            <a:prstGeom prst="rect">
              <a:avLst/>
            </a:prstGeom>
            <a:grpFill/>
          </p:spPr>
        </p:pic>
        <p:sp>
          <p:nvSpPr>
            <p:cNvPr id="62" name="ZoneTexte 61">
              <a:extLst>
                <a:ext uri="{FF2B5EF4-FFF2-40B4-BE49-F238E27FC236}">
                  <a16:creationId xmlns="" xmlns:a16="http://schemas.microsoft.com/office/drawing/2014/main" id="{444E20E9-0ABC-4AAB-8961-521703FD695C}"/>
                </a:ext>
              </a:extLst>
            </p:cNvPr>
            <p:cNvSpPr txBox="1"/>
            <p:nvPr/>
          </p:nvSpPr>
          <p:spPr>
            <a:xfrm>
              <a:off x="1914345" y="3496958"/>
              <a:ext cx="1015092" cy="677108"/>
            </a:xfrm>
            <a:prstGeom prst="rect">
              <a:avLst/>
            </a:prstGeom>
            <a:noFill/>
          </p:spPr>
          <p:txBody>
            <a:bodyPr wrap="square" lIns="0" tIns="0" rIns="0" bIns="0" rtlCol="0">
              <a:spAutoFit/>
            </a:bodyPr>
            <a:lstStyle/>
            <a:p>
              <a:pPr algn="ctr"/>
              <a:r>
                <a:rPr lang="fr-FR" sz="1100" b="1" dirty="0" smtClean="0">
                  <a:solidFill>
                    <a:schemeClr val="bg1"/>
                  </a:solidFill>
                  <a:highlight>
                    <a:srgbClr val="FFC000"/>
                  </a:highlight>
                  <a:latin typeface="+mj-lt"/>
                </a:rPr>
                <a:t>26/04/2018</a:t>
              </a:r>
            </a:p>
            <a:p>
              <a:pPr algn="ctr"/>
              <a:r>
                <a:rPr lang="fr-FR" sz="1100" b="1" dirty="0" smtClean="0">
                  <a:solidFill>
                    <a:schemeClr val="bg1"/>
                  </a:solidFill>
                  <a:highlight>
                    <a:srgbClr val="FFC000"/>
                  </a:highlight>
                </a:rPr>
                <a:t>03/05/2018</a:t>
              </a:r>
              <a:endParaRPr lang="fr-FR" sz="1100" b="1" dirty="0">
                <a:solidFill>
                  <a:schemeClr val="bg1"/>
                </a:solidFill>
                <a:highlight>
                  <a:srgbClr val="FFC000"/>
                </a:highlight>
              </a:endParaRPr>
            </a:p>
            <a:p>
              <a:pPr algn="ctr"/>
              <a:r>
                <a:rPr lang="fr-FR" sz="1100" dirty="0" smtClean="0">
                  <a:solidFill>
                    <a:schemeClr val="accent1"/>
                  </a:solidFill>
                  <a:latin typeface="+mj-lt"/>
                </a:rPr>
                <a:t>Heure </a:t>
              </a:r>
              <a:r>
                <a:rPr lang="fr-FR" sz="1100" dirty="0">
                  <a:solidFill>
                    <a:schemeClr val="accent1"/>
                  </a:solidFill>
                  <a:latin typeface="+mj-lt"/>
                </a:rPr>
                <a:t>du jeudi</a:t>
              </a:r>
            </a:p>
          </p:txBody>
        </p:sp>
      </p:grpSp>
      <p:grpSp>
        <p:nvGrpSpPr>
          <p:cNvPr id="63" name="Groupe 62">
            <a:extLst>
              <a:ext uri="{FF2B5EF4-FFF2-40B4-BE49-F238E27FC236}">
                <a16:creationId xmlns="" xmlns:a16="http://schemas.microsoft.com/office/drawing/2014/main" id="{34817744-25C1-450D-8171-194FE0119725}"/>
              </a:ext>
            </a:extLst>
          </p:cNvPr>
          <p:cNvGrpSpPr/>
          <p:nvPr/>
        </p:nvGrpSpPr>
        <p:grpSpPr>
          <a:xfrm>
            <a:off x="2838078" y="3024946"/>
            <a:ext cx="2197212" cy="834164"/>
            <a:chOff x="5660515" y="3343961"/>
            <a:chExt cx="2197212" cy="834164"/>
          </a:xfrm>
        </p:grpSpPr>
        <p:sp>
          <p:nvSpPr>
            <p:cNvPr id="64" name="Flèche : double flèche horizontale 63">
              <a:extLst>
                <a:ext uri="{FF2B5EF4-FFF2-40B4-BE49-F238E27FC236}">
                  <a16:creationId xmlns="" xmlns:a16="http://schemas.microsoft.com/office/drawing/2014/main" id="{84131057-8A10-4EE2-B262-43F8C5DBF9EE}"/>
                </a:ext>
              </a:extLst>
            </p:cNvPr>
            <p:cNvSpPr/>
            <p:nvPr/>
          </p:nvSpPr>
          <p:spPr>
            <a:xfrm>
              <a:off x="5660515" y="3446361"/>
              <a:ext cx="2197212" cy="256955"/>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Image 65">
              <a:extLst>
                <a:ext uri="{FF2B5EF4-FFF2-40B4-BE49-F238E27FC236}">
                  <a16:creationId xmlns="" xmlns:a16="http://schemas.microsoft.com/office/drawing/2014/main" id="{7AE0B9ED-4A09-4A90-81FA-B1F33F3FC2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743" y="3343961"/>
              <a:ext cx="485543" cy="485543"/>
            </a:xfrm>
            <a:prstGeom prst="rect">
              <a:avLst/>
            </a:prstGeom>
            <a:solidFill>
              <a:schemeClr val="bg1"/>
            </a:solidFill>
          </p:spPr>
        </p:pic>
        <p:sp>
          <p:nvSpPr>
            <p:cNvPr id="65" name="ZoneTexte 64">
              <a:extLst>
                <a:ext uri="{FF2B5EF4-FFF2-40B4-BE49-F238E27FC236}">
                  <a16:creationId xmlns="" xmlns:a16="http://schemas.microsoft.com/office/drawing/2014/main" id="{FF9D489F-9768-4078-A518-63A294C9E404}"/>
                </a:ext>
              </a:extLst>
            </p:cNvPr>
            <p:cNvSpPr txBox="1"/>
            <p:nvPr/>
          </p:nvSpPr>
          <p:spPr>
            <a:xfrm>
              <a:off x="6166698" y="3854960"/>
              <a:ext cx="1184129" cy="323165"/>
            </a:xfrm>
            <a:prstGeom prst="rect">
              <a:avLst/>
            </a:prstGeom>
            <a:solidFill>
              <a:schemeClr val="bg1"/>
            </a:solidFill>
          </p:spPr>
          <p:txBody>
            <a:bodyPr wrap="square" lIns="0" tIns="0" rIns="0" bIns="0" rtlCol="0">
              <a:spAutoFit/>
            </a:bodyPr>
            <a:lstStyle/>
            <a:p>
              <a:pPr algn="ctr"/>
              <a:r>
                <a:rPr lang="fr-FR" sz="1050" dirty="0" smtClean="0">
                  <a:solidFill>
                    <a:schemeClr val="accent1"/>
                  </a:solidFill>
                  <a:latin typeface="+mj-lt"/>
                </a:rPr>
                <a:t>E-learning</a:t>
              </a:r>
            </a:p>
            <a:p>
              <a:pPr algn="ctr"/>
              <a:r>
                <a:rPr lang="fr-FR" sz="1050" dirty="0" smtClean="0">
                  <a:solidFill>
                    <a:schemeClr val="accent1"/>
                  </a:solidFill>
                  <a:latin typeface="+mj-lt"/>
                </a:rPr>
                <a:t>Didacticiel LEA</a:t>
              </a:r>
              <a:endParaRPr lang="fr-FR" sz="1000" dirty="0">
                <a:solidFill>
                  <a:schemeClr val="accent1"/>
                </a:solidFill>
                <a:latin typeface="+mj-lt"/>
              </a:endParaRPr>
            </a:p>
          </p:txBody>
        </p:sp>
      </p:grpSp>
      <p:grpSp>
        <p:nvGrpSpPr>
          <p:cNvPr id="67" name="Groupe 66">
            <a:extLst>
              <a:ext uri="{FF2B5EF4-FFF2-40B4-BE49-F238E27FC236}">
                <a16:creationId xmlns="" xmlns:a16="http://schemas.microsoft.com/office/drawing/2014/main" id="{FA8D5DD3-C07C-450D-A802-AE37D1EDD0E1}"/>
              </a:ext>
            </a:extLst>
          </p:cNvPr>
          <p:cNvGrpSpPr/>
          <p:nvPr/>
        </p:nvGrpSpPr>
        <p:grpSpPr>
          <a:xfrm>
            <a:off x="533240" y="2378712"/>
            <a:ext cx="8894000" cy="2811490"/>
            <a:chOff x="449375" y="1733549"/>
            <a:chExt cx="8894000" cy="2811490"/>
          </a:xfrm>
        </p:grpSpPr>
        <p:sp>
          <p:nvSpPr>
            <p:cNvPr id="71" name="Line 10">
              <a:extLst>
                <a:ext uri="{FF2B5EF4-FFF2-40B4-BE49-F238E27FC236}">
                  <a16:creationId xmlns="" xmlns:a16="http://schemas.microsoft.com/office/drawing/2014/main" id="{14101AB2-9DA3-45CC-8AC0-A9E86A76334D}"/>
                </a:ext>
              </a:extLst>
            </p:cNvPr>
            <p:cNvSpPr>
              <a:spLocks noChangeShapeType="1"/>
            </p:cNvSpPr>
            <p:nvPr/>
          </p:nvSpPr>
          <p:spPr bwMode="auto">
            <a:xfrm rot="5400000" flipH="1">
              <a:off x="2059876" y="3116904"/>
              <a:ext cx="2811490" cy="44779"/>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
          <p:nvSpPr>
            <p:cNvPr id="68" name="Rectangle 67">
              <a:extLst>
                <a:ext uri="{FF2B5EF4-FFF2-40B4-BE49-F238E27FC236}">
                  <a16:creationId xmlns="" xmlns:a16="http://schemas.microsoft.com/office/drawing/2014/main" id="{5B689DF1-A19A-4B27-950C-9291ABB15B57}"/>
                </a:ext>
              </a:extLst>
            </p:cNvPr>
            <p:cNvSpPr/>
            <p:nvPr/>
          </p:nvSpPr>
          <p:spPr>
            <a:xfrm>
              <a:off x="449375" y="1733549"/>
              <a:ext cx="2988000" cy="36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Avril</a:t>
              </a:r>
              <a:endParaRPr lang="fr-FR" sz="1400" b="1" dirty="0"/>
            </a:p>
          </p:txBody>
        </p:sp>
        <p:sp>
          <p:nvSpPr>
            <p:cNvPr id="69" name="Rectangle 68">
              <a:extLst>
                <a:ext uri="{FF2B5EF4-FFF2-40B4-BE49-F238E27FC236}">
                  <a16:creationId xmlns="" xmlns:a16="http://schemas.microsoft.com/office/drawing/2014/main" id="{66F0CB37-080E-40F8-991F-70995BA1BD33}"/>
                </a:ext>
              </a:extLst>
            </p:cNvPr>
            <p:cNvSpPr/>
            <p:nvPr/>
          </p:nvSpPr>
          <p:spPr>
            <a:xfrm>
              <a:off x="3461164" y="1733549"/>
              <a:ext cx="2988000" cy="36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Mai</a:t>
              </a:r>
              <a:endParaRPr lang="fr-FR" sz="1400" b="1" dirty="0"/>
            </a:p>
          </p:txBody>
        </p:sp>
        <p:sp>
          <p:nvSpPr>
            <p:cNvPr id="70" name="Rectangle 69">
              <a:extLst>
                <a:ext uri="{FF2B5EF4-FFF2-40B4-BE49-F238E27FC236}">
                  <a16:creationId xmlns="" xmlns:a16="http://schemas.microsoft.com/office/drawing/2014/main" id="{5C676A06-3372-4149-8ADF-355E0CAD8765}"/>
                </a:ext>
              </a:extLst>
            </p:cNvPr>
            <p:cNvSpPr/>
            <p:nvPr/>
          </p:nvSpPr>
          <p:spPr>
            <a:xfrm>
              <a:off x="6456326" y="1733549"/>
              <a:ext cx="2887049" cy="365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Juin</a:t>
              </a:r>
              <a:endParaRPr lang="fr-FR" sz="1400" b="1" dirty="0"/>
            </a:p>
          </p:txBody>
        </p:sp>
        <p:sp>
          <p:nvSpPr>
            <p:cNvPr id="72" name="Rectangle 71">
              <a:extLst>
                <a:ext uri="{FF2B5EF4-FFF2-40B4-BE49-F238E27FC236}">
                  <a16:creationId xmlns="" xmlns:a16="http://schemas.microsoft.com/office/drawing/2014/main" id="{38D8DA78-9618-4569-81E4-DAE3A9498119}"/>
                </a:ext>
              </a:extLst>
            </p:cNvPr>
            <p:cNvSpPr/>
            <p:nvPr/>
          </p:nvSpPr>
          <p:spPr>
            <a:xfrm>
              <a:off x="466000"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14</a:t>
              </a:r>
              <a:endParaRPr lang="fr-FR" sz="1200" dirty="0">
                <a:solidFill>
                  <a:schemeClr val="accent1"/>
                </a:solidFill>
              </a:endParaRPr>
            </a:p>
          </p:txBody>
        </p:sp>
        <p:sp>
          <p:nvSpPr>
            <p:cNvPr id="73" name="Rectangle 72">
              <a:extLst>
                <a:ext uri="{FF2B5EF4-FFF2-40B4-BE49-F238E27FC236}">
                  <a16:creationId xmlns="" xmlns:a16="http://schemas.microsoft.com/office/drawing/2014/main" id="{5F4A6694-66FA-4196-84FB-4ED66DC973F2}"/>
                </a:ext>
              </a:extLst>
            </p:cNvPr>
            <p:cNvSpPr/>
            <p:nvPr/>
          </p:nvSpPr>
          <p:spPr>
            <a:xfrm>
              <a:off x="1214447"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15</a:t>
              </a:r>
              <a:endParaRPr lang="fr-FR" sz="1200" dirty="0">
                <a:solidFill>
                  <a:schemeClr val="accent1"/>
                </a:solidFill>
              </a:endParaRPr>
            </a:p>
          </p:txBody>
        </p:sp>
        <p:sp>
          <p:nvSpPr>
            <p:cNvPr id="74" name="Rectangle 73">
              <a:extLst>
                <a:ext uri="{FF2B5EF4-FFF2-40B4-BE49-F238E27FC236}">
                  <a16:creationId xmlns="" xmlns:a16="http://schemas.microsoft.com/office/drawing/2014/main" id="{5EF2BA9F-B39D-4D84-87CE-A25FC5AF2BCD}"/>
                </a:ext>
              </a:extLst>
            </p:cNvPr>
            <p:cNvSpPr/>
            <p:nvPr/>
          </p:nvSpPr>
          <p:spPr>
            <a:xfrm>
              <a:off x="1962894"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16</a:t>
              </a:r>
              <a:endParaRPr lang="fr-FR" sz="1200" dirty="0">
                <a:solidFill>
                  <a:schemeClr val="accent1"/>
                </a:solidFill>
              </a:endParaRPr>
            </a:p>
          </p:txBody>
        </p:sp>
        <p:sp>
          <p:nvSpPr>
            <p:cNvPr id="75" name="Rectangle 74">
              <a:extLst>
                <a:ext uri="{FF2B5EF4-FFF2-40B4-BE49-F238E27FC236}">
                  <a16:creationId xmlns="" xmlns:a16="http://schemas.microsoft.com/office/drawing/2014/main" id="{53FFC046-4074-4556-9137-3905BC06A358}"/>
                </a:ext>
              </a:extLst>
            </p:cNvPr>
            <p:cNvSpPr/>
            <p:nvPr/>
          </p:nvSpPr>
          <p:spPr>
            <a:xfrm>
              <a:off x="2711341"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17</a:t>
              </a:r>
              <a:endParaRPr lang="fr-FR" sz="1200" dirty="0">
                <a:solidFill>
                  <a:schemeClr val="accent1"/>
                </a:solidFill>
              </a:endParaRPr>
            </a:p>
          </p:txBody>
        </p:sp>
        <p:sp>
          <p:nvSpPr>
            <p:cNvPr id="76" name="Rectangle 75">
              <a:extLst>
                <a:ext uri="{FF2B5EF4-FFF2-40B4-BE49-F238E27FC236}">
                  <a16:creationId xmlns="" xmlns:a16="http://schemas.microsoft.com/office/drawing/2014/main" id="{6C02A781-A7D5-4B14-B6D1-273FAA28B563}"/>
                </a:ext>
              </a:extLst>
            </p:cNvPr>
            <p:cNvSpPr/>
            <p:nvPr/>
          </p:nvSpPr>
          <p:spPr>
            <a:xfrm>
              <a:off x="3468784" y="2126896"/>
              <a:ext cx="7344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18</a:t>
              </a:r>
              <a:endParaRPr lang="fr-FR" sz="1200" dirty="0">
                <a:solidFill>
                  <a:schemeClr val="accent1"/>
                </a:solidFill>
              </a:endParaRPr>
            </a:p>
          </p:txBody>
        </p:sp>
        <p:sp>
          <p:nvSpPr>
            <p:cNvPr id="77" name="Rectangle 76">
              <a:extLst>
                <a:ext uri="{FF2B5EF4-FFF2-40B4-BE49-F238E27FC236}">
                  <a16:creationId xmlns="" xmlns:a16="http://schemas.microsoft.com/office/drawing/2014/main" id="{64CCF8E7-15CD-491C-878B-8A03380ED1FB}"/>
                </a:ext>
              </a:extLst>
            </p:cNvPr>
            <p:cNvSpPr/>
            <p:nvPr/>
          </p:nvSpPr>
          <p:spPr>
            <a:xfrm>
              <a:off x="4217025" y="2126896"/>
              <a:ext cx="7344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19</a:t>
              </a:r>
              <a:endParaRPr lang="fr-FR" sz="1200" dirty="0">
                <a:solidFill>
                  <a:schemeClr val="accent1"/>
                </a:solidFill>
              </a:endParaRPr>
            </a:p>
          </p:txBody>
        </p:sp>
        <p:sp>
          <p:nvSpPr>
            <p:cNvPr id="78" name="Rectangle 77">
              <a:extLst>
                <a:ext uri="{FF2B5EF4-FFF2-40B4-BE49-F238E27FC236}">
                  <a16:creationId xmlns="" xmlns:a16="http://schemas.microsoft.com/office/drawing/2014/main" id="{59191EC5-2A35-4C25-B4D8-7AD9AB5B2941}"/>
                </a:ext>
              </a:extLst>
            </p:cNvPr>
            <p:cNvSpPr/>
            <p:nvPr/>
          </p:nvSpPr>
          <p:spPr>
            <a:xfrm>
              <a:off x="4965266" y="2126896"/>
              <a:ext cx="7344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20</a:t>
              </a:r>
              <a:endParaRPr lang="fr-FR" sz="1200" dirty="0">
                <a:solidFill>
                  <a:schemeClr val="accent1"/>
                </a:solidFill>
              </a:endParaRPr>
            </a:p>
          </p:txBody>
        </p:sp>
        <p:sp>
          <p:nvSpPr>
            <p:cNvPr id="79" name="Rectangle 78">
              <a:extLst>
                <a:ext uri="{FF2B5EF4-FFF2-40B4-BE49-F238E27FC236}">
                  <a16:creationId xmlns="" xmlns:a16="http://schemas.microsoft.com/office/drawing/2014/main" id="{CDE2A304-82E3-4CA3-A77E-05D0A1F78998}"/>
                </a:ext>
              </a:extLst>
            </p:cNvPr>
            <p:cNvSpPr/>
            <p:nvPr/>
          </p:nvSpPr>
          <p:spPr>
            <a:xfrm>
              <a:off x="5713506" y="2126896"/>
              <a:ext cx="7344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21</a:t>
              </a:r>
              <a:endParaRPr lang="fr-FR" sz="1200" dirty="0">
                <a:solidFill>
                  <a:schemeClr val="accent1"/>
                </a:solidFill>
              </a:endParaRPr>
            </a:p>
          </p:txBody>
        </p:sp>
        <p:sp>
          <p:nvSpPr>
            <p:cNvPr id="80" name="Rectangle 79">
              <a:extLst>
                <a:ext uri="{FF2B5EF4-FFF2-40B4-BE49-F238E27FC236}">
                  <a16:creationId xmlns="" xmlns:a16="http://schemas.microsoft.com/office/drawing/2014/main" id="{5A965C6C-D2D1-4412-8FAE-D1AA4A1227B8}"/>
                </a:ext>
              </a:extLst>
            </p:cNvPr>
            <p:cNvSpPr/>
            <p:nvPr/>
          </p:nvSpPr>
          <p:spPr>
            <a:xfrm>
              <a:off x="6463541"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22</a:t>
              </a:r>
              <a:endParaRPr lang="fr-FR" sz="1200" dirty="0">
                <a:solidFill>
                  <a:schemeClr val="accent1"/>
                </a:solidFill>
              </a:endParaRPr>
            </a:p>
          </p:txBody>
        </p:sp>
        <p:sp>
          <p:nvSpPr>
            <p:cNvPr id="81" name="Rectangle 80">
              <a:extLst>
                <a:ext uri="{FF2B5EF4-FFF2-40B4-BE49-F238E27FC236}">
                  <a16:creationId xmlns="" xmlns:a16="http://schemas.microsoft.com/office/drawing/2014/main" id="{8BC463E9-BC10-4A5D-89DC-EDB15CBDD3BF}"/>
                </a:ext>
              </a:extLst>
            </p:cNvPr>
            <p:cNvSpPr/>
            <p:nvPr/>
          </p:nvSpPr>
          <p:spPr>
            <a:xfrm>
              <a:off x="7215200"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23</a:t>
              </a:r>
              <a:endParaRPr lang="fr-FR" sz="1200" dirty="0">
                <a:solidFill>
                  <a:schemeClr val="accent1"/>
                </a:solidFill>
              </a:endParaRPr>
            </a:p>
          </p:txBody>
        </p:sp>
        <p:sp>
          <p:nvSpPr>
            <p:cNvPr id="82" name="Rectangle 81">
              <a:extLst>
                <a:ext uri="{FF2B5EF4-FFF2-40B4-BE49-F238E27FC236}">
                  <a16:creationId xmlns="" xmlns:a16="http://schemas.microsoft.com/office/drawing/2014/main" id="{6C9EDCA5-FA48-4DF0-817F-97AA531AC890}"/>
                </a:ext>
              </a:extLst>
            </p:cNvPr>
            <p:cNvSpPr/>
            <p:nvPr/>
          </p:nvSpPr>
          <p:spPr>
            <a:xfrm>
              <a:off x="7966859" y="2126896"/>
              <a:ext cx="738000"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24</a:t>
              </a:r>
              <a:endParaRPr lang="fr-FR" sz="1200" dirty="0">
                <a:solidFill>
                  <a:schemeClr val="accent1"/>
                </a:solidFill>
              </a:endParaRPr>
            </a:p>
          </p:txBody>
        </p:sp>
        <p:sp>
          <p:nvSpPr>
            <p:cNvPr id="83" name="Rectangle 82">
              <a:extLst>
                <a:ext uri="{FF2B5EF4-FFF2-40B4-BE49-F238E27FC236}">
                  <a16:creationId xmlns="" xmlns:a16="http://schemas.microsoft.com/office/drawing/2014/main" id="{6669EE07-DFE5-4F91-A583-8EA7B7E6BF27}"/>
                </a:ext>
              </a:extLst>
            </p:cNvPr>
            <p:cNvSpPr/>
            <p:nvPr/>
          </p:nvSpPr>
          <p:spPr>
            <a:xfrm>
              <a:off x="8718519" y="2126896"/>
              <a:ext cx="624856" cy="266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solidFill>
                </a:rPr>
                <a:t>S </a:t>
              </a:r>
              <a:r>
                <a:rPr lang="fr-FR" sz="1200" dirty="0" smtClean="0">
                  <a:solidFill>
                    <a:schemeClr val="accent1"/>
                  </a:solidFill>
                </a:rPr>
                <a:t>25</a:t>
              </a:r>
              <a:endParaRPr lang="fr-FR" sz="1200" dirty="0">
                <a:solidFill>
                  <a:schemeClr val="accent1"/>
                </a:solidFill>
              </a:endParaRPr>
            </a:p>
          </p:txBody>
        </p:sp>
        <p:sp>
          <p:nvSpPr>
            <p:cNvPr id="84" name="Line 10">
              <a:extLst>
                <a:ext uri="{FF2B5EF4-FFF2-40B4-BE49-F238E27FC236}">
                  <a16:creationId xmlns="" xmlns:a16="http://schemas.microsoft.com/office/drawing/2014/main" id="{20320949-022B-4B17-837E-F53D22BFF692}"/>
                </a:ext>
              </a:extLst>
            </p:cNvPr>
            <p:cNvSpPr>
              <a:spLocks noChangeShapeType="1"/>
            </p:cNvSpPr>
            <p:nvPr/>
          </p:nvSpPr>
          <p:spPr bwMode="auto">
            <a:xfrm rot="5400000" flipH="1">
              <a:off x="5074080" y="3109293"/>
              <a:ext cx="2774662" cy="23173"/>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grpSp>
      <p:grpSp>
        <p:nvGrpSpPr>
          <p:cNvPr id="85" name="Groupe 84">
            <a:extLst>
              <a:ext uri="{FF2B5EF4-FFF2-40B4-BE49-F238E27FC236}">
                <a16:creationId xmlns="" xmlns:a16="http://schemas.microsoft.com/office/drawing/2014/main" id="{319E879F-9EF2-457F-98EE-1EB5AB99FC36}"/>
              </a:ext>
            </a:extLst>
          </p:cNvPr>
          <p:cNvGrpSpPr/>
          <p:nvPr/>
        </p:nvGrpSpPr>
        <p:grpSpPr>
          <a:xfrm>
            <a:off x="3571875" y="3892301"/>
            <a:ext cx="2959895" cy="783655"/>
            <a:chOff x="5076214" y="2863426"/>
            <a:chExt cx="2959895" cy="783655"/>
          </a:xfrm>
        </p:grpSpPr>
        <p:grpSp>
          <p:nvGrpSpPr>
            <p:cNvPr id="86" name="Groupe 85">
              <a:extLst>
                <a:ext uri="{FF2B5EF4-FFF2-40B4-BE49-F238E27FC236}">
                  <a16:creationId xmlns="" xmlns:a16="http://schemas.microsoft.com/office/drawing/2014/main" id="{94C386F4-5150-4A5C-90B1-5BF530BBEC0B}"/>
                </a:ext>
              </a:extLst>
            </p:cNvPr>
            <p:cNvGrpSpPr/>
            <p:nvPr/>
          </p:nvGrpSpPr>
          <p:grpSpPr>
            <a:xfrm>
              <a:off x="5076214" y="2967855"/>
              <a:ext cx="2959895" cy="679226"/>
              <a:chOff x="5010494" y="3952725"/>
              <a:chExt cx="2959895" cy="679226"/>
            </a:xfrm>
          </p:grpSpPr>
          <p:sp>
            <p:nvSpPr>
              <p:cNvPr id="90" name="Flèche : double flèche horizontale 89">
                <a:extLst>
                  <a:ext uri="{FF2B5EF4-FFF2-40B4-BE49-F238E27FC236}">
                    <a16:creationId xmlns="" xmlns:a16="http://schemas.microsoft.com/office/drawing/2014/main" id="{5B8D93A1-95F3-4A99-AAA4-52781324A6FB}"/>
                  </a:ext>
                </a:extLst>
              </p:cNvPr>
              <p:cNvSpPr/>
              <p:nvPr/>
            </p:nvSpPr>
            <p:spPr>
              <a:xfrm>
                <a:off x="5010494" y="3952725"/>
                <a:ext cx="2959895" cy="25200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ZoneTexte 90">
                <a:extLst>
                  <a:ext uri="{FF2B5EF4-FFF2-40B4-BE49-F238E27FC236}">
                    <a16:creationId xmlns="" xmlns:a16="http://schemas.microsoft.com/office/drawing/2014/main" id="{D1D26FA0-6A61-4E18-B357-509D97FD051B}"/>
                  </a:ext>
                </a:extLst>
              </p:cNvPr>
              <p:cNvSpPr txBox="1"/>
              <p:nvPr/>
            </p:nvSpPr>
            <p:spPr>
              <a:xfrm>
                <a:off x="5673921" y="4301091"/>
                <a:ext cx="1534520" cy="330860"/>
              </a:xfrm>
              <a:prstGeom prst="rect">
                <a:avLst/>
              </a:prstGeom>
              <a:solidFill>
                <a:schemeClr val="bg1"/>
              </a:solidFill>
            </p:spPr>
            <p:txBody>
              <a:bodyPr wrap="square" lIns="0" tIns="0" rIns="0" bIns="0" rtlCol="0">
                <a:spAutoFit/>
              </a:bodyPr>
              <a:lstStyle/>
              <a:p>
                <a:pPr algn="ctr"/>
                <a:r>
                  <a:rPr lang="fr-FR" sz="1100" dirty="0">
                    <a:solidFill>
                      <a:schemeClr val="accent1"/>
                    </a:solidFill>
                    <a:latin typeface="+mj-lt"/>
                  </a:rPr>
                  <a:t>Parcours</a:t>
                </a:r>
                <a:r>
                  <a:rPr lang="fr-FR" sz="1000" dirty="0">
                    <a:solidFill>
                      <a:schemeClr val="accent1"/>
                    </a:solidFill>
                    <a:latin typeface="+mj-lt"/>
                  </a:rPr>
                  <a:t> </a:t>
                </a:r>
                <a:r>
                  <a:rPr lang="fr-FR" sz="1050" dirty="0">
                    <a:solidFill>
                      <a:schemeClr val="accent1"/>
                    </a:solidFill>
                    <a:latin typeface="+mj-lt"/>
                  </a:rPr>
                  <a:t>d’entraînement LÉA</a:t>
                </a:r>
              </a:p>
            </p:txBody>
          </p:sp>
        </p:grpSp>
        <p:grpSp>
          <p:nvGrpSpPr>
            <p:cNvPr id="87" name="Groupe 86">
              <a:extLst>
                <a:ext uri="{FF2B5EF4-FFF2-40B4-BE49-F238E27FC236}">
                  <a16:creationId xmlns="" xmlns:a16="http://schemas.microsoft.com/office/drawing/2014/main" id="{5D683306-6491-437F-88FD-79CE6122159D}"/>
                </a:ext>
              </a:extLst>
            </p:cNvPr>
            <p:cNvGrpSpPr/>
            <p:nvPr/>
          </p:nvGrpSpPr>
          <p:grpSpPr>
            <a:xfrm>
              <a:off x="6285491" y="2863426"/>
              <a:ext cx="486000" cy="486000"/>
              <a:chOff x="4398469" y="4179855"/>
              <a:chExt cx="486000" cy="486000"/>
            </a:xfrm>
            <a:solidFill>
              <a:schemeClr val="bg1"/>
            </a:solidFill>
          </p:grpSpPr>
          <p:pic>
            <p:nvPicPr>
              <p:cNvPr id="88" name="Image 87">
                <a:extLst>
                  <a:ext uri="{FF2B5EF4-FFF2-40B4-BE49-F238E27FC236}">
                    <a16:creationId xmlns="" xmlns:a16="http://schemas.microsoft.com/office/drawing/2014/main" id="{B058F1BD-5F4B-4FEB-8583-A98C0C7A47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8469" y="4179855"/>
                <a:ext cx="486000" cy="486000"/>
              </a:xfrm>
              <a:prstGeom prst="rect">
                <a:avLst/>
              </a:prstGeom>
              <a:grpFill/>
            </p:spPr>
          </p:pic>
          <p:pic>
            <p:nvPicPr>
              <p:cNvPr id="89" name="Image 88">
                <a:extLst>
                  <a:ext uri="{FF2B5EF4-FFF2-40B4-BE49-F238E27FC236}">
                    <a16:creationId xmlns="" xmlns:a16="http://schemas.microsoft.com/office/drawing/2014/main" id="{6FFD2F9A-1880-4022-BD76-5039DB998C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344" y="4251901"/>
                <a:ext cx="294644" cy="216673"/>
              </a:xfrm>
              <a:prstGeom prst="rect">
                <a:avLst/>
              </a:prstGeom>
              <a:grpFill/>
            </p:spPr>
          </p:pic>
        </p:grpSp>
      </p:grpSp>
      <p:grpSp>
        <p:nvGrpSpPr>
          <p:cNvPr id="92" name="Groupe 91">
            <a:extLst>
              <a:ext uri="{FF2B5EF4-FFF2-40B4-BE49-F238E27FC236}">
                <a16:creationId xmlns="" xmlns:a16="http://schemas.microsoft.com/office/drawing/2014/main" id="{CED45FE1-FEA2-4F4E-ACCF-95E6773562FB}"/>
              </a:ext>
            </a:extLst>
          </p:cNvPr>
          <p:cNvGrpSpPr/>
          <p:nvPr/>
        </p:nvGrpSpPr>
        <p:grpSpPr>
          <a:xfrm>
            <a:off x="6568332" y="3016655"/>
            <a:ext cx="2858907" cy="672083"/>
            <a:chOff x="4867953" y="3303820"/>
            <a:chExt cx="1482392" cy="672083"/>
          </a:xfrm>
        </p:grpSpPr>
        <p:sp>
          <p:nvSpPr>
            <p:cNvPr id="93" name="Flèche : double flèche horizontale 92">
              <a:extLst>
                <a:ext uri="{FF2B5EF4-FFF2-40B4-BE49-F238E27FC236}">
                  <a16:creationId xmlns="" xmlns:a16="http://schemas.microsoft.com/office/drawing/2014/main" id="{D256D5B8-04B4-45F2-9381-55D0F0ACE241}"/>
                </a:ext>
              </a:extLst>
            </p:cNvPr>
            <p:cNvSpPr/>
            <p:nvPr/>
          </p:nvSpPr>
          <p:spPr>
            <a:xfrm>
              <a:off x="4867953" y="3405721"/>
              <a:ext cx="1482392" cy="265745"/>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ZoneTexte 93">
              <a:extLst>
                <a:ext uri="{FF2B5EF4-FFF2-40B4-BE49-F238E27FC236}">
                  <a16:creationId xmlns="" xmlns:a16="http://schemas.microsoft.com/office/drawing/2014/main" id="{651781E0-C16B-4014-9336-928A147733BE}"/>
                </a:ext>
              </a:extLst>
            </p:cNvPr>
            <p:cNvSpPr txBox="1"/>
            <p:nvPr/>
          </p:nvSpPr>
          <p:spPr>
            <a:xfrm>
              <a:off x="5204100" y="3814320"/>
              <a:ext cx="906233" cy="161583"/>
            </a:xfrm>
            <a:prstGeom prst="rect">
              <a:avLst/>
            </a:prstGeom>
            <a:solidFill>
              <a:schemeClr val="bg1"/>
            </a:solidFill>
          </p:spPr>
          <p:txBody>
            <a:bodyPr wrap="square" lIns="0" tIns="0" rIns="0" bIns="0" rtlCol="0">
              <a:spAutoFit/>
            </a:bodyPr>
            <a:lstStyle/>
            <a:p>
              <a:pPr algn="ctr"/>
              <a:r>
                <a:rPr lang="fr-FR" sz="1050" dirty="0" err="1">
                  <a:solidFill>
                    <a:schemeClr val="accent1"/>
                  </a:solidFill>
                  <a:latin typeface="+mj-lt"/>
                </a:rPr>
                <a:t>SkillGym</a:t>
              </a:r>
              <a:endParaRPr lang="fr-FR" sz="1050" dirty="0">
                <a:solidFill>
                  <a:schemeClr val="accent1"/>
                </a:solidFill>
                <a:latin typeface="+mj-lt"/>
              </a:endParaRPr>
            </a:p>
          </p:txBody>
        </p:sp>
        <p:pic>
          <p:nvPicPr>
            <p:cNvPr id="95" name="Image 94">
              <a:extLst>
                <a:ext uri="{FF2B5EF4-FFF2-40B4-BE49-F238E27FC236}">
                  <a16:creationId xmlns="" xmlns:a16="http://schemas.microsoft.com/office/drawing/2014/main" id="{91CAA63A-570C-4A5B-8F51-5EB0083E64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3710" y="3303820"/>
              <a:ext cx="314904" cy="485543"/>
            </a:xfrm>
            <a:prstGeom prst="rect">
              <a:avLst/>
            </a:prstGeom>
            <a:solidFill>
              <a:schemeClr val="bg1"/>
            </a:solidFill>
          </p:spPr>
        </p:pic>
      </p:grpSp>
      <p:grpSp>
        <p:nvGrpSpPr>
          <p:cNvPr id="96" name="Groupe 95">
            <a:extLst>
              <a:ext uri="{FF2B5EF4-FFF2-40B4-BE49-F238E27FC236}">
                <a16:creationId xmlns="" xmlns:a16="http://schemas.microsoft.com/office/drawing/2014/main" id="{6C7BD7D9-0082-41FC-92C2-D11B0364F254}"/>
              </a:ext>
            </a:extLst>
          </p:cNvPr>
          <p:cNvGrpSpPr/>
          <p:nvPr/>
        </p:nvGrpSpPr>
        <p:grpSpPr>
          <a:xfrm>
            <a:off x="4961752" y="4667832"/>
            <a:ext cx="3078486" cy="845535"/>
            <a:chOff x="6487333" y="3971328"/>
            <a:chExt cx="1469804" cy="845535"/>
          </a:xfrm>
        </p:grpSpPr>
        <p:sp>
          <p:nvSpPr>
            <p:cNvPr id="97" name="Flèche : double flèche horizontale 96">
              <a:extLst>
                <a:ext uri="{FF2B5EF4-FFF2-40B4-BE49-F238E27FC236}">
                  <a16:creationId xmlns="" xmlns:a16="http://schemas.microsoft.com/office/drawing/2014/main" id="{5099C40F-42A7-4A1D-9BD0-280E01780767}"/>
                </a:ext>
              </a:extLst>
            </p:cNvPr>
            <p:cNvSpPr/>
            <p:nvPr/>
          </p:nvSpPr>
          <p:spPr>
            <a:xfrm>
              <a:off x="6529051" y="4013541"/>
              <a:ext cx="1428086" cy="266148"/>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ZoneTexte 97">
              <a:extLst>
                <a:ext uri="{FF2B5EF4-FFF2-40B4-BE49-F238E27FC236}">
                  <a16:creationId xmlns="" xmlns:a16="http://schemas.microsoft.com/office/drawing/2014/main" id="{90DD76E2-D6B5-4C95-B998-AC6BAD2CE36A}"/>
                </a:ext>
              </a:extLst>
            </p:cNvPr>
            <p:cNvSpPr txBox="1"/>
            <p:nvPr/>
          </p:nvSpPr>
          <p:spPr>
            <a:xfrm>
              <a:off x="6487333" y="4493698"/>
              <a:ext cx="1462857" cy="323165"/>
            </a:xfrm>
            <a:prstGeom prst="rect">
              <a:avLst/>
            </a:prstGeom>
            <a:solidFill>
              <a:schemeClr val="bg1"/>
            </a:solidFill>
          </p:spPr>
          <p:txBody>
            <a:bodyPr wrap="square" lIns="0" tIns="0" rIns="0" bIns="0" rtlCol="0">
              <a:spAutoFit/>
            </a:bodyPr>
            <a:lstStyle/>
            <a:p>
              <a:pPr algn="ctr"/>
              <a:r>
                <a:rPr lang="fr-FR" sz="1050" dirty="0" smtClean="0">
                  <a:solidFill>
                    <a:schemeClr val="accent1"/>
                  </a:solidFill>
                  <a:latin typeface="+mj-lt"/>
                </a:rPr>
                <a:t>Sessions d’approfondissement </a:t>
              </a:r>
            </a:p>
            <a:p>
              <a:pPr algn="ctr"/>
              <a:r>
                <a:rPr lang="fr-FR" sz="1050" dirty="0" smtClean="0">
                  <a:solidFill>
                    <a:schemeClr val="accent1"/>
                  </a:solidFill>
                  <a:latin typeface="+mj-lt"/>
                </a:rPr>
                <a:t>Formation en présentiel</a:t>
              </a:r>
              <a:endParaRPr lang="fr-FR" sz="1050" dirty="0">
                <a:solidFill>
                  <a:schemeClr val="accent1"/>
                </a:solidFill>
                <a:latin typeface="+mj-lt"/>
              </a:endParaRPr>
            </a:p>
          </p:txBody>
        </p:sp>
        <p:sp>
          <p:nvSpPr>
            <p:cNvPr id="100" name="Rectangle 99">
              <a:extLst>
                <a:ext uri="{FF2B5EF4-FFF2-40B4-BE49-F238E27FC236}">
                  <a16:creationId xmlns="" xmlns:a16="http://schemas.microsoft.com/office/drawing/2014/main" id="{8AF7C069-B9F3-469C-819F-B989EDDEA06D}"/>
                </a:ext>
              </a:extLst>
            </p:cNvPr>
            <p:cNvSpPr/>
            <p:nvPr/>
          </p:nvSpPr>
          <p:spPr>
            <a:xfrm>
              <a:off x="7381130" y="4080900"/>
              <a:ext cx="175260" cy="13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9" name="Image 98">
              <a:extLst>
                <a:ext uri="{FF2B5EF4-FFF2-40B4-BE49-F238E27FC236}">
                  <a16:creationId xmlns="" xmlns:a16="http://schemas.microsoft.com/office/drawing/2014/main" id="{344C31B3-A498-40E2-98D2-9EAEA5FB728A}"/>
                </a:ext>
              </a:extLst>
            </p:cNvPr>
            <p:cNvPicPr>
              <a:picLocks noChangeAspect="1"/>
            </p:cNvPicPr>
            <p:nvPr/>
          </p:nvPicPr>
          <p:blipFill>
            <a:blip r:embed="rId7"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27523" y="3971328"/>
              <a:ext cx="242772" cy="485543"/>
            </a:xfrm>
            <a:prstGeom prst="rect">
              <a:avLst/>
            </a:prstGeom>
            <a:solidFill>
              <a:schemeClr val="bg1"/>
            </a:solidFill>
          </p:spPr>
        </p:pic>
      </p:grpSp>
      <p:sp>
        <p:nvSpPr>
          <p:cNvPr id="49" name="Line 10">
            <a:extLst>
              <a:ext uri="{FF2B5EF4-FFF2-40B4-BE49-F238E27FC236}">
                <a16:creationId xmlns="" xmlns:a16="http://schemas.microsoft.com/office/drawing/2014/main" id="{14101AB2-9DA3-45CC-8AC0-A9E86A76334D}"/>
              </a:ext>
            </a:extLst>
          </p:cNvPr>
          <p:cNvSpPr>
            <a:spLocks noChangeShapeType="1"/>
          </p:cNvSpPr>
          <p:nvPr/>
        </p:nvSpPr>
        <p:spPr bwMode="auto">
          <a:xfrm rot="5400000" flipH="1" flipV="1">
            <a:off x="6762696" y="2394816"/>
            <a:ext cx="325813"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
        <p:nvSpPr>
          <p:cNvPr id="51" name="ZoneTexte 50"/>
          <p:cNvSpPr txBox="1"/>
          <p:nvPr/>
        </p:nvSpPr>
        <p:spPr>
          <a:xfrm>
            <a:off x="549865" y="5918200"/>
            <a:ext cx="9038635" cy="523220"/>
          </a:xfrm>
          <a:prstGeom prst="rect">
            <a:avLst/>
          </a:prstGeom>
          <a:noFill/>
        </p:spPr>
        <p:txBody>
          <a:bodyPr wrap="square" rtlCol="0">
            <a:spAutoFit/>
          </a:bodyPr>
          <a:lstStyle/>
          <a:p>
            <a:r>
              <a:rPr lang="fr-FR" sz="1400" b="1" u="sng" kern="0" dirty="0" smtClean="0">
                <a:solidFill>
                  <a:schemeClr val="accent1"/>
                </a:solidFill>
                <a:latin typeface="+mj-lt"/>
              </a:rPr>
              <a:t>IMPORTANT:</a:t>
            </a:r>
            <a:r>
              <a:rPr lang="fr-FR" sz="1400" kern="0" dirty="0" smtClean="0">
                <a:solidFill>
                  <a:schemeClr val="accent1"/>
                </a:solidFill>
                <a:latin typeface="+mj-lt"/>
              </a:rPr>
              <a:t> L’e-learning Didacticiel </a:t>
            </a:r>
            <a:r>
              <a:rPr lang="fr-FR" sz="1400" kern="0" dirty="0">
                <a:solidFill>
                  <a:schemeClr val="accent1"/>
                </a:solidFill>
                <a:latin typeface="+mj-lt"/>
              </a:rPr>
              <a:t>LEA doit être suivi </a:t>
            </a:r>
            <a:r>
              <a:rPr lang="fr-FR" sz="1400" b="1" u="sng" kern="0" dirty="0">
                <a:solidFill>
                  <a:schemeClr val="accent1"/>
                </a:solidFill>
                <a:latin typeface="+mj-lt"/>
              </a:rPr>
              <a:t>au plus tôt et </a:t>
            </a:r>
            <a:r>
              <a:rPr lang="fr-FR" sz="1400" b="1" u="sng" kern="0" dirty="0" smtClean="0">
                <a:solidFill>
                  <a:schemeClr val="accent1"/>
                </a:solidFill>
                <a:latin typeface="+mj-lt"/>
              </a:rPr>
              <a:t>obligatoirement</a:t>
            </a:r>
            <a:r>
              <a:rPr lang="fr-FR" sz="1400" kern="0" dirty="0" smtClean="0">
                <a:solidFill>
                  <a:schemeClr val="accent1"/>
                </a:solidFill>
                <a:latin typeface="+mj-lt"/>
              </a:rPr>
              <a:t> avant </a:t>
            </a:r>
            <a:r>
              <a:rPr lang="fr-FR" sz="1400" kern="0" dirty="0">
                <a:solidFill>
                  <a:schemeClr val="accent1"/>
                </a:solidFill>
                <a:latin typeface="+mj-lt"/>
              </a:rPr>
              <a:t>la formation en </a:t>
            </a:r>
            <a:r>
              <a:rPr lang="fr-FR" sz="1400" kern="0" dirty="0" smtClean="0">
                <a:solidFill>
                  <a:schemeClr val="accent1"/>
                </a:solidFill>
                <a:latin typeface="+mj-lt"/>
              </a:rPr>
              <a:t>présentiel</a:t>
            </a:r>
            <a:endParaRPr lang="fr-FR" sz="1400" kern="0" dirty="0">
              <a:solidFill>
                <a:schemeClr val="accent1"/>
              </a:solidFill>
              <a:latin typeface="+mj-lt"/>
            </a:endParaRPr>
          </a:p>
        </p:txBody>
      </p:sp>
      <p:sp>
        <p:nvSpPr>
          <p:cNvPr id="52" name="Line 10">
            <a:extLst>
              <a:ext uri="{FF2B5EF4-FFF2-40B4-BE49-F238E27FC236}">
                <a16:creationId xmlns="" xmlns:a16="http://schemas.microsoft.com/office/drawing/2014/main" id="{14101AB2-9DA3-45CC-8AC0-A9E86A76334D}"/>
              </a:ext>
            </a:extLst>
          </p:cNvPr>
          <p:cNvSpPr>
            <a:spLocks noChangeShapeType="1"/>
          </p:cNvSpPr>
          <p:nvPr/>
        </p:nvSpPr>
        <p:spPr bwMode="auto">
          <a:xfrm rot="5400000" flipH="1" flipV="1">
            <a:off x="4124142" y="2371608"/>
            <a:ext cx="325813"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
        <p:nvSpPr>
          <p:cNvPr id="53" name="Line 10">
            <a:extLst>
              <a:ext uri="{FF2B5EF4-FFF2-40B4-BE49-F238E27FC236}">
                <a16:creationId xmlns="" xmlns:a16="http://schemas.microsoft.com/office/drawing/2014/main" id="{14101AB2-9DA3-45CC-8AC0-A9E86A76334D}"/>
              </a:ext>
            </a:extLst>
          </p:cNvPr>
          <p:cNvSpPr>
            <a:spLocks noChangeShapeType="1"/>
          </p:cNvSpPr>
          <p:nvPr/>
        </p:nvSpPr>
        <p:spPr bwMode="auto">
          <a:xfrm rot="5400000" flipH="1" flipV="1">
            <a:off x="2621853" y="2373800"/>
            <a:ext cx="325813" cy="0"/>
          </a:xfrm>
          <a:prstGeom prst="line">
            <a:avLst/>
          </a:prstGeom>
          <a:noFill/>
          <a:ln w="12700">
            <a:solidFill>
              <a:schemeClr val="accent1"/>
            </a:solidFill>
            <a:prstDash val="dash"/>
            <a:round/>
            <a:headEnd/>
            <a:tailEnd/>
          </a:ln>
          <a:extLst>
            <a:ext uri="{909E8E84-426E-40DD-AFC4-6F175D3DCCD1}">
              <a14:hiddenFill xmlns:a14="http://schemas.microsoft.com/office/drawing/2010/main">
                <a:noFill/>
              </a14:hiddenFill>
            </a:ext>
          </a:extLst>
        </p:spPr>
        <p:txBody>
          <a:bodyPr lIns="36000" tIns="36000" rIns="36000" bIns="36000"/>
          <a:lstStyle/>
          <a:p>
            <a:pPr>
              <a:lnSpc>
                <a:spcPct val="90000"/>
              </a:lnSpc>
            </a:pPr>
            <a:endParaRPr lang="fr-FR" dirty="0"/>
          </a:p>
        </p:txBody>
      </p:sp>
    </p:spTree>
    <p:extLst>
      <p:ext uri="{BB962C8B-B14F-4D97-AF65-F5344CB8AC3E}">
        <p14:creationId xmlns:p14="http://schemas.microsoft.com/office/powerpoint/2010/main" val="3264365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75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828939" y="476672"/>
            <a:ext cx="87399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dirty="0" smtClean="0">
                <a:solidFill>
                  <a:srgbClr val="FF0000"/>
                </a:solidFill>
              </a:rPr>
              <a:t>Actualités </a:t>
            </a:r>
            <a:r>
              <a:rPr lang="fr-FR" dirty="0" smtClean="0">
                <a:solidFill>
                  <a:prstClr val="white"/>
                </a:solidFill>
              </a:rPr>
              <a:t>de la semaine </a:t>
            </a:r>
            <a:r>
              <a:rPr lang="fr-FR" dirty="0" smtClean="0">
                <a:solidFill>
                  <a:prstClr val="white"/>
                </a:solidFill>
              </a:rPr>
              <a:t>18</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586728" y="3204383"/>
            <a:ext cx="1652026"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ce réservé du contenu 1"/>
          <p:cNvSpPr>
            <a:spLocks noGrp="1"/>
          </p:cNvSpPr>
          <p:nvPr>
            <p:ph idx="1"/>
          </p:nvPr>
        </p:nvSpPr>
        <p:spPr>
          <a:xfrm>
            <a:off x="326349" y="1045295"/>
            <a:ext cx="9242490" cy="5088086"/>
          </a:xfrm>
        </p:spPr>
        <p:txBody>
          <a:bodyPr>
            <a:normAutofit/>
          </a:bodyPr>
          <a:lstStyle/>
          <a:p>
            <a:pPr marL="982663" lvl="0" indent="-266700">
              <a:lnSpc>
                <a:spcPct val="110000"/>
              </a:lnSpc>
              <a:spcBef>
                <a:spcPts val="0"/>
              </a:spcBef>
              <a:buFont typeface="Wingdings" panose="05000000000000000000" pitchFamily="2" charset="2"/>
              <a:buChar char="Ø"/>
            </a:pPr>
            <a:r>
              <a:rPr lang="fr-FR" sz="1600" b="1" dirty="0">
                <a:solidFill>
                  <a:srgbClr val="FF0000"/>
                </a:solidFill>
                <a:latin typeface="Arial Narrow" panose="020B0606020202030204" pitchFamily="34" charset="0"/>
              </a:rPr>
              <a:t>Fichiers à traiter :</a:t>
            </a:r>
            <a:r>
              <a:rPr lang="fr-FR" sz="1600" b="1" dirty="0">
                <a:latin typeface="Arial Narrow" panose="020B0606020202030204" pitchFamily="34" charset="0"/>
              </a:rPr>
              <a:t>	</a:t>
            </a:r>
            <a:r>
              <a:rPr lang="fr-FR" sz="1600" dirty="0" err="1" smtClean="0">
                <a:latin typeface="Arial Narrow" panose="020B0606020202030204" pitchFamily="34" charset="0"/>
              </a:rPr>
              <a:t>Izicarte</a:t>
            </a:r>
            <a:endParaRPr lang="fr-FR" sz="1600" dirty="0" smtClean="0">
              <a:latin typeface="Arial Narrow" panose="020B0606020202030204" pitchFamily="34" charset="0"/>
            </a:endParaRPr>
          </a:p>
          <a:p>
            <a:pPr marL="715963" lvl="0" indent="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a:t>
            </a:r>
            <a:r>
              <a:rPr lang="fr-FR" sz="1600" dirty="0" smtClean="0">
                <a:latin typeface="Arial Narrow" panose="020B0606020202030204" pitchFamily="34" charset="0"/>
              </a:rPr>
              <a:t>PEL </a:t>
            </a:r>
            <a:r>
              <a:rPr lang="fr-FR" sz="1600" dirty="0" smtClean="0">
                <a:latin typeface="Arial Narrow" panose="020B0606020202030204" pitchFamily="34" charset="0"/>
              </a:rPr>
              <a:t>non-respect</a:t>
            </a:r>
          </a:p>
          <a:p>
            <a:pPr marL="715963" lvl="0" indent="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Anti-résiliation</a:t>
            </a:r>
          </a:p>
          <a:p>
            <a:pPr marL="715963" lvl="0" indent="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Surveillance</a:t>
            </a:r>
          </a:p>
          <a:p>
            <a:pPr marL="715963" lvl="0" indent="0">
              <a:lnSpc>
                <a:spcPct val="110000"/>
              </a:lnSpc>
              <a:spcBef>
                <a:spcPts val="0"/>
              </a:spcBef>
              <a:buNone/>
            </a:pPr>
            <a:r>
              <a:rPr lang="fr-FR" sz="1600" dirty="0">
                <a:latin typeface="Arial Narrow" panose="020B0606020202030204" pitchFamily="34" charset="0"/>
              </a:rPr>
              <a:t>	</a:t>
            </a:r>
            <a:r>
              <a:rPr lang="fr-FR" sz="1600" dirty="0" smtClean="0">
                <a:latin typeface="Arial Narrow" panose="020B0606020202030204" pitchFamily="34" charset="0"/>
              </a:rPr>
              <a:t>		Livret A</a:t>
            </a:r>
          </a:p>
          <a:p>
            <a:pPr marL="1371600" lvl="3" indent="0">
              <a:lnSpc>
                <a:spcPct val="110000"/>
              </a:lnSpc>
              <a:spcBef>
                <a:spcPts val="0"/>
              </a:spcBef>
              <a:buNone/>
            </a:pPr>
            <a:r>
              <a:rPr lang="fr-FR" sz="1800" dirty="0">
                <a:latin typeface="Arial Narrow" panose="020B0606020202030204" pitchFamily="34" charset="0"/>
              </a:rPr>
              <a:t>	</a:t>
            </a:r>
            <a:r>
              <a:rPr lang="fr-FR" sz="1800" dirty="0" smtClean="0">
                <a:latin typeface="Arial Narrow" panose="020B0606020202030204" pitchFamily="34" charset="0"/>
              </a:rPr>
              <a:t>	</a:t>
            </a:r>
            <a:endParaRPr lang="fr-FR" sz="1800" dirty="0" smtClean="0">
              <a:latin typeface="Arial Narrow" panose="020B0606020202030204" pitchFamily="34" charset="0"/>
            </a:endParaRPr>
          </a:p>
          <a:p>
            <a:pPr marL="1371600" lvl="3" indent="0">
              <a:lnSpc>
                <a:spcPct val="110000"/>
              </a:lnSpc>
              <a:spcBef>
                <a:spcPts val="0"/>
              </a:spcBef>
              <a:buNone/>
            </a:pPr>
            <a:endParaRPr lang="fr-FR" sz="1800" dirty="0" smtClean="0">
              <a:latin typeface="Arial Narrow" panose="020B0606020202030204" pitchFamily="34" charset="0"/>
            </a:endParaRPr>
          </a:p>
          <a:p>
            <a:pPr lvl="0"/>
            <a:r>
              <a:rPr lang="fr-FR" sz="1900" b="1" dirty="0" smtClean="0"/>
              <a:t>BANCA – </a:t>
            </a:r>
            <a:r>
              <a:rPr lang="fr-FR" sz="1900" b="1" dirty="0"/>
              <a:t>Offres Campagne Jeunes</a:t>
            </a:r>
            <a:endParaRPr lang="fr-FR" sz="1900" b="1" dirty="0" smtClean="0"/>
          </a:p>
          <a:p>
            <a:r>
              <a:rPr lang="fr-FR" sz="1900" b="1" dirty="0"/>
              <a:t>BANCA – Opération </a:t>
            </a:r>
            <a:r>
              <a:rPr lang="fr-FR" sz="1900" b="1" dirty="0" err="1"/>
              <a:t>Kartable</a:t>
            </a:r>
            <a:endParaRPr lang="fr-FR" sz="1900" b="1" dirty="0"/>
          </a:p>
          <a:p>
            <a:r>
              <a:rPr lang="fr-FR" sz="1900" b="1" dirty="0"/>
              <a:t>BANCA – Newsletter Jeunes Avril</a:t>
            </a:r>
          </a:p>
          <a:p>
            <a:r>
              <a:rPr lang="fr-FR" sz="1900" b="1" dirty="0"/>
              <a:t>BANCA – Lancement Samsung </a:t>
            </a:r>
            <a:r>
              <a:rPr lang="fr-FR" sz="1900" b="1" dirty="0" err="1"/>
              <a:t>Pay</a:t>
            </a:r>
            <a:endParaRPr lang="fr-FR" sz="1900" b="1" dirty="0"/>
          </a:p>
          <a:p>
            <a:pPr lvl="0"/>
            <a:r>
              <a:rPr lang="fr-FR" sz="1900" b="1" dirty="0" smtClean="0"/>
              <a:t>EPARGNE </a:t>
            </a:r>
            <a:r>
              <a:rPr lang="fr-FR" sz="1900" b="1" dirty="0"/>
              <a:t>– </a:t>
            </a:r>
            <a:r>
              <a:rPr lang="fr-FR" sz="1900" b="1" dirty="0"/>
              <a:t>Justification des LEP</a:t>
            </a:r>
            <a:endParaRPr lang="fr-FR" sz="1900" b="1" dirty="0"/>
          </a:p>
          <a:p>
            <a:r>
              <a:rPr lang="fr-FR" sz="1900" b="1" dirty="0" smtClean="0"/>
              <a:t>EPARGNE </a:t>
            </a:r>
            <a:r>
              <a:rPr lang="fr-FR" sz="1900" b="1" dirty="0"/>
              <a:t>– </a:t>
            </a:r>
            <a:r>
              <a:rPr lang="fr-FR" sz="1900" b="1" dirty="0"/>
              <a:t>Assurance vie – Supports immobiliers SCPI </a:t>
            </a:r>
            <a:r>
              <a:rPr lang="fr-FR" sz="1900" b="1" dirty="0"/>
              <a:t> </a:t>
            </a:r>
          </a:p>
          <a:p>
            <a:pPr lvl="0"/>
            <a:r>
              <a:rPr lang="fr-FR" sz="1900" b="1" dirty="0" smtClean="0"/>
              <a:t>CREDIT </a:t>
            </a:r>
            <a:r>
              <a:rPr lang="fr-FR" sz="1900" b="1" dirty="0" smtClean="0"/>
              <a:t>CONSO </a:t>
            </a:r>
            <a:r>
              <a:rPr lang="fr-FR" sz="1900" b="1" dirty="0"/>
              <a:t>– </a:t>
            </a:r>
            <a:r>
              <a:rPr lang="fr-FR" sz="1900" b="1" dirty="0"/>
              <a:t>Rappel </a:t>
            </a:r>
            <a:r>
              <a:rPr lang="fr-FR" sz="1900" b="1" dirty="0" smtClean="0"/>
              <a:t>– Taux promo</a:t>
            </a:r>
          </a:p>
          <a:p>
            <a:pPr lvl="0"/>
            <a:r>
              <a:rPr lang="fr-FR" sz="1900" b="1" dirty="0" smtClean="0"/>
              <a:t>MULTICANAL </a:t>
            </a:r>
            <a:r>
              <a:rPr lang="fr-FR" sz="1900" b="1" dirty="0" smtClean="0"/>
              <a:t>– </a:t>
            </a:r>
            <a:r>
              <a:rPr lang="fr-FR" sz="1900" b="1" dirty="0"/>
              <a:t>Suivi des n° de portable erronés</a:t>
            </a:r>
            <a:endParaRPr lang="fr-FR" sz="1900" b="1" dirty="0" smtClean="0"/>
          </a:p>
        </p:txBody>
      </p:sp>
      <p:sp>
        <p:nvSpPr>
          <p:cNvPr id="8" name="Rectangle à coins arrondis 7"/>
          <p:cNvSpPr/>
          <p:nvPr/>
        </p:nvSpPr>
        <p:spPr>
          <a:xfrm>
            <a:off x="6049220" y="1268760"/>
            <a:ext cx="3515497" cy="178564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defTabSz="914400"/>
            <a:r>
              <a:rPr lang="fr-FR" b="1" dirty="0">
                <a:solidFill>
                  <a:srgbClr val="000000"/>
                </a:solidFill>
              </a:rPr>
              <a:t>Retrouvez chaque semaine toutes les actualités dans le brief DG / DUC / DA adressé aux </a:t>
            </a:r>
            <a:r>
              <a:rPr lang="fr-FR" b="1" dirty="0" smtClean="0">
                <a:solidFill>
                  <a:srgbClr val="000000"/>
                </a:solidFill>
              </a:rPr>
              <a:t>managers et disponible dans la Rubrique Des Commerciaux en </a:t>
            </a:r>
            <a:r>
              <a:rPr lang="fr-FR" b="1" dirty="0" smtClean="0">
                <a:solidFill>
                  <a:srgbClr val="000000"/>
                </a:solidFill>
                <a:hlinkClick r:id="rId4"/>
              </a:rPr>
              <a:t>cliquant ICI</a:t>
            </a:r>
            <a:r>
              <a:rPr lang="fr-FR" b="1" dirty="0" smtClean="0">
                <a:solidFill>
                  <a:srgbClr val="000000"/>
                </a:solidFill>
              </a:rPr>
              <a:t>.</a:t>
            </a:r>
            <a:endParaRPr lang="fr-FR" b="1" dirty="0">
              <a:solidFill>
                <a:srgbClr val="000000"/>
              </a:solidFill>
            </a:endParaRPr>
          </a:p>
        </p:txBody>
      </p:sp>
    </p:spTree>
    <p:extLst>
      <p:ext uri="{BB962C8B-B14F-4D97-AF65-F5344CB8AC3E}">
        <p14:creationId xmlns:p14="http://schemas.microsoft.com/office/powerpoint/2010/main" val="7745572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ML0g8aMDY0ub.U8DkSvlQ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w7nPzAB6Z0CXDVezQcImE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cd2wJjDjxkSqSVl9RALM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lQuzJ.50tEilUmBXUGeUV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WytOIox3.UmLjngqFGPZB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Agh83LFwmkylRgaPYjnPj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5drwhG3wwk6v6a3aoJw5sQ"/>
</p:tagLst>
</file>

<file path=ppt/theme/theme1.xml><?xml version="1.0" encoding="utf-8"?>
<a:theme xmlns:a="http://schemas.openxmlformats.org/drawingml/2006/main" name="Léa_Supports_Formation">
  <a:themeElements>
    <a:clrScheme name="Support de formation Léa">
      <a:dk1>
        <a:srgbClr val="7F7F7F"/>
      </a:dk1>
      <a:lt1>
        <a:srgbClr val="FFFFFF"/>
      </a:lt1>
      <a:dk2>
        <a:srgbClr val="3C003A"/>
      </a:dk2>
      <a:lt2>
        <a:srgbClr val="F2F2F2"/>
      </a:lt2>
      <a:accent1>
        <a:srgbClr val="5C1F75"/>
      </a:accent1>
      <a:accent2>
        <a:srgbClr val="70419E"/>
      </a:accent2>
      <a:accent3>
        <a:srgbClr val="963B8E"/>
      </a:accent3>
      <a:accent4>
        <a:srgbClr val="4EA6BA"/>
      </a:accent4>
      <a:accent5>
        <a:srgbClr val="92D1D6"/>
      </a:accent5>
      <a:accent6>
        <a:srgbClr val="F47920"/>
      </a:accent6>
      <a:hlink>
        <a:srgbClr val="002060"/>
      </a:hlink>
      <a:folHlink>
        <a:srgbClr val="002060"/>
      </a:folHlink>
    </a:clrScheme>
    <a:fontScheme name="Personnalisé 1">
      <a:majorFont>
        <a:latin typeface="Verdana"/>
        <a:ea typeface=""/>
        <a:cs typeface=""/>
      </a:majorFont>
      <a:minorFont>
        <a:latin typeface="Verdana"/>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Léa_Supports_Formation" id="{BB8E2A7A-E3D6-45C5-B6F4-9E7D224FDA99}" vid="{950A9223-73F9-4DCC-A15F-6D745CC60C9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Léa_Supports_Formation</Template>
  <TotalTime>3322</TotalTime>
  <Words>649</Words>
  <Application>Microsoft Office PowerPoint</Application>
  <PresentationFormat>Format A4 (210 x 297 mm)</PresentationFormat>
  <Paragraphs>133</Paragraphs>
  <Slides>10</Slides>
  <Notes>0</Notes>
  <HiddenSlides>0</HiddenSlides>
  <MMClips>0</MMClips>
  <ScaleCrop>false</ScaleCrop>
  <HeadingPairs>
    <vt:vector size="4" baseType="variant">
      <vt:variant>
        <vt:lpstr>Thème</vt:lpstr>
      </vt:variant>
      <vt:variant>
        <vt:i4>2</vt:i4>
      </vt:variant>
      <vt:variant>
        <vt:lpstr>Titres des diapositives</vt:lpstr>
      </vt:variant>
      <vt:variant>
        <vt:i4>10</vt:i4>
      </vt:variant>
    </vt:vector>
  </HeadingPairs>
  <TitlesOfParts>
    <vt:vector size="12" baseType="lpstr">
      <vt:lpstr>Léa_Supports_Formation</vt:lpstr>
      <vt:lpstr>1-MODELE PART</vt:lpstr>
      <vt:lpstr>HEURE DU JEUDI  du 26/04 et 03/05/2018</vt:lpstr>
      <vt:lpstr>VIDÉO DE PRÉSENTATION</vt:lpstr>
      <vt:lpstr>RAPPEL DU CONTEXTE</vt:lpstr>
      <vt:lpstr>LÉA VOUS SIMPLIFIE L’ÉPARGNE</vt:lpstr>
      <vt:lpstr>CO-CONSTRUCTION DE LÉA AVEC DES CONSEILLERS ET DES CLIENTS</vt:lpstr>
      <vt:lpstr>RAPPEL DES AVANTAGES DE LÉA</vt:lpstr>
      <vt:lpstr>RAPPEL DE L’ACCOMPAGNEMENT PROPOSÉ</vt:lpstr>
      <vt:lpstr>CALENDRIER DU DISPOSITIF DE DÉPLOIEMENT CELCA</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Webex de présentation</dc:title>
  <dc:creator>Claire Roche</dc:creator>
  <cp:lastModifiedBy>A5702169</cp:lastModifiedBy>
  <cp:revision>18</cp:revision>
  <dcterms:created xsi:type="dcterms:W3CDTF">2017-12-12T12:57:46Z</dcterms:created>
  <dcterms:modified xsi:type="dcterms:W3CDTF">2018-05-02T07:58:33Z</dcterms:modified>
</cp:coreProperties>
</file>