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8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27"/>
  </p:notesMasterIdLst>
  <p:handoutMasterIdLst>
    <p:handoutMasterId r:id="rId28"/>
  </p:handoutMasterIdLst>
  <p:sldIdLst>
    <p:sldId id="276" r:id="rId13"/>
    <p:sldId id="277" r:id="rId14"/>
    <p:sldId id="288" r:id="rId15"/>
    <p:sldId id="279" r:id="rId16"/>
    <p:sldId id="290" r:id="rId17"/>
    <p:sldId id="289" r:id="rId18"/>
    <p:sldId id="286" r:id="rId19"/>
    <p:sldId id="283" r:id="rId20"/>
    <p:sldId id="281" r:id="rId21"/>
    <p:sldId id="284" r:id="rId22"/>
    <p:sldId id="292" r:id="rId23"/>
    <p:sldId id="285" r:id="rId24"/>
    <p:sldId id="291" r:id="rId25"/>
    <p:sldId id="293" r:id="rId26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0029"/>
    <a:srgbClr val="595959"/>
    <a:srgbClr val="E2001A"/>
    <a:srgbClr val="EB0F2D"/>
    <a:srgbClr val="BFBFBF"/>
    <a:srgbClr val="EA9922"/>
    <a:srgbClr val="581D41"/>
    <a:srgbClr val="DE6225"/>
    <a:srgbClr val="A79C86"/>
    <a:srgbClr val="FFD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94" autoAdjust="0"/>
    <p:restoredTop sz="99652" autoAdjust="0"/>
  </p:normalViewPr>
  <p:slideViewPr>
    <p:cSldViewPr snapToGrid="0">
      <p:cViewPr varScale="1">
        <p:scale>
          <a:sx n="113" d="100"/>
          <a:sy n="113" d="100"/>
        </p:scale>
        <p:origin x="-1500" y="-108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pPr/>
              <a:t>16/05/2018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5500" tIns="47750" rIns="95500" bIns="47750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pPr/>
              <a:t>16/05/2018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0" tIns="47750" rIns="95500" bIns="4775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5500" tIns="47750" rIns="95500" bIns="4775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8"/>
            <a:ext cx="3076363" cy="513507"/>
          </a:xfrm>
          <a:prstGeom prst="rect">
            <a:avLst/>
          </a:prstGeom>
        </p:spPr>
        <p:txBody>
          <a:bodyPr vert="horz" lIns="95500" tIns="47750" rIns="95500" bIns="47750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e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e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jpe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jpe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jpe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jpe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3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1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298594" y="363559"/>
            <a:ext cx="8527800" cy="70324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231382" y="357376"/>
            <a:ext cx="535606" cy="4655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36270" y="397987"/>
            <a:ext cx="311151" cy="317193"/>
          </a:xfrm>
          <a:prstGeom prst="rect">
            <a:avLst/>
          </a:prstGeom>
          <a:solidFill>
            <a:srgbClr val="EA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/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298594" y="1336341"/>
            <a:ext cx="852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15" name="Espace réservé du texte 22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66989" y="357376"/>
            <a:ext cx="8048390" cy="7094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MODELES DE GRAPHIQUE</a:t>
            </a:r>
            <a:endParaRPr lang="fr-FR" dirty="0"/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298594" y="6365078"/>
            <a:ext cx="274809" cy="26447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304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04444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4" y="6417082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0"/>
            <a:ext cx="7732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CONTACTS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49" y="5961380"/>
            <a:ext cx="96285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dirty="0" smtClean="0">
                <a:latin typeface="Arial Narrow" panose="020B0606020202030204" pitchFamily="34" charset="0"/>
              </a:rPr>
              <a:t>ATTENDUS :</a:t>
            </a:r>
            <a:endParaRPr lang="fr-FR" sz="1100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0" y="5961380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49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49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8" y="4708955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0" y="6424556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0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7" y="5438584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3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3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4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5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742950" lvl="1" indent="-285750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  <a:p>
            <a:pPr marL="1200150" lvl="2" indent="-285750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6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4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1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2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7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2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49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4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6.jpe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image" Target="../media/image6.jpeg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7.emf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6.jpe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1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9" Type="http://schemas.openxmlformats.org/officeDocument/2006/relationships/image" Target="../media/image6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6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6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Relationship Id="rId9" Type="http://schemas.openxmlformats.org/officeDocument/2006/relationships/image" Target="../media/image6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Relationship Id="rId9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HEURE DU JEUDI 17 MAI  2018</a:t>
            </a:r>
          </a:p>
        </p:txBody>
      </p:sp>
      <p:pic>
        <p:nvPicPr>
          <p:cNvPr id="16" name="Image 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300" y="6358677"/>
            <a:ext cx="1324079" cy="3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  <p:sldLayoutId id="2147483883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5" y="6405772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3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700" smtClean="0"/>
              <a:pPr>
                <a:defRPr/>
              </a:pPr>
              <a:t>‹N°›</a:t>
            </a:fld>
            <a:endParaRPr lang="fr-FR" sz="700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900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59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8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900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900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900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900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8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900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4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5" y="6394320"/>
            <a:ext cx="11660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900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900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0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TITRE DE LA partie</a:t>
            </a:r>
            <a:endParaRPr lang="fr-FR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7"/>
            <a:ext cx="659832" cy="264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38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55588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png"/><Relationship Id="rId3" Type="http://schemas.openxmlformats.org/officeDocument/2006/relationships/image" Target="../media/image20.png"/><Relationship Id="rId7" Type="http://schemas.openxmlformats.org/officeDocument/2006/relationships/image" Target="../media/image18.png"/><Relationship Id="rId12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microsoft.com/office/2007/relationships/hdphoto" Target="../media/hdphoto1.wdp"/><Relationship Id="rId5" Type="http://schemas.openxmlformats.org/officeDocument/2006/relationships/image" Target="../media/image22.png"/><Relationship Id="rId15" Type="http://schemas.openxmlformats.org/officeDocument/2006/relationships/image" Target="../media/image30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Relationship Id="rId1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nsgprw1.celca.caisse-epargne.fr/app/bci/INF/DMA-INF_17.03.pdf" TargetMode="External"/><Relationship Id="rId7" Type="http://schemas.openxmlformats.org/officeDocument/2006/relationships/image" Target="../media/image40.png"/><Relationship Id="rId2" Type="http://schemas.openxmlformats.org/officeDocument/2006/relationships/hyperlink" Target="http://commerciaux.celca.caisse-epargne.fr/download/341/tarification/6274/offres-promo-en-cours.pp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28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344/outils-daide-a-la-vente/4470/securite-sociale-etudiante-et-mutuelle-etudiante.mp4" TargetMode="External"/><Relationship Id="rId13" Type="http://schemas.openxmlformats.org/officeDocument/2006/relationships/image" Target="../media/image52.png"/><Relationship Id="rId3" Type="http://schemas.openxmlformats.org/officeDocument/2006/relationships/image" Target="../media/image49.png"/><Relationship Id="rId7" Type="http://schemas.openxmlformats.org/officeDocument/2006/relationships/hyperlink" Target="http://commerciaux.celca.caisse-epargne.fr/download/344/outils-daide-a-la-vente/4148/scenario-dappel-sortant-jeunes-sante.pptx" TargetMode="External"/><Relationship Id="rId12" Type="http://schemas.openxmlformats.org/officeDocument/2006/relationships/image" Target="../media/image41.png"/><Relationship Id="rId2" Type="http://schemas.openxmlformats.org/officeDocument/2006/relationships/hyperlink" Target="http://commerciaux.celca.caisse-epargne.fr/download/344/outils-daide-a-la-vente/867/bien-comprendre-la-complementaire-sante.pdf" TargetMode="External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344/outils-daide-a-la-vente/4150/scenario-dappel-sortant-jeunes-mrh.pptx" TargetMode="External"/><Relationship Id="rId11" Type="http://schemas.openxmlformats.org/officeDocument/2006/relationships/image" Target="../media/image51.png"/><Relationship Id="rId5" Type="http://schemas.openxmlformats.org/officeDocument/2006/relationships/hyperlink" Target="http://commerciaux.celca.caisse-epargne.fr/download/344/outils-daide-a-la-vente/4149/scenario-dappel-sortant-jeunes-auto.pptx" TargetMode="External"/><Relationship Id="rId15" Type="http://schemas.openxmlformats.org/officeDocument/2006/relationships/image" Target="../media/image54.png"/><Relationship Id="rId10" Type="http://schemas.openxmlformats.org/officeDocument/2006/relationships/hyperlink" Target="http://commerciaux.celca.caisse-epargne.fr/download/342/zoom-jeunes/4628/book-jeunes-2017.pptx" TargetMode="External"/><Relationship Id="rId4" Type="http://schemas.openxmlformats.org/officeDocument/2006/relationships/hyperlink" Target="http://commerciaux.celca.caisse-epargne.fr/download/344/outils-daide-a-la-vente/868/fidelisez-les-jeunes-avec-des-assurances-qui-leur-parlent.pdf" TargetMode="External"/><Relationship Id="rId9" Type="http://schemas.openxmlformats.org/officeDocument/2006/relationships/image" Target="../media/image50.png"/><Relationship Id="rId14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particuliers/zoom-jeunes/programme-relationnel-jeunes/programme-relationnel-jeunes/" TargetMode="External"/><Relationship Id="rId3" Type="http://schemas.openxmlformats.org/officeDocument/2006/relationships/hyperlink" Target="mailto:solene.michel@celca.caisse-epargne.fr" TargetMode="External"/><Relationship Id="rId7" Type="http://schemas.openxmlformats.org/officeDocument/2006/relationships/hyperlink" Target="http://commerciaux.celca.caisse-epargne.fr/download/1294/2018/7536/news-jeunes_mars.pdf" TargetMode="External"/><Relationship Id="rId12" Type="http://schemas.openxmlformats.org/officeDocument/2006/relationships/image" Target="../media/image59.png"/><Relationship Id="rId2" Type="http://schemas.openxmlformats.org/officeDocument/2006/relationships/hyperlink" Target="https://www.kartable.fr/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58.png"/><Relationship Id="rId5" Type="http://schemas.openxmlformats.org/officeDocument/2006/relationships/image" Target="../media/image56.png"/><Relationship Id="rId10" Type="http://schemas.openxmlformats.org/officeDocument/2006/relationships/image" Target="../media/image57.jpeg"/><Relationship Id="rId4" Type="http://schemas.openxmlformats.org/officeDocument/2006/relationships/hyperlink" Target="mailto:helene.dolt@celca.caisse-epargne.fr" TargetMode="External"/><Relationship Id="rId9" Type="http://schemas.openxmlformats.org/officeDocument/2006/relationships/hyperlink" Target="http://commerciaux.celca.caisse-epargne.fr/global-bdd/communication-client/encarts-releve-de-compte-mailing-emailing-sms/mailing-emailing-sms/archives-par-trimestrea/mailings-emailings-sms-2017/du-trimestre-en-cours-2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LD_513_SER_COMM_MKT_NL_TECHNO@celca.caisse-epargne.fr" TargetMode="External"/><Relationship Id="rId7" Type="http://schemas.openxmlformats.org/officeDocument/2006/relationships/image" Target="../media/image63.jpeg"/><Relationship Id="rId2" Type="http://schemas.openxmlformats.org/officeDocument/2006/relationships/hyperlink" Target="mailto:helene.dolt@celca.caisse-epargne.f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55.png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commerciaux.celca.caisse-epargne.fr/download/1212/brief-hebdo/8098/brief-des-actualites-2018-semaine-20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62"/>
          <a:stretch/>
        </p:blipFill>
        <p:spPr>
          <a:xfrm>
            <a:off x="298449" y="284851"/>
            <a:ext cx="8575200" cy="5526290"/>
          </a:xfrm>
          <a:prstGeom prst="rect">
            <a:avLst/>
          </a:prstGeom>
        </p:spPr>
      </p:pic>
      <p:sp>
        <p:nvSpPr>
          <p:cNvPr id="112" name="Titre 11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4400" dirty="0" smtClean="0"/>
              <a:t>Campagne jeunes </a:t>
            </a:r>
            <a:endParaRPr lang="fr-FR" sz="4400" dirty="0"/>
          </a:p>
        </p:txBody>
      </p:sp>
      <p:sp>
        <p:nvSpPr>
          <p:cNvPr id="140" name="Espace réservé du texte 13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17 mai 2018</a:t>
            </a:r>
            <a:endParaRPr lang="fr-FR" dirty="0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33625" cy="2447925"/>
          </a:xfrm>
          <a:prstGeom prst="rect">
            <a:avLst/>
          </a:prstGeom>
        </p:spPr>
      </p:pic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Heure du jeudi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01214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>
            <a:spLocks/>
          </p:cNvSpPr>
          <p:nvPr/>
        </p:nvSpPr>
        <p:spPr>
          <a:xfrm>
            <a:off x="4622877" y="1485078"/>
            <a:ext cx="4190922" cy="44195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latin typeface="+mj-lt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</p:spPr>
        <p:txBody>
          <a:bodyPr/>
          <a:lstStyle/>
          <a:p>
            <a:r>
              <a:rPr lang="fr-FR" dirty="0" smtClean="0"/>
              <a:t>Le contexte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572646" y="6314093"/>
            <a:ext cx="17491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00" dirty="0" smtClean="0">
                <a:latin typeface="+mj-lt"/>
              </a:rPr>
              <a:t>Source :TNS </a:t>
            </a:r>
            <a:r>
              <a:rPr lang="fr-FR" sz="1100" dirty="0">
                <a:latin typeface="+mj-lt"/>
              </a:rPr>
              <a:t>Sofres- juin 2016</a:t>
            </a:r>
          </a:p>
        </p:txBody>
      </p:sp>
      <p:sp>
        <p:nvSpPr>
          <p:cNvPr id="36" name="Rectangle 35"/>
          <p:cNvSpPr>
            <a:spLocks/>
          </p:cNvSpPr>
          <p:nvPr/>
        </p:nvSpPr>
        <p:spPr>
          <a:xfrm>
            <a:off x="2446961" y="1485079"/>
            <a:ext cx="205200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latin typeface="+mj-lt"/>
            </a:endParaRPr>
          </a:p>
        </p:txBody>
      </p:sp>
      <p:sp>
        <p:nvSpPr>
          <p:cNvPr id="37" name="Rectangle 36"/>
          <p:cNvSpPr>
            <a:spLocks/>
          </p:cNvSpPr>
          <p:nvPr/>
        </p:nvSpPr>
        <p:spPr>
          <a:xfrm>
            <a:off x="298450" y="1485079"/>
            <a:ext cx="4195563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latin typeface="+mj-lt"/>
            </a:endParaRPr>
          </a:p>
        </p:txBody>
      </p:sp>
      <p:sp>
        <p:nvSpPr>
          <p:cNvPr id="38" name="Rectangle 37"/>
          <p:cNvSpPr>
            <a:spLocks/>
          </p:cNvSpPr>
          <p:nvPr/>
        </p:nvSpPr>
        <p:spPr>
          <a:xfrm>
            <a:off x="2451207" y="1485079"/>
            <a:ext cx="2052000" cy="215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latin typeface="+mj-l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336531" y="3745618"/>
            <a:ext cx="4157483" cy="2159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latin typeface="+mj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89155" y="1525676"/>
            <a:ext cx="39701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imes New Roman"/>
              </a:rPr>
              <a:t>L’argent est une source de préoccupation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62370" y="2130585"/>
            <a:ext cx="941283" cy="6728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dirty="0">
                <a:solidFill>
                  <a:srgbClr val="EB0F2D"/>
                </a:solidFill>
                <a:latin typeface="+mj-lt"/>
                <a:ea typeface="Times New Roman"/>
              </a:rPr>
              <a:t>37%</a:t>
            </a:r>
            <a:endParaRPr lang="fr-FR" sz="3600" dirty="0">
              <a:solidFill>
                <a:srgbClr val="EB0F2D"/>
              </a:solidFill>
              <a:latin typeface="+mj-lt"/>
              <a:ea typeface="Times New Roman"/>
            </a:endParaRPr>
          </a:p>
        </p:txBody>
      </p:sp>
      <p:pic>
        <p:nvPicPr>
          <p:cNvPr id="52" name="Image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251" y="3049497"/>
            <a:ext cx="624643" cy="624643"/>
          </a:xfrm>
          <a:prstGeom prst="rect">
            <a:avLst/>
          </a:prstGeom>
        </p:spPr>
      </p:pic>
      <p:cxnSp>
        <p:nvCxnSpPr>
          <p:cNvPr id="54" name="Connecteur droit 53"/>
          <p:cNvCxnSpPr>
            <a:stCxn id="37" idx="2"/>
          </p:cNvCxnSpPr>
          <p:nvPr/>
        </p:nvCxnSpPr>
        <p:spPr>
          <a:xfrm flipV="1">
            <a:off x="2396232" y="1485080"/>
            <a:ext cx="2106975" cy="2159033"/>
          </a:xfrm>
          <a:prstGeom prst="line">
            <a:avLst/>
          </a:prstGeom>
          <a:ln w="571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336532" y="3779207"/>
            <a:ext cx="41536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imes New Roman"/>
              </a:rPr>
              <a:t>Appétence accrue pour les outils digitaux </a:t>
            </a:r>
          </a:p>
        </p:txBody>
      </p:sp>
      <p:sp>
        <p:nvSpPr>
          <p:cNvPr id="6" name="Rectangle 5"/>
          <p:cNvSpPr/>
          <p:nvPr/>
        </p:nvSpPr>
        <p:spPr>
          <a:xfrm>
            <a:off x="4631335" y="4266665"/>
            <a:ext cx="203983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>
                <a:latin typeface="+mj-lt"/>
                <a:sym typeface="Wingdings"/>
              </a:rPr>
              <a:t> </a:t>
            </a:r>
            <a:r>
              <a:rPr lang="fr-FR" sz="1600" dirty="0" smtClean="0">
                <a:latin typeface="+mj-lt"/>
              </a:rPr>
              <a:t>Ouvrir </a:t>
            </a:r>
            <a:r>
              <a:rPr lang="fr-FR" sz="1600" dirty="0">
                <a:latin typeface="+mj-lt"/>
              </a:rPr>
              <a:t>son 1</a:t>
            </a:r>
            <a:r>
              <a:rPr lang="fr-FR" sz="1600" baseline="30000" dirty="0">
                <a:latin typeface="+mj-lt"/>
              </a:rPr>
              <a:t>er</a:t>
            </a:r>
            <a:r>
              <a:rPr lang="fr-FR" sz="1600" dirty="0">
                <a:latin typeface="+mj-lt"/>
              </a:rPr>
              <a:t> compte </a:t>
            </a:r>
            <a:r>
              <a:rPr lang="fr-FR" sz="1600" dirty="0" smtClean="0">
                <a:latin typeface="+mj-lt"/>
              </a:rPr>
              <a:t>dans </a:t>
            </a:r>
            <a:r>
              <a:rPr lang="fr-FR" sz="1600" dirty="0">
                <a:latin typeface="+mj-lt"/>
              </a:rPr>
              <a:t>la banque de ses parents a un impact positif sur la fidélisation des jeunes à long terme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641853" y="3148977"/>
            <a:ext cx="41974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-285750">
              <a:buFont typeface="Wingdings" panose="05000000000000000000" pitchFamily="2" charset="2"/>
              <a:buChar char="§"/>
            </a:pPr>
            <a:r>
              <a:rPr lang="fr-FR" sz="2000" b="1" dirty="0" smtClean="0">
                <a:solidFill>
                  <a:srgbClr val="EB0F2D"/>
                </a:solidFill>
                <a:latin typeface="+mj-lt"/>
                <a:ea typeface="Times New Roman"/>
              </a:rPr>
              <a:t>1er </a:t>
            </a:r>
            <a:r>
              <a:rPr lang="fr-FR" sz="2000" b="1" dirty="0">
                <a:solidFill>
                  <a:srgbClr val="EB0F2D"/>
                </a:solidFill>
                <a:latin typeface="+mj-lt"/>
                <a:ea typeface="Times New Roman"/>
              </a:rPr>
              <a:t>soutien financier </a:t>
            </a:r>
            <a:r>
              <a:rPr lang="fr-FR" sz="1600" dirty="0">
                <a:latin typeface="+mj-lt"/>
              </a:rPr>
              <a:t>pour 41% des Jeunes</a:t>
            </a:r>
          </a:p>
          <a:p>
            <a:pPr marL="0" lvl="1" indent="-28575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EB0F2D"/>
                </a:solidFill>
                <a:latin typeface="+mj-lt"/>
                <a:ea typeface="Times New Roman"/>
              </a:rPr>
              <a:t>1er interlocuteur </a:t>
            </a:r>
            <a:r>
              <a:rPr lang="fr-FR" sz="1600" dirty="0">
                <a:latin typeface="+mj-lt"/>
              </a:rPr>
              <a:t>sur les questions d’argent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36532" y="5071410"/>
            <a:ext cx="41408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+mj-lt"/>
              </a:rPr>
              <a:t>Pour autant, </a:t>
            </a:r>
            <a:r>
              <a:rPr lang="fr-FR" sz="1600" dirty="0" smtClean="0">
                <a:latin typeface="+mj-lt"/>
              </a:rPr>
              <a:t>le </a:t>
            </a:r>
            <a:r>
              <a:rPr lang="fr-FR" sz="1600" dirty="0">
                <a:latin typeface="+mj-lt"/>
              </a:rPr>
              <a:t>contact physique </a:t>
            </a:r>
            <a:r>
              <a:rPr lang="fr-FR" sz="1600" dirty="0" smtClean="0">
                <a:latin typeface="+mj-lt"/>
              </a:rPr>
              <a:t>reste </a:t>
            </a:r>
            <a:r>
              <a:rPr lang="fr-FR" sz="1600" dirty="0">
                <a:latin typeface="+mj-lt"/>
              </a:rPr>
              <a:t>préféré pour les </a:t>
            </a:r>
            <a:r>
              <a:rPr lang="fr-FR" sz="1600" b="1" dirty="0">
                <a:latin typeface="+mj-lt"/>
              </a:rPr>
              <a:t>opérations les plus engageantes</a:t>
            </a:r>
            <a:r>
              <a:rPr lang="fr-FR" sz="1600" dirty="0">
                <a:latin typeface="+mj-lt"/>
              </a:rPr>
              <a:t>… mais aussi pour </a:t>
            </a:r>
            <a:r>
              <a:rPr lang="fr-FR" sz="1600" b="1" dirty="0">
                <a:latin typeface="+mj-lt"/>
              </a:rPr>
              <a:t>ouvrir un </a:t>
            </a:r>
            <a:r>
              <a:rPr lang="fr-FR" sz="1600" b="1" dirty="0" smtClean="0">
                <a:latin typeface="+mj-lt"/>
              </a:rPr>
              <a:t>compte</a:t>
            </a:r>
            <a:r>
              <a:rPr lang="fr-FR" sz="1600" dirty="0" smtClean="0">
                <a:latin typeface="+mj-lt"/>
              </a:rPr>
              <a:t>.</a:t>
            </a:r>
            <a:endParaRPr lang="fr-FR" sz="1600" dirty="0">
              <a:latin typeface="+mj-lt"/>
            </a:endParaRPr>
          </a:p>
        </p:txBody>
      </p:sp>
      <p:sp>
        <p:nvSpPr>
          <p:cNvPr id="68" name="Forme libre 67"/>
          <p:cNvSpPr/>
          <p:nvPr/>
        </p:nvSpPr>
        <p:spPr>
          <a:xfrm>
            <a:off x="6503727" y="4798232"/>
            <a:ext cx="2581196" cy="941599"/>
          </a:xfrm>
          <a:custGeom>
            <a:avLst/>
            <a:gdLst>
              <a:gd name="connsiteX0" fmla="*/ 0 w 3774558"/>
              <a:gd name="connsiteY0" fmla="*/ 85061 h 1594884"/>
              <a:gd name="connsiteX1" fmla="*/ 191386 w 3774558"/>
              <a:gd name="connsiteY1" fmla="*/ 1584251 h 1594884"/>
              <a:gd name="connsiteX2" fmla="*/ 3625702 w 3774558"/>
              <a:gd name="connsiteY2" fmla="*/ 1594884 h 1594884"/>
              <a:gd name="connsiteX3" fmla="*/ 3774558 w 3774558"/>
              <a:gd name="connsiteY3" fmla="*/ 0 h 1594884"/>
              <a:gd name="connsiteX4" fmla="*/ 0 w 3774558"/>
              <a:gd name="connsiteY4" fmla="*/ 85061 h 1594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4558" h="1594884">
                <a:moveTo>
                  <a:pt x="0" y="85061"/>
                </a:moveTo>
                <a:lnTo>
                  <a:pt x="191386" y="1584251"/>
                </a:lnTo>
                <a:lnTo>
                  <a:pt x="3625702" y="1594884"/>
                </a:lnTo>
                <a:lnTo>
                  <a:pt x="3774558" y="0"/>
                </a:lnTo>
                <a:lnTo>
                  <a:pt x="0" y="85061"/>
                </a:lnTo>
                <a:close/>
              </a:path>
            </a:pathLst>
          </a:cu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latin typeface="+mj-lt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540343" y="4853533"/>
            <a:ext cx="2507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+mj-lt"/>
              </a:rPr>
              <a:t>Nous devons prioritairement conquérir et fidéliser les enfants de nos clients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455888" y="2253691"/>
            <a:ext cx="17770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r-FR" sz="1600" dirty="0" smtClean="0"/>
              <a:t>des Jeunes déclarent </a:t>
            </a:r>
            <a:r>
              <a:rPr lang="fr-FR" sz="1600" dirty="0"/>
              <a:t>travailler </a:t>
            </a:r>
            <a:r>
              <a:rPr lang="fr-FR" sz="1600" dirty="0" smtClean="0"/>
              <a:t>pendant leurs études</a:t>
            </a:r>
            <a:r>
              <a:rPr lang="fr-FR" sz="1600" dirty="0"/>
              <a:t>  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49686" y="1063985"/>
            <a:ext cx="31780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spc="-150" dirty="0" smtClean="0">
                <a:solidFill>
                  <a:srgbClr val="EB0F2D"/>
                </a:solidFill>
              </a:rPr>
              <a:t> LES JEUNES ET L’ARGENT </a:t>
            </a:r>
            <a:endParaRPr lang="fr-FR" sz="2400" b="1" spc="-150" dirty="0">
              <a:solidFill>
                <a:srgbClr val="EB0F2D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091833" y="2736354"/>
            <a:ext cx="13990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r"/>
            <a:r>
              <a:rPr lang="fr-FR" sz="1600" dirty="0"/>
              <a:t>d</a:t>
            </a:r>
            <a:r>
              <a:rPr lang="fr-FR" sz="1600" dirty="0" smtClean="0"/>
              <a:t>es Jeunes font leurs </a:t>
            </a:r>
            <a:r>
              <a:rPr lang="fr-FR" sz="1600" dirty="0"/>
              <a:t>comptes tous les jours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781120" y="2130585"/>
            <a:ext cx="710451" cy="6728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3600" b="1" dirty="0" smtClean="0">
                <a:solidFill>
                  <a:srgbClr val="EB0F2D"/>
                </a:solidFill>
                <a:latin typeface="+mj-lt"/>
                <a:ea typeface="Times New Roman"/>
              </a:rPr>
              <a:t>1/3</a:t>
            </a:r>
            <a:endParaRPr lang="fr-FR" sz="3600" dirty="0">
              <a:solidFill>
                <a:srgbClr val="EB0F2D"/>
              </a:solidFill>
              <a:latin typeface="+mj-lt"/>
              <a:ea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703" y="4311640"/>
            <a:ext cx="283227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1600" dirty="0">
                <a:solidFill>
                  <a:srgbClr val="000000"/>
                </a:solidFill>
                <a:ea typeface="Times New Roman"/>
                <a:sym typeface="Wingdings"/>
              </a:rPr>
              <a:t> </a:t>
            </a:r>
            <a:r>
              <a:rPr lang="fr-FR" sz="1600" dirty="0">
                <a:solidFill>
                  <a:srgbClr val="000000"/>
                </a:solidFill>
                <a:ea typeface="Times New Roman"/>
              </a:rPr>
              <a:t>suivre leurs comptes et réaliser des opérations à distance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623869" y="1525676"/>
            <a:ext cx="4176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imes New Roman"/>
              </a:rPr>
              <a:t>Les parents conservent leur rôle de soutien quant à l’argent…</a:t>
            </a:r>
          </a:p>
        </p:txBody>
      </p:sp>
      <p:pic>
        <p:nvPicPr>
          <p:cNvPr id="1028" name="Picture 4" descr="bonsai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053" y="4115963"/>
            <a:ext cx="632461" cy="63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oman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054" y="1882308"/>
            <a:ext cx="1578337" cy="157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an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236" y="1791340"/>
            <a:ext cx="1720106" cy="172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llipse 8"/>
          <p:cNvSpPr/>
          <p:nvPr/>
        </p:nvSpPr>
        <p:spPr>
          <a:xfrm>
            <a:off x="3307706" y="4198548"/>
            <a:ext cx="764988" cy="76498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36" name="Picture 12" descr="message, smartphone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487" y="4141232"/>
            <a:ext cx="918538" cy="91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3, student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04" y="2868467"/>
            <a:ext cx="980232" cy="98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50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arme 11"/>
          <p:cNvSpPr/>
          <p:nvPr/>
        </p:nvSpPr>
        <p:spPr>
          <a:xfrm>
            <a:off x="6337799" y="3431705"/>
            <a:ext cx="1655999" cy="1646251"/>
          </a:xfrm>
          <a:prstGeom prst="teardrop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267900"/>
            <a:ext cx="8542338" cy="50660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marL="0" indent="0">
              <a:buNone/>
            </a:pPr>
            <a:endParaRPr lang="fr-FR" sz="1100" dirty="0" smtClean="0"/>
          </a:p>
          <a:p>
            <a:r>
              <a:rPr lang="fr-FR" dirty="0" smtClean="0">
                <a:cs typeface="Arial" panose="020B0604020202020204" pitchFamily="34" charset="0"/>
              </a:rPr>
              <a:t>A </a:t>
            </a:r>
            <a:r>
              <a:rPr lang="fr-FR" dirty="0">
                <a:cs typeface="Arial" panose="020B0604020202020204" pitchFamily="34" charset="0"/>
              </a:rPr>
              <a:t>chaque moment </a:t>
            </a:r>
            <a:r>
              <a:rPr lang="fr-FR" b="1" dirty="0">
                <a:cs typeface="Arial" panose="020B0604020202020204" pitchFamily="34" charset="0"/>
              </a:rPr>
              <a:t>clé de la vie </a:t>
            </a:r>
            <a:r>
              <a:rPr lang="fr-FR" dirty="0">
                <a:cs typeface="Arial" panose="020B0604020202020204" pitchFamily="34" charset="0"/>
              </a:rPr>
              <a:t>des </a:t>
            </a:r>
            <a:r>
              <a:rPr lang="fr-FR" dirty="0" smtClean="0">
                <a:cs typeface="Arial" panose="020B0604020202020204" pitchFamily="34" charset="0"/>
              </a:rPr>
              <a:t>Jeunes nous </a:t>
            </a:r>
            <a:r>
              <a:rPr lang="fr-FR" dirty="0">
                <a:cs typeface="Arial" panose="020B0604020202020204" pitchFamily="34" charset="0"/>
              </a:rPr>
              <a:t>sommes présents pour les accompagner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contexte</a:t>
            </a:r>
          </a:p>
        </p:txBody>
      </p:sp>
      <p:sp>
        <p:nvSpPr>
          <p:cNvPr id="16" name="Ellipse 15"/>
          <p:cNvSpPr/>
          <p:nvPr/>
        </p:nvSpPr>
        <p:spPr>
          <a:xfrm>
            <a:off x="6629428" y="3676189"/>
            <a:ext cx="1117508" cy="111750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Larme 10"/>
          <p:cNvSpPr/>
          <p:nvPr/>
        </p:nvSpPr>
        <p:spPr>
          <a:xfrm>
            <a:off x="5130137" y="4336636"/>
            <a:ext cx="1469053" cy="1468960"/>
          </a:xfrm>
          <a:prstGeom prst="teardrop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5436063" y="4622414"/>
            <a:ext cx="951842" cy="95184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Larme 9"/>
          <p:cNvSpPr/>
          <p:nvPr/>
        </p:nvSpPr>
        <p:spPr>
          <a:xfrm rot="5400000">
            <a:off x="4006105" y="3807157"/>
            <a:ext cx="1323715" cy="1299282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4229976" y="4071452"/>
            <a:ext cx="828084" cy="82808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1042525" y="2370287"/>
            <a:ext cx="8635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ENFANTS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393892" y="2370287"/>
            <a:ext cx="18940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ETUDIANTS/APPRENTIS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712238" y="2370287"/>
            <a:ext cx="13406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lang="fr-FR" sz="1400" b="1" dirty="0" smtClean="0">
                <a:solidFill>
                  <a:srgbClr val="FF0000"/>
                </a:solidFill>
              </a:rPr>
              <a:t>JEUNES ACTIFS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157959" y="3861608"/>
            <a:ext cx="827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fr-FR" sz="14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er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emploi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560164" y="5260443"/>
            <a:ext cx="13431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fr-FR" sz="14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ère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acquisition </a:t>
            </a:r>
            <a:b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immobilière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993798" y="3411561"/>
            <a:ext cx="8050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fr-FR" sz="14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er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enfant</a:t>
            </a:r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5013215" y="3603664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fr-FR" sz="14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er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diplôme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0164" y="3420296"/>
            <a:ext cx="1240122" cy="1240122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15799">
            <a:off x="7069421" y="4222030"/>
            <a:ext cx="719451" cy="719451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6695" y="3956955"/>
            <a:ext cx="1015163" cy="1015163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2506" y="4495343"/>
            <a:ext cx="1075843" cy="1075843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1123" y="5047888"/>
            <a:ext cx="741372" cy="741372"/>
          </a:xfrm>
          <a:prstGeom prst="rect">
            <a:avLst/>
          </a:prstGeom>
        </p:spPr>
      </p:pic>
      <p:pic>
        <p:nvPicPr>
          <p:cNvPr id="2050" name="Picture 2" descr="3, student ic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729" y="1065839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1, man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67" y="1065839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1, businesswoman ic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291" y="1065839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ZoneTexte 38"/>
          <p:cNvSpPr txBox="1"/>
          <p:nvPr/>
        </p:nvSpPr>
        <p:spPr>
          <a:xfrm>
            <a:off x="3658213" y="5620392"/>
            <a:ext cx="2247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fr-FR" sz="14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er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séjour à l’international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3890607" y="5378654"/>
            <a:ext cx="8915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fr-FR" sz="14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ère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voiture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Larme 31"/>
          <p:cNvSpPr/>
          <p:nvPr/>
        </p:nvSpPr>
        <p:spPr>
          <a:xfrm>
            <a:off x="2998899" y="4369669"/>
            <a:ext cx="1165554" cy="1165480"/>
          </a:xfrm>
          <a:prstGeom prst="teardrop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Ellipse 33"/>
          <p:cNvSpPr/>
          <p:nvPr/>
        </p:nvSpPr>
        <p:spPr>
          <a:xfrm>
            <a:off x="3243898" y="4548613"/>
            <a:ext cx="755196" cy="75519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Larme 41"/>
          <p:cNvSpPr/>
          <p:nvPr/>
        </p:nvSpPr>
        <p:spPr>
          <a:xfrm rot="4923049">
            <a:off x="2057845" y="4254944"/>
            <a:ext cx="1058635" cy="1039095"/>
          </a:xfrm>
          <a:prstGeom prst="teardrop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/>
          <p:cNvSpPr/>
          <p:nvPr/>
        </p:nvSpPr>
        <p:spPr>
          <a:xfrm rot="21123049">
            <a:off x="2256034" y="4443363"/>
            <a:ext cx="662257" cy="66225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60" name="Picture 12" descr="beach ic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66" b="71875" l="9766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7909" flipH="1">
            <a:off x="2751919" y="4343470"/>
            <a:ext cx="1315977" cy="131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2, car, old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48687" y="4655734"/>
            <a:ext cx="836340" cy="83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ZoneTexte 44"/>
          <p:cNvSpPr txBox="1"/>
          <p:nvPr/>
        </p:nvSpPr>
        <p:spPr>
          <a:xfrm>
            <a:off x="2211418" y="5362957"/>
            <a:ext cx="108555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Anniversaires</a:t>
            </a:r>
          </a:p>
          <a:p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 ans, 12 ans, </a:t>
            </a:r>
            <a:b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18 ans…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415891" y="4529769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Naissance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7" name="Picture 8" descr="party, poppers icon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503" y="4364013"/>
            <a:ext cx="859367" cy="85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1000327" y="4700451"/>
            <a:ext cx="1170911" cy="1091933"/>
            <a:chOff x="762827" y="4736076"/>
            <a:chExt cx="1170911" cy="1091933"/>
          </a:xfrm>
        </p:grpSpPr>
        <p:sp>
          <p:nvSpPr>
            <p:cNvPr id="8" name="Larme 7"/>
            <p:cNvSpPr/>
            <p:nvPr/>
          </p:nvSpPr>
          <p:spPr>
            <a:xfrm>
              <a:off x="841805" y="4736076"/>
              <a:ext cx="1091933" cy="1091933"/>
            </a:xfrm>
            <a:prstGeom prst="teardrop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/>
            <p:cNvSpPr/>
            <p:nvPr/>
          </p:nvSpPr>
          <p:spPr>
            <a:xfrm>
              <a:off x="1026999" y="4934517"/>
              <a:ext cx="708181" cy="7081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" name="Groupe 3"/>
            <p:cNvGrpSpPr/>
            <p:nvPr/>
          </p:nvGrpSpPr>
          <p:grpSpPr>
            <a:xfrm>
              <a:off x="1098639" y="5038624"/>
              <a:ext cx="751310" cy="751310"/>
              <a:chOff x="9144000" y="283439"/>
              <a:chExt cx="2438400" cy="2438400"/>
            </a:xfrm>
          </p:grpSpPr>
          <p:sp>
            <p:nvSpPr>
              <p:cNvPr id="48" name="Ellipse 47"/>
              <p:cNvSpPr/>
              <p:nvPr/>
            </p:nvSpPr>
            <p:spPr>
              <a:xfrm>
                <a:off x="9510048" y="649487"/>
                <a:ext cx="1706305" cy="1706305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028" name="Picture 4" descr="horse, wooden icon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44000" y="283439"/>
                <a:ext cx="2438400" cy="2438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30" name="Picture 6" descr="furby icon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827" y="4886977"/>
              <a:ext cx="618262" cy="61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offres promotionnelles</a:t>
            </a:r>
            <a:endParaRPr lang="fr-FR" dirty="0"/>
          </a:p>
        </p:txBody>
      </p:sp>
      <p:sp>
        <p:nvSpPr>
          <p:cNvPr id="7" name="Forme libre 6"/>
          <p:cNvSpPr/>
          <p:nvPr/>
        </p:nvSpPr>
        <p:spPr>
          <a:xfrm>
            <a:off x="213645" y="1129284"/>
            <a:ext cx="1854437" cy="456890"/>
          </a:xfrm>
          <a:custGeom>
            <a:avLst/>
            <a:gdLst>
              <a:gd name="connsiteX0" fmla="*/ 0 w 2948299"/>
              <a:gd name="connsiteY0" fmla="*/ 205099 h 726392"/>
              <a:gd name="connsiteX1" fmla="*/ 136733 w 2948299"/>
              <a:gd name="connsiteY1" fmla="*/ 726392 h 726392"/>
              <a:gd name="connsiteX2" fmla="*/ 2811566 w 2948299"/>
              <a:gd name="connsiteY2" fmla="*/ 632389 h 726392"/>
              <a:gd name="connsiteX3" fmla="*/ 2948299 w 2948299"/>
              <a:gd name="connsiteY3" fmla="*/ 0 h 726392"/>
              <a:gd name="connsiteX4" fmla="*/ 0 w 2948299"/>
              <a:gd name="connsiteY4" fmla="*/ 205099 h 72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8299" h="726392">
                <a:moveTo>
                  <a:pt x="0" y="205099"/>
                </a:moveTo>
                <a:lnTo>
                  <a:pt x="136733" y="726392"/>
                </a:lnTo>
                <a:lnTo>
                  <a:pt x="2811566" y="632389"/>
                </a:lnTo>
                <a:lnTo>
                  <a:pt x="2948299" y="0"/>
                </a:lnTo>
                <a:lnTo>
                  <a:pt x="0" y="205099"/>
                </a:lnTo>
                <a:close/>
              </a:path>
            </a:pathLst>
          </a:custGeom>
          <a:solidFill>
            <a:srgbClr val="EB0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56375" y="1198701"/>
            <a:ext cx="1756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BANCARISATION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3" name="Forme en L 12"/>
          <p:cNvSpPr/>
          <p:nvPr/>
        </p:nvSpPr>
        <p:spPr>
          <a:xfrm>
            <a:off x="7657382" y="205452"/>
            <a:ext cx="108000" cy="108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Forme en L 13"/>
          <p:cNvSpPr/>
          <p:nvPr/>
        </p:nvSpPr>
        <p:spPr>
          <a:xfrm rot="10800000">
            <a:off x="8712976" y="66289"/>
            <a:ext cx="108000" cy="108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628142" y="48984"/>
            <a:ext cx="1186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2 MAI </a:t>
            </a:r>
            <a:r>
              <a:rPr lang="fr-FR" sz="1200" b="1" dirty="0" smtClean="0">
                <a:solidFill>
                  <a:schemeClr val="bg1">
                    <a:lumMod val="75000"/>
                  </a:schemeClr>
                </a:solidFill>
                <a:latin typeface="+mj-lt"/>
                <a:sym typeface="Wingdings"/>
              </a:rPr>
              <a:t></a:t>
            </a:r>
            <a:r>
              <a:rPr lang="fr-FR" sz="1200" b="1" dirty="0">
                <a:solidFill>
                  <a:schemeClr val="bg1">
                    <a:lumMod val="75000"/>
                  </a:schemeClr>
                </a:solidFill>
                <a:latin typeface="+mj-lt"/>
                <a:cs typeface="Arial"/>
                <a:sym typeface="Wingdings"/>
              </a:rPr>
              <a:t> </a:t>
            </a:r>
            <a:r>
              <a:rPr lang="fr-FR" sz="1200" b="1" dirty="0" smtClean="0">
                <a:solidFill>
                  <a:schemeClr val="bg1">
                    <a:lumMod val="75000"/>
                  </a:schemeClr>
                </a:solidFill>
                <a:latin typeface="+mj-lt"/>
                <a:cs typeface="Arial"/>
                <a:sym typeface="Wingdings"/>
              </a:rPr>
              <a:t>31 OCT</a:t>
            </a:r>
            <a:endParaRPr lang="fr-FR" sz="1200" b="1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249" y="1725909"/>
            <a:ext cx="2592729" cy="4225515"/>
          </a:xfrm>
          <a:prstGeom prst="rect">
            <a:avLst/>
          </a:prstGeom>
          <a:noFill/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287486" y="1725909"/>
            <a:ext cx="2592729" cy="4225515"/>
          </a:xfrm>
          <a:prstGeom prst="rect">
            <a:avLst/>
          </a:prstGeom>
          <a:noFill/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6204582" y="1725909"/>
            <a:ext cx="2592729" cy="4225515"/>
          </a:xfrm>
          <a:prstGeom prst="rect">
            <a:avLst/>
          </a:prstGeom>
          <a:noFill/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295071" y="2518276"/>
            <a:ext cx="2578666" cy="260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0" fontAlgn="base" hangingPunct="0">
              <a:spcBef>
                <a:spcPts val="300"/>
              </a:spcBef>
              <a:spcAft>
                <a:spcPct val="0"/>
              </a:spcAft>
            </a:pPr>
            <a:r>
              <a:rPr lang="fr-FR" sz="1400" dirty="0" smtClean="0">
                <a:ea typeface="Calibri" pitchFamily="34" charset="0"/>
                <a:cs typeface="Calibri" pitchFamily="34" charset="0"/>
              </a:rPr>
              <a:t>12</a:t>
            </a:r>
            <a:r>
              <a:rPr lang="fr-FR" sz="1400" dirty="0">
                <a:ea typeface="Calibri" pitchFamily="34" charset="0"/>
                <a:cs typeface="Calibri" pitchFamily="34" charset="0"/>
              </a:rPr>
              <a:t>-25 ans :</a:t>
            </a:r>
            <a:r>
              <a:rPr lang="fr-FR" sz="1400" b="1" dirty="0">
                <a:ea typeface="Calibri" pitchFamily="34" charset="0"/>
                <a:cs typeface="Calibri" pitchFamily="34" charset="0"/>
              </a:rPr>
              <a:t> </a:t>
            </a:r>
            <a:r>
              <a:rPr lang="fr-FR" sz="1400" b="1" dirty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Bouquet Liberté gratuit pendant 1 an</a:t>
            </a:r>
            <a:r>
              <a:rPr lang="fr-FR" sz="1400" dirty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 </a:t>
            </a:r>
            <a:r>
              <a:rPr lang="fr-FR" sz="1400" dirty="0">
                <a:ea typeface="Calibri" pitchFamily="34" charset="0"/>
                <a:cs typeface="Calibri" pitchFamily="34" charset="0"/>
              </a:rPr>
              <a:t>s’il est souscrit avec une </a:t>
            </a:r>
            <a:r>
              <a:rPr lang="fr-FR" sz="1400" b="1" dirty="0">
                <a:ea typeface="Calibri" pitchFamily="34" charset="0"/>
                <a:cs typeface="Calibri" pitchFamily="34" charset="0"/>
              </a:rPr>
              <a:t>carte </a:t>
            </a:r>
            <a:r>
              <a:rPr lang="fr-FR" sz="1400" b="1" dirty="0" err="1">
                <a:ea typeface="Calibri" pitchFamily="34" charset="0"/>
                <a:cs typeface="Calibri" pitchFamily="34" charset="0"/>
              </a:rPr>
              <a:t>Sensea</a:t>
            </a:r>
            <a:r>
              <a:rPr lang="fr-FR" sz="1400" b="1" dirty="0">
                <a:ea typeface="Calibri" pitchFamily="34" charset="0"/>
                <a:cs typeface="Calibri" pitchFamily="34" charset="0"/>
              </a:rPr>
              <a:t> ou </a:t>
            </a:r>
            <a:r>
              <a:rPr lang="fr-FR" sz="1400" b="1" dirty="0" err="1">
                <a:ea typeface="Calibri" pitchFamily="34" charset="0"/>
                <a:cs typeface="Calibri" pitchFamily="34" charset="0"/>
              </a:rPr>
              <a:t>Classic</a:t>
            </a:r>
            <a:r>
              <a:rPr lang="fr-FR" sz="1400" b="1" dirty="0">
                <a:ea typeface="Calibri" pitchFamily="34" charset="0"/>
                <a:cs typeface="Calibri" pitchFamily="34" charset="0"/>
              </a:rPr>
              <a:t/>
            </a:r>
            <a:br>
              <a:rPr lang="fr-FR" sz="1400" b="1" dirty="0">
                <a:ea typeface="Calibri" pitchFamily="34" charset="0"/>
                <a:cs typeface="Calibri" pitchFamily="34" charset="0"/>
              </a:rPr>
            </a:br>
            <a:r>
              <a:rPr lang="fr-FR" sz="1200" i="1" dirty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Offre réservée aux entrées en relation bancarisation </a:t>
            </a:r>
            <a:endParaRPr lang="fr-FR" sz="1200" i="1" dirty="0" smtClean="0">
              <a:solidFill>
                <a:srgbClr val="595959"/>
              </a:solidFill>
              <a:ea typeface="Calibri" pitchFamily="34" charset="0"/>
              <a:cs typeface="Calibri" pitchFamily="34" charset="0"/>
            </a:endParaRPr>
          </a:p>
          <a:p>
            <a:pPr marL="0" lvl="1" eaLnBrk="0" fontAlgn="base" hangingPunct="0">
              <a:spcBef>
                <a:spcPts val="300"/>
              </a:spcBef>
              <a:spcAft>
                <a:spcPct val="0"/>
              </a:spcAft>
            </a:pPr>
            <a:endParaRPr lang="fr-FR" sz="1400" i="1" dirty="0" smtClean="0">
              <a:solidFill>
                <a:schemeClr val="tx1">
                  <a:lumMod val="50000"/>
                  <a:lumOff val="50000"/>
                </a:schemeClr>
              </a:solidFill>
              <a:ea typeface="Calibri" pitchFamily="34" charset="0"/>
              <a:cs typeface="Calibri" pitchFamily="34" charset="0"/>
            </a:endParaRPr>
          </a:p>
          <a:p>
            <a:pPr marL="0" lvl="1" eaLnBrk="0" fontAlgn="base" hangingPunct="0">
              <a:spcBef>
                <a:spcPts val="300"/>
              </a:spcBef>
              <a:spcAft>
                <a:spcPct val="0"/>
              </a:spcAft>
            </a:pPr>
            <a:r>
              <a:rPr lang="fr-FR" sz="1400" dirty="0" smtClean="0">
                <a:ea typeface="Calibri" pitchFamily="34" charset="0"/>
                <a:cs typeface="Calibri" pitchFamily="34" charset="0"/>
              </a:rPr>
              <a:t>18</a:t>
            </a:r>
            <a:r>
              <a:rPr lang="fr-FR" sz="1400" dirty="0">
                <a:ea typeface="Calibri" pitchFamily="34" charset="0"/>
                <a:cs typeface="Calibri" pitchFamily="34" charset="0"/>
              </a:rPr>
              <a:t>-25 ans : </a:t>
            </a:r>
            <a:r>
              <a:rPr lang="fr-FR" sz="1400" b="1" dirty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Bouquet Liberté à </a:t>
            </a:r>
            <a:r>
              <a:rPr lang="fr-FR" sz="1400" b="1" dirty="0" smtClean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/>
            </a:r>
            <a:br>
              <a:rPr lang="fr-FR" sz="1400" b="1" dirty="0" smtClean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</a:br>
            <a:r>
              <a:rPr lang="fr-FR" sz="1400" b="1" dirty="0" smtClean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1</a:t>
            </a:r>
            <a:r>
              <a:rPr lang="fr-FR" sz="1400" b="1" dirty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€/</a:t>
            </a:r>
            <a:r>
              <a:rPr lang="fr-FR" sz="1400" b="1" u="sng" dirty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mois</a:t>
            </a:r>
            <a:r>
              <a:rPr lang="fr-FR" sz="1400" b="1" dirty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 pendant 1 an </a:t>
            </a:r>
            <a:r>
              <a:rPr lang="fr-FR" sz="1400" dirty="0">
                <a:ea typeface="Calibri" pitchFamily="34" charset="0"/>
                <a:cs typeface="Calibri" pitchFamily="34" charset="0"/>
              </a:rPr>
              <a:t>s'il est souscrit avec une </a:t>
            </a:r>
            <a:r>
              <a:rPr lang="fr-FR" sz="1400" b="1" dirty="0">
                <a:ea typeface="Calibri" pitchFamily="34" charset="0"/>
                <a:cs typeface="Calibri" pitchFamily="34" charset="0"/>
              </a:rPr>
              <a:t>carte Premier </a:t>
            </a:r>
            <a:r>
              <a:rPr lang="fr-FR" sz="1400" dirty="0">
                <a:cs typeface="Arial" pitchFamily="34" charset="0"/>
              </a:rPr>
              <a:t/>
            </a:r>
            <a:br>
              <a:rPr lang="fr-FR" sz="1400" dirty="0">
                <a:cs typeface="Arial" pitchFamily="34" charset="0"/>
              </a:rPr>
            </a:br>
            <a:r>
              <a:rPr lang="fr-FR" sz="1200" i="1" dirty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Offre réservée aux entrées en relation bancarisation </a:t>
            </a:r>
            <a:r>
              <a:rPr lang="fr-FR" sz="1200" i="1" dirty="0" smtClean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ou </a:t>
            </a:r>
            <a:r>
              <a:rPr lang="fr-FR" sz="1200" i="1" dirty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montées en </a:t>
            </a:r>
            <a:r>
              <a:rPr lang="fr-FR" sz="1200" i="1" dirty="0" smtClean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gamme </a:t>
            </a:r>
            <a:r>
              <a:rPr lang="fr-FR" sz="1200" i="1" dirty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dans un BL depuis une carte inférieure. </a:t>
            </a:r>
          </a:p>
        </p:txBody>
      </p:sp>
      <p:sp>
        <p:nvSpPr>
          <p:cNvPr id="8" name="Rectangle 7"/>
          <p:cNvSpPr/>
          <p:nvPr/>
        </p:nvSpPr>
        <p:spPr>
          <a:xfrm>
            <a:off x="3309930" y="2518276"/>
            <a:ext cx="2591494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fontAlgn="base">
              <a:spcAft>
                <a:spcPct val="0"/>
              </a:spcAft>
            </a:pPr>
            <a:r>
              <a:rPr lang="fr-FR" sz="1400" dirty="0" smtClean="0">
                <a:ea typeface="Calibri" pitchFamily="34" charset="0"/>
                <a:cs typeface="Calibri" pitchFamily="34" charset="0"/>
              </a:rPr>
              <a:t>12</a:t>
            </a:r>
            <a:r>
              <a:rPr lang="fr-FR" sz="1400" dirty="0">
                <a:ea typeface="Calibri" pitchFamily="34" charset="0"/>
                <a:cs typeface="Calibri" pitchFamily="34" charset="0"/>
              </a:rPr>
              <a:t>-21 ans : </a:t>
            </a:r>
            <a:r>
              <a:rPr lang="fr-FR" sz="1400" b="1" dirty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Bouquet Liberté gratuit pendant 2 ans </a:t>
            </a:r>
            <a:r>
              <a:rPr lang="fr-FR" sz="1400" dirty="0">
                <a:ea typeface="Calibri" pitchFamily="34" charset="0"/>
                <a:cs typeface="Calibri" pitchFamily="34" charset="0"/>
              </a:rPr>
              <a:t>s'il est souscrit avec une </a:t>
            </a:r>
            <a:r>
              <a:rPr lang="fr-FR" sz="1400" b="1" dirty="0">
                <a:ea typeface="Calibri" pitchFamily="34" charset="0"/>
                <a:cs typeface="Calibri" pitchFamily="34" charset="0"/>
              </a:rPr>
              <a:t>carte </a:t>
            </a:r>
            <a:r>
              <a:rPr lang="fr-FR" sz="1400" b="1" dirty="0" err="1">
                <a:ea typeface="Calibri" pitchFamily="34" charset="0"/>
                <a:cs typeface="Calibri" pitchFamily="34" charset="0"/>
              </a:rPr>
              <a:t>Classic</a:t>
            </a:r>
            <a:r>
              <a:rPr lang="fr-FR" sz="1400" b="1" dirty="0">
                <a:ea typeface="Calibri" pitchFamily="34" charset="0"/>
                <a:cs typeface="Calibri" pitchFamily="34" charset="0"/>
              </a:rPr>
              <a:t> </a:t>
            </a:r>
          </a:p>
          <a:p>
            <a:pPr marL="0" lvl="1" fontAlgn="base">
              <a:spcAft>
                <a:spcPct val="0"/>
              </a:spcAft>
            </a:pPr>
            <a:endParaRPr lang="fr-FR" sz="1400" dirty="0" smtClean="0">
              <a:ea typeface="Calibri" pitchFamily="34" charset="0"/>
              <a:cs typeface="Calibri" pitchFamily="34" charset="0"/>
            </a:endParaRPr>
          </a:p>
          <a:p>
            <a:pPr marL="0" lvl="1" fontAlgn="base">
              <a:spcAft>
                <a:spcPct val="0"/>
              </a:spcAft>
            </a:pPr>
            <a:r>
              <a:rPr lang="fr-FR" sz="1400" dirty="0" smtClean="0">
                <a:ea typeface="Calibri" pitchFamily="34" charset="0"/>
                <a:cs typeface="Calibri" pitchFamily="34" charset="0"/>
              </a:rPr>
              <a:t>18</a:t>
            </a:r>
            <a:r>
              <a:rPr lang="fr-FR" sz="1400" dirty="0">
                <a:ea typeface="Calibri" pitchFamily="34" charset="0"/>
                <a:cs typeface="Calibri" pitchFamily="34" charset="0"/>
              </a:rPr>
              <a:t>-21 ans : </a:t>
            </a:r>
            <a:r>
              <a:rPr lang="fr-FR" sz="1400" b="1" dirty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Bouquet </a:t>
            </a:r>
            <a:r>
              <a:rPr lang="fr-FR" sz="1400" b="1" dirty="0" smtClean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Liberté à </a:t>
            </a:r>
            <a:br>
              <a:rPr lang="fr-FR" sz="1400" b="1" dirty="0" smtClean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</a:br>
            <a:r>
              <a:rPr lang="fr-FR" sz="1400" b="1" dirty="0" smtClean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1</a:t>
            </a:r>
            <a:r>
              <a:rPr lang="fr-FR" sz="1400" b="1" dirty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€/mois pendant 2 ans </a:t>
            </a:r>
            <a:r>
              <a:rPr lang="fr-FR" sz="1400" dirty="0">
                <a:ea typeface="Calibri" pitchFamily="34" charset="0"/>
                <a:cs typeface="Calibri" pitchFamily="34" charset="0"/>
              </a:rPr>
              <a:t>s'il est souscrit avec une </a:t>
            </a:r>
            <a:r>
              <a:rPr lang="fr-FR" sz="1400" b="1" dirty="0">
                <a:ea typeface="Calibri" pitchFamily="34" charset="0"/>
                <a:cs typeface="Calibri" pitchFamily="34" charset="0"/>
              </a:rPr>
              <a:t>carte Premier</a:t>
            </a:r>
          </a:p>
          <a:p>
            <a:pPr marL="0" lvl="1" fontAlgn="base">
              <a:spcAft>
                <a:spcPct val="0"/>
              </a:spcAft>
            </a:pPr>
            <a:endParaRPr lang="fr-FR" sz="700" dirty="0" smtClean="0">
              <a:solidFill>
                <a:srgbClr val="595959"/>
              </a:solidFill>
              <a:ea typeface="Calibri" pitchFamily="34" charset="0"/>
              <a:cs typeface="Calibri" pitchFamily="34" charset="0"/>
            </a:endParaRPr>
          </a:p>
          <a:p>
            <a:pPr marL="0" lvl="1" fontAlgn="base">
              <a:spcAft>
                <a:spcPct val="0"/>
              </a:spcAft>
            </a:pPr>
            <a:r>
              <a:rPr lang="fr-FR" sz="1200" i="1" dirty="0" smtClean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Offres </a:t>
            </a:r>
            <a:r>
              <a:rPr lang="fr-FR" sz="1200" i="1" dirty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réservées à tous les jeunes candidats ou diplômés ayant obtenu </a:t>
            </a:r>
            <a:r>
              <a:rPr lang="fr-FR" sz="1200" b="1" i="1" dirty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un</a:t>
            </a:r>
            <a:r>
              <a:rPr lang="fr-FR" sz="1200" i="1" dirty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 </a:t>
            </a:r>
            <a:r>
              <a:rPr lang="fr-FR" sz="1200" b="1" i="1" dirty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BEP, un CAP, un </a:t>
            </a:r>
            <a:r>
              <a:rPr lang="fr-FR" sz="1200" b="1" i="1" dirty="0" smtClean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BAC Pro ou G et T </a:t>
            </a:r>
            <a:r>
              <a:rPr lang="fr-FR" sz="1200" i="1" dirty="0" smtClean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(sous réserve de présentation d’un justificatif)</a:t>
            </a:r>
            <a:r>
              <a:rPr lang="fr-FR" sz="1200" b="1" i="1" dirty="0" smtClean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. </a:t>
            </a:r>
            <a:r>
              <a:rPr lang="fr-FR" sz="1200" i="1" dirty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Réservées aux </a:t>
            </a:r>
            <a:r>
              <a:rPr lang="fr-FR" sz="1200" b="1" i="1" dirty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entrées en relation bancarisation </a:t>
            </a:r>
            <a:r>
              <a:rPr lang="fr-FR" sz="1200" i="1" dirty="0" smtClean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ou </a:t>
            </a:r>
            <a:r>
              <a:rPr lang="fr-FR" sz="1200" b="1" i="1" dirty="0" smtClean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montées </a:t>
            </a:r>
            <a:r>
              <a:rPr lang="fr-FR" sz="1200" b="1" i="1" dirty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en gamme de carte </a:t>
            </a:r>
            <a:r>
              <a:rPr lang="fr-FR" sz="1200" i="1" dirty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dans un BL depuis une carte inférieure. </a:t>
            </a:r>
          </a:p>
        </p:txBody>
      </p:sp>
      <p:sp>
        <p:nvSpPr>
          <p:cNvPr id="9" name="Rectangle 8"/>
          <p:cNvSpPr/>
          <p:nvPr/>
        </p:nvSpPr>
        <p:spPr>
          <a:xfrm>
            <a:off x="6202035" y="2518276"/>
            <a:ext cx="2560297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ea typeface="Calibri" pitchFamily="34" charset="0"/>
                <a:cs typeface="Calibri" pitchFamily="34" charset="0"/>
              </a:rPr>
              <a:t>Mention Assez </a:t>
            </a:r>
            <a:r>
              <a:rPr lang="fr-FR" sz="1400" b="1" dirty="0">
                <a:ea typeface="Calibri" pitchFamily="34" charset="0"/>
                <a:cs typeface="Calibri" pitchFamily="34" charset="0"/>
              </a:rPr>
              <a:t>Bien </a:t>
            </a:r>
            <a:endParaRPr lang="fr-FR" sz="1400" b="1" dirty="0" smtClean="0">
              <a:ea typeface="Calibri" pitchFamily="34" charset="0"/>
              <a:cs typeface="Calibri" pitchFamily="34" charset="0"/>
            </a:endParaRPr>
          </a:p>
          <a:p>
            <a:pPr marL="0"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40</a:t>
            </a:r>
            <a:r>
              <a:rPr lang="fr-FR" sz="1400" b="1" dirty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€ offerts</a:t>
            </a:r>
            <a:r>
              <a:rPr lang="fr-FR" sz="1400" dirty="0">
                <a:ea typeface="Calibri" pitchFamily="34" charset="0"/>
                <a:cs typeface="Calibri" pitchFamily="34" charset="0"/>
              </a:rPr>
              <a:t> en bon d’achat </a:t>
            </a:r>
            <a:r>
              <a:rPr lang="fr-FR" sz="1400" dirty="0" err="1" smtClean="0">
                <a:ea typeface="Calibri" pitchFamily="34" charset="0"/>
                <a:cs typeface="Calibri" pitchFamily="34" charset="0"/>
              </a:rPr>
              <a:t>Isilis</a:t>
            </a:r>
            <a:endParaRPr lang="fr-FR" sz="1400" dirty="0" smtClean="0">
              <a:ea typeface="Calibri" pitchFamily="34" charset="0"/>
              <a:cs typeface="Calibri" pitchFamily="34" charset="0"/>
            </a:endParaRPr>
          </a:p>
          <a:p>
            <a:pPr marL="0" lvl="1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400" dirty="0">
              <a:cs typeface="Arial" pitchFamily="34" charset="0"/>
            </a:endParaRPr>
          </a:p>
          <a:p>
            <a:pPr marL="0"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dirty="0">
                <a:ea typeface="Calibri" pitchFamily="34" charset="0"/>
                <a:cs typeface="Calibri" pitchFamily="34" charset="0"/>
              </a:rPr>
              <a:t>Mention Bien </a:t>
            </a:r>
            <a:endParaRPr lang="fr-FR" sz="1400" b="1" dirty="0" smtClean="0">
              <a:ea typeface="Calibri" pitchFamily="34" charset="0"/>
              <a:cs typeface="Calibri" pitchFamily="34" charset="0"/>
            </a:endParaRPr>
          </a:p>
          <a:p>
            <a:pPr marL="0"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80 </a:t>
            </a:r>
            <a:r>
              <a:rPr lang="fr-FR" sz="1400" b="1" dirty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€ offerts </a:t>
            </a:r>
            <a:r>
              <a:rPr lang="fr-FR" sz="1400" dirty="0">
                <a:ea typeface="Calibri" pitchFamily="34" charset="0"/>
                <a:cs typeface="Calibri" pitchFamily="34" charset="0"/>
              </a:rPr>
              <a:t>en bon d’achat </a:t>
            </a:r>
            <a:r>
              <a:rPr lang="fr-FR" sz="1400" dirty="0" err="1" smtClean="0">
                <a:ea typeface="Calibri" pitchFamily="34" charset="0"/>
                <a:cs typeface="Calibri" pitchFamily="34" charset="0"/>
              </a:rPr>
              <a:t>Isilis</a:t>
            </a:r>
            <a:endParaRPr lang="fr-FR" sz="1400" dirty="0" smtClean="0">
              <a:ea typeface="Calibri" pitchFamily="34" charset="0"/>
              <a:cs typeface="Calibri" pitchFamily="34" charset="0"/>
            </a:endParaRPr>
          </a:p>
          <a:p>
            <a:pPr marL="0" lvl="1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400" dirty="0">
              <a:cs typeface="Arial" pitchFamily="34" charset="0"/>
            </a:endParaRPr>
          </a:p>
          <a:p>
            <a:pPr marL="0"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dirty="0">
                <a:ea typeface="Calibri" pitchFamily="34" charset="0"/>
                <a:cs typeface="Calibri" pitchFamily="34" charset="0"/>
              </a:rPr>
              <a:t>Mention Très Bien </a:t>
            </a:r>
            <a:endParaRPr lang="fr-FR" sz="1400" b="1" dirty="0" smtClean="0">
              <a:ea typeface="Calibri" pitchFamily="34" charset="0"/>
              <a:cs typeface="Calibri" pitchFamily="34" charset="0"/>
            </a:endParaRPr>
          </a:p>
          <a:p>
            <a:pPr marL="0"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160</a:t>
            </a:r>
            <a:r>
              <a:rPr lang="fr-FR" sz="1400" b="1" dirty="0">
                <a:solidFill>
                  <a:srgbClr val="EB0F2D"/>
                </a:solidFill>
                <a:ea typeface="Calibri" pitchFamily="34" charset="0"/>
                <a:cs typeface="Calibri" pitchFamily="34" charset="0"/>
              </a:rPr>
              <a:t>€ offerts </a:t>
            </a:r>
            <a:r>
              <a:rPr lang="fr-FR" sz="1400" dirty="0">
                <a:ea typeface="Calibri" pitchFamily="34" charset="0"/>
                <a:cs typeface="Calibri" pitchFamily="34" charset="0"/>
              </a:rPr>
              <a:t>en bon d’achat </a:t>
            </a:r>
            <a:r>
              <a:rPr lang="fr-FR" sz="1400" dirty="0" err="1">
                <a:ea typeface="Calibri" pitchFamily="34" charset="0"/>
                <a:cs typeface="Calibri" pitchFamily="34" charset="0"/>
              </a:rPr>
              <a:t>Isilis</a:t>
            </a:r>
            <a:endParaRPr lang="fr-FR" sz="1400" dirty="0">
              <a:cs typeface="Arial" pitchFamily="34" charset="0"/>
            </a:endParaRPr>
          </a:p>
          <a:p>
            <a:pPr marL="0"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00" dirty="0">
              <a:ea typeface="Calibri" pitchFamily="34" charset="0"/>
              <a:cs typeface="Calibri" pitchFamily="34" charset="0"/>
            </a:endParaRPr>
          </a:p>
          <a:p>
            <a:pPr marL="0"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i="1" dirty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Disponible à partir de juillet 2018. </a:t>
            </a:r>
            <a:endParaRPr lang="fr-FR" sz="1200" i="1" dirty="0" smtClean="0">
              <a:solidFill>
                <a:srgbClr val="595959"/>
              </a:solidFill>
              <a:ea typeface="Calibri" pitchFamily="34" charset="0"/>
              <a:cs typeface="Calibri" pitchFamily="34" charset="0"/>
            </a:endParaRPr>
          </a:p>
          <a:p>
            <a:pPr marL="0"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i="1" dirty="0" smtClean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Le </a:t>
            </a:r>
            <a:r>
              <a:rPr lang="fr-FR" sz="1200" i="1" dirty="0">
                <a:solidFill>
                  <a:srgbClr val="595959"/>
                </a:solidFill>
                <a:ea typeface="Calibri" pitchFamily="34" charset="0"/>
                <a:cs typeface="Calibri" pitchFamily="34" charset="0"/>
              </a:rPr>
              <a:t>mode opératoire sera mis à votre disposition prochainement.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3016" y="1753093"/>
            <a:ext cx="2560721" cy="338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65113" indent="-265113" algn="ctr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b="1" dirty="0">
                <a:solidFill>
                  <a:srgbClr val="E2001A"/>
                </a:solidFill>
              </a:rPr>
              <a:t>OFFRES PÉRENNES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97099" y="1753093"/>
            <a:ext cx="2591496" cy="338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65113" indent="-265113" algn="ctr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b="1" dirty="0">
                <a:solidFill>
                  <a:srgbClr val="E2001A"/>
                </a:solidFill>
              </a:rPr>
              <a:t>OFFRES DIPLÔMÉS 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09323" y="1753093"/>
            <a:ext cx="2591496" cy="338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65113" indent="-265113" algn="ctr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b="1" dirty="0">
                <a:solidFill>
                  <a:srgbClr val="E2001A"/>
                </a:solidFill>
              </a:rPr>
              <a:t>OFFRE BACHELIERS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168279" y="2090487"/>
            <a:ext cx="950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solidFill>
                  <a:srgbClr val="DB0029"/>
                </a:solidFill>
              </a:rPr>
              <a:t>X2 ANS</a:t>
            </a:r>
            <a:endParaRPr lang="fr-FR" sz="2000" dirty="0">
              <a:solidFill>
                <a:srgbClr val="DB0029"/>
              </a:solidFill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="" xmlns:a16="http://schemas.microsoft.com/office/drawing/2014/main" id="{89662B76-8353-4835-BD33-7EBA9E158011}"/>
              </a:ext>
            </a:extLst>
          </p:cNvPr>
          <p:cNvGrpSpPr/>
          <p:nvPr/>
        </p:nvGrpSpPr>
        <p:grpSpPr>
          <a:xfrm>
            <a:off x="1422117" y="2091182"/>
            <a:ext cx="416943" cy="398720"/>
            <a:chOff x="8488362" y="5092701"/>
            <a:chExt cx="908050" cy="868362"/>
          </a:xfrm>
          <a:solidFill>
            <a:srgbClr val="646567"/>
          </a:solidFill>
        </p:grpSpPr>
        <p:sp>
          <p:nvSpPr>
            <p:cNvPr id="22" name="Freeform 30">
              <a:extLst>
                <a:ext uri="{FF2B5EF4-FFF2-40B4-BE49-F238E27FC236}">
                  <a16:creationId xmlns="" xmlns:a16="http://schemas.microsoft.com/office/drawing/2014/main" id="{947B546B-4566-4FE4-AB58-9CBF1A532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8362" y="5092701"/>
              <a:ext cx="755650" cy="490538"/>
            </a:xfrm>
            <a:custGeom>
              <a:avLst/>
              <a:gdLst>
                <a:gd name="T0" fmla="*/ 31 w 178"/>
                <a:gd name="T1" fmla="*/ 114 h 114"/>
                <a:gd name="T2" fmla="*/ 19 w 178"/>
                <a:gd name="T3" fmla="*/ 114 h 114"/>
                <a:gd name="T4" fmla="*/ 0 w 178"/>
                <a:gd name="T5" fmla="*/ 95 h 114"/>
                <a:gd name="T6" fmla="*/ 0 w 178"/>
                <a:gd name="T7" fmla="*/ 19 h 114"/>
                <a:gd name="T8" fmla="*/ 19 w 178"/>
                <a:gd name="T9" fmla="*/ 0 h 114"/>
                <a:gd name="T10" fmla="*/ 159 w 178"/>
                <a:gd name="T11" fmla="*/ 0 h 114"/>
                <a:gd name="T12" fmla="*/ 178 w 178"/>
                <a:gd name="T13" fmla="*/ 19 h 114"/>
                <a:gd name="T14" fmla="*/ 178 w 178"/>
                <a:gd name="T15" fmla="*/ 75 h 114"/>
                <a:gd name="T16" fmla="*/ 172 w 178"/>
                <a:gd name="T17" fmla="*/ 75 h 114"/>
                <a:gd name="T18" fmla="*/ 172 w 178"/>
                <a:gd name="T19" fmla="*/ 19 h 114"/>
                <a:gd name="T20" fmla="*/ 159 w 178"/>
                <a:gd name="T21" fmla="*/ 6 h 114"/>
                <a:gd name="T22" fmla="*/ 19 w 178"/>
                <a:gd name="T23" fmla="*/ 6 h 114"/>
                <a:gd name="T24" fmla="*/ 6 w 178"/>
                <a:gd name="T25" fmla="*/ 19 h 114"/>
                <a:gd name="T26" fmla="*/ 6 w 178"/>
                <a:gd name="T27" fmla="*/ 95 h 114"/>
                <a:gd name="T28" fmla="*/ 19 w 178"/>
                <a:gd name="T29" fmla="*/ 108 h 114"/>
                <a:gd name="T30" fmla="*/ 31 w 178"/>
                <a:gd name="T31" fmla="*/ 108 h 114"/>
                <a:gd name="T32" fmla="*/ 31 w 178"/>
                <a:gd name="T33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8" h="114">
                  <a:moveTo>
                    <a:pt x="31" y="114"/>
                  </a:moveTo>
                  <a:cubicBezTo>
                    <a:pt x="19" y="114"/>
                    <a:pt x="19" y="114"/>
                    <a:pt x="19" y="114"/>
                  </a:cubicBezTo>
                  <a:cubicBezTo>
                    <a:pt x="8" y="114"/>
                    <a:pt x="0" y="106"/>
                    <a:pt x="0" y="9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69" y="0"/>
                    <a:pt x="178" y="9"/>
                    <a:pt x="178" y="19"/>
                  </a:cubicBezTo>
                  <a:cubicBezTo>
                    <a:pt x="178" y="75"/>
                    <a:pt x="178" y="75"/>
                    <a:pt x="178" y="75"/>
                  </a:cubicBezTo>
                  <a:cubicBezTo>
                    <a:pt x="172" y="75"/>
                    <a:pt x="172" y="75"/>
                    <a:pt x="172" y="75"/>
                  </a:cubicBezTo>
                  <a:cubicBezTo>
                    <a:pt x="172" y="19"/>
                    <a:pt x="172" y="19"/>
                    <a:pt x="172" y="19"/>
                  </a:cubicBezTo>
                  <a:cubicBezTo>
                    <a:pt x="172" y="12"/>
                    <a:pt x="166" y="6"/>
                    <a:pt x="15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2" y="6"/>
                    <a:pt x="6" y="12"/>
                    <a:pt x="6" y="19"/>
                  </a:cubicBezTo>
                  <a:cubicBezTo>
                    <a:pt x="6" y="95"/>
                    <a:pt x="6" y="95"/>
                    <a:pt x="6" y="95"/>
                  </a:cubicBezTo>
                  <a:cubicBezTo>
                    <a:pt x="6" y="102"/>
                    <a:pt x="12" y="108"/>
                    <a:pt x="19" y="108"/>
                  </a:cubicBezTo>
                  <a:cubicBezTo>
                    <a:pt x="31" y="108"/>
                    <a:pt x="31" y="108"/>
                    <a:pt x="31" y="108"/>
                  </a:cubicBezTo>
                  <a:lnTo>
                    <a:pt x="31" y="114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595959"/>
                </a:solidFill>
              </a:endParaRPr>
            </a:p>
          </p:txBody>
        </p:sp>
        <p:sp>
          <p:nvSpPr>
            <p:cNvPr id="23" name="Rectangle 31">
              <a:extLst>
                <a:ext uri="{FF2B5EF4-FFF2-40B4-BE49-F238E27FC236}">
                  <a16:creationId xmlns="" xmlns:a16="http://schemas.microsoft.com/office/drawing/2014/main" id="{63D83996-8D68-4541-9BFE-23D6211C04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1062" y="5178426"/>
              <a:ext cx="730250" cy="26988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595959"/>
                </a:solidFill>
              </a:endParaRPr>
            </a:p>
          </p:txBody>
        </p:sp>
        <p:sp>
          <p:nvSpPr>
            <p:cNvPr id="24" name="Rectangle 32">
              <a:extLst>
                <a:ext uri="{FF2B5EF4-FFF2-40B4-BE49-F238E27FC236}">
                  <a16:creationId xmlns="" xmlns:a16="http://schemas.microsoft.com/office/drawing/2014/main" id="{3838DE79-9B07-49C6-9FD8-419D057EF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1062" y="5281613"/>
              <a:ext cx="730250" cy="26988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595959"/>
                </a:solidFill>
              </a:endParaRPr>
            </a:p>
          </p:txBody>
        </p:sp>
        <p:sp>
          <p:nvSpPr>
            <p:cNvPr id="25" name="Freeform 33">
              <a:extLst>
                <a:ext uri="{FF2B5EF4-FFF2-40B4-BE49-F238E27FC236}">
                  <a16:creationId xmlns="" xmlns:a16="http://schemas.microsoft.com/office/drawing/2014/main" id="{CB501864-2F04-44F1-B4EA-CD9E7A00C2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0762" y="5437188"/>
              <a:ext cx="755650" cy="523875"/>
            </a:xfrm>
            <a:custGeom>
              <a:avLst/>
              <a:gdLst>
                <a:gd name="T0" fmla="*/ 159 w 178"/>
                <a:gd name="T1" fmla="*/ 122 h 122"/>
                <a:gd name="T2" fmla="*/ 19 w 178"/>
                <a:gd name="T3" fmla="*/ 122 h 122"/>
                <a:gd name="T4" fmla="*/ 0 w 178"/>
                <a:gd name="T5" fmla="*/ 103 h 122"/>
                <a:gd name="T6" fmla="*/ 0 w 178"/>
                <a:gd name="T7" fmla="*/ 19 h 122"/>
                <a:gd name="T8" fmla="*/ 19 w 178"/>
                <a:gd name="T9" fmla="*/ 0 h 122"/>
                <a:gd name="T10" fmla="*/ 159 w 178"/>
                <a:gd name="T11" fmla="*/ 0 h 122"/>
                <a:gd name="T12" fmla="*/ 178 w 178"/>
                <a:gd name="T13" fmla="*/ 19 h 122"/>
                <a:gd name="T14" fmla="*/ 178 w 178"/>
                <a:gd name="T15" fmla="*/ 103 h 122"/>
                <a:gd name="T16" fmla="*/ 159 w 178"/>
                <a:gd name="T17" fmla="*/ 122 h 122"/>
                <a:gd name="T18" fmla="*/ 19 w 178"/>
                <a:gd name="T19" fmla="*/ 6 h 122"/>
                <a:gd name="T20" fmla="*/ 6 w 178"/>
                <a:gd name="T21" fmla="*/ 19 h 122"/>
                <a:gd name="T22" fmla="*/ 6 w 178"/>
                <a:gd name="T23" fmla="*/ 103 h 122"/>
                <a:gd name="T24" fmla="*/ 19 w 178"/>
                <a:gd name="T25" fmla="*/ 116 h 122"/>
                <a:gd name="T26" fmla="*/ 159 w 178"/>
                <a:gd name="T27" fmla="*/ 116 h 122"/>
                <a:gd name="T28" fmla="*/ 172 w 178"/>
                <a:gd name="T29" fmla="*/ 103 h 122"/>
                <a:gd name="T30" fmla="*/ 172 w 178"/>
                <a:gd name="T31" fmla="*/ 19 h 122"/>
                <a:gd name="T32" fmla="*/ 159 w 178"/>
                <a:gd name="T33" fmla="*/ 6 h 122"/>
                <a:gd name="T34" fmla="*/ 19 w 178"/>
                <a:gd name="T35" fmla="*/ 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8" h="122">
                  <a:moveTo>
                    <a:pt x="159" y="122"/>
                  </a:moveTo>
                  <a:cubicBezTo>
                    <a:pt x="19" y="122"/>
                    <a:pt x="19" y="122"/>
                    <a:pt x="19" y="122"/>
                  </a:cubicBezTo>
                  <a:cubicBezTo>
                    <a:pt x="8" y="122"/>
                    <a:pt x="0" y="114"/>
                    <a:pt x="0" y="10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69" y="0"/>
                    <a:pt x="178" y="9"/>
                    <a:pt x="178" y="19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8" y="114"/>
                    <a:pt x="169" y="122"/>
                    <a:pt x="159" y="122"/>
                  </a:cubicBezTo>
                  <a:close/>
                  <a:moveTo>
                    <a:pt x="19" y="6"/>
                  </a:moveTo>
                  <a:cubicBezTo>
                    <a:pt x="12" y="6"/>
                    <a:pt x="6" y="12"/>
                    <a:pt x="6" y="19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10"/>
                    <a:pt x="12" y="116"/>
                    <a:pt x="19" y="116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66" y="116"/>
                    <a:pt x="172" y="110"/>
                    <a:pt x="172" y="103"/>
                  </a:cubicBezTo>
                  <a:cubicBezTo>
                    <a:pt x="172" y="19"/>
                    <a:pt x="172" y="19"/>
                    <a:pt x="172" y="19"/>
                  </a:cubicBezTo>
                  <a:cubicBezTo>
                    <a:pt x="172" y="12"/>
                    <a:pt x="166" y="6"/>
                    <a:pt x="159" y="6"/>
                  </a:cubicBezTo>
                  <a:lnTo>
                    <a:pt x="19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595959"/>
                </a:solidFill>
              </a:endParaRPr>
            </a:p>
          </p:txBody>
        </p:sp>
        <p:sp>
          <p:nvSpPr>
            <p:cNvPr id="26" name="Freeform 34">
              <a:extLst>
                <a:ext uri="{FF2B5EF4-FFF2-40B4-BE49-F238E27FC236}">
                  <a16:creationId xmlns="" xmlns:a16="http://schemas.microsoft.com/office/drawing/2014/main" id="{60235D0A-6689-4AEB-8F14-1B961C2F7E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50350" y="5540376"/>
              <a:ext cx="160338" cy="146050"/>
            </a:xfrm>
            <a:custGeom>
              <a:avLst/>
              <a:gdLst>
                <a:gd name="T0" fmla="*/ 21 w 38"/>
                <a:gd name="T1" fmla="*/ 34 h 34"/>
                <a:gd name="T2" fmla="*/ 17 w 38"/>
                <a:gd name="T3" fmla="*/ 34 h 34"/>
                <a:gd name="T4" fmla="*/ 0 w 38"/>
                <a:gd name="T5" fmla="*/ 17 h 34"/>
                <a:gd name="T6" fmla="*/ 17 w 38"/>
                <a:gd name="T7" fmla="*/ 0 h 34"/>
                <a:gd name="T8" fmla="*/ 21 w 38"/>
                <a:gd name="T9" fmla="*/ 0 h 34"/>
                <a:gd name="T10" fmla="*/ 38 w 38"/>
                <a:gd name="T11" fmla="*/ 17 h 34"/>
                <a:gd name="T12" fmla="*/ 21 w 38"/>
                <a:gd name="T13" fmla="*/ 34 h 34"/>
                <a:gd name="T14" fmla="*/ 17 w 38"/>
                <a:gd name="T15" fmla="*/ 6 h 34"/>
                <a:gd name="T16" fmla="*/ 6 w 38"/>
                <a:gd name="T17" fmla="*/ 17 h 34"/>
                <a:gd name="T18" fmla="*/ 17 w 38"/>
                <a:gd name="T19" fmla="*/ 28 h 34"/>
                <a:gd name="T20" fmla="*/ 21 w 38"/>
                <a:gd name="T21" fmla="*/ 28 h 34"/>
                <a:gd name="T22" fmla="*/ 32 w 38"/>
                <a:gd name="T23" fmla="*/ 17 h 34"/>
                <a:gd name="T24" fmla="*/ 21 w 38"/>
                <a:gd name="T25" fmla="*/ 6 h 34"/>
                <a:gd name="T26" fmla="*/ 17 w 38"/>
                <a:gd name="T27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34">
                  <a:moveTo>
                    <a:pt x="21" y="34"/>
                  </a:moveTo>
                  <a:cubicBezTo>
                    <a:pt x="17" y="34"/>
                    <a:pt x="17" y="34"/>
                    <a:pt x="17" y="34"/>
                  </a:cubicBezTo>
                  <a:cubicBezTo>
                    <a:pt x="7" y="34"/>
                    <a:pt x="0" y="27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0" y="0"/>
                    <a:pt x="38" y="8"/>
                    <a:pt x="38" y="17"/>
                  </a:cubicBezTo>
                  <a:cubicBezTo>
                    <a:pt x="38" y="27"/>
                    <a:pt x="30" y="34"/>
                    <a:pt x="21" y="34"/>
                  </a:cubicBezTo>
                  <a:close/>
                  <a:moveTo>
                    <a:pt x="17" y="6"/>
                  </a:moveTo>
                  <a:cubicBezTo>
                    <a:pt x="11" y="6"/>
                    <a:pt x="6" y="11"/>
                    <a:pt x="6" y="17"/>
                  </a:cubicBezTo>
                  <a:cubicBezTo>
                    <a:pt x="6" y="23"/>
                    <a:pt x="11" y="28"/>
                    <a:pt x="17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7" y="28"/>
                    <a:pt x="32" y="23"/>
                    <a:pt x="32" y="17"/>
                  </a:cubicBezTo>
                  <a:cubicBezTo>
                    <a:pt x="32" y="11"/>
                    <a:pt x="27" y="6"/>
                    <a:pt x="21" y="6"/>
                  </a:cubicBezTo>
                  <a:lnTo>
                    <a:pt x="17" y="6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rgbClr val="595959"/>
                </a:solidFill>
              </a:endParaRPr>
            </a:p>
          </p:txBody>
        </p:sp>
      </p:grpSp>
      <p:sp>
        <p:nvSpPr>
          <p:cNvPr id="27" name="Freeform 133">
            <a:extLst>
              <a:ext uri="{FF2B5EF4-FFF2-40B4-BE49-F238E27FC236}">
                <a16:creationId xmlns="" xmlns:a16="http://schemas.microsoft.com/office/drawing/2014/main" id="{6365ED7F-6FF2-404D-9904-59F3941EA577}"/>
              </a:ext>
            </a:extLst>
          </p:cNvPr>
          <p:cNvSpPr>
            <a:spLocks noEditPoints="1"/>
          </p:cNvSpPr>
          <p:nvPr/>
        </p:nvSpPr>
        <p:spPr bwMode="auto">
          <a:xfrm>
            <a:off x="7385124" y="2108393"/>
            <a:ext cx="380258" cy="364298"/>
          </a:xfrm>
          <a:custGeom>
            <a:avLst/>
            <a:gdLst>
              <a:gd name="T0" fmla="*/ 45 w 207"/>
              <a:gd name="T1" fmla="*/ 198 h 198"/>
              <a:gd name="T2" fmla="*/ 40 w 207"/>
              <a:gd name="T3" fmla="*/ 196 h 198"/>
              <a:gd name="T4" fmla="*/ 36 w 207"/>
              <a:gd name="T5" fmla="*/ 187 h 198"/>
              <a:gd name="T6" fmla="*/ 46 w 207"/>
              <a:gd name="T7" fmla="*/ 128 h 198"/>
              <a:gd name="T8" fmla="*/ 46 w 207"/>
              <a:gd name="T9" fmla="*/ 126 h 198"/>
              <a:gd name="T10" fmla="*/ 3 w 207"/>
              <a:gd name="T11" fmla="*/ 84 h 198"/>
              <a:gd name="T12" fmla="*/ 1 w 207"/>
              <a:gd name="T13" fmla="*/ 75 h 198"/>
              <a:gd name="T14" fmla="*/ 8 w 207"/>
              <a:gd name="T15" fmla="*/ 69 h 198"/>
              <a:gd name="T16" fmla="*/ 67 w 207"/>
              <a:gd name="T17" fmla="*/ 60 h 198"/>
              <a:gd name="T18" fmla="*/ 69 w 207"/>
              <a:gd name="T19" fmla="*/ 59 h 198"/>
              <a:gd name="T20" fmla="*/ 95 w 207"/>
              <a:gd name="T21" fmla="*/ 5 h 198"/>
              <a:gd name="T22" fmla="*/ 104 w 207"/>
              <a:gd name="T23" fmla="*/ 0 h 198"/>
              <a:gd name="T24" fmla="*/ 104 w 207"/>
              <a:gd name="T25" fmla="*/ 0 h 198"/>
              <a:gd name="T26" fmla="*/ 112 w 207"/>
              <a:gd name="T27" fmla="*/ 5 h 198"/>
              <a:gd name="T28" fmla="*/ 138 w 207"/>
              <a:gd name="T29" fmla="*/ 59 h 198"/>
              <a:gd name="T30" fmla="*/ 140 w 207"/>
              <a:gd name="T31" fmla="*/ 60 h 198"/>
              <a:gd name="T32" fmla="*/ 199 w 207"/>
              <a:gd name="T33" fmla="*/ 69 h 198"/>
              <a:gd name="T34" fmla="*/ 206 w 207"/>
              <a:gd name="T35" fmla="*/ 75 h 198"/>
              <a:gd name="T36" fmla="*/ 204 w 207"/>
              <a:gd name="T37" fmla="*/ 84 h 198"/>
              <a:gd name="T38" fmla="*/ 161 w 207"/>
              <a:gd name="T39" fmla="*/ 126 h 198"/>
              <a:gd name="T40" fmla="*/ 161 w 207"/>
              <a:gd name="T41" fmla="*/ 128 h 198"/>
              <a:gd name="T42" fmla="*/ 171 w 207"/>
              <a:gd name="T43" fmla="*/ 187 h 198"/>
              <a:gd name="T44" fmla="*/ 167 w 207"/>
              <a:gd name="T45" fmla="*/ 196 h 198"/>
              <a:gd name="T46" fmla="*/ 158 w 207"/>
              <a:gd name="T47" fmla="*/ 197 h 198"/>
              <a:gd name="T48" fmla="*/ 105 w 207"/>
              <a:gd name="T49" fmla="*/ 169 h 198"/>
              <a:gd name="T50" fmla="*/ 102 w 207"/>
              <a:gd name="T51" fmla="*/ 169 h 198"/>
              <a:gd name="T52" fmla="*/ 49 w 207"/>
              <a:gd name="T53" fmla="*/ 197 h 198"/>
              <a:gd name="T54" fmla="*/ 45 w 207"/>
              <a:gd name="T55" fmla="*/ 198 h 198"/>
              <a:gd name="T56" fmla="*/ 104 w 207"/>
              <a:gd name="T57" fmla="*/ 7 h 198"/>
              <a:gd name="T58" fmla="*/ 101 w 207"/>
              <a:gd name="T59" fmla="*/ 8 h 198"/>
              <a:gd name="T60" fmla="*/ 75 w 207"/>
              <a:gd name="T61" fmla="*/ 62 h 198"/>
              <a:gd name="T62" fmla="*/ 68 w 207"/>
              <a:gd name="T63" fmla="*/ 67 h 198"/>
              <a:gd name="T64" fmla="*/ 9 w 207"/>
              <a:gd name="T65" fmla="*/ 75 h 198"/>
              <a:gd name="T66" fmla="*/ 7 w 207"/>
              <a:gd name="T67" fmla="*/ 77 h 198"/>
              <a:gd name="T68" fmla="*/ 7 w 207"/>
              <a:gd name="T69" fmla="*/ 80 h 198"/>
              <a:gd name="T70" fmla="*/ 50 w 207"/>
              <a:gd name="T71" fmla="*/ 121 h 198"/>
              <a:gd name="T72" fmla="*/ 53 w 207"/>
              <a:gd name="T73" fmla="*/ 129 h 198"/>
              <a:gd name="T74" fmla="*/ 43 w 207"/>
              <a:gd name="T75" fmla="*/ 188 h 198"/>
              <a:gd name="T76" fmla="*/ 44 w 207"/>
              <a:gd name="T77" fmla="*/ 191 h 198"/>
              <a:gd name="T78" fmla="*/ 46 w 207"/>
              <a:gd name="T79" fmla="*/ 191 h 198"/>
              <a:gd name="T80" fmla="*/ 99 w 207"/>
              <a:gd name="T81" fmla="*/ 163 h 198"/>
              <a:gd name="T82" fmla="*/ 108 w 207"/>
              <a:gd name="T83" fmla="*/ 163 h 198"/>
              <a:gd name="T84" fmla="*/ 161 w 207"/>
              <a:gd name="T85" fmla="*/ 191 h 198"/>
              <a:gd name="T86" fmla="*/ 163 w 207"/>
              <a:gd name="T87" fmla="*/ 191 h 198"/>
              <a:gd name="T88" fmla="*/ 164 w 207"/>
              <a:gd name="T89" fmla="*/ 188 h 198"/>
              <a:gd name="T90" fmla="*/ 154 w 207"/>
              <a:gd name="T91" fmla="*/ 129 h 198"/>
              <a:gd name="T92" fmla="*/ 157 w 207"/>
              <a:gd name="T93" fmla="*/ 121 h 198"/>
              <a:gd name="T94" fmla="*/ 200 w 207"/>
              <a:gd name="T95" fmla="*/ 80 h 198"/>
              <a:gd name="T96" fmla="*/ 200 w 207"/>
              <a:gd name="T97" fmla="*/ 77 h 198"/>
              <a:gd name="T98" fmla="*/ 198 w 207"/>
              <a:gd name="T99" fmla="*/ 75 h 198"/>
              <a:gd name="T100" fmla="*/ 139 w 207"/>
              <a:gd name="T101" fmla="*/ 67 h 198"/>
              <a:gd name="T102" fmla="*/ 132 w 207"/>
              <a:gd name="T103" fmla="*/ 62 h 198"/>
              <a:gd name="T104" fmla="*/ 106 w 207"/>
              <a:gd name="T105" fmla="*/ 8 h 198"/>
              <a:gd name="T106" fmla="*/ 104 w 207"/>
              <a:gd name="T107" fmla="*/ 7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07" h="198">
                <a:moveTo>
                  <a:pt x="45" y="198"/>
                </a:moveTo>
                <a:cubicBezTo>
                  <a:pt x="43" y="198"/>
                  <a:pt x="42" y="197"/>
                  <a:pt x="40" y="196"/>
                </a:cubicBezTo>
                <a:cubicBezTo>
                  <a:pt x="37" y="194"/>
                  <a:pt x="36" y="191"/>
                  <a:pt x="36" y="187"/>
                </a:cubicBezTo>
                <a:cubicBezTo>
                  <a:pt x="46" y="128"/>
                  <a:pt x="46" y="128"/>
                  <a:pt x="46" y="128"/>
                </a:cubicBezTo>
                <a:cubicBezTo>
                  <a:pt x="47" y="127"/>
                  <a:pt x="46" y="127"/>
                  <a:pt x="46" y="126"/>
                </a:cubicBezTo>
                <a:cubicBezTo>
                  <a:pt x="3" y="84"/>
                  <a:pt x="3" y="84"/>
                  <a:pt x="3" y="84"/>
                </a:cubicBezTo>
                <a:cubicBezTo>
                  <a:pt x="0" y="82"/>
                  <a:pt x="0" y="78"/>
                  <a:pt x="1" y="75"/>
                </a:cubicBezTo>
                <a:cubicBezTo>
                  <a:pt x="2" y="72"/>
                  <a:pt x="5" y="69"/>
                  <a:pt x="8" y="69"/>
                </a:cubicBezTo>
                <a:cubicBezTo>
                  <a:pt x="67" y="60"/>
                  <a:pt x="67" y="60"/>
                  <a:pt x="67" y="60"/>
                </a:cubicBezTo>
                <a:cubicBezTo>
                  <a:pt x="68" y="60"/>
                  <a:pt x="69" y="60"/>
                  <a:pt x="69" y="59"/>
                </a:cubicBezTo>
                <a:cubicBezTo>
                  <a:pt x="95" y="5"/>
                  <a:pt x="95" y="5"/>
                  <a:pt x="95" y="5"/>
                </a:cubicBezTo>
                <a:cubicBezTo>
                  <a:pt x="97" y="2"/>
                  <a:pt x="100" y="0"/>
                  <a:pt x="104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07" y="0"/>
                  <a:pt x="110" y="2"/>
                  <a:pt x="112" y="5"/>
                </a:cubicBezTo>
                <a:cubicBezTo>
                  <a:pt x="138" y="59"/>
                  <a:pt x="138" y="59"/>
                  <a:pt x="138" y="59"/>
                </a:cubicBezTo>
                <a:cubicBezTo>
                  <a:pt x="138" y="60"/>
                  <a:pt x="139" y="60"/>
                  <a:pt x="140" y="60"/>
                </a:cubicBezTo>
                <a:cubicBezTo>
                  <a:pt x="199" y="69"/>
                  <a:pt x="199" y="69"/>
                  <a:pt x="199" y="69"/>
                </a:cubicBezTo>
                <a:cubicBezTo>
                  <a:pt x="203" y="69"/>
                  <a:pt x="205" y="72"/>
                  <a:pt x="206" y="75"/>
                </a:cubicBezTo>
                <a:cubicBezTo>
                  <a:pt x="207" y="78"/>
                  <a:pt x="207" y="82"/>
                  <a:pt x="204" y="84"/>
                </a:cubicBezTo>
                <a:cubicBezTo>
                  <a:pt x="161" y="126"/>
                  <a:pt x="161" y="126"/>
                  <a:pt x="161" y="126"/>
                </a:cubicBezTo>
                <a:cubicBezTo>
                  <a:pt x="161" y="127"/>
                  <a:pt x="160" y="127"/>
                  <a:pt x="161" y="128"/>
                </a:cubicBezTo>
                <a:cubicBezTo>
                  <a:pt x="171" y="187"/>
                  <a:pt x="171" y="187"/>
                  <a:pt x="171" y="187"/>
                </a:cubicBezTo>
                <a:cubicBezTo>
                  <a:pt x="171" y="191"/>
                  <a:pt x="170" y="194"/>
                  <a:pt x="167" y="196"/>
                </a:cubicBezTo>
                <a:cubicBezTo>
                  <a:pt x="164" y="198"/>
                  <a:pt x="161" y="198"/>
                  <a:pt x="158" y="197"/>
                </a:cubicBezTo>
                <a:cubicBezTo>
                  <a:pt x="105" y="169"/>
                  <a:pt x="105" y="169"/>
                  <a:pt x="105" y="169"/>
                </a:cubicBezTo>
                <a:cubicBezTo>
                  <a:pt x="104" y="168"/>
                  <a:pt x="103" y="168"/>
                  <a:pt x="102" y="169"/>
                </a:cubicBezTo>
                <a:cubicBezTo>
                  <a:pt x="49" y="197"/>
                  <a:pt x="49" y="197"/>
                  <a:pt x="49" y="197"/>
                </a:cubicBezTo>
                <a:cubicBezTo>
                  <a:pt x="48" y="197"/>
                  <a:pt x="47" y="198"/>
                  <a:pt x="45" y="198"/>
                </a:cubicBezTo>
                <a:close/>
                <a:moveTo>
                  <a:pt x="104" y="7"/>
                </a:moveTo>
                <a:cubicBezTo>
                  <a:pt x="103" y="7"/>
                  <a:pt x="102" y="7"/>
                  <a:pt x="101" y="8"/>
                </a:cubicBezTo>
                <a:cubicBezTo>
                  <a:pt x="75" y="62"/>
                  <a:pt x="75" y="62"/>
                  <a:pt x="75" y="62"/>
                </a:cubicBezTo>
                <a:cubicBezTo>
                  <a:pt x="73" y="64"/>
                  <a:pt x="71" y="66"/>
                  <a:pt x="68" y="67"/>
                </a:cubicBezTo>
                <a:cubicBezTo>
                  <a:pt x="9" y="75"/>
                  <a:pt x="9" y="75"/>
                  <a:pt x="9" y="75"/>
                </a:cubicBezTo>
                <a:cubicBezTo>
                  <a:pt x="7" y="75"/>
                  <a:pt x="7" y="77"/>
                  <a:pt x="7" y="77"/>
                </a:cubicBezTo>
                <a:cubicBezTo>
                  <a:pt x="7" y="77"/>
                  <a:pt x="6" y="79"/>
                  <a:pt x="7" y="80"/>
                </a:cubicBezTo>
                <a:cubicBezTo>
                  <a:pt x="50" y="121"/>
                  <a:pt x="50" y="121"/>
                  <a:pt x="50" y="121"/>
                </a:cubicBezTo>
                <a:cubicBezTo>
                  <a:pt x="52" y="123"/>
                  <a:pt x="53" y="126"/>
                  <a:pt x="53" y="129"/>
                </a:cubicBezTo>
                <a:cubicBezTo>
                  <a:pt x="43" y="188"/>
                  <a:pt x="43" y="188"/>
                  <a:pt x="43" y="188"/>
                </a:cubicBezTo>
                <a:cubicBezTo>
                  <a:pt x="42" y="190"/>
                  <a:pt x="43" y="190"/>
                  <a:pt x="44" y="191"/>
                </a:cubicBezTo>
                <a:cubicBezTo>
                  <a:pt x="44" y="191"/>
                  <a:pt x="45" y="192"/>
                  <a:pt x="46" y="191"/>
                </a:cubicBezTo>
                <a:cubicBezTo>
                  <a:pt x="99" y="163"/>
                  <a:pt x="99" y="163"/>
                  <a:pt x="99" y="163"/>
                </a:cubicBezTo>
                <a:cubicBezTo>
                  <a:pt x="102" y="162"/>
                  <a:pt x="105" y="162"/>
                  <a:pt x="108" y="163"/>
                </a:cubicBezTo>
                <a:cubicBezTo>
                  <a:pt x="161" y="191"/>
                  <a:pt x="161" y="191"/>
                  <a:pt x="161" y="191"/>
                </a:cubicBezTo>
                <a:cubicBezTo>
                  <a:pt x="162" y="192"/>
                  <a:pt x="163" y="191"/>
                  <a:pt x="163" y="191"/>
                </a:cubicBezTo>
                <a:cubicBezTo>
                  <a:pt x="164" y="190"/>
                  <a:pt x="165" y="190"/>
                  <a:pt x="164" y="188"/>
                </a:cubicBezTo>
                <a:cubicBezTo>
                  <a:pt x="154" y="129"/>
                  <a:pt x="154" y="129"/>
                  <a:pt x="154" y="129"/>
                </a:cubicBezTo>
                <a:cubicBezTo>
                  <a:pt x="154" y="126"/>
                  <a:pt x="155" y="123"/>
                  <a:pt x="157" y="121"/>
                </a:cubicBezTo>
                <a:cubicBezTo>
                  <a:pt x="200" y="80"/>
                  <a:pt x="200" y="80"/>
                  <a:pt x="200" y="80"/>
                </a:cubicBezTo>
                <a:cubicBezTo>
                  <a:pt x="201" y="79"/>
                  <a:pt x="200" y="77"/>
                  <a:pt x="200" y="77"/>
                </a:cubicBezTo>
                <a:cubicBezTo>
                  <a:pt x="200" y="77"/>
                  <a:pt x="200" y="75"/>
                  <a:pt x="198" y="75"/>
                </a:cubicBezTo>
                <a:cubicBezTo>
                  <a:pt x="139" y="67"/>
                  <a:pt x="139" y="67"/>
                  <a:pt x="139" y="67"/>
                </a:cubicBezTo>
                <a:cubicBezTo>
                  <a:pt x="136" y="66"/>
                  <a:pt x="134" y="64"/>
                  <a:pt x="132" y="62"/>
                </a:cubicBezTo>
                <a:cubicBezTo>
                  <a:pt x="106" y="8"/>
                  <a:pt x="106" y="8"/>
                  <a:pt x="106" y="8"/>
                </a:cubicBezTo>
                <a:cubicBezTo>
                  <a:pt x="105" y="7"/>
                  <a:pt x="104" y="7"/>
                  <a:pt x="104" y="7"/>
                </a:cubicBezTo>
                <a:close/>
              </a:path>
            </a:pathLst>
          </a:custGeom>
          <a:solidFill>
            <a:srgbClr val="DB002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8" name="Rectangle 27"/>
          <p:cNvSpPr/>
          <p:nvPr/>
        </p:nvSpPr>
        <p:spPr>
          <a:xfrm>
            <a:off x="3806310" y="5805172"/>
            <a:ext cx="1620000" cy="216000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/>
              <a:t>MODE OPERATOIRE</a:t>
            </a:r>
            <a:endParaRPr lang="fr-FR" sz="1400" b="1" dirty="0"/>
          </a:p>
        </p:txBody>
      </p:sp>
      <p:pic>
        <p:nvPicPr>
          <p:cNvPr id="5122" name="Picture 2" descr="attention, erro, exclamation, mark, warn, warning, weather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506" y="5606392"/>
            <a:ext cx="572265" cy="57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ZoneTexte 28"/>
          <p:cNvSpPr txBox="1"/>
          <p:nvPr/>
        </p:nvSpPr>
        <p:spPr>
          <a:xfrm>
            <a:off x="4028649" y="5547017"/>
            <a:ext cx="11753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/>
              <a:t>Modification du</a:t>
            </a:r>
            <a:endParaRPr lang="fr-FR" sz="1400" dirty="0"/>
          </a:p>
        </p:txBody>
      </p:sp>
      <p:sp>
        <p:nvSpPr>
          <p:cNvPr id="30" name="ZoneTexte 29"/>
          <p:cNvSpPr txBox="1"/>
          <p:nvPr/>
        </p:nvSpPr>
        <p:spPr>
          <a:xfrm>
            <a:off x="3943696" y="5939550"/>
            <a:ext cx="13452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/>
              <a:t>à partir du 1</a:t>
            </a:r>
            <a:r>
              <a:rPr lang="fr-FR" sz="1400" baseline="30000" dirty="0" smtClean="0"/>
              <a:t>er</a:t>
            </a:r>
            <a:r>
              <a:rPr lang="fr-FR" sz="1400" dirty="0" smtClean="0"/>
              <a:t> juin</a:t>
            </a:r>
            <a:endParaRPr lang="fr-F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996" y="2026622"/>
            <a:ext cx="4552678" cy="409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151905"/>
            <a:ext cx="8542338" cy="5260770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rgbClr val="DB0029"/>
                </a:solidFill>
              </a:rPr>
              <a:t>NOUVEAU</a:t>
            </a:r>
            <a:r>
              <a:rPr lang="fr-FR" dirty="0" smtClean="0"/>
              <a:t> : Mode opératoire offre diplômés </a:t>
            </a:r>
            <a:r>
              <a:rPr lang="fr-FR" b="1" dirty="0" smtClean="0"/>
              <a:t>à partir du 1</a:t>
            </a:r>
            <a:r>
              <a:rPr lang="fr-FR" b="1" baseline="30000" dirty="0" smtClean="0"/>
              <a:t>er</a:t>
            </a:r>
            <a:r>
              <a:rPr lang="fr-FR" b="1" dirty="0" smtClean="0"/>
              <a:t> juin</a:t>
            </a:r>
          </a:p>
          <a:p>
            <a:pPr marL="0" lvl="3" indent="0">
              <a:buClr>
                <a:schemeClr val="tx2"/>
              </a:buClr>
              <a:buNone/>
            </a:pPr>
            <a:r>
              <a:rPr lang="fr-FR" dirty="0">
                <a:solidFill>
                  <a:sysClr val="windowText" lastClr="000000"/>
                </a:solidFill>
              </a:rPr>
              <a:t>Afin de positionner l’offre diplômé à votre client, il </a:t>
            </a:r>
            <a:r>
              <a:rPr lang="fr-FR" dirty="0" smtClean="0">
                <a:solidFill>
                  <a:sysClr val="windowText" lastClr="000000"/>
                </a:solidFill>
              </a:rPr>
              <a:t>convient, </a:t>
            </a:r>
            <a:r>
              <a:rPr lang="fr-FR" b="1" dirty="0">
                <a:solidFill>
                  <a:srgbClr val="DB0029"/>
                </a:solidFill>
              </a:rPr>
              <a:t>AVANT TOUTE SOUSCRIPTION OU AVENANT </a:t>
            </a:r>
            <a:r>
              <a:rPr lang="fr-FR" b="1" dirty="0" smtClean="0">
                <a:solidFill>
                  <a:srgbClr val="DB0029"/>
                </a:solidFill>
              </a:rPr>
              <a:t/>
            </a:r>
            <a:br>
              <a:rPr lang="fr-FR" b="1" dirty="0" smtClean="0">
                <a:solidFill>
                  <a:srgbClr val="DB0029"/>
                </a:solidFill>
              </a:rPr>
            </a:br>
            <a:r>
              <a:rPr lang="fr-FR" dirty="0" smtClean="0">
                <a:solidFill>
                  <a:sysClr val="windowText" lastClr="000000"/>
                </a:solidFill>
              </a:rPr>
              <a:t>d’un </a:t>
            </a:r>
            <a:r>
              <a:rPr lang="fr-FR" dirty="0">
                <a:solidFill>
                  <a:sysClr val="windowText" lastClr="000000"/>
                </a:solidFill>
              </a:rPr>
              <a:t>BL, d’</a:t>
            </a:r>
            <a:r>
              <a:rPr lang="fr-FR" b="1" dirty="0">
                <a:solidFill>
                  <a:sysClr val="windowText" lastClr="000000"/>
                </a:solidFill>
              </a:rPr>
              <a:t>associer votre client à un profil via la transaction 0154</a:t>
            </a:r>
            <a:r>
              <a:rPr lang="fr-FR" dirty="0">
                <a:solidFill>
                  <a:sysClr val="windowText" lastClr="000000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Depuis la synthèse client, </a:t>
            </a:r>
            <a:r>
              <a:rPr lang="fr-FR" sz="1600" dirty="0" smtClean="0"/>
              <a:t>taper </a:t>
            </a:r>
            <a:r>
              <a:rPr lang="fr-FR" sz="1600" dirty="0"/>
              <a:t>le code </a:t>
            </a:r>
            <a:r>
              <a:rPr lang="fr-FR" sz="1600" dirty="0" smtClean="0"/>
              <a:t/>
            </a:r>
            <a:br>
              <a:rPr lang="fr-FR" sz="1600" dirty="0" smtClean="0"/>
            </a:br>
            <a:r>
              <a:rPr lang="fr-FR" sz="1600" dirty="0" smtClean="0"/>
              <a:t>transaction </a:t>
            </a:r>
            <a:r>
              <a:rPr lang="fr-FR" sz="1600" dirty="0">
                <a:solidFill>
                  <a:srgbClr val="DB0029"/>
                </a:solidFill>
              </a:rPr>
              <a:t>0154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L’écran                                                     </a:t>
            </a:r>
            <a:r>
              <a:rPr lang="fr-FR" sz="1600" dirty="0" smtClean="0"/>
              <a:t/>
            </a:r>
            <a:br>
              <a:rPr lang="fr-FR" sz="1600" dirty="0" smtClean="0"/>
            </a:br>
            <a:r>
              <a:rPr lang="fr-FR" sz="1600" dirty="0" smtClean="0"/>
              <a:t>s’ouvre</a:t>
            </a:r>
            <a:r>
              <a:rPr lang="fr-FR" sz="1600" dirty="0"/>
              <a:t>, cliquer sur </a:t>
            </a:r>
            <a:r>
              <a:rPr lang="fr-FR" sz="1600" dirty="0">
                <a:solidFill>
                  <a:srgbClr val="DB0029"/>
                </a:solidFill>
              </a:rPr>
              <a:t>Associer un profil tarifaire</a:t>
            </a:r>
          </a:p>
          <a:p>
            <a:pPr marL="342900" indent="-342900">
              <a:buFont typeface="+mj-lt"/>
              <a:buAutoNum type="arabicPeriod"/>
            </a:pPr>
            <a:endParaRPr lang="fr-FR" sz="1600" dirty="0"/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Un second écran                                                  </a:t>
            </a:r>
            <a:r>
              <a:rPr lang="fr-FR" sz="1600" dirty="0" smtClean="0"/>
              <a:t> </a:t>
            </a:r>
            <a:br>
              <a:rPr lang="fr-FR" sz="1600" dirty="0" smtClean="0"/>
            </a:br>
            <a:r>
              <a:rPr lang="fr-FR" sz="1600" dirty="0" smtClean="0"/>
              <a:t>s’ouvre :</a:t>
            </a:r>
            <a:endParaRPr lang="fr-FR" sz="1600" dirty="0"/>
          </a:p>
          <a:p>
            <a:pPr marL="790575" lvl="1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Cliquer sur le profil </a:t>
            </a:r>
            <a:r>
              <a:rPr lang="fr-FR" dirty="0">
                <a:solidFill>
                  <a:srgbClr val="DB0029"/>
                </a:solidFill>
              </a:rPr>
              <a:t>Diplômé2018 </a:t>
            </a:r>
            <a:r>
              <a:rPr lang="fr-FR" dirty="0" smtClean="0">
                <a:solidFill>
                  <a:srgbClr val="DB0029"/>
                </a:solidFill>
              </a:rPr>
              <a:t/>
            </a:r>
            <a:br>
              <a:rPr lang="fr-FR" dirty="0" smtClean="0">
                <a:solidFill>
                  <a:srgbClr val="DB0029"/>
                </a:solidFill>
              </a:rPr>
            </a:br>
            <a:r>
              <a:rPr lang="fr-FR" dirty="0" smtClean="0">
                <a:solidFill>
                  <a:srgbClr val="DB0029"/>
                </a:solidFill>
              </a:rPr>
              <a:t>Visa </a:t>
            </a:r>
            <a:r>
              <a:rPr lang="fr-FR" dirty="0" err="1">
                <a:solidFill>
                  <a:srgbClr val="DB0029"/>
                </a:solidFill>
              </a:rPr>
              <a:t>Classic</a:t>
            </a:r>
            <a:r>
              <a:rPr lang="fr-FR" dirty="0">
                <a:solidFill>
                  <a:srgbClr val="DB0029"/>
                </a:solidFill>
              </a:rPr>
              <a:t>/Premier </a:t>
            </a:r>
          </a:p>
          <a:p>
            <a:pPr marL="790575" lvl="1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Puis sur </a:t>
            </a:r>
            <a:r>
              <a:rPr lang="fr-FR" dirty="0">
                <a:solidFill>
                  <a:srgbClr val="DB0029"/>
                </a:solidFill>
              </a:rPr>
              <a:t>Justificatif collecté ce jour</a:t>
            </a:r>
            <a:r>
              <a:rPr lang="fr-FR" dirty="0"/>
              <a:t> </a:t>
            </a:r>
            <a:r>
              <a:rPr lang="fr-FR" dirty="0" smtClean="0"/>
              <a:t>après </a:t>
            </a:r>
            <a:br>
              <a:rPr lang="fr-FR" dirty="0" smtClean="0"/>
            </a:br>
            <a:r>
              <a:rPr lang="fr-FR" dirty="0" smtClean="0"/>
              <a:t>avoir </a:t>
            </a:r>
            <a:r>
              <a:rPr lang="fr-FR" dirty="0"/>
              <a:t>vérifier les pièces justificatives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de votre </a:t>
            </a:r>
            <a:r>
              <a:rPr lang="fr-FR" dirty="0"/>
              <a:t>client</a:t>
            </a:r>
          </a:p>
          <a:p>
            <a:pPr marL="790575" lvl="1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Et finir en cliquant sur </a:t>
            </a:r>
            <a:r>
              <a:rPr lang="fr-FR" dirty="0">
                <a:solidFill>
                  <a:srgbClr val="DB0029"/>
                </a:solidFill>
              </a:rPr>
              <a:t>Créer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Quitter l’écran pour revenir sur la synthèse client </a:t>
            </a:r>
            <a:r>
              <a:rPr lang="fr-FR" sz="1600" dirty="0" smtClean="0"/>
              <a:t/>
            </a:r>
            <a:br>
              <a:rPr lang="fr-FR" sz="1600" dirty="0" smtClean="0"/>
            </a:br>
            <a:r>
              <a:rPr lang="fr-FR" sz="1600" dirty="0" smtClean="0"/>
              <a:t>afin </a:t>
            </a:r>
            <a:r>
              <a:rPr lang="fr-FR" sz="1600" dirty="0"/>
              <a:t>d’ouvrir le BL ou de faire l’avenant ; </a:t>
            </a:r>
            <a:r>
              <a:rPr lang="fr-FR" sz="1600" dirty="0" smtClean="0"/>
              <a:t/>
            </a:r>
            <a:br>
              <a:rPr lang="fr-FR" sz="1600" dirty="0" smtClean="0"/>
            </a:br>
            <a:r>
              <a:rPr lang="fr-FR" sz="1600" dirty="0" smtClean="0"/>
              <a:t>la </a:t>
            </a:r>
            <a:r>
              <a:rPr lang="fr-FR" sz="1600" dirty="0"/>
              <a:t>promotion s’appliquera automatiquement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offres promotionnelles</a:t>
            </a:r>
          </a:p>
        </p:txBody>
      </p:sp>
      <p:pic>
        <p:nvPicPr>
          <p:cNvPr id="4" name="Picture 2" descr="attention, erro, exclamation, mark, warn, warning, weather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882" y="1241026"/>
            <a:ext cx="630216" cy="63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3407" y="2334271"/>
            <a:ext cx="1810305" cy="210129"/>
          </a:xfrm>
          <a:prstGeom prst="rect">
            <a:avLst/>
          </a:prstGeom>
        </p:spPr>
      </p:pic>
      <p:pic>
        <p:nvPicPr>
          <p:cNvPr id="8" name="Image 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425" y="3125721"/>
            <a:ext cx="2460286" cy="237393"/>
          </a:xfrm>
          <a:prstGeom prst="rect">
            <a:avLst/>
          </a:prstGeom>
        </p:spPr>
      </p:pic>
      <p:pic>
        <p:nvPicPr>
          <p:cNvPr id="10" name="Image 9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43407" y="3485971"/>
            <a:ext cx="2239528" cy="1518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4" name="Connecteur droit avec flèche 13"/>
          <p:cNvCxnSpPr/>
          <p:nvPr/>
        </p:nvCxnSpPr>
        <p:spPr>
          <a:xfrm flipV="1">
            <a:off x="3717824" y="3363115"/>
            <a:ext cx="866051" cy="615119"/>
          </a:xfrm>
          <a:prstGeom prst="straightConnector1">
            <a:avLst/>
          </a:prstGeom>
          <a:ln>
            <a:solidFill>
              <a:srgbClr val="DB002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3717824" y="4643252"/>
            <a:ext cx="866051" cy="855023"/>
          </a:xfrm>
          <a:prstGeom prst="straightConnector1">
            <a:avLst/>
          </a:prstGeom>
          <a:ln>
            <a:solidFill>
              <a:srgbClr val="DB002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322757" y="5284519"/>
            <a:ext cx="1261118" cy="463138"/>
          </a:xfrm>
          <a:prstGeom prst="straightConnector1">
            <a:avLst/>
          </a:prstGeom>
          <a:ln>
            <a:solidFill>
              <a:srgbClr val="DB002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Image 25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1515" y="2618082"/>
            <a:ext cx="2256106" cy="19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1905"/>
              </p:ext>
            </p:extLst>
          </p:nvPr>
        </p:nvGraphicFramePr>
        <p:xfrm>
          <a:off x="330616" y="1922726"/>
          <a:ext cx="8433206" cy="1051560"/>
        </p:xfrm>
        <a:graphic>
          <a:graphicData uri="http://schemas.openxmlformats.org/drawingml/2006/table">
            <a:tbl>
              <a:tblPr/>
              <a:tblGrid>
                <a:gridCol w="2670021"/>
                <a:gridCol w="1024167"/>
                <a:gridCol w="1024167"/>
                <a:gridCol w="1146348"/>
                <a:gridCol w="1273022"/>
                <a:gridCol w="1295481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rgbClr val="595959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FFFFFF"/>
                          </a:solidFill>
                          <a:latin typeface="+mj-lt"/>
                          <a:ea typeface="Calibri"/>
                          <a:cs typeface="Times New Roman"/>
                        </a:rPr>
                        <a:t>Ages</a:t>
                      </a:r>
                      <a:endParaRPr lang="fr-FR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FFFFFF"/>
                          </a:solidFill>
                          <a:latin typeface="+mj-lt"/>
                          <a:ea typeface="Calibri"/>
                          <a:cs typeface="Times New Roman"/>
                        </a:rPr>
                        <a:t>Jusqu’à</a:t>
                      </a:r>
                      <a:endParaRPr lang="fr-FR" sz="12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FFFFFF"/>
                          </a:solidFill>
                          <a:latin typeface="+mj-lt"/>
                          <a:ea typeface="Calibri"/>
                          <a:cs typeface="Times New Roman"/>
                        </a:rPr>
                        <a:t>Jusqu’à</a:t>
                      </a:r>
                      <a:endParaRPr lang="fr-FR" sz="12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FFFFFF"/>
                          </a:solidFill>
                          <a:latin typeface="+mj-lt"/>
                          <a:ea typeface="Calibri"/>
                          <a:cs typeface="Times New Roman"/>
                        </a:rPr>
                        <a:t>Taux Promo</a:t>
                      </a:r>
                      <a:endParaRPr lang="fr-FR" sz="12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FFFFFF"/>
                          </a:solidFill>
                          <a:latin typeface="+mj-lt"/>
                          <a:ea typeface="Calibri"/>
                          <a:cs typeface="Times New Roman"/>
                        </a:rPr>
                        <a:t>Frais Dossier</a:t>
                      </a:r>
                      <a:endParaRPr lang="fr-FR" sz="12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Prêt </a:t>
                      </a:r>
                      <a:r>
                        <a:rPr lang="fr-FR" sz="1200" dirty="0" smtClean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Etudiant/Apprentis*</a:t>
                      </a:r>
                      <a:endParaRPr lang="fr-FR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18-28 ans</a:t>
                      </a:r>
                      <a:endParaRPr lang="fr-FR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60 000 €</a:t>
                      </a:r>
                      <a:endParaRPr lang="fr-FR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120 mois</a:t>
                      </a:r>
                      <a:endParaRPr lang="fr-FR" sz="12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0,90%</a:t>
                      </a:r>
                      <a:endParaRPr lang="fr-FR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400" b="1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0 €</a:t>
                      </a:r>
                      <a:endParaRPr lang="fr-FR" sz="12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Prêt Pour Avancer </a:t>
                      </a:r>
                      <a:br>
                        <a:rPr lang="fr-FR" sz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</a:br>
                      <a:r>
                        <a:rPr lang="fr-FR" sz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(destiné aux Jeunes Actifs)</a:t>
                      </a:r>
                      <a:endParaRPr lang="fr-FR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18-28 ans</a:t>
                      </a:r>
                      <a:endParaRPr lang="fr-FR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6 000 €</a:t>
                      </a:r>
                      <a:endParaRPr lang="fr-FR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60 mois</a:t>
                      </a:r>
                      <a:endParaRPr lang="fr-FR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Prêt Erasmus+</a:t>
                      </a:r>
                      <a:endParaRPr lang="fr-FR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18-28 ans</a:t>
                      </a:r>
                      <a:endParaRPr lang="fr-FR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18 000 €</a:t>
                      </a:r>
                      <a:endParaRPr lang="fr-FR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120 mois</a:t>
                      </a:r>
                      <a:endParaRPr lang="fr-FR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offres promotionnelles</a:t>
            </a:r>
            <a:endParaRPr lang="fr-FR" dirty="0"/>
          </a:p>
        </p:txBody>
      </p:sp>
      <p:sp>
        <p:nvSpPr>
          <p:cNvPr id="107521" name="Rectangle 1"/>
          <p:cNvSpPr>
            <a:spLocks noChangeArrowheads="1"/>
          </p:cNvSpPr>
          <p:nvPr/>
        </p:nvSpPr>
        <p:spPr bwMode="auto">
          <a:xfrm>
            <a:off x="298450" y="3146150"/>
            <a:ext cx="8392761" cy="348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dirty="0" smtClean="0">
                <a:ea typeface="Calibri" pitchFamily="34" charset="0"/>
                <a:cs typeface="Times New Roman" pitchFamily="18" charset="0"/>
              </a:rPr>
              <a:t>Délégation DG pour </a:t>
            </a:r>
            <a:r>
              <a:rPr lang="fr-FR" sz="1600" dirty="0">
                <a:ea typeface="Calibri" pitchFamily="34" charset="0"/>
                <a:cs typeface="Times New Roman" pitchFamily="18" charset="0"/>
              </a:rPr>
              <a:t>descendre le taux du </a:t>
            </a:r>
            <a:r>
              <a:rPr lang="fr-FR" sz="1600" b="1" dirty="0">
                <a:ea typeface="Calibri" pitchFamily="34" charset="0"/>
                <a:cs typeface="Times New Roman" pitchFamily="18" charset="0"/>
              </a:rPr>
              <a:t>Crédit </a:t>
            </a:r>
            <a:r>
              <a:rPr lang="fr-FR" sz="1600" b="1" dirty="0" smtClean="0">
                <a:ea typeface="Calibri" pitchFamily="34" charset="0"/>
                <a:cs typeface="Times New Roman" pitchFamily="18" charset="0"/>
              </a:rPr>
              <a:t>Etudiant/Apprentis </a:t>
            </a:r>
            <a:r>
              <a:rPr lang="fr-FR" sz="1600" b="1" dirty="0">
                <a:ea typeface="Calibri" pitchFamily="34" charset="0"/>
                <a:cs typeface="Times New Roman" pitchFamily="18" charset="0"/>
              </a:rPr>
              <a:t>à 0,80% </a:t>
            </a:r>
            <a:r>
              <a:rPr lang="fr-FR" sz="1600" dirty="0">
                <a:ea typeface="Calibri" pitchFamily="34" charset="0"/>
                <a:cs typeface="Times New Roman" pitchFamily="18" charset="0"/>
              </a:rPr>
              <a:t>au lieu de 0,90</a:t>
            </a:r>
            <a:r>
              <a:rPr lang="fr-FR" sz="1600" dirty="0" smtClean="0">
                <a:ea typeface="Calibri" pitchFamily="34" charset="0"/>
                <a:cs typeface="Times New Roman" pitchFamily="18" charset="0"/>
              </a:rPr>
              <a:t>%</a:t>
            </a:r>
            <a:endParaRPr lang="fr-FR" sz="1600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Forme libre 7"/>
          <p:cNvSpPr/>
          <p:nvPr/>
        </p:nvSpPr>
        <p:spPr>
          <a:xfrm>
            <a:off x="213645" y="1129284"/>
            <a:ext cx="1854437" cy="456890"/>
          </a:xfrm>
          <a:custGeom>
            <a:avLst/>
            <a:gdLst>
              <a:gd name="connsiteX0" fmla="*/ 0 w 2948299"/>
              <a:gd name="connsiteY0" fmla="*/ 205099 h 726392"/>
              <a:gd name="connsiteX1" fmla="*/ 136733 w 2948299"/>
              <a:gd name="connsiteY1" fmla="*/ 726392 h 726392"/>
              <a:gd name="connsiteX2" fmla="*/ 2811566 w 2948299"/>
              <a:gd name="connsiteY2" fmla="*/ 632389 h 726392"/>
              <a:gd name="connsiteX3" fmla="*/ 2948299 w 2948299"/>
              <a:gd name="connsiteY3" fmla="*/ 0 h 726392"/>
              <a:gd name="connsiteX4" fmla="*/ 0 w 2948299"/>
              <a:gd name="connsiteY4" fmla="*/ 205099 h 72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8299" h="726392">
                <a:moveTo>
                  <a:pt x="0" y="205099"/>
                </a:moveTo>
                <a:lnTo>
                  <a:pt x="136733" y="726392"/>
                </a:lnTo>
                <a:lnTo>
                  <a:pt x="2811566" y="632389"/>
                </a:lnTo>
                <a:lnTo>
                  <a:pt x="2948299" y="0"/>
                </a:lnTo>
                <a:lnTo>
                  <a:pt x="0" y="205099"/>
                </a:lnTo>
                <a:close/>
              </a:path>
            </a:pathLst>
          </a:custGeom>
          <a:solidFill>
            <a:srgbClr val="EB0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256375" y="1198701"/>
            <a:ext cx="1699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CRÉDIT JEUNES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8450" y="3412430"/>
            <a:ext cx="8328559" cy="411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dirty="0">
                <a:ea typeface="Calibri" pitchFamily="34" charset="0"/>
                <a:cs typeface="Times New Roman" pitchFamily="18" charset="0"/>
              </a:rPr>
              <a:t>La commercialisation du prêt 1000€ à 0% </a:t>
            </a:r>
            <a:r>
              <a:rPr lang="fr-FR" sz="1600" dirty="0" smtClean="0">
                <a:ea typeface="Calibri" pitchFamily="34" charset="0"/>
                <a:cs typeface="Times New Roman" pitchFamily="18" charset="0"/>
              </a:rPr>
              <a:t>est </a:t>
            </a:r>
            <a:r>
              <a:rPr lang="fr-FR" sz="1600" dirty="0">
                <a:ea typeface="Calibri" pitchFamily="34" charset="0"/>
                <a:cs typeface="Times New Roman" pitchFamily="18" charset="0"/>
              </a:rPr>
              <a:t>suspendue du 02 mai au 31 octobre </a:t>
            </a:r>
            <a:r>
              <a:rPr lang="fr-FR" sz="1600" dirty="0" smtClean="0">
                <a:ea typeface="Calibri" pitchFamily="34" charset="0"/>
                <a:cs typeface="Times New Roman" pitchFamily="18" charset="0"/>
              </a:rPr>
              <a:t>2018</a:t>
            </a:r>
            <a:endParaRPr lang="fr-FR" sz="1600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4" name="Espace réservé du contenu 4"/>
          <p:cNvSpPr txBox="1">
            <a:spLocks/>
          </p:cNvSpPr>
          <p:nvPr/>
        </p:nvSpPr>
        <p:spPr>
          <a:xfrm>
            <a:off x="298450" y="1581742"/>
            <a:ext cx="8542338" cy="406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1600" b="1" dirty="0" smtClean="0">
                <a:ea typeface="Calibri" pitchFamily="34" charset="0"/>
                <a:cs typeface="Times New Roman" pitchFamily="18" charset="0"/>
              </a:rPr>
              <a:t>Taux </a:t>
            </a:r>
            <a:r>
              <a:rPr lang="fr-FR" sz="1600" b="1" dirty="0">
                <a:ea typeface="Calibri" pitchFamily="34" charset="0"/>
                <a:cs typeface="Times New Roman" pitchFamily="18" charset="0"/>
              </a:rPr>
              <a:t>promotionnel unique de 0,90% </a:t>
            </a:r>
            <a:r>
              <a:rPr lang="fr-FR" sz="1600" dirty="0">
                <a:ea typeface="Calibri" pitchFamily="34" charset="0"/>
                <a:cs typeface="Times New Roman" pitchFamily="18" charset="0"/>
              </a:rPr>
              <a:t>pour tous les Jeunes Apprentis, Etudiants ou Jeunes </a:t>
            </a:r>
            <a:r>
              <a:rPr lang="fr-FR" sz="1600" dirty="0" smtClean="0">
                <a:ea typeface="Calibri" pitchFamily="34" charset="0"/>
                <a:cs typeface="Times New Roman" pitchFamily="18" charset="0"/>
              </a:rPr>
              <a:t>Actifs</a:t>
            </a:r>
            <a:endParaRPr lang="fr-FR" sz="1600" dirty="0">
              <a:cs typeface="Arial" pitchFamily="34" charset="0"/>
            </a:endParaRPr>
          </a:p>
        </p:txBody>
      </p:sp>
      <p:sp>
        <p:nvSpPr>
          <p:cNvPr id="18" name="Forme en L 17"/>
          <p:cNvSpPr/>
          <p:nvPr/>
        </p:nvSpPr>
        <p:spPr>
          <a:xfrm>
            <a:off x="7657382" y="205452"/>
            <a:ext cx="108000" cy="108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9" name="Forme en L 18"/>
          <p:cNvSpPr/>
          <p:nvPr/>
        </p:nvSpPr>
        <p:spPr>
          <a:xfrm rot="10800000">
            <a:off x="8712976" y="66289"/>
            <a:ext cx="108000" cy="108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7628142" y="48984"/>
            <a:ext cx="1186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2 MAI </a:t>
            </a:r>
            <a:r>
              <a:rPr lang="fr-FR" sz="1200" b="1" dirty="0" smtClean="0">
                <a:solidFill>
                  <a:schemeClr val="bg1">
                    <a:lumMod val="75000"/>
                  </a:schemeClr>
                </a:solidFill>
                <a:latin typeface="+mj-lt"/>
                <a:sym typeface="Wingdings"/>
              </a:rPr>
              <a:t></a:t>
            </a:r>
            <a:r>
              <a:rPr lang="fr-FR" sz="1200" b="1" dirty="0" smtClean="0">
                <a:solidFill>
                  <a:schemeClr val="bg1">
                    <a:lumMod val="75000"/>
                  </a:schemeClr>
                </a:solidFill>
                <a:latin typeface="+mj-lt"/>
                <a:cs typeface="Arial"/>
                <a:sym typeface="Wingdings"/>
              </a:rPr>
              <a:t> 31 OCT</a:t>
            </a:r>
            <a:endParaRPr lang="fr-FR" sz="1200" b="1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98450" y="3749172"/>
            <a:ext cx="8328559" cy="841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chemeClr val="tx2"/>
              </a:buClr>
            </a:pPr>
            <a:r>
              <a:rPr lang="fr-FR" sz="1600" b="1" dirty="0" smtClean="0">
                <a:solidFill>
                  <a:srgbClr val="E2001A"/>
                </a:solidFill>
                <a:ea typeface="Calibri" pitchFamily="34" charset="0"/>
                <a:cs typeface="Times New Roman" pitchFamily="18" charset="0"/>
              </a:rPr>
              <a:t>NOUVEAU</a:t>
            </a:r>
          </a:p>
          <a:p>
            <a:pPr marL="265113" indent="-265113"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b="1" dirty="0" smtClean="0">
                <a:ea typeface="Calibri" pitchFamily="34" charset="0"/>
                <a:cs typeface="Times New Roman" pitchFamily="18" charset="0"/>
              </a:rPr>
              <a:t>A partir de début juin </a:t>
            </a:r>
            <a:r>
              <a:rPr lang="fr-FR" sz="1600" dirty="0" smtClean="0">
                <a:ea typeface="Calibri" pitchFamily="34" charset="0"/>
                <a:cs typeface="Times New Roman" pitchFamily="18" charset="0"/>
              </a:rPr>
              <a:t>et sous réserve de validation du Comité </a:t>
            </a:r>
            <a:r>
              <a:rPr lang="fr-FR" sz="1600" dirty="0">
                <a:ea typeface="Calibri" pitchFamily="34" charset="0"/>
                <a:cs typeface="Times New Roman" pitchFamily="18" charset="0"/>
              </a:rPr>
              <a:t>des </a:t>
            </a:r>
            <a:r>
              <a:rPr lang="fr-FR" sz="1600" dirty="0" smtClean="0">
                <a:ea typeface="Calibri" pitchFamily="34" charset="0"/>
                <a:cs typeface="Times New Roman" pitchFamily="18" charset="0"/>
              </a:rPr>
              <a:t>Prix, le </a:t>
            </a:r>
            <a:r>
              <a:rPr lang="fr-FR" sz="1600" dirty="0">
                <a:ea typeface="Calibri" pitchFamily="34" charset="0"/>
                <a:cs typeface="Times New Roman" pitchFamily="18" charset="0"/>
              </a:rPr>
              <a:t>catalogue </a:t>
            </a:r>
            <a:r>
              <a:rPr lang="fr-FR" sz="1600" dirty="0" smtClean="0">
                <a:ea typeface="Calibri" pitchFamily="34" charset="0"/>
                <a:cs typeface="Times New Roman" pitchFamily="18" charset="0"/>
              </a:rPr>
              <a:t>de crédits Jeunes est simplifié en </a:t>
            </a:r>
            <a:r>
              <a:rPr lang="fr-FR" sz="1600" dirty="0">
                <a:ea typeface="Calibri" pitchFamily="34" charset="0"/>
                <a:cs typeface="Times New Roman" pitchFamily="18" charset="0"/>
              </a:rPr>
              <a:t>regroupant les 2 offres étudiants et apprentis pour n’en proposer qu’une </a:t>
            </a:r>
            <a:r>
              <a:rPr lang="fr-FR" sz="1600" dirty="0" smtClean="0">
                <a:ea typeface="Calibri" pitchFamily="34" charset="0"/>
                <a:cs typeface="Times New Roman" pitchFamily="18" charset="0"/>
              </a:rPr>
              <a:t>seule.</a:t>
            </a:r>
            <a:endParaRPr lang="fr-FR" sz="1600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540278" y="4562817"/>
            <a:ext cx="1127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solidFill>
                  <a:srgbClr val="E2001A"/>
                </a:solidFill>
              </a:rPr>
              <a:t>ACTUELLEMENT</a:t>
            </a:r>
            <a:endParaRPr lang="fr-FR" sz="1100" b="1" dirty="0">
              <a:solidFill>
                <a:srgbClr val="E2001A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298450" y="2965372"/>
            <a:ext cx="2348720" cy="2375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900" dirty="0">
                <a:solidFill>
                  <a:srgbClr val="595959"/>
                </a:solidFill>
                <a:latin typeface="+mj-lt"/>
                <a:ea typeface="Calibri"/>
                <a:cs typeface="Times New Roman"/>
              </a:rPr>
              <a:t>*souscrit par les parents pour les apprentis mineurs</a:t>
            </a:r>
            <a:endParaRPr lang="fr-FR" sz="1200" dirty="0">
              <a:effectLst/>
              <a:latin typeface="+mj-lt"/>
              <a:ea typeface="Calibri"/>
              <a:cs typeface="Times New Roman"/>
            </a:endParaRPr>
          </a:p>
        </p:txBody>
      </p:sp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487148"/>
              </p:ext>
            </p:extLst>
          </p:nvPr>
        </p:nvGraphicFramePr>
        <p:xfrm>
          <a:off x="366261" y="4775428"/>
          <a:ext cx="8400715" cy="118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539"/>
                <a:gridCol w="3650023"/>
                <a:gridCol w="3584153"/>
              </a:tblGrid>
              <a:tr h="612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Prêt </a:t>
                      </a:r>
                      <a:r>
                        <a:rPr lang="fr-FR" sz="1200" b="1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Etudiants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00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fr-FR" sz="1200" b="0" kern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BAC +</a:t>
                      </a:r>
                      <a:r>
                        <a:rPr lang="fr-FR" sz="1200" b="0" kern="1200" dirty="0" smtClean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2 : </a:t>
                      </a:r>
                      <a:r>
                        <a:rPr lang="fr-FR" sz="1200" b="1" kern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jusqu’à 45 000 €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fr-FR" sz="1200" b="0" kern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BAC +</a:t>
                      </a:r>
                      <a:r>
                        <a:rPr lang="fr-FR" sz="1200" b="0" kern="1200" dirty="0" smtClean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5 : </a:t>
                      </a:r>
                      <a:r>
                        <a:rPr lang="fr-FR" sz="1200" b="1" kern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jusqu’à 60 000 €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fr-FR" sz="1200" b="0" kern="1200" dirty="0" smtClean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Clients éligibles : </a:t>
                      </a:r>
                      <a:r>
                        <a:rPr lang="fr-FR" sz="1200" b="1" kern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étudiants de 18 à 28 </a:t>
                      </a:r>
                      <a:r>
                        <a:rPr lang="fr-FR" sz="1200" b="1" kern="1200" dirty="0" smtClean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ans</a:t>
                      </a:r>
                      <a:endParaRPr lang="fr-FR" sz="1200" b="1" kern="1200" dirty="0">
                        <a:solidFill>
                          <a:srgbClr val="595959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65113" indent="-265113">
                        <a:spcBef>
                          <a:spcPts val="3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fr-FR" sz="1200" b="1" kern="1200" dirty="0" smtClean="0">
                          <a:solidFill>
                            <a:srgbClr val="595959"/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Une seule offre Crédit</a:t>
                      </a:r>
                      <a:r>
                        <a:rPr lang="fr-FR" sz="1200" b="1" kern="1200" baseline="0" dirty="0" smtClean="0">
                          <a:solidFill>
                            <a:srgbClr val="595959"/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 Etudiants/Apprentis</a:t>
                      </a:r>
                      <a:endParaRPr lang="fr-FR" sz="1200" b="1" kern="1200" dirty="0" smtClean="0">
                        <a:solidFill>
                          <a:srgbClr val="595959"/>
                        </a:solidFill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265113" indent="-265113">
                        <a:spcBef>
                          <a:spcPts val="3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fr-FR" sz="1200" b="0" kern="1200" dirty="0" smtClean="0">
                          <a:solidFill>
                            <a:srgbClr val="595959"/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Clients éligibles : </a:t>
                      </a:r>
                      <a:r>
                        <a:rPr lang="fr-FR" sz="1200" b="1" kern="1200" dirty="0" smtClean="0">
                          <a:solidFill>
                            <a:srgbClr val="595959"/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apprentis et étudiants de 18</a:t>
                      </a:r>
                      <a:r>
                        <a:rPr lang="fr-FR" sz="1200" b="1" kern="1200" baseline="0" dirty="0" smtClean="0">
                          <a:solidFill>
                            <a:srgbClr val="595959"/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 à 28 ans ou parents de mineurs</a:t>
                      </a:r>
                      <a:endParaRPr lang="fr-FR" sz="1200" b="1" kern="1200" dirty="0" smtClean="0">
                        <a:solidFill>
                          <a:srgbClr val="595959"/>
                        </a:solidFill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265113" indent="-265113">
                        <a:spcBef>
                          <a:spcPts val="3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buChar char="n"/>
                      </a:pPr>
                      <a:r>
                        <a:rPr lang="fr-FR" sz="1200" b="0" kern="1200" dirty="0" smtClean="0">
                          <a:solidFill>
                            <a:srgbClr val="595959"/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Montant : </a:t>
                      </a:r>
                      <a:r>
                        <a:rPr lang="fr-FR" sz="1200" b="1" kern="1200" dirty="0" smtClean="0">
                          <a:solidFill>
                            <a:srgbClr val="595959"/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jusqu’à 60 000 €</a:t>
                      </a:r>
                    </a:p>
                    <a:p>
                      <a:pPr>
                        <a:spcBef>
                          <a:spcPts val="300"/>
                        </a:spcBef>
                        <a:buClr>
                          <a:schemeClr val="tx2"/>
                        </a:buClr>
                      </a:pPr>
                      <a:r>
                        <a:rPr lang="fr-FR" sz="1200" b="1" kern="1200" dirty="0" smtClean="0">
                          <a:solidFill>
                            <a:srgbClr val="E2001A"/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fr-FR" sz="1200" b="1" kern="1200" dirty="0" smtClean="0">
                          <a:solidFill>
                            <a:srgbClr val="E2001A"/>
                          </a:solidFill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Simplification de la gamme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Prêt 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Apprentis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00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fr-FR" sz="1200" b="1" kern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Jusqu’à 45 000 €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fr-FR" sz="1200" b="0" kern="1200" dirty="0" smtClean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Clients éligibles :</a:t>
                      </a:r>
                      <a:r>
                        <a:rPr lang="fr-FR" sz="1200" b="0" kern="1200" baseline="0" dirty="0" smtClean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1200" b="1" kern="1200" dirty="0" smtClean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apprentis </a:t>
                      </a:r>
                      <a:r>
                        <a:rPr lang="fr-FR" sz="1200" b="1" kern="1200" dirty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ou parents d’apprentis </a:t>
                      </a:r>
                      <a:r>
                        <a:rPr lang="fr-FR" sz="1200" b="1" kern="1200" dirty="0" smtClean="0">
                          <a:solidFill>
                            <a:srgbClr val="595959"/>
                          </a:solidFill>
                          <a:latin typeface="+mj-lt"/>
                          <a:ea typeface="Calibri"/>
                          <a:cs typeface="Times New Roman"/>
                        </a:rPr>
                        <a:t>mineurs</a:t>
                      </a:r>
                      <a:endParaRPr lang="fr-FR" sz="1200" b="0" kern="1200" dirty="0">
                        <a:solidFill>
                          <a:srgbClr val="595959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fr-FR" sz="1200" b="0" kern="1200" dirty="0">
                        <a:solidFill>
                          <a:srgbClr val="595959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anchor="ctr"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29" name="ZoneTexte 28"/>
          <p:cNvSpPr txBox="1"/>
          <p:nvPr/>
        </p:nvSpPr>
        <p:spPr>
          <a:xfrm>
            <a:off x="5170663" y="4562817"/>
            <a:ext cx="16466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solidFill>
                  <a:srgbClr val="E2001A"/>
                </a:solidFill>
              </a:rPr>
              <a:t>A PARTIR DE DÉBUT JUIN</a:t>
            </a:r>
            <a:endParaRPr lang="fr-FR" sz="1100" b="1" dirty="0">
              <a:solidFill>
                <a:srgbClr val="E2001A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2915" y="5916830"/>
            <a:ext cx="24449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Plus d’informations prochainement</a:t>
            </a:r>
            <a:endParaRPr lang="fr-F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rde 23"/>
          <p:cNvSpPr>
            <a:spLocks noChangeAspect="1"/>
          </p:cNvSpPr>
          <p:nvPr/>
        </p:nvSpPr>
        <p:spPr>
          <a:xfrm rot="5400000">
            <a:off x="2577114" y="3921699"/>
            <a:ext cx="4196693" cy="4196693"/>
          </a:xfrm>
          <a:prstGeom prst="chord">
            <a:avLst>
              <a:gd name="adj1" fmla="val 5382650"/>
              <a:gd name="adj2" fmla="val 16200000"/>
            </a:avLst>
          </a:prstGeom>
          <a:solidFill>
            <a:srgbClr val="D9D9D9"/>
          </a:solidFill>
          <a:ln w="5715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offres promotionnelles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298449" y="3881478"/>
            <a:ext cx="2278665" cy="234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E2001A"/>
              </a:buClr>
              <a:buFont typeface="Wingdings" panose="05000000000000000000" pitchFamily="2" charset="2"/>
              <a:buChar char="§"/>
            </a:pPr>
            <a:r>
              <a:rPr lang="fr-FR" sz="1200" b="1" dirty="0" smtClean="0">
                <a:latin typeface="+mj-lt"/>
              </a:rPr>
              <a:t>CBR gratuite pendant toute la durée de détention</a:t>
            </a:r>
            <a:r>
              <a:rPr lang="fr-FR" sz="1200" dirty="0" smtClean="0">
                <a:latin typeface="+mj-lt"/>
              </a:rPr>
              <a:t> : </a:t>
            </a:r>
            <a:r>
              <a:rPr lang="fr-FR" sz="1200" dirty="0">
                <a:latin typeface="+mj-lt"/>
              </a:rPr>
              <a:t>u</a:t>
            </a:r>
            <a:r>
              <a:rPr lang="fr-FR" sz="1200" dirty="0" smtClean="0">
                <a:latin typeface="+mj-lt"/>
              </a:rPr>
              <a:t>ne </a:t>
            </a:r>
            <a:r>
              <a:rPr lang="fr-FR" sz="1200" dirty="0">
                <a:latin typeface="+mj-lt"/>
              </a:rPr>
              <a:t>carte pédagogique qui permet l’apprentissage de </a:t>
            </a:r>
            <a:r>
              <a:rPr lang="fr-FR" sz="1200" dirty="0" smtClean="0">
                <a:latin typeface="+mj-lt"/>
              </a:rPr>
              <a:t>l’argent. </a:t>
            </a:r>
            <a:br>
              <a:rPr lang="fr-FR" sz="1200" dirty="0" smtClean="0">
                <a:latin typeface="+mj-lt"/>
              </a:rPr>
            </a:br>
            <a:r>
              <a:rPr lang="fr-FR" sz="1200" dirty="0" smtClean="0">
                <a:latin typeface="+mj-lt"/>
                <a:sym typeface="Wingdings" panose="05000000000000000000" pitchFamily="2" charset="2"/>
              </a:rPr>
              <a:t> </a:t>
            </a:r>
            <a:r>
              <a:rPr lang="fr-FR" sz="1200" dirty="0">
                <a:latin typeface="+mj-lt"/>
                <a:sym typeface="Wingdings" panose="05000000000000000000" pitchFamily="2" charset="2"/>
              </a:rPr>
              <a:t>O</a:t>
            </a:r>
            <a:r>
              <a:rPr lang="fr-FR" sz="1200" dirty="0" smtClean="0">
                <a:latin typeface="+mj-lt"/>
              </a:rPr>
              <a:t>ffre </a:t>
            </a:r>
            <a:r>
              <a:rPr lang="fr-FR" sz="1200" dirty="0">
                <a:latin typeface="+mj-lt"/>
              </a:rPr>
              <a:t>de </a:t>
            </a:r>
            <a:r>
              <a:rPr lang="fr-FR" sz="1200" dirty="0" smtClean="0">
                <a:latin typeface="+mj-lt"/>
              </a:rPr>
              <a:t>repli pour </a:t>
            </a:r>
            <a:r>
              <a:rPr lang="fr-FR" sz="1200" dirty="0">
                <a:latin typeface="+mj-lt"/>
              </a:rPr>
              <a:t>les parents réticents à l’ouverture d’un </a:t>
            </a:r>
            <a:r>
              <a:rPr lang="fr-FR" sz="1200" dirty="0" smtClean="0">
                <a:latin typeface="+mj-lt"/>
              </a:rPr>
              <a:t>forfait.</a:t>
            </a:r>
            <a:endParaRPr lang="fr-FR" sz="1200" dirty="0">
              <a:latin typeface="+mj-lt"/>
            </a:endParaRPr>
          </a:p>
          <a:p>
            <a:pPr marL="171450" indent="-171450">
              <a:spcBef>
                <a:spcPct val="20000"/>
              </a:spcBef>
              <a:buClr>
                <a:srgbClr val="E2001A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latin typeface="+mj-lt"/>
              </a:rPr>
              <a:t>Option Internationale </a:t>
            </a:r>
            <a:r>
              <a:rPr lang="fr-FR" sz="1200" dirty="0" smtClean="0">
                <a:latin typeface="+mj-lt"/>
              </a:rPr>
              <a:t>et son </a:t>
            </a:r>
            <a:r>
              <a:rPr lang="fr-FR" sz="1200" dirty="0" smtClean="0">
                <a:latin typeface="+mj-lt"/>
                <a:ea typeface="Calibri" pitchFamily="34" charset="0"/>
                <a:cs typeface="Times New Roman" pitchFamily="18" charset="0"/>
              </a:rPr>
              <a:t>tarif </a:t>
            </a:r>
            <a:r>
              <a:rPr lang="fr-FR" sz="1200" dirty="0">
                <a:latin typeface="+mj-lt"/>
                <a:ea typeface="Calibri" pitchFamily="34" charset="0"/>
                <a:cs typeface="Times New Roman" pitchFamily="18" charset="0"/>
              </a:rPr>
              <a:t>préférentiel : </a:t>
            </a:r>
            <a:endParaRPr lang="fr-FR" sz="1200" dirty="0">
              <a:latin typeface="+mj-lt"/>
              <a:cs typeface="Arial" pitchFamily="34" charset="0"/>
            </a:endParaRPr>
          </a:p>
          <a:p>
            <a:pPr marL="360000" lvl="1" indent="-1714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BFBFBF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latin typeface="+mj-lt"/>
                <a:ea typeface="Calibri" pitchFamily="34" charset="0"/>
                <a:cs typeface="Times New Roman" pitchFamily="18" charset="0"/>
              </a:rPr>
              <a:t>2€</a:t>
            </a:r>
            <a:r>
              <a:rPr lang="fr-FR" sz="1200" dirty="0">
                <a:latin typeface="+mj-lt"/>
                <a:ea typeface="Calibri" pitchFamily="34" charset="0"/>
                <a:cs typeface="Times New Roman" pitchFamily="18" charset="0"/>
              </a:rPr>
              <a:t> au lieu de 4€ </a:t>
            </a:r>
            <a:r>
              <a:rPr lang="fr-FR" sz="1200" dirty="0" smtClean="0">
                <a:latin typeface="+mj-lt"/>
                <a:ea typeface="Calibri" pitchFamily="34" charset="0"/>
                <a:cs typeface="Times New Roman" pitchFamily="18" charset="0"/>
              </a:rPr>
              <a:t/>
            </a:r>
            <a:br>
              <a:rPr lang="fr-FR" sz="1200" dirty="0" smtClean="0"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fr-FR" sz="1200" dirty="0" smtClean="0">
                <a:latin typeface="+mj-lt"/>
                <a:ea typeface="Calibri" pitchFamily="34" charset="0"/>
                <a:cs typeface="Times New Roman" pitchFamily="18" charset="0"/>
              </a:rPr>
              <a:t>sur </a:t>
            </a:r>
            <a:r>
              <a:rPr lang="fr-FR" sz="1200" dirty="0">
                <a:latin typeface="+mj-lt"/>
                <a:ea typeface="Calibri" pitchFamily="34" charset="0"/>
                <a:cs typeface="Times New Roman" pitchFamily="18" charset="0"/>
              </a:rPr>
              <a:t>la </a:t>
            </a:r>
            <a:r>
              <a:rPr lang="fr-FR" sz="1200" dirty="0" smtClean="0">
                <a:latin typeface="+mj-lt"/>
                <a:ea typeface="Calibri" pitchFamily="34" charset="0"/>
                <a:cs typeface="Times New Roman" pitchFamily="18" charset="0"/>
              </a:rPr>
              <a:t>F1 </a:t>
            </a:r>
            <a:r>
              <a:rPr lang="fr-FR" sz="1200" dirty="0">
                <a:latin typeface="+mj-lt"/>
                <a:ea typeface="Calibri" pitchFamily="34" charset="0"/>
                <a:cs typeface="Times New Roman" pitchFamily="18" charset="0"/>
              </a:rPr>
              <a:t>– Voyage</a:t>
            </a:r>
            <a:endParaRPr lang="fr-FR" sz="1200" dirty="0">
              <a:latin typeface="+mj-lt"/>
              <a:cs typeface="Arial" pitchFamily="34" charset="0"/>
            </a:endParaRPr>
          </a:p>
          <a:p>
            <a:pPr marL="360000" lvl="1" indent="-1714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BFBFBF"/>
              </a:buClr>
              <a:buFont typeface="Wingdings" panose="05000000000000000000" pitchFamily="2" charset="2"/>
              <a:buChar char="§"/>
            </a:pPr>
            <a:r>
              <a:rPr lang="fr-FR" sz="1200" b="1" dirty="0">
                <a:latin typeface="+mj-lt"/>
                <a:ea typeface="Calibri" pitchFamily="34" charset="0"/>
                <a:cs typeface="Times New Roman" pitchFamily="18" charset="0"/>
              </a:rPr>
              <a:t>8€ </a:t>
            </a:r>
            <a:r>
              <a:rPr lang="fr-FR" sz="1200" dirty="0">
                <a:latin typeface="+mj-lt"/>
                <a:ea typeface="Calibri" pitchFamily="34" charset="0"/>
                <a:cs typeface="Times New Roman" pitchFamily="18" charset="0"/>
              </a:rPr>
              <a:t>au lieu de 16€ </a:t>
            </a:r>
            <a:r>
              <a:rPr lang="fr-FR" sz="1200" dirty="0" smtClean="0">
                <a:latin typeface="+mj-lt"/>
                <a:ea typeface="Calibri" pitchFamily="34" charset="0"/>
                <a:cs typeface="Times New Roman" pitchFamily="18" charset="0"/>
              </a:rPr>
              <a:t/>
            </a:r>
            <a:br>
              <a:rPr lang="fr-FR" sz="1200" dirty="0" smtClean="0"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lang="fr-FR" sz="1200" dirty="0" smtClean="0">
                <a:latin typeface="+mj-lt"/>
                <a:ea typeface="Calibri" pitchFamily="34" charset="0"/>
                <a:cs typeface="Times New Roman" pitchFamily="18" charset="0"/>
              </a:rPr>
              <a:t>sur </a:t>
            </a:r>
            <a:r>
              <a:rPr lang="fr-FR" sz="1200" dirty="0">
                <a:latin typeface="+mj-lt"/>
                <a:ea typeface="Calibri" pitchFamily="34" charset="0"/>
                <a:cs typeface="Times New Roman" pitchFamily="18" charset="0"/>
              </a:rPr>
              <a:t>la </a:t>
            </a:r>
            <a:r>
              <a:rPr lang="fr-FR" sz="1200" dirty="0" smtClean="0">
                <a:latin typeface="+mj-lt"/>
                <a:ea typeface="Calibri" pitchFamily="34" charset="0"/>
                <a:cs typeface="Times New Roman" pitchFamily="18" charset="0"/>
              </a:rPr>
              <a:t>F2 </a:t>
            </a:r>
            <a:r>
              <a:rPr lang="fr-FR" sz="1200" dirty="0">
                <a:latin typeface="+mj-lt"/>
                <a:ea typeface="Calibri" pitchFamily="34" charset="0"/>
                <a:cs typeface="Times New Roman" pitchFamily="18" charset="0"/>
              </a:rPr>
              <a:t>– </a:t>
            </a:r>
            <a:r>
              <a:rPr lang="fr-FR" sz="1200" dirty="0" smtClean="0">
                <a:latin typeface="+mj-lt"/>
                <a:ea typeface="Calibri" pitchFamily="34" charset="0"/>
                <a:cs typeface="Times New Roman" pitchFamily="18" charset="0"/>
              </a:rPr>
              <a:t>Séjour</a:t>
            </a:r>
            <a:endParaRPr lang="fr-FR" sz="1200" dirty="0">
              <a:latin typeface="+mj-lt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13870" y="3229757"/>
            <a:ext cx="12827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latin typeface="+mj-lt"/>
              </a:rPr>
              <a:t>Crédit permis à 1€</a:t>
            </a:r>
            <a:endParaRPr lang="fr-FR" sz="12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94350" y="3229757"/>
            <a:ext cx="37803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>
                <a:latin typeface="+mj-lt"/>
              </a:rPr>
              <a:t>Des offres d’épargne  </a:t>
            </a:r>
          </a:p>
          <a:p>
            <a:pPr marL="285750" indent="-285750">
              <a:buClr>
                <a:srgbClr val="E2001A"/>
              </a:buClr>
              <a:buFont typeface="Wingdings" panose="05000000000000000000" pitchFamily="2" charset="2"/>
              <a:buChar char="§"/>
            </a:pPr>
            <a:r>
              <a:rPr lang="fr-FR" sz="1200" b="1" dirty="0" smtClean="0">
                <a:latin typeface="+mj-lt"/>
              </a:rPr>
              <a:t>20</a:t>
            </a:r>
            <a:r>
              <a:rPr lang="fr-FR" sz="1200" b="1" dirty="0">
                <a:latin typeface="+mj-lt"/>
              </a:rPr>
              <a:t>€ offerts </a:t>
            </a:r>
            <a:r>
              <a:rPr lang="fr-FR" sz="1200" dirty="0">
                <a:latin typeface="+mj-lt"/>
              </a:rPr>
              <a:t>à la </a:t>
            </a:r>
            <a:r>
              <a:rPr lang="fr-FR" sz="1200" dirty="0" smtClean="0">
                <a:latin typeface="+mj-lt"/>
              </a:rPr>
              <a:t>naissance</a:t>
            </a:r>
          </a:p>
          <a:p>
            <a:pPr marL="285750" indent="-285750">
              <a:buClr>
                <a:srgbClr val="E2001A"/>
              </a:buClr>
              <a:buFont typeface="Wingdings" panose="05000000000000000000" pitchFamily="2" charset="2"/>
              <a:buChar char="§"/>
            </a:pPr>
            <a:r>
              <a:rPr lang="fr-FR" sz="1200" b="1" dirty="0" smtClean="0">
                <a:latin typeface="+mj-lt"/>
              </a:rPr>
              <a:t>10</a:t>
            </a:r>
            <a:r>
              <a:rPr lang="fr-FR" sz="1200" b="1" dirty="0">
                <a:latin typeface="+mj-lt"/>
              </a:rPr>
              <a:t>€ offerts </a:t>
            </a:r>
            <a:r>
              <a:rPr lang="fr-FR" sz="1200" dirty="0">
                <a:latin typeface="+mj-lt"/>
              </a:rPr>
              <a:t>à l’ouverture d’un </a:t>
            </a:r>
            <a:r>
              <a:rPr lang="fr-FR" sz="1200" dirty="0" smtClean="0">
                <a:latin typeface="+mj-lt"/>
              </a:rPr>
              <a:t>Livret 10-12 </a:t>
            </a:r>
            <a:r>
              <a:rPr lang="fr-FR" sz="1200" dirty="0">
                <a:latin typeface="+mj-lt"/>
              </a:rPr>
              <a:t>à 10 ans </a:t>
            </a:r>
            <a:r>
              <a:rPr lang="fr-FR" sz="1200" dirty="0" smtClean="0">
                <a:latin typeface="+mj-lt"/>
              </a:rPr>
              <a:t/>
            </a:r>
            <a:br>
              <a:rPr lang="fr-FR" sz="1200" dirty="0" smtClean="0">
                <a:latin typeface="+mj-lt"/>
              </a:rPr>
            </a:br>
            <a:r>
              <a:rPr lang="fr-FR" sz="1200" dirty="0" smtClean="0">
                <a:latin typeface="+mj-lt"/>
              </a:rPr>
              <a:t>ou </a:t>
            </a:r>
            <a:r>
              <a:rPr lang="fr-FR" sz="1200" dirty="0">
                <a:latin typeface="+mj-lt"/>
              </a:rPr>
              <a:t>d’un </a:t>
            </a:r>
            <a:r>
              <a:rPr lang="fr-FR" sz="1200" dirty="0" smtClean="0">
                <a:latin typeface="+mj-lt"/>
              </a:rPr>
              <a:t>Livret </a:t>
            </a:r>
            <a:r>
              <a:rPr lang="fr-FR" sz="1200" dirty="0">
                <a:latin typeface="+mj-lt"/>
              </a:rPr>
              <a:t>Jeune </a:t>
            </a:r>
            <a:r>
              <a:rPr lang="fr-FR" sz="1200" dirty="0" smtClean="0">
                <a:latin typeface="+mj-lt"/>
              </a:rPr>
              <a:t>à </a:t>
            </a:r>
            <a:r>
              <a:rPr lang="fr-FR" sz="1200" dirty="0">
                <a:latin typeface="+mj-lt"/>
              </a:rPr>
              <a:t>12 </a:t>
            </a:r>
            <a:r>
              <a:rPr lang="fr-FR" sz="1200" dirty="0" smtClean="0">
                <a:latin typeface="+mj-lt"/>
              </a:rPr>
              <a:t>ans (</a:t>
            </a:r>
            <a:r>
              <a:rPr lang="fr-FR" sz="1200" dirty="0" smtClean="0">
                <a:latin typeface="+mj-lt"/>
                <a:hlinkClick r:id="rId2"/>
              </a:rPr>
              <a:t>sous conditions</a:t>
            </a:r>
            <a:r>
              <a:rPr lang="fr-FR" sz="1200" dirty="0" smtClean="0">
                <a:latin typeface="+mj-lt"/>
              </a:rPr>
              <a:t>). </a:t>
            </a:r>
            <a:endParaRPr lang="fr-FR" sz="1200" dirty="0"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73808" y="4648844"/>
            <a:ext cx="22395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E2001A"/>
              </a:buClr>
              <a:buFont typeface="Wingdings" panose="05000000000000000000" pitchFamily="2" charset="2"/>
              <a:buChar char="§"/>
            </a:pPr>
            <a:r>
              <a:rPr lang="fr-FR" sz="1200" dirty="0">
                <a:latin typeface="+mj-lt"/>
              </a:rPr>
              <a:t>Des </a:t>
            </a:r>
            <a:r>
              <a:rPr lang="fr-FR" sz="1200" b="1" dirty="0">
                <a:latin typeface="+mj-lt"/>
              </a:rPr>
              <a:t>conditions </a:t>
            </a:r>
            <a:r>
              <a:rPr lang="fr-FR" sz="1200" b="1" dirty="0" smtClean="0">
                <a:latin typeface="+mj-lt"/>
              </a:rPr>
              <a:t>d’assurance </a:t>
            </a:r>
            <a:r>
              <a:rPr lang="fr-FR" sz="1200" dirty="0" smtClean="0">
                <a:latin typeface="+mj-lt"/>
              </a:rPr>
              <a:t>Auto, </a:t>
            </a:r>
            <a:r>
              <a:rPr lang="fr-FR" sz="1200" dirty="0">
                <a:latin typeface="+mj-lt"/>
              </a:rPr>
              <a:t>MRH et </a:t>
            </a:r>
            <a:r>
              <a:rPr lang="fr-FR" sz="1200" dirty="0" smtClean="0">
                <a:latin typeface="+mj-lt"/>
              </a:rPr>
              <a:t>Santé </a:t>
            </a:r>
            <a:r>
              <a:rPr lang="fr-FR" sz="1200" b="1" dirty="0">
                <a:latin typeface="+mj-lt"/>
              </a:rPr>
              <a:t>très</a:t>
            </a:r>
            <a:r>
              <a:rPr lang="fr-FR" sz="1200" dirty="0">
                <a:latin typeface="+mj-lt"/>
              </a:rPr>
              <a:t> </a:t>
            </a:r>
            <a:r>
              <a:rPr lang="fr-FR" sz="1200" b="1" dirty="0">
                <a:latin typeface="+mj-lt"/>
              </a:rPr>
              <a:t>concurrentielles</a:t>
            </a:r>
            <a:r>
              <a:rPr lang="fr-FR" sz="1200" dirty="0">
                <a:latin typeface="+mj-lt"/>
              </a:rPr>
              <a:t>. </a:t>
            </a:r>
          </a:p>
          <a:p>
            <a:pPr marL="285750" indent="-285750">
              <a:buClr>
                <a:srgbClr val="E2001A"/>
              </a:buClr>
              <a:buFont typeface="Wingdings" panose="05000000000000000000" pitchFamily="2" charset="2"/>
              <a:buChar char="§"/>
            </a:pPr>
            <a:r>
              <a:rPr lang="fr-FR" sz="1200" dirty="0" smtClean="0">
                <a:latin typeface="+mj-lt"/>
              </a:rPr>
              <a:t>Une </a:t>
            </a:r>
            <a:r>
              <a:rPr lang="fr-FR" sz="1200" dirty="0">
                <a:latin typeface="+mj-lt"/>
              </a:rPr>
              <a:t>offre privilégiée </a:t>
            </a:r>
            <a:r>
              <a:rPr lang="fr-FR" sz="1200" dirty="0" smtClean="0">
                <a:latin typeface="+mj-lt"/>
              </a:rPr>
              <a:t/>
            </a:r>
            <a:br>
              <a:rPr lang="fr-FR" sz="1200" dirty="0" smtClean="0">
                <a:latin typeface="+mj-lt"/>
              </a:rPr>
            </a:br>
            <a:r>
              <a:rPr lang="fr-FR" sz="1200" dirty="0" smtClean="0">
                <a:latin typeface="+mj-lt"/>
              </a:rPr>
              <a:t>«</a:t>
            </a:r>
            <a:r>
              <a:rPr lang="fr-FR" sz="1200" dirty="0">
                <a:latin typeface="+mj-lt"/>
              </a:rPr>
              <a:t> </a:t>
            </a:r>
            <a:r>
              <a:rPr lang="fr-FR" sz="1200" b="1" dirty="0">
                <a:latin typeface="+mj-lt"/>
                <a:hlinkClick r:id="rId3"/>
              </a:rPr>
              <a:t>Start </a:t>
            </a:r>
            <a:r>
              <a:rPr lang="fr-FR" sz="1200" b="1" dirty="0" err="1">
                <a:latin typeface="+mj-lt"/>
                <a:hlinkClick r:id="rId3"/>
              </a:rPr>
              <a:t>Expat</a:t>
            </a:r>
            <a:r>
              <a:rPr lang="fr-FR" sz="1200" b="1" dirty="0">
                <a:latin typeface="+mj-lt"/>
              </a:rPr>
              <a:t>’ </a:t>
            </a:r>
            <a:r>
              <a:rPr lang="fr-FR" sz="1200" dirty="0">
                <a:latin typeface="+mj-lt"/>
              </a:rPr>
              <a:t>» : </a:t>
            </a:r>
            <a:r>
              <a:rPr lang="fr-FR" sz="1200" dirty="0" smtClean="0">
                <a:latin typeface="+mj-lt"/>
              </a:rPr>
              <a:t>une offre </a:t>
            </a:r>
            <a:r>
              <a:rPr lang="fr-FR" sz="1200" dirty="0">
                <a:latin typeface="+mj-lt"/>
              </a:rPr>
              <a:t>santé pour les jeunes qui séjournent à l’étranger</a:t>
            </a:r>
          </a:p>
        </p:txBody>
      </p:sp>
      <p:sp>
        <p:nvSpPr>
          <p:cNvPr id="20" name="Forme en L 19"/>
          <p:cNvSpPr/>
          <p:nvPr/>
        </p:nvSpPr>
        <p:spPr>
          <a:xfrm>
            <a:off x="7657382" y="205452"/>
            <a:ext cx="108000" cy="108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Forme en L 20"/>
          <p:cNvSpPr/>
          <p:nvPr/>
        </p:nvSpPr>
        <p:spPr>
          <a:xfrm rot="10800000">
            <a:off x="8712976" y="66289"/>
            <a:ext cx="108000" cy="108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7628142" y="48984"/>
            <a:ext cx="1188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>
                    <a:lumMod val="75000"/>
                  </a:schemeClr>
                </a:solidFill>
              </a:rPr>
              <a:t>2 MAI </a:t>
            </a:r>
            <a:r>
              <a:rPr lang="fr-FR" sz="1200" b="1" dirty="0">
                <a:solidFill>
                  <a:schemeClr val="bg1">
                    <a:lumMod val="75000"/>
                  </a:schemeClr>
                </a:solidFill>
                <a:sym typeface="Wingdings"/>
              </a:rPr>
              <a:t></a:t>
            </a:r>
            <a:r>
              <a:rPr lang="fr-FR" sz="1200" b="1" dirty="0">
                <a:solidFill>
                  <a:schemeClr val="bg1">
                    <a:lumMod val="75000"/>
                  </a:schemeClr>
                </a:solidFill>
                <a:cs typeface="Arial"/>
                <a:sym typeface="Wingdings"/>
              </a:rPr>
              <a:t> 31 OCT</a:t>
            </a:r>
            <a:endParaRPr lang="fr-FR" sz="12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Corde 15"/>
          <p:cNvSpPr>
            <a:spLocks noChangeAspect="1"/>
          </p:cNvSpPr>
          <p:nvPr/>
        </p:nvSpPr>
        <p:spPr>
          <a:xfrm rot="5400000">
            <a:off x="3706970" y="5054107"/>
            <a:ext cx="1936981" cy="1936981"/>
          </a:xfrm>
          <a:prstGeom prst="chord">
            <a:avLst>
              <a:gd name="adj1" fmla="val 5382650"/>
              <a:gd name="adj2" fmla="val 16200000"/>
            </a:avLst>
          </a:prstGeom>
          <a:solidFill>
            <a:srgbClr val="EB0F2D"/>
          </a:solidFill>
          <a:ln w="5715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17"/>
          <p:cNvCxnSpPr/>
          <p:nvPr/>
        </p:nvCxnSpPr>
        <p:spPr>
          <a:xfrm>
            <a:off x="4675460" y="3938099"/>
            <a:ext cx="0" cy="1116008"/>
          </a:xfrm>
          <a:prstGeom prst="line">
            <a:avLst/>
          </a:prstGeom>
          <a:ln w="5715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flipH="1">
            <a:off x="5425193" y="4526638"/>
            <a:ext cx="861105" cy="857923"/>
          </a:xfrm>
          <a:prstGeom prst="line">
            <a:avLst/>
          </a:prstGeom>
          <a:ln w="5715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3063073" y="4526638"/>
            <a:ext cx="861105" cy="857923"/>
          </a:xfrm>
          <a:prstGeom prst="line">
            <a:avLst/>
          </a:prstGeom>
          <a:ln w="5715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>
            <a:off x="4067065" y="3320016"/>
            <a:ext cx="0" cy="658367"/>
          </a:xfrm>
          <a:prstGeom prst="line">
            <a:avLst/>
          </a:prstGeom>
          <a:ln w="3175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2, car, old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718" y="3784986"/>
            <a:ext cx="1483304" cy="148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party, poppers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506" y="3978384"/>
            <a:ext cx="1307688" cy="130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yeglass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08" y="4955599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s ic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754" y="4895440"/>
            <a:ext cx="1223463" cy="122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Forme libre 27"/>
          <p:cNvSpPr/>
          <p:nvPr/>
        </p:nvSpPr>
        <p:spPr>
          <a:xfrm>
            <a:off x="213644" y="1151129"/>
            <a:ext cx="1854437" cy="456890"/>
          </a:xfrm>
          <a:custGeom>
            <a:avLst/>
            <a:gdLst>
              <a:gd name="connsiteX0" fmla="*/ 0 w 2948299"/>
              <a:gd name="connsiteY0" fmla="*/ 205099 h 726392"/>
              <a:gd name="connsiteX1" fmla="*/ 136733 w 2948299"/>
              <a:gd name="connsiteY1" fmla="*/ 726392 h 726392"/>
              <a:gd name="connsiteX2" fmla="*/ 2811566 w 2948299"/>
              <a:gd name="connsiteY2" fmla="*/ 632389 h 726392"/>
              <a:gd name="connsiteX3" fmla="*/ 2948299 w 2948299"/>
              <a:gd name="connsiteY3" fmla="*/ 0 h 726392"/>
              <a:gd name="connsiteX4" fmla="*/ 0 w 2948299"/>
              <a:gd name="connsiteY4" fmla="*/ 205099 h 72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8299" h="726392">
                <a:moveTo>
                  <a:pt x="0" y="205099"/>
                </a:moveTo>
                <a:lnTo>
                  <a:pt x="136733" y="726392"/>
                </a:lnTo>
                <a:lnTo>
                  <a:pt x="2811566" y="632389"/>
                </a:lnTo>
                <a:lnTo>
                  <a:pt x="2948299" y="0"/>
                </a:lnTo>
                <a:lnTo>
                  <a:pt x="0" y="205099"/>
                </a:lnTo>
                <a:close/>
              </a:path>
            </a:pathLst>
          </a:custGeom>
          <a:solidFill>
            <a:srgbClr val="EB0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/>
          <p:cNvSpPr txBox="1"/>
          <p:nvPr/>
        </p:nvSpPr>
        <p:spPr>
          <a:xfrm>
            <a:off x="358926" y="1220546"/>
            <a:ext cx="150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ASSURANCES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4" name="Rectangle 1"/>
          <p:cNvSpPr>
            <a:spLocks noChangeArrowheads="1"/>
          </p:cNvSpPr>
          <p:nvPr/>
        </p:nvSpPr>
        <p:spPr bwMode="auto">
          <a:xfrm>
            <a:off x="298449" y="1694679"/>
            <a:ext cx="8392761" cy="112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fr-FR" sz="1600" dirty="0">
                <a:ea typeface="Calibri" pitchFamily="34" charset="0"/>
                <a:cs typeface="Times New Roman" pitchFamily="18" charset="0"/>
              </a:rPr>
              <a:t>2 offres IARD à partir du 1er juin :</a:t>
            </a:r>
          </a:p>
          <a:p>
            <a:pPr marL="722313" lvl="1" indent="-265113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</a:pP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itchFamily="34" charset="0"/>
                <a:cs typeface="Times New Roman" pitchFamily="18" charset="0"/>
              </a:rPr>
              <a:t>MRH 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itchFamily="34" charset="0"/>
                <a:cs typeface="Times New Roman" pitchFamily="18" charset="0"/>
              </a:rPr>
              <a:t>: </a:t>
            </a:r>
            <a:r>
              <a:rPr lang="fr-FR" sz="1600" b="1" dirty="0">
                <a:ea typeface="Calibri" pitchFamily="34" charset="0"/>
                <a:cs typeface="Times New Roman" pitchFamily="18" charset="0"/>
              </a:rPr>
              <a:t>1 mois offert </a:t>
            </a:r>
            <a:r>
              <a:rPr lang="fr-FR" sz="1600" dirty="0">
                <a:ea typeface="Calibri" pitchFamily="34" charset="0"/>
                <a:cs typeface="Times New Roman" pitchFamily="18" charset="0"/>
              </a:rPr>
              <a:t>pour la souscription d’une Formule 1 Version Jeunes </a:t>
            </a:r>
          </a:p>
          <a:p>
            <a:pPr marL="722313" lvl="1" indent="-265113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</a:pP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itchFamily="34" charset="0"/>
                <a:cs typeface="Times New Roman" pitchFamily="18" charset="0"/>
              </a:rPr>
              <a:t>Santé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itchFamily="34" charset="0"/>
                <a:cs typeface="Times New Roman" pitchFamily="18" charset="0"/>
              </a:rPr>
              <a:t> : </a:t>
            </a:r>
            <a:r>
              <a:rPr lang="fr-FR" sz="1600" b="1" dirty="0">
                <a:ea typeface="Calibri" pitchFamily="34" charset="0"/>
                <a:cs typeface="Times New Roman" pitchFamily="18" charset="0"/>
              </a:rPr>
              <a:t>1 mois offert </a:t>
            </a:r>
            <a:r>
              <a:rPr lang="fr-FR" sz="1600" dirty="0">
                <a:ea typeface="Calibri" pitchFamily="34" charset="0"/>
                <a:cs typeface="Times New Roman" pitchFamily="18" charset="0"/>
              </a:rPr>
              <a:t>pour la souscription d’un contrat Côté JE Formule 1</a:t>
            </a:r>
          </a:p>
        </p:txBody>
      </p:sp>
      <p:sp>
        <p:nvSpPr>
          <p:cNvPr id="36" name="Forme en L 35"/>
          <p:cNvSpPr/>
          <p:nvPr/>
        </p:nvSpPr>
        <p:spPr>
          <a:xfrm>
            <a:off x="7662070" y="2925017"/>
            <a:ext cx="108000" cy="108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7" name="Forme en L 36"/>
          <p:cNvSpPr/>
          <p:nvPr/>
        </p:nvSpPr>
        <p:spPr>
          <a:xfrm rot="10800000">
            <a:off x="8337664" y="2785854"/>
            <a:ext cx="108000" cy="108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7632830" y="2768549"/>
            <a:ext cx="814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bg1">
                    <a:lumMod val="75000"/>
                  </a:schemeClr>
                </a:solidFill>
                <a:sym typeface="Wingdings"/>
              </a:rPr>
              <a:t></a:t>
            </a:r>
            <a:r>
              <a:rPr lang="fr-FR" sz="1200" b="1" dirty="0" smtClean="0">
                <a:solidFill>
                  <a:schemeClr val="bg1">
                    <a:lumMod val="75000"/>
                  </a:schemeClr>
                </a:solidFill>
                <a:cs typeface="Arial"/>
                <a:sym typeface="Wingdings"/>
              </a:rPr>
              <a:t> </a:t>
            </a:r>
            <a:r>
              <a:rPr lang="fr-FR" sz="1200" b="1" dirty="0">
                <a:solidFill>
                  <a:schemeClr val="bg1">
                    <a:lumMod val="75000"/>
                  </a:schemeClr>
                </a:solidFill>
                <a:cs typeface="Arial"/>
                <a:sym typeface="Wingdings"/>
              </a:rPr>
              <a:t>31 </a:t>
            </a:r>
            <a:r>
              <a:rPr lang="fr-FR" sz="1200" b="1" dirty="0" smtClean="0">
                <a:solidFill>
                  <a:schemeClr val="bg1">
                    <a:lumMod val="75000"/>
                  </a:schemeClr>
                </a:solidFill>
                <a:cs typeface="Arial"/>
                <a:sym typeface="Wingdings"/>
              </a:rPr>
              <a:t>DEC</a:t>
            </a:r>
            <a:endParaRPr lang="fr-FR" sz="12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9" name="Forme libre 38"/>
          <p:cNvSpPr/>
          <p:nvPr/>
        </p:nvSpPr>
        <p:spPr>
          <a:xfrm>
            <a:off x="213643" y="2702020"/>
            <a:ext cx="4848213" cy="456890"/>
          </a:xfrm>
          <a:custGeom>
            <a:avLst/>
            <a:gdLst>
              <a:gd name="connsiteX0" fmla="*/ 0 w 2948299"/>
              <a:gd name="connsiteY0" fmla="*/ 205099 h 726392"/>
              <a:gd name="connsiteX1" fmla="*/ 136733 w 2948299"/>
              <a:gd name="connsiteY1" fmla="*/ 726392 h 726392"/>
              <a:gd name="connsiteX2" fmla="*/ 2811566 w 2948299"/>
              <a:gd name="connsiteY2" fmla="*/ 632389 h 726392"/>
              <a:gd name="connsiteX3" fmla="*/ 2948299 w 2948299"/>
              <a:gd name="connsiteY3" fmla="*/ 0 h 726392"/>
              <a:gd name="connsiteX4" fmla="*/ 0 w 2948299"/>
              <a:gd name="connsiteY4" fmla="*/ 205099 h 72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8299" h="726392">
                <a:moveTo>
                  <a:pt x="0" y="205099"/>
                </a:moveTo>
                <a:lnTo>
                  <a:pt x="136733" y="726392"/>
                </a:lnTo>
                <a:lnTo>
                  <a:pt x="2811566" y="632389"/>
                </a:lnTo>
                <a:lnTo>
                  <a:pt x="2948299" y="0"/>
                </a:lnTo>
                <a:lnTo>
                  <a:pt x="0" y="205099"/>
                </a:lnTo>
                <a:close/>
              </a:path>
            </a:pathLst>
          </a:custGeom>
          <a:solidFill>
            <a:srgbClr val="EB0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/>
          <p:cNvSpPr txBox="1"/>
          <p:nvPr/>
        </p:nvSpPr>
        <p:spPr>
          <a:xfrm>
            <a:off x="358926" y="2787765"/>
            <a:ext cx="4599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ACCÉLÉRATEURS VALABLES TOUTE L’ANNÉE !</a:t>
            </a:r>
            <a:endParaRPr lang="fr-FR" b="1" dirty="0">
              <a:solidFill>
                <a:schemeClr val="bg1"/>
              </a:solidFill>
            </a:endParaRPr>
          </a:p>
        </p:txBody>
      </p:sp>
      <p:cxnSp>
        <p:nvCxnSpPr>
          <p:cNvPr id="43" name="Connecteur droit 42"/>
          <p:cNvCxnSpPr/>
          <p:nvPr/>
        </p:nvCxnSpPr>
        <p:spPr>
          <a:xfrm>
            <a:off x="5294350" y="3320017"/>
            <a:ext cx="0" cy="658367"/>
          </a:xfrm>
          <a:prstGeom prst="line">
            <a:avLst/>
          </a:prstGeom>
          <a:ln w="3175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flipH="1">
            <a:off x="6415190" y="4648844"/>
            <a:ext cx="717235" cy="0"/>
          </a:xfrm>
          <a:prstGeom prst="line">
            <a:avLst/>
          </a:prstGeom>
          <a:ln w="3175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flipH="1">
            <a:off x="2244450" y="4648844"/>
            <a:ext cx="717235" cy="0"/>
          </a:xfrm>
          <a:prstGeom prst="line">
            <a:avLst/>
          </a:prstGeom>
          <a:ln w="3175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white"/>
                </a:solidFill>
              </a:rPr>
              <a:t>La communication</a:t>
            </a:r>
            <a:endParaRPr lang="fr-FR" sz="1400" dirty="0"/>
          </a:p>
        </p:txBody>
      </p:sp>
      <p:pic>
        <p:nvPicPr>
          <p:cNvPr id="19" name="Image 18" descr="H:\Youtube-12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00" y="3479776"/>
            <a:ext cx="232974" cy="232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 descr="H:\Twitter-128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25" y="3155972"/>
            <a:ext cx="500258" cy="500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 descr="H:\Instagram-128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78" y="3204237"/>
            <a:ext cx="242748" cy="24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 descr="H:\Google-128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46" y="3596263"/>
            <a:ext cx="195759" cy="195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21" y="3834130"/>
            <a:ext cx="446347" cy="446347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ZoneTexte 28"/>
          <p:cNvSpPr txBox="1"/>
          <p:nvPr/>
        </p:nvSpPr>
        <p:spPr>
          <a:xfrm>
            <a:off x="1824721" y="5820037"/>
            <a:ext cx="7393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E2001A"/>
                </a:solidFill>
                <a:latin typeface="+mj-lt"/>
                <a:cs typeface="Arial" pitchFamily="34" charset="0"/>
                <a:sym typeface="Wingdings" panose="05000000000000000000" pitchFamily="2" charset="2"/>
              </a:rPr>
              <a:t> </a:t>
            </a:r>
            <a:r>
              <a:rPr lang="fr-FR" sz="1400" dirty="0" smtClean="0">
                <a:solidFill>
                  <a:srgbClr val="E2001A"/>
                </a:solidFill>
                <a:latin typeface="+mj-lt"/>
                <a:cs typeface="Arial" pitchFamily="34" charset="0"/>
              </a:rPr>
              <a:t>La collecte de </a:t>
            </a:r>
            <a:r>
              <a:rPr lang="fr-FR" sz="1400" b="1" dirty="0" smtClean="0">
                <a:solidFill>
                  <a:srgbClr val="E2001A"/>
                </a:solidFill>
                <a:latin typeface="+mj-lt"/>
                <a:cs typeface="Arial" pitchFamily="34" charset="0"/>
              </a:rPr>
              <a:t>l’adresse mail + n° mobile + </a:t>
            </a:r>
            <a:r>
              <a:rPr lang="fr-FR" sz="1400" b="1" dirty="0" err="1" smtClean="0">
                <a:solidFill>
                  <a:srgbClr val="E2001A"/>
                </a:solidFill>
                <a:latin typeface="+mj-lt"/>
                <a:cs typeface="Arial" pitchFamily="34" charset="0"/>
              </a:rPr>
              <a:t>opt’in</a:t>
            </a:r>
            <a:r>
              <a:rPr lang="fr-FR" sz="1400" b="1" dirty="0" smtClean="0">
                <a:solidFill>
                  <a:srgbClr val="E2001A"/>
                </a:solidFill>
                <a:latin typeface="+mj-lt"/>
                <a:cs typeface="Arial" pitchFamily="34" charset="0"/>
              </a:rPr>
              <a:t> </a:t>
            </a:r>
            <a:r>
              <a:rPr lang="fr-FR" sz="1400" dirty="0" smtClean="0">
                <a:solidFill>
                  <a:srgbClr val="E2001A"/>
                </a:solidFill>
                <a:latin typeface="+mj-lt"/>
                <a:cs typeface="Arial" pitchFamily="34" charset="0"/>
              </a:rPr>
              <a:t>est indispensable pour pouvoir contacter les Jeunes !</a:t>
            </a:r>
            <a:endParaRPr lang="fr-FR" sz="1400" dirty="0">
              <a:solidFill>
                <a:srgbClr val="E2001A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116622" y="1609939"/>
            <a:ext cx="7724165" cy="946399"/>
          </a:xfrm>
        </p:spPr>
        <p:txBody>
          <a:bodyPr/>
          <a:lstStyle/>
          <a:p>
            <a:pPr>
              <a:buClr>
                <a:schemeClr val="bg2"/>
              </a:buClr>
            </a:pPr>
            <a:r>
              <a:rPr lang="fr-FR" sz="1600" b="1" dirty="0" smtClean="0">
                <a:latin typeface="+mj-lt"/>
              </a:rPr>
              <a:t>En agence</a:t>
            </a:r>
          </a:p>
          <a:p>
            <a:pPr lvl="1">
              <a:buClrTx/>
              <a:buFont typeface="Arial Narrow" panose="020B0606020202030204" pitchFamily="34" charset="0"/>
              <a:buChar char="-"/>
            </a:pPr>
            <a:r>
              <a:rPr lang="fr-FR" dirty="0" smtClean="0">
                <a:latin typeface="+mj-lt"/>
              </a:rPr>
              <a:t>Plan </a:t>
            </a:r>
            <a:r>
              <a:rPr lang="fr-FR" dirty="0">
                <a:latin typeface="+mj-lt"/>
              </a:rPr>
              <a:t>d’affichage externe et interne autour de nos offres </a:t>
            </a:r>
            <a:r>
              <a:rPr lang="fr-FR" dirty="0" err="1" smtClean="0">
                <a:latin typeface="+mj-lt"/>
              </a:rPr>
              <a:t>Banca</a:t>
            </a:r>
            <a:r>
              <a:rPr lang="fr-FR" dirty="0" smtClean="0">
                <a:latin typeface="+mj-lt"/>
              </a:rPr>
              <a:t> et Crédit</a:t>
            </a:r>
          </a:p>
          <a:p>
            <a:pPr lvl="1">
              <a:buClrTx/>
              <a:buFont typeface="Arial Narrow" panose="020B0606020202030204" pitchFamily="34" charset="0"/>
              <a:buChar char="-"/>
            </a:pPr>
            <a:r>
              <a:rPr lang="fr-FR" dirty="0" smtClean="0">
                <a:latin typeface="+mj-lt"/>
              </a:rPr>
              <a:t>Mise à disposition d’un dépliant Jeunes</a:t>
            </a:r>
            <a:endParaRPr lang="fr-FR" dirty="0">
              <a:latin typeface="+mj-lt"/>
            </a:endParaRPr>
          </a:p>
        </p:txBody>
      </p:sp>
      <p:sp>
        <p:nvSpPr>
          <p:cNvPr id="32" name="Espace réservé du contenu 4"/>
          <p:cNvSpPr txBox="1">
            <a:spLocks/>
          </p:cNvSpPr>
          <p:nvPr/>
        </p:nvSpPr>
        <p:spPr>
          <a:xfrm>
            <a:off x="1116622" y="2656009"/>
            <a:ext cx="7724165" cy="1000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2"/>
              </a:buClr>
            </a:pPr>
            <a:r>
              <a:rPr lang="fr-FR" sz="1600" b="1" dirty="0" smtClean="0">
                <a:latin typeface="+mj-lt"/>
              </a:rPr>
              <a:t>Sur le web</a:t>
            </a:r>
          </a:p>
          <a:p>
            <a:pPr lvl="1">
              <a:buClrTx/>
              <a:buFont typeface="Arial Narrow" panose="020B0606020202030204" pitchFamily="34" charset="0"/>
              <a:buChar char="-"/>
            </a:pPr>
            <a:r>
              <a:rPr lang="fr-FR" dirty="0" smtClean="0">
                <a:latin typeface="+mj-lt"/>
              </a:rPr>
              <a:t>Forte </a:t>
            </a:r>
            <a:r>
              <a:rPr lang="fr-FR" dirty="0">
                <a:latin typeface="+mj-lt"/>
              </a:rPr>
              <a:t>présence sur les réseaux sociaux </a:t>
            </a:r>
            <a:endParaRPr lang="fr-FR" dirty="0" smtClean="0">
              <a:latin typeface="+mj-lt"/>
            </a:endParaRPr>
          </a:p>
          <a:p>
            <a:pPr lvl="1">
              <a:buClrTx/>
              <a:buFont typeface="Arial Narrow" panose="020B0606020202030204" pitchFamily="34" charset="0"/>
              <a:buChar char="-"/>
            </a:pPr>
            <a:r>
              <a:rPr lang="fr-FR" dirty="0" smtClean="0">
                <a:latin typeface="+mj-lt"/>
              </a:rPr>
              <a:t>Bannières </a:t>
            </a:r>
            <a:r>
              <a:rPr lang="fr-FR" dirty="0">
                <a:latin typeface="+mj-lt"/>
              </a:rPr>
              <a:t>positionnées </a:t>
            </a:r>
            <a:r>
              <a:rPr lang="fr-FR" dirty="0" smtClean="0">
                <a:latin typeface="+mj-lt"/>
              </a:rPr>
              <a:t>sur caisse-epargne.fr et sites web divers en rapport avec la cible</a:t>
            </a:r>
          </a:p>
        </p:txBody>
      </p:sp>
      <p:sp>
        <p:nvSpPr>
          <p:cNvPr id="33" name="Espace réservé du contenu 4"/>
          <p:cNvSpPr txBox="1">
            <a:spLocks/>
          </p:cNvSpPr>
          <p:nvPr/>
        </p:nvSpPr>
        <p:spPr>
          <a:xfrm>
            <a:off x="1116622" y="3685890"/>
            <a:ext cx="7724165" cy="1035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2"/>
              </a:buClr>
            </a:pPr>
            <a:r>
              <a:rPr lang="fr-FR" sz="1600" b="1" dirty="0" smtClean="0">
                <a:latin typeface="+mj-lt"/>
              </a:rPr>
              <a:t>Dans les médias</a:t>
            </a:r>
          </a:p>
          <a:p>
            <a:pPr lvl="1">
              <a:buClrTx/>
              <a:buFont typeface="Arial Narrow" panose="020B0606020202030204" pitchFamily="34" charset="0"/>
              <a:buChar char="-"/>
            </a:pPr>
            <a:r>
              <a:rPr lang="fr-FR" dirty="0" smtClean="0">
                <a:latin typeface="+mj-lt"/>
              </a:rPr>
              <a:t>Insertions presse</a:t>
            </a:r>
          </a:p>
          <a:p>
            <a:pPr lvl="1">
              <a:buClrTx/>
              <a:buFont typeface="Arial Narrow" panose="020B0606020202030204" pitchFamily="34" charset="0"/>
              <a:buChar char="-"/>
            </a:pPr>
            <a:r>
              <a:rPr lang="fr-FR" dirty="0" smtClean="0">
                <a:latin typeface="+mj-lt"/>
              </a:rPr>
              <a:t>Campagne d’affichage urbain dans les principales villes de notre territoire</a:t>
            </a:r>
          </a:p>
        </p:txBody>
      </p:sp>
      <p:sp>
        <p:nvSpPr>
          <p:cNvPr id="35" name="Espace réservé du contenu 4"/>
          <p:cNvSpPr txBox="1">
            <a:spLocks/>
          </p:cNvSpPr>
          <p:nvPr/>
        </p:nvSpPr>
        <p:spPr>
          <a:xfrm>
            <a:off x="1116622" y="4729912"/>
            <a:ext cx="7724165" cy="1244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2"/>
              </a:buClr>
            </a:pPr>
            <a:r>
              <a:rPr lang="fr-FR" sz="1600" b="1" dirty="0" smtClean="0">
                <a:latin typeface="+mj-lt"/>
              </a:rPr>
              <a:t>En marketing direct</a:t>
            </a:r>
          </a:p>
          <a:p>
            <a:pPr lvl="1">
              <a:buClrTx/>
              <a:buFont typeface="Arial Narrow" panose="020B0606020202030204" pitchFamily="34" charset="0"/>
              <a:buChar char="-"/>
            </a:pPr>
            <a:r>
              <a:rPr lang="fr-FR" dirty="0">
                <a:latin typeface="+mj-lt"/>
              </a:rPr>
              <a:t>28 600 dépliants dans les encarts relevés de compte en juin </a:t>
            </a:r>
            <a:r>
              <a:rPr lang="fr-FR" dirty="0" smtClean="0">
                <a:latin typeface="+mj-lt"/>
              </a:rPr>
              <a:t>envoyés aux </a:t>
            </a:r>
            <a:r>
              <a:rPr lang="fr-FR" dirty="0">
                <a:latin typeface="+mj-lt"/>
              </a:rPr>
              <a:t>Jeunes de 16 à 25 ans et Parents BP ayant un enfant de 16 à 25 </a:t>
            </a:r>
            <a:r>
              <a:rPr lang="fr-FR" dirty="0" smtClean="0">
                <a:latin typeface="+mj-lt"/>
              </a:rPr>
              <a:t>ans</a:t>
            </a:r>
          </a:p>
          <a:p>
            <a:pPr lvl="1">
              <a:buClrTx/>
              <a:buFont typeface="Arial Narrow" panose="020B0606020202030204" pitchFamily="34" charset="0"/>
              <a:buChar char="-"/>
            </a:pPr>
            <a:r>
              <a:rPr lang="fr-FR" dirty="0">
                <a:latin typeface="+mj-lt"/>
              </a:rPr>
              <a:t>Une série de </a:t>
            </a:r>
            <a:r>
              <a:rPr lang="fr-FR" dirty="0" smtClean="0">
                <a:latin typeface="+mj-lt"/>
              </a:rPr>
              <a:t>mailings et </a:t>
            </a:r>
            <a:r>
              <a:rPr lang="fr-FR" dirty="0">
                <a:latin typeface="+mj-lt"/>
              </a:rPr>
              <a:t>e-mailings </a:t>
            </a:r>
            <a:r>
              <a:rPr lang="fr-FR" dirty="0" smtClean="0">
                <a:latin typeface="+mj-lt"/>
              </a:rPr>
              <a:t>sera également envoyée </a:t>
            </a:r>
            <a:r>
              <a:rPr lang="fr-FR" dirty="0">
                <a:latin typeface="+mj-lt"/>
              </a:rPr>
              <a:t>à nos </a:t>
            </a:r>
            <a:r>
              <a:rPr lang="fr-FR" dirty="0" smtClean="0">
                <a:latin typeface="+mj-lt"/>
              </a:rPr>
              <a:t>clients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0413">
            <a:off x="201416" y="1708699"/>
            <a:ext cx="689091" cy="1376530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2" name="Espace réservé du contenu 1"/>
          <p:cNvSpPr txBox="1">
            <a:spLocks/>
          </p:cNvSpPr>
          <p:nvPr/>
        </p:nvSpPr>
        <p:spPr>
          <a:xfrm>
            <a:off x="298450" y="1257241"/>
            <a:ext cx="8542338" cy="3526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Une communication renforcée et </a:t>
            </a:r>
            <a:r>
              <a:rPr lang="fr-FR" sz="1600" dirty="0" smtClean="0"/>
              <a:t>d’envergure de mi-mai </a:t>
            </a:r>
            <a:r>
              <a:rPr lang="fr-FR" sz="1600" dirty="0"/>
              <a:t>à septembre pour conquérir et fidéliser nos J</a:t>
            </a:r>
            <a:r>
              <a:rPr lang="fr-FR" sz="1600" dirty="0" smtClean="0"/>
              <a:t>eunes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557363"/>
            <a:ext cx="8542338" cy="705398"/>
          </a:xfrm>
        </p:spPr>
        <p:txBody>
          <a:bodyPr>
            <a:normAutofit/>
          </a:bodyPr>
          <a:lstStyle/>
          <a:p>
            <a:r>
              <a:rPr lang="fr-FR" sz="1600" dirty="0" smtClean="0"/>
              <a:t>Pour vous aider à systématiser le reflexe famille et à équiper 100% des Enfants et Jeunes de nos clients Bancarisés Principaux, plusieurs cibles sont livrées le 17 mai :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Moyens mis à disposition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815438"/>
              </p:ext>
            </p:extLst>
          </p:nvPr>
        </p:nvGraphicFramePr>
        <p:xfrm>
          <a:off x="289904" y="4385917"/>
          <a:ext cx="8499600" cy="1551360"/>
        </p:xfrm>
        <a:graphic>
          <a:graphicData uri="http://schemas.openxmlformats.org/drawingml/2006/table">
            <a:tbl>
              <a:tblPr firstRow="1" firstCol="1" bandRow="1"/>
              <a:tblGrid>
                <a:gridCol w="940690"/>
                <a:gridCol w="2033899"/>
                <a:gridCol w="4218211"/>
                <a:gridCol w="1306800"/>
              </a:tblGrid>
              <a:tr h="28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400" dirty="0" smtClean="0">
                          <a:latin typeface="+mj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Canal</a:t>
                      </a:r>
                      <a:endParaRPr lang="fr-FR" sz="1400" dirty="0">
                        <a:latin typeface="+mj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400" dirty="0" smtClean="0">
                          <a:latin typeface="+mj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Libellé</a:t>
                      </a:r>
                      <a:endParaRPr lang="fr-FR" sz="1400" dirty="0">
                        <a:latin typeface="+mj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400" dirty="0" smtClean="0">
                          <a:latin typeface="+mj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Descriptif</a:t>
                      </a:r>
                      <a:endParaRPr lang="fr-FR" sz="1400" dirty="0">
                        <a:latin typeface="+mj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400" dirty="0" smtClean="0">
                          <a:latin typeface="+mj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Volumétrie</a:t>
                      </a:r>
                      <a:endParaRPr lang="fr-FR" sz="1400" dirty="0">
                        <a:latin typeface="+mj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fr-FR" sz="10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+mn-cs"/>
                        </a:rPr>
                        <a:t>Conquête Crédit Jeunes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JBP de 18 à 25 ans, non détenteurs Univers Crédit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13 900 clients</a:t>
                      </a:r>
                      <a:endParaRPr lang="fr-FR" sz="110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+mj-lt"/>
                          <a:ea typeface="Calibri"/>
                        </a:rPr>
                        <a:t>Equipement </a:t>
                      </a:r>
                      <a:r>
                        <a:rPr lang="fr-FR" sz="1200" b="1" dirty="0" err="1">
                          <a:effectLst/>
                          <a:latin typeface="+mj-lt"/>
                          <a:ea typeface="Calibri"/>
                        </a:rPr>
                        <a:t>Banca</a:t>
                      </a:r>
                      <a:r>
                        <a:rPr lang="fr-FR" sz="1200" b="1" dirty="0">
                          <a:effectLst/>
                          <a:latin typeface="+mj-lt"/>
                          <a:ea typeface="Calibri"/>
                        </a:rPr>
                        <a:t> 18-25 ans </a:t>
                      </a:r>
                      <a:endParaRPr lang="fr-FR" sz="120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JD (dont univers B non couvert) de 18 à 25 ans, SF 150 €, hors parents BP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14 800 clients</a:t>
                      </a:r>
                      <a:endParaRPr lang="fr-FR" sz="110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+mn-cs"/>
                        </a:rPr>
                        <a:t>Conquête MRH &amp; Santé Jeunes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Jeunes de 18 à 29 ans, non détenteurs MRH et/ou Santé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Cible 1 : Appétence MRH élevée basée sur le moteur de recommandation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Cible 2 : Etudiants ou Entrée dans la vie active depuis plus de 6 mois ou Appétence Santé élevée basée sur le moteur de recommandation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Arial Narrow" panose="020B0606020202030204" pitchFamily="34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 rot="16200000">
            <a:off x="-495739" y="2651526"/>
            <a:ext cx="13676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bg1">
                    <a:lumMod val="75000"/>
                  </a:schemeClr>
                </a:solidFill>
              </a:rPr>
              <a:t>JUSQU’AU 31/10/18</a:t>
            </a:r>
            <a:endParaRPr lang="fr-FR" sz="1200" b="1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249708"/>
              </p:ext>
            </p:extLst>
          </p:nvPr>
        </p:nvGraphicFramePr>
        <p:xfrm>
          <a:off x="298450" y="2202156"/>
          <a:ext cx="8500205" cy="1185600"/>
        </p:xfrm>
        <a:graphic>
          <a:graphicData uri="http://schemas.openxmlformats.org/drawingml/2006/table">
            <a:tbl>
              <a:tblPr firstRow="1" bandRow="1"/>
              <a:tblGrid>
                <a:gridCol w="2948952"/>
                <a:gridCol w="4243529"/>
                <a:gridCol w="1307724"/>
              </a:tblGrid>
              <a:tr h="25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+mj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Libellé</a:t>
                      </a:r>
                      <a:endParaRPr lang="fr-FR" sz="1200" dirty="0">
                        <a:latin typeface="+mj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+mj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Descriptif</a:t>
                      </a:r>
                      <a:endParaRPr lang="fr-FR" sz="1200" dirty="0">
                        <a:latin typeface="+mj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+mj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Volumétrie</a:t>
                      </a:r>
                      <a:endParaRPr lang="fr-FR" sz="1200" dirty="0">
                        <a:latin typeface="+mj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effectLst/>
                          <a:latin typeface="+mj-lt"/>
                          <a:ea typeface="Calibri"/>
                        </a:rPr>
                        <a:t>CLT à équiper - </a:t>
                      </a:r>
                      <a:r>
                        <a:rPr lang="fr-FR" sz="1200" b="1" dirty="0" err="1" smtClean="0">
                          <a:effectLst/>
                          <a:latin typeface="+mj-lt"/>
                          <a:ea typeface="Calibri"/>
                        </a:rPr>
                        <a:t>JDne</a:t>
                      </a:r>
                      <a:r>
                        <a:rPr lang="fr-FR" sz="1200" b="1" dirty="0" smtClean="0">
                          <a:effectLst/>
                          <a:latin typeface="+mj-lt"/>
                          <a:ea typeface="Calibri"/>
                        </a:rPr>
                        <a:t> avec parents BP</a:t>
                      </a:r>
                      <a:endParaRPr lang="fr-FR" sz="120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+mj-lt"/>
                          <a:ea typeface="Calibri"/>
                        </a:rPr>
                        <a:t>JDne</a:t>
                      </a:r>
                      <a:r>
                        <a:rPr lang="fr-FR" sz="1100" dirty="0">
                          <a:effectLst/>
                          <a:latin typeface="+mj-lt"/>
                          <a:ea typeface="Calibri"/>
                        </a:rPr>
                        <a:t> de 16 à 25 ans avec parents BP, non détenteurs de carte ni BL, </a:t>
                      </a:r>
                      <a:r>
                        <a:rPr lang="fr-FR" sz="1100" dirty="0" smtClean="0">
                          <a:effectLst/>
                          <a:latin typeface="+mj-lt"/>
                          <a:ea typeface="Calibri"/>
                        </a:rPr>
                        <a:t/>
                      </a:r>
                      <a:br>
                        <a:rPr lang="fr-FR" sz="1100" dirty="0" smtClean="0">
                          <a:effectLst/>
                          <a:latin typeface="+mj-lt"/>
                          <a:ea typeface="Calibri"/>
                        </a:rPr>
                      </a:br>
                      <a:r>
                        <a:rPr lang="fr-FR" sz="1100" dirty="0" smtClean="0">
                          <a:effectLst/>
                          <a:latin typeface="+mj-lt"/>
                          <a:ea typeface="Calibri"/>
                        </a:rPr>
                        <a:t>à </a:t>
                      </a:r>
                      <a:r>
                        <a:rPr lang="fr-FR" sz="1100" dirty="0">
                          <a:effectLst/>
                          <a:latin typeface="+mj-lt"/>
                          <a:ea typeface="Calibri"/>
                        </a:rPr>
                        <a:t>qui il manque un produit pour être équipés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j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5 038 clients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+mj-lt"/>
                          <a:ea typeface="Calibri"/>
                        </a:rPr>
                        <a:t>Jeunes Distanciés avec Parents </a:t>
                      </a:r>
                      <a:r>
                        <a:rPr lang="fr-FR" sz="1200" b="1" dirty="0" smtClean="0">
                          <a:effectLst/>
                          <a:latin typeface="+mj-lt"/>
                          <a:ea typeface="Calibri"/>
                        </a:rPr>
                        <a:t>Bancarisés</a:t>
                      </a:r>
                      <a:endParaRPr lang="fr-FR" sz="120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+mj-lt"/>
                          <a:ea typeface="Calibri"/>
                        </a:rPr>
                        <a:t>JD de 16 à 25 ans avec parents BP, non détenteurs de carte ni BL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j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4 888 clients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+mj-lt"/>
                          <a:ea typeface="Calibri"/>
                        </a:rPr>
                        <a:t>Enfants Non Equipés avec Parents Bancarisés </a:t>
                      </a:r>
                      <a:endParaRPr lang="fr-FR" sz="120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+mj-lt"/>
                          <a:ea typeface="Calibri"/>
                        </a:rPr>
                        <a:t>Ene</a:t>
                      </a:r>
                      <a:r>
                        <a:rPr lang="fr-FR" sz="1100" dirty="0">
                          <a:effectLst/>
                          <a:latin typeface="+mj-lt"/>
                          <a:ea typeface="Calibri"/>
                        </a:rPr>
                        <a:t> de 0 à 15 ans avec parents BP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latin typeface="+mj-lt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19 243 clients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7" name="Groupe 26"/>
          <p:cNvGrpSpPr/>
          <p:nvPr/>
        </p:nvGrpSpPr>
        <p:grpSpPr>
          <a:xfrm>
            <a:off x="213645" y="1214825"/>
            <a:ext cx="1339725" cy="342538"/>
            <a:chOff x="213645" y="1735122"/>
            <a:chExt cx="1854437" cy="474138"/>
          </a:xfrm>
        </p:grpSpPr>
        <p:sp>
          <p:nvSpPr>
            <p:cNvPr id="18" name="Forme libre 17"/>
            <p:cNvSpPr/>
            <p:nvPr/>
          </p:nvSpPr>
          <p:spPr>
            <a:xfrm>
              <a:off x="213645" y="1735122"/>
              <a:ext cx="1854437" cy="456890"/>
            </a:xfrm>
            <a:custGeom>
              <a:avLst/>
              <a:gdLst>
                <a:gd name="connsiteX0" fmla="*/ 0 w 2948299"/>
                <a:gd name="connsiteY0" fmla="*/ 205099 h 726392"/>
                <a:gd name="connsiteX1" fmla="*/ 136733 w 2948299"/>
                <a:gd name="connsiteY1" fmla="*/ 726392 h 726392"/>
                <a:gd name="connsiteX2" fmla="*/ 2811566 w 2948299"/>
                <a:gd name="connsiteY2" fmla="*/ 632389 h 726392"/>
                <a:gd name="connsiteX3" fmla="*/ 2948299 w 2948299"/>
                <a:gd name="connsiteY3" fmla="*/ 0 h 726392"/>
                <a:gd name="connsiteX4" fmla="*/ 0 w 2948299"/>
                <a:gd name="connsiteY4" fmla="*/ 205099 h 726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299" h="726392">
                  <a:moveTo>
                    <a:pt x="0" y="205099"/>
                  </a:moveTo>
                  <a:lnTo>
                    <a:pt x="136733" y="726392"/>
                  </a:lnTo>
                  <a:lnTo>
                    <a:pt x="2811566" y="632389"/>
                  </a:lnTo>
                  <a:lnTo>
                    <a:pt x="2948299" y="0"/>
                  </a:lnTo>
                  <a:lnTo>
                    <a:pt x="0" y="205099"/>
                  </a:lnTo>
                  <a:close/>
                </a:path>
              </a:pathLst>
            </a:custGeom>
            <a:solidFill>
              <a:srgbClr val="EB0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378059" y="1804539"/>
              <a:ext cx="1553649" cy="40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00" b="1" dirty="0" smtClean="0">
                  <a:solidFill>
                    <a:schemeClr val="bg1"/>
                  </a:solidFill>
                </a:rPr>
                <a:t>CIBLES GERC</a:t>
              </a:r>
              <a:endParaRPr lang="fr-FR" sz="13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205099" y="3653385"/>
            <a:ext cx="1610972" cy="333992"/>
            <a:chOff x="205098" y="4069324"/>
            <a:chExt cx="2229895" cy="462309"/>
          </a:xfrm>
        </p:grpSpPr>
        <p:sp>
          <p:nvSpPr>
            <p:cNvPr id="20" name="Forme libre 19"/>
            <p:cNvSpPr/>
            <p:nvPr/>
          </p:nvSpPr>
          <p:spPr>
            <a:xfrm>
              <a:off x="205098" y="4069324"/>
              <a:ext cx="2172972" cy="456890"/>
            </a:xfrm>
            <a:custGeom>
              <a:avLst/>
              <a:gdLst>
                <a:gd name="connsiteX0" fmla="*/ 0 w 2948299"/>
                <a:gd name="connsiteY0" fmla="*/ 205099 h 726392"/>
                <a:gd name="connsiteX1" fmla="*/ 136733 w 2948299"/>
                <a:gd name="connsiteY1" fmla="*/ 726392 h 726392"/>
                <a:gd name="connsiteX2" fmla="*/ 2811566 w 2948299"/>
                <a:gd name="connsiteY2" fmla="*/ 632389 h 726392"/>
                <a:gd name="connsiteX3" fmla="*/ 2948299 w 2948299"/>
                <a:gd name="connsiteY3" fmla="*/ 0 h 726392"/>
                <a:gd name="connsiteX4" fmla="*/ 0 w 2948299"/>
                <a:gd name="connsiteY4" fmla="*/ 205099 h 726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299" h="726392">
                  <a:moveTo>
                    <a:pt x="0" y="205099"/>
                  </a:moveTo>
                  <a:lnTo>
                    <a:pt x="136733" y="726392"/>
                  </a:lnTo>
                  <a:lnTo>
                    <a:pt x="2811566" y="632389"/>
                  </a:lnTo>
                  <a:lnTo>
                    <a:pt x="2948299" y="0"/>
                  </a:lnTo>
                  <a:lnTo>
                    <a:pt x="0" y="205099"/>
                  </a:lnTo>
                  <a:close/>
                </a:path>
              </a:pathLst>
            </a:custGeom>
            <a:solidFill>
              <a:srgbClr val="EB0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215684" y="4126912"/>
              <a:ext cx="2219309" cy="40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00" b="1" dirty="0" smtClean="0">
                  <a:solidFill>
                    <a:schemeClr val="bg1"/>
                  </a:solidFill>
                </a:rPr>
                <a:t>MARKETING DIRECT</a:t>
              </a:r>
              <a:endParaRPr lang="fr-FR" sz="13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2" name="Image 2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66" y="4748951"/>
            <a:ext cx="21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 descr="H:\39_Email_Marketing-128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91" y="5557056"/>
            <a:ext cx="318550" cy="344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66" y="5009351"/>
            <a:ext cx="21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66" y="5328114"/>
            <a:ext cx="216000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Espace réservé du contenu 1"/>
          <p:cNvSpPr txBox="1">
            <a:spLocks/>
          </p:cNvSpPr>
          <p:nvPr/>
        </p:nvSpPr>
        <p:spPr>
          <a:xfrm>
            <a:off x="298450" y="3987377"/>
            <a:ext cx="8542338" cy="4701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smtClean="0"/>
              <a:t>En complément, 3 mailings/</a:t>
            </a:r>
            <a:r>
              <a:rPr lang="fr-FR" sz="1600" dirty="0" err="1" smtClean="0"/>
              <a:t>emailings</a:t>
            </a:r>
            <a:r>
              <a:rPr lang="fr-FR" sz="1600" dirty="0" smtClean="0"/>
              <a:t> seront envoyés à nos clients début juin :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74835" y="4673988"/>
            <a:ext cx="681285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000"/>
              </a:lnSpc>
            </a:pPr>
            <a:r>
              <a:rPr lang="fr-FR" sz="1000" dirty="0">
                <a:solidFill>
                  <a:schemeClr val="tx1">
                    <a:lumMod val="65000"/>
                    <a:lumOff val="35000"/>
                  </a:schemeClr>
                </a:solidFill>
                <a:ea typeface="Calibri"/>
              </a:rPr>
              <a:t>+ relance GERC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74835" y="4968374"/>
            <a:ext cx="681285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000"/>
              </a:lnSpc>
            </a:pPr>
            <a:r>
              <a:rPr lang="fr-FR" sz="1000" dirty="0">
                <a:solidFill>
                  <a:schemeClr val="tx1">
                    <a:lumMod val="65000"/>
                    <a:lumOff val="35000"/>
                  </a:schemeClr>
                </a:solidFill>
                <a:ea typeface="Calibri"/>
              </a:rPr>
              <a:t>+ relance GERC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74835" y="5433679"/>
            <a:ext cx="681285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000"/>
              </a:lnSpc>
            </a:pPr>
            <a:r>
              <a:rPr lang="fr-FR" sz="1000" dirty="0">
                <a:solidFill>
                  <a:schemeClr val="tx1">
                    <a:lumMod val="65000"/>
                    <a:lumOff val="35000"/>
                  </a:schemeClr>
                </a:solidFill>
                <a:ea typeface="Calibri"/>
              </a:rPr>
              <a:t>+ relance GERC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541225"/>
            <a:ext cx="8542338" cy="1688556"/>
          </a:xfrm>
        </p:spPr>
        <p:txBody>
          <a:bodyPr/>
          <a:lstStyle/>
          <a:p>
            <a:r>
              <a:rPr lang="fr-FR" sz="1600" b="1" dirty="0" smtClean="0"/>
              <a:t>2 modèles d’e-mailings </a:t>
            </a:r>
            <a:r>
              <a:rPr lang="fr-FR" sz="1600" dirty="0" smtClean="0"/>
              <a:t>seront mis à votre disposition courant mai/juin dans la </a:t>
            </a:r>
            <a:r>
              <a:rPr lang="fr-FR" sz="1600" dirty="0"/>
              <a:t>b</a:t>
            </a:r>
            <a:r>
              <a:rPr lang="fr-FR" sz="1600" dirty="0" smtClean="0"/>
              <a:t>ibliothèque de mails :</a:t>
            </a:r>
          </a:p>
          <a:p>
            <a:pPr lvl="1"/>
            <a:r>
              <a:rPr lang="fr-FR" sz="1400" dirty="0" smtClean="0"/>
              <a:t>Offre Crédit Jeunes à 0,90%</a:t>
            </a:r>
          </a:p>
          <a:p>
            <a:pPr lvl="1"/>
            <a:r>
              <a:rPr lang="fr-FR" sz="1400" dirty="0" smtClean="0"/>
              <a:t>Offre Bouquet Liberté </a:t>
            </a:r>
          </a:p>
          <a:p>
            <a:pPr marL="0" indent="0">
              <a:buNone/>
            </a:pPr>
            <a:r>
              <a:rPr lang="fr-FR" sz="1600" dirty="0" smtClean="0"/>
              <a:t>Vous pourrez utiliser ces e-mailings pour cibler précisément les clients susceptibles d’être intéressés par l’une de nos offres. Plus d’informations prochainement.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Moyens mis à disposition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297738" y="5578635"/>
            <a:ext cx="17802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hlinkClick r:id="rId2"/>
              </a:rPr>
              <a:t>Bien comprendre la complémentaire santé</a:t>
            </a:r>
            <a:endParaRPr lang="fr-FR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38" y="4338690"/>
            <a:ext cx="1780261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233958" y="5578635"/>
            <a:ext cx="15141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hlinkClick r:id="rId4"/>
              </a:rPr>
              <a:t>Fidélisez les Jeunes avec </a:t>
            </a:r>
            <a:r>
              <a:rPr lang="fr-FR" sz="1200" b="1" dirty="0" smtClean="0">
                <a:hlinkClick r:id="rId4"/>
              </a:rPr>
              <a:t>des </a:t>
            </a:r>
            <a:r>
              <a:rPr lang="fr-FR" sz="1200" b="1" dirty="0">
                <a:hlinkClick r:id="rId4"/>
              </a:rPr>
              <a:t>assurances qui leur </a:t>
            </a:r>
            <a:r>
              <a:rPr lang="fr-FR" sz="1200" b="1" dirty="0" smtClean="0">
                <a:hlinkClick r:id="rId4"/>
              </a:rPr>
              <a:t>parlent</a:t>
            </a:r>
            <a:endParaRPr lang="fr-FR" sz="1200" dirty="0"/>
          </a:p>
        </p:txBody>
      </p:sp>
      <p:sp>
        <p:nvSpPr>
          <p:cNvPr id="12" name="Rectangle 11"/>
          <p:cNvSpPr/>
          <p:nvPr/>
        </p:nvSpPr>
        <p:spPr>
          <a:xfrm>
            <a:off x="7898361" y="5420813"/>
            <a:ext cx="9383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 smtClean="0">
                <a:hlinkClick r:id="rId5"/>
              </a:rPr>
              <a:t>Jeunes </a:t>
            </a:r>
            <a:r>
              <a:rPr lang="fr-FR" sz="1200" b="1" dirty="0">
                <a:hlinkClick r:id="rId5"/>
              </a:rPr>
              <a:t>Auto</a:t>
            </a:r>
            <a:endParaRPr lang="fr-FR" sz="1200" dirty="0"/>
          </a:p>
        </p:txBody>
      </p:sp>
      <p:sp>
        <p:nvSpPr>
          <p:cNvPr id="13" name="Rectangle 12"/>
          <p:cNvSpPr/>
          <p:nvPr/>
        </p:nvSpPr>
        <p:spPr>
          <a:xfrm>
            <a:off x="7895284" y="5637652"/>
            <a:ext cx="9444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 smtClean="0">
                <a:hlinkClick r:id="rId6"/>
              </a:rPr>
              <a:t>Jeunes </a:t>
            </a:r>
            <a:r>
              <a:rPr lang="fr-FR" sz="1200" b="1" dirty="0">
                <a:hlinkClick r:id="rId6"/>
              </a:rPr>
              <a:t>MRH</a:t>
            </a:r>
            <a:endParaRPr lang="fr-FR" sz="1200" dirty="0"/>
          </a:p>
        </p:txBody>
      </p:sp>
      <p:sp>
        <p:nvSpPr>
          <p:cNvPr id="14" name="Rectangle 13"/>
          <p:cNvSpPr/>
          <p:nvPr/>
        </p:nvSpPr>
        <p:spPr>
          <a:xfrm>
            <a:off x="7867231" y="5854491"/>
            <a:ext cx="10005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 smtClean="0">
                <a:hlinkClick r:id="rId7"/>
              </a:rPr>
              <a:t>Jeunes </a:t>
            </a:r>
            <a:r>
              <a:rPr lang="fr-FR" sz="1200" b="1" dirty="0">
                <a:hlinkClick r:id="rId7"/>
              </a:rPr>
              <a:t>Santé</a:t>
            </a:r>
            <a:endParaRPr lang="fr-FR" sz="1200" dirty="0"/>
          </a:p>
        </p:txBody>
      </p:sp>
      <p:sp>
        <p:nvSpPr>
          <p:cNvPr id="15" name="Rectangle 14"/>
          <p:cNvSpPr/>
          <p:nvPr/>
        </p:nvSpPr>
        <p:spPr>
          <a:xfrm>
            <a:off x="3881170" y="5578635"/>
            <a:ext cx="21666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hlinkClick r:id="rId8"/>
              </a:rPr>
              <a:t>Sécurité Sociale étudiante et Mutuelle étudiante</a:t>
            </a:r>
            <a:endParaRPr lang="fr-FR" sz="1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909" y="4338690"/>
            <a:ext cx="1780261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ZoneTexte 16"/>
          <p:cNvSpPr txBox="1"/>
          <p:nvPr/>
        </p:nvSpPr>
        <p:spPr>
          <a:xfrm flipH="1">
            <a:off x="6399113" y="5711787"/>
            <a:ext cx="988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hlinkClick r:id="rId10"/>
              </a:rPr>
              <a:t>Book Jeunes</a:t>
            </a:r>
            <a:endParaRPr lang="fr-FR" sz="1200" b="1" dirty="0"/>
          </a:p>
        </p:txBody>
      </p:sp>
      <p:grpSp>
        <p:nvGrpSpPr>
          <p:cNvPr id="20" name="Groupe 19"/>
          <p:cNvGrpSpPr/>
          <p:nvPr/>
        </p:nvGrpSpPr>
        <p:grpSpPr>
          <a:xfrm>
            <a:off x="3961608" y="4337244"/>
            <a:ext cx="1923740" cy="1077723"/>
            <a:chOff x="4691394" y="4242390"/>
            <a:chExt cx="1715752" cy="961203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1394" y="4242390"/>
              <a:ext cx="1715752" cy="96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5380074" y="4573594"/>
              <a:ext cx="308345" cy="306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 descr="H:\Youtube-128.png"/>
            <p:cNvPicPr/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6648" y="4430369"/>
              <a:ext cx="585245" cy="58524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" name="Groupe 23"/>
          <p:cNvGrpSpPr/>
          <p:nvPr/>
        </p:nvGrpSpPr>
        <p:grpSpPr>
          <a:xfrm>
            <a:off x="205098" y="1211147"/>
            <a:ext cx="1824697" cy="330077"/>
            <a:chOff x="205096" y="4069324"/>
            <a:chExt cx="2525733" cy="456890"/>
          </a:xfrm>
        </p:grpSpPr>
        <p:sp>
          <p:nvSpPr>
            <p:cNvPr id="25" name="Forme libre 24"/>
            <p:cNvSpPr/>
            <p:nvPr/>
          </p:nvSpPr>
          <p:spPr>
            <a:xfrm>
              <a:off x="205096" y="4069324"/>
              <a:ext cx="2525733" cy="456890"/>
            </a:xfrm>
            <a:custGeom>
              <a:avLst/>
              <a:gdLst>
                <a:gd name="connsiteX0" fmla="*/ 0 w 2948299"/>
                <a:gd name="connsiteY0" fmla="*/ 205099 h 726392"/>
                <a:gd name="connsiteX1" fmla="*/ 136733 w 2948299"/>
                <a:gd name="connsiteY1" fmla="*/ 726392 h 726392"/>
                <a:gd name="connsiteX2" fmla="*/ 2811566 w 2948299"/>
                <a:gd name="connsiteY2" fmla="*/ 632389 h 726392"/>
                <a:gd name="connsiteX3" fmla="*/ 2948299 w 2948299"/>
                <a:gd name="connsiteY3" fmla="*/ 0 h 726392"/>
                <a:gd name="connsiteX4" fmla="*/ 0 w 2948299"/>
                <a:gd name="connsiteY4" fmla="*/ 205099 h 726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299" h="726392">
                  <a:moveTo>
                    <a:pt x="0" y="205099"/>
                  </a:moveTo>
                  <a:lnTo>
                    <a:pt x="136733" y="726392"/>
                  </a:lnTo>
                  <a:lnTo>
                    <a:pt x="2811566" y="632389"/>
                  </a:lnTo>
                  <a:lnTo>
                    <a:pt x="2948299" y="0"/>
                  </a:lnTo>
                  <a:lnTo>
                    <a:pt x="0" y="205099"/>
                  </a:lnTo>
                  <a:close/>
                </a:path>
              </a:pathLst>
            </a:custGeom>
            <a:solidFill>
              <a:srgbClr val="EB0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216663" y="4111215"/>
              <a:ext cx="2484359" cy="40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00" b="1" dirty="0" smtClean="0">
                  <a:solidFill>
                    <a:schemeClr val="bg1"/>
                  </a:solidFill>
                </a:rPr>
                <a:t>MODELES D’EMAILINGS</a:t>
              </a:r>
              <a:endParaRPr lang="fr-FR" sz="13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205098" y="3888392"/>
            <a:ext cx="2080902" cy="333992"/>
            <a:chOff x="200966" y="4069324"/>
            <a:chExt cx="2880369" cy="462309"/>
          </a:xfrm>
        </p:grpSpPr>
        <p:sp>
          <p:nvSpPr>
            <p:cNvPr id="31" name="Forme libre 30"/>
            <p:cNvSpPr/>
            <p:nvPr/>
          </p:nvSpPr>
          <p:spPr>
            <a:xfrm>
              <a:off x="205096" y="4069324"/>
              <a:ext cx="2876239" cy="456890"/>
            </a:xfrm>
            <a:custGeom>
              <a:avLst/>
              <a:gdLst>
                <a:gd name="connsiteX0" fmla="*/ 0 w 2948299"/>
                <a:gd name="connsiteY0" fmla="*/ 205099 h 726392"/>
                <a:gd name="connsiteX1" fmla="*/ 136733 w 2948299"/>
                <a:gd name="connsiteY1" fmla="*/ 726392 h 726392"/>
                <a:gd name="connsiteX2" fmla="*/ 2811566 w 2948299"/>
                <a:gd name="connsiteY2" fmla="*/ 632389 h 726392"/>
                <a:gd name="connsiteX3" fmla="*/ 2948299 w 2948299"/>
                <a:gd name="connsiteY3" fmla="*/ 0 h 726392"/>
                <a:gd name="connsiteX4" fmla="*/ 0 w 2948299"/>
                <a:gd name="connsiteY4" fmla="*/ 205099 h 726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299" h="726392">
                  <a:moveTo>
                    <a:pt x="0" y="205099"/>
                  </a:moveTo>
                  <a:lnTo>
                    <a:pt x="136733" y="726392"/>
                  </a:lnTo>
                  <a:lnTo>
                    <a:pt x="2811566" y="632389"/>
                  </a:lnTo>
                  <a:lnTo>
                    <a:pt x="2948299" y="0"/>
                  </a:lnTo>
                  <a:lnTo>
                    <a:pt x="0" y="205099"/>
                  </a:lnTo>
                  <a:close/>
                </a:path>
              </a:pathLst>
            </a:custGeom>
            <a:solidFill>
              <a:srgbClr val="EB0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200966" y="4126912"/>
              <a:ext cx="2878134" cy="40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00" b="1" dirty="0" smtClean="0">
                  <a:solidFill>
                    <a:schemeClr val="bg1"/>
                  </a:solidFill>
                </a:rPr>
                <a:t>OUTILS D’AIDE À LA VENTE </a:t>
              </a:r>
              <a:endParaRPr lang="fr-FR" sz="13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ZoneTexte 32"/>
          <p:cNvSpPr txBox="1"/>
          <p:nvPr/>
        </p:nvSpPr>
        <p:spPr>
          <a:xfrm rot="16200000">
            <a:off x="-407572" y="4668271"/>
            <a:ext cx="1191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chemeClr val="bg1">
                    <a:lumMod val="75000"/>
                  </a:schemeClr>
                </a:solidFill>
              </a:rPr>
              <a:t>IDENTIQUE 2017</a:t>
            </a:r>
            <a:endParaRPr lang="fr-FR" sz="1200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575" y="4273180"/>
            <a:ext cx="1793904" cy="13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" descr="C:\Users\A5704738\Downloads\1470331855_headset.png"/>
          <p:cNvPicPr>
            <a:picLocks noChangeAspect="1" noChangeArrowheads="1"/>
          </p:cNvPicPr>
          <p:nvPr/>
        </p:nvPicPr>
        <p:blipFill>
          <a:blip r:embed="rId1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303" y="4563361"/>
            <a:ext cx="435923" cy="43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ZoneTexte 27"/>
          <p:cNvSpPr txBox="1"/>
          <p:nvPr/>
        </p:nvSpPr>
        <p:spPr>
          <a:xfrm>
            <a:off x="298450" y="3271437"/>
            <a:ext cx="7440699" cy="603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5113" indent="-265113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 b="1"/>
            </a:lvl1pPr>
            <a:lvl2pPr marL="712788" lvl="1" indent="-255588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400"/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 sz="1600"/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/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fr-FR" b="0" dirty="0"/>
              <a:t>Une dotation de </a:t>
            </a:r>
            <a:r>
              <a:rPr lang="fr-FR" dirty="0"/>
              <a:t>stylos</a:t>
            </a:r>
            <a:r>
              <a:rPr lang="fr-FR" b="0" dirty="0"/>
              <a:t> vous </a:t>
            </a:r>
            <a:r>
              <a:rPr lang="fr-FR" b="0" dirty="0" smtClean="0"/>
              <a:t>parviendra </a:t>
            </a:r>
            <a:r>
              <a:rPr lang="fr-FR" b="0" dirty="0"/>
              <a:t>début juin. Une dotation complémentaire sera attribuée aux agences qui </a:t>
            </a:r>
            <a:r>
              <a:rPr lang="fr-FR" b="0" dirty="0" smtClean="0"/>
              <a:t>organisent des </a:t>
            </a:r>
            <a:r>
              <a:rPr lang="fr-FR" b="0" dirty="0"/>
              <a:t>rencontres bancaires (cf. </a:t>
            </a:r>
            <a:r>
              <a:rPr lang="fr-FR" b="0" dirty="0" err="1"/>
              <a:t>slides</a:t>
            </a:r>
            <a:r>
              <a:rPr lang="fr-FR" b="0" dirty="0"/>
              <a:t> suivantes).</a:t>
            </a:r>
          </a:p>
        </p:txBody>
      </p:sp>
      <p:grpSp>
        <p:nvGrpSpPr>
          <p:cNvPr id="34" name="Groupe 33"/>
          <p:cNvGrpSpPr/>
          <p:nvPr/>
        </p:nvGrpSpPr>
        <p:grpSpPr>
          <a:xfrm>
            <a:off x="193300" y="2934543"/>
            <a:ext cx="831017" cy="330077"/>
            <a:chOff x="205096" y="4069324"/>
            <a:chExt cx="1150288" cy="456890"/>
          </a:xfrm>
        </p:grpSpPr>
        <p:sp>
          <p:nvSpPr>
            <p:cNvPr id="35" name="Forme libre 34"/>
            <p:cNvSpPr/>
            <p:nvPr/>
          </p:nvSpPr>
          <p:spPr>
            <a:xfrm>
              <a:off x="205096" y="4069324"/>
              <a:ext cx="1150288" cy="456890"/>
            </a:xfrm>
            <a:custGeom>
              <a:avLst/>
              <a:gdLst>
                <a:gd name="connsiteX0" fmla="*/ 0 w 2948299"/>
                <a:gd name="connsiteY0" fmla="*/ 205099 h 726392"/>
                <a:gd name="connsiteX1" fmla="*/ 136733 w 2948299"/>
                <a:gd name="connsiteY1" fmla="*/ 726392 h 726392"/>
                <a:gd name="connsiteX2" fmla="*/ 2811566 w 2948299"/>
                <a:gd name="connsiteY2" fmla="*/ 632389 h 726392"/>
                <a:gd name="connsiteX3" fmla="*/ 2948299 w 2948299"/>
                <a:gd name="connsiteY3" fmla="*/ 0 h 726392"/>
                <a:gd name="connsiteX4" fmla="*/ 0 w 2948299"/>
                <a:gd name="connsiteY4" fmla="*/ 205099 h 726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299" h="726392">
                  <a:moveTo>
                    <a:pt x="0" y="205099"/>
                  </a:moveTo>
                  <a:lnTo>
                    <a:pt x="136733" y="726392"/>
                  </a:lnTo>
                  <a:lnTo>
                    <a:pt x="2811566" y="632389"/>
                  </a:lnTo>
                  <a:lnTo>
                    <a:pt x="2948299" y="0"/>
                  </a:lnTo>
                  <a:lnTo>
                    <a:pt x="0" y="205099"/>
                  </a:lnTo>
                  <a:close/>
                </a:path>
              </a:pathLst>
            </a:custGeom>
            <a:solidFill>
              <a:srgbClr val="EB0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216662" y="4111215"/>
              <a:ext cx="1138722" cy="40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00" b="1" dirty="0" smtClean="0">
                  <a:solidFill>
                    <a:schemeClr val="bg1"/>
                  </a:solidFill>
                </a:rPr>
                <a:t>GOODIES</a:t>
              </a:r>
              <a:endParaRPr lang="fr-FR" sz="13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7979057" y="3034722"/>
            <a:ext cx="277145" cy="1452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01494" y="2647298"/>
            <a:ext cx="442157" cy="146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904590" y="4955632"/>
            <a:ext cx="98338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dirty="0">
                <a:solidFill>
                  <a:srgbClr val="595959"/>
                </a:solidFill>
              </a:rPr>
              <a:t>Scénario d'appel </a:t>
            </a:r>
            <a:r>
              <a:rPr lang="fr-FR" sz="1100" dirty="0" smtClean="0">
                <a:solidFill>
                  <a:srgbClr val="595959"/>
                </a:solidFill>
              </a:rPr>
              <a:t>sortant </a:t>
            </a:r>
            <a:endParaRPr lang="fr-FR" sz="1100" dirty="0">
              <a:solidFill>
                <a:srgbClr val="59595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/>
          </p:cNvSpPr>
          <p:nvPr/>
        </p:nvSpPr>
        <p:spPr>
          <a:xfrm>
            <a:off x="6347064" y="5005419"/>
            <a:ext cx="2483772" cy="9866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latin typeface="+mj-lt"/>
            </a:endParaRPr>
          </a:p>
        </p:txBody>
      </p:sp>
      <p:sp>
        <p:nvSpPr>
          <p:cNvPr id="14" name="Rectangle 13"/>
          <p:cNvSpPr>
            <a:spLocks/>
          </p:cNvSpPr>
          <p:nvPr/>
        </p:nvSpPr>
        <p:spPr>
          <a:xfrm>
            <a:off x="3506343" y="5047093"/>
            <a:ext cx="2483772" cy="9866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latin typeface="+mj-lt"/>
            </a:endParaRPr>
          </a:p>
        </p:txBody>
      </p:sp>
      <p:sp>
        <p:nvSpPr>
          <p:cNvPr id="15" name="Rectangle 14"/>
          <p:cNvSpPr>
            <a:spLocks/>
          </p:cNvSpPr>
          <p:nvPr/>
        </p:nvSpPr>
        <p:spPr>
          <a:xfrm>
            <a:off x="665621" y="5047092"/>
            <a:ext cx="2483772" cy="9866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latin typeface="+mj-lt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49" y="1354137"/>
            <a:ext cx="8532387" cy="48447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 smtClean="0"/>
              <a:t>Et toujours … </a:t>
            </a:r>
            <a:r>
              <a:rPr lang="fr-FR" b="1" dirty="0" smtClean="0">
                <a:solidFill>
                  <a:srgbClr val="FF0000"/>
                </a:solidFill>
              </a:rPr>
              <a:t>OPERATION KARTABLE</a:t>
            </a:r>
          </a:p>
          <a:p>
            <a:pPr lvl="0"/>
            <a:r>
              <a:rPr lang="fr-FR" sz="1600" dirty="0" smtClean="0"/>
              <a:t>Pour rappel, l‘opération </a:t>
            </a:r>
            <a:r>
              <a:rPr lang="fr-FR" sz="1600" dirty="0"/>
              <a:t>Kartable vise à offrir un </a:t>
            </a:r>
            <a:r>
              <a:rPr lang="fr-FR" sz="1600" b="1" dirty="0"/>
              <a:t>service d’accompagnement aux révisions du baccalauréat </a:t>
            </a:r>
            <a:r>
              <a:rPr lang="fr-FR" sz="1600" dirty="0"/>
              <a:t>à nos clients lycéens ou à leurs parents. Un service utile qui nous permet d’occuper le terrain en amont des résultats du bac </a:t>
            </a:r>
            <a:r>
              <a:rPr lang="fr-FR" sz="1600" dirty="0" smtClean="0"/>
              <a:t>!</a:t>
            </a:r>
          </a:p>
          <a:p>
            <a:r>
              <a:rPr lang="fr-FR" sz="1600" b="1" dirty="0" smtClean="0">
                <a:solidFill>
                  <a:srgbClr val="FF0000"/>
                </a:solidFill>
              </a:rPr>
              <a:t>Nous proposons d’offrir à nos clients un abonnement </a:t>
            </a:r>
            <a:r>
              <a:rPr lang="fr-FR" sz="1600" b="1" dirty="0">
                <a:solidFill>
                  <a:srgbClr val="FF0000"/>
                </a:solidFill>
              </a:rPr>
              <a:t>Kartable Premium </a:t>
            </a:r>
            <a:r>
              <a:rPr lang="fr-FR" sz="1600" b="1" dirty="0" smtClean="0">
                <a:solidFill>
                  <a:srgbClr val="FF0000"/>
                </a:solidFill>
              </a:rPr>
              <a:t>valable </a:t>
            </a:r>
            <a:r>
              <a:rPr lang="fr-FR" sz="1600" b="1" dirty="0">
                <a:solidFill>
                  <a:srgbClr val="FF0000"/>
                </a:solidFill>
              </a:rPr>
              <a:t>jusqu’au </a:t>
            </a:r>
            <a:r>
              <a:rPr lang="fr-FR" sz="1600" b="1" dirty="0" smtClean="0">
                <a:solidFill>
                  <a:srgbClr val="FF0000"/>
                </a:solidFill>
              </a:rPr>
              <a:t>15/06</a:t>
            </a:r>
            <a:r>
              <a:rPr lang="fr-FR" sz="1600" dirty="0">
                <a:solidFill>
                  <a:srgbClr val="FF0000"/>
                </a:solidFill>
              </a:rPr>
              <a:t/>
            </a:r>
            <a:br>
              <a:rPr lang="fr-FR" sz="1600" dirty="0">
                <a:solidFill>
                  <a:srgbClr val="FF0000"/>
                </a:solidFill>
              </a:rPr>
            </a:br>
            <a:r>
              <a:rPr lang="fr-FR" sz="1600" b="1" dirty="0" smtClean="0"/>
              <a:t>Cet abonnement comprend </a:t>
            </a:r>
            <a:r>
              <a:rPr lang="fr-FR" sz="1600" dirty="0" smtClean="0"/>
              <a:t>: Accès </a:t>
            </a:r>
            <a:r>
              <a:rPr lang="fr-FR" sz="1600" dirty="0"/>
              <a:t>illimité à tous les cours, exercices, évaluations et corrections + téléchargement illimité des cours sur l’application mobile et en PDF. Valeur de l’abonnement : 25€</a:t>
            </a:r>
          </a:p>
          <a:p>
            <a:r>
              <a:rPr lang="fr-FR" sz="1600" dirty="0" smtClean="0"/>
              <a:t>Qu’est ce que </a:t>
            </a:r>
            <a:r>
              <a:rPr lang="fr-FR" sz="1600" dirty="0" smtClean="0">
                <a:hlinkClick r:id="rId2"/>
              </a:rPr>
              <a:t>Kartable.fr</a:t>
            </a:r>
            <a:r>
              <a:rPr lang="fr-FR" sz="1600" dirty="0" smtClean="0"/>
              <a:t> ? C’est </a:t>
            </a:r>
            <a:r>
              <a:rPr lang="fr-FR" sz="1600" dirty="0"/>
              <a:t>le </a:t>
            </a:r>
            <a:r>
              <a:rPr lang="fr-FR" sz="1600" b="1" dirty="0"/>
              <a:t>site n°1 en France pour réussir sa scolarité</a:t>
            </a:r>
            <a:r>
              <a:rPr lang="fr-FR" sz="1600" dirty="0"/>
              <a:t> ! </a:t>
            </a:r>
            <a:r>
              <a:rPr lang="fr-FR" sz="1600" dirty="0" smtClean="0"/>
              <a:t>Strictement conforme aux programmes de </a:t>
            </a:r>
            <a:r>
              <a:rPr lang="fr-FR" sz="1600" b="1" dirty="0" smtClean="0"/>
              <a:t>l'Education nationale</a:t>
            </a:r>
            <a:r>
              <a:rPr lang="fr-FR" sz="1600" dirty="0" smtClean="0"/>
              <a:t>, Kartable permet aux collégiens et lycéens qui l'utilisent régulièrement de progresser de 3,8 points en moyenne. </a:t>
            </a:r>
          </a:p>
          <a:p>
            <a:r>
              <a:rPr lang="fr-FR" sz="1600" b="1" dirty="0" smtClean="0"/>
              <a:t>Le </a:t>
            </a:r>
            <a:r>
              <a:rPr lang="fr-FR" sz="1600" b="1" dirty="0" err="1" smtClean="0"/>
              <a:t>process</a:t>
            </a:r>
            <a:r>
              <a:rPr lang="fr-FR" sz="1600" b="1" dirty="0" smtClean="0"/>
              <a:t> : </a:t>
            </a:r>
            <a:r>
              <a:rPr lang="fr-FR" sz="1600" dirty="0" smtClean="0"/>
              <a:t>merci de demander un code de Compte Prépayé par mail à </a:t>
            </a:r>
            <a:r>
              <a:rPr lang="fr-FR" sz="1600" u="sng" dirty="0" smtClean="0">
                <a:hlinkClick r:id="rId3"/>
              </a:rPr>
              <a:t>solene.michel@celca.caisse-epargne.fr</a:t>
            </a:r>
            <a:r>
              <a:rPr lang="fr-FR" sz="1600" dirty="0" smtClean="0"/>
              <a:t> et </a:t>
            </a:r>
            <a:r>
              <a:rPr lang="fr-FR" sz="1600" u="sng" dirty="0" smtClean="0">
                <a:hlinkClick r:id="rId4"/>
              </a:rPr>
              <a:t>helene.dolt@celca.caisse-epargne.fr</a:t>
            </a:r>
            <a:r>
              <a:rPr lang="fr-FR" sz="1600" dirty="0" smtClean="0"/>
              <a:t>. Un email contenant le code à usage unique vous sera alors envoyé.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Moyens mis à disposition</a:t>
            </a:r>
          </a:p>
        </p:txBody>
      </p:sp>
      <p:pic>
        <p:nvPicPr>
          <p:cNvPr id="6" name="Image 5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03" t="28241" r="20296" b="28659"/>
          <a:stretch/>
        </p:blipFill>
        <p:spPr bwMode="auto">
          <a:xfrm>
            <a:off x="6511028" y="1371600"/>
            <a:ext cx="381092" cy="2769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98120" y="5040425"/>
            <a:ext cx="18512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u="sng" dirty="0" smtClean="0">
                <a:hlinkClick r:id="rId7"/>
              </a:rPr>
              <a:t>CLIQUEZ </a:t>
            </a:r>
            <a:r>
              <a:rPr lang="fr-FR" sz="1400" u="sng" dirty="0">
                <a:hlinkClick r:id="rId7"/>
              </a:rPr>
              <a:t>ICI</a:t>
            </a:r>
            <a:r>
              <a:rPr lang="fr-FR" sz="1400" dirty="0"/>
              <a:t> pour </a:t>
            </a:r>
            <a:r>
              <a:rPr lang="fr-FR" sz="1400" dirty="0" smtClean="0"/>
              <a:t>accéder aux détails </a:t>
            </a:r>
            <a:br>
              <a:rPr lang="fr-FR" sz="1400" dirty="0" smtClean="0"/>
            </a:br>
            <a:r>
              <a:rPr lang="fr-FR" sz="1400" dirty="0" smtClean="0"/>
              <a:t>de l’opération </a:t>
            </a:r>
            <a:br>
              <a:rPr lang="fr-FR" sz="1400" dirty="0" smtClean="0"/>
            </a:br>
            <a:r>
              <a:rPr lang="fr-FR" sz="1400" dirty="0" smtClean="0"/>
              <a:t>(Newsletter Jeunes Mars)</a:t>
            </a: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4178557" y="5040425"/>
            <a:ext cx="18115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u="sng" dirty="0" smtClean="0">
                <a:solidFill>
                  <a:srgbClr val="000000"/>
                </a:solidFill>
                <a:hlinkClick r:id="rId8"/>
              </a:rPr>
              <a:t>CLIQUEZ </a:t>
            </a:r>
            <a:r>
              <a:rPr lang="fr-FR" sz="1400" u="sng" dirty="0">
                <a:solidFill>
                  <a:srgbClr val="000000"/>
                </a:solidFill>
                <a:hlinkClick r:id="rId8"/>
              </a:rPr>
              <a:t>ICI</a:t>
            </a:r>
            <a:r>
              <a:rPr lang="fr-FR" sz="1400" dirty="0">
                <a:solidFill>
                  <a:srgbClr val="000000"/>
                </a:solidFill>
              </a:rPr>
              <a:t> pour </a:t>
            </a:r>
            <a:r>
              <a:rPr lang="fr-FR" sz="1400" dirty="0" smtClean="0">
                <a:solidFill>
                  <a:srgbClr val="000000"/>
                </a:solidFill>
              </a:rPr>
              <a:t>accéder à la cible des </a:t>
            </a:r>
            <a:r>
              <a:rPr lang="fr-FR" sz="1400" dirty="0">
                <a:solidFill>
                  <a:srgbClr val="000000"/>
                </a:solidFill>
              </a:rPr>
              <a:t>clients concernés par </a:t>
            </a:r>
            <a:r>
              <a:rPr lang="fr-FR" sz="1400" dirty="0" smtClean="0">
                <a:solidFill>
                  <a:srgbClr val="000000"/>
                </a:solidFill>
              </a:rPr>
              <a:t>l’email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53369" y="5148146"/>
            <a:ext cx="15774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1400" u="sng" dirty="0">
                <a:solidFill>
                  <a:srgbClr val="000000"/>
                </a:solidFill>
                <a:hlinkClick r:id="rId9"/>
              </a:rPr>
              <a:t>CLIQUEZ ICI</a:t>
            </a:r>
            <a:r>
              <a:rPr lang="fr-FR" sz="1400" dirty="0">
                <a:solidFill>
                  <a:srgbClr val="000000"/>
                </a:solidFill>
              </a:rPr>
              <a:t> pour accéder </a:t>
            </a:r>
            <a:r>
              <a:rPr lang="fr-FR" sz="1400" dirty="0" smtClean="0">
                <a:solidFill>
                  <a:srgbClr val="000000"/>
                </a:solidFill>
              </a:rPr>
              <a:t>à </a:t>
            </a:r>
            <a:r>
              <a:rPr lang="fr-FR" sz="1400" dirty="0">
                <a:solidFill>
                  <a:srgbClr val="000000"/>
                </a:solidFill>
              </a:rPr>
              <a:t>l’email qui a été envoyé</a:t>
            </a:r>
          </a:p>
        </p:txBody>
      </p:sp>
      <p:pic>
        <p:nvPicPr>
          <p:cNvPr id="1026" name="Picture 2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453" y="4839826"/>
            <a:ext cx="878916" cy="130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hlinkClick r:id="rId7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01" y="4929716"/>
            <a:ext cx="936599" cy="113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Résultat d’images pour xls excel">
            <a:hlinkClick r:id="rId8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0725" y="4817917"/>
            <a:ext cx="761118" cy="76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88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1" b="16653"/>
          <a:stretch/>
        </p:blipFill>
        <p:spPr>
          <a:xfrm>
            <a:off x="308761" y="1170312"/>
            <a:ext cx="8538356" cy="309670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142286" y="2968831"/>
            <a:ext cx="2871305" cy="18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Forme libre 32"/>
          <p:cNvSpPr/>
          <p:nvPr/>
        </p:nvSpPr>
        <p:spPr>
          <a:xfrm>
            <a:off x="3214813" y="3041827"/>
            <a:ext cx="2726251" cy="1142161"/>
          </a:xfrm>
          <a:custGeom>
            <a:avLst/>
            <a:gdLst>
              <a:gd name="connsiteX0" fmla="*/ 0 w 3774558"/>
              <a:gd name="connsiteY0" fmla="*/ 85061 h 1594884"/>
              <a:gd name="connsiteX1" fmla="*/ 191386 w 3774558"/>
              <a:gd name="connsiteY1" fmla="*/ 1584251 h 1594884"/>
              <a:gd name="connsiteX2" fmla="*/ 3625702 w 3774558"/>
              <a:gd name="connsiteY2" fmla="*/ 1594884 h 1594884"/>
              <a:gd name="connsiteX3" fmla="*/ 3774558 w 3774558"/>
              <a:gd name="connsiteY3" fmla="*/ 0 h 1594884"/>
              <a:gd name="connsiteX4" fmla="*/ 0 w 3774558"/>
              <a:gd name="connsiteY4" fmla="*/ 85061 h 1594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4558" h="1594884">
                <a:moveTo>
                  <a:pt x="0" y="85061"/>
                </a:moveTo>
                <a:lnTo>
                  <a:pt x="191386" y="1584251"/>
                </a:lnTo>
                <a:lnTo>
                  <a:pt x="3625702" y="1594884"/>
                </a:lnTo>
                <a:lnTo>
                  <a:pt x="3774558" y="0"/>
                </a:lnTo>
                <a:lnTo>
                  <a:pt x="0" y="85061"/>
                </a:lnTo>
                <a:close/>
              </a:path>
            </a:pathLst>
          </a:cu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latin typeface="+mj-lt"/>
            </a:endParaRPr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>
          <a:xfrm>
            <a:off x="298450" y="4338265"/>
            <a:ext cx="8542338" cy="1789403"/>
          </a:xfrm>
        </p:spPr>
        <p:txBody>
          <a:bodyPr>
            <a:noAutofit/>
          </a:bodyPr>
          <a:lstStyle/>
          <a:p>
            <a:r>
              <a:rPr lang="fr-FR" dirty="0" smtClean="0"/>
              <a:t>A partir du mois de juin, la </a:t>
            </a:r>
            <a:r>
              <a:rPr lang="fr-FR" dirty="0"/>
              <a:t>DMA met à disposition un </a:t>
            </a:r>
            <a:r>
              <a:rPr lang="fr-FR" b="1" dirty="0"/>
              <a:t>kit évènementiel </a:t>
            </a:r>
            <a:r>
              <a:rPr lang="fr-FR" dirty="0"/>
              <a:t>pour les collaborateurs qui souhaitent se mobiliser pour des </a:t>
            </a:r>
            <a:r>
              <a:rPr lang="fr-FR" b="1" dirty="0"/>
              <a:t>animations agences ciblées Jeunes</a:t>
            </a:r>
            <a:r>
              <a:rPr lang="fr-FR" dirty="0"/>
              <a:t>.</a:t>
            </a:r>
          </a:p>
          <a:p>
            <a:r>
              <a:rPr lang="fr-FR" b="1" dirty="0" smtClean="0"/>
              <a:t>Objectifs</a:t>
            </a:r>
          </a:p>
          <a:p>
            <a:pPr lvl="1"/>
            <a:r>
              <a:rPr lang="fr-FR" dirty="0" smtClean="0"/>
              <a:t>Notoriété </a:t>
            </a:r>
            <a:r>
              <a:rPr lang="fr-FR" dirty="0"/>
              <a:t>auprès du public </a:t>
            </a:r>
            <a:r>
              <a:rPr lang="fr-FR" dirty="0" smtClean="0"/>
              <a:t>Jeunes</a:t>
            </a:r>
            <a:endParaRPr lang="fr-FR" dirty="0"/>
          </a:p>
          <a:p>
            <a:pPr lvl="1"/>
            <a:r>
              <a:rPr lang="fr-FR" dirty="0" smtClean="0"/>
              <a:t>Créer du trafic en agence </a:t>
            </a:r>
          </a:p>
          <a:p>
            <a:pPr lvl="1"/>
            <a:r>
              <a:rPr lang="fr-FR" dirty="0" smtClean="0"/>
              <a:t>Développer </a:t>
            </a:r>
            <a:r>
              <a:rPr lang="fr-FR" dirty="0"/>
              <a:t>les ventes</a:t>
            </a:r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Moyens mis à disposition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142287" y="3075993"/>
            <a:ext cx="287130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FF0000"/>
              </a:buClr>
            </a:pPr>
            <a:r>
              <a:rPr lang="fr-FR" sz="2400" b="1" dirty="0">
                <a:solidFill>
                  <a:schemeClr val="bg1"/>
                </a:solidFill>
              </a:rPr>
              <a:t>LES </a:t>
            </a:r>
            <a:r>
              <a:rPr lang="fr-FR" sz="2400" b="1" dirty="0" smtClean="0">
                <a:solidFill>
                  <a:schemeClr val="bg1"/>
                </a:solidFill>
              </a:rPr>
              <a:t>RENDEZ-VOUS </a:t>
            </a:r>
            <a:br>
              <a:rPr lang="fr-FR" sz="2400" b="1" dirty="0" smtClean="0">
                <a:solidFill>
                  <a:schemeClr val="bg1"/>
                </a:solidFill>
              </a:rPr>
            </a:br>
            <a:r>
              <a:rPr lang="fr-FR" sz="2400" b="1" dirty="0" smtClean="0">
                <a:solidFill>
                  <a:schemeClr val="bg1"/>
                </a:solidFill>
              </a:rPr>
              <a:t>BANCAIRES </a:t>
            </a:r>
            <a:r>
              <a:rPr lang="fr-FR" sz="2000" b="1" dirty="0">
                <a:solidFill>
                  <a:schemeClr val="bg1"/>
                </a:solidFill>
              </a:rPr>
              <a:t/>
            </a:r>
            <a:br>
              <a:rPr lang="fr-FR" sz="2000" b="1" dirty="0">
                <a:solidFill>
                  <a:schemeClr val="bg1"/>
                </a:solidFill>
              </a:rPr>
            </a:br>
            <a:r>
              <a:rPr lang="fr-FR" b="1" dirty="0">
                <a:solidFill>
                  <a:schemeClr val="bg1"/>
                </a:solidFill>
              </a:rPr>
              <a:t>Spécial Jeunes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19150" y="4950570"/>
            <a:ext cx="4572000" cy="12064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5113" lvl="0" indent="-265113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fr-FR" b="1" dirty="0" smtClean="0"/>
              <a:t>Cibles </a:t>
            </a:r>
            <a:endParaRPr lang="fr-FR" b="1" dirty="0"/>
          </a:p>
          <a:p>
            <a:pPr marL="712788" lvl="1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600" dirty="0">
                <a:solidFill>
                  <a:srgbClr val="000000"/>
                </a:solidFill>
              </a:rPr>
              <a:t>Jeunes de 16 à 25 ans, </a:t>
            </a:r>
            <a:r>
              <a:rPr lang="fr-FR" sz="1600" dirty="0" smtClean="0">
                <a:solidFill>
                  <a:srgbClr val="000000"/>
                </a:solidFill>
              </a:rPr>
              <a:t>parents pour les mineurs</a:t>
            </a:r>
          </a:p>
          <a:p>
            <a:pPr marL="712788" lvl="1" indent="-255588">
              <a:spcBef>
                <a:spcPct val="20000"/>
              </a:spcBef>
              <a:buClr>
                <a:srgbClr val="BFBFBF"/>
              </a:buClr>
              <a:buFont typeface="Wingdings" panose="05000000000000000000" pitchFamily="2" charset="2"/>
              <a:buChar char="n"/>
            </a:pPr>
            <a:r>
              <a:rPr lang="fr-FR" sz="1600" dirty="0" smtClean="0">
                <a:solidFill>
                  <a:srgbClr val="000000"/>
                </a:solidFill>
              </a:rPr>
              <a:t>Tout </a:t>
            </a:r>
            <a:r>
              <a:rPr lang="fr-FR" sz="1600" dirty="0">
                <a:solidFill>
                  <a:srgbClr val="000000"/>
                </a:solidFill>
              </a:rPr>
              <a:t>public </a:t>
            </a:r>
            <a:r>
              <a:rPr lang="fr-FR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fr-FR" sz="1600" dirty="0" smtClean="0">
                <a:solidFill>
                  <a:srgbClr val="000000"/>
                </a:solidFill>
              </a:rPr>
              <a:t>tout </a:t>
            </a:r>
            <a:r>
              <a:rPr lang="fr-FR" sz="1600" dirty="0">
                <a:solidFill>
                  <a:srgbClr val="000000"/>
                </a:solidFill>
              </a:rPr>
              <a:t>le monde connait un jeune dans son entourage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98450" y="1745673"/>
            <a:ext cx="8542338" cy="3396343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fr-FR" b="1" dirty="0" smtClean="0"/>
              <a:t>Eléments </a:t>
            </a:r>
            <a:r>
              <a:rPr lang="fr-FR" b="1" dirty="0"/>
              <a:t>de communication </a:t>
            </a:r>
            <a:r>
              <a:rPr lang="fr-FR" dirty="0"/>
              <a:t>: invitation mail, PLV</a:t>
            </a:r>
          </a:p>
          <a:p>
            <a:pPr>
              <a:spcBef>
                <a:spcPts val="300"/>
              </a:spcBef>
            </a:pPr>
            <a:r>
              <a:rPr lang="fr-FR" b="1" dirty="0"/>
              <a:t>Goodies </a:t>
            </a:r>
          </a:p>
          <a:p>
            <a:pPr lvl="1">
              <a:spcBef>
                <a:spcPts val="300"/>
              </a:spcBef>
            </a:pPr>
            <a:r>
              <a:rPr lang="fr-FR" dirty="0"/>
              <a:t>Réseau : badges </a:t>
            </a:r>
            <a:r>
              <a:rPr lang="fr-FR" dirty="0" smtClean="0"/>
              <a:t>aimantés*</a:t>
            </a:r>
            <a:endParaRPr lang="fr-FR" dirty="0"/>
          </a:p>
          <a:p>
            <a:pPr lvl="1">
              <a:spcBef>
                <a:spcPts val="300"/>
              </a:spcBef>
            </a:pPr>
            <a:r>
              <a:rPr lang="fr-FR" dirty="0"/>
              <a:t>Clients : </a:t>
            </a:r>
            <a:r>
              <a:rPr lang="fr-FR" dirty="0" smtClean="0"/>
              <a:t>stylos* </a:t>
            </a:r>
            <a:r>
              <a:rPr lang="fr-FR" dirty="0"/>
              <a:t>et </a:t>
            </a:r>
            <a:r>
              <a:rPr lang="fr-FR" dirty="0" smtClean="0"/>
              <a:t>bonbons*</a:t>
            </a:r>
            <a:endParaRPr lang="fr-FR" dirty="0"/>
          </a:p>
          <a:p>
            <a:pPr>
              <a:spcBef>
                <a:spcPts val="300"/>
              </a:spcBef>
            </a:pPr>
            <a:r>
              <a:rPr lang="fr-FR" b="1" dirty="0"/>
              <a:t>Animation</a:t>
            </a:r>
            <a:r>
              <a:rPr lang="fr-FR" dirty="0"/>
              <a:t> </a:t>
            </a:r>
            <a:r>
              <a:rPr lang="fr-FR" dirty="0" smtClean="0"/>
              <a:t>: mise </a:t>
            </a:r>
            <a:r>
              <a:rPr lang="fr-FR" dirty="0"/>
              <a:t>à disposition d’un quiz interactif </a:t>
            </a:r>
          </a:p>
          <a:p>
            <a:pPr lvl="1">
              <a:spcBef>
                <a:spcPts val="300"/>
              </a:spcBef>
            </a:pPr>
            <a:r>
              <a:rPr lang="fr-FR" dirty="0"/>
              <a:t>Présentation de nos solutions Jeunes par le biais d’un quiz « </a:t>
            </a:r>
            <a:r>
              <a:rPr lang="fr-FR" dirty="0" err="1"/>
              <a:t>Klaxoon</a:t>
            </a:r>
            <a:r>
              <a:rPr lang="fr-FR" dirty="0"/>
              <a:t> »  pour créer un moment </a:t>
            </a:r>
            <a:r>
              <a:rPr lang="fr-FR" dirty="0" smtClean="0"/>
              <a:t>d’échange autour de nos offres.</a:t>
            </a:r>
            <a:endParaRPr lang="fr-FR" dirty="0"/>
          </a:p>
          <a:p>
            <a:pPr>
              <a:spcBef>
                <a:spcPts val="300"/>
              </a:spcBef>
            </a:pPr>
            <a:r>
              <a:rPr lang="fr-FR" b="1" dirty="0" smtClean="0"/>
              <a:t>Budget</a:t>
            </a:r>
            <a:r>
              <a:rPr lang="fr-FR" dirty="0" smtClean="0"/>
              <a:t> dédié à l’achat de boissons, amuse-bouche/croissants, pains surprises … : </a:t>
            </a:r>
          </a:p>
          <a:p>
            <a:pPr lvl="1">
              <a:spcBef>
                <a:spcPts val="300"/>
              </a:spcBef>
            </a:pPr>
            <a:r>
              <a:rPr lang="fr-FR" dirty="0" smtClean="0"/>
              <a:t>2 formats d’animation possible : en matinée (petit déjeuner)</a:t>
            </a:r>
            <a:r>
              <a:rPr lang="fr-FR" dirty="0"/>
              <a:t> </a:t>
            </a:r>
            <a:r>
              <a:rPr lang="fr-FR" dirty="0" smtClean="0"/>
              <a:t>ou en </a:t>
            </a:r>
            <a:r>
              <a:rPr lang="fr-FR" dirty="0"/>
              <a:t>soirée (apéro-dinatoire) </a:t>
            </a:r>
            <a:endParaRPr lang="fr-FR" dirty="0" smtClean="0"/>
          </a:p>
          <a:p>
            <a:pPr lvl="1">
              <a:spcBef>
                <a:spcPts val="300"/>
              </a:spcBef>
            </a:pPr>
            <a:r>
              <a:rPr lang="fr-FR" dirty="0" smtClean="0"/>
              <a:t>Pris </a:t>
            </a:r>
            <a:r>
              <a:rPr lang="fr-FR" dirty="0"/>
              <a:t>en charge par </a:t>
            </a:r>
            <a:r>
              <a:rPr lang="fr-FR" dirty="0" smtClean="0"/>
              <a:t>la DMA sous </a:t>
            </a:r>
            <a:r>
              <a:rPr lang="fr-FR" dirty="0"/>
              <a:t>réserve de 20 participants </a:t>
            </a:r>
            <a:r>
              <a:rPr lang="fr-FR" dirty="0" smtClean="0"/>
              <a:t>minimum. Logistique partagée entre l’agence organisatrice et la DMA.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Moyens mis à disposition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4249" y="5023262"/>
            <a:ext cx="8562165" cy="1056905"/>
          </a:xfrm>
          <a:prstGeom prst="rect">
            <a:avLst/>
          </a:prstGeom>
          <a:noFill/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313014" y="5023262"/>
            <a:ext cx="8773835" cy="9388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buClr>
                <a:schemeClr val="tx2"/>
              </a:buClr>
            </a:pPr>
            <a:r>
              <a:rPr lang="fr-FR" sz="1600" dirty="0" smtClean="0"/>
              <a:t>La DMA se </a:t>
            </a:r>
            <a:r>
              <a:rPr lang="fr-FR" sz="1600" dirty="0"/>
              <a:t>tient à votre disposition pour vous présenter en détails les RDV Bancaires ainsi que pour vous accompagner dans la mise en place de l’évènement</a:t>
            </a:r>
            <a:r>
              <a:rPr lang="fr-FR" sz="1600" dirty="0" smtClean="0"/>
              <a:t>. </a:t>
            </a:r>
          </a:p>
          <a:p>
            <a:pPr>
              <a:buClr>
                <a:schemeClr val="tx2"/>
              </a:buClr>
            </a:pPr>
            <a:r>
              <a:rPr lang="fr-FR" sz="1600" b="1" dirty="0" smtClean="0"/>
              <a:t>Contact : </a:t>
            </a:r>
            <a:r>
              <a:rPr lang="fr-FR" sz="1600" dirty="0">
                <a:hlinkClick r:id="rId2"/>
              </a:rPr>
              <a:t>Hélène </a:t>
            </a:r>
            <a:r>
              <a:rPr lang="fr-FR" sz="1600" dirty="0" smtClean="0">
                <a:hlinkClick r:id="rId2"/>
              </a:rPr>
              <a:t>DOLT</a:t>
            </a:r>
            <a:r>
              <a:rPr lang="fr-FR" sz="1600" dirty="0" smtClean="0"/>
              <a:t> et Service </a:t>
            </a:r>
            <a:r>
              <a:rPr lang="fr-FR" sz="1600" dirty="0"/>
              <a:t>Communication (</a:t>
            </a:r>
            <a:r>
              <a:rPr lang="fr-FR" sz="1600" dirty="0" smtClean="0">
                <a:hlinkClick r:id="rId3"/>
              </a:rPr>
              <a:t>LD_513_SER_COMM_MKT_NL_TECHNO</a:t>
            </a:r>
            <a:r>
              <a:rPr lang="fr-FR" sz="1600" dirty="0" smtClean="0"/>
              <a:t>) </a:t>
            </a:r>
          </a:p>
          <a:p>
            <a:pPr>
              <a:buClr>
                <a:schemeClr val="tx2"/>
              </a:buClr>
            </a:pPr>
            <a:r>
              <a:rPr lang="fr-FR" sz="1600" b="1" dirty="0" smtClean="0"/>
              <a:t>Délai : </a:t>
            </a:r>
            <a:r>
              <a:rPr lang="fr-FR" sz="1600" dirty="0" smtClean="0"/>
              <a:t>minimum 2 semaines avant l’évènement  </a:t>
            </a:r>
            <a:endParaRPr lang="fr-FR" sz="1600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3828314" y="2227036"/>
            <a:ext cx="229376" cy="120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64119" y="1854686"/>
            <a:ext cx="365946" cy="1209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Résultat d’images pour haribo sachet ourson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72" b="19628"/>
          <a:stretch/>
        </p:blipFill>
        <p:spPr bwMode="auto">
          <a:xfrm>
            <a:off x="4851519" y="2276704"/>
            <a:ext cx="1228647" cy="66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Résultat d’images pour haribo sachet ourson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0" t="23691" r="27318" b="24043"/>
          <a:stretch/>
        </p:blipFill>
        <p:spPr bwMode="auto">
          <a:xfrm rot="493374">
            <a:off x="6115192" y="2392020"/>
            <a:ext cx="442832" cy="52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Forme libre 29"/>
          <p:cNvSpPr/>
          <p:nvPr/>
        </p:nvSpPr>
        <p:spPr>
          <a:xfrm>
            <a:off x="213643" y="1217605"/>
            <a:ext cx="3523067" cy="456890"/>
          </a:xfrm>
          <a:custGeom>
            <a:avLst/>
            <a:gdLst>
              <a:gd name="connsiteX0" fmla="*/ 0 w 2948299"/>
              <a:gd name="connsiteY0" fmla="*/ 205099 h 726392"/>
              <a:gd name="connsiteX1" fmla="*/ 136733 w 2948299"/>
              <a:gd name="connsiteY1" fmla="*/ 726392 h 726392"/>
              <a:gd name="connsiteX2" fmla="*/ 2811566 w 2948299"/>
              <a:gd name="connsiteY2" fmla="*/ 632389 h 726392"/>
              <a:gd name="connsiteX3" fmla="*/ 2948299 w 2948299"/>
              <a:gd name="connsiteY3" fmla="*/ 0 h 726392"/>
              <a:gd name="connsiteX4" fmla="*/ 0 w 2948299"/>
              <a:gd name="connsiteY4" fmla="*/ 205099 h 72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8299" h="726392">
                <a:moveTo>
                  <a:pt x="0" y="205099"/>
                </a:moveTo>
                <a:lnTo>
                  <a:pt x="136733" y="726392"/>
                </a:lnTo>
                <a:lnTo>
                  <a:pt x="2811566" y="632389"/>
                </a:lnTo>
                <a:lnTo>
                  <a:pt x="2948299" y="0"/>
                </a:lnTo>
                <a:lnTo>
                  <a:pt x="0" y="205099"/>
                </a:lnTo>
                <a:close/>
              </a:path>
            </a:pathLst>
          </a:custGeom>
          <a:solidFill>
            <a:srgbClr val="EB0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358926" y="1279600"/>
            <a:ext cx="337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CONTENU DU KIT ÉVÈNEMENTIEL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46266" y="6293922"/>
            <a:ext cx="19896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/>
              <a:t>*dans la limite des stocks disponibles</a:t>
            </a:r>
          </a:p>
        </p:txBody>
      </p:sp>
    </p:spTree>
    <p:extLst>
      <p:ext uri="{BB962C8B-B14F-4D97-AF65-F5344CB8AC3E}">
        <p14:creationId xmlns:p14="http://schemas.microsoft.com/office/powerpoint/2010/main" val="271736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/>
          <p:cNvSpPr txBox="1">
            <a:spLocks/>
          </p:cNvSpPr>
          <p:nvPr/>
        </p:nvSpPr>
        <p:spPr>
          <a:xfrm>
            <a:off x="765174" y="476672"/>
            <a:ext cx="8067600" cy="709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0000"/>
                </a:solidFill>
              </a:rPr>
              <a:t>Actualités </a:t>
            </a:r>
            <a:r>
              <a:rPr lang="fr-FR" dirty="0" smtClean="0">
                <a:solidFill>
                  <a:prstClr val="white"/>
                </a:solidFill>
              </a:rPr>
              <a:t>de la semaine </a:t>
            </a:r>
            <a:r>
              <a:rPr lang="fr-FR" dirty="0" smtClean="0">
                <a:solidFill>
                  <a:prstClr val="white"/>
                </a:solidFill>
              </a:rPr>
              <a:t>20</a:t>
            </a: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8" b="95808" l="5422" r="89157">
                        <a14:foregroundMark x1="70482" y1="42515" x2="70482" y2="42515"/>
                        <a14:foregroundMark x1="87349" y1="24551" x2="87349" y2="24551"/>
                        <a14:foregroundMark x1="83133" y1="5988" x2="83133" y2="5988"/>
                        <a14:foregroundMark x1="69277" y1="2994" x2="69277" y2="2994"/>
                        <a14:foregroundMark x1="54217" y1="9581" x2="54217" y2="9581"/>
                        <a14:foregroundMark x1="52410" y1="22754" x2="52410" y2="22754"/>
                        <a14:foregroundMark x1="57229" y1="29940" x2="57229" y2="29940"/>
                        <a14:foregroundMark x1="69880" y1="42515" x2="86747" y2="23353"/>
                        <a14:foregroundMark x1="87349" y1="23952" x2="82530" y2="5389"/>
                        <a14:foregroundMark x1="82530" y1="5389" x2="69277" y2="2395"/>
                        <a14:foregroundMark x1="68072" y1="2994" x2="55422" y2="8982"/>
                        <a14:foregroundMark x1="53614" y1="10778" x2="51807" y2="22156"/>
                        <a14:foregroundMark x1="52410" y1="23952" x2="57831" y2="29341"/>
                        <a14:foregroundMark x1="57229" y1="29940" x2="68675" y2="41916"/>
                        <a14:foregroundMark x1="34337" y1="28144" x2="34337" y2="28144"/>
                        <a14:foregroundMark x1="45783" y1="30539" x2="45783" y2="30539"/>
                        <a14:foregroundMark x1="51807" y1="21557" x2="34337" y2="26946"/>
                        <a14:foregroundMark x1="69277" y1="14970" x2="69277" y2="14970"/>
                        <a14:foregroundMark x1="69277" y1="22754" x2="69277" y2="22754"/>
                        <a14:foregroundMark x1="69277" y1="22754" x2="69277" y2="22754"/>
                        <a14:foregroundMark x1="75904" y1="18563" x2="75904" y2="18563"/>
                        <a14:foregroundMark x1="77711" y1="11377" x2="77711" y2="11377"/>
                        <a14:foregroundMark x1="63253" y1="13174" x2="63253" y2="13174"/>
                        <a14:foregroundMark x1="64458" y1="15569" x2="64458" y2="15569"/>
                        <a14:foregroundMark x1="66867" y1="14371" x2="66867" y2="14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03134" y="3204384"/>
            <a:ext cx="1524947" cy="153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301245" y="1045295"/>
            <a:ext cx="8531529" cy="5088086"/>
          </a:xfrm>
        </p:spPr>
        <p:txBody>
          <a:bodyPr>
            <a:normAutofit/>
          </a:bodyPr>
          <a:lstStyle/>
          <a:p>
            <a:pPr marL="982663" lvl="0" indent="-2667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Fichiers à traiter :</a:t>
            </a:r>
            <a:r>
              <a:rPr lang="fr-FR" sz="1400" b="1" dirty="0">
                <a:latin typeface="Arial Narrow" panose="020B0606020202030204" pitchFamily="34" charset="0"/>
              </a:rPr>
              <a:t>	</a:t>
            </a:r>
            <a:r>
              <a:rPr lang="fr-FR" sz="1400" dirty="0" err="1" smtClean="0">
                <a:latin typeface="Arial Narrow" panose="020B0606020202030204" pitchFamily="34" charset="0"/>
              </a:rPr>
              <a:t>Izicarte</a:t>
            </a:r>
            <a:endParaRPr lang="fr-FR" sz="1400" dirty="0" smtClean="0">
              <a:latin typeface="Arial Narrow" panose="020B0606020202030204" pitchFamily="34" charset="0"/>
            </a:endParaRP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400" dirty="0">
                <a:latin typeface="Arial Narrow" panose="020B0606020202030204" pitchFamily="34" charset="0"/>
              </a:rPr>
              <a:t>	</a:t>
            </a:r>
            <a:r>
              <a:rPr lang="fr-FR" sz="1400" dirty="0" smtClean="0">
                <a:latin typeface="Arial Narrow" panose="020B0606020202030204" pitchFamily="34" charset="0"/>
              </a:rPr>
              <a:t>		PEL non-respect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400" dirty="0">
                <a:latin typeface="Arial Narrow" panose="020B0606020202030204" pitchFamily="34" charset="0"/>
              </a:rPr>
              <a:t>	</a:t>
            </a:r>
            <a:r>
              <a:rPr lang="fr-FR" sz="1400" dirty="0" smtClean="0">
                <a:latin typeface="Arial Narrow" panose="020B0606020202030204" pitchFamily="34" charset="0"/>
              </a:rPr>
              <a:t>		Anti-résiliation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400" dirty="0">
                <a:latin typeface="Arial Narrow" panose="020B0606020202030204" pitchFamily="34" charset="0"/>
              </a:rPr>
              <a:t>	</a:t>
            </a:r>
            <a:r>
              <a:rPr lang="fr-FR" sz="1400" dirty="0" smtClean="0">
                <a:latin typeface="Arial Narrow" panose="020B0606020202030204" pitchFamily="34" charset="0"/>
              </a:rPr>
              <a:t>		Surveillance</a:t>
            </a:r>
          </a:p>
          <a:p>
            <a:pPr marL="715963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400" dirty="0">
                <a:latin typeface="Arial Narrow" panose="020B0606020202030204" pitchFamily="34" charset="0"/>
              </a:rPr>
              <a:t>	</a:t>
            </a:r>
            <a:r>
              <a:rPr lang="fr-FR" sz="1400" dirty="0" smtClean="0">
                <a:latin typeface="Arial Narrow" panose="020B0606020202030204" pitchFamily="34" charset="0"/>
              </a:rPr>
              <a:t>		Livret A</a:t>
            </a:r>
          </a:p>
          <a:p>
            <a:pPr marL="1371600" lvl="3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dirty="0">
                <a:latin typeface="Arial Narrow" panose="020B0606020202030204" pitchFamily="34" charset="0"/>
              </a:rPr>
              <a:t>	</a:t>
            </a:r>
            <a:r>
              <a:rPr lang="fr-FR" dirty="0" smtClean="0">
                <a:latin typeface="Arial Narrow" panose="020B0606020202030204" pitchFamily="34" charset="0"/>
              </a:rPr>
              <a:t>	</a:t>
            </a:r>
            <a:r>
              <a:rPr lang="fr-FR" sz="1400" dirty="0" smtClean="0">
                <a:latin typeface="Arial Narrow" panose="020B0606020202030204" pitchFamily="34" charset="0"/>
              </a:rPr>
              <a:t>Mobilité</a:t>
            </a:r>
            <a:r>
              <a:rPr lang="fr-FR" sz="1400" dirty="0" smtClean="0">
                <a:latin typeface="Arial Narrow" panose="020B0606020202030204" pitchFamily="34" charset="0"/>
              </a:rPr>
              <a:t> bancaire</a:t>
            </a:r>
            <a:endParaRPr lang="fr-FR" sz="1400" dirty="0">
              <a:latin typeface="Arial Narrow" panose="020B0606020202030204" pitchFamily="34" charset="0"/>
            </a:endParaRPr>
          </a:p>
          <a:p>
            <a:pPr marL="1371600" lvl="3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400" dirty="0">
                <a:latin typeface="Arial Narrow" panose="020B0606020202030204" pitchFamily="34" charset="0"/>
              </a:rPr>
              <a:t>		</a:t>
            </a:r>
            <a:r>
              <a:rPr lang="fr-FR" sz="1400" dirty="0" smtClean="0">
                <a:latin typeface="Arial Narrow" panose="020B0606020202030204" pitchFamily="34" charset="0"/>
              </a:rPr>
              <a:t>Mobilité bancaire – </a:t>
            </a:r>
            <a:r>
              <a:rPr lang="fr-FR" sz="1400" dirty="0">
                <a:latin typeface="Arial Narrow" panose="020B0606020202030204" pitchFamily="34" charset="0"/>
              </a:rPr>
              <a:t>suivi ISILIS </a:t>
            </a:r>
            <a:endParaRPr lang="fr-FR" sz="1400" dirty="0">
              <a:latin typeface="Arial Narrow" panose="020B0606020202030204" pitchFamily="34" charset="0"/>
            </a:endParaRPr>
          </a:p>
          <a:p>
            <a:pPr lvl="0"/>
            <a:r>
              <a:rPr lang="fr-FR" sz="1600" b="1" dirty="0" smtClean="0"/>
              <a:t>BANCA – </a:t>
            </a:r>
            <a:r>
              <a:rPr lang="fr-FR" sz="1600" b="1" dirty="0"/>
              <a:t>Pilotage de la carte – applications mobiles</a:t>
            </a:r>
            <a:endParaRPr lang="fr-FR" sz="1600" b="1" dirty="0" smtClean="0"/>
          </a:p>
          <a:p>
            <a:r>
              <a:rPr lang="fr-FR" sz="1600" b="1" dirty="0"/>
              <a:t>BANCA – </a:t>
            </a:r>
            <a:r>
              <a:rPr lang="fr-FR" sz="1600" b="1" dirty="0"/>
              <a:t>Lancement des visuels bicentenaire </a:t>
            </a:r>
            <a:endParaRPr lang="fr-FR" sz="1600" b="1" dirty="0"/>
          </a:p>
          <a:p>
            <a:r>
              <a:rPr lang="fr-FR" sz="1600" b="1" dirty="0"/>
              <a:t>BANCA – </a:t>
            </a:r>
            <a:r>
              <a:rPr lang="fr-FR" sz="1600" b="1" dirty="0"/>
              <a:t>Taux promo IZICARTE</a:t>
            </a:r>
            <a:endParaRPr lang="fr-FR" sz="1600" b="1" dirty="0"/>
          </a:p>
          <a:p>
            <a:r>
              <a:rPr lang="fr-FR" sz="1600" b="1" dirty="0"/>
              <a:t>BANCA – Lancement Samsung </a:t>
            </a:r>
            <a:r>
              <a:rPr lang="fr-FR" sz="1600" b="1" dirty="0" err="1"/>
              <a:t>Pay</a:t>
            </a:r>
            <a:endParaRPr lang="fr-FR" sz="1600" b="1" dirty="0"/>
          </a:p>
          <a:p>
            <a:r>
              <a:rPr lang="fr-FR" sz="1600" b="1" dirty="0"/>
              <a:t>CREDIT IMMO – ADE CNP - Signature Electronique</a:t>
            </a:r>
          </a:p>
          <a:p>
            <a:pPr lvl="0"/>
            <a:r>
              <a:rPr lang="fr-FR" sz="1600" b="1" dirty="0" smtClean="0"/>
              <a:t>EPARGNE </a:t>
            </a:r>
            <a:r>
              <a:rPr lang="fr-FR" sz="1600" b="1" dirty="0"/>
              <a:t>– </a:t>
            </a:r>
            <a:r>
              <a:rPr lang="fr-FR" sz="1600" b="1" dirty="0"/>
              <a:t>Modification de certains Taux d’épargne au 16 mai 2018</a:t>
            </a:r>
            <a:endParaRPr lang="fr-FR" sz="1600" b="1" dirty="0"/>
          </a:p>
          <a:p>
            <a:r>
              <a:rPr lang="fr-FR" sz="1600" b="1" dirty="0" smtClean="0"/>
              <a:t>EPARGNE </a:t>
            </a:r>
            <a:r>
              <a:rPr lang="fr-FR" sz="1600" b="1" dirty="0"/>
              <a:t>– </a:t>
            </a:r>
            <a:r>
              <a:rPr lang="fr-FR" sz="1600" b="1" dirty="0"/>
              <a:t>LEA – formation </a:t>
            </a:r>
            <a:r>
              <a:rPr lang="fr-FR" sz="1600" b="1" dirty="0" smtClean="0"/>
              <a:t>e-learning</a:t>
            </a:r>
            <a:r>
              <a:rPr lang="fr-FR" sz="1600" b="1" dirty="0"/>
              <a:t> </a:t>
            </a:r>
            <a:endParaRPr lang="fr-FR" sz="1600" b="1" dirty="0" smtClean="0"/>
          </a:p>
          <a:p>
            <a:r>
              <a:rPr lang="fr-FR" sz="1600" b="1" dirty="0" smtClean="0"/>
              <a:t>EPARGNE </a:t>
            </a:r>
            <a:r>
              <a:rPr lang="fr-FR" sz="1600" b="1" dirty="0"/>
              <a:t>– Echéance </a:t>
            </a:r>
            <a:r>
              <a:rPr lang="fr-FR" sz="1600" b="1" dirty="0" err="1"/>
              <a:t>Eurogram</a:t>
            </a:r>
            <a:r>
              <a:rPr lang="fr-FR" sz="1600" b="1" dirty="0"/>
              <a:t> 4</a:t>
            </a:r>
            <a:endParaRPr lang="fr-FR" sz="1600" b="1" dirty="0" smtClean="0"/>
          </a:p>
          <a:p>
            <a:r>
              <a:rPr lang="fr-FR" sz="1600" b="1" dirty="0"/>
              <a:t>EPARGNE – Campagne Télémarketing </a:t>
            </a:r>
            <a:r>
              <a:rPr lang="fr-FR" sz="1600" b="1" dirty="0"/>
              <a:t> </a:t>
            </a:r>
          </a:p>
          <a:p>
            <a:pPr lvl="0"/>
            <a:r>
              <a:rPr lang="fr-FR" sz="1600" b="1" dirty="0" smtClean="0"/>
              <a:t>MARCHE DES PROS – </a:t>
            </a:r>
            <a:r>
              <a:rPr lang="fr-FR" sz="1600" b="1" dirty="0" smtClean="0"/>
              <a:t>Tarification </a:t>
            </a:r>
            <a:r>
              <a:rPr lang="fr-FR" sz="1600" b="1" dirty="0"/>
              <a:t>DEI PRO</a:t>
            </a:r>
            <a:endParaRPr lang="fr-FR" sz="1600" b="1" dirty="0" smtClean="0"/>
          </a:p>
          <a:p>
            <a:pPr lvl="0"/>
            <a:r>
              <a:rPr lang="fr-FR" sz="1600" b="1" dirty="0" smtClean="0"/>
              <a:t>MARCHE DES PROS – Ecureuil </a:t>
            </a:r>
            <a:r>
              <a:rPr lang="fr-FR" sz="1600" b="1" dirty="0"/>
              <a:t>Retraite </a:t>
            </a:r>
            <a:r>
              <a:rPr lang="fr-FR" sz="1600" b="1" dirty="0" smtClean="0"/>
              <a:t>Pro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5583896" y="1268760"/>
            <a:ext cx="3245074" cy="178564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fr-FR" b="1" dirty="0">
                <a:solidFill>
                  <a:srgbClr val="000000"/>
                </a:solidFill>
              </a:rPr>
              <a:t>Retrouvez chaque semaine toutes les actualités dans le brief DG / DUC / DA adressé aux </a:t>
            </a:r>
            <a:r>
              <a:rPr lang="fr-FR" b="1" dirty="0" smtClean="0">
                <a:solidFill>
                  <a:srgbClr val="000000"/>
                </a:solidFill>
              </a:rPr>
              <a:t>managers et disponible dans la Rubrique Des Commerciaux en </a:t>
            </a:r>
            <a:r>
              <a:rPr lang="fr-FR" b="1" dirty="0" smtClean="0">
                <a:solidFill>
                  <a:srgbClr val="000000"/>
                </a:solidFill>
                <a:hlinkClick r:id="rId4"/>
              </a:rPr>
              <a:t>cliquant ICI</a:t>
            </a:r>
            <a:r>
              <a:rPr lang="fr-FR" b="1" dirty="0" smtClean="0">
                <a:solidFill>
                  <a:srgbClr val="000000"/>
                </a:solidFill>
              </a:rPr>
              <a:t>.</a:t>
            </a:r>
            <a:endParaRPr lang="fr-FR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30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DF4567820894D9A2BC539D1A394A7" ma:contentTypeVersion="1" ma:contentTypeDescription="Crée un document." ma:contentTypeScope="" ma:versionID="f0660892317ff9c222d67fbe065c8e8b">
  <xsd:schema xmlns:xsd="http://www.w3.org/2001/XMLSchema" xmlns:p="http://schemas.microsoft.com/office/2006/metadata/properties" xmlns:ns2="02ea4b1b-5614-43b2-acce-6a9ef10fff4e" targetNamespace="http://schemas.microsoft.com/office/2006/metadata/properties" ma:root="true" ma:fieldsID="62c0c718fea2220f2b7b4e28141722dc" ns2:_="">
    <xsd:import namespace="02ea4b1b-5614-43b2-acce-6a9ef10fff4e"/>
    <xsd:element name="properties">
      <xsd:complexType>
        <xsd:sequence>
          <xsd:element name="documentManagement">
            <xsd:complexType>
              <xsd:all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2ea4b1b-5614-43b2-acce-6a9ef10fff4e" elementFormDefault="qualified">
    <xsd:import namespace="http://schemas.microsoft.com/office/2006/documentManagement/types"/>
    <xsd:element name="Commentaires" ma:index="8" nillable="true" ma:displayName="Commentaires" ma:default="" ma:hidden="true" ma:internalName="Commentair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 :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925DB7-CCE4-48F1-BF80-9981159D6B98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schemas.openxmlformats.org/package/2006/metadata/core-properties"/>
    <ds:schemaRef ds:uri="02ea4b1b-5614-43b2-acce-6a9ef10fff4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1AAE39C-C746-4D5E-894D-FEC9398392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a4b1b-5614-43b2-acce-6a9ef10fff4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4060</TotalTime>
  <Words>1313</Words>
  <Application>Microsoft Office PowerPoint</Application>
  <PresentationFormat>Affichage à l'écran (4:3)</PresentationFormat>
  <Paragraphs>260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14</vt:i4>
      </vt:variant>
    </vt:vector>
  </HeadingPairs>
  <TitlesOfParts>
    <vt:vector size="23" baseType="lpstr"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Campagne jeunes </vt:lpstr>
      <vt:lpstr>Le contexte</vt:lpstr>
      <vt:lpstr>Le contexte</vt:lpstr>
      <vt:lpstr>les offres promotionnelles</vt:lpstr>
      <vt:lpstr>les offres promotionnelles</vt:lpstr>
      <vt:lpstr>les offres promotionnelles</vt:lpstr>
      <vt:lpstr>les offres promotionnelles</vt:lpstr>
      <vt:lpstr>La communication</vt:lpstr>
      <vt:lpstr>Les Moyens mis à disposition</vt:lpstr>
      <vt:lpstr>Les Moyens mis à disposition</vt:lpstr>
      <vt:lpstr>Les Moyens mis à disposition</vt:lpstr>
      <vt:lpstr>Les Moyens mis à disposition</vt:lpstr>
      <vt:lpstr>Les Moyens mis à disposition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A5702169</cp:lastModifiedBy>
  <cp:revision>371</cp:revision>
  <cp:lastPrinted>2016-06-22T11:00:56Z</cp:lastPrinted>
  <dcterms:created xsi:type="dcterms:W3CDTF">2016-06-03T08:10:53Z</dcterms:created>
  <dcterms:modified xsi:type="dcterms:W3CDTF">2018-05-16T08:27:45Z</dcterms:modified>
</cp:coreProperties>
</file>