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9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885" r:id="rId5"/>
    <p:sldMasterId id="2147483776" r:id="rId6"/>
    <p:sldMasterId id="2147483795" r:id="rId7"/>
    <p:sldMasterId id="2147483785" r:id="rId8"/>
    <p:sldMasterId id="2147483818" r:id="rId9"/>
    <p:sldMasterId id="2147483826" r:id="rId10"/>
    <p:sldMasterId id="2147483834" r:id="rId11"/>
    <p:sldMasterId id="2147483842" r:id="rId12"/>
    <p:sldMasterId id="2147483858" r:id="rId13"/>
  </p:sldMasterIdLst>
  <p:notesMasterIdLst>
    <p:notesMasterId r:id="rId25"/>
  </p:notesMasterIdLst>
  <p:handoutMasterIdLst>
    <p:handoutMasterId r:id="rId26"/>
  </p:handoutMasterIdLst>
  <p:sldIdLst>
    <p:sldId id="273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24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0F2D"/>
    <a:srgbClr val="EA9922"/>
    <a:srgbClr val="581D41"/>
    <a:srgbClr val="DE6225"/>
    <a:srgbClr val="BFBFBF"/>
    <a:srgbClr val="A79C86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45" autoAdjust="0"/>
  </p:normalViewPr>
  <p:slideViewPr>
    <p:cSldViewPr snapToGrid="0">
      <p:cViewPr>
        <p:scale>
          <a:sx n="110" d="100"/>
          <a:sy n="110" d="100"/>
        </p:scale>
        <p:origin x="-1560" y="4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319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jp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jp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jp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jp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jp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jp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1579016" y="6019525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 sz="11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9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7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9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036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6912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3587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4221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324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40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9328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0338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724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4355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0957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00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899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image" Target="../media/image6.emf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9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9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HEURE DU JEUDI 31-05-2018  </a:t>
            </a:r>
            <a:endParaRPr lang="fr-FR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97" r:id="rId10"/>
    <p:sldLayoutId id="214748389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F47BD-AE25-40F6-980C-B150C4D1CB95}" type="datetimeFigureOut">
              <a:rPr lang="fr-FR" smtClean="0"/>
              <a:t>29/05/2018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6A163-E0D6-49F1-9AEB-21568B83F26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16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global-bdd/pilotage/le-multicanal/lequipement-banque-a-distance/lequipement-banque-a-distance/" TargetMode="Externa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commerciaux.celca.caisse-epargne.fr/download/1212/brief-hebdo/8269/brief-des-actualites-2018-semaine-22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 bwMode="auto">
          <a:xfrm>
            <a:off x="288924" y="303213"/>
            <a:ext cx="8575200" cy="55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307974" y="2736092"/>
            <a:ext cx="8575675" cy="655305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301597" y="4224103"/>
            <a:ext cx="8474076" cy="809074"/>
          </a:xfrm>
        </p:spPr>
        <p:txBody>
          <a:bodyPr>
            <a:normAutofit/>
          </a:bodyPr>
          <a:lstStyle/>
          <a:p>
            <a:r>
              <a:rPr lang="fr-FR" sz="3000" dirty="0" smtClean="0">
                <a:solidFill>
                  <a:schemeClr val="tx2"/>
                </a:solidFill>
              </a:rPr>
              <a:t>E document </a:t>
            </a:r>
            <a:r>
              <a:rPr lang="fr-FR" sz="3000" dirty="0" smtClean="0"/>
              <a:t>ET</a:t>
            </a:r>
            <a:r>
              <a:rPr lang="fr-FR" sz="3000" dirty="0" smtClean="0">
                <a:solidFill>
                  <a:schemeClr val="tx2"/>
                </a:solidFill>
              </a:rPr>
              <a:t> BANQUE A DISTANCE</a:t>
            </a: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3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29728" y="1153620"/>
            <a:ext cx="8220974" cy="4988388"/>
          </a:xfrm>
        </p:spPr>
        <p:txBody>
          <a:bodyPr>
            <a:normAutofit lnSpcReduction="10000"/>
          </a:bodyPr>
          <a:lstStyle/>
          <a:p>
            <a:r>
              <a:rPr lang="fr-FR" b="1" dirty="0"/>
              <a:t>Introduction :  </a:t>
            </a:r>
          </a:p>
          <a:p>
            <a:pPr marL="0" indent="0">
              <a:buNone/>
            </a:pPr>
            <a:r>
              <a:rPr lang="fr-FR" dirty="0" smtClean="0"/>
              <a:t>Dans un monde de plus en plus digital, la CELCA se doit de rester acteur de sa propre transformation. </a:t>
            </a:r>
          </a:p>
          <a:p>
            <a:pPr marL="0" indent="0">
              <a:buNone/>
            </a:pPr>
            <a:r>
              <a:rPr lang="fr-FR" dirty="0" smtClean="0"/>
              <a:t>Cette HDJ a pour but de rappeler les impacts de la Banque à Distance, et du service e-Document en particulier.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b="1" dirty="0" smtClean="0"/>
              <a:t>Sommaire </a:t>
            </a:r>
            <a:r>
              <a:rPr lang="fr-FR" b="1" dirty="0"/>
              <a:t>: </a:t>
            </a:r>
          </a:p>
          <a:p>
            <a:pPr lvl="1"/>
            <a:r>
              <a:rPr lang="fr-FR" dirty="0" smtClean="0"/>
              <a:t>E-Document 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dirty="0" smtClean="0"/>
              <a:t>Les avantages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dirty="0" smtClean="0"/>
              <a:t>Point de situation et objectifs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dirty="0" smtClean="0"/>
              <a:t>L’ordonnance du 4 octobre 2017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N° de téléphone portable , email et OPT IN  </a:t>
            </a:r>
          </a:p>
          <a:p>
            <a:pPr lvl="1"/>
            <a:r>
              <a:rPr lang="fr-FR" dirty="0" smtClean="0"/>
              <a:t>Etre et rester « Banque à Distance actif »</a:t>
            </a:r>
          </a:p>
          <a:p>
            <a:pPr lvl="1"/>
            <a:r>
              <a:rPr lang="fr-FR" dirty="0" smtClean="0"/>
              <a:t>Les indicateurs de suivi</a:t>
            </a:r>
          </a:p>
          <a:p>
            <a:pPr lvl="1"/>
            <a:r>
              <a:rPr lang="fr-FR" dirty="0" smtClean="0"/>
              <a:t>Quizz </a:t>
            </a:r>
          </a:p>
          <a:p>
            <a:pPr lvl="1"/>
            <a:r>
              <a:rPr lang="fr-FR" dirty="0" smtClean="0"/>
              <a:t>Conclusion : les points à retenir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et Sommaire</a:t>
            </a:r>
            <a:endParaRPr lang="fr-FR" dirty="0"/>
          </a:p>
        </p:txBody>
      </p:sp>
      <p:pic>
        <p:nvPicPr>
          <p:cNvPr id="4" name="Picture 2" descr="Résultat de recherche d'images pour &quot;cible ic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516" y="5276138"/>
            <a:ext cx="545636" cy="54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ésultat de recherche d'images pour &quot;ipad ico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631" y="3279660"/>
            <a:ext cx="793407" cy="79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91754"/>
            <a:ext cx="8542338" cy="5231407"/>
          </a:xfrm>
        </p:spPr>
        <p:txBody>
          <a:bodyPr>
            <a:normAutofit/>
          </a:bodyPr>
          <a:lstStyle/>
          <a:p>
            <a:r>
              <a:rPr lang="fr-FR" dirty="0" smtClean="0"/>
              <a:t>e-Document a remplacé le service anciennement dénommé « e-Relevé ». </a:t>
            </a:r>
          </a:p>
          <a:p>
            <a:pPr lvl="1"/>
            <a:r>
              <a:rPr lang="fr-FR" dirty="0"/>
              <a:t>Il est disponible à la souscription depuis mars 2017.</a:t>
            </a:r>
          </a:p>
          <a:p>
            <a:pPr lvl="1"/>
            <a:r>
              <a:rPr lang="fr-FR" dirty="0"/>
              <a:t>Il couvre un large spectre de </a:t>
            </a:r>
            <a:r>
              <a:rPr lang="fr-FR" dirty="0" smtClean="0"/>
              <a:t>documents, en </a:t>
            </a:r>
            <a:r>
              <a:rPr lang="fr-FR" dirty="0"/>
              <a:t>constante </a:t>
            </a:r>
            <a:r>
              <a:rPr lang="fr-FR" dirty="0" smtClean="0"/>
              <a:t>augmentation</a:t>
            </a:r>
            <a:r>
              <a:rPr lang="fr-FR" dirty="0"/>
              <a:t>.</a:t>
            </a: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r>
              <a:rPr lang="fr-FR" dirty="0" smtClean="0"/>
              <a:t>E-Document favorise :</a:t>
            </a:r>
          </a:p>
          <a:p>
            <a:pPr lvl="1"/>
            <a:r>
              <a:rPr lang="fr-FR" dirty="0" smtClean="0"/>
              <a:t>La </a:t>
            </a:r>
            <a:r>
              <a:rPr lang="fr-FR" b="1" dirty="0" smtClean="0">
                <a:solidFill>
                  <a:schemeClr val="tx2"/>
                </a:solidFill>
              </a:rPr>
              <a:t>préservation de l’environnement par une diminution </a:t>
            </a:r>
          </a:p>
          <a:p>
            <a:pPr lvl="2"/>
            <a:r>
              <a:rPr lang="fr-FR" sz="1300" dirty="0" smtClean="0"/>
              <a:t>des prélèvements de bois dans les forets</a:t>
            </a:r>
          </a:p>
          <a:p>
            <a:pPr lvl="2"/>
            <a:r>
              <a:rPr lang="fr-FR" sz="1300" dirty="0" smtClean="0"/>
              <a:t>de la consommation d’eau, d’énergie et rejets </a:t>
            </a:r>
            <a:r>
              <a:rPr lang="fr-FR" sz="1300" dirty="0"/>
              <a:t>de produits chimiques </a:t>
            </a:r>
            <a:r>
              <a:rPr lang="fr-FR" sz="1300" dirty="0" smtClean="0"/>
              <a:t>utilisés pour </a:t>
            </a:r>
            <a:r>
              <a:rPr lang="fr-FR" sz="1300" dirty="0"/>
              <a:t>l</a:t>
            </a:r>
            <a:r>
              <a:rPr lang="fr-FR" sz="1300" dirty="0" smtClean="0"/>
              <a:t>a fabrication du papier</a:t>
            </a:r>
          </a:p>
          <a:p>
            <a:pPr lvl="1"/>
            <a:r>
              <a:rPr lang="fr-FR" dirty="0"/>
              <a:t>Les </a:t>
            </a:r>
            <a:r>
              <a:rPr lang="fr-FR" b="1" dirty="0">
                <a:solidFill>
                  <a:schemeClr val="tx2"/>
                </a:solidFill>
              </a:rPr>
              <a:t>économies</a:t>
            </a:r>
            <a:r>
              <a:rPr lang="fr-FR" dirty="0"/>
              <a:t> </a:t>
            </a:r>
            <a:r>
              <a:rPr lang="fr-FR" dirty="0" smtClean="0"/>
              <a:t>pour toutes les parties </a:t>
            </a:r>
            <a:endParaRPr lang="fr-FR" dirty="0"/>
          </a:p>
          <a:p>
            <a:pPr lvl="2"/>
            <a:r>
              <a:rPr lang="fr-FR" sz="1300" dirty="0"/>
              <a:t>Caisse d’Epargne : coûts  d’édition et d’affranchissement</a:t>
            </a:r>
          </a:p>
          <a:p>
            <a:pPr lvl="2"/>
            <a:r>
              <a:rPr lang="fr-FR" sz="1300" dirty="0"/>
              <a:t>Client : gain de temps et suppression des coûts d’archivage, de recherche (demande de duplicata), etc…</a:t>
            </a:r>
          </a:p>
          <a:p>
            <a:pPr lvl="1"/>
            <a:r>
              <a:rPr lang="fr-FR" dirty="0" smtClean="0"/>
              <a:t>La </a:t>
            </a:r>
            <a:r>
              <a:rPr lang="fr-FR" b="1" dirty="0">
                <a:solidFill>
                  <a:schemeClr val="tx2"/>
                </a:solidFill>
              </a:rPr>
              <a:t>mise en place d’une </a:t>
            </a:r>
            <a:r>
              <a:rPr lang="fr-FR" b="1" dirty="0" smtClean="0">
                <a:solidFill>
                  <a:schemeClr val="tx2"/>
                </a:solidFill>
              </a:rPr>
              <a:t>organisation performante</a:t>
            </a:r>
          </a:p>
          <a:p>
            <a:pPr lvl="2"/>
            <a:r>
              <a:rPr lang="fr-FR" sz="1300" dirty="0"/>
              <a:t>Caisse </a:t>
            </a:r>
            <a:r>
              <a:rPr lang="fr-FR" sz="1300" dirty="0" smtClean="0"/>
              <a:t>d’Epargne : Archivage des documents dans PLAN DE CLASSEMENT </a:t>
            </a:r>
          </a:p>
          <a:p>
            <a:pPr lvl="2"/>
            <a:r>
              <a:rPr lang="fr-FR" sz="1300" dirty="0" smtClean="0"/>
              <a:t>Client : un archivage organisé des documents, accessible 24h24 7j/7 quel que soit l’endroit où se trouve le client via </a:t>
            </a:r>
            <a:r>
              <a:rPr lang="fr-FR" sz="1300" dirty="0"/>
              <a:t>DEI ou l’application </a:t>
            </a:r>
            <a:r>
              <a:rPr lang="fr-FR" sz="1300" dirty="0" smtClean="0"/>
              <a:t>MOBILE. </a:t>
            </a:r>
          </a:p>
          <a:p>
            <a:pPr lvl="2"/>
            <a:endParaRPr lang="fr-FR" sz="1500" dirty="0"/>
          </a:p>
          <a:p>
            <a:pPr marL="457200" lvl="1" indent="0" algn="ctr">
              <a:buNone/>
            </a:pPr>
            <a:r>
              <a:rPr lang="fr-FR" sz="2000" b="1" dirty="0" smtClean="0"/>
              <a:t>Le service e-Document  est désormais la norme et</a:t>
            </a:r>
            <a:r>
              <a:rPr lang="fr-FR" sz="2000" b="1" dirty="0" smtClean="0">
                <a:solidFill>
                  <a:schemeClr val="tx2"/>
                </a:solidFill>
              </a:rPr>
              <a:t> doit être proposé à 100% de nos clients </a:t>
            </a:r>
            <a:r>
              <a:rPr lang="fr-FR" sz="2000" b="1" dirty="0" smtClean="0"/>
              <a:t>(bancarisés, distanciés, jeunes…).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E-Document : les avantages</a:t>
            </a:r>
            <a:endParaRPr lang="fr-FR" dirty="0"/>
          </a:p>
        </p:txBody>
      </p:sp>
      <p:pic>
        <p:nvPicPr>
          <p:cNvPr id="4" name="Picture 2" descr="Résultat de recherche d'images pour &quot;cible ic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40" y="5259098"/>
            <a:ext cx="550020" cy="55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2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85825" y="1145841"/>
            <a:ext cx="7991474" cy="4717601"/>
          </a:xfrm>
        </p:spPr>
        <p:txBody>
          <a:bodyPr>
            <a:normAutofit fontScale="92500"/>
          </a:bodyPr>
          <a:lstStyle/>
          <a:p>
            <a:r>
              <a:rPr lang="fr-FR" sz="2300" b="1" dirty="0"/>
              <a:t>Point de situation </a:t>
            </a:r>
            <a:r>
              <a:rPr lang="fr-FR" sz="2300" b="1" dirty="0" smtClean="0"/>
              <a:t>sur :</a:t>
            </a:r>
          </a:p>
          <a:p>
            <a:pPr lvl="1"/>
            <a:r>
              <a:rPr lang="fr-FR" sz="1800" b="1" dirty="0" smtClean="0"/>
              <a:t>Le stock </a:t>
            </a:r>
            <a:r>
              <a:rPr lang="fr-FR" sz="1800" b="1" dirty="0"/>
              <a:t>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500" b="1" dirty="0">
                <a:solidFill>
                  <a:srgbClr val="FF0000"/>
                </a:solidFill>
              </a:rPr>
              <a:t>Bonne performance de la CELCA </a:t>
            </a:r>
            <a:r>
              <a:rPr lang="fr-FR" sz="1500" b="1" dirty="0"/>
              <a:t>sur le stock de clients équipés du service e-Documents </a:t>
            </a:r>
          </a:p>
          <a:p>
            <a:pPr lvl="3"/>
            <a:r>
              <a:rPr lang="fr-FR" dirty="0"/>
              <a:t>5</a:t>
            </a:r>
            <a:r>
              <a:rPr lang="fr-FR" baseline="30000" dirty="0"/>
              <a:t>ème</a:t>
            </a:r>
            <a:r>
              <a:rPr lang="fr-FR" dirty="0"/>
              <a:t> place nationale en mars </a:t>
            </a:r>
            <a:r>
              <a:rPr lang="fr-FR" dirty="0" smtClean="0"/>
              <a:t>2018</a:t>
            </a:r>
          </a:p>
          <a:p>
            <a:pPr lvl="3"/>
            <a:r>
              <a:rPr lang="fr-FR" dirty="0" smtClean="0"/>
              <a:t>L’objectif </a:t>
            </a:r>
            <a:r>
              <a:rPr lang="fr-FR" dirty="0"/>
              <a:t>BPCE est d’obtenir 90% de souscription auprès des clients particuliers </a:t>
            </a:r>
            <a:r>
              <a:rPr lang="fr-FR" dirty="0" smtClean="0"/>
              <a:t>éligibles*.</a:t>
            </a:r>
          </a:p>
          <a:p>
            <a:pPr lvl="3"/>
            <a:endParaRPr lang="fr-FR" b="1" dirty="0"/>
          </a:p>
          <a:p>
            <a:pPr lvl="1"/>
            <a:r>
              <a:rPr lang="fr-FR" sz="1800" b="1" dirty="0" smtClean="0"/>
              <a:t>Les entrées en relation </a:t>
            </a:r>
            <a:r>
              <a:rPr lang="fr-FR" sz="1800" dirty="0" smtClean="0"/>
              <a:t>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500" b="1" dirty="0" smtClean="0">
                <a:solidFill>
                  <a:srgbClr val="FF0000"/>
                </a:solidFill>
              </a:rPr>
              <a:t>Faible </a:t>
            </a:r>
            <a:r>
              <a:rPr lang="fr-FR" sz="1500" b="1" dirty="0">
                <a:solidFill>
                  <a:srgbClr val="FF0000"/>
                </a:solidFill>
              </a:rPr>
              <a:t>performance de la </a:t>
            </a:r>
            <a:r>
              <a:rPr lang="fr-FR" sz="1500" b="1" dirty="0" smtClean="0">
                <a:solidFill>
                  <a:srgbClr val="FF0000"/>
                </a:solidFill>
              </a:rPr>
              <a:t>CELCA </a:t>
            </a:r>
            <a:r>
              <a:rPr lang="fr-FR" sz="1500" b="1" dirty="0" smtClean="0"/>
              <a:t>en ce qui concerne les souscriptions à e-Document lors des entrées en relation. </a:t>
            </a:r>
          </a:p>
          <a:p>
            <a:pPr lvl="3"/>
            <a:r>
              <a:rPr lang="fr-FR" dirty="0" smtClean="0"/>
              <a:t>14ème </a:t>
            </a:r>
            <a:r>
              <a:rPr lang="fr-FR" dirty="0"/>
              <a:t>place nationale en mars </a:t>
            </a:r>
            <a:r>
              <a:rPr lang="fr-FR" dirty="0" smtClean="0"/>
              <a:t>2018</a:t>
            </a:r>
          </a:p>
          <a:p>
            <a:pPr lvl="3"/>
            <a:r>
              <a:rPr lang="fr-FR" dirty="0" smtClean="0"/>
              <a:t>L’objectif groupe est d’atteindre </a:t>
            </a:r>
            <a:r>
              <a:rPr lang="fr-FR" b="1" dirty="0" smtClean="0"/>
              <a:t>90 % de souscription lors des EER</a:t>
            </a:r>
            <a:r>
              <a:rPr lang="fr-FR" b="1" dirty="0" smtClean="0">
                <a:solidFill>
                  <a:schemeClr val="tx2"/>
                </a:solidFill>
              </a:rPr>
              <a:t>.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endParaRPr lang="fr-FR" b="1" dirty="0" smtClean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fr-FR" sz="1000" dirty="0" smtClean="0"/>
          </a:p>
          <a:p>
            <a:pPr marL="914400" lvl="2" indent="0">
              <a:buNone/>
            </a:pPr>
            <a:endParaRPr lang="fr-FR" sz="1000" dirty="0" smtClean="0"/>
          </a:p>
          <a:p>
            <a:pPr lvl="2"/>
            <a:endParaRPr lang="fr-FR" sz="1800" dirty="0"/>
          </a:p>
          <a:p>
            <a:pPr marL="36513" indent="0">
              <a:buNone/>
            </a:pPr>
            <a:r>
              <a:rPr lang="fr-FR" sz="2000" b="1" dirty="0" smtClean="0"/>
              <a:t>Notre action au quotidien </a:t>
            </a:r>
            <a:r>
              <a:rPr lang="fr-FR" sz="2000" b="1" dirty="0"/>
              <a:t>: </a:t>
            </a:r>
            <a:r>
              <a:rPr lang="fr-FR" sz="2000" dirty="0" smtClean="0"/>
              <a:t>Proposer et favoriser la </a:t>
            </a:r>
            <a:r>
              <a:rPr lang="fr-FR" sz="2000" dirty="0"/>
              <a:t>souscription systématique à e-Document </a:t>
            </a:r>
            <a:r>
              <a:rPr lang="fr-FR" sz="2000" dirty="0" smtClean="0"/>
              <a:t> pour tous nos clients </a:t>
            </a:r>
            <a:r>
              <a:rPr lang="fr-FR" sz="2000" b="1" u="sng" dirty="0" smtClean="0">
                <a:solidFill>
                  <a:schemeClr val="tx2"/>
                </a:solidFill>
              </a:rPr>
              <a:t>y compris lors de </a:t>
            </a:r>
            <a:r>
              <a:rPr lang="fr-FR" sz="2000" b="1" u="sng" dirty="0">
                <a:solidFill>
                  <a:schemeClr val="tx2"/>
                </a:solidFill>
              </a:rPr>
              <a:t>l’entrée en relation</a:t>
            </a:r>
            <a:r>
              <a:rPr lang="fr-FR" sz="2000" b="1" u="sng" dirty="0" smtClean="0">
                <a:solidFill>
                  <a:schemeClr val="tx2"/>
                </a:solidFill>
              </a:rPr>
              <a:t>.</a:t>
            </a:r>
            <a:endParaRPr lang="fr-FR" sz="2000" b="1" u="sng" dirty="0">
              <a:solidFill>
                <a:schemeClr val="tx2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E-Document </a:t>
            </a:r>
            <a:r>
              <a:rPr lang="fr-FR" dirty="0"/>
              <a:t>:  Point de situation et objectifs </a:t>
            </a:r>
          </a:p>
        </p:txBody>
      </p:sp>
      <p:sp>
        <p:nvSpPr>
          <p:cNvPr id="5" name="Rectangle 4"/>
          <p:cNvSpPr/>
          <p:nvPr/>
        </p:nvSpPr>
        <p:spPr>
          <a:xfrm>
            <a:off x="561975" y="5863442"/>
            <a:ext cx="81343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 smtClean="0"/>
              <a:t>*clients particuliers, capables, sans contentieux, </a:t>
            </a:r>
            <a:r>
              <a:rPr lang="fr-FR" sz="1000" dirty="0"/>
              <a:t>a</a:t>
            </a:r>
            <a:r>
              <a:rPr lang="fr-FR" sz="1000" dirty="0" smtClean="0"/>
              <a:t>vec </a:t>
            </a:r>
            <a:r>
              <a:rPr lang="fr-FR" sz="1000" dirty="0"/>
              <a:t>abonnement </a:t>
            </a:r>
            <a:r>
              <a:rPr lang="fr-FR" sz="1000" dirty="0" smtClean="0"/>
              <a:t>BAD, dont « service</a:t>
            </a:r>
            <a:r>
              <a:rPr lang="fr-FR" sz="1000" dirty="0"/>
              <a:t> internet </a:t>
            </a:r>
            <a:r>
              <a:rPr lang="fr-FR" sz="1000" dirty="0" smtClean="0"/>
              <a:t>», avec </a:t>
            </a:r>
            <a:r>
              <a:rPr lang="fr-FR" sz="1000" dirty="0"/>
              <a:t>RMP </a:t>
            </a:r>
            <a:r>
              <a:rPr lang="fr-FR" sz="1000" dirty="0" smtClean="0"/>
              <a:t>numérisable, avec </a:t>
            </a:r>
            <a:r>
              <a:rPr lang="fr-FR" sz="1000" dirty="0"/>
              <a:t>client bancaire </a:t>
            </a:r>
            <a:r>
              <a:rPr lang="fr-FR" sz="1000" dirty="0" smtClean="0"/>
              <a:t>actif et DEI </a:t>
            </a:r>
            <a:r>
              <a:rPr lang="fr-FR" sz="1000" dirty="0"/>
              <a:t>Actif sur 1 </a:t>
            </a:r>
            <a:r>
              <a:rPr lang="fr-FR" sz="1000" dirty="0" smtClean="0"/>
              <a:t>an.</a:t>
            </a:r>
            <a:endParaRPr lang="fr-FR" sz="1000" dirty="0"/>
          </a:p>
        </p:txBody>
      </p:sp>
      <p:pic>
        <p:nvPicPr>
          <p:cNvPr id="6" name="Picture 6" descr="Image associé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971" y="1104008"/>
            <a:ext cx="674739" cy="67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 de recherche d'images pour &quot;counter ico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24" y="5059464"/>
            <a:ext cx="690586" cy="69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ésultat de recherche d'images pour &quot;cible icon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468" y="2372964"/>
            <a:ext cx="284394" cy="28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ésultat de recherche d'images pour &quot;cible icon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468" y="4198203"/>
            <a:ext cx="284394" cy="28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23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 txBox="1">
            <a:spLocks/>
          </p:cNvSpPr>
          <p:nvPr/>
        </p:nvSpPr>
        <p:spPr>
          <a:xfrm>
            <a:off x="759897" y="701162"/>
            <a:ext cx="8059406" cy="39753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EA0000"/>
              </a:buClr>
              <a:buFont typeface="Arial Narrow" panose="020B0606020202030204" pitchFamily="34" charset="0"/>
              <a:buNone/>
              <a:defRPr sz="2400" b="1" kern="1200" cap="all" baseline="0">
                <a:solidFill>
                  <a:srgbClr val="FF0000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9" name="Espace réservé du texte 3"/>
          <p:cNvSpPr txBox="1">
            <a:spLocks/>
          </p:cNvSpPr>
          <p:nvPr/>
        </p:nvSpPr>
        <p:spPr>
          <a:xfrm>
            <a:off x="885825" y="441637"/>
            <a:ext cx="7876512" cy="39753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EA0000"/>
              </a:buClr>
              <a:buFont typeface="Arial Narrow" panose="020B0606020202030204" pitchFamily="34" charset="0"/>
              <a:buNone/>
              <a:defRPr sz="2400" b="1" kern="1200" cap="all" baseline="0">
                <a:solidFill>
                  <a:srgbClr val="FF0000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 Document : </a:t>
            </a:r>
            <a:r>
              <a:rPr lang="fr-FR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ordonnance du 4 </a:t>
            </a:r>
            <a:r>
              <a:rPr lang="fr-F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octobre </a:t>
            </a:r>
            <a:r>
              <a:rPr lang="fr-FR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2017 </a:t>
            </a:r>
            <a:endParaRPr lang="fr-FR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Espace réservé du texte 3"/>
          <p:cNvSpPr txBox="1">
            <a:spLocks/>
          </p:cNvSpPr>
          <p:nvPr/>
        </p:nvSpPr>
        <p:spPr>
          <a:xfrm>
            <a:off x="0" y="1789174"/>
            <a:ext cx="2618528" cy="45120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</a:ln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400" b="1" dirty="0">
              <a:solidFill>
                <a:schemeClr val="accent6"/>
              </a:solidFill>
            </a:endParaRPr>
          </a:p>
          <a:p>
            <a:pPr algn="ctr">
              <a:spcBef>
                <a:spcPts val="0"/>
              </a:spcBef>
            </a:pPr>
            <a:endParaRPr lang="fr-FR" sz="1200" b="1" dirty="0">
              <a:solidFill>
                <a:schemeClr val="accent3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01793" y="1924346"/>
            <a:ext cx="2286000" cy="3838099"/>
          </a:xfrm>
          <a:prstGeom prst="roundRect">
            <a:avLst>
              <a:gd name="adj" fmla="val 8747"/>
            </a:avLst>
          </a:prstGeom>
          <a:solidFill>
            <a:schemeClr val="bg1"/>
          </a:solidFill>
          <a:ln w="254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4" defTabSz="685800">
              <a:buClr>
                <a:schemeClr val="accent4"/>
              </a:buClr>
              <a:buSzPct val="80000"/>
            </a:pP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Les objectifs de cette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nouvelle ordonnance :</a:t>
            </a:r>
            <a:endParaRPr lang="fr-FR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lvl="4" defTabSz="685800">
              <a:buClr>
                <a:schemeClr val="accent4"/>
              </a:buClr>
              <a:buSzPct val="80000"/>
            </a:pPr>
            <a:endParaRPr lang="fr-FR" sz="1200" b="1" dirty="0" smtClean="0">
              <a:solidFill>
                <a:schemeClr val="tx1"/>
              </a:solidFill>
            </a:endParaRPr>
          </a:p>
          <a:p>
            <a:pPr marL="179388" lvl="4" indent="-179388" defTabSz="685800">
              <a:buClr>
                <a:schemeClr val="accent4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Mettre le papier et les supports digitaux sur un pied d'égalité </a:t>
            </a:r>
          </a:p>
          <a:p>
            <a:pPr marL="179388" lvl="4" indent="-179388" defTabSz="685800">
              <a:buClr>
                <a:schemeClr val="accent4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Améliorer, fiabiliser et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flui-difier </a:t>
            </a: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les échanges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avec </a:t>
            </a: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le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client</a:t>
            </a:r>
            <a:endParaRPr lang="fr-FR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9388" lvl="4" indent="-179388" defTabSz="685800">
              <a:buClr>
                <a:schemeClr val="accent4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Limiter l’impact environne-mental</a:t>
            </a:r>
            <a:endParaRPr lang="fr-FR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9388" lvl="4" indent="-179388" defTabSz="685800">
              <a:buClr>
                <a:schemeClr val="accent4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Favoriser les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économies et notre efficacité opérationnelle</a:t>
            </a:r>
            <a:endParaRPr lang="fr-FR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9388" lvl="4" indent="-179388" defTabSz="685800">
              <a:buClr>
                <a:schemeClr val="accent4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Faciliter et simplifier l’accès aux services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financiers pour </a:t>
            </a:r>
            <a:r>
              <a:rPr lang="fr-FR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le consommateur </a:t>
            </a:r>
            <a:r>
              <a:rPr lang="fr-FR" sz="1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via les nouvelles technologies.</a:t>
            </a:r>
            <a:endParaRPr lang="fr-FR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9388" lvl="4" indent="-179388" defTabSz="685800">
              <a:buClr>
                <a:schemeClr val="accent4"/>
              </a:buClr>
              <a:buSzPct val="80000"/>
              <a:buFont typeface="Wingdings 3" panose="05040102010807070707" pitchFamily="18" charset="2"/>
              <a:buChar char=""/>
            </a:pPr>
            <a:endParaRPr lang="fr-FR" sz="12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7654" y="1143600"/>
            <a:ext cx="21383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accent4"/>
                </a:solidFill>
                <a:latin typeface="Arial Narrow" panose="020B0606020202030204" pitchFamily="34" charset="0"/>
              </a:rPr>
              <a:t>Une nouvelle ordonnance </a:t>
            </a:r>
            <a:r>
              <a:rPr lang="fr-FR" sz="12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entre en vigueur le 1er avril 2018</a:t>
            </a:r>
            <a:r>
              <a:rPr lang="fr-FR" sz="1400" b="1" cap="all" dirty="0">
                <a:solidFill>
                  <a:schemeClr val="accent4"/>
                </a:solidFill>
                <a:latin typeface="Arial Narrow" panose="020B0606020202030204" pitchFamily="34" charset="0"/>
              </a:rPr>
              <a:t>.</a:t>
            </a:r>
          </a:p>
        </p:txBody>
      </p:sp>
      <p:cxnSp>
        <p:nvCxnSpPr>
          <p:cNvPr id="3" name="Connecteur droit 2"/>
          <p:cNvCxnSpPr/>
          <p:nvPr/>
        </p:nvCxnSpPr>
        <p:spPr>
          <a:xfrm>
            <a:off x="2978390" y="2247925"/>
            <a:ext cx="11875" cy="2900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1"/>
          <p:cNvSpPr txBox="1">
            <a:spLocks/>
          </p:cNvSpPr>
          <p:nvPr/>
        </p:nvSpPr>
        <p:spPr>
          <a:xfrm>
            <a:off x="3156668" y="1347105"/>
            <a:ext cx="5662635" cy="4783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just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just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just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fr-FR" dirty="0">
                <a:latin typeface="+mn-lt"/>
              </a:rPr>
              <a:t>L’ordonnance prévoit de mieux encadrer le développement des usages de ces supports dématérialisés, </a:t>
            </a:r>
            <a:r>
              <a:rPr lang="fr-FR" dirty="0" smtClean="0">
                <a:latin typeface="+mn-lt"/>
              </a:rPr>
              <a:t>et rappelle : </a:t>
            </a:r>
            <a:endParaRPr lang="fr-FR" dirty="0">
              <a:latin typeface="+mn-lt"/>
            </a:endParaRP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fr-FR" sz="1400" dirty="0">
                <a:latin typeface="+mn-lt"/>
              </a:rPr>
              <a:t>le renforcement du droit à l’information et du droit à l’opposition s’agissant du support utilisé ;</a:t>
            </a: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fr-FR" sz="1400" dirty="0">
                <a:latin typeface="+mn-lt"/>
              </a:rPr>
              <a:t>le droit de revenir à tout moment et sans frais à un support papier. </a:t>
            </a: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fr-FR" sz="1400" dirty="0" smtClean="0">
                <a:latin typeface="+mn-lt"/>
              </a:rPr>
              <a:t>la </a:t>
            </a:r>
            <a:r>
              <a:rPr lang="fr-FR" sz="1400" dirty="0">
                <a:latin typeface="+mn-lt"/>
              </a:rPr>
              <a:t>durée de conservation des informations /documents</a:t>
            </a:r>
            <a:r>
              <a:rPr lang="fr-FR" sz="1400" dirty="0" smtClean="0">
                <a:latin typeface="+mn-lt"/>
              </a:rPr>
              <a:t>.</a:t>
            </a: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n"/>
            </a:pPr>
            <a:endParaRPr lang="fr-FR" sz="1800" dirty="0">
              <a:latin typeface="+mn-lt"/>
            </a:endParaRPr>
          </a:p>
          <a:p>
            <a:r>
              <a:rPr lang="fr-FR" b="1" dirty="0">
                <a:solidFill>
                  <a:schemeClr val="tx2"/>
                </a:solidFill>
                <a:latin typeface="+mn-lt"/>
              </a:rPr>
              <a:t>Une attention particulière </a:t>
            </a:r>
            <a:r>
              <a:rPr lang="fr-FR" dirty="0">
                <a:latin typeface="+mn-lt"/>
              </a:rPr>
              <a:t>doit être portée </a:t>
            </a:r>
            <a:r>
              <a:rPr lang="fr-FR" dirty="0" smtClean="0">
                <a:latin typeface="+mn-lt"/>
              </a:rPr>
              <a:t>sur l’équipement BAD de notre client. </a:t>
            </a:r>
          </a:p>
          <a:p>
            <a:pPr marL="457200" lvl="1" indent="0">
              <a:buNone/>
            </a:pPr>
            <a:r>
              <a:rPr lang="fr-FR" dirty="0" smtClean="0">
                <a:latin typeface="+mn-lt"/>
              </a:rPr>
              <a:t>Il doit être équipé</a:t>
            </a:r>
            <a:r>
              <a:rPr lang="fr-FR" b="1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fr-FR" b="1" u="sng" dirty="0" smtClean="0">
                <a:solidFill>
                  <a:schemeClr val="tx2"/>
                </a:solidFill>
                <a:latin typeface="+mn-lt"/>
              </a:rPr>
              <a:t>et être utilisateur </a:t>
            </a:r>
            <a:r>
              <a:rPr lang="fr-FR" b="1" dirty="0" smtClean="0">
                <a:solidFill>
                  <a:schemeClr val="tx2"/>
                </a:solidFill>
                <a:latin typeface="+mn-lt"/>
              </a:rPr>
              <a:t>des services de Banque à Distance </a:t>
            </a:r>
            <a:r>
              <a:rPr lang="fr-FR" dirty="0">
                <a:latin typeface="+mn-lt"/>
              </a:rPr>
              <a:t>afin de </a:t>
            </a:r>
            <a:r>
              <a:rPr lang="fr-FR" dirty="0" smtClean="0">
                <a:latin typeface="+mn-lt"/>
              </a:rPr>
              <a:t>pouvoir consulter </a:t>
            </a:r>
            <a:r>
              <a:rPr lang="fr-FR" dirty="0">
                <a:latin typeface="+mn-lt"/>
              </a:rPr>
              <a:t>ses documents numériques.</a:t>
            </a:r>
          </a:p>
          <a:p>
            <a:endParaRPr lang="fr-FR" b="1" dirty="0"/>
          </a:p>
        </p:txBody>
      </p:sp>
      <p:pic>
        <p:nvPicPr>
          <p:cNvPr id="10" name="Picture 15" descr="Résultat de recherche d'images pour &quot;information ic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43600"/>
            <a:ext cx="681765" cy="68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64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841558" y="2975437"/>
            <a:ext cx="8238832" cy="2345635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41558" y="1196614"/>
            <a:ext cx="8064318" cy="5132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smtClean="0"/>
              <a:t>L’ordonnance impose également de </a:t>
            </a:r>
            <a:r>
              <a:rPr lang="fr-FR" dirty="0"/>
              <a:t>notifier à nos clients </a:t>
            </a:r>
            <a:r>
              <a:rPr lang="fr-FR" dirty="0" smtClean="0"/>
              <a:t>de </a:t>
            </a:r>
            <a:r>
              <a:rPr lang="fr-FR" dirty="0"/>
              <a:t>la mise à disposition d’une information ou d’un </a:t>
            </a:r>
            <a:r>
              <a:rPr lang="fr-FR" dirty="0" smtClean="0"/>
              <a:t>document</a:t>
            </a:r>
            <a:r>
              <a:rPr lang="fr-FR" dirty="0"/>
              <a:t> </a:t>
            </a:r>
            <a:r>
              <a:rPr lang="fr-FR" dirty="0" smtClean="0"/>
              <a:t>(par </a:t>
            </a:r>
            <a:r>
              <a:rPr lang="fr-FR" dirty="0"/>
              <a:t>e-mail ou </a:t>
            </a:r>
            <a:r>
              <a:rPr lang="fr-FR" dirty="0" smtClean="0"/>
              <a:t>SMS).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Cette obligation est donc l’occasion de rappeler l’importance de  constituer et de maintenir une base client « fiable et à jour » </a:t>
            </a:r>
            <a:r>
              <a:rPr lang="fr-FR" dirty="0" smtClean="0">
                <a:solidFill>
                  <a:srgbClr val="FF0000"/>
                </a:solidFill>
              </a:rPr>
              <a:t>en vérifiant lors de chaque entretien les coordonnées clients.</a:t>
            </a:r>
          </a:p>
          <a:p>
            <a:pPr marL="0" indent="0"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Ces données nous permettent d’informer, mais également de démarcher nos clients par voie électronique, </a:t>
            </a:r>
            <a:r>
              <a:rPr lang="fr-FR" u="sng" dirty="0" smtClean="0"/>
              <a:t>si nous détenons </a:t>
            </a:r>
            <a:r>
              <a:rPr lang="fr-FR" b="1" u="sng" dirty="0" smtClean="0"/>
              <a:t>OBLIGATOIREMENT</a:t>
            </a:r>
            <a:r>
              <a:rPr lang="fr-FR" u="sng" dirty="0" smtClean="0"/>
              <a:t> un OPT IN </a:t>
            </a:r>
            <a:r>
              <a:rPr lang="fr-FR" b="1" u="sng" dirty="0" smtClean="0"/>
              <a:t>signé et archivé.</a:t>
            </a:r>
          </a:p>
          <a:p>
            <a:pPr marL="0" indent="0">
              <a:buNone/>
            </a:pPr>
            <a:endParaRPr lang="fr-FR" sz="1300" dirty="0" smtClean="0"/>
          </a:p>
          <a:p>
            <a:pPr marL="0" indent="0">
              <a:buNone/>
            </a:pPr>
            <a:r>
              <a:rPr lang="fr-FR" b="1" dirty="0"/>
              <a:t>Notre action au quotidien :</a:t>
            </a:r>
            <a:endParaRPr lang="fr-FR" dirty="0" smtClean="0"/>
          </a:p>
          <a:p>
            <a:pPr lvl="1"/>
            <a:r>
              <a:rPr lang="fr-FR" b="1" dirty="0" smtClean="0">
                <a:solidFill>
                  <a:schemeClr val="tx2"/>
                </a:solidFill>
              </a:rPr>
              <a:t>saisie et vérification des coordonnées clients </a:t>
            </a:r>
            <a:r>
              <a:rPr lang="fr-FR" dirty="0" smtClean="0"/>
              <a:t>lors de chaque contact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L’information est disponible/visible directement sur la synthèse client</a:t>
            </a:r>
          </a:p>
          <a:p>
            <a:pPr lvl="1"/>
            <a:r>
              <a:rPr lang="fr-FR" b="1" dirty="0" smtClean="0">
                <a:solidFill>
                  <a:schemeClr val="tx2"/>
                </a:solidFill>
              </a:rPr>
              <a:t>saisie et </a:t>
            </a:r>
            <a:r>
              <a:rPr lang="fr-FR" b="1" dirty="0">
                <a:solidFill>
                  <a:schemeClr val="tx2"/>
                </a:solidFill>
              </a:rPr>
              <a:t>vérification </a:t>
            </a:r>
            <a:r>
              <a:rPr lang="fr-FR" b="1" dirty="0" smtClean="0">
                <a:solidFill>
                  <a:schemeClr val="tx2"/>
                </a:solidFill>
              </a:rPr>
              <a:t>des </a:t>
            </a:r>
            <a:r>
              <a:rPr lang="fr-FR" b="1" dirty="0">
                <a:solidFill>
                  <a:schemeClr val="tx2"/>
                </a:solidFill>
              </a:rPr>
              <a:t>OPT IN </a:t>
            </a:r>
            <a:r>
              <a:rPr lang="fr-FR" dirty="0"/>
              <a:t>et droit d’opposition </a:t>
            </a:r>
            <a:r>
              <a:rPr lang="fr-FR" dirty="0" smtClean="0"/>
              <a:t>éventuels,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b="1" dirty="0" smtClean="0"/>
              <a:t>« Recevez vous bien nos email et SMS ? »… </a:t>
            </a:r>
            <a:r>
              <a:rPr lang="fr-FR" dirty="0" smtClean="0"/>
              <a:t>si la réponse est négative, proposer au client de les recevoir et modifier l’OPTIN à OUI, imprimer et scanner obligatoirement le document.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dirty="0" smtClean="0"/>
              <a:t>Les saisies ou modifications peuvent se faire 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au poste de travail lors d’un échange en face à face,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dirty="0" smtClean="0"/>
              <a:t>via DEI (rubrique MON PROFIL) pour une demande à distance. 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Rappel des principales notes sur le sujet :</a:t>
            </a:r>
          </a:p>
          <a:p>
            <a:pPr lvl="1"/>
            <a:r>
              <a:rPr lang="fr-FR" dirty="0"/>
              <a:t>INF N015_17 GESTION COORDONNEES</a:t>
            </a:r>
          </a:p>
          <a:p>
            <a:pPr lvl="1"/>
            <a:r>
              <a:rPr lang="fr-FR" dirty="0" smtClean="0"/>
              <a:t>INF </a:t>
            </a:r>
            <a:r>
              <a:rPr lang="fr-FR" dirty="0"/>
              <a:t>N119_16 COLLECTE ADRESSE MAIL PAR </a:t>
            </a:r>
            <a:r>
              <a:rPr lang="fr-FR" dirty="0" smtClean="0"/>
              <a:t>TEL</a:t>
            </a:r>
          </a:p>
          <a:p>
            <a:pPr lvl="1"/>
            <a:endParaRPr lang="fr-FR" dirty="0" smtClean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fr-FR" dirty="0"/>
              <a:t>N° de téléphone </a:t>
            </a:r>
            <a:r>
              <a:rPr lang="fr-FR" dirty="0" smtClean="0"/>
              <a:t>portable, email, opt in…</a:t>
            </a:r>
            <a:endParaRPr lang="fr-FR" dirty="0"/>
          </a:p>
        </p:txBody>
      </p:sp>
      <p:pic>
        <p:nvPicPr>
          <p:cNvPr id="4" name="Picture 6" descr="Résultat de recherche d'images pour &quot;laptop ic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686" y="1237403"/>
            <a:ext cx="581872" cy="58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ésultat de recherche d'images pour &quot;counter ico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476" y="3616891"/>
            <a:ext cx="690586" cy="69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61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11033" y="1174415"/>
            <a:ext cx="7701037" cy="4969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Nos clients </a:t>
            </a:r>
            <a:r>
              <a:rPr lang="fr-FR" dirty="0"/>
              <a:t>doivent être en mesure d’utiliser nos services de BAD équipés </a:t>
            </a:r>
            <a:r>
              <a:rPr lang="fr-FR" dirty="0" smtClean="0"/>
              <a:t>BAD </a:t>
            </a:r>
            <a:r>
              <a:rPr lang="fr-FR" dirty="0"/>
              <a:t>détenir le service </a:t>
            </a:r>
            <a:r>
              <a:rPr lang="fr-FR" dirty="0" smtClean="0"/>
              <a:t>e-Document, mais doivent également </a:t>
            </a:r>
            <a:r>
              <a:rPr lang="fr-FR" dirty="0"/>
              <a:t>être </a:t>
            </a:r>
            <a:r>
              <a:rPr lang="fr-FR" b="1" dirty="0">
                <a:solidFill>
                  <a:srgbClr val="FF0000"/>
                </a:solidFill>
              </a:rPr>
              <a:t>« BAD ACTIF » </a:t>
            </a:r>
            <a:r>
              <a:rPr lang="fr-FR" dirty="0" smtClean="0"/>
              <a:t>pour le conserver. </a:t>
            </a:r>
            <a:endParaRPr lang="fr-FR" dirty="0"/>
          </a:p>
          <a:p>
            <a:pPr>
              <a:buFont typeface="Symbol"/>
              <a:buChar char="Þ"/>
            </a:pPr>
            <a:r>
              <a:rPr lang="fr-FR" dirty="0" smtClean="0"/>
              <a:t>Un client équipé du service e-Document doit se connecter au service de BAD via le DEI ou via le Mobile à mini 1 fois / an.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 marL="447675" lvl="1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Nos actions au quotidien 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 smtClean="0"/>
              <a:t>Equiper tous nos clients PART des 4 services de BAD </a:t>
            </a:r>
            <a:r>
              <a:rPr lang="fr-FR" sz="1200" dirty="0" smtClean="0"/>
              <a:t>(Internet Téléphone Mobile Téléconseiller)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 err="1" smtClean="0"/>
              <a:t>Re</a:t>
            </a:r>
            <a:r>
              <a:rPr lang="fr-FR" dirty="0" smtClean="0"/>
              <a:t>-communiquer si nécessaire les identifiants et mots de passe aux clients non utilisateurs de la BAD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 smtClean="0"/>
              <a:t>Utiliser autant que possible la MSI et ne plus communiquer seulement via l’adresse mail « classique » du client.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 smtClean="0"/>
              <a:t>inviter les clients à formuler leurs demandes de recherches via </a:t>
            </a:r>
            <a:r>
              <a:rPr lang="fr-FR" dirty="0"/>
              <a:t>la </a:t>
            </a:r>
            <a:r>
              <a:rPr lang="fr-FR" dirty="0" smtClean="0"/>
              <a:t>MSI ou pour encore plus de réactivité via la fonction « ASSISTANCE et SAV » (disponible sur DEI dans le totem de droite).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fr-FR" sz="2800" b="1" cap="all" dirty="0">
                <a:solidFill>
                  <a:schemeClr val="bg1"/>
                </a:solidFill>
              </a:rPr>
              <a:t>Etre et rester « Banque à Distance actif »</a:t>
            </a:r>
          </a:p>
        </p:txBody>
      </p:sp>
      <p:pic>
        <p:nvPicPr>
          <p:cNvPr id="4" name="Picture 6" descr="Résultat de recherche d'images pour &quot;laptop ic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436" y="1218353"/>
            <a:ext cx="581872" cy="58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ésultat de recherche d'images pour &quot;counter ico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79" y="3569198"/>
            <a:ext cx="690586" cy="69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13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45188" y="1670298"/>
            <a:ext cx="8501246" cy="3983079"/>
          </a:xfrm>
        </p:spPr>
        <p:txBody>
          <a:bodyPr>
            <a:normAutofit/>
          </a:bodyPr>
          <a:lstStyle/>
          <a:p>
            <a:r>
              <a:rPr lang="fr-FR" sz="2300" dirty="0" smtClean="0"/>
              <a:t>Mise à disposition des différents indicateurs </a:t>
            </a:r>
          </a:p>
          <a:p>
            <a:endParaRPr lang="fr-FR" sz="1000" dirty="0" smtClean="0"/>
          </a:p>
          <a:p>
            <a:pPr lvl="1"/>
            <a:r>
              <a:rPr lang="fr-FR" sz="1800" dirty="0" smtClean="0"/>
              <a:t>le </a:t>
            </a:r>
            <a:r>
              <a:rPr lang="fr-FR" sz="1800" dirty="0"/>
              <a:t>suivi des coordonnées (niveau « caisse » et « agence ») </a:t>
            </a:r>
            <a:endParaRPr lang="fr-FR" sz="1800" dirty="0" smtClean="0"/>
          </a:p>
          <a:p>
            <a:pPr lvl="1"/>
            <a:r>
              <a:rPr lang="fr-FR" sz="1800" dirty="0" smtClean="0"/>
              <a:t>Le suivi de l’équipement à la Banque à Distance</a:t>
            </a:r>
          </a:p>
          <a:p>
            <a:pPr lvl="1"/>
            <a:r>
              <a:rPr lang="fr-FR" sz="1800" dirty="0" smtClean="0"/>
              <a:t>Le suivi des clients Banque à distance « actifs»</a:t>
            </a:r>
          </a:p>
          <a:p>
            <a:pPr lvl="1"/>
            <a:r>
              <a:rPr lang="fr-FR" sz="1800" dirty="0" smtClean="0"/>
              <a:t>la détention des « OPT IN email » et des « OPT IN SMS »</a:t>
            </a:r>
          </a:p>
          <a:p>
            <a:pPr marL="457200" lvl="1" indent="0">
              <a:buNone/>
            </a:pPr>
            <a:r>
              <a:rPr lang="fr-FR" sz="2100" b="1" dirty="0"/>
              <a:t>sont publié mensuellement </a:t>
            </a:r>
            <a:r>
              <a:rPr lang="fr-FR" sz="2100" b="1" dirty="0" smtClean="0"/>
              <a:t>dans </a:t>
            </a:r>
            <a:r>
              <a:rPr lang="fr-FR" sz="2100" b="1" dirty="0" smtClean="0">
                <a:solidFill>
                  <a:schemeClr val="tx2"/>
                </a:solidFill>
              </a:rPr>
              <a:t>le DIGIBOARD</a:t>
            </a:r>
            <a:endParaRPr lang="fr-FR" sz="2100" b="1" dirty="0" smtClean="0"/>
          </a:p>
          <a:p>
            <a:pPr marL="457200" lvl="1" indent="0"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(Rubrique </a:t>
            </a:r>
            <a:r>
              <a:rPr lang="fr-FR" sz="1800" dirty="0">
                <a:solidFill>
                  <a:srgbClr val="FF0000"/>
                </a:solidFill>
              </a:rPr>
              <a:t>des Commerciaux Pilotage / Le MULTICANAL / </a:t>
            </a:r>
            <a:r>
              <a:rPr lang="fr-FR" sz="1800" dirty="0" smtClean="0">
                <a:solidFill>
                  <a:srgbClr val="FF0000"/>
                </a:solidFill>
              </a:rPr>
              <a:t>L’équipement BAD)</a:t>
            </a:r>
            <a:endParaRPr lang="fr-FR" sz="1800" dirty="0">
              <a:solidFill>
                <a:srgbClr val="FF0000"/>
              </a:solidFill>
            </a:endParaRPr>
          </a:p>
          <a:p>
            <a:endParaRPr lang="fr-FR" dirty="0" smtClean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fr-FR" dirty="0"/>
              <a:t>Les indicateurs de </a:t>
            </a:r>
            <a:r>
              <a:rPr lang="fr-FR" dirty="0" smtClean="0"/>
              <a:t>suivi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b="13979"/>
          <a:stretch/>
        </p:blipFill>
        <p:spPr>
          <a:xfrm>
            <a:off x="1552759" y="4781204"/>
            <a:ext cx="5348373" cy="59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99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65761" y="1225023"/>
            <a:ext cx="8357268" cy="5143972"/>
          </a:xfrm>
        </p:spPr>
        <p:txBody>
          <a:bodyPr>
            <a:normAutofit fontScale="85000" lnSpcReduction="20000"/>
          </a:bodyPr>
          <a:lstStyle/>
          <a:p>
            <a:r>
              <a:rPr lang="fr-FR" sz="2600" b="1" dirty="0" smtClean="0">
                <a:solidFill>
                  <a:srgbClr val="FF0000"/>
                </a:solidFill>
              </a:rPr>
              <a:t>Les chiffres essentiels </a:t>
            </a:r>
            <a:r>
              <a:rPr lang="fr-FR" sz="2600" b="1" dirty="0">
                <a:solidFill>
                  <a:srgbClr val="FF0000"/>
                </a:solidFill>
              </a:rPr>
              <a:t>de votre agence au </a:t>
            </a:r>
            <a:r>
              <a:rPr lang="fr-FR" sz="2600" b="1" dirty="0" smtClean="0">
                <a:solidFill>
                  <a:srgbClr val="FF0000"/>
                </a:solidFill>
              </a:rPr>
              <a:t>31/03/2018 </a:t>
            </a:r>
          </a:p>
          <a:p>
            <a:endParaRPr lang="fr-FR" sz="2600" b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800" b="1" dirty="0"/>
              <a:t>Quel est le taux d’équipement BAD des clients de votre agence (hors clients inactifs) ? </a:t>
            </a:r>
            <a:r>
              <a:rPr lang="fr-FR" sz="1800" dirty="0"/>
              <a:t>	</a:t>
            </a:r>
            <a:r>
              <a:rPr lang="fr-FR" dirty="0" smtClean="0"/>
              <a:t>Indice </a:t>
            </a:r>
            <a:r>
              <a:rPr lang="fr-FR" dirty="0"/>
              <a:t>: le taux se situe entre 65%  et 94,1%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800" b="1" dirty="0"/>
              <a:t>Quel est le taux </a:t>
            </a:r>
            <a:r>
              <a:rPr lang="fr-FR" sz="1800" b="1" dirty="0" smtClean="0"/>
              <a:t>de clients « BAD ACTIF »  de </a:t>
            </a:r>
            <a:r>
              <a:rPr lang="fr-FR" sz="1800" b="1" dirty="0"/>
              <a:t>votre agence (hors clients inactifs) ? </a:t>
            </a:r>
            <a:r>
              <a:rPr lang="fr-FR" dirty="0"/>
              <a:t>	</a:t>
            </a:r>
          </a:p>
          <a:p>
            <a:pPr marL="457200" lvl="1" indent="0">
              <a:buNone/>
            </a:pPr>
            <a:r>
              <a:rPr lang="fr-FR" dirty="0"/>
              <a:t>	Indice : le taux se situe entre </a:t>
            </a:r>
            <a:r>
              <a:rPr lang="fr-FR" dirty="0" smtClean="0"/>
              <a:t>24,8%  </a:t>
            </a:r>
            <a:r>
              <a:rPr lang="fr-FR" dirty="0"/>
              <a:t>et </a:t>
            </a:r>
            <a:r>
              <a:rPr lang="fr-FR" dirty="0" smtClean="0"/>
              <a:t>73,8%</a:t>
            </a:r>
            <a:endParaRPr lang="fr-FR" dirty="0"/>
          </a:p>
          <a:p>
            <a:pPr lvl="1">
              <a:buFont typeface="Wingdings" panose="05000000000000000000" pitchFamily="2" charset="2"/>
              <a:buChar char="ü"/>
            </a:pPr>
            <a:endParaRPr lang="fr-FR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800" b="1" dirty="0"/>
              <a:t>Quel est le taux de complétude des n° de portable pour les clients de votre agence ?</a:t>
            </a:r>
          </a:p>
          <a:p>
            <a:pPr marL="914400" lvl="2" indent="0">
              <a:buNone/>
            </a:pPr>
            <a:r>
              <a:rPr lang="fr-FR" dirty="0"/>
              <a:t>Indice : le taux se situe entre </a:t>
            </a:r>
            <a:r>
              <a:rPr lang="fr-FR" dirty="0" smtClean="0"/>
              <a:t>53,1 </a:t>
            </a:r>
            <a:r>
              <a:rPr lang="fr-FR" dirty="0"/>
              <a:t>% et </a:t>
            </a:r>
            <a:r>
              <a:rPr lang="fr-FR" dirty="0" smtClean="0"/>
              <a:t>89,9%</a:t>
            </a:r>
            <a:endParaRPr lang="fr-FR" dirty="0"/>
          </a:p>
          <a:p>
            <a:pPr lvl="2">
              <a:buFont typeface="Wingdings" panose="05000000000000000000" pitchFamily="2" charset="2"/>
              <a:buChar char="ü"/>
            </a:pPr>
            <a:endParaRPr lang="fr-FR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800" b="1" dirty="0"/>
              <a:t>Quel est le taux de complétude des emails pour les clients de votre agence ?</a:t>
            </a:r>
          </a:p>
          <a:p>
            <a:pPr marL="914400" lvl="2" indent="0">
              <a:buNone/>
            </a:pPr>
            <a:r>
              <a:rPr lang="fr-FR" dirty="0"/>
              <a:t>Indice : le taux se situe entre </a:t>
            </a:r>
            <a:r>
              <a:rPr lang="fr-FR" dirty="0" smtClean="0"/>
              <a:t>38,5% </a:t>
            </a:r>
            <a:r>
              <a:rPr lang="fr-FR" dirty="0"/>
              <a:t>et </a:t>
            </a:r>
            <a:r>
              <a:rPr lang="fr-FR" dirty="0" smtClean="0"/>
              <a:t>91,8%</a:t>
            </a:r>
            <a:endParaRPr lang="fr-FR" dirty="0"/>
          </a:p>
          <a:p>
            <a:pPr lvl="2">
              <a:buFont typeface="Wingdings" panose="05000000000000000000" pitchFamily="2" charset="2"/>
              <a:buChar char="ü"/>
            </a:pPr>
            <a:endParaRPr lang="fr-FR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800" b="1" dirty="0"/>
              <a:t>Quel est le pourcentage de vos clients qui ont opté pour les relevés numériques  </a:t>
            </a:r>
            <a:r>
              <a:rPr lang="fr-FR" sz="1800" b="1" dirty="0" smtClean="0"/>
              <a:t>(clients </a:t>
            </a:r>
            <a:r>
              <a:rPr lang="fr-FR" sz="1800" b="1" dirty="0"/>
              <a:t>PART / hors inactifs) ? </a:t>
            </a:r>
          </a:p>
          <a:p>
            <a:pPr marL="457200" lvl="1" indent="0">
              <a:buNone/>
            </a:pPr>
            <a:r>
              <a:rPr lang="fr-FR" dirty="0"/>
              <a:t>	</a:t>
            </a:r>
            <a:r>
              <a:rPr lang="fr-FR" dirty="0" smtClean="0"/>
              <a:t>Indice : </a:t>
            </a:r>
            <a:r>
              <a:rPr lang="fr-FR" dirty="0"/>
              <a:t>ce taux se situe entre </a:t>
            </a:r>
            <a:r>
              <a:rPr lang="fr-FR" dirty="0" smtClean="0"/>
              <a:t>17,8%  </a:t>
            </a:r>
            <a:r>
              <a:rPr lang="fr-FR" dirty="0"/>
              <a:t>et </a:t>
            </a:r>
            <a:r>
              <a:rPr lang="fr-FR" dirty="0" smtClean="0"/>
              <a:t>76,6 %</a:t>
            </a:r>
          </a:p>
          <a:p>
            <a:pPr marL="9525" indent="0" algn="ctr">
              <a:buNone/>
            </a:pPr>
            <a:endParaRPr lang="fr-FR" sz="2600" dirty="0" smtClean="0"/>
          </a:p>
          <a:p>
            <a:pPr marL="9525" indent="0" algn="ctr">
              <a:buNone/>
            </a:pPr>
            <a:r>
              <a:rPr lang="fr-FR" sz="2600" b="1" dirty="0" smtClean="0"/>
              <a:t>Retrouvez toutes les données relatives à votre agence en consultant le </a:t>
            </a:r>
            <a:r>
              <a:rPr lang="fr-FR" sz="2600" b="1" dirty="0" smtClean="0">
                <a:hlinkClick r:id="rId2"/>
              </a:rPr>
              <a:t>DIGIBOARD</a:t>
            </a:r>
            <a:endParaRPr lang="fr-FR" sz="2600" b="1" dirty="0" smtClean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7312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84563" y="1086928"/>
            <a:ext cx="8041833" cy="4977442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fr-FR" b="1" dirty="0" smtClean="0">
                <a:solidFill>
                  <a:schemeClr val="tx2"/>
                </a:solidFill>
              </a:rPr>
              <a:t>Proposer </a:t>
            </a:r>
            <a:r>
              <a:rPr lang="fr-FR" b="1" dirty="0">
                <a:solidFill>
                  <a:schemeClr val="tx2"/>
                </a:solidFill>
              </a:rPr>
              <a:t>systématiquement </a:t>
            </a:r>
            <a:r>
              <a:rPr lang="fr-FR" b="1" dirty="0" smtClean="0">
                <a:solidFill>
                  <a:schemeClr val="tx2"/>
                </a:solidFill>
              </a:rPr>
              <a:t>la </a:t>
            </a:r>
            <a:r>
              <a:rPr lang="fr-FR" b="1" dirty="0">
                <a:solidFill>
                  <a:schemeClr val="tx2"/>
                </a:solidFill>
              </a:rPr>
              <a:t>souscription à </a:t>
            </a:r>
            <a:r>
              <a:rPr lang="fr-FR" b="1" dirty="0" smtClean="0">
                <a:solidFill>
                  <a:schemeClr val="tx2"/>
                </a:solidFill>
              </a:rPr>
              <a:t>e-Document </a:t>
            </a:r>
            <a:r>
              <a:rPr lang="fr-FR" dirty="0"/>
              <a:t>lor</a:t>
            </a:r>
            <a:r>
              <a:rPr lang="fr-FR" dirty="0" smtClean="0"/>
              <a:t>s </a:t>
            </a:r>
            <a:r>
              <a:rPr lang="fr-FR" dirty="0"/>
              <a:t>des entrées en </a:t>
            </a:r>
            <a:r>
              <a:rPr lang="fr-FR" dirty="0" smtClean="0"/>
              <a:t>relation ou lorsqu’un client n’est pas détenteur du service (transaction 0196)</a:t>
            </a:r>
          </a:p>
          <a:p>
            <a:pPr lvl="1"/>
            <a:endParaRPr lang="fr-FR" b="1" dirty="0">
              <a:solidFill>
                <a:schemeClr val="tx2"/>
              </a:solidFill>
            </a:endParaRPr>
          </a:p>
          <a:p>
            <a:pPr lvl="1"/>
            <a:r>
              <a:rPr lang="fr-FR" dirty="0" smtClean="0"/>
              <a:t>Vérifier, saisir (ou faire saisir par le client via DEI « MON PROFIL ») les coordonnées N° de portable, email et opt in. </a:t>
            </a:r>
          </a:p>
          <a:p>
            <a:pPr marL="887412" lvl="2" indent="0">
              <a:buNone/>
            </a:pPr>
            <a:r>
              <a:rPr lang="fr-FR" b="1" dirty="0" smtClean="0">
                <a:solidFill>
                  <a:schemeClr val="tx2"/>
                </a:solidFill>
              </a:rPr>
              <a:t>Si l’opt in est à non</a:t>
            </a:r>
            <a:r>
              <a:rPr lang="fr-FR" dirty="0" smtClean="0">
                <a:solidFill>
                  <a:schemeClr val="tx2"/>
                </a:solidFill>
              </a:rPr>
              <a:t>, </a:t>
            </a:r>
            <a:r>
              <a:rPr lang="fr-FR" dirty="0" smtClean="0"/>
              <a:t>proposer au client de recevoir désormais nos offres commerciales par voie électronique. </a:t>
            </a:r>
            <a:r>
              <a:rPr lang="fr-FR" smtClean="0"/>
              <a:t>Faire signer, et scanner obligatoirement, </a:t>
            </a:r>
            <a:r>
              <a:rPr lang="fr-FR" dirty="0" smtClean="0"/>
              <a:t>la preuve de son consentement.</a:t>
            </a:r>
          </a:p>
          <a:p>
            <a:pPr marL="887412" lvl="2" indent="0">
              <a:buNone/>
            </a:pPr>
            <a:r>
              <a:rPr lang="fr-FR" dirty="0" smtClean="0"/>
              <a:t>Un </a:t>
            </a:r>
            <a:r>
              <a:rPr lang="fr-FR" dirty="0"/>
              <a:t>contrôle régulier de la bonne qualité des infos saisies sur le poste de travail est en </a:t>
            </a:r>
            <a:r>
              <a:rPr lang="fr-FR" dirty="0" smtClean="0"/>
              <a:t>place (alerte mensuelle « N</a:t>
            </a:r>
            <a:r>
              <a:rPr lang="fr-FR" dirty="0"/>
              <a:t>° de portables </a:t>
            </a:r>
            <a:r>
              <a:rPr lang="fr-FR" dirty="0" smtClean="0"/>
              <a:t>erronés » à destination du DA des agences concernées)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Vérifier la présence des 4 services de BAD </a:t>
            </a:r>
            <a:r>
              <a:rPr lang="fr-FR" dirty="0"/>
              <a:t>(Internet Téléphone Mobile Téléconseiller</a:t>
            </a:r>
            <a:r>
              <a:rPr lang="fr-FR" dirty="0" smtClean="0"/>
              <a:t>)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Vérifier </a:t>
            </a:r>
            <a:r>
              <a:rPr lang="fr-FR" dirty="0"/>
              <a:t>que le service de </a:t>
            </a:r>
            <a:r>
              <a:rPr lang="fr-FR" b="1" dirty="0">
                <a:solidFill>
                  <a:schemeClr val="tx2"/>
                </a:solidFill>
              </a:rPr>
              <a:t>BANQUE A DISTANCE n’est pas </a:t>
            </a:r>
            <a:r>
              <a:rPr lang="fr-FR" b="1" dirty="0" smtClean="0">
                <a:solidFill>
                  <a:schemeClr val="tx2"/>
                </a:solidFill>
              </a:rPr>
              <a:t>bloqué et que le client utilise le service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olidFill>
                  <a:schemeClr val="tx2"/>
                </a:solidFill>
              </a:rPr>
              <a:t>BAD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</a:p>
          <a:p>
            <a:pPr marL="1173162" lvl="2" indent="-285750">
              <a:buFont typeface="Wingdings" panose="05000000000000000000" pitchFamily="2" charset="2"/>
              <a:buChar char="Ø"/>
            </a:pPr>
            <a:r>
              <a:rPr lang="fr-FR" dirty="0" smtClean="0"/>
              <a:t>un </a:t>
            </a:r>
            <a:r>
              <a:rPr lang="fr-FR" dirty="0"/>
              <a:t>double clic sur la ligne </a:t>
            </a:r>
            <a:r>
              <a:rPr lang="fr-FR" dirty="0" smtClean="0"/>
              <a:t>INTERNET doit </a:t>
            </a:r>
            <a:r>
              <a:rPr lang="fr-FR" dirty="0"/>
              <a:t>permettre </a:t>
            </a:r>
            <a:r>
              <a:rPr lang="fr-FR" dirty="0" smtClean="0"/>
              <a:t>d’arriver </a:t>
            </a:r>
            <a:r>
              <a:rPr lang="fr-FR" dirty="0"/>
              <a:t>sur la page « </a:t>
            </a:r>
            <a:r>
              <a:rPr lang="fr-FR" dirty="0" smtClean="0"/>
              <a:t>Interrogation </a:t>
            </a:r>
            <a:r>
              <a:rPr lang="fr-FR" dirty="0"/>
              <a:t>abonnement DIRECT ECUREUIL INTERNET </a:t>
            </a:r>
            <a:r>
              <a:rPr lang="fr-FR" dirty="0" smtClean="0"/>
              <a:t>».</a:t>
            </a:r>
          </a:p>
          <a:p>
            <a:pPr marL="9525" indent="0">
              <a:buNone/>
            </a:pPr>
            <a:endParaRPr lang="fr-FR" b="1" dirty="0" smtClean="0">
              <a:solidFill>
                <a:srgbClr val="FF0000"/>
              </a:solidFill>
            </a:endParaRPr>
          </a:p>
          <a:p>
            <a:pPr marL="9525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9525" indent="0">
              <a:buNone/>
            </a:pPr>
            <a:r>
              <a:rPr lang="fr-FR" dirty="0" smtClean="0"/>
              <a:t>La </a:t>
            </a:r>
            <a:r>
              <a:rPr lang="fr-FR" dirty="0"/>
              <a:t>réussite de notre </a:t>
            </a:r>
            <a:r>
              <a:rPr lang="fr-FR" dirty="0" smtClean="0"/>
              <a:t>transformation </a:t>
            </a:r>
            <a:r>
              <a:rPr lang="fr-FR" dirty="0"/>
              <a:t>digitale passe par un </a:t>
            </a:r>
            <a:r>
              <a:rPr lang="fr-FR" b="1" dirty="0">
                <a:solidFill>
                  <a:srgbClr val="FF0000"/>
                </a:solidFill>
              </a:rPr>
              <a:t>accompagnement et un équipement adéquat </a:t>
            </a:r>
            <a:r>
              <a:rPr lang="fr-FR" dirty="0"/>
              <a:t>de tous nos clients.</a:t>
            </a:r>
          </a:p>
          <a:p>
            <a:pPr lvl="1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Conclusion : les points a retenir	</a:t>
            </a:r>
            <a:endParaRPr lang="fr-FR" dirty="0"/>
          </a:p>
        </p:txBody>
      </p:sp>
      <p:pic>
        <p:nvPicPr>
          <p:cNvPr id="4" name="Picture 8" descr="Résultat de recherche d'images pour &quot;premium icon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00" y="5083204"/>
            <a:ext cx="910348" cy="91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ésultat de recherche d'images pour &quot;cible ico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794" y="1152924"/>
            <a:ext cx="709398" cy="7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46" y="3914925"/>
            <a:ext cx="607073" cy="52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3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</a:t>
            </a:r>
            <a:r>
              <a:rPr lang="fr-FR" dirty="0" smtClean="0">
                <a:solidFill>
                  <a:prstClr val="white"/>
                </a:solidFill>
              </a:rPr>
              <a:t>22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70540" y="2962856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01245" y="1045295"/>
            <a:ext cx="8531529" cy="5088086"/>
          </a:xfrm>
        </p:spPr>
        <p:txBody>
          <a:bodyPr>
            <a:normAutofit fontScale="92500" lnSpcReduction="1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fr-FR" sz="14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Fichiers </a:t>
            </a: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à traiter :</a:t>
            </a:r>
            <a:r>
              <a:rPr lang="fr-FR" sz="1600" b="1" dirty="0">
                <a:latin typeface="Arial Narrow" panose="020B0606020202030204" pitchFamily="34" charset="0"/>
              </a:rPr>
              <a:t>	</a:t>
            </a:r>
            <a:r>
              <a:rPr lang="fr-FR" sz="1600" dirty="0" err="1" smtClean="0">
                <a:latin typeface="Arial Narrow" panose="020B0606020202030204" pitchFamily="34" charset="0"/>
              </a:rPr>
              <a:t>Izicarte</a:t>
            </a:r>
            <a:endParaRPr lang="fr-FR" sz="16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 smtClean="0">
                <a:latin typeface="Arial Narrow" panose="020B0606020202030204" pitchFamily="34" charset="0"/>
              </a:rPr>
              <a:t>			PEL non-respect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 smtClean="0">
                <a:latin typeface="Arial Narrow" panose="020B0606020202030204" pitchFamily="34" charset="0"/>
              </a:rPr>
              <a:t>			Anti-résiliation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 smtClean="0">
                <a:latin typeface="Arial Narrow" panose="020B0606020202030204" pitchFamily="34" charset="0"/>
              </a:rPr>
              <a:t>			Surveillance</a:t>
            </a:r>
            <a:endParaRPr lang="fr-FR" sz="16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14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1400" dirty="0" smtClean="0">
              <a:latin typeface="Arial Narrow" panose="020B0606020202030204" pitchFamily="34" charset="0"/>
            </a:endParaRPr>
          </a:p>
          <a:p>
            <a:r>
              <a:rPr lang="fr-FR" sz="1600" b="1" dirty="0" smtClean="0"/>
              <a:t>IARD </a:t>
            </a:r>
            <a:r>
              <a:rPr lang="fr-FR" sz="1600" b="1" dirty="0"/>
              <a:t>– </a:t>
            </a:r>
            <a:r>
              <a:rPr lang="fr-FR" sz="1600" b="1" dirty="0"/>
              <a:t>Remise tarifaire IARD Auto</a:t>
            </a:r>
            <a:endParaRPr lang="fr-FR" sz="1600" b="1" dirty="0"/>
          </a:p>
          <a:p>
            <a:pPr lvl="0"/>
            <a:r>
              <a:rPr lang="fr-FR" sz="1600" b="1" dirty="0" smtClean="0"/>
              <a:t>EPARGNE </a:t>
            </a:r>
            <a:r>
              <a:rPr lang="fr-FR" sz="1600" b="1" dirty="0"/>
              <a:t>– </a:t>
            </a:r>
            <a:r>
              <a:rPr lang="fr-FR" sz="1600" b="1" dirty="0"/>
              <a:t>Enrichissement de la gamme </a:t>
            </a:r>
            <a:r>
              <a:rPr lang="fr-FR" sz="1600" b="1" dirty="0" err="1"/>
              <a:t>Quadreto</a:t>
            </a:r>
            <a:r>
              <a:rPr lang="fr-FR" sz="1600" b="1" dirty="0"/>
              <a:t> avec les durées 8 ans et 10 ans !!</a:t>
            </a:r>
            <a:endParaRPr lang="fr-FR" sz="1600" b="1" dirty="0"/>
          </a:p>
          <a:p>
            <a:r>
              <a:rPr lang="fr-FR" sz="1600" b="1" dirty="0" smtClean="0"/>
              <a:t>EPARGNE </a:t>
            </a:r>
            <a:r>
              <a:rPr lang="fr-FR" sz="1600" b="1" dirty="0"/>
              <a:t>– </a:t>
            </a:r>
            <a:r>
              <a:rPr lang="fr-FR" sz="1600" b="1" dirty="0"/>
              <a:t>Opération Prime Assurance Vie du 01/06 au 13/07/2018 </a:t>
            </a:r>
            <a:endParaRPr lang="fr-FR" sz="1600" b="1" dirty="0" smtClean="0"/>
          </a:p>
          <a:p>
            <a:r>
              <a:rPr lang="fr-FR" sz="1600" b="1" dirty="0" smtClean="0"/>
              <a:t>EPARGNE </a:t>
            </a:r>
            <a:r>
              <a:rPr lang="fr-FR" sz="1600" b="1" dirty="0"/>
              <a:t>– </a:t>
            </a:r>
            <a:r>
              <a:rPr lang="fr-FR" sz="1600" b="1" dirty="0"/>
              <a:t>Lancement de LEA le </a:t>
            </a:r>
            <a:r>
              <a:rPr lang="fr-FR" sz="1600" b="1" dirty="0" smtClean="0"/>
              <a:t>29/05/2018</a:t>
            </a:r>
          </a:p>
          <a:p>
            <a:r>
              <a:rPr lang="fr-FR" sz="1600" b="1" dirty="0" smtClean="0"/>
              <a:t>MARCHE DES PROS – Tarification </a:t>
            </a:r>
          </a:p>
          <a:p>
            <a:r>
              <a:rPr lang="fr-FR" sz="1600" b="1" dirty="0"/>
              <a:t>MARCHE DES PROS </a:t>
            </a:r>
            <a:r>
              <a:rPr lang="fr-FR" sz="1600" b="1" dirty="0" smtClean="0"/>
              <a:t>– CE </a:t>
            </a:r>
            <a:r>
              <a:rPr lang="fr-FR" sz="1600" b="1" dirty="0"/>
              <a:t>NET – Remise de tarification </a:t>
            </a:r>
            <a:endParaRPr lang="fr-FR" sz="1600" b="1" dirty="0" smtClean="0"/>
          </a:p>
          <a:p>
            <a:r>
              <a:rPr lang="fr-FR" sz="1600" b="1" dirty="0"/>
              <a:t>MARCHE DES PROS </a:t>
            </a:r>
            <a:r>
              <a:rPr lang="fr-FR" sz="1600" b="1" dirty="0" smtClean="0"/>
              <a:t>– </a:t>
            </a:r>
            <a:r>
              <a:rPr lang="fr-FR" sz="1600" b="1" dirty="0"/>
              <a:t>Suivi du Fonds de Commerce</a:t>
            </a:r>
            <a:endParaRPr lang="fr-FR" sz="1600" b="1" dirty="0" smtClean="0"/>
          </a:p>
          <a:p>
            <a:r>
              <a:rPr lang="fr-FR" sz="1600" b="1" dirty="0"/>
              <a:t>MARCHE DES PROS </a:t>
            </a:r>
            <a:r>
              <a:rPr lang="fr-FR" sz="1600" b="1" dirty="0" smtClean="0"/>
              <a:t>– </a:t>
            </a:r>
            <a:r>
              <a:rPr lang="fr-FR" sz="1600" b="1" dirty="0"/>
              <a:t>Optimisation des commissions de </a:t>
            </a:r>
            <a:r>
              <a:rPr lang="fr-FR" sz="1600" b="1" dirty="0" smtClean="0"/>
              <a:t>compte</a:t>
            </a:r>
          </a:p>
          <a:p>
            <a:r>
              <a:rPr lang="fr-FR" sz="1600" b="1" dirty="0" smtClean="0"/>
              <a:t>MULTICANAL – OVMC </a:t>
            </a:r>
            <a:r>
              <a:rPr lang="fr-FR" sz="1600" b="1" dirty="0"/>
              <a:t>– </a:t>
            </a:r>
            <a:r>
              <a:rPr lang="fr-FR" sz="1600" b="1" dirty="0" err="1" smtClean="0"/>
              <a:t>Myway</a:t>
            </a:r>
            <a:endParaRPr lang="fr-FR" sz="1600" b="1" dirty="0" smtClean="0"/>
          </a:p>
          <a:p>
            <a:r>
              <a:rPr lang="fr-FR" sz="1600" b="1" dirty="0"/>
              <a:t>MULTICANAL </a:t>
            </a:r>
            <a:r>
              <a:rPr lang="fr-FR" sz="1600" b="1" dirty="0" smtClean="0"/>
              <a:t>– </a:t>
            </a:r>
            <a:r>
              <a:rPr lang="fr-FR" sz="1600" b="1" dirty="0"/>
              <a:t>SECURPASS</a:t>
            </a:r>
            <a:endParaRPr lang="fr-FR" sz="1600" b="1" dirty="0" smtClean="0"/>
          </a:p>
          <a:p>
            <a:r>
              <a:rPr lang="fr-FR" sz="1600" b="1" dirty="0"/>
              <a:t>MULTICANAL </a:t>
            </a:r>
            <a:r>
              <a:rPr lang="fr-FR" sz="1600" b="1" dirty="0" smtClean="0"/>
              <a:t>– </a:t>
            </a:r>
            <a:r>
              <a:rPr lang="fr-FR" sz="1600" b="1" dirty="0"/>
              <a:t>RGPD et Collecte des coordonnées et OPT IN</a:t>
            </a:r>
            <a:endParaRPr lang="fr-FR" sz="1600" dirty="0"/>
          </a:p>
          <a:p>
            <a:r>
              <a:rPr lang="fr-FR" sz="1600" b="1" dirty="0" smtClean="0"/>
              <a:t>DIVERS – </a:t>
            </a:r>
            <a:r>
              <a:rPr lang="fr-FR" sz="1600" b="1" dirty="0"/>
              <a:t>Le RGPD est entré en application le </a:t>
            </a:r>
            <a:r>
              <a:rPr lang="fr-FR" sz="1600" b="1" dirty="0" smtClean="0"/>
              <a:t>25/05/2018</a:t>
            </a:r>
          </a:p>
          <a:p>
            <a:r>
              <a:rPr lang="fr-FR" sz="1600" b="1" dirty="0" smtClean="0"/>
              <a:t>DIVERS – Qualité </a:t>
            </a:r>
            <a:r>
              <a:rPr lang="fr-FR" sz="1600" b="1" dirty="0"/>
              <a:t>Haute Définition (QHD)</a:t>
            </a:r>
            <a:endParaRPr lang="fr-FR" sz="1600" dirty="0"/>
          </a:p>
          <a:p>
            <a:endParaRPr lang="fr-FR" sz="1600" b="1" dirty="0" smtClean="0"/>
          </a:p>
        </p:txBody>
      </p:sp>
      <p:sp>
        <p:nvSpPr>
          <p:cNvPr id="8" name="Rectangle à coins arrondis 7"/>
          <p:cNvSpPr/>
          <p:nvPr/>
        </p:nvSpPr>
        <p:spPr>
          <a:xfrm>
            <a:off x="5865962" y="1242206"/>
            <a:ext cx="2963008" cy="158792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fr-FR" sz="1600" b="1" dirty="0">
                <a:solidFill>
                  <a:srgbClr val="000000"/>
                </a:solidFill>
              </a:rPr>
              <a:t>Retrouvez chaque semaine toutes les actualités dans le brief DG / DUC / DA adressé aux </a:t>
            </a:r>
            <a:r>
              <a:rPr lang="fr-FR" sz="1600" b="1" dirty="0" smtClean="0">
                <a:solidFill>
                  <a:srgbClr val="000000"/>
                </a:solidFill>
              </a:rPr>
              <a:t>managers et disponible dans la Rubrique Des Commerciaux en </a:t>
            </a:r>
            <a:r>
              <a:rPr lang="fr-FR" sz="1600" b="1" dirty="0" smtClean="0">
                <a:solidFill>
                  <a:srgbClr val="000000"/>
                </a:solidFill>
                <a:hlinkClick r:id="rId4"/>
              </a:rPr>
              <a:t>cliquant ICI</a:t>
            </a:r>
            <a:r>
              <a:rPr lang="fr-FR" sz="1600" b="1" dirty="0" smtClean="0">
                <a:solidFill>
                  <a:srgbClr val="000000"/>
                </a:solidFill>
              </a:rPr>
              <a:t>.</a:t>
            </a:r>
            <a:endParaRPr lang="fr-FR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4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metadata/properties"/>
    <ds:schemaRef ds:uri="02ea4b1b-5614-43b2-acce-6a9ef10fff4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7287</TotalTime>
  <Words>594</Words>
  <Application>Microsoft Office PowerPoint</Application>
  <PresentationFormat>Affichage à l'écran (4:3)</PresentationFormat>
  <Paragraphs>161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10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1-MODELE PART</vt:lpstr>
      <vt:lpstr>Conception personnalisée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Heure du jeudi</vt:lpstr>
      <vt:lpstr>Introduction et Sommaire</vt:lpstr>
      <vt:lpstr>E-Document : les avantages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422</cp:revision>
  <cp:lastPrinted>2018-02-06T13:50:09Z</cp:lastPrinted>
  <dcterms:created xsi:type="dcterms:W3CDTF">2016-06-03T08:10:53Z</dcterms:created>
  <dcterms:modified xsi:type="dcterms:W3CDTF">2018-05-29T08:02:58Z</dcterms:modified>
</cp:coreProperties>
</file>