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4"/>
    <p:sldMasterId id="2147483660" r:id="rId5"/>
    <p:sldMasterId id="2147483687" r:id="rId6"/>
    <p:sldMasterId id="2147483698" r:id="rId7"/>
  </p:sldMasterIdLst>
  <p:notesMasterIdLst>
    <p:notesMasterId r:id="rId22"/>
  </p:notesMasterIdLst>
  <p:handoutMasterIdLst>
    <p:handoutMasterId r:id="rId23"/>
  </p:handoutMasterIdLst>
  <p:sldIdLst>
    <p:sldId id="261" r:id="rId8"/>
    <p:sldId id="262" r:id="rId9"/>
    <p:sldId id="309" r:id="rId10"/>
    <p:sldId id="310" r:id="rId11"/>
    <p:sldId id="288" r:id="rId12"/>
    <p:sldId id="289" r:id="rId13"/>
    <p:sldId id="290" r:id="rId14"/>
    <p:sldId id="311" r:id="rId15"/>
    <p:sldId id="305" r:id="rId16"/>
    <p:sldId id="291" r:id="rId17"/>
    <p:sldId id="295" r:id="rId18"/>
    <p:sldId id="294" r:id="rId19"/>
    <p:sldId id="296" r:id="rId20"/>
    <p:sldId id="312" r:id="rId2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FFFFCC"/>
    <a:srgbClr val="FFFF99"/>
    <a:srgbClr val="C31632"/>
    <a:srgbClr val="E46C0A"/>
    <a:srgbClr val="DBB7FF"/>
    <a:srgbClr val="DEDEDE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14" autoAdjust="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AD642-0671-42B1-8E3B-539A6C4FDF80}" type="datetimeFigureOut">
              <a:rPr lang="fr-FR" smtClean="0"/>
              <a:t>05/06/2018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9D60C9-CE62-491D-9083-F9DEC9F70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221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80CBD-1339-45BF-962F-BFA6633D6617}" type="datetimeFigureOut">
              <a:rPr lang="fr-FR" smtClean="0"/>
              <a:t>05/06/2018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1768C9-143B-4C1A-9FDC-6BC32683CB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95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768C9-143B-4C1A-9FDC-6BC32683CB3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0154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768C9-143B-4C1A-9FDC-6BC32683CB30}" type="slidenum">
              <a:rPr lang="fr-FR" smtClean="0">
                <a:solidFill>
                  <a:prstClr val="black"/>
                </a:solidFill>
              </a:rPr>
              <a:pPr/>
              <a:t>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137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768C9-143B-4C1A-9FDC-6BC32683CB30}" type="slidenum">
              <a:rPr lang="fr-FR" smtClean="0">
                <a:solidFill>
                  <a:prstClr val="black"/>
                </a:solidFill>
              </a:rPr>
              <a:pPr/>
              <a:t>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137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768C9-143B-4C1A-9FDC-6BC32683CB3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137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768C9-143B-4C1A-9FDC-6BC32683CB30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506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833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245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6342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926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8415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600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94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272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5679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b="1" smtClean="0"/>
              <a:pPr/>
              <a:t>‹N°›</a:t>
            </a:fld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072778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9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7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/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9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232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 userDrawn="1"/>
        </p:nvCxnSpPr>
        <p:spPr>
          <a:xfrm>
            <a:off x="2843808" y="4340807"/>
            <a:ext cx="3564676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 userDrawn="1"/>
        </p:nvCxnSpPr>
        <p:spPr>
          <a:xfrm>
            <a:off x="2843808" y="5301208"/>
            <a:ext cx="3564676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Espace réservé pour une image 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000" y="248400"/>
            <a:ext cx="902576" cy="93240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33"/>
          <a:stretch/>
        </p:blipFill>
        <p:spPr bwMode="auto">
          <a:xfrm>
            <a:off x="1064655" y="1287213"/>
            <a:ext cx="7240512" cy="2746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1"/>
          <p:cNvGrpSpPr/>
          <p:nvPr userDrawn="1"/>
        </p:nvGrpSpPr>
        <p:grpSpPr>
          <a:xfrm>
            <a:off x="-675902" y="1669676"/>
            <a:ext cx="1823968" cy="1791757"/>
            <a:chOff x="-623910" y="1669672"/>
            <a:chExt cx="1683663" cy="1791757"/>
          </a:xfrm>
        </p:grpSpPr>
        <p:sp>
          <p:nvSpPr>
            <p:cNvPr id="13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08332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-39149" y="913926"/>
            <a:ext cx="9183149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 userDrawn="1"/>
        </p:nvCxnSpPr>
        <p:spPr>
          <a:xfrm>
            <a:off x="0" y="6381328"/>
            <a:ext cx="9143170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rme en L 19"/>
          <p:cNvSpPr/>
          <p:nvPr userDrawn="1"/>
        </p:nvSpPr>
        <p:spPr>
          <a:xfrm rot="18895940" flipH="1">
            <a:off x="-1280674" y="2554428"/>
            <a:ext cx="2519697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5880" tIns="62939" rIns="125880" bIns="62939" rtlCol="0" anchor="ctr"/>
          <a:lstStyle/>
          <a:p>
            <a:pPr marL="0" marR="0" lvl="0" indent="0" algn="ctr" defTabSz="125879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5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049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>
            <a:off x="-39149" y="913926"/>
            <a:ext cx="9183149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 userDrawn="1"/>
        </p:nvCxnSpPr>
        <p:spPr>
          <a:xfrm>
            <a:off x="0" y="6381328"/>
            <a:ext cx="9143170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rme en L 19"/>
          <p:cNvSpPr/>
          <p:nvPr userDrawn="1"/>
        </p:nvSpPr>
        <p:spPr>
          <a:xfrm rot="18895940" flipH="1">
            <a:off x="-1280674" y="2554428"/>
            <a:ext cx="2519697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5880" tIns="62939" rIns="125880" bIns="62939" rtlCol="0" anchor="ctr"/>
          <a:lstStyle/>
          <a:p>
            <a:pPr marL="0" marR="0" lvl="0" indent="0" algn="ctr" defTabSz="125879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5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5301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-39149" y="913926"/>
            <a:ext cx="9183149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0" y="6381328"/>
            <a:ext cx="9143170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rme en L 19"/>
          <p:cNvSpPr/>
          <p:nvPr userDrawn="1"/>
        </p:nvSpPr>
        <p:spPr>
          <a:xfrm rot="18895940" flipH="1">
            <a:off x="-1280674" y="2554428"/>
            <a:ext cx="2519697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5880" tIns="62939" rIns="125880" bIns="62939" rtlCol="0" anchor="ctr"/>
          <a:lstStyle/>
          <a:p>
            <a:pPr marL="0" marR="0" lvl="0" indent="0" algn="ctr" defTabSz="125879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5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49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-39149" y="913926"/>
            <a:ext cx="9183149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0" y="6381328"/>
            <a:ext cx="9143170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rme en L 19"/>
          <p:cNvSpPr/>
          <p:nvPr userDrawn="1"/>
        </p:nvSpPr>
        <p:spPr>
          <a:xfrm rot="18895940" flipH="1">
            <a:off x="-1280674" y="2554428"/>
            <a:ext cx="2519697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5880" tIns="62939" rIns="125880" bIns="62939" rtlCol="0" anchor="ctr"/>
          <a:lstStyle/>
          <a:p>
            <a:pPr marL="0" marR="0" lvl="0" indent="0" algn="ctr" defTabSz="125879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5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862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-39149" y="913926"/>
            <a:ext cx="9183149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0" y="6381328"/>
            <a:ext cx="9143170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rme en L 19"/>
          <p:cNvSpPr/>
          <p:nvPr userDrawn="1"/>
        </p:nvSpPr>
        <p:spPr>
          <a:xfrm rot="18895940" flipH="1">
            <a:off x="-1280674" y="2554428"/>
            <a:ext cx="2519697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5880" tIns="62939" rIns="125880" bIns="62939" rtlCol="0" anchor="ctr"/>
          <a:lstStyle/>
          <a:p>
            <a:pPr marL="0" marR="0" lvl="0" indent="0" algn="ctr" defTabSz="125879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5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4880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34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6260951"/>
            <a:ext cx="742277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016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1934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183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264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9735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7356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3593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42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240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9685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1892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b="1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b="1" smtClean="0">
                <a:solidFill>
                  <a:prstClr val="white"/>
                </a:solidFill>
              </a:rPr>
              <a:pPr/>
              <a:t>‹N°›</a:t>
            </a:fld>
            <a:endParaRPr lang="fr-F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526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8981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72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0853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444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1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6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51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7002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3531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b="1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b="1" smtClean="0">
                <a:solidFill>
                  <a:prstClr val="white"/>
                </a:solidFill>
              </a:rPr>
              <a:pPr/>
              <a:t>‹N°›</a:t>
            </a:fld>
            <a:endParaRPr lang="fr-F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73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</p:spTree>
    <p:extLst>
      <p:ext uri="{BB962C8B-B14F-4D97-AF65-F5344CB8AC3E}">
        <p14:creationId xmlns:p14="http://schemas.microsoft.com/office/powerpoint/2010/main" val="448370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70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13"/>
          <p:cNvSpPr txBox="1">
            <a:spLocks noChangeAspect="1" noChangeArrowheads="1"/>
          </p:cNvSpPr>
          <p:nvPr userDrawn="1"/>
        </p:nvSpPr>
        <p:spPr bwMode="auto">
          <a:xfrm>
            <a:off x="283183" y="6525344"/>
            <a:ext cx="277813" cy="277812"/>
          </a:xfrm>
          <a:prstGeom prst="rect">
            <a:avLst/>
          </a:prstGeom>
          <a:solidFill>
            <a:srgbClr val="C31632"/>
          </a:solidFill>
          <a:ln>
            <a:solidFill>
              <a:srgbClr val="C31632"/>
            </a:solidFill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125879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08334B-91D7-46DA-837A-2A85F7B647E5}" type="slidenum"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ctr" defTabSz="125879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5" name="Espace réservé du texte 141"/>
          <p:cNvSpPr txBox="1">
            <a:spLocks/>
          </p:cNvSpPr>
          <p:nvPr userDrawn="1"/>
        </p:nvSpPr>
        <p:spPr>
          <a:xfrm>
            <a:off x="647420" y="6568930"/>
            <a:ext cx="6603613" cy="316454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sz="1200" i="1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+mn-lt"/>
                <a:cs typeface="Calibri" panose="020F0502020204030204" pitchFamily="34" charset="0"/>
              </a:rPr>
              <a:t>Heure du Jeudi 2018 S23 NOUVELLE OFFRE 2 ROUES</a:t>
            </a:r>
          </a:p>
        </p:txBody>
      </p:sp>
    </p:spTree>
    <p:extLst>
      <p:ext uri="{BB962C8B-B14F-4D97-AF65-F5344CB8AC3E}">
        <p14:creationId xmlns:p14="http://schemas.microsoft.com/office/powerpoint/2010/main" val="1264824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421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87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google.fr/url?sa=i&amp;source=images&amp;cd=&amp;cad=rja&amp;uact=8&amp;ved=2ahUKEwirxrvhyqDbAhUG7BQKHa0-AJAQjRx6BAgBEAU&amp;url=https://assmnatation.fr/examens-pour-devenir-chrono-officiel-le-240115/&amp;psig=AOvVaw3sZ379-msraElwDL3g_A_B&amp;ust=152732810629633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hyperlink" Target="http://service-ceals-moss.sigce.caisse-epargne.fr/sites/als1/briefhdj/Documents%20partages/2018%20Michel%20WEISS/NOUVELLE%20OFFRE%202%20ROUES/cible%202.pdf" TargetMode="External"/><Relationship Id="rId18" Type="http://schemas.openxmlformats.org/officeDocument/2006/relationships/image" Target="../media/image32.wmf"/><Relationship Id="rId3" Type="http://schemas.openxmlformats.org/officeDocument/2006/relationships/hyperlink" Target="https://www.google.fr/url?sa=i&amp;rct=j&amp;q=&amp;esrc=s&amp;source=images&amp;cd=&amp;cad=rja&amp;uact=8&amp;ved=2ahUKEwiu-7S9_8DaAhWGXhQKHViOABsQjRx6BAgAEAU&amp;url=https://sport.francetvinfo.fr/auto-moto/moto-et-bd-un-bout-de-route-ensemble-41721&amp;psig=AOvVaw0iD7MveqN1xAeU32ka582u&amp;ust=1524043694577434" TargetMode="External"/><Relationship Id="rId7" Type="http://schemas.openxmlformats.org/officeDocument/2006/relationships/image" Target="../media/image36.png"/><Relationship Id="rId12" Type="http://schemas.openxmlformats.org/officeDocument/2006/relationships/image" Target="../media/image30.wmf"/><Relationship Id="rId1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6" Type="http://schemas.openxmlformats.org/officeDocument/2006/relationships/hyperlink" Target="http://service-ceals-moss.sigce.caisse-epargne.fr/sites/als1/briefhdj/Documents%20partages/2018%20Michel%20WEISS/NOUVELLE%20OFFRE%202%20ROUES/cible%203.pdf" TargetMode="Externa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5.pn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34.png"/><Relationship Id="rId15" Type="http://schemas.openxmlformats.org/officeDocument/2006/relationships/image" Target="../media/image31.wmf"/><Relationship Id="rId10" Type="http://schemas.openxmlformats.org/officeDocument/2006/relationships/hyperlink" Target="http://service-ceals-moss.sigce.caisse-epargne.fr/sites/als1/briefhdj/Documents%20partages/2018%20Michel%20WEISS/NOUVELLE%20OFFRE%202%20ROUES/cible%201.pdf" TargetMode="External"/><Relationship Id="rId4" Type="http://schemas.openxmlformats.org/officeDocument/2006/relationships/image" Target="../media/image33.jpeg"/><Relationship Id="rId9" Type="http://schemas.microsoft.com/office/2007/relationships/hdphoto" Target="../media/hdphoto1.wdp"/><Relationship Id="rId1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6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hyperlink" Target="http://www.objectif-bancassureur.f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microsoft.com/office/2007/relationships/hdphoto" Target="../media/hdphoto2.wdp"/><Relationship Id="rId5" Type="http://schemas.openxmlformats.org/officeDocument/2006/relationships/image" Target="../media/image40.png"/><Relationship Id="rId10" Type="http://schemas.openxmlformats.org/officeDocument/2006/relationships/image" Target="../media/image45.jpeg"/><Relationship Id="rId4" Type="http://schemas.openxmlformats.org/officeDocument/2006/relationships/image" Target="../media/image39.png"/><Relationship Id="rId9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ssurance2roues.bpcea.caisse-epargne.fr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hyperlink" Target="http://service-ceals-moss.sigce.caisse-epargne.fr/sites/als1/briefhdj/Documents%20partages/2018%20Michel%20WEISS/NOUVELLE%20OFFRE%202%20ROUES/CG%202%20ROUES.pdf" TargetMode="External"/><Relationship Id="rId3" Type="http://schemas.openxmlformats.org/officeDocument/2006/relationships/image" Target="../media/image47.gif"/><Relationship Id="rId7" Type="http://schemas.openxmlformats.org/officeDocument/2006/relationships/hyperlink" Target="http://service-ceals-moss.sigce.caisse-epargne.fr/sites/als1/briefhdj/Documents%20partages/2018%20Michel%20WEISS/NOUVELLE%20OFFRE%202%20ROUES/6388BOOK%20PART_2017_2Roues%20VF.PDF" TargetMode="External"/><Relationship Id="rId12" Type="http://schemas.openxmlformats.org/officeDocument/2006/relationships/image" Target="../media/image53.png"/><Relationship Id="rId2" Type="http://schemas.openxmlformats.org/officeDocument/2006/relationships/hyperlink" Target="http://assurance2roues.bpcea.caisse-epargne.f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hyperlink" Target="http://service-ceals-moss.sigce.caisse-epargne.fr/sites/als1/briefhdj/Documents%20partages/2018%20Michel%20WEISS/NOUVELLE%20OFFRE%202%20ROUES/2%20Roues%20Ancienne%20vs%20nouvelle%20offre.pdf" TargetMode="External"/><Relationship Id="rId5" Type="http://schemas.openxmlformats.org/officeDocument/2006/relationships/image" Target="../media/image49.png"/><Relationship Id="rId10" Type="http://schemas.openxmlformats.org/officeDocument/2006/relationships/image" Target="../media/image52.png"/><Relationship Id="rId4" Type="http://schemas.openxmlformats.org/officeDocument/2006/relationships/hyperlink" Target="http://service-ceals-moss.sigce.caisse-epargne.fr/sites/als1/briefhdj/Documents%20partages/2018%20Michel%20WEISS/NOUVELLE%20OFFRE%202%20ROUES/2016-OAV_BPCE_300x120_VCE.PDF" TargetMode="External"/><Relationship Id="rId9" Type="http://schemas.openxmlformats.org/officeDocument/2006/relationships/hyperlink" Target="http://service-ceals-moss.sigce.caisse-epargne.fr/sites/als1/briefhdj/Documents%20partages/2018%20Michel%20WEISS/NOUVELLE%20OFFRE%202%20ROUES/6392_EdEp_FicheProduit2rouesVF.PDF" TargetMode="External"/><Relationship Id="rId1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7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commerciaux.celca.caisse-epargne.fr/download/1212/brief-hebdo/8398/brief-des-actualites-2018-semaine-23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0" t="-503" r="3327"/>
          <a:stretch/>
        </p:blipFill>
        <p:spPr bwMode="auto">
          <a:xfrm>
            <a:off x="298449" y="227332"/>
            <a:ext cx="8575676" cy="5628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itre 111"/>
          <p:cNvSpPr txBox="1">
            <a:spLocks/>
          </p:cNvSpPr>
          <p:nvPr/>
        </p:nvSpPr>
        <p:spPr>
          <a:xfrm>
            <a:off x="298449" y="2413655"/>
            <a:ext cx="8575675" cy="655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NOUVELLE </a:t>
            </a:r>
            <a:r>
              <a:rPr lang="fr-FR" dirty="0"/>
              <a:t>OFFRE 2 ROUES</a:t>
            </a:r>
          </a:p>
        </p:txBody>
      </p:sp>
      <p:sp>
        <p:nvSpPr>
          <p:cNvPr id="28" name="Sous-titre 112"/>
          <p:cNvSpPr txBox="1">
            <a:spLocks/>
          </p:cNvSpPr>
          <p:nvPr/>
        </p:nvSpPr>
        <p:spPr>
          <a:xfrm>
            <a:off x="298449" y="4587702"/>
            <a:ext cx="8575675" cy="641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Heure du jeudi</a:t>
            </a:r>
            <a:endParaRPr lang="fr-FR" dirty="0"/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8" name="Titre 11"/>
          <p:cNvSpPr txBox="1">
            <a:spLocks/>
          </p:cNvSpPr>
          <p:nvPr/>
        </p:nvSpPr>
        <p:spPr>
          <a:xfrm>
            <a:off x="-15078" y="4437184"/>
            <a:ext cx="9159078" cy="648000"/>
          </a:xfrm>
          <a:prstGeom prst="rect">
            <a:avLst/>
          </a:prstGeom>
        </p:spPr>
        <p:txBody>
          <a:bodyPr vert="horz" lIns="125880" tIns="62939" rIns="125880" bIns="62939" rtlCol="0" anchor="t" anchorCtr="0">
            <a:noAutofit/>
          </a:bodyPr>
          <a:lstStyle>
            <a:lvl1pPr algn="l" defTabSz="1258794" rtl="0" eaLnBrk="1" latinLnBrk="0" hangingPunct="1">
              <a:spcBef>
                <a:spcPct val="0"/>
              </a:spcBef>
              <a:buNone/>
              <a:defRPr sz="27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25879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all" spc="0" normalizeH="0" baseline="0" noProof="0" dirty="0">
              <a:ln>
                <a:noFill/>
              </a:ln>
              <a:solidFill>
                <a:srgbClr val="C316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/>
              <a:ea typeface="+mj-ea"/>
              <a:cs typeface="+mj-cs"/>
            </a:endParaRPr>
          </a:p>
        </p:txBody>
      </p:sp>
      <p:sp>
        <p:nvSpPr>
          <p:cNvPr id="9" name="Sous-titre 13"/>
          <p:cNvSpPr txBox="1">
            <a:spLocks/>
          </p:cNvSpPr>
          <p:nvPr/>
        </p:nvSpPr>
        <p:spPr>
          <a:xfrm>
            <a:off x="-15078" y="5337272"/>
            <a:ext cx="9159078" cy="540000"/>
          </a:xfrm>
          <a:prstGeom prst="rect">
            <a:avLst/>
          </a:prstGeom>
        </p:spPr>
        <p:txBody>
          <a:bodyPr vert="horz" lIns="125880" tIns="113985" rIns="125880" bIns="62939" rtlCol="0">
            <a:noAutofit/>
          </a:bodyPr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587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13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all" spc="0" normalizeH="0" baseline="0" noProof="0" dirty="0">
              <a:ln>
                <a:noFill/>
              </a:ln>
              <a:solidFill>
                <a:srgbClr val="C31632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10"/>
          </p:nvPr>
        </p:nvSpPr>
        <p:spPr>
          <a:xfrm>
            <a:off x="298448" y="5315173"/>
            <a:ext cx="8575675" cy="346075"/>
          </a:xfrm>
        </p:spPr>
        <p:txBody>
          <a:bodyPr/>
          <a:lstStyle/>
          <a:p>
            <a:r>
              <a:rPr lang="fr-FR" dirty="0" smtClean="0"/>
              <a:t>7 </a:t>
            </a:r>
            <a:r>
              <a:rPr lang="fr-FR" dirty="0"/>
              <a:t>juin 2018</a:t>
            </a:r>
          </a:p>
          <a:p>
            <a:endParaRPr lang="fr-FR" dirty="0"/>
          </a:p>
        </p:txBody>
      </p:sp>
      <p:sp>
        <p:nvSpPr>
          <p:cNvPr id="33" name="Ellipse 32"/>
          <p:cNvSpPr/>
          <p:nvPr/>
        </p:nvSpPr>
        <p:spPr>
          <a:xfrm>
            <a:off x="7024705" y="476672"/>
            <a:ext cx="1512168" cy="15121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3" r="10977" b="5722"/>
          <a:stretch/>
        </p:blipFill>
        <p:spPr>
          <a:xfrm>
            <a:off x="6990294" y="519671"/>
            <a:ext cx="1452382" cy="146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61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85606" y="980728"/>
            <a:ext cx="8067600" cy="709200"/>
          </a:xfrm>
        </p:spPr>
        <p:txBody>
          <a:bodyPr/>
          <a:lstStyle/>
          <a:p>
            <a:pPr algn="ctr"/>
            <a:r>
              <a:rPr lang="fr-FR" dirty="0"/>
              <a:t>sommaire</a:t>
            </a:r>
          </a:p>
        </p:txBody>
      </p:sp>
      <p:sp>
        <p:nvSpPr>
          <p:cNvPr id="5" name="Rectangle 4"/>
          <p:cNvSpPr/>
          <p:nvPr/>
        </p:nvSpPr>
        <p:spPr>
          <a:xfrm>
            <a:off x="467544" y="2852936"/>
            <a:ext cx="7128792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sz="3200" b="1" kern="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3. </a:t>
            </a:r>
            <a:r>
              <a:rPr lang="fr-FR" sz="32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La sauvegarde du Portefeuille</a:t>
            </a:r>
            <a:endParaRPr lang="fr-FR" sz="3200" b="1" kern="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5606" y="3573017"/>
            <a:ext cx="7128792" cy="50405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sz="3200" b="1" kern="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4. </a:t>
            </a:r>
            <a:r>
              <a:rPr lang="fr-FR" sz="3200" b="1" kern="0" dirty="0">
                <a:solidFill>
                  <a:srgbClr val="000000">
                    <a:lumMod val="50000"/>
                    <a:lumOff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 et digital</a:t>
            </a:r>
            <a:endParaRPr lang="fr-FR" sz="3200" b="1" kern="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7206" y="2132856"/>
            <a:ext cx="7128792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R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kern="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2. L’offre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5606" y="1412776"/>
            <a:ext cx="7128792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</a:rPr>
              <a:t>1</a:t>
            </a:r>
            <a:r>
              <a:rPr lang="fr-FR" sz="3200" b="1" kern="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fr-FR" sz="32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contexte</a:t>
            </a:r>
            <a:endParaRPr kumimoji="0" lang="fr-FR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/>
            </a:endParaRPr>
          </a:p>
        </p:txBody>
      </p:sp>
      <p:pic>
        <p:nvPicPr>
          <p:cNvPr id="2052" name="Picture 4" descr="Résultat de recherche d'images pour &quot;CHRONO COURSE&quot;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889" y="332656"/>
            <a:ext cx="1050116" cy="105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ésultat de recherche d'images pour &quot;JOE BAR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94" y="44624"/>
            <a:ext cx="1711042" cy="100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85606" y="4293096"/>
            <a:ext cx="7128792" cy="50405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sz="32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5. </a:t>
            </a:r>
            <a:r>
              <a:rPr lang="fr-FR" sz="3200" b="1" kern="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E-learning </a:t>
            </a:r>
            <a:r>
              <a:rPr lang="fr-FR" sz="2500" b="1" kern="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(individuel)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956376" y="1412032"/>
            <a:ext cx="918629" cy="266504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20’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9188" y="5013177"/>
            <a:ext cx="7128792" cy="50405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fr-FR" sz="32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Les </a:t>
            </a:r>
            <a:r>
              <a:rPr lang="fr-FR" sz="3200" b="1" kern="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annexes à votre service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956375" y="4293096"/>
            <a:ext cx="918629" cy="50405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25’</a:t>
            </a:r>
          </a:p>
        </p:txBody>
      </p:sp>
      <p:sp>
        <p:nvSpPr>
          <p:cNvPr id="8" name="Rectangle 7"/>
          <p:cNvSpPr/>
          <p:nvPr/>
        </p:nvSpPr>
        <p:spPr>
          <a:xfrm>
            <a:off x="3347864" y="404664"/>
            <a:ext cx="18069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800" b="1" cap="all" dirty="0" smtClean="0">
                <a:solidFill>
                  <a:prstClr val="white"/>
                </a:solidFill>
                <a:ea typeface="+mj-ea"/>
                <a:cs typeface="+mj-cs"/>
              </a:rPr>
              <a:t>sommaire</a:t>
            </a:r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28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ésultat de recherche d'images pour &quot;joe bar team ça passe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81780"/>
            <a:ext cx="1371073" cy="67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itre 2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dirty="0" smtClean="0"/>
              <a:t>                      1. Le contexte </a:t>
            </a:r>
            <a:r>
              <a:rPr lang="fr-FR" sz="2000" dirty="0"/>
              <a:t>(</a:t>
            </a:r>
            <a:r>
              <a:rPr lang="fr-FR" sz="2000" dirty="0" smtClean="0"/>
              <a:t>1/2)</a:t>
            </a:r>
            <a:endParaRPr lang="fr-FR" sz="2000" dirty="0"/>
          </a:p>
        </p:txBody>
      </p:sp>
      <p:sp>
        <p:nvSpPr>
          <p:cNvPr id="26" name="Rectangle 25"/>
          <p:cNvSpPr/>
          <p:nvPr/>
        </p:nvSpPr>
        <p:spPr>
          <a:xfrm>
            <a:off x="388646" y="1074676"/>
            <a:ext cx="81437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25 juin 2018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nous mettons en marché la </a:t>
            </a:r>
            <a:r>
              <a:rPr lang="fr-FR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NOUVELLE OFFRE 2 ROUES</a:t>
            </a:r>
            <a:endParaRPr lang="fr-FR" sz="16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23528" y="1442393"/>
            <a:ext cx="8208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Pourquoi une nouvelle offre Assurance 2 roues ?</a:t>
            </a:r>
          </a:p>
        </p:txBody>
      </p:sp>
      <p:sp>
        <p:nvSpPr>
          <p:cNvPr id="28" name="Rectangle à coins arrondis 27"/>
          <p:cNvSpPr/>
          <p:nvPr/>
        </p:nvSpPr>
        <p:spPr>
          <a:xfrm>
            <a:off x="251520" y="1914444"/>
            <a:ext cx="8568952" cy="1514556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C316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prstClr val="white"/>
                </a:solidFill>
              </a:rPr>
              <a:t>1. Parce que l’offre « 2 roues » proposée jusqu’à présent souffrait de 2 inconvénients majeurs :</a:t>
            </a:r>
          </a:p>
          <a:p>
            <a:pPr marL="342900" indent="-342900" algn="ctr">
              <a:buFontTx/>
              <a:buAutoNum type="arabicPeriod"/>
            </a:pPr>
            <a:endParaRPr lang="fr-FR" dirty="0" smtClean="0">
              <a:solidFill>
                <a:prstClr val="white"/>
              </a:solidFill>
            </a:endParaRPr>
          </a:p>
          <a:p>
            <a:pPr marL="342900" indent="-342900" algn="ctr">
              <a:buFontTx/>
              <a:buAutoNum type="arabicPeriod"/>
            </a:pPr>
            <a:endParaRPr lang="fr-FR" dirty="0">
              <a:solidFill>
                <a:prstClr val="white"/>
              </a:solidFill>
            </a:endParaRPr>
          </a:p>
          <a:p>
            <a:pPr marL="342900" indent="-342900" algn="ctr">
              <a:buFontTx/>
              <a:buAutoNum type="arabicPeriod"/>
            </a:pPr>
            <a:endParaRPr lang="fr-FR" dirty="0" smtClean="0">
              <a:solidFill>
                <a:prstClr val="white"/>
              </a:solidFill>
            </a:endParaRPr>
          </a:p>
          <a:p>
            <a:pPr marL="342900" indent="-342900" algn="ctr">
              <a:buFontTx/>
              <a:buAutoNum type="arabicPeriod"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21835" y="2451598"/>
            <a:ext cx="3446109" cy="833386"/>
          </a:xfrm>
          <a:prstGeom prst="rect">
            <a:avLst/>
          </a:prstGeom>
          <a:solidFill>
            <a:srgbClr val="C31632"/>
          </a:solidFill>
          <a:ln>
            <a:solidFill>
              <a:srgbClr val="C316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 smtClean="0">
                <a:solidFill>
                  <a:prstClr val="white"/>
                </a:solidFill>
              </a:rPr>
              <a:t>Elle n’est proposée qu’en mode « </a:t>
            </a:r>
            <a:r>
              <a:rPr lang="fr-FR" sz="1700" b="1" i="1" dirty="0" smtClean="0">
                <a:solidFill>
                  <a:prstClr val="white"/>
                </a:solidFill>
              </a:rPr>
              <a:t>défensif</a:t>
            </a:r>
            <a:r>
              <a:rPr lang="fr-FR" sz="1700" b="1" dirty="0" smtClean="0">
                <a:solidFill>
                  <a:prstClr val="white"/>
                </a:solidFill>
              </a:rPr>
              <a:t> », </a:t>
            </a:r>
            <a:r>
              <a:rPr lang="fr-FR" sz="1400" dirty="0" smtClean="0">
                <a:solidFill>
                  <a:schemeClr val="bg1"/>
                </a:solidFill>
              </a:rPr>
              <a:t>c’est à dire </a:t>
            </a:r>
            <a:r>
              <a:rPr lang="fr-FR" sz="1400" dirty="0" smtClean="0">
                <a:solidFill>
                  <a:prstClr val="white"/>
                </a:solidFill>
              </a:rPr>
              <a:t>proposée uniquement aux clients détenteurs d’un contrat AUTO</a:t>
            </a:r>
            <a:endParaRPr lang="fr-FR" sz="1400" dirty="0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11960" y="2451598"/>
            <a:ext cx="4410066" cy="833385"/>
          </a:xfrm>
          <a:prstGeom prst="rect">
            <a:avLst/>
          </a:prstGeom>
          <a:solidFill>
            <a:srgbClr val="C31632"/>
          </a:solidFill>
          <a:ln>
            <a:solidFill>
              <a:srgbClr val="C316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 smtClean="0">
                <a:solidFill>
                  <a:prstClr val="white"/>
                </a:solidFill>
              </a:rPr>
              <a:t>La Caisse d’Epargne </a:t>
            </a:r>
            <a:r>
              <a:rPr lang="fr-FR" sz="1700" b="1" dirty="0" smtClean="0">
                <a:solidFill>
                  <a:schemeClr val="bg1"/>
                </a:solidFill>
              </a:rPr>
              <a:t>n’</a:t>
            </a:r>
            <a:r>
              <a:rPr lang="fr-FR" sz="1700" b="1" dirty="0">
                <a:solidFill>
                  <a:schemeClr val="bg1"/>
                </a:solidFill>
              </a:rPr>
              <a:t>é</a:t>
            </a:r>
            <a:r>
              <a:rPr lang="fr-FR" sz="1700" b="1" dirty="0" smtClean="0">
                <a:solidFill>
                  <a:schemeClr val="bg1"/>
                </a:solidFill>
              </a:rPr>
              <a:t>tait </a:t>
            </a:r>
            <a:r>
              <a:rPr lang="fr-FR" sz="1700" b="1" dirty="0" smtClean="0">
                <a:solidFill>
                  <a:prstClr val="white"/>
                </a:solidFill>
              </a:rPr>
              <a:t>que distributrice d’un contrat qui est assuré par la MACIF</a:t>
            </a:r>
            <a:r>
              <a:rPr lang="fr-FR" sz="1400" dirty="0" smtClean="0">
                <a:solidFill>
                  <a:prstClr val="white"/>
                </a:solidFill>
              </a:rPr>
              <a:t>, et cette dernière se désengage de l’intégralité du portefeuille au 01/01/2019</a:t>
            </a:r>
            <a:endParaRPr lang="fr-FR" sz="1100" dirty="0">
              <a:solidFill>
                <a:prstClr val="white"/>
              </a:solidFill>
            </a:endParaRPr>
          </a:p>
        </p:txBody>
      </p:sp>
      <p:sp>
        <p:nvSpPr>
          <p:cNvPr id="31" name="Rectangle à coins arrondis 30"/>
          <p:cNvSpPr/>
          <p:nvPr/>
        </p:nvSpPr>
        <p:spPr>
          <a:xfrm>
            <a:off x="251520" y="3789040"/>
            <a:ext cx="8568952" cy="1370540"/>
          </a:xfrm>
          <a:prstGeom prst="roundRect">
            <a:avLst/>
          </a:prstGeom>
          <a:solidFill>
            <a:srgbClr val="C31632"/>
          </a:solidFill>
          <a:ln>
            <a:solidFill>
              <a:srgbClr val="C316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dirty="0" smtClean="0">
                <a:solidFill>
                  <a:prstClr val="white"/>
                </a:solidFill>
              </a:rPr>
              <a:t>2. Parce que la Caisse d’Epargne affiche son ambition d’être un </a:t>
            </a:r>
            <a:r>
              <a:rPr lang="fr-FR" b="1" dirty="0" smtClean="0">
                <a:solidFill>
                  <a:prstClr val="white"/>
                </a:solidFill>
              </a:rPr>
              <a:t>acteur à part entière sur ce marché de l’assurance « 2 roues » </a:t>
            </a:r>
            <a:r>
              <a:rPr lang="fr-FR" dirty="0" smtClean="0">
                <a:solidFill>
                  <a:prstClr val="white"/>
                </a:solidFill>
              </a:rPr>
              <a:t>: elle pourra donc, dès le 25 juin 2018, proposer son propre contrat 2 roues  à TOUS les clients Caisse d’Epargne possédant un véhicule 2 roues, même s’ils ne sont pas titulaires d’un contrat AUTO.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1187623" y="5262299"/>
            <a:ext cx="6840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Wingdings"/>
              </a:rPr>
              <a:t> </a:t>
            </a:r>
            <a:r>
              <a:rPr lang="fr-FR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 Nouvelle Offre 2 roues, c’est maîtriser l’ensemble de la chaîne, de la souscription à la gestion du sinistre !</a:t>
            </a:r>
            <a:endParaRPr lang="fr-FR" sz="24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65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ésultat de recherche d'images pour &quot;joe bar team ça passe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63" y="381780"/>
            <a:ext cx="1371073" cy="67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itre 24"/>
          <p:cNvSpPr>
            <a:spLocks noGrp="1"/>
          </p:cNvSpPr>
          <p:nvPr>
            <p:ph type="title"/>
          </p:nvPr>
        </p:nvSpPr>
        <p:spPr>
          <a:xfrm>
            <a:off x="839666" y="8098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dirty="0" smtClean="0"/>
              <a:t>                      </a:t>
            </a:r>
            <a:endParaRPr lang="fr-FR" sz="2000" dirty="0"/>
          </a:p>
        </p:txBody>
      </p:sp>
      <p:sp>
        <p:nvSpPr>
          <p:cNvPr id="11" name="Rectangle 10"/>
          <p:cNvSpPr/>
          <p:nvPr/>
        </p:nvSpPr>
        <p:spPr>
          <a:xfrm>
            <a:off x="296955" y="1484784"/>
            <a:ext cx="3960440" cy="288032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316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 sur le flux</a:t>
            </a:r>
            <a:r>
              <a:rPr lang="fr-F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fr-FR" dirty="0" smtClean="0">
              <a:solidFill>
                <a:prstClr val="white"/>
              </a:solidFill>
            </a:endParaRPr>
          </a:p>
          <a:p>
            <a:pPr algn="ctr"/>
            <a:r>
              <a:rPr lang="fr-FR" dirty="0" smtClean="0">
                <a:solidFill>
                  <a:prstClr val="white"/>
                </a:solidFill>
              </a:rPr>
              <a:t>Fin de commercialisation de l’offre 2 roues MACIF à partir du 24 juin 2018 en « </a:t>
            </a:r>
            <a:r>
              <a:rPr lang="fr-FR" i="1" dirty="0" smtClean="0">
                <a:solidFill>
                  <a:prstClr val="white"/>
                </a:solidFill>
              </a:rPr>
              <a:t>affaires nouvelles</a:t>
            </a:r>
            <a:r>
              <a:rPr lang="fr-FR" dirty="0" smtClean="0">
                <a:solidFill>
                  <a:prstClr val="white"/>
                </a:solidFill>
              </a:rPr>
              <a:t> »</a:t>
            </a:r>
          </a:p>
          <a:p>
            <a:pPr algn="ctr"/>
            <a:endParaRPr lang="fr-FR" sz="800" dirty="0" smtClean="0">
              <a:solidFill>
                <a:prstClr val="white"/>
              </a:solidFill>
            </a:endParaRPr>
          </a:p>
          <a:p>
            <a:pPr algn="ctr"/>
            <a:r>
              <a:rPr lang="fr-FR" sz="1500" i="1" dirty="0" smtClean="0">
                <a:solidFill>
                  <a:prstClr val="white"/>
                </a:solidFill>
              </a:rPr>
              <a:t>NB : depuis janvier 2018, impossibilité de souscrire un contrat </a:t>
            </a:r>
            <a:r>
              <a:rPr lang="fr-FR" sz="1500" i="1" dirty="0" smtClean="0">
                <a:solidFill>
                  <a:schemeClr val="bg1"/>
                </a:solidFill>
              </a:rPr>
              <a:t>Moto</a:t>
            </a:r>
            <a:r>
              <a:rPr lang="fr-FR" sz="1500" i="1" dirty="0" smtClean="0">
                <a:solidFill>
                  <a:prstClr val="white"/>
                </a:solidFill>
              </a:rPr>
              <a:t> avec une prise d’effet au-delà du 30/06/2018</a:t>
            </a:r>
            <a:endParaRPr lang="fr-FR" sz="1600" i="1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09964" y="1484784"/>
            <a:ext cx="4382515" cy="2880320"/>
          </a:xfrm>
          <a:prstGeom prst="rect">
            <a:avLst/>
          </a:prstGeom>
          <a:solidFill>
            <a:srgbClr val="7030A0"/>
          </a:solidFill>
          <a:ln>
            <a:solidFill>
              <a:srgbClr val="C316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 sur le </a:t>
            </a:r>
            <a:r>
              <a:rPr lang="fr-FR" b="1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stock de clients actuellement assurés en 2 roues</a:t>
            </a:r>
            <a:r>
              <a:rPr lang="fr-FR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</a:p>
          <a:p>
            <a:pPr algn="ctr"/>
            <a:endParaRPr lang="fr-FR" dirty="0" smtClean="0">
              <a:solidFill>
                <a:prstClr val="white"/>
              </a:solidFill>
            </a:endParaRPr>
          </a:p>
          <a:p>
            <a:pPr algn="ctr"/>
            <a:r>
              <a:rPr lang="fr-FR" dirty="0" smtClean="0">
                <a:solidFill>
                  <a:prstClr val="white"/>
                </a:solidFill>
              </a:rPr>
              <a:t>Désengagement total de la MACIF à compter du 1</a:t>
            </a:r>
            <a:r>
              <a:rPr lang="fr-FR" baseline="30000" dirty="0" smtClean="0">
                <a:solidFill>
                  <a:prstClr val="white"/>
                </a:solidFill>
              </a:rPr>
              <a:t>er</a:t>
            </a:r>
            <a:r>
              <a:rPr lang="fr-FR" dirty="0" smtClean="0">
                <a:solidFill>
                  <a:prstClr val="white"/>
                </a:solidFill>
              </a:rPr>
              <a:t> janvier 2019</a:t>
            </a:r>
          </a:p>
          <a:p>
            <a:pPr algn="ctr"/>
            <a:endParaRPr lang="fr-FR" sz="800" dirty="0" smtClean="0">
              <a:solidFill>
                <a:prstClr val="white"/>
              </a:solidFill>
            </a:endParaRPr>
          </a:p>
          <a:p>
            <a:pPr algn="ctr"/>
            <a:r>
              <a:rPr lang="fr-FR" sz="1500" i="1" dirty="0" smtClean="0">
                <a:solidFill>
                  <a:prstClr val="white"/>
                </a:solidFill>
              </a:rPr>
              <a:t>Dit autrement, si un client actuellement assuré en 2 roues chez nous ne souscrit ni à notre nouvelle offre, ni à un contrat concurrent, il ne sera plus assuré à compter du 1</a:t>
            </a:r>
            <a:r>
              <a:rPr lang="fr-FR" sz="1500" i="1" baseline="30000" dirty="0" smtClean="0">
                <a:solidFill>
                  <a:prstClr val="white"/>
                </a:solidFill>
              </a:rPr>
              <a:t>er</a:t>
            </a:r>
            <a:r>
              <a:rPr lang="fr-FR" sz="1500" i="1" dirty="0" smtClean="0">
                <a:solidFill>
                  <a:prstClr val="white"/>
                </a:solidFill>
              </a:rPr>
              <a:t> janvier 2019 !</a:t>
            </a:r>
            <a:endParaRPr lang="fr-FR" sz="1600" i="1" dirty="0">
              <a:solidFill>
                <a:prstClr val="white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355976" y="5013175"/>
            <a:ext cx="4536503" cy="120032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just"/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Il y a donc une véritable action à conduire, </a:t>
            </a:r>
            <a:r>
              <a:rPr lang="fr-FR" b="1" dirty="0" smtClean="0">
                <a:solidFill>
                  <a:srgbClr val="FF0000"/>
                </a:solidFill>
              </a:rPr>
              <a:t>avant le 1</a:t>
            </a:r>
            <a:r>
              <a:rPr lang="fr-FR" b="1" baseline="30000" dirty="0" smtClean="0">
                <a:solidFill>
                  <a:srgbClr val="FF0000"/>
                </a:solidFill>
              </a:rPr>
              <a:t>er</a:t>
            </a:r>
            <a:r>
              <a:rPr lang="fr-FR" b="1" dirty="0" smtClean="0">
                <a:solidFill>
                  <a:srgbClr val="FF0000"/>
                </a:solidFill>
              </a:rPr>
              <a:t> janvier 2019</a:t>
            </a: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auprès de nos quelques 1 171 clients actuellement assurés en 2 roues en CELCA</a:t>
            </a:r>
            <a:endParaRPr lang="fr-FR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Flèche vers le bas 13"/>
          <p:cNvSpPr/>
          <p:nvPr/>
        </p:nvSpPr>
        <p:spPr>
          <a:xfrm>
            <a:off x="6089153" y="4437112"/>
            <a:ext cx="1224136" cy="576064"/>
          </a:xfrm>
          <a:prstGeom prst="downArrow">
            <a:avLst/>
          </a:prstGeom>
          <a:solidFill>
            <a:srgbClr val="7030A0"/>
          </a:solidFill>
          <a:ln>
            <a:solidFill>
              <a:srgbClr val="C316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23528" y="1073061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Wingdings"/>
              </a:rPr>
              <a:t>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Quelles sont les conséquences du désengagement de la MACIF ?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23728" y="548680"/>
            <a:ext cx="6383479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500" b="1" cap="al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1. le contexte : désengagement </a:t>
            </a:r>
            <a:r>
              <a:rPr lang="fr-FR" sz="2500" b="1" cap="all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macif</a:t>
            </a:r>
            <a:r>
              <a:rPr lang="fr-FR" sz="2500" b="1" cap="al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2000" b="1" cap="al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(2/2</a:t>
            </a:r>
            <a:r>
              <a:rPr lang="fr-FR" sz="2000" b="1" cap="all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1160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ésultat de recherche d'images pour &quot;joe bar team ça passe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42895"/>
            <a:ext cx="1511970" cy="1133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26370" y="1104999"/>
            <a:ext cx="7194102" cy="307777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 Parc 2 roues en quelques mots ….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654970" y="1445875"/>
            <a:ext cx="7489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millions de 2 roues en circulation en France en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circulation des 2 roues a augmenté en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moyenne de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+ 2,1% entre 2016 et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parc est composé de </a:t>
            </a: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44% de motos &gt; 125cm</a:t>
            </a:r>
            <a:r>
              <a:rPr lang="fr-FR" sz="12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C’EST </a:t>
            </a:r>
            <a:r>
              <a:rPr lang="fr-FR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NOTRE CŒUR DE </a:t>
            </a:r>
            <a:r>
              <a:rPr lang="fr-FR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CIBLE</a:t>
            </a: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       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36% de motos &lt; 125 cm</a:t>
            </a:r>
            <a:r>
              <a:rPr lang="fr-FR" sz="12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et 20% de cyclos.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7917" y="2228671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prime moyenne d’une assurance moto sur le marché est de 234 € HT / an en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disparités existent entre les agglomérations, avec des écarts pouvant aller jusqu’à 185€/an en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2016. Paris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 en tête du classement avec une prime moyenne de 590€/an, suivie par Lyon et Marseille qui affichent une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prime moyenne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574€/an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nombre de vols est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fois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supérieur pour les 2 roues que pour les voitures (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 vols en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70 442 blessés en 2 roues en 2015 contre 73.048 en 2014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511" y="3429000"/>
            <a:ext cx="7555605" cy="307777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Une offre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adaptée à 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la cylindrée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aux besoins du conducteur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4" descr="Résultat de recherche d'images pour &quot;joe bar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117" y="3717032"/>
            <a:ext cx="1265449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à coins arrondis 8"/>
          <p:cNvSpPr/>
          <p:nvPr/>
        </p:nvSpPr>
        <p:spPr>
          <a:xfrm>
            <a:off x="179512" y="3854310"/>
            <a:ext cx="2775916" cy="30150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 formules CYCLO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179512" y="4204398"/>
            <a:ext cx="2775916" cy="301507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 formules MOTO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 descr="Résultat de recherche d'images pour &quot;COEUR DE CIBLE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686329"/>
            <a:ext cx="350088" cy="35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Résultat de recherche d'images pour &quot;COEUR DE CIBLE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77" y="4186642"/>
            <a:ext cx="350088" cy="35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à coins arrondis 13"/>
          <p:cNvSpPr/>
          <p:nvPr/>
        </p:nvSpPr>
        <p:spPr>
          <a:xfrm>
            <a:off x="3022277" y="3854310"/>
            <a:ext cx="4650795" cy="301507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► Cylindrée ≤ 50 cm3 et quad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3022276" y="4204397"/>
            <a:ext cx="4650795" cy="301507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► </a:t>
            </a:r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Cylindrée &gt; 50 cm3</a:t>
            </a:r>
          </a:p>
        </p:txBody>
      </p:sp>
      <p:pic>
        <p:nvPicPr>
          <p:cNvPr id="16" name="Picture 2" descr="Résultat de recherche d'images pour &quot;COEUR DE CIBLE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809" y="4235592"/>
            <a:ext cx="239115" cy="23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à coins arrondis 16"/>
          <p:cNvSpPr/>
          <p:nvPr/>
        </p:nvSpPr>
        <p:spPr>
          <a:xfrm>
            <a:off x="755576" y="5085184"/>
            <a:ext cx="2775916" cy="36004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de clarté</a:t>
            </a:r>
            <a:endParaRPr lang="fr-F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755576" y="5445224"/>
            <a:ext cx="2775916" cy="36004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de couverture</a:t>
            </a:r>
            <a:endParaRPr lang="fr-F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3634494" y="5086830"/>
            <a:ext cx="5329993" cy="35839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offre structurée par univers de besoins</a:t>
            </a:r>
            <a:r>
              <a:rPr lang="fr-FR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pour une lecture et une compréhension des garanties </a:t>
            </a:r>
            <a:r>
              <a:rPr lang="fr-FR" sz="10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facilitées.</a:t>
            </a:r>
            <a:endParaRPr lang="fr-FR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à coins arrondis 19"/>
          <p:cNvSpPr/>
          <p:nvPr/>
        </p:nvSpPr>
        <p:spPr>
          <a:xfrm>
            <a:off x="3634494" y="5445224"/>
            <a:ext cx="5329993" cy="35839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garanties et une assistance renforcées</a:t>
            </a:r>
            <a:r>
              <a:rPr lang="fr-FR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pour une meilleure protection des assurés.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5760" y="4654297"/>
            <a:ext cx="887480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Notre offre est entièrement 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modulable et personnalisable suivant la formule choisie (formules moto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Elle est ouverte 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la souscription pour tous les clients CE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sans 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l’obligation de détenir un contrat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 et est entièrement 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gérée par BPCE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Assurances.</a:t>
            </a: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lèche droite 21"/>
          <p:cNvSpPr/>
          <p:nvPr/>
        </p:nvSpPr>
        <p:spPr>
          <a:xfrm>
            <a:off x="107504" y="5157192"/>
            <a:ext cx="498061" cy="936104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à coins arrondis 22"/>
          <p:cNvSpPr/>
          <p:nvPr/>
        </p:nvSpPr>
        <p:spPr>
          <a:xfrm>
            <a:off x="755576" y="5805264"/>
            <a:ext cx="2775916" cy="36004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de prévention</a:t>
            </a:r>
            <a:endParaRPr lang="fr-F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3634493" y="5805264"/>
            <a:ext cx="5329993" cy="35839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prise en charge du casque et gilet airbag </a:t>
            </a:r>
            <a:r>
              <a:rPr lang="fr-FR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conducteur quelle que soit la formule MOTO souscrite. </a:t>
            </a:r>
          </a:p>
        </p:txBody>
      </p:sp>
      <p:sp>
        <p:nvSpPr>
          <p:cNvPr id="2" name="Pensées 1"/>
          <p:cNvSpPr/>
          <p:nvPr/>
        </p:nvSpPr>
        <p:spPr>
          <a:xfrm>
            <a:off x="7673070" y="2984793"/>
            <a:ext cx="1247283" cy="732239"/>
          </a:xfrm>
          <a:prstGeom prst="cloudCallout">
            <a:avLst>
              <a:gd name="adj1" fmla="val 15053"/>
              <a:gd name="adj2" fmla="val 66642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Vieux motard que jamais </a:t>
            </a:r>
            <a:r>
              <a:rPr lang="fr-FR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fr-FR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itre 2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2. L’offre </a:t>
            </a:r>
            <a:r>
              <a:rPr lang="fr-FR" sz="2000" dirty="0" smtClean="0"/>
              <a:t>(1/3)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197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1104999"/>
            <a:ext cx="8558648" cy="307777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inclusion quelle que soit la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formule :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Résultat de recherche d'images pour &quot;joe bar team gaz&quot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" t="6372" r="8473" b="32480"/>
          <a:stretch/>
        </p:blipFill>
        <p:spPr bwMode="auto">
          <a:xfrm>
            <a:off x="1081084" y="5158156"/>
            <a:ext cx="1728272" cy="107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11835" y="1484784"/>
            <a:ext cx="3960779" cy="968749"/>
          </a:xfrm>
          <a:prstGeom prst="rect">
            <a:avLst/>
          </a:prstGeom>
          <a:noFill/>
          <a:ln w="19050" cap="flat" cmpd="sng" algn="ctr">
            <a:solidFill>
              <a:srgbClr val="7F7F7F"/>
            </a:solidFill>
            <a:prstDash val="dash"/>
            <a:miter lim="800000"/>
          </a:ln>
          <a:effectLst/>
        </p:spPr>
        <p:txBody>
          <a:bodyPr lIns="72000" tIns="36000" rIns="72000" bIns="36000" rtlCol="0" anchor="t" anchorCtr="0"/>
          <a:lstStyle/>
          <a:p>
            <a:pPr algn="ctr">
              <a:defRPr/>
            </a:pPr>
            <a:r>
              <a:rPr lang="fr-FR" sz="1100" b="1" kern="0" cap="all" dirty="0" smtClean="0">
                <a:solidFill>
                  <a:srgbClr val="7030A0"/>
                </a:solidFill>
                <a:latin typeface="Arial"/>
              </a:rPr>
              <a:t>Garantie corporelle </a:t>
            </a:r>
          </a:p>
          <a:p>
            <a:pPr algn="ctr">
              <a:defRPr/>
            </a:pPr>
            <a:r>
              <a:rPr lang="fr-FR" sz="1100" b="1" kern="0" cap="all" dirty="0" smtClean="0">
                <a:solidFill>
                  <a:srgbClr val="7030A0"/>
                </a:solidFill>
                <a:latin typeface="Arial"/>
              </a:rPr>
              <a:t>du conducteur</a:t>
            </a:r>
          </a:p>
          <a:p>
            <a:pPr marL="355600">
              <a:tabLst>
                <a:tab pos="355600" algn="l"/>
              </a:tabLst>
              <a:defRPr/>
            </a:pPr>
            <a:r>
              <a:rPr lang="fr-FR" sz="1100" kern="0" dirty="0" smtClean="0">
                <a:solidFill>
                  <a:srgbClr val="7030A0"/>
                </a:solidFill>
                <a:latin typeface="Arial"/>
              </a:rPr>
              <a:t>Protection du conducteur pouvant </a:t>
            </a:r>
            <a:r>
              <a:rPr lang="fr-FR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aller jusqu’à </a:t>
            </a:r>
          </a:p>
          <a:p>
            <a:pPr marL="355600">
              <a:tabLst>
                <a:tab pos="355600" algn="l"/>
              </a:tabLst>
              <a:defRPr/>
            </a:pPr>
            <a:r>
              <a:rPr lang="fr-FR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300 000 € selon le préjudice subi. 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0590" y="1486447"/>
            <a:ext cx="4231006" cy="995077"/>
          </a:xfrm>
          <a:prstGeom prst="rect">
            <a:avLst/>
          </a:prstGeom>
          <a:noFill/>
          <a:ln w="19050" cap="flat" cmpd="sng" algn="ctr">
            <a:solidFill>
              <a:srgbClr val="7F7F7F"/>
            </a:solidFill>
            <a:prstDash val="dash"/>
            <a:miter lim="800000"/>
          </a:ln>
          <a:effectLst/>
        </p:spPr>
        <p:txBody>
          <a:bodyPr lIns="72000" tIns="36000" rIns="72000" bIns="36000" rtlCol="0" anchor="t" anchorCtr="0"/>
          <a:lstStyle/>
          <a:p>
            <a:pPr algn="ctr">
              <a:defRPr/>
            </a:pPr>
            <a:r>
              <a:rPr lang="fr-FR" sz="1100" b="1" kern="0" cap="all" dirty="0" smtClean="0">
                <a:solidFill>
                  <a:srgbClr val="0070C0"/>
                </a:solidFill>
                <a:latin typeface="Arial"/>
              </a:rPr>
              <a:t>Assistance aux personnes</a:t>
            </a:r>
          </a:p>
          <a:p>
            <a:pPr marL="355600">
              <a:tabLst>
                <a:tab pos="355600" algn="l"/>
              </a:tabLst>
              <a:defRPr/>
            </a:pPr>
            <a:r>
              <a:rPr lang="fr-FR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Assistance aux personnes en cas de maladie, de décès, de blessures ou de déplacement </a:t>
            </a:r>
            <a:r>
              <a:rPr lang="fr-FR" sz="1000" i="1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(</a:t>
            </a:r>
            <a:r>
              <a:rPr lang="fr-FR" sz="1000" i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lié ou non à l’utilisation du véhicule assuré).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4261034" y="1628800"/>
            <a:ext cx="681128" cy="664611"/>
            <a:chOff x="4477635" y="2214632"/>
            <a:chExt cx="681128" cy="664611"/>
          </a:xfrm>
        </p:grpSpPr>
        <p:sp>
          <p:nvSpPr>
            <p:cNvPr id="8" name="Ellipse 7"/>
            <p:cNvSpPr>
              <a:spLocks noChangeAspect="1"/>
            </p:cNvSpPr>
            <p:nvPr/>
          </p:nvSpPr>
          <p:spPr>
            <a:xfrm>
              <a:off x="4477635" y="2214632"/>
              <a:ext cx="681128" cy="664611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581D7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1600" kern="0" smtClean="0">
                <a:ln>
                  <a:solidFill>
                    <a:srgbClr val="581D74"/>
                  </a:solidFill>
                </a:ln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B14EB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9024" y="2318924"/>
              <a:ext cx="393762" cy="446016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ZoneTexte 9"/>
          <p:cNvSpPr txBox="1"/>
          <p:nvPr/>
        </p:nvSpPr>
        <p:spPr>
          <a:xfrm>
            <a:off x="211836" y="2547008"/>
            <a:ext cx="3960780" cy="276999"/>
          </a:xfrm>
          <a:prstGeom prst="rect">
            <a:avLst/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200" b="1" kern="0" dirty="0" smtClean="0">
                <a:solidFill>
                  <a:prstClr val="white"/>
                </a:solidFill>
                <a:latin typeface="Arial"/>
              </a:rPr>
              <a:t>Les + des formules CYCLOS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582161" y="2530441"/>
            <a:ext cx="4229474" cy="276999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200" b="1" kern="0" dirty="0" smtClean="0">
                <a:solidFill>
                  <a:prstClr val="white"/>
                </a:solidFill>
                <a:latin typeface="Arial"/>
              </a:rPr>
              <a:t>Les + des formules MOTO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1633" y="2911935"/>
            <a:ext cx="4240207" cy="877105"/>
          </a:xfrm>
          <a:prstGeom prst="rect">
            <a:avLst/>
          </a:prstGeom>
          <a:noFill/>
          <a:ln w="19050" cap="flat" cmpd="sng" algn="ctr">
            <a:solidFill>
              <a:srgbClr val="581D74"/>
            </a:solidFill>
            <a:prstDash val="dash"/>
            <a:miter lim="800000"/>
          </a:ln>
          <a:effectLst/>
        </p:spPr>
        <p:txBody>
          <a:bodyPr lIns="72000" tIns="36000" rIns="72000" bIns="36000" rtlCol="0" anchor="t" anchorCtr="0"/>
          <a:lstStyle/>
          <a:p>
            <a:pPr algn="ctr">
              <a:defRPr/>
            </a:pPr>
            <a:r>
              <a:rPr lang="fr-FR" sz="1100" b="1" kern="0" cap="all" dirty="0" smtClean="0">
                <a:solidFill>
                  <a:srgbClr val="0070C0"/>
                </a:solidFill>
                <a:latin typeface="Arial"/>
              </a:rPr>
              <a:t>Garanties de prévention</a:t>
            </a:r>
          </a:p>
          <a:p>
            <a:pPr algn="ctr">
              <a:defRPr/>
            </a:pPr>
            <a:r>
              <a:rPr lang="fr-FR" sz="1000" i="1" kern="0" dirty="0">
                <a:solidFill>
                  <a:srgbClr val="0070C0"/>
                </a:solidFill>
                <a:latin typeface="Arial"/>
              </a:rPr>
              <a:t>(dans toutes les formules)</a:t>
            </a:r>
          </a:p>
          <a:p>
            <a:pPr marL="355600">
              <a:tabLst>
                <a:tab pos="355600" algn="l"/>
              </a:tabLst>
              <a:defRPr/>
            </a:pPr>
            <a:r>
              <a:rPr lang="fr-FR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Remplacement ou remboursement du casque et du gilet airbag du conducteur en cas d’accident dès la formule Tiers, jusqu’à 500€/année d’assurance</a:t>
            </a:r>
            <a:endParaRPr lang="fr-FR" sz="1200" b="1" kern="0" cap="all" dirty="0" smtClean="0">
              <a:solidFill>
                <a:schemeClr val="tx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3110" y="2953566"/>
            <a:ext cx="3949506" cy="1265941"/>
          </a:xfrm>
          <a:prstGeom prst="rect">
            <a:avLst/>
          </a:prstGeom>
          <a:noFill/>
          <a:ln w="19050" cap="flat" cmpd="sng" algn="ctr">
            <a:solidFill>
              <a:srgbClr val="581D74"/>
            </a:solidFill>
            <a:prstDash val="dash"/>
            <a:miter lim="800000"/>
          </a:ln>
          <a:effectLst/>
        </p:spPr>
        <p:txBody>
          <a:bodyPr lIns="72000" tIns="36000" rIns="72000" bIns="36000" rtlCol="0" anchor="t" anchorCtr="0"/>
          <a:lstStyle/>
          <a:p>
            <a:pPr algn="ctr">
              <a:defRPr/>
            </a:pPr>
            <a:r>
              <a:rPr lang="fr-FR" sz="1100" b="1" kern="0" cap="all" dirty="0" smtClean="0">
                <a:solidFill>
                  <a:srgbClr val="7030A0"/>
                </a:solidFill>
                <a:latin typeface="Arial"/>
              </a:rPr>
              <a:t>Défense pénale – </a:t>
            </a:r>
            <a:br>
              <a:rPr lang="fr-FR" sz="1100" b="1" kern="0" cap="all" dirty="0" smtClean="0">
                <a:solidFill>
                  <a:srgbClr val="7030A0"/>
                </a:solidFill>
                <a:latin typeface="Arial"/>
              </a:rPr>
            </a:br>
            <a:r>
              <a:rPr lang="fr-FR" sz="1100" b="1" kern="0" cap="all" dirty="0" smtClean="0">
                <a:solidFill>
                  <a:srgbClr val="7030A0"/>
                </a:solidFill>
                <a:latin typeface="Arial"/>
              </a:rPr>
              <a:t>Recours suite à accident </a:t>
            </a:r>
          </a:p>
          <a:p>
            <a:pPr marL="358775">
              <a:defRPr/>
            </a:pPr>
            <a:r>
              <a:rPr lang="fr-FR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Mise à disposition d’avocats en cas de poursuites pénales suite à un évènement couvert par le contrat </a:t>
            </a:r>
            <a:r>
              <a:rPr lang="fr-FR" sz="1000" i="1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(accident, vol ou incendie) </a:t>
            </a:r>
            <a:r>
              <a:rPr lang="fr-FR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ou litige avec un tiers. </a:t>
            </a:r>
          </a:p>
          <a:p>
            <a:pPr marL="358775">
              <a:defRPr/>
            </a:pPr>
            <a:r>
              <a:rPr lang="fr-FR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Prise en charge des frais pouvant aller jusqu’à </a:t>
            </a:r>
          </a:p>
          <a:p>
            <a:pPr marL="358775">
              <a:defRPr/>
            </a:pPr>
            <a:r>
              <a:rPr lang="fr-FR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16 600 € par recours.</a:t>
            </a:r>
          </a:p>
        </p:txBody>
      </p:sp>
      <p:grpSp>
        <p:nvGrpSpPr>
          <p:cNvPr id="15" name="Groupe 14"/>
          <p:cNvGrpSpPr/>
          <p:nvPr/>
        </p:nvGrpSpPr>
        <p:grpSpPr>
          <a:xfrm>
            <a:off x="4232459" y="3008508"/>
            <a:ext cx="720000" cy="664611"/>
            <a:chOff x="4477635" y="3713667"/>
            <a:chExt cx="720000" cy="664611"/>
          </a:xfrm>
          <a:solidFill>
            <a:sysClr val="window" lastClr="FFFFFF"/>
          </a:solidFill>
        </p:grpSpPr>
        <p:sp>
          <p:nvSpPr>
            <p:cNvPr id="16" name="Ellipse 15"/>
            <p:cNvSpPr>
              <a:spLocks noChangeAspect="1"/>
            </p:cNvSpPr>
            <p:nvPr/>
          </p:nvSpPr>
          <p:spPr>
            <a:xfrm>
              <a:off x="4477635" y="3713667"/>
              <a:ext cx="720000" cy="664611"/>
            </a:xfrm>
            <a:prstGeom prst="ellipse">
              <a:avLst/>
            </a:prstGeom>
            <a:grpFill/>
            <a:ln w="19050" cap="flat" cmpd="sng" algn="ctr">
              <a:solidFill>
                <a:srgbClr val="581D7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1600" kern="0" smtClean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17" name="Picture 16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B14EB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9974" y="3810992"/>
              <a:ext cx="446016" cy="44601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</p:pic>
      </p:grpSp>
      <p:sp>
        <p:nvSpPr>
          <p:cNvPr id="18" name="Rectangle 17"/>
          <p:cNvSpPr/>
          <p:nvPr/>
        </p:nvSpPr>
        <p:spPr>
          <a:xfrm>
            <a:off x="4572115" y="3842308"/>
            <a:ext cx="4240208" cy="835230"/>
          </a:xfrm>
          <a:prstGeom prst="rect">
            <a:avLst/>
          </a:prstGeom>
          <a:noFill/>
          <a:ln w="19050" cap="flat" cmpd="sng" algn="ctr">
            <a:solidFill>
              <a:srgbClr val="581D74"/>
            </a:solidFill>
            <a:prstDash val="dash"/>
            <a:miter lim="800000"/>
          </a:ln>
          <a:effectLst/>
        </p:spPr>
        <p:txBody>
          <a:bodyPr lIns="72000" tIns="36000" rIns="72000" bIns="36000" rtlCol="0" anchor="t" anchorCtr="0"/>
          <a:lstStyle/>
          <a:p>
            <a:pPr algn="ctr">
              <a:defRPr/>
            </a:pPr>
            <a:r>
              <a:rPr lang="fr-FR" sz="1100" b="1" kern="0" cap="all" dirty="0" smtClean="0">
                <a:solidFill>
                  <a:srgbClr val="0070C0"/>
                </a:solidFill>
                <a:latin typeface="Arial"/>
              </a:rPr>
              <a:t>Véhicule de remplacement</a:t>
            </a:r>
            <a:endParaRPr lang="fr-FR" sz="1100" b="1" kern="0" cap="all" baseline="30000" dirty="0" smtClean="0">
              <a:solidFill>
                <a:srgbClr val="0070C0"/>
              </a:solidFill>
              <a:latin typeface="Arial"/>
            </a:endParaRPr>
          </a:p>
          <a:p>
            <a:pPr algn="ctr">
              <a:defRPr/>
            </a:pPr>
            <a:r>
              <a:rPr lang="fr-FR" sz="1000" i="1" kern="0" dirty="0">
                <a:solidFill>
                  <a:srgbClr val="0070C0"/>
                </a:solidFill>
                <a:latin typeface="Arial"/>
              </a:rPr>
              <a:t>   (en option en formule TIERS Plus et Tous risques)</a:t>
            </a:r>
          </a:p>
          <a:p>
            <a:pPr marL="355600">
              <a:tabLst>
                <a:tab pos="355600" algn="l"/>
              </a:tabLst>
              <a:defRPr/>
            </a:pPr>
            <a:r>
              <a:rPr lang="fr-FR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Mise à disposition d’un 2 roues ou d’une voiture en cas d’accident, de panne ou de vol, jusqu’à 30 jours.</a:t>
            </a:r>
            <a:endParaRPr lang="fr-FR" sz="1200" b="1" kern="0" cap="all" dirty="0" smtClean="0">
              <a:solidFill>
                <a:schemeClr val="tx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8004" y="4293096"/>
            <a:ext cx="3914611" cy="836371"/>
          </a:xfrm>
          <a:prstGeom prst="rect">
            <a:avLst/>
          </a:prstGeom>
          <a:noFill/>
          <a:ln w="19050" cap="flat" cmpd="sng" algn="ctr">
            <a:solidFill>
              <a:srgbClr val="581D74"/>
            </a:solidFill>
            <a:prstDash val="dash"/>
            <a:miter lim="800000"/>
          </a:ln>
          <a:effectLst/>
        </p:spPr>
        <p:txBody>
          <a:bodyPr lIns="72000" tIns="36000" rIns="72000" bIns="36000" rtlCol="0" anchor="t" anchorCtr="0"/>
          <a:lstStyle/>
          <a:p>
            <a:pPr algn="ctr">
              <a:defRPr/>
            </a:pPr>
            <a:r>
              <a:rPr lang="fr-FR" sz="1100" b="1" kern="0" cap="all" dirty="0" smtClean="0">
                <a:solidFill>
                  <a:srgbClr val="7030A0"/>
                </a:solidFill>
                <a:latin typeface="Arial"/>
              </a:rPr>
              <a:t>Assistance au véhicule </a:t>
            </a:r>
          </a:p>
          <a:p>
            <a:pPr algn="ctr">
              <a:defRPr/>
            </a:pPr>
            <a:r>
              <a:rPr lang="fr-FR" sz="1100" b="1" kern="0" cap="all" dirty="0" smtClean="0">
                <a:solidFill>
                  <a:srgbClr val="7030A0"/>
                </a:solidFill>
                <a:latin typeface="Arial"/>
              </a:rPr>
              <a:t>Standard</a:t>
            </a:r>
          </a:p>
          <a:p>
            <a:pPr algn="ctr">
              <a:defRPr/>
            </a:pPr>
            <a:r>
              <a:rPr lang="fr-FR" sz="1000" i="1" kern="0" dirty="0">
                <a:solidFill>
                  <a:srgbClr val="7030A0"/>
                </a:solidFill>
                <a:latin typeface="Arial"/>
              </a:rPr>
              <a:t>(dans toutes les 2 formules)</a:t>
            </a:r>
          </a:p>
          <a:p>
            <a:pPr marL="355600">
              <a:tabLst>
                <a:tab pos="355600" algn="l"/>
              </a:tabLst>
              <a:defRPr/>
            </a:pPr>
            <a:r>
              <a:rPr lang="fr-FR" sz="1100" kern="0" dirty="0" smtClean="0">
                <a:solidFill>
                  <a:prstClr val="black"/>
                </a:solidFill>
                <a:latin typeface="Arial"/>
              </a:rPr>
              <a:t>   </a:t>
            </a:r>
            <a:r>
              <a:rPr lang="fr-FR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Assistance au véhicule de 50 km en cas de panne.</a:t>
            </a:r>
          </a:p>
        </p:txBody>
      </p:sp>
      <p:grpSp>
        <p:nvGrpSpPr>
          <p:cNvPr id="20" name="Groupe 19"/>
          <p:cNvGrpSpPr/>
          <p:nvPr/>
        </p:nvGrpSpPr>
        <p:grpSpPr>
          <a:xfrm>
            <a:off x="35576" y="4348390"/>
            <a:ext cx="720000" cy="664611"/>
            <a:chOff x="108081" y="5224706"/>
            <a:chExt cx="720000" cy="664611"/>
          </a:xfrm>
          <a:solidFill>
            <a:sysClr val="window" lastClr="FFFFFF"/>
          </a:solidFill>
        </p:grpSpPr>
        <p:sp>
          <p:nvSpPr>
            <p:cNvPr id="21" name="Ellipse 20"/>
            <p:cNvSpPr>
              <a:spLocks noChangeAspect="1"/>
            </p:cNvSpPr>
            <p:nvPr/>
          </p:nvSpPr>
          <p:spPr>
            <a:xfrm>
              <a:off x="108081" y="5224706"/>
              <a:ext cx="720000" cy="664611"/>
            </a:xfrm>
            <a:prstGeom prst="ellipse">
              <a:avLst/>
            </a:prstGeom>
            <a:grpFill/>
            <a:ln w="19050" cap="flat" cmpd="sng" algn="ctr">
              <a:solidFill>
                <a:srgbClr val="581D7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1600" kern="0" smtClean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22" name="Picture 15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B14EB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842" y="5446551"/>
              <a:ext cx="599021" cy="2146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Groupe 22"/>
          <p:cNvGrpSpPr/>
          <p:nvPr/>
        </p:nvGrpSpPr>
        <p:grpSpPr>
          <a:xfrm>
            <a:off x="4259354" y="3949918"/>
            <a:ext cx="626249" cy="629448"/>
            <a:chOff x="4695938" y="5326859"/>
            <a:chExt cx="720000" cy="664611"/>
          </a:xfrm>
        </p:grpSpPr>
        <p:sp>
          <p:nvSpPr>
            <p:cNvPr id="24" name="Ellipse 23"/>
            <p:cNvSpPr>
              <a:spLocks noChangeAspect="1"/>
            </p:cNvSpPr>
            <p:nvPr/>
          </p:nvSpPr>
          <p:spPr>
            <a:xfrm>
              <a:off x="4695938" y="5326859"/>
              <a:ext cx="720000" cy="664611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581D7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1600" kern="0" smtClean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25" name="Picture 13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B14EB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4053" y="5539625"/>
              <a:ext cx="501116" cy="369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2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B14EB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6706" y="5409157"/>
              <a:ext cx="267905" cy="256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Rectangle 26"/>
          <p:cNvSpPr/>
          <p:nvPr/>
        </p:nvSpPr>
        <p:spPr>
          <a:xfrm>
            <a:off x="4572115" y="4738257"/>
            <a:ext cx="4240208" cy="868533"/>
          </a:xfrm>
          <a:prstGeom prst="rect">
            <a:avLst/>
          </a:prstGeom>
          <a:noFill/>
          <a:ln w="19050" cap="flat" cmpd="sng" algn="ctr">
            <a:solidFill>
              <a:srgbClr val="581D74"/>
            </a:solidFill>
            <a:prstDash val="dash"/>
            <a:miter lim="800000"/>
          </a:ln>
          <a:effectLst/>
        </p:spPr>
        <p:txBody>
          <a:bodyPr lIns="72000" tIns="36000" rIns="72000" bIns="36000" rtlCol="0" anchor="t" anchorCtr="0"/>
          <a:lstStyle/>
          <a:p>
            <a:pPr algn="ctr">
              <a:defRPr/>
            </a:pPr>
            <a:r>
              <a:rPr lang="fr-FR" sz="1100" b="1" kern="0" cap="all" dirty="0" smtClean="0">
                <a:solidFill>
                  <a:srgbClr val="0070C0"/>
                </a:solidFill>
                <a:latin typeface="Arial"/>
              </a:rPr>
              <a:t>Assistance au véhicule ETENDUE  </a:t>
            </a:r>
          </a:p>
          <a:p>
            <a:pPr algn="ctr">
              <a:defRPr/>
            </a:pPr>
            <a:r>
              <a:rPr lang="fr-FR" sz="900" b="1" kern="0" cap="all" dirty="0" smtClean="0">
                <a:solidFill>
                  <a:srgbClr val="0070C0"/>
                </a:solidFill>
                <a:latin typeface="Arial"/>
              </a:rPr>
              <a:t>      en formule tous risques – en option en formule tiers et tiers plus</a:t>
            </a:r>
          </a:p>
          <a:p>
            <a:pPr algn="ctr">
              <a:defRPr/>
            </a:pPr>
            <a:r>
              <a:rPr lang="fr-FR" sz="1100" kern="0" dirty="0" smtClean="0">
                <a:solidFill>
                  <a:prstClr val="black"/>
                </a:solidFill>
                <a:latin typeface="Arial"/>
              </a:rPr>
              <a:t>     </a:t>
            </a:r>
            <a:r>
              <a:rPr lang="fr-FR" sz="11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Assistance au véhicule de 0 km en cas de panne</a:t>
            </a:r>
            <a:r>
              <a:rPr lang="fr-FR" sz="12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.</a:t>
            </a:r>
          </a:p>
          <a:p>
            <a:pPr algn="ctr">
              <a:defRPr/>
            </a:pPr>
            <a:endParaRPr lang="fr-FR" sz="1200" b="1" kern="0" cap="all" dirty="0" smtClean="0">
              <a:solidFill>
                <a:srgbClr val="581D74"/>
              </a:solidFill>
              <a:latin typeface="Arial"/>
            </a:endParaRPr>
          </a:p>
          <a:p>
            <a:pPr algn="ctr">
              <a:defRPr/>
            </a:pPr>
            <a:endParaRPr lang="fr-FR" sz="1200" b="1" kern="0" cap="all" dirty="0" smtClean="0">
              <a:solidFill>
                <a:prstClr val="black"/>
              </a:solidFill>
              <a:latin typeface="Arial"/>
            </a:endParaRPr>
          </a:p>
        </p:txBody>
      </p:sp>
      <p:grpSp>
        <p:nvGrpSpPr>
          <p:cNvPr id="28" name="Groupe 2"/>
          <p:cNvGrpSpPr/>
          <p:nvPr/>
        </p:nvGrpSpPr>
        <p:grpSpPr>
          <a:xfrm>
            <a:off x="4259984" y="4867628"/>
            <a:ext cx="670524" cy="664611"/>
            <a:chOff x="108081" y="5224706"/>
            <a:chExt cx="720000" cy="664611"/>
          </a:xfrm>
          <a:solidFill>
            <a:sysClr val="window" lastClr="FFFFFF"/>
          </a:solidFill>
        </p:grpSpPr>
        <p:sp>
          <p:nvSpPr>
            <p:cNvPr id="29" name="Ellipse 28"/>
            <p:cNvSpPr>
              <a:spLocks noChangeAspect="1"/>
            </p:cNvSpPr>
            <p:nvPr/>
          </p:nvSpPr>
          <p:spPr>
            <a:xfrm>
              <a:off x="108081" y="5224706"/>
              <a:ext cx="720000" cy="664611"/>
            </a:xfrm>
            <a:prstGeom prst="ellipse">
              <a:avLst/>
            </a:prstGeom>
            <a:grpFill/>
            <a:ln w="19050" cap="flat" cmpd="sng" algn="ctr">
              <a:solidFill>
                <a:srgbClr val="581D7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1600" kern="0" smtClean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30" name="Picture 15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B14EB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842" y="5446551"/>
              <a:ext cx="599021" cy="2146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2" name="Picture 2" descr="Résultat de recherche d'images pour &quot;COEUR DE CIBLE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493896"/>
            <a:ext cx="350088" cy="35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</a:t>
            </a:r>
            <a:r>
              <a:rPr lang="fr-FR" dirty="0" smtClean="0"/>
              <a:t>L’offre </a:t>
            </a:r>
            <a:r>
              <a:rPr lang="fr-FR" sz="2000" dirty="0" smtClean="0"/>
              <a:t>(2/3)</a:t>
            </a:r>
            <a:endParaRPr lang="fr-FR" sz="20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536" y="5606790"/>
            <a:ext cx="514723" cy="514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7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419817"/>
              </p:ext>
            </p:extLst>
          </p:nvPr>
        </p:nvGraphicFramePr>
        <p:xfrm>
          <a:off x="35495" y="1091910"/>
          <a:ext cx="9073011" cy="5721466"/>
        </p:xfrm>
        <a:graphic>
          <a:graphicData uri="http://schemas.openxmlformats.org/drawingml/2006/table">
            <a:tbl>
              <a:tblPr/>
              <a:tblGrid>
                <a:gridCol w="957069"/>
                <a:gridCol w="2590065"/>
                <a:gridCol w="1182512"/>
                <a:gridCol w="1103563"/>
                <a:gridCol w="977291"/>
                <a:gridCol w="1140827"/>
                <a:gridCol w="1121684"/>
              </a:tblGrid>
              <a:tr h="319135">
                <a:tc rowSpan="2"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fr-FR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fr-FR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fr-FR" sz="1000" u="none" strike="noStrike" dirty="0" smtClean="0">
                          <a:effectLst/>
                          <a:latin typeface="+mn-lt"/>
                        </a:rPr>
                        <a:t> 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l" fontAlgn="ctr"/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u="none" strike="noStrike" smtClean="0">
                          <a:effectLst/>
                          <a:latin typeface="+mn-lt"/>
                        </a:rPr>
                        <a:t>CYCLO</a:t>
                      </a:r>
                      <a:br>
                        <a:rPr lang="fr-FR" sz="1000" b="1" u="none" strike="noStrike" smtClean="0">
                          <a:effectLst/>
                          <a:latin typeface="+mn-lt"/>
                        </a:rPr>
                      </a:br>
                      <a:r>
                        <a:rPr lang="fr-FR" sz="800" b="1" u="none" strike="noStrike" smtClean="0">
                          <a:effectLst/>
                          <a:latin typeface="+mn-lt"/>
                        </a:rPr>
                        <a:t>(cylindrées ≤ 50 cm3 et quads)</a:t>
                      </a:r>
                      <a:endParaRPr lang="fr-F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MOTO</a:t>
                      </a:r>
                      <a:r>
                        <a:rPr lang="fr-FR" sz="10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fr-FR" sz="1000" u="none" strike="noStrike" dirty="0">
                          <a:effectLst/>
                          <a:latin typeface="+mn-lt"/>
                        </a:rPr>
                      </a:br>
                      <a:r>
                        <a:rPr lang="fr-FR" sz="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(cylindrées &gt; 50 cm3)</a:t>
                      </a: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06210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Tiers</a:t>
                      </a:r>
                      <a:endParaRPr lang="fr-FR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900" b="1" u="none" strike="noStrike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Tiers Plus</a:t>
                      </a:r>
                      <a:endParaRPr lang="fr-FR" sz="9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Tiers</a:t>
                      </a: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9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Tiers Plus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Tous Risques</a:t>
                      </a:r>
                      <a:endParaRPr lang="fr-FR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</a:tr>
              <a:tr h="160182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fontAlgn="ctr"/>
                      <a:r>
                        <a:rPr lang="fr-FR" sz="1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LES PERSONNES</a:t>
                      </a:r>
                      <a:endParaRPr lang="fr-FR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Responsabilité </a:t>
                      </a: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civile</a:t>
                      </a:r>
                      <a:endParaRPr lang="fr-F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28422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Défense pénale - Recours suite à accident</a:t>
                      </a:r>
                    </a:p>
                    <a:p>
                      <a:pPr marL="273050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&gt; Plafond : 16 600</a:t>
                      </a:r>
                      <a:r>
                        <a:rPr lang="fr-FR" sz="9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€ par recours</a:t>
                      </a:r>
                      <a:endParaRPr lang="fr-F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46708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Dommages corporels du </a:t>
                      </a: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conducteur</a:t>
                      </a:r>
                    </a:p>
                    <a:p>
                      <a:pPr marL="273050" indent="0" algn="l" fontAlgn="ctr"/>
                      <a:r>
                        <a:rPr lang="fr-F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&gt; </a:t>
                      </a:r>
                      <a:r>
                        <a:rPr lang="fr-FR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Plafond 1 : 150 000 € par sinistre</a:t>
                      </a:r>
                    </a:p>
                    <a:p>
                      <a:pPr marL="273050" indent="0" algn="l" fontAlgn="ctr"/>
                      <a:r>
                        <a:rPr lang="fr-FR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Plafond 2 : 300 000 € par sinistre</a:t>
                      </a:r>
                      <a:endParaRPr lang="fr-F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160182">
                <a:tc row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MON VEHICULE</a:t>
                      </a:r>
                      <a:endParaRPr lang="fr-FR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Incendie et explosion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fr-FR" sz="10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1601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Attentat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endParaRPr lang="fr-FR" sz="9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kern="120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fr-FR" sz="1000" u="none" strike="noStrike" kern="1200" dirty="0" smtClean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endParaRPr lang="fr-FR" sz="10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1601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Évènements climatiques, tempête et grêle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fr-FR" sz="10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1601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Catastrophes </a:t>
                      </a: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naturelles</a:t>
                      </a:r>
                      <a:r>
                        <a:rPr lang="fr-FR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et technologiques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fr-FR" sz="10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1601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Vol et tentative de vol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fr-FR" sz="10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1601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Dommages tous accidents et vandalisme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1601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Bris de glaces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284225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u="none" strike="noStrike" dirty="0">
                          <a:effectLst/>
                          <a:latin typeface="+mn-lt"/>
                        </a:rPr>
                        <a:t>MES BIENS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Casque du conducteur </a:t>
                      </a:r>
                      <a:endParaRPr lang="fr-FR" sz="9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273050" indent="0" algn="l" fontAlgn="ctr"/>
                      <a:r>
                        <a:rPr lang="fr-F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&gt; Plafond : 500 € par année d’assurance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u="none" strike="noStrike" smtClean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28422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Gilet airbag du conducteur </a:t>
                      </a:r>
                      <a:endParaRPr lang="fr-FR" sz="9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273050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&gt; Plafond : 500 € par année d’assurance</a:t>
                      </a: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u="none" strike="noStrike" smtClean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42377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Accessoires et équipement du </a:t>
                      </a: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motard</a:t>
                      </a:r>
                    </a:p>
                    <a:p>
                      <a:pPr marL="271463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&gt; Plafond  1: 500 € par année d’assurance</a:t>
                      </a:r>
                    </a:p>
                    <a:p>
                      <a:pPr marL="271463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&gt; Plafond 2 : 1 500 € par année d’assurance</a:t>
                      </a: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smtClean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b="1" u="none" strike="noStrike" dirty="0" smtClean="0">
                          <a:effectLst/>
                          <a:latin typeface="+mn-lt"/>
                        </a:rPr>
                        <a:t>OPTION</a:t>
                      </a:r>
                      <a:r>
                        <a:rPr lang="fr-FR" sz="8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fr-FR" sz="800" u="none" strike="noStrike" dirty="0">
                          <a:effectLst/>
                          <a:latin typeface="+mn-lt"/>
                        </a:rPr>
                      </a:br>
                      <a:r>
                        <a:rPr lang="fr-FR" sz="900" u="none" strike="noStrike" dirty="0">
                          <a:effectLst/>
                          <a:latin typeface="+mn-lt"/>
                        </a:rPr>
                        <a:t>500 € ou 1500 €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</a:t>
                      </a:r>
                      <a:r>
                        <a:rPr lang="fr-FR" sz="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fr-FR" sz="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900" u="none" strike="noStrike" dirty="0">
                          <a:effectLst/>
                          <a:latin typeface="+mn-lt"/>
                        </a:rPr>
                        <a:t>500 € ou 1500 €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284225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u="none" strike="noStrike" dirty="0">
                          <a:effectLst/>
                          <a:latin typeface="+mn-lt"/>
                        </a:rPr>
                        <a:t>MA MOBILITE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93663" indent="0"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Assistance aux personnes</a:t>
                      </a:r>
                      <a:b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(avec</a:t>
                      </a:r>
                      <a:r>
                        <a:rPr lang="fr-FR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ou sans véhicule)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fr-FR" sz="10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28422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93663" indent="0" algn="l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Assistance au véhicule standard</a:t>
                      </a:r>
                      <a:b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(50 km panne)</a:t>
                      </a: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fr-FR" sz="10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</a:tr>
              <a:tr h="284225">
                <a:tc vMerge="1">
                  <a:txBody>
                    <a:bodyPr/>
                    <a:lstStyle/>
                    <a:p>
                      <a:pPr algn="ctr" fontAlgn="ctr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9050" cap="flat" cmpd="sng" algn="ctr">
                      <a:solidFill>
                        <a:srgbClr val="2A4B9A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A4B9A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A4B9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A4B9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93663" indent="0" algn="l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Assistance au véhicule étendue</a:t>
                      </a:r>
                      <a:b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 km panne)</a:t>
                      </a: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u="none" strike="noStrike" smtClean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b="1" u="none" strike="noStrike" dirty="0" smtClean="0">
                          <a:effectLst/>
                          <a:latin typeface="+mn-lt"/>
                        </a:rPr>
                        <a:t>OPTION</a:t>
                      </a:r>
                      <a:endParaRPr lang="fr-F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b="1" u="none" strike="noStrike" dirty="0" smtClean="0">
                          <a:effectLst/>
                          <a:latin typeface="+mn-lt"/>
                        </a:rPr>
                        <a:t>OPTION</a:t>
                      </a:r>
                      <a:endParaRPr lang="fr-F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3029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93663" indent="0" algn="l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Véhicule de </a:t>
                      </a:r>
                      <a:r>
                        <a:rPr lang="fr-FR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remplacement</a:t>
                      </a:r>
                    </a:p>
                    <a:p>
                      <a:pPr marL="271463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Plafond : </a:t>
                      </a: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7j panne, 15j accident,</a:t>
                      </a:r>
                      <a:r>
                        <a:rPr lang="fr-FR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30j vol</a:t>
                      </a:r>
                      <a:endParaRPr lang="fr-F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smtClean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9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16018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u="none" strike="noStrike" dirty="0">
                          <a:effectLst/>
                          <a:latin typeface="+mn-lt"/>
                        </a:rPr>
                        <a:t>MON </a:t>
                      </a:r>
                      <a:r>
                        <a:rPr lang="fr-FR" sz="1000" b="1" u="none" strike="noStrike" dirty="0" smtClean="0">
                          <a:effectLst/>
                          <a:latin typeface="+mn-lt"/>
                        </a:rPr>
                        <a:t>INDEMNISA-TION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93663" indent="0" algn="l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Indemnisation standard</a:t>
                      </a: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fr-FR" sz="10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75532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93663" indent="0" algn="l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Indemnisation </a:t>
                      </a:r>
                      <a:r>
                        <a:rPr lang="fr-FR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plus </a:t>
                      </a:r>
                    </a:p>
                    <a:p>
                      <a:pPr marL="355600" marR="0" indent="-85725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Vrinda" panose="020B0502040204020203" pitchFamily="34" charset="0"/>
                        <a:buNone/>
                        <a:tabLst>
                          <a:tab pos="355600" algn="l"/>
                        </a:tabLst>
                        <a:defRPr/>
                      </a:pPr>
                      <a:r>
                        <a:rPr lang="fr-FR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Valeur d’achat 6 mois et au-delà Valeur à</a:t>
                      </a:r>
                      <a:r>
                        <a:rPr lang="fr-FR" sz="9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 d’expert avec un minimum de :</a:t>
                      </a:r>
                    </a:p>
                    <a:p>
                      <a:pPr marL="719138" marR="0" indent="-17780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-"/>
                        <a:tabLst/>
                        <a:defRPr/>
                      </a:pPr>
                      <a:r>
                        <a:rPr lang="fr-FR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382 € (&gt; 80 cm3)</a:t>
                      </a:r>
                    </a:p>
                    <a:p>
                      <a:pPr marL="719138" marR="0" indent="-17780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-"/>
                        <a:tabLst/>
                        <a:defRPr/>
                      </a:pPr>
                      <a:r>
                        <a:rPr lang="fr-FR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763 € (&gt; 450 cm3)</a:t>
                      </a: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 smtClean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</a:t>
                      </a:r>
                      <a:r>
                        <a:rPr lang="fr-FR" sz="900" b="1" u="none" strike="noStrike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OFFERTE </a:t>
                      </a:r>
                    </a:p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partir du lancement</a:t>
                      </a:r>
                      <a:r>
                        <a:rPr lang="fr-FR" sz="800" b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 pendant une durée indéterminée</a:t>
                      </a:r>
                      <a:endParaRPr lang="fr-FR" sz="800" b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</a:t>
                      </a:r>
                      <a:r>
                        <a:rPr lang="fr-FR" sz="900" b="1" u="none" strike="noStrike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OFFERTE</a:t>
                      </a:r>
                    </a:p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partir du lancement</a:t>
                      </a:r>
                      <a:r>
                        <a:rPr lang="fr-FR" sz="800" b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 pendant une durée indéterminée</a:t>
                      </a:r>
                      <a:endParaRPr lang="fr-FR" sz="800" b="1" u="none" strike="noStrike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4" name="Groupe 3"/>
          <p:cNvGrpSpPr/>
          <p:nvPr/>
        </p:nvGrpSpPr>
        <p:grpSpPr>
          <a:xfrm>
            <a:off x="206723" y="1238430"/>
            <a:ext cx="3324887" cy="318362"/>
            <a:chOff x="2072137" y="3922086"/>
            <a:chExt cx="6173221" cy="604844"/>
          </a:xfrm>
        </p:grpSpPr>
        <p:pic>
          <p:nvPicPr>
            <p:cNvPr id="5" name="Picture 3" descr="C:\Users\A9942152\Desktop\black-motorcycle-512.gif"/>
            <p:cNvPicPr>
              <a:picLocks noChangeAspect="1" noChangeArrowheads="1"/>
            </p:cNvPicPr>
            <p:nvPr/>
          </p:nvPicPr>
          <p:blipFill rotWithShape="1"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088"/>
            <a:stretch/>
          </p:blipFill>
          <p:spPr bwMode="auto">
            <a:xfrm>
              <a:off x="3111631" y="4022930"/>
              <a:ext cx="764657" cy="5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C:\Users\A9942152\Desktop\135751906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262" b="16409"/>
            <a:stretch/>
          </p:blipFill>
          <p:spPr bwMode="auto">
            <a:xfrm>
              <a:off x="2072137" y="4022930"/>
              <a:ext cx="748576" cy="5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7" descr="C:\Users\A9942152\Desktop\images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584" b="22094"/>
            <a:stretch/>
          </p:blipFill>
          <p:spPr bwMode="auto">
            <a:xfrm>
              <a:off x="4167620" y="4022930"/>
              <a:ext cx="894857" cy="5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9" descr="C:\Users\A9942152\Desktop\images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882" b="23864"/>
            <a:stretch/>
          </p:blipFill>
          <p:spPr bwMode="auto">
            <a:xfrm>
              <a:off x="5243895" y="3922086"/>
              <a:ext cx="1071401" cy="591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0" descr="C:\Users\A9942152\Desktop\472754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646" b="29989"/>
            <a:stretch/>
          </p:blipFill>
          <p:spPr bwMode="auto">
            <a:xfrm flipH="1">
              <a:off x="6274215" y="4011093"/>
              <a:ext cx="1099403" cy="5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1" descr="C:\Users\A9942152\Desktop\Vespa_LX_3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162" b="10178"/>
            <a:stretch/>
          </p:blipFill>
          <p:spPr bwMode="auto">
            <a:xfrm flipH="1">
              <a:off x="7495461" y="3966389"/>
              <a:ext cx="749897" cy="547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</a:t>
            </a:r>
            <a:r>
              <a:rPr lang="fr-FR" dirty="0" smtClean="0"/>
              <a:t>L’offre </a:t>
            </a:r>
            <a:r>
              <a:rPr lang="fr-FR" dirty="0"/>
              <a:t>en détail </a:t>
            </a:r>
            <a:r>
              <a:rPr lang="fr-FR" sz="1800" dirty="0" smtClean="0"/>
              <a:t>(3/3)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7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3. La sauvegarde du portefeuille </a:t>
            </a:r>
            <a:r>
              <a:rPr lang="fr-FR" sz="2000" dirty="0" smtClean="0"/>
              <a:t>(1/2)</a:t>
            </a:r>
            <a:endParaRPr lang="fr-FR" sz="2000" dirty="0"/>
          </a:p>
        </p:txBody>
      </p:sp>
      <p:sp>
        <p:nvSpPr>
          <p:cNvPr id="11" name="Ellipse 10"/>
          <p:cNvSpPr/>
          <p:nvPr/>
        </p:nvSpPr>
        <p:spPr>
          <a:xfrm>
            <a:off x="827584" y="1772816"/>
            <a:ext cx="7344816" cy="122413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 : leur proposer de basculer sur notre nouvelle offre « 2 Roues by Caisse d’Epargne » !</a:t>
            </a:r>
            <a:endParaRPr lang="fr-FR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3568" y="3789040"/>
            <a:ext cx="3312368" cy="1728192"/>
          </a:xfrm>
          <a:prstGeom prst="rect">
            <a:avLst/>
          </a:prstGeom>
          <a:solidFill>
            <a:schemeClr val="bg2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6600"/>
                </a:solidFill>
              </a:rPr>
              <a:t>Le client tout d’abord :</a:t>
            </a:r>
          </a:p>
          <a:p>
            <a:pPr algn="ctr"/>
            <a:r>
              <a:rPr lang="fr-FR" dirty="0" smtClean="0">
                <a:solidFill>
                  <a:srgbClr val="006600"/>
                </a:solidFill>
                <a:sym typeface="Wingdings"/>
              </a:rPr>
              <a:t> m</a:t>
            </a:r>
            <a:r>
              <a:rPr lang="fr-FR" dirty="0" smtClean="0">
                <a:solidFill>
                  <a:srgbClr val="006600"/>
                </a:solidFill>
              </a:rPr>
              <a:t>aintien de l’ancien tarif « MACIF » à garanties équivalentes et frais de gestion offerts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456024" y="3140968"/>
            <a:ext cx="3999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Tout le monde y gagne !</a:t>
            </a:r>
            <a:endParaRPr lang="fr-FR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15429" y="3789040"/>
            <a:ext cx="3312368" cy="1728192"/>
          </a:xfrm>
          <a:prstGeom prst="rect">
            <a:avLst/>
          </a:prstGeom>
          <a:solidFill>
            <a:schemeClr val="bg2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6600"/>
                </a:solidFill>
              </a:rPr>
              <a:t>Les ventes IARD ensuite :</a:t>
            </a:r>
          </a:p>
          <a:p>
            <a:pPr algn="ctr"/>
            <a:r>
              <a:rPr lang="fr-FR" dirty="0" smtClean="0">
                <a:solidFill>
                  <a:srgbClr val="006600"/>
                </a:solidFill>
                <a:sym typeface="Wingdings"/>
              </a:rPr>
              <a:t>Les Ventes Brutes </a:t>
            </a:r>
            <a:r>
              <a:rPr lang="fr-FR" dirty="0">
                <a:solidFill>
                  <a:srgbClr val="006600"/>
                </a:solidFill>
                <a:sym typeface="Wingdings"/>
              </a:rPr>
              <a:t>« 2 roues » seront comptabilisées avec les ventes « </a:t>
            </a:r>
            <a:r>
              <a:rPr lang="fr-FR" dirty="0" smtClean="0">
                <a:solidFill>
                  <a:srgbClr val="006600"/>
                </a:solidFill>
                <a:sym typeface="Wingdings"/>
              </a:rPr>
              <a:t>Auto</a:t>
            </a:r>
            <a:r>
              <a:rPr lang="fr-FR" dirty="0">
                <a:solidFill>
                  <a:srgbClr val="006600"/>
                </a:solidFill>
                <a:sym typeface="Wingdings"/>
              </a:rPr>
              <a:t> » 2018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5" name="Virage 14"/>
          <p:cNvSpPr/>
          <p:nvPr/>
        </p:nvSpPr>
        <p:spPr>
          <a:xfrm rot="5400000">
            <a:off x="6524352" y="3227784"/>
            <a:ext cx="360040" cy="648072"/>
          </a:xfrm>
          <a:prstGeom prst="bentArrow">
            <a:avLst/>
          </a:prstGeom>
          <a:solidFill>
            <a:schemeClr val="bg2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0000"/>
              </a:solidFill>
            </a:endParaRPr>
          </a:p>
        </p:txBody>
      </p:sp>
      <p:sp>
        <p:nvSpPr>
          <p:cNvPr id="16" name="Virage 15"/>
          <p:cNvSpPr/>
          <p:nvPr/>
        </p:nvSpPr>
        <p:spPr>
          <a:xfrm rot="5400000" flipV="1">
            <a:off x="1965840" y="3241656"/>
            <a:ext cx="360040" cy="620328"/>
          </a:xfrm>
          <a:prstGeom prst="bentArrow">
            <a:avLst/>
          </a:prstGeom>
          <a:solidFill>
            <a:schemeClr val="bg2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-108520" y="5621759"/>
            <a:ext cx="91450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D’où l’action </a:t>
            </a:r>
            <a:r>
              <a:rPr lang="fr-FR" sz="1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proposée, animée et suivie par BPCE Assurances </a:t>
            </a:r>
          </a:p>
          <a:p>
            <a:pPr algn="ctr"/>
            <a:r>
              <a:rPr lang="fr-FR" sz="1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</a:t>
            </a:r>
            <a:r>
              <a:rPr lang="fr-FR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typologie de 3 catégories de </a:t>
            </a:r>
            <a:r>
              <a:rPr lang="fr-FR" sz="1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clients…</a:t>
            </a:r>
            <a:endParaRPr lang="fr-FR" sz="17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23528" y="1054477"/>
            <a:ext cx="83529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 </a:t>
            </a:r>
            <a:r>
              <a:rPr lang="fr-F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évoqué, </a:t>
            </a:r>
            <a:r>
              <a:rPr lang="fr-FR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lide 4, </a:t>
            </a:r>
            <a:r>
              <a:rPr lang="fr-FR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action </a:t>
            </a:r>
            <a:r>
              <a:rPr lang="fr-F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sera menée par BPCEA </a:t>
            </a:r>
            <a:r>
              <a:rPr lang="fr-FR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avant le </a:t>
            </a:r>
            <a:r>
              <a:rPr lang="fr-F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sz="17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janvier 2019 </a:t>
            </a:r>
            <a:r>
              <a:rPr lang="fr-FR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auprès de notre stock de clients actuellement assurés en 2 roues à la CELCA.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98" y="1700808"/>
            <a:ext cx="17129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014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58104" y="1554820"/>
            <a:ext cx="3301195" cy="1226108"/>
          </a:xfrm>
          <a:prstGeom prst="rect">
            <a:avLst/>
          </a:prstGeom>
          <a:solidFill>
            <a:srgbClr val="CCFFCC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9125" indent="-171450">
              <a:buFont typeface="Wingdings" panose="05000000000000000000" pitchFamily="2" charset="2"/>
              <a:buChar char="§"/>
              <a:defRPr/>
            </a:pPr>
            <a:r>
              <a:rPr lang="fr-FR" sz="1050" dirty="0">
                <a:solidFill>
                  <a:prstClr val="black"/>
                </a:solidFill>
                <a:latin typeface="Arial"/>
              </a:rPr>
              <a:t>Envoi d’une lettre d’information </a:t>
            </a:r>
          </a:p>
          <a:p>
            <a:pPr marL="447675">
              <a:defRPr/>
            </a:pPr>
            <a:r>
              <a:rPr lang="fr-FR" sz="1000" i="1" dirty="0">
                <a:solidFill>
                  <a:prstClr val="black"/>
                </a:solidFill>
                <a:latin typeface="Arial"/>
              </a:rPr>
              <a:t>(dépôt poste autour du </a:t>
            </a:r>
            <a:r>
              <a:rPr lang="fr-FR" sz="1000" i="1" dirty="0" smtClean="0">
                <a:solidFill>
                  <a:prstClr val="black"/>
                </a:solidFill>
                <a:latin typeface="Arial"/>
              </a:rPr>
              <a:t>25  juin</a:t>
            </a:r>
            <a:r>
              <a:rPr lang="fr-FR" sz="1000" i="1" dirty="0">
                <a:solidFill>
                  <a:prstClr val="black"/>
                </a:solidFill>
                <a:latin typeface="Arial"/>
              </a:rPr>
              <a:t>)</a:t>
            </a:r>
          </a:p>
          <a:p>
            <a:pPr marL="619125" indent="-171450">
              <a:buFont typeface="Wingdings" panose="05000000000000000000" pitchFamily="2" charset="2"/>
              <a:buChar char="§"/>
              <a:defRPr/>
            </a:pPr>
            <a:r>
              <a:rPr lang="fr-FR" sz="1050" dirty="0" smtClean="0">
                <a:solidFill>
                  <a:prstClr val="black"/>
                </a:solidFill>
                <a:latin typeface="Arial"/>
              </a:rPr>
              <a:t>Appel </a:t>
            </a:r>
            <a:r>
              <a:rPr lang="fr-FR" sz="1050" dirty="0">
                <a:solidFill>
                  <a:prstClr val="black"/>
                </a:solidFill>
                <a:latin typeface="Arial"/>
              </a:rPr>
              <a:t>systématique quel que soit le </a:t>
            </a:r>
            <a:r>
              <a:rPr lang="fr-FR" sz="1050" dirty="0" smtClean="0">
                <a:solidFill>
                  <a:prstClr val="black"/>
                </a:solidFill>
                <a:latin typeface="Arial"/>
              </a:rPr>
              <a:t>profil début / mi juillet </a:t>
            </a:r>
          </a:p>
          <a:p>
            <a:pPr marL="619125" indent="-171450">
              <a:buFont typeface="Wingdings" panose="05000000000000000000" pitchFamily="2" charset="2"/>
              <a:buChar char="§"/>
              <a:defRPr/>
            </a:pPr>
            <a:r>
              <a:rPr lang="fr-FR" sz="1050" b="1" dirty="0" smtClean="0">
                <a:solidFill>
                  <a:prstClr val="black"/>
                </a:solidFill>
                <a:latin typeface="Arial"/>
              </a:rPr>
              <a:t>La campagne d’appels </a:t>
            </a:r>
            <a:r>
              <a:rPr lang="fr-FR" sz="1050" b="1" dirty="0" smtClean="0">
                <a:solidFill>
                  <a:srgbClr val="FF0000"/>
                </a:solidFill>
                <a:latin typeface="Arial"/>
              </a:rPr>
              <a:t>(2 appels maxi) </a:t>
            </a:r>
            <a:r>
              <a:rPr lang="fr-FR" sz="1050" b="1" dirty="0" smtClean="0">
                <a:solidFill>
                  <a:prstClr val="black"/>
                </a:solidFill>
                <a:latin typeface="Arial"/>
              </a:rPr>
              <a:t>sera prise en charge par NATIXIS Assurances</a:t>
            </a:r>
            <a:endParaRPr lang="fr-FR" sz="105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0005" y="1230407"/>
            <a:ext cx="2460774" cy="297443"/>
          </a:xfrm>
          <a:prstGeom prst="rect">
            <a:avLst/>
          </a:prstGeom>
          <a:solidFill>
            <a:srgbClr val="AF1280"/>
          </a:solidFill>
          <a:ln w="19050" cap="flat" cmpd="sng" algn="ctr">
            <a:solidFill>
              <a:srgbClr val="AF128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sz="1200" b="1" dirty="0" smtClean="0">
                <a:solidFill>
                  <a:prstClr val="white"/>
                </a:solidFill>
                <a:latin typeface="Arial"/>
              </a:rPr>
              <a:t>Profil </a:t>
            </a:r>
            <a:endParaRPr lang="fr-FR" sz="1200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69787" y="1240417"/>
            <a:ext cx="3289512" cy="297443"/>
          </a:xfrm>
          <a:prstGeom prst="rect">
            <a:avLst/>
          </a:prstGeom>
          <a:solidFill>
            <a:srgbClr val="4D6995"/>
          </a:solidFill>
          <a:ln w="19050" cap="flat" cmpd="sng" algn="ctr">
            <a:solidFill>
              <a:srgbClr val="4D699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sz="1200" b="1" dirty="0" smtClean="0">
                <a:solidFill>
                  <a:prstClr val="white"/>
                </a:solidFill>
                <a:latin typeface="Arial"/>
              </a:rPr>
              <a:t>Dispositif de communication</a:t>
            </a:r>
            <a:endParaRPr lang="fr-FR" sz="1200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87826" y="2046859"/>
            <a:ext cx="384129" cy="225069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chemeClr val="bg2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sz="1600" b="1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Ellipse 6"/>
          <p:cNvSpPr/>
          <p:nvPr/>
        </p:nvSpPr>
        <p:spPr>
          <a:xfrm>
            <a:off x="87826" y="3462090"/>
            <a:ext cx="384129" cy="22506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chemeClr val="bg2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sz="1600" b="1" kern="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Ellipse 7"/>
          <p:cNvSpPr/>
          <p:nvPr/>
        </p:nvSpPr>
        <p:spPr>
          <a:xfrm>
            <a:off x="83415" y="4509120"/>
            <a:ext cx="384129" cy="22506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solidFill>
              <a:schemeClr val="bg2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sz="1600" b="1" kern="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9" name="Picture 2" descr="Résultat de recherche d'images pour &quot;salut du motard&quot;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7" t="2710" r="10944"/>
          <a:stretch/>
        </p:blipFill>
        <p:spPr bwMode="auto">
          <a:xfrm>
            <a:off x="608310" y="5085184"/>
            <a:ext cx="1536339" cy="1069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2235119" y="5301208"/>
            <a:ext cx="2419197" cy="769441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1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Effort commercial : </a:t>
            </a:r>
          </a:p>
          <a:p>
            <a:pPr algn="ctr">
              <a:defRPr/>
            </a:pPr>
            <a:r>
              <a:rPr lang="fr-FR" sz="11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sz="1100" kern="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aintien</a:t>
            </a:r>
            <a:r>
              <a:rPr lang="fr-FR" sz="1100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l’ancien tarif à garanties équivalentes et frais de gestion offerts la 1</a:t>
            </a:r>
            <a:r>
              <a:rPr lang="fr-FR" sz="1100" kern="0" baseline="30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sz="1100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année !!</a:t>
            </a:r>
          </a:p>
        </p:txBody>
      </p:sp>
      <p:pic>
        <p:nvPicPr>
          <p:cNvPr id="12" name="Picture 2" descr="C:\Users\A9942152\Desktop\mail-256.png"/>
          <p:cNvPicPr>
            <a:picLocks noChangeAspect="1" noChangeArrowheads="1"/>
          </p:cNvPicPr>
          <p:nvPr/>
        </p:nvPicPr>
        <p:blipFill>
          <a:blip r:embed="rId5" cstate="print">
            <a:duotone>
              <a:srgbClr val="4D699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1022">
            <a:off x="3153802" y="1587985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A9942152\Desktop\5532.png"/>
          <p:cNvPicPr>
            <a:picLocks noChangeAspect="1" noChangeArrowheads="1"/>
          </p:cNvPicPr>
          <p:nvPr/>
        </p:nvPicPr>
        <p:blipFill>
          <a:blip r:embed="rId6" cstate="print">
            <a:duotone>
              <a:srgbClr val="4D699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779" y="1859679"/>
            <a:ext cx="263525" cy="26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C:\Users\A9942152\Desktop\latest.png"/>
          <p:cNvPicPr>
            <a:picLocks noChangeAspect="1" noChangeArrowheads="1"/>
          </p:cNvPicPr>
          <p:nvPr/>
        </p:nvPicPr>
        <p:blipFill>
          <a:blip r:embed="rId7" cstate="print">
            <a:duotone>
              <a:srgbClr val="4D699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139" y="2195780"/>
            <a:ext cx="376804" cy="30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069787" y="4367292"/>
            <a:ext cx="3289511" cy="5738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7675">
              <a:defRPr/>
            </a:pPr>
            <a:r>
              <a:rPr lang="fr-FR" sz="1050" dirty="0" smtClean="0">
                <a:solidFill>
                  <a:prstClr val="black"/>
                </a:solidFill>
                <a:latin typeface="Arial"/>
              </a:rPr>
              <a:t>Envoi d’une lettre d’information</a:t>
            </a:r>
          </a:p>
          <a:p>
            <a:pPr marL="447675">
              <a:defRPr/>
            </a:pPr>
            <a:r>
              <a:rPr lang="fr-FR" sz="1000" i="1" dirty="0">
                <a:solidFill>
                  <a:prstClr val="black"/>
                </a:solidFill>
                <a:latin typeface="Arial"/>
              </a:rPr>
              <a:t>(dépôt poste autour du </a:t>
            </a:r>
            <a:r>
              <a:rPr lang="fr-FR" sz="1000" i="1" dirty="0" smtClean="0">
                <a:solidFill>
                  <a:prstClr val="black"/>
                </a:solidFill>
                <a:latin typeface="Arial"/>
              </a:rPr>
              <a:t>25juin)</a:t>
            </a:r>
          </a:p>
          <a:p>
            <a:pPr>
              <a:defRPr/>
            </a:pPr>
            <a:endParaRPr lang="fr-FR" sz="1200" dirty="0" smtClean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17" name="Picture 2" descr="C:\Users\A9942152\Desktop\mail-256.png"/>
          <p:cNvPicPr>
            <a:picLocks noChangeAspect="1" noChangeArrowheads="1"/>
          </p:cNvPicPr>
          <p:nvPr/>
        </p:nvPicPr>
        <p:blipFill>
          <a:blip r:embed="rId8" cstate="print">
            <a:duotone>
              <a:srgbClr val="4D6995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1022">
            <a:off x="3246240" y="4527261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3058103" y="2873612"/>
            <a:ext cx="3301195" cy="1386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9125" indent="-171450">
              <a:buFont typeface="Wingdings" panose="05000000000000000000" pitchFamily="2" charset="2"/>
              <a:buChar char="§"/>
              <a:defRPr/>
            </a:pPr>
            <a:r>
              <a:rPr lang="fr-FR" sz="1050" dirty="0">
                <a:solidFill>
                  <a:prstClr val="black"/>
                </a:solidFill>
                <a:latin typeface="Arial"/>
              </a:rPr>
              <a:t>Envoi d’une lettre d’information </a:t>
            </a:r>
          </a:p>
          <a:p>
            <a:pPr marL="447675">
              <a:defRPr/>
            </a:pPr>
            <a:r>
              <a:rPr lang="fr-FR" sz="1000" i="1" dirty="0">
                <a:solidFill>
                  <a:prstClr val="black"/>
                </a:solidFill>
                <a:latin typeface="Arial"/>
              </a:rPr>
              <a:t>(dépôt poste autour du </a:t>
            </a:r>
            <a:r>
              <a:rPr lang="fr-FR" sz="1000" i="1" dirty="0" smtClean="0">
                <a:solidFill>
                  <a:prstClr val="black"/>
                </a:solidFill>
                <a:latin typeface="Arial"/>
              </a:rPr>
              <a:t>25 juin</a:t>
            </a:r>
            <a:r>
              <a:rPr lang="fr-FR" sz="1000" i="1" dirty="0">
                <a:solidFill>
                  <a:prstClr val="black"/>
                </a:solidFill>
                <a:latin typeface="Arial"/>
              </a:rPr>
              <a:t>)</a:t>
            </a:r>
          </a:p>
          <a:p>
            <a:pPr marL="619125" indent="-171450">
              <a:buFont typeface="Wingdings" panose="05000000000000000000" pitchFamily="2" charset="2"/>
              <a:buChar char="§"/>
              <a:defRPr/>
            </a:pPr>
            <a:r>
              <a:rPr lang="fr-FR" sz="1050" dirty="0" smtClean="0">
                <a:solidFill>
                  <a:prstClr val="black"/>
                </a:solidFill>
                <a:latin typeface="Arial"/>
              </a:rPr>
              <a:t>Appel </a:t>
            </a:r>
            <a:r>
              <a:rPr lang="fr-FR" sz="1050" dirty="0">
                <a:solidFill>
                  <a:prstClr val="black"/>
                </a:solidFill>
                <a:latin typeface="Arial"/>
              </a:rPr>
              <a:t>systématique quel que soit le </a:t>
            </a:r>
            <a:r>
              <a:rPr lang="fr-FR" sz="1050" dirty="0" smtClean="0">
                <a:solidFill>
                  <a:prstClr val="black"/>
                </a:solidFill>
                <a:latin typeface="Arial"/>
              </a:rPr>
              <a:t>profil début / mi juillet </a:t>
            </a:r>
          </a:p>
          <a:p>
            <a:pPr marL="619125" indent="-171450">
              <a:buFont typeface="Wingdings" panose="05000000000000000000" pitchFamily="2" charset="2"/>
              <a:buChar char="§"/>
            </a:pPr>
            <a:r>
              <a:rPr lang="fr-FR" sz="1050" b="1" dirty="0" smtClean="0">
                <a:solidFill>
                  <a:prstClr val="black"/>
                </a:solidFill>
                <a:latin typeface="Arial"/>
              </a:rPr>
              <a:t>La campagne d’appels </a:t>
            </a:r>
            <a:r>
              <a:rPr lang="fr-FR" sz="1050" b="1" i="1" dirty="0">
                <a:solidFill>
                  <a:srgbClr val="FF0000"/>
                </a:solidFill>
                <a:latin typeface="Arial"/>
              </a:rPr>
              <a:t>(2 </a:t>
            </a:r>
            <a:r>
              <a:rPr lang="fr-FR" sz="1050" b="1" i="1" dirty="0" smtClean="0">
                <a:solidFill>
                  <a:srgbClr val="FF0000"/>
                </a:solidFill>
                <a:latin typeface="Arial"/>
              </a:rPr>
              <a:t>appels maxi</a:t>
            </a:r>
            <a:r>
              <a:rPr lang="fr-FR" sz="1050" b="1" i="1" dirty="0">
                <a:solidFill>
                  <a:srgbClr val="FF0000"/>
                </a:solidFill>
                <a:latin typeface="Arial"/>
              </a:rPr>
              <a:t>) </a:t>
            </a:r>
            <a:r>
              <a:rPr lang="fr-FR" sz="1050" b="1" dirty="0" smtClean="0">
                <a:solidFill>
                  <a:prstClr val="black"/>
                </a:solidFill>
                <a:latin typeface="Arial"/>
              </a:rPr>
              <a:t>sera prise en charge par </a:t>
            </a:r>
            <a:r>
              <a:rPr lang="fr-FR" sz="1050" b="1" dirty="0">
                <a:solidFill>
                  <a:prstClr val="black"/>
                </a:solidFill>
                <a:latin typeface="Arial"/>
              </a:rPr>
              <a:t>NATIXIS Assurances</a:t>
            </a:r>
          </a:p>
        </p:txBody>
      </p:sp>
      <p:pic>
        <p:nvPicPr>
          <p:cNvPr id="19" name="Picture 2" descr="C:\Users\A9942152\Desktop\mail-256.png"/>
          <p:cNvPicPr>
            <a:picLocks noChangeAspect="1" noChangeArrowheads="1"/>
          </p:cNvPicPr>
          <p:nvPr/>
        </p:nvPicPr>
        <p:blipFill>
          <a:blip r:embed="rId5" cstate="print">
            <a:duotone>
              <a:srgbClr val="4D699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1022">
            <a:off x="3179078" y="2965749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A9942152\Desktop\5532.png"/>
          <p:cNvPicPr>
            <a:picLocks noChangeAspect="1" noChangeArrowheads="1"/>
          </p:cNvPicPr>
          <p:nvPr/>
        </p:nvPicPr>
        <p:blipFill>
          <a:blip r:embed="rId6" cstate="print">
            <a:duotone>
              <a:srgbClr val="4D699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055" y="3330328"/>
            <a:ext cx="263525" cy="26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C:\Users\A9942152\Desktop\latest.png"/>
          <p:cNvPicPr>
            <a:picLocks noChangeAspect="1" noChangeArrowheads="1"/>
          </p:cNvPicPr>
          <p:nvPr/>
        </p:nvPicPr>
        <p:blipFill>
          <a:blip r:embed="rId7" cstate="print">
            <a:duotone>
              <a:srgbClr val="4D699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098" y="3682544"/>
            <a:ext cx="376804" cy="30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540005" y="2873869"/>
            <a:ext cx="2460774" cy="138607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 cap="flat" cmpd="sng" algn="ctr">
            <a:solidFill>
              <a:srgbClr val="AF1280"/>
            </a:solidFill>
            <a:prstDash val="solid"/>
            <a:miter lim="800000"/>
          </a:ln>
          <a:effectLst/>
        </p:spPr>
        <p:txBody>
          <a:bodyPr lIns="72000" rIns="72000" rtlCol="0"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b="1" dirty="0" smtClean="0">
                <a:solidFill>
                  <a:srgbClr val="000000"/>
                </a:solidFill>
                <a:latin typeface="Arial"/>
              </a:rPr>
              <a:t>Les clients ayant souscrit avant le 01/01/2018 :</a:t>
            </a:r>
          </a:p>
          <a:p>
            <a:pPr>
              <a:defRPr/>
            </a:pPr>
            <a:endParaRPr lang="fr-FR" sz="1200" dirty="0" smtClean="0">
              <a:solidFill>
                <a:srgbClr val="000000"/>
              </a:solidFill>
              <a:latin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sz="1200" dirty="0" smtClean="0">
                <a:solidFill>
                  <a:srgbClr val="000000"/>
                </a:solidFill>
                <a:latin typeface="Arial"/>
              </a:rPr>
              <a:t>Surface </a:t>
            </a:r>
            <a:r>
              <a:rPr lang="fr-FR" sz="1200" dirty="0">
                <a:solidFill>
                  <a:srgbClr val="000000"/>
                </a:solidFill>
                <a:latin typeface="Arial"/>
              </a:rPr>
              <a:t>financière &gt; 1000 </a:t>
            </a:r>
            <a:r>
              <a:rPr lang="fr-FR" sz="1200" dirty="0" smtClean="0">
                <a:solidFill>
                  <a:srgbClr val="000000"/>
                </a:solidFill>
                <a:latin typeface="Arial"/>
              </a:rPr>
              <a:t>€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sz="1200" dirty="0" smtClean="0">
                <a:solidFill>
                  <a:srgbClr val="000000"/>
                </a:solidFill>
                <a:latin typeface="Arial"/>
              </a:rPr>
              <a:t>Cylindrée &gt; 125 cm3</a:t>
            </a:r>
          </a:p>
          <a:p>
            <a:pPr>
              <a:defRPr/>
            </a:pPr>
            <a:endParaRPr lang="fr-FR" sz="1200" dirty="0">
              <a:solidFill>
                <a:srgbClr val="AF1280"/>
              </a:solidFill>
              <a:latin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40005" y="4350378"/>
            <a:ext cx="2460774" cy="5915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 cap="flat" cmpd="sng" algn="ctr">
            <a:solidFill>
              <a:srgbClr val="AF1280"/>
            </a:solidFill>
            <a:prstDash val="solid"/>
            <a:miter lim="800000"/>
          </a:ln>
          <a:effectLst/>
        </p:spPr>
        <p:txBody>
          <a:bodyPr lIns="72000" rIns="72000" rtlCol="0"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b="1" dirty="0" smtClean="0">
                <a:solidFill>
                  <a:srgbClr val="000000"/>
                </a:solidFill>
                <a:latin typeface="Arial"/>
              </a:rPr>
              <a:t>Tous les autres clients :</a:t>
            </a:r>
          </a:p>
          <a:p>
            <a:pPr>
              <a:defRPr/>
            </a:pPr>
            <a:r>
              <a:rPr lang="fr-FR" sz="1000" dirty="0">
                <a:solidFill>
                  <a:srgbClr val="000000"/>
                </a:solidFill>
                <a:latin typeface="Arial"/>
              </a:rPr>
              <a:t>clients ne faisant pas partie des campagnes 1 et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17937" y="4372290"/>
            <a:ext cx="1008721" cy="570959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B14EB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sz="1200" b="1" dirty="0" smtClean="0">
                <a:solidFill>
                  <a:srgbClr val="B14EB5"/>
                </a:solidFill>
                <a:latin typeface="Arial"/>
              </a:rPr>
              <a:t>706</a:t>
            </a:r>
          </a:p>
          <a:p>
            <a:pPr algn="ctr">
              <a:defRPr/>
            </a:pPr>
            <a:r>
              <a:rPr lang="fr-FR" sz="1200" b="1" dirty="0" smtClean="0">
                <a:solidFill>
                  <a:srgbClr val="B14EB5"/>
                </a:solidFill>
                <a:latin typeface="Arial"/>
              </a:rPr>
              <a:t>contrats </a:t>
            </a:r>
            <a:endParaRPr lang="fr-FR" sz="1200" b="1" dirty="0">
              <a:solidFill>
                <a:srgbClr val="B14EB5"/>
              </a:solidFill>
              <a:latin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301333" y="1537860"/>
            <a:ext cx="1008721" cy="1243068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B14EB5"/>
            </a:solidFill>
            <a:prstDash val="solid"/>
            <a:miter lim="800000"/>
          </a:ln>
          <a:effectLst/>
        </p:spPr>
        <p:txBody>
          <a:bodyPr rtlCol="0"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sz="1200" b="1" dirty="0" smtClean="0">
                <a:solidFill>
                  <a:srgbClr val="B14EB5"/>
                </a:solidFill>
                <a:latin typeface="Arial"/>
              </a:rPr>
              <a:t>57</a:t>
            </a:r>
          </a:p>
          <a:p>
            <a:pPr algn="ctr">
              <a:defRPr/>
            </a:pPr>
            <a:r>
              <a:rPr lang="fr-FR" sz="1200" b="1" dirty="0" smtClean="0">
                <a:solidFill>
                  <a:srgbClr val="B14EB5"/>
                </a:solidFill>
                <a:latin typeface="Arial"/>
              </a:rPr>
              <a:t>contrats</a:t>
            </a:r>
            <a:endParaRPr lang="fr-FR" sz="900" b="1" dirty="0">
              <a:solidFill>
                <a:srgbClr val="B14EB5"/>
              </a:solidFill>
              <a:latin typeface="Arial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306253" y="2873871"/>
            <a:ext cx="1008721" cy="1386070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B14EB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sz="1200" b="1" dirty="0" smtClean="0">
                <a:solidFill>
                  <a:srgbClr val="B14EB5"/>
                </a:solidFill>
                <a:latin typeface="Arial"/>
              </a:rPr>
              <a:t>408</a:t>
            </a:r>
          </a:p>
          <a:p>
            <a:pPr algn="ctr">
              <a:defRPr/>
            </a:pPr>
            <a:r>
              <a:rPr lang="fr-FR" sz="1200" b="1" dirty="0" smtClean="0">
                <a:solidFill>
                  <a:srgbClr val="B14EB5"/>
                </a:solidFill>
                <a:latin typeface="Arial"/>
              </a:rPr>
              <a:t>contrats</a:t>
            </a:r>
            <a:endParaRPr lang="fr-FR" sz="1200" b="1" dirty="0">
              <a:solidFill>
                <a:srgbClr val="B14EB5"/>
              </a:solidFill>
              <a:latin typeface="Arial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40005" y="1537860"/>
            <a:ext cx="2460774" cy="1243068"/>
          </a:xfrm>
          <a:prstGeom prst="rect">
            <a:avLst/>
          </a:prstGeom>
          <a:solidFill>
            <a:srgbClr val="CCFFCC"/>
          </a:solidFill>
          <a:ln w="19050" cap="flat" cmpd="sng" algn="ctr">
            <a:solidFill>
              <a:srgbClr val="AF1280"/>
            </a:solidFill>
            <a:prstDash val="solid"/>
            <a:miter lim="800000"/>
          </a:ln>
          <a:effectLst/>
        </p:spPr>
        <p:txBody>
          <a:bodyPr rtlCol="0"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b="1" dirty="0" smtClean="0">
                <a:solidFill>
                  <a:srgbClr val="000000"/>
                </a:solidFill>
                <a:latin typeface="Arial"/>
              </a:rPr>
              <a:t>Tous les clients ayant un contrat souscrit </a:t>
            </a:r>
            <a:r>
              <a:rPr lang="fr-FR" sz="1200" b="1" dirty="0">
                <a:solidFill>
                  <a:srgbClr val="000000"/>
                </a:solidFill>
                <a:latin typeface="Arial"/>
              </a:rPr>
              <a:t>entre le 01/01/2018 et </a:t>
            </a:r>
            <a:r>
              <a:rPr lang="fr-FR" sz="1200" b="1" dirty="0" smtClean="0">
                <a:solidFill>
                  <a:srgbClr val="000000"/>
                </a:solidFill>
                <a:latin typeface="Arial"/>
              </a:rPr>
              <a:t>le 16/06/2018</a:t>
            </a:r>
            <a:endParaRPr lang="fr-FR" sz="1200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00192" y="5013176"/>
            <a:ext cx="1008721" cy="368144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sz="1200" b="1" dirty="0" smtClean="0">
                <a:solidFill>
                  <a:srgbClr val="581D74"/>
                </a:solidFill>
                <a:latin typeface="Arial"/>
              </a:rPr>
              <a:t>1 171</a:t>
            </a:r>
          </a:p>
          <a:p>
            <a:pPr algn="ctr">
              <a:defRPr/>
            </a:pPr>
            <a:r>
              <a:rPr lang="fr-FR" sz="1200" b="1" dirty="0" smtClean="0">
                <a:solidFill>
                  <a:srgbClr val="581D74"/>
                </a:solidFill>
                <a:latin typeface="Arial"/>
              </a:rPr>
              <a:t>contrats </a:t>
            </a:r>
            <a:endParaRPr lang="fr-FR" sz="1200" b="1" dirty="0">
              <a:solidFill>
                <a:srgbClr val="581D74"/>
              </a:solidFill>
              <a:latin typeface="Arial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432635" y="5014234"/>
            <a:ext cx="876300" cy="365718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sz="1200" b="1" dirty="0" smtClean="0">
                <a:solidFill>
                  <a:srgbClr val="581D74"/>
                </a:solidFill>
                <a:latin typeface="Arial"/>
              </a:rPr>
              <a:t>TOTAL</a:t>
            </a:r>
            <a:endParaRPr lang="fr-FR" sz="1200" b="1" dirty="0">
              <a:solidFill>
                <a:srgbClr val="581D74"/>
              </a:solidFill>
              <a:latin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306254" y="1240417"/>
            <a:ext cx="1008721" cy="291074"/>
          </a:xfrm>
          <a:prstGeom prst="rect">
            <a:avLst/>
          </a:prstGeom>
          <a:solidFill>
            <a:srgbClr val="B14EB5"/>
          </a:solidFill>
          <a:ln w="19050" cap="flat" cmpd="sng" algn="ctr">
            <a:solidFill>
              <a:srgbClr val="B14EB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sz="1000" b="1" dirty="0" smtClean="0">
                <a:solidFill>
                  <a:prstClr val="white"/>
                </a:solidFill>
                <a:latin typeface="Arial"/>
              </a:rPr>
              <a:t>Volumétrie CELCA</a:t>
            </a:r>
            <a:endParaRPr lang="fr-FR" sz="1000" b="1" dirty="0">
              <a:solidFill>
                <a:prstClr val="white"/>
              </a:solidFill>
              <a:latin typeface="Arial"/>
            </a:endParaRPr>
          </a:p>
        </p:txBody>
      </p:sp>
      <p:graphicFrame>
        <p:nvGraphicFramePr>
          <p:cNvPr id="2" name="Objet 1">
            <a:hlinkClick r:id="rId1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9118843"/>
              </p:ext>
            </p:extLst>
          </p:nvPr>
        </p:nvGraphicFramePr>
        <p:xfrm>
          <a:off x="7618040" y="185841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7" name="Acrobat Document" showAsIcon="1" r:id="rId11" imgW="914400" imgH="771480" progId="AcroExch.Document.7">
                  <p:embed/>
                </p:oleObj>
              </mc:Choice>
              <mc:Fallback>
                <p:oleObj name="Acrobat Document" showAsIcon="1" r:id="rId11" imgW="914400" imgH="77148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8040" y="1858410"/>
                        <a:ext cx="914400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t 36">
            <a:hlinkClick r:id="rId13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836119"/>
              </p:ext>
            </p:extLst>
          </p:nvPr>
        </p:nvGraphicFramePr>
        <p:xfrm>
          <a:off x="7618040" y="323353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8" name="Acrobat Document" showAsIcon="1" r:id="rId14" imgW="914400" imgH="771480" progId="AcroExch.Document.7">
                  <p:embed/>
                </p:oleObj>
              </mc:Choice>
              <mc:Fallback>
                <p:oleObj name="Acrobat Document" showAsIcon="1" r:id="rId14" imgW="914400" imgH="77148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8040" y="3233539"/>
                        <a:ext cx="914400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t 37">
            <a:hlinkClick r:id="rId16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9638136"/>
              </p:ext>
            </p:extLst>
          </p:nvPr>
        </p:nvGraphicFramePr>
        <p:xfrm>
          <a:off x="7668840" y="4437112"/>
          <a:ext cx="863600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9" name="Acrobat Document" showAsIcon="1" r:id="rId17" imgW="914400" imgH="771480" progId="AcroExch.Document.7">
                  <p:embed/>
                </p:oleObj>
              </mc:Choice>
              <mc:Fallback>
                <p:oleObj name="Acrobat Document" showAsIcon="1" r:id="rId17" imgW="914400" imgH="77148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840" y="4437112"/>
                        <a:ext cx="863600" cy="72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itre 38"/>
          <p:cNvSpPr>
            <a:spLocks noGrp="1"/>
          </p:cNvSpPr>
          <p:nvPr>
            <p:ph type="title"/>
          </p:nvPr>
        </p:nvSpPr>
        <p:spPr>
          <a:xfrm>
            <a:off x="755576" y="374718"/>
            <a:ext cx="8067600" cy="709200"/>
          </a:xfrm>
        </p:spPr>
        <p:txBody>
          <a:bodyPr>
            <a:normAutofit/>
          </a:bodyPr>
          <a:lstStyle/>
          <a:p>
            <a:r>
              <a:rPr lang="fr-FR" dirty="0"/>
              <a:t>3</a:t>
            </a:r>
            <a:r>
              <a:rPr lang="fr-FR" dirty="0" smtClean="0"/>
              <a:t>. La </a:t>
            </a:r>
            <a:r>
              <a:rPr lang="fr-FR" dirty="0"/>
              <a:t>sauvegarde du </a:t>
            </a:r>
            <a:r>
              <a:rPr lang="fr-FR" dirty="0" smtClean="0"/>
              <a:t>Portefeuille </a:t>
            </a:r>
            <a:r>
              <a:rPr lang="fr-FR" sz="2000" dirty="0" smtClean="0"/>
              <a:t>(2/2)</a:t>
            </a:r>
            <a:endParaRPr lang="fr-FR" sz="2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7452320" y="1526595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Modèles de courrier n° 1 :</a:t>
            </a:r>
            <a:endParaRPr lang="fr-FR" sz="1000" dirty="0"/>
          </a:p>
        </p:txBody>
      </p:sp>
      <p:sp>
        <p:nvSpPr>
          <p:cNvPr id="35" name="ZoneTexte 34"/>
          <p:cNvSpPr txBox="1"/>
          <p:nvPr/>
        </p:nvSpPr>
        <p:spPr>
          <a:xfrm>
            <a:off x="7524328" y="2966755"/>
            <a:ext cx="1440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Modèles de courrier n° 2 :</a:t>
            </a:r>
            <a:endParaRPr lang="fr-FR" sz="1000" dirty="0"/>
          </a:p>
        </p:txBody>
      </p:sp>
      <p:sp>
        <p:nvSpPr>
          <p:cNvPr id="36" name="ZoneTexte 35"/>
          <p:cNvSpPr txBox="1"/>
          <p:nvPr/>
        </p:nvSpPr>
        <p:spPr>
          <a:xfrm>
            <a:off x="7532712" y="4118883"/>
            <a:ext cx="1431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Modèles de courrier n° 3 :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335477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1104999"/>
            <a:ext cx="8856984" cy="307777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Dispositif de communication :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593496" y="5085184"/>
            <a:ext cx="1674248" cy="1022612"/>
            <a:chOff x="1433951" y="1252538"/>
            <a:chExt cx="6552762" cy="4352925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51"/>
            <a:stretch/>
          </p:blipFill>
          <p:spPr bwMode="auto">
            <a:xfrm>
              <a:off x="1433951" y="1252538"/>
              <a:ext cx="6552762" cy="435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4237729" y="1252538"/>
              <a:ext cx="3430615" cy="1456382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716" y="980728"/>
            <a:ext cx="397630" cy="38722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052736"/>
            <a:ext cx="414285" cy="331011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07504" y="1340768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complément des affiches et dépliants agence, des bannières et vignettes internet qui s’adresseront à l’ensemble de nos clients, nous contacterons 2 cibles 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Clients âgés de - 18 ans détenteurs d’un scooter de + de 125 cm3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Clients détenteurs d’un contrat assurance 2 roues, 29 à 60 ans avec SF &gt; 1 000€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Dépôt poste le 29 juin 2018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2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7862" y="2329135"/>
            <a:ext cx="8866626" cy="307777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Accélérateur client :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srgbClr val="B14EB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81" y="2729771"/>
            <a:ext cx="1217087" cy="699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770716" y="2670011"/>
            <a:ext cx="70401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</a:t>
            </a:r>
            <a:r>
              <a:rPr lang="fr-FR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carte cadeau d’une valeur de 300 € </a:t>
            </a:r>
            <a:r>
              <a:rPr lang="fr-FR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sera offerte aux 20 premières souscriptions d’un contrat </a:t>
            </a:r>
            <a:r>
              <a:rPr lang="fr-FR" sz="12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Assurance </a:t>
            </a:r>
            <a:r>
              <a:rPr lang="fr-FR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fr-FR" sz="12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ROUES </a:t>
            </a:r>
            <a:r>
              <a:rPr lang="fr-FR" sz="1200" i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200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 Caisses </a:t>
            </a:r>
            <a:r>
              <a:rPr lang="fr-FR" sz="1200" i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dès contrat définitif).</a:t>
            </a:r>
            <a:endParaRPr lang="fr-FR" sz="1200" i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+ 20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cartes cadeau pour chaque CE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les souscriptions en self-care sur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Internet. </a:t>
            </a:r>
          </a:p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 cartes seront accompagnées d’un coffret autour du thème de la sécurité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routière.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7504" y="3501008"/>
            <a:ext cx="4320480" cy="307777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Dispositif digital à compter du 25/06 :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43508" y="3808785"/>
            <a:ext cx="4284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offre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disponible sur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tous les canaux : agence, téléphone, internet fixe et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mobile.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27343" y="4462085"/>
            <a:ext cx="4377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Simulateur Tarif Express 2 Roues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Souscription en ligne sur Internet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Signature électronique à distance (SED)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Signature électronique mobile (SEM)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4559">
            <a:off x="3721829" y="4213924"/>
            <a:ext cx="374363" cy="49642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644008" y="3501008"/>
            <a:ext cx="4320480" cy="307777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Animation Agence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63743" y="3923476"/>
            <a:ext cx="278857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Toutes les agences recevront une boite en métal en forme de cube aux couleurs du 2 Roues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comprenant des sachets de bonbons et 6 portes clés connectés.</a:t>
            </a: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6" t="12738"/>
          <a:stretch/>
        </p:blipFill>
        <p:spPr bwMode="auto">
          <a:xfrm>
            <a:off x="8169995" y="3262777"/>
            <a:ext cx="762929" cy="80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6274">
            <a:off x="7358527" y="3973690"/>
            <a:ext cx="351844" cy="56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4790555" y="4797152"/>
            <a:ext cx="43534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panier gourmand FAUCHON par agence gagnante </a:t>
            </a:r>
          </a:p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une Wonderbox « Passion Pilotage » d’une valeur de 49,90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 pour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chaque collaborateur des agences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gagnantes ! 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790555" y="4581128"/>
            <a:ext cx="20136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tentez de gagner…</a:t>
            </a:r>
            <a:endParaRPr lang="fr-FR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 descr="Afficher l'image d'origine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DDB"/>
              </a:clrFrom>
              <a:clrTo>
                <a:srgbClr val="FFFDDB">
                  <a:alpha val="0"/>
                </a:srgbClr>
              </a:clrTo>
            </a:clrChange>
            <a:duotone>
              <a:prstClr val="black"/>
              <a:srgbClr val="B14EB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49312">
            <a:off x="3525719" y="4859481"/>
            <a:ext cx="1449442" cy="62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765174" y="332656"/>
            <a:ext cx="8067600" cy="709200"/>
          </a:xfrm>
        </p:spPr>
        <p:txBody>
          <a:bodyPr>
            <a:normAutofit/>
          </a:bodyPr>
          <a:lstStyle/>
          <a:p>
            <a:r>
              <a:rPr lang="fr-FR" dirty="0" smtClean="0"/>
              <a:t>4. Communication </a:t>
            </a:r>
            <a:r>
              <a:rPr lang="fr-FR" dirty="0"/>
              <a:t>et </a:t>
            </a:r>
            <a:r>
              <a:rPr lang="fr-FR" dirty="0" smtClean="0"/>
              <a:t>digital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4875452" y="5427325"/>
            <a:ext cx="4057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1200" b="1" dirty="0">
                <a:solidFill>
                  <a:srgbClr val="581D74"/>
                </a:solidFill>
                <a:latin typeface="Arial"/>
              </a:rPr>
              <a:t>CRÉEZ LA PLUS BELLE MOTO… </a:t>
            </a:r>
            <a:r>
              <a:rPr lang="fr-FR" sz="1200" b="1" dirty="0">
                <a:solidFill>
                  <a:srgbClr val="C00000"/>
                </a:solidFill>
                <a:latin typeface="Arial"/>
              </a:rPr>
              <a:t>SANS MOTO !</a:t>
            </a:r>
            <a:endParaRPr lang="fr-FR" sz="1200" b="1" dirty="0">
              <a:solidFill>
                <a:srgbClr val="581D74"/>
              </a:solidFill>
              <a:latin typeface="Arial"/>
            </a:endParaRPr>
          </a:p>
        </p:txBody>
      </p:sp>
      <p:sp>
        <p:nvSpPr>
          <p:cNvPr id="28" name="Ruban courbé vers le haut 27"/>
          <p:cNvSpPr/>
          <p:nvPr/>
        </p:nvSpPr>
        <p:spPr>
          <a:xfrm>
            <a:off x="2915944" y="5679721"/>
            <a:ext cx="6228056" cy="701607"/>
          </a:xfrm>
          <a:prstGeom prst="ellipseRibbon2">
            <a:avLst/>
          </a:prstGeom>
          <a:solidFill>
            <a:srgbClr val="AF128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jeu sera ouvert le </a:t>
            </a:r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juin,</a:t>
            </a:r>
          </a:p>
          <a:p>
            <a:pPr algn="ctr"/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liquez 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le casque pour accéder </a:t>
            </a:r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 site </a:t>
            </a:r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">
            <a:hlinkClick r:id="rId12"/>
          </p:cNvPr>
          <p:cNvPicPr>
            <a:picLocks noChangeAspect="1" noChangeArrowheads="1"/>
          </p:cNvPicPr>
          <p:nvPr/>
        </p:nvPicPr>
        <p:blipFill rotWithShape="1">
          <a:blip r:embed="rId13">
            <a:clrChange>
              <a:clrFrom>
                <a:srgbClr val="E7E4E5"/>
              </a:clrFrom>
              <a:clrTo>
                <a:srgbClr val="E7E4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1" r="3162"/>
          <a:stretch/>
        </p:blipFill>
        <p:spPr bwMode="auto">
          <a:xfrm rot="1132840">
            <a:off x="3951623" y="5666674"/>
            <a:ext cx="591741" cy="58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7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à coins arrondis 8"/>
          <p:cNvSpPr/>
          <p:nvPr/>
        </p:nvSpPr>
        <p:spPr>
          <a:xfrm>
            <a:off x="1979712" y="3053342"/>
            <a:ext cx="6809298" cy="30150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► </a:t>
            </a:r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E-learning Interactif et 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individuel</a:t>
            </a:r>
            <a:r>
              <a:rPr lang="fr-FR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(environ 20 mn), 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comprenant :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555776" y="3437152"/>
            <a:ext cx="258115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L’univers du 2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L’offre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démarche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commerciale</a:t>
            </a: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Résultat de recherche d'images pour &quot;JOE BAR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176" y="4725144"/>
            <a:ext cx="1943511" cy="129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475656" y="1412776"/>
            <a:ext cx="6408712" cy="73866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Attention pour les absents : il est impératif de réaliser l’E-Learning avant le 15 JUIN 2018. A compter de cette date, indisponibilité pendant environ 1 mois des outils  E-Learning suite aux travaux de fusion.</a:t>
            </a:r>
            <a:endParaRPr lang="fr-FR" sz="1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Résultat de recherche d'images pour &quot;attention chantier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43" y="1430196"/>
            <a:ext cx="623805" cy="702660"/>
          </a:xfrm>
          <a:prstGeom prst="rect">
            <a:avLst/>
          </a:prstGeom>
          <a:noFill/>
          <a:ln w="3810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5. E-learning </a:t>
            </a:r>
            <a:r>
              <a:rPr lang="fr-FR" sz="2100" dirty="0"/>
              <a:t>(individuel)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621623" y="2394874"/>
            <a:ext cx="8324011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Afin d’accéder à l’E-Learning, </a:t>
            </a:r>
            <a:r>
              <a:rPr lang="fr-FR" sz="1500" b="1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cliquez ICI </a:t>
            </a:r>
            <a:r>
              <a:rPr lang="fr-FR" sz="15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puis sur l’onglet puis </a:t>
            </a:r>
            <a:r>
              <a:rPr lang="fr-FR" sz="1500" b="1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choisir </a:t>
            </a:r>
            <a:endParaRPr lang="fr-FR" sz="1500" b="1" dirty="0" smtClean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5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fr-FR" sz="1500" b="1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E-LEARNING </a:t>
            </a:r>
            <a:r>
              <a:rPr lang="fr-FR" sz="15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INTERACTIF, 3 </a:t>
            </a:r>
            <a:r>
              <a:rPr lang="fr-FR" sz="1500" b="1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leçons pour tout </a:t>
            </a:r>
            <a:r>
              <a:rPr lang="fr-FR" sz="15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connaître » </a:t>
            </a:r>
            <a:endParaRPr lang="fr-FR" sz="1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06511" y="1124744"/>
            <a:ext cx="8555429" cy="1092607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votre disposition : le mini site</a:t>
            </a:r>
          </a:p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mini site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présente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l'offre et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apporte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 conseiller toutes  les astuces de ventes ainsi que les clés permettant de s'approprier l’offre.</a:t>
            </a:r>
          </a:p>
          <a:p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regroupe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l’ensemble des supports mis à disposition du réseau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Vous 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pourrez télécharger l’ensemble des supports clients et réseau sur le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 site, </a:t>
            </a:r>
            <a:r>
              <a:rPr lang="fr-F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cliquez ICI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y accéder.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Résultat de recherche d'images pour &quot;JOE BAR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846" y="1124744"/>
            <a:ext cx="363189" cy="24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179656"/>
            <a:ext cx="1650859" cy="1330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64454" y="2431641"/>
            <a:ext cx="8697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Egalement à votre disposition, toutes les astuces de vente ainsi que les outils permettant de s'approprier l’offre :</a:t>
            </a:r>
          </a:p>
        </p:txBody>
      </p:sp>
      <p:pic>
        <p:nvPicPr>
          <p:cNvPr id="13" name="Picture 7" descr="Résultat de recherche d'images pour &quot;clic ici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604" y="3878884"/>
            <a:ext cx="502088" cy="50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223822" y="4353103"/>
            <a:ext cx="506677" cy="276999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OAV</a:t>
            </a:r>
          </a:p>
        </p:txBody>
      </p:sp>
      <p:pic>
        <p:nvPicPr>
          <p:cNvPr id="12292" name="Picture 4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093878"/>
            <a:ext cx="2017698" cy="984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2771800" y="3991428"/>
            <a:ext cx="2215671" cy="276999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nouvelle Fiche du BOOK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7" descr="Résultat de recherche d'images pour &quot;clic ici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956" y="3335188"/>
            <a:ext cx="502088" cy="50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644" y="3083485"/>
            <a:ext cx="1359644" cy="2013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 descr="Résultat de recherche d'images pour &quot;clic ici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162" y="4244913"/>
            <a:ext cx="502088" cy="50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5007206" y="4894715"/>
            <a:ext cx="2061783" cy="276999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nouvelle Fiche Produit</a:t>
            </a:r>
          </a:p>
        </p:txBody>
      </p:sp>
      <p:pic>
        <p:nvPicPr>
          <p:cNvPr id="12294" name="Picture 6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03" y="5171714"/>
            <a:ext cx="1571432" cy="1147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ZoneTexte 21"/>
          <p:cNvSpPr txBox="1"/>
          <p:nvPr/>
        </p:nvSpPr>
        <p:spPr>
          <a:xfrm>
            <a:off x="1903105" y="5661247"/>
            <a:ext cx="3049233" cy="276999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Comparatif Nouvelle Offre VS ancienne</a:t>
            </a:r>
          </a:p>
        </p:txBody>
      </p:sp>
      <p:pic>
        <p:nvPicPr>
          <p:cNvPr id="23" name="Picture 7" descr="Résultat de recherche d'images pour &quot;clic ici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061" y="6068484"/>
            <a:ext cx="502088" cy="50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940" y="4747001"/>
            <a:ext cx="1142250" cy="1447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ZoneTexte 24"/>
          <p:cNvSpPr txBox="1"/>
          <p:nvPr/>
        </p:nvSpPr>
        <p:spPr>
          <a:xfrm>
            <a:off x="6084169" y="5476580"/>
            <a:ext cx="1944216" cy="276999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Conditions Générales</a:t>
            </a:r>
            <a:endParaRPr lang="fr-FR" sz="12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7" descr="Résultat de recherche d'images pour &quot;clic ici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852" y="5786498"/>
            <a:ext cx="502088" cy="50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</a:t>
            </a:r>
            <a:r>
              <a:rPr lang="fr-FR" dirty="0"/>
              <a:t>annexes à votre </a:t>
            </a:r>
            <a:r>
              <a:rPr lang="fr-FR" dirty="0" smtClean="0"/>
              <a:t>service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7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ésultat de recherche d'images pour &quot;LIGNE D'ARRIVÉE JOE BAR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149080"/>
            <a:ext cx="2351679" cy="176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Résultat de recherche d'images pour &quot;JOE BAR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24744"/>
            <a:ext cx="5040560" cy="278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5940152" y="1489105"/>
            <a:ext cx="2904031" cy="2479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58794">
              <a:lnSpc>
                <a:spcPct val="150000"/>
              </a:lnSpc>
              <a:defRPr/>
            </a:pPr>
            <a:r>
              <a:rPr lang="fr-FR" sz="3600" b="1" kern="0" dirty="0" smtClean="0">
                <a:solidFill>
                  <a:srgbClr val="C316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Bonne route</a:t>
            </a:r>
          </a:p>
          <a:p>
            <a:pPr lvl="0" algn="ctr" defTabSz="1258794">
              <a:lnSpc>
                <a:spcPct val="150000"/>
              </a:lnSpc>
              <a:defRPr/>
            </a:pPr>
            <a:r>
              <a:rPr lang="fr-FR" sz="3600" b="1" kern="0" dirty="0" smtClean="0">
                <a:solidFill>
                  <a:srgbClr val="C316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à toutes et </a:t>
            </a:r>
          </a:p>
          <a:p>
            <a:pPr lvl="0" algn="ctr" defTabSz="1258794">
              <a:lnSpc>
                <a:spcPct val="150000"/>
              </a:lnSpc>
              <a:defRPr/>
            </a:pPr>
            <a:r>
              <a:rPr lang="fr-FR" sz="3600" b="1" kern="0" dirty="0" smtClean="0">
                <a:solidFill>
                  <a:srgbClr val="C316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 tous !</a:t>
            </a:r>
            <a:endParaRPr lang="fr-FR" sz="3600" b="1" kern="0" dirty="0">
              <a:solidFill>
                <a:srgbClr val="C316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20" name="Picture 4" descr="Résultat de recherche d'images pour &quot;JOE BAR salut motard&quot;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" r="6720"/>
          <a:stretch/>
        </p:blipFill>
        <p:spPr bwMode="auto">
          <a:xfrm rot="20830686">
            <a:off x="1187624" y="4473514"/>
            <a:ext cx="1143003" cy="1477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796138" y="4509120"/>
            <a:ext cx="2351926" cy="1477328"/>
          </a:xfrm>
          <a:prstGeom prst="rect">
            <a:avLst/>
          </a:prstGeom>
          <a:solidFill>
            <a:srgbClr val="CCFFCC"/>
          </a:solidFill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Assistance réseau :</a:t>
            </a:r>
          </a:p>
          <a:p>
            <a:endParaRPr lang="fr-F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BPCE APS</a:t>
            </a:r>
          </a:p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0825 006 018</a:t>
            </a:r>
          </a:p>
          <a:p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3" r="10977" b="5722"/>
          <a:stretch/>
        </p:blipFill>
        <p:spPr>
          <a:xfrm>
            <a:off x="-52275" y="1120497"/>
            <a:ext cx="1499088" cy="1516415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NOUVELLE OFFRE 2 ROUES : C’est parti </a:t>
            </a:r>
            <a:r>
              <a:rPr lang="fr-FR" dirty="0" smtClean="0"/>
              <a:t>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7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476672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</a:rPr>
              <a:t>Actualités </a:t>
            </a:r>
            <a:r>
              <a:rPr lang="fr-FR" dirty="0" smtClean="0">
                <a:solidFill>
                  <a:prstClr val="white"/>
                </a:solidFill>
              </a:rPr>
              <a:t>de la semaine 23</a:t>
            </a: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72722" y="2845394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301245" y="1412776"/>
            <a:ext cx="8531529" cy="5088086"/>
          </a:xfrm>
        </p:spPr>
        <p:txBody>
          <a:bodyPr>
            <a:normAutofit fontScale="85000" lnSpcReduction="20000"/>
          </a:bodyPr>
          <a:lstStyle/>
          <a:p>
            <a:pPr marL="982663" lvl="0" indent="-2667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fr-FR" sz="1400" b="1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982663" lvl="0" indent="-2667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Fichiers </a:t>
            </a: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à traiter :</a:t>
            </a:r>
            <a:r>
              <a:rPr lang="fr-FR" sz="1600" b="1" dirty="0">
                <a:latin typeface="Arial Narrow" panose="020B0606020202030204" pitchFamily="34" charset="0"/>
              </a:rPr>
              <a:t>	</a:t>
            </a:r>
            <a:r>
              <a:rPr lang="fr-FR" sz="1600" dirty="0" err="1" smtClean="0">
                <a:latin typeface="Arial Narrow" panose="020B0606020202030204" pitchFamily="34" charset="0"/>
              </a:rPr>
              <a:t>Izicarte</a:t>
            </a:r>
            <a:endParaRPr lang="fr-FR" sz="1600" dirty="0" smtClean="0">
              <a:latin typeface="Arial Narrow" panose="020B0606020202030204" pitchFamily="34" charset="0"/>
            </a:endParaRP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dirty="0" smtClean="0">
                <a:latin typeface="Arial Narrow" panose="020B0606020202030204" pitchFamily="34" charset="0"/>
              </a:rPr>
              <a:t>			Mobilité bancaire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dirty="0">
                <a:latin typeface="Arial Narrow" panose="020B0606020202030204" pitchFamily="34" charset="0"/>
              </a:rPr>
              <a:t>	</a:t>
            </a:r>
            <a:r>
              <a:rPr lang="fr-FR" sz="1600" dirty="0" smtClean="0">
                <a:latin typeface="Arial Narrow" panose="020B0606020202030204" pitchFamily="34" charset="0"/>
              </a:rPr>
              <a:t>		PEL non-respect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dirty="0" smtClean="0">
                <a:latin typeface="Arial Narrow" panose="020B0606020202030204" pitchFamily="34" charset="0"/>
              </a:rPr>
              <a:t>			Anti-résiliation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dirty="0" smtClean="0">
                <a:latin typeface="Arial Narrow" panose="020B0606020202030204" pitchFamily="34" charset="0"/>
              </a:rPr>
              <a:t>			Surveillance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endParaRPr lang="fr-FR" sz="1400" dirty="0" smtClean="0">
              <a:latin typeface="Arial Narrow" panose="020B0606020202030204" pitchFamily="34" charset="0"/>
            </a:endParaRPr>
          </a:p>
          <a:p>
            <a:r>
              <a:rPr lang="fr-FR" sz="1600" b="1" dirty="0" smtClean="0"/>
              <a:t>BANCA – Simplification </a:t>
            </a:r>
            <a:r>
              <a:rPr lang="fr-FR" sz="1600" b="1" dirty="0"/>
              <a:t>des écrans de souscription d’un crédit renouvelable </a:t>
            </a:r>
            <a:r>
              <a:rPr lang="fr-FR" sz="1600" b="1" dirty="0" err="1" smtClean="0"/>
              <a:t>Izicarte</a:t>
            </a:r>
            <a:r>
              <a:rPr lang="fr-FR" sz="1600" b="1" dirty="0" smtClean="0"/>
              <a:t> </a:t>
            </a:r>
          </a:p>
          <a:p>
            <a:r>
              <a:rPr lang="fr-FR" sz="1600" b="1" dirty="0" smtClean="0"/>
              <a:t>BANCA – Visuels bicentenaire</a:t>
            </a:r>
          </a:p>
          <a:p>
            <a:r>
              <a:rPr lang="fr-FR" sz="1600" b="1" dirty="0"/>
              <a:t>BANCA – Evolution du mode opératoire Offre diplômés au 1er juin</a:t>
            </a:r>
          </a:p>
          <a:p>
            <a:pPr lvl="0"/>
            <a:r>
              <a:rPr lang="fr-FR" sz="1600" b="1" dirty="0"/>
              <a:t>CREDIT – Evolutions des crédits jeunes dans </a:t>
            </a:r>
            <a:r>
              <a:rPr lang="fr-FR" sz="1600" b="1" dirty="0" err="1"/>
              <a:t>Izivente</a:t>
            </a:r>
            <a:r>
              <a:rPr lang="fr-FR" sz="1600" b="1" dirty="0"/>
              <a:t> au 1er juin</a:t>
            </a:r>
          </a:p>
          <a:p>
            <a:r>
              <a:rPr lang="fr-FR" sz="1600" b="1" dirty="0" smtClean="0"/>
              <a:t>IARD </a:t>
            </a:r>
            <a:r>
              <a:rPr lang="fr-FR" sz="1600" b="1" dirty="0"/>
              <a:t>– Conquête MRH &amp; Santé Jeunes</a:t>
            </a:r>
          </a:p>
          <a:p>
            <a:r>
              <a:rPr lang="fr-FR" sz="1600" b="1" dirty="0"/>
              <a:t>IARD – Nouvelle Offre Assurance 2 roues</a:t>
            </a:r>
          </a:p>
          <a:p>
            <a:pPr lvl="0"/>
            <a:r>
              <a:rPr lang="fr-FR" sz="1600" b="1" dirty="0" smtClean="0"/>
              <a:t>EPARGNE </a:t>
            </a:r>
            <a:r>
              <a:rPr lang="fr-FR" sz="1600" b="1" dirty="0"/>
              <a:t>– Echéance potentielle EUROCIBLE </a:t>
            </a:r>
            <a:r>
              <a:rPr lang="fr-FR" sz="1600" b="1" dirty="0" smtClean="0"/>
              <a:t>3</a:t>
            </a:r>
          </a:p>
          <a:p>
            <a:pPr lvl="0"/>
            <a:r>
              <a:rPr lang="fr-FR" sz="1600" b="1" dirty="0" smtClean="0"/>
              <a:t>EPARGNE </a:t>
            </a:r>
            <a:r>
              <a:rPr lang="fr-FR" sz="1600" b="1" dirty="0"/>
              <a:t>– Echéances Emprunt 5,10% Juin 2018 et Emprunt 4,15% Juillet 2018</a:t>
            </a:r>
          </a:p>
          <a:p>
            <a:r>
              <a:rPr lang="fr-FR" sz="1600" b="1" dirty="0" smtClean="0"/>
              <a:t>MARCHE </a:t>
            </a:r>
            <a:r>
              <a:rPr lang="fr-FR" sz="1600" b="1" dirty="0"/>
              <a:t>DES PROS </a:t>
            </a:r>
            <a:r>
              <a:rPr lang="fr-FR" sz="1600" b="1" dirty="0" smtClean="0"/>
              <a:t>– </a:t>
            </a:r>
            <a:r>
              <a:rPr lang="fr-FR" sz="1600" b="1" dirty="0"/>
              <a:t>Action Conquête Grands Pros</a:t>
            </a:r>
            <a:endParaRPr lang="fr-FR" sz="1600" b="1" dirty="0" smtClean="0"/>
          </a:p>
          <a:p>
            <a:r>
              <a:rPr lang="fr-FR" sz="1600" b="1" dirty="0"/>
              <a:t>MARCHE DES PROS – Révision Annuelle à fin avril</a:t>
            </a:r>
          </a:p>
          <a:p>
            <a:r>
              <a:rPr lang="fr-FR" sz="1600" b="1" dirty="0"/>
              <a:t>MARCHE DES PROS – </a:t>
            </a:r>
            <a:r>
              <a:rPr lang="fr-FR" sz="1600" b="1" dirty="0" err="1"/>
              <a:t>Cenet</a:t>
            </a:r>
            <a:endParaRPr lang="fr-FR" sz="1600" b="1" dirty="0"/>
          </a:p>
          <a:p>
            <a:r>
              <a:rPr lang="fr-FR" sz="1600" b="1" dirty="0"/>
              <a:t>MARCHE DES PROS – Tarification</a:t>
            </a:r>
          </a:p>
          <a:p>
            <a:r>
              <a:rPr lang="fr-FR" sz="1600" b="1" dirty="0" smtClean="0"/>
              <a:t>MULTICANAL – </a:t>
            </a:r>
            <a:r>
              <a:rPr lang="fr-FR" sz="1600" b="1" dirty="0"/>
              <a:t>Suivi des n° de portable erronés– </a:t>
            </a:r>
            <a:r>
              <a:rPr lang="fr-FR" sz="1600" b="1" dirty="0" err="1" smtClean="0"/>
              <a:t>Myway</a:t>
            </a:r>
            <a:endParaRPr lang="fr-FR" sz="1600" b="1" dirty="0" smtClean="0"/>
          </a:p>
          <a:p>
            <a:r>
              <a:rPr lang="fr-FR" sz="1600" b="1" dirty="0"/>
              <a:t>MULTICANAL – Suivi des GAB vides</a:t>
            </a:r>
          </a:p>
          <a:p>
            <a:r>
              <a:rPr lang="fr-FR" sz="1600" b="1" dirty="0"/>
              <a:t>MULTICANAL – Coquille </a:t>
            </a:r>
            <a:r>
              <a:rPr lang="fr-FR" sz="1600" b="1" dirty="0" err="1"/>
              <a:t>Paperboard</a:t>
            </a:r>
            <a:r>
              <a:rPr lang="fr-FR" sz="1600" b="1" dirty="0"/>
              <a:t> juin</a:t>
            </a:r>
          </a:p>
          <a:p>
            <a:r>
              <a:rPr lang="fr-FR" sz="1600" b="1" dirty="0" smtClean="0"/>
              <a:t>DIVERS – </a:t>
            </a:r>
            <a:r>
              <a:rPr lang="fr-FR" sz="1600" b="1" dirty="0"/>
              <a:t>Nouveau Référentiel des Documents d’Entreprise (RDE)</a:t>
            </a:r>
            <a:endParaRPr lang="fr-FR" sz="1600" b="1" dirty="0" smtClean="0"/>
          </a:p>
        </p:txBody>
      </p:sp>
      <p:sp>
        <p:nvSpPr>
          <p:cNvPr id="8" name="Rectangle à coins arrondis 7"/>
          <p:cNvSpPr/>
          <p:nvPr/>
        </p:nvSpPr>
        <p:spPr>
          <a:xfrm>
            <a:off x="5868144" y="1124744"/>
            <a:ext cx="2963008" cy="158792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fr-FR" sz="1600" b="1" dirty="0">
                <a:solidFill>
                  <a:srgbClr val="000000"/>
                </a:solidFill>
              </a:rPr>
              <a:t>Retrouvez chaque semaine toutes </a:t>
            </a:r>
            <a:r>
              <a:rPr lang="fr-FR" sz="1600" b="1" dirty="0" smtClean="0">
                <a:solidFill>
                  <a:srgbClr val="000000"/>
                </a:solidFill>
              </a:rPr>
              <a:t>les </a:t>
            </a:r>
            <a:r>
              <a:rPr lang="fr-FR" sz="1600" b="1" dirty="0">
                <a:solidFill>
                  <a:srgbClr val="000000"/>
                </a:solidFill>
              </a:rPr>
              <a:t>actualités dans le brief DG / DUC / DA adressé aux </a:t>
            </a:r>
            <a:r>
              <a:rPr lang="fr-FR" sz="1600" b="1" dirty="0" smtClean="0">
                <a:solidFill>
                  <a:srgbClr val="000000"/>
                </a:solidFill>
              </a:rPr>
              <a:t>managers et disponible dans la Rubrique Des Commerciaux en </a:t>
            </a:r>
            <a:r>
              <a:rPr lang="fr-FR" sz="1600" b="1" dirty="0" smtClean="0">
                <a:solidFill>
                  <a:srgbClr val="000000"/>
                </a:solidFill>
                <a:hlinkClick r:id="rId4"/>
              </a:rPr>
              <a:t>cliquant ICI</a:t>
            </a:r>
            <a:r>
              <a:rPr lang="fr-FR" sz="1600" b="1" dirty="0" smtClean="0">
                <a:solidFill>
                  <a:srgbClr val="000000"/>
                </a:solidFill>
              </a:rPr>
              <a:t>.</a:t>
            </a:r>
            <a:endParaRPr lang="fr-FR" sz="16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6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41545509DEBD48A68EDFA313C4538B" ma:contentTypeVersion="0" ma:contentTypeDescription="Crée un document." ma:contentTypeScope="" ma:versionID="629fbac917b615f7301c52526022bd8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444acaeb8d2f5316ed343f3b8a87c5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E9BD97-1D52-4B2E-815A-E302657719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2A365C7-CE6B-4FEF-BDAF-82AC5FC78759}">
  <ds:schemaRefs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50104D1-5E28-4F6C-845B-65F9E81824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2481</TotalTime>
  <Words>1889</Words>
  <Application>Microsoft Office PowerPoint</Application>
  <PresentationFormat>Affichage à l'écran (4:3)</PresentationFormat>
  <Paragraphs>359</Paragraphs>
  <Slides>14</Slides>
  <Notes>5</Notes>
  <HiddenSlides>0</HiddenSlides>
  <MMClips>0</MMClips>
  <ScaleCrop>false</ScaleCrop>
  <HeadingPairs>
    <vt:vector size="6" baseType="variant">
      <vt:variant>
        <vt:lpstr>Thème</vt:lpstr>
      </vt:variant>
      <vt:variant>
        <vt:i4>4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1_1-MODELE PART</vt:lpstr>
      <vt:lpstr>1-MODELE PART</vt:lpstr>
      <vt:lpstr>2_1-MODELE PART</vt:lpstr>
      <vt:lpstr>3_1-MODELE PART</vt:lpstr>
      <vt:lpstr>Acrobat Document</vt:lpstr>
      <vt:lpstr>Présentation PowerPoint</vt:lpstr>
      <vt:lpstr>sommaire</vt:lpstr>
      <vt:lpstr>                      1. Le contexte (1/2)</vt:lpstr>
      <vt:lpstr>                      </vt:lpstr>
      <vt:lpstr>2. L’offre (1/3)</vt:lpstr>
      <vt:lpstr>2. L’offre (2/3)</vt:lpstr>
      <vt:lpstr>2. L’offre en détail (3/3)</vt:lpstr>
      <vt:lpstr>3. La sauvegarde du portefeuille (1/2)</vt:lpstr>
      <vt:lpstr>3. La sauvegarde du Portefeuille (2/2)</vt:lpstr>
      <vt:lpstr>4. Communication et digital</vt:lpstr>
      <vt:lpstr>5. E-learning (individuel)</vt:lpstr>
      <vt:lpstr>Les annexes à votre service</vt:lpstr>
      <vt:lpstr>NOUVELLE OFFRE 2 ROUES : C’est parti !</vt:lpstr>
      <vt:lpstr>Présentation PowerPoint</vt:lpstr>
    </vt:vector>
  </TitlesOfParts>
  <Company>GCE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BRIEF AGENCE  commercial   Semaine 1 – Mardi 3 au samedi 7 janvier</dc:title>
  <dc:creator>A6701265</dc:creator>
  <cp:lastModifiedBy>A5700384</cp:lastModifiedBy>
  <cp:revision>100</cp:revision>
  <cp:lastPrinted>2018-06-04T12:21:33Z</cp:lastPrinted>
  <dcterms:created xsi:type="dcterms:W3CDTF">2016-12-19T08:03:22Z</dcterms:created>
  <dcterms:modified xsi:type="dcterms:W3CDTF">2018-06-05T10:06:43Z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0x0101001141545509DEBD48A68EDFA313C4538B</vt:lpwstr>
  </property>
</Properties>
</file>