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70" r:id="rId5"/>
    <p:sldId id="290" r:id="rId6"/>
    <p:sldId id="291" r:id="rId7"/>
    <p:sldId id="293" r:id="rId8"/>
    <p:sldId id="294" r:id="rId9"/>
    <p:sldId id="295" r:id="rId10"/>
    <p:sldId id="296" r:id="rId11"/>
    <p:sldId id="297" r:id="rId12"/>
    <p:sldId id="298" r:id="rId13"/>
    <p:sldId id="299" r:id="rId1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D8D5"/>
    <a:srgbClr val="EE767C"/>
    <a:srgbClr val="F7ADA7"/>
    <a:srgbClr val="F63691"/>
    <a:srgbClr val="FFFFFF"/>
    <a:srgbClr val="C31632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8083" autoAdjust="0"/>
  </p:normalViewPr>
  <p:slideViewPr>
    <p:cSldViewPr showGuides="1">
      <p:cViewPr>
        <p:scale>
          <a:sx n="118" d="100"/>
          <a:sy n="118" d="100"/>
        </p:scale>
        <p:origin x="-1434" y="60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3870" y="-12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14/08/2019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14/08/2019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381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381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381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3811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381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381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381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7.jpeg"/><Relationship Id="rId4" Type="http://schemas.openxmlformats.org/officeDocument/2006/relationships/image" Target="../media/image1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3.png"/><Relationship Id="rId4" Type="http://schemas.openxmlformats.org/officeDocument/2006/relationships/image" Target="../media/image7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3.png"/><Relationship Id="rId4" Type="http://schemas.openxmlformats.org/officeDocument/2006/relationships/image" Target="../media/image7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>
          <a:xfrm>
            <a:off x="789379" y="6495449"/>
            <a:ext cx="6248619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789379" y="6495449"/>
            <a:ext cx="6248619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789381" y="6525344"/>
            <a:ext cx="6248619" cy="3651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FRO • JUILLET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789379" y="6495449"/>
            <a:ext cx="6248619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>
          <a:xfrm>
            <a:off x="789379" y="6495449"/>
            <a:ext cx="6248619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>
          <a:xfrm>
            <a:off x="789379" y="6495449"/>
            <a:ext cx="6248619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789379" y="6495449"/>
            <a:ext cx="6248619" cy="365125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INTITULÉ DU DOCUMENT • 04 mai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72"/>
          <a:stretch/>
        </p:blipFill>
        <p:spPr>
          <a:xfrm>
            <a:off x="4824000" y="2998416"/>
            <a:ext cx="432048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626"/>
          <a:stretch/>
        </p:blipFill>
        <p:spPr>
          <a:xfrm>
            <a:off x="7836408" y="0"/>
            <a:ext cx="1307592" cy="1816992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9" y="6375379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276" y="6452089"/>
            <a:ext cx="1435960" cy="322201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26" y="6577370"/>
            <a:ext cx="1748727" cy="17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7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Connecteur droit 70"/>
          <p:cNvCxnSpPr/>
          <p:nvPr/>
        </p:nvCxnSpPr>
        <p:spPr>
          <a:xfrm flipH="1" flipV="1">
            <a:off x="259871" y="2276872"/>
            <a:ext cx="8350" cy="120033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Espace réservé pour une image 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sp>
        <p:nvSpPr>
          <p:cNvPr id="95" name="Titre 12"/>
          <p:cNvSpPr txBox="1">
            <a:spLocks/>
          </p:cNvSpPr>
          <p:nvPr/>
        </p:nvSpPr>
        <p:spPr>
          <a:xfrm>
            <a:off x="251520" y="2276872"/>
            <a:ext cx="4660541" cy="120032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400" b="0" dirty="0"/>
              <a:t>QCF/QR simplifié accessible sur DEI</a:t>
            </a:r>
            <a:br>
              <a:rPr lang="fr-FR" sz="2400" b="0" dirty="0"/>
            </a:br>
            <a:r>
              <a:rPr lang="fr-FR" sz="2400" b="0" dirty="0"/>
              <a:t>Evolution septembre 2019</a:t>
            </a:r>
            <a:endParaRPr lang="fr-FR" sz="2400" b="0" dirty="0"/>
          </a:p>
        </p:txBody>
      </p:sp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2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4824536" cy="738664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QCF/QR simplifié accessible sur DEI</a:t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sz="2000" dirty="0">
                <a:solidFill>
                  <a:schemeClr val="tx1"/>
                </a:solidFill>
              </a:rPr>
              <a:t>Sommaire</a:t>
            </a:r>
            <a:endParaRPr lang="fr-FR" sz="2000" b="0" dirty="0">
              <a:solidFill>
                <a:schemeClr val="tx1"/>
              </a:solidFill>
            </a:endParaRPr>
          </a:p>
        </p:txBody>
      </p:sp>
      <p:sp>
        <p:nvSpPr>
          <p:cNvPr id="15" name="Espace réservé du texte 31">
            <a:extLst>
              <a:ext uri="{FF2B5EF4-FFF2-40B4-BE49-F238E27FC236}">
                <a16:creationId xmlns="" xmlns:a16="http://schemas.microsoft.com/office/drawing/2014/main" id="{0F1D0D19-1E01-4121-AE3B-1B6DB64FED6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475656" y="1916832"/>
            <a:ext cx="4582301" cy="76615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1. Contexte</a:t>
            </a:r>
            <a:endParaRPr lang="fr-FR" dirty="0" smtClean="0">
              <a:solidFill>
                <a:schemeClr val="tx1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" name="Espace réservé du texte 51">
            <a:extLst>
              <a:ext uri="{FF2B5EF4-FFF2-40B4-BE49-F238E27FC236}">
                <a16:creationId xmlns="" xmlns:a16="http://schemas.microsoft.com/office/drawing/2014/main" id="{859D4F84-3A72-4044-9488-0C2DD10CD0A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491382" y="2868945"/>
            <a:ext cx="4661192" cy="771626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2. Le </a:t>
            </a:r>
            <a:r>
              <a:rPr lang="fr-FR" dirty="0" smtClean="0">
                <a:solidFill>
                  <a:schemeClr val="tx1"/>
                </a:solidFill>
              </a:rPr>
              <a:t>parcours client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68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3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4824536" cy="738664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QCF/QR simplifié accessible sur DEI</a:t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sz="2000" dirty="0" smtClean="0">
                <a:solidFill>
                  <a:schemeClr val="tx1"/>
                </a:solidFill>
              </a:rPr>
              <a:t>contexte de l’</a:t>
            </a:r>
            <a:r>
              <a:rPr lang="fr-FR" sz="2000" dirty="0" err="1" smtClean="0">
                <a:solidFill>
                  <a:schemeClr val="tx1"/>
                </a:solidFill>
              </a:rPr>
              <a:t>evolution</a:t>
            </a:r>
            <a:endParaRPr lang="fr-FR" sz="2000" b="0" dirty="0">
              <a:solidFill>
                <a:schemeClr val="tx1"/>
              </a:solidFill>
            </a:endParaRPr>
          </a:p>
        </p:txBody>
      </p:sp>
      <p:sp>
        <p:nvSpPr>
          <p:cNvPr id="6" name="Espace réservé du texte 8">
            <a:extLst>
              <a:ext uri="{FF2B5EF4-FFF2-40B4-BE49-F238E27FC236}">
                <a16:creationId xmlns="" xmlns:a16="http://schemas.microsoft.com/office/drawing/2014/main" id="{019C0F19-91DE-4604-AE0D-DA0F78803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3608" y="1340768"/>
            <a:ext cx="7245011" cy="4752528"/>
          </a:xfrm>
        </p:spPr>
        <p:txBody>
          <a:bodyPr>
            <a:normAutofit fontScale="85000" lnSpcReduction="10000"/>
          </a:bodyPr>
          <a:lstStyle/>
          <a:p>
            <a:r>
              <a:rPr lang="fr-FR" dirty="0" smtClean="0"/>
              <a:t>La réglementation MIF 2 nécessite de connaître la compétence financière ainsi que le profil de risque de l’investisseur.</a:t>
            </a:r>
            <a:endParaRPr lang="fr-FR" dirty="0"/>
          </a:p>
          <a:p>
            <a:r>
              <a:rPr lang="fr-FR" dirty="0" smtClean="0"/>
              <a:t>A l’heure actuelle, ces deux questionnaires  QCF et QR ne peuvent être validés ou modifiés que sur le poste bancaire.</a:t>
            </a:r>
            <a:endParaRPr lang="fr-FR" dirty="0"/>
          </a:p>
          <a:p>
            <a:r>
              <a:rPr lang="fr-FR" dirty="0" smtClean="0"/>
              <a:t>Ces questionnaires sont souvent réalisés au moment d’une ouverture de compte titres ou de PEA, d’une opération titres ou sur OPC, d’une souscription d’un contrat d’assurance, etc.</a:t>
            </a:r>
          </a:p>
          <a:p>
            <a:endParaRPr lang="fr-FR" dirty="0" smtClean="0"/>
          </a:p>
          <a:p>
            <a:r>
              <a:rPr lang="fr-FR" dirty="0" smtClean="0"/>
              <a:t> </a:t>
            </a:r>
            <a:r>
              <a:rPr lang="fr-FR" b="1" dirty="0" smtClean="0"/>
              <a:t>A la clé, un alourdissement du parcours commercial.</a:t>
            </a:r>
          </a:p>
          <a:p>
            <a:endParaRPr lang="fr-FR" dirty="0" smtClean="0"/>
          </a:p>
          <a:p>
            <a:r>
              <a:rPr lang="fr-FR" b="1" dirty="0" smtClean="0"/>
              <a:t>L’évolution à venir début septembre 2019 vise à installer le QCF/QR simplifié sur le DEI des particuliers en offrant au client la possibilité de réaliser son questionnaire</a:t>
            </a:r>
            <a:r>
              <a:rPr lang="fr-FR" b="1" dirty="0" smtClean="0"/>
              <a:t>:</a:t>
            </a:r>
          </a:p>
          <a:p>
            <a:endParaRPr lang="fr-FR" b="1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b="1" dirty="0" smtClean="0"/>
              <a:t>à tout moment via son espace « Profil »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b="1" dirty="0" smtClean="0"/>
              <a:t>lors du passage d’ordre sur un compte Titres ou PEA si son QCF/QR n’est plus valide *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b="1" dirty="0" smtClean="0"/>
              <a:t>lors de la réalisation d’une opération sur un produit d’assurance vie </a:t>
            </a:r>
            <a:r>
              <a:rPr lang="fr-FR" b="1" dirty="0"/>
              <a:t>si son QCF/QR n’est plus valide </a:t>
            </a:r>
            <a:r>
              <a:rPr lang="fr-FR" b="1" dirty="0" smtClean="0"/>
              <a:t>*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b="1" dirty="0" smtClean="0"/>
              <a:t>via l’accès à son espace « Bourse » lorsque son QCF/QR existant n’est plus valide*</a:t>
            </a:r>
            <a:endParaRPr lang="fr-FR" b="1" dirty="0"/>
          </a:p>
          <a:p>
            <a:pPr marL="171450" indent="-171450">
              <a:buFontTx/>
              <a:buChar char="-"/>
            </a:pPr>
            <a:endParaRPr lang="fr-FR" dirty="0"/>
          </a:p>
          <a:p>
            <a:r>
              <a:rPr lang="fr-FR" dirty="0" smtClean="0"/>
              <a:t>* </a:t>
            </a:r>
            <a:r>
              <a:rPr lang="fr-FR" sz="1000" i="1" dirty="0" smtClean="0"/>
              <a:t>Le QCF/QR n’est plus valide s’il date de plus de deux ans ou si le client n’a pas souhaité ou si ce dernier a été réalisé avec l’ancien questionnaire ( avant le 28/05/2018)</a:t>
            </a:r>
          </a:p>
        </p:txBody>
      </p:sp>
    </p:spTree>
    <p:extLst>
      <p:ext uri="{BB962C8B-B14F-4D97-AF65-F5344CB8AC3E}">
        <p14:creationId xmlns:p14="http://schemas.microsoft.com/office/powerpoint/2010/main" val="397815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4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4824536" cy="738664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QCF/QR simplifié accessible sur DEI</a:t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sz="2000" dirty="0" smtClean="0">
                <a:solidFill>
                  <a:schemeClr val="tx1"/>
                </a:solidFill>
              </a:rPr>
              <a:t>Le parcours client</a:t>
            </a:r>
            <a:endParaRPr lang="fr-FR" sz="2000" b="0" dirty="0">
              <a:solidFill>
                <a:schemeClr val="tx1"/>
              </a:solidFill>
            </a:endParaRPr>
          </a:p>
        </p:txBody>
      </p:sp>
      <p:pic>
        <p:nvPicPr>
          <p:cNvPr id="6" name="Imag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531" y="2574395"/>
            <a:ext cx="3238500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6065688" y="2749801"/>
            <a:ext cx="799343" cy="26039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7042825" y="3242207"/>
            <a:ext cx="1517515" cy="138499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Le client accède à sa synthèse de compte en saisissant son identifiant et son mot de passe</a:t>
            </a:r>
            <a:endParaRPr lang="fr-FR" sz="1400" dirty="0"/>
          </a:p>
        </p:txBody>
      </p:sp>
      <p:sp>
        <p:nvSpPr>
          <p:cNvPr id="10" name="Virage 9"/>
          <p:cNvSpPr/>
          <p:nvPr/>
        </p:nvSpPr>
        <p:spPr>
          <a:xfrm rot="10800000" flipV="1">
            <a:off x="6933867" y="2824916"/>
            <a:ext cx="926082" cy="370554"/>
          </a:xfrm>
          <a:prstGeom prst="ben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11" name="Image 20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4" t="10588" r="16946" b="7648"/>
          <a:stretch>
            <a:fillRect/>
          </a:stretch>
        </p:blipFill>
        <p:spPr bwMode="auto">
          <a:xfrm>
            <a:off x="3403746" y="2000719"/>
            <a:ext cx="520065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3403746" y="2296789"/>
            <a:ext cx="574867" cy="453012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Virage 12"/>
          <p:cNvSpPr/>
          <p:nvPr/>
        </p:nvSpPr>
        <p:spPr>
          <a:xfrm flipH="1">
            <a:off x="4047449" y="2504440"/>
            <a:ext cx="363159" cy="1173676"/>
          </a:xfrm>
          <a:prstGeom prst="ben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047449" y="3812505"/>
            <a:ext cx="1795989" cy="73866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Le QCF / QR est accessible via l’accès à « Mon Profil ».</a:t>
            </a:r>
            <a:endParaRPr lang="fr-FR" sz="1400" dirty="0"/>
          </a:p>
        </p:txBody>
      </p:sp>
      <p:sp>
        <p:nvSpPr>
          <p:cNvPr id="2" name="Rectangle 1"/>
          <p:cNvSpPr/>
          <p:nvPr/>
        </p:nvSpPr>
        <p:spPr>
          <a:xfrm>
            <a:off x="395536" y="1360684"/>
            <a:ext cx="2016224" cy="4300563"/>
          </a:xfrm>
          <a:prstGeom prst="rect">
            <a:avLst/>
          </a:prstGeom>
          <a:solidFill>
            <a:srgbClr val="FBD8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Accès au questionnaire</a:t>
            </a:r>
          </a:p>
        </p:txBody>
      </p:sp>
    </p:spTree>
    <p:extLst>
      <p:ext uri="{BB962C8B-B14F-4D97-AF65-F5344CB8AC3E}">
        <p14:creationId xmlns:p14="http://schemas.microsoft.com/office/powerpoint/2010/main" val="220550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5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4824536" cy="738664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QCF/QR simplifié accessible sur DEI</a:t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sz="2000" dirty="0" smtClean="0">
                <a:solidFill>
                  <a:schemeClr val="tx1"/>
                </a:solidFill>
              </a:rPr>
              <a:t>Le parcours client</a:t>
            </a:r>
            <a:endParaRPr lang="fr-FR" sz="2000" b="0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5536" y="1360684"/>
            <a:ext cx="1872208" cy="4300563"/>
          </a:xfrm>
          <a:prstGeom prst="rect">
            <a:avLst/>
          </a:prstGeom>
          <a:solidFill>
            <a:srgbClr val="FBD8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Accès au </a:t>
            </a:r>
            <a:r>
              <a:rPr lang="fr-FR" dirty="0" smtClean="0">
                <a:solidFill>
                  <a:schemeClr val="tx1"/>
                </a:solidFill>
              </a:rPr>
              <a:t>questionnaire</a:t>
            </a: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algn="ctr"/>
            <a:endParaRPr lang="fr-FR" dirty="0" smtClean="0">
              <a:solidFill>
                <a:schemeClr val="tx1"/>
              </a:solidFill>
            </a:endParaRP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360683"/>
            <a:ext cx="6557164" cy="430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ZoneTexte 16"/>
          <p:cNvSpPr txBox="1"/>
          <p:nvPr/>
        </p:nvSpPr>
        <p:spPr>
          <a:xfrm>
            <a:off x="395536" y="3936759"/>
            <a:ext cx="1800200" cy="175432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Le profil investisseur peut être </a:t>
            </a:r>
            <a:r>
              <a:rPr lang="fr-FR" sz="1200" dirty="0" smtClean="0">
                <a:solidFill>
                  <a:srgbClr val="00B050"/>
                </a:solidFill>
              </a:rPr>
              <a:t>valide </a:t>
            </a:r>
            <a:r>
              <a:rPr lang="fr-FR" sz="1200" dirty="0" smtClean="0"/>
              <a:t>ou </a:t>
            </a:r>
            <a:r>
              <a:rPr lang="fr-FR" sz="1200" dirty="0" smtClean="0">
                <a:solidFill>
                  <a:srgbClr val="FF0000"/>
                </a:solidFill>
              </a:rPr>
              <a:t>invalide</a:t>
            </a:r>
            <a:r>
              <a:rPr lang="fr-FR" sz="1200" dirty="0" smtClean="0"/>
              <a:t>. Il est estimé invalide dans les cas suivants :</a:t>
            </a:r>
          </a:p>
          <a:p>
            <a:r>
              <a:rPr lang="fr-FR" sz="1200" dirty="0" smtClean="0"/>
              <a:t> -      Pas de questionnaire </a:t>
            </a:r>
          </a:p>
          <a:p>
            <a:r>
              <a:rPr lang="fr-FR" sz="1200" dirty="0"/>
              <a:t> </a:t>
            </a:r>
            <a:r>
              <a:rPr lang="fr-FR" sz="1200" dirty="0" smtClean="0"/>
              <a:t>       réalisé</a:t>
            </a:r>
          </a:p>
          <a:p>
            <a:pPr marL="285750" indent="-285750">
              <a:buFontTx/>
              <a:buChar char="-"/>
            </a:pPr>
            <a:r>
              <a:rPr lang="fr-FR" sz="1200" dirty="0" smtClean="0"/>
              <a:t>Refus de réponse</a:t>
            </a:r>
          </a:p>
          <a:p>
            <a:pPr marL="285750" indent="-285750">
              <a:buFontTx/>
              <a:buChar char="-"/>
            </a:pPr>
            <a:r>
              <a:rPr lang="fr-FR" sz="1200" dirty="0" smtClean="0"/>
              <a:t>Questionnaire obsolète avant le 28/05/2018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20377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6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4824536" cy="738664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QCF/QR simplifié accessible sur DEI</a:t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sz="2000" dirty="0" smtClean="0">
                <a:solidFill>
                  <a:schemeClr val="tx1"/>
                </a:solidFill>
              </a:rPr>
              <a:t>Le parcours client</a:t>
            </a:r>
            <a:endParaRPr lang="fr-FR" sz="2000" b="0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5536" y="1360684"/>
            <a:ext cx="2016224" cy="4300563"/>
          </a:xfrm>
          <a:prstGeom prst="rect">
            <a:avLst/>
          </a:prstGeom>
          <a:solidFill>
            <a:srgbClr val="FBD8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Accès au </a:t>
            </a:r>
            <a:r>
              <a:rPr lang="fr-FR" dirty="0" smtClean="0">
                <a:solidFill>
                  <a:schemeClr val="tx1"/>
                </a:solidFill>
              </a:rPr>
              <a:t>questionnaire</a:t>
            </a: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algn="ctr"/>
            <a:endParaRPr lang="fr-FR" dirty="0" smtClean="0">
              <a:solidFill>
                <a:schemeClr val="tx1"/>
              </a:solidFill>
            </a:endParaRPr>
          </a:p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1" y="1360684"/>
            <a:ext cx="6480720" cy="430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395536" y="4149080"/>
            <a:ext cx="2016224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L’action « mettre à jour mon profil » déclenche le processus d’un nouveau QCF/QR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420284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7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4824536" cy="738664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QCF/QR simplifié accessible sur DEI</a:t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sz="2000" dirty="0" smtClean="0">
                <a:solidFill>
                  <a:schemeClr val="tx1"/>
                </a:solidFill>
              </a:rPr>
              <a:t>Le parcours client</a:t>
            </a:r>
            <a:endParaRPr lang="fr-FR" sz="2000" b="0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5536" y="1360684"/>
            <a:ext cx="2016224" cy="4300563"/>
          </a:xfrm>
          <a:prstGeom prst="rect">
            <a:avLst/>
          </a:prstGeom>
          <a:solidFill>
            <a:srgbClr val="FBD8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En fin de questionnaire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299017"/>
            <a:ext cx="5165810" cy="4492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/>
          <p:cNvSpPr txBox="1"/>
          <p:nvPr/>
        </p:nvSpPr>
        <p:spPr>
          <a:xfrm>
            <a:off x="1593410" y="4509120"/>
            <a:ext cx="2018412" cy="73866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En fin de questionnaire, un écran récapitulatif apparaît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45505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8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4824536" cy="738664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QCF/QR simplifié accessible sur DEI</a:t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sz="2000" dirty="0" smtClean="0">
                <a:solidFill>
                  <a:schemeClr val="tx1"/>
                </a:solidFill>
              </a:rPr>
              <a:t>Le parcours client</a:t>
            </a:r>
            <a:endParaRPr lang="fr-FR" sz="2000" b="0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5536" y="1360684"/>
            <a:ext cx="2016224" cy="4300563"/>
          </a:xfrm>
          <a:prstGeom prst="rect">
            <a:avLst/>
          </a:prstGeom>
          <a:solidFill>
            <a:srgbClr val="FBD8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L‘alimentation des données dans </a:t>
            </a:r>
            <a:r>
              <a:rPr lang="fr-FR" dirty="0" err="1" smtClean="0">
                <a:solidFill>
                  <a:schemeClr val="tx1"/>
                </a:solidFill>
              </a:rPr>
              <a:t>MySys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Espace réservé du texte 8">
            <a:extLst>
              <a:ext uri="{FF2B5EF4-FFF2-40B4-BE49-F238E27FC236}">
                <a16:creationId xmlns="" xmlns:a16="http://schemas.microsoft.com/office/drawing/2014/main" id="{019C0F19-91DE-4604-AE0D-DA0F78803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55776" y="1360684"/>
            <a:ext cx="5892800" cy="3837684"/>
          </a:xfrm>
        </p:spPr>
        <p:txBody>
          <a:bodyPr>
            <a:normAutofit/>
          </a:bodyPr>
          <a:lstStyle/>
          <a:p>
            <a:pPr algn="just"/>
            <a:endParaRPr lang="fr-FR" dirty="0"/>
          </a:p>
          <a:p>
            <a:endParaRPr lang="fr-FR" dirty="0" smtClean="0"/>
          </a:p>
          <a:p>
            <a:r>
              <a:rPr lang="fr-FR" sz="1600" b="1" dirty="0"/>
              <a:t>En retour de questionnaire :</a:t>
            </a:r>
          </a:p>
          <a:p>
            <a:endParaRPr lang="fr-FR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 smtClean="0"/>
              <a:t>Les données compétence financière et risque sont enregistrées dans </a:t>
            </a:r>
            <a:r>
              <a:rPr lang="fr-FR" dirty="0" err="1" smtClean="0"/>
              <a:t>MySys</a:t>
            </a:r>
            <a:r>
              <a:rPr lang="fr-FR" dirty="0" smtClean="0"/>
              <a:t>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 smtClean="0"/>
              <a:t>Un CRE administratif est généré,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 smtClean="0"/>
              <a:t>La nouvelle compétence financière est propagée sur tous les Comptes Titres qu’ils soient privés ou pros.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dirty="0" smtClean="0"/>
          </a:p>
          <a:p>
            <a:r>
              <a:rPr lang="fr-FR" dirty="0" smtClean="0"/>
              <a:t>Puis le client est automatiquement dirigé vers l’écran de synthèse de ses comptes.</a:t>
            </a:r>
            <a:endParaRPr lang="fr-FR" dirty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08898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9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4824536" cy="738664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QCF/QR simplifié accessible sur DEI</a:t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sz="2000" dirty="0" smtClean="0">
                <a:solidFill>
                  <a:schemeClr val="tx1"/>
                </a:solidFill>
              </a:rPr>
              <a:t>Le parcours client</a:t>
            </a:r>
            <a:endParaRPr lang="fr-FR" sz="2000" b="0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5536" y="1360684"/>
            <a:ext cx="2016224" cy="4300563"/>
          </a:xfrm>
          <a:prstGeom prst="rect">
            <a:avLst/>
          </a:prstGeom>
          <a:solidFill>
            <a:srgbClr val="FBD8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L‘alimentation des données dans </a:t>
            </a:r>
            <a:r>
              <a:rPr lang="fr-FR" dirty="0" err="1" smtClean="0">
                <a:solidFill>
                  <a:schemeClr val="tx1"/>
                </a:solidFill>
              </a:rPr>
              <a:t>MySys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0" name="Image 1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8" t="15613" r="18248" b="14650"/>
          <a:stretch>
            <a:fillRect/>
          </a:stretch>
        </p:blipFill>
        <p:spPr bwMode="auto">
          <a:xfrm>
            <a:off x="3603306" y="1772816"/>
            <a:ext cx="5057775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24" y="3933056"/>
            <a:ext cx="4795643" cy="2376263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3851920" y="5232673"/>
            <a:ext cx="2107193" cy="830997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Il est également visible dans l’évènement administratif </a:t>
            </a:r>
            <a:endParaRPr lang="fr-FR" sz="1600" dirty="0"/>
          </a:p>
        </p:txBody>
      </p:sp>
      <p:sp>
        <p:nvSpPr>
          <p:cNvPr id="13" name="ZoneTexte 12"/>
          <p:cNvSpPr txBox="1"/>
          <p:nvPr/>
        </p:nvSpPr>
        <p:spPr>
          <a:xfrm>
            <a:off x="4876523" y="3861048"/>
            <a:ext cx="3478874" cy="73866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/>
              <a:t>Le canal de réalisation du dernier QCF/QR est restitué sur le poste de travail </a:t>
            </a:r>
            <a:r>
              <a:rPr lang="fr-FR" sz="1400" dirty="0" smtClean="0"/>
              <a:t>au </a:t>
            </a:r>
            <a:r>
              <a:rPr lang="fr-FR" sz="1400" dirty="0"/>
              <a:t>niveau de la Synthèse client particulier</a:t>
            </a:r>
          </a:p>
        </p:txBody>
      </p:sp>
    </p:spTree>
    <p:extLst>
      <p:ext uri="{BB962C8B-B14F-4D97-AF65-F5344CB8AC3E}">
        <p14:creationId xmlns:p14="http://schemas.microsoft.com/office/powerpoint/2010/main" val="3491067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10</a:t>
            </a:fld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4824536" cy="738664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QCF/QR simplifié accessible sur DEI</a:t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sz="2000" dirty="0" smtClean="0">
                <a:solidFill>
                  <a:schemeClr val="tx1"/>
                </a:solidFill>
              </a:rPr>
              <a:t>Le parcours client</a:t>
            </a:r>
            <a:endParaRPr lang="fr-FR" sz="2000" b="0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5536" y="1360684"/>
            <a:ext cx="2016224" cy="4300563"/>
          </a:xfrm>
          <a:prstGeom prst="rect">
            <a:avLst/>
          </a:prstGeom>
          <a:solidFill>
            <a:srgbClr val="FBD8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L’accès </a:t>
            </a:r>
            <a:r>
              <a:rPr lang="fr-FR" dirty="0">
                <a:solidFill>
                  <a:schemeClr val="tx1"/>
                </a:solidFill>
              </a:rPr>
              <a:t>au QCF/QR à partir d’un contrat d’assurance vie – onglet « Mon Epargne » si le QCF/ QR n’est plus </a:t>
            </a:r>
            <a:r>
              <a:rPr lang="fr-FR" dirty="0" smtClean="0">
                <a:solidFill>
                  <a:schemeClr val="tx1"/>
                </a:solidFill>
              </a:rPr>
              <a:t>valide</a:t>
            </a: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algn="ctr"/>
            <a:endParaRPr lang="fr-FR" dirty="0" smtClean="0">
              <a:solidFill>
                <a:schemeClr val="tx1"/>
              </a:solidFill>
            </a:endParaRPr>
          </a:p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792" y="1196752"/>
            <a:ext cx="6170579" cy="2945828"/>
          </a:xfrm>
          <a:prstGeom prst="rect">
            <a:avLst/>
          </a:prstGeom>
        </p:spPr>
      </p:pic>
      <p:pic>
        <p:nvPicPr>
          <p:cNvPr id="10" name="Image 8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9" t="7301" r="18182" b="16191"/>
          <a:stretch>
            <a:fillRect/>
          </a:stretch>
        </p:blipFill>
        <p:spPr bwMode="auto">
          <a:xfrm>
            <a:off x="386248" y="4142580"/>
            <a:ext cx="3974812" cy="1933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2987824" y="5301208"/>
            <a:ext cx="3307404" cy="523220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La même nouveauté est installée depuis l’accès à l’assurance-vie</a:t>
            </a:r>
            <a:endParaRPr lang="fr-FR" sz="1400" dirty="0"/>
          </a:p>
        </p:txBody>
      </p:sp>
      <p:sp>
        <p:nvSpPr>
          <p:cNvPr id="12" name="Ellipse 11"/>
          <p:cNvSpPr/>
          <p:nvPr/>
        </p:nvSpPr>
        <p:spPr>
          <a:xfrm flipV="1">
            <a:off x="3201894" y="2276872"/>
            <a:ext cx="5712432" cy="173146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599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0341085-8EEC-47D3-9566-2A45068B4531}">
  <ds:schemaRefs>
    <ds:schemaRef ds:uri="http://schemas.microsoft.com/office/2006/documentManagement/types"/>
    <ds:schemaRef ds:uri="http://purl.org/dc/terms/"/>
    <ds:schemaRef ds:uri="http://www.w3.org/XML/1998/namespace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3803</TotalTime>
  <Words>388</Words>
  <Application>Microsoft Office PowerPoint</Application>
  <PresentationFormat>Affichage à l'écran (4:3)</PresentationFormat>
  <Paragraphs>75</Paragraphs>
  <Slides>10</Slides>
  <Notes>7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Thème Office</vt:lpstr>
      <vt:lpstr>Présentation PowerPoint</vt:lpstr>
      <vt:lpstr>QCF/QR simplifié accessible sur DEI Sommaire</vt:lpstr>
      <vt:lpstr>QCF/QR simplifié accessible sur DEI contexte de l’evolution</vt:lpstr>
      <vt:lpstr>QCF/QR simplifié accessible sur DEI Le parcours client</vt:lpstr>
      <vt:lpstr>QCF/QR simplifié accessible sur DEI Le parcours client</vt:lpstr>
      <vt:lpstr>QCF/QR simplifié accessible sur DEI Le parcours client</vt:lpstr>
      <vt:lpstr>QCF/QR simplifié accessible sur DEI Le parcours client</vt:lpstr>
      <vt:lpstr>QCF/QR simplifié accessible sur DEI Le parcours client</vt:lpstr>
      <vt:lpstr>QCF/QR simplifié accessible sur DEI Le parcours client</vt:lpstr>
      <vt:lpstr>QCF/QR simplifié accessible sur DEI Le parcours client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A6700687</cp:lastModifiedBy>
  <cp:revision>326</cp:revision>
  <cp:lastPrinted>2019-08-14T14:55:22Z</cp:lastPrinted>
  <dcterms:created xsi:type="dcterms:W3CDTF">2017-05-30T18:41:27Z</dcterms:created>
  <dcterms:modified xsi:type="dcterms:W3CDTF">2019-08-14T15:19:59Z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