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2"/>
  </p:notesMasterIdLst>
  <p:handoutMasterIdLst>
    <p:handoutMasterId r:id="rId13"/>
  </p:handoutMasterIdLst>
  <p:sldIdLst>
    <p:sldId id="293" r:id="rId5"/>
    <p:sldId id="310" r:id="rId6"/>
    <p:sldId id="311" r:id="rId7"/>
    <p:sldId id="305" r:id="rId8"/>
    <p:sldId id="297" r:id="rId9"/>
    <p:sldId id="303" r:id="rId10"/>
    <p:sldId id="312" r:id="rId1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223A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8093" autoAdjust="0"/>
  </p:normalViewPr>
  <p:slideViewPr>
    <p:cSldViewPr showGuides="1">
      <p:cViewPr varScale="1">
        <p:scale>
          <a:sx n="111" d="100"/>
          <a:sy n="111" d="100"/>
        </p:scale>
        <p:origin x="1614" y="138"/>
      </p:cViewPr>
      <p:guideLst>
        <p:guide orient="horz"/>
        <p:guide/>
      </p:guideLst>
    </p:cSldViewPr>
  </p:slideViewPr>
  <p:outlineViewPr>
    <p:cViewPr>
      <p:scale>
        <a:sx n="33" d="100"/>
        <a:sy n="33" d="100"/>
      </p:scale>
      <p:origin x="0" y="1038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5" d="100"/>
          <a:sy n="85" d="100"/>
        </p:scale>
        <p:origin x="-3834" y="-96"/>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26/11/2019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26/11/2019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3.jpeg"/><Relationship Id="rId7"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2.jpeg"/><Relationship Id="rId4" Type="http://schemas.openxmlformats.org/officeDocument/2006/relationships/image" Target="../media/image7.jpeg"/><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jpeg"/><Relationship Id="rId5" Type="http://schemas.openxmlformats.org/officeDocument/2006/relationships/image" Target="../media/image12.jpeg"/><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microsoft.com/office/2007/relationships/hdphoto" Target="../media/hdphoto3.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microsoft.com/office/2007/relationships/hdphoto" Target="../media/hdphoto4.wdp"/></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99992" y="188640"/>
            <a:ext cx="4464000"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99992" y="1556792"/>
            <a:ext cx="4464496"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99992" y="2924944"/>
            <a:ext cx="4464496"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4999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8"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2564904"/>
            <a:ext cx="8328248" cy="5656268"/>
          </a:xfrm>
          <a:prstGeom prst="rect">
            <a:avLst/>
          </a:prstGeom>
        </p:spPr>
      </p:pic>
      <p:sp>
        <p:nvSpPr>
          <p:cNvPr id="5" name="Titre 1"/>
          <p:cNvSpPr>
            <a:spLocks noGrp="1"/>
          </p:cNvSpPr>
          <p:nvPr>
            <p:ph type="title" hasCustomPrompt="1"/>
          </p:nvPr>
        </p:nvSpPr>
        <p:spPr>
          <a:xfrm>
            <a:off x="1619672"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4" name="Espace réservé du texte 3"/>
          <p:cNvSpPr>
            <a:spLocks noGrp="1"/>
          </p:cNvSpPr>
          <p:nvPr>
            <p:ph type="body" sz="quarter" idx="15"/>
          </p:nvPr>
        </p:nvSpPr>
        <p:spPr>
          <a:xfrm>
            <a:off x="1619672"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BEBA8EAE-BF5A-486C-A8C5-ECC9F3942E4B}">
                <a14:imgProps xmlns:a14="http://schemas.microsoft.com/office/drawing/2010/main">
                  <a14:imgLayer r:embed="rId4">
                    <a14:imgEffect>
                      <a14:sharpenSoften amount="36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2052736" y="722454"/>
            <a:ext cx="3946251" cy="6135546"/>
          </a:xfrm>
          <a:prstGeom prst="rect">
            <a:avLst/>
          </a:prstGeom>
        </p:spPr>
      </p:pic>
      <p:pic>
        <p:nvPicPr>
          <p:cNvPr id="11"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3" name="Image 12"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7984" y="1916832"/>
            <a:ext cx="6096000" cy="4140200"/>
          </a:xfrm>
          <a:prstGeom prst="rect">
            <a:avLst/>
          </a:prstGeom>
        </p:spPr>
      </p:pic>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pic>
        <p:nvPicPr>
          <p:cNvPr id="8" name="Image 7" descr="# copie.png"/>
          <p:cNvPicPr>
            <a:picLocks noChangeAspect="1"/>
          </p:cNvPicPr>
          <p:nvPr userDrawn="1"/>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896256" y="1412776"/>
            <a:ext cx="1307592" cy="2033016"/>
          </a:xfrm>
          <a:prstGeom prst="rect">
            <a:avLst/>
          </a:prstGeom>
        </p:spPr>
      </p:pic>
      <p:pic>
        <p:nvPicPr>
          <p:cNvPr id="13"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4" name="Image 13"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extes">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cxnSp>
        <p:nvCxnSpPr>
          <p:cNvPr id="16" name="Connecteur droit 15"/>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043608" y="2348880"/>
            <a:ext cx="6926936"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3"/>
          <p:cNvSpPr>
            <a:spLocks noGrp="1"/>
          </p:cNvSpPr>
          <p:nvPr>
            <p:ph type="body" sz="quarter" idx="16"/>
          </p:nvPr>
        </p:nvSpPr>
        <p:spPr>
          <a:xfrm>
            <a:off x="1043608" y="1196752"/>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1" name="Espace réservé du tableau 4"/>
          <p:cNvSpPr>
            <a:spLocks noGrp="1"/>
          </p:cNvSpPr>
          <p:nvPr>
            <p:ph type="tbl" sz="quarter" idx="17"/>
          </p:nvPr>
        </p:nvSpPr>
        <p:spPr>
          <a:xfrm>
            <a:off x="1116013" y="2852738"/>
            <a:ext cx="6985000" cy="2879725"/>
          </a:xfrm>
        </p:spPr>
        <p:txBody>
          <a:bodyPr/>
          <a:lstStyle/>
          <a:p>
            <a:endParaRPr lang="fr-FR"/>
          </a:p>
        </p:txBody>
      </p:sp>
      <p:sp>
        <p:nvSpPr>
          <p:cNvPr id="12" name="Titre 8"/>
          <p:cNvSpPr>
            <a:spLocks noGrp="1"/>
          </p:cNvSpPr>
          <p:nvPr>
            <p:ph type="title" hasCustomPrompt="1"/>
          </p:nvPr>
        </p:nvSpPr>
        <p:spPr>
          <a:xfrm>
            <a:off x="1043608" y="260648"/>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3" name="Connecteur droit 12"/>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5252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descr="#1.png"/>
          <p:cNvPicPr>
            <a:picLocks noChangeAspect="1"/>
          </p:cNvPicPr>
          <p:nvPr userDrawn="1"/>
        </p:nvPicPr>
        <p:blipFill>
          <a:blip r:embed="rId12" cstate="print">
            <a:duotone>
              <a:prstClr val="black"/>
              <a:schemeClr val="bg1">
                <a:lumMod val="50000"/>
                <a:tint val="45000"/>
                <a:satMod val="400000"/>
              </a:schemeClr>
            </a:duotone>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pic>
        <p:nvPicPr>
          <p:cNvPr id="8" name="Image 7" descr="fond.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rgbClr val="223A5A"/>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13" name="Espace réservé pour une imag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7" r:id="rId1"/>
    <p:sldLayoutId id="2147483682" r:id="rId2"/>
    <p:sldLayoutId id="2147483655" r:id="rId3"/>
    <p:sldLayoutId id="2147483671" r:id="rId4"/>
    <p:sldLayoutId id="2147483672" r:id="rId5"/>
    <p:sldLayoutId id="2147483676" r:id="rId6"/>
    <p:sldLayoutId id="2147483673" r:id="rId7"/>
    <p:sldLayoutId id="2147483659" r:id="rId8"/>
    <p:sldLayoutId id="2147483684" r:id="rId9"/>
    <p:sldLayoutId id="2147483674" r:id="rId10"/>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17"/>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tmp"/><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pic>
        <p:nvPicPr>
          <p:cNvPr id="17" name="Espace réservé pour une 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56" name="ZoneTexte 55"/>
          <p:cNvSpPr txBox="1"/>
          <p:nvPr/>
        </p:nvSpPr>
        <p:spPr>
          <a:xfrm>
            <a:off x="251520" y="4437112"/>
            <a:ext cx="3096344" cy="677108"/>
          </a:xfrm>
          <a:prstGeom prst="rect">
            <a:avLst/>
          </a:prstGeom>
          <a:noFill/>
        </p:spPr>
        <p:txBody>
          <a:bodyPr wrap="square" rtlCol="0">
            <a:spAutoFit/>
          </a:bodyPr>
          <a:lstStyle/>
          <a:p>
            <a:pPr lvl="2"/>
            <a:endParaRPr lang="fr-FR" dirty="0"/>
          </a:p>
          <a:p>
            <a:r>
              <a:rPr lang="fr-FR" sz="1000" dirty="0"/>
              <a:t>DRCCP- </a:t>
            </a:r>
            <a:r>
              <a:rPr lang="fr-FR" sz="1000" dirty="0" smtClean="0"/>
              <a:t>CAISSE </a:t>
            </a:r>
            <a:r>
              <a:rPr lang="fr-FR" sz="1000" dirty="0"/>
              <a:t>D’EPARGNE GRAND EST EUROPE</a:t>
            </a:r>
          </a:p>
          <a:p>
            <a:endParaRPr lang="fr-FR" sz="1000" dirty="0"/>
          </a:p>
        </p:txBody>
      </p:sp>
      <p:sp>
        <p:nvSpPr>
          <p:cNvPr id="61" name="Titre 3"/>
          <p:cNvSpPr txBox="1">
            <a:spLocks/>
          </p:cNvSpPr>
          <p:nvPr/>
        </p:nvSpPr>
        <p:spPr>
          <a:xfrm>
            <a:off x="503864" y="2696410"/>
            <a:ext cx="3924120" cy="1164637"/>
          </a:xfrm>
          <a:prstGeom prst="rect">
            <a:avLst/>
          </a:prstGeom>
        </p:spPr>
        <p:txBody>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r>
              <a:rPr lang="fr-FR" sz="3600" cap="none" dirty="0" smtClean="0"/>
              <a:t>QCF/QR Rappels et </a:t>
            </a:r>
            <a:r>
              <a:rPr lang="fr-FR" sz="3600" cap="none" dirty="0"/>
              <a:t>B</a:t>
            </a:r>
            <a:r>
              <a:rPr lang="fr-FR" sz="3600" cap="none" dirty="0" smtClean="0"/>
              <a:t>onnes </a:t>
            </a:r>
            <a:r>
              <a:rPr lang="fr-FR" sz="3600" cap="none" dirty="0"/>
              <a:t>P</a:t>
            </a:r>
            <a:r>
              <a:rPr lang="fr-FR" sz="3600" cap="none" dirty="0" smtClean="0"/>
              <a:t>ratiques </a:t>
            </a:r>
            <a:endParaRPr lang="fr-FR" sz="3600" cap="none" dirty="0"/>
          </a:p>
        </p:txBody>
      </p:sp>
    </p:spTree>
    <p:extLst>
      <p:ext uri="{BB962C8B-B14F-4D97-AF65-F5344CB8AC3E}">
        <p14:creationId xmlns:p14="http://schemas.microsoft.com/office/powerpoint/2010/main" val="306498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1101591" y="116632"/>
            <a:ext cx="7650456" cy="892552"/>
          </a:xfrm>
        </p:spPr>
        <p:txBody>
          <a:bodyPr/>
          <a:lstStyle/>
          <a:p>
            <a:r>
              <a:rPr lang="fr-FR" sz="2400" dirty="0" smtClean="0"/>
              <a:t>I. Rappel du contexte réglementaire (1/2)</a:t>
            </a:r>
            <a:r>
              <a:rPr lang="fr-FR" sz="2400" dirty="0"/>
              <a:t/>
            </a:r>
            <a:br>
              <a:rPr lang="fr-FR" sz="2400" dirty="0"/>
            </a:br>
            <a:r>
              <a:rPr lang="fr-FR" sz="1400" dirty="0"/>
              <a:t/>
            </a:r>
            <a:br>
              <a:rPr lang="fr-FR" sz="1400" dirty="0"/>
            </a:br>
            <a:endParaRPr lang="fr-FR" sz="1400" b="0" dirty="0"/>
          </a:p>
        </p:txBody>
      </p:sp>
      <p:sp>
        <p:nvSpPr>
          <p:cNvPr id="6" name="ZoneTexte 5"/>
          <p:cNvSpPr txBox="1"/>
          <p:nvPr/>
        </p:nvSpPr>
        <p:spPr>
          <a:xfrm>
            <a:off x="903175" y="1196752"/>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2</a:t>
            </a:fld>
            <a:endParaRPr lang="fr-FR" dirty="0">
              <a:solidFill>
                <a:schemeClr val="tx1"/>
              </a:solidFill>
            </a:endParaRPr>
          </a:p>
        </p:txBody>
      </p:sp>
      <p:sp>
        <p:nvSpPr>
          <p:cNvPr id="10" name="Espace réservé du texte 2"/>
          <p:cNvSpPr>
            <a:spLocks noGrp="1"/>
          </p:cNvSpPr>
          <p:nvPr>
            <p:ph type="body" sz="quarter" idx="16"/>
          </p:nvPr>
        </p:nvSpPr>
        <p:spPr>
          <a:xfrm>
            <a:off x="1029584" y="567971"/>
            <a:ext cx="7722463" cy="5616624"/>
          </a:xfrm>
        </p:spPr>
        <p:txBody>
          <a:bodyPr>
            <a:noAutofit/>
          </a:bodyPr>
          <a:lstStyle/>
          <a:p>
            <a:pPr algn="just">
              <a:buFont typeface="Wingdings" panose="05000000000000000000" pitchFamily="2" charset="2"/>
              <a:buChar char="Ø"/>
            </a:pPr>
            <a:endParaRPr lang="fr-FR" b="0" cap="none" dirty="0" smtClean="0"/>
          </a:p>
          <a:p>
            <a:pPr algn="just">
              <a:buFont typeface="Wingdings" panose="05000000000000000000" pitchFamily="2" charset="2"/>
              <a:buChar char="Ø"/>
            </a:pPr>
            <a:endParaRPr lang="fr-FR" b="0" cap="none" dirty="0" smtClean="0"/>
          </a:p>
          <a:p>
            <a:pPr algn="just">
              <a:buFont typeface="Wingdings" panose="05000000000000000000" pitchFamily="2" charset="2"/>
              <a:buChar char="Ø"/>
            </a:pPr>
            <a:r>
              <a:rPr lang="fr-FR" sz="1600" cap="none" dirty="0" smtClean="0"/>
              <a:t>Avec </a:t>
            </a:r>
            <a:r>
              <a:rPr lang="fr-FR" sz="1600" cap="none" dirty="0"/>
              <a:t>la Directive européenne sur les Marchés d'Instruments Financiers (MIF2) et la Directive de Distribution d’Assurance (DDA), de nouvelles règles s'appliquent pour la commercialisation des instruments financiers et des produits </a:t>
            </a:r>
            <a:r>
              <a:rPr lang="fr-FR" sz="1600" cap="none" dirty="0" smtClean="0"/>
              <a:t>d’assurances. </a:t>
            </a:r>
          </a:p>
          <a:p>
            <a:pPr algn="just">
              <a:buFont typeface="Wingdings" panose="05000000000000000000" pitchFamily="2" charset="2"/>
              <a:buChar char="Ø"/>
            </a:pPr>
            <a:r>
              <a:rPr lang="fr-FR" sz="1600" b="0" cap="none" dirty="0" smtClean="0"/>
              <a:t>Pour permettre à l’établissement de remplir ses obligations en matière d’évaluation du caractère adéquat ou approprié des investissements proposés, le client ou le prospect doit fournir un certain nombre de renseignements. Selon le service proposé ou demandé, ces informations peuvent concerner sa situation financière et patrimoniale, les objectifs d’investissement, l’expérience et la connaissance des produits et des risques afférents. </a:t>
            </a:r>
            <a:endParaRPr lang="fr-FR" sz="1600" b="0" cap="none" dirty="0"/>
          </a:p>
          <a:p>
            <a:pPr algn="just">
              <a:buFont typeface="Wingdings" panose="05000000000000000000" pitchFamily="2" charset="2"/>
              <a:buChar char="Ø"/>
            </a:pPr>
            <a:r>
              <a:rPr lang="fr-FR" sz="1600" cap="none" dirty="0" smtClean="0"/>
              <a:t>En fonction du type de parcours et des produits souscrits, les obligations et diligences sont ainsi rappelées en </a:t>
            </a:r>
            <a:r>
              <a:rPr lang="fr-FR" sz="1600" cap="none" smtClean="0"/>
              <a:t>page 3. </a:t>
            </a:r>
            <a:endParaRPr lang="fr-FR" sz="1600" cap="none" dirty="0" smtClean="0"/>
          </a:p>
          <a:p>
            <a:pPr marL="0" indent="0" algn="just">
              <a:buNone/>
            </a:pPr>
            <a:endParaRPr lang="fr-FR" sz="1600" cap="none" dirty="0" smtClean="0"/>
          </a:p>
          <a:p>
            <a:pPr algn="just">
              <a:buFont typeface="Wingdings" panose="05000000000000000000" pitchFamily="2" charset="2"/>
              <a:buChar char="Ø"/>
            </a:pPr>
            <a:endParaRPr lang="fr-FR" sz="1400" b="0" i="1" cap="none" dirty="0">
              <a:solidFill>
                <a:srgbClr val="00B050"/>
              </a:solidFill>
            </a:endParaRPr>
          </a:p>
          <a:p>
            <a:pPr marL="88900" indent="0" algn="just">
              <a:lnSpc>
                <a:spcPct val="120000"/>
              </a:lnSpc>
              <a:spcBef>
                <a:spcPts val="0"/>
              </a:spcBef>
              <a:spcAft>
                <a:spcPts val="0"/>
              </a:spcAft>
              <a:buNone/>
              <a:defRPr/>
            </a:pPr>
            <a:endParaRPr lang="fr-FR" sz="1400" b="0" cap="none" dirty="0" smtClean="0">
              <a:sym typeface="Arial"/>
            </a:endParaRPr>
          </a:p>
        </p:txBody>
      </p:sp>
    </p:spTree>
    <p:extLst>
      <p:ext uri="{BB962C8B-B14F-4D97-AF65-F5344CB8AC3E}">
        <p14:creationId xmlns:p14="http://schemas.microsoft.com/office/powerpoint/2010/main" val="4262621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1101591" y="116632"/>
            <a:ext cx="7650456" cy="892552"/>
          </a:xfrm>
        </p:spPr>
        <p:txBody>
          <a:bodyPr/>
          <a:lstStyle/>
          <a:p>
            <a:r>
              <a:rPr lang="fr-FR" sz="2400" dirty="0" smtClean="0"/>
              <a:t>I. Rappel du contexte réglementaire (2/2)</a:t>
            </a:r>
            <a:r>
              <a:rPr lang="fr-FR" sz="2400" dirty="0"/>
              <a:t/>
            </a:r>
            <a:br>
              <a:rPr lang="fr-FR" sz="2400" dirty="0"/>
            </a:br>
            <a:r>
              <a:rPr lang="fr-FR" sz="1400" dirty="0"/>
              <a:t/>
            </a:r>
            <a:br>
              <a:rPr lang="fr-FR" sz="1400" dirty="0"/>
            </a:br>
            <a:endParaRPr lang="fr-FR" sz="1400" b="0" dirty="0"/>
          </a:p>
        </p:txBody>
      </p:sp>
      <p:sp>
        <p:nvSpPr>
          <p:cNvPr id="6" name="ZoneTexte 5"/>
          <p:cNvSpPr txBox="1"/>
          <p:nvPr/>
        </p:nvSpPr>
        <p:spPr>
          <a:xfrm>
            <a:off x="903175" y="1196752"/>
            <a:ext cx="7848872" cy="2554545"/>
          </a:xfrm>
          <a:prstGeom prst="rect">
            <a:avLst/>
          </a:prstGeom>
          <a:noFill/>
        </p:spPr>
        <p:txBody>
          <a:bodyPr wrap="square" rtlCol="0">
            <a:spAutoFit/>
          </a:bodyPr>
          <a:lstStyle/>
          <a:p>
            <a:endParaRPr lang="fr-FR" sz="1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2000" b="1" dirty="0">
              <a:solidFill>
                <a:srgbClr val="C00000"/>
              </a:solidFill>
            </a:endParaRPr>
          </a:p>
          <a:p>
            <a:endParaRPr lang="fr-FR" sz="2000" b="1" dirty="0" smtClean="0">
              <a:solidFill>
                <a:srgbClr val="C00000"/>
              </a:solidFill>
            </a:endParaRPr>
          </a:p>
          <a:p>
            <a:endParaRPr lang="fr-FR" sz="1000" b="1" dirty="0" smtClean="0">
              <a:solidFill>
                <a:srgbClr val="C00000"/>
              </a:solidFill>
            </a:endParaRPr>
          </a:p>
        </p:txBody>
      </p:sp>
      <p:sp>
        <p:nvSpPr>
          <p:cNvPr id="2" name="Espace réservé du numéro de diapositive 1"/>
          <p:cNvSpPr>
            <a:spLocks noGrp="1"/>
          </p:cNvSpPr>
          <p:nvPr>
            <p:ph type="sldNum" sz="quarter" idx="15"/>
          </p:nvPr>
        </p:nvSpPr>
        <p:spPr/>
        <p:txBody>
          <a:bodyPr/>
          <a:lstStyle/>
          <a:p>
            <a:fld id="{0536D7D7-E68B-4848-A580-3E20DDE126DB}" type="slidenum">
              <a:rPr lang="fr-FR" smtClean="0">
                <a:solidFill>
                  <a:schemeClr val="tx1"/>
                </a:solidFill>
              </a:rPr>
              <a:pPr/>
              <a:t>3</a:t>
            </a:fld>
            <a:endParaRPr lang="fr-FR" dirty="0">
              <a:solidFill>
                <a:schemeClr val="tx1"/>
              </a:solidFill>
            </a:endParaRPr>
          </a:p>
        </p:txBody>
      </p:sp>
      <p:sp>
        <p:nvSpPr>
          <p:cNvPr id="10" name="Espace réservé du texte 2"/>
          <p:cNvSpPr>
            <a:spLocks noGrp="1"/>
          </p:cNvSpPr>
          <p:nvPr>
            <p:ph type="body" sz="quarter" idx="16"/>
          </p:nvPr>
        </p:nvSpPr>
        <p:spPr>
          <a:xfrm>
            <a:off x="1051113" y="656053"/>
            <a:ext cx="7722463" cy="5616624"/>
          </a:xfrm>
        </p:spPr>
        <p:txBody>
          <a:bodyPr>
            <a:noAutofit/>
          </a:bodyPr>
          <a:lstStyle/>
          <a:p>
            <a:pPr algn="just">
              <a:buFont typeface="Wingdings" panose="05000000000000000000" pitchFamily="2" charset="2"/>
              <a:buChar char="Ø"/>
            </a:pPr>
            <a:r>
              <a:rPr lang="fr-FR" sz="1400" b="0" cap="none" dirty="0" smtClean="0"/>
              <a:t>En fonction du type de parcours et des produits souscrits, les obligations  et diligences applicables se résument comme suit: </a:t>
            </a:r>
          </a:p>
          <a:p>
            <a:pPr algn="just">
              <a:buFont typeface="Wingdings" panose="05000000000000000000" pitchFamily="2" charset="2"/>
              <a:buChar char="Ø"/>
            </a:pPr>
            <a:endParaRPr lang="fr-FR" sz="1400" b="0" i="1" cap="none" dirty="0">
              <a:solidFill>
                <a:srgbClr val="00B050"/>
              </a:solidFill>
            </a:endParaRPr>
          </a:p>
          <a:p>
            <a:pPr marL="88900" indent="0" algn="just">
              <a:lnSpc>
                <a:spcPct val="120000"/>
              </a:lnSpc>
              <a:spcBef>
                <a:spcPts val="0"/>
              </a:spcBef>
              <a:spcAft>
                <a:spcPts val="0"/>
              </a:spcAft>
              <a:buNone/>
              <a:defRPr/>
            </a:pPr>
            <a:endParaRPr lang="fr-FR" sz="1400" b="0" cap="none" dirty="0" smtClean="0">
              <a:sym typeface="Arial"/>
            </a:endParaRPr>
          </a:p>
        </p:txBody>
      </p:sp>
      <p:graphicFrame>
        <p:nvGraphicFramePr>
          <p:cNvPr id="3" name="Tableau 2"/>
          <p:cNvGraphicFramePr>
            <a:graphicFrameLocks noGrp="1"/>
          </p:cNvGraphicFramePr>
          <p:nvPr>
            <p:extLst>
              <p:ext uri="{D42A27DB-BD31-4B8C-83A1-F6EECF244321}">
                <p14:modId xmlns:p14="http://schemas.microsoft.com/office/powerpoint/2010/main" val="1985848423"/>
              </p:ext>
            </p:extLst>
          </p:nvPr>
        </p:nvGraphicFramePr>
        <p:xfrm>
          <a:off x="611560" y="1196751"/>
          <a:ext cx="8280920" cy="4815872"/>
        </p:xfrm>
        <a:graphic>
          <a:graphicData uri="http://schemas.openxmlformats.org/drawingml/2006/table">
            <a:tbl>
              <a:tblPr firstRow="1" bandRow="1">
                <a:tableStyleId>{5C22544A-7EE6-4342-B048-85BDC9FD1C3A}</a:tableStyleId>
              </a:tblPr>
              <a:tblGrid>
                <a:gridCol w="1380153">
                  <a:extLst>
                    <a:ext uri="{9D8B030D-6E8A-4147-A177-3AD203B41FA5}">
                      <a16:colId xmlns:a16="http://schemas.microsoft.com/office/drawing/2014/main" val="1674898247"/>
                    </a:ext>
                  </a:extLst>
                </a:gridCol>
                <a:gridCol w="2077305">
                  <a:extLst>
                    <a:ext uri="{9D8B030D-6E8A-4147-A177-3AD203B41FA5}">
                      <a16:colId xmlns:a16="http://schemas.microsoft.com/office/drawing/2014/main" val="3626071465"/>
                    </a:ext>
                  </a:extLst>
                </a:gridCol>
                <a:gridCol w="2179189">
                  <a:extLst>
                    <a:ext uri="{9D8B030D-6E8A-4147-A177-3AD203B41FA5}">
                      <a16:colId xmlns:a16="http://schemas.microsoft.com/office/drawing/2014/main" val="2461652728"/>
                    </a:ext>
                  </a:extLst>
                </a:gridCol>
                <a:gridCol w="2644273">
                  <a:extLst>
                    <a:ext uri="{9D8B030D-6E8A-4147-A177-3AD203B41FA5}">
                      <a16:colId xmlns:a16="http://schemas.microsoft.com/office/drawing/2014/main" val="2693561213"/>
                    </a:ext>
                  </a:extLst>
                </a:gridCol>
              </a:tblGrid>
              <a:tr h="425174">
                <a:tc>
                  <a:txBody>
                    <a:bodyPr/>
                    <a:lstStyle/>
                    <a:p>
                      <a:pPr algn="ctr"/>
                      <a:r>
                        <a:rPr lang="fr-FR" sz="1100" dirty="0" smtClean="0"/>
                        <a:t>Type de parcours</a:t>
                      </a:r>
                      <a:endParaRPr lang="fr-FR" sz="1100" dirty="0"/>
                    </a:p>
                  </a:txBody>
                  <a:tcPr/>
                </a:tc>
                <a:tc>
                  <a:txBody>
                    <a:bodyPr/>
                    <a:lstStyle/>
                    <a:p>
                      <a:pPr algn="ctr"/>
                      <a:r>
                        <a:rPr lang="fr-FR" sz="1100" dirty="0" smtClean="0"/>
                        <a:t>Obligations de</a:t>
                      </a:r>
                      <a:r>
                        <a:rPr lang="fr-FR" sz="1100" baseline="0" dirty="0" smtClean="0"/>
                        <a:t> v</a:t>
                      </a:r>
                      <a:r>
                        <a:rPr lang="fr-FR" sz="1100" dirty="0" smtClean="0"/>
                        <a:t>érification</a:t>
                      </a:r>
                      <a:r>
                        <a:rPr lang="fr-FR" sz="1100" baseline="0" dirty="0" smtClean="0"/>
                        <a:t> du caractère …</a:t>
                      </a:r>
                      <a:endParaRPr lang="fr-FR" sz="1100" dirty="0"/>
                    </a:p>
                  </a:txBody>
                  <a:tcPr/>
                </a:tc>
                <a:tc>
                  <a:txBody>
                    <a:bodyPr/>
                    <a:lstStyle/>
                    <a:p>
                      <a:pPr algn="ctr"/>
                      <a:r>
                        <a:rPr lang="fr-FR" sz="1100" dirty="0" smtClean="0"/>
                        <a:t>Diligences minimales</a:t>
                      </a:r>
                      <a:endParaRPr lang="fr-FR" sz="1100" dirty="0"/>
                    </a:p>
                  </a:txBody>
                  <a:tcPr/>
                </a:tc>
                <a:tc>
                  <a:txBody>
                    <a:bodyPr/>
                    <a:lstStyle/>
                    <a:p>
                      <a:pPr algn="ctr"/>
                      <a:r>
                        <a:rPr lang="fr-FR" sz="1100" dirty="0" smtClean="0"/>
                        <a:t>Incidences du QCF/QR</a:t>
                      </a:r>
                      <a:endParaRPr lang="fr-FR" sz="1100" dirty="0"/>
                    </a:p>
                  </a:txBody>
                  <a:tcPr/>
                </a:tc>
                <a:extLst>
                  <a:ext uri="{0D108BD9-81ED-4DB2-BD59-A6C34878D82A}">
                    <a16:rowId xmlns:a16="http://schemas.microsoft.com/office/drawing/2014/main" val="1534881914"/>
                  </a:ext>
                </a:extLst>
              </a:tr>
              <a:tr h="2596601">
                <a:tc>
                  <a:txBody>
                    <a:bodyPr/>
                    <a:lstStyle/>
                    <a:p>
                      <a:pPr marL="0" indent="0">
                        <a:buFontTx/>
                        <a:buNone/>
                      </a:pPr>
                      <a:r>
                        <a:rPr lang="fr-FR" sz="1100" b="1" dirty="0" smtClean="0"/>
                        <a:t>Avec conseil:</a:t>
                      </a:r>
                    </a:p>
                    <a:p>
                      <a:pPr marL="0" indent="0">
                        <a:buFontTx/>
                        <a:buNone/>
                      </a:pPr>
                      <a:r>
                        <a:rPr lang="fr-FR" sz="1100" kern="1200" dirty="0" smtClean="0">
                          <a:solidFill>
                            <a:schemeClr val="dk1"/>
                          </a:solidFill>
                          <a:latin typeface="+mn-lt"/>
                          <a:ea typeface="+mn-ea"/>
                          <a:cs typeface="+mn-cs"/>
                        </a:rPr>
                        <a:t>- Conseil en investissement</a:t>
                      </a:r>
                    </a:p>
                    <a:p>
                      <a:pPr marL="0" indent="0">
                        <a:buFontTx/>
                        <a:buNone/>
                      </a:pPr>
                      <a:r>
                        <a:rPr lang="fr-FR" sz="1100" dirty="0" smtClean="0"/>
                        <a:t>- Gestion Sous Mandat (GSM)</a:t>
                      </a:r>
                    </a:p>
                    <a:p>
                      <a:pPr marL="0" indent="0">
                        <a:buFontTx/>
                        <a:buNone/>
                      </a:pPr>
                      <a:endParaRPr lang="fr-FR" sz="1100" dirty="0" smtClean="0"/>
                    </a:p>
                  </a:txBody>
                  <a:tcPr/>
                </a:tc>
                <a:tc>
                  <a:txBody>
                    <a:bodyPr/>
                    <a:lstStyle/>
                    <a:p>
                      <a:r>
                        <a:rPr lang="fr-FR" sz="1100" dirty="0" smtClean="0"/>
                        <a:t>Adéquat</a:t>
                      </a:r>
                    </a:p>
                    <a:p>
                      <a:r>
                        <a:rPr lang="fr-FR" sz="1100" dirty="0" smtClean="0"/>
                        <a:t>=&gt; Le Prestataire</a:t>
                      </a:r>
                      <a:r>
                        <a:rPr lang="fr-FR" sz="1100" baseline="0" dirty="0" smtClean="0"/>
                        <a:t> de Services d’Investissement (PSI </a:t>
                      </a:r>
                      <a:r>
                        <a:rPr lang="fr-FR" sz="1100" baseline="0" dirty="0" err="1" smtClean="0"/>
                        <a:t>càd</a:t>
                      </a:r>
                      <a:r>
                        <a:rPr lang="fr-FR" sz="1100" baseline="0" dirty="0" smtClean="0"/>
                        <a:t> la CEGEE) f</a:t>
                      </a:r>
                      <a:r>
                        <a:rPr lang="fr-FR" sz="1100" dirty="0" smtClean="0"/>
                        <a:t>ournit un conseil</a:t>
                      </a:r>
                    </a:p>
                    <a:p>
                      <a:r>
                        <a:rPr lang="fr-FR" sz="1100" dirty="0" smtClean="0"/>
                        <a:t>en adéquation avec le profil investisseur du client.</a:t>
                      </a:r>
                      <a:endParaRPr lang="fr-FR" sz="1100" dirty="0"/>
                    </a:p>
                  </a:txBody>
                  <a:tcPr/>
                </a:tc>
                <a:tc>
                  <a:txBody>
                    <a:bodyPr/>
                    <a:lstStyle/>
                    <a:p>
                      <a:r>
                        <a:rPr lang="fr-FR" sz="1100" kern="1200" dirty="0" smtClean="0">
                          <a:solidFill>
                            <a:schemeClr val="dk1"/>
                          </a:solidFill>
                          <a:latin typeface="+mn-lt"/>
                          <a:ea typeface="+mn-ea"/>
                          <a:cs typeface="+mn-cs"/>
                        </a:rPr>
                        <a:t>- Situation familiale, patrimoniale et</a:t>
                      </a:r>
                    </a:p>
                    <a:p>
                      <a:r>
                        <a:rPr lang="fr-FR" sz="1100" kern="1200" dirty="0" smtClean="0">
                          <a:solidFill>
                            <a:schemeClr val="dk1"/>
                          </a:solidFill>
                          <a:latin typeface="+mn-lt"/>
                          <a:ea typeface="+mn-ea"/>
                          <a:cs typeface="+mn-cs"/>
                        </a:rPr>
                        <a:t>financière du client/prospect</a:t>
                      </a:r>
                    </a:p>
                    <a:p>
                      <a:pPr marL="0" indent="0">
                        <a:buFontTx/>
                        <a:buNone/>
                      </a:pPr>
                      <a:r>
                        <a:rPr lang="fr-FR" sz="1100" kern="1200" dirty="0" smtClean="0">
                          <a:solidFill>
                            <a:schemeClr val="dk1"/>
                          </a:solidFill>
                          <a:latin typeface="+mn-lt"/>
                          <a:ea typeface="+mn-ea"/>
                          <a:cs typeface="+mn-cs"/>
                        </a:rPr>
                        <a:t>- Catégorisation MIF non professionnel (par défaut et quasi</a:t>
                      </a:r>
                      <a:r>
                        <a:rPr lang="fr-FR" sz="1100" kern="1200" baseline="0" dirty="0" smtClean="0">
                          <a:solidFill>
                            <a:schemeClr val="dk1"/>
                          </a:solidFill>
                          <a:latin typeface="+mn-lt"/>
                          <a:ea typeface="+mn-ea"/>
                          <a:cs typeface="+mn-cs"/>
                        </a:rPr>
                        <a:t> s</a:t>
                      </a:r>
                      <a:r>
                        <a:rPr lang="fr-FR" sz="1100" kern="1200" dirty="0" smtClean="0">
                          <a:solidFill>
                            <a:schemeClr val="dk1"/>
                          </a:solidFill>
                          <a:latin typeface="+mn-lt"/>
                          <a:ea typeface="+mn-ea"/>
                          <a:cs typeface="+mn-cs"/>
                        </a:rPr>
                        <a:t>ystématique) ou professionnel </a:t>
                      </a:r>
                    </a:p>
                    <a:p>
                      <a:pPr marL="0" indent="0">
                        <a:buFontTx/>
                        <a:buNone/>
                      </a:pPr>
                      <a:r>
                        <a:rPr lang="fr-FR" sz="1100" kern="1200" dirty="0" smtClean="0">
                          <a:solidFill>
                            <a:schemeClr val="dk1"/>
                          </a:solidFill>
                          <a:latin typeface="+mn-lt"/>
                          <a:ea typeface="+mn-ea"/>
                          <a:cs typeface="+mn-cs"/>
                        </a:rPr>
                        <a:t>- </a:t>
                      </a:r>
                      <a:r>
                        <a:rPr lang="fr-FR" sz="1100" kern="1200" dirty="0" smtClean="0">
                          <a:solidFill>
                            <a:srgbClr val="FF0000"/>
                          </a:solidFill>
                          <a:latin typeface="+mn-lt"/>
                          <a:ea typeface="+mn-ea"/>
                          <a:cs typeface="+mn-cs"/>
                        </a:rPr>
                        <a:t>QCF+QR </a:t>
                      </a:r>
                      <a:r>
                        <a:rPr lang="fr-FR" sz="1100" dirty="0" smtClean="0">
                          <a:solidFill>
                            <a:srgbClr val="FF0000"/>
                          </a:solidFill>
                        </a:rPr>
                        <a:t>(=Questionnaire</a:t>
                      </a:r>
                      <a:r>
                        <a:rPr lang="fr-FR" sz="1100" baseline="0" dirty="0" smtClean="0">
                          <a:solidFill>
                            <a:srgbClr val="FF0000"/>
                          </a:solidFill>
                        </a:rPr>
                        <a:t> </a:t>
                      </a:r>
                      <a:r>
                        <a:rPr lang="fr-FR" sz="1100" dirty="0" smtClean="0">
                          <a:solidFill>
                            <a:srgbClr val="FF0000"/>
                          </a:solidFill>
                        </a:rPr>
                        <a:t>Profil Investisseur) complet</a:t>
                      </a:r>
                    </a:p>
                    <a:p>
                      <a:pPr marL="0" indent="0">
                        <a:buFontTx/>
                        <a:buNone/>
                      </a:pPr>
                      <a:r>
                        <a:rPr lang="fr-FR" sz="1100" kern="1200" dirty="0" smtClean="0">
                          <a:solidFill>
                            <a:schemeClr val="dk1"/>
                          </a:solidFill>
                          <a:latin typeface="+mn-lt"/>
                          <a:ea typeface="+mn-ea"/>
                          <a:cs typeface="+mn-cs"/>
                        </a:rPr>
                        <a:t>- Objectifs d’investissement /projets</a:t>
                      </a:r>
                      <a:endParaRPr lang="fr-FR" sz="1100" kern="1200" dirty="0">
                        <a:solidFill>
                          <a:schemeClr val="dk1"/>
                        </a:solidFill>
                        <a:latin typeface="+mn-lt"/>
                        <a:ea typeface="+mn-ea"/>
                        <a:cs typeface="+mn-cs"/>
                      </a:endParaRPr>
                    </a:p>
                  </a:txBody>
                  <a:tcPr/>
                </a:tc>
                <a:tc>
                  <a:txBody>
                    <a:bodyPr/>
                    <a:lstStyle/>
                    <a:p>
                      <a:pPr marL="171450" indent="-171450">
                        <a:buFontTx/>
                        <a:buChar char="-"/>
                      </a:pPr>
                      <a:r>
                        <a:rPr lang="fr-FR" sz="1100" kern="1200" dirty="0" smtClean="0">
                          <a:solidFill>
                            <a:srgbClr val="FF0000"/>
                          </a:solidFill>
                          <a:latin typeface="+mn-lt"/>
                          <a:ea typeface="+mn-ea"/>
                          <a:cs typeface="+mn-cs"/>
                        </a:rPr>
                        <a:t>Si le QCF+QR est incomplet ou si le client</a:t>
                      </a:r>
                      <a:r>
                        <a:rPr lang="fr-FR" sz="1100" kern="1200" baseline="0" dirty="0" smtClean="0">
                          <a:solidFill>
                            <a:srgbClr val="FF0000"/>
                          </a:solidFill>
                          <a:latin typeface="+mn-lt"/>
                          <a:ea typeface="+mn-ea"/>
                          <a:cs typeface="+mn-cs"/>
                        </a:rPr>
                        <a:t> ne répond pas (C0)*</a:t>
                      </a:r>
                      <a:r>
                        <a:rPr lang="fr-FR" sz="1100" kern="1200" dirty="0" smtClean="0">
                          <a:solidFill>
                            <a:srgbClr val="FF0000"/>
                          </a:solidFill>
                          <a:latin typeface="+mn-lt"/>
                          <a:ea typeface="+mn-ea"/>
                          <a:cs typeface="+mn-cs"/>
                        </a:rPr>
                        <a:t>, le parcours avec conseil est impossible</a:t>
                      </a:r>
                    </a:p>
                    <a:p>
                      <a:pPr marL="0" indent="0">
                        <a:buFontTx/>
                        <a:buNone/>
                      </a:pPr>
                      <a:r>
                        <a:rPr lang="fr-FR" sz="1100" kern="1200" dirty="0" smtClean="0">
                          <a:solidFill>
                            <a:schemeClr val="tx1"/>
                          </a:solidFill>
                          <a:latin typeface="+mn-lt"/>
                          <a:ea typeface="+mn-ea"/>
                          <a:cs typeface="+mn-cs"/>
                        </a:rPr>
                        <a:t>Conséquence: certains produits et services ne sont pas accessibles aux clients en parcours sans conseil (exemple:</a:t>
                      </a:r>
                      <a:r>
                        <a:rPr lang="fr-FR" sz="1100" kern="1200" baseline="0" dirty="0" smtClean="0">
                          <a:solidFill>
                            <a:schemeClr val="tx1"/>
                          </a:solidFill>
                          <a:latin typeface="+mn-lt"/>
                          <a:ea typeface="+mn-ea"/>
                          <a:cs typeface="+mn-cs"/>
                        </a:rPr>
                        <a:t> produits de défiscalisation, produits complexes au sens de l’AMF, GSM, produits dérivés, mandats d’arbitrage …). </a:t>
                      </a:r>
                    </a:p>
                    <a:p>
                      <a:pPr marL="0" indent="0">
                        <a:buFontTx/>
                        <a:buNone/>
                      </a:pPr>
                      <a:r>
                        <a:rPr lang="fr-FR" sz="1100" kern="1200" baseline="0" dirty="0" smtClean="0">
                          <a:solidFill>
                            <a:schemeClr val="tx1"/>
                          </a:solidFill>
                          <a:latin typeface="+mn-lt"/>
                          <a:ea typeface="+mn-ea"/>
                          <a:cs typeface="+mn-cs"/>
                        </a:rPr>
                        <a:t>S’agissant des produits d’assurance-vie, le client pourra y souscrire mais à son initiative et sous sa propre responsabilité </a:t>
                      </a:r>
                    </a:p>
                    <a:p>
                      <a:pPr marL="0" indent="0">
                        <a:buFontTx/>
                        <a:buNone/>
                      </a:pPr>
                      <a:r>
                        <a:rPr lang="fr-FR" sz="1100" kern="1200" baseline="0" dirty="0" smtClean="0">
                          <a:solidFill>
                            <a:schemeClr val="tx1"/>
                          </a:solidFill>
                          <a:latin typeface="+mn-lt"/>
                          <a:ea typeface="+mn-ea"/>
                          <a:cs typeface="+mn-cs"/>
                        </a:rPr>
                        <a:t>Le refus et la mise en garde indiquant que la Banque ne peut pas déterminer si le produit envisagé est approprié sont tracés</a:t>
                      </a:r>
                      <a:endParaRPr lang="fr-FR" sz="1100" kern="1200" dirty="0" smtClean="0">
                        <a:solidFill>
                          <a:srgbClr val="FF0000"/>
                        </a:solidFill>
                        <a:latin typeface="+mn-lt"/>
                        <a:ea typeface="+mn-ea"/>
                        <a:cs typeface="+mn-cs"/>
                      </a:endParaRPr>
                    </a:p>
                  </a:txBody>
                  <a:tcPr/>
                </a:tc>
                <a:extLst>
                  <a:ext uri="{0D108BD9-81ED-4DB2-BD59-A6C34878D82A}">
                    <a16:rowId xmlns:a16="http://schemas.microsoft.com/office/drawing/2014/main" val="3235943601"/>
                  </a:ext>
                </a:extLst>
              </a:tr>
              <a:tr h="927681">
                <a:tc>
                  <a:txBody>
                    <a:bodyPr/>
                    <a:lstStyle/>
                    <a:p>
                      <a:pPr marL="0" indent="0">
                        <a:buFontTx/>
                        <a:buNone/>
                      </a:pPr>
                      <a:r>
                        <a:rPr lang="fr-FR" sz="1100" b="1" dirty="0" smtClean="0"/>
                        <a:t>Sans conseil (=à l’initiative du</a:t>
                      </a:r>
                      <a:r>
                        <a:rPr lang="fr-FR" sz="1100" b="1" baseline="0" dirty="0" smtClean="0"/>
                        <a:t> client)</a:t>
                      </a:r>
                      <a:endParaRPr lang="fr-FR" sz="1100" b="1" dirty="0" smtClean="0"/>
                    </a:p>
                    <a:p>
                      <a:pPr marL="0" indent="0">
                        <a:buFontTx/>
                        <a:buNone/>
                      </a:pPr>
                      <a:r>
                        <a:rPr lang="fr-FR" sz="1100" dirty="0" smtClean="0"/>
                        <a:t>Réception</a:t>
                      </a:r>
                      <a:r>
                        <a:rPr lang="fr-FR" sz="1100" baseline="0" dirty="0" smtClean="0"/>
                        <a:t> </a:t>
                      </a:r>
                      <a:r>
                        <a:rPr lang="fr-FR" sz="1100" dirty="0" smtClean="0"/>
                        <a:t>Transmission d’Ordres</a:t>
                      </a:r>
                      <a:r>
                        <a:rPr lang="fr-FR" sz="1100" baseline="0" dirty="0" smtClean="0"/>
                        <a:t> (R</a:t>
                      </a:r>
                      <a:r>
                        <a:rPr lang="fr-FR" sz="1100" dirty="0" smtClean="0"/>
                        <a:t>TO)</a:t>
                      </a:r>
                      <a:r>
                        <a:rPr lang="fr-FR" sz="1100" baseline="0" dirty="0" smtClean="0"/>
                        <a:t> </a:t>
                      </a:r>
                      <a:r>
                        <a:rPr lang="fr-FR" sz="1100" dirty="0" smtClean="0"/>
                        <a:t>à valeur ajoutée</a:t>
                      </a:r>
                      <a:endParaRPr lang="fr-FR" sz="1100" dirty="0"/>
                    </a:p>
                  </a:txBody>
                  <a:tcPr/>
                </a:tc>
                <a:tc>
                  <a:txBody>
                    <a:bodyPr/>
                    <a:lstStyle/>
                    <a:p>
                      <a:r>
                        <a:rPr lang="fr-FR" sz="1100" dirty="0" smtClean="0"/>
                        <a:t>Approprié</a:t>
                      </a:r>
                    </a:p>
                    <a:p>
                      <a:r>
                        <a:rPr lang="fr-FR" sz="1100" dirty="0" smtClean="0"/>
                        <a:t>=&gt; Le PSI (la CEGEE) vérifie si la</a:t>
                      </a:r>
                    </a:p>
                    <a:p>
                      <a:r>
                        <a:rPr lang="fr-FR" sz="1100" dirty="0" smtClean="0"/>
                        <a:t>connaissance et l’expérience du client sont compatibles avec la nature et la complexité du produit</a:t>
                      </a:r>
                      <a:endParaRPr lang="fr-FR"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200" dirty="0" smtClean="0">
                          <a:solidFill>
                            <a:schemeClr val="dk1"/>
                          </a:solidFill>
                          <a:latin typeface="+mn-lt"/>
                          <a:ea typeface="+mn-ea"/>
                          <a:cs typeface="+mn-cs"/>
                        </a:rPr>
                        <a:t>- Catégorisation MIF non professionnel/professionnel</a:t>
                      </a:r>
                    </a:p>
                    <a:p>
                      <a:r>
                        <a:rPr lang="fr-FR" sz="1100" dirty="0" smtClean="0">
                          <a:solidFill>
                            <a:srgbClr val="FF0000"/>
                          </a:solidFill>
                        </a:rPr>
                        <a:t>- QCF complet </a:t>
                      </a:r>
                      <a:r>
                        <a:rPr lang="fr-FR" sz="1100" dirty="0" smtClean="0">
                          <a:solidFill>
                            <a:schemeClr val="tx1"/>
                          </a:solidFill>
                        </a:rPr>
                        <a:t>(sauf pour les clients non pros au sens de MIFII)</a:t>
                      </a:r>
                      <a:endParaRPr lang="fr-FR" sz="1100" dirty="0">
                        <a:solidFill>
                          <a:schemeClr val="tx1"/>
                        </a:solidFill>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100" dirty="0" smtClean="0">
                          <a:solidFill>
                            <a:srgbClr val="FF0000"/>
                          </a:solidFill>
                        </a:rPr>
                        <a:t>Si le QCF est incomplet</a:t>
                      </a:r>
                      <a:r>
                        <a:rPr lang="fr-FR" sz="1100" baseline="0" dirty="0" smtClean="0">
                          <a:solidFill>
                            <a:srgbClr val="FF0000"/>
                          </a:solidFill>
                        </a:rPr>
                        <a:t>: Réception Transmission d’Ordres (RTO) à valeur ajoutée impossible. </a:t>
                      </a:r>
                      <a:r>
                        <a:rPr lang="fr-FR" sz="1100" i="1" dirty="0" smtClean="0">
                          <a:solidFill>
                            <a:schemeClr val="tx1"/>
                          </a:solidFill>
                        </a:rPr>
                        <a:t>Remarque: en pratique, le QR étant chaîné avec le QCF sur le même document,</a:t>
                      </a:r>
                      <a:r>
                        <a:rPr lang="fr-FR" sz="1100" i="1" baseline="0" dirty="0" smtClean="0">
                          <a:solidFill>
                            <a:schemeClr val="tx1"/>
                          </a:solidFill>
                        </a:rPr>
                        <a:t> </a:t>
                      </a:r>
                      <a:r>
                        <a:rPr lang="fr-FR" sz="1100" i="1" dirty="0" smtClean="0">
                          <a:solidFill>
                            <a:schemeClr val="tx1"/>
                          </a:solidFill>
                        </a:rPr>
                        <a:t>il faut</a:t>
                      </a:r>
                      <a:r>
                        <a:rPr lang="fr-FR" sz="1100" i="1" baseline="0" dirty="0" smtClean="0">
                          <a:solidFill>
                            <a:schemeClr val="tx1"/>
                          </a:solidFill>
                        </a:rPr>
                        <a:t> réaliser le QCF et le QR</a:t>
                      </a:r>
                      <a:endParaRPr lang="fr-FR" sz="1100" i="1" dirty="0" smtClean="0">
                        <a:solidFill>
                          <a:schemeClr val="tx1"/>
                        </a:solidFill>
                      </a:endParaRPr>
                    </a:p>
                  </a:txBody>
                  <a:tcPr/>
                </a:tc>
                <a:extLst>
                  <a:ext uri="{0D108BD9-81ED-4DB2-BD59-A6C34878D82A}">
                    <a16:rowId xmlns:a16="http://schemas.microsoft.com/office/drawing/2014/main" val="3260647080"/>
                  </a:ext>
                </a:extLst>
              </a:tr>
              <a:tr h="853472">
                <a:tc>
                  <a:txBody>
                    <a:bodyPr/>
                    <a:lstStyle/>
                    <a:p>
                      <a:r>
                        <a:rPr lang="fr-FR" sz="1100" b="1" dirty="0" smtClean="0"/>
                        <a:t>Sans</a:t>
                      </a:r>
                      <a:r>
                        <a:rPr lang="fr-FR" sz="1100" b="1" baseline="0" dirty="0" smtClean="0"/>
                        <a:t> conseil </a:t>
                      </a:r>
                      <a:r>
                        <a:rPr lang="fr-FR" sz="1100" b="1" dirty="0" smtClean="0"/>
                        <a:t>(=à l’initiative du</a:t>
                      </a:r>
                      <a:r>
                        <a:rPr lang="fr-FR" sz="1100" b="1" baseline="0" dirty="0" smtClean="0"/>
                        <a:t> client)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smtClean="0"/>
                        <a:t>Exécution</a:t>
                      </a:r>
                      <a:r>
                        <a:rPr lang="fr-FR" sz="1100" baseline="0" dirty="0" smtClean="0"/>
                        <a:t> simple</a:t>
                      </a:r>
                      <a:endParaRPr lang="fr-FR" sz="1100" dirty="0" smtClean="0"/>
                    </a:p>
                    <a:p>
                      <a:endParaRPr lang="fr-FR" sz="1100" dirty="0"/>
                    </a:p>
                  </a:txBody>
                  <a:tcPr/>
                </a:tc>
                <a:tc>
                  <a:txBody>
                    <a:bodyPr/>
                    <a:lstStyle/>
                    <a:p>
                      <a:r>
                        <a:rPr lang="fr-FR" sz="1100" dirty="0" smtClean="0"/>
                        <a:t>Pas de </a:t>
                      </a:r>
                      <a:r>
                        <a:rPr lang="fr-FR" sz="1100" baseline="0" dirty="0" smtClean="0"/>
                        <a:t>vérification du caractère adéquat / approprié</a:t>
                      </a:r>
                      <a:endParaRPr lang="fr-FR"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200" dirty="0" smtClean="0">
                          <a:solidFill>
                            <a:schemeClr val="dk1"/>
                          </a:solidFill>
                          <a:latin typeface="+mn-lt"/>
                          <a:ea typeface="+mn-ea"/>
                          <a:cs typeface="+mn-cs"/>
                        </a:rPr>
                        <a:t>- Catégorisation MIF</a:t>
                      </a:r>
                    </a:p>
                    <a:p>
                      <a:r>
                        <a:rPr lang="fr-FR" sz="1100" dirty="0" smtClean="0">
                          <a:solidFill>
                            <a:srgbClr val="FF0000"/>
                          </a:solidFill>
                        </a:rPr>
                        <a:t>- Pas de QCF ni de QR</a:t>
                      </a:r>
                      <a:endParaRPr lang="fr-FR" sz="1100" dirty="0">
                        <a:solidFill>
                          <a:srgbClr val="FF0000"/>
                        </a:solidFill>
                      </a:endParaRPr>
                    </a:p>
                  </a:txBody>
                  <a:tcPr/>
                </a:tc>
                <a:tc>
                  <a:txBody>
                    <a:bodyPr/>
                    <a:lstStyle/>
                    <a:p>
                      <a:r>
                        <a:rPr lang="fr-FR" sz="1100" dirty="0" smtClean="0">
                          <a:solidFill>
                            <a:srgbClr val="FF0000"/>
                          </a:solidFill>
                        </a:rPr>
                        <a:t>C’est le parcours</a:t>
                      </a:r>
                      <a:r>
                        <a:rPr lang="fr-FR" sz="1100" baseline="0" dirty="0" smtClean="0">
                          <a:solidFill>
                            <a:srgbClr val="FF0000"/>
                          </a:solidFill>
                        </a:rPr>
                        <a:t> dédié lorsque le QCF est incomplet ou absent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aseline="0" dirty="0" smtClean="0"/>
                        <a:t>Conséquence: les produits complexes au sens de MIF II ne peuvent pas être souscrits</a:t>
                      </a:r>
                      <a:endParaRPr lang="fr-FR" sz="1100" dirty="0">
                        <a:solidFill>
                          <a:srgbClr val="FF0000"/>
                        </a:solidFill>
                      </a:endParaRPr>
                    </a:p>
                  </a:txBody>
                  <a:tcPr/>
                </a:tc>
                <a:extLst>
                  <a:ext uri="{0D108BD9-81ED-4DB2-BD59-A6C34878D82A}">
                    <a16:rowId xmlns:a16="http://schemas.microsoft.com/office/drawing/2014/main" val="2258272395"/>
                  </a:ext>
                </a:extLst>
              </a:tr>
            </a:tbl>
          </a:graphicData>
        </a:graphic>
      </p:graphicFrame>
      <p:sp>
        <p:nvSpPr>
          <p:cNvPr id="4" name="ZoneTexte 3"/>
          <p:cNvSpPr txBox="1"/>
          <p:nvPr/>
        </p:nvSpPr>
        <p:spPr>
          <a:xfrm>
            <a:off x="1101591" y="6007908"/>
            <a:ext cx="6278721" cy="553998"/>
          </a:xfrm>
          <a:prstGeom prst="rect">
            <a:avLst/>
          </a:prstGeom>
          <a:noFill/>
        </p:spPr>
        <p:txBody>
          <a:bodyPr wrap="square" rtlCol="0">
            <a:spAutoFit/>
          </a:bodyPr>
          <a:lstStyle/>
          <a:p>
            <a:r>
              <a:rPr lang="fr-FR" sz="1000" i="1" dirty="0" smtClean="0"/>
              <a:t>QCF: Questionnaire de Compétence Financière     	 </a:t>
            </a:r>
          </a:p>
          <a:p>
            <a:r>
              <a:rPr lang="fr-FR" sz="1000" i="1" dirty="0" smtClean="0"/>
              <a:t>QR</a:t>
            </a:r>
            <a:r>
              <a:rPr lang="fr-FR" sz="1000" i="1" dirty="0"/>
              <a:t>:</a:t>
            </a:r>
            <a:r>
              <a:rPr lang="fr-FR" sz="1000" i="1" dirty="0" smtClean="0"/>
              <a:t> Questionnaire Risques   </a:t>
            </a:r>
          </a:p>
          <a:p>
            <a:r>
              <a:rPr lang="fr-FR" sz="1000" i="1" dirty="0" smtClean="0"/>
              <a:t>QPI: Questionnaire Profil Investisseur (=QCF+QR)</a:t>
            </a:r>
          </a:p>
        </p:txBody>
      </p:sp>
      <p:pic>
        <p:nvPicPr>
          <p:cNvPr id="5" name="Image 4"/>
          <p:cNvPicPr>
            <a:picLocks noChangeAspect="1"/>
          </p:cNvPicPr>
          <p:nvPr/>
        </p:nvPicPr>
        <p:blipFill>
          <a:blip r:embed="rId2"/>
          <a:stretch>
            <a:fillRect/>
          </a:stretch>
        </p:blipFill>
        <p:spPr>
          <a:xfrm>
            <a:off x="3616218" y="5972870"/>
            <a:ext cx="615420" cy="686240"/>
          </a:xfrm>
          <a:prstGeom prst="rect">
            <a:avLst/>
          </a:prstGeom>
        </p:spPr>
      </p:pic>
      <p:sp>
        <p:nvSpPr>
          <p:cNvPr id="7" name="ZoneTexte 6"/>
          <p:cNvSpPr txBox="1"/>
          <p:nvPr/>
        </p:nvSpPr>
        <p:spPr>
          <a:xfrm>
            <a:off x="4211960" y="6007907"/>
            <a:ext cx="2880320" cy="707886"/>
          </a:xfrm>
          <a:prstGeom prst="rect">
            <a:avLst/>
          </a:prstGeom>
          <a:noFill/>
        </p:spPr>
        <p:txBody>
          <a:bodyPr wrap="square" rtlCol="0">
            <a:spAutoFit/>
          </a:bodyPr>
          <a:lstStyle/>
          <a:p>
            <a:r>
              <a:rPr lang="fr-FR" sz="1000" i="1" dirty="0">
                <a:solidFill>
                  <a:srgbClr val="FF0000"/>
                </a:solidFill>
              </a:rPr>
              <a:t>* </a:t>
            </a:r>
            <a:r>
              <a:rPr lang="fr-FR" sz="1000" i="1" dirty="0" smtClean="0">
                <a:solidFill>
                  <a:srgbClr val="FF0000"/>
                </a:solidFill>
              </a:rPr>
              <a:t>Il est impératif de conserver </a:t>
            </a:r>
            <a:r>
              <a:rPr lang="fr-FR" sz="1000" i="1" dirty="0">
                <a:solidFill>
                  <a:srgbClr val="FF0000"/>
                </a:solidFill>
              </a:rPr>
              <a:t>la trace de ce refus de répondre au QCF/QR  </a:t>
            </a:r>
            <a:r>
              <a:rPr lang="fr-FR" sz="1000" i="1" dirty="0" smtClean="0">
                <a:solidFill>
                  <a:srgbClr val="FF0000"/>
                </a:solidFill>
              </a:rPr>
              <a:t>=&gt; le refus donne lieu à l’édition du document </a:t>
            </a:r>
            <a:r>
              <a:rPr lang="fr-FR" sz="1000" i="1" dirty="0">
                <a:solidFill>
                  <a:srgbClr val="FF0000"/>
                </a:solidFill>
              </a:rPr>
              <a:t>C0 qui devra faire l’objet d’un archivage à l’identique des autres QCF/QR</a:t>
            </a:r>
            <a:r>
              <a:rPr lang="fr-FR" sz="1000" b="1" i="1" dirty="0">
                <a:solidFill>
                  <a:srgbClr val="FF0000"/>
                </a:solidFill>
              </a:rPr>
              <a:t>. </a:t>
            </a:r>
          </a:p>
        </p:txBody>
      </p:sp>
    </p:spTree>
    <p:extLst>
      <p:ext uri="{BB962C8B-B14F-4D97-AF65-F5344CB8AC3E}">
        <p14:creationId xmlns:p14="http://schemas.microsoft.com/office/powerpoint/2010/main" val="2316078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pPr/>
              <a:t>4</a:t>
            </a:fld>
            <a:endParaRPr lang="fr-FR" dirty="0"/>
          </a:p>
        </p:txBody>
      </p:sp>
      <p:sp>
        <p:nvSpPr>
          <p:cNvPr id="4" name="Espace réservé du texte 3"/>
          <p:cNvSpPr>
            <a:spLocks noGrp="1"/>
          </p:cNvSpPr>
          <p:nvPr>
            <p:ph type="body" sz="quarter" idx="17"/>
          </p:nvPr>
        </p:nvSpPr>
        <p:spPr>
          <a:xfrm>
            <a:off x="872629" y="1362915"/>
            <a:ext cx="3168352" cy="4248472"/>
          </a:xfrm>
        </p:spPr>
        <p:txBody>
          <a:bodyPr>
            <a:normAutofit/>
          </a:bodyPr>
          <a:lstStyle/>
          <a:p>
            <a:pPr marL="0" algn="just">
              <a:lnSpc>
                <a:spcPct val="100000"/>
              </a:lnSpc>
              <a:spcBef>
                <a:spcPts val="300"/>
              </a:spcBef>
              <a:spcAft>
                <a:spcPts val="1200"/>
              </a:spcAft>
              <a:buClr>
                <a:schemeClr val="accent1"/>
              </a:buClr>
              <a:defRPr/>
            </a:pPr>
            <a:r>
              <a:rPr lang="fr-FR" dirty="0" smtClean="0">
                <a:solidFill>
                  <a:srgbClr val="C00000"/>
                </a:solidFill>
                <a:sym typeface="Arial"/>
              </a:rPr>
              <a:t>1. Questionnaire de Compétence </a:t>
            </a:r>
            <a:r>
              <a:rPr lang="fr-FR" dirty="0">
                <a:solidFill>
                  <a:srgbClr val="C00000"/>
                </a:solidFill>
                <a:sym typeface="Arial"/>
              </a:rPr>
              <a:t>F</a:t>
            </a:r>
            <a:r>
              <a:rPr lang="fr-FR" dirty="0" smtClean="0">
                <a:solidFill>
                  <a:srgbClr val="C00000"/>
                </a:solidFill>
                <a:sym typeface="Arial"/>
              </a:rPr>
              <a:t>inancière (QCF) : il permet d’évaluer les compétences financières et l’expérience financière</a:t>
            </a:r>
            <a:r>
              <a:rPr lang="fr-FR" dirty="0" smtClean="0">
                <a:sym typeface="Arial"/>
              </a:rPr>
              <a:t> des personnes physiques, qu’elles agissent pour leur propre compte ou en tant que représentant d’une personne morale ou d’une autre personne physique. </a:t>
            </a:r>
            <a:r>
              <a:rPr lang="fr-FR" dirty="0" smtClean="0">
                <a:ea typeface="Calibri" panose="020F0502020204030204" pitchFamily="34" charset="0"/>
                <a:cs typeface="Arial" panose="020B0604020202020204" pitchFamily="34" charset="0"/>
              </a:rPr>
              <a:t>Le </a:t>
            </a:r>
            <a:r>
              <a:rPr lang="fr-FR" dirty="0"/>
              <a:t>niveau de compétence est affecté selon un </a:t>
            </a:r>
            <a:r>
              <a:rPr lang="fr-FR" dirty="0" err="1"/>
              <a:t>scoring</a:t>
            </a:r>
            <a:r>
              <a:rPr lang="fr-FR" dirty="0"/>
              <a:t> et se découpe de la manière suivante :</a:t>
            </a:r>
          </a:p>
          <a:p>
            <a:pPr marL="180000" lvl="5" indent="0" algn="just">
              <a:spcBef>
                <a:spcPts val="0"/>
              </a:spcBef>
              <a:buNone/>
              <a:defRPr/>
            </a:pPr>
            <a:endParaRPr lang="fr-FR" sz="1600" dirty="0"/>
          </a:p>
          <a:p>
            <a:pPr marL="571500" indent="-571500" algn="just">
              <a:spcBef>
                <a:spcPts val="300"/>
              </a:spcBef>
              <a:spcAft>
                <a:spcPts val="1200"/>
              </a:spcAft>
              <a:buClr>
                <a:schemeClr val="accent1"/>
              </a:buClr>
              <a:buFont typeface="Arial" panose="020B0604020202020204" pitchFamily="34" charset="0"/>
              <a:buChar char="•"/>
              <a:defRPr/>
            </a:pPr>
            <a:endParaRPr lang="fr-FR" sz="1400" dirty="0" smtClean="0">
              <a:sym typeface="Arial"/>
            </a:endParaRPr>
          </a:p>
          <a:p>
            <a:pPr indent="-144000" algn="just">
              <a:spcBef>
                <a:spcPts val="300"/>
              </a:spcBef>
              <a:spcAft>
                <a:spcPts val="1200"/>
              </a:spcAft>
              <a:buClr>
                <a:schemeClr val="accent1"/>
              </a:buClr>
              <a:buFont typeface="Wingdings" panose="05000000000000000000" pitchFamily="2" charset="2"/>
              <a:buChar char="Ø"/>
              <a:defRPr/>
            </a:pPr>
            <a:endParaRPr lang="fr-FR" sz="1600" dirty="0" smtClean="0">
              <a:sym typeface="Arial"/>
            </a:endParaRPr>
          </a:p>
          <a:p>
            <a:pPr marL="0" algn="just">
              <a:spcBef>
                <a:spcPts val="300"/>
              </a:spcBef>
              <a:spcAft>
                <a:spcPts val="1200"/>
              </a:spcAft>
              <a:buClr>
                <a:schemeClr val="accent1"/>
              </a:buClr>
              <a:defRPr/>
            </a:pPr>
            <a:endParaRPr lang="fr-FR" sz="1600" dirty="0"/>
          </a:p>
        </p:txBody>
      </p:sp>
      <p:sp>
        <p:nvSpPr>
          <p:cNvPr id="5" name="Titre 4"/>
          <p:cNvSpPr>
            <a:spLocks noGrp="1"/>
          </p:cNvSpPr>
          <p:nvPr>
            <p:ph type="title"/>
          </p:nvPr>
        </p:nvSpPr>
        <p:spPr>
          <a:xfrm>
            <a:off x="1115616" y="260648"/>
            <a:ext cx="6624736" cy="461665"/>
          </a:xfrm>
        </p:spPr>
        <p:txBody>
          <a:bodyPr/>
          <a:lstStyle/>
          <a:p>
            <a:pPr algn="just"/>
            <a:r>
              <a:rPr lang="fr-FR" sz="2400" dirty="0" smtClean="0"/>
              <a:t>II Présentation </a:t>
            </a:r>
            <a:r>
              <a:rPr lang="fr-FR" sz="2400" dirty="0"/>
              <a:t>du QCF /QR </a:t>
            </a:r>
          </a:p>
        </p:txBody>
      </p:sp>
      <p:pic>
        <p:nvPicPr>
          <p:cNvPr id="7" name="Image 6"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3015104"/>
            <a:ext cx="2227418" cy="2052228"/>
          </a:xfrm>
          <a:prstGeom prst="rect">
            <a:avLst/>
          </a:prstGeom>
        </p:spPr>
      </p:pic>
      <p:pic>
        <p:nvPicPr>
          <p:cNvPr id="9" name="Image 8"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3854" y="1959483"/>
            <a:ext cx="4878216" cy="3204357"/>
          </a:xfrm>
          <a:prstGeom prst="rect">
            <a:avLst/>
          </a:prstGeom>
        </p:spPr>
      </p:pic>
      <p:sp>
        <p:nvSpPr>
          <p:cNvPr id="10" name="ZoneTexte 9"/>
          <p:cNvSpPr txBox="1"/>
          <p:nvPr/>
        </p:nvSpPr>
        <p:spPr>
          <a:xfrm>
            <a:off x="3993854" y="1389793"/>
            <a:ext cx="4718037" cy="461665"/>
          </a:xfrm>
          <a:prstGeom prst="rect">
            <a:avLst/>
          </a:prstGeom>
          <a:noFill/>
        </p:spPr>
        <p:txBody>
          <a:bodyPr wrap="square" rtlCol="0">
            <a:spAutoFit/>
          </a:bodyPr>
          <a:lstStyle/>
          <a:p>
            <a:r>
              <a:rPr lang="fr-FR" sz="1200" dirty="0" smtClean="0">
                <a:solidFill>
                  <a:srgbClr val="C00000"/>
                </a:solidFill>
              </a:rPr>
              <a:t>2. Questionnaire </a:t>
            </a:r>
            <a:r>
              <a:rPr lang="fr-FR" sz="1200" dirty="0">
                <a:solidFill>
                  <a:srgbClr val="C00000"/>
                </a:solidFill>
              </a:rPr>
              <a:t>de risques </a:t>
            </a:r>
            <a:r>
              <a:rPr lang="fr-FR" sz="1200" dirty="0" smtClean="0">
                <a:solidFill>
                  <a:srgbClr val="C00000"/>
                </a:solidFill>
              </a:rPr>
              <a:t>(QR) : cette </a:t>
            </a:r>
            <a:r>
              <a:rPr lang="fr-FR" sz="1200" dirty="0">
                <a:solidFill>
                  <a:srgbClr val="C00000"/>
                </a:solidFill>
              </a:rPr>
              <a:t>partie permet d’évaluer la tolérance au risque du client et à sa capacité à subir des pertes </a:t>
            </a:r>
            <a:endParaRPr lang="fr-FR" sz="1200" dirty="0" smtClean="0">
              <a:solidFill>
                <a:srgbClr val="C00000"/>
              </a:solidFill>
            </a:endParaRPr>
          </a:p>
        </p:txBody>
      </p:sp>
      <p:sp>
        <p:nvSpPr>
          <p:cNvPr id="11" name="ZoneTexte 10"/>
          <p:cNvSpPr txBox="1"/>
          <p:nvPr/>
        </p:nvSpPr>
        <p:spPr>
          <a:xfrm>
            <a:off x="818821" y="5457664"/>
            <a:ext cx="7803579" cy="1569660"/>
          </a:xfrm>
          <a:prstGeom prst="rect">
            <a:avLst/>
          </a:prstGeom>
          <a:noFill/>
        </p:spPr>
        <p:txBody>
          <a:bodyPr wrap="square" rtlCol="0">
            <a:spAutoFit/>
          </a:bodyPr>
          <a:lstStyle/>
          <a:p>
            <a:r>
              <a:rPr lang="fr-FR" sz="1200" b="1" dirty="0" smtClean="0"/>
              <a:t>Le </a:t>
            </a:r>
            <a:r>
              <a:rPr lang="fr-FR" sz="1200" b="1" dirty="0"/>
              <a:t>Profil investisseur </a:t>
            </a:r>
            <a:r>
              <a:rPr lang="fr-FR" sz="1200" dirty="0"/>
              <a:t>est une combinaison du QCF et du QR </a:t>
            </a:r>
            <a:endParaRPr lang="fr-FR" sz="1200" dirty="0" smtClean="0"/>
          </a:p>
          <a:p>
            <a:r>
              <a:rPr lang="fr-FR" sz="1200" dirty="0" smtClean="0"/>
              <a:t>	Exemples: 	Débutant </a:t>
            </a:r>
            <a:r>
              <a:rPr lang="fr-FR" sz="1200" dirty="0"/>
              <a:t>/ </a:t>
            </a:r>
            <a:r>
              <a:rPr lang="fr-FR" sz="1200" dirty="0" smtClean="0"/>
              <a:t>prudent</a:t>
            </a:r>
          </a:p>
          <a:p>
            <a:r>
              <a:rPr lang="fr-FR" sz="1200" dirty="0"/>
              <a:t>	</a:t>
            </a:r>
            <a:r>
              <a:rPr lang="fr-FR" sz="1200" dirty="0" smtClean="0"/>
              <a:t>	</a:t>
            </a:r>
            <a:r>
              <a:rPr lang="fr-FR" sz="1200" dirty="0"/>
              <a:t>C</a:t>
            </a:r>
            <a:r>
              <a:rPr lang="fr-FR" sz="1200" dirty="0" smtClean="0"/>
              <a:t>onfirmé </a:t>
            </a:r>
            <a:r>
              <a:rPr lang="fr-FR" sz="1200" dirty="0"/>
              <a:t>/ pondéré </a:t>
            </a:r>
          </a:p>
          <a:p>
            <a:r>
              <a:rPr lang="fr-FR" sz="1200" dirty="0"/>
              <a:t> </a:t>
            </a:r>
            <a:r>
              <a:rPr lang="fr-FR" sz="1200" b="1" dirty="0" smtClean="0"/>
              <a:t>Associés </a:t>
            </a:r>
            <a:r>
              <a:rPr lang="fr-FR" sz="1200" b="1" dirty="0"/>
              <a:t>aux objectifs et aux besoins du client les questionnaires vont permettre de leur proposer les supports financiers les mieux adaptés à leur situation.</a:t>
            </a:r>
          </a:p>
          <a:p>
            <a:pPr algn="ctr"/>
            <a:endParaRPr lang="fr-FR" sz="1200" dirty="0"/>
          </a:p>
          <a:p>
            <a:pPr algn="ctr"/>
            <a:endParaRPr lang="fr-FR" sz="1200" b="1" dirty="0"/>
          </a:p>
          <a:p>
            <a:pPr algn="ctr"/>
            <a:endParaRPr lang="fr-FR" sz="1200" b="1" dirty="0"/>
          </a:p>
        </p:txBody>
      </p:sp>
      <p:sp>
        <p:nvSpPr>
          <p:cNvPr id="12" name="ZoneTexte 11"/>
          <p:cNvSpPr txBox="1"/>
          <p:nvPr/>
        </p:nvSpPr>
        <p:spPr>
          <a:xfrm>
            <a:off x="755576" y="4994866"/>
            <a:ext cx="4666713" cy="553998"/>
          </a:xfrm>
          <a:prstGeom prst="rect">
            <a:avLst/>
          </a:prstGeom>
          <a:noFill/>
        </p:spPr>
        <p:txBody>
          <a:bodyPr wrap="square" rtlCol="0">
            <a:spAutoFit/>
          </a:bodyPr>
          <a:lstStyle/>
          <a:p>
            <a:r>
              <a:rPr lang="fr-FR" sz="1000" i="1" dirty="0">
                <a:solidFill>
                  <a:srgbClr val="FF0000"/>
                </a:solidFill>
              </a:rPr>
              <a:t>* </a:t>
            </a:r>
            <a:r>
              <a:rPr lang="fr-FR" sz="1000" i="1" dirty="0" smtClean="0">
                <a:solidFill>
                  <a:srgbClr val="FF0000"/>
                </a:solidFill>
              </a:rPr>
              <a:t>C0 le client ne souhaite pas répondre: il est impératif de conserver </a:t>
            </a:r>
            <a:r>
              <a:rPr lang="fr-FR" sz="1000" i="1" dirty="0">
                <a:solidFill>
                  <a:srgbClr val="FF0000"/>
                </a:solidFill>
              </a:rPr>
              <a:t>la trace de ce refus de répondre au QCF/QR  </a:t>
            </a:r>
            <a:r>
              <a:rPr lang="fr-FR" sz="1000" i="1" dirty="0" smtClean="0">
                <a:solidFill>
                  <a:srgbClr val="FF0000"/>
                </a:solidFill>
              </a:rPr>
              <a:t>=&gt; le refus donne lieu à l’édition du document </a:t>
            </a:r>
            <a:r>
              <a:rPr lang="fr-FR" sz="1000" i="1" dirty="0">
                <a:solidFill>
                  <a:srgbClr val="FF0000"/>
                </a:solidFill>
              </a:rPr>
              <a:t>C0 qui devra faire l’objet d’un archivage à l’identique des autres QCF/QR</a:t>
            </a:r>
            <a:r>
              <a:rPr lang="fr-FR" sz="1000" b="1" i="1" dirty="0">
                <a:solidFill>
                  <a:srgbClr val="FF0000"/>
                </a:solidFill>
              </a:rPr>
              <a:t>. </a:t>
            </a:r>
          </a:p>
        </p:txBody>
      </p:sp>
    </p:spTree>
    <p:extLst>
      <p:ext uri="{BB962C8B-B14F-4D97-AF65-F5344CB8AC3E}">
        <p14:creationId xmlns:p14="http://schemas.microsoft.com/office/powerpoint/2010/main" val="39570221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pPr/>
              <a:t>5</a:t>
            </a:fld>
            <a:endParaRPr lang="fr-FR" dirty="0"/>
          </a:p>
        </p:txBody>
      </p:sp>
      <p:sp>
        <p:nvSpPr>
          <p:cNvPr id="3" name="Espace réservé du texte 2"/>
          <p:cNvSpPr>
            <a:spLocks noGrp="1"/>
          </p:cNvSpPr>
          <p:nvPr>
            <p:ph type="body" sz="quarter" idx="16"/>
          </p:nvPr>
        </p:nvSpPr>
        <p:spPr>
          <a:xfrm>
            <a:off x="1043608" y="1124744"/>
            <a:ext cx="7722463" cy="4545304"/>
          </a:xfrm>
        </p:spPr>
        <p:txBody>
          <a:bodyPr>
            <a:noAutofit/>
          </a:bodyPr>
          <a:lstStyle/>
          <a:p>
            <a:pPr marL="0" indent="0">
              <a:buNone/>
            </a:pPr>
            <a:r>
              <a:rPr lang="fr-FR" sz="1600" cap="none" dirty="0" smtClean="0">
                <a:solidFill>
                  <a:srgbClr val="C00000"/>
                </a:solidFill>
              </a:rPr>
              <a:t>Quand </a:t>
            </a:r>
            <a:r>
              <a:rPr lang="fr-FR" sz="1600" cap="none" dirty="0">
                <a:solidFill>
                  <a:srgbClr val="C00000"/>
                </a:solidFill>
              </a:rPr>
              <a:t>faut-il </a:t>
            </a:r>
            <a:r>
              <a:rPr lang="fr-FR" sz="1600" cap="none" dirty="0" smtClean="0">
                <a:solidFill>
                  <a:srgbClr val="C00000"/>
                </a:solidFill>
              </a:rPr>
              <a:t>collecter / réactualiser </a:t>
            </a:r>
            <a:r>
              <a:rPr lang="fr-FR" sz="1600" cap="none" dirty="0">
                <a:solidFill>
                  <a:srgbClr val="C00000"/>
                </a:solidFill>
              </a:rPr>
              <a:t>le QCF/QR?</a:t>
            </a:r>
          </a:p>
          <a:p>
            <a:pPr marL="0" indent="0">
              <a:buNone/>
            </a:pPr>
            <a:endParaRPr lang="fr-FR" sz="1600" dirty="0"/>
          </a:p>
        </p:txBody>
      </p:sp>
      <p:sp>
        <p:nvSpPr>
          <p:cNvPr id="4" name="Espace réservé du texte 3"/>
          <p:cNvSpPr>
            <a:spLocks noGrp="1"/>
          </p:cNvSpPr>
          <p:nvPr>
            <p:ph type="body" sz="quarter" idx="17"/>
          </p:nvPr>
        </p:nvSpPr>
        <p:spPr>
          <a:xfrm>
            <a:off x="971600" y="1484784"/>
            <a:ext cx="7722463" cy="4536504"/>
          </a:xfrm>
        </p:spPr>
        <p:txBody>
          <a:bodyPr>
            <a:noAutofit/>
          </a:bodyPr>
          <a:lstStyle/>
          <a:p>
            <a:pPr algn="just">
              <a:buClr>
                <a:srgbClr val="C00000"/>
              </a:buClr>
            </a:pPr>
            <a:endParaRPr lang="fr-FR" sz="1600" b="1" u="sng" dirty="0">
              <a:solidFill>
                <a:schemeClr val="bg2">
                  <a:lumMod val="60000"/>
                  <a:lumOff val="40000"/>
                </a:schemeClr>
              </a:solidFill>
            </a:endParaRPr>
          </a:p>
          <a:p>
            <a:pPr marL="429750" indent="-285750" algn="just">
              <a:buClr>
                <a:srgbClr val="C00000"/>
              </a:buClr>
              <a:buFont typeface="Arial" panose="020B0604020202020204" pitchFamily="34" charset="0"/>
              <a:buChar char="•"/>
            </a:pPr>
            <a:r>
              <a:rPr lang="fr-FR" sz="1600" dirty="0" smtClean="0"/>
              <a:t>S’il n’y a pas de QCF/QR</a:t>
            </a:r>
          </a:p>
          <a:p>
            <a:pPr marL="429750" indent="-285750" algn="just">
              <a:buClr>
                <a:srgbClr val="C00000"/>
              </a:buClr>
              <a:buFont typeface="Arial" panose="020B0604020202020204" pitchFamily="34" charset="0"/>
              <a:buChar char="•"/>
            </a:pPr>
            <a:endParaRPr lang="fr-FR" sz="1600" dirty="0"/>
          </a:p>
          <a:p>
            <a:pPr marL="429750" indent="-285750" algn="just">
              <a:buClr>
                <a:srgbClr val="C00000"/>
              </a:buClr>
              <a:buFont typeface="Arial" panose="020B0604020202020204" pitchFamily="34" charset="0"/>
              <a:buChar char="•"/>
            </a:pPr>
            <a:r>
              <a:rPr lang="fr-FR" sz="1600" dirty="0" smtClean="0"/>
              <a:t>Si le QCF/QR est antérieur au 28/05/2018: seuls les QCF/QR postérieurs au 28/05/2018 (LEA) sont valables, et ce même si l’icône de compétence financière apparait en vert (</a:t>
            </a:r>
            <a:r>
              <a:rPr lang="fr-FR" sz="1600" dirty="0" err="1" smtClean="0"/>
              <a:t>cf</a:t>
            </a:r>
            <a:r>
              <a:rPr lang="fr-FR" sz="1600" dirty="0" smtClean="0"/>
              <a:t> slide suivant) </a:t>
            </a:r>
          </a:p>
          <a:p>
            <a:pPr algn="just">
              <a:buClr>
                <a:srgbClr val="C00000"/>
              </a:buClr>
            </a:pPr>
            <a:endParaRPr lang="fr-FR" sz="1600" dirty="0"/>
          </a:p>
          <a:p>
            <a:pPr marL="429750" indent="-285750" algn="just">
              <a:buClr>
                <a:srgbClr val="C00000"/>
              </a:buClr>
              <a:buFont typeface="Arial" panose="020B0604020202020204" pitchFamily="34" charset="0"/>
              <a:buChar char="•"/>
            </a:pPr>
            <a:r>
              <a:rPr lang="fr-FR" sz="1600" dirty="0" smtClean="0"/>
              <a:t>Au minimum tous les 2 ans : la validité du QCF dans le SI ne peut excéder 2 ans</a:t>
            </a:r>
            <a:endParaRPr lang="fr-FR" sz="1600" i="1" dirty="0"/>
          </a:p>
          <a:p>
            <a:pPr algn="just">
              <a:buClr>
                <a:srgbClr val="C00000"/>
              </a:buClr>
            </a:pPr>
            <a:endParaRPr lang="fr-FR" sz="1600" dirty="0" smtClean="0"/>
          </a:p>
          <a:p>
            <a:pPr marL="429750" indent="-285750" algn="just">
              <a:buClr>
                <a:srgbClr val="C00000"/>
              </a:buClr>
              <a:buFont typeface="Arial" panose="020B0604020202020204" pitchFamily="34" charset="0"/>
              <a:buChar char="•"/>
            </a:pPr>
            <a:r>
              <a:rPr lang="fr-FR" sz="1600" dirty="0" smtClean="0"/>
              <a:t>Si l’établissement </a:t>
            </a:r>
            <a:r>
              <a:rPr lang="fr-FR" sz="1600" dirty="0"/>
              <a:t>constate que la compétence financière </a:t>
            </a:r>
            <a:r>
              <a:rPr lang="fr-FR" sz="1600" dirty="0" smtClean="0"/>
              <a:t>du </a:t>
            </a:r>
            <a:r>
              <a:rPr lang="fr-FR" sz="1600" dirty="0"/>
              <a:t>client évaluée via le questionnaire n’est pas cohérente avec son expérience financière effective telle que constatée au regard des opérations réalisées par le client. </a:t>
            </a:r>
            <a:endParaRPr lang="fr-FR" sz="1600" dirty="0" smtClean="0"/>
          </a:p>
          <a:p>
            <a:pPr marL="429750" indent="-285750" algn="just">
              <a:buClr>
                <a:srgbClr val="C00000"/>
              </a:buClr>
              <a:buFont typeface="Arial" panose="020B0604020202020204" pitchFamily="34" charset="0"/>
              <a:buChar char="•"/>
            </a:pPr>
            <a:endParaRPr lang="fr-FR" sz="1600" dirty="0"/>
          </a:p>
          <a:p>
            <a:pPr marL="429750" indent="-285750" algn="just">
              <a:buClr>
                <a:srgbClr val="C00000"/>
              </a:buClr>
              <a:buFont typeface="Arial" panose="020B0604020202020204" pitchFamily="34" charset="0"/>
              <a:buChar char="•"/>
            </a:pPr>
            <a:r>
              <a:rPr lang="fr-FR" sz="1600" dirty="0" smtClean="0"/>
              <a:t>Si le client en fait la demande</a:t>
            </a:r>
          </a:p>
          <a:p>
            <a:pPr marL="429750" indent="-285750" algn="just">
              <a:buClr>
                <a:srgbClr val="C00000"/>
              </a:buClr>
              <a:buFont typeface="Arial" panose="020B0604020202020204" pitchFamily="34" charset="0"/>
              <a:buChar char="•"/>
            </a:pPr>
            <a:endParaRPr lang="fr-FR" sz="1600" dirty="0">
              <a:solidFill>
                <a:srgbClr val="00B050"/>
              </a:solidFill>
            </a:endParaRPr>
          </a:p>
          <a:p>
            <a:pPr algn="just">
              <a:buClr>
                <a:srgbClr val="C00000"/>
              </a:buClr>
            </a:pPr>
            <a:r>
              <a:rPr lang="fr-FR" sz="1600" b="1" dirty="0">
                <a:solidFill>
                  <a:srgbClr val="C00000"/>
                </a:solidFill>
              </a:rPr>
              <a:t>Comment faire quand plusieurs QCF/QR coexistent</a:t>
            </a:r>
            <a:r>
              <a:rPr lang="fr-FR" sz="1600" b="1" dirty="0" smtClean="0">
                <a:solidFill>
                  <a:srgbClr val="C00000"/>
                </a:solidFill>
              </a:rPr>
              <a:t>?</a:t>
            </a:r>
          </a:p>
          <a:p>
            <a:pPr algn="just">
              <a:buClr>
                <a:srgbClr val="C00000"/>
              </a:buClr>
            </a:pPr>
            <a:endParaRPr lang="fr-FR" sz="1600" b="1" dirty="0">
              <a:solidFill>
                <a:srgbClr val="C00000"/>
              </a:solidFill>
            </a:endParaRPr>
          </a:p>
          <a:p>
            <a:pPr algn="just">
              <a:buClr>
                <a:srgbClr val="C00000"/>
              </a:buClr>
            </a:pPr>
            <a:r>
              <a:rPr lang="fr-FR" sz="1600" dirty="0"/>
              <a:t>Lorsque la souscription d’un support financier est réalisée sur un compte titres joint ou un contrat d’assurance vie en </a:t>
            </a:r>
            <a:r>
              <a:rPr lang="fr-FR" sz="1600" dirty="0" err="1"/>
              <a:t>co</a:t>
            </a:r>
            <a:r>
              <a:rPr lang="fr-FR" sz="1600" dirty="0"/>
              <a:t>-adhésion, plusieurs QCF coexistent</a:t>
            </a:r>
          </a:p>
          <a:p>
            <a:pPr algn="just">
              <a:buClr>
                <a:srgbClr val="C00000"/>
              </a:buClr>
            </a:pPr>
            <a:r>
              <a:rPr lang="fr-FR" sz="1600" dirty="0"/>
              <a:t>exemple: CTO joint </a:t>
            </a:r>
          </a:p>
          <a:p>
            <a:pPr algn="just">
              <a:buClr>
                <a:srgbClr val="C00000"/>
              </a:buClr>
            </a:pPr>
            <a:r>
              <a:rPr lang="fr-FR" sz="1600" dirty="0"/>
              <a:t>M. est C2 </a:t>
            </a:r>
            <a:r>
              <a:rPr lang="fr-FR" sz="1600" dirty="0" smtClean="0"/>
              <a:t>R2</a:t>
            </a:r>
            <a:endParaRPr lang="fr-FR" sz="1600" dirty="0"/>
          </a:p>
          <a:p>
            <a:pPr algn="just">
              <a:buClr>
                <a:srgbClr val="C00000"/>
              </a:buClr>
            </a:pPr>
            <a:r>
              <a:rPr lang="fr-FR" sz="1600" dirty="0"/>
              <a:t>Mme est </a:t>
            </a:r>
            <a:r>
              <a:rPr lang="fr-FR" sz="1600" dirty="0" smtClean="0"/>
              <a:t>C1 R1</a:t>
            </a:r>
            <a:endParaRPr lang="fr-FR" sz="1600" dirty="0"/>
          </a:p>
          <a:p>
            <a:pPr marL="429750" indent="-285750" algn="just">
              <a:buClr>
                <a:srgbClr val="C00000"/>
              </a:buClr>
              <a:buFont typeface="Symbol" panose="05050102010706020507" pitchFamily="18" charset="2"/>
              <a:buChar char="Þ"/>
            </a:pPr>
            <a:r>
              <a:rPr lang="fr-FR" sz="1600" dirty="0" smtClean="0"/>
              <a:t>Il </a:t>
            </a:r>
            <a:r>
              <a:rPr lang="fr-FR" sz="1600" dirty="0"/>
              <a:t>conviendra de retenir le score le plus bas </a:t>
            </a:r>
            <a:r>
              <a:rPr lang="fr-FR" sz="1600" dirty="0" err="1"/>
              <a:t>càd</a:t>
            </a:r>
            <a:r>
              <a:rPr lang="fr-FR" sz="1600" dirty="0"/>
              <a:t> le score de </a:t>
            </a:r>
            <a:r>
              <a:rPr lang="fr-FR" sz="1600" dirty="0" smtClean="0"/>
              <a:t>Mme</a:t>
            </a:r>
          </a:p>
          <a:p>
            <a:pPr algn="just">
              <a:buClr>
                <a:srgbClr val="C00000"/>
              </a:buClr>
            </a:pPr>
            <a:endParaRPr lang="fr-FR" sz="1600" dirty="0"/>
          </a:p>
          <a:p>
            <a:pPr algn="just">
              <a:buClr>
                <a:srgbClr val="C00000"/>
              </a:buClr>
            </a:pPr>
            <a:endParaRPr lang="fr-FR" sz="1600" b="1" dirty="0">
              <a:solidFill>
                <a:srgbClr val="C00000"/>
              </a:solidFill>
            </a:endParaRPr>
          </a:p>
          <a:p>
            <a:pPr marL="429750" indent="-285750" algn="just">
              <a:buClr>
                <a:srgbClr val="C00000"/>
              </a:buClr>
              <a:buFont typeface="Arial" panose="020B0604020202020204" pitchFamily="34" charset="0"/>
              <a:buChar char="•"/>
            </a:pPr>
            <a:endParaRPr lang="fr-FR" sz="1600" dirty="0">
              <a:solidFill>
                <a:srgbClr val="00B050"/>
              </a:solidFill>
            </a:endParaRPr>
          </a:p>
          <a:p>
            <a:pPr marL="429750" indent="-285750" algn="just">
              <a:buClr>
                <a:srgbClr val="C00000"/>
              </a:buClr>
              <a:buFont typeface="Arial" panose="020B0604020202020204" pitchFamily="34" charset="0"/>
              <a:buChar char="•"/>
            </a:pPr>
            <a:endParaRPr lang="fr-FR" sz="1600" b="1" dirty="0" smtClean="0">
              <a:solidFill>
                <a:srgbClr val="00B050"/>
              </a:solidFill>
            </a:endParaRPr>
          </a:p>
          <a:p>
            <a:pPr marL="429750" indent="-285750" algn="just">
              <a:buClr>
                <a:srgbClr val="C00000"/>
              </a:buClr>
              <a:buFont typeface="Arial" panose="020B0604020202020204" pitchFamily="34" charset="0"/>
              <a:buChar char="•"/>
            </a:pPr>
            <a:endParaRPr lang="fr-FR" sz="1600" b="1" dirty="0">
              <a:solidFill>
                <a:srgbClr val="00B050"/>
              </a:solidFill>
            </a:endParaRPr>
          </a:p>
          <a:p>
            <a:pPr>
              <a:buClr>
                <a:srgbClr val="C00000"/>
              </a:buClr>
            </a:pPr>
            <a:endParaRPr lang="fr-FR" sz="1600" dirty="0" smtClean="0"/>
          </a:p>
        </p:txBody>
      </p:sp>
      <p:sp>
        <p:nvSpPr>
          <p:cNvPr id="5" name="Titre 4"/>
          <p:cNvSpPr>
            <a:spLocks noGrp="1"/>
          </p:cNvSpPr>
          <p:nvPr>
            <p:ph type="title"/>
          </p:nvPr>
        </p:nvSpPr>
        <p:spPr>
          <a:xfrm>
            <a:off x="1115616" y="260648"/>
            <a:ext cx="7272808" cy="430887"/>
          </a:xfrm>
        </p:spPr>
        <p:txBody>
          <a:bodyPr/>
          <a:lstStyle/>
          <a:p>
            <a:r>
              <a:rPr lang="fr-FR" dirty="0" smtClean="0"/>
              <a:t>III. BONNES Pratiques</a:t>
            </a:r>
            <a:endParaRPr lang="fr-FR" dirty="0"/>
          </a:p>
        </p:txBody>
      </p:sp>
    </p:spTree>
    <p:extLst>
      <p:ext uri="{BB962C8B-B14F-4D97-AF65-F5344CB8AC3E}">
        <p14:creationId xmlns:p14="http://schemas.microsoft.com/office/powerpoint/2010/main" val="4209843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pPr/>
              <a:t>6</a:t>
            </a:fld>
            <a:endParaRPr lang="fr-FR" dirty="0"/>
          </a:p>
        </p:txBody>
      </p:sp>
      <p:sp>
        <p:nvSpPr>
          <p:cNvPr id="3" name="Espace réservé du texte 2"/>
          <p:cNvSpPr>
            <a:spLocks noGrp="1"/>
          </p:cNvSpPr>
          <p:nvPr>
            <p:ph type="body" sz="quarter" idx="16"/>
          </p:nvPr>
        </p:nvSpPr>
        <p:spPr>
          <a:xfrm>
            <a:off x="1077513" y="816775"/>
            <a:ext cx="7709054" cy="527257"/>
          </a:xfrm>
        </p:spPr>
        <p:txBody>
          <a:bodyPr>
            <a:normAutofit/>
          </a:bodyPr>
          <a:lstStyle/>
          <a:p>
            <a:pPr marL="0" indent="0">
              <a:buNone/>
            </a:pPr>
            <a:r>
              <a:rPr lang="fr-FR" sz="1600" cap="none" dirty="0" smtClean="0">
                <a:solidFill>
                  <a:srgbClr val="C00000"/>
                </a:solidFill>
              </a:rPr>
              <a:t>Comment collecter et mettre à jour le QCF/QR?</a:t>
            </a:r>
            <a:endParaRPr lang="fr-FR" sz="1600" cap="none" dirty="0">
              <a:solidFill>
                <a:srgbClr val="C00000"/>
              </a:solidFill>
            </a:endParaRPr>
          </a:p>
          <a:p>
            <a:pPr marL="0" indent="0">
              <a:buNone/>
            </a:pPr>
            <a:endParaRPr lang="fr-FR" sz="1600" cap="none" dirty="0" smtClean="0">
              <a:solidFill>
                <a:srgbClr val="00B050"/>
              </a:solidFill>
            </a:endParaRPr>
          </a:p>
          <a:p>
            <a:endParaRPr lang="fr-FR" dirty="0"/>
          </a:p>
        </p:txBody>
      </p:sp>
      <p:sp>
        <p:nvSpPr>
          <p:cNvPr id="4" name="Espace réservé du texte 3"/>
          <p:cNvSpPr>
            <a:spLocks noGrp="1"/>
          </p:cNvSpPr>
          <p:nvPr>
            <p:ph type="body" sz="quarter" idx="17"/>
          </p:nvPr>
        </p:nvSpPr>
        <p:spPr>
          <a:xfrm>
            <a:off x="493769" y="1071177"/>
            <a:ext cx="3600400" cy="5786823"/>
          </a:xfrm>
          <a:ln w="5715">
            <a:noFill/>
          </a:ln>
        </p:spPr>
        <p:txBody>
          <a:bodyPr>
            <a:normAutofit fontScale="77500" lnSpcReduction="20000"/>
          </a:bodyPr>
          <a:lstStyle/>
          <a:p>
            <a:pPr algn="just">
              <a:buClr>
                <a:srgbClr val="C00000"/>
              </a:buClr>
            </a:pPr>
            <a:r>
              <a:rPr lang="fr-FR" sz="1300" dirty="0" smtClean="0">
                <a:solidFill>
                  <a:srgbClr val="C00000"/>
                </a:solidFill>
              </a:rPr>
              <a:t>Vérifier l’icône    C </a:t>
            </a:r>
          </a:p>
          <a:p>
            <a:pPr algn="just">
              <a:buClr>
                <a:srgbClr val="C00000"/>
              </a:buClr>
            </a:pPr>
            <a:r>
              <a:rPr lang="fr-FR" sz="1300" dirty="0" smtClean="0">
                <a:solidFill>
                  <a:srgbClr val="C00000"/>
                </a:solidFill>
              </a:rPr>
              <a:t>mais aussi la présence du QCF/QR numérisé</a:t>
            </a:r>
          </a:p>
          <a:p>
            <a:pPr>
              <a:buClr>
                <a:srgbClr val="C00000"/>
              </a:buClr>
            </a:pPr>
            <a:endParaRPr lang="fr-FR" sz="1300" dirty="0" smtClean="0"/>
          </a:p>
          <a:p>
            <a:pPr>
              <a:buClr>
                <a:srgbClr val="C00000"/>
              </a:buClr>
            </a:pPr>
            <a:r>
              <a:rPr lang="fr-FR" sz="1300" dirty="0" smtClean="0"/>
              <a:t>1) A </a:t>
            </a:r>
            <a:r>
              <a:rPr lang="fr-FR" sz="1300" dirty="0"/>
              <a:t>partir de la synthèse </a:t>
            </a:r>
            <a:r>
              <a:rPr lang="fr-FR" sz="1300" dirty="0" smtClean="0"/>
              <a:t>client, regarder l’icône C de validité du QCF/QR :</a:t>
            </a:r>
          </a:p>
          <a:p>
            <a:pPr marL="429750" indent="-285750">
              <a:buClr>
                <a:srgbClr val="C00000"/>
              </a:buClr>
              <a:buFont typeface="Wingdings" panose="05000000000000000000" pitchFamily="2" charset="2"/>
              <a:buChar char="§"/>
            </a:pPr>
            <a:r>
              <a:rPr lang="fr-FR" sz="1300" dirty="0" smtClean="0"/>
              <a:t>en </a:t>
            </a:r>
            <a:r>
              <a:rPr lang="fr-FR" sz="1300" dirty="0"/>
              <a:t>vert si QCF/QR &lt;24 mois (attention </a:t>
            </a:r>
            <a:r>
              <a:rPr lang="fr-FR" sz="1300" dirty="0" smtClean="0"/>
              <a:t>même si l’icône est verte, </a:t>
            </a:r>
            <a:r>
              <a:rPr lang="fr-FR" sz="1300" dirty="0"/>
              <a:t>le QCF est à actualiser si &lt;24 mois mais antérieur au 28/05/2018)</a:t>
            </a:r>
          </a:p>
          <a:p>
            <a:pPr marL="429750" indent="-285750">
              <a:buClr>
                <a:srgbClr val="C00000"/>
              </a:buClr>
              <a:buFont typeface="Wingdings" panose="05000000000000000000" pitchFamily="2" charset="2"/>
              <a:buChar char="§"/>
            </a:pPr>
            <a:r>
              <a:rPr lang="fr-FR" sz="1300" dirty="0" smtClean="0"/>
              <a:t>en </a:t>
            </a:r>
            <a:r>
              <a:rPr lang="fr-FR" sz="1300" dirty="0"/>
              <a:t>rouge si QCF/QR &gt;24 mois. Il faut actualiser en cliquant sur l’icône C, puis « mise à jour </a:t>
            </a:r>
            <a:r>
              <a:rPr lang="fr-FR" sz="1300" dirty="0" smtClean="0"/>
              <a:t>»</a:t>
            </a:r>
          </a:p>
          <a:p>
            <a:pPr>
              <a:buClr>
                <a:srgbClr val="C00000"/>
              </a:buClr>
            </a:pPr>
            <a:endParaRPr lang="fr-FR" sz="1300" dirty="0" smtClean="0"/>
          </a:p>
          <a:p>
            <a:pPr>
              <a:buClr>
                <a:srgbClr val="C00000"/>
              </a:buClr>
            </a:pPr>
            <a:r>
              <a:rPr lang="fr-FR" sz="1300" dirty="0" smtClean="0"/>
              <a:t>2) Cliquer sur l’icône C et vérifier si le QCF/QR a été numérisé ou doit être collecté ou numérisé</a:t>
            </a:r>
          </a:p>
          <a:p>
            <a:pPr marL="429750" indent="-285750">
              <a:buClr>
                <a:srgbClr val="C00000"/>
              </a:buClr>
              <a:buFont typeface="Wingdings" panose="05000000000000000000" pitchFamily="2" charset="2"/>
              <a:buChar char="§"/>
            </a:pPr>
            <a:r>
              <a:rPr lang="fr-FR" sz="1300" b="0" cap="none" dirty="0" smtClean="0">
                <a:solidFill>
                  <a:schemeClr val="tx1"/>
                </a:solidFill>
              </a:rPr>
              <a:t>« Visualiser » est actif si le questionnaire a bien été numérisé. Il est consultable en cliquant sur cette icône</a:t>
            </a:r>
          </a:p>
          <a:p>
            <a:pPr marL="429750" indent="-285750">
              <a:buClr>
                <a:srgbClr val="C00000"/>
              </a:buClr>
              <a:buFont typeface="Wingdings" panose="05000000000000000000" pitchFamily="2" charset="2"/>
              <a:buChar char="§"/>
            </a:pPr>
            <a:r>
              <a:rPr lang="fr-FR" sz="1300" dirty="0"/>
              <a:t>S</a:t>
            </a:r>
            <a:r>
              <a:rPr lang="fr-FR" sz="1300" dirty="0" smtClean="0"/>
              <a:t>i </a:t>
            </a:r>
            <a:r>
              <a:rPr lang="fr-FR" sz="1300" dirty="0"/>
              <a:t>le questionnaire a été complété dans le SI mais n’a pas été numérisé, la fonction « visualiser » </a:t>
            </a:r>
            <a:r>
              <a:rPr lang="fr-FR" sz="1300" dirty="0" smtClean="0"/>
              <a:t>n’est pas active. Il </a:t>
            </a:r>
            <a:r>
              <a:rPr lang="fr-FR" sz="1300" dirty="0"/>
              <a:t>faudra alors procéder manuellement à la numérisation du QCF/QR </a:t>
            </a:r>
            <a:r>
              <a:rPr lang="fr-FR" sz="1300" dirty="0" smtClean="0"/>
              <a:t>établi (s’il a été conservé) ou refaire le QCF/QR (« mise à jour </a:t>
            </a:r>
            <a:r>
              <a:rPr lang="fr-FR" sz="1300" dirty="0" smtClean="0"/>
              <a:t>»)</a:t>
            </a:r>
          </a:p>
          <a:p>
            <a:pPr marL="429750" indent="-285750">
              <a:buClr>
                <a:srgbClr val="C00000"/>
              </a:buClr>
              <a:buFont typeface="Wingdings" panose="05000000000000000000" pitchFamily="2" charset="2"/>
              <a:buChar char="§"/>
            </a:pPr>
            <a:r>
              <a:rPr lang="fr-FR" sz="1300" dirty="0"/>
              <a:t>Remarque: Si le  questionnaire a été réalisé en </a:t>
            </a:r>
            <a:r>
              <a:rPr lang="fr-FR" sz="1300" dirty="0" err="1"/>
              <a:t>selfcare</a:t>
            </a:r>
            <a:r>
              <a:rPr lang="fr-FR" sz="1300" dirty="0"/>
              <a:t> sur DEI, il n’est pas numérisé mais le libellé «mise à jour par le client le XX sur internet » figure. Aucune action à réaliser</a:t>
            </a:r>
          </a:p>
          <a:p>
            <a:pPr marL="429750" indent="-285750">
              <a:buClr>
                <a:srgbClr val="C00000"/>
              </a:buClr>
              <a:buFont typeface="Wingdings" panose="05000000000000000000" pitchFamily="2" charset="2"/>
              <a:buChar char="§"/>
            </a:pPr>
            <a:r>
              <a:rPr lang="fr-FR" sz="1300" dirty="0" smtClean="0"/>
              <a:t>«</a:t>
            </a:r>
            <a:r>
              <a:rPr lang="fr-FR" sz="1300" dirty="0" smtClean="0"/>
              <a:t> Mise à jour » est actif si le questionnaire est à mettre à jour (à actualiser). Faire compléter le QCF /QR  puis numériser le document . </a:t>
            </a:r>
            <a:endParaRPr lang="fr-FR" sz="1300" dirty="0" smtClean="0"/>
          </a:p>
          <a:p>
            <a:pPr marL="429750" indent="-285750">
              <a:buClr>
                <a:srgbClr val="C00000"/>
              </a:buClr>
              <a:buFont typeface="Wingdings" panose="05000000000000000000" pitchFamily="2" charset="2"/>
              <a:buChar char="§"/>
            </a:pPr>
            <a:r>
              <a:rPr lang="fr-FR" sz="1300" i="1" dirty="0" smtClean="0"/>
              <a:t>Rappel: </a:t>
            </a:r>
            <a:r>
              <a:rPr lang="fr-FR" sz="1300" i="1" dirty="0" smtClean="0"/>
              <a:t>le refus de réponse donne </a:t>
            </a:r>
            <a:r>
              <a:rPr lang="fr-FR" sz="1300" i="1" dirty="0"/>
              <a:t>lieu à l’édition du document C0 qui devra faire l’objet d’un archivage à l’identique des autres </a:t>
            </a:r>
            <a:r>
              <a:rPr lang="fr-FR" sz="1300" i="1" dirty="0" smtClean="0"/>
              <a:t>QCF/QR</a:t>
            </a:r>
            <a:endParaRPr lang="fr-FR" sz="1300" i="1" dirty="0" smtClean="0"/>
          </a:p>
          <a:p>
            <a:endParaRPr lang="fr-FR" sz="1900" dirty="0"/>
          </a:p>
          <a:p>
            <a:endParaRPr lang="fr-FR" sz="1900" dirty="0" smtClean="0"/>
          </a:p>
          <a:p>
            <a:endParaRPr lang="fr-FR" sz="1900" dirty="0"/>
          </a:p>
          <a:p>
            <a:endParaRPr lang="fr-FR" sz="1600" dirty="0" smtClean="0"/>
          </a:p>
          <a:p>
            <a:endParaRPr lang="fr-FR" sz="1600" dirty="0" smtClean="0"/>
          </a:p>
          <a:p>
            <a:endParaRPr lang="fr-FR" sz="1600" dirty="0"/>
          </a:p>
          <a:p>
            <a:endParaRPr lang="fr-FR" sz="1600" dirty="0" smtClean="0"/>
          </a:p>
          <a:p>
            <a:endParaRPr lang="fr-FR" sz="1600" dirty="0"/>
          </a:p>
          <a:p>
            <a:endParaRPr lang="fr-FR" sz="1600" dirty="0" smtClean="0"/>
          </a:p>
          <a:p>
            <a:endParaRPr lang="fr-FR" sz="1600" dirty="0"/>
          </a:p>
          <a:p>
            <a:endParaRPr lang="fr-FR" sz="1600" dirty="0" smtClean="0"/>
          </a:p>
          <a:p>
            <a:endParaRPr lang="fr-FR" sz="1600" dirty="0"/>
          </a:p>
          <a:p>
            <a:endParaRPr lang="fr-FR" sz="1600" dirty="0" smtClean="0"/>
          </a:p>
          <a:p>
            <a:pPr marL="429750" indent="-285750">
              <a:buClr>
                <a:srgbClr val="C00000"/>
              </a:buClr>
              <a:buFont typeface="Arial" panose="020B0604020202020204" pitchFamily="34" charset="0"/>
              <a:buChar char="•"/>
            </a:pPr>
            <a:endParaRPr lang="fr-FR" sz="1600" dirty="0" smtClean="0"/>
          </a:p>
        </p:txBody>
      </p:sp>
      <p:sp>
        <p:nvSpPr>
          <p:cNvPr id="5" name="Titre 4"/>
          <p:cNvSpPr>
            <a:spLocks noGrp="1"/>
          </p:cNvSpPr>
          <p:nvPr>
            <p:ph type="title"/>
          </p:nvPr>
        </p:nvSpPr>
        <p:spPr>
          <a:xfrm>
            <a:off x="1115616" y="260648"/>
            <a:ext cx="3816424" cy="430887"/>
          </a:xfrm>
        </p:spPr>
        <p:txBody>
          <a:bodyPr/>
          <a:lstStyle/>
          <a:p>
            <a:r>
              <a:rPr lang="fr-FR" dirty="0" smtClean="0"/>
              <a:t>III. </a:t>
            </a:r>
            <a:r>
              <a:rPr lang="fr-FR" dirty="0"/>
              <a:t>BONNES </a:t>
            </a:r>
            <a:r>
              <a:rPr lang="fr-FR" dirty="0" smtClean="0"/>
              <a:t>Pratiques</a:t>
            </a:r>
            <a:endParaRPr lang="fr-FR" dirty="0"/>
          </a:p>
        </p:txBody>
      </p:sp>
      <p:pic>
        <p:nvPicPr>
          <p:cNvPr id="11" name="Image 10"/>
          <p:cNvPicPr>
            <a:picLocks noChangeAspect="1"/>
          </p:cNvPicPr>
          <p:nvPr/>
        </p:nvPicPr>
        <p:blipFill>
          <a:blip r:embed="rId2"/>
          <a:stretch>
            <a:fillRect/>
          </a:stretch>
        </p:blipFill>
        <p:spPr>
          <a:xfrm>
            <a:off x="3995936" y="1258803"/>
            <a:ext cx="4886964" cy="3039848"/>
          </a:xfrm>
          <a:prstGeom prst="rect">
            <a:avLst/>
          </a:prstGeom>
        </p:spPr>
      </p:pic>
      <p:sp>
        <p:nvSpPr>
          <p:cNvPr id="12" name="Rectangle 11"/>
          <p:cNvSpPr/>
          <p:nvPr/>
        </p:nvSpPr>
        <p:spPr>
          <a:xfrm>
            <a:off x="1475656" y="1128008"/>
            <a:ext cx="21602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8171" y="5300617"/>
            <a:ext cx="4536503" cy="1004545"/>
          </a:xfrm>
          <a:prstGeom prst="rect">
            <a:avLst/>
          </a:prstGeom>
        </p:spPr>
      </p:pic>
      <p:pic>
        <p:nvPicPr>
          <p:cNvPr id="7" name="Image 6"/>
          <p:cNvPicPr>
            <a:picLocks noChangeAspect="1"/>
          </p:cNvPicPr>
          <p:nvPr/>
        </p:nvPicPr>
        <p:blipFill>
          <a:blip r:embed="rId4"/>
          <a:stretch>
            <a:fillRect/>
          </a:stretch>
        </p:blipFill>
        <p:spPr>
          <a:xfrm>
            <a:off x="4212387" y="4146381"/>
            <a:ext cx="4454062" cy="1154236"/>
          </a:xfrm>
          <a:prstGeom prst="rect">
            <a:avLst/>
          </a:prstGeom>
        </p:spPr>
      </p:pic>
    </p:spTree>
    <p:extLst>
      <p:ext uri="{BB962C8B-B14F-4D97-AF65-F5344CB8AC3E}">
        <p14:creationId xmlns:p14="http://schemas.microsoft.com/office/powerpoint/2010/main" val="2626882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5"/>
          </p:nvPr>
        </p:nvSpPr>
        <p:spPr/>
        <p:txBody>
          <a:bodyPr/>
          <a:lstStyle/>
          <a:p>
            <a:fld id="{0536D7D7-E68B-4848-A580-3E20DDE126DB}" type="slidenum">
              <a:rPr lang="fr-FR" smtClean="0"/>
              <a:pPr/>
              <a:t>7</a:t>
            </a:fld>
            <a:endParaRPr lang="fr-FR" dirty="0"/>
          </a:p>
        </p:txBody>
      </p:sp>
      <p:sp>
        <p:nvSpPr>
          <p:cNvPr id="4" name="Espace réservé du texte 3"/>
          <p:cNvSpPr>
            <a:spLocks noGrp="1"/>
          </p:cNvSpPr>
          <p:nvPr>
            <p:ph type="body" sz="quarter" idx="17"/>
          </p:nvPr>
        </p:nvSpPr>
        <p:spPr>
          <a:xfrm>
            <a:off x="940631" y="1277859"/>
            <a:ext cx="7560840" cy="988844"/>
          </a:xfrm>
        </p:spPr>
        <p:txBody>
          <a:bodyPr>
            <a:normAutofit/>
          </a:bodyPr>
          <a:lstStyle/>
          <a:p>
            <a:pPr marL="315450" indent="-171450" algn="just">
              <a:buClr>
                <a:srgbClr val="C00000"/>
              </a:buClr>
              <a:buFont typeface="Wingdings" panose="05000000000000000000" pitchFamily="2" charset="2"/>
              <a:buChar char="Ø"/>
            </a:pPr>
            <a:endParaRPr lang="fr-FR" sz="1600" dirty="0" smtClean="0"/>
          </a:p>
          <a:p>
            <a:pPr algn="just">
              <a:buClr>
                <a:srgbClr val="C00000"/>
              </a:buClr>
            </a:pPr>
            <a:endParaRPr lang="fr-FR" sz="1600" dirty="0"/>
          </a:p>
        </p:txBody>
      </p:sp>
      <p:sp>
        <p:nvSpPr>
          <p:cNvPr id="5" name="Titre 4"/>
          <p:cNvSpPr>
            <a:spLocks noGrp="1"/>
          </p:cNvSpPr>
          <p:nvPr>
            <p:ph type="title"/>
          </p:nvPr>
        </p:nvSpPr>
        <p:spPr>
          <a:xfrm>
            <a:off x="1115616" y="260648"/>
            <a:ext cx="3816424" cy="430887"/>
          </a:xfrm>
        </p:spPr>
        <p:txBody>
          <a:bodyPr/>
          <a:lstStyle/>
          <a:p>
            <a:r>
              <a:rPr lang="fr-FR" dirty="0" smtClean="0"/>
              <a:t>III. </a:t>
            </a:r>
            <a:r>
              <a:rPr lang="fr-FR" dirty="0"/>
              <a:t>BONNES </a:t>
            </a:r>
            <a:r>
              <a:rPr lang="fr-FR" dirty="0" smtClean="0"/>
              <a:t>Pratiques</a:t>
            </a:r>
            <a:endParaRPr lang="fr-FR" dirty="0"/>
          </a:p>
        </p:txBody>
      </p:sp>
      <p:sp>
        <p:nvSpPr>
          <p:cNvPr id="7" name="Espace réservé du texte 2"/>
          <p:cNvSpPr txBox="1">
            <a:spLocks/>
          </p:cNvSpPr>
          <p:nvPr/>
        </p:nvSpPr>
        <p:spPr>
          <a:xfrm>
            <a:off x="940631" y="1140089"/>
            <a:ext cx="7709054" cy="3729820"/>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0" indent="0" algn="just">
              <a:buClr>
                <a:srgbClr val="C00000"/>
              </a:buClr>
              <a:buNone/>
            </a:pPr>
            <a:r>
              <a:rPr lang="fr-FR" sz="1600" cap="none" dirty="0">
                <a:solidFill>
                  <a:srgbClr val="C00000"/>
                </a:solidFill>
              </a:rPr>
              <a:t>Focus sur la souscription </a:t>
            </a:r>
            <a:r>
              <a:rPr lang="fr-FR" sz="1600" cap="none" dirty="0" smtClean="0">
                <a:solidFill>
                  <a:srgbClr val="C00000"/>
                </a:solidFill>
              </a:rPr>
              <a:t>d’instruments financiers avec conseil pour </a:t>
            </a:r>
            <a:r>
              <a:rPr lang="fr-FR" sz="1600" cap="none" dirty="0">
                <a:solidFill>
                  <a:srgbClr val="C00000"/>
                </a:solidFill>
              </a:rPr>
              <a:t>une Personne Morale</a:t>
            </a:r>
          </a:p>
          <a:p>
            <a:pPr>
              <a:buFont typeface="Wingdings" panose="05000000000000000000" pitchFamily="2" charset="2"/>
              <a:buChar char="§"/>
            </a:pPr>
            <a:r>
              <a:rPr lang="fr-FR" sz="1400" b="0" cap="none" dirty="0"/>
              <a:t>Pour les personnes morales les connaissances et l’expérience sont celles </a:t>
            </a:r>
            <a:r>
              <a:rPr lang="fr-FR" sz="1400" b="0" cap="none" dirty="0" smtClean="0"/>
              <a:t>du </a:t>
            </a:r>
            <a:r>
              <a:rPr lang="fr-FR" sz="1400" b="0" cap="none" dirty="0"/>
              <a:t>représentant de  la personne morale </a:t>
            </a:r>
            <a:r>
              <a:rPr lang="fr-FR" sz="1400" b="0" cap="none" dirty="0" smtClean="0"/>
              <a:t>ou </a:t>
            </a:r>
            <a:r>
              <a:rPr lang="fr-FR" sz="1400" b="0" cap="none" dirty="0"/>
              <a:t>de la personne autorisée à effectuer les transactions au nom de la </a:t>
            </a:r>
            <a:r>
              <a:rPr lang="fr-FR" sz="1400" b="0" cap="none" dirty="0" smtClean="0"/>
              <a:t>structure (délégation de pouvoirs à ce titre).</a:t>
            </a:r>
            <a:endParaRPr lang="fr-FR" sz="1400" b="0" cap="none" dirty="0"/>
          </a:p>
          <a:p>
            <a:pPr>
              <a:buFont typeface="Wingdings" panose="05000000000000000000" pitchFamily="2" charset="2"/>
              <a:buChar char="§"/>
            </a:pPr>
            <a:r>
              <a:rPr lang="fr-FR" sz="1400" b="0" cap="none" dirty="0" smtClean="0"/>
              <a:t>Il </a:t>
            </a:r>
            <a:r>
              <a:rPr lang="fr-FR" sz="1400" b="0" cap="none" dirty="0"/>
              <a:t>doit y avoir autant de </a:t>
            </a:r>
            <a:r>
              <a:rPr lang="fr-FR" sz="1400" b="0" cap="none" dirty="0" smtClean="0"/>
              <a:t>questionnaires </a:t>
            </a:r>
            <a:r>
              <a:rPr lang="fr-FR" sz="1400" b="0" cap="none" dirty="0"/>
              <a:t>renseignés que de personnes habilitées à signer des </a:t>
            </a:r>
            <a:r>
              <a:rPr lang="fr-FR" sz="1400" b="0" cap="none" dirty="0" smtClean="0"/>
              <a:t>ordres. Si </a:t>
            </a:r>
            <a:r>
              <a:rPr lang="fr-FR" sz="1400" b="0" cap="none" dirty="0"/>
              <a:t>plusieurs QCF sont renseignés pour une même personne </a:t>
            </a:r>
            <a:r>
              <a:rPr lang="fr-FR" sz="1400" b="0" cap="none" dirty="0" smtClean="0"/>
              <a:t>morale, on </a:t>
            </a:r>
            <a:r>
              <a:rPr lang="fr-FR" sz="1400" b="0" cap="none" dirty="0"/>
              <a:t>retient la compétence financière la plus </a:t>
            </a:r>
            <a:r>
              <a:rPr lang="fr-FR" sz="1400" b="0" cap="none" dirty="0" smtClean="0"/>
              <a:t>faible</a:t>
            </a:r>
          </a:p>
          <a:p>
            <a:pPr>
              <a:buFont typeface="Wingdings" panose="05000000000000000000" pitchFamily="2" charset="2"/>
              <a:buChar char="§"/>
            </a:pPr>
            <a:r>
              <a:rPr lang="fr-FR" sz="1400" b="0" cap="none" dirty="0" smtClean="0"/>
              <a:t>Dans </a:t>
            </a:r>
            <a:r>
              <a:rPr lang="fr-FR" sz="1400" b="0" cap="none" dirty="0"/>
              <a:t>le cas </a:t>
            </a:r>
            <a:r>
              <a:rPr lang="fr-FR" sz="1400" b="0" cap="none" dirty="0" smtClean="0"/>
              <a:t>des représentants / personnes physiques habilitées également </a:t>
            </a:r>
            <a:r>
              <a:rPr lang="fr-FR" sz="1400" b="0" cap="none" dirty="0"/>
              <a:t>clientes à titres personnel : un seul Questionnaire de Compétence Financière (QCF) </a:t>
            </a:r>
            <a:r>
              <a:rPr lang="fr-FR" sz="1400" b="0" cap="none" dirty="0" smtClean="0"/>
              <a:t>peut être valable </a:t>
            </a:r>
            <a:r>
              <a:rPr lang="fr-FR" sz="1400" b="0" cap="none" dirty="0"/>
              <a:t>pour les 2 statuts (personnel et professionnel</a:t>
            </a:r>
            <a:r>
              <a:rPr lang="fr-FR" sz="1400" b="0" cap="none" dirty="0">
                <a:solidFill>
                  <a:srgbClr val="C31632"/>
                </a:solidFill>
              </a:rPr>
              <a:t>). </a:t>
            </a:r>
            <a:r>
              <a:rPr lang="fr-FR" sz="1400" b="0" cap="none" dirty="0" smtClean="0">
                <a:solidFill>
                  <a:srgbClr val="C31632"/>
                </a:solidFill>
              </a:rPr>
              <a:t>En revanche des Questionnaires Risque </a:t>
            </a:r>
            <a:r>
              <a:rPr lang="fr-FR" sz="1400" b="0" cap="none" dirty="0">
                <a:solidFill>
                  <a:srgbClr val="C31632"/>
                </a:solidFill>
              </a:rPr>
              <a:t>(QR) </a:t>
            </a:r>
            <a:r>
              <a:rPr lang="fr-FR" sz="1400" b="0" cap="none" dirty="0" smtClean="0">
                <a:solidFill>
                  <a:srgbClr val="C31632"/>
                </a:solidFill>
              </a:rPr>
              <a:t>distincts devront </a:t>
            </a:r>
            <a:r>
              <a:rPr lang="fr-FR" sz="1400" b="0" cap="none" dirty="0">
                <a:solidFill>
                  <a:srgbClr val="C31632"/>
                </a:solidFill>
              </a:rPr>
              <a:t>être </a:t>
            </a:r>
            <a:r>
              <a:rPr lang="fr-FR" sz="1400" b="0" cap="none" dirty="0" smtClean="0">
                <a:solidFill>
                  <a:srgbClr val="C31632"/>
                </a:solidFill>
              </a:rPr>
              <a:t>matérialisés </a:t>
            </a:r>
            <a:r>
              <a:rPr lang="fr-FR" sz="1400" b="0" cap="none" dirty="0">
                <a:solidFill>
                  <a:srgbClr val="C31632"/>
                </a:solidFill>
              </a:rPr>
              <a:t>pour la personne physique  et pour la personne </a:t>
            </a:r>
            <a:r>
              <a:rPr lang="fr-FR" sz="1400" b="0" cap="none" dirty="0" smtClean="0">
                <a:solidFill>
                  <a:srgbClr val="C31632"/>
                </a:solidFill>
              </a:rPr>
              <a:t>morale</a:t>
            </a:r>
            <a:r>
              <a:rPr lang="fr-FR" sz="1400" b="0" cap="none" dirty="0">
                <a:solidFill>
                  <a:srgbClr val="C31632"/>
                </a:solidFill>
              </a:rPr>
              <a:t>.</a:t>
            </a:r>
            <a:r>
              <a:rPr lang="fr-FR" sz="1400" b="0" cap="none" dirty="0"/>
              <a:t> </a:t>
            </a:r>
            <a:r>
              <a:rPr lang="fr-FR" sz="1400" b="0" cap="none" dirty="0" smtClean="0"/>
              <a:t>En effet, il ne s’agit pas d’évaluer </a:t>
            </a:r>
            <a:r>
              <a:rPr lang="fr-FR" sz="1400" b="0" cap="none" dirty="0"/>
              <a:t>la capacité de la personne physique à subir des pertes mais </a:t>
            </a:r>
            <a:r>
              <a:rPr lang="fr-FR" sz="1400" b="0" cap="none" dirty="0" smtClean="0"/>
              <a:t>d’évaluer la </a:t>
            </a:r>
            <a:r>
              <a:rPr lang="fr-FR" sz="1400" b="0" cap="none" dirty="0"/>
              <a:t>capacité de la personne morale </a:t>
            </a:r>
            <a:r>
              <a:rPr lang="fr-FR" sz="1400" b="0" cap="none" dirty="0" smtClean="0"/>
              <a:t>à </a:t>
            </a:r>
            <a:r>
              <a:rPr lang="fr-FR" sz="1400" b="0" cap="none" dirty="0"/>
              <a:t>subir des </a:t>
            </a:r>
            <a:r>
              <a:rPr lang="fr-FR" sz="1400" b="0" cap="none" dirty="0" smtClean="0"/>
              <a:t>pertes. En pratique: poser à nouveau les questions QCF et QR </a:t>
            </a:r>
            <a:endParaRPr lang="fr-FR" dirty="0"/>
          </a:p>
        </p:txBody>
      </p:sp>
      <p:sp>
        <p:nvSpPr>
          <p:cNvPr id="8" name="Espace réservé du texte 2"/>
          <p:cNvSpPr txBox="1">
            <a:spLocks/>
          </p:cNvSpPr>
          <p:nvPr/>
        </p:nvSpPr>
        <p:spPr>
          <a:xfrm>
            <a:off x="1007373" y="1140089"/>
            <a:ext cx="7709054" cy="527257"/>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2"/>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0" indent="0">
              <a:buFontTx/>
              <a:buNone/>
            </a:pPr>
            <a:endParaRPr lang="fr-FR" sz="1600" cap="none" dirty="0" smtClean="0">
              <a:solidFill>
                <a:srgbClr val="C00000"/>
              </a:solidFill>
            </a:endParaRPr>
          </a:p>
        </p:txBody>
      </p:sp>
      <p:pic>
        <p:nvPicPr>
          <p:cNvPr id="10" name="Image 9"/>
          <p:cNvPicPr>
            <a:picLocks noChangeAspect="1"/>
          </p:cNvPicPr>
          <p:nvPr/>
        </p:nvPicPr>
        <p:blipFill>
          <a:blip r:embed="rId3"/>
          <a:stretch>
            <a:fillRect/>
          </a:stretch>
        </p:blipFill>
        <p:spPr>
          <a:xfrm>
            <a:off x="1031434" y="4293096"/>
            <a:ext cx="7891275" cy="1656184"/>
          </a:xfrm>
          <a:prstGeom prst="rect">
            <a:avLst/>
          </a:prstGeom>
        </p:spPr>
      </p:pic>
      <p:sp>
        <p:nvSpPr>
          <p:cNvPr id="11" name="ZoneTexte 10"/>
          <p:cNvSpPr txBox="1"/>
          <p:nvPr/>
        </p:nvSpPr>
        <p:spPr>
          <a:xfrm>
            <a:off x="5514350" y="4328103"/>
            <a:ext cx="2992299" cy="276999"/>
          </a:xfrm>
          <a:prstGeom prst="rect">
            <a:avLst/>
          </a:prstGeom>
          <a:noFill/>
        </p:spPr>
        <p:txBody>
          <a:bodyPr wrap="square" rtlCol="0">
            <a:spAutoFit/>
          </a:bodyPr>
          <a:lstStyle/>
          <a:p>
            <a:r>
              <a:rPr lang="fr-FR" sz="1200" i="1" dirty="0" smtClean="0"/>
              <a:t>Parcours personnes morales</a:t>
            </a:r>
          </a:p>
        </p:txBody>
      </p:sp>
    </p:spTree>
    <p:extLst>
      <p:ext uri="{BB962C8B-B14F-4D97-AF65-F5344CB8AC3E}">
        <p14:creationId xmlns:p14="http://schemas.microsoft.com/office/powerpoint/2010/main" val="2246942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106F41D-9071-4BEB-9462-E6FAF6C636F9}">
  <ds:schemaRefs>
    <ds:schemaRef ds:uri="http://schemas.microsoft.com/sharepoint/v3/contenttype/forms"/>
  </ds:schemaRefs>
</ds:datastoreItem>
</file>

<file path=customXml/itemProps2.xml><?xml version="1.0" encoding="utf-8"?>
<ds:datastoreItem xmlns:ds="http://schemas.openxmlformats.org/officeDocument/2006/customXml" ds:itemID="{68066E39-804A-4997-A54A-35BB5E8F0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0341085-8EEC-47D3-9566-2A45068B453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Apex</Template>
  <TotalTime>6017</TotalTime>
  <Words>1172</Words>
  <Application>Microsoft Office PowerPoint</Application>
  <PresentationFormat>Affichage à l'écran (4:3)</PresentationFormat>
  <Paragraphs>138</Paragraphs>
  <Slides>7</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7</vt:i4>
      </vt:variant>
    </vt:vector>
  </HeadingPairs>
  <TitlesOfParts>
    <vt:vector size="15" baseType="lpstr">
      <vt:lpstr>Arial</vt:lpstr>
      <vt:lpstr>Arial Narrow</vt:lpstr>
      <vt:lpstr>Calibri</vt:lpstr>
      <vt:lpstr>Symbol</vt:lpstr>
      <vt:lpstr>Verdana</vt:lpstr>
      <vt:lpstr>Wingdings</vt:lpstr>
      <vt:lpstr>Wingdings 2</vt:lpstr>
      <vt:lpstr>Thème Office</vt:lpstr>
      <vt:lpstr>Présentation PowerPoint</vt:lpstr>
      <vt:lpstr>I. Rappel du contexte réglementaire (1/2)  </vt:lpstr>
      <vt:lpstr>I. Rappel du contexte réglementaire (2/2)  </vt:lpstr>
      <vt:lpstr>II Présentation du QCF /QR </vt:lpstr>
      <vt:lpstr>III. BONNES Pratiques</vt:lpstr>
      <vt:lpstr>III. BONNES Pratiques</vt:lpstr>
      <vt:lpstr>III. BONNES Pratiques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VIX Ghislaine [CEGEE]</cp:lastModifiedBy>
  <cp:revision>361</cp:revision>
  <cp:lastPrinted>2019-10-09T08:25:31Z</cp:lastPrinted>
  <dcterms:created xsi:type="dcterms:W3CDTF">2017-05-30T18:41:27Z</dcterms:created>
  <dcterms:modified xsi:type="dcterms:W3CDTF">2019-11-26T11:13:43Z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ies>
</file>