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1" r:id="rId5"/>
  </p:sldMasterIdLst>
  <p:notesMasterIdLst>
    <p:notesMasterId r:id="rId34"/>
  </p:notesMasterIdLst>
  <p:handoutMasterIdLst>
    <p:handoutMasterId r:id="rId35"/>
  </p:handoutMasterIdLst>
  <p:sldIdLst>
    <p:sldId id="257" r:id="rId6"/>
    <p:sldId id="555" r:id="rId7"/>
    <p:sldId id="260" r:id="rId8"/>
    <p:sldId id="261" r:id="rId9"/>
    <p:sldId id="534" r:id="rId10"/>
    <p:sldId id="539" r:id="rId11"/>
    <p:sldId id="541" r:id="rId12"/>
    <p:sldId id="540" r:id="rId13"/>
    <p:sldId id="542" r:id="rId14"/>
    <p:sldId id="543" r:id="rId15"/>
    <p:sldId id="535" r:id="rId16"/>
    <p:sldId id="544" r:id="rId17"/>
    <p:sldId id="545" r:id="rId18"/>
    <p:sldId id="546" r:id="rId19"/>
    <p:sldId id="548" r:id="rId20"/>
    <p:sldId id="553" r:id="rId21"/>
    <p:sldId id="536" r:id="rId22"/>
    <p:sldId id="350" r:id="rId23"/>
    <p:sldId id="296" r:id="rId24"/>
    <p:sldId id="357" r:id="rId25"/>
    <p:sldId id="356" r:id="rId26"/>
    <p:sldId id="352" r:id="rId27"/>
    <p:sldId id="351" r:id="rId28"/>
    <p:sldId id="354" r:id="rId29"/>
    <p:sldId id="355" r:id="rId30"/>
    <p:sldId id="556" r:id="rId31"/>
    <p:sldId id="557" r:id="rId32"/>
    <p:sldId id="256" r:id="rId33"/>
  </p:sldIdLst>
  <p:sldSz cx="9144000" cy="5143500" type="screen16x9"/>
  <p:notesSz cx="6797675" cy="9872663"/>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5599"/>
    <a:srgbClr val="EAEAEA"/>
    <a:srgbClr val="6694CE"/>
    <a:srgbClr val="BABADA"/>
    <a:srgbClr val="DCE288"/>
    <a:srgbClr val="705889"/>
    <a:srgbClr val="BF76AA"/>
    <a:srgbClr val="66327A"/>
    <a:srgbClr val="8AB973"/>
    <a:srgbClr val="0074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69" autoAdjust="0"/>
    <p:restoredTop sz="94689" autoAdjust="0"/>
  </p:normalViewPr>
  <p:slideViewPr>
    <p:cSldViewPr showGuides="1">
      <p:cViewPr varScale="1">
        <p:scale>
          <a:sx n="87" d="100"/>
          <a:sy n="87" d="100"/>
        </p:scale>
        <p:origin x="1110" y="72"/>
      </p:cViewPr>
      <p:guideLst>
        <p:guide orient="horz" pos="1439"/>
        <p:guide orient="horz" pos="169"/>
        <p:guide pos="1383"/>
        <p:guide pos="44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62" d="100"/>
          <a:sy n="62" d="100"/>
        </p:scale>
        <p:origin x="3354" y="96"/>
      </p:cViewPr>
      <p:guideLst>
        <p:guide orient="horz" pos="3109"/>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14"/>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14"/>
          </a:xfrm>
          <a:prstGeom prst="rect">
            <a:avLst/>
          </a:prstGeom>
        </p:spPr>
        <p:txBody>
          <a:bodyPr vert="horz" lIns="91440" tIns="45720" rIns="91440" bIns="45720" rtlCol="0"/>
          <a:lstStyle>
            <a:lvl1pPr algn="r">
              <a:defRPr sz="1200"/>
            </a:lvl1pPr>
          </a:lstStyle>
          <a:p>
            <a:fld id="{3E09BF49-B416-42CB-A995-ACF7698E0F44}" type="datetimeFigureOut">
              <a:rPr lang="fr-FR" smtClean="0"/>
              <a:t>05/11/2020</a:t>
            </a:fld>
            <a:endParaRPr lang="fr-FR"/>
          </a:p>
        </p:txBody>
      </p:sp>
      <p:sp>
        <p:nvSpPr>
          <p:cNvPr id="4" name="Espace réservé du pied de page 3"/>
          <p:cNvSpPr>
            <a:spLocks noGrp="1"/>
          </p:cNvSpPr>
          <p:nvPr>
            <p:ph type="ftr" sz="quarter" idx="2"/>
          </p:nvPr>
        </p:nvSpPr>
        <p:spPr>
          <a:xfrm>
            <a:off x="3" y="9377362"/>
            <a:ext cx="2946400" cy="493713"/>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7362"/>
            <a:ext cx="2946400" cy="493713"/>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80" y="4689516"/>
            <a:ext cx="5438139" cy="4442698"/>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2003718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32"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pic>
        <p:nvPicPr>
          <p:cNvPr id="33" name="Image 32"/>
          <p:cNvPicPr>
            <a:picLocks noChangeAspect="1"/>
          </p:cNvPicPr>
          <p:nvPr userDrawn="1"/>
        </p:nvPicPr>
        <p:blipFill>
          <a:blip r:embed="rId4"/>
          <a:stretch>
            <a:fillRect/>
          </a:stretch>
        </p:blipFill>
        <p:spPr>
          <a:xfrm>
            <a:off x="144000" y="360000"/>
            <a:ext cx="3744000" cy="772856"/>
          </a:xfrm>
          <a:prstGeom prst="rect">
            <a:avLst/>
          </a:prstGeom>
        </p:spPr>
      </p:pic>
    </p:spTree>
    <p:extLst>
      <p:ext uri="{BB962C8B-B14F-4D97-AF65-F5344CB8AC3E}">
        <p14:creationId xmlns:p14="http://schemas.microsoft.com/office/powerpoint/2010/main" val="3607433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31"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pic>
        <p:nvPicPr>
          <p:cNvPr id="32" name="Image 31"/>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3001950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02</a:t>
            </a:r>
            <a:endParaRPr lang="fr-FR" dirty="0"/>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03</a:t>
            </a:r>
            <a:endParaRPr lang="fr-FR" dirty="0"/>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04</a:t>
            </a:r>
            <a:endParaRPr lang="fr-FR" dirty="0"/>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05</a:t>
            </a:r>
            <a:endParaRPr lang="fr-FR" dirty="0"/>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06</a:t>
            </a:r>
            <a:endParaRPr lang="fr-FR" dirty="0"/>
          </a:p>
        </p:txBody>
      </p:sp>
    </p:spTree>
    <p:extLst>
      <p:ext uri="{BB962C8B-B14F-4D97-AF65-F5344CB8AC3E}">
        <p14:creationId xmlns:p14="http://schemas.microsoft.com/office/powerpoint/2010/main" val="816700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TITRE</a:t>
            </a:r>
          </a:p>
          <a:p>
            <a:pPr>
              <a:defRPr/>
            </a:pPr>
            <a:r>
              <a:rPr lang="fr-FR" dirty="0"/>
              <a:t>INTERCALAIRE</a:t>
            </a:r>
          </a:p>
        </p:txBody>
      </p:sp>
    </p:spTree>
    <p:extLst>
      <p:ext uri="{BB962C8B-B14F-4D97-AF65-F5344CB8AC3E}">
        <p14:creationId xmlns:p14="http://schemas.microsoft.com/office/powerpoint/2010/main" val="3910385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91707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87797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66974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dirty="0"/>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20154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940185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296726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16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dirty="0"/>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space réservé de la date 3"/>
          <p:cNvSpPr txBox="1">
            <a:spLocks noGrp="1"/>
          </p:cNvSpPr>
          <p:nvPr userDrawn="1"/>
        </p:nvSpPr>
        <p:spPr bwMode="auto">
          <a:xfrm>
            <a:off x="683568" y="4876006"/>
            <a:ext cx="1726435"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QCF-QR 2020 GUIDE DU CONSEILLER</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1450257459"/>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38" r:id="rId9"/>
    <p:sldLayoutId id="2147483749" r:id="rId10"/>
    <p:sldLayoutId id="2147483750" r:id="rId11"/>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cid:image019.jpg@01D59DFF.7DABCC90" TargetMode="External"/><Relationship Id="rId2" Type="http://schemas.openxmlformats.org/officeDocument/2006/relationships/image" Target="../media/image28.jpeg"/><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cid:image003.png@01D5E583.FEC7C880" TargetMode="External"/><Relationship Id="rId2" Type="http://schemas.openxmlformats.org/officeDocument/2006/relationships/image" Target="../media/image33.png"/><Relationship Id="rId1" Type="http://schemas.openxmlformats.org/officeDocument/2006/relationships/slideLayout" Target="../slideLayouts/slideLayout5.xml"/><Relationship Id="rId5" Type="http://schemas.openxmlformats.org/officeDocument/2006/relationships/image" Target="cid:image004.png@01D5E583.FEC7C880" TargetMode="Externa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5.xml"/><Relationship Id="rId4" Type="http://schemas.openxmlformats.org/officeDocument/2006/relationships/image" Target="../media/image37.emf"/></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mailto:alain.gerbaulet@bpce.fr" TargetMode="External"/><Relationship Id="rId2" Type="http://schemas.openxmlformats.org/officeDocument/2006/relationships/hyperlink" Target="mailto:racha.kazara@bpce.fr" TargetMode="Externa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z="3200" dirty="0"/>
              <a:t>Le nouveau QCF-QR 2020</a:t>
            </a:r>
          </a:p>
        </p:txBody>
      </p:sp>
      <p:sp>
        <p:nvSpPr>
          <p:cNvPr id="3" name="Espace réservé du texte 2"/>
          <p:cNvSpPr>
            <a:spLocks noGrp="1"/>
          </p:cNvSpPr>
          <p:nvPr>
            <p:ph type="body" sz="quarter" idx="11"/>
          </p:nvPr>
        </p:nvSpPr>
        <p:spPr>
          <a:xfrm>
            <a:off x="2322832" y="3087774"/>
            <a:ext cx="4647032" cy="332399"/>
          </a:xfrm>
        </p:spPr>
        <p:txBody>
          <a:bodyPr/>
          <a:lstStyle/>
          <a:p>
            <a:r>
              <a:rPr lang="fr-FR" dirty="0"/>
              <a:t> Guide du conseiller</a:t>
            </a:r>
          </a:p>
        </p:txBody>
      </p:sp>
      <p:sp>
        <p:nvSpPr>
          <p:cNvPr id="8" name="Espace réservé du texte 7"/>
          <p:cNvSpPr>
            <a:spLocks noGrp="1"/>
          </p:cNvSpPr>
          <p:nvPr>
            <p:ph type="body" sz="quarter" idx="13"/>
          </p:nvPr>
        </p:nvSpPr>
        <p:spPr/>
        <p:txBody>
          <a:bodyPr/>
          <a:lstStyle/>
          <a:p>
            <a:r>
              <a:rPr lang="fr-FR" dirty="0"/>
              <a:t>16/10/2020</a:t>
            </a:r>
          </a:p>
        </p:txBody>
      </p:sp>
      <p:sp>
        <p:nvSpPr>
          <p:cNvPr id="7" name="Espace réservé du texte 6"/>
          <p:cNvSpPr>
            <a:spLocks noGrp="1"/>
          </p:cNvSpPr>
          <p:nvPr>
            <p:ph type="body" sz="quarter" idx="12"/>
          </p:nvPr>
        </p:nvSpPr>
        <p:spPr/>
        <p:txBody>
          <a:bodyPr/>
          <a:lstStyle/>
          <a:p>
            <a:r>
              <a:rPr lang="fr-FR" dirty="0"/>
              <a:t>BPA Parcours épargne financière</a:t>
            </a:r>
          </a:p>
        </p:txBody>
      </p:sp>
      <p:pic>
        <p:nvPicPr>
          <p:cNvPr id="6" name="Espace réservé pour une image  9">
            <a:extLst>
              <a:ext uri="{FF2B5EF4-FFF2-40B4-BE49-F238E27FC236}">
                <a16:creationId xmlns:a16="http://schemas.microsoft.com/office/drawing/2014/main" id="{467B277D-2998-45B6-B109-4F405E08A284}"/>
              </a:ext>
            </a:extLst>
          </p:cNvPr>
          <p:cNvPicPr>
            <a:picLocks noChangeAspect="1"/>
          </p:cNvPicPr>
          <p:nvPr/>
        </p:nvPicPr>
        <p:blipFill>
          <a:blip r:embed="rId3" cstate="print">
            <a:extLst>
              <a:ext uri="{28A0092B-C50C-407E-A947-70E740481C1C}">
                <a14:useLocalDpi xmlns:a14="http://schemas.microsoft.com/office/drawing/2010/main" val="0"/>
              </a:ext>
            </a:extLst>
          </a:blip>
          <a:srcRect l="85" r="85"/>
          <a:stretch>
            <a:fillRect/>
          </a:stretch>
        </p:blipFill>
        <p:spPr>
          <a:xfrm>
            <a:off x="1221128" y="2787774"/>
            <a:ext cx="932400" cy="932400"/>
          </a:xfrm>
          <a:prstGeom prst="rect">
            <a:avLst/>
          </a:prstGeom>
        </p:spPr>
      </p:pic>
    </p:spTree>
    <p:extLst>
      <p:ext uri="{BB962C8B-B14F-4D97-AF65-F5344CB8AC3E}">
        <p14:creationId xmlns:p14="http://schemas.microsoft.com/office/powerpoint/2010/main" val="4205949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nvPr>
        </p:nvSpPr>
        <p:spPr/>
        <p:txBody>
          <a:bodyPr/>
          <a:lstStyle/>
          <a:p>
            <a:r>
              <a:rPr lang="fr-FR" dirty="0"/>
              <a:t>Pourquoi le QCF-QR évolue-t-il ?</a:t>
            </a:r>
          </a:p>
        </p:txBody>
      </p:sp>
      <p:sp>
        <p:nvSpPr>
          <p:cNvPr id="3" name="Espace réservé du texte 2"/>
          <p:cNvSpPr>
            <a:spLocks noGrp="1"/>
          </p:cNvSpPr>
          <p:nvPr>
            <p:ph type="body" sz="quarter" idx="13"/>
          </p:nvPr>
        </p:nvSpPr>
        <p:spPr/>
        <p:txBody>
          <a:bodyPr/>
          <a:lstStyle/>
          <a:p>
            <a:r>
              <a:rPr lang="fr-FR" dirty="0"/>
              <a:t>Les modifications apportées au QCF</a:t>
            </a:r>
          </a:p>
        </p:txBody>
      </p:sp>
      <p:sp>
        <p:nvSpPr>
          <p:cNvPr id="4" name="Espace réservé du texte 3"/>
          <p:cNvSpPr>
            <a:spLocks noGrp="1"/>
          </p:cNvSpPr>
          <p:nvPr>
            <p:ph type="body" sz="quarter" idx="15"/>
          </p:nvPr>
        </p:nvSpPr>
        <p:spPr/>
        <p:txBody>
          <a:bodyPr/>
          <a:lstStyle/>
          <a:p>
            <a:r>
              <a:rPr lang="fr-FR" dirty="0"/>
              <a:t>Les modifications apportées au QR</a:t>
            </a:r>
          </a:p>
        </p:txBody>
      </p:sp>
      <p:sp>
        <p:nvSpPr>
          <p:cNvPr id="5" name="Espace réservé du texte 4"/>
          <p:cNvSpPr>
            <a:spLocks noGrp="1"/>
          </p:cNvSpPr>
          <p:nvPr>
            <p:ph type="body" sz="quarter" idx="17"/>
          </p:nvPr>
        </p:nvSpPr>
        <p:spPr/>
        <p:txBody>
          <a:bodyPr/>
          <a:lstStyle/>
          <a:p>
            <a:r>
              <a:rPr lang="fr-FR" dirty="0"/>
              <a:t>La signature électronique pour le QCF-QR réalisé en agence</a:t>
            </a:r>
          </a:p>
        </p:txBody>
      </p:sp>
      <p:sp>
        <p:nvSpPr>
          <p:cNvPr id="6" name="Espace réservé du texte 5"/>
          <p:cNvSpPr>
            <a:spLocks noGrp="1"/>
          </p:cNvSpPr>
          <p:nvPr>
            <p:ph type="body" sz="quarter" idx="19"/>
          </p:nvPr>
        </p:nvSpPr>
        <p:spPr/>
        <p:txBody>
          <a:bodyPr/>
          <a:lstStyle/>
          <a:p>
            <a:r>
              <a:rPr lang="fr-FR" dirty="0"/>
              <a:t>En cas de questions complémentaires…</a:t>
            </a:r>
          </a:p>
        </p:txBody>
      </p:sp>
      <p:sp>
        <p:nvSpPr>
          <p:cNvPr id="8" name="Espace réservé du texte 7"/>
          <p:cNvSpPr>
            <a:spLocks noGrp="1"/>
          </p:cNvSpPr>
          <p:nvPr>
            <p:ph type="body" sz="quarter" idx="10"/>
          </p:nvPr>
        </p:nvSpPr>
        <p:spPr/>
        <p:txBody>
          <a:bodyPr/>
          <a:lstStyle/>
          <a:p>
            <a:r>
              <a:rPr lang="fr-FR" dirty="0"/>
              <a:t>01	</a:t>
            </a:r>
          </a:p>
        </p:txBody>
      </p:sp>
      <p:sp>
        <p:nvSpPr>
          <p:cNvPr id="9" name="Espace réservé du texte 8"/>
          <p:cNvSpPr>
            <a:spLocks noGrp="1"/>
          </p:cNvSpPr>
          <p:nvPr>
            <p:ph type="body" sz="quarter" idx="12"/>
          </p:nvPr>
        </p:nvSpPr>
        <p:spPr/>
        <p:txBody>
          <a:bodyPr/>
          <a:lstStyle/>
          <a:p>
            <a:r>
              <a:rPr lang="fr-FR" dirty="0"/>
              <a:t>02</a:t>
            </a:r>
          </a:p>
        </p:txBody>
      </p:sp>
      <p:sp>
        <p:nvSpPr>
          <p:cNvPr id="10" name="Espace réservé du texte 9"/>
          <p:cNvSpPr>
            <a:spLocks noGrp="1"/>
          </p:cNvSpPr>
          <p:nvPr>
            <p:ph type="body" sz="quarter" idx="14"/>
          </p:nvPr>
        </p:nvSpPr>
        <p:spPr/>
        <p:txBody>
          <a:bodyPr/>
          <a:lstStyle/>
          <a:p>
            <a:r>
              <a:rPr lang="fr-FR" dirty="0"/>
              <a:t>03</a:t>
            </a:r>
          </a:p>
        </p:txBody>
      </p:sp>
      <p:sp>
        <p:nvSpPr>
          <p:cNvPr id="11" name="Espace réservé du texte 10"/>
          <p:cNvSpPr>
            <a:spLocks noGrp="1"/>
          </p:cNvSpPr>
          <p:nvPr>
            <p:ph type="body" sz="quarter" idx="16"/>
          </p:nvPr>
        </p:nvSpPr>
        <p:spPr/>
        <p:txBody>
          <a:bodyPr/>
          <a:lstStyle/>
          <a:p>
            <a:r>
              <a:rPr lang="fr-FR" dirty="0"/>
              <a:t>04</a:t>
            </a:r>
          </a:p>
        </p:txBody>
      </p:sp>
      <p:sp>
        <p:nvSpPr>
          <p:cNvPr id="12" name="Espace réservé du texte 11"/>
          <p:cNvSpPr>
            <a:spLocks noGrp="1"/>
          </p:cNvSpPr>
          <p:nvPr>
            <p:ph type="body" sz="quarter" idx="18"/>
          </p:nvPr>
        </p:nvSpPr>
        <p:spPr/>
        <p:txBody>
          <a:bodyPr/>
          <a:lstStyle/>
          <a:p>
            <a:r>
              <a:rPr lang="fr-FR" dirty="0"/>
              <a:t>05</a:t>
            </a:r>
          </a:p>
        </p:txBody>
      </p:sp>
    </p:spTree>
    <p:extLst>
      <p:ext uri="{BB962C8B-B14F-4D97-AF65-F5344CB8AC3E}">
        <p14:creationId xmlns:p14="http://schemas.microsoft.com/office/powerpoint/2010/main" val="139843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a:t>01</a:t>
            </a:r>
          </a:p>
        </p:txBody>
      </p:sp>
      <p:sp>
        <p:nvSpPr>
          <p:cNvPr id="3" name="Espace réservé du texte 2"/>
          <p:cNvSpPr>
            <a:spLocks noGrp="1"/>
          </p:cNvSpPr>
          <p:nvPr>
            <p:ph type="body" sz="quarter" idx="13"/>
          </p:nvPr>
        </p:nvSpPr>
        <p:spPr/>
        <p:txBody>
          <a:bodyPr/>
          <a:lstStyle/>
          <a:p>
            <a:r>
              <a:rPr lang="fr-FR" sz="2800" dirty="0"/>
              <a:t>Pourquoi le QCF-QR évolue-t-il ?</a:t>
            </a:r>
          </a:p>
        </p:txBody>
      </p:sp>
    </p:spTree>
    <p:extLst>
      <p:ext uri="{BB962C8B-B14F-4D97-AF65-F5344CB8AC3E}">
        <p14:creationId xmlns:p14="http://schemas.microsoft.com/office/powerpoint/2010/main" val="1607749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Pourquoi le QCF-QR évolue-t-il ?</a:t>
            </a:r>
          </a:p>
        </p:txBody>
      </p:sp>
      <p:sp>
        <p:nvSpPr>
          <p:cNvPr id="5" name="Espace réservé du texte 4"/>
          <p:cNvSpPr>
            <a:spLocks noGrp="1"/>
          </p:cNvSpPr>
          <p:nvPr>
            <p:ph type="body" sz="quarter" idx="12"/>
          </p:nvPr>
        </p:nvSpPr>
        <p:spPr/>
        <p:txBody>
          <a:bodyPr/>
          <a:lstStyle/>
          <a:p>
            <a:r>
              <a:rPr lang="fr-FR" dirty="0"/>
              <a:t>Une logique de révision continue</a:t>
            </a:r>
          </a:p>
        </p:txBody>
      </p:sp>
      <p:sp>
        <p:nvSpPr>
          <p:cNvPr id="6" name="Espace réservé du contenu 5"/>
          <p:cNvSpPr>
            <a:spLocks noGrp="1"/>
          </p:cNvSpPr>
          <p:nvPr>
            <p:ph sz="quarter" idx="13"/>
          </p:nvPr>
        </p:nvSpPr>
        <p:spPr>
          <a:xfrm>
            <a:off x="827584" y="980270"/>
            <a:ext cx="7992888" cy="3551230"/>
          </a:xfrm>
        </p:spPr>
        <p:txBody>
          <a:bodyPr>
            <a:noAutofit/>
          </a:bodyPr>
          <a:lstStyle/>
          <a:p>
            <a:pPr marL="0" indent="0">
              <a:lnSpc>
                <a:spcPct val="100000"/>
              </a:lnSpc>
              <a:buNone/>
            </a:pPr>
            <a:r>
              <a:rPr lang="fr-FR" sz="1000" dirty="0"/>
              <a:t>Le QCF-QR est une étape obligée de la connaissance client pour le conseil financier. Il détermine le profil investisseur du client, par la combinaison de deux profils distincts : </a:t>
            </a:r>
          </a:p>
          <a:p>
            <a:pPr lvl="0">
              <a:lnSpc>
                <a:spcPct val="100000"/>
              </a:lnSpc>
              <a:buFont typeface="Arial" panose="020B0604020202020204" pitchFamily="34" charset="0"/>
              <a:buChar char="•"/>
            </a:pPr>
            <a:r>
              <a:rPr lang="fr-FR" sz="1000" dirty="0"/>
              <a:t>Le profil « C » (QCF) :  connaissances et expérience financières</a:t>
            </a:r>
          </a:p>
          <a:p>
            <a:pPr lvl="0">
              <a:lnSpc>
                <a:spcPct val="100000"/>
              </a:lnSpc>
              <a:buFont typeface="Arial" panose="020B0604020202020204" pitchFamily="34" charset="0"/>
              <a:buChar char="•"/>
            </a:pPr>
            <a:r>
              <a:rPr lang="fr-FR" sz="1000" dirty="0"/>
              <a:t>Le profil « R » (QR)   :   appétence au risque                                                                                                                                         *</a:t>
            </a:r>
          </a:p>
          <a:p>
            <a:pPr marL="0" indent="0">
              <a:lnSpc>
                <a:spcPct val="100000"/>
              </a:lnSpc>
              <a:buNone/>
            </a:pPr>
            <a:r>
              <a:rPr lang="fr-FR" sz="1000" dirty="0"/>
              <a:t>Le QCF-QR existe depuis 2018, en réponse aux exigences de la réglementation MIF2-DDA-PRIIPs. Depuis, des échanges réguliers s’effectuent entre le régulateur et les différents établissements de la place afin de converger vers des questionnaires conciliant expérience client probante et respect des contraintes réglementaires. </a:t>
            </a:r>
          </a:p>
          <a:p>
            <a:pPr marL="0" indent="0">
              <a:lnSpc>
                <a:spcPct val="100000"/>
              </a:lnSpc>
              <a:buNone/>
            </a:pPr>
            <a:endParaRPr lang="fr-FR" sz="1000" dirty="0"/>
          </a:p>
          <a:p>
            <a:pPr marL="0" indent="0">
              <a:lnSpc>
                <a:spcPct val="100000"/>
              </a:lnSpc>
              <a:buNone/>
            </a:pPr>
            <a:r>
              <a:rPr lang="fr-FR" sz="1000" dirty="0"/>
              <a:t>Le QCF-QR des Caisses d’Epargne évolue ainsi chaque année, et la version qui sera livrée le 16/11/2020 s’appuie sur : </a:t>
            </a:r>
          </a:p>
          <a:p>
            <a:pPr>
              <a:lnSpc>
                <a:spcPct val="100000"/>
              </a:lnSpc>
              <a:buFont typeface="Arial" panose="020B0604020202020204" pitchFamily="34" charset="0"/>
              <a:buChar char="•"/>
            </a:pPr>
            <a:r>
              <a:rPr lang="fr-FR" sz="1000" dirty="0"/>
              <a:t>Les retours obtenus des clients et des conseillers sur le QCF-QR actuel</a:t>
            </a:r>
          </a:p>
          <a:p>
            <a:pPr>
              <a:lnSpc>
                <a:spcPct val="100000"/>
              </a:lnSpc>
              <a:buFont typeface="Arial" panose="020B0604020202020204" pitchFamily="34" charset="0"/>
              <a:buChar char="•"/>
            </a:pPr>
            <a:r>
              <a:rPr lang="fr-FR" sz="1000" dirty="0"/>
              <a:t>L’analyse des pratiques de la concurrence (Benchmark BPCE, décembre 2019)</a:t>
            </a:r>
          </a:p>
          <a:p>
            <a:pPr lvl="0">
              <a:lnSpc>
                <a:spcPct val="100000"/>
              </a:lnSpc>
              <a:buFont typeface="Arial" panose="020B0604020202020204" pitchFamily="34" charset="0"/>
              <a:buChar char="•"/>
            </a:pPr>
            <a:r>
              <a:rPr lang="fr-FR" sz="1000" dirty="0"/>
              <a:t>Les modifications exigées par l’AMF suite au contrôle du Crédit Coopératif (qui utilise le même </a:t>
            </a:r>
            <a:r>
              <a:rPr lang="fr-FR" sz="1000"/>
              <a:t>QCF-QR que les </a:t>
            </a:r>
            <a:r>
              <a:rPr lang="fr-FR" sz="1000" dirty="0"/>
              <a:t>Caisses </a:t>
            </a:r>
            <a:r>
              <a:rPr lang="fr-FR" sz="1000"/>
              <a:t>d’Epargne).</a:t>
            </a:r>
            <a:endParaRPr lang="fr-FR" sz="1000" dirty="0"/>
          </a:p>
          <a:p>
            <a:pPr marL="0" lvl="0" indent="0">
              <a:lnSpc>
                <a:spcPct val="100000"/>
              </a:lnSpc>
              <a:buNone/>
            </a:pPr>
            <a:r>
              <a:rPr lang="fr-FR" sz="1000" b="1" dirty="0">
                <a:solidFill>
                  <a:srgbClr val="8A5599"/>
                </a:solidFill>
              </a:rPr>
              <a:t>Les aménagements apportés à la version de novembre 2020 visent à faire évoluer le QCF-QR sans perte de fluidité ni surconsommation de temps commercial. </a:t>
            </a:r>
          </a:p>
        </p:txBody>
      </p:sp>
      <p:sp>
        <p:nvSpPr>
          <p:cNvPr id="2" name="Rectangle 1">
            <a:extLst>
              <a:ext uri="{FF2B5EF4-FFF2-40B4-BE49-F238E27FC236}">
                <a16:creationId xmlns:a16="http://schemas.microsoft.com/office/drawing/2014/main" id="{C89986C4-A32B-4898-ADB1-0B272C545F35}"/>
              </a:ext>
            </a:extLst>
          </p:cNvPr>
          <p:cNvSpPr/>
          <p:nvPr/>
        </p:nvSpPr>
        <p:spPr>
          <a:xfrm>
            <a:off x="179512" y="4531500"/>
            <a:ext cx="2016224" cy="2798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a:solidFill>
                  <a:schemeClr val="tx1"/>
                </a:solidFill>
              </a:rPr>
              <a:t>* Profils personnes physiques</a:t>
            </a:r>
          </a:p>
        </p:txBody>
      </p:sp>
      <p:sp>
        <p:nvSpPr>
          <p:cNvPr id="7" name="ZoneTexte 1">
            <a:extLst>
              <a:ext uri="{FF2B5EF4-FFF2-40B4-BE49-F238E27FC236}">
                <a16:creationId xmlns:a16="http://schemas.microsoft.com/office/drawing/2014/main" id="{B38AC84F-7B6B-4215-8F8B-B5208166B8CB}"/>
              </a:ext>
            </a:extLst>
          </p:cNvPr>
          <p:cNvSpPr txBox="1"/>
          <p:nvPr/>
        </p:nvSpPr>
        <p:spPr>
          <a:xfrm>
            <a:off x="7564568" y="1405706"/>
            <a:ext cx="841722" cy="230832"/>
          </a:xfrm>
          <a:prstGeom prst="rect">
            <a:avLst/>
          </a:prstGeom>
          <a:solidFill>
            <a:schemeClr val="accent5"/>
          </a:solidFill>
        </p:spPr>
        <p:txBody>
          <a:bodyPr wrap="square" rtlCol="0">
            <a:spAutoFit/>
          </a:bodyPr>
          <a:lstStyle/>
          <a:p>
            <a:pPr algn="ctr">
              <a:spcAft>
                <a:spcPts val="0"/>
              </a:spcAft>
            </a:pPr>
            <a:r>
              <a:rPr lang="fr-FR" sz="900" b="1" dirty="0">
                <a:solidFill>
                  <a:schemeClr val="bg1"/>
                </a:solidFill>
                <a:effectLst/>
                <a:latin typeface="Arial" panose="020B0604020202020204" pitchFamily="34" charset="0"/>
                <a:ea typeface="Arial" panose="020B0604020202020204" pitchFamily="34" charset="0"/>
              </a:rPr>
              <a:t>Expert</a:t>
            </a:r>
            <a:endParaRPr lang="fr-FR" sz="900" dirty="0">
              <a:solidFill>
                <a:schemeClr val="bg1"/>
              </a:solidFill>
              <a:effectLst/>
              <a:latin typeface="Times New Roman" panose="02020603050405020304" pitchFamily="18" charset="0"/>
              <a:ea typeface="Times New Roman" panose="02020603050405020304" pitchFamily="18" charset="0"/>
            </a:endParaRPr>
          </a:p>
        </p:txBody>
      </p:sp>
      <p:sp>
        <p:nvSpPr>
          <p:cNvPr id="8" name="ZoneTexte 15">
            <a:extLst>
              <a:ext uri="{FF2B5EF4-FFF2-40B4-BE49-F238E27FC236}">
                <a16:creationId xmlns:a16="http://schemas.microsoft.com/office/drawing/2014/main" id="{2C10F073-ABB6-41CF-9342-FD1FB343F3DE}"/>
              </a:ext>
            </a:extLst>
          </p:cNvPr>
          <p:cNvSpPr txBox="1"/>
          <p:nvPr/>
        </p:nvSpPr>
        <p:spPr>
          <a:xfrm>
            <a:off x="6675420" y="1415574"/>
            <a:ext cx="841722" cy="230832"/>
          </a:xfrm>
          <a:prstGeom prst="rect">
            <a:avLst/>
          </a:prstGeom>
          <a:solidFill>
            <a:schemeClr val="accent5">
              <a:lumMod val="60000"/>
              <a:lumOff val="40000"/>
            </a:schemeClr>
          </a:solidFill>
        </p:spPr>
        <p:txBody>
          <a:bodyPr wrap="square" rtlCol="0">
            <a:spAutoFit/>
          </a:bodyPr>
          <a:lstStyle/>
          <a:p>
            <a:pPr algn="ctr">
              <a:spcAft>
                <a:spcPts val="0"/>
              </a:spcAft>
            </a:pPr>
            <a:r>
              <a:rPr lang="fr-FR" sz="900" b="1" dirty="0">
                <a:solidFill>
                  <a:schemeClr val="tx1"/>
                </a:solidFill>
                <a:effectLst/>
                <a:latin typeface="Arial" panose="020B0604020202020204" pitchFamily="34" charset="0"/>
                <a:ea typeface="Arial" panose="020B0604020202020204" pitchFamily="34" charset="0"/>
              </a:rPr>
              <a:t>Confirmé</a:t>
            </a:r>
            <a:endParaRPr lang="fr-FR" sz="900" dirty="0">
              <a:solidFill>
                <a:schemeClr val="tx1"/>
              </a:solidFill>
              <a:effectLst/>
              <a:latin typeface="Times New Roman" panose="02020603050405020304" pitchFamily="18" charset="0"/>
              <a:ea typeface="Times New Roman" panose="02020603050405020304" pitchFamily="18" charset="0"/>
            </a:endParaRPr>
          </a:p>
        </p:txBody>
      </p:sp>
      <p:sp>
        <p:nvSpPr>
          <p:cNvPr id="9" name="ZoneTexte 18">
            <a:extLst>
              <a:ext uri="{FF2B5EF4-FFF2-40B4-BE49-F238E27FC236}">
                <a16:creationId xmlns:a16="http://schemas.microsoft.com/office/drawing/2014/main" id="{A3A4060B-70F4-4578-92DD-6A1CD651BC5E}"/>
              </a:ext>
            </a:extLst>
          </p:cNvPr>
          <p:cNvSpPr txBox="1"/>
          <p:nvPr/>
        </p:nvSpPr>
        <p:spPr>
          <a:xfrm>
            <a:off x="5767727" y="1416954"/>
            <a:ext cx="841722" cy="230832"/>
          </a:xfrm>
          <a:prstGeom prst="rect">
            <a:avLst/>
          </a:prstGeom>
          <a:solidFill>
            <a:schemeClr val="accent5">
              <a:lumMod val="40000"/>
              <a:lumOff val="60000"/>
            </a:schemeClr>
          </a:solidFill>
        </p:spPr>
        <p:txBody>
          <a:bodyPr wrap="square" rtlCol="0">
            <a:spAutoFit/>
          </a:bodyPr>
          <a:lstStyle/>
          <a:p>
            <a:pPr algn="ctr">
              <a:spcAft>
                <a:spcPts val="0"/>
              </a:spcAft>
            </a:pPr>
            <a:r>
              <a:rPr lang="fr-FR" sz="900" b="1">
                <a:solidFill>
                  <a:schemeClr val="tx1"/>
                </a:solidFill>
                <a:effectLst/>
                <a:latin typeface="Arial" panose="020B0604020202020204" pitchFamily="34" charset="0"/>
                <a:ea typeface="Arial" panose="020B0604020202020204" pitchFamily="34" charset="0"/>
              </a:rPr>
              <a:t>Initié</a:t>
            </a:r>
            <a:endParaRPr lang="fr-FR" sz="900">
              <a:solidFill>
                <a:schemeClr val="tx1"/>
              </a:solidFill>
              <a:effectLst/>
              <a:latin typeface="Times New Roman" panose="02020603050405020304" pitchFamily="18" charset="0"/>
              <a:ea typeface="Times New Roman" panose="02020603050405020304" pitchFamily="18" charset="0"/>
            </a:endParaRPr>
          </a:p>
        </p:txBody>
      </p:sp>
      <p:sp>
        <p:nvSpPr>
          <p:cNvPr id="10" name="ZoneTexte 20">
            <a:extLst>
              <a:ext uri="{FF2B5EF4-FFF2-40B4-BE49-F238E27FC236}">
                <a16:creationId xmlns:a16="http://schemas.microsoft.com/office/drawing/2014/main" id="{45CB0A7B-BC21-4238-9A72-0CD0A6D9A9D3}"/>
              </a:ext>
            </a:extLst>
          </p:cNvPr>
          <p:cNvSpPr txBox="1"/>
          <p:nvPr/>
        </p:nvSpPr>
        <p:spPr>
          <a:xfrm>
            <a:off x="4860032" y="1419622"/>
            <a:ext cx="841723" cy="230832"/>
          </a:xfrm>
          <a:prstGeom prst="rect">
            <a:avLst/>
          </a:prstGeom>
          <a:solidFill>
            <a:schemeClr val="accent5">
              <a:lumMod val="20000"/>
              <a:lumOff val="80000"/>
            </a:schemeClr>
          </a:solidFill>
        </p:spPr>
        <p:txBody>
          <a:bodyPr wrap="square" rtlCol="0">
            <a:noAutofit/>
          </a:bodyPr>
          <a:lstStyle/>
          <a:p>
            <a:pPr algn="ctr">
              <a:spcAft>
                <a:spcPts val="0"/>
              </a:spcAft>
            </a:pPr>
            <a:r>
              <a:rPr lang="fr-FR" sz="900" b="1" dirty="0">
                <a:solidFill>
                  <a:schemeClr val="tx1"/>
                </a:solidFill>
                <a:effectLst/>
                <a:latin typeface="Arial" panose="020B0604020202020204" pitchFamily="34" charset="0"/>
                <a:ea typeface="Arial" panose="020B0604020202020204" pitchFamily="34" charset="0"/>
              </a:rPr>
              <a:t>Débutant</a:t>
            </a:r>
            <a:endParaRPr lang="fr-FR" sz="900" dirty="0">
              <a:solidFill>
                <a:schemeClr val="tx1"/>
              </a:solidFill>
              <a:effectLst/>
              <a:latin typeface="Times New Roman" panose="02020603050405020304" pitchFamily="18" charset="0"/>
              <a:ea typeface="Times New Roman" panose="02020603050405020304" pitchFamily="18" charset="0"/>
            </a:endParaRPr>
          </a:p>
        </p:txBody>
      </p:sp>
      <p:sp>
        <p:nvSpPr>
          <p:cNvPr id="11" name="ZoneTexte 2">
            <a:extLst>
              <a:ext uri="{FF2B5EF4-FFF2-40B4-BE49-F238E27FC236}">
                <a16:creationId xmlns:a16="http://schemas.microsoft.com/office/drawing/2014/main" id="{F48C4476-B320-4984-93FA-5187CB5F8231}"/>
              </a:ext>
            </a:extLst>
          </p:cNvPr>
          <p:cNvSpPr txBox="1"/>
          <p:nvPr/>
        </p:nvSpPr>
        <p:spPr>
          <a:xfrm>
            <a:off x="7564568" y="1689638"/>
            <a:ext cx="841722" cy="230832"/>
          </a:xfrm>
          <a:prstGeom prst="rect">
            <a:avLst/>
          </a:prstGeom>
          <a:solidFill>
            <a:schemeClr val="tx2"/>
          </a:solidFill>
        </p:spPr>
        <p:txBody>
          <a:bodyPr wrap="square" rtlCol="0">
            <a:spAutoFit/>
          </a:bodyPr>
          <a:lstStyle/>
          <a:p>
            <a:pPr algn="ctr">
              <a:spcAft>
                <a:spcPts val="0"/>
              </a:spcAft>
            </a:pPr>
            <a:r>
              <a:rPr lang="fr-FR" sz="900" b="1" dirty="0">
                <a:solidFill>
                  <a:schemeClr val="bg1"/>
                </a:solidFill>
                <a:effectLst/>
                <a:latin typeface="Arial" panose="020B0604020202020204" pitchFamily="34" charset="0"/>
                <a:ea typeface="Arial" panose="020B0604020202020204" pitchFamily="34" charset="0"/>
              </a:rPr>
              <a:t>Offensif</a:t>
            </a:r>
            <a:endParaRPr lang="fr-FR" sz="900" dirty="0">
              <a:solidFill>
                <a:schemeClr val="bg1"/>
              </a:solidFill>
              <a:effectLst/>
              <a:latin typeface="Times New Roman" panose="02020603050405020304" pitchFamily="18" charset="0"/>
              <a:ea typeface="Times New Roman" panose="02020603050405020304" pitchFamily="18" charset="0"/>
            </a:endParaRPr>
          </a:p>
        </p:txBody>
      </p:sp>
      <p:sp>
        <p:nvSpPr>
          <p:cNvPr id="12" name="ZoneTexte 3">
            <a:extLst>
              <a:ext uri="{FF2B5EF4-FFF2-40B4-BE49-F238E27FC236}">
                <a16:creationId xmlns:a16="http://schemas.microsoft.com/office/drawing/2014/main" id="{CC84828A-E699-4BF5-9D42-5C9B0CB8DEFD}"/>
              </a:ext>
            </a:extLst>
          </p:cNvPr>
          <p:cNvSpPr txBox="1"/>
          <p:nvPr/>
        </p:nvSpPr>
        <p:spPr>
          <a:xfrm>
            <a:off x="6675420" y="1689638"/>
            <a:ext cx="841722" cy="230832"/>
          </a:xfrm>
          <a:prstGeom prst="rect">
            <a:avLst/>
          </a:prstGeom>
          <a:solidFill>
            <a:schemeClr val="tx2">
              <a:lumMod val="60000"/>
              <a:lumOff val="40000"/>
            </a:schemeClr>
          </a:solidFill>
        </p:spPr>
        <p:txBody>
          <a:bodyPr wrap="square" rtlCol="0">
            <a:spAutoFit/>
          </a:bodyPr>
          <a:lstStyle/>
          <a:p>
            <a:pPr algn="ctr">
              <a:spcAft>
                <a:spcPts val="0"/>
              </a:spcAft>
            </a:pPr>
            <a:r>
              <a:rPr lang="fr-FR" sz="900" b="1" dirty="0">
                <a:solidFill>
                  <a:schemeClr val="tx1"/>
                </a:solidFill>
                <a:effectLst/>
                <a:latin typeface="Arial" panose="020B0604020202020204" pitchFamily="34" charset="0"/>
                <a:ea typeface="Arial" panose="020B0604020202020204" pitchFamily="34" charset="0"/>
              </a:rPr>
              <a:t>Dynamique</a:t>
            </a:r>
            <a:endParaRPr lang="fr-FR" sz="900" dirty="0">
              <a:solidFill>
                <a:schemeClr val="tx1"/>
              </a:solidFill>
              <a:effectLst/>
              <a:latin typeface="Times New Roman" panose="02020603050405020304" pitchFamily="18" charset="0"/>
              <a:ea typeface="Times New Roman" panose="02020603050405020304" pitchFamily="18" charset="0"/>
            </a:endParaRPr>
          </a:p>
        </p:txBody>
      </p:sp>
      <p:sp>
        <p:nvSpPr>
          <p:cNvPr id="13" name="ZoneTexte 4">
            <a:extLst>
              <a:ext uri="{FF2B5EF4-FFF2-40B4-BE49-F238E27FC236}">
                <a16:creationId xmlns:a16="http://schemas.microsoft.com/office/drawing/2014/main" id="{EC99993D-43BE-42CC-85D6-56570090F3E4}"/>
              </a:ext>
            </a:extLst>
          </p:cNvPr>
          <p:cNvSpPr txBox="1"/>
          <p:nvPr/>
        </p:nvSpPr>
        <p:spPr>
          <a:xfrm>
            <a:off x="5767727" y="1691859"/>
            <a:ext cx="841722" cy="230832"/>
          </a:xfrm>
          <a:prstGeom prst="rect">
            <a:avLst/>
          </a:prstGeom>
          <a:solidFill>
            <a:schemeClr val="tx2">
              <a:lumMod val="40000"/>
              <a:lumOff val="60000"/>
            </a:schemeClr>
          </a:solidFill>
        </p:spPr>
        <p:txBody>
          <a:bodyPr wrap="square" rtlCol="0">
            <a:spAutoFit/>
          </a:bodyPr>
          <a:lstStyle/>
          <a:p>
            <a:pPr algn="ctr">
              <a:spcAft>
                <a:spcPts val="0"/>
              </a:spcAft>
            </a:pPr>
            <a:r>
              <a:rPr lang="fr-FR" sz="900" b="1" dirty="0">
                <a:solidFill>
                  <a:schemeClr val="tx1"/>
                </a:solidFill>
                <a:effectLst/>
                <a:latin typeface="Arial" panose="020B0604020202020204" pitchFamily="34" charset="0"/>
                <a:ea typeface="Arial" panose="020B0604020202020204" pitchFamily="34" charset="0"/>
              </a:rPr>
              <a:t>Equilibré</a:t>
            </a:r>
            <a:endParaRPr lang="fr-FR" sz="900" dirty="0">
              <a:solidFill>
                <a:schemeClr val="tx1"/>
              </a:solidFill>
              <a:effectLst/>
              <a:latin typeface="Times New Roman" panose="02020603050405020304" pitchFamily="18" charset="0"/>
              <a:ea typeface="Times New Roman" panose="02020603050405020304" pitchFamily="18" charset="0"/>
            </a:endParaRPr>
          </a:p>
        </p:txBody>
      </p:sp>
      <p:sp>
        <p:nvSpPr>
          <p:cNvPr id="14" name="ZoneTexte 5">
            <a:extLst>
              <a:ext uri="{FF2B5EF4-FFF2-40B4-BE49-F238E27FC236}">
                <a16:creationId xmlns:a16="http://schemas.microsoft.com/office/drawing/2014/main" id="{165B964E-AF4D-4784-87CC-FDDE6A6402D5}"/>
              </a:ext>
            </a:extLst>
          </p:cNvPr>
          <p:cNvSpPr txBox="1"/>
          <p:nvPr/>
        </p:nvSpPr>
        <p:spPr>
          <a:xfrm>
            <a:off x="4861943" y="1689638"/>
            <a:ext cx="841722" cy="230832"/>
          </a:xfrm>
          <a:prstGeom prst="rect">
            <a:avLst/>
          </a:prstGeom>
          <a:solidFill>
            <a:schemeClr val="tx2">
              <a:lumMod val="20000"/>
              <a:lumOff val="80000"/>
            </a:schemeClr>
          </a:solidFill>
        </p:spPr>
        <p:txBody>
          <a:bodyPr wrap="square" rtlCol="0">
            <a:spAutoFit/>
          </a:bodyPr>
          <a:lstStyle/>
          <a:p>
            <a:pPr algn="ctr">
              <a:spcAft>
                <a:spcPts val="0"/>
              </a:spcAft>
            </a:pPr>
            <a:r>
              <a:rPr lang="fr-FR" sz="900" b="1" dirty="0">
                <a:solidFill>
                  <a:schemeClr val="tx1"/>
                </a:solidFill>
                <a:effectLst/>
                <a:latin typeface="Arial" panose="020B0604020202020204" pitchFamily="34" charset="0"/>
                <a:ea typeface="Arial" panose="020B0604020202020204" pitchFamily="34" charset="0"/>
              </a:rPr>
              <a:t>Prudent</a:t>
            </a:r>
            <a:endParaRPr lang="fr-FR" sz="900" dirty="0">
              <a:solidFill>
                <a:schemeClr val="tx1"/>
              </a:solidFill>
              <a:effectLst/>
              <a:latin typeface="Times New Roman" panose="02020603050405020304" pitchFamily="18" charset="0"/>
              <a:ea typeface="Times New Roman" panose="02020603050405020304" pitchFamily="18" charset="0"/>
            </a:endParaRPr>
          </a:p>
        </p:txBody>
      </p:sp>
      <p:sp>
        <p:nvSpPr>
          <p:cNvPr id="15" name="Triangle isocèle 14">
            <a:extLst>
              <a:ext uri="{FF2B5EF4-FFF2-40B4-BE49-F238E27FC236}">
                <a16:creationId xmlns:a16="http://schemas.microsoft.com/office/drawing/2014/main" id="{0CC77382-2A01-4145-BB65-FB94406BD6F5}"/>
              </a:ext>
            </a:extLst>
          </p:cNvPr>
          <p:cNvSpPr/>
          <p:nvPr/>
        </p:nvSpPr>
        <p:spPr>
          <a:xfrm rot="5400000">
            <a:off x="572254" y="3979208"/>
            <a:ext cx="207795" cy="2732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66494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a:solidFill>
                  <a:schemeClr val="tx2"/>
                </a:solidFill>
              </a:rPr>
              <a:t>02</a:t>
            </a:r>
          </a:p>
        </p:txBody>
      </p:sp>
      <p:sp>
        <p:nvSpPr>
          <p:cNvPr id="3" name="Espace réservé du texte 2"/>
          <p:cNvSpPr>
            <a:spLocks noGrp="1"/>
          </p:cNvSpPr>
          <p:nvPr>
            <p:ph type="body" sz="quarter" idx="13"/>
          </p:nvPr>
        </p:nvSpPr>
        <p:spPr/>
        <p:txBody>
          <a:bodyPr/>
          <a:lstStyle/>
          <a:p>
            <a:r>
              <a:rPr lang="fr-FR" sz="2800" dirty="0"/>
              <a:t>Les modifications apportées au QCF</a:t>
            </a:r>
          </a:p>
        </p:txBody>
      </p:sp>
    </p:spTree>
    <p:extLst>
      <p:ext uri="{BB962C8B-B14F-4D97-AF65-F5344CB8AC3E}">
        <p14:creationId xmlns:p14="http://schemas.microsoft.com/office/powerpoint/2010/main" val="2716617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C9D7D4-7BF5-4BF5-8908-28CC56132FD0}"/>
              </a:ext>
            </a:extLst>
          </p:cNvPr>
          <p:cNvSpPr>
            <a:spLocks noGrp="1"/>
          </p:cNvSpPr>
          <p:nvPr>
            <p:ph type="title"/>
          </p:nvPr>
        </p:nvSpPr>
        <p:spPr/>
        <p:txBody>
          <a:bodyPr/>
          <a:lstStyle/>
          <a:p>
            <a:r>
              <a:rPr lang="fr-FR" dirty="0"/>
              <a:t>Les modifications apportées au QCF</a:t>
            </a:r>
            <a:br>
              <a:rPr lang="fr-FR" dirty="0"/>
            </a:br>
            <a:endParaRPr lang="fr-FR" dirty="0"/>
          </a:p>
        </p:txBody>
      </p:sp>
      <p:sp>
        <p:nvSpPr>
          <p:cNvPr id="3" name="Espace réservé du texte 2">
            <a:extLst>
              <a:ext uri="{FF2B5EF4-FFF2-40B4-BE49-F238E27FC236}">
                <a16:creationId xmlns:a16="http://schemas.microsoft.com/office/drawing/2014/main" id="{768659E6-B1BF-46AF-94F8-39AE1C87C587}"/>
              </a:ext>
            </a:extLst>
          </p:cNvPr>
          <p:cNvSpPr>
            <a:spLocks noGrp="1"/>
          </p:cNvSpPr>
          <p:nvPr>
            <p:ph type="body" sz="quarter" idx="12"/>
          </p:nvPr>
        </p:nvSpPr>
        <p:spPr/>
        <p:txBody>
          <a:bodyPr/>
          <a:lstStyle/>
          <a:p>
            <a:r>
              <a:rPr lang="fr-FR" dirty="0"/>
              <a:t>De nouvelles questions imposées par le régulateur</a:t>
            </a:r>
          </a:p>
        </p:txBody>
      </p:sp>
      <p:sp>
        <p:nvSpPr>
          <p:cNvPr id="5" name="Espace réservé du contenu 5">
            <a:extLst>
              <a:ext uri="{FF2B5EF4-FFF2-40B4-BE49-F238E27FC236}">
                <a16:creationId xmlns:a16="http://schemas.microsoft.com/office/drawing/2014/main" id="{4BE02864-7F36-461A-B6D5-7421BCCDDCC7}"/>
              </a:ext>
            </a:extLst>
          </p:cNvPr>
          <p:cNvSpPr txBox="1">
            <a:spLocks/>
          </p:cNvSpPr>
          <p:nvPr/>
        </p:nvSpPr>
        <p:spPr>
          <a:xfrm>
            <a:off x="1259632" y="1167546"/>
            <a:ext cx="7229263" cy="2808408"/>
          </a:xfrm>
          <a:prstGeom prst="rect">
            <a:avLst/>
          </a:prstGeom>
        </p:spPr>
        <p:txBody>
          <a:bodyPr>
            <a:normAutofit lnSpcReduction="10000"/>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buNone/>
            </a:pPr>
            <a:r>
              <a:rPr lang="fr-FR" sz="1200" b="1" dirty="0"/>
              <a:t>Suite aux échanges menés avec l’AMF</a:t>
            </a:r>
            <a:r>
              <a:rPr lang="fr-FR" sz="1200" dirty="0"/>
              <a:t> :</a:t>
            </a:r>
          </a:p>
          <a:p>
            <a:pPr marL="0" indent="0">
              <a:buNone/>
            </a:pPr>
            <a:endParaRPr lang="fr-FR" sz="1200" dirty="0"/>
          </a:p>
          <a:p>
            <a:pPr>
              <a:buFont typeface="Arial" panose="020B0604020202020204" pitchFamily="34" charset="0"/>
              <a:buChar char="•"/>
            </a:pPr>
            <a:r>
              <a:rPr lang="fr-FR" sz="1200" dirty="0"/>
              <a:t>La question sur la fréquence des opérations réalisées doit être posée pour chacune des 8 familles de produits mentionnées dans le questionnaire.</a:t>
            </a:r>
          </a:p>
          <a:p>
            <a:pPr>
              <a:buFont typeface="Arial" panose="020B0604020202020204" pitchFamily="34" charset="0"/>
              <a:buChar char="•"/>
            </a:pPr>
            <a:r>
              <a:rPr lang="fr-FR" sz="1200" dirty="0"/>
              <a:t>A contrario, la question sur le montant des opérations réalisées sur les 2 dernières années peut demeurer en vision globale, sans référence aux produits.</a:t>
            </a:r>
          </a:p>
          <a:p>
            <a:pPr>
              <a:buFont typeface="Arial" panose="020B0604020202020204" pitchFamily="34" charset="0"/>
              <a:buChar char="•"/>
            </a:pPr>
            <a:r>
              <a:rPr lang="fr-FR" sz="1200" dirty="0"/>
              <a:t>La formation reçue par le client dans le domaine financier doit également être prise en compte, en plus de son expérience professionnelle.</a:t>
            </a:r>
          </a:p>
          <a:p>
            <a:pPr marL="0" indent="0">
              <a:buNone/>
            </a:pPr>
            <a:r>
              <a:rPr lang="fr-FR" sz="1200" dirty="0"/>
              <a:t> </a:t>
            </a:r>
          </a:p>
          <a:p>
            <a:pPr marL="0" indent="0">
              <a:buNone/>
            </a:pPr>
            <a:r>
              <a:rPr lang="fr-FR" sz="1200" b="1" dirty="0"/>
              <a:t>En marge des recommandations de l’AMF :</a:t>
            </a:r>
          </a:p>
          <a:p>
            <a:pPr marL="0" indent="0">
              <a:buNone/>
            </a:pPr>
            <a:endParaRPr lang="fr-FR" sz="1200" b="1" dirty="0"/>
          </a:p>
          <a:p>
            <a:pPr>
              <a:buFont typeface="Arial" panose="020B0604020202020204" pitchFamily="34" charset="0"/>
              <a:buChar char="•"/>
            </a:pPr>
            <a:r>
              <a:rPr lang="fr-FR" sz="1200" dirty="0"/>
              <a:t>Le principe de notation du QCF est globalement maintenu, mais revu pour la connaissance des familles de produits plus complexes afin d’éviter une dégradation brutale des profils en fin de QCF.</a:t>
            </a:r>
          </a:p>
          <a:p>
            <a:pPr>
              <a:buFont typeface="Arial" panose="020B0604020202020204" pitchFamily="34" charset="0"/>
              <a:buChar char="•"/>
            </a:pPr>
            <a:r>
              <a:rPr lang="fr-FR" sz="1200" dirty="0"/>
              <a:t>Certains textes ont été réaménagés et l’avant-dernière question supprimée car jugée redondante (connaissance des marchés actions).</a:t>
            </a:r>
          </a:p>
        </p:txBody>
      </p:sp>
    </p:spTree>
    <p:extLst>
      <p:ext uri="{BB962C8B-B14F-4D97-AF65-F5344CB8AC3E}">
        <p14:creationId xmlns:p14="http://schemas.microsoft.com/office/powerpoint/2010/main" val="2304199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C9D7D4-7BF5-4BF5-8908-28CC56132FD0}"/>
              </a:ext>
            </a:extLst>
          </p:cNvPr>
          <p:cNvSpPr>
            <a:spLocks noGrp="1"/>
          </p:cNvSpPr>
          <p:nvPr>
            <p:ph type="title"/>
          </p:nvPr>
        </p:nvSpPr>
        <p:spPr/>
        <p:txBody>
          <a:bodyPr/>
          <a:lstStyle/>
          <a:p>
            <a:r>
              <a:rPr lang="fr-FR" dirty="0"/>
              <a:t>Les modifications apportées au QCF</a:t>
            </a:r>
            <a:br>
              <a:rPr lang="fr-FR" dirty="0"/>
            </a:br>
            <a:endParaRPr lang="fr-FR" dirty="0"/>
          </a:p>
        </p:txBody>
      </p:sp>
      <p:sp>
        <p:nvSpPr>
          <p:cNvPr id="3" name="Espace réservé du texte 2">
            <a:extLst>
              <a:ext uri="{FF2B5EF4-FFF2-40B4-BE49-F238E27FC236}">
                <a16:creationId xmlns:a16="http://schemas.microsoft.com/office/drawing/2014/main" id="{768659E6-B1BF-46AF-94F8-39AE1C87C587}"/>
              </a:ext>
            </a:extLst>
          </p:cNvPr>
          <p:cNvSpPr>
            <a:spLocks noGrp="1"/>
          </p:cNvSpPr>
          <p:nvPr>
            <p:ph type="body" sz="quarter" idx="12"/>
          </p:nvPr>
        </p:nvSpPr>
        <p:spPr/>
        <p:txBody>
          <a:bodyPr/>
          <a:lstStyle/>
          <a:p>
            <a:r>
              <a:rPr lang="fr-FR" dirty="0"/>
              <a:t>Nouveau logigramme</a:t>
            </a:r>
          </a:p>
        </p:txBody>
      </p:sp>
      <p:pic>
        <p:nvPicPr>
          <p:cNvPr id="6" name="Image 5">
            <a:extLst>
              <a:ext uri="{FF2B5EF4-FFF2-40B4-BE49-F238E27FC236}">
                <a16:creationId xmlns:a16="http://schemas.microsoft.com/office/drawing/2014/main" id="{8B79905B-4C4E-4788-B4C1-55977AFBD4B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54700" y="1096943"/>
            <a:ext cx="5256584" cy="3607704"/>
          </a:xfrm>
          <a:prstGeom prst="rect">
            <a:avLst/>
          </a:prstGeom>
          <a:noFill/>
        </p:spPr>
      </p:pic>
      <p:sp>
        <p:nvSpPr>
          <p:cNvPr id="7" name="Rectangle 6">
            <a:extLst>
              <a:ext uri="{FF2B5EF4-FFF2-40B4-BE49-F238E27FC236}">
                <a16:creationId xmlns:a16="http://schemas.microsoft.com/office/drawing/2014/main" id="{4EA51C1D-3527-4B2D-A276-6288E2B75CB6}"/>
              </a:ext>
            </a:extLst>
          </p:cNvPr>
          <p:cNvSpPr/>
          <p:nvPr/>
        </p:nvSpPr>
        <p:spPr>
          <a:xfrm>
            <a:off x="6121925" y="706107"/>
            <a:ext cx="2842563" cy="758979"/>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i="1" dirty="0">
                <a:solidFill>
                  <a:schemeClr val="tx1"/>
                </a:solidFill>
              </a:rPr>
              <a:t>Les questions sur la fréquence des opérations sont déplacées en fin de quiz et ne sont posées que pour les produits effectivement connus.</a:t>
            </a:r>
          </a:p>
        </p:txBody>
      </p:sp>
      <p:sp>
        <p:nvSpPr>
          <p:cNvPr id="8" name="Rectangle 7">
            <a:extLst>
              <a:ext uri="{FF2B5EF4-FFF2-40B4-BE49-F238E27FC236}">
                <a16:creationId xmlns:a16="http://schemas.microsoft.com/office/drawing/2014/main" id="{15F09CCC-9F76-4D56-A9E7-1FDFA2876BCC}"/>
              </a:ext>
            </a:extLst>
          </p:cNvPr>
          <p:cNvSpPr/>
          <p:nvPr/>
        </p:nvSpPr>
        <p:spPr>
          <a:xfrm>
            <a:off x="6129290" y="1923678"/>
            <a:ext cx="2835198" cy="248711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dirty="0">
                <a:solidFill>
                  <a:schemeClr val="tx1"/>
                </a:solidFill>
              </a:rPr>
              <a:t>Dans la version livrée le </a:t>
            </a:r>
            <a:r>
              <a:rPr lang="fr-FR" sz="1100" b="1" dirty="0">
                <a:solidFill>
                  <a:schemeClr val="tx1"/>
                </a:solidFill>
              </a:rPr>
              <a:t>16/11/2020</a:t>
            </a:r>
            <a:r>
              <a:rPr lang="fr-FR" sz="1100" dirty="0">
                <a:solidFill>
                  <a:schemeClr val="tx1"/>
                </a:solidFill>
              </a:rPr>
              <a:t>, le lien n’est pas fait entre les questions de fréquence et la question Q1. Ainsi, un client qui a répondu n’avoir jamais effectué de placements financiers en Q1 pourra déclarer des fréquences de placement dans le quiz en Q2 (et être éventuellement « surnoté »), sans être alerté pour réponse incohérente.</a:t>
            </a:r>
          </a:p>
          <a:p>
            <a:endParaRPr lang="fr-FR" sz="1100" dirty="0">
              <a:solidFill>
                <a:schemeClr val="tx1"/>
              </a:solidFill>
            </a:endParaRPr>
          </a:p>
          <a:p>
            <a:r>
              <a:rPr lang="fr-FR" sz="1100" dirty="0">
                <a:solidFill>
                  <a:schemeClr val="tx1"/>
                </a:solidFill>
              </a:rPr>
              <a:t>Cette situation sera rectifiée lors d’une mise à jour en </a:t>
            </a:r>
            <a:r>
              <a:rPr lang="fr-FR" sz="1100" b="1" dirty="0">
                <a:solidFill>
                  <a:schemeClr val="tx1"/>
                </a:solidFill>
              </a:rPr>
              <a:t>janvier 2021 </a:t>
            </a:r>
            <a:r>
              <a:rPr lang="fr-FR" sz="1100" dirty="0">
                <a:solidFill>
                  <a:schemeClr val="tx1"/>
                </a:solidFill>
              </a:rPr>
              <a:t>(les questions sur la fréquence ne seront alors pas posées).</a:t>
            </a:r>
          </a:p>
        </p:txBody>
      </p:sp>
      <p:cxnSp>
        <p:nvCxnSpPr>
          <p:cNvPr id="13" name="Connecteur droit avec flèche 12">
            <a:extLst>
              <a:ext uri="{FF2B5EF4-FFF2-40B4-BE49-F238E27FC236}">
                <a16:creationId xmlns:a16="http://schemas.microsoft.com/office/drawing/2014/main" id="{D5C2F2CB-8AF0-476E-92EE-802B136EE9D3}"/>
              </a:ext>
            </a:extLst>
          </p:cNvPr>
          <p:cNvCxnSpPr>
            <a:cxnSpLocks/>
            <a:stCxn id="7" idx="1"/>
          </p:cNvCxnSpPr>
          <p:nvPr/>
        </p:nvCxnSpPr>
        <p:spPr>
          <a:xfrm flipH="1">
            <a:off x="5148064" y="1085597"/>
            <a:ext cx="973861" cy="1959881"/>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BEF123E0-4FBD-4DBB-B75F-5F5789B9D3C5}"/>
              </a:ext>
            </a:extLst>
          </p:cNvPr>
          <p:cNvCxnSpPr>
            <a:cxnSpLocks/>
            <a:stCxn id="7" idx="1"/>
          </p:cNvCxnSpPr>
          <p:nvPr/>
        </p:nvCxnSpPr>
        <p:spPr>
          <a:xfrm flipH="1">
            <a:off x="5148064" y="1085597"/>
            <a:ext cx="973861" cy="2782297"/>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9" name="Groupe 8">
            <a:extLst>
              <a:ext uri="{FF2B5EF4-FFF2-40B4-BE49-F238E27FC236}">
                <a16:creationId xmlns:a16="http://schemas.microsoft.com/office/drawing/2014/main" id="{18062B58-40C1-41C2-B15E-FE42406F3C32}"/>
              </a:ext>
            </a:extLst>
          </p:cNvPr>
          <p:cNvGrpSpPr/>
          <p:nvPr/>
        </p:nvGrpSpPr>
        <p:grpSpPr>
          <a:xfrm>
            <a:off x="5906777" y="1749333"/>
            <a:ext cx="353141" cy="348690"/>
            <a:chOff x="1646559" y="1402740"/>
            <a:chExt cx="251900" cy="248725"/>
          </a:xfrm>
          <a:solidFill>
            <a:schemeClr val="bg1"/>
          </a:solidFill>
        </p:grpSpPr>
        <p:sp>
          <p:nvSpPr>
            <p:cNvPr id="10" name="Freeform 18">
              <a:extLst>
                <a:ext uri="{FF2B5EF4-FFF2-40B4-BE49-F238E27FC236}">
                  <a16:creationId xmlns:a16="http://schemas.microsoft.com/office/drawing/2014/main" id="{8FB274E1-BB36-41D4-BBBA-51983332A7D1}"/>
                </a:ext>
              </a:extLst>
            </p:cNvPr>
            <p:cNvSpPr>
              <a:spLocks/>
            </p:cNvSpPr>
            <p:nvPr/>
          </p:nvSpPr>
          <p:spPr bwMode="auto">
            <a:xfrm>
              <a:off x="1646559" y="1402740"/>
              <a:ext cx="251900" cy="248725"/>
            </a:xfrm>
            <a:custGeom>
              <a:avLst/>
              <a:gdLst>
                <a:gd name="T0" fmla="*/ 31 w 98"/>
                <a:gd name="T1" fmla="*/ 4 h 98"/>
                <a:gd name="T2" fmla="*/ 49 w 98"/>
                <a:gd name="T3" fmla="*/ 1 h 98"/>
                <a:gd name="T4" fmla="*/ 98 w 98"/>
                <a:gd name="T5" fmla="*/ 49 h 98"/>
                <a:gd name="T6" fmla="*/ 49 w 98"/>
                <a:gd name="T7" fmla="*/ 98 h 98"/>
                <a:gd name="T8" fmla="*/ 0 w 98"/>
                <a:gd name="T9" fmla="*/ 50 h 98"/>
                <a:gd name="T10" fmla="*/ 5 w 98"/>
                <a:gd name="T11" fmla="*/ 28 h 98"/>
              </a:gdLst>
              <a:ahLst/>
              <a:cxnLst>
                <a:cxn ang="0">
                  <a:pos x="T0" y="T1"/>
                </a:cxn>
                <a:cxn ang="0">
                  <a:pos x="T2" y="T3"/>
                </a:cxn>
                <a:cxn ang="0">
                  <a:pos x="T4" y="T5"/>
                </a:cxn>
                <a:cxn ang="0">
                  <a:pos x="T6" y="T7"/>
                </a:cxn>
                <a:cxn ang="0">
                  <a:pos x="T8" y="T9"/>
                </a:cxn>
                <a:cxn ang="0">
                  <a:pos x="T10" y="T11"/>
                </a:cxn>
              </a:cxnLst>
              <a:rect l="0" t="0" r="r" b="b"/>
              <a:pathLst>
                <a:path w="98" h="98">
                  <a:moveTo>
                    <a:pt x="31" y="4"/>
                  </a:moveTo>
                  <a:cubicBezTo>
                    <a:pt x="37" y="2"/>
                    <a:pt x="43" y="1"/>
                    <a:pt x="49" y="1"/>
                  </a:cubicBezTo>
                  <a:cubicBezTo>
                    <a:pt x="76" y="0"/>
                    <a:pt x="98" y="22"/>
                    <a:pt x="98" y="49"/>
                  </a:cubicBezTo>
                  <a:cubicBezTo>
                    <a:pt x="98" y="76"/>
                    <a:pt x="76" y="98"/>
                    <a:pt x="49" y="98"/>
                  </a:cubicBezTo>
                  <a:cubicBezTo>
                    <a:pt x="22" y="98"/>
                    <a:pt x="0" y="77"/>
                    <a:pt x="0" y="50"/>
                  </a:cubicBezTo>
                  <a:cubicBezTo>
                    <a:pt x="0" y="42"/>
                    <a:pt x="2" y="34"/>
                    <a:pt x="5" y="28"/>
                  </a:cubicBezTo>
                </a:path>
              </a:pathLst>
            </a:custGeom>
            <a:grpFill/>
            <a:ln w="12700" cap="rnd">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11" name="Freeform 19">
              <a:extLst>
                <a:ext uri="{FF2B5EF4-FFF2-40B4-BE49-F238E27FC236}">
                  <a16:creationId xmlns:a16="http://schemas.microsoft.com/office/drawing/2014/main" id="{E2028C1E-3D3D-4EDB-8BF0-C4DE844C6B77}"/>
                </a:ext>
              </a:extLst>
            </p:cNvPr>
            <p:cNvSpPr>
              <a:spLocks/>
            </p:cNvSpPr>
            <p:nvPr/>
          </p:nvSpPr>
          <p:spPr bwMode="auto">
            <a:xfrm>
              <a:off x="1679370" y="1430259"/>
              <a:ext cx="15876" cy="15876"/>
            </a:xfrm>
            <a:custGeom>
              <a:avLst/>
              <a:gdLst>
                <a:gd name="T0" fmla="*/ 0 w 6"/>
                <a:gd name="T1" fmla="*/ 6 h 6"/>
                <a:gd name="T2" fmla="*/ 6 w 6"/>
                <a:gd name="T3" fmla="*/ 0 h 6"/>
              </a:gdLst>
              <a:ahLst/>
              <a:cxnLst>
                <a:cxn ang="0">
                  <a:pos x="T0" y="T1"/>
                </a:cxn>
                <a:cxn ang="0">
                  <a:pos x="T2" y="T3"/>
                </a:cxn>
              </a:cxnLst>
              <a:rect l="0" t="0" r="r" b="b"/>
              <a:pathLst>
                <a:path w="6" h="6">
                  <a:moveTo>
                    <a:pt x="0" y="6"/>
                  </a:moveTo>
                  <a:cubicBezTo>
                    <a:pt x="2" y="4"/>
                    <a:pt x="4" y="2"/>
                    <a:pt x="6" y="0"/>
                  </a:cubicBezTo>
                </a:path>
              </a:pathLst>
            </a:custGeom>
            <a:grpFill/>
            <a:ln w="12700" cap="rnd">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12" name="Freeform 20">
              <a:extLst>
                <a:ext uri="{FF2B5EF4-FFF2-40B4-BE49-F238E27FC236}">
                  <a16:creationId xmlns:a16="http://schemas.microsoft.com/office/drawing/2014/main" id="{1CFD8171-80D0-4467-B899-1F8F31B7BB63}"/>
                </a:ext>
              </a:extLst>
            </p:cNvPr>
            <p:cNvSpPr>
              <a:spLocks noEditPoints="1"/>
            </p:cNvSpPr>
            <p:nvPr/>
          </p:nvSpPr>
          <p:spPr bwMode="auto">
            <a:xfrm>
              <a:off x="1743932" y="1455660"/>
              <a:ext cx="56095" cy="142885"/>
            </a:xfrm>
            <a:custGeom>
              <a:avLst/>
              <a:gdLst>
                <a:gd name="T0" fmla="*/ 17 w 22"/>
                <a:gd name="T1" fmla="*/ 51 h 56"/>
                <a:gd name="T2" fmla="*/ 22 w 22"/>
                <a:gd name="T3" fmla="*/ 51 h 56"/>
                <a:gd name="T4" fmla="*/ 22 w 22"/>
                <a:gd name="T5" fmla="*/ 54 h 56"/>
                <a:gd name="T6" fmla="*/ 22 w 22"/>
                <a:gd name="T7" fmla="*/ 56 h 56"/>
                <a:gd name="T8" fmla="*/ 19 w 22"/>
                <a:gd name="T9" fmla="*/ 56 h 56"/>
                <a:gd name="T10" fmla="*/ 0 w 22"/>
                <a:gd name="T11" fmla="*/ 56 h 56"/>
                <a:gd name="T12" fmla="*/ 0 w 22"/>
                <a:gd name="T13" fmla="*/ 53 h 56"/>
                <a:gd name="T14" fmla="*/ 0 w 22"/>
                <a:gd name="T15" fmla="*/ 52 h 56"/>
                <a:gd name="T16" fmla="*/ 2 w 22"/>
                <a:gd name="T17" fmla="*/ 51 h 56"/>
                <a:gd name="T18" fmla="*/ 5 w 22"/>
                <a:gd name="T19" fmla="*/ 51 h 56"/>
                <a:gd name="T20" fmla="*/ 5 w 22"/>
                <a:gd name="T21" fmla="*/ 40 h 56"/>
                <a:gd name="T22" fmla="*/ 5 w 22"/>
                <a:gd name="T23" fmla="*/ 29 h 56"/>
                <a:gd name="T24" fmla="*/ 5 w 22"/>
                <a:gd name="T25" fmla="*/ 24 h 56"/>
                <a:gd name="T26" fmla="*/ 3 w 22"/>
                <a:gd name="T27" fmla="*/ 23 h 56"/>
                <a:gd name="T28" fmla="*/ 0 w 22"/>
                <a:gd name="T29" fmla="*/ 22 h 56"/>
                <a:gd name="T30" fmla="*/ 0 w 22"/>
                <a:gd name="T31" fmla="*/ 20 h 56"/>
                <a:gd name="T32" fmla="*/ 2 w 22"/>
                <a:gd name="T33" fmla="*/ 17 h 56"/>
                <a:gd name="T34" fmla="*/ 9 w 22"/>
                <a:gd name="T35" fmla="*/ 17 h 56"/>
                <a:gd name="T36" fmla="*/ 15 w 22"/>
                <a:gd name="T37" fmla="*/ 17 h 56"/>
                <a:gd name="T38" fmla="*/ 16 w 22"/>
                <a:gd name="T39" fmla="*/ 18 h 56"/>
                <a:gd name="T40" fmla="*/ 17 w 22"/>
                <a:gd name="T41" fmla="*/ 21 h 56"/>
                <a:gd name="T42" fmla="*/ 17 w 22"/>
                <a:gd name="T43" fmla="*/ 40 h 56"/>
                <a:gd name="T44" fmla="*/ 17 w 22"/>
                <a:gd name="T45" fmla="*/ 51 h 56"/>
                <a:gd name="T46" fmla="*/ 10 w 22"/>
                <a:gd name="T47" fmla="*/ 11 h 56"/>
                <a:gd name="T48" fmla="*/ 4 w 22"/>
                <a:gd name="T49" fmla="*/ 10 h 56"/>
                <a:gd name="T50" fmla="*/ 3 w 22"/>
                <a:gd name="T51" fmla="*/ 6 h 56"/>
                <a:gd name="T52" fmla="*/ 5 w 22"/>
                <a:gd name="T53" fmla="*/ 2 h 56"/>
                <a:gd name="T54" fmla="*/ 11 w 22"/>
                <a:gd name="T55" fmla="*/ 0 h 56"/>
                <a:gd name="T56" fmla="*/ 16 w 22"/>
                <a:gd name="T57" fmla="*/ 2 h 56"/>
                <a:gd name="T58" fmla="*/ 18 w 22"/>
                <a:gd name="T59" fmla="*/ 6 h 56"/>
                <a:gd name="T60" fmla="*/ 16 w 22"/>
                <a:gd name="T61" fmla="*/ 10 h 56"/>
                <a:gd name="T62" fmla="*/ 10 w 22"/>
                <a:gd name="T63" fmla="*/ 1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56">
                  <a:moveTo>
                    <a:pt x="17" y="51"/>
                  </a:moveTo>
                  <a:cubicBezTo>
                    <a:pt x="22" y="51"/>
                    <a:pt x="22" y="51"/>
                    <a:pt x="22" y="51"/>
                  </a:cubicBezTo>
                  <a:cubicBezTo>
                    <a:pt x="22" y="52"/>
                    <a:pt x="22" y="53"/>
                    <a:pt x="22" y="54"/>
                  </a:cubicBezTo>
                  <a:cubicBezTo>
                    <a:pt x="22" y="55"/>
                    <a:pt x="22" y="56"/>
                    <a:pt x="22" y="56"/>
                  </a:cubicBezTo>
                  <a:cubicBezTo>
                    <a:pt x="21" y="56"/>
                    <a:pt x="20" y="56"/>
                    <a:pt x="19" y="56"/>
                  </a:cubicBezTo>
                  <a:cubicBezTo>
                    <a:pt x="0" y="56"/>
                    <a:pt x="0" y="56"/>
                    <a:pt x="0" y="56"/>
                  </a:cubicBezTo>
                  <a:cubicBezTo>
                    <a:pt x="0" y="55"/>
                    <a:pt x="0" y="54"/>
                    <a:pt x="0" y="53"/>
                  </a:cubicBezTo>
                  <a:cubicBezTo>
                    <a:pt x="0" y="53"/>
                    <a:pt x="0" y="52"/>
                    <a:pt x="0" y="52"/>
                  </a:cubicBezTo>
                  <a:cubicBezTo>
                    <a:pt x="1" y="51"/>
                    <a:pt x="1" y="51"/>
                    <a:pt x="2" y="51"/>
                  </a:cubicBezTo>
                  <a:cubicBezTo>
                    <a:pt x="5" y="51"/>
                    <a:pt x="5" y="51"/>
                    <a:pt x="5" y="51"/>
                  </a:cubicBezTo>
                  <a:cubicBezTo>
                    <a:pt x="5" y="48"/>
                    <a:pt x="5" y="44"/>
                    <a:pt x="5" y="40"/>
                  </a:cubicBezTo>
                  <a:cubicBezTo>
                    <a:pt x="5" y="34"/>
                    <a:pt x="5" y="31"/>
                    <a:pt x="5" y="29"/>
                  </a:cubicBezTo>
                  <a:cubicBezTo>
                    <a:pt x="5" y="27"/>
                    <a:pt x="5" y="25"/>
                    <a:pt x="5" y="24"/>
                  </a:cubicBezTo>
                  <a:cubicBezTo>
                    <a:pt x="4" y="24"/>
                    <a:pt x="4" y="23"/>
                    <a:pt x="3" y="23"/>
                  </a:cubicBezTo>
                  <a:cubicBezTo>
                    <a:pt x="3" y="23"/>
                    <a:pt x="2" y="22"/>
                    <a:pt x="0" y="22"/>
                  </a:cubicBezTo>
                  <a:cubicBezTo>
                    <a:pt x="0" y="22"/>
                    <a:pt x="0" y="21"/>
                    <a:pt x="0" y="20"/>
                  </a:cubicBezTo>
                  <a:cubicBezTo>
                    <a:pt x="0" y="18"/>
                    <a:pt x="0" y="17"/>
                    <a:pt x="2" y="17"/>
                  </a:cubicBezTo>
                  <a:cubicBezTo>
                    <a:pt x="3" y="17"/>
                    <a:pt x="5" y="17"/>
                    <a:pt x="9" y="17"/>
                  </a:cubicBezTo>
                  <a:cubicBezTo>
                    <a:pt x="12" y="17"/>
                    <a:pt x="14" y="17"/>
                    <a:pt x="15" y="17"/>
                  </a:cubicBezTo>
                  <a:cubicBezTo>
                    <a:pt x="16" y="17"/>
                    <a:pt x="16" y="18"/>
                    <a:pt x="16" y="18"/>
                  </a:cubicBezTo>
                  <a:cubicBezTo>
                    <a:pt x="17" y="19"/>
                    <a:pt x="17" y="20"/>
                    <a:pt x="17" y="21"/>
                  </a:cubicBezTo>
                  <a:cubicBezTo>
                    <a:pt x="17" y="40"/>
                    <a:pt x="17" y="40"/>
                    <a:pt x="17" y="40"/>
                  </a:cubicBezTo>
                  <a:cubicBezTo>
                    <a:pt x="17" y="44"/>
                    <a:pt x="17" y="48"/>
                    <a:pt x="17" y="51"/>
                  </a:cubicBezTo>
                  <a:close/>
                  <a:moveTo>
                    <a:pt x="10" y="11"/>
                  </a:moveTo>
                  <a:cubicBezTo>
                    <a:pt x="7" y="11"/>
                    <a:pt x="6" y="11"/>
                    <a:pt x="4" y="10"/>
                  </a:cubicBezTo>
                  <a:cubicBezTo>
                    <a:pt x="3" y="9"/>
                    <a:pt x="3" y="8"/>
                    <a:pt x="3" y="6"/>
                  </a:cubicBezTo>
                  <a:cubicBezTo>
                    <a:pt x="3" y="5"/>
                    <a:pt x="4" y="3"/>
                    <a:pt x="5" y="2"/>
                  </a:cubicBezTo>
                  <a:cubicBezTo>
                    <a:pt x="6" y="1"/>
                    <a:pt x="8" y="0"/>
                    <a:pt x="11" y="0"/>
                  </a:cubicBezTo>
                  <a:cubicBezTo>
                    <a:pt x="13" y="0"/>
                    <a:pt x="15" y="1"/>
                    <a:pt x="16" y="2"/>
                  </a:cubicBezTo>
                  <a:cubicBezTo>
                    <a:pt x="17" y="3"/>
                    <a:pt x="18" y="4"/>
                    <a:pt x="18" y="6"/>
                  </a:cubicBezTo>
                  <a:cubicBezTo>
                    <a:pt x="18" y="7"/>
                    <a:pt x="17" y="9"/>
                    <a:pt x="16" y="10"/>
                  </a:cubicBezTo>
                  <a:cubicBezTo>
                    <a:pt x="14" y="11"/>
                    <a:pt x="12" y="11"/>
                    <a:pt x="10" y="11"/>
                  </a:cubicBezTo>
                  <a:close/>
                </a:path>
              </a:pathLst>
            </a:custGeom>
            <a:grpFill/>
            <a:ln w="12700">
              <a:solidFill>
                <a:srgbClr val="FF0000"/>
              </a:solidFill>
              <a:round/>
              <a:headEnd/>
              <a:tailEnd/>
            </a:ln>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2262792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1AE36144-6136-4C82-8E47-B8D1BF282FB9}"/>
              </a:ext>
            </a:extLst>
          </p:cNvPr>
          <p:cNvSpPr>
            <a:spLocks noGrp="1"/>
          </p:cNvSpPr>
          <p:nvPr>
            <p:ph type="title"/>
          </p:nvPr>
        </p:nvSpPr>
        <p:spPr>
          <a:xfrm>
            <a:off x="899592" y="194400"/>
            <a:ext cx="7704856" cy="337362"/>
          </a:xfrm>
        </p:spPr>
        <p:txBody>
          <a:bodyPr/>
          <a:lstStyle/>
          <a:p>
            <a:r>
              <a:rPr lang="fr-FR" dirty="0"/>
              <a:t>Les modifications apportées au QCF</a:t>
            </a:r>
            <a:br>
              <a:rPr lang="fr-FR" dirty="0"/>
            </a:br>
            <a:endParaRPr lang="fr-FR" dirty="0"/>
          </a:p>
        </p:txBody>
      </p:sp>
      <p:sp>
        <p:nvSpPr>
          <p:cNvPr id="6" name="Espace réservé du texte 2">
            <a:extLst>
              <a:ext uri="{FF2B5EF4-FFF2-40B4-BE49-F238E27FC236}">
                <a16:creationId xmlns:a16="http://schemas.microsoft.com/office/drawing/2014/main" id="{D70D26D1-BA85-40B1-BA6D-CD4E97AED32F}"/>
              </a:ext>
            </a:extLst>
          </p:cNvPr>
          <p:cNvSpPr>
            <a:spLocks noGrp="1"/>
          </p:cNvSpPr>
          <p:nvPr>
            <p:ph type="body" sz="quarter" idx="12"/>
          </p:nvPr>
        </p:nvSpPr>
        <p:spPr>
          <a:xfrm>
            <a:off x="900385" y="612000"/>
            <a:ext cx="7704098" cy="288032"/>
          </a:xfrm>
        </p:spPr>
        <p:txBody>
          <a:bodyPr/>
          <a:lstStyle/>
          <a:p>
            <a:r>
              <a:rPr lang="fr-FR" dirty="0"/>
              <a:t>Déroulé des écrans</a:t>
            </a:r>
          </a:p>
        </p:txBody>
      </p:sp>
      <p:pic>
        <p:nvPicPr>
          <p:cNvPr id="8" name="Image 7">
            <a:extLst>
              <a:ext uri="{FF2B5EF4-FFF2-40B4-BE49-F238E27FC236}">
                <a16:creationId xmlns:a16="http://schemas.microsoft.com/office/drawing/2014/main" id="{736C3D96-ADF3-4F52-BC8C-966D3CE4A179}"/>
              </a:ext>
            </a:extLst>
          </p:cNvPr>
          <p:cNvPicPr>
            <a:picLocks noChangeAspect="1"/>
          </p:cNvPicPr>
          <p:nvPr/>
        </p:nvPicPr>
        <p:blipFill>
          <a:blip r:embed="rId2"/>
          <a:stretch>
            <a:fillRect/>
          </a:stretch>
        </p:blipFill>
        <p:spPr>
          <a:xfrm>
            <a:off x="1760364" y="1016288"/>
            <a:ext cx="2592288" cy="1598960"/>
          </a:xfrm>
          <a:prstGeom prst="rect">
            <a:avLst/>
          </a:prstGeom>
        </p:spPr>
      </p:pic>
      <p:pic>
        <p:nvPicPr>
          <p:cNvPr id="9" name="Image 8">
            <a:extLst>
              <a:ext uri="{FF2B5EF4-FFF2-40B4-BE49-F238E27FC236}">
                <a16:creationId xmlns:a16="http://schemas.microsoft.com/office/drawing/2014/main" id="{710FF8A2-CD25-4AD7-BB21-3D18EE9F31C2}"/>
              </a:ext>
            </a:extLst>
          </p:cNvPr>
          <p:cNvPicPr>
            <a:picLocks noChangeAspect="1"/>
          </p:cNvPicPr>
          <p:nvPr/>
        </p:nvPicPr>
        <p:blipFill>
          <a:blip r:embed="rId3"/>
          <a:stretch>
            <a:fillRect/>
          </a:stretch>
        </p:blipFill>
        <p:spPr>
          <a:xfrm>
            <a:off x="5576788" y="914294"/>
            <a:ext cx="2592288" cy="1774190"/>
          </a:xfrm>
          <a:prstGeom prst="rect">
            <a:avLst/>
          </a:prstGeom>
        </p:spPr>
      </p:pic>
      <p:sp>
        <p:nvSpPr>
          <p:cNvPr id="10" name="Rectangle à coins arrondis 5">
            <a:extLst>
              <a:ext uri="{FF2B5EF4-FFF2-40B4-BE49-F238E27FC236}">
                <a16:creationId xmlns:a16="http://schemas.microsoft.com/office/drawing/2014/main" id="{1C60C0A3-ADEB-4D24-84E2-B8CCD9EE7D23}"/>
              </a:ext>
            </a:extLst>
          </p:cNvPr>
          <p:cNvSpPr/>
          <p:nvPr/>
        </p:nvSpPr>
        <p:spPr>
          <a:xfrm>
            <a:off x="1619672" y="1159151"/>
            <a:ext cx="281383" cy="138866"/>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atin typeface="Arial" panose="020B0604020202020204" pitchFamily="34" charset="0"/>
                <a:cs typeface="Arial" panose="020B0604020202020204" pitchFamily="34" charset="0"/>
              </a:rPr>
              <a:t>1</a:t>
            </a:r>
          </a:p>
        </p:txBody>
      </p:sp>
      <p:sp>
        <p:nvSpPr>
          <p:cNvPr id="11" name="Rectangle à coins arrondis 45">
            <a:extLst>
              <a:ext uri="{FF2B5EF4-FFF2-40B4-BE49-F238E27FC236}">
                <a16:creationId xmlns:a16="http://schemas.microsoft.com/office/drawing/2014/main" id="{6F45C4CA-201F-4D68-9CED-6773574011D5}"/>
              </a:ext>
            </a:extLst>
          </p:cNvPr>
          <p:cNvSpPr/>
          <p:nvPr/>
        </p:nvSpPr>
        <p:spPr>
          <a:xfrm>
            <a:off x="5436096" y="1089718"/>
            <a:ext cx="281383" cy="138866"/>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atin typeface="Arial" panose="020B0604020202020204" pitchFamily="34" charset="0"/>
                <a:cs typeface="Arial" panose="020B0604020202020204" pitchFamily="34" charset="0"/>
              </a:rPr>
              <a:t>2</a:t>
            </a:r>
          </a:p>
        </p:txBody>
      </p:sp>
      <p:pic>
        <p:nvPicPr>
          <p:cNvPr id="12" name="Image 11">
            <a:extLst>
              <a:ext uri="{FF2B5EF4-FFF2-40B4-BE49-F238E27FC236}">
                <a16:creationId xmlns:a16="http://schemas.microsoft.com/office/drawing/2014/main" id="{D601BD9D-6689-42BF-96B8-98365713CEFF}"/>
              </a:ext>
            </a:extLst>
          </p:cNvPr>
          <p:cNvPicPr>
            <a:picLocks noChangeAspect="1"/>
          </p:cNvPicPr>
          <p:nvPr/>
        </p:nvPicPr>
        <p:blipFill>
          <a:blip r:embed="rId4"/>
          <a:stretch>
            <a:fillRect/>
          </a:stretch>
        </p:blipFill>
        <p:spPr>
          <a:xfrm>
            <a:off x="1816263" y="2781520"/>
            <a:ext cx="2559687" cy="1765387"/>
          </a:xfrm>
          <a:prstGeom prst="rect">
            <a:avLst/>
          </a:prstGeom>
          <a:ln w="28575">
            <a:solidFill>
              <a:srgbClr val="BF76AA"/>
            </a:solidFill>
          </a:ln>
        </p:spPr>
      </p:pic>
      <p:sp>
        <p:nvSpPr>
          <p:cNvPr id="13" name="Rectangle à coins arrondis 46">
            <a:extLst>
              <a:ext uri="{FF2B5EF4-FFF2-40B4-BE49-F238E27FC236}">
                <a16:creationId xmlns:a16="http://schemas.microsoft.com/office/drawing/2014/main" id="{4EE801FE-C28C-485D-B6A2-76A279EFFE8E}"/>
              </a:ext>
            </a:extLst>
          </p:cNvPr>
          <p:cNvSpPr/>
          <p:nvPr/>
        </p:nvSpPr>
        <p:spPr>
          <a:xfrm>
            <a:off x="1675570" y="2955377"/>
            <a:ext cx="281383" cy="136592"/>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atin typeface="Arial" panose="020B0604020202020204" pitchFamily="34" charset="0"/>
                <a:cs typeface="Arial" panose="020B0604020202020204" pitchFamily="34" charset="0"/>
              </a:rPr>
              <a:t>3</a:t>
            </a:r>
          </a:p>
        </p:txBody>
      </p:sp>
      <p:pic>
        <p:nvPicPr>
          <p:cNvPr id="14" name="Image 13">
            <a:extLst>
              <a:ext uri="{FF2B5EF4-FFF2-40B4-BE49-F238E27FC236}">
                <a16:creationId xmlns:a16="http://schemas.microsoft.com/office/drawing/2014/main" id="{EA87C736-B3C9-47DD-8AEA-F3DA28532DF2}"/>
              </a:ext>
            </a:extLst>
          </p:cNvPr>
          <p:cNvPicPr/>
          <p:nvPr/>
        </p:nvPicPr>
        <p:blipFill>
          <a:blip r:embed="rId5"/>
          <a:stretch>
            <a:fillRect/>
          </a:stretch>
        </p:blipFill>
        <p:spPr>
          <a:xfrm>
            <a:off x="5576788" y="2784124"/>
            <a:ext cx="2592287" cy="1875858"/>
          </a:xfrm>
          <a:prstGeom prst="rect">
            <a:avLst/>
          </a:prstGeom>
          <a:solidFill>
            <a:schemeClr val="bg1"/>
          </a:solidFill>
          <a:ln>
            <a:noFill/>
          </a:ln>
          <a:effectLst/>
        </p:spPr>
      </p:pic>
      <p:sp>
        <p:nvSpPr>
          <p:cNvPr id="15" name="Rectangle à coins arrondis 51">
            <a:extLst>
              <a:ext uri="{FF2B5EF4-FFF2-40B4-BE49-F238E27FC236}">
                <a16:creationId xmlns:a16="http://schemas.microsoft.com/office/drawing/2014/main" id="{01B1FF0C-D911-46B6-931F-315F79730C75}"/>
              </a:ext>
            </a:extLst>
          </p:cNvPr>
          <p:cNvSpPr/>
          <p:nvPr/>
        </p:nvSpPr>
        <p:spPr>
          <a:xfrm>
            <a:off x="5351305" y="2896143"/>
            <a:ext cx="281383" cy="138866"/>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atin typeface="Arial" panose="020B0604020202020204" pitchFamily="34" charset="0"/>
                <a:cs typeface="Arial" panose="020B0604020202020204" pitchFamily="34" charset="0"/>
              </a:rPr>
              <a:t>4</a:t>
            </a:r>
          </a:p>
        </p:txBody>
      </p:sp>
      <p:sp>
        <p:nvSpPr>
          <p:cNvPr id="16" name="Rectangle 15">
            <a:extLst>
              <a:ext uri="{FF2B5EF4-FFF2-40B4-BE49-F238E27FC236}">
                <a16:creationId xmlns:a16="http://schemas.microsoft.com/office/drawing/2014/main" id="{9D172EBC-B16A-43EB-AA9D-DEF51E39B5FE}"/>
              </a:ext>
            </a:extLst>
          </p:cNvPr>
          <p:cNvSpPr/>
          <p:nvPr/>
        </p:nvSpPr>
        <p:spPr>
          <a:xfrm>
            <a:off x="899591" y="3380684"/>
            <a:ext cx="889163"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i="1" dirty="0">
                <a:solidFill>
                  <a:schemeClr val="accent4"/>
                </a:solidFill>
              </a:rPr>
              <a:t>Nouvel écran</a:t>
            </a:r>
          </a:p>
        </p:txBody>
      </p:sp>
      <p:sp>
        <p:nvSpPr>
          <p:cNvPr id="17" name="Rectangle 16">
            <a:extLst>
              <a:ext uri="{FF2B5EF4-FFF2-40B4-BE49-F238E27FC236}">
                <a16:creationId xmlns:a16="http://schemas.microsoft.com/office/drawing/2014/main" id="{12AE6B78-A4F5-4A31-BF46-04DF841C8A10}"/>
              </a:ext>
            </a:extLst>
          </p:cNvPr>
          <p:cNvSpPr/>
          <p:nvPr/>
        </p:nvSpPr>
        <p:spPr>
          <a:xfrm>
            <a:off x="4629935" y="1441654"/>
            <a:ext cx="1014760" cy="4785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i="1" dirty="0">
                <a:solidFill>
                  <a:schemeClr val="accent4"/>
                </a:solidFill>
              </a:rPr>
              <a:t>Nouveau libellé</a:t>
            </a:r>
          </a:p>
          <a:p>
            <a:r>
              <a:rPr lang="fr-FR" sz="800" i="1" dirty="0">
                <a:solidFill>
                  <a:schemeClr val="accent4"/>
                </a:solidFill>
              </a:rPr>
              <a:t>(ajouts en rouge)</a:t>
            </a:r>
          </a:p>
          <a:p>
            <a:endParaRPr lang="fr-FR" sz="1100" i="1" dirty="0">
              <a:solidFill>
                <a:schemeClr val="accent4"/>
              </a:solidFill>
            </a:endParaRPr>
          </a:p>
        </p:txBody>
      </p:sp>
      <p:sp>
        <p:nvSpPr>
          <p:cNvPr id="18" name="Rectangle 17">
            <a:extLst>
              <a:ext uri="{FF2B5EF4-FFF2-40B4-BE49-F238E27FC236}">
                <a16:creationId xmlns:a16="http://schemas.microsoft.com/office/drawing/2014/main" id="{32732CF2-EE1D-47EB-BEB7-D85513929E3E}"/>
              </a:ext>
            </a:extLst>
          </p:cNvPr>
          <p:cNvSpPr/>
          <p:nvPr/>
        </p:nvSpPr>
        <p:spPr>
          <a:xfrm>
            <a:off x="884847" y="1542168"/>
            <a:ext cx="1014760" cy="6459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i="1" dirty="0">
                <a:solidFill>
                  <a:schemeClr val="accent4"/>
                </a:solidFill>
              </a:rPr>
              <a:t>Nouveau libellé </a:t>
            </a:r>
          </a:p>
          <a:p>
            <a:r>
              <a:rPr lang="fr-FR" sz="800" i="1" dirty="0">
                <a:solidFill>
                  <a:schemeClr val="accent4"/>
                </a:solidFill>
              </a:rPr>
              <a:t>(ajouts en rouge)</a:t>
            </a:r>
          </a:p>
        </p:txBody>
      </p:sp>
      <p:sp>
        <p:nvSpPr>
          <p:cNvPr id="19" name="Rectangle 18">
            <a:extLst>
              <a:ext uri="{FF2B5EF4-FFF2-40B4-BE49-F238E27FC236}">
                <a16:creationId xmlns:a16="http://schemas.microsoft.com/office/drawing/2014/main" id="{021A3C86-5F22-41C8-9E9F-ADF5F029FDD9}"/>
              </a:ext>
            </a:extLst>
          </p:cNvPr>
          <p:cNvSpPr/>
          <p:nvPr/>
        </p:nvSpPr>
        <p:spPr>
          <a:xfrm>
            <a:off x="4666020" y="3356954"/>
            <a:ext cx="1014760"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i="1" dirty="0">
                <a:solidFill>
                  <a:schemeClr val="accent4"/>
                </a:solidFill>
              </a:rPr>
              <a:t>Inchangé</a:t>
            </a:r>
          </a:p>
        </p:txBody>
      </p:sp>
    </p:spTree>
    <p:extLst>
      <p:ext uri="{BB962C8B-B14F-4D97-AF65-F5344CB8AC3E}">
        <p14:creationId xmlns:p14="http://schemas.microsoft.com/office/powerpoint/2010/main" val="3507243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1AE36144-6136-4C82-8E47-B8D1BF282FB9}"/>
              </a:ext>
            </a:extLst>
          </p:cNvPr>
          <p:cNvSpPr>
            <a:spLocks noGrp="1"/>
          </p:cNvSpPr>
          <p:nvPr>
            <p:ph type="title"/>
          </p:nvPr>
        </p:nvSpPr>
        <p:spPr>
          <a:xfrm>
            <a:off x="899592" y="194400"/>
            <a:ext cx="7704856" cy="337362"/>
          </a:xfrm>
        </p:spPr>
        <p:txBody>
          <a:bodyPr/>
          <a:lstStyle/>
          <a:p>
            <a:r>
              <a:rPr lang="fr-FR" dirty="0"/>
              <a:t>Les modifications apportées au QCF</a:t>
            </a:r>
            <a:br>
              <a:rPr lang="fr-FR" dirty="0"/>
            </a:br>
            <a:endParaRPr lang="fr-FR" dirty="0"/>
          </a:p>
        </p:txBody>
      </p:sp>
      <p:sp>
        <p:nvSpPr>
          <p:cNvPr id="6" name="Espace réservé du texte 2">
            <a:extLst>
              <a:ext uri="{FF2B5EF4-FFF2-40B4-BE49-F238E27FC236}">
                <a16:creationId xmlns:a16="http://schemas.microsoft.com/office/drawing/2014/main" id="{D70D26D1-BA85-40B1-BA6D-CD4E97AED32F}"/>
              </a:ext>
            </a:extLst>
          </p:cNvPr>
          <p:cNvSpPr>
            <a:spLocks noGrp="1"/>
          </p:cNvSpPr>
          <p:nvPr>
            <p:ph type="body" sz="quarter" idx="12"/>
          </p:nvPr>
        </p:nvSpPr>
        <p:spPr>
          <a:xfrm>
            <a:off x="900385" y="612000"/>
            <a:ext cx="7704098" cy="288032"/>
          </a:xfrm>
        </p:spPr>
        <p:txBody>
          <a:bodyPr/>
          <a:lstStyle/>
          <a:p>
            <a:r>
              <a:rPr lang="fr-FR" dirty="0"/>
              <a:t>Déroulé des écrans</a:t>
            </a:r>
          </a:p>
        </p:txBody>
      </p:sp>
      <p:pic>
        <p:nvPicPr>
          <p:cNvPr id="16" name="Image 15">
            <a:extLst>
              <a:ext uri="{FF2B5EF4-FFF2-40B4-BE49-F238E27FC236}">
                <a16:creationId xmlns:a16="http://schemas.microsoft.com/office/drawing/2014/main" id="{E7F444B1-663A-47DF-BE12-10235D6EC7B8}"/>
              </a:ext>
            </a:extLst>
          </p:cNvPr>
          <p:cNvPicPr/>
          <p:nvPr/>
        </p:nvPicPr>
        <p:blipFill>
          <a:blip r:embed="rId2"/>
          <a:stretch>
            <a:fillRect/>
          </a:stretch>
        </p:blipFill>
        <p:spPr>
          <a:xfrm>
            <a:off x="1781995" y="949898"/>
            <a:ext cx="2559687" cy="1927288"/>
          </a:xfrm>
          <a:prstGeom prst="rect">
            <a:avLst/>
          </a:prstGeom>
          <a:ln>
            <a:noFill/>
          </a:ln>
          <a:effectLst/>
        </p:spPr>
      </p:pic>
      <p:sp>
        <p:nvSpPr>
          <p:cNvPr id="17" name="Rectangle à coins arrondis 50">
            <a:extLst>
              <a:ext uri="{FF2B5EF4-FFF2-40B4-BE49-F238E27FC236}">
                <a16:creationId xmlns:a16="http://schemas.microsoft.com/office/drawing/2014/main" id="{22D457AA-6D5D-43FC-9068-85D2AE82EB7F}"/>
              </a:ext>
            </a:extLst>
          </p:cNvPr>
          <p:cNvSpPr/>
          <p:nvPr/>
        </p:nvSpPr>
        <p:spPr>
          <a:xfrm>
            <a:off x="1619672" y="1130411"/>
            <a:ext cx="281383" cy="138866"/>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atin typeface="Arial" panose="020B0604020202020204" pitchFamily="34" charset="0"/>
                <a:cs typeface="Arial" panose="020B0604020202020204" pitchFamily="34" charset="0"/>
              </a:rPr>
              <a:t>5</a:t>
            </a:r>
          </a:p>
        </p:txBody>
      </p:sp>
      <p:pic>
        <p:nvPicPr>
          <p:cNvPr id="21" name="Image 20">
            <a:extLst>
              <a:ext uri="{FF2B5EF4-FFF2-40B4-BE49-F238E27FC236}">
                <a16:creationId xmlns:a16="http://schemas.microsoft.com/office/drawing/2014/main" id="{F6D73FC9-068F-4E08-8136-7EDCFDCD88A6}"/>
              </a:ext>
            </a:extLst>
          </p:cNvPr>
          <p:cNvPicPr>
            <a:picLocks noChangeAspect="1"/>
          </p:cNvPicPr>
          <p:nvPr/>
        </p:nvPicPr>
        <p:blipFill>
          <a:blip r:embed="rId3"/>
          <a:stretch>
            <a:fillRect/>
          </a:stretch>
        </p:blipFill>
        <p:spPr>
          <a:xfrm>
            <a:off x="5864819" y="1002536"/>
            <a:ext cx="3147990" cy="1634410"/>
          </a:xfrm>
          <a:prstGeom prst="rect">
            <a:avLst/>
          </a:prstGeom>
          <a:solidFill>
            <a:schemeClr val="bg1"/>
          </a:solidFill>
          <a:ln w="28575">
            <a:solidFill>
              <a:srgbClr val="BF76AA"/>
            </a:solidFill>
          </a:ln>
          <a:effectLst/>
        </p:spPr>
      </p:pic>
      <p:sp>
        <p:nvSpPr>
          <p:cNvPr id="18" name="Rectangle à coins arrondis 52">
            <a:extLst>
              <a:ext uri="{FF2B5EF4-FFF2-40B4-BE49-F238E27FC236}">
                <a16:creationId xmlns:a16="http://schemas.microsoft.com/office/drawing/2014/main" id="{E8ABEB31-433B-421B-AD2B-2FD66333030D}"/>
              </a:ext>
            </a:extLst>
          </p:cNvPr>
          <p:cNvSpPr/>
          <p:nvPr/>
        </p:nvSpPr>
        <p:spPr>
          <a:xfrm>
            <a:off x="5724128" y="1097865"/>
            <a:ext cx="281383" cy="138866"/>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atin typeface="Arial" panose="020B0604020202020204" pitchFamily="34" charset="0"/>
                <a:cs typeface="Arial" panose="020B0604020202020204" pitchFamily="34" charset="0"/>
              </a:rPr>
              <a:t>6</a:t>
            </a:r>
          </a:p>
        </p:txBody>
      </p:sp>
      <p:pic>
        <p:nvPicPr>
          <p:cNvPr id="22" name="Image 21">
            <a:extLst>
              <a:ext uri="{FF2B5EF4-FFF2-40B4-BE49-F238E27FC236}">
                <a16:creationId xmlns:a16="http://schemas.microsoft.com/office/drawing/2014/main" id="{F1EFF81A-8175-4B60-BAF6-B8205713610A}"/>
              </a:ext>
            </a:extLst>
          </p:cNvPr>
          <p:cNvPicPr/>
          <p:nvPr/>
        </p:nvPicPr>
        <p:blipFill>
          <a:blip r:embed="rId4"/>
          <a:stretch>
            <a:fillRect/>
          </a:stretch>
        </p:blipFill>
        <p:spPr>
          <a:xfrm>
            <a:off x="1781994" y="2932902"/>
            <a:ext cx="2559687" cy="1721230"/>
          </a:xfrm>
          <a:prstGeom prst="rect">
            <a:avLst/>
          </a:prstGeom>
          <a:ln>
            <a:noFill/>
          </a:ln>
        </p:spPr>
      </p:pic>
      <p:sp>
        <p:nvSpPr>
          <p:cNvPr id="19" name="Rectangle à coins arrondis 30">
            <a:extLst>
              <a:ext uri="{FF2B5EF4-FFF2-40B4-BE49-F238E27FC236}">
                <a16:creationId xmlns:a16="http://schemas.microsoft.com/office/drawing/2014/main" id="{0DE182B7-3F4D-43DA-8CDF-775DFD9FD87C}"/>
              </a:ext>
            </a:extLst>
          </p:cNvPr>
          <p:cNvSpPr/>
          <p:nvPr/>
        </p:nvSpPr>
        <p:spPr>
          <a:xfrm>
            <a:off x="1675570" y="3045891"/>
            <a:ext cx="281383" cy="138866"/>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atin typeface="Arial" panose="020B0604020202020204" pitchFamily="34" charset="0"/>
                <a:cs typeface="Arial" panose="020B0604020202020204" pitchFamily="34" charset="0"/>
              </a:rPr>
              <a:t>7</a:t>
            </a:r>
          </a:p>
        </p:txBody>
      </p:sp>
      <p:pic>
        <p:nvPicPr>
          <p:cNvPr id="23" name="Image 22">
            <a:extLst>
              <a:ext uri="{FF2B5EF4-FFF2-40B4-BE49-F238E27FC236}">
                <a16:creationId xmlns:a16="http://schemas.microsoft.com/office/drawing/2014/main" id="{4E893F67-16E8-4223-BDAD-8992A4F9F5EB}"/>
              </a:ext>
            </a:extLst>
          </p:cNvPr>
          <p:cNvPicPr/>
          <p:nvPr/>
        </p:nvPicPr>
        <p:blipFill>
          <a:blip r:embed="rId5"/>
          <a:stretch>
            <a:fillRect/>
          </a:stretch>
        </p:blipFill>
        <p:spPr>
          <a:xfrm>
            <a:off x="5864770" y="2745300"/>
            <a:ext cx="2559687" cy="2197950"/>
          </a:xfrm>
          <a:prstGeom prst="rect">
            <a:avLst/>
          </a:prstGeom>
          <a:ln>
            <a:noFill/>
          </a:ln>
        </p:spPr>
      </p:pic>
      <p:sp>
        <p:nvSpPr>
          <p:cNvPr id="20" name="Rectangle à coins arrondis 34">
            <a:extLst>
              <a:ext uri="{FF2B5EF4-FFF2-40B4-BE49-F238E27FC236}">
                <a16:creationId xmlns:a16="http://schemas.microsoft.com/office/drawing/2014/main" id="{A81DBC8C-A953-4A58-9850-C90545F43F5C}"/>
              </a:ext>
            </a:extLst>
          </p:cNvPr>
          <p:cNvSpPr/>
          <p:nvPr/>
        </p:nvSpPr>
        <p:spPr>
          <a:xfrm>
            <a:off x="5646266" y="3005216"/>
            <a:ext cx="281383" cy="138866"/>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atin typeface="Arial" panose="020B0604020202020204" pitchFamily="34" charset="0"/>
                <a:cs typeface="Arial" panose="020B0604020202020204" pitchFamily="34" charset="0"/>
              </a:rPr>
              <a:t>8</a:t>
            </a:r>
          </a:p>
        </p:txBody>
      </p:sp>
      <p:sp>
        <p:nvSpPr>
          <p:cNvPr id="26" name="Rectangle 25">
            <a:extLst>
              <a:ext uri="{FF2B5EF4-FFF2-40B4-BE49-F238E27FC236}">
                <a16:creationId xmlns:a16="http://schemas.microsoft.com/office/drawing/2014/main" id="{115532F7-D161-4D4F-AF9F-56DF653ADD62}"/>
              </a:ext>
            </a:extLst>
          </p:cNvPr>
          <p:cNvSpPr/>
          <p:nvPr/>
        </p:nvSpPr>
        <p:spPr>
          <a:xfrm>
            <a:off x="4678709" y="1248205"/>
            <a:ext cx="1214957" cy="1462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i="1" dirty="0">
                <a:solidFill>
                  <a:schemeClr val="accent4"/>
                </a:solidFill>
              </a:rPr>
              <a:t>Nouvel écran. Seuls les produits avec une réponse juste à l’écran précédent s’affichent.</a:t>
            </a:r>
          </a:p>
        </p:txBody>
      </p:sp>
      <p:sp>
        <p:nvSpPr>
          <p:cNvPr id="28" name="Rectangle 27">
            <a:extLst>
              <a:ext uri="{FF2B5EF4-FFF2-40B4-BE49-F238E27FC236}">
                <a16:creationId xmlns:a16="http://schemas.microsoft.com/office/drawing/2014/main" id="{76AD0190-047B-4E28-9495-9D8488F51BA6}"/>
              </a:ext>
            </a:extLst>
          </p:cNvPr>
          <p:cNvSpPr/>
          <p:nvPr/>
        </p:nvSpPr>
        <p:spPr>
          <a:xfrm>
            <a:off x="622212" y="3363838"/>
            <a:ext cx="1014760" cy="236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i="1" dirty="0">
                <a:solidFill>
                  <a:schemeClr val="accent4"/>
                </a:solidFill>
              </a:rPr>
              <a:t>Inchangé</a:t>
            </a:r>
          </a:p>
        </p:txBody>
      </p:sp>
      <p:sp>
        <p:nvSpPr>
          <p:cNvPr id="29" name="Rectangle 28">
            <a:extLst>
              <a:ext uri="{FF2B5EF4-FFF2-40B4-BE49-F238E27FC236}">
                <a16:creationId xmlns:a16="http://schemas.microsoft.com/office/drawing/2014/main" id="{BA68F589-1DD7-4E69-A66B-5060FCE50DB4}"/>
              </a:ext>
            </a:extLst>
          </p:cNvPr>
          <p:cNvSpPr/>
          <p:nvPr/>
        </p:nvSpPr>
        <p:spPr>
          <a:xfrm>
            <a:off x="510828" y="1322675"/>
            <a:ext cx="1255531" cy="11875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i="1" dirty="0">
                <a:solidFill>
                  <a:schemeClr val="accent4"/>
                </a:solidFill>
              </a:rPr>
              <a:t>Inchangé (seuls les produits déclarés connus à l’écran précédent s’affichent)</a:t>
            </a:r>
          </a:p>
        </p:txBody>
      </p:sp>
      <p:sp>
        <p:nvSpPr>
          <p:cNvPr id="24" name="Rectangle 23">
            <a:extLst>
              <a:ext uri="{FF2B5EF4-FFF2-40B4-BE49-F238E27FC236}">
                <a16:creationId xmlns:a16="http://schemas.microsoft.com/office/drawing/2014/main" id="{C0D55FCD-A75D-4D07-81B2-4072DAAF3DF7}"/>
              </a:ext>
            </a:extLst>
          </p:cNvPr>
          <p:cNvSpPr/>
          <p:nvPr/>
        </p:nvSpPr>
        <p:spPr>
          <a:xfrm>
            <a:off x="4721354" y="3217847"/>
            <a:ext cx="1255531" cy="11875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i="1" dirty="0">
                <a:solidFill>
                  <a:schemeClr val="accent4"/>
                </a:solidFill>
              </a:rPr>
              <a:t>Inchangé (seuls les produits déclarés connus à l’écran précédent s’affichent)</a:t>
            </a:r>
          </a:p>
        </p:txBody>
      </p:sp>
    </p:spTree>
    <p:extLst>
      <p:ext uri="{BB962C8B-B14F-4D97-AF65-F5344CB8AC3E}">
        <p14:creationId xmlns:p14="http://schemas.microsoft.com/office/powerpoint/2010/main" val="104484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582FF087-DB8F-4C45-9EBD-CC2B53F63738}"/>
              </a:ext>
            </a:extLst>
          </p:cNvPr>
          <p:cNvPicPr>
            <a:picLocks noChangeAspect="1"/>
          </p:cNvPicPr>
          <p:nvPr/>
        </p:nvPicPr>
        <p:blipFill>
          <a:blip r:embed="rId2"/>
          <a:stretch>
            <a:fillRect/>
          </a:stretch>
        </p:blipFill>
        <p:spPr>
          <a:xfrm>
            <a:off x="1324144" y="1074484"/>
            <a:ext cx="3175848" cy="1634410"/>
          </a:xfrm>
          <a:prstGeom prst="rect">
            <a:avLst/>
          </a:prstGeom>
          <a:solidFill>
            <a:schemeClr val="bg1"/>
          </a:solidFill>
          <a:ln w="28575">
            <a:solidFill>
              <a:srgbClr val="BF76AA"/>
            </a:solidFill>
          </a:ln>
        </p:spPr>
      </p:pic>
      <p:sp>
        <p:nvSpPr>
          <p:cNvPr id="5" name="Titre 1">
            <a:extLst>
              <a:ext uri="{FF2B5EF4-FFF2-40B4-BE49-F238E27FC236}">
                <a16:creationId xmlns:a16="http://schemas.microsoft.com/office/drawing/2014/main" id="{1AE36144-6136-4C82-8E47-B8D1BF282FB9}"/>
              </a:ext>
            </a:extLst>
          </p:cNvPr>
          <p:cNvSpPr>
            <a:spLocks noGrp="1"/>
          </p:cNvSpPr>
          <p:nvPr>
            <p:ph type="title"/>
          </p:nvPr>
        </p:nvSpPr>
        <p:spPr>
          <a:xfrm>
            <a:off x="899592" y="194400"/>
            <a:ext cx="7704856" cy="337362"/>
          </a:xfrm>
        </p:spPr>
        <p:txBody>
          <a:bodyPr/>
          <a:lstStyle/>
          <a:p>
            <a:r>
              <a:rPr lang="fr-FR" dirty="0"/>
              <a:t>Les modifications apportées au QCF</a:t>
            </a:r>
            <a:br>
              <a:rPr lang="fr-FR" dirty="0"/>
            </a:br>
            <a:endParaRPr lang="fr-FR" dirty="0"/>
          </a:p>
        </p:txBody>
      </p:sp>
      <p:sp>
        <p:nvSpPr>
          <p:cNvPr id="6" name="Espace réservé du texte 2">
            <a:extLst>
              <a:ext uri="{FF2B5EF4-FFF2-40B4-BE49-F238E27FC236}">
                <a16:creationId xmlns:a16="http://schemas.microsoft.com/office/drawing/2014/main" id="{D70D26D1-BA85-40B1-BA6D-CD4E97AED32F}"/>
              </a:ext>
            </a:extLst>
          </p:cNvPr>
          <p:cNvSpPr>
            <a:spLocks noGrp="1"/>
          </p:cNvSpPr>
          <p:nvPr>
            <p:ph type="body" sz="quarter" idx="12"/>
          </p:nvPr>
        </p:nvSpPr>
        <p:spPr>
          <a:xfrm>
            <a:off x="900385" y="612000"/>
            <a:ext cx="7704098" cy="288032"/>
          </a:xfrm>
        </p:spPr>
        <p:txBody>
          <a:bodyPr/>
          <a:lstStyle/>
          <a:p>
            <a:r>
              <a:rPr lang="fr-FR" dirty="0"/>
              <a:t>Déroulé des écrans</a:t>
            </a:r>
          </a:p>
        </p:txBody>
      </p:sp>
      <p:pic>
        <p:nvPicPr>
          <p:cNvPr id="13" name="Image 12">
            <a:extLst>
              <a:ext uri="{FF2B5EF4-FFF2-40B4-BE49-F238E27FC236}">
                <a16:creationId xmlns:a16="http://schemas.microsoft.com/office/drawing/2014/main" id="{643608ED-8B7B-46FC-92BF-ABA9983A01B3}"/>
              </a:ext>
            </a:extLst>
          </p:cNvPr>
          <p:cNvPicPr>
            <a:picLocks noChangeAspect="1"/>
          </p:cNvPicPr>
          <p:nvPr/>
        </p:nvPicPr>
        <p:blipFill>
          <a:blip r:embed="rId3"/>
          <a:stretch>
            <a:fillRect/>
          </a:stretch>
        </p:blipFill>
        <p:spPr>
          <a:xfrm>
            <a:off x="5921984" y="1040018"/>
            <a:ext cx="2826480" cy="1658751"/>
          </a:xfrm>
          <a:prstGeom prst="rect">
            <a:avLst/>
          </a:prstGeom>
        </p:spPr>
      </p:pic>
      <p:pic>
        <p:nvPicPr>
          <p:cNvPr id="15" name="Image 14">
            <a:extLst>
              <a:ext uri="{FF2B5EF4-FFF2-40B4-BE49-F238E27FC236}">
                <a16:creationId xmlns:a16="http://schemas.microsoft.com/office/drawing/2014/main" id="{6049F92C-2FF4-49B7-B4E6-010861748748}"/>
              </a:ext>
            </a:extLst>
          </p:cNvPr>
          <p:cNvPicPr>
            <a:picLocks noChangeAspect="1"/>
          </p:cNvPicPr>
          <p:nvPr/>
        </p:nvPicPr>
        <p:blipFill>
          <a:blip r:embed="rId4"/>
          <a:stretch>
            <a:fillRect/>
          </a:stretch>
        </p:blipFill>
        <p:spPr>
          <a:xfrm>
            <a:off x="5777553" y="1106732"/>
            <a:ext cx="288863" cy="215423"/>
          </a:xfrm>
          <a:prstGeom prst="rect">
            <a:avLst/>
          </a:prstGeom>
        </p:spPr>
      </p:pic>
      <p:sp>
        <p:nvSpPr>
          <p:cNvPr id="14" name="Rectangle à coins arrondis 36">
            <a:extLst>
              <a:ext uri="{FF2B5EF4-FFF2-40B4-BE49-F238E27FC236}">
                <a16:creationId xmlns:a16="http://schemas.microsoft.com/office/drawing/2014/main" id="{425B4768-D077-4264-869E-42162A088451}"/>
              </a:ext>
            </a:extLst>
          </p:cNvPr>
          <p:cNvSpPr/>
          <p:nvPr/>
        </p:nvSpPr>
        <p:spPr>
          <a:xfrm>
            <a:off x="1127132" y="1134640"/>
            <a:ext cx="281383" cy="138866"/>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atin typeface="Arial" panose="020B0604020202020204" pitchFamily="34" charset="0"/>
                <a:cs typeface="Arial" panose="020B0604020202020204" pitchFamily="34" charset="0"/>
              </a:rPr>
              <a:t>9</a:t>
            </a:r>
          </a:p>
        </p:txBody>
      </p:sp>
      <p:sp>
        <p:nvSpPr>
          <p:cNvPr id="25" name="Rectangle 24">
            <a:extLst>
              <a:ext uri="{FF2B5EF4-FFF2-40B4-BE49-F238E27FC236}">
                <a16:creationId xmlns:a16="http://schemas.microsoft.com/office/drawing/2014/main" id="{15767DD6-46BA-433A-A968-2FA9D2F29EEA}"/>
              </a:ext>
            </a:extLst>
          </p:cNvPr>
          <p:cNvSpPr/>
          <p:nvPr/>
        </p:nvSpPr>
        <p:spPr>
          <a:xfrm>
            <a:off x="4914472" y="1201125"/>
            <a:ext cx="1014760" cy="591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i="1" dirty="0">
                <a:solidFill>
                  <a:schemeClr val="accent4"/>
                </a:solidFill>
              </a:rPr>
              <a:t>Nouveau libellé</a:t>
            </a:r>
          </a:p>
          <a:p>
            <a:r>
              <a:rPr lang="fr-FR" sz="800" i="1" dirty="0">
                <a:solidFill>
                  <a:schemeClr val="accent4"/>
                </a:solidFill>
              </a:rPr>
              <a:t>(ajouts en rouge)</a:t>
            </a:r>
          </a:p>
        </p:txBody>
      </p:sp>
      <p:sp>
        <p:nvSpPr>
          <p:cNvPr id="26" name="ZoneTexte 25">
            <a:extLst>
              <a:ext uri="{FF2B5EF4-FFF2-40B4-BE49-F238E27FC236}">
                <a16:creationId xmlns:a16="http://schemas.microsoft.com/office/drawing/2014/main" id="{8C0EB6A0-6394-4F51-96CD-7DDD05C767B8}"/>
              </a:ext>
            </a:extLst>
          </p:cNvPr>
          <p:cNvSpPr txBox="1"/>
          <p:nvPr/>
        </p:nvSpPr>
        <p:spPr>
          <a:xfrm>
            <a:off x="2720102" y="3179827"/>
            <a:ext cx="4388740" cy="1277273"/>
          </a:xfrm>
          <a:prstGeom prst="rect">
            <a:avLst/>
          </a:prstGeom>
          <a:noFill/>
        </p:spPr>
        <p:txBody>
          <a:bodyPr wrap="square" rtlCol="0">
            <a:spAutoFit/>
          </a:bodyPr>
          <a:lstStyle/>
          <a:p>
            <a:r>
              <a:rPr lang="fr-FR" sz="1100" b="1" dirty="0">
                <a:solidFill>
                  <a:srgbClr val="833D6F"/>
                </a:solidFill>
              </a:rPr>
              <a:t>Autant d’écrans, mais plus chargés</a:t>
            </a:r>
          </a:p>
          <a:p>
            <a:pPr marL="171450" indent="-171450">
              <a:buFont typeface="Arial" panose="020B0604020202020204" pitchFamily="34" charset="0"/>
              <a:buChar char="•"/>
            </a:pPr>
            <a:r>
              <a:rPr lang="fr-FR" sz="1100" dirty="0">
                <a:solidFill>
                  <a:srgbClr val="833D6F"/>
                </a:solidFill>
              </a:rPr>
              <a:t>On retire 3 écrans au QCF existant</a:t>
            </a:r>
          </a:p>
          <a:p>
            <a:pPr marL="171450" indent="-171450">
              <a:buFont typeface="Arial" panose="020B0604020202020204" pitchFamily="34" charset="0"/>
              <a:buChar char="•"/>
            </a:pPr>
            <a:r>
              <a:rPr lang="fr-FR" sz="1100" dirty="0">
                <a:solidFill>
                  <a:srgbClr val="833D6F"/>
                </a:solidFill>
              </a:rPr>
              <a:t>On ajoute de 1 à 3 écrans selon les situations</a:t>
            </a:r>
          </a:p>
          <a:p>
            <a:endParaRPr lang="fr-FR" sz="1100" dirty="0">
              <a:solidFill>
                <a:srgbClr val="833D6F"/>
              </a:solidFill>
            </a:endParaRPr>
          </a:p>
          <a:p>
            <a:r>
              <a:rPr lang="fr-FR" sz="1100" b="1" dirty="0">
                <a:solidFill>
                  <a:srgbClr val="833D6F"/>
                </a:solidFill>
              </a:rPr>
              <a:t>Fluidité</a:t>
            </a:r>
          </a:p>
          <a:p>
            <a:pPr marL="171450" indent="-171450">
              <a:buFont typeface="Arial" panose="020B0604020202020204" pitchFamily="34" charset="0"/>
              <a:buChar char="•"/>
            </a:pPr>
            <a:r>
              <a:rPr lang="fr-FR" sz="1100" dirty="0">
                <a:solidFill>
                  <a:srgbClr val="833D6F"/>
                </a:solidFill>
              </a:rPr>
              <a:t>Le parcours </a:t>
            </a:r>
            <a:r>
              <a:rPr lang="fr-FR" sz="1100" b="1" dirty="0">
                <a:solidFill>
                  <a:srgbClr val="833D6F"/>
                </a:solidFill>
              </a:rPr>
              <a:t>mini</a:t>
            </a:r>
            <a:r>
              <a:rPr lang="fr-FR" sz="1100" dirty="0">
                <a:solidFill>
                  <a:srgbClr val="833D6F"/>
                </a:solidFill>
              </a:rPr>
              <a:t> reste à </a:t>
            </a:r>
            <a:r>
              <a:rPr lang="fr-FR" sz="1100" b="1" dirty="0">
                <a:solidFill>
                  <a:srgbClr val="833D6F"/>
                </a:solidFill>
              </a:rPr>
              <a:t>2 écrans</a:t>
            </a:r>
          </a:p>
          <a:p>
            <a:pPr marL="171450" indent="-171450">
              <a:buFont typeface="Arial" panose="020B0604020202020204" pitchFamily="34" charset="0"/>
              <a:buChar char="•"/>
            </a:pPr>
            <a:r>
              <a:rPr lang="fr-FR" sz="1100" dirty="0">
                <a:solidFill>
                  <a:srgbClr val="833D6F"/>
                </a:solidFill>
              </a:rPr>
              <a:t>Le parcours </a:t>
            </a:r>
            <a:r>
              <a:rPr lang="fr-FR" sz="1100" b="1" dirty="0">
                <a:solidFill>
                  <a:srgbClr val="833D6F"/>
                </a:solidFill>
              </a:rPr>
              <a:t>maxi </a:t>
            </a:r>
            <a:r>
              <a:rPr lang="fr-FR" sz="1100" dirty="0">
                <a:solidFill>
                  <a:srgbClr val="833D6F"/>
                </a:solidFill>
              </a:rPr>
              <a:t>(tous les produits connus) reste à </a:t>
            </a:r>
            <a:r>
              <a:rPr lang="fr-FR" sz="1100" b="1" dirty="0">
                <a:solidFill>
                  <a:srgbClr val="833D6F"/>
                </a:solidFill>
              </a:rPr>
              <a:t>10 écrans</a:t>
            </a:r>
            <a:endParaRPr lang="fr-FR" sz="1100" dirty="0">
              <a:solidFill>
                <a:srgbClr val="833D6F"/>
              </a:solidFill>
            </a:endParaRPr>
          </a:p>
        </p:txBody>
      </p:sp>
      <p:sp>
        <p:nvSpPr>
          <p:cNvPr id="37" name="Rectangle 36">
            <a:extLst>
              <a:ext uri="{FF2B5EF4-FFF2-40B4-BE49-F238E27FC236}">
                <a16:creationId xmlns:a16="http://schemas.microsoft.com/office/drawing/2014/main" id="{E103E89D-B711-4073-A404-988CE7312421}"/>
              </a:ext>
            </a:extLst>
          </p:cNvPr>
          <p:cNvSpPr/>
          <p:nvPr/>
        </p:nvSpPr>
        <p:spPr>
          <a:xfrm>
            <a:off x="1308581" y="3189724"/>
            <a:ext cx="1296144"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dirty="0">
                <a:solidFill>
                  <a:schemeClr val="accent4"/>
                </a:solidFill>
              </a:rPr>
              <a:t>En conclusion…</a:t>
            </a:r>
          </a:p>
        </p:txBody>
      </p:sp>
      <p:sp>
        <p:nvSpPr>
          <p:cNvPr id="16" name="Rectangle 15">
            <a:extLst>
              <a:ext uri="{FF2B5EF4-FFF2-40B4-BE49-F238E27FC236}">
                <a16:creationId xmlns:a16="http://schemas.microsoft.com/office/drawing/2014/main" id="{098E38EF-0980-46A1-813D-DE969028694B}"/>
              </a:ext>
            </a:extLst>
          </p:cNvPr>
          <p:cNvSpPr/>
          <p:nvPr/>
        </p:nvSpPr>
        <p:spPr>
          <a:xfrm>
            <a:off x="292113" y="1273506"/>
            <a:ext cx="1214957" cy="1462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i="1" dirty="0">
                <a:solidFill>
                  <a:schemeClr val="accent4"/>
                </a:solidFill>
              </a:rPr>
              <a:t>Nouvel écran. Seuls les produits avec une réponse juste à l’écran précédent s’affichent.</a:t>
            </a:r>
          </a:p>
        </p:txBody>
      </p:sp>
    </p:spTree>
    <p:extLst>
      <p:ext uri="{BB962C8B-B14F-4D97-AF65-F5344CB8AC3E}">
        <p14:creationId xmlns:p14="http://schemas.microsoft.com/office/powerpoint/2010/main" val="596481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a:solidFill>
                  <a:schemeClr val="accent2"/>
                </a:solidFill>
              </a:rPr>
              <a:t>03</a:t>
            </a:r>
          </a:p>
        </p:txBody>
      </p:sp>
      <p:sp>
        <p:nvSpPr>
          <p:cNvPr id="3" name="Espace réservé du texte 2"/>
          <p:cNvSpPr>
            <a:spLocks noGrp="1"/>
          </p:cNvSpPr>
          <p:nvPr>
            <p:ph type="body" sz="quarter" idx="13"/>
          </p:nvPr>
        </p:nvSpPr>
        <p:spPr/>
        <p:txBody>
          <a:bodyPr/>
          <a:lstStyle/>
          <a:p>
            <a:r>
              <a:rPr lang="fr-FR" sz="2800" dirty="0"/>
              <a:t>Les modifications apportées au QR</a:t>
            </a:r>
          </a:p>
        </p:txBody>
      </p:sp>
    </p:spTree>
    <p:extLst>
      <p:ext uri="{BB962C8B-B14F-4D97-AF65-F5344CB8AC3E}">
        <p14:creationId xmlns:p14="http://schemas.microsoft.com/office/powerpoint/2010/main" val="3665901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C9D7D4-7BF5-4BF5-8908-28CC56132FD0}"/>
              </a:ext>
            </a:extLst>
          </p:cNvPr>
          <p:cNvSpPr>
            <a:spLocks noGrp="1"/>
          </p:cNvSpPr>
          <p:nvPr>
            <p:ph type="title"/>
          </p:nvPr>
        </p:nvSpPr>
        <p:spPr/>
        <p:txBody>
          <a:bodyPr/>
          <a:lstStyle/>
          <a:p>
            <a:r>
              <a:rPr lang="fr-FR" dirty="0"/>
              <a:t>Les modifications apportées au QR</a:t>
            </a:r>
            <a:br>
              <a:rPr lang="fr-FR" dirty="0"/>
            </a:br>
            <a:endParaRPr lang="fr-FR" dirty="0"/>
          </a:p>
        </p:txBody>
      </p:sp>
      <p:sp>
        <p:nvSpPr>
          <p:cNvPr id="3" name="Espace réservé du texte 2">
            <a:extLst>
              <a:ext uri="{FF2B5EF4-FFF2-40B4-BE49-F238E27FC236}">
                <a16:creationId xmlns:a16="http://schemas.microsoft.com/office/drawing/2014/main" id="{768659E6-B1BF-46AF-94F8-39AE1C87C587}"/>
              </a:ext>
            </a:extLst>
          </p:cNvPr>
          <p:cNvSpPr>
            <a:spLocks noGrp="1"/>
          </p:cNvSpPr>
          <p:nvPr>
            <p:ph type="body" sz="quarter" idx="12"/>
          </p:nvPr>
        </p:nvSpPr>
        <p:spPr/>
        <p:txBody>
          <a:bodyPr>
            <a:normAutofit fontScale="92500"/>
          </a:bodyPr>
          <a:lstStyle/>
          <a:p>
            <a:r>
              <a:rPr lang="fr-FR" dirty="0"/>
              <a:t>Corriger la surreprésentation des profils Prudents issue de la simplification de 2019</a:t>
            </a:r>
          </a:p>
        </p:txBody>
      </p:sp>
      <p:sp>
        <p:nvSpPr>
          <p:cNvPr id="5" name="Espace réservé du contenu 5">
            <a:extLst>
              <a:ext uri="{FF2B5EF4-FFF2-40B4-BE49-F238E27FC236}">
                <a16:creationId xmlns:a16="http://schemas.microsoft.com/office/drawing/2014/main" id="{4BE02864-7F36-461A-B6D5-7421BCCDDCC7}"/>
              </a:ext>
            </a:extLst>
          </p:cNvPr>
          <p:cNvSpPr txBox="1">
            <a:spLocks/>
          </p:cNvSpPr>
          <p:nvPr/>
        </p:nvSpPr>
        <p:spPr>
          <a:xfrm>
            <a:off x="1259632" y="1059582"/>
            <a:ext cx="7229263" cy="3204404"/>
          </a:xfrm>
          <a:prstGeom prst="rect">
            <a:avLst/>
          </a:prstGeom>
        </p:spPr>
        <p:txBody>
          <a:bodyPr>
            <a:norm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buNone/>
            </a:pPr>
            <a:r>
              <a:rPr lang="fr-FR" sz="1200" b="1" dirty="0"/>
              <a:t>Révision de la notation finale</a:t>
            </a:r>
          </a:p>
          <a:p>
            <a:pPr marL="0" indent="0">
              <a:buNone/>
            </a:pPr>
            <a:r>
              <a:rPr lang="fr-FR" sz="1200" dirty="0"/>
              <a:t> </a:t>
            </a:r>
          </a:p>
          <a:p>
            <a:pPr>
              <a:buFont typeface="Arial" panose="020B0604020202020204" pitchFamily="34" charset="0"/>
              <a:buChar char="•"/>
            </a:pPr>
            <a:r>
              <a:rPr lang="fr-FR" sz="1200" dirty="0"/>
              <a:t>La simplification du QR en 2019 a provoqué une augmentation significative des profils prudents par rapport aux autres profils en raison de son mode de notation (5 questions thématiques attribuant chacune un profil de risque, le profil le plus bas devenant celui du client au terme du QR).</a:t>
            </a:r>
          </a:p>
          <a:p>
            <a:pPr>
              <a:buFont typeface="Arial" panose="020B0604020202020204" pitchFamily="34" charset="0"/>
              <a:buChar char="•"/>
            </a:pPr>
            <a:endParaRPr lang="fr-FR" sz="1200" dirty="0"/>
          </a:p>
          <a:p>
            <a:pPr>
              <a:buFont typeface="Arial" panose="020B0604020202020204" pitchFamily="34" charset="0"/>
              <a:buChar char="•"/>
            </a:pPr>
            <a:r>
              <a:rPr lang="fr-FR" sz="1200" dirty="0"/>
              <a:t>Le principe d’attribution d’un profil à chaque question est conservé mais, à l’arrivée, le profil global du client est déterminé par la moyenne des profils obtenus et non plus le profil le plus bas.</a:t>
            </a:r>
          </a:p>
          <a:p>
            <a:pPr>
              <a:buFont typeface="Arial" panose="020B0604020202020204" pitchFamily="34" charset="0"/>
              <a:buChar char="•"/>
            </a:pPr>
            <a:endParaRPr lang="fr-FR" sz="1200" dirty="0"/>
          </a:p>
          <a:p>
            <a:pPr marL="0" indent="0">
              <a:buNone/>
            </a:pPr>
            <a:r>
              <a:rPr lang="fr-FR" sz="1200" b="1" dirty="0"/>
              <a:t>Autres modifications </a:t>
            </a:r>
          </a:p>
          <a:p>
            <a:pPr marL="0" indent="0">
              <a:buNone/>
            </a:pPr>
            <a:endParaRPr lang="fr-FR" sz="1200" b="1" dirty="0"/>
          </a:p>
          <a:p>
            <a:pPr>
              <a:buFont typeface="Arial" panose="020B0604020202020204" pitchFamily="34" charset="0"/>
              <a:buChar char="•"/>
            </a:pPr>
            <a:r>
              <a:rPr lang="fr-FR" sz="1200" dirty="0"/>
              <a:t>Représentation visuelle du risque moins anxiogène dans les graphiques présentés, à l’image des pratiques de la place.</a:t>
            </a:r>
          </a:p>
          <a:p>
            <a:pPr>
              <a:buFont typeface="Arial" panose="020B0604020202020204" pitchFamily="34" charset="0"/>
              <a:buChar char="•"/>
            </a:pPr>
            <a:endParaRPr lang="fr-FR" sz="1200" dirty="0"/>
          </a:p>
          <a:p>
            <a:pPr>
              <a:buFont typeface="Arial" panose="020B0604020202020204" pitchFamily="34" charset="0"/>
              <a:buChar char="•"/>
            </a:pPr>
            <a:r>
              <a:rPr lang="fr-FR" sz="1200" dirty="0"/>
              <a:t>Modification de la question concernant le comportement face aux gains, jugée incohérente.</a:t>
            </a:r>
          </a:p>
          <a:p>
            <a:pPr>
              <a:buFont typeface="Arial" panose="020B0604020202020204" pitchFamily="34" charset="0"/>
              <a:buChar char="•"/>
            </a:pPr>
            <a:endParaRPr lang="fr-FR" sz="1200" dirty="0"/>
          </a:p>
          <a:p>
            <a:pPr>
              <a:buFont typeface="Arial" panose="020B0604020202020204" pitchFamily="34" charset="0"/>
              <a:buChar char="•"/>
            </a:pPr>
            <a:r>
              <a:rPr lang="fr-FR" sz="1200" dirty="0"/>
              <a:t>Aménagement de certains textes.</a:t>
            </a:r>
          </a:p>
        </p:txBody>
      </p:sp>
    </p:spTree>
    <p:extLst>
      <p:ext uri="{BB962C8B-B14F-4D97-AF65-F5344CB8AC3E}">
        <p14:creationId xmlns:p14="http://schemas.microsoft.com/office/powerpoint/2010/main" val="505478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19">
            <a:extLst>
              <a:ext uri="{FF2B5EF4-FFF2-40B4-BE49-F238E27FC236}">
                <a16:creationId xmlns:a16="http://schemas.microsoft.com/office/drawing/2014/main" id="{CE346503-CB99-4602-8D1A-01ADBD1F367C}"/>
              </a:ext>
            </a:extLst>
          </p:cNvPr>
          <p:cNvPicPr/>
          <p:nvPr/>
        </p:nvPicPr>
        <p:blipFill>
          <a:blip r:embed="rId2"/>
          <a:stretch>
            <a:fillRect/>
          </a:stretch>
        </p:blipFill>
        <p:spPr>
          <a:xfrm>
            <a:off x="899592" y="1140048"/>
            <a:ext cx="3213822" cy="2153625"/>
          </a:xfrm>
          <a:prstGeom prst="rect">
            <a:avLst/>
          </a:prstGeom>
        </p:spPr>
      </p:pic>
      <p:sp>
        <p:nvSpPr>
          <p:cNvPr id="5" name="Titre 1">
            <a:extLst>
              <a:ext uri="{FF2B5EF4-FFF2-40B4-BE49-F238E27FC236}">
                <a16:creationId xmlns:a16="http://schemas.microsoft.com/office/drawing/2014/main" id="{1AE36144-6136-4C82-8E47-B8D1BF282FB9}"/>
              </a:ext>
            </a:extLst>
          </p:cNvPr>
          <p:cNvSpPr>
            <a:spLocks noGrp="1"/>
          </p:cNvSpPr>
          <p:nvPr>
            <p:ph type="title"/>
          </p:nvPr>
        </p:nvSpPr>
        <p:spPr>
          <a:xfrm>
            <a:off x="899592" y="194400"/>
            <a:ext cx="7704856" cy="337362"/>
          </a:xfrm>
        </p:spPr>
        <p:txBody>
          <a:bodyPr/>
          <a:lstStyle/>
          <a:p>
            <a:r>
              <a:rPr lang="fr-FR" dirty="0"/>
              <a:t>Les modifications apportées au QR</a:t>
            </a:r>
            <a:br>
              <a:rPr lang="fr-FR" dirty="0"/>
            </a:br>
            <a:endParaRPr lang="fr-FR" dirty="0"/>
          </a:p>
        </p:txBody>
      </p:sp>
      <p:sp>
        <p:nvSpPr>
          <p:cNvPr id="6" name="Espace réservé du texte 2">
            <a:extLst>
              <a:ext uri="{FF2B5EF4-FFF2-40B4-BE49-F238E27FC236}">
                <a16:creationId xmlns:a16="http://schemas.microsoft.com/office/drawing/2014/main" id="{D70D26D1-BA85-40B1-BA6D-CD4E97AED32F}"/>
              </a:ext>
            </a:extLst>
          </p:cNvPr>
          <p:cNvSpPr>
            <a:spLocks noGrp="1"/>
          </p:cNvSpPr>
          <p:nvPr>
            <p:ph type="body" sz="quarter" idx="12"/>
          </p:nvPr>
        </p:nvSpPr>
        <p:spPr>
          <a:xfrm>
            <a:off x="900385" y="612000"/>
            <a:ext cx="7704098" cy="288032"/>
          </a:xfrm>
        </p:spPr>
        <p:txBody>
          <a:bodyPr/>
          <a:lstStyle/>
          <a:p>
            <a:r>
              <a:rPr lang="fr-FR" dirty="0"/>
              <a:t>Déroulé des écrans</a:t>
            </a:r>
          </a:p>
        </p:txBody>
      </p:sp>
      <p:sp>
        <p:nvSpPr>
          <p:cNvPr id="10" name="Rectangle à coins arrondis 5">
            <a:extLst>
              <a:ext uri="{FF2B5EF4-FFF2-40B4-BE49-F238E27FC236}">
                <a16:creationId xmlns:a16="http://schemas.microsoft.com/office/drawing/2014/main" id="{1C60C0A3-ADEB-4D24-84E2-B8CCD9EE7D23}"/>
              </a:ext>
            </a:extLst>
          </p:cNvPr>
          <p:cNvSpPr/>
          <p:nvPr/>
        </p:nvSpPr>
        <p:spPr>
          <a:xfrm>
            <a:off x="718251" y="1376914"/>
            <a:ext cx="281383" cy="138866"/>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atin typeface="Arial" panose="020B0604020202020204" pitchFamily="34" charset="0"/>
                <a:cs typeface="Arial" panose="020B0604020202020204" pitchFamily="34" charset="0"/>
              </a:rPr>
              <a:t>1</a:t>
            </a:r>
          </a:p>
        </p:txBody>
      </p:sp>
      <p:sp>
        <p:nvSpPr>
          <p:cNvPr id="17" name="Rectangle 16">
            <a:extLst>
              <a:ext uri="{FF2B5EF4-FFF2-40B4-BE49-F238E27FC236}">
                <a16:creationId xmlns:a16="http://schemas.microsoft.com/office/drawing/2014/main" id="{12AE6B78-A4F5-4A31-BF46-04DF841C8A10}"/>
              </a:ext>
            </a:extLst>
          </p:cNvPr>
          <p:cNvSpPr/>
          <p:nvPr/>
        </p:nvSpPr>
        <p:spPr>
          <a:xfrm>
            <a:off x="4628315" y="1609022"/>
            <a:ext cx="1014760"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i="1" dirty="0">
              <a:solidFill>
                <a:schemeClr val="accent4"/>
              </a:solidFill>
            </a:endParaRPr>
          </a:p>
        </p:txBody>
      </p:sp>
      <p:sp>
        <p:nvSpPr>
          <p:cNvPr id="18" name="Rectangle 17">
            <a:extLst>
              <a:ext uri="{FF2B5EF4-FFF2-40B4-BE49-F238E27FC236}">
                <a16:creationId xmlns:a16="http://schemas.microsoft.com/office/drawing/2014/main" id="{32732CF2-EE1D-47EB-BEB7-D85513929E3E}"/>
              </a:ext>
            </a:extLst>
          </p:cNvPr>
          <p:cNvSpPr/>
          <p:nvPr/>
        </p:nvSpPr>
        <p:spPr>
          <a:xfrm>
            <a:off x="1979712" y="3389673"/>
            <a:ext cx="836996"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i="1" dirty="0">
                <a:solidFill>
                  <a:schemeClr val="accent4"/>
                </a:solidFill>
              </a:rPr>
              <a:t>Inchangé</a:t>
            </a:r>
          </a:p>
        </p:txBody>
      </p:sp>
      <p:pic>
        <p:nvPicPr>
          <p:cNvPr id="21" name="Image 20">
            <a:extLst>
              <a:ext uri="{FF2B5EF4-FFF2-40B4-BE49-F238E27FC236}">
                <a16:creationId xmlns:a16="http://schemas.microsoft.com/office/drawing/2014/main" id="{2F4F20C9-DC6D-4AF0-B87D-D6FDAEFDBEA3}"/>
              </a:ext>
            </a:extLst>
          </p:cNvPr>
          <p:cNvPicPr>
            <a:picLocks noChangeAspect="1"/>
          </p:cNvPicPr>
          <p:nvPr/>
        </p:nvPicPr>
        <p:blipFill>
          <a:blip r:embed="rId3"/>
          <a:stretch>
            <a:fillRect/>
          </a:stretch>
        </p:blipFill>
        <p:spPr>
          <a:xfrm>
            <a:off x="4628315" y="1131590"/>
            <a:ext cx="3532277" cy="2153625"/>
          </a:xfrm>
          <a:prstGeom prst="rect">
            <a:avLst/>
          </a:prstGeom>
          <a:ln w="3175">
            <a:solidFill>
              <a:schemeClr val="bg1">
                <a:lumMod val="75000"/>
              </a:schemeClr>
            </a:solidFill>
          </a:ln>
        </p:spPr>
      </p:pic>
      <p:sp>
        <p:nvSpPr>
          <p:cNvPr id="11" name="Rectangle à coins arrondis 45">
            <a:extLst>
              <a:ext uri="{FF2B5EF4-FFF2-40B4-BE49-F238E27FC236}">
                <a16:creationId xmlns:a16="http://schemas.microsoft.com/office/drawing/2014/main" id="{6F45C4CA-201F-4D68-9CED-6773574011D5}"/>
              </a:ext>
            </a:extLst>
          </p:cNvPr>
          <p:cNvSpPr/>
          <p:nvPr/>
        </p:nvSpPr>
        <p:spPr>
          <a:xfrm>
            <a:off x="4431308" y="1385813"/>
            <a:ext cx="281383" cy="138866"/>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atin typeface="Arial" panose="020B0604020202020204" pitchFamily="34" charset="0"/>
                <a:cs typeface="Arial" panose="020B0604020202020204" pitchFamily="34" charset="0"/>
              </a:rPr>
              <a:t>2</a:t>
            </a:r>
          </a:p>
        </p:txBody>
      </p:sp>
      <p:sp>
        <p:nvSpPr>
          <p:cNvPr id="22" name="Rectangle 21">
            <a:extLst>
              <a:ext uri="{FF2B5EF4-FFF2-40B4-BE49-F238E27FC236}">
                <a16:creationId xmlns:a16="http://schemas.microsoft.com/office/drawing/2014/main" id="{4956A74F-374C-4BD1-8BEE-0E97AF1E0E10}"/>
              </a:ext>
            </a:extLst>
          </p:cNvPr>
          <p:cNvSpPr/>
          <p:nvPr/>
        </p:nvSpPr>
        <p:spPr>
          <a:xfrm>
            <a:off x="4431308" y="3389673"/>
            <a:ext cx="3969366" cy="9361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i="1" dirty="0">
                <a:solidFill>
                  <a:schemeClr val="accent4"/>
                </a:solidFill>
              </a:rPr>
              <a:t>Nouveau graphique. La représentation symétrique du risque (risque de perte strictement équivalent à l’espoir de gain) est abandonnée au profit de scénarios moins anxiogènes, plus représentatifs d’une logique de diversification de portefeuille.</a:t>
            </a:r>
          </a:p>
        </p:txBody>
      </p:sp>
    </p:spTree>
    <p:extLst>
      <p:ext uri="{BB962C8B-B14F-4D97-AF65-F5344CB8AC3E}">
        <p14:creationId xmlns:p14="http://schemas.microsoft.com/office/powerpoint/2010/main" val="441030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5A3E13D-067B-45D7-898A-4B4342FBC8FD}"/>
              </a:ext>
            </a:extLst>
          </p:cNvPr>
          <p:cNvPicPr>
            <a:picLocks noChangeAspect="1"/>
          </p:cNvPicPr>
          <p:nvPr/>
        </p:nvPicPr>
        <p:blipFill>
          <a:blip r:embed="rId2"/>
          <a:stretch>
            <a:fillRect/>
          </a:stretch>
        </p:blipFill>
        <p:spPr>
          <a:xfrm>
            <a:off x="899592" y="1988380"/>
            <a:ext cx="2732080" cy="1623745"/>
          </a:xfrm>
          <a:prstGeom prst="rect">
            <a:avLst/>
          </a:prstGeom>
        </p:spPr>
      </p:pic>
      <p:sp>
        <p:nvSpPr>
          <p:cNvPr id="5" name="Titre 1">
            <a:extLst>
              <a:ext uri="{FF2B5EF4-FFF2-40B4-BE49-F238E27FC236}">
                <a16:creationId xmlns:a16="http://schemas.microsoft.com/office/drawing/2014/main" id="{1AE36144-6136-4C82-8E47-B8D1BF282FB9}"/>
              </a:ext>
            </a:extLst>
          </p:cNvPr>
          <p:cNvSpPr>
            <a:spLocks noGrp="1"/>
          </p:cNvSpPr>
          <p:nvPr>
            <p:ph type="title"/>
          </p:nvPr>
        </p:nvSpPr>
        <p:spPr>
          <a:xfrm>
            <a:off x="899592" y="194400"/>
            <a:ext cx="7704856" cy="337362"/>
          </a:xfrm>
        </p:spPr>
        <p:txBody>
          <a:bodyPr/>
          <a:lstStyle/>
          <a:p>
            <a:r>
              <a:rPr lang="fr-FR" dirty="0"/>
              <a:t>Les modifications apportées au QR</a:t>
            </a:r>
            <a:br>
              <a:rPr lang="fr-FR" dirty="0"/>
            </a:br>
            <a:endParaRPr lang="fr-FR" dirty="0"/>
          </a:p>
        </p:txBody>
      </p:sp>
      <p:sp>
        <p:nvSpPr>
          <p:cNvPr id="6" name="Espace réservé du texte 2">
            <a:extLst>
              <a:ext uri="{FF2B5EF4-FFF2-40B4-BE49-F238E27FC236}">
                <a16:creationId xmlns:a16="http://schemas.microsoft.com/office/drawing/2014/main" id="{D70D26D1-BA85-40B1-BA6D-CD4E97AED32F}"/>
              </a:ext>
            </a:extLst>
          </p:cNvPr>
          <p:cNvSpPr>
            <a:spLocks noGrp="1"/>
          </p:cNvSpPr>
          <p:nvPr>
            <p:ph type="body" sz="quarter" idx="12"/>
          </p:nvPr>
        </p:nvSpPr>
        <p:spPr>
          <a:xfrm>
            <a:off x="900385" y="612000"/>
            <a:ext cx="7704098" cy="288032"/>
          </a:xfrm>
        </p:spPr>
        <p:txBody>
          <a:bodyPr/>
          <a:lstStyle/>
          <a:p>
            <a:r>
              <a:rPr lang="fr-FR" dirty="0"/>
              <a:t>Déroulé des écrans</a:t>
            </a:r>
          </a:p>
        </p:txBody>
      </p:sp>
      <p:sp>
        <p:nvSpPr>
          <p:cNvPr id="17" name="Rectangle 16">
            <a:extLst>
              <a:ext uri="{FF2B5EF4-FFF2-40B4-BE49-F238E27FC236}">
                <a16:creationId xmlns:a16="http://schemas.microsoft.com/office/drawing/2014/main" id="{12AE6B78-A4F5-4A31-BF46-04DF841C8A10}"/>
              </a:ext>
            </a:extLst>
          </p:cNvPr>
          <p:cNvSpPr/>
          <p:nvPr/>
        </p:nvSpPr>
        <p:spPr>
          <a:xfrm>
            <a:off x="4628315" y="1609022"/>
            <a:ext cx="1014760"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i="1" dirty="0">
              <a:solidFill>
                <a:schemeClr val="accent4"/>
              </a:solidFill>
            </a:endParaRPr>
          </a:p>
        </p:txBody>
      </p:sp>
      <p:pic>
        <p:nvPicPr>
          <p:cNvPr id="2" name="Image 1">
            <a:extLst>
              <a:ext uri="{FF2B5EF4-FFF2-40B4-BE49-F238E27FC236}">
                <a16:creationId xmlns:a16="http://schemas.microsoft.com/office/drawing/2014/main" id="{538EAB4E-686F-4FA7-8749-C9F96330A3B7}"/>
              </a:ext>
            </a:extLst>
          </p:cNvPr>
          <p:cNvPicPr>
            <a:picLocks noChangeAspect="1"/>
          </p:cNvPicPr>
          <p:nvPr/>
        </p:nvPicPr>
        <p:blipFill>
          <a:blip r:embed="rId3"/>
          <a:stretch>
            <a:fillRect/>
          </a:stretch>
        </p:blipFill>
        <p:spPr>
          <a:xfrm>
            <a:off x="4752020" y="531762"/>
            <a:ext cx="2900452" cy="2268491"/>
          </a:xfrm>
          <a:prstGeom prst="rect">
            <a:avLst/>
          </a:prstGeom>
        </p:spPr>
      </p:pic>
      <p:pic>
        <p:nvPicPr>
          <p:cNvPr id="4" name="Image 3">
            <a:extLst>
              <a:ext uri="{FF2B5EF4-FFF2-40B4-BE49-F238E27FC236}">
                <a16:creationId xmlns:a16="http://schemas.microsoft.com/office/drawing/2014/main" id="{1EA63DEE-D859-44FE-AD63-E9B6396DDE6A}"/>
              </a:ext>
            </a:extLst>
          </p:cNvPr>
          <p:cNvPicPr>
            <a:picLocks noChangeAspect="1"/>
          </p:cNvPicPr>
          <p:nvPr/>
        </p:nvPicPr>
        <p:blipFill>
          <a:blip r:embed="rId4"/>
          <a:stretch>
            <a:fillRect/>
          </a:stretch>
        </p:blipFill>
        <p:spPr>
          <a:xfrm>
            <a:off x="4783478" y="2800253"/>
            <a:ext cx="2876362" cy="2261257"/>
          </a:xfrm>
          <a:prstGeom prst="rect">
            <a:avLst/>
          </a:prstGeom>
        </p:spPr>
      </p:pic>
      <p:sp>
        <p:nvSpPr>
          <p:cNvPr id="13" name="Rectangle à coins arrondis 5">
            <a:extLst>
              <a:ext uri="{FF2B5EF4-FFF2-40B4-BE49-F238E27FC236}">
                <a16:creationId xmlns:a16="http://schemas.microsoft.com/office/drawing/2014/main" id="{F79DCA59-05FC-4B4F-B9E8-49488F10855C}"/>
              </a:ext>
            </a:extLst>
          </p:cNvPr>
          <p:cNvSpPr/>
          <p:nvPr/>
        </p:nvSpPr>
        <p:spPr>
          <a:xfrm>
            <a:off x="667840" y="2067694"/>
            <a:ext cx="281383" cy="138866"/>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atin typeface="Arial" panose="020B0604020202020204" pitchFamily="34" charset="0"/>
                <a:cs typeface="Arial" panose="020B0604020202020204" pitchFamily="34" charset="0"/>
              </a:rPr>
              <a:t>3</a:t>
            </a:r>
          </a:p>
        </p:txBody>
      </p:sp>
      <p:sp>
        <p:nvSpPr>
          <p:cNvPr id="14" name="Rectangle à coins arrondis 5">
            <a:extLst>
              <a:ext uri="{FF2B5EF4-FFF2-40B4-BE49-F238E27FC236}">
                <a16:creationId xmlns:a16="http://schemas.microsoft.com/office/drawing/2014/main" id="{7E94985D-6768-4429-B718-0CC32229D033}"/>
              </a:ext>
            </a:extLst>
          </p:cNvPr>
          <p:cNvSpPr/>
          <p:nvPr/>
        </p:nvSpPr>
        <p:spPr>
          <a:xfrm>
            <a:off x="4578649" y="910837"/>
            <a:ext cx="281383" cy="138866"/>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atin typeface="Arial" panose="020B0604020202020204" pitchFamily="34" charset="0"/>
                <a:cs typeface="Arial" panose="020B0604020202020204" pitchFamily="34" charset="0"/>
              </a:rPr>
              <a:t>4</a:t>
            </a:r>
          </a:p>
        </p:txBody>
      </p:sp>
      <p:sp>
        <p:nvSpPr>
          <p:cNvPr id="15" name="Rectangle à coins arrondis 5">
            <a:extLst>
              <a:ext uri="{FF2B5EF4-FFF2-40B4-BE49-F238E27FC236}">
                <a16:creationId xmlns:a16="http://schemas.microsoft.com/office/drawing/2014/main" id="{00515BEE-D43C-4146-9BC8-157A51AC55BF}"/>
              </a:ext>
            </a:extLst>
          </p:cNvPr>
          <p:cNvSpPr/>
          <p:nvPr/>
        </p:nvSpPr>
        <p:spPr>
          <a:xfrm>
            <a:off x="4586252" y="3220706"/>
            <a:ext cx="281383" cy="138866"/>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atin typeface="Arial" panose="020B0604020202020204" pitchFamily="34" charset="0"/>
                <a:cs typeface="Arial" panose="020B0604020202020204" pitchFamily="34" charset="0"/>
              </a:rPr>
              <a:t>4</a:t>
            </a:r>
          </a:p>
        </p:txBody>
      </p:sp>
      <p:sp>
        <p:nvSpPr>
          <p:cNvPr id="11" name="Rectangle 10">
            <a:extLst>
              <a:ext uri="{FF2B5EF4-FFF2-40B4-BE49-F238E27FC236}">
                <a16:creationId xmlns:a16="http://schemas.microsoft.com/office/drawing/2014/main" id="{899AD1FE-0FAA-4BCB-98C7-AB01A7611AB6}"/>
              </a:ext>
            </a:extLst>
          </p:cNvPr>
          <p:cNvSpPr/>
          <p:nvPr/>
        </p:nvSpPr>
        <p:spPr>
          <a:xfrm>
            <a:off x="850287" y="3612126"/>
            <a:ext cx="2830689" cy="4765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i="1" dirty="0">
                <a:solidFill>
                  <a:schemeClr val="accent4"/>
                </a:solidFill>
              </a:rPr>
              <a:t>Question modifiée : on se projette à 2 ans et non plus 5 ans. </a:t>
            </a:r>
          </a:p>
        </p:txBody>
      </p:sp>
      <p:sp>
        <p:nvSpPr>
          <p:cNvPr id="12" name="Rectangle 11">
            <a:extLst>
              <a:ext uri="{FF2B5EF4-FFF2-40B4-BE49-F238E27FC236}">
                <a16:creationId xmlns:a16="http://schemas.microsoft.com/office/drawing/2014/main" id="{B23947F0-8682-4D25-A746-7B0A4DF1B303}"/>
              </a:ext>
            </a:extLst>
          </p:cNvPr>
          <p:cNvSpPr/>
          <p:nvPr/>
        </p:nvSpPr>
        <p:spPr>
          <a:xfrm>
            <a:off x="4023036" y="1921956"/>
            <a:ext cx="836996"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i="1" dirty="0">
                <a:solidFill>
                  <a:schemeClr val="accent4"/>
                </a:solidFill>
              </a:rPr>
              <a:t>Inchangé</a:t>
            </a:r>
          </a:p>
        </p:txBody>
      </p:sp>
      <p:sp>
        <p:nvSpPr>
          <p:cNvPr id="16" name="Rectangle 15">
            <a:extLst>
              <a:ext uri="{FF2B5EF4-FFF2-40B4-BE49-F238E27FC236}">
                <a16:creationId xmlns:a16="http://schemas.microsoft.com/office/drawing/2014/main" id="{8791DD61-446C-436C-A2C8-54EC7ECDB253}"/>
              </a:ext>
            </a:extLst>
          </p:cNvPr>
          <p:cNvSpPr/>
          <p:nvPr/>
        </p:nvSpPr>
        <p:spPr>
          <a:xfrm>
            <a:off x="4030639" y="4088647"/>
            <a:ext cx="836996"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i="1" dirty="0">
                <a:solidFill>
                  <a:schemeClr val="accent4"/>
                </a:solidFill>
              </a:rPr>
              <a:t>Inchangé</a:t>
            </a:r>
          </a:p>
        </p:txBody>
      </p:sp>
      <p:sp>
        <p:nvSpPr>
          <p:cNvPr id="18" name="Rectangle à coins arrondis 5">
            <a:extLst>
              <a:ext uri="{FF2B5EF4-FFF2-40B4-BE49-F238E27FC236}">
                <a16:creationId xmlns:a16="http://schemas.microsoft.com/office/drawing/2014/main" id="{B921F244-C86C-4A49-AFAE-3DA71F5BC93C}"/>
              </a:ext>
            </a:extLst>
          </p:cNvPr>
          <p:cNvSpPr/>
          <p:nvPr/>
        </p:nvSpPr>
        <p:spPr>
          <a:xfrm>
            <a:off x="3973482" y="1081780"/>
            <a:ext cx="936104" cy="186229"/>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latin typeface="Arial" panose="020B0604020202020204" pitchFamily="34" charset="0"/>
                <a:cs typeface="Arial" panose="020B0604020202020204" pitchFamily="34" charset="0"/>
              </a:rPr>
              <a:t>Si réponse </a:t>
            </a:r>
            <a:r>
              <a:rPr lang="fr-FR" sz="800" b="1" dirty="0">
                <a:latin typeface="Arial" panose="020B0604020202020204" pitchFamily="34" charset="0"/>
                <a:cs typeface="Arial" panose="020B0604020202020204" pitchFamily="34" charset="0"/>
              </a:rPr>
              <a:t>Oui</a:t>
            </a:r>
          </a:p>
        </p:txBody>
      </p:sp>
      <p:sp>
        <p:nvSpPr>
          <p:cNvPr id="19" name="Rectangle à coins arrondis 5">
            <a:extLst>
              <a:ext uri="{FF2B5EF4-FFF2-40B4-BE49-F238E27FC236}">
                <a16:creationId xmlns:a16="http://schemas.microsoft.com/office/drawing/2014/main" id="{5269199C-07F4-42B4-A737-78FFE5DCEBC1}"/>
              </a:ext>
            </a:extLst>
          </p:cNvPr>
          <p:cNvSpPr/>
          <p:nvPr/>
        </p:nvSpPr>
        <p:spPr>
          <a:xfrm>
            <a:off x="3944514" y="3393940"/>
            <a:ext cx="936104" cy="180495"/>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latin typeface="Arial" panose="020B0604020202020204" pitchFamily="34" charset="0"/>
                <a:cs typeface="Arial" panose="020B0604020202020204" pitchFamily="34" charset="0"/>
              </a:rPr>
              <a:t>Si réponse </a:t>
            </a:r>
            <a:r>
              <a:rPr lang="fr-FR" sz="800" b="1" dirty="0">
                <a:latin typeface="Arial" panose="020B0604020202020204" pitchFamily="34" charset="0"/>
                <a:cs typeface="Arial" panose="020B0604020202020204" pitchFamily="34" charset="0"/>
              </a:rPr>
              <a:t>Non</a:t>
            </a:r>
          </a:p>
        </p:txBody>
      </p:sp>
      <p:sp>
        <p:nvSpPr>
          <p:cNvPr id="7" name="Flèche : droite 6">
            <a:extLst>
              <a:ext uri="{FF2B5EF4-FFF2-40B4-BE49-F238E27FC236}">
                <a16:creationId xmlns:a16="http://schemas.microsoft.com/office/drawing/2014/main" id="{D81B76E5-8F30-4D56-8D25-DFBA7D69C914}"/>
              </a:ext>
            </a:extLst>
          </p:cNvPr>
          <p:cNvSpPr/>
          <p:nvPr/>
        </p:nvSpPr>
        <p:spPr>
          <a:xfrm rot="19938793">
            <a:off x="3746314" y="1736619"/>
            <a:ext cx="515899" cy="200488"/>
          </a:xfrm>
          <a:prstGeom prst="right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lèche : droite 19">
            <a:extLst>
              <a:ext uri="{FF2B5EF4-FFF2-40B4-BE49-F238E27FC236}">
                <a16:creationId xmlns:a16="http://schemas.microsoft.com/office/drawing/2014/main" id="{870C5262-4F08-4ED3-8B65-FB1F98FCCB84}"/>
              </a:ext>
            </a:extLst>
          </p:cNvPr>
          <p:cNvSpPr/>
          <p:nvPr/>
        </p:nvSpPr>
        <p:spPr>
          <a:xfrm rot="1729420">
            <a:off x="3715533" y="3025270"/>
            <a:ext cx="515899" cy="200488"/>
          </a:xfrm>
          <a:prstGeom prst="right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53322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4867317B-F2AD-440D-BFDC-739CF27B7A76}"/>
              </a:ext>
            </a:extLst>
          </p:cNvPr>
          <p:cNvPicPr>
            <a:picLocks noChangeAspect="1"/>
          </p:cNvPicPr>
          <p:nvPr/>
        </p:nvPicPr>
        <p:blipFill>
          <a:blip r:embed="rId2"/>
          <a:stretch>
            <a:fillRect/>
          </a:stretch>
        </p:blipFill>
        <p:spPr>
          <a:xfrm>
            <a:off x="837051" y="1869636"/>
            <a:ext cx="2901756" cy="1926250"/>
          </a:xfrm>
          <a:prstGeom prst="rect">
            <a:avLst/>
          </a:prstGeom>
        </p:spPr>
      </p:pic>
      <p:sp>
        <p:nvSpPr>
          <p:cNvPr id="5" name="Titre 1">
            <a:extLst>
              <a:ext uri="{FF2B5EF4-FFF2-40B4-BE49-F238E27FC236}">
                <a16:creationId xmlns:a16="http://schemas.microsoft.com/office/drawing/2014/main" id="{1AE36144-6136-4C82-8E47-B8D1BF282FB9}"/>
              </a:ext>
            </a:extLst>
          </p:cNvPr>
          <p:cNvSpPr>
            <a:spLocks noGrp="1"/>
          </p:cNvSpPr>
          <p:nvPr>
            <p:ph type="title"/>
          </p:nvPr>
        </p:nvSpPr>
        <p:spPr>
          <a:xfrm>
            <a:off x="899592" y="194400"/>
            <a:ext cx="7704856" cy="337362"/>
          </a:xfrm>
        </p:spPr>
        <p:txBody>
          <a:bodyPr/>
          <a:lstStyle/>
          <a:p>
            <a:r>
              <a:rPr lang="fr-FR" dirty="0"/>
              <a:t>Les modifications apportées au QR</a:t>
            </a:r>
            <a:br>
              <a:rPr lang="fr-FR" dirty="0"/>
            </a:br>
            <a:endParaRPr lang="fr-FR" dirty="0"/>
          </a:p>
        </p:txBody>
      </p:sp>
      <p:sp>
        <p:nvSpPr>
          <p:cNvPr id="6" name="Espace réservé du texte 2">
            <a:extLst>
              <a:ext uri="{FF2B5EF4-FFF2-40B4-BE49-F238E27FC236}">
                <a16:creationId xmlns:a16="http://schemas.microsoft.com/office/drawing/2014/main" id="{D70D26D1-BA85-40B1-BA6D-CD4E97AED32F}"/>
              </a:ext>
            </a:extLst>
          </p:cNvPr>
          <p:cNvSpPr>
            <a:spLocks noGrp="1"/>
          </p:cNvSpPr>
          <p:nvPr>
            <p:ph type="body" sz="quarter" idx="12"/>
          </p:nvPr>
        </p:nvSpPr>
        <p:spPr>
          <a:xfrm>
            <a:off x="900385" y="612000"/>
            <a:ext cx="7704098" cy="288032"/>
          </a:xfrm>
        </p:spPr>
        <p:txBody>
          <a:bodyPr/>
          <a:lstStyle/>
          <a:p>
            <a:r>
              <a:rPr lang="fr-FR" dirty="0"/>
              <a:t>Déroulé des écrans</a:t>
            </a:r>
          </a:p>
        </p:txBody>
      </p:sp>
      <p:sp>
        <p:nvSpPr>
          <p:cNvPr id="17" name="Rectangle 16">
            <a:extLst>
              <a:ext uri="{FF2B5EF4-FFF2-40B4-BE49-F238E27FC236}">
                <a16:creationId xmlns:a16="http://schemas.microsoft.com/office/drawing/2014/main" id="{12AE6B78-A4F5-4A31-BF46-04DF841C8A10}"/>
              </a:ext>
            </a:extLst>
          </p:cNvPr>
          <p:cNvSpPr/>
          <p:nvPr/>
        </p:nvSpPr>
        <p:spPr>
          <a:xfrm>
            <a:off x="4628315" y="1609022"/>
            <a:ext cx="1014760"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i="1" dirty="0">
              <a:solidFill>
                <a:schemeClr val="accent4"/>
              </a:solidFill>
            </a:endParaRPr>
          </a:p>
        </p:txBody>
      </p:sp>
      <p:sp>
        <p:nvSpPr>
          <p:cNvPr id="13" name="Rectangle à coins arrondis 5">
            <a:extLst>
              <a:ext uri="{FF2B5EF4-FFF2-40B4-BE49-F238E27FC236}">
                <a16:creationId xmlns:a16="http://schemas.microsoft.com/office/drawing/2014/main" id="{F79DCA59-05FC-4B4F-B9E8-49488F10855C}"/>
              </a:ext>
            </a:extLst>
          </p:cNvPr>
          <p:cNvSpPr/>
          <p:nvPr/>
        </p:nvSpPr>
        <p:spPr>
          <a:xfrm>
            <a:off x="667840" y="2067694"/>
            <a:ext cx="281383" cy="138866"/>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atin typeface="Arial" panose="020B0604020202020204" pitchFamily="34" charset="0"/>
                <a:cs typeface="Arial" panose="020B0604020202020204" pitchFamily="34" charset="0"/>
              </a:rPr>
              <a:t>5</a:t>
            </a:r>
          </a:p>
        </p:txBody>
      </p:sp>
      <p:pic>
        <p:nvPicPr>
          <p:cNvPr id="3" name="Image 2">
            <a:extLst>
              <a:ext uri="{FF2B5EF4-FFF2-40B4-BE49-F238E27FC236}">
                <a16:creationId xmlns:a16="http://schemas.microsoft.com/office/drawing/2014/main" id="{D76DFB6E-8175-4072-BDCA-E2898A3487F0}"/>
              </a:ext>
            </a:extLst>
          </p:cNvPr>
          <p:cNvPicPr>
            <a:picLocks noChangeAspect="1"/>
          </p:cNvPicPr>
          <p:nvPr/>
        </p:nvPicPr>
        <p:blipFill rotWithShape="1">
          <a:blip r:embed="rId3"/>
          <a:srcRect t="42993"/>
          <a:stretch/>
        </p:blipFill>
        <p:spPr>
          <a:xfrm>
            <a:off x="4752019" y="635240"/>
            <a:ext cx="3086877" cy="1725566"/>
          </a:xfrm>
          <a:prstGeom prst="rect">
            <a:avLst/>
          </a:prstGeom>
        </p:spPr>
      </p:pic>
      <p:pic>
        <p:nvPicPr>
          <p:cNvPr id="8" name="Image 7">
            <a:extLst>
              <a:ext uri="{FF2B5EF4-FFF2-40B4-BE49-F238E27FC236}">
                <a16:creationId xmlns:a16="http://schemas.microsoft.com/office/drawing/2014/main" id="{18EF00D2-8C5B-41ED-BF08-AACE718300B0}"/>
              </a:ext>
            </a:extLst>
          </p:cNvPr>
          <p:cNvPicPr>
            <a:picLocks noChangeAspect="1"/>
          </p:cNvPicPr>
          <p:nvPr/>
        </p:nvPicPr>
        <p:blipFill rotWithShape="1">
          <a:blip r:embed="rId4"/>
          <a:srcRect t="43439"/>
          <a:stretch/>
        </p:blipFill>
        <p:spPr>
          <a:xfrm>
            <a:off x="4752020" y="2455032"/>
            <a:ext cx="3086877" cy="1803020"/>
          </a:xfrm>
          <a:prstGeom prst="rect">
            <a:avLst/>
          </a:prstGeom>
        </p:spPr>
      </p:pic>
      <p:sp>
        <p:nvSpPr>
          <p:cNvPr id="14" name="Rectangle à coins arrondis 5">
            <a:extLst>
              <a:ext uri="{FF2B5EF4-FFF2-40B4-BE49-F238E27FC236}">
                <a16:creationId xmlns:a16="http://schemas.microsoft.com/office/drawing/2014/main" id="{7E94985D-6768-4429-B718-0CC32229D033}"/>
              </a:ext>
            </a:extLst>
          </p:cNvPr>
          <p:cNvSpPr/>
          <p:nvPr/>
        </p:nvSpPr>
        <p:spPr>
          <a:xfrm>
            <a:off x="4578649" y="910837"/>
            <a:ext cx="281383" cy="138866"/>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atin typeface="Arial" panose="020B0604020202020204" pitchFamily="34" charset="0"/>
                <a:cs typeface="Arial" panose="020B0604020202020204" pitchFamily="34" charset="0"/>
              </a:rPr>
              <a:t>6</a:t>
            </a:r>
          </a:p>
        </p:txBody>
      </p:sp>
      <p:sp>
        <p:nvSpPr>
          <p:cNvPr id="15" name="Rectangle à coins arrondis 5">
            <a:extLst>
              <a:ext uri="{FF2B5EF4-FFF2-40B4-BE49-F238E27FC236}">
                <a16:creationId xmlns:a16="http://schemas.microsoft.com/office/drawing/2014/main" id="{00515BEE-D43C-4146-9BC8-157A51AC55BF}"/>
              </a:ext>
            </a:extLst>
          </p:cNvPr>
          <p:cNvSpPr/>
          <p:nvPr/>
        </p:nvSpPr>
        <p:spPr>
          <a:xfrm>
            <a:off x="4586252" y="2571750"/>
            <a:ext cx="281383" cy="138866"/>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atin typeface="Arial" panose="020B0604020202020204" pitchFamily="34" charset="0"/>
                <a:cs typeface="Arial" panose="020B0604020202020204" pitchFamily="34" charset="0"/>
              </a:rPr>
              <a:t>6</a:t>
            </a:r>
          </a:p>
        </p:txBody>
      </p:sp>
      <p:sp>
        <p:nvSpPr>
          <p:cNvPr id="11" name="Rectangle 10">
            <a:extLst>
              <a:ext uri="{FF2B5EF4-FFF2-40B4-BE49-F238E27FC236}">
                <a16:creationId xmlns:a16="http://schemas.microsoft.com/office/drawing/2014/main" id="{C4FFA360-AFB3-41E6-B22E-01A7FC2B31C0}"/>
              </a:ext>
            </a:extLst>
          </p:cNvPr>
          <p:cNvSpPr/>
          <p:nvPr/>
        </p:nvSpPr>
        <p:spPr>
          <a:xfrm>
            <a:off x="786691" y="3775804"/>
            <a:ext cx="2830689" cy="4765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i="1" dirty="0">
                <a:solidFill>
                  <a:schemeClr val="accent4"/>
                </a:solidFill>
              </a:rPr>
              <a:t>Question modifiée : on se projette à 2 ans et non plus 5 ans. </a:t>
            </a:r>
          </a:p>
        </p:txBody>
      </p:sp>
      <p:sp>
        <p:nvSpPr>
          <p:cNvPr id="12" name="Rectangle à coins arrondis 5">
            <a:extLst>
              <a:ext uri="{FF2B5EF4-FFF2-40B4-BE49-F238E27FC236}">
                <a16:creationId xmlns:a16="http://schemas.microsoft.com/office/drawing/2014/main" id="{112660E0-F940-4186-BCE4-527CF757164F}"/>
              </a:ext>
            </a:extLst>
          </p:cNvPr>
          <p:cNvSpPr/>
          <p:nvPr/>
        </p:nvSpPr>
        <p:spPr>
          <a:xfrm>
            <a:off x="3973482" y="1081780"/>
            <a:ext cx="936104" cy="186229"/>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latin typeface="Arial" panose="020B0604020202020204" pitchFamily="34" charset="0"/>
                <a:cs typeface="Arial" panose="020B0604020202020204" pitchFamily="34" charset="0"/>
              </a:rPr>
              <a:t>Si réponse </a:t>
            </a:r>
            <a:r>
              <a:rPr lang="fr-FR" sz="800" b="1" dirty="0">
                <a:latin typeface="Arial" panose="020B0604020202020204" pitchFamily="34" charset="0"/>
                <a:cs typeface="Arial" panose="020B0604020202020204" pitchFamily="34" charset="0"/>
              </a:rPr>
              <a:t>Oui</a:t>
            </a:r>
          </a:p>
        </p:txBody>
      </p:sp>
      <p:sp>
        <p:nvSpPr>
          <p:cNvPr id="16" name="Rectangle à coins arrondis 5">
            <a:extLst>
              <a:ext uri="{FF2B5EF4-FFF2-40B4-BE49-F238E27FC236}">
                <a16:creationId xmlns:a16="http://schemas.microsoft.com/office/drawing/2014/main" id="{177FCB06-D19F-401D-A35F-6876919A0228}"/>
              </a:ext>
            </a:extLst>
          </p:cNvPr>
          <p:cNvSpPr/>
          <p:nvPr/>
        </p:nvSpPr>
        <p:spPr>
          <a:xfrm>
            <a:off x="3944514" y="2744984"/>
            <a:ext cx="936104" cy="180495"/>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latin typeface="Arial" panose="020B0604020202020204" pitchFamily="34" charset="0"/>
                <a:cs typeface="Arial" panose="020B0604020202020204" pitchFamily="34" charset="0"/>
              </a:rPr>
              <a:t>Si réponse </a:t>
            </a:r>
            <a:r>
              <a:rPr lang="fr-FR" sz="800" b="1" dirty="0">
                <a:latin typeface="Arial" panose="020B0604020202020204" pitchFamily="34" charset="0"/>
                <a:cs typeface="Arial" panose="020B0604020202020204" pitchFamily="34" charset="0"/>
              </a:rPr>
              <a:t>Non</a:t>
            </a:r>
          </a:p>
        </p:txBody>
      </p:sp>
      <p:sp>
        <p:nvSpPr>
          <p:cNvPr id="20" name="Rectangle 19">
            <a:extLst>
              <a:ext uri="{FF2B5EF4-FFF2-40B4-BE49-F238E27FC236}">
                <a16:creationId xmlns:a16="http://schemas.microsoft.com/office/drawing/2014/main" id="{84ED1EB6-3A0A-4DAB-B6F0-B6B550D1E8BE}"/>
              </a:ext>
            </a:extLst>
          </p:cNvPr>
          <p:cNvSpPr/>
          <p:nvPr/>
        </p:nvSpPr>
        <p:spPr>
          <a:xfrm>
            <a:off x="4391981" y="4252326"/>
            <a:ext cx="4406057" cy="6593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i="1" dirty="0">
                <a:solidFill>
                  <a:schemeClr val="accent4"/>
                </a:solidFill>
              </a:rPr>
              <a:t>Cette question était la plus contestée par les utilisateurs. Les réponses ont été reformulées de manière à lier les profils de risque à la motivation de l’opération plutôt qu’à l’opération elle-même.</a:t>
            </a:r>
          </a:p>
        </p:txBody>
      </p:sp>
      <p:sp>
        <p:nvSpPr>
          <p:cNvPr id="22" name="Flèche : droite 21">
            <a:extLst>
              <a:ext uri="{FF2B5EF4-FFF2-40B4-BE49-F238E27FC236}">
                <a16:creationId xmlns:a16="http://schemas.microsoft.com/office/drawing/2014/main" id="{0C6B77DF-925F-4FFF-9BA4-2E88935C8E3C}"/>
              </a:ext>
            </a:extLst>
          </p:cNvPr>
          <p:cNvSpPr/>
          <p:nvPr/>
        </p:nvSpPr>
        <p:spPr>
          <a:xfrm rot="19938793">
            <a:off x="3658904" y="1537982"/>
            <a:ext cx="515899" cy="200488"/>
          </a:xfrm>
          <a:prstGeom prst="right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lèche : droite 22">
            <a:extLst>
              <a:ext uri="{FF2B5EF4-FFF2-40B4-BE49-F238E27FC236}">
                <a16:creationId xmlns:a16="http://schemas.microsoft.com/office/drawing/2014/main" id="{C1CEA7F6-4EAF-4C2F-819E-3D457EF585F5}"/>
              </a:ext>
            </a:extLst>
          </p:cNvPr>
          <p:cNvSpPr/>
          <p:nvPr/>
        </p:nvSpPr>
        <p:spPr>
          <a:xfrm rot="1729420">
            <a:off x="3715533" y="3025270"/>
            <a:ext cx="515899" cy="200488"/>
          </a:xfrm>
          <a:prstGeom prst="right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F1F2082C-2CE1-4917-93C8-3B4792D2425E}"/>
              </a:ext>
            </a:extLst>
          </p:cNvPr>
          <p:cNvSpPr/>
          <p:nvPr/>
        </p:nvSpPr>
        <p:spPr>
          <a:xfrm>
            <a:off x="3311359" y="1717892"/>
            <a:ext cx="288032" cy="226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44157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1AE36144-6136-4C82-8E47-B8D1BF282FB9}"/>
              </a:ext>
            </a:extLst>
          </p:cNvPr>
          <p:cNvSpPr>
            <a:spLocks noGrp="1"/>
          </p:cNvSpPr>
          <p:nvPr>
            <p:ph type="title"/>
          </p:nvPr>
        </p:nvSpPr>
        <p:spPr>
          <a:xfrm>
            <a:off x="899592" y="194400"/>
            <a:ext cx="7704856" cy="337362"/>
          </a:xfrm>
        </p:spPr>
        <p:txBody>
          <a:bodyPr/>
          <a:lstStyle/>
          <a:p>
            <a:r>
              <a:rPr lang="fr-FR" dirty="0"/>
              <a:t>Les modifications apportées au QR</a:t>
            </a:r>
            <a:br>
              <a:rPr lang="fr-FR" dirty="0"/>
            </a:br>
            <a:endParaRPr lang="fr-FR" dirty="0"/>
          </a:p>
        </p:txBody>
      </p:sp>
      <p:sp>
        <p:nvSpPr>
          <p:cNvPr id="6" name="Espace réservé du texte 2">
            <a:extLst>
              <a:ext uri="{FF2B5EF4-FFF2-40B4-BE49-F238E27FC236}">
                <a16:creationId xmlns:a16="http://schemas.microsoft.com/office/drawing/2014/main" id="{D70D26D1-BA85-40B1-BA6D-CD4E97AED32F}"/>
              </a:ext>
            </a:extLst>
          </p:cNvPr>
          <p:cNvSpPr>
            <a:spLocks noGrp="1"/>
          </p:cNvSpPr>
          <p:nvPr>
            <p:ph type="body" sz="quarter" idx="12"/>
          </p:nvPr>
        </p:nvSpPr>
        <p:spPr>
          <a:xfrm>
            <a:off x="900385" y="612000"/>
            <a:ext cx="7704098" cy="288032"/>
          </a:xfrm>
        </p:spPr>
        <p:txBody>
          <a:bodyPr/>
          <a:lstStyle/>
          <a:p>
            <a:r>
              <a:rPr lang="fr-FR" dirty="0"/>
              <a:t>Déroulé des écrans</a:t>
            </a:r>
          </a:p>
        </p:txBody>
      </p:sp>
      <p:pic>
        <p:nvPicPr>
          <p:cNvPr id="4" name="Image 3">
            <a:extLst>
              <a:ext uri="{FF2B5EF4-FFF2-40B4-BE49-F238E27FC236}">
                <a16:creationId xmlns:a16="http://schemas.microsoft.com/office/drawing/2014/main" id="{5FA0E9C1-D6C3-4E52-BC8B-2E799007FE97}"/>
              </a:ext>
            </a:extLst>
          </p:cNvPr>
          <p:cNvPicPr>
            <a:picLocks noChangeAspect="1"/>
          </p:cNvPicPr>
          <p:nvPr/>
        </p:nvPicPr>
        <p:blipFill>
          <a:blip r:embed="rId2"/>
          <a:stretch>
            <a:fillRect/>
          </a:stretch>
        </p:blipFill>
        <p:spPr>
          <a:xfrm>
            <a:off x="3851920" y="756016"/>
            <a:ext cx="3024335" cy="3335811"/>
          </a:xfrm>
          <a:prstGeom prst="rect">
            <a:avLst/>
          </a:prstGeom>
        </p:spPr>
      </p:pic>
      <p:sp>
        <p:nvSpPr>
          <p:cNvPr id="13" name="Rectangle à coins arrondis 5">
            <a:extLst>
              <a:ext uri="{FF2B5EF4-FFF2-40B4-BE49-F238E27FC236}">
                <a16:creationId xmlns:a16="http://schemas.microsoft.com/office/drawing/2014/main" id="{F79DCA59-05FC-4B4F-B9E8-49488F10855C}"/>
              </a:ext>
            </a:extLst>
          </p:cNvPr>
          <p:cNvSpPr/>
          <p:nvPr/>
        </p:nvSpPr>
        <p:spPr>
          <a:xfrm>
            <a:off x="3639220" y="1059582"/>
            <a:ext cx="281383" cy="138866"/>
          </a:xfrm>
          <a:prstGeom prst="roundRect">
            <a:avLst/>
          </a:prstGeom>
          <a:solidFill>
            <a:srgbClr val="BF7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latin typeface="Arial" panose="020B0604020202020204" pitchFamily="34" charset="0"/>
                <a:cs typeface="Arial" panose="020B0604020202020204" pitchFamily="34" charset="0"/>
              </a:rPr>
              <a:t>7</a:t>
            </a:r>
          </a:p>
        </p:txBody>
      </p:sp>
      <p:sp>
        <p:nvSpPr>
          <p:cNvPr id="8" name="Rectangle 7">
            <a:extLst>
              <a:ext uri="{FF2B5EF4-FFF2-40B4-BE49-F238E27FC236}">
                <a16:creationId xmlns:a16="http://schemas.microsoft.com/office/drawing/2014/main" id="{D949298D-D66F-4580-9632-C756531BDA7F}"/>
              </a:ext>
            </a:extLst>
          </p:cNvPr>
          <p:cNvSpPr/>
          <p:nvPr/>
        </p:nvSpPr>
        <p:spPr>
          <a:xfrm>
            <a:off x="683568" y="1222416"/>
            <a:ext cx="2851139" cy="1368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i="1" dirty="0">
                <a:solidFill>
                  <a:schemeClr val="accent4"/>
                </a:solidFill>
              </a:rPr>
              <a:t>Modification de la question (on parle de placements et non plus de cours).</a:t>
            </a:r>
          </a:p>
          <a:p>
            <a:endParaRPr lang="fr-FR" sz="1100" i="1" dirty="0">
              <a:solidFill>
                <a:schemeClr val="accent4"/>
              </a:solidFill>
            </a:endParaRPr>
          </a:p>
          <a:p>
            <a:endParaRPr lang="fr-FR" sz="1100" i="1" dirty="0">
              <a:solidFill>
                <a:schemeClr val="accent4"/>
              </a:solidFill>
            </a:endParaRPr>
          </a:p>
          <a:p>
            <a:r>
              <a:rPr lang="fr-FR" sz="1100" i="1" dirty="0">
                <a:solidFill>
                  <a:schemeClr val="accent4"/>
                </a:solidFill>
              </a:rPr>
              <a:t>Ajout de données chiffées et de droites de tendance dans les graphiques pour faciliter la comparaison des graphes entre eux.</a:t>
            </a:r>
          </a:p>
        </p:txBody>
      </p:sp>
      <p:sp>
        <p:nvSpPr>
          <p:cNvPr id="10" name="Rectangle 9">
            <a:extLst>
              <a:ext uri="{FF2B5EF4-FFF2-40B4-BE49-F238E27FC236}">
                <a16:creationId xmlns:a16="http://schemas.microsoft.com/office/drawing/2014/main" id="{6A51CCFC-3F57-40C1-86CF-6CF5817EAF01}"/>
              </a:ext>
            </a:extLst>
          </p:cNvPr>
          <p:cNvSpPr/>
          <p:nvPr/>
        </p:nvSpPr>
        <p:spPr>
          <a:xfrm>
            <a:off x="323528" y="2859782"/>
            <a:ext cx="1296144"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dirty="0">
                <a:solidFill>
                  <a:schemeClr val="accent4"/>
                </a:solidFill>
              </a:rPr>
              <a:t>En conclusion…</a:t>
            </a:r>
          </a:p>
        </p:txBody>
      </p:sp>
      <p:sp>
        <p:nvSpPr>
          <p:cNvPr id="11" name="ZoneTexte 10">
            <a:extLst>
              <a:ext uri="{FF2B5EF4-FFF2-40B4-BE49-F238E27FC236}">
                <a16:creationId xmlns:a16="http://schemas.microsoft.com/office/drawing/2014/main" id="{D66792C7-8938-4239-AA86-0081100C73DD}"/>
              </a:ext>
            </a:extLst>
          </p:cNvPr>
          <p:cNvSpPr txBox="1"/>
          <p:nvPr/>
        </p:nvSpPr>
        <p:spPr>
          <a:xfrm>
            <a:off x="363280" y="3197809"/>
            <a:ext cx="3171427" cy="1446550"/>
          </a:xfrm>
          <a:prstGeom prst="rect">
            <a:avLst/>
          </a:prstGeom>
          <a:noFill/>
        </p:spPr>
        <p:txBody>
          <a:bodyPr wrap="square" rtlCol="0">
            <a:spAutoFit/>
          </a:bodyPr>
          <a:lstStyle/>
          <a:p>
            <a:r>
              <a:rPr lang="fr-FR" sz="1100" b="1" dirty="0">
                <a:solidFill>
                  <a:srgbClr val="833D6F"/>
                </a:solidFill>
              </a:rPr>
              <a:t>Même nombre d’écrans (7)</a:t>
            </a:r>
          </a:p>
          <a:p>
            <a:pPr marL="171450" indent="-171450">
              <a:buFont typeface="Arial" panose="020B0604020202020204" pitchFamily="34" charset="0"/>
              <a:buChar char="•"/>
            </a:pPr>
            <a:r>
              <a:rPr lang="fr-FR" sz="1100" dirty="0">
                <a:solidFill>
                  <a:srgbClr val="833D6F"/>
                </a:solidFill>
              </a:rPr>
              <a:t>Des questions plus explicites, modifiées d’après les retours obtenus des utilisateurs</a:t>
            </a:r>
          </a:p>
          <a:p>
            <a:endParaRPr lang="fr-FR" sz="1100" dirty="0">
              <a:solidFill>
                <a:srgbClr val="833D6F"/>
              </a:solidFill>
            </a:endParaRPr>
          </a:p>
          <a:p>
            <a:r>
              <a:rPr lang="fr-FR" sz="1100" b="1" dirty="0">
                <a:solidFill>
                  <a:srgbClr val="833D6F"/>
                </a:solidFill>
              </a:rPr>
              <a:t>Un nouveau mode de notation</a:t>
            </a:r>
          </a:p>
          <a:p>
            <a:pPr marL="171450" indent="-171450">
              <a:buFont typeface="Arial" panose="020B0604020202020204" pitchFamily="34" charset="0"/>
              <a:buChar char="•"/>
            </a:pPr>
            <a:r>
              <a:rPr lang="fr-FR" sz="1100" dirty="0">
                <a:solidFill>
                  <a:srgbClr val="833D6F"/>
                </a:solidFill>
              </a:rPr>
              <a:t>Le profil de risque global du client est établi d’après la moyenne des réponses obtenues et non plus la réponse la plus faible </a:t>
            </a:r>
          </a:p>
        </p:txBody>
      </p:sp>
    </p:spTree>
    <p:extLst>
      <p:ext uri="{BB962C8B-B14F-4D97-AF65-F5344CB8AC3E}">
        <p14:creationId xmlns:p14="http://schemas.microsoft.com/office/powerpoint/2010/main" val="8238350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a:solidFill>
                  <a:schemeClr val="accent3"/>
                </a:solidFill>
              </a:rPr>
              <a:t>04</a:t>
            </a:r>
          </a:p>
        </p:txBody>
      </p:sp>
      <p:sp>
        <p:nvSpPr>
          <p:cNvPr id="3" name="Espace réservé du texte 2"/>
          <p:cNvSpPr>
            <a:spLocks noGrp="1"/>
          </p:cNvSpPr>
          <p:nvPr>
            <p:ph type="body" sz="quarter" idx="13"/>
          </p:nvPr>
        </p:nvSpPr>
        <p:spPr>
          <a:xfrm>
            <a:off x="2349655" y="2499742"/>
            <a:ext cx="6470818" cy="1082086"/>
          </a:xfrm>
        </p:spPr>
        <p:txBody>
          <a:bodyPr/>
          <a:lstStyle/>
          <a:p>
            <a:r>
              <a:rPr lang="fr-FR" sz="2800" dirty="0"/>
              <a:t>La signature électronique du QCF-QR en agence (SAG)</a:t>
            </a:r>
          </a:p>
        </p:txBody>
      </p:sp>
    </p:spTree>
    <p:extLst>
      <p:ext uri="{BB962C8B-B14F-4D97-AF65-F5344CB8AC3E}">
        <p14:creationId xmlns:p14="http://schemas.microsoft.com/office/powerpoint/2010/main" val="3706186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p:cNvSpPr>
            <a:spLocks noGrp="1"/>
          </p:cNvSpPr>
          <p:nvPr>
            <p:ph type="title"/>
          </p:nvPr>
        </p:nvSpPr>
        <p:spPr>
          <a:xfrm>
            <a:off x="899592" y="194400"/>
            <a:ext cx="7704856" cy="337362"/>
          </a:xfrm>
        </p:spPr>
        <p:txBody>
          <a:bodyPr/>
          <a:lstStyle/>
          <a:p>
            <a:r>
              <a:rPr lang="fr-FR" sz="2000" dirty="0"/>
              <a:t>La signature électronique du QCF-QR en agence</a:t>
            </a:r>
          </a:p>
        </p:txBody>
      </p:sp>
      <p:sp>
        <p:nvSpPr>
          <p:cNvPr id="7" name="Espace réservé du texte 4"/>
          <p:cNvSpPr>
            <a:spLocks noGrp="1"/>
          </p:cNvSpPr>
          <p:nvPr>
            <p:ph type="body" sz="quarter" idx="12"/>
          </p:nvPr>
        </p:nvSpPr>
        <p:spPr>
          <a:xfrm>
            <a:off x="900385" y="612000"/>
            <a:ext cx="7704098" cy="288032"/>
          </a:xfrm>
        </p:spPr>
        <p:txBody>
          <a:bodyPr/>
          <a:lstStyle/>
          <a:p>
            <a:r>
              <a:rPr lang="fr-FR" dirty="0"/>
              <a:t>La SAG sera déployée le 06/12/2020 pour le QCF-QR</a:t>
            </a:r>
            <a:endParaRPr lang="fr-FR" dirty="0">
              <a:solidFill>
                <a:srgbClr val="00B050"/>
              </a:solidFill>
            </a:endParaRPr>
          </a:p>
        </p:txBody>
      </p:sp>
      <p:sp>
        <p:nvSpPr>
          <p:cNvPr id="9" name="Espace réservé du contenu 1"/>
          <p:cNvSpPr>
            <a:spLocks noGrp="1"/>
          </p:cNvSpPr>
          <p:nvPr>
            <p:ph sz="quarter" idx="14"/>
          </p:nvPr>
        </p:nvSpPr>
        <p:spPr>
          <a:xfrm>
            <a:off x="1979712" y="1209590"/>
            <a:ext cx="6638976" cy="1320942"/>
          </a:xfrm>
          <a:solidFill>
            <a:schemeClr val="bg2"/>
          </a:solidFill>
        </p:spPr>
        <p:txBody>
          <a:bodyPr>
            <a:normAutofit/>
          </a:bodyPr>
          <a:lstStyle/>
          <a:p>
            <a:pPr>
              <a:lnSpc>
                <a:spcPct val="110000"/>
              </a:lnSpc>
              <a:buFont typeface="Arial" panose="020B0604020202020204" pitchFamily="34" charset="0"/>
              <a:buChar char="•"/>
            </a:pPr>
            <a:r>
              <a:rPr lang="fr-FR" sz="1000" dirty="0"/>
              <a:t>L’instruction du QCF-QR sur le poste de travail </a:t>
            </a:r>
            <a:r>
              <a:rPr lang="fr-FR" sz="1000" dirty="0" err="1"/>
              <a:t>MySys</a:t>
            </a:r>
            <a:r>
              <a:rPr lang="fr-FR" sz="1000" dirty="0"/>
              <a:t> se termine par un écran de validation des profils obtenus, permettant d’enchaîner sur l’impression du questionnaire complet en 2 exemplaires pour signature, dont l’un est conservé par le conseiller,</a:t>
            </a:r>
          </a:p>
          <a:p>
            <a:pPr>
              <a:lnSpc>
                <a:spcPct val="110000"/>
              </a:lnSpc>
              <a:buFont typeface="Arial" panose="020B0604020202020204" pitchFamily="34" charset="0"/>
              <a:buChar char="•"/>
            </a:pPr>
            <a:r>
              <a:rPr lang="fr-FR" sz="1000" dirty="0"/>
              <a:t>Les profils C et R du client sont mémorisés en temps réel dans le SI mais la conservation du QCF-QR complet n’est pas automatique. Elle nécessite une action manuelle du conseiller, qui doit numériser l’exemplaire papier pour l’enregistrer ensuite dans le Plan de classement.</a:t>
            </a:r>
          </a:p>
        </p:txBody>
      </p:sp>
      <p:sp>
        <p:nvSpPr>
          <p:cNvPr id="8" name="Espace réservé du contenu 1">
            <a:extLst>
              <a:ext uri="{FF2B5EF4-FFF2-40B4-BE49-F238E27FC236}">
                <a16:creationId xmlns:a16="http://schemas.microsoft.com/office/drawing/2014/main" id="{94E4B2CC-7EBB-4EF6-A703-ECA68BF481D9}"/>
              </a:ext>
            </a:extLst>
          </p:cNvPr>
          <p:cNvSpPr txBox="1">
            <a:spLocks/>
          </p:cNvSpPr>
          <p:nvPr/>
        </p:nvSpPr>
        <p:spPr>
          <a:xfrm>
            <a:off x="1979712" y="3070392"/>
            <a:ext cx="6624736" cy="1320943"/>
          </a:xfrm>
          <a:prstGeom prst="rect">
            <a:avLst/>
          </a:prstGeom>
          <a:solidFill>
            <a:schemeClr val="tx2">
              <a:lumMod val="20000"/>
              <a:lumOff val="80000"/>
            </a:schemeClr>
          </a:solidFill>
        </p:spPr>
        <p:txBody>
          <a:bodyPr vert="horz" lIns="91440" tIns="45720" rIns="91440" bIns="45720" rtlCol="0">
            <a:normAutofit/>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1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05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Font typeface="Arial" panose="020B0604020202020204" pitchFamily="34" charset="0"/>
              <a:buChar char="•"/>
            </a:pPr>
            <a:r>
              <a:rPr lang="fr-FR" sz="1000" dirty="0"/>
              <a:t>Pour le canal opérations agence (AG), les écrans de la SAG se déclenchent en fin de questionnaire pour proposer la signature du QCF-QR,  </a:t>
            </a:r>
          </a:p>
          <a:p>
            <a:pPr>
              <a:lnSpc>
                <a:spcPct val="110000"/>
              </a:lnSpc>
              <a:buFont typeface="Arial" panose="020B0604020202020204" pitchFamily="34" charset="0"/>
              <a:buChar char="•"/>
            </a:pPr>
            <a:r>
              <a:rPr lang="fr-FR" sz="1000" b="1" dirty="0"/>
              <a:t>Une fois la signature réalisée</a:t>
            </a:r>
            <a:r>
              <a:rPr lang="fr-FR" sz="1000" dirty="0"/>
              <a:t>, le document est automatiquement stocké dans classeur client (rubrique « Connaissance client »),</a:t>
            </a:r>
          </a:p>
          <a:p>
            <a:pPr>
              <a:lnSpc>
                <a:spcPct val="110000"/>
              </a:lnSpc>
              <a:buFont typeface="Arial" panose="020B0604020202020204" pitchFamily="34" charset="0"/>
              <a:buChar char="•"/>
            </a:pPr>
            <a:r>
              <a:rPr lang="fr-FR" sz="1000" dirty="0"/>
              <a:t>Le document QDEC doit être déposé dans MSI / Coffre fort / Mail au client.</a:t>
            </a:r>
          </a:p>
        </p:txBody>
      </p:sp>
      <p:sp>
        <p:nvSpPr>
          <p:cNvPr id="3" name="Rectangle 2">
            <a:extLst>
              <a:ext uri="{FF2B5EF4-FFF2-40B4-BE49-F238E27FC236}">
                <a16:creationId xmlns:a16="http://schemas.microsoft.com/office/drawing/2014/main" id="{1A8B8871-5A19-4FD2-BB0A-078829414EAE}"/>
              </a:ext>
            </a:extLst>
          </p:cNvPr>
          <p:cNvSpPr/>
          <p:nvPr/>
        </p:nvSpPr>
        <p:spPr>
          <a:xfrm>
            <a:off x="761621" y="1544408"/>
            <a:ext cx="1445938" cy="28803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i="1" u="sng" dirty="0">
                <a:solidFill>
                  <a:schemeClr val="accent4">
                    <a:lumMod val="75000"/>
                  </a:schemeClr>
                </a:solidFill>
              </a:rPr>
              <a:t>Avant la SAG</a:t>
            </a:r>
          </a:p>
        </p:txBody>
      </p:sp>
      <p:sp>
        <p:nvSpPr>
          <p:cNvPr id="10" name="Rectangle 9">
            <a:extLst>
              <a:ext uri="{FF2B5EF4-FFF2-40B4-BE49-F238E27FC236}">
                <a16:creationId xmlns:a16="http://schemas.microsoft.com/office/drawing/2014/main" id="{21C88445-10B5-4C20-ACBA-05DDD55C7D46}"/>
              </a:ext>
            </a:extLst>
          </p:cNvPr>
          <p:cNvSpPr/>
          <p:nvPr/>
        </p:nvSpPr>
        <p:spPr>
          <a:xfrm>
            <a:off x="783810" y="3297085"/>
            <a:ext cx="1369619" cy="28803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i="1" u="sng" dirty="0">
                <a:solidFill>
                  <a:schemeClr val="tx2"/>
                </a:solidFill>
              </a:rPr>
              <a:t>Après la SAG</a:t>
            </a:r>
          </a:p>
        </p:txBody>
      </p:sp>
      <p:grpSp>
        <p:nvGrpSpPr>
          <p:cNvPr id="11" name="Groupe 10">
            <a:extLst>
              <a:ext uri="{FF2B5EF4-FFF2-40B4-BE49-F238E27FC236}">
                <a16:creationId xmlns:a16="http://schemas.microsoft.com/office/drawing/2014/main" id="{AD360325-37FF-446F-92D9-A593B4A65EC4}"/>
              </a:ext>
            </a:extLst>
          </p:cNvPr>
          <p:cNvGrpSpPr/>
          <p:nvPr/>
        </p:nvGrpSpPr>
        <p:grpSpPr>
          <a:xfrm rot="21434476">
            <a:off x="1240645" y="2893637"/>
            <a:ext cx="679521" cy="459094"/>
            <a:chOff x="3632439" y="2538333"/>
            <a:chExt cx="630238" cy="485775"/>
          </a:xfrm>
        </p:grpSpPr>
        <p:grpSp>
          <p:nvGrpSpPr>
            <p:cNvPr id="12" name="Groupe 11">
              <a:extLst>
                <a:ext uri="{FF2B5EF4-FFF2-40B4-BE49-F238E27FC236}">
                  <a16:creationId xmlns:a16="http://schemas.microsoft.com/office/drawing/2014/main" id="{1F0859B1-233C-4560-9505-2B47E474A20A}"/>
                </a:ext>
              </a:extLst>
            </p:cNvPr>
            <p:cNvGrpSpPr/>
            <p:nvPr/>
          </p:nvGrpSpPr>
          <p:grpSpPr>
            <a:xfrm>
              <a:off x="3632439" y="2538333"/>
              <a:ext cx="630238" cy="485775"/>
              <a:chOff x="3632439" y="2538333"/>
              <a:chExt cx="630238" cy="485775"/>
            </a:xfrm>
          </p:grpSpPr>
          <p:sp>
            <p:nvSpPr>
              <p:cNvPr id="16" name="Freeform 357">
                <a:extLst>
                  <a:ext uri="{FF2B5EF4-FFF2-40B4-BE49-F238E27FC236}">
                    <a16:creationId xmlns:a16="http://schemas.microsoft.com/office/drawing/2014/main" id="{18BE406A-5380-4971-9746-0B23141FFF9B}"/>
                  </a:ext>
                </a:extLst>
              </p:cNvPr>
              <p:cNvSpPr>
                <a:spLocks/>
              </p:cNvSpPr>
              <p:nvPr/>
            </p:nvSpPr>
            <p:spPr bwMode="auto">
              <a:xfrm>
                <a:off x="3632439" y="2560558"/>
                <a:ext cx="530225" cy="463550"/>
              </a:xfrm>
              <a:custGeom>
                <a:avLst/>
                <a:gdLst>
                  <a:gd name="T0" fmla="*/ 283 w 303"/>
                  <a:gd name="T1" fmla="*/ 101 h 252"/>
                  <a:gd name="T2" fmla="*/ 301 w 303"/>
                  <a:gd name="T3" fmla="*/ 173 h 252"/>
                  <a:gd name="T4" fmla="*/ 290 w 303"/>
                  <a:gd name="T5" fmla="*/ 191 h 252"/>
                  <a:gd name="T6" fmla="*/ 64 w 303"/>
                  <a:gd name="T7" fmla="*/ 249 h 252"/>
                  <a:gd name="T8" fmla="*/ 46 w 303"/>
                  <a:gd name="T9" fmla="*/ 239 h 252"/>
                  <a:gd name="T10" fmla="*/ 2 w 303"/>
                  <a:gd name="T11" fmla="*/ 69 h 252"/>
                  <a:gd name="T12" fmla="*/ 13 w 303"/>
                  <a:gd name="T13" fmla="*/ 50 h 252"/>
                  <a:gd name="T14" fmla="*/ 205 w 303"/>
                  <a:gd name="T15" fmla="*/ 0 h 2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3" h="252">
                    <a:moveTo>
                      <a:pt x="283" y="101"/>
                    </a:moveTo>
                    <a:cubicBezTo>
                      <a:pt x="301" y="173"/>
                      <a:pt x="301" y="173"/>
                      <a:pt x="301" y="173"/>
                    </a:cubicBezTo>
                    <a:cubicBezTo>
                      <a:pt x="303" y="181"/>
                      <a:pt x="299" y="189"/>
                      <a:pt x="290" y="191"/>
                    </a:cubicBezTo>
                    <a:cubicBezTo>
                      <a:pt x="64" y="249"/>
                      <a:pt x="64" y="249"/>
                      <a:pt x="64" y="249"/>
                    </a:cubicBezTo>
                    <a:cubicBezTo>
                      <a:pt x="56" y="252"/>
                      <a:pt x="48" y="247"/>
                      <a:pt x="46" y="239"/>
                    </a:cubicBezTo>
                    <a:cubicBezTo>
                      <a:pt x="2" y="69"/>
                      <a:pt x="2" y="69"/>
                      <a:pt x="2" y="69"/>
                    </a:cubicBezTo>
                    <a:cubicBezTo>
                      <a:pt x="0" y="60"/>
                      <a:pt x="5" y="52"/>
                      <a:pt x="13" y="50"/>
                    </a:cubicBezTo>
                    <a:cubicBezTo>
                      <a:pt x="205" y="0"/>
                      <a:pt x="205" y="0"/>
                      <a:pt x="205" y="0"/>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 name="Freeform 358">
                <a:extLst>
                  <a:ext uri="{FF2B5EF4-FFF2-40B4-BE49-F238E27FC236}">
                    <a16:creationId xmlns:a16="http://schemas.microsoft.com/office/drawing/2014/main" id="{11B8DCB5-ACD1-4FED-89CB-3F3A44EBECDE}"/>
                  </a:ext>
                </a:extLst>
              </p:cNvPr>
              <p:cNvSpPr>
                <a:spLocks/>
              </p:cNvSpPr>
              <p:nvPr/>
            </p:nvSpPr>
            <p:spPr bwMode="auto">
              <a:xfrm>
                <a:off x="4027726" y="2543095"/>
                <a:ext cx="73025" cy="87313"/>
              </a:xfrm>
              <a:custGeom>
                <a:avLst/>
                <a:gdLst>
                  <a:gd name="T0" fmla="*/ 0 w 41"/>
                  <a:gd name="T1" fmla="*/ 5 h 48"/>
                  <a:gd name="T2" fmla="*/ 13 w 41"/>
                  <a:gd name="T3" fmla="*/ 2 h 48"/>
                  <a:gd name="T4" fmla="*/ 31 w 41"/>
                  <a:gd name="T5" fmla="*/ 13 h 48"/>
                  <a:gd name="T6" fmla="*/ 41 w 41"/>
                  <a:gd name="T7" fmla="*/ 48 h 48"/>
                </a:gdLst>
                <a:ahLst/>
                <a:cxnLst>
                  <a:cxn ang="0">
                    <a:pos x="T0" y="T1"/>
                  </a:cxn>
                  <a:cxn ang="0">
                    <a:pos x="T2" y="T3"/>
                  </a:cxn>
                  <a:cxn ang="0">
                    <a:pos x="T4" y="T5"/>
                  </a:cxn>
                  <a:cxn ang="0">
                    <a:pos x="T6" y="T7"/>
                  </a:cxn>
                </a:cxnLst>
                <a:rect l="0" t="0" r="r" b="b"/>
                <a:pathLst>
                  <a:path w="41" h="48">
                    <a:moveTo>
                      <a:pt x="0" y="5"/>
                    </a:moveTo>
                    <a:cubicBezTo>
                      <a:pt x="13" y="2"/>
                      <a:pt x="13" y="2"/>
                      <a:pt x="13" y="2"/>
                    </a:cubicBezTo>
                    <a:cubicBezTo>
                      <a:pt x="21" y="0"/>
                      <a:pt x="29" y="4"/>
                      <a:pt x="31" y="13"/>
                    </a:cubicBezTo>
                    <a:cubicBezTo>
                      <a:pt x="41" y="48"/>
                      <a:pt x="41" y="48"/>
                      <a:pt x="41" y="48"/>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 name="Freeform 359">
                <a:extLst>
                  <a:ext uri="{FF2B5EF4-FFF2-40B4-BE49-F238E27FC236}">
                    <a16:creationId xmlns:a16="http://schemas.microsoft.com/office/drawing/2014/main" id="{725BF3C7-8113-4B7A-86E1-431314FE2E4F}"/>
                  </a:ext>
                </a:extLst>
              </p:cNvPr>
              <p:cNvSpPr>
                <a:spLocks/>
              </p:cNvSpPr>
              <p:nvPr/>
            </p:nvSpPr>
            <p:spPr bwMode="auto">
              <a:xfrm>
                <a:off x="3768964" y="2757408"/>
                <a:ext cx="368300" cy="228600"/>
              </a:xfrm>
              <a:custGeom>
                <a:avLst/>
                <a:gdLst>
                  <a:gd name="T0" fmla="*/ 212 w 232"/>
                  <a:gd name="T1" fmla="*/ 0 h 144"/>
                  <a:gd name="T2" fmla="*/ 232 w 232"/>
                  <a:gd name="T3" fmla="*/ 81 h 144"/>
                  <a:gd name="T4" fmla="*/ 4 w 232"/>
                  <a:gd name="T5" fmla="*/ 144 h 144"/>
                  <a:gd name="T6" fmla="*/ 0 w 232"/>
                  <a:gd name="T7" fmla="*/ 123 h 144"/>
                </a:gdLst>
                <a:ahLst/>
                <a:cxnLst>
                  <a:cxn ang="0">
                    <a:pos x="T0" y="T1"/>
                  </a:cxn>
                  <a:cxn ang="0">
                    <a:pos x="T2" y="T3"/>
                  </a:cxn>
                  <a:cxn ang="0">
                    <a:pos x="T4" y="T5"/>
                  </a:cxn>
                  <a:cxn ang="0">
                    <a:pos x="T6" y="T7"/>
                  </a:cxn>
                </a:cxnLst>
                <a:rect l="0" t="0" r="r" b="b"/>
                <a:pathLst>
                  <a:path w="232" h="144">
                    <a:moveTo>
                      <a:pt x="212" y="0"/>
                    </a:moveTo>
                    <a:lnTo>
                      <a:pt x="232" y="81"/>
                    </a:lnTo>
                    <a:lnTo>
                      <a:pt x="4" y="144"/>
                    </a:lnTo>
                    <a:lnTo>
                      <a:pt x="0" y="123"/>
                    </a:ln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 name="Freeform 360">
                <a:extLst>
                  <a:ext uri="{FF2B5EF4-FFF2-40B4-BE49-F238E27FC236}">
                    <a16:creationId xmlns:a16="http://schemas.microsoft.com/office/drawing/2014/main" id="{62B58C8A-3A09-4B9B-BA34-583F380FAFA9}"/>
                  </a:ext>
                </a:extLst>
              </p:cNvPr>
              <p:cNvSpPr>
                <a:spLocks/>
              </p:cNvSpPr>
              <p:nvPr/>
            </p:nvSpPr>
            <p:spPr bwMode="auto">
              <a:xfrm>
                <a:off x="3699114" y="2570083"/>
                <a:ext cx="384175" cy="339725"/>
              </a:xfrm>
              <a:custGeom>
                <a:avLst/>
                <a:gdLst>
                  <a:gd name="T0" fmla="*/ 37 w 242"/>
                  <a:gd name="T1" fmla="*/ 214 h 214"/>
                  <a:gd name="T2" fmla="*/ 0 w 242"/>
                  <a:gd name="T3" fmla="*/ 61 h 214"/>
                  <a:gd name="T4" fmla="*/ 226 w 242"/>
                  <a:gd name="T5" fmla="*/ 0 h 214"/>
                  <a:gd name="T6" fmla="*/ 242 w 242"/>
                  <a:gd name="T7" fmla="*/ 61 h 214"/>
                </a:gdLst>
                <a:ahLst/>
                <a:cxnLst>
                  <a:cxn ang="0">
                    <a:pos x="T0" y="T1"/>
                  </a:cxn>
                  <a:cxn ang="0">
                    <a:pos x="T2" y="T3"/>
                  </a:cxn>
                  <a:cxn ang="0">
                    <a:pos x="T4" y="T5"/>
                  </a:cxn>
                  <a:cxn ang="0">
                    <a:pos x="T6" y="T7"/>
                  </a:cxn>
                </a:cxnLst>
                <a:rect l="0" t="0" r="r" b="b"/>
                <a:pathLst>
                  <a:path w="242" h="214">
                    <a:moveTo>
                      <a:pt x="37" y="214"/>
                    </a:moveTo>
                    <a:lnTo>
                      <a:pt x="0" y="61"/>
                    </a:lnTo>
                    <a:lnTo>
                      <a:pt x="226" y="0"/>
                    </a:lnTo>
                    <a:lnTo>
                      <a:pt x="242" y="61"/>
                    </a:ln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0" name="Line 361">
                <a:extLst>
                  <a:ext uri="{FF2B5EF4-FFF2-40B4-BE49-F238E27FC236}">
                    <a16:creationId xmlns:a16="http://schemas.microsoft.com/office/drawing/2014/main" id="{7FB51ACE-F66A-4BD5-817B-04B132DFD2FF}"/>
                  </a:ext>
                </a:extLst>
              </p:cNvPr>
              <p:cNvSpPr>
                <a:spLocks noChangeShapeType="1"/>
              </p:cNvSpPr>
              <p:nvPr/>
            </p:nvSpPr>
            <p:spPr bwMode="auto">
              <a:xfrm>
                <a:off x="3700701" y="2805033"/>
                <a:ext cx="15875" cy="66675"/>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1" name="Freeform 362">
                <a:extLst>
                  <a:ext uri="{FF2B5EF4-FFF2-40B4-BE49-F238E27FC236}">
                    <a16:creationId xmlns:a16="http://schemas.microsoft.com/office/drawing/2014/main" id="{8E6EC4A3-ED71-4414-BBCC-F6E014441C7A}"/>
                  </a:ext>
                </a:extLst>
              </p:cNvPr>
              <p:cNvSpPr>
                <a:spLocks/>
              </p:cNvSpPr>
              <p:nvPr/>
            </p:nvSpPr>
            <p:spPr bwMode="auto">
              <a:xfrm>
                <a:off x="4042014" y="2538333"/>
                <a:ext cx="220663" cy="227013"/>
              </a:xfrm>
              <a:custGeom>
                <a:avLst/>
                <a:gdLst>
                  <a:gd name="T0" fmla="*/ 0 w 126"/>
                  <a:gd name="T1" fmla="*/ 123 h 123"/>
                  <a:gd name="T2" fmla="*/ 9 w 126"/>
                  <a:gd name="T3" fmla="*/ 96 h 123"/>
                  <a:gd name="T4" fmla="*/ 98 w 126"/>
                  <a:gd name="T5" fmla="*/ 8 h 123"/>
                  <a:gd name="T6" fmla="*/ 117 w 126"/>
                  <a:gd name="T7" fmla="*/ 10 h 123"/>
                  <a:gd name="T8" fmla="*/ 116 w 126"/>
                  <a:gd name="T9" fmla="*/ 27 h 123"/>
                  <a:gd name="T10" fmla="*/ 32 w 126"/>
                  <a:gd name="T11" fmla="*/ 109 h 123"/>
                  <a:gd name="T12" fmla="*/ 12 w 126"/>
                  <a:gd name="T13" fmla="*/ 118 h 123"/>
                </a:gdLst>
                <a:ahLst/>
                <a:cxnLst>
                  <a:cxn ang="0">
                    <a:pos x="T0" y="T1"/>
                  </a:cxn>
                  <a:cxn ang="0">
                    <a:pos x="T2" y="T3"/>
                  </a:cxn>
                  <a:cxn ang="0">
                    <a:pos x="T4" y="T5"/>
                  </a:cxn>
                  <a:cxn ang="0">
                    <a:pos x="T6" y="T7"/>
                  </a:cxn>
                  <a:cxn ang="0">
                    <a:pos x="T8" y="T9"/>
                  </a:cxn>
                  <a:cxn ang="0">
                    <a:pos x="T10" y="T11"/>
                  </a:cxn>
                  <a:cxn ang="0">
                    <a:pos x="T12" y="T13"/>
                  </a:cxn>
                </a:cxnLst>
                <a:rect l="0" t="0" r="r" b="b"/>
                <a:pathLst>
                  <a:path w="126" h="123">
                    <a:moveTo>
                      <a:pt x="0" y="123"/>
                    </a:moveTo>
                    <a:cubicBezTo>
                      <a:pt x="9" y="96"/>
                      <a:pt x="9" y="96"/>
                      <a:pt x="9" y="96"/>
                    </a:cubicBezTo>
                    <a:cubicBezTo>
                      <a:pt x="98" y="8"/>
                      <a:pt x="98" y="8"/>
                      <a:pt x="98" y="8"/>
                    </a:cubicBezTo>
                    <a:cubicBezTo>
                      <a:pt x="98" y="8"/>
                      <a:pt x="108" y="0"/>
                      <a:pt x="117" y="10"/>
                    </a:cubicBezTo>
                    <a:cubicBezTo>
                      <a:pt x="126" y="19"/>
                      <a:pt x="116" y="27"/>
                      <a:pt x="116" y="27"/>
                    </a:cubicBezTo>
                    <a:cubicBezTo>
                      <a:pt x="32" y="109"/>
                      <a:pt x="32" y="109"/>
                      <a:pt x="32" y="109"/>
                    </a:cubicBezTo>
                    <a:cubicBezTo>
                      <a:pt x="12" y="118"/>
                      <a:pt x="12" y="118"/>
                      <a:pt x="12" y="118"/>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2" name="Freeform 363">
                <a:extLst>
                  <a:ext uri="{FF2B5EF4-FFF2-40B4-BE49-F238E27FC236}">
                    <a16:creationId xmlns:a16="http://schemas.microsoft.com/office/drawing/2014/main" id="{17578C97-36C9-434B-84D8-F39371DEA8AC}"/>
                  </a:ext>
                </a:extLst>
              </p:cNvPr>
              <p:cNvSpPr>
                <a:spLocks/>
              </p:cNvSpPr>
              <p:nvPr/>
            </p:nvSpPr>
            <p:spPr bwMode="auto">
              <a:xfrm>
                <a:off x="4191239" y="2574845"/>
                <a:ext cx="26988" cy="20638"/>
              </a:xfrm>
              <a:custGeom>
                <a:avLst/>
                <a:gdLst>
                  <a:gd name="T0" fmla="*/ 0 w 15"/>
                  <a:gd name="T1" fmla="*/ 1 h 11"/>
                  <a:gd name="T2" fmla="*/ 15 w 15"/>
                  <a:gd name="T3" fmla="*/ 11 h 11"/>
                </a:gdLst>
                <a:ahLst/>
                <a:cxnLst>
                  <a:cxn ang="0">
                    <a:pos x="T0" y="T1"/>
                  </a:cxn>
                  <a:cxn ang="0">
                    <a:pos x="T2" y="T3"/>
                  </a:cxn>
                </a:cxnLst>
                <a:rect l="0" t="0" r="r" b="b"/>
                <a:pathLst>
                  <a:path w="15" h="11">
                    <a:moveTo>
                      <a:pt x="0" y="1"/>
                    </a:moveTo>
                    <a:cubicBezTo>
                      <a:pt x="0" y="1"/>
                      <a:pt x="9" y="0"/>
                      <a:pt x="15" y="11"/>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grpSp>
          <p:nvGrpSpPr>
            <p:cNvPr id="13" name="Groupe 12">
              <a:extLst>
                <a:ext uri="{FF2B5EF4-FFF2-40B4-BE49-F238E27FC236}">
                  <a16:creationId xmlns:a16="http://schemas.microsoft.com/office/drawing/2014/main" id="{FD0D7CF9-7853-488F-946E-78F40ED40667}"/>
                </a:ext>
              </a:extLst>
            </p:cNvPr>
            <p:cNvGrpSpPr/>
            <p:nvPr/>
          </p:nvGrpSpPr>
          <p:grpSpPr>
            <a:xfrm>
              <a:off x="3767376" y="2649458"/>
              <a:ext cx="276226" cy="204788"/>
              <a:chOff x="3767376" y="2649458"/>
              <a:chExt cx="276226" cy="204788"/>
            </a:xfrm>
          </p:grpSpPr>
          <p:sp>
            <p:nvSpPr>
              <p:cNvPr id="14" name="Freeform 364">
                <a:extLst>
                  <a:ext uri="{FF2B5EF4-FFF2-40B4-BE49-F238E27FC236}">
                    <a16:creationId xmlns:a16="http://schemas.microsoft.com/office/drawing/2014/main" id="{42BEB60A-A8BC-4BAF-B060-D7DC07AD3659}"/>
                  </a:ext>
                </a:extLst>
              </p:cNvPr>
              <p:cNvSpPr>
                <a:spLocks/>
              </p:cNvSpPr>
              <p:nvPr/>
            </p:nvSpPr>
            <p:spPr bwMode="auto">
              <a:xfrm>
                <a:off x="3767376" y="2649458"/>
                <a:ext cx="192088" cy="204788"/>
              </a:xfrm>
              <a:custGeom>
                <a:avLst/>
                <a:gdLst>
                  <a:gd name="T0" fmla="*/ 0 w 110"/>
                  <a:gd name="T1" fmla="*/ 70 h 112"/>
                  <a:gd name="T2" fmla="*/ 100 w 110"/>
                  <a:gd name="T3" fmla="*/ 22 h 112"/>
                  <a:gd name="T4" fmla="*/ 13 w 110"/>
                  <a:gd name="T5" fmla="*/ 112 h 112"/>
                </a:gdLst>
                <a:ahLst/>
                <a:cxnLst>
                  <a:cxn ang="0">
                    <a:pos x="T0" y="T1"/>
                  </a:cxn>
                  <a:cxn ang="0">
                    <a:pos x="T2" y="T3"/>
                  </a:cxn>
                  <a:cxn ang="0">
                    <a:pos x="T4" y="T5"/>
                  </a:cxn>
                </a:cxnLst>
                <a:rect l="0" t="0" r="r" b="b"/>
                <a:pathLst>
                  <a:path w="110" h="112">
                    <a:moveTo>
                      <a:pt x="0" y="70"/>
                    </a:moveTo>
                    <a:cubicBezTo>
                      <a:pt x="0" y="70"/>
                      <a:pt x="110" y="44"/>
                      <a:pt x="100" y="22"/>
                    </a:cubicBezTo>
                    <a:cubicBezTo>
                      <a:pt x="90" y="0"/>
                      <a:pt x="13" y="112"/>
                      <a:pt x="13" y="112"/>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 name="Freeform 365">
                <a:extLst>
                  <a:ext uri="{FF2B5EF4-FFF2-40B4-BE49-F238E27FC236}">
                    <a16:creationId xmlns:a16="http://schemas.microsoft.com/office/drawing/2014/main" id="{4B809FE2-1CC7-4F63-8570-BF2BBB472A55}"/>
                  </a:ext>
                </a:extLst>
              </p:cNvPr>
              <p:cNvSpPr>
                <a:spLocks/>
              </p:cNvSpPr>
              <p:nvPr/>
            </p:nvSpPr>
            <p:spPr bwMode="auto">
              <a:xfrm>
                <a:off x="3857864" y="2747883"/>
                <a:ext cx="185738" cy="50800"/>
              </a:xfrm>
              <a:custGeom>
                <a:avLst/>
                <a:gdLst>
                  <a:gd name="T0" fmla="*/ 0 w 106"/>
                  <a:gd name="T1" fmla="*/ 18 h 27"/>
                  <a:gd name="T2" fmla="*/ 31 w 106"/>
                  <a:gd name="T3" fmla="*/ 3 h 27"/>
                  <a:gd name="T4" fmla="*/ 56 w 106"/>
                  <a:gd name="T5" fmla="*/ 6 h 27"/>
                  <a:gd name="T6" fmla="*/ 78 w 106"/>
                  <a:gd name="T7" fmla="*/ 6 h 27"/>
                  <a:gd name="T8" fmla="*/ 106 w 106"/>
                  <a:gd name="T9" fmla="*/ 8 h 27"/>
                </a:gdLst>
                <a:ahLst/>
                <a:cxnLst>
                  <a:cxn ang="0">
                    <a:pos x="T0" y="T1"/>
                  </a:cxn>
                  <a:cxn ang="0">
                    <a:pos x="T2" y="T3"/>
                  </a:cxn>
                  <a:cxn ang="0">
                    <a:pos x="T4" y="T5"/>
                  </a:cxn>
                  <a:cxn ang="0">
                    <a:pos x="T6" y="T7"/>
                  </a:cxn>
                  <a:cxn ang="0">
                    <a:pos x="T8" y="T9"/>
                  </a:cxn>
                </a:cxnLst>
                <a:rect l="0" t="0" r="r" b="b"/>
                <a:pathLst>
                  <a:path w="106" h="27">
                    <a:moveTo>
                      <a:pt x="0" y="18"/>
                    </a:moveTo>
                    <a:cubicBezTo>
                      <a:pt x="0" y="18"/>
                      <a:pt x="28" y="0"/>
                      <a:pt x="31" y="3"/>
                    </a:cubicBezTo>
                    <a:cubicBezTo>
                      <a:pt x="33" y="6"/>
                      <a:pt x="16" y="27"/>
                      <a:pt x="56" y="6"/>
                    </a:cubicBezTo>
                    <a:cubicBezTo>
                      <a:pt x="56" y="6"/>
                      <a:pt x="58" y="22"/>
                      <a:pt x="78" y="6"/>
                    </a:cubicBezTo>
                    <a:cubicBezTo>
                      <a:pt x="78" y="6"/>
                      <a:pt x="80" y="22"/>
                      <a:pt x="106" y="8"/>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grpSp>
      <p:grpSp>
        <p:nvGrpSpPr>
          <p:cNvPr id="23" name="Groupe 22">
            <a:extLst>
              <a:ext uri="{FF2B5EF4-FFF2-40B4-BE49-F238E27FC236}">
                <a16:creationId xmlns:a16="http://schemas.microsoft.com/office/drawing/2014/main" id="{599A6A92-FD09-4445-9B2A-FAA163B2BAB6}"/>
              </a:ext>
            </a:extLst>
          </p:cNvPr>
          <p:cNvGrpSpPr/>
          <p:nvPr/>
        </p:nvGrpSpPr>
        <p:grpSpPr>
          <a:xfrm>
            <a:off x="1259632" y="1161010"/>
            <a:ext cx="504072" cy="430416"/>
            <a:chOff x="2181225" y="1306513"/>
            <a:chExt cx="576262" cy="479425"/>
          </a:xfrm>
        </p:grpSpPr>
        <p:sp>
          <p:nvSpPr>
            <p:cNvPr id="24" name="Freeform 83">
              <a:extLst>
                <a:ext uri="{FF2B5EF4-FFF2-40B4-BE49-F238E27FC236}">
                  <a16:creationId xmlns:a16="http://schemas.microsoft.com/office/drawing/2014/main" id="{BEB14DF0-F95A-48DC-897C-490223B91210}"/>
                </a:ext>
              </a:extLst>
            </p:cNvPr>
            <p:cNvSpPr>
              <a:spLocks/>
            </p:cNvSpPr>
            <p:nvPr/>
          </p:nvSpPr>
          <p:spPr bwMode="auto">
            <a:xfrm>
              <a:off x="2181225" y="1624013"/>
              <a:ext cx="228600" cy="161925"/>
            </a:xfrm>
            <a:custGeom>
              <a:avLst/>
              <a:gdLst>
                <a:gd name="T0" fmla="*/ 144 w 144"/>
                <a:gd name="T1" fmla="*/ 102 h 102"/>
                <a:gd name="T2" fmla="*/ 144 w 144"/>
                <a:gd name="T3" fmla="*/ 93 h 102"/>
                <a:gd name="T4" fmla="*/ 50 w 144"/>
                <a:gd name="T5" fmla="*/ 93 h 102"/>
                <a:gd name="T6" fmla="*/ 9 w 144"/>
                <a:gd name="T7" fmla="*/ 0 h 102"/>
                <a:gd name="T8" fmla="*/ 0 w 144"/>
                <a:gd name="T9" fmla="*/ 0 h 102"/>
                <a:gd name="T10" fmla="*/ 22 w 144"/>
                <a:gd name="T11" fmla="*/ 50 h 102"/>
              </a:gdLst>
              <a:ahLst/>
              <a:cxnLst>
                <a:cxn ang="0">
                  <a:pos x="T0" y="T1"/>
                </a:cxn>
                <a:cxn ang="0">
                  <a:pos x="T2" y="T3"/>
                </a:cxn>
                <a:cxn ang="0">
                  <a:pos x="T4" y="T5"/>
                </a:cxn>
                <a:cxn ang="0">
                  <a:pos x="T6" y="T7"/>
                </a:cxn>
                <a:cxn ang="0">
                  <a:pos x="T8" y="T9"/>
                </a:cxn>
                <a:cxn ang="0">
                  <a:pos x="T10" y="T11"/>
                </a:cxn>
              </a:cxnLst>
              <a:rect l="0" t="0" r="r" b="b"/>
              <a:pathLst>
                <a:path w="144" h="102">
                  <a:moveTo>
                    <a:pt x="144" y="102"/>
                  </a:moveTo>
                  <a:lnTo>
                    <a:pt x="144" y="93"/>
                  </a:lnTo>
                  <a:lnTo>
                    <a:pt x="50" y="93"/>
                  </a:lnTo>
                  <a:lnTo>
                    <a:pt x="9" y="0"/>
                  </a:lnTo>
                  <a:lnTo>
                    <a:pt x="0" y="0"/>
                  </a:lnTo>
                  <a:lnTo>
                    <a:pt x="22" y="50"/>
                  </a:lnTo>
                </a:path>
              </a:pathLst>
            </a:custGeom>
            <a:noFill/>
            <a:ln w="9525"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25" name="Groupe 24">
              <a:extLst>
                <a:ext uri="{FF2B5EF4-FFF2-40B4-BE49-F238E27FC236}">
                  <a16:creationId xmlns:a16="http://schemas.microsoft.com/office/drawing/2014/main" id="{29CD8A0A-160B-4EE6-9E9C-FBC1A8B514FE}"/>
                </a:ext>
              </a:extLst>
            </p:cNvPr>
            <p:cNvGrpSpPr/>
            <p:nvPr/>
          </p:nvGrpSpPr>
          <p:grpSpPr>
            <a:xfrm>
              <a:off x="2290763" y="1306513"/>
              <a:ext cx="466724" cy="479425"/>
              <a:chOff x="2290763" y="1306513"/>
              <a:chExt cx="466724" cy="479425"/>
            </a:xfrm>
          </p:grpSpPr>
          <p:sp>
            <p:nvSpPr>
              <p:cNvPr id="26" name="Line 66">
                <a:extLst>
                  <a:ext uri="{FF2B5EF4-FFF2-40B4-BE49-F238E27FC236}">
                    <a16:creationId xmlns:a16="http://schemas.microsoft.com/office/drawing/2014/main" id="{864EA45B-2E9E-4DBC-9134-55ECD88E3536}"/>
                  </a:ext>
                </a:extLst>
              </p:cNvPr>
              <p:cNvSpPr>
                <a:spLocks noChangeShapeType="1"/>
              </p:cNvSpPr>
              <p:nvPr/>
            </p:nvSpPr>
            <p:spPr bwMode="auto">
              <a:xfrm flipH="1">
                <a:off x="2290763" y="1785938"/>
                <a:ext cx="393700" cy="0"/>
              </a:xfrm>
              <a:prstGeom prst="line">
                <a:avLst/>
              </a:prstGeom>
              <a:noFill/>
              <a:ln w="9525"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7" name="Line 67">
                <a:extLst>
                  <a:ext uri="{FF2B5EF4-FFF2-40B4-BE49-F238E27FC236}">
                    <a16:creationId xmlns:a16="http://schemas.microsoft.com/office/drawing/2014/main" id="{6B4A83D9-2D6C-420C-8D85-EA53B1DB0F70}"/>
                  </a:ext>
                </a:extLst>
              </p:cNvPr>
              <p:cNvSpPr>
                <a:spLocks noChangeShapeType="1"/>
              </p:cNvSpPr>
              <p:nvPr/>
            </p:nvSpPr>
            <p:spPr bwMode="auto">
              <a:xfrm flipH="1">
                <a:off x="2730500" y="1785938"/>
                <a:ext cx="26987" cy="0"/>
              </a:xfrm>
              <a:prstGeom prst="line">
                <a:avLst/>
              </a:prstGeom>
              <a:noFill/>
              <a:ln w="9525"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8" name="Line 68">
                <a:extLst>
                  <a:ext uri="{FF2B5EF4-FFF2-40B4-BE49-F238E27FC236}">
                    <a16:creationId xmlns:a16="http://schemas.microsoft.com/office/drawing/2014/main" id="{DA4F12D9-E498-4AA1-945D-EDE3AEBB9630}"/>
                  </a:ext>
                </a:extLst>
              </p:cNvPr>
              <p:cNvSpPr>
                <a:spLocks noChangeShapeType="1"/>
              </p:cNvSpPr>
              <p:nvPr/>
            </p:nvSpPr>
            <p:spPr bwMode="auto">
              <a:xfrm>
                <a:off x="2465388" y="1436688"/>
                <a:ext cx="3175" cy="9525"/>
              </a:xfrm>
              <a:prstGeom prst="line">
                <a:avLst/>
              </a:prstGeom>
              <a:noFill/>
              <a:ln w="9525"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9" name="Freeform 69">
                <a:extLst>
                  <a:ext uri="{FF2B5EF4-FFF2-40B4-BE49-F238E27FC236}">
                    <a16:creationId xmlns:a16="http://schemas.microsoft.com/office/drawing/2014/main" id="{FD5430AB-B313-42BD-AFB9-2334B5CEB0EF}"/>
                  </a:ext>
                </a:extLst>
              </p:cNvPr>
              <p:cNvSpPr>
                <a:spLocks/>
              </p:cNvSpPr>
              <p:nvPr/>
            </p:nvSpPr>
            <p:spPr bwMode="auto">
              <a:xfrm>
                <a:off x="2460625" y="1485900"/>
                <a:ext cx="17462" cy="9525"/>
              </a:xfrm>
              <a:custGeom>
                <a:avLst/>
                <a:gdLst>
                  <a:gd name="T0" fmla="*/ 0 w 10"/>
                  <a:gd name="T1" fmla="*/ 2 h 5"/>
                  <a:gd name="T2" fmla="*/ 6 w 10"/>
                  <a:gd name="T3" fmla="*/ 5 h 5"/>
                  <a:gd name="T4" fmla="*/ 10 w 10"/>
                  <a:gd name="T5" fmla="*/ 0 h 5"/>
                </a:gdLst>
                <a:ahLst/>
                <a:cxnLst>
                  <a:cxn ang="0">
                    <a:pos x="T0" y="T1"/>
                  </a:cxn>
                  <a:cxn ang="0">
                    <a:pos x="T2" y="T3"/>
                  </a:cxn>
                  <a:cxn ang="0">
                    <a:pos x="T4" y="T5"/>
                  </a:cxn>
                </a:cxnLst>
                <a:rect l="0" t="0" r="r" b="b"/>
                <a:pathLst>
                  <a:path w="10" h="5">
                    <a:moveTo>
                      <a:pt x="0" y="2"/>
                    </a:moveTo>
                    <a:cubicBezTo>
                      <a:pt x="1" y="4"/>
                      <a:pt x="3" y="5"/>
                      <a:pt x="6" y="5"/>
                    </a:cubicBezTo>
                    <a:cubicBezTo>
                      <a:pt x="8" y="4"/>
                      <a:pt x="10" y="3"/>
                      <a:pt x="10" y="0"/>
                    </a:cubicBezTo>
                  </a:path>
                </a:pathLst>
              </a:custGeom>
              <a:noFill/>
              <a:ln w="9525"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0" name="Freeform 70">
                <a:extLst>
                  <a:ext uri="{FF2B5EF4-FFF2-40B4-BE49-F238E27FC236}">
                    <a16:creationId xmlns:a16="http://schemas.microsoft.com/office/drawing/2014/main" id="{5A6DAC73-22EC-4F74-A5DF-C5E46C05B67E}"/>
                  </a:ext>
                </a:extLst>
              </p:cNvPr>
              <p:cNvSpPr>
                <a:spLocks/>
              </p:cNvSpPr>
              <p:nvPr/>
            </p:nvSpPr>
            <p:spPr bwMode="auto">
              <a:xfrm>
                <a:off x="2413000" y="1393825"/>
                <a:ext cx="14287" cy="30162"/>
              </a:xfrm>
              <a:custGeom>
                <a:avLst/>
                <a:gdLst>
                  <a:gd name="T0" fmla="*/ 8 w 8"/>
                  <a:gd name="T1" fmla="*/ 16 h 16"/>
                  <a:gd name="T2" fmla="*/ 0 w 8"/>
                  <a:gd name="T3" fmla="*/ 0 h 16"/>
                </a:gdLst>
                <a:ahLst/>
                <a:cxnLst>
                  <a:cxn ang="0">
                    <a:pos x="T0" y="T1"/>
                  </a:cxn>
                  <a:cxn ang="0">
                    <a:pos x="T2" y="T3"/>
                  </a:cxn>
                </a:cxnLst>
                <a:rect l="0" t="0" r="r" b="b"/>
                <a:pathLst>
                  <a:path w="8" h="16">
                    <a:moveTo>
                      <a:pt x="8" y="16"/>
                    </a:moveTo>
                    <a:cubicBezTo>
                      <a:pt x="8" y="16"/>
                      <a:pt x="0" y="11"/>
                      <a:pt x="0" y="0"/>
                    </a:cubicBezTo>
                  </a:path>
                </a:pathLst>
              </a:custGeom>
              <a:noFill/>
              <a:ln w="9525"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1" name="Line 71">
                <a:extLst>
                  <a:ext uri="{FF2B5EF4-FFF2-40B4-BE49-F238E27FC236}">
                    <a16:creationId xmlns:a16="http://schemas.microsoft.com/office/drawing/2014/main" id="{A8454613-9B6E-4225-9461-00EF3C529B20}"/>
                  </a:ext>
                </a:extLst>
              </p:cNvPr>
              <p:cNvSpPr>
                <a:spLocks noChangeShapeType="1"/>
              </p:cNvSpPr>
              <p:nvPr/>
            </p:nvSpPr>
            <p:spPr bwMode="auto">
              <a:xfrm>
                <a:off x="2420938" y="1457325"/>
                <a:ext cx="0" cy="0"/>
              </a:xfrm>
              <a:prstGeom prst="line">
                <a:avLst/>
              </a:prstGeom>
              <a:noFill/>
              <a:ln w="9525"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2" name="Freeform 72">
                <a:extLst>
                  <a:ext uri="{FF2B5EF4-FFF2-40B4-BE49-F238E27FC236}">
                    <a16:creationId xmlns:a16="http://schemas.microsoft.com/office/drawing/2014/main" id="{553C1F5D-8886-4DEC-B7B6-84F11FD2A545}"/>
                  </a:ext>
                </a:extLst>
              </p:cNvPr>
              <p:cNvSpPr>
                <a:spLocks/>
              </p:cNvSpPr>
              <p:nvPr/>
            </p:nvSpPr>
            <p:spPr bwMode="auto">
              <a:xfrm>
                <a:off x="2427288" y="1306513"/>
                <a:ext cx="176212" cy="257175"/>
              </a:xfrm>
              <a:custGeom>
                <a:avLst/>
                <a:gdLst>
                  <a:gd name="T0" fmla="*/ 0 w 100"/>
                  <a:gd name="T1" fmla="*/ 32 h 138"/>
                  <a:gd name="T2" fmla="*/ 70 w 100"/>
                  <a:gd name="T3" fmla="*/ 34 h 138"/>
                  <a:gd name="T4" fmla="*/ 83 w 100"/>
                  <a:gd name="T5" fmla="*/ 82 h 138"/>
                  <a:gd name="T6" fmla="*/ 66 w 100"/>
                  <a:gd name="T7" fmla="*/ 138 h 138"/>
                </a:gdLst>
                <a:ahLst/>
                <a:cxnLst>
                  <a:cxn ang="0">
                    <a:pos x="T0" y="T1"/>
                  </a:cxn>
                  <a:cxn ang="0">
                    <a:pos x="T2" y="T3"/>
                  </a:cxn>
                  <a:cxn ang="0">
                    <a:pos x="T4" y="T5"/>
                  </a:cxn>
                  <a:cxn ang="0">
                    <a:pos x="T6" y="T7"/>
                  </a:cxn>
                </a:cxnLst>
                <a:rect l="0" t="0" r="r" b="b"/>
                <a:pathLst>
                  <a:path w="100" h="138">
                    <a:moveTo>
                      <a:pt x="0" y="32"/>
                    </a:moveTo>
                    <a:cubicBezTo>
                      <a:pt x="64" y="0"/>
                      <a:pt x="70" y="34"/>
                      <a:pt x="70" y="34"/>
                    </a:cubicBezTo>
                    <a:cubicBezTo>
                      <a:pt x="94" y="44"/>
                      <a:pt x="83" y="82"/>
                      <a:pt x="83" y="82"/>
                    </a:cubicBezTo>
                    <a:cubicBezTo>
                      <a:pt x="83" y="82"/>
                      <a:pt x="100" y="127"/>
                      <a:pt x="66" y="138"/>
                    </a:cubicBezTo>
                  </a:path>
                </a:pathLst>
              </a:custGeom>
              <a:noFill/>
              <a:ln w="9525"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3" name="Freeform 73">
                <a:extLst>
                  <a:ext uri="{FF2B5EF4-FFF2-40B4-BE49-F238E27FC236}">
                    <a16:creationId xmlns:a16="http://schemas.microsoft.com/office/drawing/2014/main" id="{58FEC11D-72A3-45A3-A1F5-45654C4BB6B6}"/>
                  </a:ext>
                </a:extLst>
              </p:cNvPr>
              <p:cNvSpPr>
                <a:spLocks/>
              </p:cNvSpPr>
              <p:nvPr/>
            </p:nvSpPr>
            <p:spPr bwMode="auto">
              <a:xfrm>
                <a:off x="2424113" y="1423988"/>
                <a:ext cx="77787" cy="98425"/>
              </a:xfrm>
              <a:custGeom>
                <a:avLst/>
                <a:gdLst>
                  <a:gd name="T0" fmla="*/ 2 w 44"/>
                  <a:gd name="T1" fmla="*/ 0 h 53"/>
                  <a:gd name="T2" fmla="*/ 1 w 44"/>
                  <a:gd name="T3" fmla="*/ 16 h 53"/>
                  <a:gd name="T4" fmla="*/ 44 w 44"/>
                  <a:gd name="T5" fmla="*/ 51 h 53"/>
                </a:gdLst>
                <a:ahLst/>
                <a:cxnLst>
                  <a:cxn ang="0">
                    <a:pos x="T0" y="T1"/>
                  </a:cxn>
                  <a:cxn ang="0">
                    <a:pos x="T2" y="T3"/>
                  </a:cxn>
                  <a:cxn ang="0">
                    <a:pos x="T4" y="T5"/>
                  </a:cxn>
                </a:cxnLst>
                <a:rect l="0" t="0" r="r" b="b"/>
                <a:pathLst>
                  <a:path w="44" h="53">
                    <a:moveTo>
                      <a:pt x="2" y="0"/>
                    </a:moveTo>
                    <a:cubicBezTo>
                      <a:pt x="0" y="5"/>
                      <a:pt x="0" y="11"/>
                      <a:pt x="1" y="16"/>
                    </a:cubicBezTo>
                    <a:cubicBezTo>
                      <a:pt x="4" y="38"/>
                      <a:pt x="23" y="53"/>
                      <a:pt x="44" y="51"/>
                    </a:cubicBezTo>
                  </a:path>
                </a:pathLst>
              </a:custGeom>
              <a:noFill/>
              <a:ln w="9525"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4" name="Freeform 74">
                <a:extLst>
                  <a:ext uri="{FF2B5EF4-FFF2-40B4-BE49-F238E27FC236}">
                    <a16:creationId xmlns:a16="http://schemas.microsoft.com/office/drawing/2014/main" id="{3039C688-EDEC-43CC-B0A8-3B55ED8C1F53}"/>
                  </a:ext>
                </a:extLst>
              </p:cNvPr>
              <p:cNvSpPr>
                <a:spLocks/>
              </p:cNvSpPr>
              <p:nvPr/>
            </p:nvSpPr>
            <p:spPr bwMode="auto">
              <a:xfrm>
                <a:off x="2562225" y="1716088"/>
                <a:ext cx="20637" cy="46037"/>
              </a:xfrm>
              <a:custGeom>
                <a:avLst/>
                <a:gdLst>
                  <a:gd name="T0" fmla="*/ 12 w 12"/>
                  <a:gd name="T1" fmla="*/ 0 h 25"/>
                  <a:gd name="T2" fmla="*/ 0 w 12"/>
                  <a:gd name="T3" fmla="*/ 25 h 25"/>
                </a:gdLst>
                <a:ahLst/>
                <a:cxnLst>
                  <a:cxn ang="0">
                    <a:pos x="T0" y="T1"/>
                  </a:cxn>
                  <a:cxn ang="0">
                    <a:pos x="T2" y="T3"/>
                  </a:cxn>
                </a:cxnLst>
                <a:rect l="0" t="0" r="r" b="b"/>
                <a:pathLst>
                  <a:path w="12" h="25">
                    <a:moveTo>
                      <a:pt x="12" y="0"/>
                    </a:moveTo>
                    <a:cubicBezTo>
                      <a:pt x="9" y="10"/>
                      <a:pt x="4" y="19"/>
                      <a:pt x="0" y="25"/>
                    </a:cubicBezTo>
                  </a:path>
                </a:pathLst>
              </a:custGeom>
              <a:noFill/>
              <a:ln w="9525"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5" name="Freeform 75">
                <a:extLst>
                  <a:ext uri="{FF2B5EF4-FFF2-40B4-BE49-F238E27FC236}">
                    <a16:creationId xmlns:a16="http://schemas.microsoft.com/office/drawing/2014/main" id="{6BA3D440-EB8C-452B-A4FF-F28590E69E59}"/>
                  </a:ext>
                </a:extLst>
              </p:cNvPr>
              <p:cNvSpPr>
                <a:spLocks/>
              </p:cNvSpPr>
              <p:nvPr/>
            </p:nvSpPr>
            <p:spPr bwMode="auto">
              <a:xfrm>
                <a:off x="2533650" y="1560513"/>
                <a:ext cx="57150" cy="80962"/>
              </a:xfrm>
              <a:custGeom>
                <a:avLst/>
                <a:gdLst>
                  <a:gd name="T0" fmla="*/ 0 w 33"/>
                  <a:gd name="T1" fmla="*/ 2 h 44"/>
                  <a:gd name="T2" fmla="*/ 32 w 33"/>
                  <a:gd name="T3" fmla="*/ 39 h 44"/>
                  <a:gd name="T4" fmla="*/ 33 w 33"/>
                  <a:gd name="T5" fmla="*/ 44 h 44"/>
                </a:gdLst>
                <a:ahLst/>
                <a:cxnLst>
                  <a:cxn ang="0">
                    <a:pos x="T0" y="T1"/>
                  </a:cxn>
                  <a:cxn ang="0">
                    <a:pos x="T2" y="T3"/>
                  </a:cxn>
                  <a:cxn ang="0">
                    <a:pos x="T4" y="T5"/>
                  </a:cxn>
                </a:cxnLst>
                <a:rect l="0" t="0" r="r" b="b"/>
                <a:pathLst>
                  <a:path w="33" h="44">
                    <a:moveTo>
                      <a:pt x="0" y="2"/>
                    </a:moveTo>
                    <a:cubicBezTo>
                      <a:pt x="0" y="2"/>
                      <a:pt x="24" y="0"/>
                      <a:pt x="32" y="39"/>
                    </a:cubicBezTo>
                    <a:cubicBezTo>
                      <a:pt x="33" y="41"/>
                      <a:pt x="33" y="43"/>
                      <a:pt x="33" y="44"/>
                    </a:cubicBezTo>
                  </a:path>
                </a:pathLst>
              </a:custGeom>
              <a:noFill/>
              <a:ln w="9525"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6" name="Freeform 76">
                <a:extLst>
                  <a:ext uri="{FF2B5EF4-FFF2-40B4-BE49-F238E27FC236}">
                    <a16:creationId xmlns:a16="http://schemas.microsoft.com/office/drawing/2014/main" id="{834AB80F-3D28-4F08-AB3B-6C83ED23FB39}"/>
                  </a:ext>
                </a:extLst>
              </p:cNvPr>
              <p:cNvSpPr>
                <a:spLocks/>
              </p:cNvSpPr>
              <p:nvPr/>
            </p:nvSpPr>
            <p:spPr bwMode="auto">
              <a:xfrm>
                <a:off x="2422525" y="1571625"/>
                <a:ext cx="73025" cy="214312"/>
              </a:xfrm>
              <a:custGeom>
                <a:avLst/>
                <a:gdLst>
                  <a:gd name="T0" fmla="*/ 17 w 42"/>
                  <a:gd name="T1" fmla="*/ 115 h 115"/>
                  <a:gd name="T2" fmla="*/ 19 w 42"/>
                  <a:gd name="T3" fmla="*/ 92 h 115"/>
                  <a:gd name="T4" fmla="*/ 2 w 42"/>
                  <a:gd name="T5" fmla="*/ 69 h 115"/>
                  <a:gd name="T6" fmla="*/ 42 w 42"/>
                  <a:gd name="T7" fmla="*/ 0 h 115"/>
                </a:gdLst>
                <a:ahLst/>
                <a:cxnLst>
                  <a:cxn ang="0">
                    <a:pos x="T0" y="T1"/>
                  </a:cxn>
                  <a:cxn ang="0">
                    <a:pos x="T2" y="T3"/>
                  </a:cxn>
                  <a:cxn ang="0">
                    <a:pos x="T4" y="T5"/>
                  </a:cxn>
                  <a:cxn ang="0">
                    <a:pos x="T6" y="T7"/>
                  </a:cxn>
                </a:cxnLst>
                <a:rect l="0" t="0" r="r" b="b"/>
                <a:pathLst>
                  <a:path w="42" h="115">
                    <a:moveTo>
                      <a:pt x="17" y="115"/>
                    </a:moveTo>
                    <a:cubicBezTo>
                      <a:pt x="19" y="92"/>
                      <a:pt x="19" y="92"/>
                      <a:pt x="19" y="92"/>
                    </a:cubicBezTo>
                    <a:cubicBezTo>
                      <a:pt x="19" y="92"/>
                      <a:pt x="0" y="87"/>
                      <a:pt x="2" y="69"/>
                    </a:cubicBezTo>
                    <a:cubicBezTo>
                      <a:pt x="42" y="0"/>
                      <a:pt x="42" y="0"/>
                      <a:pt x="42" y="0"/>
                    </a:cubicBezTo>
                  </a:path>
                </a:pathLst>
              </a:custGeom>
              <a:noFill/>
              <a:ln w="9525"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7" name="Freeform 77">
                <a:extLst>
                  <a:ext uri="{FF2B5EF4-FFF2-40B4-BE49-F238E27FC236}">
                    <a16:creationId xmlns:a16="http://schemas.microsoft.com/office/drawing/2014/main" id="{FA930C26-82B9-465F-B8A3-1948290E4762}"/>
                  </a:ext>
                </a:extLst>
              </p:cNvPr>
              <p:cNvSpPr>
                <a:spLocks/>
              </p:cNvSpPr>
              <p:nvPr/>
            </p:nvSpPr>
            <p:spPr bwMode="auto">
              <a:xfrm>
                <a:off x="2503488" y="1641475"/>
                <a:ext cx="158750" cy="144462"/>
              </a:xfrm>
              <a:custGeom>
                <a:avLst/>
                <a:gdLst>
                  <a:gd name="T0" fmla="*/ 50 w 90"/>
                  <a:gd name="T1" fmla="*/ 0 h 77"/>
                  <a:gd name="T2" fmla="*/ 90 w 90"/>
                  <a:gd name="T3" fmla="*/ 77 h 77"/>
                  <a:gd name="T4" fmla="*/ 0 w 90"/>
                  <a:gd name="T5" fmla="*/ 77 h 77"/>
                  <a:gd name="T6" fmla="*/ 58 w 90"/>
                  <a:gd name="T7" fmla="*/ 59 h 77"/>
                  <a:gd name="T8" fmla="*/ 28 w 90"/>
                  <a:gd name="T9" fmla="*/ 12 h 77"/>
                  <a:gd name="T10" fmla="*/ 40 w 90"/>
                  <a:gd name="T11" fmla="*/ 0 h 77"/>
                </a:gdLst>
                <a:ahLst/>
                <a:cxnLst>
                  <a:cxn ang="0">
                    <a:pos x="T0" y="T1"/>
                  </a:cxn>
                  <a:cxn ang="0">
                    <a:pos x="T2" y="T3"/>
                  </a:cxn>
                  <a:cxn ang="0">
                    <a:pos x="T4" y="T5"/>
                  </a:cxn>
                  <a:cxn ang="0">
                    <a:pos x="T6" y="T7"/>
                  </a:cxn>
                  <a:cxn ang="0">
                    <a:pos x="T8" y="T9"/>
                  </a:cxn>
                  <a:cxn ang="0">
                    <a:pos x="T10" y="T11"/>
                  </a:cxn>
                </a:cxnLst>
                <a:rect l="0" t="0" r="r" b="b"/>
                <a:pathLst>
                  <a:path w="90" h="77">
                    <a:moveTo>
                      <a:pt x="50" y="0"/>
                    </a:moveTo>
                    <a:cubicBezTo>
                      <a:pt x="90" y="77"/>
                      <a:pt x="90" y="77"/>
                      <a:pt x="90" y="77"/>
                    </a:cubicBezTo>
                    <a:cubicBezTo>
                      <a:pt x="0" y="77"/>
                      <a:pt x="0" y="77"/>
                      <a:pt x="0" y="77"/>
                    </a:cubicBezTo>
                    <a:cubicBezTo>
                      <a:pt x="58" y="59"/>
                      <a:pt x="58" y="59"/>
                      <a:pt x="58" y="59"/>
                    </a:cubicBezTo>
                    <a:cubicBezTo>
                      <a:pt x="28" y="12"/>
                      <a:pt x="28" y="12"/>
                      <a:pt x="28" y="12"/>
                    </a:cubicBezTo>
                    <a:cubicBezTo>
                      <a:pt x="28" y="12"/>
                      <a:pt x="26" y="5"/>
                      <a:pt x="40" y="0"/>
                    </a:cubicBezTo>
                  </a:path>
                </a:pathLst>
              </a:custGeom>
              <a:noFill/>
              <a:ln w="9525"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8" name="Line 78">
                <a:extLst>
                  <a:ext uri="{FF2B5EF4-FFF2-40B4-BE49-F238E27FC236}">
                    <a16:creationId xmlns:a16="http://schemas.microsoft.com/office/drawing/2014/main" id="{4D9D43AE-68CA-414B-B96D-902CD36A8457}"/>
                  </a:ext>
                </a:extLst>
              </p:cNvPr>
              <p:cNvSpPr>
                <a:spLocks noChangeShapeType="1"/>
              </p:cNvSpPr>
              <p:nvPr/>
            </p:nvSpPr>
            <p:spPr bwMode="auto">
              <a:xfrm>
                <a:off x="2489200" y="1519238"/>
                <a:ext cx="6350" cy="52387"/>
              </a:xfrm>
              <a:prstGeom prst="line">
                <a:avLst/>
              </a:prstGeom>
              <a:noFill/>
              <a:ln w="9525" cap="rnd">
                <a:solidFill>
                  <a:schemeClr val="accent4">
                    <a:lumMod val="7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9" name="Freeform 79">
                <a:extLst>
                  <a:ext uri="{FF2B5EF4-FFF2-40B4-BE49-F238E27FC236}">
                    <a16:creationId xmlns:a16="http://schemas.microsoft.com/office/drawing/2014/main" id="{B895EEC9-C1AE-413C-9771-E4B03265FA2A}"/>
                  </a:ext>
                </a:extLst>
              </p:cNvPr>
              <p:cNvSpPr>
                <a:spLocks/>
              </p:cNvSpPr>
              <p:nvPr/>
            </p:nvSpPr>
            <p:spPr bwMode="auto">
              <a:xfrm>
                <a:off x="2474913" y="1498600"/>
                <a:ext cx="58737" cy="142875"/>
              </a:xfrm>
              <a:custGeom>
                <a:avLst/>
                <a:gdLst>
                  <a:gd name="T0" fmla="*/ 0 w 37"/>
                  <a:gd name="T1" fmla="*/ 90 h 90"/>
                  <a:gd name="T2" fmla="*/ 37 w 37"/>
                  <a:gd name="T3" fmla="*/ 41 h 90"/>
                  <a:gd name="T4" fmla="*/ 31 w 37"/>
                  <a:gd name="T5" fmla="*/ 0 h 90"/>
                </a:gdLst>
                <a:ahLst/>
                <a:cxnLst>
                  <a:cxn ang="0">
                    <a:pos x="T0" y="T1"/>
                  </a:cxn>
                  <a:cxn ang="0">
                    <a:pos x="T2" y="T3"/>
                  </a:cxn>
                  <a:cxn ang="0">
                    <a:pos x="T4" y="T5"/>
                  </a:cxn>
                </a:cxnLst>
                <a:rect l="0" t="0" r="r" b="b"/>
                <a:pathLst>
                  <a:path w="37" h="90">
                    <a:moveTo>
                      <a:pt x="0" y="90"/>
                    </a:moveTo>
                    <a:lnTo>
                      <a:pt x="37" y="41"/>
                    </a:lnTo>
                    <a:lnTo>
                      <a:pt x="31" y="0"/>
                    </a:lnTo>
                  </a:path>
                </a:pathLst>
              </a:custGeom>
              <a:noFill/>
              <a:ln w="9525"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0" name="Freeform 80">
                <a:extLst>
                  <a:ext uri="{FF2B5EF4-FFF2-40B4-BE49-F238E27FC236}">
                    <a16:creationId xmlns:a16="http://schemas.microsoft.com/office/drawing/2014/main" id="{24E42932-1314-4019-80E3-19C26F640A00}"/>
                  </a:ext>
                </a:extLst>
              </p:cNvPr>
              <p:cNvSpPr>
                <a:spLocks/>
              </p:cNvSpPr>
              <p:nvPr/>
            </p:nvSpPr>
            <p:spPr bwMode="auto">
              <a:xfrm>
                <a:off x="2422525" y="1531938"/>
                <a:ext cx="68262" cy="111125"/>
              </a:xfrm>
              <a:custGeom>
                <a:avLst/>
                <a:gdLst>
                  <a:gd name="T0" fmla="*/ 39 w 39"/>
                  <a:gd name="T1" fmla="*/ 0 h 60"/>
                  <a:gd name="T2" fmla="*/ 19 w 39"/>
                  <a:gd name="T3" fmla="*/ 60 h 60"/>
                </a:gdLst>
                <a:ahLst/>
                <a:cxnLst>
                  <a:cxn ang="0">
                    <a:pos x="T0" y="T1"/>
                  </a:cxn>
                  <a:cxn ang="0">
                    <a:pos x="T2" y="T3"/>
                  </a:cxn>
                </a:cxnLst>
                <a:rect l="0" t="0" r="r" b="b"/>
                <a:pathLst>
                  <a:path w="39" h="60">
                    <a:moveTo>
                      <a:pt x="39" y="0"/>
                    </a:moveTo>
                    <a:cubicBezTo>
                      <a:pt x="39" y="0"/>
                      <a:pt x="0" y="23"/>
                      <a:pt x="19" y="60"/>
                    </a:cubicBezTo>
                  </a:path>
                </a:pathLst>
              </a:custGeom>
              <a:noFill/>
              <a:ln w="9525"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1" name="Freeform 81">
                <a:extLst>
                  <a:ext uri="{FF2B5EF4-FFF2-40B4-BE49-F238E27FC236}">
                    <a16:creationId xmlns:a16="http://schemas.microsoft.com/office/drawing/2014/main" id="{050485E6-EE07-40DA-9717-C1DBC760E5CB}"/>
                  </a:ext>
                </a:extLst>
              </p:cNvPr>
              <p:cNvSpPr>
                <a:spLocks/>
              </p:cNvSpPr>
              <p:nvPr/>
            </p:nvSpPr>
            <p:spPr bwMode="auto">
              <a:xfrm>
                <a:off x="2438400" y="1403350"/>
                <a:ext cx="109537" cy="74612"/>
              </a:xfrm>
              <a:custGeom>
                <a:avLst/>
                <a:gdLst>
                  <a:gd name="T0" fmla="*/ 0 w 62"/>
                  <a:gd name="T1" fmla="*/ 0 h 40"/>
                  <a:gd name="T2" fmla="*/ 62 w 62"/>
                  <a:gd name="T3" fmla="*/ 40 h 40"/>
                </a:gdLst>
                <a:ahLst/>
                <a:cxnLst>
                  <a:cxn ang="0">
                    <a:pos x="T0" y="T1"/>
                  </a:cxn>
                  <a:cxn ang="0">
                    <a:pos x="T2" y="T3"/>
                  </a:cxn>
                </a:cxnLst>
                <a:rect l="0" t="0" r="r" b="b"/>
                <a:pathLst>
                  <a:path w="62" h="40">
                    <a:moveTo>
                      <a:pt x="0" y="0"/>
                    </a:moveTo>
                    <a:cubicBezTo>
                      <a:pt x="0" y="0"/>
                      <a:pt x="37" y="9"/>
                      <a:pt x="62" y="40"/>
                    </a:cubicBezTo>
                  </a:path>
                </a:pathLst>
              </a:custGeom>
              <a:noFill/>
              <a:ln w="9525"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2" name="Freeform 82">
                <a:extLst>
                  <a:ext uri="{FF2B5EF4-FFF2-40B4-BE49-F238E27FC236}">
                    <a16:creationId xmlns:a16="http://schemas.microsoft.com/office/drawing/2014/main" id="{11D21BD1-52B5-4A90-9735-671FEB488896}"/>
                  </a:ext>
                </a:extLst>
              </p:cNvPr>
              <p:cNvSpPr>
                <a:spLocks/>
              </p:cNvSpPr>
              <p:nvPr/>
            </p:nvSpPr>
            <p:spPr bwMode="auto">
              <a:xfrm>
                <a:off x="2520950" y="1468438"/>
                <a:ext cx="17462" cy="20637"/>
              </a:xfrm>
              <a:custGeom>
                <a:avLst/>
                <a:gdLst>
                  <a:gd name="T0" fmla="*/ 10 w 10"/>
                  <a:gd name="T1" fmla="*/ 0 h 11"/>
                  <a:gd name="T2" fmla="*/ 0 w 10"/>
                  <a:gd name="T3" fmla="*/ 11 h 11"/>
                </a:gdLst>
                <a:ahLst/>
                <a:cxnLst>
                  <a:cxn ang="0">
                    <a:pos x="T0" y="T1"/>
                  </a:cxn>
                  <a:cxn ang="0">
                    <a:pos x="T2" y="T3"/>
                  </a:cxn>
                </a:cxnLst>
                <a:rect l="0" t="0" r="r" b="b"/>
                <a:pathLst>
                  <a:path w="10" h="11">
                    <a:moveTo>
                      <a:pt x="10" y="0"/>
                    </a:moveTo>
                    <a:cubicBezTo>
                      <a:pt x="10" y="0"/>
                      <a:pt x="10" y="10"/>
                      <a:pt x="0" y="11"/>
                    </a:cubicBezTo>
                  </a:path>
                </a:pathLst>
              </a:custGeom>
              <a:noFill/>
              <a:ln w="9525"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3" name="Freeform 84">
                <a:extLst>
                  <a:ext uri="{FF2B5EF4-FFF2-40B4-BE49-F238E27FC236}">
                    <a16:creationId xmlns:a16="http://schemas.microsoft.com/office/drawing/2014/main" id="{91E2EA5E-52ED-4BAD-B271-956F806EF3B3}"/>
                  </a:ext>
                </a:extLst>
              </p:cNvPr>
              <p:cNvSpPr>
                <a:spLocks/>
              </p:cNvSpPr>
              <p:nvPr/>
            </p:nvSpPr>
            <p:spPr bwMode="auto">
              <a:xfrm>
                <a:off x="2290763" y="1736725"/>
                <a:ext cx="165100" cy="33337"/>
              </a:xfrm>
              <a:custGeom>
                <a:avLst/>
                <a:gdLst>
                  <a:gd name="T0" fmla="*/ 93 w 93"/>
                  <a:gd name="T1" fmla="*/ 15 h 18"/>
                  <a:gd name="T2" fmla="*/ 44 w 93"/>
                  <a:gd name="T3" fmla="*/ 11 h 18"/>
                  <a:gd name="T4" fmla="*/ 22 w 93"/>
                  <a:gd name="T5" fmla="*/ 0 h 18"/>
                  <a:gd name="T6" fmla="*/ 1 w 93"/>
                  <a:gd name="T7" fmla="*/ 18 h 18"/>
                </a:gdLst>
                <a:ahLst/>
                <a:cxnLst>
                  <a:cxn ang="0">
                    <a:pos x="T0" y="T1"/>
                  </a:cxn>
                  <a:cxn ang="0">
                    <a:pos x="T2" y="T3"/>
                  </a:cxn>
                  <a:cxn ang="0">
                    <a:pos x="T4" y="T5"/>
                  </a:cxn>
                  <a:cxn ang="0">
                    <a:pos x="T6" y="T7"/>
                  </a:cxn>
                </a:cxnLst>
                <a:rect l="0" t="0" r="r" b="b"/>
                <a:pathLst>
                  <a:path w="93" h="18">
                    <a:moveTo>
                      <a:pt x="93" y="15"/>
                    </a:moveTo>
                    <a:cubicBezTo>
                      <a:pt x="44" y="11"/>
                      <a:pt x="44" y="11"/>
                      <a:pt x="44" y="11"/>
                    </a:cubicBezTo>
                    <a:cubicBezTo>
                      <a:pt x="22" y="0"/>
                      <a:pt x="22" y="0"/>
                      <a:pt x="22" y="0"/>
                    </a:cubicBezTo>
                    <a:cubicBezTo>
                      <a:pt x="22" y="0"/>
                      <a:pt x="0" y="0"/>
                      <a:pt x="1" y="18"/>
                    </a:cubicBezTo>
                  </a:path>
                </a:pathLst>
              </a:custGeom>
              <a:noFill/>
              <a:ln w="9525" cap="rnd">
                <a:solidFill>
                  <a:schemeClr val="accent4">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grpSp>
    </p:spTree>
    <p:extLst>
      <p:ext uri="{BB962C8B-B14F-4D97-AF65-F5344CB8AC3E}">
        <p14:creationId xmlns:p14="http://schemas.microsoft.com/office/powerpoint/2010/main" val="2622164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sz="quarter" idx="13"/>
          </p:nvPr>
        </p:nvSpPr>
        <p:spPr>
          <a:xfrm>
            <a:off x="587648" y="996521"/>
            <a:ext cx="3456384" cy="504057"/>
          </a:xfrm>
        </p:spPr>
        <p:txBody>
          <a:bodyPr>
            <a:normAutofit fontScale="55000" lnSpcReduction="20000"/>
          </a:bodyPr>
          <a:lstStyle/>
          <a:p>
            <a:pPr>
              <a:lnSpc>
                <a:spcPct val="120000"/>
              </a:lnSpc>
              <a:buFont typeface="Arial" panose="020B0604020202020204" pitchFamily="34" charset="0"/>
              <a:buChar char="•"/>
            </a:pPr>
            <a:r>
              <a:rPr lang="fr-FR" dirty="0"/>
              <a:t>via la synthèse client (icône en haut à droite contenant la compétence financière)</a:t>
            </a:r>
          </a:p>
        </p:txBody>
      </p:sp>
      <p:pic>
        <p:nvPicPr>
          <p:cNvPr id="2050" name="Image 1" descr="cid:image019.jpg@01D59DFF.7DABCC90"/>
          <p:cNvPicPr>
            <a:picLocks noChangeAspect="1" noChangeArrowheads="1"/>
          </p:cNvPicPr>
          <p:nvPr/>
        </p:nvPicPr>
        <p:blipFill>
          <a:blip r:embed="rId2" r:link="rId3">
            <a:extLst>
              <a:ext uri="{28A0092B-C50C-407E-A947-70E740481C1C}">
                <a14:useLocalDpi xmlns:a14="http://schemas.microsoft.com/office/drawing/2010/main" val="0"/>
              </a:ext>
            </a:extLst>
          </a:blip>
          <a:srcRect l="28889" t="17459" r="8636" b="9659"/>
          <a:stretch>
            <a:fillRect/>
          </a:stretch>
        </p:blipFill>
        <p:spPr bwMode="auto">
          <a:xfrm>
            <a:off x="323528" y="1635646"/>
            <a:ext cx="3984624" cy="2481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llipse 8"/>
          <p:cNvSpPr/>
          <p:nvPr/>
        </p:nvSpPr>
        <p:spPr>
          <a:xfrm>
            <a:off x="3347864" y="1816367"/>
            <a:ext cx="816272" cy="23293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contenu 5"/>
          <p:cNvSpPr txBox="1">
            <a:spLocks/>
          </p:cNvSpPr>
          <p:nvPr/>
        </p:nvSpPr>
        <p:spPr>
          <a:xfrm>
            <a:off x="5056827" y="1011530"/>
            <a:ext cx="3096344" cy="504057"/>
          </a:xfrm>
          <a:prstGeom prst="rect">
            <a:avLst/>
          </a:prstGeom>
        </p:spPr>
        <p:txBody>
          <a:bodyPr vert="horz" lIns="91440" tIns="45720" rIns="91440" bIns="45720" rtlCol="0">
            <a:normAutofit/>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buFont typeface="Arial" panose="020B0604020202020204" pitchFamily="34" charset="0"/>
              <a:buChar char="•"/>
            </a:pPr>
            <a:r>
              <a:rPr lang="fr-FR" sz="1100" dirty="0"/>
              <a:t>via la transaction 0174 – lanceur LEA</a:t>
            </a:r>
          </a:p>
        </p:txBody>
      </p:sp>
      <p:pic>
        <p:nvPicPr>
          <p:cNvPr id="2051" name="Image 1"/>
          <p:cNvPicPr>
            <a:picLocks noChangeAspect="1" noChangeArrowheads="1"/>
          </p:cNvPicPr>
          <p:nvPr/>
        </p:nvPicPr>
        <p:blipFill>
          <a:blip r:embed="rId4">
            <a:extLst>
              <a:ext uri="{28A0092B-C50C-407E-A947-70E740481C1C}">
                <a14:useLocalDpi xmlns:a14="http://schemas.microsoft.com/office/drawing/2010/main" val="0"/>
              </a:ext>
            </a:extLst>
          </a:blip>
          <a:srcRect l="28629" t="16365" r="8427" b="12532"/>
          <a:stretch>
            <a:fillRect/>
          </a:stretch>
        </p:blipFill>
        <p:spPr bwMode="auto">
          <a:xfrm>
            <a:off x="4716016" y="1635646"/>
            <a:ext cx="4007607" cy="254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Ellipse 11"/>
          <p:cNvSpPr/>
          <p:nvPr/>
        </p:nvSpPr>
        <p:spPr>
          <a:xfrm>
            <a:off x="5148064" y="1848867"/>
            <a:ext cx="816272" cy="23293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4979864" y="1848867"/>
            <a:ext cx="816272" cy="23293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00" dirty="0">
                <a:solidFill>
                  <a:schemeClr val="tx1"/>
                </a:solidFill>
              </a:rPr>
              <a:t>0174</a:t>
            </a:r>
          </a:p>
        </p:txBody>
      </p:sp>
      <p:sp>
        <p:nvSpPr>
          <p:cNvPr id="14" name="Ellipse 13"/>
          <p:cNvSpPr/>
          <p:nvPr/>
        </p:nvSpPr>
        <p:spPr>
          <a:xfrm>
            <a:off x="3885653" y="1294092"/>
            <a:ext cx="316758" cy="271516"/>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solidFill>
              </a:rPr>
              <a:t>1</a:t>
            </a:r>
          </a:p>
        </p:txBody>
      </p:sp>
      <p:sp>
        <p:nvSpPr>
          <p:cNvPr id="15" name="Ellipse 14"/>
          <p:cNvSpPr/>
          <p:nvPr/>
        </p:nvSpPr>
        <p:spPr>
          <a:xfrm>
            <a:off x="5316174" y="1306826"/>
            <a:ext cx="321583" cy="271516"/>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solidFill>
              </a:rPr>
              <a:t>1</a:t>
            </a:r>
          </a:p>
        </p:txBody>
      </p:sp>
      <p:sp>
        <p:nvSpPr>
          <p:cNvPr id="16" name="Ellipse 15"/>
          <p:cNvSpPr/>
          <p:nvPr/>
        </p:nvSpPr>
        <p:spPr>
          <a:xfrm>
            <a:off x="2123729" y="3291831"/>
            <a:ext cx="288031" cy="279084"/>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solidFill>
              </a:rPr>
              <a:t>2</a:t>
            </a:r>
          </a:p>
        </p:txBody>
      </p:sp>
      <p:sp>
        <p:nvSpPr>
          <p:cNvPr id="17" name="Ellipse 16"/>
          <p:cNvSpPr/>
          <p:nvPr/>
        </p:nvSpPr>
        <p:spPr>
          <a:xfrm>
            <a:off x="6283416" y="3431373"/>
            <a:ext cx="321583" cy="271516"/>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solidFill>
              </a:rPr>
              <a:t>2</a:t>
            </a:r>
          </a:p>
        </p:txBody>
      </p:sp>
      <p:cxnSp>
        <p:nvCxnSpPr>
          <p:cNvPr id="7" name="Connecteur droit avec flèche 6"/>
          <p:cNvCxnSpPr>
            <a:stCxn id="14" idx="3"/>
          </p:cNvCxnSpPr>
          <p:nvPr/>
        </p:nvCxnSpPr>
        <p:spPr>
          <a:xfrm flipH="1">
            <a:off x="3851921" y="1525845"/>
            <a:ext cx="80120" cy="2657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a:stCxn id="15" idx="4"/>
            <a:endCxn id="12" idx="0"/>
          </p:cNvCxnSpPr>
          <p:nvPr/>
        </p:nvCxnSpPr>
        <p:spPr>
          <a:xfrm>
            <a:off x="5476966" y="1578342"/>
            <a:ext cx="79234" cy="2705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p:nvPr/>
        </p:nvCxnSpPr>
        <p:spPr>
          <a:xfrm flipH="1" flipV="1">
            <a:off x="1835696" y="3219822"/>
            <a:ext cx="288032"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flipV="1">
            <a:off x="6444208" y="3147815"/>
            <a:ext cx="0" cy="2835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itre 3">
            <a:extLst>
              <a:ext uri="{FF2B5EF4-FFF2-40B4-BE49-F238E27FC236}">
                <a16:creationId xmlns:a16="http://schemas.microsoft.com/office/drawing/2014/main" id="{FEA26BF1-1E2B-4E0A-84DC-4343C5FF1FEF}"/>
              </a:ext>
            </a:extLst>
          </p:cNvPr>
          <p:cNvSpPr txBox="1">
            <a:spLocks/>
          </p:cNvSpPr>
          <p:nvPr/>
        </p:nvSpPr>
        <p:spPr>
          <a:xfrm>
            <a:off x="899592" y="194400"/>
            <a:ext cx="7704856" cy="337362"/>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a:lstStyle>
          <a:p>
            <a:r>
              <a:rPr lang="fr-FR" sz="2000" dirty="0"/>
              <a:t>La signature électronique du QCF-QR en agence</a:t>
            </a:r>
          </a:p>
        </p:txBody>
      </p:sp>
      <p:sp>
        <p:nvSpPr>
          <p:cNvPr id="21" name="Espace réservé du texte 4">
            <a:extLst>
              <a:ext uri="{FF2B5EF4-FFF2-40B4-BE49-F238E27FC236}">
                <a16:creationId xmlns:a16="http://schemas.microsoft.com/office/drawing/2014/main" id="{910B423D-D5E9-464F-AE49-FF20A600E645}"/>
              </a:ext>
            </a:extLst>
          </p:cNvPr>
          <p:cNvSpPr txBox="1">
            <a:spLocks/>
          </p:cNvSpPr>
          <p:nvPr/>
        </p:nvSpPr>
        <p:spPr>
          <a:xfrm>
            <a:off x="900385" y="612000"/>
            <a:ext cx="7704098" cy="288032"/>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1" i="0" kern="1200" baseline="0">
                <a:solidFill>
                  <a:srgbClr val="B24388"/>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Points d’entrée : écran de lancement du parcours (1/3)</a:t>
            </a:r>
            <a:endParaRPr lang="fr-FR" dirty="0">
              <a:solidFill>
                <a:srgbClr val="00B050"/>
              </a:solidFill>
            </a:endParaRPr>
          </a:p>
        </p:txBody>
      </p:sp>
    </p:spTree>
    <p:extLst>
      <p:ext uri="{BB962C8B-B14F-4D97-AF65-F5344CB8AC3E}">
        <p14:creationId xmlns:p14="http://schemas.microsoft.com/office/powerpoint/2010/main" val="1580029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Image 2048"/>
          <p:cNvPicPr>
            <a:picLocks noChangeAspect="1"/>
          </p:cNvPicPr>
          <p:nvPr/>
        </p:nvPicPr>
        <p:blipFill>
          <a:blip r:embed="rId2"/>
          <a:stretch>
            <a:fillRect/>
          </a:stretch>
        </p:blipFill>
        <p:spPr>
          <a:xfrm>
            <a:off x="494809" y="1663062"/>
            <a:ext cx="3918443" cy="2459381"/>
          </a:xfrm>
          <a:prstGeom prst="rect">
            <a:avLst/>
          </a:prstGeom>
        </p:spPr>
      </p:pic>
      <p:sp>
        <p:nvSpPr>
          <p:cNvPr id="6" name="Espace réservé du contenu 5"/>
          <p:cNvSpPr>
            <a:spLocks noGrp="1"/>
          </p:cNvSpPr>
          <p:nvPr>
            <p:ph sz="quarter" idx="13"/>
          </p:nvPr>
        </p:nvSpPr>
        <p:spPr>
          <a:xfrm>
            <a:off x="430302" y="982531"/>
            <a:ext cx="3947174" cy="504057"/>
          </a:xfrm>
        </p:spPr>
        <p:txBody>
          <a:bodyPr>
            <a:normAutofit/>
          </a:bodyPr>
          <a:lstStyle/>
          <a:p>
            <a:pPr>
              <a:lnSpc>
                <a:spcPct val="120000"/>
              </a:lnSpc>
              <a:buFont typeface="Arial" panose="020B0604020202020204" pitchFamily="34" charset="0"/>
              <a:buChar char="•"/>
            </a:pPr>
            <a:r>
              <a:rPr lang="fr-FR" sz="1100" dirty="0"/>
              <a:t>via la transaction 0401 – ouverture compte titres et PEA</a:t>
            </a:r>
          </a:p>
        </p:txBody>
      </p:sp>
      <p:sp>
        <p:nvSpPr>
          <p:cNvPr id="11" name="Espace réservé du contenu 5"/>
          <p:cNvSpPr txBox="1">
            <a:spLocks/>
          </p:cNvSpPr>
          <p:nvPr/>
        </p:nvSpPr>
        <p:spPr>
          <a:xfrm>
            <a:off x="4680253" y="952831"/>
            <a:ext cx="3988469" cy="504057"/>
          </a:xfrm>
          <a:prstGeom prst="rect">
            <a:avLst/>
          </a:prstGeom>
        </p:spPr>
        <p:txBody>
          <a:bodyPr vert="horz" lIns="91440" tIns="45720" rIns="91440" bIns="45720" rtlCol="0">
            <a:normAutofit/>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buFont typeface="Arial" panose="020B0604020202020204" pitchFamily="34" charset="0"/>
              <a:buChar char="•"/>
            </a:pPr>
            <a:r>
              <a:rPr lang="fr-FR" sz="1100" dirty="0"/>
              <a:t>via la transaction 0501 – avenant compte titres et PEA</a:t>
            </a:r>
          </a:p>
        </p:txBody>
      </p:sp>
      <p:sp>
        <p:nvSpPr>
          <p:cNvPr id="13" name="Ellipse 12"/>
          <p:cNvSpPr/>
          <p:nvPr/>
        </p:nvSpPr>
        <p:spPr>
          <a:xfrm>
            <a:off x="4979864" y="1848867"/>
            <a:ext cx="816272" cy="23293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dirty="0">
              <a:solidFill>
                <a:schemeClr val="tx1"/>
              </a:solidFill>
            </a:endParaRPr>
          </a:p>
        </p:txBody>
      </p:sp>
      <p:pic>
        <p:nvPicPr>
          <p:cNvPr id="21" name="Image 20"/>
          <p:cNvPicPr>
            <a:picLocks noChangeAspect="1"/>
          </p:cNvPicPr>
          <p:nvPr/>
        </p:nvPicPr>
        <p:blipFill>
          <a:blip r:embed="rId3"/>
          <a:stretch>
            <a:fillRect/>
          </a:stretch>
        </p:blipFill>
        <p:spPr>
          <a:xfrm>
            <a:off x="4725196" y="1663062"/>
            <a:ext cx="3943526" cy="2474307"/>
          </a:xfrm>
          <a:prstGeom prst="rect">
            <a:avLst/>
          </a:prstGeom>
        </p:spPr>
      </p:pic>
      <p:sp>
        <p:nvSpPr>
          <p:cNvPr id="17" name="Ellipse 16"/>
          <p:cNvSpPr/>
          <p:nvPr/>
        </p:nvSpPr>
        <p:spPr>
          <a:xfrm>
            <a:off x="5233068" y="3291831"/>
            <a:ext cx="321583" cy="271516"/>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solidFill>
              </a:rPr>
              <a:t>1</a:t>
            </a:r>
          </a:p>
        </p:txBody>
      </p:sp>
      <p:cxnSp>
        <p:nvCxnSpPr>
          <p:cNvPr id="26" name="Connecteur droit avec flèche 25"/>
          <p:cNvCxnSpPr>
            <a:stCxn id="17" idx="0"/>
          </p:cNvCxnSpPr>
          <p:nvPr/>
        </p:nvCxnSpPr>
        <p:spPr>
          <a:xfrm flipH="1" flipV="1">
            <a:off x="5393859" y="3005566"/>
            <a:ext cx="1" cy="2862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Ellipse 11"/>
          <p:cNvSpPr/>
          <p:nvPr/>
        </p:nvSpPr>
        <p:spPr>
          <a:xfrm>
            <a:off x="5076056" y="1879678"/>
            <a:ext cx="816272" cy="23293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0" name="Connecteur droit avec flèche 19"/>
          <p:cNvCxnSpPr>
            <a:stCxn id="15" idx="4"/>
            <a:endCxn id="12" idx="0"/>
          </p:cNvCxnSpPr>
          <p:nvPr/>
        </p:nvCxnSpPr>
        <p:spPr>
          <a:xfrm>
            <a:off x="5418073" y="1525613"/>
            <a:ext cx="66119" cy="3540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Ellipse 14"/>
          <p:cNvSpPr/>
          <p:nvPr/>
        </p:nvSpPr>
        <p:spPr>
          <a:xfrm>
            <a:off x="5257281" y="1254097"/>
            <a:ext cx="321583" cy="271516"/>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solidFill>
              </a:rPr>
              <a:t>2</a:t>
            </a:r>
          </a:p>
        </p:txBody>
      </p:sp>
      <p:cxnSp>
        <p:nvCxnSpPr>
          <p:cNvPr id="23" name="Connecteur droit avec flèche 22"/>
          <p:cNvCxnSpPr>
            <a:stCxn id="16" idx="7"/>
          </p:cNvCxnSpPr>
          <p:nvPr/>
        </p:nvCxnSpPr>
        <p:spPr>
          <a:xfrm flipV="1">
            <a:off x="342708" y="2772015"/>
            <a:ext cx="429102" cy="2942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Ellipse 15"/>
          <p:cNvSpPr/>
          <p:nvPr/>
        </p:nvSpPr>
        <p:spPr>
          <a:xfrm>
            <a:off x="96858" y="3025355"/>
            <a:ext cx="288031" cy="279084"/>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solidFill>
              </a:rPr>
              <a:t>1</a:t>
            </a:r>
          </a:p>
        </p:txBody>
      </p:sp>
      <p:sp>
        <p:nvSpPr>
          <p:cNvPr id="9" name="Ellipse 8"/>
          <p:cNvSpPr/>
          <p:nvPr/>
        </p:nvSpPr>
        <p:spPr>
          <a:xfrm>
            <a:off x="728834" y="1855318"/>
            <a:ext cx="816272" cy="23293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 name="Connecteur droit avec flèche 6"/>
          <p:cNvCxnSpPr>
            <a:stCxn id="14" idx="3"/>
            <a:endCxn id="9" idx="0"/>
          </p:cNvCxnSpPr>
          <p:nvPr/>
        </p:nvCxnSpPr>
        <p:spPr>
          <a:xfrm flipH="1">
            <a:off x="1136970" y="1546118"/>
            <a:ext cx="296145" cy="309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Ellipse 13"/>
          <p:cNvSpPr/>
          <p:nvPr/>
        </p:nvSpPr>
        <p:spPr>
          <a:xfrm>
            <a:off x="1386727" y="1314365"/>
            <a:ext cx="316758" cy="271516"/>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solidFill>
              </a:rPr>
              <a:t>2</a:t>
            </a:r>
          </a:p>
        </p:txBody>
      </p:sp>
      <p:sp>
        <p:nvSpPr>
          <p:cNvPr id="25" name="Titre 3">
            <a:extLst>
              <a:ext uri="{FF2B5EF4-FFF2-40B4-BE49-F238E27FC236}">
                <a16:creationId xmlns:a16="http://schemas.microsoft.com/office/drawing/2014/main" id="{E0C23A4E-E886-419B-A162-8E20B8F679AA}"/>
              </a:ext>
            </a:extLst>
          </p:cNvPr>
          <p:cNvSpPr txBox="1">
            <a:spLocks/>
          </p:cNvSpPr>
          <p:nvPr/>
        </p:nvSpPr>
        <p:spPr>
          <a:xfrm>
            <a:off x="899592" y="194400"/>
            <a:ext cx="7704856" cy="337362"/>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a:lstStyle>
          <a:p>
            <a:r>
              <a:rPr lang="fr-FR" sz="2000" dirty="0"/>
              <a:t>La signature électronique du QCF-QR en agence</a:t>
            </a:r>
          </a:p>
        </p:txBody>
      </p:sp>
      <p:sp>
        <p:nvSpPr>
          <p:cNvPr id="27" name="Espace réservé du texte 4">
            <a:extLst>
              <a:ext uri="{FF2B5EF4-FFF2-40B4-BE49-F238E27FC236}">
                <a16:creationId xmlns:a16="http://schemas.microsoft.com/office/drawing/2014/main" id="{8E0B8D57-8BD0-4E52-83B5-980DB65A5AB2}"/>
              </a:ext>
            </a:extLst>
          </p:cNvPr>
          <p:cNvSpPr txBox="1">
            <a:spLocks/>
          </p:cNvSpPr>
          <p:nvPr/>
        </p:nvSpPr>
        <p:spPr>
          <a:xfrm>
            <a:off x="900385" y="612000"/>
            <a:ext cx="7704098" cy="288032"/>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1" i="0" kern="1200" baseline="0">
                <a:solidFill>
                  <a:srgbClr val="B24388"/>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Points d’entrée : écran de lancement du parcours (2/3)</a:t>
            </a:r>
            <a:endParaRPr lang="fr-FR" dirty="0">
              <a:solidFill>
                <a:srgbClr val="00B050"/>
              </a:solidFill>
            </a:endParaRPr>
          </a:p>
        </p:txBody>
      </p:sp>
    </p:spTree>
    <p:extLst>
      <p:ext uri="{BB962C8B-B14F-4D97-AF65-F5344CB8AC3E}">
        <p14:creationId xmlns:p14="http://schemas.microsoft.com/office/powerpoint/2010/main" val="2302364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sz="quarter" idx="13"/>
          </p:nvPr>
        </p:nvSpPr>
        <p:spPr>
          <a:xfrm>
            <a:off x="2412596" y="966424"/>
            <a:ext cx="3731918" cy="504057"/>
          </a:xfrm>
        </p:spPr>
        <p:txBody>
          <a:bodyPr>
            <a:normAutofit/>
          </a:bodyPr>
          <a:lstStyle/>
          <a:p>
            <a:pPr>
              <a:lnSpc>
                <a:spcPct val="120000"/>
              </a:lnSpc>
              <a:buFont typeface="Arial" panose="020B0604020202020204" pitchFamily="34" charset="0"/>
              <a:buChar char="•"/>
            </a:pPr>
            <a:r>
              <a:rPr lang="fr-FR" sz="1100" dirty="0"/>
              <a:t>via la transaction 0105 – parcours autonome titres </a:t>
            </a:r>
          </a:p>
        </p:txBody>
      </p:sp>
      <p:sp>
        <p:nvSpPr>
          <p:cNvPr id="14" name="Ellipse 13"/>
          <p:cNvSpPr/>
          <p:nvPr/>
        </p:nvSpPr>
        <p:spPr>
          <a:xfrm>
            <a:off x="3572722" y="1299103"/>
            <a:ext cx="316758" cy="271516"/>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solidFill>
              </a:rPr>
              <a:t>2</a:t>
            </a:r>
          </a:p>
        </p:txBody>
      </p:sp>
      <p:pic>
        <p:nvPicPr>
          <p:cNvPr id="2" name="Image 1"/>
          <p:cNvPicPr>
            <a:picLocks noChangeAspect="1"/>
          </p:cNvPicPr>
          <p:nvPr/>
        </p:nvPicPr>
        <p:blipFill>
          <a:blip r:embed="rId2"/>
          <a:stretch>
            <a:fillRect/>
          </a:stretch>
        </p:blipFill>
        <p:spPr>
          <a:xfrm>
            <a:off x="2412596" y="1691369"/>
            <a:ext cx="3963918" cy="2488299"/>
          </a:xfrm>
          <a:prstGeom prst="rect">
            <a:avLst/>
          </a:prstGeom>
        </p:spPr>
      </p:pic>
      <p:sp>
        <p:nvSpPr>
          <p:cNvPr id="9" name="Ellipse 8"/>
          <p:cNvSpPr/>
          <p:nvPr/>
        </p:nvSpPr>
        <p:spPr>
          <a:xfrm>
            <a:off x="2627784" y="1889497"/>
            <a:ext cx="816272" cy="23293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 name="Connecteur droit avec flèche 6"/>
          <p:cNvCxnSpPr>
            <a:stCxn id="14" idx="3"/>
            <a:endCxn id="9" idx="7"/>
          </p:cNvCxnSpPr>
          <p:nvPr/>
        </p:nvCxnSpPr>
        <p:spPr>
          <a:xfrm flipH="1">
            <a:off x="3324516" y="1530856"/>
            <a:ext cx="294594" cy="3927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Ellipse 15"/>
          <p:cNvSpPr/>
          <p:nvPr/>
        </p:nvSpPr>
        <p:spPr>
          <a:xfrm>
            <a:off x="3281262" y="3291830"/>
            <a:ext cx="288031" cy="279084"/>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solidFill>
              </a:rPr>
              <a:t>1</a:t>
            </a:r>
          </a:p>
        </p:txBody>
      </p:sp>
      <p:cxnSp>
        <p:nvCxnSpPr>
          <p:cNvPr id="23" name="Connecteur droit avec flèche 22"/>
          <p:cNvCxnSpPr>
            <a:stCxn id="16" idx="1"/>
          </p:cNvCxnSpPr>
          <p:nvPr/>
        </p:nvCxnSpPr>
        <p:spPr>
          <a:xfrm flipH="1" flipV="1">
            <a:off x="2990439" y="3037744"/>
            <a:ext cx="333004" cy="2949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itre 3">
            <a:extLst>
              <a:ext uri="{FF2B5EF4-FFF2-40B4-BE49-F238E27FC236}">
                <a16:creationId xmlns:a16="http://schemas.microsoft.com/office/drawing/2014/main" id="{EEF4D05D-E523-428F-8EA6-178C1BC582EA}"/>
              </a:ext>
            </a:extLst>
          </p:cNvPr>
          <p:cNvSpPr txBox="1">
            <a:spLocks/>
          </p:cNvSpPr>
          <p:nvPr/>
        </p:nvSpPr>
        <p:spPr>
          <a:xfrm>
            <a:off x="899592" y="194400"/>
            <a:ext cx="7704856" cy="337362"/>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a:lstStyle>
          <a:p>
            <a:r>
              <a:rPr lang="fr-FR" sz="2000" dirty="0"/>
              <a:t>La signature électronique du QCF-QR en agence</a:t>
            </a:r>
          </a:p>
        </p:txBody>
      </p:sp>
      <p:sp>
        <p:nvSpPr>
          <p:cNvPr id="17" name="Espace réservé du texte 4">
            <a:extLst>
              <a:ext uri="{FF2B5EF4-FFF2-40B4-BE49-F238E27FC236}">
                <a16:creationId xmlns:a16="http://schemas.microsoft.com/office/drawing/2014/main" id="{048774BB-5F1E-46FA-AC65-8343256C3516}"/>
              </a:ext>
            </a:extLst>
          </p:cNvPr>
          <p:cNvSpPr txBox="1">
            <a:spLocks/>
          </p:cNvSpPr>
          <p:nvPr/>
        </p:nvSpPr>
        <p:spPr>
          <a:xfrm>
            <a:off x="900385" y="612000"/>
            <a:ext cx="7704098" cy="288032"/>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1" i="0" kern="1200" baseline="0">
                <a:solidFill>
                  <a:srgbClr val="B24388"/>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Points d’entrée : écran de lancement du parcours (3/3)</a:t>
            </a:r>
            <a:endParaRPr lang="fr-FR" dirty="0">
              <a:solidFill>
                <a:srgbClr val="00B050"/>
              </a:solidFill>
            </a:endParaRPr>
          </a:p>
        </p:txBody>
      </p:sp>
    </p:spTree>
    <p:extLst>
      <p:ext uri="{BB962C8B-B14F-4D97-AF65-F5344CB8AC3E}">
        <p14:creationId xmlns:p14="http://schemas.microsoft.com/office/powerpoint/2010/main" val="1147745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sz="quarter" idx="13"/>
          </p:nvPr>
        </p:nvSpPr>
        <p:spPr>
          <a:xfrm>
            <a:off x="1439652" y="1063965"/>
            <a:ext cx="5601976" cy="504057"/>
          </a:xfrm>
        </p:spPr>
        <p:txBody>
          <a:bodyPr>
            <a:noAutofit/>
          </a:bodyPr>
          <a:lstStyle/>
          <a:p>
            <a:pPr>
              <a:lnSpc>
                <a:spcPct val="120000"/>
              </a:lnSpc>
              <a:buFont typeface="Arial" panose="020B0604020202020204" pitchFamily="34" charset="0"/>
              <a:buChar char="•"/>
            </a:pPr>
            <a:r>
              <a:rPr lang="fr-FR" sz="1100" dirty="0"/>
              <a:t>En fin de questionnaire, si les contrôles permettent la SAG, les écrans SAG se déclenchent automatiquement en proposant la signature du QCF-QR </a:t>
            </a:r>
          </a:p>
        </p:txBody>
      </p:sp>
      <p:sp>
        <p:nvSpPr>
          <p:cNvPr id="8" name="Rectangle 7"/>
          <p:cNvSpPr/>
          <p:nvPr/>
        </p:nvSpPr>
        <p:spPr>
          <a:xfrm>
            <a:off x="6804248" y="3113361"/>
            <a:ext cx="288032" cy="1440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itre 3">
            <a:extLst>
              <a:ext uri="{FF2B5EF4-FFF2-40B4-BE49-F238E27FC236}">
                <a16:creationId xmlns:a16="http://schemas.microsoft.com/office/drawing/2014/main" id="{DF7686D7-74FB-4D9A-AC8A-5DC5EA0E8DA7}"/>
              </a:ext>
            </a:extLst>
          </p:cNvPr>
          <p:cNvSpPr txBox="1">
            <a:spLocks/>
          </p:cNvSpPr>
          <p:nvPr/>
        </p:nvSpPr>
        <p:spPr>
          <a:xfrm>
            <a:off x="899592" y="194400"/>
            <a:ext cx="7704856" cy="337362"/>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a:lstStyle>
          <a:p>
            <a:r>
              <a:rPr lang="fr-FR" sz="2000" dirty="0"/>
              <a:t>La signature électronique du QCF-QR en agence</a:t>
            </a:r>
          </a:p>
        </p:txBody>
      </p:sp>
      <p:sp>
        <p:nvSpPr>
          <p:cNvPr id="9" name="Espace réservé du texte 4">
            <a:extLst>
              <a:ext uri="{FF2B5EF4-FFF2-40B4-BE49-F238E27FC236}">
                <a16:creationId xmlns:a16="http://schemas.microsoft.com/office/drawing/2014/main" id="{19362179-D645-4300-BCA6-5B44A71AA6AC}"/>
              </a:ext>
            </a:extLst>
          </p:cNvPr>
          <p:cNvSpPr txBox="1">
            <a:spLocks/>
          </p:cNvSpPr>
          <p:nvPr/>
        </p:nvSpPr>
        <p:spPr>
          <a:xfrm>
            <a:off x="900385" y="612000"/>
            <a:ext cx="7704098" cy="288032"/>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1" i="0" kern="1200" baseline="0">
                <a:solidFill>
                  <a:srgbClr val="B24388"/>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Point de sortie : écran de fin de parcours</a:t>
            </a:r>
            <a:endParaRPr lang="fr-FR" dirty="0">
              <a:solidFill>
                <a:srgbClr val="00B050"/>
              </a:solidFill>
            </a:endParaRPr>
          </a:p>
        </p:txBody>
      </p:sp>
      <p:pic>
        <p:nvPicPr>
          <p:cNvPr id="10" name="Picture 2" descr="cid:image003.png@01D5E583.FEC7C880">
            <a:extLst>
              <a:ext uri="{FF2B5EF4-FFF2-40B4-BE49-F238E27FC236}">
                <a16:creationId xmlns:a16="http://schemas.microsoft.com/office/drawing/2014/main" id="{0D3A16DD-3881-4569-A16E-73CB4E5E0006}"/>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12248" y="1608260"/>
            <a:ext cx="3528392" cy="2245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6" descr="cid:image004.png@01D5E583.FEC7C880">
            <a:extLst>
              <a:ext uri="{FF2B5EF4-FFF2-40B4-BE49-F238E27FC236}">
                <a16:creationId xmlns:a16="http://schemas.microsoft.com/office/drawing/2014/main" id="{B358A99C-D2F6-49C5-8915-2FD2DFC7FF5D}"/>
              </a:ext>
            </a:extLst>
          </p:cNvPr>
          <p:cNvPicPr>
            <a:picLocks noChangeAspect="1" noChangeArrowheads="1"/>
          </p:cNvPicPr>
          <p:nvPr/>
        </p:nvPicPr>
        <p:blipFill rotWithShape="1">
          <a:blip r:embed="rId4" r:link="rId5">
            <a:extLst>
              <a:ext uri="{28A0092B-C50C-407E-A947-70E740481C1C}">
                <a14:useLocalDpi xmlns:a14="http://schemas.microsoft.com/office/drawing/2010/main" val="0"/>
              </a:ext>
            </a:extLst>
          </a:blip>
          <a:srcRect t="5681" r="17004" b="14790"/>
          <a:stretch>
            <a:fillRect/>
          </a:stretch>
        </p:blipFill>
        <p:spPr bwMode="auto">
          <a:xfrm>
            <a:off x="4458845" y="1631529"/>
            <a:ext cx="4145603" cy="2232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44961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10">
            <a:extLst>
              <a:ext uri="{FF2B5EF4-FFF2-40B4-BE49-F238E27FC236}">
                <a16:creationId xmlns:a16="http://schemas.microsoft.com/office/drawing/2014/main" id="{EFCB99FE-1E99-4335-9A78-2277DA15E8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497" t="15833" r="32500" b="32010"/>
          <a:stretch>
            <a:fillRect/>
          </a:stretch>
        </p:blipFill>
        <p:spPr bwMode="auto">
          <a:xfrm>
            <a:off x="251521" y="981629"/>
            <a:ext cx="3354242" cy="2238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re 3">
            <a:extLst>
              <a:ext uri="{FF2B5EF4-FFF2-40B4-BE49-F238E27FC236}">
                <a16:creationId xmlns:a16="http://schemas.microsoft.com/office/drawing/2014/main" id="{477CD48C-E064-44A7-ACEC-2A8B0CEF87B3}"/>
              </a:ext>
            </a:extLst>
          </p:cNvPr>
          <p:cNvSpPr txBox="1">
            <a:spLocks/>
          </p:cNvSpPr>
          <p:nvPr/>
        </p:nvSpPr>
        <p:spPr>
          <a:xfrm>
            <a:off x="899592" y="194400"/>
            <a:ext cx="7704856" cy="337362"/>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a:lstStyle>
          <a:p>
            <a:r>
              <a:rPr lang="fr-FR" sz="2000" dirty="0"/>
              <a:t>La signature électronique du QCF-QR en agence</a:t>
            </a:r>
          </a:p>
        </p:txBody>
      </p:sp>
      <p:sp>
        <p:nvSpPr>
          <p:cNvPr id="9" name="Espace réservé du texte 4">
            <a:extLst>
              <a:ext uri="{FF2B5EF4-FFF2-40B4-BE49-F238E27FC236}">
                <a16:creationId xmlns:a16="http://schemas.microsoft.com/office/drawing/2014/main" id="{4F1E4800-AF69-44F7-A074-54443F89F92E}"/>
              </a:ext>
            </a:extLst>
          </p:cNvPr>
          <p:cNvSpPr txBox="1">
            <a:spLocks/>
          </p:cNvSpPr>
          <p:nvPr/>
        </p:nvSpPr>
        <p:spPr>
          <a:xfrm>
            <a:off x="900385" y="612000"/>
            <a:ext cx="7704098" cy="288032"/>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1" i="0" kern="1200" baseline="0">
                <a:solidFill>
                  <a:srgbClr val="B24388"/>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Point de sortie : écrans espace de signature</a:t>
            </a:r>
            <a:endParaRPr lang="fr-FR" dirty="0">
              <a:solidFill>
                <a:srgbClr val="00B050"/>
              </a:solidFill>
            </a:endParaRPr>
          </a:p>
        </p:txBody>
      </p:sp>
      <p:pic>
        <p:nvPicPr>
          <p:cNvPr id="6" name="Image 11">
            <a:extLst>
              <a:ext uri="{FF2B5EF4-FFF2-40B4-BE49-F238E27FC236}">
                <a16:creationId xmlns:a16="http://schemas.microsoft.com/office/drawing/2014/main" id="{007850D8-B1F8-4589-BC96-EC6B2BCAA4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6250" t="23056" r="25156" b="18056"/>
          <a:stretch>
            <a:fillRect/>
          </a:stretch>
        </p:blipFill>
        <p:spPr bwMode="auto">
          <a:xfrm>
            <a:off x="3419872" y="1321967"/>
            <a:ext cx="3363739" cy="2290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12">
            <a:extLst>
              <a:ext uri="{FF2B5EF4-FFF2-40B4-BE49-F238E27FC236}">
                <a16:creationId xmlns:a16="http://schemas.microsoft.com/office/drawing/2014/main" id="{03E16940-C102-4957-AA35-31633999F4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937" t="25833" r="26250" b="28889"/>
          <a:stretch>
            <a:fillRect/>
          </a:stretch>
        </p:blipFill>
        <p:spPr bwMode="auto">
          <a:xfrm>
            <a:off x="5937196" y="2839872"/>
            <a:ext cx="3171084" cy="1691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Espace réservé du contenu 5">
            <a:extLst>
              <a:ext uri="{FF2B5EF4-FFF2-40B4-BE49-F238E27FC236}">
                <a16:creationId xmlns:a16="http://schemas.microsoft.com/office/drawing/2014/main" id="{6B01B728-2C3C-4A88-A426-2D2A6236C958}"/>
              </a:ext>
            </a:extLst>
          </p:cNvPr>
          <p:cNvSpPr>
            <a:spLocks noGrp="1"/>
          </p:cNvSpPr>
          <p:nvPr>
            <p:ph sz="quarter" idx="13"/>
          </p:nvPr>
        </p:nvSpPr>
        <p:spPr>
          <a:xfrm>
            <a:off x="236873" y="3840187"/>
            <a:ext cx="4911191" cy="504057"/>
          </a:xfrm>
        </p:spPr>
        <p:txBody>
          <a:bodyPr>
            <a:noAutofit/>
          </a:bodyPr>
          <a:lstStyle/>
          <a:p>
            <a:pPr>
              <a:lnSpc>
                <a:spcPct val="120000"/>
              </a:lnSpc>
              <a:buFont typeface="Arial" panose="020B0604020202020204" pitchFamily="34" charset="0"/>
              <a:buChar char="•"/>
            </a:pPr>
            <a:r>
              <a:rPr lang="fr-FR" sz="1100" dirty="0"/>
              <a:t>Si refus SAG du client ou SAG impossible, bascule sur choix papier et on reste sur l’enchaînement existant, sinon poursuite du processus.</a:t>
            </a:r>
          </a:p>
        </p:txBody>
      </p:sp>
    </p:spTree>
    <p:extLst>
      <p:ext uri="{BB962C8B-B14F-4D97-AF65-F5344CB8AC3E}">
        <p14:creationId xmlns:p14="http://schemas.microsoft.com/office/powerpoint/2010/main" val="41359697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5"/>
          <p:cNvSpPr>
            <a:spLocks noGrp="1"/>
          </p:cNvSpPr>
          <p:nvPr>
            <p:ph sz="quarter" idx="13"/>
          </p:nvPr>
        </p:nvSpPr>
        <p:spPr>
          <a:xfrm>
            <a:off x="1907704" y="980270"/>
            <a:ext cx="5097864" cy="504057"/>
          </a:xfrm>
        </p:spPr>
        <p:txBody>
          <a:bodyPr>
            <a:noAutofit/>
          </a:bodyPr>
          <a:lstStyle/>
          <a:p>
            <a:pPr>
              <a:lnSpc>
                <a:spcPct val="120000"/>
              </a:lnSpc>
              <a:buFont typeface="Arial" panose="020B0604020202020204" pitchFamily="34" charset="0"/>
              <a:buChar char="•"/>
            </a:pPr>
            <a:r>
              <a:rPr lang="fr-FR" sz="1100" dirty="0">
                <a:ea typeface="Times New Roman" panose="02020603050405020304" pitchFamily="18" charset="0"/>
                <a:cs typeface="Times New Roman" panose="02020603050405020304" pitchFamily="18" charset="0"/>
              </a:rPr>
              <a:t>En contexte SAG, le document signé est déposé dans la MSI et/ou le coffre-fort numérique du tiers ou envoyé sur le courriel personnel du tiers</a:t>
            </a:r>
            <a:endParaRPr lang="fr-FR" sz="1100" dirty="0"/>
          </a:p>
        </p:txBody>
      </p:sp>
      <p:pic>
        <p:nvPicPr>
          <p:cNvPr id="3" name="Image 2"/>
          <p:cNvPicPr>
            <a:picLocks noChangeAspect="1"/>
          </p:cNvPicPr>
          <p:nvPr/>
        </p:nvPicPr>
        <p:blipFill>
          <a:blip r:embed="rId2"/>
          <a:stretch>
            <a:fillRect/>
          </a:stretch>
        </p:blipFill>
        <p:spPr>
          <a:xfrm>
            <a:off x="1763688" y="1610359"/>
            <a:ext cx="5692700" cy="2965294"/>
          </a:xfrm>
          <a:prstGeom prst="rect">
            <a:avLst/>
          </a:prstGeom>
        </p:spPr>
      </p:pic>
      <p:sp>
        <p:nvSpPr>
          <p:cNvPr id="6" name="Titre 3">
            <a:extLst>
              <a:ext uri="{FF2B5EF4-FFF2-40B4-BE49-F238E27FC236}">
                <a16:creationId xmlns:a16="http://schemas.microsoft.com/office/drawing/2014/main" id="{A37251F2-0814-431E-AF2B-4D93FB26FAA7}"/>
              </a:ext>
            </a:extLst>
          </p:cNvPr>
          <p:cNvSpPr txBox="1">
            <a:spLocks/>
          </p:cNvSpPr>
          <p:nvPr/>
        </p:nvSpPr>
        <p:spPr>
          <a:xfrm>
            <a:off x="899592" y="194400"/>
            <a:ext cx="7704856" cy="337362"/>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a:lstStyle>
          <a:p>
            <a:r>
              <a:rPr lang="fr-FR" sz="2000" dirty="0"/>
              <a:t>La signature électronique du QCF-QR en agence</a:t>
            </a:r>
          </a:p>
        </p:txBody>
      </p:sp>
      <p:sp>
        <p:nvSpPr>
          <p:cNvPr id="7" name="Espace réservé du texte 4">
            <a:extLst>
              <a:ext uri="{FF2B5EF4-FFF2-40B4-BE49-F238E27FC236}">
                <a16:creationId xmlns:a16="http://schemas.microsoft.com/office/drawing/2014/main" id="{4B63B9F4-350F-4AD9-91E2-0FF64D0E2DAD}"/>
              </a:ext>
            </a:extLst>
          </p:cNvPr>
          <p:cNvSpPr txBox="1">
            <a:spLocks/>
          </p:cNvSpPr>
          <p:nvPr/>
        </p:nvSpPr>
        <p:spPr>
          <a:xfrm>
            <a:off x="900385" y="612000"/>
            <a:ext cx="7704098" cy="288032"/>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1" i="0" kern="1200" baseline="0">
                <a:solidFill>
                  <a:srgbClr val="B24388"/>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Archivage à destination du client</a:t>
            </a:r>
            <a:endParaRPr lang="fr-FR" dirty="0">
              <a:solidFill>
                <a:srgbClr val="00B050"/>
              </a:solidFill>
            </a:endParaRPr>
          </a:p>
        </p:txBody>
      </p:sp>
    </p:spTree>
    <p:extLst>
      <p:ext uri="{BB962C8B-B14F-4D97-AF65-F5344CB8AC3E}">
        <p14:creationId xmlns:p14="http://schemas.microsoft.com/office/powerpoint/2010/main" val="3200403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5"/>
          <p:cNvSpPr>
            <a:spLocks noGrp="1"/>
          </p:cNvSpPr>
          <p:nvPr>
            <p:ph sz="quarter" idx="13"/>
          </p:nvPr>
        </p:nvSpPr>
        <p:spPr>
          <a:xfrm>
            <a:off x="1007604" y="999609"/>
            <a:ext cx="7128792" cy="675642"/>
          </a:xfrm>
        </p:spPr>
        <p:txBody>
          <a:bodyPr>
            <a:noAutofit/>
          </a:bodyPr>
          <a:lstStyle/>
          <a:p>
            <a:pPr>
              <a:lnSpc>
                <a:spcPct val="120000"/>
              </a:lnSpc>
              <a:buFont typeface="Arial" panose="020B0604020202020204" pitchFamily="34" charset="0"/>
              <a:buChar char="•"/>
            </a:pPr>
            <a:r>
              <a:rPr lang="fr-FR" sz="1200" b="1" dirty="0"/>
              <a:t>En FIN de signature électronique</a:t>
            </a:r>
            <a:r>
              <a:rPr lang="fr-FR" sz="1200" dirty="0"/>
              <a:t>, le document est automatiquement stocké dans le plan de classement du client (restitué dans la rubrique « Connaissance client »).</a:t>
            </a:r>
          </a:p>
        </p:txBody>
      </p:sp>
      <p:pic>
        <p:nvPicPr>
          <p:cNvPr id="3" name="Image 2"/>
          <p:cNvPicPr>
            <a:picLocks noChangeAspect="1"/>
          </p:cNvPicPr>
          <p:nvPr/>
        </p:nvPicPr>
        <p:blipFill>
          <a:blip r:embed="rId2"/>
          <a:stretch>
            <a:fillRect/>
          </a:stretch>
        </p:blipFill>
        <p:spPr>
          <a:xfrm>
            <a:off x="1403648" y="1779662"/>
            <a:ext cx="6346492" cy="2160240"/>
          </a:xfrm>
          <a:prstGeom prst="rect">
            <a:avLst/>
          </a:prstGeom>
        </p:spPr>
      </p:pic>
      <p:sp>
        <p:nvSpPr>
          <p:cNvPr id="6" name="Titre 3">
            <a:extLst>
              <a:ext uri="{FF2B5EF4-FFF2-40B4-BE49-F238E27FC236}">
                <a16:creationId xmlns:a16="http://schemas.microsoft.com/office/drawing/2014/main" id="{90268386-0CF1-4ADB-8474-EEE77B3DA287}"/>
              </a:ext>
            </a:extLst>
          </p:cNvPr>
          <p:cNvSpPr txBox="1">
            <a:spLocks/>
          </p:cNvSpPr>
          <p:nvPr/>
        </p:nvSpPr>
        <p:spPr>
          <a:xfrm>
            <a:off x="899592" y="194400"/>
            <a:ext cx="7704856" cy="337362"/>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a:lstStyle>
          <a:p>
            <a:r>
              <a:rPr lang="fr-FR" sz="2000" dirty="0"/>
              <a:t>La signature électronique du QCF-QR en agence</a:t>
            </a:r>
          </a:p>
        </p:txBody>
      </p:sp>
      <p:sp>
        <p:nvSpPr>
          <p:cNvPr id="7" name="Espace réservé du texte 4">
            <a:extLst>
              <a:ext uri="{FF2B5EF4-FFF2-40B4-BE49-F238E27FC236}">
                <a16:creationId xmlns:a16="http://schemas.microsoft.com/office/drawing/2014/main" id="{9045BA2B-B127-4446-80D7-E31CB3F3B39F}"/>
              </a:ext>
            </a:extLst>
          </p:cNvPr>
          <p:cNvSpPr txBox="1">
            <a:spLocks/>
          </p:cNvSpPr>
          <p:nvPr/>
        </p:nvSpPr>
        <p:spPr>
          <a:xfrm>
            <a:off x="900385" y="612000"/>
            <a:ext cx="7704098" cy="288032"/>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1" i="0" kern="1200" baseline="0">
                <a:solidFill>
                  <a:srgbClr val="B24388"/>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Archivage à destination de l’Etablissement</a:t>
            </a:r>
            <a:endParaRPr lang="fr-FR" dirty="0">
              <a:solidFill>
                <a:srgbClr val="00B050"/>
              </a:solidFill>
            </a:endParaRPr>
          </a:p>
        </p:txBody>
      </p:sp>
    </p:spTree>
    <p:extLst>
      <p:ext uri="{BB962C8B-B14F-4D97-AF65-F5344CB8AC3E}">
        <p14:creationId xmlns:p14="http://schemas.microsoft.com/office/powerpoint/2010/main" val="1921011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a:solidFill>
                  <a:schemeClr val="accent4"/>
                </a:solidFill>
              </a:rPr>
              <a:t>05</a:t>
            </a:r>
          </a:p>
        </p:txBody>
      </p:sp>
      <p:sp>
        <p:nvSpPr>
          <p:cNvPr id="3" name="Espace réservé du texte 2"/>
          <p:cNvSpPr>
            <a:spLocks noGrp="1"/>
          </p:cNvSpPr>
          <p:nvPr>
            <p:ph type="body" sz="quarter" idx="13"/>
          </p:nvPr>
        </p:nvSpPr>
        <p:spPr/>
        <p:txBody>
          <a:bodyPr/>
          <a:lstStyle/>
          <a:p>
            <a:r>
              <a:rPr lang="fr-FR" sz="2800" dirty="0"/>
              <a:t>En cas de questions complémentaires…</a:t>
            </a:r>
          </a:p>
        </p:txBody>
      </p:sp>
    </p:spTree>
    <p:extLst>
      <p:ext uri="{BB962C8B-B14F-4D97-AF65-F5344CB8AC3E}">
        <p14:creationId xmlns:p14="http://schemas.microsoft.com/office/powerpoint/2010/main" val="19587095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a:extLst>
              <a:ext uri="{FF2B5EF4-FFF2-40B4-BE49-F238E27FC236}">
                <a16:creationId xmlns:a16="http://schemas.microsoft.com/office/drawing/2014/main" id="{90268386-0CF1-4ADB-8474-EEE77B3DA287}"/>
              </a:ext>
            </a:extLst>
          </p:cNvPr>
          <p:cNvSpPr txBox="1">
            <a:spLocks/>
          </p:cNvSpPr>
          <p:nvPr/>
        </p:nvSpPr>
        <p:spPr>
          <a:xfrm>
            <a:off x="899592" y="194400"/>
            <a:ext cx="7704856" cy="337362"/>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a:lstStyle>
          <a:p>
            <a:r>
              <a:rPr lang="fr-FR" sz="2000" dirty="0"/>
              <a:t>En cas de questions complémentaires…</a:t>
            </a:r>
          </a:p>
        </p:txBody>
      </p:sp>
      <p:sp>
        <p:nvSpPr>
          <p:cNvPr id="4" name="Espace réservé du contenu 3">
            <a:extLst>
              <a:ext uri="{FF2B5EF4-FFF2-40B4-BE49-F238E27FC236}">
                <a16:creationId xmlns:a16="http://schemas.microsoft.com/office/drawing/2014/main" id="{013B8292-6339-48A5-A42E-29E4F0CA5F87}"/>
              </a:ext>
            </a:extLst>
          </p:cNvPr>
          <p:cNvSpPr>
            <a:spLocks noGrp="1"/>
          </p:cNvSpPr>
          <p:nvPr>
            <p:ph sz="quarter" idx="13"/>
          </p:nvPr>
        </p:nvSpPr>
        <p:spPr>
          <a:xfrm>
            <a:off x="899592" y="1131589"/>
            <a:ext cx="7704856" cy="2304257"/>
          </a:xfrm>
        </p:spPr>
        <p:txBody>
          <a:bodyPr>
            <a:normAutofit/>
          </a:bodyPr>
          <a:lstStyle/>
          <a:p>
            <a:pPr>
              <a:buFont typeface="Arial" panose="020B0604020202020204" pitchFamily="34" charset="0"/>
              <a:buChar char="•"/>
            </a:pPr>
            <a:r>
              <a:rPr lang="fr-FR" sz="1100" dirty="0"/>
              <a:t>Contact Caisse : </a:t>
            </a:r>
            <a:r>
              <a:rPr lang="fr-FR" sz="1100" dirty="0">
                <a:solidFill>
                  <a:schemeClr val="accent4"/>
                </a:solidFill>
              </a:rPr>
              <a:t>………………………………</a:t>
            </a:r>
          </a:p>
          <a:p>
            <a:pPr>
              <a:buFont typeface="Arial" panose="020B0604020202020204" pitchFamily="34" charset="0"/>
              <a:buChar char="•"/>
            </a:pPr>
            <a:endParaRPr lang="fr-FR" sz="1100" dirty="0"/>
          </a:p>
          <a:p>
            <a:pPr>
              <a:buFont typeface="Arial" panose="020B0604020202020204" pitchFamily="34" charset="0"/>
              <a:buChar char="•"/>
            </a:pPr>
            <a:r>
              <a:rPr lang="fr-FR" sz="1100" dirty="0"/>
              <a:t>Contact BPCE Développement Caisse d’Epargne : </a:t>
            </a:r>
            <a:r>
              <a:rPr lang="fr-FR" sz="1100" dirty="0">
                <a:hlinkClick r:id="rId2"/>
              </a:rPr>
              <a:t>racha.kazara@bpce.fr</a:t>
            </a:r>
            <a:endParaRPr lang="fr-FR" sz="1100" dirty="0"/>
          </a:p>
          <a:p>
            <a:pPr>
              <a:buFont typeface="Arial" panose="020B0604020202020204" pitchFamily="34" charset="0"/>
              <a:buChar char="•"/>
            </a:pPr>
            <a:endParaRPr lang="fr-FR" sz="1100" dirty="0"/>
          </a:p>
          <a:p>
            <a:pPr>
              <a:buFont typeface="Arial" panose="020B0604020202020204" pitchFamily="34" charset="0"/>
              <a:buChar char="•"/>
            </a:pPr>
            <a:r>
              <a:rPr lang="fr-FR" sz="1100" dirty="0"/>
              <a:t>Contact BPCE Offre/Parcours Clients Epargne : </a:t>
            </a:r>
            <a:r>
              <a:rPr lang="fr-FR" sz="1100" dirty="0">
                <a:hlinkClick r:id="rId3"/>
              </a:rPr>
              <a:t>alain.gerbaulet@bpce.fr</a:t>
            </a:r>
            <a:endParaRPr lang="fr-FR" sz="1100" dirty="0"/>
          </a:p>
          <a:p>
            <a:pPr>
              <a:buFont typeface="Arial" panose="020B0604020202020204" pitchFamily="34" charset="0"/>
              <a:buChar char="•"/>
            </a:pPr>
            <a:endParaRPr lang="fr-FR" sz="1100" dirty="0"/>
          </a:p>
        </p:txBody>
      </p:sp>
    </p:spTree>
    <p:extLst>
      <p:ext uri="{BB962C8B-B14F-4D97-AF65-F5344CB8AC3E}">
        <p14:creationId xmlns:p14="http://schemas.microsoft.com/office/powerpoint/2010/main" val="2168569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474699"/>
      </p:ext>
    </p:extLst>
  </p:cSld>
  <p:clrMapOvr>
    <a:masterClrMapping/>
  </p:clrMapOvr>
</p:sld>
</file>

<file path=ppt/theme/theme1.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FC999BBA2BFE45A076766461E268CD" ma:contentTypeVersion="6" ma:contentTypeDescription="Crée un document." ma:contentTypeScope="" ma:versionID="56f6a596db1e93f68d28dd72d78b867b">
  <xsd:schema xmlns:xsd="http://www.w3.org/2001/XMLSchema" xmlns:xs="http://www.w3.org/2001/XMLSchema" xmlns:p="http://schemas.microsoft.com/office/2006/metadata/properties" xmlns:ns2="d0f9385b-59ff-4786-ab47-52c7ae3d5604" xmlns:ns3="f4d01fed-1772-42ca-bc23-e13f1f30c360" targetNamespace="http://schemas.microsoft.com/office/2006/metadata/properties" ma:root="true" ma:fieldsID="c91f069dca6a476fb165b4739db5c38a" ns2:_="" ns3:_="">
    <xsd:import namespace="d0f9385b-59ff-4786-ab47-52c7ae3d5604"/>
    <xsd:import namespace="f4d01fed-1772-42ca-bc23-e13f1f30c36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f9385b-59ff-4786-ab47-52c7ae3d56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4d01fed-1772-42ca-bc23-e13f1f30c360"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c52eb4dc-0ef3-4aa8-8e03-025dbf6c8637"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23E1B12-B535-4134-AF35-10BDC24DE3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f9385b-59ff-4786-ab47-52c7ae3d5604"/>
    <ds:schemaRef ds:uri="f4d01fed-1772-42ca-bc23-e13f1f30c3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44FE268-7940-43D2-8021-7611A09EA5A3}">
  <ds:schemaRefs>
    <ds:schemaRef ds:uri="Microsoft.SharePoint.Taxonomy.ContentTypeSync"/>
  </ds:schemaRefs>
</ds:datastoreItem>
</file>

<file path=customXml/itemProps3.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4.xml><?xml version="1.0" encoding="utf-8"?>
<ds:datastoreItem xmlns:ds="http://schemas.openxmlformats.org/officeDocument/2006/customXml" ds:itemID="{4604AC50-A577-46D0-8B9F-6D3C9D53AFF5}">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f4d01fed-1772-42ca-bc23-e13f1f30c360"/>
    <ds:schemaRef ds:uri="d0f9385b-59ff-4786-ab47-52c7ae3d5604"/>
    <ds:schemaRef ds:uri="http://schemas.microsoft.com/office/2006/documentManagement/typ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03-BPA-communaute</Template>
  <TotalTime>681</TotalTime>
  <Words>1194</Words>
  <Application>Microsoft Office PowerPoint</Application>
  <PresentationFormat>Affichage à l'écran (16:9)</PresentationFormat>
  <Paragraphs>201</Paragraphs>
  <Slides>28</Slides>
  <Notes>1</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28</vt:i4>
      </vt:variant>
    </vt:vector>
  </HeadingPairs>
  <TitlesOfParts>
    <vt:vector size="38" baseType="lpstr">
      <vt:lpstr>Arial</vt:lpstr>
      <vt:lpstr>Arial Black</vt:lpstr>
      <vt:lpstr>Arial Narrow</vt:lpstr>
      <vt:lpstr>Cabin Condensed</vt:lpstr>
      <vt:lpstr>Cambria Math</vt:lpstr>
      <vt:lpstr>Courier New</vt:lpstr>
      <vt:lpstr>Symbol</vt:lpstr>
      <vt:lpstr>Times New Roman</vt:lpstr>
      <vt:lpstr>Verdana</vt:lpstr>
      <vt:lpstr>Conception personnalisée</vt:lpstr>
      <vt:lpstr>Le nouveau QCF-QR 2020</vt:lpstr>
      <vt:lpstr>Présentation PowerPoint</vt:lpstr>
      <vt:lpstr>Présentation PowerPoint</vt:lpstr>
      <vt:lpstr>Pourquoi le QCF-QR évolue-t-il ?</vt:lpstr>
      <vt:lpstr>Présentation PowerPoint</vt:lpstr>
      <vt:lpstr>Les modifications apportées au QCF </vt:lpstr>
      <vt:lpstr>Les modifications apportées au QCF </vt:lpstr>
      <vt:lpstr>Les modifications apportées au QCF </vt:lpstr>
      <vt:lpstr>Les modifications apportées au QCF </vt:lpstr>
      <vt:lpstr>Les modifications apportées au QCF </vt:lpstr>
      <vt:lpstr>Présentation PowerPoint</vt:lpstr>
      <vt:lpstr>Les modifications apportées au QR </vt:lpstr>
      <vt:lpstr>Les modifications apportées au QR </vt:lpstr>
      <vt:lpstr>Les modifications apportées au QR </vt:lpstr>
      <vt:lpstr>Les modifications apportées au QR </vt:lpstr>
      <vt:lpstr>Les modifications apportées au QR </vt:lpstr>
      <vt:lpstr>Présentation PowerPoint</vt:lpstr>
      <vt:lpstr>La signature électronique du QCF-QR en agence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Nouveau QCF-QR 2020</dc:title>
  <dc:creator>GERBAULET Alain</dc:creator>
  <cp:lastModifiedBy>RIVIERE Alexandra [CEGEE]</cp:lastModifiedBy>
  <cp:revision>74</cp:revision>
  <cp:lastPrinted>2020-09-02T14:43:00Z</cp:lastPrinted>
  <dcterms:created xsi:type="dcterms:W3CDTF">2020-10-13T12:59:15Z</dcterms:created>
  <dcterms:modified xsi:type="dcterms:W3CDTF">2020-11-05T13:53:58Z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0x0101006EFC999BBA2BFE45A076766461E268CD</vt:lpwstr>
  </property>
</Properties>
</file>