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7"/>
  </p:notesMasterIdLst>
  <p:handoutMasterIdLst>
    <p:handoutMasterId r:id="rId8"/>
  </p:handoutMasterIdLst>
  <p:sldIdLst>
    <p:sldId id="561" r:id="rId6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5599"/>
    <a:srgbClr val="EAEAEA"/>
    <a:srgbClr val="6694CE"/>
    <a:srgbClr val="BABADA"/>
    <a:srgbClr val="DCE288"/>
    <a:srgbClr val="705889"/>
    <a:srgbClr val="BF76AA"/>
    <a:srgbClr val="66327A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89" autoAdjust="0"/>
  </p:normalViewPr>
  <p:slideViewPr>
    <p:cSldViewPr showGuides="1">
      <p:cViewPr varScale="1">
        <p:scale>
          <a:sx n="87" d="100"/>
          <a:sy n="87" d="100"/>
        </p:scale>
        <p:origin x="810" y="72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2" d="100"/>
          <a:sy n="62" d="100"/>
        </p:scale>
        <p:origin x="3354" y="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05/11/2020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689516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726435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QCF-QR 2020 GUIDE DU CONSEILLER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5486"/>
            <a:ext cx="7704856" cy="337362"/>
          </a:xfrm>
        </p:spPr>
        <p:txBody>
          <a:bodyPr/>
          <a:lstStyle/>
          <a:p>
            <a:r>
              <a:rPr lang="fr-FR" dirty="0"/>
              <a:t>QCF-QR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0385" y="555526"/>
            <a:ext cx="7704098" cy="288032"/>
          </a:xfrm>
        </p:spPr>
        <p:txBody>
          <a:bodyPr/>
          <a:lstStyle/>
          <a:p>
            <a:r>
              <a:rPr lang="fr-FR" dirty="0"/>
              <a:t>Synthèse des modifications du 16/11/2020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06317193"/>
              </p:ext>
            </p:extLst>
          </p:nvPr>
        </p:nvGraphicFramePr>
        <p:xfrm>
          <a:off x="179512" y="866236"/>
          <a:ext cx="8784976" cy="1760220"/>
        </p:xfrm>
        <a:graphic>
          <a:graphicData uri="http://schemas.openxmlformats.org/drawingml/2006/table">
            <a:tbl>
              <a:tblPr firstRow="1" bandRow="1">
                <a:tableStyleId>{F66A9B51-AE3E-4324-8CB2-79743BB350C3}</a:tableStyleId>
              </a:tblPr>
              <a:tblGrid>
                <a:gridCol w="8784976">
                  <a:extLst>
                    <a:ext uri="{9D8B030D-6E8A-4147-A177-3AD203B41FA5}">
                      <a16:colId xmlns:a16="http://schemas.microsoft.com/office/drawing/2014/main" val="3605750228"/>
                    </a:ext>
                  </a:extLst>
                </a:gridCol>
              </a:tblGrid>
              <a:tr h="149854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QCF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886365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question sur la fréquence des opérations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réalisées est </a:t>
                      </a: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posée pour chacune des 8 familles de produits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mentionnées dans le </a:t>
                      </a:r>
                      <a:r>
                        <a:rPr lang="fr-FR" sz="105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questionnaire. En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outre, elles sont </a:t>
                      </a:r>
                      <a:r>
                        <a:rPr lang="fr-FR" sz="105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déplacées en fin de quiz et </a:t>
                      </a:r>
                      <a:r>
                        <a:rPr lang="fr-FR" sz="105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 sont posées que pour les produits effectivement </a:t>
                      </a:r>
                      <a:r>
                        <a:rPr lang="fr-FR" sz="1050" b="1" i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connus.</a:t>
                      </a:r>
                      <a:endParaRPr lang="fr-FR" sz="1050" b="1" i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61077"/>
                  </a:ext>
                </a:extLst>
              </a:tr>
              <a:tr h="305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Ajout d’une question supplémentaire sur la formation reçue par le client dans le domaine financier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qui est dorénavant prise en compte, en plus de son expérience professionnelle.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71116"/>
                  </a:ext>
                </a:extLst>
              </a:tr>
              <a:tr h="39221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principe de notation du QCF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 globalement maintenu, mais </a:t>
                      </a:r>
                      <a:r>
                        <a:rPr lang="fr-FR" sz="105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revu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pour la connaissance des familles de produits plus complexes </a:t>
                      </a: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afin d’éviter une dégradation brutale des profils en fin de QCF.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86572"/>
                  </a:ext>
                </a:extLst>
              </a:tr>
              <a:tr h="2452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Suppression de l’avant-dernière question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relative à la </a:t>
                      </a: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connaissance des marchés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car jugée </a:t>
                      </a:r>
                      <a:r>
                        <a:rPr lang="fr-FR" sz="105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redondante.</a:t>
                      </a:r>
                      <a:endParaRPr lang="fr-FR" sz="105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411442"/>
                  </a:ext>
                </a:extLst>
              </a:tr>
            </a:tbl>
          </a:graphicData>
        </a:graphic>
      </p:graphicFrame>
      <p:graphicFrame>
        <p:nvGraphicFramePr>
          <p:cNvPr id="6" name="Espace réservé du contenu 4">
            <a:extLst>
              <a:ext uri="{FF2B5EF4-FFF2-40B4-BE49-F238E27FC236}">
                <a16:creationId xmlns:a16="http://schemas.microsoft.com/office/drawing/2014/main" id="{3A91F3BE-F14F-467E-8B83-5443765FCA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587375"/>
              </p:ext>
            </p:extLst>
          </p:nvPr>
        </p:nvGraphicFramePr>
        <p:xfrm>
          <a:off x="179512" y="2723073"/>
          <a:ext cx="8784976" cy="1920240"/>
        </p:xfrm>
        <a:graphic>
          <a:graphicData uri="http://schemas.openxmlformats.org/drawingml/2006/table">
            <a:tbl>
              <a:tblPr firstRow="1" bandRow="1">
                <a:tableStyleId>{F66A9B51-AE3E-4324-8CB2-79743BB350C3}</a:tableStyleId>
              </a:tblPr>
              <a:tblGrid>
                <a:gridCol w="8784976">
                  <a:extLst>
                    <a:ext uri="{9D8B030D-6E8A-4147-A177-3AD203B41FA5}">
                      <a16:colId xmlns:a16="http://schemas.microsoft.com/office/drawing/2014/main" val="2107958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QR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886365"/>
                  </a:ext>
                </a:extLst>
              </a:tr>
              <a:tr h="324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Révision de la notation finale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 le principe d’attribution d’un profil à chaque question est conservé mais, à l’arrivée, </a:t>
                      </a:r>
                      <a:r>
                        <a:rPr lang="fr-FR" sz="105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 profil global du client est déterminé par </a:t>
                      </a: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la moyenne des profils obtenus et non plus le profil le plus bas.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61077"/>
                  </a:ext>
                </a:extLst>
              </a:tr>
              <a:tr h="305151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représentation graphique symétrique du risque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(risque de perte strictement équivalent à l’espoir de gain) est abandonnée au profit de scénarios plus représentatifs d’une </a:t>
                      </a:r>
                      <a:r>
                        <a:rPr lang="fr-FR" sz="1050" b="1" u="non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logique de diversification de portefeuille.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71116"/>
                  </a:ext>
                </a:extLst>
              </a:tr>
              <a:tr h="3245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50" b="1" u="sng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Principale modification </a:t>
                      </a:r>
                      <a:r>
                        <a:rPr lang="fr-FR" sz="1050" b="1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la question concernant le comportement face aux gains</a:t>
                      </a:r>
                      <a:r>
                        <a:rPr lang="fr-FR" sz="1050" u="sng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 les </a:t>
                      </a:r>
                      <a:r>
                        <a:rPr lang="fr-FR" sz="105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réponses proposées ont été améliorées en vue d’une </a:t>
                      </a:r>
                      <a:r>
                        <a:rPr lang="fr-FR" sz="105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meilleure adéquation entre le profil du client et ses objectifs d’investissement.</a:t>
                      </a:r>
                      <a:endParaRPr lang="fr-FR" sz="1050" b="1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86572"/>
                  </a:ext>
                </a:extLst>
              </a:tr>
              <a:tr h="2452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Aménagement de certains </a:t>
                      </a:r>
                      <a:r>
                        <a:rPr lang="fr-FR" sz="105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textes.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5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Ajout </a:t>
                      </a:r>
                      <a:r>
                        <a:rPr lang="fr-FR" sz="105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données chiffrées et de droites de tendance dans </a:t>
                      </a:r>
                      <a:r>
                        <a:rPr lang="fr-FR" sz="1050" b="1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 graphiques pour faciliter la comparaison entre eux.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41144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0FA058D-87BE-4C9F-9E2B-D4A68FE0293A}"/>
              </a:ext>
            </a:extLst>
          </p:cNvPr>
          <p:cNvSpPr/>
          <p:nvPr/>
        </p:nvSpPr>
        <p:spPr>
          <a:xfrm>
            <a:off x="2537774" y="4678970"/>
            <a:ext cx="4068452" cy="30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100" b="1" kern="1200" dirty="0">
                <a:solidFill>
                  <a:schemeClr val="bg1"/>
                </a:solidFill>
              </a:rPr>
              <a:t>Livraison de la SAG QCF/QR le 6 Décembre 2020</a:t>
            </a:r>
          </a:p>
        </p:txBody>
      </p:sp>
    </p:spTree>
    <p:extLst>
      <p:ext uri="{BB962C8B-B14F-4D97-AF65-F5344CB8AC3E}">
        <p14:creationId xmlns:p14="http://schemas.microsoft.com/office/powerpoint/2010/main" val="120832968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999BBA2BFE45A076766461E268CD" ma:contentTypeVersion="6" ma:contentTypeDescription="Crée un document." ma:contentTypeScope="" ma:versionID="56f6a596db1e93f68d28dd72d78b867b">
  <xsd:schema xmlns:xsd="http://www.w3.org/2001/XMLSchema" xmlns:xs="http://www.w3.org/2001/XMLSchema" xmlns:p="http://schemas.microsoft.com/office/2006/metadata/properties" xmlns:ns2="d0f9385b-59ff-4786-ab47-52c7ae3d5604" xmlns:ns3="f4d01fed-1772-42ca-bc23-e13f1f30c360" targetNamespace="http://schemas.microsoft.com/office/2006/metadata/properties" ma:root="true" ma:fieldsID="c91f069dca6a476fb165b4739db5c38a" ns2:_="" ns3:_="">
    <xsd:import namespace="d0f9385b-59ff-4786-ab47-52c7ae3d5604"/>
    <xsd:import namespace="f4d01fed-1772-42ca-bc23-e13f1f30c3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9385b-59ff-4786-ab47-52c7ae3d5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01fed-1772-42ca-bc23-e13f1f30c3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f4d01fed-1772-42ca-bc23-e13f1f30c360"/>
    <ds:schemaRef ds:uri="d0f9385b-59ff-4786-ab47-52c7ae3d560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23E1B12-B535-4134-AF35-10BDC24DE3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9385b-59ff-4786-ab47-52c7ae3d5604"/>
    <ds:schemaRef ds:uri="f4d01fed-1772-42ca-bc23-e13f1f30c3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03-BPA-communaute</Template>
  <TotalTime>930</TotalTime>
  <Words>269</Words>
  <Application>Microsoft Office PowerPoint</Application>
  <PresentationFormat>Affichage à l'écran (16:9)</PresentationFormat>
  <Paragraphs>14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Verdana</vt:lpstr>
      <vt:lpstr>Conception personnalisée</vt:lpstr>
      <vt:lpstr>QCF-QR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Nouveau QCF-QR 2020</dc:title>
  <dc:creator>GERBAULET Alain</dc:creator>
  <cp:lastModifiedBy>RIVIERE Alexandra [CEGEE]</cp:lastModifiedBy>
  <cp:revision>108</cp:revision>
  <cp:lastPrinted>2020-09-02T14:43:00Z</cp:lastPrinted>
  <dcterms:created xsi:type="dcterms:W3CDTF">2020-10-13T12:59:15Z</dcterms:created>
  <dcterms:modified xsi:type="dcterms:W3CDTF">2020-11-05T13:54:12Z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0x0101006EFC999BBA2BFE45A076766461E268CD</vt:lpwstr>
  </property>
</Properties>
</file>