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3"/>
  </p:notesMasterIdLst>
  <p:handoutMasterIdLst>
    <p:handoutMasterId r:id="rId4"/>
  </p:handoutMasterIdLst>
  <p:sldIdLst>
    <p:sldId id="456" r:id="rId2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5579" userDrawn="1">
          <p15:clr>
            <a:srgbClr val="A4A3A4"/>
          </p15:clr>
        </p15:guide>
        <p15:guide id="3" pos="204" userDrawn="1">
          <p15:clr>
            <a:srgbClr val="A4A3A4"/>
          </p15:clr>
        </p15:guide>
        <p15:guide id="4" orient="horz" pos="3657" userDrawn="1">
          <p15:clr>
            <a:srgbClr val="A4A3A4"/>
          </p15:clr>
        </p15:guide>
        <p15:guide id="5" orient="horz" pos="640" userDrawn="1">
          <p15:clr>
            <a:srgbClr val="A4A3A4"/>
          </p15:clr>
        </p15:guide>
        <p15:guide id="6" pos="1179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B8"/>
    <a:srgbClr val="C31632"/>
    <a:srgbClr val="EBB0BA"/>
    <a:srgbClr val="FF0000"/>
    <a:srgbClr val="FFDDED"/>
    <a:srgbClr val="FFDDDD"/>
    <a:srgbClr val="D3CEC3"/>
    <a:srgbClr val="A79C86"/>
    <a:srgbClr val="F7DAAF"/>
    <a:srgbClr val="EA9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43" autoAdjust="0"/>
    <p:restoredTop sz="97003" autoAdjust="0"/>
  </p:normalViewPr>
  <p:slideViewPr>
    <p:cSldViewPr snapToGrid="0">
      <p:cViewPr>
        <p:scale>
          <a:sx n="75" d="100"/>
          <a:sy n="75" d="100"/>
        </p:scale>
        <p:origin x="-3018" y="-870"/>
      </p:cViewPr>
      <p:guideLst>
        <p:guide orient="horz" pos="3657"/>
        <p:guide orient="horz" pos="640"/>
        <p:guide pos="5579"/>
        <p:guide pos="204"/>
        <p:guide pos="1179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26/02/2018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2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37732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26/02/2018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22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2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2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099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10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27924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1428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919188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39592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72010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686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3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3027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1843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41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38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84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800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4515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49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93186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73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>
          <a:xfrm>
            <a:off x="6930000" y="6310800"/>
            <a:ext cx="17928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6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Titre de la présentation-01/01/2018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90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isse-epargne.fr/documents-informations-cles-investisseu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commerciaux.celca.caisse-epargne.fr/download/1324/directive-mif-iiddapriips/7170/tatou_priips-dic_et_dis_2018-02-07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à disposition des documents DIC / DICI au moment du conseil</a:t>
            </a:r>
            <a:br>
              <a:rPr lang="fr-FR" dirty="0" smtClean="0"/>
            </a:br>
            <a:r>
              <a:rPr lang="fr-FR" dirty="0" smtClean="0"/>
              <a:t>(et non à la souscription)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3"/>
          </p:nvPr>
        </p:nvSpPr>
        <p:spPr>
          <a:xfrm>
            <a:off x="349200" y="1104900"/>
            <a:ext cx="8515400" cy="548640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fr-FR" sz="5600" dirty="0" smtClean="0"/>
              <a:t>En vigueur depuis le 1</a:t>
            </a:r>
            <a:r>
              <a:rPr lang="fr-FR" sz="5600" baseline="30000" dirty="0" smtClean="0"/>
              <a:t>er</a:t>
            </a:r>
            <a:r>
              <a:rPr lang="fr-FR" sz="5600" dirty="0" smtClean="0"/>
              <a:t> janvier 2018, l’objectif de la </a:t>
            </a:r>
            <a:r>
              <a:rPr lang="fr-FR" sz="5600" dirty="0" smtClean="0"/>
              <a:t>réglementation </a:t>
            </a:r>
            <a:r>
              <a:rPr lang="fr-FR" sz="5600" b="1" dirty="0" smtClean="0">
                <a:solidFill>
                  <a:srgbClr val="C00000"/>
                </a:solidFill>
              </a:rPr>
              <a:t>PRIIPS</a:t>
            </a:r>
            <a:r>
              <a:rPr lang="fr-FR" sz="5600" dirty="0" smtClean="0"/>
              <a:t> </a:t>
            </a:r>
            <a:r>
              <a:rPr lang="fr-FR" sz="5600" dirty="0" smtClean="0"/>
              <a:t>est </a:t>
            </a:r>
            <a:r>
              <a:rPr lang="fr-FR" sz="5600" dirty="0"/>
              <a:t>de permettre aux clients/prospects de pouvoir comparer facilement les différents types de produits financiers qui leur sont proposés et d’en comprendre les contours</a:t>
            </a:r>
            <a:r>
              <a:rPr lang="fr-FR" sz="5600" dirty="0" smtClean="0"/>
              <a:t>. Pour rappel, </a:t>
            </a:r>
            <a:r>
              <a:rPr lang="fr-FR" sz="5600" dirty="0"/>
              <a:t>il y a plusieurs natures de DIC :</a:t>
            </a:r>
          </a:p>
          <a:p>
            <a:pPr marL="857250" lvl="0" indent="-234950">
              <a:buFont typeface="Arial" panose="020B0604020202020204" pitchFamily="34" charset="0"/>
              <a:buChar char="•"/>
            </a:pPr>
            <a:r>
              <a:rPr lang="fr-FR" sz="5600" dirty="0" smtClean="0"/>
              <a:t>DIC </a:t>
            </a:r>
            <a:r>
              <a:rPr lang="fr-FR" sz="5600" dirty="0"/>
              <a:t>produit</a:t>
            </a:r>
          </a:p>
          <a:p>
            <a:pPr marL="857250" lvl="0" indent="-2349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5600" dirty="0" smtClean="0"/>
              <a:t>DIS </a:t>
            </a:r>
            <a:r>
              <a:rPr lang="fr-FR" sz="5600" dirty="0"/>
              <a:t>(Document d’Informations spécifiques) par option d’investissement </a:t>
            </a:r>
            <a:r>
              <a:rPr lang="fr-FR" sz="5600" dirty="0" smtClean="0"/>
              <a:t>: DIS </a:t>
            </a:r>
            <a:r>
              <a:rPr lang="fr-FR" sz="5600" dirty="0"/>
              <a:t>fonds euros </a:t>
            </a:r>
            <a:r>
              <a:rPr lang="fr-FR" sz="5600" dirty="0" smtClean="0"/>
              <a:t>; DIS </a:t>
            </a:r>
            <a:r>
              <a:rPr lang="fr-FR" sz="5600" dirty="0"/>
              <a:t>par orientation de gestion ou gestion sous mandat </a:t>
            </a:r>
            <a:r>
              <a:rPr lang="fr-FR" sz="5600" dirty="0" smtClean="0"/>
              <a:t>; DIS </a:t>
            </a:r>
            <a:r>
              <a:rPr lang="fr-FR" sz="5600" dirty="0"/>
              <a:t>OPC (tous types d’OPC : SCPI, OPCI produits structurés</a:t>
            </a:r>
            <a:r>
              <a:rPr lang="fr-FR" sz="5600" dirty="0" smtClean="0"/>
              <a:t>…)</a:t>
            </a:r>
          </a:p>
          <a:p>
            <a:pPr marL="1524000" indent="-444500">
              <a:lnSpc>
                <a:spcPct val="120000"/>
              </a:lnSpc>
              <a:buFont typeface="Courier New" panose="02070309020205020404" pitchFamily="49" charset="0"/>
              <a:buChar char="o"/>
            </a:pPr>
            <a:endParaRPr lang="fr-FR" sz="4800" dirty="0"/>
          </a:p>
          <a:p>
            <a:r>
              <a:rPr lang="fr-FR" sz="5600" b="1" dirty="0" smtClean="0">
                <a:solidFill>
                  <a:srgbClr val="C00000"/>
                </a:solidFill>
              </a:rPr>
              <a:t>Périmètre : 	</a:t>
            </a:r>
            <a:r>
              <a:rPr lang="fr-FR" sz="5600" dirty="0" smtClean="0"/>
              <a:t>Toutes </a:t>
            </a:r>
            <a:r>
              <a:rPr lang="fr-FR" sz="5600" dirty="0"/>
              <a:t>les nouvelles adhésions, assurance vie et capitalisation y compris les transfert </a:t>
            </a:r>
            <a:r>
              <a:rPr lang="fr-FR" sz="5600" dirty="0" err="1"/>
              <a:t>Fourgous</a:t>
            </a:r>
            <a:r>
              <a:rPr lang="fr-FR" sz="5600" dirty="0"/>
              <a:t>. </a:t>
            </a:r>
            <a:endParaRPr lang="fr-FR" sz="5600" dirty="0" smtClean="0"/>
          </a:p>
          <a:p>
            <a:pPr>
              <a:lnSpc>
                <a:spcPct val="120000"/>
              </a:lnSpc>
            </a:pPr>
            <a:r>
              <a:rPr lang="fr-FR" sz="5600" dirty="0"/>
              <a:t>	</a:t>
            </a:r>
            <a:r>
              <a:rPr lang="fr-FR" sz="5600" dirty="0" smtClean="0"/>
              <a:t>Tous les versements complémentaires et arbitrages</a:t>
            </a:r>
          </a:p>
          <a:p>
            <a:endParaRPr lang="fr-FR" sz="3600" dirty="0"/>
          </a:p>
          <a:p>
            <a:pPr lvl="0"/>
            <a:r>
              <a:rPr lang="fr-FR" sz="5600" dirty="0"/>
              <a:t>Pour plus de simplicité, les documents sont mis à disposition sur un site unique accessible au(x) client(s) et aux collaborateurs : </a:t>
            </a:r>
            <a:r>
              <a:rPr lang="fr-FR" sz="5600" dirty="0">
                <a:hlinkClick r:id="rId3"/>
              </a:rPr>
              <a:t>https://www.caisse-epargne.fr/documents-informations-cles-investisseur</a:t>
            </a:r>
            <a:r>
              <a:rPr lang="fr-FR" sz="5600" dirty="0"/>
              <a:t>.  </a:t>
            </a:r>
            <a:endParaRPr lang="fr-FR" sz="5600" dirty="0" smtClean="0"/>
          </a:p>
          <a:p>
            <a:pPr lvl="0">
              <a:lnSpc>
                <a:spcPct val="120000"/>
              </a:lnSpc>
            </a:pPr>
            <a:r>
              <a:rPr lang="fr-FR" sz="5600" dirty="0" smtClean="0"/>
              <a:t>Vous </a:t>
            </a:r>
            <a:r>
              <a:rPr lang="fr-FR" sz="5600" dirty="0"/>
              <a:t>pouvez accéder à cette page directement depuis votre poste de travail et vous pouvez communiquer le lien au client/prospect en phase pré contractuelle</a:t>
            </a:r>
            <a:r>
              <a:rPr lang="fr-FR" sz="5600" dirty="0" smtClean="0"/>
              <a:t>.</a:t>
            </a:r>
          </a:p>
          <a:p>
            <a:pPr lvl="0">
              <a:lnSpc>
                <a:spcPct val="120000"/>
              </a:lnSpc>
            </a:pPr>
            <a:endParaRPr lang="fr-FR" sz="4200" dirty="0" smtClean="0"/>
          </a:p>
          <a:p>
            <a:pPr lvl="0">
              <a:lnSpc>
                <a:spcPct val="120000"/>
              </a:lnSpc>
            </a:pPr>
            <a:endParaRPr lang="fr-FR" sz="2400" dirty="0"/>
          </a:p>
          <a:p>
            <a:pPr>
              <a:lnSpc>
                <a:spcPct val="120000"/>
              </a:lnSpc>
            </a:pPr>
            <a:r>
              <a:rPr lang="fr-FR" sz="5600" i="1" dirty="0">
                <a:solidFill>
                  <a:srgbClr val="8F0D22"/>
                </a:solidFill>
                <a:cs typeface="Calibri" panose="020F0502020204030204" pitchFamily="34" charset="0"/>
                <a:sym typeface="Wingdings"/>
              </a:rPr>
              <a:t>Sauf à ce que votre client vous le demande explicitement, </a:t>
            </a:r>
            <a:r>
              <a:rPr lang="fr-FR" sz="5600" i="1" dirty="0" smtClean="0">
                <a:solidFill>
                  <a:srgbClr val="8F0D22"/>
                </a:solidFill>
                <a:cs typeface="Calibri" panose="020F0502020204030204" pitchFamily="34" charset="0"/>
                <a:sym typeface="Wingdings"/>
              </a:rPr>
              <a:t>la mention présente sur le document « Synthèse Epargne » qui l’invite à prendre connaissance des documents sur le site Caisse d’Epargne, peut vous </a:t>
            </a:r>
            <a:r>
              <a:rPr lang="fr-FR" sz="5600" i="1" dirty="0">
                <a:solidFill>
                  <a:srgbClr val="8F0D22"/>
                </a:solidFill>
                <a:cs typeface="Calibri" panose="020F0502020204030204" pitchFamily="34" charset="0"/>
                <a:sym typeface="Wingdings"/>
              </a:rPr>
              <a:t>exonérer d’avoir à imprimer et remettre directement les DIC/DIS à votre client</a:t>
            </a:r>
            <a:r>
              <a:rPr lang="fr-FR" sz="5600" i="1" dirty="0" smtClean="0">
                <a:solidFill>
                  <a:srgbClr val="8F0D22"/>
                </a:solidFill>
                <a:cs typeface="Calibri" panose="020F0502020204030204" pitchFamily="34" charset="0"/>
                <a:sym typeface="Wingdings"/>
              </a:rPr>
              <a:t>, et ce </a:t>
            </a:r>
            <a:r>
              <a:rPr lang="fr-FR" sz="5600" i="1" dirty="0">
                <a:solidFill>
                  <a:srgbClr val="8F0D22"/>
                </a:solidFill>
                <a:cs typeface="Calibri" panose="020F0502020204030204" pitchFamily="34" charset="0"/>
                <a:sym typeface="Wingdings"/>
              </a:rPr>
              <a:t>dès lors que ce </a:t>
            </a:r>
            <a:r>
              <a:rPr lang="fr-FR" sz="5600" i="1" dirty="0" smtClean="0">
                <a:solidFill>
                  <a:srgbClr val="8F0D22"/>
                </a:solidFill>
                <a:cs typeface="Calibri" panose="020F0502020204030204" pitchFamily="34" charset="0"/>
                <a:sym typeface="Wingdings"/>
              </a:rPr>
              <a:t>document est signé par le client. </a:t>
            </a:r>
          </a:p>
          <a:p>
            <a:pPr>
              <a:lnSpc>
                <a:spcPct val="120000"/>
              </a:lnSpc>
            </a:pPr>
            <a:endParaRPr lang="fr-FR" sz="2000" u="sng" dirty="0"/>
          </a:p>
          <a:p>
            <a:r>
              <a:rPr lang="fr-FR" sz="5600" dirty="0"/>
              <a:t>La remise des documents en main propre au client, </a:t>
            </a:r>
            <a:r>
              <a:rPr lang="fr-FR" sz="5600" dirty="0" smtClean="0"/>
              <a:t>s’effectue donc uniquement </a:t>
            </a:r>
            <a:r>
              <a:rPr lang="fr-FR" sz="5600" dirty="0"/>
              <a:t>à sa demande</a:t>
            </a:r>
          </a:p>
          <a:p>
            <a:r>
              <a:rPr lang="fr-FR" sz="5600" dirty="0" smtClean="0"/>
              <a:t>Pour </a:t>
            </a:r>
            <a:r>
              <a:rPr lang="fr-FR" sz="5600" dirty="0"/>
              <a:t>vous accompagner, vous pouvez consulter la foire aux questions concernant la réglementation PRIIPS et la remise des DIC/DIS sous la rubrique des commerciaux en cliquant </a:t>
            </a:r>
            <a:r>
              <a:rPr lang="fr-FR" sz="5600" u="sng" dirty="0">
                <a:hlinkClick r:id="rId4"/>
              </a:rPr>
              <a:t>ici</a:t>
            </a:r>
            <a:r>
              <a:rPr lang="fr-FR" sz="5600" dirty="0">
                <a:hlinkClick r:id="rId4"/>
              </a:rPr>
              <a:t> </a:t>
            </a:r>
            <a:r>
              <a:rPr lang="fr-FR" sz="5600" dirty="0" smtClean="0"/>
              <a:t>.</a:t>
            </a:r>
            <a:endParaRPr lang="fr-FR" sz="56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30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Masque PPT Caisse dEpargne_JUIN 2016 1</Template>
  <TotalTime>34386</TotalTime>
  <Words>104</Words>
  <Application>Microsoft Office PowerPoint</Application>
  <PresentationFormat>Affichage à l'écran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Mise à disposition des documents DIC / DICI au moment du conseil (et non à la souscription)</vt:lpstr>
    </vt:vector>
  </TitlesOfParts>
  <Company>BPCE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 CHRISTEL</dc:creator>
  <cp:lastModifiedBy>A5700294</cp:lastModifiedBy>
  <cp:revision>435</cp:revision>
  <cp:lastPrinted>2017-09-12T07:57:30Z</cp:lastPrinted>
  <dcterms:created xsi:type="dcterms:W3CDTF">2016-09-12T16:55:16Z</dcterms:created>
  <dcterms:modified xsi:type="dcterms:W3CDTF">2018-02-26T16:12:52Z</dcterms:modified>
</cp:coreProperties>
</file>