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0" r:id="rId2"/>
    <p:sldMasterId id="2147483720" r:id="rId3"/>
    <p:sldMasterId id="2147483794" r:id="rId4"/>
  </p:sldMasterIdLst>
  <p:notesMasterIdLst>
    <p:notesMasterId r:id="rId9"/>
  </p:notesMasterIdLst>
  <p:handoutMasterIdLst>
    <p:handoutMasterId r:id="rId10"/>
  </p:handoutMasterIdLst>
  <p:sldIdLst>
    <p:sldId id="1313" r:id="rId5"/>
    <p:sldId id="1315" r:id="rId6"/>
    <p:sldId id="1316" r:id="rId7"/>
    <p:sldId id="1317" r:id="rId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9922"/>
    <a:srgbClr val="D9D9D9"/>
    <a:srgbClr val="0099FF"/>
    <a:srgbClr val="9BBB59"/>
    <a:srgbClr val="A79C86"/>
    <a:srgbClr val="33CCFF"/>
    <a:srgbClr val="7A2280"/>
    <a:srgbClr val="FF0000"/>
    <a:srgbClr val="F7DAAF"/>
    <a:srgbClr val="B4D6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 autoAdjust="0"/>
    <p:restoredTop sz="90743" autoAdjust="0"/>
  </p:normalViewPr>
  <p:slideViewPr>
    <p:cSldViewPr snapToGrid="0">
      <p:cViewPr>
        <p:scale>
          <a:sx n="80" d="100"/>
          <a:sy n="80" d="100"/>
        </p:scale>
        <p:origin x="-2550" y="-588"/>
      </p:cViewPr>
      <p:guideLst>
        <p:guide orient="horz" pos="3476"/>
        <p:guide pos="32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-3426" y="-96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0AB4-7775-4FC7-B8A1-46CFA9F0F0E9}" type="datetimeFigureOut">
              <a:rPr lang="fr-FR" smtClean="0"/>
              <a:t>23/02/2018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46B69-4552-46CB-8059-651E9FE79FD0}" type="datetimeFigureOut">
              <a:rPr lang="fr-FR" smtClean="0"/>
              <a:t>23/02/2018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7181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r 14"/>
          <p:cNvGrpSpPr/>
          <p:nvPr userDrawn="1"/>
        </p:nvGrpSpPr>
        <p:grpSpPr>
          <a:xfrm>
            <a:off x="0" y="3370089"/>
            <a:ext cx="9144000" cy="2458786"/>
            <a:chOff x="0" y="3370089"/>
            <a:chExt cx="9144000" cy="2458786"/>
          </a:xfrm>
        </p:grpSpPr>
        <p:cxnSp>
          <p:nvCxnSpPr>
            <p:cNvPr id="21" name="Connecteur droit 20"/>
            <p:cNvCxnSpPr/>
            <p:nvPr/>
          </p:nvCxnSpPr>
          <p:spPr>
            <a:xfrm flipV="1">
              <a:off x="1576210" y="3370089"/>
              <a:ext cx="2820" cy="2458786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flipH="1" flipV="1">
              <a:off x="1496832" y="3458768"/>
              <a:ext cx="7647168" cy="20158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0" y="5734331"/>
              <a:ext cx="1655587" cy="0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9" name="Image 18" descr="illus_00.pn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600" y="1064526"/>
            <a:ext cx="6370494" cy="464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64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r 14"/>
          <p:cNvGrpSpPr/>
          <p:nvPr userDrawn="1"/>
        </p:nvGrpSpPr>
        <p:grpSpPr>
          <a:xfrm>
            <a:off x="0" y="3370089"/>
            <a:ext cx="9144000" cy="2458786"/>
            <a:chOff x="0" y="3370089"/>
            <a:chExt cx="9144000" cy="2458786"/>
          </a:xfrm>
        </p:grpSpPr>
        <p:cxnSp>
          <p:nvCxnSpPr>
            <p:cNvPr id="21" name="Connecteur droit 20"/>
            <p:cNvCxnSpPr/>
            <p:nvPr/>
          </p:nvCxnSpPr>
          <p:spPr>
            <a:xfrm flipV="1">
              <a:off x="1576210" y="3370089"/>
              <a:ext cx="2820" cy="2458786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flipH="1" flipV="1">
              <a:off x="1496832" y="3458768"/>
              <a:ext cx="7647168" cy="20158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0" y="5734331"/>
              <a:ext cx="1655587" cy="0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1" name="Espace réservé du texte 22"/>
          <p:cNvSpPr>
            <a:spLocks noGrp="1"/>
          </p:cNvSpPr>
          <p:nvPr>
            <p:ph type="body" sz="quarter" idx="17" hasCustomPrompt="1"/>
          </p:nvPr>
        </p:nvSpPr>
        <p:spPr>
          <a:xfrm>
            <a:off x="2083586" y="1462329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SOUS-PARTIE</a:t>
            </a:r>
            <a:endParaRPr lang="fr-FR" dirty="0"/>
          </a:p>
        </p:txBody>
      </p:sp>
      <p:pic>
        <p:nvPicPr>
          <p:cNvPr id="19" name="Image 18" descr="illus_00.pn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600" y="1064526"/>
            <a:ext cx="6370494" cy="464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50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8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5" name="Groupe 4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6" name="Rectangle 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ectangle 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9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39753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</a:p>
        </p:txBody>
      </p:sp>
      <p:sp>
        <p:nvSpPr>
          <p:cNvPr id="10" name="Espace réservé du texte 22"/>
          <p:cNvSpPr>
            <a:spLocks noGrp="1"/>
          </p:cNvSpPr>
          <p:nvPr>
            <p:ph type="body" sz="quarter" idx="17" hasCustomPrompt="1"/>
          </p:nvPr>
        </p:nvSpPr>
        <p:spPr>
          <a:xfrm>
            <a:off x="759897" y="701162"/>
            <a:ext cx="8059406" cy="39753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4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</a:t>
            </a:r>
            <a:r>
              <a:rPr lang="fr-FR" dirty="0" err="1" smtClean="0"/>
              <a:t>SOUS-partie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59196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196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3711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en L 6"/>
          <p:cNvSpPr/>
          <p:nvPr userDrawn="1"/>
        </p:nvSpPr>
        <p:spPr>
          <a:xfrm>
            <a:off x="356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Forme en L 7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758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2068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196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3711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8505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8033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0328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673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55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278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r 14"/>
          <p:cNvGrpSpPr/>
          <p:nvPr userDrawn="1"/>
        </p:nvGrpSpPr>
        <p:grpSpPr>
          <a:xfrm>
            <a:off x="0" y="3370089"/>
            <a:ext cx="9144000" cy="2458786"/>
            <a:chOff x="0" y="3370089"/>
            <a:chExt cx="9144000" cy="2458786"/>
          </a:xfrm>
        </p:grpSpPr>
        <p:cxnSp>
          <p:nvCxnSpPr>
            <p:cNvPr id="21" name="Connecteur droit 20"/>
            <p:cNvCxnSpPr/>
            <p:nvPr/>
          </p:nvCxnSpPr>
          <p:spPr>
            <a:xfrm flipV="1">
              <a:off x="1576210" y="3370089"/>
              <a:ext cx="2820" cy="2458786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flipH="1" flipV="1">
              <a:off x="1496832" y="3458768"/>
              <a:ext cx="7647168" cy="20158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0" y="5734331"/>
              <a:ext cx="1655587" cy="0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9" name="Image 18" descr="illus_00.pn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600" y="1064526"/>
            <a:ext cx="6370494" cy="464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7239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8583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1101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269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819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22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932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5386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857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677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4140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5434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525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244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53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0997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2076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 smtClean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14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r 14"/>
          <p:cNvGrpSpPr/>
          <p:nvPr userDrawn="1"/>
        </p:nvGrpSpPr>
        <p:grpSpPr>
          <a:xfrm>
            <a:off x="0" y="3370089"/>
            <a:ext cx="9144000" cy="2458786"/>
            <a:chOff x="0" y="3370089"/>
            <a:chExt cx="9144000" cy="2458786"/>
          </a:xfrm>
        </p:grpSpPr>
        <p:cxnSp>
          <p:nvCxnSpPr>
            <p:cNvPr id="21" name="Connecteur droit 20"/>
            <p:cNvCxnSpPr/>
            <p:nvPr/>
          </p:nvCxnSpPr>
          <p:spPr>
            <a:xfrm flipV="1">
              <a:off x="1576210" y="3370089"/>
              <a:ext cx="2820" cy="2458786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flipH="1" flipV="1">
              <a:off x="1496832" y="3458768"/>
              <a:ext cx="7647168" cy="20158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0" y="5734331"/>
              <a:ext cx="1655587" cy="0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9" name="Image 18" descr="illus_00.pn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600" y="1064526"/>
            <a:ext cx="6370494" cy="464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788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r 14"/>
          <p:cNvGrpSpPr/>
          <p:nvPr userDrawn="1"/>
        </p:nvGrpSpPr>
        <p:grpSpPr>
          <a:xfrm>
            <a:off x="0" y="3370089"/>
            <a:ext cx="9144000" cy="2458786"/>
            <a:chOff x="0" y="3370089"/>
            <a:chExt cx="9144000" cy="2458786"/>
          </a:xfrm>
        </p:grpSpPr>
        <p:cxnSp>
          <p:nvCxnSpPr>
            <p:cNvPr id="21" name="Connecteur droit 20"/>
            <p:cNvCxnSpPr/>
            <p:nvPr/>
          </p:nvCxnSpPr>
          <p:spPr>
            <a:xfrm flipV="1">
              <a:off x="1576210" y="3370089"/>
              <a:ext cx="2820" cy="2458786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flipH="1" flipV="1">
              <a:off x="1496832" y="3458768"/>
              <a:ext cx="7647168" cy="20158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0" y="5734331"/>
              <a:ext cx="1655587" cy="0"/>
            </a:xfrm>
            <a:prstGeom prst="line">
              <a:avLst/>
            </a:prstGeom>
            <a:ln w="190500" cmpd="sng">
              <a:solidFill>
                <a:srgbClr val="B4D69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9" name="Image 18" descr="illus_00.pn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600" y="1064526"/>
            <a:ext cx="6370494" cy="464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41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810" y="6270156"/>
            <a:ext cx="2145043" cy="5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2625342" y="6390452"/>
            <a:ext cx="30819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rPr>
              <a:t>Directive sur la Distribution d’Assurances : IPID</a:t>
            </a:r>
            <a:endParaRPr lang="fr-FR" sz="1200" dirty="0">
              <a:solidFill>
                <a:prstClr val="black">
                  <a:lumMod val="75000"/>
                  <a:lumOff val="25000"/>
                </a:prst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678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76" r:id="rId2"/>
    <p:sldLayoutId id="2147483691" r:id="rId3"/>
    <p:sldLayoutId id="2147483688" r:id="rId4"/>
    <p:sldLayoutId id="2147483694" r:id="rId5"/>
    <p:sldLayoutId id="2147483710" r:id="rId6"/>
    <p:sldLayoutId id="2147483711" r:id="rId7"/>
    <p:sldLayoutId id="2147483811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6" name="Espace réservé du pied de page 2"/>
          <p:cNvSpPr txBox="1">
            <a:spLocks/>
          </p:cNvSpPr>
          <p:nvPr userDrawn="1"/>
        </p:nvSpPr>
        <p:spPr>
          <a:xfrm>
            <a:off x="2769637" y="6356350"/>
            <a:ext cx="3672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Directive sur la Distribution d’Assurances : IPID</a:t>
            </a:r>
            <a:endParaRPr lang="fr-FR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810" y="6270156"/>
            <a:ext cx="2145043" cy="5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80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85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76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810" y="6270156"/>
            <a:ext cx="2145043" cy="5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18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1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0" y="18784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Directive sur la Distribution d’Assurances (DDA</a:t>
            </a:r>
            <a:r>
              <a:rPr lang="fr-F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 : Évolution IPID 1/4</a:t>
            </a:r>
            <a:endParaRPr lang="fr-FR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17634" y="1196118"/>
            <a:ext cx="7566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RAPPEL :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DDA est une réglementation Européenne du 20 janvier 2016 qui encadre la communication des produits d’assurances.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1254316" y="1819560"/>
            <a:ext cx="7129663" cy="8063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Objectif :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Renforcer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protection du client par une information transparente et la possibilité de comparer les produits</a:t>
            </a:r>
          </a:p>
        </p:txBody>
      </p:sp>
      <p:sp>
        <p:nvSpPr>
          <p:cNvPr id="9" name="Rectangle 8"/>
          <p:cNvSpPr/>
          <p:nvPr/>
        </p:nvSpPr>
        <p:spPr>
          <a:xfrm>
            <a:off x="908987" y="2869003"/>
            <a:ext cx="7692695" cy="2893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impacts sur les produits et </a:t>
            </a:r>
            <a:r>
              <a:rPr lang="fr-FR" sz="1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fr-FR" altLang="fr-FR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endParaRPr lang="fr-FR" altLang="fr-FR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L’obligation de remettre un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document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IPID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(=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Insurance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Product Information Document ou document d’information sur le produit d’assurances en français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la vente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permettre au client de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comparer les offres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des acteurs du marché avec un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document standardisé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et répondre à l’obligation de vérifier que le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produit est compatible avec les besoins du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client.</a:t>
            </a:r>
          </a:p>
          <a:p>
            <a:pPr algn="just"/>
            <a:endParaRPr lang="fr-FR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L’insertion d’une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nouvelle phrase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sur la rémunération du distributeur dans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les propositions valant avis de conseil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 </a:t>
            </a:r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En relation avec ce contrat, l’établissement travaille sur la base d’une commission, c’est-à-dire une rémunération incluse dans la prime d’assurance. Le cas échéant, la rémunération peut être complétée d’autres avantages économiques »</a:t>
            </a:r>
            <a:endParaRPr lang="en-US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èche droite 11"/>
          <p:cNvSpPr/>
          <p:nvPr/>
        </p:nvSpPr>
        <p:spPr>
          <a:xfrm>
            <a:off x="968393" y="2031112"/>
            <a:ext cx="314142" cy="191605"/>
          </a:xfrm>
          <a:prstGeom prst="rightArrow">
            <a:avLst/>
          </a:prstGeom>
          <a:solidFill>
            <a:srgbClr val="FF00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0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33502"/>
            <a:ext cx="2730365" cy="359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0" y="18784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Directive sur la Distribution d’Assurances (DDA</a:t>
            </a:r>
            <a:r>
              <a:rPr lang="fr-F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 : IPID 2/4</a:t>
            </a:r>
            <a:endParaRPr lang="fr-FR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2750621" cy="3590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5760" y="980728"/>
            <a:ext cx="855069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Exemple </a:t>
            </a: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d’IPID</a:t>
            </a: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459" y="3509158"/>
            <a:ext cx="3465168" cy="2450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959" y="1411081"/>
            <a:ext cx="34480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38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0" y="18784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Directive sur la Distribution d’Assurances (DDA</a:t>
            </a:r>
            <a:r>
              <a:rPr lang="fr-F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 : IPID 3/4</a:t>
            </a:r>
            <a:endParaRPr lang="fr-FR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1283223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L’IPID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est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accessible depuis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Impulse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en fin de parcours de souscription, en 1ère position dans la liasse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éditique :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52" y="2276872"/>
            <a:ext cx="8319120" cy="40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4410" y="913891"/>
            <a:ext cx="8591651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Accès à l’IPID par le conseiller depuis IMPULSE sur son poste de </a:t>
            </a: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travail :</a:t>
            </a:r>
            <a:endParaRPr lang="fr-FR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73038" y="5676393"/>
            <a:ext cx="788552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Sur l’espace des signatures électroniques, le premier document affiché est celui des conditions contractuelles de signature électronique. </a:t>
            </a:r>
            <a:r>
              <a:rPr lang="fr-F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L’IPID est présenté en seconde position.</a:t>
            </a:r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8278" y="5513297"/>
            <a:ext cx="954891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schemeClr val="accent4">
                    <a:lumMod val="75000"/>
                  </a:schemeClr>
                </a:solidFill>
              </a:rPr>
              <a:t>Bon à savoir</a:t>
            </a:r>
            <a:endParaRPr lang="fr-FR" sz="10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26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36" y="2729202"/>
            <a:ext cx="4111423" cy="2909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0" y="18784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Directive sur la Distribution d’Assurances (DDA</a:t>
            </a:r>
            <a:r>
              <a:rPr lang="fr-FR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 : IPID 5/5</a:t>
            </a:r>
            <a:endParaRPr lang="fr-FR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4804" y="971436"/>
            <a:ext cx="8591651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Accès à l’IPID par le conseiller dans l’Intranet </a:t>
            </a: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BPCEA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(Mon Espace Métier/ Pilotage/ tableau de bord IARD) :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8483" y="1309149"/>
            <a:ext cx="88560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Dans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l’onglet «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Produits CE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partir de la page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d’accueil.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Puis par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produit.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L’IPID du produit sélectionné est répertorié et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consultable : 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01" y="2877471"/>
            <a:ext cx="2366878" cy="3082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6" descr="Résultat de recherche d'images pour &quot;clic ici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8" descr="Résultat de recherche d'images pour &quot;clic ici&quot;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1147451" y="3635398"/>
            <a:ext cx="2034952" cy="252028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4693782" y="4499336"/>
            <a:ext cx="2362472" cy="252028"/>
          </a:xfrm>
          <a:prstGeom prst="round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552437" y="3490654"/>
            <a:ext cx="450776" cy="541516"/>
          </a:xfrm>
          <a:prstGeom prst="rightArrow">
            <a:avLst/>
          </a:prstGeom>
          <a:solidFill>
            <a:srgbClr val="FF00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>
            <a:off x="4181746" y="4364670"/>
            <a:ext cx="450776" cy="541516"/>
          </a:xfrm>
          <a:prstGeom prst="rightArrow">
            <a:avLst/>
          </a:prstGeom>
          <a:solidFill>
            <a:srgbClr val="FF00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12" y="2140146"/>
            <a:ext cx="4070257" cy="468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à coins arrondis 16"/>
          <p:cNvSpPr/>
          <p:nvPr/>
        </p:nvSpPr>
        <p:spPr>
          <a:xfrm>
            <a:off x="2483768" y="2140031"/>
            <a:ext cx="1053691" cy="495083"/>
          </a:xfrm>
          <a:prstGeom prst="round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612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16199</TotalTime>
  <Words>319</Words>
  <Application>Microsoft Office PowerPoint</Application>
  <PresentationFormat>Affichage à l'écran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Thème Office</vt:lpstr>
      <vt:lpstr>1-MODELE PART</vt:lpstr>
      <vt:lpstr>1_1-MODELE PART</vt:lpstr>
      <vt:lpstr>2_1-MODELE PART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A5700294</cp:lastModifiedBy>
  <cp:revision>1106</cp:revision>
  <cp:lastPrinted>2018-01-08T12:55:18Z</cp:lastPrinted>
  <dcterms:created xsi:type="dcterms:W3CDTF">2016-06-03T08:10:53Z</dcterms:created>
  <dcterms:modified xsi:type="dcterms:W3CDTF">2018-02-23T15:21:10Z</dcterms:modified>
</cp:coreProperties>
</file>