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32"/>
  </p:notesMasterIdLst>
  <p:handoutMasterIdLst>
    <p:handoutMasterId r:id="rId33"/>
  </p:handoutMasterIdLst>
  <p:sldIdLst>
    <p:sldId id="302" r:id="rId5"/>
    <p:sldId id="301" r:id="rId6"/>
    <p:sldId id="303" r:id="rId7"/>
    <p:sldId id="334" r:id="rId8"/>
    <p:sldId id="304" r:id="rId9"/>
    <p:sldId id="307" r:id="rId10"/>
    <p:sldId id="337" r:id="rId11"/>
    <p:sldId id="339" r:id="rId12"/>
    <p:sldId id="308" r:id="rId13"/>
    <p:sldId id="309" r:id="rId14"/>
    <p:sldId id="310" r:id="rId15"/>
    <p:sldId id="311" r:id="rId16"/>
    <p:sldId id="312" r:id="rId17"/>
    <p:sldId id="313" r:id="rId18"/>
    <p:sldId id="314" r:id="rId19"/>
    <p:sldId id="336" r:id="rId20"/>
    <p:sldId id="331" r:id="rId21"/>
    <p:sldId id="319" r:id="rId22"/>
    <p:sldId id="328" r:id="rId23"/>
    <p:sldId id="329" r:id="rId24"/>
    <p:sldId id="330" r:id="rId25"/>
    <p:sldId id="318" r:id="rId26"/>
    <p:sldId id="332" r:id="rId27"/>
    <p:sldId id="338" r:id="rId28"/>
    <p:sldId id="317" r:id="rId29"/>
    <p:sldId id="340" r:id="rId30"/>
    <p:sldId id="341" r:id="rId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9C3"/>
    <a:srgbClr val="CC00FF"/>
    <a:srgbClr val="FF33CC"/>
    <a:srgbClr val="0000FF"/>
    <a:srgbClr val="EB0F2D"/>
    <a:srgbClr val="EA9922"/>
    <a:srgbClr val="581D41"/>
    <a:srgbClr val="DE6225"/>
    <a:srgbClr val="BFBFB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717" autoAdjust="0"/>
    <p:restoredTop sz="94576" autoAdjust="0"/>
  </p:normalViewPr>
  <p:slideViewPr>
    <p:cSldViewPr snapToGrid="0">
      <p:cViewPr>
        <p:scale>
          <a:sx n="100" d="100"/>
          <a:sy n="100" d="100"/>
        </p:scale>
        <p:origin x="-198" y="-72"/>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30" y="-108"/>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22/02/2018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22/02/2018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ARTIE">
    <p:spTree>
      <p:nvGrpSpPr>
        <p:cNvPr id="1" name=""/>
        <p:cNvGrpSpPr/>
        <p:nvPr/>
      </p:nvGrpSpPr>
      <p:grpSpPr>
        <a:xfrm>
          <a:off x="0" y="0"/>
          <a:ext cx="0" cy="0"/>
          <a:chOff x="0" y="0"/>
          <a:chExt cx="0" cy="0"/>
        </a:xfrm>
      </p:grpSpPr>
      <p:sp>
        <p:nvSpPr>
          <p:cNvPr id="7" name="Text Placeholder 2"/>
          <p:cNvSpPr>
            <a:spLocks noGrp="1"/>
          </p:cNvSpPr>
          <p:nvPr>
            <p:ph idx="1"/>
          </p:nvPr>
        </p:nvSpPr>
        <p:spPr>
          <a:xfrm>
            <a:off x="777922" y="1336341"/>
            <a:ext cx="8048473" cy="4351338"/>
          </a:xfrm>
          <a:prstGeom prst="rect">
            <a:avLst/>
          </a:prstGeom>
        </p:spPr>
        <p:txBody>
          <a:bodyPr vert="horz" lIns="91440" tIns="45720" rIns="91440" bIns="45720" rtlCol="0">
            <a:normAutofit/>
          </a:bodyPr>
          <a:lstStyle>
            <a:lvl1pPr algn="just">
              <a:lnSpc>
                <a:spcPct val="100000"/>
              </a:lnSpc>
              <a:defRPr/>
            </a:lvl1pPr>
            <a:lvl2pPr algn="just">
              <a:lnSpc>
                <a:spcPct val="100000"/>
              </a:lnSpc>
              <a:defRPr/>
            </a:lvl2pPr>
            <a:lvl3pPr algn="just">
              <a:lnSpc>
                <a:spcPct val="100000"/>
              </a:lnSpc>
              <a:defRPr/>
            </a:lvl3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l">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4897906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Heure Du Jeudi 22 février 2018</a:t>
            </a:r>
          </a:p>
        </p:txBody>
      </p:sp>
    </p:spTree>
    <p:extLst>
      <p:ext uri="{BB962C8B-B14F-4D97-AF65-F5344CB8AC3E}">
        <p14:creationId xmlns:p14="http://schemas.microsoft.com/office/powerpoint/2010/main" val="1566988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atin typeface="Arial Narrow" panose="020B0606020202030204" pitchFamily="34" charset="0"/>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atin typeface="Arial Narrow" panose="020B0606020202030204" pitchFamily="34" charset="0"/>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8" name="Titre 8"/>
          <p:cNvSpPr>
            <a:spLocks noGrp="1"/>
          </p:cNvSpPr>
          <p:nvPr>
            <p:ph type="title"/>
          </p:nvPr>
        </p:nvSpPr>
        <p:spPr>
          <a:xfrm>
            <a:off x="765174" y="379825"/>
            <a:ext cx="8067600" cy="709200"/>
          </a:xfrm>
        </p:spPr>
        <p:txBody>
          <a:bodyPr/>
          <a:lstStyle/>
          <a:p>
            <a:r>
              <a:rPr lang="fr-FR" dirty="0" smtClean="0"/>
              <a:t>Modifiez le style du titre</a:t>
            </a:r>
            <a:endParaRPr lang="fr-FR" dirty="0"/>
          </a:p>
        </p:txBody>
      </p:sp>
    </p:spTree>
    <p:extLst>
      <p:ext uri="{BB962C8B-B14F-4D97-AF65-F5344CB8AC3E}">
        <p14:creationId xmlns:p14="http://schemas.microsoft.com/office/powerpoint/2010/main" val="3205327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797572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sz="900" dirty="0" smtClean="0">
                <a:solidFill>
                  <a:schemeClr val="tx1"/>
                </a:solidFill>
              </a:rPr>
              <a:t>HDJ</a:t>
            </a:r>
            <a:r>
              <a:rPr lang="fr-FR" sz="900" baseline="0" dirty="0" smtClean="0">
                <a:solidFill>
                  <a:schemeClr val="tx1"/>
                </a:solidFill>
              </a:rPr>
              <a:t> 22 février 2018</a:t>
            </a:r>
            <a:endParaRPr lang="fr-FR" sz="900" dirty="0">
              <a:solidFill>
                <a:schemeClr val="tx1"/>
              </a:solidFill>
            </a:endParaRPr>
          </a:p>
        </p:txBody>
      </p:sp>
      <p:pic>
        <p:nvPicPr>
          <p:cNvPr id="16" name="Image 1"/>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bwMode="auto">
          <a:xfrm>
            <a:off x="7315200" y="6389118"/>
            <a:ext cx="1500180" cy="25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 id="2147483884" r:id="rId9"/>
    <p:sldLayoutId id="2147483885" r:id="rId10"/>
    <p:sldLayoutId id="2147483886" r:id="rId11"/>
    <p:sldLayoutId id="2147483887" r:id="rId1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file:///D:\Donnees\S0070138\S0070138\C%20Villax\ADC\00_Communication%20MIF\&#233;crans_1\010101_003.png" TargetMode="External"/><Relationship Id="rId7" Type="http://schemas.openxmlformats.org/officeDocument/2006/relationships/image" Target="file:///D:\Donnees\S0070138\S0070138\C%20Villax\ADC\00_Communication%20MIF\&#233;crans_1\010101_023.png" TargetMode="External"/><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file:///D:\Donnees\S0070138\S0070138\C%20Villax\ADC\00_Communication%20MIF\&#233;crans_1\010101_021.png" TargetMode="Externa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file:///D:\Donnees\S0070138\S0070138\C%20Villax\ADC\00_Communication%20MIF\&#233;crans_1\010101_024.pn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15.png"/><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myeav.ecuvie.assurances.d.bbg/jcms/rpn32_38728/assurance-vie-disponible-a-l-adhesion-par-transfert-fourgous" TargetMode="External"/><Relationship Id="rId2" Type="http://schemas.openxmlformats.org/officeDocument/2006/relationships/image" Target="../media/image20.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isse-epargne.fr/documents-informations-cles-investisseur" TargetMode="External"/><Relationship Id="rId2" Type="http://schemas.openxmlformats.org/officeDocument/2006/relationships/image" Target="../media/image21.png"/><Relationship Id="rId1" Type="http://schemas.openxmlformats.org/officeDocument/2006/relationships/slideLayout" Target="../slideLayouts/slideLayout9.xml"/><Relationship Id="rId4" Type="http://schemas.openxmlformats.org/officeDocument/2006/relationships/hyperlink" Target="http://commerciaux.celca.caisse-epargne.fr/download/253/assurance-vie/7020/priips-faq.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click.news.im.natixis.com/?qs=f5eb8a9c04e1210db8b783dbbf1652d6a7c5f5fcfeee9ce4673af867be25aad94a9e661c933d411074f5e96f814ed2da09012a8f6a05d832" TargetMode="External"/><Relationship Id="rId2" Type="http://schemas.openxmlformats.org/officeDocument/2006/relationships/hyperlink" Target="http://www.selectionetperformance.fr/" TargetMode="Externa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Parcours CLIENT – CAS PARTICULIERS </a:t>
            </a:r>
            <a:br>
              <a:rPr lang="fr-FR" dirty="0" smtClean="0"/>
            </a:b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371281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098698"/>
            <a:ext cx="8424530" cy="5073501"/>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A partir du 1</a:t>
            </a:r>
            <a:r>
              <a:rPr lang="fr-FR" sz="1400" baseline="30000" dirty="0" smtClean="0"/>
              <a:t>er</a:t>
            </a:r>
            <a:r>
              <a:rPr lang="fr-FR" sz="1400" dirty="0"/>
              <a:t> mars 2018</a:t>
            </a:r>
            <a:r>
              <a:rPr lang="fr-FR" sz="1400" dirty="0" smtClean="0"/>
              <a:t>, </a:t>
            </a:r>
            <a:r>
              <a:rPr lang="fr-FR" sz="1400" dirty="0"/>
              <a:t>les « </a:t>
            </a:r>
            <a:r>
              <a:rPr lang="fr-FR" sz="1400" b="1" dirty="0"/>
              <a:t>Nouveaux parcours clients épargne financière et assurance </a:t>
            </a:r>
            <a:r>
              <a:rPr lang="fr-FR" sz="1400" dirty="0"/>
              <a:t>» seront déployés en CELCA suite à la réglementation MIF2-DDA-PRIIPS</a:t>
            </a:r>
            <a:r>
              <a:rPr lang="fr-FR" sz="1400" dirty="0" smtClean="0"/>
              <a:t>.</a:t>
            </a:r>
          </a:p>
          <a:p>
            <a:r>
              <a:rPr lang="fr-FR" sz="1400" dirty="0" smtClean="0"/>
              <a:t>Cette HDJ s’inscrit dans le prolongement des </a:t>
            </a:r>
            <a:r>
              <a:rPr lang="fr-FR" sz="1400" dirty="0" err="1" smtClean="0"/>
              <a:t>e-learnings</a:t>
            </a:r>
            <a:r>
              <a:rPr lang="fr-FR" sz="1400" dirty="0" smtClean="0"/>
              <a:t> «  Parcours Client Epargne Financière/ Les écrans » (Tutoriel et vidéo), et aborde les spécificités du parcours relatives à des situations clients particulières.  </a:t>
            </a:r>
          </a:p>
          <a:p>
            <a:pPr marL="266700" indent="0">
              <a:spcBef>
                <a:spcPts val="0"/>
              </a:spcBef>
              <a:buNone/>
            </a:pPr>
            <a:r>
              <a:rPr lang="fr-FR" sz="1400" b="1" u="sng" dirty="0" smtClean="0">
                <a:solidFill>
                  <a:srgbClr val="C00000"/>
                </a:solidFill>
              </a:rPr>
              <a:t>Ces </a:t>
            </a:r>
            <a:r>
              <a:rPr lang="fr-FR" sz="1400" b="1" u="sng" dirty="0">
                <a:solidFill>
                  <a:srgbClr val="C00000"/>
                </a:solidFill>
              </a:rPr>
              <a:t>e-learning sont des prérequis afin de pouvoir suivre cette </a:t>
            </a:r>
            <a:r>
              <a:rPr lang="fr-FR" sz="1400" b="1" u="sng" dirty="0" smtClean="0">
                <a:solidFill>
                  <a:srgbClr val="C00000"/>
                </a:solidFill>
              </a:rPr>
              <a:t>Heure du </a:t>
            </a:r>
            <a:r>
              <a:rPr lang="fr-FR" sz="1400" b="1" u="sng" dirty="0">
                <a:solidFill>
                  <a:srgbClr val="C00000"/>
                </a:solidFill>
              </a:rPr>
              <a:t>jeudi.</a:t>
            </a:r>
          </a:p>
          <a:p>
            <a:r>
              <a:rPr lang="fr-FR" sz="1400" dirty="0"/>
              <a:t>Elle se </a:t>
            </a:r>
            <a:r>
              <a:rPr lang="fr-FR" sz="1400" dirty="0" smtClean="0"/>
              <a:t>veut donc </a:t>
            </a:r>
            <a:r>
              <a:rPr lang="fr-FR" sz="1400" dirty="0"/>
              <a:t>complémentaire puisque nous étudierons ici toutes les spécificités du parcours relatives à des situations clients particulières (et qui n’ont pas encore été abordées dans l’e-learning). Elle a pour vocation d’accompagner le conseiller dans la prise en main du Parcours Conseil de la phase transitoire.</a:t>
            </a:r>
          </a:p>
          <a:p>
            <a:r>
              <a:rPr lang="fr-FR" sz="1400" dirty="0" smtClean="0"/>
              <a:t>Le «Parcours client </a:t>
            </a:r>
            <a:r>
              <a:rPr lang="fr-FR" sz="1400" dirty="0"/>
              <a:t>épargne </a:t>
            </a:r>
            <a:r>
              <a:rPr lang="fr-FR" sz="1400" dirty="0" smtClean="0"/>
              <a:t>financière» est accessible par la </a:t>
            </a:r>
            <a:r>
              <a:rPr lang="fr-FR" sz="1400" b="1" u="sng" dirty="0">
                <a:solidFill>
                  <a:srgbClr val="C00000"/>
                </a:solidFill>
              </a:rPr>
              <a:t>transaction 0199</a:t>
            </a:r>
            <a:r>
              <a:rPr lang="fr-FR" sz="1400" dirty="0" smtClean="0"/>
              <a:t>, et se déroule selon les étapes suivantes :</a:t>
            </a:r>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épargne </a:t>
            </a:r>
            <a:r>
              <a:rPr lang="fr-FR" sz="2200" dirty="0" smtClean="0">
                <a:latin typeface="Arial Narrow" panose="020B0606020202030204" pitchFamily="34" charset="0"/>
              </a:rPr>
              <a:t>FINANCIERE</a:t>
            </a:r>
          </a:p>
          <a:p>
            <a:r>
              <a:rPr lang="fr-FR" sz="2200" dirty="0" smtClean="0">
                <a:solidFill>
                  <a:srgbClr val="C00000"/>
                </a:solidFill>
                <a:latin typeface="Arial Narrow" panose="020B0606020202030204" pitchFamily="34" charset="0"/>
              </a:rPr>
              <a:t>transaction </a:t>
            </a:r>
            <a:r>
              <a:rPr lang="fr-FR" sz="2200" dirty="0">
                <a:solidFill>
                  <a:srgbClr val="C00000"/>
                </a:solidFill>
                <a:latin typeface="Arial Narrow" panose="020B0606020202030204" pitchFamily="34" charset="0"/>
              </a:rPr>
              <a:t>0199</a:t>
            </a:r>
          </a:p>
        </p:txBody>
      </p:sp>
      <p:grpSp>
        <p:nvGrpSpPr>
          <p:cNvPr id="23" name="Groupe 22"/>
          <p:cNvGrpSpPr/>
          <p:nvPr/>
        </p:nvGrpSpPr>
        <p:grpSpPr>
          <a:xfrm>
            <a:off x="2156014" y="4514737"/>
            <a:ext cx="5361205" cy="1150733"/>
            <a:chOff x="2203132" y="1911709"/>
            <a:chExt cx="5437286" cy="1512859"/>
          </a:xfrm>
        </p:grpSpPr>
        <p:sp>
          <p:nvSpPr>
            <p:cNvPr id="26" name="Rectangle 25"/>
            <p:cNvSpPr/>
            <p:nvPr/>
          </p:nvSpPr>
          <p:spPr>
            <a:xfrm>
              <a:off x="2203132" y="1911709"/>
              <a:ext cx="1013359"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Il s’agit de la découverte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épargne à allouer, objectifs, durée, profil de risque.</a:t>
              </a:r>
            </a:p>
          </p:txBody>
        </p:sp>
        <p:sp>
          <p:nvSpPr>
            <p:cNvPr id="27" name="Rectangle 26"/>
            <p:cNvSpPr/>
            <p:nvPr/>
          </p:nvSpPr>
          <p:spPr>
            <a:xfrm>
              <a:off x="3261791" y="1922850"/>
              <a:ext cx="980647"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Répartition recommandée en faisant appel ou non aux Portefeuilles modèles.</a:t>
              </a:r>
            </a:p>
          </p:txBody>
        </p:sp>
        <p:sp>
          <p:nvSpPr>
            <p:cNvPr id="28" name="Rectangle 27"/>
            <p:cNvSpPr/>
            <p:nvPr/>
          </p:nvSpPr>
          <p:spPr>
            <a:xfrm>
              <a:off x="4284448" y="1922850"/>
              <a:ext cx="1376648"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Communication au client des caractéristiques des supports proposés et notamment remise des frais ex-ante.</a:t>
              </a:r>
            </a:p>
          </p:txBody>
        </p:sp>
        <p:sp>
          <p:nvSpPr>
            <p:cNvPr id="29" name="Rectangle 28"/>
            <p:cNvSpPr/>
            <p:nvPr/>
          </p:nvSpPr>
          <p:spPr>
            <a:xfrm>
              <a:off x="5703104" y="1922850"/>
              <a:ext cx="870769"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Pour chaque projet, le client peut suivre ou non le conseil fourni.</a:t>
              </a:r>
            </a:p>
          </p:txBody>
        </p:sp>
        <p:sp>
          <p:nvSpPr>
            <p:cNvPr id="30" name="Rectangle 29"/>
            <p:cNvSpPr/>
            <p:nvPr/>
          </p:nvSpPr>
          <p:spPr>
            <a:xfrm>
              <a:off x="6653760" y="1922850"/>
              <a:ext cx="986658"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Document signé reprenant tous les termes de l’entretien.</a:t>
              </a:r>
            </a:p>
          </p:txBody>
        </p:sp>
      </p:grpSp>
      <p:grpSp>
        <p:nvGrpSpPr>
          <p:cNvPr id="40" name="Groupe 39"/>
          <p:cNvGrpSpPr/>
          <p:nvPr/>
        </p:nvGrpSpPr>
        <p:grpSpPr>
          <a:xfrm>
            <a:off x="218700" y="3654601"/>
            <a:ext cx="8706599" cy="799235"/>
            <a:chOff x="218700" y="2273574"/>
            <a:chExt cx="8706599" cy="799235"/>
          </a:xfrm>
        </p:grpSpPr>
        <p:grpSp>
          <p:nvGrpSpPr>
            <p:cNvPr id="41" name="Groupe 40"/>
            <p:cNvGrpSpPr/>
            <p:nvPr/>
          </p:nvGrpSpPr>
          <p:grpSpPr>
            <a:xfrm>
              <a:off x="218700" y="2273574"/>
              <a:ext cx="8706599" cy="432000"/>
              <a:chOff x="159489" y="1401704"/>
              <a:chExt cx="8706599" cy="432000"/>
            </a:xfrm>
          </p:grpSpPr>
          <p:sp>
            <p:nvSpPr>
              <p:cNvPr id="45" name="Chevron 44"/>
              <p:cNvSpPr/>
              <p:nvPr/>
            </p:nvSpPr>
            <p:spPr>
              <a:xfrm>
                <a:off x="5596774" y="1401704"/>
                <a:ext cx="1080000" cy="432000"/>
              </a:xfrm>
              <a:prstGeom prst="chevron">
                <a:avLst/>
              </a:prstGeom>
              <a:gradFill flip="none" rotWithShape="1">
                <a:gsLst>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Choix du client</a:t>
                </a:r>
                <a:endParaRPr lang="fr-FR" sz="1000" dirty="0">
                  <a:solidFill>
                    <a:schemeClr val="bg1"/>
                  </a:solidFill>
                </a:endParaRPr>
              </a:p>
            </p:txBody>
          </p:sp>
          <p:sp>
            <p:nvSpPr>
              <p:cNvPr id="46" name="Chevron 45"/>
              <p:cNvSpPr/>
              <p:nvPr/>
            </p:nvSpPr>
            <p:spPr>
              <a:xfrm>
                <a:off x="4178117" y="1401704"/>
                <a:ext cx="1548000" cy="432000"/>
              </a:xfrm>
              <a:prstGeom prst="chevron">
                <a:avLst/>
              </a:prstGeom>
              <a:gradFill flip="none" rotWithShape="1">
                <a:gsLst>
                  <a:gs pos="92128">
                    <a:srgbClr val="85629B"/>
                  </a:gs>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Infos</a:t>
                </a:r>
              </a:p>
              <a:p>
                <a:pPr algn="ctr"/>
                <a:r>
                  <a:rPr lang="fr-FR" sz="1000" dirty="0" smtClean="0">
                    <a:solidFill>
                      <a:schemeClr val="bg1"/>
                    </a:solidFill>
                  </a:rPr>
                  <a:t>précontractuelles</a:t>
                </a:r>
                <a:endParaRPr lang="fr-FR" sz="1000" dirty="0">
                  <a:solidFill>
                    <a:schemeClr val="bg1"/>
                  </a:solidFill>
                </a:endParaRPr>
              </a:p>
            </p:txBody>
          </p:sp>
          <p:sp>
            <p:nvSpPr>
              <p:cNvPr id="47" name="Chevron 46"/>
              <p:cNvSpPr/>
              <p:nvPr/>
            </p:nvSpPr>
            <p:spPr>
              <a:xfrm>
                <a:off x="3155460" y="1401704"/>
                <a:ext cx="1152000" cy="432000"/>
              </a:xfrm>
              <a:prstGeom prst="chevron">
                <a:avLst/>
              </a:prstGeom>
              <a:gradFill flip="none" rotWithShape="1">
                <a:gsLst>
                  <a:gs pos="0">
                    <a:schemeClr val="accent4">
                      <a:lumMod val="75000"/>
                    </a:schemeClr>
                  </a:gs>
                  <a:gs pos="100000">
                    <a:srgbClr val="C0000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smtClean="0">
                    <a:solidFill>
                      <a:schemeClr val="bg1"/>
                    </a:solidFill>
                  </a:rPr>
                  <a:t>Propo</a:t>
                </a:r>
                <a:r>
                  <a:rPr lang="fr-FR" sz="1000" dirty="0" smtClean="0">
                    <a:solidFill>
                      <a:schemeClr val="bg1"/>
                    </a:solidFill>
                  </a:rPr>
                  <a:t> de la banque</a:t>
                </a:r>
                <a:endParaRPr lang="fr-FR" sz="1000" dirty="0">
                  <a:solidFill>
                    <a:schemeClr val="bg1"/>
                  </a:solidFill>
                </a:endParaRPr>
              </a:p>
            </p:txBody>
          </p:sp>
          <p:sp>
            <p:nvSpPr>
              <p:cNvPr id="48" name="Chevron 47"/>
              <p:cNvSpPr/>
              <p:nvPr/>
            </p:nvSpPr>
            <p:spPr>
              <a:xfrm>
                <a:off x="2096803" y="1401704"/>
                <a:ext cx="1188000" cy="432000"/>
              </a:xfrm>
              <a:prstGeom prst="chevron">
                <a:avLst/>
              </a:prstGeom>
              <a:gradFill flip="none" rotWithShape="1">
                <a:gsLst>
                  <a:gs pos="0">
                    <a:schemeClr val="accent4">
                      <a:lumMod val="75000"/>
                    </a:schemeClr>
                  </a:gs>
                  <a:gs pos="100000">
                    <a:srgbClr val="C0000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Définition des projets</a:t>
                </a:r>
                <a:endParaRPr lang="fr-FR" sz="1000" dirty="0">
                  <a:solidFill>
                    <a:schemeClr val="bg1"/>
                  </a:solidFill>
                </a:endParaRPr>
              </a:p>
            </p:txBody>
          </p:sp>
          <p:sp>
            <p:nvSpPr>
              <p:cNvPr id="49" name="Chevron 48"/>
              <p:cNvSpPr/>
              <p:nvPr/>
            </p:nvSpPr>
            <p:spPr>
              <a:xfrm>
                <a:off x="6547431" y="1401704"/>
                <a:ext cx="1116000" cy="432000"/>
              </a:xfrm>
              <a:prstGeom prst="chevron">
                <a:avLst/>
              </a:prstGeom>
              <a:gradFill flip="none" rotWithShape="1">
                <a:gsLst>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Synthèse Epargne</a:t>
                </a:r>
                <a:endParaRPr lang="fr-FR" sz="1000" dirty="0">
                  <a:solidFill>
                    <a:schemeClr val="bg1"/>
                  </a:solidFill>
                </a:endParaRP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42" name="Rectangle 41"/>
            <p:cNvSpPr/>
            <p:nvPr/>
          </p:nvSpPr>
          <p:spPr>
            <a:xfrm>
              <a:off x="218700" y="2828260"/>
              <a:ext cx="1854649" cy="244549"/>
            </a:xfrm>
            <a:prstGeom prst="rect">
              <a:avLst/>
            </a:prstGeom>
            <a:solidFill>
              <a:schemeClr val="bg1"/>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smtClean="0">
                  <a:solidFill>
                    <a:srgbClr val="7030A0"/>
                  </a:solidFill>
                </a:rPr>
                <a:t>Données</a:t>
              </a:r>
              <a:r>
                <a:rPr lang="fr-FR" sz="1200" dirty="0" smtClean="0">
                  <a:solidFill>
                    <a:schemeClr val="accent5">
                      <a:lumMod val="75000"/>
                    </a:schemeClr>
                  </a:solidFill>
                </a:rPr>
                <a:t> </a:t>
              </a:r>
              <a:r>
                <a:rPr lang="fr-FR" sz="1200" dirty="0" err="1" smtClean="0">
                  <a:solidFill>
                    <a:srgbClr val="7030A0"/>
                  </a:solidFill>
                </a:rPr>
                <a:t>pré-existantes</a:t>
              </a:r>
              <a:endParaRPr lang="fr-FR" sz="1200" dirty="0">
                <a:solidFill>
                  <a:srgbClr val="7030A0"/>
                </a:solidFill>
              </a:endParaRPr>
            </a:p>
          </p:txBody>
        </p:sp>
        <p:sp>
          <p:nvSpPr>
            <p:cNvPr id="43" name="Rectangle 42"/>
            <p:cNvSpPr/>
            <p:nvPr/>
          </p:nvSpPr>
          <p:spPr>
            <a:xfrm>
              <a:off x="7593300" y="2828260"/>
              <a:ext cx="1136030" cy="244548"/>
            </a:xfrm>
            <a:prstGeom prst="rect">
              <a:avLst/>
            </a:prstGeom>
            <a:solidFill>
              <a:schemeClr val="bg1"/>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smtClean="0">
                  <a:solidFill>
                    <a:srgbClr val="7030A0"/>
                  </a:solidFill>
                </a:rPr>
                <a:t>Vente</a:t>
              </a:r>
              <a:endParaRPr lang="fr-FR" sz="1200" dirty="0">
                <a:solidFill>
                  <a:srgbClr val="7030A0"/>
                </a:solidFill>
              </a:endParaRPr>
            </a:p>
          </p:txBody>
        </p:sp>
        <p:sp>
          <p:nvSpPr>
            <p:cNvPr id="44" name="Rectangle 43"/>
            <p:cNvSpPr/>
            <p:nvPr/>
          </p:nvSpPr>
          <p:spPr>
            <a:xfrm>
              <a:off x="2156014" y="2828260"/>
              <a:ext cx="5361205" cy="244549"/>
            </a:xfrm>
            <a:prstGeom prst="rect">
              <a:avLst/>
            </a:prstGeom>
            <a:gradFill flip="none" rotWithShape="1">
              <a:gsLst>
                <a:gs pos="15000">
                  <a:schemeClr val="tx2">
                    <a:lumMod val="20000"/>
                    <a:lumOff val="80000"/>
                  </a:schemeClr>
                </a:gs>
                <a:gs pos="100000">
                  <a:srgbClr val="C00000"/>
                </a:gs>
              </a:gsLst>
              <a:lin ang="18900000" scaled="1"/>
              <a:tileRect/>
            </a:gra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b="1" dirty="0" smtClean="0">
                  <a:solidFill>
                    <a:schemeClr val="bg1"/>
                  </a:solidFill>
                </a:rPr>
                <a:t>Nouveau parcours client </a:t>
              </a:r>
              <a:r>
                <a:rPr lang="fr-FR" sz="1200" b="1" dirty="0">
                  <a:solidFill>
                    <a:schemeClr val="bg1"/>
                  </a:solidFill>
                </a:rPr>
                <a:t>é</a:t>
              </a:r>
              <a:r>
                <a:rPr lang="fr-FR" sz="1200" b="1" dirty="0" smtClean="0">
                  <a:solidFill>
                    <a:schemeClr val="bg1"/>
                  </a:solidFill>
                </a:rPr>
                <a:t>pargne financière et assurance</a:t>
              </a:r>
              <a:endParaRPr lang="fr-FR" sz="1200" b="1" dirty="0">
                <a:solidFill>
                  <a:schemeClr val="bg1"/>
                </a:solidFill>
              </a:endParaRPr>
            </a:p>
          </p:txBody>
        </p:sp>
      </p:grpSp>
      <p:sp>
        <p:nvSpPr>
          <p:cNvPr id="53" name="ZoneTexte 52"/>
          <p:cNvSpPr txBox="1"/>
          <p:nvPr/>
        </p:nvSpPr>
        <p:spPr>
          <a:xfrm>
            <a:off x="244939" y="5821814"/>
            <a:ext cx="8712968" cy="415498"/>
          </a:xfrm>
          <a:prstGeom prst="rect">
            <a:avLst/>
          </a:prstGeom>
          <a:noFill/>
        </p:spPr>
        <p:txBody>
          <a:bodyPr wrap="square" rtlCol="0">
            <a:spAutoFit/>
          </a:bodyPr>
          <a:lstStyle/>
          <a:p>
            <a:pPr algn="just"/>
            <a:r>
              <a:rPr lang="fr-FR" sz="1050" i="1" dirty="0" smtClean="0">
                <a:latin typeface="Calibri" panose="020F0502020204030204" pitchFamily="34" charset="0"/>
                <a:cs typeface="Calibri" panose="020F0502020204030204" pitchFamily="34" charset="0"/>
              </a:rPr>
              <a:t>NB : les </a:t>
            </a:r>
            <a:r>
              <a:rPr lang="fr-FR" sz="1050" i="1" dirty="0">
                <a:latin typeface="Calibri" panose="020F0502020204030204" pitchFamily="34" charset="0"/>
                <a:cs typeface="Calibri" panose="020F0502020204030204" pitchFamily="34" charset="0"/>
              </a:rPr>
              <a:t>recommandations qui sont faites doivent toutes tenir compte des besoins exprimés par le client et des niveaux de risque qu’il souhaite pour chaque projet qu’il définit dans le cadre de la phase de découverte avec son conseiller.</a:t>
            </a:r>
          </a:p>
        </p:txBody>
      </p:sp>
      <p:sp>
        <p:nvSpPr>
          <p:cNvPr id="54" name="Rectangle 53"/>
          <p:cNvSpPr/>
          <p:nvPr/>
        </p:nvSpPr>
        <p:spPr>
          <a:xfrm>
            <a:off x="217893" y="4522426"/>
            <a:ext cx="1855455" cy="1143044"/>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noProof="0" dirty="0" smtClean="0">
                <a:ln>
                  <a:noFill/>
                </a:ln>
                <a:solidFill>
                  <a:srgbClr val="99449A">
                    <a:lumMod val="50000"/>
                  </a:srgbClr>
                </a:solidFill>
                <a:effectLst/>
                <a:uLnTx/>
                <a:uFillTx/>
                <a:latin typeface="Calibri"/>
                <a:ea typeface="+mn-ea"/>
                <a:cs typeface="+mn-cs"/>
              </a:rPr>
              <a:t>A défaut de données à jour, message bloquant </a:t>
            </a: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et nécessité de réactualiser Connaissance client (</a:t>
            </a:r>
            <a:r>
              <a:rPr kumimoji="0" lang="fr-FR" sz="1000" b="0" i="0" u="none" strike="noStrike" kern="0" cap="none" spc="0" normalizeH="0" baseline="0" noProof="0" dirty="0" err="1" smtClean="0">
                <a:ln>
                  <a:noFill/>
                </a:ln>
                <a:solidFill>
                  <a:srgbClr val="99449A">
                    <a:lumMod val="50000"/>
                  </a:srgbClr>
                </a:solidFill>
                <a:effectLst/>
                <a:uLnTx/>
                <a:uFillTx/>
                <a:latin typeface="Calibri"/>
                <a:ea typeface="+mn-ea"/>
                <a:cs typeface="+mn-cs"/>
              </a:rPr>
              <a:t>Cf,slide</a:t>
            </a: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 en annexe)</a:t>
            </a:r>
          </a:p>
        </p:txBody>
      </p:sp>
      <p:sp>
        <p:nvSpPr>
          <p:cNvPr id="55" name="Rectangle 54"/>
          <p:cNvSpPr/>
          <p:nvPr/>
        </p:nvSpPr>
        <p:spPr>
          <a:xfrm>
            <a:off x="7593300" y="4523952"/>
            <a:ext cx="1136030" cy="1142259"/>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Passage des souscriptions </a:t>
            </a:r>
          </a:p>
          <a:p>
            <a:pPr marL="0" marR="0" lvl="0" indent="0" algn="ctr" defTabSz="457200" eaLnBrk="1" fontAlgn="auto" latinLnBrk="0" hangingPunct="1">
              <a:lnSpc>
                <a:spcPct val="100000"/>
              </a:lnSpc>
              <a:spcBef>
                <a:spcPts val="0"/>
              </a:spcBef>
              <a:spcAft>
                <a:spcPts val="0"/>
              </a:spcAft>
              <a:buClrTx/>
              <a:buSzTx/>
              <a:buFontTx/>
              <a:buNone/>
              <a:tabLst/>
              <a:defRPr/>
            </a:pPr>
            <a:r>
              <a:rPr lang="fr-FR" sz="1000" kern="0" dirty="0" smtClean="0">
                <a:solidFill>
                  <a:srgbClr val="99449A">
                    <a:lumMod val="50000"/>
                  </a:srgbClr>
                </a:solidFill>
                <a:latin typeface="Calibri"/>
              </a:rPr>
              <a:t>0105 : CTO</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0505 : Assurance vie</a:t>
            </a:r>
          </a:p>
        </p:txBody>
      </p:sp>
    </p:spTree>
    <p:extLst>
      <p:ext uri="{BB962C8B-B14F-4D97-AF65-F5344CB8AC3E}">
        <p14:creationId xmlns:p14="http://schemas.microsoft.com/office/powerpoint/2010/main" val="3505801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600" dirty="0" smtClean="0"/>
          </a:p>
          <a:p>
            <a:r>
              <a:rPr lang="fr-FR" sz="1400" dirty="0" smtClean="0"/>
              <a:t>Une </a:t>
            </a:r>
            <a:r>
              <a:rPr lang="fr-FR" sz="1400" dirty="0"/>
              <a:t>fois « connaissance client » à jour, le parcours peut démarrer avec la définition du ou des projets :</a:t>
            </a:r>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épargne </a:t>
            </a:r>
          </a:p>
          <a:p>
            <a:r>
              <a:rPr lang="fr-FR" sz="2200" dirty="0" smtClean="0">
                <a:solidFill>
                  <a:srgbClr val="C00000"/>
                </a:solidFill>
                <a:latin typeface="Arial Narrow" panose="020B0606020202030204" pitchFamily="34" charset="0"/>
              </a:rPr>
              <a:t>Proposition de la banque</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48" name="Chevron 47"/>
            <p:cNvSpPr/>
            <p:nvPr/>
          </p:nvSpPr>
          <p:spPr>
            <a:xfrm>
              <a:off x="2096803" y="1401704"/>
              <a:ext cx="1188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spc="-20" dirty="0" smtClean="0">
                  <a:solidFill>
                    <a:schemeClr val="bg1"/>
                  </a:solidFill>
                </a:rPr>
                <a:t>Définition des projets</a:t>
              </a:r>
              <a:endParaRPr lang="fr-FR" sz="1000" b="1" spc="-20"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pic>
        <p:nvPicPr>
          <p:cNvPr id="32" name="Image 31"/>
          <p:cNvPicPr>
            <a:picLocks/>
          </p:cNvPicPr>
          <p:nvPr/>
        </p:nvPicPr>
        <p:blipFill rotWithShape="1">
          <a:blip r:embed="rId2" r:link="rId3" cstate="print">
            <a:extLst>
              <a:ext uri="{28A0092B-C50C-407E-A947-70E740481C1C}">
                <a14:useLocalDpi xmlns:a14="http://schemas.microsoft.com/office/drawing/2010/main" val="0"/>
              </a:ext>
            </a:extLst>
          </a:blip>
          <a:srcRect/>
          <a:stretch/>
        </p:blipFill>
        <p:spPr>
          <a:xfrm>
            <a:off x="790583" y="3815354"/>
            <a:ext cx="7562834" cy="408032"/>
          </a:xfrm>
          <a:prstGeom prst="rect">
            <a:avLst/>
          </a:prstGeom>
          <a:ln>
            <a:solidFill>
              <a:schemeClr val="accent5">
                <a:lumMod val="75000"/>
              </a:schemeClr>
            </a:solidFill>
          </a:ln>
        </p:spPr>
      </p:pic>
      <p:grpSp>
        <p:nvGrpSpPr>
          <p:cNvPr id="33" name="Groupe 32"/>
          <p:cNvGrpSpPr/>
          <p:nvPr/>
        </p:nvGrpSpPr>
        <p:grpSpPr>
          <a:xfrm>
            <a:off x="759897" y="4457689"/>
            <a:ext cx="7593520" cy="1390661"/>
            <a:chOff x="585565" y="2734757"/>
            <a:chExt cx="6739115" cy="1104707"/>
          </a:xfrm>
        </p:grpSpPr>
        <p:pic>
          <p:nvPicPr>
            <p:cNvPr id="34" name="Image 33"/>
            <p:cNvPicPr>
              <a:picLocks/>
            </p:cNvPicPr>
            <p:nvPr/>
          </p:nvPicPr>
          <p:blipFill rotWithShape="1">
            <a:blip r:embed="rId4" r:link="rId5" cstate="print">
              <a:extLst>
                <a:ext uri="{28A0092B-C50C-407E-A947-70E740481C1C}">
                  <a14:useLocalDpi xmlns:a14="http://schemas.microsoft.com/office/drawing/2010/main" val="0"/>
                </a:ext>
              </a:extLst>
            </a:blip>
            <a:srcRect/>
            <a:stretch/>
          </p:blipFill>
          <p:spPr>
            <a:xfrm>
              <a:off x="585565" y="2734757"/>
              <a:ext cx="6739115" cy="1104707"/>
            </a:xfrm>
            <a:prstGeom prst="rect">
              <a:avLst/>
            </a:prstGeom>
            <a:ln>
              <a:solidFill>
                <a:schemeClr val="accent5">
                  <a:lumMod val="75000"/>
                </a:schemeClr>
              </a:solidFill>
            </a:ln>
          </p:spPr>
        </p:pic>
        <p:pic>
          <p:nvPicPr>
            <p:cNvPr id="35" name="Image 34"/>
            <p:cNvPicPr>
              <a:picLocks/>
            </p:cNvPicPr>
            <p:nvPr/>
          </p:nvPicPr>
          <p:blipFill rotWithShape="1">
            <a:blip r:embed="rId6" r:link="rId7" cstate="print">
              <a:extLst>
                <a:ext uri="{28A0092B-C50C-407E-A947-70E740481C1C}">
                  <a14:useLocalDpi xmlns:a14="http://schemas.microsoft.com/office/drawing/2010/main" val="0"/>
                </a:ext>
              </a:extLst>
            </a:blip>
            <a:srcRect/>
            <a:stretch/>
          </p:blipFill>
          <p:spPr>
            <a:xfrm>
              <a:off x="2631217" y="2921433"/>
              <a:ext cx="1311966" cy="315626"/>
            </a:xfrm>
            <a:prstGeom prst="rect">
              <a:avLst/>
            </a:prstGeom>
          </p:spPr>
        </p:pic>
        <p:pic>
          <p:nvPicPr>
            <p:cNvPr id="36" name="Image 35"/>
            <p:cNvPicPr>
              <a:picLocks/>
            </p:cNvPicPr>
            <p:nvPr/>
          </p:nvPicPr>
          <p:blipFill rotWithShape="1">
            <a:blip r:embed="rId8" r:link="rId9" cstate="print">
              <a:extLst>
                <a:ext uri="{28A0092B-C50C-407E-A947-70E740481C1C}">
                  <a14:useLocalDpi xmlns:a14="http://schemas.microsoft.com/office/drawing/2010/main" val="0"/>
                </a:ext>
              </a:extLst>
            </a:blip>
            <a:srcRect/>
            <a:stretch/>
          </p:blipFill>
          <p:spPr>
            <a:xfrm>
              <a:off x="3943194" y="2901336"/>
              <a:ext cx="1987670" cy="411942"/>
            </a:xfrm>
            <a:prstGeom prst="rect">
              <a:avLst/>
            </a:prstGeom>
          </p:spPr>
        </p:pic>
        <p:sp>
          <p:nvSpPr>
            <p:cNvPr id="37" name="Rectangle 36"/>
            <p:cNvSpPr/>
            <p:nvPr/>
          </p:nvSpPr>
          <p:spPr>
            <a:xfrm>
              <a:off x="6001335" y="2921433"/>
              <a:ext cx="665362" cy="1033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600" dirty="0" smtClean="0">
                  <a:solidFill>
                    <a:schemeClr val="tx1"/>
                  </a:solidFill>
                </a:rPr>
                <a:t>40000</a:t>
              </a:r>
              <a:endParaRPr lang="fr-FR" sz="600" dirty="0">
                <a:solidFill>
                  <a:schemeClr val="tx1"/>
                </a:solidFill>
              </a:endParaRPr>
            </a:p>
          </p:txBody>
        </p:sp>
      </p:grpSp>
      <p:sp>
        <p:nvSpPr>
          <p:cNvPr id="38" name="Légende encadrée 1 37"/>
          <p:cNvSpPr/>
          <p:nvPr/>
        </p:nvSpPr>
        <p:spPr>
          <a:xfrm>
            <a:off x="5970900" y="5036254"/>
            <a:ext cx="2532505" cy="910796"/>
          </a:xfrm>
          <a:prstGeom prst="borderCallout1">
            <a:avLst>
              <a:gd name="adj1" fmla="val 136696"/>
              <a:gd name="adj2" fmla="val -11195"/>
              <a:gd name="adj3" fmla="val 139925"/>
              <a:gd name="adj4" fmla="val -11157"/>
            </a:avLst>
          </a:prstGeom>
          <a:solidFill>
            <a:schemeClr val="bg1"/>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smtClean="0">
                <a:solidFill>
                  <a:schemeClr val="tx1"/>
                </a:solidFill>
              </a:rPr>
              <a:t>Le niveau de risque se choisit projet par projet (si le client a 3 projets, il peut y avoir 3 niveaux de risque différents). Il est le fruit d’un échange avec le client et ne résulte pas d’un </a:t>
            </a:r>
            <a:r>
              <a:rPr lang="fr-FR" sz="1000" b="1" dirty="0" err="1" smtClean="0">
                <a:solidFill>
                  <a:schemeClr val="tx1"/>
                </a:solidFill>
              </a:rPr>
              <a:t>scoring</a:t>
            </a:r>
            <a:r>
              <a:rPr lang="fr-FR" sz="1000" b="1" dirty="0" smtClean="0">
                <a:solidFill>
                  <a:schemeClr val="tx1"/>
                </a:solidFill>
              </a:rPr>
              <a:t> comme le QCF.</a:t>
            </a:r>
            <a:r>
              <a:rPr lang="fr-FR" sz="1000" b="1" dirty="0">
                <a:solidFill>
                  <a:schemeClr val="tx1"/>
                </a:solidFill>
              </a:rPr>
              <a:t> </a:t>
            </a:r>
            <a:endParaRPr lang="fr-FR" sz="1000" b="1" dirty="0" smtClean="0">
              <a:solidFill>
                <a:schemeClr val="tx1"/>
              </a:solidFill>
            </a:endParaRPr>
          </a:p>
        </p:txBody>
      </p:sp>
      <p:sp>
        <p:nvSpPr>
          <p:cNvPr id="61" name="Flèche vers le bas 60"/>
          <p:cNvSpPr/>
          <p:nvPr/>
        </p:nvSpPr>
        <p:spPr>
          <a:xfrm>
            <a:off x="1453487"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Image 61"/>
          <p:cNvPicPr>
            <a:picLocks/>
          </p:cNvPicPr>
          <p:nvPr/>
        </p:nvPicPr>
        <p:blipFill rotWithShape="1">
          <a:blip r:embed="rId10" r:link="rId3" cstate="print">
            <a:extLst>
              <a:ext uri="{28A0092B-C50C-407E-A947-70E740481C1C}">
                <a14:useLocalDpi xmlns:a14="http://schemas.microsoft.com/office/drawing/2010/main" val="0"/>
              </a:ext>
            </a:extLst>
          </a:blip>
          <a:srcRect/>
          <a:stretch/>
        </p:blipFill>
        <p:spPr>
          <a:xfrm>
            <a:off x="790583" y="1831688"/>
            <a:ext cx="7562834" cy="1959262"/>
          </a:xfrm>
          <a:prstGeom prst="rect">
            <a:avLst/>
          </a:prstGeom>
          <a:ln>
            <a:solidFill>
              <a:schemeClr val="accent5">
                <a:lumMod val="75000"/>
              </a:schemeClr>
            </a:solidFill>
          </a:ln>
        </p:spPr>
      </p:pic>
      <p:sp>
        <p:nvSpPr>
          <p:cNvPr id="23" name="Flèche vers le bas 22"/>
          <p:cNvSpPr/>
          <p:nvPr/>
        </p:nvSpPr>
        <p:spPr>
          <a:xfrm>
            <a:off x="3703580"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bas 23"/>
          <p:cNvSpPr/>
          <p:nvPr/>
        </p:nvSpPr>
        <p:spPr>
          <a:xfrm>
            <a:off x="5532157"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vers le bas 24"/>
          <p:cNvSpPr/>
          <p:nvPr/>
        </p:nvSpPr>
        <p:spPr>
          <a:xfrm>
            <a:off x="7190881" y="4248871"/>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contenu 1"/>
          <p:cNvSpPr txBox="1">
            <a:spLocks/>
          </p:cNvSpPr>
          <p:nvPr/>
        </p:nvSpPr>
        <p:spPr>
          <a:xfrm>
            <a:off x="457200" y="5933041"/>
            <a:ext cx="8424530" cy="553483"/>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ym typeface="Wingdings"/>
              </a:rPr>
              <a:t>Mais </a:t>
            </a:r>
            <a:r>
              <a:rPr lang="fr-FR" sz="1400" dirty="0">
                <a:sym typeface="Wingdings"/>
              </a:rPr>
              <a:t>selon les cas, il conviendra de saisir 1 ou plusieurs </a:t>
            </a:r>
            <a:r>
              <a:rPr lang="fr-FR" sz="1400" dirty="0" smtClean="0">
                <a:sym typeface="Wingdings"/>
              </a:rPr>
              <a:t>projets (</a:t>
            </a:r>
            <a:r>
              <a:rPr lang="fr-FR" sz="1400" dirty="0" err="1" smtClean="0">
                <a:sym typeface="Wingdings"/>
              </a:rPr>
              <a:t>cf</a:t>
            </a:r>
            <a:r>
              <a:rPr lang="fr-FR" sz="1400" dirty="0" smtClean="0">
                <a:sym typeface="Wingdings"/>
              </a:rPr>
              <a:t> en annexe pour les spécificités relatives à Hélios)</a:t>
            </a:r>
            <a:endParaRPr lang="fr-FR" sz="1400" dirty="0"/>
          </a:p>
          <a:p>
            <a:endParaRPr lang="fr-FR" sz="16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Tree>
    <p:extLst>
      <p:ext uri="{BB962C8B-B14F-4D97-AF65-F5344CB8AC3E}">
        <p14:creationId xmlns:p14="http://schemas.microsoft.com/office/powerpoint/2010/main" val="9623440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dirty="0"/>
              <a:t>Cette étape du Parcours vise à définir avec le client une allocation en cohérence avec ses projets, ses horizons de placement et le niveau de risque accepté</a:t>
            </a:r>
            <a:r>
              <a:rPr lang="fr-FR" sz="1400" dirty="0" smtClean="0"/>
              <a:t>.</a:t>
            </a:r>
          </a:p>
          <a:p>
            <a:r>
              <a:rPr lang="fr-FR" sz="1400" dirty="0" smtClean="0"/>
              <a:t>Il </a:t>
            </a:r>
            <a:r>
              <a:rPr lang="fr-FR" sz="1400" dirty="0"/>
              <a:t>existe 3 possibilités d’allocation, dans le cadre du parcours personnes physiques, lors de la période transitoire </a:t>
            </a:r>
            <a:r>
              <a:rPr lang="fr-FR" sz="1400" dirty="0" smtClean="0"/>
              <a:t>:</a:t>
            </a:r>
          </a:p>
          <a:p>
            <a:pPr lvl="1">
              <a:spcBef>
                <a:spcPts val="0"/>
              </a:spcBef>
            </a:pPr>
            <a:r>
              <a:rPr lang="fr-FR" sz="1200" b="1" dirty="0">
                <a:solidFill>
                  <a:srgbClr val="C00000"/>
                </a:solidFill>
              </a:rPr>
              <a:t>Portefeuilles Modèles</a:t>
            </a:r>
          </a:p>
          <a:p>
            <a:pPr lvl="1">
              <a:spcBef>
                <a:spcPts val="0"/>
              </a:spcBef>
            </a:pPr>
            <a:r>
              <a:rPr lang="fr-FR" sz="1200" dirty="0"/>
              <a:t>Gestion sous mandat / Orientations de Gestion</a:t>
            </a:r>
          </a:p>
          <a:p>
            <a:pPr lvl="1">
              <a:spcBef>
                <a:spcPts val="0"/>
              </a:spcBef>
            </a:pPr>
            <a:r>
              <a:rPr lang="fr-FR" sz="1200" dirty="0"/>
              <a:t>Allocation manuelle</a:t>
            </a:r>
          </a:p>
          <a:p>
            <a:endParaRPr lang="fr-FR" sz="1400" dirty="0"/>
          </a:p>
          <a:p>
            <a:endParaRPr lang="fr-FR" sz="1400" dirty="0"/>
          </a:p>
          <a:p>
            <a:endParaRPr lang="fr-FR" sz="1400" dirty="0" smtClean="0"/>
          </a:p>
          <a:p>
            <a:r>
              <a:rPr lang="fr-FR" sz="1400" b="1" dirty="0"/>
              <a:t>Comment accéder à ces portefeuilles modèles dans le Parcours Conseil Epargne Financière ?</a:t>
            </a:r>
          </a:p>
          <a:p>
            <a:r>
              <a:rPr lang="fr-FR" sz="1400" dirty="0" smtClean="0"/>
              <a:t>Pour chaque projet, le conseiller doit se connecter sur l’espace DEFI</a:t>
            </a:r>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rgbClr val="C00000"/>
                </a:solidFill>
                <a:latin typeface="Arial Narrow" panose="020B0606020202030204" pitchFamily="34" charset="0"/>
              </a:rPr>
              <a:t>PROJETS client</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24" name="Rectangle 23"/>
          <p:cNvSpPr/>
          <p:nvPr/>
        </p:nvSpPr>
        <p:spPr>
          <a:xfrm>
            <a:off x="373379" y="2935474"/>
            <a:ext cx="8423063" cy="975404"/>
          </a:xfrm>
          <a:prstGeom prst="rect">
            <a:avLst/>
          </a:prstGeom>
          <a:solidFill>
            <a:schemeClr val="accent4">
              <a:lumMod val="20000"/>
              <a:lumOff val="80000"/>
            </a:schemeClr>
          </a:solidFill>
          <a:ln w="15875" cap="flat" cmpd="sng" algn="ctr">
            <a:solidFill>
              <a:srgbClr val="C00000"/>
            </a:solidFill>
            <a:prstDash val="solid"/>
          </a:ln>
          <a:effectLst/>
        </p:spPr>
        <p:txBody>
          <a:bodyPr rtlCol="0" anchor="ctr"/>
          <a:lstStyle/>
          <a:p>
            <a:pPr defTabSz="457200"/>
            <a:r>
              <a:rPr lang="fr-FR" sz="1200" dirty="0">
                <a:latin typeface="Arial Narrow" panose="020B0606020202030204" pitchFamily="34" charset="0"/>
              </a:rPr>
              <a:t>Les </a:t>
            </a:r>
            <a:r>
              <a:rPr lang="fr-FR" sz="1200" b="1" dirty="0">
                <a:latin typeface="Arial Narrow" panose="020B0606020202030204" pitchFamily="34" charset="0"/>
              </a:rPr>
              <a:t>portefeuilles modèles </a:t>
            </a:r>
            <a:r>
              <a:rPr lang="fr-FR" sz="1200" dirty="0">
                <a:latin typeface="Arial Narrow" panose="020B0606020202030204" pitchFamily="34" charset="0"/>
              </a:rPr>
              <a:t>ont pour but </a:t>
            </a:r>
            <a:r>
              <a:rPr lang="fr-FR" sz="1200" b="1" dirty="0">
                <a:latin typeface="Arial Narrow" panose="020B0606020202030204" pitchFamily="34" charset="0"/>
              </a:rPr>
              <a:t>d’encadrer la proposition commerciale tout en favorisant la diversification des actifs </a:t>
            </a:r>
            <a:r>
              <a:rPr lang="fr-FR" sz="1200" dirty="0">
                <a:latin typeface="Arial Narrow" panose="020B0606020202030204" pitchFamily="34" charset="0"/>
              </a:rPr>
              <a:t>du client en pondérant actifs risqués et non risqués.</a:t>
            </a:r>
          </a:p>
          <a:p>
            <a:pPr defTabSz="457200"/>
            <a:r>
              <a:rPr lang="fr-FR" sz="1200" dirty="0">
                <a:latin typeface="Arial Narrow" panose="020B0606020202030204" pitchFamily="34" charset="0"/>
              </a:rPr>
              <a:t>Il convient donc </a:t>
            </a:r>
            <a:r>
              <a:rPr lang="fr-FR" sz="1200" b="1" u="sng" dirty="0">
                <a:latin typeface="Arial Narrow" panose="020B0606020202030204" pitchFamily="34" charset="0"/>
              </a:rPr>
              <a:t>de les privilégier </a:t>
            </a:r>
            <a:r>
              <a:rPr lang="fr-FR" sz="1200" dirty="0">
                <a:latin typeface="Arial Narrow" panose="020B0606020202030204" pitchFamily="34" charset="0"/>
              </a:rPr>
              <a:t>car ils  permettent d’intégrer des instruments financiers allant au-delà du risque du projet tout en affichant une volatilité globale dans les limites acceptées par le client. </a:t>
            </a:r>
          </a:p>
          <a:p>
            <a:pPr defTabSz="457200"/>
            <a:r>
              <a:rPr lang="fr-FR" sz="1200" dirty="0">
                <a:latin typeface="Arial Narrow" panose="020B0606020202030204" pitchFamily="34" charset="0"/>
              </a:rPr>
              <a:t>Ils seront particulièrement utiles pour les projets caractérisés par un risque faible. </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176204" y="4829009"/>
            <a:ext cx="4893566" cy="1311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a:off x="5174779" y="4483386"/>
            <a:ext cx="740246" cy="34562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841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r>
              <a:rPr lang="fr-FR" sz="1400" b="1" i="1" u="sng" dirty="0">
                <a:cs typeface="Calibri" panose="020F0502020204030204" pitchFamily="34" charset="0"/>
                <a:sym typeface="Wingdings"/>
              </a:rPr>
              <a:t>Fonctionnement spécifique des portefeuilles modèles</a:t>
            </a:r>
            <a:r>
              <a:rPr lang="fr-FR" sz="1400" b="1" i="1" dirty="0">
                <a:cs typeface="Calibri" panose="020F0502020204030204" pitchFamily="34" charset="0"/>
                <a:sym typeface="Wingdings"/>
              </a:rPr>
              <a:t> </a:t>
            </a:r>
            <a:r>
              <a:rPr lang="fr-FR" sz="1400" b="1" i="1" dirty="0" smtClean="0">
                <a:cs typeface="Calibri" panose="020F0502020204030204" pitchFamily="34" charset="0"/>
                <a:sym typeface="Wingdings"/>
              </a:rPr>
              <a:t>:</a:t>
            </a:r>
          </a:p>
          <a:p>
            <a:endParaRPr lang="fr-FR" sz="1200" b="1" i="1" dirty="0" smtClean="0">
              <a:cs typeface="Calibri" panose="020F0502020204030204" pitchFamily="34" charset="0"/>
              <a:sym typeface="Wingdings"/>
            </a:endParaRPr>
          </a:p>
          <a:p>
            <a:pPr fontAlgn="base">
              <a:spcBef>
                <a:spcPct val="0"/>
              </a:spcBef>
              <a:spcAft>
                <a:spcPct val="0"/>
              </a:spcAft>
            </a:pPr>
            <a:r>
              <a:rPr lang="fr-FR" altLang="fr-FR" sz="1400" dirty="0" smtClean="0">
                <a:solidFill>
                  <a:srgbClr val="C00000"/>
                </a:solidFill>
                <a:cs typeface="Arial" charset="0"/>
              </a:rPr>
              <a:t>Pour </a:t>
            </a:r>
            <a:r>
              <a:rPr lang="fr-FR" altLang="fr-FR" sz="1400" dirty="0">
                <a:solidFill>
                  <a:srgbClr val="C00000"/>
                </a:solidFill>
                <a:cs typeface="Arial" charset="0"/>
              </a:rPr>
              <a:t>chaque projet défini par le client, le conseiller doit sortir de l’écran </a:t>
            </a:r>
            <a:r>
              <a:rPr lang="fr-FR" altLang="fr-FR" sz="1400" dirty="0" err="1">
                <a:solidFill>
                  <a:srgbClr val="C00000"/>
                </a:solidFill>
                <a:cs typeface="Arial" charset="0"/>
              </a:rPr>
              <a:t>Mysys</a:t>
            </a:r>
            <a:r>
              <a:rPr lang="fr-FR" altLang="fr-FR" sz="1400" dirty="0">
                <a:solidFill>
                  <a:srgbClr val="C00000"/>
                </a:solidFill>
                <a:cs typeface="Arial" charset="0"/>
              </a:rPr>
              <a:t> « conseil de la banque »  et se connecter sur </a:t>
            </a:r>
            <a:r>
              <a:rPr lang="fr-FR" altLang="fr-FR" sz="1400" dirty="0" err="1">
                <a:solidFill>
                  <a:srgbClr val="C00000"/>
                </a:solidFill>
                <a:cs typeface="Arial" charset="0"/>
              </a:rPr>
              <a:t>espacedefi</a:t>
            </a:r>
            <a:r>
              <a:rPr lang="fr-FR" altLang="fr-FR" sz="1400" dirty="0">
                <a:solidFill>
                  <a:srgbClr val="C00000"/>
                </a:solidFill>
                <a:cs typeface="Arial" charset="0"/>
              </a:rPr>
              <a:t> pour :</a:t>
            </a:r>
          </a:p>
          <a:p>
            <a:pPr lvl="1" fontAlgn="base">
              <a:spcBef>
                <a:spcPct val="0"/>
              </a:spcBef>
              <a:spcAft>
                <a:spcPct val="0"/>
              </a:spcAft>
              <a:buFont typeface="Wingdings" pitchFamily="2" charset="2"/>
              <a:buChar char="§"/>
            </a:pPr>
            <a:r>
              <a:rPr lang="fr-FR" altLang="fr-FR" sz="1400" dirty="0">
                <a:solidFill>
                  <a:prstClr val="black"/>
                </a:solidFill>
                <a:cs typeface="Arial" charset="0"/>
              </a:rPr>
              <a:t>saisir sur la </a:t>
            </a:r>
            <a:r>
              <a:rPr lang="fr-FR" altLang="fr-FR" sz="1400" b="1" dirty="0">
                <a:solidFill>
                  <a:prstClr val="black"/>
                </a:solidFill>
                <a:cs typeface="Arial" charset="0"/>
              </a:rPr>
              <a:t>calculatrice</a:t>
            </a:r>
            <a:r>
              <a:rPr lang="fr-FR" altLang="fr-FR" sz="1400" dirty="0">
                <a:solidFill>
                  <a:prstClr val="black"/>
                </a:solidFill>
                <a:cs typeface="Arial" charset="0"/>
              </a:rPr>
              <a:t> les éléments du projet nécessaires pour appeler le portefeuille type correspondant</a:t>
            </a:r>
          </a:p>
          <a:p>
            <a:pPr lvl="1" fontAlgn="base">
              <a:spcBef>
                <a:spcPct val="0"/>
              </a:spcBef>
              <a:spcAft>
                <a:spcPct val="0"/>
              </a:spcAft>
              <a:buFont typeface="Wingdings" pitchFamily="2" charset="2"/>
              <a:buChar char="§"/>
            </a:pPr>
            <a:r>
              <a:rPr lang="fr-FR" altLang="fr-FR" sz="1400" dirty="0">
                <a:solidFill>
                  <a:prstClr val="black"/>
                </a:solidFill>
                <a:cs typeface="Arial" charset="0"/>
              </a:rPr>
              <a:t>éditer le portefeuille </a:t>
            </a:r>
            <a:r>
              <a:rPr lang="fr-FR" altLang="fr-FR" sz="1400" dirty="0" smtClean="0">
                <a:solidFill>
                  <a:prstClr val="black"/>
                </a:solidFill>
                <a:cs typeface="Arial" charset="0"/>
              </a:rPr>
              <a:t>modèle en format PDF</a:t>
            </a:r>
            <a:endParaRPr lang="fr-FR" altLang="fr-FR" sz="1400" dirty="0">
              <a:solidFill>
                <a:prstClr val="black"/>
              </a:solidFill>
              <a:cs typeface="Arial" charset="0"/>
            </a:endParaRPr>
          </a:p>
          <a:p>
            <a:pPr fontAlgn="base">
              <a:spcBef>
                <a:spcPct val="0"/>
              </a:spcBef>
              <a:spcAft>
                <a:spcPct val="0"/>
              </a:spcAft>
            </a:pPr>
            <a:r>
              <a:rPr lang="fr-FR" altLang="fr-FR" sz="1400" dirty="0">
                <a:solidFill>
                  <a:srgbClr val="C00000"/>
                </a:solidFill>
                <a:cs typeface="Arial" charset="0"/>
              </a:rPr>
              <a:t>Le conseiller doit ensuite revenir sur l’écran </a:t>
            </a:r>
            <a:r>
              <a:rPr lang="fr-FR" altLang="fr-FR" sz="1400" dirty="0" err="1">
                <a:solidFill>
                  <a:srgbClr val="C00000"/>
                </a:solidFill>
                <a:cs typeface="Arial" charset="0"/>
              </a:rPr>
              <a:t>Mysys</a:t>
            </a:r>
            <a:r>
              <a:rPr lang="fr-FR" altLang="fr-FR" sz="1400" dirty="0">
                <a:solidFill>
                  <a:srgbClr val="C00000"/>
                </a:solidFill>
                <a:cs typeface="Arial" charset="0"/>
              </a:rPr>
              <a:t> « conseil de la banque » </a:t>
            </a:r>
            <a:r>
              <a:rPr lang="fr-FR" altLang="fr-FR" sz="1400" dirty="0">
                <a:solidFill>
                  <a:prstClr val="black"/>
                </a:solidFill>
                <a:cs typeface="Arial" charset="0"/>
              </a:rPr>
              <a:t>et </a:t>
            </a:r>
          </a:p>
          <a:p>
            <a:pPr lvl="1" fontAlgn="base">
              <a:spcBef>
                <a:spcPct val="0"/>
              </a:spcBef>
              <a:spcAft>
                <a:spcPct val="0"/>
              </a:spcAft>
              <a:buFont typeface="Wingdings" pitchFamily="2" charset="2"/>
              <a:buChar char="§"/>
            </a:pPr>
            <a:r>
              <a:rPr lang="fr-FR" altLang="fr-FR" sz="1400" dirty="0">
                <a:solidFill>
                  <a:prstClr val="black"/>
                </a:solidFill>
                <a:cs typeface="Arial" charset="0"/>
              </a:rPr>
              <a:t>sélectionner dans le catalogue produit les instruments financiers recommandés par le portefeuille modèle </a:t>
            </a:r>
          </a:p>
          <a:p>
            <a:pPr lvl="1" fontAlgn="base">
              <a:spcBef>
                <a:spcPct val="0"/>
              </a:spcBef>
              <a:spcAft>
                <a:spcPct val="0"/>
              </a:spcAft>
              <a:buFont typeface="Wingdings" pitchFamily="2" charset="2"/>
              <a:buChar char="§"/>
            </a:pPr>
            <a:r>
              <a:rPr lang="fr-FR" altLang="fr-FR" sz="1400" dirty="0">
                <a:solidFill>
                  <a:prstClr val="black"/>
                </a:solidFill>
                <a:cs typeface="Arial" charset="0"/>
              </a:rPr>
              <a:t>saisir les montants à souscrire correspondant à ce qui est indiqué sur le </a:t>
            </a:r>
            <a:r>
              <a:rPr lang="fr-FR" altLang="fr-FR" sz="1400" dirty="0" smtClean="0">
                <a:solidFill>
                  <a:prstClr val="black"/>
                </a:solidFill>
                <a:cs typeface="Arial" charset="0"/>
              </a:rPr>
              <a:t>portefeuille modèle (édité via l’Espace </a:t>
            </a:r>
            <a:r>
              <a:rPr lang="fr-FR" altLang="fr-FR" sz="1400" dirty="0" err="1" smtClean="0">
                <a:solidFill>
                  <a:prstClr val="black"/>
                </a:solidFill>
                <a:cs typeface="Arial" charset="0"/>
              </a:rPr>
              <a:t>Defi</a:t>
            </a:r>
            <a:r>
              <a:rPr lang="fr-FR" altLang="fr-FR" sz="1400" dirty="0" smtClean="0">
                <a:solidFill>
                  <a:prstClr val="black"/>
                </a:solidFill>
                <a:cs typeface="Arial" charset="0"/>
              </a:rPr>
              <a:t>) </a:t>
            </a:r>
            <a:r>
              <a:rPr lang="fr-FR" altLang="fr-FR" sz="1400" dirty="0">
                <a:solidFill>
                  <a:prstClr val="black"/>
                </a:solidFill>
                <a:cs typeface="Arial" charset="0"/>
              </a:rPr>
              <a:t>pour chacun des instruments financiers</a:t>
            </a:r>
          </a:p>
          <a:p>
            <a:pPr fontAlgn="base">
              <a:spcBef>
                <a:spcPct val="0"/>
              </a:spcBef>
              <a:spcAft>
                <a:spcPct val="0"/>
              </a:spcAft>
            </a:pPr>
            <a:r>
              <a:rPr lang="fr-FR" altLang="fr-FR" sz="1400" dirty="0">
                <a:solidFill>
                  <a:prstClr val="black"/>
                </a:solidFill>
                <a:cs typeface="Arial" charset="0"/>
              </a:rPr>
              <a:t>Cette opération est à renouveler pour chaque projet défini par le client (jusqu’à 4)</a:t>
            </a:r>
          </a:p>
          <a:p>
            <a:endParaRPr lang="fr-FR" sz="1400" b="1" dirty="0">
              <a:cs typeface="Calibri" panose="020F0502020204030204" pitchFamily="34" charset="0"/>
              <a:sym typeface="Wingdings"/>
            </a:endParaRPr>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rgbClr val="C00000"/>
                </a:solidFill>
                <a:latin typeface="Arial Narrow" panose="020B0606020202030204" pitchFamily="34" charset="0"/>
              </a:rPr>
              <a:t>PROJETS client</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cxnSp>
        <p:nvCxnSpPr>
          <p:cNvPr id="19" name="Connecteur droit avec flèche 18"/>
          <p:cNvCxnSpPr>
            <a:endCxn id="20" idx="1"/>
          </p:cNvCxnSpPr>
          <p:nvPr/>
        </p:nvCxnSpPr>
        <p:spPr>
          <a:xfrm>
            <a:off x="1722438" y="5116165"/>
            <a:ext cx="75565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à coins arrondis 19"/>
          <p:cNvSpPr/>
          <p:nvPr/>
        </p:nvSpPr>
        <p:spPr>
          <a:xfrm>
            <a:off x="2478088" y="4739928"/>
            <a:ext cx="1727200"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latin typeface="Arial Narrow" panose="020B0606020202030204" pitchFamily="34" charset="0"/>
              </a:rPr>
              <a:t>Recherche du portefeuille modèle correspondant</a:t>
            </a:r>
          </a:p>
        </p:txBody>
      </p:sp>
      <p:sp>
        <p:nvSpPr>
          <p:cNvPr id="21" name="Rectangle à coins arrondis 20"/>
          <p:cNvSpPr/>
          <p:nvPr/>
        </p:nvSpPr>
        <p:spPr>
          <a:xfrm>
            <a:off x="4598988" y="4739928"/>
            <a:ext cx="1749425"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latin typeface="Arial Narrow" panose="020B0606020202030204" pitchFamily="34" charset="0"/>
              </a:rPr>
              <a:t>Edition d’un PDF récapitulatif</a:t>
            </a:r>
          </a:p>
        </p:txBody>
      </p:sp>
      <p:pic>
        <p:nvPicPr>
          <p:cNvPr id="22" name="Image 1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3" y="4176886"/>
            <a:ext cx="546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 1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6488" y="4234036"/>
            <a:ext cx="544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2911475" y="4268391"/>
            <a:ext cx="858838"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5043488" y="4269978"/>
            <a:ext cx="858837"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8" name="Connecteur droit avec flèche 27"/>
          <p:cNvCxnSpPr>
            <a:stCxn id="20" idx="3"/>
            <a:endCxn id="21" idx="1"/>
          </p:cNvCxnSpPr>
          <p:nvPr/>
        </p:nvCxnSpPr>
        <p:spPr>
          <a:xfrm>
            <a:off x="4205288" y="5116165"/>
            <a:ext cx="39370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1" idx="3"/>
          </p:cNvCxnSpPr>
          <p:nvPr/>
        </p:nvCxnSpPr>
        <p:spPr>
          <a:xfrm flipV="1">
            <a:off x="6348413" y="5106640"/>
            <a:ext cx="465137" cy="952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30"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88900" y="4682778"/>
            <a:ext cx="19796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6813550" y="4720878"/>
            <a:ext cx="19796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ZoneTexte 31"/>
          <p:cNvSpPr txBox="1"/>
          <p:nvPr/>
        </p:nvSpPr>
        <p:spPr>
          <a:xfrm>
            <a:off x="2478088" y="5573092"/>
            <a:ext cx="1765380" cy="600164"/>
          </a:xfrm>
          <a:prstGeom prst="rect">
            <a:avLst/>
          </a:prstGeom>
          <a:solidFill>
            <a:srgbClr val="FFCCFF"/>
          </a:solidFill>
        </p:spPr>
        <p:txBody>
          <a:bodyPr wrap="square">
            <a:spAutoFit/>
          </a:bodyPr>
          <a:lstStyle/>
          <a:p>
            <a:pPr algn="just" fontAlgn="base">
              <a:spcBef>
                <a:spcPct val="0"/>
              </a:spcBef>
              <a:spcAft>
                <a:spcPct val="0"/>
              </a:spcAft>
              <a:defRPr/>
            </a:pPr>
            <a:r>
              <a:rPr lang="fr-FR" sz="1100" dirty="0">
                <a:solidFill>
                  <a:prstClr val="black"/>
                </a:solidFill>
                <a:latin typeface="Arial Narrow" panose="020B0606020202030204" pitchFamily="34" charset="0"/>
                <a:cs typeface="Arial" charset="0"/>
              </a:rPr>
              <a:t>Sélection par le conseiller des </a:t>
            </a:r>
            <a:r>
              <a:rPr lang="fr-FR" sz="1100" dirty="0" smtClean="0">
                <a:solidFill>
                  <a:prstClr val="black"/>
                </a:solidFill>
                <a:latin typeface="Arial Narrow" panose="020B0606020202030204" pitchFamily="34" charset="0"/>
                <a:cs typeface="Arial" charset="0"/>
              </a:rPr>
              <a:t>éléments requis </a:t>
            </a:r>
            <a:r>
              <a:rPr lang="fr-FR" sz="1100" dirty="0">
                <a:solidFill>
                  <a:prstClr val="black"/>
                </a:solidFill>
                <a:latin typeface="Arial Narrow" panose="020B0606020202030204" pitchFamily="34" charset="0"/>
                <a:cs typeface="Arial" charset="0"/>
              </a:rPr>
              <a:t>dans la </a:t>
            </a:r>
            <a:r>
              <a:rPr lang="fr-FR" sz="1100" dirty="0" smtClean="0">
                <a:solidFill>
                  <a:prstClr val="black"/>
                </a:solidFill>
                <a:latin typeface="Arial Narrow" panose="020B0606020202030204" pitchFamily="34" charset="0"/>
                <a:cs typeface="Arial" charset="0"/>
              </a:rPr>
              <a:t>calculatrice</a:t>
            </a:r>
            <a:endParaRPr lang="fr-FR" sz="1100" dirty="0">
              <a:solidFill>
                <a:prstClr val="black"/>
              </a:solidFill>
              <a:latin typeface="Arial Narrow" panose="020B0606020202030204" pitchFamily="34" charset="0"/>
              <a:cs typeface="Arial" charset="0"/>
            </a:endParaRPr>
          </a:p>
        </p:txBody>
      </p:sp>
      <p:sp>
        <p:nvSpPr>
          <p:cNvPr id="33" name="ZoneTexte 32"/>
          <p:cNvSpPr txBox="1"/>
          <p:nvPr/>
        </p:nvSpPr>
        <p:spPr>
          <a:xfrm>
            <a:off x="4548188" y="5573092"/>
            <a:ext cx="1847850" cy="600164"/>
          </a:xfrm>
          <a:prstGeom prst="rect">
            <a:avLst/>
          </a:prstGeom>
          <a:solidFill>
            <a:srgbClr val="FFCCFF"/>
          </a:solidFill>
        </p:spPr>
        <p:txBody>
          <a:bodyPr>
            <a:spAutoFit/>
          </a:bodyPr>
          <a:lstStyle/>
          <a:p>
            <a:pPr algn="just" fontAlgn="base">
              <a:spcBef>
                <a:spcPct val="0"/>
              </a:spcBef>
              <a:spcAft>
                <a:spcPct val="0"/>
              </a:spcAft>
              <a:defRPr/>
            </a:pPr>
            <a:r>
              <a:rPr lang="fr-FR" sz="1100" dirty="0">
                <a:solidFill>
                  <a:prstClr val="black"/>
                </a:solidFill>
                <a:latin typeface="Arial Narrow" panose="020B0606020202030204" pitchFamily="34" charset="0"/>
                <a:cs typeface="Arial" charset="0"/>
              </a:rPr>
              <a:t>Edition de l’allocation type </a:t>
            </a:r>
            <a:r>
              <a:rPr lang="fr-FR" sz="1100" dirty="0" smtClean="0">
                <a:solidFill>
                  <a:prstClr val="black"/>
                </a:solidFill>
                <a:latin typeface="Arial Narrow" panose="020B0606020202030204" pitchFamily="34" charset="0"/>
                <a:cs typeface="Arial" charset="0"/>
              </a:rPr>
              <a:t>pour pouvoir </a:t>
            </a:r>
            <a:r>
              <a:rPr lang="fr-FR" sz="1100" dirty="0">
                <a:solidFill>
                  <a:prstClr val="black"/>
                </a:solidFill>
                <a:latin typeface="Arial Narrow" panose="020B0606020202030204" pitchFamily="34" charset="0"/>
                <a:cs typeface="Arial" charset="0"/>
              </a:rPr>
              <a:t>la ressaisir sur l’écran conseil </a:t>
            </a:r>
            <a:r>
              <a:rPr lang="fr-FR" sz="1100" dirty="0" err="1" smtClean="0">
                <a:solidFill>
                  <a:prstClr val="black"/>
                </a:solidFill>
                <a:latin typeface="Arial Narrow" panose="020B0606020202030204" pitchFamily="34" charset="0"/>
                <a:cs typeface="Arial" charset="0"/>
              </a:rPr>
              <a:t>MySys</a:t>
            </a:r>
            <a:r>
              <a:rPr lang="fr-FR" sz="1100" dirty="0" smtClean="0">
                <a:solidFill>
                  <a:prstClr val="black"/>
                </a:solidFill>
                <a:latin typeface="Arial Narrow" panose="020B0606020202030204" pitchFamily="34" charset="0"/>
                <a:cs typeface="Arial" charset="0"/>
              </a:rPr>
              <a:t>.</a:t>
            </a:r>
            <a:endParaRPr lang="fr-FR" sz="1100" dirty="0">
              <a:solidFill>
                <a:prstClr val="black"/>
              </a:solidFill>
              <a:latin typeface="Arial Narrow" panose="020B0606020202030204" pitchFamily="34" charset="0"/>
              <a:cs typeface="Arial" charset="0"/>
            </a:endParaRPr>
          </a:p>
        </p:txBody>
      </p:sp>
    </p:spTree>
    <p:extLst>
      <p:ext uri="{BB962C8B-B14F-4D97-AF65-F5344CB8AC3E}">
        <p14:creationId xmlns:p14="http://schemas.microsoft.com/office/powerpoint/2010/main" val="3383887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dirty="0"/>
              <a:t>Toutefois, le recours aux « portefeuilles modèles » n’est pas possible dans l’ensemble des cas de figure. Découvrez ici les situations où il faut passer par les « allocations manuelles » et la « GSM/OG » : </a:t>
            </a:r>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rmAutofit fontScale="77500" lnSpcReduction="20000"/>
          </a:bodyPr>
          <a:lstStyle/>
          <a:p>
            <a:pPr>
              <a:spcBef>
                <a:spcPts val="200"/>
              </a:spcBef>
              <a:spcAft>
                <a:spcPts val="200"/>
              </a:spcAft>
            </a:pPr>
            <a:r>
              <a:rPr lang="fr-FR" dirty="0">
                <a:latin typeface="Arial Narrow" panose="020B0606020202030204" pitchFamily="34" charset="0"/>
              </a:rPr>
              <a:t>Parcours client </a:t>
            </a:r>
            <a:r>
              <a:rPr lang="fr-FR" dirty="0" smtClean="0">
                <a:latin typeface="Arial Narrow" panose="020B0606020202030204" pitchFamily="34" charset="0"/>
              </a:rPr>
              <a:t>épargne</a:t>
            </a:r>
          </a:p>
          <a:p>
            <a:pPr>
              <a:spcBef>
                <a:spcPts val="200"/>
              </a:spcBef>
              <a:spcAft>
                <a:spcPts val="200"/>
              </a:spcAft>
            </a:pPr>
            <a:r>
              <a:rPr lang="fr-FR" dirty="0" smtClean="0">
                <a:solidFill>
                  <a:schemeClr val="tx2">
                    <a:lumMod val="75000"/>
                  </a:schemeClr>
                </a:solidFill>
                <a:latin typeface="Arial Narrow" panose="020B0606020202030204" pitchFamily="34" charset="0"/>
              </a:rPr>
              <a:t>CAS PARTICULIERS</a:t>
            </a:r>
            <a:endParaRPr lang="fr-FR" dirty="0">
              <a:solidFill>
                <a:schemeClr val="tx2">
                  <a:lumMod val="75000"/>
                </a:schemeClr>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9" name="Rectangle à coins arrondis 18"/>
          <p:cNvSpPr/>
          <p:nvPr/>
        </p:nvSpPr>
        <p:spPr>
          <a:xfrm>
            <a:off x="477152" y="4769321"/>
            <a:ext cx="7776864" cy="800472"/>
          </a:xfrm>
          <a:prstGeom prst="roundRect">
            <a:avLst>
              <a:gd name="adj" fmla="val 24997"/>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19"/>
          <p:cNvSpPr/>
          <p:nvPr/>
        </p:nvSpPr>
        <p:spPr>
          <a:xfrm>
            <a:off x="502980" y="2188423"/>
            <a:ext cx="7776864" cy="2151529"/>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Content Placeholder 2">
            <a:extLst>
              <a:ext uri="{FF2B5EF4-FFF2-40B4-BE49-F238E27FC236}">
                <a16:creationId xmlns:a16="http://schemas.microsoft.com/office/drawing/2014/main" xmlns="" id="{C712DE1F-32F4-4BDD-8BF5-289E14D81162}"/>
              </a:ext>
            </a:extLst>
          </p:cNvPr>
          <p:cNvSpPr txBox="1">
            <a:spLocks/>
          </p:cNvSpPr>
          <p:nvPr/>
        </p:nvSpPr>
        <p:spPr bwMode="auto">
          <a:xfrm>
            <a:off x="661970" y="4773085"/>
            <a:ext cx="7905905" cy="286366"/>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 GSM / OG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xmlns="" id="{C712DE1F-32F4-4BDD-8BF5-289E14D81162}"/>
              </a:ext>
            </a:extLst>
          </p:cNvPr>
          <p:cNvSpPr txBox="1">
            <a:spLocks/>
          </p:cNvSpPr>
          <p:nvPr/>
        </p:nvSpPr>
        <p:spPr bwMode="auto">
          <a:xfrm>
            <a:off x="639590" y="2317850"/>
            <a:ext cx="8072301"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l’allocation manuelle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xmlns="" id="{99D823FC-7569-4E36-A7EA-9FB305557B6C}"/>
              </a:ext>
            </a:extLst>
          </p:cNvPr>
          <p:cNvSpPr/>
          <p:nvPr/>
        </p:nvSpPr>
        <p:spPr>
          <a:xfrm>
            <a:off x="1059308" y="5256311"/>
            <a:ext cx="4854276" cy="30777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200"/>
              </a:spcAft>
              <a:buClrTx/>
              <a:buSzTx/>
              <a:buFontTx/>
              <a:buNone/>
              <a:tabLst/>
              <a:defRPr/>
            </a:pPr>
            <a:r>
              <a:rPr kumimoji="0" lang="fr-FR" sz="1400" b="0" i="0" u="none" strike="noStrike" kern="0" cap="none" spc="0" normalizeH="0" baseline="0" noProof="0" dirty="0" smtClean="0">
                <a:ln>
                  <a:noFill/>
                </a:ln>
                <a:solidFill>
                  <a:prstClr val="black"/>
                </a:solidFill>
                <a:effectLst/>
                <a:uLnTx/>
                <a:uFillTx/>
              </a:rPr>
              <a:t>Client patrimonial et souhaitant déléguer la gestion de ses actifs </a:t>
            </a:r>
          </a:p>
        </p:txBody>
      </p:sp>
      <p:sp>
        <p:nvSpPr>
          <p:cNvPr id="26" name="Rectangle 25">
            <a:extLst>
              <a:ext uri="{FF2B5EF4-FFF2-40B4-BE49-F238E27FC236}">
                <a16:creationId xmlns:a16="http://schemas.microsoft.com/office/drawing/2014/main" xmlns="" id="{BB3B6689-BDBC-4684-8948-D45CFBB1774D}"/>
              </a:ext>
            </a:extLst>
          </p:cNvPr>
          <p:cNvSpPr/>
          <p:nvPr/>
        </p:nvSpPr>
        <p:spPr>
          <a:xfrm>
            <a:off x="845819" y="2843207"/>
            <a:ext cx="4014911" cy="1210909"/>
          </a:xfrm>
          <a:prstGeom prst="rect">
            <a:avLst/>
          </a:prstGeom>
          <a:noFill/>
          <a:ln w="12700" cap="flat" cmpd="sng" algn="ctr">
            <a:noFill/>
            <a:prstDash val="solid"/>
            <a:miter lim="800000"/>
          </a:ln>
          <a:effectLst/>
        </p:spPr>
        <p:txBody>
          <a:bodyPr rtlCol="0" anchor="ctr"/>
          <a:lstStyle/>
          <a:p>
            <a:pPr marL="180975" lvl="1">
              <a:spcAft>
                <a:spcPts val="600"/>
              </a:spcAft>
              <a:defRPr/>
            </a:pPr>
            <a:r>
              <a:rPr lang="fr-FR" sz="1400" kern="0" dirty="0">
                <a:solidFill>
                  <a:prstClr val="black"/>
                </a:solidFill>
              </a:rPr>
              <a:t>Versement programmé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Commercialisation d’un produit temporaire / fonds contingenté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Versement et/ou arbitrage comportant de la SCPI en assurance vie</a:t>
            </a:r>
          </a:p>
        </p:txBody>
      </p:sp>
      <p:sp>
        <p:nvSpPr>
          <p:cNvPr id="27" name="Rectangle 26">
            <a:extLst>
              <a:ext uri="{FF2B5EF4-FFF2-40B4-BE49-F238E27FC236}">
                <a16:creationId xmlns:a16="http://schemas.microsoft.com/office/drawing/2014/main" xmlns="" id="{46B5451E-9222-4F21-8F44-FD9A3077490E}"/>
              </a:ext>
            </a:extLst>
          </p:cNvPr>
          <p:cNvSpPr/>
          <p:nvPr/>
        </p:nvSpPr>
        <p:spPr>
          <a:xfrm>
            <a:off x="5166135" y="2557819"/>
            <a:ext cx="3708000" cy="1595179"/>
          </a:xfrm>
          <a:prstGeom prst="rect">
            <a:avLst/>
          </a:prstGeom>
          <a:noFill/>
          <a:ln w="12700" cap="flat" cmpd="sng" algn="ctr">
            <a:noFill/>
            <a:prstDash val="solid"/>
            <a:miter lim="800000"/>
          </a:ln>
          <a:effectLst/>
        </p:spPr>
        <p:txBody>
          <a:bodyPr rtlCol="0" anchor="ctr"/>
          <a:lstStyle/>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i="0" u="none" strike="noStrike" kern="0" cap="none" spc="0" normalizeH="0" baseline="0" noProof="0" dirty="0" smtClean="0">
                <a:ln>
                  <a:noFill/>
                </a:ln>
                <a:solidFill>
                  <a:prstClr val="black"/>
                </a:solidFill>
                <a:effectLst/>
                <a:uLnTx/>
                <a:uFillTx/>
                <a:latin typeface="Calibri" panose="020F0502020204030204"/>
                <a:ea typeface="+mn-ea"/>
                <a:cs typeface="+mn-cs"/>
              </a:rPr>
              <a:t>Arbitrage ou recyclage</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lvl="1">
              <a:spcAft>
                <a:spcPts val="600"/>
              </a:spcAft>
              <a:defRPr/>
            </a:pPr>
            <a:r>
              <a:rPr lang="fr-FR" sz="1400" kern="0" dirty="0">
                <a:solidFill>
                  <a:prstClr val="black"/>
                </a:solidFill>
              </a:rPr>
              <a:t>Client âgé de plus de 85 ans</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err="1" smtClean="0">
                <a:ln>
                  <a:noFill/>
                </a:ln>
                <a:solidFill>
                  <a:prstClr val="black"/>
                </a:solidFill>
                <a:effectLst/>
                <a:uLnTx/>
                <a:uFillTx/>
                <a:latin typeface="Calibri" panose="020F0502020204030204"/>
                <a:ea typeface="+mn-ea"/>
                <a:cs typeface="+mn-cs"/>
              </a:rPr>
              <a:t>Fourgous</a:t>
            </a: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 </a:t>
            </a:r>
          </a:p>
        </p:txBody>
      </p:sp>
      <p:sp>
        <p:nvSpPr>
          <p:cNvPr id="28" name="Ellipse 27">
            <a:extLst>
              <a:ext uri="{FF2B5EF4-FFF2-40B4-BE49-F238E27FC236}">
                <a16:creationId xmlns:a16="http://schemas.microsoft.com/office/drawing/2014/main" xmlns="" id="{4B9613DE-305C-45A4-84FF-A7A771676EA6}"/>
              </a:ext>
            </a:extLst>
          </p:cNvPr>
          <p:cNvSpPr/>
          <p:nvPr/>
        </p:nvSpPr>
        <p:spPr>
          <a:xfrm>
            <a:off x="780250" y="3253978"/>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2</a:t>
            </a:r>
          </a:p>
        </p:txBody>
      </p:sp>
      <p:sp>
        <p:nvSpPr>
          <p:cNvPr id="29" name="Ellipse 28">
            <a:extLst>
              <a:ext uri="{FF2B5EF4-FFF2-40B4-BE49-F238E27FC236}">
                <a16:creationId xmlns:a16="http://schemas.microsoft.com/office/drawing/2014/main" xmlns="" id="{C9F20B20-9571-44B5-9A34-997FFDAC59FD}"/>
              </a:ext>
            </a:extLst>
          </p:cNvPr>
          <p:cNvSpPr/>
          <p:nvPr/>
        </p:nvSpPr>
        <p:spPr>
          <a:xfrm>
            <a:off x="780250" y="390205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3</a:t>
            </a:r>
          </a:p>
        </p:txBody>
      </p:sp>
      <p:sp>
        <p:nvSpPr>
          <p:cNvPr id="30" name="Ellipse 29">
            <a:extLst>
              <a:ext uri="{FF2B5EF4-FFF2-40B4-BE49-F238E27FC236}">
                <a16:creationId xmlns:a16="http://schemas.microsoft.com/office/drawing/2014/main" xmlns="" id="{F261B8BA-4602-4C22-9C64-E89B196EC30D}"/>
              </a:ext>
            </a:extLst>
          </p:cNvPr>
          <p:cNvSpPr/>
          <p:nvPr/>
        </p:nvSpPr>
        <p:spPr>
          <a:xfrm>
            <a:off x="5102410" y="2672164"/>
            <a:ext cx="216000" cy="216000"/>
          </a:xfrm>
          <a:prstGeom prst="ellipse">
            <a:avLst/>
          </a:prstGeom>
          <a:solidFill>
            <a:srgbClr val="C0504D"/>
          </a:solidFill>
          <a:ln w="12700" cap="flat" cmpd="sng" algn="ctr">
            <a:solidFill>
              <a:srgbClr val="C050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4</a:t>
            </a:r>
          </a:p>
        </p:txBody>
      </p:sp>
      <p:sp>
        <p:nvSpPr>
          <p:cNvPr id="31" name="Ellipse 30">
            <a:extLst>
              <a:ext uri="{FF2B5EF4-FFF2-40B4-BE49-F238E27FC236}">
                <a16:creationId xmlns:a16="http://schemas.microsoft.com/office/drawing/2014/main" xmlns="" id="{90549247-4E93-48F3-B948-23CD44C37B1C}"/>
              </a:ext>
            </a:extLst>
          </p:cNvPr>
          <p:cNvSpPr/>
          <p:nvPr/>
        </p:nvSpPr>
        <p:spPr>
          <a:xfrm>
            <a:off x="5095015" y="3255649"/>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5</a:t>
            </a:r>
          </a:p>
        </p:txBody>
      </p:sp>
      <p:sp>
        <p:nvSpPr>
          <p:cNvPr id="32" name="Ellipse 31">
            <a:extLst>
              <a:ext uri="{FF2B5EF4-FFF2-40B4-BE49-F238E27FC236}">
                <a16:creationId xmlns:a16="http://schemas.microsoft.com/office/drawing/2014/main" xmlns="" id="{434C482F-5611-4CD8-8620-9BBEDC53E563}"/>
              </a:ext>
            </a:extLst>
          </p:cNvPr>
          <p:cNvSpPr/>
          <p:nvPr/>
        </p:nvSpPr>
        <p:spPr>
          <a:xfrm>
            <a:off x="780250" y="267789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
        <p:nvSpPr>
          <p:cNvPr id="33" name="Ellipse 32">
            <a:extLst>
              <a:ext uri="{FF2B5EF4-FFF2-40B4-BE49-F238E27FC236}">
                <a16:creationId xmlns:a16="http://schemas.microsoft.com/office/drawing/2014/main" xmlns="" id="{6420A4A4-8092-4274-8890-989EF40CA9AF}"/>
              </a:ext>
            </a:extLst>
          </p:cNvPr>
          <p:cNvSpPr/>
          <p:nvPr/>
        </p:nvSpPr>
        <p:spPr>
          <a:xfrm>
            <a:off x="5095015" y="3812624"/>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6</a:t>
            </a:r>
          </a:p>
        </p:txBody>
      </p:sp>
      <p:cxnSp>
        <p:nvCxnSpPr>
          <p:cNvPr id="34" name="Connecteur droit 33">
            <a:extLst>
              <a:ext uri="{FF2B5EF4-FFF2-40B4-BE49-F238E27FC236}">
                <a16:creationId xmlns:a16="http://schemas.microsoft.com/office/drawing/2014/main" xmlns="" id="{3D2372B6-50FF-45C9-A496-9926BF95CE96}"/>
              </a:ext>
            </a:extLst>
          </p:cNvPr>
          <p:cNvCxnSpPr/>
          <p:nvPr/>
        </p:nvCxnSpPr>
        <p:spPr>
          <a:xfrm>
            <a:off x="4860730" y="2867075"/>
            <a:ext cx="0" cy="1256853"/>
          </a:xfrm>
          <a:prstGeom prst="line">
            <a:avLst/>
          </a:prstGeom>
          <a:noFill/>
          <a:ln w="6350" cap="flat" cmpd="sng" algn="ctr">
            <a:solidFill>
              <a:srgbClr val="C0504D"/>
            </a:solidFill>
            <a:prstDash val="solid"/>
            <a:miter lim="800000"/>
          </a:ln>
          <a:effectLst/>
        </p:spPr>
      </p:cxnSp>
      <p:sp>
        <p:nvSpPr>
          <p:cNvPr id="35" name="Ellipse 34">
            <a:extLst>
              <a:ext uri="{FF2B5EF4-FFF2-40B4-BE49-F238E27FC236}">
                <a16:creationId xmlns:a16="http://schemas.microsoft.com/office/drawing/2014/main" xmlns="" id="{3F2CCED7-35BD-447E-BAC2-B81A188D0C97}"/>
              </a:ext>
            </a:extLst>
          </p:cNvPr>
          <p:cNvSpPr/>
          <p:nvPr/>
        </p:nvSpPr>
        <p:spPr>
          <a:xfrm>
            <a:off x="780250" y="5275499"/>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3462607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28"/>
          <p:cNvSpPr txBox="1"/>
          <p:nvPr/>
        </p:nvSpPr>
        <p:spPr>
          <a:xfrm>
            <a:off x="122817" y="1641748"/>
            <a:ext cx="8868991" cy="584775"/>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sym typeface="Wingdings"/>
              </a:rPr>
              <a:t>Avant que l’outil ne démarre l’accès aux allocations, un </a:t>
            </a:r>
            <a:r>
              <a:rPr lang="fr-FR" sz="1600" dirty="0" err="1" smtClean="0">
                <a:latin typeface="Arial Narrow" panose="020B0606020202030204" pitchFamily="34" charset="0"/>
                <a:cs typeface="Calibri" panose="020F0502020204030204" pitchFamily="34" charset="0"/>
                <a:sym typeface="Wingdings"/>
              </a:rPr>
              <a:t>pop’up</a:t>
            </a:r>
            <a:r>
              <a:rPr lang="fr-FR" sz="1600" dirty="0" smtClean="0">
                <a:latin typeface="Arial Narrow" panose="020B0606020202030204" pitchFamily="34" charset="0"/>
                <a:cs typeface="Calibri" panose="020F0502020204030204" pitchFamily="34" charset="0"/>
                <a:sym typeface="Wingdings"/>
              </a:rPr>
              <a:t> vous alerte sur la construction de la proposition en fonction du niveau de risque du client :</a:t>
            </a:r>
          </a:p>
        </p:txBody>
      </p:sp>
      <p:pic>
        <p:nvPicPr>
          <p:cNvPr id="32" name="Image 31"/>
          <p:cNvPicPr>
            <a:picLocks/>
          </p:cNvPicPr>
          <p:nvPr/>
        </p:nvPicPr>
        <p:blipFill rotWithShape="1">
          <a:blip r:embed="rId2" r:link="rId3" cstate="print">
            <a:extLst>
              <a:ext uri="{28A0092B-C50C-407E-A947-70E740481C1C}">
                <a14:useLocalDpi xmlns:a14="http://schemas.microsoft.com/office/drawing/2010/main" val="0"/>
              </a:ext>
            </a:extLst>
          </a:blip>
          <a:srcRect l="5876" t="17529" r="2374" b="13667"/>
          <a:stretch/>
        </p:blipFill>
        <p:spPr>
          <a:xfrm>
            <a:off x="608551" y="2745500"/>
            <a:ext cx="5006407" cy="2228366"/>
          </a:xfrm>
          <a:prstGeom prst="rect">
            <a:avLst/>
          </a:prstGeom>
          <a:ln>
            <a:solidFill>
              <a:srgbClr val="99449A">
                <a:lumMod val="75000"/>
              </a:srgbClr>
            </a:solidFill>
          </a:ln>
        </p:spPr>
      </p:pic>
      <p:pic>
        <p:nvPicPr>
          <p:cNvPr id="33" name="Image 32"/>
          <p:cNvPicPr/>
          <p:nvPr/>
        </p:nvPicPr>
        <p:blipFill>
          <a:blip r:embed="rId4"/>
          <a:stretch>
            <a:fillRect/>
          </a:stretch>
        </p:blipFill>
        <p:spPr>
          <a:xfrm>
            <a:off x="2411760" y="3212977"/>
            <a:ext cx="4392488" cy="2160240"/>
          </a:xfrm>
          <a:prstGeom prst="rect">
            <a:avLst/>
          </a:prstGeom>
        </p:spPr>
      </p:pic>
      <p:sp>
        <p:nvSpPr>
          <p:cNvPr id="35" name="ZoneTexte 34"/>
          <p:cNvSpPr txBox="1"/>
          <p:nvPr/>
        </p:nvSpPr>
        <p:spPr>
          <a:xfrm>
            <a:off x="2411760" y="5589240"/>
            <a:ext cx="6737596" cy="584775"/>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sym typeface="Wingdings"/>
              </a:rPr>
              <a:t> Sur les diapos suivantes, découvrons les cas particuliers où le recours à « </a:t>
            </a:r>
            <a:r>
              <a:rPr lang="fr-FR" sz="1600" b="1" i="1" dirty="0" smtClean="0">
                <a:latin typeface="Arial Narrow" panose="020B0606020202030204" pitchFamily="34" charset="0"/>
                <a:cs typeface="Calibri" panose="020F0502020204030204" pitchFamily="34" charset="0"/>
                <a:sym typeface="Wingdings"/>
              </a:rPr>
              <a:t>l’allocation manuelle</a:t>
            </a:r>
            <a:r>
              <a:rPr lang="fr-FR" sz="1600" dirty="0" smtClean="0">
                <a:latin typeface="Arial Narrow" panose="020B0606020202030204" pitchFamily="34" charset="0"/>
                <a:cs typeface="Calibri" panose="020F0502020204030204" pitchFamily="34" charset="0"/>
                <a:sym typeface="Wingdings"/>
              </a:rPr>
              <a:t> » est obligatoire</a:t>
            </a:r>
          </a:p>
        </p:txBody>
      </p:sp>
      <p:sp>
        <p:nvSpPr>
          <p:cNvPr id="20" name="Espace réservé du texte 1"/>
          <p:cNvSpPr>
            <a:spLocks noGrp="1"/>
          </p:cNvSpPr>
          <p:nvPr>
            <p:ph type="body" sz="quarter" idx="4294967295"/>
          </p:nvPr>
        </p:nvSpPr>
        <p:spPr>
          <a:xfrm>
            <a:off x="759897" y="360098"/>
            <a:ext cx="8059406" cy="709424"/>
          </a:xfrm>
          <a:prstGeom prst="rect">
            <a:avLst/>
          </a:prstGeom>
        </p:spPr>
        <p:txBody>
          <a:bodyPr>
            <a:normAutofit/>
          </a:bodyPr>
          <a:lstStyle/>
          <a:p>
            <a:pPr marL="0" indent="0">
              <a:lnSpc>
                <a:spcPct val="80000"/>
              </a:lnSpc>
              <a:spcBef>
                <a:spcPts val="200"/>
              </a:spcBef>
              <a:spcAft>
                <a:spcPts val="200"/>
              </a:spcAft>
              <a:buNone/>
            </a:pPr>
            <a:r>
              <a:rPr lang="fr-FR" sz="2200" b="1" cap="all" dirty="0">
                <a:solidFill>
                  <a:schemeClr val="bg1"/>
                </a:solidFill>
                <a:latin typeface="Arial Narrow" panose="020B0606020202030204" pitchFamily="34" charset="0"/>
              </a:rPr>
              <a:t>Parcours client épargne</a:t>
            </a:r>
          </a:p>
          <a:p>
            <a:pPr marL="0" indent="0">
              <a:lnSpc>
                <a:spcPct val="80000"/>
              </a:lnSpc>
              <a:spcBef>
                <a:spcPts val="200"/>
              </a:spcBef>
              <a:spcAft>
                <a:spcPts val="200"/>
              </a:spcAft>
              <a:buNone/>
            </a:pPr>
            <a:r>
              <a:rPr lang="fr-FR" sz="2200" b="1" cap="all" dirty="0">
                <a:solidFill>
                  <a:srgbClr val="C00000"/>
                </a:solidFill>
                <a:latin typeface="Arial Narrow" panose="020B0606020202030204" pitchFamily="34" charset="0"/>
              </a:rPr>
              <a:t>CAS PARTICULIERS</a:t>
            </a:r>
          </a:p>
        </p:txBody>
      </p:sp>
      <p:grpSp>
        <p:nvGrpSpPr>
          <p:cNvPr id="21" name="Groupe 20"/>
          <p:cNvGrpSpPr/>
          <p:nvPr/>
        </p:nvGrpSpPr>
        <p:grpSpPr>
          <a:xfrm>
            <a:off x="244939" y="1098698"/>
            <a:ext cx="8706599" cy="432000"/>
            <a:chOff x="159489" y="1401704"/>
            <a:chExt cx="8706599" cy="432000"/>
          </a:xfrm>
        </p:grpSpPr>
        <p:sp>
          <p:nvSpPr>
            <p:cNvPr id="22" name="Chevron 21"/>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23" name="Chevron 22"/>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24" name="Chevron 23"/>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26" name="Chevron 25"/>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27" name="Chevron 26"/>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28" name="Chevron 27"/>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0" name="Chevron 29"/>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1" name="Chevron 30"/>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Tree>
    <p:extLst>
      <p:ext uri="{BB962C8B-B14F-4D97-AF65-F5344CB8AC3E}">
        <p14:creationId xmlns:p14="http://schemas.microsoft.com/office/powerpoint/2010/main" val="195349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
          <p:cNvSpPr>
            <a:spLocks noGrp="1"/>
          </p:cNvSpPr>
          <p:nvPr>
            <p:ph type="body" sz="quarter" idx="4294967295"/>
          </p:nvPr>
        </p:nvSpPr>
        <p:spPr>
          <a:xfrm>
            <a:off x="759897" y="360098"/>
            <a:ext cx="8059406" cy="709424"/>
          </a:xfrm>
          <a:prstGeom prst="rect">
            <a:avLst/>
          </a:prstGeom>
        </p:spPr>
        <p:txBody>
          <a:bodyPr>
            <a:normAutofit/>
          </a:bodyPr>
          <a:lstStyle/>
          <a:p>
            <a:pPr marL="0" indent="0">
              <a:lnSpc>
                <a:spcPct val="80000"/>
              </a:lnSpc>
              <a:spcBef>
                <a:spcPts val="200"/>
              </a:spcBef>
              <a:spcAft>
                <a:spcPts val="200"/>
              </a:spcAft>
              <a:buNone/>
            </a:pPr>
            <a:r>
              <a:rPr lang="fr-FR" sz="2200" b="1" cap="all" dirty="0">
                <a:solidFill>
                  <a:schemeClr val="bg1"/>
                </a:solidFill>
                <a:latin typeface="Arial Narrow" panose="020B0606020202030204" pitchFamily="34" charset="0"/>
              </a:rPr>
              <a:t>Parcours client épargne</a:t>
            </a:r>
          </a:p>
          <a:p>
            <a:pPr marL="0" indent="0">
              <a:lnSpc>
                <a:spcPct val="80000"/>
              </a:lnSpc>
              <a:spcBef>
                <a:spcPts val="200"/>
              </a:spcBef>
              <a:spcAft>
                <a:spcPts val="200"/>
              </a:spcAft>
              <a:buNone/>
            </a:pPr>
            <a:r>
              <a:rPr lang="fr-FR" sz="2200" b="1" cap="all" dirty="0">
                <a:solidFill>
                  <a:srgbClr val="C00000"/>
                </a:solidFill>
                <a:latin typeface="Arial Narrow" panose="020B0606020202030204" pitchFamily="34" charset="0"/>
              </a:rPr>
              <a:t>CAS PARTICULIERS</a:t>
            </a:r>
          </a:p>
        </p:txBody>
      </p:sp>
      <p:grpSp>
        <p:nvGrpSpPr>
          <p:cNvPr id="21" name="Groupe 20"/>
          <p:cNvGrpSpPr/>
          <p:nvPr/>
        </p:nvGrpSpPr>
        <p:grpSpPr>
          <a:xfrm>
            <a:off x="244939" y="1098698"/>
            <a:ext cx="8706599" cy="432000"/>
            <a:chOff x="159489" y="1401704"/>
            <a:chExt cx="8706599" cy="432000"/>
          </a:xfrm>
        </p:grpSpPr>
        <p:sp>
          <p:nvSpPr>
            <p:cNvPr id="22" name="Chevron 21"/>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23" name="Chevron 22"/>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24" name="Chevron 23"/>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26" name="Chevron 25"/>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27" name="Chevron 26"/>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28" name="Chevron 27"/>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0" name="Chevron 29"/>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1" name="Chevron 30"/>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pic>
        <p:nvPicPr>
          <p:cNvPr id="1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949" t="8281" r="9380" b="21166"/>
          <a:stretch/>
        </p:blipFill>
        <p:spPr bwMode="auto">
          <a:xfrm>
            <a:off x="757391" y="1600198"/>
            <a:ext cx="7443634" cy="458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118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VERSEMENTS COMPLEMENTAIRES :</a:t>
            </a:r>
          </a:p>
          <a:p>
            <a:endParaRPr lang="fr-FR" sz="1400" b="1" dirty="0"/>
          </a:p>
          <a:p>
            <a:endParaRPr lang="fr-FR" sz="1400" b="1" dirty="0" smtClean="0"/>
          </a:p>
          <a:p>
            <a:endParaRPr lang="fr-FR" sz="1400" b="1" dirty="0"/>
          </a:p>
          <a:p>
            <a:endParaRPr lang="fr-FR" sz="1400" b="1" dirty="0" smtClean="0"/>
          </a:p>
          <a:p>
            <a:endParaRPr lang="fr-FR" sz="1400" b="1" dirty="0"/>
          </a:p>
          <a:p>
            <a:endParaRPr lang="fr-FR" sz="1400" b="1" dirty="0" smtClean="0"/>
          </a:p>
          <a:p>
            <a:endParaRPr lang="fr-FR" sz="1400" b="1" dirty="0"/>
          </a:p>
          <a:p>
            <a:endParaRPr lang="fr-FR" sz="1400" b="1" dirty="0" smtClean="0"/>
          </a:p>
          <a:p>
            <a:r>
              <a:rPr lang="fr-FR" sz="1400" b="1" dirty="0" smtClean="0"/>
              <a:t>SCPI :  </a:t>
            </a:r>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6" name="Rectangle 35">
            <a:extLst>
              <a:ext uri="{FF2B5EF4-FFF2-40B4-BE49-F238E27FC236}">
                <a16:creationId xmlns:a16="http://schemas.microsoft.com/office/drawing/2014/main" xmlns="" id="{8CE6E5CE-8EEA-4EE8-8A86-E5E41FBB8EDD}"/>
              </a:ext>
            </a:extLst>
          </p:cNvPr>
          <p:cNvSpPr/>
          <p:nvPr/>
        </p:nvSpPr>
        <p:spPr>
          <a:xfrm>
            <a:off x="4376840" y="2355344"/>
            <a:ext cx="4289800" cy="864096"/>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xmlns="" id="{E3CFB883-64A6-47B3-A555-2546355BD4E6}"/>
              </a:ext>
            </a:extLst>
          </p:cNvPr>
          <p:cNvSpPr/>
          <p:nvPr/>
        </p:nvSpPr>
        <p:spPr>
          <a:xfrm>
            <a:off x="4376840" y="2147724"/>
            <a:ext cx="4341144" cy="1246503"/>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Création d’un projet dédié, avec utilisation de l’allocation manuelle en veillant à  respecter les critères de risque/durée exprimés par le client et les recommandations de commercialisation indiqués dans le kit de mise en marché de l’offre.</a:t>
            </a:r>
          </a:p>
        </p:txBody>
      </p:sp>
      <p:sp>
        <p:nvSpPr>
          <p:cNvPr id="38" name="Rectangle 37">
            <a:extLst>
              <a:ext uri="{FF2B5EF4-FFF2-40B4-BE49-F238E27FC236}">
                <a16:creationId xmlns:a16="http://schemas.microsoft.com/office/drawing/2014/main" xmlns="" id="{DCA891CC-2AAA-44AA-908A-4BC324685C70}"/>
              </a:ext>
            </a:extLst>
          </p:cNvPr>
          <p:cNvSpPr/>
          <p:nvPr/>
        </p:nvSpPr>
        <p:spPr>
          <a:xfrm>
            <a:off x="539396" y="1779280"/>
            <a:ext cx="6146233" cy="324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sng" strike="noStrike" kern="0" cap="none" spc="0" normalizeH="0" baseline="0" noProof="0" dirty="0" smtClean="0">
                <a:ln>
                  <a:noFill/>
                </a:ln>
                <a:solidFill>
                  <a:srgbClr val="C00000"/>
                </a:solidFill>
                <a:effectLst/>
                <a:uLnTx/>
                <a:uFillTx/>
                <a:latin typeface="Arial Narrow" panose="020B0606020202030204" pitchFamily="34" charset="0"/>
              </a:rPr>
              <a:t>L’allocation manuelle est obligatoire</a:t>
            </a:r>
          </a:p>
        </p:txBody>
      </p:sp>
      <p:sp>
        <p:nvSpPr>
          <p:cNvPr id="39" name="Content Placeholder 2">
            <a:extLst>
              <a:ext uri="{FF2B5EF4-FFF2-40B4-BE49-F238E27FC236}">
                <a16:creationId xmlns:a16="http://schemas.microsoft.com/office/drawing/2014/main" xmlns="" id="{793F620A-F90A-4850-B972-7D93033E3190}"/>
              </a:ext>
            </a:extLst>
          </p:cNvPr>
          <p:cNvSpPr txBox="1">
            <a:spLocks/>
          </p:cNvSpPr>
          <p:nvPr/>
        </p:nvSpPr>
        <p:spPr bwMode="auto">
          <a:xfrm>
            <a:off x="559672" y="2086754"/>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Exemples</a:t>
            </a:r>
          </a:p>
        </p:txBody>
      </p:sp>
      <p:cxnSp>
        <p:nvCxnSpPr>
          <p:cNvPr id="40" name="Connecteur droit avec flèche 39">
            <a:extLst>
              <a:ext uri="{FF2B5EF4-FFF2-40B4-BE49-F238E27FC236}">
                <a16:creationId xmlns:a16="http://schemas.microsoft.com/office/drawing/2014/main" xmlns="" id="{C435E3A5-E088-43CF-8C78-0C2B887A31D9}"/>
              </a:ext>
            </a:extLst>
          </p:cNvPr>
          <p:cNvCxnSpPr/>
          <p:nvPr/>
        </p:nvCxnSpPr>
        <p:spPr>
          <a:xfrm flipV="1">
            <a:off x="1777212" y="2215777"/>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42" name="Content Placeholder 2">
            <a:extLst>
              <a:ext uri="{FF2B5EF4-FFF2-40B4-BE49-F238E27FC236}">
                <a16:creationId xmlns:a16="http://schemas.microsoft.com/office/drawing/2014/main" xmlns="" id="{4E61215F-052D-4D30-BB94-FCF15B5569CA}"/>
              </a:ext>
            </a:extLst>
          </p:cNvPr>
          <p:cNvSpPr txBox="1">
            <a:spLocks/>
          </p:cNvSpPr>
          <p:nvPr/>
        </p:nvSpPr>
        <p:spPr bwMode="auto">
          <a:xfrm>
            <a:off x="5116004" y="2118653"/>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Procédure</a:t>
            </a:r>
          </a:p>
        </p:txBody>
      </p:sp>
      <p:sp>
        <p:nvSpPr>
          <p:cNvPr id="43" name="Chevron 104">
            <a:extLst>
              <a:ext uri="{FF2B5EF4-FFF2-40B4-BE49-F238E27FC236}">
                <a16:creationId xmlns:a16="http://schemas.microsoft.com/office/drawing/2014/main" xmlns="" id="{F0521A4D-65E8-4309-AFB7-C0F533E5C7AE}"/>
              </a:ext>
            </a:extLst>
          </p:cNvPr>
          <p:cNvSpPr/>
          <p:nvPr/>
        </p:nvSpPr>
        <p:spPr>
          <a:xfrm>
            <a:off x="3965456" y="240701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44" name="Groupe 43">
            <a:extLst>
              <a:ext uri="{FF2B5EF4-FFF2-40B4-BE49-F238E27FC236}">
                <a16:creationId xmlns:a16="http://schemas.microsoft.com/office/drawing/2014/main" xmlns="" id="{64F1F69B-46D0-49BA-97E7-30C0D916D7D5}"/>
              </a:ext>
            </a:extLst>
          </p:cNvPr>
          <p:cNvGrpSpPr/>
          <p:nvPr/>
        </p:nvGrpSpPr>
        <p:grpSpPr>
          <a:xfrm>
            <a:off x="477281" y="2355344"/>
            <a:ext cx="3383125" cy="759034"/>
            <a:chOff x="507761" y="1666813"/>
            <a:chExt cx="3712260" cy="759034"/>
          </a:xfrm>
        </p:grpSpPr>
        <p:sp>
          <p:nvSpPr>
            <p:cNvPr id="48" name="Rectangle 47">
              <a:extLst>
                <a:ext uri="{FF2B5EF4-FFF2-40B4-BE49-F238E27FC236}">
                  <a16:creationId xmlns:a16="http://schemas.microsoft.com/office/drawing/2014/main" xmlns="" id="{28BF584F-525B-45C9-8692-86BC7BFC7460}"/>
                </a:ext>
              </a:extLst>
            </p:cNvPr>
            <p:cNvSpPr/>
            <p:nvPr/>
          </p:nvSpPr>
          <p:spPr>
            <a:xfrm>
              <a:off x="569876" y="1666813"/>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xmlns="" id="{D3884B90-DC31-4AF0-A790-91BEDA32A2BD}"/>
                </a:ext>
              </a:extLst>
            </p:cNvPr>
            <p:cNvSpPr/>
            <p:nvPr/>
          </p:nvSpPr>
          <p:spPr>
            <a:xfrm>
              <a:off x="507761" y="1775384"/>
              <a:ext cx="3676354"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rPr>
                <a:t>en totalité</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sur le </a:t>
              </a: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fonds temporaire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grand public proposé (ex : </a:t>
              </a:r>
              <a:r>
                <a:rPr kumimoji="0" lang="fr-FR" sz="1400" b="0" i="0" u="none" strike="noStrike" kern="0" cap="none" spc="0" normalizeH="0" baseline="0" noProof="0" dirty="0" err="1">
                  <a:ln>
                    <a:noFill/>
                  </a:ln>
                  <a:solidFill>
                    <a:prstClr val="black"/>
                  </a:solidFill>
                  <a:effectLst/>
                  <a:uLnTx/>
                  <a:uFillTx/>
                  <a:latin typeface="Arial Narrow" panose="020B0606020202030204" pitchFamily="34" charset="0"/>
                </a:rPr>
                <a:t>Helios</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classé R1</a:t>
              </a: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a:t>
              </a:r>
              <a:endParaRPr kumimoji="0" lang="fr-FR" sz="900" b="0" i="0" u="none" strike="noStrike" kern="0" cap="none" spc="0" normalizeH="0" baseline="0" noProof="0" dirty="0" smtClean="0">
                <a:ln>
                  <a:noFill/>
                </a:ln>
                <a:solidFill>
                  <a:prstClr val="black">
                    <a:lumMod val="50000"/>
                    <a:lumOff val="50000"/>
                  </a:prstClr>
                </a:solidFill>
                <a:effectLst/>
                <a:uLnTx/>
                <a:uFillTx/>
                <a:latin typeface="Arial Narrow" panose="020B0606020202030204" pitchFamily="34" charset="0"/>
              </a:endParaRPr>
            </a:p>
          </p:txBody>
        </p:sp>
      </p:grpSp>
      <p:cxnSp>
        <p:nvCxnSpPr>
          <p:cNvPr id="54" name="Connecteur droit avec flèche 17">
            <a:extLst>
              <a:ext uri="{FF2B5EF4-FFF2-40B4-BE49-F238E27FC236}">
                <a16:creationId xmlns:a16="http://schemas.microsoft.com/office/drawing/2014/main" xmlns="" id="{AE42561A-DFF7-4E5F-AB7D-1A25C07D811F}"/>
              </a:ext>
            </a:extLst>
          </p:cNvPr>
          <p:cNvCxnSpPr>
            <a:cxnSpLocks/>
          </p:cNvCxnSpPr>
          <p:nvPr/>
        </p:nvCxnSpPr>
        <p:spPr>
          <a:xfrm flipV="1">
            <a:off x="559671" y="3291448"/>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pic>
        <p:nvPicPr>
          <p:cNvPr id="55" name="Image 54">
            <a:extLst>
              <a:ext uri="{FF2B5EF4-FFF2-40B4-BE49-F238E27FC236}">
                <a16:creationId xmlns:a16="http://schemas.microsoft.com/office/drawing/2014/main" xmlns=""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69" y="1830786"/>
            <a:ext cx="252000" cy="252000"/>
          </a:xfrm>
          <a:prstGeom prst="rect">
            <a:avLst/>
          </a:prstGeom>
          <a:ln>
            <a:noFill/>
          </a:ln>
        </p:spPr>
      </p:pic>
      <p:sp>
        <p:nvSpPr>
          <p:cNvPr id="56" name="Chevron 105">
            <a:extLst>
              <a:ext uri="{FF2B5EF4-FFF2-40B4-BE49-F238E27FC236}">
                <a16:creationId xmlns:a16="http://schemas.microsoft.com/office/drawing/2014/main" xmlns="" id="{5362FEC0-14BC-49F1-A0C4-20AAE672EC2B}"/>
              </a:ext>
            </a:extLst>
          </p:cNvPr>
          <p:cNvSpPr/>
          <p:nvPr/>
        </p:nvSpPr>
        <p:spPr>
          <a:xfrm>
            <a:off x="3965456" y="3419622"/>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57" name="Groupe 56">
            <a:extLst>
              <a:ext uri="{FF2B5EF4-FFF2-40B4-BE49-F238E27FC236}">
                <a16:creationId xmlns:a16="http://schemas.microsoft.com/office/drawing/2014/main" xmlns="" id="{AD635659-3834-4C93-865B-7B68C507BF54}"/>
              </a:ext>
            </a:extLst>
          </p:cNvPr>
          <p:cNvGrpSpPr/>
          <p:nvPr/>
        </p:nvGrpSpPr>
        <p:grpSpPr>
          <a:xfrm>
            <a:off x="539397" y="3376964"/>
            <a:ext cx="3321010" cy="875791"/>
            <a:chOff x="569876" y="3228721"/>
            <a:chExt cx="3650145" cy="661755"/>
          </a:xfrm>
        </p:grpSpPr>
        <p:sp>
          <p:nvSpPr>
            <p:cNvPr id="58" name="Rectangle 57">
              <a:extLst>
                <a:ext uri="{FF2B5EF4-FFF2-40B4-BE49-F238E27FC236}">
                  <a16:creationId xmlns:a16="http://schemas.microsoft.com/office/drawing/2014/main" xmlns="" id="{41648F8C-2DDC-4B9D-93C1-59AD03EB3BA5}"/>
                </a:ext>
              </a:extLst>
            </p:cNvPr>
            <p:cNvSpPr/>
            <p:nvPr/>
          </p:nvSpPr>
          <p:spPr>
            <a:xfrm>
              <a:off x="569876" y="3228721"/>
              <a:ext cx="3650145" cy="661755"/>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xmlns="" id="{0FB18339-AD33-460E-84F6-12AA4E7B8361}"/>
                </a:ext>
              </a:extLst>
            </p:cNvPr>
            <p:cNvSpPr/>
            <p:nvPr/>
          </p:nvSpPr>
          <p:spPr>
            <a:xfrm>
              <a:off x="592823" y="3530476"/>
              <a:ext cx="3523955" cy="360000"/>
            </a:xfrm>
            <a:prstGeom prst="rect">
              <a:avLst/>
            </a:prstGeom>
            <a:noFill/>
            <a:ln w="12700" cap="flat" cmpd="sng" algn="ctr">
              <a:noFill/>
              <a:prstDash val="sysDash"/>
              <a:miter lim="800000"/>
            </a:ln>
            <a:effectLst/>
          </p:spPr>
          <p:txBody>
            <a:bodyPr rtlCol="0" anchor="ctr"/>
            <a:lstStyle/>
            <a:p>
              <a:pPr>
                <a:lnSpc>
                  <a:spcPct val="90000"/>
                </a:lnSpc>
                <a:spcBef>
                  <a:spcPts val="1000"/>
                </a:spcBef>
                <a:buClr>
                  <a:srgbClr val="EA0000"/>
                </a:buClr>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rPr>
                <a:t>partiellement</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sur le </a:t>
              </a:r>
              <a:r>
                <a:rPr lang="fr-FR" sz="1400" kern="0" dirty="0">
                  <a:solidFill>
                    <a:prstClr val="black"/>
                  </a:solidFill>
                  <a:latin typeface="Arial Narrow" panose="020B0606020202030204" pitchFamily="34" charset="0"/>
                </a:rPr>
                <a:t>fonds temporaire grand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public </a:t>
              </a:r>
              <a:r>
                <a:rPr lang="fr-FR" sz="1400" kern="0" dirty="0">
                  <a:solidFill>
                    <a:prstClr val="black"/>
                  </a:solidFill>
                  <a:latin typeface="Arial Narrow" panose="020B0606020202030204" pitchFamily="34" charset="0"/>
                </a:rPr>
                <a:t>proposé (ex : </a:t>
              </a:r>
              <a:r>
                <a:rPr lang="fr-FR" sz="1400" kern="0" dirty="0" err="1">
                  <a:solidFill>
                    <a:prstClr val="black"/>
                  </a:solidFill>
                  <a:latin typeface="Arial Narrow" panose="020B0606020202030204" pitchFamily="34" charset="0"/>
                </a:rPr>
                <a:t>Helios</a:t>
              </a:r>
              <a:r>
                <a:rPr lang="fr-FR" sz="1400" kern="0" dirty="0">
                  <a:solidFill>
                    <a:prstClr val="black"/>
                  </a:solidFill>
                  <a:latin typeface="Arial Narrow" panose="020B0606020202030204" pitchFamily="34" charset="0"/>
                </a:rPr>
                <a:t>, classé R1)</a:t>
              </a:r>
              <a:endParaRPr lang="fr-FR" sz="900" kern="0" dirty="0">
                <a:solidFill>
                  <a:prstClr val="black">
                    <a:lumMod val="50000"/>
                    <a:lumOff val="50000"/>
                  </a:prstClr>
                </a:solidFill>
                <a:latin typeface="Arial Narrow" panose="020B0606020202030204" pitchFamily="34" charset="0"/>
              </a:endParaRPr>
            </a:p>
            <a:p>
              <a:pPr lvl="0">
                <a:lnSpc>
                  <a:spcPct val="90000"/>
                </a:lnSpc>
                <a:spcBef>
                  <a:spcPts val="1000"/>
                </a:spcBef>
                <a:buClr>
                  <a:srgbClr val="EA0000"/>
                </a:buClr>
                <a:defRPr/>
              </a:pPr>
              <a:endParaRPr kumimoji="0" lang="fr-FR" sz="1400" b="0" i="0" u="none" strike="noStrike" kern="0" cap="none" spc="0" normalizeH="0" baseline="0" noProof="0" dirty="0">
                <a:ln>
                  <a:noFill/>
                </a:ln>
                <a:solidFill>
                  <a:prstClr val="black"/>
                </a:solidFill>
                <a:effectLst/>
                <a:uLnTx/>
                <a:uFillTx/>
                <a:latin typeface="Arial Narrow" panose="020B0606020202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sp>
        <p:nvSpPr>
          <p:cNvPr id="60" name="Rectangle 59">
            <a:extLst>
              <a:ext uri="{FF2B5EF4-FFF2-40B4-BE49-F238E27FC236}">
                <a16:creationId xmlns:a16="http://schemas.microsoft.com/office/drawing/2014/main" xmlns="" id="{A5115169-9959-49FB-8EC6-438A08B5B54A}"/>
              </a:ext>
            </a:extLst>
          </p:cNvPr>
          <p:cNvSpPr/>
          <p:nvPr/>
        </p:nvSpPr>
        <p:spPr>
          <a:xfrm>
            <a:off x="4376840" y="3376966"/>
            <a:ext cx="4289800" cy="1156934"/>
          </a:xfrm>
          <a:prstGeom prst="rect">
            <a:avLst/>
          </a:prstGeom>
          <a:solidFill>
            <a:srgbClr val="DDD9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xmlns="" id="{5D1E1548-3D89-4E63-BD52-346749B488CC}"/>
              </a:ext>
            </a:extLst>
          </p:cNvPr>
          <p:cNvSpPr/>
          <p:nvPr/>
        </p:nvSpPr>
        <p:spPr>
          <a:xfrm>
            <a:off x="4376840" y="3397364"/>
            <a:ext cx="4289800" cy="1098436"/>
          </a:xfrm>
          <a:prstGeom prst="rect">
            <a:avLst/>
          </a:prstGeom>
          <a:noFill/>
          <a:ln w="12700" cap="flat" cmpd="sng" algn="ctr">
            <a:noFill/>
            <a:prstDash val="sysDash"/>
            <a:miter lim="800000"/>
          </a:ln>
          <a:effectLst/>
        </p:spPr>
        <p:txBody>
          <a:bodyPr rtlCol="0" anchor="ctr"/>
          <a:lstStyle/>
          <a:p>
            <a:pPr algn="just">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Création d’un premier projet dédié</a:t>
            </a:r>
            <a:r>
              <a:rPr lang="fr-FR" sz="1200" kern="0" dirty="0" smtClean="0">
                <a:solidFill>
                  <a:prstClr val="black"/>
                </a:solidFill>
                <a:latin typeface="Arial Narrow" panose="020B0606020202030204" pitchFamily="34" charset="0"/>
              </a:rPr>
              <a:t> </a:t>
            </a:r>
            <a:r>
              <a:rPr lang="fr-FR" sz="1200" kern="0" dirty="0">
                <a:solidFill>
                  <a:prstClr val="black"/>
                </a:solidFill>
                <a:latin typeface="Arial Narrow" panose="020B0606020202030204" pitchFamily="34" charset="0"/>
              </a:rPr>
              <a:t>au montant à allouer au </a:t>
            </a:r>
            <a:r>
              <a:rPr lang="fr-FR" sz="1200" kern="0" dirty="0" smtClean="0">
                <a:solidFill>
                  <a:prstClr val="black"/>
                </a:solidFill>
                <a:latin typeface="Arial Narrow" panose="020B0606020202030204" pitchFamily="34" charset="0"/>
              </a:rPr>
              <a:t>fonds temporaire.</a:t>
            </a:r>
          </a:p>
          <a:p>
            <a:pPr algn="just">
              <a:defRPr/>
            </a:pPr>
            <a:r>
              <a:rPr lang="fr-FR" sz="1200" kern="0" dirty="0" smtClean="0">
                <a:solidFill>
                  <a:prstClr val="black"/>
                </a:solidFill>
                <a:latin typeface="Arial Narrow" panose="020B0606020202030204" pitchFamily="34" charset="0"/>
              </a:rPr>
              <a:t>Pour le 2</a:t>
            </a:r>
            <a:r>
              <a:rPr lang="fr-FR" sz="1200" kern="0" baseline="30000" dirty="0" smtClean="0">
                <a:solidFill>
                  <a:prstClr val="black"/>
                </a:solidFill>
                <a:latin typeface="Arial Narrow" panose="020B0606020202030204" pitchFamily="34" charset="0"/>
              </a:rPr>
              <a:t>nd</a:t>
            </a:r>
            <a:r>
              <a:rPr lang="fr-FR" sz="1200" kern="0" dirty="0" smtClean="0">
                <a:solidFill>
                  <a:prstClr val="black"/>
                </a:solidFill>
                <a:latin typeface="Arial Narrow" panose="020B0606020202030204" pitchFamily="34" charset="0"/>
              </a:rPr>
              <a:t> projet relatif</a:t>
            </a:r>
            <a:r>
              <a:rPr kumimoji="0" lang="fr-FR" sz="1200" b="0" i="0" u="none" strike="noStrike" kern="0" cap="none" spc="0" normalizeH="0" noProof="0" dirty="0" smtClean="0">
                <a:ln>
                  <a:noFill/>
                </a:ln>
                <a:solidFill>
                  <a:prstClr val="black"/>
                </a:solidFill>
                <a:effectLst/>
                <a:uLnTx/>
                <a:uFillTx/>
                <a:latin typeface="Arial Narrow" panose="020B0606020202030204" pitchFamily="34" charset="0"/>
              </a:rPr>
              <a:t> au</a:t>
            </a: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 restant à allouer, 2 approches possibles :</a:t>
            </a:r>
          </a:p>
          <a:p>
            <a:pPr marL="171450" indent="-171450" algn="just">
              <a:buFontTx/>
              <a:buChar char="-"/>
              <a:defRPr/>
            </a:pPr>
            <a:r>
              <a:rPr lang="fr-FR" sz="1200" kern="0" dirty="0" smtClean="0">
                <a:solidFill>
                  <a:prstClr val="black"/>
                </a:solidFill>
                <a:latin typeface="Arial Narrow" panose="020B0606020202030204" pitchFamily="34" charset="0"/>
              </a:rPr>
              <a:t>Allocation manuelle OU</a:t>
            </a:r>
          </a:p>
          <a:p>
            <a:pPr marL="171450" indent="-171450" algn="just">
              <a:buFontTx/>
              <a:buChar char="-"/>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Appel aux Portefeuilles Modèles si le versement libre ne bouleverse pas l’équilibre des supports en place avant ce versement libre</a:t>
            </a:r>
          </a:p>
        </p:txBody>
      </p:sp>
      <p:cxnSp>
        <p:nvCxnSpPr>
          <p:cNvPr id="62" name="Connecteur droit avec flèche 17">
            <a:extLst>
              <a:ext uri="{FF2B5EF4-FFF2-40B4-BE49-F238E27FC236}">
                <a16:creationId xmlns:a16="http://schemas.microsoft.com/office/drawing/2014/main" xmlns="" id="{DBE063F6-89A9-4455-A0FE-6852A84238CD}"/>
              </a:ext>
            </a:extLst>
          </p:cNvPr>
          <p:cNvCxnSpPr>
            <a:cxnSpLocks/>
          </p:cNvCxnSpPr>
          <p:nvPr/>
        </p:nvCxnSpPr>
        <p:spPr>
          <a:xfrm flipV="1">
            <a:off x="559671" y="4577679"/>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63" name="Chevron 108">
            <a:extLst>
              <a:ext uri="{FF2B5EF4-FFF2-40B4-BE49-F238E27FC236}">
                <a16:creationId xmlns:a16="http://schemas.microsoft.com/office/drawing/2014/main" xmlns="" id="{8C92703B-F3D5-4ABF-A346-CF61100D9EAC}"/>
              </a:ext>
            </a:extLst>
          </p:cNvPr>
          <p:cNvSpPr/>
          <p:nvPr/>
        </p:nvSpPr>
        <p:spPr>
          <a:xfrm>
            <a:off x="3965456" y="5053190"/>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64" name="Groupe 63">
            <a:extLst>
              <a:ext uri="{FF2B5EF4-FFF2-40B4-BE49-F238E27FC236}">
                <a16:creationId xmlns:a16="http://schemas.microsoft.com/office/drawing/2014/main" xmlns="" id="{05304A36-10FB-4488-A05B-594B6B64FE2E}"/>
              </a:ext>
            </a:extLst>
          </p:cNvPr>
          <p:cNvGrpSpPr/>
          <p:nvPr/>
        </p:nvGrpSpPr>
        <p:grpSpPr>
          <a:xfrm>
            <a:off x="539397" y="4998498"/>
            <a:ext cx="3614239" cy="759034"/>
            <a:chOff x="569876" y="4769898"/>
            <a:chExt cx="3614239" cy="759034"/>
          </a:xfrm>
        </p:grpSpPr>
        <p:sp>
          <p:nvSpPr>
            <p:cNvPr id="65" name="Rectangle 64">
              <a:extLst>
                <a:ext uri="{FF2B5EF4-FFF2-40B4-BE49-F238E27FC236}">
                  <a16:creationId xmlns:a16="http://schemas.microsoft.com/office/drawing/2014/main" xmlns="" id="{112DF5E4-3D6E-4EEC-8DD7-600E5EAB59E6}"/>
                </a:ext>
              </a:extLst>
            </p:cNvPr>
            <p:cNvSpPr/>
            <p:nvPr/>
          </p:nvSpPr>
          <p:spPr>
            <a:xfrm>
              <a:off x="569876" y="4769898"/>
              <a:ext cx="3290531"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65">
              <a:extLst>
                <a:ext uri="{FF2B5EF4-FFF2-40B4-BE49-F238E27FC236}">
                  <a16:creationId xmlns:a16="http://schemas.microsoft.com/office/drawing/2014/main" xmlns="" id="{532665A6-263F-40B5-9186-CB196A3F863F}"/>
                </a:ext>
              </a:extLst>
            </p:cNvPr>
            <p:cNvSpPr/>
            <p:nvPr/>
          </p:nvSpPr>
          <p:spPr>
            <a:xfrm>
              <a:off x="660160" y="4969413"/>
              <a:ext cx="3523955" cy="360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souscrire de la SCPI dans le cadre d’un contrat GP</a:t>
              </a:r>
            </a:p>
          </p:txBody>
        </p:sp>
      </p:grpSp>
      <p:grpSp>
        <p:nvGrpSpPr>
          <p:cNvPr id="67" name="Groupe 66">
            <a:extLst>
              <a:ext uri="{FF2B5EF4-FFF2-40B4-BE49-F238E27FC236}">
                <a16:creationId xmlns:a16="http://schemas.microsoft.com/office/drawing/2014/main" xmlns="" id="{1805D26C-791C-4DAC-A421-2FDDC34497B0}"/>
              </a:ext>
            </a:extLst>
          </p:cNvPr>
          <p:cNvGrpSpPr/>
          <p:nvPr/>
        </p:nvGrpSpPr>
        <p:grpSpPr>
          <a:xfrm>
            <a:off x="4392910" y="4747260"/>
            <a:ext cx="4273730" cy="1074420"/>
            <a:chOff x="4392910" y="4518660"/>
            <a:chExt cx="4273730" cy="1074420"/>
          </a:xfrm>
        </p:grpSpPr>
        <p:sp>
          <p:nvSpPr>
            <p:cNvPr id="68" name="Rectangle 67">
              <a:extLst>
                <a:ext uri="{FF2B5EF4-FFF2-40B4-BE49-F238E27FC236}">
                  <a16:creationId xmlns:a16="http://schemas.microsoft.com/office/drawing/2014/main" xmlns="" id="{37C293A8-133D-4390-8921-F78082220F1C}"/>
                </a:ext>
              </a:extLst>
            </p:cNvPr>
            <p:cNvSpPr/>
            <p:nvPr/>
          </p:nvSpPr>
          <p:spPr>
            <a:xfrm>
              <a:off x="4392910" y="4518660"/>
              <a:ext cx="4273730" cy="1074420"/>
            </a:xfrm>
            <a:prstGeom prst="rect">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a16="http://schemas.microsoft.com/office/drawing/2014/main" xmlns="" id="{4DD43C94-12F9-4E8B-B77E-6292F0DEF33D}"/>
                </a:ext>
              </a:extLst>
            </p:cNvPr>
            <p:cNvSpPr/>
            <p:nvPr/>
          </p:nvSpPr>
          <p:spPr>
            <a:xfrm>
              <a:off x="4401626" y="4707244"/>
              <a:ext cx="3488796" cy="792986"/>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Narrow" panose="020B0606020202030204" pitchFamily="34" charset="0"/>
                </a:rPr>
                <a:t>Création d’un premier projet ayant un risque R2 à minima et y affecter  la SCPI.</a:t>
              </a:r>
            </a:p>
            <a:p>
              <a:r>
                <a:rPr lang="fr-FR" sz="1200" dirty="0">
                  <a:solidFill>
                    <a:schemeClr val="tx1"/>
                  </a:solidFill>
                  <a:latin typeface="Arial Narrow" panose="020B0606020202030204" pitchFamily="34" charset="0"/>
                </a:rPr>
                <a:t>Création d’un second projet en y indiquant le reste à placer  et utilisation du portefeuille modèle adéquat disponible dans </a:t>
              </a:r>
              <a:r>
                <a:rPr lang="fr-FR" sz="1200" dirty="0" err="1">
                  <a:solidFill>
                    <a:schemeClr val="tx1"/>
                  </a:solidFill>
                  <a:latin typeface="Arial Narrow" panose="020B0606020202030204" pitchFamily="34" charset="0"/>
                </a:rPr>
                <a:t>Espacedefi</a:t>
              </a:r>
              <a:r>
                <a:rPr lang="fr-FR" sz="1200" dirty="0">
                  <a:solidFill>
                    <a:schemeClr val="tx1"/>
                  </a:solidFill>
                  <a:latin typeface="Arial Narrow" panose="020B0606020202030204" pitchFamily="34" charset="0"/>
                </a:rPr>
                <a:t>.</a:t>
              </a:r>
            </a:p>
            <a:p>
              <a:endParaRPr lang="fr-FR" sz="900" dirty="0">
                <a:solidFill>
                  <a:schemeClr val="tx1">
                    <a:lumMod val="50000"/>
                    <a:lumOff val="50000"/>
                  </a:schemeClr>
                </a:solidFill>
              </a:endParaRPr>
            </a:p>
          </p:txBody>
        </p:sp>
      </p:grpSp>
      <p:sp>
        <p:nvSpPr>
          <p:cNvPr id="70" name="Espace réservé du texte 1"/>
          <p:cNvSpPr txBox="1">
            <a:spLocks/>
          </p:cNvSpPr>
          <p:nvPr/>
        </p:nvSpPr>
        <p:spPr>
          <a:xfrm>
            <a:off x="759897" y="370224"/>
            <a:ext cx="8059406" cy="709424"/>
          </a:xfrm>
          <a:prstGeom prst="rect">
            <a:avLst/>
          </a:prstGeom>
        </p:spPr>
        <p:txBody>
          <a:bodyPr vert="horz" lIns="91440" tIns="45720" rIns="91440" bIns="45720" rtlCol="0" anchor="ctr" anchorCtr="0">
            <a:normAutofit fontScale="77500" lnSpcReduction="20000"/>
          </a:bodyPr>
          <a:lstStyle>
            <a:lvl1pPr marL="0" indent="0" algn="l" defTabSz="914400" rtl="0" eaLnBrk="1" latinLnBrk="0" hangingPunct="1">
              <a:spcBef>
                <a:spcPts val="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spcAft>
                <a:spcPts val="200"/>
              </a:spcAft>
            </a:pPr>
            <a:r>
              <a:rPr lang="fr-FR" dirty="0" smtClean="0">
                <a:latin typeface="Arial Narrow" panose="020B0606020202030204" pitchFamily="34" charset="0"/>
              </a:rPr>
              <a:t>Parcours client épargne</a:t>
            </a:r>
          </a:p>
          <a:p>
            <a:pPr>
              <a:spcBef>
                <a:spcPts val="200"/>
              </a:spcBef>
              <a:spcAft>
                <a:spcPts val="200"/>
              </a:spcAft>
            </a:pPr>
            <a:r>
              <a:rPr lang="fr-FR" dirty="0" smtClean="0">
                <a:solidFill>
                  <a:schemeClr val="tx2">
                    <a:lumMod val="75000"/>
                  </a:schemeClr>
                </a:solidFill>
                <a:latin typeface="Arial Narrow" panose="020B0606020202030204" pitchFamily="34" charset="0"/>
              </a:rPr>
              <a:t>CAS PARTICULIERS</a:t>
            </a:r>
            <a:endParaRPr lang="fr-FR"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3344463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ARBITRAGES / RECYCLAGES :</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8" name="Rectangle 37">
            <a:extLst>
              <a:ext uri="{FF2B5EF4-FFF2-40B4-BE49-F238E27FC236}">
                <a16:creationId xmlns:a16="http://schemas.microsoft.com/office/drawing/2014/main" xmlns="" id="{DCA891CC-2AAA-44AA-908A-4BC324685C70}"/>
              </a:ext>
            </a:extLst>
          </p:cNvPr>
          <p:cNvSpPr/>
          <p:nvPr/>
        </p:nvSpPr>
        <p:spPr>
          <a:xfrm>
            <a:off x="539396" y="1779280"/>
            <a:ext cx="6146233" cy="324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sng" strike="noStrike" kern="0" cap="none" spc="0" normalizeH="0" baseline="0" noProof="0" dirty="0" smtClean="0">
                <a:ln>
                  <a:noFill/>
                </a:ln>
                <a:solidFill>
                  <a:srgbClr val="C00000"/>
                </a:solidFill>
                <a:effectLst/>
                <a:uLnTx/>
                <a:uFillTx/>
                <a:latin typeface="Arial Narrow" panose="020B0606020202030204" pitchFamily="34" charset="0"/>
              </a:rPr>
              <a:t>L’allocation manuelle est obligatoire</a:t>
            </a:r>
          </a:p>
        </p:txBody>
      </p:sp>
      <p:pic>
        <p:nvPicPr>
          <p:cNvPr id="55" name="Image 54">
            <a:extLst>
              <a:ext uri="{FF2B5EF4-FFF2-40B4-BE49-F238E27FC236}">
                <a16:creationId xmlns:a16="http://schemas.microsoft.com/office/drawing/2014/main" xmlns=""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69" y="1830786"/>
            <a:ext cx="252000" cy="252000"/>
          </a:xfrm>
          <a:prstGeom prst="rect">
            <a:avLst/>
          </a:prstGeom>
          <a:ln>
            <a:noFill/>
          </a:ln>
        </p:spPr>
      </p:pic>
      <p:sp>
        <p:nvSpPr>
          <p:cNvPr id="33" name="Content Placeholder 2">
            <a:extLst>
              <a:ext uri="{FF2B5EF4-FFF2-40B4-BE49-F238E27FC236}">
                <a16:creationId xmlns:a16="http://schemas.microsoft.com/office/drawing/2014/main" xmlns="" id="{793F620A-F90A-4850-B972-7D93033E3190}"/>
              </a:ext>
            </a:extLst>
          </p:cNvPr>
          <p:cNvSpPr txBox="1">
            <a:spLocks/>
          </p:cNvSpPr>
          <p:nvPr/>
        </p:nvSpPr>
        <p:spPr bwMode="auto">
          <a:xfrm>
            <a:off x="590152" y="2146940"/>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Arial Narrow" panose="020B0606020202030204" pitchFamily="34" charset="0"/>
              </a:rPr>
              <a:t>Exemples</a:t>
            </a:r>
          </a:p>
        </p:txBody>
      </p:sp>
      <p:cxnSp>
        <p:nvCxnSpPr>
          <p:cNvPr id="34" name="Connecteur droit avec flèche 33">
            <a:extLst>
              <a:ext uri="{FF2B5EF4-FFF2-40B4-BE49-F238E27FC236}">
                <a16:creationId xmlns:a16="http://schemas.microsoft.com/office/drawing/2014/main" xmlns="" id="{C435E3A5-E088-43CF-8C78-0C2B887A31D9}"/>
              </a:ext>
            </a:extLst>
          </p:cNvPr>
          <p:cNvCxnSpPr/>
          <p:nvPr/>
        </p:nvCxnSpPr>
        <p:spPr>
          <a:xfrm flipV="1">
            <a:off x="1807692" y="2275963"/>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35" name="Content Placeholder 2">
            <a:extLst>
              <a:ext uri="{FF2B5EF4-FFF2-40B4-BE49-F238E27FC236}">
                <a16:creationId xmlns:a16="http://schemas.microsoft.com/office/drawing/2014/main" xmlns="" id="{4E61215F-052D-4D30-BB94-FCF15B5569CA}"/>
              </a:ext>
            </a:extLst>
          </p:cNvPr>
          <p:cNvSpPr txBox="1">
            <a:spLocks/>
          </p:cNvSpPr>
          <p:nvPr/>
        </p:nvSpPr>
        <p:spPr bwMode="auto">
          <a:xfrm>
            <a:off x="5192204" y="2178839"/>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Arial Narrow" panose="020B0606020202030204" pitchFamily="34" charset="0"/>
              </a:rPr>
              <a:t>Procédure</a:t>
            </a:r>
          </a:p>
        </p:txBody>
      </p:sp>
      <p:sp>
        <p:nvSpPr>
          <p:cNvPr id="63" name="Chevron 104">
            <a:extLst>
              <a:ext uri="{FF2B5EF4-FFF2-40B4-BE49-F238E27FC236}">
                <a16:creationId xmlns:a16="http://schemas.microsoft.com/office/drawing/2014/main" xmlns="" id="{F0521A4D-65E8-4309-AFB7-C0F533E5C7AE}"/>
              </a:ext>
            </a:extLst>
          </p:cNvPr>
          <p:cNvSpPr/>
          <p:nvPr/>
        </p:nvSpPr>
        <p:spPr>
          <a:xfrm>
            <a:off x="4355976" y="2506980"/>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64" name="Groupe 63">
            <a:extLst>
              <a:ext uri="{FF2B5EF4-FFF2-40B4-BE49-F238E27FC236}">
                <a16:creationId xmlns:a16="http://schemas.microsoft.com/office/drawing/2014/main" xmlns="" id="{64F1F69B-46D0-49BA-97E7-30C0D916D7D5}"/>
              </a:ext>
            </a:extLst>
          </p:cNvPr>
          <p:cNvGrpSpPr/>
          <p:nvPr/>
        </p:nvGrpSpPr>
        <p:grpSpPr>
          <a:xfrm>
            <a:off x="569876" y="2506978"/>
            <a:ext cx="3650145" cy="756000"/>
            <a:chOff x="569876" y="1666813"/>
            <a:chExt cx="3650145" cy="570258"/>
          </a:xfrm>
        </p:grpSpPr>
        <p:sp>
          <p:nvSpPr>
            <p:cNvPr id="65" name="Rectangle 64">
              <a:extLst>
                <a:ext uri="{FF2B5EF4-FFF2-40B4-BE49-F238E27FC236}">
                  <a16:creationId xmlns:a16="http://schemas.microsoft.com/office/drawing/2014/main" xmlns="" id="{28BF584F-525B-45C9-8692-86BC7BFC7460}"/>
                </a:ext>
              </a:extLst>
            </p:cNvPr>
            <p:cNvSpPr/>
            <p:nvPr/>
          </p:nvSpPr>
          <p:spPr>
            <a:xfrm>
              <a:off x="569876" y="1666813"/>
              <a:ext cx="3650145" cy="570258"/>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xmlns="" id="{D3884B90-DC31-4AF0-A790-91BEDA32A2BD}"/>
                </a:ext>
              </a:extLst>
            </p:cNvPr>
            <p:cNvSpPr/>
            <p:nvPr/>
          </p:nvSpPr>
          <p:spPr>
            <a:xfrm>
              <a:off x="583961" y="1682884"/>
              <a:ext cx="3523955"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Client souhaitant arbitrer du fonds euro vers des UC pures et/ou du fonds temporaire grand public</a:t>
              </a:r>
              <a:endParaRPr kumimoji="0" lang="fr-FR" sz="900" b="0" i="0" u="none" strike="noStrike" kern="0" cap="none" spc="0" normalizeH="0" baseline="0" noProof="0" dirty="0" smtClean="0">
                <a:ln>
                  <a:noFill/>
                </a:ln>
                <a:solidFill>
                  <a:prstClr val="black">
                    <a:lumMod val="50000"/>
                    <a:lumOff val="50000"/>
                  </a:prstClr>
                </a:solidFill>
                <a:effectLst/>
                <a:uLnTx/>
                <a:uFillTx/>
                <a:latin typeface="Arial Narrow" panose="020B0606020202030204" pitchFamily="34" charset="0"/>
              </a:endParaRPr>
            </a:p>
          </p:txBody>
        </p:sp>
      </p:grpSp>
      <p:cxnSp>
        <p:nvCxnSpPr>
          <p:cNvPr id="67" name="Connecteur droit avec flèche 17">
            <a:extLst>
              <a:ext uri="{FF2B5EF4-FFF2-40B4-BE49-F238E27FC236}">
                <a16:creationId xmlns:a16="http://schemas.microsoft.com/office/drawing/2014/main" xmlns="" id="{AE42561A-DFF7-4E5F-AB7D-1A25C07D811F}"/>
              </a:ext>
            </a:extLst>
          </p:cNvPr>
          <p:cNvCxnSpPr>
            <a:cxnSpLocks/>
          </p:cNvCxnSpPr>
          <p:nvPr/>
        </p:nvCxnSpPr>
        <p:spPr>
          <a:xfrm flipV="1">
            <a:off x="590151" y="3531860"/>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68" name="Chevron 105">
            <a:extLst>
              <a:ext uri="{FF2B5EF4-FFF2-40B4-BE49-F238E27FC236}">
                <a16:creationId xmlns:a16="http://schemas.microsoft.com/office/drawing/2014/main" xmlns="" id="{5362FEC0-14BC-49F1-A0C4-20AAE672EC2B}"/>
              </a:ext>
            </a:extLst>
          </p:cNvPr>
          <p:cNvSpPr/>
          <p:nvPr/>
        </p:nvSpPr>
        <p:spPr>
          <a:xfrm>
            <a:off x="4355976" y="3649097"/>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69" name="Groupe 68">
            <a:extLst>
              <a:ext uri="{FF2B5EF4-FFF2-40B4-BE49-F238E27FC236}">
                <a16:creationId xmlns:a16="http://schemas.microsoft.com/office/drawing/2014/main" xmlns="" id="{AD635659-3834-4C93-865B-7B68C507BF54}"/>
              </a:ext>
            </a:extLst>
          </p:cNvPr>
          <p:cNvGrpSpPr/>
          <p:nvPr/>
        </p:nvGrpSpPr>
        <p:grpSpPr>
          <a:xfrm>
            <a:off x="569876" y="3606441"/>
            <a:ext cx="3650145" cy="759034"/>
            <a:chOff x="569876" y="3228721"/>
            <a:chExt cx="3650145" cy="759034"/>
          </a:xfrm>
        </p:grpSpPr>
        <p:sp>
          <p:nvSpPr>
            <p:cNvPr id="70" name="Rectangle 69">
              <a:extLst>
                <a:ext uri="{FF2B5EF4-FFF2-40B4-BE49-F238E27FC236}">
                  <a16:creationId xmlns:a16="http://schemas.microsoft.com/office/drawing/2014/main" xmlns="" id="{41648F8C-2DDC-4B9D-93C1-59AD03EB3BA5}"/>
                </a:ext>
              </a:extLst>
            </p:cNvPr>
            <p:cNvSpPr/>
            <p:nvPr/>
          </p:nvSpPr>
          <p:spPr>
            <a:xfrm>
              <a:off x="569876" y="3228721"/>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xmlns="" id="{0FB18339-AD33-460E-84F6-12AA4E7B8361}"/>
                </a:ext>
              </a:extLst>
            </p:cNvPr>
            <p:cNvSpPr/>
            <p:nvPr/>
          </p:nvSpPr>
          <p:spPr>
            <a:xfrm>
              <a:off x="592823" y="3413515"/>
              <a:ext cx="3523955" cy="475601"/>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sécuriser une plus-value réalisée sur une UC en arbitrant 100% sur son support en euro</a:t>
              </a:r>
            </a:p>
          </p:txBody>
        </p:sp>
      </p:grpSp>
      <p:grpSp>
        <p:nvGrpSpPr>
          <p:cNvPr id="72" name="Groupe 71">
            <a:extLst>
              <a:ext uri="{FF2B5EF4-FFF2-40B4-BE49-F238E27FC236}">
                <a16:creationId xmlns:a16="http://schemas.microsoft.com/office/drawing/2014/main" xmlns="" id="{97702923-7DEF-412A-B7B7-9522888D571D}"/>
              </a:ext>
            </a:extLst>
          </p:cNvPr>
          <p:cNvGrpSpPr/>
          <p:nvPr/>
        </p:nvGrpSpPr>
        <p:grpSpPr>
          <a:xfrm>
            <a:off x="4788023" y="3606443"/>
            <a:ext cx="4014071" cy="759033"/>
            <a:chOff x="4997656" y="3271777"/>
            <a:chExt cx="3488796" cy="963914"/>
          </a:xfrm>
        </p:grpSpPr>
        <p:sp>
          <p:nvSpPr>
            <p:cNvPr id="73" name="Rectangle 72">
              <a:extLst>
                <a:ext uri="{FF2B5EF4-FFF2-40B4-BE49-F238E27FC236}">
                  <a16:creationId xmlns:a16="http://schemas.microsoft.com/office/drawing/2014/main" xmlns="" id="{A5115169-9959-49FB-8EC6-438A08B5B54A}"/>
                </a:ext>
              </a:extLst>
            </p:cNvPr>
            <p:cNvSpPr/>
            <p:nvPr/>
          </p:nvSpPr>
          <p:spPr>
            <a:xfrm>
              <a:off x="4997656" y="3271777"/>
              <a:ext cx="3488796" cy="963914"/>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xmlns="" id="{5D1E1548-3D89-4E63-BD52-346749B488CC}"/>
                </a:ext>
              </a:extLst>
            </p:cNvPr>
            <p:cNvSpPr/>
            <p:nvPr/>
          </p:nvSpPr>
          <p:spPr>
            <a:xfrm>
              <a:off x="5068546" y="3441994"/>
              <a:ext cx="3387124" cy="513899"/>
            </a:xfrm>
            <a:prstGeom prst="rect">
              <a:avLst/>
            </a:prstGeom>
            <a:noFill/>
            <a:ln w="12700" cap="flat" cmpd="sng" algn="ctr">
              <a:noFill/>
              <a:prstDash val="sysDash"/>
              <a:miter lim="800000"/>
            </a:ln>
            <a:effectLst/>
          </p:spPr>
          <p:txBody>
            <a:bodyPr rtlCol="0" anchor="ctr"/>
            <a:lstStyle/>
            <a:p>
              <a:endParaRPr lang="fr-FR" sz="1400" dirty="0"/>
            </a:p>
            <a:p>
              <a:r>
                <a:rPr lang="fr-FR" sz="1400" kern="0" dirty="0">
                  <a:solidFill>
                    <a:prstClr val="black"/>
                  </a:solidFill>
                  <a:latin typeface="Arial Narrow" panose="020B0606020202030204" pitchFamily="34" charset="0"/>
                </a:rPr>
                <a:t>Utilisation de l’allocation manuelle </a:t>
              </a:r>
              <a:r>
                <a:rPr lang="fr-FR" sz="1400" dirty="0" smtClean="0">
                  <a:latin typeface="Arial Narrow" panose="020B0606020202030204" pitchFamily="34" charset="0"/>
                </a:rPr>
                <a:t>avec c</a:t>
              </a:r>
              <a:r>
                <a:rPr lang="fr-FR" sz="1400" kern="0" dirty="0" smtClean="0">
                  <a:solidFill>
                    <a:prstClr val="black"/>
                  </a:solidFill>
                  <a:latin typeface="Arial Narrow" panose="020B0606020202030204" pitchFamily="34" charset="0"/>
                </a:rPr>
                <a:t>réation </a:t>
              </a:r>
              <a:r>
                <a:rPr lang="fr-FR" sz="1400" kern="0" dirty="0">
                  <a:solidFill>
                    <a:prstClr val="black"/>
                  </a:solidFill>
                  <a:latin typeface="Arial Narrow" panose="020B0606020202030204" pitchFamily="34" charset="0"/>
                </a:rPr>
                <a:t>d’un projet de type R1 en allouant au projet le montant sécurisé</a:t>
              </a:r>
            </a:p>
          </p:txBody>
        </p:sp>
      </p:grpSp>
      <p:cxnSp>
        <p:nvCxnSpPr>
          <p:cNvPr id="75" name="Connecteur droit avec flèche 17">
            <a:extLst>
              <a:ext uri="{FF2B5EF4-FFF2-40B4-BE49-F238E27FC236}">
                <a16:creationId xmlns:a16="http://schemas.microsoft.com/office/drawing/2014/main" xmlns="" id="{DBE063F6-89A9-4455-A0FE-6852A84238CD}"/>
              </a:ext>
            </a:extLst>
          </p:cNvPr>
          <p:cNvCxnSpPr>
            <a:cxnSpLocks/>
          </p:cNvCxnSpPr>
          <p:nvPr/>
        </p:nvCxnSpPr>
        <p:spPr>
          <a:xfrm flipV="1">
            <a:off x="590151" y="4479012"/>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76" name="Chevron 108">
            <a:extLst>
              <a:ext uri="{FF2B5EF4-FFF2-40B4-BE49-F238E27FC236}">
                <a16:creationId xmlns:a16="http://schemas.microsoft.com/office/drawing/2014/main" xmlns="" id="{8C92703B-F3D5-4ABF-A346-CF61100D9EAC}"/>
              </a:ext>
            </a:extLst>
          </p:cNvPr>
          <p:cNvSpPr/>
          <p:nvPr/>
        </p:nvSpPr>
        <p:spPr>
          <a:xfrm>
            <a:off x="4355976" y="464293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77" name="Groupe 76">
            <a:extLst>
              <a:ext uri="{FF2B5EF4-FFF2-40B4-BE49-F238E27FC236}">
                <a16:creationId xmlns:a16="http://schemas.microsoft.com/office/drawing/2014/main" xmlns="" id="{05304A36-10FB-4488-A05B-594B6B64FE2E}"/>
              </a:ext>
            </a:extLst>
          </p:cNvPr>
          <p:cNvGrpSpPr/>
          <p:nvPr/>
        </p:nvGrpSpPr>
        <p:grpSpPr>
          <a:xfrm>
            <a:off x="569876" y="4603616"/>
            <a:ext cx="3650145" cy="759034"/>
            <a:chOff x="569876" y="4769898"/>
            <a:chExt cx="3650145" cy="759034"/>
          </a:xfrm>
        </p:grpSpPr>
        <p:sp>
          <p:nvSpPr>
            <p:cNvPr id="78" name="Rectangle 77">
              <a:extLst>
                <a:ext uri="{FF2B5EF4-FFF2-40B4-BE49-F238E27FC236}">
                  <a16:creationId xmlns:a16="http://schemas.microsoft.com/office/drawing/2014/main" xmlns="" id="{112DF5E4-3D6E-4EEC-8DD7-600E5EAB59E6}"/>
                </a:ext>
              </a:extLst>
            </p:cNvPr>
            <p:cNvSpPr/>
            <p:nvPr/>
          </p:nvSpPr>
          <p:spPr>
            <a:xfrm>
              <a:off x="569876" y="4769898"/>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xmlns="" id="{532665A6-263F-40B5-9186-CB196A3F863F}"/>
                </a:ext>
              </a:extLst>
            </p:cNvPr>
            <p:cNvSpPr/>
            <p:nvPr/>
          </p:nvSpPr>
          <p:spPr>
            <a:xfrm>
              <a:off x="660160" y="4969413"/>
              <a:ext cx="3523955" cy="360000"/>
            </a:xfrm>
            <a:prstGeom prst="rect">
              <a:avLst/>
            </a:prstGeom>
            <a:noFill/>
            <a:ln w="12700" cap="flat" cmpd="sng" algn="ctr">
              <a:noFill/>
              <a:prstDash val="sysDash"/>
              <a:miter lim="800000"/>
            </a:ln>
            <a:effectLst/>
          </p:spPr>
          <p:txBody>
            <a:bodyPr rtlCol="0" anchor="ctr"/>
            <a:lstStyle/>
            <a:p>
              <a:pPr lvl="0">
                <a:lnSpc>
                  <a:spcPct val="90000"/>
                </a:lnSpc>
                <a:spcBef>
                  <a:spcPts val="1000"/>
                </a:spcBef>
                <a:buClr>
                  <a:srgbClr val="EA0000"/>
                </a:buClr>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recycler son </a:t>
              </a:r>
              <a:r>
                <a:rPr lang="fr-FR" sz="1400" kern="0" dirty="0">
                  <a:solidFill>
                    <a:prstClr val="black"/>
                  </a:solidFill>
                  <a:latin typeface="Arial Narrow" panose="020B0606020202030204" pitchFamily="34" charset="0"/>
                </a:rPr>
                <a:t>fonds temporaire échu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vers le nouveau </a:t>
              </a:r>
              <a:r>
                <a:rPr lang="fr-FR" sz="1400" kern="0" dirty="0">
                  <a:solidFill>
                    <a:prstClr val="black"/>
                  </a:solidFill>
                  <a:latin typeface="Arial Narrow" panose="020B0606020202030204" pitchFamily="34" charset="0"/>
                </a:rPr>
                <a:t>fonds temporaire grand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public proposé</a:t>
              </a:r>
            </a:p>
          </p:txBody>
        </p:sp>
      </p:grpSp>
      <p:grpSp>
        <p:nvGrpSpPr>
          <p:cNvPr id="80" name="Groupe 79">
            <a:extLst>
              <a:ext uri="{FF2B5EF4-FFF2-40B4-BE49-F238E27FC236}">
                <a16:creationId xmlns:a16="http://schemas.microsoft.com/office/drawing/2014/main" xmlns="" id="{1805D26C-791C-4DAC-A421-2FDDC34497B0}"/>
              </a:ext>
            </a:extLst>
          </p:cNvPr>
          <p:cNvGrpSpPr/>
          <p:nvPr/>
        </p:nvGrpSpPr>
        <p:grpSpPr>
          <a:xfrm>
            <a:off x="4788022" y="4603618"/>
            <a:ext cx="4031280" cy="769971"/>
            <a:chOff x="4997655" y="4792528"/>
            <a:chExt cx="3567824" cy="881397"/>
          </a:xfrm>
        </p:grpSpPr>
        <p:sp>
          <p:nvSpPr>
            <p:cNvPr id="81" name="Rectangle 80">
              <a:extLst>
                <a:ext uri="{FF2B5EF4-FFF2-40B4-BE49-F238E27FC236}">
                  <a16:creationId xmlns:a16="http://schemas.microsoft.com/office/drawing/2014/main" xmlns="" id="{37C293A8-133D-4390-8921-F78082220F1C}"/>
                </a:ext>
              </a:extLst>
            </p:cNvPr>
            <p:cNvSpPr/>
            <p:nvPr/>
          </p:nvSpPr>
          <p:spPr>
            <a:xfrm>
              <a:off x="4997655" y="4792528"/>
              <a:ext cx="3552593" cy="881397"/>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xmlns="" id="{4DD43C94-12F9-4E8B-B77E-6292F0DEF33D}"/>
                </a:ext>
              </a:extLst>
            </p:cNvPr>
            <p:cNvSpPr/>
            <p:nvPr/>
          </p:nvSpPr>
          <p:spPr>
            <a:xfrm>
              <a:off x="5061453" y="4880939"/>
              <a:ext cx="3504026" cy="792986"/>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Arial Narrow" panose="020B0606020202030204" pitchFamily="34" charset="0"/>
                </a:rPr>
                <a:t>Utilisation de l’allocation manuelle </a:t>
              </a:r>
              <a:r>
                <a:rPr lang="fr-FR" sz="1400" kern="0" dirty="0" smtClean="0">
                  <a:solidFill>
                    <a:prstClr val="black"/>
                  </a:solidFill>
                  <a:latin typeface="Arial Narrow" panose="020B0606020202030204" pitchFamily="34" charset="0"/>
                </a:rPr>
                <a:t>avec création </a:t>
              </a:r>
              <a:r>
                <a:rPr lang="fr-FR" sz="1400" kern="0" dirty="0">
                  <a:solidFill>
                    <a:prstClr val="black"/>
                  </a:solidFill>
                  <a:latin typeface="Arial Narrow" panose="020B0606020202030204" pitchFamily="34" charset="0"/>
                </a:rPr>
                <a:t>d’un projet de type R1 en allouant au projet le montant à recycler</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grpSp>
        <p:nvGrpSpPr>
          <p:cNvPr id="84" name="Groupe 83">
            <a:extLst>
              <a:ext uri="{FF2B5EF4-FFF2-40B4-BE49-F238E27FC236}">
                <a16:creationId xmlns:a16="http://schemas.microsoft.com/office/drawing/2014/main" xmlns="" id="{97702923-7DEF-412A-B7B7-9522888D571D}"/>
              </a:ext>
            </a:extLst>
          </p:cNvPr>
          <p:cNvGrpSpPr/>
          <p:nvPr/>
        </p:nvGrpSpPr>
        <p:grpSpPr>
          <a:xfrm>
            <a:off x="4788022" y="2377262"/>
            <a:ext cx="4163515" cy="1079999"/>
            <a:chOff x="4997656" y="3233069"/>
            <a:chExt cx="3618684" cy="1022955"/>
          </a:xfrm>
        </p:grpSpPr>
        <p:sp>
          <p:nvSpPr>
            <p:cNvPr id="85" name="Rectangle 84">
              <a:extLst>
                <a:ext uri="{FF2B5EF4-FFF2-40B4-BE49-F238E27FC236}">
                  <a16:creationId xmlns:a16="http://schemas.microsoft.com/office/drawing/2014/main" xmlns="" id="{A5115169-9959-49FB-8EC6-438A08B5B54A}"/>
                </a:ext>
              </a:extLst>
            </p:cNvPr>
            <p:cNvSpPr/>
            <p:nvPr/>
          </p:nvSpPr>
          <p:spPr>
            <a:xfrm>
              <a:off x="4997656" y="3233069"/>
              <a:ext cx="3488796" cy="1022955"/>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xmlns="" id="{5D1E1548-3D89-4E63-BD52-346749B488CC}"/>
                </a:ext>
              </a:extLst>
            </p:cNvPr>
            <p:cNvSpPr/>
            <p:nvPr/>
          </p:nvSpPr>
          <p:spPr>
            <a:xfrm>
              <a:off x="4999028" y="3490378"/>
              <a:ext cx="3617312" cy="513899"/>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Arial Narrow" panose="020B0606020202030204" pitchFamily="34" charset="0"/>
                </a:rPr>
                <a:t>Utilisation de l’allocation manuelle avec création </a:t>
              </a:r>
              <a:r>
                <a:rPr lang="fr-FR" sz="1400" kern="0" dirty="0" smtClean="0">
                  <a:solidFill>
                    <a:prstClr val="black"/>
                  </a:solidFill>
                  <a:latin typeface="Arial Narrow" panose="020B0606020202030204" pitchFamily="34" charset="0"/>
                </a:rPr>
                <a:t>d’un </a:t>
              </a:r>
              <a:r>
                <a:rPr lang="fr-FR" sz="1400" kern="0" dirty="0">
                  <a:solidFill>
                    <a:prstClr val="black"/>
                  </a:solidFill>
                  <a:latin typeface="Arial Narrow" panose="020B0606020202030204" pitchFamily="34" charset="0"/>
                </a:rPr>
                <a:t>ou plusieurs projets avec des niveaux de risque différents et adaptés aux UC pures/ou </a:t>
              </a:r>
              <a:r>
                <a:rPr lang="fr-FR" sz="1400" kern="0" dirty="0" smtClean="0">
                  <a:solidFill>
                    <a:prstClr val="black"/>
                  </a:solidFill>
                  <a:latin typeface="Arial Narrow" panose="020B0606020202030204" pitchFamily="34" charset="0"/>
                </a:rPr>
                <a:t>fonds temporaires grand </a:t>
              </a:r>
              <a:r>
                <a:rPr lang="fr-FR" sz="1400" kern="0" dirty="0">
                  <a:solidFill>
                    <a:prstClr val="black"/>
                  </a:solidFill>
                  <a:latin typeface="Arial Narrow" panose="020B0606020202030204" pitchFamily="34" charset="0"/>
                </a:rPr>
                <a:t>public retenus. Penser à sélectionner une durée d’investissement en cohérence avec les UC proposées.</a:t>
              </a:r>
            </a:p>
          </p:txBody>
        </p:sp>
      </p:grpSp>
    </p:spTree>
    <p:extLst>
      <p:ext uri="{BB962C8B-B14F-4D97-AF65-F5344CB8AC3E}">
        <p14:creationId xmlns:p14="http://schemas.microsoft.com/office/powerpoint/2010/main" val="126132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30346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ALLOCATION MANUELLE et GSM/OG</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42" name="ZoneTexte 41"/>
          <p:cNvSpPr txBox="1"/>
          <p:nvPr/>
        </p:nvSpPr>
        <p:spPr>
          <a:xfrm>
            <a:off x="182661" y="2072682"/>
            <a:ext cx="8593335" cy="338554"/>
          </a:xfrm>
          <a:prstGeom prst="rect">
            <a:avLst/>
          </a:prstGeom>
          <a:noFill/>
        </p:spPr>
        <p:txBody>
          <a:bodyPr wrap="square" rtlCol="0">
            <a:spAutoFit/>
          </a:bodyPr>
          <a:lstStyle/>
          <a:p>
            <a:pPr algn="just"/>
            <a:r>
              <a:rPr lang="fr-FR" sz="1600" i="1" u="sng" dirty="0" smtClean="0">
                <a:latin typeface="Arial Narrow" panose="020B0606020202030204" pitchFamily="34" charset="0"/>
                <a:cs typeface="Calibri" panose="020F0502020204030204" pitchFamily="34" charset="0"/>
                <a:sym typeface="Wingdings"/>
              </a:rPr>
              <a:t>Fonctionnement spécifique des « </a:t>
            </a:r>
            <a:r>
              <a:rPr lang="fr-FR" sz="1600" b="1" i="1" u="sng" dirty="0" smtClean="0">
                <a:latin typeface="Arial Narrow" panose="020B0606020202030204" pitchFamily="34" charset="0"/>
                <a:cs typeface="Calibri" panose="020F0502020204030204" pitchFamily="34" charset="0"/>
                <a:sym typeface="Wingdings"/>
              </a:rPr>
              <a:t>allocations manuelles</a:t>
            </a:r>
            <a:r>
              <a:rPr lang="fr-FR" sz="1600" i="1" u="sng" dirty="0" smtClean="0">
                <a:latin typeface="Arial Narrow" panose="020B0606020202030204" pitchFamily="34" charset="0"/>
                <a:cs typeface="Calibri" panose="020F0502020204030204" pitchFamily="34" charset="0"/>
                <a:sym typeface="Wingdings"/>
              </a:rPr>
              <a:t> » et « </a:t>
            </a:r>
            <a:r>
              <a:rPr lang="fr-FR" sz="1600" b="1" i="1" u="sng" dirty="0" smtClean="0">
                <a:latin typeface="Arial Narrow" panose="020B0606020202030204" pitchFamily="34" charset="0"/>
                <a:cs typeface="Calibri" panose="020F0502020204030204" pitchFamily="34" charset="0"/>
                <a:sym typeface="Wingdings"/>
              </a:rPr>
              <a:t>GSM/OG</a:t>
            </a:r>
            <a:r>
              <a:rPr lang="fr-FR" sz="1600" i="1" u="sng" dirty="0" smtClean="0">
                <a:latin typeface="Arial Narrow" panose="020B0606020202030204" pitchFamily="34" charset="0"/>
                <a:cs typeface="Calibri" panose="020F0502020204030204" pitchFamily="34" charset="0"/>
                <a:sym typeface="Wingdings"/>
              </a:rPr>
              <a:t> » dans le Parcours</a:t>
            </a:r>
            <a:r>
              <a:rPr lang="fr-FR" sz="1600" i="1" dirty="0" smtClean="0">
                <a:latin typeface="Arial Narrow" panose="020B0606020202030204" pitchFamily="34" charset="0"/>
                <a:cs typeface="Calibri" panose="020F0502020204030204" pitchFamily="34" charset="0"/>
                <a:sym typeface="Wingdings"/>
              </a:rPr>
              <a:t> :</a:t>
            </a:r>
            <a:endParaRPr lang="fr-FR" sz="1600" dirty="0" smtClean="0">
              <a:latin typeface="Arial Narrow" panose="020B0606020202030204" pitchFamily="34" charset="0"/>
              <a:cs typeface="Calibri" panose="020F0502020204030204" pitchFamily="34" charset="0"/>
              <a:sym typeface="Wingdings"/>
            </a:endParaRPr>
          </a:p>
        </p:txBody>
      </p:sp>
      <p:cxnSp>
        <p:nvCxnSpPr>
          <p:cNvPr id="43" name="Connecteur droit 42"/>
          <p:cNvCxnSpPr/>
          <p:nvPr/>
        </p:nvCxnSpPr>
        <p:spPr>
          <a:xfrm>
            <a:off x="4767552" y="2471856"/>
            <a:ext cx="20472" cy="3549432"/>
          </a:xfrm>
          <a:prstGeom prst="line">
            <a:avLst/>
          </a:prstGeom>
        </p:spPr>
        <p:style>
          <a:lnRef idx="1">
            <a:schemeClr val="accent1"/>
          </a:lnRef>
          <a:fillRef idx="0">
            <a:schemeClr val="accent1"/>
          </a:fillRef>
          <a:effectRef idx="0">
            <a:schemeClr val="accent1"/>
          </a:effectRef>
          <a:fontRef idx="minor">
            <a:schemeClr val="tx1"/>
          </a:fontRef>
        </p:style>
      </p:cxnSp>
      <p:sp>
        <p:nvSpPr>
          <p:cNvPr id="44" name="ZoneTexte 43"/>
          <p:cNvSpPr txBox="1"/>
          <p:nvPr/>
        </p:nvSpPr>
        <p:spPr>
          <a:xfrm>
            <a:off x="251520" y="2432264"/>
            <a:ext cx="4333031" cy="3231654"/>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Arial Narrow" panose="020B0606020202030204" pitchFamily="34" charset="0"/>
                <a:cs typeface="Calibri" panose="020F0502020204030204" pitchFamily="34" charset="0"/>
              </a:rPr>
              <a:t>Allocation manuelle</a:t>
            </a:r>
            <a:r>
              <a:rPr lang="fr-FR" sz="1400" b="1" dirty="0" smtClean="0">
                <a:solidFill>
                  <a:prstClr val="black"/>
                </a:solidFill>
                <a:latin typeface="Arial Narrow" panose="020B0606020202030204" pitchFamily="34" charset="0"/>
                <a:cs typeface="Calibri" panose="020F0502020204030204" pitchFamily="34" charset="0"/>
              </a:rPr>
              <a:t> :</a:t>
            </a:r>
          </a:p>
          <a:p>
            <a:pPr algn="just" fontAlgn="base">
              <a:spcBef>
                <a:spcPct val="0"/>
              </a:spcBef>
              <a:spcAft>
                <a:spcPct val="0"/>
              </a:spcAft>
              <a:defRPr/>
            </a:pPr>
            <a:endParaRPr lang="fr-FR" sz="8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Pour un projet de niveau de risque </a:t>
            </a:r>
            <a:r>
              <a:rPr lang="fr-FR" sz="1400" dirty="0" err="1" smtClean="0">
                <a:solidFill>
                  <a:prstClr val="black"/>
                </a:solidFill>
                <a:latin typeface="Arial Narrow" panose="020B0606020202030204" pitchFamily="34" charset="0"/>
                <a:cs typeface="Calibri" panose="020F0502020204030204" pitchFamily="34" charset="0"/>
              </a:rPr>
              <a:t>Rx</a:t>
            </a:r>
            <a:r>
              <a:rPr lang="fr-FR" sz="1400" dirty="0" smtClean="0">
                <a:solidFill>
                  <a:prstClr val="black"/>
                </a:solidFill>
                <a:latin typeface="Arial Narrow" panose="020B0606020202030204" pitchFamily="34" charset="0"/>
                <a:cs typeface="Calibri" panose="020F0502020204030204" pitchFamily="34" charset="0"/>
              </a:rPr>
              <a:t>, dans l’écran « conseil de la banque » du parcours </a:t>
            </a:r>
            <a:r>
              <a:rPr lang="fr-FR" sz="1400" dirty="0" err="1" smtClean="0">
                <a:solidFill>
                  <a:prstClr val="black"/>
                </a:solidFill>
                <a:latin typeface="Arial Narrow" panose="020B0606020202030204" pitchFamily="34" charset="0"/>
                <a:cs typeface="Calibri" panose="020F0502020204030204" pitchFamily="34" charset="0"/>
              </a:rPr>
              <a:t>Mysys</a:t>
            </a:r>
            <a:r>
              <a:rPr lang="fr-FR" sz="1400" dirty="0" smtClean="0">
                <a:solidFill>
                  <a:prstClr val="black"/>
                </a:solidFill>
                <a:latin typeface="Arial Narrow" panose="020B0606020202030204" pitchFamily="34" charset="0"/>
                <a:cs typeface="Calibri" panose="020F0502020204030204" pitchFamily="34" charset="0"/>
              </a:rPr>
              <a:t>, le conseiller peut sélectionner directement dans le catalogue produits les Instruments Financiers, </a:t>
            </a:r>
            <a:r>
              <a:rPr lang="fr-FR" sz="1400" b="1" dirty="0" smtClean="0">
                <a:solidFill>
                  <a:prstClr val="black"/>
                </a:solidFill>
                <a:latin typeface="Arial Narrow" panose="020B0606020202030204" pitchFamily="34" charset="0"/>
                <a:cs typeface="Calibri" panose="020F0502020204030204" pitchFamily="34" charset="0"/>
              </a:rPr>
              <a:t>sans aller dans </a:t>
            </a:r>
            <a:r>
              <a:rPr lang="fr-FR" sz="1400" b="1" dirty="0" err="1" smtClean="0">
                <a:solidFill>
                  <a:prstClr val="black"/>
                </a:solidFill>
                <a:latin typeface="Arial Narrow" panose="020B0606020202030204" pitchFamily="34" charset="0"/>
                <a:cs typeface="Calibri" panose="020F0502020204030204" pitchFamily="34" charset="0"/>
              </a:rPr>
              <a:t>espacedefi</a:t>
            </a:r>
            <a:r>
              <a:rPr lang="fr-FR" sz="1400" dirty="0" smtClean="0">
                <a:solidFill>
                  <a:prstClr val="black"/>
                </a:solidFill>
                <a:latin typeface="Arial Narrow" panose="020B0606020202030204" pitchFamily="34" charset="0"/>
                <a:cs typeface="Calibri" panose="020F0502020204030204" pitchFamily="34" charset="0"/>
              </a:rPr>
              <a:t>.</a:t>
            </a:r>
          </a:p>
          <a:p>
            <a:pPr algn="just" fontAlgn="base">
              <a:spcBef>
                <a:spcPct val="0"/>
              </a:spcBef>
              <a:spcAft>
                <a:spcPct val="0"/>
              </a:spcAft>
              <a:defRPr/>
            </a:pPr>
            <a:endParaRPr lang="fr-FR" sz="1400"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Le catalogue produit fait apparaître tous les Instruments Financiers qui sont éligibles au niveau de compétence financière du client, et à l’horizon de placement du projet défini. </a:t>
            </a:r>
          </a:p>
          <a:p>
            <a:pPr algn="just" fontAlgn="base">
              <a:spcBef>
                <a:spcPct val="0"/>
              </a:spcBef>
              <a:spcAft>
                <a:spcPct val="0"/>
              </a:spcAft>
              <a:defRPr/>
            </a:pPr>
            <a:endParaRPr lang="fr-FR" sz="14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b="1" dirty="0" smtClean="0">
                <a:solidFill>
                  <a:prstClr val="black"/>
                </a:solidFill>
                <a:latin typeface="Arial Narrow" panose="020B0606020202030204" pitchFamily="34" charset="0"/>
                <a:cs typeface="Calibri" panose="020F0502020204030204" pitchFamily="34" charset="0"/>
              </a:rPr>
              <a:t>Tous les niveaux de risque sont disponibles : </a:t>
            </a:r>
            <a:r>
              <a:rPr lang="fr-FR" sz="1400" b="1" u="sng" dirty="0" smtClean="0">
                <a:solidFill>
                  <a:prstClr val="black"/>
                </a:solidFill>
                <a:latin typeface="Arial Narrow" panose="020B0606020202030204" pitchFamily="34" charset="0"/>
                <a:cs typeface="Calibri" panose="020F0502020204030204" pitchFamily="34" charset="0"/>
              </a:rPr>
              <a:t>il est obligatoire, dans le cadre de l’allocation manuelle, de sélectionner des Instruments Financiers qui ont le même niveau de risque que le projet</a:t>
            </a:r>
            <a:r>
              <a:rPr lang="fr-FR" sz="1400" b="1" dirty="0" smtClean="0">
                <a:solidFill>
                  <a:prstClr val="black"/>
                </a:solidFill>
                <a:latin typeface="Arial Narrow" panose="020B0606020202030204" pitchFamily="34" charset="0"/>
                <a:cs typeface="Calibri" panose="020F0502020204030204" pitchFamily="34" charset="0"/>
              </a:rPr>
              <a:t>.</a:t>
            </a:r>
            <a:endParaRPr lang="fr-FR" sz="1400" dirty="0">
              <a:solidFill>
                <a:prstClr val="black"/>
              </a:solidFill>
              <a:latin typeface="Arial Narrow" panose="020B0606020202030204" pitchFamily="34" charset="0"/>
              <a:cs typeface="Calibri" panose="020F0502020204030204" pitchFamily="34" charset="0"/>
            </a:endParaRPr>
          </a:p>
        </p:txBody>
      </p:sp>
      <p:sp>
        <p:nvSpPr>
          <p:cNvPr id="48" name="ZoneTexte 47"/>
          <p:cNvSpPr txBox="1"/>
          <p:nvPr/>
        </p:nvSpPr>
        <p:spPr>
          <a:xfrm>
            <a:off x="4891769" y="2420888"/>
            <a:ext cx="3640672" cy="3016210"/>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Arial Narrow" panose="020B0606020202030204" pitchFamily="34" charset="0"/>
                <a:cs typeface="Calibri" panose="020F0502020204030204" pitchFamily="34" charset="0"/>
              </a:rPr>
              <a:t>GSM / OG</a:t>
            </a:r>
            <a:r>
              <a:rPr lang="fr-FR" sz="1400" b="1" dirty="0" smtClean="0">
                <a:solidFill>
                  <a:prstClr val="black"/>
                </a:solidFill>
                <a:latin typeface="Arial Narrow" panose="020B0606020202030204" pitchFamily="34" charset="0"/>
                <a:cs typeface="Calibri" panose="020F0502020204030204" pitchFamily="34" charset="0"/>
              </a:rPr>
              <a:t> :</a:t>
            </a:r>
            <a:endParaRPr lang="fr-FR" sz="1400" b="1" u="sng" dirty="0" smtClean="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endParaRPr lang="fr-FR" sz="8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Pour un projet de niveau de risque </a:t>
            </a:r>
            <a:r>
              <a:rPr lang="fr-FR" sz="1400" dirty="0" err="1" smtClean="0">
                <a:solidFill>
                  <a:prstClr val="black"/>
                </a:solidFill>
                <a:latin typeface="Arial Narrow" panose="020B0606020202030204" pitchFamily="34" charset="0"/>
                <a:cs typeface="Calibri" panose="020F0502020204030204" pitchFamily="34" charset="0"/>
              </a:rPr>
              <a:t>Rx</a:t>
            </a:r>
            <a:r>
              <a:rPr lang="fr-FR" sz="1400" dirty="0" smtClean="0">
                <a:solidFill>
                  <a:prstClr val="black"/>
                </a:solidFill>
                <a:latin typeface="Arial Narrow" panose="020B0606020202030204" pitchFamily="34" charset="0"/>
                <a:cs typeface="Calibri" panose="020F0502020204030204" pitchFamily="34" charset="0"/>
              </a:rPr>
              <a:t>, dans l’écran « conseil de la banque » du parcours </a:t>
            </a:r>
            <a:r>
              <a:rPr lang="fr-FR" sz="1400" dirty="0" err="1" smtClean="0">
                <a:solidFill>
                  <a:prstClr val="black"/>
                </a:solidFill>
                <a:latin typeface="Arial Narrow" panose="020B0606020202030204" pitchFamily="34" charset="0"/>
                <a:cs typeface="Calibri" panose="020F0502020204030204" pitchFamily="34" charset="0"/>
              </a:rPr>
              <a:t>Mysys</a:t>
            </a:r>
            <a:r>
              <a:rPr lang="fr-FR" sz="1400" dirty="0" smtClean="0">
                <a:solidFill>
                  <a:prstClr val="black"/>
                </a:solidFill>
                <a:latin typeface="Arial Narrow" panose="020B0606020202030204" pitchFamily="34" charset="0"/>
                <a:cs typeface="Calibri" panose="020F0502020204030204" pitchFamily="34" charset="0"/>
              </a:rPr>
              <a:t>, le conseiller peut sélectionner directement au niveau des familles de produits, la famille « GSM/OG »</a:t>
            </a:r>
          </a:p>
          <a:p>
            <a:pPr algn="just" fontAlgn="base">
              <a:spcBef>
                <a:spcPct val="0"/>
              </a:spcBef>
              <a:spcAft>
                <a:spcPct val="0"/>
              </a:spcAft>
              <a:defRPr/>
            </a:pPr>
            <a:endParaRPr lang="fr-FR" sz="1400"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Le conseiller peut ensuite sélectionner directement dans le catalogue produits le mandat correspondant au niveau de risque du projet défini, </a:t>
            </a:r>
            <a:r>
              <a:rPr lang="fr-FR" sz="1400" b="1" dirty="0" smtClean="0">
                <a:solidFill>
                  <a:prstClr val="black"/>
                </a:solidFill>
                <a:latin typeface="Arial Narrow" panose="020B0606020202030204" pitchFamily="34" charset="0"/>
                <a:cs typeface="Calibri" panose="020F0502020204030204" pitchFamily="34" charset="0"/>
              </a:rPr>
              <a:t>sans aller dans </a:t>
            </a:r>
            <a:r>
              <a:rPr lang="fr-FR" sz="1400" b="1" dirty="0" err="1" smtClean="0">
                <a:solidFill>
                  <a:prstClr val="black"/>
                </a:solidFill>
                <a:latin typeface="Arial Narrow" panose="020B0606020202030204" pitchFamily="34" charset="0"/>
                <a:cs typeface="Calibri" panose="020F0502020204030204" pitchFamily="34" charset="0"/>
              </a:rPr>
              <a:t>espacedefi</a:t>
            </a:r>
            <a:r>
              <a:rPr lang="fr-FR" sz="1400" dirty="0" smtClean="0">
                <a:solidFill>
                  <a:prstClr val="black"/>
                </a:solidFill>
                <a:latin typeface="Arial Narrow" panose="020B0606020202030204" pitchFamily="34" charset="0"/>
                <a:cs typeface="Calibri" panose="020F0502020204030204" pitchFamily="34" charset="0"/>
              </a:rPr>
              <a:t>.</a:t>
            </a:r>
          </a:p>
          <a:p>
            <a:pPr algn="just" fontAlgn="base">
              <a:spcBef>
                <a:spcPct val="0"/>
              </a:spcBef>
              <a:spcAft>
                <a:spcPct val="0"/>
              </a:spcAft>
              <a:defRPr/>
            </a:pPr>
            <a:endParaRPr lang="fr-FR" sz="14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p:txBody>
      </p:sp>
      <p:sp>
        <p:nvSpPr>
          <p:cNvPr id="53"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609948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255837"/>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8" name="ZoneTexte 17"/>
          <p:cNvSpPr txBox="1"/>
          <p:nvPr/>
        </p:nvSpPr>
        <p:spPr>
          <a:xfrm>
            <a:off x="340220" y="1874604"/>
            <a:ext cx="8264227" cy="523220"/>
          </a:xfrm>
          <a:prstGeom prst="rect">
            <a:avLst/>
          </a:prstGeom>
          <a:noFill/>
        </p:spPr>
        <p:txBody>
          <a:bodyPr wrap="square" rtlCol="0">
            <a:spAutoFit/>
          </a:bodyPr>
          <a:lstStyle/>
          <a:p>
            <a:pPr algn="just"/>
            <a:r>
              <a:rPr lang="fr-FR" sz="1400" dirty="0" smtClean="0">
                <a:latin typeface="Arial Narrow" panose="020B0606020202030204" pitchFamily="34" charset="0"/>
                <a:cs typeface="Calibri" panose="020F0502020204030204" pitchFamily="34" charset="0"/>
                <a:sym typeface="Wingdings"/>
              </a:rPr>
              <a:t>Le</a:t>
            </a:r>
            <a:r>
              <a:rPr lang="fr-FR" sz="1400" dirty="0" smtClean="0">
                <a:latin typeface="Calibri" panose="020F0502020204030204" pitchFamily="34" charset="0"/>
                <a:cs typeface="Calibri" panose="020F0502020204030204" pitchFamily="34" charset="0"/>
                <a:sym typeface="Wingdings"/>
              </a:rPr>
              <a:t> </a:t>
            </a:r>
            <a:r>
              <a:rPr lang="fr-FR" sz="1400" dirty="0" smtClean="0">
                <a:latin typeface="Arial Narrow" panose="020B0606020202030204" pitchFamily="34" charset="0"/>
                <a:cs typeface="Calibri" panose="020F0502020204030204" pitchFamily="34" charset="0"/>
                <a:sym typeface="Wingdings"/>
              </a:rPr>
              <a:t>cadre du « transfert FOURGOUS » est très particulier puisque selon les cas, il peut donner lieu à une proposition relevant des Portefeuilles Modèles, ou des GSM ou des Allocations Manuelles. Découvrons ce cas :</a:t>
            </a:r>
          </a:p>
        </p:txBody>
      </p:sp>
      <p:sp>
        <p:nvSpPr>
          <p:cNvPr id="19" name="Rectangle 18">
            <a:extLst>
              <a:ext uri="{FF2B5EF4-FFF2-40B4-BE49-F238E27FC236}">
                <a16:creationId xmlns="" xmlns:a16="http://schemas.microsoft.com/office/drawing/2014/main" id="{6EE970B3-62A6-43DA-8E39-DA1FF1E6F1E3}"/>
              </a:ext>
            </a:extLst>
          </p:cNvPr>
          <p:cNvSpPr/>
          <p:nvPr/>
        </p:nvSpPr>
        <p:spPr>
          <a:xfrm>
            <a:off x="343490" y="2939366"/>
            <a:ext cx="8438958" cy="685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Dans le cadre du dispositif </a:t>
            </a: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le conseiller peut être amené selon les besoins clients à réorienter un contrat d’assurance vie en euros vers un contrat d’assurance vie en Unités de Compte (UC). Il réalisera alors un transfert vers un nouveau produit et proposera une nouvelle offre au client.</a:t>
            </a:r>
          </a:p>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Ce cas pratique vise à déterminer quelles étapes le conseiller devra suivre dans le cadre du parcours transitoire, et quelle(s) offre(s) proposer.</a:t>
            </a:r>
          </a:p>
        </p:txBody>
      </p:sp>
      <p:grpSp>
        <p:nvGrpSpPr>
          <p:cNvPr id="20" name="Groupe 19">
            <a:extLst>
              <a:ext uri="{FF2B5EF4-FFF2-40B4-BE49-F238E27FC236}">
                <a16:creationId xmlns="" xmlns:a16="http://schemas.microsoft.com/office/drawing/2014/main" id="{D6F0E8E5-A3DC-4742-996E-7B7ECE8E73F6}"/>
              </a:ext>
            </a:extLst>
          </p:cNvPr>
          <p:cNvGrpSpPr/>
          <p:nvPr/>
        </p:nvGrpSpPr>
        <p:grpSpPr>
          <a:xfrm>
            <a:off x="255578" y="2729488"/>
            <a:ext cx="8526870" cy="117928"/>
            <a:chOff x="284453" y="956107"/>
            <a:chExt cx="8526870" cy="117928"/>
          </a:xfrm>
        </p:grpSpPr>
        <p:sp>
          <p:nvSpPr>
            <p:cNvPr id="21" name="Content Placeholder 2">
              <a:extLst>
                <a:ext uri="{FF2B5EF4-FFF2-40B4-BE49-F238E27FC236}">
                  <a16:creationId xmlns="" xmlns:a16="http://schemas.microsoft.com/office/drawing/2014/main" id="{8CCC2A46-7A97-4AF9-87F1-969CBD2CEE28}"/>
                </a:ext>
              </a:extLst>
            </p:cNvPr>
            <p:cNvSpPr txBox="1">
              <a:spLocks/>
            </p:cNvSpPr>
            <p:nvPr/>
          </p:nvSpPr>
          <p:spPr bwMode="auto">
            <a:xfrm>
              <a:off x="284453" y="956107"/>
              <a:ext cx="2052000" cy="117928"/>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0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300" dirty="0">
                  <a:solidFill>
                    <a:srgbClr val="C31632"/>
                  </a:solidFill>
                </a:rPr>
                <a:t>Description du cas d’usage</a:t>
              </a:r>
            </a:p>
          </p:txBody>
        </p:sp>
        <p:cxnSp>
          <p:nvCxnSpPr>
            <p:cNvPr id="22" name="Connecteur droit avec flèche 106">
              <a:extLst>
                <a:ext uri="{FF2B5EF4-FFF2-40B4-BE49-F238E27FC236}">
                  <a16:creationId xmlns="" xmlns:a16="http://schemas.microsoft.com/office/drawing/2014/main" id="{DC35E8BF-48C1-41FB-A32E-ABDA8FACA58F}"/>
                </a:ext>
              </a:extLst>
            </p:cNvPr>
            <p:cNvCxnSpPr>
              <a:cxnSpLocks/>
            </p:cNvCxnSpPr>
            <p:nvPr/>
          </p:nvCxnSpPr>
          <p:spPr>
            <a:xfrm>
              <a:off x="2079323" y="1015071"/>
              <a:ext cx="6732000" cy="13882"/>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 xmlns:a16="http://schemas.microsoft.com/office/drawing/2014/main" id="{85CECB21-7061-4B66-B3BF-53199123297B}"/>
              </a:ext>
            </a:extLst>
          </p:cNvPr>
          <p:cNvSpPr/>
          <p:nvPr/>
        </p:nvSpPr>
        <p:spPr>
          <a:xfrm>
            <a:off x="320630" y="3910579"/>
            <a:ext cx="8520298" cy="1600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Pour bénéficier du dispositif, le transfert doit :</a:t>
            </a: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p:txBody>
      </p:sp>
      <p:cxnSp>
        <p:nvCxnSpPr>
          <p:cNvPr id="25" name="Connecteur droit avec flèche 106">
            <a:extLst>
              <a:ext uri="{FF2B5EF4-FFF2-40B4-BE49-F238E27FC236}">
                <a16:creationId xmlns="" xmlns:a16="http://schemas.microsoft.com/office/drawing/2014/main" id="{D6459ADC-8F6F-4002-81F2-9DECD6A80343}"/>
              </a:ext>
            </a:extLst>
          </p:cNvPr>
          <p:cNvCxnSpPr>
            <a:cxnSpLocks/>
          </p:cNvCxnSpPr>
          <p:nvPr/>
        </p:nvCxnSpPr>
        <p:spPr>
          <a:xfrm>
            <a:off x="2330523" y="3897710"/>
            <a:ext cx="6548374"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 xmlns:a16="http://schemas.microsoft.com/office/drawing/2014/main" id="{CD8204E4-62A0-4838-9077-44940F498C34}"/>
              </a:ext>
            </a:extLst>
          </p:cNvPr>
          <p:cNvSpPr txBox="1">
            <a:spLocks/>
          </p:cNvSpPr>
          <p:nvPr/>
        </p:nvSpPr>
        <p:spPr bwMode="auto">
          <a:xfrm>
            <a:off x="255578" y="3781536"/>
            <a:ext cx="2336400" cy="194249"/>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dirty="0">
                <a:solidFill>
                  <a:srgbClr val="C31632"/>
                </a:solidFill>
              </a:rPr>
              <a:t>Modalité requise et contraintes</a:t>
            </a:r>
          </a:p>
        </p:txBody>
      </p:sp>
      <p:sp>
        <p:nvSpPr>
          <p:cNvPr id="27" name="Rectangle 26">
            <a:extLst>
              <a:ext uri="{FF2B5EF4-FFF2-40B4-BE49-F238E27FC236}">
                <a16:creationId xmlns="" xmlns:a16="http://schemas.microsoft.com/office/drawing/2014/main" id="{CD7EB350-2D06-4D38-A601-F93524F672A5}"/>
              </a:ext>
            </a:extLst>
          </p:cNvPr>
          <p:cNvSpPr/>
          <p:nvPr/>
        </p:nvSpPr>
        <p:spPr>
          <a:xfrm>
            <a:off x="594359" y="4277808"/>
            <a:ext cx="4014911" cy="1210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Correspondre à la situation patrimoniale et aux objectifs de placements du client.</a:t>
            </a:r>
          </a:p>
          <a:p>
            <a:pPr marL="180975" lvl="1">
              <a:spcAft>
                <a:spcPts val="600"/>
              </a:spcAft>
            </a:pPr>
            <a:r>
              <a:rPr lang="fr-FR" sz="1100" dirty="0">
                <a:solidFill>
                  <a:schemeClr val="tx1"/>
                </a:solidFill>
                <a:latin typeface="Arial Narrow" panose="020B0606020202030204" pitchFamily="34" charset="0"/>
              </a:rPr>
              <a:t>Se faire uniquement sur un nouveau contrat. Il ne peut donc pas porter sur un contrat en UC que le client possède déjà.</a:t>
            </a:r>
          </a:p>
          <a:p>
            <a:pPr marL="180975" lvl="1">
              <a:spcAft>
                <a:spcPts val="600"/>
              </a:spcAft>
            </a:pPr>
            <a:r>
              <a:rPr lang="fr-FR" sz="1100" dirty="0">
                <a:solidFill>
                  <a:schemeClr val="tx1"/>
                </a:solidFill>
                <a:latin typeface="Arial Narrow" panose="020B0606020202030204" pitchFamily="34" charset="0"/>
              </a:rPr>
              <a:t>Se faire uniquement sur les contrats CNP.</a:t>
            </a:r>
          </a:p>
        </p:txBody>
      </p:sp>
      <p:sp>
        <p:nvSpPr>
          <p:cNvPr id="28" name="Rectangle 27">
            <a:extLst>
              <a:ext uri="{FF2B5EF4-FFF2-40B4-BE49-F238E27FC236}">
                <a16:creationId xmlns="" xmlns:a16="http://schemas.microsoft.com/office/drawing/2014/main" id="{5BB8F01E-F686-4AA5-9853-6C47469C7E1D}"/>
              </a:ext>
            </a:extLst>
          </p:cNvPr>
          <p:cNvSpPr/>
          <p:nvPr/>
        </p:nvSpPr>
        <p:spPr>
          <a:xfrm>
            <a:off x="4914675" y="4277808"/>
            <a:ext cx="3708000" cy="13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Porter sur la totalité de l’épargne. Un transfert partiel ne peut donc pas être envisagé.</a:t>
            </a:r>
          </a:p>
          <a:p>
            <a:pPr marL="180975" lvl="1">
              <a:spcAft>
                <a:spcPts val="600"/>
              </a:spcAft>
            </a:pPr>
            <a:r>
              <a:rPr lang="fr-FR" sz="1100" dirty="0">
                <a:solidFill>
                  <a:schemeClr val="tx1"/>
                </a:solidFill>
                <a:latin typeface="Arial Narrow" panose="020B0606020202030204" pitchFamily="34" charset="0"/>
              </a:rPr>
              <a:t>Comporter à minima 20% en Unités de Comptes investies en action.</a:t>
            </a:r>
          </a:p>
          <a:p>
            <a:pPr marL="180975" lvl="1">
              <a:spcAft>
                <a:spcPts val="600"/>
              </a:spcAft>
            </a:pPr>
            <a:r>
              <a:rPr lang="fr-FR" sz="1100" dirty="0">
                <a:solidFill>
                  <a:schemeClr val="tx1"/>
                </a:solidFill>
                <a:latin typeface="Arial Narrow" panose="020B0606020202030204" pitchFamily="34" charset="0"/>
              </a:rPr>
              <a:t>Le projet dédié au transfert </a:t>
            </a: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doit avoir un risque minimum « R2 – risque modéré ».</a:t>
            </a:r>
          </a:p>
        </p:txBody>
      </p:sp>
      <p:sp>
        <p:nvSpPr>
          <p:cNvPr id="29" name="Ellipse 28">
            <a:extLst>
              <a:ext uri="{FF2B5EF4-FFF2-40B4-BE49-F238E27FC236}">
                <a16:creationId xmlns="" xmlns:a16="http://schemas.microsoft.com/office/drawing/2014/main" id="{7419BA0D-4125-4F5B-8069-C8DF9F7BC6E5}"/>
              </a:ext>
            </a:extLst>
          </p:cNvPr>
          <p:cNvSpPr/>
          <p:nvPr/>
        </p:nvSpPr>
        <p:spPr>
          <a:xfrm>
            <a:off x="528790" y="483259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2</a:t>
            </a:r>
          </a:p>
        </p:txBody>
      </p:sp>
      <p:sp>
        <p:nvSpPr>
          <p:cNvPr id="30" name="Ellipse 29">
            <a:extLst>
              <a:ext uri="{FF2B5EF4-FFF2-40B4-BE49-F238E27FC236}">
                <a16:creationId xmlns="" xmlns:a16="http://schemas.microsoft.com/office/drawing/2014/main" id="{0DCB95B2-A491-49A3-BE43-2707C5DE9C9A}"/>
              </a:ext>
            </a:extLst>
          </p:cNvPr>
          <p:cNvSpPr/>
          <p:nvPr/>
        </p:nvSpPr>
        <p:spPr>
          <a:xfrm>
            <a:off x="528790" y="522175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3</a:t>
            </a:r>
          </a:p>
        </p:txBody>
      </p:sp>
      <p:sp>
        <p:nvSpPr>
          <p:cNvPr id="31" name="Ellipse 30">
            <a:extLst>
              <a:ext uri="{FF2B5EF4-FFF2-40B4-BE49-F238E27FC236}">
                <a16:creationId xmlns="" xmlns:a16="http://schemas.microsoft.com/office/drawing/2014/main" id="{AFF46971-AD3B-4271-9EF4-5B2E11339027}"/>
              </a:ext>
            </a:extLst>
          </p:cNvPr>
          <p:cNvSpPr/>
          <p:nvPr/>
        </p:nvSpPr>
        <p:spPr>
          <a:xfrm>
            <a:off x="4843555" y="4383349"/>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4</a:t>
            </a:r>
          </a:p>
        </p:txBody>
      </p:sp>
      <p:sp>
        <p:nvSpPr>
          <p:cNvPr id="32" name="Ellipse 31">
            <a:extLst>
              <a:ext uri="{FF2B5EF4-FFF2-40B4-BE49-F238E27FC236}">
                <a16:creationId xmlns="" xmlns:a16="http://schemas.microsoft.com/office/drawing/2014/main" id="{04B92609-71E0-48B7-A70A-E6104A808AC9}"/>
              </a:ext>
            </a:extLst>
          </p:cNvPr>
          <p:cNvSpPr/>
          <p:nvPr/>
        </p:nvSpPr>
        <p:spPr>
          <a:xfrm>
            <a:off x="4843555" y="483259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5</a:t>
            </a:r>
          </a:p>
        </p:txBody>
      </p:sp>
      <p:sp>
        <p:nvSpPr>
          <p:cNvPr id="33" name="Ellipse 32">
            <a:extLst>
              <a:ext uri="{FF2B5EF4-FFF2-40B4-BE49-F238E27FC236}">
                <a16:creationId xmlns="" xmlns:a16="http://schemas.microsoft.com/office/drawing/2014/main" id="{2F2FA529-4420-47F0-8C22-6BFEF344E797}"/>
              </a:ext>
            </a:extLst>
          </p:cNvPr>
          <p:cNvSpPr/>
          <p:nvPr/>
        </p:nvSpPr>
        <p:spPr>
          <a:xfrm>
            <a:off x="4843555" y="522175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6</a:t>
            </a:r>
          </a:p>
        </p:txBody>
      </p:sp>
      <p:sp>
        <p:nvSpPr>
          <p:cNvPr id="34" name="Ellipse 33">
            <a:extLst>
              <a:ext uri="{FF2B5EF4-FFF2-40B4-BE49-F238E27FC236}">
                <a16:creationId xmlns="" xmlns:a16="http://schemas.microsoft.com/office/drawing/2014/main" id="{F51FC02E-C19E-4656-8FD2-09FB9AEBC246}"/>
              </a:ext>
            </a:extLst>
          </p:cNvPr>
          <p:cNvSpPr/>
          <p:nvPr/>
        </p:nvSpPr>
        <p:spPr>
          <a:xfrm>
            <a:off x="528790" y="4383349"/>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1</a:t>
            </a:r>
          </a:p>
        </p:txBody>
      </p:sp>
      <p:cxnSp>
        <p:nvCxnSpPr>
          <p:cNvPr id="35" name="Connecteur droit 34">
            <a:extLst>
              <a:ext uri="{FF2B5EF4-FFF2-40B4-BE49-F238E27FC236}">
                <a16:creationId xmlns="" xmlns:a16="http://schemas.microsoft.com/office/drawing/2014/main" id="{98BF07BA-609A-42D4-BAE1-5DC4D1F25342}"/>
              </a:ext>
            </a:extLst>
          </p:cNvPr>
          <p:cNvCxnSpPr/>
          <p:nvPr/>
        </p:nvCxnSpPr>
        <p:spPr>
          <a:xfrm>
            <a:off x="4609270" y="4252637"/>
            <a:ext cx="0" cy="1256853"/>
          </a:xfrm>
          <a:prstGeom prst="line">
            <a:avLst/>
          </a:prstGeom>
        </p:spPr>
        <p:style>
          <a:lnRef idx="1">
            <a:schemeClr val="accent1"/>
          </a:lnRef>
          <a:fillRef idx="0">
            <a:schemeClr val="accent1"/>
          </a:fillRef>
          <a:effectRef idx="0">
            <a:schemeClr val="accent1"/>
          </a:effectRef>
          <a:fontRef idx="minor">
            <a:schemeClr val="tx1"/>
          </a:fontRef>
        </p:style>
      </p:cxnSp>
      <p:sp>
        <p:nvSpPr>
          <p:cNvPr id="36"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878888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5542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8" name="Rectangle 37">
            <a:extLst>
              <a:ext uri="{FF2B5EF4-FFF2-40B4-BE49-F238E27FC236}">
                <a16:creationId xmlns="" xmlns:a16="http://schemas.microsoft.com/office/drawing/2014/main" id="{16983296-B38C-4D90-8575-26504BD7E156}"/>
              </a:ext>
            </a:extLst>
          </p:cNvPr>
          <p:cNvSpPr/>
          <p:nvPr/>
        </p:nvSpPr>
        <p:spPr>
          <a:xfrm>
            <a:off x="405528" y="2113398"/>
            <a:ext cx="8389272" cy="276999"/>
          </a:xfrm>
          <a:prstGeom prst="rect">
            <a:avLst/>
          </a:prstGeom>
        </p:spPr>
        <p:txBody>
          <a:bodyPr wrap="square">
            <a:spAutoFit/>
          </a:bodyPr>
          <a:lstStyle/>
          <a:p>
            <a:r>
              <a:rPr lang="fr-FR" sz="1200" dirty="0" smtClean="0">
                <a:latin typeface="Arial Narrow" panose="020B0606020202030204" pitchFamily="34" charset="0"/>
              </a:rPr>
              <a:t>2 </a:t>
            </a:r>
            <a:r>
              <a:rPr lang="fr-FR" sz="1200" dirty="0">
                <a:latin typeface="Arial Narrow" panose="020B0606020202030204" pitchFamily="34" charset="0"/>
              </a:rPr>
              <a:t>choix sont disponibles :</a:t>
            </a:r>
          </a:p>
        </p:txBody>
      </p:sp>
      <p:grpSp>
        <p:nvGrpSpPr>
          <p:cNvPr id="39" name="Groupe 38">
            <a:extLst>
              <a:ext uri="{FF2B5EF4-FFF2-40B4-BE49-F238E27FC236}">
                <a16:creationId xmlns="" xmlns:a16="http://schemas.microsoft.com/office/drawing/2014/main" id="{D609EE2F-5FBE-4C6E-9F54-741221196128}"/>
              </a:ext>
            </a:extLst>
          </p:cNvPr>
          <p:cNvGrpSpPr/>
          <p:nvPr/>
        </p:nvGrpSpPr>
        <p:grpSpPr>
          <a:xfrm>
            <a:off x="240954" y="1916832"/>
            <a:ext cx="8622834" cy="301944"/>
            <a:chOff x="413279" y="4298833"/>
            <a:chExt cx="8622834" cy="301944"/>
          </a:xfrm>
        </p:grpSpPr>
        <p:sp>
          <p:nvSpPr>
            <p:cNvPr id="40" name="Content Placeholder 2">
              <a:extLst>
                <a:ext uri="{FF2B5EF4-FFF2-40B4-BE49-F238E27FC236}">
                  <a16:creationId xmlns="" xmlns:a16="http://schemas.microsoft.com/office/drawing/2014/main" id="{A4CF4954-80E3-4E56-A325-7AB253809F86}"/>
                </a:ext>
              </a:extLst>
            </p:cNvPr>
            <p:cNvSpPr txBox="1">
              <a:spLocks/>
            </p:cNvSpPr>
            <p:nvPr/>
          </p:nvSpPr>
          <p:spPr bwMode="auto">
            <a:xfrm>
              <a:off x="413279" y="4298833"/>
              <a:ext cx="2406841" cy="301944"/>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400" dirty="0" smtClean="0">
                  <a:solidFill>
                    <a:srgbClr val="C31632"/>
                  </a:solidFill>
                </a:rPr>
                <a:t>Allocation FOURGOUS</a:t>
              </a:r>
              <a:endParaRPr lang="fr-FR" sz="1400" dirty="0">
                <a:solidFill>
                  <a:srgbClr val="C31632"/>
                </a:solidFill>
              </a:endParaRPr>
            </a:p>
          </p:txBody>
        </p:sp>
        <p:cxnSp>
          <p:nvCxnSpPr>
            <p:cNvPr id="42" name="Connecteur droit avec flèche 106">
              <a:extLst>
                <a:ext uri="{FF2B5EF4-FFF2-40B4-BE49-F238E27FC236}">
                  <a16:creationId xmlns="" xmlns:a16="http://schemas.microsoft.com/office/drawing/2014/main" id="{26E5628A-6C5F-42DC-ACBC-BA01345A8F47}"/>
                </a:ext>
              </a:extLst>
            </p:cNvPr>
            <p:cNvCxnSpPr>
              <a:cxnSpLocks/>
            </p:cNvCxnSpPr>
            <p:nvPr/>
          </p:nvCxnSpPr>
          <p:spPr>
            <a:xfrm>
              <a:off x="2334478" y="4449805"/>
              <a:ext cx="6701635"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3" name="Flèche : chevron 24">
            <a:extLst>
              <a:ext uri="{FF2B5EF4-FFF2-40B4-BE49-F238E27FC236}">
                <a16:creationId xmlns="" xmlns:a16="http://schemas.microsoft.com/office/drawing/2014/main" id="{9B503136-9147-4B0A-9AC0-563EC0F34C6C}"/>
              </a:ext>
            </a:extLst>
          </p:cNvPr>
          <p:cNvSpPr/>
          <p:nvPr/>
        </p:nvSpPr>
        <p:spPr>
          <a:xfrm>
            <a:off x="6084168" y="24859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44" name="Flèche : chevron 43">
            <a:extLst>
              <a:ext uri="{FF2B5EF4-FFF2-40B4-BE49-F238E27FC236}">
                <a16:creationId xmlns="" xmlns:a16="http://schemas.microsoft.com/office/drawing/2014/main" id="{4A088E8D-EBD5-4AA2-9C6B-92E84B70F9CE}"/>
              </a:ext>
            </a:extLst>
          </p:cNvPr>
          <p:cNvSpPr/>
          <p:nvPr/>
        </p:nvSpPr>
        <p:spPr>
          <a:xfrm>
            <a:off x="6088028" y="33405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48" name="Rectangle 47">
            <a:extLst>
              <a:ext uri="{FF2B5EF4-FFF2-40B4-BE49-F238E27FC236}">
                <a16:creationId xmlns="" xmlns:a16="http://schemas.microsoft.com/office/drawing/2014/main" id="{CB3C938D-A46E-4162-A5CE-8BB7FF20B13A}"/>
              </a:ext>
            </a:extLst>
          </p:cNvPr>
          <p:cNvSpPr/>
          <p:nvPr/>
        </p:nvSpPr>
        <p:spPr>
          <a:xfrm>
            <a:off x="750829" y="2499690"/>
            <a:ext cx="1911590" cy="4322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latin typeface="Arial Narrow" panose="020B0606020202030204" pitchFamily="34" charset="0"/>
              </a:rPr>
              <a:t>Client acceptant un risque « R2-risque modéré »</a:t>
            </a:r>
          </a:p>
        </p:txBody>
      </p:sp>
      <p:sp>
        <p:nvSpPr>
          <p:cNvPr id="53" name="Rectangle 52">
            <a:extLst>
              <a:ext uri="{FF2B5EF4-FFF2-40B4-BE49-F238E27FC236}">
                <a16:creationId xmlns="" xmlns:a16="http://schemas.microsoft.com/office/drawing/2014/main" id="{B13265CB-3496-4573-A338-B54FE002CB0C}"/>
              </a:ext>
            </a:extLst>
          </p:cNvPr>
          <p:cNvSpPr/>
          <p:nvPr/>
        </p:nvSpPr>
        <p:spPr>
          <a:xfrm>
            <a:off x="6444180" y="2458557"/>
            <a:ext cx="2412005" cy="21922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Portefeuilles « Risque modéré R2B »</a:t>
            </a:r>
          </a:p>
        </p:txBody>
      </p:sp>
      <p:sp>
        <p:nvSpPr>
          <p:cNvPr id="54" name="Rectangle 53">
            <a:extLst>
              <a:ext uri="{FF2B5EF4-FFF2-40B4-BE49-F238E27FC236}">
                <a16:creationId xmlns="" xmlns:a16="http://schemas.microsoft.com/office/drawing/2014/main" id="{5C039846-1031-4200-9782-3AA5B24D6576}"/>
              </a:ext>
            </a:extLst>
          </p:cNvPr>
          <p:cNvSpPr/>
          <p:nvPr/>
        </p:nvSpPr>
        <p:spPr>
          <a:xfrm>
            <a:off x="6444180" y="3209903"/>
            <a:ext cx="2412000"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Profil </a:t>
            </a:r>
            <a:r>
              <a:rPr lang="fr-FR" sz="1100" dirty="0" smtClean="0">
                <a:solidFill>
                  <a:schemeClr val="tx1"/>
                </a:solidFill>
                <a:latin typeface="Arial Narrow" panose="020B0606020202030204" pitchFamily="34" charset="0"/>
              </a:rPr>
              <a:t>AUDACE ou </a:t>
            </a:r>
            <a:r>
              <a:rPr lang="fr-FR" sz="1100" dirty="0">
                <a:solidFill>
                  <a:schemeClr val="tx1"/>
                </a:solidFill>
                <a:latin typeface="Arial Narrow" panose="020B0606020202030204" pitchFamily="34" charset="0"/>
              </a:rPr>
              <a:t>VITALITE </a:t>
            </a:r>
          </a:p>
        </p:txBody>
      </p:sp>
      <p:sp>
        <p:nvSpPr>
          <p:cNvPr id="55" name="Rectangle 54">
            <a:extLst>
              <a:ext uri="{FF2B5EF4-FFF2-40B4-BE49-F238E27FC236}">
                <a16:creationId xmlns="" xmlns:a16="http://schemas.microsoft.com/office/drawing/2014/main" id="{DAC36ADE-A1E2-4A03-9AA8-233D6C582794}"/>
              </a:ext>
            </a:extLst>
          </p:cNvPr>
          <p:cNvSpPr/>
          <p:nvPr/>
        </p:nvSpPr>
        <p:spPr>
          <a:xfrm>
            <a:off x="3289142" y="3710231"/>
            <a:ext cx="2603658"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latin typeface="Arial Narrow" panose="020B0606020202030204" pitchFamily="34" charset="0"/>
              </a:rPr>
              <a:t>Client non patrimonial, ne souhaitant pas déléguer la gestion</a:t>
            </a:r>
            <a:endParaRPr lang="fr-FR" sz="1100" dirty="0">
              <a:solidFill>
                <a:schemeClr val="tx1"/>
              </a:solidFill>
              <a:latin typeface="Arial Narrow" panose="020B0606020202030204" pitchFamily="34" charset="0"/>
            </a:endParaRPr>
          </a:p>
        </p:txBody>
      </p:sp>
      <p:sp>
        <p:nvSpPr>
          <p:cNvPr id="56" name="Rectangle 55">
            <a:extLst>
              <a:ext uri="{FF2B5EF4-FFF2-40B4-BE49-F238E27FC236}">
                <a16:creationId xmlns="" xmlns:a16="http://schemas.microsoft.com/office/drawing/2014/main" id="{A2E9E4A6-A38E-4BC1-8EE0-149DC4F741F4}"/>
              </a:ext>
            </a:extLst>
          </p:cNvPr>
          <p:cNvSpPr/>
          <p:nvPr/>
        </p:nvSpPr>
        <p:spPr>
          <a:xfrm>
            <a:off x="3262354" y="2461175"/>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acceptant un taux d’UC ≥ 60%</a:t>
            </a:r>
          </a:p>
        </p:txBody>
      </p:sp>
      <p:sp>
        <p:nvSpPr>
          <p:cNvPr id="57" name="Rectangle 56">
            <a:extLst>
              <a:ext uri="{FF2B5EF4-FFF2-40B4-BE49-F238E27FC236}">
                <a16:creationId xmlns="" xmlns:a16="http://schemas.microsoft.com/office/drawing/2014/main" id="{427E9D67-1054-4D93-BBD0-CD4241FCFCF0}"/>
              </a:ext>
            </a:extLst>
          </p:cNvPr>
          <p:cNvSpPr/>
          <p:nvPr/>
        </p:nvSpPr>
        <p:spPr>
          <a:xfrm>
            <a:off x="3262354" y="2786080"/>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ne souhaitant pas un taux d’UC de 60%</a:t>
            </a:r>
          </a:p>
        </p:txBody>
      </p:sp>
      <p:sp>
        <p:nvSpPr>
          <p:cNvPr id="58" name="Rectangle 57">
            <a:extLst>
              <a:ext uri="{FF2B5EF4-FFF2-40B4-BE49-F238E27FC236}">
                <a16:creationId xmlns="" xmlns:a16="http://schemas.microsoft.com/office/drawing/2014/main" id="{4E4FEE80-9806-43CA-9DA3-176EB746CBD0}"/>
              </a:ext>
            </a:extLst>
          </p:cNvPr>
          <p:cNvSpPr/>
          <p:nvPr/>
        </p:nvSpPr>
        <p:spPr>
          <a:xfrm>
            <a:off x="6444163" y="2715800"/>
            <a:ext cx="2412005" cy="34873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Allocation manuelle, obligatoirement 20% d’un fonds éligible à </a:t>
            </a:r>
            <a:r>
              <a:rPr lang="fr-FR" sz="1100" dirty="0" err="1">
                <a:solidFill>
                  <a:schemeClr val="tx1"/>
                </a:solidFill>
                <a:latin typeface="Arial Narrow" panose="020B0606020202030204" pitchFamily="34" charset="0"/>
              </a:rPr>
              <a:t>Fourgous</a:t>
            </a:r>
            <a:endParaRPr lang="fr-FR" sz="1100" dirty="0">
              <a:solidFill>
                <a:schemeClr val="tx1"/>
              </a:solidFill>
              <a:latin typeface="Arial Narrow" panose="020B0606020202030204" pitchFamily="34" charset="0"/>
            </a:endParaRPr>
          </a:p>
        </p:txBody>
      </p:sp>
      <p:sp>
        <p:nvSpPr>
          <p:cNvPr id="59" name="Flèche : chevron 53">
            <a:extLst>
              <a:ext uri="{FF2B5EF4-FFF2-40B4-BE49-F238E27FC236}">
                <a16:creationId xmlns="" xmlns:a16="http://schemas.microsoft.com/office/drawing/2014/main" id="{CE4B2C5F-2EB0-4883-B625-D8582B16C41B}"/>
              </a:ext>
            </a:extLst>
          </p:cNvPr>
          <p:cNvSpPr/>
          <p:nvPr/>
        </p:nvSpPr>
        <p:spPr>
          <a:xfrm>
            <a:off x="6084168" y="28038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cxnSp>
        <p:nvCxnSpPr>
          <p:cNvPr id="60" name="Connecteur droit avec flèche 59">
            <a:extLst>
              <a:ext uri="{FF2B5EF4-FFF2-40B4-BE49-F238E27FC236}">
                <a16:creationId xmlns="" xmlns:a16="http://schemas.microsoft.com/office/drawing/2014/main" id="{A97249C5-C4F7-4929-919A-1E2847B54ED0}"/>
              </a:ext>
            </a:extLst>
          </p:cNvPr>
          <p:cNvCxnSpPr>
            <a:cxnSpLocks/>
            <a:stCxn id="48" idx="3"/>
            <a:endCxn id="56" idx="1"/>
          </p:cNvCxnSpPr>
          <p:nvPr/>
        </p:nvCxnSpPr>
        <p:spPr>
          <a:xfrm flipV="1">
            <a:off x="2662419" y="2550937"/>
            <a:ext cx="599935" cy="164863"/>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 xmlns:a16="http://schemas.microsoft.com/office/drawing/2014/main" id="{F2FDAA52-CB05-4DE8-98BD-73948A14A7C3}"/>
              </a:ext>
            </a:extLst>
          </p:cNvPr>
          <p:cNvCxnSpPr>
            <a:cxnSpLocks/>
            <a:stCxn id="48" idx="3"/>
            <a:endCxn id="57" idx="1"/>
          </p:cNvCxnSpPr>
          <p:nvPr/>
        </p:nvCxnSpPr>
        <p:spPr>
          <a:xfrm>
            <a:off x="2662419" y="2715800"/>
            <a:ext cx="599935" cy="160042"/>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Ellipse 61">
            <a:extLst>
              <a:ext uri="{FF2B5EF4-FFF2-40B4-BE49-F238E27FC236}">
                <a16:creationId xmlns="" xmlns:a16="http://schemas.microsoft.com/office/drawing/2014/main" id="{CDCC5E52-8665-4D13-9440-FFD85018E84F}"/>
              </a:ext>
            </a:extLst>
          </p:cNvPr>
          <p:cNvSpPr/>
          <p:nvPr/>
        </p:nvSpPr>
        <p:spPr>
          <a:xfrm>
            <a:off x="330164" y="2607800"/>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Arial Narrow" panose="020B0606020202030204" pitchFamily="34" charset="0"/>
              </a:rPr>
              <a:t>1</a:t>
            </a:r>
          </a:p>
        </p:txBody>
      </p:sp>
      <p:sp>
        <p:nvSpPr>
          <p:cNvPr id="63" name="Ellipse 62">
            <a:extLst>
              <a:ext uri="{FF2B5EF4-FFF2-40B4-BE49-F238E27FC236}">
                <a16:creationId xmlns="" xmlns:a16="http://schemas.microsoft.com/office/drawing/2014/main" id="{983799DC-A8DF-4498-A546-C7EB56FD67F7}"/>
              </a:ext>
            </a:extLst>
          </p:cNvPr>
          <p:cNvSpPr/>
          <p:nvPr/>
        </p:nvSpPr>
        <p:spPr>
          <a:xfrm>
            <a:off x="343490" y="3559828"/>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Arial Narrow" panose="020B0606020202030204" pitchFamily="34" charset="0"/>
              </a:rPr>
              <a:t>2</a:t>
            </a:r>
          </a:p>
        </p:txBody>
      </p:sp>
      <p:cxnSp>
        <p:nvCxnSpPr>
          <p:cNvPr id="64" name="Connecteur droit 40">
            <a:extLst>
              <a:ext uri="{FF2B5EF4-FFF2-40B4-BE49-F238E27FC236}">
                <a16:creationId xmlns="" xmlns:a16="http://schemas.microsoft.com/office/drawing/2014/main" id="{FF75ED2E-277F-4BF1-AA80-D827DEFDB966}"/>
              </a:ext>
            </a:extLst>
          </p:cNvPr>
          <p:cNvCxnSpPr>
            <a:cxnSpLocks/>
          </p:cNvCxnSpPr>
          <p:nvPr/>
        </p:nvCxnSpPr>
        <p:spPr>
          <a:xfrm>
            <a:off x="343490" y="2386702"/>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Connecteur droit 40">
            <a:extLst>
              <a:ext uri="{FF2B5EF4-FFF2-40B4-BE49-F238E27FC236}">
                <a16:creationId xmlns="" xmlns:a16="http://schemas.microsoft.com/office/drawing/2014/main" id="{3CA58A10-C618-44F4-841A-A68FEF0FAC25}"/>
              </a:ext>
            </a:extLst>
          </p:cNvPr>
          <p:cNvCxnSpPr>
            <a:cxnSpLocks/>
          </p:cNvCxnSpPr>
          <p:nvPr/>
        </p:nvCxnSpPr>
        <p:spPr>
          <a:xfrm>
            <a:off x="343490" y="3113381"/>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 xmlns:a16="http://schemas.microsoft.com/office/drawing/2014/main" id="{CB3C938D-A46E-4162-A5CE-8BB7FF20B13A}"/>
              </a:ext>
            </a:extLst>
          </p:cNvPr>
          <p:cNvSpPr/>
          <p:nvPr/>
        </p:nvSpPr>
        <p:spPr>
          <a:xfrm>
            <a:off x="744790" y="3359617"/>
            <a:ext cx="1911590" cy="63304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latin typeface="Arial Narrow" panose="020B0606020202030204" pitchFamily="34" charset="0"/>
              </a:rPr>
              <a:t>Client acceptant un risque « </a:t>
            </a:r>
            <a:r>
              <a:rPr lang="fr-FR" sz="1100" dirty="0" smtClean="0">
                <a:solidFill>
                  <a:schemeClr val="tx1"/>
                </a:solidFill>
                <a:latin typeface="Arial Narrow" panose="020B0606020202030204" pitchFamily="34" charset="0"/>
              </a:rPr>
              <a:t>R3-risque élevé</a:t>
            </a:r>
            <a:r>
              <a:rPr lang="fr-FR" sz="1100" dirty="0">
                <a:solidFill>
                  <a:schemeClr val="tx1"/>
                </a:solidFill>
                <a:latin typeface="Arial Narrow" panose="020B0606020202030204" pitchFamily="34" charset="0"/>
              </a:rPr>
              <a:t> »</a:t>
            </a:r>
          </a:p>
        </p:txBody>
      </p:sp>
      <p:sp>
        <p:nvSpPr>
          <p:cNvPr id="67" name="Rectangle 66">
            <a:extLst>
              <a:ext uri="{FF2B5EF4-FFF2-40B4-BE49-F238E27FC236}">
                <a16:creationId xmlns="" xmlns:a16="http://schemas.microsoft.com/office/drawing/2014/main" id="{A2E9E4A6-A38E-4BC1-8EE0-149DC4F741F4}"/>
              </a:ext>
            </a:extLst>
          </p:cNvPr>
          <p:cNvSpPr/>
          <p:nvPr/>
        </p:nvSpPr>
        <p:spPr>
          <a:xfrm>
            <a:off x="3275054" y="3210475"/>
            <a:ext cx="2617746"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a:t>
            </a:r>
            <a:r>
              <a:rPr lang="fr-FR" sz="1100" dirty="0" smtClean="0">
                <a:solidFill>
                  <a:schemeClr val="tx1"/>
                </a:solidFill>
                <a:latin typeface="Arial Narrow" panose="020B0606020202030204" pitchFamily="34" charset="0"/>
              </a:rPr>
              <a:t>patrimonial souhaitant déléguer la gestion / Nuances Privilège</a:t>
            </a:r>
            <a:endParaRPr lang="fr-FR" sz="1100" dirty="0">
              <a:solidFill>
                <a:schemeClr val="tx1"/>
              </a:solidFill>
              <a:latin typeface="Arial Narrow" panose="020B0606020202030204" pitchFamily="34" charset="0"/>
            </a:endParaRPr>
          </a:p>
        </p:txBody>
      </p:sp>
      <p:cxnSp>
        <p:nvCxnSpPr>
          <p:cNvPr id="68" name="Connecteur droit avec flèche 67">
            <a:extLst>
              <a:ext uri="{FF2B5EF4-FFF2-40B4-BE49-F238E27FC236}">
                <a16:creationId xmlns="" xmlns:a16="http://schemas.microsoft.com/office/drawing/2014/main" id="{A97249C5-C4F7-4929-919A-1E2847B54ED0}"/>
              </a:ext>
            </a:extLst>
          </p:cNvPr>
          <p:cNvCxnSpPr>
            <a:cxnSpLocks/>
            <a:stCxn id="66" idx="3"/>
            <a:endCxn id="67" idx="1"/>
          </p:cNvCxnSpPr>
          <p:nvPr/>
        </p:nvCxnSpPr>
        <p:spPr>
          <a:xfrm flipV="1">
            <a:off x="2656380" y="3390475"/>
            <a:ext cx="618674" cy="285667"/>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avec flèche 68">
            <a:extLst>
              <a:ext uri="{FF2B5EF4-FFF2-40B4-BE49-F238E27FC236}">
                <a16:creationId xmlns="" xmlns:a16="http://schemas.microsoft.com/office/drawing/2014/main" id="{F2FDAA52-CB05-4DE8-98BD-73948A14A7C3}"/>
              </a:ext>
            </a:extLst>
          </p:cNvPr>
          <p:cNvCxnSpPr>
            <a:cxnSpLocks/>
            <a:stCxn id="66" idx="3"/>
            <a:endCxn id="55" idx="1"/>
          </p:cNvCxnSpPr>
          <p:nvPr/>
        </p:nvCxnSpPr>
        <p:spPr>
          <a:xfrm>
            <a:off x="2656380" y="3676142"/>
            <a:ext cx="632762" cy="214089"/>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Flèche : chevron 43">
            <a:extLst>
              <a:ext uri="{FF2B5EF4-FFF2-40B4-BE49-F238E27FC236}">
                <a16:creationId xmlns="" xmlns:a16="http://schemas.microsoft.com/office/drawing/2014/main" id="{4A088E8D-EBD5-4AA2-9C6B-92E84B70F9CE}"/>
              </a:ext>
            </a:extLst>
          </p:cNvPr>
          <p:cNvSpPr/>
          <p:nvPr/>
        </p:nvSpPr>
        <p:spPr>
          <a:xfrm>
            <a:off x="6100728" y="37977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71" name="Rectangle 70">
            <a:extLst>
              <a:ext uri="{FF2B5EF4-FFF2-40B4-BE49-F238E27FC236}">
                <a16:creationId xmlns="" xmlns:a16="http://schemas.microsoft.com/office/drawing/2014/main" id="{5C039846-1031-4200-9782-3AA5B24D6576}"/>
              </a:ext>
            </a:extLst>
          </p:cNvPr>
          <p:cNvSpPr/>
          <p:nvPr/>
        </p:nvSpPr>
        <p:spPr>
          <a:xfrm>
            <a:off x="6449171" y="3695109"/>
            <a:ext cx="2412000"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latin typeface="Arial Narrow" panose="020B0606020202030204" pitchFamily="34" charset="0"/>
              </a:rPr>
              <a:t>Portefeuilles « Risque élevé R3 »</a:t>
            </a:r>
            <a:endParaRPr lang="fr-FR" sz="1100" dirty="0">
              <a:solidFill>
                <a:schemeClr val="tx1"/>
              </a:solidFill>
              <a:latin typeface="Arial Narrow" panose="020B0606020202030204" pitchFamily="34" charset="0"/>
            </a:endParaRPr>
          </a:p>
        </p:txBody>
      </p:sp>
      <p:pic>
        <p:nvPicPr>
          <p:cNvPr id="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80" y="4413604"/>
            <a:ext cx="8050768" cy="1758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itre 3"/>
          <p:cNvSpPr txBox="1">
            <a:spLocks/>
          </p:cNvSpPr>
          <p:nvPr/>
        </p:nvSpPr>
        <p:spPr>
          <a:xfrm>
            <a:off x="330164" y="4149080"/>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latin typeface="Arial Narrow" panose="020B0606020202030204" pitchFamily="34" charset="0"/>
                <a:sym typeface="Wingdings"/>
              </a:rPr>
              <a:t> </a:t>
            </a:r>
            <a:r>
              <a:rPr lang="fr-FR" sz="1400" dirty="0" smtClean="0">
                <a:latin typeface="Arial Narrow" panose="020B0606020202030204" pitchFamily="34" charset="0"/>
              </a:rPr>
              <a:t>Les solutions et étapes à suivre par le conseiller :</a:t>
            </a:r>
            <a:endParaRPr lang="fr-FR" sz="1400" dirty="0">
              <a:latin typeface="Arial Narrow" panose="020B0606020202030204" pitchFamily="34" charset="0"/>
            </a:endParaRPr>
          </a:p>
        </p:txBody>
      </p:sp>
      <p:sp>
        <p:nvSpPr>
          <p:cNvPr id="74"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429692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74" name="Titre 3"/>
          <p:cNvSpPr txBox="1">
            <a:spLocks/>
          </p:cNvSpPr>
          <p:nvPr/>
        </p:nvSpPr>
        <p:spPr>
          <a:xfrm>
            <a:off x="330164" y="2060848"/>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solidFill>
                  <a:srgbClr val="C31632"/>
                </a:solidFill>
                <a:latin typeface="Arial Narrow" panose="020B0606020202030204" pitchFamily="34" charset="0"/>
                <a:sym typeface="Wingdings"/>
              </a:rPr>
              <a:t> </a:t>
            </a:r>
            <a:r>
              <a:rPr lang="fr-FR" sz="1400" dirty="0" smtClean="0">
                <a:solidFill>
                  <a:srgbClr val="C31632"/>
                </a:solidFill>
                <a:latin typeface="Arial Narrow" panose="020B0606020202030204" pitchFamily="34" charset="0"/>
              </a:rPr>
              <a:t>Les solutions et étapes à suivre par le conseiller (suite et fin) :</a:t>
            </a:r>
            <a:endParaRPr lang="fr-FR" sz="1400" dirty="0">
              <a:solidFill>
                <a:srgbClr val="C31632"/>
              </a:solidFill>
              <a:latin typeface="Arial Narrow" panose="020B0606020202030204" pitchFamily="34" charset="0"/>
            </a:endParaRPr>
          </a:p>
        </p:txBody>
      </p:sp>
      <p:pic>
        <p:nvPicPr>
          <p:cNvPr id="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348880"/>
            <a:ext cx="6858535" cy="388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ZoneTexte 75"/>
          <p:cNvSpPr txBox="1"/>
          <p:nvPr/>
        </p:nvSpPr>
        <p:spPr>
          <a:xfrm>
            <a:off x="7619538" y="4549595"/>
            <a:ext cx="1497747" cy="1061829"/>
          </a:xfrm>
          <a:prstGeom prst="rect">
            <a:avLst/>
          </a:prstGeom>
          <a:solidFill>
            <a:schemeClr val="tx2">
              <a:lumMod val="40000"/>
              <a:lumOff val="60000"/>
            </a:schemeClr>
          </a:solidFill>
        </p:spPr>
        <p:txBody>
          <a:bodyPr wrap="square" rtlCol="0">
            <a:spAutoFit/>
          </a:bodyPr>
          <a:lstStyle/>
          <a:p>
            <a:pPr algn="just"/>
            <a:r>
              <a:rPr lang="fr-FR" sz="900" dirty="0" smtClean="0">
                <a:latin typeface="Arial Narrow" panose="020B0606020202030204" pitchFamily="34" charset="0"/>
              </a:rPr>
              <a:t>NB : listes des UC éligibles à </a:t>
            </a:r>
            <a:r>
              <a:rPr lang="fr-FR" sz="900" dirty="0" err="1" smtClean="0">
                <a:latin typeface="Arial Narrow" panose="020B0606020202030204" pitchFamily="34" charset="0"/>
              </a:rPr>
              <a:t>Fourgous</a:t>
            </a:r>
            <a:r>
              <a:rPr lang="fr-FR" sz="900" dirty="0" smtClean="0">
                <a:latin typeface="Arial Narrow" panose="020B0606020202030204" pitchFamily="34" charset="0"/>
              </a:rPr>
              <a:t> selon les gammes sont disponibles sous </a:t>
            </a:r>
            <a:r>
              <a:rPr lang="fr-FR" sz="900" dirty="0" err="1" smtClean="0">
                <a:latin typeface="Arial Narrow" panose="020B0606020202030204" pitchFamily="34" charset="0"/>
              </a:rPr>
              <a:t>MyEAV</a:t>
            </a:r>
            <a:r>
              <a:rPr lang="fr-FR" sz="900" dirty="0" smtClean="0">
                <a:latin typeface="Arial Narrow" panose="020B0606020202030204" pitchFamily="34" charset="0"/>
              </a:rPr>
              <a:t> :</a:t>
            </a:r>
          </a:p>
          <a:p>
            <a:pPr algn="just"/>
            <a:endParaRPr lang="fr-FR" sz="900" dirty="0" smtClean="0">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solidFill>
                  <a:srgbClr val="FF0000"/>
                </a:solidFill>
                <a:latin typeface="Arial Narrow" panose="020B0606020202030204" pitchFamily="34" charset="0"/>
                <a:hlinkClick r:id="rId3"/>
              </a:rPr>
              <a:t>Essentielle</a:t>
            </a:r>
            <a:endParaRPr lang="fr-FR" sz="900" dirty="0" smtClean="0">
              <a:solidFill>
                <a:srgbClr val="FF0000"/>
              </a:solidFill>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latin typeface="Arial Narrow" panose="020B0606020202030204" pitchFamily="34" charset="0"/>
                <a:hlinkClick r:id="rId3"/>
              </a:rPr>
              <a:t>Patrimoniale</a:t>
            </a:r>
            <a:endParaRPr lang="fr-FR" sz="900" dirty="0" smtClean="0">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latin typeface="Arial Narrow" panose="020B0606020202030204" pitchFamily="34" charset="0"/>
                <a:hlinkClick r:id="rId3"/>
              </a:rPr>
              <a:t>Gestion Privée </a:t>
            </a:r>
            <a:endParaRPr lang="fr-FR" sz="900" dirty="0" smtClean="0">
              <a:latin typeface="Arial Narrow" panose="020B0606020202030204" pitchFamily="34" charset="0"/>
            </a:endParaRPr>
          </a:p>
        </p:txBody>
      </p:sp>
      <p:sp>
        <p:nvSpPr>
          <p:cNvPr id="77"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3183750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799" y="1192972"/>
            <a:ext cx="8646739" cy="605364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pPr>
              <a:spcBef>
                <a:spcPts val="200"/>
              </a:spcBef>
            </a:pPr>
            <a:r>
              <a:rPr lang="fr-FR" sz="1200" dirty="0"/>
              <a:t>Pour rappel, la réglementation </a:t>
            </a:r>
            <a:r>
              <a:rPr lang="fr-FR" sz="1200" b="1" dirty="0" err="1"/>
              <a:t>PRIIP’s</a:t>
            </a:r>
            <a:r>
              <a:rPr lang="fr-FR" sz="1200" dirty="0"/>
              <a:t> impose la remise des documents DIC (Docs d’infos clés – également appelés KYD) au niveau du contrat souscrit et DIS (Docs d’infos spécifiques – également appelés DICI) au niveau des Supports d’investissement.</a:t>
            </a:r>
          </a:p>
          <a:p>
            <a:pPr>
              <a:spcBef>
                <a:spcPts val="200"/>
              </a:spcBef>
            </a:pPr>
            <a:r>
              <a:rPr lang="fr-FR" sz="1200" dirty="0" smtClean="0">
                <a:sym typeface="Wingdings"/>
              </a:rPr>
              <a:t>Astuce </a:t>
            </a:r>
            <a:r>
              <a:rPr lang="fr-FR" sz="1200" dirty="0" smtClean="0">
                <a:sym typeface="Wingdings" panose="05000000000000000000" pitchFamily="2" charset="2"/>
              </a:rPr>
              <a:t></a:t>
            </a:r>
            <a:r>
              <a:rPr lang="fr-FR" sz="1200" dirty="0" smtClean="0">
                <a:sym typeface="Wingdings"/>
              </a:rPr>
              <a:t> la </a:t>
            </a:r>
            <a:r>
              <a:rPr lang="fr-FR" sz="1200" dirty="0">
                <a:sym typeface="Wingdings"/>
              </a:rPr>
              <a:t>« Synthèse Epargne » que le client devra signer en fin du Parcours Conseil mentionne les données suivantes (en page 4) :</a:t>
            </a:r>
          </a:p>
          <a:p>
            <a:endParaRPr lang="fr-FR" sz="1400" b="1" dirty="0"/>
          </a:p>
          <a:p>
            <a:endParaRPr lang="fr-FR" sz="2800" b="1" dirty="0" smtClean="0"/>
          </a:p>
          <a:p>
            <a:endParaRPr lang="fr-FR" sz="1400" dirty="0" smtClean="0"/>
          </a:p>
          <a:p>
            <a:endParaRPr lang="fr-FR" sz="1400" dirty="0"/>
          </a:p>
          <a:p>
            <a:endParaRPr lang="fr-FR" sz="1400" dirty="0" smtClean="0"/>
          </a:p>
          <a:p>
            <a:endParaRPr lang="fr-FR" sz="1400" dirty="0"/>
          </a:p>
          <a:p>
            <a:endParaRPr lang="fr-FR" sz="1400" dirty="0" smtClean="0"/>
          </a:p>
          <a:p>
            <a:pPr>
              <a:spcBef>
                <a:spcPts val="400"/>
              </a:spcBef>
            </a:pPr>
            <a:r>
              <a:rPr lang="fr-FR" sz="1200" dirty="0"/>
              <a:t>La Synthèse épargne est automatiquement numérisée dans Classeur client mais ne peut </a:t>
            </a:r>
            <a:r>
              <a:rPr lang="fr-FR" sz="1200" b="1" u="sng" dirty="0"/>
              <a:t>pas être signée électroniquement</a:t>
            </a:r>
            <a:r>
              <a:rPr lang="fr-FR" sz="1200" dirty="0"/>
              <a:t>. Son archivage en version signée nécessitera </a:t>
            </a:r>
            <a:r>
              <a:rPr lang="fr-FR" sz="1200" b="1" u="sng" dirty="0"/>
              <a:t>une édition papier, à scanner dans Classeur client après signature du client</a:t>
            </a:r>
            <a:r>
              <a:rPr lang="fr-FR" sz="1200" b="1" u="sng" dirty="0" smtClean="0"/>
              <a:t>.</a:t>
            </a:r>
          </a:p>
          <a:p>
            <a:pPr>
              <a:spcBef>
                <a:spcPts val="400"/>
              </a:spcBef>
            </a:pPr>
            <a:endParaRPr lang="fr-FR" sz="1600" b="1" u="sng" dirty="0"/>
          </a:p>
          <a:p>
            <a:pPr>
              <a:spcBef>
                <a:spcPts val="400"/>
              </a:spcBef>
            </a:pPr>
            <a:endParaRPr lang="fr-FR" sz="1300" b="1" u="sng" dirty="0" smtClean="0"/>
          </a:p>
          <a:p>
            <a:pPr>
              <a:spcBef>
                <a:spcPts val="0"/>
              </a:spcBef>
            </a:pPr>
            <a:r>
              <a:rPr lang="fr-FR" sz="1200" dirty="0"/>
              <a:t>Passage des transactions : 0105 : Comptes titres / 0505 : Assurance </a:t>
            </a:r>
            <a:r>
              <a:rPr lang="fr-FR" sz="1200" dirty="0" smtClean="0"/>
              <a:t>Vie : Le </a:t>
            </a:r>
            <a:r>
              <a:rPr lang="fr-FR" sz="1200" dirty="0"/>
              <a:t>système va alors rechercher s’il existe un parcours client déjà réalisé et valide (c’est-à-dire de moins de 31 jours). Si c’est le cas, les souscriptions peuvent être </a:t>
            </a:r>
            <a:r>
              <a:rPr lang="fr-FR" sz="1200" dirty="0" smtClean="0"/>
              <a:t>passées.</a:t>
            </a:r>
          </a:p>
          <a:p>
            <a:pPr>
              <a:spcBef>
                <a:spcPts val="0"/>
              </a:spcBef>
            </a:pPr>
            <a:r>
              <a:rPr lang="fr-FR" sz="1200" dirty="0" smtClean="0"/>
              <a:t>A </a:t>
            </a:r>
            <a:r>
              <a:rPr lang="fr-FR" sz="1200" dirty="0"/>
              <a:t>noter : l’ancien devoir de conseil n’existe plus, allégeant d’autant la phase de souscription.</a:t>
            </a:r>
          </a:p>
          <a:p>
            <a:pPr>
              <a:spcBef>
                <a:spcPts val="400"/>
              </a:spcBef>
            </a:pPr>
            <a:endParaRPr lang="fr-FR" sz="1300" b="1" u="sng" dirty="0"/>
          </a:p>
          <a:p>
            <a:pPr>
              <a:spcBef>
                <a:spcPts val="400"/>
              </a:spcBef>
            </a:pPr>
            <a:endParaRPr lang="fr-FR" b="1" u="sng" dirty="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lstStyle/>
          <a:p>
            <a:r>
              <a:rPr lang="fr-FR" dirty="0">
                <a:latin typeface="Arial Narrow" panose="020B0606020202030204" pitchFamily="34" charset="0"/>
              </a:rPr>
              <a:t>Parcours client </a:t>
            </a:r>
            <a:r>
              <a:rPr lang="fr-FR" dirty="0" smtClean="0">
                <a:latin typeface="Arial Narrow" panose="020B0606020202030204" pitchFamily="34" charset="0"/>
              </a:rPr>
              <a:t>épargne</a:t>
            </a:r>
            <a:endParaRPr lang="fr-FR" dirty="0">
              <a:latin typeface="Arial Narrow" panose="020B0606020202030204" pitchFamily="34" charset="0"/>
            </a:endParaRPr>
          </a:p>
        </p:txBody>
      </p:sp>
      <p:grpSp>
        <p:nvGrpSpPr>
          <p:cNvPr id="41" name="Groupe 40"/>
          <p:cNvGrpSpPr/>
          <p:nvPr/>
        </p:nvGrpSpPr>
        <p:grpSpPr>
          <a:xfrm>
            <a:off x="427819" y="1141050"/>
            <a:ext cx="8198021" cy="337726"/>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Infos</a:t>
              </a:r>
            </a:p>
            <a:p>
              <a:pPr algn="ctr"/>
              <a:r>
                <a:rPr lang="fr-FR" sz="1000" b="1" dirty="0" smtClean="0">
                  <a:solidFill>
                    <a:schemeClr val="bg1"/>
                  </a:solidFill>
                </a:rPr>
                <a:t>précontractuelles</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255889" y="1141050"/>
            <a:ext cx="1118605" cy="337726"/>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7" name="Chevron 16"/>
          <p:cNvSpPr/>
          <p:nvPr/>
        </p:nvSpPr>
        <p:spPr>
          <a:xfrm>
            <a:off x="3245151" y="1141050"/>
            <a:ext cx="1084708" cy="337726"/>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pic>
        <p:nvPicPr>
          <p:cNvPr id="1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34540" y="2222572"/>
            <a:ext cx="4689643" cy="1190161"/>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ZoneTexte 19"/>
          <p:cNvSpPr txBox="1"/>
          <p:nvPr/>
        </p:nvSpPr>
        <p:spPr>
          <a:xfrm>
            <a:off x="706692" y="3412733"/>
            <a:ext cx="7842952" cy="461665"/>
          </a:xfrm>
          <a:prstGeom prst="rect">
            <a:avLst/>
          </a:prstGeom>
          <a:noFill/>
        </p:spPr>
        <p:txBody>
          <a:bodyPr wrap="square" rtlCol="0">
            <a:spAutoFit/>
          </a:bodyPr>
          <a:lstStyle/>
          <a:p>
            <a:pPr algn="just"/>
            <a:r>
              <a:rPr lang="fr-FR" sz="1200" i="1" dirty="0" smtClean="0">
                <a:solidFill>
                  <a:srgbClr val="8F0D22"/>
                </a:solidFill>
                <a:latin typeface="Arial Narrow" panose="020B0606020202030204" pitchFamily="34" charset="0"/>
                <a:cs typeface="Calibri" panose="020F0502020204030204" pitchFamily="34" charset="0"/>
                <a:sym typeface="Wingdings"/>
              </a:rPr>
              <a:t>Sauf à ce que votre client vous le demande explicitement, cette seule mention peut donc vous exonérer d’avoir à imprimer et remettre directement les DIC/DIS à votre client, dès lors que ce dernier signe le document « Synthèse Epargne ».</a:t>
            </a:r>
            <a:endParaRPr lang="fr-FR" sz="1200" i="1" dirty="0" smtClean="0">
              <a:solidFill>
                <a:srgbClr val="8F0D22"/>
              </a:solidFill>
              <a:latin typeface="Arial Narrow" panose="020B0606020202030204" pitchFamily="34" charset="0"/>
            </a:endParaRPr>
          </a:p>
        </p:txBody>
      </p:sp>
      <p:sp>
        <p:nvSpPr>
          <p:cNvPr id="21" name="Rectangle 20"/>
          <p:cNvSpPr/>
          <p:nvPr/>
        </p:nvSpPr>
        <p:spPr>
          <a:xfrm>
            <a:off x="2106248" y="2998646"/>
            <a:ext cx="4115976" cy="192876"/>
          </a:xfrm>
          <a:prstGeom prst="rect">
            <a:avLst/>
          </a:prstGeom>
          <a:noFill/>
          <a:ln>
            <a:solidFill>
              <a:srgbClr val="8F0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hlinkClick r:id="rId3"/>
          </p:cNvPr>
          <p:cNvSpPr txBox="1"/>
          <p:nvPr/>
        </p:nvSpPr>
        <p:spPr>
          <a:xfrm>
            <a:off x="6752649" y="2956729"/>
            <a:ext cx="1092068" cy="246221"/>
          </a:xfrm>
          <a:prstGeom prst="rect">
            <a:avLst/>
          </a:prstGeom>
          <a:noFill/>
        </p:spPr>
        <p:txBody>
          <a:bodyPr wrap="square" rtlCol="0">
            <a:spAutoFit/>
          </a:bodyPr>
          <a:lstStyle/>
          <a:p>
            <a:pPr algn="ctr"/>
            <a:r>
              <a:rPr lang="fr-FR" sz="1000" b="1" u="sng" dirty="0" smtClean="0">
                <a:solidFill>
                  <a:srgbClr val="000000"/>
                </a:solidFill>
                <a:latin typeface="Calibri"/>
              </a:rPr>
              <a:t>CLIQUEZ ICI</a:t>
            </a:r>
            <a:endParaRPr lang="fr-FR" sz="1000" b="1" u="sng" dirty="0">
              <a:solidFill>
                <a:srgbClr val="000000"/>
              </a:solidFill>
              <a:latin typeface="Calibri"/>
            </a:endParaRPr>
          </a:p>
        </p:txBody>
      </p:sp>
      <p:sp>
        <p:nvSpPr>
          <p:cNvPr id="25" name="Triangle isocèle 24"/>
          <p:cNvSpPr/>
          <p:nvPr/>
        </p:nvSpPr>
        <p:spPr>
          <a:xfrm rot="5400000">
            <a:off x="6487589" y="3005074"/>
            <a:ext cx="148500" cy="180020"/>
          </a:xfrm>
          <a:prstGeom prst="triangle">
            <a:avLst/>
          </a:prstGeom>
          <a:solidFill>
            <a:schemeClr val="tx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304798" y="3797373"/>
            <a:ext cx="8868991" cy="461665"/>
          </a:xfrm>
          <a:prstGeom prst="rect">
            <a:avLst/>
          </a:prstGeom>
          <a:noFill/>
        </p:spPr>
        <p:txBody>
          <a:bodyPr wrap="square" rtlCol="0">
            <a:spAutoFit/>
          </a:bodyPr>
          <a:lstStyle/>
          <a:p>
            <a:pPr algn="just"/>
            <a:r>
              <a:rPr lang="fr-FR" sz="1200" dirty="0" smtClean="0">
                <a:latin typeface="Arial Narrow" panose="020B0606020202030204" pitchFamily="34" charset="0"/>
                <a:cs typeface="Calibri" panose="020F0502020204030204" pitchFamily="34" charset="0"/>
                <a:sym typeface="Wingdings"/>
              </a:rPr>
              <a:t>Pour répondre à vos questions à celles de vos clients sur les DIC/DIS, Ecureuil-Vie a mis à votre disposition une Foire aux questions.</a:t>
            </a:r>
          </a:p>
          <a:p>
            <a:pPr algn="just"/>
            <a:r>
              <a:rPr lang="fr-FR" sz="1200" dirty="0" smtClean="0">
                <a:latin typeface="Arial Narrow" panose="020B0606020202030204" pitchFamily="34" charset="0"/>
                <a:cs typeface="Calibri" panose="020F0502020204030204" pitchFamily="34" charset="0"/>
                <a:sym typeface="Wingdings"/>
              </a:rPr>
              <a:t>Vous trouverez le document sous la Rubrique des Commerciaux en </a:t>
            </a:r>
            <a:r>
              <a:rPr lang="fr-FR" sz="1200" b="1" dirty="0" smtClean="0">
                <a:latin typeface="Arial Narrow" panose="020B0606020202030204" pitchFamily="34" charset="0"/>
                <a:cs typeface="Calibri" panose="020F0502020204030204" pitchFamily="34" charset="0"/>
                <a:sym typeface="Wingdings"/>
                <a:hlinkClick r:id="rId4"/>
              </a:rPr>
              <a:t>cliquant ici</a:t>
            </a:r>
            <a:endParaRPr lang="fr-FR" sz="1200" b="1" dirty="0" smtClean="0">
              <a:latin typeface="Arial Narrow" panose="020B0606020202030204" pitchFamily="34" charset="0"/>
              <a:cs typeface="Calibri" panose="020F0502020204030204" pitchFamily="34" charset="0"/>
              <a:sym typeface="Wingdings"/>
            </a:endParaRPr>
          </a:p>
        </p:txBody>
      </p:sp>
      <p:grpSp>
        <p:nvGrpSpPr>
          <p:cNvPr id="33" name="Groupe 32"/>
          <p:cNvGrpSpPr/>
          <p:nvPr/>
        </p:nvGrpSpPr>
        <p:grpSpPr>
          <a:xfrm>
            <a:off x="304799" y="4366260"/>
            <a:ext cx="8495201" cy="326738"/>
            <a:chOff x="159489" y="1401704"/>
            <a:chExt cx="8706599" cy="432000"/>
          </a:xfrm>
        </p:grpSpPr>
        <p:sp>
          <p:nvSpPr>
            <p:cNvPr id="34" name="Chevron 33"/>
            <p:cNvSpPr/>
            <p:nvPr/>
          </p:nvSpPr>
          <p:spPr>
            <a:xfrm>
              <a:off x="5587012"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35" name="Chevron 34"/>
            <p:cNvSpPr/>
            <p:nvPr/>
          </p:nvSpPr>
          <p:spPr>
            <a:xfrm>
              <a:off x="6547431" y="1401704"/>
              <a:ext cx="1116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Synthèse Epargne</a:t>
              </a:r>
              <a:endParaRPr lang="fr-FR" sz="1000" b="1" dirty="0">
                <a:solidFill>
                  <a:schemeClr val="bg1"/>
                </a:solidFill>
              </a:endParaRPr>
            </a:p>
          </p:txBody>
        </p:sp>
        <p:sp>
          <p:nvSpPr>
            <p:cNvPr id="36" name="Chevron 35"/>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37" name="Chevron 36"/>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8" name="Chevron 37"/>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9" name="Chevron 38"/>
          <p:cNvSpPr/>
          <p:nvPr/>
        </p:nvSpPr>
        <p:spPr>
          <a:xfrm>
            <a:off x="2198729" y="4366260"/>
            <a:ext cx="1159155"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40" name="Chevron 39"/>
          <p:cNvSpPr/>
          <p:nvPr/>
        </p:nvSpPr>
        <p:spPr>
          <a:xfrm>
            <a:off x="3228811" y="4366260"/>
            <a:ext cx="1124029"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42" name="Chevron 41"/>
          <p:cNvSpPr/>
          <p:nvPr/>
        </p:nvSpPr>
        <p:spPr>
          <a:xfrm>
            <a:off x="4228177" y="4366260"/>
            <a:ext cx="1510414"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grpSp>
        <p:nvGrpSpPr>
          <p:cNvPr id="43" name="Groupe 42"/>
          <p:cNvGrpSpPr/>
          <p:nvPr/>
        </p:nvGrpSpPr>
        <p:grpSpPr>
          <a:xfrm>
            <a:off x="275419" y="5356860"/>
            <a:ext cx="8479961" cy="296258"/>
            <a:chOff x="159489" y="1401704"/>
            <a:chExt cx="8706599" cy="432000"/>
          </a:xfrm>
        </p:grpSpPr>
        <p:sp>
          <p:nvSpPr>
            <p:cNvPr id="44" name="Chevron 43"/>
            <p:cNvSpPr/>
            <p:nvPr/>
          </p:nvSpPr>
          <p:spPr>
            <a:xfrm>
              <a:off x="5604597"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8" name="Chevron 47"/>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3" name="Chevron 52"/>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4" name="Chevron 53"/>
            <p:cNvSpPr/>
            <p:nvPr/>
          </p:nvSpPr>
          <p:spPr>
            <a:xfrm>
              <a:off x="7534088" y="1401704"/>
              <a:ext cx="1332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Souscriptions</a:t>
              </a:r>
              <a:endParaRPr lang="fr-FR" sz="1000" b="1" dirty="0">
                <a:solidFill>
                  <a:schemeClr val="bg1"/>
                </a:solidFill>
              </a:endParaRPr>
            </a:p>
          </p:txBody>
        </p:sp>
      </p:grpSp>
      <p:sp>
        <p:nvSpPr>
          <p:cNvPr id="55" name="Chevron 54"/>
          <p:cNvSpPr/>
          <p:nvPr/>
        </p:nvSpPr>
        <p:spPr>
          <a:xfrm>
            <a:off x="2171254" y="5356860"/>
            <a:ext cx="1157076"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56" name="Chevron 55"/>
          <p:cNvSpPr/>
          <p:nvPr/>
        </p:nvSpPr>
        <p:spPr>
          <a:xfrm>
            <a:off x="3207051" y="5356860"/>
            <a:ext cx="1122013"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57" name="Chevron 56"/>
          <p:cNvSpPr/>
          <p:nvPr/>
        </p:nvSpPr>
        <p:spPr>
          <a:xfrm>
            <a:off x="4202607" y="5356860"/>
            <a:ext cx="1507705"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58" name="Chevron 57"/>
          <p:cNvSpPr/>
          <p:nvPr/>
        </p:nvSpPr>
        <p:spPr>
          <a:xfrm>
            <a:off x="6503341" y="5356860"/>
            <a:ext cx="1086950"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Tree>
    <p:extLst>
      <p:ext uri="{BB962C8B-B14F-4D97-AF65-F5344CB8AC3E}">
        <p14:creationId xmlns:p14="http://schemas.microsoft.com/office/powerpoint/2010/main" val="14738409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
          <p:cNvSpPr txBox="1">
            <a:spLocks/>
          </p:cNvSpPr>
          <p:nvPr/>
        </p:nvSpPr>
        <p:spPr>
          <a:xfrm>
            <a:off x="304799" y="1192972"/>
            <a:ext cx="8646739" cy="605364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pPr>
              <a:spcBef>
                <a:spcPts val="0"/>
              </a:spcBef>
            </a:pPr>
            <a:endParaRPr lang="fr-FR" sz="1200" dirty="0"/>
          </a:p>
          <a:p>
            <a:pPr>
              <a:spcBef>
                <a:spcPts val="0"/>
              </a:spcBef>
            </a:pPr>
            <a:endParaRPr lang="fr-FR" sz="1200" dirty="0" smtClean="0"/>
          </a:p>
          <a:p>
            <a:pPr>
              <a:spcBef>
                <a:spcPts val="0"/>
              </a:spcBef>
            </a:pPr>
            <a:endParaRPr lang="fr-FR" sz="1200" dirty="0"/>
          </a:p>
          <a:p>
            <a:r>
              <a:rPr lang="fr-FR" sz="1600" dirty="0" smtClean="0">
                <a:sym typeface="Wingdings"/>
              </a:rPr>
              <a:t>A </a:t>
            </a:r>
            <a:r>
              <a:rPr lang="fr-FR" sz="1600" dirty="0">
                <a:sym typeface="Wingdings"/>
              </a:rPr>
              <a:t>l’issue de l’entretien, le choix définitif du client sera automatiquement conservé dans le système d’information. Toutefois, pour des raisons de traçabilité du conseil apporté à votre client, il est nécessaire de retrouver la proposition qui a été faite (et qui peut différer du choix définitif du client</a:t>
            </a:r>
            <a:r>
              <a:rPr lang="fr-FR" sz="1600" dirty="0" smtClean="0">
                <a:sym typeface="Wingdings"/>
              </a:rPr>
              <a:t>).</a:t>
            </a:r>
            <a:endParaRPr lang="fr-FR" sz="1600" dirty="0"/>
          </a:p>
          <a:p>
            <a:endParaRPr lang="fr-FR" sz="1200" dirty="0"/>
          </a:p>
          <a:p>
            <a:endParaRPr lang="fr-FR" sz="1200" dirty="0"/>
          </a:p>
          <a:p>
            <a:endParaRPr lang="fr-FR" sz="1200" dirty="0"/>
          </a:p>
          <a:p>
            <a:pPr marL="0" indent="0">
              <a:buNone/>
            </a:pPr>
            <a:endParaRPr lang="fr-FR" sz="1200" dirty="0"/>
          </a:p>
        </p:txBody>
      </p:sp>
      <p:sp>
        <p:nvSpPr>
          <p:cNvPr id="2" name="ZoneTexte 1"/>
          <p:cNvSpPr txBox="1"/>
          <p:nvPr/>
        </p:nvSpPr>
        <p:spPr>
          <a:xfrm>
            <a:off x="522650" y="3021885"/>
            <a:ext cx="7704856" cy="584775"/>
          </a:xfrm>
          <a:prstGeom prst="rect">
            <a:avLst/>
          </a:prstGeom>
          <a:solidFill>
            <a:schemeClr val="accent2">
              <a:lumMod val="20000"/>
              <a:lumOff val="80000"/>
            </a:schemeClr>
          </a:solidFill>
        </p:spPr>
        <p:txBody>
          <a:bodyPr wrap="square" rtlCol="0">
            <a:spAutoFit/>
          </a:bodyPr>
          <a:lstStyle/>
          <a:p>
            <a:pPr marL="285750" lvl="0" indent="-285750" algn="just">
              <a:buFont typeface="Wingdings"/>
              <a:buChar char="Ä"/>
            </a:pPr>
            <a:r>
              <a:rPr lang="fr-FR" sz="1600" b="1" dirty="0" smtClean="0">
                <a:latin typeface="Arial Narrow" panose="020B0606020202030204" pitchFamily="34" charset="0"/>
                <a:cs typeface="Calibri" panose="020F0502020204030204" pitchFamily="34" charset="0"/>
                <a:sym typeface="Wingdings"/>
              </a:rPr>
              <a:t>Voilà </a:t>
            </a:r>
            <a:r>
              <a:rPr lang="fr-FR" sz="1600" b="1" dirty="0">
                <a:latin typeface="Arial Narrow" panose="020B0606020202030204" pitchFamily="34" charset="0"/>
                <a:cs typeface="Calibri" panose="020F0502020204030204" pitchFamily="34" charset="0"/>
                <a:sym typeface="Wingdings"/>
              </a:rPr>
              <a:t>pourquoi votre compte rendu post entretien </a:t>
            </a:r>
            <a:r>
              <a:rPr lang="fr-FR" sz="1600" b="1" u="sng" dirty="0">
                <a:latin typeface="Arial Narrow" panose="020B0606020202030204" pitchFamily="34" charset="0"/>
                <a:cs typeface="Calibri" panose="020F0502020204030204" pitchFamily="34" charset="0"/>
                <a:sym typeface="Wingdings"/>
              </a:rPr>
              <a:t>devra impérativement préciser la proposition qui a été faite</a:t>
            </a:r>
            <a:r>
              <a:rPr lang="fr-FR" sz="1600" b="1" dirty="0">
                <a:latin typeface="Arial Narrow" panose="020B0606020202030204" pitchFamily="34" charset="0"/>
                <a:cs typeface="Calibri" panose="020F0502020204030204" pitchFamily="34" charset="0"/>
                <a:sym typeface="Wingdings"/>
              </a:rPr>
              <a:t> </a:t>
            </a:r>
            <a:r>
              <a:rPr lang="fr-FR" sz="1400" i="1" dirty="0">
                <a:latin typeface="Arial Narrow" panose="020B0606020202030204" pitchFamily="34" charset="0"/>
                <a:cs typeface="Calibri" panose="020F0502020204030204" pitchFamily="34" charset="0"/>
                <a:sym typeface="Wingdings"/>
              </a:rPr>
              <a:t>(et non pas le choix définitif du client qui est automatiquement stocké par le SI</a:t>
            </a:r>
            <a:r>
              <a:rPr lang="fr-FR" sz="1400" i="1" dirty="0" smtClean="0">
                <a:latin typeface="Arial Narrow" panose="020B0606020202030204" pitchFamily="34" charset="0"/>
                <a:cs typeface="Calibri" panose="020F0502020204030204" pitchFamily="34" charset="0"/>
                <a:sym typeface="Wingdings"/>
              </a:rPr>
              <a:t>)</a:t>
            </a:r>
            <a:r>
              <a:rPr lang="fr-FR" sz="1600" b="1" dirty="0" smtClean="0">
                <a:latin typeface="Arial Narrow" panose="020B0606020202030204" pitchFamily="34" charset="0"/>
                <a:cs typeface="Calibri" panose="020F0502020204030204" pitchFamily="34" charset="0"/>
                <a:sym typeface="Wingdings"/>
              </a:rPr>
              <a:t>.</a:t>
            </a:r>
            <a:endParaRPr lang="fr-FR" sz="1600" dirty="0">
              <a:latin typeface="Arial Narrow" panose="020B0606020202030204" pitchFamily="34" charset="0"/>
              <a:cs typeface="Calibri" panose="020F0502020204030204" pitchFamily="34" charset="0"/>
              <a:sym typeface="Wingdings"/>
            </a:endParaRPr>
          </a:p>
        </p:txBody>
      </p:sp>
      <p:sp>
        <p:nvSpPr>
          <p:cNvPr id="7" name="ZoneTexte 6"/>
          <p:cNvSpPr txBox="1"/>
          <p:nvPr/>
        </p:nvSpPr>
        <p:spPr>
          <a:xfrm>
            <a:off x="356491" y="3881242"/>
            <a:ext cx="8140558" cy="338554"/>
          </a:xfrm>
          <a:prstGeom prst="rect">
            <a:avLst/>
          </a:prstGeom>
          <a:noFill/>
        </p:spPr>
        <p:txBody>
          <a:bodyPr wrap="square" rtlCol="0">
            <a:spAutoFit/>
          </a:bodyPr>
          <a:lstStyle/>
          <a:p>
            <a:pPr marL="285750" lvl="0" indent="-285750" algn="just">
              <a:spcBef>
                <a:spcPts val="1000"/>
              </a:spcBef>
              <a:buClr>
                <a:srgbClr val="EA0000"/>
              </a:buClr>
              <a:buFont typeface="Arial Narrow" panose="020B0606020202030204" pitchFamily="34" charset="0"/>
              <a:buChar char="■"/>
            </a:pPr>
            <a:r>
              <a:rPr lang="fr-FR" sz="1600" dirty="0">
                <a:latin typeface="Arial Narrow" panose="020B0606020202030204" pitchFamily="34" charset="0"/>
                <a:sym typeface="Wingdings"/>
              </a:rPr>
              <a:t>En guise d’exemple, voici le type de commentaire que vous devrez indiquer dans votre CR </a:t>
            </a:r>
            <a:r>
              <a:rPr lang="fr-FR" sz="1600" dirty="0" smtClean="0">
                <a:latin typeface="Arial Narrow" panose="020B0606020202030204" pitchFamily="34" charset="0"/>
                <a:sym typeface="Wingdings"/>
              </a:rPr>
              <a:t>:</a:t>
            </a:r>
            <a:endParaRPr lang="fr-FR" sz="1600" dirty="0">
              <a:latin typeface="Arial Narrow" panose="020B0606020202030204" pitchFamily="34" charset="0"/>
              <a:sym typeface="Wingdings"/>
            </a:endParaRPr>
          </a:p>
        </p:txBody>
      </p:sp>
      <p:sp>
        <p:nvSpPr>
          <p:cNvPr id="12" name="Rectangle 11"/>
          <p:cNvSpPr/>
          <p:nvPr/>
        </p:nvSpPr>
        <p:spPr>
          <a:xfrm>
            <a:off x="347621" y="4509120"/>
            <a:ext cx="8158298" cy="1253505"/>
          </a:xfrm>
          <a:prstGeom prst="rect">
            <a:avLst/>
          </a:prstGeom>
          <a:solidFill>
            <a:schemeClr val="bg1"/>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i="1" dirty="0" smtClean="0">
                <a:solidFill>
                  <a:srgbClr val="C00000"/>
                </a:solidFill>
                <a:latin typeface="Arial Narrow" panose="020B0606020202030204" pitchFamily="34" charset="0"/>
              </a:rPr>
              <a:t>Pour le projet retraite (Risque modéré) proposition du portefeuille Equilibre R2A pour 40 000 €. </a:t>
            </a:r>
            <a:r>
              <a:rPr lang="fr-FR" sz="1600" b="1" i="1" dirty="0" smtClean="0">
                <a:solidFill>
                  <a:srgbClr val="C00000"/>
                </a:solidFill>
                <a:latin typeface="Arial Narrow" panose="020B0606020202030204" pitchFamily="34" charset="0"/>
              </a:rPr>
              <a:t>Proposition refusée.</a:t>
            </a:r>
          </a:p>
          <a:p>
            <a:r>
              <a:rPr lang="fr-FR" sz="1600" i="1" dirty="0" smtClean="0">
                <a:solidFill>
                  <a:srgbClr val="C00000"/>
                </a:solidFill>
                <a:latin typeface="Arial Narrow" panose="020B0606020202030204" pitchFamily="34" charset="0"/>
              </a:rPr>
              <a:t>Pour le projet valoriser mon capital (Risque élevé) allocation libre avec un choix de produit de niveau R3 pour 15 000 €. Proposition acceptée.</a:t>
            </a:r>
            <a:endParaRPr lang="fr-FR" sz="1600" i="1" dirty="0">
              <a:solidFill>
                <a:srgbClr val="C00000"/>
              </a:solidFill>
              <a:latin typeface="Arial Narrow" panose="020B0606020202030204" pitchFamily="34" charset="0"/>
            </a:endParaRPr>
          </a:p>
        </p:txBody>
      </p:sp>
      <p:sp>
        <p:nvSpPr>
          <p:cNvPr id="13" name="Espace réservé du texte 1"/>
          <p:cNvSpPr>
            <a:spLocks noGrp="1"/>
          </p:cNvSpPr>
          <p:nvPr>
            <p:ph type="body" sz="quarter" idx="4294967295"/>
          </p:nvPr>
        </p:nvSpPr>
        <p:spPr>
          <a:xfrm>
            <a:off x="808990" y="333376"/>
            <a:ext cx="8059406" cy="723900"/>
          </a:xfrm>
          <a:prstGeom prst="rect">
            <a:avLst/>
          </a:prstGeom>
        </p:spPr>
        <p:txBody>
          <a:bodyPr>
            <a:normAutofit lnSpcReduction="10000"/>
          </a:bodyPr>
          <a:lstStyle/>
          <a:p>
            <a:pPr marL="0" indent="0">
              <a:spcBef>
                <a:spcPts val="0"/>
              </a:spcBef>
              <a:buNone/>
            </a:pPr>
            <a:r>
              <a:rPr lang="fr-FR" sz="2200" b="1" cap="all" dirty="0">
                <a:solidFill>
                  <a:schemeClr val="bg1"/>
                </a:solidFill>
                <a:latin typeface="Arial Narrow" panose="020B0606020202030204" pitchFamily="34" charset="0"/>
              </a:rPr>
              <a:t>Parcours client </a:t>
            </a:r>
            <a:r>
              <a:rPr lang="fr-FR" sz="2200" b="1" cap="all" dirty="0" smtClean="0">
                <a:solidFill>
                  <a:schemeClr val="bg1"/>
                </a:solidFill>
                <a:latin typeface="Arial Narrow" panose="020B0606020202030204" pitchFamily="34" charset="0"/>
              </a:rPr>
              <a:t>épargne</a:t>
            </a:r>
          </a:p>
          <a:p>
            <a:pPr marL="0" indent="0">
              <a:spcBef>
                <a:spcPts val="0"/>
              </a:spcBef>
              <a:buNone/>
            </a:pPr>
            <a:r>
              <a:rPr lang="fr-FR" sz="2200" b="1" cap="all" dirty="0" smtClean="0">
                <a:solidFill>
                  <a:srgbClr val="C00000"/>
                </a:solidFill>
                <a:latin typeface="Arial Narrow" panose="020B0606020202030204" pitchFamily="34" charset="0"/>
              </a:rPr>
              <a:t>CR – POST ENTRETIEN</a:t>
            </a:r>
            <a:endParaRPr lang="fr-FR" sz="2200" b="1" cap="all" dirty="0">
              <a:solidFill>
                <a:srgbClr val="C00000"/>
              </a:solidFill>
              <a:latin typeface="Arial Narrow" panose="020B0606020202030204" pitchFamily="34" charset="0"/>
            </a:endParaRPr>
          </a:p>
        </p:txBody>
      </p:sp>
      <p:grpSp>
        <p:nvGrpSpPr>
          <p:cNvPr id="41" name="Groupe 40"/>
          <p:cNvGrpSpPr/>
          <p:nvPr/>
        </p:nvGrpSpPr>
        <p:grpSpPr>
          <a:xfrm>
            <a:off x="274868" y="1256648"/>
            <a:ext cx="7221307" cy="432000"/>
            <a:chOff x="159489" y="1401704"/>
            <a:chExt cx="7221307" cy="432000"/>
          </a:xfrm>
        </p:grpSpPr>
        <p:sp>
          <p:nvSpPr>
            <p:cNvPr id="45" name="Chevron 44"/>
            <p:cNvSpPr/>
            <p:nvPr/>
          </p:nvSpPr>
          <p:spPr>
            <a:xfrm>
              <a:off x="4520449" y="1401704"/>
              <a:ext cx="974397"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Choix du client</a:t>
              </a:r>
            </a:p>
          </p:txBody>
        </p:sp>
        <p:sp>
          <p:nvSpPr>
            <p:cNvPr id="46" name="Chevron 45"/>
            <p:cNvSpPr/>
            <p:nvPr/>
          </p:nvSpPr>
          <p:spPr>
            <a:xfrm>
              <a:off x="3492317" y="1401704"/>
              <a:ext cx="1183379"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Infos</a:t>
              </a:r>
            </a:p>
            <a:p>
              <a:pPr algn="ctr"/>
              <a:r>
                <a:rPr lang="fr-FR" sz="900" dirty="0">
                  <a:solidFill>
                    <a:srgbClr val="7030A0"/>
                  </a:solidFill>
                  <a:latin typeface="Arial Narrow" panose="020B0606020202030204" pitchFamily="34" charset="0"/>
                </a:rPr>
                <a:t>précontractuelles</a:t>
              </a:r>
            </a:p>
          </p:txBody>
        </p:sp>
        <p:sp>
          <p:nvSpPr>
            <p:cNvPr id="47" name="Chevron 46"/>
            <p:cNvSpPr/>
            <p:nvPr/>
          </p:nvSpPr>
          <p:spPr>
            <a:xfrm>
              <a:off x="2622060" y="1401704"/>
              <a:ext cx="1024936"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err="1">
                  <a:solidFill>
                    <a:srgbClr val="7030A0"/>
                  </a:solidFill>
                  <a:latin typeface="Arial Narrow" panose="020B0606020202030204" pitchFamily="34" charset="0"/>
                </a:rPr>
                <a:t>Propo</a:t>
              </a:r>
              <a:r>
                <a:rPr lang="fr-FR" sz="900" dirty="0">
                  <a:solidFill>
                    <a:srgbClr val="7030A0"/>
                  </a:solidFill>
                  <a:latin typeface="Arial Narrow" panose="020B0606020202030204" pitchFamily="34" charset="0"/>
                </a:rPr>
                <a:t> de la banque</a:t>
              </a:r>
            </a:p>
          </p:txBody>
        </p:sp>
        <p:sp>
          <p:nvSpPr>
            <p:cNvPr id="48" name="Chevron 47"/>
            <p:cNvSpPr/>
            <p:nvPr/>
          </p:nvSpPr>
          <p:spPr>
            <a:xfrm>
              <a:off x="1696753" y="1401704"/>
              <a:ext cx="1073943"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Définition des projets</a:t>
              </a:r>
            </a:p>
          </p:txBody>
        </p:sp>
        <p:sp>
          <p:nvSpPr>
            <p:cNvPr id="49" name="Chevron 48"/>
            <p:cNvSpPr/>
            <p:nvPr/>
          </p:nvSpPr>
          <p:spPr>
            <a:xfrm>
              <a:off x="5337756" y="1401704"/>
              <a:ext cx="103339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Synthèse Epargne</a:t>
              </a:r>
            </a:p>
          </p:txBody>
        </p:sp>
        <p:sp>
          <p:nvSpPr>
            <p:cNvPr id="50" name="Chevron 49"/>
            <p:cNvSpPr/>
            <p:nvPr/>
          </p:nvSpPr>
          <p:spPr>
            <a:xfrm>
              <a:off x="981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QCF</a:t>
              </a:r>
              <a:endParaRPr lang="fr-FR" sz="900" dirty="0">
                <a:solidFill>
                  <a:srgbClr val="7030A0"/>
                </a:solidFill>
                <a:latin typeface="Arial Narrow" panose="020B0606020202030204" pitchFamily="34" charset="0"/>
              </a:endParaRPr>
            </a:p>
          </p:txBody>
        </p:sp>
        <p:sp>
          <p:nvSpPr>
            <p:cNvPr id="51" name="Chevron 50"/>
            <p:cNvSpPr/>
            <p:nvPr/>
          </p:nvSpPr>
          <p:spPr>
            <a:xfrm>
              <a:off x="159489" y="1401704"/>
              <a:ext cx="972907"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Connaissance</a:t>
              </a:r>
              <a:r>
                <a:rPr lang="fr-FR" sz="900" dirty="0" smtClean="0">
                  <a:solidFill>
                    <a:schemeClr val="accent5">
                      <a:lumMod val="75000"/>
                    </a:schemeClr>
                  </a:solidFill>
                  <a:latin typeface="Arial Narrow" panose="020B0606020202030204" pitchFamily="34" charset="0"/>
                </a:rPr>
                <a:t> </a:t>
              </a:r>
              <a:r>
                <a:rPr lang="fr-FR" sz="900" dirty="0" smtClean="0">
                  <a:solidFill>
                    <a:srgbClr val="7030A0"/>
                  </a:solidFill>
                  <a:latin typeface="Arial Narrow" panose="020B0606020202030204" pitchFamily="34" charset="0"/>
                </a:rPr>
                <a:t>client</a:t>
              </a:r>
              <a:endParaRPr lang="fr-FR" sz="900" dirty="0">
                <a:solidFill>
                  <a:srgbClr val="7030A0"/>
                </a:solidFill>
                <a:latin typeface="Arial Narrow" panose="020B0606020202030204" pitchFamily="34" charset="0"/>
              </a:endParaRPr>
            </a:p>
          </p:txBody>
        </p:sp>
        <p:sp>
          <p:nvSpPr>
            <p:cNvPr id="52" name="Chevron 51"/>
            <p:cNvSpPr/>
            <p:nvPr/>
          </p:nvSpPr>
          <p:spPr>
            <a:xfrm>
              <a:off x="6200588" y="1401704"/>
              <a:ext cx="1180208"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Souscriptions</a:t>
              </a:r>
              <a:endParaRPr lang="fr-FR" sz="900" dirty="0">
                <a:solidFill>
                  <a:srgbClr val="7030A0"/>
                </a:solidFill>
                <a:latin typeface="Arial Narrow" panose="020B0606020202030204" pitchFamily="34" charset="0"/>
              </a:endParaRPr>
            </a:p>
          </p:txBody>
        </p:sp>
      </p:grpSp>
      <p:sp>
        <p:nvSpPr>
          <p:cNvPr id="53" name="Chevron 52"/>
          <p:cNvSpPr/>
          <p:nvPr/>
        </p:nvSpPr>
        <p:spPr>
          <a:xfrm>
            <a:off x="7334581" y="1256648"/>
            <a:ext cx="1180208"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chemeClr val="bg1"/>
                </a:solidFill>
                <a:latin typeface="Arial Narrow" panose="020B0606020202030204" pitchFamily="34" charset="0"/>
              </a:rPr>
              <a:t>POST ENTRETIEN</a:t>
            </a:r>
            <a:endParaRPr lang="fr-FR" sz="9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95447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QUIZ</a:t>
            </a:r>
            <a:br>
              <a:rPr lang="fr-FR" dirty="0" smtClean="0"/>
            </a:b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291372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u="sng" dirty="0" smtClean="0">
                <a:solidFill>
                  <a:prstClr val="black"/>
                </a:solidFill>
                <a:cs typeface="Calibri" panose="020F0502020204030204" pitchFamily="34" charset="0"/>
              </a:rPr>
              <a:t>Cas N° 1 </a:t>
            </a:r>
            <a:r>
              <a:rPr lang="fr-FR" sz="1400" dirty="0" smtClean="0">
                <a:solidFill>
                  <a:prstClr val="black"/>
                </a:solidFill>
                <a:cs typeface="Calibri" panose="020F0502020204030204" pitchFamily="34" charset="0"/>
              </a:rPr>
              <a:t>: Ouverture </a:t>
            </a:r>
            <a:r>
              <a:rPr lang="fr-FR" sz="1400" dirty="0">
                <a:solidFill>
                  <a:prstClr val="black"/>
                </a:solidFill>
                <a:cs typeface="Calibri" panose="020F0502020204030204" pitchFamily="34" charset="0"/>
              </a:rPr>
              <a:t>d’un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pour 50.000 € auprès d’un client acceptant un risque R1 âgée de 86 ans</a:t>
            </a:r>
            <a:r>
              <a:rPr lang="fr-FR" sz="1400" dirty="0" smtClean="0">
                <a:solidFill>
                  <a:prstClr val="black"/>
                </a:solidFill>
                <a:cs typeface="Calibri" panose="020F0502020204030204" pitchFamily="34" charset="0"/>
              </a:rPr>
              <a:t>.</a:t>
            </a:r>
          </a:p>
          <a:p>
            <a:pPr lvl="1"/>
            <a:r>
              <a:rPr lang="fr-FR" sz="1400" dirty="0">
                <a:solidFill>
                  <a:prstClr val="black"/>
                </a:solidFill>
                <a:cs typeface="Calibri" panose="020F0502020204030204" pitchFamily="34" charset="0"/>
              </a:rPr>
              <a:t>Question 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endParaRPr lang="fr-FR" sz="1400" dirty="0" smtClean="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endParaRPr lang="fr-FR" sz="1400" dirty="0">
              <a:solidFill>
                <a:prstClr val="black"/>
              </a:solidFill>
              <a:cs typeface="Calibri" panose="020F0502020204030204" pitchFamily="34" charset="0"/>
            </a:endParaRPr>
          </a:p>
          <a:p>
            <a:pPr marL="0" indent="0">
              <a:buNone/>
            </a:pPr>
            <a:r>
              <a:rPr lang="fr-FR" sz="1400" i="1" dirty="0" smtClean="0">
                <a:solidFill>
                  <a:srgbClr val="C31632"/>
                </a:solidFill>
                <a:cs typeface="Calibri" panose="020F0502020204030204" pitchFamily="34" charset="0"/>
              </a:rPr>
              <a:t>* </a:t>
            </a:r>
            <a:r>
              <a:rPr lang="fr-FR" sz="1400" i="1" dirty="0">
                <a:solidFill>
                  <a:srgbClr val="C31632"/>
                </a:solidFill>
                <a:cs typeface="Calibri" panose="020F0502020204030204" pitchFamily="34" charset="0"/>
              </a:rPr>
              <a:t>À noter que le FAF HELIOS est lui aussi classifié R1 mais la durée d’investissement préconisée n’est pas compatible avec l’âge du souscripteur</a:t>
            </a:r>
          </a:p>
          <a:p>
            <a:r>
              <a:rPr lang="fr-FR" sz="1400" b="1" u="sng" dirty="0">
                <a:solidFill>
                  <a:prstClr val="black"/>
                </a:solidFill>
                <a:cs typeface="Calibri" panose="020F0502020204030204" pitchFamily="34" charset="0"/>
              </a:rPr>
              <a:t>Cas N° </a:t>
            </a:r>
            <a:r>
              <a:rPr lang="fr-FR" sz="1400" b="1" u="sng" dirty="0" smtClean="0">
                <a:solidFill>
                  <a:prstClr val="black"/>
                </a:solidFill>
                <a:cs typeface="Calibri" panose="020F0502020204030204" pitchFamily="34" charset="0"/>
              </a:rPr>
              <a:t>2 </a:t>
            </a:r>
            <a:r>
              <a:rPr lang="fr-FR" sz="1400" dirty="0">
                <a:solidFill>
                  <a:prstClr val="black"/>
                </a:solidFill>
                <a:cs typeface="Calibri" panose="020F0502020204030204" pitchFamily="34" charset="0"/>
              </a:rPr>
              <a:t>: Ouverture d’un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pour 50.000 €, dont 10.000€ d’HELIOS pour une personne acceptant un risque R3. </a:t>
            </a: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endParaRPr lang="fr-FR" sz="1400" dirty="0" smtClean="0">
              <a:solidFill>
                <a:prstClr val="black"/>
              </a:solidFill>
              <a:cs typeface="Calibri" panose="020F0502020204030204" pitchFamily="34" charset="0"/>
            </a:endParaRPr>
          </a:p>
          <a:p>
            <a:pPr lvl="1"/>
            <a:endParaRPr lang="fr-FR" sz="1400" dirty="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Peut-il accéder aux Portefeuilles Modèles ? </a:t>
            </a:r>
          </a:p>
          <a:p>
            <a:pPr marL="1371600" lvl="3" indent="0">
              <a:buNone/>
            </a:pPr>
            <a:r>
              <a:rPr lang="fr-FR" sz="1400" dirty="0">
                <a:solidFill>
                  <a:prstClr val="black"/>
                </a:solidFill>
                <a:cs typeface="Calibri" panose="020F0502020204030204" pitchFamily="34" charset="0"/>
              </a:rPr>
              <a:t>     Si oui, lesquels ?</a:t>
            </a:r>
          </a:p>
          <a:p>
            <a:endParaRPr lang="fr-FR" sz="1400" dirty="0" smtClean="0"/>
          </a:p>
          <a:p>
            <a:endParaRPr lang="fr-FR" sz="1400" dirty="0"/>
          </a:p>
          <a:p>
            <a:endParaRPr lang="fr-FR" sz="1400" dirty="0" smtClean="0"/>
          </a:p>
          <a:p>
            <a:pPr marL="0" indent="0">
              <a:buNone/>
            </a:pPr>
            <a:endParaRPr lang="fr-FR" b="1" dirty="0"/>
          </a:p>
        </p:txBody>
      </p:sp>
      <p:sp>
        <p:nvSpPr>
          <p:cNvPr id="6" name="ZoneTexte 5"/>
          <p:cNvSpPr txBox="1"/>
          <p:nvPr/>
        </p:nvSpPr>
        <p:spPr>
          <a:xfrm>
            <a:off x="5257800" y="1758434"/>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a:t>
            </a:r>
            <a:r>
              <a:rPr lang="fr-FR" sz="1400" dirty="0" smtClean="0">
                <a:solidFill>
                  <a:prstClr val="white"/>
                </a:solidFill>
                <a:latin typeface="Arial Narrow" panose="020B0606020202030204" pitchFamily="34" charset="0"/>
                <a:cs typeface="Calibri" panose="020F0502020204030204" pitchFamily="34" charset="0"/>
              </a:rPr>
              <a:t>projet</a:t>
            </a:r>
            <a:endParaRPr lang="fr-FR" sz="1400" dirty="0">
              <a:latin typeface="Arial Narrow" panose="020B0606020202030204" pitchFamily="34" charset="0"/>
            </a:endParaRPr>
          </a:p>
        </p:txBody>
      </p:sp>
      <p:sp>
        <p:nvSpPr>
          <p:cNvPr id="13" name="ZoneTexte 12"/>
          <p:cNvSpPr txBox="1"/>
          <p:nvPr/>
        </p:nvSpPr>
        <p:spPr>
          <a:xfrm>
            <a:off x="5257800" y="2280166"/>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Non, en raison de l’âge du client. Choisir une « allocation manuelle » avec 100% fonds €, seul fonds classifié R1*.</a:t>
            </a:r>
          </a:p>
        </p:txBody>
      </p:sp>
      <p:sp>
        <p:nvSpPr>
          <p:cNvPr id="14" name="ZoneTexte 13"/>
          <p:cNvSpPr txBox="1"/>
          <p:nvPr/>
        </p:nvSpPr>
        <p:spPr>
          <a:xfrm>
            <a:off x="5265420" y="4333994"/>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2 projets à saisir :</a:t>
            </a:r>
          </a:p>
          <a:p>
            <a:pPr algn="ctr"/>
            <a:r>
              <a:rPr lang="fr-FR" sz="1400" dirty="0">
                <a:solidFill>
                  <a:prstClr val="white"/>
                </a:solidFill>
                <a:latin typeface="Arial Narrow" panose="020B0606020202030204" pitchFamily="34" charset="0"/>
                <a:cs typeface="Calibri" panose="020F0502020204030204" pitchFamily="34" charset="0"/>
              </a:rPr>
              <a:t>Projet 1 R1 pour 10.000€</a:t>
            </a:r>
          </a:p>
          <a:p>
            <a:pPr algn="ctr"/>
            <a:r>
              <a:rPr lang="fr-FR" sz="1400" dirty="0">
                <a:solidFill>
                  <a:prstClr val="white"/>
                </a:solidFill>
                <a:latin typeface="Arial Narrow" panose="020B0606020202030204" pitchFamily="34" charset="0"/>
                <a:cs typeface="Calibri" panose="020F0502020204030204" pitchFamily="34" charset="0"/>
              </a:rPr>
              <a:t>Projet 2 R3 pour 40.000 €</a:t>
            </a:r>
          </a:p>
        </p:txBody>
      </p:sp>
      <p:sp>
        <p:nvSpPr>
          <p:cNvPr id="15" name="ZoneTexte 14"/>
          <p:cNvSpPr txBox="1"/>
          <p:nvPr/>
        </p:nvSpPr>
        <p:spPr>
          <a:xfrm>
            <a:off x="5265420" y="5152906"/>
            <a:ext cx="3200400"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Pour le projet 1, 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allocation manuelle avec HELIOS</a:t>
            </a:r>
          </a:p>
          <a:p>
            <a:pPr algn="ct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Pour le projet 2, OUI, utilisation du PTF Modèle R3</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8004838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u="sng" dirty="0" smtClean="0">
                <a:solidFill>
                  <a:prstClr val="black"/>
                </a:solidFill>
                <a:cs typeface="Calibri" panose="020F0502020204030204" pitchFamily="34" charset="0"/>
              </a:rPr>
              <a:t>Cas N° 3 </a:t>
            </a:r>
            <a:r>
              <a:rPr lang="fr-FR" sz="1400" dirty="0">
                <a:solidFill>
                  <a:prstClr val="black"/>
                </a:solidFill>
                <a:cs typeface="Calibri" panose="020F0502020204030204" pitchFamily="34" charset="0"/>
              </a:rPr>
              <a:t>: Versement complémentaire de 30.000 € sur 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par un client acceptant un risque R2</a:t>
            </a:r>
          </a:p>
          <a:p>
            <a:endParaRPr lang="fr-FR" sz="1400" dirty="0" smtClean="0">
              <a:solidFill>
                <a:prstClr val="black"/>
              </a:solidFill>
              <a:cs typeface="Calibri" panose="020F0502020204030204" pitchFamily="34" charset="0"/>
            </a:endParaRP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endParaRPr lang="fr-FR" sz="1400" dirty="0" smtClean="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endParaRPr lang="fr-FR" sz="1400" dirty="0" smtClean="0">
              <a:solidFill>
                <a:prstClr val="black"/>
              </a:solidFill>
              <a:cs typeface="Calibri" panose="020F0502020204030204" pitchFamily="34" charset="0"/>
            </a:endParaRPr>
          </a:p>
          <a:p>
            <a:endParaRPr lang="fr-FR" sz="1400" dirty="0">
              <a:solidFill>
                <a:prstClr val="black"/>
              </a:solidFill>
              <a:cs typeface="Calibri" panose="020F0502020204030204" pitchFamily="34" charset="0"/>
            </a:endParaRPr>
          </a:p>
          <a:p>
            <a:endParaRPr lang="fr-FR" sz="1400" dirty="0">
              <a:solidFill>
                <a:prstClr val="black"/>
              </a:solidFill>
              <a:cs typeface="Calibri" panose="020F0502020204030204" pitchFamily="34" charset="0"/>
            </a:endParaRPr>
          </a:p>
          <a:p>
            <a:r>
              <a:rPr lang="fr-FR" sz="1400" b="1" u="sng" dirty="0" smtClean="0">
                <a:solidFill>
                  <a:prstClr val="black"/>
                </a:solidFill>
                <a:cs typeface="Calibri" panose="020F0502020204030204" pitchFamily="34" charset="0"/>
              </a:rPr>
              <a:t>Cas N° 4 </a:t>
            </a:r>
            <a:r>
              <a:rPr lang="fr-FR" sz="1400" dirty="0">
                <a:solidFill>
                  <a:prstClr val="black"/>
                </a:solidFill>
                <a:cs typeface="Calibri" panose="020F0502020204030204" pitchFamily="34" charset="0"/>
              </a:rPr>
              <a:t>: Arbitrage de 20.000 € de SP 85 vers </a:t>
            </a:r>
            <a:r>
              <a:rPr lang="fr-FR" sz="1400" dirty="0" err="1">
                <a:solidFill>
                  <a:prstClr val="black"/>
                </a:solidFill>
                <a:cs typeface="Calibri" panose="020F0502020204030204" pitchFamily="34" charset="0"/>
              </a:rPr>
              <a:t>Sélectiz</a:t>
            </a:r>
            <a:r>
              <a:rPr lang="fr-FR" sz="1400" dirty="0">
                <a:solidFill>
                  <a:prstClr val="black"/>
                </a:solidFill>
                <a:cs typeface="Calibri" panose="020F0502020204030204" pitchFamily="34" charset="0"/>
              </a:rPr>
              <a:t> &amp; HELIOS sur 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a:t>
            </a:r>
          </a:p>
          <a:p>
            <a:pPr marL="0" indent="0">
              <a:buNone/>
            </a:pPr>
            <a:r>
              <a:rPr lang="fr-FR" sz="1400" dirty="0" smtClean="0">
                <a:solidFill>
                  <a:prstClr val="black"/>
                </a:solidFill>
                <a:cs typeface="Calibri" panose="020F0502020204030204" pitchFamily="34" charset="0"/>
              </a:rPr>
              <a:t>. </a:t>
            </a: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endParaRPr lang="fr-FR" sz="1400" dirty="0" smtClean="0">
              <a:solidFill>
                <a:prstClr val="black"/>
              </a:solidFill>
              <a:cs typeface="Calibri" panose="020F0502020204030204" pitchFamily="34" charset="0"/>
            </a:endParaRPr>
          </a:p>
          <a:p>
            <a:pPr lvl="1"/>
            <a:endParaRPr lang="fr-FR" sz="1400" dirty="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Peut-il accéder aux Portefeuilles Modèles ? </a:t>
            </a:r>
          </a:p>
          <a:p>
            <a:pPr marL="1371600" lvl="3" indent="0">
              <a:buNone/>
            </a:pPr>
            <a:r>
              <a:rPr lang="fr-FR" sz="1400" dirty="0">
                <a:solidFill>
                  <a:prstClr val="black"/>
                </a:solidFill>
                <a:cs typeface="Calibri" panose="020F0502020204030204" pitchFamily="34" charset="0"/>
              </a:rPr>
              <a:t>     Si oui, lesquels ?</a:t>
            </a:r>
          </a:p>
          <a:p>
            <a:endParaRPr lang="fr-FR" sz="1400" dirty="0" smtClean="0"/>
          </a:p>
          <a:p>
            <a:endParaRPr lang="fr-FR" sz="1400" dirty="0"/>
          </a:p>
          <a:p>
            <a:endParaRPr lang="fr-FR" sz="1400" dirty="0" smtClean="0"/>
          </a:p>
          <a:p>
            <a:pPr marL="0" indent="0">
              <a:buNone/>
            </a:pPr>
            <a:endParaRPr lang="fr-FR" b="1" dirty="0"/>
          </a:p>
        </p:txBody>
      </p:sp>
      <p:sp>
        <p:nvSpPr>
          <p:cNvPr id="6" name="ZoneTexte 5"/>
          <p:cNvSpPr txBox="1"/>
          <p:nvPr/>
        </p:nvSpPr>
        <p:spPr>
          <a:xfrm>
            <a:off x="5257800" y="1828202"/>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a:t>
            </a:r>
            <a:r>
              <a:rPr lang="fr-FR" sz="1400" dirty="0" smtClean="0">
                <a:solidFill>
                  <a:prstClr val="white"/>
                </a:solidFill>
                <a:latin typeface="Arial Narrow" panose="020B0606020202030204" pitchFamily="34" charset="0"/>
                <a:cs typeface="Calibri" panose="020F0502020204030204" pitchFamily="34" charset="0"/>
              </a:rPr>
              <a:t>projet</a:t>
            </a:r>
            <a:endParaRPr lang="fr-FR" sz="1400" dirty="0">
              <a:latin typeface="Arial Narrow" panose="020B0606020202030204" pitchFamily="34" charset="0"/>
            </a:endParaRPr>
          </a:p>
        </p:txBody>
      </p:sp>
      <p:sp>
        <p:nvSpPr>
          <p:cNvPr id="13" name="ZoneTexte 12"/>
          <p:cNvSpPr txBox="1"/>
          <p:nvPr/>
        </p:nvSpPr>
        <p:spPr>
          <a:xfrm>
            <a:off x="5257800" y="2379226"/>
            <a:ext cx="3200400"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fr-FR" sz="1200" dirty="0">
                <a:solidFill>
                  <a:prstClr val="white"/>
                </a:solidFill>
                <a:latin typeface="Arial Narrow" panose="020B0606020202030204" pitchFamily="34" charset="0"/>
                <a:cs typeface="Calibri" panose="020F0502020204030204" pitchFamily="34" charset="0"/>
              </a:rPr>
              <a:t>La réponse peut être double </a:t>
            </a:r>
            <a:r>
              <a:rPr lang="fr-FR" sz="1200" dirty="0" smtClean="0">
                <a:solidFill>
                  <a:prstClr val="white"/>
                </a:solidFill>
                <a:latin typeface="Arial Narrow" panose="020B0606020202030204" pitchFamily="34" charset="0"/>
                <a:cs typeface="Calibri" panose="020F0502020204030204" pitchFamily="34" charset="0"/>
              </a:rPr>
              <a:t>: Non</a:t>
            </a:r>
            <a:r>
              <a:rPr lang="fr-FR" sz="1200" dirty="0">
                <a:solidFill>
                  <a:prstClr val="white"/>
                </a:solidFill>
                <a:latin typeface="Arial Narrow" panose="020B0606020202030204" pitchFamily="34" charset="0"/>
                <a:cs typeface="Calibri" panose="020F0502020204030204" pitchFamily="34" charset="0"/>
              </a:rPr>
              <a:t>, la préconisation dans ce cas est de ne pas avoir recours aux PTF Modèles et de faire une allocation manuelle</a:t>
            </a:r>
          </a:p>
          <a:p>
            <a:pPr algn="just"/>
            <a:r>
              <a:rPr lang="fr-FR" sz="1200" dirty="0">
                <a:solidFill>
                  <a:prstClr val="white"/>
                </a:solidFill>
                <a:latin typeface="Arial Narrow" panose="020B0606020202030204" pitchFamily="34" charset="0"/>
                <a:cs typeface="Calibri" panose="020F0502020204030204" pitchFamily="34" charset="0"/>
              </a:rPr>
              <a:t>Toutefois, si le versement libre se veut conforme à la répartition UC sur le contrat avant versement libre, alors le recours aux PTF-Modèles R2 est possible</a:t>
            </a:r>
          </a:p>
        </p:txBody>
      </p:sp>
      <p:sp>
        <p:nvSpPr>
          <p:cNvPr id="14" name="ZoneTexte 13"/>
          <p:cNvSpPr txBox="1"/>
          <p:nvPr/>
        </p:nvSpPr>
        <p:spPr>
          <a:xfrm>
            <a:off x="5257800" y="4606052"/>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2 projets :</a:t>
            </a:r>
          </a:p>
          <a:p>
            <a:pPr algn="ctr"/>
            <a:r>
              <a:rPr lang="fr-FR" sz="1400" dirty="0">
                <a:solidFill>
                  <a:prstClr val="white"/>
                </a:solidFill>
                <a:latin typeface="Arial Narrow" panose="020B0606020202030204" pitchFamily="34" charset="0"/>
                <a:cs typeface="Calibri" panose="020F0502020204030204" pitchFamily="34" charset="0"/>
              </a:rPr>
              <a:t>Projet 1 avec risque R1 pour HELIOS</a:t>
            </a:r>
          </a:p>
          <a:p>
            <a:pPr algn="ctr"/>
            <a:r>
              <a:rPr lang="fr-FR" sz="1400" dirty="0">
                <a:solidFill>
                  <a:prstClr val="white"/>
                </a:solidFill>
                <a:latin typeface="Arial Narrow" panose="020B0606020202030204" pitchFamily="34" charset="0"/>
                <a:cs typeface="Calibri" panose="020F0502020204030204" pitchFamily="34" charset="0"/>
              </a:rPr>
              <a:t>Projet 2 avec risque R2 pour </a:t>
            </a:r>
            <a:r>
              <a:rPr lang="fr-FR" sz="1400" dirty="0" err="1">
                <a:solidFill>
                  <a:prstClr val="white"/>
                </a:solidFill>
                <a:latin typeface="Arial Narrow" panose="020B0606020202030204" pitchFamily="34" charset="0"/>
                <a:cs typeface="Calibri" panose="020F0502020204030204" pitchFamily="34" charset="0"/>
              </a:rPr>
              <a:t>Sélectiz</a:t>
            </a:r>
            <a:endParaRPr lang="fr-FR" sz="1400" dirty="0">
              <a:solidFill>
                <a:prstClr val="white"/>
              </a:solidFill>
              <a:latin typeface="Arial Narrow" panose="020B0606020202030204" pitchFamily="34" charset="0"/>
              <a:cs typeface="Calibri" panose="020F0502020204030204" pitchFamily="34" charset="0"/>
            </a:endParaRPr>
          </a:p>
        </p:txBody>
      </p:sp>
      <p:sp>
        <p:nvSpPr>
          <p:cNvPr id="15" name="ZoneTexte 14"/>
          <p:cNvSpPr txBox="1"/>
          <p:nvPr/>
        </p:nvSpPr>
        <p:spPr>
          <a:xfrm>
            <a:off x="5257800" y="5544503"/>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l’allocation manuelle</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124948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a:latin typeface="Arial Narrow" panose="020B0606020202030204" pitchFamily="34" charset="0"/>
                <a:ea typeface="+mn-ea"/>
                <a:cs typeface="+mn-cs"/>
              </a:rPr>
              <a:t>QUIZ </a:t>
            </a:r>
            <a:r>
              <a:rPr lang="fr-FR" dirty="0" smtClean="0">
                <a:latin typeface="Arial Narrow" panose="020B0606020202030204" pitchFamily="34" charset="0"/>
                <a:ea typeface="+mn-ea"/>
                <a:cs typeface="+mn-cs"/>
              </a:rPr>
              <a:t>:</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smtClean="0">
                <a:solidFill>
                  <a:prstClr val="black"/>
                </a:solidFill>
                <a:cs typeface="Calibri" panose="020F0502020204030204" pitchFamily="34" charset="0"/>
              </a:rPr>
              <a:t>Cas N° 5 </a:t>
            </a:r>
            <a:r>
              <a:rPr lang="fr-FR" sz="1400" u="sng" dirty="0">
                <a:solidFill>
                  <a:prstClr val="black"/>
                </a:solidFill>
                <a:cs typeface="Calibri" panose="020F0502020204030204" pitchFamily="34" charset="0"/>
              </a:rPr>
              <a:t>: Arbitrage de 10.000 € de l’UC Ecureuil Investissement vers Fonds en €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a:t>
            </a:r>
            <a:r>
              <a:rPr lang="fr-FR" sz="1400" u="sng" dirty="0" smtClean="0">
                <a:solidFill>
                  <a:prstClr val="black"/>
                </a:solidFill>
                <a:cs typeface="Calibri" panose="020F0502020204030204" pitchFamily="34" charset="0"/>
              </a:rPr>
              <a:t>Essentielle</a:t>
            </a:r>
          </a:p>
          <a:p>
            <a:pPr>
              <a:spcBef>
                <a:spcPts val="600"/>
              </a:spcBef>
            </a:pPr>
            <a:endParaRPr lang="fr-FR" sz="5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spcBef>
                <a:spcPts val="0"/>
              </a:spcBef>
            </a:pPr>
            <a:endParaRPr lang="fr-FR" sz="900" dirty="0" smtClean="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spcBef>
                <a:spcPts val="600"/>
              </a:spcBef>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pPr>
              <a:spcBef>
                <a:spcPts val="600"/>
              </a:spcBef>
            </a:pPr>
            <a:endParaRPr lang="fr-FR" sz="1400" dirty="0" smtClean="0">
              <a:solidFill>
                <a:prstClr val="black"/>
              </a:solidFill>
              <a:cs typeface="Calibri" panose="020F0502020204030204" pitchFamily="34" charset="0"/>
            </a:endParaRPr>
          </a:p>
          <a:p>
            <a:pPr>
              <a:spcBef>
                <a:spcPts val="600"/>
              </a:spcBef>
            </a:pPr>
            <a:r>
              <a:rPr lang="fr-FR" sz="1400" b="1" u="sng" dirty="0" smtClean="0">
                <a:solidFill>
                  <a:prstClr val="black"/>
                </a:solidFill>
                <a:cs typeface="Calibri" panose="020F0502020204030204" pitchFamily="34" charset="0"/>
              </a:rPr>
              <a:t>Cas N° 6 </a:t>
            </a:r>
            <a:r>
              <a:rPr lang="fr-FR" sz="1400" u="sng" dirty="0">
                <a:solidFill>
                  <a:prstClr val="black"/>
                </a:solidFill>
                <a:cs typeface="Calibri" panose="020F0502020204030204" pitchFamily="34" charset="0"/>
              </a:rPr>
              <a:t>: Arbitrage de 10.000 € de SP 85 vers Fonds en €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a:t>
            </a:r>
            <a:r>
              <a:rPr lang="fr-FR" sz="1400" u="sng" dirty="0" smtClean="0">
                <a:solidFill>
                  <a:prstClr val="black"/>
                </a:solidFill>
                <a:cs typeface="Calibri" panose="020F0502020204030204" pitchFamily="34" charset="0"/>
              </a:rPr>
              <a:t>Essentielle</a:t>
            </a:r>
          </a:p>
          <a:p>
            <a:pPr marL="0" indent="0">
              <a:spcBef>
                <a:spcPts val="0"/>
              </a:spcBef>
              <a:buNone/>
            </a:pPr>
            <a:r>
              <a:rPr lang="fr-FR" sz="1400" dirty="0" smtClean="0">
                <a:solidFill>
                  <a:prstClr val="black"/>
                </a:solidFill>
                <a:cs typeface="Calibri" panose="020F0502020204030204" pitchFamily="34" charset="0"/>
              </a:rPr>
              <a:t> </a:t>
            </a:r>
            <a:endParaRPr lang="fr-FR" sz="2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1 : Combien de « </a:t>
            </a:r>
            <a:r>
              <a:rPr lang="fr-FR" sz="1400" i="1" dirty="0" smtClean="0">
                <a:solidFill>
                  <a:prstClr val="black"/>
                </a:solidFill>
                <a:cs typeface="Calibri" panose="020F0502020204030204" pitchFamily="34" charset="0"/>
              </a:rPr>
              <a:t>projets</a:t>
            </a:r>
            <a:r>
              <a:rPr lang="fr-FR" sz="1400" dirty="0" smtClean="0">
                <a:solidFill>
                  <a:prstClr val="black"/>
                </a:solidFill>
                <a:cs typeface="Calibri" panose="020F0502020204030204" pitchFamily="34" charset="0"/>
              </a:rPr>
              <a:t> » faut-il renseigner ?</a:t>
            </a:r>
          </a:p>
          <a:p>
            <a:pPr lvl="1">
              <a:spcBef>
                <a:spcPts val="0"/>
              </a:spcBef>
            </a:pPr>
            <a:endParaRPr lang="fr-FR" sz="14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Peut-il accéder aux Portefeuilles Modèles ? </a:t>
            </a:r>
          </a:p>
          <a:p>
            <a:pPr marL="1371600" lvl="3" indent="0">
              <a:spcBef>
                <a:spcPts val="600"/>
              </a:spcBef>
              <a:buNone/>
            </a:pPr>
            <a:r>
              <a:rPr lang="fr-FR" sz="1400" dirty="0">
                <a:solidFill>
                  <a:prstClr val="black"/>
                </a:solidFill>
                <a:cs typeface="Calibri" panose="020F0502020204030204" pitchFamily="34" charset="0"/>
              </a:rPr>
              <a:t>     Si oui, lesquels </a:t>
            </a:r>
            <a:r>
              <a:rPr lang="fr-FR" sz="1400" dirty="0" smtClean="0">
                <a:solidFill>
                  <a:prstClr val="black"/>
                </a:solidFill>
                <a:cs typeface="Calibri" panose="020F0502020204030204" pitchFamily="34" charset="0"/>
              </a:rPr>
              <a:t>?</a:t>
            </a:r>
          </a:p>
          <a:p>
            <a:pPr marL="1371600" lvl="3" indent="0">
              <a:spcBef>
                <a:spcPts val="600"/>
              </a:spcBef>
              <a:buNone/>
            </a:pPr>
            <a:endParaRPr lang="fr-FR" sz="1400" dirty="0">
              <a:solidFill>
                <a:prstClr val="black"/>
              </a:solidFill>
              <a:cs typeface="Calibri" panose="020F0502020204030204" pitchFamily="34" charset="0"/>
            </a:endParaRPr>
          </a:p>
          <a:p>
            <a:pPr>
              <a:spcBef>
                <a:spcPts val="600"/>
              </a:spcBef>
            </a:pPr>
            <a:r>
              <a:rPr lang="fr-FR" sz="1400" b="1" u="sng" dirty="0">
                <a:solidFill>
                  <a:prstClr val="black"/>
                </a:solidFill>
                <a:cs typeface="Calibri" panose="020F0502020204030204" pitchFamily="34" charset="0"/>
              </a:rPr>
              <a:t>Cas N° </a:t>
            </a:r>
            <a:r>
              <a:rPr lang="fr-FR" sz="1400" b="1" u="sng" dirty="0" smtClean="0">
                <a:solidFill>
                  <a:prstClr val="black"/>
                </a:solidFill>
                <a:cs typeface="Calibri" panose="020F0502020204030204" pitchFamily="34" charset="0"/>
              </a:rPr>
              <a:t>7 </a:t>
            </a:r>
            <a:r>
              <a:rPr lang="fr-FR" sz="1400" u="sng" dirty="0">
                <a:solidFill>
                  <a:prstClr val="black"/>
                </a:solidFill>
                <a:cs typeface="Calibri" panose="020F0502020204030204" pitchFamily="34" charset="0"/>
              </a:rPr>
              <a:t>: Arbitrage de 10.000 € de SP 85 vers </a:t>
            </a:r>
            <a:r>
              <a:rPr lang="fr-FR" sz="1400" u="sng" dirty="0" smtClean="0">
                <a:solidFill>
                  <a:prstClr val="black"/>
                </a:solidFill>
                <a:cs typeface="Calibri" panose="020F0502020204030204" pitchFamily="34" charset="0"/>
              </a:rPr>
              <a:t>HELIOS sur </a:t>
            </a:r>
            <a:r>
              <a:rPr lang="fr-FR" sz="1400" u="sng" dirty="0">
                <a:solidFill>
                  <a:prstClr val="black"/>
                </a:solidFill>
                <a:cs typeface="Calibri" panose="020F0502020204030204" pitchFamily="34" charset="0"/>
              </a:rPr>
              <a:t>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Essentielle</a:t>
            </a:r>
          </a:p>
          <a:p>
            <a:pPr marL="0" indent="0">
              <a:spcBef>
                <a:spcPts val="0"/>
              </a:spcBef>
              <a:buNone/>
            </a:pPr>
            <a:r>
              <a:rPr lang="fr-FR" sz="1400" dirty="0">
                <a:solidFill>
                  <a:prstClr val="black"/>
                </a:solidFill>
                <a:cs typeface="Calibri" panose="020F0502020204030204" pitchFamily="34" charset="0"/>
              </a:rPr>
              <a:t> </a:t>
            </a:r>
            <a:endParaRPr lang="fr-FR" sz="2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spcBef>
                <a:spcPts val="0"/>
              </a:spcBef>
            </a:pPr>
            <a:endParaRPr lang="fr-FR" sz="14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Peut-il accéder aux Portefeuilles Modèles ? </a:t>
            </a:r>
          </a:p>
          <a:p>
            <a:pPr marL="1371600" lvl="3" indent="0">
              <a:spcBef>
                <a:spcPts val="0"/>
              </a:spcBef>
              <a:buNone/>
            </a:pPr>
            <a:r>
              <a:rPr lang="fr-FR" sz="1400" dirty="0">
                <a:solidFill>
                  <a:prstClr val="black"/>
                </a:solidFill>
                <a:cs typeface="Calibri" panose="020F0502020204030204" pitchFamily="34" charset="0"/>
              </a:rPr>
              <a:t>     Si oui, lesquels ?</a:t>
            </a:r>
          </a:p>
          <a:p>
            <a:pPr>
              <a:spcBef>
                <a:spcPts val="600"/>
              </a:spcBef>
            </a:pPr>
            <a:endParaRPr lang="fr-FR" sz="1400" dirty="0" smtClean="0"/>
          </a:p>
          <a:p>
            <a:pPr>
              <a:spcBef>
                <a:spcPts val="600"/>
              </a:spcBef>
            </a:pPr>
            <a:endParaRPr lang="fr-FR" sz="1400" dirty="0"/>
          </a:p>
          <a:p>
            <a:endParaRPr lang="fr-FR" sz="1400" dirty="0" smtClean="0"/>
          </a:p>
          <a:p>
            <a:pPr marL="0" indent="0">
              <a:buNone/>
            </a:pPr>
            <a:endParaRPr lang="fr-FR" b="1" dirty="0"/>
          </a:p>
        </p:txBody>
      </p:sp>
      <p:sp>
        <p:nvSpPr>
          <p:cNvPr id="6" name="ZoneTexte 5"/>
          <p:cNvSpPr txBox="1"/>
          <p:nvPr/>
        </p:nvSpPr>
        <p:spPr>
          <a:xfrm>
            <a:off x="5257800" y="1569122"/>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3" name="ZoneTexte 12"/>
          <p:cNvSpPr txBox="1"/>
          <p:nvPr/>
        </p:nvSpPr>
        <p:spPr>
          <a:xfrm>
            <a:off x="5257800" y="1990606"/>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en €</a:t>
            </a:r>
            <a:endParaRPr lang="fr-FR" sz="1400" dirty="0">
              <a:solidFill>
                <a:prstClr val="white"/>
              </a:solidFill>
              <a:latin typeface="Arial Narrow" panose="020B0606020202030204" pitchFamily="34" charset="0"/>
              <a:cs typeface="Calibri" panose="020F0502020204030204" pitchFamily="34" charset="0"/>
            </a:endParaRPr>
          </a:p>
        </p:txBody>
      </p:sp>
      <p:sp>
        <p:nvSpPr>
          <p:cNvPr id="14" name="ZoneTexte 13"/>
          <p:cNvSpPr txBox="1"/>
          <p:nvPr/>
        </p:nvSpPr>
        <p:spPr>
          <a:xfrm>
            <a:off x="5257800" y="3166746"/>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5" name="ZoneTexte 14"/>
          <p:cNvSpPr txBox="1"/>
          <p:nvPr/>
        </p:nvSpPr>
        <p:spPr>
          <a:xfrm>
            <a:off x="5257800" y="3671155"/>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en €</a:t>
            </a:r>
            <a:endParaRPr lang="fr-FR" sz="1400" dirty="0">
              <a:solidFill>
                <a:prstClr val="white"/>
              </a:solidFill>
              <a:latin typeface="Arial Narrow" panose="020B0606020202030204" pitchFamily="34" charset="0"/>
              <a:cs typeface="Calibri" panose="020F0502020204030204" pitchFamily="34" charset="0"/>
            </a:endParaRPr>
          </a:p>
        </p:txBody>
      </p:sp>
      <p:sp>
        <p:nvSpPr>
          <p:cNvPr id="9" name="ZoneTexte 8"/>
          <p:cNvSpPr txBox="1"/>
          <p:nvPr/>
        </p:nvSpPr>
        <p:spPr>
          <a:xfrm>
            <a:off x="5257800" y="4850766"/>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0" name="ZoneTexte 9"/>
          <p:cNvSpPr txBox="1"/>
          <p:nvPr/>
        </p:nvSpPr>
        <p:spPr>
          <a:xfrm>
            <a:off x="5257800" y="5355175"/>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HELIOS</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659489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smtClean="0">
                <a:solidFill>
                  <a:prstClr val="black"/>
                </a:solidFill>
                <a:cs typeface="Calibri" panose="020F0502020204030204" pitchFamily="34" charset="0"/>
              </a:rPr>
              <a:t>Cas N° 8 </a:t>
            </a:r>
            <a:r>
              <a:rPr lang="fr-FR" sz="1400" u="sng" dirty="0">
                <a:solidFill>
                  <a:prstClr val="black"/>
                </a:solidFill>
                <a:cs typeface="Calibri" panose="020F0502020204030204" pitchFamily="34" charset="0"/>
              </a:rPr>
              <a:t>: Arbitrage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Premium :</a:t>
            </a: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500" dirty="0" smtClean="0">
              <a:solidFill>
                <a:prstClr val="black"/>
              </a:solidFill>
              <a:cs typeface="Calibri" panose="020F0502020204030204" pitchFamily="34" charset="0"/>
            </a:endParaRPr>
          </a:p>
          <a:p>
            <a:pPr>
              <a:spcBef>
                <a:spcPts val="600"/>
              </a:spcBef>
            </a:pPr>
            <a:endParaRPr lang="fr-FR" sz="500" dirty="0">
              <a:solidFill>
                <a:prstClr val="black"/>
              </a:solidFill>
              <a:cs typeface="Calibri" panose="020F0502020204030204" pitchFamily="34" charset="0"/>
            </a:endParaRPr>
          </a:p>
          <a:p>
            <a:pPr>
              <a:spcBef>
                <a:spcPts val="600"/>
              </a:spcBef>
            </a:pPr>
            <a:endParaRPr lang="fr-FR" sz="5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spcBef>
                <a:spcPts val="600"/>
              </a:spcBef>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pPr>
              <a:spcBef>
                <a:spcPts val="600"/>
              </a:spcBef>
            </a:pPr>
            <a:endParaRPr lang="fr-FR" sz="1400" dirty="0" smtClean="0"/>
          </a:p>
          <a:p>
            <a:pPr>
              <a:spcBef>
                <a:spcPts val="600"/>
              </a:spcBef>
            </a:pPr>
            <a:endParaRPr lang="fr-FR" sz="1400" dirty="0"/>
          </a:p>
          <a:p>
            <a:endParaRPr lang="fr-FR" sz="1400" dirty="0" smtClean="0"/>
          </a:p>
          <a:p>
            <a:pPr marL="0" indent="0">
              <a:buNone/>
            </a:pPr>
            <a:endParaRPr lang="fr-FR" b="1" dirty="0"/>
          </a:p>
        </p:txBody>
      </p:sp>
      <p:sp>
        <p:nvSpPr>
          <p:cNvPr id="6" name="ZoneTexte 5"/>
          <p:cNvSpPr txBox="1"/>
          <p:nvPr/>
        </p:nvSpPr>
        <p:spPr>
          <a:xfrm>
            <a:off x="5163170" y="3571875"/>
            <a:ext cx="3566160" cy="6924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300" dirty="0">
                <a:solidFill>
                  <a:prstClr val="white"/>
                </a:solidFill>
                <a:latin typeface="Arial Narrow" panose="020B0606020202030204" pitchFamily="34" charset="0"/>
                <a:cs typeface="Calibri" panose="020F0502020204030204" pitchFamily="34" charset="0"/>
              </a:rPr>
              <a:t>2 projets :</a:t>
            </a:r>
          </a:p>
          <a:p>
            <a:pPr algn="ctr"/>
            <a:r>
              <a:rPr lang="fr-FR" sz="1300" dirty="0">
                <a:solidFill>
                  <a:prstClr val="white"/>
                </a:solidFill>
                <a:latin typeface="Arial Narrow" panose="020B0606020202030204" pitchFamily="34" charset="0"/>
                <a:cs typeface="Calibri" panose="020F0502020204030204" pitchFamily="34" charset="0"/>
              </a:rPr>
              <a:t>Projet 1 avec risque R1 pour HELIOS (avec 10.000 €)</a:t>
            </a:r>
          </a:p>
          <a:p>
            <a:pPr algn="ctr"/>
            <a:r>
              <a:rPr lang="fr-FR" sz="1300" dirty="0">
                <a:solidFill>
                  <a:prstClr val="white"/>
                </a:solidFill>
                <a:latin typeface="Arial Narrow" panose="020B0606020202030204" pitchFamily="34" charset="0"/>
                <a:cs typeface="Calibri" panose="020F0502020204030204" pitchFamily="34" charset="0"/>
              </a:rPr>
              <a:t>Projet 2 avec risque R3 pour autres UC (avec 30.000 €)</a:t>
            </a:r>
          </a:p>
        </p:txBody>
      </p:sp>
      <p:sp>
        <p:nvSpPr>
          <p:cNvPr id="13" name="ZoneTexte 12"/>
          <p:cNvSpPr txBox="1"/>
          <p:nvPr/>
        </p:nvSpPr>
        <p:spPr>
          <a:xfrm>
            <a:off x="5163264" y="4756666"/>
            <a:ext cx="3566066" cy="29238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300" dirty="0" smtClean="0">
                <a:solidFill>
                  <a:prstClr val="white"/>
                </a:solidFill>
                <a:latin typeface="Arial Narrow" panose="020B0606020202030204" pitchFamily="34" charset="0"/>
                <a:cs typeface="Calibri" panose="020F0502020204030204" pitchFamily="34" charset="0"/>
              </a:rPr>
              <a:t>Non </a:t>
            </a:r>
            <a:r>
              <a:rPr lang="fr-FR" sz="13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Recours à </a:t>
            </a:r>
            <a:r>
              <a:rPr lang="fr-FR" sz="13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a:t>
            </a:r>
            <a:endParaRPr lang="fr-FR" sz="1300" dirty="0">
              <a:solidFill>
                <a:prstClr val="white"/>
              </a:solidFill>
              <a:latin typeface="Arial Narrow" panose="020B0606020202030204" pitchFamily="34" charset="0"/>
              <a:cs typeface="Calibri" panose="020F0502020204030204" pitchFamily="34" charset="0"/>
            </a:endParaRPr>
          </a:p>
        </p:txBody>
      </p:sp>
      <p:sp>
        <p:nvSpPr>
          <p:cNvPr id="16" name="ZoneTexte 15"/>
          <p:cNvSpPr txBox="1"/>
          <p:nvPr/>
        </p:nvSpPr>
        <p:spPr>
          <a:xfrm>
            <a:off x="775611" y="1550639"/>
            <a:ext cx="3057872" cy="954107"/>
          </a:xfrm>
          <a:prstGeom prst="rect">
            <a:avLst/>
          </a:prstGeom>
          <a:noFill/>
        </p:spPr>
        <p:txBody>
          <a:bodyPr wrap="square" rtlCol="0">
            <a:spAutoFit/>
          </a:bodyPr>
          <a:lstStyle/>
          <a:p>
            <a:pPr algn="just"/>
            <a:r>
              <a:rPr lang="fr-FR" sz="1400" i="1" u="sng" dirty="0" smtClean="0">
                <a:solidFill>
                  <a:prstClr val="black"/>
                </a:solidFill>
                <a:latin typeface="Arial Narrow" panose="020B0606020202030204" pitchFamily="34" charset="0"/>
                <a:cs typeface="Calibri" panose="020F0502020204030204" pitchFamily="34" charset="0"/>
              </a:rPr>
              <a:t>Désinvestissement</a:t>
            </a:r>
            <a:r>
              <a:rPr lang="fr-FR" sz="1400" i="1"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de SP85</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15.000 € de </a:t>
            </a:r>
            <a:r>
              <a:rPr lang="fr-FR" sz="1400" i="1" dirty="0" err="1" smtClean="0">
                <a:solidFill>
                  <a:prstClr val="black"/>
                </a:solidFill>
                <a:latin typeface="Arial Narrow" panose="020B0606020202030204" pitchFamily="34" charset="0"/>
                <a:cs typeface="Calibri" panose="020F0502020204030204" pitchFamily="34" charset="0"/>
              </a:rPr>
              <a:t>Sélectiz</a:t>
            </a:r>
            <a:endParaRPr lang="fr-FR" sz="1400" i="1" dirty="0" smtClean="0">
              <a:solidFill>
                <a:prstClr val="black"/>
              </a:solidFill>
              <a:latin typeface="Arial Narrow" panose="020B0606020202030204" pitchFamily="34" charset="0"/>
              <a:cs typeface="Calibri" panose="020F0502020204030204" pitchFamily="34" charset="0"/>
            </a:endParaRP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15.000 € de Fonds en €</a:t>
            </a:r>
          </a:p>
        </p:txBody>
      </p:sp>
      <p:sp>
        <p:nvSpPr>
          <p:cNvPr id="17" name="Triangle isocèle 16"/>
          <p:cNvSpPr/>
          <p:nvPr/>
        </p:nvSpPr>
        <p:spPr>
          <a:xfrm rot="5400000">
            <a:off x="3622038" y="1980775"/>
            <a:ext cx="685803" cy="267996"/>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18" name="ZoneTexte 17"/>
          <p:cNvSpPr txBox="1"/>
          <p:nvPr/>
        </p:nvSpPr>
        <p:spPr>
          <a:xfrm>
            <a:off x="4801736" y="1529998"/>
            <a:ext cx="3561928" cy="1169551"/>
          </a:xfrm>
          <a:prstGeom prst="rect">
            <a:avLst/>
          </a:prstGeom>
          <a:noFill/>
        </p:spPr>
        <p:txBody>
          <a:bodyPr wrap="square" rtlCol="0">
            <a:spAutoFit/>
          </a:bodyPr>
          <a:lstStyle/>
          <a:p>
            <a:pPr algn="just"/>
            <a:r>
              <a:rPr lang="fr-FR" sz="1400" i="1" u="sng" dirty="0" smtClean="0">
                <a:solidFill>
                  <a:prstClr val="black"/>
                </a:solidFill>
                <a:latin typeface="Arial Narrow" panose="020B0606020202030204" pitchFamily="34" charset="0"/>
                <a:cs typeface="Calibri" panose="020F0502020204030204" pitchFamily="34" charset="0"/>
              </a:rPr>
              <a:t>Réinvestissement</a:t>
            </a:r>
            <a:r>
              <a:rPr lang="fr-FR" sz="1400" i="1"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Ecu. </a:t>
            </a:r>
            <a:r>
              <a:rPr lang="fr-FR" sz="1400" i="1" dirty="0" err="1" smtClean="0">
                <a:solidFill>
                  <a:prstClr val="black"/>
                </a:solidFill>
                <a:latin typeface="Arial Narrow" panose="020B0606020202030204" pitchFamily="34" charset="0"/>
                <a:cs typeface="Calibri" panose="020F0502020204030204" pitchFamily="34" charset="0"/>
              </a:rPr>
              <a:t>Invest</a:t>
            </a:r>
            <a:r>
              <a:rPr lang="fr-FR" sz="1400" i="1" dirty="0" smtClean="0">
                <a:solidFill>
                  <a:prstClr val="black"/>
                </a:solidFill>
                <a:latin typeface="Arial Narrow" panose="020B0606020202030204" pitchFamily="34" charset="0"/>
                <a:cs typeface="Calibri" panose="020F0502020204030204" pitchFamily="34" charset="0"/>
              </a:rPr>
              <a:t>.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a:t>
            </a:r>
            <a:r>
              <a:rPr lang="fr-FR" sz="1400" i="1" dirty="0" err="1" smtClean="0">
                <a:solidFill>
                  <a:prstClr val="black"/>
                </a:solidFill>
                <a:latin typeface="Arial Narrow" panose="020B0606020202030204" pitchFamily="34" charset="0"/>
                <a:cs typeface="Calibri" panose="020F0502020204030204" pitchFamily="34" charset="0"/>
              </a:rPr>
              <a:t>Sélectiz</a:t>
            </a:r>
            <a:r>
              <a:rPr lang="fr-FR" sz="1400" i="1" dirty="0" smtClean="0">
                <a:solidFill>
                  <a:prstClr val="black"/>
                </a:solidFill>
                <a:latin typeface="Arial Narrow" panose="020B0606020202030204" pitchFamily="34" charset="0"/>
                <a:cs typeface="Calibri" panose="020F0502020204030204" pitchFamily="34" charset="0"/>
              </a:rPr>
              <a:t> +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AAA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HELIOS (R1)</a:t>
            </a:r>
          </a:p>
        </p:txBody>
      </p:sp>
    </p:spTree>
    <p:extLst>
      <p:ext uri="{BB962C8B-B14F-4D97-AF65-F5344CB8AC3E}">
        <p14:creationId xmlns:p14="http://schemas.microsoft.com/office/powerpoint/2010/main" val="21009464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Annexes</a:t>
            </a: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112818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28860" y="2060848"/>
            <a:ext cx="8425148" cy="2062103"/>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rPr>
              <a:t>Au lancement du « </a:t>
            </a:r>
            <a:r>
              <a:rPr lang="fr-FR" sz="1600" i="1" dirty="0" smtClean="0">
                <a:latin typeface="Arial Narrow" panose="020B0606020202030204" pitchFamily="34" charset="0"/>
                <a:cs typeface="Calibri" panose="020F0502020204030204" pitchFamily="34" charset="0"/>
              </a:rPr>
              <a:t>Parcours Client Epargne Financière</a:t>
            </a:r>
            <a:r>
              <a:rPr lang="fr-FR" sz="1600" dirty="0" smtClean="0">
                <a:latin typeface="Arial Narrow" panose="020B0606020202030204" pitchFamily="34" charset="0"/>
                <a:cs typeface="Calibri" panose="020F0502020204030204" pitchFamily="34" charset="0"/>
              </a:rPr>
              <a:t> » (Transaction 0199), ce dernier démarre avec les étapes « Connaissance client » et « QCF ».</a:t>
            </a:r>
          </a:p>
          <a:p>
            <a:pPr algn="just"/>
            <a:endParaRPr lang="fr-FR" sz="1600" dirty="0">
              <a:latin typeface="Arial Narrow" panose="020B0606020202030204" pitchFamily="34" charset="0"/>
              <a:cs typeface="Calibri" panose="020F0502020204030204" pitchFamily="34" charset="0"/>
            </a:endParaRPr>
          </a:p>
          <a:p>
            <a:pPr algn="just"/>
            <a:r>
              <a:rPr lang="fr-FR" sz="1600" dirty="0" smtClean="0">
                <a:latin typeface="Arial Narrow" panose="020B0606020202030204" pitchFamily="34" charset="0"/>
                <a:cs typeface="Calibri" panose="020F0502020204030204" pitchFamily="34" charset="0"/>
              </a:rPr>
              <a:t>Déjà connues, ces étapes constituent un </a:t>
            </a:r>
            <a:r>
              <a:rPr lang="fr-FR" sz="1600" dirty="0" err="1" smtClean="0">
                <a:latin typeface="Arial Narrow" panose="020B0606020202030204" pitchFamily="34" charset="0"/>
                <a:cs typeface="Calibri" panose="020F0502020204030204" pitchFamily="34" charset="0"/>
              </a:rPr>
              <a:t>pré-requis</a:t>
            </a:r>
            <a:r>
              <a:rPr lang="fr-FR" sz="1600" dirty="0" smtClean="0">
                <a:latin typeface="Arial Narrow" panose="020B0606020202030204" pitchFamily="34" charset="0"/>
                <a:cs typeface="Calibri" panose="020F0502020204030204" pitchFamily="34" charset="0"/>
              </a:rPr>
              <a:t> au parcours et doivent être mises à jour en amont du lancement.</a:t>
            </a:r>
          </a:p>
          <a:p>
            <a:pPr algn="just"/>
            <a:endParaRPr lang="fr-FR" sz="1600" dirty="0">
              <a:latin typeface="Arial Narrow" panose="020B0606020202030204" pitchFamily="34" charset="0"/>
              <a:cs typeface="Calibri" panose="020F0502020204030204" pitchFamily="34" charset="0"/>
            </a:endParaRPr>
          </a:p>
          <a:p>
            <a:pPr algn="just"/>
            <a:r>
              <a:rPr lang="fr-FR" sz="1600" dirty="0" smtClean="0">
                <a:latin typeface="Arial Narrow" panose="020B0606020202030204" pitchFamily="34" charset="0"/>
                <a:cs typeface="Calibri" panose="020F0502020204030204" pitchFamily="34" charset="0"/>
              </a:rPr>
              <a:t>Toutefois, au moment du lancement du parcours, la validité des rubriques de connaissance client est contrôlée. Et à défaut de données suffisamment à jour, le message bloquant suivant s’inscrira :  </a:t>
            </a:r>
          </a:p>
        </p:txBody>
      </p:sp>
      <p:grpSp>
        <p:nvGrpSpPr>
          <p:cNvPr id="46" name="Groupe 45"/>
          <p:cNvGrpSpPr/>
          <p:nvPr/>
        </p:nvGrpSpPr>
        <p:grpSpPr>
          <a:xfrm>
            <a:off x="247896" y="1100361"/>
            <a:ext cx="8706599" cy="432000"/>
            <a:chOff x="159489" y="1401704"/>
            <a:chExt cx="8706599" cy="432000"/>
          </a:xfrm>
        </p:grpSpPr>
        <p:sp>
          <p:nvSpPr>
            <p:cNvPr id="47" name="Chevron 46"/>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Choix du client</a:t>
              </a:r>
            </a:p>
          </p:txBody>
        </p:sp>
        <p:sp>
          <p:nvSpPr>
            <p:cNvPr id="48" name="Chevron 47"/>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Infos</a:t>
              </a:r>
            </a:p>
            <a:p>
              <a:pPr algn="ctr"/>
              <a:r>
                <a:rPr lang="fr-FR" sz="1000" dirty="0">
                  <a:solidFill>
                    <a:srgbClr val="7030A0"/>
                  </a:solidFill>
                  <a:latin typeface="Arial Narrow" panose="020B0606020202030204" pitchFamily="34" charset="0"/>
                </a:rPr>
                <a:t>précontractuelles</a:t>
              </a:r>
            </a:p>
          </p:txBody>
        </p:sp>
        <p:sp>
          <p:nvSpPr>
            <p:cNvPr id="49" name="Chevron 48"/>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latin typeface="Arial Narrow" panose="020B0606020202030204" pitchFamily="34" charset="0"/>
                </a:rPr>
                <a:t>Propo</a:t>
              </a:r>
              <a:r>
                <a:rPr lang="fr-FR" sz="1000" dirty="0">
                  <a:solidFill>
                    <a:srgbClr val="7030A0"/>
                  </a:solidFill>
                  <a:latin typeface="Arial Narrow" panose="020B0606020202030204" pitchFamily="34" charset="0"/>
                </a:rPr>
                <a:t> de la banque</a:t>
              </a:r>
            </a:p>
          </p:txBody>
        </p:sp>
        <p:sp>
          <p:nvSpPr>
            <p:cNvPr id="50" name="Chevron 49"/>
            <p:cNvSpPr/>
            <p:nvPr/>
          </p:nvSpPr>
          <p:spPr>
            <a:xfrm>
              <a:off x="2096803" y="1401704"/>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Définition des projets</a:t>
              </a:r>
            </a:p>
          </p:txBody>
        </p:sp>
        <p:sp>
          <p:nvSpPr>
            <p:cNvPr id="51" name="Chevron 50"/>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Synthèse Epargne</a:t>
              </a:r>
            </a:p>
          </p:txBody>
        </p:sp>
        <p:sp>
          <p:nvSpPr>
            <p:cNvPr id="52" name="Chevron 51"/>
            <p:cNvSpPr/>
            <p:nvPr/>
          </p:nvSpPr>
          <p:spPr>
            <a:xfrm>
              <a:off x="1362146" y="1401704"/>
              <a:ext cx="864000" cy="432000"/>
            </a:xfrm>
            <a:prstGeom prst="chevron">
              <a:avLst/>
            </a:prstGeom>
            <a:solidFill>
              <a:schemeClr val="tx2"/>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smtClean="0">
                  <a:ln>
                    <a:noFill/>
                  </a:ln>
                  <a:solidFill>
                    <a:schemeClr val="bg1"/>
                  </a:solidFill>
                  <a:effectLst/>
                  <a:uLnTx/>
                  <a:uFillTx/>
                  <a:latin typeface="Arial Narrow" panose="020B0606020202030204" pitchFamily="34" charset="0"/>
                </a:rPr>
                <a:t>QCF</a:t>
              </a:r>
            </a:p>
          </p:txBody>
        </p:sp>
        <p:sp>
          <p:nvSpPr>
            <p:cNvPr id="53" name="Chevron 52"/>
            <p:cNvSpPr/>
            <p:nvPr/>
          </p:nvSpPr>
          <p:spPr>
            <a:xfrm>
              <a:off x="159489" y="1401704"/>
              <a:ext cx="1332000" cy="432000"/>
            </a:xfrm>
            <a:prstGeom prst="chevron">
              <a:avLst/>
            </a:prstGeom>
            <a:solidFill>
              <a:schemeClr val="tx2"/>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smtClean="0">
                  <a:ln>
                    <a:noFill/>
                  </a:ln>
                  <a:solidFill>
                    <a:schemeClr val="bg1"/>
                  </a:solidFill>
                  <a:effectLst/>
                  <a:uLnTx/>
                  <a:uFillTx/>
                  <a:latin typeface="Arial Narrow" panose="020B0606020202030204" pitchFamily="34" charset="0"/>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Arial Narrow" panose="020B0606020202030204" pitchFamily="34" charset="0"/>
                </a:rPr>
                <a:t>Souscriptions</a:t>
              </a:r>
            </a:p>
          </p:txBody>
        </p:sp>
      </p:grpSp>
      <p:pic>
        <p:nvPicPr>
          <p:cNvPr id="5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2" t="1" r="2256" b="4940"/>
          <a:stretch/>
        </p:blipFill>
        <p:spPr bwMode="auto">
          <a:xfrm>
            <a:off x="330723" y="4140835"/>
            <a:ext cx="2798859" cy="1322990"/>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483438" y="4782114"/>
            <a:ext cx="2152371" cy="1318059"/>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ZoneTexte 5"/>
          <p:cNvSpPr txBox="1"/>
          <p:nvPr/>
        </p:nvSpPr>
        <p:spPr>
          <a:xfrm>
            <a:off x="3602323" y="4410821"/>
            <a:ext cx="2376265" cy="584775"/>
          </a:xfrm>
          <a:prstGeom prst="rect">
            <a:avLst/>
          </a:prstGeom>
          <a:noFill/>
        </p:spPr>
        <p:txBody>
          <a:bodyPr wrap="square" rtlCol="0">
            <a:spAutoFit/>
          </a:bodyPr>
          <a:lstStyle/>
          <a:p>
            <a:pPr lvl="0" algn="just"/>
            <a:r>
              <a:rPr lang="fr-FR" sz="1600" dirty="0" smtClean="0">
                <a:latin typeface="Arial Narrow" panose="020B0606020202030204" pitchFamily="34" charset="0"/>
                <a:cs typeface="Calibri" panose="020F0502020204030204" pitchFamily="34" charset="0"/>
              </a:rPr>
              <a:t>Il vous faudra alors revenir sur « Connaissance client »</a:t>
            </a:r>
            <a:endParaRPr lang="fr-FR" sz="1600" dirty="0">
              <a:latin typeface="Arial Narrow" panose="020B0606020202030204" pitchFamily="34" charset="0"/>
              <a:cs typeface="Calibri" panose="020F0502020204030204" pitchFamily="34" charset="0"/>
            </a:endParaRPr>
          </a:p>
        </p:txBody>
      </p:sp>
      <p:sp>
        <p:nvSpPr>
          <p:cNvPr id="7" name="Triangle isocèle 6"/>
          <p:cNvSpPr/>
          <p:nvPr/>
        </p:nvSpPr>
        <p:spPr>
          <a:xfrm rot="5400000">
            <a:off x="3124118" y="4660081"/>
            <a:ext cx="500899"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8" name="Virage 7"/>
          <p:cNvSpPr/>
          <p:nvPr/>
        </p:nvSpPr>
        <p:spPr>
          <a:xfrm flipV="1">
            <a:off x="5698980" y="5114922"/>
            <a:ext cx="445807" cy="373049"/>
          </a:xfrm>
          <a:prstGeom prst="ben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latin typeface="Arial Narrow" panose="020B0606020202030204" pitchFamily="34" charset="0"/>
            </a:endParaRPr>
          </a:p>
        </p:txBody>
      </p:sp>
      <p:sp>
        <p:nvSpPr>
          <p:cNvPr id="21" name="Espace réservé du texte 1"/>
          <p:cNvSpPr>
            <a:spLocks noGrp="1"/>
          </p:cNvSpPr>
          <p:nvPr>
            <p:ph type="body" sz="quarter" idx="4294967295"/>
          </p:nvPr>
        </p:nvSpPr>
        <p:spPr>
          <a:xfrm>
            <a:off x="759897" y="360098"/>
            <a:ext cx="8059406" cy="709424"/>
          </a:xfrm>
          <a:prstGeom prst="rect">
            <a:avLst/>
          </a:prstGeom>
        </p:spPr>
        <p:txBody>
          <a:bodyPr>
            <a:noAutofit/>
          </a:bodyPr>
          <a:lstStyle/>
          <a:p>
            <a:pPr marL="0" indent="0">
              <a:spcBef>
                <a:spcPts val="0"/>
              </a:spcBef>
              <a:buNone/>
            </a:pPr>
            <a:r>
              <a:rPr lang="fr-FR" sz="2200" b="1" dirty="0" smtClean="0">
                <a:solidFill>
                  <a:schemeClr val="bg1"/>
                </a:solidFill>
                <a:latin typeface="Arial Narrow" panose="020B0606020202030204" pitchFamily="34" charset="0"/>
              </a:rPr>
              <a:t>PARCOURS CLIENT ÉPARGNE </a:t>
            </a:r>
          </a:p>
          <a:p>
            <a:pPr marL="0" indent="0">
              <a:spcBef>
                <a:spcPts val="0"/>
              </a:spcBef>
              <a:buNone/>
            </a:pPr>
            <a:r>
              <a:rPr lang="fr-FR" sz="2200" b="1" dirty="0" smtClean="0">
                <a:solidFill>
                  <a:srgbClr val="C00000"/>
                </a:solidFill>
                <a:latin typeface="Arial Narrow" panose="020B0606020202030204" pitchFamily="34" charset="0"/>
              </a:rPr>
              <a:t>CONNAISSANCE CLIENT &amp; QCF</a:t>
            </a:r>
            <a:endParaRPr lang="fr-FR" sz="22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180009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e 45"/>
          <p:cNvGrpSpPr/>
          <p:nvPr/>
        </p:nvGrpSpPr>
        <p:grpSpPr>
          <a:xfrm>
            <a:off x="247896" y="1100361"/>
            <a:ext cx="8706599" cy="432000"/>
            <a:chOff x="159489" y="1401704"/>
            <a:chExt cx="8706599" cy="432000"/>
          </a:xfrm>
        </p:grpSpPr>
        <p:sp>
          <p:nvSpPr>
            <p:cNvPr id="47" name="Chevron 46"/>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Choix du client</a:t>
              </a:r>
            </a:p>
          </p:txBody>
        </p:sp>
        <p:sp>
          <p:nvSpPr>
            <p:cNvPr id="48" name="Chevron 47"/>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Infos</a:t>
              </a:r>
            </a:p>
            <a:p>
              <a:pPr algn="ctr"/>
              <a:r>
                <a:rPr lang="fr-FR" sz="1000" dirty="0">
                  <a:solidFill>
                    <a:srgbClr val="7030A0"/>
                  </a:solidFill>
                  <a:latin typeface="Arial Narrow" panose="020B0606020202030204" pitchFamily="34" charset="0"/>
                </a:rPr>
                <a:t>précontractuelles</a:t>
              </a:r>
            </a:p>
          </p:txBody>
        </p:sp>
        <p:sp>
          <p:nvSpPr>
            <p:cNvPr id="49" name="Chevron 48"/>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latin typeface="Arial Narrow" panose="020B0606020202030204" pitchFamily="34" charset="0"/>
                </a:rPr>
                <a:t>Propo</a:t>
              </a:r>
              <a:r>
                <a:rPr lang="fr-FR" sz="1000" dirty="0">
                  <a:solidFill>
                    <a:srgbClr val="7030A0"/>
                  </a:solidFill>
                  <a:latin typeface="Arial Narrow" panose="020B0606020202030204" pitchFamily="34" charset="0"/>
                </a:rPr>
                <a:t> de la banque</a:t>
              </a:r>
            </a:p>
          </p:txBody>
        </p:sp>
        <p:sp>
          <p:nvSpPr>
            <p:cNvPr id="50" name="Chevron 49"/>
            <p:cNvSpPr/>
            <p:nvPr/>
          </p:nvSpPr>
          <p:spPr>
            <a:xfrm>
              <a:off x="2096803" y="1401704"/>
              <a:ext cx="1188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bg1"/>
                  </a:solidFill>
                  <a:latin typeface="Arial Narrow" panose="020B0606020202030204" pitchFamily="34" charset="0"/>
                </a:rPr>
                <a:t>Définition des projets</a:t>
              </a:r>
            </a:p>
          </p:txBody>
        </p:sp>
        <p:sp>
          <p:nvSpPr>
            <p:cNvPr id="51" name="Chevron 50"/>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Synthèse Epargne</a:t>
              </a:r>
            </a:p>
          </p:txBody>
        </p:sp>
        <p:sp>
          <p:nvSpPr>
            <p:cNvPr id="52" name="Chevron 51"/>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QCF</a:t>
              </a:r>
            </a:p>
          </p:txBody>
        </p:sp>
        <p:sp>
          <p:nvSpPr>
            <p:cNvPr id="53" name="Chevron 52"/>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Arial Narrow" panose="020B0606020202030204" pitchFamily="34" charset="0"/>
                </a:rPr>
                <a:t>Souscriptions</a:t>
              </a:r>
            </a:p>
          </p:txBody>
        </p:sp>
      </p:grpSp>
      <p:sp>
        <p:nvSpPr>
          <p:cNvPr id="21" name="Espace réservé du texte 1"/>
          <p:cNvSpPr>
            <a:spLocks noGrp="1"/>
          </p:cNvSpPr>
          <p:nvPr>
            <p:ph type="body" sz="quarter" idx="4294967295"/>
          </p:nvPr>
        </p:nvSpPr>
        <p:spPr>
          <a:xfrm>
            <a:off x="759897" y="360098"/>
            <a:ext cx="8059406" cy="709424"/>
          </a:xfrm>
          <a:prstGeom prst="rect">
            <a:avLst/>
          </a:prstGeom>
        </p:spPr>
        <p:txBody>
          <a:bodyPr>
            <a:noAutofit/>
          </a:bodyPr>
          <a:lstStyle/>
          <a:p>
            <a:pPr marL="0" indent="0">
              <a:spcBef>
                <a:spcPts val="0"/>
              </a:spcBef>
              <a:buNone/>
            </a:pPr>
            <a:r>
              <a:rPr lang="fr-FR" sz="2200" b="1" dirty="0" smtClean="0">
                <a:solidFill>
                  <a:schemeClr val="bg1"/>
                </a:solidFill>
                <a:latin typeface="Arial Narrow" panose="020B0606020202030204" pitchFamily="34" charset="0"/>
              </a:rPr>
              <a:t>PARCOURS CLIENT ÉPARGNE </a:t>
            </a:r>
          </a:p>
          <a:p>
            <a:pPr marL="0" indent="0">
              <a:spcBef>
                <a:spcPts val="0"/>
              </a:spcBef>
              <a:buNone/>
            </a:pPr>
            <a:r>
              <a:rPr lang="fr-FR" sz="2200" b="1" dirty="0" smtClean="0">
                <a:solidFill>
                  <a:srgbClr val="C00000"/>
                </a:solidFill>
                <a:latin typeface="Arial Narrow" panose="020B0606020202030204" pitchFamily="34" charset="0"/>
              </a:rPr>
              <a:t>SUPPORT TEMPORAIRE HÉLIOS</a:t>
            </a:r>
            <a:endParaRPr lang="fr-FR" sz="2200" b="1" dirty="0">
              <a:solidFill>
                <a:srgbClr val="C00000"/>
              </a:solidFill>
              <a:latin typeface="Arial Narrow" panose="020B0606020202030204" pitchFamily="34" charset="0"/>
            </a:endParaRPr>
          </a:p>
        </p:txBody>
      </p:sp>
      <p:sp>
        <p:nvSpPr>
          <p:cNvPr id="20" name="Espace réservé du contenu 1"/>
          <p:cNvSpPr txBox="1">
            <a:spLocks/>
          </p:cNvSpPr>
          <p:nvPr/>
        </p:nvSpPr>
        <p:spPr>
          <a:xfrm>
            <a:off x="247896" y="1641973"/>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a:solidFill>
                  <a:prstClr val="black"/>
                </a:solidFill>
                <a:cs typeface="Calibri" panose="020F0502020204030204" pitchFamily="34" charset="0"/>
              </a:rPr>
              <a:t>Spécificité relative à une UC temporaire du type HELIOS </a:t>
            </a:r>
            <a:r>
              <a:rPr lang="fr-FR" sz="1400" b="1" u="sng" dirty="0" smtClean="0">
                <a:solidFill>
                  <a:prstClr val="black"/>
                </a:solidFill>
                <a:cs typeface="Calibri" panose="020F0502020204030204" pitchFamily="34" charset="0"/>
              </a:rPr>
              <a:t>:</a:t>
            </a:r>
          </a:p>
          <a:p>
            <a:pPr>
              <a:spcBef>
                <a:spcPts val="600"/>
              </a:spcBef>
            </a:pPr>
            <a:endParaRPr lang="fr-FR" sz="1400" b="1" u="sng" dirty="0" smtClean="0">
              <a:solidFill>
                <a:prstClr val="black"/>
              </a:solidFill>
              <a:cs typeface="Calibri" panose="020F0502020204030204" pitchFamily="34" charset="0"/>
            </a:endParaRPr>
          </a:p>
          <a:p>
            <a:pPr marL="0" indent="0">
              <a:buNone/>
            </a:pPr>
            <a:r>
              <a:rPr lang="fr-FR" sz="1400" dirty="0">
                <a:latin typeface="Calibri" panose="020F0502020204030204" pitchFamily="34" charset="0"/>
                <a:cs typeface="Calibri" panose="020F0502020204030204" pitchFamily="34" charset="0"/>
              </a:rPr>
              <a:t>Pour rappel, les Fonds à Formule à capital garanti ou protégé sont réservés aux clients ayant choisi un niveau de risque subi de type R1 « Risque faible ».</a:t>
            </a:r>
          </a:p>
          <a:p>
            <a:pPr marL="0" indent="0">
              <a:buNone/>
            </a:pPr>
            <a:r>
              <a:rPr lang="fr-FR" sz="1400" dirty="0">
                <a:latin typeface="Calibri" panose="020F0502020204030204" pitchFamily="34" charset="0"/>
                <a:cs typeface="Calibri" panose="020F0502020204030204" pitchFamily="34" charset="0"/>
              </a:rPr>
              <a:t>Dit autrement, si un client souhaite se voir proposer un fonds de ce type, il devra donc indiquer vouloir accepter de subir un risque R1. Toutefois, si ce même client souhaite également pouvoir accéder à un fonds mixte de type </a:t>
            </a:r>
            <a:r>
              <a:rPr lang="fr-FR" sz="1400" dirty="0" err="1">
                <a:latin typeface="Calibri" panose="020F0502020204030204" pitchFamily="34" charset="0"/>
                <a:cs typeface="Calibri" panose="020F0502020204030204" pitchFamily="34" charset="0"/>
              </a:rPr>
              <a:t>Sélectiz</a:t>
            </a:r>
            <a:r>
              <a:rPr lang="fr-FR" sz="1400" dirty="0">
                <a:latin typeface="Calibri" panose="020F0502020204030204" pitchFamily="34" charset="0"/>
                <a:cs typeface="Calibri" panose="020F0502020204030204" pitchFamily="34" charset="0"/>
              </a:rPr>
              <a:t> parce que compatible avec son horizon temporel de placement et ambition de performance, il devra saisir en parallèle un second projet.</a:t>
            </a:r>
          </a:p>
          <a:p>
            <a:pPr marL="0" indent="0">
              <a:buNone/>
            </a:pPr>
            <a:endParaRPr lang="fr-FR" sz="800" dirty="0">
              <a:latin typeface="Calibri" panose="020F0502020204030204" pitchFamily="34" charset="0"/>
              <a:cs typeface="Calibri" panose="020F0502020204030204" pitchFamily="34" charset="0"/>
            </a:endParaRPr>
          </a:p>
          <a:p>
            <a:pPr marL="0" indent="0">
              <a:buNone/>
            </a:pPr>
            <a:r>
              <a:rPr lang="fr-FR" sz="1400" b="1" i="1" dirty="0">
                <a:latin typeface="Calibri" panose="020F0502020204030204" pitchFamily="34" charset="0"/>
                <a:cs typeface="Calibri" panose="020F0502020204030204" pitchFamily="34" charset="0"/>
              </a:rPr>
              <a:t>Exemple chiffré : M. X souhaite ouvrir un </a:t>
            </a:r>
            <a:r>
              <a:rPr lang="fr-FR" sz="1400" b="1" i="1" dirty="0" err="1">
                <a:latin typeface="Calibri" panose="020F0502020204030204" pitchFamily="34" charset="0"/>
                <a:cs typeface="Calibri" panose="020F0502020204030204" pitchFamily="34" charset="0"/>
              </a:rPr>
              <a:t>Millevie</a:t>
            </a:r>
            <a:r>
              <a:rPr lang="fr-FR" sz="1400" b="1" i="1" dirty="0">
                <a:latin typeface="Calibri" panose="020F0502020204030204" pitchFamily="34" charset="0"/>
                <a:cs typeface="Calibri" panose="020F0502020204030204" pitchFamily="34" charset="0"/>
              </a:rPr>
              <a:t> Essentielle avec 10.000€ en bénéficiant d’une protection à 90% du capital sur 4.000 € et rechercher de la performance de façon plus dynamique sur les 6.000 autres €.</a:t>
            </a:r>
          </a:p>
          <a:p>
            <a:pPr marL="0" indent="0">
              <a:buNone/>
            </a:pPr>
            <a:r>
              <a:rPr lang="fr-FR" sz="1400" b="1" i="1" dirty="0">
                <a:latin typeface="Calibri" panose="020F0502020204030204" pitchFamily="34" charset="0"/>
                <a:cs typeface="Calibri" panose="020F0502020204030204" pitchFamily="34" charset="0"/>
                <a:sym typeface="Wingdings"/>
              </a:rPr>
              <a:t> </a:t>
            </a:r>
            <a:r>
              <a:rPr lang="fr-FR" sz="1400" b="1" i="1" dirty="0">
                <a:latin typeface="Calibri" panose="020F0502020204030204" pitchFamily="34" charset="0"/>
                <a:cs typeface="Calibri" panose="020F0502020204030204" pitchFamily="34" charset="0"/>
              </a:rPr>
              <a:t>Saisir 2 projets dans l’outil :</a:t>
            </a:r>
          </a:p>
          <a:p>
            <a:pPr marL="0" indent="0">
              <a:buNone/>
            </a:pPr>
            <a:r>
              <a:rPr lang="fr-FR" sz="1400" b="1" i="1" dirty="0">
                <a:latin typeface="Calibri" panose="020F0502020204030204" pitchFamily="34" charset="0"/>
                <a:cs typeface="Calibri" panose="020F0502020204030204" pitchFamily="34" charset="0"/>
              </a:rPr>
              <a:t>Projet 1 « risque faible » avec un montant de 4.000€ + Projet 2 « risque modéré » pour 6.000€.</a:t>
            </a:r>
          </a:p>
          <a:p>
            <a:pPr marL="0" indent="0">
              <a:buNone/>
            </a:pPr>
            <a:endParaRPr lang="fr-FR" sz="700" i="1" dirty="0">
              <a:latin typeface="Calibri" panose="020F0502020204030204" pitchFamily="34" charset="0"/>
              <a:cs typeface="Calibri" panose="020F0502020204030204" pitchFamily="34" charset="0"/>
            </a:endParaRPr>
          </a:p>
          <a:p>
            <a:pPr marL="0" indent="0">
              <a:buNone/>
            </a:pPr>
            <a:r>
              <a:rPr lang="fr-FR" sz="1400" dirty="0">
                <a:latin typeface="Calibri" panose="020F0502020204030204" pitchFamily="34" charset="0"/>
                <a:cs typeface="Calibri" panose="020F0502020204030204" pitchFamily="34" charset="0"/>
              </a:rPr>
              <a:t>A défaut de faire cette partition, l’ajout d’HELIOS dans son allocation, bien que possible dans l’outil, sera toutefois considérée comme « non-conforme aux choix du client ».</a:t>
            </a:r>
          </a:p>
          <a:p>
            <a:pPr>
              <a:spcBef>
                <a:spcPts val="600"/>
              </a:spcBef>
            </a:pPr>
            <a:endParaRPr lang="fr-FR" sz="1400" b="1"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marL="0" indent="0">
              <a:buNone/>
            </a:pPr>
            <a:endParaRPr lang="fr-FR" b="1" dirty="0"/>
          </a:p>
        </p:txBody>
      </p:sp>
    </p:spTree>
    <p:extLst>
      <p:ext uri="{BB962C8B-B14F-4D97-AF65-F5344CB8AC3E}">
        <p14:creationId xmlns:p14="http://schemas.microsoft.com/office/powerpoint/2010/main" val="41013500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endParaRPr lang="fr-FR" sz="1400" b="1" dirty="0"/>
          </a:p>
          <a:p>
            <a:endParaRPr lang="fr-FR" sz="1400" b="1" dirty="0"/>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rmAutofit fontScale="92500" lnSpcReduction="20000"/>
          </a:bodyPr>
          <a:lstStyle/>
          <a:p>
            <a:r>
              <a:rPr lang="fr-FR" dirty="0">
                <a:latin typeface="Arial Narrow" panose="020B0606020202030204" pitchFamily="34" charset="0"/>
              </a:rPr>
              <a:t>Parcours client épargne </a:t>
            </a:r>
            <a:endParaRPr lang="fr-FR" dirty="0" smtClean="0">
              <a:latin typeface="Arial Narrow" panose="020B0606020202030204" pitchFamily="34" charset="0"/>
            </a:endParaRPr>
          </a:p>
          <a:p>
            <a:r>
              <a:rPr lang="fr-FR" sz="2400" dirty="0">
                <a:solidFill>
                  <a:srgbClr val="C00000"/>
                </a:solidFill>
                <a:latin typeface="Arial Narrow" panose="020B0606020202030204" pitchFamily="34" charset="0"/>
              </a:rPr>
              <a:t>Les correspondances RISQUES/PRODUITS</a:t>
            </a:r>
          </a:p>
        </p:txBody>
      </p:sp>
      <p:pic>
        <p:nvPicPr>
          <p:cNvPr id="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158" y="1536957"/>
            <a:ext cx="7010440" cy="4314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4859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476672"/>
            <a:ext cx="8067600" cy="600903"/>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pPr algn="l"/>
            <a:r>
              <a:rPr lang="fr-FR" dirty="0" smtClean="0">
                <a:solidFill>
                  <a:schemeClr val="bg1"/>
                </a:solidFill>
              </a:rPr>
              <a:t>PORTEFEUILLE VIRTUEL 2018</a:t>
            </a:r>
            <a:endParaRPr lang="fr-FR" dirty="0">
              <a:solidFill>
                <a:schemeClr val="bg1"/>
              </a:solidFill>
            </a:endParaRPr>
          </a:p>
        </p:txBody>
      </p:sp>
      <p:sp>
        <p:nvSpPr>
          <p:cNvPr id="7" name="Espace réservé du contenu 1"/>
          <p:cNvSpPr>
            <a:spLocks noGrp="1"/>
          </p:cNvSpPr>
          <p:nvPr>
            <p:ph idx="1"/>
          </p:nvPr>
        </p:nvSpPr>
        <p:spPr>
          <a:xfrm>
            <a:off x="179512" y="1052736"/>
            <a:ext cx="8684927" cy="5544616"/>
          </a:xfrm>
        </p:spPr>
        <p:txBody>
          <a:bodyPr>
            <a:normAutofit fontScale="40000" lnSpcReduction="20000"/>
          </a:bodyPr>
          <a:lstStyle/>
          <a:p>
            <a:pPr marL="265113" indent="-265113" algn="just">
              <a:lnSpc>
                <a:spcPct val="120000"/>
              </a:lnSpc>
              <a:buClr>
                <a:srgbClr val="FF0000"/>
              </a:buClr>
              <a:buFont typeface="Wingdings" panose="05000000000000000000" pitchFamily="2" charset="2"/>
              <a:buChar char="n"/>
              <a:defRPr/>
            </a:pPr>
            <a:r>
              <a:rPr lang="fr-FR" sz="3500" b="1" dirty="0">
                <a:latin typeface="Arial Narrow" panose="020B0606020202030204" pitchFamily="34" charset="0"/>
              </a:rPr>
              <a:t>Le Portefeuille virtuel revient du 1er février au 23 juin 2018 : 30 euros par collaborateur à gagner !!</a:t>
            </a:r>
          </a:p>
          <a:p>
            <a:pPr marL="265113" indent="-265113" algn="just">
              <a:lnSpc>
                <a:spcPct val="120000"/>
              </a:lnSpc>
              <a:buClr>
                <a:srgbClr val="FF0000"/>
              </a:buClr>
              <a:buFont typeface="Wingdings" panose="05000000000000000000" pitchFamily="2" charset="2"/>
              <a:buChar char="n"/>
              <a:defRPr/>
            </a:pPr>
            <a:r>
              <a:rPr lang="fr-FR" sz="3500" dirty="0">
                <a:latin typeface="Arial Narrow" panose="020B0606020202030204" pitchFamily="34" charset="0"/>
              </a:rPr>
              <a:t>Pour vous connecter : </a:t>
            </a:r>
            <a:r>
              <a:rPr lang="fr-FR" sz="3500" dirty="0" smtClean="0">
                <a:latin typeface="Arial Narrow" panose="020B0606020202030204" pitchFamily="34" charset="0"/>
                <a:hlinkClick r:id="rId2"/>
              </a:rPr>
              <a:t>www.selectionetperformance.fr</a:t>
            </a:r>
            <a:r>
              <a:rPr lang="fr-FR" sz="3500" dirty="0" smtClean="0">
                <a:latin typeface="Arial Narrow" panose="020B0606020202030204" pitchFamily="34" charset="0"/>
              </a:rPr>
              <a:t> </a:t>
            </a:r>
          </a:p>
          <a:p>
            <a:pPr marL="665163" lvl="2" indent="-265113" algn="just">
              <a:lnSpc>
                <a:spcPct val="120000"/>
              </a:lnSpc>
              <a:buClr>
                <a:schemeClr val="bg1">
                  <a:lumMod val="50000"/>
                </a:schemeClr>
              </a:buClr>
              <a:buFont typeface="Wingdings" panose="05000000000000000000" pitchFamily="2" charset="2"/>
              <a:buChar char="n"/>
              <a:defRPr/>
            </a:pPr>
            <a:r>
              <a:rPr lang="fr-FR" sz="3500" dirty="0" smtClean="0">
                <a:latin typeface="Arial Narrow" panose="020B0606020202030204" pitchFamily="34" charset="0"/>
              </a:rPr>
              <a:t>Lors de votre première connexion, votre User et votre Mot de passe correspondent à votre matricule RH.</a:t>
            </a:r>
          </a:p>
          <a:p>
            <a:pPr marL="265113" lvl="0" indent="-265113" algn="just">
              <a:lnSpc>
                <a:spcPct val="120000"/>
              </a:lnSpc>
              <a:buClr>
                <a:srgbClr val="FF0000"/>
              </a:buClr>
              <a:buFont typeface="Wingdings" panose="05000000000000000000" pitchFamily="2" charset="2"/>
              <a:buChar char="n"/>
              <a:defRPr/>
            </a:pPr>
            <a:endParaRPr lang="fr-FR" sz="15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r>
              <a:rPr lang="fr-FR" sz="3500" dirty="0">
                <a:latin typeface="Arial Narrow" panose="020B0606020202030204" pitchFamily="34" charset="0"/>
              </a:rPr>
              <a:t>Retrouvez les 10 meilleures performances du portefeuille virtuel </a:t>
            </a:r>
            <a:r>
              <a:rPr lang="fr-FR" sz="3500">
                <a:latin typeface="Arial Narrow" panose="020B0606020202030204" pitchFamily="34" charset="0"/>
              </a:rPr>
              <a:t>au </a:t>
            </a:r>
            <a:r>
              <a:rPr lang="fr-FR" sz="3500" smtClean="0">
                <a:latin typeface="Arial Narrow" panose="020B0606020202030204" pitchFamily="34" charset="0"/>
              </a:rPr>
              <a:t>19/02/2018</a:t>
            </a:r>
            <a:endParaRPr lang="fr-FR" sz="35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6000" dirty="0">
              <a:latin typeface="Arial Narrow" panose="020B0606020202030204" pitchFamily="34" charset="0"/>
            </a:endParaRPr>
          </a:p>
          <a:p>
            <a:pPr marL="265113" lvl="0" indent="-265113">
              <a:lnSpc>
                <a:spcPct val="120000"/>
              </a:lnSpc>
              <a:buClr>
                <a:srgbClr val="FF0000"/>
              </a:buClr>
              <a:buFont typeface="Wingdings" panose="05000000000000000000" pitchFamily="2" charset="2"/>
              <a:buChar char="n"/>
              <a:defRPr/>
            </a:pPr>
            <a:r>
              <a:rPr lang="fr-FR" sz="3500" dirty="0" smtClean="0">
                <a:latin typeface="Arial Narrow" panose="020B0606020202030204" pitchFamily="34" charset="0"/>
              </a:rPr>
              <a:t>Actualités </a:t>
            </a:r>
            <a:r>
              <a:rPr lang="fr-FR" sz="3500" dirty="0">
                <a:latin typeface="Arial Narrow" panose="020B0606020202030204" pitchFamily="34" charset="0"/>
              </a:rPr>
              <a:t>: Le </a:t>
            </a:r>
            <a:r>
              <a:rPr lang="fr-FR" sz="3500" b="1" dirty="0">
                <a:latin typeface="Arial Narrow" panose="020B0606020202030204" pitchFamily="34" charset="0"/>
              </a:rPr>
              <a:t>point de gestion APE/APO </a:t>
            </a:r>
            <a:r>
              <a:rPr lang="fr-FR" sz="3500" dirty="0">
                <a:latin typeface="Arial Narrow" panose="020B0606020202030204" pitchFamily="34" charset="0"/>
              </a:rPr>
              <a:t>à fin janvier 2018 est disponible </a:t>
            </a:r>
            <a:r>
              <a:rPr lang="fr-FR" sz="3500" dirty="0" smtClean="0">
                <a:latin typeface="Arial Narrow" panose="020B0606020202030204" pitchFamily="34" charset="0"/>
              </a:rPr>
              <a:t>! </a:t>
            </a:r>
            <a:r>
              <a:rPr lang="fr-FR" sz="3500" dirty="0">
                <a:latin typeface="Arial Narrow" panose="020B0606020202030204" pitchFamily="34" charset="0"/>
              </a:rPr>
              <a:t>Le dernier mensuel est consultable sur votre Espace Défi </a:t>
            </a:r>
            <a:r>
              <a:rPr lang="fr-FR" sz="3500" dirty="0">
                <a:latin typeface="Arial Narrow" panose="020B0606020202030204" pitchFamily="34" charset="0"/>
                <a:hlinkClick r:id="rId3"/>
              </a:rPr>
              <a:t>ICI</a:t>
            </a:r>
            <a:r>
              <a:rPr lang="fr-FR" sz="3500" dirty="0">
                <a:latin typeface="Arial Narrow" panose="020B0606020202030204" pitchFamily="34" charset="0"/>
              </a:rPr>
              <a:t/>
            </a:r>
            <a:br>
              <a:rPr lang="fr-FR" sz="3500" dirty="0">
                <a:latin typeface="Arial Narrow" panose="020B0606020202030204" pitchFamily="34" charset="0"/>
              </a:rPr>
            </a:br>
            <a:r>
              <a:rPr lang="fr-FR" sz="3500" dirty="0" smtClean="0">
                <a:latin typeface="Arial Narrow" panose="020B0606020202030204" pitchFamily="34" charset="0"/>
              </a:rPr>
              <a:t>Vous pourrez retrouver:   -  L'analyse </a:t>
            </a:r>
            <a:r>
              <a:rPr lang="fr-FR" sz="3500" dirty="0">
                <a:latin typeface="Arial Narrow" panose="020B0606020202030204" pitchFamily="34" charset="0"/>
              </a:rPr>
              <a:t>macro et les perspectives économiques de l'équipe de gestion</a:t>
            </a:r>
          </a:p>
          <a:p>
            <a:pPr marL="400050" lvl="2" indent="0" algn="just">
              <a:lnSpc>
                <a:spcPct val="120000"/>
              </a:lnSpc>
              <a:buClr>
                <a:schemeClr val="bg1">
                  <a:lumMod val="50000"/>
                </a:schemeClr>
              </a:buClr>
              <a:buNone/>
              <a:defRPr/>
            </a:pPr>
            <a:r>
              <a:rPr lang="fr-FR" sz="3500" dirty="0" smtClean="0">
                <a:latin typeface="Arial Narrow" panose="020B0606020202030204" pitchFamily="34" charset="0"/>
              </a:rPr>
              <a:t>		  -  Les </a:t>
            </a:r>
            <a:r>
              <a:rPr lang="fr-FR" sz="3500" dirty="0">
                <a:latin typeface="Arial Narrow" panose="020B0606020202030204" pitchFamily="34" charset="0"/>
              </a:rPr>
              <a:t>performances de vos 2 </a:t>
            </a:r>
            <a:r>
              <a:rPr lang="fr-FR" sz="3500" dirty="0" smtClean="0">
                <a:latin typeface="Arial Narrow" panose="020B0606020202030204" pitchFamily="34" charset="0"/>
              </a:rPr>
              <a:t>fonds</a:t>
            </a:r>
          </a:p>
          <a:p>
            <a:pPr marL="400050" lvl="2" indent="0" algn="just">
              <a:lnSpc>
                <a:spcPct val="120000"/>
              </a:lnSpc>
              <a:buClr>
                <a:schemeClr val="bg1">
                  <a:lumMod val="50000"/>
                </a:schemeClr>
              </a:buClr>
              <a:buNone/>
              <a:defRPr/>
            </a:pPr>
            <a:r>
              <a:rPr lang="fr-FR" sz="3500" dirty="0">
                <a:latin typeface="Arial Narrow" panose="020B0606020202030204" pitchFamily="34" charset="0"/>
              </a:rPr>
              <a:t>	</a:t>
            </a:r>
            <a:r>
              <a:rPr lang="fr-FR" sz="3500" dirty="0" smtClean="0">
                <a:latin typeface="Arial Narrow" panose="020B0606020202030204" pitchFamily="34" charset="0"/>
              </a:rPr>
              <a:t>	  -  Les </a:t>
            </a:r>
            <a:r>
              <a:rPr lang="fr-FR" sz="3500" dirty="0">
                <a:latin typeface="Arial Narrow" panose="020B0606020202030204" pitchFamily="34" charset="0"/>
              </a:rPr>
              <a:t>orientations de gestion prises par le </a:t>
            </a:r>
            <a:r>
              <a:rPr lang="fr-FR" sz="3500" dirty="0" smtClean="0">
                <a:latin typeface="Arial Narrow" panose="020B0606020202030204" pitchFamily="34" charset="0"/>
              </a:rPr>
              <a:t>gérant</a:t>
            </a:r>
            <a:endParaRPr lang="fr-FR" sz="3500" dirty="0">
              <a:latin typeface="Arial Narrow" panose="020B0606020202030204" pitchFamily="34" charset="0"/>
            </a:endParaRP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6557" y="2676904"/>
            <a:ext cx="2309917" cy="1473073"/>
          </a:xfrm>
          <a:prstGeom prst="rect">
            <a:avLst/>
          </a:prstGeom>
        </p:spPr>
      </p:pic>
      <p:pic>
        <p:nvPicPr>
          <p:cNvPr id="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7969" t="22891" r="17309" b="10551"/>
          <a:stretch/>
        </p:blipFill>
        <p:spPr bwMode="auto">
          <a:xfrm>
            <a:off x="1403648" y="2196820"/>
            <a:ext cx="3168352" cy="265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8728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834733" y="2530227"/>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538589" y="1158627"/>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400600"/>
          </a:xfrm>
        </p:spPr>
        <p:txBody>
          <a:bodyPr>
            <a:normAutofit fontScale="62500" lnSpcReduction="20000"/>
          </a:bodyPr>
          <a:lstStyle/>
          <a:p>
            <a:pPr marL="982663" lvl="0" indent="-266700">
              <a:lnSpc>
                <a:spcPct val="110000"/>
              </a:lnSpc>
              <a:spcBef>
                <a:spcPts val="0"/>
              </a:spcBef>
              <a:buFont typeface="Wingdings" panose="05000000000000000000" pitchFamily="2" charset="2"/>
              <a:buChar char="Ø"/>
              <a:tabLst>
                <a:tab pos="2695575" algn="l"/>
              </a:tabLst>
            </a:pPr>
            <a:r>
              <a:rPr lang="fr-FR" sz="2400" b="1" dirty="0">
                <a:solidFill>
                  <a:srgbClr val="FF0000"/>
                </a:solidFill>
                <a:latin typeface="Arial Narrow" panose="020B0606020202030204" pitchFamily="34" charset="0"/>
              </a:rPr>
              <a:t>Fichiers à traiter </a:t>
            </a:r>
            <a:r>
              <a:rPr lang="fr-FR" sz="2400" b="1" dirty="0" smtClean="0">
                <a:solidFill>
                  <a:srgbClr val="FF0000"/>
                </a:solidFill>
                <a:latin typeface="Arial Narrow" panose="020B0606020202030204" pitchFamily="34" charset="0"/>
              </a:rPr>
              <a:t>:	</a:t>
            </a:r>
            <a:r>
              <a:rPr lang="fr-FR" sz="2400" dirty="0" smtClean="0">
                <a:latin typeface="Arial Narrow" panose="020B0606020202030204" pitchFamily="34" charset="0"/>
              </a:rPr>
              <a:t>PEL non-respect</a:t>
            </a:r>
          </a:p>
          <a:p>
            <a:pPr marL="2698750" lvl="6" indent="0">
              <a:lnSpc>
                <a:spcPct val="110000"/>
              </a:lnSpc>
              <a:spcBef>
                <a:spcPts val="0"/>
              </a:spcBef>
              <a:buNone/>
            </a:pPr>
            <a:r>
              <a:rPr lang="fr-FR" sz="2400" dirty="0">
                <a:latin typeface="Arial Narrow" panose="020B0606020202030204" pitchFamily="34" charset="0"/>
              </a:rPr>
              <a:t>Lutte </a:t>
            </a:r>
            <a:r>
              <a:rPr lang="fr-FR" sz="2400" dirty="0" smtClean="0">
                <a:latin typeface="Arial Narrow" panose="020B0606020202030204" pitchFamily="34" charset="0"/>
              </a:rPr>
              <a:t>anti-résiliation</a:t>
            </a:r>
          </a:p>
          <a:p>
            <a:pPr marL="2698750" lvl="6" indent="0">
              <a:lnSpc>
                <a:spcPct val="110000"/>
              </a:lnSpc>
              <a:spcBef>
                <a:spcPts val="0"/>
              </a:spcBef>
              <a:buNone/>
            </a:pPr>
            <a:r>
              <a:rPr lang="fr-FR" sz="2400" dirty="0">
                <a:latin typeface="Arial Narrow" panose="020B0606020202030204" pitchFamily="34" charset="0"/>
              </a:rPr>
              <a:t>Fichier Surveillance</a:t>
            </a:r>
          </a:p>
          <a:p>
            <a:pPr marL="2698750" lvl="6" indent="0">
              <a:lnSpc>
                <a:spcPct val="110000"/>
              </a:lnSpc>
              <a:spcBef>
                <a:spcPts val="0"/>
              </a:spcBef>
              <a:buNone/>
            </a:pPr>
            <a:r>
              <a:rPr lang="fr-FR" sz="2400" dirty="0" smtClean="0">
                <a:latin typeface="Arial Narrow" panose="020B0606020202030204" pitchFamily="34" charset="0"/>
              </a:rPr>
              <a:t>Livret A</a:t>
            </a:r>
          </a:p>
          <a:p>
            <a:pPr marL="2698750" lvl="6" indent="0">
              <a:lnSpc>
                <a:spcPct val="110000"/>
              </a:lnSpc>
              <a:spcBef>
                <a:spcPts val="0"/>
              </a:spcBef>
              <a:buNone/>
            </a:pPr>
            <a:r>
              <a:rPr lang="fr-FR" sz="2400" dirty="0" smtClean="0">
                <a:latin typeface="Arial Narrow" panose="020B0606020202030204" pitchFamily="34" charset="0"/>
              </a:rPr>
              <a:t>PEP</a:t>
            </a:r>
          </a:p>
          <a:p>
            <a:pPr marL="2698750" lvl="6" indent="0">
              <a:lnSpc>
                <a:spcPct val="110000"/>
              </a:lnSpc>
              <a:spcBef>
                <a:spcPts val="0"/>
              </a:spcBef>
              <a:buNone/>
            </a:pPr>
            <a:r>
              <a:rPr lang="fr-FR" sz="2400" dirty="0" smtClean="0">
                <a:latin typeface="Arial Narrow" panose="020B0606020202030204" pitchFamily="34" charset="0"/>
              </a:rPr>
              <a:t>Mobilité </a:t>
            </a:r>
            <a:r>
              <a:rPr lang="fr-FR" sz="2400" dirty="0">
                <a:latin typeface="Arial Narrow" panose="020B0606020202030204" pitchFamily="34" charset="0"/>
              </a:rPr>
              <a:t>bancaire</a:t>
            </a:r>
          </a:p>
          <a:p>
            <a:pPr lvl="0"/>
            <a:r>
              <a:rPr lang="fr-FR" sz="2400" b="1" dirty="0" smtClean="0"/>
              <a:t>EPARGNE – EAI</a:t>
            </a:r>
          </a:p>
          <a:p>
            <a:pPr lvl="0"/>
            <a:r>
              <a:rPr lang="fr-FR" sz="2400" b="1" dirty="0" smtClean="0"/>
              <a:t>EPARGNE </a:t>
            </a:r>
            <a:r>
              <a:rPr lang="fr-FR" sz="2400" b="1" dirty="0"/>
              <a:t>– Temps fort 1 - Cible complémentaire </a:t>
            </a:r>
            <a:endParaRPr lang="fr-FR" sz="2400" b="1" dirty="0" smtClean="0"/>
          </a:p>
          <a:p>
            <a:pPr lvl="0"/>
            <a:r>
              <a:rPr lang="fr-FR" sz="2400" b="1" dirty="0" smtClean="0"/>
              <a:t>EPARGNE </a:t>
            </a:r>
            <a:r>
              <a:rPr lang="fr-FR" sz="2400" b="1" dirty="0"/>
              <a:t>– Assurance vie </a:t>
            </a:r>
            <a:r>
              <a:rPr lang="fr-FR" sz="2400" b="1" dirty="0" smtClean="0"/>
              <a:t>– </a:t>
            </a:r>
            <a:r>
              <a:rPr lang="fr-FR" sz="2400" b="1" dirty="0" err="1" smtClean="0"/>
              <a:t>Assurimmeuble</a:t>
            </a:r>
            <a:endParaRPr lang="fr-FR" sz="2400" b="1" dirty="0" smtClean="0"/>
          </a:p>
          <a:p>
            <a:pPr lvl="0"/>
            <a:r>
              <a:rPr lang="fr-FR" sz="2400" b="1" dirty="0" smtClean="0"/>
              <a:t>EPARGNE </a:t>
            </a:r>
            <a:r>
              <a:rPr lang="fr-FR" sz="2400" b="1" dirty="0"/>
              <a:t>– Assurance vie – Revalorisations des rentes 2017</a:t>
            </a:r>
            <a:endParaRPr lang="fr-FR" sz="2400" b="1" dirty="0" smtClean="0"/>
          </a:p>
          <a:p>
            <a:r>
              <a:rPr lang="fr-FR" sz="2400" b="1" dirty="0" smtClean="0"/>
              <a:t>EPARGNE </a:t>
            </a:r>
            <a:r>
              <a:rPr lang="fr-FR" sz="2400" b="1" dirty="0"/>
              <a:t>– HDJ MIF 2 - 22/02/2018</a:t>
            </a:r>
          </a:p>
          <a:p>
            <a:r>
              <a:rPr lang="fr-FR" sz="2400" b="1" dirty="0"/>
              <a:t>EPARGNE – Indispensable 2018</a:t>
            </a:r>
            <a:endParaRPr lang="fr-FR" sz="2400" b="1" dirty="0" smtClean="0"/>
          </a:p>
          <a:p>
            <a:r>
              <a:rPr lang="fr-FR" sz="2400" b="1" dirty="0" smtClean="0"/>
              <a:t>EPARGNE </a:t>
            </a:r>
            <a:r>
              <a:rPr lang="fr-FR" sz="2400" b="1" dirty="0"/>
              <a:t>– </a:t>
            </a:r>
            <a:r>
              <a:rPr lang="fr-FR" sz="2400" b="1" dirty="0" err="1"/>
              <a:t>Eurogram</a:t>
            </a:r>
            <a:r>
              <a:rPr lang="fr-FR" sz="2400" b="1" dirty="0"/>
              <a:t> 3</a:t>
            </a:r>
          </a:p>
          <a:p>
            <a:r>
              <a:rPr lang="fr-FR" sz="2400" b="1" dirty="0"/>
              <a:t>EPARGNE – Suivi de la commercialisation HELIOS</a:t>
            </a:r>
          </a:p>
          <a:p>
            <a:r>
              <a:rPr lang="fr-FR" sz="2400" b="1" dirty="0"/>
              <a:t>EPARGNE – Suivi de la commercialisation IRIS</a:t>
            </a:r>
            <a:endParaRPr lang="fr-FR" sz="2400" b="1" dirty="0" smtClean="0"/>
          </a:p>
          <a:p>
            <a:r>
              <a:rPr lang="fr-FR" sz="2400" b="1" dirty="0" smtClean="0"/>
              <a:t>BANCA </a:t>
            </a:r>
            <a:r>
              <a:rPr lang="fr-FR" sz="2400" b="1" dirty="0"/>
              <a:t>– Clientèle en situation de fragilité financière</a:t>
            </a:r>
          </a:p>
          <a:p>
            <a:r>
              <a:rPr lang="fr-FR" sz="2400" b="1" dirty="0" smtClean="0"/>
              <a:t>BANCA </a:t>
            </a:r>
            <a:r>
              <a:rPr lang="fr-FR" sz="2400" b="1" dirty="0"/>
              <a:t>– MOBILITE BANCAIRE – point sur le dispositif </a:t>
            </a:r>
          </a:p>
          <a:p>
            <a:r>
              <a:rPr lang="fr-FR" sz="2400" b="1" dirty="0" smtClean="0"/>
              <a:t>MARCHE DES PROS – </a:t>
            </a:r>
            <a:r>
              <a:rPr lang="fr-FR" sz="2400" b="1" dirty="0"/>
              <a:t>Révision Annuelle – Part Variable </a:t>
            </a:r>
            <a:endParaRPr lang="fr-FR" sz="2400" b="1" dirty="0" smtClean="0"/>
          </a:p>
          <a:p>
            <a:r>
              <a:rPr lang="fr-FR" sz="2400" b="1" dirty="0"/>
              <a:t>MARCHE DES PROS – CE NET</a:t>
            </a:r>
          </a:p>
          <a:p>
            <a:r>
              <a:rPr lang="fr-FR" sz="2400" b="1" dirty="0" smtClean="0"/>
              <a:t>MARCHE </a:t>
            </a:r>
            <a:r>
              <a:rPr lang="fr-FR" sz="2400" b="1" dirty="0"/>
              <a:t>DES PROS – CG BPCE </a:t>
            </a:r>
            <a:endParaRPr lang="fr-FR" sz="2400" b="1" dirty="0" smtClean="0"/>
          </a:p>
          <a:p>
            <a:r>
              <a:rPr lang="fr-FR" sz="2400" b="1" dirty="0" smtClean="0"/>
              <a:t>MULTICANAL – </a:t>
            </a:r>
            <a:r>
              <a:rPr lang="fr-FR" sz="2400" b="1" dirty="0"/>
              <a:t>SECURPASS -Modification de la date de lancement</a:t>
            </a:r>
            <a:endParaRPr lang="fr-FR" sz="2400" b="1" dirty="0" smtClean="0"/>
          </a:p>
          <a:p>
            <a:r>
              <a:rPr lang="fr-FR" sz="2400" b="1" dirty="0"/>
              <a:t>MULTICANAL – BAD MOBILE - </a:t>
            </a:r>
            <a:r>
              <a:rPr lang="fr-FR" sz="2400" b="1" dirty="0" smtClean="0"/>
              <a:t>2 </a:t>
            </a:r>
            <a:r>
              <a:rPr lang="fr-FR" sz="2400" b="1" dirty="0"/>
              <a:t>nouveautés</a:t>
            </a:r>
          </a:p>
          <a:p>
            <a:r>
              <a:rPr lang="fr-FR" sz="2400" b="1" dirty="0" smtClean="0"/>
              <a:t>MULTICANAL </a:t>
            </a:r>
            <a:r>
              <a:rPr lang="fr-FR" sz="2400" b="1" dirty="0"/>
              <a:t>– Académie Digitale</a:t>
            </a:r>
          </a:p>
        </p:txBody>
      </p:sp>
    </p:spTree>
    <p:extLst>
      <p:ext uri="{BB962C8B-B14F-4D97-AF65-F5344CB8AC3E}">
        <p14:creationId xmlns:p14="http://schemas.microsoft.com/office/powerpoint/2010/main" val="2146767154"/>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http://purl.org/dc/elements/1.1/"/>
    <ds:schemaRef ds:uri="http://www.w3.org/XML/1998/namespace"/>
    <ds:schemaRef ds:uri="http://schemas.microsoft.com/office/2006/documentManagement/types"/>
    <ds:schemaRef ds:uri="http://schemas.openxmlformats.org/package/2006/metadata/core-properties"/>
    <ds:schemaRef ds:uri="02ea4b1b-5614-43b2-acce-6a9ef10fff4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6620</TotalTime>
  <Words>2561</Words>
  <Application>Microsoft Office PowerPoint</Application>
  <PresentationFormat>Affichage à l'écran (4:3)</PresentationFormat>
  <Paragraphs>665</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1-MODELE PART</vt:lpstr>
      <vt:lpstr> nouveau parcours client mif ii Parcours CLIENT – CAS PARTICULIERS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nouveau parcours client mif ii QUIZ </vt:lpstr>
      <vt:lpstr>QUIZ</vt:lpstr>
      <vt:lpstr>QUIZ</vt:lpstr>
      <vt:lpstr>QUIZ :</vt:lpstr>
      <vt:lpstr>QUIZ</vt:lpstr>
      <vt:lpstr> nouveau parcours client mif ii Annexes</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A5700294</cp:lastModifiedBy>
  <cp:revision>426</cp:revision>
  <cp:lastPrinted>2018-02-19T10:43:00Z</cp:lastPrinted>
  <dcterms:created xsi:type="dcterms:W3CDTF">2016-06-03T08:10:53Z</dcterms:created>
  <dcterms:modified xsi:type="dcterms:W3CDTF">2018-02-22T07:53:32Z</dcterms:modified>
</cp:coreProperties>
</file>