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39"/>
  </p:notesMasterIdLst>
  <p:handoutMasterIdLst>
    <p:handoutMasterId r:id="rId40"/>
  </p:handoutMasterIdLst>
  <p:sldIdLst>
    <p:sldId id="296" r:id="rId2"/>
    <p:sldId id="292" r:id="rId3"/>
    <p:sldId id="303" r:id="rId4"/>
    <p:sldId id="304" r:id="rId5"/>
    <p:sldId id="321" r:id="rId6"/>
    <p:sldId id="305" r:id="rId7"/>
    <p:sldId id="306" r:id="rId8"/>
    <p:sldId id="322" r:id="rId9"/>
    <p:sldId id="308" r:id="rId10"/>
    <p:sldId id="314" r:id="rId11"/>
    <p:sldId id="323" r:id="rId12"/>
    <p:sldId id="307" r:id="rId13"/>
    <p:sldId id="309" r:id="rId14"/>
    <p:sldId id="339" r:id="rId15"/>
    <p:sldId id="324" r:id="rId16"/>
    <p:sldId id="311" r:id="rId17"/>
    <p:sldId id="313" r:id="rId18"/>
    <p:sldId id="315" r:id="rId19"/>
    <p:sldId id="325" r:id="rId20"/>
    <p:sldId id="316" r:id="rId21"/>
    <p:sldId id="317" r:id="rId22"/>
    <p:sldId id="318" r:id="rId23"/>
    <p:sldId id="326" r:id="rId24"/>
    <p:sldId id="329" r:id="rId25"/>
    <p:sldId id="319" r:id="rId26"/>
    <p:sldId id="327" r:id="rId27"/>
    <p:sldId id="320" r:id="rId28"/>
    <p:sldId id="328" r:id="rId29"/>
    <p:sldId id="330" r:id="rId30"/>
    <p:sldId id="331" r:id="rId31"/>
    <p:sldId id="332" r:id="rId32"/>
    <p:sldId id="333" r:id="rId33"/>
    <p:sldId id="334" r:id="rId34"/>
    <p:sldId id="335" r:id="rId35"/>
    <p:sldId id="336" r:id="rId36"/>
    <p:sldId id="337" r:id="rId37"/>
    <p:sldId id="338" r:id="rId38"/>
  </p:sldIdLst>
  <p:sldSz cx="9144000" cy="6858000" type="screen4x3"/>
  <p:notesSz cx="6797675" cy="9926638"/>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15">
          <p15:clr>
            <a:srgbClr val="A4A3A4"/>
          </p15:clr>
        </p15:guide>
        <p15:guide id="2" pos="5602">
          <p15:clr>
            <a:srgbClr val="A4A3A4"/>
          </p15:clr>
        </p15:guide>
        <p15:guide id="3" orient="horz">
          <p15:clr>
            <a:srgbClr val="A4A3A4"/>
          </p15:clr>
        </p15:guide>
        <p15:guide id="4" pos="5759">
          <p15:clr>
            <a:srgbClr val="A4A3A4"/>
          </p15:clr>
        </p15:guide>
      </p15:sldGuideLst>
    </p:ext>
    <p:ext uri="{2D200454-40CA-4A62-9FC3-DE9A4176ACB9}">
      <p15:notesGuideLst xmlns=""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Davina Dauzet" initials="DD" lastIdx="16" clrIdx="0">
    <p:extLst/>
  </p:cmAuthor>
  <p:cmAuthor id="2" name="Davina Dauzet" initials="DD [2]" lastIdx="1" clrIdx="1">
    <p:extLst/>
  </p:cmAuthor>
  <p:cmAuthor id="3" name="Davina Dauzet" initials="DD [3]" lastIdx="1" clrIdx="2">
    <p:extLst/>
  </p:cmAuthor>
  <p:cmAuthor id="4" name="Davina Dauzet" initials="DD [4]" lastIdx="1" clrIdx="3">
    <p:extLst/>
  </p:cmAuthor>
  <p:cmAuthor id="5" name="Davina Dauzet" initials="DD [5]" lastIdx="1" clrIdx="4">
    <p:extLst/>
  </p:cmAuthor>
  <p:cmAuthor id="6" name="Davina Dauzet" initials="DD [6]" lastIdx="1" clrIdx="5">
    <p:extLst/>
  </p:cmAuthor>
  <p:cmAuthor id="7" name="Davina Dauzet" initials="DD [7]" lastIdx="1" clrIdx="6">
    <p:extLst/>
  </p:cmAuthor>
  <p:cmAuthor id="8" name="Davina Dauzet" initials="DD [8]" lastIdx="1" clrIdx="7">
    <p:extLst/>
  </p:cmAuthor>
  <p:cmAuthor id="9" name="Davina Dauzet" initials="DD [9]" lastIdx="1" clrIdx="8">
    <p:extLst/>
  </p:cmAuthor>
  <p:cmAuthor id="10" name="Davina Dauzet" initials="DD [10]" lastIdx="1" clrIdx="9">
    <p:extLst/>
  </p:cmAuthor>
  <p:cmAuthor id="11" name="Davina Dauzet" initials="DD [11]" lastIdx="1" clrIdx="10">
    <p:extLst/>
  </p:cmAuthor>
  <p:cmAuthor id="12" name="Davina Dauzet" initials="DD [12]" lastIdx="1" clrIdx="11">
    <p:extLst/>
  </p:cmAuthor>
  <p:cmAuthor id="13" name="Davina Dauzet" initials="DD [13]" lastIdx="1" clrIdx="12">
    <p:extLst/>
  </p:cmAuthor>
  <p:cmAuthor id="14" name="Davina Dauzet" initials="DD [14]" lastIdx="1" clrIdx="13">
    <p:extLst/>
  </p:cmAuthor>
  <p:cmAuthor id="15" name="Davina Dauzet" initials="DD [15]" lastIdx="1" clrIdx="14">
    <p:extLst/>
  </p:cmAuthor>
  <p:cmAuthor id="16" name="Davina Dauzet" initials="DD [16]" lastIdx="1" clrIdx="15">
    <p:extLst/>
  </p:cmAuthor>
  <p:cmAuthor id="17" name="Davina Dauzet" initials="DD [17]" lastIdx="1" clrIdx="16">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C31632"/>
    <a:srgbClr val="8F0D22"/>
    <a:srgbClr val="0000FF"/>
    <a:srgbClr val="FFCCFF"/>
    <a:srgbClr val="595959"/>
    <a:srgbClr val="FFFFFF"/>
    <a:srgbClr val="223A5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454"/>
    <p:restoredTop sz="94193" autoAdjust="0"/>
  </p:normalViewPr>
  <p:slideViewPr>
    <p:cSldViewPr showGuides="1">
      <p:cViewPr varScale="1">
        <p:scale>
          <a:sx n="108" d="100"/>
          <a:sy n="108" d="100"/>
        </p:scale>
        <p:origin x="-1608" y="-78"/>
      </p:cViewPr>
      <p:guideLst>
        <p:guide orient="horz" pos="2115"/>
        <p:guide orient="horz"/>
        <p:guide pos="5602"/>
        <p:guide pos="5759"/>
      </p:guideLst>
    </p:cSldViewPr>
  </p:slideViewPr>
  <p:notesTextViewPr>
    <p:cViewPr>
      <p:scale>
        <a:sx n="1" d="1"/>
        <a:sy n="1" d="1"/>
      </p:scale>
      <p:origin x="0" y="0"/>
    </p:cViewPr>
  </p:notesTextViewPr>
  <p:notesViewPr>
    <p:cSldViewPr showGuides="1">
      <p:cViewPr varScale="1">
        <p:scale>
          <a:sx n="116" d="100"/>
          <a:sy n="116" d="100"/>
        </p:scale>
        <p:origin x="-4998" y="-96"/>
      </p:cViewPr>
      <p:guideLst>
        <p:guide orient="horz" pos="3127"/>
        <p:guide pos="2141"/>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47" Type="http://schemas.microsoft.com/office/2015/10/relationships/revisionInfo" Target="revisionInfo.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handoutMaster" Target="handoutMasters/handoutMaster1.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sz="quarter" idx="1"/>
          </p:nvPr>
        </p:nvSpPr>
        <p:spPr>
          <a:xfrm>
            <a:off x="3850443" y="0"/>
            <a:ext cx="2945659" cy="496332"/>
          </a:xfrm>
          <a:prstGeom prst="rect">
            <a:avLst/>
          </a:prstGeom>
        </p:spPr>
        <p:txBody>
          <a:bodyPr vert="horz" lIns="91440" tIns="45720" rIns="91440" bIns="45720" rtlCol="0"/>
          <a:lstStyle>
            <a:lvl1pPr algn="r">
              <a:defRPr sz="1200"/>
            </a:lvl1pPr>
          </a:lstStyle>
          <a:p>
            <a:fld id="{E9EE0349-EDD4-49F9-AF80-3B443319975B}" type="datetimeFigureOut">
              <a:rPr lang="fr-FR" smtClean="0"/>
              <a:t>19/02/2018</a:t>
            </a:fld>
            <a:endParaRPr lang="fr-FR"/>
          </a:p>
        </p:txBody>
      </p:sp>
      <p:sp>
        <p:nvSpPr>
          <p:cNvPr id="4" name="Espace réservé du pied de page 3"/>
          <p:cNvSpPr>
            <a:spLocks noGrp="1"/>
          </p:cNvSpPr>
          <p:nvPr>
            <p:ph type="ftr" sz="quarter" idx="2"/>
          </p:nvPr>
        </p:nvSpPr>
        <p:spPr>
          <a:xfrm>
            <a:off x="0" y="9428583"/>
            <a:ext cx="2945659" cy="496332"/>
          </a:xfrm>
          <a:prstGeom prst="rect">
            <a:avLst/>
          </a:prstGeom>
        </p:spPr>
        <p:txBody>
          <a:bodyPr vert="horz" lIns="91440" tIns="45720" rIns="91440" bIns="45720" rtlCol="0" anchor="b"/>
          <a:lstStyle>
            <a:lvl1pPr algn="l">
              <a:defRPr sz="1200"/>
            </a:lvl1pPr>
          </a:lstStyle>
          <a:p>
            <a:endParaRPr lang="fr-FR"/>
          </a:p>
        </p:txBody>
      </p:sp>
      <p:sp>
        <p:nvSpPr>
          <p:cNvPr id="5" name="Espace réservé du numéro de diapositive 4"/>
          <p:cNvSpPr>
            <a:spLocks noGrp="1"/>
          </p:cNvSpPr>
          <p:nvPr>
            <p:ph type="sldNum" sz="quarter" idx="3"/>
          </p:nvPr>
        </p:nvSpPr>
        <p:spPr>
          <a:xfrm>
            <a:off x="3850443" y="9428583"/>
            <a:ext cx="2945659" cy="496332"/>
          </a:xfrm>
          <a:prstGeom prst="rect">
            <a:avLst/>
          </a:prstGeom>
        </p:spPr>
        <p:txBody>
          <a:bodyPr vert="horz" lIns="91440" tIns="45720" rIns="91440" bIns="45720" rtlCol="0" anchor="b"/>
          <a:lstStyle>
            <a:lvl1pPr algn="r">
              <a:defRPr sz="1200"/>
            </a:lvl1pPr>
          </a:lstStyle>
          <a:p>
            <a:fld id="{1F696377-EC5A-470E-8B46-F875CBA32888}" type="slidenum">
              <a:rPr lang="fr-FR" smtClean="0"/>
              <a:t>‹N°›</a:t>
            </a:fld>
            <a:endParaRPr lang="fr-FR"/>
          </a:p>
        </p:txBody>
      </p:sp>
    </p:spTree>
    <p:extLst>
      <p:ext uri="{BB962C8B-B14F-4D97-AF65-F5344CB8AC3E}">
        <p14:creationId xmlns:p14="http://schemas.microsoft.com/office/powerpoint/2010/main" val="384106227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50443" y="0"/>
            <a:ext cx="2945659" cy="496332"/>
          </a:xfrm>
          <a:prstGeom prst="rect">
            <a:avLst/>
          </a:prstGeom>
        </p:spPr>
        <p:txBody>
          <a:bodyPr vert="horz" lIns="91440" tIns="45720" rIns="91440" bIns="45720" rtlCol="0"/>
          <a:lstStyle>
            <a:lvl1pPr algn="r">
              <a:defRPr sz="1200"/>
            </a:lvl1pPr>
          </a:lstStyle>
          <a:p>
            <a:fld id="{D7998B5C-2BD5-47C8-8BFF-FF284A350E8C}" type="datetimeFigureOut">
              <a:rPr lang="fr-FR" smtClean="0"/>
              <a:t>19/02/2018</a:t>
            </a:fld>
            <a:endParaRPr lang="fr-FR"/>
          </a:p>
        </p:txBody>
      </p:sp>
      <p:sp>
        <p:nvSpPr>
          <p:cNvPr id="4" name="Espace réservé de l'image des diapositives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79768" y="4715153"/>
            <a:ext cx="5438140" cy="4466987"/>
          </a:xfrm>
          <a:prstGeom prst="rect">
            <a:avLst/>
          </a:prstGeom>
        </p:spPr>
        <p:txBody>
          <a:bodyPr vert="horz" lIns="91440" tIns="45720" rIns="91440" bIns="45720" rtlCol="0"/>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9428583"/>
            <a:ext cx="2945659" cy="496332"/>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50443" y="9428583"/>
            <a:ext cx="2945659" cy="496332"/>
          </a:xfrm>
          <a:prstGeom prst="rect">
            <a:avLst/>
          </a:prstGeom>
        </p:spPr>
        <p:txBody>
          <a:bodyPr vert="horz" lIns="91440" tIns="45720" rIns="91440" bIns="45720" rtlCol="0" anchor="b"/>
          <a:lstStyle>
            <a:lvl1pPr algn="r">
              <a:defRPr sz="1200"/>
            </a:lvl1pPr>
          </a:lstStyle>
          <a:p>
            <a:fld id="{1043B20C-9EC3-456B-8DFC-4A38DA7612A0}" type="slidenum">
              <a:rPr lang="fr-FR" smtClean="0"/>
              <a:t>‹N°›</a:t>
            </a:fld>
            <a:endParaRPr lang="fr-FR"/>
          </a:p>
        </p:txBody>
      </p:sp>
    </p:spTree>
    <p:extLst>
      <p:ext uri="{BB962C8B-B14F-4D97-AF65-F5344CB8AC3E}">
        <p14:creationId xmlns:p14="http://schemas.microsoft.com/office/powerpoint/2010/main" val="393947517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Page de garde visuel 1">
    <p:spTree>
      <p:nvGrpSpPr>
        <p:cNvPr id="1" name=""/>
        <p:cNvGrpSpPr/>
        <p:nvPr/>
      </p:nvGrpSpPr>
      <p:grpSpPr>
        <a:xfrm>
          <a:off x="0" y="0"/>
          <a:ext cx="0" cy="0"/>
          <a:chOff x="0" y="0"/>
          <a:chExt cx="0" cy="0"/>
        </a:xfrm>
      </p:grpSpPr>
      <p:sp>
        <p:nvSpPr>
          <p:cNvPr id="2" name="Titre 1"/>
          <p:cNvSpPr>
            <a:spLocks noGrp="1"/>
          </p:cNvSpPr>
          <p:nvPr>
            <p:ph type="ctrTitle" hasCustomPrompt="1"/>
          </p:nvPr>
        </p:nvSpPr>
        <p:spPr>
          <a:xfrm>
            <a:off x="2270524" y="4137276"/>
            <a:ext cx="4608000" cy="648000"/>
          </a:xfrm>
        </p:spPr>
        <p:txBody>
          <a:bodyPr>
            <a:noAutofit/>
          </a:bodyPr>
          <a:lstStyle>
            <a:lvl1pPr algn="ctr">
              <a:defRPr sz="3500" spc="0" baseline="0"/>
            </a:lvl1pPr>
          </a:lstStyle>
          <a:p>
            <a:r>
              <a:rPr lang="fr-FR" dirty="0"/>
              <a:t>Titre </a:t>
            </a:r>
            <a:r>
              <a:rPr lang="fr-FR" dirty="0" err="1"/>
              <a:t>lorem</a:t>
            </a:r>
            <a:endParaRPr lang="fr-FR" dirty="0"/>
          </a:p>
        </p:txBody>
      </p:sp>
      <p:sp>
        <p:nvSpPr>
          <p:cNvPr id="3" name="Sous-titre 2"/>
          <p:cNvSpPr>
            <a:spLocks noGrp="1"/>
          </p:cNvSpPr>
          <p:nvPr>
            <p:ph type="subTitle" idx="1" hasCustomPrompt="1"/>
          </p:nvPr>
        </p:nvSpPr>
        <p:spPr>
          <a:xfrm>
            <a:off x="2270524" y="4563678"/>
            <a:ext cx="4608000" cy="540000"/>
          </a:xfrm>
        </p:spPr>
        <p:txBody>
          <a:bodyPr tIns="82800">
            <a:normAutofit/>
          </a:bodyPr>
          <a:lstStyle>
            <a:lvl1pPr marL="0" indent="0" algn="ctr">
              <a:buNone/>
              <a:defRPr sz="2600" b="1" spc="0" baseline="0">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err="1"/>
              <a:t>Ipsum</a:t>
            </a:r>
            <a:r>
              <a:rPr lang="fr-FR" dirty="0"/>
              <a:t> </a:t>
            </a:r>
            <a:r>
              <a:rPr lang="fr-FR" dirty="0" err="1"/>
              <a:t>sit</a:t>
            </a:r>
            <a:r>
              <a:rPr lang="fr-FR" dirty="0"/>
              <a:t> </a:t>
            </a:r>
            <a:r>
              <a:rPr lang="fr-FR" dirty="0" err="1"/>
              <a:t>dolor</a:t>
            </a:r>
            <a:endParaRPr lang="fr-FR" dirty="0"/>
          </a:p>
          <a:p>
            <a:endParaRPr lang="fr-FR" dirty="0"/>
          </a:p>
          <a:p>
            <a:endParaRPr lang="fr-FR" dirty="0"/>
          </a:p>
        </p:txBody>
      </p:sp>
      <p:cxnSp>
        <p:nvCxnSpPr>
          <p:cNvPr id="9" name="Connecteur droit 8"/>
          <p:cNvCxnSpPr/>
          <p:nvPr userDrawn="1"/>
        </p:nvCxnSpPr>
        <p:spPr>
          <a:xfrm>
            <a:off x="3233524" y="4124783"/>
            <a:ext cx="2682000" cy="0"/>
          </a:xfrm>
          <a:prstGeom prst="line">
            <a:avLst/>
          </a:prstGeom>
          <a:ln w="508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1" name="Connecteur droit 10"/>
          <p:cNvCxnSpPr/>
          <p:nvPr userDrawn="1"/>
        </p:nvCxnSpPr>
        <p:spPr>
          <a:xfrm>
            <a:off x="3233524" y="6149635"/>
            <a:ext cx="2682000" cy="0"/>
          </a:xfrm>
          <a:prstGeom prst="line">
            <a:avLst/>
          </a:prstGeom>
          <a:ln w="50800">
            <a:solidFill>
              <a:schemeClr val="accent1"/>
            </a:solidFill>
          </a:ln>
        </p:spPr>
        <p:style>
          <a:lnRef idx="1">
            <a:schemeClr val="accent1"/>
          </a:lnRef>
          <a:fillRef idx="0">
            <a:schemeClr val="accent1"/>
          </a:fillRef>
          <a:effectRef idx="0">
            <a:schemeClr val="accent1"/>
          </a:effectRef>
          <a:fontRef idx="minor">
            <a:schemeClr val="tx1"/>
          </a:fontRef>
        </p:style>
      </p:cxnSp>
      <p:sp>
        <p:nvSpPr>
          <p:cNvPr id="5" name="Espace réservé du texte 4"/>
          <p:cNvSpPr>
            <a:spLocks noGrp="1"/>
          </p:cNvSpPr>
          <p:nvPr>
            <p:ph type="body" sz="quarter" idx="13" hasCustomPrompt="1"/>
          </p:nvPr>
        </p:nvSpPr>
        <p:spPr>
          <a:xfrm>
            <a:off x="3142800" y="5014800"/>
            <a:ext cx="2952000" cy="1076400"/>
          </a:xfrm>
        </p:spPr>
        <p:txBody>
          <a:bodyPr/>
          <a:lstStyle>
            <a:lvl1pPr>
              <a:defRPr sz="1600" b="0"/>
            </a:lvl1pPr>
          </a:lstStyle>
          <a:p>
            <a:pPr lvl="0"/>
            <a:r>
              <a:rPr lang="fr-FR" dirty="0" err="1"/>
              <a:t>inserez</a:t>
            </a:r>
            <a:r>
              <a:rPr lang="fr-FR" dirty="0"/>
              <a:t> le texte</a:t>
            </a:r>
          </a:p>
        </p:txBody>
      </p:sp>
      <p:pic>
        <p:nvPicPr>
          <p:cNvPr id="10" name="Espace réservé pour une image  11"/>
          <p:cNvPicPr>
            <a:picLocks noChangeAspect="1"/>
          </p:cNvPicPr>
          <p:nvPr userDrawn="1"/>
        </p:nvPicPr>
        <p:blipFill>
          <a:blip r:embed="rId2" cstate="print">
            <a:extLst>
              <a:ext uri="{28A0092B-C50C-407E-A947-70E740481C1C}">
                <a14:useLocalDpi xmlns:a14="http://schemas.microsoft.com/office/drawing/2010/main" val="0"/>
              </a:ext>
            </a:extLst>
          </a:blip>
          <a:srcRect l="85" r="85"/>
          <a:stretch>
            <a:fillRect/>
          </a:stretch>
        </p:blipFill>
        <p:spPr>
          <a:xfrm>
            <a:off x="216000" y="248400"/>
            <a:ext cx="932400" cy="932400"/>
          </a:xfrm>
          <a:prstGeom prst="rect">
            <a:avLst/>
          </a:prstGeom>
        </p:spPr>
      </p:pic>
      <p:pic>
        <p:nvPicPr>
          <p:cNvPr id="17" name="Espace réservé du contenu 3"/>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16694" y="1339850"/>
            <a:ext cx="8667750" cy="2451099"/>
          </a:xfrm>
          <a:prstGeom prst="rect">
            <a:avLst/>
          </a:prstGeom>
        </p:spPr>
      </p:pic>
      <p:grpSp>
        <p:nvGrpSpPr>
          <p:cNvPr id="18" name="Groupe 17"/>
          <p:cNvGrpSpPr/>
          <p:nvPr userDrawn="1"/>
        </p:nvGrpSpPr>
        <p:grpSpPr>
          <a:xfrm>
            <a:off x="-623910" y="1669672"/>
            <a:ext cx="1683663" cy="1791757"/>
            <a:chOff x="-623910" y="1669672"/>
            <a:chExt cx="1683663" cy="1791757"/>
          </a:xfrm>
        </p:grpSpPr>
        <p:sp>
          <p:nvSpPr>
            <p:cNvPr id="19" name="Forme en L 1"/>
            <p:cNvSpPr>
              <a:spLocks noChangeAspect="1"/>
            </p:cNvSpPr>
            <p:nvPr/>
          </p:nvSpPr>
          <p:spPr>
            <a:xfrm rot="19007924" flipH="1">
              <a:off x="-623910" y="1669672"/>
              <a:ext cx="1683663" cy="1791757"/>
            </a:xfrm>
            <a:custGeom>
              <a:avLst/>
              <a:gdLst>
                <a:gd name="connsiteX0" fmla="*/ 0 w 1692000"/>
                <a:gd name="connsiteY0" fmla="*/ 0 h 1976054"/>
                <a:gd name="connsiteX1" fmla="*/ 517363 w 1692000"/>
                <a:gd name="connsiteY1" fmla="*/ 0 h 1976054"/>
                <a:gd name="connsiteX2" fmla="*/ 517363 w 1692000"/>
                <a:gd name="connsiteY2" fmla="*/ 1458691 h 1976054"/>
                <a:gd name="connsiteX3" fmla="*/ 1692000 w 1692000"/>
                <a:gd name="connsiteY3" fmla="*/ 1458691 h 1976054"/>
                <a:gd name="connsiteX4" fmla="*/ 1692000 w 1692000"/>
                <a:gd name="connsiteY4" fmla="*/ 1976054 h 1976054"/>
                <a:gd name="connsiteX5" fmla="*/ 0 w 1692000"/>
                <a:gd name="connsiteY5" fmla="*/ 1976054 h 1976054"/>
                <a:gd name="connsiteX6" fmla="*/ 0 w 1692000"/>
                <a:gd name="connsiteY6" fmla="*/ 0 h 1976054"/>
                <a:gd name="connsiteX0" fmla="*/ 697 w 1692000"/>
                <a:gd name="connsiteY0" fmla="*/ 173000 h 1976054"/>
                <a:gd name="connsiteX1" fmla="*/ 517363 w 1692000"/>
                <a:gd name="connsiteY1" fmla="*/ 0 h 1976054"/>
                <a:gd name="connsiteX2" fmla="*/ 517363 w 1692000"/>
                <a:gd name="connsiteY2" fmla="*/ 1458691 h 1976054"/>
                <a:gd name="connsiteX3" fmla="*/ 1692000 w 1692000"/>
                <a:gd name="connsiteY3" fmla="*/ 1458691 h 1976054"/>
                <a:gd name="connsiteX4" fmla="*/ 1692000 w 1692000"/>
                <a:gd name="connsiteY4" fmla="*/ 1976054 h 1976054"/>
                <a:gd name="connsiteX5" fmla="*/ 0 w 1692000"/>
                <a:gd name="connsiteY5" fmla="*/ 1976054 h 1976054"/>
                <a:gd name="connsiteX6" fmla="*/ 697 w 1692000"/>
                <a:gd name="connsiteY6" fmla="*/ 173000 h 1976054"/>
                <a:gd name="connsiteX0" fmla="*/ 697 w 1692000"/>
                <a:gd name="connsiteY0" fmla="*/ 0 h 1803054"/>
                <a:gd name="connsiteX1" fmla="*/ 516422 w 1692000"/>
                <a:gd name="connsiteY1" fmla="*/ 561551 h 1803054"/>
                <a:gd name="connsiteX2" fmla="*/ 517363 w 1692000"/>
                <a:gd name="connsiteY2" fmla="*/ 1285691 h 1803054"/>
                <a:gd name="connsiteX3" fmla="*/ 1692000 w 1692000"/>
                <a:gd name="connsiteY3" fmla="*/ 1285691 h 1803054"/>
                <a:gd name="connsiteX4" fmla="*/ 1692000 w 1692000"/>
                <a:gd name="connsiteY4" fmla="*/ 1803054 h 1803054"/>
                <a:gd name="connsiteX5" fmla="*/ 0 w 1692000"/>
                <a:gd name="connsiteY5" fmla="*/ 1803054 h 1803054"/>
                <a:gd name="connsiteX6" fmla="*/ 697 w 1692000"/>
                <a:gd name="connsiteY6" fmla="*/ 0 h 1803054"/>
                <a:gd name="connsiteX0" fmla="*/ 1295 w 1692000"/>
                <a:gd name="connsiteY0" fmla="*/ 0 h 1755858"/>
                <a:gd name="connsiteX1" fmla="*/ 516422 w 1692000"/>
                <a:gd name="connsiteY1" fmla="*/ 514355 h 1755858"/>
                <a:gd name="connsiteX2" fmla="*/ 517363 w 1692000"/>
                <a:gd name="connsiteY2" fmla="*/ 1238495 h 1755858"/>
                <a:gd name="connsiteX3" fmla="*/ 1692000 w 1692000"/>
                <a:gd name="connsiteY3" fmla="*/ 1238495 h 1755858"/>
                <a:gd name="connsiteX4" fmla="*/ 1692000 w 1692000"/>
                <a:gd name="connsiteY4" fmla="*/ 1755858 h 1755858"/>
                <a:gd name="connsiteX5" fmla="*/ 0 w 1692000"/>
                <a:gd name="connsiteY5" fmla="*/ 1755858 h 1755858"/>
                <a:gd name="connsiteX6" fmla="*/ 1295 w 1692000"/>
                <a:gd name="connsiteY6" fmla="*/ 0 h 1755858"/>
                <a:gd name="connsiteX0" fmla="*/ 2549 w 1692000"/>
                <a:gd name="connsiteY0" fmla="*/ 0 h 1791757"/>
                <a:gd name="connsiteX1" fmla="*/ 516422 w 1692000"/>
                <a:gd name="connsiteY1" fmla="*/ 550254 h 1791757"/>
                <a:gd name="connsiteX2" fmla="*/ 517363 w 1692000"/>
                <a:gd name="connsiteY2" fmla="*/ 1274394 h 1791757"/>
                <a:gd name="connsiteX3" fmla="*/ 1692000 w 1692000"/>
                <a:gd name="connsiteY3" fmla="*/ 1274394 h 1791757"/>
                <a:gd name="connsiteX4" fmla="*/ 1692000 w 1692000"/>
                <a:gd name="connsiteY4" fmla="*/ 1791757 h 1791757"/>
                <a:gd name="connsiteX5" fmla="*/ 0 w 1692000"/>
                <a:gd name="connsiteY5" fmla="*/ 1791757 h 1791757"/>
                <a:gd name="connsiteX6" fmla="*/ 2549 w 1692000"/>
                <a:gd name="connsiteY6" fmla="*/ 0 h 1791757"/>
                <a:gd name="connsiteX0" fmla="*/ 2549 w 1692000"/>
                <a:gd name="connsiteY0" fmla="*/ 0 h 1791757"/>
                <a:gd name="connsiteX1" fmla="*/ 516422 w 1692000"/>
                <a:gd name="connsiteY1" fmla="*/ 550254 h 1791757"/>
                <a:gd name="connsiteX2" fmla="*/ 517363 w 1692000"/>
                <a:gd name="connsiteY2" fmla="*/ 1274394 h 1791757"/>
                <a:gd name="connsiteX3" fmla="*/ 1193273 w 1692000"/>
                <a:gd name="connsiteY3" fmla="*/ 1274950 h 1791757"/>
                <a:gd name="connsiteX4" fmla="*/ 1692000 w 1692000"/>
                <a:gd name="connsiteY4" fmla="*/ 1791757 h 1791757"/>
                <a:gd name="connsiteX5" fmla="*/ 0 w 1692000"/>
                <a:gd name="connsiteY5" fmla="*/ 1791757 h 1791757"/>
                <a:gd name="connsiteX6" fmla="*/ 2549 w 1692000"/>
                <a:gd name="connsiteY6" fmla="*/ 0 h 1791757"/>
                <a:gd name="connsiteX0" fmla="*/ 2549 w 1674050"/>
                <a:gd name="connsiteY0" fmla="*/ 0 h 1791757"/>
                <a:gd name="connsiteX1" fmla="*/ 516422 w 1674050"/>
                <a:gd name="connsiteY1" fmla="*/ 550254 h 1791757"/>
                <a:gd name="connsiteX2" fmla="*/ 517363 w 1674050"/>
                <a:gd name="connsiteY2" fmla="*/ 1274394 h 1791757"/>
                <a:gd name="connsiteX3" fmla="*/ 1193273 w 1674050"/>
                <a:gd name="connsiteY3" fmla="*/ 1274950 h 1791757"/>
                <a:gd name="connsiteX4" fmla="*/ 1674050 w 1674050"/>
                <a:gd name="connsiteY4" fmla="*/ 1791130 h 1791757"/>
                <a:gd name="connsiteX5" fmla="*/ 0 w 1674050"/>
                <a:gd name="connsiteY5" fmla="*/ 1791757 h 1791757"/>
                <a:gd name="connsiteX6" fmla="*/ 2549 w 1674050"/>
                <a:gd name="connsiteY6" fmla="*/ 0 h 1791757"/>
                <a:gd name="connsiteX0" fmla="*/ 1923 w 1674050"/>
                <a:gd name="connsiteY0" fmla="*/ 0 h 1773807"/>
                <a:gd name="connsiteX1" fmla="*/ 516422 w 1674050"/>
                <a:gd name="connsiteY1" fmla="*/ 532304 h 1773807"/>
                <a:gd name="connsiteX2" fmla="*/ 517363 w 1674050"/>
                <a:gd name="connsiteY2" fmla="*/ 1256444 h 1773807"/>
                <a:gd name="connsiteX3" fmla="*/ 1193273 w 1674050"/>
                <a:gd name="connsiteY3" fmla="*/ 1257000 h 1773807"/>
                <a:gd name="connsiteX4" fmla="*/ 1674050 w 1674050"/>
                <a:gd name="connsiteY4" fmla="*/ 1773180 h 1773807"/>
                <a:gd name="connsiteX5" fmla="*/ 0 w 1674050"/>
                <a:gd name="connsiteY5" fmla="*/ 1773807 h 1773807"/>
                <a:gd name="connsiteX6" fmla="*/ 1923 w 1674050"/>
                <a:gd name="connsiteY6" fmla="*/ 0 h 1773807"/>
                <a:gd name="connsiteX0" fmla="*/ 2707 w 1674050"/>
                <a:gd name="connsiteY0" fmla="*/ 0 h 1796244"/>
                <a:gd name="connsiteX1" fmla="*/ 516422 w 1674050"/>
                <a:gd name="connsiteY1" fmla="*/ 554741 h 1796244"/>
                <a:gd name="connsiteX2" fmla="*/ 517363 w 1674050"/>
                <a:gd name="connsiteY2" fmla="*/ 1278881 h 1796244"/>
                <a:gd name="connsiteX3" fmla="*/ 1193273 w 1674050"/>
                <a:gd name="connsiteY3" fmla="*/ 1279437 h 1796244"/>
                <a:gd name="connsiteX4" fmla="*/ 1674050 w 1674050"/>
                <a:gd name="connsiteY4" fmla="*/ 1795617 h 1796244"/>
                <a:gd name="connsiteX5" fmla="*/ 0 w 1674050"/>
                <a:gd name="connsiteY5" fmla="*/ 1796244 h 1796244"/>
                <a:gd name="connsiteX6" fmla="*/ 2707 w 1674050"/>
                <a:gd name="connsiteY6" fmla="*/ 0 h 1796244"/>
                <a:gd name="connsiteX0" fmla="*/ 1610 w 1674050"/>
                <a:gd name="connsiteY0" fmla="*/ 0 h 1764833"/>
                <a:gd name="connsiteX1" fmla="*/ 516422 w 1674050"/>
                <a:gd name="connsiteY1" fmla="*/ 523330 h 1764833"/>
                <a:gd name="connsiteX2" fmla="*/ 517363 w 1674050"/>
                <a:gd name="connsiteY2" fmla="*/ 1247470 h 1764833"/>
                <a:gd name="connsiteX3" fmla="*/ 1193273 w 1674050"/>
                <a:gd name="connsiteY3" fmla="*/ 1248026 h 1764833"/>
                <a:gd name="connsiteX4" fmla="*/ 1674050 w 1674050"/>
                <a:gd name="connsiteY4" fmla="*/ 1764206 h 1764833"/>
                <a:gd name="connsiteX5" fmla="*/ 0 w 1674050"/>
                <a:gd name="connsiteY5" fmla="*/ 1764833 h 1764833"/>
                <a:gd name="connsiteX6" fmla="*/ 1610 w 1674050"/>
                <a:gd name="connsiteY6" fmla="*/ 0 h 1764833"/>
                <a:gd name="connsiteX0" fmla="*/ 2549 w 1674050"/>
                <a:gd name="connsiteY0" fmla="*/ 0 h 1791757"/>
                <a:gd name="connsiteX1" fmla="*/ 516422 w 1674050"/>
                <a:gd name="connsiteY1" fmla="*/ 550254 h 1791757"/>
                <a:gd name="connsiteX2" fmla="*/ 517363 w 1674050"/>
                <a:gd name="connsiteY2" fmla="*/ 1274394 h 1791757"/>
                <a:gd name="connsiteX3" fmla="*/ 1193273 w 1674050"/>
                <a:gd name="connsiteY3" fmla="*/ 1274950 h 1791757"/>
                <a:gd name="connsiteX4" fmla="*/ 1674050 w 1674050"/>
                <a:gd name="connsiteY4" fmla="*/ 1791130 h 1791757"/>
                <a:gd name="connsiteX5" fmla="*/ 0 w 1674050"/>
                <a:gd name="connsiteY5" fmla="*/ 1791757 h 1791757"/>
                <a:gd name="connsiteX6" fmla="*/ 2549 w 1674050"/>
                <a:gd name="connsiteY6" fmla="*/ 0 h 17917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74050" h="1791757">
                  <a:moveTo>
                    <a:pt x="2549" y="0"/>
                  </a:moveTo>
                  <a:lnTo>
                    <a:pt x="516422" y="550254"/>
                  </a:lnTo>
                  <a:cubicBezTo>
                    <a:pt x="516736" y="791634"/>
                    <a:pt x="517049" y="1033014"/>
                    <a:pt x="517363" y="1274394"/>
                  </a:cubicBezTo>
                  <a:lnTo>
                    <a:pt x="1193273" y="1274950"/>
                  </a:lnTo>
                  <a:lnTo>
                    <a:pt x="1674050" y="1791130"/>
                  </a:lnTo>
                  <a:lnTo>
                    <a:pt x="0" y="1791757"/>
                  </a:lnTo>
                  <a:cubicBezTo>
                    <a:pt x="232" y="1190739"/>
                    <a:pt x="2317" y="601018"/>
                    <a:pt x="2549" y="0"/>
                  </a:cubicBezTo>
                  <a:close/>
                </a:path>
              </a:pathLst>
            </a:custGeom>
            <a:solidFill>
              <a:srgbClr val="C31632">
                <a:alpha val="69804"/>
              </a:srgb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0" name="Corde 19"/>
            <p:cNvSpPr>
              <a:spLocks noChangeAspect="1"/>
            </p:cNvSpPr>
            <p:nvPr/>
          </p:nvSpPr>
          <p:spPr>
            <a:xfrm rot="10800000">
              <a:off x="-338400" y="2257200"/>
              <a:ext cx="648000" cy="648072"/>
            </a:xfrm>
            <a:prstGeom prst="chord">
              <a:avLst>
                <a:gd name="adj1" fmla="val 5259741"/>
                <a:gd name="adj2" fmla="val 16300347"/>
              </a:avLst>
            </a:prstGeom>
            <a:solidFill>
              <a:srgbClr val="C31632">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21" name="Espace réservé du texte 5"/>
          <p:cNvSpPr>
            <a:spLocks noGrp="1"/>
          </p:cNvSpPr>
          <p:nvPr>
            <p:ph type="body" sz="quarter" idx="14" hasCustomPrompt="1"/>
          </p:nvPr>
        </p:nvSpPr>
        <p:spPr>
          <a:xfrm>
            <a:off x="126000" y="3861048"/>
            <a:ext cx="5778389" cy="246221"/>
          </a:xfrm>
        </p:spPr>
        <p:txBody>
          <a:bodyPr wrap="square">
            <a:spAutoFit/>
          </a:bodyPr>
          <a:lstStyle>
            <a:lvl1pPr algn="l">
              <a:lnSpc>
                <a:spcPct val="100000"/>
              </a:lnSpc>
              <a:spcAft>
                <a:spcPts val="0"/>
              </a:spcAft>
              <a:defRPr sz="1000" b="0" cap="none" baseline="0">
                <a:solidFill>
                  <a:schemeClr val="tx1"/>
                </a:solidFill>
                <a:latin typeface="+mn-lt"/>
              </a:defRPr>
            </a:lvl1pPr>
            <a:lvl2pPr algn="l">
              <a:lnSpc>
                <a:spcPct val="100000"/>
              </a:lnSpc>
              <a:defRPr sz="1000" b="0" cap="none" baseline="0">
                <a:solidFill>
                  <a:schemeClr val="tx1"/>
                </a:solidFill>
              </a:defRPr>
            </a:lvl2pPr>
            <a:lvl3pPr algn="l">
              <a:lnSpc>
                <a:spcPct val="100000"/>
              </a:lnSpc>
              <a:defRPr sz="1000" b="0" cap="none" baseline="0">
                <a:solidFill>
                  <a:schemeClr val="tx1"/>
                </a:solidFill>
              </a:defRPr>
            </a:lvl3pPr>
            <a:lvl4pPr algn="l">
              <a:lnSpc>
                <a:spcPct val="100000"/>
              </a:lnSpc>
              <a:defRPr sz="1000" b="0" cap="none" baseline="0">
                <a:solidFill>
                  <a:schemeClr val="tx1"/>
                </a:solidFill>
              </a:defRPr>
            </a:lvl4pPr>
            <a:lvl5pPr marL="0" indent="0" algn="l">
              <a:lnSpc>
                <a:spcPct val="100000"/>
              </a:lnSpc>
              <a:spcBef>
                <a:spcPts val="0"/>
              </a:spcBef>
              <a:spcAft>
                <a:spcPts val="0"/>
              </a:spcAft>
              <a:buNone/>
              <a:defRPr sz="1000" b="0" cap="none" baseline="0">
                <a:solidFill>
                  <a:schemeClr val="tx1"/>
                </a:solidFill>
              </a:defRPr>
            </a:lvl5pPr>
            <a:lvl6pPr marL="0" indent="0" algn="l">
              <a:lnSpc>
                <a:spcPct val="100000"/>
              </a:lnSpc>
              <a:spcBef>
                <a:spcPts val="0"/>
              </a:spcBef>
              <a:buNone/>
              <a:defRPr sz="1000" b="0" cap="none" baseline="0">
                <a:solidFill>
                  <a:schemeClr val="tx1"/>
                </a:solidFill>
              </a:defRPr>
            </a:lvl6pPr>
            <a:lvl7pPr algn="l">
              <a:lnSpc>
                <a:spcPct val="100000"/>
              </a:lnSpc>
              <a:defRPr sz="1000" b="0" cap="none" baseline="0">
                <a:solidFill>
                  <a:schemeClr val="tx1"/>
                </a:solidFill>
              </a:defRPr>
            </a:lvl7pPr>
            <a:lvl8pPr algn="l">
              <a:lnSpc>
                <a:spcPct val="100000"/>
              </a:lnSpc>
              <a:spcAft>
                <a:spcPts val="0"/>
              </a:spcAft>
              <a:defRPr sz="1000" b="0" cap="none" baseline="0">
                <a:solidFill>
                  <a:schemeClr val="tx1"/>
                </a:solidFill>
              </a:defRPr>
            </a:lvl8pPr>
            <a:lvl9pPr marL="0" indent="0" algn="l">
              <a:lnSpc>
                <a:spcPct val="100000"/>
              </a:lnSpc>
              <a:spcAft>
                <a:spcPts val="0"/>
              </a:spcAft>
              <a:defRPr sz="1000" b="0" cap="none" baseline="0">
                <a:solidFill>
                  <a:schemeClr val="tx1"/>
                </a:solidFill>
              </a:defRPr>
            </a:lvl9pPr>
          </a:lstStyle>
          <a:p>
            <a:pPr lvl="0"/>
            <a:r>
              <a:rPr lang="fr-FR" dirty="0"/>
              <a:t>Direction XXX - CAISSE D’EPARGNE XXX</a:t>
            </a:r>
          </a:p>
        </p:txBody>
      </p:sp>
      <p:sp>
        <p:nvSpPr>
          <p:cNvPr id="22" name="Espace réservé du texte 5"/>
          <p:cNvSpPr>
            <a:spLocks noGrp="1"/>
          </p:cNvSpPr>
          <p:nvPr>
            <p:ph type="body" sz="quarter" idx="15" hasCustomPrompt="1"/>
          </p:nvPr>
        </p:nvSpPr>
        <p:spPr>
          <a:xfrm>
            <a:off x="3228478" y="6189452"/>
            <a:ext cx="2687046" cy="276999"/>
          </a:xfrm>
        </p:spPr>
        <p:txBody>
          <a:bodyPr wrap="square">
            <a:spAutoFit/>
          </a:bodyPr>
          <a:lstStyle>
            <a:lvl1pPr algn="ctr">
              <a:lnSpc>
                <a:spcPct val="100000"/>
              </a:lnSpc>
              <a:spcAft>
                <a:spcPts val="0"/>
              </a:spcAft>
              <a:defRPr sz="1200" b="0" cap="all" baseline="0">
                <a:solidFill>
                  <a:schemeClr val="tx1"/>
                </a:solidFill>
                <a:latin typeface="+mn-lt"/>
              </a:defRPr>
            </a:lvl1pPr>
            <a:lvl2pPr algn="l">
              <a:lnSpc>
                <a:spcPct val="100000"/>
              </a:lnSpc>
              <a:defRPr sz="1000" b="0" cap="none" baseline="0">
                <a:solidFill>
                  <a:schemeClr val="tx1"/>
                </a:solidFill>
              </a:defRPr>
            </a:lvl2pPr>
            <a:lvl3pPr algn="l">
              <a:lnSpc>
                <a:spcPct val="100000"/>
              </a:lnSpc>
              <a:defRPr sz="1000" b="0" cap="none" baseline="0">
                <a:solidFill>
                  <a:schemeClr val="tx1"/>
                </a:solidFill>
              </a:defRPr>
            </a:lvl3pPr>
            <a:lvl4pPr algn="l">
              <a:lnSpc>
                <a:spcPct val="100000"/>
              </a:lnSpc>
              <a:defRPr sz="1000" b="0" cap="none" baseline="0">
                <a:solidFill>
                  <a:schemeClr val="tx1"/>
                </a:solidFill>
              </a:defRPr>
            </a:lvl4pPr>
            <a:lvl5pPr marL="0" indent="0" algn="l">
              <a:lnSpc>
                <a:spcPct val="100000"/>
              </a:lnSpc>
              <a:spcBef>
                <a:spcPts val="0"/>
              </a:spcBef>
              <a:spcAft>
                <a:spcPts val="0"/>
              </a:spcAft>
              <a:buNone/>
              <a:defRPr sz="1000" b="0" cap="none" baseline="0">
                <a:solidFill>
                  <a:schemeClr val="tx1"/>
                </a:solidFill>
              </a:defRPr>
            </a:lvl5pPr>
            <a:lvl6pPr marL="0" indent="0" algn="l">
              <a:lnSpc>
                <a:spcPct val="100000"/>
              </a:lnSpc>
              <a:spcBef>
                <a:spcPts val="0"/>
              </a:spcBef>
              <a:buNone/>
              <a:defRPr sz="1000" b="0" cap="none" baseline="0">
                <a:solidFill>
                  <a:schemeClr val="tx1"/>
                </a:solidFill>
              </a:defRPr>
            </a:lvl6pPr>
            <a:lvl7pPr algn="l">
              <a:lnSpc>
                <a:spcPct val="100000"/>
              </a:lnSpc>
              <a:defRPr sz="1000" b="0" cap="none" baseline="0">
                <a:solidFill>
                  <a:schemeClr val="tx1"/>
                </a:solidFill>
              </a:defRPr>
            </a:lvl7pPr>
            <a:lvl8pPr algn="l">
              <a:lnSpc>
                <a:spcPct val="100000"/>
              </a:lnSpc>
              <a:spcAft>
                <a:spcPts val="0"/>
              </a:spcAft>
              <a:defRPr sz="1000" b="0" cap="none" baseline="0">
                <a:solidFill>
                  <a:schemeClr val="tx1"/>
                </a:solidFill>
              </a:defRPr>
            </a:lvl8pPr>
            <a:lvl9pPr marL="0" indent="0" algn="l">
              <a:lnSpc>
                <a:spcPct val="100000"/>
              </a:lnSpc>
              <a:spcAft>
                <a:spcPts val="0"/>
              </a:spcAft>
              <a:defRPr sz="1000" b="0" cap="none" baseline="0">
                <a:solidFill>
                  <a:schemeClr val="tx1"/>
                </a:solidFill>
              </a:defRPr>
            </a:lvl9pPr>
          </a:lstStyle>
          <a:p>
            <a:pPr lvl="0"/>
            <a:r>
              <a:rPr lang="fr-FR" dirty="0"/>
              <a:t>00 mois 2017</a:t>
            </a:r>
          </a:p>
        </p:txBody>
      </p:sp>
    </p:spTree>
    <p:extLst>
      <p:ext uri="{BB962C8B-B14F-4D97-AF65-F5344CB8AC3E}">
        <p14:creationId xmlns:p14="http://schemas.microsoft.com/office/powerpoint/2010/main" val="136131558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ommaire">
    <p:bg>
      <p:bgPr>
        <a:solidFill>
          <a:schemeClr val="accent1"/>
        </a:solidFill>
        <a:effectLst/>
      </p:bgPr>
    </p:bg>
    <p:spTree>
      <p:nvGrpSpPr>
        <p:cNvPr id="1" name=""/>
        <p:cNvGrpSpPr/>
        <p:nvPr/>
      </p:nvGrpSpPr>
      <p:grpSpPr>
        <a:xfrm>
          <a:off x="0" y="0"/>
          <a:ext cx="0" cy="0"/>
          <a:chOff x="0" y="0"/>
          <a:chExt cx="0" cy="0"/>
        </a:xfrm>
      </p:grpSpPr>
      <p:sp>
        <p:nvSpPr>
          <p:cNvPr id="23" name="Rectangle 22"/>
          <p:cNvSpPr/>
          <p:nvPr userDrawn="1"/>
        </p:nvSpPr>
        <p:spPr>
          <a:xfrm>
            <a:off x="0" y="6210000"/>
            <a:ext cx="9144000" cy="64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 name="Rectangle 9"/>
          <p:cNvSpPr/>
          <p:nvPr userDrawn="1"/>
        </p:nvSpPr>
        <p:spPr>
          <a:xfrm>
            <a:off x="0" y="6210000"/>
            <a:ext cx="9144000" cy="64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Titre 1"/>
          <p:cNvSpPr>
            <a:spLocks noGrp="1"/>
          </p:cNvSpPr>
          <p:nvPr>
            <p:ph type="title" hasCustomPrompt="1"/>
          </p:nvPr>
        </p:nvSpPr>
        <p:spPr>
          <a:xfrm>
            <a:off x="3060000" y="620688"/>
            <a:ext cx="3492000" cy="756000"/>
          </a:xfrm>
        </p:spPr>
        <p:txBody>
          <a:bodyPr anchor="t">
            <a:noAutofit/>
          </a:bodyPr>
          <a:lstStyle>
            <a:lvl1pPr algn="l">
              <a:defRPr sz="4400" b="1" cap="all">
                <a:solidFill>
                  <a:schemeClr val="bg1"/>
                </a:solidFill>
              </a:defRPr>
            </a:lvl1pPr>
          </a:lstStyle>
          <a:p>
            <a:r>
              <a:rPr lang="fr-FR" dirty="0"/>
              <a:t>sommaire</a:t>
            </a:r>
          </a:p>
        </p:txBody>
      </p:sp>
      <p:sp>
        <p:nvSpPr>
          <p:cNvPr id="8" name="Espace réservé du texte 7"/>
          <p:cNvSpPr>
            <a:spLocks noGrp="1"/>
          </p:cNvSpPr>
          <p:nvPr>
            <p:ph type="body" sz="quarter" idx="13"/>
          </p:nvPr>
        </p:nvSpPr>
        <p:spPr>
          <a:xfrm>
            <a:off x="3059113" y="1620000"/>
            <a:ext cx="4176712" cy="4032000"/>
          </a:xfrm>
        </p:spPr>
        <p:txBody>
          <a:bodyPr lIns="115200"/>
          <a:lstStyle>
            <a:lvl1pPr>
              <a:lnSpc>
                <a:spcPct val="80000"/>
              </a:lnSpc>
              <a:tabLst>
                <a:tab pos="2520000" algn="l"/>
                <a:tab pos="3060000" algn="l"/>
              </a:tabLst>
              <a:defRPr sz="1400" b="1" baseline="0">
                <a:solidFill>
                  <a:schemeClr val="bg1"/>
                </a:solidFill>
              </a:defRPr>
            </a:lvl1pPr>
            <a:lvl2pPr marL="216000">
              <a:lnSpc>
                <a:spcPct val="80000"/>
              </a:lnSpc>
              <a:spcAft>
                <a:spcPts val="770"/>
              </a:spcAft>
              <a:tabLst>
                <a:tab pos="2520000" algn="l"/>
                <a:tab pos="3060000" algn="l"/>
              </a:tabLst>
              <a:defRPr sz="1100" b="0" cap="all" baseline="0">
                <a:solidFill>
                  <a:schemeClr val="bg1"/>
                </a:solidFill>
              </a:defRPr>
            </a:lvl2pPr>
            <a:lvl5pPr marL="0" indent="0">
              <a:buNone/>
              <a:defRPr/>
            </a:lvl5pPr>
          </a:lstStyle>
          <a:p>
            <a:pPr lvl="0"/>
            <a:r>
              <a:rPr lang="fr-FR" dirty="0"/>
              <a:t>Modifiez les styles du texte du masque</a:t>
            </a:r>
          </a:p>
          <a:p>
            <a:pPr lvl="1"/>
            <a:r>
              <a:rPr lang="fr-FR" dirty="0"/>
              <a:t>Deuxième niveau</a:t>
            </a:r>
          </a:p>
        </p:txBody>
      </p:sp>
      <p:sp>
        <p:nvSpPr>
          <p:cNvPr id="11" name="Forme en L 19"/>
          <p:cNvSpPr/>
          <p:nvPr userDrawn="1"/>
        </p:nvSpPr>
        <p:spPr>
          <a:xfrm rot="19020000" flipH="1">
            <a:off x="-1164102" y="2554425"/>
            <a:ext cx="2325874" cy="2492343"/>
          </a:xfrm>
          <a:custGeom>
            <a:avLst/>
            <a:gdLst>
              <a:gd name="connsiteX0" fmla="*/ 0 w 2466000"/>
              <a:gd name="connsiteY0" fmla="*/ 0 h 2880000"/>
              <a:gd name="connsiteX1" fmla="*/ 726459 w 2466000"/>
              <a:gd name="connsiteY1" fmla="*/ 0 h 2880000"/>
              <a:gd name="connsiteX2" fmla="*/ 726459 w 2466000"/>
              <a:gd name="connsiteY2" fmla="*/ 2183873 h 2880000"/>
              <a:gd name="connsiteX3" fmla="*/ 2466000 w 2466000"/>
              <a:gd name="connsiteY3" fmla="*/ 2183873 h 2880000"/>
              <a:gd name="connsiteX4" fmla="*/ 2466000 w 2466000"/>
              <a:gd name="connsiteY4" fmla="*/ 2880000 h 2880000"/>
              <a:gd name="connsiteX5" fmla="*/ 0 w 2466000"/>
              <a:gd name="connsiteY5" fmla="*/ 2880000 h 2880000"/>
              <a:gd name="connsiteX6" fmla="*/ 0 w 2466000"/>
              <a:gd name="connsiteY6" fmla="*/ 0 h 2880000"/>
              <a:gd name="connsiteX0" fmla="*/ 0 w 2472803"/>
              <a:gd name="connsiteY0" fmla="*/ 401415 h 2880000"/>
              <a:gd name="connsiteX1" fmla="*/ 733262 w 2472803"/>
              <a:gd name="connsiteY1" fmla="*/ 0 h 2880000"/>
              <a:gd name="connsiteX2" fmla="*/ 733262 w 2472803"/>
              <a:gd name="connsiteY2" fmla="*/ 2183873 h 2880000"/>
              <a:gd name="connsiteX3" fmla="*/ 2472803 w 2472803"/>
              <a:gd name="connsiteY3" fmla="*/ 2183873 h 2880000"/>
              <a:gd name="connsiteX4" fmla="*/ 2472803 w 2472803"/>
              <a:gd name="connsiteY4" fmla="*/ 2880000 h 2880000"/>
              <a:gd name="connsiteX5" fmla="*/ 6803 w 2472803"/>
              <a:gd name="connsiteY5" fmla="*/ 2880000 h 2880000"/>
              <a:gd name="connsiteX6" fmla="*/ 0 w 2472803"/>
              <a:gd name="connsiteY6" fmla="*/ 401415 h 2880000"/>
              <a:gd name="connsiteX0" fmla="*/ 0 w 2472468"/>
              <a:gd name="connsiteY0" fmla="*/ 391806 h 2880000"/>
              <a:gd name="connsiteX1" fmla="*/ 732927 w 2472468"/>
              <a:gd name="connsiteY1" fmla="*/ 0 h 2880000"/>
              <a:gd name="connsiteX2" fmla="*/ 732927 w 2472468"/>
              <a:gd name="connsiteY2" fmla="*/ 2183873 h 2880000"/>
              <a:gd name="connsiteX3" fmla="*/ 2472468 w 2472468"/>
              <a:gd name="connsiteY3" fmla="*/ 2183873 h 2880000"/>
              <a:gd name="connsiteX4" fmla="*/ 2472468 w 2472468"/>
              <a:gd name="connsiteY4" fmla="*/ 2880000 h 2880000"/>
              <a:gd name="connsiteX5" fmla="*/ 6468 w 2472468"/>
              <a:gd name="connsiteY5" fmla="*/ 2880000 h 2880000"/>
              <a:gd name="connsiteX6" fmla="*/ 0 w 2472468"/>
              <a:gd name="connsiteY6" fmla="*/ 391806 h 2880000"/>
              <a:gd name="connsiteX0" fmla="*/ 0 w 2472468"/>
              <a:gd name="connsiteY0" fmla="*/ 0 h 2488194"/>
              <a:gd name="connsiteX1" fmla="*/ 730425 w 2472468"/>
              <a:gd name="connsiteY1" fmla="*/ 781797 h 2488194"/>
              <a:gd name="connsiteX2" fmla="*/ 732927 w 2472468"/>
              <a:gd name="connsiteY2" fmla="*/ 1792067 h 2488194"/>
              <a:gd name="connsiteX3" fmla="*/ 2472468 w 2472468"/>
              <a:gd name="connsiteY3" fmla="*/ 1792067 h 2488194"/>
              <a:gd name="connsiteX4" fmla="*/ 2472468 w 2472468"/>
              <a:gd name="connsiteY4" fmla="*/ 2488194 h 2488194"/>
              <a:gd name="connsiteX5" fmla="*/ 6468 w 2472468"/>
              <a:gd name="connsiteY5" fmla="*/ 2488194 h 2488194"/>
              <a:gd name="connsiteX6" fmla="*/ 0 w 2472468"/>
              <a:gd name="connsiteY6" fmla="*/ 0 h 2488194"/>
              <a:gd name="connsiteX0" fmla="*/ 0 w 2472468"/>
              <a:gd name="connsiteY0" fmla="*/ 0 h 2488194"/>
              <a:gd name="connsiteX1" fmla="*/ 730425 w 2472468"/>
              <a:gd name="connsiteY1" fmla="*/ 781797 h 2488194"/>
              <a:gd name="connsiteX2" fmla="*/ 732927 w 2472468"/>
              <a:gd name="connsiteY2" fmla="*/ 1792067 h 2488194"/>
              <a:gd name="connsiteX3" fmla="*/ 1664295 w 2472468"/>
              <a:gd name="connsiteY3" fmla="*/ 1789798 h 2488194"/>
              <a:gd name="connsiteX4" fmla="*/ 2472468 w 2472468"/>
              <a:gd name="connsiteY4" fmla="*/ 2488194 h 2488194"/>
              <a:gd name="connsiteX5" fmla="*/ 6468 w 2472468"/>
              <a:gd name="connsiteY5" fmla="*/ 2488194 h 2488194"/>
              <a:gd name="connsiteX6" fmla="*/ 0 w 2472468"/>
              <a:gd name="connsiteY6" fmla="*/ 0 h 2488194"/>
              <a:gd name="connsiteX0" fmla="*/ 0 w 2325874"/>
              <a:gd name="connsiteY0" fmla="*/ 0 h 2492343"/>
              <a:gd name="connsiteX1" fmla="*/ 730425 w 2325874"/>
              <a:gd name="connsiteY1" fmla="*/ 781797 h 2492343"/>
              <a:gd name="connsiteX2" fmla="*/ 732927 w 2325874"/>
              <a:gd name="connsiteY2" fmla="*/ 1792067 h 2492343"/>
              <a:gd name="connsiteX3" fmla="*/ 1664295 w 2325874"/>
              <a:gd name="connsiteY3" fmla="*/ 1789798 h 2492343"/>
              <a:gd name="connsiteX4" fmla="*/ 2325874 w 2325874"/>
              <a:gd name="connsiteY4" fmla="*/ 2492343 h 2492343"/>
              <a:gd name="connsiteX5" fmla="*/ 6468 w 2325874"/>
              <a:gd name="connsiteY5" fmla="*/ 2488194 h 2492343"/>
              <a:gd name="connsiteX6" fmla="*/ 0 w 2325874"/>
              <a:gd name="connsiteY6" fmla="*/ 0 h 24923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25874" h="2492343">
                <a:moveTo>
                  <a:pt x="0" y="0"/>
                </a:moveTo>
                <a:lnTo>
                  <a:pt x="730425" y="781797"/>
                </a:lnTo>
                <a:lnTo>
                  <a:pt x="732927" y="1792067"/>
                </a:lnTo>
                <a:lnTo>
                  <a:pt x="1664295" y="1789798"/>
                </a:lnTo>
                <a:lnTo>
                  <a:pt x="2325874" y="2492343"/>
                </a:lnTo>
                <a:lnTo>
                  <a:pt x="6468" y="2488194"/>
                </a:lnTo>
                <a:cubicBezTo>
                  <a:pt x="4200" y="1661999"/>
                  <a:pt x="2268" y="826195"/>
                  <a:pt x="0" y="0"/>
                </a:cubicBezTo>
                <a:close/>
              </a:path>
            </a:pathLst>
          </a:custGeom>
          <a:solidFill>
            <a:srgbClr val="FFFFFF">
              <a:alpha val="20000"/>
            </a:srgb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Espace réservé du numéro de diapositive 5"/>
          <p:cNvSpPr>
            <a:spLocks noGrp="1"/>
          </p:cNvSpPr>
          <p:nvPr>
            <p:ph type="sldNum" sz="quarter" idx="14"/>
          </p:nvPr>
        </p:nvSpPr>
        <p:spPr/>
        <p:txBody>
          <a:bodyPr/>
          <a:lstStyle/>
          <a:p>
            <a:fld id="{0536D7D7-E68B-4848-A580-3E20DDE126DB}" type="slidenum">
              <a:rPr lang="fr-FR" smtClean="0"/>
              <a:pPr/>
              <a:t>‹N°›</a:t>
            </a:fld>
            <a:endParaRPr lang="fr-FR" dirty="0"/>
          </a:p>
        </p:txBody>
      </p:sp>
      <p:sp>
        <p:nvSpPr>
          <p:cNvPr id="13" name="Espace réservé du pied de page 4"/>
          <p:cNvSpPr>
            <a:spLocks noGrp="1"/>
          </p:cNvSpPr>
          <p:nvPr>
            <p:ph type="ftr" sz="quarter" idx="3"/>
          </p:nvPr>
        </p:nvSpPr>
        <p:spPr>
          <a:xfrm>
            <a:off x="2699792" y="6463539"/>
            <a:ext cx="3960240" cy="365125"/>
          </a:xfrm>
          <a:prstGeom prst="rect">
            <a:avLst/>
          </a:prstGeom>
        </p:spPr>
        <p:txBody>
          <a:bodyPr vert="horz" lIns="91440" tIns="45720" rIns="91440" bIns="45720" rtlCol="0" anchor="ctr"/>
          <a:lstStyle>
            <a:lvl1pPr algn="ctr">
              <a:defRPr sz="900">
                <a:solidFill>
                  <a:srgbClr val="223A5A"/>
                </a:solidFill>
                <a:latin typeface="Verdana" panose="020B0604030504040204" pitchFamily="34" charset="0"/>
                <a:ea typeface="Verdana" panose="020B0604030504040204" pitchFamily="34" charset="0"/>
                <a:cs typeface="Verdana" panose="020B0604030504040204" pitchFamily="34" charset="0"/>
              </a:defRPr>
            </a:lvl1pPr>
          </a:lstStyle>
          <a:p>
            <a:r>
              <a:rPr lang="fr-FR" smtClean="0"/>
              <a:t>Titre de la présentation-01/01/2018</a:t>
            </a:r>
            <a:endParaRPr lang="fr-FR" dirty="0"/>
          </a:p>
        </p:txBody>
      </p:sp>
      <p:pic>
        <p:nvPicPr>
          <p:cNvPr id="14" name="Imag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bwMode="auto">
          <a:xfrm>
            <a:off x="7131652" y="6357941"/>
            <a:ext cx="1683728"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412053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4_Titre 2 lignes et 2 contenus texte">
    <p:bg>
      <p:bgPr>
        <a:solidFill>
          <a:schemeClr val="bg1"/>
        </a:solidFill>
        <a:effectLst/>
      </p:bgPr>
    </p:bg>
    <p:spTree>
      <p:nvGrpSpPr>
        <p:cNvPr id="1" name=""/>
        <p:cNvGrpSpPr/>
        <p:nvPr/>
      </p:nvGrpSpPr>
      <p:grpSpPr>
        <a:xfrm>
          <a:off x="0" y="0"/>
          <a:ext cx="0" cy="0"/>
          <a:chOff x="0" y="0"/>
          <a:chExt cx="0" cy="0"/>
        </a:xfrm>
      </p:grpSpPr>
      <p:sp>
        <p:nvSpPr>
          <p:cNvPr id="15" name="Espace réservé du texte 14"/>
          <p:cNvSpPr>
            <a:spLocks noGrp="1"/>
          </p:cNvSpPr>
          <p:nvPr>
            <p:ph type="body" sz="quarter" idx="18"/>
          </p:nvPr>
        </p:nvSpPr>
        <p:spPr>
          <a:xfrm>
            <a:off x="349200" y="3233448"/>
            <a:ext cx="4132800" cy="360000"/>
          </a:xfrm>
        </p:spPr>
        <p:txBody>
          <a:bodyPr wrap="square">
            <a:normAutofit/>
          </a:bodyPr>
          <a:lstStyle>
            <a:lvl1pPr>
              <a:defRPr/>
            </a:lvl1pPr>
          </a:lstStyle>
          <a:p>
            <a:pPr lvl="0"/>
            <a:r>
              <a:rPr lang="fr-FR" dirty="0"/>
              <a:t>Modifiez les styles du texte du masque</a:t>
            </a:r>
          </a:p>
        </p:txBody>
      </p:sp>
      <p:sp>
        <p:nvSpPr>
          <p:cNvPr id="17" name="Espace réservé du texte 16"/>
          <p:cNvSpPr>
            <a:spLocks noGrp="1"/>
          </p:cNvSpPr>
          <p:nvPr>
            <p:ph type="body" sz="quarter" idx="19"/>
          </p:nvPr>
        </p:nvSpPr>
        <p:spPr>
          <a:xfrm>
            <a:off x="4644008" y="1224048"/>
            <a:ext cx="3384550" cy="3717120"/>
          </a:xfrm>
        </p:spPr>
        <p:txBody>
          <a:bodyPr>
            <a:normAutofit/>
          </a:bodyPr>
          <a:lstStyle>
            <a:lvl1pPr>
              <a:defRPr/>
            </a:lvl1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grpSp>
        <p:nvGrpSpPr>
          <p:cNvPr id="2" name="Groupe 1"/>
          <p:cNvGrpSpPr/>
          <p:nvPr userDrawn="1"/>
        </p:nvGrpSpPr>
        <p:grpSpPr>
          <a:xfrm>
            <a:off x="8143822" y="2216198"/>
            <a:ext cx="1332284" cy="1600395"/>
            <a:chOff x="8143822" y="2216198"/>
            <a:chExt cx="1332284" cy="1600395"/>
          </a:xfrm>
        </p:grpSpPr>
        <p:sp>
          <p:nvSpPr>
            <p:cNvPr id="10" name="Rectangle 9"/>
            <p:cNvSpPr/>
            <p:nvPr/>
          </p:nvSpPr>
          <p:spPr>
            <a:xfrm rot="18780000" flipH="1">
              <a:off x="8106778" y="2709939"/>
              <a:ext cx="1429678" cy="442196"/>
            </a:xfrm>
            <a:custGeom>
              <a:avLst/>
              <a:gdLst>
                <a:gd name="connsiteX0" fmla="*/ 0 w 1764000"/>
                <a:gd name="connsiteY0" fmla="*/ 0 h 441000"/>
                <a:gd name="connsiteX1" fmla="*/ 1764000 w 1764000"/>
                <a:gd name="connsiteY1" fmla="*/ 0 h 441000"/>
                <a:gd name="connsiteX2" fmla="*/ 1764000 w 1764000"/>
                <a:gd name="connsiteY2" fmla="*/ 441000 h 441000"/>
                <a:gd name="connsiteX3" fmla="*/ 0 w 1764000"/>
                <a:gd name="connsiteY3" fmla="*/ 441000 h 441000"/>
                <a:gd name="connsiteX4" fmla="*/ 0 w 1764000"/>
                <a:gd name="connsiteY4" fmla="*/ 0 h 441000"/>
                <a:gd name="connsiteX0" fmla="*/ 334322 w 1764000"/>
                <a:gd name="connsiteY0" fmla="*/ 351 h 441000"/>
                <a:gd name="connsiteX1" fmla="*/ 1764000 w 1764000"/>
                <a:gd name="connsiteY1" fmla="*/ 0 h 441000"/>
                <a:gd name="connsiteX2" fmla="*/ 1764000 w 1764000"/>
                <a:gd name="connsiteY2" fmla="*/ 441000 h 441000"/>
                <a:gd name="connsiteX3" fmla="*/ 0 w 1764000"/>
                <a:gd name="connsiteY3" fmla="*/ 441000 h 441000"/>
                <a:gd name="connsiteX4" fmla="*/ 334322 w 1764000"/>
                <a:gd name="connsiteY4" fmla="*/ 351 h 441000"/>
                <a:gd name="connsiteX0" fmla="*/ 0 w 1429678"/>
                <a:gd name="connsiteY0" fmla="*/ 351 h 442196"/>
                <a:gd name="connsiteX1" fmla="*/ 1429678 w 1429678"/>
                <a:gd name="connsiteY1" fmla="*/ 0 h 442196"/>
                <a:gd name="connsiteX2" fmla="*/ 1429678 w 1429678"/>
                <a:gd name="connsiteY2" fmla="*/ 441000 h 442196"/>
                <a:gd name="connsiteX3" fmla="*/ 473571 w 1429678"/>
                <a:gd name="connsiteY3" fmla="*/ 442196 h 442196"/>
                <a:gd name="connsiteX4" fmla="*/ 0 w 1429678"/>
                <a:gd name="connsiteY4" fmla="*/ 351 h 4421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29678" h="442196">
                  <a:moveTo>
                    <a:pt x="0" y="351"/>
                  </a:moveTo>
                  <a:lnTo>
                    <a:pt x="1429678" y="0"/>
                  </a:lnTo>
                  <a:lnTo>
                    <a:pt x="1429678" y="441000"/>
                  </a:lnTo>
                  <a:lnTo>
                    <a:pt x="473571" y="442196"/>
                  </a:lnTo>
                  <a:lnTo>
                    <a:pt x="0" y="351"/>
                  </a:lnTo>
                  <a:close/>
                </a:path>
              </a:pathLst>
            </a:custGeom>
            <a:solidFill>
              <a:schemeClr val="accent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accent1"/>
                </a:solidFill>
              </a:endParaRPr>
            </a:p>
          </p:txBody>
        </p:sp>
        <p:sp>
          <p:nvSpPr>
            <p:cNvPr id="11" name="Rectangle 10"/>
            <p:cNvSpPr/>
            <p:nvPr/>
          </p:nvSpPr>
          <p:spPr>
            <a:xfrm rot="18780000" flipH="1">
              <a:off x="8589464" y="2929951"/>
              <a:ext cx="441000" cy="1332284"/>
            </a:xfrm>
            <a:custGeom>
              <a:avLst/>
              <a:gdLst>
                <a:gd name="connsiteX0" fmla="*/ 0 w 441000"/>
                <a:gd name="connsiteY0" fmla="*/ 0 h 1510425"/>
                <a:gd name="connsiteX1" fmla="*/ 441000 w 441000"/>
                <a:gd name="connsiteY1" fmla="*/ 0 h 1510425"/>
                <a:gd name="connsiteX2" fmla="*/ 441000 w 441000"/>
                <a:gd name="connsiteY2" fmla="*/ 1510425 h 1510425"/>
                <a:gd name="connsiteX3" fmla="*/ 0 w 441000"/>
                <a:gd name="connsiteY3" fmla="*/ 1510425 h 1510425"/>
                <a:gd name="connsiteX4" fmla="*/ 0 w 441000"/>
                <a:gd name="connsiteY4" fmla="*/ 0 h 1510425"/>
                <a:gd name="connsiteX0" fmla="*/ 0 w 441000"/>
                <a:gd name="connsiteY0" fmla="*/ 0 h 1510425"/>
                <a:gd name="connsiteX1" fmla="*/ 441000 w 441000"/>
                <a:gd name="connsiteY1" fmla="*/ 0 h 1510425"/>
                <a:gd name="connsiteX2" fmla="*/ 439969 w 441000"/>
                <a:gd name="connsiteY2" fmla="*/ 1332284 h 1510425"/>
                <a:gd name="connsiteX3" fmla="*/ 0 w 441000"/>
                <a:gd name="connsiteY3" fmla="*/ 1510425 h 1510425"/>
                <a:gd name="connsiteX4" fmla="*/ 0 w 441000"/>
                <a:gd name="connsiteY4" fmla="*/ 0 h 1510425"/>
                <a:gd name="connsiteX0" fmla="*/ 0 w 441000"/>
                <a:gd name="connsiteY0" fmla="*/ 0 h 1332284"/>
                <a:gd name="connsiteX1" fmla="*/ 441000 w 441000"/>
                <a:gd name="connsiteY1" fmla="*/ 0 h 1332284"/>
                <a:gd name="connsiteX2" fmla="*/ 439969 w 441000"/>
                <a:gd name="connsiteY2" fmla="*/ 1332284 h 1332284"/>
                <a:gd name="connsiteX3" fmla="*/ 3795 w 441000"/>
                <a:gd name="connsiteY3" fmla="*/ 925595 h 1332284"/>
                <a:gd name="connsiteX4" fmla="*/ 0 w 441000"/>
                <a:gd name="connsiteY4" fmla="*/ 0 h 13322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1000" h="1332284">
                  <a:moveTo>
                    <a:pt x="0" y="0"/>
                  </a:moveTo>
                  <a:lnTo>
                    <a:pt x="441000" y="0"/>
                  </a:lnTo>
                  <a:cubicBezTo>
                    <a:pt x="440656" y="444095"/>
                    <a:pt x="440313" y="888189"/>
                    <a:pt x="439969" y="1332284"/>
                  </a:cubicBezTo>
                  <a:lnTo>
                    <a:pt x="3795" y="925595"/>
                  </a:lnTo>
                  <a:lnTo>
                    <a:pt x="0" y="0"/>
                  </a:lnTo>
                  <a:close/>
                </a:path>
              </a:pathLst>
            </a:custGeom>
            <a:solidFill>
              <a:schemeClr val="accent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accent1"/>
                </a:solidFill>
              </a:endParaRPr>
            </a:p>
          </p:txBody>
        </p:sp>
      </p:grpSp>
      <p:sp>
        <p:nvSpPr>
          <p:cNvPr id="3" name="Titre 2"/>
          <p:cNvSpPr>
            <a:spLocks noGrp="1"/>
          </p:cNvSpPr>
          <p:nvPr userDrawn="1">
            <p:ph type="title" hasCustomPrompt="1"/>
          </p:nvPr>
        </p:nvSpPr>
        <p:spPr>
          <a:xfrm>
            <a:off x="349200" y="378000"/>
            <a:ext cx="8445600" cy="399600"/>
          </a:xfrm>
        </p:spPr>
        <p:txBody>
          <a:bodyPr wrap="square"/>
          <a:lstStyle>
            <a:lvl1pPr>
              <a:defRPr/>
            </a:lvl1pPr>
          </a:lstStyle>
          <a:p>
            <a:r>
              <a:rPr kumimoji="0" lang="fr-FR" sz="2000" b="1" i="0" u="none" strike="noStrike" kern="1200" cap="all" spc="0" normalizeH="0" baseline="0" noProof="0" dirty="0">
                <a:ln>
                  <a:noFill/>
                </a:ln>
                <a:solidFill>
                  <a:srgbClr val="C31632"/>
                </a:solidFill>
                <a:effectLst/>
                <a:uLnTx/>
                <a:uFillTx/>
                <a:latin typeface="+mj-lt"/>
                <a:ea typeface="+mj-ea"/>
                <a:cs typeface="+mj-cs"/>
              </a:rPr>
              <a:t>Titre principal de la partie sur une ligne</a:t>
            </a:r>
            <a:endParaRPr lang="fr-FR" dirty="0"/>
          </a:p>
        </p:txBody>
      </p:sp>
      <p:sp>
        <p:nvSpPr>
          <p:cNvPr id="7" name="Espace réservé du numéro de diapositive 6"/>
          <p:cNvSpPr>
            <a:spLocks noGrp="1"/>
          </p:cNvSpPr>
          <p:nvPr>
            <p:ph type="sldNum" sz="quarter" idx="22"/>
          </p:nvPr>
        </p:nvSpPr>
        <p:spPr/>
        <p:txBody>
          <a:bodyPr/>
          <a:lstStyle/>
          <a:p>
            <a:fld id="{0536D7D7-E68B-4848-A580-3E20DDE126DB}" type="slidenum">
              <a:rPr lang="fr-FR" smtClean="0"/>
              <a:pPr/>
              <a:t>‹N°›</a:t>
            </a:fld>
            <a:endParaRPr lang="fr-FR" dirty="0"/>
          </a:p>
        </p:txBody>
      </p:sp>
      <p:sp>
        <p:nvSpPr>
          <p:cNvPr id="13" name="Espace réservé du texte 18"/>
          <p:cNvSpPr>
            <a:spLocks noGrp="1"/>
          </p:cNvSpPr>
          <p:nvPr>
            <p:ph type="body" sz="quarter" idx="20"/>
          </p:nvPr>
        </p:nvSpPr>
        <p:spPr>
          <a:xfrm>
            <a:off x="349200" y="1224048"/>
            <a:ext cx="4150792" cy="341463"/>
          </a:xfrm>
        </p:spPr>
        <p:txBody>
          <a:bodyPr>
            <a:normAutofit/>
          </a:bodyPr>
          <a:lstStyle>
            <a:lvl1pPr>
              <a:defRPr/>
            </a:lvl1pPr>
          </a:lstStyle>
          <a:p>
            <a:pPr lvl="0"/>
            <a:r>
              <a:rPr lang="fr-FR" dirty="0"/>
              <a:t>Modifiez les styles du texte du masque</a:t>
            </a:r>
          </a:p>
        </p:txBody>
      </p:sp>
      <p:sp>
        <p:nvSpPr>
          <p:cNvPr id="14" name="Espace réservé du texte 6"/>
          <p:cNvSpPr>
            <a:spLocks noGrp="1"/>
          </p:cNvSpPr>
          <p:nvPr>
            <p:ph type="body" sz="quarter" idx="23"/>
          </p:nvPr>
        </p:nvSpPr>
        <p:spPr>
          <a:xfrm>
            <a:off x="349200" y="1459915"/>
            <a:ext cx="4150792" cy="1897077"/>
          </a:xfrm>
        </p:spPr>
        <p:txBody>
          <a:bodyPr/>
          <a:lstStyle>
            <a:lvl1pPr>
              <a:lnSpc>
                <a:spcPts val="2000"/>
              </a:lnSpc>
              <a:spcAft>
                <a:spcPts val="0"/>
              </a:spcAft>
              <a:defRPr b="0" cap="none" baseline="0">
                <a:solidFill>
                  <a:schemeClr val="tx1"/>
                </a:solidFill>
              </a:defRPr>
            </a:lvl1pPr>
          </a:lstStyle>
          <a:p>
            <a:pPr lvl="0"/>
            <a:r>
              <a:rPr lang="fr-FR" dirty="0"/>
              <a:t>Modifiez les styles du texte du masque</a:t>
            </a:r>
          </a:p>
        </p:txBody>
      </p:sp>
      <p:sp>
        <p:nvSpPr>
          <p:cNvPr id="16" name="Espace réservé du texte 8"/>
          <p:cNvSpPr>
            <a:spLocks noGrp="1"/>
          </p:cNvSpPr>
          <p:nvPr>
            <p:ph type="body" sz="quarter" idx="24"/>
          </p:nvPr>
        </p:nvSpPr>
        <p:spPr>
          <a:xfrm>
            <a:off x="450000" y="4869296"/>
            <a:ext cx="3934800" cy="1079984"/>
          </a:xfrm>
          <a:solidFill>
            <a:srgbClr val="C31632">
              <a:alpha val="20000"/>
            </a:srgbClr>
          </a:solidFill>
        </p:spPr>
        <p:txBody>
          <a:bodyPr/>
          <a:lstStyle>
            <a:lvl1pPr>
              <a:defRPr cap="none" baseline="0">
                <a:solidFill>
                  <a:schemeClr val="tx1"/>
                </a:solidFill>
              </a:defRPr>
            </a:lvl1pPr>
          </a:lstStyle>
          <a:p>
            <a:pPr lvl="0"/>
            <a:r>
              <a:rPr lang="fr-FR" dirty="0"/>
              <a:t>Modifiez les styles du texte du masque</a:t>
            </a:r>
          </a:p>
        </p:txBody>
      </p:sp>
      <p:sp>
        <p:nvSpPr>
          <p:cNvPr id="6" name="Espace réservé du texte 5"/>
          <p:cNvSpPr>
            <a:spLocks noGrp="1"/>
          </p:cNvSpPr>
          <p:nvPr>
            <p:ph type="body" sz="quarter" idx="25"/>
          </p:nvPr>
        </p:nvSpPr>
        <p:spPr>
          <a:xfrm>
            <a:off x="349200" y="3468848"/>
            <a:ext cx="4132800" cy="1472320"/>
          </a:xfrm>
        </p:spPr>
        <p:txBody>
          <a:bodyPr/>
          <a:lstStyle>
            <a:lvl1pPr>
              <a:lnSpc>
                <a:spcPts val="2000"/>
              </a:lnSpc>
              <a:spcAft>
                <a:spcPts val="0"/>
              </a:spcAft>
              <a:defRPr b="0" cap="none" baseline="0">
                <a:solidFill>
                  <a:schemeClr val="tx1"/>
                </a:solidFill>
              </a:defRPr>
            </a:lvl1pPr>
          </a:lstStyle>
          <a:p>
            <a:pPr lvl="0"/>
            <a:r>
              <a:rPr lang="fr-FR" dirty="0"/>
              <a:t>Modifiez les styles du texte du masque</a:t>
            </a:r>
          </a:p>
        </p:txBody>
      </p:sp>
      <p:sp>
        <p:nvSpPr>
          <p:cNvPr id="19" name="Espace réservé du texte 8"/>
          <p:cNvSpPr>
            <a:spLocks noGrp="1"/>
          </p:cNvSpPr>
          <p:nvPr>
            <p:ph type="body" sz="quarter" idx="26"/>
          </p:nvPr>
        </p:nvSpPr>
        <p:spPr>
          <a:xfrm>
            <a:off x="4741656" y="4869296"/>
            <a:ext cx="3934800" cy="1079984"/>
          </a:xfrm>
          <a:solidFill>
            <a:srgbClr val="C31632">
              <a:alpha val="20000"/>
            </a:srgbClr>
          </a:solidFill>
        </p:spPr>
        <p:txBody>
          <a:bodyPr/>
          <a:lstStyle>
            <a:lvl1pPr>
              <a:defRPr cap="none" baseline="0">
                <a:solidFill>
                  <a:schemeClr val="tx1"/>
                </a:solidFill>
              </a:defRPr>
            </a:lvl1pPr>
          </a:lstStyle>
          <a:p>
            <a:pPr lvl="0"/>
            <a:r>
              <a:rPr lang="fr-FR" dirty="0"/>
              <a:t>Modifiez les styles du texte du masque</a:t>
            </a:r>
          </a:p>
        </p:txBody>
      </p:sp>
      <p:cxnSp>
        <p:nvCxnSpPr>
          <p:cNvPr id="20" name="Connecteur droit 19"/>
          <p:cNvCxnSpPr/>
          <p:nvPr userDrawn="1"/>
        </p:nvCxnSpPr>
        <p:spPr>
          <a:xfrm>
            <a:off x="450000" y="842400"/>
            <a:ext cx="8244000"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882229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Contenu">
    <p:spTree>
      <p:nvGrpSpPr>
        <p:cNvPr id="1" name=""/>
        <p:cNvGrpSpPr/>
        <p:nvPr/>
      </p:nvGrpSpPr>
      <p:grpSpPr>
        <a:xfrm>
          <a:off x="0" y="0"/>
          <a:ext cx="0" cy="0"/>
          <a:chOff x="0" y="0"/>
          <a:chExt cx="0" cy="0"/>
        </a:xfrm>
      </p:grpSpPr>
      <p:sp>
        <p:nvSpPr>
          <p:cNvPr id="2" name="Titre 1"/>
          <p:cNvSpPr>
            <a:spLocks noGrp="1"/>
          </p:cNvSpPr>
          <p:nvPr>
            <p:ph type="title"/>
          </p:nvPr>
        </p:nvSpPr>
        <p:spPr>
          <a:xfrm>
            <a:off x="457200" y="13560"/>
            <a:ext cx="8676000" cy="540000"/>
          </a:xfrm>
        </p:spPr>
        <p:txBody>
          <a:bodyPr>
            <a:normAutofit/>
          </a:bodyPr>
          <a:lstStyle>
            <a:lvl1pPr marL="0" algn="l" defTabSz="457200" rtl="0" eaLnBrk="1" latinLnBrk="0" hangingPunct="1">
              <a:defRPr lang="fr-FR" sz="2400" b="1" i="1" kern="1200" cap="small" dirty="0">
                <a:solidFill>
                  <a:schemeClr val="bg1"/>
                </a:solidFill>
                <a:effectLst>
                  <a:outerShdw blurRad="38100" dist="38100" dir="2700000" algn="tl">
                    <a:srgbClr val="000000">
                      <a:alpha val="43137"/>
                    </a:srgbClr>
                  </a:outerShdw>
                </a:effectLst>
                <a:latin typeface="+mn-lt"/>
                <a:ea typeface="+mn-ea"/>
                <a:cs typeface="+mn-cs"/>
              </a:defRPr>
            </a:lvl1pPr>
          </a:lstStyle>
          <a:p>
            <a:r>
              <a:rPr lang="fr-FR" dirty="0" smtClean="0"/>
              <a:t>Cliquez et modifiez le titre</a:t>
            </a:r>
            <a:endParaRPr lang="fr-FR" dirty="0"/>
          </a:p>
        </p:txBody>
      </p:sp>
      <p:sp>
        <p:nvSpPr>
          <p:cNvPr id="3" name="Espace réservé du contenu 2"/>
          <p:cNvSpPr>
            <a:spLocks noGrp="1"/>
          </p:cNvSpPr>
          <p:nvPr>
            <p:ph idx="1"/>
          </p:nvPr>
        </p:nvSpPr>
        <p:spPr>
          <a:xfrm>
            <a:off x="457200" y="1351309"/>
            <a:ext cx="8229600" cy="4525963"/>
          </a:xfrm>
          <a:prstGeom prst="roundRect">
            <a:avLst>
              <a:gd name="adj" fmla="val 4942"/>
            </a:avLst>
          </a:prstGeom>
          <a:solidFill>
            <a:schemeClr val="bg1">
              <a:lumMod val="95000"/>
            </a:schemeClr>
          </a:solidFill>
        </p:spPr>
        <p:txBody>
          <a:bodyPr>
            <a:normAutofit/>
          </a:bodyPr>
          <a:lstStyle>
            <a:lvl1pPr marL="342900" indent="-342900">
              <a:buFont typeface="Wingdings" panose="05000000000000000000" pitchFamily="2" charset="2"/>
              <a:buChar char="§"/>
              <a:defRPr lang="fr-FR" sz="1600" b="1" kern="1200" dirty="0" smtClean="0">
                <a:solidFill>
                  <a:srgbClr val="7F7F7F"/>
                </a:solidFill>
                <a:latin typeface="+mn-lt"/>
                <a:ea typeface="+mn-ea"/>
                <a:cs typeface="+mn-cs"/>
              </a:defRPr>
            </a:lvl1pPr>
            <a:lvl2pPr>
              <a:defRPr sz="1600">
                <a:solidFill>
                  <a:srgbClr val="7F7F7F"/>
                </a:solidFill>
              </a:defRPr>
            </a:lvl2pPr>
            <a:lvl3pPr marL="1143000" indent="-228600">
              <a:buFont typeface="Calibri" panose="020F0502020204030204" pitchFamily="34" charset="0"/>
              <a:buChar char="▫"/>
              <a:defRPr sz="1600">
                <a:solidFill>
                  <a:srgbClr val="7F7F7F"/>
                </a:solidFill>
              </a:defRPr>
            </a:lvl3pPr>
            <a:lvl4pPr marL="1600200" indent="-228600">
              <a:buFont typeface="Calibri" panose="020F0502020204030204" pitchFamily="34" charset="0"/>
              <a:buChar char="▫"/>
              <a:defRPr sz="1600">
                <a:solidFill>
                  <a:srgbClr val="7F7F7F"/>
                </a:solidFill>
              </a:defRPr>
            </a:lvl4pPr>
            <a:lvl5pPr marL="2057400" indent="-228600">
              <a:buFont typeface="Calibri" panose="020F0502020204030204" pitchFamily="34" charset="0"/>
              <a:buChar char="▫"/>
              <a:defRPr sz="1600">
                <a:solidFill>
                  <a:srgbClr val="7F7F7F"/>
                </a:solidFill>
              </a:defRPr>
            </a:lvl5pPr>
          </a:lstStyle>
          <a:p>
            <a:pPr lvl="0"/>
            <a:r>
              <a:rPr lang="fr-FR" dirty="0" smtClean="0"/>
              <a:t>Cliquez pour modifier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4" name="Espace réservé de la date 3"/>
          <p:cNvSpPr>
            <a:spLocks noGrp="1"/>
          </p:cNvSpPr>
          <p:nvPr>
            <p:ph type="dt" sz="half" idx="10"/>
          </p:nvPr>
        </p:nvSpPr>
        <p:spPr>
          <a:xfrm>
            <a:off x="457200" y="6356351"/>
            <a:ext cx="2133600" cy="365125"/>
          </a:xfrm>
          <a:prstGeom prst="rect">
            <a:avLst/>
          </a:prstGeom>
        </p:spPr>
        <p:txBody>
          <a:bodyPr/>
          <a:lstStyle/>
          <a:p>
            <a:pPr defTabSz="457200"/>
            <a:endParaRPr lang="fr-FR">
              <a:solidFill>
                <a:srgbClr val="000000"/>
              </a:solidFill>
            </a:endParaRPr>
          </a:p>
        </p:txBody>
      </p:sp>
      <p:sp>
        <p:nvSpPr>
          <p:cNvPr id="6" name="Espace réservé du numéro de diapositive 5"/>
          <p:cNvSpPr>
            <a:spLocks noGrp="1"/>
          </p:cNvSpPr>
          <p:nvPr>
            <p:ph type="sldNum" sz="quarter" idx="12"/>
          </p:nvPr>
        </p:nvSpPr>
        <p:spPr>
          <a:xfrm>
            <a:off x="6553200" y="6356351"/>
            <a:ext cx="2133600" cy="365125"/>
          </a:xfrm>
          <a:prstGeom prst="rect">
            <a:avLst/>
          </a:prstGeom>
        </p:spPr>
        <p:txBody>
          <a:bodyPr/>
          <a:lstStyle/>
          <a:p>
            <a:pPr defTabSz="457200"/>
            <a:fld id="{D4AF0D1A-3C3E-4D48-AFD1-BB39A0E8BC0F}" type="slidenum">
              <a:rPr lang="fr-FR" smtClean="0">
                <a:solidFill>
                  <a:srgbClr val="000000"/>
                </a:solidFill>
              </a:rPr>
              <a:pPr defTabSz="457200"/>
              <a:t>‹N°›</a:t>
            </a:fld>
            <a:endParaRPr lang="fr-FR" dirty="0">
              <a:solidFill>
                <a:srgbClr val="000000"/>
              </a:solidFill>
            </a:endParaRPr>
          </a:p>
        </p:txBody>
      </p:sp>
      <p:pic>
        <p:nvPicPr>
          <p:cNvPr id="7" name="Image 6"/>
          <p:cNvPicPr>
            <a:picLocks noChangeAspect="1"/>
          </p:cNvPicPr>
          <p:nvPr userDrawn="1"/>
        </p:nvPicPr>
        <p:blipFill rotWithShape="1">
          <a:blip r:embed="rId2" cstate="screen">
            <a:extLst>
              <a:ext uri="{28A0092B-C50C-407E-A947-70E740481C1C}">
                <a14:useLocalDpi xmlns:a14="http://schemas.microsoft.com/office/drawing/2010/main"/>
              </a:ext>
            </a:extLst>
          </a:blip>
          <a:srcRect b="87833"/>
          <a:stretch/>
        </p:blipFill>
        <p:spPr>
          <a:xfrm>
            <a:off x="0" y="17576"/>
            <a:ext cx="9144000" cy="832279"/>
          </a:xfrm>
          <a:prstGeom prst="rect">
            <a:avLst/>
          </a:prstGeom>
        </p:spPr>
      </p:pic>
    </p:spTree>
    <p:extLst>
      <p:ext uri="{BB962C8B-B14F-4D97-AF65-F5344CB8AC3E}">
        <p14:creationId xmlns:p14="http://schemas.microsoft.com/office/powerpoint/2010/main" val="41787787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kumimoji="0" lang="fr-FR" smtClean="0"/>
              <a:t>Modifiez le style du titre</a:t>
            </a:r>
            <a:endParaRPr kumimoji="0" lang="en-US"/>
          </a:p>
        </p:txBody>
      </p:sp>
      <p:sp>
        <p:nvSpPr>
          <p:cNvPr id="4" name="Espace réservé de la date 3"/>
          <p:cNvSpPr>
            <a:spLocks noGrp="1"/>
          </p:cNvSpPr>
          <p:nvPr>
            <p:ph type="dt" sz="half" idx="10"/>
          </p:nvPr>
        </p:nvSpPr>
        <p:spPr>
          <a:xfrm>
            <a:off x="6172200" y="6191250"/>
            <a:ext cx="2476500" cy="476250"/>
          </a:xfrm>
          <a:prstGeom prst="rect">
            <a:avLst/>
          </a:prstGeom>
        </p:spPr>
        <p:txBody>
          <a:bodyPr/>
          <a:lstStyle/>
          <a:p>
            <a:fld id="{564CF2E0-CCC4-4E1E-9902-C3C36AB3FDA4}" type="datetimeFigureOut">
              <a:rPr lang="en-US" smtClean="0"/>
              <a:t>2/19/2018</a:t>
            </a:fld>
            <a:endParaRPr lang="en-US"/>
          </a:p>
        </p:txBody>
      </p:sp>
      <p:sp>
        <p:nvSpPr>
          <p:cNvPr id="5" name="Espace réservé du pied de page 4"/>
          <p:cNvSpPr>
            <a:spLocks noGrp="1"/>
          </p:cNvSpPr>
          <p:nvPr>
            <p:ph type="ftr" sz="quarter" idx="11"/>
          </p:nvPr>
        </p:nvSpPr>
        <p:spPr>
          <a:xfrm>
            <a:off x="914400" y="6172200"/>
            <a:ext cx="3962400" cy="457200"/>
          </a:xfrm>
          <a:prstGeom prst="rect">
            <a:avLst/>
          </a:prstGeom>
        </p:spPr>
        <p:txBody>
          <a:bodyPr/>
          <a:lstStyle/>
          <a:p>
            <a:endParaRPr kumimoji="0" lang="en-US"/>
          </a:p>
        </p:txBody>
      </p:sp>
      <p:sp>
        <p:nvSpPr>
          <p:cNvPr id="6" name="Espace réservé du numéro de diapositive 5"/>
          <p:cNvSpPr>
            <a:spLocks noGrp="1"/>
          </p:cNvSpPr>
          <p:nvPr>
            <p:ph type="sldNum" sz="quarter" idx="12"/>
          </p:nvPr>
        </p:nvSpPr>
        <p:spPr/>
        <p:txBody>
          <a:bodyPr/>
          <a:lstStyle/>
          <a:p>
            <a:fld id="{6F42FDE4-A7DD-41A7-A0A6-9B649FB43336}" type="slidenum">
              <a:rPr kumimoji="0" lang="en-US" smtClean="0"/>
              <a:t>‹N°›</a:t>
            </a:fld>
            <a:endParaRPr kumimoji="0" lang="en-US"/>
          </a:p>
        </p:txBody>
      </p:sp>
      <p:sp>
        <p:nvSpPr>
          <p:cNvPr id="8" name="Espace réservé du contenu 7"/>
          <p:cNvSpPr>
            <a:spLocks noGrp="1"/>
          </p:cNvSpPr>
          <p:nvPr>
            <p:ph sz="quarter" idx="1"/>
          </p:nvPr>
        </p:nvSpPr>
        <p:spPr>
          <a:xfrm>
            <a:off x="914400" y="1447800"/>
            <a:ext cx="7772400" cy="4572000"/>
          </a:xfrm>
        </p:spPr>
        <p:txBody>
          <a:bodyPr vert="horz"/>
          <a:lstStyle/>
          <a:p>
            <a:pPr lvl="0" eaLnBrk="1" latinLnBrk="0" hangingPunct="1"/>
            <a:r>
              <a:rPr lang="fr-FR" smtClean="0"/>
              <a:t>Modifiez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Tree>
    <p:extLst>
      <p:ext uri="{BB962C8B-B14F-4D97-AF65-F5344CB8AC3E}">
        <p14:creationId xmlns:p14="http://schemas.microsoft.com/office/powerpoint/2010/main" val="72726239"/>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jp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349200" y="378000"/>
            <a:ext cx="8445600" cy="720000"/>
          </a:xfrm>
          <a:prstGeom prst="rect">
            <a:avLst/>
          </a:prstGeom>
        </p:spPr>
        <p:txBody>
          <a:bodyPr vert="horz" lIns="91440" tIns="45720" rIns="91440" bIns="45720" rtlCol="0" anchor="t" anchorCtr="0">
            <a:normAutofit/>
          </a:bodyPr>
          <a:lstStyle/>
          <a:p>
            <a:r>
              <a:rPr lang="fr-FR" dirty="0"/>
              <a:t>Titre principal</a:t>
            </a:r>
            <a:br>
              <a:rPr lang="fr-FR" dirty="0"/>
            </a:br>
            <a:r>
              <a:rPr lang="fr-FR" dirty="0"/>
              <a:t>de la partie sur deux lignes</a:t>
            </a:r>
          </a:p>
        </p:txBody>
      </p:sp>
      <p:sp>
        <p:nvSpPr>
          <p:cNvPr id="3" name="Espace réservé du texte 2"/>
          <p:cNvSpPr>
            <a:spLocks noGrp="1"/>
          </p:cNvSpPr>
          <p:nvPr>
            <p:ph type="body" idx="1"/>
          </p:nvPr>
        </p:nvSpPr>
        <p:spPr>
          <a:xfrm>
            <a:off x="349200" y="1600200"/>
            <a:ext cx="8445600" cy="4525963"/>
          </a:xfrm>
          <a:prstGeom prst="rect">
            <a:avLst/>
          </a:prstGeom>
        </p:spPr>
        <p:txBody>
          <a:bodyPr vert="horz" lIns="91440" tIns="45720" rIns="91440" bIns="45720" rtlCol="0">
            <a:normAutofit/>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a:p>
            <a:pPr lvl="5"/>
            <a:r>
              <a:rPr lang="fr-FR" dirty="0"/>
              <a:t>Sixième niveau</a:t>
            </a:r>
          </a:p>
          <a:p>
            <a:pPr lvl="6"/>
            <a:r>
              <a:rPr lang="fr-FR" dirty="0"/>
              <a:t>Septième niveau</a:t>
            </a:r>
          </a:p>
          <a:p>
            <a:pPr lvl="7"/>
            <a:r>
              <a:rPr lang="fr-FR" dirty="0"/>
              <a:t>Huitième</a:t>
            </a:r>
          </a:p>
          <a:p>
            <a:pPr lvl="8"/>
            <a:r>
              <a:rPr lang="fr-FR" dirty="0"/>
              <a:t>Neuvième niveau</a:t>
            </a:r>
          </a:p>
        </p:txBody>
      </p:sp>
      <p:sp>
        <p:nvSpPr>
          <p:cNvPr id="6" name="Espace réservé du numéro de diapositive 5"/>
          <p:cNvSpPr>
            <a:spLocks noGrp="1"/>
          </p:cNvSpPr>
          <p:nvPr>
            <p:ph type="sldNum" sz="quarter" idx="4"/>
          </p:nvPr>
        </p:nvSpPr>
        <p:spPr>
          <a:xfrm>
            <a:off x="179512" y="6309320"/>
            <a:ext cx="586408" cy="365125"/>
          </a:xfrm>
          <a:prstGeom prst="rect">
            <a:avLst/>
          </a:prstGeom>
        </p:spPr>
        <p:txBody>
          <a:bodyPr vert="horz" lIns="91440" tIns="45720" rIns="91440" bIns="45720" rtlCol="0" anchor="ctr"/>
          <a:lstStyle>
            <a:lvl1pPr algn="r">
              <a:defRPr sz="1100" b="1">
                <a:solidFill>
                  <a:schemeClr val="tx1"/>
                </a:solidFill>
                <a:latin typeface="Verdana" panose="020B0604030504040204" pitchFamily="34" charset="0"/>
                <a:ea typeface="Verdana" panose="020B0604030504040204" pitchFamily="34" charset="0"/>
                <a:cs typeface="Verdana" panose="020B0604030504040204" pitchFamily="34" charset="0"/>
              </a:defRPr>
            </a:lvl1pPr>
          </a:lstStyle>
          <a:p>
            <a:fld id="{0536D7D7-E68B-4848-A580-3E20DDE126DB}" type="slidenum">
              <a:rPr lang="fr-FR" smtClean="0"/>
              <a:pPr/>
              <a:t>‹N°›</a:t>
            </a:fld>
            <a:endParaRPr lang="fr-FR" dirty="0"/>
          </a:p>
        </p:txBody>
      </p:sp>
      <p:cxnSp>
        <p:nvCxnSpPr>
          <p:cNvPr id="8" name="Connecteur droit 7"/>
          <p:cNvCxnSpPr/>
          <p:nvPr userDrawn="1"/>
        </p:nvCxnSpPr>
        <p:spPr>
          <a:xfrm>
            <a:off x="442800" y="6202800"/>
            <a:ext cx="8244000" cy="0"/>
          </a:xfrm>
          <a:prstGeom prst="line">
            <a:avLst/>
          </a:prstGeom>
          <a:ln w="9525">
            <a:solidFill>
              <a:schemeClr val="accent1"/>
            </a:solidFill>
          </a:ln>
        </p:spPr>
        <p:style>
          <a:lnRef idx="1">
            <a:schemeClr val="accent1"/>
          </a:lnRef>
          <a:fillRef idx="0">
            <a:schemeClr val="accent1"/>
          </a:fillRef>
          <a:effectRef idx="0">
            <a:schemeClr val="accent1"/>
          </a:effectRef>
          <a:fontRef idx="minor">
            <a:schemeClr val="tx1"/>
          </a:fontRef>
        </p:style>
      </p:cxnSp>
      <p:sp>
        <p:nvSpPr>
          <p:cNvPr id="9" name="Espace réservé du pied de page 4"/>
          <p:cNvSpPr txBox="1">
            <a:spLocks/>
          </p:cNvSpPr>
          <p:nvPr userDrawn="1"/>
        </p:nvSpPr>
        <p:spPr>
          <a:xfrm>
            <a:off x="2699792" y="6463539"/>
            <a:ext cx="3960240" cy="365125"/>
          </a:xfrm>
          <a:prstGeom prst="rect">
            <a:avLst/>
          </a:prstGeom>
        </p:spPr>
        <p:txBody>
          <a:bodyPr vert="horz" lIns="91440" tIns="45720" rIns="91440" bIns="45720" rtlCol="0" anchor="ctr"/>
          <a:lstStyle>
            <a:defPPr>
              <a:defRPr lang="fr-FR"/>
            </a:defPPr>
            <a:lvl1pPr marL="0" algn="ctr" defTabSz="914400" rtl="0" eaLnBrk="1" latinLnBrk="0" hangingPunct="1">
              <a:defRPr sz="900" kern="1200">
                <a:solidFill>
                  <a:srgbClr val="223A5A"/>
                </a:solidFill>
                <a:latin typeface="Verdana" panose="020B0604030504040204" pitchFamily="34" charset="0"/>
                <a:ea typeface="Verdana" panose="020B0604030504040204" pitchFamily="34" charset="0"/>
                <a:cs typeface="Verdana" panose="020B060403050404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r-FR" dirty="0" smtClean="0"/>
              <a:t>HDJ S8 – Cas particuliers Parcours Client Epargne Financière</a:t>
            </a:r>
            <a:endParaRPr lang="fr-FR" dirty="0"/>
          </a:p>
        </p:txBody>
      </p:sp>
      <p:pic>
        <p:nvPicPr>
          <p:cNvPr id="7" name="Image 1"/>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bwMode="auto">
          <a:xfrm>
            <a:off x="7131652" y="6357941"/>
            <a:ext cx="1683728"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95587468"/>
      </p:ext>
    </p:extLst>
  </p:cSld>
  <p:clrMap bg1="lt1" tx1="dk1" bg2="lt2" tx2="dk2" accent1="accent1" accent2="accent2" accent3="accent3" accent4="accent4" accent5="accent5" accent6="accent6" hlink="hlink" folHlink="folHlink"/>
  <p:sldLayoutIdLst>
    <p:sldLayoutId id="2147483675" r:id="rId1"/>
    <p:sldLayoutId id="2147483655" r:id="rId2"/>
    <p:sldLayoutId id="2147483673" r:id="rId3"/>
    <p:sldLayoutId id="2147483701" r:id="rId4"/>
    <p:sldLayoutId id="2147483702" r:id="rId5"/>
  </p:sldLayoutIdLst>
  <p:hf hdr="0" dt="0"/>
  <p:txStyles>
    <p:titleStyle>
      <a:lvl1pPr algn="l" defTabSz="914400" rtl="0" eaLnBrk="1" latinLnBrk="0" hangingPunct="1">
        <a:spcBef>
          <a:spcPct val="0"/>
        </a:spcBef>
        <a:buNone/>
        <a:defRPr sz="2000" b="1" kern="1200" cap="all" baseline="0">
          <a:solidFill>
            <a:schemeClr val="accent1"/>
          </a:solidFill>
          <a:latin typeface="+mj-lt"/>
          <a:ea typeface="+mj-ea"/>
          <a:cs typeface="+mj-cs"/>
        </a:defRPr>
      </a:lvl1pPr>
    </p:titleStyle>
    <p:bodyStyle>
      <a:lvl1pPr marL="0" indent="0" algn="l" defTabSz="914400" rtl="0" eaLnBrk="1" latinLnBrk="0" hangingPunct="1">
        <a:spcBef>
          <a:spcPts val="0"/>
        </a:spcBef>
        <a:spcAft>
          <a:spcPts val="300"/>
        </a:spcAft>
        <a:buFontTx/>
        <a:buNone/>
        <a:defRPr sz="1300" b="1" kern="1200" cap="all" baseline="0">
          <a:solidFill>
            <a:schemeClr val="accent1"/>
          </a:solidFill>
          <a:latin typeface="+mn-lt"/>
          <a:ea typeface="+mn-ea"/>
          <a:cs typeface="+mn-cs"/>
        </a:defRPr>
      </a:lvl1pPr>
      <a:lvl2pPr marL="0" indent="0" algn="l" defTabSz="914400" rtl="0" eaLnBrk="1" latinLnBrk="0" hangingPunct="1">
        <a:spcBef>
          <a:spcPts val="0"/>
        </a:spcBef>
        <a:buFontTx/>
        <a:buNone/>
        <a:defRPr sz="1300" b="1" kern="1200" cap="all" baseline="0">
          <a:solidFill>
            <a:schemeClr val="tx1"/>
          </a:solidFill>
          <a:latin typeface="+mn-lt"/>
          <a:ea typeface="+mn-ea"/>
          <a:cs typeface="+mn-cs"/>
        </a:defRPr>
      </a:lvl2pPr>
      <a:lvl3pPr marL="0" indent="0" algn="l" defTabSz="914400" rtl="0" eaLnBrk="1" latinLnBrk="0" hangingPunct="1">
        <a:spcBef>
          <a:spcPts val="0"/>
        </a:spcBef>
        <a:buFontTx/>
        <a:buNone/>
        <a:defRPr sz="1300" b="1" kern="1200">
          <a:solidFill>
            <a:schemeClr val="tx1"/>
          </a:solidFill>
          <a:latin typeface="+mn-lt"/>
          <a:ea typeface="+mn-ea"/>
          <a:cs typeface="+mn-cs"/>
        </a:defRPr>
      </a:lvl3pPr>
      <a:lvl4pPr marL="0" indent="0" algn="just" defTabSz="914400" rtl="0" eaLnBrk="1" latinLnBrk="0" hangingPunct="1">
        <a:lnSpc>
          <a:spcPts val="2000"/>
        </a:lnSpc>
        <a:spcBef>
          <a:spcPts val="0"/>
        </a:spcBef>
        <a:buFontTx/>
        <a:buNone/>
        <a:defRPr sz="1300" kern="1200">
          <a:solidFill>
            <a:schemeClr val="tx1"/>
          </a:solidFill>
          <a:latin typeface="+mn-lt"/>
          <a:ea typeface="+mn-ea"/>
          <a:cs typeface="+mn-cs"/>
        </a:defRPr>
      </a:lvl4pPr>
      <a:lvl5pPr marL="0" indent="-144000" algn="just" defTabSz="914400" rtl="0" eaLnBrk="1" latinLnBrk="0" hangingPunct="1">
        <a:spcBef>
          <a:spcPts val="300"/>
        </a:spcBef>
        <a:spcAft>
          <a:spcPts val="300"/>
        </a:spcAft>
        <a:buClr>
          <a:schemeClr val="accent1"/>
        </a:buClr>
        <a:buFont typeface="Arial" panose="020B0604020202020204" pitchFamily="34" charset="0"/>
        <a:buChar char="&gt;"/>
        <a:defRPr sz="1300" kern="1200" cap="all" baseline="0">
          <a:solidFill>
            <a:schemeClr val="accent1"/>
          </a:solidFill>
          <a:latin typeface="+mn-lt"/>
          <a:ea typeface="+mn-ea"/>
          <a:cs typeface="+mn-cs"/>
        </a:defRPr>
      </a:lvl5pPr>
      <a:lvl6pPr marL="360000" indent="-144000" algn="l" defTabSz="914400" rtl="0" eaLnBrk="1" latinLnBrk="0" hangingPunct="1">
        <a:lnSpc>
          <a:spcPts val="1600"/>
        </a:lnSpc>
        <a:spcBef>
          <a:spcPts val="400"/>
        </a:spcBef>
        <a:buClr>
          <a:schemeClr val="accent1"/>
        </a:buClr>
        <a:buFont typeface="Wingdings 2" panose="05020102010507070707" pitchFamily="18" charset="2"/>
        <a:buChar char=""/>
        <a:defRPr sz="1300" i="1" kern="1200">
          <a:solidFill>
            <a:schemeClr val="tx1"/>
          </a:solidFill>
          <a:latin typeface="+mn-lt"/>
          <a:ea typeface="+mn-ea"/>
          <a:cs typeface="+mn-cs"/>
        </a:defRPr>
      </a:lvl6pPr>
      <a:lvl7pPr marL="0" indent="0" algn="just" defTabSz="914400" rtl="0" eaLnBrk="1" latinLnBrk="0" hangingPunct="1">
        <a:lnSpc>
          <a:spcPts val="1500"/>
        </a:lnSpc>
        <a:spcBef>
          <a:spcPts val="0"/>
        </a:spcBef>
        <a:buClr>
          <a:schemeClr val="accent1"/>
        </a:buClr>
        <a:buFontTx/>
        <a:buNone/>
        <a:defRPr sz="1400" b="0" i="0" kern="1200" cap="all" baseline="0">
          <a:solidFill>
            <a:schemeClr val="accent1"/>
          </a:solidFill>
          <a:latin typeface="+mn-lt"/>
          <a:ea typeface="+mn-ea"/>
          <a:cs typeface="+mn-cs"/>
        </a:defRPr>
      </a:lvl7pPr>
      <a:lvl8pPr marL="0" indent="0" algn="l" defTabSz="914400" rtl="0" eaLnBrk="1" latinLnBrk="0" hangingPunct="1">
        <a:spcBef>
          <a:spcPts val="0"/>
        </a:spcBef>
        <a:spcAft>
          <a:spcPts val="300"/>
        </a:spcAft>
        <a:buClr>
          <a:schemeClr val="accent1"/>
        </a:buClr>
        <a:buFontTx/>
        <a:buNone/>
        <a:defRPr sz="1400" b="0" i="0" kern="1200" cap="all" baseline="0">
          <a:solidFill>
            <a:schemeClr val="bg1"/>
          </a:solidFill>
          <a:latin typeface="+mn-lt"/>
          <a:ea typeface="+mn-ea"/>
          <a:cs typeface="+mn-cs"/>
        </a:defRPr>
      </a:lvl8pPr>
      <a:lvl9pPr marL="216000" indent="0" algn="l" defTabSz="914400" rtl="0" eaLnBrk="1" latinLnBrk="0" hangingPunct="1">
        <a:spcBef>
          <a:spcPts val="0"/>
        </a:spcBef>
        <a:spcAft>
          <a:spcPts val="770"/>
        </a:spcAft>
        <a:buClr>
          <a:schemeClr val="accent1"/>
        </a:buClr>
        <a:buFontTx/>
        <a:buNone/>
        <a:defRPr sz="1100" b="0" i="0" kern="1200" cap="all" baseline="0">
          <a:solidFill>
            <a:schemeClr val="bg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file:///D:\Donnees\S0070138\S0070138\C%20Villax\ADC\00_Communication%20MIF\&#233;crans_1\010101_003.png" TargetMode="External"/><Relationship Id="rId7" Type="http://schemas.openxmlformats.org/officeDocument/2006/relationships/image" Target="file:///D:\Donnees\S0070138\S0070138\C%20Villax\ADC\00_Communication%20MIF\&#233;crans_1\010101_023.png" TargetMode="External"/><Relationship Id="rId2" Type="http://schemas.openxmlformats.org/officeDocument/2006/relationships/image" Target="../media/image7.png"/><Relationship Id="rId1" Type="http://schemas.openxmlformats.org/officeDocument/2006/relationships/slideLayout" Target="../slideLayouts/slideLayout3.xml"/><Relationship Id="rId6" Type="http://schemas.openxmlformats.org/officeDocument/2006/relationships/image" Target="../media/image9.png"/><Relationship Id="rId5" Type="http://schemas.openxmlformats.org/officeDocument/2006/relationships/image" Target="file:///D:\Donnees\S0070138\S0070138\C%20Villax\ADC\00_Communication%20MIF\&#233;crans_1\010101_021.png" TargetMode="External"/><Relationship Id="rId4" Type="http://schemas.openxmlformats.org/officeDocument/2006/relationships/image" Target="../media/image8.png"/><Relationship Id="rId9" Type="http://schemas.openxmlformats.org/officeDocument/2006/relationships/image" Target="file:///D:\Donnees\S0070138\S0070138\C%20Villax\ADC\00_Communication%20MIF\&#233;crans_1\010101_024.png" TargetMode="Externa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jpeg"/><Relationship Id="rId1" Type="http://schemas.openxmlformats.org/officeDocument/2006/relationships/slideLayout" Target="../slideLayouts/slideLayout3.xml"/><Relationship Id="rId4" Type="http://schemas.openxmlformats.org/officeDocument/2006/relationships/image" Target="../media/image13.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file:///D:\Donnees\S0070138\S0070138\C%20Villax\ADC\00_Communication%20MIF\ECRANS\&#233;crans_3\010101_001.png" TargetMode="External"/><Relationship Id="rId2" Type="http://schemas.openxmlformats.org/officeDocument/2006/relationships/image" Target="../media/image14.png"/><Relationship Id="rId1" Type="http://schemas.openxmlformats.org/officeDocument/2006/relationships/slideLayout" Target="../slideLayouts/slideLayout3.xml"/><Relationship Id="rId4" Type="http://schemas.openxmlformats.org/officeDocument/2006/relationships/image" Target="../media/image15.png"/></Relationships>
</file>

<file path=ppt/slides/_rels/slide1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hyperlink" Target="https://myeav.ecuvie.assurances.d.bbg/jcms/rpn32_38728/assurance-vie-disponible-a-l-adhesion-par-transfert-fourgous" TargetMode="External"/><Relationship Id="rId2" Type="http://schemas.openxmlformats.org/officeDocument/2006/relationships/image" Target="../media/image19.emf"/><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hyperlink" Target="http://service-ceals-moss.sigce.caisse-epargne.fr/sites/als1/briefhdj/Documents%20partages/2018%20BRIEFS%20et%20HDJ/Brief%20Agence%202018%20S2%20CO.pptx" TargetMode="External"/><Relationship Id="rId1" Type="http://schemas.openxmlformats.org/officeDocument/2006/relationships/slideLayout" Target="../slideLayouts/slideLayout3.xml"/><Relationship Id="rId4" Type="http://schemas.openxmlformats.org/officeDocument/2006/relationships/hyperlink" Target="https://www.caisse-epargne.fr/documents-informations-cles-investisseur" TargetMode="External"/></Relationships>
</file>

<file path=ppt/slides/_rels/slide2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hyperlink" Target="file:///\\fsalsapx\ApplicationsV2\IntranetCEALS\V_RSS\PJ%20NEW\2018\pj%20HDJ%20S8%20Tatou%20dans%20la%20FAQ%20-%20PRIIPS-DIC%20et%20DIS.pdf" TargetMode="External"/><Relationship Id="rId1" Type="http://schemas.openxmlformats.org/officeDocument/2006/relationships/slideLayout" Target="../slideLayouts/slideLayout3.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5.emf"/><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6.emf"/><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re 11"/>
          <p:cNvSpPr>
            <a:spLocks noGrp="1"/>
          </p:cNvSpPr>
          <p:nvPr>
            <p:ph type="ctrTitle"/>
          </p:nvPr>
        </p:nvSpPr>
        <p:spPr/>
        <p:txBody>
          <a:bodyPr/>
          <a:lstStyle/>
          <a:p>
            <a:r>
              <a:rPr lang="fr-FR" dirty="0" smtClean="0"/>
              <a:t>MIF2 DDA </a:t>
            </a:r>
            <a:r>
              <a:rPr lang="fr-FR" dirty="0" err="1" smtClean="0"/>
              <a:t>Priip’s</a:t>
            </a:r>
            <a:endParaRPr lang="fr-FR" dirty="0"/>
          </a:p>
        </p:txBody>
      </p:sp>
      <p:sp>
        <p:nvSpPr>
          <p:cNvPr id="13" name="Sous-titre 12"/>
          <p:cNvSpPr>
            <a:spLocks noGrp="1"/>
          </p:cNvSpPr>
          <p:nvPr>
            <p:ph type="subTitle" idx="1"/>
          </p:nvPr>
        </p:nvSpPr>
        <p:spPr/>
        <p:txBody>
          <a:bodyPr/>
          <a:lstStyle/>
          <a:p>
            <a:r>
              <a:rPr lang="fr-FR" dirty="0" smtClean="0"/>
              <a:t>Heure du jeudi</a:t>
            </a:r>
            <a:endParaRPr lang="fr-FR" dirty="0"/>
          </a:p>
        </p:txBody>
      </p:sp>
      <p:sp>
        <p:nvSpPr>
          <p:cNvPr id="6" name="Espace réservé du texte 5"/>
          <p:cNvSpPr>
            <a:spLocks noGrp="1"/>
          </p:cNvSpPr>
          <p:nvPr>
            <p:ph type="body" sz="quarter" idx="14"/>
          </p:nvPr>
        </p:nvSpPr>
        <p:spPr/>
        <p:txBody>
          <a:bodyPr/>
          <a:lstStyle/>
          <a:p>
            <a:r>
              <a:rPr lang="fr-FR" dirty="0" smtClean="0"/>
              <a:t>2018 semaine 08</a:t>
            </a:r>
            <a:endParaRPr lang="fr-FR" dirty="0"/>
          </a:p>
        </p:txBody>
      </p:sp>
      <p:sp>
        <p:nvSpPr>
          <p:cNvPr id="7" name="Titre 11"/>
          <p:cNvSpPr txBox="1">
            <a:spLocks/>
          </p:cNvSpPr>
          <p:nvPr/>
        </p:nvSpPr>
        <p:spPr>
          <a:xfrm>
            <a:off x="0" y="5301208"/>
            <a:ext cx="9144000" cy="648000"/>
          </a:xfrm>
          <a:prstGeom prst="rect">
            <a:avLst/>
          </a:prstGeom>
        </p:spPr>
        <p:txBody>
          <a:bodyPr vert="horz" lIns="91440" tIns="45720" rIns="91440" bIns="45720" rtlCol="0" anchor="t" anchorCtr="0">
            <a:noAutofit/>
          </a:bodyPr>
          <a:lstStyle>
            <a:lvl1pPr algn="ctr" defTabSz="914400" rtl="0" eaLnBrk="1" latinLnBrk="0" hangingPunct="1">
              <a:spcBef>
                <a:spcPct val="0"/>
              </a:spcBef>
              <a:buNone/>
              <a:defRPr sz="3500" b="1" kern="1200" cap="all" spc="0" baseline="0">
                <a:solidFill>
                  <a:schemeClr val="accent1"/>
                </a:solidFill>
                <a:latin typeface="+mj-lt"/>
                <a:ea typeface="+mj-ea"/>
                <a:cs typeface="+mj-cs"/>
              </a:defRPr>
            </a:lvl1pPr>
          </a:lstStyle>
          <a:p>
            <a:r>
              <a:rPr lang="fr-FR" sz="2400" dirty="0" smtClean="0">
                <a:solidFill>
                  <a:schemeClr val="tx1"/>
                </a:solidFill>
                <a:effectLst>
                  <a:outerShdw blurRad="38100" dist="38100" dir="2700000" algn="tl">
                    <a:srgbClr val="000000">
                      <a:alpha val="43137"/>
                    </a:srgbClr>
                  </a:outerShdw>
                </a:effectLst>
              </a:rPr>
              <a:t>Parcours client épargne financière : </a:t>
            </a:r>
            <a:r>
              <a:rPr lang="fr-FR" sz="2800" dirty="0" smtClean="0">
                <a:solidFill>
                  <a:schemeClr val="tx1"/>
                </a:solidFill>
                <a:effectLst>
                  <a:outerShdw blurRad="38100" dist="38100" dir="2700000" algn="tl">
                    <a:srgbClr val="000000">
                      <a:alpha val="43137"/>
                    </a:srgbClr>
                  </a:outerShdw>
                </a:effectLst>
              </a:rPr>
              <a:t>cas particuliers</a:t>
            </a:r>
            <a:endParaRPr lang="fr-FR" sz="2800" dirty="0">
              <a:solidFill>
                <a:schemeClr val="tx1"/>
              </a:solidFill>
              <a:effectLst>
                <a:outerShdw blurRad="38100" dist="38100" dir="2700000" algn="tl">
                  <a:srgbClr val="000000">
                    <a:alpha val="43137"/>
                  </a:srgbClr>
                </a:outerShdw>
              </a:effectLst>
            </a:endParaRPr>
          </a:p>
        </p:txBody>
      </p:sp>
      <p:sp>
        <p:nvSpPr>
          <p:cNvPr id="10" name="Espace réservé du pied de page 4"/>
          <p:cNvSpPr txBox="1">
            <a:spLocks/>
          </p:cNvSpPr>
          <p:nvPr/>
        </p:nvSpPr>
        <p:spPr>
          <a:xfrm>
            <a:off x="2699792" y="6463539"/>
            <a:ext cx="3960240" cy="365125"/>
          </a:xfrm>
          <a:prstGeom prst="rect">
            <a:avLst/>
          </a:prstGeom>
        </p:spPr>
        <p:txBody>
          <a:bodyPr vert="horz" lIns="91440" tIns="45720" rIns="91440" bIns="45720" rtlCol="0" anchor="ctr"/>
          <a:lstStyle>
            <a:defPPr>
              <a:defRPr lang="fr-FR"/>
            </a:defPPr>
            <a:lvl1pPr marL="0" algn="ctr" defTabSz="914400" rtl="0" eaLnBrk="1" latinLnBrk="0" hangingPunct="1">
              <a:defRPr sz="900" kern="1200">
                <a:solidFill>
                  <a:srgbClr val="223A5A"/>
                </a:solidFill>
                <a:latin typeface="Verdana" panose="020B0604030504040204" pitchFamily="34" charset="0"/>
                <a:ea typeface="Verdana" panose="020B0604030504040204" pitchFamily="34" charset="0"/>
                <a:cs typeface="Verdana" panose="020B060403050404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r-FR" dirty="0" smtClean="0"/>
              <a:t>HDJ S8 – Cas particuliers Parcours Client Epargne Financière</a:t>
            </a:r>
            <a:endParaRPr lang="fr-FR" dirty="0"/>
          </a:p>
        </p:txBody>
      </p:sp>
    </p:spTree>
    <p:extLst>
      <p:ext uri="{BB962C8B-B14F-4D97-AF65-F5344CB8AC3E}">
        <p14:creationId xmlns:p14="http://schemas.microsoft.com/office/powerpoint/2010/main" val="342918806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Titre 24"/>
          <p:cNvSpPr>
            <a:spLocks noGrp="1"/>
          </p:cNvSpPr>
          <p:nvPr>
            <p:ph type="title"/>
          </p:nvPr>
        </p:nvSpPr>
        <p:spPr>
          <a:xfrm>
            <a:off x="251308" y="378000"/>
            <a:ext cx="8543492" cy="399600"/>
          </a:xfrm>
        </p:spPr>
        <p:txBody>
          <a:bodyPr/>
          <a:lstStyle/>
          <a:p>
            <a:r>
              <a:rPr lang="fr-FR" dirty="0" smtClean="0"/>
              <a:t>Introduction :</a:t>
            </a:r>
            <a:endParaRPr lang="fr-FR" dirty="0"/>
          </a:p>
        </p:txBody>
      </p:sp>
      <p:sp>
        <p:nvSpPr>
          <p:cNvPr id="4" name="Espace réservé du numéro de diapositive 3"/>
          <p:cNvSpPr>
            <a:spLocks noGrp="1"/>
          </p:cNvSpPr>
          <p:nvPr>
            <p:ph type="sldNum" sz="quarter" idx="22"/>
          </p:nvPr>
        </p:nvSpPr>
        <p:spPr/>
        <p:txBody>
          <a:bodyPr/>
          <a:lstStyle/>
          <a:p>
            <a:fld id="{0536D7D7-E68B-4848-A580-3E20DDE126DB}" type="slidenum">
              <a:rPr lang="fr-FR" smtClean="0"/>
              <a:pPr/>
              <a:t>2</a:t>
            </a:fld>
            <a:endParaRPr lang="fr-FR" dirty="0"/>
          </a:p>
        </p:txBody>
      </p:sp>
      <p:sp>
        <p:nvSpPr>
          <p:cNvPr id="2" name="ZoneTexte 1"/>
          <p:cNvSpPr txBox="1"/>
          <p:nvPr/>
        </p:nvSpPr>
        <p:spPr>
          <a:xfrm>
            <a:off x="251308" y="836712"/>
            <a:ext cx="8425148" cy="2739211"/>
          </a:xfrm>
          <a:prstGeom prst="rect">
            <a:avLst/>
          </a:prstGeom>
          <a:noFill/>
        </p:spPr>
        <p:txBody>
          <a:bodyPr wrap="square" rtlCol="0">
            <a:spAutoFit/>
          </a:bodyPr>
          <a:lstStyle/>
          <a:p>
            <a:pPr algn="just"/>
            <a:r>
              <a:rPr lang="fr-FR" sz="1600" dirty="0" smtClean="0">
                <a:latin typeface="Calibri" panose="020F0502020204030204" pitchFamily="34" charset="0"/>
                <a:cs typeface="Calibri" panose="020F0502020204030204" pitchFamily="34" charset="0"/>
              </a:rPr>
              <a:t>Cette HDJ s’inscrit dans le prolongement de l’e-learning « </a:t>
            </a:r>
            <a:r>
              <a:rPr lang="fr-FR" sz="1600" i="1" dirty="0" smtClean="0">
                <a:latin typeface="Calibri" panose="020F0502020204030204" pitchFamily="34" charset="0"/>
                <a:cs typeface="Calibri" panose="020F0502020204030204" pitchFamily="34" charset="0"/>
              </a:rPr>
              <a:t>Parcours client Epargne Financière / les écrans</a:t>
            </a:r>
            <a:r>
              <a:rPr lang="fr-FR" sz="1600" dirty="0" smtClean="0">
                <a:latin typeface="Calibri" panose="020F0502020204030204" pitchFamily="34" charset="0"/>
                <a:cs typeface="Calibri" panose="020F0502020204030204" pitchFamily="34" charset="0"/>
              </a:rPr>
              <a:t> » </a:t>
            </a:r>
            <a:r>
              <a:rPr lang="fr-FR" sz="1600" smtClean="0">
                <a:latin typeface="Calibri" panose="020F0502020204030204" pitchFamily="34" charset="0"/>
                <a:cs typeface="Calibri" panose="020F0502020204030204" pitchFamily="34" charset="0"/>
              </a:rPr>
              <a:t>qui détaille </a:t>
            </a:r>
            <a:r>
              <a:rPr lang="fr-FR" sz="1600" dirty="0" smtClean="0">
                <a:latin typeface="Calibri" panose="020F0502020204030204" pitchFamily="34" charset="0"/>
                <a:cs typeface="Calibri" panose="020F0502020204030204" pitchFamily="34" charset="0"/>
              </a:rPr>
              <a:t>les nouveaux écrans que vous rencontrerez </a:t>
            </a:r>
            <a:r>
              <a:rPr lang="fr-FR" sz="1600" dirty="0" smtClean="0">
                <a:solidFill>
                  <a:srgbClr val="C31632"/>
                </a:solidFill>
                <a:latin typeface="Calibri" panose="020F0502020204030204" pitchFamily="34" charset="0"/>
                <a:cs typeface="Calibri" panose="020F0502020204030204" pitchFamily="34" charset="0"/>
              </a:rPr>
              <a:t>à compter du 1</a:t>
            </a:r>
            <a:r>
              <a:rPr lang="fr-FR" sz="1600" baseline="30000" dirty="0" smtClean="0">
                <a:solidFill>
                  <a:srgbClr val="C31632"/>
                </a:solidFill>
                <a:latin typeface="Calibri" panose="020F0502020204030204" pitchFamily="34" charset="0"/>
                <a:cs typeface="Calibri" panose="020F0502020204030204" pitchFamily="34" charset="0"/>
              </a:rPr>
              <a:t>er</a:t>
            </a:r>
            <a:r>
              <a:rPr lang="fr-FR" sz="1600" dirty="0" smtClean="0">
                <a:solidFill>
                  <a:srgbClr val="C31632"/>
                </a:solidFill>
                <a:latin typeface="Calibri" panose="020F0502020204030204" pitchFamily="34" charset="0"/>
                <a:cs typeface="Calibri" panose="020F0502020204030204" pitchFamily="34" charset="0"/>
              </a:rPr>
              <a:t> mars prochain </a:t>
            </a:r>
            <a:r>
              <a:rPr lang="fr-FR" sz="1600" dirty="0" smtClean="0">
                <a:latin typeface="Calibri" panose="020F0502020204030204" pitchFamily="34" charset="0"/>
                <a:cs typeface="Calibri" panose="020F0502020204030204" pitchFamily="34" charset="0"/>
              </a:rPr>
              <a:t>sur vos postes de travail.</a:t>
            </a:r>
          </a:p>
          <a:p>
            <a:pPr algn="just"/>
            <a:endParaRPr lang="fr-FR" sz="1600" dirty="0">
              <a:latin typeface="Calibri" panose="020F0502020204030204" pitchFamily="34" charset="0"/>
              <a:cs typeface="Calibri" panose="020F0502020204030204" pitchFamily="34" charset="0"/>
            </a:endParaRPr>
          </a:p>
          <a:p>
            <a:pPr algn="just"/>
            <a:r>
              <a:rPr lang="fr-FR" sz="1600" dirty="0" smtClean="0">
                <a:latin typeface="Calibri" panose="020F0502020204030204" pitchFamily="34" charset="0"/>
                <a:cs typeface="Calibri" panose="020F0502020204030204" pitchFamily="34" charset="0"/>
              </a:rPr>
              <a:t>Elle se veut </a:t>
            </a:r>
            <a:r>
              <a:rPr lang="fr-FR" sz="1600" u="sng" dirty="0" smtClean="0">
                <a:latin typeface="Calibri" panose="020F0502020204030204" pitchFamily="34" charset="0"/>
                <a:cs typeface="Calibri" panose="020F0502020204030204" pitchFamily="34" charset="0"/>
              </a:rPr>
              <a:t>complémentaire</a:t>
            </a:r>
            <a:r>
              <a:rPr lang="fr-FR" sz="1600" dirty="0" smtClean="0">
                <a:latin typeface="Calibri" panose="020F0502020204030204" pitchFamily="34" charset="0"/>
                <a:cs typeface="Calibri" panose="020F0502020204030204" pitchFamily="34" charset="0"/>
              </a:rPr>
              <a:t> puisque nous étudierons ici toutes les spécificités du parcours relatives à des situations clients particulières </a:t>
            </a:r>
            <a:r>
              <a:rPr lang="fr-FR" sz="1200" i="1" dirty="0" smtClean="0">
                <a:latin typeface="Calibri" panose="020F0502020204030204" pitchFamily="34" charset="0"/>
                <a:cs typeface="Calibri" panose="020F0502020204030204" pitchFamily="34" charset="0"/>
              </a:rPr>
              <a:t>(et qui n’ont pas encore été abordées dans l’e-learning). </a:t>
            </a:r>
            <a:r>
              <a:rPr lang="fr-FR" sz="1600" dirty="0" smtClean="0">
                <a:latin typeface="Calibri" panose="020F0502020204030204" pitchFamily="34" charset="0"/>
                <a:cs typeface="Calibri" panose="020F0502020204030204" pitchFamily="34" charset="0"/>
              </a:rPr>
              <a:t>Elle a pour vocation d’accompagner le conseiller dans la prise en main du Parcours Conseil de la phase transitoire.</a:t>
            </a:r>
            <a:endParaRPr lang="fr-FR" sz="1200" dirty="0" smtClean="0">
              <a:latin typeface="Calibri" panose="020F0502020204030204" pitchFamily="34" charset="0"/>
              <a:cs typeface="Calibri" panose="020F0502020204030204" pitchFamily="34" charset="0"/>
            </a:endParaRPr>
          </a:p>
          <a:p>
            <a:pPr algn="just"/>
            <a:endParaRPr lang="fr-FR" sz="1200" i="1" dirty="0">
              <a:latin typeface="Calibri" panose="020F0502020204030204" pitchFamily="34" charset="0"/>
              <a:cs typeface="Calibri" panose="020F0502020204030204" pitchFamily="34" charset="0"/>
            </a:endParaRPr>
          </a:p>
          <a:p>
            <a:pPr algn="just"/>
            <a:r>
              <a:rPr lang="fr-FR" sz="1600" u="sng" dirty="0" smtClean="0">
                <a:latin typeface="Calibri" panose="020F0502020204030204" pitchFamily="34" charset="0"/>
                <a:cs typeface="Calibri" panose="020F0502020204030204" pitchFamily="34" charset="0"/>
              </a:rPr>
              <a:t>Structuration de cette HDJ</a:t>
            </a:r>
            <a:r>
              <a:rPr lang="fr-FR" sz="1600" dirty="0" smtClean="0">
                <a:latin typeface="Calibri" panose="020F0502020204030204" pitchFamily="34" charset="0"/>
                <a:cs typeface="Calibri" panose="020F0502020204030204" pitchFamily="34" charset="0"/>
              </a:rPr>
              <a:t> :</a:t>
            </a:r>
          </a:p>
          <a:p>
            <a:pPr algn="just"/>
            <a:r>
              <a:rPr lang="fr-FR" sz="1600" dirty="0" smtClean="0">
                <a:latin typeface="Calibri" panose="020F0502020204030204" pitchFamily="34" charset="0"/>
                <a:cs typeface="Calibri" panose="020F0502020204030204" pitchFamily="34" charset="0"/>
              </a:rPr>
              <a:t>Les séquences développées dans cette HDJ suivront la chronologie des écrans qui se présenteront à vous dans le cadre du « Parcours Client Epargne Financière » </a:t>
            </a:r>
            <a:r>
              <a:rPr lang="fr-FR" sz="1200" i="1" dirty="0" smtClean="0">
                <a:latin typeface="Calibri" panose="020F0502020204030204" pitchFamily="34" charset="0"/>
                <a:cs typeface="Calibri" panose="020F0502020204030204" pitchFamily="34" charset="0"/>
              </a:rPr>
              <a:t>(initié par le CT0199)</a:t>
            </a:r>
            <a:r>
              <a:rPr lang="fr-FR" sz="1600" dirty="0" smtClean="0">
                <a:latin typeface="Calibri" panose="020F0502020204030204" pitchFamily="34" charset="0"/>
                <a:cs typeface="Calibri" panose="020F0502020204030204" pitchFamily="34" charset="0"/>
              </a:rPr>
              <a:t>, à savoir :</a:t>
            </a:r>
          </a:p>
        </p:txBody>
      </p:sp>
      <p:grpSp>
        <p:nvGrpSpPr>
          <p:cNvPr id="29" name="Groupe 28"/>
          <p:cNvGrpSpPr/>
          <p:nvPr/>
        </p:nvGrpSpPr>
        <p:grpSpPr>
          <a:xfrm>
            <a:off x="251308" y="3645024"/>
            <a:ext cx="8706599" cy="1898007"/>
            <a:chOff x="265819" y="1401704"/>
            <a:chExt cx="8706599" cy="2022864"/>
          </a:xfrm>
        </p:grpSpPr>
        <p:sp>
          <p:nvSpPr>
            <p:cNvPr id="30" name="Rectangle 29"/>
            <p:cNvSpPr/>
            <p:nvPr/>
          </p:nvSpPr>
          <p:spPr>
            <a:xfrm>
              <a:off x="2203132" y="1911709"/>
              <a:ext cx="1013359" cy="1501718"/>
            </a:xfrm>
            <a:prstGeom prst="rect">
              <a:avLst/>
            </a:prstGeom>
            <a:solidFill>
              <a:sysClr val="window" lastClr="FFFFFF">
                <a:lumMod val="95000"/>
              </a:sysClr>
            </a:solidFill>
            <a:ln w="15875" cap="flat" cmpd="sng" algn="ctr">
              <a:no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fr-FR" sz="1000" b="0" i="0" u="none" strike="noStrike" kern="0" cap="none" spc="0" normalizeH="0" baseline="0" noProof="0" dirty="0" smtClean="0">
                  <a:ln>
                    <a:noFill/>
                  </a:ln>
                  <a:solidFill>
                    <a:srgbClr val="99449A">
                      <a:lumMod val="50000"/>
                    </a:srgbClr>
                  </a:solidFill>
                  <a:effectLst/>
                  <a:uLnTx/>
                  <a:uFillTx/>
                  <a:latin typeface="Calibri"/>
                  <a:ea typeface="+mn-ea"/>
                  <a:cs typeface="+mn-cs"/>
                </a:rPr>
                <a:t>Il s’agit de la découverte :</a:t>
              </a:r>
            </a:p>
            <a:p>
              <a:pPr marL="0" marR="0" lvl="0" indent="0" algn="ctr" defTabSz="457200" eaLnBrk="1" fontAlgn="auto" latinLnBrk="0" hangingPunct="1">
                <a:lnSpc>
                  <a:spcPct val="100000"/>
                </a:lnSpc>
                <a:spcBef>
                  <a:spcPts val="0"/>
                </a:spcBef>
                <a:spcAft>
                  <a:spcPts val="0"/>
                </a:spcAft>
                <a:buClrTx/>
                <a:buSzTx/>
                <a:buFontTx/>
                <a:buNone/>
                <a:tabLst/>
                <a:defRPr/>
              </a:pPr>
              <a:r>
                <a:rPr kumimoji="0" lang="fr-FR" sz="1000" b="0" i="0" u="none" strike="noStrike" kern="0" cap="none" spc="0" normalizeH="0" baseline="0" noProof="0" dirty="0" smtClean="0">
                  <a:ln>
                    <a:noFill/>
                  </a:ln>
                  <a:solidFill>
                    <a:srgbClr val="99449A">
                      <a:lumMod val="50000"/>
                    </a:srgbClr>
                  </a:solidFill>
                  <a:effectLst/>
                  <a:uLnTx/>
                  <a:uFillTx/>
                  <a:latin typeface="Calibri"/>
                  <a:ea typeface="+mn-ea"/>
                  <a:cs typeface="+mn-cs"/>
                </a:rPr>
                <a:t>épargne à allouer, objectifs, durée, profil de risque.</a:t>
              </a:r>
            </a:p>
          </p:txBody>
        </p:sp>
        <p:sp>
          <p:nvSpPr>
            <p:cNvPr id="31" name="Rectangle 30"/>
            <p:cNvSpPr/>
            <p:nvPr/>
          </p:nvSpPr>
          <p:spPr>
            <a:xfrm>
              <a:off x="3261791" y="1922850"/>
              <a:ext cx="980647" cy="1501718"/>
            </a:xfrm>
            <a:prstGeom prst="rect">
              <a:avLst/>
            </a:prstGeom>
            <a:solidFill>
              <a:sysClr val="window" lastClr="FFFFFF">
                <a:lumMod val="95000"/>
              </a:sysClr>
            </a:solidFill>
            <a:ln w="15875" cap="flat" cmpd="sng" algn="ctr">
              <a:no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fr-FR" sz="1000" b="0" i="0" u="none" strike="noStrike" kern="0" cap="none" spc="0" normalizeH="0" baseline="0" noProof="0" dirty="0" smtClean="0">
                  <a:ln>
                    <a:noFill/>
                  </a:ln>
                  <a:solidFill>
                    <a:srgbClr val="99449A">
                      <a:lumMod val="50000"/>
                    </a:srgbClr>
                  </a:solidFill>
                  <a:effectLst/>
                  <a:uLnTx/>
                  <a:uFillTx/>
                  <a:latin typeface="Calibri"/>
                  <a:ea typeface="+mn-ea"/>
                  <a:cs typeface="+mn-cs"/>
                </a:rPr>
                <a:t>Répartition recommandée en faisant appel ou non aux Portefeuilles modèles.</a:t>
              </a:r>
            </a:p>
          </p:txBody>
        </p:sp>
        <p:sp>
          <p:nvSpPr>
            <p:cNvPr id="32" name="Rectangle 31"/>
            <p:cNvSpPr/>
            <p:nvPr/>
          </p:nvSpPr>
          <p:spPr>
            <a:xfrm>
              <a:off x="4284448" y="1922850"/>
              <a:ext cx="1376648" cy="1501718"/>
            </a:xfrm>
            <a:prstGeom prst="rect">
              <a:avLst/>
            </a:prstGeom>
            <a:solidFill>
              <a:sysClr val="window" lastClr="FFFFFF">
                <a:lumMod val="95000"/>
              </a:sysClr>
            </a:solidFill>
            <a:ln w="15875" cap="flat" cmpd="sng" algn="ctr">
              <a:no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fr-FR" sz="1000" b="0" i="0" u="none" strike="noStrike" kern="0" cap="none" spc="0" normalizeH="0" baseline="0" noProof="0" dirty="0" smtClean="0">
                  <a:ln>
                    <a:noFill/>
                  </a:ln>
                  <a:solidFill>
                    <a:srgbClr val="99449A">
                      <a:lumMod val="50000"/>
                    </a:srgbClr>
                  </a:solidFill>
                  <a:effectLst/>
                  <a:uLnTx/>
                  <a:uFillTx/>
                  <a:latin typeface="Calibri"/>
                  <a:ea typeface="+mn-ea"/>
                  <a:cs typeface="+mn-cs"/>
                </a:rPr>
                <a:t>Communication au client des caractéristiques des supports proposés et notamment remise des frais ex-ante.</a:t>
              </a:r>
            </a:p>
          </p:txBody>
        </p:sp>
        <p:sp>
          <p:nvSpPr>
            <p:cNvPr id="33" name="Rectangle 32"/>
            <p:cNvSpPr/>
            <p:nvPr/>
          </p:nvSpPr>
          <p:spPr>
            <a:xfrm>
              <a:off x="5703104" y="1922850"/>
              <a:ext cx="870769" cy="1501718"/>
            </a:xfrm>
            <a:prstGeom prst="rect">
              <a:avLst/>
            </a:prstGeom>
            <a:solidFill>
              <a:sysClr val="window" lastClr="FFFFFF">
                <a:lumMod val="95000"/>
              </a:sysClr>
            </a:solidFill>
            <a:ln w="15875" cap="flat" cmpd="sng" algn="ctr">
              <a:no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fr-FR" sz="1000" b="0" i="0" u="none" strike="noStrike" kern="0" cap="none" spc="0" normalizeH="0" baseline="0" noProof="0" dirty="0" smtClean="0">
                  <a:ln>
                    <a:noFill/>
                  </a:ln>
                  <a:solidFill>
                    <a:srgbClr val="99449A">
                      <a:lumMod val="50000"/>
                    </a:srgbClr>
                  </a:solidFill>
                  <a:effectLst/>
                  <a:uLnTx/>
                  <a:uFillTx/>
                  <a:latin typeface="Calibri"/>
                  <a:ea typeface="+mn-ea"/>
                  <a:cs typeface="+mn-cs"/>
                </a:rPr>
                <a:t>Pour chaque projet, le client peut suivre ou non le conseil fourni.</a:t>
              </a:r>
            </a:p>
          </p:txBody>
        </p:sp>
        <p:sp>
          <p:nvSpPr>
            <p:cNvPr id="34" name="Rectangle 33"/>
            <p:cNvSpPr/>
            <p:nvPr/>
          </p:nvSpPr>
          <p:spPr>
            <a:xfrm>
              <a:off x="6653760" y="1922850"/>
              <a:ext cx="986658" cy="1501718"/>
            </a:xfrm>
            <a:prstGeom prst="rect">
              <a:avLst/>
            </a:prstGeom>
            <a:solidFill>
              <a:sysClr val="window" lastClr="FFFFFF">
                <a:lumMod val="95000"/>
              </a:sysClr>
            </a:solidFill>
            <a:ln w="15875" cap="flat" cmpd="sng" algn="ctr">
              <a:no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fr-FR" sz="1000" b="0" i="0" u="none" strike="noStrike" kern="0" cap="none" spc="0" normalizeH="0" baseline="0" noProof="0" dirty="0" smtClean="0">
                  <a:ln>
                    <a:noFill/>
                  </a:ln>
                  <a:solidFill>
                    <a:srgbClr val="99449A">
                      <a:lumMod val="50000"/>
                    </a:srgbClr>
                  </a:solidFill>
                  <a:effectLst/>
                  <a:uLnTx/>
                  <a:uFillTx/>
                  <a:latin typeface="Calibri"/>
                  <a:ea typeface="+mn-ea"/>
                  <a:cs typeface="+mn-cs"/>
                </a:rPr>
                <a:t>Document signé reprenant tous les termes de l’entretien.</a:t>
              </a:r>
            </a:p>
          </p:txBody>
        </p:sp>
        <p:grpSp>
          <p:nvGrpSpPr>
            <p:cNvPr id="35" name="Groupe 34"/>
            <p:cNvGrpSpPr/>
            <p:nvPr/>
          </p:nvGrpSpPr>
          <p:grpSpPr>
            <a:xfrm>
              <a:off x="265819" y="1401704"/>
              <a:ext cx="8706599" cy="432000"/>
              <a:chOff x="159489" y="1401704"/>
              <a:chExt cx="8706599" cy="432000"/>
            </a:xfrm>
          </p:grpSpPr>
          <p:sp>
            <p:nvSpPr>
              <p:cNvPr id="36" name="Chevron 35"/>
              <p:cNvSpPr/>
              <p:nvPr/>
            </p:nvSpPr>
            <p:spPr>
              <a:xfrm>
                <a:off x="5596774" y="1401704"/>
                <a:ext cx="1080000" cy="432000"/>
              </a:xfrm>
              <a:prstGeom prst="chevron">
                <a:avLst/>
              </a:prstGeom>
              <a:gradFill flip="none" rotWithShape="1">
                <a:gsLst>
                  <a:gs pos="4000">
                    <a:srgbClr val="FF0000">
                      <a:alpha val="80000"/>
                    </a:srgbClr>
                  </a:gs>
                  <a:gs pos="100000">
                    <a:srgbClr val="581D74"/>
                  </a:gs>
                </a:gsLst>
                <a:lin ang="8100000" scaled="1"/>
                <a:tileRect/>
              </a:gradFill>
              <a:ln w="9525" cap="flat" cmpd="sng" algn="ctr">
                <a:no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fr-FR" sz="1000" b="0" i="0" u="none" strike="noStrike" kern="0" cap="none" spc="0" normalizeH="0" baseline="0" noProof="0" dirty="0" smtClean="0">
                    <a:ln>
                      <a:noFill/>
                    </a:ln>
                    <a:solidFill>
                      <a:prstClr val="white"/>
                    </a:solidFill>
                    <a:effectLst/>
                    <a:uLnTx/>
                    <a:uFillTx/>
                    <a:latin typeface="Calibri"/>
                    <a:ea typeface="+mn-ea"/>
                    <a:cs typeface="+mn-cs"/>
                  </a:rPr>
                  <a:t>Choix du client</a:t>
                </a:r>
              </a:p>
            </p:txBody>
          </p:sp>
          <p:sp>
            <p:nvSpPr>
              <p:cNvPr id="37" name="Chevron 36"/>
              <p:cNvSpPr/>
              <p:nvPr/>
            </p:nvSpPr>
            <p:spPr>
              <a:xfrm>
                <a:off x="4178117" y="1401704"/>
                <a:ext cx="1548000" cy="432000"/>
              </a:xfrm>
              <a:prstGeom prst="chevron">
                <a:avLst/>
              </a:prstGeom>
              <a:gradFill flip="none" rotWithShape="1">
                <a:gsLst>
                  <a:gs pos="4000">
                    <a:srgbClr val="FF0000">
                      <a:alpha val="60000"/>
                    </a:srgbClr>
                  </a:gs>
                  <a:gs pos="100000">
                    <a:srgbClr val="581D74"/>
                  </a:gs>
                </a:gsLst>
                <a:lin ang="8100000" scaled="1"/>
                <a:tileRect/>
              </a:gradFill>
              <a:ln w="9525" cap="flat" cmpd="sng" algn="ctr">
                <a:no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fr-FR" sz="1000" b="0" i="0" u="none" strike="noStrike" kern="0" cap="none" spc="0" normalizeH="0" baseline="0" noProof="0" dirty="0" smtClean="0">
                    <a:ln>
                      <a:noFill/>
                    </a:ln>
                    <a:solidFill>
                      <a:prstClr val="white"/>
                    </a:solidFill>
                    <a:effectLst/>
                    <a:uLnTx/>
                    <a:uFillTx/>
                    <a:latin typeface="Calibri"/>
                    <a:ea typeface="+mn-ea"/>
                    <a:cs typeface="+mn-cs"/>
                  </a:rPr>
                  <a:t>Infos</a:t>
                </a:r>
              </a:p>
              <a:p>
                <a:pPr marL="0" marR="0" lvl="0" indent="0" algn="ctr" defTabSz="457200" eaLnBrk="1" fontAlgn="auto" latinLnBrk="0" hangingPunct="1">
                  <a:lnSpc>
                    <a:spcPct val="100000"/>
                  </a:lnSpc>
                  <a:spcBef>
                    <a:spcPts val="0"/>
                  </a:spcBef>
                  <a:spcAft>
                    <a:spcPts val="0"/>
                  </a:spcAft>
                  <a:buClrTx/>
                  <a:buSzTx/>
                  <a:buFontTx/>
                  <a:buNone/>
                  <a:tabLst/>
                  <a:defRPr/>
                </a:pPr>
                <a:r>
                  <a:rPr kumimoji="0" lang="fr-FR" sz="1000" b="0" i="0" u="none" strike="noStrike" kern="0" cap="none" spc="0" normalizeH="0" baseline="0" noProof="0" dirty="0" smtClean="0">
                    <a:ln>
                      <a:noFill/>
                    </a:ln>
                    <a:solidFill>
                      <a:prstClr val="white"/>
                    </a:solidFill>
                    <a:effectLst/>
                    <a:uLnTx/>
                    <a:uFillTx/>
                    <a:latin typeface="Calibri"/>
                    <a:ea typeface="+mn-ea"/>
                    <a:cs typeface="+mn-cs"/>
                  </a:rPr>
                  <a:t>précontractuelles</a:t>
                </a:r>
              </a:p>
            </p:txBody>
          </p:sp>
          <p:sp>
            <p:nvSpPr>
              <p:cNvPr id="38" name="Chevron 37"/>
              <p:cNvSpPr/>
              <p:nvPr/>
            </p:nvSpPr>
            <p:spPr>
              <a:xfrm>
                <a:off x="3155460" y="1401704"/>
                <a:ext cx="1152000" cy="432000"/>
              </a:xfrm>
              <a:prstGeom prst="chevron">
                <a:avLst/>
              </a:prstGeom>
              <a:gradFill flip="none" rotWithShape="1">
                <a:gsLst>
                  <a:gs pos="4000">
                    <a:srgbClr val="FF0000">
                      <a:alpha val="40000"/>
                    </a:srgbClr>
                  </a:gs>
                  <a:gs pos="100000">
                    <a:srgbClr val="581D74"/>
                  </a:gs>
                </a:gsLst>
                <a:lin ang="8100000" scaled="1"/>
                <a:tileRect/>
              </a:gradFill>
              <a:ln w="9525" cap="flat" cmpd="sng" algn="ctr">
                <a:no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fr-FR" sz="1000" b="0" i="0" u="none" strike="noStrike" kern="0" cap="none" spc="0" normalizeH="0" baseline="0" noProof="0" dirty="0" err="1" smtClean="0">
                    <a:ln>
                      <a:noFill/>
                    </a:ln>
                    <a:solidFill>
                      <a:prstClr val="white"/>
                    </a:solidFill>
                    <a:effectLst/>
                    <a:uLnTx/>
                    <a:uFillTx/>
                    <a:latin typeface="Calibri"/>
                    <a:ea typeface="+mn-ea"/>
                    <a:cs typeface="+mn-cs"/>
                  </a:rPr>
                  <a:t>Propo</a:t>
                </a:r>
                <a:r>
                  <a:rPr kumimoji="0" lang="fr-FR" sz="1000" b="0" i="0" u="none" strike="noStrike" kern="0" cap="none" spc="0" normalizeH="0" baseline="0" noProof="0" dirty="0" smtClean="0">
                    <a:ln>
                      <a:noFill/>
                    </a:ln>
                    <a:solidFill>
                      <a:prstClr val="white"/>
                    </a:solidFill>
                    <a:effectLst/>
                    <a:uLnTx/>
                    <a:uFillTx/>
                    <a:latin typeface="Calibri"/>
                    <a:ea typeface="+mn-ea"/>
                    <a:cs typeface="+mn-cs"/>
                  </a:rPr>
                  <a:t> de la banque</a:t>
                </a:r>
              </a:p>
            </p:txBody>
          </p:sp>
          <p:sp>
            <p:nvSpPr>
              <p:cNvPr id="39" name="Chevron 38"/>
              <p:cNvSpPr/>
              <p:nvPr/>
            </p:nvSpPr>
            <p:spPr>
              <a:xfrm>
                <a:off x="2096803" y="1401704"/>
                <a:ext cx="1188000" cy="432000"/>
              </a:xfrm>
              <a:prstGeom prst="chevron">
                <a:avLst/>
              </a:prstGeom>
              <a:gradFill flip="none" rotWithShape="1">
                <a:gsLst>
                  <a:gs pos="4000">
                    <a:srgbClr val="FF0000">
                      <a:alpha val="20000"/>
                    </a:srgbClr>
                  </a:gs>
                  <a:gs pos="100000">
                    <a:srgbClr val="581D74"/>
                  </a:gs>
                </a:gsLst>
                <a:lin ang="8100000" scaled="1"/>
                <a:tileRect/>
              </a:gradFill>
              <a:ln w="9525" cap="flat" cmpd="sng" algn="ctr">
                <a:no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fr-FR" sz="1000" b="0" i="0" u="none" strike="noStrike" kern="0" cap="none" spc="0" normalizeH="0" baseline="0" noProof="0" dirty="0" smtClean="0">
                    <a:ln>
                      <a:noFill/>
                    </a:ln>
                    <a:solidFill>
                      <a:prstClr val="white"/>
                    </a:solidFill>
                    <a:effectLst/>
                    <a:uLnTx/>
                    <a:uFillTx/>
                    <a:latin typeface="Calibri"/>
                    <a:ea typeface="+mn-ea"/>
                    <a:cs typeface="+mn-cs"/>
                  </a:rPr>
                  <a:t>Définition des projets</a:t>
                </a:r>
              </a:p>
            </p:txBody>
          </p:sp>
          <p:sp>
            <p:nvSpPr>
              <p:cNvPr id="40" name="Chevron 39"/>
              <p:cNvSpPr/>
              <p:nvPr/>
            </p:nvSpPr>
            <p:spPr>
              <a:xfrm>
                <a:off x="6547431" y="1401704"/>
                <a:ext cx="1116000" cy="432000"/>
              </a:xfrm>
              <a:prstGeom prst="chevron">
                <a:avLst/>
              </a:prstGeom>
              <a:gradFill flip="none" rotWithShape="1">
                <a:gsLst>
                  <a:gs pos="4000">
                    <a:srgbClr val="FF0000">
                      <a:alpha val="80000"/>
                    </a:srgbClr>
                  </a:gs>
                  <a:gs pos="100000">
                    <a:srgbClr val="581D74"/>
                  </a:gs>
                </a:gsLst>
                <a:lin ang="8100000" scaled="1"/>
                <a:tileRect/>
              </a:gradFill>
              <a:ln w="9525" cap="flat" cmpd="sng" algn="ctr">
                <a:no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fr-FR" sz="1000" b="0" i="0" u="none" strike="noStrike" kern="0" cap="none" spc="0" normalizeH="0" baseline="0" noProof="0" dirty="0" smtClean="0">
                    <a:ln>
                      <a:noFill/>
                    </a:ln>
                    <a:solidFill>
                      <a:prstClr val="white"/>
                    </a:solidFill>
                    <a:effectLst/>
                    <a:uLnTx/>
                    <a:uFillTx/>
                    <a:latin typeface="Calibri"/>
                    <a:ea typeface="+mn-ea"/>
                    <a:cs typeface="+mn-cs"/>
                  </a:rPr>
                  <a:t>Synthèse Epargne</a:t>
                </a:r>
              </a:p>
            </p:txBody>
          </p:sp>
          <p:sp>
            <p:nvSpPr>
              <p:cNvPr id="41" name="Chevron 40"/>
              <p:cNvSpPr/>
              <p:nvPr/>
            </p:nvSpPr>
            <p:spPr>
              <a:xfrm>
                <a:off x="1362146" y="1401704"/>
                <a:ext cx="864000" cy="432000"/>
              </a:xfrm>
              <a:prstGeom prst="chevron">
                <a:avLst/>
              </a:prstGeom>
              <a:solidFill>
                <a:sysClr val="window" lastClr="FFFFFF">
                  <a:lumMod val="85000"/>
                </a:sysClr>
              </a:solidFill>
              <a:ln w="9525" cap="flat" cmpd="sng" algn="ctr">
                <a:solidFill>
                  <a:srgbClr val="99449A">
                    <a:lumMod val="75000"/>
                  </a:srgbClr>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fr-FR" sz="1100" b="0" i="0" u="none" strike="noStrike" kern="0" cap="none" spc="0" normalizeH="0" baseline="0" noProof="0" dirty="0" smtClean="0">
                    <a:ln>
                      <a:noFill/>
                    </a:ln>
                    <a:solidFill>
                      <a:srgbClr val="99449A">
                        <a:lumMod val="75000"/>
                      </a:srgbClr>
                    </a:solidFill>
                    <a:effectLst/>
                    <a:uLnTx/>
                    <a:uFillTx/>
                    <a:latin typeface="Calibri"/>
                    <a:ea typeface="+mn-ea"/>
                    <a:cs typeface="+mn-cs"/>
                  </a:rPr>
                  <a:t>QCF</a:t>
                </a:r>
              </a:p>
            </p:txBody>
          </p:sp>
          <p:sp>
            <p:nvSpPr>
              <p:cNvPr id="42" name="Chevron 41"/>
              <p:cNvSpPr/>
              <p:nvPr/>
            </p:nvSpPr>
            <p:spPr>
              <a:xfrm>
                <a:off x="159489" y="1401704"/>
                <a:ext cx="1332000" cy="432000"/>
              </a:xfrm>
              <a:prstGeom prst="chevron">
                <a:avLst/>
              </a:prstGeom>
              <a:solidFill>
                <a:sysClr val="window" lastClr="FFFFFF">
                  <a:lumMod val="85000"/>
                </a:sysClr>
              </a:solidFill>
              <a:ln w="9525" cap="flat" cmpd="sng" algn="ctr">
                <a:solidFill>
                  <a:srgbClr val="99449A">
                    <a:lumMod val="75000"/>
                  </a:srgbClr>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fr-FR" sz="1000" b="0" i="0" u="none" strike="noStrike" kern="0" cap="none" spc="0" normalizeH="0" baseline="0" noProof="0" dirty="0" smtClean="0">
                    <a:ln>
                      <a:noFill/>
                    </a:ln>
                    <a:solidFill>
                      <a:srgbClr val="99449A">
                        <a:lumMod val="75000"/>
                      </a:srgbClr>
                    </a:solidFill>
                    <a:effectLst/>
                    <a:uLnTx/>
                    <a:uFillTx/>
                    <a:latin typeface="Calibri"/>
                    <a:ea typeface="+mn-ea"/>
                    <a:cs typeface="+mn-cs"/>
                  </a:rPr>
                  <a:t>Connaissance client</a:t>
                </a:r>
              </a:p>
            </p:txBody>
          </p:sp>
          <p:sp>
            <p:nvSpPr>
              <p:cNvPr id="43" name="Chevron 42"/>
              <p:cNvSpPr/>
              <p:nvPr/>
            </p:nvSpPr>
            <p:spPr>
              <a:xfrm>
                <a:off x="7534088" y="1401704"/>
                <a:ext cx="1332000" cy="432000"/>
              </a:xfrm>
              <a:prstGeom prst="chevron">
                <a:avLst/>
              </a:prstGeom>
              <a:solidFill>
                <a:sysClr val="window" lastClr="FFFFFF">
                  <a:lumMod val="85000"/>
                </a:sysClr>
              </a:solidFill>
              <a:ln w="9525" cap="flat" cmpd="sng" algn="ctr">
                <a:solidFill>
                  <a:srgbClr val="99449A">
                    <a:lumMod val="75000"/>
                  </a:srgbClr>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fr-FR" sz="1000" b="0" i="0" u="none" strike="noStrike" kern="0" cap="none" spc="0" normalizeH="0" baseline="0" noProof="0" dirty="0" smtClean="0">
                    <a:ln>
                      <a:noFill/>
                    </a:ln>
                    <a:solidFill>
                      <a:srgbClr val="99449A">
                        <a:lumMod val="75000"/>
                      </a:srgbClr>
                    </a:solidFill>
                    <a:effectLst/>
                    <a:uLnTx/>
                    <a:uFillTx/>
                    <a:latin typeface="Calibri"/>
                    <a:ea typeface="+mn-ea"/>
                    <a:cs typeface="+mn-cs"/>
                  </a:rPr>
                  <a:t>Souscriptions</a:t>
                </a:r>
              </a:p>
            </p:txBody>
          </p:sp>
        </p:grpSp>
      </p:grpSp>
      <p:sp>
        <p:nvSpPr>
          <p:cNvPr id="3" name="ZoneTexte 2"/>
          <p:cNvSpPr txBox="1"/>
          <p:nvPr/>
        </p:nvSpPr>
        <p:spPr>
          <a:xfrm>
            <a:off x="107504" y="4238352"/>
            <a:ext cx="1872420" cy="1200329"/>
          </a:xfrm>
          <a:prstGeom prst="rect">
            <a:avLst/>
          </a:prstGeom>
          <a:solidFill>
            <a:schemeClr val="bg2">
              <a:lumMod val="20000"/>
              <a:lumOff val="80000"/>
            </a:schemeClr>
          </a:solidFill>
          <a:ln>
            <a:solidFill>
              <a:schemeClr val="accent1"/>
            </a:solidFill>
          </a:ln>
        </p:spPr>
        <p:txBody>
          <a:bodyPr wrap="square" rtlCol="0">
            <a:spAutoFit/>
          </a:bodyPr>
          <a:lstStyle/>
          <a:p>
            <a:pPr algn="ctr"/>
            <a:r>
              <a:rPr lang="fr-FR" sz="1200" i="1" dirty="0" smtClean="0">
                <a:latin typeface="Calibri" panose="020F0502020204030204" pitchFamily="34" charset="0"/>
                <a:cs typeface="Calibri" panose="020F0502020204030204" pitchFamily="34" charset="0"/>
              </a:rPr>
              <a:t>NB : pour rappel, le « parcours client » se lance par le </a:t>
            </a:r>
            <a:r>
              <a:rPr lang="fr-FR" sz="1200" b="1" i="1" dirty="0" smtClean="0">
                <a:solidFill>
                  <a:srgbClr val="C31632"/>
                </a:solidFill>
                <a:latin typeface="Calibri" panose="020F0502020204030204" pitchFamily="34" charset="0"/>
                <a:cs typeface="Calibri" panose="020F0502020204030204" pitchFamily="34" charset="0"/>
              </a:rPr>
              <a:t>CT0199</a:t>
            </a:r>
            <a:r>
              <a:rPr lang="fr-FR" sz="1200" i="1" dirty="0" smtClean="0">
                <a:latin typeface="Calibri" panose="020F0502020204030204" pitchFamily="34" charset="0"/>
                <a:cs typeface="Calibri" panose="020F0502020204030204" pitchFamily="34" charset="0"/>
              </a:rPr>
              <a:t> OU via l’arborescence « Vente » / « Epargne financière – parcours client »</a:t>
            </a:r>
          </a:p>
        </p:txBody>
      </p:sp>
      <p:sp>
        <p:nvSpPr>
          <p:cNvPr id="5" name="ZoneTexte 4"/>
          <p:cNvSpPr txBox="1"/>
          <p:nvPr/>
        </p:nvSpPr>
        <p:spPr>
          <a:xfrm>
            <a:off x="244939" y="5821814"/>
            <a:ext cx="8712968" cy="415498"/>
          </a:xfrm>
          <a:prstGeom prst="rect">
            <a:avLst/>
          </a:prstGeom>
          <a:noFill/>
        </p:spPr>
        <p:txBody>
          <a:bodyPr wrap="square" rtlCol="0">
            <a:spAutoFit/>
          </a:bodyPr>
          <a:lstStyle/>
          <a:p>
            <a:pPr algn="just"/>
            <a:r>
              <a:rPr lang="fr-FR" sz="1050" i="1" dirty="0" smtClean="0">
                <a:latin typeface="Calibri" panose="020F0502020204030204" pitchFamily="34" charset="0"/>
                <a:cs typeface="Calibri" panose="020F0502020204030204" pitchFamily="34" charset="0"/>
              </a:rPr>
              <a:t>NB : les </a:t>
            </a:r>
            <a:r>
              <a:rPr lang="fr-FR" sz="1050" i="1" dirty="0">
                <a:latin typeface="Calibri" panose="020F0502020204030204" pitchFamily="34" charset="0"/>
                <a:cs typeface="Calibri" panose="020F0502020204030204" pitchFamily="34" charset="0"/>
              </a:rPr>
              <a:t>recommandations qui sont faites doivent toutes tenir compte des besoins exprimés par le client et des niveaux de risque qu’il souhaite pour chaque projet qu’il définit dans le cadre de la phase de découverte avec son conseiller.</a:t>
            </a:r>
          </a:p>
        </p:txBody>
      </p:sp>
    </p:spTree>
    <p:extLst>
      <p:ext uri="{BB962C8B-B14F-4D97-AF65-F5344CB8AC3E}">
        <p14:creationId xmlns:p14="http://schemas.microsoft.com/office/powerpoint/2010/main" val="92718217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title"/>
          </p:nvPr>
        </p:nvSpPr>
        <p:spPr>
          <a:xfrm>
            <a:off x="3060000" y="116632"/>
            <a:ext cx="3492000" cy="756000"/>
          </a:xfrm>
        </p:spPr>
        <p:txBody>
          <a:bodyPr/>
          <a:lstStyle/>
          <a:p>
            <a:r>
              <a:rPr lang="fr-FR" dirty="0"/>
              <a:t>sommaire</a:t>
            </a:r>
          </a:p>
        </p:txBody>
      </p:sp>
      <p:sp>
        <p:nvSpPr>
          <p:cNvPr id="5" name="Espace réservé du texte 4"/>
          <p:cNvSpPr>
            <a:spLocks noGrp="1"/>
          </p:cNvSpPr>
          <p:nvPr>
            <p:ph type="body" sz="quarter" idx="13"/>
          </p:nvPr>
        </p:nvSpPr>
        <p:spPr>
          <a:xfrm>
            <a:off x="1115616" y="1052736"/>
            <a:ext cx="7488832" cy="5040560"/>
          </a:xfrm>
        </p:spPr>
        <p:txBody>
          <a:bodyPr>
            <a:normAutofit/>
          </a:bodyPr>
          <a:lstStyle/>
          <a:p>
            <a:r>
              <a:rPr lang="fr-FR" sz="2800" dirty="0" smtClean="0">
                <a:solidFill>
                  <a:srgbClr val="FFFF00"/>
                </a:solidFill>
              </a:rPr>
              <a:t>a) Connaissance client &amp; </a:t>
            </a:r>
            <a:r>
              <a:rPr lang="fr-FR" sz="2800" dirty="0" err="1" smtClean="0">
                <a:solidFill>
                  <a:srgbClr val="FFFF00"/>
                </a:solidFill>
              </a:rPr>
              <a:t>qcf</a:t>
            </a:r>
            <a:endParaRPr lang="fr-FR" sz="2800" dirty="0" smtClean="0">
              <a:solidFill>
                <a:srgbClr val="FFFF00"/>
              </a:solidFill>
            </a:endParaRPr>
          </a:p>
          <a:p>
            <a:endParaRPr lang="fr-FR" sz="2800" dirty="0" smtClean="0"/>
          </a:p>
          <a:p>
            <a:r>
              <a:rPr lang="fr-FR" sz="2800" dirty="0" smtClean="0"/>
              <a:t>B) Définition du ou des projets du client</a:t>
            </a:r>
          </a:p>
          <a:p>
            <a:endParaRPr lang="fr-FR" sz="2800" dirty="0"/>
          </a:p>
          <a:p>
            <a:r>
              <a:rPr lang="fr-FR" sz="2800" dirty="0" smtClean="0"/>
              <a:t>C) Propositions de la banque :</a:t>
            </a:r>
          </a:p>
          <a:p>
            <a:pPr marL="558900" lvl="1" indent="-342900">
              <a:buFont typeface="Wingdings" panose="05000000000000000000" pitchFamily="2" charset="2"/>
              <a:buChar char="v"/>
            </a:pPr>
            <a:r>
              <a:rPr lang="fr-FR" sz="2000" dirty="0" smtClean="0"/>
              <a:t>Les portefeuilles modèles</a:t>
            </a:r>
          </a:p>
          <a:p>
            <a:pPr marL="558900" lvl="1" indent="-342900">
              <a:buFont typeface="Wingdings" panose="05000000000000000000" pitchFamily="2" charset="2"/>
              <a:buChar char="v"/>
            </a:pPr>
            <a:r>
              <a:rPr lang="fr-FR" sz="2000" dirty="0" smtClean="0"/>
              <a:t>L’allocation manuelle et les Gsm/</a:t>
            </a:r>
            <a:r>
              <a:rPr lang="fr-FR" sz="2000" dirty="0" err="1" smtClean="0"/>
              <a:t>og</a:t>
            </a:r>
            <a:endParaRPr lang="fr-FR" sz="2000" dirty="0" smtClean="0"/>
          </a:p>
          <a:p>
            <a:pPr marL="558900" lvl="1" indent="-342900">
              <a:buFont typeface="Wingdings" panose="05000000000000000000" pitchFamily="2" charset="2"/>
              <a:buChar char="v"/>
            </a:pPr>
            <a:r>
              <a:rPr lang="fr-FR" sz="2000" dirty="0" smtClean="0"/>
              <a:t>Cas particuliers « allocations manuelles »</a:t>
            </a:r>
          </a:p>
          <a:p>
            <a:pPr marL="558900" lvl="1" indent="-342900">
              <a:buFont typeface="Wingdings" panose="05000000000000000000" pitchFamily="2" charset="2"/>
              <a:buChar char="v"/>
            </a:pPr>
            <a:r>
              <a:rPr lang="fr-FR" sz="2000" dirty="0" smtClean="0"/>
              <a:t>Cas particuliers « </a:t>
            </a:r>
            <a:r>
              <a:rPr lang="fr-FR" sz="2000" dirty="0" err="1" smtClean="0"/>
              <a:t>fourgous</a:t>
            </a:r>
            <a:r>
              <a:rPr lang="fr-FR" sz="2000" dirty="0" smtClean="0"/>
              <a:t> »</a:t>
            </a:r>
          </a:p>
          <a:p>
            <a:endParaRPr lang="fr-FR" sz="2000" dirty="0"/>
          </a:p>
          <a:p>
            <a:r>
              <a:rPr lang="fr-FR" sz="2800" dirty="0" smtClean="0"/>
              <a:t>D) Infos </a:t>
            </a:r>
            <a:r>
              <a:rPr lang="fr-FR" sz="2800" dirty="0" err="1" smtClean="0"/>
              <a:t>précontracTuelles</a:t>
            </a:r>
            <a:endParaRPr lang="fr-FR" sz="2800" dirty="0" smtClean="0"/>
          </a:p>
          <a:p>
            <a:endParaRPr lang="fr-FR" sz="2800" dirty="0"/>
          </a:p>
          <a:p>
            <a:r>
              <a:rPr lang="fr-FR" sz="2800" dirty="0" smtClean="0"/>
              <a:t>E) Post entretien : le </a:t>
            </a:r>
            <a:r>
              <a:rPr lang="fr-FR" sz="2800" dirty="0" err="1" smtClean="0"/>
              <a:t>cr</a:t>
            </a:r>
            <a:endParaRPr lang="fr-FR" sz="3200" dirty="0" smtClean="0"/>
          </a:p>
        </p:txBody>
      </p:sp>
      <p:sp>
        <p:nvSpPr>
          <p:cNvPr id="3" name="Espace réservé du numéro de diapositive 2"/>
          <p:cNvSpPr>
            <a:spLocks noGrp="1"/>
          </p:cNvSpPr>
          <p:nvPr>
            <p:ph type="sldNum" sz="quarter" idx="14"/>
          </p:nvPr>
        </p:nvSpPr>
        <p:spPr/>
        <p:txBody>
          <a:bodyPr/>
          <a:lstStyle/>
          <a:p>
            <a:fld id="{0536D7D7-E68B-4848-A580-3E20DDE126DB}" type="slidenum">
              <a:rPr lang="fr-FR" smtClean="0"/>
              <a:pPr/>
              <a:t>3</a:t>
            </a:fld>
            <a:endParaRPr lang="fr-FR"/>
          </a:p>
        </p:txBody>
      </p:sp>
      <p:sp>
        <p:nvSpPr>
          <p:cNvPr id="7" name="Rectangle à coins arrondis 6"/>
          <p:cNvSpPr/>
          <p:nvPr/>
        </p:nvSpPr>
        <p:spPr>
          <a:xfrm>
            <a:off x="1115616" y="965870"/>
            <a:ext cx="7056784" cy="576064"/>
          </a:xfrm>
          <a:prstGeom prst="roundRect">
            <a:avLst/>
          </a:prstGeom>
          <a:no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Espace réservé du pied de page 4"/>
          <p:cNvSpPr txBox="1">
            <a:spLocks/>
          </p:cNvSpPr>
          <p:nvPr/>
        </p:nvSpPr>
        <p:spPr>
          <a:xfrm>
            <a:off x="2699792" y="6463539"/>
            <a:ext cx="3960240" cy="365125"/>
          </a:xfrm>
          <a:prstGeom prst="rect">
            <a:avLst/>
          </a:prstGeom>
        </p:spPr>
        <p:txBody>
          <a:bodyPr vert="horz" lIns="91440" tIns="45720" rIns="91440" bIns="45720" rtlCol="0" anchor="ctr"/>
          <a:lstStyle>
            <a:defPPr>
              <a:defRPr lang="fr-FR"/>
            </a:defPPr>
            <a:lvl1pPr marL="0" algn="ctr" defTabSz="914400" rtl="0" eaLnBrk="1" latinLnBrk="0" hangingPunct="1">
              <a:defRPr sz="900" kern="1200">
                <a:solidFill>
                  <a:srgbClr val="223A5A"/>
                </a:solidFill>
                <a:latin typeface="Verdana" panose="020B0604030504040204" pitchFamily="34" charset="0"/>
                <a:ea typeface="Verdana" panose="020B0604030504040204" pitchFamily="34" charset="0"/>
                <a:cs typeface="Verdana" panose="020B060403050404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r-FR" dirty="0" smtClean="0"/>
              <a:t>HDJ S8 – Cas particuliers Parcours Client Epargne Financière</a:t>
            </a:r>
            <a:endParaRPr lang="fr-FR" dirty="0"/>
          </a:p>
        </p:txBody>
      </p:sp>
    </p:spTree>
    <p:extLst>
      <p:ext uri="{BB962C8B-B14F-4D97-AF65-F5344CB8AC3E}">
        <p14:creationId xmlns:p14="http://schemas.microsoft.com/office/powerpoint/2010/main" val="429460702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Titre 24"/>
          <p:cNvSpPr>
            <a:spLocks noGrp="1"/>
          </p:cNvSpPr>
          <p:nvPr>
            <p:ph type="title"/>
          </p:nvPr>
        </p:nvSpPr>
        <p:spPr>
          <a:xfrm>
            <a:off x="251308" y="378000"/>
            <a:ext cx="8543492" cy="399600"/>
          </a:xfrm>
        </p:spPr>
        <p:txBody>
          <a:bodyPr/>
          <a:lstStyle/>
          <a:p>
            <a:r>
              <a:rPr lang="fr-FR" dirty="0" smtClean="0">
                <a:solidFill>
                  <a:srgbClr val="0070C0"/>
                </a:solidFill>
              </a:rPr>
              <a:t>a) Connaissance client &amp; </a:t>
            </a:r>
            <a:r>
              <a:rPr lang="fr-FR" dirty="0" err="1" smtClean="0">
                <a:solidFill>
                  <a:srgbClr val="0070C0"/>
                </a:solidFill>
              </a:rPr>
              <a:t>qcf</a:t>
            </a:r>
            <a:endParaRPr lang="fr-FR" dirty="0">
              <a:solidFill>
                <a:srgbClr val="0070C0"/>
              </a:solidFill>
            </a:endParaRPr>
          </a:p>
        </p:txBody>
      </p:sp>
      <p:sp>
        <p:nvSpPr>
          <p:cNvPr id="4" name="Espace réservé du numéro de diapositive 3"/>
          <p:cNvSpPr>
            <a:spLocks noGrp="1"/>
          </p:cNvSpPr>
          <p:nvPr>
            <p:ph type="sldNum" sz="quarter" idx="22"/>
          </p:nvPr>
        </p:nvSpPr>
        <p:spPr/>
        <p:txBody>
          <a:bodyPr/>
          <a:lstStyle/>
          <a:p>
            <a:fld id="{0536D7D7-E68B-4848-A580-3E20DDE126DB}" type="slidenum">
              <a:rPr lang="fr-FR" smtClean="0">
                <a:solidFill>
                  <a:prstClr val="black"/>
                </a:solidFill>
              </a:rPr>
              <a:pPr/>
              <a:t>4</a:t>
            </a:fld>
            <a:endParaRPr lang="fr-FR" dirty="0">
              <a:solidFill>
                <a:prstClr val="black"/>
              </a:solidFill>
            </a:endParaRPr>
          </a:p>
        </p:txBody>
      </p:sp>
      <p:sp>
        <p:nvSpPr>
          <p:cNvPr id="2" name="ZoneTexte 1"/>
          <p:cNvSpPr txBox="1"/>
          <p:nvPr/>
        </p:nvSpPr>
        <p:spPr>
          <a:xfrm>
            <a:off x="228860" y="2060848"/>
            <a:ext cx="8425148" cy="2062103"/>
          </a:xfrm>
          <a:prstGeom prst="rect">
            <a:avLst/>
          </a:prstGeom>
          <a:noFill/>
        </p:spPr>
        <p:txBody>
          <a:bodyPr wrap="square" rtlCol="0">
            <a:spAutoFit/>
          </a:bodyPr>
          <a:lstStyle/>
          <a:p>
            <a:pPr algn="just"/>
            <a:r>
              <a:rPr lang="fr-FR" sz="1600" dirty="0" smtClean="0">
                <a:solidFill>
                  <a:srgbClr val="0070C0"/>
                </a:solidFill>
                <a:latin typeface="Calibri" panose="020F0502020204030204" pitchFamily="34" charset="0"/>
                <a:cs typeface="Calibri" panose="020F0502020204030204" pitchFamily="34" charset="0"/>
              </a:rPr>
              <a:t>Au lancement du « </a:t>
            </a:r>
            <a:r>
              <a:rPr lang="fr-FR" sz="1600" i="1" dirty="0" smtClean="0">
                <a:solidFill>
                  <a:srgbClr val="0070C0"/>
                </a:solidFill>
                <a:latin typeface="Calibri" panose="020F0502020204030204" pitchFamily="34" charset="0"/>
                <a:cs typeface="Calibri" panose="020F0502020204030204" pitchFamily="34" charset="0"/>
              </a:rPr>
              <a:t>Parcours Client Epargne Financière</a:t>
            </a:r>
            <a:r>
              <a:rPr lang="fr-FR" sz="1600" dirty="0" smtClean="0">
                <a:solidFill>
                  <a:srgbClr val="0070C0"/>
                </a:solidFill>
                <a:latin typeface="Calibri" panose="020F0502020204030204" pitchFamily="34" charset="0"/>
                <a:cs typeface="Calibri" panose="020F0502020204030204" pitchFamily="34" charset="0"/>
              </a:rPr>
              <a:t> » (CT0199), ce dernier démarre avec les étapes « Connaissance client » et « QCF ».</a:t>
            </a:r>
          </a:p>
          <a:p>
            <a:pPr algn="just"/>
            <a:endParaRPr lang="fr-FR" sz="1600" dirty="0">
              <a:solidFill>
                <a:srgbClr val="0070C0"/>
              </a:solidFill>
              <a:latin typeface="Calibri" panose="020F0502020204030204" pitchFamily="34" charset="0"/>
              <a:cs typeface="Calibri" panose="020F0502020204030204" pitchFamily="34" charset="0"/>
            </a:endParaRPr>
          </a:p>
          <a:p>
            <a:pPr algn="just"/>
            <a:r>
              <a:rPr lang="fr-FR" sz="1600" dirty="0" smtClean="0">
                <a:solidFill>
                  <a:srgbClr val="0070C0"/>
                </a:solidFill>
                <a:latin typeface="Calibri" panose="020F0502020204030204" pitchFamily="34" charset="0"/>
                <a:cs typeface="Calibri" panose="020F0502020204030204" pitchFamily="34" charset="0"/>
              </a:rPr>
              <a:t>Déjà connues, ces étapes constituent un </a:t>
            </a:r>
            <a:r>
              <a:rPr lang="fr-FR" sz="1600" dirty="0" err="1" smtClean="0">
                <a:solidFill>
                  <a:srgbClr val="0070C0"/>
                </a:solidFill>
                <a:latin typeface="Calibri" panose="020F0502020204030204" pitchFamily="34" charset="0"/>
                <a:cs typeface="Calibri" panose="020F0502020204030204" pitchFamily="34" charset="0"/>
              </a:rPr>
              <a:t>pré-requis</a:t>
            </a:r>
            <a:r>
              <a:rPr lang="fr-FR" sz="1600" dirty="0" smtClean="0">
                <a:solidFill>
                  <a:srgbClr val="0070C0"/>
                </a:solidFill>
                <a:latin typeface="Calibri" panose="020F0502020204030204" pitchFamily="34" charset="0"/>
                <a:cs typeface="Calibri" panose="020F0502020204030204" pitchFamily="34" charset="0"/>
              </a:rPr>
              <a:t> au parcours et doivent être mises à jour en amont du lancement.</a:t>
            </a:r>
          </a:p>
          <a:p>
            <a:pPr algn="just"/>
            <a:endParaRPr lang="fr-FR" sz="1600" dirty="0">
              <a:solidFill>
                <a:srgbClr val="0070C0"/>
              </a:solidFill>
              <a:latin typeface="Calibri" panose="020F0502020204030204" pitchFamily="34" charset="0"/>
              <a:cs typeface="Calibri" panose="020F0502020204030204" pitchFamily="34" charset="0"/>
            </a:endParaRPr>
          </a:p>
          <a:p>
            <a:pPr algn="just"/>
            <a:r>
              <a:rPr lang="fr-FR" sz="1600" dirty="0" smtClean="0">
                <a:solidFill>
                  <a:srgbClr val="0070C0"/>
                </a:solidFill>
                <a:latin typeface="Calibri" panose="020F0502020204030204" pitchFamily="34" charset="0"/>
                <a:cs typeface="Calibri" panose="020F0502020204030204" pitchFamily="34" charset="0"/>
              </a:rPr>
              <a:t>Toutefois, au moment du lancement du parcours, la validité des rubriques de connaissance client est contrôlée. Et à défaut de données suffisamment à jour, le message bloquant suivant s’inscrira :  </a:t>
            </a:r>
          </a:p>
        </p:txBody>
      </p:sp>
      <p:grpSp>
        <p:nvGrpSpPr>
          <p:cNvPr id="46" name="Groupe 45"/>
          <p:cNvGrpSpPr/>
          <p:nvPr/>
        </p:nvGrpSpPr>
        <p:grpSpPr>
          <a:xfrm>
            <a:off x="95496" y="1052736"/>
            <a:ext cx="8706599" cy="432000"/>
            <a:chOff x="159489" y="1401704"/>
            <a:chExt cx="8706599" cy="432000"/>
          </a:xfrm>
        </p:grpSpPr>
        <p:sp>
          <p:nvSpPr>
            <p:cNvPr id="47" name="Chevron 46"/>
            <p:cNvSpPr/>
            <p:nvPr/>
          </p:nvSpPr>
          <p:spPr>
            <a:xfrm>
              <a:off x="5596774" y="1401704"/>
              <a:ext cx="1080000" cy="432000"/>
            </a:xfrm>
            <a:prstGeom prst="chevron">
              <a:avLst/>
            </a:prstGeom>
            <a:gradFill flip="none" rotWithShape="1">
              <a:gsLst>
                <a:gs pos="4000">
                  <a:srgbClr val="FF0000">
                    <a:alpha val="80000"/>
                  </a:srgbClr>
                </a:gs>
                <a:gs pos="100000">
                  <a:srgbClr val="581D74"/>
                </a:gs>
              </a:gsLst>
              <a:lin ang="8100000" scaled="1"/>
              <a:tileRect/>
            </a:gradFill>
            <a:ln w="9525" cap="flat" cmpd="sng" algn="ctr">
              <a:solidFill>
                <a:sysClr val="window" lastClr="FFFFFF"/>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fr-FR" sz="1000" b="0" i="0" u="none" strike="noStrike" kern="0" cap="none" spc="0" normalizeH="0" baseline="0" noProof="0" dirty="0" smtClean="0">
                  <a:ln>
                    <a:noFill/>
                  </a:ln>
                  <a:solidFill>
                    <a:prstClr val="white"/>
                  </a:solidFill>
                  <a:effectLst/>
                  <a:uLnTx/>
                  <a:uFillTx/>
                  <a:latin typeface="Calibri"/>
                  <a:ea typeface="+mn-ea"/>
                  <a:cs typeface="+mn-cs"/>
                </a:rPr>
                <a:t>Choix du client</a:t>
              </a:r>
            </a:p>
          </p:txBody>
        </p:sp>
        <p:sp>
          <p:nvSpPr>
            <p:cNvPr id="48" name="Chevron 47"/>
            <p:cNvSpPr/>
            <p:nvPr/>
          </p:nvSpPr>
          <p:spPr>
            <a:xfrm>
              <a:off x="4178117" y="1401704"/>
              <a:ext cx="1548000" cy="432000"/>
            </a:xfrm>
            <a:prstGeom prst="chevron">
              <a:avLst/>
            </a:prstGeom>
            <a:gradFill flip="none" rotWithShape="1">
              <a:gsLst>
                <a:gs pos="4000">
                  <a:srgbClr val="FF0000">
                    <a:alpha val="60000"/>
                  </a:srgbClr>
                </a:gs>
                <a:gs pos="100000">
                  <a:srgbClr val="581D74"/>
                </a:gs>
              </a:gsLst>
              <a:lin ang="8100000" scaled="1"/>
              <a:tileRect/>
            </a:gradFill>
            <a:ln w="9525" cap="flat" cmpd="sng" algn="ctr">
              <a:solidFill>
                <a:sysClr val="window" lastClr="FFFFFF"/>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fr-FR" sz="1000" b="0" i="0" u="none" strike="noStrike" kern="0" cap="none" spc="0" normalizeH="0" baseline="0" noProof="0" dirty="0" smtClean="0">
                  <a:ln>
                    <a:noFill/>
                  </a:ln>
                  <a:solidFill>
                    <a:prstClr val="white"/>
                  </a:solidFill>
                  <a:effectLst/>
                  <a:uLnTx/>
                  <a:uFillTx/>
                  <a:latin typeface="Calibri"/>
                  <a:ea typeface="+mn-ea"/>
                  <a:cs typeface="+mn-cs"/>
                </a:rPr>
                <a:t>Infos</a:t>
              </a:r>
            </a:p>
            <a:p>
              <a:pPr marL="0" marR="0" lvl="0" indent="0" algn="ctr" defTabSz="457200" eaLnBrk="1" fontAlgn="auto" latinLnBrk="0" hangingPunct="1">
                <a:lnSpc>
                  <a:spcPct val="100000"/>
                </a:lnSpc>
                <a:spcBef>
                  <a:spcPts val="0"/>
                </a:spcBef>
                <a:spcAft>
                  <a:spcPts val="0"/>
                </a:spcAft>
                <a:buClrTx/>
                <a:buSzTx/>
                <a:buFontTx/>
                <a:buNone/>
                <a:tabLst/>
                <a:defRPr/>
              </a:pPr>
              <a:r>
                <a:rPr kumimoji="0" lang="fr-FR" sz="1000" b="0" i="0" u="none" strike="noStrike" kern="0" cap="none" spc="0" normalizeH="0" baseline="0" noProof="0" dirty="0" smtClean="0">
                  <a:ln>
                    <a:noFill/>
                  </a:ln>
                  <a:solidFill>
                    <a:prstClr val="white"/>
                  </a:solidFill>
                  <a:effectLst/>
                  <a:uLnTx/>
                  <a:uFillTx/>
                  <a:latin typeface="Calibri"/>
                  <a:ea typeface="+mn-ea"/>
                  <a:cs typeface="+mn-cs"/>
                </a:rPr>
                <a:t>précontractuelles</a:t>
              </a:r>
            </a:p>
          </p:txBody>
        </p:sp>
        <p:sp>
          <p:nvSpPr>
            <p:cNvPr id="49" name="Chevron 48"/>
            <p:cNvSpPr/>
            <p:nvPr/>
          </p:nvSpPr>
          <p:spPr>
            <a:xfrm>
              <a:off x="3155460" y="1401704"/>
              <a:ext cx="1152000" cy="432000"/>
            </a:xfrm>
            <a:prstGeom prst="chevron">
              <a:avLst/>
            </a:prstGeom>
            <a:gradFill flip="none" rotWithShape="1">
              <a:gsLst>
                <a:gs pos="4000">
                  <a:srgbClr val="FF0000">
                    <a:alpha val="40000"/>
                  </a:srgbClr>
                </a:gs>
                <a:gs pos="100000">
                  <a:srgbClr val="581D74"/>
                </a:gs>
              </a:gsLst>
              <a:lin ang="8100000" scaled="1"/>
              <a:tileRect/>
            </a:gradFill>
            <a:ln w="9525" cap="flat" cmpd="sng" algn="ctr">
              <a:solidFill>
                <a:sysClr val="window" lastClr="FFFFFF"/>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fr-FR" sz="1000" b="0" i="0" u="none" strike="noStrike" kern="0" cap="none" spc="0" normalizeH="0" baseline="0" noProof="0" dirty="0" err="1" smtClean="0">
                  <a:ln>
                    <a:noFill/>
                  </a:ln>
                  <a:solidFill>
                    <a:prstClr val="white"/>
                  </a:solidFill>
                  <a:effectLst/>
                  <a:uLnTx/>
                  <a:uFillTx/>
                  <a:latin typeface="Calibri"/>
                  <a:ea typeface="+mn-ea"/>
                  <a:cs typeface="+mn-cs"/>
                </a:rPr>
                <a:t>Propo</a:t>
              </a:r>
              <a:r>
                <a:rPr kumimoji="0" lang="fr-FR" sz="1000" b="0" i="0" u="none" strike="noStrike" kern="0" cap="none" spc="0" normalizeH="0" baseline="0" noProof="0" dirty="0" smtClean="0">
                  <a:ln>
                    <a:noFill/>
                  </a:ln>
                  <a:solidFill>
                    <a:prstClr val="white"/>
                  </a:solidFill>
                  <a:effectLst/>
                  <a:uLnTx/>
                  <a:uFillTx/>
                  <a:latin typeface="Calibri"/>
                  <a:ea typeface="+mn-ea"/>
                  <a:cs typeface="+mn-cs"/>
                </a:rPr>
                <a:t> de la banque</a:t>
              </a:r>
            </a:p>
          </p:txBody>
        </p:sp>
        <p:sp>
          <p:nvSpPr>
            <p:cNvPr id="50" name="Chevron 49"/>
            <p:cNvSpPr/>
            <p:nvPr/>
          </p:nvSpPr>
          <p:spPr>
            <a:xfrm>
              <a:off x="2096803" y="1401704"/>
              <a:ext cx="1188000" cy="432000"/>
            </a:xfrm>
            <a:prstGeom prst="chevron">
              <a:avLst/>
            </a:prstGeom>
            <a:gradFill flip="none" rotWithShape="1">
              <a:gsLst>
                <a:gs pos="0">
                  <a:srgbClr val="99449A">
                    <a:lumMod val="50000"/>
                  </a:srgbClr>
                </a:gs>
                <a:gs pos="100000">
                  <a:srgbClr val="C00000"/>
                </a:gs>
              </a:gsLst>
              <a:lin ang="18900000" scaled="1"/>
              <a:tileRect/>
            </a:gradFill>
            <a:ln w="9525" cap="flat" cmpd="sng" algn="ctr">
              <a:solidFill>
                <a:sysClr val="window" lastClr="FFFFFF"/>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fr-FR" sz="1000" b="0" i="0" u="none" strike="noStrike" kern="0" cap="none" spc="0" normalizeH="0" baseline="0" noProof="0" dirty="0" smtClean="0">
                  <a:ln>
                    <a:noFill/>
                  </a:ln>
                  <a:solidFill>
                    <a:prstClr val="white"/>
                  </a:solidFill>
                  <a:effectLst/>
                  <a:uLnTx/>
                  <a:uFillTx/>
                  <a:latin typeface="Calibri"/>
                  <a:ea typeface="+mn-ea"/>
                  <a:cs typeface="+mn-cs"/>
                </a:rPr>
                <a:t>Définition des projets</a:t>
              </a:r>
            </a:p>
          </p:txBody>
        </p:sp>
        <p:sp>
          <p:nvSpPr>
            <p:cNvPr id="51" name="Chevron 50"/>
            <p:cNvSpPr/>
            <p:nvPr/>
          </p:nvSpPr>
          <p:spPr>
            <a:xfrm>
              <a:off x="6547431" y="1401704"/>
              <a:ext cx="1116000" cy="432000"/>
            </a:xfrm>
            <a:prstGeom prst="chevron">
              <a:avLst/>
            </a:prstGeom>
            <a:gradFill flip="none" rotWithShape="1">
              <a:gsLst>
                <a:gs pos="4000">
                  <a:srgbClr val="FF0000">
                    <a:alpha val="80000"/>
                  </a:srgbClr>
                </a:gs>
                <a:gs pos="100000">
                  <a:srgbClr val="581D74"/>
                </a:gs>
              </a:gsLst>
              <a:lin ang="8100000" scaled="1"/>
              <a:tileRect/>
            </a:gradFill>
            <a:ln w="9525" cap="flat" cmpd="sng" algn="ctr">
              <a:solidFill>
                <a:sysClr val="window" lastClr="FFFFFF"/>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fr-FR" sz="1000" b="0" i="0" u="none" strike="noStrike" kern="0" cap="none" spc="0" normalizeH="0" baseline="0" noProof="0" dirty="0" smtClean="0">
                  <a:ln>
                    <a:noFill/>
                  </a:ln>
                  <a:solidFill>
                    <a:prstClr val="white"/>
                  </a:solidFill>
                  <a:effectLst/>
                  <a:uLnTx/>
                  <a:uFillTx/>
                  <a:latin typeface="Calibri"/>
                  <a:ea typeface="+mn-ea"/>
                  <a:cs typeface="+mn-cs"/>
                </a:rPr>
                <a:t>Synthèse Epargne</a:t>
              </a:r>
            </a:p>
          </p:txBody>
        </p:sp>
        <p:sp>
          <p:nvSpPr>
            <p:cNvPr id="52" name="Chevron 51"/>
            <p:cNvSpPr/>
            <p:nvPr/>
          </p:nvSpPr>
          <p:spPr>
            <a:xfrm>
              <a:off x="1362146" y="1401704"/>
              <a:ext cx="864000" cy="432000"/>
            </a:xfrm>
            <a:prstGeom prst="chevron">
              <a:avLst/>
            </a:prstGeom>
            <a:solidFill>
              <a:schemeClr val="bg1"/>
            </a:solidFill>
            <a:ln w="9525" cap="flat" cmpd="sng" algn="ctr">
              <a:solidFill>
                <a:srgbClr val="99449A">
                  <a:lumMod val="75000"/>
                </a:srgbClr>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fr-FR" sz="1100" b="0" i="0" u="none" strike="noStrike" kern="0" cap="none" spc="0" normalizeH="0" baseline="0" noProof="0" dirty="0" smtClean="0">
                  <a:ln>
                    <a:noFill/>
                  </a:ln>
                  <a:solidFill>
                    <a:srgbClr val="99449A">
                      <a:lumMod val="75000"/>
                    </a:srgbClr>
                  </a:solidFill>
                  <a:effectLst/>
                  <a:uLnTx/>
                  <a:uFillTx/>
                  <a:latin typeface="Calibri"/>
                  <a:ea typeface="+mn-ea"/>
                  <a:cs typeface="+mn-cs"/>
                </a:rPr>
                <a:t>QCF</a:t>
              </a:r>
            </a:p>
          </p:txBody>
        </p:sp>
        <p:sp>
          <p:nvSpPr>
            <p:cNvPr id="53" name="Chevron 52"/>
            <p:cNvSpPr/>
            <p:nvPr/>
          </p:nvSpPr>
          <p:spPr>
            <a:xfrm>
              <a:off x="159489" y="1401704"/>
              <a:ext cx="1332000" cy="432000"/>
            </a:xfrm>
            <a:prstGeom prst="chevron">
              <a:avLst/>
            </a:prstGeom>
            <a:solidFill>
              <a:sysClr val="window" lastClr="FFFFFF"/>
            </a:solidFill>
            <a:ln w="9525" cap="flat" cmpd="sng" algn="ctr">
              <a:solidFill>
                <a:srgbClr val="99449A">
                  <a:lumMod val="75000"/>
                </a:srgbClr>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fr-FR" sz="1000" b="1" i="0" u="none" strike="noStrike" kern="0" cap="none" spc="0" normalizeH="0" baseline="0" noProof="0" dirty="0" smtClean="0">
                  <a:ln>
                    <a:noFill/>
                  </a:ln>
                  <a:solidFill>
                    <a:srgbClr val="99449A">
                      <a:lumMod val="75000"/>
                    </a:srgbClr>
                  </a:solidFill>
                  <a:effectLst/>
                  <a:uLnTx/>
                  <a:uFillTx/>
                  <a:latin typeface="Calibri"/>
                  <a:ea typeface="+mn-ea"/>
                  <a:cs typeface="+mn-cs"/>
                </a:rPr>
                <a:t>Connaissance client</a:t>
              </a:r>
            </a:p>
          </p:txBody>
        </p:sp>
        <p:sp>
          <p:nvSpPr>
            <p:cNvPr id="54" name="Chevron 53"/>
            <p:cNvSpPr/>
            <p:nvPr/>
          </p:nvSpPr>
          <p:spPr>
            <a:xfrm>
              <a:off x="7534088" y="1401704"/>
              <a:ext cx="1332000" cy="432000"/>
            </a:xfrm>
            <a:prstGeom prst="chevron">
              <a:avLst/>
            </a:prstGeom>
            <a:solidFill>
              <a:sysClr val="window" lastClr="FFFFFF">
                <a:lumMod val="85000"/>
              </a:sysClr>
            </a:solidFill>
            <a:ln w="9525" cap="flat" cmpd="sng" algn="ctr">
              <a:solidFill>
                <a:srgbClr val="99449A">
                  <a:lumMod val="75000"/>
                </a:srgbClr>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fr-FR" sz="1000" b="0" i="0" u="none" strike="noStrike" kern="0" cap="none" spc="0" normalizeH="0" baseline="0" noProof="0" dirty="0" smtClean="0">
                  <a:ln>
                    <a:noFill/>
                  </a:ln>
                  <a:solidFill>
                    <a:srgbClr val="99449A">
                      <a:lumMod val="75000"/>
                    </a:srgbClr>
                  </a:solidFill>
                  <a:effectLst/>
                  <a:uLnTx/>
                  <a:uFillTx/>
                  <a:latin typeface="Calibri"/>
                  <a:ea typeface="+mn-ea"/>
                  <a:cs typeface="+mn-cs"/>
                </a:rPr>
                <a:t>Souscriptions</a:t>
              </a:r>
            </a:p>
          </p:txBody>
        </p:sp>
      </p:grpSp>
      <p:sp>
        <p:nvSpPr>
          <p:cNvPr id="3" name="Rectangle à coins arrondis 2"/>
          <p:cNvSpPr/>
          <p:nvPr/>
        </p:nvSpPr>
        <p:spPr>
          <a:xfrm>
            <a:off x="66921" y="908720"/>
            <a:ext cx="2066657" cy="792088"/>
          </a:xfrm>
          <a:prstGeom prst="roundRect">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55"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1942" t="1" r="2256" b="4940"/>
          <a:stretch/>
        </p:blipFill>
        <p:spPr bwMode="auto">
          <a:xfrm>
            <a:off x="330723" y="4140835"/>
            <a:ext cx="2798859" cy="1322990"/>
          </a:xfrm>
          <a:prstGeom prst="rect">
            <a:avLst/>
          </a:prstGeom>
          <a:noFill/>
          <a:ln w="9525">
            <a:solidFill>
              <a:schemeClr val="accent5">
                <a:lumMod val="75000"/>
              </a:schemeClr>
            </a:solidFill>
            <a:miter lim="800000"/>
            <a:headEnd/>
            <a:tailEnd/>
          </a:ln>
          <a:extLst>
            <a:ext uri="{909E8E84-426E-40DD-AFC4-6F175D3DCCD1}">
              <a14:hiddenFill xmlns:a14="http://schemas.microsoft.com/office/drawing/2010/main">
                <a:solidFill>
                  <a:schemeClr val="accent1"/>
                </a:solidFill>
              </a14:hiddenFill>
            </a:ext>
          </a:extLst>
        </p:spPr>
      </p:pic>
      <p:pic>
        <p:nvPicPr>
          <p:cNvPr id="56" name="Picture 4"/>
          <p:cNvPicPr>
            <a:picLocks noChangeAspect="1" noChangeArrowheads="1"/>
          </p:cNvPicPr>
          <p:nvPr/>
        </p:nvPicPr>
        <p:blipFill rotWithShape="1">
          <a:blip r:embed="rId3">
            <a:extLst>
              <a:ext uri="{28A0092B-C50C-407E-A947-70E740481C1C}">
                <a14:useLocalDpi xmlns:a14="http://schemas.microsoft.com/office/drawing/2010/main" val="0"/>
              </a:ext>
            </a:extLst>
          </a:blip>
          <a:srcRect/>
          <a:stretch/>
        </p:blipFill>
        <p:spPr bwMode="auto">
          <a:xfrm>
            <a:off x="6483438" y="4782114"/>
            <a:ext cx="2152371" cy="1318059"/>
          </a:xfrm>
          <a:prstGeom prst="rect">
            <a:avLst/>
          </a:prstGeom>
          <a:noFill/>
          <a:ln w="9525">
            <a:solidFill>
              <a:schemeClr val="accent5">
                <a:lumMod val="75000"/>
              </a:schemeClr>
            </a:solidFill>
            <a:miter lim="800000"/>
            <a:headEnd/>
            <a:tailEnd/>
          </a:ln>
          <a:extLst>
            <a:ext uri="{909E8E84-426E-40DD-AFC4-6F175D3DCCD1}">
              <a14:hiddenFill xmlns:a14="http://schemas.microsoft.com/office/drawing/2010/main">
                <a:solidFill>
                  <a:schemeClr val="accent1"/>
                </a:solidFill>
              </a14:hiddenFill>
            </a:ext>
          </a:extLst>
        </p:spPr>
      </p:pic>
      <p:sp>
        <p:nvSpPr>
          <p:cNvPr id="5" name="Accolade fermante 4"/>
          <p:cNvSpPr/>
          <p:nvPr/>
        </p:nvSpPr>
        <p:spPr>
          <a:xfrm rot="5400000">
            <a:off x="970521" y="869216"/>
            <a:ext cx="288032" cy="2095232"/>
          </a:xfrm>
          <a:prstGeom prst="rightBrace">
            <a:avLst/>
          </a:prstGeom>
          <a:ln w="31750">
            <a:solidFill>
              <a:srgbClr val="0070C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p>
        </p:txBody>
      </p:sp>
      <p:sp>
        <p:nvSpPr>
          <p:cNvPr id="6" name="ZoneTexte 5"/>
          <p:cNvSpPr txBox="1"/>
          <p:nvPr/>
        </p:nvSpPr>
        <p:spPr>
          <a:xfrm>
            <a:off x="3602323" y="4410821"/>
            <a:ext cx="2376265" cy="830997"/>
          </a:xfrm>
          <a:prstGeom prst="rect">
            <a:avLst/>
          </a:prstGeom>
          <a:noFill/>
        </p:spPr>
        <p:txBody>
          <a:bodyPr wrap="square" rtlCol="0">
            <a:spAutoFit/>
          </a:bodyPr>
          <a:lstStyle/>
          <a:p>
            <a:pPr lvl="0" algn="just"/>
            <a:r>
              <a:rPr lang="fr-FR" sz="1600" dirty="0" smtClean="0">
                <a:solidFill>
                  <a:srgbClr val="0070C0"/>
                </a:solidFill>
                <a:latin typeface="Calibri" panose="020F0502020204030204" pitchFamily="34" charset="0"/>
                <a:cs typeface="Calibri" panose="020F0502020204030204" pitchFamily="34" charset="0"/>
              </a:rPr>
              <a:t>Il vous faudra alors revenir sur « Connaissance client »</a:t>
            </a:r>
            <a:endParaRPr lang="fr-FR" sz="1600" dirty="0">
              <a:solidFill>
                <a:srgbClr val="0070C0"/>
              </a:solidFill>
              <a:latin typeface="Calibri" panose="020F0502020204030204" pitchFamily="34" charset="0"/>
              <a:cs typeface="Calibri" panose="020F0502020204030204" pitchFamily="34" charset="0"/>
            </a:endParaRPr>
          </a:p>
        </p:txBody>
      </p:sp>
      <p:sp>
        <p:nvSpPr>
          <p:cNvPr id="7" name="Triangle isocèle 6"/>
          <p:cNvSpPr/>
          <p:nvPr/>
        </p:nvSpPr>
        <p:spPr>
          <a:xfrm rot="5400000">
            <a:off x="3009788" y="4611574"/>
            <a:ext cx="803556" cy="381513"/>
          </a:xfrm>
          <a:prstGeom prst="triangle">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Virage 7"/>
          <p:cNvSpPr/>
          <p:nvPr/>
        </p:nvSpPr>
        <p:spPr>
          <a:xfrm flipV="1">
            <a:off x="5532781" y="5076596"/>
            <a:ext cx="742326" cy="659029"/>
          </a:xfrm>
          <a:prstGeom prst="bentArrow">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Tree>
    <p:extLst>
      <p:ext uri="{BB962C8B-B14F-4D97-AF65-F5344CB8AC3E}">
        <p14:creationId xmlns:p14="http://schemas.microsoft.com/office/powerpoint/2010/main" val="428547604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title"/>
          </p:nvPr>
        </p:nvSpPr>
        <p:spPr>
          <a:xfrm>
            <a:off x="3060000" y="116632"/>
            <a:ext cx="3492000" cy="756000"/>
          </a:xfrm>
        </p:spPr>
        <p:txBody>
          <a:bodyPr/>
          <a:lstStyle/>
          <a:p>
            <a:r>
              <a:rPr lang="fr-FR" dirty="0"/>
              <a:t>sommaire</a:t>
            </a:r>
          </a:p>
        </p:txBody>
      </p:sp>
      <p:sp>
        <p:nvSpPr>
          <p:cNvPr id="5" name="Espace réservé du texte 4"/>
          <p:cNvSpPr>
            <a:spLocks noGrp="1"/>
          </p:cNvSpPr>
          <p:nvPr>
            <p:ph type="body" sz="quarter" idx="13"/>
          </p:nvPr>
        </p:nvSpPr>
        <p:spPr>
          <a:xfrm>
            <a:off x="1115616" y="1052736"/>
            <a:ext cx="7488832" cy="5040560"/>
          </a:xfrm>
        </p:spPr>
        <p:txBody>
          <a:bodyPr>
            <a:normAutofit/>
          </a:bodyPr>
          <a:lstStyle/>
          <a:p>
            <a:r>
              <a:rPr lang="fr-FR" sz="2800" dirty="0" smtClean="0"/>
              <a:t>a) Connaissance client &amp; </a:t>
            </a:r>
            <a:r>
              <a:rPr lang="fr-FR" sz="2800" dirty="0" err="1" smtClean="0"/>
              <a:t>qcf</a:t>
            </a:r>
            <a:endParaRPr lang="fr-FR" sz="2800" dirty="0" smtClean="0"/>
          </a:p>
          <a:p>
            <a:endParaRPr lang="fr-FR" sz="2800" dirty="0" smtClean="0"/>
          </a:p>
          <a:p>
            <a:r>
              <a:rPr lang="fr-FR" sz="2800" dirty="0" smtClean="0">
                <a:solidFill>
                  <a:srgbClr val="FFFF00"/>
                </a:solidFill>
              </a:rPr>
              <a:t>B) Définition du ou des projets du client</a:t>
            </a:r>
          </a:p>
          <a:p>
            <a:endParaRPr lang="fr-FR" sz="2800" dirty="0"/>
          </a:p>
          <a:p>
            <a:r>
              <a:rPr lang="fr-FR" sz="2800" dirty="0" smtClean="0"/>
              <a:t>C) Propositions de la banque :</a:t>
            </a:r>
          </a:p>
          <a:p>
            <a:pPr marL="558900" lvl="1" indent="-342900">
              <a:buFont typeface="Wingdings" panose="05000000000000000000" pitchFamily="2" charset="2"/>
              <a:buChar char="v"/>
            </a:pPr>
            <a:r>
              <a:rPr lang="fr-FR" sz="2000" dirty="0" smtClean="0"/>
              <a:t>Les portefeuilles modèles</a:t>
            </a:r>
          </a:p>
          <a:p>
            <a:pPr marL="558900" lvl="1" indent="-342900">
              <a:buFont typeface="Wingdings" panose="05000000000000000000" pitchFamily="2" charset="2"/>
              <a:buChar char="v"/>
            </a:pPr>
            <a:r>
              <a:rPr lang="fr-FR" sz="2000" dirty="0" smtClean="0"/>
              <a:t>L’allocation manuelle et les Gsm/</a:t>
            </a:r>
            <a:r>
              <a:rPr lang="fr-FR" sz="2000" dirty="0" err="1" smtClean="0"/>
              <a:t>og</a:t>
            </a:r>
            <a:endParaRPr lang="fr-FR" sz="2000" dirty="0" smtClean="0"/>
          </a:p>
          <a:p>
            <a:pPr marL="558900" lvl="1" indent="-342900">
              <a:buFont typeface="Wingdings" panose="05000000000000000000" pitchFamily="2" charset="2"/>
              <a:buChar char="v"/>
            </a:pPr>
            <a:r>
              <a:rPr lang="fr-FR" sz="2000" dirty="0" smtClean="0"/>
              <a:t>Cas particuliers « allocations manuelles »</a:t>
            </a:r>
          </a:p>
          <a:p>
            <a:pPr marL="558900" lvl="1" indent="-342900">
              <a:buFont typeface="Wingdings" panose="05000000000000000000" pitchFamily="2" charset="2"/>
              <a:buChar char="v"/>
            </a:pPr>
            <a:r>
              <a:rPr lang="fr-FR" sz="2000" dirty="0" smtClean="0"/>
              <a:t>Cas particuliers « </a:t>
            </a:r>
            <a:r>
              <a:rPr lang="fr-FR" sz="2000" dirty="0" err="1" smtClean="0"/>
              <a:t>fourgous</a:t>
            </a:r>
            <a:r>
              <a:rPr lang="fr-FR" sz="2000" dirty="0" smtClean="0"/>
              <a:t> »</a:t>
            </a:r>
          </a:p>
          <a:p>
            <a:endParaRPr lang="fr-FR" sz="2000" dirty="0"/>
          </a:p>
          <a:p>
            <a:r>
              <a:rPr lang="fr-FR" sz="2800" dirty="0" smtClean="0"/>
              <a:t>D) Infos </a:t>
            </a:r>
            <a:r>
              <a:rPr lang="fr-FR" sz="2800" dirty="0" err="1" smtClean="0"/>
              <a:t>précontracTuelles</a:t>
            </a:r>
            <a:endParaRPr lang="fr-FR" sz="2800" dirty="0" smtClean="0"/>
          </a:p>
          <a:p>
            <a:endParaRPr lang="fr-FR" sz="2800" dirty="0"/>
          </a:p>
          <a:p>
            <a:r>
              <a:rPr lang="fr-FR" sz="2800" dirty="0" smtClean="0"/>
              <a:t>E) Post entretien : le </a:t>
            </a:r>
            <a:r>
              <a:rPr lang="fr-FR" sz="2800" dirty="0" err="1" smtClean="0"/>
              <a:t>cr</a:t>
            </a:r>
            <a:endParaRPr lang="fr-FR" sz="3200" dirty="0" smtClean="0"/>
          </a:p>
        </p:txBody>
      </p:sp>
      <p:sp>
        <p:nvSpPr>
          <p:cNvPr id="3" name="Espace réservé du numéro de diapositive 2"/>
          <p:cNvSpPr>
            <a:spLocks noGrp="1"/>
          </p:cNvSpPr>
          <p:nvPr>
            <p:ph type="sldNum" sz="quarter" idx="14"/>
          </p:nvPr>
        </p:nvSpPr>
        <p:spPr/>
        <p:txBody>
          <a:bodyPr/>
          <a:lstStyle/>
          <a:p>
            <a:fld id="{0536D7D7-E68B-4848-A580-3E20DDE126DB}" type="slidenum">
              <a:rPr lang="fr-FR" smtClean="0">
                <a:solidFill>
                  <a:prstClr val="black"/>
                </a:solidFill>
              </a:rPr>
              <a:pPr/>
              <a:t>5</a:t>
            </a:fld>
            <a:endParaRPr lang="fr-FR">
              <a:solidFill>
                <a:prstClr val="black"/>
              </a:solidFill>
            </a:endParaRPr>
          </a:p>
        </p:txBody>
      </p:sp>
      <p:sp>
        <p:nvSpPr>
          <p:cNvPr id="2" name="Rectangle à coins arrondis 1"/>
          <p:cNvSpPr/>
          <p:nvPr/>
        </p:nvSpPr>
        <p:spPr>
          <a:xfrm>
            <a:off x="1115616" y="1700808"/>
            <a:ext cx="7056784" cy="576064"/>
          </a:xfrm>
          <a:prstGeom prst="roundRect">
            <a:avLst/>
          </a:prstGeom>
          <a:no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Espace réservé du pied de page 4"/>
          <p:cNvSpPr txBox="1">
            <a:spLocks/>
          </p:cNvSpPr>
          <p:nvPr/>
        </p:nvSpPr>
        <p:spPr>
          <a:xfrm>
            <a:off x="2699792" y="6463539"/>
            <a:ext cx="3960240" cy="365125"/>
          </a:xfrm>
          <a:prstGeom prst="rect">
            <a:avLst/>
          </a:prstGeom>
        </p:spPr>
        <p:txBody>
          <a:bodyPr vert="horz" lIns="91440" tIns="45720" rIns="91440" bIns="45720" rtlCol="0" anchor="ctr"/>
          <a:lstStyle>
            <a:defPPr>
              <a:defRPr lang="fr-FR"/>
            </a:defPPr>
            <a:lvl1pPr marL="0" algn="ctr" defTabSz="914400" rtl="0" eaLnBrk="1" latinLnBrk="0" hangingPunct="1">
              <a:defRPr sz="900" kern="1200">
                <a:solidFill>
                  <a:srgbClr val="223A5A"/>
                </a:solidFill>
                <a:latin typeface="Verdana" panose="020B0604030504040204" pitchFamily="34" charset="0"/>
                <a:ea typeface="Verdana" panose="020B0604030504040204" pitchFamily="34" charset="0"/>
                <a:cs typeface="Verdana" panose="020B060403050404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r-FR" dirty="0" smtClean="0"/>
              <a:t>HDJ S8 – Cas particuliers Parcours Client Epargne Financière</a:t>
            </a:r>
            <a:endParaRPr lang="fr-FR" dirty="0"/>
          </a:p>
        </p:txBody>
      </p:sp>
    </p:spTree>
    <p:extLst>
      <p:ext uri="{BB962C8B-B14F-4D97-AF65-F5344CB8AC3E}">
        <p14:creationId xmlns:p14="http://schemas.microsoft.com/office/powerpoint/2010/main" val="267216085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Titre 24"/>
          <p:cNvSpPr>
            <a:spLocks noGrp="1"/>
          </p:cNvSpPr>
          <p:nvPr>
            <p:ph type="title"/>
          </p:nvPr>
        </p:nvSpPr>
        <p:spPr>
          <a:xfrm>
            <a:off x="251308" y="378000"/>
            <a:ext cx="8543492" cy="399600"/>
          </a:xfrm>
        </p:spPr>
        <p:txBody>
          <a:bodyPr/>
          <a:lstStyle/>
          <a:p>
            <a:r>
              <a:rPr lang="fr-FR" dirty="0" smtClean="0">
                <a:solidFill>
                  <a:schemeClr val="accent6">
                    <a:lumMod val="50000"/>
                  </a:schemeClr>
                </a:solidFill>
              </a:rPr>
              <a:t>B) Définition du ou des projets client [1/2]</a:t>
            </a:r>
            <a:endParaRPr lang="fr-FR" dirty="0">
              <a:solidFill>
                <a:schemeClr val="accent6">
                  <a:lumMod val="50000"/>
                </a:schemeClr>
              </a:solidFill>
            </a:endParaRPr>
          </a:p>
        </p:txBody>
      </p:sp>
      <p:sp>
        <p:nvSpPr>
          <p:cNvPr id="4" name="Espace réservé du numéro de diapositive 3"/>
          <p:cNvSpPr>
            <a:spLocks noGrp="1"/>
          </p:cNvSpPr>
          <p:nvPr>
            <p:ph type="sldNum" sz="quarter" idx="22"/>
          </p:nvPr>
        </p:nvSpPr>
        <p:spPr/>
        <p:txBody>
          <a:bodyPr/>
          <a:lstStyle/>
          <a:p>
            <a:fld id="{0536D7D7-E68B-4848-A580-3E20DDE126DB}" type="slidenum">
              <a:rPr lang="fr-FR" smtClean="0">
                <a:solidFill>
                  <a:prstClr val="black"/>
                </a:solidFill>
              </a:rPr>
              <a:pPr/>
              <a:t>6</a:t>
            </a:fld>
            <a:endParaRPr lang="fr-FR" dirty="0">
              <a:solidFill>
                <a:prstClr val="black"/>
              </a:solidFill>
            </a:endParaRPr>
          </a:p>
        </p:txBody>
      </p:sp>
      <p:sp>
        <p:nvSpPr>
          <p:cNvPr id="2" name="ZoneTexte 1"/>
          <p:cNvSpPr txBox="1"/>
          <p:nvPr/>
        </p:nvSpPr>
        <p:spPr>
          <a:xfrm>
            <a:off x="95496" y="2060848"/>
            <a:ext cx="8868991" cy="338554"/>
          </a:xfrm>
          <a:prstGeom prst="rect">
            <a:avLst/>
          </a:prstGeom>
          <a:noFill/>
        </p:spPr>
        <p:txBody>
          <a:bodyPr wrap="square" rtlCol="0">
            <a:spAutoFit/>
          </a:bodyPr>
          <a:lstStyle/>
          <a:p>
            <a:pPr algn="just"/>
            <a:r>
              <a:rPr lang="fr-FR" sz="1600" dirty="0" smtClean="0">
                <a:solidFill>
                  <a:schemeClr val="accent6">
                    <a:lumMod val="50000"/>
                  </a:schemeClr>
                </a:solidFill>
                <a:latin typeface="Calibri" panose="020F0502020204030204" pitchFamily="34" charset="0"/>
                <a:cs typeface="Calibri" panose="020F0502020204030204" pitchFamily="34" charset="0"/>
                <a:sym typeface="Wingdings"/>
              </a:rPr>
              <a:t> </a:t>
            </a:r>
            <a:r>
              <a:rPr lang="fr-FR" sz="1600" dirty="0" smtClean="0">
                <a:solidFill>
                  <a:schemeClr val="accent6">
                    <a:lumMod val="50000"/>
                  </a:schemeClr>
                </a:solidFill>
                <a:latin typeface="Calibri" panose="020F0502020204030204" pitchFamily="34" charset="0"/>
                <a:cs typeface="Calibri" panose="020F0502020204030204" pitchFamily="34" charset="0"/>
              </a:rPr>
              <a:t>Une fois « connaissance client » à jour, le parcours peut démarrer avec la définition du ou des projets :</a:t>
            </a:r>
          </a:p>
        </p:txBody>
      </p:sp>
      <p:grpSp>
        <p:nvGrpSpPr>
          <p:cNvPr id="46" name="Groupe 45"/>
          <p:cNvGrpSpPr/>
          <p:nvPr/>
        </p:nvGrpSpPr>
        <p:grpSpPr>
          <a:xfrm>
            <a:off x="95496" y="1052736"/>
            <a:ext cx="8706599" cy="432000"/>
            <a:chOff x="159489" y="1401704"/>
            <a:chExt cx="8706599" cy="432000"/>
          </a:xfrm>
        </p:grpSpPr>
        <p:sp>
          <p:nvSpPr>
            <p:cNvPr id="47" name="Chevron 46"/>
            <p:cNvSpPr/>
            <p:nvPr/>
          </p:nvSpPr>
          <p:spPr>
            <a:xfrm>
              <a:off x="5596774" y="1401704"/>
              <a:ext cx="1080000" cy="432000"/>
            </a:xfrm>
            <a:prstGeom prst="chevron">
              <a:avLst/>
            </a:prstGeom>
            <a:gradFill flip="none" rotWithShape="1">
              <a:gsLst>
                <a:gs pos="4000">
                  <a:srgbClr val="FF0000">
                    <a:alpha val="80000"/>
                  </a:srgbClr>
                </a:gs>
                <a:gs pos="100000">
                  <a:srgbClr val="581D74"/>
                </a:gs>
              </a:gsLst>
              <a:lin ang="8100000" scaled="1"/>
              <a:tileRect/>
            </a:gradFill>
            <a:ln w="9525" cap="flat" cmpd="sng" algn="ctr">
              <a:solidFill>
                <a:sysClr val="window" lastClr="FFFFFF"/>
              </a:solidFill>
              <a:prstDash val="solid"/>
            </a:ln>
            <a:effectLst/>
          </p:spPr>
          <p:txBody>
            <a:bodyPr rtlCol="0" anchor="ctr"/>
            <a:lstStyle/>
            <a:p>
              <a:pPr algn="ctr" defTabSz="457200"/>
              <a:r>
                <a:rPr lang="fr-FR" sz="1000" kern="0" dirty="0" smtClean="0">
                  <a:solidFill>
                    <a:prstClr val="white"/>
                  </a:solidFill>
                  <a:latin typeface="Calibri"/>
                </a:rPr>
                <a:t>Choix du client</a:t>
              </a:r>
            </a:p>
          </p:txBody>
        </p:sp>
        <p:sp>
          <p:nvSpPr>
            <p:cNvPr id="48" name="Chevron 47"/>
            <p:cNvSpPr/>
            <p:nvPr/>
          </p:nvSpPr>
          <p:spPr>
            <a:xfrm>
              <a:off x="4178117" y="1401704"/>
              <a:ext cx="1548000" cy="432000"/>
            </a:xfrm>
            <a:prstGeom prst="chevron">
              <a:avLst/>
            </a:prstGeom>
            <a:gradFill flip="none" rotWithShape="1">
              <a:gsLst>
                <a:gs pos="4000">
                  <a:srgbClr val="FF0000">
                    <a:alpha val="60000"/>
                  </a:srgbClr>
                </a:gs>
                <a:gs pos="100000">
                  <a:srgbClr val="581D74"/>
                </a:gs>
              </a:gsLst>
              <a:lin ang="8100000" scaled="1"/>
              <a:tileRect/>
            </a:gradFill>
            <a:ln w="9525" cap="flat" cmpd="sng" algn="ctr">
              <a:solidFill>
                <a:sysClr val="window" lastClr="FFFFFF"/>
              </a:solidFill>
              <a:prstDash val="solid"/>
            </a:ln>
            <a:effectLst/>
          </p:spPr>
          <p:txBody>
            <a:bodyPr rtlCol="0" anchor="ctr"/>
            <a:lstStyle/>
            <a:p>
              <a:pPr algn="ctr" defTabSz="457200"/>
              <a:r>
                <a:rPr lang="fr-FR" sz="1000" kern="0" dirty="0" smtClean="0">
                  <a:solidFill>
                    <a:prstClr val="white"/>
                  </a:solidFill>
                  <a:latin typeface="Calibri"/>
                </a:rPr>
                <a:t>Infos</a:t>
              </a:r>
            </a:p>
            <a:p>
              <a:pPr algn="ctr" defTabSz="457200"/>
              <a:r>
                <a:rPr lang="fr-FR" sz="1000" kern="0" dirty="0" smtClean="0">
                  <a:solidFill>
                    <a:prstClr val="white"/>
                  </a:solidFill>
                  <a:latin typeface="Calibri"/>
                </a:rPr>
                <a:t>précontractuelles</a:t>
              </a:r>
            </a:p>
          </p:txBody>
        </p:sp>
        <p:sp>
          <p:nvSpPr>
            <p:cNvPr id="49" name="Chevron 48"/>
            <p:cNvSpPr/>
            <p:nvPr/>
          </p:nvSpPr>
          <p:spPr>
            <a:xfrm>
              <a:off x="3155460" y="1401704"/>
              <a:ext cx="1152000" cy="432000"/>
            </a:xfrm>
            <a:prstGeom prst="chevron">
              <a:avLst/>
            </a:prstGeom>
            <a:gradFill flip="none" rotWithShape="1">
              <a:gsLst>
                <a:gs pos="4000">
                  <a:srgbClr val="FF0000">
                    <a:alpha val="40000"/>
                  </a:srgbClr>
                </a:gs>
                <a:gs pos="100000">
                  <a:srgbClr val="581D74"/>
                </a:gs>
              </a:gsLst>
              <a:lin ang="8100000" scaled="1"/>
              <a:tileRect/>
            </a:gradFill>
            <a:ln w="9525" cap="flat" cmpd="sng" algn="ctr">
              <a:solidFill>
                <a:sysClr val="window" lastClr="FFFFFF"/>
              </a:solidFill>
              <a:prstDash val="solid"/>
            </a:ln>
            <a:effectLst/>
          </p:spPr>
          <p:txBody>
            <a:bodyPr rtlCol="0" anchor="ctr"/>
            <a:lstStyle/>
            <a:p>
              <a:pPr algn="ctr" defTabSz="457200"/>
              <a:r>
                <a:rPr lang="fr-FR" sz="1000" kern="0" dirty="0" err="1" smtClean="0">
                  <a:solidFill>
                    <a:prstClr val="white"/>
                  </a:solidFill>
                  <a:latin typeface="Calibri"/>
                </a:rPr>
                <a:t>Propo</a:t>
              </a:r>
              <a:r>
                <a:rPr lang="fr-FR" sz="1000" kern="0" dirty="0" smtClean="0">
                  <a:solidFill>
                    <a:prstClr val="white"/>
                  </a:solidFill>
                  <a:latin typeface="Calibri"/>
                </a:rPr>
                <a:t> de la banque</a:t>
              </a:r>
            </a:p>
          </p:txBody>
        </p:sp>
        <p:sp>
          <p:nvSpPr>
            <p:cNvPr id="50" name="Chevron 49"/>
            <p:cNvSpPr/>
            <p:nvPr/>
          </p:nvSpPr>
          <p:spPr>
            <a:xfrm>
              <a:off x="2096803" y="1401704"/>
              <a:ext cx="1188000" cy="432000"/>
            </a:xfrm>
            <a:prstGeom prst="chevron">
              <a:avLst/>
            </a:prstGeom>
            <a:gradFill flip="none" rotWithShape="1">
              <a:gsLst>
                <a:gs pos="0">
                  <a:srgbClr val="99449A">
                    <a:lumMod val="50000"/>
                  </a:srgbClr>
                </a:gs>
                <a:gs pos="100000">
                  <a:srgbClr val="C00000"/>
                </a:gs>
              </a:gsLst>
              <a:lin ang="18900000" scaled="1"/>
              <a:tileRect/>
            </a:gradFill>
            <a:ln w="9525" cap="flat" cmpd="sng" algn="ctr">
              <a:solidFill>
                <a:sysClr val="window" lastClr="FFFFFF"/>
              </a:solidFill>
              <a:prstDash val="solid"/>
            </a:ln>
            <a:effectLst/>
          </p:spPr>
          <p:txBody>
            <a:bodyPr rtlCol="0" anchor="ctr"/>
            <a:lstStyle/>
            <a:p>
              <a:pPr algn="ctr" defTabSz="457200"/>
              <a:r>
                <a:rPr lang="fr-FR" sz="1000" kern="0" dirty="0" smtClean="0">
                  <a:solidFill>
                    <a:prstClr val="white"/>
                  </a:solidFill>
                  <a:latin typeface="Calibri"/>
                </a:rPr>
                <a:t>Définition des projets</a:t>
              </a:r>
            </a:p>
          </p:txBody>
        </p:sp>
        <p:sp>
          <p:nvSpPr>
            <p:cNvPr id="51" name="Chevron 50"/>
            <p:cNvSpPr/>
            <p:nvPr/>
          </p:nvSpPr>
          <p:spPr>
            <a:xfrm>
              <a:off x="6547431" y="1401704"/>
              <a:ext cx="1116000" cy="432000"/>
            </a:xfrm>
            <a:prstGeom prst="chevron">
              <a:avLst/>
            </a:prstGeom>
            <a:gradFill flip="none" rotWithShape="1">
              <a:gsLst>
                <a:gs pos="4000">
                  <a:srgbClr val="FF0000">
                    <a:alpha val="80000"/>
                  </a:srgbClr>
                </a:gs>
                <a:gs pos="100000">
                  <a:srgbClr val="581D74"/>
                </a:gs>
              </a:gsLst>
              <a:lin ang="8100000" scaled="1"/>
              <a:tileRect/>
            </a:gradFill>
            <a:ln w="9525" cap="flat" cmpd="sng" algn="ctr">
              <a:solidFill>
                <a:sysClr val="window" lastClr="FFFFFF"/>
              </a:solidFill>
              <a:prstDash val="solid"/>
            </a:ln>
            <a:effectLst/>
          </p:spPr>
          <p:txBody>
            <a:bodyPr rtlCol="0" anchor="ctr"/>
            <a:lstStyle/>
            <a:p>
              <a:pPr algn="ctr" defTabSz="457200"/>
              <a:r>
                <a:rPr lang="fr-FR" sz="1000" kern="0" dirty="0" smtClean="0">
                  <a:solidFill>
                    <a:prstClr val="white"/>
                  </a:solidFill>
                  <a:latin typeface="Calibri"/>
                </a:rPr>
                <a:t>Synthèse Epargne</a:t>
              </a:r>
            </a:p>
          </p:txBody>
        </p:sp>
        <p:sp>
          <p:nvSpPr>
            <p:cNvPr id="52" name="Chevron 51"/>
            <p:cNvSpPr/>
            <p:nvPr/>
          </p:nvSpPr>
          <p:spPr>
            <a:xfrm>
              <a:off x="1362146" y="1401704"/>
              <a:ext cx="864000" cy="432000"/>
            </a:xfrm>
            <a:prstGeom prst="chevron">
              <a:avLst/>
            </a:prstGeom>
            <a:solidFill>
              <a:schemeClr val="bg1"/>
            </a:solidFill>
            <a:ln w="9525" cap="flat" cmpd="sng" algn="ctr">
              <a:solidFill>
                <a:srgbClr val="99449A">
                  <a:lumMod val="75000"/>
                </a:srgbClr>
              </a:solidFill>
              <a:prstDash val="solid"/>
            </a:ln>
            <a:effectLst/>
          </p:spPr>
          <p:txBody>
            <a:bodyPr rtlCol="0" anchor="ctr"/>
            <a:lstStyle/>
            <a:p>
              <a:pPr algn="ctr" defTabSz="457200"/>
              <a:r>
                <a:rPr lang="fr-FR" sz="1100" kern="0" dirty="0" smtClean="0">
                  <a:solidFill>
                    <a:srgbClr val="99449A">
                      <a:lumMod val="75000"/>
                    </a:srgbClr>
                  </a:solidFill>
                  <a:latin typeface="Calibri"/>
                </a:rPr>
                <a:t>QCF</a:t>
              </a:r>
            </a:p>
          </p:txBody>
        </p:sp>
        <p:sp>
          <p:nvSpPr>
            <p:cNvPr id="53" name="Chevron 52"/>
            <p:cNvSpPr/>
            <p:nvPr/>
          </p:nvSpPr>
          <p:spPr>
            <a:xfrm>
              <a:off x="159489" y="1401704"/>
              <a:ext cx="1332000" cy="432000"/>
            </a:xfrm>
            <a:prstGeom prst="chevron">
              <a:avLst/>
            </a:prstGeom>
            <a:solidFill>
              <a:sysClr val="window" lastClr="FFFFFF"/>
            </a:solidFill>
            <a:ln w="9525" cap="flat" cmpd="sng" algn="ctr">
              <a:solidFill>
                <a:srgbClr val="99449A">
                  <a:lumMod val="75000"/>
                </a:srgbClr>
              </a:solidFill>
              <a:prstDash val="solid"/>
            </a:ln>
            <a:effectLst/>
          </p:spPr>
          <p:txBody>
            <a:bodyPr rtlCol="0" anchor="ctr"/>
            <a:lstStyle/>
            <a:p>
              <a:pPr algn="ctr" defTabSz="457200"/>
              <a:r>
                <a:rPr lang="fr-FR" sz="1000" b="1" kern="0" dirty="0" smtClean="0">
                  <a:solidFill>
                    <a:srgbClr val="99449A">
                      <a:lumMod val="75000"/>
                    </a:srgbClr>
                  </a:solidFill>
                  <a:latin typeface="Calibri"/>
                </a:rPr>
                <a:t>Connaissance client</a:t>
              </a:r>
            </a:p>
          </p:txBody>
        </p:sp>
        <p:sp>
          <p:nvSpPr>
            <p:cNvPr id="54" name="Chevron 53"/>
            <p:cNvSpPr/>
            <p:nvPr/>
          </p:nvSpPr>
          <p:spPr>
            <a:xfrm>
              <a:off x="7534088" y="1401704"/>
              <a:ext cx="1332000" cy="432000"/>
            </a:xfrm>
            <a:prstGeom prst="chevron">
              <a:avLst/>
            </a:prstGeom>
            <a:solidFill>
              <a:sysClr val="window" lastClr="FFFFFF">
                <a:lumMod val="85000"/>
              </a:sysClr>
            </a:solidFill>
            <a:ln w="9525" cap="flat" cmpd="sng" algn="ctr">
              <a:solidFill>
                <a:srgbClr val="99449A">
                  <a:lumMod val="75000"/>
                </a:srgbClr>
              </a:solidFill>
              <a:prstDash val="solid"/>
            </a:ln>
            <a:effectLst/>
          </p:spPr>
          <p:txBody>
            <a:bodyPr rtlCol="0" anchor="ctr"/>
            <a:lstStyle/>
            <a:p>
              <a:pPr algn="ctr" defTabSz="457200"/>
              <a:r>
                <a:rPr lang="fr-FR" sz="1000" kern="0" dirty="0" smtClean="0">
                  <a:solidFill>
                    <a:srgbClr val="99449A">
                      <a:lumMod val="75000"/>
                    </a:srgbClr>
                  </a:solidFill>
                  <a:latin typeface="Calibri"/>
                </a:rPr>
                <a:t>Souscriptions</a:t>
              </a:r>
            </a:p>
          </p:txBody>
        </p:sp>
      </p:grpSp>
      <p:sp>
        <p:nvSpPr>
          <p:cNvPr id="3" name="Rectangle à coins arrondis 2"/>
          <p:cNvSpPr/>
          <p:nvPr/>
        </p:nvSpPr>
        <p:spPr>
          <a:xfrm>
            <a:off x="2032810" y="908720"/>
            <a:ext cx="1187999" cy="792088"/>
          </a:xfrm>
          <a:prstGeom prst="roundRect">
            <a:avLst/>
          </a:prstGeom>
          <a:no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prstClr val="white"/>
              </a:solidFill>
            </a:endParaRPr>
          </a:p>
        </p:txBody>
      </p:sp>
      <p:sp>
        <p:nvSpPr>
          <p:cNvPr id="5" name="Accolade fermante 4"/>
          <p:cNvSpPr/>
          <p:nvPr/>
        </p:nvSpPr>
        <p:spPr>
          <a:xfrm rot="5400000">
            <a:off x="2482792" y="1334665"/>
            <a:ext cx="288034" cy="1187998"/>
          </a:xfrm>
          <a:prstGeom prst="rightBrace">
            <a:avLst/>
          </a:prstGeom>
          <a:ln w="31750">
            <a:solidFill>
              <a:schemeClr val="accent6">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solidFill>
                <a:prstClr val="black"/>
              </a:solidFill>
            </a:endParaRPr>
          </a:p>
        </p:txBody>
      </p:sp>
      <p:pic>
        <p:nvPicPr>
          <p:cNvPr id="22" name="Image 21"/>
          <p:cNvPicPr>
            <a:picLocks/>
          </p:cNvPicPr>
          <p:nvPr/>
        </p:nvPicPr>
        <p:blipFill rotWithShape="1">
          <a:blip r:embed="rId2" r:link="rId3">
            <a:extLst>
              <a:ext uri="{28A0092B-C50C-407E-A947-70E740481C1C}">
                <a14:useLocalDpi xmlns:a14="http://schemas.microsoft.com/office/drawing/2010/main" val="0"/>
              </a:ext>
            </a:extLst>
          </a:blip>
          <a:srcRect l="6325" t="64250" r="5151" b="29059"/>
          <a:stretch/>
        </p:blipFill>
        <p:spPr>
          <a:xfrm>
            <a:off x="269061" y="2479948"/>
            <a:ext cx="8655856" cy="463277"/>
          </a:xfrm>
          <a:prstGeom prst="rect">
            <a:avLst/>
          </a:prstGeom>
          <a:ln>
            <a:solidFill>
              <a:schemeClr val="accent5">
                <a:lumMod val="75000"/>
              </a:schemeClr>
            </a:solidFill>
          </a:ln>
        </p:spPr>
      </p:pic>
      <p:grpSp>
        <p:nvGrpSpPr>
          <p:cNvPr id="36" name="Groupe 35"/>
          <p:cNvGrpSpPr/>
          <p:nvPr/>
        </p:nvGrpSpPr>
        <p:grpSpPr>
          <a:xfrm>
            <a:off x="323528" y="3555081"/>
            <a:ext cx="8601389" cy="2034159"/>
            <a:chOff x="585565" y="2532331"/>
            <a:chExt cx="6739115" cy="1391097"/>
          </a:xfrm>
        </p:grpSpPr>
        <p:pic>
          <p:nvPicPr>
            <p:cNvPr id="37" name="Image 36"/>
            <p:cNvPicPr>
              <a:picLocks/>
            </p:cNvPicPr>
            <p:nvPr/>
          </p:nvPicPr>
          <p:blipFill rotWithShape="1">
            <a:blip r:embed="rId4" r:link="rId5">
              <a:extLst>
                <a:ext uri="{28A0092B-C50C-407E-A947-70E740481C1C}">
                  <a14:useLocalDpi xmlns:a14="http://schemas.microsoft.com/office/drawing/2010/main" val="0"/>
                </a:ext>
              </a:extLst>
            </a:blip>
            <a:srcRect l="6307" t="64557" r="5251" b="11102"/>
            <a:stretch/>
          </p:blipFill>
          <p:spPr>
            <a:xfrm>
              <a:off x="585565" y="2532331"/>
              <a:ext cx="6739115" cy="1391097"/>
            </a:xfrm>
            <a:prstGeom prst="rect">
              <a:avLst/>
            </a:prstGeom>
            <a:ln>
              <a:solidFill>
                <a:schemeClr val="accent5">
                  <a:lumMod val="75000"/>
                </a:schemeClr>
              </a:solidFill>
            </a:ln>
          </p:spPr>
        </p:pic>
        <p:pic>
          <p:nvPicPr>
            <p:cNvPr id="38" name="Image 37"/>
            <p:cNvPicPr>
              <a:picLocks/>
            </p:cNvPicPr>
            <p:nvPr/>
          </p:nvPicPr>
          <p:blipFill rotWithShape="1">
            <a:blip r:embed="rId6" r:link="rId7">
              <a:extLst>
                <a:ext uri="{28A0092B-C50C-407E-A947-70E740481C1C}">
                  <a14:useLocalDpi xmlns:a14="http://schemas.microsoft.com/office/drawing/2010/main" val="0"/>
                </a:ext>
              </a:extLst>
            </a:blip>
            <a:srcRect l="33182" t="68731" r="49600" b="24591"/>
            <a:stretch/>
          </p:blipFill>
          <p:spPr>
            <a:xfrm>
              <a:off x="2643156" y="2767022"/>
              <a:ext cx="1311966" cy="381663"/>
            </a:xfrm>
            <a:prstGeom prst="rect">
              <a:avLst/>
            </a:prstGeom>
          </p:spPr>
        </p:pic>
        <p:pic>
          <p:nvPicPr>
            <p:cNvPr id="39" name="Image 38"/>
            <p:cNvPicPr>
              <a:picLocks/>
            </p:cNvPicPr>
            <p:nvPr/>
          </p:nvPicPr>
          <p:blipFill rotWithShape="1">
            <a:blip r:embed="rId8" r:link="rId9">
              <a:extLst>
                <a:ext uri="{28A0092B-C50C-407E-A947-70E740481C1C}">
                  <a14:useLocalDpi xmlns:a14="http://schemas.microsoft.com/office/drawing/2010/main" val="0"/>
                </a:ext>
              </a:extLst>
            </a:blip>
            <a:srcRect l="50000" t="68217" r="23583" b="23223"/>
            <a:stretch/>
          </p:blipFill>
          <p:spPr>
            <a:xfrm>
              <a:off x="3923318" y="2738655"/>
              <a:ext cx="2016000" cy="489224"/>
            </a:xfrm>
            <a:prstGeom prst="rect">
              <a:avLst/>
            </a:prstGeom>
          </p:spPr>
        </p:pic>
        <p:sp>
          <p:nvSpPr>
            <p:cNvPr id="40" name="Rectangle 39"/>
            <p:cNvSpPr/>
            <p:nvPr/>
          </p:nvSpPr>
          <p:spPr>
            <a:xfrm>
              <a:off x="6122191" y="2767022"/>
              <a:ext cx="665362" cy="103399"/>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600" dirty="0" smtClean="0">
                  <a:solidFill>
                    <a:schemeClr val="tx1"/>
                  </a:solidFill>
                </a:rPr>
                <a:t>40000</a:t>
              </a:r>
              <a:endParaRPr lang="fr-FR" sz="600" dirty="0">
                <a:solidFill>
                  <a:schemeClr val="tx1"/>
                </a:solidFill>
              </a:endParaRPr>
            </a:p>
          </p:txBody>
        </p:sp>
      </p:grpSp>
      <p:sp>
        <p:nvSpPr>
          <p:cNvPr id="41" name="Légende encadrée 1 40"/>
          <p:cNvSpPr/>
          <p:nvPr/>
        </p:nvSpPr>
        <p:spPr>
          <a:xfrm>
            <a:off x="4615596" y="4568956"/>
            <a:ext cx="2532505" cy="910796"/>
          </a:xfrm>
          <a:prstGeom prst="borderCallout1">
            <a:avLst>
              <a:gd name="adj1" fmla="val 136696"/>
              <a:gd name="adj2" fmla="val -11195"/>
              <a:gd name="adj3" fmla="val 139925"/>
              <a:gd name="adj4" fmla="val -11157"/>
            </a:avLst>
          </a:prstGeom>
          <a:solidFill>
            <a:schemeClr val="bg1"/>
          </a:solidFill>
          <a:ln>
            <a:solidFill>
              <a:schemeClr val="accent5">
                <a:lumMod val="40000"/>
                <a:lumOff val="60000"/>
              </a:schemeClr>
            </a:solidFill>
          </a:ln>
        </p:spPr>
        <p:style>
          <a:lnRef idx="1">
            <a:schemeClr val="accent1"/>
          </a:lnRef>
          <a:fillRef idx="3">
            <a:schemeClr val="accent1"/>
          </a:fillRef>
          <a:effectRef idx="2">
            <a:schemeClr val="accent1"/>
          </a:effectRef>
          <a:fontRef idx="minor">
            <a:schemeClr val="lt1"/>
          </a:fontRef>
        </p:style>
        <p:txBody>
          <a:bodyPr rtlCol="0" anchor="ctr"/>
          <a:lstStyle/>
          <a:p>
            <a:r>
              <a:rPr lang="fr-FR" sz="1000" b="1" dirty="0" smtClean="0">
                <a:solidFill>
                  <a:schemeClr val="accent4">
                    <a:lumMod val="75000"/>
                  </a:schemeClr>
                </a:solidFill>
              </a:rPr>
              <a:t>Le niveau de risque se choisit projet par projet (si le client a 3 projets, il peut y avoir 3 niveaux de risque différents). Il est le fruit d’un échange avec le client et ne résulte pas d’un </a:t>
            </a:r>
            <a:r>
              <a:rPr lang="fr-FR" sz="1000" b="1" dirty="0" err="1" smtClean="0">
                <a:solidFill>
                  <a:schemeClr val="accent4">
                    <a:lumMod val="75000"/>
                  </a:schemeClr>
                </a:solidFill>
              </a:rPr>
              <a:t>scoring</a:t>
            </a:r>
            <a:r>
              <a:rPr lang="fr-FR" sz="1000" b="1" dirty="0" smtClean="0">
                <a:solidFill>
                  <a:schemeClr val="accent4">
                    <a:lumMod val="75000"/>
                  </a:schemeClr>
                </a:solidFill>
              </a:rPr>
              <a:t> comme le QCF.</a:t>
            </a:r>
            <a:r>
              <a:rPr lang="fr-FR" sz="1000" b="1" dirty="0">
                <a:solidFill>
                  <a:schemeClr val="accent4">
                    <a:lumMod val="75000"/>
                  </a:schemeClr>
                </a:solidFill>
              </a:rPr>
              <a:t> </a:t>
            </a:r>
            <a:endParaRPr lang="fr-FR" sz="1000" b="1" dirty="0" smtClean="0">
              <a:solidFill>
                <a:schemeClr val="accent4">
                  <a:lumMod val="75000"/>
                </a:schemeClr>
              </a:solidFill>
            </a:endParaRPr>
          </a:p>
        </p:txBody>
      </p:sp>
      <p:sp>
        <p:nvSpPr>
          <p:cNvPr id="10" name="Triangle isocèle 9"/>
          <p:cNvSpPr/>
          <p:nvPr/>
        </p:nvSpPr>
        <p:spPr>
          <a:xfrm flipV="1">
            <a:off x="578025" y="3038010"/>
            <a:ext cx="1152128" cy="324036"/>
          </a:xfrm>
          <a:prstGeom prst="triangle">
            <a:avLst/>
          </a:prstGeom>
          <a:solidFill>
            <a:schemeClr val="accent6">
              <a:lumMod val="50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2" name="Triangle isocèle 41"/>
          <p:cNvSpPr/>
          <p:nvPr/>
        </p:nvSpPr>
        <p:spPr>
          <a:xfrm flipV="1">
            <a:off x="7238684" y="3066213"/>
            <a:ext cx="1152128" cy="324036"/>
          </a:xfrm>
          <a:prstGeom prst="triangle">
            <a:avLst/>
          </a:prstGeom>
          <a:solidFill>
            <a:schemeClr val="accent6">
              <a:lumMod val="50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3" name="Triangle isocèle 42"/>
          <p:cNvSpPr/>
          <p:nvPr/>
        </p:nvSpPr>
        <p:spPr>
          <a:xfrm flipV="1">
            <a:off x="5220072" y="3038010"/>
            <a:ext cx="1152128" cy="324036"/>
          </a:xfrm>
          <a:prstGeom prst="triangle">
            <a:avLst/>
          </a:prstGeom>
          <a:solidFill>
            <a:schemeClr val="accent6">
              <a:lumMod val="50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4" name="Triangle isocèle 43"/>
          <p:cNvSpPr/>
          <p:nvPr/>
        </p:nvSpPr>
        <p:spPr>
          <a:xfrm flipV="1">
            <a:off x="2949710" y="3038010"/>
            <a:ext cx="1152128" cy="324036"/>
          </a:xfrm>
          <a:prstGeom prst="triangle">
            <a:avLst/>
          </a:prstGeom>
          <a:solidFill>
            <a:schemeClr val="accent6">
              <a:lumMod val="50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5" name="ZoneTexte 44"/>
          <p:cNvSpPr txBox="1"/>
          <p:nvPr/>
        </p:nvSpPr>
        <p:spPr>
          <a:xfrm>
            <a:off x="162493" y="5661248"/>
            <a:ext cx="8868991" cy="338554"/>
          </a:xfrm>
          <a:prstGeom prst="rect">
            <a:avLst/>
          </a:prstGeom>
          <a:noFill/>
        </p:spPr>
        <p:txBody>
          <a:bodyPr wrap="square" rtlCol="0">
            <a:spAutoFit/>
          </a:bodyPr>
          <a:lstStyle/>
          <a:p>
            <a:pPr algn="ctr"/>
            <a:r>
              <a:rPr lang="fr-FR" sz="1600" b="1" dirty="0" smtClean="0">
                <a:solidFill>
                  <a:schemeClr val="accent6">
                    <a:lumMod val="50000"/>
                  </a:schemeClr>
                </a:solidFill>
                <a:latin typeface="Calibri" panose="020F0502020204030204" pitchFamily="34" charset="0"/>
                <a:cs typeface="Calibri" panose="020F0502020204030204" pitchFamily="34" charset="0"/>
                <a:sym typeface="Wingdings"/>
              </a:rPr>
              <a:t> Mais selon les cas, il conviendra de saisir 1 ou plusieurs projets </a:t>
            </a:r>
            <a:r>
              <a:rPr lang="fr-FR" sz="1600" b="1" dirty="0" smtClean="0">
                <a:solidFill>
                  <a:schemeClr val="accent6">
                    <a:lumMod val="50000"/>
                  </a:schemeClr>
                </a:solidFill>
                <a:latin typeface="Calibri" panose="020F0502020204030204" pitchFamily="34" charset="0"/>
                <a:cs typeface="Calibri" panose="020F0502020204030204" pitchFamily="34" charset="0"/>
                <a:sym typeface="Wingdings" panose="05000000000000000000" pitchFamily="2" charset="2"/>
              </a:rPr>
              <a:t> voir dia suivante</a:t>
            </a:r>
            <a:endParaRPr lang="fr-FR" sz="1600" b="1" dirty="0" smtClean="0">
              <a:solidFill>
                <a:schemeClr val="accent6">
                  <a:lumMod val="50000"/>
                </a:schemeClr>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68247998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Titre 24"/>
          <p:cNvSpPr>
            <a:spLocks noGrp="1"/>
          </p:cNvSpPr>
          <p:nvPr>
            <p:ph type="title"/>
          </p:nvPr>
        </p:nvSpPr>
        <p:spPr>
          <a:xfrm>
            <a:off x="251308" y="378000"/>
            <a:ext cx="8543492" cy="399600"/>
          </a:xfrm>
        </p:spPr>
        <p:txBody>
          <a:bodyPr/>
          <a:lstStyle/>
          <a:p>
            <a:r>
              <a:rPr lang="fr-FR" dirty="0" smtClean="0">
                <a:solidFill>
                  <a:schemeClr val="accent6">
                    <a:lumMod val="50000"/>
                  </a:schemeClr>
                </a:solidFill>
              </a:rPr>
              <a:t>B) Définition du ou des projets client [2/2]</a:t>
            </a:r>
            <a:endParaRPr lang="fr-FR" dirty="0">
              <a:solidFill>
                <a:schemeClr val="accent6">
                  <a:lumMod val="50000"/>
                </a:schemeClr>
              </a:solidFill>
            </a:endParaRPr>
          </a:p>
        </p:txBody>
      </p:sp>
      <p:sp>
        <p:nvSpPr>
          <p:cNvPr id="4" name="Espace réservé du numéro de diapositive 3"/>
          <p:cNvSpPr>
            <a:spLocks noGrp="1"/>
          </p:cNvSpPr>
          <p:nvPr>
            <p:ph type="sldNum" sz="quarter" idx="22"/>
          </p:nvPr>
        </p:nvSpPr>
        <p:spPr/>
        <p:txBody>
          <a:bodyPr/>
          <a:lstStyle/>
          <a:p>
            <a:fld id="{0536D7D7-E68B-4848-A580-3E20DDE126DB}" type="slidenum">
              <a:rPr lang="fr-FR" smtClean="0">
                <a:solidFill>
                  <a:prstClr val="black"/>
                </a:solidFill>
              </a:rPr>
              <a:pPr/>
              <a:t>7</a:t>
            </a:fld>
            <a:endParaRPr lang="fr-FR" dirty="0">
              <a:solidFill>
                <a:prstClr val="black"/>
              </a:solidFill>
            </a:endParaRPr>
          </a:p>
        </p:txBody>
      </p:sp>
      <p:grpSp>
        <p:nvGrpSpPr>
          <p:cNvPr id="46" name="Groupe 45"/>
          <p:cNvGrpSpPr/>
          <p:nvPr/>
        </p:nvGrpSpPr>
        <p:grpSpPr>
          <a:xfrm>
            <a:off x="95496" y="1052736"/>
            <a:ext cx="8706599" cy="432000"/>
            <a:chOff x="159489" y="1401704"/>
            <a:chExt cx="8706599" cy="432000"/>
          </a:xfrm>
        </p:grpSpPr>
        <p:sp>
          <p:nvSpPr>
            <p:cNvPr id="47" name="Chevron 46"/>
            <p:cNvSpPr/>
            <p:nvPr/>
          </p:nvSpPr>
          <p:spPr>
            <a:xfrm>
              <a:off x="5596774" y="1401704"/>
              <a:ext cx="1080000" cy="432000"/>
            </a:xfrm>
            <a:prstGeom prst="chevron">
              <a:avLst/>
            </a:prstGeom>
            <a:gradFill flip="none" rotWithShape="1">
              <a:gsLst>
                <a:gs pos="4000">
                  <a:srgbClr val="FF0000">
                    <a:alpha val="80000"/>
                  </a:srgbClr>
                </a:gs>
                <a:gs pos="100000">
                  <a:srgbClr val="581D74"/>
                </a:gs>
              </a:gsLst>
              <a:lin ang="8100000" scaled="1"/>
              <a:tileRect/>
            </a:gradFill>
            <a:ln w="9525" cap="flat" cmpd="sng" algn="ctr">
              <a:solidFill>
                <a:sysClr val="window" lastClr="FFFFFF"/>
              </a:solidFill>
              <a:prstDash val="solid"/>
            </a:ln>
            <a:effectLst/>
          </p:spPr>
          <p:txBody>
            <a:bodyPr rtlCol="0" anchor="ctr"/>
            <a:lstStyle/>
            <a:p>
              <a:pPr algn="ctr" defTabSz="457200"/>
              <a:r>
                <a:rPr lang="fr-FR" sz="1000" kern="0" dirty="0" smtClean="0">
                  <a:solidFill>
                    <a:prstClr val="white"/>
                  </a:solidFill>
                  <a:latin typeface="Calibri"/>
                </a:rPr>
                <a:t>Choix du client</a:t>
              </a:r>
            </a:p>
          </p:txBody>
        </p:sp>
        <p:sp>
          <p:nvSpPr>
            <p:cNvPr id="48" name="Chevron 47"/>
            <p:cNvSpPr/>
            <p:nvPr/>
          </p:nvSpPr>
          <p:spPr>
            <a:xfrm>
              <a:off x="4178117" y="1401704"/>
              <a:ext cx="1548000" cy="432000"/>
            </a:xfrm>
            <a:prstGeom prst="chevron">
              <a:avLst/>
            </a:prstGeom>
            <a:gradFill flip="none" rotWithShape="1">
              <a:gsLst>
                <a:gs pos="4000">
                  <a:srgbClr val="FF0000">
                    <a:alpha val="60000"/>
                  </a:srgbClr>
                </a:gs>
                <a:gs pos="100000">
                  <a:srgbClr val="581D74"/>
                </a:gs>
              </a:gsLst>
              <a:lin ang="8100000" scaled="1"/>
              <a:tileRect/>
            </a:gradFill>
            <a:ln w="9525" cap="flat" cmpd="sng" algn="ctr">
              <a:solidFill>
                <a:sysClr val="window" lastClr="FFFFFF"/>
              </a:solidFill>
              <a:prstDash val="solid"/>
            </a:ln>
            <a:effectLst/>
          </p:spPr>
          <p:txBody>
            <a:bodyPr rtlCol="0" anchor="ctr"/>
            <a:lstStyle/>
            <a:p>
              <a:pPr algn="ctr" defTabSz="457200"/>
              <a:r>
                <a:rPr lang="fr-FR" sz="1000" kern="0" dirty="0" smtClean="0">
                  <a:solidFill>
                    <a:prstClr val="white"/>
                  </a:solidFill>
                  <a:latin typeface="Calibri"/>
                </a:rPr>
                <a:t>Infos</a:t>
              </a:r>
            </a:p>
            <a:p>
              <a:pPr algn="ctr" defTabSz="457200"/>
              <a:r>
                <a:rPr lang="fr-FR" sz="1000" kern="0" dirty="0" smtClean="0">
                  <a:solidFill>
                    <a:prstClr val="white"/>
                  </a:solidFill>
                  <a:latin typeface="Calibri"/>
                </a:rPr>
                <a:t>précontractuelles</a:t>
              </a:r>
            </a:p>
          </p:txBody>
        </p:sp>
        <p:sp>
          <p:nvSpPr>
            <p:cNvPr id="49" name="Chevron 48"/>
            <p:cNvSpPr/>
            <p:nvPr/>
          </p:nvSpPr>
          <p:spPr>
            <a:xfrm>
              <a:off x="3155460" y="1401704"/>
              <a:ext cx="1152000" cy="432000"/>
            </a:xfrm>
            <a:prstGeom prst="chevron">
              <a:avLst/>
            </a:prstGeom>
            <a:gradFill flip="none" rotWithShape="1">
              <a:gsLst>
                <a:gs pos="4000">
                  <a:srgbClr val="FF0000">
                    <a:alpha val="40000"/>
                  </a:srgbClr>
                </a:gs>
                <a:gs pos="100000">
                  <a:srgbClr val="581D74"/>
                </a:gs>
              </a:gsLst>
              <a:lin ang="8100000" scaled="1"/>
              <a:tileRect/>
            </a:gradFill>
            <a:ln w="9525" cap="flat" cmpd="sng" algn="ctr">
              <a:solidFill>
                <a:sysClr val="window" lastClr="FFFFFF"/>
              </a:solidFill>
              <a:prstDash val="solid"/>
            </a:ln>
            <a:effectLst/>
          </p:spPr>
          <p:txBody>
            <a:bodyPr rtlCol="0" anchor="ctr"/>
            <a:lstStyle/>
            <a:p>
              <a:pPr algn="ctr" defTabSz="457200"/>
              <a:r>
                <a:rPr lang="fr-FR" sz="1000" kern="0" dirty="0" err="1" smtClean="0">
                  <a:solidFill>
                    <a:prstClr val="white"/>
                  </a:solidFill>
                  <a:latin typeface="Calibri"/>
                </a:rPr>
                <a:t>Propo</a:t>
              </a:r>
              <a:r>
                <a:rPr lang="fr-FR" sz="1000" kern="0" dirty="0" smtClean="0">
                  <a:solidFill>
                    <a:prstClr val="white"/>
                  </a:solidFill>
                  <a:latin typeface="Calibri"/>
                </a:rPr>
                <a:t> de la banque</a:t>
              </a:r>
            </a:p>
          </p:txBody>
        </p:sp>
        <p:sp>
          <p:nvSpPr>
            <p:cNvPr id="50" name="Chevron 49"/>
            <p:cNvSpPr/>
            <p:nvPr/>
          </p:nvSpPr>
          <p:spPr>
            <a:xfrm>
              <a:off x="2096803" y="1401704"/>
              <a:ext cx="1188000" cy="432000"/>
            </a:xfrm>
            <a:prstGeom prst="chevron">
              <a:avLst/>
            </a:prstGeom>
            <a:gradFill flip="none" rotWithShape="1">
              <a:gsLst>
                <a:gs pos="0">
                  <a:srgbClr val="99449A">
                    <a:lumMod val="50000"/>
                  </a:srgbClr>
                </a:gs>
                <a:gs pos="100000">
                  <a:srgbClr val="C00000"/>
                </a:gs>
              </a:gsLst>
              <a:lin ang="18900000" scaled="1"/>
              <a:tileRect/>
            </a:gradFill>
            <a:ln w="9525" cap="flat" cmpd="sng" algn="ctr">
              <a:solidFill>
                <a:sysClr val="window" lastClr="FFFFFF"/>
              </a:solidFill>
              <a:prstDash val="solid"/>
            </a:ln>
            <a:effectLst/>
          </p:spPr>
          <p:txBody>
            <a:bodyPr rtlCol="0" anchor="ctr"/>
            <a:lstStyle/>
            <a:p>
              <a:pPr algn="ctr" defTabSz="457200"/>
              <a:r>
                <a:rPr lang="fr-FR" sz="1000" kern="0" dirty="0" smtClean="0">
                  <a:solidFill>
                    <a:prstClr val="white"/>
                  </a:solidFill>
                  <a:latin typeface="Calibri"/>
                </a:rPr>
                <a:t>Définition des projets</a:t>
              </a:r>
            </a:p>
          </p:txBody>
        </p:sp>
        <p:sp>
          <p:nvSpPr>
            <p:cNvPr id="51" name="Chevron 50"/>
            <p:cNvSpPr/>
            <p:nvPr/>
          </p:nvSpPr>
          <p:spPr>
            <a:xfrm>
              <a:off x="6547431" y="1401704"/>
              <a:ext cx="1116000" cy="432000"/>
            </a:xfrm>
            <a:prstGeom prst="chevron">
              <a:avLst/>
            </a:prstGeom>
            <a:gradFill flip="none" rotWithShape="1">
              <a:gsLst>
                <a:gs pos="4000">
                  <a:srgbClr val="FF0000">
                    <a:alpha val="80000"/>
                  </a:srgbClr>
                </a:gs>
                <a:gs pos="100000">
                  <a:srgbClr val="581D74"/>
                </a:gs>
              </a:gsLst>
              <a:lin ang="8100000" scaled="1"/>
              <a:tileRect/>
            </a:gradFill>
            <a:ln w="9525" cap="flat" cmpd="sng" algn="ctr">
              <a:solidFill>
                <a:sysClr val="window" lastClr="FFFFFF"/>
              </a:solidFill>
              <a:prstDash val="solid"/>
            </a:ln>
            <a:effectLst/>
          </p:spPr>
          <p:txBody>
            <a:bodyPr rtlCol="0" anchor="ctr"/>
            <a:lstStyle/>
            <a:p>
              <a:pPr algn="ctr" defTabSz="457200"/>
              <a:r>
                <a:rPr lang="fr-FR" sz="1000" kern="0" dirty="0" smtClean="0">
                  <a:solidFill>
                    <a:prstClr val="white"/>
                  </a:solidFill>
                  <a:latin typeface="Calibri"/>
                </a:rPr>
                <a:t>Synthèse Epargne</a:t>
              </a:r>
            </a:p>
          </p:txBody>
        </p:sp>
        <p:sp>
          <p:nvSpPr>
            <p:cNvPr id="52" name="Chevron 51"/>
            <p:cNvSpPr/>
            <p:nvPr/>
          </p:nvSpPr>
          <p:spPr>
            <a:xfrm>
              <a:off x="1362146" y="1401704"/>
              <a:ext cx="864000" cy="432000"/>
            </a:xfrm>
            <a:prstGeom prst="chevron">
              <a:avLst/>
            </a:prstGeom>
            <a:solidFill>
              <a:schemeClr val="bg1"/>
            </a:solidFill>
            <a:ln w="9525" cap="flat" cmpd="sng" algn="ctr">
              <a:solidFill>
                <a:srgbClr val="99449A">
                  <a:lumMod val="75000"/>
                </a:srgbClr>
              </a:solidFill>
              <a:prstDash val="solid"/>
            </a:ln>
            <a:effectLst/>
          </p:spPr>
          <p:txBody>
            <a:bodyPr rtlCol="0" anchor="ctr"/>
            <a:lstStyle/>
            <a:p>
              <a:pPr algn="ctr" defTabSz="457200"/>
              <a:r>
                <a:rPr lang="fr-FR" sz="1100" kern="0" dirty="0" smtClean="0">
                  <a:solidFill>
                    <a:srgbClr val="99449A">
                      <a:lumMod val="75000"/>
                    </a:srgbClr>
                  </a:solidFill>
                  <a:latin typeface="Calibri"/>
                </a:rPr>
                <a:t>QCF</a:t>
              </a:r>
            </a:p>
          </p:txBody>
        </p:sp>
        <p:sp>
          <p:nvSpPr>
            <p:cNvPr id="53" name="Chevron 52"/>
            <p:cNvSpPr/>
            <p:nvPr/>
          </p:nvSpPr>
          <p:spPr>
            <a:xfrm>
              <a:off x="159489" y="1401704"/>
              <a:ext cx="1332000" cy="432000"/>
            </a:xfrm>
            <a:prstGeom prst="chevron">
              <a:avLst/>
            </a:prstGeom>
            <a:solidFill>
              <a:sysClr val="window" lastClr="FFFFFF"/>
            </a:solidFill>
            <a:ln w="9525" cap="flat" cmpd="sng" algn="ctr">
              <a:solidFill>
                <a:srgbClr val="99449A">
                  <a:lumMod val="75000"/>
                </a:srgbClr>
              </a:solidFill>
              <a:prstDash val="solid"/>
            </a:ln>
            <a:effectLst/>
          </p:spPr>
          <p:txBody>
            <a:bodyPr rtlCol="0" anchor="ctr"/>
            <a:lstStyle/>
            <a:p>
              <a:pPr algn="ctr" defTabSz="457200"/>
              <a:r>
                <a:rPr lang="fr-FR" sz="1000" b="1" kern="0" dirty="0" smtClean="0">
                  <a:solidFill>
                    <a:srgbClr val="99449A">
                      <a:lumMod val="75000"/>
                    </a:srgbClr>
                  </a:solidFill>
                  <a:latin typeface="Calibri"/>
                </a:rPr>
                <a:t>Connaissance client</a:t>
              </a:r>
            </a:p>
          </p:txBody>
        </p:sp>
        <p:sp>
          <p:nvSpPr>
            <p:cNvPr id="54" name="Chevron 53"/>
            <p:cNvSpPr/>
            <p:nvPr/>
          </p:nvSpPr>
          <p:spPr>
            <a:xfrm>
              <a:off x="7534088" y="1401704"/>
              <a:ext cx="1332000" cy="432000"/>
            </a:xfrm>
            <a:prstGeom prst="chevron">
              <a:avLst/>
            </a:prstGeom>
            <a:solidFill>
              <a:sysClr val="window" lastClr="FFFFFF">
                <a:lumMod val="85000"/>
              </a:sysClr>
            </a:solidFill>
            <a:ln w="9525" cap="flat" cmpd="sng" algn="ctr">
              <a:solidFill>
                <a:srgbClr val="99449A">
                  <a:lumMod val="75000"/>
                </a:srgbClr>
              </a:solidFill>
              <a:prstDash val="solid"/>
            </a:ln>
            <a:effectLst/>
          </p:spPr>
          <p:txBody>
            <a:bodyPr rtlCol="0" anchor="ctr"/>
            <a:lstStyle/>
            <a:p>
              <a:pPr algn="ctr" defTabSz="457200"/>
              <a:r>
                <a:rPr lang="fr-FR" sz="1000" kern="0" dirty="0" smtClean="0">
                  <a:solidFill>
                    <a:srgbClr val="99449A">
                      <a:lumMod val="75000"/>
                    </a:srgbClr>
                  </a:solidFill>
                  <a:latin typeface="Calibri"/>
                </a:rPr>
                <a:t>Souscriptions</a:t>
              </a:r>
            </a:p>
          </p:txBody>
        </p:sp>
      </p:grpSp>
      <p:sp>
        <p:nvSpPr>
          <p:cNvPr id="3" name="Rectangle à coins arrondis 2"/>
          <p:cNvSpPr/>
          <p:nvPr/>
        </p:nvSpPr>
        <p:spPr>
          <a:xfrm>
            <a:off x="2032810" y="908720"/>
            <a:ext cx="1187999" cy="792088"/>
          </a:xfrm>
          <a:prstGeom prst="roundRect">
            <a:avLst/>
          </a:prstGeom>
          <a:no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prstClr val="white"/>
              </a:solidFill>
            </a:endParaRPr>
          </a:p>
        </p:txBody>
      </p:sp>
      <p:sp>
        <p:nvSpPr>
          <p:cNvPr id="5" name="Accolade fermante 4"/>
          <p:cNvSpPr/>
          <p:nvPr/>
        </p:nvSpPr>
        <p:spPr>
          <a:xfrm rot="5400000">
            <a:off x="2482792" y="1334665"/>
            <a:ext cx="288034" cy="1187998"/>
          </a:xfrm>
          <a:prstGeom prst="rightBrace">
            <a:avLst/>
          </a:prstGeom>
          <a:ln w="31750">
            <a:solidFill>
              <a:schemeClr val="accent6">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solidFill>
                <a:prstClr val="black"/>
              </a:solidFill>
            </a:endParaRPr>
          </a:p>
        </p:txBody>
      </p:sp>
      <p:sp>
        <p:nvSpPr>
          <p:cNvPr id="45" name="ZoneTexte 44"/>
          <p:cNvSpPr txBox="1"/>
          <p:nvPr/>
        </p:nvSpPr>
        <p:spPr>
          <a:xfrm>
            <a:off x="323528" y="2104654"/>
            <a:ext cx="8566051" cy="338554"/>
          </a:xfrm>
          <a:prstGeom prst="rect">
            <a:avLst/>
          </a:prstGeom>
          <a:noFill/>
        </p:spPr>
        <p:txBody>
          <a:bodyPr wrap="square" rtlCol="0">
            <a:spAutoFit/>
          </a:bodyPr>
          <a:lstStyle/>
          <a:p>
            <a:pPr algn="just"/>
            <a:r>
              <a:rPr lang="fr-FR" sz="1600" b="1" dirty="0" smtClean="0">
                <a:solidFill>
                  <a:srgbClr val="A5CC74">
                    <a:lumMod val="50000"/>
                  </a:srgbClr>
                </a:solidFill>
                <a:latin typeface="Calibri" panose="020F0502020204030204" pitchFamily="34" charset="0"/>
                <a:cs typeface="Calibri" panose="020F0502020204030204" pitchFamily="34" charset="0"/>
                <a:sym typeface="Wingdings"/>
              </a:rPr>
              <a:t> Spécificité relative à une UC temporaire du type HELIOS :</a:t>
            </a:r>
            <a:endParaRPr lang="fr-FR" sz="1600" b="1" dirty="0" smtClean="0">
              <a:solidFill>
                <a:srgbClr val="A5CC74">
                  <a:lumMod val="50000"/>
                </a:srgbClr>
              </a:solidFill>
              <a:latin typeface="Calibri" panose="020F0502020204030204" pitchFamily="34" charset="0"/>
              <a:cs typeface="Calibri" panose="020F0502020204030204" pitchFamily="34" charset="0"/>
            </a:endParaRPr>
          </a:p>
        </p:txBody>
      </p:sp>
      <p:sp>
        <p:nvSpPr>
          <p:cNvPr id="29" name="ZoneTexte 28"/>
          <p:cNvSpPr txBox="1"/>
          <p:nvPr/>
        </p:nvSpPr>
        <p:spPr>
          <a:xfrm>
            <a:off x="323528" y="2420888"/>
            <a:ext cx="8443468" cy="3785652"/>
          </a:xfrm>
          <a:prstGeom prst="rect">
            <a:avLst/>
          </a:prstGeom>
          <a:solidFill>
            <a:schemeClr val="accent6">
              <a:lumMod val="20000"/>
              <a:lumOff val="80000"/>
            </a:schemeClr>
          </a:solidFill>
        </p:spPr>
        <p:txBody>
          <a:bodyPr wrap="square" rtlCol="0">
            <a:spAutoFit/>
          </a:bodyPr>
          <a:lstStyle/>
          <a:p>
            <a:pPr algn="just"/>
            <a:r>
              <a:rPr lang="fr-FR" sz="1600" dirty="0" smtClean="0">
                <a:solidFill>
                  <a:schemeClr val="accent6">
                    <a:lumMod val="50000"/>
                  </a:schemeClr>
                </a:solidFill>
                <a:latin typeface="Calibri" panose="020F0502020204030204" pitchFamily="34" charset="0"/>
                <a:cs typeface="Calibri" panose="020F0502020204030204" pitchFamily="34" charset="0"/>
              </a:rPr>
              <a:t>Pour rappel, les Fonds à Formule à capital garanti ou protégé sont réservés aux clients ayant choisi un niveau de risque subi de type R1 « Risque faible ».</a:t>
            </a:r>
          </a:p>
          <a:p>
            <a:pPr algn="just"/>
            <a:r>
              <a:rPr lang="fr-FR" sz="1600" dirty="0" smtClean="0">
                <a:solidFill>
                  <a:schemeClr val="accent6">
                    <a:lumMod val="50000"/>
                  </a:schemeClr>
                </a:solidFill>
                <a:latin typeface="Calibri" panose="020F0502020204030204" pitchFamily="34" charset="0"/>
                <a:cs typeface="Calibri" panose="020F0502020204030204" pitchFamily="34" charset="0"/>
              </a:rPr>
              <a:t>Dit autrement, si un client souhaite se voir proposer un fonds de ce type, il devra donc indiquer vouloir accepter de subir un risque R1. Toutefois, si ce même client souhaite également pouvoir accéder à un fonds mixte de type </a:t>
            </a:r>
            <a:r>
              <a:rPr lang="fr-FR" sz="1600" dirty="0" err="1" smtClean="0">
                <a:solidFill>
                  <a:schemeClr val="accent6">
                    <a:lumMod val="50000"/>
                  </a:schemeClr>
                </a:solidFill>
                <a:latin typeface="Calibri" panose="020F0502020204030204" pitchFamily="34" charset="0"/>
                <a:cs typeface="Calibri" panose="020F0502020204030204" pitchFamily="34" charset="0"/>
              </a:rPr>
              <a:t>Sélectiz</a:t>
            </a:r>
            <a:r>
              <a:rPr lang="fr-FR" sz="1600" dirty="0" smtClean="0">
                <a:solidFill>
                  <a:schemeClr val="accent6">
                    <a:lumMod val="50000"/>
                  </a:schemeClr>
                </a:solidFill>
                <a:latin typeface="Calibri" panose="020F0502020204030204" pitchFamily="34" charset="0"/>
                <a:cs typeface="Calibri" panose="020F0502020204030204" pitchFamily="34" charset="0"/>
              </a:rPr>
              <a:t> parce que compatible avec son horizon temporel de placement et ambition de performance, il devra saisir en parallèle un second projet.</a:t>
            </a:r>
          </a:p>
          <a:p>
            <a:pPr algn="just"/>
            <a:endParaRPr lang="fr-FR" sz="1600" dirty="0">
              <a:solidFill>
                <a:schemeClr val="accent6">
                  <a:lumMod val="50000"/>
                </a:schemeClr>
              </a:solidFill>
              <a:latin typeface="Calibri" panose="020F0502020204030204" pitchFamily="34" charset="0"/>
              <a:cs typeface="Calibri" panose="020F0502020204030204" pitchFamily="34" charset="0"/>
            </a:endParaRPr>
          </a:p>
          <a:p>
            <a:pPr algn="just"/>
            <a:r>
              <a:rPr lang="fr-FR" sz="1600" i="1" dirty="0" smtClean="0">
                <a:solidFill>
                  <a:schemeClr val="accent6">
                    <a:lumMod val="50000"/>
                  </a:schemeClr>
                </a:solidFill>
                <a:latin typeface="Calibri" panose="020F0502020204030204" pitchFamily="34" charset="0"/>
                <a:cs typeface="Calibri" panose="020F0502020204030204" pitchFamily="34" charset="0"/>
              </a:rPr>
              <a:t>Exemple chiffré : M. X souhaite ouvrir un </a:t>
            </a:r>
            <a:r>
              <a:rPr lang="fr-FR" sz="1600" i="1" dirty="0" err="1" smtClean="0">
                <a:solidFill>
                  <a:schemeClr val="accent6">
                    <a:lumMod val="50000"/>
                  </a:schemeClr>
                </a:solidFill>
                <a:latin typeface="Calibri" panose="020F0502020204030204" pitchFamily="34" charset="0"/>
                <a:cs typeface="Calibri" panose="020F0502020204030204" pitchFamily="34" charset="0"/>
              </a:rPr>
              <a:t>Millevie</a:t>
            </a:r>
            <a:r>
              <a:rPr lang="fr-FR" sz="1600" i="1" dirty="0" smtClean="0">
                <a:solidFill>
                  <a:schemeClr val="accent6">
                    <a:lumMod val="50000"/>
                  </a:schemeClr>
                </a:solidFill>
                <a:latin typeface="Calibri" panose="020F0502020204030204" pitchFamily="34" charset="0"/>
                <a:cs typeface="Calibri" panose="020F0502020204030204" pitchFamily="34" charset="0"/>
              </a:rPr>
              <a:t> Essentielle avec 10.000€ en bénéficiant d’une protection à 90% du capital sur 4.000 € et rechercher de la performance de façon plus dynamique sur les 6.000 autres €.</a:t>
            </a:r>
          </a:p>
          <a:p>
            <a:pPr algn="just"/>
            <a:r>
              <a:rPr lang="fr-FR" sz="1600" i="1" dirty="0" smtClean="0">
                <a:solidFill>
                  <a:schemeClr val="accent6">
                    <a:lumMod val="50000"/>
                  </a:schemeClr>
                </a:solidFill>
                <a:latin typeface="Calibri" panose="020F0502020204030204" pitchFamily="34" charset="0"/>
                <a:cs typeface="Calibri" panose="020F0502020204030204" pitchFamily="34" charset="0"/>
                <a:sym typeface="Wingdings"/>
              </a:rPr>
              <a:t> </a:t>
            </a:r>
            <a:r>
              <a:rPr lang="fr-FR" sz="1600" i="1" dirty="0" smtClean="0">
                <a:solidFill>
                  <a:schemeClr val="accent6">
                    <a:lumMod val="50000"/>
                  </a:schemeClr>
                </a:solidFill>
                <a:latin typeface="Calibri" panose="020F0502020204030204" pitchFamily="34" charset="0"/>
                <a:cs typeface="Calibri" panose="020F0502020204030204" pitchFamily="34" charset="0"/>
              </a:rPr>
              <a:t>Saisir 2 projets dans l’outil :</a:t>
            </a:r>
          </a:p>
          <a:p>
            <a:pPr algn="just"/>
            <a:r>
              <a:rPr lang="fr-FR" sz="1600" i="1" dirty="0" smtClean="0">
                <a:solidFill>
                  <a:schemeClr val="accent6">
                    <a:lumMod val="50000"/>
                  </a:schemeClr>
                </a:solidFill>
                <a:latin typeface="Calibri" panose="020F0502020204030204" pitchFamily="34" charset="0"/>
                <a:cs typeface="Calibri" panose="020F0502020204030204" pitchFamily="34" charset="0"/>
              </a:rPr>
              <a:t>Projet 1 « risque faible » avec un montant de 4.000€ + Projet 2 « risque modéré » pour 6.000€.</a:t>
            </a:r>
          </a:p>
          <a:p>
            <a:pPr algn="just"/>
            <a:endParaRPr lang="fr-FR" sz="800" i="1" dirty="0" smtClean="0">
              <a:solidFill>
                <a:schemeClr val="accent6">
                  <a:lumMod val="50000"/>
                </a:schemeClr>
              </a:solidFill>
              <a:latin typeface="Calibri" panose="020F0502020204030204" pitchFamily="34" charset="0"/>
              <a:cs typeface="Calibri" panose="020F0502020204030204" pitchFamily="34" charset="0"/>
            </a:endParaRPr>
          </a:p>
          <a:p>
            <a:pPr algn="just"/>
            <a:r>
              <a:rPr lang="fr-FR" sz="1600" dirty="0" smtClean="0">
                <a:solidFill>
                  <a:schemeClr val="accent6">
                    <a:lumMod val="50000"/>
                  </a:schemeClr>
                </a:solidFill>
                <a:latin typeface="Calibri" panose="020F0502020204030204" pitchFamily="34" charset="0"/>
                <a:cs typeface="Calibri" panose="020F0502020204030204" pitchFamily="34" charset="0"/>
              </a:rPr>
              <a:t>A défaut de faire cette partition, l’ajout d’HELIOS dans son allocation, bien que possible dans l’outil, sera toutefois considérée comme « non-conforme aux choix du client ».</a:t>
            </a:r>
          </a:p>
        </p:txBody>
      </p:sp>
    </p:spTree>
    <p:extLst>
      <p:ext uri="{BB962C8B-B14F-4D97-AF65-F5344CB8AC3E}">
        <p14:creationId xmlns:p14="http://schemas.microsoft.com/office/powerpoint/2010/main" val="123071094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title"/>
          </p:nvPr>
        </p:nvSpPr>
        <p:spPr>
          <a:xfrm>
            <a:off x="3060000" y="116632"/>
            <a:ext cx="3492000" cy="756000"/>
          </a:xfrm>
        </p:spPr>
        <p:txBody>
          <a:bodyPr/>
          <a:lstStyle/>
          <a:p>
            <a:r>
              <a:rPr lang="fr-FR" dirty="0"/>
              <a:t>sommaire</a:t>
            </a:r>
          </a:p>
        </p:txBody>
      </p:sp>
      <p:sp>
        <p:nvSpPr>
          <p:cNvPr id="5" name="Espace réservé du texte 4"/>
          <p:cNvSpPr>
            <a:spLocks noGrp="1"/>
          </p:cNvSpPr>
          <p:nvPr>
            <p:ph type="body" sz="quarter" idx="13"/>
          </p:nvPr>
        </p:nvSpPr>
        <p:spPr>
          <a:xfrm>
            <a:off x="1115616" y="1052736"/>
            <a:ext cx="7488832" cy="5040560"/>
          </a:xfrm>
        </p:spPr>
        <p:txBody>
          <a:bodyPr>
            <a:normAutofit/>
          </a:bodyPr>
          <a:lstStyle/>
          <a:p>
            <a:r>
              <a:rPr lang="fr-FR" sz="2800" dirty="0" smtClean="0"/>
              <a:t>a) Connaissance client &amp; </a:t>
            </a:r>
            <a:r>
              <a:rPr lang="fr-FR" sz="2800" dirty="0" err="1" smtClean="0"/>
              <a:t>qcf</a:t>
            </a:r>
            <a:endParaRPr lang="fr-FR" sz="2800" dirty="0" smtClean="0"/>
          </a:p>
          <a:p>
            <a:endParaRPr lang="fr-FR" sz="2800" dirty="0" smtClean="0"/>
          </a:p>
          <a:p>
            <a:r>
              <a:rPr lang="fr-FR" sz="2800" dirty="0" smtClean="0"/>
              <a:t>B) Définition du ou des projets du client</a:t>
            </a:r>
          </a:p>
          <a:p>
            <a:endParaRPr lang="fr-FR" sz="2800" dirty="0"/>
          </a:p>
          <a:p>
            <a:r>
              <a:rPr lang="fr-FR" sz="2800" dirty="0" smtClean="0">
                <a:solidFill>
                  <a:srgbClr val="FFFF00"/>
                </a:solidFill>
              </a:rPr>
              <a:t>C) Propositions de la banque :</a:t>
            </a:r>
          </a:p>
          <a:p>
            <a:pPr marL="558900" lvl="1" indent="-342900">
              <a:buFont typeface="Wingdings" panose="05000000000000000000" pitchFamily="2" charset="2"/>
              <a:buChar char="v"/>
            </a:pPr>
            <a:r>
              <a:rPr lang="fr-FR" sz="2000" b="1" dirty="0" smtClean="0">
                <a:solidFill>
                  <a:srgbClr val="FFFF00"/>
                </a:solidFill>
              </a:rPr>
              <a:t>Les portefeuilles modèles</a:t>
            </a:r>
          </a:p>
          <a:p>
            <a:pPr marL="558900" lvl="1" indent="-342900">
              <a:buFont typeface="Wingdings" panose="05000000000000000000" pitchFamily="2" charset="2"/>
              <a:buChar char="v"/>
            </a:pPr>
            <a:r>
              <a:rPr lang="fr-FR" sz="2000" dirty="0" smtClean="0"/>
              <a:t>L’allocation manuelle et les Gsm/</a:t>
            </a:r>
            <a:r>
              <a:rPr lang="fr-FR" sz="2000" dirty="0" err="1" smtClean="0"/>
              <a:t>og</a:t>
            </a:r>
            <a:endParaRPr lang="fr-FR" sz="2000" dirty="0" smtClean="0"/>
          </a:p>
          <a:p>
            <a:pPr marL="558900" lvl="1" indent="-342900">
              <a:buFont typeface="Wingdings" panose="05000000000000000000" pitchFamily="2" charset="2"/>
              <a:buChar char="v"/>
            </a:pPr>
            <a:r>
              <a:rPr lang="fr-FR" sz="2000" dirty="0" smtClean="0"/>
              <a:t>Cas particuliers « allocations manuelles »</a:t>
            </a:r>
          </a:p>
          <a:p>
            <a:pPr marL="558900" lvl="1" indent="-342900">
              <a:buFont typeface="Wingdings" panose="05000000000000000000" pitchFamily="2" charset="2"/>
              <a:buChar char="v"/>
            </a:pPr>
            <a:r>
              <a:rPr lang="fr-FR" sz="2000" dirty="0" smtClean="0"/>
              <a:t>Cas particuliers « </a:t>
            </a:r>
            <a:r>
              <a:rPr lang="fr-FR" sz="2000" dirty="0" err="1" smtClean="0"/>
              <a:t>fourgous</a:t>
            </a:r>
            <a:r>
              <a:rPr lang="fr-FR" sz="2000" dirty="0" smtClean="0"/>
              <a:t> »</a:t>
            </a:r>
          </a:p>
          <a:p>
            <a:endParaRPr lang="fr-FR" sz="2000" dirty="0"/>
          </a:p>
          <a:p>
            <a:r>
              <a:rPr lang="fr-FR" sz="2800" dirty="0" smtClean="0"/>
              <a:t>D) Infos </a:t>
            </a:r>
            <a:r>
              <a:rPr lang="fr-FR" sz="2800" dirty="0" err="1" smtClean="0"/>
              <a:t>précontracTuelles</a:t>
            </a:r>
            <a:endParaRPr lang="fr-FR" sz="2800" dirty="0" smtClean="0"/>
          </a:p>
          <a:p>
            <a:endParaRPr lang="fr-FR" sz="2800" dirty="0"/>
          </a:p>
          <a:p>
            <a:r>
              <a:rPr lang="fr-FR" sz="2800" dirty="0" smtClean="0"/>
              <a:t>E) Post entretien : le </a:t>
            </a:r>
            <a:r>
              <a:rPr lang="fr-FR" sz="2800" dirty="0" err="1" smtClean="0"/>
              <a:t>cr</a:t>
            </a:r>
            <a:endParaRPr lang="fr-FR" sz="3200" dirty="0" smtClean="0"/>
          </a:p>
        </p:txBody>
      </p:sp>
      <p:sp>
        <p:nvSpPr>
          <p:cNvPr id="3" name="Espace réservé du numéro de diapositive 2"/>
          <p:cNvSpPr>
            <a:spLocks noGrp="1"/>
          </p:cNvSpPr>
          <p:nvPr>
            <p:ph type="sldNum" sz="quarter" idx="14"/>
          </p:nvPr>
        </p:nvSpPr>
        <p:spPr/>
        <p:txBody>
          <a:bodyPr/>
          <a:lstStyle/>
          <a:p>
            <a:fld id="{0536D7D7-E68B-4848-A580-3E20DDE126DB}" type="slidenum">
              <a:rPr lang="fr-FR" smtClean="0">
                <a:solidFill>
                  <a:prstClr val="black"/>
                </a:solidFill>
              </a:rPr>
              <a:pPr/>
              <a:t>8</a:t>
            </a:fld>
            <a:endParaRPr lang="fr-FR">
              <a:solidFill>
                <a:prstClr val="black"/>
              </a:solidFill>
            </a:endParaRPr>
          </a:p>
        </p:txBody>
      </p:sp>
      <p:sp>
        <p:nvSpPr>
          <p:cNvPr id="2" name="Rectangle à coins arrondis 1"/>
          <p:cNvSpPr/>
          <p:nvPr/>
        </p:nvSpPr>
        <p:spPr>
          <a:xfrm>
            <a:off x="1115616" y="2530996"/>
            <a:ext cx="7056784" cy="720080"/>
          </a:xfrm>
          <a:prstGeom prst="roundRect">
            <a:avLst/>
          </a:prstGeom>
          <a:no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prstClr val="white"/>
              </a:solidFill>
            </a:endParaRPr>
          </a:p>
        </p:txBody>
      </p:sp>
      <p:sp>
        <p:nvSpPr>
          <p:cNvPr id="7" name="Espace réservé du pied de page 4"/>
          <p:cNvSpPr txBox="1">
            <a:spLocks/>
          </p:cNvSpPr>
          <p:nvPr/>
        </p:nvSpPr>
        <p:spPr>
          <a:xfrm>
            <a:off x="2699792" y="6463539"/>
            <a:ext cx="3960240" cy="365125"/>
          </a:xfrm>
          <a:prstGeom prst="rect">
            <a:avLst/>
          </a:prstGeom>
        </p:spPr>
        <p:txBody>
          <a:bodyPr vert="horz" lIns="91440" tIns="45720" rIns="91440" bIns="45720" rtlCol="0" anchor="ctr"/>
          <a:lstStyle>
            <a:defPPr>
              <a:defRPr lang="fr-FR"/>
            </a:defPPr>
            <a:lvl1pPr marL="0" algn="ctr" defTabSz="914400" rtl="0" eaLnBrk="1" latinLnBrk="0" hangingPunct="1">
              <a:defRPr sz="900" kern="1200">
                <a:solidFill>
                  <a:srgbClr val="223A5A"/>
                </a:solidFill>
                <a:latin typeface="Verdana" panose="020B0604030504040204" pitchFamily="34" charset="0"/>
                <a:ea typeface="Verdana" panose="020B0604030504040204" pitchFamily="34" charset="0"/>
                <a:cs typeface="Verdana" panose="020B060403050404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r-FR" dirty="0" smtClean="0"/>
              <a:t>HDJ S8 – Cas particuliers Parcours Client Epargne Financière</a:t>
            </a:r>
            <a:endParaRPr lang="fr-FR" dirty="0"/>
          </a:p>
        </p:txBody>
      </p:sp>
    </p:spTree>
    <p:extLst>
      <p:ext uri="{BB962C8B-B14F-4D97-AF65-F5344CB8AC3E}">
        <p14:creationId xmlns:p14="http://schemas.microsoft.com/office/powerpoint/2010/main" val="380594867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Titre 24"/>
          <p:cNvSpPr>
            <a:spLocks noGrp="1"/>
          </p:cNvSpPr>
          <p:nvPr>
            <p:ph type="title"/>
          </p:nvPr>
        </p:nvSpPr>
        <p:spPr>
          <a:xfrm>
            <a:off x="251308" y="378000"/>
            <a:ext cx="8543492" cy="399600"/>
          </a:xfrm>
        </p:spPr>
        <p:txBody>
          <a:bodyPr/>
          <a:lstStyle/>
          <a:p>
            <a:r>
              <a:rPr lang="fr-FR" dirty="0" smtClean="0">
                <a:solidFill>
                  <a:srgbClr val="7030A0"/>
                </a:solidFill>
              </a:rPr>
              <a:t>C) Propositions de la banque : les portefeuilles modèles</a:t>
            </a:r>
            <a:endParaRPr lang="fr-FR" dirty="0">
              <a:solidFill>
                <a:srgbClr val="7030A0"/>
              </a:solidFill>
            </a:endParaRPr>
          </a:p>
        </p:txBody>
      </p:sp>
      <p:sp>
        <p:nvSpPr>
          <p:cNvPr id="4" name="Espace réservé du numéro de diapositive 3"/>
          <p:cNvSpPr>
            <a:spLocks noGrp="1"/>
          </p:cNvSpPr>
          <p:nvPr>
            <p:ph type="sldNum" sz="quarter" idx="22"/>
          </p:nvPr>
        </p:nvSpPr>
        <p:spPr/>
        <p:txBody>
          <a:bodyPr/>
          <a:lstStyle/>
          <a:p>
            <a:fld id="{0536D7D7-E68B-4848-A580-3E20DDE126DB}" type="slidenum">
              <a:rPr lang="fr-FR" smtClean="0">
                <a:solidFill>
                  <a:prstClr val="black"/>
                </a:solidFill>
              </a:rPr>
              <a:pPr/>
              <a:t>9</a:t>
            </a:fld>
            <a:endParaRPr lang="fr-FR" dirty="0">
              <a:solidFill>
                <a:prstClr val="black"/>
              </a:solidFill>
            </a:endParaRPr>
          </a:p>
        </p:txBody>
      </p:sp>
      <p:sp>
        <p:nvSpPr>
          <p:cNvPr id="2" name="ZoneTexte 1"/>
          <p:cNvSpPr txBox="1"/>
          <p:nvPr/>
        </p:nvSpPr>
        <p:spPr>
          <a:xfrm>
            <a:off x="95496" y="3717032"/>
            <a:ext cx="8868991" cy="338554"/>
          </a:xfrm>
          <a:prstGeom prst="rect">
            <a:avLst/>
          </a:prstGeom>
          <a:noFill/>
        </p:spPr>
        <p:txBody>
          <a:bodyPr wrap="square" rtlCol="0">
            <a:spAutoFit/>
          </a:bodyPr>
          <a:lstStyle/>
          <a:p>
            <a:pPr algn="just"/>
            <a:r>
              <a:rPr lang="fr-FR" sz="1600" dirty="0" smtClean="0">
                <a:solidFill>
                  <a:srgbClr val="7030A0"/>
                </a:solidFill>
                <a:latin typeface="Calibri" panose="020F0502020204030204" pitchFamily="34" charset="0"/>
                <a:cs typeface="Calibri" panose="020F0502020204030204" pitchFamily="34" charset="0"/>
                <a:sym typeface="Wingdings"/>
              </a:rPr>
              <a:t> </a:t>
            </a:r>
            <a:r>
              <a:rPr lang="fr-FR" sz="1600" u="sng" dirty="0" smtClean="0">
                <a:solidFill>
                  <a:srgbClr val="7030A0"/>
                </a:solidFill>
                <a:latin typeface="Calibri" panose="020F0502020204030204" pitchFamily="34" charset="0"/>
                <a:cs typeface="Calibri" panose="020F0502020204030204" pitchFamily="34" charset="0"/>
              </a:rPr>
              <a:t>Le principe même des « </a:t>
            </a:r>
            <a:r>
              <a:rPr lang="fr-FR" sz="1600" b="1" u="sng" dirty="0" smtClean="0">
                <a:solidFill>
                  <a:srgbClr val="7030A0"/>
                </a:solidFill>
                <a:latin typeface="Calibri" panose="020F0502020204030204" pitchFamily="34" charset="0"/>
                <a:cs typeface="Calibri" panose="020F0502020204030204" pitchFamily="34" charset="0"/>
              </a:rPr>
              <a:t>portefeuilles modèles</a:t>
            </a:r>
            <a:r>
              <a:rPr lang="fr-FR" sz="1600" u="sng" dirty="0" smtClean="0">
                <a:solidFill>
                  <a:srgbClr val="7030A0"/>
                </a:solidFill>
                <a:latin typeface="Calibri" panose="020F0502020204030204" pitchFamily="34" charset="0"/>
                <a:cs typeface="Calibri" panose="020F0502020204030204" pitchFamily="34" charset="0"/>
              </a:rPr>
              <a:t> </a:t>
            </a:r>
            <a:r>
              <a:rPr lang="fr-FR" sz="1600" dirty="0" smtClean="0">
                <a:solidFill>
                  <a:srgbClr val="7030A0"/>
                </a:solidFill>
                <a:latin typeface="Calibri" panose="020F0502020204030204" pitchFamily="34" charset="0"/>
                <a:cs typeface="Calibri" panose="020F0502020204030204" pitchFamily="34" charset="0"/>
              </a:rPr>
              <a:t>» : </a:t>
            </a:r>
          </a:p>
        </p:txBody>
      </p:sp>
      <p:grpSp>
        <p:nvGrpSpPr>
          <p:cNvPr id="46" name="Groupe 45"/>
          <p:cNvGrpSpPr/>
          <p:nvPr/>
        </p:nvGrpSpPr>
        <p:grpSpPr>
          <a:xfrm>
            <a:off x="95496" y="1052736"/>
            <a:ext cx="8706599" cy="432000"/>
            <a:chOff x="159489" y="1401704"/>
            <a:chExt cx="8706599" cy="432000"/>
          </a:xfrm>
        </p:grpSpPr>
        <p:sp>
          <p:nvSpPr>
            <p:cNvPr id="47" name="Chevron 46"/>
            <p:cNvSpPr/>
            <p:nvPr/>
          </p:nvSpPr>
          <p:spPr>
            <a:xfrm>
              <a:off x="5596774" y="1401704"/>
              <a:ext cx="1080000" cy="432000"/>
            </a:xfrm>
            <a:prstGeom prst="chevron">
              <a:avLst/>
            </a:prstGeom>
            <a:gradFill flip="none" rotWithShape="1">
              <a:gsLst>
                <a:gs pos="4000">
                  <a:srgbClr val="FF0000">
                    <a:alpha val="80000"/>
                  </a:srgbClr>
                </a:gs>
                <a:gs pos="100000">
                  <a:srgbClr val="581D74"/>
                </a:gs>
              </a:gsLst>
              <a:lin ang="8100000" scaled="1"/>
              <a:tileRect/>
            </a:gradFill>
            <a:ln w="9525" cap="flat" cmpd="sng" algn="ctr">
              <a:solidFill>
                <a:sysClr val="window" lastClr="FFFFFF"/>
              </a:solidFill>
              <a:prstDash val="solid"/>
            </a:ln>
            <a:effectLst/>
          </p:spPr>
          <p:txBody>
            <a:bodyPr rtlCol="0" anchor="ctr"/>
            <a:lstStyle/>
            <a:p>
              <a:pPr algn="ctr" defTabSz="457200"/>
              <a:r>
                <a:rPr lang="fr-FR" sz="1000" kern="0" dirty="0" smtClean="0">
                  <a:solidFill>
                    <a:prstClr val="white"/>
                  </a:solidFill>
                  <a:latin typeface="Calibri"/>
                </a:rPr>
                <a:t>Choix du client</a:t>
              </a:r>
            </a:p>
          </p:txBody>
        </p:sp>
        <p:sp>
          <p:nvSpPr>
            <p:cNvPr id="48" name="Chevron 47"/>
            <p:cNvSpPr/>
            <p:nvPr/>
          </p:nvSpPr>
          <p:spPr>
            <a:xfrm>
              <a:off x="4178117" y="1401704"/>
              <a:ext cx="1548000" cy="432000"/>
            </a:xfrm>
            <a:prstGeom prst="chevron">
              <a:avLst/>
            </a:prstGeom>
            <a:gradFill flip="none" rotWithShape="1">
              <a:gsLst>
                <a:gs pos="4000">
                  <a:srgbClr val="FF0000">
                    <a:alpha val="60000"/>
                  </a:srgbClr>
                </a:gs>
                <a:gs pos="100000">
                  <a:srgbClr val="581D74"/>
                </a:gs>
              </a:gsLst>
              <a:lin ang="8100000" scaled="1"/>
              <a:tileRect/>
            </a:gradFill>
            <a:ln w="9525" cap="flat" cmpd="sng" algn="ctr">
              <a:solidFill>
                <a:sysClr val="window" lastClr="FFFFFF"/>
              </a:solidFill>
              <a:prstDash val="solid"/>
            </a:ln>
            <a:effectLst/>
          </p:spPr>
          <p:txBody>
            <a:bodyPr rtlCol="0" anchor="ctr"/>
            <a:lstStyle/>
            <a:p>
              <a:pPr algn="ctr" defTabSz="457200"/>
              <a:r>
                <a:rPr lang="fr-FR" sz="1000" kern="0" dirty="0" smtClean="0">
                  <a:solidFill>
                    <a:prstClr val="white"/>
                  </a:solidFill>
                  <a:latin typeface="Calibri"/>
                </a:rPr>
                <a:t>Infos</a:t>
              </a:r>
            </a:p>
            <a:p>
              <a:pPr algn="ctr" defTabSz="457200"/>
              <a:r>
                <a:rPr lang="fr-FR" sz="1000" kern="0" dirty="0" smtClean="0">
                  <a:solidFill>
                    <a:prstClr val="white"/>
                  </a:solidFill>
                  <a:latin typeface="Calibri"/>
                </a:rPr>
                <a:t>précontractuelles</a:t>
              </a:r>
            </a:p>
          </p:txBody>
        </p:sp>
        <p:sp>
          <p:nvSpPr>
            <p:cNvPr id="49" name="Chevron 48"/>
            <p:cNvSpPr/>
            <p:nvPr/>
          </p:nvSpPr>
          <p:spPr>
            <a:xfrm>
              <a:off x="3155460" y="1401704"/>
              <a:ext cx="1152000" cy="432000"/>
            </a:xfrm>
            <a:prstGeom prst="chevron">
              <a:avLst/>
            </a:prstGeom>
            <a:gradFill flip="none" rotWithShape="1">
              <a:gsLst>
                <a:gs pos="4000">
                  <a:srgbClr val="FF0000">
                    <a:alpha val="40000"/>
                  </a:srgbClr>
                </a:gs>
                <a:gs pos="100000">
                  <a:srgbClr val="581D74"/>
                </a:gs>
              </a:gsLst>
              <a:lin ang="8100000" scaled="1"/>
              <a:tileRect/>
            </a:gradFill>
            <a:ln w="9525" cap="flat" cmpd="sng" algn="ctr">
              <a:solidFill>
                <a:sysClr val="window" lastClr="FFFFFF"/>
              </a:solidFill>
              <a:prstDash val="solid"/>
            </a:ln>
            <a:effectLst/>
          </p:spPr>
          <p:txBody>
            <a:bodyPr rtlCol="0" anchor="ctr"/>
            <a:lstStyle/>
            <a:p>
              <a:pPr algn="ctr" defTabSz="457200"/>
              <a:r>
                <a:rPr lang="fr-FR" sz="1000" kern="0" dirty="0" err="1" smtClean="0">
                  <a:solidFill>
                    <a:prstClr val="white"/>
                  </a:solidFill>
                  <a:latin typeface="Calibri"/>
                </a:rPr>
                <a:t>Propo</a:t>
              </a:r>
              <a:r>
                <a:rPr lang="fr-FR" sz="1000" kern="0" dirty="0" smtClean="0">
                  <a:solidFill>
                    <a:prstClr val="white"/>
                  </a:solidFill>
                  <a:latin typeface="Calibri"/>
                </a:rPr>
                <a:t> de la banque</a:t>
              </a:r>
            </a:p>
          </p:txBody>
        </p:sp>
        <p:sp>
          <p:nvSpPr>
            <p:cNvPr id="50" name="Chevron 49"/>
            <p:cNvSpPr/>
            <p:nvPr/>
          </p:nvSpPr>
          <p:spPr>
            <a:xfrm>
              <a:off x="2096803" y="1401704"/>
              <a:ext cx="1188000" cy="432000"/>
            </a:xfrm>
            <a:prstGeom prst="chevron">
              <a:avLst/>
            </a:prstGeom>
            <a:gradFill flip="none" rotWithShape="1">
              <a:gsLst>
                <a:gs pos="0">
                  <a:srgbClr val="99449A">
                    <a:lumMod val="50000"/>
                  </a:srgbClr>
                </a:gs>
                <a:gs pos="100000">
                  <a:srgbClr val="C00000"/>
                </a:gs>
              </a:gsLst>
              <a:lin ang="18900000" scaled="1"/>
              <a:tileRect/>
            </a:gradFill>
            <a:ln w="9525" cap="flat" cmpd="sng" algn="ctr">
              <a:solidFill>
                <a:sysClr val="window" lastClr="FFFFFF"/>
              </a:solidFill>
              <a:prstDash val="solid"/>
            </a:ln>
            <a:effectLst/>
          </p:spPr>
          <p:txBody>
            <a:bodyPr rtlCol="0" anchor="ctr"/>
            <a:lstStyle/>
            <a:p>
              <a:pPr algn="ctr" defTabSz="457200"/>
              <a:r>
                <a:rPr lang="fr-FR" sz="1000" kern="0" dirty="0" smtClean="0">
                  <a:solidFill>
                    <a:prstClr val="white"/>
                  </a:solidFill>
                  <a:latin typeface="Calibri"/>
                </a:rPr>
                <a:t>Définition des projets</a:t>
              </a:r>
            </a:p>
          </p:txBody>
        </p:sp>
        <p:sp>
          <p:nvSpPr>
            <p:cNvPr id="51" name="Chevron 50"/>
            <p:cNvSpPr/>
            <p:nvPr/>
          </p:nvSpPr>
          <p:spPr>
            <a:xfrm>
              <a:off x="6547431" y="1401704"/>
              <a:ext cx="1116000" cy="432000"/>
            </a:xfrm>
            <a:prstGeom prst="chevron">
              <a:avLst/>
            </a:prstGeom>
            <a:gradFill flip="none" rotWithShape="1">
              <a:gsLst>
                <a:gs pos="4000">
                  <a:srgbClr val="FF0000">
                    <a:alpha val="80000"/>
                  </a:srgbClr>
                </a:gs>
                <a:gs pos="100000">
                  <a:srgbClr val="581D74"/>
                </a:gs>
              </a:gsLst>
              <a:lin ang="8100000" scaled="1"/>
              <a:tileRect/>
            </a:gradFill>
            <a:ln w="9525" cap="flat" cmpd="sng" algn="ctr">
              <a:solidFill>
                <a:sysClr val="window" lastClr="FFFFFF"/>
              </a:solidFill>
              <a:prstDash val="solid"/>
            </a:ln>
            <a:effectLst/>
          </p:spPr>
          <p:txBody>
            <a:bodyPr rtlCol="0" anchor="ctr"/>
            <a:lstStyle/>
            <a:p>
              <a:pPr algn="ctr" defTabSz="457200"/>
              <a:r>
                <a:rPr lang="fr-FR" sz="1000" kern="0" dirty="0" smtClean="0">
                  <a:solidFill>
                    <a:prstClr val="white"/>
                  </a:solidFill>
                  <a:latin typeface="Calibri"/>
                </a:rPr>
                <a:t>Synthèse Epargne</a:t>
              </a:r>
            </a:p>
          </p:txBody>
        </p:sp>
        <p:sp>
          <p:nvSpPr>
            <p:cNvPr id="52" name="Chevron 51"/>
            <p:cNvSpPr/>
            <p:nvPr/>
          </p:nvSpPr>
          <p:spPr>
            <a:xfrm>
              <a:off x="1362146" y="1401704"/>
              <a:ext cx="864000" cy="432000"/>
            </a:xfrm>
            <a:prstGeom prst="chevron">
              <a:avLst/>
            </a:prstGeom>
            <a:solidFill>
              <a:schemeClr val="bg1"/>
            </a:solidFill>
            <a:ln w="9525" cap="flat" cmpd="sng" algn="ctr">
              <a:solidFill>
                <a:srgbClr val="99449A">
                  <a:lumMod val="75000"/>
                </a:srgbClr>
              </a:solidFill>
              <a:prstDash val="solid"/>
            </a:ln>
            <a:effectLst/>
          </p:spPr>
          <p:txBody>
            <a:bodyPr rtlCol="0" anchor="ctr"/>
            <a:lstStyle/>
            <a:p>
              <a:pPr algn="ctr" defTabSz="457200"/>
              <a:r>
                <a:rPr lang="fr-FR" sz="1100" kern="0" dirty="0" smtClean="0">
                  <a:solidFill>
                    <a:srgbClr val="99449A">
                      <a:lumMod val="75000"/>
                    </a:srgbClr>
                  </a:solidFill>
                  <a:latin typeface="Calibri"/>
                </a:rPr>
                <a:t>QCF</a:t>
              </a:r>
            </a:p>
          </p:txBody>
        </p:sp>
        <p:sp>
          <p:nvSpPr>
            <p:cNvPr id="53" name="Chevron 52"/>
            <p:cNvSpPr/>
            <p:nvPr/>
          </p:nvSpPr>
          <p:spPr>
            <a:xfrm>
              <a:off x="159489" y="1401704"/>
              <a:ext cx="1332000" cy="432000"/>
            </a:xfrm>
            <a:prstGeom prst="chevron">
              <a:avLst/>
            </a:prstGeom>
            <a:solidFill>
              <a:sysClr val="window" lastClr="FFFFFF"/>
            </a:solidFill>
            <a:ln w="9525" cap="flat" cmpd="sng" algn="ctr">
              <a:solidFill>
                <a:srgbClr val="99449A">
                  <a:lumMod val="75000"/>
                </a:srgbClr>
              </a:solidFill>
              <a:prstDash val="solid"/>
            </a:ln>
            <a:effectLst/>
          </p:spPr>
          <p:txBody>
            <a:bodyPr rtlCol="0" anchor="ctr"/>
            <a:lstStyle/>
            <a:p>
              <a:pPr algn="ctr" defTabSz="457200"/>
              <a:r>
                <a:rPr lang="fr-FR" sz="1000" b="1" kern="0" dirty="0" smtClean="0">
                  <a:solidFill>
                    <a:srgbClr val="99449A">
                      <a:lumMod val="75000"/>
                    </a:srgbClr>
                  </a:solidFill>
                  <a:latin typeface="Calibri"/>
                </a:rPr>
                <a:t>Connaissance client</a:t>
              </a:r>
            </a:p>
          </p:txBody>
        </p:sp>
        <p:sp>
          <p:nvSpPr>
            <p:cNvPr id="54" name="Chevron 53"/>
            <p:cNvSpPr/>
            <p:nvPr/>
          </p:nvSpPr>
          <p:spPr>
            <a:xfrm>
              <a:off x="7534088" y="1401704"/>
              <a:ext cx="1332000" cy="432000"/>
            </a:xfrm>
            <a:prstGeom prst="chevron">
              <a:avLst/>
            </a:prstGeom>
            <a:solidFill>
              <a:sysClr val="window" lastClr="FFFFFF">
                <a:lumMod val="85000"/>
              </a:sysClr>
            </a:solidFill>
            <a:ln w="9525" cap="flat" cmpd="sng" algn="ctr">
              <a:solidFill>
                <a:srgbClr val="99449A">
                  <a:lumMod val="75000"/>
                </a:srgbClr>
              </a:solidFill>
              <a:prstDash val="solid"/>
            </a:ln>
            <a:effectLst/>
          </p:spPr>
          <p:txBody>
            <a:bodyPr rtlCol="0" anchor="ctr"/>
            <a:lstStyle/>
            <a:p>
              <a:pPr algn="ctr" defTabSz="457200"/>
              <a:r>
                <a:rPr lang="fr-FR" sz="1000" kern="0" dirty="0" smtClean="0">
                  <a:solidFill>
                    <a:srgbClr val="99449A">
                      <a:lumMod val="75000"/>
                    </a:srgbClr>
                  </a:solidFill>
                  <a:latin typeface="Calibri"/>
                </a:rPr>
                <a:t>Souscriptions</a:t>
              </a:r>
            </a:p>
          </p:txBody>
        </p:sp>
      </p:grpSp>
      <p:sp>
        <p:nvSpPr>
          <p:cNvPr id="3" name="Rectangle à coins arrondis 2"/>
          <p:cNvSpPr/>
          <p:nvPr/>
        </p:nvSpPr>
        <p:spPr>
          <a:xfrm>
            <a:off x="3095969" y="908720"/>
            <a:ext cx="1187999" cy="792088"/>
          </a:xfrm>
          <a:prstGeom prst="roundRect">
            <a:avLst/>
          </a:prstGeom>
          <a:no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prstClr val="white"/>
              </a:solidFill>
            </a:endParaRPr>
          </a:p>
        </p:txBody>
      </p:sp>
      <p:sp>
        <p:nvSpPr>
          <p:cNvPr id="5" name="Accolade fermante 4"/>
          <p:cNvSpPr/>
          <p:nvPr/>
        </p:nvSpPr>
        <p:spPr>
          <a:xfrm rot="5400000">
            <a:off x="3565002" y="1334665"/>
            <a:ext cx="288034" cy="1187998"/>
          </a:xfrm>
          <a:prstGeom prst="rightBrace">
            <a:avLst/>
          </a:prstGeom>
          <a:ln w="31750">
            <a:solidFill>
              <a:srgbClr val="7030A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solidFill>
                <a:prstClr val="black"/>
              </a:solidFill>
            </a:endParaRPr>
          </a:p>
        </p:txBody>
      </p:sp>
      <p:sp>
        <p:nvSpPr>
          <p:cNvPr id="30" name="Légende encadrée 1 29"/>
          <p:cNvSpPr/>
          <p:nvPr/>
        </p:nvSpPr>
        <p:spPr>
          <a:xfrm>
            <a:off x="251520" y="4077072"/>
            <a:ext cx="8479228" cy="1317630"/>
          </a:xfrm>
          <a:prstGeom prst="borderCallout1">
            <a:avLst>
              <a:gd name="adj1" fmla="val 57125"/>
              <a:gd name="adj2" fmla="val -4824"/>
              <a:gd name="adj3" fmla="val 57742"/>
              <a:gd name="adj4" fmla="val -5071"/>
            </a:avLst>
          </a:prstGeom>
          <a:solidFill>
            <a:schemeClr val="bg2">
              <a:lumMod val="20000"/>
              <a:lumOff val="80000"/>
            </a:schemeClr>
          </a:solidFill>
          <a:ln w="9525" cap="flat" cmpd="sng" algn="ctr">
            <a:solidFill>
              <a:srgbClr val="7030A0"/>
            </a:solidFill>
            <a:prstDash val="solid"/>
          </a:ln>
          <a:effectLst>
            <a:outerShdw blurRad="40000" dist="23000" dir="5400000" rotWithShape="0">
              <a:srgbClr val="000000">
                <a:alpha val="35000"/>
              </a:srgbClr>
            </a:outerShdw>
          </a:effectLst>
        </p:spPr>
        <p:txBody>
          <a:bodyPr rtlCol="0" anchor="ctr"/>
          <a:lstStyle/>
          <a:p>
            <a:pPr algn="just" defTabSz="457200"/>
            <a:r>
              <a:rPr lang="fr-FR" sz="1400" b="1" kern="0" dirty="0" smtClean="0">
                <a:solidFill>
                  <a:srgbClr val="7030A0"/>
                </a:solidFill>
                <a:latin typeface="Calibri"/>
              </a:rPr>
              <a:t>Les portefeuilles modèles </a:t>
            </a:r>
            <a:r>
              <a:rPr lang="fr-FR" sz="1400" kern="0" dirty="0" smtClean="0">
                <a:solidFill>
                  <a:srgbClr val="7030A0"/>
                </a:solidFill>
                <a:latin typeface="Calibri"/>
              </a:rPr>
              <a:t>ont pour but d’</a:t>
            </a:r>
            <a:r>
              <a:rPr lang="fr-FR" sz="1400" b="1" kern="0" dirty="0" smtClean="0">
                <a:solidFill>
                  <a:srgbClr val="7030A0"/>
                </a:solidFill>
                <a:latin typeface="Calibri"/>
              </a:rPr>
              <a:t>encadrer la proposition commerciale tout en favorisant la diversification des ac</a:t>
            </a:r>
            <a:r>
              <a:rPr lang="fr-FR" sz="1400" kern="0" dirty="0" smtClean="0">
                <a:solidFill>
                  <a:srgbClr val="7030A0"/>
                </a:solidFill>
                <a:latin typeface="Calibri"/>
              </a:rPr>
              <a:t>t</a:t>
            </a:r>
            <a:r>
              <a:rPr lang="fr-FR" sz="1400" b="1" kern="0" dirty="0" smtClean="0">
                <a:solidFill>
                  <a:srgbClr val="7030A0"/>
                </a:solidFill>
                <a:latin typeface="Calibri"/>
              </a:rPr>
              <a:t>ifs </a:t>
            </a:r>
            <a:r>
              <a:rPr lang="fr-FR" sz="1400" kern="0" dirty="0" smtClean="0">
                <a:solidFill>
                  <a:srgbClr val="7030A0"/>
                </a:solidFill>
                <a:latin typeface="Calibri"/>
              </a:rPr>
              <a:t>du client en pondérant actifs risqués et non risqués.</a:t>
            </a:r>
          </a:p>
          <a:p>
            <a:pPr algn="just" defTabSz="457200"/>
            <a:endParaRPr lang="fr-FR" sz="800" kern="0" dirty="0" smtClean="0">
              <a:solidFill>
                <a:srgbClr val="7030A0"/>
              </a:solidFill>
              <a:latin typeface="Calibri"/>
            </a:endParaRPr>
          </a:p>
          <a:p>
            <a:pPr algn="just" defTabSz="457200"/>
            <a:r>
              <a:rPr lang="fr-FR" sz="1400" kern="0" dirty="0" smtClean="0">
                <a:solidFill>
                  <a:srgbClr val="7030A0"/>
                </a:solidFill>
                <a:latin typeface="Calibri"/>
              </a:rPr>
              <a:t>Il convient donc </a:t>
            </a:r>
            <a:r>
              <a:rPr lang="fr-FR" sz="1400" b="1" u="sng" kern="0" dirty="0" smtClean="0">
                <a:solidFill>
                  <a:srgbClr val="7030A0"/>
                </a:solidFill>
                <a:latin typeface="Calibri"/>
              </a:rPr>
              <a:t>de les privilégier</a:t>
            </a:r>
            <a:r>
              <a:rPr lang="fr-FR" sz="1400" kern="0" dirty="0" smtClean="0">
                <a:solidFill>
                  <a:srgbClr val="7030A0"/>
                </a:solidFill>
                <a:latin typeface="Calibri"/>
              </a:rPr>
              <a:t> car ils  permettent d’intégrer des instruments financiers allant au-delà du risque du projet tout en affichant une volatilité globale dans les limites acceptées par le client. </a:t>
            </a:r>
          </a:p>
          <a:p>
            <a:pPr algn="just" defTabSz="457200"/>
            <a:r>
              <a:rPr lang="fr-FR" sz="1400" kern="0" dirty="0" smtClean="0">
                <a:solidFill>
                  <a:srgbClr val="7030A0"/>
                </a:solidFill>
                <a:latin typeface="Calibri"/>
              </a:rPr>
              <a:t>Ils seront particulièrement utiles pour les projets caractérisés par un risque faible. </a:t>
            </a:r>
          </a:p>
        </p:txBody>
      </p:sp>
      <p:sp>
        <p:nvSpPr>
          <p:cNvPr id="32" name="ZoneTexte 31"/>
          <p:cNvSpPr txBox="1"/>
          <p:nvPr/>
        </p:nvSpPr>
        <p:spPr>
          <a:xfrm>
            <a:off x="122817" y="2032273"/>
            <a:ext cx="8868991" cy="584775"/>
          </a:xfrm>
          <a:prstGeom prst="rect">
            <a:avLst/>
          </a:prstGeom>
          <a:noFill/>
        </p:spPr>
        <p:txBody>
          <a:bodyPr wrap="square" rtlCol="0">
            <a:spAutoFit/>
          </a:bodyPr>
          <a:lstStyle/>
          <a:p>
            <a:pPr algn="just"/>
            <a:r>
              <a:rPr lang="fr-FR" sz="1600" dirty="0" smtClean="0">
                <a:solidFill>
                  <a:srgbClr val="7030A0"/>
                </a:solidFill>
                <a:latin typeface="Calibri" panose="020F0502020204030204" pitchFamily="34" charset="0"/>
                <a:cs typeface="Calibri" panose="020F0502020204030204" pitchFamily="34" charset="0"/>
                <a:sym typeface="Wingdings"/>
              </a:rPr>
              <a:t>Cette étape du Parcours vise à définir avec le client une allocation en cohérence avec ses projets, ses horizons de placement et le niveau de risque accepté.</a:t>
            </a:r>
          </a:p>
        </p:txBody>
      </p:sp>
      <p:sp>
        <p:nvSpPr>
          <p:cNvPr id="34" name="Rectangle 33">
            <a:extLst>
              <a:ext uri="{FF2B5EF4-FFF2-40B4-BE49-F238E27FC236}">
                <a16:creationId xmlns="" xmlns:a16="http://schemas.microsoft.com/office/drawing/2014/main" id="{59BE3D60-2396-4F20-B8A9-435AFBB4A553}"/>
              </a:ext>
            </a:extLst>
          </p:cNvPr>
          <p:cNvSpPr/>
          <p:nvPr/>
        </p:nvSpPr>
        <p:spPr>
          <a:xfrm>
            <a:off x="515856" y="2780928"/>
            <a:ext cx="3151611" cy="64807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fr-FR" sz="1400" b="1" kern="0" cap="small" dirty="0">
                <a:solidFill>
                  <a:srgbClr val="C31632"/>
                </a:solidFill>
                <a:latin typeface="Calibri" panose="020F0502020204030204" pitchFamily="34" charset="0"/>
                <a:cs typeface="Calibri" panose="020F0502020204030204" pitchFamily="34" charset="0"/>
              </a:rPr>
              <a:t>Il existe 3 possibilités </a:t>
            </a:r>
            <a:r>
              <a:rPr lang="fr-FR" sz="1400" b="1" kern="0" cap="small" dirty="0" smtClean="0">
                <a:solidFill>
                  <a:srgbClr val="C31632"/>
                </a:solidFill>
                <a:latin typeface="Calibri" panose="020F0502020204030204" pitchFamily="34" charset="0"/>
                <a:cs typeface="Calibri" panose="020F0502020204030204" pitchFamily="34" charset="0"/>
              </a:rPr>
              <a:t>d’allocation, </a:t>
            </a:r>
            <a:r>
              <a:rPr lang="fr-FR" sz="1400" b="1" u="sng" kern="0" cap="small" dirty="0">
                <a:solidFill>
                  <a:srgbClr val="C31632"/>
                </a:solidFill>
                <a:latin typeface="Calibri" panose="020F0502020204030204" pitchFamily="34" charset="0"/>
                <a:cs typeface="Calibri" panose="020F0502020204030204" pitchFamily="34" charset="0"/>
              </a:rPr>
              <a:t>dans le cadre du parcours personnes </a:t>
            </a:r>
            <a:r>
              <a:rPr lang="fr-FR" sz="1400" b="1" u="sng" kern="0" cap="small" dirty="0" smtClean="0">
                <a:solidFill>
                  <a:srgbClr val="C31632"/>
                </a:solidFill>
                <a:latin typeface="Calibri" panose="020F0502020204030204" pitchFamily="34" charset="0"/>
                <a:cs typeface="Calibri" panose="020F0502020204030204" pitchFamily="34" charset="0"/>
              </a:rPr>
              <a:t>physiques</a:t>
            </a:r>
            <a:r>
              <a:rPr lang="fr-FR" sz="1400" b="1" kern="0" cap="small" dirty="0" smtClean="0">
                <a:solidFill>
                  <a:srgbClr val="C31632"/>
                </a:solidFill>
                <a:latin typeface="Calibri" panose="020F0502020204030204" pitchFamily="34" charset="0"/>
                <a:cs typeface="Calibri" panose="020F0502020204030204" pitchFamily="34" charset="0"/>
              </a:rPr>
              <a:t>, lors de </a:t>
            </a:r>
            <a:r>
              <a:rPr lang="fr-FR" sz="1400" b="1" kern="0" cap="small" dirty="0">
                <a:solidFill>
                  <a:srgbClr val="C31632"/>
                </a:solidFill>
                <a:latin typeface="Calibri" panose="020F0502020204030204" pitchFamily="34" charset="0"/>
                <a:cs typeface="Calibri" panose="020F0502020204030204" pitchFamily="34" charset="0"/>
              </a:rPr>
              <a:t>la période </a:t>
            </a:r>
            <a:r>
              <a:rPr lang="fr-FR" sz="1400" b="1" kern="0" cap="small" dirty="0" smtClean="0">
                <a:solidFill>
                  <a:srgbClr val="C31632"/>
                </a:solidFill>
                <a:latin typeface="Calibri" panose="020F0502020204030204" pitchFamily="34" charset="0"/>
                <a:cs typeface="Calibri" panose="020F0502020204030204" pitchFamily="34" charset="0"/>
              </a:rPr>
              <a:t>transitoire :</a:t>
            </a:r>
            <a:endParaRPr lang="fr-FR" sz="2000" b="1" cap="small" dirty="0">
              <a:solidFill>
                <a:srgbClr val="C31632"/>
              </a:solidFill>
              <a:latin typeface="Calibri" panose="020F0502020204030204" pitchFamily="34" charset="0"/>
              <a:cs typeface="Calibri" panose="020F0502020204030204" pitchFamily="34" charset="0"/>
            </a:endParaRPr>
          </a:p>
        </p:txBody>
      </p:sp>
      <p:cxnSp>
        <p:nvCxnSpPr>
          <p:cNvPr id="7" name="Connecteur droit avec flèche 6"/>
          <p:cNvCxnSpPr/>
          <p:nvPr/>
        </p:nvCxnSpPr>
        <p:spPr>
          <a:xfrm flipV="1">
            <a:off x="3709019" y="2671995"/>
            <a:ext cx="1006997" cy="432969"/>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1" name="Connecteur droit avec flèche 10"/>
          <p:cNvCxnSpPr/>
          <p:nvPr/>
        </p:nvCxnSpPr>
        <p:spPr>
          <a:xfrm>
            <a:off x="3709019" y="3104964"/>
            <a:ext cx="1079005"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55" name="Connecteur droit avec flèche 54"/>
          <p:cNvCxnSpPr/>
          <p:nvPr/>
        </p:nvCxnSpPr>
        <p:spPr>
          <a:xfrm>
            <a:off x="3709019" y="3113348"/>
            <a:ext cx="1079005" cy="38766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5" name="Accolade fermante 14"/>
          <p:cNvSpPr/>
          <p:nvPr/>
        </p:nvSpPr>
        <p:spPr>
          <a:xfrm>
            <a:off x="3563888" y="2780928"/>
            <a:ext cx="145131" cy="648072"/>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solidFill>
                <a:prstClr val="black"/>
              </a:solidFill>
            </a:endParaRPr>
          </a:p>
        </p:txBody>
      </p:sp>
      <p:sp>
        <p:nvSpPr>
          <p:cNvPr id="16" name="ZoneTexte 15"/>
          <p:cNvSpPr txBox="1"/>
          <p:nvPr/>
        </p:nvSpPr>
        <p:spPr>
          <a:xfrm>
            <a:off x="4748680" y="2523101"/>
            <a:ext cx="1808572" cy="307777"/>
          </a:xfrm>
          <a:prstGeom prst="rect">
            <a:avLst/>
          </a:prstGeom>
          <a:noFill/>
        </p:spPr>
        <p:txBody>
          <a:bodyPr wrap="none" rtlCol="0">
            <a:spAutoFit/>
          </a:bodyPr>
          <a:lstStyle/>
          <a:p>
            <a:r>
              <a:rPr lang="fr-FR" sz="1400" b="1" dirty="0" smtClean="0">
                <a:solidFill>
                  <a:srgbClr val="7030A0"/>
                </a:solidFill>
                <a:latin typeface="Calibri" panose="020F0502020204030204" pitchFamily="34" charset="0"/>
                <a:cs typeface="Calibri" panose="020F0502020204030204" pitchFamily="34" charset="0"/>
              </a:rPr>
              <a:t>Portefeuilles Modèles</a:t>
            </a:r>
          </a:p>
        </p:txBody>
      </p:sp>
      <p:sp>
        <p:nvSpPr>
          <p:cNvPr id="56" name="ZoneTexte 55"/>
          <p:cNvSpPr txBox="1"/>
          <p:nvPr/>
        </p:nvSpPr>
        <p:spPr>
          <a:xfrm>
            <a:off x="4788024" y="2951075"/>
            <a:ext cx="3611951" cy="307777"/>
          </a:xfrm>
          <a:prstGeom prst="rect">
            <a:avLst/>
          </a:prstGeom>
          <a:noFill/>
        </p:spPr>
        <p:txBody>
          <a:bodyPr wrap="none" rtlCol="0">
            <a:spAutoFit/>
          </a:bodyPr>
          <a:lstStyle/>
          <a:p>
            <a:r>
              <a:rPr lang="fr-FR" sz="1400" dirty="0" smtClean="0">
                <a:solidFill>
                  <a:prstClr val="black"/>
                </a:solidFill>
                <a:latin typeface="Calibri" panose="020F0502020204030204" pitchFamily="34" charset="0"/>
                <a:cs typeface="Calibri" panose="020F0502020204030204" pitchFamily="34" charset="0"/>
              </a:rPr>
              <a:t>Gestion sous mandat / Orientations de Gestion</a:t>
            </a:r>
          </a:p>
        </p:txBody>
      </p:sp>
      <p:sp>
        <p:nvSpPr>
          <p:cNvPr id="57" name="ZoneTexte 56"/>
          <p:cNvSpPr txBox="1"/>
          <p:nvPr/>
        </p:nvSpPr>
        <p:spPr>
          <a:xfrm>
            <a:off x="4788024" y="3347119"/>
            <a:ext cx="1638654" cy="307777"/>
          </a:xfrm>
          <a:prstGeom prst="rect">
            <a:avLst/>
          </a:prstGeom>
          <a:noFill/>
        </p:spPr>
        <p:txBody>
          <a:bodyPr wrap="none" rtlCol="0">
            <a:spAutoFit/>
          </a:bodyPr>
          <a:lstStyle/>
          <a:p>
            <a:r>
              <a:rPr lang="fr-FR" sz="1400" dirty="0" smtClean="0">
                <a:solidFill>
                  <a:prstClr val="black"/>
                </a:solidFill>
                <a:latin typeface="Calibri" panose="020F0502020204030204" pitchFamily="34" charset="0"/>
                <a:cs typeface="Calibri" panose="020F0502020204030204" pitchFamily="34" charset="0"/>
              </a:rPr>
              <a:t>Allocation manuelle</a:t>
            </a:r>
          </a:p>
        </p:txBody>
      </p:sp>
      <p:sp>
        <p:nvSpPr>
          <p:cNvPr id="28" name="ZoneTexte 27"/>
          <p:cNvSpPr txBox="1"/>
          <p:nvPr/>
        </p:nvSpPr>
        <p:spPr>
          <a:xfrm>
            <a:off x="395536" y="5589240"/>
            <a:ext cx="8593335" cy="584775"/>
          </a:xfrm>
          <a:prstGeom prst="rect">
            <a:avLst/>
          </a:prstGeom>
          <a:noFill/>
        </p:spPr>
        <p:txBody>
          <a:bodyPr wrap="square" rtlCol="0">
            <a:spAutoFit/>
          </a:bodyPr>
          <a:lstStyle/>
          <a:p>
            <a:pPr algn="just"/>
            <a:r>
              <a:rPr lang="fr-FR" sz="1600" i="1" dirty="0" smtClean="0">
                <a:solidFill>
                  <a:srgbClr val="7030A0"/>
                </a:solidFill>
                <a:latin typeface="Calibri" panose="020F0502020204030204" pitchFamily="34" charset="0"/>
                <a:cs typeface="Calibri" panose="020F0502020204030204" pitchFamily="34" charset="0"/>
                <a:sym typeface="Wingdings"/>
              </a:rPr>
              <a:t>Comment accéder à ces portefeuilles modèles dans le Parcours Conseil Epargne Financière ?</a:t>
            </a:r>
          </a:p>
          <a:p>
            <a:pPr algn="r"/>
            <a:r>
              <a:rPr lang="fr-FR" sz="1600" dirty="0" smtClean="0">
                <a:solidFill>
                  <a:srgbClr val="7030A0"/>
                </a:solidFill>
                <a:latin typeface="Calibri" panose="020F0502020204030204" pitchFamily="34" charset="0"/>
                <a:cs typeface="Calibri" panose="020F0502020204030204" pitchFamily="34" charset="0"/>
                <a:sym typeface="Wingdings"/>
              </a:rPr>
              <a:t> dia suivante</a:t>
            </a:r>
          </a:p>
        </p:txBody>
      </p:sp>
    </p:spTree>
    <p:extLst>
      <p:ext uri="{BB962C8B-B14F-4D97-AF65-F5344CB8AC3E}">
        <p14:creationId xmlns:p14="http://schemas.microsoft.com/office/powerpoint/2010/main" val="164289591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Titre 24"/>
          <p:cNvSpPr>
            <a:spLocks noGrp="1"/>
          </p:cNvSpPr>
          <p:nvPr>
            <p:ph type="title"/>
          </p:nvPr>
        </p:nvSpPr>
        <p:spPr>
          <a:xfrm>
            <a:off x="251308" y="378000"/>
            <a:ext cx="8543492" cy="399600"/>
          </a:xfrm>
        </p:spPr>
        <p:txBody>
          <a:bodyPr/>
          <a:lstStyle/>
          <a:p>
            <a:r>
              <a:rPr lang="fr-FR" dirty="0" smtClean="0">
                <a:solidFill>
                  <a:srgbClr val="7030A0"/>
                </a:solidFill>
              </a:rPr>
              <a:t>C) Propositions de la banque : les portefeuilles modèles</a:t>
            </a:r>
            <a:endParaRPr lang="fr-FR" dirty="0">
              <a:solidFill>
                <a:srgbClr val="7030A0"/>
              </a:solidFill>
            </a:endParaRPr>
          </a:p>
        </p:txBody>
      </p:sp>
      <p:sp>
        <p:nvSpPr>
          <p:cNvPr id="4" name="Espace réservé du numéro de diapositive 3"/>
          <p:cNvSpPr>
            <a:spLocks noGrp="1"/>
          </p:cNvSpPr>
          <p:nvPr>
            <p:ph type="sldNum" sz="quarter" idx="22"/>
          </p:nvPr>
        </p:nvSpPr>
        <p:spPr/>
        <p:txBody>
          <a:bodyPr/>
          <a:lstStyle/>
          <a:p>
            <a:fld id="{0536D7D7-E68B-4848-A580-3E20DDE126DB}" type="slidenum">
              <a:rPr lang="fr-FR" smtClean="0">
                <a:solidFill>
                  <a:prstClr val="black"/>
                </a:solidFill>
              </a:rPr>
              <a:pPr/>
              <a:t>10</a:t>
            </a:fld>
            <a:endParaRPr lang="fr-FR" dirty="0">
              <a:solidFill>
                <a:prstClr val="black"/>
              </a:solidFill>
            </a:endParaRPr>
          </a:p>
        </p:txBody>
      </p:sp>
      <p:grpSp>
        <p:nvGrpSpPr>
          <p:cNvPr id="46" name="Groupe 45"/>
          <p:cNvGrpSpPr/>
          <p:nvPr/>
        </p:nvGrpSpPr>
        <p:grpSpPr>
          <a:xfrm>
            <a:off x="95496" y="1052736"/>
            <a:ext cx="8706599" cy="432000"/>
            <a:chOff x="159489" y="1401704"/>
            <a:chExt cx="8706599" cy="432000"/>
          </a:xfrm>
        </p:grpSpPr>
        <p:sp>
          <p:nvSpPr>
            <p:cNvPr id="47" name="Chevron 46"/>
            <p:cNvSpPr/>
            <p:nvPr/>
          </p:nvSpPr>
          <p:spPr>
            <a:xfrm>
              <a:off x="5596774" y="1401704"/>
              <a:ext cx="1080000" cy="432000"/>
            </a:xfrm>
            <a:prstGeom prst="chevron">
              <a:avLst/>
            </a:prstGeom>
            <a:gradFill flip="none" rotWithShape="1">
              <a:gsLst>
                <a:gs pos="4000">
                  <a:srgbClr val="FF0000">
                    <a:alpha val="80000"/>
                  </a:srgbClr>
                </a:gs>
                <a:gs pos="100000">
                  <a:srgbClr val="581D74"/>
                </a:gs>
              </a:gsLst>
              <a:lin ang="8100000" scaled="1"/>
              <a:tileRect/>
            </a:gradFill>
            <a:ln w="9525" cap="flat" cmpd="sng" algn="ctr">
              <a:solidFill>
                <a:sysClr val="window" lastClr="FFFFFF"/>
              </a:solidFill>
              <a:prstDash val="solid"/>
            </a:ln>
            <a:effectLst/>
          </p:spPr>
          <p:txBody>
            <a:bodyPr rtlCol="0" anchor="ctr"/>
            <a:lstStyle/>
            <a:p>
              <a:pPr algn="ctr" defTabSz="457200"/>
              <a:r>
                <a:rPr lang="fr-FR" sz="1000" kern="0" dirty="0" smtClean="0">
                  <a:solidFill>
                    <a:prstClr val="white"/>
                  </a:solidFill>
                  <a:latin typeface="Calibri"/>
                </a:rPr>
                <a:t>Choix du client</a:t>
              </a:r>
            </a:p>
          </p:txBody>
        </p:sp>
        <p:sp>
          <p:nvSpPr>
            <p:cNvPr id="48" name="Chevron 47"/>
            <p:cNvSpPr/>
            <p:nvPr/>
          </p:nvSpPr>
          <p:spPr>
            <a:xfrm>
              <a:off x="4178117" y="1401704"/>
              <a:ext cx="1548000" cy="432000"/>
            </a:xfrm>
            <a:prstGeom prst="chevron">
              <a:avLst/>
            </a:prstGeom>
            <a:gradFill flip="none" rotWithShape="1">
              <a:gsLst>
                <a:gs pos="4000">
                  <a:srgbClr val="FF0000">
                    <a:alpha val="60000"/>
                  </a:srgbClr>
                </a:gs>
                <a:gs pos="100000">
                  <a:srgbClr val="581D74"/>
                </a:gs>
              </a:gsLst>
              <a:lin ang="8100000" scaled="1"/>
              <a:tileRect/>
            </a:gradFill>
            <a:ln w="9525" cap="flat" cmpd="sng" algn="ctr">
              <a:solidFill>
                <a:sysClr val="window" lastClr="FFFFFF"/>
              </a:solidFill>
              <a:prstDash val="solid"/>
            </a:ln>
            <a:effectLst/>
          </p:spPr>
          <p:txBody>
            <a:bodyPr rtlCol="0" anchor="ctr"/>
            <a:lstStyle/>
            <a:p>
              <a:pPr algn="ctr" defTabSz="457200"/>
              <a:r>
                <a:rPr lang="fr-FR" sz="1000" kern="0" dirty="0" smtClean="0">
                  <a:solidFill>
                    <a:prstClr val="white"/>
                  </a:solidFill>
                  <a:latin typeface="Calibri"/>
                </a:rPr>
                <a:t>Infos</a:t>
              </a:r>
            </a:p>
            <a:p>
              <a:pPr algn="ctr" defTabSz="457200"/>
              <a:r>
                <a:rPr lang="fr-FR" sz="1000" kern="0" dirty="0" smtClean="0">
                  <a:solidFill>
                    <a:prstClr val="white"/>
                  </a:solidFill>
                  <a:latin typeface="Calibri"/>
                </a:rPr>
                <a:t>précontractuelles</a:t>
              </a:r>
            </a:p>
          </p:txBody>
        </p:sp>
        <p:sp>
          <p:nvSpPr>
            <p:cNvPr id="49" name="Chevron 48"/>
            <p:cNvSpPr/>
            <p:nvPr/>
          </p:nvSpPr>
          <p:spPr>
            <a:xfrm>
              <a:off x="3155460" y="1401704"/>
              <a:ext cx="1152000" cy="432000"/>
            </a:xfrm>
            <a:prstGeom prst="chevron">
              <a:avLst/>
            </a:prstGeom>
            <a:gradFill flip="none" rotWithShape="1">
              <a:gsLst>
                <a:gs pos="4000">
                  <a:srgbClr val="FF0000">
                    <a:alpha val="40000"/>
                  </a:srgbClr>
                </a:gs>
                <a:gs pos="100000">
                  <a:srgbClr val="581D74"/>
                </a:gs>
              </a:gsLst>
              <a:lin ang="8100000" scaled="1"/>
              <a:tileRect/>
            </a:gradFill>
            <a:ln w="9525" cap="flat" cmpd="sng" algn="ctr">
              <a:solidFill>
                <a:sysClr val="window" lastClr="FFFFFF"/>
              </a:solidFill>
              <a:prstDash val="solid"/>
            </a:ln>
            <a:effectLst/>
          </p:spPr>
          <p:txBody>
            <a:bodyPr rtlCol="0" anchor="ctr"/>
            <a:lstStyle/>
            <a:p>
              <a:pPr algn="ctr" defTabSz="457200"/>
              <a:r>
                <a:rPr lang="fr-FR" sz="1000" kern="0" dirty="0" err="1" smtClean="0">
                  <a:solidFill>
                    <a:prstClr val="white"/>
                  </a:solidFill>
                  <a:latin typeface="Calibri"/>
                </a:rPr>
                <a:t>Propo</a:t>
              </a:r>
              <a:r>
                <a:rPr lang="fr-FR" sz="1000" kern="0" dirty="0" smtClean="0">
                  <a:solidFill>
                    <a:prstClr val="white"/>
                  </a:solidFill>
                  <a:latin typeface="Calibri"/>
                </a:rPr>
                <a:t> de la banque</a:t>
              </a:r>
            </a:p>
          </p:txBody>
        </p:sp>
        <p:sp>
          <p:nvSpPr>
            <p:cNvPr id="50" name="Chevron 49"/>
            <p:cNvSpPr/>
            <p:nvPr/>
          </p:nvSpPr>
          <p:spPr>
            <a:xfrm>
              <a:off x="2096803" y="1401704"/>
              <a:ext cx="1188000" cy="432000"/>
            </a:xfrm>
            <a:prstGeom prst="chevron">
              <a:avLst/>
            </a:prstGeom>
            <a:gradFill flip="none" rotWithShape="1">
              <a:gsLst>
                <a:gs pos="0">
                  <a:srgbClr val="99449A">
                    <a:lumMod val="50000"/>
                  </a:srgbClr>
                </a:gs>
                <a:gs pos="100000">
                  <a:srgbClr val="C00000"/>
                </a:gs>
              </a:gsLst>
              <a:lin ang="18900000" scaled="1"/>
              <a:tileRect/>
            </a:gradFill>
            <a:ln w="9525" cap="flat" cmpd="sng" algn="ctr">
              <a:solidFill>
                <a:sysClr val="window" lastClr="FFFFFF"/>
              </a:solidFill>
              <a:prstDash val="solid"/>
            </a:ln>
            <a:effectLst/>
          </p:spPr>
          <p:txBody>
            <a:bodyPr rtlCol="0" anchor="ctr"/>
            <a:lstStyle/>
            <a:p>
              <a:pPr algn="ctr" defTabSz="457200"/>
              <a:r>
                <a:rPr lang="fr-FR" sz="1000" kern="0" dirty="0" smtClean="0">
                  <a:solidFill>
                    <a:prstClr val="white"/>
                  </a:solidFill>
                  <a:latin typeface="Calibri"/>
                </a:rPr>
                <a:t>Définition des projets</a:t>
              </a:r>
            </a:p>
          </p:txBody>
        </p:sp>
        <p:sp>
          <p:nvSpPr>
            <p:cNvPr id="51" name="Chevron 50"/>
            <p:cNvSpPr/>
            <p:nvPr/>
          </p:nvSpPr>
          <p:spPr>
            <a:xfrm>
              <a:off x="6547431" y="1401704"/>
              <a:ext cx="1116000" cy="432000"/>
            </a:xfrm>
            <a:prstGeom prst="chevron">
              <a:avLst/>
            </a:prstGeom>
            <a:gradFill flip="none" rotWithShape="1">
              <a:gsLst>
                <a:gs pos="4000">
                  <a:srgbClr val="FF0000">
                    <a:alpha val="80000"/>
                  </a:srgbClr>
                </a:gs>
                <a:gs pos="100000">
                  <a:srgbClr val="581D74"/>
                </a:gs>
              </a:gsLst>
              <a:lin ang="8100000" scaled="1"/>
              <a:tileRect/>
            </a:gradFill>
            <a:ln w="9525" cap="flat" cmpd="sng" algn="ctr">
              <a:solidFill>
                <a:sysClr val="window" lastClr="FFFFFF"/>
              </a:solidFill>
              <a:prstDash val="solid"/>
            </a:ln>
            <a:effectLst/>
          </p:spPr>
          <p:txBody>
            <a:bodyPr rtlCol="0" anchor="ctr"/>
            <a:lstStyle/>
            <a:p>
              <a:pPr algn="ctr" defTabSz="457200"/>
              <a:r>
                <a:rPr lang="fr-FR" sz="1000" kern="0" dirty="0" smtClean="0">
                  <a:solidFill>
                    <a:prstClr val="white"/>
                  </a:solidFill>
                  <a:latin typeface="Calibri"/>
                </a:rPr>
                <a:t>Synthèse Epargne</a:t>
              </a:r>
            </a:p>
          </p:txBody>
        </p:sp>
        <p:sp>
          <p:nvSpPr>
            <p:cNvPr id="52" name="Chevron 51"/>
            <p:cNvSpPr/>
            <p:nvPr/>
          </p:nvSpPr>
          <p:spPr>
            <a:xfrm>
              <a:off x="1362146" y="1401704"/>
              <a:ext cx="864000" cy="432000"/>
            </a:xfrm>
            <a:prstGeom prst="chevron">
              <a:avLst/>
            </a:prstGeom>
            <a:solidFill>
              <a:schemeClr val="bg1"/>
            </a:solidFill>
            <a:ln w="9525" cap="flat" cmpd="sng" algn="ctr">
              <a:solidFill>
                <a:srgbClr val="99449A">
                  <a:lumMod val="75000"/>
                </a:srgbClr>
              </a:solidFill>
              <a:prstDash val="solid"/>
            </a:ln>
            <a:effectLst/>
          </p:spPr>
          <p:txBody>
            <a:bodyPr rtlCol="0" anchor="ctr"/>
            <a:lstStyle/>
            <a:p>
              <a:pPr algn="ctr" defTabSz="457200"/>
              <a:r>
                <a:rPr lang="fr-FR" sz="1100" kern="0" dirty="0" smtClean="0">
                  <a:solidFill>
                    <a:srgbClr val="99449A">
                      <a:lumMod val="75000"/>
                    </a:srgbClr>
                  </a:solidFill>
                  <a:latin typeface="Calibri"/>
                </a:rPr>
                <a:t>QCF</a:t>
              </a:r>
            </a:p>
          </p:txBody>
        </p:sp>
        <p:sp>
          <p:nvSpPr>
            <p:cNvPr id="53" name="Chevron 52"/>
            <p:cNvSpPr/>
            <p:nvPr/>
          </p:nvSpPr>
          <p:spPr>
            <a:xfrm>
              <a:off x="159489" y="1401704"/>
              <a:ext cx="1332000" cy="432000"/>
            </a:xfrm>
            <a:prstGeom prst="chevron">
              <a:avLst/>
            </a:prstGeom>
            <a:solidFill>
              <a:sysClr val="window" lastClr="FFFFFF"/>
            </a:solidFill>
            <a:ln w="9525" cap="flat" cmpd="sng" algn="ctr">
              <a:solidFill>
                <a:srgbClr val="99449A">
                  <a:lumMod val="75000"/>
                </a:srgbClr>
              </a:solidFill>
              <a:prstDash val="solid"/>
            </a:ln>
            <a:effectLst/>
          </p:spPr>
          <p:txBody>
            <a:bodyPr rtlCol="0" anchor="ctr"/>
            <a:lstStyle/>
            <a:p>
              <a:pPr algn="ctr" defTabSz="457200"/>
              <a:r>
                <a:rPr lang="fr-FR" sz="1000" b="1" kern="0" dirty="0" smtClean="0">
                  <a:solidFill>
                    <a:srgbClr val="99449A">
                      <a:lumMod val="75000"/>
                    </a:srgbClr>
                  </a:solidFill>
                  <a:latin typeface="Calibri"/>
                </a:rPr>
                <a:t>Connaissance client</a:t>
              </a:r>
            </a:p>
          </p:txBody>
        </p:sp>
        <p:sp>
          <p:nvSpPr>
            <p:cNvPr id="54" name="Chevron 53"/>
            <p:cNvSpPr/>
            <p:nvPr/>
          </p:nvSpPr>
          <p:spPr>
            <a:xfrm>
              <a:off x="7534088" y="1401704"/>
              <a:ext cx="1332000" cy="432000"/>
            </a:xfrm>
            <a:prstGeom prst="chevron">
              <a:avLst/>
            </a:prstGeom>
            <a:solidFill>
              <a:sysClr val="window" lastClr="FFFFFF">
                <a:lumMod val="85000"/>
              </a:sysClr>
            </a:solidFill>
            <a:ln w="9525" cap="flat" cmpd="sng" algn="ctr">
              <a:solidFill>
                <a:srgbClr val="99449A">
                  <a:lumMod val="75000"/>
                </a:srgbClr>
              </a:solidFill>
              <a:prstDash val="solid"/>
            </a:ln>
            <a:effectLst/>
          </p:spPr>
          <p:txBody>
            <a:bodyPr rtlCol="0" anchor="ctr"/>
            <a:lstStyle/>
            <a:p>
              <a:pPr algn="ctr" defTabSz="457200"/>
              <a:r>
                <a:rPr lang="fr-FR" sz="1000" kern="0" dirty="0" smtClean="0">
                  <a:solidFill>
                    <a:srgbClr val="99449A">
                      <a:lumMod val="75000"/>
                    </a:srgbClr>
                  </a:solidFill>
                  <a:latin typeface="Calibri"/>
                </a:rPr>
                <a:t>Souscriptions</a:t>
              </a:r>
            </a:p>
          </p:txBody>
        </p:sp>
      </p:grpSp>
      <p:sp>
        <p:nvSpPr>
          <p:cNvPr id="3" name="Rectangle à coins arrondis 2"/>
          <p:cNvSpPr/>
          <p:nvPr/>
        </p:nvSpPr>
        <p:spPr>
          <a:xfrm>
            <a:off x="3095969" y="908720"/>
            <a:ext cx="1187999" cy="792088"/>
          </a:xfrm>
          <a:prstGeom prst="roundRect">
            <a:avLst/>
          </a:prstGeom>
          <a:no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prstClr val="white"/>
              </a:solidFill>
            </a:endParaRPr>
          </a:p>
        </p:txBody>
      </p:sp>
      <p:sp>
        <p:nvSpPr>
          <p:cNvPr id="5" name="Accolade fermante 4"/>
          <p:cNvSpPr/>
          <p:nvPr/>
        </p:nvSpPr>
        <p:spPr>
          <a:xfrm rot="5400000">
            <a:off x="3565002" y="1250826"/>
            <a:ext cx="288034" cy="1187998"/>
          </a:xfrm>
          <a:prstGeom prst="rightBrace">
            <a:avLst/>
          </a:prstGeom>
          <a:ln w="31750">
            <a:solidFill>
              <a:srgbClr val="7030A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solidFill>
                <a:prstClr val="black"/>
              </a:solidFill>
            </a:endParaRPr>
          </a:p>
        </p:txBody>
      </p:sp>
      <p:sp>
        <p:nvSpPr>
          <p:cNvPr id="27" name="ZoneTexte 2"/>
          <p:cNvSpPr txBox="1">
            <a:spLocks noChangeArrowheads="1"/>
          </p:cNvSpPr>
          <p:nvPr/>
        </p:nvSpPr>
        <p:spPr bwMode="auto">
          <a:xfrm>
            <a:off x="163611" y="2204864"/>
            <a:ext cx="8240713" cy="2031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Aft>
                <a:spcPts val="300"/>
              </a:spcAft>
              <a:defRPr sz="1300" b="1">
                <a:solidFill>
                  <a:schemeClr val="accent1"/>
                </a:solidFill>
                <a:latin typeface="Arial Narrow" pitchFamily="34" charset="0"/>
              </a:defRPr>
            </a:lvl1pPr>
            <a:lvl2pPr marL="1028700" indent="-285750" eaLnBrk="0" hangingPunct="0">
              <a:defRPr sz="1300" b="1">
                <a:solidFill>
                  <a:schemeClr val="tx1"/>
                </a:solidFill>
                <a:latin typeface="Arial Narrow" pitchFamily="34" charset="0"/>
              </a:defRPr>
            </a:lvl2pPr>
            <a:lvl3pPr marL="1143000" indent="-228600" eaLnBrk="0" hangingPunct="0">
              <a:defRPr sz="1300" b="1">
                <a:solidFill>
                  <a:schemeClr val="tx1"/>
                </a:solidFill>
                <a:latin typeface="Arial Narrow" pitchFamily="34" charset="0"/>
              </a:defRPr>
            </a:lvl3pPr>
            <a:lvl4pPr marL="1600200" indent="-228600" algn="just" eaLnBrk="0" hangingPunct="0">
              <a:lnSpc>
                <a:spcPts val="2000"/>
              </a:lnSpc>
              <a:defRPr sz="1300">
                <a:solidFill>
                  <a:schemeClr val="tx1"/>
                </a:solidFill>
                <a:latin typeface="Arial Narrow" pitchFamily="34" charset="0"/>
              </a:defRPr>
            </a:lvl4pPr>
            <a:lvl5pPr marL="2057400" indent="-228600" algn="just" eaLnBrk="0" hangingPunct="0">
              <a:spcBef>
                <a:spcPts val="300"/>
              </a:spcBef>
              <a:spcAft>
                <a:spcPts val="300"/>
              </a:spcAft>
              <a:buClr>
                <a:schemeClr val="accent1"/>
              </a:buClr>
              <a:buFont typeface="Arial" charset="0"/>
              <a:buChar char="&gt;"/>
              <a:defRPr sz="1300">
                <a:solidFill>
                  <a:schemeClr val="accent1"/>
                </a:solidFill>
                <a:latin typeface="Arial Narrow" pitchFamily="34" charset="0"/>
              </a:defRPr>
            </a:lvl5pPr>
            <a:lvl6pPr marL="2514600" indent="-228600" algn="just" eaLnBrk="0" fontAlgn="base" hangingPunct="0">
              <a:spcBef>
                <a:spcPts val="300"/>
              </a:spcBef>
              <a:spcAft>
                <a:spcPts val="300"/>
              </a:spcAft>
              <a:buClr>
                <a:schemeClr val="accent1"/>
              </a:buClr>
              <a:buFont typeface="Arial" charset="0"/>
              <a:buChar char="&gt;"/>
              <a:defRPr sz="1300">
                <a:solidFill>
                  <a:schemeClr val="accent1"/>
                </a:solidFill>
                <a:latin typeface="Arial Narrow" pitchFamily="34" charset="0"/>
              </a:defRPr>
            </a:lvl6pPr>
            <a:lvl7pPr marL="2971800" indent="-228600" algn="just" eaLnBrk="0" fontAlgn="base" hangingPunct="0">
              <a:spcBef>
                <a:spcPts val="300"/>
              </a:spcBef>
              <a:spcAft>
                <a:spcPts val="300"/>
              </a:spcAft>
              <a:buClr>
                <a:schemeClr val="accent1"/>
              </a:buClr>
              <a:buFont typeface="Arial" charset="0"/>
              <a:buChar char="&gt;"/>
              <a:defRPr sz="1300">
                <a:solidFill>
                  <a:schemeClr val="accent1"/>
                </a:solidFill>
                <a:latin typeface="Arial Narrow" pitchFamily="34" charset="0"/>
              </a:defRPr>
            </a:lvl7pPr>
            <a:lvl8pPr marL="3429000" indent="-228600" algn="just" eaLnBrk="0" fontAlgn="base" hangingPunct="0">
              <a:spcBef>
                <a:spcPts val="300"/>
              </a:spcBef>
              <a:spcAft>
                <a:spcPts val="300"/>
              </a:spcAft>
              <a:buClr>
                <a:schemeClr val="accent1"/>
              </a:buClr>
              <a:buFont typeface="Arial" charset="0"/>
              <a:buChar char="&gt;"/>
              <a:defRPr sz="1300">
                <a:solidFill>
                  <a:schemeClr val="accent1"/>
                </a:solidFill>
                <a:latin typeface="Arial Narrow" pitchFamily="34" charset="0"/>
              </a:defRPr>
            </a:lvl8pPr>
            <a:lvl9pPr marL="3886200" indent="-228600" algn="just" eaLnBrk="0" fontAlgn="base" hangingPunct="0">
              <a:spcBef>
                <a:spcPts val="300"/>
              </a:spcBef>
              <a:spcAft>
                <a:spcPts val="300"/>
              </a:spcAft>
              <a:buClr>
                <a:schemeClr val="accent1"/>
              </a:buClr>
              <a:buFont typeface="Arial" charset="0"/>
              <a:buChar char="&gt;"/>
              <a:defRPr sz="1300">
                <a:solidFill>
                  <a:schemeClr val="accent1"/>
                </a:solidFill>
                <a:latin typeface="Arial Narrow" pitchFamily="34" charset="0"/>
              </a:defRPr>
            </a:lvl9pPr>
          </a:lstStyle>
          <a:p>
            <a:pPr algn="just" eaLnBrk="1" fontAlgn="base" hangingPunct="1">
              <a:spcBef>
                <a:spcPct val="0"/>
              </a:spcBef>
              <a:spcAft>
                <a:spcPct val="0"/>
              </a:spcAft>
            </a:pPr>
            <a:r>
              <a:rPr lang="fr-FR" altLang="fr-FR" sz="1400" dirty="0" smtClean="0">
                <a:solidFill>
                  <a:srgbClr val="C00000"/>
                </a:solidFill>
                <a:cs typeface="Arial" charset="0"/>
              </a:rPr>
              <a:t>Pour chaque projet défini par le client, le conseiller doit sortir de l’écran </a:t>
            </a:r>
            <a:r>
              <a:rPr lang="fr-FR" altLang="fr-FR" sz="1400" dirty="0" err="1" smtClean="0">
                <a:solidFill>
                  <a:srgbClr val="C00000"/>
                </a:solidFill>
                <a:cs typeface="Arial" charset="0"/>
              </a:rPr>
              <a:t>Mysys</a:t>
            </a:r>
            <a:r>
              <a:rPr lang="fr-FR" altLang="fr-FR" sz="1400" dirty="0" smtClean="0">
                <a:solidFill>
                  <a:srgbClr val="C00000"/>
                </a:solidFill>
                <a:cs typeface="Arial" charset="0"/>
              </a:rPr>
              <a:t> « conseil de la banque »  et se connecter sur </a:t>
            </a:r>
            <a:r>
              <a:rPr lang="fr-FR" altLang="fr-FR" sz="1400" dirty="0" err="1" smtClean="0">
                <a:solidFill>
                  <a:srgbClr val="C00000"/>
                </a:solidFill>
                <a:cs typeface="Arial" charset="0"/>
              </a:rPr>
              <a:t>espacedefi</a:t>
            </a:r>
            <a:r>
              <a:rPr lang="fr-FR" altLang="fr-FR" sz="1400" dirty="0" smtClean="0">
                <a:solidFill>
                  <a:srgbClr val="C00000"/>
                </a:solidFill>
                <a:cs typeface="Arial" charset="0"/>
              </a:rPr>
              <a:t> pour :</a:t>
            </a:r>
          </a:p>
          <a:p>
            <a:pPr lvl="1" algn="just" eaLnBrk="1" fontAlgn="base" hangingPunct="1">
              <a:spcBef>
                <a:spcPct val="0"/>
              </a:spcBef>
              <a:spcAft>
                <a:spcPct val="0"/>
              </a:spcAft>
              <a:buFont typeface="Wingdings" pitchFamily="2" charset="2"/>
              <a:buChar char="§"/>
            </a:pPr>
            <a:r>
              <a:rPr lang="fr-FR" altLang="fr-FR" sz="1400" b="0" dirty="0" smtClean="0">
                <a:solidFill>
                  <a:prstClr val="black"/>
                </a:solidFill>
                <a:cs typeface="Arial" charset="0"/>
              </a:rPr>
              <a:t>saisir sur la calculatrice les éléments du projet nécessaires pour appeler le portefeuille type correspondant</a:t>
            </a:r>
          </a:p>
          <a:p>
            <a:pPr lvl="1" algn="just" eaLnBrk="1" fontAlgn="base" hangingPunct="1">
              <a:spcBef>
                <a:spcPct val="0"/>
              </a:spcBef>
              <a:spcAft>
                <a:spcPct val="0"/>
              </a:spcAft>
              <a:buFont typeface="Wingdings" pitchFamily="2" charset="2"/>
              <a:buChar char="§"/>
            </a:pPr>
            <a:r>
              <a:rPr lang="fr-FR" altLang="fr-FR" sz="1400" b="0" dirty="0" smtClean="0">
                <a:solidFill>
                  <a:prstClr val="black"/>
                </a:solidFill>
                <a:cs typeface="Arial" charset="0"/>
              </a:rPr>
              <a:t>éditer le portefeuille modèle</a:t>
            </a:r>
          </a:p>
          <a:p>
            <a:pPr algn="just" eaLnBrk="1" fontAlgn="base" hangingPunct="1">
              <a:spcBef>
                <a:spcPct val="0"/>
              </a:spcBef>
              <a:spcAft>
                <a:spcPct val="0"/>
              </a:spcAft>
            </a:pPr>
            <a:r>
              <a:rPr lang="fr-FR" altLang="fr-FR" sz="1400" dirty="0" smtClean="0">
                <a:solidFill>
                  <a:srgbClr val="C00000"/>
                </a:solidFill>
                <a:cs typeface="Arial" charset="0"/>
              </a:rPr>
              <a:t>Le conseiller doit ensuite revenir sur l’écran </a:t>
            </a:r>
            <a:r>
              <a:rPr lang="fr-FR" altLang="fr-FR" sz="1400" dirty="0" err="1" smtClean="0">
                <a:solidFill>
                  <a:srgbClr val="C00000"/>
                </a:solidFill>
                <a:cs typeface="Arial" charset="0"/>
              </a:rPr>
              <a:t>Mysys</a:t>
            </a:r>
            <a:r>
              <a:rPr lang="fr-FR" altLang="fr-FR" sz="1400" dirty="0" smtClean="0">
                <a:solidFill>
                  <a:srgbClr val="C00000"/>
                </a:solidFill>
                <a:cs typeface="Arial" charset="0"/>
              </a:rPr>
              <a:t> « conseil de la banque » </a:t>
            </a:r>
            <a:r>
              <a:rPr lang="fr-FR" altLang="fr-FR" sz="1400" b="0" dirty="0" smtClean="0">
                <a:solidFill>
                  <a:prstClr val="black"/>
                </a:solidFill>
                <a:cs typeface="Arial" charset="0"/>
              </a:rPr>
              <a:t>et </a:t>
            </a:r>
          </a:p>
          <a:p>
            <a:pPr lvl="1" algn="just" eaLnBrk="1" fontAlgn="base" hangingPunct="1">
              <a:spcBef>
                <a:spcPct val="0"/>
              </a:spcBef>
              <a:spcAft>
                <a:spcPct val="0"/>
              </a:spcAft>
              <a:buFont typeface="Wingdings" pitchFamily="2" charset="2"/>
              <a:buChar char="§"/>
            </a:pPr>
            <a:r>
              <a:rPr lang="fr-FR" altLang="fr-FR" sz="1400" b="0" dirty="0" smtClean="0">
                <a:solidFill>
                  <a:prstClr val="black"/>
                </a:solidFill>
                <a:cs typeface="Arial" charset="0"/>
              </a:rPr>
              <a:t>sélectionner dans le catalogue produit les instruments financiers recommandés par le portefeuille modèle </a:t>
            </a:r>
          </a:p>
          <a:p>
            <a:pPr lvl="1" algn="just" eaLnBrk="1" fontAlgn="base" hangingPunct="1">
              <a:spcBef>
                <a:spcPct val="0"/>
              </a:spcBef>
              <a:spcAft>
                <a:spcPct val="0"/>
              </a:spcAft>
              <a:buFont typeface="Wingdings" pitchFamily="2" charset="2"/>
              <a:buChar char="§"/>
            </a:pPr>
            <a:r>
              <a:rPr lang="fr-FR" altLang="fr-FR" sz="1400" b="0" dirty="0" smtClean="0">
                <a:solidFill>
                  <a:prstClr val="black"/>
                </a:solidFill>
                <a:cs typeface="Arial" charset="0"/>
              </a:rPr>
              <a:t>saisir les montants à souscrire correspondant à ce qui est indiqué sur le PDF pour chacun des instruments financiers</a:t>
            </a:r>
          </a:p>
          <a:p>
            <a:pPr algn="just" eaLnBrk="1" fontAlgn="base" hangingPunct="1">
              <a:spcBef>
                <a:spcPct val="0"/>
              </a:spcBef>
              <a:spcAft>
                <a:spcPct val="0"/>
              </a:spcAft>
            </a:pPr>
            <a:r>
              <a:rPr lang="fr-FR" altLang="fr-FR" sz="1400" b="0" dirty="0" smtClean="0">
                <a:solidFill>
                  <a:prstClr val="black"/>
                </a:solidFill>
                <a:cs typeface="Arial" charset="0"/>
              </a:rPr>
              <a:t>Cette opération est à renouveler pour chaque projet défini par le client (jusqu’à 4)</a:t>
            </a:r>
          </a:p>
        </p:txBody>
      </p:sp>
      <p:sp>
        <p:nvSpPr>
          <p:cNvPr id="28" name="ZoneTexte 27"/>
          <p:cNvSpPr txBox="1"/>
          <p:nvPr/>
        </p:nvSpPr>
        <p:spPr>
          <a:xfrm>
            <a:off x="182661" y="1928664"/>
            <a:ext cx="8593335" cy="338554"/>
          </a:xfrm>
          <a:prstGeom prst="rect">
            <a:avLst/>
          </a:prstGeom>
          <a:noFill/>
        </p:spPr>
        <p:txBody>
          <a:bodyPr wrap="square" rtlCol="0">
            <a:spAutoFit/>
          </a:bodyPr>
          <a:lstStyle/>
          <a:p>
            <a:pPr algn="just"/>
            <a:r>
              <a:rPr lang="fr-FR" sz="1600" i="1" u="sng" dirty="0" smtClean="0">
                <a:solidFill>
                  <a:srgbClr val="7030A0"/>
                </a:solidFill>
                <a:latin typeface="Calibri" panose="020F0502020204030204" pitchFamily="34" charset="0"/>
                <a:cs typeface="Calibri" panose="020F0502020204030204" pitchFamily="34" charset="0"/>
                <a:sym typeface="Wingdings"/>
              </a:rPr>
              <a:t>Fonctionnement spécifique des portefeuilles modèles</a:t>
            </a:r>
            <a:r>
              <a:rPr lang="fr-FR" sz="1600" i="1" dirty="0" smtClean="0">
                <a:solidFill>
                  <a:srgbClr val="7030A0"/>
                </a:solidFill>
                <a:latin typeface="Calibri" panose="020F0502020204030204" pitchFamily="34" charset="0"/>
                <a:cs typeface="Calibri" panose="020F0502020204030204" pitchFamily="34" charset="0"/>
                <a:sym typeface="Wingdings"/>
              </a:rPr>
              <a:t> :</a:t>
            </a:r>
            <a:endParaRPr lang="fr-FR" sz="1600" dirty="0" smtClean="0">
              <a:solidFill>
                <a:srgbClr val="7030A0"/>
              </a:solidFill>
              <a:latin typeface="Calibri" panose="020F0502020204030204" pitchFamily="34" charset="0"/>
              <a:cs typeface="Calibri" panose="020F0502020204030204" pitchFamily="34" charset="0"/>
              <a:sym typeface="Wingdings"/>
            </a:endParaRPr>
          </a:p>
        </p:txBody>
      </p:sp>
      <p:cxnSp>
        <p:nvCxnSpPr>
          <p:cNvPr id="29" name="Connecteur droit avec flèche 28"/>
          <p:cNvCxnSpPr>
            <a:endCxn id="31" idx="1"/>
          </p:cNvCxnSpPr>
          <p:nvPr/>
        </p:nvCxnSpPr>
        <p:spPr>
          <a:xfrm>
            <a:off x="1722438" y="5116165"/>
            <a:ext cx="755650" cy="0"/>
          </a:xfrm>
          <a:prstGeom prst="straightConnector1">
            <a:avLst/>
          </a:prstGeom>
          <a:ln w="38100">
            <a:solidFill>
              <a:srgbClr val="C00000"/>
            </a:solidFill>
            <a:tailEnd type="arrow"/>
          </a:ln>
        </p:spPr>
        <p:style>
          <a:lnRef idx="1">
            <a:schemeClr val="accent1"/>
          </a:lnRef>
          <a:fillRef idx="0">
            <a:schemeClr val="accent1"/>
          </a:fillRef>
          <a:effectRef idx="0">
            <a:schemeClr val="accent1"/>
          </a:effectRef>
          <a:fontRef idx="minor">
            <a:schemeClr val="tx1"/>
          </a:fontRef>
        </p:style>
      </p:cxnSp>
      <p:sp>
        <p:nvSpPr>
          <p:cNvPr id="31" name="Rectangle à coins arrondis 30"/>
          <p:cNvSpPr/>
          <p:nvPr/>
        </p:nvSpPr>
        <p:spPr>
          <a:xfrm>
            <a:off x="2478088" y="4739928"/>
            <a:ext cx="1727200" cy="754062"/>
          </a:xfrm>
          <a:prstGeom prst="round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r>
              <a:rPr lang="fr-FR" sz="1400" dirty="0">
                <a:solidFill>
                  <a:prstClr val="black"/>
                </a:solidFill>
              </a:rPr>
              <a:t>Recherche du portefeuille modèle correspondant</a:t>
            </a:r>
          </a:p>
        </p:txBody>
      </p:sp>
      <p:sp>
        <p:nvSpPr>
          <p:cNvPr id="33" name="Rectangle à coins arrondis 32"/>
          <p:cNvSpPr/>
          <p:nvPr/>
        </p:nvSpPr>
        <p:spPr>
          <a:xfrm>
            <a:off x="4598988" y="4739928"/>
            <a:ext cx="1749425" cy="754062"/>
          </a:xfrm>
          <a:prstGeom prst="round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r>
              <a:rPr lang="fr-FR" sz="1400" dirty="0">
                <a:solidFill>
                  <a:prstClr val="black"/>
                </a:solidFill>
              </a:rPr>
              <a:t>Edition d’un PDF récapitulatif</a:t>
            </a:r>
          </a:p>
        </p:txBody>
      </p:sp>
      <p:pic>
        <p:nvPicPr>
          <p:cNvPr id="35" name="Image 18"/>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15963" y="4176886"/>
            <a:ext cx="546100" cy="419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 name="Image 19"/>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456488" y="4234036"/>
            <a:ext cx="544512" cy="419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7" name="Picture 2"/>
          <p:cNvPicPr>
            <a:picLocks noChangeAspect="1" noChangeArrowheads="1"/>
          </p:cNvPicPr>
          <p:nvPr/>
        </p:nvPicPr>
        <p:blipFill>
          <a:blip r:embed="rId3">
            <a:extLst>
              <a:ext uri="{28A0092B-C50C-407E-A947-70E740481C1C}">
                <a14:useLocalDpi xmlns:a14="http://schemas.microsoft.com/office/drawing/2010/main" val="0"/>
              </a:ext>
            </a:extLst>
          </a:blip>
          <a:srcRect b="50000"/>
          <a:stretch>
            <a:fillRect/>
          </a:stretch>
        </p:blipFill>
        <p:spPr bwMode="auto">
          <a:xfrm>
            <a:off x="2911475" y="4268391"/>
            <a:ext cx="858838" cy="3127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8" name="Picture 2"/>
          <p:cNvPicPr>
            <a:picLocks noChangeAspect="1" noChangeArrowheads="1"/>
          </p:cNvPicPr>
          <p:nvPr/>
        </p:nvPicPr>
        <p:blipFill>
          <a:blip r:embed="rId3">
            <a:extLst>
              <a:ext uri="{28A0092B-C50C-407E-A947-70E740481C1C}">
                <a14:useLocalDpi xmlns:a14="http://schemas.microsoft.com/office/drawing/2010/main" val="0"/>
              </a:ext>
            </a:extLst>
          </a:blip>
          <a:srcRect b="50000"/>
          <a:stretch>
            <a:fillRect/>
          </a:stretch>
        </p:blipFill>
        <p:spPr bwMode="auto">
          <a:xfrm>
            <a:off x="5043488" y="4269978"/>
            <a:ext cx="858837" cy="311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39" name="Connecteur droit avec flèche 38"/>
          <p:cNvCxnSpPr>
            <a:stCxn id="31" idx="3"/>
            <a:endCxn id="33" idx="1"/>
          </p:cNvCxnSpPr>
          <p:nvPr/>
        </p:nvCxnSpPr>
        <p:spPr>
          <a:xfrm>
            <a:off x="4205288" y="5116165"/>
            <a:ext cx="393700" cy="0"/>
          </a:xfrm>
          <a:prstGeom prst="straightConnector1">
            <a:avLst/>
          </a:prstGeom>
          <a:ln w="38100">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40" name="Connecteur droit avec flèche 39"/>
          <p:cNvCxnSpPr>
            <a:stCxn id="33" idx="3"/>
          </p:cNvCxnSpPr>
          <p:nvPr/>
        </p:nvCxnSpPr>
        <p:spPr>
          <a:xfrm flipV="1">
            <a:off x="6348413" y="5106640"/>
            <a:ext cx="465137" cy="9525"/>
          </a:xfrm>
          <a:prstGeom prst="straightConnector1">
            <a:avLst/>
          </a:prstGeom>
          <a:ln w="38100">
            <a:solidFill>
              <a:srgbClr val="C00000"/>
            </a:solidFill>
            <a:tailEnd type="arrow"/>
          </a:ln>
        </p:spPr>
        <p:style>
          <a:lnRef idx="1">
            <a:schemeClr val="accent1"/>
          </a:lnRef>
          <a:fillRef idx="0">
            <a:schemeClr val="accent1"/>
          </a:fillRef>
          <a:effectRef idx="0">
            <a:schemeClr val="accent1"/>
          </a:effectRef>
          <a:fontRef idx="minor">
            <a:schemeClr val="tx1"/>
          </a:fontRef>
        </p:style>
      </p:cxnSp>
      <p:pic>
        <p:nvPicPr>
          <p:cNvPr id="41" name="Image 1"/>
          <p:cNvPicPr>
            <a:picLocks noChangeAspect="1" noChangeArrowheads="1"/>
          </p:cNvPicPr>
          <p:nvPr/>
        </p:nvPicPr>
        <p:blipFill>
          <a:blip r:embed="rId4">
            <a:extLst>
              <a:ext uri="{28A0092B-C50C-407E-A947-70E740481C1C}">
                <a14:useLocalDpi xmlns:a14="http://schemas.microsoft.com/office/drawing/2010/main" val="0"/>
              </a:ext>
            </a:extLst>
          </a:blip>
          <a:srcRect t="17209" r="3081" b="7185"/>
          <a:stretch>
            <a:fillRect/>
          </a:stretch>
        </p:blipFill>
        <p:spPr bwMode="auto">
          <a:xfrm>
            <a:off x="88900" y="4682778"/>
            <a:ext cx="1979613" cy="869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2" name="Image 1"/>
          <p:cNvPicPr>
            <a:picLocks noChangeAspect="1" noChangeArrowheads="1"/>
          </p:cNvPicPr>
          <p:nvPr/>
        </p:nvPicPr>
        <p:blipFill>
          <a:blip r:embed="rId4">
            <a:extLst>
              <a:ext uri="{28A0092B-C50C-407E-A947-70E740481C1C}">
                <a14:useLocalDpi xmlns:a14="http://schemas.microsoft.com/office/drawing/2010/main" val="0"/>
              </a:ext>
            </a:extLst>
          </a:blip>
          <a:srcRect t="17209" r="3081" b="7185"/>
          <a:stretch>
            <a:fillRect/>
          </a:stretch>
        </p:blipFill>
        <p:spPr bwMode="auto">
          <a:xfrm>
            <a:off x="6813550" y="4720878"/>
            <a:ext cx="1979613" cy="868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3" name="ZoneTexte 42"/>
          <p:cNvSpPr txBox="1"/>
          <p:nvPr/>
        </p:nvSpPr>
        <p:spPr>
          <a:xfrm>
            <a:off x="2478088" y="5573092"/>
            <a:ext cx="1765380" cy="577081"/>
          </a:xfrm>
          <a:prstGeom prst="rect">
            <a:avLst/>
          </a:prstGeom>
          <a:solidFill>
            <a:srgbClr val="FFCCFF"/>
          </a:solidFill>
        </p:spPr>
        <p:txBody>
          <a:bodyPr wrap="square">
            <a:spAutoFit/>
          </a:bodyPr>
          <a:lstStyle/>
          <a:p>
            <a:pPr algn="just" fontAlgn="base">
              <a:spcBef>
                <a:spcPct val="0"/>
              </a:spcBef>
              <a:spcAft>
                <a:spcPct val="0"/>
              </a:spcAft>
              <a:defRPr/>
            </a:pPr>
            <a:r>
              <a:rPr lang="fr-FR" sz="1050" dirty="0">
                <a:solidFill>
                  <a:prstClr val="black"/>
                </a:solidFill>
                <a:latin typeface="Arial" charset="0"/>
                <a:cs typeface="Arial" charset="0"/>
              </a:rPr>
              <a:t>Sélection par le conseiller des </a:t>
            </a:r>
            <a:r>
              <a:rPr lang="fr-FR" sz="1050" dirty="0" smtClean="0">
                <a:solidFill>
                  <a:prstClr val="black"/>
                </a:solidFill>
                <a:latin typeface="Arial" charset="0"/>
                <a:cs typeface="Arial" charset="0"/>
              </a:rPr>
              <a:t>éléments requis </a:t>
            </a:r>
            <a:r>
              <a:rPr lang="fr-FR" sz="1050" dirty="0">
                <a:solidFill>
                  <a:prstClr val="black"/>
                </a:solidFill>
                <a:latin typeface="Arial" charset="0"/>
                <a:cs typeface="Arial" charset="0"/>
              </a:rPr>
              <a:t>dans la </a:t>
            </a:r>
            <a:r>
              <a:rPr lang="fr-FR" sz="1050" dirty="0" smtClean="0">
                <a:solidFill>
                  <a:prstClr val="black"/>
                </a:solidFill>
                <a:latin typeface="Arial" charset="0"/>
                <a:cs typeface="Arial" charset="0"/>
              </a:rPr>
              <a:t>calculatrice</a:t>
            </a:r>
            <a:endParaRPr lang="fr-FR" sz="1050" dirty="0">
              <a:solidFill>
                <a:prstClr val="black"/>
              </a:solidFill>
              <a:latin typeface="Arial" charset="0"/>
              <a:cs typeface="Arial" charset="0"/>
            </a:endParaRPr>
          </a:p>
        </p:txBody>
      </p:sp>
      <p:sp>
        <p:nvSpPr>
          <p:cNvPr id="44" name="ZoneTexte 43"/>
          <p:cNvSpPr txBox="1"/>
          <p:nvPr/>
        </p:nvSpPr>
        <p:spPr>
          <a:xfrm>
            <a:off x="4548188" y="5573092"/>
            <a:ext cx="1847850" cy="577081"/>
          </a:xfrm>
          <a:prstGeom prst="rect">
            <a:avLst/>
          </a:prstGeom>
          <a:solidFill>
            <a:srgbClr val="FFCCFF"/>
          </a:solidFill>
        </p:spPr>
        <p:txBody>
          <a:bodyPr>
            <a:spAutoFit/>
          </a:bodyPr>
          <a:lstStyle/>
          <a:p>
            <a:pPr algn="just" fontAlgn="base">
              <a:spcBef>
                <a:spcPct val="0"/>
              </a:spcBef>
              <a:spcAft>
                <a:spcPct val="0"/>
              </a:spcAft>
              <a:defRPr/>
            </a:pPr>
            <a:r>
              <a:rPr lang="fr-FR" sz="1050" dirty="0">
                <a:solidFill>
                  <a:prstClr val="black"/>
                </a:solidFill>
                <a:latin typeface="Arial" charset="0"/>
                <a:cs typeface="Arial" charset="0"/>
              </a:rPr>
              <a:t>Edition de l’allocation type </a:t>
            </a:r>
            <a:r>
              <a:rPr lang="fr-FR" sz="1050" dirty="0" smtClean="0">
                <a:solidFill>
                  <a:prstClr val="black"/>
                </a:solidFill>
                <a:latin typeface="Arial" charset="0"/>
                <a:cs typeface="Arial" charset="0"/>
              </a:rPr>
              <a:t>pour pouvoir </a:t>
            </a:r>
            <a:r>
              <a:rPr lang="fr-FR" sz="1050" dirty="0">
                <a:solidFill>
                  <a:prstClr val="black"/>
                </a:solidFill>
                <a:latin typeface="Arial" charset="0"/>
                <a:cs typeface="Arial" charset="0"/>
              </a:rPr>
              <a:t>la ressaisir sur l’écran conseil </a:t>
            </a:r>
            <a:r>
              <a:rPr lang="fr-FR" sz="1050" dirty="0" err="1" smtClean="0">
                <a:solidFill>
                  <a:prstClr val="black"/>
                </a:solidFill>
                <a:latin typeface="Arial" charset="0"/>
                <a:cs typeface="Arial" charset="0"/>
              </a:rPr>
              <a:t>MySys</a:t>
            </a:r>
            <a:r>
              <a:rPr lang="fr-FR" sz="1050" dirty="0" smtClean="0">
                <a:solidFill>
                  <a:prstClr val="black"/>
                </a:solidFill>
                <a:latin typeface="Arial" charset="0"/>
                <a:cs typeface="Arial" charset="0"/>
              </a:rPr>
              <a:t>.</a:t>
            </a:r>
            <a:endParaRPr lang="fr-FR" sz="1050" dirty="0">
              <a:solidFill>
                <a:prstClr val="black"/>
              </a:solidFill>
              <a:latin typeface="Arial" charset="0"/>
              <a:cs typeface="Arial" charset="0"/>
            </a:endParaRPr>
          </a:p>
        </p:txBody>
      </p:sp>
      <p:sp>
        <p:nvSpPr>
          <p:cNvPr id="45" name="ZoneTexte 44"/>
          <p:cNvSpPr txBox="1"/>
          <p:nvPr/>
        </p:nvSpPr>
        <p:spPr>
          <a:xfrm>
            <a:off x="6756400" y="5536282"/>
            <a:ext cx="2208088" cy="738664"/>
          </a:xfrm>
          <a:prstGeom prst="rect">
            <a:avLst/>
          </a:prstGeom>
          <a:noFill/>
        </p:spPr>
        <p:txBody>
          <a:bodyPr wrap="square">
            <a:spAutoFit/>
          </a:bodyPr>
          <a:lstStyle/>
          <a:p>
            <a:pPr fontAlgn="base">
              <a:spcBef>
                <a:spcPct val="0"/>
              </a:spcBef>
              <a:spcAft>
                <a:spcPct val="0"/>
              </a:spcAft>
              <a:defRPr/>
            </a:pPr>
            <a:r>
              <a:rPr lang="fr-FR" sz="1050" dirty="0">
                <a:solidFill>
                  <a:prstClr val="black"/>
                </a:solidFill>
                <a:latin typeface="Arial" charset="0"/>
                <a:cs typeface="Arial" charset="0"/>
              </a:rPr>
              <a:t>Pour chacun des produits, le sélectionner dans le catalogue produit et indiquer manuellement le montant à investir</a:t>
            </a:r>
          </a:p>
        </p:txBody>
      </p:sp>
    </p:spTree>
    <p:extLst>
      <p:ext uri="{BB962C8B-B14F-4D97-AF65-F5344CB8AC3E}">
        <p14:creationId xmlns:p14="http://schemas.microsoft.com/office/powerpoint/2010/main" val="241505180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title"/>
          </p:nvPr>
        </p:nvSpPr>
        <p:spPr>
          <a:xfrm>
            <a:off x="3060000" y="116632"/>
            <a:ext cx="3492000" cy="756000"/>
          </a:xfrm>
        </p:spPr>
        <p:txBody>
          <a:bodyPr/>
          <a:lstStyle/>
          <a:p>
            <a:r>
              <a:rPr lang="fr-FR" dirty="0"/>
              <a:t>sommaire</a:t>
            </a:r>
          </a:p>
        </p:txBody>
      </p:sp>
      <p:sp>
        <p:nvSpPr>
          <p:cNvPr id="5" name="Espace réservé du texte 4"/>
          <p:cNvSpPr>
            <a:spLocks noGrp="1"/>
          </p:cNvSpPr>
          <p:nvPr>
            <p:ph type="body" sz="quarter" idx="13"/>
          </p:nvPr>
        </p:nvSpPr>
        <p:spPr>
          <a:xfrm>
            <a:off x="1115616" y="1052736"/>
            <a:ext cx="7488832" cy="5040560"/>
          </a:xfrm>
        </p:spPr>
        <p:txBody>
          <a:bodyPr>
            <a:normAutofit/>
          </a:bodyPr>
          <a:lstStyle/>
          <a:p>
            <a:r>
              <a:rPr lang="fr-FR" sz="2800" dirty="0" smtClean="0"/>
              <a:t>a) Connaissance client &amp; </a:t>
            </a:r>
            <a:r>
              <a:rPr lang="fr-FR" sz="2800" dirty="0" err="1" smtClean="0"/>
              <a:t>qcf</a:t>
            </a:r>
            <a:endParaRPr lang="fr-FR" sz="2800" dirty="0" smtClean="0"/>
          </a:p>
          <a:p>
            <a:endParaRPr lang="fr-FR" sz="2800" dirty="0" smtClean="0"/>
          </a:p>
          <a:p>
            <a:r>
              <a:rPr lang="fr-FR" sz="2800" dirty="0" smtClean="0"/>
              <a:t>B) Définition du ou des projets du client</a:t>
            </a:r>
          </a:p>
          <a:p>
            <a:endParaRPr lang="fr-FR" sz="2800" dirty="0"/>
          </a:p>
          <a:p>
            <a:r>
              <a:rPr lang="fr-FR" sz="2800" dirty="0" smtClean="0">
                <a:solidFill>
                  <a:srgbClr val="FFFF00"/>
                </a:solidFill>
              </a:rPr>
              <a:t>C) Propositions de la banque :</a:t>
            </a:r>
          </a:p>
          <a:p>
            <a:pPr marL="558900" lvl="1" indent="-342900">
              <a:buFont typeface="Wingdings" panose="05000000000000000000" pitchFamily="2" charset="2"/>
              <a:buChar char="v"/>
            </a:pPr>
            <a:r>
              <a:rPr lang="fr-FR" sz="2000" dirty="0" smtClean="0"/>
              <a:t>Les portefeuilles modèles</a:t>
            </a:r>
          </a:p>
          <a:p>
            <a:pPr marL="558900" lvl="1" indent="-342900">
              <a:buFont typeface="Wingdings" panose="05000000000000000000" pitchFamily="2" charset="2"/>
              <a:buChar char="v"/>
            </a:pPr>
            <a:r>
              <a:rPr lang="fr-FR" sz="2000" b="1" dirty="0" smtClean="0">
                <a:solidFill>
                  <a:srgbClr val="FFFF00"/>
                </a:solidFill>
              </a:rPr>
              <a:t>L’allocation manuelle et les Gsm/</a:t>
            </a:r>
            <a:r>
              <a:rPr lang="fr-FR" sz="2000" b="1" dirty="0" err="1" smtClean="0">
                <a:solidFill>
                  <a:srgbClr val="FFFF00"/>
                </a:solidFill>
              </a:rPr>
              <a:t>og</a:t>
            </a:r>
            <a:endParaRPr lang="fr-FR" sz="2000" b="1" dirty="0" smtClean="0">
              <a:solidFill>
                <a:srgbClr val="FFFF00"/>
              </a:solidFill>
            </a:endParaRPr>
          </a:p>
          <a:p>
            <a:pPr marL="558900" lvl="1" indent="-342900">
              <a:buFont typeface="Wingdings" panose="05000000000000000000" pitchFamily="2" charset="2"/>
              <a:buChar char="v"/>
            </a:pPr>
            <a:r>
              <a:rPr lang="fr-FR" sz="2000" dirty="0" smtClean="0"/>
              <a:t>Cas particuliers « allocations manuelles »</a:t>
            </a:r>
          </a:p>
          <a:p>
            <a:pPr marL="558900" lvl="1" indent="-342900">
              <a:buFont typeface="Wingdings" panose="05000000000000000000" pitchFamily="2" charset="2"/>
              <a:buChar char="v"/>
            </a:pPr>
            <a:r>
              <a:rPr lang="fr-FR" sz="2000" dirty="0" smtClean="0"/>
              <a:t>Cas particuliers « </a:t>
            </a:r>
            <a:r>
              <a:rPr lang="fr-FR" sz="2000" dirty="0" err="1" smtClean="0"/>
              <a:t>fourgous</a:t>
            </a:r>
            <a:r>
              <a:rPr lang="fr-FR" sz="2000" dirty="0" smtClean="0"/>
              <a:t> »</a:t>
            </a:r>
          </a:p>
          <a:p>
            <a:endParaRPr lang="fr-FR" sz="2000" dirty="0"/>
          </a:p>
          <a:p>
            <a:r>
              <a:rPr lang="fr-FR" sz="2800" dirty="0" smtClean="0"/>
              <a:t>D) Infos </a:t>
            </a:r>
            <a:r>
              <a:rPr lang="fr-FR" sz="2800" dirty="0" err="1" smtClean="0"/>
              <a:t>précontracTuelles</a:t>
            </a:r>
            <a:endParaRPr lang="fr-FR" sz="2800" dirty="0" smtClean="0"/>
          </a:p>
          <a:p>
            <a:endParaRPr lang="fr-FR" sz="2800" dirty="0"/>
          </a:p>
          <a:p>
            <a:r>
              <a:rPr lang="fr-FR" sz="2800" dirty="0" smtClean="0"/>
              <a:t>E) Post entretien : le </a:t>
            </a:r>
            <a:r>
              <a:rPr lang="fr-FR" sz="2800" dirty="0" err="1" smtClean="0"/>
              <a:t>cr</a:t>
            </a:r>
            <a:endParaRPr lang="fr-FR" sz="3200" dirty="0" smtClean="0"/>
          </a:p>
        </p:txBody>
      </p:sp>
      <p:sp>
        <p:nvSpPr>
          <p:cNvPr id="3" name="Espace réservé du numéro de diapositive 2"/>
          <p:cNvSpPr>
            <a:spLocks noGrp="1"/>
          </p:cNvSpPr>
          <p:nvPr>
            <p:ph type="sldNum" sz="quarter" idx="14"/>
          </p:nvPr>
        </p:nvSpPr>
        <p:spPr/>
        <p:txBody>
          <a:bodyPr/>
          <a:lstStyle/>
          <a:p>
            <a:fld id="{0536D7D7-E68B-4848-A580-3E20DDE126DB}" type="slidenum">
              <a:rPr lang="fr-FR" smtClean="0">
                <a:solidFill>
                  <a:prstClr val="black"/>
                </a:solidFill>
              </a:rPr>
              <a:pPr/>
              <a:t>11</a:t>
            </a:fld>
            <a:endParaRPr lang="fr-FR">
              <a:solidFill>
                <a:prstClr val="black"/>
              </a:solidFill>
            </a:endParaRPr>
          </a:p>
        </p:txBody>
      </p:sp>
      <p:sp>
        <p:nvSpPr>
          <p:cNvPr id="2" name="Rectangle à coins arrondis 1"/>
          <p:cNvSpPr/>
          <p:nvPr/>
        </p:nvSpPr>
        <p:spPr>
          <a:xfrm>
            <a:off x="1115616" y="2521470"/>
            <a:ext cx="7056784" cy="1070595"/>
          </a:xfrm>
          <a:prstGeom prst="roundRect">
            <a:avLst/>
          </a:prstGeom>
          <a:no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prstClr val="white"/>
              </a:solidFill>
            </a:endParaRPr>
          </a:p>
        </p:txBody>
      </p:sp>
      <p:sp>
        <p:nvSpPr>
          <p:cNvPr id="7" name="Espace réservé du pied de page 4"/>
          <p:cNvSpPr txBox="1">
            <a:spLocks/>
          </p:cNvSpPr>
          <p:nvPr/>
        </p:nvSpPr>
        <p:spPr>
          <a:xfrm>
            <a:off x="2699792" y="6463539"/>
            <a:ext cx="3960240" cy="365125"/>
          </a:xfrm>
          <a:prstGeom prst="rect">
            <a:avLst/>
          </a:prstGeom>
        </p:spPr>
        <p:txBody>
          <a:bodyPr vert="horz" lIns="91440" tIns="45720" rIns="91440" bIns="45720" rtlCol="0" anchor="ctr"/>
          <a:lstStyle>
            <a:defPPr>
              <a:defRPr lang="fr-FR"/>
            </a:defPPr>
            <a:lvl1pPr marL="0" algn="ctr" defTabSz="914400" rtl="0" eaLnBrk="1" latinLnBrk="0" hangingPunct="1">
              <a:defRPr sz="900" kern="1200">
                <a:solidFill>
                  <a:srgbClr val="223A5A"/>
                </a:solidFill>
                <a:latin typeface="Verdana" panose="020B0604030504040204" pitchFamily="34" charset="0"/>
                <a:ea typeface="Verdana" panose="020B0604030504040204" pitchFamily="34" charset="0"/>
                <a:cs typeface="Verdana" panose="020B060403050404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r-FR" dirty="0" smtClean="0"/>
              <a:t>HDJ S8 – Cas particuliers Parcours Client Epargne Financière</a:t>
            </a:r>
            <a:endParaRPr lang="fr-FR" dirty="0"/>
          </a:p>
        </p:txBody>
      </p:sp>
    </p:spTree>
    <p:extLst>
      <p:ext uri="{BB962C8B-B14F-4D97-AF65-F5344CB8AC3E}">
        <p14:creationId xmlns:p14="http://schemas.microsoft.com/office/powerpoint/2010/main" val="50577715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 name="Rectangle à coins arrondis 103"/>
          <p:cNvSpPr/>
          <p:nvPr/>
        </p:nvSpPr>
        <p:spPr>
          <a:xfrm>
            <a:off x="225692" y="5226521"/>
            <a:ext cx="7776864" cy="800472"/>
          </a:xfrm>
          <a:prstGeom prst="roundRect">
            <a:avLst>
              <a:gd name="adj" fmla="val 24997"/>
            </a:avLst>
          </a:prstGeom>
          <a:solidFill>
            <a:srgbClr val="FFCCFF"/>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 name="Rectangle à coins arrondis 16"/>
          <p:cNvSpPr/>
          <p:nvPr/>
        </p:nvSpPr>
        <p:spPr>
          <a:xfrm>
            <a:off x="251520" y="2645623"/>
            <a:ext cx="7776864" cy="2151529"/>
          </a:xfrm>
          <a:prstGeom prst="roundRect">
            <a:avLst/>
          </a:prstGeom>
          <a:solidFill>
            <a:srgbClr val="FFCCFF"/>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5" name="Titre 24"/>
          <p:cNvSpPr>
            <a:spLocks noGrp="1"/>
          </p:cNvSpPr>
          <p:nvPr>
            <p:ph type="title"/>
          </p:nvPr>
        </p:nvSpPr>
        <p:spPr>
          <a:xfrm>
            <a:off x="251308" y="378000"/>
            <a:ext cx="8543492" cy="399600"/>
          </a:xfrm>
        </p:spPr>
        <p:txBody>
          <a:bodyPr/>
          <a:lstStyle/>
          <a:p>
            <a:r>
              <a:rPr lang="fr-FR" dirty="0" smtClean="0">
                <a:solidFill>
                  <a:srgbClr val="7030A0"/>
                </a:solidFill>
              </a:rPr>
              <a:t>C) Propositions de la banque : l’allocation manuelle et les GSM/OG </a:t>
            </a:r>
            <a:endParaRPr lang="fr-FR" dirty="0">
              <a:solidFill>
                <a:srgbClr val="7030A0"/>
              </a:solidFill>
            </a:endParaRPr>
          </a:p>
        </p:txBody>
      </p:sp>
      <p:sp>
        <p:nvSpPr>
          <p:cNvPr id="4" name="Espace réservé du numéro de diapositive 3"/>
          <p:cNvSpPr>
            <a:spLocks noGrp="1"/>
          </p:cNvSpPr>
          <p:nvPr>
            <p:ph type="sldNum" sz="quarter" idx="22"/>
          </p:nvPr>
        </p:nvSpPr>
        <p:spPr/>
        <p:txBody>
          <a:bodyPr/>
          <a:lstStyle/>
          <a:p>
            <a:fld id="{0536D7D7-E68B-4848-A580-3E20DDE126DB}" type="slidenum">
              <a:rPr lang="fr-FR" smtClean="0">
                <a:solidFill>
                  <a:prstClr val="black"/>
                </a:solidFill>
              </a:rPr>
              <a:pPr/>
              <a:t>12</a:t>
            </a:fld>
            <a:endParaRPr lang="fr-FR" dirty="0">
              <a:solidFill>
                <a:prstClr val="black"/>
              </a:solidFill>
            </a:endParaRPr>
          </a:p>
        </p:txBody>
      </p:sp>
      <p:grpSp>
        <p:nvGrpSpPr>
          <p:cNvPr id="46" name="Groupe 45"/>
          <p:cNvGrpSpPr/>
          <p:nvPr/>
        </p:nvGrpSpPr>
        <p:grpSpPr>
          <a:xfrm>
            <a:off x="95496" y="1052736"/>
            <a:ext cx="8706599" cy="432000"/>
            <a:chOff x="159489" y="1401704"/>
            <a:chExt cx="8706599" cy="432000"/>
          </a:xfrm>
        </p:grpSpPr>
        <p:sp>
          <p:nvSpPr>
            <p:cNvPr id="47" name="Chevron 46"/>
            <p:cNvSpPr/>
            <p:nvPr/>
          </p:nvSpPr>
          <p:spPr>
            <a:xfrm>
              <a:off x="5596774" y="1401704"/>
              <a:ext cx="1080000" cy="432000"/>
            </a:xfrm>
            <a:prstGeom prst="chevron">
              <a:avLst/>
            </a:prstGeom>
            <a:gradFill flip="none" rotWithShape="1">
              <a:gsLst>
                <a:gs pos="4000">
                  <a:srgbClr val="FF0000">
                    <a:alpha val="80000"/>
                  </a:srgbClr>
                </a:gs>
                <a:gs pos="100000">
                  <a:srgbClr val="581D74"/>
                </a:gs>
              </a:gsLst>
              <a:lin ang="8100000" scaled="1"/>
              <a:tileRect/>
            </a:gradFill>
            <a:ln w="9525" cap="flat" cmpd="sng" algn="ctr">
              <a:solidFill>
                <a:sysClr val="window" lastClr="FFFFFF"/>
              </a:solidFill>
              <a:prstDash val="solid"/>
            </a:ln>
            <a:effectLst/>
          </p:spPr>
          <p:txBody>
            <a:bodyPr rtlCol="0" anchor="ctr"/>
            <a:lstStyle/>
            <a:p>
              <a:pPr algn="ctr" defTabSz="457200"/>
              <a:r>
                <a:rPr lang="fr-FR" sz="1000" kern="0" dirty="0" smtClean="0">
                  <a:solidFill>
                    <a:prstClr val="white"/>
                  </a:solidFill>
                  <a:latin typeface="Calibri"/>
                </a:rPr>
                <a:t>Choix du client</a:t>
              </a:r>
            </a:p>
          </p:txBody>
        </p:sp>
        <p:sp>
          <p:nvSpPr>
            <p:cNvPr id="48" name="Chevron 47"/>
            <p:cNvSpPr/>
            <p:nvPr/>
          </p:nvSpPr>
          <p:spPr>
            <a:xfrm>
              <a:off x="4178117" y="1401704"/>
              <a:ext cx="1548000" cy="432000"/>
            </a:xfrm>
            <a:prstGeom prst="chevron">
              <a:avLst/>
            </a:prstGeom>
            <a:gradFill flip="none" rotWithShape="1">
              <a:gsLst>
                <a:gs pos="4000">
                  <a:srgbClr val="FF0000">
                    <a:alpha val="60000"/>
                  </a:srgbClr>
                </a:gs>
                <a:gs pos="100000">
                  <a:srgbClr val="581D74"/>
                </a:gs>
              </a:gsLst>
              <a:lin ang="8100000" scaled="1"/>
              <a:tileRect/>
            </a:gradFill>
            <a:ln w="9525" cap="flat" cmpd="sng" algn="ctr">
              <a:solidFill>
                <a:sysClr val="window" lastClr="FFFFFF"/>
              </a:solidFill>
              <a:prstDash val="solid"/>
            </a:ln>
            <a:effectLst/>
          </p:spPr>
          <p:txBody>
            <a:bodyPr rtlCol="0" anchor="ctr"/>
            <a:lstStyle/>
            <a:p>
              <a:pPr algn="ctr" defTabSz="457200"/>
              <a:r>
                <a:rPr lang="fr-FR" sz="1000" kern="0" dirty="0" smtClean="0">
                  <a:solidFill>
                    <a:prstClr val="white"/>
                  </a:solidFill>
                  <a:latin typeface="Calibri"/>
                </a:rPr>
                <a:t>Infos</a:t>
              </a:r>
            </a:p>
            <a:p>
              <a:pPr algn="ctr" defTabSz="457200"/>
              <a:r>
                <a:rPr lang="fr-FR" sz="1000" kern="0" dirty="0" smtClean="0">
                  <a:solidFill>
                    <a:prstClr val="white"/>
                  </a:solidFill>
                  <a:latin typeface="Calibri"/>
                </a:rPr>
                <a:t>précontractuelles</a:t>
              </a:r>
            </a:p>
          </p:txBody>
        </p:sp>
        <p:sp>
          <p:nvSpPr>
            <p:cNvPr id="49" name="Chevron 48"/>
            <p:cNvSpPr/>
            <p:nvPr/>
          </p:nvSpPr>
          <p:spPr>
            <a:xfrm>
              <a:off x="3155460" y="1401704"/>
              <a:ext cx="1152000" cy="432000"/>
            </a:xfrm>
            <a:prstGeom prst="chevron">
              <a:avLst/>
            </a:prstGeom>
            <a:gradFill flip="none" rotWithShape="1">
              <a:gsLst>
                <a:gs pos="4000">
                  <a:srgbClr val="FF0000">
                    <a:alpha val="40000"/>
                  </a:srgbClr>
                </a:gs>
                <a:gs pos="100000">
                  <a:srgbClr val="581D74"/>
                </a:gs>
              </a:gsLst>
              <a:lin ang="8100000" scaled="1"/>
              <a:tileRect/>
            </a:gradFill>
            <a:ln w="9525" cap="flat" cmpd="sng" algn="ctr">
              <a:solidFill>
                <a:sysClr val="window" lastClr="FFFFFF"/>
              </a:solidFill>
              <a:prstDash val="solid"/>
            </a:ln>
            <a:effectLst/>
          </p:spPr>
          <p:txBody>
            <a:bodyPr rtlCol="0" anchor="ctr"/>
            <a:lstStyle/>
            <a:p>
              <a:pPr algn="ctr" defTabSz="457200"/>
              <a:r>
                <a:rPr lang="fr-FR" sz="1000" kern="0" dirty="0" err="1" smtClean="0">
                  <a:solidFill>
                    <a:prstClr val="white"/>
                  </a:solidFill>
                  <a:latin typeface="Calibri"/>
                </a:rPr>
                <a:t>Propo</a:t>
              </a:r>
              <a:r>
                <a:rPr lang="fr-FR" sz="1000" kern="0" dirty="0" smtClean="0">
                  <a:solidFill>
                    <a:prstClr val="white"/>
                  </a:solidFill>
                  <a:latin typeface="Calibri"/>
                </a:rPr>
                <a:t> de la banque</a:t>
              </a:r>
            </a:p>
          </p:txBody>
        </p:sp>
        <p:sp>
          <p:nvSpPr>
            <p:cNvPr id="50" name="Chevron 49"/>
            <p:cNvSpPr/>
            <p:nvPr/>
          </p:nvSpPr>
          <p:spPr>
            <a:xfrm>
              <a:off x="2096803" y="1401704"/>
              <a:ext cx="1188000" cy="432000"/>
            </a:xfrm>
            <a:prstGeom prst="chevron">
              <a:avLst/>
            </a:prstGeom>
            <a:gradFill flip="none" rotWithShape="1">
              <a:gsLst>
                <a:gs pos="0">
                  <a:srgbClr val="99449A">
                    <a:lumMod val="50000"/>
                  </a:srgbClr>
                </a:gs>
                <a:gs pos="100000">
                  <a:srgbClr val="C00000"/>
                </a:gs>
              </a:gsLst>
              <a:lin ang="18900000" scaled="1"/>
              <a:tileRect/>
            </a:gradFill>
            <a:ln w="9525" cap="flat" cmpd="sng" algn="ctr">
              <a:solidFill>
                <a:sysClr val="window" lastClr="FFFFFF"/>
              </a:solidFill>
              <a:prstDash val="solid"/>
            </a:ln>
            <a:effectLst/>
          </p:spPr>
          <p:txBody>
            <a:bodyPr rtlCol="0" anchor="ctr"/>
            <a:lstStyle/>
            <a:p>
              <a:pPr algn="ctr" defTabSz="457200"/>
              <a:r>
                <a:rPr lang="fr-FR" sz="1000" kern="0" dirty="0" smtClean="0">
                  <a:solidFill>
                    <a:prstClr val="white"/>
                  </a:solidFill>
                  <a:latin typeface="Calibri"/>
                </a:rPr>
                <a:t>Définition des projets</a:t>
              </a:r>
            </a:p>
          </p:txBody>
        </p:sp>
        <p:sp>
          <p:nvSpPr>
            <p:cNvPr id="51" name="Chevron 50"/>
            <p:cNvSpPr/>
            <p:nvPr/>
          </p:nvSpPr>
          <p:spPr>
            <a:xfrm>
              <a:off x="6547431" y="1401704"/>
              <a:ext cx="1116000" cy="432000"/>
            </a:xfrm>
            <a:prstGeom prst="chevron">
              <a:avLst/>
            </a:prstGeom>
            <a:gradFill flip="none" rotWithShape="1">
              <a:gsLst>
                <a:gs pos="4000">
                  <a:srgbClr val="FF0000">
                    <a:alpha val="80000"/>
                  </a:srgbClr>
                </a:gs>
                <a:gs pos="100000">
                  <a:srgbClr val="581D74"/>
                </a:gs>
              </a:gsLst>
              <a:lin ang="8100000" scaled="1"/>
              <a:tileRect/>
            </a:gradFill>
            <a:ln w="9525" cap="flat" cmpd="sng" algn="ctr">
              <a:solidFill>
                <a:sysClr val="window" lastClr="FFFFFF"/>
              </a:solidFill>
              <a:prstDash val="solid"/>
            </a:ln>
            <a:effectLst/>
          </p:spPr>
          <p:txBody>
            <a:bodyPr rtlCol="0" anchor="ctr"/>
            <a:lstStyle/>
            <a:p>
              <a:pPr algn="ctr" defTabSz="457200"/>
              <a:r>
                <a:rPr lang="fr-FR" sz="1000" kern="0" dirty="0" smtClean="0">
                  <a:solidFill>
                    <a:prstClr val="white"/>
                  </a:solidFill>
                  <a:latin typeface="Calibri"/>
                </a:rPr>
                <a:t>Synthèse Epargne</a:t>
              </a:r>
            </a:p>
          </p:txBody>
        </p:sp>
        <p:sp>
          <p:nvSpPr>
            <p:cNvPr id="52" name="Chevron 51"/>
            <p:cNvSpPr/>
            <p:nvPr/>
          </p:nvSpPr>
          <p:spPr>
            <a:xfrm>
              <a:off x="1362146" y="1401704"/>
              <a:ext cx="864000" cy="432000"/>
            </a:xfrm>
            <a:prstGeom prst="chevron">
              <a:avLst/>
            </a:prstGeom>
            <a:solidFill>
              <a:schemeClr val="bg1"/>
            </a:solidFill>
            <a:ln w="9525" cap="flat" cmpd="sng" algn="ctr">
              <a:solidFill>
                <a:srgbClr val="99449A">
                  <a:lumMod val="75000"/>
                </a:srgbClr>
              </a:solidFill>
              <a:prstDash val="solid"/>
            </a:ln>
            <a:effectLst/>
          </p:spPr>
          <p:txBody>
            <a:bodyPr rtlCol="0" anchor="ctr"/>
            <a:lstStyle/>
            <a:p>
              <a:pPr algn="ctr" defTabSz="457200"/>
              <a:r>
                <a:rPr lang="fr-FR" sz="1100" kern="0" dirty="0" smtClean="0">
                  <a:solidFill>
                    <a:srgbClr val="99449A">
                      <a:lumMod val="75000"/>
                    </a:srgbClr>
                  </a:solidFill>
                  <a:latin typeface="Calibri"/>
                </a:rPr>
                <a:t>QCF</a:t>
              </a:r>
            </a:p>
          </p:txBody>
        </p:sp>
        <p:sp>
          <p:nvSpPr>
            <p:cNvPr id="53" name="Chevron 52"/>
            <p:cNvSpPr/>
            <p:nvPr/>
          </p:nvSpPr>
          <p:spPr>
            <a:xfrm>
              <a:off x="159489" y="1401704"/>
              <a:ext cx="1332000" cy="432000"/>
            </a:xfrm>
            <a:prstGeom prst="chevron">
              <a:avLst/>
            </a:prstGeom>
            <a:solidFill>
              <a:sysClr val="window" lastClr="FFFFFF"/>
            </a:solidFill>
            <a:ln w="9525" cap="flat" cmpd="sng" algn="ctr">
              <a:solidFill>
                <a:srgbClr val="99449A">
                  <a:lumMod val="75000"/>
                </a:srgbClr>
              </a:solidFill>
              <a:prstDash val="solid"/>
            </a:ln>
            <a:effectLst/>
          </p:spPr>
          <p:txBody>
            <a:bodyPr rtlCol="0" anchor="ctr"/>
            <a:lstStyle/>
            <a:p>
              <a:pPr algn="ctr" defTabSz="457200"/>
              <a:r>
                <a:rPr lang="fr-FR" sz="1000" b="1" kern="0" dirty="0" smtClean="0">
                  <a:solidFill>
                    <a:srgbClr val="99449A">
                      <a:lumMod val="75000"/>
                    </a:srgbClr>
                  </a:solidFill>
                  <a:latin typeface="Calibri"/>
                </a:rPr>
                <a:t>Connaissance client</a:t>
              </a:r>
            </a:p>
          </p:txBody>
        </p:sp>
        <p:sp>
          <p:nvSpPr>
            <p:cNvPr id="54" name="Chevron 53"/>
            <p:cNvSpPr/>
            <p:nvPr/>
          </p:nvSpPr>
          <p:spPr>
            <a:xfrm>
              <a:off x="7534088" y="1401704"/>
              <a:ext cx="1332000" cy="432000"/>
            </a:xfrm>
            <a:prstGeom prst="chevron">
              <a:avLst/>
            </a:prstGeom>
            <a:solidFill>
              <a:sysClr val="window" lastClr="FFFFFF">
                <a:lumMod val="85000"/>
              </a:sysClr>
            </a:solidFill>
            <a:ln w="9525" cap="flat" cmpd="sng" algn="ctr">
              <a:solidFill>
                <a:srgbClr val="99449A">
                  <a:lumMod val="75000"/>
                </a:srgbClr>
              </a:solidFill>
              <a:prstDash val="solid"/>
            </a:ln>
            <a:effectLst/>
          </p:spPr>
          <p:txBody>
            <a:bodyPr rtlCol="0" anchor="ctr"/>
            <a:lstStyle/>
            <a:p>
              <a:pPr algn="ctr" defTabSz="457200"/>
              <a:r>
                <a:rPr lang="fr-FR" sz="1000" kern="0" dirty="0" smtClean="0">
                  <a:solidFill>
                    <a:srgbClr val="99449A">
                      <a:lumMod val="75000"/>
                    </a:srgbClr>
                  </a:solidFill>
                  <a:latin typeface="Calibri"/>
                </a:rPr>
                <a:t>Souscriptions</a:t>
              </a:r>
            </a:p>
          </p:txBody>
        </p:sp>
      </p:grpSp>
      <p:sp>
        <p:nvSpPr>
          <p:cNvPr id="3" name="Rectangle à coins arrondis 2"/>
          <p:cNvSpPr/>
          <p:nvPr/>
        </p:nvSpPr>
        <p:spPr>
          <a:xfrm>
            <a:off x="3095969" y="908720"/>
            <a:ext cx="1187999" cy="792088"/>
          </a:xfrm>
          <a:prstGeom prst="roundRect">
            <a:avLst/>
          </a:prstGeom>
          <a:no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prstClr val="white"/>
              </a:solidFill>
            </a:endParaRPr>
          </a:p>
        </p:txBody>
      </p:sp>
      <p:sp>
        <p:nvSpPr>
          <p:cNvPr id="5" name="Accolade fermante 4"/>
          <p:cNvSpPr/>
          <p:nvPr/>
        </p:nvSpPr>
        <p:spPr>
          <a:xfrm rot="5400000">
            <a:off x="3565002" y="1334665"/>
            <a:ext cx="288034" cy="1187998"/>
          </a:xfrm>
          <a:prstGeom prst="rightBrace">
            <a:avLst/>
          </a:prstGeom>
          <a:ln w="31750">
            <a:solidFill>
              <a:srgbClr val="7030A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solidFill>
                <a:prstClr val="black"/>
              </a:solidFill>
            </a:endParaRPr>
          </a:p>
        </p:txBody>
      </p:sp>
      <p:sp>
        <p:nvSpPr>
          <p:cNvPr id="89" name="Content Placeholder 2">
            <a:extLst>
              <a:ext uri="{FF2B5EF4-FFF2-40B4-BE49-F238E27FC236}">
                <a16:creationId xmlns="" xmlns:a16="http://schemas.microsoft.com/office/drawing/2014/main" id="{C712DE1F-32F4-4BDD-8BF5-289E14D81162}"/>
              </a:ext>
            </a:extLst>
          </p:cNvPr>
          <p:cNvSpPr txBox="1">
            <a:spLocks/>
          </p:cNvSpPr>
          <p:nvPr/>
        </p:nvSpPr>
        <p:spPr bwMode="auto">
          <a:xfrm>
            <a:off x="410510" y="5230285"/>
            <a:ext cx="7905905" cy="286366"/>
          </a:xfrm>
          <a:prstGeom prst="rect">
            <a:avLst/>
          </a:prstGeom>
          <a:noFill/>
          <a:ln>
            <a:noFill/>
          </a:ln>
          <a:extLst/>
        </p:spPr>
        <p:txBody>
          <a:bodyPr vert="horz" wrap="square" lIns="91440" tIns="45720" rIns="91440" bIns="45720" numCol="1" anchor="ctr" anchorCtr="0" compatLnSpc="1">
            <a:prstTxWarp prst="textNoShape">
              <a:avLst/>
            </a:prstTxWarp>
          </a:bodyPr>
          <a:lstStyle>
            <a:lvl1pPr marL="342900" indent="-342900" algn="l" rtl="0" eaLnBrk="1" fontAlgn="base" hangingPunct="1">
              <a:spcBef>
                <a:spcPct val="20000"/>
              </a:spcBef>
              <a:spcAft>
                <a:spcPct val="0"/>
              </a:spcAft>
              <a:buClr>
                <a:schemeClr val="accent1"/>
              </a:buClr>
              <a:buSzPct val="80000"/>
              <a:buFont typeface="Wingdings" pitchFamily="2" charset="2"/>
              <a:buChar char="l"/>
              <a:defRPr sz="2000" b="1">
                <a:solidFill>
                  <a:schemeClr val="accent1"/>
                </a:solidFill>
                <a:latin typeface="+mn-lt"/>
                <a:ea typeface="+mn-ea"/>
                <a:cs typeface="+mn-cs"/>
              </a:defRPr>
            </a:lvl1pPr>
            <a:lvl2pPr marL="742950" indent="-285750" algn="l" rtl="0" eaLnBrk="1" fontAlgn="base" hangingPunct="1">
              <a:spcBef>
                <a:spcPct val="20000"/>
              </a:spcBef>
              <a:spcAft>
                <a:spcPct val="0"/>
              </a:spcAft>
              <a:buClr>
                <a:srgbClr val="F47920"/>
              </a:buClr>
              <a:buFont typeface="Verdana" pitchFamily="34" charset="0"/>
              <a:buChar char="&gt;"/>
              <a:defRPr>
                <a:solidFill>
                  <a:schemeClr val="tx1"/>
                </a:solidFill>
                <a:latin typeface="+mn-lt"/>
              </a:defRPr>
            </a:lvl2pPr>
            <a:lvl3pPr marL="1143000" indent="-228600" algn="l" rtl="0" eaLnBrk="1" fontAlgn="base" hangingPunct="1">
              <a:spcBef>
                <a:spcPct val="20000"/>
              </a:spcBef>
              <a:spcAft>
                <a:spcPct val="0"/>
              </a:spcAft>
              <a:buClr>
                <a:schemeClr val="accent2"/>
              </a:buClr>
              <a:buSzPct val="90000"/>
              <a:buChar char="•"/>
              <a:defRPr sz="1600">
                <a:solidFill>
                  <a:schemeClr val="tx1"/>
                </a:solidFill>
                <a:latin typeface="+mn-lt"/>
              </a:defRPr>
            </a:lvl3pPr>
            <a:lvl4pPr marL="1600200" indent="-228600" algn="l" rtl="0" eaLnBrk="1" fontAlgn="base" hangingPunct="1">
              <a:spcBef>
                <a:spcPct val="20000"/>
              </a:spcBef>
              <a:spcAft>
                <a:spcPct val="0"/>
              </a:spcAft>
              <a:buClr>
                <a:srgbClr val="BDCF41"/>
              </a:buClr>
              <a:buSzPct val="80000"/>
              <a:buFont typeface="Courier New" pitchFamily="49" charset="0"/>
              <a:buChar char="o"/>
              <a:defRPr sz="1200">
                <a:solidFill>
                  <a:schemeClr val="tx1"/>
                </a:solidFill>
                <a:latin typeface="+mn-lt"/>
              </a:defRPr>
            </a:lvl4pPr>
            <a:lvl5pPr marL="2057400" indent="-228600" algn="l" rtl="0" eaLnBrk="1" fontAlgn="base" hangingPunct="1">
              <a:spcBef>
                <a:spcPct val="20000"/>
              </a:spcBef>
              <a:spcAft>
                <a:spcPct val="0"/>
              </a:spcAft>
              <a:buClr>
                <a:srgbClr val="B0006C"/>
              </a:buClr>
              <a:buFont typeface="Arial" charset="0"/>
              <a:buChar char="»"/>
              <a:defRPr sz="1100">
                <a:solidFill>
                  <a:schemeClr val="tx1"/>
                </a:solidFill>
                <a:latin typeface="+mn-lt"/>
              </a:defRPr>
            </a:lvl5pPr>
            <a:lvl6pPr marL="2514600" indent="-228600" algn="l" rtl="0" eaLnBrk="1" fontAlgn="base" hangingPunct="1">
              <a:spcBef>
                <a:spcPct val="20000"/>
              </a:spcBef>
              <a:spcAft>
                <a:spcPct val="0"/>
              </a:spcAft>
              <a:buClr>
                <a:schemeClr val="hlink"/>
              </a:buClr>
              <a:buFont typeface="Arial" charset="0"/>
              <a:buChar char="»"/>
              <a:defRPr sz="1200">
                <a:solidFill>
                  <a:schemeClr val="tx1"/>
                </a:solidFill>
                <a:latin typeface="+mn-lt"/>
              </a:defRPr>
            </a:lvl6pPr>
            <a:lvl7pPr marL="2971800" indent="-228600" algn="l" rtl="0" eaLnBrk="1" fontAlgn="base" hangingPunct="1">
              <a:spcBef>
                <a:spcPct val="20000"/>
              </a:spcBef>
              <a:spcAft>
                <a:spcPct val="0"/>
              </a:spcAft>
              <a:buClr>
                <a:schemeClr val="hlink"/>
              </a:buClr>
              <a:buFont typeface="Arial" charset="0"/>
              <a:buChar char="»"/>
              <a:defRPr sz="1200">
                <a:solidFill>
                  <a:schemeClr val="tx1"/>
                </a:solidFill>
                <a:latin typeface="+mn-lt"/>
              </a:defRPr>
            </a:lvl7pPr>
            <a:lvl8pPr marL="3429000" indent="-228600" algn="l" rtl="0" eaLnBrk="1" fontAlgn="base" hangingPunct="1">
              <a:spcBef>
                <a:spcPct val="20000"/>
              </a:spcBef>
              <a:spcAft>
                <a:spcPct val="0"/>
              </a:spcAft>
              <a:buClr>
                <a:schemeClr val="hlink"/>
              </a:buClr>
              <a:buFont typeface="Arial" charset="0"/>
              <a:buChar char="»"/>
              <a:defRPr sz="1200">
                <a:solidFill>
                  <a:schemeClr val="tx1"/>
                </a:solidFill>
                <a:latin typeface="+mn-lt"/>
              </a:defRPr>
            </a:lvl8pPr>
            <a:lvl9pPr marL="3886200" indent="-228600" algn="l" rtl="0" eaLnBrk="1" fontAlgn="base" hangingPunct="1">
              <a:spcBef>
                <a:spcPct val="20000"/>
              </a:spcBef>
              <a:spcAft>
                <a:spcPct val="0"/>
              </a:spcAft>
              <a:buClr>
                <a:schemeClr val="hlink"/>
              </a:buClr>
              <a:buFont typeface="Arial" charset="0"/>
              <a:buChar char="»"/>
              <a:defRPr sz="1200">
                <a:solidFill>
                  <a:schemeClr val="tx1"/>
                </a:solidFill>
                <a:latin typeface="+mn-lt"/>
              </a:defRPr>
            </a:lvl9pPr>
          </a:lstStyle>
          <a:p>
            <a:pPr marL="0" marR="0" lvl="0" indent="0" algn="l" defTabSz="914400" rtl="0" eaLnBrk="1" fontAlgn="base" latinLnBrk="0" hangingPunct="1">
              <a:lnSpc>
                <a:spcPct val="100000"/>
              </a:lnSpc>
              <a:spcBef>
                <a:spcPct val="20000"/>
              </a:spcBef>
              <a:spcAft>
                <a:spcPct val="0"/>
              </a:spcAft>
              <a:buClr>
                <a:srgbClr val="4F81BD"/>
              </a:buClr>
              <a:buSzPct val="80000"/>
              <a:buFont typeface="Wingdings" pitchFamily="2" charset="2"/>
              <a:buNone/>
              <a:tabLst/>
              <a:defRPr/>
            </a:pPr>
            <a:r>
              <a:rPr kumimoji="0" lang="fr-FR" sz="1800" b="1" i="0" u="none" strike="noStrike" kern="0" cap="small" spc="0" normalizeH="0" baseline="0" noProof="0" dirty="0">
                <a:ln>
                  <a:noFill/>
                </a:ln>
                <a:solidFill>
                  <a:srgbClr val="C0504D"/>
                </a:solidFill>
                <a:effectLst/>
                <a:uLnTx/>
                <a:uFillTx/>
                <a:latin typeface="Calibri" panose="020F0502020204030204"/>
                <a:ea typeface="+mn-ea"/>
                <a:cs typeface="+mn-cs"/>
              </a:rPr>
              <a:t>Critères pour lesquels le recours à la GSM / OG est </a:t>
            </a:r>
            <a:r>
              <a:rPr kumimoji="0" lang="fr-FR" sz="1800" b="1" i="0" u="none" strike="noStrike" kern="0" cap="small" spc="0" normalizeH="0" baseline="0" noProof="0" dirty="0" smtClean="0">
                <a:ln>
                  <a:noFill/>
                </a:ln>
                <a:solidFill>
                  <a:srgbClr val="C0504D"/>
                </a:solidFill>
                <a:effectLst/>
                <a:uLnTx/>
                <a:uFillTx/>
                <a:latin typeface="Calibri" panose="020F0502020204030204"/>
                <a:ea typeface="+mn-ea"/>
                <a:cs typeface="+mn-cs"/>
              </a:rPr>
              <a:t>recommandé :</a:t>
            </a:r>
            <a:endParaRPr kumimoji="0" lang="fr-FR" sz="1800" b="1" i="0" u="none" strike="noStrike" kern="0" cap="small" spc="0" normalizeH="0" baseline="0" noProof="0" dirty="0">
              <a:ln>
                <a:noFill/>
              </a:ln>
              <a:solidFill>
                <a:srgbClr val="C0504D"/>
              </a:solidFill>
              <a:effectLst/>
              <a:uLnTx/>
              <a:uFillTx/>
              <a:latin typeface="Calibri" panose="020F0502020204030204"/>
              <a:ea typeface="+mn-ea"/>
              <a:cs typeface="+mn-cs"/>
            </a:endParaRPr>
          </a:p>
        </p:txBody>
      </p:sp>
      <p:sp>
        <p:nvSpPr>
          <p:cNvPr id="90" name="Content Placeholder 2">
            <a:extLst>
              <a:ext uri="{FF2B5EF4-FFF2-40B4-BE49-F238E27FC236}">
                <a16:creationId xmlns="" xmlns:a16="http://schemas.microsoft.com/office/drawing/2014/main" id="{C712DE1F-32F4-4BDD-8BF5-289E14D81162}"/>
              </a:ext>
            </a:extLst>
          </p:cNvPr>
          <p:cNvSpPr txBox="1">
            <a:spLocks/>
          </p:cNvSpPr>
          <p:nvPr/>
        </p:nvSpPr>
        <p:spPr bwMode="auto">
          <a:xfrm>
            <a:off x="388130" y="2775050"/>
            <a:ext cx="8072301" cy="194249"/>
          </a:xfrm>
          <a:prstGeom prst="rect">
            <a:avLst/>
          </a:prstGeom>
          <a:noFill/>
          <a:ln>
            <a:noFill/>
          </a:ln>
          <a:extLst/>
        </p:spPr>
        <p:txBody>
          <a:bodyPr vert="horz" wrap="square" lIns="91440" tIns="45720" rIns="91440" bIns="45720" numCol="1" anchor="ctr" anchorCtr="0" compatLnSpc="1">
            <a:prstTxWarp prst="textNoShape">
              <a:avLst/>
            </a:prstTxWarp>
          </a:bodyPr>
          <a:lstStyle>
            <a:lvl1pPr marL="342900" indent="-342900" algn="l" rtl="0" eaLnBrk="1" fontAlgn="base" hangingPunct="1">
              <a:spcBef>
                <a:spcPct val="20000"/>
              </a:spcBef>
              <a:spcAft>
                <a:spcPct val="0"/>
              </a:spcAft>
              <a:buClr>
                <a:schemeClr val="accent1"/>
              </a:buClr>
              <a:buSzPct val="80000"/>
              <a:buFont typeface="Wingdings" pitchFamily="2" charset="2"/>
              <a:buChar char="l"/>
              <a:defRPr sz="2000" b="1">
                <a:solidFill>
                  <a:schemeClr val="accent1"/>
                </a:solidFill>
                <a:latin typeface="+mn-lt"/>
                <a:ea typeface="+mn-ea"/>
                <a:cs typeface="+mn-cs"/>
              </a:defRPr>
            </a:lvl1pPr>
            <a:lvl2pPr marL="742950" indent="-285750" algn="l" rtl="0" eaLnBrk="1" fontAlgn="base" hangingPunct="1">
              <a:spcBef>
                <a:spcPct val="20000"/>
              </a:spcBef>
              <a:spcAft>
                <a:spcPct val="0"/>
              </a:spcAft>
              <a:buClr>
                <a:srgbClr val="F47920"/>
              </a:buClr>
              <a:buFont typeface="Verdana" pitchFamily="34" charset="0"/>
              <a:buChar char="&gt;"/>
              <a:defRPr>
                <a:solidFill>
                  <a:schemeClr val="tx1"/>
                </a:solidFill>
                <a:latin typeface="+mn-lt"/>
              </a:defRPr>
            </a:lvl2pPr>
            <a:lvl3pPr marL="1143000" indent="-228600" algn="l" rtl="0" eaLnBrk="1" fontAlgn="base" hangingPunct="1">
              <a:spcBef>
                <a:spcPct val="20000"/>
              </a:spcBef>
              <a:spcAft>
                <a:spcPct val="0"/>
              </a:spcAft>
              <a:buClr>
                <a:schemeClr val="accent2"/>
              </a:buClr>
              <a:buSzPct val="90000"/>
              <a:buChar char="•"/>
              <a:defRPr sz="1600">
                <a:solidFill>
                  <a:schemeClr val="tx1"/>
                </a:solidFill>
                <a:latin typeface="+mn-lt"/>
              </a:defRPr>
            </a:lvl3pPr>
            <a:lvl4pPr marL="1600200" indent="-228600" algn="l" rtl="0" eaLnBrk="1" fontAlgn="base" hangingPunct="1">
              <a:spcBef>
                <a:spcPct val="20000"/>
              </a:spcBef>
              <a:spcAft>
                <a:spcPct val="0"/>
              </a:spcAft>
              <a:buClr>
                <a:srgbClr val="BDCF41"/>
              </a:buClr>
              <a:buSzPct val="80000"/>
              <a:buFont typeface="Courier New" pitchFamily="49" charset="0"/>
              <a:buChar char="o"/>
              <a:defRPr sz="1200">
                <a:solidFill>
                  <a:schemeClr val="tx1"/>
                </a:solidFill>
                <a:latin typeface="+mn-lt"/>
              </a:defRPr>
            </a:lvl4pPr>
            <a:lvl5pPr marL="2057400" indent="-228600" algn="l" rtl="0" eaLnBrk="1" fontAlgn="base" hangingPunct="1">
              <a:spcBef>
                <a:spcPct val="20000"/>
              </a:spcBef>
              <a:spcAft>
                <a:spcPct val="0"/>
              </a:spcAft>
              <a:buClr>
                <a:srgbClr val="B0006C"/>
              </a:buClr>
              <a:buFont typeface="Arial" charset="0"/>
              <a:buChar char="»"/>
              <a:defRPr sz="1100">
                <a:solidFill>
                  <a:schemeClr val="tx1"/>
                </a:solidFill>
                <a:latin typeface="+mn-lt"/>
              </a:defRPr>
            </a:lvl5pPr>
            <a:lvl6pPr marL="2514600" indent="-228600" algn="l" rtl="0" eaLnBrk="1" fontAlgn="base" hangingPunct="1">
              <a:spcBef>
                <a:spcPct val="20000"/>
              </a:spcBef>
              <a:spcAft>
                <a:spcPct val="0"/>
              </a:spcAft>
              <a:buClr>
                <a:schemeClr val="hlink"/>
              </a:buClr>
              <a:buFont typeface="Arial" charset="0"/>
              <a:buChar char="»"/>
              <a:defRPr sz="1200">
                <a:solidFill>
                  <a:schemeClr val="tx1"/>
                </a:solidFill>
                <a:latin typeface="+mn-lt"/>
              </a:defRPr>
            </a:lvl6pPr>
            <a:lvl7pPr marL="2971800" indent="-228600" algn="l" rtl="0" eaLnBrk="1" fontAlgn="base" hangingPunct="1">
              <a:spcBef>
                <a:spcPct val="20000"/>
              </a:spcBef>
              <a:spcAft>
                <a:spcPct val="0"/>
              </a:spcAft>
              <a:buClr>
                <a:schemeClr val="hlink"/>
              </a:buClr>
              <a:buFont typeface="Arial" charset="0"/>
              <a:buChar char="»"/>
              <a:defRPr sz="1200">
                <a:solidFill>
                  <a:schemeClr val="tx1"/>
                </a:solidFill>
                <a:latin typeface="+mn-lt"/>
              </a:defRPr>
            </a:lvl7pPr>
            <a:lvl8pPr marL="3429000" indent="-228600" algn="l" rtl="0" eaLnBrk="1" fontAlgn="base" hangingPunct="1">
              <a:spcBef>
                <a:spcPct val="20000"/>
              </a:spcBef>
              <a:spcAft>
                <a:spcPct val="0"/>
              </a:spcAft>
              <a:buClr>
                <a:schemeClr val="hlink"/>
              </a:buClr>
              <a:buFont typeface="Arial" charset="0"/>
              <a:buChar char="»"/>
              <a:defRPr sz="1200">
                <a:solidFill>
                  <a:schemeClr val="tx1"/>
                </a:solidFill>
                <a:latin typeface="+mn-lt"/>
              </a:defRPr>
            </a:lvl8pPr>
            <a:lvl9pPr marL="3886200" indent="-228600" algn="l" rtl="0" eaLnBrk="1" fontAlgn="base" hangingPunct="1">
              <a:spcBef>
                <a:spcPct val="20000"/>
              </a:spcBef>
              <a:spcAft>
                <a:spcPct val="0"/>
              </a:spcAft>
              <a:buClr>
                <a:schemeClr val="hlink"/>
              </a:buClr>
              <a:buFont typeface="Arial" charset="0"/>
              <a:buChar char="»"/>
              <a:defRPr sz="1200">
                <a:solidFill>
                  <a:schemeClr val="tx1"/>
                </a:solidFill>
                <a:latin typeface="+mn-lt"/>
              </a:defRPr>
            </a:lvl9pPr>
          </a:lstStyle>
          <a:p>
            <a:pPr marL="0" marR="0" lvl="0" indent="0" algn="l" defTabSz="914400" rtl="0" eaLnBrk="1" fontAlgn="base" latinLnBrk="0" hangingPunct="1">
              <a:lnSpc>
                <a:spcPct val="100000"/>
              </a:lnSpc>
              <a:spcBef>
                <a:spcPct val="20000"/>
              </a:spcBef>
              <a:spcAft>
                <a:spcPct val="0"/>
              </a:spcAft>
              <a:buClr>
                <a:srgbClr val="4F81BD"/>
              </a:buClr>
              <a:buSzPct val="80000"/>
              <a:buFont typeface="Wingdings" pitchFamily="2" charset="2"/>
              <a:buNone/>
              <a:tabLst/>
              <a:defRPr/>
            </a:pPr>
            <a:r>
              <a:rPr kumimoji="0" lang="fr-FR" sz="1800" b="1" i="0" u="none" strike="noStrike" kern="0" cap="small" spc="0" normalizeH="0" baseline="0" noProof="0" dirty="0">
                <a:ln>
                  <a:noFill/>
                </a:ln>
                <a:solidFill>
                  <a:srgbClr val="C0504D"/>
                </a:solidFill>
                <a:effectLst/>
                <a:uLnTx/>
                <a:uFillTx/>
                <a:latin typeface="Calibri" panose="020F0502020204030204"/>
                <a:ea typeface="+mn-ea"/>
                <a:cs typeface="+mn-cs"/>
              </a:rPr>
              <a:t>Critères pour lesquels le recours à l’allocation manuelle est </a:t>
            </a:r>
            <a:r>
              <a:rPr kumimoji="0" lang="fr-FR" sz="1800" b="1" i="0" u="none" strike="noStrike" kern="0" cap="small" spc="0" normalizeH="0" baseline="0" noProof="0" dirty="0" smtClean="0">
                <a:ln>
                  <a:noFill/>
                </a:ln>
                <a:solidFill>
                  <a:srgbClr val="C0504D"/>
                </a:solidFill>
                <a:effectLst/>
                <a:uLnTx/>
                <a:uFillTx/>
                <a:latin typeface="Calibri" panose="020F0502020204030204"/>
                <a:ea typeface="+mn-ea"/>
                <a:cs typeface="+mn-cs"/>
              </a:rPr>
              <a:t>recommandé :</a:t>
            </a:r>
            <a:endParaRPr kumimoji="0" lang="fr-FR" sz="1800" b="1" i="0" u="none" strike="noStrike" kern="0" cap="small" spc="0" normalizeH="0" baseline="0" noProof="0" dirty="0">
              <a:ln>
                <a:noFill/>
              </a:ln>
              <a:solidFill>
                <a:srgbClr val="C0504D"/>
              </a:solidFill>
              <a:effectLst/>
              <a:uLnTx/>
              <a:uFillTx/>
              <a:latin typeface="Calibri" panose="020F0502020204030204"/>
              <a:ea typeface="+mn-ea"/>
              <a:cs typeface="+mn-cs"/>
            </a:endParaRPr>
          </a:p>
        </p:txBody>
      </p:sp>
      <p:sp>
        <p:nvSpPr>
          <p:cNvPr id="91" name="Rectangle 90">
            <a:extLst>
              <a:ext uri="{FF2B5EF4-FFF2-40B4-BE49-F238E27FC236}">
                <a16:creationId xmlns="" xmlns:a16="http://schemas.microsoft.com/office/drawing/2014/main" id="{99D823FC-7569-4E36-A7EA-9FB305557B6C}"/>
              </a:ext>
            </a:extLst>
          </p:cNvPr>
          <p:cNvSpPr/>
          <p:nvPr/>
        </p:nvSpPr>
        <p:spPr>
          <a:xfrm>
            <a:off x="807848" y="5713511"/>
            <a:ext cx="4854276" cy="307777"/>
          </a:xfrm>
          <a:prstGeom prst="rect">
            <a:avLst/>
          </a:prstGeom>
        </p:spPr>
        <p:txBody>
          <a:bodyPr wrap="square">
            <a:spAutoFit/>
          </a:bodyPr>
          <a:lstStyle/>
          <a:p>
            <a:pPr marL="0" marR="0" lvl="0" indent="0" algn="just" defTabSz="914400" eaLnBrk="1" fontAlgn="auto" latinLnBrk="0" hangingPunct="1">
              <a:lnSpc>
                <a:spcPct val="100000"/>
              </a:lnSpc>
              <a:spcBef>
                <a:spcPts val="0"/>
              </a:spcBef>
              <a:spcAft>
                <a:spcPts val="200"/>
              </a:spcAft>
              <a:buClrTx/>
              <a:buSzTx/>
              <a:buFontTx/>
              <a:buNone/>
              <a:tabLst/>
              <a:defRPr/>
            </a:pPr>
            <a:r>
              <a:rPr kumimoji="0" lang="fr-FR" sz="1400" b="0" i="0" u="none" strike="noStrike" kern="0" cap="none" spc="0" normalizeH="0" baseline="0" noProof="0" dirty="0" smtClean="0">
                <a:ln>
                  <a:noFill/>
                </a:ln>
                <a:solidFill>
                  <a:prstClr val="black"/>
                </a:solidFill>
                <a:effectLst/>
                <a:uLnTx/>
                <a:uFillTx/>
              </a:rPr>
              <a:t>Client patrimonial et souhaitant déléguer la gestion de ses actifs </a:t>
            </a:r>
          </a:p>
        </p:txBody>
      </p:sp>
      <p:sp>
        <p:nvSpPr>
          <p:cNvPr id="92" name="Rectangle 91">
            <a:extLst>
              <a:ext uri="{FF2B5EF4-FFF2-40B4-BE49-F238E27FC236}">
                <a16:creationId xmlns="" xmlns:a16="http://schemas.microsoft.com/office/drawing/2014/main" id="{BB3B6689-BDBC-4684-8948-D45CFBB1774D}"/>
              </a:ext>
            </a:extLst>
          </p:cNvPr>
          <p:cNvSpPr/>
          <p:nvPr/>
        </p:nvSpPr>
        <p:spPr>
          <a:xfrm>
            <a:off x="594359" y="3300407"/>
            <a:ext cx="4014911" cy="1210909"/>
          </a:xfrm>
          <a:prstGeom prst="rect">
            <a:avLst/>
          </a:prstGeom>
          <a:noFill/>
          <a:ln w="12700" cap="flat" cmpd="sng" algn="ctr">
            <a:noFill/>
            <a:prstDash val="solid"/>
            <a:miter lim="800000"/>
          </a:ln>
          <a:effectLst/>
        </p:spPr>
        <p:txBody>
          <a:bodyPr rtlCol="0" anchor="ctr"/>
          <a:lstStyle/>
          <a:p>
            <a:pPr marL="180975" marR="0" lvl="1" indent="0" defTabSz="914400" eaLnBrk="1" fontAlgn="auto" latinLnBrk="0" hangingPunct="1">
              <a:lnSpc>
                <a:spcPct val="100000"/>
              </a:lnSpc>
              <a:spcBef>
                <a:spcPts val="0"/>
              </a:spcBef>
              <a:spcAft>
                <a:spcPts val="600"/>
              </a:spcAft>
              <a:buClrTx/>
              <a:buSzTx/>
              <a:buFontTx/>
              <a:buNone/>
              <a:tabLst/>
              <a:defRPr/>
            </a:pPr>
            <a:r>
              <a:rPr kumimoji="0" lang="fr-FR" sz="1400" b="0" i="0" u="none" strike="noStrike" kern="0" cap="none" spc="0" normalizeH="0" baseline="0" noProof="0" dirty="0" smtClean="0">
                <a:ln>
                  <a:noFill/>
                </a:ln>
                <a:solidFill>
                  <a:prstClr val="black"/>
                </a:solidFill>
                <a:effectLst/>
                <a:uLnTx/>
                <a:uFillTx/>
                <a:latin typeface="Calibri" panose="020F0502020204030204"/>
                <a:ea typeface="+mn-ea"/>
                <a:cs typeface="+mn-cs"/>
              </a:rPr>
              <a:t>Client âgé de plus de 85 ans</a:t>
            </a:r>
          </a:p>
          <a:p>
            <a:pPr marL="180975" marR="0" lvl="1" indent="0" defTabSz="914400" eaLnBrk="1" fontAlgn="auto" latinLnBrk="0" hangingPunct="1">
              <a:lnSpc>
                <a:spcPct val="100000"/>
              </a:lnSpc>
              <a:spcBef>
                <a:spcPts val="0"/>
              </a:spcBef>
              <a:spcAft>
                <a:spcPts val="600"/>
              </a:spcAft>
              <a:buClrTx/>
              <a:buSzTx/>
              <a:buFontTx/>
              <a:buNone/>
              <a:tabLst/>
              <a:defRPr/>
            </a:pPr>
            <a:endParaRPr kumimoji="0" lang="fr-FR" sz="800" b="0" i="0" u="none" strike="noStrike" kern="0" cap="none" spc="0" normalizeH="0" baseline="0" noProof="0" dirty="0" smtClean="0">
              <a:ln>
                <a:noFill/>
              </a:ln>
              <a:solidFill>
                <a:prstClr val="black"/>
              </a:solidFill>
              <a:effectLst/>
              <a:uLnTx/>
              <a:uFillTx/>
              <a:latin typeface="Calibri" panose="020F0502020204030204"/>
              <a:ea typeface="+mn-ea"/>
              <a:cs typeface="+mn-cs"/>
            </a:endParaRPr>
          </a:p>
          <a:p>
            <a:pPr marL="180975" marR="0" lvl="1" indent="0" defTabSz="914400" eaLnBrk="1" fontAlgn="auto" latinLnBrk="0" hangingPunct="1">
              <a:lnSpc>
                <a:spcPct val="100000"/>
              </a:lnSpc>
              <a:spcBef>
                <a:spcPts val="0"/>
              </a:spcBef>
              <a:spcAft>
                <a:spcPts val="600"/>
              </a:spcAft>
              <a:buClrTx/>
              <a:buSzTx/>
              <a:buFontTx/>
              <a:buNone/>
              <a:tabLst/>
              <a:defRPr/>
            </a:pPr>
            <a:r>
              <a:rPr kumimoji="0" lang="fr-FR" sz="1400" b="0" i="0" u="none" strike="noStrike" kern="0" cap="none" spc="0" normalizeH="0" baseline="0" noProof="0" dirty="0" smtClean="0">
                <a:ln>
                  <a:noFill/>
                </a:ln>
                <a:solidFill>
                  <a:prstClr val="black"/>
                </a:solidFill>
                <a:effectLst/>
                <a:uLnTx/>
                <a:uFillTx/>
                <a:latin typeface="Calibri" panose="020F0502020204030204"/>
                <a:ea typeface="+mn-ea"/>
                <a:cs typeface="+mn-cs"/>
              </a:rPr>
              <a:t>Commercialisation d’un produit temporaire / fonds contingenté</a:t>
            </a:r>
          </a:p>
          <a:p>
            <a:pPr marL="180975" marR="0" lvl="1" indent="0" defTabSz="914400" eaLnBrk="1" fontAlgn="auto" latinLnBrk="0" hangingPunct="1">
              <a:lnSpc>
                <a:spcPct val="100000"/>
              </a:lnSpc>
              <a:spcBef>
                <a:spcPts val="0"/>
              </a:spcBef>
              <a:spcAft>
                <a:spcPts val="600"/>
              </a:spcAft>
              <a:buClrTx/>
              <a:buSzTx/>
              <a:buFontTx/>
              <a:buNone/>
              <a:tabLst/>
              <a:defRPr/>
            </a:pPr>
            <a:endParaRPr kumimoji="0" lang="fr-FR" sz="800" b="0" i="0" u="none" strike="noStrike" kern="0" cap="none" spc="0" normalizeH="0" baseline="0" noProof="0" dirty="0" smtClean="0">
              <a:ln>
                <a:noFill/>
              </a:ln>
              <a:solidFill>
                <a:prstClr val="black"/>
              </a:solidFill>
              <a:effectLst/>
              <a:uLnTx/>
              <a:uFillTx/>
              <a:latin typeface="Calibri" panose="020F0502020204030204"/>
              <a:ea typeface="+mn-ea"/>
              <a:cs typeface="+mn-cs"/>
            </a:endParaRPr>
          </a:p>
          <a:p>
            <a:pPr marL="180975" marR="0" lvl="1" indent="0" defTabSz="914400" eaLnBrk="1" fontAlgn="auto" latinLnBrk="0" hangingPunct="1">
              <a:lnSpc>
                <a:spcPct val="100000"/>
              </a:lnSpc>
              <a:spcBef>
                <a:spcPts val="0"/>
              </a:spcBef>
              <a:spcAft>
                <a:spcPts val="600"/>
              </a:spcAft>
              <a:buClrTx/>
              <a:buSzTx/>
              <a:buFontTx/>
              <a:buNone/>
              <a:tabLst/>
              <a:defRPr/>
            </a:pPr>
            <a:r>
              <a:rPr kumimoji="0" lang="fr-FR" sz="1400" b="0" i="0" u="none" strike="noStrike" kern="0" cap="none" spc="0" normalizeH="0" baseline="0" noProof="0" dirty="0" smtClean="0">
                <a:ln>
                  <a:noFill/>
                </a:ln>
                <a:solidFill>
                  <a:prstClr val="black"/>
                </a:solidFill>
                <a:effectLst/>
                <a:uLnTx/>
                <a:uFillTx/>
                <a:latin typeface="Calibri" panose="020F0502020204030204"/>
                <a:ea typeface="+mn-ea"/>
                <a:cs typeface="+mn-cs"/>
              </a:rPr>
              <a:t>Versement et/ou arbitrage comportant de la SCPI en assurance vie</a:t>
            </a:r>
          </a:p>
        </p:txBody>
      </p:sp>
      <p:sp>
        <p:nvSpPr>
          <p:cNvPr id="93" name="Rectangle 92">
            <a:extLst>
              <a:ext uri="{FF2B5EF4-FFF2-40B4-BE49-F238E27FC236}">
                <a16:creationId xmlns="" xmlns:a16="http://schemas.microsoft.com/office/drawing/2014/main" id="{46B5451E-9222-4F21-8F44-FD9A3077490E}"/>
              </a:ext>
            </a:extLst>
          </p:cNvPr>
          <p:cNvSpPr/>
          <p:nvPr/>
        </p:nvSpPr>
        <p:spPr>
          <a:xfrm>
            <a:off x="4914675" y="3232478"/>
            <a:ext cx="3708000" cy="1332000"/>
          </a:xfrm>
          <a:prstGeom prst="rect">
            <a:avLst/>
          </a:prstGeom>
          <a:noFill/>
          <a:ln w="12700" cap="flat" cmpd="sng" algn="ctr">
            <a:noFill/>
            <a:prstDash val="solid"/>
            <a:miter lim="800000"/>
          </a:ln>
          <a:effectLst/>
        </p:spPr>
        <p:txBody>
          <a:bodyPr rtlCol="0" anchor="ctr"/>
          <a:lstStyle/>
          <a:p>
            <a:pPr marL="180975" marR="0" lvl="1" indent="0" defTabSz="914400" eaLnBrk="1" fontAlgn="auto" latinLnBrk="0" hangingPunct="1">
              <a:lnSpc>
                <a:spcPct val="100000"/>
              </a:lnSpc>
              <a:spcBef>
                <a:spcPts val="0"/>
              </a:spcBef>
              <a:spcAft>
                <a:spcPts val="600"/>
              </a:spcAft>
              <a:buClrTx/>
              <a:buSzTx/>
              <a:buFontTx/>
              <a:buNone/>
              <a:tabLst/>
              <a:defRPr/>
            </a:pPr>
            <a:r>
              <a:rPr kumimoji="0" lang="fr-FR" sz="1400" b="1" i="0" u="none" strike="noStrike" kern="0" cap="none" spc="0" normalizeH="0" baseline="0" noProof="0" dirty="0" smtClean="0">
                <a:ln>
                  <a:noFill/>
                </a:ln>
                <a:solidFill>
                  <a:prstClr val="black"/>
                </a:solidFill>
                <a:effectLst/>
                <a:uLnTx/>
                <a:uFillTx/>
                <a:latin typeface="Calibri" panose="020F0502020204030204"/>
                <a:ea typeface="+mn-ea"/>
                <a:cs typeface="+mn-cs"/>
              </a:rPr>
              <a:t>Arbitrage ou recyclage</a:t>
            </a:r>
          </a:p>
          <a:p>
            <a:pPr marL="180975" marR="0" lvl="1" indent="0" defTabSz="914400" eaLnBrk="1" fontAlgn="auto" latinLnBrk="0" hangingPunct="1">
              <a:lnSpc>
                <a:spcPct val="100000"/>
              </a:lnSpc>
              <a:spcBef>
                <a:spcPts val="0"/>
              </a:spcBef>
              <a:spcAft>
                <a:spcPts val="600"/>
              </a:spcAft>
              <a:buClrTx/>
              <a:buSzTx/>
              <a:buFontTx/>
              <a:buNone/>
              <a:tabLst/>
              <a:defRPr/>
            </a:pPr>
            <a:endParaRPr kumimoji="0" lang="fr-FR" sz="800" b="0" i="0" u="none" strike="noStrike" kern="0" cap="none" spc="0" normalizeH="0" baseline="0" noProof="0" dirty="0" smtClean="0">
              <a:ln>
                <a:noFill/>
              </a:ln>
              <a:solidFill>
                <a:prstClr val="black"/>
              </a:solidFill>
              <a:effectLst/>
              <a:uLnTx/>
              <a:uFillTx/>
              <a:latin typeface="Calibri" panose="020F0502020204030204"/>
              <a:ea typeface="+mn-ea"/>
              <a:cs typeface="+mn-cs"/>
            </a:endParaRPr>
          </a:p>
          <a:p>
            <a:pPr marL="180975" marR="0" lvl="1" indent="0" defTabSz="914400" eaLnBrk="1" fontAlgn="auto" latinLnBrk="0" hangingPunct="1">
              <a:lnSpc>
                <a:spcPct val="100000"/>
              </a:lnSpc>
              <a:spcBef>
                <a:spcPts val="0"/>
              </a:spcBef>
              <a:spcAft>
                <a:spcPts val="600"/>
              </a:spcAft>
              <a:buClrTx/>
              <a:buSzTx/>
              <a:buFontTx/>
              <a:buNone/>
              <a:tabLst/>
              <a:defRPr/>
            </a:pPr>
            <a:r>
              <a:rPr kumimoji="0" lang="fr-FR" sz="1400" b="0" i="0" u="none" strike="noStrike" kern="0" cap="none" spc="0" normalizeH="0" baseline="0" noProof="0" dirty="0" smtClean="0">
                <a:ln>
                  <a:noFill/>
                </a:ln>
                <a:solidFill>
                  <a:prstClr val="black"/>
                </a:solidFill>
                <a:effectLst/>
                <a:uLnTx/>
                <a:uFillTx/>
                <a:latin typeface="Calibri" panose="020F0502020204030204"/>
                <a:ea typeface="+mn-ea"/>
                <a:cs typeface="+mn-cs"/>
              </a:rPr>
              <a:t>Versement programmé</a:t>
            </a:r>
          </a:p>
          <a:p>
            <a:pPr marL="180975" marR="0" lvl="1" indent="0" defTabSz="914400" eaLnBrk="1" fontAlgn="auto" latinLnBrk="0" hangingPunct="1">
              <a:lnSpc>
                <a:spcPct val="100000"/>
              </a:lnSpc>
              <a:spcBef>
                <a:spcPts val="0"/>
              </a:spcBef>
              <a:spcAft>
                <a:spcPts val="600"/>
              </a:spcAft>
              <a:buClrTx/>
              <a:buSzTx/>
              <a:buFontTx/>
              <a:buNone/>
              <a:tabLst/>
              <a:defRPr/>
            </a:pPr>
            <a:endParaRPr kumimoji="0" lang="fr-FR" sz="800" b="0" i="0" u="none" strike="noStrike" kern="0" cap="none" spc="0" normalizeH="0" baseline="0" noProof="0" dirty="0" smtClean="0">
              <a:ln>
                <a:noFill/>
              </a:ln>
              <a:solidFill>
                <a:prstClr val="black"/>
              </a:solidFill>
              <a:effectLst/>
              <a:uLnTx/>
              <a:uFillTx/>
              <a:latin typeface="Calibri" panose="020F0502020204030204"/>
              <a:ea typeface="+mn-ea"/>
              <a:cs typeface="+mn-cs"/>
            </a:endParaRPr>
          </a:p>
          <a:p>
            <a:pPr marL="180975" marR="0" lvl="1" indent="0" defTabSz="914400" eaLnBrk="1" fontAlgn="auto" latinLnBrk="0" hangingPunct="1">
              <a:lnSpc>
                <a:spcPct val="100000"/>
              </a:lnSpc>
              <a:spcBef>
                <a:spcPts val="0"/>
              </a:spcBef>
              <a:spcAft>
                <a:spcPts val="600"/>
              </a:spcAft>
              <a:buClrTx/>
              <a:buSzTx/>
              <a:buFontTx/>
              <a:buNone/>
              <a:tabLst/>
              <a:defRPr/>
            </a:pPr>
            <a:r>
              <a:rPr kumimoji="0" lang="fr-FR" sz="1400" b="0" i="0" u="none" strike="noStrike" kern="0" cap="none" spc="0" normalizeH="0" baseline="0" noProof="0" dirty="0" err="1" smtClean="0">
                <a:ln>
                  <a:noFill/>
                </a:ln>
                <a:solidFill>
                  <a:prstClr val="black"/>
                </a:solidFill>
                <a:effectLst/>
                <a:uLnTx/>
                <a:uFillTx/>
                <a:latin typeface="Calibri" panose="020F0502020204030204"/>
                <a:ea typeface="+mn-ea"/>
                <a:cs typeface="+mn-cs"/>
              </a:rPr>
              <a:t>Fourgous</a:t>
            </a:r>
            <a:r>
              <a:rPr kumimoji="0" lang="fr-FR" sz="1400" b="0" i="0" u="none" strike="noStrike" kern="0" cap="none" spc="0" normalizeH="0" baseline="0" noProof="0" dirty="0" smtClean="0">
                <a:ln>
                  <a:noFill/>
                </a:ln>
                <a:solidFill>
                  <a:prstClr val="black"/>
                </a:solidFill>
                <a:effectLst/>
                <a:uLnTx/>
                <a:uFillTx/>
                <a:latin typeface="Calibri" panose="020F0502020204030204"/>
                <a:ea typeface="+mn-ea"/>
                <a:cs typeface="+mn-cs"/>
              </a:rPr>
              <a:t> </a:t>
            </a:r>
          </a:p>
        </p:txBody>
      </p:sp>
      <p:sp>
        <p:nvSpPr>
          <p:cNvPr id="94" name="Ellipse 93">
            <a:extLst>
              <a:ext uri="{FF2B5EF4-FFF2-40B4-BE49-F238E27FC236}">
                <a16:creationId xmlns="" xmlns:a16="http://schemas.microsoft.com/office/drawing/2014/main" id="{4B9613DE-305C-45A4-84FF-A7A771676EA6}"/>
              </a:ext>
            </a:extLst>
          </p:cNvPr>
          <p:cNvSpPr/>
          <p:nvPr/>
        </p:nvSpPr>
        <p:spPr>
          <a:xfrm>
            <a:off x="528790" y="3711178"/>
            <a:ext cx="216000" cy="216000"/>
          </a:xfrm>
          <a:prstGeom prst="ellipse">
            <a:avLst/>
          </a:prstGeom>
          <a:solidFill>
            <a:srgbClr val="C0504D"/>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1400" b="1" i="0" u="none" strike="noStrike" kern="0" cap="none" spc="0" normalizeH="0" baseline="0" noProof="0" dirty="0" smtClean="0">
                <a:ln>
                  <a:noFill/>
                </a:ln>
                <a:solidFill>
                  <a:prstClr val="white"/>
                </a:solidFill>
                <a:effectLst/>
                <a:uLnTx/>
                <a:uFillTx/>
                <a:latin typeface="Calibri" panose="020F0502020204030204"/>
                <a:ea typeface="+mn-ea"/>
                <a:cs typeface="+mn-cs"/>
              </a:rPr>
              <a:t>2</a:t>
            </a:r>
          </a:p>
        </p:txBody>
      </p:sp>
      <p:sp>
        <p:nvSpPr>
          <p:cNvPr id="95" name="Ellipse 94">
            <a:extLst>
              <a:ext uri="{FF2B5EF4-FFF2-40B4-BE49-F238E27FC236}">
                <a16:creationId xmlns="" xmlns:a16="http://schemas.microsoft.com/office/drawing/2014/main" id="{C9F20B20-9571-44B5-9A34-997FFDAC59FD}"/>
              </a:ext>
            </a:extLst>
          </p:cNvPr>
          <p:cNvSpPr/>
          <p:nvPr/>
        </p:nvSpPr>
        <p:spPr>
          <a:xfrm>
            <a:off x="528790" y="4359250"/>
            <a:ext cx="216000" cy="216000"/>
          </a:xfrm>
          <a:prstGeom prst="ellipse">
            <a:avLst/>
          </a:prstGeom>
          <a:solidFill>
            <a:srgbClr val="C0504D"/>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1400" b="1" i="0" u="none" strike="noStrike" kern="0" cap="none" spc="0" normalizeH="0" baseline="0" noProof="0" dirty="0" smtClean="0">
                <a:ln>
                  <a:noFill/>
                </a:ln>
                <a:solidFill>
                  <a:prstClr val="white"/>
                </a:solidFill>
                <a:effectLst/>
                <a:uLnTx/>
                <a:uFillTx/>
                <a:latin typeface="Calibri" panose="020F0502020204030204"/>
                <a:ea typeface="+mn-ea"/>
                <a:cs typeface="+mn-cs"/>
              </a:rPr>
              <a:t>3</a:t>
            </a:r>
          </a:p>
        </p:txBody>
      </p:sp>
      <p:sp>
        <p:nvSpPr>
          <p:cNvPr id="96" name="Ellipse 95">
            <a:extLst>
              <a:ext uri="{FF2B5EF4-FFF2-40B4-BE49-F238E27FC236}">
                <a16:creationId xmlns="" xmlns:a16="http://schemas.microsoft.com/office/drawing/2014/main" id="{F261B8BA-4602-4C22-9C64-E89B196EC30D}"/>
              </a:ext>
            </a:extLst>
          </p:cNvPr>
          <p:cNvSpPr/>
          <p:nvPr/>
        </p:nvSpPr>
        <p:spPr>
          <a:xfrm>
            <a:off x="4843555" y="3279130"/>
            <a:ext cx="216000" cy="216000"/>
          </a:xfrm>
          <a:prstGeom prst="ellipse">
            <a:avLst/>
          </a:prstGeom>
          <a:solidFill>
            <a:srgbClr val="C0504D"/>
          </a:solidFill>
          <a:ln w="12700" cap="flat" cmpd="sng" algn="ctr">
            <a:solidFill>
              <a:srgbClr val="C0504D"/>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1400" b="1" i="0" u="none" strike="noStrike" kern="0" cap="none" spc="0" normalizeH="0" baseline="0" noProof="0" dirty="0" smtClean="0">
                <a:ln>
                  <a:noFill/>
                </a:ln>
                <a:solidFill>
                  <a:prstClr val="white"/>
                </a:solidFill>
                <a:effectLst/>
                <a:uLnTx/>
                <a:uFillTx/>
                <a:latin typeface="Calibri" panose="020F0502020204030204"/>
                <a:ea typeface="+mn-ea"/>
                <a:cs typeface="+mn-cs"/>
              </a:rPr>
              <a:t>4</a:t>
            </a:r>
          </a:p>
        </p:txBody>
      </p:sp>
      <p:sp>
        <p:nvSpPr>
          <p:cNvPr id="97" name="Ellipse 96">
            <a:extLst>
              <a:ext uri="{FF2B5EF4-FFF2-40B4-BE49-F238E27FC236}">
                <a16:creationId xmlns="" xmlns:a16="http://schemas.microsoft.com/office/drawing/2014/main" id="{90549247-4E93-48F3-B948-23CD44C37B1C}"/>
              </a:ext>
            </a:extLst>
          </p:cNvPr>
          <p:cNvSpPr/>
          <p:nvPr/>
        </p:nvSpPr>
        <p:spPr>
          <a:xfrm>
            <a:off x="4843555" y="3787268"/>
            <a:ext cx="216000" cy="216000"/>
          </a:xfrm>
          <a:prstGeom prst="ellipse">
            <a:avLst/>
          </a:prstGeom>
          <a:solidFill>
            <a:srgbClr val="C0504D"/>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1400" b="1" i="0" u="none" strike="noStrike" kern="0" cap="none" spc="0" normalizeH="0" baseline="0" noProof="0" dirty="0" smtClean="0">
                <a:ln>
                  <a:noFill/>
                </a:ln>
                <a:solidFill>
                  <a:prstClr val="white"/>
                </a:solidFill>
                <a:effectLst/>
                <a:uLnTx/>
                <a:uFillTx/>
                <a:latin typeface="Calibri" panose="020F0502020204030204"/>
                <a:ea typeface="+mn-ea"/>
                <a:cs typeface="+mn-cs"/>
              </a:rPr>
              <a:t>5</a:t>
            </a:r>
          </a:p>
        </p:txBody>
      </p:sp>
      <p:sp>
        <p:nvSpPr>
          <p:cNvPr id="98" name="Ellipse 97">
            <a:extLst>
              <a:ext uri="{FF2B5EF4-FFF2-40B4-BE49-F238E27FC236}">
                <a16:creationId xmlns="" xmlns:a16="http://schemas.microsoft.com/office/drawing/2014/main" id="{434C482F-5611-4CD8-8620-9BBEDC53E563}"/>
              </a:ext>
            </a:extLst>
          </p:cNvPr>
          <p:cNvSpPr/>
          <p:nvPr/>
        </p:nvSpPr>
        <p:spPr>
          <a:xfrm>
            <a:off x="528790" y="3135090"/>
            <a:ext cx="216000" cy="216000"/>
          </a:xfrm>
          <a:prstGeom prst="ellipse">
            <a:avLst/>
          </a:prstGeom>
          <a:solidFill>
            <a:srgbClr val="C0504D"/>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1400" b="1" i="0" u="none" strike="noStrike" kern="0" cap="none" spc="0" normalizeH="0" baseline="0" noProof="0" dirty="0" smtClean="0">
                <a:ln>
                  <a:noFill/>
                </a:ln>
                <a:solidFill>
                  <a:prstClr val="white"/>
                </a:solidFill>
                <a:effectLst/>
                <a:uLnTx/>
                <a:uFillTx/>
                <a:latin typeface="Calibri" panose="020F0502020204030204"/>
                <a:ea typeface="+mn-ea"/>
                <a:cs typeface="+mn-cs"/>
              </a:rPr>
              <a:t>1</a:t>
            </a:r>
          </a:p>
        </p:txBody>
      </p:sp>
      <p:sp>
        <p:nvSpPr>
          <p:cNvPr id="99" name="Ellipse 98">
            <a:extLst>
              <a:ext uri="{FF2B5EF4-FFF2-40B4-BE49-F238E27FC236}">
                <a16:creationId xmlns="" xmlns:a16="http://schemas.microsoft.com/office/drawing/2014/main" id="{6420A4A4-8092-4274-8890-989EF40CA9AF}"/>
              </a:ext>
            </a:extLst>
          </p:cNvPr>
          <p:cNvSpPr/>
          <p:nvPr/>
        </p:nvSpPr>
        <p:spPr>
          <a:xfrm>
            <a:off x="4843555" y="4293394"/>
            <a:ext cx="216000" cy="216000"/>
          </a:xfrm>
          <a:prstGeom prst="ellipse">
            <a:avLst/>
          </a:prstGeom>
          <a:solidFill>
            <a:srgbClr val="C0504D"/>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1400" b="1" i="0" u="none" strike="noStrike" kern="0" cap="none" spc="0" normalizeH="0" baseline="0" noProof="0" dirty="0" smtClean="0">
                <a:ln>
                  <a:noFill/>
                </a:ln>
                <a:solidFill>
                  <a:prstClr val="white"/>
                </a:solidFill>
                <a:effectLst/>
                <a:uLnTx/>
                <a:uFillTx/>
                <a:latin typeface="Calibri" panose="020F0502020204030204"/>
                <a:ea typeface="+mn-ea"/>
                <a:cs typeface="+mn-cs"/>
              </a:rPr>
              <a:t>6</a:t>
            </a:r>
          </a:p>
        </p:txBody>
      </p:sp>
      <p:cxnSp>
        <p:nvCxnSpPr>
          <p:cNvPr id="100" name="Connecteur droit 99">
            <a:extLst>
              <a:ext uri="{FF2B5EF4-FFF2-40B4-BE49-F238E27FC236}">
                <a16:creationId xmlns="" xmlns:a16="http://schemas.microsoft.com/office/drawing/2014/main" id="{3D2372B6-50FF-45C9-A496-9926BF95CE96}"/>
              </a:ext>
            </a:extLst>
          </p:cNvPr>
          <p:cNvCxnSpPr/>
          <p:nvPr/>
        </p:nvCxnSpPr>
        <p:spPr>
          <a:xfrm>
            <a:off x="4609270" y="3324275"/>
            <a:ext cx="0" cy="1256853"/>
          </a:xfrm>
          <a:prstGeom prst="line">
            <a:avLst/>
          </a:prstGeom>
          <a:noFill/>
          <a:ln w="6350" cap="flat" cmpd="sng" algn="ctr">
            <a:solidFill>
              <a:srgbClr val="C0504D"/>
            </a:solidFill>
            <a:prstDash val="solid"/>
            <a:miter lim="800000"/>
          </a:ln>
          <a:effectLst/>
        </p:spPr>
      </p:cxnSp>
      <p:sp>
        <p:nvSpPr>
          <p:cNvPr id="102" name="Ellipse 101">
            <a:extLst>
              <a:ext uri="{FF2B5EF4-FFF2-40B4-BE49-F238E27FC236}">
                <a16:creationId xmlns="" xmlns:a16="http://schemas.microsoft.com/office/drawing/2014/main" id="{3F2CCED7-35BD-447E-BAC2-B81A188D0C97}"/>
              </a:ext>
            </a:extLst>
          </p:cNvPr>
          <p:cNvSpPr/>
          <p:nvPr/>
        </p:nvSpPr>
        <p:spPr>
          <a:xfrm>
            <a:off x="528790" y="5732699"/>
            <a:ext cx="216000" cy="216000"/>
          </a:xfrm>
          <a:prstGeom prst="ellipse">
            <a:avLst/>
          </a:prstGeom>
          <a:solidFill>
            <a:srgbClr val="C0504D"/>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1400" b="1" i="0" u="none" strike="noStrike" kern="0" cap="none" spc="0" normalizeH="0" baseline="0" noProof="0" dirty="0" smtClean="0">
                <a:ln>
                  <a:noFill/>
                </a:ln>
                <a:solidFill>
                  <a:prstClr val="white"/>
                </a:solidFill>
                <a:effectLst/>
                <a:uLnTx/>
                <a:uFillTx/>
                <a:latin typeface="Calibri" panose="020F0502020204030204"/>
                <a:ea typeface="+mn-ea"/>
                <a:cs typeface="+mn-cs"/>
              </a:rPr>
              <a:t>1</a:t>
            </a:r>
          </a:p>
        </p:txBody>
      </p:sp>
      <p:sp>
        <p:nvSpPr>
          <p:cNvPr id="103" name="ZoneTexte 102"/>
          <p:cNvSpPr txBox="1"/>
          <p:nvPr/>
        </p:nvSpPr>
        <p:spPr>
          <a:xfrm>
            <a:off x="56638" y="2060848"/>
            <a:ext cx="8868991" cy="584775"/>
          </a:xfrm>
          <a:prstGeom prst="rect">
            <a:avLst/>
          </a:prstGeom>
          <a:noFill/>
        </p:spPr>
        <p:txBody>
          <a:bodyPr wrap="square" rtlCol="0">
            <a:spAutoFit/>
          </a:bodyPr>
          <a:lstStyle/>
          <a:p>
            <a:pPr algn="just"/>
            <a:r>
              <a:rPr lang="fr-FR" sz="1600" dirty="0" smtClean="0">
                <a:solidFill>
                  <a:srgbClr val="7030A0"/>
                </a:solidFill>
                <a:latin typeface="Calibri" panose="020F0502020204030204" pitchFamily="34" charset="0"/>
                <a:cs typeface="Calibri" panose="020F0502020204030204" pitchFamily="34" charset="0"/>
                <a:sym typeface="Wingdings"/>
              </a:rPr>
              <a:t>Toutefois, le recours aux </a:t>
            </a:r>
            <a:r>
              <a:rPr lang="fr-FR" sz="1600" dirty="0" smtClean="0">
                <a:solidFill>
                  <a:srgbClr val="7030A0"/>
                </a:solidFill>
                <a:latin typeface="Calibri" panose="020F0502020204030204" pitchFamily="34" charset="0"/>
                <a:cs typeface="Calibri" panose="020F0502020204030204" pitchFamily="34" charset="0"/>
              </a:rPr>
              <a:t>« </a:t>
            </a:r>
            <a:r>
              <a:rPr lang="fr-FR" sz="1600" i="1" dirty="0" smtClean="0">
                <a:solidFill>
                  <a:srgbClr val="7030A0"/>
                </a:solidFill>
                <a:latin typeface="Calibri" panose="020F0502020204030204" pitchFamily="34" charset="0"/>
                <a:cs typeface="Calibri" panose="020F0502020204030204" pitchFamily="34" charset="0"/>
              </a:rPr>
              <a:t>portefeuilles modèles</a:t>
            </a:r>
            <a:r>
              <a:rPr lang="fr-FR" sz="1600" dirty="0" smtClean="0">
                <a:solidFill>
                  <a:srgbClr val="7030A0"/>
                </a:solidFill>
                <a:latin typeface="Calibri" panose="020F0502020204030204" pitchFamily="34" charset="0"/>
                <a:cs typeface="Calibri" panose="020F0502020204030204" pitchFamily="34" charset="0"/>
              </a:rPr>
              <a:t> » n’est pas possible dans l’ensemble des cas de figure. Découvrez ici les situations où il faut passer par les « </a:t>
            </a:r>
            <a:r>
              <a:rPr lang="fr-FR" sz="1600" i="1" dirty="0" smtClean="0">
                <a:solidFill>
                  <a:srgbClr val="7030A0"/>
                </a:solidFill>
                <a:latin typeface="Calibri" panose="020F0502020204030204" pitchFamily="34" charset="0"/>
                <a:cs typeface="Calibri" panose="020F0502020204030204" pitchFamily="34" charset="0"/>
              </a:rPr>
              <a:t>allocations manuelles</a:t>
            </a:r>
            <a:r>
              <a:rPr lang="fr-FR" sz="1600" dirty="0" smtClean="0">
                <a:solidFill>
                  <a:srgbClr val="7030A0"/>
                </a:solidFill>
                <a:latin typeface="Calibri" panose="020F0502020204030204" pitchFamily="34" charset="0"/>
                <a:cs typeface="Calibri" panose="020F0502020204030204" pitchFamily="34" charset="0"/>
              </a:rPr>
              <a:t> » et la « </a:t>
            </a:r>
            <a:r>
              <a:rPr lang="fr-FR" sz="1600" i="1" dirty="0" smtClean="0">
                <a:solidFill>
                  <a:srgbClr val="7030A0"/>
                </a:solidFill>
                <a:latin typeface="Calibri" panose="020F0502020204030204" pitchFamily="34" charset="0"/>
                <a:cs typeface="Calibri" panose="020F0502020204030204" pitchFamily="34" charset="0"/>
              </a:rPr>
              <a:t>GSM/OG</a:t>
            </a:r>
            <a:r>
              <a:rPr lang="fr-FR" sz="1600" dirty="0" smtClean="0">
                <a:solidFill>
                  <a:srgbClr val="7030A0"/>
                </a:solidFill>
                <a:latin typeface="Calibri" panose="020F0502020204030204" pitchFamily="34" charset="0"/>
                <a:cs typeface="Calibri" panose="020F0502020204030204" pitchFamily="34" charset="0"/>
              </a:rPr>
              <a:t> » : </a:t>
            </a:r>
            <a:endParaRPr lang="fr-FR" sz="1600" b="1" dirty="0" smtClean="0">
              <a:solidFill>
                <a:srgbClr val="7030A0"/>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414725031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Titre 24"/>
          <p:cNvSpPr>
            <a:spLocks noGrp="1"/>
          </p:cNvSpPr>
          <p:nvPr>
            <p:ph type="title"/>
          </p:nvPr>
        </p:nvSpPr>
        <p:spPr>
          <a:xfrm>
            <a:off x="251308" y="378000"/>
            <a:ext cx="8543492" cy="399600"/>
          </a:xfrm>
        </p:spPr>
        <p:txBody>
          <a:bodyPr/>
          <a:lstStyle/>
          <a:p>
            <a:r>
              <a:rPr lang="fr-FR" dirty="0" smtClean="0">
                <a:solidFill>
                  <a:srgbClr val="7030A0"/>
                </a:solidFill>
              </a:rPr>
              <a:t>C) Propositions de la banque :</a:t>
            </a:r>
            <a:endParaRPr lang="fr-FR" dirty="0">
              <a:solidFill>
                <a:srgbClr val="7030A0"/>
              </a:solidFill>
            </a:endParaRPr>
          </a:p>
        </p:txBody>
      </p:sp>
      <p:sp>
        <p:nvSpPr>
          <p:cNvPr id="4" name="Espace réservé du numéro de diapositive 3"/>
          <p:cNvSpPr>
            <a:spLocks noGrp="1"/>
          </p:cNvSpPr>
          <p:nvPr>
            <p:ph type="sldNum" sz="quarter" idx="22"/>
          </p:nvPr>
        </p:nvSpPr>
        <p:spPr/>
        <p:txBody>
          <a:bodyPr/>
          <a:lstStyle/>
          <a:p>
            <a:fld id="{0536D7D7-E68B-4848-A580-3E20DDE126DB}" type="slidenum">
              <a:rPr lang="fr-FR" smtClean="0">
                <a:solidFill>
                  <a:prstClr val="black"/>
                </a:solidFill>
              </a:rPr>
              <a:pPr/>
              <a:t>13</a:t>
            </a:fld>
            <a:endParaRPr lang="fr-FR" dirty="0">
              <a:solidFill>
                <a:prstClr val="black"/>
              </a:solidFill>
            </a:endParaRPr>
          </a:p>
        </p:txBody>
      </p:sp>
      <p:grpSp>
        <p:nvGrpSpPr>
          <p:cNvPr id="46" name="Groupe 45"/>
          <p:cNvGrpSpPr/>
          <p:nvPr/>
        </p:nvGrpSpPr>
        <p:grpSpPr>
          <a:xfrm>
            <a:off x="95496" y="1052736"/>
            <a:ext cx="8706599" cy="432000"/>
            <a:chOff x="159489" y="1401704"/>
            <a:chExt cx="8706599" cy="432000"/>
          </a:xfrm>
        </p:grpSpPr>
        <p:sp>
          <p:nvSpPr>
            <p:cNvPr id="47" name="Chevron 46"/>
            <p:cNvSpPr/>
            <p:nvPr/>
          </p:nvSpPr>
          <p:spPr>
            <a:xfrm>
              <a:off x="5596774" y="1401704"/>
              <a:ext cx="1080000" cy="432000"/>
            </a:xfrm>
            <a:prstGeom prst="chevron">
              <a:avLst/>
            </a:prstGeom>
            <a:gradFill flip="none" rotWithShape="1">
              <a:gsLst>
                <a:gs pos="4000">
                  <a:srgbClr val="FF0000">
                    <a:alpha val="80000"/>
                  </a:srgbClr>
                </a:gs>
                <a:gs pos="100000">
                  <a:srgbClr val="581D74"/>
                </a:gs>
              </a:gsLst>
              <a:lin ang="8100000" scaled="1"/>
              <a:tileRect/>
            </a:gradFill>
            <a:ln w="9525" cap="flat" cmpd="sng" algn="ctr">
              <a:solidFill>
                <a:sysClr val="window" lastClr="FFFFFF"/>
              </a:solidFill>
              <a:prstDash val="solid"/>
            </a:ln>
            <a:effectLst/>
          </p:spPr>
          <p:txBody>
            <a:bodyPr rtlCol="0" anchor="ctr"/>
            <a:lstStyle/>
            <a:p>
              <a:pPr algn="ctr" defTabSz="457200"/>
              <a:r>
                <a:rPr lang="fr-FR" sz="1000" kern="0" dirty="0" smtClean="0">
                  <a:solidFill>
                    <a:prstClr val="white"/>
                  </a:solidFill>
                  <a:latin typeface="Calibri"/>
                </a:rPr>
                <a:t>Choix du client</a:t>
              </a:r>
            </a:p>
          </p:txBody>
        </p:sp>
        <p:sp>
          <p:nvSpPr>
            <p:cNvPr id="48" name="Chevron 47"/>
            <p:cNvSpPr/>
            <p:nvPr/>
          </p:nvSpPr>
          <p:spPr>
            <a:xfrm>
              <a:off x="4178117" y="1401704"/>
              <a:ext cx="1548000" cy="432000"/>
            </a:xfrm>
            <a:prstGeom prst="chevron">
              <a:avLst/>
            </a:prstGeom>
            <a:gradFill flip="none" rotWithShape="1">
              <a:gsLst>
                <a:gs pos="4000">
                  <a:srgbClr val="FF0000">
                    <a:alpha val="60000"/>
                  </a:srgbClr>
                </a:gs>
                <a:gs pos="100000">
                  <a:srgbClr val="581D74"/>
                </a:gs>
              </a:gsLst>
              <a:lin ang="8100000" scaled="1"/>
              <a:tileRect/>
            </a:gradFill>
            <a:ln w="9525" cap="flat" cmpd="sng" algn="ctr">
              <a:solidFill>
                <a:sysClr val="window" lastClr="FFFFFF"/>
              </a:solidFill>
              <a:prstDash val="solid"/>
            </a:ln>
            <a:effectLst/>
          </p:spPr>
          <p:txBody>
            <a:bodyPr rtlCol="0" anchor="ctr"/>
            <a:lstStyle/>
            <a:p>
              <a:pPr algn="ctr" defTabSz="457200"/>
              <a:r>
                <a:rPr lang="fr-FR" sz="1000" kern="0" dirty="0" smtClean="0">
                  <a:solidFill>
                    <a:prstClr val="white"/>
                  </a:solidFill>
                  <a:latin typeface="Calibri"/>
                </a:rPr>
                <a:t>Infos</a:t>
              </a:r>
            </a:p>
            <a:p>
              <a:pPr algn="ctr" defTabSz="457200"/>
              <a:r>
                <a:rPr lang="fr-FR" sz="1000" kern="0" dirty="0" smtClean="0">
                  <a:solidFill>
                    <a:prstClr val="white"/>
                  </a:solidFill>
                  <a:latin typeface="Calibri"/>
                </a:rPr>
                <a:t>précontractuelles</a:t>
              </a:r>
            </a:p>
          </p:txBody>
        </p:sp>
        <p:sp>
          <p:nvSpPr>
            <p:cNvPr id="49" name="Chevron 48"/>
            <p:cNvSpPr/>
            <p:nvPr/>
          </p:nvSpPr>
          <p:spPr>
            <a:xfrm>
              <a:off x="3155460" y="1401704"/>
              <a:ext cx="1152000" cy="432000"/>
            </a:xfrm>
            <a:prstGeom prst="chevron">
              <a:avLst/>
            </a:prstGeom>
            <a:gradFill flip="none" rotWithShape="1">
              <a:gsLst>
                <a:gs pos="4000">
                  <a:srgbClr val="FF0000">
                    <a:alpha val="40000"/>
                  </a:srgbClr>
                </a:gs>
                <a:gs pos="100000">
                  <a:srgbClr val="581D74"/>
                </a:gs>
              </a:gsLst>
              <a:lin ang="8100000" scaled="1"/>
              <a:tileRect/>
            </a:gradFill>
            <a:ln w="9525" cap="flat" cmpd="sng" algn="ctr">
              <a:solidFill>
                <a:sysClr val="window" lastClr="FFFFFF"/>
              </a:solidFill>
              <a:prstDash val="solid"/>
            </a:ln>
            <a:effectLst/>
          </p:spPr>
          <p:txBody>
            <a:bodyPr rtlCol="0" anchor="ctr"/>
            <a:lstStyle/>
            <a:p>
              <a:pPr algn="ctr" defTabSz="457200"/>
              <a:r>
                <a:rPr lang="fr-FR" sz="1000" kern="0" dirty="0" err="1" smtClean="0">
                  <a:solidFill>
                    <a:prstClr val="white"/>
                  </a:solidFill>
                  <a:latin typeface="Calibri"/>
                </a:rPr>
                <a:t>Propo</a:t>
              </a:r>
              <a:r>
                <a:rPr lang="fr-FR" sz="1000" kern="0" dirty="0" smtClean="0">
                  <a:solidFill>
                    <a:prstClr val="white"/>
                  </a:solidFill>
                  <a:latin typeface="Calibri"/>
                </a:rPr>
                <a:t> de la banque</a:t>
              </a:r>
            </a:p>
          </p:txBody>
        </p:sp>
        <p:sp>
          <p:nvSpPr>
            <p:cNvPr id="50" name="Chevron 49"/>
            <p:cNvSpPr/>
            <p:nvPr/>
          </p:nvSpPr>
          <p:spPr>
            <a:xfrm>
              <a:off x="2096803" y="1401704"/>
              <a:ext cx="1188000" cy="432000"/>
            </a:xfrm>
            <a:prstGeom prst="chevron">
              <a:avLst/>
            </a:prstGeom>
            <a:gradFill flip="none" rotWithShape="1">
              <a:gsLst>
                <a:gs pos="0">
                  <a:srgbClr val="99449A">
                    <a:lumMod val="50000"/>
                  </a:srgbClr>
                </a:gs>
                <a:gs pos="100000">
                  <a:srgbClr val="C00000"/>
                </a:gs>
              </a:gsLst>
              <a:lin ang="18900000" scaled="1"/>
              <a:tileRect/>
            </a:gradFill>
            <a:ln w="9525" cap="flat" cmpd="sng" algn="ctr">
              <a:solidFill>
                <a:sysClr val="window" lastClr="FFFFFF"/>
              </a:solidFill>
              <a:prstDash val="solid"/>
            </a:ln>
            <a:effectLst/>
          </p:spPr>
          <p:txBody>
            <a:bodyPr rtlCol="0" anchor="ctr"/>
            <a:lstStyle/>
            <a:p>
              <a:pPr algn="ctr" defTabSz="457200"/>
              <a:r>
                <a:rPr lang="fr-FR" sz="1000" kern="0" dirty="0" smtClean="0">
                  <a:solidFill>
                    <a:prstClr val="white"/>
                  </a:solidFill>
                  <a:latin typeface="Calibri"/>
                </a:rPr>
                <a:t>Définition des projets</a:t>
              </a:r>
            </a:p>
          </p:txBody>
        </p:sp>
        <p:sp>
          <p:nvSpPr>
            <p:cNvPr id="51" name="Chevron 50"/>
            <p:cNvSpPr/>
            <p:nvPr/>
          </p:nvSpPr>
          <p:spPr>
            <a:xfrm>
              <a:off x="6547431" y="1401704"/>
              <a:ext cx="1116000" cy="432000"/>
            </a:xfrm>
            <a:prstGeom prst="chevron">
              <a:avLst/>
            </a:prstGeom>
            <a:gradFill flip="none" rotWithShape="1">
              <a:gsLst>
                <a:gs pos="4000">
                  <a:srgbClr val="FF0000">
                    <a:alpha val="80000"/>
                  </a:srgbClr>
                </a:gs>
                <a:gs pos="100000">
                  <a:srgbClr val="581D74"/>
                </a:gs>
              </a:gsLst>
              <a:lin ang="8100000" scaled="1"/>
              <a:tileRect/>
            </a:gradFill>
            <a:ln w="9525" cap="flat" cmpd="sng" algn="ctr">
              <a:solidFill>
                <a:sysClr val="window" lastClr="FFFFFF"/>
              </a:solidFill>
              <a:prstDash val="solid"/>
            </a:ln>
            <a:effectLst/>
          </p:spPr>
          <p:txBody>
            <a:bodyPr rtlCol="0" anchor="ctr"/>
            <a:lstStyle/>
            <a:p>
              <a:pPr algn="ctr" defTabSz="457200"/>
              <a:r>
                <a:rPr lang="fr-FR" sz="1000" kern="0" dirty="0" smtClean="0">
                  <a:solidFill>
                    <a:prstClr val="white"/>
                  </a:solidFill>
                  <a:latin typeface="Calibri"/>
                </a:rPr>
                <a:t>Synthèse Epargne</a:t>
              </a:r>
            </a:p>
          </p:txBody>
        </p:sp>
        <p:sp>
          <p:nvSpPr>
            <p:cNvPr id="52" name="Chevron 51"/>
            <p:cNvSpPr/>
            <p:nvPr/>
          </p:nvSpPr>
          <p:spPr>
            <a:xfrm>
              <a:off x="1362146" y="1401704"/>
              <a:ext cx="864000" cy="432000"/>
            </a:xfrm>
            <a:prstGeom prst="chevron">
              <a:avLst/>
            </a:prstGeom>
            <a:solidFill>
              <a:schemeClr val="bg1"/>
            </a:solidFill>
            <a:ln w="9525" cap="flat" cmpd="sng" algn="ctr">
              <a:solidFill>
                <a:srgbClr val="99449A">
                  <a:lumMod val="75000"/>
                </a:srgbClr>
              </a:solidFill>
              <a:prstDash val="solid"/>
            </a:ln>
            <a:effectLst/>
          </p:spPr>
          <p:txBody>
            <a:bodyPr rtlCol="0" anchor="ctr"/>
            <a:lstStyle/>
            <a:p>
              <a:pPr algn="ctr" defTabSz="457200"/>
              <a:r>
                <a:rPr lang="fr-FR" sz="1100" kern="0" dirty="0" smtClean="0">
                  <a:solidFill>
                    <a:srgbClr val="99449A">
                      <a:lumMod val="75000"/>
                    </a:srgbClr>
                  </a:solidFill>
                  <a:latin typeface="Calibri"/>
                </a:rPr>
                <a:t>QCF</a:t>
              </a:r>
            </a:p>
          </p:txBody>
        </p:sp>
        <p:sp>
          <p:nvSpPr>
            <p:cNvPr id="53" name="Chevron 52"/>
            <p:cNvSpPr/>
            <p:nvPr/>
          </p:nvSpPr>
          <p:spPr>
            <a:xfrm>
              <a:off x="159489" y="1401704"/>
              <a:ext cx="1332000" cy="432000"/>
            </a:xfrm>
            <a:prstGeom prst="chevron">
              <a:avLst/>
            </a:prstGeom>
            <a:solidFill>
              <a:sysClr val="window" lastClr="FFFFFF"/>
            </a:solidFill>
            <a:ln w="9525" cap="flat" cmpd="sng" algn="ctr">
              <a:solidFill>
                <a:srgbClr val="99449A">
                  <a:lumMod val="75000"/>
                </a:srgbClr>
              </a:solidFill>
              <a:prstDash val="solid"/>
            </a:ln>
            <a:effectLst/>
          </p:spPr>
          <p:txBody>
            <a:bodyPr rtlCol="0" anchor="ctr"/>
            <a:lstStyle/>
            <a:p>
              <a:pPr algn="ctr" defTabSz="457200"/>
              <a:r>
                <a:rPr lang="fr-FR" sz="1000" b="1" kern="0" dirty="0" smtClean="0">
                  <a:solidFill>
                    <a:srgbClr val="99449A">
                      <a:lumMod val="75000"/>
                    </a:srgbClr>
                  </a:solidFill>
                  <a:latin typeface="Calibri"/>
                </a:rPr>
                <a:t>Connaissance client</a:t>
              </a:r>
            </a:p>
          </p:txBody>
        </p:sp>
        <p:sp>
          <p:nvSpPr>
            <p:cNvPr id="54" name="Chevron 53"/>
            <p:cNvSpPr/>
            <p:nvPr/>
          </p:nvSpPr>
          <p:spPr>
            <a:xfrm>
              <a:off x="7534088" y="1401704"/>
              <a:ext cx="1332000" cy="432000"/>
            </a:xfrm>
            <a:prstGeom prst="chevron">
              <a:avLst/>
            </a:prstGeom>
            <a:solidFill>
              <a:sysClr val="window" lastClr="FFFFFF">
                <a:lumMod val="85000"/>
              </a:sysClr>
            </a:solidFill>
            <a:ln w="9525" cap="flat" cmpd="sng" algn="ctr">
              <a:solidFill>
                <a:srgbClr val="99449A">
                  <a:lumMod val="75000"/>
                </a:srgbClr>
              </a:solidFill>
              <a:prstDash val="solid"/>
            </a:ln>
            <a:effectLst/>
          </p:spPr>
          <p:txBody>
            <a:bodyPr rtlCol="0" anchor="ctr"/>
            <a:lstStyle/>
            <a:p>
              <a:pPr algn="ctr" defTabSz="457200"/>
              <a:r>
                <a:rPr lang="fr-FR" sz="1000" kern="0" dirty="0" smtClean="0">
                  <a:solidFill>
                    <a:srgbClr val="99449A">
                      <a:lumMod val="75000"/>
                    </a:srgbClr>
                  </a:solidFill>
                  <a:latin typeface="Calibri"/>
                </a:rPr>
                <a:t>Souscriptions</a:t>
              </a:r>
            </a:p>
          </p:txBody>
        </p:sp>
      </p:grpSp>
      <p:sp>
        <p:nvSpPr>
          <p:cNvPr id="3" name="Rectangle à coins arrondis 2"/>
          <p:cNvSpPr/>
          <p:nvPr/>
        </p:nvSpPr>
        <p:spPr>
          <a:xfrm>
            <a:off x="3095969" y="908720"/>
            <a:ext cx="1187999" cy="792088"/>
          </a:xfrm>
          <a:prstGeom prst="roundRect">
            <a:avLst/>
          </a:prstGeom>
          <a:no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prstClr val="white"/>
              </a:solidFill>
            </a:endParaRPr>
          </a:p>
        </p:txBody>
      </p:sp>
      <p:sp>
        <p:nvSpPr>
          <p:cNvPr id="5" name="Accolade fermante 4"/>
          <p:cNvSpPr/>
          <p:nvPr/>
        </p:nvSpPr>
        <p:spPr>
          <a:xfrm rot="5400000">
            <a:off x="3565002" y="1334665"/>
            <a:ext cx="288034" cy="1187998"/>
          </a:xfrm>
          <a:prstGeom prst="rightBrace">
            <a:avLst/>
          </a:prstGeom>
          <a:ln w="31750">
            <a:solidFill>
              <a:srgbClr val="7030A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solidFill>
                <a:prstClr val="black"/>
              </a:solidFill>
            </a:endParaRPr>
          </a:p>
        </p:txBody>
      </p:sp>
      <p:sp>
        <p:nvSpPr>
          <p:cNvPr id="29" name="ZoneTexte 28"/>
          <p:cNvSpPr txBox="1"/>
          <p:nvPr/>
        </p:nvSpPr>
        <p:spPr>
          <a:xfrm>
            <a:off x="122817" y="2032273"/>
            <a:ext cx="8868991" cy="584775"/>
          </a:xfrm>
          <a:prstGeom prst="rect">
            <a:avLst/>
          </a:prstGeom>
          <a:noFill/>
        </p:spPr>
        <p:txBody>
          <a:bodyPr wrap="square" rtlCol="0">
            <a:spAutoFit/>
          </a:bodyPr>
          <a:lstStyle/>
          <a:p>
            <a:pPr algn="just"/>
            <a:r>
              <a:rPr lang="fr-FR" sz="1600" dirty="0" smtClean="0">
                <a:solidFill>
                  <a:srgbClr val="7030A0"/>
                </a:solidFill>
                <a:latin typeface="Calibri" panose="020F0502020204030204" pitchFamily="34" charset="0"/>
                <a:cs typeface="Calibri" panose="020F0502020204030204" pitchFamily="34" charset="0"/>
                <a:sym typeface="Wingdings"/>
              </a:rPr>
              <a:t>Avant que l’outil ne démarre l’accès aux allocations, un </a:t>
            </a:r>
            <a:r>
              <a:rPr lang="fr-FR" sz="1600" dirty="0" err="1" smtClean="0">
                <a:solidFill>
                  <a:srgbClr val="7030A0"/>
                </a:solidFill>
                <a:latin typeface="Calibri" panose="020F0502020204030204" pitchFamily="34" charset="0"/>
                <a:cs typeface="Calibri" panose="020F0502020204030204" pitchFamily="34" charset="0"/>
                <a:sym typeface="Wingdings"/>
              </a:rPr>
              <a:t>pop’up</a:t>
            </a:r>
            <a:r>
              <a:rPr lang="fr-FR" sz="1600" dirty="0" smtClean="0">
                <a:solidFill>
                  <a:srgbClr val="7030A0"/>
                </a:solidFill>
                <a:latin typeface="Calibri" panose="020F0502020204030204" pitchFamily="34" charset="0"/>
                <a:cs typeface="Calibri" panose="020F0502020204030204" pitchFamily="34" charset="0"/>
                <a:sym typeface="Wingdings"/>
              </a:rPr>
              <a:t> vous alerte sur la construction de la proposition en fonction du niveau de risque du client :</a:t>
            </a:r>
          </a:p>
        </p:txBody>
      </p:sp>
      <p:pic>
        <p:nvPicPr>
          <p:cNvPr id="32" name="Image 31"/>
          <p:cNvPicPr>
            <a:picLocks/>
          </p:cNvPicPr>
          <p:nvPr/>
        </p:nvPicPr>
        <p:blipFill rotWithShape="1">
          <a:blip r:embed="rId2" r:link="rId3" cstate="print">
            <a:extLst>
              <a:ext uri="{28A0092B-C50C-407E-A947-70E740481C1C}">
                <a14:useLocalDpi xmlns:a14="http://schemas.microsoft.com/office/drawing/2010/main" val="0"/>
              </a:ext>
            </a:extLst>
          </a:blip>
          <a:srcRect l="5876" t="17529" r="2374" b="13667"/>
          <a:stretch/>
        </p:blipFill>
        <p:spPr>
          <a:xfrm>
            <a:off x="608551" y="2745500"/>
            <a:ext cx="5006407" cy="2228366"/>
          </a:xfrm>
          <a:prstGeom prst="rect">
            <a:avLst/>
          </a:prstGeom>
          <a:ln>
            <a:solidFill>
              <a:srgbClr val="99449A">
                <a:lumMod val="75000"/>
              </a:srgbClr>
            </a:solidFill>
          </a:ln>
        </p:spPr>
      </p:pic>
      <p:pic>
        <p:nvPicPr>
          <p:cNvPr id="33" name="Image 32"/>
          <p:cNvPicPr/>
          <p:nvPr/>
        </p:nvPicPr>
        <p:blipFill>
          <a:blip r:embed="rId4"/>
          <a:stretch>
            <a:fillRect/>
          </a:stretch>
        </p:blipFill>
        <p:spPr>
          <a:xfrm>
            <a:off x="2411760" y="3212977"/>
            <a:ext cx="4392488" cy="2160240"/>
          </a:xfrm>
          <a:prstGeom prst="rect">
            <a:avLst/>
          </a:prstGeom>
        </p:spPr>
      </p:pic>
      <p:sp>
        <p:nvSpPr>
          <p:cNvPr id="35" name="ZoneTexte 34"/>
          <p:cNvSpPr txBox="1"/>
          <p:nvPr/>
        </p:nvSpPr>
        <p:spPr>
          <a:xfrm>
            <a:off x="2411760" y="5589240"/>
            <a:ext cx="6737596" cy="584775"/>
          </a:xfrm>
          <a:prstGeom prst="rect">
            <a:avLst/>
          </a:prstGeom>
          <a:noFill/>
        </p:spPr>
        <p:txBody>
          <a:bodyPr wrap="square" rtlCol="0">
            <a:spAutoFit/>
          </a:bodyPr>
          <a:lstStyle/>
          <a:p>
            <a:pPr algn="just"/>
            <a:r>
              <a:rPr lang="fr-FR" sz="1600" dirty="0" smtClean="0">
                <a:solidFill>
                  <a:srgbClr val="7030A0"/>
                </a:solidFill>
                <a:latin typeface="Calibri" panose="020F0502020204030204" pitchFamily="34" charset="0"/>
                <a:cs typeface="Calibri" panose="020F0502020204030204" pitchFamily="34" charset="0"/>
                <a:sym typeface="Wingdings"/>
              </a:rPr>
              <a:t> Sur les diapos suivantes, découvrons les cas particuliers où le recours à « </a:t>
            </a:r>
            <a:r>
              <a:rPr lang="fr-FR" sz="1600" b="1" i="1" dirty="0" smtClean="0">
                <a:solidFill>
                  <a:srgbClr val="7030A0"/>
                </a:solidFill>
                <a:latin typeface="Calibri" panose="020F0502020204030204" pitchFamily="34" charset="0"/>
                <a:cs typeface="Calibri" panose="020F0502020204030204" pitchFamily="34" charset="0"/>
                <a:sym typeface="Wingdings"/>
              </a:rPr>
              <a:t>l’allocation manuelle</a:t>
            </a:r>
            <a:r>
              <a:rPr lang="fr-FR" sz="1600" dirty="0" smtClean="0">
                <a:solidFill>
                  <a:srgbClr val="7030A0"/>
                </a:solidFill>
                <a:latin typeface="Calibri" panose="020F0502020204030204" pitchFamily="34" charset="0"/>
                <a:cs typeface="Calibri" panose="020F0502020204030204" pitchFamily="34" charset="0"/>
                <a:sym typeface="Wingdings"/>
              </a:rPr>
              <a:t> » est obligatoire</a:t>
            </a:r>
          </a:p>
        </p:txBody>
      </p:sp>
    </p:spTree>
    <p:extLst>
      <p:ext uri="{BB962C8B-B14F-4D97-AF65-F5344CB8AC3E}">
        <p14:creationId xmlns:p14="http://schemas.microsoft.com/office/powerpoint/2010/main" val="260202424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dirty="0"/>
          </a:p>
        </p:txBody>
      </p:sp>
      <p:sp>
        <p:nvSpPr>
          <p:cNvPr id="3" name="Espace réservé du contenu 2"/>
          <p:cNvSpPr>
            <a:spLocks noGrp="1"/>
          </p:cNvSpPr>
          <p:nvPr>
            <p:ph sz="quarter" idx="1"/>
          </p:nvPr>
        </p:nvSpPr>
        <p:spPr/>
        <p:txBody>
          <a:bodyPr/>
          <a:lstStyle/>
          <a:p>
            <a:endParaRPr lang="fr-FR"/>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8175" y="390525"/>
            <a:ext cx="7867650" cy="60769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5"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4300" y="274638"/>
            <a:ext cx="8902700" cy="634523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91330013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title"/>
          </p:nvPr>
        </p:nvSpPr>
        <p:spPr>
          <a:xfrm>
            <a:off x="3060000" y="116632"/>
            <a:ext cx="3492000" cy="756000"/>
          </a:xfrm>
        </p:spPr>
        <p:txBody>
          <a:bodyPr/>
          <a:lstStyle/>
          <a:p>
            <a:r>
              <a:rPr lang="fr-FR" dirty="0"/>
              <a:t>sommaire</a:t>
            </a:r>
          </a:p>
        </p:txBody>
      </p:sp>
      <p:sp>
        <p:nvSpPr>
          <p:cNvPr id="5" name="Espace réservé du texte 4"/>
          <p:cNvSpPr>
            <a:spLocks noGrp="1"/>
          </p:cNvSpPr>
          <p:nvPr>
            <p:ph type="body" sz="quarter" idx="13"/>
          </p:nvPr>
        </p:nvSpPr>
        <p:spPr>
          <a:xfrm>
            <a:off x="1115616" y="1052736"/>
            <a:ext cx="7488832" cy="5040560"/>
          </a:xfrm>
        </p:spPr>
        <p:txBody>
          <a:bodyPr>
            <a:normAutofit/>
          </a:bodyPr>
          <a:lstStyle/>
          <a:p>
            <a:r>
              <a:rPr lang="fr-FR" sz="2800" dirty="0" smtClean="0"/>
              <a:t>a) Connaissance client &amp; </a:t>
            </a:r>
            <a:r>
              <a:rPr lang="fr-FR" sz="2800" dirty="0" err="1" smtClean="0"/>
              <a:t>qcf</a:t>
            </a:r>
            <a:endParaRPr lang="fr-FR" sz="2800" dirty="0" smtClean="0"/>
          </a:p>
          <a:p>
            <a:endParaRPr lang="fr-FR" sz="2800" dirty="0" smtClean="0"/>
          </a:p>
          <a:p>
            <a:r>
              <a:rPr lang="fr-FR" sz="2800" dirty="0" smtClean="0"/>
              <a:t>B) Définition du ou des projets du client</a:t>
            </a:r>
          </a:p>
          <a:p>
            <a:endParaRPr lang="fr-FR" sz="2800" dirty="0"/>
          </a:p>
          <a:p>
            <a:r>
              <a:rPr lang="fr-FR" sz="2800" dirty="0" smtClean="0">
                <a:solidFill>
                  <a:srgbClr val="FFFF00"/>
                </a:solidFill>
              </a:rPr>
              <a:t>C) Propositions de la banque :</a:t>
            </a:r>
          </a:p>
          <a:p>
            <a:pPr marL="558900" lvl="1" indent="-342900">
              <a:buFont typeface="Wingdings" panose="05000000000000000000" pitchFamily="2" charset="2"/>
              <a:buChar char="v"/>
            </a:pPr>
            <a:r>
              <a:rPr lang="fr-FR" sz="2000" dirty="0" smtClean="0"/>
              <a:t>Les portefeuilles modèles</a:t>
            </a:r>
          </a:p>
          <a:p>
            <a:pPr marL="558900" lvl="1" indent="-342900">
              <a:buFont typeface="Wingdings" panose="05000000000000000000" pitchFamily="2" charset="2"/>
              <a:buChar char="v"/>
            </a:pPr>
            <a:r>
              <a:rPr lang="fr-FR" sz="2000" dirty="0" smtClean="0"/>
              <a:t>L’allocation manuelle et les Gsm/</a:t>
            </a:r>
            <a:r>
              <a:rPr lang="fr-FR" sz="2000" dirty="0" err="1" smtClean="0"/>
              <a:t>og</a:t>
            </a:r>
            <a:endParaRPr lang="fr-FR" sz="2000" dirty="0" smtClean="0"/>
          </a:p>
          <a:p>
            <a:pPr marL="558900" lvl="1" indent="-342900">
              <a:buFont typeface="Wingdings" panose="05000000000000000000" pitchFamily="2" charset="2"/>
              <a:buChar char="v"/>
            </a:pPr>
            <a:r>
              <a:rPr lang="fr-FR" sz="2000" b="1" dirty="0" smtClean="0">
                <a:solidFill>
                  <a:srgbClr val="FFFF00"/>
                </a:solidFill>
              </a:rPr>
              <a:t>Cas particuliers « allocations manuelles »</a:t>
            </a:r>
          </a:p>
          <a:p>
            <a:pPr marL="558900" lvl="1" indent="-342900">
              <a:buFont typeface="Wingdings" panose="05000000000000000000" pitchFamily="2" charset="2"/>
              <a:buChar char="v"/>
            </a:pPr>
            <a:r>
              <a:rPr lang="fr-FR" sz="2000" dirty="0" smtClean="0"/>
              <a:t>Cas particuliers « </a:t>
            </a:r>
            <a:r>
              <a:rPr lang="fr-FR" sz="2000" dirty="0" err="1" smtClean="0"/>
              <a:t>fourgous</a:t>
            </a:r>
            <a:r>
              <a:rPr lang="fr-FR" sz="2000" dirty="0" smtClean="0"/>
              <a:t> »</a:t>
            </a:r>
          </a:p>
          <a:p>
            <a:endParaRPr lang="fr-FR" sz="2000" dirty="0"/>
          </a:p>
          <a:p>
            <a:r>
              <a:rPr lang="fr-FR" sz="2800" dirty="0" smtClean="0"/>
              <a:t>D) Infos </a:t>
            </a:r>
            <a:r>
              <a:rPr lang="fr-FR" sz="2800" dirty="0" err="1" smtClean="0"/>
              <a:t>précontracTuelles</a:t>
            </a:r>
            <a:endParaRPr lang="fr-FR" sz="2800" dirty="0" smtClean="0"/>
          </a:p>
          <a:p>
            <a:endParaRPr lang="fr-FR" sz="2800" dirty="0"/>
          </a:p>
          <a:p>
            <a:r>
              <a:rPr lang="fr-FR" sz="2800" dirty="0" smtClean="0"/>
              <a:t>E) Post entretien : le </a:t>
            </a:r>
            <a:r>
              <a:rPr lang="fr-FR" sz="2800" dirty="0" err="1" smtClean="0"/>
              <a:t>cr</a:t>
            </a:r>
            <a:endParaRPr lang="fr-FR" sz="3200" dirty="0" smtClean="0"/>
          </a:p>
        </p:txBody>
      </p:sp>
      <p:sp>
        <p:nvSpPr>
          <p:cNvPr id="3" name="Espace réservé du numéro de diapositive 2"/>
          <p:cNvSpPr>
            <a:spLocks noGrp="1"/>
          </p:cNvSpPr>
          <p:nvPr>
            <p:ph type="sldNum" sz="quarter" idx="14"/>
          </p:nvPr>
        </p:nvSpPr>
        <p:spPr/>
        <p:txBody>
          <a:bodyPr/>
          <a:lstStyle/>
          <a:p>
            <a:fld id="{0536D7D7-E68B-4848-A580-3E20DDE126DB}" type="slidenum">
              <a:rPr lang="fr-FR" smtClean="0">
                <a:solidFill>
                  <a:prstClr val="black"/>
                </a:solidFill>
              </a:rPr>
              <a:pPr/>
              <a:t>15</a:t>
            </a:fld>
            <a:endParaRPr lang="fr-FR">
              <a:solidFill>
                <a:prstClr val="black"/>
              </a:solidFill>
            </a:endParaRPr>
          </a:p>
        </p:txBody>
      </p:sp>
      <p:sp>
        <p:nvSpPr>
          <p:cNvPr id="2" name="Rectangle à coins arrondis 1"/>
          <p:cNvSpPr/>
          <p:nvPr/>
        </p:nvSpPr>
        <p:spPr>
          <a:xfrm>
            <a:off x="1115616" y="2521470"/>
            <a:ext cx="7056784" cy="1411586"/>
          </a:xfrm>
          <a:prstGeom prst="roundRect">
            <a:avLst/>
          </a:prstGeom>
          <a:no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prstClr val="white"/>
              </a:solidFill>
            </a:endParaRPr>
          </a:p>
        </p:txBody>
      </p:sp>
      <p:sp>
        <p:nvSpPr>
          <p:cNvPr id="7" name="Espace réservé du pied de page 4"/>
          <p:cNvSpPr txBox="1">
            <a:spLocks/>
          </p:cNvSpPr>
          <p:nvPr/>
        </p:nvSpPr>
        <p:spPr>
          <a:xfrm>
            <a:off x="2699792" y="6463539"/>
            <a:ext cx="3960240" cy="365125"/>
          </a:xfrm>
          <a:prstGeom prst="rect">
            <a:avLst/>
          </a:prstGeom>
        </p:spPr>
        <p:txBody>
          <a:bodyPr vert="horz" lIns="91440" tIns="45720" rIns="91440" bIns="45720" rtlCol="0" anchor="ctr"/>
          <a:lstStyle>
            <a:defPPr>
              <a:defRPr lang="fr-FR"/>
            </a:defPPr>
            <a:lvl1pPr marL="0" algn="ctr" defTabSz="914400" rtl="0" eaLnBrk="1" latinLnBrk="0" hangingPunct="1">
              <a:defRPr sz="900" kern="1200">
                <a:solidFill>
                  <a:srgbClr val="223A5A"/>
                </a:solidFill>
                <a:latin typeface="Verdana" panose="020B0604030504040204" pitchFamily="34" charset="0"/>
                <a:ea typeface="Verdana" panose="020B0604030504040204" pitchFamily="34" charset="0"/>
                <a:cs typeface="Verdana" panose="020B060403050404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r-FR" dirty="0" smtClean="0"/>
              <a:t>HDJ S8 – Cas particuliers Parcours Client Epargne Financière</a:t>
            </a:r>
            <a:endParaRPr lang="fr-FR" dirty="0"/>
          </a:p>
        </p:txBody>
      </p:sp>
    </p:spTree>
    <p:extLst>
      <p:ext uri="{BB962C8B-B14F-4D97-AF65-F5344CB8AC3E}">
        <p14:creationId xmlns:p14="http://schemas.microsoft.com/office/powerpoint/2010/main" val="390077241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 name="Rectangle 99">
            <a:extLst>
              <a:ext uri="{FF2B5EF4-FFF2-40B4-BE49-F238E27FC236}">
                <a16:creationId xmlns="" xmlns:a16="http://schemas.microsoft.com/office/drawing/2014/main" id="{8CE6E5CE-8EEA-4EE8-8A86-E5E41FBB8EDD}"/>
              </a:ext>
            </a:extLst>
          </p:cNvPr>
          <p:cNvSpPr/>
          <p:nvPr/>
        </p:nvSpPr>
        <p:spPr>
          <a:xfrm>
            <a:off x="4407320" y="3284984"/>
            <a:ext cx="4289800" cy="864096"/>
          </a:xfrm>
          <a:prstGeom prst="rect">
            <a:avLst/>
          </a:prstGeom>
          <a:solidFill>
            <a:srgbClr val="EEECE1">
              <a:lumMod val="9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smtClean="0">
              <a:ln>
                <a:noFill/>
              </a:ln>
              <a:solidFill>
                <a:prstClr val="white"/>
              </a:solidFill>
              <a:effectLst/>
              <a:uLnTx/>
              <a:uFillTx/>
              <a:latin typeface="Calibri" panose="020F0502020204030204"/>
              <a:ea typeface="+mn-ea"/>
              <a:cs typeface="+mn-cs"/>
            </a:endParaRPr>
          </a:p>
        </p:txBody>
      </p:sp>
      <p:sp>
        <p:nvSpPr>
          <p:cNvPr id="101" name="Rectangle 100">
            <a:extLst>
              <a:ext uri="{FF2B5EF4-FFF2-40B4-BE49-F238E27FC236}">
                <a16:creationId xmlns="" xmlns:a16="http://schemas.microsoft.com/office/drawing/2014/main" id="{E3CFB883-64A6-47B3-A555-2546355BD4E6}"/>
              </a:ext>
            </a:extLst>
          </p:cNvPr>
          <p:cNvSpPr/>
          <p:nvPr/>
        </p:nvSpPr>
        <p:spPr>
          <a:xfrm>
            <a:off x="4407320" y="3118601"/>
            <a:ext cx="4341144" cy="1246503"/>
          </a:xfrm>
          <a:prstGeom prst="rect">
            <a:avLst/>
          </a:prstGeom>
          <a:noFill/>
          <a:ln w="12700" cap="flat" cmpd="sng" algn="ctr">
            <a:noFill/>
            <a:prstDash val="sysDash"/>
            <a:miter lim="800000"/>
          </a:ln>
          <a:effectLst/>
        </p:spPr>
        <p:txBody>
          <a:bodyPr rtlCol="0" anchor="ctr"/>
          <a:lstStyle/>
          <a:p>
            <a:pPr marL="0" marR="0" lvl="0" indent="0" algn="just" defTabSz="914400" eaLnBrk="1" fontAlgn="auto" latinLnBrk="0" hangingPunct="1">
              <a:lnSpc>
                <a:spcPct val="100000"/>
              </a:lnSpc>
              <a:spcBef>
                <a:spcPts val="0"/>
              </a:spcBef>
              <a:spcAft>
                <a:spcPts val="0"/>
              </a:spcAft>
              <a:buClrTx/>
              <a:buSzTx/>
              <a:buFontTx/>
              <a:buNone/>
              <a:tabLst/>
              <a:defRPr/>
            </a:pPr>
            <a:r>
              <a:rPr kumimoji="0" lang="fr-FR" sz="1200" b="0" i="0" u="none" strike="noStrike" kern="0" cap="none" spc="0" normalizeH="0" baseline="0" noProof="0" dirty="0" smtClean="0">
                <a:ln>
                  <a:noFill/>
                </a:ln>
                <a:solidFill>
                  <a:prstClr val="black"/>
                </a:solidFill>
                <a:effectLst/>
                <a:uLnTx/>
                <a:uFillTx/>
                <a:latin typeface="Calibri" panose="020F0502020204030204"/>
                <a:ea typeface="+mn-ea"/>
                <a:cs typeface="+mn-cs"/>
              </a:rPr>
              <a:t>Création d’un projet dédié, avec utilisation de l’allocation manuelle en veillant à  respecter les critères de risque/durée exprimés par le client et les recommandations de commercialisation indiqués dans le kit de mise en marché de l’offre.</a:t>
            </a:r>
          </a:p>
        </p:txBody>
      </p:sp>
      <p:sp>
        <p:nvSpPr>
          <p:cNvPr id="25" name="Titre 24"/>
          <p:cNvSpPr>
            <a:spLocks noGrp="1"/>
          </p:cNvSpPr>
          <p:nvPr>
            <p:ph type="title"/>
          </p:nvPr>
        </p:nvSpPr>
        <p:spPr>
          <a:xfrm>
            <a:off x="251308" y="378000"/>
            <a:ext cx="8543492" cy="399600"/>
          </a:xfrm>
        </p:spPr>
        <p:txBody>
          <a:bodyPr/>
          <a:lstStyle/>
          <a:p>
            <a:r>
              <a:rPr lang="fr-FR" dirty="0" smtClean="0">
                <a:solidFill>
                  <a:srgbClr val="7030A0"/>
                </a:solidFill>
              </a:rPr>
              <a:t>C) Propositions de la banque : cas particuliers « </a:t>
            </a:r>
            <a:r>
              <a:rPr lang="fr-FR" i="1" dirty="0" smtClean="0">
                <a:solidFill>
                  <a:srgbClr val="7030A0"/>
                </a:solidFill>
              </a:rPr>
              <a:t>alloc. Manuelle</a:t>
            </a:r>
            <a:r>
              <a:rPr lang="fr-FR" dirty="0" smtClean="0">
                <a:solidFill>
                  <a:srgbClr val="7030A0"/>
                </a:solidFill>
              </a:rPr>
              <a:t> »</a:t>
            </a:r>
            <a:endParaRPr lang="fr-FR" dirty="0">
              <a:solidFill>
                <a:srgbClr val="7030A0"/>
              </a:solidFill>
            </a:endParaRPr>
          </a:p>
        </p:txBody>
      </p:sp>
      <p:sp>
        <p:nvSpPr>
          <p:cNvPr id="4" name="Espace réservé du numéro de diapositive 3"/>
          <p:cNvSpPr>
            <a:spLocks noGrp="1"/>
          </p:cNvSpPr>
          <p:nvPr>
            <p:ph type="sldNum" sz="quarter" idx="22"/>
          </p:nvPr>
        </p:nvSpPr>
        <p:spPr/>
        <p:txBody>
          <a:bodyPr/>
          <a:lstStyle/>
          <a:p>
            <a:fld id="{0536D7D7-E68B-4848-A580-3E20DDE126DB}" type="slidenum">
              <a:rPr lang="fr-FR" smtClean="0">
                <a:solidFill>
                  <a:prstClr val="black"/>
                </a:solidFill>
              </a:rPr>
              <a:pPr/>
              <a:t>16</a:t>
            </a:fld>
            <a:endParaRPr lang="fr-FR" dirty="0">
              <a:solidFill>
                <a:prstClr val="black"/>
              </a:solidFill>
            </a:endParaRPr>
          </a:p>
        </p:txBody>
      </p:sp>
      <p:grpSp>
        <p:nvGrpSpPr>
          <p:cNvPr id="46" name="Groupe 45"/>
          <p:cNvGrpSpPr/>
          <p:nvPr/>
        </p:nvGrpSpPr>
        <p:grpSpPr>
          <a:xfrm>
            <a:off x="95496" y="1052736"/>
            <a:ext cx="8706599" cy="432000"/>
            <a:chOff x="159489" y="1401704"/>
            <a:chExt cx="8706599" cy="432000"/>
          </a:xfrm>
        </p:grpSpPr>
        <p:sp>
          <p:nvSpPr>
            <p:cNvPr id="47" name="Chevron 46"/>
            <p:cNvSpPr/>
            <p:nvPr/>
          </p:nvSpPr>
          <p:spPr>
            <a:xfrm>
              <a:off x="5596774" y="1401704"/>
              <a:ext cx="1080000" cy="432000"/>
            </a:xfrm>
            <a:prstGeom prst="chevron">
              <a:avLst/>
            </a:prstGeom>
            <a:gradFill flip="none" rotWithShape="1">
              <a:gsLst>
                <a:gs pos="4000">
                  <a:srgbClr val="FF0000">
                    <a:alpha val="80000"/>
                  </a:srgbClr>
                </a:gs>
                <a:gs pos="100000">
                  <a:srgbClr val="581D74"/>
                </a:gs>
              </a:gsLst>
              <a:lin ang="8100000" scaled="1"/>
              <a:tileRect/>
            </a:gradFill>
            <a:ln w="9525" cap="flat" cmpd="sng" algn="ctr">
              <a:solidFill>
                <a:sysClr val="window" lastClr="FFFFFF"/>
              </a:solidFill>
              <a:prstDash val="solid"/>
            </a:ln>
            <a:effectLst/>
          </p:spPr>
          <p:txBody>
            <a:bodyPr rtlCol="0" anchor="ctr"/>
            <a:lstStyle/>
            <a:p>
              <a:pPr algn="ctr" defTabSz="457200"/>
              <a:r>
                <a:rPr lang="fr-FR" sz="1000" kern="0" dirty="0" smtClean="0">
                  <a:solidFill>
                    <a:prstClr val="white"/>
                  </a:solidFill>
                  <a:latin typeface="Calibri"/>
                </a:rPr>
                <a:t>Choix du client</a:t>
              </a:r>
            </a:p>
          </p:txBody>
        </p:sp>
        <p:sp>
          <p:nvSpPr>
            <p:cNvPr id="48" name="Chevron 47"/>
            <p:cNvSpPr/>
            <p:nvPr/>
          </p:nvSpPr>
          <p:spPr>
            <a:xfrm>
              <a:off x="4178117" y="1401704"/>
              <a:ext cx="1548000" cy="432000"/>
            </a:xfrm>
            <a:prstGeom prst="chevron">
              <a:avLst/>
            </a:prstGeom>
            <a:gradFill flip="none" rotWithShape="1">
              <a:gsLst>
                <a:gs pos="4000">
                  <a:srgbClr val="FF0000">
                    <a:alpha val="60000"/>
                  </a:srgbClr>
                </a:gs>
                <a:gs pos="100000">
                  <a:srgbClr val="581D74"/>
                </a:gs>
              </a:gsLst>
              <a:lin ang="8100000" scaled="1"/>
              <a:tileRect/>
            </a:gradFill>
            <a:ln w="9525" cap="flat" cmpd="sng" algn="ctr">
              <a:solidFill>
                <a:sysClr val="window" lastClr="FFFFFF"/>
              </a:solidFill>
              <a:prstDash val="solid"/>
            </a:ln>
            <a:effectLst/>
          </p:spPr>
          <p:txBody>
            <a:bodyPr rtlCol="0" anchor="ctr"/>
            <a:lstStyle/>
            <a:p>
              <a:pPr algn="ctr" defTabSz="457200"/>
              <a:r>
                <a:rPr lang="fr-FR" sz="1000" kern="0" dirty="0" smtClean="0">
                  <a:solidFill>
                    <a:prstClr val="white"/>
                  </a:solidFill>
                  <a:latin typeface="Calibri"/>
                </a:rPr>
                <a:t>Infos</a:t>
              </a:r>
            </a:p>
            <a:p>
              <a:pPr algn="ctr" defTabSz="457200"/>
              <a:r>
                <a:rPr lang="fr-FR" sz="1000" kern="0" dirty="0" smtClean="0">
                  <a:solidFill>
                    <a:prstClr val="white"/>
                  </a:solidFill>
                  <a:latin typeface="Calibri"/>
                </a:rPr>
                <a:t>précontractuelles</a:t>
              </a:r>
            </a:p>
          </p:txBody>
        </p:sp>
        <p:sp>
          <p:nvSpPr>
            <p:cNvPr id="49" name="Chevron 48"/>
            <p:cNvSpPr/>
            <p:nvPr/>
          </p:nvSpPr>
          <p:spPr>
            <a:xfrm>
              <a:off x="3155460" y="1401704"/>
              <a:ext cx="1152000" cy="432000"/>
            </a:xfrm>
            <a:prstGeom prst="chevron">
              <a:avLst/>
            </a:prstGeom>
            <a:gradFill flip="none" rotWithShape="1">
              <a:gsLst>
                <a:gs pos="4000">
                  <a:srgbClr val="FF0000">
                    <a:alpha val="40000"/>
                  </a:srgbClr>
                </a:gs>
                <a:gs pos="100000">
                  <a:srgbClr val="581D74"/>
                </a:gs>
              </a:gsLst>
              <a:lin ang="8100000" scaled="1"/>
              <a:tileRect/>
            </a:gradFill>
            <a:ln w="9525" cap="flat" cmpd="sng" algn="ctr">
              <a:solidFill>
                <a:sysClr val="window" lastClr="FFFFFF"/>
              </a:solidFill>
              <a:prstDash val="solid"/>
            </a:ln>
            <a:effectLst/>
          </p:spPr>
          <p:txBody>
            <a:bodyPr rtlCol="0" anchor="ctr"/>
            <a:lstStyle/>
            <a:p>
              <a:pPr algn="ctr" defTabSz="457200"/>
              <a:r>
                <a:rPr lang="fr-FR" sz="1000" kern="0" dirty="0" err="1" smtClean="0">
                  <a:solidFill>
                    <a:prstClr val="white"/>
                  </a:solidFill>
                  <a:latin typeface="Calibri"/>
                </a:rPr>
                <a:t>Propo</a:t>
              </a:r>
              <a:r>
                <a:rPr lang="fr-FR" sz="1000" kern="0" dirty="0" smtClean="0">
                  <a:solidFill>
                    <a:prstClr val="white"/>
                  </a:solidFill>
                  <a:latin typeface="Calibri"/>
                </a:rPr>
                <a:t> de la banque</a:t>
              </a:r>
            </a:p>
          </p:txBody>
        </p:sp>
        <p:sp>
          <p:nvSpPr>
            <p:cNvPr id="50" name="Chevron 49"/>
            <p:cNvSpPr/>
            <p:nvPr/>
          </p:nvSpPr>
          <p:spPr>
            <a:xfrm>
              <a:off x="2096803" y="1401704"/>
              <a:ext cx="1188000" cy="432000"/>
            </a:xfrm>
            <a:prstGeom prst="chevron">
              <a:avLst/>
            </a:prstGeom>
            <a:gradFill flip="none" rotWithShape="1">
              <a:gsLst>
                <a:gs pos="0">
                  <a:srgbClr val="99449A">
                    <a:lumMod val="50000"/>
                  </a:srgbClr>
                </a:gs>
                <a:gs pos="100000">
                  <a:srgbClr val="C00000"/>
                </a:gs>
              </a:gsLst>
              <a:lin ang="18900000" scaled="1"/>
              <a:tileRect/>
            </a:gradFill>
            <a:ln w="9525" cap="flat" cmpd="sng" algn="ctr">
              <a:solidFill>
                <a:sysClr val="window" lastClr="FFFFFF"/>
              </a:solidFill>
              <a:prstDash val="solid"/>
            </a:ln>
            <a:effectLst/>
          </p:spPr>
          <p:txBody>
            <a:bodyPr rtlCol="0" anchor="ctr"/>
            <a:lstStyle/>
            <a:p>
              <a:pPr algn="ctr" defTabSz="457200"/>
              <a:r>
                <a:rPr lang="fr-FR" sz="1000" kern="0" dirty="0" smtClean="0">
                  <a:solidFill>
                    <a:prstClr val="white"/>
                  </a:solidFill>
                  <a:latin typeface="Calibri"/>
                </a:rPr>
                <a:t>Définition des projets</a:t>
              </a:r>
            </a:p>
          </p:txBody>
        </p:sp>
        <p:sp>
          <p:nvSpPr>
            <p:cNvPr id="51" name="Chevron 50"/>
            <p:cNvSpPr/>
            <p:nvPr/>
          </p:nvSpPr>
          <p:spPr>
            <a:xfrm>
              <a:off x="6547431" y="1401704"/>
              <a:ext cx="1116000" cy="432000"/>
            </a:xfrm>
            <a:prstGeom prst="chevron">
              <a:avLst/>
            </a:prstGeom>
            <a:gradFill flip="none" rotWithShape="1">
              <a:gsLst>
                <a:gs pos="4000">
                  <a:srgbClr val="FF0000">
                    <a:alpha val="80000"/>
                  </a:srgbClr>
                </a:gs>
                <a:gs pos="100000">
                  <a:srgbClr val="581D74"/>
                </a:gs>
              </a:gsLst>
              <a:lin ang="8100000" scaled="1"/>
              <a:tileRect/>
            </a:gradFill>
            <a:ln w="9525" cap="flat" cmpd="sng" algn="ctr">
              <a:solidFill>
                <a:sysClr val="window" lastClr="FFFFFF"/>
              </a:solidFill>
              <a:prstDash val="solid"/>
            </a:ln>
            <a:effectLst/>
          </p:spPr>
          <p:txBody>
            <a:bodyPr rtlCol="0" anchor="ctr"/>
            <a:lstStyle/>
            <a:p>
              <a:pPr algn="ctr" defTabSz="457200"/>
              <a:r>
                <a:rPr lang="fr-FR" sz="1000" kern="0" dirty="0" smtClean="0">
                  <a:solidFill>
                    <a:prstClr val="white"/>
                  </a:solidFill>
                  <a:latin typeface="Calibri"/>
                </a:rPr>
                <a:t>Synthèse Epargne</a:t>
              </a:r>
            </a:p>
          </p:txBody>
        </p:sp>
        <p:sp>
          <p:nvSpPr>
            <p:cNvPr id="52" name="Chevron 51"/>
            <p:cNvSpPr/>
            <p:nvPr/>
          </p:nvSpPr>
          <p:spPr>
            <a:xfrm>
              <a:off x="1362146" y="1401704"/>
              <a:ext cx="864000" cy="432000"/>
            </a:xfrm>
            <a:prstGeom prst="chevron">
              <a:avLst/>
            </a:prstGeom>
            <a:solidFill>
              <a:schemeClr val="bg1"/>
            </a:solidFill>
            <a:ln w="9525" cap="flat" cmpd="sng" algn="ctr">
              <a:solidFill>
                <a:srgbClr val="99449A">
                  <a:lumMod val="75000"/>
                </a:srgbClr>
              </a:solidFill>
              <a:prstDash val="solid"/>
            </a:ln>
            <a:effectLst/>
          </p:spPr>
          <p:txBody>
            <a:bodyPr rtlCol="0" anchor="ctr"/>
            <a:lstStyle/>
            <a:p>
              <a:pPr algn="ctr" defTabSz="457200"/>
              <a:r>
                <a:rPr lang="fr-FR" sz="1100" kern="0" dirty="0" smtClean="0">
                  <a:solidFill>
                    <a:srgbClr val="99449A">
                      <a:lumMod val="75000"/>
                    </a:srgbClr>
                  </a:solidFill>
                  <a:latin typeface="Calibri"/>
                </a:rPr>
                <a:t>QCF</a:t>
              </a:r>
            </a:p>
          </p:txBody>
        </p:sp>
        <p:sp>
          <p:nvSpPr>
            <p:cNvPr id="53" name="Chevron 52"/>
            <p:cNvSpPr/>
            <p:nvPr/>
          </p:nvSpPr>
          <p:spPr>
            <a:xfrm>
              <a:off x="159489" y="1401704"/>
              <a:ext cx="1332000" cy="432000"/>
            </a:xfrm>
            <a:prstGeom prst="chevron">
              <a:avLst/>
            </a:prstGeom>
            <a:solidFill>
              <a:sysClr val="window" lastClr="FFFFFF"/>
            </a:solidFill>
            <a:ln w="9525" cap="flat" cmpd="sng" algn="ctr">
              <a:solidFill>
                <a:srgbClr val="99449A">
                  <a:lumMod val="75000"/>
                </a:srgbClr>
              </a:solidFill>
              <a:prstDash val="solid"/>
            </a:ln>
            <a:effectLst/>
          </p:spPr>
          <p:txBody>
            <a:bodyPr rtlCol="0" anchor="ctr"/>
            <a:lstStyle/>
            <a:p>
              <a:pPr algn="ctr" defTabSz="457200"/>
              <a:r>
                <a:rPr lang="fr-FR" sz="1000" b="1" kern="0" dirty="0" smtClean="0">
                  <a:solidFill>
                    <a:srgbClr val="99449A">
                      <a:lumMod val="75000"/>
                    </a:srgbClr>
                  </a:solidFill>
                  <a:latin typeface="Calibri"/>
                </a:rPr>
                <a:t>Connaissance client</a:t>
              </a:r>
            </a:p>
          </p:txBody>
        </p:sp>
        <p:sp>
          <p:nvSpPr>
            <p:cNvPr id="54" name="Chevron 53"/>
            <p:cNvSpPr/>
            <p:nvPr/>
          </p:nvSpPr>
          <p:spPr>
            <a:xfrm>
              <a:off x="7534088" y="1401704"/>
              <a:ext cx="1332000" cy="432000"/>
            </a:xfrm>
            <a:prstGeom prst="chevron">
              <a:avLst/>
            </a:prstGeom>
            <a:solidFill>
              <a:sysClr val="window" lastClr="FFFFFF">
                <a:lumMod val="85000"/>
              </a:sysClr>
            </a:solidFill>
            <a:ln w="9525" cap="flat" cmpd="sng" algn="ctr">
              <a:solidFill>
                <a:srgbClr val="99449A">
                  <a:lumMod val="75000"/>
                </a:srgbClr>
              </a:solidFill>
              <a:prstDash val="solid"/>
            </a:ln>
            <a:effectLst/>
          </p:spPr>
          <p:txBody>
            <a:bodyPr rtlCol="0" anchor="ctr"/>
            <a:lstStyle/>
            <a:p>
              <a:pPr algn="ctr" defTabSz="457200"/>
              <a:r>
                <a:rPr lang="fr-FR" sz="1000" kern="0" dirty="0" smtClean="0">
                  <a:solidFill>
                    <a:srgbClr val="99449A">
                      <a:lumMod val="75000"/>
                    </a:srgbClr>
                  </a:solidFill>
                  <a:latin typeface="Calibri"/>
                </a:rPr>
                <a:t>Souscriptions</a:t>
              </a:r>
            </a:p>
          </p:txBody>
        </p:sp>
      </p:grpSp>
      <p:sp>
        <p:nvSpPr>
          <p:cNvPr id="3" name="Rectangle à coins arrondis 2"/>
          <p:cNvSpPr/>
          <p:nvPr/>
        </p:nvSpPr>
        <p:spPr>
          <a:xfrm>
            <a:off x="3095969" y="908720"/>
            <a:ext cx="1187999" cy="792088"/>
          </a:xfrm>
          <a:prstGeom prst="roundRect">
            <a:avLst/>
          </a:prstGeom>
          <a:no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prstClr val="white"/>
              </a:solidFill>
            </a:endParaRPr>
          </a:p>
        </p:txBody>
      </p:sp>
      <p:sp>
        <p:nvSpPr>
          <p:cNvPr id="5" name="Accolade fermante 4"/>
          <p:cNvSpPr/>
          <p:nvPr/>
        </p:nvSpPr>
        <p:spPr>
          <a:xfrm rot="5400000">
            <a:off x="3565002" y="1334665"/>
            <a:ext cx="288034" cy="1187998"/>
          </a:xfrm>
          <a:prstGeom prst="rightBrace">
            <a:avLst/>
          </a:prstGeom>
          <a:ln w="31750">
            <a:solidFill>
              <a:srgbClr val="7030A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solidFill>
                <a:prstClr val="black"/>
              </a:solidFill>
            </a:endParaRPr>
          </a:p>
        </p:txBody>
      </p:sp>
      <p:sp>
        <p:nvSpPr>
          <p:cNvPr id="35" name="ZoneTexte 34"/>
          <p:cNvSpPr txBox="1"/>
          <p:nvPr/>
        </p:nvSpPr>
        <p:spPr>
          <a:xfrm>
            <a:off x="693722" y="2072682"/>
            <a:ext cx="7694701" cy="338554"/>
          </a:xfrm>
          <a:prstGeom prst="rect">
            <a:avLst/>
          </a:prstGeom>
          <a:noFill/>
        </p:spPr>
        <p:txBody>
          <a:bodyPr wrap="square" rtlCol="0">
            <a:spAutoFit/>
          </a:bodyPr>
          <a:lstStyle/>
          <a:p>
            <a:pPr algn="just"/>
            <a:r>
              <a:rPr lang="fr-FR" sz="1600" dirty="0">
                <a:solidFill>
                  <a:srgbClr val="7030A0"/>
                </a:solidFill>
                <a:latin typeface="Calibri" panose="020F0502020204030204" pitchFamily="34" charset="0"/>
                <a:cs typeface="Calibri" panose="020F0502020204030204" pitchFamily="34" charset="0"/>
                <a:sym typeface="Wingdings"/>
              </a:rPr>
              <a:t>C</a:t>
            </a:r>
            <a:r>
              <a:rPr lang="fr-FR" sz="1600" dirty="0" smtClean="0">
                <a:solidFill>
                  <a:srgbClr val="7030A0"/>
                </a:solidFill>
                <a:latin typeface="Calibri" panose="020F0502020204030204" pitchFamily="34" charset="0"/>
                <a:cs typeface="Calibri" panose="020F0502020204030204" pitchFamily="34" charset="0"/>
                <a:sym typeface="Wingdings"/>
              </a:rPr>
              <a:t>as particuliers où le recours à « </a:t>
            </a:r>
            <a:r>
              <a:rPr lang="fr-FR" sz="1600" b="1" i="1" dirty="0" smtClean="0">
                <a:solidFill>
                  <a:srgbClr val="7030A0"/>
                </a:solidFill>
                <a:latin typeface="Calibri" panose="020F0502020204030204" pitchFamily="34" charset="0"/>
                <a:cs typeface="Calibri" panose="020F0502020204030204" pitchFamily="34" charset="0"/>
                <a:sym typeface="Wingdings"/>
              </a:rPr>
              <a:t>l’allocation manuelle</a:t>
            </a:r>
            <a:r>
              <a:rPr lang="fr-FR" sz="1600" dirty="0" smtClean="0">
                <a:solidFill>
                  <a:srgbClr val="7030A0"/>
                </a:solidFill>
                <a:latin typeface="Calibri" panose="020F0502020204030204" pitchFamily="34" charset="0"/>
                <a:cs typeface="Calibri" panose="020F0502020204030204" pitchFamily="34" charset="0"/>
                <a:sym typeface="Wingdings"/>
              </a:rPr>
              <a:t> » est fortement recommandé :</a:t>
            </a:r>
          </a:p>
        </p:txBody>
      </p:sp>
      <p:sp>
        <p:nvSpPr>
          <p:cNvPr id="20" name="Titre 3">
            <a:extLst>
              <a:ext uri="{FF2B5EF4-FFF2-40B4-BE49-F238E27FC236}">
                <a16:creationId xmlns="" xmlns:a16="http://schemas.microsoft.com/office/drawing/2014/main" id="{2733A427-A5A9-477B-81AA-A3F7D0318333}"/>
              </a:ext>
            </a:extLst>
          </p:cNvPr>
          <p:cNvSpPr txBox="1">
            <a:spLocks/>
          </p:cNvSpPr>
          <p:nvPr/>
        </p:nvSpPr>
        <p:spPr>
          <a:xfrm>
            <a:off x="2162153" y="2348880"/>
            <a:ext cx="5002136" cy="399600"/>
          </a:xfrm>
          <a:prstGeom prst="rect">
            <a:avLst/>
          </a:prstGeom>
          <a:solidFill>
            <a:schemeClr val="tx2">
              <a:lumMod val="40000"/>
              <a:lumOff val="60000"/>
            </a:schemeClr>
          </a:solidFill>
        </p:spPr>
        <p:txBody>
          <a:bodyPr vert="horz" wrap="square" lIns="91440" tIns="45720" rIns="91440" bIns="45720" rtlCol="0" anchor="t" anchorCtr="0">
            <a:spAutoFit/>
          </a:bodyPr>
          <a:lstStyle>
            <a:lvl1pPr algn="l" defTabSz="914400" rtl="0" eaLnBrk="1" latinLnBrk="0" hangingPunct="1">
              <a:spcBef>
                <a:spcPct val="0"/>
              </a:spcBef>
              <a:buNone/>
              <a:defRPr sz="2000" b="1" kern="1200" cap="all" baseline="0">
                <a:solidFill>
                  <a:schemeClr val="accent1"/>
                </a:solidFill>
                <a:latin typeface="+mj-lt"/>
                <a:ea typeface="+mj-ea"/>
                <a:cs typeface="+mj-cs"/>
              </a:defRPr>
            </a:lvl1pPr>
          </a:lstStyle>
          <a:p>
            <a:pPr algn="ctr"/>
            <a:r>
              <a:rPr lang="fr-FR" dirty="0" smtClean="0">
                <a:solidFill>
                  <a:srgbClr val="C31632"/>
                </a:solidFill>
                <a:latin typeface="Arial Narrow"/>
                <a:sym typeface="Wingdings"/>
              </a:rPr>
              <a:t> </a:t>
            </a:r>
            <a:r>
              <a:rPr lang="fr-FR" u="sng" dirty="0" smtClean="0">
                <a:solidFill>
                  <a:srgbClr val="C31632"/>
                </a:solidFill>
                <a:latin typeface="Arial Narrow"/>
              </a:rPr>
              <a:t>Versements complémentaires</a:t>
            </a:r>
            <a:r>
              <a:rPr lang="fr-FR" dirty="0" smtClean="0">
                <a:solidFill>
                  <a:srgbClr val="C31632"/>
                </a:solidFill>
                <a:latin typeface="Arial Narrow"/>
              </a:rPr>
              <a:t> :</a:t>
            </a:r>
            <a:endParaRPr lang="fr-FR" dirty="0">
              <a:solidFill>
                <a:srgbClr val="C31632"/>
              </a:solidFill>
              <a:latin typeface="Arial Narrow"/>
            </a:endParaRPr>
          </a:p>
        </p:txBody>
      </p:sp>
      <p:sp>
        <p:nvSpPr>
          <p:cNvPr id="92" name="Rectangle 91">
            <a:extLst>
              <a:ext uri="{FF2B5EF4-FFF2-40B4-BE49-F238E27FC236}">
                <a16:creationId xmlns="" xmlns:a16="http://schemas.microsoft.com/office/drawing/2014/main" id="{DCA891CC-2AAA-44AA-908A-4BC324685C70}"/>
              </a:ext>
            </a:extLst>
          </p:cNvPr>
          <p:cNvSpPr/>
          <p:nvPr/>
        </p:nvSpPr>
        <p:spPr>
          <a:xfrm>
            <a:off x="569876" y="2708920"/>
            <a:ext cx="6146233" cy="324000"/>
          </a:xfrm>
          <a:prstGeom prst="rect">
            <a:avLst/>
          </a:prstGeom>
          <a:noFill/>
          <a:ln w="12700" cap="flat" cmpd="sng" algn="ctr">
            <a:noFill/>
            <a:prstDash val="sysDash"/>
            <a:miter lim="800000"/>
          </a:ln>
          <a:effectLst/>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r>
              <a:rPr kumimoji="0" lang="fr-FR" sz="1600" b="1" i="0" u="sng" strike="noStrike" kern="0" cap="none" spc="0" normalizeH="0" baseline="0" noProof="0" dirty="0" smtClean="0">
                <a:ln>
                  <a:noFill/>
                </a:ln>
                <a:solidFill>
                  <a:srgbClr val="C00000"/>
                </a:solidFill>
                <a:effectLst/>
                <a:uLnTx/>
                <a:uFillTx/>
                <a:latin typeface="Calibri" panose="020F0502020204030204"/>
                <a:ea typeface="+mn-ea"/>
                <a:cs typeface="+mn-cs"/>
              </a:rPr>
              <a:t>L’allocation manuelle est obligatoire</a:t>
            </a:r>
          </a:p>
        </p:txBody>
      </p:sp>
      <p:sp>
        <p:nvSpPr>
          <p:cNvPr id="93" name="Content Placeholder 2">
            <a:extLst>
              <a:ext uri="{FF2B5EF4-FFF2-40B4-BE49-F238E27FC236}">
                <a16:creationId xmlns="" xmlns:a16="http://schemas.microsoft.com/office/drawing/2014/main" id="{793F620A-F90A-4850-B972-7D93033E3190}"/>
              </a:ext>
            </a:extLst>
          </p:cNvPr>
          <p:cNvSpPr txBox="1">
            <a:spLocks/>
          </p:cNvSpPr>
          <p:nvPr/>
        </p:nvSpPr>
        <p:spPr bwMode="auto">
          <a:xfrm>
            <a:off x="590152" y="3016394"/>
            <a:ext cx="2526625" cy="249525"/>
          </a:xfrm>
          <a:prstGeom prst="rect">
            <a:avLst/>
          </a:prstGeom>
          <a:noFill/>
          <a:ln>
            <a:noFill/>
          </a:ln>
          <a:extLst/>
        </p:spPr>
        <p:txBody>
          <a:bodyPr vert="horz" wrap="square" lIns="91440" tIns="45720" rIns="91440" bIns="45720" numCol="1" anchor="ctr" anchorCtr="0" compatLnSpc="1">
            <a:prstTxWarp prst="textNoShape">
              <a:avLst/>
            </a:prstTxWarp>
          </a:bodyPr>
          <a:lstStyle>
            <a:lvl1pPr marL="342900" indent="-342900" algn="l" rtl="0" eaLnBrk="1" fontAlgn="base" hangingPunct="1">
              <a:spcBef>
                <a:spcPct val="20000"/>
              </a:spcBef>
              <a:spcAft>
                <a:spcPct val="0"/>
              </a:spcAft>
              <a:buClr>
                <a:schemeClr val="accent1"/>
              </a:buClr>
              <a:buSzPct val="80000"/>
              <a:buFont typeface="Wingdings" pitchFamily="2" charset="2"/>
              <a:buChar char="l"/>
              <a:defRPr sz="2000" b="1">
                <a:solidFill>
                  <a:schemeClr val="accent1"/>
                </a:solidFill>
                <a:latin typeface="+mn-lt"/>
                <a:ea typeface="+mn-ea"/>
                <a:cs typeface="+mn-cs"/>
              </a:defRPr>
            </a:lvl1pPr>
            <a:lvl2pPr marL="742950" indent="-285750" algn="l" rtl="0" eaLnBrk="1" fontAlgn="base" hangingPunct="1">
              <a:spcBef>
                <a:spcPct val="20000"/>
              </a:spcBef>
              <a:spcAft>
                <a:spcPct val="0"/>
              </a:spcAft>
              <a:buClr>
                <a:srgbClr val="F47920"/>
              </a:buClr>
              <a:buFont typeface="Verdana" pitchFamily="34" charset="0"/>
              <a:buChar char="&gt;"/>
              <a:defRPr>
                <a:solidFill>
                  <a:schemeClr val="tx1"/>
                </a:solidFill>
                <a:latin typeface="+mn-lt"/>
              </a:defRPr>
            </a:lvl2pPr>
            <a:lvl3pPr marL="1143000" indent="-228600" algn="l" rtl="0" eaLnBrk="1" fontAlgn="base" hangingPunct="1">
              <a:spcBef>
                <a:spcPct val="20000"/>
              </a:spcBef>
              <a:spcAft>
                <a:spcPct val="0"/>
              </a:spcAft>
              <a:buClr>
                <a:schemeClr val="accent2"/>
              </a:buClr>
              <a:buSzPct val="90000"/>
              <a:buChar char="•"/>
              <a:defRPr sz="1600">
                <a:solidFill>
                  <a:schemeClr val="tx1"/>
                </a:solidFill>
                <a:latin typeface="+mn-lt"/>
              </a:defRPr>
            </a:lvl3pPr>
            <a:lvl4pPr marL="1600200" indent="-228600" algn="l" rtl="0" eaLnBrk="1" fontAlgn="base" hangingPunct="1">
              <a:spcBef>
                <a:spcPct val="20000"/>
              </a:spcBef>
              <a:spcAft>
                <a:spcPct val="0"/>
              </a:spcAft>
              <a:buClr>
                <a:srgbClr val="BDCF41"/>
              </a:buClr>
              <a:buSzPct val="80000"/>
              <a:buFont typeface="Courier New" pitchFamily="49" charset="0"/>
              <a:buChar char="o"/>
              <a:defRPr sz="1200">
                <a:solidFill>
                  <a:schemeClr val="tx1"/>
                </a:solidFill>
                <a:latin typeface="+mn-lt"/>
              </a:defRPr>
            </a:lvl4pPr>
            <a:lvl5pPr marL="2057400" indent="-228600" algn="l" rtl="0" eaLnBrk="1" fontAlgn="base" hangingPunct="1">
              <a:spcBef>
                <a:spcPct val="20000"/>
              </a:spcBef>
              <a:spcAft>
                <a:spcPct val="0"/>
              </a:spcAft>
              <a:buClr>
                <a:srgbClr val="B0006C"/>
              </a:buClr>
              <a:buFont typeface="Arial" charset="0"/>
              <a:buChar char="»"/>
              <a:defRPr sz="1100">
                <a:solidFill>
                  <a:schemeClr val="tx1"/>
                </a:solidFill>
                <a:latin typeface="+mn-lt"/>
              </a:defRPr>
            </a:lvl5pPr>
            <a:lvl6pPr marL="2514600" indent="-228600" algn="l" rtl="0" eaLnBrk="1" fontAlgn="base" hangingPunct="1">
              <a:spcBef>
                <a:spcPct val="20000"/>
              </a:spcBef>
              <a:spcAft>
                <a:spcPct val="0"/>
              </a:spcAft>
              <a:buClr>
                <a:schemeClr val="hlink"/>
              </a:buClr>
              <a:buFont typeface="Arial" charset="0"/>
              <a:buChar char="»"/>
              <a:defRPr sz="1200">
                <a:solidFill>
                  <a:schemeClr val="tx1"/>
                </a:solidFill>
                <a:latin typeface="+mn-lt"/>
              </a:defRPr>
            </a:lvl6pPr>
            <a:lvl7pPr marL="2971800" indent="-228600" algn="l" rtl="0" eaLnBrk="1" fontAlgn="base" hangingPunct="1">
              <a:spcBef>
                <a:spcPct val="20000"/>
              </a:spcBef>
              <a:spcAft>
                <a:spcPct val="0"/>
              </a:spcAft>
              <a:buClr>
                <a:schemeClr val="hlink"/>
              </a:buClr>
              <a:buFont typeface="Arial" charset="0"/>
              <a:buChar char="»"/>
              <a:defRPr sz="1200">
                <a:solidFill>
                  <a:schemeClr val="tx1"/>
                </a:solidFill>
                <a:latin typeface="+mn-lt"/>
              </a:defRPr>
            </a:lvl7pPr>
            <a:lvl8pPr marL="3429000" indent="-228600" algn="l" rtl="0" eaLnBrk="1" fontAlgn="base" hangingPunct="1">
              <a:spcBef>
                <a:spcPct val="20000"/>
              </a:spcBef>
              <a:spcAft>
                <a:spcPct val="0"/>
              </a:spcAft>
              <a:buClr>
                <a:schemeClr val="hlink"/>
              </a:buClr>
              <a:buFont typeface="Arial" charset="0"/>
              <a:buChar char="»"/>
              <a:defRPr sz="1200">
                <a:solidFill>
                  <a:schemeClr val="tx1"/>
                </a:solidFill>
                <a:latin typeface="+mn-lt"/>
              </a:defRPr>
            </a:lvl8pPr>
            <a:lvl9pPr marL="3886200" indent="-228600" algn="l" rtl="0" eaLnBrk="1" fontAlgn="base" hangingPunct="1">
              <a:spcBef>
                <a:spcPct val="20000"/>
              </a:spcBef>
              <a:spcAft>
                <a:spcPct val="0"/>
              </a:spcAft>
              <a:buClr>
                <a:schemeClr val="hlink"/>
              </a:buClr>
              <a:buFont typeface="Arial" charset="0"/>
              <a:buChar char="»"/>
              <a:defRPr sz="1200">
                <a:solidFill>
                  <a:schemeClr val="tx1"/>
                </a:solidFill>
                <a:latin typeface="+mn-lt"/>
              </a:defRPr>
            </a:lvl9pPr>
          </a:lstStyle>
          <a:p>
            <a:pPr marL="0" marR="0" lvl="0" indent="0" algn="l" defTabSz="914400" rtl="0" eaLnBrk="1" fontAlgn="base" latinLnBrk="0" hangingPunct="1">
              <a:lnSpc>
                <a:spcPct val="100000"/>
              </a:lnSpc>
              <a:spcBef>
                <a:spcPct val="20000"/>
              </a:spcBef>
              <a:spcAft>
                <a:spcPct val="0"/>
              </a:spcAft>
              <a:buClr>
                <a:srgbClr val="4F81BD"/>
              </a:buClr>
              <a:buSzPct val="80000"/>
              <a:buFont typeface="Wingdings" pitchFamily="2" charset="2"/>
              <a:buNone/>
              <a:tabLst/>
              <a:defRPr/>
            </a:pPr>
            <a:r>
              <a:rPr kumimoji="0" lang="fr-FR" sz="1400" b="1" i="0" u="none" strike="noStrike" kern="0" cap="small" spc="0" normalizeH="0" baseline="0" noProof="0" dirty="0">
                <a:ln>
                  <a:noFill/>
                </a:ln>
                <a:solidFill>
                  <a:srgbClr val="C0504D"/>
                </a:solidFill>
                <a:effectLst/>
                <a:uLnTx/>
                <a:uFillTx/>
                <a:latin typeface="Calibri" panose="020F0502020204030204"/>
                <a:ea typeface="+mn-ea"/>
                <a:cs typeface="+mn-cs"/>
              </a:rPr>
              <a:t>Exemples</a:t>
            </a:r>
          </a:p>
        </p:txBody>
      </p:sp>
      <p:cxnSp>
        <p:nvCxnSpPr>
          <p:cNvPr id="94" name="Connecteur droit avec flèche 93">
            <a:extLst>
              <a:ext uri="{FF2B5EF4-FFF2-40B4-BE49-F238E27FC236}">
                <a16:creationId xmlns="" xmlns:a16="http://schemas.microsoft.com/office/drawing/2014/main" id="{C435E3A5-E088-43CF-8C78-0C2B887A31D9}"/>
              </a:ext>
            </a:extLst>
          </p:cNvPr>
          <p:cNvCxnSpPr/>
          <p:nvPr/>
        </p:nvCxnSpPr>
        <p:spPr>
          <a:xfrm flipV="1">
            <a:off x="1807692" y="3145417"/>
            <a:ext cx="6777355" cy="1"/>
          </a:xfrm>
          <a:prstGeom prst="straightConnector1">
            <a:avLst/>
          </a:prstGeom>
          <a:noFill/>
          <a:ln w="6350" cap="flat" cmpd="sng" algn="ctr">
            <a:solidFill>
              <a:sysClr val="window" lastClr="FFFFFF">
                <a:lumMod val="75000"/>
              </a:sysClr>
            </a:solidFill>
            <a:prstDash val="solid"/>
            <a:miter lim="800000"/>
            <a:headEnd type="none" w="med" len="med"/>
            <a:tailEnd type="none" w="med" len="med"/>
          </a:ln>
          <a:effectLst/>
        </p:spPr>
      </p:cxnSp>
      <p:sp>
        <p:nvSpPr>
          <p:cNvPr id="95" name="Content Placeholder 2">
            <a:extLst>
              <a:ext uri="{FF2B5EF4-FFF2-40B4-BE49-F238E27FC236}">
                <a16:creationId xmlns="" xmlns:a16="http://schemas.microsoft.com/office/drawing/2014/main" id="{4E61215F-052D-4D30-BB94-FCF15B5569CA}"/>
              </a:ext>
            </a:extLst>
          </p:cNvPr>
          <p:cNvSpPr txBox="1">
            <a:spLocks/>
          </p:cNvSpPr>
          <p:nvPr/>
        </p:nvSpPr>
        <p:spPr bwMode="auto">
          <a:xfrm>
            <a:off x="5146484" y="3048293"/>
            <a:ext cx="1152000" cy="194249"/>
          </a:xfrm>
          <a:prstGeom prst="rect">
            <a:avLst/>
          </a:prstGeom>
          <a:solidFill>
            <a:sysClr val="window" lastClr="FFFFFF"/>
          </a:solidFill>
          <a:ln>
            <a:noFill/>
          </a:ln>
          <a:extLst/>
        </p:spPr>
        <p:txBody>
          <a:bodyPr vert="horz" wrap="square" lIns="91440" tIns="45720" rIns="91440" bIns="45720" numCol="1" anchor="ctr" anchorCtr="0" compatLnSpc="1">
            <a:prstTxWarp prst="textNoShape">
              <a:avLst/>
            </a:prstTxWarp>
          </a:bodyPr>
          <a:lstStyle>
            <a:lvl1pPr marL="342900" indent="-342900" algn="l" rtl="0" eaLnBrk="1" fontAlgn="base" hangingPunct="1">
              <a:spcBef>
                <a:spcPct val="20000"/>
              </a:spcBef>
              <a:spcAft>
                <a:spcPct val="0"/>
              </a:spcAft>
              <a:buClr>
                <a:schemeClr val="accent1"/>
              </a:buClr>
              <a:buSzPct val="80000"/>
              <a:buFont typeface="Wingdings" pitchFamily="2" charset="2"/>
              <a:buChar char="l"/>
              <a:defRPr sz="2000" b="1">
                <a:solidFill>
                  <a:schemeClr val="accent1"/>
                </a:solidFill>
                <a:latin typeface="+mn-lt"/>
                <a:ea typeface="+mn-ea"/>
                <a:cs typeface="+mn-cs"/>
              </a:defRPr>
            </a:lvl1pPr>
            <a:lvl2pPr marL="742950" indent="-285750" algn="l" rtl="0" eaLnBrk="1" fontAlgn="base" hangingPunct="1">
              <a:spcBef>
                <a:spcPct val="20000"/>
              </a:spcBef>
              <a:spcAft>
                <a:spcPct val="0"/>
              </a:spcAft>
              <a:buClr>
                <a:srgbClr val="F47920"/>
              </a:buClr>
              <a:buFont typeface="Verdana" pitchFamily="34" charset="0"/>
              <a:buChar char="&gt;"/>
              <a:defRPr>
                <a:solidFill>
                  <a:schemeClr val="tx1"/>
                </a:solidFill>
                <a:latin typeface="+mn-lt"/>
              </a:defRPr>
            </a:lvl2pPr>
            <a:lvl3pPr marL="1143000" indent="-228600" algn="l" rtl="0" eaLnBrk="1" fontAlgn="base" hangingPunct="1">
              <a:spcBef>
                <a:spcPct val="20000"/>
              </a:spcBef>
              <a:spcAft>
                <a:spcPct val="0"/>
              </a:spcAft>
              <a:buClr>
                <a:schemeClr val="accent2"/>
              </a:buClr>
              <a:buSzPct val="90000"/>
              <a:buChar char="•"/>
              <a:defRPr sz="1600">
                <a:solidFill>
                  <a:schemeClr val="tx1"/>
                </a:solidFill>
                <a:latin typeface="+mn-lt"/>
              </a:defRPr>
            </a:lvl3pPr>
            <a:lvl4pPr marL="1600200" indent="-228600" algn="l" rtl="0" eaLnBrk="1" fontAlgn="base" hangingPunct="1">
              <a:spcBef>
                <a:spcPct val="20000"/>
              </a:spcBef>
              <a:spcAft>
                <a:spcPct val="0"/>
              </a:spcAft>
              <a:buClr>
                <a:srgbClr val="BDCF41"/>
              </a:buClr>
              <a:buSzPct val="80000"/>
              <a:buFont typeface="Courier New" pitchFamily="49" charset="0"/>
              <a:buChar char="o"/>
              <a:defRPr sz="1200">
                <a:solidFill>
                  <a:schemeClr val="tx1"/>
                </a:solidFill>
                <a:latin typeface="+mn-lt"/>
              </a:defRPr>
            </a:lvl4pPr>
            <a:lvl5pPr marL="2057400" indent="-228600" algn="l" rtl="0" eaLnBrk="1" fontAlgn="base" hangingPunct="1">
              <a:spcBef>
                <a:spcPct val="20000"/>
              </a:spcBef>
              <a:spcAft>
                <a:spcPct val="0"/>
              </a:spcAft>
              <a:buClr>
                <a:srgbClr val="B0006C"/>
              </a:buClr>
              <a:buFont typeface="Arial" charset="0"/>
              <a:buChar char="»"/>
              <a:defRPr sz="1100">
                <a:solidFill>
                  <a:schemeClr val="tx1"/>
                </a:solidFill>
                <a:latin typeface="+mn-lt"/>
              </a:defRPr>
            </a:lvl5pPr>
            <a:lvl6pPr marL="2514600" indent="-228600" algn="l" rtl="0" eaLnBrk="1" fontAlgn="base" hangingPunct="1">
              <a:spcBef>
                <a:spcPct val="20000"/>
              </a:spcBef>
              <a:spcAft>
                <a:spcPct val="0"/>
              </a:spcAft>
              <a:buClr>
                <a:schemeClr val="hlink"/>
              </a:buClr>
              <a:buFont typeface="Arial" charset="0"/>
              <a:buChar char="»"/>
              <a:defRPr sz="1200">
                <a:solidFill>
                  <a:schemeClr val="tx1"/>
                </a:solidFill>
                <a:latin typeface="+mn-lt"/>
              </a:defRPr>
            </a:lvl6pPr>
            <a:lvl7pPr marL="2971800" indent="-228600" algn="l" rtl="0" eaLnBrk="1" fontAlgn="base" hangingPunct="1">
              <a:spcBef>
                <a:spcPct val="20000"/>
              </a:spcBef>
              <a:spcAft>
                <a:spcPct val="0"/>
              </a:spcAft>
              <a:buClr>
                <a:schemeClr val="hlink"/>
              </a:buClr>
              <a:buFont typeface="Arial" charset="0"/>
              <a:buChar char="»"/>
              <a:defRPr sz="1200">
                <a:solidFill>
                  <a:schemeClr val="tx1"/>
                </a:solidFill>
                <a:latin typeface="+mn-lt"/>
              </a:defRPr>
            </a:lvl7pPr>
            <a:lvl8pPr marL="3429000" indent="-228600" algn="l" rtl="0" eaLnBrk="1" fontAlgn="base" hangingPunct="1">
              <a:spcBef>
                <a:spcPct val="20000"/>
              </a:spcBef>
              <a:spcAft>
                <a:spcPct val="0"/>
              </a:spcAft>
              <a:buClr>
                <a:schemeClr val="hlink"/>
              </a:buClr>
              <a:buFont typeface="Arial" charset="0"/>
              <a:buChar char="»"/>
              <a:defRPr sz="1200">
                <a:solidFill>
                  <a:schemeClr val="tx1"/>
                </a:solidFill>
                <a:latin typeface="+mn-lt"/>
              </a:defRPr>
            </a:lvl8pPr>
            <a:lvl9pPr marL="3886200" indent="-228600" algn="l" rtl="0" eaLnBrk="1" fontAlgn="base" hangingPunct="1">
              <a:spcBef>
                <a:spcPct val="20000"/>
              </a:spcBef>
              <a:spcAft>
                <a:spcPct val="0"/>
              </a:spcAft>
              <a:buClr>
                <a:schemeClr val="hlink"/>
              </a:buClr>
              <a:buFont typeface="Arial" charset="0"/>
              <a:buChar char="»"/>
              <a:defRPr sz="1200">
                <a:solidFill>
                  <a:schemeClr val="tx1"/>
                </a:solidFill>
                <a:latin typeface="+mn-lt"/>
              </a:defRPr>
            </a:lvl9pPr>
          </a:lstStyle>
          <a:p>
            <a:pPr marL="0" marR="0" lvl="0" indent="0" algn="l" defTabSz="914400" rtl="0" eaLnBrk="1" fontAlgn="base" latinLnBrk="0" hangingPunct="1">
              <a:lnSpc>
                <a:spcPct val="100000"/>
              </a:lnSpc>
              <a:spcBef>
                <a:spcPct val="20000"/>
              </a:spcBef>
              <a:spcAft>
                <a:spcPct val="0"/>
              </a:spcAft>
              <a:buClr>
                <a:srgbClr val="4F81BD"/>
              </a:buClr>
              <a:buSzPct val="80000"/>
              <a:buFont typeface="Wingdings" pitchFamily="2" charset="2"/>
              <a:buNone/>
              <a:tabLst/>
              <a:defRPr/>
            </a:pPr>
            <a:r>
              <a:rPr kumimoji="0" lang="fr-FR" sz="1400" b="1" i="0" u="none" strike="noStrike" kern="0" cap="small" spc="0" normalizeH="0" baseline="0" noProof="0" dirty="0">
                <a:ln>
                  <a:noFill/>
                </a:ln>
                <a:solidFill>
                  <a:srgbClr val="C0504D"/>
                </a:solidFill>
                <a:effectLst/>
                <a:uLnTx/>
                <a:uFillTx/>
                <a:latin typeface="Calibri" panose="020F0502020204030204"/>
                <a:ea typeface="+mn-ea"/>
                <a:cs typeface="+mn-cs"/>
              </a:rPr>
              <a:t>Procédure</a:t>
            </a:r>
          </a:p>
        </p:txBody>
      </p:sp>
      <p:sp>
        <p:nvSpPr>
          <p:cNvPr id="96" name="Chevron 104">
            <a:extLst>
              <a:ext uri="{FF2B5EF4-FFF2-40B4-BE49-F238E27FC236}">
                <a16:creationId xmlns="" xmlns:a16="http://schemas.microsoft.com/office/drawing/2014/main" id="{F0521A4D-65E8-4309-AFB7-C0F533E5C7AE}"/>
              </a:ext>
            </a:extLst>
          </p:cNvPr>
          <p:cNvSpPr/>
          <p:nvPr/>
        </p:nvSpPr>
        <p:spPr>
          <a:xfrm>
            <a:off x="3995936" y="3336656"/>
            <a:ext cx="317876" cy="622300"/>
          </a:xfrm>
          <a:prstGeom prst="chevron">
            <a:avLst>
              <a:gd name="adj" fmla="val 75746"/>
            </a:avLst>
          </a:prstGeom>
          <a:solidFill>
            <a:sysClr val="window" lastClr="FFFFFF">
              <a:lumMod val="85000"/>
            </a:sys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smtClean="0">
              <a:ln>
                <a:noFill/>
              </a:ln>
              <a:solidFill>
                <a:prstClr val="black"/>
              </a:solidFill>
              <a:effectLst/>
              <a:uLnTx/>
              <a:uFillTx/>
              <a:latin typeface="Calibri" panose="020F0502020204030204"/>
              <a:ea typeface="+mn-ea"/>
              <a:cs typeface="+mn-cs"/>
            </a:endParaRPr>
          </a:p>
        </p:txBody>
      </p:sp>
      <p:grpSp>
        <p:nvGrpSpPr>
          <p:cNvPr id="97" name="Groupe 96">
            <a:extLst>
              <a:ext uri="{FF2B5EF4-FFF2-40B4-BE49-F238E27FC236}">
                <a16:creationId xmlns="" xmlns:a16="http://schemas.microsoft.com/office/drawing/2014/main" id="{64F1F69B-46D0-49BA-97E7-30C0D916D7D5}"/>
              </a:ext>
            </a:extLst>
          </p:cNvPr>
          <p:cNvGrpSpPr/>
          <p:nvPr/>
        </p:nvGrpSpPr>
        <p:grpSpPr>
          <a:xfrm>
            <a:off x="507761" y="3284984"/>
            <a:ext cx="3383125" cy="759034"/>
            <a:chOff x="507761" y="1666813"/>
            <a:chExt cx="3712260" cy="759034"/>
          </a:xfrm>
        </p:grpSpPr>
        <p:sp>
          <p:nvSpPr>
            <p:cNvPr id="98" name="Rectangle 97">
              <a:extLst>
                <a:ext uri="{FF2B5EF4-FFF2-40B4-BE49-F238E27FC236}">
                  <a16:creationId xmlns="" xmlns:a16="http://schemas.microsoft.com/office/drawing/2014/main" id="{28BF584F-525B-45C9-8692-86BC7BFC7460}"/>
                </a:ext>
              </a:extLst>
            </p:cNvPr>
            <p:cNvSpPr/>
            <p:nvPr/>
          </p:nvSpPr>
          <p:spPr>
            <a:xfrm>
              <a:off x="569876" y="1666813"/>
              <a:ext cx="3650145" cy="759034"/>
            </a:xfrm>
            <a:prstGeom prst="rect">
              <a:avLst/>
            </a:prstGeom>
            <a:solidFill>
              <a:srgbClr val="C0504D">
                <a:lumMod val="20000"/>
                <a:lumOff val="8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smtClean="0">
                <a:ln>
                  <a:noFill/>
                </a:ln>
                <a:solidFill>
                  <a:prstClr val="white"/>
                </a:solidFill>
                <a:effectLst/>
                <a:uLnTx/>
                <a:uFillTx/>
                <a:latin typeface="Calibri" panose="020F0502020204030204"/>
                <a:ea typeface="+mn-ea"/>
                <a:cs typeface="+mn-cs"/>
              </a:endParaRPr>
            </a:p>
          </p:txBody>
        </p:sp>
        <p:sp>
          <p:nvSpPr>
            <p:cNvPr id="99" name="Rectangle 98">
              <a:extLst>
                <a:ext uri="{FF2B5EF4-FFF2-40B4-BE49-F238E27FC236}">
                  <a16:creationId xmlns="" xmlns:a16="http://schemas.microsoft.com/office/drawing/2014/main" id="{D3884B90-DC31-4AF0-A790-91BEDA32A2BD}"/>
                </a:ext>
              </a:extLst>
            </p:cNvPr>
            <p:cNvSpPr/>
            <p:nvPr/>
          </p:nvSpPr>
          <p:spPr>
            <a:xfrm>
              <a:off x="507761" y="1775384"/>
              <a:ext cx="3676354" cy="513899"/>
            </a:xfrm>
            <a:prstGeom prst="rect">
              <a:avLst/>
            </a:prstGeom>
            <a:noFill/>
            <a:ln w="12700" cap="flat" cmpd="sng" algn="ctr">
              <a:noFill/>
              <a:prstDash val="sysDash"/>
              <a:miter lim="800000"/>
            </a:ln>
            <a:effectLst/>
          </p:spPr>
          <p:txBody>
            <a:bodyPr rtlCol="0" anchor="ctr"/>
            <a:lstStyle/>
            <a:p>
              <a:pPr marL="0" marR="0" lvl="0" indent="0" algn="just" defTabSz="914400" eaLnBrk="1" fontAlgn="auto" latinLnBrk="0" hangingPunct="1">
                <a:lnSpc>
                  <a:spcPct val="90000"/>
                </a:lnSpc>
                <a:spcBef>
                  <a:spcPts val="1000"/>
                </a:spcBef>
                <a:spcAft>
                  <a:spcPts val="0"/>
                </a:spcAft>
                <a:buClr>
                  <a:srgbClr val="EA0000"/>
                </a:buClr>
                <a:buSzTx/>
                <a:buFontTx/>
                <a:buNone/>
                <a:tabLst/>
                <a:defRPr/>
              </a:pPr>
              <a:r>
                <a:rPr kumimoji="0" lang="fr-FR" sz="1400" b="0" i="0" u="none" strike="noStrike" kern="0" cap="none" spc="0" normalizeH="0" baseline="0" noProof="0" dirty="0">
                  <a:ln>
                    <a:noFill/>
                  </a:ln>
                  <a:solidFill>
                    <a:prstClr val="black"/>
                  </a:solidFill>
                  <a:effectLst/>
                  <a:uLnTx/>
                  <a:uFillTx/>
                  <a:latin typeface="Calibri" panose="020F0502020204030204"/>
                  <a:ea typeface="+mn-ea"/>
                  <a:cs typeface="+mn-cs"/>
                </a:rPr>
                <a:t>Client souhaitant effectuer un versement de 10 K€ investis </a:t>
              </a:r>
              <a:r>
                <a:rPr kumimoji="0" lang="fr-FR" sz="1400" b="1" i="0" u="none" strike="noStrike" kern="0" cap="none" spc="0" normalizeH="0" baseline="0" noProof="0" dirty="0">
                  <a:ln>
                    <a:noFill/>
                  </a:ln>
                  <a:solidFill>
                    <a:prstClr val="black"/>
                  </a:solidFill>
                  <a:effectLst/>
                  <a:uLnTx/>
                  <a:uFillTx/>
                  <a:latin typeface="Calibri" panose="020F0502020204030204"/>
                  <a:ea typeface="+mn-ea"/>
                  <a:cs typeface="+mn-cs"/>
                </a:rPr>
                <a:t>en totalité</a:t>
              </a:r>
              <a:r>
                <a:rPr kumimoji="0" lang="fr-FR" sz="1400" b="0" i="0" u="none" strike="noStrike" kern="0" cap="none" spc="0" normalizeH="0" baseline="0" noProof="0" dirty="0">
                  <a:ln>
                    <a:noFill/>
                  </a:ln>
                  <a:solidFill>
                    <a:prstClr val="black"/>
                  </a:solidFill>
                  <a:effectLst/>
                  <a:uLnTx/>
                  <a:uFillTx/>
                  <a:latin typeface="Calibri" panose="020F0502020204030204"/>
                  <a:ea typeface="+mn-ea"/>
                  <a:cs typeface="+mn-cs"/>
                </a:rPr>
                <a:t> sur le FAF grand public proposé (ex : </a:t>
              </a:r>
              <a:r>
                <a:rPr kumimoji="0" lang="fr-FR" sz="1400" b="0" i="0" u="none" strike="noStrike" kern="0" cap="none" spc="0" normalizeH="0" baseline="0" noProof="0" dirty="0" err="1">
                  <a:ln>
                    <a:noFill/>
                  </a:ln>
                  <a:solidFill>
                    <a:prstClr val="black"/>
                  </a:solidFill>
                  <a:effectLst/>
                  <a:uLnTx/>
                  <a:uFillTx/>
                  <a:latin typeface="Calibri" panose="020F0502020204030204"/>
                  <a:ea typeface="+mn-ea"/>
                  <a:cs typeface="+mn-cs"/>
                </a:rPr>
                <a:t>Helios</a:t>
              </a:r>
              <a:r>
                <a:rPr kumimoji="0" lang="fr-FR" sz="1400" b="0" i="0" u="none" strike="noStrike" kern="0" cap="none" spc="0" normalizeH="0" baseline="0" noProof="0" dirty="0">
                  <a:ln>
                    <a:noFill/>
                  </a:ln>
                  <a:solidFill>
                    <a:prstClr val="black"/>
                  </a:solidFill>
                  <a:effectLst/>
                  <a:uLnTx/>
                  <a:uFillTx/>
                  <a:latin typeface="Calibri" panose="020F0502020204030204"/>
                  <a:ea typeface="+mn-ea"/>
                  <a:cs typeface="+mn-cs"/>
                </a:rPr>
                <a:t>, classé R1</a:t>
              </a:r>
              <a:r>
                <a:rPr kumimoji="0" lang="fr-FR" sz="1400" b="0" i="0" u="none" strike="noStrike" kern="0" cap="none" spc="0" normalizeH="0" baseline="0" noProof="0" dirty="0" smtClean="0">
                  <a:ln>
                    <a:noFill/>
                  </a:ln>
                  <a:solidFill>
                    <a:prstClr val="black"/>
                  </a:solidFill>
                  <a:effectLst/>
                  <a:uLnTx/>
                  <a:uFillTx/>
                  <a:latin typeface="Calibri" panose="020F0502020204030204"/>
                  <a:ea typeface="+mn-ea"/>
                  <a:cs typeface="+mn-cs"/>
                </a:rPr>
                <a:t>)</a:t>
              </a:r>
              <a:endParaRPr kumimoji="0" lang="fr-FR" sz="900" b="0" i="0" u="none" strike="noStrike" kern="0" cap="none" spc="0" normalizeH="0" baseline="0" noProof="0" dirty="0" smtClean="0">
                <a:ln>
                  <a:noFill/>
                </a:ln>
                <a:solidFill>
                  <a:prstClr val="black">
                    <a:lumMod val="50000"/>
                    <a:lumOff val="50000"/>
                  </a:prstClr>
                </a:solidFill>
                <a:effectLst/>
                <a:uLnTx/>
                <a:uFillTx/>
                <a:latin typeface="Calibri" panose="020F0502020204030204"/>
                <a:ea typeface="+mn-ea"/>
                <a:cs typeface="+mn-cs"/>
              </a:endParaRPr>
            </a:p>
          </p:txBody>
        </p:sp>
      </p:grpSp>
      <p:cxnSp>
        <p:nvCxnSpPr>
          <p:cNvPr id="102" name="Connecteur droit avec flèche 17">
            <a:extLst>
              <a:ext uri="{FF2B5EF4-FFF2-40B4-BE49-F238E27FC236}">
                <a16:creationId xmlns="" xmlns:a16="http://schemas.microsoft.com/office/drawing/2014/main" id="{AE42561A-DFF7-4E5F-AB7D-1A25C07D811F}"/>
              </a:ext>
            </a:extLst>
          </p:cNvPr>
          <p:cNvCxnSpPr>
            <a:cxnSpLocks/>
          </p:cNvCxnSpPr>
          <p:nvPr/>
        </p:nvCxnSpPr>
        <p:spPr>
          <a:xfrm flipV="1">
            <a:off x="590151" y="4221088"/>
            <a:ext cx="8064000" cy="1"/>
          </a:xfrm>
          <a:prstGeom prst="straightConnector1">
            <a:avLst/>
          </a:prstGeom>
          <a:noFill/>
          <a:ln w="6350" cap="flat" cmpd="sng" algn="ctr">
            <a:solidFill>
              <a:sysClr val="window" lastClr="FFFFFF">
                <a:lumMod val="75000"/>
              </a:sysClr>
            </a:solidFill>
            <a:prstDash val="solid"/>
            <a:miter lim="800000"/>
            <a:headEnd type="none" w="med" len="med"/>
            <a:tailEnd type="none" w="med" len="med"/>
          </a:ln>
          <a:effectLst/>
        </p:spPr>
      </p:cxnSp>
      <p:pic>
        <p:nvPicPr>
          <p:cNvPr id="103" name="Image 102">
            <a:extLst>
              <a:ext uri="{FF2B5EF4-FFF2-40B4-BE49-F238E27FC236}">
                <a16:creationId xmlns="" xmlns:a16="http://schemas.microsoft.com/office/drawing/2014/main" id="{28FF8127-D2BF-48F4-8D80-C29E9D3252C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80949" y="2760426"/>
            <a:ext cx="252000" cy="252000"/>
          </a:xfrm>
          <a:prstGeom prst="rect">
            <a:avLst/>
          </a:prstGeom>
          <a:ln>
            <a:noFill/>
          </a:ln>
        </p:spPr>
      </p:pic>
      <p:sp>
        <p:nvSpPr>
          <p:cNvPr id="104" name="Chevron 105">
            <a:extLst>
              <a:ext uri="{FF2B5EF4-FFF2-40B4-BE49-F238E27FC236}">
                <a16:creationId xmlns="" xmlns:a16="http://schemas.microsoft.com/office/drawing/2014/main" id="{5362FEC0-14BC-49F1-A0C4-20AAE672EC2B}"/>
              </a:ext>
            </a:extLst>
          </p:cNvPr>
          <p:cNvSpPr/>
          <p:nvPr/>
        </p:nvSpPr>
        <p:spPr>
          <a:xfrm>
            <a:off x="3995936" y="4349262"/>
            <a:ext cx="317876" cy="622300"/>
          </a:xfrm>
          <a:prstGeom prst="chevron">
            <a:avLst>
              <a:gd name="adj" fmla="val 75746"/>
            </a:avLst>
          </a:prstGeom>
          <a:solidFill>
            <a:sysClr val="window" lastClr="FFFFFF">
              <a:lumMod val="85000"/>
            </a:sys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smtClean="0">
              <a:ln>
                <a:noFill/>
              </a:ln>
              <a:solidFill>
                <a:prstClr val="black"/>
              </a:solidFill>
              <a:effectLst/>
              <a:uLnTx/>
              <a:uFillTx/>
              <a:latin typeface="Calibri" panose="020F0502020204030204"/>
              <a:ea typeface="+mn-ea"/>
              <a:cs typeface="+mn-cs"/>
            </a:endParaRPr>
          </a:p>
        </p:txBody>
      </p:sp>
      <p:grpSp>
        <p:nvGrpSpPr>
          <p:cNvPr id="105" name="Groupe 104">
            <a:extLst>
              <a:ext uri="{FF2B5EF4-FFF2-40B4-BE49-F238E27FC236}">
                <a16:creationId xmlns="" xmlns:a16="http://schemas.microsoft.com/office/drawing/2014/main" id="{AD635659-3834-4C93-865B-7B68C507BF54}"/>
              </a:ext>
            </a:extLst>
          </p:cNvPr>
          <p:cNvGrpSpPr/>
          <p:nvPr/>
        </p:nvGrpSpPr>
        <p:grpSpPr>
          <a:xfrm>
            <a:off x="569877" y="4306606"/>
            <a:ext cx="3321010" cy="759034"/>
            <a:chOff x="569876" y="3228721"/>
            <a:chExt cx="3650145" cy="759034"/>
          </a:xfrm>
        </p:grpSpPr>
        <p:sp>
          <p:nvSpPr>
            <p:cNvPr id="106" name="Rectangle 105">
              <a:extLst>
                <a:ext uri="{FF2B5EF4-FFF2-40B4-BE49-F238E27FC236}">
                  <a16:creationId xmlns="" xmlns:a16="http://schemas.microsoft.com/office/drawing/2014/main" id="{41648F8C-2DDC-4B9D-93C1-59AD03EB3BA5}"/>
                </a:ext>
              </a:extLst>
            </p:cNvPr>
            <p:cNvSpPr/>
            <p:nvPr/>
          </p:nvSpPr>
          <p:spPr>
            <a:xfrm>
              <a:off x="569876" y="3228721"/>
              <a:ext cx="3650145" cy="759034"/>
            </a:xfrm>
            <a:prstGeom prst="rect">
              <a:avLst/>
            </a:prstGeom>
            <a:solidFill>
              <a:srgbClr val="C0504D">
                <a:lumMod val="20000"/>
                <a:lumOff val="8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smtClean="0">
                <a:ln>
                  <a:noFill/>
                </a:ln>
                <a:solidFill>
                  <a:prstClr val="white"/>
                </a:solidFill>
                <a:effectLst/>
                <a:uLnTx/>
                <a:uFillTx/>
                <a:latin typeface="Calibri" panose="020F0502020204030204"/>
                <a:ea typeface="+mn-ea"/>
                <a:cs typeface="+mn-cs"/>
              </a:endParaRPr>
            </a:p>
          </p:txBody>
        </p:sp>
        <p:sp>
          <p:nvSpPr>
            <p:cNvPr id="107" name="Rectangle 106">
              <a:extLst>
                <a:ext uri="{FF2B5EF4-FFF2-40B4-BE49-F238E27FC236}">
                  <a16:creationId xmlns="" xmlns:a16="http://schemas.microsoft.com/office/drawing/2014/main" id="{0FB18339-AD33-460E-84F6-12AA4E7B8361}"/>
                </a:ext>
              </a:extLst>
            </p:cNvPr>
            <p:cNvSpPr/>
            <p:nvPr/>
          </p:nvSpPr>
          <p:spPr>
            <a:xfrm>
              <a:off x="592823" y="3530476"/>
              <a:ext cx="3523955" cy="360000"/>
            </a:xfrm>
            <a:prstGeom prst="rect">
              <a:avLst/>
            </a:prstGeom>
            <a:noFill/>
            <a:ln w="12700" cap="flat" cmpd="sng" algn="ctr">
              <a:noFill/>
              <a:prstDash val="sysDash"/>
              <a:miter lim="800000"/>
            </a:ln>
            <a:effectLst/>
          </p:spPr>
          <p:txBody>
            <a:bodyPr rtlCol="0" anchor="ctr"/>
            <a:lstStyle/>
            <a:p>
              <a:pPr marL="0" marR="0" lvl="0" indent="0" defTabSz="914400" eaLnBrk="1" fontAlgn="auto" latinLnBrk="0" hangingPunct="1">
                <a:lnSpc>
                  <a:spcPct val="90000"/>
                </a:lnSpc>
                <a:spcBef>
                  <a:spcPts val="1000"/>
                </a:spcBef>
                <a:spcAft>
                  <a:spcPts val="0"/>
                </a:spcAft>
                <a:buClr>
                  <a:srgbClr val="EA0000"/>
                </a:buClr>
                <a:buSzTx/>
                <a:buFontTx/>
                <a:buNone/>
                <a:tabLst/>
                <a:defRPr/>
              </a:pPr>
              <a:r>
                <a:rPr kumimoji="0" lang="fr-FR" sz="1400" b="0" i="0" u="none" strike="noStrike" kern="0" cap="none" spc="0" normalizeH="0" baseline="0" noProof="0" dirty="0">
                  <a:ln>
                    <a:noFill/>
                  </a:ln>
                  <a:solidFill>
                    <a:prstClr val="black"/>
                  </a:solidFill>
                  <a:effectLst/>
                  <a:uLnTx/>
                  <a:uFillTx/>
                  <a:latin typeface="Calibri" panose="020F0502020204030204"/>
                  <a:ea typeface="+mn-ea"/>
                  <a:cs typeface="+mn-cs"/>
                </a:rPr>
                <a:t>Client souhaitant effectuer un versement de 10 K€ investis </a:t>
              </a:r>
              <a:r>
                <a:rPr kumimoji="0" lang="fr-FR" sz="1400" b="1" i="0" u="none" strike="noStrike" kern="0" cap="none" spc="0" normalizeH="0" baseline="0" noProof="0" dirty="0">
                  <a:ln>
                    <a:noFill/>
                  </a:ln>
                  <a:solidFill>
                    <a:prstClr val="black"/>
                  </a:solidFill>
                  <a:effectLst/>
                  <a:uLnTx/>
                  <a:uFillTx/>
                  <a:latin typeface="Calibri" panose="020F0502020204030204"/>
                  <a:ea typeface="+mn-ea"/>
                  <a:cs typeface="+mn-cs"/>
                </a:rPr>
                <a:t>partiellement</a:t>
              </a:r>
              <a:r>
                <a:rPr kumimoji="0" lang="fr-FR" sz="1400" b="0" i="0" u="none" strike="noStrike" kern="0" cap="none" spc="0" normalizeH="0" baseline="0" noProof="0" dirty="0">
                  <a:ln>
                    <a:noFill/>
                  </a:ln>
                  <a:solidFill>
                    <a:prstClr val="black"/>
                  </a:solidFill>
                  <a:effectLst/>
                  <a:uLnTx/>
                  <a:uFillTx/>
                  <a:latin typeface="Calibri" panose="020F0502020204030204"/>
                  <a:ea typeface="+mn-ea"/>
                  <a:cs typeface="+mn-cs"/>
                </a:rPr>
                <a:t> sur le FAF grand public proposé</a:t>
              </a:r>
            </a:p>
            <a:p>
              <a:pPr marL="0" marR="0" lvl="0" indent="0" defTabSz="914400" eaLnBrk="1" fontAlgn="auto" latinLnBrk="0" hangingPunct="1">
                <a:lnSpc>
                  <a:spcPct val="100000"/>
                </a:lnSpc>
                <a:spcBef>
                  <a:spcPts val="0"/>
                </a:spcBef>
                <a:spcAft>
                  <a:spcPts val="0"/>
                </a:spcAft>
                <a:buClrTx/>
                <a:buSzTx/>
                <a:buFontTx/>
                <a:buNone/>
                <a:tabLst/>
                <a:defRPr/>
              </a:pPr>
              <a:endParaRPr kumimoji="0" lang="fr-FR" sz="900" b="0" i="0" u="none" strike="noStrike" kern="0" cap="none" spc="0" normalizeH="0" baseline="0" noProof="0" dirty="0" smtClean="0">
                <a:ln>
                  <a:noFill/>
                </a:ln>
                <a:solidFill>
                  <a:prstClr val="black">
                    <a:lumMod val="50000"/>
                    <a:lumOff val="50000"/>
                  </a:prstClr>
                </a:solidFill>
                <a:effectLst/>
                <a:uLnTx/>
                <a:uFillTx/>
                <a:latin typeface="Calibri" panose="020F0502020204030204"/>
                <a:ea typeface="+mn-ea"/>
                <a:cs typeface="+mn-cs"/>
              </a:endParaRPr>
            </a:p>
          </p:txBody>
        </p:sp>
      </p:grpSp>
      <p:sp>
        <p:nvSpPr>
          <p:cNvPr id="108" name="Rectangle 107">
            <a:extLst>
              <a:ext uri="{FF2B5EF4-FFF2-40B4-BE49-F238E27FC236}">
                <a16:creationId xmlns="" xmlns:a16="http://schemas.microsoft.com/office/drawing/2014/main" id="{A5115169-9959-49FB-8EC6-438A08B5B54A}"/>
              </a:ext>
            </a:extLst>
          </p:cNvPr>
          <p:cNvSpPr/>
          <p:nvPr/>
        </p:nvSpPr>
        <p:spPr>
          <a:xfrm>
            <a:off x="4407320" y="4306606"/>
            <a:ext cx="4289800" cy="1426650"/>
          </a:xfrm>
          <a:prstGeom prst="rect">
            <a:avLst/>
          </a:prstGeom>
          <a:solidFill>
            <a:srgbClr val="EEECE1">
              <a:lumMod val="9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smtClean="0">
              <a:ln>
                <a:noFill/>
              </a:ln>
              <a:solidFill>
                <a:prstClr val="white"/>
              </a:solidFill>
              <a:effectLst/>
              <a:uLnTx/>
              <a:uFillTx/>
              <a:latin typeface="Calibri" panose="020F0502020204030204"/>
              <a:ea typeface="+mn-ea"/>
              <a:cs typeface="+mn-cs"/>
            </a:endParaRPr>
          </a:p>
        </p:txBody>
      </p:sp>
      <p:sp>
        <p:nvSpPr>
          <p:cNvPr id="109" name="Rectangle 108">
            <a:extLst>
              <a:ext uri="{FF2B5EF4-FFF2-40B4-BE49-F238E27FC236}">
                <a16:creationId xmlns="" xmlns:a16="http://schemas.microsoft.com/office/drawing/2014/main" id="{5D1E1548-3D89-4E63-BD52-346749B488CC}"/>
              </a:ext>
            </a:extLst>
          </p:cNvPr>
          <p:cNvSpPr/>
          <p:nvPr/>
        </p:nvSpPr>
        <p:spPr>
          <a:xfrm>
            <a:off x="4407320" y="4365104"/>
            <a:ext cx="4289800" cy="1368152"/>
          </a:xfrm>
          <a:prstGeom prst="rect">
            <a:avLst/>
          </a:prstGeom>
          <a:noFill/>
          <a:ln w="12700" cap="flat" cmpd="sng" algn="ctr">
            <a:noFill/>
            <a:prstDash val="sysDash"/>
            <a:miter lim="800000"/>
          </a:ln>
          <a:effectLst/>
        </p:spPr>
        <p:txBody>
          <a:bodyPr rtlCol="0" anchor="ctr"/>
          <a:lstStyle/>
          <a:p>
            <a:pPr algn="just">
              <a:defRPr/>
            </a:pPr>
            <a:r>
              <a:rPr kumimoji="0" lang="fr-FR" sz="1200" b="0" i="0" u="none" strike="noStrike" kern="0" cap="none" spc="0" normalizeH="0" baseline="0" noProof="0" dirty="0" smtClean="0">
                <a:ln>
                  <a:noFill/>
                </a:ln>
                <a:solidFill>
                  <a:prstClr val="black"/>
                </a:solidFill>
                <a:effectLst/>
                <a:uLnTx/>
                <a:uFillTx/>
                <a:latin typeface="Calibri" panose="020F0502020204030204"/>
                <a:ea typeface="+mn-ea"/>
                <a:cs typeface="+mn-cs"/>
              </a:rPr>
              <a:t>Création d’un premier projet dédié</a:t>
            </a:r>
            <a:r>
              <a:rPr lang="fr-FR" sz="1200" kern="0" dirty="0" smtClean="0">
                <a:solidFill>
                  <a:prstClr val="black"/>
                </a:solidFill>
                <a:latin typeface="Calibri" panose="020F0502020204030204"/>
              </a:rPr>
              <a:t> </a:t>
            </a:r>
            <a:r>
              <a:rPr lang="fr-FR" sz="1200" kern="0" dirty="0">
                <a:solidFill>
                  <a:prstClr val="black"/>
                </a:solidFill>
                <a:latin typeface="Calibri" panose="020F0502020204030204"/>
              </a:rPr>
              <a:t>au montant à allouer au FAF</a:t>
            </a:r>
            <a:r>
              <a:rPr lang="fr-FR" sz="1200" kern="0" dirty="0" smtClean="0">
                <a:solidFill>
                  <a:prstClr val="black"/>
                </a:solidFill>
                <a:latin typeface="Calibri" panose="020F0502020204030204"/>
              </a:rPr>
              <a:t>.</a:t>
            </a:r>
          </a:p>
          <a:p>
            <a:pPr algn="just">
              <a:defRPr/>
            </a:pPr>
            <a:r>
              <a:rPr lang="fr-FR" sz="1200" kern="0" dirty="0" smtClean="0">
                <a:solidFill>
                  <a:prstClr val="black"/>
                </a:solidFill>
                <a:latin typeface="Calibri" panose="020F0502020204030204"/>
              </a:rPr>
              <a:t>Pour le 2</a:t>
            </a:r>
            <a:r>
              <a:rPr lang="fr-FR" sz="1200" kern="0" baseline="30000" dirty="0" smtClean="0">
                <a:solidFill>
                  <a:prstClr val="black"/>
                </a:solidFill>
                <a:latin typeface="Calibri" panose="020F0502020204030204"/>
              </a:rPr>
              <a:t>nd</a:t>
            </a:r>
            <a:r>
              <a:rPr lang="fr-FR" sz="1200" kern="0" dirty="0" smtClean="0">
                <a:solidFill>
                  <a:prstClr val="black"/>
                </a:solidFill>
                <a:latin typeface="Calibri" panose="020F0502020204030204"/>
              </a:rPr>
              <a:t> projet relatif</a:t>
            </a:r>
            <a:r>
              <a:rPr kumimoji="0" lang="fr-FR" sz="1200" b="0" i="0" u="none" strike="noStrike" kern="0" cap="none" spc="0" normalizeH="0" noProof="0" dirty="0" smtClean="0">
                <a:ln>
                  <a:noFill/>
                </a:ln>
                <a:solidFill>
                  <a:prstClr val="black"/>
                </a:solidFill>
                <a:effectLst/>
                <a:uLnTx/>
                <a:uFillTx/>
                <a:latin typeface="Calibri" panose="020F0502020204030204"/>
                <a:ea typeface="+mn-ea"/>
                <a:cs typeface="+mn-cs"/>
              </a:rPr>
              <a:t> au</a:t>
            </a:r>
            <a:r>
              <a:rPr kumimoji="0" lang="fr-FR" sz="1200" b="0" i="0" u="none" strike="noStrike" kern="0" cap="none" spc="0" normalizeH="0" baseline="0" noProof="0" dirty="0" smtClean="0">
                <a:ln>
                  <a:noFill/>
                </a:ln>
                <a:solidFill>
                  <a:prstClr val="black"/>
                </a:solidFill>
                <a:effectLst/>
                <a:uLnTx/>
                <a:uFillTx/>
                <a:latin typeface="Calibri" panose="020F0502020204030204"/>
                <a:ea typeface="+mn-ea"/>
                <a:cs typeface="+mn-cs"/>
              </a:rPr>
              <a:t> restant à allouer, 2 approches possibles :</a:t>
            </a:r>
          </a:p>
          <a:p>
            <a:pPr marL="171450" indent="-171450" algn="just">
              <a:buFontTx/>
              <a:buChar char="-"/>
              <a:defRPr/>
            </a:pPr>
            <a:r>
              <a:rPr lang="fr-FR" sz="1200" kern="0" dirty="0" smtClean="0">
                <a:solidFill>
                  <a:prstClr val="black"/>
                </a:solidFill>
                <a:latin typeface="Calibri" panose="020F0502020204030204"/>
              </a:rPr>
              <a:t>Allocation manuelle OU</a:t>
            </a:r>
          </a:p>
          <a:p>
            <a:pPr marL="171450" indent="-171450" algn="just">
              <a:buFontTx/>
              <a:buChar char="-"/>
              <a:defRPr/>
            </a:pPr>
            <a:r>
              <a:rPr kumimoji="0" lang="fr-FR" sz="1200" b="0" i="0" u="none" strike="noStrike" kern="0" cap="none" spc="0" normalizeH="0" baseline="0" noProof="0" dirty="0" smtClean="0">
                <a:ln>
                  <a:noFill/>
                </a:ln>
                <a:solidFill>
                  <a:prstClr val="black"/>
                </a:solidFill>
                <a:effectLst/>
                <a:uLnTx/>
                <a:uFillTx/>
                <a:latin typeface="Calibri" panose="020F0502020204030204"/>
                <a:ea typeface="+mn-ea"/>
                <a:cs typeface="+mn-cs"/>
              </a:rPr>
              <a:t>Appel aux Portefeuilles Modèles si le versement libre ne bouleverse pas l’équilibre des supports en place avant ce versement libre</a:t>
            </a:r>
          </a:p>
        </p:txBody>
      </p:sp>
      <p:cxnSp>
        <p:nvCxnSpPr>
          <p:cNvPr id="110" name="Connecteur droit avec flèche 17">
            <a:extLst>
              <a:ext uri="{FF2B5EF4-FFF2-40B4-BE49-F238E27FC236}">
                <a16:creationId xmlns="" xmlns:a16="http://schemas.microsoft.com/office/drawing/2014/main" id="{DBE063F6-89A9-4455-A0FE-6852A84238CD}"/>
              </a:ext>
            </a:extLst>
          </p:cNvPr>
          <p:cNvCxnSpPr>
            <a:cxnSpLocks/>
          </p:cNvCxnSpPr>
          <p:nvPr/>
        </p:nvCxnSpPr>
        <p:spPr>
          <a:xfrm flipV="1">
            <a:off x="590151" y="5949279"/>
            <a:ext cx="8064000" cy="1"/>
          </a:xfrm>
          <a:prstGeom prst="straightConnector1">
            <a:avLst/>
          </a:prstGeom>
          <a:noFill/>
          <a:ln w="6350" cap="flat" cmpd="sng" algn="ctr">
            <a:solidFill>
              <a:sysClr val="window" lastClr="FFFFFF">
                <a:lumMod val="75000"/>
              </a:sysClr>
            </a:solidFill>
            <a:prstDash val="solid"/>
            <a:miter lim="800000"/>
            <a:headEnd type="none" w="med" len="med"/>
            <a:tailEnd type="none" w="med" len="med"/>
          </a:ln>
          <a:effectLst/>
        </p:spPr>
      </p:cxnSp>
    </p:spTree>
    <p:extLst>
      <p:ext uri="{BB962C8B-B14F-4D97-AF65-F5344CB8AC3E}">
        <p14:creationId xmlns:p14="http://schemas.microsoft.com/office/powerpoint/2010/main" val="309187849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Titre 24"/>
          <p:cNvSpPr>
            <a:spLocks noGrp="1"/>
          </p:cNvSpPr>
          <p:nvPr>
            <p:ph type="title"/>
          </p:nvPr>
        </p:nvSpPr>
        <p:spPr>
          <a:xfrm>
            <a:off x="251308" y="378000"/>
            <a:ext cx="8543492" cy="399600"/>
          </a:xfrm>
        </p:spPr>
        <p:txBody>
          <a:bodyPr/>
          <a:lstStyle/>
          <a:p>
            <a:r>
              <a:rPr lang="fr-FR" dirty="0" smtClean="0">
                <a:solidFill>
                  <a:srgbClr val="7030A0"/>
                </a:solidFill>
              </a:rPr>
              <a:t>C) Propositions de la banque : cas particuliers « </a:t>
            </a:r>
            <a:r>
              <a:rPr lang="fr-FR" i="1" dirty="0" smtClean="0">
                <a:solidFill>
                  <a:srgbClr val="7030A0"/>
                </a:solidFill>
              </a:rPr>
              <a:t>alloc. Manuelle</a:t>
            </a:r>
            <a:r>
              <a:rPr lang="fr-FR" dirty="0" smtClean="0">
                <a:solidFill>
                  <a:srgbClr val="7030A0"/>
                </a:solidFill>
              </a:rPr>
              <a:t> »</a:t>
            </a:r>
            <a:endParaRPr lang="fr-FR" dirty="0">
              <a:solidFill>
                <a:srgbClr val="7030A0"/>
              </a:solidFill>
            </a:endParaRPr>
          </a:p>
        </p:txBody>
      </p:sp>
      <p:sp>
        <p:nvSpPr>
          <p:cNvPr id="4" name="Espace réservé du numéro de diapositive 3"/>
          <p:cNvSpPr>
            <a:spLocks noGrp="1"/>
          </p:cNvSpPr>
          <p:nvPr>
            <p:ph type="sldNum" sz="quarter" idx="22"/>
          </p:nvPr>
        </p:nvSpPr>
        <p:spPr/>
        <p:txBody>
          <a:bodyPr/>
          <a:lstStyle/>
          <a:p>
            <a:fld id="{0536D7D7-E68B-4848-A580-3E20DDE126DB}" type="slidenum">
              <a:rPr lang="fr-FR" smtClean="0">
                <a:solidFill>
                  <a:prstClr val="black"/>
                </a:solidFill>
              </a:rPr>
              <a:pPr/>
              <a:t>17</a:t>
            </a:fld>
            <a:endParaRPr lang="fr-FR" dirty="0">
              <a:solidFill>
                <a:prstClr val="black"/>
              </a:solidFill>
            </a:endParaRPr>
          </a:p>
        </p:txBody>
      </p:sp>
      <p:grpSp>
        <p:nvGrpSpPr>
          <p:cNvPr id="46" name="Groupe 45"/>
          <p:cNvGrpSpPr/>
          <p:nvPr/>
        </p:nvGrpSpPr>
        <p:grpSpPr>
          <a:xfrm>
            <a:off x="95496" y="1052736"/>
            <a:ext cx="8706599" cy="432000"/>
            <a:chOff x="159489" y="1401704"/>
            <a:chExt cx="8706599" cy="432000"/>
          </a:xfrm>
        </p:grpSpPr>
        <p:sp>
          <p:nvSpPr>
            <p:cNvPr id="47" name="Chevron 46"/>
            <p:cNvSpPr/>
            <p:nvPr/>
          </p:nvSpPr>
          <p:spPr>
            <a:xfrm>
              <a:off x="5596774" y="1401704"/>
              <a:ext cx="1080000" cy="432000"/>
            </a:xfrm>
            <a:prstGeom prst="chevron">
              <a:avLst/>
            </a:prstGeom>
            <a:gradFill flip="none" rotWithShape="1">
              <a:gsLst>
                <a:gs pos="4000">
                  <a:srgbClr val="FF0000">
                    <a:alpha val="80000"/>
                  </a:srgbClr>
                </a:gs>
                <a:gs pos="100000">
                  <a:srgbClr val="581D74"/>
                </a:gs>
              </a:gsLst>
              <a:lin ang="8100000" scaled="1"/>
              <a:tileRect/>
            </a:gradFill>
            <a:ln w="9525" cap="flat" cmpd="sng" algn="ctr">
              <a:solidFill>
                <a:sysClr val="window" lastClr="FFFFFF"/>
              </a:solidFill>
              <a:prstDash val="solid"/>
            </a:ln>
            <a:effectLst/>
          </p:spPr>
          <p:txBody>
            <a:bodyPr rtlCol="0" anchor="ctr"/>
            <a:lstStyle/>
            <a:p>
              <a:pPr algn="ctr" defTabSz="457200"/>
              <a:r>
                <a:rPr lang="fr-FR" sz="1000" kern="0" dirty="0" smtClean="0">
                  <a:solidFill>
                    <a:prstClr val="white"/>
                  </a:solidFill>
                  <a:latin typeface="Calibri"/>
                </a:rPr>
                <a:t>Choix du client</a:t>
              </a:r>
            </a:p>
          </p:txBody>
        </p:sp>
        <p:sp>
          <p:nvSpPr>
            <p:cNvPr id="48" name="Chevron 47"/>
            <p:cNvSpPr/>
            <p:nvPr/>
          </p:nvSpPr>
          <p:spPr>
            <a:xfrm>
              <a:off x="4178117" y="1401704"/>
              <a:ext cx="1548000" cy="432000"/>
            </a:xfrm>
            <a:prstGeom prst="chevron">
              <a:avLst/>
            </a:prstGeom>
            <a:gradFill flip="none" rotWithShape="1">
              <a:gsLst>
                <a:gs pos="4000">
                  <a:srgbClr val="FF0000">
                    <a:alpha val="60000"/>
                  </a:srgbClr>
                </a:gs>
                <a:gs pos="100000">
                  <a:srgbClr val="581D74"/>
                </a:gs>
              </a:gsLst>
              <a:lin ang="8100000" scaled="1"/>
              <a:tileRect/>
            </a:gradFill>
            <a:ln w="9525" cap="flat" cmpd="sng" algn="ctr">
              <a:solidFill>
                <a:sysClr val="window" lastClr="FFFFFF"/>
              </a:solidFill>
              <a:prstDash val="solid"/>
            </a:ln>
            <a:effectLst/>
          </p:spPr>
          <p:txBody>
            <a:bodyPr rtlCol="0" anchor="ctr"/>
            <a:lstStyle/>
            <a:p>
              <a:pPr algn="ctr" defTabSz="457200"/>
              <a:r>
                <a:rPr lang="fr-FR" sz="1000" kern="0" dirty="0" smtClean="0">
                  <a:solidFill>
                    <a:prstClr val="white"/>
                  </a:solidFill>
                  <a:latin typeface="Calibri"/>
                </a:rPr>
                <a:t>Infos</a:t>
              </a:r>
            </a:p>
            <a:p>
              <a:pPr algn="ctr" defTabSz="457200"/>
              <a:r>
                <a:rPr lang="fr-FR" sz="1000" kern="0" dirty="0" smtClean="0">
                  <a:solidFill>
                    <a:prstClr val="white"/>
                  </a:solidFill>
                  <a:latin typeface="Calibri"/>
                </a:rPr>
                <a:t>précontractuelles</a:t>
              </a:r>
            </a:p>
          </p:txBody>
        </p:sp>
        <p:sp>
          <p:nvSpPr>
            <p:cNvPr id="49" name="Chevron 48"/>
            <p:cNvSpPr/>
            <p:nvPr/>
          </p:nvSpPr>
          <p:spPr>
            <a:xfrm>
              <a:off x="3155460" y="1401704"/>
              <a:ext cx="1152000" cy="432000"/>
            </a:xfrm>
            <a:prstGeom prst="chevron">
              <a:avLst/>
            </a:prstGeom>
            <a:gradFill flip="none" rotWithShape="1">
              <a:gsLst>
                <a:gs pos="4000">
                  <a:srgbClr val="FF0000">
                    <a:alpha val="40000"/>
                  </a:srgbClr>
                </a:gs>
                <a:gs pos="100000">
                  <a:srgbClr val="581D74"/>
                </a:gs>
              </a:gsLst>
              <a:lin ang="8100000" scaled="1"/>
              <a:tileRect/>
            </a:gradFill>
            <a:ln w="9525" cap="flat" cmpd="sng" algn="ctr">
              <a:solidFill>
                <a:sysClr val="window" lastClr="FFFFFF"/>
              </a:solidFill>
              <a:prstDash val="solid"/>
            </a:ln>
            <a:effectLst/>
          </p:spPr>
          <p:txBody>
            <a:bodyPr rtlCol="0" anchor="ctr"/>
            <a:lstStyle/>
            <a:p>
              <a:pPr algn="ctr" defTabSz="457200"/>
              <a:r>
                <a:rPr lang="fr-FR" sz="1000" kern="0" dirty="0" err="1" smtClean="0">
                  <a:solidFill>
                    <a:prstClr val="white"/>
                  </a:solidFill>
                  <a:latin typeface="Calibri"/>
                </a:rPr>
                <a:t>Propo</a:t>
              </a:r>
              <a:r>
                <a:rPr lang="fr-FR" sz="1000" kern="0" dirty="0" smtClean="0">
                  <a:solidFill>
                    <a:prstClr val="white"/>
                  </a:solidFill>
                  <a:latin typeface="Calibri"/>
                </a:rPr>
                <a:t> de la banque</a:t>
              </a:r>
            </a:p>
          </p:txBody>
        </p:sp>
        <p:sp>
          <p:nvSpPr>
            <p:cNvPr id="50" name="Chevron 49"/>
            <p:cNvSpPr/>
            <p:nvPr/>
          </p:nvSpPr>
          <p:spPr>
            <a:xfrm>
              <a:off x="2096803" y="1401704"/>
              <a:ext cx="1188000" cy="432000"/>
            </a:xfrm>
            <a:prstGeom prst="chevron">
              <a:avLst/>
            </a:prstGeom>
            <a:gradFill flip="none" rotWithShape="1">
              <a:gsLst>
                <a:gs pos="0">
                  <a:srgbClr val="99449A">
                    <a:lumMod val="50000"/>
                  </a:srgbClr>
                </a:gs>
                <a:gs pos="100000">
                  <a:srgbClr val="C00000"/>
                </a:gs>
              </a:gsLst>
              <a:lin ang="18900000" scaled="1"/>
              <a:tileRect/>
            </a:gradFill>
            <a:ln w="9525" cap="flat" cmpd="sng" algn="ctr">
              <a:solidFill>
                <a:sysClr val="window" lastClr="FFFFFF"/>
              </a:solidFill>
              <a:prstDash val="solid"/>
            </a:ln>
            <a:effectLst/>
          </p:spPr>
          <p:txBody>
            <a:bodyPr rtlCol="0" anchor="ctr"/>
            <a:lstStyle/>
            <a:p>
              <a:pPr algn="ctr" defTabSz="457200"/>
              <a:r>
                <a:rPr lang="fr-FR" sz="1000" kern="0" dirty="0" smtClean="0">
                  <a:solidFill>
                    <a:prstClr val="white"/>
                  </a:solidFill>
                  <a:latin typeface="Calibri"/>
                </a:rPr>
                <a:t>Définition des projets</a:t>
              </a:r>
            </a:p>
          </p:txBody>
        </p:sp>
        <p:sp>
          <p:nvSpPr>
            <p:cNvPr id="51" name="Chevron 50"/>
            <p:cNvSpPr/>
            <p:nvPr/>
          </p:nvSpPr>
          <p:spPr>
            <a:xfrm>
              <a:off x="6547431" y="1401704"/>
              <a:ext cx="1116000" cy="432000"/>
            </a:xfrm>
            <a:prstGeom prst="chevron">
              <a:avLst/>
            </a:prstGeom>
            <a:gradFill flip="none" rotWithShape="1">
              <a:gsLst>
                <a:gs pos="4000">
                  <a:srgbClr val="FF0000">
                    <a:alpha val="80000"/>
                  </a:srgbClr>
                </a:gs>
                <a:gs pos="100000">
                  <a:srgbClr val="581D74"/>
                </a:gs>
              </a:gsLst>
              <a:lin ang="8100000" scaled="1"/>
              <a:tileRect/>
            </a:gradFill>
            <a:ln w="9525" cap="flat" cmpd="sng" algn="ctr">
              <a:solidFill>
                <a:sysClr val="window" lastClr="FFFFFF"/>
              </a:solidFill>
              <a:prstDash val="solid"/>
            </a:ln>
            <a:effectLst/>
          </p:spPr>
          <p:txBody>
            <a:bodyPr rtlCol="0" anchor="ctr"/>
            <a:lstStyle/>
            <a:p>
              <a:pPr algn="ctr" defTabSz="457200"/>
              <a:r>
                <a:rPr lang="fr-FR" sz="1000" kern="0" dirty="0" smtClean="0">
                  <a:solidFill>
                    <a:prstClr val="white"/>
                  </a:solidFill>
                  <a:latin typeface="Calibri"/>
                </a:rPr>
                <a:t>Synthèse Epargne</a:t>
              </a:r>
            </a:p>
          </p:txBody>
        </p:sp>
        <p:sp>
          <p:nvSpPr>
            <p:cNvPr id="52" name="Chevron 51"/>
            <p:cNvSpPr/>
            <p:nvPr/>
          </p:nvSpPr>
          <p:spPr>
            <a:xfrm>
              <a:off x="1362146" y="1401704"/>
              <a:ext cx="864000" cy="432000"/>
            </a:xfrm>
            <a:prstGeom prst="chevron">
              <a:avLst/>
            </a:prstGeom>
            <a:solidFill>
              <a:schemeClr val="bg1"/>
            </a:solidFill>
            <a:ln w="9525" cap="flat" cmpd="sng" algn="ctr">
              <a:solidFill>
                <a:srgbClr val="99449A">
                  <a:lumMod val="75000"/>
                </a:srgbClr>
              </a:solidFill>
              <a:prstDash val="solid"/>
            </a:ln>
            <a:effectLst/>
          </p:spPr>
          <p:txBody>
            <a:bodyPr rtlCol="0" anchor="ctr"/>
            <a:lstStyle/>
            <a:p>
              <a:pPr algn="ctr" defTabSz="457200"/>
              <a:r>
                <a:rPr lang="fr-FR" sz="1100" kern="0" dirty="0" smtClean="0">
                  <a:solidFill>
                    <a:srgbClr val="99449A">
                      <a:lumMod val="75000"/>
                    </a:srgbClr>
                  </a:solidFill>
                  <a:latin typeface="Calibri"/>
                </a:rPr>
                <a:t>QCF</a:t>
              </a:r>
            </a:p>
          </p:txBody>
        </p:sp>
        <p:sp>
          <p:nvSpPr>
            <p:cNvPr id="53" name="Chevron 52"/>
            <p:cNvSpPr/>
            <p:nvPr/>
          </p:nvSpPr>
          <p:spPr>
            <a:xfrm>
              <a:off x="159489" y="1401704"/>
              <a:ext cx="1332000" cy="432000"/>
            </a:xfrm>
            <a:prstGeom prst="chevron">
              <a:avLst/>
            </a:prstGeom>
            <a:solidFill>
              <a:sysClr val="window" lastClr="FFFFFF"/>
            </a:solidFill>
            <a:ln w="9525" cap="flat" cmpd="sng" algn="ctr">
              <a:solidFill>
                <a:srgbClr val="99449A">
                  <a:lumMod val="75000"/>
                </a:srgbClr>
              </a:solidFill>
              <a:prstDash val="solid"/>
            </a:ln>
            <a:effectLst/>
          </p:spPr>
          <p:txBody>
            <a:bodyPr rtlCol="0" anchor="ctr"/>
            <a:lstStyle/>
            <a:p>
              <a:pPr algn="ctr" defTabSz="457200"/>
              <a:r>
                <a:rPr lang="fr-FR" sz="1000" b="1" kern="0" dirty="0" smtClean="0">
                  <a:solidFill>
                    <a:srgbClr val="99449A">
                      <a:lumMod val="75000"/>
                    </a:srgbClr>
                  </a:solidFill>
                  <a:latin typeface="Calibri"/>
                </a:rPr>
                <a:t>Connaissance client</a:t>
              </a:r>
            </a:p>
          </p:txBody>
        </p:sp>
        <p:sp>
          <p:nvSpPr>
            <p:cNvPr id="54" name="Chevron 53"/>
            <p:cNvSpPr/>
            <p:nvPr/>
          </p:nvSpPr>
          <p:spPr>
            <a:xfrm>
              <a:off x="7534088" y="1401704"/>
              <a:ext cx="1332000" cy="432000"/>
            </a:xfrm>
            <a:prstGeom prst="chevron">
              <a:avLst/>
            </a:prstGeom>
            <a:solidFill>
              <a:sysClr val="window" lastClr="FFFFFF">
                <a:lumMod val="85000"/>
              </a:sysClr>
            </a:solidFill>
            <a:ln w="9525" cap="flat" cmpd="sng" algn="ctr">
              <a:solidFill>
                <a:srgbClr val="99449A">
                  <a:lumMod val="75000"/>
                </a:srgbClr>
              </a:solidFill>
              <a:prstDash val="solid"/>
            </a:ln>
            <a:effectLst/>
          </p:spPr>
          <p:txBody>
            <a:bodyPr rtlCol="0" anchor="ctr"/>
            <a:lstStyle/>
            <a:p>
              <a:pPr algn="ctr" defTabSz="457200"/>
              <a:r>
                <a:rPr lang="fr-FR" sz="1000" kern="0" dirty="0" smtClean="0">
                  <a:solidFill>
                    <a:srgbClr val="99449A">
                      <a:lumMod val="75000"/>
                    </a:srgbClr>
                  </a:solidFill>
                  <a:latin typeface="Calibri"/>
                </a:rPr>
                <a:t>Souscriptions</a:t>
              </a:r>
            </a:p>
          </p:txBody>
        </p:sp>
      </p:grpSp>
      <p:sp>
        <p:nvSpPr>
          <p:cNvPr id="3" name="Rectangle à coins arrondis 2"/>
          <p:cNvSpPr/>
          <p:nvPr/>
        </p:nvSpPr>
        <p:spPr>
          <a:xfrm>
            <a:off x="3095969" y="908720"/>
            <a:ext cx="1187999" cy="792088"/>
          </a:xfrm>
          <a:prstGeom prst="roundRect">
            <a:avLst/>
          </a:prstGeom>
          <a:no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prstClr val="white"/>
              </a:solidFill>
            </a:endParaRPr>
          </a:p>
        </p:txBody>
      </p:sp>
      <p:sp>
        <p:nvSpPr>
          <p:cNvPr id="5" name="Accolade fermante 4"/>
          <p:cNvSpPr/>
          <p:nvPr/>
        </p:nvSpPr>
        <p:spPr>
          <a:xfrm rot="5400000">
            <a:off x="3565002" y="1334665"/>
            <a:ext cx="288034" cy="1187998"/>
          </a:xfrm>
          <a:prstGeom prst="rightBrace">
            <a:avLst/>
          </a:prstGeom>
          <a:ln w="31750">
            <a:solidFill>
              <a:srgbClr val="7030A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solidFill>
                <a:prstClr val="black"/>
              </a:solidFill>
            </a:endParaRPr>
          </a:p>
        </p:txBody>
      </p:sp>
      <p:sp>
        <p:nvSpPr>
          <p:cNvPr id="35" name="ZoneTexte 34"/>
          <p:cNvSpPr txBox="1"/>
          <p:nvPr/>
        </p:nvSpPr>
        <p:spPr>
          <a:xfrm>
            <a:off x="693723" y="2072682"/>
            <a:ext cx="6737596" cy="338554"/>
          </a:xfrm>
          <a:prstGeom prst="rect">
            <a:avLst/>
          </a:prstGeom>
          <a:noFill/>
        </p:spPr>
        <p:txBody>
          <a:bodyPr wrap="square" rtlCol="0">
            <a:spAutoFit/>
          </a:bodyPr>
          <a:lstStyle/>
          <a:p>
            <a:pPr algn="just"/>
            <a:r>
              <a:rPr lang="fr-FR" sz="1600" dirty="0">
                <a:solidFill>
                  <a:srgbClr val="7030A0"/>
                </a:solidFill>
                <a:latin typeface="Calibri" panose="020F0502020204030204" pitchFamily="34" charset="0"/>
                <a:cs typeface="Calibri" panose="020F0502020204030204" pitchFamily="34" charset="0"/>
                <a:sym typeface="Wingdings"/>
              </a:rPr>
              <a:t>C</a:t>
            </a:r>
            <a:r>
              <a:rPr lang="fr-FR" sz="1600" dirty="0" smtClean="0">
                <a:solidFill>
                  <a:srgbClr val="7030A0"/>
                </a:solidFill>
                <a:latin typeface="Calibri" panose="020F0502020204030204" pitchFamily="34" charset="0"/>
                <a:cs typeface="Calibri" panose="020F0502020204030204" pitchFamily="34" charset="0"/>
                <a:sym typeface="Wingdings"/>
              </a:rPr>
              <a:t>as particuliers où le recours à « </a:t>
            </a:r>
            <a:r>
              <a:rPr lang="fr-FR" sz="1600" b="1" i="1" dirty="0" smtClean="0">
                <a:solidFill>
                  <a:srgbClr val="7030A0"/>
                </a:solidFill>
                <a:latin typeface="Calibri" panose="020F0502020204030204" pitchFamily="34" charset="0"/>
                <a:cs typeface="Calibri" panose="020F0502020204030204" pitchFamily="34" charset="0"/>
                <a:sym typeface="Wingdings"/>
              </a:rPr>
              <a:t>l’allocation manuelle</a:t>
            </a:r>
            <a:r>
              <a:rPr lang="fr-FR" sz="1600" dirty="0" smtClean="0">
                <a:solidFill>
                  <a:srgbClr val="7030A0"/>
                </a:solidFill>
                <a:latin typeface="Calibri" panose="020F0502020204030204" pitchFamily="34" charset="0"/>
                <a:cs typeface="Calibri" panose="020F0502020204030204" pitchFamily="34" charset="0"/>
                <a:sym typeface="Wingdings"/>
              </a:rPr>
              <a:t> » est obligatoire :</a:t>
            </a:r>
          </a:p>
        </p:txBody>
      </p:sp>
      <p:sp>
        <p:nvSpPr>
          <p:cNvPr id="20" name="Titre 3">
            <a:extLst>
              <a:ext uri="{FF2B5EF4-FFF2-40B4-BE49-F238E27FC236}">
                <a16:creationId xmlns="" xmlns:a16="http://schemas.microsoft.com/office/drawing/2014/main" id="{2733A427-A5A9-477B-81AA-A3F7D0318333}"/>
              </a:ext>
            </a:extLst>
          </p:cNvPr>
          <p:cNvSpPr txBox="1">
            <a:spLocks/>
          </p:cNvSpPr>
          <p:nvPr/>
        </p:nvSpPr>
        <p:spPr>
          <a:xfrm>
            <a:off x="2394948" y="2348880"/>
            <a:ext cx="4553316" cy="399600"/>
          </a:xfrm>
          <a:prstGeom prst="rect">
            <a:avLst/>
          </a:prstGeom>
          <a:solidFill>
            <a:schemeClr val="tx2">
              <a:lumMod val="40000"/>
              <a:lumOff val="60000"/>
            </a:schemeClr>
          </a:solidFill>
        </p:spPr>
        <p:txBody>
          <a:bodyPr vert="horz" wrap="square" lIns="91440" tIns="45720" rIns="91440" bIns="45720" rtlCol="0" anchor="t" anchorCtr="0">
            <a:spAutoFit/>
          </a:bodyPr>
          <a:lstStyle>
            <a:lvl1pPr algn="l" defTabSz="914400" rtl="0" eaLnBrk="1" latinLnBrk="0" hangingPunct="1">
              <a:spcBef>
                <a:spcPct val="0"/>
              </a:spcBef>
              <a:buNone/>
              <a:defRPr sz="2000" b="1" kern="1200" cap="all" baseline="0">
                <a:solidFill>
                  <a:schemeClr val="accent1"/>
                </a:solidFill>
                <a:latin typeface="+mj-lt"/>
                <a:ea typeface="+mj-ea"/>
                <a:cs typeface="+mj-cs"/>
              </a:defRPr>
            </a:lvl1pPr>
          </a:lstStyle>
          <a:p>
            <a:pPr algn="ctr"/>
            <a:r>
              <a:rPr lang="fr-FR" dirty="0" smtClean="0">
                <a:solidFill>
                  <a:srgbClr val="C31632"/>
                </a:solidFill>
                <a:sym typeface="Wingdings"/>
              </a:rPr>
              <a:t> </a:t>
            </a:r>
            <a:r>
              <a:rPr lang="fr-FR" u="sng" dirty="0" smtClean="0">
                <a:solidFill>
                  <a:srgbClr val="C31632"/>
                </a:solidFill>
              </a:rPr>
              <a:t>Arbitrages / recyclages</a:t>
            </a:r>
            <a:r>
              <a:rPr lang="fr-FR" dirty="0" smtClean="0">
                <a:solidFill>
                  <a:srgbClr val="C31632"/>
                </a:solidFill>
              </a:rPr>
              <a:t> :</a:t>
            </a:r>
            <a:endParaRPr lang="fr-FR" dirty="0">
              <a:solidFill>
                <a:srgbClr val="C31632"/>
              </a:solidFill>
            </a:endParaRPr>
          </a:p>
        </p:txBody>
      </p:sp>
      <p:sp>
        <p:nvSpPr>
          <p:cNvPr id="92" name="Rectangle 91">
            <a:extLst>
              <a:ext uri="{FF2B5EF4-FFF2-40B4-BE49-F238E27FC236}">
                <a16:creationId xmlns="" xmlns:a16="http://schemas.microsoft.com/office/drawing/2014/main" id="{DCA891CC-2AAA-44AA-908A-4BC324685C70}"/>
              </a:ext>
            </a:extLst>
          </p:cNvPr>
          <p:cNvSpPr/>
          <p:nvPr/>
        </p:nvSpPr>
        <p:spPr>
          <a:xfrm>
            <a:off x="569876" y="2708920"/>
            <a:ext cx="6146233" cy="324000"/>
          </a:xfrm>
          <a:prstGeom prst="rect">
            <a:avLst/>
          </a:prstGeom>
          <a:noFill/>
          <a:ln w="12700" cap="flat" cmpd="sng" algn="ctr">
            <a:noFill/>
            <a:prstDash val="sysDash"/>
            <a:miter lim="800000"/>
          </a:ln>
          <a:effectLst/>
        </p:spPr>
        <p:txBody>
          <a:bodyPr rtlCol="0" anchor="ctr"/>
          <a:lstStyle/>
          <a:p>
            <a:r>
              <a:rPr lang="fr-FR" sz="1600" b="1" u="sng" kern="0" dirty="0" smtClean="0">
                <a:solidFill>
                  <a:srgbClr val="C00000"/>
                </a:solidFill>
                <a:latin typeface="Calibri" panose="020F0502020204030204"/>
              </a:rPr>
              <a:t>L’allocation manuelle est obligatoire</a:t>
            </a:r>
          </a:p>
        </p:txBody>
      </p:sp>
      <p:pic>
        <p:nvPicPr>
          <p:cNvPr id="103" name="Image 102">
            <a:extLst>
              <a:ext uri="{FF2B5EF4-FFF2-40B4-BE49-F238E27FC236}">
                <a16:creationId xmlns="" xmlns:a16="http://schemas.microsoft.com/office/drawing/2014/main" id="{28FF8127-D2BF-48F4-8D80-C29E9D3252C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80949" y="2760426"/>
            <a:ext cx="252000" cy="252000"/>
          </a:xfrm>
          <a:prstGeom prst="rect">
            <a:avLst/>
          </a:prstGeom>
          <a:ln>
            <a:noFill/>
          </a:ln>
        </p:spPr>
      </p:pic>
      <p:sp>
        <p:nvSpPr>
          <p:cNvPr id="45" name="Content Placeholder 2">
            <a:extLst>
              <a:ext uri="{FF2B5EF4-FFF2-40B4-BE49-F238E27FC236}">
                <a16:creationId xmlns="" xmlns:a16="http://schemas.microsoft.com/office/drawing/2014/main" id="{793F620A-F90A-4850-B972-7D93033E3190}"/>
              </a:ext>
            </a:extLst>
          </p:cNvPr>
          <p:cNvSpPr txBox="1">
            <a:spLocks/>
          </p:cNvSpPr>
          <p:nvPr/>
        </p:nvSpPr>
        <p:spPr bwMode="auto">
          <a:xfrm>
            <a:off x="590152" y="3068960"/>
            <a:ext cx="2526625" cy="249525"/>
          </a:xfrm>
          <a:prstGeom prst="rect">
            <a:avLst/>
          </a:prstGeom>
          <a:noFill/>
          <a:ln>
            <a:noFill/>
          </a:ln>
          <a:extLst/>
        </p:spPr>
        <p:txBody>
          <a:bodyPr vert="horz" wrap="square" lIns="91440" tIns="45720" rIns="91440" bIns="45720" numCol="1" anchor="ctr" anchorCtr="0" compatLnSpc="1">
            <a:prstTxWarp prst="textNoShape">
              <a:avLst/>
            </a:prstTxWarp>
          </a:bodyPr>
          <a:lstStyle>
            <a:lvl1pPr marL="342900" indent="-342900" algn="l" rtl="0" eaLnBrk="1" fontAlgn="base" hangingPunct="1">
              <a:spcBef>
                <a:spcPct val="20000"/>
              </a:spcBef>
              <a:spcAft>
                <a:spcPct val="0"/>
              </a:spcAft>
              <a:buClr>
                <a:schemeClr val="accent1"/>
              </a:buClr>
              <a:buSzPct val="80000"/>
              <a:buFont typeface="Wingdings" pitchFamily="2" charset="2"/>
              <a:buChar char="l"/>
              <a:defRPr sz="2000" b="1">
                <a:solidFill>
                  <a:schemeClr val="accent1"/>
                </a:solidFill>
                <a:latin typeface="+mn-lt"/>
                <a:ea typeface="+mn-ea"/>
                <a:cs typeface="+mn-cs"/>
              </a:defRPr>
            </a:lvl1pPr>
            <a:lvl2pPr marL="742950" indent="-285750" algn="l" rtl="0" eaLnBrk="1" fontAlgn="base" hangingPunct="1">
              <a:spcBef>
                <a:spcPct val="20000"/>
              </a:spcBef>
              <a:spcAft>
                <a:spcPct val="0"/>
              </a:spcAft>
              <a:buClr>
                <a:srgbClr val="F47920"/>
              </a:buClr>
              <a:buFont typeface="Verdana" pitchFamily="34" charset="0"/>
              <a:buChar char="&gt;"/>
              <a:defRPr>
                <a:solidFill>
                  <a:schemeClr val="tx1"/>
                </a:solidFill>
                <a:latin typeface="+mn-lt"/>
              </a:defRPr>
            </a:lvl2pPr>
            <a:lvl3pPr marL="1143000" indent="-228600" algn="l" rtl="0" eaLnBrk="1" fontAlgn="base" hangingPunct="1">
              <a:spcBef>
                <a:spcPct val="20000"/>
              </a:spcBef>
              <a:spcAft>
                <a:spcPct val="0"/>
              </a:spcAft>
              <a:buClr>
                <a:schemeClr val="accent2"/>
              </a:buClr>
              <a:buSzPct val="90000"/>
              <a:buChar char="•"/>
              <a:defRPr sz="1600">
                <a:solidFill>
                  <a:schemeClr val="tx1"/>
                </a:solidFill>
                <a:latin typeface="+mn-lt"/>
              </a:defRPr>
            </a:lvl3pPr>
            <a:lvl4pPr marL="1600200" indent="-228600" algn="l" rtl="0" eaLnBrk="1" fontAlgn="base" hangingPunct="1">
              <a:spcBef>
                <a:spcPct val="20000"/>
              </a:spcBef>
              <a:spcAft>
                <a:spcPct val="0"/>
              </a:spcAft>
              <a:buClr>
                <a:srgbClr val="BDCF41"/>
              </a:buClr>
              <a:buSzPct val="80000"/>
              <a:buFont typeface="Courier New" pitchFamily="49" charset="0"/>
              <a:buChar char="o"/>
              <a:defRPr sz="1200">
                <a:solidFill>
                  <a:schemeClr val="tx1"/>
                </a:solidFill>
                <a:latin typeface="+mn-lt"/>
              </a:defRPr>
            </a:lvl4pPr>
            <a:lvl5pPr marL="2057400" indent="-228600" algn="l" rtl="0" eaLnBrk="1" fontAlgn="base" hangingPunct="1">
              <a:spcBef>
                <a:spcPct val="20000"/>
              </a:spcBef>
              <a:spcAft>
                <a:spcPct val="0"/>
              </a:spcAft>
              <a:buClr>
                <a:srgbClr val="B0006C"/>
              </a:buClr>
              <a:buFont typeface="Arial" charset="0"/>
              <a:buChar char="»"/>
              <a:defRPr sz="1100">
                <a:solidFill>
                  <a:schemeClr val="tx1"/>
                </a:solidFill>
                <a:latin typeface="+mn-lt"/>
              </a:defRPr>
            </a:lvl5pPr>
            <a:lvl6pPr marL="2514600" indent="-228600" algn="l" rtl="0" eaLnBrk="1" fontAlgn="base" hangingPunct="1">
              <a:spcBef>
                <a:spcPct val="20000"/>
              </a:spcBef>
              <a:spcAft>
                <a:spcPct val="0"/>
              </a:spcAft>
              <a:buClr>
                <a:schemeClr val="hlink"/>
              </a:buClr>
              <a:buFont typeface="Arial" charset="0"/>
              <a:buChar char="»"/>
              <a:defRPr sz="1200">
                <a:solidFill>
                  <a:schemeClr val="tx1"/>
                </a:solidFill>
                <a:latin typeface="+mn-lt"/>
              </a:defRPr>
            </a:lvl6pPr>
            <a:lvl7pPr marL="2971800" indent="-228600" algn="l" rtl="0" eaLnBrk="1" fontAlgn="base" hangingPunct="1">
              <a:spcBef>
                <a:spcPct val="20000"/>
              </a:spcBef>
              <a:spcAft>
                <a:spcPct val="0"/>
              </a:spcAft>
              <a:buClr>
                <a:schemeClr val="hlink"/>
              </a:buClr>
              <a:buFont typeface="Arial" charset="0"/>
              <a:buChar char="»"/>
              <a:defRPr sz="1200">
                <a:solidFill>
                  <a:schemeClr val="tx1"/>
                </a:solidFill>
                <a:latin typeface="+mn-lt"/>
              </a:defRPr>
            </a:lvl7pPr>
            <a:lvl8pPr marL="3429000" indent="-228600" algn="l" rtl="0" eaLnBrk="1" fontAlgn="base" hangingPunct="1">
              <a:spcBef>
                <a:spcPct val="20000"/>
              </a:spcBef>
              <a:spcAft>
                <a:spcPct val="0"/>
              </a:spcAft>
              <a:buClr>
                <a:schemeClr val="hlink"/>
              </a:buClr>
              <a:buFont typeface="Arial" charset="0"/>
              <a:buChar char="»"/>
              <a:defRPr sz="1200">
                <a:solidFill>
                  <a:schemeClr val="tx1"/>
                </a:solidFill>
                <a:latin typeface="+mn-lt"/>
              </a:defRPr>
            </a:lvl8pPr>
            <a:lvl9pPr marL="3886200" indent="-228600" algn="l" rtl="0" eaLnBrk="1" fontAlgn="base" hangingPunct="1">
              <a:spcBef>
                <a:spcPct val="20000"/>
              </a:spcBef>
              <a:spcAft>
                <a:spcPct val="0"/>
              </a:spcAft>
              <a:buClr>
                <a:schemeClr val="hlink"/>
              </a:buClr>
              <a:buFont typeface="Arial" charset="0"/>
              <a:buChar char="»"/>
              <a:defRPr sz="1200">
                <a:solidFill>
                  <a:schemeClr val="tx1"/>
                </a:solidFill>
                <a:latin typeface="+mn-lt"/>
              </a:defRPr>
            </a:lvl9pPr>
          </a:lstStyle>
          <a:p>
            <a:pPr marL="0" marR="0" lvl="0" indent="0" algn="l" defTabSz="914400" rtl="0" eaLnBrk="1" fontAlgn="base" latinLnBrk="0" hangingPunct="1">
              <a:lnSpc>
                <a:spcPct val="100000"/>
              </a:lnSpc>
              <a:spcBef>
                <a:spcPct val="20000"/>
              </a:spcBef>
              <a:spcAft>
                <a:spcPct val="0"/>
              </a:spcAft>
              <a:buClr>
                <a:srgbClr val="4F81BD"/>
              </a:buClr>
              <a:buSzPct val="80000"/>
              <a:buFont typeface="Wingdings" pitchFamily="2" charset="2"/>
              <a:buNone/>
              <a:tabLst/>
              <a:defRPr/>
            </a:pPr>
            <a:r>
              <a:rPr kumimoji="0" lang="fr-FR" sz="1400" b="1" i="0" u="none" strike="noStrike" kern="0" cap="small" spc="0" normalizeH="0" baseline="0" noProof="0" dirty="0">
                <a:ln>
                  <a:noFill/>
                </a:ln>
                <a:solidFill>
                  <a:srgbClr val="C0504D"/>
                </a:solidFill>
                <a:effectLst/>
                <a:uLnTx/>
                <a:uFillTx/>
                <a:latin typeface="Calibri" panose="020F0502020204030204"/>
                <a:ea typeface="+mn-ea"/>
                <a:cs typeface="+mn-cs"/>
              </a:rPr>
              <a:t>Exemples</a:t>
            </a:r>
          </a:p>
        </p:txBody>
      </p:sp>
      <p:cxnSp>
        <p:nvCxnSpPr>
          <p:cNvPr id="55" name="Connecteur droit avec flèche 54">
            <a:extLst>
              <a:ext uri="{FF2B5EF4-FFF2-40B4-BE49-F238E27FC236}">
                <a16:creationId xmlns="" xmlns:a16="http://schemas.microsoft.com/office/drawing/2014/main" id="{C435E3A5-E088-43CF-8C78-0C2B887A31D9}"/>
              </a:ext>
            </a:extLst>
          </p:cNvPr>
          <p:cNvCxnSpPr/>
          <p:nvPr/>
        </p:nvCxnSpPr>
        <p:spPr>
          <a:xfrm flipV="1">
            <a:off x="1807692" y="3197983"/>
            <a:ext cx="6777355" cy="1"/>
          </a:xfrm>
          <a:prstGeom prst="straightConnector1">
            <a:avLst/>
          </a:prstGeom>
          <a:noFill/>
          <a:ln w="6350" cap="flat" cmpd="sng" algn="ctr">
            <a:solidFill>
              <a:sysClr val="window" lastClr="FFFFFF">
                <a:lumMod val="75000"/>
              </a:sysClr>
            </a:solidFill>
            <a:prstDash val="solid"/>
            <a:miter lim="800000"/>
            <a:headEnd type="none" w="med" len="med"/>
            <a:tailEnd type="none" w="med" len="med"/>
          </a:ln>
          <a:effectLst/>
        </p:spPr>
      </p:cxnSp>
      <p:sp>
        <p:nvSpPr>
          <p:cNvPr id="56" name="Content Placeholder 2">
            <a:extLst>
              <a:ext uri="{FF2B5EF4-FFF2-40B4-BE49-F238E27FC236}">
                <a16:creationId xmlns="" xmlns:a16="http://schemas.microsoft.com/office/drawing/2014/main" id="{4E61215F-052D-4D30-BB94-FCF15B5569CA}"/>
              </a:ext>
            </a:extLst>
          </p:cNvPr>
          <p:cNvSpPr txBox="1">
            <a:spLocks/>
          </p:cNvSpPr>
          <p:nvPr/>
        </p:nvSpPr>
        <p:spPr bwMode="auto">
          <a:xfrm>
            <a:off x="5146484" y="3100859"/>
            <a:ext cx="1152000" cy="194249"/>
          </a:xfrm>
          <a:prstGeom prst="rect">
            <a:avLst/>
          </a:prstGeom>
          <a:solidFill>
            <a:sysClr val="window" lastClr="FFFFFF"/>
          </a:solidFill>
          <a:ln>
            <a:noFill/>
          </a:ln>
          <a:extLst/>
        </p:spPr>
        <p:txBody>
          <a:bodyPr vert="horz" wrap="square" lIns="91440" tIns="45720" rIns="91440" bIns="45720" numCol="1" anchor="ctr" anchorCtr="0" compatLnSpc="1">
            <a:prstTxWarp prst="textNoShape">
              <a:avLst/>
            </a:prstTxWarp>
          </a:bodyPr>
          <a:lstStyle>
            <a:lvl1pPr marL="342900" indent="-342900" algn="l" rtl="0" eaLnBrk="1" fontAlgn="base" hangingPunct="1">
              <a:spcBef>
                <a:spcPct val="20000"/>
              </a:spcBef>
              <a:spcAft>
                <a:spcPct val="0"/>
              </a:spcAft>
              <a:buClr>
                <a:schemeClr val="accent1"/>
              </a:buClr>
              <a:buSzPct val="80000"/>
              <a:buFont typeface="Wingdings" pitchFamily="2" charset="2"/>
              <a:buChar char="l"/>
              <a:defRPr sz="2000" b="1">
                <a:solidFill>
                  <a:schemeClr val="accent1"/>
                </a:solidFill>
                <a:latin typeface="+mn-lt"/>
                <a:ea typeface="+mn-ea"/>
                <a:cs typeface="+mn-cs"/>
              </a:defRPr>
            </a:lvl1pPr>
            <a:lvl2pPr marL="742950" indent="-285750" algn="l" rtl="0" eaLnBrk="1" fontAlgn="base" hangingPunct="1">
              <a:spcBef>
                <a:spcPct val="20000"/>
              </a:spcBef>
              <a:spcAft>
                <a:spcPct val="0"/>
              </a:spcAft>
              <a:buClr>
                <a:srgbClr val="F47920"/>
              </a:buClr>
              <a:buFont typeface="Verdana" pitchFamily="34" charset="0"/>
              <a:buChar char="&gt;"/>
              <a:defRPr>
                <a:solidFill>
                  <a:schemeClr val="tx1"/>
                </a:solidFill>
                <a:latin typeface="+mn-lt"/>
              </a:defRPr>
            </a:lvl2pPr>
            <a:lvl3pPr marL="1143000" indent="-228600" algn="l" rtl="0" eaLnBrk="1" fontAlgn="base" hangingPunct="1">
              <a:spcBef>
                <a:spcPct val="20000"/>
              </a:spcBef>
              <a:spcAft>
                <a:spcPct val="0"/>
              </a:spcAft>
              <a:buClr>
                <a:schemeClr val="accent2"/>
              </a:buClr>
              <a:buSzPct val="90000"/>
              <a:buChar char="•"/>
              <a:defRPr sz="1600">
                <a:solidFill>
                  <a:schemeClr val="tx1"/>
                </a:solidFill>
                <a:latin typeface="+mn-lt"/>
              </a:defRPr>
            </a:lvl3pPr>
            <a:lvl4pPr marL="1600200" indent="-228600" algn="l" rtl="0" eaLnBrk="1" fontAlgn="base" hangingPunct="1">
              <a:spcBef>
                <a:spcPct val="20000"/>
              </a:spcBef>
              <a:spcAft>
                <a:spcPct val="0"/>
              </a:spcAft>
              <a:buClr>
                <a:srgbClr val="BDCF41"/>
              </a:buClr>
              <a:buSzPct val="80000"/>
              <a:buFont typeface="Courier New" pitchFamily="49" charset="0"/>
              <a:buChar char="o"/>
              <a:defRPr sz="1200">
                <a:solidFill>
                  <a:schemeClr val="tx1"/>
                </a:solidFill>
                <a:latin typeface="+mn-lt"/>
              </a:defRPr>
            </a:lvl4pPr>
            <a:lvl5pPr marL="2057400" indent="-228600" algn="l" rtl="0" eaLnBrk="1" fontAlgn="base" hangingPunct="1">
              <a:spcBef>
                <a:spcPct val="20000"/>
              </a:spcBef>
              <a:spcAft>
                <a:spcPct val="0"/>
              </a:spcAft>
              <a:buClr>
                <a:srgbClr val="B0006C"/>
              </a:buClr>
              <a:buFont typeface="Arial" charset="0"/>
              <a:buChar char="»"/>
              <a:defRPr sz="1100">
                <a:solidFill>
                  <a:schemeClr val="tx1"/>
                </a:solidFill>
                <a:latin typeface="+mn-lt"/>
              </a:defRPr>
            </a:lvl5pPr>
            <a:lvl6pPr marL="2514600" indent="-228600" algn="l" rtl="0" eaLnBrk="1" fontAlgn="base" hangingPunct="1">
              <a:spcBef>
                <a:spcPct val="20000"/>
              </a:spcBef>
              <a:spcAft>
                <a:spcPct val="0"/>
              </a:spcAft>
              <a:buClr>
                <a:schemeClr val="hlink"/>
              </a:buClr>
              <a:buFont typeface="Arial" charset="0"/>
              <a:buChar char="»"/>
              <a:defRPr sz="1200">
                <a:solidFill>
                  <a:schemeClr val="tx1"/>
                </a:solidFill>
                <a:latin typeface="+mn-lt"/>
              </a:defRPr>
            </a:lvl6pPr>
            <a:lvl7pPr marL="2971800" indent="-228600" algn="l" rtl="0" eaLnBrk="1" fontAlgn="base" hangingPunct="1">
              <a:spcBef>
                <a:spcPct val="20000"/>
              </a:spcBef>
              <a:spcAft>
                <a:spcPct val="0"/>
              </a:spcAft>
              <a:buClr>
                <a:schemeClr val="hlink"/>
              </a:buClr>
              <a:buFont typeface="Arial" charset="0"/>
              <a:buChar char="»"/>
              <a:defRPr sz="1200">
                <a:solidFill>
                  <a:schemeClr val="tx1"/>
                </a:solidFill>
                <a:latin typeface="+mn-lt"/>
              </a:defRPr>
            </a:lvl7pPr>
            <a:lvl8pPr marL="3429000" indent="-228600" algn="l" rtl="0" eaLnBrk="1" fontAlgn="base" hangingPunct="1">
              <a:spcBef>
                <a:spcPct val="20000"/>
              </a:spcBef>
              <a:spcAft>
                <a:spcPct val="0"/>
              </a:spcAft>
              <a:buClr>
                <a:schemeClr val="hlink"/>
              </a:buClr>
              <a:buFont typeface="Arial" charset="0"/>
              <a:buChar char="»"/>
              <a:defRPr sz="1200">
                <a:solidFill>
                  <a:schemeClr val="tx1"/>
                </a:solidFill>
                <a:latin typeface="+mn-lt"/>
              </a:defRPr>
            </a:lvl8pPr>
            <a:lvl9pPr marL="3886200" indent="-228600" algn="l" rtl="0" eaLnBrk="1" fontAlgn="base" hangingPunct="1">
              <a:spcBef>
                <a:spcPct val="20000"/>
              </a:spcBef>
              <a:spcAft>
                <a:spcPct val="0"/>
              </a:spcAft>
              <a:buClr>
                <a:schemeClr val="hlink"/>
              </a:buClr>
              <a:buFont typeface="Arial" charset="0"/>
              <a:buChar char="»"/>
              <a:defRPr sz="1200">
                <a:solidFill>
                  <a:schemeClr val="tx1"/>
                </a:solidFill>
                <a:latin typeface="+mn-lt"/>
              </a:defRPr>
            </a:lvl9pPr>
          </a:lstStyle>
          <a:p>
            <a:pPr marL="0" marR="0" lvl="0" indent="0" algn="l" defTabSz="914400" rtl="0" eaLnBrk="1" fontAlgn="base" latinLnBrk="0" hangingPunct="1">
              <a:lnSpc>
                <a:spcPct val="100000"/>
              </a:lnSpc>
              <a:spcBef>
                <a:spcPct val="20000"/>
              </a:spcBef>
              <a:spcAft>
                <a:spcPct val="0"/>
              </a:spcAft>
              <a:buClr>
                <a:srgbClr val="4F81BD"/>
              </a:buClr>
              <a:buSzPct val="80000"/>
              <a:buFont typeface="Wingdings" pitchFamily="2" charset="2"/>
              <a:buNone/>
              <a:tabLst/>
              <a:defRPr/>
            </a:pPr>
            <a:r>
              <a:rPr kumimoji="0" lang="fr-FR" sz="1400" b="1" i="0" u="none" strike="noStrike" kern="0" cap="small" spc="0" normalizeH="0" baseline="0" noProof="0" dirty="0">
                <a:ln>
                  <a:noFill/>
                </a:ln>
                <a:solidFill>
                  <a:srgbClr val="C0504D"/>
                </a:solidFill>
                <a:effectLst/>
                <a:uLnTx/>
                <a:uFillTx/>
                <a:latin typeface="Calibri" panose="020F0502020204030204"/>
                <a:ea typeface="+mn-ea"/>
                <a:cs typeface="+mn-cs"/>
              </a:rPr>
              <a:t>Procédure</a:t>
            </a:r>
          </a:p>
        </p:txBody>
      </p:sp>
      <p:sp>
        <p:nvSpPr>
          <p:cNvPr id="57" name="Chevron 104">
            <a:extLst>
              <a:ext uri="{FF2B5EF4-FFF2-40B4-BE49-F238E27FC236}">
                <a16:creationId xmlns="" xmlns:a16="http://schemas.microsoft.com/office/drawing/2014/main" id="{F0521A4D-65E8-4309-AFB7-C0F533E5C7AE}"/>
              </a:ext>
            </a:extLst>
          </p:cNvPr>
          <p:cNvSpPr/>
          <p:nvPr/>
        </p:nvSpPr>
        <p:spPr>
          <a:xfrm>
            <a:off x="4355976" y="3429000"/>
            <a:ext cx="317876" cy="622300"/>
          </a:xfrm>
          <a:prstGeom prst="chevron">
            <a:avLst>
              <a:gd name="adj" fmla="val 75746"/>
            </a:avLst>
          </a:prstGeom>
          <a:solidFill>
            <a:sysClr val="window" lastClr="FFFFFF">
              <a:lumMod val="85000"/>
            </a:sys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smtClean="0">
              <a:ln>
                <a:noFill/>
              </a:ln>
              <a:solidFill>
                <a:prstClr val="black"/>
              </a:solidFill>
              <a:effectLst/>
              <a:uLnTx/>
              <a:uFillTx/>
              <a:latin typeface="Calibri" panose="020F0502020204030204"/>
              <a:ea typeface="+mn-ea"/>
              <a:cs typeface="+mn-cs"/>
            </a:endParaRPr>
          </a:p>
        </p:txBody>
      </p:sp>
      <p:grpSp>
        <p:nvGrpSpPr>
          <p:cNvPr id="58" name="Groupe 57">
            <a:extLst>
              <a:ext uri="{FF2B5EF4-FFF2-40B4-BE49-F238E27FC236}">
                <a16:creationId xmlns="" xmlns:a16="http://schemas.microsoft.com/office/drawing/2014/main" id="{64F1F69B-46D0-49BA-97E7-30C0D916D7D5}"/>
              </a:ext>
            </a:extLst>
          </p:cNvPr>
          <p:cNvGrpSpPr/>
          <p:nvPr/>
        </p:nvGrpSpPr>
        <p:grpSpPr>
          <a:xfrm>
            <a:off x="507761" y="3429000"/>
            <a:ext cx="3712260" cy="615018"/>
            <a:chOff x="507761" y="1666813"/>
            <a:chExt cx="3712260" cy="615018"/>
          </a:xfrm>
        </p:grpSpPr>
        <p:sp>
          <p:nvSpPr>
            <p:cNvPr id="59" name="Rectangle 58">
              <a:extLst>
                <a:ext uri="{FF2B5EF4-FFF2-40B4-BE49-F238E27FC236}">
                  <a16:creationId xmlns="" xmlns:a16="http://schemas.microsoft.com/office/drawing/2014/main" id="{28BF584F-525B-45C9-8692-86BC7BFC7460}"/>
                </a:ext>
              </a:extLst>
            </p:cNvPr>
            <p:cNvSpPr/>
            <p:nvPr/>
          </p:nvSpPr>
          <p:spPr>
            <a:xfrm>
              <a:off x="569876" y="1666813"/>
              <a:ext cx="3650145" cy="615018"/>
            </a:xfrm>
            <a:prstGeom prst="rect">
              <a:avLst/>
            </a:prstGeom>
            <a:solidFill>
              <a:srgbClr val="C0504D">
                <a:lumMod val="20000"/>
                <a:lumOff val="8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smtClean="0">
                <a:ln>
                  <a:noFill/>
                </a:ln>
                <a:solidFill>
                  <a:prstClr val="white"/>
                </a:solidFill>
                <a:effectLst/>
                <a:uLnTx/>
                <a:uFillTx/>
                <a:latin typeface="Calibri" panose="020F0502020204030204"/>
                <a:ea typeface="+mn-ea"/>
                <a:cs typeface="+mn-cs"/>
              </a:endParaRPr>
            </a:p>
          </p:txBody>
        </p:sp>
        <p:sp>
          <p:nvSpPr>
            <p:cNvPr id="60" name="Rectangle 59">
              <a:extLst>
                <a:ext uri="{FF2B5EF4-FFF2-40B4-BE49-F238E27FC236}">
                  <a16:creationId xmlns="" xmlns:a16="http://schemas.microsoft.com/office/drawing/2014/main" id="{D3884B90-DC31-4AF0-A790-91BEDA32A2BD}"/>
                </a:ext>
              </a:extLst>
            </p:cNvPr>
            <p:cNvSpPr/>
            <p:nvPr/>
          </p:nvSpPr>
          <p:spPr>
            <a:xfrm>
              <a:off x="507761" y="1717372"/>
              <a:ext cx="3523955" cy="513899"/>
            </a:xfrm>
            <a:prstGeom prst="rect">
              <a:avLst/>
            </a:prstGeom>
            <a:noFill/>
            <a:ln w="12700" cap="flat" cmpd="sng" algn="ctr">
              <a:noFill/>
              <a:prstDash val="sysDash"/>
              <a:miter lim="800000"/>
            </a:ln>
            <a:effectLst/>
          </p:spPr>
          <p:txBody>
            <a:bodyPr rtlCol="0" anchor="ctr"/>
            <a:lstStyle/>
            <a:p>
              <a:pPr marL="0" marR="0" lvl="0" indent="0" algn="just" defTabSz="914400" eaLnBrk="1" fontAlgn="auto" latinLnBrk="0" hangingPunct="1">
                <a:lnSpc>
                  <a:spcPct val="100000"/>
                </a:lnSpc>
                <a:spcBef>
                  <a:spcPts val="0"/>
                </a:spcBef>
                <a:spcAft>
                  <a:spcPts val="0"/>
                </a:spcAft>
                <a:buClrTx/>
                <a:buSzTx/>
                <a:buFontTx/>
                <a:buNone/>
                <a:tabLst/>
                <a:defRPr/>
              </a:pPr>
              <a:r>
                <a:rPr kumimoji="0" lang="fr-FR" sz="1400" b="0" i="0" u="none" strike="noStrike" kern="0" cap="none" spc="0" normalizeH="0" baseline="0" noProof="0" dirty="0" smtClean="0">
                  <a:ln>
                    <a:noFill/>
                  </a:ln>
                  <a:solidFill>
                    <a:prstClr val="black"/>
                  </a:solidFill>
                  <a:effectLst/>
                  <a:uLnTx/>
                  <a:uFillTx/>
                  <a:latin typeface="Calibri" panose="020F0502020204030204"/>
                  <a:ea typeface="+mn-ea"/>
                  <a:cs typeface="+mn-cs"/>
                </a:rPr>
                <a:t>Client souhaitant arbitrer du fonds euro vers des UC pures et/ou du FAF grand public</a:t>
              </a:r>
              <a:endParaRPr kumimoji="0" lang="fr-FR" sz="900" b="0" i="0" u="none" strike="noStrike" kern="0" cap="none" spc="0" normalizeH="0" baseline="0" noProof="0" dirty="0" smtClean="0">
                <a:ln>
                  <a:noFill/>
                </a:ln>
                <a:solidFill>
                  <a:prstClr val="black">
                    <a:lumMod val="50000"/>
                    <a:lumOff val="50000"/>
                  </a:prstClr>
                </a:solidFill>
                <a:effectLst/>
                <a:uLnTx/>
                <a:uFillTx/>
                <a:latin typeface="Calibri" panose="020F0502020204030204"/>
                <a:ea typeface="+mn-ea"/>
                <a:cs typeface="+mn-cs"/>
              </a:endParaRPr>
            </a:p>
          </p:txBody>
        </p:sp>
      </p:grpSp>
      <p:grpSp>
        <p:nvGrpSpPr>
          <p:cNvPr id="61" name="Groupe 60">
            <a:extLst>
              <a:ext uri="{FF2B5EF4-FFF2-40B4-BE49-F238E27FC236}">
                <a16:creationId xmlns="" xmlns:a16="http://schemas.microsoft.com/office/drawing/2014/main" id="{494084BB-6440-4686-B72A-065B999D8D77}"/>
              </a:ext>
            </a:extLst>
          </p:cNvPr>
          <p:cNvGrpSpPr/>
          <p:nvPr/>
        </p:nvGrpSpPr>
        <p:grpSpPr>
          <a:xfrm>
            <a:off x="4788023" y="2924944"/>
            <a:ext cx="4014071" cy="1616511"/>
            <a:chOff x="4788023" y="1082583"/>
            <a:chExt cx="4014071" cy="1616511"/>
          </a:xfrm>
        </p:grpSpPr>
        <p:sp>
          <p:nvSpPr>
            <p:cNvPr id="62" name="Rectangle 61">
              <a:extLst>
                <a:ext uri="{FF2B5EF4-FFF2-40B4-BE49-F238E27FC236}">
                  <a16:creationId xmlns="" xmlns:a16="http://schemas.microsoft.com/office/drawing/2014/main" id="{8CE6E5CE-8EEA-4EE8-8A86-E5E41FBB8EDD}"/>
                </a:ext>
              </a:extLst>
            </p:cNvPr>
            <p:cNvSpPr/>
            <p:nvPr/>
          </p:nvSpPr>
          <p:spPr>
            <a:xfrm>
              <a:off x="4788023" y="1586639"/>
              <a:ext cx="4014071" cy="615018"/>
            </a:xfrm>
            <a:prstGeom prst="rect">
              <a:avLst/>
            </a:prstGeom>
            <a:solidFill>
              <a:srgbClr val="EEECE1">
                <a:lumMod val="9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smtClean="0">
                <a:ln>
                  <a:noFill/>
                </a:ln>
                <a:solidFill>
                  <a:prstClr val="white"/>
                </a:solidFill>
                <a:effectLst/>
                <a:uLnTx/>
                <a:uFillTx/>
                <a:latin typeface="Calibri" panose="020F0502020204030204"/>
                <a:ea typeface="+mn-ea"/>
                <a:cs typeface="+mn-cs"/>
              </a:endParaRPr>
            </a:p>
          </p:txBody>
        </p:sp>
        <p:sp>
          <p:nvSpPr>
            <p:cNvPr id="63" name="Rectangle 62">
              <a:extLst>
                <a:ext uri="{FF2B5EF4-FFF2-40B4-BE49-F238E27FC236}">
                  <a16:creationId xmlns="" xmlns:a16="http://schemas.microsoft.com/office/drawing/2014/main" id="{E3CFB883-64A6-47B3-A555-2546355BD4E6}"/>
                </a:ext>
              </a:extLst>
            </p:cNvPr>
            <p:cNvSpPr/>
            <p:nvPr/>
          </p:nvSpPr>
          <p:spPr>
            <a:xfrm>
              <a:off x="4788024" y="1082583"/>
              <a:ext cx="3898773" cy="1616511"/>
            </a:xfrm>
            <a:prstGeom prst="rect">
              <a:avLst/>
            </a:prstGeom>
            <a:noFill/>
            <a:ln w="12700" cap="flat" cmpd="sng" algn="ctr">
              <a:noFill/>
              <a:prstDash val="sysDash"/>
              <a:miter lim="800000"/>
            </a:ln>
            <a:effectLst/>
          </p:spPr>
          <p:txBody>
            <a:bodyPr rtlCol="0" anchor="ctr"/>
            <a:lstStyle/>
            <a:p>
              <a:pPr>
                <a:defRPr/>
              </a:pPr>
              <a:r>
                <a:rPr lang="fr-FR" sz="1200" kern="0" dirty="0">
                  <a:solidFill>
                    <a:prstClr val="black"/>
                  </a:solidFill>
                  <a:latin typeface="Calibri" panose="020F0502020204030204"/>
                </a:rPr>
                <a:t>Création d’un ou plusieurs projets avec des niveaux de risque différents et adaptés aux UC pures/ou FAF grand public retenus. </a:t>
              </a:r>
              <a:r>
                <a:rPr lang="fr-FR" sz="1200" kern="0" dirty="0" smtClean="0">
                  <a:solidFill>
                    <a:prstClr val="black"/>
                  </a:solidFill>
                  <a:latin typeface="Calibri" panose="020F0502020204030204"/>
                </a:rPr>
                <a:t>Penser </a:t>
              </a:r>
              <a:r>
                <a:rPr lang="fr-FR" sz="1200" kern="0" dirty="0">
                  <a:solidFill>
                    <a:prstClr val="black"/>
                  </a:solidFill>
                  <a:latin typeface="Calibri" panose="020F0502020204030204"/>
                </a:rPr>
                <a:t>à sélectionner une durée d’investissement en cohérence avec les UC proposées</a:t>
              </a:r>
              <a:r>
                <a:rPr lang="fr-FR" sz="1200" kern="0" dirty="0" smtClean="0">
                  <a:solidFill>
                    <a:prstClr val="black"/>
                  </a:solidFill>
                  <a:latin typeface="Calibri" panose="020F0502020204030204"/>
                </a:rPr>
                <a:t>.</a:t>
              </a:r>
              <a:endParaRPr lang="fr-FR" sz="1200" kern="0" dirty="0">
                <a:solidFill>
                  <a:prstClr val="black"/>
                </a:solidFill>
                <a:latin typeface="Calibri" panose="020F0502020204030204"/>
              </a:endParaRPr>
            </a:p>
          </p:txBody>
        </p:sp>
      </p:grpSp>
      <p:cxnSp>
        <p:nvCxnSpPr>
          <p:cNvPr id="64" name="Connecteur droit avec flèche 17">
            <a:extLst>
              <a:ext uri="{FF2B5EF4-FFF2-40B4-BE49-F238E27FC236}">
                <a16:creationId xmlns="" xmlns:a16="http://schemas.microsoft.com/office/drawing/2014/main" id="{AE42561A-DFF7-4E5F-AB7D-1A25C07D811F}"/>
              </a:ext>
            </a:extLst>
          </p:cNvPr>
          <p:cNvCxnSpPr>
            <a:cxnSpLocks/>
          </p:cNvCxnSpPr>
          <p:nvPr/>
        </p:nvCxnSpPr>
        <p:spPr>
          <a:xfrm flipV="1">
            <a:off x="590151" y="4149080"/>
            <a:ext cx="8064000" cy="1"/>
          </a:xfrm>
          <a:prstGeom prst="straightConnector1">
            <a:avLst/>
          </a:prstGeom>
          <a:noFill/>
          <a:ln w="6350" cap="flat" cmpd="sng" algn="ctr">
            <a:solidFill>
              <a:sysClr val="window" lastClr="FFFFFF">
                <a:lumMod val="75000"/>
              </a:sysClr>
            </a:solidFill>
            <a:prstDash val="solid"/>
            <a:miter lim="800000"/>
            <a:headEnd type="none" w="med" len="med"/>
            <a:tailEnd type="none" w="med" len="med"/>
          </a:ln>
          <a:effectLst/>
        </p:spPr>
      </p:cxnSp>
      <p:sp>
        <p:nvSpPr>
          <p:cNvPr id="65" name="Chevron 105">
            <a:extLst>
              <a:ext uri="{FF2B5EF4-FFF2-40B4-BE49-F238E27FC236}">
                <a16:creationId xmlns="" xmlns:a16="http://schemas.microsoft.com/office/drawing/2014/main" id="{5362FEC0-14BC-49F1-A0C4-20AAE672EC2B}"/>
              </a:ext>
            </a:extLst>
          </p:cNvPr>
          <p:cNvSpPr/>
          <p:nvPr/>
        </p:nvSpPr>
        <p:spPr>
          <a:xfrm>
            <a:off x="4355976" y="4296797"/>
            <a:ext cx="317876" cy="622300"/>
          </a:xfrm>
          <a:prstGeom prst="chevron">
            <a:avLst>
              <a:gd name="adj" fmla="val 75746"/>
            </a:avLst>
          </a:prstGeom>
          <a:solidFill>
            <a:sysClr val="window" lastClr="FFFFFF">
              <a:lumMod val="85000"/>
            </a:sys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smtClean="0">
              <a:ln>
                <a:noFill/>
              </a:ln>
              <a:solidFill>
                <a:prstClr val="black"/>
              </a:solidFill>
              <a:effectLst/>
              <a:uLnTx/>
              <a:uFillTx/>
              <a:latin typeface="Calibri" panose="020F0502020204030204"/>
              <a:ea typeface="+mn-ea"/>
              <a:cs typeface="+mn-cs"/>
            </a:endParaRPr>
          </a:p>
        </p:txBody>
      </p:sp>
      <p:grpSp>
        <p:nvGrpSpPr>
          <p:cNvPr id="66" name="Groupe 65">
            <a:extLst>
              <a:ext uri="{FF2B5EF4-FFF2-40B4-BE49-F238E27FC236}">
                <a16:creationId xmlns="" xmlns:a16="http://schemas.microsoft.com/office/drawing/2014/main" id="{AD635659-3834-4C93-865B-7B68C507BF54}"/>
              </a:ext>
            </a:extLst>
          </p:cNvPr>
          <p:cNvGrpSpPr/>
          <p:nvPr/>
        </p:nvGrpSpPr>
        <p:grpSpPr>
          <a:xfrm>
            <a:off x="569876" y="4254141"/>
            <a:ext cx="3650145" cy="759034"/>
            <a:chOff x="569876" y="3228721"/>
            <a:chExt cx="3650145" cy="759034"/>
          </a:xfrm>
        </p:grpSpPr>
        <p:sp>
          <p:nvSpPr>
            <p:cNvPr id="67" name="Rectangle 66">
              <a:extLst>
                <a:ext uri="{FF2B5EF4-FFF2-40B4-BE49-F238E27FC236}">
                  <a16:creationId xmlns="" xmlns:a16="http://schemas.microsoft.com/office/drawing/2014/main" id="{41648F8C-2DDC-4B9D-93C1-59AD03EB3BA5}"/>
                </a:ext>
              </a:extLst>
            </p:cNvPr>
            <p:cNvSpPr/>
            <p:nvPr/>
          </p:nvSpPr>
          <p:spPr>
            <a:xfrm>
              <a:off x="569876" y="3228721"/>
              <a:ext cx="3650145" cy="759034"/>
            </a:xfrm>
            <a:prstGeom prst="rect">
              <a:avLst/>
            </a:prstGeom>
            <a:solidFill>
              <a:srgbClr val="C0504D">
                <a:lumMod val="20000"/>
                <a:lumOff val="8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smtClean="0">
                <a:ln>
                  <a:noFill/>
                </a:ln>
                <a:solidFill>
                  <a:prstClr val="white"/>
                </a:solidFill>
                <a:effectLst/>
                <a:uLnTx/>
                <a:uFillTx/>
                <a:latin typeface="Calibri" panose="020F0502020204030204"/>
                <a:ea typeface="+mn-ea"/>
                <a:cs typeface="+mn-cs"/>
              </a:endParaRPr>
            </a:p>
          </p:txBody>
        </p:sp>
        <p:sp>
          <p:nvSpPr>
            <p:cNvPr id="68" name="Rectangle 67">
              <a:extLst>
                <a:ext uri="{FF2B5EF4-FFF2-40B4-BE49-F238E27FC236}">
                  <a16:creationId xmlns="" xmlns:a16="http://schemas.microsoft.com/office/drawing/2014/main" id="{0FB18339-AD33-460E-84F6-12AA4E7B8361}"/>
                </a:ext>
              </a:extLst>
            </p:cNvPr>
            <p:cNvSpPr/>
            <p:nvPr/>
          </p:nvSpPr>
          <p:spPr>
            <a:xfrm>
              <a:off x="592823" y="3413515"/>
              <a:ext cx="3523955" cy="475601"/>
            </a:xfrm>
            <a:prstGeom prst="rect">
              <a:avLst/>
            </a:prstGeom>
            <a:noFill/>
            <a:ln w="12700" cap="flat" cmpd="sng" algn="ctr">
              <a:noFill/>
              <a:prstDash val="sysDash"/>
              <a:miter lim="800000"/>
            </a:ln>
            <a:effectLst/>
          </p:spPr>
          <p:txBody>
            <a:bodyPr rtlCol="0" anchor="ctr"/>
            <a:lstStyle/>
            <a:p>
              <a:pPr marL="0" marR="0" lvl="0" indent="0" defTabSz="914400" eaLnBrk="1" fontAlgn="auto" latinLnBrk="0" hangingPunct="1">
                <a:lnSpc>
                  <a:spcPct val="90000"/>
                </a:lnSpc>
                <a:spcBef>
                  <a:spcPts val="1000"/>
                </a:spcBef>
                <a:spcAft>
                  <a:spcPts val="0"/>
                </a:spcAft>
                <a:buClr>
                  <a:srgbClr val="EA0000"/>
                </a:buClr>
                <a:buSzTx/>
                <a:buFontTx/>
                <a:buNone/>
                <a:tabLst/>
                <a:defRPr/>
              </a:pPr>
              <a:r>
                <a:rPr kumimoji="0" lang="fr-FR" sz="1400" b="0" i="0" u="none" strike="noStrike" kern="0" cap="none" spc="0" normalizeH="0" baseline="0" noProof="0" dirty="0">
                  <a:ln>
                    <a:noFill/>
                  </a:ln>
                  <a:solidFill>
                    <a:prstClr val="black"/>
                  </a:solidFill>
                  <a:effectLst/>
                  <a:uLnTx/>
                  <a:uFillTx/>
                  <a:latin typeface="Calibri" panose="020F0502020204030204"/>
                  <a:ea typeface="+mn-ea"/>
                  <a:cs typeface="+mn-cs"/>
                </a:rPr>
                <a:t>Client souhaitant sécuriser une plus-value réalisée sur une UC en arbitrant 100% sur son support en euro</a:t>
              </a:r>
            </a:p>
          </p:txBody>
        </p:sp>
      </p:grpSp>
      <p:grpSp>
        <p:nvGrpSpPr>
          <p:cNvPr id="69" name="Groupe 68">
            <a:extLst>
              <a:ext uri="{FF2B5EF4-FFF2-40B4-BE49-F238E27FC236}">
                <a16:creationId xmlns="" xmlns:a16="http://schemas.microsoft.com/office/drawing/2014/main" id="{97702923-7DEF-412A-B7B7-9522888D571D}"/>
              </a:ext>
            </a:extLst>
          </p:cNvPr>
          <p:cNvGrpSpPr/>
          <p:nvPr/>
        </p:nvGrpSpPr>
        <p:grpSpPr>
          <a:xfrm>
            <a:off x="4788023" y="4254143"/>
            <a:ext cx="4014071" cy="759033"/>
            <a:chOff x="4997656" y="3271777"/>
            <a:chExt cx="3488796" cy="963914"/>
          </a:xfrm>
        </p:grpSpPr>
        <p:sp>
          <p:nvSpPr>
            <p:cNvPr id="70" name="Rectangle 69">
              <a:extLst>
                <a:ext uri="{FF2B5EF4-FFF2-40B4-BE49-F238E27FC236}">
                  <a16:creationId xmlns="" xmlns:a16="http://schemas.microsoft.com/office/drawing/2014/main" id="{A5115169-9959-49FB-8EC6-438A08B5B54A}"/>
                </a:ext>
              </a:extLst>
            </p:cNvPr>
            <p:cNvSpPr/>
            <p:nvPr/>
          </p:nvSpPr>
          <p:spPr>
            <a:xfrm>
              <a:off x="4997656" y="3271777"/>
              <a:ext cx="3488796" cy="963914"/>
            </a:xfrm>
            <a:prstGeom prst="rect">
              <a:avLst/>
            </a:prstGeom>
            <a:solidFill>
              <a:srgbClr val="EEECE1">
                <a:lumMod val="9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smtClean="0">
                <a:ln>
                  <a:noFill/>
                </a:ln>
                <a:solidFill>
                  <a:prstClr val="white"/>
                </a:solidFill>
                <a:effectLst/>
                <a:uLnTx/>
                <a:uFillTx/>
                <a:latin typeface="Calibri" panose="020F0502020204030204"/>
                <a:ea typeface="+mn-ea"/>
                <a:cs typeface="+mn-cs"/>
              </a:endParaRPr>
            </a:p>
          </p:txBody>
        </p:sp>
        <p:sp>
          <p:nvSpPr>
            <p:cNvPr id="71" name="Rectangle 70">
              <a:extLst>
                <a:ext uri="{FF2B5EF4-FFF2-40B4-BE49-F238E27FC236}">
                  <a16:creationId xmlns="" xmlns:a16="http://schemas.microsoft.com/office/drawing/2014/main" id="{5D1E1548-3D89-4E63-BD52-346749B488CC}"/>
                </a:ext>
              </a:extLst>
            </p:cNvPr>
            <p:cNvSpPr/>
            <p:nvPr/>
          </p:nvSpPr>
          <p:spPr>
            <a:xfrm>
              <a:off x="5068546" y="3441994"/>
              <a:ext cx="3387124" cy="513899"/>
            </a:xfrm>
            <a:prstGeom prst="rect">
              <a:avLst/>
            </a:prstGeom>
            <a:noFill/>
            <a:ln w="12700" cap="flat" cmpd="sng" algn="ctr">
              <a:noFill/>
              <a:prstDash val="sysDash"/>
              <a:miter lim="800000"/>
            </a:ln>
            <a:effectLst/>
          </p:spPr>
          <p:txBody>
            <a:bodyPr rtlCol="0" anchor="ctr"/>
            <a:lstStyle/>
            <a:p>
              <a:pPr>
                <a:defRPr/>
              </a:pPr>
              <a:r>
                <a:rPr lang="fr-FR" sz="1400" kern="0" dirty="0">
                  <a:solidFill>
                    <a:prstClr val="black"/>
                  </a:solidFill>
                  <a:latin typeface="Calibri" panose="020F0502020204030204"/>
                </a:rPr>
                <a:t>Création d’un projet de type R1 en allouant au projet le montant sécurisé</a:t>
              </a:r>
            </a:p>
          </p:txBody>
        </p:sp>
      </p:grpSp>
      <p:cxnSp>
        <p:nvCxnSpPr>
          <p:cNvPr id="72" name="Connecteur droit avec flèche 17">
            <a:extLst>
              <a:ext uri="{FF2B5EF4-FFF2-40B4-BE49-F238E27FC236}">
                <a16:creationId xmlns="" xmlns:a16="http://schemas.microsoft.com/office/drawing/2014/main" id="{DBE063F6-89A9-4455-A0FE-6852A84238CD}"/>
              </a:ext>
            </a:extLst>
          </p:cNvPr>
          <p:cNvCxnSpPr>
            <a:cxnSpLocks/>
          </p:cNvCxnSpPr>
          <p:nvPr/>
        </p:nvCxnSpPr>
        <p:spPr>
          <a:xfrm flipV="1">
            <a:off x="590151" y="5157192"/>
            <a:ext cx="8064000" cy="1"/>
          </a:xfrm>
          <a:prstGeom prst="straightConnector1">
            <a:avLst/>
          </a:prstGeom>
          <a:noFill/>
          <a:ln w="6350" cap="flat" cmpd="sng" algn="ctr">
            <a:solidFill>
              <a:sysClr val="window" lastClr="FFFFFF">
                <a:lumMod val="75000"/>
              </a:sysClr>
            </a:solidFill>
            <a:prstDash val="solid"/>
            <a:miter lim="800000"/>
            <a:headEnd type="none" w="med" len="med"/>
            <a:tailEnd type="none" w="med" len="med"/>
          </a:ln>
          <a:effectLst/>
        </p:spPr>
      </p:cxnSp>
      <p:sp>
        <p:nvSpPr>
          <p:cNvPr id="73" name="Chevron 108">
            <a:extLst>
              <a:ext uri="{FF2B5EF4-FFF2-40B4-BE49-F238E27FC236}">
                <a16:creationId xmlns="" xmlns:a16="http://schemas.microsoft.com/office/drawing/2014/main" id="{8C92703B-F3D5-4ABF-A346-CF61100D9EAC}"/>
              </a:ext>
            </a:extLst>
          </p:cNvPr>
          <p:cNvSpPr/>
          <p:nvPr/>
        </p:nvSpPr>
        <p:spPr>
          <a:xfrm>
            <a:off x="4413062" y="5306008"/>
            <a:ext cx="317876" cy="622300"/>
          </a:xfrm>
          <a:prstGeom prst="chevron">
            <a:avLst>
              <a:gd name="adj" fmla="val 75746"/>
            </a:avLst>
          </a:prstGeom>
          <a:solidFill>
            <a:sysClr val="window" lastClr="FFFFFF">
              <a:lumMod val="85000"/>
            </a:sys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smtClean="0">
              <a:ln>
                <a:noFill/>
              </a:ln>
              <a:solidFill>
                <a:prstClr val="black"/>
              </a:solidFill>
              <a:effectLst/>
              <a:uLnTx/>
              <a:uFillTx/>
              <a:latin typeface="Calibri" panose="020F0502020204030204"/>
              <a:ea typeface="+mn-ea"/>
              <a:cs typeface="+mn-cs"/>
            </a:endParaRPr>
          </a:p>
        </p:txBody>
      </p:sp>
      <p:grpSp>
        <p:nvGrpSpPr>
          <p:cNvPr id="74" name="Groupe 73">
            <a:extLst>
              <a:ext uri="{FF2B5EF4-FFF2-40B4-BE49-F238E27FC236}">
                <a16:creationId xmlns="" xmlns:a16="http://schemas.microsoft.com/office/drawing/2014/main" id="{05304A36-10FB-4488-A05B-594B6B64FE2E}"/>
              </a:ext>
            </a:extLst>
          </p:cNvPr>
          <p:cNvGrpSpPr/>
          <p:nvPr/>
        </p:nvGrpSpPr>
        <p:grpSpPr>
          <a:xfrm>
            <a:off x="569876" y="5251316"/>
            <a:ext cx="3650145" cy="759034"/>
            <a:chOff x="569876" y="4769898"/>
            <a:chExt cx="3650145" cy="759034"/>
          </a:xfrm>
        </p:grpSpPr>
        <p:sp>
          <p:nvSpPr>
            <p:cNvPr id="75" name="Rectangle 74">
              <a:extLst>
                <a:ext uri="{FF2B5EF4-FFF2-40B4-BE49-F238E27FC236}">
                  <a16:creationId xmlns="" xmlns:a16="http://schemas.microsoft.com/office/drawing/2014/main" id="{112DF5E4-3D6E-4EEC-8DD7-600E5EAB59E6}"/>
                </a:ext>
              </a:extLst>
            </p:cNvPr>
            <p:cNvSpPr/>
            <p:nvPr/>
          </p:nvSpPr>
          <p:spPr>
            <a:xfrm>
              <a:off x="569876" y="4769898"/>
              <a:ext cx="3650145" cy="759034"/>
            </a:xfrm>
            <a:prstGeom prst="rect">
              <a:avLst/>
            </a:prstGeom>
            <a:solidFill>
              <a:srgbClr val="C0504D">
                <a:lumMod val="20000"/>
                <a:lumOff val="8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smtClean="0">
                <a:ln>
                  <a:noFill/>
                </a:ln>
                <a:solidFill>
                  <a:prstClr val="white"/>
                </a:solidFill>
                <a:effectLst/>
                <a:uLnTx/>
                <a:uFillTx/>
                <a:latin typeface="Calibri" panose="020F0502020204030204"/>
                <a:ea typeface="+mn-ea"/>
                <a:cs typeface="+mn-cs"/>
              </a:endParaRPr>
            </a:p>
          </p:txBody>
        </p:sp>
        <p:sp>
          <p:nvSpPr>
            <p:cNvPr id="76" name="Rectangle 75">
              <a:extLst>
                <a:ext uri="{FF2B5EF4-FFF2-40B4-BE49-F238E27FC236}">
                  <a16:creationId xmlns="" xmlns:a16="http://schemas.microsoft.com/office/drawing/2014/main" id="{532665A6-263F-40B5-9186-CB196A3F863F}"/>
                </a:ext>
              </a:extLst>
            </p:cNvPr>
            <p:cNvSpPr/>
            <p:nvPr/>
          </p:nvSpPr>
          <p:spPr>
            <a:xfrm>
              <a:off x="660160" y="4969413"/>
              <a:ext cx="3523955" cy="360000"/>
            </a:xfrm>
            <a:prstGeom prst="rect">
              <a:avLst/>
            </a:prstGeom>
            <a:noFill/>
            <a:ln w="12700" cap="flat" cmpd="sng" algn="ctr">
              <a:noFill/>
              <a:prstDash val="sysDash"/>
              <a:miter lim="800000"/>
            </a:ln>
            <a:effectLst/>
          </p:spPr>
          <p:txBody>
            <a:bodyPr rtlCol="0" anchor="ctr"/>
            <a:lstStyle/>
            <a:p>
              <a:pPr marL="0" marR="0" lvl="0" indent="0" defTabSz="914400" eaLnBrk="1" fontAlgn="auto" latinLnBrk="0" hangingPunct="1">
                <a:lnSpc>
                  <a:spcPct val="90000"/>
                </a:lnSpc>
                <a:spcBef>
                  <a:spcPts val="1000"/>
                </a:spcBef>
                <a:spcAft>
                  <a:spcPts val="0"/>
                </a:spcAft>
                <a:buClr>
                  <a:srgbClr val="EA0000"/>
                </a:buClr>
                <a:buSzTx/>
                <a:buFontTx/>
                <a:buNone/>
                <a:tabLst/>
                <a:defRPr/>
              </a:pPr>
              <a:r>
                <a:rPr kumimoji="0" lang="fr-FR" sz="1400" b="0" i="0" u="none" strike="noStrike" kern="0" cap="none" spc="0" normalizeH="0" baseline="0" noProof="0" dirty="0">
                  <a:ln>
                    <a:noFill/>
                  </a:ln>
                  <a:solidFill>
                    <a:prstClr val="black"/>
                  </a:solidFill>
                  <a:effectLst/>
                  <a:uLnTx/>
                  <a:uFillTx/>
                  <a:latin typeface="Calibri" panose="020F0502020204030204"/>
                  <a:ea typeface="+mn-ea"/>
                  <a:cs typeface="+mn-cs"/>
                </a:rPr>
                <a:t>Client souhaitant recycler son FAF échu vers le nouveau FAF grand public proposé</a:t>
              </a:r>
            </a:p>
          </p:txBody>
        </p:sp>
      </p:grpSp>
      <p:grpSp>
        <p:nvGrpSpPr>
          <p:cNvPr id="77" name="Groupe 76">
            <a:extLst>
              <a:ext uri="{FF2B5EF4-FFF2-40B4-BE49-F238E27FC236}">
                <a16:creationId xmlns="" xmlns:a16="http://schemas.microsoft.com/office/drawing/2014/main" id="{1805D26C-791C-4DAC-A421-2FDDC34497B0}"/>
              </a:ext>
            </a:extLst>
          </p:cNvPr>
          <p:cNvGrpSpPr/>
          <p:nvPr/>
        </p:nvGrpSpPr>
        <p:grpSpPr>
          <a:xfrm>
            <a:off x="4788024" y="5251318"/>
            <a:ext cx="4014071" cy="769971"/>
            <a:chOff x="4997656" y="4792528"/>
            <a:chExt cx="3552593" cy="881397"/>
          </a:xfrm>
        </p:grpSpPr>
        <p:sp>
          <p:nvSpPr>
            <p:cNvPr id="78" name="Rectangle 77">
              <a:extLst>
                <a:ext uri="{FF2B5EF4-FFF2-40B4-BE49-F238E27FC236}">
                  <a16:creationId xmlns="" xmlns:a16="http://schemas.microsoft.com/office/drawing/2014/main" id="{37C293A8-133D-4390-8921-F78082220F1C}"/>
                </a:ext>
              </a:extLst>
            </p:cNvPr>
            <p:cNvSpPr/>
            <p:nvPr/>
          </p:nvSpPr>
          <p:spPr>
            <a:xfrm>
              <a:off x="4997656" y="4792528"/>
              <a:ext cx="3488796" cy="881397"/>
            </a:xfrm>
            <a:prstGeom prst="rect">
              <a:avLst/>
            </a:prstGeom>
            <a:solidFill>
              <a:srgbClr val="EEECE1">
                <a:lumMod val="9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smtClean="0">
                <a:ln>
                  <a:noFill/>
                </a:ln>
                <a:solidFill>
                  <a:prstClr val="white"/>
                </a:solidFill>
                <a:effectLst/>
                <a:uLnTx/>
                <a:uFillTx/>
                <a:latin typeface="Calibri" panose="020F0502020204030204"/>
                <a:ea typeface="+mn-ea"/>
                <a:cs typeface="+mn-cs"/>
              </a:endParaRPr>
            </a:p>
          </p:txBody>
        </p:sp>
        <p:sp>
          <p:nvSpPr>
            <p:cNvPr id="79" name="Rectangle 78">
              <a:extLst>
                <a:ext uri="{FF2B5EF4-FFF2-40B4-BE49-F238E27FC236}">
                  <a16:creationId xmlns="" xmlns:a16="http://schemas.microsoft.com/office/drawing/2014/main" id="{4DD43C94-12F9-4E8B-B77E-6292F0DEF33D}"/>
                </a:ext>
              </a:extLst>
            </p:cNvPr>
            <p:cNvSpPr/>
            <p:nvPr/>
          </p:nvSpPr>
          <p:spPr>
            <a:xfrm>
              <a:off x="5061453" y="4880939"/>
              <a:ext cx="3488796" cy="792986"/>
            </a:xfrm>
            <a:prstGeom prst="rect">
              <a:avLst/>
            </a:prstGeom>
            <a:noFill/>
            <a:ln w="12700" cap="flat" cmpd="sng" algn="ctr">
              <a:noFill/>
              <a:prstDash val="sysDash"/>
              <a:miter lim="800000"/>
            </a:ln>
            <a:effectLst/>
          </p:spPr>
          <p:txBody>
            <a:bodyPr rtlCol="0" anchor="ctr"/>
            <a:lstStyle/>
            <a:p>
              <a:pPr>
                <a:defRPr/>
              </a:pPr>
              <a:r>
                <a:rPr lang="fr-FR" sz="1400" kern="0" dirty="0">
                  <a:solidFill>
                    <a:prstClr val="black"/>
                  </a:solidFill>
                  <a:latin typeface="Calibri" panose="020F0502020204030204"/>
                </a:rPr>
                <a:t>Création d’un projet de type R1 en allouant au projet le montant à recycler</a:t>
              </a:r>
            </a:p>
            <a:p>
              <a:pPr marL="0" marR="0" lvl="0" indent="0" defTabSz="914400" eaLnBrk="1" fontAlgn="auto" latinLnBrk="0" hangingPunct="1">
                <a:lnSpc>
                  <a:spcPct val="100000"/>
                </a:lnSpc>
                <a:spcBef>
                  <a:spcPts val="0"/>
                </a:spcBef>
                <a:spcAft>
                  <a:spcPts val="0"/>
                </a:spcAft>
                <a:buClrTx/>
                <a:buSzTx/>
                <a:buFontTx/>
                <a:buNone/>
                <a:tabLst/>
                <a:defRPr/>
              </a:pPr>
              <a:endParaRPr kumimoji="0" lang="fr-FR" sz="900" b="0" i="0" u="none" strike="noStrike" kern="0" cap="none" spc="0" normalizeH="0" baseline="0" noProof="0" dirty="0" smtClean="0">
                <a:ln>
                  <a:noFill/>
                </a:ln>
                <a:solidFill>
                  <a:prstClr val="black">
                    <a:lumMod val="50000"/>
                    <a:lumOff val="50000"/>
                  </a:prstClr>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359456808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Titre 24"/>
          <p:cNvSpPr>
            <a:spLocks noGrp="1"/>
          </p:cNvSpPr>
          <p:nvPr>
            <p:ph type="title"/>
          </p:nvPr>
        </p:nvSpPr>
        <p:spPr>
          <a:xfrm>
            <a:off x="251308" y="378000"/>
            <a:ext cx="8543492" cy="399600"/>
          </a:xfrm>
        </p:spPr>
        <p:txBody>
          <a:bodyPr/>
          <a:lstStyle/>
          <a:p>
            <a:r>
              <a:rPr lang="fr-FR" dirty="0" smtClean="0">
                <a:solidFill>
                  <a:srgbClr val="7030A0"/>
                </a:solidFill>
              </a:rPr>
              <a:t>C) Propositions de la banque : cas particuliers « </a:t>
            </a:r>
            <a:r>
              <a:rPr lang="fr-FR" i="1" dirty="0" smtClean="0">
                <a:solidFill>
                  <a:srgbClr val="7030A0"/>
                </a:solidFill>
              </a:rPr>
              <a:t>alloc. Manuelle</a:t>
            </a:r>
            <a:r>
              <a:rPr lang="fr-FR" dirty="0" smtClean="0">
                <a:solidFill>
                  <a:srgbClr val="7030A0"/>
                </a:solidFill>
              </a:rPr>
              <a:t> »</a:t>
            </a:r>
            <a:endParaRPr lang="fr-FR" dirty="0">
              <a:solidFill>
                <a:srgbClr val="7030A0"/>
              </a:solidFill>
            </a:endParaRPr>
          </a:p>
        </p:txBody>
      </p:sp>
      <p:sp>
        <p:nvSpPr>
          <p:cNvPr id="4" name="Espace réservé du numéro de diapositive 3"/>
          <p:cNvSpPr>
            <a:spLocks noGrp="1"/>
          </p:cNvSpPr>
          <p:nvPr>
            <p:ph type="sldNum" sz="quarter" idx="22"/>
          </p:nvPr>
        </p:nvSpPr>
        <p:spPr/>
        <p:txBody>
          <a:bodyPr/>
          <a:lstStyle/>
          <a:p>
            <a:fld id="{0536D7D7-E68B-4848-A580-3E20DDE126DB}" type="slidenum">
              <a:rPr lang="fr-FR" smtClean="0">
                <a:solidFill>
                  <a:prstClr val="black"/>
                </a:solidFill>
              </a:rPr>
              <a:pPr/>
              <a:t>18</a:t>
            </a:fld>
            <a:endParaRPr lang="fr-FR" dirty="0">
              <a:solidFill>
                <a:prstClr val="black"/>
              </a:solidFill>
            </a:endParaRPr>
          </a:p>
        </p:txBody>
      </p:sp>
      <p:grpSp>
        <p:nvGrpSpPr>
          <p:cNvPr id="46" name="Groupe 45"/>
          <p:cNvGrpSpPr/>
          <p:nvPr/>
        </p:nvGrpSpPr>
        <p:grpSpPr>
          <a:xfrm>
            <a:off x="95496" y="1052736"/>
            <a:ext cx="8706599" cy="432000"/>
            <a:chOff x="159489" y="1401704"/>
            <a:chExt cx="8706599" cy="432000"/>
          </a:xfrm>
        </p:grpSpPr>
        <p:sp>
          <p:nvSpPr>
            <p:cNvPr id="47" name="Chevron 46"/>
            <p:cNvSpPr/>
            <p:nvPr/>
          </p:nvSpPr>
          <p:spPr>
            <a:xfrm>
              <a:off x="5596774" y="1401704"/>
              <a:ext cx="1080000" cy="432000"/>
            </a:xfrm>
            <a:prstGeom prst="chevron">
              <a:avLst/>
            </a:prstGeom>
            <a:gradFill flip="none" rotWithShape="1">
              <a:gsLst>
                <a:gs pos="4000">
                  <a:srgbClr val="FF0000">
                    <a:alpha val="80000"/>
                  </a:srgbClr>
                </a:gs>
                <a:gs pos="100000">
                  <a:srgbClr val="581D74"/>
                </a:gs>
              </a:gsLst>
              <a:lin ang="8100000" scaled="1"/>
              <a:tileRect/>
            </a:gradFill>
            <a:ln w="9525" cap="flat" cmpd="sng" algn="ctr">
              <a:solidFill>
                <a:sysClr val="window" lastClr="FFFFFF"/>
              </a:solidFill>
              <a:prstDash val="solid"/>
            </a:ln>
            <a:effectLst/>
          </p:spPr>
          <p:txBody>
            <a:bodyPr rtlCol="0" anchor="ctr"/>
            <a:lstStyle/>
            <a:p>
              <a:pPr algn="ctr" defTabSz="457200"/>
              <a:r>
                <a:rPr lang="fr-FR" sz="1000" kern="0" dirty="0" smtClean="0">
                  <a:solidFill>
                    <a:prstClr val="white"/>
                  </a:solidFill>
                  <a:latin typeface="Calibri"/>
                </a:rPr>
                <a:t>Choix du client</a:t>
              </a:r>
            </a:p>
          </p:txBody>
        </p:sp>
        <p:sp>
          <p:nvSpPr>
            <p:cNvPr id="48" name="Chevron 47"/>
            <p:cNvSpPr/>
            <p:nvPr/>
          </p:nvSpPr>
          <p:spPr>
            <a:xfrm>
              <a:off x="4178117" y="1401704"/>
              <a:ext cx="1548000" cy="432000"/>
            </a:xfrm>
            <a:prstGeom prst="chevron">
              <a:avLst/>
            </a:prstGeom>
            <a:gradFill flip="none" rotWithShape="1">
              <a:gsLst>
                <a:gs pos="4000">
                  <a:srgbClr val="FF0000">
                    <a:alpha val="60000"/>
                  </a:srgbClr>
                </a:gs>
                <a:gs pos="100000">
                  <a:srgbClr val="581D74"/>
                </a:gs>
              </a:gsLst>
              <a:lin ang="8100000" scaled="1"/>
              <a:tileRect/>
            </a:gradFill>
            <a:ln w="9525" cap="flat" cmpd="sng" algn="ctr">
              <a:solidFill>
                <a:sysClr val="window" lastClr="FFFFFF"/>
              </a:solidFill>
              <a:prstDash val="solid"/>
            </a:ln>
            <a:effectLst/>
          </p:spPr>
          <p:txBody>
            <a:bodyPr rtlCol="0" anchor="ctr"/>
            <a:lstStyle/>
            <a:p>
              <a:pPr algn="ctr" defTabSz="457200"/>
              <a:r>
                <a:rPr lang="fr-FR" sz="1000" kern="0" dirty="0" smtClean="0">
                  <a:solidFill>
                    <a:prstClr val="white"/>
                  </a:solidFill>
                  <a:latin typeface="Calibri"/>
                </a:rPr>
                <a:t>Infos</a:t>
              </a:r>
            </a:p>
            <a:p>
              <a:pPr algn="ctr" defTabSz="457200"/>
              <a:r>
                <a:rPr lang="fr-FR" sz="1000" kern="0" dirty="0" smtClean="0">
                  <a:solidFill>
                    <a:prstClr val="white"/>
                  </a:solidFill>
                  <a:latin typeface="Calibri"/>
                </a:rPr>
                <a:t>précontractuelles</a:t>
              </a:r>
            </a:p>
          </p:txBody>
        </p:sp>
        <p:sp>
          <p:nvSpPr>
            <p:cNvPr id="49" name="Chevron 48"/>
            <p:cNvSpPr/>
            <p:nvPr/>
          </p:nvSpPr>
          <p:spPr>
            <a:xfrm>
              <a:off x="3155460" y="1401704"/>
              <a:ext cx="1152000" cy="432000"/>
            </a:xfrm>
            <a:prstGeom prst="chevron">
              <a:avLst/>
            </a:prstGeom>
            <a:gradFill flip="none" rotWithShape="1">
              <a:gsLst>
                <a:gs pos="4000">
                  <a:srgbClr val="FF0000">
                    <a:alpha val="40000"/>
                  </a:srgbClr>
                </a:gs>
                <a:gs pos="100000">
                  <a:srgbClr val="581D74"/>
                </a:gs>
              </a:gsLst>
              <a:lin ang="8100000" scaled="1"/>
              <a:tileRect/>
            </a:gradFill>
            <a:ln w="9525" cap="flat" cmpd="sng" algn="ctr">
              <a:solidFill>
                <a:sysClr val="window" lastClr="FFFFFF"/>
              </a:solidFill>
              <a:prstDash val="solid"/>
            </a:ln>
            <a:effectLst/>
          </p:spPr>
          <p:txBody>
            <a:bodyPr rtlCol="0" anchor="ctr"/>
            <a:lstStyle/>
            <a:p>
              <a:pPr algn="ctr" defTabSz="457200"/>
              <a:r>
                <a:rPr lang="fr-FR" sz="1000" kern="0" dirty="0" err="1" smtClean="0">
                  <a:solidFill>
                    <a:prstClr val="white"/>
                  </a:solidFill>
                  <a:latin typeface="Calibri"/>
                </a:rPr>
                <a:t>Propo</a:t>
              </a:r>
              <a:r>
                <a:rPr lang="fr-FR" sz="1000" kern="0" dirty="0" smtClean="0">
                  <a:solidFill>
                    <a:prstClr val="white"/>
                  </a:solidFill>
                  <a:latin typeface="Calibri"/>
                </a:rPr>
                <a:t> de la banque</a:t>
              </a:r>
            </a:p>
          </p:txBody>
        </p:sp>
        <p:sp>
          <p:nvSpPr>
            <p:cNvPr id="50" name="Chevron 49"/>
            <p:cNvSpPr/>
            <p:nvPr/>
          </p:nvSpPr>
          <p:spPr>
            <a:xfrm>
              <a:off x="2096803" y="1401704"/>
              <a:ext cx="1188000" cy="432000"/>
            </a:xfrm>
            <a:prstGeom prst="chevron">
              <a:avLst/>
            </a:prstGeom>
            <a:gradFill flip="none" rotWithShape="1">
              <a:gsLst>
                <a:gs pos="0">
                  <a:srgbClr val="99449A">
                    <a:lumMod val="50000"/>
                  </a:srgbClr>
                </a:gs>
                <a:gs pos="100000">
                  <a:srgbClr val="C00000"/>
                </a:gs>
              </a:gsLst>
              <a:lin ang="18900000" scaled="1"/>
              <a:tileRect/>
            </a:gradFill>
            <a:ln w="9525" cap="flat" cmpd="sng" algn="ctr">
              <a:solidFill>
                <a:sysClr val="window" lastClr="FFFFFF"/>
              </a:solidFill>
              <a:prstDash val="solid"/>
            </a:ln>
            <a:effectLst/>
          </p:spPr>
          <p:txBody>
            <a:bodyPr rtlCol="0" anchor="ctr"/>
            <a:lstStyle/>
            <a:p>
              <a:pPr algn="ctr" defTabSz="457200"/>
              <a:r>
                <a:rPr lang="fr-FR" sz="1000" kern="0" dirty="0" smtClean="0">
                  <a:solidFill>
                    <a:prstClr val="white"/>
                  </a:solidFill>
                  <a:latin typeface="Calibri"/>
                </a:rPr>
                <a:t>Définition des projets</a:t>
              </a:r>
            </a:p>
          </p:txBody>
        </p:sp>
        <p:sp>
          <p:nvSpPr>
            <p:cNvPr id="51" name="Chevron 50"/>
            <p:cNvSpPr/>
            <p:nvPr/>
          </p:nvSpPr>
          <p:spPr>
            <a:xfrm>
              <a:off x="6547431" y="1401704"/>
              <a:ext cx="1116000" cy="432000"/>
            </a:xfrm>
            <a:prstGeom prst="chevron">
              <a:avLst/>
            </a:prstGeom>
            <a:gradFill flip="none" rotWithShape="1">
              <a:gsLst>
                <a:gs pos="4000">
                  <a:srgbClr val="FF0000">
                    <a:alpha val="80000"/>
                  </a:srgbClr>
                </a:gs>
                <a:gs pos="100000">
                  <a:srgbClr val="581D74"/>
                </a:gs>
              </a:gsLst>
              <a:lin ang="8100000" scaled="1"/>
              <a:tileRect/>
            </a:gradFill>
            <a:ln w="9525" cap="flat" cmpd="sng" algn="ctr">
              <a:solidFill>
                <a:sysClr val="window" lastClr="FFFFFF"/>
              </a:solidFill>
              <a:prstDash val="solid"/>
            </a:ln>
            <a:effectLst/>
          </p:spPr>
          <p:txBody>
            <a:bodyPr rtlCol="0" anchor="ctr"/>
            <a:lstStyle/>
            <a:p>
              <a:pPr algn="ctr" defTabSz="457200"/>
              <a:r>
                <a:rPr lang="fr-FR" sz="1000" kern="0" dirty="0" smtClean="0">
                  <a:solidFill>
                    <a:prstClr val="white"/>
                  </a:solidFill>
                  <a:latin typeface="Calibri"/>
                </a:rPr>
                <a:t>Synthèse Epargne</a:t>
              </a:r>
            </a:p>
          </p:txBody>
        </p:sp>
        <p:sp>
          <p:nvSpPr>
            <p:cNvPr id="52" name="Chevron 51"/>
            <p:cNvSpPr/>
            <p:nvPr/>
          </p:nvSpPr>
          <p:spPr>
            <a:xfrm>
              <a:off x="1362146" y="1401704"/>
              <a:ext cx="864000" cy="432000"/>
            </a:xfrm>
            <a:prstGeom prst="chevron">
              <a:avLst/>
            </a:prstGeom>
            <a:solidFill>
              <a:schemeClr val="bg1"/>
            </a:solidFill>
            <a:ln w="9525" cap="flat" cmpd="sng" algn="ctr">
              <a:solidFill>
                <a:srgbClr val="99449A">
                  <a:lumMod val="75000"/>
                </a:srgbClr>
              </a:solidFill>
              <a:prstDash val="solid"/>
            </a:ln>
            <a:effectLst/>
          </p:spPr>
          <p:txBody>
            <a:bodyPr rtlCol="0" anchor="ctr"/>
            <a:lstStyle/>
            <a:p>
              <a:pPr algn="ctr" defTabSz="457200"/>
              <a:r>
                <a:rPr lang="fr-FR" sz="1100" kern="0" dirty="0" smtClean="0">
                  <a:solidFill>
                    <a:srgbClr val="99449A">
                      <a:lumMod val="75000"/>
                    </a:srgbClr>
                  </a:solidFill>
                  <a:latin typeface="Calibri"/>
                </a:rPr>
                <a:t>QCF</a:t>
              </a:r>
            </a:p>
          </p:txBody>
        </p:sp>
        <p:sp>
          <p:nvSpPr>
            <p:cNvPr id="53" name="Chevron 52"/>
            <p:cNvSpPr/>
            <p:nvPr/>
          </p:nvSpPr>
          <p:spPr>
            <a:xfrm>
              <a:off x="159489" y="1401704"/>
              <a:ext cx="1332000" cy="432000"/>
            </a:xfrm>
            <a:prstGeom prst="chevron">
              <a:avLst/>
            </a:prstGeom>
            <a:solidFill>
              <a:sysClr val="window" lastClr="FFFFFF"/>
            </a:solidFill>
            <a:ln w="9525" cap="flat" cmpd="sng" algn="ctr">
              <a:solidFill>
                <a:srgbClr val="99449A">
                  <a:lumMod val="75000"/>
                </a:srgbClr>
              </a:solidFill>
              <a:prstDash val="solid"/>
            </a:ln>
            <a:effectLst/>
          </p:spPr>
          <p:txBody>
            <a:bodyPr rtlCol="0" anchor="ctr"/>
            <a:lstStyle/>
            <a:p>
              <a:pPr algn="ctr" defTabSz="457200"/>
              <a:r>
                <a:rPr lang="fr-FR" sz="1000" b="1" kern="0" dirty="0" smtClean="0">
                  <a:solidFill>
                    <a:srgbClr val="99449A">
                      <a:lumMod val="75000"/>
                    </a:srgbClr>
                  </a:solidFill>
                  <a:latin typeface="Calibri"/>
                </a:rPr>
                <a:t>Connaissance client</a:t>
              </a:r>
            </a:p>
          </p:txBody>
        </p:sp>
        <p:sp>
          <p:nvSpPr>
            <p:cNvPr id="54" name="Chevron 53"/>
            <p:cNvSpPr/>
            <p:nvPr/>
          </p:nvSpPr>
          <p:spPr>
            <a:xfrm>
              <a:off x="7534088" y="1401704"/>
              <a:ext cx="1332000" cy="432000"/>
            </a:xfrm>
            <a:prstGeom prst="chevron">
              <a:avLst/>
            </a:prstGeom>
            <a:solidFill>
              <a:sysClr val="window" lastClr="FFFFFF">
                <a:lumMod val="85000"/>
              </a:sysClr>
            </a:solidFill>
            <a:ln w="9525" cap="flat" cmpd="sng" algn="ctr">
              <a:solidFill>
                <a:srgbClr val="99449A">
                  <a:lumMod val="75000"/>
                </a:srgbClr>
              </a:solidFill>
              <a:prstDash val="solid"/>
            </a:ln>
            <a:effectLst/>
          </p:spPr>
          <p:txBody>
            <a:bodyPr rtlCol="0" anchor="ctr"/>
            <a:lstStyle/>
            <a:p>
              <a:pPr algn="ctr" defTabSz="457200"/>
              <a:r>
                <a:rPr lang="fr-FR" sz="1000" kern="0" dirty="0" smtClean="0">
                  <a:solidFill>
                    <a:srgbClr val="99449A">
                      <a:lumMod val="75000"/>
                    </a:srgbClr>
                  </a:solidFill>
                  <a:latin typeface="Calibri"/>
                </a:rPr>
                <a:t>Souscriptions</a:t>
              </a:r>
            </a:p>
          </p:txBody>
        </p:sp>
      </p:grpSp>
      <p:sp>
        <p:nvSpPr>
          <p:cNvPr id="3" name="Rectangle à coins arrondis 2"/>
          <p:cNvSpPr/>
          <p:nvPr/>
        </p:nvSpPr>
        <p:spPr>
          <a:xfrm>
            <a:off x="3095969" y="908720"/>
            <a:ext cx="1187999" cy="792088"/>
          </a:xfrm>
          <a:prstGeom prst="roundRect">
            <a:avLst/>
          </a:prstGeom>
          <a:no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prstClr val="white"/>
              </a:solidFill>
            </a:endParaRPr>
          </a:p>
        </p:txBody>
      </p:sp>
      <p:sp>
        <p:nvSpPr>
          <p:cNvPr id="5" name="Accolade fermante 4"/>
          <p:cNvSpPr/>
          <p:nvPr/>
        </p:nvSpPr>
        <p:spPr>
          <a:xfrm rot="5400000">
            <a:off x="3565002" y="1334665"/>
            <a:ext cx="288034" cy="1187998"/>
          </a:xfrm>
          <a:prstGeom prst="rightBrace">
            <a:avLst/>
          </a:prstGeom>
          <a:ln w="31750">
            <a:solidFill>
              <a:srgbClr val="7030A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solidFill>
                <a:prstClr val="black"/>
              </a:solidFill>
            </a:endParaRPr>
          </a:p>
        </p:txBody>
      </p:sp>
      <p:sp>
        <p:nvSpPr>
          <p:cNvPr id="80" name="ZoneTexte 79"/>
          <p:cNvSpPr txBox="1"/>
          <p:nvPr/>
        </p:nvSpPr>
        <p:spPr>
          <a:xfrm>
            <a:off x="182661" y="2072682"/>
            <a:ext cx="8593335" cy="338554"/>
          </a:xfrm>
          <a:prstGeom prst="rect">
            <a:avLst/>
          </a:prstGeom>
          <a:noFill/>
        </p:spPr>
        <p:txBody>
          <a:bodyPr wrap="square" rtlCol="0">
            <a:spAutoFit/>
          </a:bodyPr>
          <a:lstStyle/>
          <a:p>
            <a:pPr algn="just"/>
            <a:r>
              <a:rPr lang="fr-FR" sz="1600" i="1" u="sng" dirty="0" smtClean="0">
                <a:solidFill>
                  <a:srgbClr val="7030A0"/>
                </a:solidFill>
                <a:latin typeface="Calibri" panose="020F0502020204030204" pitchFamily="34" charset="0"/>
                <a:cs typeface="Calibri" panose="020F0502020204030204" pitchFamily="34" charset="0"/>
                <a:sym typeface="Wingdings"/>
              </a:rPr>
              <a:t>Fonctionnement spécifique des « </a:t>
            </a:r>
            <a:r>
              <a:rPr lang="fr-FR" sz="1600" b="1" i="1" u="sng" dirty="0" smtClean="0">
                <a:solidFill>
                  <a:srgbClr val="7030A0"/>
                </a:solidFill>
                <a:latin typeface="Calibri" panose="020F0502020204030204" pitchFamily="34" charset="0"/>
                <a:cs typeface="Calibri" panose="020F0502020204030204" pitchFamily="34" charset="0"/>
                <a:sym typeface="Wingdings"/>
              </a:rPr>
              <a:t>allocations manuelles</a:t>
            </a:r>
            <a:r>
              <a:rPr lang="fr-FR" sz="1600" i="1" u="sng" dirty="0" smtClean="0">
                <a:solidFill>
                  <a:srgbClr val="7030A0"/>
                </a:solidFill>
                <a:latin typeface="Calibri" panose="020F0502020204030204" pitchFamily="34" charset="0"/>
                <a:cs typeface="Calibri" panose="020F0502020204030204" pitchFamily="34" charset="0"/>
                <a:sym typeface="Wingdings"/>
              </a:rPr>
              <a:t> » et « </a:t>
            </a:r>
            <a:r>
              <a:rPr lang="fr-FR" sz="1600" b="1" i="1" u="sng" dirty="0" smtClean="0">
                <a:solidFill>
                  <a:srgbClr val="7030A0"/>
                </a:solidFill>
                <a:latin typeface="Calibri" panose="020F0502020204030204" pitchFamily="34" charset="0"/>
                <a:cs typeface="Calibri" panose="020F0502020204030204" pitchFamily="34" charset="0"/>
                <a:sym typeface="Wingdings"/>
              </a:rPr>
              <a:t>GSM/OG</a:t>
            </a:r>
            <a:r>
              <a:rPr lang="fr-FR" sz="1600" i="1" u="sng" dirty="0" smtClean="0">
                <a:solidFill>
                  <a:srgbClr val="7030A0"/>
                </a:solidFill>
                <a:latin typeface="Calibri" panose="020F0502020204030204" pitchFamily="34" charset="0"/>
                <a:cs typeface="Calibri" panose="020F0502020204030204" pitchFamily="34" charset="0"/>
                <a:sym typeface="Wingdings"/>
              </a:rPr>
              <a:t> » dans le Parcours</a:t>
            </a:r>
            <a:r>
              <a:rPr lang="fr-FR" sz="1600" i="1" dirty="0" smtClean="0">
                <a:solidFill>
                  <a:srgbClr val="7030A0"/>
                </a:solidFill>
                <a:latin typeface="Calibri" panose="020F0502020204030204" pitchFamily="34" charset="0"/>
                <a:cs typeface="Calibri" panose="020F0502020204030204" pitchFamily="34" charset="0"/>
                <a:sym typeface="Wingdings"/>
              </a:rPr>
              <a:t> :</a:t>
            </a:r>
            <a:endParaRPr lang="fr-FR" sz="1600" dirty="0" smtClean="0">
              <a:solidFill>
                <a:srgbClr val="7030A0"/>
              </a:solidFill>
              <a:latin typeface="Calibri" panose="020F0502020204030204" pitchFamily="34" charset="0"/>
              <a:cs typeface="Calibri" panose="020F0502020204030204" pitchFamily="34" charset="0"/>
              <a:sym typeface="Wingdings"/>
            </a:endParaRPr>
          </a:p>
        </p:txBody>
      </p:sp>
      <p:cxnSp>
        <p:nvCxnSpPr>
          <p:cNvPr id="81" name="Connecteur droit 80"/>
          <p:cNvCxnSpPr/>
          <p:nvPr/>
        </p:nvCxnSpPr>
        <p:spPr>
          <a:xfrm>
            <a:off x="4767552" y="2471856"/>
            <a:ext cx="20472" cy="3549432"/>
          </a:xfrm>
          <a:prstGeom prst="line">
            <a:avLst/>
          </a:prstGeom>
        </p:spPr>
        <p:style>
          <a:lnRef idx="1">
            <a:schemeClr val="accent1"/>
          </a:lnRef>
          <a:fillRef idx="0">
            <a:schemeClr val="accent1"/>
          </a:fillRef>
          <a:effectRef idx="0">
            <a:schemeClr val="accent1"/>
          </a:effectRef>
          <a:fontRef idx="minor">
            <a:schemeClr val="tx1"/>
          </a:fontRef>
        </p:style>
      </p:cxnSp>
      <p:sp>
        <p:nvSpPr>
          <p:cNvPr id="82" name="ZoneTexte 81"/>
          <p:cNvSpPr txBox="1"/>
          <p:nvPr/>
        </p:nvSpPr>
        <p:spPr>
          <a:xfrm>
            <a:off x="251520" y="2432264"/>
            <a:ext cx="4333031" cy="3447098"/>
          </a:xfrm>
          <a:prstGeom prst="rect">
            <a:avLst/>
          </a:prstGeom>
          <a:noFill/>
        </p:spPr>
        <p:txBody>
          <a:bodyPr wrap="square">
            <a:spAutoFit/>
          </a:bodyPr>
          <a:lstStyle/>
          <a:p>
            <a:pPr algn="just" fontAlgn="base">
              <a:spcBef>
                <a:spcPct val="0"/>
              </a:spcBef>
              <a:spcAft>
                <a:spcPct val="0"/>
              </a:spcAft>
              <a:defRPr/>
            </a:pPr>
            <a:r>
              <a:rPr lang="fr-FR" sz="1400" b="1" u="sng" dirty="0" smtClean="0">
                <a:solidFill>
                  <a:prstClr val="black"/>
                </a:solidFill>
                <a:latin typeface="Calibri" panose="020F0502020204030204" pitchFamily="34" charset="0"/>
                <a:cs typeface="Calibri" panose="020F0502020204030204" pitchFamily="34" charset="0"/>
              </a:rPr>
              <a:t>Allocation manuelle</a:t>
            </a:r>
            <a:r>
              <a:rPr lang="fr-FR" sz="1400" b="1" dirty="0" smtClean="0">
                <a:solidFill>
                  <a:prstClr val="black"/>
                </a:solidFill>
                <a:latin typeface="Calibri" panose="020F0502020204030204" pitchFamily="34" charset="0"/>
                <a:cs typeface="Calibri" panose="020F0502020204030204" pitchFamily="34" charset="0"/>
              </a:rPr>
              <a:t> :</a:t>
            </a:r>
          </a:p>
          <a:p>
            <a:pPr algn="just" fontAlgn="base">
              <a:spcBef>
                <a:spcPct val="0"/>
              </a:spcBef>
              <a:spcAft>
                <a:spcPct val="0"/>
              </a:spcAft>
              <a:defRPr/>
            </a:pPr>
            <a:endParaRPr lang="fr-FR" sz="800" b="1" dirty="0">
              <a:solidFill>
                <a:prstClr val="black"/>
              </a:solidFill>
              <a:latin typeface="Calibri" panose="020F0502020204030204" pitchFamily="34" charset="0"/>
              <a:cs typeface="Calibri" panose="020F0502020204030204" pitchFamily="34" charset="0"/>
            </a:endParaRPr>
          </a:p>
          <a:p>
            <a:pPr algn="just" fontAlgn="base">
              <a:spcBef>
                <a:spcPct val="0"/>
              </a:spcBef>
              <a:spcAft>
                <a:spcPct val="0"/>
              </a:spcAft>
              <a:defRPr/>
            </a:pPr>
            <a:r>
              <a:rPr lang="fr-FR" sz="1400" dirty="0" smtClean="0">
                <a:solidFill>
                  <a:prstClr val="black"/>
                </a:solidFill>
                <a:latin typeface="Calibri" panose="020F0502020204030204" pitchFamily="34" charset="0"/>
                <a:cs typeface="Calibri" panose="020F0502020204030204" pitchFamily="34" charset="0"/>
              </a:rPr>
              <a:t>Pour un projet de niveau de risque </a:t>
            </a:r>
            <a:r>
              <a:rPr lang="fr-FR" sz="1400" dirty="0" err="1" smtClean="0">
                <a:solidFill>
                  <a:prstClr val="black"/>
                </a:solidFill>
                <a:latin typeface="Calibri" panose="020F0502020204030204" pitchFamily="34" charset="0"/>
                <a:cs typeface="Calibri" panose="020F0502020204030204" pitchFamily="34" charset="0"/>
              </a:rPr>
              <a:t>Rx</a:t>
            </a:r>
            <a:r>
              <a:rPr lang="fr-FR" sz="1400" dirty="0" smtClean="0">
                <a:solidFill>
                  <a:prstClr val="black"/>
                </a:solidFill>
                <a:latin typeface="Calibri" panose="020F0502020204030204" pitchFamily="34" charset="0"/>
                <a:cs typeface="Calibri" panose="020F0502020204030204" pitchFamily="34" charset="0"/>
              </a:rPr>
              <a:t>, dans l’écran « conseil de la banque » du parcours </a:t>
            </a:r>
            <a:r>
              <a:rPr lang="fr-FR" sz="1400" dirty="0" err="1" smtClean="0">
                <a:solidFill>
                  <a:prstClr val="black"/>
                </a:solidFill>
                <a:latin typeface="Calibri" panose="020F0502020204030204" pitchFamily="34" charset="0"/>
                <a:cs typeface="Calibri" panose="020F0502020204030204" pitchFamily="34" charset="0"/>
              </a:rPr>
              <a:t>Mysys</a:t>
            </a:r>
            <a:r>
              <a:rPr lang="fr-FR" sz="1400" dirty="0" smtClean="0">
                <a:solidFill>
                  <a:prstClr val="black"/>
                </a:solidFill>
                <a:latin typeface="Calibri" panose="020F0502020204030204" pitchFamily="34" charset="0"/>
                <a:cs typeface="Calibri" panose="020F0502020204030204" pitchFamily="34" charset="0"/>
              </a:rPr>
              <a:t>, le conseiller peut sélectionner directement dans le catalogue produits les Instruments Financiers, </a:t>
            </a:r>
            <a:r>
              <a:rPr lang="fr-FR" sz="1400" b="1" dirty="0" smtClean="0">
                <a:solidFill>
                  <a:prstClr val="black"/>
                </a:solidFill>
                <a:latin typeface="Calibri" panose="020F0502020204030204" pitchFamily="34" charset="0"/>
                <a:cs typeface="Calibri" panose="020F0502020204030204" pitchFamily="34" charset="0"/>
              </a:rPr>
              <a:t>sans aller dans </a:t>
            </a:r>
            <a:r>
              <a:rPr lang="fr-FR" sz="1400" b="1" dirty="0" err="1" smtClean="0">
                <a:solidFill>
                  <a:prstClr val="black"/>
                </a:solidFill>
                <a:latin typeface="Calibri" panose="020F0502020204030204" pitchFamily="34" charset="0"/>
                <a:cs typeface="Calibri" panose="020F0502020204030204" pitchFamily="34" charset="0"/>
              </a:rPr>
              <a:t>espacedefi</a:t>
            </a:r>
            <a:r>
              <a:rPr lang="fr-FR" sz="1400" dirty="0" smtClean="0">
                <a:solidFill>
                  <a:prstClr val="black"/>
                </a:solidFill>
                <a:latin typeface="Calibri" panose="020F0502020204030204" pitchFamily="34" charset="0"/>
                <a:cs typeface="Calibri" panose="020F0502020204030204" pitchFamily="34" charset="0"/>
              </a:rPr>
              <a:t>.</a:t>
            </a:r>
          </a:p>
          <a:p>
            <a:pPr algn="just" fontAlgn="base">
              <a:spcBef>
                <a:spcPct val="0"/>
              </a:spcBef>
              <a:spcAft>
                <a:spcPct val="0"/>
              </a:spcAft>
              <a:defRPr/>
            </a:pPr>
            <a:endParaRPr lang="fr-FR" sz="1400" dirty="0">
              <a:solidFill>
                <a:prstClr val="black"/>
              </a:solidFill>
              <a:latin typeface="Calibri" panose="020F0502020204030204" pitchFamily="34" charset="0"/>
              <a:cs typeface="Calibri" panose="020F0502020204030204" pitchFamily="34" charset="0"/>
            </a:endParaRPr>
          </a:p>
          <a:p>
            <a:pPr algn="just" fontAlgn="base">
              <a:spcBef>
                <a:spcPct val="0"/>
              </a:spcBef>
              <a:spcAft>
                <a:spcPct val="0"/>
              </a:spcAft>
              <a:defRPr/>
            </a:pPr>
            <a:r>
              <a:rPr lang="fr-FR" sz="1400" dirty="0" smtClean="0">
                <a:solidFill>
                  <a:prstClr val="black"/>
                </a:solidFill>
                <a:latin typeface="Calibri" panose="020F0502020204030204" pitchFamily="34" charset="0"/>
                <a:cs typeface="Calibri" panose="020F0502020204030204" pitchFamily="34" charset="0"/>
              </a:rPr>
              <a:t>Le catalogue produit fait apparaître tous les Instruments Financiers qui sont éligibles au niveau de compétence financière du client, et à l’horizon de placement du projet défini. </a:t>
            </a:r>
          </a:p>
          <a:p>
            <a:pPr algn="just" fontAlgn="base">
              <a:spcBef>
                <a:spcPct val="0"/>
              </a:spcBef>
              <a:spcAft>
                <a:spcPct val="0"/>
              </a:spcAft>
              <a:defRPr/>
            </a:pPr>
            <a:endParaRPr lang="fr-FR" sz="1400" b="1" dirty="0">
              <a:solidFill>
                <a:prstClr val="black"/>
              </a:solidFill>
              <a:latin typeface="Calibri" panose="020F0502020204030204" pitchFamily="34" charset="0"/>
              <a:cs typeface="Calibri" panose="020F0502020204030204" pitchFamily="34" charset="0"/>
            </a:endParaRPr>
          </a:p>
          <a:p>
            <a:pPr algn="just" fontAlgn="base">
              <a:spcBef>
                <a:spcPct val="0"/>
              </a:spcBef>
              <a:spcAft>
                <a:spcPct val="0"/>
              </a:spcAft>
              <a:defRPr/>
            </a:pPr>
            <a:r>
              <a:rPr lang="fr-FR" sz="1400" b="1" dirty="0" smtClean="0">
                <a:solidFill>
                  <a:prstClr val="black"/>
                </a:solidFill>
                <a:latin typeface="Calibri" panose="020F0502020204030204" pitchFamily="34" charset="0"/>
                <a:cs typeface="Calibri" panose="020F0502020204030204" pitchFamily="34" charset="0"/>
              </a:rPr>
              <a:t>Tous les niveaux de risque sont disponibles : </a:t>
            </a:r>
            <a:r>
              <a:rPr lang="fr-FR" sz="1400" b="1" u="sng" dirty="0" smtClean="0">
                <a:solidFill>
                  <a:prstClr val="black"/>
                </a:solidFill>
                <a:latin typeface="Calibri" panose="020F0502020204030204" pitchFamily="34" charset="0"/>
                <a:cs typeface="Calibri" panose="020F0502020204030204" pitchFamily="34" charset="0"/>
              </a:rPr>
              <a:t>il est obligatoire, dans le cadre de l’allocation manuelle, de sélectionner des Instruments Financiers qui ont le même niveau de risque que le projet</a:t>
            </a:r>
            <a:r>
              <a:rPr lang="fr-FR" sz="1400" b="1" dirty="0" smtClean="0">
                <a:solidFill>
                  <a:prstClr val="black"/>
                </a:solidFill>
                <a:latin typeface="Calibri" panose="020F0502020204030204" pitchFamily="34" charset="0"/>
                <a:cs typeface="Calibri" panose="020F0502020204030204" pitchFamily="34" charset="0"/>
              </a:rPr>
              <a:t>.</a:t>
            </a:r>
            <a:endParaRPr lang="fr-FR" sz="1400" dirty="0">
              <a:solidFill>
                <a:prstClr val="black"/>
              </a:solidFill>
              <a:latin typeface="Calibri" panose="020F0502020204030204" pitchFamily="34" charset="0"/>
              <a:cs typeface="Calibri" panose="020F0502020204030204" pitchFamily="34" charset="0"/>
            </a:endParaRPr>
          </a:p>
        </p:txBody>
      </p:sp>
      <p:sp>
        <p:nvSpPr>
          <p:cNvPr id="83" name="ZoneTexte 82"/>
          <p:cNvSpPr txBox="1"/>
          <p:nvPr/>
        </p:nvSpPr>
        <p:spPr>
          <a:xfrm>
            <a:off x="4891769" y="2420888"/>
            <a:ext cx="3640672" cy="3231654"/>
          </a:xfrm>
          <a:prstGeom prst="rect">
            <a:avLst/>
          </a:prstGeom>
          <a:noFill/>
        </p:spPr>
        <p:txBody>
          <a:bodyPr wrap="square">
            <a:spAutoFit/>
          </a:bodyPr>
          <a:lstStyle/>
          <a:p>
            <a:pPr algn="just" fontAlgn="base">
              <a:spcBef>
                <a:spcPct val="0"/>
              </a:spcBef>
              <a:spcAft>
                <a:spcPct val="0"/>
              </a:spcAft>
              <a:defRPr/>
            </a:pPr>
            <a:r>
              <a:rPr lang="fr-FR" sz="1400" b="1" u="sng" dirty="0" smtClean="0">
                <a:solidFill>
                  <a:prstClr val="black"/>
                </a:solidFill>
                <a:latin typeface="Calibri" panose="020F0502020204030204" pitchFamily="34" charset="0"/>
                <a:cs typeface="Calibri" panose="020F0502020204030204" pitchFamily="34" charset="0"/>
              </a:rPr>
              <a:t>GSM / OG</a:t>
            </a:r>
            <a:r>
              <a:rPr lang="fr-FR" sz="1400" b="1" dirty="0" smtClean="0">
                <a:solidFill>
                  <a:prstClr val="black"/>
                </a:solidFill>
                <a:latin typeface="Calibri" panose="020F0502020204030204" pitchFamily="34" charset="0"/>
                <a:cs typeface="Calibri" panose="020F0502020204030204" pitchFamily="34" charset="0"/>
              </a:rPr>
              <a:t> :</a:t>
            </a:r>
            <a:endParaRPr lang="fr-FR" sz="1400" b="1" u="sng" dirty="0" smtClean="0">
              <a:solidFill>
                <a:prstClr val="black"/>
              </a:solidFill>
              <a:latin typeface="Calibri" panose="020F0502020204030204" pitchFamily="34" charset="0"/>
              <a:cs typeface="Calibri" panose="020F0502020204030204" pitchFamily="34" charset="0"/>
            </a:endParaRPr>
          </a:p>
          <a:p>
            <a:pPr algn="just" fontAlgn="base">
              <a:spcBef>
                <a:spcPct val="0"/>
              </a:spcBef>
              <a:spcAft>
                <a:spcPct val="0"/>
              </a:spcAft>
              <a:defRPr/>
            </a:pPr>
            <a:endParaRPr lang="fr-FR" sz="800" b="1" dirty="0">
              <a:solidFill>
                <a:prstClr val="black"/>
              </a:solidFill>
              <a:latin typeface="Calibri" panose="020F0502020204030204" pitchFamily="34" charset="0"/>
              <a:cs typeface="Calibri" panose="020F0502020204030204" pitchFamily="34" charset="0"/>
            </a:endParaRPr>
          </a:p>
          <a:p>
            <a:pPr algn="just" fontAlgn="base">
              <a:spcBef>
                <a:spcPct val="0"/>
              </a:spcBef>
              <a:spcAft>
                <a:spcPct val="0"/>
              </a:spcAft>
              <a:defRPr/>
            </a:pPr>
            <a:r>
              <a:rPr lang="fr-FR" sz="1400" dirty="0" smtClean="0">
                <a:solidFill>
                  <a:prstClr val="black"/>
                </a:solidFill>
                <a:latin typeface="Calibri" panose="020F0502020204030204" pitchFamily="34" charset="0"/>
                <a:cs typeface="Calibri" panose="020F0502020204030204" pitchFamily="34" charset="0"/>
              </a:rPr>
              <a:t>Pour un projet de niveau de risque </a:t>
            </a:r>
            <a:r>
              <a:rPr lang="fr-FR" sz="1400" dirty="0" err="1" smtClean="0">
                <a:solidFill>
                  <a:prstClr val="black"/>
                </a:solidFill>
                <a:latin typeface="Calibri" panose="020F0502020204030204" pitchFamily="34" charset="0"/>
                <a:cs typeface="Calibri" panose="020F0502020204030204" pitchFamily="34" charset="0"/>
              </a:rPr>
              <a:t>Rx</a:t>
            </a:r>
            <a:r>
              <a:rPr lang="fr-FR" sz="1400" dirty="0" smtClean="0">
                <a:solidFill>
                  <a:prstClr val="black"/>
                </a:solidFill>
                <a:latin typeface="Calibri" panose="020F0502020204030204" pitchFamily="34" charset="0"/>
                <a:cs typeface="Calibri" panose="020F0502020204030204" pitchFamily="34" charset="0"/>
              </a:rPr>
              <a:t>, dans l’écran « conseil de la banque » du parcours </a:t>
            </a:r>
            <a:r>
              <a:rPr lang="fr-FR" sz="1400" dirty="0" err="1" smtClean="0">
                <a:solidFill>
                  <a:prstClr val="black"/>
                </a:solidFill>
                <a:latin typeface="Calibri" panose="020F0502020204030204" pitchFamily="34" charset="0"/>
                <a:cs typeface="Calibri" panose="020F0502020204030204" pitchFamily="34" charset="0"/>
              </a:rPr>
              <a:t>Mysys</a:t>
            </a:r>
            <a:r>
              <a:rPr lang="fr-FR" sz="1400" dirty="0" smtClean="0">
                <a:solidFill>
                  <a:prstClr val="black"/>
                </a:solidFill>
                <a:latin typeface="Calibri" panose="020F0502020204030204" pitchFamily="34" charset="0"/>
                <a:cs typeface="Calibri" panose="020F0502020204030204" pitchFamily="34" charset="0"/>
              </a:rPr>
              <a:t>, le conseiller peut sélectionner directement au niveau des familles de produits, la famille « GSM/OG »</a:t>
            </a:r>
          </a:p>
          <a:p>
            <a:pPr algn="just" fontAlgn="base">
              <a:spcBef>
                <a:spcPct val="0"/>
              </a:spcBef>
              <a:spcAft>
                <a:spcPct val="0"/>
              </a:spcAft>
              <a:defRPr/>
            </a:pPr>
            <a:endParaRPr lang="fr-FR" sz="1400" dirty="0">
              <a:solidFill>
                <a:prstClr val="black"/>
              </a:solidFill>
              <a:latin typeface="Calibri" panose="020F0502020204030204" pitchFamily="34" charset="0"/>
              <a:cs typeface="Calibri" panose="020F0502020204030204" pitchFamily="34" charset="0"/>
            </a:endParaRPr>
          </a:p>
          <a:p>
            <a:pPr algn="just" fontAlgn="base">
              <a:spcBef>
                <a:spcPct val="0"/>
              </a:spcBef>
              <a:spcAft>
                <a:spcPct val="0"/>
              </a:spcAft>
              <a:defRPr/>
            </a:pPr>
            <a:r>
              <a:rPr lang="fr-FR" sz="1400" dirty="0" smtClean="0">
                <a:solidFill>
                  <a:prstClr val="black"/>
                </a:solidFill>
                <a:latin typeface="Calibri" panose="020F0502020204030204" pitchFamily="34" charset="0"/>
                <a:cs typeface="Calibri" panose="020F0502020204030204" pitchFamily="34" charset="0"/>
              </a:rPr>
              <a:t>Le conseiller peut ensuite sélectionner directement dans le catalogue produits le mandat correspondant au niveau de risque du projet défini, </a:t>
            </a:r>
            <a:r>
              <a:rPr lang="fr-FR" sz="1400" b="1" dirty="0" smtClean="0">
                <a:solidFill>
                  <a:prstClr val="black"/>
                </a:solidFill>
                <a:latin typeface="Calibri" panose="020F0502020204030204" pitchFamily="34" charset="0"/>
                <a:cs typeface="Calibri" panose="020F0502020204030204" pitchFamily="34" charset="0"/>
              </a:rPr>
              <a:t>sans aller dans </a:t>
            </a:r>
            <a:r>
              <a:rPr lang="fr-FR" sz="1400" b="1" dirty="0" err="1" smtClean="0">
                <a:solidFill>
                  <a:prstClr val="black"/>
                </a:solidFill>
                <a:latin typeface="Calibri" panose="020F0502020204030204" pitchFamily="34" charset="0"/>
                <a:cs typeface="Calibri" panose="020F0502020204030204" pitchFamily="34" charset="0"/>
              </a:rPr>
              <a:t>espacedefi</a:t>
            </a:r>
            <a:r>
              <a:rPr lang="fr-FR" sz="1400" dirty="0" smtClean="0">
                <a:solidFill>
                  <a:prstClr val="black"/>
                </a:solidFill>
                <a:latin typeface="Calibri" panose="020F0502020204030204" pitchFamily="34" charset="0"/>
                <a:cs typeface="Calibri" panose="020F0502020204030204" pitchFamily="34" charset="0"/>
              </a:rPr>
              <a:t>.</a:t>
            </a:r>
          </a:p>
          <a:p>
            <a:pPr algn="just" fontAlgn="base">
              <a:spcBef>
                <a:spcPct val="0"/>
              </a:spcBef>
              <a:spcAft>
                <a:spcPct val="0"/>
              </a:spcAft>
              <a:defRPr/>
            </a:pPr>
            <a:endParaRPr lang="fr-FR" sz="1400" b="1" dirty="0">
              <a:solidFill>
                <a:prstClr val="black"/>
              </a:solidFill>
              <a:latin typeface="Calibri" panose="020F0502020204030204" pitchFamily="34" charset="0"/>
              <a:cs typeface="Calibri" panose="020F0502020204030204" pitchFamily="34" charset="0"/>
            </a:endParaRPr>
          </a:p>
          <a:p>
            <a:pPr algn="just" fontAlgn="base">
              <a:spcBef>
                <a:spcPct val="0"/>
              </a:spcBef>
              <a:spcAft>
                <a:spcPct val="0"/>
              </a:spcAft>
              <a:defRPr/>
            </a:pPr>
            <a:endParaRPr lang="fr-FR" sz="1400" dirty="0">
              <a:solidFill>
                <a:prstClr val="black"/>
              </a:solidFill>
              <a:latin typeface="Calibri" panose="020F0502020204030204" pitchFamily="34" charset="0"/>
              <a:cs typeface="Calibri" panose="020F0502020204030204" pitchFamily="34" charset="0"/>
            </a:endParaRPr>
          </a:p>
          <a:p>
            <a:pPr algn="just" fontAlgn="base">
              <a:spcBef>
                <a:spcPct val="0"/>
              </a:spcBef>
              <a:spcAft>
                <a:spcPct val="0"/>
              </a:spcAft>
              <a:defRPr/>
            </a:pPr>
            <a:endParaRPr lang="fr-FR" sz="1400" dirty="0">
              <a:solidFill>
                <a:prstClr val="black"/>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72126315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title"/>
          </p:nvPr>
        </p:nvSpPr>
        <p:spPr>
          <a:xfrm>
            <a:off x="3060000" y="116632"/>
            <a:ext cx="3492000" cy="756000"/>
          </a:xfrm>
        </p:spPr>
        <p:txBody>
          <a:bodyPr/>
          <a:lstStyle/>
          <a:p>
            <a:r>
              <a:rPr lang="fr-FR" dirty="0"/>
              <a:t>sommaire</a:t>
            </a:r>
          </a:p>
        </p:txBody>
      </p:sp>
      <p:sp>
        <p:nvSpPr>
          <p:cNvPr id="5" name="Espace réservé du texte 4"/>
          <p:cNvSpPr>
            <a:spLocks noGrp="1"/>
          </p:cNvSpPr>
          <p:nvPr>
            <p:ph type="body" sz="quarter" idx="13"/>
          </p:nvPr>
        </p:nvSpPr>
        <p:spPr>
          <a:xfrm>
            <a:off x="1115616" y="1052736"/>
            <a:ext cx="7488832" cy="5040560"/>
          </a:xfrm>
        </p:spPr>
        <p:txBody>
          <a:bodyPr>
            <a:normAutofit/>
          </a:bodyPr>
          <a:lstStyle/>
          <a:p>
            <a:r>
              <a:rPr lang="fr-FR" sz="2800" dirty="0" smtClean="0"/>
              <a:t>a) Connaissance client &amp; </a:t>
            </a:r>
            <a:r>
              <a:rPr lang="fr-FR" sz="2800" dirty="0" err="1" smtClean="0"/>
              <a:t>qcf</a:t>
            </a:r>
            <a:endParaRPr lang="fr-FR" sz="2800" dirty="0" smtClean="0"/>
          </a:p>
          <a:p>
            <a:endParaRPr lang="fr-FR" sz="2800" dirty="0" smtClean="0"/>
          </a:p>
          <a:p>
            <a:r>
              <a:rPr lang="fr-FR" sz="2800" dirty="0" smtClean="0"/>
              <a:t>B) Définition du ou des projets du client</a:t>
            </a:r>
          </a:p>
          <a:p>
            <a:endParaRPr lang="fr-FR" sz="2800" dirty="0"/>
          </a:p>
          <a:p>
            <a:r>
              <a:rPr lang="fr-FR" sz="2800" dirty="0" smtClean="0">
                <a:solidFill>
                  <a:srgbClr val="FFFF00"/>
                </a:solidFill>
              </a:rPr>
              <a:t>C) Propositions de la banque :</a:t>
            </a:r>
          </a:p>
          <a:p>
            <a:pPr marL="558900" lvl="1" indent="-342900">
              <a:buFont typeface="Wingdings" panose="05000000000000000000" pitchFamily="2" charset="2"/>
              <a:buChar char="v"/>
            </a:pPr>
            <a:r>
              <a:rPr lang="fr-FR" sz="2000" dirty="0" smtClean="0"/>
              <a:t>Les portefeuilles modèles</a:t>
            </a:r>
          </a:p>
          <a:p>
            <a:pPr marL="558900" lvl="1" indent="-342900">
              <a:buFont typeface="Wingdings" panose="05000000000000000000" pitchFamily="2" charset="2"/>
              <a:buChar char="v"/>
            </a:pPr>
            <a:r>
              <a:rPr lang="fr-FR" sz="2000" dirty="0" smtClean="0"/>
              <a:t>L’allocation manuelle et les Gsm/</a:t>
            </a:r>
            <a:r>
              <a:rPr lang="fr-FR" sz="2000" dirty="0" err="1" smtClean="0"/>
              <a:t>og</a:t>
            </a:r>
            <a:endParaRPr lang="fr-FR" sz="2000" dirty="0" smtClean="0"/>
          </a:p>
          <a:p>
            <a:pPr marL="558900" lvl="1" indent="-342900">
              <a:buFont typeface="Wingdings" panose="05000000000000000000" pitchFamily="2" charset="2"/>
              <a:buChar char="v"/>
            </a:pPr>
            <a:r>
              <a:rPr lang="fr-FR" sz="2000" dirty="0" smtClean="0"/>
              <a:t>Cas particuliers « allocations manuelles »</a:t>
            </a:r>
          </a:p>
          <a:p>
            <a:pPr marL="558900" lvl="1" indent="-342900">
              <a:buFont typeface="Wingdings" panose="05000000000000000000" pitchFamily="2" charset="2"/>
              <a:buChar char="v"/>
            </a:pPr>
            <a:r>
              <a:rPr lang="fr-FR" sz="2000" b="1" dirty="0" smtClean="0">
                <a:solidFill>
                  <a:srgbClr val="FFFF00"/>
                </a:solidFill>
              </a:rPr>
              <a:t>Cas particuliers « </a:t>
            </a:r>
            <a:r>
              <a:rPr lang="fr-FR" sz="2000" b="1" dirty="0" err="1" smtClean="0">
                <a:solidFill>
                  <a:srgbClr val="FFFF00"/>
                </a:solidFill>
              </a:rPr>
              <a:t>fourgous</a:t>
            </a:r>
            <a:r>
              <a:rPr lang="fr-FR" sz="2000" b="1" dirty="0" smtClean="0">
                <a:solidFill>
                  <a:srgbClr val="FFFF00"/>
                </a:solidFill>
              </a:rPr>
              <a:t> »</a:t>
            </a:r>
          </a:p>
          <a:p>
            <a:endParaRPr lang="fr-FR" sz="2000" dirty="0"/>
          </a:p>
          <a:p>
            <a:r>
              <a:rPr lang="fr-FR" sz="2800" dirty="0" smtClean="0"/>
              <a:t>D) Infos </a:t>
            </a:r>
            <a:r>
              <a:rPr lang="fr-FR" sz="2800" dirty="0" err="1" smtClean="0"/>
              <a:t>précontracTuelles</a:t>
            </a:r>
            <a:endParaRPr lang="fr-FR" sz="2800" dirty="0" smtClean="0"/>
          </a:p>
          <a:p>
            <a:endParaRPr lang="fr-FR" sz="2800" dirty="0"/>
          </a:p>
          <a:p>
            <a:r>
              <a:rPr lang="fr-FR" sz="2800" dirty="0" smtClean="0"/>
              <a:t>E) Post entretien : le </a:t>
            </a:r>
            <a:r>
              <a:rPr lang="fr-FR" sz="2800" dirty="0" err="1" smtClean="0"/>
              <a:t>cr</a:t>
            </a:r>
            <a:endParaRPr lang="fr-FR" sz="3200" dirty="0" smtClean="0"/>
          </a:p>
        </p:txBody>
      </p:sp>
      <p:sp>
        <p:nvSpPr>
          <p:cNvPr id="3" name="Espace réservé du numéro de diapositive 2"/>
          <p:cNvSpPr>
            <a:spLocks noGrp="1"/>
          </p:cNvSpPr>
          <p:nvPr>
            <p:ph type="sldNum" sz="quarter" idx="14"/>
          </p:nvPr>
        </p:nvSpPr>
        <p:spPr/>
        <p:txBody>
          <a:bodyPr/>
          <a:lstStyle/>
          <a:p>
            <a:fld id="{0536D7D7-E68B-4848-A580-3E20DDE126DB}" type="slidenum">
              <a:rPr lang="fr-FR" smtClean="0">
                <a:solidFill>
                  <a:prstClr val="black"/>
                </a:solidFill>
              </a:rPr>
              <a:pPr/>
              <a:t>19</a:t>
            </a:fld>
            <a:endParaRPr lang="fr-FR">
              <a:solidFill>
                <a:prstClr val="black"/>
              </a:solidFill>
            </a:endParaRPr>
          </a:p>
        </p:txBody>
      </p:sp>
      <p:sp>
        <p:nvSpPr>
          <p:cNvPr id="2" name="Rectangle à coins arrondis 1"/>
          <p:cNvSpPr/>
          <p:nvPr/>
        </p:nvSpPr>
        <p:spPr>
          <a:xfrm>
            <a:off x="1115616" y="2521470"/>
            <a:ext cx="7056784" cy="1771626"/>
          </a:xfrm>
          <a:prstGeom prst="roundRect">
            <a:avLst/>
          </a:prstGeom>
          <a:no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prstClr val="white"/>
              </a:solidFill>
            </a:endParaRPr>
          </a:p>
        </p:txBody>
      </p:sp>
      <p:sp>
        <p:nvSpPr>
          <p:cNvPr id="7" name="Espace réservé du pied de page 4"/>
          <p:cNvSpPr txBox="1">
            <a:spLocks/>
          </p:cNvSpPr>
          <p:nvPr/>
        </p:nvSpPr>
        <p:spPr>
          <a:xfrm>
            <a:off x="2699792" y="6463539"/>
            <a:ext cx="3960240" cy="365125"/>
          </a:xfrm>
          <a:prstGeom prst="rect">
            <a:avLst/>
          </a:prstGeom>
        </p:spPr>
        <p:txBody>
          <a:bodyPr vert="horz" lIns="91440" tIns="45720" rIns="91440" bIns="45720" rtlCol="0" anchor="ctr"/>
          <a:lstStyle>
            <a:defPPr>
              <a:defRPr lang="fr-FR"/>
            </a:defPPr>
            <a:lvl1pPr marL="0" algn="ctr" defTabSz="914400" rtl="0" eaLnBrk="1" latinLnBrk="0" hangingPunct="1">
              <a:defRPr sz="900" kern="1200">
                <a:solidFill>
                  <a:srgbClr val="223A5A"/>
                </a:solidFill>
                <a:latin typeface="Verdana" panose="020B0604030504040204" pitchFamily="34" charset="0"/>
                <a:ea typeface="Verdana" panose="020B0604030504040204" pitchFamily="34" charset="0"/>
                <a:cs typeface="Verdana" panose="020B060403050404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r-FR" dirty="0" smtClean="0"/>
              <a:t>HDJ S8 – Cas particuliers Parcours Client Epargne Financière</a:t>
            </a:r>
            <a:endParaRPr lang="fr-FR" dirty="0"/>
          </a:p>
        </p:txBody>
      </p:sp>
    </p:spTree>
    <p:extLst>
      <p:ext uri="{BB962C8B-B14F-4D97-AF65-F5344CB8AC3E}">
        <p14:creationId xmlns:p14="http://schemas.microsoft.com/office/powerpoint/2010/main" val="151817048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Titre 24"/>
          <p:cNvSpPr>
            <a:spLocks noGrp="1"/>
          </p:cNvSpPr>
          <p:nvPr>
            <p:ph type="title"/>
          </p:nvPr>
        </p:nvSpPr>
        <p:spPr>
          <a:xfrm>
            <a:off x="251308" y="378000"/>
            <a:ext cx="8543492" cy="399600"/>
          </a:xfrm>
        </p:spPr>
        <p:txBody>
          <a:bodyPr/>
          <a:lstStyle/>
          <a:p>
            <a:r>
              <a:rPr lang="fr-FR" dirty="0" smtClean="0">
                <a:solidFill>
                  <a:srgbClr val="7030A0"/>
                </a:solidFill>
              </a:rPr>
              <a:t>C) Propositions de la banque : cas particuliers « </a:t>
            </a:r>
            <a:r>
              <a:rPr lang="fr-FR" i="1" dirty="0" smtClean="0">
                <a:solidFill>
                  <a:srgbClr val="C31632"/>
                </a:solidFill>
              </a:rPr>
              <a:t>FOURGOUS</a:t>
            </a:r>
            <a:r>
              <a:rPr lang="fr-FR" dirty="0" smtClean="0">
                <a:solidFill>
                  <a:srgbClr val="7030A0"/>
                </a:solidFill>
              </a:rPr>
              <a:t> » (1/3)</a:t>
            </a:r>
            <a:endParaRPr lang="fr-FR" dirty="0">
              <a:solidFill>
                <a:srgbClr val="7030A0"/>
              </a:solidFill>
            </a:endParaRPr>
          </a:p>
        </p:txBody>
      </p:sp>
      <p:sp>
        <p:nvSpPr>
          <p:cNvPr id="4" name="Espace réservé du numéro de diapositive 3"/>
          <p:cNvSpPr>
            <a:spLocks noGrp="1"/>
          </p:cNvSpPr>
          <p:nvPr>
            <p:ph type="sldNum" sz="quarter" idx="22"/>
          </p:nvPr>
        </p:nvSpPr>
        <p:spPr/>
        <p:txBody>
          <a:bodyPr/>
          <a:lstStyle/>
          <a:p>
            <a:fld id="{0536D7D7-E68B-4848-A580-3E20DDE126DB}" type="slidenum">
              <a:rPr lang="fr-FR" smtClean="0">
                <a:solidFill>
                  <a:prstClr val="black"/>
                </a:solidFill>
              </a:rPr>
              <a:pPr/>
              <a:t>20</a:t>
            </a:fld>
            <a:endParaRPr lang="fr-FR" dirty="0">
              <a:solidFill>
                <a:prstClr val="black"/>
              </a:solidFill>
            </a:endParaRPr>
          </a:p>
        </p:txBody>
      </p:sp>
      <p:grpSp>
        <p:nvGrpSpPr>
          <p:cNvPr id="46" name="Groupe 45"/>
          <p:cNvGrpSpPr/>
          <p:nvPr/>
        </p:nvGrpSpPr>
        <p:grpSpPr>
          <a:xfrm>
            <a:off x="95496" y="1052736"/>
            <a:ext cx="8706599" cy="432000"/>
            <a:chOff x="159489" y="1401704"/>
            <a:chExt cx="8706599" cy="432000"/>
          </a:xfrm>
        </p:grpSpPr>
        <p:sp>
          <p:nvSpPr>
            <p:cNvPr id="47" name="Chevron 46"/>
            <p:cNvSpPr/>
            <p:nvPr/>
          </p:nvSpPr>
          <p:spPr>
            <a:xfrm>
              <a:off x="5596774" y="1401704"/>
              <a:ext cx="1080000" cy="432000"/>
            </a:xfrm>
            <a:prstGeom prst="chevron">
              <a:avLst/>
            </a:prstGeom>
            <a:gradFill flip="none" rotWithShape="1">
              <a:gsLst>
                <a:gs pos="4000">
                  <a:srgbClr val="FF0000">
                    <a:alpha val="80000"/>
                  </a:srgbClr>
                </a:gs>
                <a:gs pos="100000">
                  <a:srgbClr val="581D74"/>
                </a:gs>
              </a:gsLst>
              <a:lin ang="8100000" scaled="1"/>
              <a:tileRect/>
            </a:gradFill>
            <a:ln w="9525" cap="flat" cmpd="sng" algn="ctr">
              <a:solidFill>
                <a:sysClr val="window" lastClr="FFFFFF"/>
              </a:solidFill>
              <a:prstDash val="solid"/>
            </a:ln>
            <a:effectLst/>
          </p:spPr>
          <p:txBody>
            <a:bodyPr rtlCol="0" anchor="ctr"/>
            <a:lstStyle/>
            <a:p>
              <a:pPr algn="ctr" defTabSz="457200"/>
              <a:r>
                <a:rPr lang="fr-FR" sz="1000" kern="0" dirty="0" smtClean="0">
                  <a:solidFill>
                    <a:prstClr val="white"/>
                  </a:solidFill>
                  <a:latin typeface="Calibri"/>
                </a:rPr>
                <a:t>Choix du client</a:t>
              </a:r>
            </a:p>
          </p:txBody>
        </p:sp>
        <p:sp>
          <p:nvSpPr>
            <p:cNvPr id="48" name="Chevron 47"/>
            <p:cNvSpPr/>
            <p:nvPr/>
          </p:nvSpPr>
          <p:spPr>
            <a:xfrm>
              <a:off x="4178117" y="1401704"/>
              <a:ext cx="1548000" cy="432000"/>
            </a:xfrm>
            <a:prstGeom prst="chevron">
              <a:avLst/>
            </a:prstGeom>
            <a:gradFill flip="none" rotWithShape="1">
              <a:gsLst>
                <a:gs pos="4000">
                  <a:srgbClr val="FF0000">
                    <a:alpha val="60000"/>
                  </a:srgbClr>
                </a:gs>
                <a:gs pos="100000">
                  <a:srgbClr val="581D74"/>
                </a:gs>
              </a:gsLst>
              <a:lin ang="8100000" scaled="1"/>
              <a:tileRect/>
            </a:gradFill>
            <a:ln w="9525" cap="flat" cmpd="sng" algn="ctr">
              <a:solidFill>
                <a:sysClr val="window" lastClr="FFFFFF"/>
              </a:solidFill>
              <a:prstDash val="solid"/>
            </a:ln>
            <a:effectLst/>
          </p:spPr>
          <p:txBody>
            <a:bodyPr rtlCol="0" anchor="ctr"/>
            <a:lstStyle/>
            <a:p>
              <a:pPr algn="ctr" defTabSz="457200"/>
              <a:r>
                <a:rPr lang="fr-FR" sz="1000" kern="0" dirty="0" smtClean="0">
                  <a:solidFill>
                    <a:prstClr val="white"/>
                  </a:solidFill>
                  <a:latin typeface="Calibri"/>
                </a:rPr>
                <a:t>Infos</a:t>
              </a:r>
            </a:p>
            <a:p>
              <a:pPr algn="ctr" defTabSz="457200"/>
              <a:r>
                <a:rPr lang="fr-FR" sz="1000" kern="0" dirty="0" smtClean="0">
                  <a:solidFill>
                    <a:prstClr val="white"/>
                  </a:solidFill>
                  <a:latin typeface="Calibri"/>
                </a:rPr>
                <a:t>précontractuelles</a:t>
              </a:r>
            </a:p>
          </p:txBody>
        </p:sp>
        <p:sp>
          <p:nvSpPr>
            <p:cNvPr id="49" name="Chevron 48"/>
            <p:cNvSpPr/>
            <p:nvPr/>
          </p:nvSpPr>
          <p:spPr>
            <a:xfrm>
              <a:off x="3155460" y="1401704"/>
              <a:ext cx="1152000" cy="432000"/>
            </a:xfrm>
            <a:prstGeom prst="chevron">
              <a:avLst/>
            </a:prstGeom>
            <a:gradFill flip="none" rotWithShape="1">
              <a:gsLst>
                <a:gs pos="4000">
                  <a:srgbClr val="FF0000">
                    <a:alpha val="40000"/>
                  </a:srgbClr>
                </a:gs>
                <a:gs pos="100000">
                  <a:srgbClr val="581D74"/>
                </a:gs>
              </a:gsLst>
              <a:lin ang="8100000" scaled="1"/>
              <a:tileRect/>
            </a:gradFill>
            <a:ln w="9525" cap="flat" cmpd="sng" algn="ctr">
              <a:solidFill>
                <a:sysClr val="window" lastClr="FFFFFF"/>
              </a:solidFill>
              <a:prstDash val="solid"/>
            </a:ln>
            <a:effectLst/>
          </p:spPr>
          <p:txBody>
            <a:bodyPr rtlCol="0" anchor="ctr"/>
            <a:lstStyle/>
            <a:p>
              <a:pPr algn="ctr" defTabSz="457200"/>
              <a:r>
                <a:rPr lang="fr-FR" sz="1000" kern="0" dirty="0" err="1" smtClean="0">
                  <a:solidFill>
                    <a:prstClr val="white"/>
                  </a:solidFill>
                  <a:latin typeface="Calibri"/>
                </a:rPr>
                <a:t>Propo</a:t>
              </a:r>
              <a:r>
                <a:rPr lang="fr-FR" sz="1000" kern="0" dirty="0" smtClean="0">
                  <a:solidFill>
                    <a:prstClr val="white"/>
                  </a:solidFill>
                  <a:latin typeface="Calibri"/>
                </a:rPr>
                <a:t> de la banque</a:t>
              </a:r>
            </a:p>
          </p:txBody>
        </p:sp>
        <p:sp>
          <p:nvSpPr>
            <p:cNvPr id="50" name="Chevron 49"/>
            <p:cNvSpPr/>
            <p:nvPr/>
          </p:nvSpPr>
          <p:spPr>
            <a:xfrm>
              <a:off x="2096803" y="1401704"/>
              <a:ext cx="1188000" cy="432000"/>
            </a:xfrm>
            <a:prstGeom prst="chevron">
              <a:avLst/>
            </a:prstGeom>
            <a:gradFill flip="none" rotWithShape="1">
              <a:gsLst>
                <a:gs pos="0">
                  <a:srgbClr val="99449A">
                    <a:lumMod val="50000"/>
                  </a:srgbClr>
                </a:gs>
                <a:gs pos="100000">
                  <a:srgbClr val="C00000"/>
                </a:gs>
              </a:gsLst>
              <a:lin ang="18900000" scaled="1"/>
              <a:tileRect/>
            </a:gradFill>
            <a:ln w="9525" cap="flat" cmpd="sng" algn="ctr">
              <a:solidFill>
                <a:sysClr val="window" lastClr="FFFFFF"/>
              </a:solidFill>
              <a:prstDash val="solid"/>
            </a:ln>
            <a:effectLst/>
          </p:spPr>
          <p:txBody>
            <a:bodyPr rtlCol="0" anchor="ctr"/>
            <a:lstStyle/>
            <a:p>
              <a:pPr algn="ctr" defTabSz="457200"/>
              <a:r>
                <a:rPr lang="fr-FR" sz="1000" kern="0" dirty="0" smtClean="0">
                  <a:solidFill>
                    <a:prstClr val="white"/>
                  </a:solidFill>
                  <a:latin typeface="Calibri"/>
                </a:rPr>
                <a:t>Définition des projets</a:t>
              </a:r>
            </a:p>
          </p:txBody>
        </p:sp>
        <p:sp>
          <p:nvSpPr>
            <p:cNvPr id="51" name="Chevron 50"/>
            <p:cNvSpPr/>
            <p:nvPr/>
          </p:nvSpPr>
          <p:spPr>
            <a:xfrm>
              <a:off x="6547431" y="1401704"/>
              <a:ext cx="1116000" cy="432000"/>
            </a:xfrm>
            <a:prstGeom prst="chevron">
              <a:avLst/>
            </a:prstGeom>
            <a:gradFill flip="none" rotWithShape="1">
              <a:gsLst>
                <a:gs pos="4000">
                  <a:srgbClr val="FF0000">
                    <a:alpha val="80000"/>
                  </a:srgbClr>
                </a:gs>
                <a:gs pos="100000">
                  <a:srgbClr val="581D74"/>
                </a:gs>
              </a:gsLst>
              <a:lin ang="8100000" scaled="1"/>
              <a:tileRect/>
            </a:gradFill>
            <a:ln w="9525" cap="flat" cmpd="sng" algn="ctr">
              <a:solidFill>
                <a:sysClr val="window" lastClr="FFFFFF"/>
              </a:solidFill>
              <a:prstDash val="solid"/>
            </a:ln>
            <a:effectLst/>
          </p:spPr>
          <p:txBody>
            <a:bodyPr rtlCol="0" anchor="ctr"/>
            <a:lstStyle/>
            <a:p>
              <a:pPr algn="ctr" defTabSz="457200"/>
              <a:r>
                <a:rPr lang="fr-FR" sz="1000" kern="0" dirty="0" smtClean="0">
                  <a:solidFill>
                    <a:prstClr val="white"/>
                  </a:solidFill>
                  <a:latin typeface="Calibri"/>
                </a:rPr>
                <a:t>Synthèse Epargne</a:t>
              </a:r>
            </a:p>
          </p:txBody>
        </p:sp>
        <p:sp>
          <p:nvSpPr>
            <p:cNvPr id="52" name="Chevron 51"/>
            <p:cNvSpPr/>
            <p:nvPr/>
          </p:nvSpPr>
          <p:spPr>
            <a:xfrm>
              <a:off x="1362146" y="1401704"/>
              <a:ext cx="864000" cy="432000"/>
            </a:xfrm>
            <a:prstGeom prst="chevron">
              <a:avLst/>
            </a:prstGeom>
            <a:solidFill>
              <a:schemeClr val="bg1"/>
            </a:solidFill>
            <a:ln w="9525" cap="flat" cmpd="sng" algn="ctr">
              <a:solidFill>
                <a:srgbClr val="99449A">
                  <a:lumMod val="75000"/>
                </a:srgbClr>
              </a:solidFill>
              <a:prstDash val="solid"/>
            </a:ln>
            <a:effectLst/>
          </p:spPr>
          <p:txBody>
            <a:bodyPr rtlCol="0" anchor="ctr"/>
            <a:lstStyle/>
            <a:p>
              <a:pPr algn="ctr" defTabSz="457200"/>
              <a:r>
                <a:rPr lang="fr-FR" sz="1100" kern="0" dirty="0" smtClean="0">
                  <a:solidFill>
                    <a:srgbClr val="99449A">
                      <a:lumMod val="75000"/>
                    </a:srgbClr>
                  </a:solidFill>
                  <a:latin typeface="Calibri"/>
                </a:rPr>
                <a:t>QCF</a:t>
              </a:r>
            </a:p>
          </p:txBody>
        </p:sp>
        <p:sp>
          <p:nvSpPr>
            <p:cNvPr id="53" name="Chevron 52"/>
            <p:cNvSpPr/>
            <p:nvPr/>
          </p:nvSpPr>
          <p:spPr>
            <a:xfrm>
              <a:off x="159489" y="1401704"/>
              <a:ext cx="1332000" cy="432000"/>
            </a:xfrm>
            <a:prstGeom prst="chevron">
              <a:avLst/>
            </a:prstGeom>
            <a:solidFill>
              <a:sysClr val="window" lastClr="FFFFFF"/>
            </a:solidFill>
            <a:ln w="9525" cap="flat" cmpd="sng" algn="ctr">
              <a:solidFill>
                <a:srgbClr val="99449A">
                  <a:lumMod val="75000"/>
                </a:srgbClr>
              </a:solidFill>
              <a:prstDash val="solid"/>
            </a:ln>
            <a:effectLst/>
          </p:spPr>
          <p:txBody>
            <a:bodyPr rtlCol="0" anchor="ctr"/>
            <a:lstStyle/>
            <a:p>
              <a:pPr algn="ctr" defTabSz="457200"/>
              <a:r>
                <a:rPr lang="fr-FR" sz="1000" b="1" kern="0" dirty="0" smtClean="0">
                  <a:solidFill>
                    <a:srgbClr val="99449A">
                      <a:lumMod val="75000"/>
                    </a:srgbClr>
                  </a:solidFill>
                  <a:latin typeface="Calibri"/>
                </a:rPr>
                <a:t>Connaissance client</a:t>
              </a:r>
            </a:p>
          </p:txBody>
        </p:sp>
        <p:sp>
          <p:nvSpPr>
            <p:cNvPr id="54" name="Chevron 53"/>
            <p:cNvSpPr/>
            <p:nvPr/>
          </p:nvSpPr>
          <p:spPr>
            <a:xfrm>
              <a:off x="7534088" y="1401704"/>
              <a:ext cx="1332000" cy="432000"/>
            </a:xfrm>
            <a:prstGeom prst="chevron">
              <a:avLst/>
            </a:prstGeom>
            <a:solidFill>
              <a:sysClr val="window" lastClr="FFFFFF">
                <a:lumMod val="85000"/>
              </a:sysClr>
            </a:solidFill>
            <a:ln w="9525" cap="flat" cmpd="sng" algn="ctr">
              <a:solidFill>
                <a:srgbClr val="99449A">
                  <a:lumMod val="75000"/>
                </a:srgbClr>
              </a:solidFill>
              <a:prstDash val="solid"/>
            </a:ln>
            <a:effectLst/>
          </p:spPr>
          <p:txBody>
            <a:bodyPr rtlCol="0" anchor="ctr"/>
            <a:lstStyle/>
            <a:p>
              <a:pPr algn="ctr" defTabSz="457200"/>
              <a:r>
                <a:rPr lang="fr-FR" sz="1000" kern="0" dirty="0" smtClean="0">
                  <a:solidFill>
                    <a:srgbClr val="99449A">
                      <a:lumMod val="75000"/>
                    </a:srgbClr>
                  </a:solidFill>
                  <a:latin typeface="Calibri"/>
                </a:rPr>
                <a:t>Souscriptions</a:t>
              </a:r>
            </a:p>
          </p:txBody>
        </p:sp>
      </p:grpSp>
      <p:sp>
        <p:nvSpPr>
          <p:cNvPr id="3" name="Rectangle à coins arrondis 2"/>
          <p:cNvSpPr/>
          <p:nvPr/>
        </p:nvSpPr>
        <p:spPr>
          <a:xfrm>
            <a:off x="3095969" y="908720"/>
            <a:ext cx="1187999" cy="792088"/>
          </a:xfrm>
          <a:prstGeom prst="roundRect">
            <a:avLst/>
          </a:prstGeom>
          <a:no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prstClr val="white"/>
              </a:solidFill>
            </a:endParaRPr>
          </a:p>
        </p:txBody>
      </p:sp>
      <p:sp>
        <p:nvSpPr>
          <p:cNvPr id="5" name="Accolade fermante 4"/>
          <p:cNvSpPr/>
          <p:nvPr/>
        </p:nvSpPr>
        <p:spPr>
          <a:xfrm rot="5400000">
            <a:off x="3565002" y="1334665"/>
            <a:ext cx="288034" cy="1187998"/>
          </a:xfrm>
          <a:prstGeom prst="rightBrace">
            <a:avLst/>
          </a:prstGeom>
          <a:ln w="31750">
            <a:solidFill>
              <a:srgbClr val="7030A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solidFill>
                <a:prstClr val="black"/>
              </a:solidFill>
            </a:endParaRPr>
          </a:p>
        </p:txBody>
      </p:sp>
      <p:sp>
        <p:nvSpPr>
          <p:cNvPr id="35" name="ZoneTexte 34"/>
          <p:cNvSpPr txBox="1"/>
          <p:nvPr/>
        </p:nvSpPr>
        <p:spPr>
          <a:xfrm>
            <a:off x="340220" y="2087964"/>
            <a:ext cx="8264227" cy="830997"/>
          </a:xfrm>
          <a:prstGeom prst="rect">
            <a:avLst/>
          </a:prstGeom>
          <a:noFill/>
        </p:spPr>
        <p:txBody>
          <a:bodyPr wrap="square" rtlCol="0">
            <a:spAutoFit/>
          </a:bodyPr>
          <a:lstStyle/>
          <a:p>
            <a:pPr algn="just"/>
            <a:r>
              <a:rPr lang="fr-FR" sz="1600" dirty="0" smtClean="0">
                <a:solidFill>
                  <a:srgbClr val="7030A0"/>
                </a:solidFill>
                <a:latin typeface="Calibri" panose="020F0502020204030204" pitchFamily="34" charset="0"/>
                <a:cs typeface="Calibri" panose="020F0502020204030204" pitchFamily="34" charset="0"/>
                <a:sym typeface="Wingdings"/>
              </a:rPr>
              <a:t>Ce cas de figure « transfert FOURGOUS » est très particulier puisque selon les cas, il peut donner lieu à une proposition relevant des Portefeuilles Modèles, ou des GSM ou des Allocations Manuelles. Découvrons ce cas :</a:t>
            </a:r>
          </a:p>
        </p:txBody>
      </p:sp>
      <p:sp>
        <p:nvSpPr>
          <p:cNvPr id="19" name="Rectangle 18">
            <a:extLst>
              <a:ext uri="{FF2B5EF4-FFF2-40B4-BE49-F238E27FC236}">
                <a16:creationId xmlns:a16="http://schemas.microsoft.com/office/drawing/2014/main" xmlns="" id="{6EE970B3-62A6-43DA-8E39-DA1FF1E6F1E3}"/>
              </a:ext>
            </a:extLst>
          </p:cNvPr>
          <p:cNvSpPr/>
          <p:nvPr/>
        </p:nvSpPr>
        <p:spPr>
          <a:xfrm>
            <a:off x="343490" y="3350846"/>
            <a:ext cx="8438958" cy="68583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1450" indent="-171450" algn="just">
              <a:buFont typeface="Arial" panose="020B0604020202020204" pitchFamily="34" charset="0"/>
              <a:buChar char="•"/>
            </a:pPr>
            <a:r>
              <a:rPr lang="fr-FR" sz="1100" dirty="0">
                <a:solidFill>
                  <a:schemeClr val="tx1"/>
                </a:solidFill>
                <a:latin typeface="Arial Narrow" panose="020B0606020202030204" pitchFamily="34" charset="0"/>
              </a:rPr>
              <a:t>Dans le cadre du dispositif </a:t>
            </a:r>
            <a:r>
              <a:rPr lang="fr-FR" sz="1100" dirty="0" err="1">
                <a:solidFill>
                  <a:schemeClr val="tx1"/>
                </a:solidFill>
                <a:latin typeface="Arial Narrow" panose="020B0606020202030204" pitchFamily="34" charset="0"/>
              </a:rPr>
              <a:t>Fourgous</a:t>
            </a:r>
            <a:r>
              <a:rPr lang="fr-FR" sz="1100" dirty="0">
                <a:solidFill>
                  <a:schemeClr val="tx1"/>
                </a:solidFill>
                <a:latin typeface="Arial Narrow" panose="020B0606020202030204" pitchFamily="34" charset="0"/>
              </a:rPr>
              <a:t>, le conseiller peut être amené selon les besoins clients à réorienter un contrat d’assurance vie en euros vers un contrat d’assurance vie en Unités de Compte (UC). Il réalisera alors un transfert vers un nouveau produit et proposera une nouvelle offre au client.</a:t>
            </a:r>
          </a:p>
          <a:p>
            <a:pPr marL="171450" indent="-171450" algn="just">
              <a:buFont typeface="Arial" panose="020B0604020202020204" pitchFamily="34" charset="0"/>
              <a:buChar char="•"/>
            </a:pPr>
            <a:r>
              <a:rPr lang="fr-FR" sz="1100" dirty="0">
                <a:solidFill>
                  <a:schemeClr val="tx1"/>
                </a:solidFill>
                <a:latin typeface="Arial Narrow" panose="020B0606020202030204" pitchFamily="34" charset="0"/>
              </a:rPr>
              <a:t>Ce cas pratique vise à déterminer quelles étapes le conseiller devra suivre dans le cadre du parcours transitoire, et quelle(s) offre(s) proposer.</a:t>
            </a:r>
          </a:p>
        </p:txBody>
      </p:sp>
      <p:grpSp>
        <p:nvGrpSpPr>
          <p:cNvPr id="21" name="Groupe 20">
            <a:extLst>
              <a:ext uri="{FF2B5EF4-FFF2-40B4-BE49-F238E27FC236}">
                <a16:creationId xmlns:a16="http://schemas.microsoft.com/office/drawing/2014/main" xmlns="" id="{D6F0E8E5-A3DC-4742-996E-7B7ECE8E73F6}"/>
              </a:ext>
            </a:extLst>
          </p:cNvPr>
          <p:cNvGrpSpPr/>
          <p:nvPr/>
        </p:nvGrpSpPr>
        <p:grpSpPr>
          <a:xfrm>
            <a:off x="255578" y="3140968"/>
            <a:ext cx="8526870" cy="117928"/>
            <a:chOff x="284453" y="956107"/>
            <a:chExt cx="8526870" cy="117928"/>
          </a:xfrm>
        </p:grpSpPr>
        <p:sp>
          <p:nvSpPr>
            <p:cNvPr id="22" name="Content Placeholder 2">
              <a:extLst>
                <a:ext uri="{FF2B5EF4-FFF2-40B4-BE49-F238E27FC236}">
                  <a16:creationId xmlns:a16="http://schemas.microsoft.com/office/drawing/2014/main" xmlns="" id="{8CCC2A46-7A97-4AF9-87F1-969CBD2CEE28}"/>
                </a:ext>
              </a:extLst>
            </p:cNvPr>
            <p:cNvSpPr txBox="1">
              <a:spLocks/>
            </p:cNvSpPr>
            <p:nvPr/>
          </p:nvSpPr>
          <p:spPr bwMode="auto">
            <a:xfrm>
              <a:off x="284453" y="956107"/>
              <a:ext cx="2052000" cy="117928"/>
            </a:xfrm>
            <a:prstGeom prst="rect">
              <a:avLst/>
            </a:prstGeom>
            <a:noFill/>
            <a:ln>
              <a:noFill/>
            </a:ln>
            <a:extLst/>
          </p:spPr>
          <p:txBody>
            <a:bodyPr vert="horz" wrap="square" lIns="91440" tIns="45720" rIns="91440" bIns="45720" numCol="1" anchor="ctr" anchorCtr="0" compatLnSpc="1">
              <a:prstTxWarp prst="textNoShape">
                <a:avLst/>
              </a:prstTxWarp>
            </a:bodyPr>
            <a:lstStyle>
              <a:defPPr>
                <a:defRPr lang="fr-FR"/>
              </a:defPPr>
              <a:lvl1pPr indent="0" fontAlgn="base">
                <a:spcBef>
                  <a:spcPct val="20000"/>
                </a:spcBef>
                <a:spcAft>
                  <a:spcPct val="0"/>
                </a:spcAft>
                <a:buClr>
                  <a:schemeClr val="accent1"/>
                </a:buClr>
                <a:buSzPct val="80000"/>
                <a:buFont typeface="Wingdings" pitchFamily="2" charset="2"/>
                <a:buNone/>
                <a:defRPr sz="1000" b="1" kern="0" cap="small">
                  <a:solidFill>
                    <a:srgbClr val="FF0000"/>
                  </a:solidFill>
                  <a:latin typeface="Arial Narrow" panose="020B0606020202030204" pitchFamily="34" charset="0"/>
                </a:defRPr>
              </a:lvl1pPr>
              <a:lvl2pPr marL="742950" indent="-285750" fontAlgn="base">
                <a:spcBef>
                  <a:spcPct val="20000"/>
                </a:spcBef>
                <a:spcAft>
                  <a:spcPct val="0"/>
                </a:spcAft>
                <a:buClr>
                  <a:srgbClr val="F47920"/>
                </a:buClr>
                <a:buFont typeface="Verdana" pitchFamily="34" charset="0"/>
                <a:buChar char="&gt;"/>
              </a:lvl2pPr>
              <a:lvl3pPr marL="1143000" indent="-228600" fontAlgn="base">
                <a:spcBef>
                  <a:spcPct val="20000"/>
                </a:spcBef>
                <a:spcAft>
                  <a:spcPct val="0"/>
                </a:spcAft>
                <a:buClr>
                  <a:schemeClr val="accent2"/>
                </a:buClr>
                <a:buSzPct val="90000"/>
                <a:buChar char="•"/>
                <a:defRPr sz="1600"/>
              </a:lvl3pPr>
              <a:lvl4pPr marL="1600200" indent="-228600" fontAlgn="base">
                <a:spcBef>
                  <a:spcPct val="20000"/>
                </a:spcBef>
                <a:spcAft>
                  <a:spcPct val="0"/>
                </a:spcAft>
                <a:buClr>
                  <a:srgbClr val="BDCF41"/>
                </a:buClr>
                <a:buSzPct val="80000"/>
                <a:buFont typeface="Courier New" pitchFamily="49" charset="0"/>
                <a:buChar char="o"/>
                <a:defRPr sz="1200"/>
              </a:lvl4pPr>
              <a:lvl5pPr marL="2057400" indent="-228600" fontAlgn="base">
                <a:spcBef>
                  <a:spcPct val="20000"/>
                </a:spcBef>
                <a:spcAft>
                  <a:spcPct val="0"/>
                </a:spcAft>
                <a:buClr>
                  <a:srgbClr val="B0006C"/>
                </a:buClr>
                <a:buFont typeface="Arial" charset="0"/>
                <a:buChar char="»"/>
                <a:defRPr sz="1100"/>
              </a:lvl5pPr>
              <a:lvl6pPr marL="2514600" indent="-228600" fontAlgn="base">
                <a:spcBef>
                  <a:spcPct val="20000"/>
                </a:spcBef>
                <a:spcAft>
                  <a:spcPct val="0"/>
                </a:spcAft>
                <a:buClr>
                  <a:schemeClr val="hlink"/>
                </a:buClr>
                <a:buFont typeface="Arial" charset="0"/>
                <a:buChar char="»"/>
                <a:defRPr sz="1200"/>
              </a:lvl6pPr>
              <a:lvl7pPr marL="2971800" indent="-228600" fontAlgn="base">
                <a:spcBef>
                  <a:spcPct val="20000"/>
                </a:spcBef>
                <a:spcAft>
                  <a:spcPct val="0"/>
                </a:spcAft>
                <a:buClr>
                  <a:schemeClr val="hlink"/>
                </a:buClr>
                <a:buFont typeface="Arial" charset="0"/>
                <a:buChar char="»"/>
                <a:defRPr sz="1200"/>
              </a:lvl7pPr>
              <a:lvl8pPr marL="3429000" indent="-228600" fontAlgn="base">
                <a:spcBef>
                  <a:spcPct val="20000"/>
                </a:spcBef>
                <a:spcAft>
                  <a:spcPct val="0"/>
                </a:spcAft>
                <a:buClr>
                  <a:schemeClr val="hlink"/>
                </a:buClr>
                <a:buFont typeface="Arial" charset="0"/>
                <a:buChar char="»"/>
                <a:defRPr sz="1200"/>
              </a:lvl8pPr>
              <a:lvl9pPr marL="3886200" indent="-228600" fontAlgn="base">
                <a:spcBef>
                  <a:spcPct val="20000"/>
                </a:spcBef>
                <a:spcAft>
                  <a:spcPct val="0"/>
                </a:spcAft>
                <a:buClr>
                  <a:schemeClr val="hlink"/>
                </a:buClr>
                <a:buFont typeface="Arial" charset="0"/>
                <a:buChar char="»"/>
                <a:defRPr sz="1200"/>
              </a:lvl9pPr>
            </a:lstStyle>
            <a:p>
              <a:r>
                <a:rPr lang="fr-FR" sz="1300" dirty="0">
                  <a:solidFill>
                    <a:srgbClr val="C31632"/>
                  </a:solidFill>
                </a:rPr>
                <a:t>Description du cas d’usage</a:t>
              </a:r>
            </a:p>
          </p:txBody>
        </p:sp>
        <p:cxnSp>
          <p:nvCxnSpPr>
            <p:cNvPr id="23" name="Connecteur droit avec flèche 106">
              <a:extLst>
                <a:ext uri="{FF2B5EF4-FFF2-40B4-BE49-F238E27FC236}">
                  <a16:creationId xmlns:a16="http://schemas.microsoft.com/office/drawing/2014/main" xmlns="" id="{DC35E8BF-48C1-41FB-A32E-ABDA8FACA58F}"/>
                </a:ext>
              </a:extLst>
            </p:cNvPr>
            <p:cNvCxnSpPr>
              <a:cxnSpLocks/>
            </p:cNvCxnSpPr>
            <p:nvPr/>
          </p:nvCxnSpPr>
          <p:spPr>
            <a:xfrm>
              <a:off x="2079323" y="1015071"/>
              <a:ext cx="6732000" cy="13882"/>
            </a:xfrm>
            <a:prstGeom prst="straightConnector1">
              <a:avLst/>
            </a:prstGeom>
            <a:ln>
              <a:solidFill>
                <a:schemeClr val="bg1">
                  <a:lumMod val="7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sp>
        <p:nvSpPr>
          <p:cNvPr id="24" name="Rectangle 23">
            <a:extLst>
              <a:ext uri="{FF2B5EF4-FFF2-40B4-BE49-F238E27FC236}">
                <a16:creationId xmlns:a16="http://schemas.microsoft.com/office/drawing/2014/main" xmlns="" id="{85CECB21-7061-4B66-B3BF-53199123297B}"/>
              </a:ext>
            </a:extLst>
          </p:cNvPr>
          <p:cNvSpPr/>
          <p:nvPr/>
        </p:nvSpPr>
        <p:spPr>
          <a:xfrm>
            <a:off x="320630" y="4322059"/>
            <a:ext cx="8520298" cy="160003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1100" dirty="0">
                <a:solidFill>
                  <a:schemeClr val="tx1"/>
                </a:solidFill>
              </a:rPr>
              <a:t>Pour bénéficier du dispositif, le transfert doit :</a:t>
            </a:r>
          </a:p>
          <a:p>
            <a:endParaRPr lang="fr-FR" sz="1200" dirty="0">
              <a:solidFill>
                <a:schemeClr val="tx1"/>
              </a:solidFill>
            </a:endParaRPr>
          </a:p>
          <a:p>
            <a:endParaRPr lang="fr-FR" sz="1200" dirty="0">
              <a:solidFill>
                <a:schemeClr val="tx1"/>
              </a:solidFill>
            </a:endParaRPr>
          </a:p>
          <a:p>
            <a:endParaRPr lang="fr-FR" sz="1200" dirty="0">
              <a:solidFill>
                <a:schemeClr val="tx1"/>
              </a:solidFill>
            </a:endParaRPr>
          </a:p>
          <a:p>
            <a:endParaRPr lang="fr-FR" sz="1200" dirty="0">
              <a:solidFill>
                <a:schemeClr val="tx1"/>
              </a:solidFill>
            </a:endParaRPr>
          </a:p>
          <a:p>
            <a:endParaRPr lang="fr-FR" sz="1200" dirty="0">
              <a:solidFill>
                <a:schemeClr val="tx1"/>
              </a:solidFill>
            </a:endParaRPr>
          </a:p>
          <a:p>
            <a:endParaRPr lang="fr-FR" sz="1200" dirty="0">
              <a:solidFill>
                <a:schemeClr val="tx1"/>
              </a:solidFill>
            </a:endParaRPr>
          </a:p>
        </p:txBody>
      </p:sp>
      <p:cxnSp>
        <p:nvCxnSpPr>
          <p:cNvPr id="26" name="Connecteur droit avec flèche 106">
            <a:extLst>
              <a:ext uri="{FF2B5EF4-FFF2-40B4-BE49-F238E27FC236}">
                <a16:creationId xmlns:a16="http://schemas.microsoft.com/office/drawing/2014/main" xmlns="" id="{D6459ADC-8F6F-4002-81F2-9DECD6A80343}"/>
              </a:ext>
            </a:extLst>
          </p:cNvPr>
          <p:cNvCxnSpPr>
            <a:cxnSpLocks/>
          </p:cNvCxnSpPr>
          <p:nvPr/>
        </p:nvCxnSpPr>
        <p:spPr>
          <a:xfrm>
            <a:off x="2330523" y="4309190"/>
            <a:ext cx="6548374" cy="0"/>
          </a:xfrm>
          <a:prstGeom prst="straightConnector1">
            <a:avLst/>
          </a:prstGeom>
          <a:ln>
            <a:solidFill>
              <a:schemeClr val="bg1">
                <a:lumMod val="7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27" name="Content Placeholder 2">
            <a:extLst>
              <a:ext uri="{FF2B5EF4-FFF2-40B4-BE49-F238E27FC236}">
                <a16:creationId xmlns:a16="http://schemas.microsoft.com/office/drawing/2014/main" xmlns="" id="{CD8204E4-62A0-4838-9077-44940F498C34}"/>
              </a:ext>
            </a:extLst>
          </p:cNvPr>
          <p:cNvSpPr txBox="1">
            <a:spLocks/>
          </p:cNvSpPr>
          <p:nvPr/>
        </p:nvSpPr>
        <p:spPr bwMode="auto">
          <a:xfrm>
            <a:off x="255578" y="4193016"/>
            <a:ext cx="2336400" cy="194249"/>
          </a:xfrm>
          <a:prstGeom prst="rect">
            <a:avLst/>
          </a:prstGeom>
          <a:solidFill>
            <a:schemeClr val="bg1"/>
          </a:solidFill>
          <a:ln>
            <a:noFill/>
          </a:ln>
          <a:extLst/>
        </p:spPr>
        <p:txBody>
          <a:bodyPr vert="horz" wrap="square" lIns="91440" tIns="45720" rIns="91440" bIns="45720" numCol="1" anchor="ctr" anchorCtr="0" compatLnSpc="1">
            <a:prstTxWarp prst="textNoShape">
              <a:avLst/>
            </a:prstTxWarp>
          </a:bodyPr>
          <a:lstStyle>
            <a:defPPr>
              <a:defRPr lang="fr-FR"/>
            </a:defPPr>
            <a:lvl1pPr indent="0" fontAlgn="base">
              <a:spcBef>
                <a:spcPct val="20000"/>
              </a:spcBef>
              <a:spcAft>
                <a:spcPct val="0"/>
              </a:spcAft>
              <a:buClr>
                <a:schemeClr val="accent1"/>
              </a:buClr>
              <a:buSzPct val="80000"/>
              <a:buFont typeface="Wingdings" pitchFamily="2" charset="2"/>
              <a:buNone/>
              <a:defRPr sz="1300" b="1" kern="0" cap="small">
                <a:solidFill>
                  <a:srgbClr val="FF0000"/>
                </a:solidFill>
                <a:latin typeface="Arial Narrow" panose="020B0606020202030204" pitchFamily="34" charset="0"/>
              </a:defRPr>
            </a:lvl1pPr>
            <a:lvl2pPr marL="742950" indent="-285750" fontAlgn="base">
              <a:spcBef>
                <a:spcPct val="20000"/>
              </a:spcBef>
              <a:spcAft>
                <a:spcPct val="0"/>
              </a:spcAft>
              <a:buClr>
                <a:srgbClr val="F47920"/>
              </a:buClr>
              <a:buFont typeface="Verdana" pitchFamily="34" charset="0"/>
              <a:buChar char="&gt;"/>
            </a:lvl2pPr>
            <a:lvl3pPr marL="1143000" indent="-228600" fontAlgn="base">
              <a:spcBef>
                <a:spcPct val="20000"/>
              </a:spcBef>
              <a:spcAft>
                <a:spcPct val="0"/>
              </a:spcAft>
              <a:buClr>
                <a:schemeClr val="accent2"/>
              </a:buClr>
              <a:buSzPct val="90000"/>
              <a:buChar char="•"/>
              <a:defRPr sz="1600"/>
            </a:lvl3pPr>
            <a:lvl4pPr marL="1600200" indent="-228600" fontAlgn="base">
              <a:spcBef>
                <a:spcPct val="20000"/>
              </a:spcBef>
              <a:spcAft>
                <a:spcPct val="0"/>
              </a:spcAft>
              <a:buClr>
                <a:srgbClr val="BDCF41"/>
              </a:buClr>
              <a:buSzPct val="80000"/>
              <a:buFont typeface="Courier New" pitchFamily="49" charset="0"/>
              <a:buChar char="o"/>
              <a:defRPr sz="1200"/>
            </a:lvl4pPr>
            <a:lvl5pPr marL="2057400" indent="-228600" fontAlgn="base">
              <a:spcBef>
                <a:spcPct val="20000"/>
              </a:spcBef>
              <a:spcAft>
                <a:spcPct val="0"/>
              </a:spcAft>
              <a:buClr>
                <a:srgbClr val="B0006C"/>
              </a:buClr>
              <a:buFont typeface="Arial" charset="0"/>
              <a:buChar char="»"/>
              <a:defRPr sz="1100"/>
            </a:lvl5pPr>
            <a:lvl6pPr marL="2514600" indent="-228600" fontAlgn="base">
              <a:spcBef>
                <a:spcPct val="20000"/>
              </a:spcBef>
              <a:spcAft>
                <a:spcPct val="0"/>
              </a:spcAft>
              <a:buClr>
                <a:schemeClr val="hlink"/>
              </a:buClr>
              <a:buFont typeface="Arial" charset="0"/>
              <a:buChar char="»"/>
              <a:defRPr sz="1200"/>
            </a:lvl6pPr>
            <a:lvl7pPr marL="2971800" indent="-228600" fontAlgn="base">
              <a:spcBef>
                <a:spcPct val="20000"/>
              </a:spcBef>
              <a:spcAft>
                <a:spcPct val="0"/>
              </a:spcAft>
              <a:buClr>
                <a:schemeClr val="hlink"/>
              </a:buClr>
              <a:buFont typeface="Arial" charset="0"/>
              <a:buChar char="»"/>
              <a:defRPr sz="1200"/>
            </a:lvl7pPr>
            <a:lvl8pPr marL="3429000" indent="-228600" fontAlgn="base">
              <a:spcBef>
                <a:spcPct val="20000"/>
              </a:spcBef>
              <a:spcAft>
                <a:spcPct val="0"/>
              </a:spcAft>
              <a:buClr>
                <a:schemeClr val="hlink"/>
              </a:buClr>
              <a:buFont typeface="Arial" charset="0"/>
              <a:buChar char="»"/>
              <a:defRPr sz="1200"/>
            </a:lvl8pPr>
            <a:lvl9pPr marL="3886200" indent="-228600" fontAlgn="base">
              <a:spcBef>
                <a:spcPct val="20000"/>
              </a:spcBef>
              <a:spcAft>
                <a:spcPct val="0"/>
              </a:spcAft>
              <a:buClr>
                <a:schemeClr val="hlink"/>
              </a:buClr>
              <a:buFont typeface="Arial" charset="0"/>
              <a:buChar char="»"/>
              <a:defRPr sz="1200"/>
            </a:lvl9pPr>
          </a:lstStyle>
          <a:p>
            <a:r>
              <a:rPr lang="fr-FR" dirty="0">
                <a:solidFill>
                  <a:srgbClr val="C31632"/>
                </a:solidFill>
              </a:rPr>
              <a:t>Modalité requise et contraintes</a:t>
            </a:r>
          </a:p>
        </p:txBody>
      </p:sp>
      <p:sp>
        <p:nvSpPr>
          <p:cNvPr id="28" name="Rectangle 27">
            <a:extLst>
              <a:ext uri="{FF2B5EF4-FFF2-40B4-BE49-F238E27FC236}">
                <a16:creationId xmlns:a16="http://schemas.microsoft.com/office/drawing/2014/main" xmlns="" id="{CD7EB350-2D06-4D38-A601-F93524F672A5}"/>
              </a:ext>
            </a:extLst>
          </p:cNvPr>
          <p:cNvSpPr/>
          <p:nvPr/>
        </p:nvSpPr>
        <p:spPr>
          <a:xfrm>
            <a:off x="594359" y="4689288"/>
            <a:ext cx="4014911" cy="121090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80975" lvl="1">
              <a:spcAft>
                <a:spcPts val="600"/>
              </a:spcAft>
            </a:pPr>
            <a:r>
              <a:rPr lang="fr-FR" sz="1100" dirty="0">
                <a:solidFill>
                  <a:schemeClr val="tx1"/>
                </a:solidFill>
              </a:rPr>
              <a:t>Correspondre à la situation patrimoniale et aux objectifs de placements du client.</a:t>
            </a:r>
          </a:p>
          <a:p>
            <a:pPr marL="180975" lvl="1">
              <a:spcAft>
                <a:spcPts val="600"/>
              </a:spcAft>
            </a:pPr>
            <a:r>
              <a:rPr lang="fr-FR" sz="1100" dirty="0">
                <a:solidFill>
                  <a:schemeClr val="tx1"/>
                </a:solidFill>
              </a:rPr>
              <a:t>Se faire uniquement sur un nouveau contrat. Il ne peut donc pas porter sur un contrat en UC que le client possède déjà.</a:t>
            </a:r>
          </a:p>
          <a:p>
            <a:pPr marL="180975" lvl="1">
              <a:spcAft>
                <a:spcPts val="600"/>
              </a:spcAft>
            </a:pPr>
            <a:r>
              <a:rPr lang="fr-FR" sz="1100" dirty="0">
                <a:solidFill>
                  <a:schemeClr val="tx1"/>
                </a:solidFill>
              </a:rPr>
              <a:t>Se faire uniquement sur les contrats CNP.</a:t>
            </a:r>
          </a:p>
        </p:txBody>
      </p:sp>
      <p:sp>
        <p:nvSpPr>
          <p:cNvPr id="29" name="Rectangle 28">
            <a:extLst>
              <a:ext uri="{FF2B5EF4-FFF2-40B4-BE49-F238E27FC236}">
                <a16:creationId xmlns:a16="http://schemas.microsoft.com/office/drawing/2014/main" xmlns="" id="{5BB8F01E-F686-4AA5-9853-6C47469C7E1D}"/>
              </a:ext>
            </a:extLst>
          </p:cNvPr>
          <p:cNvSpPr/>
          <p:nvPr/>
        </p:nvSpPr>
        <p:spPr>
          <a:xfrm>
            <a:off x="4914675" y="4689288"/>
            <a:ext cx="3708000" cy="1332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80975" lvl="1">
              <a:spcAft>
                <a:spcPts val="600"/>
              </a:spcAft>
            </a:pPr>
            <a:r>
              <a:rPr lang="fr-FR" sz="1100" dirty="0">
                <a:solidFill>
                  <a:schemeClr val="tx1"/>
                </a:solidFill>
              </a:rPr>
              <a:t>Porter sur la totalité de l’épargne. Un transfert partiel ne peut donc pas être envisagé.</a:t>
            </a:r>
          </a:p>
          <a:p>
            <a:pPr marL="180975" lvl="1">
              <a:spcAft>
                <a:spcPts val="600"/>
              </a:spcAft>
            </a:pPr>
            <a:r>
              <a:rPr lang="fr-FR" sz="1100" dirty="0">
                <a:solidFill>
                  <a:schemeClr val="tx1"/>
                </a:solidFill>
              </a:rPr>
              <a:t>Comporter à minima 20% en Unités de Comptes investies en action.</a:t>
            </a:r>
          </a:p>
          <a:p>
            <a:pPr marL="180975" lvl="1">
              <a:spcAft>
                <a:spcPts val="600"/>
              </a:spcAft>
            </a:pPr>
            <a:r>
              <a:rPr lang="fr-FR" sz="1100" dirty="0">
                <a:solidFill>
                  <a:schemeClr val="tx1"/>
                </a:solidFill>
              </a:rPr>
              <a:t>Le projet dédié au transfert </a:t>
            </a:r>
            <a:r>
              <a:rPr lang="fr-FR" sz="1100" dirty="0" err="1">
                <a:solidFill>
                  <a:schemeClr val="tx1"/>
                </a:solidFill>
              </a:rPr>
              <a:t>Fourgous</a:t>
            </a:r>
            <a:r>
              <a:rPr lang="fr-FR" sz="1100" dirty="0">
                <a:solidFill>
                  <a:schemeClr val="tx1"/>
                </a:solidFill>
              </a:rPr>
              <a:t> doit avoir un risque minimum « R2 – risque modéré ».</a:t>
            </a:r>
          </a:p>
        </p:txBody>
      </p:sp>
      <p:sp>
        <p:nvSpPr>
          <p:cNvPr id="30" name="Ellipse 29">
            <a:extLst>
              <a:ext uri="{FF2B5EF4-FFF2-40B4-BE49-F238E27FC236}">
                <a16:creationId xmlns:a16="http://schemas.microsoft.com/office/drawing/2014/main" xmlns="" id="{7419BA0D-4125-4F5B-8069-C8DF9F7BC6E5}"/>
              </a:ext>
            </a:extLst>
          </p:cNvPr>
          <p:cNvSpPr/>
          <p:nvPr/>
        </p:nvSpPr>
        <p:spPr>
          <a:xfrm>
            <a:off x="528790" y="5244076"/>
            <a:ext cx="216000" cy="216000"/>
          </a:xfrm>
          <a:prstGeom prst="ellipse">
            <a:avLst/>
          </a:prstGeom>
          <a:solidFill>
            <a:srgbClr val="C316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b="1" dirty="0"/>
              <a:t>2</a:t>
            </a:r>
          </a:p>
        </p:txBody>
      </p:sp>
      <p:sp>
        <p:nvSpPr>
          <p:cNvPr id="31" name="Ellipse 30">
            <a:extLst>
              <a:ext uri="{FF2B5EF4-FFF2-40B4-BE49-F238E27FC236}">
                <a16:creationId xmlns:a16="http://schemas.microsoft.com/office/drawing/2014/main" xmlns="" id="{0DCB95B2-A491-49A3-BE43-2707C5DE9C9A}"/>
              </a:ext>
            </a:extLst>
          </p:cNvPr>
          <p:cNvSpPr/>
          <p:nvPr/>
        </p:nvSpPr>
        <p:spPr>
          <a:xfrm>
            <a:off x="528790" y="5633236"/>
            <a:ext cx="216000" cy="216000"/>
          </a:xfrm>
          <a:prstGeom prst="ellipse">
            <a:avLst/>
          </a:prstGeom>
          <a:solidFill>
            <a:srgbClr val="C316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b="1" dirty="0"/>
              <a:t>3</a:t>
            </a:r>
          </a:p>
        </p:txBody>
      </p:sp>
      <p:sp>
        <p:nvSpPr>
          <p:cNvPr id="32" name="Ellipse 31">
            <a:extLst>
              <a:ext uri="{FF2B5EF4-FFF2-40B4-BE49-F238E27FC236}">
                <a16:creationId xmlns:a16="http://schemas.microsoft.com/office/drawing/2014/main" xmlns="" id="{AFF46971-AD3B-4271-9EF4-5B2E11339027}"/>
              </a:ext>
            </a:extLst>
          </p:cNvPr>
          <p:cNvSpPr/>
          <p:nvPr/>
        </p:nvSpPr>
        <p:spPr>
          <a:xfrm>
            <a:off x="4843555" y="4794829"/>
            <a:ext cx="216000" cy="2160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b="1" dirty="0"/>
              <a:t>4</a:t>
            </a:r>
          </a:p>
        </p:txBody>
      </p:sp>
      <p:sp>
        <p:nvSpPr>
          <p:cNvPr id="33" name="Ellipse 32">
            <a:extLst>
              <a:ext uri="{FF2B5EF4-FFF2-40B4-BE49-F238E27FC236}">
                <a16:creationId xmlns:a16="http://schemas.microsoft.com/office/drawing/2014/main" xmlns="" id="{04B92609-71E0-48B7-A70A-E6104A808AC9}"/>
              </a:ext>
            </a:extLst>
          </p:cNvPr>
          <p:cNvSpPr/>
          <p:nvPr/>
        </p:nvSpPr>
        <p:spPr>
          <a:xfrm>
            <a:off x="4843555" y="5244076"/>
            <a:ext cx="216000" cy="2160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b="1" dirty="0"/>
              <a:t>5</a:t>
            </a:r>
          </a:p>
        </p:txBody>
      </p:sp>
      <p:sp>
        <p:nvSpPr>
          <p:cNvPr id="34" name="Ellipse 33">
            <a:extLst>
              <a:ext uri="{FF2B5EF4-FFF2-40B4-BE49-F238E27FC236}">
                <a16:creationId xmlns:a16="http://schemas.microsoft.com/office/drawing/2014/main" xmlns="" id="{2F2FA529-4420-47F0-8C22-6BFEF344E797}"/>
              </a:ext>
            </a:extLst>
          </p:cNvPr>
          <p:cNvSpPr/>
          <p:nvPr/>
        </p:nvSpPr>
        <p:spPr>
          <a:xfrm>
            <a:off x="4843555" y="5633236"/>
            <a:ext cx="216000" cy="2160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b="1" dirty="0"/>
              <a:t>6</a:t>
            </a:r>
          </a:p>
        </p:txBody>
      </p:sp>
      <p:sp>
        <p:nvSpPr>
          <p:cNvPr id="36" name="Ellipse 35">
            <a:extLst>
              <a:ext uri="{FF2B5EF4-FFF2-40B4-BE49-F238E27FC236}">
                <a16:creationId xmlns:a16="http://schemas.microsoft.com/office/drawing/2014/main" xmlns="" id="{F51FC02E-C19E-4656-8FD2-09FB9AEBC246}"/>
              </a:ext>
            </a:extLst>
          </p:cNvPr>
          <p:cNvSpPr/>
          <p:nvPr/>
        </p:nvSpPr>
        <p:spPr>
          <a:xfrm>
            <a:off x="528790" y="4794829"/>
            <a:ext cx="216000" cy="216000"/>
          </a:xfrm>
          <a:prstGeom prst="ellipse">
            <a:avLst/>
          </a:prstGeom>
          <a:solidFill>
            <a:srgbClr val="C316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b="1" dirty="0"/>
              <a:t>1</a:t>
            </a:r>
          </a:p>
        </p:txBody>
      </p:sp>
      <p:cxnSp>
        <p:nvCxnSpPr>
          <p:cNvPr id="37" name="Connecteur droit 36">
            <a:extLst>
              <a:ext uri="{FF2B5EF4-FFF2-40B4-BE49-F238E27FC236}">
                <a16:creationId xmlns:a16="http://schemas.microsoft.com/office/drawing/2014/main" xmlns="" id="{98BF07BA-609A-42D4-BAE1-5DC4D1F25342}"/>
              </a:ext>
            </a:extLst>
          </p:cNvPr>
          <p:cNvCxnSpPr/>
          <p:nvPr/>
        </p:nvCxnSpPr>
        <p:spPr>
          <a:xfrm>
            <a:off x="4609270" y="4664117"/>
            <a:ext cx="0" cy="1256853"/>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7344558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Titre 24"/>
          <p:cNvSpPr>
            <a:spLocks noGrp="1"/>
          </p:cNvSpPr>
          <p:nvPr>
            <p:ph type="title"/>
          </p:nvPr>
        </p:nvSpPr>
        <p:spPr>
          <a:xfrm>
            <a:off x="251308" y="378000"/>
            <a:ext cx="8543492" cy="399600"/>
          </a:xfrm>
        </p:spPr>
        <p:txBody>
          <a:bodyPr/>
          <a:lstStyle/>
          <a:p>
            <a:r>
              <a:rPr lang="fr-FR" dirty="0" smtClean="0">
                <a:solidFill>
                  <a:srgbClr val="7030A0"/>
                </a:solidFill>
              </a:rPr>
              <a:t>C) Propositions de la banque : cas particuliers « </a:t>
            </a:r>
            <a:r>
              <a:rPr lang="fr-FR" i="1" dirty="0" smtClean="0">
                <a:solidFill>
                  <a:srgbClr val="C31632"/>
                </a:solidFill>
              </a:rPr>
              <a:t>FOURGOUS</a:t>
            </a:r>
            <a:r>
              <a:rPr lang="fr-FR" dirty="0" smtClean="0">
                <a:solidFill>
                  <a:srgbClr val="7030A0"/>
                </a:solidFill>
              </a:rPr>
              <a:t> » (2/3)</a:t>
            </a:r>
            <a:endParaRPr lang="fr-FR" dirty="0">
              <a:solidFill>
                <a:srgbClr val="7030A0"/>
              </a:solidFill>
            </a:endParaRPr>
          </a:p>
        </p:txBody>
      </p:sp>
      <p:sp>
        <p:nvSpPr>
          <p:cNvPr id="4" name="Espace réservé du numéro de diapositive 3"/>
          <p:cNvSpPr>
            <a:spLocks noGrp="1"/>
          </p:cNvSpPr>
          <p:nvPr>
            <p:ph type="sldNum" sz="quarter" idx="22"/>
          </p:nvPr>
        </p:nvSpPr>
        <p:spPr/>
        <p:txBody>
          <a:bodyPr/>
          <a:lstStyle/>
          <a:p>
            <a:fld id="{0536D7D7-E68B-4848-A580-3E20DDE126DB}" type="slidenum">
              <a:rPr lang="fr-FR" smtClean="0">
                <a:solidFill>
                  <a:prstClr val="black"/>
                </a:solidFill>
              </a:rPr>
              <a:pPr/>
              <a:t>21</a:t>
            </a:fld>
            <a:endParaRPr lang="fr-FR" dirty="0">
              <a:solidFill>
                <a:prstClr val="black"/>
              </a:solidFill>
            </a:endParaRPr>
          </a:p>
        </p:txBody>
      </p:sp>
      <p:grpSp>
        <p:nvGrpSpPr>
          <p:cNvPr id="46" name="Groupe 45"/>
          <p:cNvGrpSpPr/>
          <p:nvPr/>
        </p:nvGrpSpPr>
        <p:grpSpPr>
          <a:xfrm>
            <a:off x="95496" y="1052736"/>
            <a:ext cx="8706599" cy="432000"/>
            <a:chOff x="159489" y="1401704"/>
            <a:chExt cx="8706599" cy="432000"/>
          </a:xfrm>
        </p:grpSpPr>
        <p:sp>
          <p:nvSpPr>
            <p:cNvPr id="47" name="Chevron 46"/>
            <p:cNvSpPr/>
            <p:nvPr/>
          </p:nvSpPr>
          <p:spPr>
            <a:xfrm>
              <a:off x="5596774" y="1401704"/>
              <a:ext cx="1080000" cy="432000"/>
            </a:xfrm>
            <a:prstGeom prst="chevron">
              <a:avLst/>
            </a:prstGeom>
            <a:gradFill flip="none" rotWithShape="1">
              <a:gsLst>
                <a:gs pos="4000">
                  <a:srgbClr val="FF0000">
                    <a:alpha val="80000"/>
                  </a:srgbClr>
                </a:gs>
                <a:gs pos="100000">
                  <a:srgbClr val="581D74"/>
                </a:gs>
              </a:gsLst>
              <a:lin ang="8100000" scaled="1"/>
              <a:tileRect/>
            </a:gradFill>
            <a:ln w="9525" cap="flat" cmpd="sng" algn="ctr">
              <a:solidFill>
                <a:sysClr val="window" lastClr="FFFFFF"/>
              </a:solidFill>
              <a:prstDash val="solid"/>
            </a:ln>
            <a:effectLst/>
          </p:spPr>
          <p:txBody>
            <a:bodyPr rtlCol="0" anchor="ctr"/>
            <a:lstStyle/>
            <a:p>
              <a:pPr algn="ctr" defTabSz="457200"/>
              <a:r>
                <a:rPr lang="fr-FR" sz="1000" kern="0" dirty="0" smtClean="0">
                  <a:solidFill>
                    <a:prstClr val="white"/>
                  </a:solidFill>
                  <a:latin typeface="Calibri"/>
                </a:rPr>
                <a:t>Choix du client</a:t>
              </a:r>
            </a:p>
          </p:txBody>
        </p:sp>
        <p:sp>
          <p:nvSpPr>
            <p:cNvPr id="48" name="Chevron 47"/>
            <p:cNvSpPr/>
            <p:nvPr/>
          </p:nvSpPr>
          <p:spPr>
            <a:xfrm>
              <a:off x="4178117" y="1401704"/>
              <a:ext cx="1548000" cy="432000"/>
            </a:xfrm>
            <a:prstGeom prst="chevron">
              <a:avLst/>
            </a:prstGeom>
            <a:gradFill flip="none" rotWithShape="1">
              <a:gsLst>
                <a:gs pos="4000">
                  <a:srgbClr val="FF0000">
                    <a:alpha val="60000"/>
                  </a:srgbClr>
                </a:gs>
                <a:gs pos="100000">
                  <a:srgbClr val="581D74"/>
                </a:gs>
              </a:gsLst>
              <a:lin ang="8100000" scaled="1"/>
              <a:tileRect/>
            </a:gradFill>
            <a:ln w="9525" cap="flat" cmpd="sng" algn="ctr">
              <a:solidFill>
                <a:sysClr val="window" lastClr="FFFFFF"/>
              </a:solidFill>
              <a:prstDash val="solid"/>
            </a:ln>
            <a:effectLst/>
          </p:spPr>
          <p:txBody>
            <a:bodyPr rtlCol="0" anchor="ctr"/>
            <a:lstStyle/>
            <a:p>
              <a:pPr algn="ctr" defTabSz="457200"/>
              <a:r>
                <a:rPr lang="fr-FR" sz="1000" kern="0" dirty="0" smtClean="0">
                  <a:solidFill>
                    <a:prstClr val="white"/>
                  </a:solidFill>
                  <a:latin typeface="Calibri"/>
                </a:rPr>
                <a:t>Infos</a:t>
              </a:r>
            </a:p>
            <a:p>
              <a:pPr algn="ctr" defTabSz="457200"/>
              <a:r>
                <a:rPr lang="fr-FR" sz="1000" kern="0" dirty="0" smtClean="0">
                  <a:solidFill>
                    <a:prstClr val="white"/>
                  </a:solidFill>
                  <a:latin typeface="Calibri"/>
                </a:rPr>
                <a:t>précontractuelles</a:t>
              </a:r>
            </a:p>
          </p:txBody>
        </p:sp>
        <p:sp>
          <p:nvSpPr>
            <p:cNvPr id="49" name="Chevron 48"/>
            <p:cNvSpPr/>
            <p:nvPr/>
          </p:nvSpPr>
          <p:spPr>
            <a:xfrm>
              <a:off x="3155460" y="1401704"/>
              <a:ext cx="1152000" cy="432000"/>
            </a:xfrm>
            <a:prstGeom prst="chevron">
              <a:avLst/>
            </a:prstGeom>
            <a:gradFill flip="none" rotWithShape="1">
              <a:gsLst>
                <a:gs pos="4000">
                  <a:srgbClr val="FF0000">
                    <a:alpha val="40000"/>
                  </a:srgbClr>
                </a:gs>
                <a:gs pos="100000">
                  <a:srgbClr val="581D74"/>
                </a:gs>
              </a:gsLst>
              <a:lin ang="8100000" scaled="1"/>
              <a:tileRect/>
            </a:gradFill>
            <a:ln w="9525" cap="flat" cmpd="sng" algn="ctr">
              <a:solidFill>
                <a:sysClr val="window" lastClr="FFFFFF"/>
              </a:solidFill>
              <a:prstDash val="solid"/>
            </a:ln>
            <a:effectLst/>
          </p:spPr>
          <p:txBody>
            <a:bodyPr rtlCol="0" anchor="ctr"/>
            <a:lstStyle/>
            <a:p>
              <a:pPr algn="ctr" defTabSz="457200"/>
              <a:r>
                <a:rPr lang="fr-FR" sz="1000" kern="0" dirty="0" err="1" smtClean="0">
                  <a:solidFill>
                    <a:prstClr val="white"/>
                  </a:solidFill>
                  <a:latin typeface="Calibri"/>
                </a:rPr>
                <a:t>Propo</a:t>
              </a:r>
              <a:r>
                <a:rPr lang="fr-FR" sz="1000" kern="0" dirty="0" smtClean="0">
                  <a:solidFill>
                    <a:prstClr val="white"/>
                  </a:solidFill>
                  <a:latin typeface="Calibri"/>
                </a:rPr>
                <a:t> de la banque</a:t>
              </a:r>
            </a:p>
          </p:txBody>
        </p:sp>
        <p:sp>
          <p:nvSpPr>
            <p:cNvPr id="50" name="Chevron 49"/>
            <p:cNvSpPr/>
            <p:nvPr/>
          </p:nvSpPr>
          <p:spPr>
            <a:xfrm>
              <a:off x="2096803" y="1401704"/>
              <a:ext cx="1188000" cy="432000"/>
            </a:xfrm>
            <a:prstGeom prst="chevron">
              <a:avLst/>
            </a:prstGeom>
            <a:gradFill flip="none" rotWithShape="1">
              <a:gsLst>
                <a:gs pos="0">
                  <a:srgbClr val="99449A">
                    <a:lumMod val="50000"/>
                  </a:srgbClr>
                </a:gs>
                <a:gs pos="100000">
                  <a:srgbClr val="C00000"/>
                </a:gs>
              </a:gsLst>
              <a:lin ang="18900000" scaled="1"/>
              <a:tileRect/>
            </a:gradFill>
            <a:ln w="9525" cap="flat" cmpd="sng" algn="ctr">
              <a:solidFill>
                <a:sysClr val="window" lastClr="FFFFFF"/>
              </a:solidFill>
              <a:prstDash val="solid"/>
            </a:ln>
            <a:effectLst/>
          </p:spPr>
          <p:txBody>
            <a:bodyPr rtlCol="0" anchor="ctr"/>
            <a:lstStyle/>
            <a:p>
              <a:pPr algn="ctr" defTabSz="457200"/>
              <a:r>
                <a:rPr lang="fr-FR" sz="1000" kern="0" dirty="0" smtClean="0">
                  <a:solidFill>
                    <a:prstClr val="white"/>
                  </a:solidFill>
                  <a:latin typeface="Calibri"/>
                </a:rPr>
                <a:t>Définition des projets</a:t>
              </a:r>
            </a:p>
          </p:txBody>
        </p:sp>
        <p:sp>
          <p:nvSpPr>
            <p:cNvPr id="51" name="Chevron 50"/>
            <p:cNvSpPr/>
            <p:nvPr/>
          </p:nvSpPr>
          <p:spPr>
            <a:xfrm>
              <a:off x="6547431" y="1401704"/>
              <a:ext cx="1116000" cy="432000"/>
            </a:xfrm>
            <a:prstGeom prst="chevron">
              <a:avLst/>
            </a:prstGeom>
            <a:gradFill flip="none" rotWithShape="1">
              <a:gsLst>
                <a:gs pos="4000">
                  <a:srgbClr val="FF0000">
                    <a:alpha val="80000"/>
                  </a:srgbClr>
                </a:gs>
                <a:gs pos="100000">
                  <a:srgbClr val="581D74"/>
                </a:gs>
              </a:gsLst>
              <a:lin ang="8100000" scaled="1"/>
              <a:tileRect/>
            </a:gradFill>
            <a:ln w="9525" cap="flat" cmpd="sng" algn="ctr">
              <a:solidFill>
                <a:sysClr val="window" lastClr="FFFFFF"/>
              </a:solidFill>
              <a:prstDash val="solid"/>
            </a:ln>
            <a:effectLst/>
          </p:spPr>
          <p:txBody>
            <a:bodyPr rtlCol="0" anchor="ctr"/>
            <a:lstStyle/>
            <a:p>
              <a:pPr algn="ctr" defTabSz="457200"/>
              <a:r>
                <a:rPr lang="fr-FR" sz="1000" kern="0" dirty="0" smtClean="0">
                  <a:solidFill>
                    <a:prstClr val="white"/>
                  </a:solidFill>
                  <a:latin typeface="Calibri"/>
                </a:rPr>
                <a:t>Synthèse Epargne</a:t>
              </a:r>
            </a:p>
          </p:txBody>
        </p:sp>
        <p:sp>
          <p:nvSpPr>
            <p:cNvPr id="52" name="Chevron 51"/>
            <p:cNvSpPr/>
            <p:nvPr/>
          </p:nvSpPr>
          <p:spPr>
            <a:xfrm>
              <a:off x="1362146" y="1401704"/>
              <a:ext cx="864000" cy="432000"/>
            </a:xfrm>
            <a:prstGeom prst="chevron">
              <a:avLst/>
            </a:prstGeom>
            <a:solidFill>
              <a:schemeClr val="bg1"/>
            </a:solidFill>
            <a:ln w="9525" cap="flat" cmpd="sng" algn="ctr">
              <a:solidFill>
                <a:srgbClr val="99449A">
                  <a:lumMod val="75000"/>
                </a:srgbClr>
              </a:solidFill>
              <a:prstDash val="solid"/>
            </a:ln>
            <a:effectLst/>
          </p:spPr>
          <p:txBody>
            <a:bodyPr rtlCol="0" anchor="ctr"/>
            <a:lstStyle/>
            <a:p>
              <a:pPr algn="ctr" defTabSz="457200"/>
              <a:r>
                <a:rPr lang="fr-FR" sz="1100" kern="0" dirty="0" smtClean="0">
                  <a:solidFill>
                    <a:srgbClr val="99449A">
                      <a:lumMod val="75000"/>
                    </a:srgbClr>
                  </a:solidFill>
                  <a:latin typeface="Calibri"/>
                </a:rPr>
                <a:t>QCF</a:t>
              </a:r>
            </a:p>
          </p:txBody>
        </p:sp>
        <p:sp>
          <p:nvSpPr>
            <p:cNvPr id="53" name="Chevron 52"/>
            <p:cNvSpPr/>
            <p:nvPr/>
          </p:nvSpPr>
          <p:spPr>
            <a:xfrm>
              <a:off x="159489" y="1401704"/>
              <a:ext cx="1332000" cy="432000"/>
            </a:xfrm>
            <a:prstGeom prst="chevron">
              <a:avLst/>
            </a:prstGeom>
            <a:solidFill>
              <a:sysClr val="window" lastClr="FFFFFF"/>
            </a:solidFill>
            <a:ln w="9525" cap="flat" cmpd="sng" algn="ctr">
              <a:solidFill>
                <a:srgbClr val="99449A">
                  <a:lumMod val="75000"/>
                </a:srgbClr>
              </a:solidFill>
              <a:prstDash val="solid"/>
            </a:ln>
            <a:effectLst/>
          </p:spPr>
          <p:txBody>
            <a:bodyPr rtlCol="0" anchor="ctr"/>
            <a:lstStyle/>
            <a:p>
              <a:pPr algn="ctr" defTabSz="457200"/>
              <a:r>
                <a:rPr lang="fr-FR" sz="1000" b="1" kern="0" dirty="0" smtClean="0">
                  <a:solidFill>
                    <a:srgbClr val="99449A">
                      <a:lumMod val="75000"/>
                    </a:srgbClr>
                  </a:solidFill>
                  <a:latin typeface="Calibri"/>
                </a:rPr>
                <a:t>Connaissance client</a:t>
              </a:r>
            </a:p>
          </p:txBody>
        </p:sp>
        <p:sp>
          <p:nvSpPr>
            <p:cNvPr id="54" name="Chevron 53"/>
            <p:cNvSpPr/>
            <p:nvPr/>
          </p:nvSpPr>
          <p:spPr>
            <a:xfrm>
              <a:off x="7534088" y="1401704"/>
              <a:ext cx="1332000" cy="432000"/>
            </a:xfrm>
            <a:prstGeom prst="chevron">
              <a:avLst/>
            </a:prstGeom>
            <a:solidFill>
              <a:sysClr val="window" lastClr="FFFFFF">
                <a:lumMod val="85000"/>
              </a:sysClr>
            </a:solidFill>
            <a:ln w="9525" cap="flat" cmpd="sng" algn="ctr">
              <a:solidFill>
                <a:srgbClr val="99449A">
                  <a:lumMod val="75000"/>
                </a:srgbClr>
              </a:solidFill>
              <a:prstDash val="solid"/>
            </a:ln>
            <a:effectLst/>
          </p:spPr>
          <p:txBody>
            <a:bodyPr rtlCol="0" anchor="ctr"/>
            <a:lstStyle/>
            <a:p>
              <a:pPr algn="ctr" defTabSz="457200"/>
              <a:r>
                <a:rPr lang="fr-FR" sz="1000" kern="0" dirty="0" smtClean="0">
                  <a:solidFill>
                    <a:srgbClr val="99449A">
                      <a:lumMod val="75000"/>
                    </a:srgbClr>
                  </a:solidFill>
                  <a:latin typeface="Calibri"/>
                </a:rPr>
                <a:t>Souscriptions</a:t>
              </a:r>
            </a:p>
          </p:txBody>
        </p:sp>
      </p:grpSp>
      <p:sp>
        <p:nvSpPr>
          <p:cNvPr id="3" name="Rectangle à coins arrondis 2"/>
          <p:cNvSpPr/>
          <p:nvPr/>
        </p:nvSpPr>
        <p:spPr>
          <a:xfrm>
            <a:off x="3095969" y="908720"/>
            <a:ext cx="1187999" cy="792088"/>
          </a:xfrm>
          <a:prstGeom prst="roundRect">
            <a:avLst/>
          </a:prstGeom>
          <a:no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prstClr val="white"/>
              </a:solidFill>
            </a:endParaRPr>
          </a:p>
        </p:txBody>
      </p:sp>
      <p:sp>
        <p:nvSpPr>
          <p:cNvPr id="5" name="Accolade fermante 4"/>
          <p:cNvSpPr/>
          <p:nvPr/>
        </p:nvSpPr>
        <p:spPr>
          <a:xfrm rot="5400000">
            <a:off x="3565002" y="1334665"/>
            <a:ext cx="288034" cy="1187998"/>
          </a:xfrm>
          <a:prstGeom prst="rightBrace">
            <a:avLst/>
          </a:prstGeom>
          <a:ln w="31750">
            <a:solidFill>
              <a:srgbClr val="7030A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solidFill>
                <a:prstClr val="black"/>
              </a:solidFill>
            </a:endParaRPr>
          </a:p>
        </p:txBody>
      </p:sp>
      <p:sp>
        <p:nvSpPr>
          <p:cNvPr id="38" name="Rectangle 37">
            <a:extLst>
              <a:ext uri="{FF2B5EF4-FFF2-40B4-BE49-F238E27FC236}">
                <a16:creationId xmlns:a16="http://schemas.microsoft.com/office/drawing/2014/main" xmlns="" id="{16983296-B38C-4D90-8575-26504BD7E156}"/>
              </a:ext>
            </a:extLst>
          </p:cNvPr>
          <p:cNvSpPr/>
          <p:nvPr/>
        </p:nvSpPr>
        <p:spPr>
          <a:xfrm>
            <a:off x="405528" y="2113398"/>
            <a:ext cx="8389272" cy="276999"/>
          </a:xfrm>
          <a:prstGeom prst="rect">
            <a:avLst/>
          </a:prstGeom>
        </p:spPr>
        <p:txBody>
          <a:bodyPr wrap="square">
            <a:spAutoFit/>
          </a:bodyPr>
          <a:lstStyle/>
          <a:p>
            <a:r>
              <a:rPr lang="fr-FR" sz="1200" dirty="0" smtClean="0"/>
              <a:t>2 </a:t>
            </a:r>
            <a:r>
              <a:rPr lang="fr-FR" sz="1200" dirty="0"/>
              <a:t>choix sont disponibles :</a:t>
            </a:r>
          </a:p>
        </p:txBody>
      </p:sp>
      <p:grpSp>
        <p:nvGrpSpPr>
          <p:cNvPr id="39" name="Groupe 38">
            <a:extLst>
              <a:ext uri="{FF2B5EF4-FFF2-40B4-BE49-F238E27FC236}">
                <a16:creationId xmlns:a16="http://schemas.microsoft.com/office/drawing/2014/main" xmlns="" id="{D609EE2F-5FBE-4C6E-9F54-741221196128}"/>
              </a:ext>
            </a:extLst>
          </p:cNvPr>
          <p:cNvGrpSpPr/>
          <p:nvPr/>
        </p:nvGrpSpPr>
        <p:grpSpPr>
          <a:xfrm>
            <a:off x="240954" y="1916832"/>
            <a:ext cx="8622834" cy="301944"/>
            <a:chOff x="413279" y="4298833"/>
            <a:chExt cx="8622834" cy="301944"/>
          </a:xfrm>
        </p:grpSpPr>
        <p:sp>
          <p:nvSpPr>
            <p:cNvPr id="40" name="Content Placeholder 2">
              <a:extLst>
                <a:ext uri="{FF2B5EF4-FFF2-40B4-BE49-F238E27FC236}">
                  <a16:creationId xmlns:a16="http://schemas.microsoft.com/office/drawing/2014/main" xmlns="" id="{A4CF4954-80E3-4E56-A325-7AB253809F86}"/>
                </a:ext>
              </a:extLst>
            </p:cNvPr>
            <p:cNvSpPr txBox="1">
              <a:spLocks/>
            </p:cNvSpPr>
            <p:nvPr/>
          </p:nvSpPr>
          <p:spPr bwMode="auto">
            <a:xfrm>
              <a:off x="413279" y="4298833"/>
              <a:ext cx="2406841" cy="301944"/>
            </a:xfrm>
            <a:prstGeom prst="rect">
              <a:avLst/>
            </a:prstGeom>
            <a:noFill/>
            <a:ln>
              <a:noFill/>
            </a:ln>
            <a:extLst/>
          </p:spPr>
          <p:txBody>
            <a:bodyPr vert="horz" wrap="square" lIns="91440" tIns="45720" rIns="91440" bIns="45720" numCol="1" anchor="ctr" anchorCtr="0" compatLnSpc="1">
              <a:prstTxWarp prst="textNoShape">
                <a:avLst/>
              </a:prstTxWarp>
            </a:bodyPr>
            <a:lstStyle>
              <a:defPPr>
                <a:defRPr lang="fr-FR"/>
              </a:defPPr>
              <a:lvl1pPr indent="0" fontAlgn="base">
                <a:spcBef>
                  <a:spcPct val="20000"/>
                </a:spcBef>
                <a:spcAft>
                  <a:spcPct val="0"/>
                </a:spcAft>
                <a:buClr>
                  <a:schemeClr val="accent1"/>
                </a:buClr>
                <a:buSzPct val="80000"/>
                <a:buFont typeface="Wingdings" pitchFamily="2" charset="2"/>
                <a:buNone/>
                <a:defRPr sz="1300" b="1" kern="0" cap="small">
                  <a:solidFill>
                    <a:srgbClr val="FF0000"/>
                  </a:solidFill>
                  <a:latin typeface="Arial Narrow" panose="020B0606020202030204" pitchFamily="34" charset="0"/>
                </a:defRPr>
              </a:lvl1pPr>
              <a:lvl2pPr marL="742950" indent="-285750" fontAlgn="base">
                <a:spcBef>
                  <a:spcPct val="20000"/>
                </a:spcBef>
                <a:spcAft>
                  <a:spcPct val="0"/>
                </a:spcAft>
                <a:buClr>
                  <a:srgbClr val="F47920"/>
                </a:buClr>
                <a:buFont typeface="Verdana" pitchFamily="34" charset="0"/>
                <a:buChar char="&gt;"/>
              </a:lvl2pPr>
              <a:lvl3pPr marL="1143000" indent="-228600" fontAlgn="base">
                <a:spcBef>
                  <a:spcPct val="20000"/>
                </a:spcBef>
                <a:spcAft>
                  <a:spcPct val="0"/>
                </a:spcAft>
                <a:buClr>
                  <a:schemeClr val="accent2"/>
                </a:buClr>
                <a:buSzPct val="90000"/>
                <a:buChar char="•"/>
                <a:defRPr sz="1600"/>
              </a:lvl3pPr>
              <a:lvl4pPr marL="1600200" indent="-228600" fontAlgn="base">
                <a:spcBef>
                  <a:spcPct val="20000"/>
                </a:spcBef>
                <a:spcAft>
                  <a:spcPct val="0"/>
                </a:spcAft>
                <a:buClr>
                  <a:srgbClr val="BDCF41"/>
                </a:buClr>
                <a:buSzPct val="80000"/>
                <a:buFont typeface="Courier New" pitchFamily="49" charset="0"/>
                <a:buChar char="o"/>
                <a:defRPr sz="1200"/>
              </a:lvl4pPr>
              <a:lvl5pPr marL="2057400" indent="-228600" fontAlgn="base">
                <a:spcBef>
                  <a:spcPct val="20000"/>
                </a:spcBef>
                <a:spcAft>
                  <a:spcPct val="0"/>
                </a:spcAft>
                <a:buClr>
                  <a:srgbClr val="B0006C"/>
                </a:buClr>
                <a:buFont typeface="Arial" charset="0"/>
                <a:buChar char="»"/>
                <a:defRPr sz="1100"/>
              </a:lvl5pPr>
              <a:lvl6pPr marL="2514600" indent="-228600" fontAlgn="base">
                <a:spcBef>
                  <a:spcPct val="20000"/>
                </a:spcBef>
                <a:spcAft>
                  <a:spcPct val="0"/>
                </a:spcAft>
                <a:buClr>
                  <a:schemeClr val="hlink"/>
                </a:buClr>
                <a:buFont typeface="Arial" charset="0"/>
                <a:buChar char="»"/>
                <a:defRPr sz="1200"/>
              </a:lvl6pPr>
              <a:lvl7pPr marL="2971800" indent="-228600" fontAlgn="base">
                <a:spcBef>
                  <a:spcPct val="20000"/>
                </a:spcBef>
                <a:spcAft>
                  <a:spcPct val="0"/>
                </a:spcAft>
                <a:buClr>
                  <a:schemeClr val="hlink"/>
                </a:buClr>
                <a:buFont typeface="Arial" charset="0"/>
                <a:buChar char="»"/>
                <a:defRPr sz="1200"/>
              </a:lvl7pPr>
              <a:lvl8pPr marL="3429000" indent="-228600" fontAlgn="base">
                <a:spcBef>
                  <a:spcPct val="20000"/>
                </a:spcBef>
                <a:spcAft>
                  <a:spcPct val="0"/>
                </a:spcAft>
                <a:buClr>
                  <a:schemeClr val="hlink"/>
                </a:buClr>
                <a:buFont typeface="Arial" charset="0"/>
                <a:buChar char="»"/>
                <a:defRPr sz="1200"/>
              </a:lvl8pPr>
              <a:lvl9pPr marL="3886200" indent="-228600" fontAlgn="base">
                <a:spcBef>
                  <a:spcPct val="20000"/>
                </a:spcBef>
                <a:spcAft>
                  <a:spcPct val="0"/>
                </a:spcAft>
                <a:buClr>
                  <a:schemeClr val="hlink"/>
                </a:buClr>
                <a:buFont typeface="Arial" charset="0"/>
                <a:buChar char="»"/>
                <a:defRPr sz="1200"/>
              </a:lvl9pPr>
            </a:lstStyle>
            <a:p>
              <a:r>
                <a:rPr lang="fr-FR" sz="1400" dirty="0" smtClean="0">
                  <a:solidFill>
                    <a:srgbClr val="C31632"/>
                  </a:solidFill>
                </a:rPr>
                <a:t>Allocation FOURGOUS</a:t>
              </a:r>
              <a:endParaRPr lang="fr-FR" sz="1400" dirty="0">
                <a:solidFill>
                  <a:srgbClr val="C31632"/>
                </a:solidFill>
              </a:endParaRPr>
            </a:p>
          </p:txBody>
        </p:sp>
        <p:cxnSp>
          <p:nvCxnSpPr>
            <p:cNvPr id="41" name="Connecteur droit avec flèche 106">
              <a:extLst>
                <a:ext uri="{FF2B5EF4-FFF2-40B4-BE49-F238E27FC236}">
                  <a16:creationId xmlns:a16="http://schemas.microsoft.com/office/drawing/2014/main" xmlns="" id="{26E5628A-6C5F-42DC-ACBC-BA01345A8F47}"/>
                </a:ext>
              </a:extLst>
            </p:cNvPr>
            <p:cNvCxnSpPr>
              <a:cxnSpLocks/>
            </p:cNvCxnSpPr>
            <p:nvPr/>
          </p:nvCxnSpPr>
          <p:spPr>
            <a:xfrm>
              <a:off x="2334478" y="4449805"/>
              <a:ext cx="6701635" cy="0"/>
            </a:xfrm>
            <a:prstGeom prst="straightConnector1">
              <a:avLst/>
            </a:prstGeom>
            <a:ln>
              <a:solidFill>
                <a:schemeClr val="bg1">
                  <a:lumMod val="7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sp>
        <p:nvSpPr>
          <p:cNvPr id="42" name="Flèche : chevron 24">
            <a:extLst>
              <a:ext uri="{FF2B5EF4-FFF2-40B4-BE49-F238E27FC236}">
                <a16:creationId xmlns:a16="http://schemas.microsoft.com/office/drawing/2014/main" xmlns="" id="{9B503136-9147-4B0A-9AC0-563EC0F34C6C}"/>
              </a:ext>
            </a:extLst>
          </p:cNvPr>
          <p:cNvSpPr/>
          <p:nvPr/>
        </p:nvSpPr>
        <p:spPr>
          <a:xfrm>
            <a:off x="6084168" y="2485976"/>
            <a:ext cx="180000" cy="154722"/>
          </a:xfrm>
          <a:prstGeom prst="chevron">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100">
              <a:solidFill>
                <a:schemeClr val="tx1"/>
              </a:solidFill>
            </a:endParaRPr>
          </a:p>
        </p:txBody>
      </p:sp>
      <p:sp>
        <p:nvSpPr>
          <p:cNvPr id="43" name="Flèche : chevron 43">
            <a:extLst>
              <a:ext uri="{FF2B5EF4-FFF2-40B4-BE49-F238E27FC236}">
                <a16:creationId xmlns:a16="http://schemas.microsoft.com/office/drawing/2014/main" xmlns="" id="{4A088E8D-EBD5-4AA2-9C6B-92E84B70F9CE}"/>
              </a:ext>
            </a:extLst>
          </p:cNvPr>
          <p:cNvSpPr/>
          <p:nvPr/>
        </p:nvSpPr>
        <p:spPr>
          <a:xfrm>
            <a:off x="6088028" y="3340548"/>
            <a:ext cx="180000" cy="154722"/>
          </a:xfrm>
          <a:prstGeom prst="chevron">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100">
              <a:solidFill>
                <a:schemeClr val="tx1"/>
              </a:solidFill>
            </a:endParaRPr>
          </a:p>
        </p:txBody>
      </p:sp>
      <p:sp>
        <p:nvSpPr>
          <p:cNvPr id="44" name="Rectangle 43">
            <a:extLst>
              <a:ext uri="{FF2B5EF4-FFF2-40B4-BE49-F238E27FC236}">
                <a16:creationId xmlns:a16="http://schemas.microsoft.com/office/drawing/2014/main" xmlns="" id="{CB3C938D-A46E-4162-A5CE-8BB7FF20B13A}"/>
              </a:ext>
            </a:extLst>
          </p:cNvPr>
          <p:cNvSpPr/>
          <p:nvPr/>
        </p:nvSpPr>
        <p:spPr>
          <a:xfrm>
            <a:off x="750829" y="2499690"/>
            <a:ext cx="1911590" cy="432220"/>
          </a:xfrm>
          <a:prstGeom prst="rect">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0000" rIns="90000" rtlCol="0" anchor="ctr"/>
          <a:lstStyle/>
          <a:p>
            <a:r>
              <a:rPr lang="fr-FR" sz="1100" dirty="0">
                <a:solidFill>
                  <a:schemeClr val="tx1"/>
                </a:solidFill>
              </a:rPr>
              <a:t>Client acceptant un risque « R2-risque modéré »</a:t>
            </a:r>
          </a:p>
        </p:txBody>
      </p:sp>
      <p:sp>
        <p:nvSpPr>
          <p:cNvPr id="45" name="Rectangle 44">
            <a:extLst>
              <a:ext uri="{FF2B5EF4-FFF2-40B4-BE49-F238E27FC236}">
                <a16:creationId xmlns:a16="http://schemas.microsoft.com/office/drawing/2014/main" xmlns="" id="{B13265CB-3496-4573-A338-B54FE002CB0C}"/>
              </a:ext>
            </a:extLst>
          </p:cNvPr>
          <p:cNvSpPr/>
          <p:nvPr/>
        </p:nvSpPr>
        <p:spPr>
          <a:xfrm>
            <a:off x="6444180" y="2458557"/>
            <a:ext cx="2412005" cy="219229"/>
          </a:xfrm>
          <a:prstGeom prst="rect">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1100" dirty="0">
                <a:solidFill>
                  <a:schemeClr val="tx1"/>
                </a:solidFill>
              </a:rPr>
              <a:t>Portefeuilles « Risque modéré R2B »</a:t>
            </a:r>
          </a:p>
        </p:txBody>
      </p:sp>
      <p:sp>
        <p:nvSpPr>
          <p:cNvPr id="55" name="Rectangle 54">
            <a:extLst>
              <a:ext uri="{FF2B5EF4-FFF2-40B4-BE49-F238E27FC236}">
                <a16:creationId xmlns:a16="http://schemas.microsoft.com/office/drawing/2014/main" xmlns="" id="{5C039846-1031-4200-9782-3AA5B24D6576}"/>
              </a:ext>
            </a:extLst>
          </p:cNvPr>
          <p:cNvSpPr/>
          <p:nvPr/>
        </p:nvSpPr>
        <p:spPr>
          <a:xfrm>
            <a:off x="6470738" y="3210628"/>
            <a:ext cx="2424881" cy="369558"/>
          </a:xfrm>
          <a:prstGeom prst="rect">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1100" dirty="0">
                <a:solidFill>
                  <a:schemeClr val="tx1"/>
                </a:solidFill>
              </a:rPr>
              <a:t>Profil </a:t>
            </a:r>
            <a:r>
              <a:rPr lang="fr-FR" sz="1100" dirty="0" smtClean="0">
                <a:solidFill>
                  <a:schemeClr val="tx1"/>
                </a:solidFill>
              </a:rPr>
              <a:t>AUDACE ou </a:t>
            </a:r>
            <a:r>
              <a:rPr lang="fr-FR" sz="1100" dirty="0">
                <a:solidFill>
                  <a:schemeClr val="tx1"/>
                </a:solidFill>
              </a:rPr>
              <a:t>VITALITE </a:t>
            </a:r>
          </a:p>
        </p:txBody>
      </p:sp>
      <p:sp>
        <p:nvSpPr>
          <p:cNvPr id="56" name="Rectangle 55">
            <a:extLst>
              <a:ext uri="{FF2B5EF4-FFF2-40B4-BE49-F238E27FC236}">
                <a16:creationId xmlns:a16="http://schemas.microsoft.com/office/drawing/2014/main" xmlns="" id="{DAC36ADE-A1E2-4A03-9AA8-233D6C582794}"/>
              </a:ext>
            </a:extLst>
          </p:cNvPr>
          <p:cNvSpPr/>
          <p:nvPr/>
        </p:nvSpPr>
        <p:spPr>
          <a:xfrm>
            <a:off x="3289142" y="3710232"/>
            <a:ext cx="2603658" cy="345997"/>
          </a:xfrm>
          <a:prstGeom prst="rect">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1100" dirty="0" smtClean="0">
                <a:solidFill>
                  <a:schemeClr val="tx1"/>
                </a:solidFill>
              </a:rPr>
              <a:t>Client non patrimonial, ne souhaitant pas déléguer la gestion</a:t>
            </a:r>
            <a:endParaRPr lang="fr-FR" sz="1100" dirty="0">
              <a:solidFill>
                <a:schemeClr val="tx1"/>
              </a:solidFill>
            </a:endParaRPr>
          </a:p>
        </p:txBody>
      </p:sp>
      <p:sp>
        <p:nvSpPr>
          <p:cNvPr id="57" name="Rectangle 56">
            <a:extLst>
              <a:ext uri="{FF2B5EF4-FFF2-40B4-BE49-F238E27FC236}">
                <a16:creationId xmlns:a16="http://schemas.microsoft.com/office/drawing/2014/main" xmlns="" id="{A2E9E4A6-A38E-4BC1-8EE0-149DC4F741F4}"/>
              </a:ext>
            </a:extLst>
          </p:cNvPr>
          <p:cNvSpPr/>
          <p:nvPr/>
        </p:nvSpPr>
        <p:spPr>
          <a:xfrm>
            <a:off x="3262354" y="2461175"/>
            <a:ext cx="2630446" cy="179523"/>
          </a:xfrm>
          <a:prstGeom prst="rect">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1100" dirty="0">
                <a:solidFill>
                  <a:schemeClr val="tx1"/>
                </a:solidFill>
              </a:rPr>
              <a:t>Client acceptant un taux d’UC ≥ 60%</a:t>
            </a:r>
          </a:p>
        </p:txBody>
      </p:sp>
      <p:sp>
        <p:nvSpPr>
          <p:cNvPr id="58" name="Rectangle 57">
            <a:extLst>
              <a:ext uri="{FF2B5EF4-FFF2-40B4-BE49-F238E27FC236}">
                <a16:creationId xmlns:a16="http://schemas.microsoft.com/office/drawing/2014/main" xmlns="" id="{427E9D67-1054-4D93-BBD0-CD4241FCFCF0}"/>
              </a:ext>
            </a:extLst>
          </p:cNvPr>
          <p:cNvSpPr/>
          <p:nvPr/>
        </p:nvSpPr>
        <p:spPr>
          <a:xfrm>
            <a:off x="3262354" y="2786080"/>
            <a:ext cx="2630446" cy="179523"/>
          </a:xfrm>
          <a:prstGeom prst="rect">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1100" dirty="0">
                <a:solidFill>
                  <a:schemeClr val="tx1"/>
                </a:solidFill>
              </a:rPr>
              <a:t>Client ne souhaitant pas un taux d’UC de 60%</a:t>
            </a:r>
          </a:p>
        </p:txBody>
      </p:sp>
      <p:sp>
        <p:nvSpPr>
          <p:cNvPr id="59" name="Rectangle 58">
            <a:extLst>
              <a:ext uri="{FF2B5EF4-FFF2-40B4-BE49-F238E27FC236}">
                <a16:creationId xmlns:a16="http://schemas.microsoft.com/office/drawing/2014/main" xmlns="" id="{4E4FEE80-9806-43CA-9DA3-176EB746CBD0}"/>
              </a:ext>
            </a:extLst>
          </p:cNvPr>
          <p:cNvSpPr/>
          <p:nvPr/>
        </p:nvSpPr>
        <p:spPr>
          <a:xfrm>
            <a:off x="6455610" y="2713993"/>
            <a:ext cx="2412005" cy="348735"/>
          </a:xfrm>
          <a:prstGeom prst="rect">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1100" dirty="0">
                <a:solidFill>
                  <a:schemeClr val="tx1"/>
                </a:solidFill>
              </a:rPr>
              <a:t>Allocation manuelle, obligatoirement 20% d’un fonds éligible à </a:t>
            </a:r>
            <a:r>
              <a:rPr lang="fr-FR" sz="1100" dirty="0" err="1">
                <a:solidFill>
                  <a:schemeClr val="tx1"/>
                </a:solidFill>
              </a:rPr>
              <a:t>Fourgous</a:t>
            </a:r>
            <a:endParaRPr lang="fr-FR" sz="1100" dirty="0">
              <a:solidFill>
                <a:schemeClr val="tx1"/>
              </a:solidFill>
            </a:endParaRPr>
          </a:p>
        </p:txBody>
      </p:sp>
      <p:sp>
        <p:nvSpPr>
          <p:cNvPr id="60" name="Flèche : chevron 53">
            <a:extLst>
              <a:ext uri="{FF2B5EF4-FFF2-40B4-BE49-F238E27FC236}">
                <a16:creationId xmlns:a16="http://schemas.microsoft.com/office/drawing/2014/main" xmlns="" id="{CE4B2C5F-2EB0-4883-B625-D8582B16C41B}"/>
              </a:ext>
            </a:extLst>
          </p:cNvPr>
          <p:cNvSpPr/>
          <p:nvPr/>
        </p:nvSpPr>
        <p:spPr>
          <a:xfrm>
            <a:off x="6084168" y="2803876"/>
            <a:ext cx="180000" cy="154722"/>
          </a:xfrm>
          <a:prstGeom prst="chevron">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100">
              <a:solidFill>
                <a:schemeClr val="tx1"/>
              </a:solidFill>
            </a:endParaRPr>
          </a:p>
        </p:txBody>
      </p:sp>
      <p:cxnSp>
        <p:nvCxnSpPr>
          <p:cNvPr id="61" name="Connecteur droit avec flèche 60">
            <a:extLst>
              <a:ext uri="{FF2B5EF4-FFF2-40B4-BE49-F238E27FC236}">
                <a16:creationId xmlns:a16="http://schemas.microsoft.com/office/drawing/2014/main" xmlns="" id="{A97249C5-C4F7-4929-919A-1E2847B54ED0}"/>
              </a:ext>
            </a:extLst>
          </p:cNvPr>
          <p:cNvCxnSpPr>
            <a:cxnSpLocks/>
            <a:stCxn id="44" idx="3"/>
            <a:endCxn id="57" idx="1"/>
          </p:cNvCxnSpPr>
          <p:nvPr/>
        </p:nvCxnSpPr>
        <p:spPr>
          <a:xfrm flipV="1">
            <a:off x="2662419" y="2550937"/>
            <a:ext cx="599935" cy="164863"/>
          </a:xfrm>
          <a:prstGeom prst="straightConnector1">
            <a:avLst/>
          </a:prstGeom>
          <a:ln>
            <a:solidFill>
              <a:schemeClr val="accent4">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62" name="Connecteur droit avec flèche 61">
            <a:extLst>
              <a:ext uri="{FF2B5EF4-FFF2-40B4-BE49-F238E27FC236}">
                <a16:creationId xmlns:a16="http://schemas.microsoft.com/office/drawing/2014/main" xmlns="" id="{F2FDAA52-CB05-4DE8-98BD-73948A14A7C3}"/>
              </a:ext>
            </a:extLst>
          </p:cNvPr>
          <p:cNvCxnSpPr>
            <a:cxnSpLocks/>
            <a:stCxn id="44" idx="3"/>
            <a:endCxn id="58" idx="1"/>
          </p:cNvCxnSpPr>
          <p:nvPr/>
        </p:nvCxnSpPr>
        <p:spPr>
          <a:xfrm>
            <a:off x="2662419" y="2715800"/>
            <a:ext cx="599935" cy="160042"/>
          </a:xfrm>
          <a:prstGeom prst="straightConnector1">
            <a:avLst/>
          </a:prstGeom>
          <a:ln>
            <a:solidFill>
              <a:schemeClr val="accent4">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63" name="Ellipse 62">
            <a:extLst>
              <a:ext uri="{FF2B5EF4-FFF2-40B4-BE49-F238E27FC236}">
                <a16:creationId xmlns:a16="http://schemas.microsoft.com/office/drawing/2014/main" xmlns="" id="{CDCC5E52-8665-4D13-9440-FFD85018E84F}"/>
              </a:ext>
            </a:extLst>
          </p:cNvPr>
          <p:cNvSpPr/>
          <p:nvPr/>
        </p:nvSpPr>
        <p:spPr>
          <a:xfrm>
            <a:off x="330164" y="2607800"/>
            <a:ext cx="216000" cy="216000"/>
          </a:xfrm>
          <a:prstGeom prst="ellipse">
            <a:avLst/>
          </a:prstGeom>
          <a:solidFill>
            <a:srgbClr val="C316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b="1" dirty="0"/>
              <a:t>1</a:t>
            </a:r>
          </a:p>
        </p:txBody>
      </p:sp>
      <p:sp>
        <p:nvSpPr>
          <p:cNvPr id="64" name="Ellipse 63">
            <a:extLst>
              <a:ext uri="{FF2B5EF4-FFF2-40B4-BE49-F238E27FC236}">
                <a16:creationId xmlns:a16="http://schemas.microsoft.com/office/drawing/2014/main" xmlns="" id="{983799DC-A8DF-4498-A546-C7EB56FD67F7}"/>
              </a:ext>
            </a:extLst>
          </p:cNvPr>
          <p:cNvSpPr/>
          <p:nvPr/>
        </p:nvSpPr>
        <p:spPr>
          <a:xfrm>
            <a:off x="343490" y="3559828"/>
            <a:ext cx="216000" cy="216000"/>
          </a:xfrm>
          <a:prstGeom prst="ellipse">
            <a:avLst/>
          </a:prstGeom>
          <a:solidFill>
            <a:srgbClr val="C316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b="1" dirty="0"/>
              <a:t>2</a:t>
            </a:r>
          </a:p>
        </p:txBody>
      </p:sp>
      <p:cxnSp>
        <p:nvCxnSpPr>
          <p:cNvPr id="65" name="Connecteur droit 40">
            <a:extLst>
              <a:ext uri="{FF2B5EF4-FFF2-40B4-BE49-F238E27FC236}">
                <a16:creationId xmlns:a16="http://schemas.microsoft.com/office/drawing/2014/main" xmlns="" id="{FF75ED2E-277F-4BF1-AA80-D827DEFDB966}"/>
              </a:ext>
            </a:extLst>
          </p:cNvPr>
          <p:cNvCxnSpPr>
            <a:cxnSpLocks/>
          </p:cNvCxnSpPr>
          <p:nvPr/>
        </p:nvCxnSpPr>
        <p:spPr>
          <a:xfrm>
            <a:off x="343490" y="2386702"/>
            <a:ext cx="8552128" cy="0"/>
          </a:xfrm>
          <a:prstGeom prst="line">
            <a:avLst/>
          </a:prstGeom>
          <a:ln>
            <a:solidFill>
              <a:schemeClr val="bg1">
                <a:lumMod val="7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66" name="Connecteur droit 40">
            <a:extLst>
              <a:ext uri="{FF2B5EF4-FFF2-40B4-BE49-F238E27FC236}">
                <a16:creationId xmlns:a16="http://schemas.microsoft.com/office/drawing/2014/main" xmlns="" id="{3CA58A10-C618-44F4-841A-A68FEF0FAC25}"/>
              </a:ext>
            </a:extLst>
          </p:cNvPr>
          <p:cNvCxnSpPr>
            <a:cxnSpLocks/>
          </p:cNvCxnSpPr>
          <p:nvPr/>
        </p:nvCxnSpPr>
        <p:spPr>
          <a:xfrm>
            <a:off x="343490" y="3113381"/>
            <a:ext cx="8552128" cy="0"/>
          </a:xfrm>
          <a:prstGeom prst="line">
            <a:avLst/>
          </a:prstGeom>
          <a:ln>
            <a:solidFill>
              <a:schemeClr val="bg1">
                <a:lumMod val="75000"/>
              </a:schemeClr>
            </a:solidFill>
            <a:prstDash val="dash"/>
          </a:ln>
        </p:spPr>
        <p:style>
          <a:lnRef idx="1">
            <a:schemeClr val="accent1"/>
          </a:lnRef>
          <a:fillRef idx="0">
            <a:schemeClr val="accent1"/>
          </a:fillRef>
          <a:effectRef idx="0">
            <a:schemeClr val="accent1"/>
          </a:effectRef>
          <a:fontRef idx="minor">
            <a:schemeClr val="tx1"/>
          </a:fontRef>
        </p:style>
      </p:cxnSp>
      <p:sp>
        <p:nvSpPr>
          <p:cNvPr id="67" name="Rectangle 66">
            <a:extLst>
              <a:ext uri="{FF2B5EF4-FFF2-40B4-BE49-F238E27FC236}">
                <a16:creationId xmlns:a16="http://schemas.microsoft.com/office/drawing/2014/main" xmlns="" id="{CB3C938D-A46E-4162-A5CE-8BB7FF20B13A}"/>
              </a:ext>
            </a:extLst>
          </p:cNvPr>
          <p:cNvSpPr/>
          <p:nvPr/>
        </p:nvSpPr>
        <p:spPr>
          <a:xfrm>
            <a:off x="744790" y="3359617"/>
            <a:ext cx="1911590" cy="633049"/>
          </a:xfrm>
          <a:prstGeom prst="rect">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0000" rIns="90000" rtlCol="0" anchor="ctr"/>
          <a:lstStyle/>
          <a:p>
            <a:r>
              <a:rPr lang="fr-FR" sz="1100" dirty="0">
                <a:solidFill>
                  <a:schemeClr val="tx1"/>
                </a:solidFill>
              </a:rPr>
              <a:t>Client acceptant un risque « </a:t>
            </a:r>
            <a:r>
              <a:rPr lang="fr-FR" sz="1100" dirty="0" smtClean="0">
                <a:solidFill>
                  <a:schemeClr val="tx1"/>
                </a:solidFill>
              </a:rPr>
              <a:t>R3-risque élevé</a:t>
            </a:r>
            <a:r>
              <a:rPr lang="fr-FR" sz="1100" dirty="0">
                <a:solidFill>
                  <a:schemeClr val="tx1"/>
                </a:solidFill>
              </a:rPr>
              <a:t> »</a:t>
            </a:r>
          </a:p>
        </p:txBody>
      </p:sp>
      <p:sp>
        <p:nvSpPr>
          <p:cNvPr id="68" name="Rectangle 67">
            <a:extLst>
              <a:ext uri="{FF2B5EF4-FFF2-40B4-BE49-F238E27FC236}">
                <a16:creationId xmlns:a16="http://schemas.microsoft.com/office/drawing/2014/main" xmlns="" id="{A2E9E4A6-A38E-4BC1-8EE0-149DC4F741F4}"/>
              </a:ext>
            </a:extLst>
          </p:cNvPr>
          <p:cNvSpPr/>
          <p:nvPr/>
        </p:nvSpPr>
        <p:spPr>
          <a:xfrm>
            <a:off x="3275054" y="3210475"/>
            <a:ext cx="2617746" cy="343918"/>
          </a:xfrm>
          <a:prstGeom prst="rect">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1100" dirty="0">
                <a:solidFill>
                  <a:schemeClr val="tx1"/>
                </a:solidFill>
              </a:rPr>
              <a:t>Client </a:t>
            </a:r>
            <a:r>
              <a:rPr lang="fr-FR" sz="1100" dirty="0" smtClean="0">
                <a:solidFill>
                  <a:schemeClr val="tx1"/>
                </a:solidFill>
              </a:rPr>
              <a:t>patrimonial souhaitant déléguer la gestion / Nuances Privilège</a:t>
            </a:r>
            <a:endParaRPr lang="fr-FR" sz="1100" dirty="0">
              <a:solidFill>
                <a:schemeClr val="tx1"/>
              </a:solidFill>
            </a:endParaRPr>
          </a:p>
        </p:txBody>
      </p:sp>
      <p:cxnSp>
        <p:nvCxnSpPr>
          <p:cNvPr id="69" name="Connecteur droit avec flèche 68">
            <a:extLst>
              <a:ext uri="{FF2B5EF4-FFF2-40B4-BE49-F238E27FC236}">
                <a16:creationId xmlns:a16="http://schemas.microsoft.com/office/drawing/2014/main" xmlns="" id="{A97249C5-C4F7-4929-919A-1E2847B54ED0}"/>
              </a:ext>
            </a:extLst>
          </p:cNvPr>
          <p:cNvCxnSpPr>
            <a:cxnSpLocks/>
            <a:stCxn id="67" idx="3"/>
            <a:endCxn id="68" idx="1"/>
          </p:cNvCxnSpPr>
          <p:nvPr/>
        </p:nvCxnSpPr>
        <p:spPr>
          <a:xfrm flipV="1">
            <a:off x="2656380" y="3382434"/>
            <a:ext cx="618674" cy="293708"/>
          </a:xfrm>
          <a:prstGeom prst="straightConnector1">
            <a:avLst/>
          </a:prstGeom>
          <a:ln>
            <a:solidFill>
              <a:schemeClr val="accent4">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70" name="Connecteur droit avec flèche 69">
            <a:extLst>
              <a:ext uri="{FF2B5EF4-FFF2-40B4-BE49-F238E27FC236}">
                <a16:creationId xmlns:a16="http://schemas.microsoft.com/office/drawing/2014/main" xmlns="" id="{F2FDAA52-CB05-4DE8-98BD-73948A14A7C3}"/>
              </a:ext>
            </a:extLst>
          </p:cNvPr>
          <p:cNvCxnSpPr>
            <a:cxnSpLocks/>
            <a:stCxn id="67" idx="3"/>
            <a:endCxn id="56" idx="1"/>
          </p:cNvCxnSpPr>
          <p:nvPr/>
        </p:nvCxnSpPr>
        <p:spPr>
          <a:xfrm>
            <a:off x="2656380" y="3676142"/>
            <a:ext cx="632762" cy="207089"/>
          </a:xfrm>
          <a:prstGeom prst="straightConnector1">
            <a:avLst/>
          </a:prstGeom>
          <a:ln>
            <a:solidFill>
              <a:schemeClr val="accent4">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71" name="Flèche : chevron 43">
            <a:extLst>
              <a:ext uri="{FF2B5EF4-FFF2-40B4-BE49-F238E27FC236}">
                <a16:creationId xmlns:a16="http://schemas.microsoft.com/office/drawing/2014/main" xmlns="" id="{4A088E8D-EBD5-4AA2-9C6B-92E84B70F9CE}"/>
              </a:ext>
            </a:extLst>
          </p:cNvPr>
          <p:cNvSpPr/>
          <p:nvPr/>
        </p:nvSpPr>
        <p:spPr>
          <a:xfrm>
            <a:off x="6100728" y="3797748"/>
            <a:ext cx="180000" cy="154722"/>
          </a:xfrm>
          <a:prstGeom prst="chevron">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100">
              <a:solidFill>
                <a:schemeClr val="tx1"/>
              </a:solidFill>
            </a:endParaRPr>
          </a:p>
        </p:txBody>
      </p:sp>
      <p:sp>
        <p:nvSpPr>
          <p:cNvPr id="72" name="Rectangle 71">
            <a:extLst>
              <a:ext uri="{FF2B5EF4-FFF2-40B4-BE49-F238E27FC236}">
                <a16:creationId xmlns:a16="http://schemas.microsoft.com/office/drawing/2014/main" xmlns="" id="{5C039846-1031-4200-9782-3AA5B24D6576}"/>
              </a:ext>
            </a:extLst>
          </p:cNvPr>
          <p:cNvSpPr/>
          <p:nvPr/>
        </p:nvSpPr>
        <p:spPr>
          <a:xfrm>
            <a:off x="6483438" y="3667828"/>
            <a:ext cx="2424881" cy="369558"/>
          </a:xfrm>
          <a:prstGeom prst="rect">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1100" dirty="0" smtClean="0">
                <a:solidFill>
                  <a:schemeClr val="tx1"/>
                </a:solidFill>
              </a:rPr>
              <a:t>Portefeuilles « Risque élevé R3 »</a:t>
            </a:r>
            <a:endParaRPr lang="fr-FR" sz="1100" dirty="0">
              <a:solidFill>
                <a:schemeClr val="tx1"/>
              </a:solidFill>
            </a:endParaRPr>
          </a:p>
        </p:txBody>
      </p:sp>
      <p:pic>
        <p:nvPicPr>
          <p:cNvPr id="102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5052" y="4413604"/>
            <a:ext cx="8351837" cy="19666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3" name="Titre 3"/>
          <p:cNvSpPr txBox="1">
            <a:spLocks/>
          </p:cNvSpPr>
          <p:nvPr/>
        </p:nvSpPr>
        <p:spPr>
          <a:xfrm>
            <a:off x="330164" y="4149080"/>
            <a:ext cx="8445600" cy="399600"/>
          </a:xfrm>
          <a:prstGeom prst="rect">
            <a:avLst/>
          </a:prstGeom>
        </p:spPr>
        <p:txBody>
          <a:bodyPr vert="horz" wrap="square" lIns="91440" tIns="45720" rIns="91440" bIns="45720" rtlCol="0" anchor="t" anchorCtr="0">
            <a:normAutofit/>
          </a:bodyPr>
          <a:lstStyle>
            <a:lvl1pPr algn="l" defTabSz="914400" rtl="0" eaLnBrk="1" latinLnBrk="0" hangingPunct="1">
              <a:spcBef>
                <a:spcPct val="0"/>
              </a:spcBef>
              <a:buNone/>
              <a:defRPr sz="2000" b="1" kern="1200" cap="all" baseline="0">
                <a:solidFill>
                  <a:schemeClr val="accent1"/>
                </a:solidFill>
                <a:latin typeface="+mj-lt"/>
                <a:ea typeface="+mj-ea"/>
                <a:cs typeface="+mj-cs"/>
              </a:defRPr>
            </a:lvl1pPr>
          </a:lstStyle>
          <a:p>
            <a:r>
              <a:rPr lang="fr-FR" sz="1400" dirty="0" smtClean="0">
                <a:sym typeface="Wingdings"/>
              </a:rPr>
              <a:t> </a:t>
            </a:r>
            <a:r>
              <a:rPr lang="fr-FR" sz="1400" dirty="0" smtClean="0"/>
              <a:t>Les solutions et étapes à suivre par le conseiller :</a:t>
            </a:r>
            <a:endParaRPr lang="fr-FR" sz="1400" dirty="0"/>
          </a:p>
        </p:txBody>
      </p:sp>
    </p:spTree>
    <p:extLst>
      <p:ext uri="{BB962C8B-B14F-4D97-AF65-F5344CB8AC3E}">
        <p14:creationId xmlns:p14="http://schemas.microsoft.com/office/powerpoint/2010/main" val="333141158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Titre 24"/>
          <p:cNvSpPr>
            <a:spLocks noGrp="1"/>
          </p:cNvSpPr>
          <p:nvPr>
            <p:ph type="title"/>
          </p:nvPr>
        </p:nvSpPr>
        <p:spPr>
          <a:xfrm>
            <a:off x="251308" y="378000"/>
            <a:ext cx="8543492" cy="399600"/>
          </a:xfrm>
        </p:spPr>
        <p:txBody>
          <a:bodyPr/>
          <a:lstStyle/>
          <a:p>
            <a:r>
              <a:rPr lang="fr-FR" dirty="0" smtClean="0">
                <a:solidFill>
                  <a:srgbClr val="7030A0"/>
                </a:solidFill>
              </a:rPr>
              <a:t>C) Propositions de la banque : cas particuliers « </a:t>
            </a:r>
            <a:r>
              <a:rPr lang="fr-FR" i="1" dirty="0" smtClean="0">
                <a:solidFill>
                  <a:srgbClr val="C31632"/>
                </a:solidFill>
              </a:rPr>
              <a:t>FOURGOUS</a:t>
            </a:r>
            <a:r>
              <a:rPr lang="fr-FR" dirty="0" smtClean="0">
                <a:solidFill>
                  <a:srgbClr val="7030A0"/>
                </a:solidFill>
              </a:rPr>
              <a:t> » (3/3)</a:t>
            </a:r>
            <a:endParaRPr lang="fr-FR" dirty="0">
              <a:solidFill>
                <a:srgbClr val="7030A0"/>
              </a:solidFill>
            </a:endParaRPr>
          </a:p>
        </p:txBody>
      </p:sp>
      <p:sp>
        <p:nvSpPr>
          <p:cNvPr id="4" name="Espace réservé du numéro de diapositive 3"/>
          <p:cNvSpPr>
            <a:spLocks noGrp="1"/>
          </p:cNvSpPr>
          <p:nvPr>
            <p:ph type="sldNum" sz="quarter" idx="22"/>
          </p:nvPr>
        </p:nvSpPr>
        <p:spPr/>
        <p:txBody>
          <a:bodyPr/>
          <a:lstStyle/>
          <a:p>
            <a:fld id="{0536D7D7-E68B-4848-A580-3E20DDE126DB}" type="slidenum">
              <a:rPr lang="fr-FR" smtClean="0">
                <a:solidFill>
                  <a:prstClr val="black"/>
                </a:solidFill>
              </a:rPr>
              <a:pPr/>
              <a:t>22</a:t>
            </a:fld>
            <a:endParaRPr lang="fr-FR" dirty="0">
              <a:solidFill>
                <a:prstClr val="black"/>
              </a:solidFill>
            </a:endParaRPr>
          </a:p>
        </p:txBody>
      </p:sp>
      <p:grpSp>
        <p:nvGrpSpPr>
          <p:cNvPr id="46" name="Groupe 45"/>
          <p:cNvGrpSpPr/>
          <p:nvPr/>
        </p:nvGrpSpPr>
        <p:grpSpPr>
          <a:xfrm>
            <a:off x="95496" y="1052736"/>
            <a:ext cx="8706599" cy="432000"/>
            <a:chOff x="159489" y="1401704"/>
            <a:chExt cx="8706599" cy="432000"/>
          </a:xfrm>
        </p:grpSpPr>
        <p:sp>
          <p:nvSpPr>
            <p:cNvPr id="47" name="Chevron 46"/>
            <p:cNvSpPr/>
            <p:nvPr/>
          </p:nvSpPr>
          <p:spPr>
            <a:xfrm>
              <a:off x="5596774" y="1401704"/>
              <a:ext cx="1080000" cy="432000"/>
            </a:xfrm>
            <a:prstGeom prst="chevron">
              <a:avLst/>
            </a:prstGeom>
            <a:gradFill flip="none" rotWithShape="1">
              <a:gsLst>
                <a:gs pos="4000">
                  <a:srgbClr val="FF0000">
                    <a:alpha val="80000"/>
                  </a:srgbClr>
                </a:gs>
                <a:gs pos="100000">
                  <a:srgbClr val="581D74"/>
                </a:gs>
              </a:gsLst>
              <a:lin ang="8100000" scaled="1"/>
              <a:tileRect/>
            </a:gradFill>
            <a:ln w="9525" cap="flat" cmpd="sng" algn="ctr">
              <a:solidFill>
                <a:sysClr val="window" lastClr="FFFFFF"/>
              </a:solidFill>
              <a:prstDash val="solid"/>
            </a:ln>
            <a:effectLst/>
          </p:spPr>
          <p:txBody>
            <a:bodyPr rtlCol="0" anchor="ctr"/>
            <a:lstStyle/>
            <a:p>
              <a:pPr algn="ctr" defTabSz="457200"/>
              <a:r>
                <a:rPr lang="fr-FR" sz="1000" kern="0" dirty="0" smtClean="0">
                  <a:solidFill>
                    <a:prstClr val="white"/>
                  </a:solidFill>
                  <a:latin typeface="Calibri"/>
                </a:rPr>
                <a:t>Choix du client</a:t>
              </a:r>
            </a:p>
          </p:txBody>
        </p:sp>
        <p:sp>
          <p:nvSpPr>
            <p:cNvPr id="48" name="Chevron 47"/>
            <p:cNvSpPr/>
            <p:nvPr/>
          </p:nvSpPr>
          <p:spPr>
            <a:xfrm>
              <a:off x="4178117" y="1401704"/>
              <a:ext cx="1548000" cy="432000"/>
            </a:xfrm>
            <a:prstGeom prst="chevron">
              <a:avLst/>
            </a:prstGeom>
            <a:gradFill flip="none" rotWithShape="1">
              <a:gsLst>
                <a:gs pos="4000">
                  <a:srgbClr val="FF0000">
                    <a:alpha val="60000"/>
                  </a:srgbClr>
                </a:gs>
                <a:gs pos="100000">
                  <a:srgbClr val="581D74"/>
                </a:gs>
              </a:gsLst>
              <a:lin ang="8100000" scaled="1"/>
              <a:tileRect/>
            </a:gradFill>
            <a:ln w="9525" cap="flat" cmpd="sng" algn="ctr">
              <a:solidFill>
                <a:sysClr val="window" lastClr="FFFFFF"/>
              </a:solidFill>
              <a:prstDash val="solid"/>
            </a:ln>
            <a:effectLst/>
          </p:spPr>
          <p:txBody>
            <a:bodyPr rtlCol="0" anchor="ctr"/>
            <a:lstStyle/>
            <a:p>
              <a:pPr algn="ctr" defTabSz="457200"/>
              <a:r>
                <a:rPr lang="fr-FR" sz="1000" kern="0" dirty="0" smtClean="0">
                  <a:solidFill>
                    <a:prstClr val="white"/>
                  </a:solidFill>
                  <a:latin typeface="Calibri"/>
                </a:rPr>
                <a:t>Infos</a:t>
              </a:r>
            </a:p>
            <a:p>
              <a:pPr algn="ctr" defTabSz="457200"/>
              <a:r>
                <a:rPr lang="fr-FR" sz="1000" kern="0" dirty="0" smtClean="0">
                  <a:solidFill>
                    <a:prstClr val="white"/>
                  </a:solidFill>
                  <a:latin typeface="Calibri"/>
                </a:rPr>
                <a:t>précontractuelles</a:t>
              </a:r>
            </a:p>
          </p:txBody>
        </p:sp>
        <p:sp>
          <p:nvSpPr>
            <p:cNvPr id="49" name="Chevron 48"/>
            <p:cNvSpPr/>
            <p:nvPr/>
          </p:nvSpPr>
          <p:spPr>
            <a:xfrm>
              <a:off x="3155460" y="1401704"/>
              <a:ext cx="1152000" cy="432000"/>
            </a:xfrm>
            <a:prstGeom prst="chevron">
              <a:avLst/>
            </a:prstGeom>
            <a:gradFill flip="none" rotWithShape="1">
              <a:gsLst>
                <a:gs pos="4000">
                  <a:srgbClr val="FF0000">
                    <a:alpha val="40000"/>
                  </a:srgbClr>
                </a:gs>
                <a:gs pos="100000">
                  <a:srgbClr val="581D74"/>
                </a:gs>
              </a:gsLst>
              <a:lin ang="8100000" scaled="1"/>
              <a:tileRect/>
            </a:gradFill>
            <a:ln w="9525" cap="flat" cmpd="sng" algn="ctr">
              <a:solidFill>
                <a:sysClr val="window" lastClr="FFFFFF"/>
              </a:solidFill>
              <a:prstDash val="solid"/>
            </a:ln>
            <a:effectLst/>
          </p:spPr>
          <p:txBody>
            <a:bodyPr rtlCol="0" anchor="ctr"/>
            <a:lstStyle/>
            <a:p>
              <a:pPr algn="ctr" defTabSz="457200"/>
              <a:r>
                <a:rPr lang="fr-FR" sz="1000" kern="0" dirty="0" err="1" smtClean="0">
                  <a:solidFill>
                    <a:prstClr val="white"/>
                  </a:solidFill>
                  <a:latin typeface="Calibri"/>
                </a:rPr>
                <a:t>Propo</a:t>
              </a:r>
              <a:r>
                <a:rPr lang="fr-FR" sz="1000" kern="0" dirty="0" smtClean="0">
                  <a:solidFill>
                    <a:prstClr val="white"/>
                  </a:solidFill>
                  <a:latin typeface="Calibri"/>
                </a:rPr>
                <a:t> de la banque</a:t>
              </a:r>
            </a:p>
          </p:txBody>
        </p:sp>
        <p:sp>
          <p:nvSpPr>
            <p:cNvPr id="50" name="Chevron 49"/>
            <p:cNvSpPr/>
            <p:nvPr/>
          </p:nvSpPr>
          <p:spPr>
            <a:xfrm>
              <a:off x="2096803" y="1401704"/>
              <a:ext cx="1188000" cy="432000"/>
            </a:xfrm>
            <a:prstGeom prst="chevron">
              <a:avLst/>
            </a:prstGeom>
            <a:gradFill flip="none" rotWithShape="1">
              <a:gsLst>
                <a:gs pos="0">
                  <a:srgbClr val="99449A">
                    <a:lumMod val="50000"/>
                  </a:srgbClr>
                </a:gs>
                <a:gs pos="100000">
                  <a:srgbClr val="C00000"/>
                </a:gs>
              </a:gsLst>
              <a:lin ang="18900000" scaled="1"/>
              <a:tileRect/>
            </a:gradFill>
            <a:ln w="9525" cap="flat" cmpd="sng" algn="ctr">
              <a:solidFill>
                <a:sysClr val="window" lastClr="FFFFFF"/>
              </a:solidFill>
              <a:prstDash val="solid"/>
            </a:ln>
            <a:effectLst/>
          </p:spPr>
          <p:txBody>
            <a:bodyPr rtlCol="0" anchor="ctr"/>
            <a:lstStyle/>
            <a:p>
              <a:pPr algn="ctr" defTabSz="457200"/>
              <a:r>
                <a:rPr lang="fr-FR" sz="1000" kern="0" dirty="0" smtClean="0">
                  <a:solidFill>
                    <a:prstClr val="white"/>
                  </a:solidFill>
                  <a:latin typeface="Calibri"/>
                </a:rPr>
                <a:t>Définition des projets</a:t>
              </a:r>
            </a:p>
          </p:txBody>
        </p:sp>
        <p:sp>
          <p:nvSpPr>
            <p:cNvPr id="51" name="Chevron 50"/>
            <p:cNvSpPr/>
            <p:nvPr/>
          </p:nvSpPr>
          <p:spPr>
            <a:xfrm>
              <a:off x="6547431" y="1401704"/>
              <a:ext cx="1116000" cy="432000"/>
            </a:xfrm>
            <a:prstGeom prst="chevron">
              <a:avLst/>
            </a:prstGeom>
            <a:gradFill flip="none" rotWithShape="1">
              <a:gsLst>
                <a:gs pos="4000">
                  <a:srgbClr val="FF0000">
                    <a:alpha val="80000"/>
                  </a:srgbClr>
                </a:gs>
                <a:gs pos="100000">
                  <a:srgbClr val="581D74"/>
                </a:gs>
              </a:gsLst>
              <a:lin ang="8100000" scaled="1"/>
              <a:tileRect/>
            </a:gradFill>
            <a:ln w="9525" cap="flat" cmpd="sng" algn="ctr">
              <a:solidFill>
                <a:sysClr val="window" lastClr="FFFFFF"/>
              </a:solidFill>
              <a:prstDash val="solid"/>
            </a:ln>
            <a:effectLst/>
          </p:spPr>
          <p:txBody>
            <a:bodyPr rtlCol="0" anchor="ctr"/>
            <a:lstStyle/>
            <a:p>
              <a:pPr algn="ctr" defTabSz="457200"/>
              <a:r>
                <a:rPr lang="fr-FR" sz="1000" kern="0" dirty="0" smtClean="0">
                  <a:solidFill>
                    <a:prstClr val="white"/>
                  </a:solidFill>
                  <a:latin typeface="Calibri"/>
                </a:rPr>
                <a:t>Synthèse Epargne</a:t>
              </a:r>
            </a:p>
          </p:txBody>
        </p:sp>
        <p:sp>
          <p:nvSpPr>
            <p:cNvPr id="52" name="Chevron 51"/>
            <p:cNvSpPr/>
            <p:nvPr/>
          </p:nvSpPr>
          <p:spPr>
            <a:xfrm>
              <a:off x="1362146" y="1401704"/>
              <a:ext cx="864000" cy="432000"/>
            </a:xfrm>
            <a:prstGeom prst="chevron">
              <a:avLst/>
            </a:prstGeom>
            <a:solidFill>
              <a:schemeClr val="bg1"/>
            </a:solidFill>
            <a:ln w="9525" cap="flat" cmpd="sng" algn="ctr">
              <a:solidFill>
                <a:srgbClr val="99449A">
                  <a:lumMod val="75000"/>
                </a:srgbClr>
              </a:solidFill>
              <a:prstDash val="solid"/>
            </a:ln>
            <a:effectLst/>
          </p:spPr>
          <p:txBody>
            <a:bodyPr rtlCol="0" anchor="ctr"/>
            <a:lstStyle/>
            <a:p>
              <a:pPr algn="ctr" defTabSz="457200"/>
              <a:r>
                <a:rPr lang="fr-FR" sz="1100" kern="0" dirty="0" smtClean="0">
                  <a:solidFill>
                    <a:srgbClr val="99449A">
                      <a:lumMod val="75000"/>
                    </a:srgbClr>
                  </a:solidFill>
                  <a:latin typeface="Calibri"/>
                </a:rPr>
                <a:t>QCF</a:t>
              </a:r>
            </a:p>
          </p:txBody>
        </p:sp>
        <p:sp>
          <p:nvSpPr>
            <p:cNvPr id="53" name="Chevron 52"/>
            <p:cNvSpPr/>
            <p:nvPr/>
          </p:nvSpPr>
          <p:spPr>
            <a:xfrm>
              <a:off x="159489" y="1401704"/>
              <a:ext cx="1332000" cy="432000"/>
            </a:xfrm>
            <a:prstGeom prst="chevron">
              <a:avLst/>
            </a:prstGeom>
            <a:solidFill>
              <a:sysClr val="window" lastClr="FFFFFF"/>
            </a:solidFill>
            <a:ln w="9525" cap="flat" cmpd="sng" algn="ctr">
              <a:solidFill>
                <a:srgbClr val="99449A">
                  <a:lumMod val="75000"/>
                </a:srgbClr>
              </a:solidFill>
              <a:prstDash val="solid"/>
            </a:ln>
            <a:effectLst/>
          </p:spPr>
          <p:txBody>
            <a:bodyPr rtlCol="0" anchor="ctr"/>
            <a:lstStyle/>
            <a:p>
              <a:pPr algn="ctr" defTabSz="457200"/>
              <a:r>
                <a:rPr lang="fr-FR" sz="1000" b="1" kern="0" dirty="0" smtClean="0">
                  <a:solidFill>
                    <a:srgbClr val="99449A">
                      <a:lumMod val="75000"/>
                    </a:srgbClr>
                  </a:solidFill>
                  <a:latin typeface="Calibri"/>
                </a:rPr>
                <a:t>Connaissance client</a:t>
              </a:r>
            </a:p>
          </p:txBody>
        </p:sp>
        <p:sp>
          <p:nvSpPr>
            <p:cNvPr id="54" name="Chevron 53"/>
            <p:cNvSpPr/>
            <p:nvPr/>
          </p:nvSpPr>
          <p:spPr>
            <a:xfrm>
              <a:off x="7534088" y="1401704"/>
              <a:ext cx="1332000" cy="432000"/>
            </a:xfrm>
            <a:prstGeom prst="chevron">
              <a:avLst/>
            </a:prstGeom>
            <a:solidFill>
              <a:sysClr val="window" lastClr="FFFFFF">
                <a:lumMod val="85000"/>
              </a:sysClr>
            </a:solidFill>
            <a:ln w="9525" cap="flat" cmpd="sng" algn="ctr">
              <a:solidFill>
                <a:srgbClr val="99449A">
                  <a:lumMod val="75000"/>
                </a:srgbClr>
              </a:solidFill>
              <a:prstDash val="solid"/>
            </a:ln>
            <a:effectLst/>
          </p:spPr>
          <p:txBody>
            <a:bodyPr rtlCol="0" anchor="ctr"/>
            <a:lstStyle/>
            <a:p>
              <a:pPr algn="ctr" defTabSz="457200"/>
              <a:r>
                <a:rPr lang="fr-FR" sz="1000" kern="0" dirty="0" smtClean="0">
                  <a:solidFill>
                    <a:srgbClr val="99449A">
                      <a:lumMod val="75000"/>
                    </a:srgbClr>
                  </a:solidFill>
                  <a:latin typeface="Calibri"/>
                </a:rPr>
                <a:t>Souscriptions</a:t>
              </a:r>
            </a:p>
          </p:txBody>
        </p:sp>
      </p:grpSp>
      <p:sp>
        <p:nvSpPr>
          <p:cNvPr id="3" name="Rectangle à coins arrondis 2"/>
          <p:cNvSpPr/>
          <p:nvPr/>
        </p:nvSpPr>
        <p:spPr>
          <a:xfrm>
            <a:off x="3095969" y="908720"/>
            <a:ext cx="1187999" cy="792088"/>
          </a:xfrm>
          <a:prstGeom prst="roundRect">
            <a:avLst/>
          </a:prstGeom>
          <a:no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prstClr val="white"/>
              </a:solidFill>
            </a:endParaRPr>
          </a:p>
        </p:txBody>
      </p:sp>
      <p:sp>
        <p:nvSpPr>
          <p:cNvPr id="5" name="Accolade fermante 4"/>
          <p:cNvSpPr/>
          <p:nvPr/>
        </p:nvSpPr>
        <p:spPr>
          <a:xfrm rot="5400000">
            <a:off x="3565002" y="1334665"/>
            <a:ext cx="288034" cy="1187998"/>
          </a:xfrm>
          <a:prstGeom prst="rightBrace">
            <a:avLst/>
          </a:prstGeom>
          <a:ln w="31750">
            <a:solidFill>
              <a:srgbClr val="7030A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solidFill>
                <a:prstClr val="black"/>
              </a:solidFill>
            </a:endParaRPr>
          </a:p>
        </p:txBody>
      </p:sp>
      <p:sp>
        <p:nvSpPr>
          <p:cNvPr id="73" name="Titre 3"/>
          <p:cNvSpPr txBox="1">
            <a:spLocks/>
          </p:cNvSpPr>
          <p:nvPr/>
        </p:nvSpPr>
        <p:spPr>
          <a:xfrm>
            <a:off x="330164" y="2060848"/>
            <a:ext cx="8445600" cy="399600"/>
          </a:xfrm>
          <a:prstGeom prst="rect">
            <a:avLst/>
          </a:prstGeom>
        </p:spPr>
        <p:txBody>
          <a:bodyPr vert="horz" wrap="square" lIns="91440" tIns="45720" rIns="91440" bIns="45720" rtlCol="0" anchor="t" anchorCtr="0">
            <a:normAutofit/>
          </a:bodyPr>
          <a:lstStyle>
            <a:lvl1pPr algn="l" defTabSz="914400" rtl="0" eaLnBrk="1" latinLnBrk="0" hangingPunct="1">
              <a:spcBef>
                <a:spcPct val="0"/>
              </a:spcBef>
              <a:buNone/>
              <a:defRPr sz="2000" b="1" kern="1200" cap="all" baseline="0">
                <a:solidFill>
                  <a:schemeClr val="accent1"/>
                </a:solidFill>
                <a:latin typeface="+mj-lt"/>
                <a:ea typeface="+mj-ea"/>
                <a:cs typeface="+mj-cs"/>
              </a:defRPr>
            </a:lvl1pPr>
          </a:lstStyle>
          <a:p>
            <a:r>
              <a:rPr lang="fr-FR" sz="1400" dirty="0" smtClean="0">
                <a:solidFill>
                  <a:srgbClr val="C31632"/>
                </a:solidFill>
                <a:sym typeface="Wingdings"/>
              </a:rPr>
              <a:t> </a:t>
            </a:r>
            <a:r>
              <a:rPr lang="fr-FR" sz="1400" dirty="0" smtClean="0">
                <a:solidFill>
                  <a:srgbClr val="C31632"/>
                </a:solidFill>
              </a:rPr>
              <a:t>Les solutions et étapes à suivre par le conseiller (suite et fin) :</a:t>
            </a:r>
            <a:endParaRPr lang="fr-FR" sz="1400" dirty="0">
              <a:solidFill>
                <a:srgbClr val="C31632"/>
              </a:solidFill>
            </a:endParaRPr>
          </a:p>
        </p:txBody>
      </p:sp>
      <p:pic>
        <p:nvPicPr>
          <p:cNvPr id="205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1559" y="2348880"/>
            <a:ext cx="6858535" cy="38860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ZoneTexte 1"/>
          <p:cNvSpPr txBox="1"/>
          <p:nvPr/>
        </p:nvSpPr>
        <p:spPr>
          <a:xfrm>
            <a:off x="7680227" y="4549595"/>
            <a:ext cx="1437058" cy="1061829"/>
          </a:xfrm>
          <a:prstGeom prst="rect">
            <a:avLst/>
          </a:prstGeom>
          <a:solidFill>
            <a:schemeClr val="tx2">
              <a:lumMod val="40000"/>
              <a:lumOff val="60000"/>
            </a:schemeClr>
          </a:solidFill>
        </p:spPr>
        <p:txBody>
          <a:bodyPr wrap="square" rtlCol="0">
            <a:spAutoFit/>
          </a:bodyPr>
          <a:lstStyle/>
          <a:p>
            <a:pPr algn="just"/>
            <a:r>
              <a:rPr lang="fr-FR" sz="900" dirty="0" smtClean="0"/>
              <a:t>NB : listes des UC éligibles à </a:t>
            </a:r>
            <a:r>
              <a:rPr lang="fr-FR" sz="900" dirty="0" err="1" smtClean="0"/>
              <a:t>Fourgous</a:t>
            </a:r>
            <a:r>
              <a:rPr lang="fr-FR" sz="900" dirty="0" smtClean="0"/>
              <a:t> selon les gammes sont </a:t>
            </a:r>
            <a:r>
              <a:rPr lang="fr-FR" sz="900" dirty="0" err="1" smtClean="0"/>
              <a:t>dispo</a:t>
            </a:r>
            <a:r>
              <a:rPr lang="fr-FR" sz="900" dirty="0" smtClean="0"/>
              <a:t> sous </a:t>
            </a:r>
            <a:r>
              <a:rPr lang="fr-FR" sz="900" dirty="0" err="1" smtClean="0"/>
              <a:t>MyEAV</a:t>
            </a:r>
            <a:r>
              <a:rPr lang="fr-FR" sz="900" dirty="0" smtClean="0"/>
              <a:t> :</a:t>
            </a:r>
          </a:p>
          <a:p>
            <a:pPr algn="just"/>
            <a:endParaRPr lang="fr-FR" sz="900" dirty="0" smtClean="0"/>
          </a:p>
          <a:p>
            <a:pPr marL="171450" indent="-171450" algn="just">
              <a:buFont typeface="Wingdings" panose="05000000000000000000" pitchFamily="2" charset="2"/>
              <a:buChar char="§"/>
            </a:pPr>
            <a:r>
              <a:rPr lang="fr-FR" sz="900" dirty="0" smtClean="0"/>
              <a:t>Gamme </a:t>
            </a:r>
            <a:r>
              <a:rPr lang="fr-FR" sz="900" dirty="0" smtClean="0">
                <a:hlinkClick r:id="rId3"/>
              </a:rPr>
              <a:t>Essentielle</a:t>
            </a:r>
            <a:endParaRPr lang="fr-FR" sz="900" dirty="0" smtClean="0"/>
          </a:p>
          <a:p>
            <a:pPr marL="171450" indent="-171450" algn="just">
              <a:buFont typeface="Wingdings" panose="05000000000000000000" pitchFamily="2" charset="2"/>
              <a:buChar char="§"/>
            </a:pPr>
            <a:r>
              <a:rPr lang="fr-FR" sz="900" dirty="0" smtClean="0"/>
              <a:t>Gamme </a:t>
            </a:r>
            <a:r>
              <a:rPr lang="fr-FR" sz="900" dirty="0" smtClean="0">
                <a:hlinkClick r:id="rId3"/>
              </a:rPr>
              <a:t>Patrimoniale</a:t>
            </a:r>
            <a:endParaRPr lang="fr-FR" sz="900" dirty="0" smtClean="0"/>
          </a:p>
          <a:p>
            <a:pPr marL="171450" indent="-171450" algn="just">
              <a:buFont typeface="Wingdings" panose="05000000000000000000" pitchFamily="2" charset="2"/>
              <a:buChar char="§"/>
            </a:pPr>
            <a:r>
              <a:rPr lang="fr-FR" sz="900" dirty="0" smtClean="0"/>
              <a:t>Gamme </a:t>
            </a:r>
            <a:r>
              <a:rPr lang="fr-FR" sz="900" dirty="0" smtClean="0">
                <a:hlinkClick r:id="rId3"/>
              </a:rPr>
              <a:t>Gestion Privée </a:t>
            </a:r>
            <a:endParaRPr lang="fr-FR" sz="900" dirty="0" smtClean="0"/>
          </a:p>
        </p:txBody>
      </p:sp>
    </p:spTree>
    <p:extLst>
      <p:ext uri="{BB962C8B-B14F-4D97-AF65-F5344CB8AC3E}">
        <p14:creationId xmlns:p14="http://schemas.microsoft.com/office/powerpoint/2010/main" val="281182674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title"/>
          </p:nvPr>
        </p:nvSpPr>
        <p:spPr>
          <a:xfrm>
            <a:off x="3060000" y="116632"/>
            <a:ext cx="3492000" cy="756000"/>
          </a:xfrm>
        </p:spPr>
        <p:txBody>
          <a:bodyPr/>
          <a:lstStyle/>
          <a:p>
            <a:r>
              <a:rPr lang="fr-FR" dirty="0"/>
              <a:t>sommaire</a:t>
            </a:r>
          </a:p>
        </p:txBody>
      </p:sp>
      <p:sp>
        <p:nvSpPr>
          <p:cNvPr id="5" name="Espace réservé du texte 4"/>
          <p:cNvSpPr>
            <a:spLocks noGrp="1"/>
          </p:cNvSpPr>
          <p:nvPr>
            <p:ph type="body" sz="quarter" idx="13"/>
          </p:nvPr>
        </p:nvSpPr>
        <p:spPr>
          <a:xfrm>
            <a:off x="1115616" y="1052736"/>
            <a:ext cx="7488832" cy="5040560"/>
          </a:xfrm>
        </p:spPr>
        <p:txBody>
          <a:bodyPr>
            <a:normAutofit/>
          </a:bodyPr>
          <a:lstStyle/>
          <a:p>
            <a:r>
              <a:rPr lang="fr-FR" sz="2800" dirty="0" smtClean="0"/>
              <a:t>a) Connaissance client &amp; </a:t>
            </a:r>
            <a:r>
              <a:rPr lang="fr-FR" sz="2800" dirty="0" err="1" smtClean="0"/>
              <a:t>qcf</a:t>
            </a:r>
            <a:endParaRPr lang="fr-FR" sz="2800" dirty="0" smtClean="0"/>
          </a:p>
          <a:p>
            <a:endParaRPr lang="fr-FR" sz="2800" dirty="0" smtClean="0"/>
          </a:p>
          <a:p>
            <a:r>
              <a:rPr lang="fr-FR" sz="2800" dirty="0" smtClean="0"/>
              <a:t>B) Définition du ou des projets du client</a:t>
            </a:r>
          </a:p>
          <a:p>
            <a:endParaRPr lang="fr-FR" sz="2800" dirty="0"/>
          </a:p>
          <a:p>
            <a:r>
              <a:rPr lang="fr-FR" sz="2800" dirty="0" smtClean="0"/>
              <a:t>C) Propositions de la banque :</a:t>
            </a:r>
          </a:p>
          <a:p>
            <a:pPr marL="558900" lvl="1" indent="-342900">
              <a:buFont typeface="Wingdings" panose="05000000000000000000" pitchFamily="2" charset="2"/>
              <a:buChar char="v"/>
            </a:pPr>
            <a:r>
              <a:rPr lang="fr-FR" sz="2000" dirty="0" smtClean="0"/>
              <a:t>Les portefeuilles modèles</a:t>
            </a:r>
          </a:p>
          <a:p>
            <a:pPr marL="558900" lvl="1" indent="-342900">
              <a:buFont typeface="Wingdings" panose="05000000000000000000" pitchFamily="2" charset="2"/>
              <a:buChar char="v"/>
            </a:pPr>
            <a:r>
              <a:rPr lang="fr-FR" sz="2000" dirty="0" smtClean="0"/>
              <a:t>L’allocation manuelle et les Gsm/</a:t>
            </a:r>
            <a:r>
              <a:rPr lang="fr-FR" sz="2000" dirty="0" err="1" smtClean="0"/>
              <a:t>og</a:t>
            </a:r>
            <a:endParaRPr lang="fr-FR" sz="2000" dirty="0" smtClean="0"/>
          </a:p>
          <a:p>
            <a:pPr marL="558900" lvl="1" indent="-342900">
              <a:buFont typeface="Wingdings" panose="05000000000000000000" pitchFamily="2" charset="2"/>
              <a:buChar char="v"/>
            </a:pPr>
            <a:r>
              <a:rPr lang="fr-FR" sz="2000" dirty="0" smtClean="0"/>
              <a:t>Cas particuliers « allocations manuelles »</a:t>
            </a:r>
          </a:p>
          <a:p>
            <a:pPr marL="558900" lvl="1" indent="-342900">
              <a:buFont typeface="Wingdings" panose="05000000000000000000" pitchFamily="2" charset="2"/>
              <a:buChar char="v"/>
            </a:pPr>
            <a:r>
              <a:rPr lang="fr-FR" sz="2000" b="1" dirty="0" smtClean="0"/>
              <a:t>Cas particuliers « </a:t>
            </a:r>
            <a:r>
              <a:rPr lang="fr-FR" sz="2000" b="1" dirty="0" err="1" smtClean="0"/>
              <a:t>fourgous</a:t>
            </a:r>
            <a:r>
              <a:rPr lang="fr-FR" sz="2000" b="1" dirty="0" smtClean="0"/>
              <a:t> »</a:t>
            </a:r>
          </a:p>
          <a:p>
            <a:endParaRPr lang="fr-FR" sz="2000" dirty="0"/>
          </a:p>
          <a:p>
            <a:r>
              <a:rPr lang="fr-FR" sz="2800" dirty="0" smtClean="0">
                <a:solidFill>
                  <a:srgbClr val="FFFF00"/>
                </a:solidFill>
              </a:rPr>
              <a:t>D) Infos </a:t>
            </a:r>
            <a:r>
              <a:rPr lang="fr-FR" sz="2800" dirty="0" err="1" smtClean="0">
                <a:solidFill>
                  <a:srgbClr val="FFFF00"/>
                </a:solidFill>
              </a:rPr>
              <a:t>pré-contracTuelles</a:t>
            </a:r>
            <a:endParaRPr lang="fr-FR" sz="2800" dirty="0" smtClean="0">
              <a:solidFill>
                <a:srgbClr val="FFFF00"/>
              </a:solidFill>
            </a:endParaRPr>
          </a:p>
          <a:p>
            <a:endParaRPr lang="fr-FR" sz="2800" dirty="0"/>
          </a:p>
          <a:p>
            <a:r>
              <a:rPr lang="fr-FR" sz="2800" dirty="0" smtClean="0"/>
              <a:t>E) Post entretien : le </a:t>
            </a:r>
            <a:r>
              <a:rPr lang="fr-FR" sz="2800" dirty="0" err="1" smtClean="0"/>
              <a:t>cr</a:t>
            </a:r>
            <a:endParaRPr lang="fr-FR" sz="3200" dirty="0" smtClean="0"/>
          </a:p>
        </p:txBody>
      </p:sp>
      <p:sp>
        <p:nvSpPr>
          <p:cNvPr id="3" name="Espace réservé du numéro de diapositive 2"/>
          <p:cNvSpPr>
            <a:spLocks noGrp="1"/>
          </p:cNvSpPr>
          <p:nvPr>
            <p:ph type="sldNum" sz="quarter" idx="14"/>
          </p:nvPr>
        </p:nvSpPr>
        <p:spPr/>
        <p:txBody>
          <a:bodyPr/>
          <a:lstStyle/>
          <a:p>
            <a:fld id="{0536D7D7-E68B-4848-A580-3E20DDE126DB}" type="slidenum">
              <a:rPr lang="fr-FR" smtClean="0">
                <a:solidFill>
                  <a:prstClr val="black"/>
                </a:solidFill>
              </a:rPr>
              <a:pPr/>
              <a:t>23</a:t>
            </a:fld>
            <a:endParaRPr lang="fr-FR">
              <a:solidFill>
                <a:prstClr val="black"/>
              </a:solidFill>
            </a:endParaRPr>
          </a:p>
        </p:txBody>
      </p:sp>
      <p:sp>
        <p:nvSpPr>
          <p:cNvPr id="7" name="Rectangle à coins arrondis 6"/>
          <p:cNvSpPr/>
          <p:nvPr/>
        </p:nvSpPr>
        <p:spPr>
          <a:xfrm>
            <a:off x="1115616" y="4509120"/>
            <a:ext cx="7056784" cy="576064"/>
          </a:xfrm>
          <a:prstGeom prst="roundRect">
            <a:avLst/>
          </a:prstGeom>
          <a:no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Espace réservé du pied de page 4"/>
          <p:cNvSpPr txBox="1">
            <a:spLocks/>
          </p:cNvSpPr>
          <p:nvPr/>
        </p:nvSpPr>
        <p:spPr>
          <a:xfrm>
            <a:off x="2699792" y="6463539"/>
            <a:ext cx="3960240" cy="365125"/>
          </a:xfrm>
          <a:prstGeom prst="rect">
            <a:avLst/>
          </a:prstGeom>
        </p:spPr>
        <p:txBody>
          <a:bodyPr vert="horz" lIns="91440" tIns="45720" rIns="91440" bIns="45720" rtlCol="0" anchor="ctr"/>
          <a:lstStyle>
            <a:defPPr>
              <a:defRPr lang="fr-FR"/>
            </a:defPPr>
            <a:lvl1pPr marL="0" algn="ctr" defTabSz="914400" rtl="0" eaLnBrk="1" latinLnBrk="0" hangingPunct="1">
              <a:defRPr sz="900" kern="1200">
                <a:solidFill>
                  <a:srgbClr val="223A5A"/>
                </a:solidFill>
                <a:latin typeface="Verdana" panose="020B0604030504040204" pitchFamily="34" charset="0"/>
                <a:ea typeface="Verdana" panose="020B0604030504040204" pitchFamily="34" charset="0"/>
                <a:cs typeface="Verdana" panose="020B060403050404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r-FR" dirty="0" smtClean="0"/>
              <a:t>HDJ S8 – Cas particuliers Parcours Client Epargne Financière</a:t>
            </a:r>
            <a:endParaRPr lang="fr-FR" dirty="0"/>
          </a:p>
        </p:txBody>
      </p:sp>
    </p:spTree>
    <p:extLst>
      <p:ext uri="{BB962C8B-B14F-4D97-AF65-F5344CB8AC3E}">
        <p14:creationId xmlns:p14="http://schemas.microsoft.com/office/powerpoint/2010/main" val="745612452"/>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Titre 24"/>
          <p:cNvSpPr>
            <a:spLocks noGrp="1"/>
          </p:cNvSpPr>
          <p:nvPr>
            <p:ph type="title"/>
          </p:nvPr>
        </p:nvSpPr>
        <p:spPr>
          <a:xfrm>
            <a:off x="251308" y="378000"/>
            <a:ext cx="8543492" cy="399600"/>
          </a:xfrm>
        </p:spPr>
        <p:txBody>
          <a:bodyPr/>
          <a:lstStyle/>
          <a:p>
            <a:r>
              <a:rPr lang="fr-FR" dirty="0" smtClean="0">
                <a:solidFill>
                  <a:srgbClr val="0000FF"/>
                </a:solidFill>
              </a:rPr>
              <a:t>D) Infos précontractuelles (1/2)</a:t>
            </a:r>
            <a:endParaRPr lang="fr-FR" dirty="0">
              <a:solidFill>
                <a:srgbClr val="0000FF"/>
              </a:solidFill>
            </a:endParaRPr>
          </a:p>
        </p:txBody>
      </p:sp>
      <p:sp>
        <p:nvSpPr>
          <p:cNvPr id="4" name="Espace réservé du numéro de diapositive 3"/>
          <p:cNvSpPr>
            <a:spLocks noGrp="1"/>
          </p:cNvSpPr>
          <p:nvPr>
            <p:ph type="sldNum" sz="quarter" idx="22"/>
          </p:nvPr>
        </p:nvSpPr>
        <p:spPr/>
        <p:txBody>
          <a:bodyPr/>
          <a:lstStyle/>
          <a:p>
            <a:fld id="{0536D7D7-E68B-4848-A580-3E20DDE126DB}" type="slidenum">
              <a:rPr lang="fr-FR" smtClean="0">
                <a:solidFill>
                  <a:prstClr val="black"/>
                </a:solidFill>
              </a:rPr>
              <a:pPr/>
              <a:t>24</a:t>
            </a:fld>
            <a:endParaRPr lang="fr-FR" dirty="0">
              <a:solidFill>
                <a:prstClr val="black"/>
              </a:solidFill>
            </a:endParaRPr>
          </a:p>
        </p:txBody>
      </p:sp>
      <p:grpSp>
        <p:nvGrpSpPr>
          <p:cNvPr id="46" name="Groupe 45"/>
          <p:cNvGrpSpPr/>
          <p:nvPr/>
        </p:nvGrpSpPr>
        <p:grpSpPr>
          <a:xfrm>
            <a:off x="95496" y="1052736"/>
            <a:ext cx="8706599" cy="432000"/>
            <a:chOff x="159489" y="1401704"/>
            <a:chExt cx="8706599" cy="432000"/>
          </a:xfrm>
        </p:grpSpPr>
        <p:sp>
          <p:nvSpPr>
            <p:cNvPr id="47" name="Chevron 46"/>
            <p:cNvSpPr/>
            <p:nvPr/>
          </p:nvSpPr>
          <p:spPr>
            <a:xfrm>
              <a:off x="5596774" y="1401704"/>
              <a:ext cx="1080000" cy="432000"/>
            </a:xfrm>
            <a:prstGeom prst="chevron">
              <a:avLst/>
            </a:prstGeom>
            <a:gradFill flip="none" rotWithShape="1">
              <a:gsLst>
                <a:gs pos="4000">
                  <a:srgbClr val="FF0000">
                    <a:alpha val="80000"/>
                  </a:srgbClr>
                </a:gs>
                <a:gs pos="100000">
                  <a:srgbClr val="581D74"/>
                </a:gs>
              </a:gsLst>
              <a:lin ang="8100000" scaled="1"/>
              <a:tileRect/>
            </a:gradFill>
            <a:ln w="9525" cap="flat" cmpd="sng" algn="ctr">
              <a:solidFill>
                <a:sysClr val="window" lastClr="FFFFFF"/>
              </a:solidFill>
              <a:prstDash val="solid"/>
            </a:ln>
            <a:effectLst/>
          </p:spPr>
          <p:txBody>
            <a:bodyPr rtlCol="0" anchor="ctr"/>
            <a:lstStyle/>
            <a:p>
              <a:pPr algn="ctr" defTabSz="457200"/>
              <a:r>
                <a:rPr lang="fr-FR" sz="1000" kern="0" dirty="0" smtClean="0">
                  <a:solidFill>
                    <a:prstClr val="white"/>
                  </a:solidFill>
                  <a:latin typeface="Calibri"/>
                </a:rPr>
                <a:t>Choix du client</a:t>
              </a:r>
            </a:p>
          </p:txBody>
        </p:sp>
        <p:sp>
          <p:nvSpPr>
            <p:cNvPr id="48" name="Chevron 47"/>
            <p:cNvSpPr/>
            <p:nvPr/>
          </p:nvSpPr>
          <p:spPr>
            <a:xfrm>
              <a:off x="4178117" y="1401704"/>
              <a:ext cx="1548000" cy="432000"/>
            </a:xfrm>
            <a:prstGeom prst="chevron">
              <a:avLst/>
            </a:prstGeom>
            <a:gradFill flip="none" rotWithShape="1">
              <a:gsLst>
                <a:gs pos="4000">
                  <a:srgbClr val="FF0000">
                    <a:alpha val="60000"/>
                  </a:srgbClr>
                </a:gs>
                <a:gs pos="100000">
                  <a:srgbClr val="581D74"/>
                </a:gs>
              </a:gsLst>
              <a:lin ang="8100000" scaled="1"/>
              <a:tileRect/>
            </a:gradFill>
            <a:ln w="9525" cap="flat" cmpd="sng" algn="ctr">
              <a:solidFill>
                <a:sysClr val="window" lastClr="FFFFFF"/>
              </a:solidFill>
              <a:prstDash val="solid"/>
            </a:ln>
            <a:effectLst/>
          </p:spPr>
          <p:txBody>
            <a:bodyPr rtlCol="0" anchor="ctr"/>
            <a:lstStyle/>
            <a:p>
              <a:pPr algn="ctr" defTabSz="457200"/>
              <a:r>
                <a:rPr lang="fr-FR" sz="1000" kern="0" dirty="0" smtClean="0">
                  <a:solidFill>
                    <a:prstClr val="white"/>
                  </a:solidFill>
                  <a:latin typeface="Calibri"/>
                </a:rPr>
                <a:t>Infos</a:t>
              </a:r>
            </a:p>
            <a:p>
              <a:pPr algn="ctr" defTabSz="457200"/>
              <a:r>
                <a:rPr lang="fr-FR" sz="1000" kern="0" dirty="0" smtClean="0">
                  <a:solidFill>
                    <a:prstClr val="white"/>
                  </a:solidFill>
                  <a:latin typeface="Calibri"/>
                </a:rPr>
                <a:t>précontractuelles</a:t>
              </a:r>
            </a:p>
          </p:txBody>
        </p:sp>
        <p:sp>
          <p:nvSpPr>
            <p:cNvPr id="49" name="Chevron 48"/>
            <p:cNvSpPr/>
            <p:nvPr/>
          </p:nvSpPr>
          <p:spPr>
            <a:xfrm>
              <a:off x="3155460" y="1401704"/>
              <a:ext cx="1152000" cy="432000"/>
            </a:xfrm>
            <a:prstGeom prst="chevron">
              <a:avLst/>
            </a:prstGeom>
            <a:gradFill flip="none" rotWithShape="1">
              <a:gsLst>
                <a:gs pos="4000">
                  <a:srgbClr val="FF0000">
                    <a:alpha val="40000"/>
                  </a:srgbClr>
                </a:gs>
                <a:gs pos="100000">
                  <a:srgbClr val="581D74"/>
                </a:gs>
              </a:gsLst>
              <a:lin ang="8100000" scaled="1"/>
              <a:tileRect/>
            </a:gradFill>
            <a:ln w="9525" cap="flat" cmpd="sng" algn="ctr">
              <a:solidFill>
                <a:sysClr val="window" lastClr="FFFFFF"/>
              </a:solidFill>
              <a:prstDash val="solid"/>
            </a:ln>
            <a:effectLst/>
          </p:spPr>
          <p:txBody>
            <a:bodyPr rtlCol="0" anchor="ctr"/>
            <a:lstStyle/>
            <a:p>
              <a:pPr algn="ctr" defTabSz="457200"/>
              <a:r>
                <a:rPr lang="fr-FR" sz="1000" kern="0" dirty="0" err="1" smtClean="0">
                  <a:solidFill>
                    <a:prstClr val="white"/>
                  </a:solidFill>
                  <a:latin typeface="Calibri"/>
                </a:rPr>
                <a:t>Propo</a:t>
              </a:r>
              <a:r>
                <a:rPr lang="fr-FR" sz="1000" kern="0" dirty="0" smtClean="0">
                  <a:solidFill>
                    <a:prstClr val="white"/>
                  </a:solidFill>
                  <a:latin typeface="Calibri"/>
                </a:rPr>
                <a:t> de la banque</a:t>
              </a:r>
            </a:p>
          </p:txBody>
        </p:sp>
        <p:sp>
          <p:nvSpPr>
            <p:cNvPr id="50" name="Chevron 49"/>
            <p:cNvSpPr/>
            <p:nvPr/>
          </p:nvSpPr>
          <p:spPr>
            <a:xfrm>
              <a:off x="2096803" y="1401704"/>
              <a:ext cx="1188000" cy="432000"/>
            </a:xfrm>
            <a:prstGeom prst="chevron">
              <a:avLst/>
            </a:prstGeom>
            <a:gradFill flip="none" rotWithShape="1">
              <a:gsLst>
                <a:gs pos="0">
                  <a:srgbClr val="99449A">
                    <a:lumMod val="50000"/>
                  </a:srgbClr>
                </a:gs>
                <a:gs pos="100000">
                  <a:srgbClr val="C00000"/>
                </a:gs>
              </a:gsLst>
              <a:lin ang="18900000" scaled="1"/>
              <a:tileRect/>
            </a:gradFill>
            <a:ln w="9525" cap="flat" cmpd="sng" algn="ctr">
              <a:solidFill>
                <a:sysClr val="window" lastClr="FFFFFF"/>
              </a:solidFill>
              <a:prstDash val="solid"/>
            </a:ln>
            <a:effectLst/>
          </p:spPr>
          <p:txBody>
            <a:bodyPr rtlCol="0" anchor="ctr"/>
            <a:lstStyle/>
            <a:p>
              <a:pPr algn="ctr" defTabSz="457200"/>
              <a:r>
                <a:rPr lang="fr-FR" sz="1000" kern="0" dirty="0" smtClean="0">
                  <a:solidFill>
                    <a:prstClr val="white"/>
                  </a:solidFill>
                  <a:latin typeface="Calibri"/>
                </a:rPr>
                <a:t>Définition des projets</a:t>
              </a:r>
            </a:p>
          </p:txBody>
        </p:sp>
        <p:sp>
          <p:nvSpPr>
            <p:cNvPr id="51" name="Chevron 50"/>
            <p:cNvSpPr/>
            <p:nvPr/>
          </p:nvSpPr>
          <p:spPr>
            <a:xfrm>
              <a:off x="6547431" y="1401704"/>
              <a:ext cx="1116000" cy="432000"/>
            </a:xfrm>
            <a:prstGeom prst="chevron">
              <a:avLst/>
            </a:prstGeom>
            <a:gradFill flip="none" rotWithShape="1">
              <a:gsLst>
                <a:gs pos="4000">
                  <a:srgbClr val="FF0000">
                    <a:alpha val="80000"/>
                  </a:srgbClr>
                </a:gs>
                <a:gs pos="100000">
                  <a:srgbClr val="581D74"/>
                </a:gs>
              </a:gsLst>
              <a:lin ang="8100000" scaled="1"/>
              <a:tileRect/>
            </a:gradFill>
            <a:ln w="9525" cap="flat" cmpd="sng" algn="ctr">
              <a:solidFill>
                <a:sysClr val="window" lastClr="FFFFFF"/>
              </a:solidFill>
              <a:prstDash val="solid"/>
            </a:ln>
            <a:effectLst/>
          </p:spPr>
          <p:txBody>
            <a:bodyPr rtlCol="0" anchor="ctr"/>
            <a:lstStyle/>
            <a:p>
              <a:pPr algn="ctr" defTabSz="457200"/>
              <a:r>
                <a:rPr lang="fr-FR" sz="1000" kern="0" dirty="0" smtClean="0">
                  <a:solidFill>
                    <a:prstClr val="white"/>
                  </a:solidFill>
                  <a:latin typeface="Calibri"/>
                </a:rPr>
                <a:t>Synthèse Epargne</a:t>
              </a:r>
            </a:p>
          </p:txBody>
        </p:sp>
        <p:sp>
          <p:nvSpPr>
            <p:cNvPr id="52" name="Chevron 51"/>
            <p:cNvSpPr/>
            <p:nvPr/>
          </p:nvSpPr>
          <p:spPr>
            <a:xfrm>
              <a:off x="1362146" y="1401704"/>
              <a:ext cx="864000" cy="432000"/>
            </a:xfrm>
            <a:prstGeom prst="chevron">
              <a:avLst/>
            </a:prstGeom>
            <a:solidFill>
              <a:schemeClr val="bg1"/>
            </a:solidFill>
            <a:ln w="9525" cap="flat" cmpd="sng" algn="ctr">
              <a:solidFill>
                <a:srgbClr val="99449A">
                  <a:lumMod val="75000"/>
                </a:srgbClr>
              </a:solidFill>
              <a:prstDash val="solid"/>
            </a:ln>
            <a:effectLst/>
          </p:spPr>
          <p:txBody>
            <a:bodyPr rtlCol="0" anchor="ctr"/>
            <a:lstStyle/>
            <a:p>
              <a:pPr algn="ctr" defTabSz="457200"/>
              <a:r>
                <a:rPr lang="fr-FR" sz="1100" kern="0" dirty="0" smtClean="0">
                  <a:solidFill>
                    <a:srgbClr val="99449A">
                      <a:lumMod val="75000"/>
                    </a:srgbClr>
                  </a:solidFill>
                  <a:latin typeface="Calibri"/>
                </a:rPr>
                <a:t>QCF</a:t>
              </a:r>
            </a:p>
          </p:txBody>
        </p:sp>
        <p:sp>
          <p:nvSpPr>
            <p:cNvPr id="53" name="Chevron 52"/>
            <p:cNvSpPr/>
            <p:nvPr/>
          </p:nvSpPr>
          <p:spPr>
            <a:xfrm>
              <a:off x="159489" y="1401704"/>
              <a:ext cx="1332000" cy="432000"/>
            </a:xfrm>
            <a:prstGeom prst="chevron">
              <a:avLst/>
            </a:prstGeom>
            <a:solidFill>
              <a:sysClr val="window" lastClr="FFFFFF"/>
            </a:solidFill>
            <a:ln w="9525" cap="flat" cmpd="sng" algn="ctr">
              <a:solidFill>
                <a:srgbClr val="99449A">
                  <a:lumMod val="75000"/>
                </a:srgbClr>
              </a:solidFill>
              <a:prstDash val="solid"/>
            </a:ln>
            <a:effectLst/>
          </p:spPr>
          <p:txBody>
            <a:bodyPr rtlCol="0" anchor="ctr"/>
            <a:lstStyle/>
            <a:p>
              <a:pPr algn="ctr" defTabSz="457200"/>
              <a:r>
                <a:rPr lang="fr-FR" sz="1000" b="1" kern="0" dirty="0" smtClean="0">
                  <a:solidFill>
                    <a:srgbClr val="99449A">
                      <a:lumMod val="75000"/>
                    </a:srgbClr>
                  </a:solidFill>
                  <a:latin typeface="Calibri"/>
                </a:rPr>
                <a:t>Connaissance client</a:t>
              </a:r>
            </a:p>
          </p:txBody>
        </p:sp>
        <p:sp>
          <p:nvSpPr>
            <p:cNvPr id="54" name="Chevron 53"/>
            <p:cNvSpPr/>
            <p:nvPr/>
          </p:nvSpPr>
          <p:spPr>
            <a:xfrm>
              <a:off x="7534088" y="1401704"/>
              <a:ext cx="1332000" cy="432000"/>
            </a:xfrm>
            <a:prstGeom prst="chevron">
              <a:avLst/>
            </a:prstGeom>
            <a:solidFill>
              <a:sysClr val="window" lastClr="FFFFFF">
                <a:lumMod val="85000"/>
              </a:sysClr>
            </a:solidFill>
            <a:ln w="9525" cap="flat" cmpd="sng" algn="ctr">
              <a:solidFill>
                <a:srgbClr val="99449A">
                  <a:lumMod val="75000"/>
                </a:srgbClr>
              </a:solidFill>
              <a:prstDash val="solid"/>
            </a:ln>
            <a:effectLst/>
          </p:spPr>
          <p:txBody>
            <a:bodyPr rtlCol="0" anchor="ctr"/>
            <a:lstStyle/>
            <a:p>
              <a:pPr algn="ctr" defTabSz="457200"/>
              <a:r>
                <a:rPr lang="fr-FR" sz="1000" kern="0" dirty="0" smtClean="0">
                  <a:solidFill>
                    <a:srgbClr val="99449A">
                      <a:lumMod val="75000"/>
                    </a:srgbClr>
                  </a:solidFill>
                  <a:latin typeface="Calibri"/>
                </a:rPr>
                <a:t>Souscriptions</a:t>
              </a:r>
            </a:p>
          </p:txBody>
        </p:sp>
      </p:grpSp>
      <p:sp>
        <p:nvSpPr>
          <p:cNvPr id="3" name="Rectangle à coins arrondis 2"/>
          <p:cNvSpPr/>
          <p:nvPr/>
        </p:nvSpPr>
        <p:spPr>
          <a:xfrm>
            <a:off x="4283968" y="908720"/>
            <a:ext cx="1187999" cy="792088"/>
          </a:xfrm>
          <a:prstGeom prst="roundRect">
            <a:avLst/>
          </a:prstGeom>
          <a:no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prstClr val="white"/>
              </a:solidFill>
            </a:endParaRPr>
          </a:p>
        </p:txBody>
      </p:sp>
      <p:sp>
        <p:nvSpPr>
          <p:cNvPr id="5" name="Accolade fermante 4"/>
          <p:cNvSpPr/>
          <p:nvPr/>
        </p:nvSpPr>
        <p:spPr>
          <a:xfrm rot="5400000">
            <a:off x="4744107" y="1298871"/>
            <a:ext cx="288034" cy="1187998"/>
          </a:xfrm>
          <a:prstGeom prst="rightBrace">
            <a:avLst/>
          </a:prstGeom>
          <a:ln w="31750">
            <a:solidFill>
              <a:srgbClr val="0000F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solidFill>
                <a:prstClr val="black"/>
              </a:solidFill>
            </a:endParaRPr>
          </a:p>
        </p:txBody>
      </p:sp>
      <p:sp>
        <p:nvSpPr>
          <p:cNvPr id="32" name="ZoneTexte 31"/>
          <p:cNvSpPr txBox="1"/>
          <p:nvPr/>
        </p:nvSpPr>
        <p:spPr>
          <a:xfrm>
            <a:off x="122817" y="2032273"/>
            <a:ext cx="8868991" cy="1815882"/>
          </a:xfrm>
          <a:prstGeom prst="rect">
            <a:avLst/>
          </a:prstGeom>
          <a:noFill/>
        </p:spPr>
        <p:txBody>
          <a:bodyPr wrap="square" rtlCol="0">
            <a:spAutoFit/>
          </a:bodyPr>
          <a:lstStyle/>
          <a:p>
            <a:pPr algn="just"/>
            <a:r>
              <a:rPr lang="fr-FR" sz="1600" dirty="0" smtClean="0">
                <a:solidFill>
                  <a:srgbClr val="0000FF"/>
                </a:solidFill>
                <a:latin typeface="Calibri" panose="020F0502020204030204" pitchFamily="34" charset="0"/>
                <a:cs typeface="Calibri" panose="020F0502020204030204" pitchFamily="34" charset="0"/>
                <a:sym typeface="Wingdings"/>
              </a:rPr>
              <a:t>Pour rappel (</a:t>
            </a:r>
            <a:r>
              <a:rPr lang="fr-FR" sz="1100" i="1" dirty="0" smtClean="0">
                <a:solidFill>
                  <a:srgbClr val="0000FF"/>
                </a:solidFill>
                <a:latin typeface="Calibri" panose="020F0502020204030204" pitchFamily="34" charset="0"/>
                <a:cs typeface="Calibri" panose="020F0502020204030204" pitchFamily="34" charset="0"/>
                <a:sym typeface="Wingdings"/>
                <a:hlinkClick r:id="rId2"/>
              </a:rPr>
              <a:t>cf </a:t>
            </a:r>
            <a:r>
              <a:rPr lang="fr-FR" sz="1100" i="1" dirty="0" err="1" smtClean="0">
                <a:solidFill>
                  <a:srgbClr val="0000FF"/>
                </a:solidFill>
                <a:latin typeface="Calibri" panose="020F0502020204030204" pitchFamily="34" charset="0"/>
                <a:cs typeface="Calibri" panose="020F0502020204030204" pitchFamily="34" charset="0"/>
                <a:sym typeface="Wingdings"/>
                <a:hlinkClick r:id="rId2"/>
              </a:rPr>
              <a:t>Brief</a:t>
            </a:r>
            <a:r>
              <a:rPr lang="fr-FR" sz="1100" i="1" dirty="0" smtClean="0">
                <a:solidFill>
                  <a:srgbClr val="0000FF"/>
                </a:solidFill>
                <a:latin typeface="Calibri" panose="020F0502020204030204" pitchFamily="34" charset="0"/>
                <a:cs typeface="Calibri" panose="020F0502020204030204" pitchFamily="34" charset="0"/>
                <a:sym typeface="Wingdings"/>
                <a:hlinkClick r:id="rId2"/>
              </a:rPr>
              <a:t> S2 CO 2018</a:t>
            </a:r>
            <a:r>
              <a:rPr lang="fr-FR" sz="1600" dirty="0" smtClean="0">
                <a:solidFill>
                  <a:srgbClr val="0000FF"/>
                </a:solidFill>
                <a:latin typeface="Calibri" panose="020F0502020204030204" pitchFamily="34" charset="0"/>
                <a:cs typeface="Calibri" panose="020F0502020204030204" pitchFamily="34" charset="0"/>
                <a:sym typeface="Wingdings"/>
              </a:rPr>
              <a:t>), la réglementation </a:t>
            </a:r>
            <a:r>
              <a:rPr lang="fr-FR" sz="1600" dirty="0" err="1" smtClean="0">
                <a:solidFill>
                  <a:srgbClr val="0000FF"/>
                </a:solidFill>
                <a:latin typeface="Calibri" panose="020F0502020204030204" pitchFamily="34" charset="0"/>
                <a:cs typeface="Calibri" panose="020F0502020204030204" pitchFamily="34" charset="0"/>
                <a:sym typeface="Wingdings"/>
              </a:rPr>
              <a:t>PRIIP’s</a:t>
            </a:r>
            <a:r>
              <a:rPr lang="fr-FR" sz="1600" dirty="0" smtClean="0">
                <a:solidFill>
                  <a:srgbClr val="0000FF"/>
                </a:solidFill>
                <a:latin typeface="Calibri" panose="020F0502020204030204" pitchFamily="34" charset="0"/>
                <a:cs typeface="Calibri" panose="020F0502020204030204" pitchFamily="34" charset="0"/>
                <a:sym typeface="Wingdings"/>
              </a:rPr>
              <a:t> impose la remise des documents DIC (Docs d’infos clés – également appelés KYD)</a:t>
            </a:r>
            <a:r>
              <a:rPr lang="fr-FR" sz="1600" dirty="0">
                <a:solidFill>
                  <a:srgbClr val="0000FF"/>
                </a:solidFill>
                <a:latin typeface="Calibri" panose="020F0502020204030204" pitchFamily="34" charset="0"/>
                <a:cs typeface="Calibri" panose="020F0502020204030204" pitchFamily="34" charset="0"/>
                <a:sym typeface="Wingdings"/>
              </a:rPr>
              <a:t> au niveau du contrat souscrit</a:t>
            </a:r>
            <a:r>
              <a:rPr lang="fr-FR" sz="1600" dirty="0" smtClean="0">
                <a:solidFill>
                  <a:srgbClr val="0000FF"/>
                </a:solidFill>
                <a:latin typeface="Calibri" panose="020F0502020204030204" pitchFamily="34" charset="0"/>
                <a:cs typeface="Calibri" panose="020F0502020204030204" pitchFamily="34" charset="0"/>
                <a:sym typeface="Wingdings"/>
              </a:rPr>
              <a:t> et DIS (Docs d’infos spécifiques – également appelés DICI) </a:t>
            </a:r>
            <a:r>
              <a:rPr lang="fr-FR" sz="1600" dirty="0">
                <a:solidFill>
                  <a:srgbClr val="0000FF"/>
                </a:solidFill>
                <a:latin typeface="Calibri" panose="020F0502020204030204" pitchFamily="34" charset="0"/>
                <a:cs typeface="Calibri" panose="020F0502020204030204" pitchFamily="34" charset="0"/>
                <a:sym typeface="Wingdings"/>
              </a:rPr>
              <a:t>au niveau des Supports </a:t>
            </a:r>
            <a:r>
              <a:rPr lang="fr-FR" sz="1600" dirty="0" smtClean="0">
                <a:solidFill>
                  <a:srgbClr val="0000FF"/>
                </a:solidFill>
                <a:latin typeface="Calibri" panose="020F0502020204030204" pitchFamily="34" charset="0"/>
                <a:cs typeface="Calibri" panose="020F0502020204030204" pitchFamily="34" charset="0"/>
                <a:sym typeface="Wingdings"/>
              </a:rPr>
              <a:t>d’investissement.</a:t>
            </a:r>
          </a:p>
          <a:p>
            <a:pPr algn="just"/>
            <a:r>
              <a:rPr lang="fr-FR" sz="1600" dirty="0" smtClean="0">
                <a:solidFill>
                  <a:srgbClr val="0000FF"/>
                </a:solidFill>
                <a:latin typeface="Calibri" panose="020F0502020204030204" pitchFamily="34" charset="0"/>
                <a:cs typeface="Calibri" panose="020F0502020204030204" pitchFamily="34" charset="0"/>
                <a:sym typeface="Wingdings"/>
              </a:rPr>
              <a:t>Ceux-ci vous sont proposés dans ce Parcours Conseil via des liens directs vers les DIC/DIS.</a:t>
            </a:r>
          </a:p>
          <a:p>
            <a:pPr algn="just"/>
            <a:endParaRPr lang="fr-FR" sz="1600" dirty="0">
              <a:solidFill>
                <a:srgbClr val="0000FF"/>
              </a:solidFill>
              <a:latin typeface="Calibri" panose="020F0502020204030204" pitchFamily="34" charset="0"/>
              <a:cs typeface="Calibri" panose="020F0502020204030204" pitchFamily="34" charset="0"/>
              <a:sym typeface="Wingdings"/>
            </a:endParaRPr>
          </a:p>
          <a:p>
            <a:pPr algn="just"/>
            <a:r>
              <a:rPr lang="fr-FR" sz="1600" dirty="0" smtClean="0">
                <a:solidFill>
                  <a:srgbClr val="0000FF"/>
                </a:solidFill>
                <a:latin typeface="Calibri" panose="020F0502020204030204" pitchFamily="34" charset="0"/>
                <a:cs typeface="Calibri" panose="020F0502020204030204" pitchFamily="34" charset="0"/>
                <a:sym typeface="Wingdings"/>
              </a:rPr>
              <a:t> </a:t>
            </a:r>
            <a:r>
              <a:rPr lang="fr-FR" sz="1600" u="sng" dirty="0" smtClean="0">
                <a:solidFill>
                  <a:srgbClr val="0000FF"/>
                </a:solidFill>
                <a:latin typeface="Calibri" panose="020F0502020204030204" pitchFamily="34" charset="0"/>
                <a:cs typeface="Calibri" panose="020F0502020204030204" pitchFamily="34" charset="0"/>
                <a:sym typeface="Wingdings"/>
              </a:rPr>
              <a:t>Astuce</a:t>
            </a:r>
            <a:r>
              <a:rPr lang="fr-FR" sz="1600" dirty="0" smtClean="0">
                <a:solidFill>
                  <a:srgbClr val="0000FF"/>
                </a:solidFill>
                <a:latin typeface="Calibri" panose="020F0502020204030204" pitchFamily="34" charset="0"/>
                <a:cs typeface="Calibri" panose="020F0502020204030204" pitchFamily="34" charset="0"/>
                <a:sym typeface="Wingdings"/>
              </a:rPr>
              <a:t> </a:t>
            </a:r>
            <a:r>
              <a:rPr lang="fr-FR" sz="1600" dirty="0" smtClean="0">
                <a:solidFill>
                  <a:srgbClr val="0000FF"/>
                </a:solidFill>
                <a:latin typeface="Calibri" panose="020F0502020204030204" pitchFamily="34" charset="0"/>
                <a:cs typeface="Calibri" panose="020F0502020204030204" pitchFamily="34" charset="0"/>
                <a:sym typeface="Wingdings" panose="05000000000000000000" pitchFamily="2" charset="2"/>
              </a:rPr>
              <a:t></a:t>
            </a:r>
            <a:r>
              <a:rPr lang="fr-FR" sz="1600" dirty="0" smtClean="0">
                <a:solidFill>
                  <a:srgbClr val="0000FF"/>
                </a:solidFill>
                <a:latin typeface="Calibri" panose="020F0502020204030204" pitchFamily="34" charset="0"/>
                <a:cs typeface="Calibri" panose="020F0502020204030204" pitchFamily="34" charset="0"/>
                <a:sym typeface="Wingdings"/>
              </a:rPr>
              <a:t> la « Synthèse Epargne » que le client devra signer en fin du Parcours Conseil mentionne les données suivantes (en page 4) :</a:t>
            </a:r>
          </a:p>
        </p:txBody>
      </p:sp>
      <p:pic>
        <p:nvPicPr>
          <p:cNvPr id="18"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7667" t="26601" r="28551" b="41380"/>
          <a:stretch/>
        </p:blipFill>
        <p:spPr bwMode="auto">
          <a:xfrm>
            <a:off x="1298153" y="3789040"/>
            <a:ext cx="6088553" cy="1728192"/>
          </a:xfrm>
          <a:prstGeom prst="rect">
            <a:avLst/>
          </a:prstGeom>
          <a:noFill/>
          <a:ln w="3175">
            <a:noFill/>
            <a:miter lim="800000"/>
            <a:headEnd/>
            <a:tailEnd/>
          </a:ln>
          <a:extLst>
            <a:ext uri="{909E8E84-426E-40DD-AFC4-6F175D3DCCD1}">
              <a14:hiddenFill xmlns:a14="http://schemas.microsoft.com/office/drawing/2010/main">
                <a:solidFill>
                  <a:schemeClr val="accent1"/>
                </a:solidFill>
              </a14:hiddenFill>
            </a:ext>
          </a:extLst>
        </p:spPr>
      </p:pic>
      <p:sp>
        <p:nvSpPr>
          <p:cNvPr id="2" name="ZoneTexte 1"/>
          <p:cNvSpPr txBox="1"/>
          <p:nvPr/>
        </p:nvSpPr>
        <p:spPr>
          <a:xfrm>
            <a:off x="761496" y="5445224"/>
            <a:ext cx="7842952" cy="830997"/>
          </a:xfrm>
          <a:prstGeom prst="rect">
            <a:avLst/>
          </a:prstGeom>
          <a:noFill/>
        </p:spPr>
        <p:txBody>
          <a:bodyPr wrap="square" rtlCol="0">
            <a:spAutoFit/>
          </a:bodyPr>
          <a:lstStyle/>
          <a:p>
            <a:pPr algn="just"/>
            <a:r>
              <a:rPr lang="fr-FR" sz="1600" i="1" dirty="0" smtClean="0">
                <a:solidFill>
                  <a:srgbClr val="8F0D22"/>
                </a:solidFill>
                <a:latin typeface="Calibri" panose="020F0502020204030204" pitchFamily="34" charset="0"/>
                <a:cs typeface="Calibri" panose="020F0502020204030204" pitchFamily="34" charset="0"/>
                <a:sym typeface="Wingdings"/>
              </a:rPr>
              <a:t>Sauf à ce que votre client vous le demande explicitement, cette seule mention peut donc vous exonérer d’avoir à imprimer et remettre directement les DIC/DIS à votre client, dès lors que ce dernier signe le document « Synthèse Epargne ».</a:t>
            </a:r>
            <a:endParaRPr lang="fr-FR" sz="700" i="1" dirty="0" smtClean="0">
              <a:solidFill>
                <a:srgbClr val="8F0D22"/>
              </a:solidFill>
            </a:endParaRPr>
          </a:p>
        </p:txBody>
      </p:sp>
      <p:sp>
        <p:nvSpPr>
          <p:cNvPr id="7" name="Rectangle 6"/>
          <p:cNvSpPr/>
          <p:nvPr/>
        </p:nvSpPr>
        <p:spPr>
          <a:xfrm>
            <a:off x="1547664" y="4574971"/>
            <a:ext cx="5760640" cy="288032"/>
          </a:xfrm>
          <a:prstGeom prst="rect">
            <a:avLst/>
          </a:prstGeom>
          <a:noFill/>
          <a:ln>
            <a:solidFill>
              <a:srgbClr val="8F0D2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Forme libre 7"/>
          <p:cNvSpPr/>
          <p:nvPr/>
        </p:nvSpPr>
        <p:spPr>
          <a:xfrm>
            <a:off x="199948" y="4605939"/>
            <a:ext cx="1333577" cy="1116621"/>
          </a:xfrm>
          <a:custGeom>
            <a:avLst/>
            <a:gdLst>
              <a:gd name="connsiteX0" fmla="*/ 1333577 w 1333577"/>
              <a:gd name="connsiteY0" fmla="*/ 135546 h 1116621"/>
              <a:gd name="connsiteX1" fmla="*/ 647777 w 1333577"/>
              <a:gd name="connsiteY1" fmla="*/ 40296 h 1116621"/>
              <a:gd name="connsiteX2" fmla="*/ 77 w 1333577"/>
              <a:gd name="connsiteY2" fmla="*/ 716571 h 1116621"/>
              <a:gd name="connsiteX3" fmla="*/ 600152 w 1333577"/>
              <a:gd name="connsiteY3" fmla="*/ 1116621 h 1116621"/>
            </a:gdLst>
            <a:ahLst/>
            <a:cxnLst>
              <a:cxn ang="0">
                <a:pos x="connsiteX0" y="connsiteY0"/>
              </a:cxn>
              <a:cxn ang="0">
                <a:pos x="connsiteX1" y="connsiteY1"/>
              </a:cxn>
              <a:cxn ang="0">
                <a:pos x="connsiteX2" y="connsiteY2"/>
              </a:cxn>
              <a:cxn ang="0">
                <a:pos x="connsiteX3" y="connsiteY3"/>
              </a:cxn>
            </a:cxnLst>
            <a:rect l="l" t="t" r="r" b="b"/>
            <a:pathLst>
              <a:path w="1333577" h="1116621">
                <a:moveTo>
                  <a:pt x="1333577" y="135546"/>
                </a:moveTo>
                <a:cubicBezTo>
                  <a:pt x="1101802" y="39502"/>
                  <a:pt x="870027" y="-56542"/>
                  <a:pt x="647777" y="40296"/>
                </a:cubicBezTo>
                <a:cubicBezTo>
                  <a:pt x="425527" y="137134"/>
                  <a:pt x="8014" y="537184"/>
                  <a:pt x="77" y="716571"/>
                </a:cubicBezTo>
                <a:cubicBezTo>
                  <a:pt x="-7860" y="895958"/>
                  <a:pt x="600152" y="1116621"/>
                  <a:pt x="600152" y="1116621"/>
                </a:cubicBezTo>
              </a:path>
            </a:pathLst>
          </a:custGeom>
          <a:noFill/>
          <a:ln w="15875">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 name="ZoneTexte 9">
            <a:hlinkClick r:id="rId4"/>
          </p:cNvPr>
          <p:cNvSpPr txBox="1"/>
          <p:nvPr/>
        </p:nvSpPr>
        <p:spPr>
          <a:xfrm>
            <a:off x="7512380" y="4595876"/>
            <a:ext cx="593999" cy="246221"/>
          </a:xfrm>
          <a:prstGeom prst="rect">
            <a:avLst/>
          </a:prstGeom>
          <a:noFill/>
        </p:spPr>
        <p:txBody>
          <a:bodyPr wrap="square" rtlCol="0">
            <a:spAutoFit/>
          </a:bodyPr>
          <a:lstStyle/>
          <a:p>
            <a:pPr algn="ctr"/>
            <a:r>
              <a:rPr lang="fr-FR" sz="1000" b="1" dirty="0" smtClean="0">
                <a:solidFill>
                  <a:srgbClr val="000000"/>
                </a:solidFill>
                <a:latin typeface="Calibri"/>
              </a:rPr>
              <a:t>CLIC</a:t>
            </a:r>
            <a:endParaRPr lang="fr-FR" sz="1000" b="1" dirty="0">
              <a:solidFill>
                <a:srgbClr val="000000"/>
              </a:solidFill>
              <a:latin typeface="Calibri"/>
            </a:endParaRPr>
          </a:p>
        </p:txBody>
      </p:sp>
      <p:sp>
        <p:nvSpPr>
          <p:cNvPr id="11" name="Triangle isocèle 10"/>
          <p:cNvSpPr/>
          <p:nvPr/>
        </p:nvSpPr>
        <p:spPr>
          <a:xfrm rot="5400000">
            <a:off x="7435178" y="4628976"/>
            <a:ext cx="148500" cy="180020"/>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2006711787"/>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Titre 24"/>
          <p:cNvSpPr>
            <a:spLocks noGrp="1"/>
          </p:cNvSpPr>
          <p:nvPr>
            <p:ph type="title"/>
          </p:nvPr>
        </p:nvSpPr>
        <p:spPr>
          <a:xfrm>
            <a:off x="251308" y="378000"/>
            <a:ext cx="8543492" cy="399600"/>
          </a:xfrm>
        </p:spPr>
        <p:txBody>
          <a:bodyPr/>
          <a:lstStyle/>
          <a:p>
            <a:r>
              <a:rPr lang="fr-FR" dirty="0" smtClean="0">
                <a:solidFill>
                  <a:srgbClr val="0000FF"/>
                </a:solidFill>
              </a:rPr>
              <a:t>D) Infos précontractuelles</a:t>
            </a:r>
            <a:endParaRPr lang="fr-FR" dirty="0">
              <a:solidFill>
                <a:srgbClr val="0000FF"/>
              </a:solidFill>
            </a:endParaRPr>
          </a:p>
        </p:txBody>
      </p:sp>
      <p:sp>
        <p:nvSpPr>
          <p:cNvPr id="4" name="Espace réservé du numéro de diapositive 3"/>
          <p:cNvSpPr>
            <a:spLocks noGrp="1"/>
          </p:cNvSpPr>
          <p:nvPr>
            <p:ph type="sldNum" sz="quarter" idx="22"/>
          </p:nvPr>
        </p:nvSpPr>
        <p:spPr/>
        <p:txBody>
          <a:bodyPr/>
          <a:lstStyle/>
          <a:p>
            <a:fld id="{0536D7D7-E68B-4848-A580-3E20DDE126DB}" type="slidenum">
              <a:rPr lang="fr-FR" smtClean="0">
                <a:solidFill>
                  <a:prstClr val="black"/>
                </a:solidFill>
              </a:rPr>
              <a:pPr/>
              <a:t>25</a:t>
            </a:fld>
            <a:endParaRPr lang="fr-FR" dirty="0">
              <a:solidFill>
                <a:prstClr val="black"/>
              </a:solidFill>
            </a:endParaRPr>
          </a:p>
        </p:txBody>
      </p:sp>
      <p:grpSp>
        <p:nvGrpSpPr>
          <p:cNvPr id="46" name="Groupe 45"/>
          <p:cNvGrpSpPr/>
          <p:nvPr/>
        </p:nvGrpSpPr>
        <p:grpSpPr>
          <a:xfrm>
            <a:off x="95496" y="1052736"/>
            <a:ext cx="8706599" cy="432000"/>
            <a:chOff x="159489" y="1401704"/>
            <a:chExt cx="8706599" cy="432000"/>
          </a:xfrm>
        </p:grpSpPr>
        <p:sp>
          <p:nvSpPr>
            <p:cNvPr id="47" name="Chevron 46"/>
            <p:cNvSpPr/>
            <p:nvPr/>
          </p:nvSpPr>
          <p:spPr>
            <a:xfrm>
              <a:off x="5596774" y="1401704"/>
              <a:ext cx="1080000" cy="432000"/>
            </a:xfrm>
            <a:prstGeom prst="chevron">
              <a:avLst/>
            </a:prstGeom>
            <a:gradFill flip="none" rotWithShape="1">
              <a:gsLst>
                <a:gs pos="4000">
                  <a:srgbClr val="FF0000">
                    <a:alpha val="80000"/>
                  </a:srgbClr>
                </a:gs>
                <a:gs pos="100000">
                  <a:srgbClr val="581D74"/>
                </a:gs>
              </a:gsLst>
              <a:lin ang="8100000" scaled="1"/>
              <a:tileRect/>
            </a:gradFill>
            <a:ln w="9525" cap="flat" cmpd="sng" algn="ctr">
              <a:solidFill>
                <a:sysClr val="window" lastClr="FFFFFF"/>
              </a:solidFill>
              <a:prstDash val="solid"/>
            </a:ln>
            <a:effectLst/>
          </p:spPr>
          <p:txBody>
            <a:bodyPr rtlCol="0" anchor="ctr"/>
            <a:lstStyle/>
            <a:p>
              <a:pPr algn="ctr" defTabSz="457200"/>
              <a:r>
                <a:rPr lang="fr-FR" sz="1000" kern="0" dirty="0" smtClean="0">
                  <a:solidFill>
                    <a:prstClr val="white"/>
                  </a:solidFill>
                  <a:latin typeface="Calibri"/>
                </a:rPr>
                <a:t>Choix du client</a:t>
              </a:r>
            </a:p>
          </p:txBody>
        </p:sp>
        <p:sp>
          <p:nvSpPr>
            <p:cNvPr id="48" name="Chevron 47"/>
            <p:cNvSpPr/>
            <p:nvPr/>
          </p:nvSpPr>
          <p:spPr>
            <a:xfrm>
              <a:off x="4178117" y="1401704"/>
              <a:ext cx="1548000" cy="432000"/>
            </a:xfrm>
            <a:prstGeom prst="chevron">
              <a:avLst/>
            </a:prstGeom>
            <a:gradFill flip="none" rotWithShape="1">
              <a:gsLst>
                <a:gs pos="4000">
                  <a:srgbClr val="FF0000">
                    <a:alpha val="60000"/>
                  </a:srgbClr>
                </a:gs>
                <a:gs pos="100000">
                  <a:srgbClr val="581D74"/>
                </a:gs>
              </a:gsLst>
              <a:lin ang="8100000" scaled="1"/>
              <a:tileRect/>
            </a:gradFill>
            <a:ln w="9525" cap="flat" cmpd="sng" algn="ctr">
              <a:solidFill>
                <a:sysClr val="window" lastClr="FFFFFF"/>
              </a:solidFill>
              <a:prstDash val="solid"/>
            </a:ln>
            <a:effectLst/>
          </p:spPr>
          <p:txBody>
            <a:bodyPr rtlCol="0" anchor="ctr"/>
            <a:lstStyle/>
            <a:p>
              <a:pPr algn="ctr" defTabSz="457200"/>
              <a:r>
                <a:rPr lang="fr-FR" sz="1000" kern="0" dirty="0" smtClean="0">
                  <a:solidFill>
                    <a:prstClr val="white"/>
                  </a:solidFill>
                  <a:latin typeface="Calibri"/>
                </a:rPr>
                <a:t>Infos</a:t>
              </a:r>
            </a:p>
            <a:p>
              <a:pPr algn="ctr" defTabSz="457200"/>
              <a:r>
                <a:rPr lang="fr-FR" sz="1000" kern="0" dirty="0" smtClean="0">
                  <a:solidFill>
                    <a:prstClr val="white"/>
                  </a:solidFill>
                  <a:latin typeface="Calibri"/>
                </a:rPr>
                <a:t>précontractuelles</a:t>
              </a:r>
            </a:p>
          </p:txBody>
        </p:sp>
        <p:sp>
          <p:nvSpPr>
            <p:cNvPr id="49" name="Chevron 48"/>
            <p:cNvSpPr/>
            <p:nvPr/>
          </p:nvSpPr>
          <p:spPr>
            <a:xfrm>
              <a:off x="3155460" y="1401704"/>
              <a:ext cx="1152000" cy="432000"/>
            </a:xfrm>
            <a:prstGeom prst="chevron">
              <a:avLst/>
            </a:prstGeom>
            <a:gradFill flip="none" rotWithShape="1">
              <a:gsLst>
                <a:gs pos="4000">
                  <a:srgbClr val="FF0000">
                    <a:alpha val="40000"/>
                  </a:srgbClr>
                </a:gs>
                <a:gs pos="100000">
                  <a:srgbClr val="581D74"/>
                </a:gs>
              </a:gsLst>
              <a:lin ang="8100000" scaled="1"/>
              <a:tileRect/>
            </a:gradFill>
            <a:ln w="9525" cap="flat" cmpd="sng" algn="ctr">
              <a:solidFill>
                <a:sysClr val="window" lastClr="FFFFFF"/>
              </a:solidFill>
              <a:prstDash val="solid"/>
            </a:ln>
            <a:effectLst/>
          </p:spPr>
          <p:txBody>
            <a:bodyPr rtlCol="0" anchor="ctr"/>
            <a:lstStyle/>
            <a:p>
              <a:pPr algn="ctr" defTabSz="457200"/>
              <a:r>
                <a:rPr lang="fr-FR" sz="1000" kern="0" dirty="0" err="1" smtClean="0">
                  <a:solidFill>
                    <a:prstClr val="white"/>
                  </a:solidFill>
                  <a:latin typeface="Calibri"/>
                </a:rPr>
                <a:t>Propo</a:t>
              </a:r>
              <a:r>
                <a:rPr lang="fr-FR" sz="1000" kern="0" dirty="0" smtClean="0">
                  <a:solidFill>
                    <a:prstClr val="white"/>
                  </a:solidFill>
                  <a:latin typeface="Calibri"/>
                </a:rPr>
                <a:t> de la banque</a:t>
              </a:r>
            </a:p>
          </p:txBody>
        </p:sp>
        <p:sp>
          <p:nvSpPr>
            <p:cNvPr id="50" name="Chevron 49"/>
            <p:cNvSpPr/>
            <p:nvPr/>
          </p:nvSpPr>
          <p:spPr>
            <a:xfrm>
              <a:off x="2096803" y="1401704"/>
              <a:ext cx="1188000" cy="432000"/>
            </a:xfrm>
            <a:prstGeom prst="chevron">
              <a:avLst/>
            </a:prstGeom>
            <a:gradFill flip="none" rotWithShape="1">
              <a:gsLst>
                <a:gs pos="0">
                  <a:srgbClr val="99449A">
                    <a:lumMod val="50000"/>
                  </a:srgbClr>
                </a:gs>
                <a:gs pos="100000">
                  <a:srgbClr val="C00000"/>
                </a:gs>
              </a:gsLst>
              <a:lin ang="18900000" scaled="1"/>
              <a:tileRect/>
            </a:gradFill>
            <a:ln w="9525" cap="flat" cmpd="sng" algn="ctr">
              <a:solidFill>
                <a:sysClr val="window" lastClr="FFFFFF"/>
              </a:solidFill>
              <a:prstDash val="solid"/>
            </a:ln>
            <a:effectLst/>
          </p:spPr>
          <p:txBody>
            <a:bodyPr rtlCol="0" anchor="ctr"/>
            <a:lstStyle/>
            <a:p>
              <a:pPr algn="ctr" defTabSz="457200"/>
              <a:r>
                <a:rPr lang="fr-FR" sz="1000" kern="0" dirty="0" smtClean="0">
                  <a:solidFill>
                    <a:prstClr val="white"/>
                  </a:solidFill>
                  <a:latin typeface="Calibri"/>
                </a:rPr>
                <a:t>Définition des projets</a:t>
              </a:r>
            </a:p>
          </p:txBody>
        </p:sp>
        <p:sp>
          <p:nvSpPr>
            <p:cNvPr id="51" name="Chevron 50"/>
            <p:cNvSpPr/>
            <p:nvPr/>
          </p:nvSpPr>
          <p:spPr>
            <a:xfrm>
              <a:off x="6547431" y="1401704"/>
              <a:ext cx="1116000" cy="432000"/>
            </a:xfrm>
            <a:prstGeom prst="chevron">
              <a:avLst/>
            </a:prstGeom>
            <a:gradFill flip="none" rotWithShape="1">
              <a:gsLst>
                <a:gs pos="4000">
                  <a:srgbClr val="FF0000">
                    <a:alpha val="80000"/>
                  </a:srgbClr>
                </a:gs>
                <a:gs pos="100000">
                  <a:srgbClr val="581D74"/>
                </a:gs>
              </a:gsLst>
              <a:lin ang="8100000" scaled="1"/>
              <a:tileRect/>
            </a:gradFill>
            <a:ln w="9525" cap="flat" cmpd="sng" algn="ctr">
              <a:solidFill>
                <a:sysClr val="window" lastClr="FFFFFF"/>
              </a:solidFill>
              <a:prstDash val="solid"/>
            </a:ln>
            <a:effectLst/>
          </p:spPr>
          <p:txBody>
            <a:bodyPr rtlCol="0" anchor="ctr"/>
            <a:lstStyle/>
            <a:p>
              <a:pPr algn="ctr" defTabSz="457200"/>
              <a:r>
                <a:rPr lang="fr-FR" sz="1000" kern="0" dirty="0" smtClean="0">
                  <a:solidFill>
                    <a:prstClr val="white"/>
                  </a:solidFill>
                  <a:latin typeface="Calibri"/>
                </a:rPr>
                <a:t>Synthèse Epargne</a:t>
              </a:r>
            </a:p>
          </p:txBody>
        </p:sp>
        <p:sp>
          <p:nvSpPr>
            <p:cNvPr id="52" name="Chevron 51"/>
            <p:cNvSpPr/>
            <p:nvPr/>
          </p:nvSpPr>
          <p:spPr>
            <a:xfrm>
              <a:off x="1362146" y="1401704"/>
              <a:ext cx="864000" cy="432000"/>
            </a:xfrm>
            <a:prstGeom prst="chevron">
              <a:avLst/>
            </a:prstGeom>
            <a:solidFill>
              <a:schemeClr val="bg1"/>
            </a:solidFill>
            <a:ln w="9525" cap="flat" cmpd="sng" algn="ctr">
              <a:solidFill>
                <a:srgbClr val="99449A">
                  <a:lumMod val="75000"/>
                </a:srgbClr>
              </a:solidFill>
              <a:prstDash val="solid"/>
            </a:ln>
            <a:effectLst/>
          </p:spPr>
          <p:txBody>
            <a:bodyPr rtlCol="0" anchor="ctr"/>
            <a:lstStyle/>
            <a:p>
              <a:pPr algn="ctr" defTabSz="457200"/>
              <a:r>
                <a:rPr lang="fr-FR" sz="1100" kern="0" dirty="0" smtClean="0">
                  <a:solidFill>
                    <a:srgbClr val="99449A">
                      <a:lumMod val="75000"/>
                    </a:srgbClr>
                  </a:solidFill>
                  <a:latin typeface="Calibri"/>
                </a:rPr>
                <a:t>QCF</a:t>
              </a:r>
            </a:p>
          </p:txBody>
        </p:sp>
        <p:sp>
          <p:nvSpPr>
            <p:cNvPr id="53" name="Chevron 52"/>
            <p:cNvSpPr/>
            <p:nvPr/>
          </p:nvSpPr>
          <p:spPr>
            <a:xfrm>
              <a:off x="159489" y="1401704"/>
              <a:ext cx="1332000" cy="432000"/>
            </a:xfrm>
            <a:prstGeom prst="chevron">
              <a:avLst/>
            </a:prstGeom>
            <a:solidFill>
              <a:sysClr val="window" lastClr="FFFFFF"/>
            </a:solidFill>
            <a:ln w="9525" cap="flat" cmpd="sng" algn="ctr">
              <a:solidFill>
                <a:srgbClr val="99449A">
                  <a:lumMod val="75000"/>
                </a:srgbClr>
              </a:solidFill>
              <a:prstDash val="solid"/>
            </a:ln>
            <a:effectLst/>
          </p:spPr>
          <p:txBody>
            <a:bodyPr rtlCol="0" anchor="ctr"/>
            <a:lstStyle/>
            <a:p>
              <a:pPr algn="ctr" defTabSz="457200"/>
              <a:r>
                <a:rPr lang="fr-FR" sz="1000" b="1" kern="0" dirty="0" smtClean="0">
                  <a:solidFill>
                    <a:srgbClr val="99449A">
                      <a:lumMod val="75000"/>
                    </a:srgbClr>
                  </a:solidFill>
                  <a:latin typeface="Calibri"/>
                </a:rPr>
                <a:t>Connaissance client</a:t>
              </a:r>
            </a:p>
          </p:txBody>
        </p:sp>
        <p:sp>
          <p:nvSpPr>
            <p:cNvPr id="54" name="Chevron 53"/>
            <p:cNvSpPr/>
            <p:nvPr/>
          </p:nvSpPr>
          <p:spPr>
            <a:xfrm>
              <a:off x="7534088" y="1401704"/>
              <a:ext cx="1332000" cy="432000"/>
            </a:xfrm>
            <a:prstGeom prst="chevron">
              <a:avLst/>
            </a:prstGeom>
            <a:solidFill>
              <a:sysClr val="window" lastClr="FFFFFF">
                <a:lumMod val="85000"/>
              </a:sysClr>
            </a:solidFill>
            <a:ln w="9525" cap="flat" cmpd="sng" algn="ctr">
              <a:solidFill>
                <a:srgbClr val="99449A">
                  <a:lumMod val="75000"/>
                </a:srgbClr>
              </a:solidFill>
              <a:prstDash val="solid"/>
            </a:ln>
            <a:effectLst/>
          </p:spPr>
          <p:txBody>
            <a:bodyPr rtlCol="0" anchor="ctr"/>
            <a:lstStyle/>
            <a:p>
              <a:pPr algn="ctr" defTabSz="457200"/>
              <a:r>
                <a:rPr lang="fr-FR" sz="1000" kern="0" dirty="0" smtClean="0">
                  <a:solidFill>
                    <a:srgbClr val="99449A">
                      <a:lumMod val="75000"/>
                    </a:srgbClr>
                  </a:solidFill>
                  <a:latin typeface="Calibri"/>
                </a:rPr>
                <a:t>Souscriptions</a:t>
              </a:r>
            </a:p>
          </p:txBody>
        </p:sp>
      </p:grpSp>
      <p:sp>
        <p:nvSpPr>
          <p:cNvPr id="3" name="Rectangle à coins arrondis 2"/>
          <p:cNvSpPr/>
          <p:nvPr/>
        </p:nvSpPr>
        <p:spPr>
          <a:xfrm>
            <a:off x="4283968" y="908720"/>
            <a:ext cx="1187999" cy="792088"/>
          </a:xfrm>
          <a:prstGeom prst="roundRect">
            <a:avLst/>
          </a:prstGeom>
          <a:no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prstClr val="white"/>
              </a:solidFill>
            </a:endParaRPr>
          </a:p>
        </p:txBody>
      </p:sp>
      <p:sp>
        <p:nvSpPr>
          <p:cNvPr id="5" name="Accolade fermante 4"/>
          <p:cNvSpPr/>
          <p:nvPr/>
        </p:nvSpPr>
        <p:spPr>
          <a:xfrm rot="5400000">
            <a:off x="4744107" y="1298871"/>
            <a:ext cx="288034" cy="1187998"/>
          </a:xfrm>
          <a:prstGeom prst="rightBrace">
            <a:avLst/>
          </a:prstGeom>
          <a:ln w="31750">
            <a:solidFill>
              <a:srgbClr val="0000F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solidFill>
                <a:prstClr val="black"/>
              </a:solidFill>
            </a:endParaRPr>
          </a:p>
        </p:txBody>
      </p:sp>
      <p:sp>
        <p:nvSpPr>
          <p:cNvPr id="32" name="ZoneTexte 31"/>
          <p:cNvSpPr txBox="1"/>
          <p:nvPr/>
        </p:nvSpPr>
        <p:spPr>
          <a:xfrm>
            <a:off x="122817" y="2032273"/>
            <a:ext cx="8868991" cy="1077218"/>
          </a:xfrm>
          <a:prstGeom prst="rect">
            <a:avLst/>
          </a:prstGeom>
          <a:noFill/>
        </p:spPr>
        <p:txBody>
          <a:bodyPr wrap="square" rtlCol="0">
            <a:spAutoFit/>
          </a:bodyPr>
          <a:lstStyle/>
          <a:p>
            <a:pPr algn="just"/>
            <a:r>
              <a:rPr lang="fr-FR" sz="1600" dirty="0" smtClean="0">
                <a:solidFill>
                  <a:srgbClr val="0000FF"/>
                </a:solidFill>
                <a:latin typeface="Calibri" panose="020F0502020204030204" pitchFamily="34" charset="0"/>
                <a:cs typeface="Calibri" panose="020F0502020204030204" pitchFamily="34" charset="0"/>
                <a:sym typeface="Wingdings"/>
              </a:rPr>
              <a:t>Face à un client qui vous pose des questions sur les DIC/DIS, Ecureuil-Vie a mis à votre disposition une FAQ intitulée « </a:t>
            </a:r>
            <a:r>
              <a:rPr lang="fr-FR" sz="1600" b="1" i="1" dirty="0" smtClean="0">
                <a:solidFill>
                  <a:srgbClr val="0000FF"/>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sym typeface="Wingdings"/>
              </a:rPr>
              <a:t>TATOU DANS…</a:t>
            </a:r>
            <a:r>
              <a:rPr lang="fr-FR" sz="1600" dirty="0" smtClean="0">
                <a:solidFill>
                  <a:srgbClr val="0000FF"/>
                </a:solidFill>
                <a:latin typeface="Calibri" panose="020F0502020204030204" pitchFamily="34" charset="0"/>
                <a:cs typeface="Calibri" panose="020F0502020204030204" pitchFamily="34" charset="0"/>
                <a:sym typeface="Wingdings"/>
              </a:rPr>
              <a:t> ».</a:t>
            </a:r>
          </a:p>
          <a:p>
            <a:pPr algn="just"/>
            <a:r>
              <a:rPr lang="fr-FR" sz="1600" dirty="0" smtClean="0">
                <a:solidFill>
                  <a:srgbClr val="0000FF"/>
                </a:solidFill>
                <a:latin typeface="Calibri" panose="020F0502020204030204" pitchFamily="34" charset="0"/>
                <a:cs typeface="Calibri" panose="020F0502020204030204" pitchFamily="34" charset="0"/>
                <a:sym typeface="Wingdings"/>
              </a:rPr>
              <a:t>Nous vous suggérons de vous l’imprimer et de le garder sous la main en cas de question de votre client. Voici le lien vers ce document </a:t>
            </a:r>
            <a:r>
              <a:rPr lang="fr-FR" sz="1600" dirty="0" smtClean="0">
                <a:solidFill>
                  <a:srgbClr val="0000FF"/>
                </a:solidFill>
                <a:latin typeface="Calibri" panose="020F0502020204030204" pitchFamily="34" charset="0"/>
                <a:cs typeface="Calibri" panose="020F0502020204030204" pitchFamily="34" charset="0"/>
                <a:sym typeface="Wingdings" panose="05000000000000000000" pitchFamily="2" charset="2"/>
              </a:rPr>
              <a:t> clic sur l’une des images ci-dessous :</a:t>
            </a:r>
            <a:endParaRPr lang="fr-FR" sz="1600" dirty="0" smtClean="0">
              <a:solidFill>
                <a:srgbClr val="0000FF"/>
              </a:solidFill>
              <a:latin typeface="Calibri" panose="020F0502020204030204" pitchFamily="34" charset="0"/>
              <a:cs typeface="Calibri" panose="020F0502020204030204" pitchFamily="34" charset="0"/>
              <a:sym typeface="Wingdings"/>
            </a:endParaRPr>
          </a:p>
        </p:txBody>
      </p:sp>
      <p:pic>
        <p:nvPicPr>
          <p:cNvPr id="1027" name="Picture 3">
            <a:hlinkClick r:id="rId2" action="ppaction://hlinkfile"/>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80636" y="3274944"/>
            <a:ext cx="2909750" cy="121239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8" name="Picture 4">
            <a:hlinkClick r:id="rId2" action="ppaction://hlinkfile"/>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5564" y="4487339"/>
            <a:ext cx="3648560" cy="165843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2" name="Groupe 1"/>
          <p:cNvGrpSpPr/>
          <p:nvPr/>
        </p:nvGrpSpPr>
        <p:grpSpPr>
          <a:xfrm>
            <a:off x="4206229" y="4520564"/>
            <a:ext cx="3915752" cy="1566976"/>
            <a:chOff x="3841006" y="4402559"/>
            <a:chExt cx="5543550" cy="2138809"/>
          </a:xfrm>
        </p:grpSpPr>
        <p:pic>
          <p:nvPicPr>
            <p:cNvPr id="1029" name="Picture 5">
              <a:hlinkClick r:id="rId2" action="ppaction://hlinkfile"/>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841006" y="4941168"/>
              <a:ext cx="5543550" cy="1600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2" name="Picture 4">
              <a:hlinkClick r:id="rId2" action="ppaction://hlinkfile"/>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r="43719" b="78662"/>
            <a:stretch/>
          </p:blipFill>
          <p:spPr bwMode="auto">
            <a:xfrm>
              <a:off x="3841006" y="4402559"/>
              <a:ext cx="3125314" cy="53860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pic>
        <p:nvPicPr>
          <p:cNvPr id="1026" name="Picture 2">
            <a:hlinkClick r:id="rId2" action="ppaction://hlinkfile"/>
          </p:cNvPr>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r="21516"/>
          <a:stretch/>
        </p:blipFill>
        <p:spPr bwMode="auto">
          <a:xfrm>
            <a:off x="795826" y="3108265"/>
            <a:ext cx="1546214" cy="137907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ZoneTexte 6"/>
          <p:cNvSpPr txBox="1"/>
          <p:nvPr/>
        </p:nvSpPr>
        <p:spPr>
          <a:xfrm flipH="1">
            <a:off x="2856669" y="3484856"/>
            <a:ext cx="1621596" cy="461665"/>
          </a:xfrm>
          <a:prstGeom prst="rect">
            <a:avLst/>
          </a:prstGeom>
          <a:noFill/>
        </p:spPr>
        <p:txBody>
          <a:bodyPr wrap="square" rtlCol="0">
            <a:spAutoFit/>
          </a:bodyPr>
          <a:lstStyle/>
          <a:p>
            <a:r>
              <a:rPr lang="fr-FR" sz="2400" b="1" dirty="0" smtClean="0"/>
              <a:t>SOMMAIRE</a:t>
            </a:r>
          </a:p>
        </p:txBody>
      </p:sp>
    </p:spTree>
    <p:extLst>
      <p:ext uri="{BB962C8B-B14F-4D97-AF65-F5344CB8AC3E}">
        <p14:creationId xmlns:p14="http://schemas.microsoft.com/office/powerpoint/2010/main" val="2644101242"/>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title"/>
          </p:nvPr>
        </p:nvSpPr>
        <p:spPr>
          <a:xfrm>
            <a:off x="3060000" y="116632"/>
            <a:ext cx="3492000" cy="756000"/>
          </a:xfrm>
        </p:spPr>
        <p:txBody>
          <a:bodyPr/>
          <a:lstStyle/>
          <a:p>
            <a:r>
              <a:rPr lang="fr-FR" dirty="0"/>
              <a:t>sommaire</a:t>
            </a:r>
          </a:p>
        </p:txBody>
      </p:sp>
      <p:sp>
        <p:nvSpPr>
          <p:cNvPr id="5" name="Espace réservé du texte 4"/>
          <p:cNvSpPr>
            <a:spLocks noGrp="1"/>
          </p:cNvSpPr>
          <p:nvPr>
            <p:ph type="body" sz="quarter" idx="13"/>
          </p:nvPr>
        </p:nvSpPr>
        <p:spPr>
          <a:xfrm>
            <a:off x="1115616" y="1052736"/>
            <a:ext cx="7488832" cy="5040560"/>
          </a:xfrm>
        </p:spPr>
        <p:txBody>
          <a:bodyPr>
            <a:normAutofit/>
          </a:bodyPr>
          <a:lstStyle/>
          <a:p>
            <a:r>
              <a:rPr lang="fr-FR" sz="2800" dirty="0" smtClean="0"/>
              <a:t>a) Connaissance client &amp; </a:t>
            </a:r>
            <a:r>
              <a:rPr lang="fr-FR" sz="2800" dirty="0" err="1" smtClean="0"/>
              <a:t>qcf</a:t>
            </a:r>
            <a:endParaRPr lang="fr-FR" sz="2800" dirty="0" smtClean="0"/>
          </a:p>
          <a:p>
            <a:endParaRPr lang="fr-FR" sz="2800" dirty="0" smtClean="0"/>
          </a:p>
          <a:p>
            <a:r>
              <a:rPr lang="fr-FR" sz="2800" dirty="0" smtClean="0"/>
              <a:t>B) Définition du ou des projets du client</a:t>
            </a:r>
          </a:p>
          <a:p>
            <a:endParaRPr lang="fr-FR" sz="2800" dirty="0"/>
          </a:p>
          <a:p>
            <a:r>
              <a:rPr lang="fr-FR" sz="2800" dirty="0" smtClean="0"/>
              <a:t>C) Propositions de la banque :</a:t>
            </a:r>
          </a:p>
          <a:p>
            <a:pPr marL="558900" lvl="1" indent="-342900">
              <a:buFont typeface="Wingdings" panose="05000000000000000000" pitchFamily="2" charset="2"/>
              <a:buChar char="v"/>
            </a:pPr>
            <a:r>
              <a:rPr lang="fr-FR" sz="2000" dirty="0" smtClean="0"/>
              <a:t>Les portefeuilles modèles</a:t>
            </a:r>
          </a:p>
          <a:p>
            <a:pPr marL="558900" lvl="1" indent="-342900">
              <a:buFont typeface="Wingdings" panose="05000000000000000000" pitchFamily="2" charset="2"/>
              <a:buChar char="v"/>
            </a:pPr>
            <a:r>
              <a:rPr lang="fr-FR" sz="2000" dirty="0" smtClean="0"/>
              <a:t>L’allocation manuelle et les Gsm/</a:t>
            </a:r>
            <a:r>
              <a:rPr lang="fr-FR" sz="2000" dirty="0" err="1" smtClean="0"/>
              <a:t>og</a:t>
            </a:r>
            <a:endParaRPr lang="fr-FR" sz="2000" dirty="0" smtClean="0"/>
          </a:p>
          <a:p>
            <a:pPr marL="558900" lvl="1" indent="-342900">
              <a:buFont typeface="Wingdings" panose="05000000000000000000" pitchFamily="2" charset="2"/>
              <a:buChar char="v"/>
            </a:pPr>
            <a:r>
              <a:rPr lang="fr-FR" sz="2000" dirty="0" smtClean="0"/>
              <a:t>Cas particuliers « allocations manuelles »</a:t>
            </a:r>
          </a:p>
          <a:p>
            <a:pPr marL="558900" lvl="1" indent="-342900">
              <a:buFont typeface="Wingdings" panose="05000000000000000000" pitchFamily="2" charset="2"/>
              <a:buChar char="v"/>
            </a:pPr>
            <a:r>
              <a:rPr lang="fr-FR" sz="2000" b="1" dirty="0" smtClean="0"/>
              <a:t>Cas particuliers « </a:t>
            </a:r>
            <a:r>
              <a:rPr lang="fr-FR" sz="2000" b="1" dirty="0" err="1" smtClean="0"/>
              <a:t>fourgous</a:t>
            </a:r>
            <a:r>
              <a:rPr lang="fr-FR" sz="2000" b="1" dirty="0" smtClean="0"/>
              <a:t> »</a:t>
            </a:r>
          </a:p>
          <a:p>
            <a:endParaRPr lang="fr-FR" sz="2000" dirty="0"/>
          </a:p>
          <a:p>
            <a:r>
              <a:rPr lang="fr-FR" sz="2800" dirty="0" smtClean="0"/>
              <a:t>D) Infos </a:t>
            </a:r>
            <a:r>
              <a:rPr lang="fr-FR" sz="2800" dirty="0" err="1" smtClean="0"/>
              <a:t>pré-contracTuelles</a:t>
            </a:r>
            <a:endParaRPr lang="fr-FR" sz="2800" dirty="0" smtClean="0"/>
          </a:p>
          <a:p>
            <a:endParaRPr lang="fr-FR" sz="2800" dirty="0"/>
          </a:p>
          <a:p>
            <a:r>
              <a:rPr lang="fr-FR" sz="2800" dirty="0" smtClean="0">
                <a:solidFill>
                  <a:srgbClr val="FFFF00"/>
                </a:solidFill>
              </a:rPr>
              <a:t>E) Post entretien : le </a:t>
            </a:r>
            <a:r>
              <a:rPr lang="fr-FR" sz="2800" dirty="0" err="1" smtClean="0">
                <a:solidFill>
                  <a:srgbClr val="FFFF00"/>
                </a:solidFill>
              </a:rPr>
              <a:t>cr</a:t>
            </a:r>
            <a:endParaRPr lang="fr-FR" sz="3200" dirty="0" smtClean="0">
              <a:solidFill>
                <a:srgbClr val="FFFF00"/>
              </a:solidFill>
            </a:endParaRPr>
          </a:p>
        </p:txBody>
      </p:sp>
      <p:sp>
        <p:nvSpPr>
          <p:cNvPr id="3" name="Espace réservé du numéro de diapositive 2"/>
          <p:cNvSpPr>
            <a:spLocks noGrp="1"/>
          </p:cNvSpPr>
          <p:nvPr>
            <p:ph type="sldNum" sz="quarter" idx="14"/>
          </p:nvPr>
        </p:nvSpPr>
        <p:spPr/>
        <p:txBody>
          <a:bodyPr/>
          <a:lstStyle/>
          <a:p>
            <a:fld id="{0536D7D7-E68B-4848-A580-3E20DDE126DB}" type="slidenum">
              <a:rPr lang="fr-FR" smtClean="0">
                <a:solidFill>
                  <a:prstClr val="black"/>
                </a:solidFill>
              </a:rPr>
              <a:pPr/>
              <a:t>26</a:t>
            </a:fld>
            <a:endParaRPr lang="fr-FR">
              <a:solidFill>
                <a:prstClr val="black"/>
              </a:solidFill>
            </a:endParaRPr>
          </a:p>
        </p:txBody>
      </p:sp>
      <p:sp>
        <p:nvSpPr>
          <p:cNvPr id="7" name="Rectangle à coins arrondis 6"/>
          <p:cNvSpPr/>
          <p:nvPr/>
        </p:nvSpPr>
        <p:spPr>
          <a:xfrm>
            <a:off x="1115616" y="5267300"/>
            <a:ext cx="7056784" cy="576064"/>
          </a:xfrm>
          <a:prstGeom prst="roundRect">
            <a:avLst/>
          </a:prstGeom>
          <a:no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prstClr val="white"/>
              </a:solidFill>
            </a:endParaRPr>
          </a:p>
        </p:txBody>
      </p:sp>
      <p:sp>
        <p:nvSpPr>
          <p:cNvPr id="8" name="Espace réservé du pied de page 4"/>
          <p:cNvSpPr txBox="1">
            <a:spLocks/>
          </p:cNvSpPr>
          <p:nvPr/>
        </p:nvSpPr>
        <p:spPr>
          <a:xfrm>
            <a:off x="2699792" y="6463539"/>
            <a:ext cx="3960240" cy="365125"/>
          </a:xfrm>
          <a:prstGeom prst="rect">
            <a:avLst/>
          </a:prstGeom>
        </p:spPr>
        <p:txBody>
          <a:bodyPr vert="horz" lIns="91440" tIns="45720" rIns="91440" bIns="45720" rtlCol="0" anchor="ctr"/>
          <a:lstStyle>
            <a:defPPr>
              <a:defRPr lang="fr-FR"/>
            </a:defPPr>
            <a:lvl1pPr marL="0" algn="ctr" defTabSz="914400" rtl="0" eaLnBrk="1" latinLnBrk="0" hangingPunct="1">
              <a:defRPr sz="900" kern="1200">
                <a:solidFill>
                  <a:srgbClr val="223A5A"/>
                </a:solidFill>
                <a:latin typeface="Verdana" panose="020B0604030504040204" pitchFamily="34" charset="0"/>
                <a:ea typeface="Verdana" panose="020B0604030504040204" pitchFamily="34" charset="0"/>
                <a:cs typeface="Verdana" panose="020B060403050404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r-FR" dirty="0" smtClean="0"/>
              <a:t>HDJ S8 – Cas particuliers Parcours Client Epargne Financière</a:t>
            </a:r>
            <a:endParaRPr lang="fr-FR" dirty="0"/>
          </a:p>
        </p:txBody>
      </p:sp>
    </p:spTree>
    <p:extLst>
      <p:ext uri="{BB962C8B-B14F-4D97-AF65-F5344CB8AC3E}">
        <p14:creationId xmlns:p14="http://schemas.microsoft.com/office/powerpoint/2010/main" val="2023278037"/>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Titre 24"/>
          <p:cNvSpPr>
            <a:spLocks noGrp="1"/>
          </p:cNvSpPr>
          <p:nvPr>
            <p:ph type="title"/>
          </p:nvPr>
        </p:nvSpPr>
        <p:spPr>
          <a:xfrm>
            <a:off x="251308" y="378000"/>
            <a:ext cx="8543492" cy="399600"/>
          </a:xfrm>
        </p:spPr>
        <p:txBody>
          <a:bodyPr/>
          <a:lstStyle/>
          <a:p>
            <a:r>
              <a:rPr lang="fr-FR" dirty="0" smtClean="0">
                <a:solidFill>
                  <a:schemeClr val="tx2">
                    <a:lumMod val="50000"/>
                  </a:schemeClr>
                </a:solidFill>
              </a:rPr>
              <a:t>E) POST-entretien : saisir mon </a:t>
            </a:r>
            <a:r>
              <a:rPr lang="fr-FR" dirty="0" err="1" smtClean="0">
                <a:solidFill>
                  <a:schemeClr val="tx2">
                    <a:lumMod val="50000"/>
                  </a:schemeClr>
                </a:solidFill>
              </a:rPr>
              <a:t>cr</a:t>
            </a:r>
            <a:endParaRPr lang="fr-FR" dirty="0">
              <a:solidFill>
                <a:schemeClr val="tx2">
                  <a:lumMod val="50000"/>
                </a:schemeClr>
              </a:solidFill>
            </a:endParaRPr>
          </a:p>
        </p:txBody>
      </p:sp>
      <p:sp>
        <p:nvSpPr>
          <p:cNvPr id="4" name="Espace réservé du numéro de diapositive 3"/>
          <p:cNvSpPr>
            <a:spLocks noGrp="1"/>
          </p:cNvSpPr>
          <p:nvPr>
            <p:ph type="sldNum" sz="quarter" idx="22"/>
          </p:nvPr>
        </p:nvSpPr>
        <p:spPr/>
        <p:txBody>
          <a:bodyPr/>
          <a:lstStyle/>
          <a:p>
            <a:fld id="{0536D7D7-E68B-4848-A580-3E20DDE126DB}" type="slidenum">
              <a:rPr lang="fr-FR" smtClean="0">
                <a:solidFill>
                  <a:prstClr val="black"/>
                </a:solidFill>
              </a:rPr>
              <a:pPr/>
              <a:t>27</a:t>
            </a:fld>
            <a:endParaRPr lang="fr-FR" dirty="0">
              <a:solidFill>
                <a:prstClr val="black"/>
              </a:solidFill>
            </a:endParaRPr>
          </a:p>
        </p:txBody>
      </p:sp>
      <p:sp>
        <p:nvSpPr>
          <p:cNvPr id="3" name="Rectangle à coins arrondis 2"/>
          <p:cNvSpPr/>
          <p:nvPr/>
        </p:nvSpPr>
        <p:spPr>
          <a:xfrm>
            <a:off x="7826282" y="908719"/>
            <a:ext cx="1187999" cy="792088"/>
          </a:xfrm>
          <a:prstGeom prst="roundRect">
            <a:avLst/>
          </a:prstGeom>
          <a:noFill/>
          <a:ln>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smtClean="0">
                <a:solidFill>
                  <a:schemeClr val="tx2">
                    <a:lumMod val="50000"/>
                  </a:schemeClr>
                </a:solidFill>
                <a:latin typeface="Calibri" panose="020F0502020204030204" pitchFamily="34" charset="0"/>
                <a:cs typeface="Calibri" panose="020F0502020204030204" pitchFamily="34" charset="0"/>
              </a:rPr>
              <a:t>Post entretien</a:t>
            </a:r>
            <a:endParaRPr lang="fr-FR" dirty="0">
              <a:solidFill>
                <a:schemeClr val="tx2">
                  <a:lumMod val="50000"/>
                </a:schemeClr>
              </a:solidFill>
              <a:latin typeface="Calibri" panose="020F0502020204030204" pitchFamily="34" charset="0"/>
              <a:cs typeface="Calibri" panose="020F0502020204030204" pitchFamily="34" charset="0"/>
            </a:endParaRPr>
          </a:p>
        </p:txBody>
      </p:sp>
      <p:sp>
        <p:nvSpPr>
          <p:cNvPr id="5" name="Accolade fermante 4"/>
          <p:cNvSpPr/>
          <p:nvPr/>
        </p:nvSpPr>
        <p:spPr>
          <a:xfrm rot="5400000">
            <a:off x="8277406" y="1305792"/>
            <a:ext cx="288034" cy="1187998"/>
          </a:xfrm>
          <a:prstGeom prst="rightBrace">
            <a:avLst/>
          </a:prstGeom>
          <a:ln w="31750">
            <a:solidFill>
              <a:schemeClr val="tx2">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solidFill>
                <a:prstClr val="black"/>
              </a:solidFill>
            </a:endParaRPr>
          </a:p>
        </p:txBody>
      </p:sp>
      <p:sp>
        <p:nvSpPr>
          <p:cNvPr id="32" name="ZoneTexte 31"/>
          <p:cNvSpPr txBox="1"/>
          <p:nvPr/>
        </p:nvSpPr>
        <p:spPr>
          <a:xfrm>
            <a:off x="122817" y="2032273"/>
            <a:ext cx="8625647" cy="830997"/>
          </a:xfrm>
          <a:prstGeom prst="rect">
            <a:avLst/>
          </a:prstGeom>
          <a:noFill/>
        </p:spPr>
        <p:txBody>
          <a:bodyPr wrap="square" rtlCol="0">
            <a:spAutoFit/>
          </a:bodyPr>
          <a:lstStyle/>
          <a:p>
            <a:pPr algn="just"/>
            <a:r>
              <a:rPr lang="fr-FR" sz="1600" dirty="0" smtClean="0">
                <a:solidFill>
                  <a:schemeClr val="tx2">
                    <a:lumMod val="50000"/>
                  </a:schemeClr>
                </a:solidFill>
                <a:latin typeface="Calibri" panose="020F0502020204030204" pitchFamily="34" charset="0"/>
                <a:cs typeface="Calibri" panose="020F0502020204030204" pitchFamily="34" charset="0"/>
                <a:sym typeface="Wingdings"/>
              </a:rPr>
              <a:t>A l’issue de l’entretien, le choix définitif du client sera automatiquement conservé dans le système d’information. Toutefois, pour des raisons de traçabilité du conseil apporté à votre client, il est nécessaire de retrouver la proposition qui a été faite (et qui peut différer du choix définitif du client).</a:t>
            </a:r>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7347" y="1080132"/>
            <a:ext cx="7941038" cy="4492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ZoneTexte 1"/>
          <p:cNvSpPr txBox="1"/>
          <p:nvPr/>
        </p:nvSpPr>
        <p:spPr>
          <a:xfrm>
            <a:off x="583212" y="2964735"/>
            <a:ext cx="7704856" cy="830997"/>
          </a:xfrm>
          <a:prstGeom prst="rect">
            <a:avLst/>
          </a:prstGeom>
          <a:solidFill>
            <a:schemeClr val="accent5">
              <a:lumMod val="40000"/>
              <a:lumOff val="60000"/>
            </a:schemeClr>
          </a:solidFill>
        </p:spPr>
        <p:txBody>
          <a:bodyPr wrap="square" rtlCol="0">
            <a:spAutoFit/>
          </a:bodyPr>
          <a:lstStyle/>
          <a:p>
            <a:pPr marL="285750" lvl="0" indent="-285750" algn="just">
              <a:buFont typeface="Wingdings"/>
              <a:buChar char="Ä"/>
            </a:pPr>
            <a:r>
              <a:rPr lang="fr-FR" sz="1600" b="1" dirty="0" smtClean="0">
                <a:solidFill>
                  <a:srgbClr val="FCBE04">
                    <a:lumMod val="50000"/>
                  </a:srgbClr>
                </a:solidFill>
                <a:latin typeface="Calibri" panose="020F0502020204030204" pitchFamily="34" charset="0"/>
                <a:cs typeface="Calibri" panose="020F0502020204030204" pitchFamily="34" charset="0"/>
                <a:sym typeface="Wingdings"/>
              </a:rPr>
              <a:t>Voilà </a:t>
            </a:r>
            <a:r>
              <a:rPr lang="fr-FR" sz="1600" b="1" dirty="0">
                <a:solidFill>
                  <a:srgbClr val="FCBE04">
                    <a:lumMod val="50000"/>
                  </a:srgbClr>
                </a:solidFill>
                <a:latin typeface="Calibri" panose="020F0502020204030204" pitchFamily="34" charset="0"/>
                <a:cs typeface="Calibri" panose="020F0502020204030204" pitchFamily="34" charset="0"/>
                <a:sym typeface="Wingdings"/>
              </a:rPr>
              <a:t>pourquoi votre compte rendu post entretien </a:t>
            </a:r>
            <a:r>
              <a:rPr lang="fr-FR" sz="1600" b="1" u="sng" dirty="0">
                <a:solidFill>
                  <a:srgbClr val="FCBE04">
                    <a:lumMod val="50000"/>
                  </a:srgbClr>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sym typeface="Wingdings"/>
              </a:rPr>
              <a:t>devra impérativement préciser la proposition qui a été faite</a:t>
            </a:r>
            <a:r>
              <a:rPr lang="fr-FR" sz="1600" b="1" dirty="0">
                <a:solidFill>
                  <a:srgbClr val="FCBE04">
                    <a:lumMod val="50000"/>
                  </a:srgbClr>
                </a:solidFill>
                <a:latin typeface="Calibri" panose="020F0502020204030204" pitchFamily="34" charset="0"/>
                <a:cs typeface="Calibri" panose="020F0502020204030204" pitchFamily="34" charset="0"/>
                <a:sym typeface="Wingdings"/>
              </a:rPr>
              <a:t> </a:t>
            </a:r>
            <a:r>
              <a:rPr lang="fr-FR" sz="1400" i="1" dirty="0">
                <a:solidFill>
                  <a:srgbClr val="FCBE04">
                    <a:lumMod val="50000"/>
                  </a:srgbClr>
                </a:solidFill>
                <a:latin typeface="Calibri" panose="020F0502020204030204" pitchFamily="34" charset="0"/>
                <a:cs typeface="Calibri" panose="020F0502020204030204" pitchFamily="34" charset="0"/>
                <a:sym typeface="Wingdings"/>
              </a:rPr>
              <a:t>(et non pas le choix définitif du client qui est automatiquement stocké par le SI</a:t>
            </a:r>
            <a:r>
              <a:rPr lang="fr-FR" sz="1400" i="1" dirty="0" smtClean="0">
                <a:solidFill>
                  <a:srgbClr val="FCBE04">
                    <a:lumMod val="50000"/>
                  </a:srgbClr>
                </a:solidFill>
                <a:latin typeface="Calibri" panose="020F0502020204030204" pitchFamily="34" charset="0"/>
                <a:cs typeface="Calibri" panose="020F0502020204030204" pitchFamily="34" charset="0"/>
                <a:sym typeface="Wingdings"/>
              </a:rPr>
              <a:t>)</a:t>
            </a:r>
            <a:r>
              <a:rPr lang="fr-FR" sz="1600" b="1" dirty="0" smtClean="0">
                <a:solidFill>
                  <a:srgbClr val="FCBE04">
                    <a:lumMod val="50000"/>
                  </a:srgbClr>
                </a:solidFill>
                <a:latin typeface="Calibri" panose="020F0502020204030204" pitchFamily="34" charset="0"/>
                <a:cs typeface="Calibri" panose="020F0502020204030204" pitchFamily="34" charset="0"/>
                <a:sym typeface="Wingdings"/>
              </a:rPr>
              <a:t>.</a:t>
            </a:r>
            <a:endParaRPr lang="fr-FR" sz="1600" dirty="0">
              <a:solidFill>
                <a:srgbClr val="FCBE04">
                  <a:lumMod val="50000"/>
                </a:srgbClr>
              </a:solidFill>
              <a:latin typeface="Calibri" panose="020F0502020204030204" pitchFamily="34" charset="0"/>
              <a:cs typeface="Calibri" panose="020F0502020204030204" pitchFamily="34" charset="0"/>
              <a:sym typeface="Wingdings"/>
            </a:endParaRPr>
          </a:p>
        </p:txBody>
      </p:sp>
      <p:sp>
        <p:nvSpPr>
          <p:cNvPr id="7" name="ZoneTexte 6"/>
          <p:cNvSpPr txBox="1"/>
          <p:nvPr/>
        </p:nvSpPr>
        <p:spPr>
          <a:xfrm>
            <a:off x="267941" y="4005064"/>
            <a:ext cx="8140558" cy="446276"/>
          </a:xfrm>
          <a:prstGeom prst="rect">
            <a:avLst/>
          </a:prstGeom>
          <a:noFill/>
        </p:spPr>
        <p:txBody>
          <a:bodyPr wrap="square" rtlCol="0">
            <a:spAutoFit/>
          </a:bodyPr>
          <a:lstStyle/>
          <a:p>
            <a:pPr lvl="0" algn="just"/>
            <a:r>
              <a:rPr lang="fr-FR" sz="1600" dirty="0" smtClean="0">
                <a:solidFill>
                  <a:srgbClr val="FCBE04">
                    <a:lumMod val="50000"/>
                  </a:srgbClr>
                </a:solidFill>
                <a:latin typeface="Calibri" panose="020F0502020204030204" pitchFamily="34" charset="0"/>
                <a:cs typeface="Calibri" panose="020F0502020204030204" pitchFamily="34" charset="0"/>
                <a:sym typeface="Wingdings"/>
              </a:rPr>
              <a:t>En guise d’exemple, voici le type de commentaire que vous devrez indiquer dans votre CR :</a:t>
            </a:r>
            <a:endParaRPr lang="fr-FR" sz="1600" dirty="0">
              <a:solidFill>
                <a:srgbClr val="FCBE04">
                  <a:lumMod val="50000"/>
                </a:srgbClr>
              </a:solidFill>
              <a:latin typeface="Calibri" panose="020F0502020204030204" pitchFamily="34" charset="0"/>
              <a:cs typeface="Calibri" panose="020F0502020204030204" pitchFamily="34" charset="0"/>
              <a:sym typeface="Wingdings"/>
            </a:endParaRPr>
          </a:p>
          <a:p>
            <a:endParaRPr lang="fr-FR" sz="700" dirty="0" smtClean="0"/>
          </a:p>
        </p:txBody>
      </p:sp>
      <p:sp>
        <p:nvSpPr>
          <p:cNvPr id="12" name="Rectangle 11"/>
          <p:cNvSpPr/>
          <p:nvPr/>
        </p:nvSpPr>
        <p:spPr>
          <a:xfrm>
            <a:off x="356491" y="4509120"/>
            <a:ext cx="8158298" cy="1469256"/>
          </a:xfrm>
          <a:prstGeom prst="rect">
            <a:avLst/>
          </a:prstGeom>
          <a:solidFill>
            <a:schemeClr val="bg1"/>
          </a:solidFill>
          <a:ln>
            <a:solidFill>
              <a:schemeClr val="accent5"/>
            </a:solidFill>
          </a:ln>
          <a:effectLst/>
        </p:spPr>
        <p:style>
          <a:lnRef idx="1">
            <a:schemeClr val="accent1"/>
          </a:lnRef>
          <a:fillRef idx="3">
            <a:schemeClr val="accent1"/>
          </a:fillRef>
          <a:effectRef idx="2">
            <a:schemeClr val="accent1"/>
          </a:effectRef>
          <a:fontRef idx="minor">
            <a:schemeClr val="lt1"/>
          </a:fontRef>
        </p:style>
        <p:txBody>
          <a:bodyPr rtlCol="0" anchor="ctr"/>
          <a:lstStyle/>
          <a:p>
            <a:r>
              <a:rPr lang="fr-FR" i="1" dirty="0" smtClean="0">
                <a:solidFill>
                  <a:schemeClr val="accent5">
                    <a:lumMod val="75000"/>
                  </a:schemeClr>
                </a:solidFill>
              </a:rPr>
              <a:t>Pour le projet retraite (Risque modéré) proposition du portefeuille Equilibre R2A pour 40 000 €. </a:t>
            </a:r>
            <a:r>
              <a:rPr lang="fr-FR" b="1" i="1" dirty="0" smtClean="0">
                <a:solidFill>
                  <a:schemeClr val="accent5">
                    <a:lumMod val="75000"/>
                  </a:schemeClr>
                </a:solidFill>
              </a:rPr>
              <a:t>Proposition refusée.</a:t>
            </a:r>
          </a:p>
          <a:p>
            <a:r>
              <a:rPr lang="fr-FR" i="1" dirty="0" smtClean="0">
                <a:solidFill>
                  <a:schemeClr val="accent5">
                    <a:lumMod val="75000"/>
                  </a:schemeClr>
                </a:solidFill>
              </a:rPr>
              <a:t>Pour le projet valoriser mon capital (Risque élevé) allocation libre avec un choix de produit de niveau R3 pour 15 000 €. Proposition acceptée.</a:t>
            </a:r>
            <a:endParaRPr lang="fr-FR" i="1" dirty="0">
              <a:solidFill>
                <a:schemeClr val="accent5">
                  <a:lumMod val="75000"/>
                </a:schemeClr>
              </a:solidFill>
            </a:endParaRPr>
          </a:p>
        </p:txBody>
      </p:sp>
    </p:spTree>
    <p:extLst>
      <p:ext uri="{BB962C8B-B14F-4D97-AF65-F5344CB8AC3E}">
        <p14:creationId xmlns:p14="http://schemas.microsoft.com/office/powerpoint/2010/main" val="3415600766"/>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title"/>
          </p:nvPr>
        </p:nvSpPr>
        <p:spPr>
          <a:xfrm>
            <a:off x="3060000" y="116632"/>
            <a:ext cx="3492000" cy="756000"/>
          </a:xfrm>
        </p:spPr>
        <p:txBody>
          <a:bodyPr/>
          <a:lstStyle/>
          <a:p>
            <a:r>
              <a:rPr lang="fr-FR" dirty="0"/>
              <a:t>sommaire</a:t>
            </a:r>
          </a:p>
        </p:txBody>
      </p:sp>
      <p:sp>
        <p:nvSpPr>
          <p:cNvPr id="5" name="Espace réservé du texte 4"/>
          <p:cNvSpPr>
            <a:spLocks noGrp="1"/>
          </p:cNvSpPr>
          <p:nvPr>
            <p:ph type="body" sz="quarter" idx="13"/>
          </p:nvPr>
        </p:nvSpPr>
        <p:spPr>
          <a:xfrm>
            <a:off x="1115616" y="1052736"/>
            <a:ext cx="7488832" cy="5040560"/>
          </a:xfrm>
        </p:spPr>
        <p:txBody>
          <a:bodyPr>
            <a:normAutofit/>
          </a:bodyPr>
          <a:lstStyle/>
          <a:p>
            <a:r>
              <a:rPr lang="fr-FR" sz="2400" dirty="0" smtClean="0"/>
              <a:t>a) Connaissance client &amp; </a:t>
            </a:r>
            <a:r>
              <a:rPr lang="fr-FR" sz="2400" dirty="0" err="1" smtClean="0"/>
              <a:t>qcf</a:t>
            </a:r>
            <a:endParaRPr lang="fr-FR" sz="2400" dirty="0" smtClean="0"/>
          </a:p>
          <a:p>
            <a:endParaRPr lang="fr-FR" sz="2400" dirty="0" smtClean="0"/>
          </a:p>
          <a:p>
            <a:r>
              <a:rPr lang="fr-FR" sz="2400" dirty="0" smtClean="0"/>
              <a:t>B) Définition du ou des projets du client</a:t>
            </a:r>
          </a:p>
          <a:p>
            <a:endParaRPr lang="fr-FR" sz="2400" dirty="0"/>
          </a:p>
          <a:p>
            <a:r>
              <a:rPr lang="fr-FR" sz="2400" dirty="0" smtClean="0"/>
              <a:t>C) Propositions de la banque :</a:t>
            </a:r>
          </a:p>
          <a:p>
            <a:pPr marL="558900" lvl="1" indent="-342900">
              <a:buFont typeface="Wingdings" panose="05000000000000000000" pitchFamily="2" charset="2"/>
              <a:buChar char="v"/>
            </a:pPr>
            <a:r>
              <a:rPr lang="fr-FR" sz="1800" dirty="0" smtClean="0"/>
              <a:t>Les portefeuilles modèles</a:t>
            </a:r>
          </a:p>
          <a:p>
            <a:pPr marL="558900" lvl="1" indent="-342900">
              <a:buFont typeface="Wingdings" panose="05000000000000000000" pitchFamily="2" charset="2"/>
              <a:buChar char="v"/>
            </a:pPr>
            <a:r>
              <a:rPr lang="fr-FR" sz="1800" dirty="0" smtClean="0"/>
              <a:t>L’allocation manuelle et les Gsm/</a:t>
            </a:r>
            <a:r>
              <a:rPr lang="fr-FR" sz="1800" dirty="0" err="1" smtClean="0"/>
              <a:t>og</a:t>
            </a:r>
            <a:endParaRPr lang="fr-FR" sz="1800" dirty="0" smtClean="0"/>
          </a:p>
          <a:p>
            <a:pPr marL="558900" lvl="1" indent="-342900">
              <a:buFont typeface="Wingdings" panose="05000000000000000000" pitchFamily="2" charset="2"/>
              <a:buChar char="v"/>
            </a:pPr>
            <a:r>
              <a:rPr lang="fr-FR" sz="1800" dirty="0" smtClean="0"/>
              <a:t>Cas particuliers « allocations manuelles »</a:t>
            </a:r>
          </a:p>
          <a:p>
            <a:pPr marL="558900" lvl="1" indent="-342900">
              <a:buFont typeface="Wingdings" panose="05000000000000000000" pitchFamily="2" charset="2"/>
              <a:buChar char="v"/>
            </a:pPr>
            <a:r>
              <a:rPr lang="fr-FR" sz="1800" b="1" dirty="0" smtClean="0"/>
              <a:t>Cas particuliers « </a:t>
            </a:r>
            <a:r>
              <a:rPr lang="fr-FR" sz="1800" b="1" dirty="0" err="1" smtClean="0"/>
              <a:t>fourgous</a:t>
            </a:r>
            <a:r>
              <a:rPr lang="fr-FR" sz="1800" b="1" dirty="0" smtClean="0"/>
              <a:t> »</a:t>
            </a:r>
          </a:p>
          <a:p>
            <a:endParaRPr lang="fr-FR" sz="1800" dirty="0"/>
          </a:p>
          <a:p>
            <a:r>
              <a:rPr lang="fr-FR" sz="2400" dirty="0" smtClean="0"/>
              <a:t>D) Infos </a:t>
            </a:r>
            <a:r>
              <a:rPr lang="fr-FR" sz="2400" dirty="0" err="1" smtClean="0"/>
              <a:t>pré-contracTuelles</a:t>
            </a:r>
            <a:endParaRPr lang="fr-FR" sz="2400" dirty="0" smtClean="0"/>
          </a:p>
          <a:p>
            <a:endParaRPr lang="fr-FR" sz="2400" dirty="0"/>
          </a:p>
          <a:p>
            <a:r>
              <a:rPr lang="fr-FR" sz="2400" dirty="0" smtClean="0"/>
              <a:t>E) Post entretien : le </a:t>
            </a:r>
            <a:r>
              <a:rPr lang="fr-FR" sz="2400" dirty="0" err="1" smtClean="0"/>
              <a:t>cr</a:t>
            </a:r>
            <a:endParaRPr lang="fr-FR" sz="2400" dirty="0" smtClean="0"/>
          </a:p>
          <a:p>
            <a:endParaRPr lang="fr-FR" sz="2400" dirty="0"/>
          </a:p>
          <a:p>
            <a:r>
              <a:rPr lang="fr-FR" sz="2800" dirty="0" smtClean="0">
                <a:solidFill>
                  <a:srgbClr val="FFFF00"/>
                </a:solidFill>
              </a:rPr>
              <a:t>F) QUIZ</a:t>
            </a:r>
            <a:endParaRPr lang="fr-FR" sz="3200" dirty="0" smtClean="0">
              <a:solidFill>
                <a:srgbClr val="FFFF00"/>
              </a:solidFill>
            </a:endParaRPr>
          </a:p>
        </p:txBody>
      </p:sp>
      <p:sp>
        <p:nvSpPr>
          <p:cNvPr id="3" name="Espace réservé du numéro de diapositive 2"/>
          <p:cNvSpPr>
            <a:spLocks noGrp="1"/>
          </p:cNvSpPr>
          <p:nvPr>
            <p:ph type="sldNum" sz="quarter" idx="14"/>
          </p:nvPr>
        </p:nvSpPr>
        <p:spPr/>
        <p:txBody>
          <a:bodyPr/>
          <a:lstStyle/>
          <a:p>
            <a:fld id="{0536D7D7-E68B-4848-A580-3E20DDE126DB}" type="slidenum">
              <a:rPr lang="fr-FR" smtClean="0">
                <a:solidFill>
                  <a:prstClr val="black"/>
                </a:solidFill>
              </a:rPr>
              <a:pPr/>
              <a:t>28</a:t>
            </a:fld>
            <a:endParaRPr lang="fr-FR">
              <a:solidFill>
                <a:prstClr val="black"/>
              </a:solidFill>
            </a:endParaRPr>
          </a:p>
        </p:txBody>
      </p:sp>
      <p:sp>
        <p:nvSpPr>
          <p:cNvPr id="7" name="Rectangle à coins arrondis 6"/>
          <p:cNvSpPr/>
          <p:nvPr/>
        </p:nvSpPr>
        <p:spPr>
          <a:xfrm>
            <a:off x="1115616" y="5492849"/>
            <a:ext cx="7056784" cy="576064"/>
          </a:xfrm>
          <a:prstGeom prst="roundRect">
            <a:avLst/>
          </a:prstGeom>
          <a:no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prstClr val="white"/>
              </a:solidFill>
            </a:endParaRPr>
          </a:p>
        </p:txBody>
      </p:sp>
      <p:sp>
        <p:nvSpPr>
          <p:cNvPr id="2" name="Ellipse 1"/>
          <p:cNvSpPr/>
          <p:nvPr/>
        </p:nvSpPr>
        <p:spPr>
          <a:xfrm rot="21346198">
            <a:off x="1379937" y="1354212"/>
            <a:ext cx="6351071" cy="3496569"/>
          </a:xfrm>
          <a:prstGeom prst="ellipse">
            <a:avLst/>
          </a:prstGeom>
          <a:solidFill>
            <a:schemeClr val="tx2">
              <a:lumMod val="20000"/>
              <a:lumOff val="80000"/>
            </a:schemeClr>
          </a:solidFill>
          <a:ln w="508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3200" dirty="0" smtClean="0">
                <a:solidFill>
                  <a:srgbClr val="8F0D22"/>
                </a:solidFill>
              </a:rPr>
              <a:t>En guise de synthèse et pour vous assurer de l’assimilation du contenu de cette HDJ, nous vous proposons un QUIZ</a:t>
            </a:r>
            <a:endParaRPr lang="fr-FR" sz="3200" dirty="0">
              <a:solidFill>
                <a:srgbClr val="8F0D22"/>
              </a:solidFill>
            </a:endParaRPr>
          </a:p>
        </p:txBody>
      </p:sp>
      <p:sp>
        <p:nvSpPr>
          <p:cNvPr id="9" name="Espace réservé du pied de page 4"/>
          <p:cNvSpPr txBox="1">
            <a:spLocks/>
          </p:cNvSpPr>
          <p:nvPr/>
        </p:nvSpPr>
        <p:spPr>
          <a:xfrm>
            <a:off x="2699792" y="6463539"/>
            <a:ext cx="3960240" cy="365125"/>
          </a:xfrm>
          <a:prstGeom prst="rect">
            <a:avLst/>
          </a:prstGeom>
        </p:spPr>
        <p:txBody>
          <a:bodyPr vert="horz" lIns="91440" tIns="45720" rIns="91440" bIns="45720" rtlCol="0" anchor="ctr"/>
          <a:lstStyle>
            <a:defPPr>
              <a:defRPr lang="fr-FR"/>
            </a:defPPr>
            <a:lvl1pPr marL="0" algn="ctr" defTabSz="914400" rtl="0" eaLnBrk="1" latinLnBrk="0" hangingPunct="1">
              <a:defRPr sz="900" kern="1200">
                <a:solidFill>
                  <a:srgbClr val="223A5A"/>
                </a:solidFill>
                <a:latin typeface="Verdana" panose="020B0604030504040204" pitchFamily="34" charset="0"/>
                <a:ea typeface="Verdana" panose="020B0604030504040204" pitchFamily="34" charset="0"/>
                <a:cs typeface="Verdana" panose="020B060403050404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r-FR" dirty="0" smtClean="0"/>
              <a:t>HDJ S8 – Cas particuliers Parcours Client Epargne Financière</a:t>
            </a:r>
            <a:endParaRPr lang="fr-FR" dirty="0"/>
          </a:p>
        </p:txBody>
      </p:sp>
    </p:spTree>
    <p:extLst>
      <p:ext uri="{BB962C8B-B14F-4D97-AF65-F5344CB8AC3E}">
        <p14:creationId xmlns:p14="http://schemas.microsoft.com/office/powerpoint/2010/main" val="3578376214"/>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224704"/>
            <a:ext cx="8676000" cy="540000"/>
          </a:xfrm>
        </p:spPr>
        <p:txBody>
          <a:bodyPr>
            <a:normAutofit/>
          </a:bodyPr>
          <a:lstStyle/>
          <a:p>
            <a:r>
              <a:rPr lang="fr-FR" dirty="0" smtClean="0"/>
              <a:t>Intro Quiz </a:t>
            </a:r>
            <a:r>
              <a:rPr lang="fr-FR" dirty="0" smtClean="0">
                <a:sym typeface="Wingdings" panose="05000000000000000000" pitchFamily="2" charset="2"/>
              </a:rPr>
              <a:t> </a:t>
            </a:r>
            <a:r>
              <a:rPr lang="fr-FR" dirty="0" smtClean="0"/>
              <a:t>Les correspondances RISQUES/PRODUITS</a:t>
            </a:r>
            <a:endParaRPr lang="fr-FR" dirty="0"/>
          </a:p>
        </p:txBody>
      </p:sp>
      <p:pic>
        <p:nvPicPr>
          <p:cNvPr id="1029"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098" y="1212272"/>
            <a:ext cx="8040332" cy="49478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870884834"/>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24"/>
          <p:cNvSpPr>
            <a:spLocks noGrp="1"/>
          </p:cNvSpPr>
          <p:nvPr>
            <p:ph type="title"/>
          </p:nvPr>
        </p:nvSpPr>
        <p:spPr>
          <a:xfrm>
            <a:off x="467544" y="378000"/>
            <a:ext cx="8327256" cy="399600"/>
          </a:xfrm>
        </p:spPr>
        <p:txBody>
          <a:bodyPr/>
          <a:lstStyle/>
          <a:p>
            <a:r>
              <a:rPr lang="fr-FR" dirty="0" smtClean="0">
                <a:solidFill>
                  <a:srgbClr val="C31632"/>
                </a:solidFill>
              </a:rPr>
              <a:t>QUIZ : cas n°1</a:t>
            </a:r>
            <a:endParaRPr lang="fr-FR" dirty="0">
              <a:solidFill>
                <a:srgbClr val="C31632"/>
              </a:solidFill>
            </a:endParaRPr>
          </a:p>
        </p:txBody>
      </p:sp>
      <p:sp>
        <p:nvSpPr>
          <p:cNvPr id="3" name="ZoneTexte 2"/>
          <p:cNvSpPr txBox="1"/>
          <p:nvPr/>
        </p:nvSpPr>
        <p:spPr>
          <a:xfrm>
            <a:off x="395536" y="980728"/>
            <a:ext cx="7992888" cy="707886"/>
          </a:xfrm>
          <a:prstGeom prst="rect">
            <a:avLst/>
          </a:prstGeom>
          <a:noFill/>
        </p:spPr>
        <p:txBody>
          <a:bodyPr wrap="square" rtlCol="0">
            <a:spAutoFit/>
          </a:bodyPr>
          <a:lstStyle/>
          <a:p>
            <a:r>
              <a:rPr lang="fr-FR" sz="2000" dirty="0" smtClean="0">
                <a:solidFill>
                  <a:prstClr val="black"/>
                </a:solidFill>
                <a:latin typeface="Calibri" panose="020F0502020204030204" pitchFamily="34" charset="0"/>
                <a:cs typeface="Calibri" panose="020F0502020204030204" pitchFamily="34" charset="0"/>
              </a:rPr>
              <a:t>Ouverture d’un contrat </a:t>
            </a:r>
            <a:r>
              <a:rPr lang="fr-FR" sz="2000" dirty="0" err="1" smtClean="0">
                <a:solidFill>
                  <a:prstClr val="black"/>
                </a:solidFill>
                <a:latin typeface="Calibri" panose="020F0502020204030204" pitchFamily="34" charset="0"/>
                <a:cs typeface="Calibri" panose="020F0502020204030204" pitchFamily="34" charset="0"/>
              </a:rPr>
              <a:t>Millevie</a:t>
            </a:r>
            <a:r>
              <a:rPr lang="fr-FR" sz="2000" dirty="0" smtClean="0">
                <a:solidFill>
                  <a:prstClr val="black"/>
                </a:solidFill>
                <a:latin typeface="Calibri" panose="020F0502020204030204" pitchFamily="34" charset="0"/>
                <a:cs typeface="Calibri" panose="020F0502020204030204" pitchFamily="34" charset="0"/>
              </a:rPr>
              <a:t> Essentielle pour 50.000 € auprès d’un client acceptant un risque R1 âgée de 86 ans.</a:t>
            </a:r>
          </a:p>
        </p:txBody>
      </p:sp>
      <p:sp>
        <p:nvSpPr>
          <p:cNvPr id="7" name="ZoneTexte 6"/>
          <p:cNvSpPr txBox="1"/>
          <p:nvPr/>
        </p:nvSpPr>
        <p:spPr>
          <a:xfrm>
            <a:off x="418059" y="1988840"/>
            <a:ext cx="4176464" cy="707886"/>
          </a:xfrm>
          <a:prstGeom prst="rect">
            <a:avLst/>
          </a:prstGeom>
          <a:noFill/>
        </p:spPr>
        <p:txBody>
          <a:bodyPr wrap="square" rtlCol="0">
            <a:spAutoFit/>
          </a:bodyPr>
          <a:lstStyle/>
          <a:p>
            <a:pPr algn="just"/>
            <a:r>
              <a:rPr lang="fr-FR" sz="2000" dirty="0" smtClean="0">
                <a:solidFill>
                  <a:prstClr val="black"/>
                </a:solidFill>
                <a:latin typeface="Calibri" panose="020F0502020204030204" pitchFamily="34" charset="0"/>
                <a:cs typeface="Calibri" panose="020F0502020204030204" pitchFamily="34" charset="0"/>
                <a:sym typeface="Wingdings"/>
              </a:rPr>
              <a:t> </a:t>
            </a:r>
            <a:r>
              <a:rPr lang="fr-FR" sz="2000" dirty="0" smtClean="0">
                <a:solidFill>
                  <a:prstClr val="black"/>
                </a:solidFill>
                <a:latin typeface="Calibri" panose="020F0502020204030204" pitchFamily="34" charset="0"/>
                <a:cs typeface="Calibri" panose="020F0502020204030204" pitchFamily="34" charset="0"/>
              </a:rPr>
              <a:t>Question 1 : combien de « </a:t>
            </a:r>
            <a:r>
              <a:rPr lang="fr-FR" sz="2000" i="1" dirty="0" smtClean="0">
                <a:solidFill>
                  <a:prstClr val="black"/>
                </a:solidFill>
                <a:latin typeface="Calibri" panose="020F0502020204030204" pitchFamily="34" charset="0"/>
                <a:cs typeface="Calibri" panose="020F0502020204030204" pitchFamily="34" charset="0"/>
              </a:rPr>
              <a:t>projets</a:t>
            </a:r>
            <a:r>
              <a:rPr lang="fr-FR" sz="2000" dirty="0" smtClean="0">
                <a:solidFill>
                  <a:prstClr val="black"/>
                </a:solidFill>
                <a:latin typeface="Calibri" panose="020F0502020204030204" pitchFamily="34" charset="0"/>
                <a:cs typeface="Calibri" panose="020F0502020204030204" pitchFamily="34" charset="0"/>
              </a:rPr>
              <a:t> » faut-il renseigner ?</a:t>
            </a:r>
          </a:p>
        </p:txBody>
      </p:sp>
      <p:sp>
        <p:nvSpPr>
          <p:cNvPr id="5" name="Rectangle à coins arrondis 4"/>
          <p:cNvSpPr/>
          <p:nvPr/>
        </p:nvSpPr>
        <p:spPr>
          <a:xfrm>
            <a:off x="5059263" y="1961804"/>
            <a:ext cx="3528392" cy="72465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smtClean="0">
                <a:solidFill>
                  <a:prstClr val="white"/>
                </a:solidFill>
                <a:latin typeface="Calibri" panose="020F0502020204030204" pitchFamily="34" charset="0"/>
                <a:cs typeface="Calibri" panose="020F0502020204030204" pitchFamily="34" charset="0"/>
              </a:rPr>
              <a:t>1 seul projet</a:t>
            </a:r>
            <a:endParaRPr lang="fr-FR" dirty="0">
              <a:solidFill>
                <a:prstClr val="white"/>
              </a:solidFill>
              <a:latin typeface="Calibri" panose="020F0502020204030204" pitchFamily="34" charset="0"/>
              <a:cs typeface="Calibri" panose="020F0502020204030204" pitchFamily="34" charset="0"/>
            </a:endParaRPr>
          </a:p>
        </p:txBody>
      </p:sp>
      <p:sp>
        <p:nvSpPr>
          <p:cNvPr id="8" name="ZoneTexte 7"/>
          <p:cNvSpPr txBox="1"/>
          <p:nvPr/>
        </p:nvSpPr>
        <p:spPr>
          <a:xfrm>
            <a:off x="418059" y="3212976"/>
            <a:ext cx="4176464" cy="1015663"/>
          </a:xfrm>
          <a:prstGeom prst="rect">
            <a:avLst/>
          </a:prstGeom>
          <a:noFill/>
        </p:spPr>
        <p:txBody>
          <a:bodyPr wrap="square" rtlCol="0">
            <a:spAutoFit/>
          </a:bodyPr>
          <a:lstStyle/>
          <a:p>
            <a:pPr algn="just"/>
            <a:r>
              <a:rPr lang="fr-FR" sz="2000" dirty="0" smtClean="0">
                <a:solidFill>
                  <a:prstClr val="black"/>
                </a:solidFill>
                <a:latin typeface="Calibri" panose="020F0502020204030204" pitchFamily="34" charset="0"/>
                <a:cs typeface="Calibri" panose="020F0502020204030204" pitchFamily="34" charset="0"/>
                <a:sym typeface="Wingdings"/>
              </a:rPr>
              <a:t> </a:t>
            </a:r>
            <a:r>
              <a:rPr lang="fr-FR" sz="2000" dirty="0" smtClean="0">
                <a:solidFill>
                  <a:prstClr val="black"/>
                </a:solidFill>
                <a:latin typeface="Calibri" panose="020F0502020204030204" pitchFamily="34" charset="0"/>
                <a:cs typeface="Calibri" panose="020F0502020204030204" pitchFamily="34" charset="0"/>
              </a:rPr>
              <a:t>Question 2 : peut-il accéder aux Portefeuilles Modèles ? Si oui, lesquels ?</a:t>
            </a:r>
          </a:p>
        </p:txBody>
      </p:sp>
      <p:sp>
        <p:nvSpPr>
          <p:cNvPr id="9" name="Rectangle à coins arrondis 8"/>
          <p:cNvSpPr/>
          <p:nvPr/>
        </p:nvSpPr>
        <p:spPr>
          <a:xfrm>
            <a:off x="5059263" y="3212976"/>
            <a:ext cx="3528392" cy="129614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smtClean="0">
                <a:solidFill>
                  <a:prstClr val="white"/>
                </a:solidFill>
                <a:latin typeface="Calibri" panose="020F0502020204030204" pitchFamily="34" charset="0"/>
                <a:cs typeface="Calibri" panose="020F0502020204030204" pitchFamily="34" charset="0"/>
              </a:rPr>
              <a:t>Non, en raison de l’âge du client. Choisir une « allocation manuelle » avec 100% fonds €, seul fonds classifié R1*.</a:t>
            </a:r>
          </a:p>
        </p:txBody>
      </p:sp>
      <p:sp>
        <p:nvSpPr>
          <p:cNvPr id="11" name="ZoneTexte 10"/>
          <p:cNvSpPr txBox="1"/>
          <p:nvPr/>
        </p:nvSpPr>
        <p:spPr>
          <a:xfrm>
            <a:off x="971600" y="5085184"/>
            <a:ext cx="7616055" cy="430887"/>
          </a:xfrm>
          <a:prstGeom prst="rect">
            <a:avLst/>
          </a:prstGeom>
          <a:noFill/>
        </p:spPr>
        <p:txBody>
          <a:bodyPr wrap="square" rtlCol="0">
            <a:spAutoFit/>
          </a:bodyPr>
          <a:lstStyle/>
          <a:p>
            <a:pPr algn="just"/>
            <a:r>
              <a:rPr lang="fr-FR" sz="1100" i="1" dirty="0" smtClean="0">
                <a:solidFill>
                  <a:srgbClr val="C31632"/>
                </a:solidFill>
                <a:latin typeface="Calibri" panose="020F0502020204030204" pitchFamily="34" charset="0"/>
                <a:cs typeface="Calibri" panose="020F0502020204030204" pitchFamily="34" charset="0"/>
              </a:rPr>
              <a:t>* À noter que le FAF HELIOS est lui aussi classifié R1 mais la durée d’investissement préconisée n’est pas compatible avec l’âge du souscripteur</a:t>
            </a:r>
          </a:p>
        </p:txBody>
      </p:sp>
      <p:sp>
        <p:nvSpPr>
          <p:cNvPr id="6" name="Espace réservé du numéro de diapositive 5"/>
          <p:cNvSpPr>
            <a:spLocks noGrp="1"/>
          </p:cNvSpPr>
          <p:nvPr>
            <p:ph type="sldNum" sz="quarter" idx="22"/>
          </p:nvPr>
        </p:nvSpPr>
        <p:spPr/>
        <p:txBody>
          <a:bodyPr/>
          <a:lstStyle/>
          <a:p>
            <a:fld id="{0536D7D7-E68B-4848-A580-3E20DDE126DB}" type="slidenum">
              <a:rPr lang="fr-FR" smtClean="0"/>
              <a:pPr/>
              <a:t>30</a:t>
            </a:fld>
            <a:endParaRPr lang="fr-FR" dirty="0"/>
          </a:p>
        </p:txBody>
      </p:sp>
    </p:spTree>
    <p:extLst>
      <p:ext uri="{BB962C8B-B14F-4D97-AF65-F5344CB8AC3E}">
        <p14:creationId xmlns:p14="http://schemas.microsoft.com/office/powerpoint/2010/main" val="338092923"/>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24"/>
          <p:cNvSpPr>
            <a:spLocks noGrp="1"/>
          </p:cNvSpPr>
          <p:nvPr>
            <p:ph type="title"/>
          </p:nvPr>
        </p:nvSpPr>
        <p:spPr>
          <a:xfrm>
            <a:off x="467544" y="378000"/>
            <a:ext cx="8327256" cy="399600"/>
          </a:xfrm>
        </p:spPr>
        <p:txBody>
          <a:bodyPr/>
          <a:lstStyle/>
          <a:p>
            <a:r>
              <a:rPr lang="fr-FR" dirty="0" smtClean="0">
                <a:solidFill>
                  <a:srgbClr val="C31632"/>
                </a:solidFill>
              </a:rPr>
              <a:t>QUIZ : cas n°2</a:t>
            </a:r>
            <a:endParaRPr lang="fr-FR" dirty="0">
              <a:solidFill>
                <a:srgbClr val="C31632"/>
              </a:solidFill>
            </a:endParaRPr>
          </a:p>
        </p:txBody>
      </p:sp>
      <p:sp>
        <p:nvSpPr>
          <p:cNvPr id="3" name="ZoneTexte 2"/>
          <p:cNvSpPr txBox="1"/>
          <p:nvPr/>
        </p:nvSpPr>
        <p:spPr>
          <a:xfrm>
            <a:off x="395536" y="980728"/>
            <a:ext cx="7992888" cy="707886"/>
          </a:xfrm>
          <a:prstGeom prst="rect">
            <a:avLst/>
          </a:prstGeom>
          <a:noFill/>
        </p:spPr>
        <p:txBody>
          <a:bodyPr wrap="square" rtlCol="0">
            <a:spAutoFit/>
          </a:bodyPr>
          <a:lstStyle/>
          <a:p>
            <a:pPr algn="just"/>
            <a:r>
              <a:rPr lang="fr-FR" sz="2000" dirty="0" smtClean="0">
                <a:solidFill>
                  <a:prstClr val="black"/>
                </a:solidFill>
                <a:latin typeface="Calibri" panose="020F0502020204030204" pitchFamily="34" charset="0"/>
                <a:cs typeface="Calibri" panose="020F0502020204030204" pitchFamily="34" charset="0"/>
              </a:rPr>
              <a:t>Ouverture d’un contrat </a:t>
            </a:r>
            <a:r>
              <a:rPr lang="fr-FR" sz="2000" dirty="0" err="1" smtClean="0">
                <a:solidFill>
                  <a:prstClr val="black"/>
                </a:solidFill>
                <a:latin typeface="Calibri" panose="020F0502020204030204" pitchFamily="34" charset="0"/>
                <a:cs typeface="Calibri" panose="020F0502020204030204" pitchFamily="34" charset="0"/>
              </a:rPr>
              <a:t>Millevie</a:t>
            </a:r>
            <a:r>
              <a:rPr lang="fr-FR" sz="2000" dirty="0" smtClean="0">
                <a:solidFill>
                  <a:prstClr val="black"/>
                </a:solidFill>
                <a:latin typeface="Calibri" panose="020F0502020204030204" pitchFamily="34" charset="0"/>
                <a:cs typeface="Calibri" panose="020F0502020204030204" pitchFamily="34" charset="0"/>
              </a:rPr>
              <a:t> Essentielle pour 50.000 €, dont 10.000€ d’HELIOS pour une personne acceptant un risque R3. </a:t>
            </a:r>
          </a:p>
        </p:txBody>
      </p:sp>
      <p:sp>
        <p:nvSpPr>
          <p:cNvPr id="7" name="ZoneTexte 6"/>
          <p:cNvSpPr txBox="1"/>
          <p:nvPr/>
        </p:nvSpPr>
        <p:spPr>
          <a:xfrm>
            <a:off x="418059" y="1988840"/>
            <a:ext cx="4176464" cy="707886"/>
          </a:xfrm>
          <a:prstGeom prst="rect">
            <a:avLst/>
          </a:prstGeom>
          <a:noFill/>
        </p:spPr>
        <p:txBody>
          <a:bodyPr wrap="square" rtlCol="0">
            <a:spAutoFit/>
          </a:bodyPr>
          <a:lstStyle/>
          <a:p>
            <a:pPr algn="just"/>
            <a:r>
              <a:rPr lang="fr-FR" sz="2000" dirty="0" smtClean="0">
                <a:solidFill>
                  <a:prstClr val="black"/>
                </a:solidFill>
                <a:latin typeface="Calibri" panose="020F0502020204030204" pitchFamily="34" charset="0"/>
                <a:cs typeface="Calibri" panose="020F0502020204030204" pitchFamily="34" charset="0"/>
                <a:sym typeface="Wingdings"/>
              </a:rPr>
              <a:t> </a:t>
            </a:r>
            <a:r>
              <a:rPr lang="fr-FR" sz="2000" dirty="0" smtClean="0">
                <a:solidFill>
                  <a:prstClr val="black"/>
                </a:solidFill>
                <a:latin typeface="Calibri" panose="020F0502020204030204" pitchFamily="34" charset="0"/>
                <a:cs typeface="Calibri" panose="020F0502020204030204" pitchFamily="34" charset="0"/>
              </a:rPr>
              <a:t>Question 1 : combien de « </a:t>
            </a:r>
            <a:r>
              <a:rPr lang="fr-FR" sz="2000" i="1" dirty="0" smtClean="0">
                <a:solidFill>
                  <a:prstClr val="black"/>
                </a:solidFill>
                <a:latin typeface="Calibri" panose="020F0502020204030204" pitchFamily="34" charset="0"/>
                <a:cs typeface="Calibri" panose="020F0502020204030204" pitchFamily="34" charset="0"/>
              </a:rPr>
              <a:t>projets</a:t>
            </a:r>
            <a:r>
              <a:rPr lang="fr-FR" sz="2000" dirty="0" smtClean="0">
                <a:solidFill>
                  <a:prstClr val="black"/>
                </a:solidFill>
                <a:latin typeface="Calibri" panose="020F0502020204030204" pitchFamily="34" charset="0"/>
                <a:cs typeface="Calibri" panose="020F0502020204030204" pitchFamily="34" charset="0"/>
              </a:rPr>
              <a:t> » faut-il renseigner ?</a:t>
            </a:r>
          </a:p>
        </p:txBody>
      </p:sp>
      <p:sp>
        <p:nvSpPr>
          <p:cNvPr id="5" name="Rectangle à coins arrondis 4"/>
          <p:cNvSpPr/>
          <p:nvPr/>
        </p:nvSpPr>
        <p:spPr>
          <a:xfrm>
            <a:off x="5059263" y="1897217"/>
            <a:ext cx="3528392" cy="89113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smtClean="0">
                <a:solidFill>
                  <a:prstClr val="white"/>
                </a:solidFill>
                <a:latin typeface="Calibri" panose="020F0502020204030204" pitchFamily="34" charset="0"/>
                <a:cs typeface="Calibri" panose="020F0502020204030204" pitchFamily="34" charset="0"/>
              </a:rPr>
              <a:t>2 projets à saisir :</a:t>
            </a:r>
          </a:p>
          <a:p>
            <a:pPr algn="ctr"/>
            <a:r>
              <a:rPr lang="fr-FR" dirty="0" smtClean="0">
                <a:solidFill>
                  <a:prstClr val="white"/>
                </a:solidFill>
                <a:latin typeface="Calibri" panose="020F0502020204030204" pitchFamily="34" charset="0"/>
                <a:cs typeface="Calibri" panose="020F0502020204030204" pitchFamily="34" charset="0"/>
              </a:rPr>
              <a:t>Projet 1 R1 pour 10.000€</a:t>
            </a:r>
          </a:p>
          <a:p>
            <a:pPr algn="ctr"/>
            <a:r>
              <a:rPr lang="fr-FR" dirty="0" smtClean="0">
                <a:solidFill>
                  <a:prstClr val="white"/>
                </a:solidFill>
                <a:latin typeface="Calibri" panose="020F0502020204030204" pitchFamily="34" charset="0"/>
                <a:cs typeface="Calibri" panose="020F0502020204030204" pitchFamily="34" charset="0"/>
              </a:rPr>
              <a:t>Projet 2 R3 pour 40.000 €</a:t>
            </a:r>
            <a:endParaRPr lang="fr-FR" dirty="0">
              <a:solidFill>
                <a:prstClr val="white"/>
              </a:solidFill>
              <a:latin typeface="Calibri" panose="020F0502020204030204" pitchFamily="34" charset="0"/>
              <a:cs typeface="Calibri" panose="020F0502020204030204" pitchFamily="34" charset="0"/>
            </a:endParaRPr>
          </a:p>
        </p:txBody>
      </p:sp>
      <p:sp>
        <p:nvSpPr>
          <p:cNvPr id="8" name="ZoneTexte 7"/>
          <p:cNvSpPr txBox="1"/>
          <p:nvPr/>
        </p:nvSpPr>
        <p:spPr>
          <a:xfrm>
            <a:off x="418059" y="3212976"/>
            <a:ext cx="4176464" cy="1015663"/>
          </a:xfrm>
          <a:prstGeom prst="rect">
            <a:avLst/>
          </a:prstGeom>
          <a:noFill/>
        </p:spPr>
        <p:txBody>
          <a:bodyPr wrap="square" rtlCol="0">
            <a:spAutoFit/>
          </a:bodyPr>
          <a:lstStyle/>
          <a:p>
            <a:pPr algn="just"/>
            <a:r>
              <a:rPr lang="fr-FR" sz="2000" dirty="0" smtClean="0">
                <a:solidFill>
                  <a:prstClr val="black"/>
                </a:solidFill>
                <a:latin typeface="Calibri" panose="020F0502020204030204" pitchFamily="34" charset="0"/>
                <a:cs typeface="Calibri" panose="020F0502020204030204" pitchFamily="34" charset="0"/>
                <a:sym typeface="Wingdings"/>
              </a:rPr>
              <a:t> </a:t>
            </a:r>
            <a:r>
              <a:rPr lang="fr-FR" sz="2000" dirty="0" smtClean="0">
                <a:solidFill>
                  <a:prstClr val="black"/>
                </a:solidFill>
                <a:latin typeface="Calibri" panose="020F0502020204030204" pitchFamily="34" charset="0"/>
                <a:cs typeface="Calibri" panose="020F0502020204030204" pitchFamily="34" charset="0"/>
              </a:rPr>
              <a:t>Question 2 : peut-elle accéder aux Portefeuilles Modèles ? Si oui, lesquels ?</a:t>
            </a:r>
          </a:p>
        </p:txBody>
      </p:sp>
      <p:sp>
        <p:nvSpPr>
          <p:cNvPr id="9" name="Rectangle à coins arrondis 8"/>
          <p:cNvSpPr/>
          <p:nvPr/>
        </p:nvSpPr>
        <p:spPr>
          <a:xfrm>
            <a:off x="5059263" y="3212976"/>
            <a:ext cx="3528392" cy="129614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smtClean="0">
                <a:solidFill>
                  <a:prstClr val="white"/>
                </a:solidFill>
                <a:latin typeface="Calibri" panose="020F0502020204030204" pitchFamily="34" charset="0"/>
                <a:cs typeface="Calibri" panose="020F0502020204030204" pitchFamily="34" charset="0"/>
              </a:rPr>
              <a:t>Pour le projet 1, non </a:t>
            </a:r>
            <a:r>
              <a:rPr lang="fr-FR" dirty="0" smtClean="0">
                <a:solidFill>
                  <a:prstClr val="white"/>
                </a:solidFill>
                <a:latin typeface="Calibri" panose="020F0502020204030204" pitchFamily="34" charset="0"/>
                <a:cs typeface="Calibri" panose="020F0502020204030204" pitchFamily="34" charset="0"/>
                <a:sym typeface="Wingdings" panose="05000000000000000000" pitchFamily="2" charset="2"/>
              </a:rPr>
              <a:t> allocation manuelle avec HELIOS</a:t>
            </a:r>
          </a:p>
          <a:p>
            <a:pPr algn="ctr"/>
            <a:r>
              <a:rPr lang="fr-FR" dirty="0" smtClean="0">
                <a:solidFill>
                  <a:prstClr val="white"/>
                </a:solidFill>
                <a:latin typeface="Calibri" panose="020F0502020204030204" pitchFamily="34" charset="0"/>
                <a:cs typeface="Calibri" panose="020F0502020204030204" pitchFamily="34" charset="0"/>
                <a:sym typeface="Wingdings" panose="05000000000000000000" pitchFamily="2" charset="2"/>
              </a:rPr>
              <a:t>Pour le projet 2, OUI, utilisation du PTF Modèle R3</a:t>
            </a:r>
            <a:endParaRPr lang="fr-FR" dirty="0" smtClean="0">
              <a:solidFill>
                <a:prstClr val="white"/>
              </a:solidFill>
              <a:latin typeface="Calibri" panose="020F0502020204030204" pitchFamily="34" charset="0"/>
              <a:cs typeface="Calibri" panose="020F0502020204030204" pitchFamily="34" charset="0"/>
            </a:endParaRPr>
          </a:p>
        </p:txBody>
      </p:sp>
      <p:sp>
        <p:nvSpPr>
          <p:cNvPr id="6" name="Espace réservé du numéro de diapositive 5"/>
          <p:cNvSpPr>
            <a:spLocks noGrp="1"/>
          </p:cNvSpPr>
          <p:nvPr>
            <p:ph type="sldNum" sz="quarter" idx="22"/>
          </p:nvPr>
        </p:nvSpPr>
        <p:spPr/>
        <p:txBody>
          <a:bodyPr/>
          <a:lstStyle/>
          <a:p>
            <a:fld id="{0536D7D7-E68B-4848-A580-3E20DDE126DB}" type="slidenum">
              <a:rPr lang="fr-FR" smtClean="0"/>
              <a:pPr/>
              <a:t>31</a:t>
            </a:fld>
            <a:endParaRPr lang="fr-FR" dirty="0"/>
          </a:p>
        </p:txBody>
      </p:sp>
    </p:spTree>
    <p:extLst>
      <p:ext uri="{BB962C8B-B14F-4D97-AF65-F5344CB8AC3E}">
        <p14:creationId xmlns:p14="http://schemas.microsoft.com/office/powerpoint/2010/main" val="4225626578"/>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24"/>
          <p:cNvSpPr>
            <a:spLocks noGrp="1"/>
          </p:cNvSpPr>
          <p:nvPr>
            <p:ph type="title"/>
          </p:nvPr>
        </p:nvSpPr>
        <p:spPr>
          <a:xfrm>
            <a:off x="467544" y="378000"/>
            <a:ext cx="8327256" cy="399600"/>
          </a:xfrm>
        </p:spPr>
        <p:txBody>
          <a:bodyPr/>
          <a:lstStyle/>
          <a:p>
            <a:r>
              <a:rPr lang="fr-FR" dirty="0" smtClean="0">
                <a:solidFill>
                  <a:srgbClr val="C31632"/>
                </a:solidFill>
              </a:rPr>
              <a:t>QUIZ : cas n°3</a:t>
            </a:r>
            <a:endParaRPr lang="fr-FR" dirty="0">
              <a:solidFill>
                <a:srgbClr val="C31632"/>
              </a:solidFill>
            </a:endParaRPr>
          </a:p>
        </p:txBody>
      </p:sp>
      <p:sp>
        <p:nvSpPr>
          <p:cNvPr id="3" name="ZoneTexte 2"/>
          <p:cNvSpPr txBox="1"/>
          <p:nvPr/>
        </p:nvSpPr>
        <p:spPr>
          <a:xfrm>
            <a:off x="395536" y="980728"/>
            <a:ext cx="7992888" cy="707886"/>
          </a:xfrm>
          <a:prstGeom prst="rect">
            <a:avLst/>
          </a:prstGeom>
          <a:noFill/>
        </p:spPr>
        <p:txBody>
          <a:bodyPr wrap="square" rtlCol="0">
            <a:spAutoFit/>
          </a:bodyPr>
          <a:lstStyle/>
          <a:p>
            <a:pPr algn="just"/>
            <a:r>
              <a:rPr lang="fr-FR" sz="2000" b="1" dirty="0" smtClean="0">
                <a:solidFill>
                  <a:prstClr val="black"/>
                </a:solidFill>
                <a:latin typeface="Calibri" panose="020F0502020204030204" pitchFamily="34" charset="0"/>
                <a:cs typeface="Calibri" panose="020F0502020204030204" pitchFamily="34" charset="0"/>
              </a:rPr>
              <a:t>Versement complémentaire </a:t>
            </a:r>
            <a:r>
              <a:rPr lang="fr-FR" sz="2000" dirty="0" smtClean="0">
                <a:solidFill>
                  <a:prstClr val="black"/>
                </a:solidFill>
                <a:latin typeface="Calibri" panose="020F0502020204030204" pitchFamily="34" charset="0"/>
                <a:cs typeface="Calibri" panose="020F0502020204030204" pitchFamily="34" charset="0"/>
              </a:rPr>
              <a:t>de 30.000 € sur un contrat </a:t>
            </a:r>
            <a:r>
              <a:rPr lang="fr-FR" sz="2000" dirty="0" err="1" smtClean="0">
                <a:solidFill>
                  <a:prstClr val="black"/>
                </a:solidFill>
                <a:latin typeface="Calibri" panose="020F0502020204030204" pitchFamily="34" charset="0"/>
                <a:cs typeface="Calibri" panose="020F0502020204030204" pitchFamily="34" charset="0"/>
              </a:rPr>
              <a:t>Millevie</a:t>
            </a:r>
            <a:r>
              <a:rPr lang="fr-FR" sz="2000" dirty="0" smtClean="0">
                <a:solidFill>
                  <a:prstClr val="black"/>
                </a:solidFill>
                <a:latin typeface="Calibri" panose="020F0502020204030204" pitchFamily="34" charset="0"/>
                <a:cs typeface="Calibri" panose="020F0502020204030204" pitchFamily="34" charset="0"/>
              </a:rPr>
              <a:t> Essentielle par un client acceptant un risque R2</a:t>
            </a:r>
          </a:p>
        </p:txBody>
      </p:sp>
      <p:sp>
        <p:nvSpPr>
          <p:cNvPr id="7" name="ZoneTexte 6"/>
          <p:cNvSpPr txBox="1"/>
          <p:nvPr/>
        </p:nvSpPr>
        <p:spPr>
          <a:xfrm>
            <a:off x="418059" y="1988840"/>
            <a:ext cx="4176464" cy="707886"/>
          </a:xfrm>
          <a:prstGeom prst="rect">
            <a:avLst/>
          </a:prstGeom>
          <a:noFill/>
        </p:spPr>
        <p:txBody>
          <a:bodyPr wrap="square" rtlCol="0">
            <a:spAutoFit/>
          </a:bodyPr>
          <a:lstStyle/>
          <a:p>
            <a:pPr algn="just"/>
            <a:r>
              <a:rPr lang="fr-FR" sz="2000" dirty="0" smtClean="0">
                <a:solidFill>
                  <a:prstClr val="black"/>
                </a:solidFill>
                <a:latin typeface="Calibri" panose="020F0502020204030204" pitchFamily="34" charset="0"/>
                <a:cs typeface="Calibri" panose="020F0502020204030204" pitchFamily="34" charset="0"/>
                <a:sym typeface="Wingdings"/>
              </a:rPr>
              <a:t> </a:t>
            </a:r>
            <a:r>
              <a:rPr lang="fr-FR" sz="2000" dirty="0" smtClean="0">
                <a:solidFill>
                  <a:prstClr val="black"/>
                </a:solidFill>
                <a:latin typeface="Calibri" panose="020F0502020204030204" pitchFamily="34" charset="0"/>
                <a:cs typeface="Calibri" panose="020F0502020204030204" pitchFamily="34" charset="0"/>
              </a:rPr>
              <a:t>Question 1 : combien de « </a:t>
            </a:r>
            <a:r>
              <a:rPr lang="fr-FR" sz="2000" i="1" dirty="0" smtClean="0">
                <a:solidFill>
                  <a:prstClr val="black"/>
                </a:solidFill>
                <a:latin typeface="Calibri" panose="020F0502020204030204" pitchFamily="34" charset="0"/>
                <a:cs typeface="Calibri" panose="020F0502020204030204" pitchFamily="34" charset="0"/>
              </a:rPr>
              <a:t>projets</a:t>
            </a:r>
            <a:r>
              <a:rPr lang="fr-FR" sz="2000" dirty="0" smtClean="0">
                <a:solidFill>
                  <a:prstClr val="black"/>
                </a:solidFill>
                <a:latin typeface="Calibri" panose="020F0502020204030204" pitchFamily="34" charset="0"/>
                <a:cs typeface="Calibri" panose="020F0502020204030204" pitchFamily="34" charset="0"/>
              </a:rPr>
              <a:t> » faut-il renseigner ?</a:t>
            </a:r>
          </a:p>
        </p:txBody>
      </p:sp>
      <p:sp>
        <p:nvSpPr>
          <p:cNvPr id="5" name="Rectangle à coins arrondis 4"/>
          <p:cNvSpPr/>
          <p:nvPr/>
        </p:nvSpPr>
        <p:spPr>
          <a:xfrm>
            <a:off x="5059263" y="1897217"/>
            <a:ext cx="3528392" cy="89113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smtClean="0">
                <a:solidFill>
                  <a:prstClr val="white"/>
                </a:solidFill>
                <a:latin typeface="Calibri" panose="020F0502020204030204" pitchFamily="34" charset="0"/>
                <a:cs typeface="Calibri" panose="020F0502020204030204" pitchFamily="34" charset="0"/>
              </a:rPr>
              <a:t>1 seul projet</a:t>
            </a:r>
            <a:endParaRPr lang="fr-FR" dirty="0">
              <a:solidFill>
                <a:prstClr val="white"/>
              </a:solidFill>
              <a:latin typeface="Calibri" panose="020F0502020204030204" pitchFamily="34" charset="0"/>
              <a:cs typeface="Calibri" panose="020F0502020204030204" pitchFamily="34" charset="0"/>
            </a:endParaRPr>
          </a:p>
        </p:txBody>
      </p:sp>
      <p:sp>
        <p:nvSpPr>
          <p:cNvPr id="8" name="ZoneTexte 7"/>
          <p:cNvSpPr txBox="1"/>
          <p:nvPr/>
        </p:nvSpPr>
        <p:spPr>
          <a:xfrm>
            <a:off x="418059" y="3212976"/>
            <a:ext cx="4176464" cy="1015663"/>
          </a:xfrm>
          <a:prstGeom prst="rect">
            <a:avLst/>
          </a:prstGeom>
          <a:noFill/>
        </p:spPr>
        <p:txBody>
          <a:bodyPr wrap="square" rtlCol="0">
            <a:spAutoFit/>
          </a:bodyPr>
          <a:lstStyle/>
          <a:p>
            <a:pPr algn="just"/>
            <a:r>
              <a:rPr lang="fr-FR" sz="2000" dirty="0" smtClean="0">
                <a:solidFill>
                  <a:prstClr val="black"/>
                </a:solidFill>
                <a:latin typeface="Calibri" panose="020F0502020204030204" pitchFamily="34" charset="0"/>
                <a:cs typeface="Calibri" panose="020F0502020204030204" pitchFamily="34" charset="0"/>
                <a:sym typeface="Wingdings"/>
              </a:rPr>
              <a:t> </a:t>
            </a:r>
            <a:r>
              <a:rPr lang="fr-FR" sz="2000" dirty="0" smtClean="0">
                <a:solidFill>
                  <a:prstClr val="black"/>
                </a:solidFill>
                <a:latin typeface="Calibri" panose="020F0502020204030204" pitchFamily="34" charset="0"/>
                <a:cs typeface="Calibri" panose="020F0502020204030204" pitchFamily="34" charset="0"/>
              </a:rPr>
              <a:t>Question 2 : peut-il accéder aux Portefeuilles Modèles ? Si oui, lesquels ?</a:t>
            </a:r>
          </a:p>
        </p:txBody>
      </p:sp>
      <p:sp>
        <p:nvSpPr>
          <p:cNvPr id="9" name="Rectangle à coins arrondis 8"/>
          <p:cNvSpPr/>
          <p:nvPr/>
        </p:nvSpPr>
        <p:spPr>
          <a:xfrm>
            <a:off x="5059263" y="3212976"/>
            <a:ext cx="3528392" cy="1944216"/>
          </a:xfrm>
          <a:prstGeom prst="roundRect">
            <a:avLst>
              <a:gd name="adj" fmla="val 951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fr-FR" sz="1400" dirty="0" smtClean="0">
                <a:solidFill>
                  <a:prstClr val="white"/>
                </a:solidFill>
                <a:latin typeface="Calibri" panose="020F0502020204030204" pitchFamily="34" charset="0"/>
                <a:cs typeface="Calibri" panose="020F0502020204030204" pitchFamily="34" charset="0"/>
              </a:rPr>
              <a:t>La réponse peut être double :</a:t>
            </a:r>
          </a:p>
          <a:p>
            <a:pPr algn="just"/>
            <a:r>
              <a:rPr lang="fr-FR" sz="1400" dirty="0" smtClean="0">
                <a:solidFill>
                  <a:prstClr val="white"/>
                </a:solidFill>
                <a:latin typeface="Calibri" panose="020F0502020204030204" pitchFamily="34" charset="0"/>
                <a:cs typeface="Calibri" panose="020F0502020204030204" pitchFamily="34" charset="0"/>
              </a:rPr>
              <a:t>Non, la préconisation dans ce cas est de ne pas avoir recours aux PTF Modèles et de faire une allocation manuelle</a:t>
            </a:r>
          </a:p>
          <a:p>
            <a:pPr algn="just"/>
            <a:r>
              <a:rPr lang="fr-FR" sz="1400" dirty="0" smtClean="0">
                <a:solidFill>
                  <a:prstClr val="white"/>
                </a:solidFill>
                <a:latin typeface="Calibri" panose="020F0502020204030204" pitchFamily="34" charset="0"/>
                <a:cs typeface="Calibri" panose="020F0502020204030204" pitchFamily="34" charset="0"/>
              </a:rPr>
              <a:t>Toutefois, si le versement libre se veut conforme à la répartition UC sur le contrat avant versement libre, alors le recours aux PTF-Modèles R2 est possible</a:t>
            </a:r>
          </a:p>
        </p:txBody>
      </p:sp>
      <p:sp>
        <p:nvSpPr>
          <p:cNvPr id="10" name="Espace réservé du numéro de diapositive 9"/>
          <p:cNvSpPr>
            <a:spLocks noGrp="1"/>
          </p:cNvSpPr>
          <p:nvPr>
            <p:ph type="sldNum" sz="quarter" idx="22"/>
          </p:nvPr>
        </p:nvSpPr>
        <p:spPr/>
        <p:txBody>
          <a:bodyPr/>
          <a:lstStyle/>
          <a:p>
            <a:fld id="{0536D7D7-E68B-4848-A580-3E20DDE126DB}" type="slidenum">
              <a:rPr lang="fr-FR" smtClean="0"/>
              <a:pPr/>
              <a:t>32</a:t>
            </a:fld>
            <a:endParaRPr lang="fr-FR" dirty="0"/>
          </a:p>
        </p:txBody>
      </p:sp>
    </p:spTree>
    <p:extLst>
      <p:ext uri="{BB962C8B-B14F-4D97-AF65-F5344CB8AC3E}">
        <p14:creationId xmlns:p14="http://schemas.microsoft.com/office/powerpoint/2010/main" val="1210042964"/>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24"/>
          <p:cNvSpPr>
            <a:spLocks noGrp="1"/>
          </p:cNvSpPr>
          <p:nvPr>
            <p:ph type="title"/>
          </p:nvPr>
        </p:nvSpPr>
        <p:spPr>
          <a:xfrm>
            <a:off x="467544" y="378000"/>
            <a:ext cx="8327256" cy="399600"/>
          </a:xfrm>
        </p:spPr>
        <p:txBody>
          <a:bodyPr/>
          <a:lstStyle/>
          <a:p>
            <a:r>
              <a:rPr lang="fr-FR" dirty="0" smtClean="0">
                <a:solidFill>
                  <a:srgbClr val="C31632"/>
                </a:solidFill>
              </a:rPr>
              <a:t>QUIZ : cas n°4</a:t>
            </a:r>
            <a:endParaRPr lang="fr-FR" dirty="0">
              <a:solidFill>
                <a:srgbClr val="C31632"/>
              </a:solidFill>
            </a:endParaRPr>
          </a:p>
        </p:txBody>
      </p:sp>
      <p:sp>
        <p:nvSpPr>
          <p:cNvPr id="3" name="ZoneTexte 2"/>
          <p:cNvSpPr txBox="1"/>
          <p:nvPr/>
        </p:nvSpPr>
        <p:spPr>
          <a:xfrm>
            <a:off x="395536" y="980728"/>
            <a:ext cx="7992888" cy="707886"/>
          </a:xfrm>
          <a:prstGeom prst="rect">
            <a:avLst/>
          </a:prstGeom>
          <a:noFill/>
        </p:spPr>
        <p:txBody>
          <a:bodyPr wrap="square" rtlCol="0">
            <a:spAutoFit/>
          </a:bodyPr>
          <a:lstStyle/>
          <a:p>
            <a:pPr algn="just"/>
            <a:r>
              <a:rPr lang="fr-FR" sz="2000" b="1" dirty="0" smtClean="0">
                <a:solidFill>
                  <a:prstClr val="black"/>
                </a:solidFill>
                <a:latin typeface="Calibri" panose="020F0502020204030204" pitchFamily="34" charset="0"/>
                <a:cs typeface="Calibri" panose="020F0502020204030204" pitchFamily="34" charset="0"/>
              </a:rPr>
              <a:t>Arbitrage </a:t>
            </a:r>
            <a:r>
              <a:rPr lang="fr-FR" sz="2000" dirty="0" smtClean="0">
                <a:solidFill>
                  <a:prstClr val="black"/>
                </a:solidFill>
                <a:latin typeface="Calibri" panose="020F0502020204030204" pitchFamily="34" charset="0"/>
                <a:cs typeface="Calibri" panose="020F0502020204030204" pitchFamily="34" charset="0"/>
              </a:rPr>
              <a:t>de 20.000 € de SP 85 vers </a:t>
            </a:r>
            <a:r>
              <a:rPr lang="fr-FR" sz="2000" dirty="0" err="1" smtClean="0">
                <a:solidFill>
                  <a:prstClr val="black"/>
                </a:solidFill>
                <a:latin typeface="Calibri" panose="020F0502020204030204" pitchFamily="34" charset="0"/>
                <a:cs typeface="Calibri" panose="020F0502020204030204" pitchFamily="34" charset="0"/>
              </a:rPr>
              <a:t>Sélectiz</a:t>
            </a:r>
            <a:r>
              <a:rPr lang="fr-FR" sz="2000" dirty="0" smtClean="0">
                <a:solidFill>
                  <a:prstClr val="black"/>
                </a:solidFill>
                <a:latin typeface="Calibri" panose="020F0502020204030204" pitchFamily="34" charset="0"/>
                <a:cs typeface="Calibri" panose="020F0502020204030204" pitchFamily="34" charset="0"/>
              </a:rPr>
              <a:t> &amp; HELIOS sur un contrat </a:t>
            </a:r>
            <a:r>
              <a:rPr lang="fr-FR" sz="2000" dirty="0" err="1" smtClean="0">
                <a:solidFill>
                  <a:prstClr val="black"/>
                </a:solidFill>
                <a:latin typeface="Calibri" panose="020F0502020204030204" pitchFamily="34" charset="0"/>
                <a:cs typeface="Calibri" panose="020F0502020204030204" pitchFamily="34" charset="0"/>
              </a:rPr>
              <a:t>Millevie</a:t>
            </a:r>
            <a:r>
              <a:rPr lang="fr-FR" sz="2000" dirty="0" smtClean="0">
                <a:solidFill>
                  <a:prstClr val="black"/>
                </a:solidFill>
                <a:latin typeface="Calibri" panose="020F0502020204030204" pitchFamily="34" charset="0"/>
                <a:cs typeface="Calibri" panose="020F0502020204030204" pitchFamily="34" charset="0"/>
              </a:rPr>
              <a:t> Essentielle</a:t>
            </a:r>
          </a:p>
        </p:txBody>
      </p:sp>
      <p:sp>
        <p:nvSpPr>
          <p:cNvPr id="7" name="ZoneTexte 6"/>
          <p:cNvSpPr txBox="1"/>
          <p:nvPr/>
        </p:nvSpPr>
        <p:spPr>
          <a:xfrm>
            <a:off x="418059" y="1988840"/>
            <a:ext cx="4176464" cy="707886"/>
          </a:xfrm>
          <a:prstGeom prst="rect">
            <a:avLst/>
          </a:prstGeom>
          <a:noFill/>
        </p:spPr>
        <p:txBody>
          <a:bodyPr wrap="square" rtlCol="0">
            <a:spAutoFit/>
          </a:bodyPr>
          <a:lstStyle/>
          <a:p>
            <a:pPr algn="just"/>
            <a:r>
              <a:rPr lang="fr-FR" sz="2000" dirty="0" smtClean="0">
                <a:solidFill>
                  <a:prstClr val="black"/>
                </a:solidFill>
                <a:latin typeface="Calibri" panose="020F0502020204030204" pitchFamily="34" charset="0"/>
                <a:cs typeface="Calibri" panose="020F0502020204030204" pitchFamily="34" charset="0"/>
                <a:sym typeface="Wingdings"/>
              </a:rPr>
              <a:t> </a:t>
            </a:r>
            <a:r>
              <a:rPr lang="fr-FR" sz="2000" dirty="0" smtClean="0">
                <a:solidFill>
                  <a:prstClr val="black"/>
                </a:solidFill>
                <a:latin typeface="Calibri" panose="020F0502020204030204" pitchFamily="34" charset="0"/>
                <a:cs typeface="Calibri" panose="020F0502020204030204" pitchFamily="34" charset="0"/>
              </a:rPr>
              <a:t>Question 1 : combien de « </a:t>
            </a:r>
            <a:r>
              <a:rPr lang="fr-FR" sz="2000" i="1" dirty="0" smtClean="0">
                <a:solidFill>
                  <a:prstClr val="black"/>
                </a:solidFill>
                <a:latin typeface="Calibri" panose="020F0502020204030204" pitchFamily="34" charset="0"/>
                <a:cs typeface="Calibri" panose="020F0502020204030204" pitchFamily="34" charset="0"/>
              </a:rPr>
              <a:t>projets</a:t>
            </a:r>
            <a:r>
              <a:rPr lang="fr-FR" sz="2000" dirty="0" smtClean="0">
                <a:solidFill>
                  <a:prstClr val="black"/>
                </a:solidFill>
                <a:latin typeface="Calibri" panose="020F0502020204030204" pitchFamily="34" charset="0"/>
                <a:cs typeface="Calibri" panose="020F0502020204030204" pitchFamily="34" charset="0"/>
              </a:rPr>
              <a:t> » faut-il renseigner ?</a:t>
            </a:r>
          </a:p>
        </p:txBody>
      </p:sp>
      <p:sp>
        <p:nvSpPr>
          <p:cNvPr id="5" name="Rectangle à coins arrondis 4"/>
          <p:cNvSpPr/>
          <p:nvPr/>
        </p:nvSpPr>
        <p:spPr>
          <a:xfrm>
            <a:off x="5059263" y="1897217"/>
            <a:ext cx="3528392" cy="89113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smtClean="0">
                <a:solidFill>
                  <a:prstClr val="white"/>
                </a:solidFill>
                <a:latin typeface="Calibri" panose="020F0502020204030204" pitchFamily="34" charset="0"/>
                <a:cs typeface="Calibri" panose="020F0502020204030204" pitchFamily="34" charset="0"/>
              </a:rPr>
              <a:t>2 projets :</a:t>
            </a:r>
          </a:p>
          <a:p>
            <a:pPr algn="ctr"/>
            <a:r>
              <a:rPr lang="fr-FR" sz="1600" dirty="0" smtClean="0">
                <a:solidFill>
                  <a:prstClr val="white"/>
                </a:solidFill>
                <a:latin typeface="Calibri" panose="020F0502020204030204" pitchFamily="34" charset="0"/>
                <a:cs typeface="Calibri" panose="020F0502020204030204" pitchFamily="34" charset="0"/>
              </a:rPr>
              <a:t>Projet 1 avec risque R1 pour HELIOS</a:t>
            </a:r>
          </a:p>
          <a:p>
            <a:pPr algn="ctr"/>
            <a:r>
              <a:rPr lang="fr-FR" sz="1600" dirty="0" smtClean="0">
                <a:solidFill>
                  <a:prstClr val="white"/>
                </a:solidFill>
                <a:latin typeface="Calibri" panose="020F0502020204030204" pitchFamily="34" charset="0"/>
                <a:cs typeface="Calibri" panose="020F0502020204030204" pitchFamily="34" charset="0"/>
              </a:rPr>
              <a:t>Projet 2 avec risque R2 pour </a:t>
            </a:r>
            <a:r>
              <a:rPr lang="fr-FR" sz="1600" dirty="0" err="1" smtClean="0">
                <a:solidFill>
                  <a:prstClr val="white"/>
                </a:solidFill>
                <a:latin typeface="Calibri" panose="020F0502020204030204" pitchFamily="34" charset="0"/>
                <a:cs typeface="Calibri" panose="020F0502020204030204" pitchFamily="34" charset="0"/>
              </a:rPr>
              <a:t>Sélectiz</a:t>
            </a:r>
            <a:endParaRPr lang="fr-FR" sz="1600" dirty="0">
              <a:solidFill>
                <a:prstClr val="white"/>
              </a:solidFill>
              <a:latin typeface="Calibri" panose="020F0502020204030204" pitchFamily="34" charset="0"/>
              <a:cs typeface="Calibri" panose="020F0502020204030204" pitchFamily="34" charset="0"/>
            </a:endParaRPr>
          </a:p>
        </p:txBody>
      </p:sp>
      <p:sp>
        <p:nvSpPr>
          <p:cNvPr id="8" name="ZoneTexte 7"/>
          <p:cNvSpPr txBox="1"/>
          <p:nvPr/>
        </p:nvSpPr>
        <p:spPr>
          <a:xfrm>
            <a:off x="418059" y="3212976"/>
            <a:ext cx="4176464" cy="1015663"/>
          </a:xfrm>
          <a:prstGeom prst="rect">
            <a:avLst/>
          </a:prstGeom>
          <a:noFill/>
        </p:spPr>
        <p:txBody>
          <a:bodyPr wrap="square" rtlCol="0">
            <a:spAutoFit/>
          </a:bodyPr>
          <a:lstStyle/>
          <a:p>
            <a:pPr algn="just"/>
            <a:r>
              <a:rPr lang="fr-FR" sz="2000" dirty="0" smtClean="0">
                <a:solidFill>
                  <a:prstClr val="black"/>
                </a:solidFill>
                <a:latin typeface="Calibri" panose="020F0502020204030204" pitchFamily="34" charset="0"/>
                <a:cs typeface="Calibri" panose="020F0502020204030204" pitchFamily="34" charset="0"/>
                <a:sym typeface="Wingdings"/>
              </a:rPr>
              <a:t> </a:t>
            </a:r>
            <a:r>
              <a:rPr lang="fr-FR" sz="2000" dirty="0" smtClean="0">
                <a:solidFill>
                  <a:prstClr val="black"/>
                </a:solidFill>
                <a:latin typeface="Calibri" panose="020F0502020204030204" pitchFamily="34" charset="0"/>
                <a:cs typeface="Calibri" panose="020F0502020204030204" pitchFamily="34" charset="0"/>
              </a:rPr>
              <a:t>Question 2 : peut-elle accéder aux Portefeuilles Modèles ? Si oui, lesquels ?</a:t>
            </a:r>
          </a:p>
        </p:txBody>
      </p:sp>
      <p:sp>
        <p:nvSpPr>
          <p:cNvPr id="9" name="Rectangle à coins arrondis 8"/>
          <p:cNvSpPr/>
          <p:nvPr/>
        </p:nvSpPr>
        <p:spPr>
          <a:xfrm>
            <a:off x="5059263" y="3212976"/>
            <a:ext cx="3528392" cy="129614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smtClean="0">
                <a:solidFill>
                  <a:prstClr val="white"/>
                </a:solidFill>
                <a:latin typeface="Calibri" panose="020F0502020204030204" pitchFamily="34" charset="0"/>
                <a:cs typeface="Calibri" panose="020F0502020204030204" pitchFamily="34" charset="0"/>
              </a:rPr>
              <a:t>non </a:t>
            </a:r>
            <a:r>
              <a:rPr lang="fr-FR" dirty="0" smtClean="0">
                <a:solidFill>
                  <a:prstClr val="white"/>
                </a:solidFill>
                <a:latin typeface="Calibri" panose="020F0502020204030204" pitchFamily="34" charset="0"/>
                <a:cs typeface="Calibri" panose="020F0502020204030204" pitchFamily="34" charset="0"/>
                <a:sym typeface="Wingdings" panose="05000000000000000000" pitchFamily="2" charset="2"/>
              </a:rPr>
              <a:t> recours à l’allocation manuelle</a:t>
            </a:r>
            <a:endParaRPr lang="fr-FR" dirty="0" smtClean="0">
              <a:solidFill>
                <a:prstClr val="white"/>
              </a:solidFill>
              <a:latin typeface="Calibri" panose="020F0502020204030204" pitchFamily="34" charset="0"/>
              <a:cs typeface="Calibri" panose="020F0502020204030204" pitchFamily="34" charset="0"/>
            </a:endParaRPr>
          </a:p>
        </p:txBody>
      </p:sp>
      <p:sp>
        <p:nvSpPr>
          <p:cNvPr id="10" name="Espace réservé du numéro de diapositive 9"/>
          <p:cNvSpPr>
            <a:spLocks noGrp="1"/>
          </p:cNvSpPr>
          <p:nvPr>
            <p:ph type="sldNum" sz="quarter" idx="22"/>
          </p:nvPr>
        </p:nvSpPr>
        <p:spPr/>
        <p:txBody>
          <a:bodyPr/>
          <a:lstStyle/>
          <a:p>
            <a:fld id="{0536D7D7-E68B-4848-A580-3E20DDE126DB}" type="slidenum">
              <a:rPr lang="fr-FR" smtClean="0"/>
              <a:pPr/>
              <a:t>33</a:t>
            </a:fld>
            <a:endParaRPr lang="fr-FR" dirty="0"/>
          </a:p>
        </p:txBody>
      </p:sp>
    </p:spTree>
    <p:extLst>
      <p:ext uri="{BB962C8B-B14F-4D97-AF65-F5344CB8AC3E}">
        <p14:creationId xmlns:p14="http://schemas.microsoft.com/office/powerpoint/2010/main" val="504045767"/>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24"/>
          <p:cNvSpPr>
            <a:spLocks noGrp="1"/>
          </p:cNvSpPr>
          <p:nvPr>
            <p:ph type="title"/>
          </p:nvPr>
        </p:nvSpPr>
        <p:spPr>
          <a:xfrm>
            <a:off x="467544" y="378000"/>
            <a:ext cx="8327256" cy="399600"/>
          </a:xfrm>
        </p:spPr>
        <p:txBody>
          <a:bodyPr/>
          <a:lstStyle/>
          <a:p>
            <a:r>
              <a:rPr lang="fr-FR" dirty="0" smtClean="0">
                <a:solidFill>
                  <a:srgbClr val="C31632"/>
                </a:solidFill>
              </a:rPr>
              <a:t>QUIZ : cas n°5</a:t>
            </a:r>
            <a:endParaRPr lang="fr-FR" dirty="0">
              <a:solidFill>
                <a:srgbClr val="C31632"/>
              </a:solidFill>
            </a:endParaRPr>
          </a:p>
        </p:txBody>
      </p:sp>
      <p:sp>
        <p:nvSpPr>
          <p:cNvPr id="3" name="ZoneTexte 2"/>
          <p:cNvSpPr txBox="1"/>
          <p:nvPr/>
        </p:nvSpPr>
        <p:spPr>
          <a:xfrm>
            <a:off x="395536" y="980728"/>
            <a:ext cx="7992888" cy="707886"/>
          </a:xfrm>
          <a:prstGeom prst="rect">
            <a:avLst/>
          </a:prstGeom>
          <a:noFill/>
        </p:spPr>
        <p:txBody>
          <a:bodyPr wrap="square" rtlCol="0">
            <a:spAutoFit/>
          </a:bodyPr>
          <a:lstStyle/>
          <a:p>
            <a:pPr algn="just"/>
            <a:r>
              <a:rPr lang="fr-FR" sz="2000" b="1" dirty="0" smtClean="0">
                <a:solidFill>
                  <a:prstClr val="black"/>
                </a:solidFill>
                <a:latin typeface="Calibri" panose="020F0502020204030204" pitchFamily="34" charset="0"/>
                <a:cs typeface="Calibri" panose="020F0502020204030204" pitchFamily="34" charset="0"/>
              </a:rPr>
              <a:t>Arbitrage </a:t>
            </a:r>
            <a:r>
              <a:rPr lang="fr-FR" sz="2000" dirty="0" smtClean="0">
                <a:solidFill>
                  <a:prstClr val="black"/>
                </a:solidFill>
                <a:latin typeface="Calibri" panose="020F0502020204030204" pitchFamily="34" charset="0"/>
                <a:cs typeface="Calibri" panose="020F0502020204030204" pitchFamily="34" charset="0"/>
              </a:rPr>
              <a:t>de 10.000 € de l’UC Ecureuil Investissement vers Fonds en € sur un contrat </a:t>
            </a:r>
            <a:r>
              <a:rPr lang="fr-FR" sz="2000" dirty="0" err="1" smtClean="0">
                <a:solidFill>
                  <a:prstClr val="black"/>
                </a:solidFill>
                <a:latin typeface="Calibri" panose="020F0502020204030204" pitchFamily="34" charset="0"/>
                <a:cs typeface="Calibri" panose="020F0502020204030204" pitchFamily="34" charset="0"/>
              </a:rPr>
              <a:t>Millevie</a:t>
            </a:r>
            <a:r>
              <a:rPr lang="fr-FR" sz="2000" dirty="0" smtClean="0">
                <a:solidFill>
                  <a:prstClr val="black"/>
                </a:solidFill>
                <a:latin typeface="Calibri" panose="020F0502020204030204" pitchFamily="34" charset="0"/>
                <a:cs typeface="Calibri" panose="020F0502020204030204" pitchFamily="34" charset="0"/>
              </a:rPr>
              <a:t> Essentielle</a:t>
            </a:r>
          </a:p>
        </p:txBody>
      </p:sp>
      <p:sp>
        <p:nvSpPr>
          <p:cNvPr id="7" name="ZoneTexte 6"/>
          <p:cNvSpPr txBox="1"/>
          <p:nvPr/>
        </p:nvSpPr>
        <p:spPr>
          <a:xfrm>
            <a:off x="418059" y="1988840"/>
            <a:ext cx="4176464" cy="707886"/>
          </a:xfrm>
          <a:prstGeom prst="rect">
            <a:avLst/>
          </a:prstGeom>
          <a:noFill/>
        </p:spPr>
        <p:txBody>
          <a:bodyPr wrap="square" rtlCol="0">
            <a:spAutoFit/>
          </a:bodyPr>
          <a:lstStyle/>
          <a:p>
            <a:pPr algn="just"/>
            <a:r>
              <a:rPr lang="fr-FR" sz="2000" dirty="0" smtClean="0">
                <a:solidFill>
                  <a:prstClr val="black"/>
                </a:solidFill>
                <a:latin typeface="Calibri" panose="020F0502020204030204" pitchFamily="34" charset="0"/>
                <a:cs typeface="Calibri" panose="020F0502020204030204" pitchFamily="34" charset="0"/>
                <a:sym typeface="Wingdings"/>
              </a:rPr>
              <a:t> </a:t>
            </a:r>
            <a:r>
              <a:rPr lang="fr-FR" sz="2000" dirty="0" smtClean="0">
                <a:solidFill>
                  <a:prstClr val="black"/>
                </a:solidFill>
                <a:latin typeface="Calibri" panose="020F0502020204030204" pitchFamily="34" charset="0"/>
                <a:cs typeface="Calibri" panose="020F0502020204030204" pitchFamily="34" charset="0"/>
              </a:rPr>
              <a:t>Question 1 : combien de « </a:t>
            </a:r>
            <a:r>
              <a:rPr lang="fr-FR" sz="2000" i="1" dirty="0" smtClean="0">
                <a:solidFill>
                  <a:prstClr val="black"/>
                </a:solidFill>
                <a:latin typeface="Calibri" panose="020F0502020204030204" pitchFamily="34" charset="0"/>
                <a:cs typeface="Calibri" panose="020F0502020204030204" pitchFamily="34" charset="0"/>
              </a:rPr>
              <a:t>projets</a:t>
            </a:r>
            <a:r>
              <a:rPr lang="fr-FR" sz="2000" dirty="0" smtClean="0">
                <a:solidFill>
                  <a:prstClr val="black"/>
                </a:solidFill>
                <a:latin typeface="Calibri" panose="020F0502020204030204" pitchFamily="34" charset="0"/>
                <a:cs typeface="Calibri" panose="020F0502020204030204" pitchFamily="34" charset="0"/>
              </a:rPr>
              <a:t> » faut-il renseigner ?</a:t>
            </a:r>
          </a:p>
        </p:txBody>
      </p:sp>
      <p:sp>
        <p:nvSpPr>
          <p:cNvPr id="5" name="Rectangle à coins arrondis 4"/>
          <p:cNvSpPr/>
          <p:nvPr/>
        </p:nvSpPr>
        <p:spPr>
          <a:xfrm>
            <a:off x="5059263" y="1897217"/>
            <a:ext cx="3528392" cy="89113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smtClean="0">
                <a:solidFill>
                  <a:prstClr val="white"/>
                </a:solidFill>
                <a:latin typeface="Calibri" panose="020F0502020204030204" pitchFamily="34" charset="0"/>
                <a:cs typeface="Calibri" panose="020F0502020204030204" pitchFamily="34" charset="0"/>
              </a:rPr>
              <a:t>1 seul projet avec risque R1</a:t>
            </a:r>
            <a:endParaRPr lang="fr-FR" sz="1600" dirty="0">
              <a:solidFill>
                <a:prstClr val="white"/>
              </a:solidFill>
              <a:latin typeface="Calibri" panose="020F0502020204030204" pitchFamily="34" charset="0"/>
              <a:cs typeface="Calibri" panose="020F0502020204030204" pitchFamily="34" charset="0"/>
            </a:endParaRPr>
          </a:p>
        </p:txBody>
      </p:sp>
      <p:sp>
        <p:nvSpPr>
          <p:cNvPr id="8" name="ZoneTexte 7"/>
          <p:cNvSpPr txBox="1"/>
          <p:nvPr/>
        </p:nvSpPr>
        <p:spPr>
          <a:xfrm>
            <a:off x="418059" y="3212976"/>
            <a:ext cx="4176464" cy="1015663"/>
          </a:xfrm>
          <a:prstGeom prst="rect">
            <a:avLst/>
          </a:prstGeom>
          <a:noFill/>
        </p:spPr>
        <p:txBody>
          <a:bodyPr wrap="square" rtlCol="0">
            <a:spAutoFit/>
          </a:bodyPr>
          <a:lstStyle/>
          <a:p>
            <a:pPr algn="just"/>
            <a:r>
              <a:rPr lang="fr-FR" sz="2000" dirty="0" smtClean="0">
                <a:solidFill>
                  <a:prstClr val="black"/>
                </a:solidFill>
                <a:latin typeface="Calibri" panose="020F0502020204030204" pitchFamily="34" charset="0"/>
                <a:cs typeface="Calibri" panose="020F0502020204030204" pitchFamily="34" charset="0"/>
                <a:sym typeface="Wingdings"/>
              </a:rPr>
              <a:t> </a:t>
            </a:r>
            <a:r>
              <a:rPr lang="fr-FR" sz="2000" dirty="0" smtClean="0">
                <a:solidFill>
                  <a:prstClr val="black"/>
                </a:solidFill>
                <a:latin typeface="Calibri" panose="020F0502020204030204" pitchFamily="34" charset="0"/>
                <a:cs typeface="Calibri" panose="020F0502020204030204" pitchFamily="34" charset="0"/>
              </a:rPr>
              <a:t>Question 2 : peut-elle accéder aux Portefeuilles Modèles ? Si oui, lesquels ?</a:t>
            </a:r>
          </a:p>
        </p:txBody>
      </p:sp>
      <p:sp>
        <p:nvSpPr>
          <p:cNvPr id="9" name="Rectangle à coins arrondis 8"/>
          <p:cNvSpPr/>
          <p:nvPr/>
        </p:nvSpPr>
        <p:spPr>
          <a:xfrm>
            <a:off x="5059263" y="3212976"/>
            <a:ext cx="3528392" cy="129614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smtClean="0">
                <a:solidFill>
                  <a:prstClr val="white"/>
                </a:solidFill>
                <a:latin typeface="Calibri" panose="020F0502020204030204" pitchFamily="34" charset="0"/>
                <a:cs typeface="Calibri" panose="020F0502020204030204" pitchFamily="34" charset="0"/>
              </a:rPr>
              <a:t>non </a:t>
            </a:r>
            <a:r>
              <a:rPr lang="fr-FR" dirty="0" smtClean="0">
                <a:solidFill>
                  <a:prstClr val="white"/>
                </a:solidFill>
                <a:latin typeface="Calibri" panose="020F0502020204030204" pitchFamily="34" charset="0"/>
                <a:cs typeface="Calibri" panose="020F0502020204030204" pitchFamily="34" charset="0"/>
                <a:sym typeface="Wingdings" panose="05000000000000000000" pitchFamily="2" charset="2"/>
              </a:rPr>
              <a:t> recours à l’allocation manuelle en choisissant le fonds en €</a:t>
            </a:r>
            <a:endParaRPr lang="fr-FR" dirty="0" smtClean="0">
              <a:solidFill>
                <a:prstClr val="white"/>
              </a:solidFill>
              <a:latin typeface="Calibri" panose="020F0502020204030204" pitchFamily="34" charset="0"/>
              <a:cs typeface="Calibri" panose="020F0502020204030204" pitchFamily="34" charset="0"/>
            </a:endParaRPr>
          </a:p>
        </p:txBody>
      </p:sp>
      <p:sp>
        <p:nvSpPr>
          <p:cNvPr id="6" name="Espace réservé du numéro de diapositive 5"/>
          <p:cNvSpPr>
            <a:spLocks noGrp="1"/>
          </p:cNvSpPr>
          <p:nvPr>
            <p:ph type="sldNum" sz="quarter" idx="22"/>
          </p:nvPr>
        </p:nvSpPr>
        <p:spPr/>
        <p:txBody>
          <a:bodyPr/>
          <a:lstStyle/>
          <a:p>
            <a:fld id="{0536D7D7-E68B-4848-A580-3E20DDE126DB}" type="slidenum">
              <a:rPr lang="fr-FR" smtClean="0"/>
              <a:pPr/>
              <a:t>34</a:t>
            </a:fld>
            <a:endParaRPr lang="fr-FR" dirty="0"/>
          </a:p>
        </p:txBody>
      </p:sp>
    </p:spTree>
    <p:extLst>
      <p:ext uri="{BB962C8B-B14F-4D97-AF65-F5344CB8AC3E}">
        <p14:creationId xmlns:p14="http://schemas.microsoft.com/office/powerpoint/2010/main" val="779000540"/>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24"/>
          <p:cNvSpPr>
            <a:spLocks noGrp="1"/>
          </p:cNvSpPr>
          <p:nvPr>
            <p:ph type="title"/>
          </p:nvPr>
        </p:nvSpPr>
        <p:spPr>
          <a:xfrm>
            <a:off x="467544" y="378000"/>
            <a:ext cx="8327256" cy="399600"/>
          </a:xfrm>
        </p:spPr>
        <p:txBody>
          <a:bodyPr/>
          <a:lstStyle/>
          <a:p>
            <a:r>
              <a:rPr lang="fr-FR" dirty="0" smtClean="0">
                <a:solidFill>
                  <a:srgbClr val="C31632"/>
                </a:solidFill>
              </a:rPr>
              <a:t>QUIZ : cas n°6</a:t>
            </a:r>
            <a:endParaRPr lang="fr-FR" dirty="0">
              <a:solidFill>
                <a:srgbClr val="C31632"/>
              </a:solidFill>
            </a:endParaRPr>
          </a:p>
        </p:txBody>
      </p:sp>
      <p:sp>
        <p:nvSpPr>
          <p:cNvPr id="3" name="ZoneTexte 2"/>
          <p:cNvSpPr txBox="1"/>
          <p:nvPr/>
        </p:nvSpPr>
        <p:spPr>
          <a:xfrm>
            <a:off x="395536" y="980728"/>
            <a:ext cx="7992888" cy="707886"/>
          </a:xfrm>
          <a:prstGeom prst="rect">
            <a:avLst/>
          </a:prstGeom>
          <a:noFill/>
        </p:spPr>
        <p:txBody>
          <a:bodyPr wrap="square" rtlCol="0">
            <a:spAutoFit/>
          </a:bodyPr>
          <a:lstStyle/>
          <a:p>
            <a:pPr algn="just"/>
            <a:r>
              <a:rPr lang="fr-FR" sz="2000" b="1" dirty="0" smtClean="0">
                <a:solidFill>
                  <a:prstClr val="black"/>
                </a:solidFill>
                <a:latin typeface="Calibri" panose="020F0502020204030204" pitchFamily="34" charset="0"/>
                <a:cs typeface="Calibri" panose="020F0502020204030204" pitchFamily="34" charset="0"/>
              </a:rPr>
              <a:t>Arbitrage </a:t>
            </a:r>
            <a:r>
              <a:rPr lang="fr-FR" sz="2000" dirty="0" smtClean="0">
                <a:solidFill>
                  <a:prstClr val="black"/>
                </a:solidFill>
                <a:latin typeface="Calibri" panose="020F0502020204030204" pitchFamily="34" charset="0"/>
                <a:cs typeface="Calibri" panose="020F0502020204030204" pitchFamily="34" charset="0"/>
              </a:rPr>
              <a:t>de 10.000 € de SP 85 vers Fonds en € sur un contrat </a:t>
            </a:r>
            <a:r>
              <a:rPr lang="fr-FR" sz="2000" dirty="0" err="1" smtClean="0">
                <a:solidFill>
                  <a:prstClr val="black"/>
                </a:solidFill>
                <a:latin typeface="Calibri" panose="020F0502020204030204" pitchFamily="34" charset="0"/>
                <a:cs typeface="Calibri" panose="020F0502020204030204" pitchFamily="34" charset="0"/>
              </a:rPr>
              <a:t>Millevie</a:t>
            </a:r>
            <a:r>
              <a:rPr lang="fr-FR" sz="2000" dirty="0" smtClean="0">
                <a:solidFill>
                  <a:prstClr val="black"/>
                </a:solidFill>
                <a:latin typeface="Calibri" panose="020F0502020204030204" pitchFamily="34" charset="0"/>
                <a:cs typeface="Calibri" panose="020F0502020204030204" pitchFamily="34" charset="0"/>
              </a:rPr>
              <a:t> Essentielle</a:t>
            </a:r>
          </a:p>
        </p:txBody>
      </p:sp>
      <p:sp>
        <p:nvSpPr>
          <p:cNvPr id="7" name="ZoneTexte 6"/>
          <p:cNvSpPr txBox="1"/>
          <p:nvPr/>
        </p:nvSpPr>
        <p:spPr>
          <a:xfrm>
            <a:off x="418059" y="1988840"/>
            <a:ext cx="4176464" cy="707886"/>
          </a:xfrm>
          <a:prstGeom prst="rect">
            <a:avLst/>
          </a:prstGeom>
          <a:noFill/>
        </p:spPr>
        <p:txBody>
          <a:bodyPr wrap="square" rtlCol="0">
            <a:spAutoFit/>
          </a:bodyPr>
          <a:lstStyle/>
          <a:p>
            <a:pPr algn="just"/>
            <a:r>
              <a:rPr lang="fr-FR" sz="2000" dirty="0" smtClean="0">
                <a:solidFill>
                  <a:prstClr val="black"/>
                </a:solidFill>
                <a:latin typeface="Calibri" panose="020F0502020204030204" pitchFamily="34" charset="0"/>
                <a:cs typeface="Calibri" panose="020F0502020204030204" pitchFamily="34" charset="0"/>
                <a:sym typeface="Wingdings"/>
              </a:rPr>
              <a:t> </a:t>
            </a:r>
            <a:r>
              <a:rPr lang="fr-FR" sz="2000" dirty="0" smtClean="0">
                <a:solidFill>
                  <a:prstClr val="black"/>
                </a:solidFill>
                <a:latin typeface="Calibri" panose="020F0502020204030204" pitchFamily="34" charset="0"/>
                <a:cs typeface="Calibri" panose="020F0502020204030204" pitchFamily="34" charset="0"/>
              </a:rPr>
              <a:t>Question 1 : combien de « </a:t>
            </a:r>
            <a:r>
              <a:rPr lang="fr-FR" sz="2000" i="1" dirty="0" smtClean="0">
                <a:solidFill>
                  <a:prstClr val="black"/>
                </a:solidFill>
                <a:latin typeface="Calibri" panose="020F0502020204030204" pitchFamily="34" charset="0"/>
                <a:cs typeface="Calibri" panose="020F0502020204030204" pitchFamily="34" charset="0"/>
              </a:rPr>
              <a:t>projets</a:t>
            </a:r>
            <a:r>
              <a:rPr lang="fr-FR" sz="2000" dirty="0" smtClean="0">
                <a:solidFill>
                  <a:prstClr val="black"/>
                </a:solidFill>
                <a:latin typeface="Calibri" panose="020F0502020204030204" pitchFamily="34" charset="0"/>
                <a:cs typeface="Calibri" panose="020F0502020204030204" pitchFamily="34" charset="0"/>
              </a:rPr>
              <a:t> » faut-il renseigner ?</a:t>
            </a:r>
          </a:p>
        </p:txBody>
      </p:sp>
      <p:sp>
        <p:nvSpPr>
          <p:cNvPr id="5" name="Rectangle à coins arrondis 4"/>
          <p:cNvSpPr/>
          <p:nvPr/>
        </p:nvSpPr>
        <p:spPr>
          <a:xfrm>
            <a:off x="5059263" y="1897217"/>
            <a:ext cx="3528392" cy="89113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smtClean="0">
                <a:solidFill>
                  <a:prstClr val="white"/>
                </a:solidFill>
                <a:latin typeface="Calibri" panose="020F0502020204030204" pitchFamily="34" charset="0"/>
                <a:cs typeface="Calibri" panose="020F0502020204030204" pitchFamily="34" charset="0"/>
              </a:rPr>
              <a:t>1 seul projet avec risque R1</a:t>
            </a:r>
            <a:endParaRPr lang="fr-FR" sz="1600" dirty="0">
              <a:solidFill>
                <a:prstClr val="white"/>
              </a:solidFill>
              <a:latin typeface="Calibri" panose="020F0502020204030204" pitchFamily="34" charset="0"/>
              <a:cs typeface="Calibri" panose="020F0502020204030204" pitchFamily="34" charset="0"/>
            </a:endParaRPr>
          </a:p>
        </p:txBody>
      </p:sp>
      <p:sp>
        <p:nvSpPr>
          <p:cNvPr id="8" name="ZoneTexte 7"/>
          <p:cNvSpPr txBox="1"/>
          <p:nvPr/>
        </p:nvSpPr>
        <p:spPr>
          <a:xfrm>
            <a:off x="418059" y="3212976"/>
            <a:ext cx="4176464" cy="1015663"/>
          </a:xfrm>
          <a:prstGeom prst="rect">
            <a:avLst/>
          </a:prstGeom>
          <a:noFill/>
        </p:spPr>
        <p:txBody>
          <a:bodyPr wrap="square" rtlCol="0">
            <a:spAutoFit/>
          </a:bodyPr>
          <a:lstStyle/>
          <a:p>
            <a:pPr algn="just"/>
            <a:r>
              <a:rPr lang="fr-FR" sz="2000" dirty="0" smtClean="0">
                <a:solidFill>
                  <a:prstClr val="black"/>
                </a:solidFill>
                <a:latin typeface="Calibri" panose="020F0502020204030204" pitchFamily="34" charset="0"/>
                <a:cs typeface="Calibri" panose="020F0502020204030204" pitchFamily="34" charset="0"/>
                <a:sym typeface="Wingdings"/>
              </a:rPr>
              <a:t> </a:t>
            </a:r>
            <a:r>
              <a:rPr lang="fr-FR" sz="2000" dirty="0" smtClean="0">
                <a:solidFill>
                  <a:prstClr val="black"/>
                </a:solidFill>
                <a:latin typeface="Calibri" panose="020F0502020204030204" pitchFamily="34" charset="0"/>
                <a:cs typeface="Calibri" panose="020F0502020204030204" pitchFamily="34" charset="0"/>
              </a:rPr>
              <a:t>Question 2 : peut-elle accéder aux Portefeuilles Modèles ? Si oui, lesquels ?</a:t>
            </a:r>
          </a:p>
        </p:txBody>
      </p:sp>
      <p:sp>
        <p:nvSpPr>
          <p:cNvPr id="9" name="Rectangle à coins arrondis 8"/>
          <p:cNvSpPr/>
          <p:nvPr/>
        </p:nvSpPr>
        <p:spPr>
          <a:xfrm>
            <a:off x="5059263" y="3212976"/>
            <a:ext cx="3528392" cy="129614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smtClean="0">
                <a:solidFill>
                  <a:prstClr val="white"/>
                </a:solidFill>
                <a:latin typeface="Calibri" panose="020F0502020204030204" pitchFamily="34" charset="0"/>
                <a:cs typeface="Calibri" panose="020F0502020204030204" pitchFamily="34" charset="0"/>
              </a:rPr>
              <a:t>non </a:t>
            </a:r>
            <a:r>
              <a:rPr lang="fr-FR" dirty="0" smtClean="0">
                <a:solidFill>
                  <a:prstClr val="white"/>
                </a:solidFill>
                <a:latin typeface="Calibri" panose="020F0502020204030204" pitchFamily="34" charset="0"/>
                <a:cs typeface="Calibri" panose="020F0502020204030204" pitchFamily="34" charset="0"/>
                <a:sym typeface="Wingdings" panose="05000000000000000000" pitchFamily="2" charset="2"/>
              </a:rPr>
              <a:t> recours à l’allocation manuelle en choisissant le Fonds en €</a:t>
            </a:r>
            <a:endParaRPr lang="fr-FR" dirty="0" smtClean="0">
              <a:solidFill>
                <a:prstClr val="white"/>
              </a:solidFill>
              <a:latin typeface="Calibri" panose="020F0502020204030204" pitchFamily="34" charset="0"/>
              <a:cs typeface="Calibri" panose="020F0502020204030204" pitchFamily="34" charset="0"/>
            </a:endParaRPr>
          </a:p>
        </p:txBody>
      </p:sp>
      <p:sp>
        <p:nvSpPr>
          <p:cNvPr id="6" name="Espace réservé du numéro de diapositive 5"/>
          <p:cNvSpPr>
            <a:spLocks noGrp="1"/>
          </p:cNvSpPr>
          <p:nvPr>
            <p:ph type="sldNum" sz="quarter" idx="22"/>
          </p:nvPr>
        </p:nvSpPr>
        <p:spPr/>
        <p:txBody>
          <a:bodyPr/>
          <a:lstStyle/>
          <a:p>
            <a:fld id="{0536D7D7-E68B-4848-A580-3E20DDE126DB}" type="slidenum">
              <a:rPr lang="fr-FR" smtClean="0"/>
              <a:pPr/>
              <a:t>35</a:t>
            </a:fld>
            <a:endParaRPr lang="fr-FR" dirty="0"/>
          </a:p>
        </p:txBody>
      </p:sp>
    </p:spTree>
    <p:extLst>
      <p:ext uri="{BB962C8B-B14F-4D97-AF65-F5344CB8AC3E}">
        <p14:creationId xmlns:p14="http://schemas.microsoft.com/office/powerpoint/2010/main" val="3850020465"/>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24"/>
          <p:cNvSpPr>
            <a:spLocks noGrp="1"/>
          </p:cNvSpPr>
          <p:nvPr>
            <p:ph type="title"/>
          </p:nvPr>
        </p:nvSpPr>
        <p:spPr>
          <a:xfrm>
            <a:off x="467544" y="378000"/>
            <a:ext cx="8327256" cy="399600"/>
          </a:xfrm>
        </p:spPr>
        <p:txBody>
          <a:bodyPr/>
          <a:lstStyle/>
          <a:p>
            <a:r>
              <a:rPr lang="fr-FR" dirty="0" smtClean="0">
                <a:solidFill>
                  <a:srgbClr val="C31632"/>
                </a:solidFill>
              </a:rPr>
              <a:t>QUIZ : cas n°7</a:t>
            </a:r>
            <a:endParaRPr lang="fr-FR" dirty="0">
              <a:solidFill>
                <a:srgbClr val="C31632"/>
              </a:solidFill>
            </a:endParaRPr>
          </a:p>
        </p:txBody>
      </p:sp>
      <p:sp>
        <p:nvSpPr>
          <p:cNvPr id="3" name="ZoneTexte 2"/>
          <p:cNvSpPr txBox="1"/>
          <p:nvPr/>
        </p:nvSpPr>
        <p:spPr>
          <a:xfrm>
            <a:off x="395536" y="980728"/>
            <a:ext cx="7992888" cy="707886"/>
          </a:xfrm>
          <a:prstGeom prst="rect">
            <a:avLst/>
          </a:prstGeom>
          <a:noFill/>
        </p:spPr>
        <p:txBody>
          <a:bodyPr wrap="square" rtlCol="0">
            <a:spAutoFit/>
          </a:bodyPr>
          <a:lstStyle/>
          <a:p>
            <a:pPr algn="just"/>
            <a:r>
              <a:rPr lang="fr-FR" sz="2000" b="1" dirty="0" smtClean="0">
                <a:solidFill>
                  <a:prstClr val="black"/>
                </a:solidFill>
                <a:latin typeface="Calibri" panose="020F0502020204030204" pitchFamily="34" charset="0"/>
                <a:cs typeface="Calibri" panose="020F0502020204030204" pitchFamily="34" charset="0"/>
              </a:rPr>
              <a:t>Arbitrage </a:t>
            </a:r>
            <a:r>
              <a:rPr lang="fr-FR" sz="2000" dirty="0" smtClean="0">
                <a:solidFill>
                  <a:prstClr val="black"/>
                </a:solidFill>
                <a:latin typeface="Calibri" panose="020F0502020204030204" pitchFamily="34" charset="0"/>
                <a:cs typeface="Calibri" panose="020F0502020204030204" pitchFamily="34" charset="0"/>
              </a:rPr>
              <a:t>de 10.000 € de SP 85 vers HELIOS sur un contrat </a:t>
            </a:r>
            <a:r>
              <a:rPr lang="fr-FR" sz="2000" dirty="0" err="1" smtClean="0">
                <a:solidFill>
                  <a:prstClr val="black"/>
                </a:solidFill>
                <a:latin typeface="Calibri" panose="020F0502020204030204" pitchFamily="34" charset="0"/>
                <a:cs typeface="Calibri" panose="020F0502020204030204" pitchFamily="34" charset="0"/>
              </a:rPr>
              <a:t>Millevie</a:t>
            </a:r>
            <a:r>
              <a:rPr lang="fr-FR" sz="2000" dirty="0" smtClean="0">
                <a:solidFill>
                  <a:prstClr val="black"/>
                </a:solidFill>
                <a:latin typeface="Calibri" panose="020F0502020204030204" pitchFamily="34" charset="0"/>
                <a:cs typeface="Calibri" panose="020F0502020204030204" pitchFamily="34" charset="0"/>
              </a:rPr>
              <a:t> Essentielle</a:t>
            </a:r>
          </a:p>
        </p:txBody>
      </p:sp>
      <p:sp>
        <p:nvSpPr>
          <p:cNvPr id="7" name="ZoneTexte 6"/>
          <p:cNvSpPr txBox="1"/>
          <p:nvPr/>
        </p:nvSpPr>
        <p:spPr>
          <a:xfrm>
            <a:off x="418059" y="1988840"/>
            <a:ext cx="4176464" cy="707886"/>
          </a:xfrm>
          <a:prstGeom prst="rect">
            <a:avLst/>
          </a:prstGeom>
          <a:noFill/>
        </p:spPr>
        <p:txBody>
          <a:bodyPr wrap="square" rtlCol="0">
            <a:spAutoFit/>
          </a:bodyPr>
          <a:lstStyle/>
          <a:p>
            <a:pPr algn="just"/>
            <a:r>
              <a:rPr lang="fr-FR" sz="2000" dirty="0" smtClean="0">
                <a:solidFill>
                  <a:prstClr val="black"/>
                </a:solidFill>
                <a:latin typeface="Calibri" panose="020F0502020204030204" pitchFamily="34" charset="0"/>
                <a:cs typeface="Calibri" panose="020F0502020204030204" pitchFamily="34" charset="0"/>
                <a:sym typeface="Wingdings"/>
              </a:rPr>
              <a:t> </a:t>
            </a:r>
            <a:r>
              <a:rPr lang="fr-FR" sz="2000" dirty="0" smtClean="0">
                <a:solidFill>
                  <a:prstClr val="black"/>
                </a:solidFill>
                <a:latin typeface="Calibri" panose="020F0502020204030204" pitchFamily="34" charset="0"/>
                <a:cs typeface="Calibri" panose="020F0502020204030204" pitchFamily="34" charset="0"/>
              </a:rPr>
              <a:t>Question 1 : combien de « </a:t>
            </a:r>
            <a:r>
              <a:rPr lang="fr-FR" sz="2000" i="1" dirty="0" smtClean="0">
                <a:solidFill>
                  <a:prstClr val="black"/>
                </a:solidFill>
                <a:latin typeface="Calibri" panose="020F0502020204030204" pitchFamily="34" charset="0"/>
                <a:cs typeface="Calibri" panose="020F0502020204030204" pitchFamily="34" charset="0"/>
              </a:rPr>
              <a:t>projets</a:t>
            </a:r>
            <a:r>
              <a:rPr lang="fr-FR" sz="2000" dirty="0" smtClean="0">
                <a:solidFill>
                  <a:prstClr val="black"/>
                </a:solidFill>
                <a:latin typeface="Calibri" panose="020F0502020204030204" pitchFamily="34" charset="0"/>
                <a:cs typeface="Calibri" panose="020F0502020204030204" pitchFamily="34" charset="0"/>
              </a:rPr>
              <a:t> » faut-il renseigner ?</a:t>
            </a:r>
          </a:p>
        </p:txBody>
      </p:sp>
      <p:sp>
        <p:nvSpPr>
          <p:cNvPr id="5" name="Rectangle à coins arrondis 4"/>
          <p:cNvSpPr/>
          <p:nvPr/>
        </p:nvSpPr>
        <p:spPr>
          <a:xfrm>
            <a:off x="5059263" y="1897217"/>
            <a:ext cx="3528392" cy="89113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smtClean="0">
                <a:solidFill>
                  <a:prstClr val="white"/>
                </a:solidFill>
                <a:latin typeface="Calibri" panose="020F0502020204030204" pitchFamily="34" charset="0"/>
                <a:cs typeface="Calibri" panose="020F0502020204030204" pitchFamily="34" charset="0"/>
              </a:rPr>
              <a:t>1 seul projet avec risque R1</a:t>
            </a:r>
            <a:endParaRPr lang="fr-FR" sz="1600" dirty="0">
              <a:solidFill>
                <a:prstClr val="white"/>
              </a:solidFill>
              <a:latin typeface="Calibri" panose="020F0502020204030204" pitchFamily="34" charset="0"/>
              <a:cs typeface="Calibri" panose="020F0502020204030204" pitchFamily="34" charset="0"/>
            </a:endParaRPr>
          </a:p>
        </p:txBody>
      </p:sp>
      <p:sp>
        <p:nvSpPr>
          <p:cNvPr id="8" name="ZoneTexte 7"/>
          <p:cNvSpPr txBox="1"/>
          <p:nvPr/>
        </p:nvSpPr>
        <p:spPr>
          <a:xfrm>
            <a:off x="418059" y="3212976"/>
            <a:ext cx="4176464" cy="1015663"/>
          </a:xfrm>
          <a:prstGeom prst="rect">
            <a:avLst/>
          </a:prstGeom>
          <a:noFill/>
        </p:spPr>
        <p:txBody>
          <a:bodyPr wrap="square" rtlCol="0">
            <a:spAutoFit/>
          </a:bodyPr>
          <a:lstStyle/>
          <a:p>
            <a:pPr algn="just"/>
            <a:r>
              <a:rPr lang="fr-FR" sz="2000" dirty="0" smtClean="0">
                <a:solidFill>
                  <a:prstClr val="black"/>
                </a:solidFill>
                <a:latin typeface="Calibri" panose="020F0502020204030204" pitchFamily="34" charset="0"/>
                <a:cs typeface="Calibri" panose="020F0502020204030204" pitchFamily="34" charset="0"/>
                <a:sym typeface="Wingdings"/>
              </a:rPr>
              <a:t> </a:t>
            </a:r>
            <a:r>
              <a:rPr lang="fr-FR" sz="2000" dirty="0" smtClean="0">
                <a:solidFill>
                  <a:prstClr val="black"/>
                </a:solidFill>
                <a:latin typeface="Calibri" panose="020F0502020204030204" pitchFamily="34" charset="0"/>
                <a:cs typeface="Calibri" panose="020F0502020204030204" pitchFamily="34" charset="0"/>
              </a:rPr>
              <a:t>Question 2 : peut-elle accéder aux Portefeuilles Modèles ? Si oui, lesquels ?</a:t>
            </a:r>
          </a:p>
        </p:txBody>
      </p:sp>
      <p:sp>
        <p:nvSpPr>
          <p:cNvPr id="9" name="Rectangle à coins arrondis 8"/>
          <p:cNvSpPr/>
          <p:nvPr/>
        </p:nvSpPr>
        <p:spPr>
          <a:xfrm>
            <a:off x="5059263" y="3235975"/>
            <a:ext cx="3528392" cy="129614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smtClean="0">
                <a:solidFill>
                  <a:prstClr val="white"/>
                </a:solidFill>
                <a:latin typeface="Calibri" panose="020F0502020204030204" pitchFamily="34" charset="0"/>
                <a:cs typeface="Calibri" panose="020F0502020204030204" pitchFamily="34" charset="0"/>
              </a:rPr>
              <a:t>non </a:t>
            </a:r>
            <a:r>
              <a:rPr lang="fr-FR" dirty="0" smtClean="0">
                <a:solidFill>
                  <a:prstClr val="white"/>
                </a:solidFill>
                <a:latin typeface="Calibri" panose="020F0502020204030204" pitchFamily="34" charset="0"/>
                <a:cs typeface="Calibri" panose="020F0502020204030204" pitchFamily="34" charset="0"/>
                <a:sym typeface="Wingdings" panose="05000000000000000000" pitchFamily="2" charset="2"/>
              </a:rPr>
              <a:t> recours à l’allocation manuelle en choisissant HELIOS</a:t>
            </a:r>
            <a:endParaRPr lang="fr-FR" dirty="0" smtClean="0">
              <a:solidFill>
                <a:prstClr val="white"/>
              </a:solidFill>
              <a:latin typeface="Calibri" panose="020F0502020204030204" pitchFamily="34" charset="0"/>
              <a:cs typeface="Calibri" panose="020F0502020204030204" pitchFamily="34" charset="0"/>
            </a:endParaRPr>
          </a:p>
        </p:txBody>
      </p:sp>
      <p:sp>
        <p:nvSpPr>
          <p:cNvPr id="6" name="Espace réservé du numéro de diapositive 5"/>
          <p:cNvSpPr>
            <a:spLocks noGrp="1"/>
          </p:cNvSpPr>
          <p:nvPr>
            <p:ph type="sldNum" sz="quarter" idx="22"/>
          </p:nvPr>
        </p:nvSpPr>
        <p:spPr/>
        <p:txBody>
          <a:bodyPr/>
          <a:lstStyle/>
          <a:p>
            <a:fld id="{0536D7D7-E68B-4848-A580-3E20DDE126DB}" type="slidenum">
              <a:rPr lang="fr-FR" smtClean="0"/>
              <a:pPr/>
              <a:t>36</a:t>
            </a:fld>
            <a:endParaRPr lang="fr-FR" dirty="0"/>
          </a:p>
        </p:txBody>
      </p:sp>
    </p:spTree>
    <p:extLst>
      <p:ext uri="{BB962C8B-B14F-4D97-AF65-F5344CB8AC3E}">
        <p14:creationId xmlns:p14="http://schemas.microsoft.com/office/powerpoint/2010/main" val="3608919429"/>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24"/>
          <p:cNvSpPr>
            <a:spLocks noGrp="1"/>
          </p:cNvSpPr>
          <p:nvPr>
            <p:ph type="title"/>
          </p:nvPr>
        </p:nvSpPr>
        <p:spPr>
          <a:xfrm>
            <a:off x="467544" y="378000"/>
            <a:ext cx="8327256" cy="399600"/>
          </a:xfrm>
        </p:spPr>
        <p:txBody>
          <a:bodyPr/>
          <a:lstStyle/>
          <a:p>
            <a:r>
              <a:rPr lang="fr-FR" dirty="0" smtClean="0">
                <a:solidFill>
                  <a:srgbClr val="C31632"/>
                </a:solidFill>
              </a:rPr>
              <a:t>QUIZ : cas n°8</a:t>
            </a:r>
            <a:endParaRPr lang="fr-FR" dirty="0">
              <a:solidFill>
                <a:srgbClr val="C31632"/>
              </a:solidFill>
            </a:endParaRPr>
          </a:p>
        </p:txBody>
      </p:sp>
      <p:sp>
        <p:nvSpPr>
          <p:cNvPr id="3" name="ZoneTexte 2"/>
          <p:cNvSpPr txBox="1"/>
          <p:nvPr/>
        </p:nvSpPr>
        <p:spPr>
          <a:xfrm>
            <a:off x="395536" y="980728"/>
            <a:ext cx="7992888" cy="400110"/>
          </a:xfrm>
          <a:prstGeom prst="rect">
            <a:avLst/>
          </a:prstGeom>
          <a:noFill/>
        </p:spPr>
        <p:txBody>
          <a:bodyPr wrap="square" rtlCol="0">
            <a:spAutoFit/>
          </a:bodyPr>
          <a:lstStyle/>
          <a:p>
            <a:pPr algn="just"/>
            <a:r>
              <a:rPr lang="fr-FR" sz="2000" b="1" dirty="0" smtClean="0">
                <a:solidFill>
                  <a:prstClr val="black"/>
                </a:solidFill>
                <a:latin typeface="Calibri" panose="020F0502020204030204" pitchFamily="34" charset="0"/>
                <a:cs typeface="Calibri" panose="020F0502020204030204" pitchFamily="34" charset="0"/>
              </a:rPr>
              <a:t>Arbitrage </a:t>
            </a:r>
            <a:r>
              <a:rPr lang="fr-FR" sz="2000" dirty="0" smtClean="0">
                <a:solidFill>
                  <a:prstClr val="black"/>
                </a:solidFill>
                <a:latin typeface="Calibri" panose="020F0502020204030204" pitchFamily="34" charset="0"/>
                <a:cs typeface="Calibri" panose="020F0502020204030204" pitchFamily="34" charset="0"/>
              </a:rPr>
              <a:t>sur un contrat </a:t>
            </a:r>
            <a:r>
              <a:rPr lang="fr-FR" sz="2000" dirty="0" err="1" smtClean="0">
                <a:solidFill>
                  <a:prstClr val="black"/>
                </a:solidFill>
                <a:latin typeface="Calibri" panose="020F0502020204030204" pitchFamily="34" charset="0"/>
                <a:cs typeface="Calibri" panose="020F0502020204030204" pitchFamily="34" charset="0"/>
              </a:rPr>
              <a:t>Millevie</a:t>
            </a:r>
            <a:r>
              <a:rPr lang="fr-FR" sz="2000" dirty="0" smtClean="0">
                <a:solidFill>
                  <a:prstClr val="black"/>
                </a:solidFill>
                <a:latin typeface="Calibri" panose="020F0502020204030204" pitchFamily="34" charset="0"/>
                <a:cs typeface="Calibri" panose="020F0502020204030204" pitchFamily="34" charset="0"/>
              </a:rPr>
              <a:t> Premium :</a:t>
            </a:r>
          </a:p>
        </p:txBody>
      </p:sp>
      <p:sp>
        <p:nvSpPr>
          <p:cNvPr id="7" name="ZoneTexte 6"/>
          <p:cNvSpPr txBox="1"/>
          <p:nvPr/>
        </p:nvSpPr>
        <p:spPr>
          <a:xfrm>
            <a:off x="418059" y="3356992"/>
            <a:ext cx="4176464" cy="707886"/>
          </a:xfrm>
          <a:prstGeom prst="rect">
            <a:avLst/>
          </a:prstGeom>
          <a:noFill/>
        </p:spPr>
        <p:txBody>
          <a:bodyPr wrap="square" rtlCol="0">
            <a:spAutoFit/>
          </a:bodyPr>
          <a:lstStyle/>
          <a:p>
            <a:pPr algn="just"/>
            <a:r>
              <a:rPr lang="fr-FR" sz="2000" dirty="0" smtClean="0">
                <a:solidFill>
                  <a:prstClr val="black"/>
                </a:solidFill>
                <a:latin typeface="Calibri" panose="020F0502020204030204" pitchFamily="34" charset="0"/>
                <a:cs typeface="Calibri" panose="020F0502020204030204" pitchFamily="34" charset="0"/>
                <a:sym typeface="Wingdings"/>
              </a:rPr>
              <a:t> </a:t>
            </a:r>
            <a:r>
              <a:rPr lang="fr-FR" sz="2000" dirty="0" smtClean="0">
                <a:solidFill>
                  <a:prstClr val="black"/>
                </a:solidFill>
                <a:latin typeface="Calibri" panose="020F0502020204030204" pitchFamily="34" charset="0"/>
                <a:cs typeface="Calibri" panose="020F0502020204030204" pitchFamily="34" charset="0"/>
              </a:rPr>
              <a:t>Question 1 : combien de « </a:t>
            </a:r>
            <a:r>
              <a:rPr lang="fr-FR" sz="2000" i="1" dirty="0" smtClean="0">
                <a:solidFill>
                  <a:prstClr val="black"/>
                </a:solidFill>
                <a:latin typeface="Calibri" panose="020F0502020204030204" pitchFamily="34" charset="0"/>
                <a:cs typeface="Calibri" panose="020F0502020204030204" pitchFamily="34" charset="0"/>
              </a:rPr>
              <a:t>projets</a:t>
            </a:r>
            <a:r>
              <a:rPr lang="fr-FR" sz="2000" dirty="0" smtClean="0">
                <a:solidFill>
                  <a:prstClr val="black"/>
                </a:solidFill>
                <a:latin typeface="Calibri" panose="020F0502020204030204" pitchFamily="34" charset="0"/>
                <a:cs typeface="Calibri" panose="020F0502020204030204" pitchFamily="34" charset="0"/>
              </a:rPr>
              <a:t> » faut-il renseigner ?</a:t>
            </a:r>
          </a:p>
        </p:txBody>
      </p:sp>
      <p:sp>
        <p:nvSpPr>
          <p:cNvPr id="8" name="ZoneTexte 7"/>
          <p:cNvSpPr txBox="1"/>
          <p:nvPr/>
        </p:nvSpPr>
        <p:spPr>
          <a:xfrm>
            <a:off x="418059" y="4581128"/>
            <a:ext cx="4176464" cy="1015663"/>
          </a:xfrm>
          <a:prstGeom prst="rect">
            <a:avLst/>
          </a:prstGeom>
          <a:noFill/>
        </p:spPr>
        <p:txBody>
          <a:bodyPr wrap="square" rtlCol="0">
            <a:spAutoFit/>
          </a:bodyPr>
          <a:lstStyle/>
          <a:p>
            <a:pPr algn="just"/>
            <a:r>
              <a:rPr lang="fr-FR" sz="2000" dirty="0" smtClean="0">
                <a:solidFill>
                  <a:prstClr val="black"/>
                </a:solidFill>
                <a:latin typeface="Calibri" panose="020F0502020204030204" pitchFamily="34" charset="0"/>
                <a:cs typeface="Calibri" panose="020F0502020204030204" pitchFamily="34" charset="0"/>
                <a:sym typeface="Wingdings"/>
              </a:rPr>
              <a:t> </a:t>
            </a:r>
            <a:r>
              <a:rPr lang="fr-FR" sz="2000" dirty="0" smtClean="0">
                <a:solidFill>
                  <a:prstClr val="black"/>
                </a:solidFill>
                <a:latin typeface="Calibri" panose="020F0502020204030204" pitchFamily="34" charset="0"/>
                <a:cs typeface="Calibri" panose="020F0502020204030204" pitchFamily="34" charset="0"/>
              </a:rPr>
              <a:t>Question 2 : peut-elle accéder aux Portefeuilles Modèles ? Si oui, lesquels ?</a:t>
            </a:r>
          </a:p>
        </p:txBody>
      </p:sp>
      <p:sp>
        <p:nvSpPr>
          <p:cNvPr id="9" name="Rectangle à coins arrondis 8"/>
          <p:cNvSpPr/>
          <p:nvPr/>
        </p:nvSpPr>
        <p:spPr>
          <a:xfrm>
            <a:off x="5088819" y="4559902"/>
            <a:ext cx="3528392" cy="129614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solidFill>
                  <a:prstClr val="white"/>
                </a:solidFill>
                <a:latin typeface="Calibri" panose="020F0502020204030204" pitchFamily="34" charset="0"/>
                <a:cs typeface="Calibri" panose="020F0502020204030204" pitchFamily="34" charset="0"/>
              </a:rPr>
              <a:t>non </a:t>
            </a:r>
            <a:r>
              <a:rPr lang="fr-FR" dirty="0">
                <a:solidFill>
                  <a:prstClr val="white"/>
                </a:solidFill>
                <a:latin typeface="Calibri" panose="020F0502020204030204" pitchFamily="34" charset="0"/>
                <a:cs typeface="Calibri" panose="020F0502020204030204" pitchFamily="34" charset="0"/>
                <a:sym typeface="Wingdings" panose="05000000000000000000" pitchFamily="2" charset="2"/>
              </a:rPr>
              <a:t> recours à l’allocation </a:t>
            </a:r>
            <a:r>
              <a:rPr lang="fr-FR" dirty="0" smtClean="0">
                <a:solidFill>
                  <a:prstClr val="white"/>
                </a:solidFill>
                <a:latin typeface="Calibri" panose="020F0502020204030204" pitchFamily="34" charset="0"/>
                <a:cs typeface="Calibri" panose="020F0502020204030204" pitchFamily="34" charset="0"/>
                <a:sym typeface="Wingdings" panose="05000000000000000000" pitchFamily="2" charset="2"/>
              </a:rPr>
              <a:t>manuelle</a:t>
            </a:r>
            <a:endParaRPr lang="fr-FR" dirty="0">
              <a:solidFill>
                <a:prstClr val="white"/>
              </a:solidFill>
              <a:latin typeface="Calibri" panose="020F0502020204030204" pitchFamily="34" charset="0"/>
              <a:cs typeface="Calibri" panose="020F0502020204030204" pitchFamily="34" charset="0"/>
            </a:endParaRPr>
          </a:p>
        </p:txBody>
      </p:sp>
      <p:sp>
        <p:nvSpPr>
          <p:cNvPr id="10" name="ZoneTexte 9"/>
          <p:cNvSpPr txBox="1"/>
          <p:nvPr/>
        </p:nvSpPr>
        <p:spPr>
          <a:xfrm>
            <a:off x="1043608" y="1535361"/>
            <a:ext cx="3057872" cy="1200329"/>
          </a:xfrm>
          <a:prstGeom prst="rect">
            <a:avLst/>
          </a:prstGeom>
          <a:noFill/>
        </p:spPr>
        <p:txBody>
          <a:bodyPr wrap="square" rtlCol="0">
            <a:spAutoFit/>
          </a:bodyPr>
          <a:lstStyle/>
          <a:p>
            <a:pPr algn="just"/>
            <a:r>
              <a:rPr lang="fr-FR" i="1" u="sng" dirty="0" smtClean="0">
                <a:solidFill>
                  <a:prstClr val="black"/>
                </a:solidFill>
                <a:latin typeface="Calibri" panose="020F0502020204030204" pitchFamily="34" charset="0"/>
                <a:cs typeface="Calibri" panose="020F0502020204030204" pitchFamily="34" charset="0"/>
              </a:rPr>
              <a:t>Désinvestissement</a:t>
            </a:r>
            <a:r>
              <a:rPr lang="fr-FR" i="1" dirty="0" smtClean="0">
                <a:solidFill>
                  <a:prstClr val="black"/>
                </a:solidFill>
                <a:latin typeface="Calibri" panose="020F0502020204030204" pitchFamily="34" charset="0"/>
                <a:cs typeface="Calibri" panose="020F0502020204030204" pitchFamily="34" charset="0"/>
              </a:rPr>
              <a:t> :</a:t>
            </a:r>
          </a:p>
          <a:p>
            <a:pPr marL="342900" indent="-342900" algn="just">
              <a:buFont typeface="Arial" panose="020B0604020202020204" pitchFamily="34" charset="0"/>
              <a:buChar char="•"/>
            </a:pPr>
            <a:r>
              <a:rPr lang="fr-FR" i="1" dirty="0" smtClean="0">
                <a:solidFill>
                  <a:prstClr val="black"/>
                </a:solidFill>
                <a:latin typeface="Calibri" panose="020F0502020204030204" pitchFamily="34" charset="0"/>
                <a:cs typeface="Calibri" panose="020F0502020204030204" pitchFamily="34" charset="0"/>
              </a:rPr>
              <a:t>10.000 € de SP85</a:t>
            </a:r>
          </a:p>
          <a:p>
            <a:pPr marL="342900" indent="-342900" algn="just">
              <a:buFont typeface="Arial" panose="020B0604020202020204" pitchFamily="34" charset="0"/>
              <a:buChar char="•"/>
            </a:pPr>
            <a:r>
              <a:rPr lang="fr-FR" i="1" dirty="0" smtClean="0">
                <a:solidFill>
                  <a:prstClr val="black"/>
                </a:solidFill>
                <a:latin typeface="Calibri" panose="020F0502020204030204" pitchFamily="34" charset="0"/>
                <a:cs typeface="Calibri" panose="020F0502020204030204" pitchFamily="34" charset="0"/>
              </a:rPr>
              <a:t>15.000 € de </a:t>
            </a:r>
            <a:r>
              <a:rPr lang="fr-FR" i="1" dirty="0" err="1" smtClean="0">
                <a:solidFill>
                  <a:prstClr val="black"/>
                </a:solidFill>
                <a:latin typeface="Calibri" panose="020F0502020204030204" pitchFamily="34" charset="0"/>
                <a:cs typeface="Calibri" panose="020F0502020204030204" pitchFamily="34" charset="0"/>
              </a:rPr>
              <a:t>Sélectiz</a:t>
            </a:r>
            <a:endParaRPr lang="fr-FR" i="1" dirty="0" smtClean="0">
              <a:solidFill>
                <a:prstClr val="black"/>
              </a:solidFill>
              <a:latin typeface="Calibri" panose="020F0502020204030204" pitchFamily="34" charset="0"/>
              <a:cs typeface="Calibri" panose="020F0502020204030204" pitchFamily="34" charset="0"/>
            </a:endParaRPr>
          </a:p>
          <a:p>
            <a:pPr marL="342900" indent="-342900" algn="just">
              <a:buFont typeface="Arial" panose="020B0604020202020204" pitchFamily="34" charset="0"/>
              <a:buChar char="•"/>
            </a:pPr>
            <a:r>
              <a:rPr lang="fr-FR" i="1" dirty="0" smtClean="0">
                <a:solidFill>
                  <a:prstClr val="black"/>
                </a:solidFill>
                <a:latin typeface="Calibri" panose="020F0502020204030204" pitchFamily="34" charset="0"/>
                <a:cs typeface="Calibri" panose="020F0502020204030204" pitchFamily="34" charset="0"/>
              </a:rPr>
              <a:t>15.000 € de Fonds en €</a:t>
            </a:r>
          </a:p>
        </p:txBody>
      </p:sp>
      <p:sp>
        <p:nvSpPr>
          <p:cNvPr id="2" name="Triangle isocèle 1"/>
          <p:cNvSpPr/>
          <p:nvPr/>
        </p:nvSpPr>
        <p:spPr>
          <a:xfrm rot="5400000">
            <a:off x="3507414" y="1867528"/>
            <a:ext cx="1188132" cy="535994"/>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 name="ZoneTexte 10"/>
          <p:cNvSpPr txBox="1"/>
          <p:nvPr/>
        </p:nvSpPr>
        <p:spPr>
          <a:xfrm>
            <a:off x="4466456" y="1396862"/>
            <a:ext cx="3561928" cy="1477328"/>
          </a:xfrm>
          <a:prstGeom prst="rect">
            <a:avLst/>
          </a:prstGeom>
          <a:noFill/>
        </p:spPr>
        <p:txBody>
          <a:bodyPr wrap="square" rtlCol="0">
            <a:spAutoFit/>
          </a:bodyPr>
          <a:lstStyle/>
          <a:p>
            <a:pPr algn="just"/>
            <a:r>
              <a:rPr lang="fr-FR" i="1" u="sng" dirty="0" smtClean="0">
                <a:solidFill>
                  <a:prstClr val="black"/>
                </a:solidFill>
                <a:latin typeface="Calibri" panose="020F0502020204030204" pitchFamily="34" charset="0"/>
                <a:cs typeface="Calibri" panose="020F0502020204030204" pitchFamily="34" charset="0"/>
              </a:rPr>
              <a:t>Réinvestissement</a:t>
            </a:r>
            <a:r>
              <a:rPr lang="fr-FR" i="1" dirty="0" smtClean="0">
                <a:solidFill>
                  <a:prstClr val="black"/>
                </a:solidFill>
                <a:latin typeface="Calibri" panose="020F0502020204030204" pitchFamily="34" charset="0"/>
                <a:cs typeface="Calibri" panose="020F0502020204030204" pitchFamily="34" charset="0"/>
              </a:rPr>
              <a:t> :</a:t>
            </a:r>
          </a:p>
          <a:p>
            <a:pPr marL="342900" indent="-342900" algn="just">
              <a:buFont typeface="Arial" panose="020B0604020202020204" pitchFamily="34" charset="0"/>
              <a:buChar char="•"/>
            </a:pPr>
            <a:r>
              <a:rPr lang="fr-FR" i="1" dirty="0" smtClean="0">
                <a:solidFill>
                  <a:prstClr val="black"/>
                </a:solidFill>
                <a:latin typeface="Calibri" panose="020F0502020204030204" pitchFamily="34" charset="0"/>
                <a:cs typeface="Calibri" panose="020F0502020204030204" pitchFamily="34" charset="0"/>
              </a:rPr>
              <a:t>10.000 € en Ecu. </a:t>
            </a:r>
            <a:r>
              <a:rPr lang="fr-FR" i="1" dirty="0" err="1" smtClean="0">
                <a:solidFill>
                  <a:prstClr val="black"/>
                </a:solidFill>
                <a:latin typeface="Calibri" panose="020F0502020204030204" pitchFamily="34" charset="0"/>
                <a:cs typeface="Calibri" panose="020F0502020204030204" pitchFamily="34" charset="0"/>
              </a:rPr>
              <a:t>Invest</a:t>
            </a:r>
            <a:r>
              <a:rPr lang="fr-FR" i="1" dirty="0" smtClean="0">
                <a:solidFill>
                  <a:prstClr val="black"/>
                </a:solidFill>
                <a:latin typeface="Calibri" panose="020F0502020204030204" pitchFamily="34" charset="0"/>
                <a:cs typeface="Calibri" panose="020F0502020204030204" pitchFamily="34" charset="0"/>
              </a:rPr>
              <a:t>. (R3)</a:t>
            </a:r>
          </a:p>
          <a:p>
            <a:pPr marL="342900" indent="-342900" algn="just">
              <a:buFont typeface="Arial" panose="020B0604020202020204" pitchFamily="34" charset="0"/>
              <a:buChar char="•"/>
            </a:pPr>
            <a:r>
              <a:rPr lang="fr-FR" i="1" dirty="0" smtClean="0">
                <a:solidFill>
                  <a:prstClr val="black"/>
                </a:solidFill>
                <a:latin typeface="Calibri" panose="020F0502020204030204" pitchFamily="34" charset="0"/>
                <a:cs typeface="Calibri" panose="020F0502020204030204" pitchFamily="34" charset="0"/>
              </a:rPr>
              <a:t>10.000 € en </a:t>
            </a:r>
            <a:r>
              <a:rPr lang="fr-FR" i="1" dirty="0" err="1" smtClean="0">
                <a:solidFill>
                  <a:prstClr val="black"/>
                </a:solidFill>
                <a:latin typeface="Calibri" panose="020F0502020204030204" pitchFamily="34" charset="0"/>
                <a:cs typeface="Calibri" panose="020F0502020204030204" pitchFamily="34" charset="0"/>
              </a:rPr>
              <a:t>Sélectiz</a:t>
            </a:r>
            <a:r>
              <a:rPr lang="fr-FR" i="1" dirty="0" smtClean="0">
                <a:solidFill>
                  <a:prstClr val="black"/>
                </a:solidFill>
                <a:latin typeface="Calibri" panose="020F0502020204030204" pitchFamily="34" charset="0"/>
                <a:cs typeface="Calibri" panose="020F0502020204030204" pitchFamily="34" charset="0"/>
              </a:rPr>
              <a:t> + (R3)</a:t>
            </a:r>
          </a:p>
          <a:p>
            <a:pPr marL="342900" indent="-342900" algn="just">
              <a:buFont typeface="Arial" panose="020B0604020202020204" pitchFamily="34" charset="0"/>
              <a:buChar char="•"/>
            </a:pPr>
            <a:r>
              <a:rPr lang="fr-FR" i="1" dirty="0" smtClean="0">
                <a:solidFill>
                  <a:prstClr val="black"/>
                </a:solidFill>
                <a:latin typeface="Calibri" panose="020F0502020204030204" pitchFamily="34" charset="0"/>
                <a:cs typeface="Calibri" panose="020F0502020204030204" pitchFamily="34" charset="0"/>
              </a:rPr>
              <a:t>10.000 € en AAA (R3)</a:t>
            </a:r>
          </a:p>
          <a:p>
            <a:pPr marL="342900" indent="-342900" algn="just">
              <a:buFont typeface="Arial" panose="020B0604020202020204" pitchFamily="34" charset="0"/>
              <a:buChar char="•"/>
            </a:pPr>
            <a:r>
              <a:rPr lang="fr-FR" i="1" dirty="0" smtClean="0">
                <a:solidFill>
                  <a:prstClr val="black"/>
                </a:solidFill>
                <a:latin typeface="Calibri" panose="020F0502020204030204" pitchFamily="34" charset="0"/>
                <a:cs typeface="Calibri" panose="020F0502020204030204" pitchFamily="34" charset="0"/>
              </a:rPr>
              <a:t>10.000 € en HELIOS (R1)</a:t>
            </a:r>
          </a:p>
        </p:txBody>
      </p:sp>
      <p:sp>
        <p:nvSpPr>
          <p:cNvPr id="12" name="Rectangle à coins arrondis 11"/>
          <p:cNvSpPr/>
          <p:nvPr/>
        </p:nvSpPr>
        <p:spPr>
          <a:xfrm>
            <a:off x="5059263" y="3068960"/>
            <a:ext cx="3528392" cy="129614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smtClean="0">
                <a:solidFill>
                  <a:prstClr val="white"/>
                </a:solidFill>
                <a:latin typeface="Calibri" panose="020F0502020204030204" pitchFamily="34" charset="0"/>
                <a:cs typeface="Calibri" panose="020F0502020204030204" pitchFamily="34" charset="0"/>
              </a:rPr>
              <a:t>2 projets :</a:t>
            </a:r>
          </a:p>
          <a:p>
            <a:pPr algn="ctr"/>
            <a:r>
              <a:rPr lang="fr-FR" sz="1600" dirty="0" smtClean="0">
                <a:solidFill>
                  <a:prstClr val="white"/>
                </a:solidFill>
                <a:latin typeface="Calibri" panose="020F0502020204030204" pitchFamily="34" charset="0"/>
                <a:cs typeface="Calibri" panose="020F0502020204030204" pitchFamily="34" charset="0"/>
              </a:rPr>
              <a:t>Projet 1 avec risque R1 pour HELIOS (avec 10.000 €)</a:t>
            </a:r>
          </a:p>
          <a:p>
            <a:pPr algn="ctr"/>
            <a:r>
              <a:rPr lang="fr-FR" sz="1600" dirty="0" smtClean="0">
                <a:solidFill>
                  <a:prstClr val="white"/>
                </a:solidFill>
                <a:latin typeface="Calibri" panose="020F0502020204030204" pitchFamily="34" charset="0"/>
                <a:cs typeface="Calibri" panose="020F0502020204030204" pitchFamily="34" charset="0"/>
              </a:rPr>
              <a:t>Projet 2 avec risque R3 pour autres UC (avec 30.000 €)</a:t>
            </a:r>
            <a:endParaRPr lang="fr-FR" sz="1600" dirty="0">
              <a:solidFill>
                <a:prstClr val="white"/>
              </a:solidFill>
              <a:latin typeface="Calibri" panose="020F0502020204030204" pitchFamily="34" charset="0"/>
              <a:cs typeface="Calibri" panose="020F0502020204030204" pitchFamily="34" charset="0"/>
            </a:endParaRPr>
          </a:p>
        </p:txBody>
      </p:sp>
      <p:sp>
        <p:nvSpPr>
          <p:cNvPr id="14" name="Espace réservé du numéro de diapositive 13"/>
          <p:cNvSpPr>
            <a:spLocks noGrp="1"/>
          </p:cNvSpPr>
          <p:nvPr>
            <p:ph type="sldNum" sz="quarter" idx="22"/>
          </p:nvPr>
        </p:nvSpPr>
        <p:spPr/>
        <p:txBody>
          <a:bodyPr/>
          <a:lstStyle/>
          <a:p>
            <a:fld id="{0536D7D7-E68B-4848-A580-3E20DDE126DB}" type="slidenum">
              <a:rPr lang="fr-FR" smtClean="0"/>
              <a:pPr/>
              <a:t>37</a:t>
            </a:fld>
            <a:endParaRPr lang="fr-FR" dirty="0"/>
          </a:p>
        </p:txBody>
      </p:sp>
    </p:spTree>
    <p:extLst>
      <p:ext uri="{BB962C8B-B14F-4D97-AF65-F5344CB8AC3E}">
        <p14:creationId xmlns:p14="http://schemas.microsoft.com/office/powerpoint/2010/main" val="1043954110"/>
      </p:ext>
    </p:extLst>
  </p:cSld>
  <p:clrMapOvr>
    <a:masterClrMapping/>
  </p:clrMapOvr>
  <p:timing>
    <p:tnLst>
      <p:par>
        <p:cTn id="1" dur="indefinite" restart="never" nodeType="tmRoot"/>
      </p:par>
    </p:tnLst>
  </p:timing>
</p:sld>
</file>

<file path=ppt/theme/theme1.xml><?xml version="1.0" encoding="utf-8"?>
<a:theme xmlns:a="http://schemas.openxmlformats.org/drawingml/2006/main" name="Thème Office">
  <a:themeElements>
    <a:clrScheme name="CAISSE D'EPARGNE">
      <a:dk1>
        <a:sysClr val="windowText" lastClr="000000"/>
      </a:dk1>
      <a:lt1>
        <a:sysClr val="window" lastClr="FFFFFF"/>
      </a:lt1>
      <a:dk2>
        <a:srgbClr val="FCBE04"/>
      </a:dk2>
      <a:lt2>
        <a:srgbClr val="722E53"/>
      </a:lt2>
      <a:accent1>
        <a:srgbClr val="C31632"/>
      </a:accent1>
      <a:accent2>
        <a:srgbClr val="F49D63"/>
      </a:accent2>
      <a:accent3>
        <a:srgbClr val="09B2AF"/>
      </a:accent3>
      <a:accent4>
        <a:srgbClr val="EA4E55"/>
      </a:accent4>
      <a:accent5>
        <a:srgbClr val="A89C86"/>
      </a:accent5>
      <a:accent6>
        <a:srgbClr val="A5CC74"/>
      </a:accent6>
      <a:hlink>
        <a:srgbClr val="0000FF"/>
      </a:hlink>
      <a:folHlink>
        <a:srgbClr val="800080"/>
      </a:folHlink>
    </a:clrScheme>
    <a:fontScheme name="Caisse d'Epargne V1">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sz="700" dirty="0" smtClean="0"/>
        </a:defPPr>
      </a:lstStyle>
    </a:txDef>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4077</TotalTime>
  <Words>3049</Words>
  <Application>Microsoft Office PowerPoint</Application>
  <PresentationFormat>Affichage à l'écran (4:3)</PresentationFormat>
  <Paragraphs>582</Paragraphs>
  <Slides>37</Slides>
  <Notes>0</Notes>
  <HiddenSlides>0</HiddenSlides>
  <MMClips>0</MMClips>
  <ScaleCrop>false</ScaleCrop>
  <HeadingPairs>
    <vt:vector size="4" baseType="variant">
      <vt:variant>
        <vt:lpstr>Thème</vt:lpstr>
      </vt:variant>
      <vt:variant>
        <vt:i4>1</vt:i4>
      </vt:variant>
      <vt:variant>
        <vt:lpstr>Titres des diapositives</vt:lpstr>
      </vt:variant>
      <vt:variant>
        <vt:i4>37</vt:i4>
      </vt:variant>
    </vt:vector>
  </HeadingPairs>
  <TitlesOfParts>
    <vt:vector size="38" baseType="lpstr">
      <vt:lpstr>Thème Office</vt:lpstr>
      <vt:lpstr>MIF2 DDA Priip’s</vt:lpstr>
      <vt:lpstr>Introduction :</vt:lpstr>
      <vt:lpstr>sommaire</vt:lpstr>
      <vt:lpstr>a) Connaissance client &amp; qcf</vt:lpstr>
      <vt:lpstr>sommaire</vt:lpstr>
      <vt:lpstr>B) Définition du ou des projets client [1/2]</vt:lpstr>
      <vt:lpstr>B) Définition du ou des projets client [2/2]</vt:lpstr>
      <vt:lpstr>sommaire</vt:lpstr>
      <vt:lpstr>C) Propositions de la banque : les portefeuilles modèles</vt:lpstr>
      <vt:lpstr>C) Propositions de la banque : les portefeuilles modèles</vt:lpstr>
      <vt:lpstr>sommaire</vt:lpstr>
      <vt:lpstr>C) Propositions de la banque : l’allocation manuelle et les GSM/OG </vt:lpstr>
      <vt:lpstr>C) Propositions de la banque :</vt:lpstr>
      <vt:lpstr>Présentation PowerPoint</vt:lpstr>
      <vt:lpstr>sommaire</vt:lpstr>
      <vt:lpstr>C) Propositions de la banque : cas particuliers « alloc. Manuelle »</vt:lpstr>
      <vt:lpstr>C) Propositions de la banque : cas particuliers « alloc. Manuelle »</vt:lpstr>
      <vt:lpstr>C) Propositions de la banque : cas particuliers « alloc. Manuelle »</vt:lpstr>
      <vt:lpstr>sommaire</vt:lpstr>
      <vt:lpstr>C) Propositions de la banque : cas particuliers « FOURGOUS » (1/3)</vt:lpstr>
      <vt:lpstr>C) Propositions de la banque : cas particuliers « FOURGOUS » (2/3)</vt:lpstr>
      <vt:lpstr>C) Propositions de la banque : cas particuliers « FOURGOUS » (3/3)</vt:lpstr>
      <vt:lpstr>sommaire</vt:lpstr>
      <vt:lpstr>D) Infos précontractuelles (1/2)</vt:lpstr>
      <vt:lpstr>D) Infos précontractuelles</vt:lpstr>
      <vt:lpstr>sommaire</vt:lpstr>
      <vt:lpstr>E) POST-entretien : saisir mon cr</vt:lpstr>
      <vt:lpstr>sommaire</vt:lpstr>
      <vt:lpstr>Intro Quiz  Les correspondances RISQUES/PRODUITS</vt:lpstr>
      <vt:lpstr>QUIZ : cas n°1</vt:lpstr>
      <vt:lpstr>QUIZ : cas n°2</vt:lpstr>
      <vt:lpstr>QUIZ : cas n°3</vt:lpstr>
      <vt:lpstr>QUIZ : cas n°4</vt:lpstr>
      <vt:lpstr>QUIZ : cas n°5</vt:lpstr>
      <vt:lpstr>QUIZ : cas n°6</vt:lpstr>
      <vt:lpstr>QUIZ : cas n°7</vt:lpstr>
      <vt:lpstr>QUIZ : cas n°8</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jjklj</dc:title>
  <dc:creator>IP</dc:creator>
  <cp:lastModifiedBy>A5700294</cp:lastModifiedBy>
  <cp:revision>436</cp:revision>
  <cp:lastPrinted>2018-02-13T13:28:18Z</cp:lastPrinted>
  <dcterms:created xsi:type="dcterms:W3CDTF">2017-05-30T18:41:27Z</dcterms:created>
  <dcterms:modified xsi:type="dcterms:W3CDTF">2018-02-19T15:32:24Z</dcterms:modified>
</cp:coreProperties>
</file>