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4"/>
  </p:sldMasterIdLst>
  <p:notesMasterIdLst>
    <p:notesMasterId r:id="rId16"/>
  </p:notesMasterIdLst>
  <p:handoutMasterIdLst>
    <p:handoutMasterId r:id="rId17"/>
  </p:handoutMasterIdLst>
  <p:sldIdLst>
    <p:sldId id="455" r:id="rId5"/>
    <p:sldId id="469" r:id="rId6"/>
    <p:sldId id="456" r:id="rId7"/>
    <p:sldId id="474" r:id="rId8"/>
    <p:sldId id="475" r:id="rId9"/>
    <p:sldId id="457" r:id="rId10"/>
    <p:sldId id="476" r:id="rId11"/>
    <p:sldId id="477" r:id="rId12"/>
    <p:sldId id="471" r:id="rId13"/>
    <p:sldId id="470" r:id="rId14"/>
    <p:sldId id="478" r:id="rId15"/>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5579" userDrawn="1">
          <p15:clr>
            <a:srgbClr val="A4A3A4"/>
          </p15:clr>
        </p15:guide>
        <p15:guide id="3" pos="204" userDrawn="1">
          <p15:clr>
            <a:srgbClr val="A4A3A4"/>
          </p15:clr>
        </p15:guide>
        <p15:guide id="4" orient="horz" pos="3657" userDrawn="1">
          <p15:clr>
            <a:srgbClr val="A4A3A4"/>
          </p15:clr>
        </p15:guide>
        <p15:guide id="5" orient="horz" pos="640" userDrawn="1">
          <p15:clr>
            <a:srgbClr val="A4A3A4"/>
          </p15:clr>
        </p15:guide>
        <p15:guide id="6" pos="1179"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EBB0BA"/>
    <a:srgbClr val="FF0000"/>
    <a:srgbClr val="FFDDED"/>
    <a:srgbClr val="FFDDDD"/>
    <a:srgbClr val="D3CEC3"/>
    <a:srgbClr val="A79C86"/>
    <a:srgbClr val="F7DAAF"/>
    <a:srgbClr val="EA9922"/>
    <a:srgbClr val="FFA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3" autoAdjust="0"/>
    <p:restoredTop sz="96291" autoAdjust="0"/>
  </p:normalViewPr>
  <p:slideViewPr>
    <p:cSldViewPr snapToGrid="0">
      <p:cViewPr varScale="1">
        <p:scale>
          <a:sx n="110" d="100"/>
          <a:sy n="110" d="100"/>
        </p:scale>
        <p:origin x="-1962" y="-90"/>
      </p:cViewPr>
      <p:guideLst>
        <p:guide orient="horz" pos="3657"/>
        <p:guide orient="horz" pos="640"/>
        <p:guide pos="5579"/>
        <p:guide pos="204"/>
        <p:guide pos="1179"/>
      </p:guideLst>
    </p:cSldViewPr>
  </p:slideViewPr>
  <p:notesTextViewPr>
    <p:cViewPr>
      <p:scale>
        <a:sx n="200" d="100"/>
        <a:sy n="200" d="100"/>
      </p:scale>
      <p:origin x="0" y="0"/>
    </p:cViewPr>
  </p:notesTextViewPr>
  <p:sorterViewPr>
    <p:cViewPr varScale="1">
      <p:scale>
        <a:sx n="100" d="100"/>
        <a:sy n="100" d="100"/>
      </p:scale>
      <p:origin x="0" y="0"/>
    </p:cViewPr>
  </p:sorterViewPr>
  <p:notesViewPr>
    <p:cSldViewPr snapToGrid="0">
      <p:cViewPr varScale="1">
        <p:scale>
          <a:sx n="101" d="100"/>
          <a:sy n="101" d="100"/>
        </p:scale>
        <p:origin x="243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F77A0AB4-7775-4FC7-B8A1-46CFA9F0F0E9}" type="datetimeFigureOut">
              <a:rPr lang="fr-FR" smtClean="0"/>
              <a:t>23/02/2018</a:t>
            </a:fld>
            <a:endParaRPr lang="fr-FR"/>
          </a:p>
        </p:txBody>
      </p:sp>
      <p:sp>
        <p:nvSpPr>
          <p:cNvPr id="4" name="Espace réservé du pied de page 3"/>
          <p:cNvSpPr>
            <a:spLocks noGrp="1"/>
          </p:cNvSpPr>
          <p:nvPr>
            <p:ph type="ftr" sz="quarter" idx="2"/>
          </p:nvPr>
        </p:nvSpPr>
        <p:spPr>
          <a:xfrm>
            <a:off x="0" y="9377321"/>
            <a:ext cx="2945659" cy="49534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21"/>
            <a:ext cx="2945659" cy="495347"/>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11D46B69-4552-46CB-8059-651E9FE79FD0}" type="datetimeFigureOut">
              <a:rPr lang="fr-FR" smtClean="0"/>
              <a:t>23/02/2018</a:t>
            </a:fld>
            <a:endParaRPr lang="fr-FR"/>
          </a:p>
        </p:txBody>
      </p:sp>
      <p:sp>
        <p:nvSpPr>
          <p:cNvPr id="4" name="Espace réservé de l'image des diapositives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22"/>
            <a:ext cx="5438140" cy="3887361"/>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21"/>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21"/>
            <a:ext cx="2945659" cy="495347"/>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4018099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2390510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8"/>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27924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14285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91918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395924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772010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p:cNvSpPr>
            <a:spLocks noGrp="1"/>
          </p:cNvSpPr>
          <p:nvPr>
            <p:ph type="ftr" sz="quarter" idx="11"/>
          </p:nvPr>
        </p:nvSpPr>
        <p:spPr/>
        <p:txBody>
          <a:bodyPr/>
          <a:lstStyle/>
          <a:p>
            <a:r>
              <a:rPr lang="fr-FR"/>
              <a:t>Titre de la présentation-01/01/2018</a:t>
            </a: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3886861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p:txBody>
          <a:bodyPr/>
          <a:lstStyle/>
          <a:p>
            <a:r>
              <a:rPr lang="fr-FR"/>
              <a:t>Titre de la présentation-01/01/2018</a:t>
            </a: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13137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p:txBody>
          <a:bodyPr/>
          <a:lstStyle/>
          <a:p>
            <a:r>
              <a:rPr lang="fr-FR"/>
              <a:t>Titre de la présentation-01/01/2018</a:t>
            </a:r>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343027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p:txBody>
          <a:bodyPr/>
          <a:lstStyle/>
          <a:p>
            <a:r>
              <a:rPr lang="fr-FR"/>
              <a:t>Titre de la présentation-01/01/2018</a:t>
            </a:r>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81843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a:t>Titre de la présentation-01/01/2018</a:t>
            </a: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cxnSp>
        <p:nvCxnSpPr>
          <p:cNvPr id="19" name="Connecteur droit 18"/>
          <p:cNvCxnSpPr/>
          <p:nvPr userDrawn="1"/>
        </p:nvCxnSpPr>
        <p:spPr>
          <a:xfrm>
            <a:off x="450000" y="5068800"/>
            <a:ext cx="220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20"/>
          </p:nvPr>
        </p:nvSpPr>
        <p:spPr/>
        <p:txBody>
          <a:bodyPr/>
          <a:lstStyle/>
          <a:p>
            <a:fld id="{0536D7D7-E68B-4848-A580-3E20DDE126DB}" type="slidenum">
              <a:rPr lang="fr-FR" smtClean="0"/>
              <a:pPr/>
              <a:t>‹N°›</a:t>
            </a:fld>
            <a:endParaRPr lang="fr-FR" dirty="0"/>
          </a:p>
        </p:txBody>
      </p:sp>
      <p:pic>
        <p:nvPicPr>
          <p:cNvPr id="2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2864841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p:txBody>
          <a:bodyPr/>
          <a:lstStyle/>
          <a:p>
            <a:r>
              <a:rPr lang="fr-FR"/>
              <a:t>Titre de la présentation-01/01/2018</a:t>
            </a:r>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38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a:lstStyle/>
          <a:p>
            <a:r>
              <a:rPr lang="fr-FR"/>
              <a:t>Titre de la présentation-01/01/2018</a:t>
            </a: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2751684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a:t>Titre de la présentation-01/01/2018</a:t>
            </a: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pPr/>
              <a:t>‹N°›</a:t>
            </a:fld>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a:p>
        </p:txBody>
      </p:sp>
      <p:sp>
        <p:nvSpPr>
          <p:cNvPr id="19" name="Espace réservé du tableau 18"/>
          <p:cNvSpPr>
            <a:spLocks noGrp="1"/>
          </p:cNvSpPr>
          <p:nvPr>
            <p:ph type="tbl" sz="quarter" idx="19"/>
          </p:nvPr>
        </p:nvSpPr>
        <p:spPr>
          <a:xfrm>
            <a:off x="450000" y="3933056"/>
            <a:ext cx="4762800" cy="1440000"/>
          </a:xfrm>
        </p:spPr>
        <p:txBody>
          <a:bodyPr/>
          <a:lstStyle/>
          <a:p>
            <a:endParaRPr lang="fr-FR"/>
          </a:p>
        </p:txBody>
      </p:sp>
      <p:sp>
        <p:nvSpPr>
          <p:cNvPr id="21" name="Espace réservé du tableau 20"/>
          <p:cNvSpPr>
            <a:spLocks noGrp="1"/>
          </p:cNvSpPr>
          <p:nvPr>
            <p:ph type="tbl" sz="quarter" idx="20"/>
          </p:nvPr>
        </p:nvSpPr>
        <p:spPr>
          <a:xfrm>
            <a:off x="5408800" y="2159999"/>
            <a:ext cx="3276000" cy="3204000"/>
          </a:xfrm>
        </p:spPr>
        <p:txBody>
          <a:bodyPr/>
          <a:lstStyle/>
          <a:p>
            <a:endParaRPr lang="fr-FR"/>
          </a:p>
        </p:txBody>
      </p:sp>
    </p:spTree>
    <p:extLst>
      <p:ext uri="{BB962C8B-B14F-4D97-AF65-F5344CB8AC3E}">
        <p14:creationId xmlns:p14="http://schemas.microsoft.com/office/powerpoint/2010/main" val="4150800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p:txBody>
          <a:bodyPr/>
          <a:lstStyle/>
          <a:p>
            <a:r>
              <a:rPr lang="fr-FR"/>
              <a:t>Titre de la présentation-01/01/2018</a:t>
            </a: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024515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a:t>Titre de la présentation-01/01/2018</a:t>
            </a: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3036149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4" name="Espace réservé du pied de page 3"/>
          <p:cNvSpPr>
            <a:spLocks noGrp="1"/>
          </p:cNvSpPr>
          <p:nvPr>
            <p:ph type="ftr" sz="quarter" idx="11"/>
          </p:nvPr>
        </p:nvSpPr>
        <p:spPr/>
        <p:txBody>
          <a:bodyPr/>
          <a:lstStyle/>
          <a:p>
            <a:r>
              <a:rPr lang="fr-FR"/>
              <a:t>Titre de la présentation-01/01/2018</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993186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a:t>Titre de la présentation-01/01/2018</a:t>
            </a: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1576173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a:t>Titre de la présentation-01/01/2018</a:t>
            </a: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2821568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1662">
                <a:solidFill>
                  <a:schemeClr val="tx1">
                    <a:tint val="75000"/>
                  </a:schemeClr>
                </a:solidFill>
              </a:defRPr>
            </a:lvl1pPr>
            <a:lvl2pPr marL="316524" indent="0" algn="ctr">
              <a:buNone/>
              <a:defRPr>
                <a:solidFill>
                  <a:schemeClr val="tx1">
                    <a:tint val="75000"/>
                  </a:schemeClr>
                </a:solidFill>
              </a:defRPr>
            </a:lvl2pPr>
            <a:lvl3pPr marL="633046" indent="0" algn="ctr">
              <a:buNone/>
              <a:defRPr>
                <a:solidFill>
                  <a:schemeClr val="tx1">
                    <a:tint val="75000"/>
                  </a:schemeClr>
                </a:solidFill>
              </a:defRPr>
            </a:lvl3pPr>
            <a:lvl4pPr marL="949570" indent="0" algn="ctr">
              <a:buNone/>
              <a:defRPr>
                <a:solidFill>
                  <a:schemeClr val="tx1">
                    <a:tint val="75000"/>
                  </a:schemeClr>
                </a:solidFill>
              </a:defRPr>
            </a:lvl4pPr>
            <a:lvl5pPr marL="1266093" indent="0" algn="ctr">
              <a:buNone/>
              <a:defRPr>
                <a:solidFill>
                  <a:schemeClr val="tx1">
                    <a:tint val="75000"/>
                  </a:schemeClr>
                </a:solidFill>
              </a:defRPr>
            </a:lvl5pPr>
            <a:lvl6pPr marL="1582615" indent="0" algn="ctr">
              <a:buNone/>
              <a:defRPr>
                <a:solidFill>
                  <a:schemeClr val="tx1">
                    <a:tint val="75000"/>
                  </a:schemeClr>
                </a:solidFill>
              </a:defRPr>
            </a:lvl6pPr>
            <a:lvl7pPr marL="1899138" indent="0" algn="ctr">
              <a:buNone/>
              <a:defRPr>
                <a:solidFill>
                  <a:schemeClr val="tx1">
                    <a:tint val="75000"/>
                  </a:schemeClr>
                </a:solidFill>
              </a:defRPr>
            </a:lvl7pPr>
            <a:lvl8pPr marL="2215662" indent="0" algn="ctr">
              <a:buNone/>
              <a:defRPr>
                <a:solidFill>
                  <a:schemeClr val="tx1">
                    <a:tint val="75000"/>
                  </a:schemeClr>
                </a:solidFill>
              </a:defRPr>
            </a:lvl8pPr>
            <a:lvl9pPr marL="2532185" indent="0" algn="ctr">
              <a:buNone/>
              <a:defRPr>
                <a:solidFill>
                  <a:schemeClr val="tx1">
                    <a:tint val="75000"/>
                  </a:schemeClr>
                </a:solidFill>
              </a:defRPr>
            </a:lvl9pPr>
          </a:lstStyle>
          <a:p>
            <a:r>
              <a:rPr lang="fr-FR"/>
              <a:t>Cliquez pour modifier le style des sous-titres du masque</a:t>
            </a:r>
            <a:endParaRPr lang="en-US" dirty="0"/>
          </a:p>
        </p:txBody>
      </p:sp>
      <p:sp>
        <p:nvSpPr>
          <p:cNvPr id="4" name="Titre 3"/>
          <p:cNvSpPr>
            <a:spLocks noGrp="1"/>
          </p:cNvSpPr>
          <p:nvPr>
            <p:ph type="title"/>
          </p:nvPr>
        </p:nvSpPr>
        <p:spPr/>
        <p:txBody>
          <a:bodyPr/>
          <a:lstStyle/>
          <a:p>
            <a:r>
              <a:rPr lang="fr-FR"/>
              <a:t>Cliquez et modifiez le titre</a:t>
            </a:r>
            <a:endParaRPr lang="fr-FR" dirty="0"/>
          </a:p>
        </p:txBody>
      </p:sp>
    </p:spTree>
    <p:extLst>
      <p:ext uri="{BB962C8B-B14F-4D97-AF65-F5344CB8AC3E}">
        <p14:creationId xmlns:p14="http://schemas.microsoft.com/office/powerpoint/2010/main" val="1957468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5" name="Espace réservé du pied de page 4"/>
          <p:cNvSpPr>
            <a:spLocks noGrp="1"/>
          </p:cNvSpPr>
          <p:nvPr>
            <p:ph type="ftr" sz="quarter" idx="3"/>
          </p:nvPr>
        </p:nvSpPr>
        <p:spPr>
          <a:xfrm>
            <a:off x="2772000" y="6336000"/>
            <a:ext cx="2895600" cy="365125"/>
          </a:xfrm>
          <a:prstGeom prst="rect">
            <a:avLst/>
          </a:prstGeom>
        </p:spPr>
        <p:txBody>
          <a:bodyPr vert="horz" lIns="91440" tIns="45720" rIns="91440" bIns="45720" rtlCol="0" anchor="ctr"/>
          <a:lstStyle>
            <a:lvl1pPr algn="l">
              <a:defRPr sz="900">
                <a:solidFill>
                  <a:srgbClr val="223A5A"/>
                </a:solidFill>
                <a:latin typeface="Verdana" panose="020B0604030504040204" pitchFamily="34" charset="0"/>
                <a:ea typeface="Verdana" panose="020B0604030504040204" pitchFamily="34" charset="0"/>
                <a:cs typeface="Verdana" panose="020B0604030504040204" pitchFamily="34" charset="0"/>
              </a:defRPr>
            </a:lvl1pPr>
          </a:lstStyle>
          <a:p>
            <a:r>
              <a:rPr lang="fr-FR"/>
              <a:t>Titre de la présentation-01/01/2018</a:t>
            </a:r>
            <a:endParaRPr lang="fr-FR" dirty="0"/>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90909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5" r:id="rId20"/>
  </p:sldLayoutIdLst>
  <p:hf hdr="0" ft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ctrTitle"/>
          </p:nvPr>
        </p:nvSpPr>
        <p:spPr>
          <a:xfrm>
            <a:off x="492848" y="4562582"/>
            <a:ext cx="8163353" cy="648000"/>
          </a:xfrm>
        </p:spPr>
        <p:txBody>
          <a:bodyPr/>
          <a:lstStyle/>
          <a:p>
            <a:r>
              <a:rPr lang="fr-FR" dirty="0"/>
              <a:t>Use case PERSONNES PROTEGEES</a:t>
            </a:r>
          </a:p>
        </p:txBody>
      </p:sp>
      <p:sp>
        <p:nvSpPr>
          <p:cNvPr id="6" name="Espace réservé du texte 5"/>
          <p:cNvSpPr>
            <a:spLocks noGrp="1"/>
          </p:cNvSpPr>
          <p:nvPr>
            <p:ph type="body" sz="quarter" idx="15"/>
          </p:nvPr>
        </p:nvSpPr>
        <p:spPr>
          <a:xfrm>
            <a:off x="3228478" y="6189452"/>
            <a:ext cx="2687046" cy="276999"/>
          </a:xfrm>
        </p:spPr>
        <p:txBody>
          <a:bodyPr/>
          <a:lstStyle/>
          <a:p>
            <a:r>
              <a:rPr lang="fr-FR" dirty="0" smtClean="0"/>
              <a:t>2 </a:t>
            </a:r>
            <a:r>
              <a:rPr lang="fr-FR" cap="none" dirty="0" smtClean="0"/>
              <a:t>février</a:t>
            </a:r>
            <a:r>
              <a:rPr lang="fr-FR" dirty="0" smtClean="0"/>
              <a:t> 2018</a:t>
            </a:r>
            <a:endParaRPr lang="fr-FR" dirty="0"/>
          </a:p>
        </p:txBody>
      </p:sp>
    </p:spTree>
    <p:extLst>
      <p:ext uri="{BB962C8B-B14F-4D97-AF65-F5344CB8AC3E}">
        <p14:creationId xmlns:p14="http://schemas.microsoft.com/office/powerpoint/2010/main" val="342918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a:t>préambule</a:t>
            </a:r>
          </a:p>
        </p:txBody>
      </p:sp>
      <p:sp>
        <p:nvSpPr>
          <p:cNvPr id="2" name="Espace réservé du numéro de diapositive 1"/>
          <p:cNvSpPr>
            <a:spLocks noGrp="1"/>
          </p:cNvSpPr>
          <p:nvPr>
            <p:ph type="sldNum" sz="quarter" idx="22"/>
          </p:nvPr>
        </p:nvSpPr>
        <p:spPr/>
        <p:txBody>
          <a:bodyPr/>
          <a:lstStyle/>
          <a:p>
            <a:fld id="{0536D7D7-E68B-4848-A580-3E20DDE126DB}" type="slidenum">
              <a:rPr lang="fr-FR" smtClean="0"/>
              <a:pPr/>
              <a:t>2</a:t>
            </a:fld>
            <a:endParaRPr lang="fr-FR" dirty="0"/>
          </a:p>
        </p:txBody>
      </p:sp>
      <p:sp>
        <p:nvSpPr>
          <p:cNvPr id="8" name="Espace réservé du texte 7"/>
          <p:cNvSpPr>
            <a:spLocks noGrp="1"/>
          </p:cNvSpPr>
          <p:nvPr>
            <p:ph type="body" sz="quarter" idx="20"/>
          </p:nvPr>
        </p:nvSpPr>
        <p:spPr/>
        <p:txBody>
          <a:bodyPr/>
          <a:lstStyle/>
          <a:p>
            <a:r>
              <a:rPr lang="fr-FR" dirty="0"/>
              <a:t>Objectif de ce document</a:t>
            </a:r>
          </a:p>
        </p:txBody>
      </p:sp>
      <p:sp>
        <p:nvSpPr>
          <p:cNvPr id="9" name="Espace réservé du texte 12"/>
          <p:cNvSpPr>
            <a:spLocks noGrp="1"/>
          </p:cNvSpPr>
          <p:nvPr>
            <p:ph type="body" sz="quarter" idx="4294967295"/>
          </p:nvPr>
        </p:nvSpPr>
        <p:spPr>
          <a:xfrm>
            <a:off x="487345" y="1657351"/>
            <a:ext cx="8008748" cy="4557712"/>
          </a:xfrm>
          <a:prstGeom prst="rect">
            <a:avLst/>
          </a:prstGeom>
        </p:spPr>
        <p:txBody>
          <a:bodyPr>
            <a:normAutofit lnSpcReduction="10000"/>
          </a:bodyPr>
          <a:lstStyle/>
          <a:p>
            <a:r>
              <a:rPr lang="fr-FR" sz="1600" b="0" cap="none" dirty="0">
                <a:solidFill>
                  <a:schemeClr val="tx1"/>
                </a:solidFill>
              </a:rPr>
              <a:t>Ce document vient en complément de tous les livrables de l’accompagnement du changement MIF2/DDA/PRIIPS </a:t>
            </a:r>
            <a:r>
              <a:rPr lang="fr-FR" sz="1600" b="0" cap="none" dirty="0" smtClean="0">
                <a:solidFill>
                  <a:schemeClr val="tx1"/>
                </a:solidFill>
              </a:rPr>
              <a:t>(</a:t>
            </a:r>
            <a:r>
              <a:rPr lang="fr-FR" sz="1600" b="0" cap="none" dirty="0" err="1">
                <a:solidFill>
                  <a:schemeClr val="tx1"/>
                </a:solidFill>
              </a:rPr>
              <a:t>e-learnings</a:t>
            </a:r>
            <a:r>
              <a:rPr lang="fr-FR" sz="1600" b="0" cap="none" dirty="0">
                <a:solidFill>
                  <a:schemeClr val="tx1"/>
                </a:solidFill>
              </a:rPr>
              <a:t>, </a:t>
            </a:r>
            <a:r>
              <a:rPr lang="fr-FR" sz="1600" b="0" cap="none" dirty="0" err="1">
                <a:solidFill>
                  <a:schemeClr val="tx1"/>
                </a:solidFill>
              </a:rPr>
              <a:t>webex</a:t>
            </a:r>
            <a:r>
              <a:rPr lang="fr-FR" sz="1600" b="0" cap="none" dirty="0">
                <a:solidFill>
                  <a:schemeClr val="tx1"/>
                </a:solidFill>
              </a:rPr>
              <a:t> portefeuilles modèles, vidéos …).</a:t>
            </a:r>
          </a:p>
          <a:p>
            <a:r>
              <a:rPr lang="fr-FR" sz="1600" b="0" cap="none" dirty="0">
                <a:solidFill>
                  <a:schemeClr val="tx1"/>
                </a:solidFill>
              </a:rPr>
              <a:t>Il a pour vocation d’accompagner le conseiller dans la prise en main du parcours conseil épargne personnes physiques de la phase transitoire.</a:t>
            </a:r>
          </a:p>
          <a:p>
            <a:endParaRPr lang="fr-FR" sz="1600" b="0" cap="none" dirty="0">
              <a:solidFill>
                <a:schemeClr val="tx1"/>
              </a:solidFill>
            </a:endParaRPr>
          </a:p>
          <a:p>
            <a:r>
              <a:rPr lang="fr-FR" sz="1600" b="0" cap="none" dirty="0">
                <a:solidFill>
                  <a:schemeClr val="tx1"/>
                </a:solidFill>
              </a:rPr>
              <a:t>Les recommandations qui sont faites doivent toutes tenir compte des besoins exprimés par le client et des niveaux de risque qu’il souhaite pour chaque projet qu’il définit dans le cadre de la phase de découverte avec son conseiller.</a:t>
            </a:r>
          </a:p>
          <a:p>
            <a:r>
              <a:rPr lang="fr-FR" sz="1600" b="0" cap="none" dirty="0">
                <a:solidFill>
                  <a:schemeClr val="tx1"/>
                </a:solidFill>
              </a:rPr>
              <a:t>Il convient également de se reporter aux recommandations spécifiées dans les kits de mise en marché.</a:t>
            </a:r>
          </a:p>
          <a:p>
            <a:endParaRPr lang="fr-FR" sz="1600" b="0" cap="none" dirty="0">
              <a:solidFill>
                <a:schemeClr val="tx1"/>
              </a:solidFill>
            </a:endParaRPr>
          </a:p>
          <a:p>
            <a:r>
              <a:rPr lang="fr-FR" sz="1600" b="0" cap="none" dirty="0">
                <a:solidFill>
                  <a:schemeClr val="tx1"/>
                </a:solidFill>
              </a:rPr>
              <a:t>Compte tenu de la diversité des capacités juridiques que regroupe le domaine des Personnes Protégées, nous recommandons que chaque référent MIF2 et référent UC se rapproche de sa Direction juridique en Caisse afin d’identifier s’il est nécessaire d'aménager une clause d'exonération de responsabilité de l'Etablissement dans la convention de compte d'instruments financiers au cas où le représentant légal, notamment d’un mineur, outrepasse ses pouvoirs ou contrevient à l'article 387-1 (par exemple lorsqu'il passe des opérations en ligne qui en raison de la multiplicité et de la complexité de leur nature - spéculation, conservation, diversité des types d’instruments financiers etc. - ne peuvent faire l'objet d'un contrôle a priori de l'Etablissement)</a:t>
            </a:r>
          </a:p>
          <a:p>
            <a:endParaRPr lang="fr-FR" sz="12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769020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3"/>
          <p:cNvSpPr>
            <a:spLocks noGrp="1"/>
          </p:cNvSpPr>
          <p:nvPr>
            <p:ph type="title"/>
          </p:nvPr>
        </p:nvSpPr>
        <p:spPr>
          <a:xfrm>
            <a:off x="349200" y="378000"/>
            <a:ext cx="8445600" cy="399600"/>
          </a:xfrm>
        </p:spPr>
        <p:txBody>
          <a:bodyPr/>
          <a:lstStyle/>
          <a:p>
            <a:r>
              <a:rPr lang="fr-FR" dirty="0"/>
              <a:t>Contexte et description du use case</a:t>
            </a:r>
          </a:p>
        </p:txBody>
      </p:sp>
      <p:sp>
        <p:nvSpPr>
          <p:cNvPr id="103" name="Rectangle 102">
            <a:extLst>
              <a:ext uri="{FF2B5EF4-FFF2-40B4-BE49-F238E27FC236}">
                <a16:creationId xmlns:a16="http://schemas.microsoft.com/office/drawing/2014/main" xmlns="" id="{6EE970B3-62A6-43DA-8E39-DA1FF1E6F1E3}"/>
              </a:ext>
            </a:extLst>
          </p:cNvPr>
          <p:cNvSpPr/>
          <p:nvPr/>
        </p:nvSpPr>
        <p:spPr>
          <a:xfrm>
            <a:off x="437091" y="2718688"/>
            <a:ext cx="8441806" cy="33237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Arial" panose="020B0604020202020204" pitchFamily="34" charset="0"/>
              <a:buChar char="•"/>
            </a:pPr>
            <a:r>
              <a:rPr lang="fr-FR" sz="1200" dirty="0">
                <a:solidFill>
                  <a:schemeClr val="tx1"/>
                </a:solidFill>
                <a:latin typeface="Arial Narrow" panose="020B0606020202030204" pitchFamily="34" charset="0"/>
              </a:rPr>
              <a:t>Dans le cadre du parcours épargne des personnes protégées, pour l’ensemble des mesures de protection sauf la curatelle simple et la sauvegarde de justice sans mandataire, les données clients relatives à la connaissance et l’expérience des instruments et marchés financiers ainsi que l’appréhension du risque sont renseignées et signées par le représentant légal. Sinon, la signature de la personne protégée est également </a:t>
            </a:r>
            <a:r>
              <a:rPr lang="fr-FR" sz="1200" dirty="0" smtClean="0">
                <a:solidFill>
                  <a:schemeClr val="tx1"/>
                </a:solidFill>
                <a:latin typeface="Arial Narrow" panose="020B0606020202030204" pitchFamily="34" charset="0"/>
              </a:rPr>
              <a:t>nécessaire </a:t>
            </a:r>
            <a:r>
              <a:rPr lang="fr-FR" sz="1200" dirty="0">
                <a:solidFill>
                  <a:schemeClr val="tx1"/>
                </a:solidFill>
                <a:latin typeface="Arial Narrow" panose="020B0606020202030204" pitchFamily="34" charset="0"/>
              </a:rPr>
              <a:t>(cf.p4</a:t>
            </a:r>
            <a:r>
              <a:rPr lang="fr-FR" sz="1200" dirty="0" smtClean="0">
                <a:solidFill>
                  <a:schemeClr val="tx1"/>
                </a:solidFill>
                <a:latin typeface="Arial Narrow" panose="020B0606020202030204" pitchFamily="34" charset="0"/>
              </a:rPr>
              <a:t>).</a:t>
            </a:r>
            <a:endParaRPr lang="fr-FR" sz="1200" dirty="0">
              <a:solidFill>
                <a:schemeClr val="tx1"/>
              </a:solidFill>
              <a:latin typeface="Arial Narrow" panose="020B0606020202030204" pitchFamily="34" charset="0"/>
            </a:endParaRPr>
          </a:p>
          <a:p>
            <a:pPr marL="171450" indent="-171450">
              <a:spcBef>
                <a:spcPts val="600"/>
              </a:spcBef>
              <a:buFont typeface="Arial" panose="020B0604020202020204" pitchFamily="34" charset="0"/>
              <a:buChar char="•"/>
            </a:pPr>
            <a:r>
              <a:rPr lang="fr-FR" sz="1200" dirty="0">
                <a:solidFill>
                  <a:schemeClr val="tx1"/>
                </a:solidFill>
                <a:latin typeface="Arial Narrow" panose="020B0606020202030204" pitchFamily="34" charset="0"/>
              </a:rPr>
              <a:t>Dans la grande majorité des cas, le Juge des tutelles va arbitrer à la baisse les propositions d’investissement sur les actifs « risqués ». Ainsi par défaut, le portefeuille modèle des clientèles Particuliers pour un risque R1 ne semble pas pertinent, une allocation manuelle plus conservatrice est recommandée</a:t>
            </a:r>
          </a:p>
          <a:p>
            <a:pPr marL="171450" indent="-171450">
              <a:spcBef>
                <a:spcPts val="600"/>
              </a:spcBef>
              <a:buFont typeface="Arial" panose="020B0604020202020204" pitchFamily="34" charset="0"/>
              <a:buChar char="•"/>
            </a:pPr>
            <a:r>
              <a:rPr lang="fr-FR" sz="1200" dirty="0">
                <a:solidFill>
                  <a:schemeClr val="tx1"/>
                </a:solidFill>
                <a:latin typeface="Arial Narrow" panose="020B0606020202030204" pitchFamily="34" charset="0"/>
              </a:rPr>
              <a:t>Pour les portefeuilles supérieurs à un certain seuil et/ou pris en charge par un GCP ou CAGP, nous recommandons d’utiliser l’allocation des portefeuilles modèles (DEFI) qui est plus appropriée sur ce niveau d’encours (cf.p6)</a:t>
            </a:r>
          </a:p>
          <a:p>
            <a:pPr marL="171450" indent="-171450">
              <a:spcBef>
                <a:spcPts val="600"/>
              </a:spcBef>
              <a:buFont typeface="Arial" panose="020B0604020202020204" pitchFamily="34" charset="0"/>
              <a:buChar char="•"/>
            </a:pPr>
            <a:r>
              <a:rPr lang="fr-FR" sz="1200" dirty="0">
                <a:solidFill>
                  <a:schemeClr val="tx1"/>
                </a:solidFill>
                <a:latin typeface="Arial Narrow" panose="020B0606020202030204" pitchFamily="34" charset="0"/>
              </a:rPr>
              <a:t>En cas de tutelle ou d’habilitation familiale spéciale, le délai de signature d’une proposition d’investissement pour une personne protégée est rarement inférieur à 30 jours, compte tenu du délai observé pour obtenir l’accord du Juge. </a:t>
            </a:r>
            <a:br>
              <a:rPr lang="fr-FR" sz="1200" dirty="0">
                <a:solidFill>
                  <a:schemeClr val="tx1"/>
                </a:solidFill>
                <a:latin typeface="Arial Narrow" panose="020B0606020202030204" pitchFamily="34" charset="0"/>
              </a:rPr>
            </a:br>
            <a:r>
              <a:rPr lang="fr-FR" sz="1200" dirty="0">
                <a:solidFill>
                  <a:schemeClr val="tx1"/>
                </a:solidFill>
                <a:latin typeface="Arial Narrow" panose="020B0606020202030204" pitchFamily="34" charset="0"/>
              </a:rPr>
              <a:t>Pour répondre à cette contrainte de délai, nous proposons de « saisir » une « nouvelle » proposition suite au retour du Juge. Proposition à saisir directement dans l’allocation manuelle dans </a:t>
            </a:r>
            <a:r>
              <a:rPr lang="fr-FR" sz="1200" dirty="0" err="1">
                <a:solidFill>
                  <a:schemeClr val="tx1"/>
                </a:solidFill>
                <a:latin typeface="Arial Narrow" panose="020B0606020202030204" pitchFamily="34" charset="0"/>
              </a:rPr>
              <a:t>MySys</a:t>
            </a:r>
            <a:r>
              <a:rPr lang="fr-FR" sz="1200" dirty="0">
                <a:solidFill>
                  <a:schemeClr val="tx1"/>
                </a:solidFill>
                <a:latin typeface="Arial Narrow" panose="020B0606020202030204" pitchFamily="34" charset="0"/>
              </a:rPr>
              <a:t> (lors d’un nouveau RDV avec le RL ou à distance) afin de disposer d’un nouveau délai de 30 jours pour valider la proposition. Dans cette deuxième boucle, l’accord du juge étant obtenu, la signature n’est plus nécessaire.</a:t>
            </a:r>
          </a:p>
          <a:p>
            <a:pPr marL="171450" indent="-171450">
              <a:spcBef>
                <a:spcPts val="600"/>
              </a:spcBef>
              <a:buFont typeface="Arial" panose="020B0604020202020204" pitchFamily="34" charset="0"/>
              <a:buChar char="•"/>
            </a:pPr>
            <a:r>
              <a:rPr lang="fr-FR" sz="1200" dirty="0">
                <a:solidFill>
                  <a:schemeClr val="tx1"/>
                </a:solidFill>
                <a:latin typeface="Arial Narrow" panose="020B0606020202030204" pitchFamily="34" charset="0"/>
              </a:rPr>
              <a:t>/!\ Rappel : il est nécessaire de récupérer le LEI du représentant légal lorsque celui-ci est un personne morale  (ex: association tutélaire ou hôpital) et si le passage d’ordre est sur des instruments listés (ex : actions).</a:t>
            </a:r>
          </a:p>
        </p:txBody>
      </p:sp>
      <p:grpSp>
        <p:nvGrpSpPr>
          <p:cNvPr id="5" name="Groupe 4">
            <a:extLst>
              <a:ext uri="{FF2B5EF4-FFF2-40B4-BE49-F238E27FC236}">
                <a16:creationId xmlns:a16="http://schemas.microsoft.com/office/drawing/2014/main" xmlns="" id="{D6F0E8E5-A3DC-4742-996E-7B7ECE8E73F6}"/>
              </a:ext>
            </a:extLst>
          </p:cNvPr>
          <p:cNvGrpSpPr/>
          <p:nvPr/>
        </p:nvGrpSpPr>
        <p:grpSpPr>
          <a:xfrm>
            <a:off x="255578" y="1054322"/>
            <a:ext cx="8526870" cy="130842"/>
            <a:chOff x="284453" y="956107"/>
            <a:chExt cx="8526870" cy="130842"/>
          </a:xfrm>
        </p:grpSpPr>
        <p:sp>
          <p:nvSpPr>
            <p:cNvPr id="102" name="Content Placeholder 2">
              <a:extLst>
                <a:ext uri="{FF2B5EF4-FFF2-40B4-BE49-F238E27FC236}">
                  <a16:creationId xmlns:a16="http://schemas.microsoft.com/office/drawing/2014/main" xmlns="" id="{8CCC2A46-7A97-4AF9-87F1-969CBD2CEE28}"/>
                </a:ext>
              </a:extLst>
            </p:cNvPr>
            <p:cNvSpPr txBox="1">
              <a:spLocks/>
            </p:cNvSpPr>
            <p:nvPr/>
          </p:nvSpPr>
          <p:spPr bwMode="auto">
            <a:xfrm>
              <a:off x="284453" y="956107"/>
              <a:ext cx="8282780" cy="130842"/>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0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300">
                  <a:solidFill>
                    <a:srgbClr val="C31632"/>
                  </a:solidFill>
                </a:rPr>
                <a:t>La prise en charge des personnes protégées dans le cadre du parcours accompagné transitoire : 4 impacts identifiés</a:t>
              </a:r>
              <a:endParaRPr lang="fr-FR" sz="1300" dirty="0">
                <a:solidFill>
                  <a:srgbClr val="C31632"/>
                </a:solidFill>
              </a:endParaRPr>
            </a:p>
          </p:txBody>
        </p:sp>
        <p:cxnSp>
          <p:nvCxnSpPr>
            <p:cNvPr id="104" name="Connecteur droit avec flèche 106">
              <a:extLst>
                <a:ext uri="{FF2B5EF4-FFF2-40B4-BE49-F238E27FC236}">
                  <a16:creationId xmlns:a16="http://schemas.microsoft.com/office/drawing/2014/main" xmlns="" id="{DC35E8BF-48C1-41FB-A32E-ABDA8FACA58F}"/>
                </a:ext>
              </a:extLst>
            </p:cNvPr>
            <p:cNvCxnSpPr>
              <a:cxnSpLocks/>
            </p:cNvCxnSpPr>
            <p:nvPr/>
          </p:nvCxnSpPr>
          <p:spPr>
            <a:xfrm>
              <a:off x="8092220" y="1039345"/>
              <a:ext cx="719103" cy="1483"/>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 name="Connecteur droit avec flèche 106">
            <a:extLst>
              <a:ext uri="{FF2B5EF4-FFF2-40B4-BE49-F238E27FC236}">
                <a16:creationId xmlns:a16="http://schemas.microsoft.com/office/drawing/2014/main" xmlns="" id="{D6459ADC-8F6F-4002-81F2-9DECD6A80343}"/>
              </a:ext>
            </a:extLst>
          </p:cNvPr>
          <p:cNvCxnSpPr>
            <a:cxnSpLocks/>
          </p:cNvCxnSpPr>
          <p:nvPr/>
        </p:nvCxnSpPr>
        <p:spPr>
          <a:xfrm>
            <a:off x="2101932" y="2505694"/>
            <a:ext cx="6776965" cy="2162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Content Placeholder 2">
            <a:extLst>
              <a:ext uri="{FF2B5EF4-FFF2-40B4-BE49-F238E27FC236}">
                <a16:creationId xmlns:a16="http://schemas.microsoft.com/office/drawing/2014/main" xmlns="" id="{CD8204E4-62A0-4838-9077-44940F498C34}"/>
              </a:ext>
            </a:extLst>
          </p:cNvPr>
          <p:cNvSpPr txBox="1">
            <a:spLocks/>
          </p:cNvSpPr>
          <p:nvPr/>
        </p:nvSpPr>
        <p:spPr bwMode="auto">
          <a:xfrm>
            <a:off x="255578" y="2411145"/>
            <a:ext cx="2012609" cy="162124"/>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dirty="0">
                <a:solidFill>
                  <a:srgbClr val="C31632"/>
                </a:solidFill>
              </a:rPr>
              <a:t>Description du cas d’usage </a:t>
            </a:r>
          </a:p>
        </p:txBody>
      </p:sp>
      <p:sp>
        <p:nvSpPr>
          <p:cNvPr id="6" name="Rectangle 5">
            <a:extLst>
              <a:ext uri="{FF2B5EF4-FFF2-40B4-BE49-F238E27FC236}">
                <a16:creationId xmlns:a16="http://schemas.microsoft.com/office/drawing/2014/main" xmlns="" id="{CD7EB350-2D06-4D38-A601-F93524F672A5}"/>
              </a:ext>
            </a:extLst>
          </p:cNvPr>
          <p:cNvSpPr/>
          <p:nvPr/>
        </p:nvSpPr>
        <p:spPr>
          <a:xfrm>
            <a:off x="472716" y="1149279"/>
            <a:ext cx="8027127" cy="1210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rPr>
              <a:t>La mise à jour du QCF en présence du représentant légal (RL) et de la personne protégée selon le type de mesure de protection juridique (capacité juridique)</a:t>
            </a:r>
          </a:p>
          <a:p>
            <a:pPr marL="180975" lvl="1">
              <a:spcAft>
                <a:spcPts val="600"/>
              </a:spcAft>
            </a:pPr>
            <a:r>
              <a:rPr lang="fr-FR" sz="1100" dirty="0">
                <a:solidFill>
                  <a:schemeClr val="tx1"/>
                </a:solidFill>
              </a:rPr>
              <a:t>Montant des avoirs à placer  &lt; 75 - 150K€ (seuil à choisir par la CE)  (non éligible GCP)  allocation manuelle</a:t>
            </a:r>
          </a:p>
          <a:p>
            <a:pPr marL="180975" lvl="1">
              <a:spcAft>
                <a:spcPts val="600"/>
              </a:spcAft>
            </a:pPr>
            <a:r>
              <a:rPr lang="fr-FR" sz="1100" dirty="0">
                <a:solidFill>
                  <a:schemeClr val="tx1"/>
                </a:solidFill>
              </a:rPr>
              <a:t>Montant des avoirs à placer &gt; 75 - 150K€ (seuil à choisir par la CE) (éligible GCP)  utilisation des modèles de portefeuille (DEFI)</a:t>
            </a:r>
          </a:p>
          <a:p>
            <a:pPr marL="180975" lvl="1">
              <a:spcAft>
                <a:spcPts val="600"/>
              </a:spcAft>
            </a:pPr>
            <a:r>
              <a:rPr lang="fr-FR" sz="1100" dirty="0">
                <a:solidFill>
                  <a:schemeClr val="tx1"/>
                </a:solidFill>
              </a:rPr>
              <a:t>Le délai de signature de la « proposition d’investissement » (conseil de la banque + synthèse épargne)</a:t>
            </a:r>
          </a:p>
        </p:txBody>
      </p:sp>
      <p:sp>
        <p:nvSpPr>
          <p:cNvPr id="2" name="Espace réservé du numéro de diapositive 1"/>
          <p:cNvSpPr>
            <a:spLocks noGrp="1"/>
          </p:cNvSpPr>
          <p:nvPr>
            <p:ph type="sldNum" sz="quarter" idx="12"/>
          </p:nvPr>
        </p:nvSpPr>
        <p:spPr/>
        <p:txBody>
          <a:bodyPr/>
          <a:lstStyle/>
          <a:p>
            <a:fld id="{0536D7D7-E68B-4848-A580-3E20DDE126DB}" type="slidenum">
              <a:rPr lang="fr-FR" smtClean="0"/>
              <a:pPr/>
              <a:t>3</a:t>
            </a:fld>
            <a:endParaRPr lang="fr-FR" dirty="0"/>
          </a:p>
        </p:txBody>
      </p:sp>
      <p:sp>
        <p:nvSpPr>
          <p:cNvPr id="12" name="Ellipse 11">
            <a:extLst>
              <a:ext uri="{FF2B5EF4-FFF2-40B4-BE49-F238E27FC236}">
                <a16:creationId xmlns:a16="http://schemas.microsoft.com/office/drawing/2014/main" xmlns="" id="{F51FC02E-C19E-4656-8FD2-09FB9AEBC246}"/>
              </a:ext>
            </a:extLst>
          </p:cNvPr>
          <p:cNvSpPr/>
          <p:nvPr/>
        </p:nvSpPr>
        <p:spPr>
          <a:xfrm>
            <a:off x="467246" y="1284685"/>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sp>
        <p:nvSpPr>
          <p:cNvPr id="13" name="Ellipse 12">
            <a:extLst>
              <a:ext uri="{FF2B5EF4-FFF2-40B4-BE49-F238E27FC236}">
                <a16:creationId xmlns:a16="http://schemas.microsoft.com/office/drawing/2014/main" xmlns="" id="{F51FC02E-C19E-4656-8FD2-09FB9AEBC246}"/>
              </a:ext>
            </a:extLst>
          </p:cNvPr>
          <p:cNvSpPr/>
          <p:nvPr/>
        </p:nvSpPr>
        <p:spPr>
          <a:xfrm>
            <a:off x="458454" y="1627573"/>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4" name="Ellipse 13">
            <a:extLst>
              <a:ext uri="{FF2B5EF4-FFF2-40B4-BE49-F238E27FC236}">
                <a16:creationId xmlns:a16="http://schemas.microsoft.com/office/drawing/2014/main" xmlns="" id="{F51FC02E-C19E-4656-8FD2-09FB9AEBC246}"/>
              </a:ext>
            </a:extLst>
          </p:cNvPr>
          <p:cNvSpPr/>
          <p:nvPr/>
        </p:nvSpPr>
        <p:spPr>
          <a:xfrm>
            <a:off x="458454" y="1873749"/>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Ellipse 14">
            <a:extLst>
              <a:ext uri="{FF2B5EF4-FFF2-40B4-BE49-F238E27FC236}">
                <a16:creationId xmlns:a16="http://schemas.microsoft.com/office/drawing/2014/main" xmlns="" id="{F51FC02E-C19E-4656-8FD2-09FB9AEBC246}"/>
              </a:ext>
            </a:extLst>
          </p:cNvPr>
          <p:cNvSpPr/>
          <p:nvPr/>
        </p:nvSpPr>
        <p:spPr>
          <a:xfrm>
            <a:off x="452598" y="2114069"/>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4</a:t>
            </a:r>
          </a:p>
        </p:txBody>
      </p:sp>
    </p:spTree>
    <p:extLst>
      <p:ext uri="{BB962C8B-B14F-4D97-AF65-F5344CB8AC3E}">
        <p14:creationId xmlns:p14="http://schemas.microsoft.com/office/powerpoint/2010/main" val="105301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3"/>
          <p:cNvSpPr>
            <a:spLocks noGrp="1"/>
          </p:cNvSpPr>
          <p:nvPr>
            <p:ph type="title"/>
          </p:nvPr>
        </p:nvSpPr>
        <p:spPr>
          <a:xfrm>
            <a:off x="349200" y="378000"/>
            <a:ext cx="8445600" cy="399600"/>
          </a:xfrm>
        </p:spPr>
        <p:txBody>
          <a:bodyPr/>
          <a:lstStyle/>
          <a:p>
            <a:r>
              <a:rPr lang="fr-FR" dirty="0"/>
              <a:t>Les solutions et étapes à suivre par le conseiller</a:t>
            </a:r>
          </a:p>
        </p:txBody>
      </p:sp>
      <p:grpSp>
        <p:nvGrpSpPr>
          <p:cNvPr id="75" name="Groupe 74">
            <a:extLst>
              <a:ext uri="{FF2B5EF4-FFF2-40B4-BE49-F238E27FC236}">
                <a16:creationId xmlns:a16="http://schemas.microsoft.com/office/drawing/2014/main" xmlns="" id="{205B8FE1-5721-4038-A1AB-4723DC6B779A}"/>
              </a:ext>
            </a:extLst>
          </p:cNvPr>
          <p:cNvGrpSpPr/>
          <p:nvPr/>
        </p:nvGrpSpPr>
        <p:grpSpPr>
          <a:xfrm>
            <a:off x="4585657" y="1050268"/>
            <a:ext cx="1512000" cy="168796"/>
            <a:chOff x="2257361" y="1587680"/>
            <a:chExt cx="848253" cy="185676"/>
          </a:xfrm>
        </p:grpSpPr>
        <p:sp>
          <p:nvSpPr>
            <p:cNvPr id="76" name="Organigramme : Données 75">
              <a:extLst>
                <a:ext uri="{FF2B5EF4-FFF2-40B4-BE49-F238E27FC236}">
                  <a16:creationId xmlns:a16="http://schemas.microsoft.com/office/drawing/2014/main" xmlns="" id="{8C328C5B-6132-4D62-9B02-6B84B8359846}"/>
                </a:ext>
              </a:extLst>
            </p:cNvPr>
            <p:cNvSpPr/>
            <p:nvPr/>
          </p:nvSpPr>
          <p:spPr>
            <a:xfrm>
              <a:off x="2257361"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1</a:t>
              </a:r>
            </a:p>
          </p:txBody>
        </p:sp>
        <p:sp>
          <p:nvSpPr>
            <p:cNvPr id="77" name="Organigramme : Données 76">
              <a:extLst>
                <a:ext uri="{FF2B5EF4-FFF2-40B4-BE49-F238E27FC236}">
                  <a16:creationId xmlns:a16="http://schemas.microsoft.com/office/drawing/2014/main" xmlns="" id="{AB71FB60-A3E3-42B5-8A26-855FC5EBBCAE}"/>
                </a:ext>
              </a:extLst>
            </p:cNvPr>
            <p:cNvSpPr/>
            <p:nvPr/>
          </p:nvSpPr>
          <p:spPr>
            <a:xfrm>
              <a:off x="2461819" y="1587680"/>
              <a:ext cx="234880" cy="185676"/>
            </a:xfrm>
            <a:prstGeom prst="flowChartInputOutput">
              <a:avLst/>
            </a:prstGeom>
            <a:solidFill>
              <a:srgbClr val="C31632"/>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2</a:t>
              </a:r>
            </a:p>
          </p:txBody>
        </p:sp>
        <p:sp>
          <p:nvSpPr>
            <p:cNvPr id="78" name="Organigramme : Données 77">
              <a:extLst>
                <a:ext uri="{FF2B5EF4-FFF2-40B4-BE49-F238E27FC236}">
                  <a16:creationId xmlns:a16="http://schemas.microsoft.com/office/drawing/2014/main" xmlns="" id="{74D755A2-2B9B-4B99-BB6E-E5BCB82E3AFC}"/>
                </a:ext>
              </a:extLst>
            </p:cNvPr>
            <p:cNvSpPr/>
            <p:nvPr/>
          </p:nvSpPr>
          <p:spPr>
            <a:xfrm>
              <a:off x="2666277"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3</a:t>
              </a:r>
            </a:p>
          </p:txBody>
        </p:sp>
        <p:sp>
          <p:nvSpPr>
            <p:cNvPr id="79" name="Organigramme : Données 78">
              <a:extLst>
                <a:ext uri="{FF2B5EF4-FFF2-40B4-BE49-F238E27FC236}">
                  <a16:creationId xmlns:a16="http://schemas.microsoft.com/office/drawing/2014/main" xmlns="" id="{2651B540-8557-4EE8-8ACE-338D24152C2F}"/>
                </a:ext>
              </a:extLst>
            </p:cNvPr>
            <p:cNvSpPr/>
            <p:nvPr/>
          </p:nvSpPr>
          <p:spPr>
            <a:xfrm>
              <a:off x="2870734"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4</a:t>
              </a:r>
            </a:p>
          </p:txBody>
        </p:sp>
      </p:grpSp>
      <p:grpSp>
        <p:nvGrpSpPr>
          <p:cNvPr id="85" name="Groupe 84">
            <a:extLst>
              <a:ext uri="{FF2B5EF4-FFF2-40B4-BE49-F238E27FC236}">
                <a16:creationId xmlns:a16="http://schemas.microsoft.com/office/drawing/2014/main" xmlns="" id="{DCB2CFAF-1339-4F36-AF70-F15E2CDDB5DA}"/>
              </a:ext>
            </a:extLst>
          </p:cNvPr>
          <p:cNvGrpSpPr/>
          <p:nvPr/>
        </p:nvGrpSpPr>
        <p:grpSpPr>
          <a:xfrm>
            <a:off x="332924" y="1050268"/>
            <a:ext cx="1512000" cy="168796"/>
            <a:chOff x="338637" y="1587680"/>
            <a:chExt cx="848253" cy="185676"/>
          </a:xfrm>
        </p:grpSpPr>
        <p:sp>
          <p:nvSpPr>
            <p:cNvPr id="86" name="Organigramme : Données 85">
              <a:extLst>
                <a:ext uri="{FF2B5EF4-FFF2-40B4-BE49-F238E27FC236}">
                  <a16:creationId xmlns:a16="http://schemas.microsoft.com/office/drawing/2014/main" xmlns="" id="{AC81BEAF-C119-4783-812C-B8896FCB9CDC}"/>
                </a:ext>
              </a:extLst>
            </p:cNvPr>
            <p:cNvSpPr/>
            <p:nvPr/>
          </p:nvSpPr>
          <p:spPr>
            <a:xfrm>
              <a:off x="338637" y="1587680"/>
              <a:ext cx="234880" cy="185676"/>
            </a:xfrm>
            <a:prstGeom prst="flowChartInputOutput">
              <a:avLst/>
            </a:prstGeom>
            <a:solidFill>
              <a:srgbClr val="C31632"/>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1</a:t>
              </a:r>
            </a:p>
          </p:txBody>
        </p:sp>
        <p:sp>
          <p:nvSpPr>
            <p:cNvPr id="87" name="Organigramme : Données 86">
              <a:extLst>
                <a:ext uri="{FF2B5EF4-FFF2-40B4-BE49-F238E27FC236}">
                  <a16:creationId xmlns:a16="http://schemas.microsoft.com/office/drawing/2014/main" xmlns="" id="{D4EEA2C6-ABAF-4E52-BC7F-11DC350CC8EA}"/>
                </a:ext>
              </a:extLst>
            </p:cNvPr>
            <p:cNvSpPr/>
            <p:nvPr/>
          </p:nvSpPr>
          <p:spPr>
            <a:xfrm>
              <a:off x="543095"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2</a:t>
              </a:r>
            </a:p>
          </p:txBody>
        </p:sp>
        <p:sp>
          <p:nvSpPr>
            <p:cNvPr id="88" name="Organigramme : Données 87">
              <a:extLst>
                <a:ext uri="{FF2B5EF4-FFF2-40B4-BE49-F238E27FC236}">
                  <a16:creationId xmlns:a16="http://schemas.microsoft.com/office/drawing/2014/main" xmlns="" id="{14FCA8BB-CF37-4E62-9BC3-52E91F562411}"/>
                </a:ext>
              </a:extLst>
            </p:cNvPr>
            <p:cNvSpPr/>
            <p:nvPr/>
          </p:nvSpPr>
          <p:spPr>
            <a:xfrm>
              <a:off x="747553"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3</a:t>
              </a:r>
            </a:p>
          </p:txBody>
        </p:sp>
        <p:sp>
          <p:nvSpPr>
            <p:cNvPr id="89" name="Organigramme : Données 88">
              <a:extLst>
                <a:ext uri="{FF2B5EF4-FFF2-40B4-BE49-F238E27FC236}">
                  <a16:creationId xmlns:a16="http://schemas.microsoft.com/office/drawing/2014/main" xmlns="" id="{85C42EE0-4CC9-41DF-8CCE-CE20FE2D9345}"/>
                </a:ext>
              </a:extLst>
            </p:cNvPr>
            <p:cNvSpPr/>
            <p:nvPr/>
          </p:nvSpPr>
          <p:spPr>
            <a:xfrm>
              <a:off x="952010"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4</a:t>
              </a:r>
            </a:p>
          </p:txBody>
        </p:sp>
      </p:grpSp>
      <p:cxnSp>
        <p:nvCxnSpPr>
          <p:cNvPr id="96" name="Connecteur droit avec flèche 95">
            <a:extLst>
              <a:ext uri="{FF2B5EF4-FFF2-40B4-BE49-F238E27FC236}">
                <a16:creationId xmlns:a16="http://schemas.microsoft.com/office/drawing/2014/main" xmlns="" id="{A277B56A-6B64-41AE-9C3A-CDDF37FB4E1D}"/>
              </a:ext>
            </a:extLst>
          </p:cNvPr>
          <p:cNvCxnSpPr/>
          <p:nvPr/>
        </p:nvCxnSpPr>
        <p:spPr>
          <a:xfrm flipV="1">
            <a:off x="4459548" y="1254023"/>
            <a:ext cx="0" cy="4435578"/>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100" name="Chevron 8">
            <a:extLst>
              <a:ext uri="{FF2B5EF4-FFF2-40B4-BE49-F238E27FC236}">
                <a16:creationId xmlns:a16="http://schemas.microsoft.com/office/drawing/2014/main" xmlns="" id="{EE8039B8-1A89-450F-80E0-95ECFB12BC93}"/>
              </a:ext>
            </a:extLst>
          </p:cNvPr>
          <p:cNvSpPr/>
          <p:nvPr/>
        </p:nvSpPr>
        <p:spPr>
          <a:xfrm>
            <a:off x="4318898" y="3108706"/>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fr-FR" kern="0">
              <a:solidFill>
                <a:prstClr val="black"/>
              </a:solidFill>
              <a:latin typeface="Calibri" panose="020F0502020204030204"/>
            </a:endParaRPr>
          </a:p>
        </p:txBody>
      </p:sp>
      <p:sp>
        <p:nvSpPr>
          <p:cNvPr id="103" name="Content Placeholder 2">
            <a:extLst>
              <a:ext uri="{FF2B5EF4-FFF2-40B4-BE49-F238E27FC236}">
                <a16:creationId xmlns:a16="http://schemas.microsoft.com/office/drawing/2014/main" xmlns="" id="{F57E5C9C-5963-4D4A-9D99-F94CCF3566BB}"/>
              </a:ext>
            </a:extLst>
          </p:cNvPr>
          <p:cNvSpPr txBox="1">
            <a:spLocks/>
          </p:cNvSpPr>
          <p:nvPr/>
        </p:nvSpPr>
        <p:spPr bwMode="auto">
          <a:xfrm>
            <a:off x="597054" y="1325726"/>
            <a:ext cx="107153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4F81BD"/>
              </a:buClr>
              <a:buFont typeface="Wingdings" pitchFamily="2" charset="2"/>
              <a:buNone/>
            </a:pPr>
            <a:r>
              <a:rPr lang="fr-FR" sz="1000" kern="0" cap="small" dirty="0">
                <a:solidFill>
                  <a:srgbClr val="C31632"/>
                </a:solidFill>
                <a:latin typeface="Calibri" panose="020F0502020204030204"/>
              </a:rPr>
              <a:t>projets</a:t>
            </a:r>
          </a:p>
        </p:txBody>
      </p:sp>
      <p:sp>
        <p:nvSpPr>
          <p:cNvPr id="104" name="Content Placeholder 2">
            <a:extLst>
              <a:ext uri="{FF2B5EF4-FFF2-40B4-BE49-F238E27FC236}">
                <a16:creationId xmlns:a16="http://schemas.microsoft.com/office/drawing/2014/main" xmlns="" id="{C194F7B7-AA99-40B6-BEAE-B1DF8FFDB9FB}"/>
              </a:ext>
            </a:extLst>
          </p:cNvPr>
          <p:cNvSpPr txBox="1">
            <a:spLocks/>
          </p:cNvSpPr>
          <p:nvPr/>
        </p:nvSpPr>
        <p:spPr bwMode="auto">
          <a:xfrm>
            <a:off x="5282327" y="1325726"/>
            <a:ext cx="107153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4F81BD"/>
              </a:buClr>
              <a:buFont typeface="Wingdings" pitchFamily="2" charset="2"/>
              <a:buNone/>
            </a:pPr>
            <a:r>
              <a:rPr lang="fr-FR" sz="1000" kern="0" cap="small" dirty="0">
                <a:solidFill>
                  <a:srgbClr val="C31632"/>
                </a:solidFill>
                <a:latin typeface="Calibri" panose="020F0502020204030204"/>
              </a:rPr>
              <a:t>Durée</a:t>
            </a:r>
          </a:p>
        </p:txBody>
      </p:sp>
      <p:grpSp>
        <p:nvGrpSpPr>
          <p:cNvPr id="107" name="Groupe 106">
            <a:extLst>
              <a:ext uri="{FF2B5EF4-FFF2-40B4-BE49-F238E27FC236}">
                <a16:creationId xmlns:a16="http://schemas.microsoft.com/office/drawing/2014/main" xmlns="" id="{BD682694-8D5E-4F83-B2F3-56AF9E8565AD}"/>
              </a:ext>
            </a:extLst>
          </p:cNvPr>
          <p:cNvGrpSpPr/>
          <p:nvPr/>
        </p:nvGrpSpPr>
        <p:grpSpPr>
          <a:xfrm>
            <a:off x="309054" y="1306488"/>
            <a:ext cx="288000" cy="288000"/>
            <a:chOff x="684895" y="2610187"/>
            <a:chExt cx="386064" cy="386065"/>
          </a:xfrm>
        </p:grpSpPr>
        <p:sp>
          <p:nvSpPr>
            <p:cNvPr id="108" name="Ellipse 166">
              <a:extLst>
                <a:ext uri="{FF2B5EF4-FFF2-40B4-BE49-F238E27FC236}">
                  <a16:creationId xmlns:a16="http://schemas.microsoft.com/office/drawing/2014/main" xmlns="" id="{4D81B0AB-50A6-48A8-82D0-7C403AF24745}"/>
                </a:ext>
              </a:extLst>
            </p:cNvPr>
            <p:cNvSpPr/>
            <p:nvPr/>
          </p:nvSpPr>
          <p:spPr>
            <a:xfrm>
              <a:off x="684895" y="2610187"/>
              <a:ext cx="386064" cy="386065"/>
            </a:xfrm>
            <a:prstGeom prst="ellipse">
              <a:avLst/>
            </a:prstGeom>
            <a:solidFill>
              <a:srgbClr val="C31632"/>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sz="1400" dirty="0">
                <a:solidFill>
                  <a:prstClr val="white"/>
                </a:solidFill>
                <a:latin typeface="Calibri" panose="020F0502020204030204"/>
              </a:endParaRPr>
            </a:p>
          </p:txBody>
        </p:sp>
        <p:sp>
          <p:nvSpPr>
            <p:cNvPr id="109" name="Ellipse 11">
              <a:extLst>
                <a:ext uri="{FF2B5EF4-FFF2-40B4-BE49-F238E27FC236}">
                  <a16:creationId xmlns:a16="http://schemas.microsoft.com/office/drawing/2014/main" xmlns="" id="{EBA7F3CC-7A17-4D57-A29F-1027E3F73B05}"/>
                </a:ext>
              </a:extLst>
            </p:cNvPr>
            <p:cNvSpPr/>
            <p:nvPr/>
          </p:nvSpPr>
          <p:spPr>
            <a:xfrm rot="6300000">
              <a:off x="736620" y="2729275"/>
              <a:ext cx="329419" cy="184962"/>
            </a:xfrm>
            <a:custGeom>
              <a:avLst/>
              <a:gdLst/>
              <a:ahLst/>
              <a:cxnLst/>
              <a:rect l="l" t="t" r="r" b="b"/>
              <a:pathLst>
                <a:path w="6029484" h="3385449">
                  <a:moveTo>
                    <a:pt x="1621162" y="2378057"/>
                  </a:moveTo>
                  <a:lnTo>
                    <a:pt x="2373798" y="2378057"/>
                  </a:lnTo>
                  <a:cubicBezTo>
                    <a:pt x="2393876" y="2409466"/>
                    <a:pt x="2417728" y="2426722"/>
                    <a:pt x="2443059" y="2426722"/>
                  </a:cubicBezTo>
                  <a:cubicBezTo>
                    <a:pt x="2468389" y="2426722"/>
                    <a:pt x="2492241" y="2409465"/>
                    <a:pt x="2512319" y="2378057"/>
                  </a:cubicBezTo>
                  <a:lnTo>
                    <a:pt x="2904602" y="2378057"/>
                  </a:lnTo>
                  <a:lnTo>
                    <a:pt x="2837210" y="2126547"/>
                  </a:lnTo>
                  <a:cubicBezTo>
                    <a:pt x="2676303" y="2168624"/>
                    <a:pt x="2546214" y="2188077"/>
                    <a:pt x="2541519" y="2170555"/>
                  </a:cubicBezTo>
                  <a:lnTo>
                    <a:pt x="2523606" y="2103705"/>
                  </a:lnTo>
                  <a:cubicBezTo>
                    <a:pt x="2518912" y="2086183"/>
                    <a:pt x="2641298" y="2037985"/>
                    <a:pt x="2801687" y="1993971"/>
                  </a:cubicBezTo>
                  <a:lnTo>
                    <a:pt x="2732654" y="1736337"/>
                  </a:lnTo>
                  <a:lnTo>
                    <a:pt x="2392927" y="1932479"/>
                  </a:lnTo>
                  <a:cubicBezTo>
                    <a:pt x="2359835" y="1915317"/>
                    <a:pt x="2330550" y="1912298"/>
                    <a:pt x="2308613" y="1924963"/>
                  </a:cubicBezTo>
                  <a:cubicBezTo>
                    <a:pt x="2286676" y="1937629"/>
                    <a:pt x="2274648" y="1964499"/>
                    <a:pt x="2272964" y="2001739"/>
                  </a:cubicBezTo>
                  <a:close/>
                  <a:moveTo>
                    <a:pt x="730141" y="2562604"/>
                  </a:moveTo>
                  <a:lnTo>
                    <a:pt x="1459055" y="2367292"/>
                  </a:lnTo>
                  <a:lnTo>
                    <a:pt x="1454673" y="2359075"/>
                  </a:lnTo>
                  <a:lnTo>
                    <a:pt x="1436861" y="2337056"/>
                  </a:lnTo>
                  <a:cubicBezTo>
                    <a:pt x="1430481" y="2326005"/>
                    <a:pt x="1425587" y="2314602"/>
                    <a:pt x="1423657" y="2302711"/>
                  </a:cubicBezTo>
                  <a:cubicBezTo>
                    <a:pt x="1335702" y="2171865"/>
                    <a:pt x="1171011" y="2105537"/>
                    <a:pt x="1009864" y="2148716"/>
                  </a:cubicBezTo>
                  <a:cubicBezTo>
                    <a:pt x="823885" y="2198549"/>
                    <a:pt x="706746" y="2377056"/>
                    <a:pt x="730141" y="2562604"/>
                  </a:cubicBezTo>
                  <a:close/>
                  <a:moveTo>
                    <a:pt x="758882" y="2669868"/>
                  </a:moveTo>
                  <a:cubicBezTo>
                    <a:pt x="831396" y="2842254"/>
                    <a:pt x="1022094" y="2938276"/>
                    <a:pt x="1208073" y="2888443"/>
                  </a:cubicBezTo>
                  <a:cubicBezTo>
                    <a:pt x="1368299" y="2845511"/>
                    <a:pt x="1477430" y="2707072"/>
                    <a:pt x="1489149" y="2550663"/>
                  </a:cubicBezTo>
                  <a:cubicBezTo>
                    <a:pt x="1484324" y="2536826"/>
                    <a:pt x="1482053" y="2521610"/>
                    <a:pt x="1482053" y="2505716"/>
                  </a:cubicBezTo>
                  <a:lnTo>
                    <a:pt x="1486936" y="2474786"/>
                  </a:lnTo>
                  <a:close/>
                  <a:moveTo>
                    <a:pt x="74548" y="2944848"/>
                  </a:moveTo>
                  <a:lnTo>
                    <a:pt x="0" y="2666631"/>
                  </a:lnTo>
                  <a:lnTo>
                    <a:pt x="486880" y="2536172"/>
                  </a:lnTo>
                  <a:lnTo>
                    <a:pt x="509784" y="2621648"/>
                  </a:lnTo>
                  <a:lnTo>
                    <a:pt x="654299" y="2582925"/>
                  </a:lnTo>
                  <a:cubicBezTo>
                    <a:pt x="619506" y="2355376"/>
                    <a:pt x="761627" y="2133944"/>
                    <a:pt x="989542" y="2072875"/>
                  </a:cubicBezTo>
                  <a:cubicBezTo>
                    <a:pt x="1156559" y="2028122"/>
                    <a:pt x="1326735" y="2080984"/>
                    <a:pt x="1437621" y="2198054"/>
                  </a:cubicBezTo>
                  <a:lnTo>
                    <a:pt x="1459480" y="2176590"/>
                  </a:lnTo>
                  <a:lnTo>
                    <a:pt x="2151400" y="1777110"/>
                  </a:lnTo>
                  <a:cubicBezTo>
                    <a:pt x="2179894" y="1789263"/>
                    <a:pt x="2205025" y="1790322"/>
                    <a:pt x="2224415" y="1779127"/>
                  </a:cubicBezTo>
                  <a:cubicBezTo>
                    <a:pt x="2243805" y="1767932"/>
                    <a:pt x="2255453" y="1745639"/>
                    <a:pt x="2259176" y="1714886"/>
                  </a:cubicBezTo>
                  <a:lnTo>
                    <a:pt x="2664242" y="1481020"/>
                  </a:lnTo>
                  <a:lnTo>
                    <a:pt x="2568203" y="1122597"/>
                  </a:lnTo>
                  <a:lnTo>
                    <a:pt x="2525014" y="1134170"/>
                  </a:lnTo>
                  <a:lnTo>
                    <a:pt x="2424277" y="758213"/>
                  </a:lnTo>
                  <a:lnTo>
                    <a:pt x="2562872" y="721076"/>
                  </a:lnTo>
                  <a:lnTo>
                    <a:pt x="2663609" y="1097033"/>
                  </a:lnTo>
                  <a:lnTo>
                    <a:pt x="2612364" y="1110764"/>
                  </a:lnTo>
                  <a:lnTo>
                    <a:pt x="2705232" y="1457354"/>
                  </a:lnTo>
                  <a:lnTo>
                    <a:pt x="4397136" y="480534"/>
                  </a:lnTo>
                  <a:lnTo>
                    <a:pt x="4397134" y="480530"/>
                  </a:lnTo>
                  <a:lnTo>
                    <a:pt x="4844138" y="222452"/>
                  </a:lnTo>
                  <a:lnTo>
                    <a:pt x="4853235" y="238209"/>
                  </a:lnTo>
                  <a:lnTo>
                    <a:pt x="5338482" y="0"/>
                  </a:lnTo>
                  <a:lnTo>
                    <a:pt x="4889564" y="301133"/>
                  </a:lnTo>
                  <a:lnTo>
                    <a:pt x="4914353" y="344067"/>
                  </a:lnTo>
                  <a:lnTo>
                    <a:pt x="4895772" y="354795"/>
                  </a:lnTo>
                  <a:lnTo>
                    <a:pt x="4727401" y="576482"/>
                  </a:lnTo>
                  <a:lnTo>
                    <a:pt x="4730946" y="582622"/>
                  </a:lnTo>
                  <a:lnTo>
                    <a:pt x="4558162" y="682379"/>
                  </a:lnTo>
                  <a:cubicBezTo>
                    <a:pt x="4516015" y="680570"/>
                    <a:pt x="4472355" y="682075"/>
                    <a:pt x="4427931" y="686243"/>
                  </a:cubicBezTo>
                  <a:cubicBezTo>
                    <a:pt x="4172655" y="710197"/>
                    <a:pt x="3988830" y="813056"/>
                    <a:pt x="4017345" y="915987"/>
                  </a:cubicBezTo>
                  <a:cubicBezTo>
                    <a:pt x="4023047" y="936569"/>
                    <a:pt x="4036808" y="955596"/>
                    <a:pt x="4057998" y="971149"/>
                  </a:cubicBezTo>
                  <a:lnTo>
                    <a:pt x="2773644" y="1712671"/>
                  </a:lnTo>
                  <a:lnTo>
                    <a:pt x="2845801" y="1981965"/>
                  </a:lnTo>
                  <a:cubicBezTo>
                    <a:pt x="3010442" y="1938561"/>
                    <a:pt x="3144823" y="1918158"/>
                    <a:pt x="3149596" y="1935971"/>
                  </a:cubicBezTo>
                  <a:lnTo>
                    <a:pt x="3167509" y="2002822"/>
                  </a:lnTo>
                  <a:cubicBezTo>
                    <a:pt x="3172282" y="2020635"/>
                    <a:pt x="3045703" y="2070156"/>
                    <a:pt x="2881418" y="2114888"/>
                  </a:cubicBezTo>
                  <a:lnTo>
                    <a:pt x="2951934" y="2378057"/>
                  </a:lnTo>
                  <a:lnTo>
                    <a:pt x="4434978" y="2378057"/>
                  </a:lnTo>
                  <a:cubicBezTo>
                    <a:pt x="4424404" y="2402122"/>
                    <a:pt x="4421999" y="2425481"/>
                    <a:pt x="4427353" y="2446156"/>
                  </a:cubicBezTo>
                  <a:cubicBezTo>
                    <a:pt x="4454123" y="2549554"/>
                    <a:pt x="4664750" y="2546720"/>
                    <a:pt x="4897802" y="2439827"/>
                  </a:cubicBezTo>
                  <a:cubicBezTo>
                    <a:pt x="4938359" y="2421225"/>
                    <a:pt x="4976922" y="2400698"/>
                    <a:pt x="5012517" y="2378057"/>
                  </a:cubicBezTo>
                  <a:lnTo>
                    <a:pt x="5212031" y="2378057"/>
                  </a:lnTo>
                  <a:lnTo>
                    <a:pt x="5212031" y="2385148"/>
                  </a:lnTo>
                  <a:lnTo>
                    <a:pt x="5468689" y="2492949"/>
                  </a:lnTo>
                  <a:lnTo>
                    <a:pt x="5490144" y="2492949"/>
                  </a:lnTo>
                  <a:lnTo>
                    <a:pt x="5490143" y="2542525"/>
                  </a:lnTo>
                  <a:lnTo>
                    <a:pt x="6029484" y="2578856"/>
                  </a:lnTo>
                  <a:lnTo>
                    <a:pt x="5490143" y="2615184"/>
                  </a:lnTo>
                  <a:lnTo>
                    <a:pt x="5490143" y="2633378"/>
                  </a:lnTo>
                  <a:lnTo>
                    <a:pt x="4973988" y="2633378"/>
                  </a:lnTo>
                  <a:lnTo>
                    <a:pt x="4973988" y="2633374"/>
                  </a:lnTo>
                  <a:lnTo>
                    <a:pt x="3020346" y="2633374"/>
                  </a:lnTo>
                  <a:lnTo>
                    <a:pt x="3114855" y="2986087"/>
                  </a:lnTo>
                  <a:lnTo>
                    <a:pt x="3166100" y="2972356"/>
                  </a:lnTo>
                  <a:lnTo>
                    <a:pt x="3266838" y="3348313"/>
                  </a:lnTo>
                  <a:lnTo>
                    <a:pt x="3128243" y="3385449"/>
                  </a:lnTo>
                  <a:lnTo>
                    <a:pt x="3027506" y="3009492"/>
                  </a:lnTo>
                  <a:lnTo>
                    <a:pt x="3070694" y="2997920"/>
                  </a:lnTo>
                  <a:lnTo>
                    <a:pt x="2973014" y="2633374"/>
                  </a:lnTo>
                  <a:lnTo>
                    <a:pt x="2505284" y="2633374"/>
                  </a:lnTo>
                  <a:cubicBezTo>
                    <a:pt x="2486683" y="2608602"/>
                    <a:pt x="2465449" y="2595119"/>
                    <a:pt x="2443059" y="2595119"/>
                  </a:cubicBezTo>
                  <a:cubicBezTo>
                    <a:pt x="2420670" y="2595119"/>
                    <a:pt x="2399435" y="2608602"/>
                    <a:pt x="2380835" y="2633374"/>
                  </a:cubicBezTo>
                  <a:lnTo>
                    <a:pt x="1581875" y="2633374"/>
                  </a:lnTo>
                  <a:lnTo>
                    <a:pt x="1555058" y="2628189"/>
                  </a:lnTo>
                  <a:cubicBezTo>
                    <a:pt x="1518183" y="2786683"/>
                    <a:pt x="1396674" y="2919195"/>
                    <a:pt x="1228395" y="2964285"/>
                  </a:cubicBezTo>
                  <a:cubicBezTo>
                    <a:pt x="1000480" y="3025355"/>
                    <a:pt x="766683" y="2904649"/>
                    <a:pt x="683040" y="2690190"/>
                  </a:cubicBezTo>
                  <a:lnTo>
                    <a:pt x="538525" y="2728912"/>
                  </a:lnTo>
                  <a:lnTo>
                    <a:pt x="561428" y="2814389"/>
                  </a:lnTo>
                  <a:close/>
                </a:path>
              </a:pathLst>
            </a:custGeom>
            <a:solidFill>
              <a:sysClr val="window" lastClr="FFFFFF"/>
            </a:solidFill>
            <a:ln w="3175" cap="flat" cmpd="sng" algn="ctr">
              <a:noFill/>
              <a:prstDash val="solid"/>
              <a:miter lim="800000"/>
            </a:ln>
            <a:effectLst/>
          </p:spPr>
          <p:txBody>
            <a:bodyPr rtlCol="0" anchor="ctr"/>
            <a:lstStyle/>
            <a:p>
              <a:pPr algn="ctr">
                <a:defRPr/>
              </a:pPr>
              <a:endParaRPr lang="fr-FR" sz="1400" kern="0" dirty="0">
                <a:solidFill>
                  <a:prstClr val="white"/>
                </a:solidFill>
                <a:latin typeface="Calibri" panose="020F0502020204030204"/>
              </a:endParaRPr>
            </a:p>
          </p:txBody>
        </p:sp>
      </p:grpSp>
      <p:sp>
        <p:nvSpPr>
          <p:cNvPr id="113" name="Ellipse 166">
            <a:extLst>
              <a:ext uri="{FF2B5EF4-FFF2-40B4-BE49-F238E27FC236}">
                <a16:creationId xmlns:a16="http://schemas.microsoft.com/office/drawing/2014/main" xmlns="" id="{5BF747B0-4C56-4232-B019-5B29A6E4C448}"/>
              </a:ext>
            </a:extLst>
          </p:cNvPr>
          <p:cNvSpPr/>
          <p:nvPr/>
        </p:nvSpPr>
        <p:spPr>
          <a:xfrm>
            <a:off x="4964155" y="1306488"/>
            <a:ext cx="288000" cy="288000"/>
          </a:xfrm>
          <a:prstGeom prst="ellipse">
            <a:avLst/>
          </a:prstGeom>
          <a:solidFill>
            <a:srgbClr val="C31632"/>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sz="1400" dirty="0">
              <a:solidFill>
                <a:prstClr val="white"/>
              </a:solidFill>
              <a:latin typeface="Calibri" panose="020F0502020204030204"/>
            </a:endParaRPr>
          </a:p>
        </p:txBody>
      </p:sp>
      <p:sp>
        <p:nvSpPr>
          <p:cNvPr id="117" name="Ellipse 6">
            <a:extLst>
              <a:ext uri="{FF2B5EF4-FFF2-40B4-BE49-F238E27FC236}">
                <a16:creationId xmlns:a16="http://schemas.microsoft.com/office/drawing/2014/main" xmlns="" id="{F73F24CF-3DF4-47CA-812B-58DC860FE7D2}"/>
              </a:ext>
            </a:extLst>
          </p:cNvPr>
          <p:cNvSpPr/>
          <p:nvPr/>
        </p:nvSpPr>
        <p:spPr>
          <a:xfrm>
            <a:off x="5049086" y="1375082"/>
            <a:ext cx="120518" cy="147585"/>
          </a:xfrm>
          <a:custGeom>
            <a:avLst/>
            <a:gdLst/>
            <a:ahLst/>
            <a:cxnLst/>
            <a:rect l="l" t="t" r="r" b="b"/>
            <a:pathLst>
              <a:path w="5112568" h="5691635">
                <a:moveTo>
                  <a:pt x="2620304" y="3864408"/>
                </a:moveTo>
                <a:cubicBezTo>
                  <a:pt x="3142962" y="3866340"/>
                  <a:pt x="3565638" y="4290582"/>
                  <a:pt x="3565638" y="4813244"/>
                </a:cubicBezTo>
                <a:cubicBezTo>
                  <a:pt x="2933085" y="4810905"/>
                  <a:pt x="2300533" y="4808567"/>
                  <a:pt x="1667980" y="4806228"/>
                </a:cubicBezTo>
                <a:cubicBezTo>
                  <a:pt x="1671844" y="4283581"/>
                  <a:pt x="2097646" y="3862476"/>
                  <a:pt x="2620304" y="3864408"/>
                </a:cubicBezTo>
                <a:close/>
                <a:moveTo>
                  <a:pt x="1784262" y="2051184"/>
                </a:moveTo>
                <a:lnTo>
                  <a:pt x="3254672" y="2058774"/>
                </a:lnTo>
                <a:cubicBezTo>
                  <a:pt x="3096489" y="2313613"/>
                  <a:pt x="2817281" y="2467985"/>
                  <a:pt x="2517344" y="2466436"/>
                </a:cubicBezTo>
                <a:cubicBezTo>
                  <a:pt x="2217406" y="2464888"/>
                  <a:pt x="1939806" y="2307642"/>
                  <a:pt x="1784262" y="2051184"/>
                </a:cubicBezTo>
                <a:close/>
                <a:moveTo>
                  <a:pt x="1104353" y="659824"/>
                </a:moveTo>
                <a:cubicBezTo>
                  <a:pt x="1144104" y="1378019"/>
                  <a:pt x="1429537" y="1994142"/>
                  <a:pt x="1837858" y="2330365"/>
                </a:cubicBezTo>
                <a:cubicBezTo>
                  <a:pt x="1851833" y="2359655"/>
                  <a:pt x="1853300" y="2352791"/>
                  <a:pt x="1866981" y="2354747"/>
                </a:cubicBezTo>
                <a:cubicBezTo>
                  <a:pt x="1942781" y="2414497"/>
                  <a:pt x="2022835" y="2464387"/>
                  <a:pt x="2106700" y="2502486"/>
                </a:cubicBezTo>
                <a:cubicBezTo>
                  <a:pt x="2134596" y="2522228"/>
                  <a:pt x="2159909" y="2542463"/>
                  <a:pt x="2179221" y="2561776"/>
                </a:cubicBezTo>
                <a:cubicBezTo>
                  <a:pt x="2248494" y="2631049"/>
                  <a:pt x="2309850" y="2714176"/>
                  <a:pt x="2321725" y="2787407"/>
                </a:cubicBezTo>
                <a:cubicBezTo>
                  <a:pt x="2333600" y="2860638"/>
                  <a:pt x="2280161" y="2949703"/>
                  <a:pt x="2250473" y="3001163"/>
                </a:cubicBezTo>
                <a:cubicBezTo>
                  <a:pt x="2220785" y="3052623"/>
                  <a:pt x="2193076" y="3060539"/>
                  <a:pt x="2143595" y="3096165"/>
                </a:cubicBezTo>
                <a:lnTo>
                  <a:pt x="2114455" y="3114448"/>
                </a:lnTo>
                <a:cubicBezTo>
                  <a:pt x="1557426" y="3377115"/>
                  <a:pt x="1145568" y="4127713"/>
                  <a:pt x="1100146" y="5031811"/>
                </a:cubicBezTo>
                <a:lnTo>
                  <a:pt x="4012238" y="5031811"/>
                </a:lnTo>
                <a:cubicBezTo>
                  <a:pt x="3965038" y="4089001"/>
                  <a:pt x="3519192" y="3313159"/>
                  <a:pt x="2925587" y="3084092"/>
                </a:cubicBezTo>
                <a:cubicBezTo>
                  <a:pt x="2902029" y="3061891"/>
                  <a:pt x="2880595" y="3033935"/>
                  <a:pt x="2867990" y="3001163"/>
                </a:cubicBezTo>
                <a:cubicBezTo>
                  <a:pt x="2848198" y="2949703"/>
                  <a:pt x="2846218" y="2876472"/>
                  <a:pt x="2844239" y="2811158"/>
                </a:cubicBezTo>
                <a:cubicBezTo>
                  <a:pt x="2842260" y="2745844"/>
                  <a:pt x="2832363" y="2662716"/>
                  <a:pt x="2856114" y="2609277"/>
                </a:cubicBezTo>
                <a:cubicBezTo>
                  <a:pt x="2868061" y="2582398"/>
                  <a:pt x="2888519" y="2560526"/>
                  <a:pt x="2912229" y="2541430"/>
                </a:cubicBezTo>
                <a:cubicBezTo>
                  <a:pt x="2913086" y="2541479"/>
                  <a:pt x="2913904" y="2541682"/>
                  <a:pt x="2914722" y="2541886"/>
                </a:cubicBezTo>
                <a:cubicBezTo>
                  <a:pt x="3508280" y="2324647"/>
                  <a:pt x="3956755" y="1574918"/>
                  <a:pt x="4011304" y="659824"/>
                </a:cubicBezTo>
                <a:close/>
                <a:moveTo>
                  <a:pt x="109973" y="0"/>
                </a:moveTo>
                <a:lnTo>
                  <a:pt x="5002595" y="0"/>
                </a:lnTo>
                <a:cubicBezTo>
                  <a:pt x="5063331" y="0"/>
                  <a:pt x="5112568" y="49237"/>
                  <a:pt x="5112568" y="109973"/>
                </a:cubicBezTo>
                <a:lnTo>
                  <a:pt x="5112568" y="549851"/>
                </a:lnTo>
                <a:cubicBezTo>
                  <a:pt x="5112568" y="610587"/>
                  <a:pt x="5063331" y="659824"/>
                  <a:pt x="5002595" y="659824"/>
                </a:cubicBezTo>
                <a:lnTo>
                  <a:pt x="4497917" y="659824"/>
                </a:lnTo>
                <a:cubicBezTo>
                  <a:pt x="4500207" y="683710"/>
                  <a:pt x="4500500" y="707729"/>
                  <a:pt x="4500500" y="731832"/>
                </a:cubicBezTo>
                <a:cubicBezTo>
                  <a:pt x="4500500" y="1624274"/>
                  <a:pt x="4097977" y="2401809"/>
                  <a:pt x="3502104" y="2807118"/>
                </a:cubicBezTo>
                <a:cubicBezTo>
                  <a:pt x="4097987" y="3222312"/>
                  <a:pt x="4500500" y="4018769"/>
                  <a:pt x="4500500" y="4932926"/>
                </a:cubicBezTo>
                <a:lnTo>
                  <a:pt x="4497037" y="5031811"/>
                </a:lnTo>
                <a:lnTo>
                  <a:pt x="5002595" y="5031811"/>
                </a:lnTo>
                <a:cubicBezTo>
                  <a:pt x="5063331" y="5031811"/>
                  <a:pt x="5112568" y="5081048"/>
                  <a:pt x="5112568" y="5141784"/>
                </a:cubicBezTo>
                <a:lnTo>
                  <a:pt x="5112568" y="5581662"/>
                </a:lnTo>
                <a:cubicBezTo>
                  <a:pt x="5112568" y="5642398"/>
                  <a:pt x="5063331" y="5691635"/>
                  <a:pt x="5002595" y="5691635"/>
                </a:cubicBezTo>
                <a:lnTo>
                  <a:pt x="109973" y="5691635"/>
                </a:lnTo>
                <a:cubicBezTo>
                  <a:pt x="49237" y="5691635"/>
                  <a:pt x="0" y="5642398"/>
                  <a:pt x="0" y="5581662"/>
                </a:cubicBezTo>
                <a:lnTo>
                  <a:pt x="0" y="5141784"/>
                </a:lnTo>
                <a:cubicBezTo>
                  <a:pt x="0" y="5081048"/>
                  <a:pt x="49237" y="5031811"/>
                  <a:pt x="109973" y="5031811"/>
                </a:cubicBezTo>
                <a:lnTo>
                  <a:pt x="615531" y="5031811"/>
                </a:lnTo>
                <a:cubicBezTo>
                  <a:pt x="612597" y="4999056"/>
                  <a:pt x="612068" y="4966068"/>
                  <a:pt x="612068" y="4932926"/>
                </a:cubicBezTo>
                <a:cubicBezTo>
                  <a:pt x="612068" y="4018769"/>
                  <a:pt x="1014582" y="3222312"/>
                  <a:pt x="1610464" y="2807118"/>
                </a:cubicBezTo>
                <a:cubicBezTo>
                  <a:pt x="1014591" y="2401809"/>
                  <a:pt x="612068" y="1624274"/>
                  <a:pt x="612068" y="731832"/>
                </a:cubicBezTo>
                <a:lnTo>
                  <a:pt x="614651" y="659824"/>
                </a:lnTo>
                <a:lnTo>
                  <a:pt x="109973" y="659824"/>
                </a:lnTo>
                <a:cubicBezTo>
                  <a:pt x="49237" y="659824"/>
                  <a:pt x="0" y="610587"/>
                  <a:pt x="0" y="549851"/>
                </a:cubicBezTo>
                <a:lnTo>
                  <a:pt x="0" y="109973"/>
                </a:lnTo>
                <a:cubicBezTo>
                  <a:pt x="0" y="49237"/>
                  <a:pt x="49237" y="0"/>
                  <a:pt x="109973" y="0"/>
                </a:cubicBezTo>
                <a:close/>
              </a:path>
            </a:pathLst>
          </a:custGeom>
          <a:solidFill>
            <a:sysClr val="window" lastClr="FFFFFF"/>
          </a:solidFill>
          <a:ln w="12700" cap="flat" cmpd="sng" algn="ctr">
            <a:noFill/>
            <a:prstDash val="solid"/>
            <a:miter lim="800000"/>
          </a:ln>
          <a:effectLst/>
        </p:spPr>
        <p:txBody>
          <a:bodyPr rtlCol="0" anchor="ctr"/>
          <a:lstStyle/>
          <a:p>
            <a:pPr algn="ctr">
              <a:defRPr/>
            </a:pPr>
            <a:endParaRPr lang="fr-FR" kern="0">
              <a:solidFill>
                <a:srgbClr val="F79646">
                  <a:lumMod val="25000"/>
                </a:srgbClr>
              </a:solidFill>
              <a:latin typeface="Calibri" panose="020F0502020204030204"/>
            </a:endParaRPr>
          </a:p>
        </p:txBody>
      </p:sp>
      <p:grpSp>
        <p:nvGrpSpPr>
          <p:cNvPr id="2" name="Group 1">
            <a:extLst>
              <a:ext uri="{FF2B5EF4-FFF2-40B4-BE49-F238E27FC236}">
                <a16:creationId xmlns:a16="http://schemas.microsoft.com/office/drawing/2014/main" xmlns="" id="{F6C47523-2761-4D24-8106-1E0325EEE1CD}"/>
              </a:ext>
            </a:extLst>
          </p:cNvPr>
          <p:cNvGrpSpPr/>
          <p:nvPr/>
        </p:nvGrpSpPr>
        <p:grpSpPr>
          <a:xfrm>
            <a:off x="319654" y="1744624"/>
            <a:ext cx="3980813" cy="3999154"/>
            <a:chOff x="1128710" y="1773652"/>
            <a:chExt cx="3176644" cy="3999154"/>
          </a:xfrm>
        </p:grpSpPr>
        <p:sp>
          <p:nvSpPr>
            <p:cNvPr id="71" name="Rectangle 70">
              <a:extLst>
                <a:ext uri="{FF2B5EF4-FFF2-40B4-BE49-F238E27FC236}">
                  <a16:creationId xmlns:a16="http://schemas.microsoft.com/office/drawing/2014/main" xmlns="" id="{4953C86B-6DE6-4555-ADE1-C77C947C2E21}"/>
                </a:ext>
              </a:extLst>
            </p:cNvPr>
            <p:cNvSpPr/>
            <p:nvPr/>
          </p:nvSpPr>
          <p:spPr>
            <a:xfrm>
              <a:off x="1139299" y="3009619"/>
              <a:ext cx="3132000" cy="216000"/>
            </a:xfrm>
            <a:prstGeom prst="rect">
              <a:avLst/>
            </a:prstGeom>
            <a:solidFill>
              <a:schemeClr val="bg1">
                <a:lumMod val="85000"/>
                <a:alpha val="53000"/>
              </a:schemeClr>
            </a:solidFill>
            <a:ln w="12700" cap="flat" cmpd="sng" algn="ctr">
              <a:noFill/>
              <a:prstDash val="solid"/>
              <a:miter lim="800000"/>
            </a:ln>
            <a:effectLst/>
          </p:spPr>
          <p:txBody>
            <a:bodyPr rtlCol="0" anchor="ctr"/>
            <a:lstStyle/>
            <a:p>
              <a:pPr algn="ctr">
                <a:defRPr/>
              </a:pPr>
              <a:endParaRPr lang="fr-FR" kern="0">
                <a:solidFill>
                  <a:prstClr val="white"/>
                </a:solidFill>
                <a:latin typeface="Calibri" panose="020F0502020204030204"/>
              </a:endParaRPr>
            </a:p>
          </p:txBody>
        </p:sp>
        <p:sp>
          <p:nvSpPr>
            <p:cNvPr id="119" name="Rectangle 118">
              <a:extLst>
                <a:ext uri="{FF2B5EF4-FFF2-40B4-BE49-F238E27FC236}">
                  <a16:creationId xmlns:a16="http://schemas.microsoft.com/office/drawing/2014/main" xmlns="" id="{AA33CF07-E9FF-4628-AFB9-AB4339549FFD}"/>
                </a:ext>
              </a:extLst>
            </p:cNvPr>
            <p:cNvSpPr/>
            <p:nvPr/>
          </p:nvSpPr>
          <p:spPr>
            <a:xfrm>
              <a:off x="1164901" y="2537873"/>
              <a:ext cx="3140453" cy="2421585"/>
            </a:xfrm>
            <a:prstGeom prst="rect">
              <a:avLst/>
            </a:prstGeom>
            <a:noFill/>
            <a:ln w="12700" cap="flat" cmpd="sng" algn="ctr">
              <a:solidFill>
                <a:sysClr val="window" lastClr="FFFFFF">
                  <a:lumMod val="75000"/>
                </a:sysClr>
              </a:solidFill>
              <a:prstDash val="solid"/>
              <a:miter lim="800000"/>
            </a:ln>
            <a:effectLst/>
          </p:spPr>
          <p:txBody>
            <a:bodyPr rtlCol="0" anchor="ctr"/>
            <a:lstStyle/>
            <a:p>
              <a:pPr marL="171450" indent="-171450">
                <a:buFont typeface="Arial" panose="020B0604020202020204" pitchFamily="34" charset="0"/>
                <a:buChar char="•"/>
                <a:defRPr/>
              </a:pPr>
              <a:r>
                <a:rPr lang="fr-FR" sz="1400" kern="0" dirty="0">
                  <a:solidFill>
                    <a:prstClr val="black">
                      <a:lumMod val="65000"/>
                      <a:lumOff val="35000"/>
                    </a:prstClr>
                  </a:solidFill>
                </a:rPr>
                <a:t>Se constituer une épargne de précaution disponible</a:t>
              </a:r>
            </a:p>
            <a:p>
              <a:pPr marL="171450" indent="-171450">
                <a:buFont typeface="Arial" panose="020B0604020202020204" pitchFamily="34" charset="0"/>
                <a:buChar char="•"/>
                <a:defRPr/>
              </a:pPr>
              <a:r>
                <a:rPr lang="fr-FR" sz="1400" kern="0" dirty="0">
                  <a:solidFill>
                    <a:prstClr val="black">
                      <a:lumMod val="65000"/>
                      <a:lumOff val="35000"/>
                    </a:prstClr>
                  </a:solidFill>
                </a:rPr>
                <a:t>Se constituer une épargne</a:t>
              </a:r>
            </a:p>
            <a:p>
              <a:pPr marL="171450" indent="-171450">
                <a:buFont typeface="Arial" panose="020B0604020202020204" pitchFamily="34" charset="0"/>
                <a:buChar char="•"/>
                <a:defRPr/>
              </a:pPr>
              <a:r>
                <a:rPr lang="fr-FR" sz="1400" kern="0" dirty="0">
                  <a:solidFill>
                    <a:prstClr val="black">
                      <a:lumMod val="65000"/>
                      <a:lumOff val="35000"/>
                    </a:prstClr>
                  </a:solidFill>
                </a:rPr>
                <a:t>Préparer sa retraite</a:t>
              </a:r>
            </a:p>
            <a:p>
              <a:pPr marL="171450" indent="-171450">
                <a:buFont typeface="Arial" panose="020B0604020202020204" pitchFamily="34" charset="0"/>
                <a:buChar char="•"/>
                <a:defRPr/>
              </a:pPr>
              <a:r>
                <a:rPr lang="fr-FR" sz="1400" kern="0" dirty="0">
                  <a:solidFill>
                    <a:prstClr val="black">
                      <a:lumMod val="65000"/>
                      <a:lumOff val="35000"/>
                    </a:prstClr>
                  </a:solidFill>
                </a:rPr>
                <a:t>Epargner pour ses proches</a:t>
              </a:r>
            </a:p>
            <a:p>
              <a:pPr marL="171450" indent="-171450">
                <a:buFont typeface="Arial" panose="020B0604020202020204" pitchFamily="34" charset="0"/>
                <a:buChar char="•"/>
                <a:defRPr/>
              </a:pPr>
              <a:r>
                <a:rPr lang="fr-FR" sz="1400" kern="0" dirty="0">
                  <a:solidFill>
                    <a:prstClr val="black">
                      <a:lumMod val="65000"/>
                      <a:lumOff val="35000"/>
                    </a:prstClr>
                  </a:solidFill>
                </a:rPr>
                <a:t>Transmettre son patrimoine</a:t>
              </a:r>
            </a:p>
            <a:p>
              <a:pPr marL="171450" indent="-171450">
                <a:buFont typeface="Arial" panose="020B0604020202020204" pitchFamily="34" charset="0"/>
                <a:buChar char="•"/>
                <a:defRPr/>
              </a:pPr>
              <a:r>
                <a:rPr lang="fr-FR" sz="1400" kern="0" dirty="0">
                  <a:solidFill>
                    <a:prstClr val="black">
                      <a:lumMod val="65000"/>
                      <a:lumOff val="35000"/>
                    </a:prstClr>
                  </a:solidFill>
                </a:rPr>
                <a:t>Préparer un projet immobilier</a:t>
              </a:r>
            </a:p>
            <a:p>
              <a:pPr marL="171450" indent="-171450">
                <a:buFont typeface="Arial" panose="020B0604020202020204" pitchFamily="34" charset="0"/>
                <a:buChar char="•"/>
                <a:defRPr/>
              </a:pPr>
              <a:r>
                <a:rPr lang="fr-FR" sz="1400" kern="0" dirty="0">
                  <a:solidFill>
                    <a:prstClr val="black">
                      <a:lumMod val="65000"/>
                      <a:lumOff val="35000"/>
                    </a:prstClr>
                  </a:solidFill>
                </a:rPr>
                <a:t>Valoriser son capital</a:t>
              </a:r>
            </a:p>
            <a:p>
              <a:pPr marL="171450" indent="-171450">
                <a:buFont typeface="Arial" panose="020B0604020202020204" pitchFamily="34" charset="0"/>
                <a:buChar char="•"/>
                <a:defRPr/>
              </a:pPr>
              <a:r>
                <a:rPr lang="fr-FR" sz="1400" kern="0" dirty="0">
                  <a:solidFill>
                    <a:prstClr val="black">
                      <a:lumMod val="65000"/>
                      <a:lumOff val="35000"/>
                    </a:prstClr>
                  </a:solidFill>
                </a:rPr>
                <a:t>Percevoir des revenus complémentaires</a:t>
              </a:r>
            </a:p>
            <a:p>
              <a:pPr marL="171450" indent="-171450">
                <a:buFont typeface="Arial" panose="020B0604020202020204" pitchFamily="34" charset="0"/>
                <a:buChar char="•"/>
                <a:defRPr/>
              </a:pPr>
              <a:r>
                <a:rPr lang="fr-FR" sz="1400" kern="0" dirty="0">
                  <a:solidFill>
                    <a:prstClr val="black">
                      <a:lumMod val="65000"/>
                      <a:lumOff val="35000"/>
                    </a:prstClr>
                  </a:solidFill>
                </a:rPr>
                <a:t>Optimiser son imposition</a:t>
              </a:r>
            </a:p>
          </p:txBody>
        </p:sp>
        <p:pic>
          <p:nvPicPr>
            <p:cNvPr id="118" name="Image 3">
              <a:extLst>
                <a:ext uri="{FF2B5EF4-FFF2-40B4-BE49-F238E27FC236}">
                  <a16:creationId xmlns:a16="http://schemas.microsoft.com/office/drawing/2014/main" xmlns="" id="{854E96F0-F8CC-414B-BEF2-42A4DCF8D3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8710" y="1773652"/>
              <a:ext cx="3132000" cy="67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 name="Rectangle 119">
              <a:extLst>
                <a:ext uri="{FF2B5EF4-FFF2-40B4-BE49-F238E27FC236}">
                  <a16:creationId xmlns:a16="http://schemas.microsoft.com/office/drawing/2014/main" xmlns="" id="{6618A322-B809-4018-A024-C86EF6EAF68A}"/>
                </a:ext>
              </a:extLst>
            </p:cNvPr>
            <p:cNvSpPr/>
            <p:nvPr/>
          </p:nvSpPr>
          <p:spPr>
            <a:xfrm>
              <a:off x="1129677" y="5024507"/>
              <a:ext cx="3131013" cy="748299"/>
            </a:xfrm>
            <a:prstGeom prst="rect">
              <a:avLst/>
            </a:prstGeom>
            <a:noFill/>
            <a:ln w="12700" cap="flat" cmpd="sng" algn="ctr">
              <a:solidFill>
                <a:srgbClr val="FF0000"/>
              </a:solidFill>
              <a:prstDash val="sysDot"/>
              <a:miter lim="800000"/>
            </a:ln>
            <a:effectLst/>
          </p:spPr>
          <p:txBody>
            <a:bodyPr rtlCol="0" anchor="ctr"/>
            <a:lstStyle/>
            <a:p>
              <a:pPr>
                <a:defRPr/>
              </a:pPr>
              <a:r>
                <a:rPr lang="fr-FR" sz="1400" b="1" i="1" kern="0" dirty="0">
                  <a:solidFill>
                    <a:prstClr val="black"/>
                  </a:solidFill>
                </a:rPr>
                <a:t>Parmi la liste des projets, sélectionner le choix du projet de la personne protégée, par exemple « Se constituer une épargne ».</a:t>
              </a:r>
            </a:p>
          </p:txBody>
        </p:sp>
      </p:grpSp>
      <p:grpSp>
        <p:nvGrpSpPr>
          <p:cNvPr id="3" name="Group 2">
            <a:extLst>
              <a:ext uri="{FF2B5EF4-FFF2-40B4-BE49-F238E27FC236}">
                <a16:creationId xmlns:a16="http://schemas.microsoft.com/office/drawing/2014/main" xmlns="" id="{6E8B3390-F3D2-424C-852A-3D646B112041}"/>
              </a:ext>
            </a:extLst>
          </p:cNvPr>
          <p:cNvGrpSpPr/>
          <p:nvPr/>
        </p:nvGrpSpPr>
        <p:grpSpPr>
          <a:xfrm>
            <a:off x="5310147" y="1639738"/>
            <a:ext cx="3546518" cy="2484836"/>
            <a:chOff x="5310147" y="1751934"/>
            <a:chExt cx="3132000" cy="2484836"/>
          </a:xfrm>
        </p:grpSpPr>
        <p:sp>
          <p:nvSpPr>
            <p:cNvPr id="122" name="Rectangle 121">
              <a:extLst>
                <a:ext uri="{FF2B5EF4-FFF2-40B4-BE49-F238E27FC236}">
                  <a16:creationId xmlns:a16="http://schemas.microsoft.com/office/drawing/2014/main" xmlns="" id="{A74E3DB4-7C05-4227-A578-51E8690557D7}"/>
                </a:ext>
              </a:extLst>
            </p:cNvPr>
            <p:cNvSpPr/>
            <p:nvPr/>
          </p:nvSpPr>
          <p:spPr>
            <a:xfrm>
              <a:off x="5332153" y="2596969"/>
              <a:ext cx="3109987" cy="756000"/>
            </a:xfrm>
            <a:prstGeom prst="rect">
              <a:avLst/>
            </a:prstGeom>
            <a:noFill/>
            <a:ln w="12700" cap="flat" cmpd="sng" algn="ctr">
              <a:solidFill>
                <a:sysClr val="window" lastClr="FFFFFF">
                  <a:lumMod val="75000"/>
                </a:sysClr>
              </a:solidFill>
              <a:prstDash val="solid"/>
              <a:miter lim="800000"/>
            </a:ln>
            <a:effectLst/>
          </p:spPr>
          <p:txBody>
            <a:bodyPr rtlCol="0" anchor="ctr"/>
            <a:lstStyle/>
            <a:p>
              <a:pPr marL="171450" indent="-171450">
                <a:buFont typeface="Arial" panose="020B0604020202020204" pitchFamily="34" charset="0"/>
                <a:buChar char="•"/>
                <a:defRPr/>
              </a:pPr>
              <a:r>
                <a:rPr lang="fr-FR" sz="1400" kern="0" dirty="0">
                  <a:solidFill>
                    <a:prstClr val="black">
                      <a:lumMod val="65000"/>
                      <a:lumOff val="35000"/>
                    </a:prstClr>
                  </a:solidFill>
                </a:rPr>
                <a:t>Court terme : &lt; 1 an</a:t>
              </a:r>
            </a:p>
            <a:p>
              <a:pPr marL="171450" indent="-171450">
                <a:buFont typeface="Arial" panose="020B0604020202020204" pitchFamily="34" charset="0"/>
                <a:buChar char="•"/>
                <a:defRPr/>
              </a:pPr>
              <a:r>
                <a:rPr lang="fr-FR" sz="1400" kern="0" dirty="0">
                  <a:solidFill>
                    <a:prstClr val="black">
                      <a:lumMod val="65000"/>
                      <a:lumOff val="35000"/>
                    </a:prstClr>
                  </a:solidFill>
                </a:rPr>
                <a:t>Moyen terme : Entre 1 et 5 ans</a:t>
              </a:r>
            </a:p>
            <a:p>
              <a:pPr marL="171450" indent="-171450">
                <a:buFont typeface="Arial" panose="020B0604020202020204" pitchFamily="34" charset="0"/>
                <a:buChar char="•"/>
                <a:defRPr/>
              </a:pPr>
              <a:r>
                <a:rPr lang="fr-FR" sz="1400" kern="0" dirty="0">
                  <a:solidFill>
                    <a:prstClr val="black">
                      <a:lumMod val="65000"/>
                      <a:lumOff val="35000"/>
                    </a:prstClr>
                  </a:solidFill>
                </a:rPr>
                <a:t>Long terme : &gt; 5 ans</a:t>
              </a:r>
            </a:p>
          </p:txBody>
        </p:sp>
        <p:pic>
          <p:nvPicPr>
            <p:cNvPr id="121" name="Espace réservé du contenu 3">
              <a:extLst>
                <a:ext uri="{FF2B5EF4-FFF2-40B4-BE49-F238E27FC236}">
                  <a16:creationId xmlns:a16="http://schemas.microsoft.com/office/drawing/2014/main" xmlns="" id="{E5DACAAC-39A8-4177-ACA5-5D68C5EE2D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310147" y="1751934"/>
              <a:ext cx="3132000" cy="699603"/>
            </a:xfrm>
            <a:prstGeom prst="rect">
              <a:avLst/>
            </a:prstGeom>
          </p:spPr>
        </p:pic>
        <p:sp>
          <p:nvSpPr>
            <p:cNvPr id="123" name="Rectangle 122">
              <a:extLst>
                <a:ext uri="{FF2B5EF4-FFF2-40B4-BE49-F238E27FC236}">
                  <a16:creationId xmlns:a16="http://schemas.microsoft.com/office/drawing/2014/main" xmlns="" id="{68B4DBB7-DC2E-4480-9B27-1ABE6ED80A1E}"/>
                </a:ext>
              </a:extLst>
            </p:cNvPr>
            <p:cNvSpPr/>
            <p:nvPr/>
          </p:nvSpPr>
          <p:spPr>
            <a:xfrm>
              <a:off x="5326586" y="3660770"/>
              <a:ext cx="3109985" cy="576000"/>
            </a:xfrm>
            <a:prstGeom prst="rect">
              <a:avLst/>
            </a:prstGeom>
            <a:noFill/>
            <a:ln w="12700" cap="flat" cmpd="sng" algn="ctr">
              <a:solidFill>
                <a:srgbClr val="FF0000"/>
              </a:solidFill>
              <a:prstDash val="sysDot"/>
              <a:miter lim="800000"/>
            </a:ln>
            <a:effectLst/>
          </p:spPr>
          <p:txBody>
            <a:bodyPr rtlCol="0" anchor="ctr"/>
            <a:lstStyle/>
            <a:p>
              <a:pPr>
                <a:defRPr/>
              </a:pPr>
              <a:r>
                <a:rPr lang="fr-FR" sz="1400" b="1" i="1" kern="0" dirty="0">
                  <a:solidFill>
                    <a:prstClr val="black"/>
                  </a:solidFill>
                </a:rPr>
                <a:t>Choisir la durée.</a:t>
              </a:r>
              <a:r>
                <a:rPr lang="fr-FR" sz="1400" b="1" i="1" kern="0" dirty="0">
                  <a:solidFill>
                    <a:srgbClr val="C0504D"/>
                  </a:solidFill>
                </a:rPr>
                <a:t> </a:t>
              </a:r>
            </a:p>
          </p:txBody>
        </p:sp>
      </p:grpSp>
      <p:sp>
        <p:nvSpPr>
          <p:cNvPr id="4" name="Espace réservé du numéro de diapositive 3"/>
          <p:cNvSpPr>
            <a:spLocks noGrp="1"/>
          </p:cNvSpPr>
          <p:nvPr>
            <p:ph type="sldNum" sz="quarter" idx="12"/>
          </p:nvPr>
        </p:nvSpPr>
        <p:spPr/>
        <p:txBody>
          <a:bodyPr/>
          <a:lstStyle/>
          <a:p>
            <a:fld id="{0536D7D7-E68B-4848-A580-3E20DDE126DB}" type="slidenum">
              <a:rPr lang="fr-FR" smtClean="0">
                <a:solidFill>
                  <a:prstClr val="black"/>
                </a:solidFill>
              </a:rPr>
              <a:pPr/>
              <a:t>4</a:t>
            </a:fld>
            <a:endParaRPr lang="fr-FR" dirty="0">
              <a:solidFill>
                <a:prstClr val="black"/>
              </a:solidFill>
            </a:endParaRPr>
          </a:p>
        </p:txBody>
      </p:sp>
    </p:spTree>
    <p:extLst>
      <p:ext uri="{BB962C8B-B14F-4D97-AF65-F5344CB8AC3E}">
        <p14:creationId xmlns:p14="http://schemas.microsoft.com/office/powerpoint/2010/main" val="387560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3"/>
          <p:cNvSpPr>
            <a:spLocks noGrp="1"/>
          </p:cNvSpPr>
          <p:nvPr>
            <p:ph type="title"/>
          </p:nvPr>
        </p:nvSpPr>
        <p:spPr>
          <a:xfrm>
            <a:off x="349200" y="378000"/>
            <a:ext cx="8445600" cy="399600"/>
          </a:xfrm>
        </p:spPr>
        <p:txBody>
          <a:bodyPr/>
          <a:lstStyle/>
          <a:p>
            <a:r>
              <a:rPr lang="fr-FR" dirty="0"/>
              <a:t>Les solutions et étapes à suivre par le conseiller</a:t>
            </a:r>
          </a:p>
        </p:txBody>
      </p:sp>
      <p:sp>
        <p:nvSpPr>
          <p:cNvPr id="105" name="Content Placeholder 2">
            <a:extLst>
              <a:ext uri="{FF2B5EF4-FFF2-40B4-BE49-F238E27FC236}">
                <a16:creationId xmlns:a16="http://schemas.microsoft.com/office/drawing/2014/main" xmlns="" id="{FB3AC29D-12B3-476E-A197-5397EAE74EBE}"/>
              </a:ext>
            </a:extLst>
          </p:cNvPr>
          <p:cNvSpPr txBox="1">
            <a:spLocks/>
          </p:cNvSpPr>
          <p:nvPr/>
        </p:nvSpPr>
        <p:spPr bwMode="auto">
          <a:xfrm>
            <a:off x="1354750" y="1314296"/>
            <a:ext cx="1253018"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4F81BD"/>
              </a:buClr>
              <a:buFont typeface="Wingdings" pitchFamily="2" charset="2"/>
              <a:buNone/>
            </a:pPr>
            <a:r>
              <a:rPr lang="fr-FR" sz="1000" kern="0" cap="small" dirty="0">
                <a:solidFill>
                  <a:srgbClr val="C31632"/>
                </a:solidFill>
                <a:latin typeface="Calibri" panose="020F0502020204030204"/>
              </a:rPr>
              <a:t>Risque rendement</a:t>
            </a:r>
          </a:p>
        </p:txBody>
      </p:sp>
      <p:sp>
        <p:nvSpPr>
          <p:cNvPr id="106" name="Content Placeholder 2">
            <a:extLst>
              <a:ext uri="{FF2B5EF4-FFF2-40B4-BE49-F238E27FC236}">
                <a16:creationId xmlns:a16="http://schemas.microsoft.com/office/drawing/2014/main" xmlns="" id="{92063AE8-E811-4E69-BBF0-1CB0873DB458}"/>
              </a:ext>
            </a:extLst>
          </p:cNvPr>
          <p:cNvSpPr txBox="1">
            <a:spLocks/>
          </p:cNvSpPr>
          <p:nvPr/>
        </p:nvSpPr>
        <p:spPr bwMode="auto">
          <a:xfrm>
            <a:off x="5979367" y="1314296"/>
            <a:ext cx="1205393"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4F81BD"/>
              </a:buClr>
              <a:buFont typeface="Wingdings" pitchFamily="2" charset="2"/>
              <a:buNone/>
            </a:pPr>
            <a:r>
              <a:rPr lang="fr-FR" sz="1000" kern="0" cap="small" dirty="0">
                <a:solidFill>
                  <a:srgbClr val="C31632"/>
                </a:solidFill>
                <a:latin typeface="Calibri" panose="020F0502020204030204"/>
              </a:rPr>
              <a:t>Allocation/ portefeuille modèle</a:t>
            </a:r>
          </a:p>
        </p:txBody>
      </p:sp>
      <p:grpSp>
        <p:nvGrpSpPr>
          <p:cNvPr id="110" name="Groupe 109">
            <a:extLst>
              <a:ext uri="{FF2B5EF4-FFF2-40B4-BE49-F238E27FC236}">
                <a16:creationId xmlns:a16="http://schemas.microsoft.com/office/drawing/2014/main" xmlns="" id="{3FCCF94C-870A-4259-AE82-15132ED46788}"/>
              </a:ext>
            </a:extLst>
          </p:cNvPr>
          <p:cNvGrpSpPr/>
          <p:nvPr/>
        </p:nvGrpSpPr>
        <p:grpSpPr>
          <a:xfrm>
            <a:off x="5684382" y="1295058"/>
            <a:ext cx="288000" cy="288000"/>
            <a:chOff x="4826623" y="2610187"/>
            <a:chExt cx="386064" cy="386065"/>
          </a:xfrm>
        </p:grpSpPr>
        <p:sp>
          <p:nvSpPr>
            <p:cNvPr id="111" name="Ellipse 166">
              <a:extLst>
                <a:ext uri="{FF2B5EF4-FFF2-40B4-BE49-F238E27FC236}">
                  <a16:creationId xmlns:a16="http://schemas.microsoft.com/office/drawing/2014/main" xmlns="" id="{7027F101-6F10-4A5F-A8A1-73621248244E}"/>
                </a:ext>
              </a:extLst>
            </p:cNvPr>
            <p:cNvSpPr/>
            <p:nvPr/>
          </p:nvSpPr>
          <p:spPr>
            <a:xfrm>
              <a:off x="4826623" y="2610187"/>
              <a:ext cx="386064" cy="386065"/>
            </a:xfrm>
            <a:prstGeom prst="ellipse">
              <a:avLst/>
            </a:prstGeom>
            <a:solidFill>
              <a:srgbClr val="C31632"/>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sz="1400" dirty="0">
                <a:solidFill>
                  <a:prstClr val="white"/>
                </a:solidFill>
                <a:latin typeface="Calibri" panose="020F0502020204030204"/>
              </a:endParaRPr>
            </a:p>
          </p:txBody>
        </p:sp>
        <p:sp>
          <p:nvSpPr>
            <p:cNvPr id="112" name="Rectangle à coins arrondis 132">
              <a:extLst>
                <a:ext uri="{FF2B5EF4-FFF2-40B4-BE49-F238E27FC236}">
                  <a16:creationId xmlns:a16="http://schemas.microsoft.com/office/drawing/2014/main" xmlns="" id="{E5536217-8A10-4F87-86C8-6FFF034FEF18}"/>
                </a:ext>
              </a:extLst>
            </p:cNvPr>
            <p:cNvSpPr/>
            <p:nvPr/>
          </p:nvSpPr>
          <p:spPr>
            <a:xfrm>
              <a:off x="4926488" y="2692609"/>
              <a:ext cx="186333" cy="221221"/>
            </a:xfrm>
            <a:custGeom>
              <a:avLst/>
              <a:gdLst/>
              <a:ahLst/>
              <a:cxnLst/>
              <a:rect l="l" t="t" r="r" b="b"/>
              <a:pathLst>
                <a:path w="324606" h="385383">
                  <a:moveTo>
                    <a:pt x="268444" y="0"/>
                  </a:moveTo>
                  <a:lnTo>
                    <a:pt x="292060" y="0"/>
                  </a:lnTo>
                  <a:cubicBezTo>
                    <a:pt x="295321" y="0"/>
                    <a:pt x="297964" y="2643"/>
                    <a:pt x="297964" y="5904"/>
                  </a:cubicBezTo>
                  <a:lnTo>
                    <a:pt x="297964" y="119418"/>
                  </a:lnTo>
                  <a:cubicBezTo>
                    <a:pt x="314318" y="123596"/>
                    <a:pt x="324606" y="138848"/>
                    <a:pt x="324606" y="156502"/>
                  </a:cubicBezTo>
                  <a:cubicBezTo>
                    <a:pt x="324606" y="174157"/>
                    <a:pt x="314318" y="189408"/>
                    <a:pt x="297964" y="193586"/>
                  </a:cubicBezTo>
                  <a:lnTo>
                    <a:pt x="297964" y="379479"/>
                  </a:lnTo>
                  <a:cubicBezTo>
                    <a:pt x="297964" y="382740"/>
                    <a:pt x="295321" y="385383"/>
                    <a:pt x="292060" y="385383"/>
                  </a:cubicBezTo>
                  <a:lnTo>
                    <a:pt x="268444" y="385383"/>
                  </a:lnTo>
                  <a:cubicBezTo>
                    <a:pt x="265183" y="385383"/>
                    <a:pt x="262540" y="382740"/>
                    <a:pt x="262540" y="379479"/>
                  </a:cubicBezTo>
                  <a:lnTo>
                    <a:pt x="262540" y="193681"/>
                  </a:lnTo>
                  <a:cubicBezTo>
                    <a:pt x="246069" y="189572"/>
                    <a:pt x="235670" y="174251"/>
                    <a:pt x="235670" y="156502"/>
                  </a:cubicBezTo>
                  <a:cubicBezTo>
                    <a:pt x="235670" y="138753"/>
                    <a:pt x="246069" y="123433"/>
                    <a:pt x="262540" y="119324"/>
                  </a:cubicBezTo>
                  <a:lnTo>
                    <a:pt x="262540" y="5904"/>
                  </a:lnTo>
                  <a:cubicBezTo>
                    <a:pt x="262540" y="2643"/>
                    <a:pt x="265183" y="0"/>
                    <a:pt x="268444" y="0"/>
                  </a:cubicBezTo>
                  <a:close/>
                  <a:moveTo>
                    <a:pt x="142717" y="0"/>
                  </a:moveTo>
                  <a:lnTo>
                    <a:pt x="166333" y="0"/>
                  </a:lnTo>
                  <a:cubicBezTo>
                    <a:pt x="169594" y="0"/>
                    <a:pt x="172237" y="2643"/>
                    <a:pt x="172237" y="5904"/>
                  </a:cubicBezTo>
                  <a:lnTo>
                    <a:pt x="172237" y="238122"/>
                  </a:lnTo>
                  <a:cubicBezTo>
                    <a:pt x="188867" y="242136"/>
                    <a:pt x="199418" y="257551"/>
                    <a:pt x="199418" y="275429"/>
                  </a:cubicBezTo>
                  <a:cubicBezTo>
                    <a:pt x="199418" y="293308"/>
                    <a:pt x="188867" y="308722"/>
                    <a:pt x="172237" y="312737"/>
                  </a:cubicBezTo>
                  <a:lnTo>
                    <a:pt x="172237" y="379479"/>
                  </a:lnTo>
                  <a:cubicBezTo>
                    <a:pt x="172237" y="382740"/>
                    <a:pt x="169594" y="385383"/>
                    <a:pt x="166333" y="385383"/>
                  </a:cubicBezTo>
                  <a:lnTo>
                    <a:pt x="142717" y="385383"/>
                  </a:lnTo>
                  <a:cubicBezTo>
                    <a:pt x="139456" y="385383"/>
                    <a:pt x="136813" y="382740"/>
                    <a:pt x="136813" y="379479"/>
                  </a:cubicBezTo>
                  <a:lnTo>
                    <a:pt x="136813" y="312385"/>
                  </a:lnTo>
                  <a:cubicBezTo>
                    <a:pt x="120620" y="308112"/>
                    <a:pt x="110482" y="292954"/>
                    <a:pt x="110482" y="275429"/>
                  </a:cubicBezTo>
                  <a:cubicBezTo>
                    <a:pt x="110482" y="257904"/>
                    <a:pt x="120620" y="242747"/>
                    <a:pt x="136813" y="238474"/>
                  </a:cubicBezTo>
                  <a:lnTo>
                    <a:pt x="136813" y="5904"/>
                  </a:lnTo>
                  <a:cubicBezTo>
                    <a:pt x="136813" y="2643"/>
                    <a:pt x="139456" y="0"/>
                    <a:pt x="142717" y="0"/>
                  </a:cubicBezTo>
                  <a:close/>
                  <a:moveTo>
                    <a:pt x="31478" y="0"/>
                  </a:moveTo>
                  <a:lnTo>
                    <a:pt x="57457" y="0"/>
                  </a:lnTo>
                  <a:cubicBezTo>
                    <a:pt x="61044" y="0"/>
                    <a:pt x="63952" y="2908"/>
                    <a:pt x="63952" y="6495"/>
                  </a:cubicBezTo>
                  <a:lnTo>
                    <a:pt x="63952" y="44067"/>
                  </a:lnTo>
                  <a:cubicBezTo>
                    <a:pt x="79434" y="48750"/>
                    <a:pt x="88936" y="63498"/>
                    <a:pt x="88936" y="80464"/>
                  </a:cubicBezTo>
                  <a:cubicBezTo>
                    <a:pt x="88936" y="97431"/>
                    <a:pt x="79434" y="112178"/>
                    <a:pt x="63952" y="116862"/>
                  </a:cubicBezTo>
                  <a:lnTo>
                    <a:pt x="63952" y="378888"/>
                  </a:lnTo>
                  <a:cubicBezTo>
                    <a:pt x="63952" y="382475"/>
                    <a:pt x="61044" y="385383"/>
                    <a:pt x="57457" y="385383"/>
                  </a:cubicBezTo>
                  <a:lnTo>
                    <a:pt x="31478" y="385383"/>
                  </a:lnTo>
                  <a:cubicBezTo>
                    <a:pt x="27891" y="385383"/>
                    <a:pt x="24983" y="382475"/>
                    <a:pt x="24983" y="378888"/>
                  </a:cubicBezTo>
                  <a:lnTo>
                    <a:pt x="24983" y="116861"/>
                  </a:lnTo>
                  <a:cubicBezTo>
                    <a:pt x="9502" y="112177"/>
                    <a:pt x="0" y="97430"/>
                    <a:pt x="0" y="80464"/>
                  </a:cubicBezTo>
                  <a:cubicBezTo>
                    <a:pt x="0" y="63498"/>
                    <a:pt x="9502" y="48751"/>
                    <a:pt x="24983" y="44067"/>
                  </a:cubicBezTo>
                  <a:lnTo>
                    <a:pt x="24983" y="6495"/>
                  </a:lnTo>
                  <a:cubicBezTo>
                    <a:pt x="24983" y="2908"/>
                    <a:pt x="27891" y="0"/>
                    <a:pt x="31478" y="0"/>
                  </a:cubicBezTo>
                  <a:close/>
                </a:path>
              </a:pathLst>
            </a:custGeom>
            <a:solidFill>
              <a:sysClr val="window" lastClr="FFFFFF"/>
            </a:solidFill>
            <a:ln w="12700" cap="flat" cmpd="sng" algn="ctr">
              <a:noFill/>
              <a:prstDash val="solid"/>
              <a:miter lim="800000"/>
            </a:ln>
            <a:effectLst/>
          </p:spPr>
          <p:txBody>
            <a:bodyPr rtlCol="0" anchor="ctr"/>
            <a:lstStyle/>
            <a:p>
              <a:pPr algn="ctr">
                <a:defRPr/>
              </a:pPr>
              <a:endParaRPr lang="fr-FR" sz="1400" kern="0">
                <a:solidFill>
                  <a:prstClr val="white"/>
                </a:solidFill>
                <a:latin typeface="Calibri" panose="020F0502020204030204"/>
              </a:endParaRPr>
            </a:p>
          </p:txBody>
        </p:sp>
      </p:grpSp>
      <p:grpSp>
        <p:nvGrpSpPr>
          <p:cNvPr id="114" name="Groupe 113">
            <a:extLst>
              <a:ext uri="{FF2B5EF4-FFF2-40B4-BE49-F238E27FC236}">
                <a16:creationId xmlns:a16="http://schemas.microsoft.com/office/drawing/2014/main" xmlns="" id="{1028D0DE-B3B8-44C9-9C37-C38947FEDF28}"/>
              </a:ext>
            </a:extLst>
          </p:cNvPr>
          <p:cNvGrpSpPr/>
          <p:nvPr/>
        </p:nvGrpSpPr>
        <p:grpSpPr>
          <a:xfrm>
            <a:off x="1063173" y="1295058"/>
            <a:ext cx="288000" cy="288000"/>
            <a:chOff x="3178927" y="2610187"/>
            <a:chExt cx="386064" cy="386065"/>
          </a:xfrm>
        </p:grpSpPr>
        <p:sp>
          <p:nvSpPr>
            <p:cNvPr id="115" name="Ellipse 166">
              <a:extLst>
                <a:ext uri="{FF2B5EF4-FFF2-40B4-BE49-F238E27FC236}">
                  <a16:creationId xmlns:a16="http://schemas.microsoft.com/office/drawing/2014/main" xmlns="" id="{B20DB79F-1036-4B68-89AC-40252F201088}"/>
                </a:ext>
              </a:extLst>
            </p:cNvPr>
            <p:cNvSpPr/>
            <p:nvPr/>
          </p:nvSpPr>
          <p:spPr>
            <a:xfrm>
              <a:off x="3178927" y="2610187"/>
              <a:ext cx="386064" cy="386065"/>
            </a:xfrm>
            <a:prstGeom prst="ellipse">
              <a:avLst/>
            </a:prstGeom>
            <a:solidFill>
              <a:srgbClr val="C31632"/>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sz="1400" dirty="0">
                <a:solidFill>
                  <a:prstClr val="white"/>
                </a:solidFill>
                <a:latin typeface="Calibri" panose="020F0502020204030204"/>
              </a:endParaRPr>
            </a:p>
          </p:txBody>
        </p:sp>
        <p:pic>
          <p:nvPicPr>
            <p:cNvPr id="116" name="Picture 2" descr="D:\Profiles\NOELE\AppData\Local\Microsoft\Windows\Temporary Internet Files\Content.IE5\YVYIJU82\tightrope-walker.png">
              <a:extLst>
                <a:ext uri="{FF2B5EF4-FFF2-40B4-BE49-F238E27FC236}">
                  <a16:creationId xmlns:a16="http://schemas.microsoft.com/office/drawing/2014/main" xmlns="" id="{5F851F45-7A98-48AA-A4C9-865F815995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5022" y="2616282"/>
              <a:ext cx="373874" cy="3738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a:extLst>
              <a:ext uri="{FF2B5EF4-FFF2-40B4-BE49-F238E27FC236}">
                <a16:creationId xmlns:a16="http://schemas.microsoft.com/office/drawing/2014/main" xmlns="" id="{FD04E07E-EB9F-43BF-AE98-FC22AF88E8FA}"/>
              </a:ext>
            </a:extLst>
          </p:cNvPr>
          <p:cNvGrpSpPr/>
          <p:nvPr/>
        </p:nvGrpSpPr>
        <p:grpSpPr>
          <a:xfrm>
            <a:off x="349855" y="1740275"/>
            <a:ext cx="3628983" cy="2939692"/>
            <a:chOff x="985414" y="1740275"/>
            <a:chExt cx="2994711" cy="2939692"/>
          </a:xfrm>
        </p:grpSpPr>
        <p:sp>
          <p:nvSpPr>
            <p:cNvPr id="125" name="Rectangle 124">
              <a:extLst>
                <a:ext uri="{FF2B5EF4-FFF2-40B4-BE49-F238E27FC236}">
                  <a16:creationId xmlns:a16="http://schemas.microsoft.com/office/drawing/2014/main" xmlns="" id="{B56111C9-4257-40C4-92D1-DBD9D5097825}"/>
                </a:ext>
              </a:extLst>
            </p:cNvPr>
            <p:cNvSpPr/>
            <p:nvPr/>
          </p:nvSpPr>
          <p:spPr>
            <a:xfrm>
              <a:off x="992128" y="2533052"/>
              <a:ext cx="2987997" cy="1204812"/>
            </a:xfrm>
            <a:prstGeom prst="rect">
              <a:avLst/>
            </a:prstGeom>
            <a:noFill/>
            <a:ln w="12700" cap="flat" cmpd="sng" algn="ctr">
              <a:solidFill>
                <a:sysClr val="window" lastClr="FFFFFF">
                  <a:lumMod val="75000"/>
                </a:sysClr>
              </a:solidFill>
              <a:prstDash val="solid"/>
              <a:miter lim="800000"/>
            </a:ln>
            <a:effectLst/>
          </p:spPr>
          <p:txBody>
            <a:bodyPr rtlCol="0" anchor="ctr"/>
            <a:lstStyle/>
            <a:p>
              <a:pPr marL="171450" indent="-171450">
                <a:buFont typeface="Arial" panose="020B0604020202020204" pitchFamily="34" charset="0"/>
                <a:buChar char="•"/>
                <a:defRPr/>
              </a:pPr>
              <a:r>
                <a:rPr lang="fr-FR" sz="1400" kern="0" dirty="0">
                  <a:solidFill>
                    <a:prstClr val="black">
                      <a:lumMod val="65000"/>
                      <a:lumOff val="35000"/>
                    </a:prstClr>
                  </a:solidFill>
                </a:rPr>
                <a:t>R1 : Risque faible</a:t>
              </a:r>
            </a:p>
            <a:p>
              <a:pPr marL="171450" indent="-171450">
                <a:buFont typeface="Arial" panose="020B0604020202020204" pitchFamily="34" charset="0"/>
                <a:buChar char="•"/>
                <a:defRPr/>
              </a:pPr>
              <a:r>
                <a:rPr lang="fr-FR" sz="1400" kern="0" dirty="0">
                  <a:solidFill>
                    <a:prstClr val="black">
                      <a:lumMod val="65000"/>
                      <a:lumOff val="35000"/>
                    </a:prstClr>
                  </a:solidFill>
                </a:rPr>
                <a:t>R2 : Risque modéré</a:t>
              </a:r>
            </a:p>
            <a:p>
              <a:pPr marL="171450" indent="-171450">
                <a:buFont typeface="Arial" panose="020B0604020202020204" pitchFamily="34" charset="0"/>
                <a:buChar char="•"/>
                <a:defRPr/>
              </a:pPr>
              <a:r>
                <a:rPr lang="fr-FR" sz="1400" kern="0" dirty="0">
                  <a:solidFill>
                    <a:prstClr val="black">
                      <a:lumMod val="65000"/>
                      <a:lumOff val="35000"/>
                    </a:prstClr>
                  </a:solidFill>
                </a:rPr>
                <a:t>R3 : Risque élevé</a:t>
              </a:r>
            </a:p>
            <a:p>
              <a:pPr marL="171450" indent="-171450">
                <a:buFont typeface="Arial" panose="020B0604020202020204" pitchFamily="34" charset="0"/>
                <a:buChar char="•"/>
                <a:defRPr/>
              </a:pPr>
              <a:r>
                <a:rPr lang="fr-FR" sz="1400" kern="0" dirty="0">
                  <a:solidFill>
                    <a:prstClr val="black">
                      <a:lumMod val="65000"/>
                      <a:lumOff val="35000"/>
                    </a:prstClr>
                  </a:solidFill>
                </a:rPr>
                <a:t>R4 : Risque total ou supérieur au capital investi</a:t>
              </a:r>
            </a:p>
          </p:txBody>
        </p:sp>
        <p:pic>
          <p:nvPicPr>
            <p:cNvPr id="124" name="Espace réservé du contenu 3">
              <a:extLst>
                <a:ext uri="{FF2B5EF4-FFF2-40B4-BE49-F238E27FC236}">
                  <a16:creationId xmlns:a16="http://schemas.microsoft.com/office/drawing/2014/main" xmlns="" id="{0FCCA30A-1A93-4F3E-832A-A509486E8B1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86796" y="1740275"/>
              <a:ext cx="2988000" cy="720060"/>
            </a:xfrm>
            <a:prstGeom prst="rect">
              <a:avLst/>
            </a:prstGeom>
          </p:spPr>
        </p:pic>
        <p:sp>
          <p:nvSpPr>
            <p:cNvPr id="126" name="Rectangle 125">
              <a:extLst>
                <a:ext uri="{FF2B5EF4-FFF2-40B4-BE49-F238E27FC236}">
                  <a16:creationId xmlns:a16="http://schemas.microsoft.com/office/drawing/2014/main" xmlns="" id="{9618A2BF-7900-41F6-B9F6-124AC8075C3D}"/>
                </a:ext>
              </a:extLst>
            </p:cNvPr>
            <p:cNvSpPr/>
            <p:nvPr/>
          </p:nvSpPr>
          <p:spPr>
            <a:xfrm>
              <a:off x="985414" y="4103967"/>
              <a:ext cx="2987449" cy="576000"/>
            </a:xfrm>
            <a:prstGeom prst="rect">
              <a:avLst/>
            </a:prstGeom>
            <a:noFill/>
            <a:ln w="12700" cap="flat" cmpd="sng" algn="ctr">
              <a:solidFill>
                <a:srgbClr val="FF0000"/>
              </a:solidFill>
              <a:prstDash val="sysDot"/>
              <a:miter lim="800000"/>
            </a:ln>
            <a:effectLst/>
          </p:spPr>
          <p:txBody>
            <a:bodyPr rtlCol="0" anchor="ctr"/>
            <a:lstStyle/>
            <a:p>
              <a:pPr>
                <a:defRPr/>
              </a:pPr>
              <a:r>
                <a:rPr lang="fr-FR" sz="1400" b="1" i="1" kern="0" dirty="0">
                  <a:solidFill>
                    <a:prstClr val="black"/>
                  </a:solidFill>
                </a:rPr>
                <a:t>Sélectionner le risque du projet</a:t>
              </a:r>
            </a:p>
          </p:txBody>
        </p:sp>
      </p:grpSp>
      <p:sp>
        <p:nvSpPr>
          <p:cNvPr id="31" name="Rectangle 30">
            <a:extLst>
              <a:ext uri="{FF2B5EF4-FFF2-40B4-BE49-F238E27FC236}">
                <a16:creationId xmlns:a16="http://schemas.microsoft.com/office/drawing/2014/main" xmlns="" id="{2AF75DE5-2DBE-4E33-9C57-1601B0583274}"/>
              </a:ext>
            </a:extLst>
          </p:cNvPr>
          <p:cNvSpPr/>
          <p:nvPr/>
        </p:nvSpPr>
        <p:spPr>
          <a:xfrm>
            <a:off x="4477836" y="2460335"/>
            <a:ext cx="1444049" cy="598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kern="0" cap="small" dirty="0">
                <a:solidFill>
                  <a:srgbClr val="C31632"/>
                </a:solidFill>
              </a:rPr>
              <a:t>En fonction du capital investi </a:t>
            </a:r>
          </a:p>
          <a:p>
            <a:pPr algn="ctr"/>
            <a:r>
              <a:rPr lang="fr-FR" sz="1050" b="1" kern="0" cap="small" dirty="0">
                <a:solidFill>
                  <a:srgbClr val="C31632"/>
                </a:solidFill>
              </a:rPr>
              <a:t>(ex :  inférieur à 75 k€)</a:t>
            </a:r>
            <a:endParaRPr lang="fr-FR" sz="1400" b="1" cap="small" dirty="0">
              <a:solidFill>
                <a:srgbClr val="C31632"/>
              </a:solidFill>
            </a:endParaRPr>
          </a:p>
        </p:txBody>
      </p:sp>
      <p:sp>
        <p:nvSpPr>
          <p:cNvPr id="32" name="Rectangle 31">
            <a:extLst>
              <a:ext uri="{FF2B5EF4-FFF2-40B4-BE49-F238E27FC236}">
                <a16:creationId xmlns:a16="http://schemas.microsoft.com/office/drawing/2014/main" xmlns="" id="{4BF04AD9-12F5-4EB3-860F-FB07B08958B8}"/>
              </a:ext>
            </a:extLst>
          </p:cNvPr>
          <p:cNvSpPr/>
          <p:nvPr/>
        </p:nvSpPr>
        <p:spPr>
          <a:xfrm>
            <a:off x="6138340" y="2286006"/>
            <a:ext cx="2876578" cy="1117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just">
              <a:spcAft>
                <a:spcPts val="1800"/>
              </a:spcAft>
              <a:tabLst>
                <a:tab pos="182563" algn="l"/>
              </a:tabLst>
              <a:defRPr/>
            </a:pPr>
            <a:r>
              <a:rPr lang="fr-FR" sz="1200" kern="0" dirty="0">
                <a:solidFill>
                  <a:prstClr val="black"/>
                </a:solidFill>
              </a:rPr>
              <a:t>Le conseiller accède à l’allocation manuelle : recommandation d’une allocation manuelle à hauteur 90 voir 100% de fonds euros</a:t>
            </a:r>
          </a:p>
          <a:p>
            <a:pPr marL="0" lvl="1" algn="just">
              <a:tabLst>
                <a:tab pos="182563" algn="l"/>
              </a:tabLst>
              <a:defRPr/>
            </a:pPr>
            <a:r>
              <a:rPr lang="fr-FR" sz="1200" kern="0" dirty="0">
                <a:solidFill>
                  <a:prstClr val="black"/>
                </a:solidFill>
              </a:rPr>
              <a:t>L’allocation modèle minimale de 30% en UC et 70% en fonds euros ne répond pas à la prévention de risque concernant cette clientèle</a:t>
            </a:r>
          </a:p>
        </p:txBody>
      </p:sp>
      <p:cxnSp>
        <p:nvCxnSpPr>
          <p:cNvPr id="45" name="Connecteur droit 44">
            <a:extLst>
              <a:ext uri="{FF2B5EF4-FFF2-40B4-BE49-F238E27FC236}">
                <a16:creationId xmlns:a16="http://schemas.microsoft.com/office/drawing/2014/main" xmlns="" id="{B26FE770-945D-4DDD-9E4C-6F96A32F0082}"/>
              </a:ext>
            </a:extLst>
          </p:cNvPr>
          <p:cNvCxnSpPr/>
          <p:nvPr/>
        </p:nvCxnSpPr>
        <p:spPr>
          <a:xfrm>
            <a:off x="4552916" y="4049056"/>
            <a:ext cx="435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xmlns="" id="{B402CE25-4CBD-431C-84D5-CFC3C04D51CE}"/>
              </a:ext>
            </a:extLst>
          </p:cNvPr>
          <p:cNvSpPr/>
          <p:nvPr/>
        </p:nvSpPr>
        <p:spPr>
          <a:xfrm>
            <a:off x="4477835" y="4808320"/>
            <a:ext cx="1420047" cy="5028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kern="0" cap="small" dirty="0">
                <a:solidFill>
                  <a:srgbClr val="C31632"/>
                </a:solidFill>
              </a:rPr>
              <a:t>En fonction du capital investi </a:t>
            </a:r>
          </a:p>
          <a:p>
            <a:pPr algn="ctr"/>
            <a:r>
              <a:rPr lang="fr-FR" sz="1050" b="1" kern="0" cap="small" dirty="0">
                <a:solidFill>
                  <a:srgbClr val="C31632"/>
                </a:solidFill>
              </a:rPr>
              <a:t>(ex :  supérieur à 75 k€)</a:t>
            </a:r>
            <a:endParaRPr lang="fr-FR" sz="1400" b="1" cap="small" dirty="0">
              <a:solidFill>
                <a:srgbClr val="C31632"/>
              </a:solidFill>
            </a:endParaRPr>
          </a:p>
        </p:txBody>
      </p:sp>
      <p:sp>
        <p:nvSpPr>
          <p:cNvPr id="51" name="Rectangle 50">
            <a:extLst>
              <a:ext uri="{FF2B5EF4-FFF2-40B4-BE49-F238E27FC236}">
                <a16:creationId xmlns:a16="http://schemas.microsoft.com/office/drawing/2014/main" xmlns="" id="{ECD895B8-A4B2-41AD-BA68-53D8D23D2407}"/>
              </a:ext>
            </a:extLst>
          </p:cNvPr>
          <p:cNvSpPr/>
          <p:nvPr/>
        </p:nvSpPr>
        <p:spPr>
          <a:xfrm>
            <a:off x="6001030" y="4755500"/>
            <a:ext cx="2855632" cy="559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just">
              <a:tabLst>
                <a:tab pos="182563" algn="l"/>
              </a:tabLst>
              <a:defRPr/>
            </a:pPr>
            <a:r>
              <a:rPr lang="fr-FR" sz="1200" kern="0" dirty="0">
                <a:solidFill>
                  <a:prstClr val="black"/>
                </a:solidFill>
              </a:rPr>
              <a:t>Le conseiller a la possibilité d’accéder aux modèles d’allocations dans </a:t>
            </a:r>
            <a:r>
              <a:rPr lang="fr-FR" sz="1200" kern="0" dirty="0" err="1">
                <a:solidFill>
                  <a:prstClr val="black"/>
                </a:solidFill>
              </a:rPr>
              <a:t>EspaceDefi</a:t>
            </a:r>
            <a:endParaRPr lang="fr-FR" sz="1200" kern="0" dirty="0">
              <a:solidFill>
                <a:prstClr val="black"/>
              </a:solidFill>
            </a:endParaRPr>
          </a:p>
        </p:txBody>
      </p:sp>
      <p:grpSp>
        <p:nvGrpSpPr>
          <p:cNvPr id="72" name="Groupe 71">
            <a:extLst>
              <a:ext uri="{FF2B5EF4-FFF2-40B4-BE49-F238E27FC236}">
                <a16:creationId xmlns:a16="http://schemas.microsoft.com/office/drawing/2014/main" xmlns="" id="{9210DA2B-567E-4060-87F4-3A6F9684C6B0}"/>
              </a:ext>
            </a:extLst>
          </p:cNvPr>
          <p:cNvGrpSpPr/>
          <p:nvPr/>
        </p:nvGrpSpPr>
        <p:grpSpPr>
          <a:xfrm>
            <a:off x="332924" y="1050268"/>
            <a:ext cx="1512000" cy="168796"/>
            <a:chOff x="338637" y="1587680"/>
            <a:chExt cx="848253" cy="185676"/>
          </a:xfrm>
        </p:grpSpPr>
        <p:sp>
          <p:nvSpPr>
            <p:cNvPr id="73" name="Organigramme : Données 72">
              <a:extLst>
                <a:ext uri="{FF2B5EF4-FFF2-40B4-BE49-F238E27FC236}">
                  <a16:creationId xmlns:a16="http://schemas.microsoft.com/office/drawing/2014/main" xmlns="" id="{CF792BA3-77BC-46F0-8DF6-4BE5D9AB2F9A}"/>
                </a:ext>
              </a:extLst>
            </p:cNvPr>
            <p:cNvSpPr/>
            <p:nvPr/>
          </p:nvSpPr>
          <p:spPr>
            <a:xfrm>
              <a:off x="338637"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r>
                <a:rPr lang="fr-FR" sz="1200" b="1" kern="0" dirty="0">
                  <a:solidFill>
                    <a:prstClr val="white"/>
                  </a:solidFill>
                  <a:latin typeface="Calibri" panose="020F0502020204030204"/>
                </a:rPr>
                <a:t>1</a:t>
              </a:r>
            </a:p>
          </p:txBody>
        </p:sp>
        <p:sp>
          <p:nvSpPr>
            <p:cNvPr id="75" name="Organigramme : Données 74">
              <a:extLst>
                <a:ext uri="{FF2B5EF4-FFF2-40B4-BE49-F238E27FC236}">
                  <a16:creationId xmlns:a16="http://schemas.microsoft.com/office/drawing/2014/main" xmlns="" id="{0F9EB700-8C99-4C88-BA34-CC797B8168EB}"/>
                </a:ext>
              </a:extLst>
            </p:cNvPr>
            <p:cNvSpPr/>
            <p:nvPr/>
          </p:nvSpPr>
          <p:spPr>
            <a:xfrm>
              <a:off x="543095"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2</a:t>
              </a:r>
            </a:p>
          </p:txBody>
        </p:sp>
        <p:sp>
          <p:nvSpPr>
            <p:cNvPr id="76" name="Organigramme : Données 75">
              <a:extLst>
                <a:ext uri="{FF2B5EF4-FFF2-40B4-BE49-F238E27FC236}">
                  <a16:creationId xmlns:a16="http://schemas.microsoft.com/office/drawing/2014/main" xmlns="" id="{B97839CC-A38F-4B7A-BCEE-AB11DA0611C3}"/>
                </a:ext>
              </a:extLst>
            </p:cNvPr>
            <p:cNvSpPr/>
            <p:nvPr/>
          </p:nvSpPr>
          <p:spPr>
            <a:xfrm>
              <a:off x="747553" y="1587680"/>
              <a:ext cx="234880" cy="185676"/>
            </a:xfrm>
            <a:prstGeom prst="flowChartInputOutput">
              <a:avLst/>
            </a:prstGeom>
            <a:solidFill>
              <a:srgbClr val="C31632"/>
            </a:solidFill>
            <a:ln w="12700" cap="flat" cmpd="sng" algn="ctr">
              <a:noFill/>
              <a:prstDash val="solid"/>
              <a:miter lim="800000"/>
            </a:ln>
            <a:effectLst/>
          </p:spPr>
          <p:txBody>
            <a:bodyPr rtlCol="0" anchor="ctr"/>
            <a:lstStyle/>
            <a:p>
              <a:pPr algn="ctr"/>
              <a:r>
                <a:rPr lang="fr-FR" sz="1200" b="1" kern="0" dirty="0">
                  <a:solidFill>
                    <a:prstClr val="white"/>
                  </a:solidFill>
                  <a:latin typeface="Calibri" panose="020F0502020204030204"/>
                </a:rPr>
                <a:t>3</a:t>
              </a:r>
            </a:p>
          </p:txBody>
        </p:sp>
        <p:sp>
          <p:nvSpPr>
            <p:cNvPr id="77" name="Organigramme : Données 76">
              <a:extLst>
                <a:ext uri="{FF2B5EF4-FFF2-40B4-BE49-F238E27FC236}">
                  <a16:creationId xmlns:a16="http://schemas.microsoft.com/office/drawing/2014/main" xmlns="" id="{817B93CB-F19C-4F39-972C-6AC00CD56FC3}"/>
                </a:ext>
              </a:extLst>
            </p:cNvPr>
            <p:cNvSpPr/>
            <p:nvPr/>
          </p:nvSpPr>
          <p:spPr>
            <a:xfrm>
              <a:off x="952010"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defRPr/>
              </a:pPr>
              <a:r>
                <a:rPr lang="fr-FR" sz="1200" b="1" kern="0" dirty="0">
                  <a:solidFill>
                    <a:prstClr val="white"/>
                  </a:solidFill>
                  <a:latin typeface="Calibri" panose="020F0502020204030204"/>
                </a:rPr>
                <a:t>4</a:t>
              </a:r>
            </a:p>
          </p:txBody>
        </p:sp>
      </p:grpSp>
      <p:grpSp>
        <p:nvGrpSpPr>
          <p:cNvPr id="78" name="Groupe 77">
            <a:extLst>
              <a:ext uri="{FF2B5EF4-FFF2-40B4-BE49-F238E27FC236}">
                <a16:creationId xmlns:a16="http://schemas.microsoft.com/office/drawing/2014/main" xmlns="" id="{E7A19CF6-DAB1-4FAD-8281-E0DA04C47946}"/>
              </a:ext>
            </a:extLst>
          </p:cNvPr>
          <p:cNvGrpSpPr/>
          <p:nvPr/>
        </p:nvGrpSpPr>
        <p:grpSpPr>
          <a:xfrm>
            <a:off x="4585657" y="1050268"/>
            <a:ext cx="1512000" cy="168796"/>
            <a:chOff x="2257361" y="1587680"/>
            <a:chExt cx="848253" cy="185676"/>
          </a:xfrm>
        </p:grpSpPr>
        <p:sp>
          <p:nvSpPr>
            <p:cNvPr id="79" name="Organigramme : Données 78">
              <a:extLst>
                <a:ext uri="{FF2B5EF4-FFF2-40B4-BE49-F238E27FC236}">
                  <a16:creationId xmlns:a16="http://schemas.microsoft.com/office/drawing/2014/main" xmlns="" id="{697C5B36-1931-4936-B4B7-2482F12C8F68}"/>
                </a:ext>
              </a:extLst>
            </p:cNvPr>
            <p:cNvSpPr/>
            <p:nvPr/>
          </p:nvSpPr>
          <p:spPr>
            <a:xfrm>
              <a:off x="2257361"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r>
                <a:rPr lang="fr-FR" sz="1200" b="1" kern="0" dirty="0">
                  <a:solidFill>
                    <a:prstClr val="white"/>
                  </a:solidFill>
                  <a:latin typeface="Calibri" panose="020F0502020204030204"/>
                </a:rPr>
                <a:t>1</a:t>
              </a:r>
            </a:p>
          </p:txBody>
        </p:sp>
        <p:sp>
          <p:nvSpPr>
            <p:cNvPr id="85" name="Organigramme : Données 84">
              <a:extLst>
                <a:ext uri="{FF2B5EF4-FFF2-40B4-BE49-F238E27FC236}">
                  <a16:creationId xmlns:a16="http://schemas.microsoft.com/office/drawing/2014/main" xmlns="" id="{DD6F6AEA-0781-45FD-B240-F28B82C80B0E}"/>
                </a:ext>
              </a:extLst>
            </p:cNvPr>
            <p:cNvSpPr/>
            <p:nvPr/>
          </p:nvSpPr>
          <p:spPr>
            <a:xfrm>
              <a:off x="2461819"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r>
                <a:rPr lang="fr-FR" sz="1200" b="1" kern="0" dirty="0">
                  <a:solidFill>
                    <a:prstClr val="white"/>
                  </a:solidFill>
                  <a:latin typeface="Calibri" panose="020F0502020204030204"/>
                </a:rPr>
                <a:t>2</a:t>
              </a:r>
            </a:p>
          </p:txBody>
        </p:sp>
        <p:sp>
          <p:nvSpPr>
            <p:cNvPr id="86" name="Organigramme : Données 85">
              <a:extLst>
                <a:ext uri="{FF2B5EF4-FFF2-40B4-BE49-F238E27FC236}">
                  <a16:creationId xmlns:a16="http://schemas.microsoft.com/office/drawing/2014/main" xmlns="" id="{D65F21F8-4B79-4072-B8D5-A200F7F2D23B}"/>
                </a:ext>
              </a:extLst>
            </p:cNvPr>
            <p:cNvSpPr/>
            <p:nvPr/>
          </p:nvSpPr>
          <p:spPr>
            <a:xfrm>
              <a:off x="2666277" y="1587680"/>
              <a:ext cx="234880" cy="185676"/>
            </a:xfrm>
            <a:prstGeom prst="flowChartInputOutput">
              <a:avLst/>
            </a:prstGeom>
            <a:solidFill>
              <a:sysClr val="window" lastClr="FFFFFF">
                <a:lumMod val="85000"/>
              </a:sysClr>
            </a:solidFill>
            <a:ln w="12700" cap="flat" cmpd="sng" algn="ctr">
              <a:noFill/>
              <a:prstDash val="solid"/>
              <a:miter lim="800000"/>
            </a:ln>
            <a:effectLst/>
          </p:spPr>
          <p:txBody>
            <a:bodyPr rtlCol="0" anchor="ctr"/>
            <a:lstStyle/>
            <a:p>
              <a:pPr algn="ctr"/>
              <a:r>
                <a:rPr lang="fr-FR" sz="1200" b="1" kern="0" dirty="0">
                  <a:solidFill>
                    <a:prstClr val="white"/>
                  </a:solidFill>
                  <a:latin typeface="Calibri" panose="020F0502020204030204"/>
                </a:rPr>
                <a:t>3</a:t>
              </a:r>
            </a:p>
          </p:txBody>
        </p:sp>
        <p:sp>
          <p:nvSpPr>
            <p:cNvPr id="87" name="Organigramme : Données 86">
              <a:extLst>
                <a:ext uri="{FF2B5EF4-FFF2-40B4-BE49-F238E27FC236}">
                  <a16:creationId xmlns:a16="http://schemas.microsoft.com/office/drawing/2014/main" xmlns="" id="{C395439A-E81B-4B9C-9CC5-16EA5A8A26D6}"/>
                </a:ext>
              </a:extLst>
            </p:cNvPr>
            <p:cNvSpPr/>
            <p:nvPr/>
          </p:nvSpPr>
          <p:spPr>
            <a:xfrm>
              <a:off x="2870734" y="1587680"/>
              <a:ext cx="234880" cy="185676"/>
            </a:xfrm>
            <a:prstGeom prst="flowChartInputOutput">
              <a:avLst/>
            </a:prstGeom>
            <a:solidFill>
              <a:srgbClr val="C31632"/>
            </a:solidFill>
            <a:ln w="12700" cap="flat" cmpd="sng" algn="ctr">
              <a:noFill/>
              <a:prstDash val="solid"/>
              <a:miter lim="800000"/>
            </a:ln>
            <a:effectLst/>
          </p:spPr>
          <p:txBody>
            <a:bodyPr rtlCol="0" anchor="ctr"/>
            <a:lstStyle/>
            <a:p>
              <a:pPr algn="ctr"/>
              <a:r>
                <a:rPr lang="fr-FR" sz="1200" b="1" kern="0" dirty="0">
                  <a:solidFill>
                    <a:prstClr val="white"/>
                  </a:solidFill>
                  <a:latin typeface="Calibri" panose="020F0502020204030204"/>
                </a:rPr>
                <a:t>4</a:t>
              </a:r>
            </a:p>
          </p:txBody>
        </p:sp>
      </p:grpSp>
      <p:cxnSp>
        <p:nvCxnSpPr>
          <p:cNvPr id="41" name="Connecteur droit avec flèche 95">
            <a:extLst>
              <a:ext uri="{FF2B5EF4-FFF2-40B4-BE49-F238E27FC236}">
                <a16:creationId xmlns:a16="http://schemas.microsoft.com/office/drawing/2014/main" xmlns="" id="{03F96AB8-548F-40CD-90DA-99DCEAA439A7}"/>
              </a:ext>
            </a:extLst>
          </p:cNvPr>
          <p:cNvCxnSpPr/>
          <p:nvPr/>
        </p:nvCxnSpPr>
        <p:spPr>
          <a:xfrm flipV="1">
            <a:off x="4459548" y="1254023"/>
            <a:ext cx="0" cy="4435578"/>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42" name="Chevron 8">
            <a:extLst>
              <a:ext uri="{FF2B5EF4-FFF2-40B4-BE49-F238E27FC236}">
                <a16:creationId xmlns:a16="http://schemas.microsoft.com/office/drawing/2014/main" xmlns="" id="{45CEE04D-6199-43B2-B6A8-8F7826C7F22D}"/>
              </a:ext>
            </a:extLst>
          </p:cNvPr>
          <p:cNvSpPr/>
          <p:nvPr/>
        </p:nvSpPr>
        <p:spPr>
          <a:xfrm>
            <a:off x="4292522" y="3750522"/>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fr-FR" kern="0">
              <a:solidFill>
                <a:prstClr val="black"/>
              </a:solidFill>
              <a:latin typeface="Calibri" panose="020F0502020204030204"/>
            </a:endParaRP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5</a:t>
            </a:fld>
            <a:endParaRPr lang="fr-FR" dirty="0">
              <a:solidFill>
                <a:prstClr val="black"/>
              </a:solidFill>
            </a:endParaRPr>
          </a:p>
        </p:txBody>
      </p:sp>
      <p:sp>
        <p:nvSpPr>
          <p:cNvPr id="44" name="Rectangle 43">
            <a:extLst>
              <a:ext uri="{FF2B5EF4-FFF2-40B4-BE49-F238E27FC236}">
                <a16:creationId xmlns:a16="http://schemas.microsoft.com/office/drawing/2014/main" xmlns="" id="{9618A2BF-7900-41F6-B9F6-124AC8075C3D}"/>
              </a:ext>
            </a:extLst>
          </p:cNvPr>
          <p:cNvSpPr/>
          <p:nvPr/>
        </p:nvSpPr>
        <p:spPr>
          <a:xfrm>
            <a:off x="317623" y="4915767"/>
            <a:ext cx="3620183" cy="576000"/>
          </a:xfrm>
          <a:prstGeom prst="rect">
            <a:avLst/>
          </a:prstGeom>
          <a:noFill/>
          <a:ln w="12700" cap="flat" cmpd="sng" algn="ctr">
            <a:solidFill>
              <a:srgbClr val="FF0000"/>
            </a:solidFill>
            <a:prstDash val="sysDot"/>
            <a:miter lim="800000"/>
          </a:ln>
          <a:effectLst/>
        </p:spPr>
        <p:txBody>
          <a:bodyPr rtlCol="0" anchor="ctr"/>
          <a:lstStyle/>
          <a:p>
            <a:pPr>
              <a:defRPr/>
            </a:pPr>
            <a:r>
              <a:rPr lang="fr-FR" sz="1400" b="1" i="1" kern="0" dirty="0">
                <a:solidFill>
                  <a:prstClr val="black"/>
                </a:solidFill>
              </a:rPr>
              <a:t>Indiquer le montant du capital à investir</a:t>
            </a:r>
          </a:p>
        </p:txBody>
      </p:sp>
    </p:spTree>
    <p:extLst>
      <p:ext uri="{BB962C8B-B14F-4D97-AF65-F5344CB8AC3E}">
        <p14:creationId xmlns:p14="http://schemas.microsoft.com/office/powerpoint/2010/main" val="184060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3"/>
          <p:cNvSpPr>
            <a:spLocks noGrp="1"/>
          </p:cNvSpPr>
          <p:nvPr>
            <p:ph type="title"/>
          </p:nvPr>
        </p:nvSpPr>
        <p:spPr>
          <a:xfrm>
            <a:off x="366784" y="374794"/>
            <a:ext cx="8445600" cy="384721"/>
          </a:xfrm>
        </p:spPr>
        <p:txBody>
          <a:bodyPr/>
          <a:lstStyle/>
          <a:p>
            <a:r>
              <a:rPr lang="fr-FR" sz="1900" dirty="0"/>
              <a:t>Complétude et signature du Questionnaire Connaissance Financière</a:t>
            </a:r>
          </a:p>
        </p:txBody>
      </p:sp>
      <p:sp>
        <p:nvSpPr>
          <p:cNvPr id="4" name="Espace réservé du numéro de diapositive 3"/>
          <p:cNvSpPr>
            <a:spLocks noGrp="1"/>
          </p:cNvSpPr>
          <p:nvPr>
            <p:ph type="sldNum" sz="quarter" idx="12"/>
          </p:nvPr>
        </p:nvSpPr>
        <p:spPr/>
        <p:txBody>
          <a:bodyPr/>
          <a:lstStyle/>
          <a:p>
            <a:fld id="{0536D7D7-E68B-4848-A580-3E20DDE126DB}" type="slidenum">
              <a:rPr lang="fr-FR" smtClean="0"/>
              <a:pPr/>
              <a:t>6</a:t>
            </a:fld>
            <a:endParaRPr lang="fr-FR" dirty="0"/>
          </a:p>
        </p:txBody>
      </p:sp>
      <p:graphicFrame>
        <p:nvGraphicFramePr>
          <p:cNvPr id="34" name="Espace réservé du contenu 3"/>
          <p:cNvGraphicFramePr>
            <a:graphicFrameLocks/>
          </p:cNvGraphicFramePr>
          <p:nvPr>
            <p:extLst>
              <p:ext uri="{D42A27DB-BD31-4B8C-83A1-F6EECF244321}">
                <p14:modId xmlns:p14="http://schemas.microsoft.com/office/powerpoint/2010/main" val="1274947695"/>
              </p:ext>
            </p:extLst>
          </p:nvPr>
        </p:nvGraphicFramePr>
        <p:xfrm>
          <a:off x="498069" y="1000997"/>
          <a:ext cx="8250278" cy="1463040"/>
        </p:xfrm>
        <a:graphic>
          <a:graphicData uri="http://schemas.openxmlformats.org/drawingml/2006/table">
            <a:tbl>
              <a:tblPr firstRow="1" bandRow="1">
                <a:tableStyleId>{5C22544A-7EE6-4342-B048-85BDC9FD1C3A}</a:tableStyleId>
              </a:tblPr>
              <a:tblGrid>
                <a:gridCol w="1679074">
                  <a:extLst>
                    <a:ext uri="{9D8B030D-6E8A-4147-A177-3AD203B41FA5}">
                      <a16:colId xmlns:a16="http://schemas.microsoft.com/office/drawing/2014/main" xmlns="" val="20000"/>
                    </a:ext>
                  </a:extLst>
                </a:gridCol>
                <a:gridCol w="1642801">
                  <a:extLst>
                    <a:ext uri="{9D8B030D-6E8A-4147-A177-3AD203B41FA5}">
                      <a16:colId xmlns:a16="http://schemas.microsoft.com/office/drawing/2014/main" xmlns="" val="20001"/>
                    </a:ext>
                  </a:extLst>
                </a:gridCol>
                <a:gridCol w="1642801">
                  <a:extLst>
                    <a:ext uri="{9D8B030D-6E8A-4147-A177-3AD203B41FA5}">
                      <a16:colId xmlns:a16="http://schemas.microsoft.com/office/drawing/2014/main" xmlns="" val="20002"/>
                    </a:ext>
                  </a:extLst>
                </a:gridCol>
                <a:gridCol w="1642801">
                  <a:extLst>
                    <a:ext uri="{9D8B030D-6E8A-4147-A177-3AD203B41FA5}">
                      <a16:colId xmlns:a16="http://schemas.microsoft.com/office/drawing/2014/main" xmlns="" val="20003"/>
                    </a:ext>
                  </a:extLst>
                </a:gridCol>
                <a:gridCol w="1642801">
                  <a:extLst>
                    <a:ext uri="{9D8B030D-6E8A-4147-A177-3AD203B41FA5}">
                      <a16:colId xmlns:a16="http://schemas.microsoft.com/office/drawing/2014/main" xmlns="" val="4056550584"/>
                    </a:ext>
                  </a:extLst>
                </a:gridCol>
              </a:tblGrid>
              <a:tr h="370840">
                <a:tc>
                  <a:txBody>
                    <a:bodyPr/>
                    <a:lstStyle/>
                    <a:p>
                      <a:r>
                        <a:rPr lang="fr-FR" sz="1200" dirty="0">
                          <a:latin typeface="+mn-lt"/>
                        </a:rPr>
                        <a:t>En fonction de la capacité</a:t>
                      </a:r>
                      <a:r>
                        <a:rPr lang="fr-FR" sz="1200" baseline="0" dirty="0">
                          <a:latin typeface="+mn-lt"/>
                        </a:rPr>
                        <a:t> juridique</a:t>
                      </a:r>
                      <a:endParaRPr lang="fr-FR" sz="1200" dirty="0">
                        <a:latin typeface="+mn-lt"/>
                      </a:endParaRPr>
                    </a:p>
                  </a:txBody>
                  <a:tcPr/>
                </a:tc>
                <a:tc>
                  <a:txBody>
                    <a:bodyPr/>
                    <a:lstStyle/>
                    <a:p>
                      <a:r>
                        <a:rPr lang="fr-FR" sz="1200" b="1" i="0" dirty="0">
                          <a:solidFill>
                            <a:schemeClr val="bg1"/>
                          </a:solidFill>
                          <a:effectLst/>
                          <a:latin typeface="+mn-lt"/>
                          <a:ea typeface="Helvetica Light" charset="0"/>
                          <a:cs typeface="Helvetica Light" charset="0"/>
                        </a:rPr>
                        <a:t>Tutelle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bg1"/>
                          </a:solidFill>
                          <a:effectLst/>
                          <a:latin typeface="+mn-lt"/>
                          <a:ea typeface="Helvetica Light" charset="0"/>
                          <a:cs typeface="Helvetica Light" charset="0"/>
                        </a:rPr>
                        <a:t>Habilitation familiale spéciale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bg1"/>
                          </a:solidFill>
                          <a:effectLst/>
                          <a:latin typeface="+mn-lt"/>
                          <a:ea typeface="Helvetica Light" charset="0"/>
                          <a:cs typeface="Helvetica Light" charset="0"/>
                        </a:rPr>
                        <a:t>Sauvegarde de justice</a:t>
                      </a:r>
                      <a:r>
                        <a:rPr lang="fr-FR" sz="1200" b="1" i="0" baseline="0" dirty="0">
                          <a:solidFill>
                            <a:schemeClr val="bg1"/>
                          </a:solidFill>
                          <a:effectLst/>
                          <a:latin typeface="+mn-lt"/>
                          <a:ea typeface="Helvetica Light" charset="0"/>
                          <a:cs typeface="Helvetica Light" charset="0"/>
                        </a:rPr>
                        <a:t> avec mandataire</a:t>
                      </a:r>
                      <a:endParaRPr lang="fr-FR" sz="1200" b="1" i="0" dirty="0">
                        <a:solidFill>
                          <a:schemeClr val="bg1"/>
                        </a:solidFill>
                        <a:effectLst/>
                        <a:latin typeface="+mn-lt"/>
                        <a:ea typeface="Helvetica Light" charset="0"/>
                        <a:cs typeface="Helvetica Light" charset="0"/>
                      </a:endParaRPr>
                    </a:p>
                  </a:txBody>
                  <a:tcPr anchor="ctr"/>
                </a:tc>
                <a:tc>
                  <a:txBody>
                    <a:bodyPr/>
                    <a:lstStyle/>
                    <a:p>
                      <a:r>
                        <a:rPr lang="fr-FR" sz="1200" b="1" i="0" dirty="0">
                          <a:solidFill>
                            <a:schemeClr val="bg1"/>
                          </a:solidFill>
                          <a:effectLst/>
                          <a:latin typeface="+mn-lt"/>
                          <a:ea typeface="Helvetica Light" charset="0"/>
                          <a:cs typeface="Helvetica Light" charset="0"/>
                        </a:rPr>
                        <a:t>Habilitation familiale générale</a:t>
                      </a:r>
                    </a:p>
                  </a:txBody>
                  <a:tcPr anchor="ctr"/>
                </a:tc>
                <a:tc>
                  <a:txBody>
                    <a:bodyPr/>
                    <a:lstStyle/>
                    <a:p>
                      <a:r>
                        <a:rPr lang="fr-FR" sz="1200" b="1" i="0" dirty="0">
                          <a:solidFill>
                            <a:schemeClr val="bg1"/>
                          </a:solidFill>
                          <a:effectLst/>
                          <a:latin typeface="+mn-lt"/>
                          <a:ea typeface="Helvetica Light" charset="0"/>
                          <a:cs typeface="Helvetica Light" charset="0"/>
                        </a:rPr>
                        <a:t>Curatelle (simple ou renforcée)</a:t>
                      </a:r>
                    </a:p>
                  </a:txBody>
                  <a:tcPr anchor="ctr"/>
                </a:tc>
                <a:tc>
                  <a:txBody>
                    <a:bodyPr/>
                    <a:lstStyle/>
                    <a:p>
                      <a:r>
                        <a:rPr lang="fr-FR" sz="1200" b="1" i="0" dirty="0">
                          <a:solidFill>
                            <a:schemeClr val="bg1"/>
                          </a:solidFill>
                          <a:effectLst/>
                          <a:latin typeface="+mn-lt"/>
                          <a:ea typeface="Helvetica Light" charset="0"/>
                          <a:cs typeface="Helvetica Light" charset="0"/>
                        </a:rPr>
                        <a:t>Mineur sous tutelle</a:t>
                      </a:r>
                    </a:p>
                  </a:txBody>
                  <a:tcPr anchor="ctr"/>
                </a:tc>
                <a:extLst>
                  <a:ext uri="{0D108BD9-81ED-4DB2-BD59-A6C34878D82A}">
                    <a16:rowId xmlns:a16="http://schemas.microsoft.com/office/drawing/2014/main" xmlns="" val="10000"/>
                  </a:ext>
                </a:extLst>
              </a:tr>
              <a:tr h="370840">
                <a:tc>
                  <a:txBody>
                    <a:bodyPr/>
                    <a:lstStyle/>
                    <a:p>
                      <a:r>
                        <a:rPr lang="fr-FR" sz="1200" b="0" i="0" dirty="0">
                          <a:latin typeface="+mn-lt"/>
                          <a:ea typeface="Arial" charset="0"/>
                          <a:cs typeface="Arial" charset="0"/>
                        </a:rPr>
                        <a:t>QCF</a:t>
                      </a:r>
                    </a:p>
                  </a:txBody>
                  <a:tcPr>
                    <a:solidFill>
                      <a:schemeClr val="bg1">
                        <a:lumMod val="85000"/>
                      </a:schemeClr>
                    </a:solidFill>
                  </a:tcPr>
                </a:tc>
                <a:tc>
                  <a:txBody>
                    <a:bodyPr/>
                    <a:lstStyle/>
                    <a:p>
                      <a:r>
                        <a:rPr lang="fr-FR" sz="1200" b="0" i="0" dirty="0">
                          <a:latin typeface="+mn-lt"/>
                          <a:ea typeface="Arial" charset="0"/>
                          <a:cs typeface="Arial" charset="0"/>
                        </a:rPr>
                        <a:t>Le représentant légal</a:t>
                      </a:r>
                    </a:p>
                  </a:txBody>
                  <a:tcPr>
                    <a:solidFill>
                      <a:schemeClr val="bg1">
                        <a:lumMod val="85000"/>
                      </a:schemeClr>
                    </a:solidFill>
                  </a:tcPr>
                </a:tc>
                <a:tc>
                  <a:txBody>
                    <a:bodyPr/>
                    <a:lstStyle/>
                    <a:p>
                      <a:r>
                        <a:rPr lang="fr-FR" sz="1200" b="0" i="0" dirty="0">
                          <a:latin typeface="+mn-lt"/>
                          <a:ea typeface="Arial" charset="0"/>
                          <a:cs typeface="Arial" charset="0"/>
                        </a:rPr>
                        <a:t>Le représentant légal</a:t>
                      </a:r>
                    </a:p>
                  </a:txBody>
                  <a:tcPr>
                    <a:solidFill>
                      <a:schemeClr val="bg1">
                        <a:lumMod val="85000"/>
                      </a:schemeClr>
                    </a:solidFill>
                  </a:tcPr>
                </a:tc>
                <a:tc>
                  <a:txBody>
                    <a:bodyPr/>
                    <a:lstStyle/>
                    <a:p>
                      <a:r>
                        <a:rPr lang="fr-FR" sz="1200" b="0" i="0" dirty="0" smtClean="0">
                          <a:latin typeface="+mn-lt"/>
                          <a:ea typeface="Arial" charset="0"/>
                          <a:cs typeface="Arial" charset="0"/>
                        </a:rPr>
                        <a:t>La personne protégée et le représentant légal</a:t>
                      </a:r>
                      <a:endParaRPr lang="fr-FR" sz="1200" b="0" i="0" dirty="0">
                        <a:latin typeface="+mn-lt"/>
                        <a:ea typeface="Arial" charset="0"/>
                        <a:cs typeface="Arial" charset="0"/>
                      </a:endParaRPr>
                    </a:p>
                  </a:txBody>
                  <a:tcPr>
                    <a:solidFill>
                      <a:schemeClr val="bg1">
                        <a:lumMod val="85000"/>
                      </a:schemeClr>
                    </a:solidFill>
                  </a:tcPr>
                </a:tc>
                <a:tc>
                  <a:txBody>
                    <a:bodyPr/>
                    <a:lstStyle/>
                    <a:p>
                      <a:r>
                        <a:rPr lang="fr-FR" sz="1200" b="0" i="0" dirty="0">
                          <a:latin typeface="+mn-lt"/>
                          <a:ea typeface="Arial" charset="0"/>
                          <a:cs typeface="Arial" charset="0"/>
                        </a:rPr>
                        <a:t>Le représentant légal</a:t>
                      </a:r>
                    </a:p>
                  </a:txBody>
                  <a:tcPr>
                    <a:solidFill>
                      <a:schemeClr val="bg1">
                        <a:lumMod val="85000"/>
                      </a:schemeClr>
                    </a:solidFill>
                  </a:tcPr>
                </a:tc>
                <a:extLst>
                  <a:ext uri="{0D108BD9-81ED-4DB2-BD59-A6C34878D82A}">
                    <a16:rowId xmlns:a16="http://schemas.microsoft.com/office/drawing/2014/main" xmlns="" val="10001"/>
                  </a:ext>
                </a:extLst>
              </a:tr>
            </a:tbl>
          </a:graphicData>
        </a:graphic>
      </p:graphicFrame>
      <p:sp>
        <p:nvSpPr>
          <p:cNvPr id="35" name="ZoneTexte 34"/>
          <p:cNvSpPr txBox="1"/>
          <p:nvPr/>
        </p:nvSpPr>
        <p:spPr>
          <a:xfrm>
            <a:off x="287524" y="2443684"/>
            <a:ext cx="8568952" cy="4093428"/>
          </a:xfrm>
          <a:prstGeom prst="rect">
            <a:avLst/>
          </a:prstGeom>
          <a:noFill/>
        </p:spPr>
        <p:txBody>
          <a:bodyPr wrap="square" rtlCol="0">
            <a:spAutoFit/>
          </a:bodyPr>
          <a:lstStyle/>
          <a:p>
            <a:r>
              <a:rPr lang="fr-FR" sz="1300" b="1" u="sng" dirty="0">
                <a:latin typeface="+mn-lt"/>
              </a:rPr>
              <a:t>Tutelle, </a:t>
            </a:r>
            <a:r>
              <a:rPr lang="fr-FR" sz="1300" b="1" u="sng" dirty="0"/>
              <a:t>sauvegarde de justice avec mandataire et </a:t>
            </a:r>
            <a:r>
              <a:rPr lang="fr-FR" sz="1300" b="1" u="sng" dirty="0">
                <a:latin typeface="+mn-lt"/>
              </a:rPr>
              <a:t>habilitation familiale : </a:t>
            </a:r>
          </a:p>
          <a:p>
            <a:pPr marL="285750" indent="-285750">
              <a:buFont typeface="Arial" charset="0"/>
              <a:buChar char="•"/>
            </a:pPr>
            <a:r>
              <a:rPr lang="fr-FR" sz="1300" dirty="0">
                <a:latin typeface="+mn-lt"/>
              </a:rPr>
              <a:t>Le questionnaire est renseigné et signé par le </a:t>
            </a:r>
            <a:r>
              <a:rPr lang="fr-FR" sz="1300" u="sng" dirty="0">
                <a:latin typeface="+mn-lt"/>
              </a:rPr>
              <a:t>représentant légal</a:t>
            </a:r>
            <a:r>
              <a:rPr lang="fr-FR" sz="1300" u="sng" dirty="0" smtClean="0">
                <a:latin typeface="+mn-lt"/>
              </a:rPr>
              <a:t>.</a:t>
            </a:r>
          </a:p>
          <a:p>
            <a:pPr marL="285750" indent="-285750">
              <a:buFont typeface="Arial" charset="0"/>
              <a:buChar char="•"/>
            </a:pPr>
            <a:r>
              <a:rPr lang="fr-FR" sz="1200" dirty="0">
                <a:latin typeface="Arial Narrow" panose="020B0606020202030204" pitchFamily="34" charset="0"/>
              </a:rPr>
              <a:t>Si le représentant légal est une personne physique, l’expérience et les connaissances doivent être les siennes et non celles de la personne protégée.</a:t>
            </a:r>
          </a:p>
          <a:p>
            <a:pPr marL="285750" indent="-285750">
              <a:buFont typeface="Arial" charset="0"/>
              <a:buChar char="•"/>
            </a:pPr>
            <a:r>
              <a:rPr lang="fr-FR" sz="1200" dirty="0">
                <a:latin typeface="Arial Narrow" panose="020B0606020202030204" pitchFamily="34" charset="0"/>
              </a:rPr>
              <a:t>Si le représentant légal est une personne morale (ex : </a:t>
            </a:r>
            <a:r>
              <a:rPr lang="fr-FR" sz="1200" dirty="0" err="1">
                <a:latin typeface="Arial Narrow" panose="020B0606020202030204" pitchFamily="34" charset="0"/>
              </a:rPr>
              <a:t>asso</a:t>
            </a:r>
            <a:r>
              <a:rPr lang="fr-FR" sz="1200" dirty="0">
                <a:latin typeface="Arial Narrow" panose="020B0606020202030204" pitchFamily="34" charset="0"/>
              </a:rPr>
              <a:t> Udaf XX), l’expérience et les connaissances doivent être celles du représentant de la structure habilitée à effectuer les transactions. </a:t>
            </a:r>
          </a:p>
          <a:p>
            <a:pPr marL="285750" indent="-285750">
              <a:buFont typeface="Arial" charset="0"/>
              <a:buChar char="•"/>
            </a:pPr>
            <a:r>
              <a:rPr lang="fr-FR" sz="1200" dirty="0">
                <a:latin typeface="Arial Narrow" panose="020B0606020202030204" pitchFamily="34" charset="0"/>
              </a:rPr>
              <a:t>La situation financière et les objectifs d’investissement doivent être ceux de la personne protégée.</a:t>
            </a:r>
          </a:p>
          <a:p>
            <a:endParaRPr lang="fr-FR" sz="1300" dirty="0">
              <a:latin typeface="+mn-lt"/>
            </a:endParaRPr>
          </a:p>
          <a:p>
            <a:r>
              <a:rPr lang="fr-FR" sz="1300" b="1" u="sng" dirty="0">
                <a:latin typeface="+mn-lt"/>
              </a:rPr>
              <a:t>Curatelle (simple ou renforcée) :</a:t>
            </a:r>
          </a:p>
          <a:p>
            <a:pPr marL="285750" indent="-285750">
              <a:buFont typeface="Arial" charset="0"/>
              <a:buChar char="•"/>
            </a:pPr>
            <a:r>
              <a:rPr lang="fr-FR" sz="1300" dirty="0">
                <a:latin typeface="+mn-lt"/>
              </a:rPr>
              <a:t>Le </a:t>
            </a:r>
            <a:r>
              <a:rPr lang="fr-FR" sz="1300" u="sng" dirty="0">
                <a:latin typeface="+mn-lt"/>
              </a:rPr>
              <a:t>représentant légal</a:t>
            </a:r>
            <a:r>
              <a:rPr lang="fr-FR" sz="1300" dirty="0">
                <a:latin typeface="+mn-lt"/>
              </a:rPr>
              <a:t> et la </a:t>
            </a:r>
            <a:r>
              <a:rPr lang="fr-FR" sz="1300" u="sng" dirty="0">
                <a:latin typeface="+mn-lt"/>
              </a:rPr>
              <a:t>personne protégée</a:t>
            </a:r>
            <a:r>
              <a:rPr lang="fr-FR" sz="1300" dirty="0">
                <a:latin typeface="+mn-lt"/>
              </a:rPr>
              <a:t> sont présents. La personne protégée répond au QCF et les 2 (Pers. </a:t>
            </a:r>
            <a:r>
              <a:rPr lang="fr-FR" sz="1300" dirty="0" err="1">
                <a:latin typeface="+mn-lt"/>
              </a:rPr>
              <a:t>Prot</a:t>
            </a:r>
            <a:r>
              <a:rPr lang="fr-FR" sz="1300" dirty="0">
                <a:latin typeface="+mn-lt"/>
              </a:rPr>
              <a:t>. + représentant légal) signent le QCF et la proposition d’investissement. </a:t>
            </a:r>
            <a:endParaRPr lang="fr-FR" sz="1300" b="1" i="1" dirty="0">
              <a:solidFill>
                <a:schemeClr val="accent3">
                  <a:lumMod val="50000"/>
                </a:schemeClr>
              </a:solidFill>
            </a:endParaRPr>
          </a:p>
          <a:p>
            <a:pPr marL="285750" indent="-285750">
              <a:buFont typeface="Arial" charset="0"/>
              <a:buChar char="•"/>
            </a:pPr>
            <a:r>
              <a:rPr lang="fr-FR" sz="1300" dirty="0">
                <a:latin typeface="+mn-lt"/>
              </a:rPr>
              <a:t>Si le protégé n’est pas disponible, alors le représentant légal répond avec </a:t>
            </a:r>
            <a:r>
              <a:rPr lang="fr-FR" sz="1300" dirty="0"/>
              <a:t>son expérience et ses connaissances </a:t>
            </a:r>
            <a:r>
              <a:rPr lang="fr-FR" sz="1300" dirty="0">
                <a:latin typeface="+mn-lt"/>
              </a:rPr>
              <a:t>et devra récupérer sa signature dans un second temps pour pouvoir valider la proposition et exécuter les ordres.</a:t>
            </a:r>
          </a:p>
          <a:p>
            <a:pPr marL="285750" indent="-285750">
              <a:buFont typeface="Arial" charset="0"/>
              <a:buChar char="•"/>
            </a:pPr>
            <a:r>
              <a:rPr lang="fr-FR" sz="1200" dirty="0">
                <a:latin typeface="Arial Narrow" panose="020B0606020202030204" pitchFamily="34" charset="0"/>
              </a:rPr>
              <a:t>La situation financière et les objectifs d’investissement doivent être ceux de la personne protégée</a:t>
            </a:r>
          </a:p>
          <a:p>
            <a:endParaRPr lang="fr-FR" sz="1300" dirty="0"/>
          </a:p>
          <a:p>
            <a:r>
              <a:rPr lang="fr-FR" sz="1300" b="1" u="sng" dirty="0">
                <a:latin typeface="+mn-lt"/>
              </a:rPr>
              <a:t>Vente à distance</a:t>
            </a:r>
            <a:r>
              <a:rPr lang="fr-FR" sz="1300" dirty="0">
                <a:latin typeface="+mn-lt"/>
              </a:rPr>
              <a:t> : </a:t>
            </a:r>
          </a:p>
          <a:p>
            <a:pPr marL="285750" indent="-285750">
              <a:buFont typeface="Arial" charset="0"/>
              <a:buChar char="•"/>
            </a:pPr>
            <a:r>
              <a:rPr lang="fr-FR" sz="1300" dirty="0">
                <a:latin typeface="+mn-lt"/>
              </a:rPr>
              <a:t>Envoi des documents par courrier ou par mail puis récupération des signatures selon la capacité </a:t>
            </a:r>
            <a:r>
              <a:rPr lang="fr-FR" sz="1300" dirty="0" smtClean="0">
                <a:latin typeface="+mn-lt"/>
              </a:rPr>
              <a:t>juridique du majeur.</a:t>
            </a:r>
            <a:endParaRPr lang="fr-FR" sz="1300" dirty="0">
              <a:latin typeface="+mn-lt"/>
            </a:endParaRPr>
          </a:p>
          <a:p>
            <a:pPr marL="285750" indent="-285750">
              <a:buFont typeface="Arial" charset="0"/>
              <a:buChar char="•"/>
            </a:pPr>
            <a:r>
              <a:rPr lang="fr-FR" sz="1200" dirty="0">
                <a:latin typeface="Arial Narrow" panose="020B0606020202030204" pitchFamily="34" charset="0"/>
              </a:rPr>
              <a:t>/!\ Rappel, la souscription à distance de titres n’est pas autorisée et non possible via l’outil </a:t>
            </a:r>
            <a:r>
              <a:rPr lang="fr-FR" sz="1200" dirty="0" err="1">
                <a:latin typeface="Arial Narrow" panose="020B0606020202030204" pitchFamily="34" charset="0"/>
              </a:rPr>
              <a:t>Webprotexion</a:t>
            </a:r>
            <a:endParaRPr lang="fr-FR" sz="1200" dirty="0">
              <a:latin typeface="Arial Narrow" panose="020B0606020202030204" pitchFamily="34" charset="0"/>
            </a:endParaRPr>
          </a:p>
          <a:p>
            <a:pPr marL="285750" indent="-285750">
              <a:buFont typeface="Arial" charset="0"/>
              <a:buChar char="•"/>
            </a:pPr>
            <a:endParaRPr lang="fr-FR" sz="1300" dirty="0"/>
          </a:p>
          <a:p>
            <a:pPr marL="187325" indent="-187325">
              <a:buFont typeface="Arial" charset="0"/>
              <a:buChar char="•"/>
            </a:pPr>
            <a:endParaRPr lang="fr-FR" sz="1300" dirty="0">
              <a:latin typeface="+mn-lt"/>
            </a:endParaRPr>
          </a:p>
        </p:txBody>
      </p:sp>
    </p:spTree>
    <p:extLst>
      <p:ext uri="{BB962C8B-B14F-4D97-AF65-F5344CB8AC3E}">
        <p14:creationId xmlns:p14="http://schemas.microsoft.com/office/powerpoint/2010/main" val="2138297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Validation de la proposition selon la capacité juridique </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7</a:t>
            </a:fld>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03359724"/>
              </p:ext>
            </p:extLst>
          </p:nvPr>
        </p:nvGraphicFramePr>
        <p:xfrm>
          <a:off x="349250" y="1063888"/>
          <a:ext cx="7642958" cy="370840"/>
        </p:xfrm>
        <a:graphic>
          <a:graphicData uri="http://schemas.openxmlformats.org/drawingml/2006/table">
            <a:tbl>
              <a:tblPr firstRow="1" bandRow="1">
                <a:tableStyleId>{5C22544A-7EE6-4342-B048-85BDC9FD1C3A}</a:tableStyleId>
              </a:tblPr>
              <a:tblGrid>
                <a:gridCol w="2960251">
                  <a:extLst>
                    <a:ext uri="{9D8B030D-6E8A-4147-A177-3AD203B41FA5}">
                      <a16:colId xmlns:a16="http://schemas.microsoft.com/office/drawing/2014/main" xmlns="" val="20000"/>
                    </a:ext>
                  </a:extLst>
                </a:gridCol>
                <a:gridCol w="2352745">
                  <a:extLst>
                    <a:ext uri="{9D8B030D-6E8A-4147-A177-3AD203B41FA5}">
                      <a16:colId xmlns:a16="http://schemas.microsoft.com/office/drawing/2014/main" xmlns="" val="20001"/>
                    </a:ext>
                  </a:extLst>
                </a:gridCol>
                <a:gridCol w="2329962">
                  <a:extLst>
                    <a:ext uri="{9D8B030D-6E8A-4147-A177-3AD203B41FA5}">
                      <a16:colId xmlns:a16="http://schemas.microsoft.com/office/drawing/2014/main" xmlns="" val="20002"/>
                    </a:ext>
                  </a:extLst>
                </a:gridCol>
              </a:tblGrid>
              <a:tr h="370840">
                <a:tc>
                  <a:txBody>
                    <a:bodyPr/>
                    <a:lstStyle/>
                    <a:p>
                      <a:r>
                        <a:rPr lang="fr-FR" sz="1200" dirty="0"/>
                        <a:t>En fonction de la capacité</a:t>
                      </a:r>
                      <a:r>
                        <a:rPr lang="fr-FR" sz="1200" baseline="0" dirty="0"/>
                        <a:t> juridique</a:t>
                      </a:r>
                      <a:endParaRPr lang="fr-FR" sz="1200" dirty="0"/>
                    </a:p>
                  </a:txBody>
                  <a:tcPr anchor="ctr"/>
                </a:tc>
                <a:tc>
                  <a:txBody>
                    <a:bodyPr/>
                    <a:lstStyle/>
                    <a:p>
                      <a:r>
                        <a:rPr lang="fr-FR" sz="1100" b="1" i="0" dirty="0">
                          <a:solidFill>
                            <a:schemeClr val="bg1"/>
                          </a:solidFill>
                          <a:effectLst/>
                          <a:latin typeface="Helvetica Light" charset="0"/>
                          <a:ea typeface="Helvetica Light" charset="0"/>
                          <a:cs typeface="Helvetica Light" charset="0"/>
                        </a:rPr>
                        <a:t>Habilitation familiale générale</a:t>
                      </a:r>
                    </a:p>
                  </a:txBody>
                  <a:tcPr anchor="ctr"/>
                </a:tc>
                <a:tc>
                  <a:txBody>
                    <a:bodyPr/>
                    <a:lstStyle/>
                    <a:p>
                      <a:r>
                        <a:rPr lang="fr-FR" sz="1100" b="1" i="0" dirty="0">
                          <a:solidFill>
                            <a:schemeClr val="bg1"/>
                          </a:solidFill>
                          <a:effectLst/>
                          <a:latin typeface="Helvetica Light" charset="0"/>
                          <a:ea typeface="Helvetica Light" charset="0"/>
                          <a:cs typeface="Helvetica Light" charset="0"/>
                        </a:rPr>
                        <a:t>Curatelle simple ou renforcée</a:t>
                      </a:r>
                    </a:p>
                  </a:txBody>
                  <a:tcPr anchor="ctr"/>
                </a:tc>
                <a:extLst>
                  <a:ext uri="{0D108BD9-81ED-4DB2-BD59-A6C34878D82A}">
                    <a16:rowId xmlns:a16="http://schemas.microsoft.com/office/drawing/2014/main" xmlns="" val="10000"/>
                  </a:ext>
                </a:extLst>
              </a:tr>
            </a:tbl>
          </a:graphicData>
        </a:graphic>
      </p:graphicFrame>
      <p:sp>
        <p:nvSpPr>
          <p:cNvPr id="5" name="Pentagone 4"/>
          <p:cNvSpPr/>
          <p:nvPr/>
        </p:nvSpPr>
        <p:spPr>
          <a:xfrm>
            <a:off x="307731" y="2110153"/>
            <a:ext cx="1512277" cy="82647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Découverte</a:t>
            </a:r>
          </a:p>
        </p:txBody>
      </p:sp>
      <p:sp>
        <p:nvSpPr>
          <p:cNvPr id="9" name="Pentagone 8"/>
          <p:cNvSpPr/>
          <p:nvPr/>
        </p:nvSpPr>
        <p:spPr>
          <a:xfrm>
            <a:off x="2183428" y="2092569"/>
            <a:ext cx="1512277" cy="82647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Conseil de la banque</a:t>
            </a:r>
          </a:p>
        </p:txBody>
      </p:sp>
      <p:sp>
        <p:nvSpPr>
          <p:cNvPr id="10" name="Pentagone 9"/>
          <p:cNvSpPr/>
          <p:nvPr/>
        </p:nvSpPr>
        <p:spPr>
          <a:xfrm>
            <a:off x="4215142" y="2096084"/>
            <a:ext cx="1512277" cy="82647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Synthèse épargne </a:t>
            </a:r>
          </a:p>
        </p:txBody>
      </p:sp>
      <p:sp>
        <p:nvSpPr>
          <p:cNvPr id="12" name="Pentagone 11"/>
          <p:cNvSpPr/>
          <p:nvPr/>
        </p:nvSpPr>
        <p:spPr>
          <a:xfrm>
            <a:off x="6105379" y="2089049"/>
            <a:ext cx="1600208" cy="82647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Souscription</a:t>
            </a:r>
          </a:p>
        </p:txBody>
      </p:sp>
      <p:sp>
        <p:nvSpPr>
          <p:cNvPr id="13" name="ZoneTexte 12"/>
          <p:cNvSpPr txBox="1"/>
          <p:nvPr/>
        </p:nvSpPr>
        <p:spPr>
          <a:xfrm>
            <a:off x="2239240" y="3279247"/>
            <a:ext cx="1052604" cy="369332"/>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Réalisation de la proposition</a:t>
            </a:r>
            <a:endParaRPr lang="en-US" sz="900" b="1" dirty="0">
              <a:latin typeface="Arial" panose="020B0604020202020204" pitchFamily="34" charset="0"/>
              <a:cs typeface="Arial" panose="020B0604020202020204" pitchFamily="34" charset="0"/>
            </a:endParaRPr>
          </a:p>
        </p:txBody>
      </p:sp>
      <p:sp>
        <p:nvSpPr>
          <p:cNvPr id="14" name="ZoneTexte 13"/>
          <p:cNvSpPr txBox="1"/>
          <p:nvPr/>
        </p:nvSpPr>
        <p:spPr>
          <a:xfrm>
            <a:off x="350128" y="3264599"/>
            <a:ext cx="936104" cy="369332"/>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Réalisation du QCF</a:t>
            </a:r>
            <a:endParaRPr lang="en-US" sz="900" b="1" dirty="0">
              <a:latin typeface="Arial" panose="020B0604020202020204" pitchFamily="34" charset="0"/>
              <a:cs typeface="Arial" panose="020B0604020202020204" pitchFamily="34" charset="0"/>
            </a:endParaRPr>
          </a:p>
        </p:txBody>
      </p:sp>
      <p:sp>
        <p:nvSpPr>
          <p:cNvPr id="15" name="ZoneTexte 14"/>
          <p:cNvSpPr txBox="1"/>
          <p:nvPr/>
        </p:nvSpPr>
        <p:spPr>
          <a:xfrm>
            <a:off x="2230448" y="3986985"/>
            <a:ext cx="1061396" cy="646331"/>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Impression et remise en main propre </a:t>
            </a:r>
            <a:r>
              <a:rPr lang="fr-FR" sz="900" dirty="0">
                <a:latin typeface="Arial" panose="020B0604020202020204" pitchFamily="34" charset="0"/>
                <a:cs typeface="Arial" panose="020B0604020202020204" pitchFamily="34" charset="0"/>
              </a:rPr>
              <a:t>ou envoi mail / courrier</a:t>
            </a:r>
            <a:endParaRPr lang="en-US" sz="900" dirty="0">
              <a:latin typeface="Arial" panose="020B0604020202020204" pitchFamily="34" charset="0"/>
              <a:cs typeface="Arial" panose="020B0604020202020204" pitchFamily="34" charset="0"/>
            </a:endParaRPr>
          </a:p>
        </p:txBody>
      </p:sp>
      <p:sp>
        <p:nvSpPr>
          <p:cNvPr id="16" name="ZoneTexte 15"/>
          <p:cNvSpPr txBox="1"/>
          <p:nvPr/>
        </p:nvSpPr>
        <p:spPr>
          <a:xfrm>
            <a:off x="4321026" y="3259040"/>
            <a:ext cx="1045472" cy="923330"/>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Acceptation par le représentant légal et la personne protégée</a:t>
            </a:r>
            <a:endParaRPr lang="en-US" sz="900" b="1" dirty="0">
              <a:latin typeface="Arial" panose="020B0604020202020204" pitchFamily="34" charset="0"/>
              <a:cs typeface="Arial" panose="020B0604020202020204" pitchFamily="34" charset="0"/>
            </a:endParaRPr>
          </a:p>
        </p:txBody>
      </p:sp>
      <p:cxnSp>
        <p:nvCxnSpPr>
          <p:cNvPr id="17" name="Connecteur droit avec flèche 16"/>
          <p:cNvCxnSpPr/>
          <p:nvPr/>
        </p:nvCxnSpPr>
        <p:spPr>
          <a:xfrm>
            <a:off x="278528" y="5198435"/>
            <a:ext cx="8496944"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à coins arrondis 17"/>
          <p:cNvSpPr/>
          <p:nvPr/>
        </p:nvSpPr>
        <p:spPr>
          <a:xfrm>
            <a:off x="3940822" y="5038091"/>
            <a:ext cx="902940" cy="288032"/>
          </a:xfrm>
          <a:prstGeom prst="roundRect">
            <a:avLst/>
          </a:prstGeom>
          <a:solidFill>
            <a:schemeClr val="accent1"/>
          </a:solidFill>
        </p:spPr>
        <p:style>
          <a:lnRef idx="3">
            <a:schemeClr val="lt1"/>
          </a:lnRef>
          <a:fillRef idx="1">
            <a:schemeClr val="accent2"/>
          </a:fillRef>
          <a:effectRef idx="1">
            <a:schemeClr val="accent2"/>
          </a:effectRef>
          <a:fontRef idx="minor">
            <a:schemeClr val="lt1"/>
          </a:fontRef>
        </p:style>
        <p:txBody>
          <a:bodyPr lIns="36000" tIns="36000" rIns="36000" bIns="36000" rtlCol="0" anchor="ctr"/>
          <a:lstStyle/>
          <a:p>
            <a:pPr algn="ctr"/>
            <a:r>
              <a:rPr lang="fr-FR" sz="1050" dirty="0">
                <a:latin typeface="Arial" panose="020B0604020202020204" pitchFamily="34" charset="0"/>
                <a:cs typeface="Arial" panose="020B0604020202020204" pitchFamily="34" charset="0"/>
              </a:rPr>
              <a:t>J à J + 30</a:t>
            </a:r>
            <a:endParaRPr lang="en-US"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4528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Validation de la proposition selon la capacité juridique </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8</a:t>
            </a:fld>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414128712"/>
              </p:ext>
            </p:extLst>
          </p:nvPr>
        </p:nvGraphicFramePr>
        <p:xfrm>
          <a:off x="349250" y="1063888"/>
          <a:ext cx="8045951" cy="457200"/>
        </p:xfrm>
        <a:graphic>
          <a:graphicData uri="http://schemas.openxmlformats.org/drawingml/2006/table">
            <a:tbl>
              <a:tblPr firstRow="1" bandRow="1">
                <a:tableStyleId>{5C22544A-7EE6-4342-B048-85BDC9FD1C3A}</a:tableStyleId>
              </a:tblPr>
              <a:tblGrid>
                <a:gridCol w="2001846">
                  <a:extLst>
                    <a:ext uri="{9D8B030D-6E8A-4147-A177-3AD203B41FA5}">
                      <a16:colId xmlns:a16="http://schemas.microsoft.com/office/drawing/2014/main" xmlns="" val="20000"/>
                    </a:ext>
                  </a:extLst>
                </a:gridCol>
                <a:gridCol w="2657002">
                  <a:extLst>
                    <a:ext uri="{9D8B030D-6E8A-4147-A177-3AD203B41FA5}">
                      <a16:colId xmlns:a16="http://schemas.microsoft.com/office/drawing/2014/main" xmlns="" val="20001"/>
                    </a:ext>
                  </a:extLst>
                </a:gridCol>
                <a:gridCol w="1178643">
                  <a:extLst>
                    <a:ext uri="{9D8B030D-6E8A-4147-A177-3AD203B41FA5}">
                      <a16:colId xmlns:a16="http://schemas.microsoft.com/office/drawing/2014/main" xmlns="" val="20002"/>
                    </a:ext>
                  </a:extLst>
                </a:gridCol>
                <a:gridCol w="2208460">
                  <a:extLst>
                    <a:ext uri="{9D8B030D-6E8A-4147-A177-3AD203B41FA5}">
                      <a16:colId xmlns:a16="http://schemas.microsoft.com/office/drawing/2014/main" xmlns="" val="20003"/>
                    </a:ext>
                  </a:extLst>
                </a:gridCol>
              </a:tblGrid>
              <a:tr h="370840">
                <a:tc>
                  <a:txBody>
                    <a:bodyPr/>
                    <a:lstStyle/>
                    <a:p>
                      <a:r>
                        <a:rPr lang="fr-FR" sz="1200" dirty="0"/>
                        <a:t>En fonction de la capacité</a:t>
                      </a:r>
                      <a:r>
                        <a:rPr lang="fr-FR" sz="1200" baseline="0" dirty="0"/>
                        <a:t> juridique</a:t>
                      </a:r>
                      <a:endParaRPr lang="fr-FR" sz="1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1" i="0" dirty="0">
                          <a:solidFill>
                            <a:schemeClr val="bg1"/>
                          </a:solidFill>
                          <a:effectLst/>
                          <a:latin typeface="Helvetica Light" charset="0"/>
                          <a:ea typeface="Helvetica Light" charset="0"/>
                          <a:cs typeface="Helvetica Light" charset="0"/>
                        </a:rPr>
                        <a:t>Sauvegarde de justice</a:t>
                      </a:r>
                      <a:r>
                        <a:rPr lang="fr-FR" sz="1100" b="1" i="0" baseline="0" dirty="0">
                          <a:solidFill>
                            <a:schemeClr val="bg1"/>
                          </a:solidFill>
                          <a:effectLst/>
                          <a:latin typeface="Helvetica Light" charset="0"/>
                          <a:ea typeface="Helvetica Light" charset="0"/>
                          <a:cs typeface="Helvetica Light" charset="0"/>
                        </a:rPr>
                        <a:t> avec mandataire</a:t>
                      </a:r>
                      <a:endParaRPr lang="fr-FR" sz="1100" b="1" i="0" dirty="0">
                        <a:solidFill>
                          <a:schemeClr val="bg1"/>
                        </a:solidFill>
                        <a:effectLst/>
                        <a:latin typeface="Helvetica Light" charset="0"/>
                        <a:ea typeface="Helvetica Light" charset="0"/>
                        <a:cs typeface="Helvetica Light"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1" i="0" dirty="0">
                          <a:solidFill>
                            <a:schemeClr val="bg1"/>
                          </a:solidFill>
                          <a:effectLst/>
                          <a:latin typeface="Helvetica Light" charset="0"/>
                          <a:ea typeface="Helvetica Light" charset="0"/>
                          <a:cs typeface="Helvetica Light" charset="0"/>
                        </a:rPr>
                        <a:t>Tutelle</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1" i="0" dirty="0">
                          <a:solidFill>
                            <a:schemeClr val="bg1"/>
                          </a:solidFill>
                          <a:effectLst/>
                          <a:latin typeface="Helvetica Light" charset="0"/>
                          <a:ea typeface="Helvetica Light" charset="0"/>
                          <a:cs typeface="Helvetica Light" charset="0"/>
                        </a:rPr>
                        <a:t>Habilitation familiale spéciale </a:t>
                      </a:r>
                    </a:p>
                  </a:txBody>
                  <a:tcPr anchor="ctr"/>
                </a:tc>
                <a:extLst>
                  <a:ext uri="{0D108BD9-81ED-4DB2-BD59-A6C34878D82A}">
                    <a16:rowId xmlns:a16="http://schemas.microsoft.com/office/drawing/2014/main" xmlns="" val="10000"/>
                  </a:ext>
                </a:extLst>
              </a:tr>
            </a:tbl>
          </a:graphicData>
        </a:graphic>
      </p:graphicFrame>
      <p:sp>
        <p:nvSpPr>
          <p:cNvPr id="5" name="Pentagone 4"/>
          <p:cNvSpPr/>
          <p:nvPr/>
        </p:nvSpPr>
        <p:spPr>
          <a:xfrm>
            <a:off x="307732" y="2447778"/>
            <a:ext cx="1080000" cy="360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Découverte</a:t>
            </a:r>
          </a:p>
        </p:txBody>
      </p:sp>
      <p:sp>
        <p:nvSpPr>
          <p:cNvPr id="9" name="Pentagone 8"/>
          <p:cNvSpPr/>
          <p:nvPr/>
        </p:nvSpPr>
        <p:spPr>
          <a:xfrm>
            <a:off x="1511833" y="2447778"/>
            <a:ext cx="1080000" cy="360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Conseil de la banque</a:t>
            </a:r>
          </a:p>
        </p:txBody>
      </p:sp>
      <p:sp>
        <p:nvSpPr>
          <p:cNvPr id="10" name="Pentagone 9"/>
          <p:cNvSpPr/>
          <p:nvPr/>
        </p:nvSpPr>
        <p:spPr>
          <a:xfrm>
            <a:off x="5895499" y="2431897"/>
            <a:ext cx="1080000" cy="36000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b="1" dirty="0">
                <a:solidFill>
                  <a:schemeClr val="bg1"/>
                </a:solidFill>
              </a:rPr>
              <a:t>Synthèse épargne </a:t>
            </a:r>
          </a:p>
        </p:txBody>
      </p:sp>
      <p:sp>
        <p:nvSpPr>
          <p:cNvPr id="11" name="Pentagone 10"/>
          <p:cNvSpPr/>
          <p:nvPr/>
        </p:nvSpPr>
        <p:spPr>
          <a:xfrm>
            <a:off x="2721090" y="2455338"/>
            <a:ext cx="1080000" cy="360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b="1" dirty="0"/>
              <a:t>Synthèse </a:t>
            </a:r>
            <a:r>
              <a:rPr lang="fr-FR" sz="1200" b="1" dirty="0" err="1">
                <a:solidFill>
                  <a:prstClr val="white"/>
                </a:solidFill>
              </a:rPr>
              <a:t>Synthèse</a:t>
            </a:r>
            <a:r>
              <a:rPr lang="fr-FR" sz="1200" b="1" dirty="0">
                <a:solidFill>
                  <a:prstClr val="white"/>
                </a:solidFill>
              </a:rPr>
              <a:t> épargne </a:t>
            </a:r>
          </a:p>
          <a:p>
            <a:pPr algn="ctr"/>
            <a:r>
              <a:rPr lang="fr-FR" sz="1200" b="1" dirty="0"/>
              <a:t>client</a:t>
            </a:r>
          </a:p>
        </p:txBody>
      </p:sp>
      <p:sp>
        <p:nvSpPr>
          <p:cNvPr id="12" name="Pentagone 11"/>
          <p:cNvSpPr/>
          <p:nvPr/>
        </p:nvSpPr>
        <p:spPr>
          <a:xfrm>
            <a:off x="7315201" y="2447778"/>
            <a:ext cx="1080000" cy="360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Souscription</a:t>
            </a:r>
          </a:p>
        </p:txBody>
      </p:sp>
      <p:sp>
        <p:nvSpPr>
          <p:cNvPr id="13" name="ZoneTexte 12"/>
          <p:cNvSpPr txBox="1"/>
          <p:nvPr/>
        </p:nvSpPr>
        <p:spPr>
          <a:xfrm>
            <a:off x="1390667" y="3043058"/>
            <a:ext cx="918498" cy="507831"/>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Réalisation de la proposition</a:t>
            </a:r>
            <a:endParaRPr lang="en-US" sz="900" b="1" dirty="0">
              <a:latin typeface="Arial" panose="020B0604020202020204" pitchFamily="34" charset="0"/>
              <a:cs typeface="Arial" panose="020B0604020202020204" pitchFamily="34" charset="0"/>
            </a:endParaRPr>
          </a:p>
        </p:txBody>
      </p:sp>
      <p:sp>
        <p:nvSpPr>
          <p:cNvPr id="14" name="ZoneTexte 13"/>
          <p:cNvSpPr txBox="1"/>
          <p:nvPr/>
        </p:nvSpPr>
        <p:spPr>
          <a:xfrm>
            <a:off x="278528" y="3067340"/>
            <a:ext cx="867989" cy="369332"/>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Réalisation du QCF</a:t>
            </a:r>
            <a:endParaRPr lang="en-US" sz="900" b="1" dirty="0">
              <a:latin typeface="Arial" panose="020B0604020202020204" pitchFamily="34" charset="0"/>
              <a:cs typeface="Arial" panose="020B0604020202020204" pitchFamily="34" charset="0"/>
            </a:endParaRPr>
          </a:p>
        </p:txBody>
      </p:sp>
      <p:sp>
        <p:nvSpPr>
          <p:cNvPr id="15" name="ZoneTexte 14"/>
          <p:cNvSpPr txBox="1"/>
          <p:nvPr/>
        </p:nvSpPr>
        <p:spPr>
          <a:xfrm>
            <a:off x="2584523" y="3043058"/>
            <a:ext cx="918498" cy="1338828"/>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Impression et remise</a:t>
            </a:r>
            <a:endParaRPr lang="fr-FR" sz="900" dirty="0">
              <a:latin typeface="Arial" panose="020B0604020202020204" pitchFamily="34" charset="0"/>
              <a:cs typeface="Arial" panose="020B0604020202020204" pitchFamily="34" charset="0"/>
            </a:endParaRPr>
          </a:p>
          <a:p>
            <a:pPr algn="ctr"/>
            <a:r>
              <a:rPr lang="fr-FR" sz="900" dirty="0">
                <a:latin typeface="Arial" panose="020B0604020202020204" pitchFamily="34" charset="0"/>
                <a:cs typeface="Arial" panose="020B0604020202020204" pitchFamily="34" charset="0"/>
              </a:rPr>
              <a:t>au représentant légal pour demande d’accord du juge des tutelles</a:t>
            </a:r>
            <a:endParaRPr lang="en-US" sz="900" dirty="0">
              <a:latin typeface="Arial" panose="020B0604020202020204" pitchFamily="34" charset="0"/>
              <a:cs typeface="Arial" panose="020B0604020202020204" pitchFamily="34" charset="0"/>
            </a:endParaRPr>
          </a:p>
        </p:txBody>
      </p:sp>
      <p:cxnSp>
        <p:nvCxnSpPr>
          <p:cNvPr id="17" name="Connecteur droit avec flèche 16"/>
          <p:cNvCxnSpPr/>
          <p:nvPr/>
        </p:nvCxnSpPr>
        <p:spPr>
          <a:xfrm>
            <a:off x="278528" y="5220136"/>
            <a:ext cx="3815170"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à coins arrondis 17"/>
          <p:cNvSpPr/>
          <p:nvPr/>
        </p:nvSpPr>
        <p:spPr>
          <a:xfrm>
            <a:off x="2728856" y="5073419"/>
            <a:ext cx="902940" cy="288032"/>
          </a:xfrm>
          <a:prstGeom prst="roundRect">
            <a:avLst/>
          </a:prstGeom>
          <a:solidFill>
            <a:schemeClr val="accent1"/>
          </a:solidFill>
        </p:spPr>
        <p:style>
          <a:lnRef idx="3">
            <a:schemeClr val="lt1"/>
          </a:lnRef>
          <a:fillRef idx="1">
            <a:schemeClr val="accent2"/>
          </a:fillRef>
          <a:effectRef idx="1">
            <a:schemeClr val="accent2"/>
          </a:effectRef>
          <a:fontRef idx="minor">
            <a:schemeClr val="lt1"/>
          </a:fontRef>
        </p:style>
        <p:txBody>
          <a:bodyPr lIns="36000" tIns="36000" rIns="36000" bIns="36000" rtlCol="0" anchor="ctr"/>
          <a:lstStyle/>
          <a:p>
            <a:pPr algn="ctr"/>
            <a:r>
              <a:rPr lang="fr-FR" sz="1050" dirty="0">
                <a:latin typeface="Arial" panose="020B0604020202020204" pitchFamily="34" charset="0"/>
                <a:cs typeface="Arial" panose="020B0604020202020204" pitchFamily="34" charset="0"/>
              </a:rPr>
              <a:t>J+3 à 6 mois</a:t>
            </a:r>
            <a:endParaRPr lang="en-US" sz="1050" dirty="0">
              <a:latin typeface="Arial" panose="020B0604020202020204" pitchFamily="34" charset="0"/>
              <a:cs typeface="Arial" panose="020B0604020202020204" pitchFamily="34" charset="0"/>
            </a:endParaRPr>
          </a:p>
        </p:txBody>
      </p:sp>
      <p:sp>
        <p:nvSpPr>
          <p:cNvPr id="19" name="ZoneTexte 18"/>
          <p:cNvSpPr txBox="1"/>
          <p:nvPr/>
        </p:nvSpPr>
        <p:spPr>
          <a:xfrm>
            <a:off x="3631796" y="3039181"/>
            <a:ext cx="902940" cy="1061829"/>
          </a:xfrm>
          <a:prstGeom prst="rect">
            <a:avLst/>
          </a:prstGeom>
          <a:solidFill>
            <a:srgbClr val="C00000"/>
          </a:solidFill>
          <a:ln w="952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solidFill>
                  <a:schemeClr val="bg1"/>
                </a:solidFill>
                <a:latin typeface="Arial" panose="020B0604020202020204" pitchFamily="34" charset="0"/>
                <a:cs typeface="Arial" panose="020B0604020202020204" pitchFamily="34" charset="0"/>
              </a:rPr>
              <a:t>Acceptation par le Juge avec remise d’une ordonnance de placement</a:t>
            </a:r>
            <a:endParaRPr lang="en-US" sz="900" b="1" dirty="0">
              <a:solidFill>
                <a:schemeClr val="bg1"/>
              </a:solidFill>
              <a:latin typeface="Arial" panose="020B0604020202020204" pitchFamily="34" charset="0"/>
              <a:cs typeface="Arial" panose="020B0604020202020204" pitchFamily="34" charset="0"/>
            </a:endParaRPr>
          </a:p>
        </p:txBody>
      </p:sp>
      <p:sp>
        <p:nvSpPr>
          <p:cNvPr id="20" name="Pentagone 19"/>
          <p:cNvSpPr/>
          <p:nvPr/>
        </p:nvSpPr>
        <p:spPr>
          <a:xfrm>
            <a:off x="4614795" y="2431897"/>
            <a:ext cx="1080000" cy="360000"/>
          </a:xfrm>
          <a:prstGeom prst="homePlat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200" b="1" dirty="0">
                <a:solidFill>
                  <a:schemeClr val="bg1"/>
                </a:solidFill>
              </a:rPr>
              <a:t>Conseil de la banque</a:t>
            </a:r>
          </a:p>
        </p:txBody>
      </p:sp>
      <p:sp>
        <p:nvSpPr>
          <p:cNvPr id="21" name="ZoneTexte 20"/>
          <p:cNvSpPr txBox="1"/>
          <p:nvPr/>
        </p:nvSpPr>
        <p:spPr>
          <a:xfrm>
            <a:off x="4624177" y="3020677"/>
            <a:ext cx="918494" cy="1338828"/>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Nouvelle saisie de la proposition avec l’allocation validée</a:t>
            </a:r>
            <a:r>
              <a:rPr lang="fr-FR" sz="900" dirty="0">
                <a:latin typeface="Arial" panose="020B0604020202020204" pitchFamily="34" charset="0"/>
                <a:cs typeface="Arial" panose="020B0604020202020204" pitchFamily="34" charset="0"/>
              </a:rPr>
              <a:t> ou modifiée (par le Juge) dans </a:t>
            </a:r>
            <a:r>
              <a:rPr lang="fr-FR" sz="900" dirty="0" err="1">
                <a:latin typeface="Arial" panose="020B0604020202020204" pitchFamily="34" charset="0"/>
                <a:cs typeface="Arial" panose="020B0604020202020204" pitchFamily="34" charset="0"/>
              </a:rPr>
              <a:t>Mysys</a:t>
            </a:r>
            <a:endParaRPr lang="en-US" sz="900" dirty="0">
              <a:latin typeface="Arial" panose="020B0604020202020204" pitchFamily="34" charset="0"/>
              <a:cs typeface="Arial" panose="020B0604020202020204" pitchFamily="34" charset="0"/>
            </a:endParaRPr>
          </a:p>
        </p:txBody>
      </p:sp>
      <p:sp>
        <p:nvSpPr>
          <p:cNvPr id="22" name="ZoneTexte 21"/>
          <p:cNvSpPr txBox="1"/>
          <p:nvPr/>
        </p:nvSpPr>
        <p:spPr>
          <a:xfrm>
            <a:off x="5895499" y="3020677"/>
            <a:ext cx="1008112" cy="923330"/>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Impression et remise en main propre </a:t>
            </a:r>
            <a:r>
              <a:rPr lang="fr-FR" sz="900" dirty="0">
                <a:latin typeface="Arial" panose="020B0604020202020204" pitchFamily="34" charset="0"/>
                <a:cs typeface="Arial" panose="020B0604020202020204" pitchFamily="34" charset="0"/>
              </a:rPr>
              <a:t>ou envoi mail / courrier pour signature RL</a:t>
            </a:r>
            <a:endParaRPr lang="en-US" sz="900" dirty="0">
              <a:latin typeface="Arial" panose="020B0604020202020204" pitchFamily="34" charset="0"/>
              <a:cs typeface="Arial" panose="020B0604020202020204" pitchFamily="34" charset="0"/>
            </a:endParaRPr>
          </a:p>
        </p:txBody>
      </p:sp>
      <p:sp>
        <p:nvSpPr>
          <p:cNvPr id="23" name="ZoneTexte 22"/>
          <p:cNvSpPr txBox="1"/>
          <p:nvPr/>
        </p:nvSpPr>
        <p:spPr>
          <a:xfrm>
            <a:off x="5943480" y="4177775"/>
            <a:ext cx="912150" cy="369332"/>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Proposition validée</a:t>
            </a:r>
            <a:endParaRPr lang="en-US" sz="900" b="1" dirty="0">
              <a:latin typeface="Arial" panose="020B0604020202020204" pitchFamily="34" charset="0"/>
              <a:cs typeface="Arial" panose="020B0604020202020204" pitchFamily="34" charset="0"/>
            </a:endParaRPr>
          </a:p>
        </p:txBody>
      </p:sp>
      <p:sp>
        <p:nvSpPr>
          <p:cNvPr id="24" name="ZoneTexte 23"/>
          <p:cNvSpPr txBox="1"/>
          <p:nvPr/>
        </p:nvSpPr>
        <p:spPr>
          <a:xfrm>
            <a:off x="7308457" y="3020677"/>
            <a:ext cx="936104" cy="369332"/>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b="1" dirty="0">
                <a:latin typeface="Arial" panose="020B0604020202020204" pitchFamily="34" charset="0"/>
                <a:cs typeface="Arial" panose="020B0604020202020204" pitchFamily="34" charset="0"/>
              </a:rPr>
              <a:t>Exécution des ordres</a:t>
            </a:r>
            <a:endParaRPr lang="en-US" sz="900" b="1" dirty="0">
              <a:latin typeface="Arial" panose="020B0604020202020204" pitchFamily="34" charset="0"/>
              <a:cs typeface="Arial" panose="020B0604020202020204" pitchFamily="34" charset="0"/>
            </a:endParaRPr>
          </a:p>
        </p:txBody>
      </p:sp>
      <p:cxnSp>
        <p:nvCxnSpPr>
          <p:cNvPr id="25" name="Connecteur droit avec flèche 24"/>
          <p:cNvCxnSpPr/>
          <p:nvPr/>
        </p:nvCxnSpPr>
        <p:spPr>
          <a:xfrm>
            <a:off x="4531661" y="5211626"/>
            <a:ext cx="4025234"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à coins arrondis 25"/>
          <p:cNvSpPr/>
          <p:nvPr/>
        </p:nvSpPr>
        <p:spPr>
          <a:xfrm>
            <a:off x="6004882" y="5057718"/>
            <a:ext cx="902940" cy="288032"/>
          </a:xfrm>
          <a:prstGeom prst="roundRect">
            <a:avLst/>
          </a:prstGeom>
          <a:solidFill>
            <a:schemeClr val="accent1"/>
          </a:solidFill>
        </p:spPr>
        <p:style>
          <a:lnRef idx="3">
            <a:schemeClr val="lt1"/>
          </a:lnRef>
          <a:fillRef idx="1">
            <a:schemeClr val="accent2"/>
          </a:fillRef>
          <a:effectRef idx="1">
            <a:schemeClr val="accent2"/>
          </a:effectRef>
          <a:fontRef idx="minor">
            <a:schemeClr val="lt1"/>
          </a:fontRef>
        </p:style>
        <p:txBody>
          <a:bodyPr lIns="36000" tIns="36000" rIns="36000" bIns="36000" rtlCol="0" anchor="ctr"/>
          <a:lstStyle/>
          <a:p>
            <a:pPr algn="ctr"/>
            <a:r>
              <a:rPr lang="fr-FR" sz="1050" dirty="0">
                <a:latin typeface="Arial" panose="020B0604020202020204" pitchFamily="34" charset="0"/>
                <a:cs typeface="Arial" panose="020B0604020202020204" pitchFamily="34" charset="0"/>
              </a:rPr>
              <a:t>J à J + 7</a:t>
            </a:r>
            <a:endParaRPr lang="en-US" sz="1050" dirty="0">
              <a:latin typeface="Arial" panose="020B0604020202020204" pitchFamily="34" charset="0"/>
              <a:cs typeface="Arial" panose="020B0604020202020204" pitchFamily="34" charset="0"/>
            </a:endParaRPr>
          </a:p>
        </p:txBody>
      </p:sp>
      <p:sp>
        <p:nvSpPr>
          <p:cNvPr id="27" name="Rectangle 26"/>
          <p:cNvSpPr/>
          <p:nvPr/>
        </p:nvSpPr>
        <p:spPr>
          <a:xfrm>
            <a:off x="4438357" y="5351145"/>
            <a:ext cx="4572000" cy="861774"/>
          </a:xfrm>
          <a:prstGeom prst="rect">
            <a:avLst/>
          </a:prstGeom>
        </p:spPr>
        <p:txBody>
          <a:bodyPr>
            <a:spAutoFit/>
          </a:bodyPr>
          <a:lstStyle/>
          <a:p>
            <a:pPr marL="171450" lvl="0" indent="-171450">
              <a:buFont typeface="Arial" panose="020B0604020202020204" pitchFamily="34" charset="0"/>
              <a:buChar char="•"/>
            </a:pPr>
            <a:r>
              <a:rPr lang="fr-FR" sz="1000" i="1" dirty="0">
                <a:solidFill>
                  <a:prstClr val="black"/>
                </a:solidFill>
                <a:latin typeface="Arial" panose="020B0604020202020204" pitchFamily="34" charset="0"/>
                <a:cs typeface="Arial" panose="020B0604020202020204" pitchFamily="34" charset="0"/>
              </a:rPr>
              <a:t>Une fois la proposition d’investissement initiale est acceptée, si le délai de 30 jours est dépassé, alors ressaisie de la proposition dans </a:t>
            </a:r>
            <a:r>
              <a:rPr lang="fr-FR" sz="1000" i="1" dirty="0" err="1">
                <a:solidFill>
                  <a:prstClr val="black"/>
                </a:solidFill>
                <a:latin typeface="Arial" panose="020B0604020202020204" pitchFamily="34" charset="0"/>
                <a:cs typeface="Arial" panose="020B0604020202020204" pitchFamily="34" charset="0"/>
              </a:rPr>
              <a:t>Mysys</a:t>
            </a:r>
            <a:r>
              <a:rPr lang="fr-FR" sz="1000" i="1" dirty="0">
                <a:solidFill>
                  <a:prstClr val="black"/>
                </a:solidFill>
                <a:latin typeface="Arial" panose="020B0604020202020204" pitchFamily="34" charset="0"/>
                <a:cs typeface="Arial" panose="020B0604020202020204" pitchFamily="34" charset="0"/>
              </a:rPr>
              <a:t>, </a:t>
            </a:r>
            <a:r>
              <a:rPr lang="fr-FR" sz="1000" b="1" i="1" dirty="0">
                <a:solidFill>
                  <a:prstClr val="black"/>
                </a:solidFill>
                <a:latin typeface="Arial" panose="020B0604020202020204" pitchFamily="34" charset="0"/>
                <a:cs typeface="Arial" panose="020B0604020202020204" pitchFamily="34" charset="0"/>
              </a:rPr>
              <a:t>allocation manuelle</a:t>
            </a:r>
            <a:r>
              <a:rPr lang="fr-FR" sz="1000" i="1" dirty="0">
                <a:solidFill>
                  <a:prstClr val="black"/>
                </a:solidFill>
                <a:latin typeface="Arial" panose="020B0604020202020204" pitchFamily="34" charset="0"/>
                <a:cs typeface="Arial" panose="020B0604020202020204" pitchFamily="34" charset="0"/>
              </a:rPr>
              <a:t>, avec les mêmes allocations / produits ou modifications demandées par le Juge</a:t>
            </a:r>
          </a:p>
          <a:p>
            <a:pPr marL="171450" lvl="0" indent="-171450">
              <a:buFont typeface="Arial" panose="020B0604020202020204" pitchFamily="34" charset="0"/>
              <a:buChar char="•"/>
            </a:pPr>
            <a:r>
              <a:rPr lang="fr-FR" sz="1000" i="1" dirty="0">
                <a:solidFill>
                  <a:prstClr val="black"/>
                </a:solidFill>
                <a:latin typeface="Arial" panose="020B0604020202020204" pitchFamily="34" charset="0"/>
                <a:cs typeface="Arial" panose="020B0604020202020204" pitchFamily="34" charset="0"/>
              </a:rPr>
              <a:t>A cette étape, la validation du juge non nécessaire</a:t>
            </a:r>
            <a:endParaRPr lang="en-US" sz="1000" i="1" dirty="0">
              <a:solidFill>
                <a:prstClr val="black"/>
              </a:solidFill>
              <a:latin typeface="Arial" panose="020B0604020202020204" pitchFamily="34" charset="0"/>
              <a:cs typeface="Arial" panose="020B0604020202020204" pitchFamily="34" charset="0"/>
            </a:endParaRPr>
          </a:p>
        </p:txBody>
      </p:sp>
      <p:sp>
        <p:nvSpPr>
          <p:cNvPr id="28" name="ZoneTexte 27"/>
          <p:cNvSpPr txBox="1"/>
          <p:nvPr/>
        </p:nvSpPr>
        <p:spPr>
          <a:xfrm>
            <a:off x="2591833" y="4518970"/>
            <a:ext cx="918498" cy="507831"/>
          </a:xfrm>
          <a:prstGeom prst="rect">
            <a:avLst/>
          </a:prstGeom>
          <a:ln w="9525">
            <a:solidFill>
              <a:schemeClr val="tx1">
                <a:lumMod val="50000"/>
                <a:lumOff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900" dirty="0">
                <a:latin typeface="Arial" panose="020B0604020202020204" pitchFamily="34" charset="0"/>
                <a:cs typeface="Arial" panose="020B0604020202020204" pitchFamily="34" charset="0"/>
              </a:rPr>
              <a:t>Le RL</a:t>
            </a:r>
            <a:r>
              <a:rPr lang="fr-FR" sz="900" b="1" dirty="0">
                <a:latin typeface="Arial" panose="020B0604020202020204" pitchFamily="34" charset="0"/>
                <a:cs typeface="Arial" panose="020B0604020202020204" pitchFamily="34" charset="0"/>
              </a:rPr>
              <a:t> envoie </a:t>
            </a:r>
            <a:r>
              <a:rPr lang="fr-FR" sz="900" dirty="0">
                <a:latin typeface="Arial" panose="020B0604020202020204" pitchFamily="34" charset="0"/>
                <a:cs typeface="Arial" panose="020B0604020202020204" pitchFamily="34" charset="0"/>
              </a:rPr>
              <a:t>la proposition </a:t>
            </a:r>
            <a:r>
              <a:rPr lang="fr-FR" sz="900" b="1" dirty="0">
                <a:latin typeface="Arial" panose="020B0604020202020204" pitchFamily="34" charset="0"/>
                <a:cs typeface="Arial" panose="020B0604020202020204" pitchFamily="34" charset="0"/>
              </a:rPr>
              <a:t>au juge </a:t>
            </a:r>
            <a:endParaRPr lang="en-US"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4145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a:xfrm>
            <a:off x="349200" y="1267200"/>
            <a:ext cx="6959104" cy="584775"/>
          </a:xfrm>
        </p:spPr>
        <p:txBody>
          <a:bodyPr/>
          <a:lstStyle/>
          <a:p>
            <a:r>
              <a:rPr lang="fr-FR" sz="3200" dirty="0"/>
              <a:t>ANNEXES</a:t>
            </a:r>
          </a:p>
        </p:txBody>
      </p:sp>
      <p:sp>
        <p:nvSpPr>
          <p:cNvPr id="3" name="Espace réservé du numéro de diapositive 2"/>
          <p:cNvSpPr>
            <a:spLocks noGrp="1"/>
          </p:cNvSpPr>
          <p:nvPr>
            <p:ph type="sldNum" sz="quarter" idx="4294967295"/>
          </p:nvPr>
        </p:nvSpPr>
        <p:spPr>
          <a:xfrm>
            <a:off x="179512" y="6309320"/>
            <a:ext cx="586408" cy="365125"/>
          </a:xfrm>
          <a:prstGeom prst="rect">
            <a:avLst/>
          </a:prstGeom>
        </p:spPr>
        <p:txBody>
          <a:bodyPr/>
          <a:lstStyle/>
          <a:p>
            <a:pPr algn="r"/>
            <a:fld id="{0536D7D7-E68B-4848-A580-3E20DDE126DB}" type="slidenum">
              <a:rPr lang="fr-FR" sz="1100" b="1">
                <a:latin typeface="Verdana" panose="020B0604030504040204" pitchFamily="34" charset="0"/>
                <a:ea typeface="Verdana" panose="020B0604030504040204" pitchFamily="34" charset="0"/>
                <a:cs typeface="Verdana" panose="020B0604030504040204" pitchFamily="34" charset="0"/>
              </a:rPr>
              <a:pPr algn="r"/>
              <a:t>9</a:t>
            </a:fld>
            <a:endParaRPr lang="fr-FR" sz="11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7214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0" name="Connecteur droit avec flèche 169"/>
          <p:cNvCxnSpPr>
            <a:stCxn id="78" idx="2"/>
            <a:endCxn id="128" idx="0"/>
          </p:cNvCxnSpPr>
          <p:nvPr/>
        </p:nvCxnSpPr>
        <p:spPr>
          <a:xfrm>
            <a:off x="7681507" y="2471530"/>
            <a:ext cx="1482" cy="2865194"/>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itre 3"/>
          <p:cNvSpPr>
            <a:spLocks noGrp="1"/>
          </p:cNvSpPr>
          <p:nvPr>
            <p:ph type="title"/>
          </p:nvPr>
        </p:nvSpPr>
        <p:spPr/>
        <p:txBody>
          <a:bodyPr>
            <a:noAutofit/>
          </a:bodyPr>
          <a:lstStyle/>
          <a:p>
            <a:r>
              <a:rPr lang="fr-FR" dirty="0">
                <a:cs typeface="Arial" panose="020B0604020202020204" pitchFamily="34" charset="0"/>
              </a:rPr>
              <a:t>Réalisation de la proposition : processus</a:t>
            </a:r>
            <a:endParaRPr lang="en-US" dirty="0">
              <a:cs typeface="Arial" panose="020B0604020202020204" pitchFamily="34" charset="0"/>
            </a:endParaRPr>
          </a:p>
        </p:txBody>
      </p:sp>
      <p:grpSp>
        <p:nvGrpSpPr>
          <p:cNvPr id="5" name="Groupe 4">
            <a:extLst>
              <a:ext uri="{FF2B5EF4-FFF2-40B4-BE49-F238E27FC236}">
                <a16:creationId xmlns:a16="http://schemas.microsoft.com/office/drawing/2014/main" xmlns="" id="{00000000-0008-0000-0000-000029000000}"/>
              </a:ext>
            </a:extLst>
          </p:cNvPr>
          <p:cNvGrpSpPr/>
          <p:nvPr/>
        </p:nvGrpSpPr>
        <p:grpSpPr>
          <a:xfrm>
            <a:off x="2089455" y="1235526"/>
            <a:ext cx="1237204" cy="465282"/>
            <a:chOff x="0" y="0"/>
            <a:chExt cx="1343025" cy="552450"/>
          </a:xfrm>
          <a:solidFill>
            <a:schemeClr val="bg1">
              <a:lumMod val="75000"/>
            </a:schemeClr>
          </a:solidFill>
        </p:grpSpPr>
        <p:sp>
          <p:nvSpPr>
            <p:cNvPr id="6" name="Rectangle 5">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Actualisation et confirmation des données connaissance client</a:t>
              </a:r>
            </a:p>
          </p:txBody>
        </p:sp>
        <p:grpSp>
          <p:nvGrpSpPr>
            <p:cNvPr id="7"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11"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2"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8"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9"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0"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sp>
        <p:nvSpPr>
          <p:cNvPr id="13" name="Rectangle 12">
            <a:extLst>
              <a:ext uri="{FF2B5EF4-FFF2-40B4-BE49-F238E27FC236}">
                <a16:creationId xmlns:a16="http://schemas.microsoft.com/office/drawing/2014/main" xmlns="" id="{00000000-0008-0000-0000-00000E5C0000}"/>
              </a:ext>
            </a:extLst>
          </p:cNvPr>
          <p:cNvSpPr>
            <a:spLocks noChangeArrowheads="1"/>
          </p:cNvSpPr>
          <p:nvPr/>
        </p:nvSpPr>
        <p:spPr bwMode="auto">
          <a:xfrm>
            <a:off x="2089455" y="1900214"/>
            <a:ext cx="1245995" cy="415390"/>
          </a:xfrm>
          <a:prstGeom prst="rect">
            <a:avLst/>
          </a:prstGeom>
          <a:solidFill>
            <a:schemeClr val="bg1">
              <a:lumMod val="75000"/>
            </a:schemeClr>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r>
              <a:rPr lang="fr-FR" sz="738" dirty="0">
                <a:solidFill>
                  <a:srgbClr val="000000"/>
                </a:solidFill>
                <a:cs typeface="Arial"/>
              </a:rPr>
              <a:t>Contrôle</a:t>
            </a:r>
            <a:r>
              <a:rPr lang="fr-FR" sz="738" dirty="0"/>
              <a:t> QCF :</a:t>
            </a:r>
          </a:p>
          <a:p>
            <a:pPr algn="ctr" rtl="0"/>
            <a:r>
              <a:rPr lang="fr-FR" sz="738" dirty="0"/>
              <a:t>Création / actualisation si besoin</a:t>
            </a:r>
          </a:p>
        </p:txBody>
      </p:sp>
      <p:grpSp>
        <p:nvGrpSpPr>
          <p:cNvPr id="14" name="Groupe 13">
            <a:extLst>
              <a:ext uri="{FF2B5EF4-FFF2-40B4-BE49-F238E27FC236}">
                <a16:creationId xmlns:a16="http://schemas.microsoft.com/office/drawing/2014/main" xmlns="" id="{00000000-0008-0000-0000-000029000000}"/>
              </a:ext>
            </a:extLst>
          </p:cNvPr>
          <p:cNvGrpSpPr/>
          <p:nvPr/>
        </p:nvGrpSpPr>
        <p:grpSpPr>
          <a:xfrm>
            <a:off x="2092596" y="2498434"/>
            <a:ext cx="1239715" cy="536858"/>
            <a:chOff x="0" y="0"/>
            <a:chExt cx="1343025" cy="552450"/>
          </a:xfrm>
          <a:solidFill>
            <a:schemeClr val="tx2">
              <a:lumMod val="20000"/>
              <a:lumOff val="80000"/>
            </a:schemeClr>
          </a:solidFill>
        </p:grpSpPr>
        <p:sp>
          <p:nvSpPr>
            <p:cNvPr id="15" name="Rectangle 14">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ysClr val="windowText" lastClr="000000"/>
                  </a:solidFill>
                </a:rPr>
                <a:t>Saisie des objectifs de l'investissement : montants et projets - niveau de risque accepté par le client</a:t>
              </a:r>
              <a:endParaRPr lang="fr-FR" sz="738" dirty="0">
                <a:solidFill>
                  <a:srgbClr val="000000"/>
                </a:solidFill>
                <a:latin typeface="Arial"/>
                <a:cs typeface="Arial"/>
              </a:endParaRPr>
            </a:p>
          </p:txBody>
        </p:sp>
        <p:grpSp>
          <p:nvGrpSpPr>
            <p:cNvPr id="16"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20"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21"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17"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18"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9"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grpSp>
        <p:nvGrpSpPr>
          <p:cNvPr id="22" name="Groupe 21">
            <a:extLst>
              <a:ext uri="{FF2B5EF4-FFF2-40B4-BE49-F238E27FC236}">
                <a16:creationId xmlns:a16="http://schemas.microsoft.com/office/drawing/2014/main" xmlns="" id="{00000000-0008-0000-0000-000029000000}"/>
              </a:ext>
            </a:extLst>
          </p:cNvPr>
          <p:cNvGrpSpPr/>
          <p:nvPr/>
        </p:nvGrpSpPr>
        <p:grpSpPr>
          <a:xfrm>
            <a:off x="3010054" y="3852046"/>
            <a:ext cx="1414066" cy="441051"/>
            <a:chOff x="0" y="0"/>
            <a:chExt cx="1343025" cy="552450"/>
          </a:xfrm>
          <a:solidFill>
            <a:schemeClr val="tx2">
              <a:lumMod val="20000"/>
              <a:lumOff val="80000"/>
            </a:schemeClr>
          </a:solidFill>
        </p:grpSpPr>
        <p:sp>
          <p:nvSpPr>
            <p:cNvPr id="23" name="Rectangle 22">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err="1">
                  <a:solidFill>
                    <a:srgbClr val="000000"/>
                  </a:solidFill>
                  <a:cs typeface="Arial"/>
                </a:rPr>
                <a:t>Simultation</a:t>
              </a:r>
              <a:r>
                <a:rPr lang="fr-FR" sz="738" dirty="0">
                  <a:solidFill>
                    <a:srgbClr val="000000"/>
                  </a:solidFill>
                  <a:cs typeface="Arial"/>
                </a:rPr>
                <a:t> portefeuille modèle dans Espace DEFI / calculette  </a:t>
              </a:r>
            </a:p>
          </p:txBody>
        </p:sp>
        <p:grpSp>
          <p:nvGrpSpPr>
            <p:cNvPr id="24"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28"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29"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25"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26"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27"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sp>
        <p:nvSpPr>
          <p:cNvPr id="31" name="AutoShape 7">
            <a:extLst>
              <a:ext uri="{FF2B5EF4-FFF2-40B4-BE49-F238E27FC236}">
                <a16:creationId xmlns:a16="http://schemas.microsoft.com/office/drawing/2014/main" xmlns="" id="{00000000-0008-0000-0000-000006080000}"/>
              </a:ext>
            </a:extLst>
          </p:cNvPr>
          <p:cNvSpPr>
            <a:spLocks noChangeArrowheads="1"/>
          </p:cNvSpPr>
          <p:nvPr/>
        </p:nvSpPr>
        <p:spPr bwMode="auto">
          <a:xfrm>
            <a:off x="2445004" y="3163125"/>
            <a:ext cx="529583" cy="531935"/>
          </a:xfrm>
          <a:prstGeom prst="diamond">
            <a:avLst/>
          </a:prstGeom>
          <a:solidFill>
            <a:srgbClr val="FFC000"/>
          </a:solidFill>
          <a:ln w="9525">
            <a:noFill/>
            <a:miter lim="800000"/>
            <a:headEnd/>
            <a:tailEnd/>
          </a:ln>
        </p:spPr>
        <p:txBody>
          <a:bodyPr/>
          <a:lstStyle/>
          <a:p>
            <a:endParaRPr lang="en-US" sz="738"/>
          </a:p>
        </p:txBody>
      </p:sp>
      <p:sp>
        <p:nvSpPr>
          <p:cNvPr id="33" name="Text Box 9">
            <a:extLst>
              <a:ext uri="{FF2B5EF4-FFF2-40B4-BE49-F238E27FC236}">
                <a16:creationId xmlns:a16="http://schemas.microsoft.com/office/drawing/2014/main" xmlns="" id="{00000000-0008-0000-0000-0000095C0000}"/>
              </a:ext>
            </a:extLst>
          </p:cNvPr>
          <p:cNvSpPr txBox="1">
            <a:spLocks noChangeArrowheads="1"/>
          </p:cNvSpPr>
          <p:nvPr/>
        </p:nvSpPr>
        <p:spPr bwMode="auto">
          <a:xfrm>
            <a:off x="1678106" y="3306319"/>
            <a:ext cx="633951" cy="122681"/>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rtl="0">
              <a:defRPr sz="1000"/>
            </a:pPr>
            <a:r>
              <a:rPr lang="fr-FR" sz="738" dirty="0">
                <a:solidFill>
                  <a:srgbClr val="000000"/>
                </a:solidFill>
                <a:latin typeface="Arial"/>
                <a:cs typeface="Arial"/>
              </a:rPr>
              <a:t>&lt; seuil défini</a:t>
            </a:r>
          </a:p>
        </p:txBody>
      </p:sp>
      <p:sp>
        <p:nvSpPr>
          <p:cNvPr id="34" name="Text Box 10">
            <a:extLst>
              <a:ext uri="{FF2B5EF4-FFF2-40B4-BE49-F238E27FC236}">
                <a16:creationId xmlns:a16="http://schemas.microsoft.com/office/drawing/2014/main" xmlns="" id="{00000000-0008-0000-0000-00000A5C0000}"/>
              </a:ext>
            </a:extLst>
          </p:cNvPr>
          <p:cNvSpPr txBox="1">
            <a:spLocks noChangeArrowheads="1"/>
          </p:cNvSpPr>
          <p:nvPr/>
        </p:nvSpPr>
        <p:spPr bwMode="auto">
          <a:xfrm>
            <a:off x="2429903" y="3231517"/>
            <a:ext cx="529583" cy="395152"/>
          </a:xfrm>
          <a:prstGeom prst="rect">
            <a:avLst/>
          </a:prstGeom>
          <a:noFill/>
          <a:ln w="9525">
            <a:no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ysClr val="windowText" lastClr="000000"/>
                </a:solidFill>
                <a:latin typeface="Arial"/>
                <a:cs typeface="Arial"/>
              </a:rPr>
              <a:t>Montant investit</a:t>
            </a:r>
          </a:p>
        </p:txBody>
      </p:sp>
      <p:sp>
        <p:nvSpPr>
          <p:cNvPr id="48" name="AutoShape 7">
            <a:extLst>
              <a:ext uri="{FF2B5EF4-FFF2-40B4-BE49-F238E27FC236}">
                <a16:creationId xmlns:a16="http://schemas.microsoft.com/office/drawing/2014/main" xmlns="" id="{00000000-0008-0000-0000-000006080000}"/>
              </a:ext>
            </a:extLst>
          </p:cNvPr>
          <p:cNvSpPr>
            <a:spLocks noChangeArrowheads="1"/>
          </p:cNvSpPr>
          <p:nvPr/>
        </p:nvSpPr>
        <p:spPr bwMode="auto">
          <a:xfrm>
            <a:off x="2436526" y="4900376"/>
            <a:ext cx="529583" cy="531935"/>
          </a:xfrm>
          <a:prstGeom prst="diamond">
            <a:avLst/>
          </a:prstGeom>
          <a:solidFill>
            <a:srgbClr val="FFC000"/>
          </a:solidFill>
          <a:ln w="9525">
            <a:noFill/>
            <a:miter lim="800000"/>
            <a:headEnd/>
            <a:tailEnd/>
          </a:ln>
        </p:spPr>
        <p:txBody>
          <a:bodyPr/>
          <a:lstStyle/>
          <a:p>
            <a:endParaRPr lang="en-US" sz="738"/>
          </a:p>
        </p:txBody>
      </p:sp>
      <p:grpSp>
        <p:nvGrpSpPr>
          <p:cNvPr id="35" name="Groupe 34">
            <a:extLst>
              <a:ext uri="{FF2B5EF4-FFF2-40B4-BE49-F238E27FC236}">
                <a16:creationId xmlns:a16="http://schemas.microsoft.com/office/drawing/2014/main" xmlns="" id="{00000000-0008-0000-0000-000029000000}"/>
              </a:ext>
            </a:extLst>
          </p:cNvPr>
          <p:cNvGrpSpPr/>
          <p:nvPr/>
        </p:nvGrpSpPr>
        <p:grpSpPr>
          <a:xfrm>
            <a:off x="982679" y="3852046"/>
            <a:ext cx="1439122" cy="441051"/>
            <a:chOff x="0" y="0"/>
            <a:chExt cx="1343025" cy="552450"/>
          </a:xfrm>
          <a:solidFill>
            <a:schemeClr val="accent4"/>
          </a:solidFill>
        </p:grpSpPr>
        <p:sp>
          <p:nvSpPr>
            <p:cNvPr id="36" name="Rectangle 35">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sz="1000"/>
              </a:pPr>
              <a:r>
                <a:rPr lang="fr-FR" sz="738" dirty="0">
                  <a:solidFill>
                    <a:schemeClr val="bg1"/>
                  </a:solidFill>
                  <a:cs typeface="Arial"/>
                </a:rPr>
                <a:t>Allocation libre à partir des fonds correspondant au profil de risque du client</a:t>
              </a:r>
            </a:p>
          </p:txBody>
        </p:sp>
        <p:grpSp>
          <p:nvGrpSpPr>
            <p:cNvPr id="37"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41"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42"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38"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39"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40"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sp>
        <p:nvSpPr>
          <p:cNvPr id="43" name="Text Box 8">
            <a:extLst>
              <a:ext uri="{FF2B5EF4-FFF2-40B4-BE49-F238E27FC236}">
                <a16:creationId xmlns:a16="http://schemas.microsoft.com/office/drawing/2014/main" xmlns="" id="{00000000-0008-0000-0000-0000085C0000}"/>
              </a:ext>
            </a:extLst>
          </p:cNvPr>
          <p:cNvSpPr txBox="1">
            <a:spLocks noChangeArrowheads="1"/>
          </p:cNvSpPr>
          <p:nvPr/>
        </p:nvSpPr>
        <p:spPr bwMode="auto">
          <a:xfrm>
            <a:off x="3156794" y="5001481"/>
            <a:ext cx="1080828" cy="112297"/>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fr-FR" sz="646" dirty="0">
                <a:solidFill>
                  <a:srgbClr val="000000"/>
                </a:solidFill>
                <a:latin typeface="Arial"/>
                <a:cs typeface="Arial"/>
              </a:rPr>
              <a:t>Modifie ou refuse le conseil</a:t>
            </a:r>
          </a:p>
        </p:txBody>
      </p:sp>
      <p:sp>
        <p:nvSpPr>
          <p:cNvPr id="44" name="Text Box 9">
            <a:extLst>
              <a:ext uri="{FF2B5EF4-FFF2-40B4-BE49-F238E27FC236}">
                <a16:creationId xmlns:a16="http://schemas.microsoft.com/office/drawing/2014/main" xmlns="" id="{00000000-0008-0000-0000-0000095C0000}"/>
              </a:ext>
            </a:extLst>
          </p:cNvPr>
          <p:cNvSpPr txBox="1">
            <a:spLocks noChangeArrowheads="1"/>
          </p:cNvSpPr>
          <p:nvPr/>
        </p:nvSpPr>
        <p:spPr bwMode="auto">
          <a:xfrm>
            <a:off x="1410115" y="5001481"/>
            <a:ext cx="733663" cy="112297"/>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rtl="0">
              <a:defRPr sz="1000"/>
            </a:pPr>
            <a:r>
              <a:rPr lang="fr-FR" sz="646" dirty="0">
                <a:solidFill>
                  <a:srgbClr val="000000"/>
                </a:solidFill>
                <a:latin typeface="Arial"/>
                <a:cs typeface="Arial"/>
              </a:rPr>
              <a:t>Accepte le conseil</a:t>
            </a:r>
          </a:p>
        </p:txBody>
      </p:sp>
      <p:sp>
        <p:nvSpPr>
          <p:cNvPr id="45" name="Text Box 10">
            <a:extLst>
              <a:ext uri="{FF2B5EF4-FFF2-40B4-BE49-F238E27FC236}">
                <a16:creationId xmlns:a16="http://schemas.microsoft.com/office/drawing/2014/main" xmlns="" id="{00000000-0008-0000-0000-00000A5C0000}"/>
              </a:ext>
            </a:extLst>
          </p:cNvPr>
          <p:cNvSpPr txBox="1">
            <a:spLocks noChangeArrowheads="1"/>
          </p:cNvSpPr>
          <p:nvPr/>
        </p:nvSpPr>
        <p:spPr bwMode="auto">
          <a:xfrm>
            <a:off x="2461302" y="4967401"/>
            <a:ext cx="460468" cy="397882"/>
          </a:xfrm>
          <a:prstGeom prst="rect">
            <a:avLst/>
          </a:prstGeom>
          <a:noFill/>
          <a:ln w="9525">
            <a:no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ysClr val="windowText" lastClr="000000"/>
                </a:solidFill>
                <a:latin typeface="Arial"/>
                <a:cs typeface="Arial"/>
              </a:rPr>
              <a:t>Choix</a:t>
            </a:r>
          </a:p>
        </p:txBody>
      </p:sp>
      <p:grpSp>
        <p:nvGrpSpPr>
          <p:cNvPr id="49" name="Groupe 48">
            <a:extLst>
              <a:ext uri="{FF2B5EF4-FFF2-40B4-BE49-F238E27FC236}">
                <a16:creationId xmlns:a16="http://schemas.microsoft.com/office/drawing/2014/main" xmlns="" id="{00000000-0008-0000-0000-000029000000}"/>
              </a:ext>
            </a:extLst>
          </p:cNvPr>
          <p:cNvGrpSpPr/>
          <p:nvPr/>
        </p:nvGrpSpPr>
        <p:grpSpPr>
          <a:xfrm>
            <a:off x="1238434" y="5336724"/>
            <a:ext cx="1127014" cy="485156"/>
            <a:chOff x="0" y="0"/>
            <a:chExt cx="1343025" cy="552450"/>
          </a:xfrm>
          <a:solidFill>
            <a:schemeClr val="tx2">
              <a:lumMod val="20000"/>
              <a:lumOff val="80000"/>
            </a:schemeClr>
          </a:solidFill>
        </p:grpSpPr>
        <p:sp>
          <p:nvSpPr>
            <p:cNvPr id="50" name="Rectangle 49">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Edition et signature de la synthèse client avec acceptation</a:t>
              </a:r>
            </a:p>
          </p:txBody>
        </p:sp>
        <p:grpSp>
          <p:nvGrpSpPr>
            <p:cNvPr id="51"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55"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56"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52"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53"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54"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grpSp>
        <p:nvGrpSpPr>
          <p:cNvPr id="57" name="Groupe 56">
            <a:extLst>
              <a:ext uri="{FF2B5EF4-FFF2-40B4-BE49-F238E27FC236}">
                <a16:creationId xmlns:a16="http://schemas.microsoft.com/office/drawing/2014/main" xmlns="" id="{00000000-0008-0000-0000-000029000000}"/>
              </a:ext>
            </a:extLst>
          </p:cNvPr>
          <p:cNvGrpSpPr/>
          <p:nvPr/>
        </p:nvGrpSpPr>
        <p:grpSpPr>
          <a:xfrm>
            <a:off x="3066403" y="5336724"/>
            <a:ext cx="1127014" cy="485156"/>
            <a:chOff x="0" y="0"/>
            <a:chExt cx="1343025" cy="552450"/>
          </a:xfrm>
          <a:solidFill>
            <a:schemeClr val="tx2">
              <a:lumMod val="20000"/>
              <a:lumOff val="80000"/>
            </a:schemeClr>
          </a:solidFill>
        </p:grpSpPr>
        <p:sp>
          <p:nvSpPr>
            <p:cNvPr id="58" name="Rectangle 57">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Edition et signature de la synthèse client avec acceptation partielle ou refus</a:t>
              </a:r>
            </a:p>
          </p:txBody>
        </p:sp>
        <p:grpSp>
          <p:nvGrpSpPr>
            <p:cNvPr id="59"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63"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64"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60"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61"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62"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sp>
        <p:nvSpPr>
          <p:cNvPr id="65" name="AutoShape 7">
            <a:extLst>
              <a:ext uri="{FF2B5EF4-FFF2-40B4-BE49-F238E27FC236}">
                <a16:creationId xmlns:a16="http://schemas.microsoft.com/office/drawing/2014/main" xmlns="" id="{00000000-0008-0000-0000-000006080000}"/>
              </a:ext>
            </a:extLst>
          </p:cNvPr>
          <p:cNvSpPr>
            <a:spLocks noChangeArrowheads="1"/>
          </p:cNvSpPr>
          <p:nvPr/>
        </p:nvSpPr>
        <p:spPr bwMode="auto">
          <a:xfrm>
            <a:off x="6439171" y="1245523"/>
            <a:ext cx="529583" cy="531935"/>
          </a:xfrm>
          <a:prstGeom prst="diamond">
            <a:avLst/>
          </a:prstGeom>
          <a:solidFill>
            <a:srgbClr val="FFC000"/>
          </a:solidFill>
          <a:ln w="9525">
            <a:noFill/>
            <a:miter lim="800000"/>
            <a:headEnd/>
            <a:tailEnd/>
          </a:ln>
        </p:spPr>
        <p:txBody>
          <a:bodyPr/>
          <a:lstStyle/>
          <a:p>
            <a:endParaRPr lang="en-US" sz="738"/>
          </a:p>
        </p:txBody>
      </p:sp>
      <p:sp>
        <p:nvSpPr>
          <p:cNvPr id="66" name="Text Box 8">
            <a:extLst>
              <a:ext uri="{FF2B5EF4-FFF2-40B4-BE49-F238E27FC236}">
                <a16:creationId xmlns:a16="http://schemas.microsoft.com/office/drawing/2014/main" xmlns="" id="{00000000-0008-0000-0000-0000085C0000}"/>
              </a:ext>
            </a:extLst>
          </p:cNvPr>
          <p:cNvSpPr txBox="1">
            <a:spLocks noChangeArrowheads="1"/>
          </p:cNvSpPr>
          <p:nvPr/>
        </p:nvSpPr>
        <p:spPr bwMode="auto">
          <a:xfrm>
            <a:off x="7141094" y="1355871"/>
            <a:ext cx="1080828" cy="112297"/>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fr-FR" sz="646" dirty="0">
                <a:solidFill>
                  <a:srgbClr val="000000"/>
                </a:solidFill>
                <a:latin typeface="Arial"/>
                <a:cs typeface="Arial"/>
              </a:rPr>
              <a:t>Validation ultérieure</a:t>
            </a:r>
          </a:p>
        </p:txBody>
      </p:sp>
      <p:sp>
        <p:nvSpPr>
          <p:cNvPr id="67" name="Text Box 9">
            <a:extLst>
              <a:ext uri="{FF2B5EF4-FFF2-40B4-BE49-F238E27FC236}">
                <a16:creationId xmlns:a16="http://schemas.microsoft.com/office/drawing/2014/main" xmlns="" id="{00000000-0008-0000-0000-0000095C0000}"/>
              </a:ext>
            </a:extLst>
          </p:cNvPr>
          <p:cNvSpPr txBox="1">
            <a:spLocks noChangeArrowheads="1"/>
          </p:cNvSpPr>
          <p:nvPr/>
        </p:nvSpPr>
        <p:spPr bwMode="auto">
          <a:xfrm>
            <a:off x="5394415" y="1355871"/>
            <a:ext cx="733663" cy="112297"/>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rtl="0">
              <a:defRPr sz="1000"/>
            </a:pPr>
            <a:r>
              <a:rPr lang="fr-FR" sz="646" dirty="0">
                <a:solidFill>
                  <a:srgbClr val="000000"/>
                </a:solidFill>
                <a:latin typeface="Arial"/>
                <a:cs typeface="Arial"/>
              </a:rPr>
              <a:t>Réalisation en J</a:t>
            </a:r>
          </a:p>
        </p:txBody>
      </p:sp>
      <p:sp>
        <p:nvSpPr>
          <p:cNvPr id="68" name="Text Box 10">
            <a:extLst>
              <a:ext uri="{FF2B5EF4-FFF2-40B4-BE49-F238E27FC236}">
                <a16:creationId xmlns:a16="http://schemas.microsoft.com/office/drawing/2014/main" xmlns="" id="{00000000-0008-0000-0000-00000A5C0000}"/>
              </a:ext>
            </a:extLst>
          </p:cNvPr>
          <p:cNvSpPr txBox="1">
            <a:spLocks noChangeArrowheads="1"/>
          </p:cNvSpPr>
          <p:nvPr/>
        </p:nvSpPr>
        <p:spPr bwMode="auto">
          <a:xfrm>
            <a:off x="6465237" y="1312549"/>
            <a:ext cx="460468" cy="397882"/>
          </a:xfrm>
          <a:prstGeom prst="rect">
            <a:avLst/>
          </a:prstGeom>
          <a:noFill/>
          <a:ln w="9525">
            <a:no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ysClr val="windowText" lastClr="000000"/>
                </a:solidFill>
                <a:latin typeface="Arial"/>
                <a:cs typeface="Arial"/>
              </a:rPr>
              <a:t>Choix</a:t>
            </a:r>
          </a:p>
        </p:txBody>
      </p:sp>
      <p:grpSp>
        <p:nvGrpSpPr>
          <p:cNvPr id="69" name="Groupe 68">
            <a:extLst>
              <a:ext uri="{FF2B5EF4-FFF2-40B4-BE49-F238E27FC236}">
                <a16:creationId xmlns:a16="http://schemas.microsoft.com/office/drawing/2014/main" xmlns="" id="{00000000-0008-0000-0000-000029000000}"/>
              </a:ext>
            </a:extLst>
          </p:cNvPr>
          <p:cNvGrpSpPr/>
          <p:nvPr/>
        </p:nvGrpSpPr>
        <p:grpSpPr>
          <a:xfrm>
            <a:off x="5290031" y="1986374"/>
            <a:ext cx="1127014" cy="485156"/>
            <a:chOff x="0" y="0"/>
            <a:chExt cx="1343025" cy="552450"/>
          </a:xfrm>
          <a:solidFill>
            <a:schemeClr val="tx2">
              <a:lumMod val="20000"/>
              <a:lumOff val="80000"/>
            </a:schemeClr>
          </a:solidFill>
        </p:grpSpPr>
        <p:sp>
          <p:nvSpPr>
            <p:cNvPr id="70" name="Rectangle 69">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Archivage des éléments numérisés avec passation des ordres</a:t>
              </a:r>
            </a:p>
          </p:txBody>
        </p:sp>
        <p:grpSp>
          <p:nvGrpSpPr>
            <p:cNvPr id="71"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75"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76"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72"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73"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74"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grpSp>
        <p:nvGrpSpPr>
          <p:cNvPr id="77" name="Groupe 76">
            <a:extLst>
              <a:ext uri="{FF2B5EF4-FFF2-40B4-BE49-F238E27FC236}">
                <a16:creationId xmlns:a16="http://schemas.microsoft.com/office/drawing/2014/main" xmlns="" id="{00000000-0008-0000-0000-000029000000}"/>
              </a:ext>
            </a:extLst>
          </p:cNvPr>
          <p:cNvGrpSpPr/>
          <p:nvPr/>
        </p:nvGrpSpPr>
        <p:grpSpPr>
          <a:xfrm>
            <a:off x="7117999" y="1986374"/>
            <a:ext cx="1127014" cy="485156"/>
            <a:chOff x="0" y="0"/>
            <a:chExt cx="1343025" cy="552450"/>
          </a:xfrm>
          <a:solidFill>
            <a:schemeClr val="tx2">
              <a:lumMod val="20000"/>
              <a:lumOff val="80000"/>
            </a:schemeClr>
          </a:solidFill>
        </p:grpSpPr>
        <p:sp>
          <p:nvSpPr>
            <p:cNvPr id="78" name="Rectangle 77">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Archivage des éléments numérisé avec </a:t>
              </a:r>
              <a:r>
                <a:rPr lang="fr-FR" sz="738" b="1" dirty="0">
                  <a:solidFill>
                    <a:srgbClr val="000000"/>
                  </a:solidFill>
                  <a:cs typeface="Arial"/>
                </a:rPr>
                <a:t>rappel à 30 jours</a:t>
              </a:r>
            </a:p>
          </p:txBody>
        </p:sp>
        <p:grpSp>
          <p:nvGrpSpPr>
            <p:cNvPr id="79"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83"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84"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80"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81"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82"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grpSp>
        <p:nvGrpSpPr>
          <p:cNvPr id="85" name="Groupe 84">
            <a:extLst>
              <a:ext uri="{FF2B5EF4-FFF2-40B4-BE49-F238E27FC236}">
                <a16:creationId xmlns:a16="http://schemas.microsoft.com/office/drawing/2014/main" xmlns="" id="{00000000-0008-0000-0000-000029000000}"/>
              </a:ext>
            </a:extLst>
          </p:cNvPr>
          <p:cNvGrpSpPr/>
          <p:nvPr/>
        </p:nvGrpSpPr>
        <p:grpSpPr>
          <a:xfrm>
            <a:off x="5290031" y="2608764"/>
            <a:ext cx="1127014" cy="485156"/>
            <a:chOff x="0" y="0"/>
            <a:chExt cx="1343025" cy="552450"/>
          </a:xfrm>
          <a:solidFill>
            <a:schemeClr val="bg1">
              <a:lumMod val="75000"/>
            </a:schemeClr>
          </a:solidFill>
        </p:grpSpPr>
        <p:sp>
          <p:nvSpPr>
            <p:cNvPr id="86" name="Rectangle 85">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p>
              <a:pPr algn="ctr"/>
              <a:r>
                <a:rPr lang="fr-FR" sz="738" dirty="0">
                  <a:solidFill>
                    <a:srgbClr val="000000"/>
                  </a:solidFill>
                  <a:cs typeface="Arial"/>
                </a:rPr>
                <a:t>Passation des ordres (CTO/PEA) versement / arbitrage (ASV)</a:t>
              </a:r>
            </a:p>
          </p:txBody>
        </p:sp>
        <p:grpSp>
          <p:nvGrpSpPr>
            <p:cNvPr id="87"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91"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sp>
            <p:nvSpPr>
              <p:cNvPr id="92"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grpSp>
        <p:grpSp>
          <p:nvGrpSpPr>
            <p:cNvPr id="88"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89"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sp>
            <p:nvSpPr>
              <p:cNvPr id="90"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grpSp>
      </p:grpSp>
      <p:grpSp>
        <p:nvGrpSpPr>
          <p:cNvPr id="93" name="Groupe 92">
            <a:extLst>
              <a:ext uri="{FF2B5EF4-FFF2-40B4-BE49-F238E27FC236}">
                <a16:creationId xmlns:a16="http://schemas.microsoft.com/office/drawing/2014/main" xmlns="" id="{00000000-0008-0000-0000-000029000000}"/>
              </a:ext>
            </a:extLst>
          </p:cNvPr>
          <p:cNvGrpSpPr/>
          <p:nvPr/>
        </p:nvGrpSpPr>
        <p:grpSpPr>
          <a:xfrm>
            <a:off x="7117999" y="2608764"/>
            <a:ext cx="1127014" cy="485156"/>
            <a:chOff x="0" y="0"/>
            <a:chExt cx="1343025" cy="552450"/>
          </a:xfrm>
          <a:solidFill>
            <a:schemeClr val="accent6">
              <a:lumMod val="20000"/>
              <a:lumOff val="80000"/>
            </a:schemeClr>
          </a:solidFill>
        </p:grpSpPr>
        <p:sp>
          <p:nvSpPr>
            <p:cNvPr id="94" name="Rectangle 93">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Réception de la proposition </a:t>
              </a:r>
              <a:r>
                <a:rPr lang="fr-FR" sz="738" b="1" dirty="0">
                  <a:solidFill>
                    <a:srgbClr val="000000"/>
                  </a:solidFill>
                  <a:cs typeface="Arial"/>
                </a:rPr>
                <a:t>validée ou amendée par le Juge &gt; 30 jours</a:t>
              </a:r>
            </a:p>
          </p:txBody>
        </p:sp>
        <p:grpSp>
          <p:nvGrpSpPr>
            <p:cNvPr id="95"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99"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00"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96"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97"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98"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sp>
        <p:nvSpPr>
          <p:cNvPr id="109" name="Rectangle 108">
            <a:extLst>
              <a:ext uri="{FF2B5EF4-FFF2-40B4-BE49-F238E27FC236}">
                <a16:creationId xmlns:a16="http://schemas.microsoft.com/office/drawing/2014/main" xmlns="" id="{00000000-0008-0000-0000-00000E5C0000}"/>
              </a:ext>
            </a:extLst>
          </p:cNvPr>
          <p:cNvSpPr>
            <a:spLocks noChangeArrowheads="1"/>
          </p:cNvSpPr>
          <p:nvPr/>
        </p:nvSpPr>
        <p:spPr bwMode="auto">
          <a:xfrm>
            <a:off x="2000133" y="4378039"/>
            <a:ext cx="1404249" cy="323456"/>
          </a:xfrm>
          <a:prstGeom prst="rect">
            <a:avLst/>
          </a:prstGeom>
          <a:solidFill>
            <a:srgbClr val="FFC000"/>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ysClr val="windowText" lastClr="000000"/>
                </a:solidFill>
              </a:rPr>
              <a:t>Saisie de l'allocation modèle correspondant à la simulation.</a:t>
            </a:r>
          </a:p>
        </p:txBody>
      </p:sp>
      <p:sp>
        <p:nvSpPr>
          <p:cNvPr id="110" name="Rectangle 109">
            <a:extLst>
              <a:ext uri="{FF2B5EF4-FFF2-40B4-BE49-F238E27FC236}">
                <a16:creationId xmlns:a16="http://schemas.microsoft.com/office/drawing/2014/main" xmlns="" id="{00000000-0008-0000-0000-00000E5C0000}"/>
              </a:ext>
            </a:extLst>
          </p:cNvPr>
          <p:cNvSpPr>
            <a:spLocks noChangeArrowheads="1"/>
          </p:cNvSpPr>
          <p:nvPr/>
        </p:nvSpPr>
        <p:spPr bwMode="auto">
          <a:xfrm>
            <a:off x="7117999" y="3296061"/>
            <a:ext cx="1127014" cy="494073"/>
          </a:xfrm>
          <a:prstGeom prst="rect">
            <a:avLst/>
          </a:prstGeom>
          <a:solidFill>
            <a:schemeClr val="accent6">
              <a:lumMod val="20000"/>
              <a:lumOff val="80000"/>
            </a:schemeClr>
          </a:solid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ysClr val="windowText" lastClr="000000"/>
                </a:solidFill>
              </a:rPr>
              <a:t>Saisie de l'allocation libre correspondant à la simulation</a:t>
            </a:r>
          </a:p>
        </p:txBody>
      </p:sp>
      <p:grpSp>
        <p:nvGrpSpPr>
          <p:cNvPr id="111" name="Groupe 110">
            <a:extLst>
              <a:ext uri="{FF2B5EF4-FFF2-40B4-BE49-F238E27FC236}">
                <a16:creationId xmlns:a16="http://schemas.microsoft.com/office/drawing/2014/main" xmlns="" id="{00000000-0008-0000-0000-000029000000}"/>
              </a:ext>
            </a:extLst>
          </p:cNvPr>
          <p:cNvGrpSpPr/>
          <p:nvPr/>
        </p:nvGrpSpPr>
        <p:grpSpPr>
          <a:xfrm>
            <a:off x="7119482" y="3982227"/>
            <a:ext cx="1127014" cy="485156"/>
            <a:chOff x="0" y="0"/>
            <a:chExt cx="1343025" cy="552450"/>
          </a:xfrm>
          <a:solidFill>
            <a:schemeClr val="accent6">
              <a:lumMod val="20000"/>
              <a:lumOff val="80000"/>
            </a:schemeClr>
          </a:solidFill>
        </p:grpSpPr>
        <p:sp>
          <p:nvSpPr>
            <p:cNvPr id="112" name="Rectangle 111">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Edition et signature de la synthèse client avec acceptation partielle ou refus</a:t>
              </a:r>
            </a:p>
          </p:txBody>
        </p:sp>
        <p:grpSp>
          <p:nvGrpSpPr>
            <p:cNvPr id="113"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117"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18"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114"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115"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16"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grpSp>
        <p:nvGrpSpPr>
          <p:cNvPr id="119" name="Groupe 118">
            <a:extLst>
              <a:ext uri="{FF2B5EF4-FFF2-40B4-BE49-F238E27FC236}">
                <a16:creationId xmlns:a16="http://schemas.microsoft.com/office/drawing/2014/main" xmlns="" id="{00000000-0008-0000-0000-000029000000}"/>
              </a:ext>
            </a:extLst>
          </p:cNvPr>
          <p:cNvGrpSpPr/>
          <p:nvPr/>
        </p:nvGrpSpPr>
        <p:grpSpPr>
          <a:xfrm>
            <a:off x="7117515" y="4659476"/>
            <a:ext cx="1127014" cy="485156"/>
            <a:chOff x="0" y="0"/>
            <a:chExt cx="1343025" cy="552450"/>
          </a:xfrm>
          <a:solidFill>
            <a:schemeClr val="accent6">
              <a:lumMod val="20000"/>
              <a:lumOff val="80000"/>
            </a:schemeClr>
          </a:solidFill>
        </p:grpSpPr>
        <p:sp>
          <p:nvSpPr>
            <p:cNvPr id="120" name="Rectangle 119">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fr-FR" sz="738" dirty="0">
                  <a:solidFill>
                    <a:srgbClr val="000000"/>
                  </a:solidFill>
                  <a:cs typeface="Arial"/>
                </a:rPr>
                <a:t>Archivage des éléments numérisés avec passation des ordres</a:t>
              </a:r>
            </a:p>
          </p:txBody>
        </p:sp>
        <p:grpSp>
          <p:nvGrpSpPr>
            <p:cNvPr id="121"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125"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26"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nvGrpSpPr>
            <p:cNvPr id="122"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123"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sp>
            <p:nvSpPr>
              <p:cNvPr id="124"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3175">
                <a:solidFill>
                  <a:srgbClr val="000000"/>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sz="738"/>
              </a:p>
            </p:txBody>
          </p:sp>
        </p:grpSp>
      </p:grpSp>
      <p:grpSp>
        <p:nvGrpSpPr>
          <p:cNvPr id="127" name="Groupe 126">
            <a:extLst>
              <a:ext uri="{FF2B5EF4-FFF2-40B4-BE49-F238E27FC236}">
                <a16:creationId xmlns:a16="http://schemas.microsoft.com/office/drawing/2014/main" xmlns="" id="{00000000-0008-0000-0000-000029000000}"/>
              </a:ext>
            </a:extLst>
          </p:cNvPr>
          <p:cNvGrpSpPr/>
          <p:nvPr/>
        </p:nvGrpSpPr>
        <p:grpSpPr>
          <a:xfrm>
            <a:off x="7119482" y="5336724"/>
            <a:ext cx="1127014" cy="485156"/>
            <a:chOff x="0" y="0"/>
            <a:chExt cx="1343025" cy="552450"/>
          </a:xfrm>
          <a:solidFill>
            <a:schemeClr val="bg1">
              <a:lumMod val="75000"/>
            </a:schemeClr>
          </a:solidFill>
        </p:grpSpPr>
        <p:sp>
          <p:nvSpPr>
            <p:cNvPr id="128" name="Rectangle 127">
              <a:extLst>
                <a:ext uri="{FF2B5EF4-FFF2-40B4-BE49-F238E27FC236}">
                  <a16:creationId xmlns:a16="http://schemas.microsoft.com/office/drawing/2014/main" xmlns="" id="{00000000-0008-0000-0000-00000E5C0000}"/>
                </a:ext>
              </a:extLst>
            </p:cNvPr>
            <p:cNvSpPr>
              <a:spLocks noChangeArrowheads="1"/>
            </p:cNvSpPr>
            <p:nvPr/>
          </p:nvSpPr>
          <p:spPr bwMode="auto">
            <a:xfrm>
              <a:off x="0" y="0"/>
              <a:ext cx="1343025" cy="552450"/>
            </a:xfrm>
            <a:prstGeom prst="rect">
              <a:avLst/>
            </a:prstGeom>
            <a:grpFill/>
            <a:ln w="9525">
              <a:solidFill>
                <a:srgbClr val="000000"/>
              </a:solidFill>
              <a:miter lim="800000"/>
              <a:headEnd/>
              <a:tailEnd/>
            </a:ln>
          </p:spPr>
          <p:txBody>
            <a:bodyPr wrap="square" lIns="0" tIns="0" rIns="0" bIns="0" anchor="ctr" upright="1"/>
            <a:lstStyle/>
            <a:p>
              <a:pPr algn="ctr"/>
              <a:r>
                <a:rPr lang="fr-FR" sz="738" dirty="0">
                  <a:solidFill>
                    <a:srgbClr val="000000"/>
                  </a:solidFill>
                  <a:cs typeface="Arial"/>
                </a:rPr>
                <a:t>Passation des ordres (CTO/PEA) versement / arbitrage (ASV)</a:t>
              </a:r>
            </a:p>
          </p:txBody>
        </p:sp>
        <p:grpSp>
          <p:nvGrpSpPr>
            <p:cNvPr id="129" name="Points_haut">
              <a:extLst>
                <a:ext uri="{FF2B5EF4-FFF2-40B4-BE49-F238E27FC236}">
                  <a16:creationId xmlns:a16="http://schemas.microsoft.com/office/drawing/2014/main" xmlns="" id="{00000000-0008-0000-0000-000028000000}"/>
                </a:ext>
              </a:extLst>
            </p:cNvPr>
            <p:cNvGrpSpPr>
              <a:grpSpLocks/>
            </p:cNvGrpSpPr>
            <p:nvPr/>
          </p:nvGrpSpPr>
          <p:grpSpPr bwMode="auto">
            <a:xfrm flipV="1">
              <a:off x="371475" y="0"/>
              <a:ext cx="600075" cy="0"/>
              <a:chOff x="371475" y="0"/>
              <a:chExt cx="63" cy="0"/>
            </a:xfrm>
            <a:grpFill/>
          </p:grpSpPr>
          <p:sp>
            <p:nvSpPr>
              <p:cNvPr id="133" name="Line 16">
                <a:extLst>
                  <a:ext uri="{FF2B5EF4-FFF2-40B4-BE49-F238E27FC236}">
                    <a16:creationId xmlns:a16="http://schemas.microsoft.com/office/drawing/2014/main" xmlns="" id="{00000000-0008-0000-0000-00001A000000}"/>
                  </a:ext>
                </a:extLst>
              </p:cNvPr>
              <p:cNvSpPr>
                <a:spLocks noChangeShapeType="1"/>
              </p:cNvSpPr>
              <p:nvPr/>
            </p:nvSpPr>
            <p:spPr bwMode="auto">
              <a:xfrm rot="10800000">
                <a:off x="371475" y="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sp>
            <p:nvSpPr>
              <p:cNvPr id="134" name="Line 17">
                <a:extLst>
                  <a:ext uri="{FF2B5EF4-FFF2-40B4-BE49-F238E27FC236}">
                    <a16:creationId xmlns:a16="http://schemas.microsoft.com/office/drawing/2014/main" xmlns="" id="{00000000-0008-0000-0000-00001B000000}"/>
                  </a:ext>
                </a:extLst>
              </p:cNvPr>
              <p:cNvSpPr>
                <a:spLocks noChangeShapeType="1"/>
              </p:cNvSpPr>
              <p:nvPr/>
            </p:nvSpPr>
            <p:spPr bwMode="auto">
              <a:xfrm rot="10800000" flipV="1">
                <a:off x="371523" y="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dirty="0">
                  <a:solidFill>
                    <a:srgbClr val="000000"/>
                  </a:solidFill>
                  <a:cs typeface="Arial"/>
                </a:endParaRPr>
              </a:p>
            </p:txBody>
          </p:sp>
        </p:grpSp>
        <p:grpSp>
          <p:nvGrpSpPr>
            <p:cNvPr id="130" name="Points_bas">
              <a:extLst>
                <a:ext uri="{FF2B5EF4-FFF2-40B4-BE49-F238E27FC236}">
                  <a16:creationId xmlns:a16="http://schemas.microsoft.com/office/drawing/2014/main" xmlns="" id="{00000000-0008-0000-0000-000026000000}"/>
                </a:ext>
              </a:extLst>
            </p:cNvPr>
            <p:cNvGrpSpPr>
              <a:grpSpLocks/>
            </p:cNvGrpSpPr>
            <p:nvPr/>
          </p:nvGrpSpPr>
          <p:grpSpPr bwMode="auto">
            <a:xfrm flipV="1">
              <a:off x="371475" y="552450"/>
              <a:ext cx="600075" cy="0"/>
              <a:chOff x="371475" y="552450"/>
              <a:chExt cx="63" cy="0"/>
            </a:xfrm>
            <a:grpFill/>
          </p:grpSpPr>
          <p:sp>
            <p:nvSpPr>
              <p:cNvPr id="131" name="Line 19">
                <a:extLst>
                  <a:ext uri="{FF2B5EF4-FFF2-40B4-BE49-F238E27FC236}">
                    <a16:creationId xmlns:a16="http://schemas.microsoft.com/office/drawing/2014/main" xmlns="" id="{00000000-0008-0000-0000-00001D000000}"/>
                  </a:ext>
                </a:extLst>
              </p:cNvPr>
              <p:cNvSpPr>
                <a:spLocks noChangeShapeType="1"/>
              </p:cNvSpPr>
              <p:nvPr/>
            </p:nvSpPr>
            <p:spPr bwMode="auto">
              <a:xfrm>
                <a:off x="371523" y="55245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sp>
            <p:nvSpPr>
              <p:cNvPr id="132" name="Line 20">
                <a:extLst>
                  <a:ext uri="{FF2B5EF4-FFF2-40B4-BE49-F238E27FC236}">
                    <a16:creationId xmlns:a16="http://schemas.microsoft.com/office/drawing/2014/main" xmlns="" id="{00000000-0008-0000-0000-00001E000000}"/>
                  </a:ext>
                </a:extLst>
              </p:cNvPr>
              <p:cNvSpPr>
                <a:spLocks noChangeShapeType="1"/>
              </p:cNvSpPr>
              <p:nvPr/>
            </p:nvSpPr>
            <p:spPr bwMode="auto">
              <a:xfrm flipV="1">
                <a:off x="371475" y="552450"/>
                <a:ext cx="15" cy="0"/>
              </a:xfrm>
              <a:prstGeom prst="line">
                <a:avLst/>
              </a:prstGeom>
              <a:grpFill/>
              <a:ln w="9525">
                <a:solidFill>
                  <a:srgbClr val="000000"/>
                </a:solidFill>
                <a:miter lim="800000"/>
                <a:headEnd/>
                <a:tailEnd/>
              </a:ln>
            </p:spPr>
            <p:txBody>
              <a:bodyPr wrap="square" lIns="0" tIns="0" rIns="0" bIns="0" anchor="ctr" upright="1"/>
              <a:lstStyle/>
              <a:p>
                <a:pPr algn="ctr"/>
                <a:endParaRPr lang="fr-FR" sz="738">
                  <a:solidFill>
                    <a:srgbClr val="000000"/>
                  </a:solidFill>
                  <a:cs typeface="Arial"/>
                </a:endParaRPr>
              </a:p>
            </p:txBody>
          </p:sp>
        </p:grpSp>
      </p:grpSp>
      <p:cxnSp>
        <p:nvCxnSpPr>
          <p:cNvPr id="136" name="Connecteur droit avec flèche 135"/>
          <p:cNvCxnSpPr>
            <a:stCxn id="6" idx="2"/>
            <a:endCxn id="13" idx="0"/>
          </p:cNvCxnSpPr>
          <p:nvPr/>
        </p:nvCxnSpPr>
        <p:spPr>
          <a:xfrm>
            <a:off x="2708056" y="1700809"/>
            <a:ext cx="4396" cy="199406"/>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p:cNvCxnSpPr>
            <a:stCxn id="13" idx="2"/>
            <a:endCxn id="15" idx="0"/>
          </p:cNvCxnSpPr>
          <p:nvPr/>
        </p:nvCxnSpPr>
        <p:spPr>
          <a:xfrm>
            <a:off x="2712452" y="2315604"/>
            <a:ext cx="0" cy="18283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0" name="Connecteur droit avec flèche 139"/>
          <p:cNvCxnSpPr>
            <a:stCxn id="15" idx="2"/>
            <a:endCxn id="31" idx="0"/>
          </p:cNvCxnSpPr>
          <p:nvPr/>
        </p:nvCxnSpPr>
        <p:spPr>
          <a:xfrm flipH="1">
            <a:off x="2709796" y="3035292"/>
            <a:ext cx="2658" cy="12783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2" name="Connecteur en angle 141"/>
          <p:cNvCxnSpPr>
            <a:stCxn id="34" idx="3"/>
            <a:endCxn id="23" idx="0"/>
          </p:cNvCxnSpPr>
          <p:nvPr/>
        </p:nvCxnSpPr>
        <p:spPr>
          <a:xfrm>
            <a:off x="2959485" y="3429093"/>
            <a:ext cx="757602" cy="422952"/>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4" name="Connecteur en angle 143"/>
          <p:cNvCxnSpPr>
            <a:stCxn id="34" idx="1"/>
            <a:endCxn id="36" idx="0"/>
          </p:cNvCxnSpPr>
          <p:nvPr/>
        </p:nvCxnSpPr>
        <p:spPr>
          <a:xfrm rot="10800000" flipV="1">
            <a:off x="1702241" y="3429093"/>
            <a:ext cx="727662" cy="422952"/>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6" name="Connecteur en angle 145"/>
          <p:cNvCxnSpPr>
            <a:stCxn id="23" idx="2"/>
            <a:endCxn id="109" idx="3"/>
          </p:cNvCxnSpPr>
          <p:nvPr/>
        </p:nvCxnSpPr>
        <p:spPr>
          <a:xfrm rot="5400000">
            <a:off x="3437401" y="4260080"/>
            <a:ext cx="246671" cy="312704"/>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8" name="Connecteur en angle 147"/>
          <p:cNvCxnSpPr>
            <a:stCxn id="36" idx="2"/>
            <a:endCxn id="109" idx="1"/>
          </p:cNvCxnSpPr>
          <p:nvPr/>
        </p:nvCxnSpPr>
        <p:spPr>
          <a:xfrm rot="16200000" flipH="1">
            <a:off x="1727852" y="4267484"/>
            <a:ext cx="246671" cy="297894"/>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0" name="Connecteur droit avec flèche 149"/>
          <p:cNvCxnSpPr>
            <a:stCxn id="109" idx="2"/>
            <a:endCxn id="48" idx="0"/>
          </p:cNvCxnSpPr>
          <p:nvPr/>
        </p:nvCxnSpPr>
        <p:spPr>
          <a:xfrm flipH="1">
            <a:off x="2701318" y="4701495"/>
            <a:ext cx="941" cy="19888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2" name="Connecteur en angle 151"/>
          <p:cNvCxnSpPr>
            <a:stCxn id="48" idx="3"/>
            <a:endCxn id="58" idx="0"/>
          </p:cNvCxnSpPr>
          <p:nvPr/>
        </p:nvCxnSpPr>
        <p:spPr>
          <a:xfrm>
            <a:off x="2966108" y="5166344"/>
            <a:ext cx="663801" cy="170381"/>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4" name="Connecteur en angle 153"/>
          <p:cNvCxnSpPr>
            <a:stCxn id="48" idx="1"/>
            <a:endCxn id="50" idx="0"/>
          </p:cNvCxnSpPr>
          <p:nvPr/>
        </p:nvCxnSpPr>
        <p:spPr>
          <a:xfrm rot="10800000" flipV="1">
            <a:off x="1801941" y="5166343"/>
            <a:ext cx="634584" cy="170381"/>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3" name="Connecteur en angle 162"/>
          <p:cNvCxnSpPr>
            <a:stCxn id="65" idx="1"/>
            <a:endCxn id="70" idx="0"/>
          </p:cNvCxnSpPr>
          <p:nvPr/>
        </p:nvCxnSpPr>
        <p:spPr>
          <a:xfrm rot="10800000" flipV="1">
            <a:off x="5853538" y="1511490"/>
            <a:ext cx="585631" cy="474884"/>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6" name="Connecteur en angle 165"/>
          <p:cNvCxnSpPr>
            <a:stCxn id="65" idx="3"/>
            <a:endCxn id="78" idx="0"/>
          </p:cNvCxnSpPr>
          <p:nvPr/>
        </p:nvCxnSpPr>
        <p:spPr>
          <a:xfrm>
            <a:off x="6968753" y="1511490"/>
            <a:ext cx="712754" cy="474884"/>
          </a:xfrm>
          <a:prstGeom prst="bentConnector2">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8" name="Connecteur droit avec flèche 167"/>
          <p:cNvCxnSpPr>
            <a:stCxn id="70" idx="2"/>
            <a:endCxn id="86" idx="0"/>
          </p:cNvCxnSpPr>
          <p:nvPr/>
        </p:nvCxnSpPr>
        <p:spPr>
          <a:xfrm>
            <a:off x="5853538" y="2471530"/>
            <a:ext cx="0" cy="137234"/>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3" name="Accolade ouvrante 172"/>
          <p:cNvSpPr/>
          <p:nvPr/>
        </p:nvSpPr>
        <p:spPr>
          <a:xfrm>
            <a:off x="6771979" y="3200804"/>
            <a:ext cx="316363" cy="2687546"/>
          </a:xfrm>
          <a:prstGeom prst="leftBrace">
            <a:avLst/>
          </a:prstGeom>
          <a:ln>
            <a:solidFill>
              <a:schemeClr val="tx1">
                <a:lumMod val="50000"/>
                <a:lumOff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62"/>
          </a:p>
        </p:txBody>
      </p:sp>
      <p:sp>
        <p:nvSpPr>
          <p:cNvPr id="174" name="Text Box 8">
            <a:extLst>
              <a:ext uri="{FF2B5EF4-FFF2-40B4-BE49-F238E27FC236}">
                <a16:creationId xmlns:a16="http://schemas.microsoft.com/office/drawing/2014/main" xmlns="" id="{00000000-0008-0000-0000-0000085C0000}"/>
              </a:ext>
            </a:extLst>
          </p:cNvPr>
          <p:cNvSpPr txBox="1">
            <a:spLocks noChangeArrowheads="1"/>
          </p:cNvSpPr>
          <p:nvPr/>
        </p:nvSpPr>
        <p:spPr bwMode="auto">
          <a:xfrm>
            <a:off x="5504957" y="4206129"/>
            <a:ext cx="1267021" cy="795351"/>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fr-FR" sz="831" b="1" dirty="0">
                <a:solidFill>
                  <a:srgbClr val="000000"/>
                </a:solidFill>
                <a:latin typeface="Arial"/>
                <a:cs typeface="Arial"/>
              </a:rPr>
              <a:t>Nouvelle boucle : </a:t>
            </a:r>
          </a:p>
          <a:p>
            <a:pPr algn="l" rtl="0">
              <a:defRPr sz="1000"/>
            </a:pPr>
            <a:r>
              <a:rPr lang="fr-FR" sz="831" dirty="0" err="1">
                <a:solidFill>
                  <a:srgbClr val="000000"/>
                </a:solidFill>
                <a:latin typeface="Arial"/>
                <a:cs typeface="Arial"/>
              </a:rPr>
              <a:t>Re-saisie</a:t>
            </a:r>
            <a:r>
              <a:rPr lang="fr-FR" sz="831" dirty="0">
                <a:solidFill>
                  <a:srgbClr val="000000"/>
                </a:solidFill>
                <a:latin typeface="Arial"/>
                <a:cs typeface="Arial"/>
              </a:rPr>
              <a:t> via allocation libre de la proposition initiale et validation en J (ou J+ 7 si envoi mail/ courrier) avec le représentant légal uniquement</a:t>
            </a:r>
          </a:p>
        </p:txBody>
      </p:sp>
      <p:cxnSp>
        <p:nvCxnSpPr>
          <p:cNvPr id="185" name="Connecteur en angle 184"/>
          <p:cNvCxnSpPr>
            <a:stCxn id="58" idx="2"/>
            <a:endCxn id="68" idx="0"/>
          </p:cNvCxnSpPr>
          <p:nvPr/>
        </p:nvCxnSpPr>
        <p:spPr>
          <a:xfrm rot="5400000" flipH="1" flipV="1">
            <a:off x="2908024" y="2034434"/>
            <a:ext cx="4509332" cy="3065562"/>
          </a:xfrm>
          <a:prstGeom prst="bentConnector5">
            <a:avLst>
              <a:gd name="adj1" fmla="val -4680"/>
              <a:gd name="adj2" fmla="val 35769"/>
              <a:gd name="adj3" fmla="val 104680"/>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8" name="Connecteur en angle 187"/>
          <p:cNvCxnSpPr>
            <a:stCxn id="50" idx="2"/>
            <a:endCxn id="68" idx="0"/>
          </p:cNvCxnSpPr>
          <p:nvPr/>
        </p:nvCxnSpPr>
        <p:spPr>
          <a:xfrm rot="5400000" flipH="1" flipV="1">
            <a:off x="1994040" y="1120449"/>
            <a:ext cx="4509332" cy="4893530"/>
          </a:xfrm>
          <a:prstGeom prst="bentConnector5">
            <a:avLst>
              <a:gd name="adj1" fmla="val -4680"/>
              <a:gd name="adj2" fmla="val 59565"/>
              <a:gd name="adj3" fmla="val 104680"/>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Parenthèse fermante 2"/>
          <p:cNvSpPr/>
          <p:nvPr/>
        </p:nvSpPr>
        <p:spPr>
          <a:xfrm>
            <a:off x="8323560" y="3200804"/>
            <a:ext cx="103638" cy="2687546"/>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662"/>
          </a:p>
        </p:txBody>
      </p:sp>
      <p:sp>
        <p:nvSpPr>
          <p:cNvPr id="30" name="Triangle 29"/>
          <p:cNvSpPr/>
          <p:nvPr/>
        </p:nvSpPr>
        <p:spPr>
          <a:xfrm>
            <a:off x="8360728" y="2628153"/>
            <a:ext cx="398814" cy="387752"/>
          </a:xfrm>
          <a:prstGeom prst="triangle">
            <a:avLst/>
          </a:prstGeom>
          <a:solidFill>
            <a:srgbClr val="C00000"/>
          </a:solidFill>
          <a:ln w="19050"/>
        </p:spPr>
        <p:style>
          <a:lnRef idx="3">
            <a:schemeClr val="lt1"/>
          </a:lnRef>
          <a:fillRef idx="1">
            <a:schemeClr val="accent2"/>
          </a:fillRef>
          <a:effectRef idx="1">
            <a:schemeClr val="accent2"/>
          </a:effectRef>
          <a:fontRef idx="minor">
            <a:schemeClr val="lt1"/>
          </a:fontRef>
        </p:style>
        <p:txBody>
          <a:bodyPr rtlCol="0" anchor="b"/>
          <a:lstStyle/>
          <a:p>
            <a:pPr algn="ctr"/>
            <a:r>
              <a:rPr lang="fr-FR" sz="1662" dirty="0"/>
              <a:t>!</a:t>
            </a:r>
          </a:p>
        </p:txBody>
      </p:sp>
      <p:sp>
        <p:nvSpPr>
          <p:cNvPr id="143" name="Text Box 9">
            <a:extLst>
              <a:ext uri="{FF2B5EF4-FFF2-40B4-BE49-F238E27FC236}">
                <a16:creationId xmlns:a16="http://schemas.microsoft.com/office/drawing/2014/main" xmlns="" id="{00000000-0008-0000-0000-0000095C0000}"/>
              </a:ext>
            </a:extLst>
          </p:cNvPr>
          <p:cNvSpPr txBox="1">
            <a:spLocks noChangeArrowheads="1"/>
          </p:cNvSpPr>
          <p:nvPr/>
        </p:nvSpPr>
        <p:spPr bwMode="auto">
          <a:xfrm>
            <a:off x="3049758" y="3306319"/>
            <a:ext cx="633951" cy="122681"/>
          </a:xfrm>
          <a:prstGeom prst="rect">
            <a:avLst/>
          </a:prstGeom>
          <a:noFill/>
          <a:ln w="9525">
            <a:noFill/>
            <a:miter lim="800000"/>
            <a:headEnd/>
            <a:tailEnd/>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rtl="0">
              <a:defRPr sz="1000"/>
            </a:pPr>
            <a:r>
              <a:rPr lang="fr-FR" sz="738" dirty="0">
                <a:solidFill>
                  <a:srgbClr val="000000"/>
                </a:solidFill>
                <a:latin typeface="Arial"/>
                <a:cs typeface="Arial"/>
              </a:rPr>
              <a:t>&gt; seuil défini</a:t>
            </a:r>
          </a:p>
        </p:txBody>
      </p:sp>
      <p:sp>
        <p:nvSpPr>
          <p:cNvPr id="145" name="Espace réservé du numéro de diapositive 2"/>
          <p:cNvSpPr>
            <a:spLocks noGrp="1"/>
          </p:cNvSpPr>
          <p:nvPr>
            <p:ph type="sldNum" sz="quarter" idx="12"/>
          </p:nvPr>
        </p:nvSpPr>
        <p:spPr>
          <a:xfrm>
            <a:off x="179512" y="6309320"/>
            <a:ext cx="586408" cy="365125"/>
          </a:xfrm>
        </p:spPr>
        <p:txBody>
          <a:bodyPr/>
          <a:lstStyle/>
          <a:p>
            <a:fld id="{0536D7D7-E68B-4848-A580-3E20DDE126DB}" type="slidenum">
              <a:rPr lang="fr-FR"/>
              <a:pPr/>
              <a:t>10</a:t>
            </a:fld>
            <a:endParaRPr lang="fr-FR" dirty="0"/>
          </a:p>
        </p:txBody>
      </p:sp>
    </p:spTree>
    <p:extLst>
      <p:ext uri="{BB962C8B-B14F-4D97-AF65-F5344CB8AC3E}">
        <p14:creationId xmlns:p14="http://schemas.microsoft.com/office/powerpoint/2010/main" val="518248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9200" y="189736"/>
            <a:ext cx="8445600" cy="742594"/>
          </a:xfrm>
        </p:spPr>
        <p:txBody>
          <a:bodyPr/>
          <a:lstStyle/>
          <a:p>
            <a:pPr lvl="0" defTabSz="844083">
              <a:spcBef>
                <a:spcPts val="0"/>
              </a:spcBef>
              <a:defRPr/>
            </a:pPr>
            <a:r>
              <a:rPr lang="fr-FR" dirty="0">
                <a:cs typeface="Arial" panose="020B0604020202020204" pitchFamily="34" charset="0"/>
              </a:rPr>
              <a:t>Rappel des règles d’obtention des signatures dans le cadre de la vente / modification d’assurance vie</a:t>
            </a:r>
            <a:r>
              <a:rPr lang="fr-FR" sz="1200" dirty="0">
                <a:solidFill>
                  <a:prstClr val="black">
                    <a:lumMod val="65000"/>
                    <a:lumOff val="35000"/>
                  </a:prstClr>
                </a:solidFill>
                <a:latin typeface="Arial" charset="0"/>
                <a:ea typeface="Arial" charset="0"/>
                <a:cs typeface="Arial" charset="0"/>
              </a:rPr>
              <a:t/>
            </a:r>
            <a:br>
              <a:rPr lang="fr-FR" sz="1200" dirty="0">
                <a:solidFill>
                  <a:prstClr val="black">
                    <a:lumMod val="65000"/>
                    <a:lumOff val="35000"/>
                  </a:prstClr>
                </a:solidFill>
                <a:latin typeface="Arial" charset="0"/>
                <a:ea typeface="Arial" charset="0"/>
                <a:cs typeface="Arial" charset="0"/>
              </a:rPr>
            </a:br>
            <a:endParaRPr lang="fr-FR" dirty="0"/>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11</a:t>
            </a:fld>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779016087"/>
              </p:ext>
            </p:extLst>
          </p:nvPr>
        </p:nvGraphicFramePr>
        <p:xfrm>
          <a:off x="412375" y="1700710"/>
          <a:ext cx="8235875" cy="3455964"/>
        </p:xfrm>
        <a:graphic>
          <a:graphicData uri="http://schemas.openxmlformats.org/drawingml/2006/table">
            <a:tbl>
              <a:tblPr/>
              <a:tblGrid>
                <a:gridCol w="350586">
                  <a:extLst>
                    <a:ext uri="{9D8B030D-6E8A-4147-A177-3AD203B41FA5}">
                      <a16:colId xmlns:a16="http://schemas.microsoft.com/office/drawing/2014/main" xmlns="" val="20000"/>
                    </a:ext>
                  </a:extLst>
                </a:gridCol>
                <a:gridCol w="1729509">
                  <a:extLst>
                    <a:ext uri="{9D8B030D-6E8A-4147-A177-3AD203B41FA5}">
                      <a16:colId xmlns:a16="http://schemas.microsoft.com/office/drawing/2014/main" xmlns="" val="20001"/>
                    </a:ext>
                  </a:extLst>
                </a:gridCol>
                <a:gridCol w="1538945">
                  <a:extLst>
                    <a:ext uri="{9D8B030D-6E8A-4147-A177-3AD203B41FA5}">
                      <a16:colId xmlns:a16="http://schemas.microsoft.com/office/drawing/2014/main" xmlns="" val="20002"/>
                    </a:ext>
                  </a:extLst>
                </a:gridCol>
                <a:gridCol w="1538945">
                  <a:extLst>
                    <a:ext uri="{9D8B030D-6E8A-4147-A177-3AD203B41FA5}">
                      <a16:colId xmlns:a16="http://schemas.microsoft.com/office/drawing/2014/main" xmlns="" val="20003"/>
                    </a:ext>
                  </a:extLst>
                </a:gridCol>
                <a:gridCol w="1538945">
                  <a:extLst>
                    <a:ext uri="{9D8B030D-6E8A-4147-A177-3AD203B41FA5}">
                      <a16:colId xmlns:a16="http://schemas.microsoft.com/office/drawing/2014/main" xmlns="" val="20004"/>
                    </a:ext>
                  </a:extLst>
                </a:gridCol>
                <a:gridCol w="1538945">
                  <a:extLst>
                    <a:ext uri="{9D8B030D-6E8A-4147-A177-3AD203B41FA5}">
                      <a16:colId xmlns:a16="http://schemas.microsoft.com/office/drawing/2014/main" xmlns="" val="20005"/>
                    </a:ext>
                  </a:extLst>
                </a:gridCol>
              </a:tblGrid>
              <a:tr h="239151">
                <a:tc gridSpan="2">
                  <a:txBody>
                    <a:bodyPr/>
                    <a:lstStyle/>
                    <a:p>
                      <a:r>
                        <a:rPr lang="fr-FR" sz="1000" dirty="0">
                          <a:solidFill>
                            <a:srgbClr val="4C4F4C"/>
                          </a:solidFill>
                          <a:effectLst/>
                          <a:latin typeface="Helvetica" charset="0"/>
                        </a:rPr>
                        <a:t>Actes </a:t>
                      </a:r>
                      <a:endParaRPr lang="fr-FR" sz="1700" dirty="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hMerge="1">
                  <a:txBody>
                    <a:bodyPr/>
                    <a:lstStyle/>
                    <a:p>
                      <a:endParaRPr lang="fr-FR"/>
                    </a:p>
                  </a:txBody>
                  <a:tcPr/>
                </a:tc>
                <a:tc>
                  <a:txBody>
                    <a:bodyPr/>
                    <a:lstStyle/>
                    <a:p>
                      <a:pPr algn="ctr"/>
                      <a:r>
                        <a:rPr lang="fr-FR" sz="1000" kern="1200" dirty="0">
                          <a:solidFill>
                            <a:srgbClr val="4C4F4C"/>
                          </a:solidFill>
                          <a:effectLst/>
                          <a:latin typeface="Helvetica" charset="0"/>
                          <a:ea typeface="+mn-ea"/>
                          <a:cs typeface="+mn-cs"/>
                        </a:rPr>
                        <a:t>Sauvegarde de </a:t>
                      </a:r>
                      <a:r>
                        <a:rPr lang="fr-FR" sz="1000" kern="1200" dirty="0" smtClean="0">
                          <a:solidFill>
                            <a:srgbClr val="4C4F4C"/>
                          </a:solidFill>
                          <a:effectLst/>
                          <a:latin typeface="Helvetica" charset="0"/>
                          <a:ea typeface="+mn-ea"/>
                          <a:cs typeface="+mn-cs"/>
                        </a:rPr>
                        <a:t>justice sans mandataire </a:t>
                      </a:r>
                      <a:endParaRPr lang="fr-FR" sz="1000" kern="1200" dirty="0">
                        <a:solidFill>
                          <a:srgbClr val="4C4F4C"/>
                        </a:solidFill>
                        <a:effectLst/>
                        <a:latin typeface="Helvetica" charset="0"/>
                        <a:ea typeface="+mn-ea"/>
                        <a:cs typeface="+mn-cs"/>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pPr algn="ctr"/>
                      <a:r>
                        <a:rPr lang="fr-FR" sz="1000" kern="1200" dirty="0">
                          <a:solidFill>
                            <a:srgbClr val="4C4F4C"/>
                          </a:solidFill>
                          <a:effectLst/>
                          <a:latin typeface="Helvetica" charset="0"/>
                          <a:ea typeface="+mn-ea"/>
                          <a:cs typeface="+mn-cs"/>
                        </a:rPr>
                        <a:t>Curatelle</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pPr algn="ctr"/>
                      <a:r>
                        <a:rPr lang="fr-FR" sz="1000" kern="1200" dirty="0">
                          <a:solidFill>
                            <a:srgbClr val="4C4F4C"/>
                          </a:solidFill>
                          <a:effectLst/>
                          <a:latin typeface="Helvetica" charset="0"/>
                          <a:ea typeface="+mn-ea"/>
                          <a:cs typeface="+mn-cs"/>
                        </a:rPr>
                        <a:t>Tutelle</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pPr algn="ctr"/>
                      <a:r>
                        <a:rPr lang="fr-FR" sz="1000" kern="1200" dirty="0">
                          <a:solidFill>
                            <a:srgbClr val="4C4F4C"/>
                          </a:solidFill>
                          <a:effectLst/>
                          <a:latin typeface="Helvetica" charset="0"/>
                          <a:ea typeface="+mn-ea"/>
                          <a:cs typeface="+mn-cs"/>
                        </a:rPr>
                        <a:t>Habilitation familiale</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extLst>
                  <a:ext uri="{0D108BD9-81ED-4DB2-BD59-A6C34878D82A}">
                    <a16:rowId xmlns:a16="http://schemas.microsoft.com/office/drawing/2014/main" xmlns="" val="10000"/>
                  </a:ext>
                </a:extLst>
              </a:tr>
              <a:tr h="239151">
                <a:tc rowSpan="6">
                  <a:txBody>
                    <a:bodyPr/>
                    <a:lstStyle/>
                    <a:p>
                      <a:pPr marL="0" algn="ctr" defTabSz="685783" rtl="0" eaLnBrk="1" latinLnBrk="0" hangingPunct="1"/>
                      <a:r>
                        <a:rPr lang="fr-FR" sz="1000" kern="1200" dirty="0">
                          <a:solidFill>
                            <a:srgbClr val="4C4F4C"/>
                          </a:solidFill>
                          <a:effectLst/>
                          <a:latin typeface="Helvetica" charset="0"/>
                          <a:ea typeface="+mn-ea"/>
                          <a:cs typeface="+mn-cs"/>
                        </a:rPr>
                        <a:t>Actes de disposition</a:t>
                      </a:r>
                    </a:p>
                  </a:txBody>
                  <a:tcPr marL="84406" marR="84406" marT="42203" marB="42203" vert="vert270"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solidFill>
                      <a:srgbClr val="FFFFFF"/>
                    </a:solidFill>
                  </a:tcPr>
                </a:tc>
                <a:tc>
                  <a:txBody>
                    <a:bodyPr/>
                    <a:lstStyle/>
                    <a:p>
                      <a:r>
                        <a:rPr lang="fr-FR" sz="700">
                          <a:solidFill>
                            <a:srgbClr val="CC071E"/>
                          </a:solidFill>
                          <a:effectLst/>
                          <a:latin typeface="MSGothic-WinCharSetFFFF-H" charset="0"/>
                        </a:rPr>
                        <a:t>▶ </a:t>
                      </a:r>
                      <a:r>
                        <a:rPr lang="fr-FR" sz="1000">
                          <a:solidFill>
                            <a:srgbClr val="4C4F4C"/>
                          </a:solidFill>
                          <a:effectLst/>
                          <a:latin typeface="Helvetica" charset="0"/>
                        </a:rPr>
                        <a:t>Adhésion </a:t>
                      </a:r>
                      <a:endParaRPr lang="fr-FR" sz="170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rowSpan="6">
                  <a:txBody>
                    <a:bodyPr/>
                    <a:lstStyle/>
                    <a:p>
                      <a:r>
                        <a:rPr lang="fr-FR" sz="1000" kern="1200" dirty="0">
                          <a:solidFill>
                            <a:srgbClr val="4C4F4C"/>
                          </a:solidFill>
                          <a:effectLst/>
                          <a:latin typeface="Helvetica" charset="0"/>
                          <a:ea typeface="+mn-ea"/>
                          <a:cs typeface="+mn-cs"/>
                        </a:rPr>
                        <a:t>Signature </a:t>
                      </a:r>
                      <a:r>
                        <a:rPr lang="fr-FR" sz="1000" kern="1200" dirty="0" smtClean="0">
                          <a:solidFill>
                            <a:srgbClr val="4C4F4C"/>
                          </a:solidFill>
                          <a:effectLst/>
                          <a:latin typeface="Helvetica" charset="0"/>
                          <a:ea typeface="+mn-ea"/>
                          <a:cs typeface="+mn-cs"/>
                        </a:rPr>
                        <a:t>de la personne protégée </a:t>
                      </a:r>
                      <a:endParaRPr lang="fr-FR" sz="1000" kern="1200" dirty="0">
                        <a:solidFill>
                          <a:srgbClr val="4C4F4C"/>
                        </a:solidFill>
                        <a:effectLst/>
                        <a:latin typeface="Helvetica" charset="0"/>
                        <a:ea typeface="+mn-ea"/>
                        <a:cs typeface="+mn-cs"/>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rowSpan="6">
                  <a:txBody>
                    <a:bodyPr/>
                    <a:lstStyle/>
                    <a:p>
                      <a:r>
                        <a:rPr lang="fr-FR" sz="1000" kern="1200" dirty="0" smtClean="0">
                          <a:solidFill>
                            <a:srgbClr val="4C4F4C"/>
                          </a:solidFill>
                          <a:effectLst/>
                          <a:latin typeface="Helvetica" charset="0"/>
                          <a:ea typeface="+mn-ea"/>
                          <a:cs typeface="+mn-cs"/>
                        </a:rPr>
                        <a:t>La personne protégée assistée </a:t>
                      </a:r>
                      <a:r>
                        <a:rPr lang="fr-FR" sz="1000" kern="1200" dirty="0">
                          <a:solidFill>
                            <a:srgbClr val="4C4F4C"/>
                          </a:solidFill>
                          <a:effectLst/>
                          <a:latin typeface="Helvetica" charset="0"/>
                          <a:ea typeface="+mn-ea"/>
                          <a:cs typeface="+mn-cs"/>
                        </a:rPr>
                        <a:t>du curateur</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rowSpan="6">
                  <a:txBody>
                    <a:bodyPr/>
                    <a:lstStyle/>
                    <a:p>
                      <a:r>
                        <a:rPr lang="fr-FR" sz="1000" kern="1200" dirty="0">
                          <a:solidFill>
                            <a:srgbClr val="4C4F4C"/>
                          </a:solidFill>
                          <a:effectLst/>
                          <a:latin typeface="Helvetica" charset="0"/>
                          <a:ea typeface="+mn-ea"/>
                          <a:cs typeface="+mn-cs"/>
                        </a:rPr>
                        <a:t>Le tuteur avec autorisation du juge des tutelles ou du conseil de famille</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rowSpan="8">
                  <a:txBody>
                    <a:bodyPr/>
                    <a:lstStyle/>
                    <a:p>
                      <a:pPr marL="171450" indent="-171450">
                        <a:spcBef>
                          <a:spcPts val="0"/>
                        </a:spcBef>
                        <a:spcAft>
                          <a:spcPts val="600"/>
                        </a:spcAft>
                        <a:buFont typeface="Arial" charset="0"/>
                        <a:buChar char="•"/>
                      </a:pPr>
                      <a:r>
                        <a:rPr lang="fr-FR" sz="1000" kern="1200" dirty="0">
                          <a:solidFill>
                            <a:srgbClr val="4C4F4C"/>
                          </a:solidFill>
                          <a:effectLst/>
                          <a:latin typeface="Helvetica" charset="0"/>
                          <a:ea typeface="+mn-ea"/>
                          <a:cs typeface="+mn-cs"/>
                        </a:rPr>
                        <a:t>La personne habilitée en cas d’habilitation </a:t>
                      </a:r>
                      <a:r>
                        <a:rPr lang="fr-FR" sz="1000" kern="1200" dirty="0" smtClean="0">
                          <a:solidFill>
                            <a:srgbClr val="4C4F4C"/>
                          </a:solidFill>
                          <a:effectLst/>
                          <a:latin typeface="Helvetica" charset="0"/>
                          <a:ea typeface="+mn-ea"/>
                          <a:cs typeface="+mn-cs"/>
                        </a:rPr>
                        <a:t>générale  </a:t>
                      </a:r>
                      <a:endParaRPr lang="fr-FR" sz="1000" kern="1200" dirty="0">
                        <a:solidFill>
                          <a:srgbClr val="4C4F4C"/>
                        </a:solidFill>
                        <a:effectLst/>
                        <a:latin typeface="Helvetica" charset="0"/>
                        <a:ea typeface="+mn-ea"/>
                        <a:cs typeface="+mn-cs"/>
                      </a:endParaRPr>
                    </a:p>
                    <a:p>
                      <a:pPr marL="171450" indent="-171450">
                        <a:buFont typeface="Arial" charset="0"/>
                        <a:buChar char="•"/>
                      </a:pPr>
                      <a:r>
                        <a:rPr lang="fr-FR" sz="1000" kern="1200" dirty="0">
                          <a:solidFill>
                            <a:srgbClr val="4C4F4C"/>
                          </a:solidFill>
                          <a:effectLst/>
                          <a:latin typeface="Helvetica" charset="0"/>
                          <a:ea typeface="+mn-ea"/>
                          <a:cs typeface="+mn-cs"/>
                        </a:rPr>
                        <a:t>La personne </a:t>
                      </a:r>
                      <a:r>
                        <a:rPr lang="fr-FR" sz="1000" kern="1200" dirty="0" smtClean="0">
                          <a:solidFill>
                            <a:srgbClr val="4C4F4C"/>
                          </a:solidFill>
                          <a:effectLst/>
                          <a:latin typeface="Helvetica" charset="0"/>
                          <a:ea typeface="+mn-ea"/>
                          <a:cs typeface="+mn-cs"/>
                        </a:rPr>
                        <a:t>habilitée </a:t>
                      </a:r>
                      <a:r>
                        <a:rPr lang="fr-FR" sz="1000" kern="1200" dirty="0">
                          <a:solidFill>
                            <a:srgbClr val="4C4F4C"/>
                          </a:solidFill>
                          <a:effectLst/>
                          <a:latin typeface="Helvetica" charset="0"/>
                          <a:ea typeface="+mn-ea"/>
                          <a:cs typeface="+mn-cs"/>
                        </a:rPr>
                        <a:t>+ le juge des tutelles en cas </a:t>
                      </a:r>
                      <a:r>
                        <a:rPr lang="fr-FR" sz="1000" kern="1200" dirty="0" smtClean="0">
                          <a:solidFill>
                            <a:srgbClr val="4C4F4C"/>
                          </a:solidFill>
                          <a:effectLst/>
                          <a:latin typeface="Helvetica" charset="0"/>
                          <a:ea typeface="+mn-ea"/>
                          <a:cs typeface="+mn-cs"/>
                        </a:rPr>
                        <a:t>d’habilitation spéciale </a:t>
                      </a:r>
                      <a:r>
                        <a:rPr lang="fr-FR" sz="1000" kern="1200" dirty="0">
                          <a:solidFill>
                            <a:srgbClr val="4C4F4C"/>
                          </a:solidFill>
                          <a:effectLst/>
                          <a:latin typeface="Helvetica" charset="0"/>
                          <a:ea typeface="+mn-ea"/>
                          <a:cs typeface="+mn-cs"/>
                        </a:rPr>
                        <a:t>en se </a:t>
                      </a:r>
                      <a:r>
                        <a:rPr lang="fr-FR" sz="1000" kern="1200" dirty="0" smtClean="0">
                          <a:solidFill>
                            <a:srgbClr val="4C4F4C"/>
                          </a:solidFill>
                          <a:effectLst/>
                          <a:latin typeface="Helvetica" charset="0"/>
                          <a:ea typeface="+mn-ea"/>
                          <a:cs typeface="+mn-cs"/>
                        </a:rPr>
                        <a:t>référant </a:t>
                      </a:r>
                      <a:r>
                        <a:rPr lang="fr-FR" sz="1000" kern="1200" dirty="0">
                          <a:solidFill>
                            <a:srgbClr val="4C4F4C"/>
                          </a:solidFill>
                          <a:effectLst/>
                          <a:latin typeface="Helvetica" charset="0"/>
                          <a:ea typeface="+mn-ea"/>
                          <a:cs typeface="+mn-cs"/>
                        </a:rPr>
                        <a:t>à l’ordonnance du juge</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extLst>
                  <a:ext uri="{0D108BD9-81ED-4DB2-BD59-A6C34878D82A}">
                    <a16:rowId xmlns:a16="http://schemas.microsoft.com/office/drawing/2014/main" xmlns="" val="10001"/>
                  </a:ext>
                </a:extLst>
              </a:tr>
              <a:tr h="239151">
                <a:tc vMerge="1">
                  <a:txBody>
                    <a:bodyPr/>
                    <a:lstStyle/>
                    <a:p>
                      <a:endParaRPr lang="fr-FR"/>
                    </a:p>
                  </a:txBody>
                  <a:tcPr/>
                </a:tc>
                <a:tc>
                  <a:txBody>
                    <a:bodyPr/>
                    <a:lstStyle/>
                    <a:p>
                      <a:r>
                        <a:rPr lang="fr-FR" sz="700">
                          <a:solidFill>
                            <a:srgbClr val="CC071E"/>
                          </a:solidFill>
                          <a:effectLst/>
                          <a:latin typeface="MSGothic-WinCharSetFFFF-H" charset="0"/>
                        </a:rPr>
                        <a:t>▶ </a:t>
                      </a:r>
                      <a:r>
                        <a:rPr lang="fr-FR" sz="1000">
                          <a:solidFill>
                            <a:srgbClr val="4C4F4C"/>
                          </a:solidFill>
                          <a:effectLst/>
                          <a:latin typeface="Helvetica" charset="0"/>
                        </a:rPr>
                        <a:t>Versement </a:t>
                      </a:r>
                      <a:endParaRPr lang="fr-FR" sz="170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a:p>
                  </a:txBody>
                  <a:tcPr/>
                </a:tc>
                <a:tc vMerge="1">
                  <a:txBody>
                    <a:bodyPr/>
                    <a:lstStyle/>
                    <a:p>
                      <a:endParaRPr lang="fr-FR" sz="1100" b="0" i="0" dirty="0">
                        <a:effectLst/>
                        <a:latin typeface="Helvetica Light" charset="0"/>
                        <a:ea typeface="Helvetica Light" charset="0"/>
                        <a:cs typeface="Helvetica Light" charset="0"/>
                      </a:endParaRPr>
                    </a:p>
                  </a:txBody>
                  <a:tcPr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sz="1100" b="0" i="0" dirty="0">
                        <a:effectLst/>
                        <a:latin typeface="Helvetica Light" charset="0"/>
                        <a:ea typeface="Helvetica Light" charset="0"/>
                        <a:cs typeface="Helvetica Light" charset="0"/>
                      </a:endParaRPr>
                    </a:p>
                  </a:txBody>
                  <a:tcPr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sz="1100" b="0" i="0">
                        <a:effectLst/>
                        <a:latin typeface="Helvetica Light" charset="0"/>
                        <a:ea typeface="Helvetica Light" charset="0"/>
                        <a:cs typeface="Helvetica Light" charset="0"/>
                      </a:endParaRPr>
                    </a:p>
                  </a:txBody>
                  <a:tcPr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extLst>
                  <a:ext uri="{0D108BD9-81ED-4DB2-BD59-A6C34878D82A}">
                    <a16:rowId xmlns:a16="http://schemas.microsoft.com/office/drawing/2014/main" xmlns="" val="10002"/>
                  </a:ext>
                </a:extLst>
              </a:tr>
              <a:tr h="239151">
                <a:tc vMerge="1">
                  <a:txBody>
                    <a:bodyPr/>
                    <a:lstStyle/>
                    <a:p>
                      <a:endParaRPr lang="fr-FR"/>
                    </a:p>
                  </a:txBody>
                  <a:tcPr/>
                </a:tc>
                <a:tc>
                  <a:txBody>
                    <a:bodyPr/>
                    <a:lstStyle/>
                    <a:p>
                      <a:r>
                        <a:rPr lang="fr-FR" sz="700" dirty="0">
                          <a:solidFill>
                            <a:srgbClr val="CC071E"/>
                          </a:solidFill>
                          <a:effectLst/>
                          <a:latin typeface="MSGothic-WinCharSetFFFF-H" charset="0"/>
                        </a:rPr>
                        <a:t>▶ </a:t>
                      </a:r>
                      <a:r>
                        <a:rPr lang="fr-FR" sz="1000" dirty="0">
                          <a:solidFill>
                            <a:srgbClr val="4C4F4C"/>
                          </a:solidFill>
                          <a:effectLst/>
                          <a:latin typeface="Helvetica" charset="0"/>
                        </a:rPr>
                        <a:t>Arbitrage vers UC </a:t>
                      </a:r>
                      <a:endParaRPr lang="fr-FR" sz="1700" dirty="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xmlns="" val="10003"/>
                  </a:ext>
                </a:extLst>
              </a:tr>
              <a:tr h="393895">
                <a:tc vMerge="1">
                  <a:txBody>
                    <a:bodyPr/>
                    <a:lstStyle/>
                    <a:p>
                      <a:endParaRPr lang="fr-FR"/>
                    </a:p>
                  </a:txBody>
                  <a:tcPr/>
                </a:tc>
                <a:tc>
                  <a:txBody>
                    <a:bodyPr/>
                    <a:lstStyle/>
                    <a:p>
                      <a:r>
                        <a:rPr lang="fr-FR" sz="700" dirty="0">
                          <a:solidFill>
                            <a:srgbClr val="CC071E"/>
                          </a:solidFill>
                          <a:effectLst/>
                          <a:latin typeface="MSGothic-WinCharSetFFFF-H" charset="0"/>
                        </a:rPr>
                        <a:t>▶ </a:t>
                      </a:r>
                      <a:r>
                        <a:rPr lang="fr-FR" sz="1000" dirty="0">
                          <a:solidFill>
                            <a:srgbClr val="4C4F4C"/>
                          </a:solidFill>
                          <a:effectLst/>
                          <a:latin typeface="Helvetica" charset="0"/>
                        </a:rPr>
                        <a:t>Rachat / Avance / Nantissement </a:t>
                      </a:r>
                      <a:endParaRPr lang="fr-FR" sz="1700" dirty="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xmlns="" val="10004"/>
                  </a:ext>
                </a:extLst>
              </a:tr>
              <a:tr h="239151">
                <a:tc vMerge="1">
                  <a:txBody>
                    <a:bodyPr/>
                    <a:lstStyle/>
                    <a:p>
                      <a:endParaRPr lang="fr-FR"/>
                    </a:p>
                  </a:txBody>
                  <a:tcPr/>
                </a:tc>
                <a:tc>
                  <a:txBody>
                    <a:bodyPr/>
                    <a:lstStyle/>
                    <a:p>
                      <a:r>
                        <a:rPr lang="fr-FR" sz="700" dirty="0">
                          <a:solidFill>
                            <a:srgbClr val="CC071E"/>
                          </a:solidFill>
                          <a:effectLst/>
                          <a:latin typeface="MSGothic-WinCharSetFFFF-H" charset="0"/>
                        </a:rPr>
                        <a:t>▶ </a:t>
                      </a:r>
                      <a:r>
                        <a:rPr lang="fr-FR" sz="1000" dirty="0">
                          <a:solidFill>
                            <a:srgbClr val="4C4F4C"/>
                          </a:solidFill>
                          <a:effectLst/>
                          <a:latin typeface="Helvetica" charset="0"/>
                        </a:rPr>
                        <a:t>Acceptation </a:t>
                      </a:r>
                      <a:r>
                        <a:rPr lang="fr-FR" sz="1000" dirty="0" smtClean="0">
                          <a:solidFill>
                            <a:srgbClr val="4C4F4C"/>
                          </a:solidFill>
                          <a:effectLst/>
                          <a:latin typeface="Helvetica" charset="0"/>
                        </a:rPr>
                        <a:t>bénéficiaire </a:t>
                      </a:r>
                      <a:endParaRPr lang="fr-FR" sz="1700" dirty="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xmlns="" val="10005"/>
                  </a:ext>
                </a:extLst>
              </a:tr>
              <a:tr h="393895">
                <a:tc vMerge="1">
                  <a:txBody>
                    <a:bodyPr/>
                    <a:lstStyle/>
                    <a:p>
                      <a:endParaRPr lang="fr-FR"/>
                    </a:p>
                  </a:txBody>
                  <a:tcPr/>
                </a:tc>
                <a:tc>
                  <a:txBody>
                    <a:bodyPr/>
                    <a:lstStyle/>
                    <a:p>
                      <a:r>
                        <a:rPr lang="fr-FR" sz="700" dirty="0">
                          <a:solidFill>
                            <a:srgbClr val="CC071E"/>
                          </a:solidFill>
                          <a:effectLst/>
                          <a:latin typeface="MSGothic-WinCharSetFFFF-H" charset="0"/>
                        </a:rPr>
                        <a:t>▶ </a:t>
                      </a:r>
                      <a:r>
                        <a:rPr lang="fr-FR" sz="1000" dirty="0">
                          <a:solidFill>
                            <a:srgbClr val="4C4F4C"/>
                          </a:solidFill>
                          <a:effectLst/>
                          <a:latin typeface="Helvetica" charset="0"/>
                        </a:rPr>
                        <a:t>Modification clause </a:t>
                      </a:r>
                      <a:r>
                        <a:rPr lang="fr-FR" sz="1000" dirty="0" smtClean="0">
                          <a:solidFill>
                            <a:srgbClr val="4C4F4C"/>
                          </a:solidFill>
                          <a:effectLst/>
                          <a:latin typeface="Helvetica" charset="0"/>
                        </a:rPr>
                        <a:t>bénéficiaire </a:t>
                      </a:r>
                      <a:endParaRPr lang="fr-FR" sz="1700" dirty="0">
                        <a:effectLst/>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xmlns="" val="10006"/>
                  </a:ext>
                </a:extLst>
              </a:tr>
              <a:tr h="661182">
                <a:tc rowSpan="2">
                  <a:txBody>
                    <a:bodyPr/>
                    <a:lstStyle/>
                    <a:p>
                      <a:pPr algn="ctr"/>
                      <a:r>
                        <a:rPr lang="fr-FR" sz="1000" dirty="0">
                          <a:solidFill>
                            <a:srgbClr val="4C4F4C"/>
                          </a:solidFill>
                          <a:effectLst/>
                          <a:latin typeface="Helvetica" charset="0"/>
                        </a:rPr>
                        <a:t>Actes d’administration </a:t>
                      </a:r>
                      <a:endParaRPr lang="fr-FR" sz="1700" dirty="0">
                        <a:effectLst/>
                      </a:endParaRPr>
                    </a:p>
                  </a:txBody>
                  <a:tcPr marL="84406" marR="84406" marT="42203" marB="42203" vert="vert270" anchor="ctr">
                    <a:lnL w="12687" cap="flat" cmpd="sng" algn="ctr">
                      <a:solidFill>
                        <a:srgbClr val="4C4F4C"/>
                      </a:solidFill>
                      <a:prstDash val="solid"/>
                      <a:round/>
                      <a:headEnd type="none" w="med" len="med"/>
                      <a:tailEnd type="none" w="med" len="med"/>
                    </a:lnL>
                    <a:lnR w="12700" cap="flat" cmpd="sng" algn="ctr">
                      <a:solidFill>
                        <a:schemeClr val="tx1"/>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pPr marL="0" indent="0" algn="l" defTabSz="685783" rtl="0" eaLnBrk="1" latinLnBrk="0" hangingPunct="1">
                        <a:buFont typeface="Arial" charset="0"/>
                        <a:buNone/>
                      </a:pPr>
                      <a:r>
                        <a:rPr lang="fr-FR" sz="700" dirty="0">
                          <a:solidFill>
                            <a:srgbClr val="CC071E"/>
                          </a:solidFill>
                          <a:effectLst/>
                          <a:latin typeface="MSGothic-WinCharSetFFFF-H" charset="0"/>
                        </a:rPr>
                        <a:t>▶ </a:t>
                      </a:r>
                      <a:r>
                        <a:rPr lang="fr-FR" sz="1000" kern="1200" dirty="0">
                          <a:solidFill>
                            <a:srgbClr val="4C4F4C"/>
                          </a:solidFill>
                          <a:effectLst/>
                          <a:latin typeface="Helvetica" charset="0"/>
                          <a:ea typeface="+mn-ea"/>
                          <a:cs typeface="+mn-cs"/>
                        </a:rPr>
                        <a:t>Arbitrage vers le fonds en euros</a:t>
                      </a:r>
                    </a:p>
                  </a:txBody>
                  <a:tcPr marL="84406" marR="84406" marT="42203" marB="42203" anchor="ctr">
                    <a:lnL w="12700" cap="flat" cmpd="sng" algn="ctr">
                      <a:solidFill>
                        <a:schemeClr val="tx1"/>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kern="1200" dirty="0" smtClean="0">
                          <a:solidFill>
                            <a:srgbClr val="4C4F4C"/>
                          </a:solidFill>
                          <a:effectLst/>
                          <a:latin typeface="Helvetica" charset="0"/>
                          <a:ea typeface="+mn-ea"/>
                          <a:cs typeface="+mn-cs"/>
                        </a:rPr>
                        <a:t>Signature de la personne protégée </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r>
                        <a:rPr lang="fr-FR" sz="1000" kern="1200" dirty="0" smtClean="0">
                          <a:solidFill>
                            <a:srgbClr val="4C4F4C"/>
                          </a:solidFill>
                          <a:effectLst/>
                          <a:latin typeface="Helvetica" charset="0"/>
                          <a:ea typeface="+mn-ea"/>
                          <a:cs typeface="+mn-cs"/>
                        </a:rPr>
                        <a:t>La personne protégée assistée du curateur</a:t>
                      </a:r>
                      <a:endParaRPr lang="fr-FR" sz="1000" kern="1200" dirty="0">
                        <a:solidFill>
                          <a:srgbClr val="4C4F4C"/>
                        </a:solidFill>
                        <a:effectLst/>
                        <a:latin typeface="Helvetica" charset="0"/>
                        <a:ea typeface="+mn-ea"/>
                        <a:cs typeface="+mn-cs"/>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kern="1200" dirty="0">
                          <a:solidFill>
                            <a:srgbClr val="4C4F4C"/>
                          </a:solidFill>
                          <a:effectLst/>
                          <a:latin typeface="Helvetica" charset="0"/>
                          <a:ea typeface="+mn-ea"/>
                          <a:cs typeface="+mn-cs"/>
                        </a:rPr>
                        <a:t>Le </a:t>
                      </a:r>
                      <a:r>
                        <a:rPr lang="fr-FR" sz="1000" kern="1200" dirty="0" smtClean="0">
                          <a:solidFill>
                            <a:srgbClr val="4C4F4C"/>
                          </a:solidFill>
                          <a:effectLst/>
                          <a:latin typeface="Helvetica" charset="0"/>
                          <a:ea typeface="+mn-ea"/>
                          <a:cs typeface="+mn-cs"/>
                        </a:rPr>
                        <a:t>tuteur</a:t>
                      </a:r>
                      <a:endParaRPr lang="fr-FR" sz="1000" kern="1200" dirty="0">
                        <a:solidFill>
                          <a:srgbClr val="4C4F4C"/>
                        </a:solidFill>
                        <a:effectLst/>
                        <a:latin typeface="Helvetica" charset="0"/>
                        <a:ea typeface="+mn-ea"/>
                        <a:cs typeface="+mn-cs"/>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sz="1100" b="0" i="0" dirty="0">
                        <a:effectLst/>
                        <a:latin typeface="Helvetica Light" charset="0"/>
                        <a:ea typeface="Helvetica Light" charset="0"/>
                        <a:cs typeface="Helvetica Light" charset="0"/>
                      </a:endParaRPr>
                    </a:p>
                  </a:txBody>
                  <a:tcPr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687" cap="flat" cmpd="sng" algn="ctr">
                      <a:solidFill>
                        <a:srgbClr val="4C4F4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661182">
                <a:tc vMerge="1">
                  <a:txBody>
                    <a:bodyPr/>
                    <a:lstStyle/>
                    <a:p>
                      <a:endParaRPr lang="fr-FR"/>
                    </a:p>
                  </a:txBody>
                  <a:tcPr/>
                </a:tc>
                <a:tc>
                  <a:txBody>
                    <a:bodyPr/>
                    <a:lstStyle/>
                    <a:p>
                      <a:pPr marL="0" marR="0" indent="0" algn="l" defTabSz="685783" rtl="0" eaLnBrk="1" fontAlgn="auto" latinLnBrk="0" hangingPunct="1">
                        <a:lnSpc>
                          <a:spcPct val="100000"/>
                        </a:lnSpc>
                        <a:spcBef>
                          <a:spcPts val="0"/>
                        </a:spcBef>
                        <a:spcAft>
                          <a:spcPts val="0"/>
                        </a:spcAft>
                        <a:buClrTx/>
                        <a:buSzTx/>
                        <a:buFontTx/>
                        <a:buNone/>
                        <a:tabLst/>
                        <a:defRPr/>
                      </a:pPr>
                      <a:r>
                        <a:rPr lang="fr-FR" sz="900" dirty="0">
                          <a:solidFill>
                            <a:srgbClr val="CC071E"/>
                          </a:solidFill>
                          <a:effectLst/>
                          <a:latin typeface="MSGothic-WinCharSetFFFF-H" charset="0"/>
                        </a:rPr>
                        <a:t>▶ </a:t>
                      </a:r>
                      <a:r>
                        <a:rPr lang="fr-FR" sz="1000" kern="1200" dirty="0">
                          <a:solidFill>
                            <a:srgbClr val="4C4F4C"/>
                          </a:solidFill>
                          <a:effectLst/>
                          <a:latin typeface="Helvetica" charset="0"/>
                          <a:ea typeface="+mn-ea"/>
                          <a:cs typeface="+mn-cs"/>
                        </a:rPr>
                        <a:t>Règlement des capitaux</a:t>
                      </a:r>
                    </a:p>
                  </a:txBody>
                  <a:tcPr marL="84406" marR="84406" marT="42203" marB="42203" anchor="ctr">
                    <a:lnL w="12700" cap="flat" cmpd="sng" algn="ctr">
                      <a:solidFill>
                        <a:schemeClr val="tx1"/>
                      </a:solidFill>
                      <a:prstDash val="solid"/>
                      <a:round/>
                      <a:headEnd type="none" w="med" len="med"/>
                      <a:tailEnd type="none" w="med" len="med"/>
                    </a:lnL>
                    <a:lnR w="12687" cap="flat" cmpd="sng" algn="ctr">
                      <a:solidFill>
                        <a:srgbClr val="4C4F4C"/>
                      </a:solidFill>
                      <a:prstDash val="solid"/>
                      <a:round/>
                      <a:headEnd type="none" w="med" len="med"/>
                      <a:tailEnd type="none" w="med" len="med"/>
                    </a:lnR>
                    <a:lnT w="12700" cap="flat" cmpd="sng" algn="ctr">
                      <a:solidFill>
                        <a:schemeClr val="tx1"/>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a:effectLst/>
                      </a:endParaRPr>
                    </a:p>
                  </a:txBody>
                  <a:tcPr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700" cap="flat" cmpd="sng" algn="ctr">
                      <a:solidFill>
                        <a:schemeClr val="tx1"/>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r>
                        <a:rPr lang="fr-FR" sz="1000" kern="1200" dirty="0" smtClean="0">
                          <a:solidFill>
                            <a:srgbClr val="4C4F4C"/>
                          </a:solidFill>
                          <a:effectLst/>
                          <a:latin typeface="Helvetica" charset="0"/>
                          <a:ea typeface="+mn-ea"/>
                          <a:cs typeface="+mn-cs"/>
                        </a:rPr>
                        <a:t>La personne protégée assistée du curateur</a:t>
                      </a:r>
                      <a:endParaRPr lang="fr-FR" sz="1000" kern="1200" dirty="0">
                        <a:solidFill>
                          <a:srgbClr val="4C4F4C"/>
                        </a:solidFill>
                        <a:effectLst/>
                        <a:latin typeface="Helvetica" charset="0"/>
                        <a:ea typeface="+mn-ea"/>
                        <a:cs typeface="+mn-cs"/>
                      </a:endParaRP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700" cap="flat" cmpd="sng" algn="ctr">
                      <a:solidFill>
                        <a:schemeClr val="tx1"/>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kern="1200" dirty="0" smtClean="0">
                          <a:solidFill>
                            <a:srgbClr val="4C4F4C"/>
                          </a:solidFill>
                          <a:effectLst/>
                          <a:latin typeface="Helvetica" charset="0"/>
                          <a:ea typeface="+mn-ea"/>
                          <a:cs typeface="+mn-cs"/>
                        </a:rPr>
                        <a:t>Le tuteur</a:t>
                      </a:r>
                    </a:p>
                  </a:txBody>
                  <a:tcPr marL="84406" marR="84406" marT="42203" marB="42203"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700" cap="flat" cmpd="sng" algn="ctr">
                      <a:solidFill>
                        <a:schemeClr val="tx1"/>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tc vMerge="1">
                  <a:txBody>
                    <a:bodyPr/>
                    <a:lstStyle/>
                    <a:p>
                      <a:endParaRPr lang="fr-FR" sz="1100" b="0" i="0" dirty="0">
                        <a:effectLst/>
                        <a:latin typeface="Helvetica Light" charset="0"/>
                        <a:ea typeface="Helvetica Light" charset="0"/>
                        <a:cs typeface="Helvetica Light" charset="0"/>
                      </a:endParaRPr>
                    </a:p>
                  </a:txBody>
                  <a:tcPr anchor="ctr">
                    <a:lnL w="12687" cap="flat" cmpd="sng" algn="ctr">
                      <a:solidFill>
                        <a:srgbClr val="4C4F4C"/>
                      </a:solidFill>
                      <a:prstDash val="solid"/>
                      <a:round/>
                      <a:headEnd type="none" w="med" len="med"/>
                      <a:tailEnd type="none" w="med" len="med"/>
                    </a:lnL>
                    <a:lnR w="12687" cap="flat" cmpd="sng" algn="ctr">
                      <a:solidFill>
                        <a:srgbClr val="4C4F4C"/>
                      </a:solidFill>
                      <a:prstDash val="solid"/>
                      <a:round/>
                      <a:headEnd type="none" w="med" len="med"/>
                      <a:tailEnd type="none" w="med" len="med"/>
                    </a:lnR>
                    <a:lnT w="12700" cap="flat" cmpd="sng" algn="ctr">
                      <a:solidFill>
                        <a:schemeClr val="tx1"/>
                      </a:solidFill>
                      <a:prstDash val="solid"/>
                      <a:round/>
                      <a:headEnd type="none" w="med" len="med"/>
                      <a:tailEnd type="none" w="med" len="med"/>
                    </a:lnT>
                    <a:lnB w="12687" cap="flat" cmpd="sng" algn="ctr">
                      <a:solidFill>
                        <a:srgbClr val="4C4F4C"/>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626732502"/>
      </p:ext>
    </p:extLst>
  </p:cSld>
  <p:clrMapOvr>
    <a:masterClrMapping/>
  </p:clrMapOvr>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7F7976E2DDB94690C2449EF6F528B5" ma:contentTypeVersion="0" ma:contentTypeDescription="Crée un document." ma:contentTypeScope="" ma:versionID="050a708cd0f438701ace67effaf9db82">
  <xsd:schema xmlns:xsd="http://www.w3.org/2001/XMLSchema" xmlns:p="http://schemas.microsoft.com/office/2006/metadata/properties" targetNamespace="http://schemas.microsoft.com/office/2006/metadata/properties" ma:root="true" ma:fieldsID="3312d3c80a6a2d9990a517e60e19ef9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EAAF9B80-D3EF-4801-AC9D-1D0AB6DCC10B}">
  <ds:schemaRefs>
    <ds:schemaRef ds:uri="http://purl.org/dc/dcmitype/"/>
    <ds:schemaRef ds:uri="http://purl.org/dc/terms/"/>
    <ds:schemaRef ds:uri="http://schemas.openxmlformats.org/package/2006/metadata/core-properties"/>
    <ds:schemaRef ds:uri="http://www.w3.org/XML/1998/namespace"/>
    <ds:schemaRef ds:uri="http://schemas.microsoft.com/office/2006/documentManagement/types"/>
    <ds:schemaRef ds:uri="http://purl.org/dc/elements/1.1/"/>
    <ds:schemaRef ds:uri="http://schemas.microsoft.com/office/2006/metadata/properties"/>
  </ds:schemaRefs>
</ds:datastoreItem>
</file>

<file path=customXml/itemProps2.xml><?xml version="1.0" encoding="utf-8"?>
<ds:datastoreItem xmlns:ds="http://schemas.openxmlformats.org/officeDocument/2006/customXml" ds:itemID="{623ACC02-44BF-41BE-8532-C682C4CEEF9F}">
  <ds:schemaRefs>
    <ds:schemaRef ds:uri="http://schemas.microsoft.com/sharepoint/v3/contenttype/forms"/>
  </ds:schemaRefs>
</ds:datastoreItem>
</file>

<file path=customXml/itemProps3.xml><?xml version="1.0" encoding="utf-8"?>
<ds:datastoreItem xmlns:ds="http://schemas.openxmlformats.org/officeDocument/2006/customXml" ds:itemID="{87695722-3D3F-4576-8A45-8898EE9BA6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Masque PPT Caisse dEpargne_JUIN 2016 1</Template>
  <TotalTime>35552</TotalTime>
  <Words>1477</Words>
  <Application>Microsoft Office PowerPoint</Application>
  <PresentationFormat>Affichage à l'écran (4:3)</PresentationFormat>
  <Paragraphs>210</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Use case PERSONNES PROTEGEES</vt:lpstr>
      <vt:lpstr>préambule</vt:lpstr>
      <vt:lpstr>Contexte et description du use case</vt:lpstr>
      <vt:lpstr>Les solutions et étapes à suivre par le conseiller</vt:lpstr>
      <vt:lpstr>Les solutions et étapes à suivre par le conseiller</vt:lpstr>
      <vt:lpstr>Complétude et signature du Questionnaire Connaissance Financière</vt:lpstr>
      <vt:lpstr>Validation de la proposition selon la capacité juridique </vt:lpstr>
      <vt:lpstr>Validation de la proposition selon la capacité juridique </vt:lpstr>
      <vt:lpstr>Présentation PowerPoint</vt:lpstr>
      <vt:lpstr>Réalisation de la proposition : processus</vt:lpstr>
      <vt:lpstr>Rappel des règles d’obtention des signatures dans le cadre de la vente / modification d’assurance vie </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Audrey.ADNOT@bpce.fr</dc:creator>
  <cp:lastModifiedBy>A5700294</cp:lastModifiedBy>
  <cp:revision>412</cp:revision>
  <cp:lastPrinted>2018-01-22T13:17:42Z</cp:lastPrinted>
  <dcterms:created xsi:type="dcterms:W3CDTF">2016-09-12T16:55:16Z</dcterms:created>
  <dcterms:modified xsi:type="dcterms:W3CDTF">2018-02-23T13:29:31Z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0x010100DD7F7976E2DDB94690C2449EF6F528B5</vt:lpwstr>
  </property>
</Properties>
</file>