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Lst>
  <p:notesMasterIdLst>
    <p:notesMasterId r:id="rId77"/>
  </p:notesMasterIdLst>
  <p:handoutMasterIdLst>
    <p:handoutMasterId r:id="rId78"/>
  </p:handoutMasterIdLst>
  <p:sldIdLst>
    <p:sldId id="256" r:id="rId3"/>
    <p:sldId id="257" r:id="rId4"/>
    <p:sldId id="259" r:id="rId5"/>
    <p:sldId id="260" r:id="rId6"/>
    <p:sldId id="261" r:id="rId7"/>
    <p:sldId id="262" r:id="rId8"/>
    <p:sldId id="265" r:id="rId9"/>
    <p:sldId id="263" r:id="rId10"/>
    <p:sldId id="762" r:id="rId11"/>
    <p:sldId id="287" r:id="rId12"/>
    <p:sldId id="763" r:id="rId13"/>
    <p:sldId id="258" r:id="rId14"/>
    <p:sldId id="295" r:id="rId15"/>
    <p:sldId id="276" r:id="rId16"/>
    <p:sldId id="289" r:id="rId17"/>
    <p:sldId id="286" r:id="rId18"/>
    <p:sldId id="277" r:id="rId19"/>
    <p:sldId id="772" r:id="rId20"/>
    <p:sldId id="558" r:id="rId21"/>
    <p:sldId id="267" r:id="rId22"/>
    <p:sldId id="552" r:id="rId23"/>
    <p:sldId id="773" r:id="rId24"/>
    <p:sldId id="756" r:id="rId25"/>
    <p:sldId id="755" r:id="rId26"/>
    <p:sldId id="560" r:id="rId27"/>
    <p:sldId id="562" r:id="rId28"/>
    <p:sldId id="561" r:id="rId29"/>
    <p:sldId id="303" r:id="rId30"/>
    <p:sldId id="768" r:id="rId31"/>
    <p:sldId id="278" r:id="rId32"/>
    <p:sldId id="750" r:id="rId33"/>
    <p:sldId id="751" r:id="rId34"/>
    <p:sldId id="548" r:id="rId35"/>
    <p:sldId id="555" r:id="rId36"/>
    <p:sldId id="754" r:id="rId37"/>
    <p:sldId id="554" r:id="rId38"/>
    <p:sldId id="757" r:id="rId39"/>
    <p:sldId id="769" r:id="rId40"/>
    <p:sldId id="551" r:id="rId41"/>
    <p:sldId id="759" r:id="rId42"/>
    <p:sldId id="771" r:id="rId43"/>
    <p:sldId id="770" r:id="rId44"/>
    <p:sldId id="761" r:id="rId45"/>
    <p:sldId id="279" r:id="rId46"/>
    <p:sldId id="294" r:id="rId47"/>
    <p:sldId id="300" r:id="rId48"/>
    <p:sldId id="269" r:id="rId49"/>
    <p:sldId id="297" r:id="rId50"/>
    <p:sldId id="298" r:id="rId51"/>
    <p:sldId id="299" r:id="rId52"/>
    <p:sldId id="564" r:id="rId53"/>
    <p:sldId id="749" r:id="rId54"/>
    <p:sldId id="565" r:id="rId55"/>
    <p:sldId id="760" r:id="rId56"/>
    <p:sldId id="774" r:id="rId57"/>
    <p:sldId id="765" r:id="rId58"/>
    <p:sldId id="280" r:id="rId59"/>
    <p:sldId id="270" r:id="rId60"/>
    <p:sldId id="766" r:id="rId61"/>
    <p:sldId id="767" r:id="rId62"/>
    <p:sldId id="281" r:id="rId63"/>
    <p:sldId id="547" r:id="rId64"/>
    <p:sldId id="546" r:id="rId65"/>
    <p:sldId id="271" r:id="rId66"/>
    <p:sldId id="559" r:id="rId67"/>
    <p:sldId id="301" r:id="rId68"/>
    <p:sldId id="306" r:id="rId69"/>
    <p:sldId id="282" r:id="rId70"/>
    <p:sldId id="272" r:id="rId71"/>
    <p:sldId id="284" r:id="rId72"/>
    <p:sldId id="273" r:id="rId73"/>
    <p:sldId id="293" r:id="rId74"/>
    <p:sldId id="290" r:id="rId75"/>
    <p:sldId id="305" r:id="rId76"/>
  </p:sldIdLst>
  <p:sldSz cx="9144000" cy="5759450"/>
  <p:notesSz cx="6669088" cy="9926638"/>
  <p:custDataLst>
    <p:tags r:id="rId79"/>
  </p:custDataLst>
  <p:defaultTextStyle>
    <a:defPPr>
      <a:defRPr lang="fr-FR"/>
    </a:defPPr>
    <a:lvl1pPr marL="0" algn="l" defTabSz="914338" rtl="0" eaLnBrk="1" latinLnBrk="0" hangingPunct="1">
      <a:defRPr sz="1800" kern="1200">
        <a:solidFill>
          <a:schemeClr val="tx1"/>
        </a:solidFill>
        <a:latin typeface="+mn-lt"/>
        <a:ea typeface="+mn-ea"/>
        <a:cs typeface="+mn-cs"/>
      </a:defRPr>
    </a:lvl1pPr>
    <a:lvl2pPr marL="457169" algn="l" defTabSz="914338" rtl="0" eaLnBrk="1" latinLnBrk="0" hangingPunct="1">
      <a:defRPr sz="1800" kern="1200">
        <a:solidFill>
          <a:schemeClr val="tx1"/>
        </a:solidFill>
        <a:latin typeface="+mn-lt"/>
        <a:ea typeface="+mn-ea"/>
        <a:cs typeface="+mn-cs"/>
      </a:defRPr>
    </a:lvl2pPr>
    <a:lvl3pPr marL="914338" algn="l" defTabSz="914338" rtl="0" eaLnBrk="1" latinLnBrk="0" hangingPunct="1">
      <a:defRPr sz="1800" kern="1200">
        <a:solidFill>
          <a:schemeClr val="tx1"/>
        </a:solidFill>
        <a:latin typeface="+mn-lt"/>
        <a:ea typeface="+mn-ea"/>
        <a:cs typeface="+mn-cs"/>
      </a:defRPr>
    </a:lvl3pPr>
    <a:lvl4pPr marL="1371507" algn="l" defTabSz="914338" rtl="0" eaLnBrk="1" latinLnBrk="0" hangingPunct="1">
      <a:defRPr sz="1800" kern="1200">
        <a:solidFill>
          <a:schemeClr val="tx1"/>
        </a:solidFill>
        <a:latin typeface="+mn-lt"/>
        <a:ea typeface="+mn-ea"/>
        <a:cs typeface="+mn-cs"/>
      </a:defRPr>
    </a:lvl4pPr>
    <a:lvl5pPr marL="1828675" algn="l" defTabSz="914338" rtl="0" eaLnBrk="1" latinLnBrk="0" hangingPunct="1">
      <a:defRPr sz="1800" kern="1200">
        <a:solidFill>
          <a:schemeClr val="tx1"/>
        </a:solidFill>
        <a:latin typeface="+mn-lt"/>
        <a:ea typeface="+mn-ea"/>
        <a:cs typeface="+mn-cs"/>
      </a:defRPr>
    </a:lvl5pPr>
    <a:lvl6pPr marL="2285844" algn="l" defTabSz="914338" rtl="0" eaLnBrk="1" latinLnBrk="0" hangingPunct="1">
      <a:defRPr sz="1800" kern="1200">
        <a:solidFill>
          <a:schemeClr val="tx1"/>
        </a:solidFill>
        <a:latin typeface="+mn-lt"/>
        <a:ea typeface="+mn-ea"/>
        <a:cs typeface="+mn-cs"/>
      </a:defRPr>
    </a:lvl6pPr>
    <a:lvl7pPr marL="2743013" algn="l" defTabSz="914338" rtl="0" eaLnBrk="1" latinLnBrk="0" hangingPunct="1">
      <a:defRPr sz="1800" kern="1200">
        <a:solidFill>
          <a:schemeClr val="tx1"/>
        </a:solidFill>
        <a:latin typeface="+mn-lt"/>
        <a:ea typeface="+mn-ea"/>
        <a:cs typeface="+mn-cs"/>
      </a:defRPr>
    </a:lvl7pPr>
    <a:lvl8pPr marL="3200182" algn="l" defTabSz="914338" rtl="0" eaLnBrk="1" latinLnBrk="0" hangingPunct="1">
      <a:defRPr sz="1800" kern="1200">
        <a:solidFill>
          <a:schemeClr val="tx1"/>
        </a:solidFill>
        <a:latin typeface="+mn-lt"/>
        <a:ea typeface="+mn-ea"/>
        <a:cs typeface="+mn-cs"/>
      </a:defRPr>
    </a:lvl8pPr>
    <a:lvl9pPr marL="3657350" algn="l" defTabSz="91433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2" userDrawn="1">
          <p15:clr>
            <a:srgbClr val="A4A3A4"/>
          </p15:clr>
        </p15:guide>
        <p15:guide id="2" pos="19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ela orucevic" initials="ao" lastIdx="3" clrIdx="0">
    <p:extLst>
      <p:ext uri="{19B8F6BF-5375-455C-9EA6-DF929625EA0E}">
        <p15:presenceInfo xmlns:p15="http://schemas.microsoft.com/office/powerpoint/2012/main" userId="0b91d813729013c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135"/>
    <a:srgbClr val="334D5C"/>
    <a:srgbClr val="8CD4BF"/>
    <a:srgbClr val="F1C959"/>
    <a:srgbClr val="4D4845"/>
    <a:srgbClr val="243640"/>
    <a:srgbClr val="AD840F"/>
    <a:srgbClr val="FFFFFF"/>
    <a:srgbClr val="92D050"/>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979" autoAdjust="0"/>
  </p:normalViewPr>
  <p:slideViewPr>
    <p:cSldViewPr>
      <p:cViewPr varScale="1">
        <p:scale>
          <a:sx n="104" d="100"/>
          <a:sy n="104" d="100"/>
        </p:scale>
        <p:origin x="992" y="68"/>
      </p:cViewPr>
      <p:guideLst>
        <p:guide orient="horz" pos="902"/>
        <p:guide pos="1968"/>
      </p:guideLst>
    </p:cSldViewPr>
  </p:slideViewPr>
  <p:notesTextViewPr>
    <p:cViewPr>
      <p:scale>
        <a:sx n="75" d="100"/>
        <a:sy n="75" d="100"/>
      </p:scale>
      <p:origin x="0" y="0"/>
    </p:cViewPr>
  </p:notesTextViewPr>
  <p:sorterViewPr>
    <p:cViewPr varScale="1">
      <p:scale>
        <a:sx n="100" d="100"/>
        <a:sy n="100" d="100"/>
      </p:scale>
      <p:origin x="0" y="0"/>
    </p:cViewPr>
  </p:sorterViewPr>
  <p:notesViewPr>
    <p:cSldViewPr showGuides="1">
      <p:cViewPr varScale="1">
        <p:scale>
          <a:sx n="83" d="100"/>
          <a:sy n="83" d="100"/>
        </p:scale>
        <p:origin x="122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ags" Target="tags/tag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handoutMaster" Target="handoutMasters/handoutMaster1.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E1878A-1209-464E-BC84-CC27CB804D22}" type="doc">
      <dgm:prSet loTypeId="urn:microsoft.com/office/officeart/2005/8/layout/hierarchy4" loCatId="list" qsTypeId="urn:microsoft.com/office/officeart/2005/8/quickstyle/3d2" qsCatId="3D" csTypeId="urn:microsoft.com/office/officeart/2005/8/colors/accent1_2" csCatId="accent1" phldr="1"/>
      <dgm:spPr/>
      <dgm:t>
        <a:bodyPr/>
        <a:lstStyle/>
        <a:p>
          <a:endParaRPr lang="fr-FR"/>
        </a:p>
      </dgm:t>
    </dgm:pt>
    <dgm:pt modelId="{81B1784C-069E-47E8-AA86-84E30427E39A}">
      <dgm:prSet phldrT="[Texte]"/>
      <dgm:spPr/>
      <dgm:t>
        <a:bodyPr/>
        <a:lstStyle/>
        <a:p>
          <a:r>
            <a:rPr lang="fr-FR" dirty="0"/>
            <a:t>1 980 milliards € </a:t>
          </a:r>
        </a:p>
      </dgm:t>
    </dgm:pt>
    <dgm:pt modelId="{57CE9D37-80E9-4C68-87A0-909E56EBA507}" type="parTrans" cxnId="{11A38BC5-023D-44A4-AC6B-95A594C6A2C7}">
      <dgm:prSet/>
      <dgm:spPr/>
      <dgm:t>
        <a:bodyPr/>
        <a:lstStyle/>
        <a:p>
          <a:endParaRPr lang="fr-FR"/>
        </a:p>
      </dgm:t>
    </dgm:pt>
    <dgm:pt modelId="{05DFEBA8-7A9C-4FAE-87A1-616EC10DA60C}" type="sibTrans" cxnId="{11A38BC5-023D-44A4-AC6B-95A594C6A2C7}">
      <dgm:prSet/>
      <dgm:spPr/>
      <dgm:t>
        <a:bodyPr/>
        <a:lstStyle/>
        <a:p>
          <a:endParaRPr lang="fr-FR"/>
        </a:p>
      </dgm:t>
    </dgm:pt>
    <dgm:pt modelId="{3F21057E-7724-47F7-809C-4B56AA4E37D5}">
      <dgm:prSet phldrT="[Texte]"/>
      <dgm:spPr/>
      <dgm:t>
        <a:bodyPr/>
        <a:lstStyle/>
        <a:p>
          <a:r>
            <a:rPr lang="fr-FR" dirty="0"/>
            <a:t>198 milliards €</a:t>
          </a:r>
        </a:p>
      </dgm:t>
    </dgm:pt>
    <dgm:pt modelId="{FB12C2D0-5283-480B-9686-F37359670A0C}" type="parTrans" cxnId="{6B39D211-FC7D-42CF-B061-57D5CB89A1DB}">
      <dgm:prSet/>
      <dgm:spPr/>
      <dgm:t>
        <a:bodyPr/>
        <a:lstStyle/>
        <a:p>
          <a:endParaRPr lang="fr-FR"/>
        </a:p>
      </dgm:t>
    </dgm:pt>
    <dgm:pt modelId="{67DDF07D-ADF7-4656-A7FC-3F759EA6BFB8}" type="sibTrans" cxnId="{6B39D211-FC7D-42CF-B061-57D5CB89A1DB}">
      <dgm:prSet/>
      <dgm:spPr/>
      <dgm:t>
        <a:bodyPr/>
        <a:lstStyle/>
        <a:p>
          <a:endParaRPr lang="fr-FR"/>
        </a:p>
      </dgm:t>
    </dgm:pt>
    <dgm:pt modelId="{231DF1A0-3EAE-4434-B1CD-C0A49EA37E4B}">
      <dgm:prSet phldrT="[Texte]"/>
      <dgm:spPr/>
      <dgm:t>
        <a:bodyPr/>
        <a:lstStyle/>
        <a:p>
          <a:r>
            <a:rPr lang="fr-FR" dirty="0"/>
            <a:t>98 milliards €</a:t>
          </a:r>
        </a:p>
      </dgm:t>
    </dgm:pt>
    <dgm:pt modelId="{8299E513-30BF-4F56-BDD7-AA50E7E9FBDE}" type="parTrans" cxnId="{2FE93F7B-657D-44DC-B879-397F4FA07E0A}">
      <dgm:prSet/>
      <dgm:spPr/>
      <dgm:t>
        <a:bodyPr/>
        <a:lstStyle/>
        <a:p>
          <a:endParaRPr lang="fr-FR"/>
        </a:p>
      </dgm:t>
    </dgm:pt>
    <dgm:pt modelId="{F280B4BF-051B-4399-98CC-1BBDD12B57F8}" type="sibTrans" cxnId="{2FE93F7B-657D-44DC-B879-397F4FA07E0A}">
      <dgm:prSet/>
      <dgm:spPr/>
      <dgm:t>
        <a:bodyPr/>
        <a:lstStyle/>
        <a:p>
          <a:endParaRPr lang="fr-FR"/>
        </a:p>
      </dgm:t>
    </dgm:pt>
    <dgm:pt modelId="{7312606D-8BDB-4B8B-ACC2-D0F93464944A}" type="pres">
      <dgm:prSet presAssocID="{92E1878A-1209-464E-BC84-CC27CB804D22}" presName="Name0" presStyleCnt="0">
        <dgm:presLayoutVars>
          <dgm:chPref val="1"/>
          <dgm:dir/>
          <dgm:animOne val="branch"/>
          <dgm:animLvl val="lvl"/>
          <dgm:resizeHandles/>
        </dgm:presLayoutVars>
      </dgm:prSet>
      <dgm:spPr/>
      <dgm:t>
        <a:bodyPr/>
        <a:lstStyle/>
        <a:p>
          <a:endParaRPr lang="fr-FR"/>
        </a:p>
      </dgm:t>
    </dgm:pt>
    <dgm:pt modelId="{583F57DE-F586-4991-A9B4-57D7BA345FF2}" type="pres">
      <dgm:prSet presAssocID="{81B1784C-069E-47E8-AA86-84E30427E39A}" presName="vertOne" presStyleCnt="0"/>
      <dgm:spPr/>
    </dgm:pt>
    <dgm:pt modelId="{48982F75-D51C-4BC7-A9B9-F8DA13235B4F}" type="pres">
      <dgm:prSet presAssocID="{81B1784C-069E-47E8-AA86-84E30427E39A}" presName="txOne" presStyleLbl="node0" presStyleIdx="0" presStyleCnt="1">
        <dgm:presLayoutVars>
          <dgm:chPref val="3"/>
        </dgm:presLayoutVars>
      </dgm:prSet>
      <dgm:spPr/>
      <dgm:t>
        <a:bodyPr/>
        <a:lstStyle/>
        <a:p>
          <a:endParaRPr lang="fr-FR"/>
        </a:p>
      </dgm:t>
    </dgm:pt>
    <dgm:pt modelId="{9E7236EB-0024-4767-8C08-489090D9BCC6}" type="pres">
      <dgm:prSet presAssocID="{81B1784C-069E-47E8-AA86-84E30427E39A}" presName="parTransOne" presStyleCnt="0"/>
      <dgm:spPr/>
    </dgm:pt>
    <dgm:pt modelId="{D861F352-D3BD-4834-9239-B654378E551E}" type="pres">
      <dgm:prSet presAssocID="{81B1784C-069E-47E8-AA86-84E30427E39A}" presName="horzOne" presStyleCnt="0"/>
      <dgm:spPr/>
    </dgm:pt>
    <dgm:pt modelId="{93E74C15-8E24-44A8-83F7-C1BA26664CEC}" type="pres">
      <dgm:prSet presAssocID="{3F21057E-7724-47F7-809C-4B56AA4E37D5}" presName="vertTwo" presStyleCnt="0"/>
      <dgm:spPr/>
    </dgm:pt>
    <dgm:pt modelId="{A8C529D8-89D1-4AE4-B840-EC423BAAEBFA}" type="pres">
      <dgm:prSet presAssocID="{3F21057E-7724-47F7-809C-4B56AA4E37D5}" presName="txTwo" presStyleLbl="node2" presStyleIdx="0" presStyleCnt="2">
        <dgm:presLayoutVars>
          <dgm:chPref val="3"/>
        </dgm:presLayoutVars>
      </dgm:prSet>
      <dgm:spPr/>
      <dgm:t>
        <a:bodyPr/>
        <a:lstStyle/>
        <a:p>
          <a:endParaRPr lang="fr-FR"/>
        </a:p>
      </dgm:t>
    </dgm:pt>
    <dgm:pt modelId="{02DBCCCB-D034-4657-A7A6-39AC39B1F6B3}" type="pres">
      <dgm:prSet presAssocID="{3F21057E-7724-47F7-809C-4B56AA4E37D5}" presName="horzTwo" presStyleCnt="0"/>
      <dgm:spPr/>
    </dgm:pt>
    <dgm:pt modelId="{4303BC18-8D30-4634-88E6-ACE7668329F8}" type="pres">
      <dgm:prSet presAssocID="{67DDF07D-ADF7-4656-A7FC-3F759EA6BFB8}" presName="sibSpaceTwo" presStyleCnt="0"/>
      <dgm:spPr/>
    </dgm:pt>
    <dgm:pt modelId="{5205C0FD-CE20-4D8F-BDE7-373C27BB2401}" type="pres">
      <dgm:prSet presAssocID="{231DF1A0-3EAE-4434-B1CD-C0A49EA37E4B}" presName="vertTwo" presStyleCnt="0"/>
      <dgm:spPr/>
    </dgm:pt>
    <dgm:pt modelId="{031726BD-4943-4AFD-97C1-8DFB09401A5D}" type="pres">
      <dgm:prSet presAssocID="{231DF1A0-3EAE-4434-B1CD-C0A49EA37E4B}" presName="txTwo" presStyleLbl="node2" presStyleIdx="1" presStyleCnt="2">
        <dgm:presLayoutVars>
          <dgm:chPref val="3"/>
        </dgm:presLayoutVars>
      </dgm:prSet>
      <dgm:spPr/>
      <dgm:t>
        <a:bodyPr/>
        <a:lstStyle/>
        <a:p>
          <a:endParaRPr lang="fr-FR"/>
        </a:p>
      </dgm:t>
    </dgm:pt>
    <dgm:pt modelId="{47817EAD-C8BB-4AC7-BA2C-1212C42606CF}" type="pres">
      <dgm:prSet presAssocID="{231DF1A0-3EAE-4434-B1CD-C0A49EA37E4B}" presName="horzTwo" presStyleCnt="0"/>
      <dgm:spPr/>
    </dgm:pt>
  </dgm:ptLst>
  <dgm:cxnLst>
    <dgm:cxn modelId="{11A38BC5-023D-44A4-AC6B-95A594C6A2C7}" srcId="{92E1878A-1209-464E-BC84-CC27CB804D22}" destId="{81B1784C-069E-47E8-AA86-84E30427E39A}" srcOrd="0" destOrd="0" parTransId="{57CE9D37-80E9-4C68-87A0-909E56EBA507}" sibTransId="{05DFEBA8-7A9C-4FAE-87A1-616EC10DA60C}"/>
    <dgm:cxn modelId="{822D1D32-4A09-4029-B6B2-387A15E85722}" type="presOf" srcId="{92E1878A-1209-464E-BC84-CC27CB804D22}" destId="{7312606D-8BDB-4B8B-ACC2-D0F93464944A}" srcOrd="0" destOrd="0" presId="urn:microsoft.com/office/officeart/2005/8/layout/hierarchy4"/>
    <dgm:cxn modelId="{B9FAF132-99DF-4702-972B-6963D0CE74A5}" type="presOf" srcId="{3F21057E-7724-47F7-809C-4B56AA4E37D5}" destId="{A8C529D8-89D1-4AE4-B840-EC423BAAEBFA}" srcOrd="0" destOrd="0" presId="urn:microsoft.com/office/officeart/2005/8/layout/hierarchy4"/>
    <dgm:cxn modelId="{6B39D211-FC7D-42CF-B061-57D5CB89A1DB}" srcId="{81B1784C-069E-47E8-AA86-84E30427E39A}" destId="{3F21057E-7724-47F7-809C-4B56AA4E37D5}" srcOrd="0" destOrd="0" parTransId="{FB12C2D0-5283-480B-9686-F37359670A0C}" sibTransId="{67DDF07D-ADF7-4656-A7FC-3F759EA6BFB8}"/>
    <dgm:cxn modelId="{1B261945-532F-46C5-9FF7-08C470D6CCB1}" type="presOf" srcId="{81B1784C-069E-47E8-AA86-84E30427E39A}" destId="{48982F75-D51C-4BC7-A9B9-F8DA13235B4F}" srcOrd="0" destOrd="0" presId="urn:microsoft.com/office/officeart/2005/8/layout/hierarchy4"/>
    <dgm:cxn modelId="{2FE93F7B-657D-44DC-B879-397F4FA07E0A}" srcId="{81B1784C-069E-47E8-AA86-84E30427E39A}" destId="{231DF1A0-3EAE-4434-B1CD-C0A49EA37E4B}" srcOrd="1" destOrd="0" parTransId="{8299E513-30BF-4F56-BDD7-AA50E7E9FBDE}" sibTransId="{F280B4BF-051B-4399-98CC-1BBDD12B57F8}"/>
    <dgm:cxn modelId="{1CB8A02F-FF55-430F-80D5-D177B3A80731}" type="presOf" srcId="{231DF1A0-3EAE-4434-B1CD-C0A49EA37E4B}" destId="{031726BD-4943-4AFD-97C1-8DFB09401A5D}" srcOrd="0" destOrd="0" presId="urn:microsoft.com/office/officeart/2005/8/layout/hierarchy4"/>
    <dgm:cxn modelId="{D1C42362-4F1B-4331-A72E-AD7448BFC74F}" type="presParOf" srcId="{7312606D-8BDB-4B8B-ACC2-D0F93464944A}" destId="{583F57DE-F586-4991-A9B4-57D7BA345FF2}" srcOrd="0" destOrd="0" presId="urn:microsoft.com/office/officeart/2005/8/layout/hierarchy4"/>
    <dgm:cxn modelId="{D6A3C455-9F17-4A7C-8A3C-80B117C9E51C}" type="presParOf" srcId="{583F57DE-F586-4991-A9B4-57D7BA345FF2}" destId="{48982F75-D51C-4BC7-A9B9-F8DA13235B4F}" srcOrd="0" destOrd="0" presId="urn:microsoft.com/office/officeart/2005/8/layout/hierarchy4"/>
    <dgm:cxn modelId="{11DCB95D-7012-4781-8231-01DF7BEE01AA}" type="presParOf" srcId="{583F57DE-F586-4991-A9B4-57D7BA345FF2}" destId="{9E7236EB-0024-4767-8C08-489090D9BCC6}" srcOrd="1" destOrd="0" presId="urn:microsoft.com/office/officeart/2005/8/layout/hierarchy4"/>
    <dgm:cxn modelId="{1D13C691-202D-4489-A5CE-296317147877}" type="presParOf" srcId="{583F57DE-F586-4991-A9B4-57D7BA345FF2}" destId="{D861F352-D3BD-4834-9239-B654378E551E}" srcOrd="2" destOrd="0" presId="urn:microsoft.com/office/officeart/2005/8/layout/hierarchy4"/>
    <dgm:cxn modelId="{A1AF83FC-733F-4E97-914E-22975D2DF7A3}" type="presParOf" srcId="{D861F352-D3BD-4834-9239-B654378E551E}" destId="{93E74C15-8E24-44A8-83F7-C1BA26664CEC}" srcOrd="0" destOrd="0" presId="urn:microsoft.com/office/officeart/2005/8/layout/hierarchy4"/>
    <dgm:cxn modelId="{D30C228B-D382-4E6B-89C7-74C0FB7AE882}" type="presParOf" srcId="{93E74C15-8E24-44A8-83F7-C1BA26664CEC}" destId="{A8C529D8-89D1-4AE4-B840-EC423BAAEBFA}" srcOrd="0" destOrd="0" presId="urn:microsoft.com/office/officeart/2005/8/layout/hierarchy4"/>
    <dgm:cxn modelId="{7F14E653-BC85-42A7-AFF2-CBFDB17ABCFC}" type="presParOf" srcId="{93E74C15-8E24-44A8-83F7-C1BA26664CEC}" destId="{02DBCCCB-D034-4657-A7A6-39AC39B1F6B3}" srcOrd="1" destOrd="0" presId="urn:microsoft.com/office/officeart/2005/8/layout/hierarchy4"/>
    <dgm:cxn modelId="{E1FB240C-4BCA-4303-86E3-DF22253428AB}" type="presParOf" srcId="{D861F352-D3BD-4834-9239-B654378E551E}" destId="{4303BC18-8D30-4634-88E6-ACE7668329F8}" srcOrd="1" destOrd="0" presId="urn:microsoft.com/office/officeart/2005/8/layout/hierarchy4"/>
    <dgm:cxn modelId="{FBD6B21F-C105-4AA6-A65D-6BDB70C754A2}" type="presParOf" srcId="{D861F352-D3BD-4834-9239-B654378E551E}" destId="{5205C0FD-CE20-4D8F-BDE7-373C27BB2401}" srcOrd="2" destOrd="0" presId="urn:microsoft.com/office/officeart/2005/8/layout/hierarchy4"/>
    <dgm:cxn modelId="{99D0B299-36A3-42B1-B4DD-6F97270BB133}" type="presParOf" srcId="{5205C0FD-CE20-4D8F-BDE7-373C27BB2401}" destId="{031726BD-4943-4AFD-97C1-8DFB09401A5D}" srcOrd="0" destOrd="0" presId="urn:microsoft.com/office/officeart/2005/8/layout/hierarchy4"/>
    <dgm:cxn modelId="{E5F5432D-8B42-418A-96B9-3B555BF137F0}" type="presParOf" srcId="{5205C0FD-CE20-4D8F-BDE7-373C27BB2401}" destId="{47817EAD-C8BB-4AC7-BA2C-1212C42606C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4AADF3-057B-4006-BFAD-07BFE4D7C405}"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fr-FR"/>
        </a:p>
      </dgm:t>
    </dgm:pt>
    <dgm:pt modelId="{690F6A38-5681-4252-8975-BF9D03E7DFF0}">
      <dgm:prSet phldrT="[Texte]"/>
      <dgm:spPr>
        <a:solidFill>
          <a:srgbClr val="8CD4BF"/>
        </a:solidFill>
      </dgm:spPr>
      <dgm:t>
        <a:bodyPr/>
        <a:lstStyle/>
        <a:p>
          <a:pPr algn="just"/>
          <a:r>
            <a:rPr lang="fr-FR" dirty="0"/>
            <a:t>2019</a:t>
          </a:r>
        </a:p>
      </dgm:t>
    </dgm:pt>
    <dgm:pt modelId="{A260BCB6-C3F8-451A-9B42-14BF5D5B498B}" type="parTrans" cxnId="{1C2F2FDC-B773-48D9-B6D1-E451F8DE0858}">
      <dgm:prSet/>
      <dgm:spPr/>
      <dgm:t>
        <a:bodyPr/>
        <a:lstStyle/>
        <a:p>
          <a:pPr algn="just"/>
          <a:endParaRPr lang="fr-FR"/>
        </a:p>
      </dgm:t>
    </dgm:pt>
    <dgm:pt modelId="{6CB539C0-1F9D-43D1-90AA-E48CA02C1741}" type="sibTrans" cxnId="{1C2F2FDC-B773-48D9-B6D1-E451F8DE0858}">
      <dgm:prSet/>
      <dgm:spPr/>
      <dgm:t>
        <a:bodyPr/>
        <a:lstStyle/>
        <a:p>
          <a:pPr algn="just"/>
          <a:endParaRPr lang="fr-FR"/>
        </a:p>
      </dgm:t>
    </dgm:pt>
    <dgm:pt modelId="{9EA63138-2E5A-451D-A50A-0D3A8EEF839A}">
      <dgm:prSet phldrT="[Texte]"/>
      <dgm:spPr/>
      <dgm:t>
        <a:bodyPr/>
        <a:lstStyle/>
        <a:p>
          <a:pPr algn="just"/>
          <a:r>
            <a:rPr lang="fr-FR" dirty="0">
              <a:solidFill>
                <a:srgbClr val="334D5C"/>
              </a:solidFill>
            </a:rPr>
            <a:t>1. Le contribuable engage des dépenses (emploi à domicile, etc.) ou réalise des investissements (Loi Pinel, etc.) en année N. </a:t>
          </a:r>
        </a:p>
      </dgm:t>
    </dgm:pt>
    <dgm:pt modelId="{B6B6F271-B52E-42EA-ACF7-717A3637B734}" type="parTrans" cxnId="{1C6843CA-CEA3-46E5-BE89-378EF740AB67}">
      <dgm:prSet/>
      <dgm:spPr/>
      <dgm:t>
        <a:bodyPr/>
        <a:lstStyle/>
        <a:p>
          <a:pPr algn="just"/>
          <a:endParaRPr lang="fr-FR"/>
        </a:p>
      </dgm:t>
    </dgm:pt>
    <dgm:pt modelId="{4AB7643F-931A-4533-B556-FC97A45C25FB}" type="sibTrans" cxnId="{1C6843CA-CEA3-46E5-BE89-378EF740AB67}">
      <dgm:prSet/>
      <dgm:spPr/>
      <dgm:t>
        <a:bodyPr/>
        <a:lstStyle/>
        <a:p>
          <a:pPr algn="just"/>
          <a:endParaRPr lang="fr-FR"/>
        </a:p>
      </dgm:t>
    </dgm:pt>
    <dgm:pt modelId="{C16EAA76-F5F4-4008-B7C8-7666E40992F4}">
      <dgm:prSet phldrT="[Texte]"/>
      <dgm:spPr>
        <a:solidFill>
          <a:srgbClr val="FF8135"/>
        </a:solidFill>
      </dgm:spPr>
      <dgm:t>
        <a:bodyPr/>
        <a:lstStyle/>
        <a:p>
          <a:pPr algn="just"/>
          <a:r>
            <a:rPr lang="fr-FR" dirty="0"/>
            <a:t>2020</a:t>
          </a:r>
        </a:p>
      </dgm:t>
    </dgm:pt>
    <dgm:pt modelId="{FC25348C-5579-4907-A272-EE018EAE5326}" type="parTrans" cxnId="{885F479D-AE20-45B8-83BD-63C25B1B2B49}">
      <dgm:prSet/>
      <dgm:spPr/>
      <dgm:t>
        <a:bodyPr/>
        <a:lstStyle/>
        <a:p>
          <a:pPr algn="just"/>
          <a:endParaRPr lang="fr-FR"/>
        </a:p>
      </dgm:t>
    </dgm:pt>
    <dgm:pt modelId="{A49262D4-AEF8-4A43-938D-C5B923771AD1}" type="sibTrans" cxnId="{885F479D-AE20-45B8-83BD-63C25B1B2B49}">
      <dgm:prSet/>
      <dgm:spPr/>
      <dgm:t>
        <a:bodyPr/>
        <a:lstStyle/>
        <a:p>
          <a:pPr algn="just"/>
          <a:endParaRPr lang="fr-FR"/>
        </a:p>
      </dgm:t>
    </dgm:pt>
    <dgm:pt modelId="{47D56063-D188-43B5-AF2A-63CE22BBB174}">
      <dgm:prSet phldrT="[Texte]"/>
      <dgm:spPr/>
      <dgm:t>
        <a:bodyPr/>
        <a:lstStyle/>
        <a:p>
          <a:pPr algn="just"/>
          <a:r>
            <a:rPr lang="fr-FR" dirty="0">
              <a:solidFill>
                <a:schemeClr val="bg1"/>
              </a:solidFill>
            </a:rPr>
            <a:t>Les réductions et crédits d’impôt ne sont pas prises en compte dans le calcul du taux d’imposition du PAS appliqué en 2019</a:t>
          </a:r>
          <a:endParaRPr lang="fr-FR" strike="sngStrike" dirty="0">
            <a:solidFill>
              <a:schemeClr val="bg1"/>
            </a:solidFill>
          </a:endParaRPr>
        </a:p>
      </dgm:t>
    </dgm:pt>
    <dgm:pt modelId="{53DB91D9-313F-4454-BC42-4A8A0B0A99A7}" type="parTrans" cxnId="{E11F7F37-FE25-456C-ABA3-3247D934E607}">
      <dgm:prSet/>
      <dgm:spPr/>
      <dgm:t>
        <a:bodyPr/>
        <a:lstStyle/>
        <a:p>
          <a:pPr algn="just"/>
          <a:endParaRPr lang="fr-FR"/>
        </a:p>
      </dgm:t>
    </dgm:pt>
    <dgm:pt modelId="{96D74325-DC5C-4893-A494-CE9851AB8264}" type="sibTrans" cxnId="{E11F7F37-FE25-456C-ABA3-3247D934E607}">
      <dgm:prSet/>
      <dgm:spPr/>
      <dgm:t>
        <a:bodyPr/>
        <a:lstStyle/>
        <a:p>
          <a:pPr algn="just"/>
          <a:endParaRPr lang="fr-FR"/>
        </a:p>
      </dgm:t>
    </dgm:pt>
    <dgm:pt modelId="{65A11485-2B33-47A9-A1EA-8AEFB995105E}">
      <dgm:prSet phldrT="[Texte]"/>
      <dgm:spPr>
        <a:solidFill>
          <a:srgbClr val="334D5C"/>
        </a:solidFill>
      </dgm:spPr>
      <dgm:t>
        <a:bodyPr/>
        <a:lstStyle/>
        <a:p>
          <a:pPr algn="just"/>
          <a:r>
            <a:rPr lang="fr-FR" dirty="0"/>
            <a:t>2020</a:t>
          </a:r>
        </a:p>
      </dgm:t>
    </dgm:pt>
    <dgm:pt modelId="{1013F7FD-8F05-4C83-A037-5674B1561185}" type="parTrans" cxnId="{2A08B1BA-738B-4B8C-8A89-F88C70F83B85}">
      <dgm:prSet/>
      <dgm:spPr/>
      <dgm:t>
        <a:bodyPr/>
        <a:lstStyle/>
        <a:p>
          <a:pPr algn="just"/>
          <a:endParaRPr lang="fr-FR"/>
        </a:p>
      </dgm:t>
    </dgm:pt>
    <dgm:pt modelId="{3FB33DDC-0AE3-48C9-9C5E-0C48CB171A81}" type="sibTrans" cxnId="{2A08B1BA-738B-4B8C-8A89-F88C70F83B85}">
      <dgm:prSet/>
      <dgm:spPr/>
      <dgm:t>
        <a:bodyPr/>
        <a:lstStyle/>
        <a:p>
          <a:pPr algn="just"/>
          <a:endParaRPr lang="fr-FR"/>
        </a:p>
      </dgm:t>
    </dgm:pt>
    <dgm:pt modelId="{046469FE-468B-4E90-9950-316C01AD82DD}">
      <dgm:prSet phldrT="[Texte]" custT="1"/>
      <dgm:spPr/>
      <dgm:t>
        <a:bodyPr/>
        <a:lstStyle/>
        <a:p>
          <a:pPr algn="just"/>
          <a:r>
            <a:rPr lang="fr-FR" sz="800" dirty="0"/>
            <a:t>mai./juin:</a:t>
          </a:r>
        </a:p>
      </dgm:t>
    </dgm:pt>
    <dgm:pt modelId="{22317E7D-F2D6-4769-8A81-4D3DEF1A0F0D}" type="parTrans" cxnId="{3DA91392-6992-41E7-8364-2097151FA1AB}">
      <dgm:prSet/>
      <dgm:spPr/>
      <dgm:t>
        <a:bodyPr/>
        <a:lstStyle/>
        <a:p>
          <a:pPr algn="just"/>
          <a:endParaRPr lang="fr-FR"/>
        </a:p>
      </dgm:t>
    </dgm:pt>
    <dgm:pt modelId="{E130D46E-B4B7-4850-9086-99FADEB0B9AF}" type="sibTrans" cxnId="{3DA91392-6992-41E7-8364-2097151FA1AB}">
      <dgm:prSet/>
      <dgm:spPr/>
      <dgm:t>
        <a:bodyPr/>
        <a:lstStyle/>
        <a:p>
          <a:pPr algn="just"/>
          <a:endParaRPr lang="fr-FR"/>
        </a:p>
      </dgm:t>
    </dgm:pt>
    <dgm:pt modelId="{B481C32A-79B1-419D-A022-E503039D728B}">
      <dgm:prSet custT="1"/>
      <dgm:spPr/>
      <dgm:t>
        <a:bodyPr/>
        <a:lstStyle/>
        <a:p>
          <a:pPr algn="just"/>
          <a:r>
            <a:rPr lang="fr-FR" sz="800" dirty="0"/>
            <a:t>le contribuable déclare ses revenus de  l'année .2019</a:t>
          </a:r>
        </a:p>
      </dgm:t>
    </dgm:pt>
    <dgm:pt modelId="{92BA7C82-4FE4-4681-8427-139F2B20C692}" type="parTrans" cxnId="{FB6057D1-3FF0-458D-BF28-52680E8F1EFF}">
      <dgm:prSet/>
      <dgm:spPr/>
      <dgm:t>
        <a:bodyPr/>
        <a:lstStyle/>
        <a:p>
          <a:pPr algn="just"/>
          <a:endParaRPr lang="fr-FR"/>
        </a:p>
      </dgm:t>
    </dgm:pt>
    <dgm:pt modelId="{E66DC4E8-D8EB-4BC4-B0E5-6A650704A0B1}" type="sibTrans" cxnId="{FB6057D1-3FF0-458D-BF28-52680E8F1EFF}">
      <dgm:prSet/>
      <dgm:spPr/>
      <dgm:t>
        <a:bodyPr/>
        <a:lstStyle/>
        <a:p>
          <a:pPr algn="just"/>
          <a:endParaRPr lang="fr-FR"/>
        </a:p>
      </dgm:t>
    </dgm:pt>
    <dgm:pt modelId="{98BE7A93-B371-44F9-B84D-DA6F0C6D21ED}">
      <dgm:prSet/>
      <dgm:spPr/>
      <dgm:t>
        <a:bodyPr/>
        <a:lstStyle/>
        <a:p>
          <a:pPr algn="just"/>
          <a:r>
            <a:rPr lang="fr-FR" dirty="0">
              <a:solidFill>
                <a:schemeClr val="bg1"/>
              </a:solidFill>
            </a:rPr>
            <a:t>2020</a:t>
          </a:r>
        </a:p>
      </dgm:t>
    </dgm:pt>
    <dgm:pt modelId="{96E61223-8F53-45B9-BCBE-0FD873EBAB24}" type="parTrans" cxnId="{8EB67FC8-3DF6-4DB8-B7E9-C0C94B4D6262}">
      <dgm:prSet/>
      <dgm:spPr/>
      <dgm:t>
        <a:bodyPr/>
        <a:lstStyle/>
        <a:p>
          <a:pPr algn="just"/>
          <a:endParaRPr lang="fr-FR"/>
        </a:p>
      </dgm:t>
    </dgm:pt>
    <dgm:pt modelId="{8EDB53AC-ECFE-481A-B251-90BF76642696}" type="sibTrans" cxnId="{8EB67FC8-3DF6-4DB8-B7E9-C0C94B4D6262}">
      <dgm:prSet/>
      <dgm:spPr/>
      <dgm:t>
        <a:bodyPr/>
        <a:lstStyle/>
        <a:p>
          <a:pPr algn="just"/>
          <a:endParaRPr lang="fr-FR"/>
        </a:p>
      </dgm:t>
    </dgm:pt>
    <dgm:pt modelId="{605809A1-DFD6-498D-B6BA-8528712D95FF}">
      <dgm:prSet/>
      <dgm:spPr/>
      <dgm:t>
        <a:bodyPr/>
        <a:lstStyle/>
        <a:p>
          <a:pPr algn="just"/>
          <a:r>
            <a:rPr lang="fr-FR" dirty="0">
              <a:solidFill>
                <a:schemeClr val="bg1"/>
              </a:solidFill>
            </a:rPr>
            <a:t>L’administration fiscale détermine le montant de l’impôt du au titre de 2019, en tenant compte des réductions et crédits </a:t>
          </a:r>
          <a:r>
            <a:rPr lang="fr-FR" dirty="0"/>
            <a:t>d'impôts dont bénéficie le contribuable au titre de l'année 2019 et du montant des prélèvements effectué en 2019 et de l’avance de CI/RI octroyée en janvier 2020</a:t>
          </a:r>
        </a:p>
      </dgm:t>
    </dgm:pt>
    <dgm:pt modelId="{E41CE719-0E37-401D-9C1B-AE68544A8583}" type="parTrans" cxnId="{BB05DB62-AEB0-4AEC-AD97-6052D17A4252}">
      <dgm:prSet/>
      <dgm:spPr/>
      <dgm:t>
        <a:bodyPr/>
        <a:lstStyle/>
        <a:p>
          <a:pPr algn="just"/>
          <a:endParaRPr lang="fr-FR"/>
        </a:p>
      </dgm:t>
    </dgm:pt>
    <dgm:pt modelId="{79DCFC06-7DD0-469A-880E-AB2D810C66E4}" type="sibTrans" cxnId="{BB05DB62-AEB0-4AEC-AD97-6052D17A4252}">
      <dgm:prSet/>
      <dgm:spPr/>
      <dgm:t>
        <a:bodyPr/>
        <a:lstStyle/>
        <a:p>
          <a:pPr algn="just"/>
          <a:endParaRPr lang="fr-FR"/>
        </a:p>
      </dgm:t>
    </dgm:pt>
    <dgm:pt modelId="{3EEE7380-FE82-4ED1-8971-2A4EBF732C0B}">
      <dgm:prSet phldrT="[Texte]"/>
      <dgm:spPr>
        <a:solidFill>
          <a:srgbClr val="F1C959"/>
        </a:solidFill>
      </dgm:spPr>
      <dgm:t>
        <a:bodyPr/>
        <a:lstStyle/>
        <a:p>
          <a:pPr algn="just"/>
          <a:r>
            <a:rPr lang="fr-FR" dirty="0"/>
            <a:t>2020</a:t>
          </a:r>
        </a:p>
      </dgm:t>
    </dgm:pt>
    <dgm:pt modelId="{E4818C47-82F0-49FD-84C7-FAE08E8B8C8A}" type="parTrans" cxnId="{83772E35-E04A-4E92-B223-4E0C645552AF}">
      <dgm:prSet/>
      <dgm:spPr/>
      <dgm:t>
        <a:bodyPr/>
        <a:lstStyle/>
        <a:p>
          <a:endParaRPr lang="fr-FR"/>
        </a:p>
      </dgm:t>
    </dgm:pt>
    <dgm:pt modelId="{F5C6D429-AE1B-4091-B0AA-3E1E797AE6F8}" type="sibTrans" cxnId="{83772E35-E04A-4E92-B223-4E0C645552AF}">
      <dgm:prSet/>
      <dgm:spPr/>
      <dgm:t>
        <a:bodyPr/>
        <a:lstStyle/>
        <a:p>
          <a:endParaRPr lang="fr-FR"/>
        </a:p>
      </dgm:t>
    </dgm:pt>
    <dgm:pt modelId="{B1D5A89A-6939-4B76-BD0E-96340444A7DE}">
      <dgm:prSet phldrT="[Texte]"/>
      <dgm:spPr/>
      <dgm:t>
        <a:bodyPr/>
        <a:lstStyle/>
        <a:p>
          <a:pPr algn="just"/>
          <a:r>
            <a:rPr lang="fr-FR" dirty="0">
              <a:solidFill>
                <a:schemeClr val="tx1"/>
              </a:solidFill>
            </a:rPr>
            <a:t>Le 15 janvier versement par l’administration fiscale sur le compte bancaire  du contribuable d’un acompte de 60 % des certains crédits d’et réductions d’impôts accordés au titre de l’imposition des  revenus 2018</a:t>
          </a:r>
        </a:p>
      </dgm:t>
    </dgm:pt>
    <dgm:pt modelId="{3B92FA65-EBAF-4A2B-837D-C148753EAE5F}" type="parTrans" cxnId="{A8ACADCD-215E-4D8F-9A16-594B8C99A936}">
      <dgm:prSet/>
      <dgm:spPr/>
      <dgm:t>
        <a:bodyPr/>
        <a:lstStyle/>
        <a:p>
          <a:endParaRPr lang="fr-FR"/>
        </a:p>
      </dgm:t>
    </dgm:pt>
    <dgm:pt modelId="{072AD56A-0DAE-48F8-B093-144870538015}" type="sibTrans" cxnId="{A8ACADCD-215E-4D8F-9A16-594B8C99A936}">
      <dgm:prSet/>
      <dgm:spPr/>
      <dgm:t>
        <a:bodyPr/>
        <a:lstStyle/>
        <a:p>
          <a:endParaRPr lang="fr-FR"/>
        </a:p>
      </dgm:t>
    </dgm:pt>
    <dgm:pt modelId="{6E4DFE81-5CDF-4B22-95EC-7D57306B2966}">
      <dgm:prSet custT="1"/>
      <dgm:spPr/>
      <dgm:t>
        <a:bodyPr/>
        <a:lstStyle/>
        <a:p>
          <a:pPr algn="just"/>
          <a:r>
            <a:rPr lang="fr-FR" sz="800" dirty="0"/>
            <a:t>L'administration fiscale calcule le montant final de l'impôt sur ces revenus  </a:t>
          </a:r>
        </a:p>
      </dgm:t>
    </dgm:pt>
    <dgm:pt modelId="{7BC09797-D1C2-4B7C-9809-B8617DC715F0}" type="parTrans" cxnId="{ECC0DE14-DA2A-4143-9677-2F04D00902C1}">
      <dgm:prSet/>
      <dgm:spPr/>
      <dgm:t>
        <a:bodyPr/>
        <a:lstStyle/>
        <a:p>
          <a:endParaRPr lang="fr-FR"/>
        </a:p>
      </dgm:t>
    </dgm:pt>
    <dgm:pt modelId="{2F8BF3DF-75C5-4F8B-AA34-0F1703373A75}" type="sibTrans" cxnId="{ECC0DE14-DA2A-4143-9677-2F04D00902C1}">
      <dgm:prSet/>
      <dgm:spPr/>
      <dgm:t>
        <a:bodyPr/>
        <a:lstStyle/>
        <a:p>
          <a:endParaRPr lang="fr-FR"/>
        </a:p>
      </dgm:t>
    </dgm:pt>
    <dgm:pt modelId="{3D404E91-DBAE-4D62-914C-756D4945C09E}" type="pres">
      <dgm:prSet presAssocID="{E74AADF3-057B-4006-BFAD-07BFE4D7C405}" presName="Name0" presStyleCnt="0">
        <dgm:presLayoutVars>
          <dgm:dir/>
          <dgm:animLvl val="lvl"/>
          <dgm:resizeHandles val="exact"/>
        </dgm:presLayoutVars>
      </dgm:prSet>
      <dgm:spPr/>
      <dgm:t>
        <a:bodyPr/>
        <a:lstStyle/>
        <a:p>
          <a:endParaRPr lang="fr-FR"/>
        </a:p>
      </dgm:t>
    </dgm:pt>
    <dgm:pt modelId="{E0CF34DA-A02C-48A0-8854-DC16543C84AF}" type="pres">
      <dgm:prSet presAssocID="{690F6A38-5681-4252-8975-BF9D03E7DFF0}" presName="compositeNode" presStyleCnt="0">
        <dgm:presLayoutVars>
          <dgm:bulletEnabled val="1"/>
        </dgm:presLayoutVars>
      </dgm:prSet>
      <dgm:spPr/>
    </dgm:pt>
    <dgm:pt modelId="{71EFA58C-38CE-4F41-9987-844917E0887C}" type="pres">
      <dgm:prSet presAssocID="{690F6A38-5681-4252-8975-BF9D03E7DFF0}" presName="bgRect" presStyleLbl="node1" presStyleIdx="0" presStyleCnt="5" custLinFactNeighborX="162" custLinFactNeighborY="-921"/>
      <dgm:spPr/>
      <dgm:t>
        <a:bodyPr/>
        <a:lstStyle/>
        <a:p>
          <a:endParaRPr lang="fr-FR"/>
        </a:p>
      </dgm:t>
    </dgm:pt>
    <dgm:pt modelId="{1187DAC8-903B-48FF-9887-D8A7A8B43BC5}" type="pres">
      <dgm:prSet presAssocID="{690F6A38-5681-4252-8975-BF9D03E7DFF0}" presName="parentNode" presStyleLbl="node1" presStyleIdx="0" presStyleCnt="5">
        <dgm:presLayoutVars>
          <dgm:chMax val="0"/>
          <dgm:bulletEnabled val="1"/>
        </dgm:presLayoutVars>
      </dgm:prSet>
      <dgm:spPr/>
      <dgm:t>
        <a:bodyPr/>
        <a:lstStyle/>
        <a:p>
          <a:endParaRPr lang="fr-FR"/>
        </a:p>
      </dgm:t>
    </dgm:pt>
    <dgm:pt modelId="{61D011D0-7562-4A60-83E0-878B77D66204}" type="pres">
      <dgm:prSet presAssocID="{690F6A38-5681-4252-8975-BF9D03E7DFF0}" presName="childNode" presStyleLbl="node1" presStyleIdx="0" presStyleCnt="5">
        <dgm:presLayoutVars>
          <dgm:bulletEnabled val="1"/>
        </dgm:presLayoutVars>
      </dgm:prSet>
      <dgm:spPr/>
      <dgm:t>
        <a:bodyPr/>
        <a:lstStyle/>
        <a:p>
          <a:endParaRPr lang="fr-FR"/>
        </a:p>
      </dgm:t>
    </dgm:pt>
    <dgm:pt modelId="{ECBCB321-F487-45E4-AC57-3FE632E1235D}" type="pres">
      <dgm:prSet presAssocID="{6CB539C0-1F9D-43D1-90AA-E48CA02C1741}" presName="hSp" presStyleCnt="0"/>
      <dgm:spPr/>
    </dgm:pt>
    <dgm:pt modelId="{F5EA4DF0-3DFF-4004-B2E8-8032C166E237}" type="pres">
      <dgm:prSet presAssocID="{6CB539C0-1F9D-43D1-90AA-E48CA02C1741}" presName="vProcSp" presStyleCnt="0"/>
      <dgm:spPr/>
    </dgm:pt>
    <dgm:pt modelId="{9153A13E-5FB0-47E7-B8B4-EE5A9D5B43C9}" type="pres">
      <dgm:prSet presAssocID="{6CB539C0-1F9D-43D1-90AA-E48CA02C1741}" presName="vSp1" presStyleCnt="0"/>
      <dgm:spPr/>
    </dgm:pt>
    <dgm:pt modelId="{E9B1F9D6-BBF8-4FDB-BC4E-FA10DBD20CF8}" type="pres">
      <dgm:prSet presAssocID="{6CB539C0-1F9D-43D1-90AA-E48CA02C1741}" presName="simulatedConn" presStyleLbl="solidFgAcc1" presStyleIdx="0" presStyleCnt="4"/>
      <dgm:spPr/>
    </dgm:pt>
    <dgm:pt modelId="{D267DB5E-CEB6-4994-A0EC-673EFFC2C77A}" type="pres">
      <dgm:prSet presAssocID="{6CB539C0-1F9D-43D1-90AA-E48CA02C1741}" presName="vSp2" presStyleCnt="0"/>
      <dgm:spPr/>
    </dgm:pt>
    <dgm:pt modelId="{BC45FEB4-051A-427A-B669-387985284232}" type="pres">
      <dgm:prSet presAssocID="{6CB539C0-1F9D-43D1-90AA-E48CA02C1741}" presName="sibTrans" presStyleCnt="0"/>
      <dgm:spPr/>
    </dgm:pt>
    <dgm:pt modelId="{C7FD813D-708B-46D8-9D9B-6632AC33056D}" type="pres">
      <dgm:prSet presAssocID="{C16EAA76-F5F4-4008-B7C8-7666E40992F4}" presName="compositeNode" presStyleCnt="0">
        <dgm:presLayoutVars>
          <dgm:bulletEnabled val="1"/>
        </dgm:presLayoutVars>
      </dgm:prSet>
      <dgm:spPr/>
    </dgm:pt>
    <dgm:pt modelId="{B45E6D51-80C9-4908-975E-2728360013A5}" type="pres">
      <dgm:prSet presAssocID="{C16EAA76-F5F4-4008-B7C8-7666E40992F4}" presName="bgRect" presStyleLbl="node1" presStyleIdx="1" presStyleCnt="5"/>
      <dgm:spPr/>
      <dgm:t>
        <a:bodyPr/>
        <a:lstStyle/>
        <a:p>
          <a:endParaRPr lang="fr-FR"/>
        </a:p>
      </dgm:t>
    </dgm:pt>
    <dgm:pt modelId="{5E18CDAD-28BD-45A5-B491-2E1D96D30A9A}" type="pres">
      <dgm:prSet presAssocID="{C16EAA76-F5F4-4008-B7C8-7666E40992F4}" presName="parentNode" presStyleLbl="node1" presStyleIdx="1" presStyleCnt="5">
        <dgm:presLayoutVars>
          <dgm:chMax val="0"/>
          <dgm:bulletEnabled val="1"/>
        </dgm:presLayoutVars>
      </dgm:prSet>
      <dgm:spPr/>
      <dgm:t>
        <a:bodyPr/>
        <a:lstStyle/>
        <a:p>
          <a:endParaRPr lang="fr-FR"/>
        </a:p>
      </dgm:t>
    </dgm:pt>
    <dgm:pt modelId="{B10DE4F3-7A7A-4D5F-B082-76F5C5828B8C}" type="pres">
      <dgm:prSet presAssocID="{C16EAA76-F5F4-4008-B7C8-7666E40992F4}" presName="childNode" presStyleLbl="node1" presStyleIdx="1" presStyleCnt="5">
        <dgm:presLayoutVars>
          <dgm:bulletEnabled val="1"/>
        </dgm:presLayoutVars>
      </dgm:prSet>
      <dgm:spPr/>
      <dgm:t>
        <a:bodyPr/>
        <a:lstStyle/>
        <a:p>
          <a:endParaRPr lang="fr-FR"/>
        </a:p>
      </dgm:t>
    </dgm:pt>
    <dgm:pt modelId="{3BFD6B3E-949E-4363-A214-B6F4DDA58C05}" type="pres">
      <dgm:prSet presAssocID="{A49262D4-AEF8-4A43-938D-C5B923771AD1}" presName="hSp" presStyleCnt="0"/>
      <dgm:spPr/>
    </dgm:pt>
    <dgm:pt modelId="{3ED255F2-2BA1-4543-90E6-8260CE9E90C8}" type="pres">
      <dgm:prSet presAssocID="{A49262D4-AEF8-4A43-938D-C5B923771AD1}" presName="vProcSp" presStyleCnt="0"/>
      <dgm:spPr/>
    </dgm:pt>
    <dgm:pt modelId="{4ED2A67B-B295-4BD1-AAA8-A4B857EA120E}" type="pres">
      <dgm:prSet presAssocID="{A49262D4-AEF8-4A43-938D-C5B923771AD1}" presName="vSp1" presStyleCnt="0"/>
      <dgm:spPr/>
    </dgm:pt>
    <dgm:pt modelId="{025158C0-DDE1-45FF-88FB-2F58A1593EBD}" type="pres">
      <dgm:prSet presAssocID="{A49262D4-AEF8-4A43-938D-C5B923771AD1}" presName="simulatedConn" presStyleLbl="solidFgAcc1" presStyleIdx="1" presStyleCnt="4"/>
      <dgm:spPr/>
    </dgm:pt>
    <dgm:pt modelId="{86EB5D59-B0CB-4566-A4B7-B7F6CA790811}" type="pres">
      <dgm:prSet presAssocID="{A49262D4-AEF8-4A43-938D-C5B923771AD1}" presName="vSp2" presStyleCnt="0"/>
      <dgm:spPr/>
    </dgm:pt>
    <dgm:pt modelId="{0DF43098-ED32-4860-92F5-BE44B9D4B663}" type="pres">
      <dgm:prSet presAssocID="{A49262D4-AEF8-4A43-938D-C5B923771AD1}" presName="sibTrans" presStyleCnt="0"/>
      <dgm:spPr/>
    </dgm:pt>
    <dgm:pt modelId="{1FF8BC9E-6C8C-4951-AA83-4617A2391679}" type="pres">
      <dgm:prSet presAssocID="{3EEE7380-FE82-4ED1-8971-2A4EBF732C0B}" presName="compositeNode" presStyleCnt="0">
        <dgm:presLayoutVars>
          <dgm:bulletEnabled val="1"/>
        </dgm:presLayoutVars>
      </dgm:prSet>
      <dgm:spPr/>
    </dgm:pt>
    <dgm:pt modelId="{F3C8A19F-B084-4CA5-8E95-6F832320CE77}" type="pres">
      <dgm:prSet presAssocID="{3EEE7380-FE82-4ED1-8971-2A4EBF732C0B}" presName="bgRect" presStyleLbl="node1" presStyleIdx="2" presStyleCnt="5"/>
      <dgm:spPr/>
      <dgm:t>
        <a:bodyPr/>
        <a:lstStyle/>
        <a:p>
          <a:endParaRPr lang="fr-FR"/>
        </a:p>
      </dgm:t>
    </dgm:pt>
    <dgm:pt modelId="{E27B44ED-A15C-412F-8181-35EB01061B9C}" type="pres">
      <dgm:prSet presAssocID="{3EEE7380-FE82-4ED1-8971-2A4EBF732C0B}" presName="parentNode" presStyleLbl="node1" presStyleIdx="2" presStyleCnt="5">
        <dgm:presLayoutVars>
          <dgm:chMax val="0"/>
          <dgm:bulletEnabled val="1"/>
        </dgm:presLayoutVars>
      </dgm:prSet>
      <dgm:spPr/>
      <dgm:t>
        <a:bodyPr/>
        <a:lstStyle/>
        <a:p>
          <a:endParaRPr lang="fr-FR"/>
        </a:p>
      </dgm:t>
    </dgm:pt>
    <dgm:pt modelId="{86522B17-6D48-47B1-963C-3ECFA4CAF28E}" type="pres">
      <dgm:prSet presAssocID="{3EEE7380-FE82-4ED1-8971-2A4EBF732C0B}" presName="childNode" presStyleLbl="node1" presStyleIdx="2" presStyleCnt="5">
        <dgm:presLayoutVars>
          <dgm:bulletEnabled val="1"/>
        </dgm:presLayoutVars>
      </dgm:prSet>
      <dgm:spPr/>
      <dgm:t>
        <a:bodyPr/>
        <a:lstStyle/>
        <a:p>
          <a:endParaRPr lang="fr-FR"/>
        </a:p>
      </dgm:t>
    </dgm:pt>
    <dgm:pt modelId="{571B8702-742D-4529-9439-985351129D6C}" type="pres">
      <dgm:prSet presAssocID="{F5C6D429-AE1B-4091-B0AA-3E1E797AE6F8}" presName="hSp" presStyleCnt="0"/>
      <dgm:spPr/>
    </dgm:pt>
    <dgm:pt modelId="{497BCBDB-2103-46FF-B289-BD51CACD539D}" type="pres">
      <dgm:prSet presAssocID="{F5C6D429-AE1B-4091-B0AA-3E1E797AE6F8}" presName="vProcSp" presStyleCnt="0"/>
      <dgm:spPr/>
    </dgm:pt>
    <dgm:pt modelId="{7C45188F-1FEC-4FF1-87E4-9ACBE9A2A631}" type="pres">
      <dgm:prSet presAssocID="{F5C6D429-AE1B-4091-B0AA-3E1E797AE6F8}" presName="vSp1" presStyleCnt="0"/>
      <dgm:spPr/>
    </dgm:pt>
    <dgm:pt modelId="{3E970C5D-DF5E-4278-83D2-0D712B9D50C5}" type="pres">
      <dgm:prSet presAssocID="{F5C6D429-AE1B-4091-B0AA-3E1E797AE6F8}" presName="simulatedConn" presStyleLbl="solidFgAcc1" presStyleIdx="2" presStyleCnt="4"/>
      <dgm:spPr/>
    </dgm:pt>
    <dgm:pt modelId="{D4533DEB-8BBB-497E-9E57-3A71DAAFB70D}" type="pres">
      <dgm:prSet presAssocID="{F5C6D429-AE1B-4091-B0AA-3E1E797AE6F8}" presName="vSp2" presStyleCnt="0"/>
      <dgm:spPr/>
    </dgm:pt>
    <dgm:pt modelId="{4DE7BB10-45F6-4EC1-A18D-75F56505EF32}" type="pres">
      <dgm:prSet presAssocID="{F5C6D429-AE1B-4091-B0AA-3E1E797AE6F8}" presName="sibTrans" presStyleCnt="0"/>
      <dgm:spPr/>
    </dgm:pt>
    <dgm:pt modelId="{4D5CC639-F351-4D00-BBF0-877A45870AAD}" type="pres">
      <dgm:prSet presAssocID="{65A11485-2B33-47A9-A1EA-8AEFB995105E}" presName="compositeNode" presStyleCnt="0">
        <dgm:presLayoutVars>
          <dgm:bulletEnabled val="1"/>
        </dgm:presLayoutVars>
      </dgm:prSet>
      <dgm:spPr/>
    </dgm:pt>
    <dgm:pt modelId="{431E5A17-1D32-4EAF-BF8A-D757BE740555}" type="pres">
      <dgm:prSet presAssocID="{65A11485-2B33-47A9-A1EA-8AEFB995105E}" presName="bgRect" presStyleLbl="node1" presStyleIdx="3" presStyleCnt="5"/>
      <dgm:spPr/>
      <dgm:t>
        <a:bodyPr/>
        <a:lstStyle/>
        <a:p>
          <a:endParaRPr lang="fr-FR"/>
        </a:p>
      </dgm:t>
    </dgm:pt>
    <dgm:pt modelId="{C6D200D3-37C5-409B-B85F-C2D95596DBFC}" type="pres">
      <dgm:prSet presAssocID="{65A11485-2B33-47A9-A1EA-8AEFB995105E}" presName="parentNode" presStyleLbl="node1" presStyleIdx="3" presStyleCnt="5">
        <dgm:presLayoutVars>
          <dgm:chMax val="0"/>
          <dgm:bulletEnabled val="1"/>
        </dgm:presLayoutVars>
      </dgm:prSet>
      <dgm:spPr/>
      <dgm:t>
        <a:bodyPr/>
        <a:lstStyle/>
        <a:p>
          <a:endParaRPr lang="fr-FR"/>
        </a:p>
      </dgm:t>
    </dgm:pt>
    <dgm:pt modelId="{E0F0ABDD-E100-4E9E-B190-68C9BF450628}" type="pres">
      <dgm:prSet presAssocID="{65A11485-2B33-47A9-A1EA-8AEFB995105E}" presName="childNode" presStyleLbl="node1" presStyleIdx="3" presStyleCnt="5">
        <dgm:presLayoutVars>
          <dgm:bulletEnabled val="1"/>
        </dgm:presLayoutVars>
      </dgm:prSet>
      <dgm:spPr/>
      <dgm:t>
        <a:bodyPr/>
        <a:lstStyle/>
        <a:p>
          <a:endParaRPr lang="fr-FR"/>
        </a:p>
      </dgm:t>
    </dgm:pt>
    <dgm:pt modelId="{AEBAC37D-1EA6-41E8-AB46-554EFE57D460}" type="pres">
      <dgm:prSet presAssocID="{3FB33DDC-0AE3-48C9-9C5E-0C48CB171A81}" presName="hSp" presStyleCnt="0"/>
      <dgm:spPr/>
    </dgm:pt>
    <dgm:pt modelId="{C1B9BFC5-E02D-4F04-A681-348C89ABDA6D}" type="pres">
      <dgm:prSet presAssocID="{3FB33DDC-0AE3-48C9-9C5E-0C48CB171A81}" presName="vProcSp" presStyleCnt="0"/>
      <dgm:spPr/>
    </dgm:pt>
    <dgm:pt modelId="{CE911029-5545-49EB-B4BE-61DDE78B7F57}" type="pres">
      <dgm:prSet presAssocID="{3FB33DDC-0AE3-48C9-9C5E-0C48CB171A81}" presName="vSp1" presStyleCnt="0"/>
      <dgm:spPr/>
    </dgm:pt>
    <dgm:pt modelId="{41B4A643-C96D-4DFE-B976-E583763B0F29}" type="pres">
      <dgm:prSet presAssocID="{3FB33DDC-0AE3-48C9-9C5E-0C48CB171A81}" presName="simulatedConn" presStyleLbl="solidFgAcc1" presStyleIdx="3" presStyleCnt="4"/>
      <dgm:spPr/>
    </dgm:pt>
    <dgm:pt modelId="{20AD300D-BEF8-4FEE-BD0B-FCF0AB205D83}" type="pres">
      <dgm:prSet presAssocID="{3FB33DDC-0AE3-48C9-9C5E-0C48CB171A81}" presName="vSp2" presStyleCnt="0"/>
      <dgm:spPr/>
    </dgm:pt>
    <dgm:pt modelId="{923C2B5E-272C-4F76-80FE-002E965B670B}" type="pres">
      <dgm:prSet presAssocID="{3FB33DDC-0AE3-48C9-9C5E-0C48CB171A81}" presName="sibTrans" presStyleCnt="0"/>
      <dgm:spPr/>
    </dgm:pt>
    <dgm:pt modelId="{EC00317A-EC21-4972-860C-006CDA8C8091}" type="pres">
      <dgm:prSet presAssocID="{98BE7A93-B371-44F9-B84D-DA6F0C6D21ED}" presName="compositeNode" presStyleCnt="0">
        <dgm:presLayoutVars>
          <dgm:bulletEnabled val="1"/>
        </dgm:presLayoutVars>
      </dgm:prSet>
      <dgm:spPr/>
    </dgm:pt>
    <dgm:pt modelId="{47DEA420-7F57-4471-BF34-C7B548C658B7}" type="pres">
      <dgm:prSet presAssocID="{98BE7A93-B371-44F9-B84D-DA6F0C6D21ED}" presName="bgRect" presStyleLbl="node1" presStyleIdx="4" presStyleCnt="5"/>
      <dgm:spPr/>
      <dgm:t>
        <a:bodyPr/>
        <a:lstStyle/>
        <a:p>
          <a:endParaRPr lang="fr-FR"/>
        </a:p>
      </dgm:t>
    </dgm:pt>
    <dgm:pt modelId="{809C6E01-DA95-4E72-8540-8390DAB8F99C}" type="pres">
      <dgm:prSet presAssocID="{98BE7A93-B371-44F9-B84D-DA6F0C6D21ED}" presName="parentNode" presStyleLbl="node1" presStyleIdx="4" presStyleCnt="5">
        <dgm:presLayoutVars>
          <dgm:chMax val="0"/>
          <dgm:bulletEnabled val="1"/>
        </dgm:presLayoutVars>
      </dgm:prSet>
      <dgm:spPr/>
      <dgm:t>
        <a:bodyPr/>
        <a:lstStyle/>
        <a:p>
          <a:endParaRPr lang="fr-FR"/>
        </a:p>
      </dgm:t>
    </dgm:pt>
    <dgm:pt modelId="{353C76C6-33E5-4DF0-B173-3620DC0EA091}" type="pres">
      <dgm:prSet presAssocID="{98BE7A93-B371-44F9-B84D-DA6F0C6D21ED}" presName="childNode" presStyleLbl="node1" presStyleIdx="4" presStyleCnt="5">
        <dgm:presLayoutVars>
          <dgm:bulletEnabled val="1"/>
        </dgm:presLayoutVars>
      </dgm:prSet>
      <dgm:spPr/>
      <dgm:t>
        <a:bodyPr/>
        <a:lstStyle/>
        <a:p>
          <a:endParaRPr lang="fr-FR"/>
        </a:p>
      </dgm:t>
    </dgm:pt>
  </dgm:ptLst>
  <dgm:cxnLst>
    <dgm:cxn modelId="{CC3F1588-B0E3-4132-A748-9FF39A997D57}" type="presOf" srcId="{E74AADF3-057B-4006-BFAD-07BFE4D7C405}" destId="{3D404E91-DBAE-4D62-914C-756D4945C09E}" srcOrd="0" destOrd="0" presId="urn:microsoft.com/office/officeart/2005/8/layout/hProcess7"/>
    <dgm:cxn modelId="{CF5E17EB-DF88-437F-8F6C-BBCCCC50C79D}" type="presOf" srcId="{B1D5A89A-6939-4B76-BD0E-96340444A7DE}" destId="{86522B17-6D48-47B1-963C-3ECFA4CAF28E}" srcOrd="0" destOrd="0" presId="urn:microsoft.com/office/officeart/2005/8/layout/hProcess7"/>
    <dgm:cxn modelId="{3DA91392-6992-41E7-8364-2097151FA1AB}" srcId="{65A11485-2B33-47A9-A1EA-8AEFB995105E}" destId="{046469FE-468B-4E90-9950-316C01AD82DD}" srcOrd="0" destOrd="0" parTransId="{22317E7D-F2D6-4769-8A81-4D3DEF1A0F0D}" sibTransId="{E130D46E-B4B7-4850-9086-99FADEB0B9AF}"/>
    <dgm:cxn modelId="{0F22905A-AC42-43B7-B3A5-136E53003E9C}" type="presOf" srcId="{B481C32A-79B1-419D-A022-E503039D728B}" destId="{E0F0ABDD-E100-4E9E-B190-68C9BF450628}" srcOrd="0" destOrd="1" presId="urn:microsoft.com/office/officeart/2005/8/layout/hProcess7"/>
    <dgm:cxn modelId="{5347B02B-5636-43C0-9EFE-DA0CEE849316}" type="presOf" srcId="{9EA63138-2E5A-451D-A50A-0D3A8EEF839A}" destId="{61D011D0-7562-4A60-83E0-878B77D66204}" srcOrd="0" destOrd="0" presId="urn:microsoft.com/office/officeart/2005/8/layout/hProcess7"/>
    <dgm:cxn modelId="{DD5D645A-765C-4C90-BC23-67D174A33202}" type="presOf" srcId="{690F6A38-5681-4252-8975-BF9D03E7DFF0}" destId="{1187DAC8-903B-48FF-9887-D8A7A8B43BC5}" srcOrd="1" destOrd="0" presId="urn:microsoft.com/office/officeart/2005/8/layout/hProcess7"/>
    <dgm:cxn modelId="{BB05DB62-AEB0-4AEC-AD97-6052D17A4252}" srcId="{98BE7A93-B371-44F9-B84D-DA6F0C6D21ED}" destId="{605809A1-DFD6-498D-B6BA-8528712D95FF}" srcOrd="0" destOrd="0" parTransId="{E41CE719-0E37-401D-9C1B-AE68544A8583}" sibTransId="{79DCFC06-7DD0-469A-880E-AB2D810C66E4}"/>
    <dgm:cxn modelId="{1C6843CA-CEA3-46E5-BE89-378EF740AB67}" srcId="{690F6A38-5681-4252-8975-BF9D03E7DFF0}" destId="{9EA63138-2E5A-451D-A50A-0D3A8EEF839A}" srcOrd="0" destOrd="0" parTransId="{B6B6F271-B52E-42EA-ACF7-717A3637B734}" sibTransId="{4AB7643F-931A-4533-B556-FC97A45C25FB}"/>
    <dgm:cxn modelId="{83772E35-E04A-4E92-B223-4E0C645552AF}" srcId="{E74AADF3-057B-4006-BFAD-07BFE4D7C405}" destId="{3EEE7380-FE82-4ED1-8971-2A4EBF732C0B}" srcOrd="2" destOrd="0" parTransId="{E4818C47-82F0-49FD-84C7-FAE08E8B8C8A}" sibTransId="{F5C6D429-AE1B-4091-B0AA-3E1E797AE6F8}"/>
    <dgm:cxn modelId="{F032D1F4-9D94-4704-8091-A86720A7D7BC}" type="presOf" srcId="{C16EAA76-F5F4-4008-B7C8-7666E40992F4}" destId="{5E18CDAD-28BD-45A5-B491-2E1D96D30A9A}" srcOrd="1" destOrd="0" presId="urn:microsoft.com/office/officeart/2005/8/layout/hProcess7"/>
    <dgm:cxn modelId="{B1A0BCD6-3DF8-45DA-B46F-F72209490C04}" type="presOf" srcId="{605809A1-DFD6-498D-B6BA-8528712D95FF}" destId="{353C76C6-33E5-4DF0-B173-3620DC0EA091}" srcOrd="0" destOrd="0" presId="urn:microsoft.com/office/officeart/2005/8/layout/hProcess7"/>
    <dgm:cxn modelId="{2A08B1BA-738B-4B8C-8A89-F88C70F83B85}" srcId="{E74AADF3-057B-4006-BFAD-07BFE4D7C405}" destId="{65A11485-2B33-47A9-A1EA-8AEFB995105E}" srcOrd="3" destOrd="0" parTransId="{1013F7FD-8F05-4C83-A037-5674B1561185}" sibTransId="{3FB33DDC-0AE3-48C9-9C5E-0C48CB171A81}"/>
    <dgm:cxn modelId="{88FEA732-E956-443C-BFF3-22A61EE30665}" type="presOf" srcId="{98BE7A93-B371-44F9-B84D-DA6F0C6D21ED}" destId="{809C6E01-DA95-4E72-8540-8390DAB8F99C}" srcOrd="1" destOrd="0" presId="urn:microsoft.com/office/officeart/2005/8/layout/hProcess7"/>
    <dgm:cxn modelId="{885F479D-AE20-45B8-83BD-63C25B1B2B49}" srcId="{E74AADF3-057B-4006-BFAD-07BFE4D7C405}" destId="{C16EAA76-F5F4-4008-B7C8-7666E40992F4}" srcOrd="1" destOrd="0" parTransId="{FC25348C-5579-4907-A272-EE018EAE5326}" sibTransId="{A49262D4-AEF8-4A43-938D-C5B923771AD1}"/>
    <dgm:cxn modelId="{B42DE6F3-619E-45F0-AE41-45B5ACF0E77B}" type="presOf" srcId="{6E4DFE81-5CDF-4B22-95EC-7D57306B2966}" destId="{E0F0ABDD-E100-4E9E-B190-68C9BF450628}" srcOrd="0" destOrd="2" presId="urn:microsoft.com/office/officeart/2005/8/layout/hProcess7"/>
    <dgm:cxn modelId="{6C9F2016-F7ED-4291-8DCC-220D957D9467}" type="presOf" srcId="{3EEE7380-FE82-4ED1-8971-2A4EBF732C0B}" destId="{F3C8A19F-B084-4CA5-8E95-6F832320CE77}" srcOrd="0" destOrd="0" presId="urn:microsoft.com/office/officeart/2005/8/layout/hProcess7"/>
    <dgm:cxn modelId="{A8ACADCD-215E-4D8F-9A16-594B8C99A936}" srcId="{3EEE7380-FE82-4ED1-8971-2A4EBF732C0B}" destId="{B1D5A89A-6939-4B76-BD0E-96340444A7DE}" srcOrd="0" destOrd="0" parTransId="{3B92FA65-EBAF-4A2B-837D-C148753EAE5F}" sibTransId="{072AD56A-0DAE-48F8-B093-144870538015}"/>
    <dgm:cxn modelId="{0F230E59-7CD9-4ACE-8648-EC796254416A}" type="presOf" srcId="{046469FE-468B-4E90-9950-316C01AD82DD}" destId="{E0F0ABDD-E100-4E9E-B190-68C9BF450628}" srcOrd="0" destOrd="0" presId="urn:microsoft.com/office/officeart/2005/8/layout/hProcess7"/>
    <dgm:cxn modelId="{0B73F0D0-9E41-44CC-A684-D2FFE3719E88}" type="presOf" srcId="{690F6A38-5681-4252-8975-BF9D03E7DFF0}" destId="{71EFA58C-38CE-4F41-9987-844917E0887C}" srcOrd="0" destOrd="0" presId="urn:microsoft.com/office/officeart/2005/8/layout/hProcess7"/>
    <dgm:cxn modelId="{8EB67FC8-3DF6-4DB8-B7E9-C0C94B4D6262}" srcId="{E74AADF3-057B-4006-BFAD-07BFE4D7C405}" destId="{98BE7A93-B371-44F9-B84D-DA6F0C6D21ED}" srcOrd="4" destOrd="0" parTransId="{96E61223-8F53-45B9-BCBE-0FD873EBAB24}" sibTransId="{8EDB53AC-ECFE-481A-B251-90BF76642696}"/>
    <dgm:cxn modelId="{4FFB76C5-9213-40C2-B35F-D65FB9495D9C}" type="presOf" srcId="{65A11485-2B33-47A9-A1EA-8AEFB995105E}" destId="{C6D200D3-37C5-409B-B85F-C2D95596DBFC}" srcOrd="1" destOrd="0" presId="urn:microsoft.com/office/officeart/2005/8/layout/hProcess7"/>
    <dgm:cxn modelId="{ECC0DE14-DA2A-4143-9677-2F04D00902C1}" srcId="{046469FE-468B-4E90-9950-316C01AD82DD}" destId="{6E4DFE81-5CDF-4B22-95EC-7D57306B2966}" srcOrd="1" destOrd="0" parTransId="{7BC09797-D1C2-4B7C-9809-B8617DC715F0}" sibTransId="{2F8BF3DF-75C5-4F8B-AA34-0F1703373A75}"/>
    <dgm:cxn modelId="{208EF163-FDB0-482E-9718-36AED3022BD2}" type="presOf" srcId="{65A11485-2B33-47A9-A1EA-8AEFB995105E}" destId="{431E5A17-1D32-4EAF-BF8A-D757BE740555}" srcOrd="0" destOrd="0" presId="urn:microsoft.com/office/officeart/2005/8/layout/hProcess7"/>
    <dgm:cxn modelId="{1BA4E506-C680-4AEE-A1FC-F60E5BD30112}" type="presOf" srcId="{47D56063-D188-43B5-AF2A-63CE22BBB174}" destId="{B10DE4F3-7A7A-4D5F-B082-76F5C5828B8C}" srcOrd="0" destOrd="0" presId="urn:microsoft.com/office/officeart/2005/8/layout/hProcess7"/>
    <dgm:cxn modelId="{CE922EDF-7792-491E-9771-6697BAA7BC0C}" type="presOf" srcId="{3EEE7380-FE82-4ED1-8971-2A4EBF732C0B}" destId="{E27B44ED-A15C-412F-8181-35EB01061B9C}" srcOrd="1" destOrd="0" presId="urn:microsoft.com/office/officeart/2005/8/layout/hProcess7"/>
    <dgm:cxn modelId="{1C2F2FDC-B773-48D9-B6D1-E451F8DE0858}" srcId="{E74AADF3-057B-4006-BFAD-07BFE4D7C405}" destId="{690F6A38-5681-4252-8975-BF9D03E7DFF0}" srcOrd="0" destOrd="0" parTransId="{A260BCB6-C3F8-451A-9B42-14BF5D5B498B}" sibTransId="{6CB539C0-1F9D-43D1-90AA-E48CA02C1741}"/>
    <dgm:cxn modelId="{05C0DAD6-96A9-428B-ADF9-F81E4CF32B23}" type="presOf" srcId="{C16EAA76-F5F4-4008-B7C8-7666E40992F4}" destId="{B45E6D51-80C9-4908-975E-2728360013A5}" srcOrd="0" destOrd="0" presId="urn:microsoft.com/office/officeart/2005/8/layout/hProcess7"/>
    <dgm:cxn modelId="{70A2CA5D-D090-4105-B71B-7EC633DC0090}" type="presOf" srcId="{98BE7A93-B371-44F9-B84D-DA6F0C6D21ED}" destId="{47DEA420-7F57-4471-BF34-C7B548C658B7}" srcOrd="0" destOrd="0" presId="urn:microsoft.com/office/officeart/2005/8/layout/hProcess7"/>
    <dgm:cxn modelId="{E11F7F37-FE25-456C-ABA3-3247D934E607}" srcId="{C16EAA76-F5F4-4008-B7C8-7666E40992F4}" destId="{47D56063-D188-43B5-AF2A-63CE22BBB174}" srcOrd="0" destOrd="0" parTransId="{53DB91D9-313F-4454-BC42-4A8A0B0A99A7}" sibTransId="{96D74325-DC5C-4893-A494-CE9851AB8264}"/>
    <dgm:cxn modelId="{FB6057D1-3FF0-458D-BF28-52680E8F1EFF}" srcId="{046469FE-468B-4E90-9950-316C01AD82DD}" destId="{B481C32A-79B1-419D-A022-E503039D728B}" srcOrd="0" destOrd="0" parTransId="{92BA7C82-4FE4-4681-8427-139F2B20C692}" sibTransId="{E66DC4E8-D8EB-4BC4-B0E5-6A650704A0B1}"/>
    <dgm:cxn modelId="{532DA158-15FF-4815-B65B-5693364E8FCA}" type="presParOf" srcId="{3D404E91-DBAE-4D62-914C-756D4945C09E}" destId="{E0CF34DA-A02C-48A0-8854-DC16543C84AF}" srcOrd="0" destOrd="0" presId="urn:microsoft.com/office/officeart/2005/8/layout/hProcess7"/>
    <dgm:cxn modelId="{F032E917-B0F4-4317-AE46-F19AF1FE6193}" type="presParOf" srcId="{E0CF34DA-A02C-48A0-8854-DC16543C84AF}" destId="{71EFA58C-38CE-4F41-9987-844917E0887C}" srcOrd="0" destOrd="0" presId="urn:microsoft.com/office/officeart/2005/8/layout/hProcess7"/>
    <dgm:cxn modelId="{439A2707-5010-49B7-B110-1C1DF77742BB}" type="presParOf" srcId="{E0CF34DA-A02C-48A0-8854-DC16543C84AF}" destId="{1187DAC8-903B-48FF-9887-D8A7A8B43BC5}" srcOrd="1" destOrd="0" presId="urn:microsoft.com/office/officeart/2005/8/layout/hProcess7"/>
    <dgm:cxn modelId="{C2C4D4A7-1D96-4CF8-867F-C2A7CF6ED280}" type="presParOf" srcId="{E0CF34DA-A02C-48A0-8854-DC16543C84AF}" destId="{61D011D0-7562-4A60-83E0-878B77D66204}" srcOrd="2" destOrd="0" presId="urn:microsoft.com/office/officeart/2005/8/layout/hProcess7"/>
    <dgm:cxn modelId="{A3E6A2B9-4EB4-4111-B27E-8D0BB1EEF696}" type="presParOf" srcId="{3D404E91-DBAE-4D62-914C-756D4945C09E}" destId="{ECBCB321-F487-45E4-AC57-3FE632E1235D}" srcOrd="1" destOrd="0" presId="urn:microsoft.com/office/officeart/2005/8/layout/hProcess7"/>
    <dgm:cxn modelId="{A71DC5C3-FEEF-49FF-9431-D9B366CAE193}" type="presParOf" srcId="{3D404E91-DBAE-4D62-914C-756D4945C09E}" destId="{F5EA4DF0-3DFF-4004-B2E8-8032C166E237}" srcOrd="2" destOrd="0" presId="urn:microsoft.com/office/officeart/2005/8/layout/hProcess7"/>
    <dgm:cxn modelId="{CD537B90-E894-4811-B84F-71E6C22427A9}" type="presParOf" srcId="{F5EA4DF0-3DFF-4004-B2E8-8032C166E237}" destId="{9153A13E-5FB0-47E7-B8B4-EE5A9D5B43C9}" srcOrd="0" destOrd="0" presId="urn:microsoft.com/office/officeart/2005/8/layout/hProcess7"/>
    <dgm:cxn modelId="{3972BEA4-0544-46F3-9AED-9D6F8B0F9459}" type="presParOf" srcId="{F5EA4DF0-3DFF-4004-B2E8-8032C166E237}" destId="{E9B1F9D6-BBF8-4FDB-BC4E-FA10DBD20CF8}" srcOrd="1" destOrd="0" presId="urn:microsoft.com/office/officeart/2005/8/layout/hProcess7"/>
    <dgm:cxn modelId="{0A139E82-8999-44A3-9495-745F992473C2}" type="presParOf" srcId="{F5EA4DF0-3DFF-4004-B2E8-8032C166E237}" destId="{D267DB5E-CEB6-4994-A0EC-673EFFC2C77A}" srcOrd="2" destOrd="0" presId="urn:microsoft.com/office/officeart/2005/8/layout/hProcess7"/>
    <dgm:cxn modelId="{6A636EF7-F75C-4B5A-B24B-473DE04FBE6E}" type="presParOf" srcId="{3D404E91-DBAE-4D62-914C-756D4945C09E}" destId="{BC45FEB4-051A-427A-B669-387985284232}" srcOrd="3" destOrd="0" presId="urn:microsoft.com/office/officeart/2005/8/layout/hProcess7"/>
    <dgm:cxn modelId="{5A011E13-CE36-4C7F-AC3A-93A37C939708}" type="presParOf" srcId="{3D404E91-DBAE-4D62-914C-756D4945C09E}" destId="{C7FD813D-708B-46D8-9D9B-6632AC33056D}" srcOrd="4" destOrd="0" presId="urn:microsoft.com/office/officeart/2005/8/layout/hProcess7"/>
    <dgm:cxn modelId="{E04397E8-20C1-4D66-B01E-86C73B42B636}" type="presParOf" srcId="{C7FD813D-708B-46D8-9D9B-6632AC33056D}" destId="{B45E6D51-80C9-4908-975E-2728360013A5}" srcOrd="0" destOrd="0" presId="urn:microsoft.com/office/officeart/2005/8/layout/hProcess7"/>
    <dgm:cxn modelId="{C0DC568A-1AAA-4D2B-9BC4-A30F834B5AC7}" type="presParOf" srcId="{C7FD813D-708B-46D8-9D9B-6632AC33056D}" destId="{5E18CDAD-28BD-45A5-B491-2E1D96D30A9A}" srcOrd="1" destOrd="0" presId="urn:microsoft.com/office/officeart/2005/8/layout/hProcess7"/>
    <dgm:cxn modelId="{87FF8182-F172-47D8-843C-8E27410D5F7C}" type="presParOf" srcId="{C7FD813D-708B-46D8-9D9B-6632AC33056D}" destId="{B10DE4F3-7A7A-4D5F-B082-76F5C5828B8C}" srcOrd="2" destOrd="0" presId="urn:microsoft.com/office/officeart/2005/8/layout/hProcess7"/>
    <dgm:cxn modelId="{4A3BB78F-38EB-4F51-92FB-734099A77A69}" type="presParOf" srcId="{3D404E91-DBAE-4D62-914C-756D4945C09E}" destId="{3BFD6B3E-949E-4363-A214-B6F4DDA58C05}" srcOrd="5" destOrd="0" presId="urn:microsoft.com/office/officeart/2005/8/layout/hProcess7"/>
    <dgm:cxn modelId="{95DCFE74-BFEC-4548-AACF-084A60F7DB21}" type="presParOf" srcId="{3D404E91-DBAE-4D62-914C-756D4945C09E}" destId="{3ED255F2-2BA1-4543-90E6-8260CE9E90C8}" srcOrd="6" destOrd="0" presId="urn:microsoft.com/office/officeart/2005/8/layout/hProcess7"/>
    <dgm:cxn modelId="{010F9A22-9AA7-4986-BB1A-9C63C875A01F}" type="presParOf" srcId="{3ED255F2-2BA1-4543-90E6-8260CE9E90C8}" destId="{4ED2A67B-B295-4BD1-AAA8-A4B857EA120E}" srcOrd="0" destOrd="0" presId="urn:microsoft.com/office/officeart/2005/8/layout/hProcess7"/>
    <dgm:cxn modelId="{ABE27D3B-93CF-4BDC-8475-C19FBB1CB1C0}" type="presParOf" srcId="{3ED255F2-2BA1-4543-90E6-8260CE9E90C8}" destId="{025158C0-DDE1-45FF-88FB-2F58A1593EBD}" srcOrd="1" destOrd="0" presId="urn:microsoft.com/office/officeart/2005/8/layout/hProcess7"/>
    <dgm:cxn modelId="{67181EC1-D39B-4895-B36E-7A85F67DE826}" type="presParOf" srcId="{3ED255F2-2BA1-4543-90E6-8260CE9E90C8}" destId="{86EB5D59-B0CB-4566-A4B7-B7F6CA790811}" srcOrd="2" destOrd="0" presId="urn:microsoft.com/office/officeart/2005/8/layout/hProcess7"/>
    <dgm:cxn modelId="{E5D1421A-A548-46A5-8DDD-92D397BC25DE}" type="presParOf" srcId="{3D404E91-DBAE-4D62-914C-756D4945C09E}" destId="{0DF43098-ED32-4860-92F5-BE44B9D4B663}" srcOrd="7" destOrd="0" presId="urn:microsoft.com/office/officeart/2005/8/layout/hProcess7"/>
    <dgm:cxn modelId="{914B0554-BF81-4222-A5E4-2FA8CA542F9E}" type="presParOf" srcId="{3D404E91-DBAE-4D62-914C-756D4945C09E}" destId="{1FF8BC9E-6C8C-4951-AA83-4617A2391679}" srcOrd="8" destOrd="0" presId="urn:microsoft.com/office/officeart/2005/8/layout/hProcess7"/>
    <dgm:cxn modelId="{CBBC09F3-8462-4B5C-8D1B-70F5D3F9CB4A}" type="presParOf" srcId="{1FF8BC9E-6C8C-4951-AA83-4617A2391679}" destId="{F3C8A19F-B084-4CA5-8E95-6F832320CE77}" srcOrd="0" destOrd="0" presId="urn:microsoft.com/office/officeart/2005/8/layout/hProcess7"/>
    <dgm:cxn modelId="{16EADF8B-D14A-4EA2-B228-FC9D7324619E}" type="presParOf" srcId="{1FF8BC9E-6C8C-4951-AA83-4617A2391679}" destId="{E27B44ED-A15C-412F-8181-35EB01061B9C}" srcOrd="1" destOrd="0" presId="urn:microsoft.com/office/officeart/2005/8/layout/hProcess7"/>
    <dgm:cxn modelId="{B3DDE3A7-ABE6-4B08-A13D-2CD5D00F1835}" type="presParOf" srcId="{1FF8BC9E-6C8C-4951-AA83-4617A2391679}" destId="{86522B17-6D48-47B1-963C-3ECFA4CAF28E}" srcOrd="2" destOrd="0" presId="urn:microsoft.com/office/officeart/2005/8/layout/hProcess7"/>
    <dgm:cxn modelId="{2ABBC400-F3EE-4C7E-815C-7E47984302FA}" type="presParOf" srcId="{3D404E91-DBAE-4D62-914C-756D4945C09E}" destId="{571B8702-742D-4529-9439-985351129D6C}" srcOrd="9" destOrd="0" presId="urn:microsoft.com/office/officeart/2005/8/layout/hProcess7"/>
    <dgm:cxn modelId="{ABA2D017-9649-4F06-BB7F-7DEDB26EC878}" type="presParOf" srcId="{3D404E91-DBAE-4D62-914C-756D4945C09E}" destId="{497BCBDB-2103-46FF-B289-BD51CACD539D}" srcOrd="10" destOrd="0" presId="urn:microsoft.com/office/officeart/2005/8/layout/hProcess7"/>
    <dgm:cxn modelId="{D7441AC3-2CA9-43EC-A18C-36DAF19941CA}" type="presParOf" srcId="{497BCBDB-2103-46FF-B289-BD51CACD539D}" destId="{7C45188F-1FEC-4FF1-87E4-9ACBE9A2A631}" srcOrd="0" destOrd="0" presId="urn:microsoft.com/office/officeart/2005/8/layout/hProcess7"/>
    <dgm:cxn modelId="{500D6038-D0F3-4F57-BAC4-94A56828DF11}" type="presParOf" srcId="{497BCBDB-2103-46FF-B289-BD51CACD539D}" destId="{3E970C5D-DF5E-4278-83D2-0D712B9D50C5}" srcOrd="1" destOrd="0" presId="urn:microsoft.com/office/officeart/2005/8/layout/hProcess7"/>
    <dgm:cxn modelId="{A0164191-005E-473E-BA56-F09E9642B31B}" type="presParOf" srcId="{497BCBDB-2103-46FF-B289-BD51CACD539D}" destId="{D4533DEB-8BBB-497E-9E57-3A71DAAFB70D}" srcOrd="2" destOrd="0" presId="urn:microsoft.com/office/officeart/2005/8/layout/hProcess7"/>
    <dgm:cxn modelId="{6D2F3103-7F02-4EEC-9771-D7F798A2892D}" type="presParOf" srcId="{3D404E91-DBAE-4D62-914C-756D4945C09E}" destId="{4DE7BB10-45F6-4EC1-A18D-75F56505EF32}" srcOrd="11" destOrd="0" presId="urn:microsoft.com/office/officeart/2005/8/layout/hProcess7"/>
    <dgm:cxn modelId="{86B1F631-DCCF-400F-A9ED-D7BDFEC590EB}" type="presParOf" srcId="{3D404E91-DBAE-4D62-914C-756D4945C09E}" destId="{4D5CC639-F351-4D00-BBF0-877A45870AAD}" srcOrd="12" destOrd="0" presId="urn:microsoft.com/office/officeart/2005/8/layout/hProcess7"/>
    <dgm:cxn modelId="{71F068BC-C9AA-4147-97CC-A1C289ABED38}" type="presParOf" srcId="{4D5CC639-F351-4D00-BBF0-877A45870AAD}" destId="{431E5A17-1D32-4EAF-BF8A-D757BE740555}" srcOrd="0" destOrd="0" presId="urn:microsoft.com/office/officeart/2005/8/layout/hProcess7"/>
    <dgm:cxn modelId="{B34A7E32-021B-4312-86D3-684FEF6EB96A}" type="presParOf" srcId="{4D5CC639-F351-4D00-BBF0-877A45870AAD}" destId="{C6D200D3-37C5-409B-B85F-C2D95596DBFC}" srcOrd="1" destOrd="0" presId="urn:microsoft.com/office/officeart/2005/8/layout/hProcess7"/>
    <dgm:cxn modelId="{A867CF37-9750-4FF7-9116-21A014C3BE55}" type="presParOf" srcId="{4D5CC639-F351-4D00-BBF0-877A45870AAD}" destId="{E0F0ABDD-E100-4E9E-B190-68C9BF450628}" srcOrd="2" destOrd="0" presId="urn:microsoft.com/office/officeart/2005/8/layout/hProcess7"/>
    <dgm:cxn modelId="{3F5E3895-1D0D-4D7D-89A3-EFF31BF303D5}" type="presParOf" srcId="{3D404E91-DBAE-4D62-914C-756D4945C09E}" destId="{AEBAC37D-1EA6-41E8-AB46-554EFE57D460}" srcOrd="13" destOrd="0" presId="urn:microsoft.com/office/officeart/2005/8/layout/hProcess7"/>
    <dgm:cxn modelId="{2ED9F47D-3875-4D96-8B85-1235DA2EDA17}" type="presParOf" srcId="{3D404E91-DBAE-4D62-914C-756D4945C09E}" destId="{C1B9BFC5-E02D-4F04-A681-348C89ABDA6D}" srcOrd="14" destOrd="0" presId="urn:microsoft.com/office/officeart/2005/8/layout/hProcess7"/>
    <dgm:cxn modelId="{9D24B16F-572D-4E40-A455-0FF6E3995FF5}" type="presParOf" srcId="{C1B9BFC5-E02D-4F04-A681-348C89ABDA6D}" destId="{CE911029-5545-49EB-B4BE-61DDE78B7F57}" srcOrd="0" destOrd="0" presId="urn:microsoft.com/office/officeart/2005/8/layout/hProcess7"/>
    <dgm:cxn modelId="{DADE4533-BC31-49C2-9184-CFDA8F186F04}" type="presParOf" srcId="{C1B9BFC5-E02D-4F04-A681-348C89ABDA6D}" destId="{41B4A643-C96D-4DFE-B976-E583763B0F29}" srcOrd="1" destOrd="0" presId="urn:microsoft.com/office/officeart/2005/8/layout/hProcess7"/>
    <dgm:cxn modelId="{F499EA2E-0288-443F-9FF4-6E775C54D41C}" type="presParOf" srcId="{C1B9BFC5-E02D-4F04-A681-348C89ABDA6D}" destId="{20AD300D-BEF8-4FEE-BD0B-FCF0AB205D83}" srcOrd="2" destOrd="0" presId="urn:microsoft.com/office/officeart/2005/8/layout/hProcess7"/>
    <dgm:cxn modelId="{D85C5C40-1B5E-4437-B92A-0A10F27E27D1}" type="presParOf" srcId="{3D404E91-DBAE-4D62-914C-756D4945C09E}" destId="{923C2B5E-272C-4F76-80FE-002E965B670B}" srcOrd="15" destOrd="0" presId="urn:microsoft.com/office/officeart/2005/8/layout/hProcess7"/>
    <dgm:cxn modelId="{3F1874FF-7DA5-4186-815C-E5939F92115B}" type="presParOf" srcId="{3D404E91-DBAE-4D62-914C-756D4945C09E}" destId="{EC00317A-EC21-4972-860C-006CDA8C8091}" srcOrd="16" destOrd="0" presId="urn:microsoft.com/office/officeart/2005/8/layout/hProcess7"/>
    <dgm:cxn modelId="{6174CCCC-4E10-478A-8A75-5BBEEB6B0A03}" type="presParOf" srcId="{EC00317A-EC21-4972-860C-006CDA8C8091}" destId="{47DEA420-7F57-4471-BF34-C7B548C658B7}" srcOrd="0" destOrd="0" presId="urn:microsoft.com/office/officeart/2005/8/layout/hProcess7"/>
    <dgm:cxn modelId="{5A7D2B99-08C8-4482-9E56-2D592157BCA5}" type="presParOf" srcId="{EC00317A-EC21-4972-860C-006CDA8C8091}" destId="{809C6E01-DA95-4E72-8540-8390DAB8F99C}" srcOrd="1" destOrd="0" presId="urn:microsoft.com/office/officeart/2005/8/layout/hProcess7"/>
    <dgm:cxn modelId="{56B0BC48-4975-4796-A048-EDB28D2D28A1}" type="presParOf" srcId="{EC00317A-EC21-4972-860C-006CDA8C8091}" destId="{353C76C6-33E5-4DF0-B173-3620DC0EA091}"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F73DDA-2743-4488-B494-B5A4C645B720}" type="doc">
      <dgm:prSet loTypeId="urn:microsoft.com/office/officeart/2005/8/layout/hProcess9" loCatId="process" qsTypeId="urn:microsoft.com/office/officeart/2005/8/quickstyle/simple1" qsCatId="simple" csTypeId="urn:microsoft.com/office/officeart/2005/8/colors/accent1_2" csCatId="accent1" phldr="1"/>
      <dgm:spPr/>
    </dgm:pt>
    <dgm:pt modelId="{CBCBBB40-AF4E-4761-BF9D-4B7A12C905DB}">
      <dgm:prSet phldrT="[Texte]"/>
      <dgm:spPr>
        <a:solidFill>
          <a:srgbClr val="334D5C"/>
        </a:solidFill>
      </dgm:spPr>
      <dgm:t>
        <a:bodyPr/>
        <a:lstStyle/>
        <a:p>
          <a:pPr>
            <a:buFont typeface="Arial" panose="020B0604020202020204" pitchFamily="34" charset="0"/>
            <a:buChar char="•"/>
          </a:pPr>
          <a:r>
            <a:rPr lang="fr-FR" dirty="0">
              <a:solidFill>
                <a:schemeClr val="bg1"/>
              </a:solidFill>
            </a:rPr>
            <a:t>Pour les employés à domicile non soumis au prélèvement à la source, un acompte est prélevé chaque mois de septembre à décembre 2019. Cet acompte est calculé sur la base des revenus 2018 déclarés au printemps 2019</a:t>
          </a:r>
        </a:p>
      </dgm:t>
    </dgm:pt>
    <dgm:pt modelId="{25A5D540-0461-44CE-8F28-9D5A6120458B}" type="parTrans" cxnId="{F019BAA3-E324-45F9-B664-CADCF6786620}">
      <dgm:prSet/>
      <dgm:spPr/>
      <dgm:t>
        <a:bodyPr/>
        <a:lstStyle/>
        <a:p>
          <a:endParaRPr lang="fr-FR"/>
        </a:p>
      </dgm:t>
    </dgm:pt>
    <dgm:pt modelId="{AFE69122-81FA-4644-9D61-5B6028234D42}" type="sibTrans" cxnId="{F019BAA3-E324-45F9-B664-CADCF6786620}">
      <dgm:prSet/>
      <dgm:spPr/>
      <dgm:t>
        <a:bodyPr/>
        <a:lstStyle/>
        <a:p>
          <a:endParaRPr lang="fr-FR"/>
        </a:p>
      </dgm:t>
    </dgm:pt>
    <dgm:pt modelId="{27023D31-C1AD-444E-B540-0FD3A4DE3341}">
      <dgm:prSet phldrT="[Texte]"/>
      <dgm:spPr>
        <a:solidFill>
          <a:srgbClr val="F1C959"/>
        </a:solidFill>
      </dgm:spPr>
      <dgm:t>
        <a:bodyPr/>
        <a:lstStyle/>
        <a:p>
          <a:pPr>
            <a:buFont typeface="Arial" panose="020B0604020202020204" pitchFamily="34" charset="0"/>
            <a:buChar char="•"/>
          </a:pPr>
          <a:r>
            <a:rPr lang="fr-FR" dirty="0">
              <a:solidFill>
                <a:schemeClr val="tx1"/>
              </a:solidFill>
            </a:rPr>
            <a:t>L'impôt sera régularisé en 2020 une fois que la totalité des revenus 2019 sera connue</a:t>
          </a:r>
          <a:r>
            <a:rPr lang="fr-FR" dirty="0"/>
            <a:t>. </a:t>
          </a:r>
        </a:p>
      </dgm:t>
    </dgm:pt>
    <dgm:pt modelId="{8CCC8EAF-3155-4777-BF92-FA433EF1743C}" type="parTrans" cxnId="{B7FF5EBA-268D-45CE-9E6D-593167403F66}">
      <dgm:prSet/>
      <dgm:spPr/>
      <dgm:t>
        <a:bodyPr/>
        <a:lstStyle/>
        <a:p>
          <a:endParaRPr lang="fr-FR"/>
        </a:p>
      </dgm:t>
    </dgm:pt>
    <dgm:pt modelId="{CE3F7950-38EB-4E71-806C-D53284FD5F0B}" type="sibTrans" cxnId="{B7FF5EBA-268D-45CE-9E6D-593167403F66}">
      <dgm:prSet/>
      <dgm:spPr/>
      <dgm:t>
        <a:bodyPr/>
        <a:lstStyle/>
        <a:p>
          <a:endParaRPr lang="fr-FR"/>
        </a:p>
      </dgm:t>
    </dgm:pt>
    <dgm:pt modelId="{2D471ADF-11A4-4FB4-963B-A220907CAF1B}">
      <dgm:prSet phldrT="[Texte]"/>
      <dgm:spPr>
        <a:solidFill>
          <a:srgbClr val="8CD4BF"/>
        </a:solidFill>
      </dgm:spPr>
      <dgm:t>
        <a:bodyPr/>
        <a:lstStyle/>
        <a:p>
          <a:pPr>
            <a:buFont typeface="Arial" panose="020B0604020202020204" pitchFamily="34" charset="0"/>
            <a:buChar char="•"/>
          </a:pPr>
          <a:r>
            <a:rPr lang="fr-FR" dirty="0">
              <a:solidFill>
                <a:schemeClr val="tx1"/>
              </a:solidFill>
            </a:rPr>
            <a:t>Des mesures d'étalement spécifiques sont prévues lorsque le solde de l’impôt est supérieur à 300 € et 50 % de l’impôt </a:t>
          </a:r>
          <a:endParaRPr lang="fr-FR" b="0" dirty="0">
            <a:solidFill>
              <a:schemeClr val="tx1"/>
            </a:solidFill>
          </a:endParaRPr>
        </a:p>
      </dgm:t>
    </dgm:pt>
    <dgm:pt modelId="{7B7E95FC-4E04-4BE3-AEDB-4733846D0C81}" type="parTrans" cxnId="{18478939-2621-4E71-B2E6-2498A929A3E0}">
      <dgm:prSet/>
      <dgm:spPr/>
      <dgm:t>
        <a:bodyPr/>
        <a:lstStyle/>
        <a:p>
          <a:endParaRPr lang="fr-FR"/>
        </a:p>
      </dgm:t>
    </dgm:pt>
    <dgm:pt modelId="{4D551A4C-518B-40D6-B798-6A37750E6C40}" type="sibTrans" cxnId="{18478939-2621-4E71-B2E6-2498A929A3E0}">
      <dgm:prSet/>
      <dgm:spPr/>
      <dgm:t>
        <a:bodyPr/>
        <a:lstStyle/>
        <a:p>
          <a:endParaRPr lang="fr-FR"/>
        </a:p>
      </dgm:t>
    </dgm:pt>
    <dgm:pt modelId="{FFF15FE0-B5F7-4F18-87A8-46B1B0E479C8}" type="pres">
      <dgm:prSet presAssocID="{F3F73DDA-2743-4488-B494-B5A4C645B720}" presName="CompostProcess" presStyleCnt="0">
        <dgm:presLayoutVars>
          <dgm:dir/>
          <dgm:resizeHandles val="exact"/>
        </dgm:presLayoutVars>
      </dgm:prSet>
      <dgm:spPr/>
    </dgm:pt>
    <dgm:pt modelId="{885D2A66-2974-4F81-8773-4FD5A9A4A949}" type="pres">
      <dgm:prSet presAssocID="{F3F73DDA-2743-4488-B494-B5A4C645B720}" presName="arrow" presStyleLbl="bgShp" presStyleIdx="0" presStyleCnt="1" custScaleX="82501" custScaleY="66818" custLinFactNeighborX="-146" custLinFactNeighborY="-8085"/>
      <dgm:spPr/>
    </dgm:pt>
    <dgm:pt modelId="{EA654772-422C-4939-AEB9-E7DC0F67DEF3}" type="pres">
      <dgm:prSet presAssocID="{F3F73DDA-2743-4488-B494-B5A4C645B720}" presName="linearProcess" presStyleCnt="0"/>
      <dgm:spPr/>
    </dgm:pt>
    <dgm:pt modelId="{2A846B0F-9074-4158-8A50-935980FF85AB}" type="pres">
      <dgm:prSet presAssocID="{CBCBBB40-AF4E-4761-BF9D-4B7A12C905DB}" presName="textNode" presStyleLbl="node1" presStyleIdx="0" presStyleCnt="3">
        <dgm:presLayoutVars>
          <dgm:bulletEnabled val="1"/>
        </dgm:presLayoutVars>
      </dgm:prSet>
      <dgm:spPr/>
      <dgm:t>
        <a:bodyPr/>
        <a:lstStyle/>
        <a:p>
          <a:endParaRPr lang="fr-FR"/>
        </a:p>
      </dgm:t>
    </dgm:pt>
    <dgm:pt modelId="{EC60F8CC-DE8E-4196-BFEE-9670256FFC21}" type="pres">
      <dgm:prSet presAssocID="{AFE69122-81FA-4644-9D61-5B6028234D42}" presName="sibTrans" presStyleCnt="0"/>
      <dgm:spPr/>
    </dgm:pt>
    <dgm:pt modelId="{FDE4C90A-F76B-4524-80E8-53791914F05D}" type="pres">
      <dgm:prSet presAssocID="{27023D31-C1AD-444E-B540-0FD3A4DE3341}" presName="textNode" presStyleLbl="node1" presStyleIdx="1" presStyleCnt="3">
        <dgm:presLayoutVars>
          <dgm:bulletEnabled val="1"/>
        </dgm:presLayoutVars>
      </dgm:prSet>
      <dgm:spPr/>
      <dgm:t>
        <a:bodyPr/>
        <a:lstStyle/>
        <a:p>
          <a:endParaRPr lang="fr-FR"/>
        </a:p>
      </dgm:t>
    </dgm:pt>
    <dgm:pt modelId="{11BCCACE-EFBA-4161-97B9-5D9ED93FB75C}" type="pres">
      <dgm:prSet presAssocID="{CE3F7950-38EB-4E71-806C-D53284FD5F0B}" presName="sibTrans" presStyleCnt="0"/>
      <dgm:spPr/>
    </dgm:pt>
    <dgm:pt modelId="{B101BCDD-23D2-459D-BA7E-4F2007732805}" type="pres">
      <dgm:prSet presAssocID="{2D471ADF-11A4-4FB4-963B-A220907CAF1B}" presName="textNode" presStyleLbl="node1" presStyleIdx="2" presStyleCnt="3">
        <dgm:presLayoutVars>
          <dgm:bulletEnabled val="1"/>
        </dgm:presLayoutVars>
      </dgm:prSet>
      <dgm:spPr/>
      <dgm:t>
        <a:bodyPr/>
        <a:lstStyle/>
        <a:p>
          <a:endParaRPr lang="fr-FR"/>
        </a:p>
      </dgm:t>
    </dgm:pt>
  </dgm:ptLst>
  <dgm:cxnLst>
    <dgm:cxn modelId="{18478939-2621-4E71-B2E6-2498A929A3E0}" srcId="{F3F73DDA-2743-4488-B494-B5A4C645B720}" destId="{2D471ADF-11A4-4FB4-963B-A220907CAF1B}" srcOrd="2" destOrd="0" parTransId="{7B7E95FC-4E04-4BE3-AEDB-4733846D0C81}" sibTransId="{4D551A4C-518B-40D6-B798-6A37750E6C40}"/>
    <dgm:cxn modelId="{B7FF5EBA-268D-45CE-9E6D-593167403F66}" srcId="{F3F73DDA-2743-4488-B494-B5A4C645B720}" destId="{27023D31-C1AD-444E-B540-0FD3A4DE3341}" srcOrd="1" destOrd="0" parTransId="{8CCC8EAF-3155-4777-BF92-FA433EF1743C}" sibTransId="{CE3F7950-38EB-4E71-806C-D53284FD5F0B}"/>
    <dgm:cxn modelId="{4EC79DEC-50C9-49FD-8C6F-150C55FDEA64}" type="presOf" srcId="{27023D31-C1AD-444E-B540-0FD3A4DE3341}" destId="{FDE4C90A-F76B-4524-80E8-53791914F05D}" srcOrd="0" destOrd="0" presId="urn:microsoft.com/office/officeart/2005/8/layout/hProcess9"/>
    <dgm:cxn modelId="{90B9E62B-24CE-4729-9147-72F7535FBC77}" type="presOf" srcId="{F3F73DDA-2743-4488-B494-B5A4C645B720}" destId="{FFF15FE0-B5F7-4F18-87A8-46B1B0E479C8}" srcOrd="0" destOrd="0" presId="urn:microsoft.com/office/officeart/2005/8/layout/hProcess9"/>
    <dgm:cxn modelId="{F019BAA3-E324-45F9-B664-CADCF6786620}" srcId="{F3F73DDA-2743-4488-B494-B5A4C645B720}" destId="{CBCBBB40-AF4E-4761-BF9D-4B7A12C905DB}" srcOrd="0" destOrd="0" parTransId="{25A5D540-0461-44CE-8F28-9D5A6120458B}" sibTransId="{AFE69122-81FA-4644-9D61-5B6028234D42}"/>
    <dgm:cxn modelId="{E2116BC5-E13F-4FAF-8C98-E81D7368AA73}" type="presOf" srcId="{CBCBBB40-AF4E-4761-BF9D-4B7A12C905DB}" destId="{2A846B0F-9074-4158-8A50-935980FF85AB}" srcOrd="0" destOrd="0" presId="urn:microsoft.com/office/officeart/2005/8/layout/hProcess9"/>
    <dgm:cxn modelId="{151DCFCE-BCE0-4469-B5A1-AF6026109D48}" type="presOf" srcId="{2D471ADF-11A4-4FB4-963B-A220907CAF1B}" destId="{B101BCDD-23D2-459D-BA7E-4F2007732805}" srcOrd="0" destOrd="0" presId="urn:microsoft.com/office/officeart/2005/8/layout/hProcess9"/>
    <dgm:cxn modelId="{BEFFBDEE-11CF-4F1A-B1B0-45CFF2F4C229}" type="presParOf" srcId="{FFF15FE0-B5F7-4F18-87A8-46B1B0E479C8}" destId="{885D2A66-2974-4F81-8773-4FD5A9A4A949}" srcOrd="0" destOrd="0" presId="urn:microsoft.com/office/officeart/2005/8/layout/hProcess9"/>
    <dgm:cxn modelId="{346E3632-7361-4B9E-966A-994E7E28106C}" type="presParOf" srcId="{FFF15FE0-B5F7-4F18-87A8-46B1B0E479C8}" destId="{EA654772-422C-4939-AEB9-E7DC0F67DEF3}" srcOrd="1" destOrd="0" presId="urn:microsoft.com/office/officeart/2005/8/layout/hProcess9"/>
    <dgm:cxn modelId="{0DCDCF70-EF79-470E-98CF-D88375C22B1C}" type="presParOf" srcId="{EA654772-422C-4939-AEB9-E7DC0F67DEF3}" destId="{2A846B0F-9074-4158-8A50-935980FF85AB}" srcOrd="0" destOrd="0" presId="urn:microsoft.com/office/officeart/2005/8/layout/hProcess9"/>
    <dgm:cxn modelId="{6B7D8AE3-17EA-473D-BD54-828F0805D496}" type="presParOf" srcId="{EA654772-422C-4939-AEB9-E7DC0F67DEF3}" destId="{EC60F8CC-DE8E-4196-BFEE-9670256FFC21}" srcOrd="1" destOrd="0" presId="urn:microsoft.com/office/officeart/2005/8/layout/hProcess9"/>
    <dgm:cxn modelId="{A1E0DED7-ABB8-4BDF-ABA7-CA7025CF076E}" type="presParOf" srcId="{EA654772-422C-4939-AEB9-E7DC0F67DEF3}" destId="{FDE4C90A-F76B-4524-80E8-53791914F05D}" srcOrd="2" destOrd="0" presId="urn:microsoft.com/office/officeart/2005/8/layout/hProcess9"/>
    <dgm:cxn modelId="{9F9B489D-3044-47C9-9515-F4AFF2025150}" type="presParOf" srcId="{EA654772-422C-4939-AEB9-E7DC0F67DEF3}" destId="{11BCCACE-EFBA-4161-97B9-5D9ED93FB75C}" srcOrd="3" destOrd="0" presId="urn:microsoft.com/office/officeart/2005/8/layout/hProcess9"/>
    <dgm:cxn modelId="{CC4554B1-146D-4161-807D-0AFE1C59AE8E}" type="presParOf" srcId="{EA654772-422C-4939-AEB9-E7DC0F67DEF3}" destId="{B101BCDD-23D2-459D-BA7E-4F2007732805}"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1CFAE5-D510-40DC-A18F-7F420973D3C8}" type="doc">
      <dgm:prSet loTypeId="urn:microsoft.com/office/officeart/2005/8/layout/vList6" loCatId="process" qsTypeId="urn:microsoft.com/office/officeart/2005/8/quickstyle/3d4" qsCatId="3D" csTypeId="urn:microsoft.com/office/officeart/2005/8/colors/colorful4" csCatId="colorful" phldr="1"/>
      <dgm:spPr/>
    </dgm:pt>
    <dgm:pt modelId="{E945A167-8548-4F38-98F9-36804302FC09}">
      <dgm:prSet phldrT="[Texte]"/>
      <dgm:spPr>
        <a:solidFill>
          <a:srgbClr val="334D5C"/>
        </a:solidFill>
      </dgm:spPr>
      <dgm:t>
        <a:bodyPr/>
        <a:lstStyle/>
        <a:p>
          <a:r>
            <a:rPr lang="fr-FR" b="1"/>
            <a:t>N-1 </a:t>
          </a:r>
          <a:endParaRPr lang="fr-FR" b="1" dirty="0"/>
        </a:p>
      </dgm:t>
    </dgm:pt>
    <dgm:pt modelId="{41FA27B9-4676-40C9-A6AA-85DAAAFCBA75}" type="parTrans" cxnId="{5224B1D8-7DE5-455B-8312-29C36B7947D1}">
      <dgm:prSet/>
      <dgm:spPr/>
      <dgm:t>
        <a:bodyPr/>
        <a:lstStyle/>
        <a:p>
          <a:endParaRPr lang="fr-FR"/>
        </a:p>
      </dgm:t>
    </dgm:pt>
    <dgm:pt modelId="{0C113B12-81BB-4F02-9792-1174DC4B9800}" type="sibTrans" cxnId="{5224B1D8-7DE5-455B-8312-29C36B7947D1}">
      <dgm:prSet/>
      <dgm:spPr/>
      <dgm:t>
        <a:bodyPr/>
        <a:lstStyle/>
        <a:p>
          <a:endParaRPr lang="fr-FR"/>
        </a:p>
      </dgm:t>
    </dgm:pt>
    <dgm:pt modelId="{89B93A82-BDB5-4929-9068-187024E075A5}">
      <dgm:prSet phldrT="[Texte]"/>
      <dgm:spPr>
        <a:solidFill>
          <a:srgbClr val="F1C959"/>
        </a:solidFill>
      </dgm:spPr>
      <dgm:t>
        <a:bodyPr/>
        <a:lstStyle/>
        <a:p>
          <a:r>
            <a:rPr lang="fr-FR" b="1"/>
            <a:t>N  </a:t>
          </a:r>
          <a:endParaRPr lang="fr-FR" b="1" dirty="0"/>
        </a:p>
      </dgm:t>
    </dgm:pt>
    <dgm:pt modelId="{42644B7A-8A93-489A-9376-BC8D00F031B6}" type="parTrans" cxnId="{BD928477-BE18-4B09-AA6F-06AB955C4CD1}">
      <dgm:prSet/>
      <dgm:spPr/>
      <dgm:t>
        <a:bodyPr/>
        <a:lstStyle/>
        <a:p>
          <a:endParaRPr lang="fr-FR"/>
        </a:p>
      </dgm:t>
    </dgm:pt>
    <dgm:pt modelId="{54E2A87B-BDDE-45A8-9C5F-A3627ACA93A7}" type="sibTrans" cxnId="{BD928477-BE18-4B09-AA6F-06AB955C4CD1}">
      <dgm:prSet/>
      <dgm:spPr/>
      <dgm:t>
        <a:bodyPr/>
        <a:lstStyle/>
        <a:p>
          <a:endParaRPr lang="fr-FR"/>
        </a:p>
      </dgm:t>
    </dgm:pt>
    <dgm:pt modelId="{1304C152-5B60-42BF-8233-210CFDA56DDE}">
      <dgm:prSet phldrT="[Texte]"/>
      <dgm:spPr>
        <a:solidFill>
          <a:srgbClr val="8CD4BF"/>
        </a:solidFill>
      </dgm:spPr>
      <dgm:t>
        <a:bodyPr/>
        <a:lstStyle/>
        <a:p>
          <a:pPr algn="ctr"/>
          <a:r>
            <a:rPr lang="fr-FR" b="1"/>
            <a:t>  N+1 :</a:t>
          </a:r>
          <a:endParaRPr lang="fr-FR" b="1" dirty="0"/>
        </a:p>
      </dgm:t>
    </dgm:pt>
    <dgm:pt modelId="{716CDE94-958A-4EAD-91FA-2786EB81104B}" type="parTrans" cxnId="{B7827C6D-67A9-4CF0-B972-9B658AF9A9F4}">
      <dgm:prSet/>
      <dgm:spPr/>
      <dgm:t>
        <a:bodyPr/>
        <a:lstStyle/>
        <a:p>
          <a:endParaRPr lang="fr-FR"/>
        </a:p>
      </dgm:t>
    </dgm:pt>
    <dgm:pt modelId="{76A09C96-B72A-4C5B-8995-F7EAAD265263}" type="sibTrans" cxnId="{B7827C6D-67A9-4CF0-B972-9B658AF9A9F4}">
      <dgm:prSet/>
      <dgm:spPr/>
      <dgm:t>
        <a:bodyPr/>
        <a:lstStyle/>
        <a:p>
          <a:endParaRPr lang="fr-FR"/>
        </a:p>
      </dgm:t>
    </dgm:pt>
    <dgm:pt modelId="{52631493-902F-466C-ACFB-E17C4DA537C6}">
      <dgm:prSet phldrT="[Texte]"/>
      <dgm:spPr/>
      <dgm:t>
        <a:bodyPr/>
        <a:lstStyle/>
        <a:p>
          <a:pPr algn="just"/>
          <a:r>
            <a:rPr lang="fr-FR" b="1" dirty="0"/>
            <a:t>Au plus tard au 30/11 : demande de dispense de l’acompte (PFO) en fonction du revenu fiscal de référence</a:t>
          </a:r>
        </a:p>
      </dgm:t>
    </dgm:pt>
    <dgm:pt modelId="{AAE44673-8AF7-445E-8735-44827FAED221}" type="parTrans" cxnId="{810BAF58-9A91-4A37-B56E-9FEB77579CB1}">
      <dgm:prSet/>
      <dgm:spPr/>
      <dgm:t>
        <a:bodyPr/>
        <a:lstStyle/>
        <a:p>
          <a:endParaRPr lang="fr-FR"/>
        </a:p>
      </dgm:t>
    </dgm:pt>
    <dgm:pt modelId="{D2695B5B-6146-433F-A8C9-72E88DFB98CF}" type="sibTrans" cxnId="{810BAF58-9A91-4A37-B56E-9FEB77579CB1}">
      <dgm:prSet/>
      <dgm:spPr/>
      <dgm:t>
        <a:bodyPr/>
        <a:lstStyle/>
        <a:p>
          <a:endParaRPr lang="fr-FR"/>
        </a:p>
      </dgm:t>
    </dgm:pt>
    <dgm:pt modelId="{8D14CD6A-42CE-49C0-BF2E-43EF309E9804}">
      <dgm:prSet phldrT="[Texte]"/>
      <dgm:spPr/>
      <dgm:t>
        <a:bodyPr/>
        <a:lstStyle/>
        <a:p>
          <a:pPr algn="just"/>
          <a:r>
            <a:rPr lang="fr-FR" b="1" dirty="0"/>
            <a:t>Prélèvement forfaitaire obligatoire non libératoire de l’IR (PFO sauf demande de dispense) : acompte de 12,8 % </a:t>
          </a:r>
        </a:p>
      </dgm:t>
    </dgm:pt>
    <dgm:pt modelId="{82409EAD-D554-4B12-AA8F-B37E10CD7ABB}" type="parTrans" cxnId="{B0B0E81D-E63B-42F6-93D4-EA66115410C5}">
      <dgm:prSet/>
      <dgm:spPr/>
      <dgm:t>
        <a:bodyPr/>
        <a:lstStyle/>
        <a:p>
          <a:endParaRPr lang="fr-FR"/>
        </a:p>
      </dgm:t>
    </dgm:pt>
    <dgm:pt modelId="{747D38BA-06FB-4F05-AC54-001BAC23712E}" type="sibTrans" cxnId="{B0B0E81D-E63B-42F6-93D4-EA66115410C5}">
      <dgm:prSet/>
      <dgm:spPr/>
      <dgm:t>
        <a:bodyPr/>
        <a:lstStyle/>
        <a:p>
          <a:endParaRPr lang="fr-FR"/>
        </a:p>
      </dgm:t>
    </dgm:pt>
    <dgm:pt modelId="{3D24CBFE-745C-4051-B1D1-98EC59E58E4E}">
      <dgm:prSet phldrT="[Texte]"/>
      <dgm:spPr/>
      <dgm:t>
        <a:bodyPr/>
        <a:lstStyle/>
        <a:p>
          <a:pPr algn="just"/>
          <a:r>
            <a:rPr lang="fr-FR" b="1" dirty="0"/>
            <a:t>Déclaration 2042 : PFU (taux forfaitaire) ou barème IR</a:t>
          </a:r>
        </a:p>
      </dgm:t>
    </dgm:pt>
    <dgm:pt modelId="{2334BCCA-1D4A-4A9D-BA4E-66955D3A0C90}" type="parTrans" cxnId="{A286011B-9FF7-4D0A-918F-B9F23F97F53C}">
      <dgm:prSet/>
      <dgm:spPr/>
      <dgm:t>
        <a:bodyPr/>
        <a:lstStyle/>
        <a:p>
          <a:endParaRPr lang="fr-FR"/>
        </a:p>
      </dgm:t>
    </dgm:pt>
    <dgm:pt modelId="{B4A69342-753D-415F-890E-022C3424E790}" type="sibTrans" cxnId="{A286011B-9FF7-4D0A-918F-B9F23F97F53C}">
      <dgm:prSet/>
      <dgm:spPr/>
      <dgm:t>
        <a:bodyPr/>
        <a:lstStyle/>
        <a:p>
          <a:endParaRPr lang="fr-FR"/>
        </a:p>
      </dgm:t>
    </dgm:pt>
    <dgm:pt modelId="{41E2B60E-7A5E-47FA-B103-F5153B7667D2}">
      <dgm:prSet phldrT="[Texte]"/>
      <dgm:spPr/>
      <dgm:t>
        <a:bodyPr/>
        <a:lstStyle/>
        <a:p>
          <a:pPr algn="just"/>
          <a:r>
            <a:rPr lang="fr-FR" b="1" dirty="0"/>
            <a:t>Imputation de l’acompte sur l’IR/PFU ou barème progressif</a:t>
          </a:r>
        </a:p>
      </dgm:t>
    </dgm:pt>
    <dgm:pt modelId="{F9BF4233-D855-490B-8AB1-63B0183FFC9F}" type="parTrans" cxnId="{75083ED6-0BEF-4818-AAEF-60E2E40B842C}">
      <dgm:prSet/>
      <dgm:spPr/>
      <dgm:t>
        <a:bodyPr/>
        <a:lstStyle/>
        <a:p>
          <a:endParaRPr lang="fr-FR"/>
        </a:p>
      </dgm:t>
    </dgm:pt>
    <dgm:pt modelId="{C286AE04-DC98-465F-8F97-B291A5E37007}" type="sibTrans" cxnId="{75083ED6-0BEF-4818-AAEF-60E2E40B842C}">
      <dgm:prSet/>
      <dgm:spPr/>
      <dgm:t>
        <a:bodyPr/>
        <a:lstStyle/>
        <a:p>
          <a:endParaRPr lang="fr-FR"/>
        </a:p>
      </dgm:t>
    </dgm:pt>
    <dgm:pt modelId="{A1707A2C-FFC1-4EE4-B9FE-EB207B90C741}">
      <dgm:prSet phldrT="[Texte]"/>
      <dgm:spPr/>
      <dgm:t>
        <a:bodyPr/>
        <a:lstStyle/>
        <a:p>
          <a:pPr algn="l"/>
          <a:r>
            <a:rPr lang="fr-FR" b="1" dirty="0"/>
            <a:t>CSG déductible si option barème IR</a:t>
          </a:r>
        </a:p>
      </dgm:t>
    </dgm:pt>
    <dgm:pt modelId="{E6B4261E-4FC5-4533-82CE-2B90F380EEFB}" type="parTrans" cxnId="{5689B4C3-AA20-438C-ABA8-BC84AC14CB9C}">
      <dgm:prSet/>
      <dgm:spPr/>
      <dgm:t>
        <a:bodyPr/>
        <a:lstStyle/>
        <a:p>
          <a:endParaRPr lang="fr-FR"/>
        </a:p>
      </dgm:t>
    </dgm:pt>
    <dgm:pt modelId="{8EC266D3-3ABD-4760-9991-6BD5296DA089}" type="sibTrans" cxnId="{5689B4C3-AA20-438C-ABA8-BC84AC14CB9C}">
      <dgm:prSet/>
      <dgm:spPr/>
      <dgm:t>
        <a:bodyPr/>
        <a:lstStyle/>
        <a:p>
          <a:endParaRPr lang="fr-FR"/>
        </a:p>
      </dgm:t>
    </dgm:pt>
    <dgm:pt modelId="{F732486C-C1AF-42D3-ADC0-23FF79E159F5}">
      <dgm:prSet phldrT="[Texte]"/>
      <dgm:spPr/>
      <dgm:t>
        <a:bodyPr/>
        <a:lstStyle/>
        <a:p>
          <a:pPr algn="just"/>
          <a:r>
            <a:rPr lang="fr-FR" b="1" dirty="0"/>
            <a:t>PS de 17,2 %</a:t>
          </a:r>
        </a:p>
      </dgm:t>
    </dgm:pt>
    <dgm:pt modelId="{52C9CA9D-BB48-4978-9762-E408F0313717}" type="parTrans" cxnId="{D3F392D0-78CC-4B85-977A-5E12303BF1FC}">
      <dgm:prSet/>
      <dgm:spPr/>
      <dgm:t>
        <a:bodyPr/>
        <a:lstStyle/>
        <a:p>
          <a:endParaRPr lang="fr-FR"/>
        </a:p>
      </dgm:t>
    </dgm:pt>
    <dgm:pt modelId="{FE534B31-91FE-421B-9265-69F5C95627AA}" type="sibTrans" cxnId="{D3F392D0-78CC-4B85-977A-5E12303BF1FC}">
      <dgm:prSet/>
      <dgm:spPr/>
      <dgm:t>
        <a:bodyPr/>
        <a:lstStyle/>
        <a:p>
          <a:endParaRPr lang="fr-FR"/>
        </a:p>
      </dgm:t>
    </dgm:pt>
    <dgm:pt modelId="{2DEAC77E-F2EB-4C18-869E-1B00B9BB8C00}">
      <dgm:prSet phldrT="[Texte]"/>
      <dgm:spPr/>
      <dgm:t>
        <a:bodyPr/>
        <a:lstStyle/>
        <a:p>
          <a:pPr algn="just"/>
          <a:endParaRPr lang="fr-FR" dirty="0"/>
        </a:p>
      </dgm:t>
    </dgm:pt>
    <dgm:pt modelId="{3F2FE0DD-29D2-4FEA-A7BA-3D20617A360B}" type="parTrans" cxnId="{32C41995-B501-4E86-B998-1649D7899E3F}">
      <dgm:prSet/>
      <dgm:spPr/>
      <dgm:t>
        <a:bodyPr/>
        <a:lstStyle/>
        <a:p>
          <a:endParaRPr lang="fr-FR"/>
        </a:p>
      </dgm:t>
    </dgm:pt>
    <dgm:pt modelId="{C2EE541D-65EE-406A-BFF2-DE465A807BD9}" type="sibTrans" cxnId="{32C41995-B501-4E86-B998-1649D7899E3F}">
      <dgm:prSet/>
      <dgm:spPr/>
      <dgm:t>
        <a:bodyPr/>
        <a:lstStyle/>
        <a:p>
          <a:endParaRPr lang="fr-FR"/>
        </a:p>
      </dgm:t>
    </dgm:pt>
    <dgm:pt modelId="{98EAD935-4C02-4800-A18E-0B6D3A87C29D}">
      <dgm:prSet phldrT="[Texte]"/>
      <dgm:spPr/>
      <dgm:t>
        <a:bodyPr/>
        <a:lstStyle/>
        <a:p>
          <a:pPr algn="just"/>
          <a:endParaRPr lang="fr-FR" dirty="0"/>
        </a:p>
      </dgm:t>
    </dgm:pt>
    <dgm:pt modelId="{625F06B7-4B9B-4D16-87A2-74BA5002D905}" type="parTrans" cxnId="{17E0F7FB-9B37-4F9E-9F00-503F997098EF}">
      <dgm:prSet/>
      <dgm:spPr/>
      <dgm:t>
        <a:bodyPr/>
        <a:lstStyle/>
        <a:p>
          <a:endParaRPr lang="fr-FR"/>
        </a:p>
      </dgm:t>
    </dgm:pt>
    <dgm:pt modelId="{E9D914F8-ACBB-45AB-B36F-1290BF2E831F}" type="sibTrans" cxnId="{17E0F7FB-9B37-4F9E-9F00-503F997098EF}">
      <dgm:prSet/>
      <dgm:spPr/>
      <dgm:t>
        <a:bodyPr/>
        <a:lstStyle/>
        <a:p>
          <a:endParaRPr lang="fr-FR"/>
        </a:p>
      </dgm:t>
    </dgm:pt>
    <dgm:pt modelId="{F850BE51-6D2F-4060-AD28-D79F8E11FC61}" type="pres">
      <dgm:prSet presAssocID="{831CFAE5-D510-40DC-A18F-7F420973D3C8}" presName="Name0" presStyleCnt="0">
        <dgm:presLayoutVars>
          <dgm:dir/>
          <dgm:animLvl val="lvl"/>
          <dgm:resizeHandles/>
        </dgm:presLayoutVars>
      </dgm:prSet>
      <dgm:spPr/>
    </dgm:pt>
    <dgm:pt modelId="{4648E8A0-310A-42F7-A6AC-7811C92CEF33}" type="pres">
      <dgm:prSet presAssocID="{E945A167-8548-4F38-98F9-36804302FC09}" presName="linNode" presStyleCnt="0"/>
      <dgm:spPr/>
    </dgm:pt>
    <dgm:pt modelId="{F9CEFC46-9108-4CDD-AC50-A1161770A73E}" type="pres">
      <dgm:prSet presAssocID="{E945A167-8548-4F38-98F9-36804302FC09}" presName="parentShp" presStyleLbl="node1" presStyleIdx="0" presStyleCnt="3" custLinFactNeighborX="892" custLinFactNeighborY="-1897">
        <dgm:presLayoutVars>
          <dgm:bulletEnabled val="1"/>
        </dgm:presLayoutVars>
      </dgm:prSet>
      <dgm:spPr/>
      <dgm:t>
        <a:bodyPr/>
        <a:lstStyle/>
        <a:p>
          <a:endParaRPr lang="fr-FR"/>
        </a:p>
      </dgm:t>
    </dgm:pt>
    <dgm:pt modelId="{1967139F-387F-4895-BF49-1A6B2F814854}" type="pres">
      <dgm:prSet presAssocID="{E945A167-8548-4F38-98F9-36804302FC09}" presName="childShp" presStyleLbl="bgAccFollowNode1" presStyleIdx="0" presStyleCnt="3" custScaleY="97290">
        <dgm:presLayoutVars>
          <dgm:bulletEnabled val="1"/>
        </dgm:presLayoutVars>
      </dgm:prSet>
      <dgm:spPr/>
      <dgm:t>
        <a:bodyPr/>
        <a:lstStyle/>
        <a:p>
          <a:endParaRPr lang="fr-FR"/>
        </a:p>
      </dgm:t>
    </dgm:pt>
    <dgm:pt modelId="{0B0F1750-71DF-4606-A17B-A6843FF78A5A}" type="pres">
      <dgm:prSet presAssocID="{0C113B12-81BB-4F02-9792-1174DC4B9800}" presName="spacing" presStyleCnt="0"/>
      <dgm:spPr/>
    </dgm:pt>
    <dgm:pt modelId="{0DEEDA50-78BB-4353-8744-6EDB17BD99C8}" type="pres">
      <dgm:prSet presAssocID="{89B93A82-BDB5-4929-9068-187024E075A5}" presName="linNode" presStyleCnt="0"/>
      <dgm:spPr/>
    </dgm:pt>
    <dgm:pt modelId="{23552D7C-6548-4821-920D-4CF8D29DAAFE}" type="pres">
      <dgm:prSet presAssocID="{89B93A82-BDB5-4929-9068-187024E075A5}" presName="parentShp" presStyleLbl="node1" presStyleIdx="1" presStyleCnt="3">
        <dgm:presLayoutVars>
          <dgm:bulletEnabled val="1"/>
        </dgm:presLayoutVars>
      </dgm:prSet>
      <dgm:spPr/>
      <dgm:t>
        <a:bodyPr/>
        <a:lstStyle/>
        <a:p>
          <a:endParaRPr lang="fr-FR"/>
        </a:p>
      </dgm:t>
    </dgm:pt>
    <dgm:pt modelId="{21FF1251-93F2-451C-A69C-34B530747512}" type="pres">
      <dgm:prSet presAssocID="{89B93A82-BDB5-4929-9068-187024E075A5}" presName="childShp" presStyleLbl="bgAccFollowNode1" presStyleIdx="1" presStyleCnt="3">
        <dgm:presLayoutVars>
          <dgm:bulletEnabled val="1"/>
        </dgm:presLayoutVars>
      </dgm:prSet>
      <dgm:spPr/>
      <dgm:t>
        <a:bodyPr/>
        <a:lstStyle/>
        <a:p>
          <a:endParaRPr lang="fr-FR"/>
        </a:p>
      </dgm:t>
    </dgm:pt>
    <dgm:pt modelId="{E83D2BEB-5693-4D4F-A2A1-2A3C33A16F1B}" type="pres">
      <dgm:prSet presAssocID="{54E2A87B-BDDE-45A8-9C5F-A3627ACA93A7}" presName="spacing" presStyleCnt="0"/>
      <dgm:spPr/>
    </dgm:pt>
    <dgm:pt modelId="{32B5000A-504B-46CF-A883-AE993DB12152}" type="pres">
      <dgm:prSet presAssocID="{1304C152-5B60-42BF-8233-210CFDA56DDE}" presName="linNode" presStyleCnt="0"/>
      <dgm:spPr/>
    </dgm:pt>
    <dgm:pt modelId="{1A2E86ED-304E-422B-8EFA-FFC7AA3E117E}" type="pres">
      <dgm:prSet presAssocID="{1304C152-5B60-42BF-8233-210CFDA56DDE}" presName="parentShp" presStyleLbl="node1" presStyleIdx="2" presStyleCnt="3">
        <dgm:presLayoutVars>
          <dgm:bulletEnabled val="1"/>
        </dgm:presLayoutVars>
      </dgm:prSet>
      <dgm:spPr/>
      <dgm:t>
        <a:bodyPr/>
        <a:lstStyle/>
        <a:p>
          <a:endParaRPr lang="fr-FR"/>
        </a:p>
      </dgm:t>
    </dgm:pt>
    <dgm:pt modelId="{23E113B5-2B4D-42F0-957A-E8D64D2327F4}" type="pres">
      <dgm:prSet presAssocID="{1304C152-5B60-42BF-8233-210CFDA56DDE}" presName="childShp" presStyleLbl="bgAccFollowNode1" presStyleIdx="2" presStyleCnt="3">
        <dgm:presLayoutVars>
          <dgm:bulletEnabled val="1"/>
        </dgm:presLayoutVars>
      </dgm:prSet>
      <dgm:spPr/>
      <dgm:t>
        <a:bodyPr/>
        <a:lstStyle/>
        <a:p>
          <a:endParaRPr lang="fr-FR"/>
        </a:p>
      </dgm:t>
    </dgm:pt>
  </dgm:ptLst>
  <dgm:cxnLst>
    <dgm:cxn modelId="{88C37C28-7AF4-41B5-9E50-0CDDB484CB6D}" type="presOf" srcId="{2DEAC77E-F2EB-4C18-869E-1B00B9BB8C00}" destId="{1967139F-387F-4895-BF49-1A6B2F814854}" srcOrd="0" destOrd="0" presId="urn:microsoft.com/office/officeart/2005/8/layout/vList6"/>
    <dgm:cxn modelId="{BD928477-BE18-4B09-AA6F-06AB955C4CD1}" srcId="{831CFAE5-D510-40DC-A18F-7F420973D3C8}" destId="{89B93A82-BDB5-4929-9068-187024E075A5}" srcOrd="1" destOrd="0" parTransId="{42644B7A-8A93-489A-9376-BC8D00F031B6}" sibTransId="{54E2A87B-BDDE-45A8-9C5F-A3627ACA93A7}"/>
    <dgm:cxn modelId="{75083ED6-0BEF-4818-AAEF-60E2E40B842C}" srcId="{1304C152-5B60-42BF-8233-210CFDA56DDE}" destId="{41E2B60E-7A5E-47FA-B103-F5153B7667D2}" srcOrd="1" destOrd="0" parTransId="{F9BF4233-D855-490B-8AB1-63B0183FFC9F}" sibTransId="{C286AE04-DC98-465F-8F97-B291A5E37007}"/>
    <dgm:cxn modelId="{79BB739A-6CEC-4ABD-8D43-33D68F5096BB}" type="presOf" srcId="{3D24CBFE-745C-4051-B1D1-98EC59E58E4E}" destId="{23E113B5-2B4D-42F0-957A-E8D64D2327F4}" srcOrd="0" destOrd="0" presId="urn:microsoft.com/office/officeart/2005/8/layout/vList6"/>
    <dgm:cxn modelId="{F9783C08-9BBB-4826-AB67-1E922E410F3C}" type="presOf" srcId="{E945A167-8548-4F38-98F9-36804302FC09}" destId="{F9CEFC46-9108-4CDD-AC50-A1161770A73E}" srcOrd="0" destOrd="0" presId="urn:microsoft.com/office/officeart/2005/8/layout/vList6"/>
    <dgm:cxn modelId="{32C41995-B501-4E86-B998-1649D7899E3F}" srcId="{E945A167-8548-4F38-98F9-36804302FC09}" destId="{2DEAC77E-F2EB-4C18-869E-1B00B9BB8C00}" srcOrd="0" destOrd="0" parTransId="{3F2FE0DD-29D2-4FEA-A7BA-3D20617A360B}" sibTransId="{C2EE541D-65EE-406A-BFF2-DE465A807BD9}"/>
    <dgm:cxn modelId="{017AE4A1-2262-49B5-8C8B-E2A83751676D}" type="presOf" srcId="{8D14CD6A-42CE-49C0-BF2E-43EF309E9804}" destId="{21FF1251-93F2-451C-A69C-34B530747512}" srcOrd="0" destOrd="1" presId="urn:microsoft.com/office/officeart/2005/8/layout/vList6"/>
    <dgm:cxn modelId="{1558D178-C92D-4554-8F67-8920F705C495}" type="presOf" srcId="{1304C152-5B60-42BF-8233-210CFDA56DDE}" destId="{1A2E86ED-304E-422B-8EFA-FFC7AA3E117E}" srcOrd="0" destOrd="0" presId="urn:microsoft.com/office/officeart/2005/8/layout/vList6"/>
    <dgm:cxn modelId="{36ECAE6E-4A63-49BF-8A67-127EE599F966}" type="presOf" srcId="{41E2B60E-7A5E-47FA-B103-F5153B7667D2}" destId="{23E113B5-2B4D-42F0-957A-E8D64D2327F4}" srcOrd="0" destOrd="1" presId="urn:microsoft.com/office/officeart/2005/8/layout/vList6"/>
    <dgm:cxn modelId="{D3F392D0-78CC-4B85-977A-5E12303BF1FC}" srcId="{89B93A82-BDB5-4929-9068-187024E075A5}" destId="{F732486C-C1AF-42D3-ADC0-23FF79E159F5}" srcOrd="2" destOrd="0" parTransId="{52C9CA9D-BB48-4978-9762-E408F0313717}" sibTransId="{FE534B31-91FE-421B-9265-69F5C95627AA}"/>
    <dgm:cxn modelId="{4EB1FE0C-D7DC-47EA-8078-6E217C007D63}" type="presOf" srcId="{F732486C-C1AF-42D3-ADC0-23FF79E159F5}" destId="{21FF1251-93F2-451C-A69C-34B530747512}" srcOrd="0" destOrd="2" presId="urn:microsoft.com/office/officeart/2005/8/layout/vList6"/>
    <dgm:cxn modelId="{B0B0E81D-E63B-42F6-93D4-EA66115410C5}" srcId="{89B93A82-BDB5-4929-9068-187024E075A5}" destId="{8D14CD6A-42CE-49C0-BF2E-43EF309E9804}" srcOrd="1" destOrd="0" parTransId="{82409EAD-D554-4B12-AA8F-B37E10CD7ABB}" sibTransId="{747D38BA-06FB-4F05-AC54-001BAC23712E}"/>
    <dgm:cxn modelId="{0A788BA1-A9F6-4E8D-BF40-16DA2625EE56}" type="presOf" srcId="{98EAD935-4C02-4800-A18E-0B6D3A87C29D}" destId="{21FF1251-93F2-451C-A69C-34B530747512}" srcOrd="0" destOrd="0" presId="urn:microsoft.com/office/officeart/2005/8/layout/vList6"/>
    <dgm:cxn modelId="{D1FFF0D8-F8E6-4F76-81E4-60E077ACAEEE}" type="presOf" srcId="{52631493-902F-466C-ACFB-E17C4DA537C6}" destId="{1967139F-387F-4895-BF49-1A6B2F814854}" srcOrd="0" destOrd="1" presId="urn:microsoft.com/office/officeart/2005/8/layout/vList6"/>
    <dgm:cxn modelId="{36A9BED4-9A4F-474C-A51B-9690B095B739}" type="presOf" srcId="{A1707A2C-FFC1-4EE4-B9FE-EB207B90C741}" destId="{23E113B5-2B4D-42F0-957A-E8D64D2327F4}" srcOrd="0" destOrd="2" presId="urn:microsoft.com/office/officeart/2005/8/layout/vList6"/>
    <dgm:cxn modelId="{E136434B-40FE-40CD-BC87-4DFBEE6F7101}" type="presOf" srcId="{89B93A82-BDB5-4929-9068-187024E075A5}" destId="{23552D7C-6548-4821-920D-4CF8D29DAAFE}" srcOrd="0" destOrd="0" presId="urn:microsoft.com/office/officeart/2005/8/layout/vList6"/>
    <dgm:cxn modelId="{B7827C6D-67A9-4CF0-B972-9B658AF9A9F4}" srcId="{831CFAE5-D510-40DC-A18F-7F420973D3C8}" destId="{1304C152-5B60-42BF-8233-210CFDA56DDE}" srcOrd="2" destOrd="0" parTransId="{716CDE94-958A-4EAD-91FA-2786EB81104B}" sibTransId="{76A09C96-B72A-4C5B-8995-F7EAAD265263}"/>
    <dgm:cxn modelId="{791258A3-6CCD-4CD1-A8EF-44028F376CD3}" type="presOf" srcId="{831CFAE5-D510-40DC-A18F-7F420973D3C8}" destId="{F850BE51-6D2F-4060-AD28-D79F8E11FC61}" srcOrd="0" destOrd="0" presId="urn:microsoft.com/office/officeart/2005/8/layout/vList6"/>
    <dgm:cxn modelId="{5224B1D8-7DE5-455B-8312-29C36B7947D1}" srcId="{831CFAE5-D510-40DC-A18F-7F420973D3C8}" destId="{E945A167-8548-4F38-98F9-36804302FC09}" srcOrd="0" destOrd="0" parTransId="{41FA27B9-4676-40C9-A6AA-85DAAAFCBA75}" sibTransId="{0C113B12-81BB-4F02-9792-1174DC4B9800}"/>
    <dgm:cxn modelId="{A286011B-9FF7-4D0A-918F-B9F23F97F53C}" srcId="{1304C152-5B60-42BF-8233-210CFDA56DDE}" destId="{3D24CBFE-745C-4051-B1D1-98EC59E58E4E}" srcOrd="0" destOrd="0" parTransId="{2334BCCA-1D4A-4A9D-BA4E-66955D3A0C90}" sibTransId="{B4A69342-753D-415F-890E-022C3424E790}"/>
    <dgm:cxn modelId="{17E0F7FB-9B37-4F9E-9F00-503F997098EF}" srcId="{89B93A82-BDB5-4929-9068-187024E075A5}" destId="{98EAD935-4C02-4800-A18E-0B6D3A87C29D}" srcOrd="0" destOrd="0" parTransId="{625F06B7-4B9B-4D16-87A2-74BA5002D905}" sibTransId="{E9D914F8-ACBB-45AB-B36F-1290BF2E831F}"/>
    <dgm:cxn modelId="{5689B4C3-AA20-438C-ABA8-BC84AC14CB9C}" srcId="{1304C152-5B60-42BF-8233-210CFDA56DDE}" destId="{A1707A2C-FFC1-4EE4-B9FE-EB207B90C741}" srcOrd="2" destOrd="0" parTransId="{E6B4261E-4FC5-4533-82CE-2B90F380EEFB}" sibTransId="{8EC266D3-3ABD-4760-9991-6BD5296DA089}"/>
    <dgm:cxn modelId="{810BAF58-9A91-4A37-B56E-9FEB77579CB1}" srcId="{E945A167-8548-4F38-98F9-36804302FC09}" destId="{52631493-902F-466C-ACFB-E17C4DA537C6}" srcOrd="1" destOrd="0" parTransId="{AAE44673-8AF7-445E-8735-44827FAED221}" sibTransId="{D2695B5B-6146-433F-A8C9-72E88DFB98CF}"/>
    <dgm:cxn modelId="{C0925EB5-EB8C-47D2-A25E-22ED04CF92BD}" type="presParOf" srcId="{F850BE51-6D2F-4060-AD28-D79F8E11FC61}" destId="{4648E8A0-310A-42F7-A6AC-7811C92CEF33}" srcOrd="0" destOrd="0" presId="urn:microsoft.com/office/officeart/2005/8/layout/vList6"/>
    <dgm:cxn modelId="{14C7EC7F-CC55-46BF-B6D9-243F68073259}" type="presParOf" srcId="{4648E8A0-310A-42F7-A6AC-7811C92CEF33}" destId="{F9CEFC46-9108-4CDD-AC50-A1161770A73E}" srcOrd="0" destOrd="0" presId="urn:microsoft.com/office/officeart/2005/8/layout/vList6"/>
    <dgm:cxn modelId="{16CD7FA9-148D-401A-B342-0392F6F139CF}" type="presParOf" srcId="{4648E8A0-310A-42F7-A6AC-7811C92CEF33}" destId="{1967139F-387F-4895-BF49-1A6B2F814854}" srcOrd="1" destOrd="0" presId="urn:microsoft.com/office/officeart/2005/8/layout/vList6"/>
    <dgm:cxn modelId="{B874B473-A69F-4E3E-9602-39A3F94E660B}" type="presParOf" srcId="{F850BE51-6D2F-4060-AD28-D79F8E11FC61}" destId="{0B0F1750-71DF-4606-A17B-A6843FF78A5A}" srcOrd="1" destOrd="0" presId="urn:microsoft.com/office/officeart/2005/8/layout/vList6"/>
    <dgm:cxn modelId="{37F85A3A-67EE-4BF8-9971-9ACDA8D55DCA}" type="presParOf" srcId="{F850BE51-6D2F-4060-AD28-D79F8E11FC61}" destId="{0DEEDA50-78BB-4353-8744-6EDB17BD99C8}" srcOrd="2" destOrd="0" presId="urn:microsoft.com/office/officeart/2005/8/layout/vList6"/>
    <dgm:cxn modelId="{0783F338-BC69-46B8-884C-4FDD99C73284}" type="presParOf" srcId="{0DEEDA50-78BB-4353-8744-6EDB17BD99C8}" destId="{23552D7C-6548-4821-920D-4CF8D29DAAFE}" srcOrd="0" destOrd="0" presId="urn:microsoft.com/office/officeart/2005/8/layout/vList6"/>
    <dgm:cxn modelId="{124580B4-07AF-4BDE-B2D2-B421B4CE9A4B}" type="presParOf" srcId="{0DEEDA50-78BB-4353-8744-6EDB17BD99C8}" destId="{21FF1251-93F2-451C-A69C-34B530747512}" srcOrd="1" destOrd="0" presId="urn:microsoft.com/office/officeart/2005/8/layout/vList6"/>
    <dgm:cxn modelId="{7EC6ED40-0977-4BC3-BEDC-A5D748EF24FB}" type="presParOf" srcId="{F850BE51-6D2F-4060-AD28-D79F8E11FC61}" destId="{E83D2BEB-5693-4D4F-A2A1-2A3C33A16F1B}" srcOrd="3" destOrd="0" presId="urn:microsoft.com/office/officeart/2005/8/layout/vList6"/>
    <dgm:cxn modelId="{44A60D61-B78E-447F-8DB4-2FFD89D43AE5}" type="presParOf" srcId="{F850BE51-6D2F-4060-AD28-D79F8E11FC61}" destId="{32B5000A-504B-46CF-A883-AE993DB12152}" srcOrd="4" destOrd="0" presId="urn:microsoft.com/office/officeart/2005/8/layout/vList6"/>
    <dgm:cxn modelId="{9F12FF29-111C-42B2-A419-31B4E530F41E}" type="presParOf" srcId="{32B5000A-504B-46CF-A883-AE993DB12152}" destId="{1A2E86ED-304E-422B-8EFA-FFC7AA3E117E}" srcOrd="0" destOrd="0" presId="urn:microsoft.com/office/officeart/2005/8/layout/vList6"/>
    <dgm:cxn modelId="{48222F0D-7BB9-426C-AEE4-D47147567457}" type="presParOf" srcId="{32B5000A-504B-46CF-A883-AE993DB12152}" destId="{23E113B5-2B4D-42F0-957A-E8D64D2327F4}"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A11856-6019-4668-9790-A3C3FE34DB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19012D73-9F0E-4091-950C-7C4C54308A45}">
      <dgm:prSet phldrT="[Texte]"/>
      <dgm:spPr/>
      <dgm:t>
        <a:bodyPr/>
        <a:lstStyle/>
        <a:p>
          <a:r>
            <a:rPr lang="fr-FR" dirty="0"/>
            <a:t>Dépose cuve à fioul</a:t>
          </a:r>
        </a:p>
      </dgm:t>
    </dgm:pt>
    <dgm:pt modelId="{9F9BDD3A-8974-41F4-AC5E-592BACE1037A}" type="parTrans" cxnId="{78026B9B-0270-4790-8009-251DC5C4788D}">
      <dgm:prSet/>
      <dgm:spPr/>
      <dgm:t>
        <a:bodyPr/>
        <a:lstStyle/>
        <a:p>
          <a:endParaRPr lang="fr-FR"/>
        </a:p>
      </dgm:t>
    </dgm:pt>
    <dgm:pt modelId="{2AA20273-26CB-4673-9D8D-961926896898}" type="sibTrans" cxnId="{78026B9B-0270-4790-8009-251DC5C4788D}">
      <dgm:prSet/>
      <dgm:spPr/>
      <dgm:t>
        <a:bodyPr/>
        <a:lstStyle/>
        <a:p>
          <a:endParaRPr lang="fr-FR"/>
        </a:p>
      </dgm:t>
    </dgm:pt>
    <dgm:pt modelId="{21D51AB2-9F0A-48E7-9922-CA0F83111915}">
      <dgm:prSet phldrT="[Texte]"/>
      <dgm:spPr/>
      <dgm:t>
        <a:bodyPr/>
        <a:lstStyle/>
        <a:p>
          <a:r>
            <a:rPr lang="fr-FR" dirty="0"/>
            <a:t>Isolation thermique parois vitrées</a:t>
          </a:r>
        </a:p>
      </dgm:t>
    </dgm:pt>
    <dgm:pt modelId="{7C081E0A-9E5B-4F0A-AB9F-0584C7DA73AE}" type="parTrans" cxnId="{748A90F8-3A6C-4001-A7F2-AB6D8F8E4409}">
      <dgm:prSet/>
      <dgm:spPr/>
      <dgm:t>
        <a:bodyPr/>
        <a:lstStyle/>
        <a:p>
          <a:endParaRPr lang="fr-FR"/>
        </a:p>
      </dgm:t>
    </dgm:pt>
    <dgm:pt modelId="{9DA7A3E2-4D03-4069-A9B6-4F086DA9F484}" type="sibTrans" cxnId="{748A90F8-3A6C-4001-A7F2-AB6D8F8E4409}">
      <dgm:prSet/>
      <dgm:spPr/>
      <dgm:t>
        <a:bodyPr/>
        <a:lstStyle/>
        <a:p>
          <a:endParaRPr lang="fr-FR"/>
        </a:p>
      </dgm:t>
    </dgm:pt>
    <dgm:pt modelId="{F177BE81-0B03-42F5-AA29-7998937A9747}">
      <dgm:prSet phldrT="[Texte]"/>
      <dgm:spPr/>
      <dgm:t>
        <a:bodyPr/>
        <a:lstStyle/>
        <a:p>
          <a:r>
            <a:rPr lang="fr-FR" dirty="0"/>
            <a:t>Pose d’équipements de production d’énergie renouvelable</a:t>
          </a:r>
        </a:p>
      </dgm:t>
    </dgm:pt>
    <dgm:pt modelId="{DE990ADF-12DF-4380-B6AF-38F93D414751}" type="parTrans" cxnId="{293E2F7F-493E-4931-84D7-9389F8FDF465}">
      <dgm:prSet/>
      <dgm:spPr/>
      <dgm:t>
        <a:bodyPr/>
        <a:lstStyle/>
        <a:p>
          <a:endParaRPr lang="fr-FR"/>
        </a:p>
      </dgm:t>
    </dgm:pt>
    <dgm:pt modelId="{2290FA12-2C91-450D-98E6-CA10C803F42C}" type="sibTrans" cxnId="{293E2F7F-493E-4931-84D7-9389F8FDF465}">
      <dgm:prSet/>
      <dgm:spPr/>
      <dgm:t>
        <a:bodyPr/>
        <a:lstStyle/>
        <a:p>
          <a:endParaRPr lang="fr-FR"/>
        </a:p>
      </dgm:t>
    </dgm:pt>
    <dgm:pt modelId="{D5FEEA75-CFE5-4C4A-B2A3-26FF5827F0CE}" type="pres">
      <dgm:prSet presAssocID="{56A11856-6019-4668-9790-A3C3FE34DBC7}" presName="diagram" presStyleCnt="0">
        <dgm:presLayoutVars>
          <dgm:dir/>
          <dgm:resizeHandles val="exact"/>
        </dgm:presLayoutVars>
      </dgm:prSet>
      <dgm:spPr/>
      <dgm:t>
        <a:bodyPr/>
        <a:lstStyle/>
        <a:p>
          <a:endParaRPr lang="fr-FR"/>
        </a:p>
      </dgm:t>
    </dgm:pt>
    <dgm:pt modelId="{117A0A94-C4BD-4746-9955-35E104028A59}" type="pres">
      <dgm:prSet presAssocID="{19012D73-9F0E-4091-950C-7C4C54308A45}" presName="node" presStyleLbl="node1" presStyleIdx="0" presStyleCnt="3">
        <dgm:presLayoutVars>
          <dgm:bulletEnabled val="1"/>
        </dgm:presLayoutVars>
      </dgm:prSet>
      <dgm:spPr/>
      <dgm:t>
        <a:bodyPr/>
        <a:lstStyle/>
        <a:p>
          <a:endParaRPr lang="fr-FR"/>
        </a:p>
      </dgm:t>
    </dgm:pt>
    <dgm:pt modelId="{678BEFD6-C064-46F6-8F21-29C7DE1E4582}" type="pres">
      <dgm:prSet presAssocID="{2AA20273-26CB-4673-9D8D-961926896898}" presName="sibTrans" presStyleCnt="0"/>
      <dgm:spPr/>
    </dgm:pt>
    <dgm:pt modelId="{D147F99B-726A-4ACA-8C46-6A7DC0AC6FC4}" type="pres">
      <dgm:prSet presAssocID="{21D51AB2-9F0A-48E7-9922-CA0F83111915}" presName="node" presStyleLbl="node1" presStyleIdx="1" presStyleCnt="3">
        <dgm:presLayoutVars>
          <dgm:bulletEnabled val="1"/>
        </dgm:presLayoutVars>
      </dgm:prSet>
      <dgm:spPr/>
      <dgm:t>
        <a:bodyPr/>
        <a:lstStyle/>
        <a:p>
          <a:endParaRPr lang="fr-FR"/>
        </a:p>
      </dgm:t>
    </dgm:pt>
    <dgm:pt modelId="{4008C21A-9D00-482E-8845-5552D5E3ADF2}" type="pres">
      <dgm:prSet presAssocID="{9DA7A3E2-4D03-4069-A9B6-4F086DA9F484}" presName="sibTrans" presStyleCnt="0"/>
      <dgm:spPr/>
    </dgm:pt>
    <dgm:pt modelId="{D93D4946-CAC4-4D2B-8CF3-65F7F9094BF0}" type="pres">
      <dgm:prSet presAssocID="{F177BE81-0B03-42F5-AA29-7998937A9747}" presName="node" presStyleLbl="node1" presStyleIdx="2" presStyleCnt="3">
        <dgm:presLayoutVars>
          <dgm:bulletEnabled val="1"/>
        </dgm:presLayoutVars>
      </dgm:prSet>
      <dgm:spPr/>
      <dgm:t>
        <a:bodyPr/>
        <a:lstStyle/>
        <a:p>
          <a:endParaRPr lang="fr-FR"/>
        </a:p>
      </dgm:t>
    </dgm:pt>
  </dgm:ptLst>
  <dgm:cxnLst>
    <dgm:cxn modelId="{78026B9B-0270-4790-8009-251DC5C4788D}" srcId="{56A11856-6019-4668-9790-A3C3FE34DBC7}" destId="{19012D73-9F0E-4091-950C-7C4C54308A45}" srcOrd="0" destOrd="0" parTransId="{9F9BDD3A-8974-41F4-AC5E-592BACE1037A}" sibTransId="{2AA20273-26CB-4673-9D8D-961926896898}"/>
    <dgm:cxn modelId="{F1F2A033-5729-451F-82E4-94BCFF252183}" type="presOf" srcId="{19012D73-9F0E-4091-950C-7C4C54308A45}" destId="{117A0A94-C4BD-4746-9955-35E104028A59}" srcOrd="0" destOrd="0" presId="urn:microsoft.com/office/officeart/2005/8/layout/default"/>
    <dgm:cxn modelId="{2F5B6A46-3F0A-4783-9DB8-92FA5B3DD279}" type="presOf" srcId="{F177BE81-0B03-42F5-AA29-7998937A9747}" destId="{D93D4946-CAC4-4D2B-8CF3-65F7F9094BF0}" srcOrd="0" destOrd="0" presId="urn:microsoft.com/office/officeart/2005/8/layout/default"/>
    <dgm:cxn modelId="{700F5129-5727-46D3-BF67-21412FC48C02}" type="presOf" srcId="{21D51AB2-9F0A-48E7-9922-CA0F83111915}" destId="{D147F99B-726A-4ACA-8C46-6A7DC0AC6FC4}" srcOrd="0" destOrd="0" presId="urn:microsoft.com/office/officeart/2005/8/layout/default"/>
    <dgm:cxn modelId="{293E2F7F-493E-4931-84D7-9389F8FDF465}" srcId="{56A11856-6019-4668-9790-A3C3FE34DBC7}" destId="{F177BE81-0B03-42F5-AA29-7998937A9747}" srcOrd="2" destOrd="0" parTransId="{DE990ADF-12DF-4380-B6AF-38F93D414751}" sibTransId="{2290FA12-2C91-450D-98E6-CA10C803F42C}"/>
    <dgm:cxn modelId="{748A90F8-3A6C-4001-A7F2-AB6D8F8E4409}" srcId="{56A11856-6019-4668-9790-A3C3FE34DBC7}" destId="{21D51AB2-9F0A-48E7-9922-CA0F83111915}" srcOrd="1" destOrd="0" parTransId="{7C081E0A-9E5B-4F0A-AB9F-0584C7DA73AE}" sibTransId="{9DA7A3E2-4D03-4069-A9B6-4F086DA9F484}"/>
    <dgm:cxn modelId="{39B167E2-B09F-4BBD-90A1-2C8534C1AC4E}" type="presOf" srcId="{56A11856-6019-4668-9790-A3C3FE34DBC7}" destId="{D5FEEA75-CFE5-4C4A-B2A3-26FF5827F0CE}" srcOrd="0" destOrd="0" presId="urn:microsoft.com/office/officeart/2005/8/layout/default"/>
    <dgm:cxn modelId="{4105EAF2-F744-4211-B385-2C6057CB7C42}" type="presParOf" srcId="{D5FEEA75-CFE5-4C4A-B2A3-26FF5827F0CE}" destId="{117A0A94-C4BD-4746-9955-35E104028A59}" srcOrd="0" destOrd="0" presId="urn:microsoft.com/office/officeart/2005/8/layout/default"/>
    <dgm:cxn modelId="{C4634CDE-7315-4D94-B180-FCC5CABE112A}" type="presParOf" srcId="{D5FEEA75-CFE5-4C4A-B2A3-26FF5827F0CE}" destId="{678BEFD6-C064-46F6-8F21-29C7DE1E4582}" srcOrd="1" destOrd="0" presId="urn:microsoft.com/office/officeart/2005/8/layout/default"/>
    <dgm:cxn modelId="{261E1EE9-8C7D-4330-AC5E-2963DA0BEA4F}" type="presParOf" srcId="{D5FEEA75-CFE5-4C4A-B2A3-26FF5827F0CE}" destId="{D147F99B-726A-4ACA-8C46-6A7DC0AC6FC4}" srcOrd="2" destOrd="0" presId="urn:microsoft.com/office/officeart/2005/8/layout/default"/>
    <dgm:cxn modelId="{A45EFBFF-F0ED-4761-A9F8-7CA07B4DF221}" type="presParOf" srcId="{D5FEEA75-CFE5-4C4A-B2A3-26FF5827F0CE}" destId="{4008C21A-9D00-482E-8845-5552D5E3ADF2}" srcOrd="3" destOrd="0" presId="urn:microsoft.com/office/officeart/2005/8/layout/default"/>
    <dgm:cxn modelId="{B3347A19-0130-46DA-820A-35780772C9A3}" type="presParOf" srcId="{D5FEEA75-CFE5-4C4A-B2A3-26FF5827F0CE}" destId="{D93D4946-CAC4-4D2B-8CF3-65F7F9094BF0}"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A11856-6019-4668-9790-A3C3FE34DB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19012D73-9F0E-4091-950C-7C4C54308A45}">
      <dgm:prSet phldrT="[Texte]"/>
      <dgm:spPr>
        <a:solidFill>
          <a:srgbClr val="8CD4BF"/>
        </a:solidFill>
      </dgm:spPr>
      <dgm:t>
        <a:bodyPr/>
        <a:lstStyle/>
        <a:p>
          <a:r>
            <a:rPr lang="fr-FR" dirty="0"/>
            <a:t>15 %</a:t>
          </a:r>
        </a:p>
      </dgm:t>
    </dgm:pt>
    <dgm:pt modelId="{9F9BDD3A-8974-41F4-AC5E-592BACE1037A}" type="parTrans" cxnId="{78026B9B-0270-4790-8009-251DC5C4788D}">
      <dgm:prSet/>
      <dgm:spPr/>
      <dgm:t>
        <a:bodyPr/>
        <a:lstStyle/>
        <a:p>
          <a:endParaRPr lang="fr-FR"/>
        </a:p>
      </dgm:t>
    </dgm:pt>
    <dgm:pt modelId="{2AA20273-26CB-4673-9D8D-961926896898}" type="sibTrans" cxnId="{78026B9B-0270-4790-8009-251DC5C4788D}">
      <dgm:prSet/>
      <dgm:spPr/>
      <dgm:t>
        <a:bodyPr/>
        <a:lstStyle/>
        <a:p>
          <a:endParaRPr lang="fr-FR"/>
        </a:p>
      </dgm:t>
    </dgm:pt>
    <dgm:pt modelId="{21D51AB2-9F0A-48E7-9922-CA0F83111915}">
      <dgm:prSet phldrT="[Texte]"/>
      <dgm:spPr>
        <a:solidFill>
          <a:srgbClr val="8CD4BF"/>
        </a:solidFill>
      </dgm:spPr>
      <dgm:t>
        <a:bodyPr/>
        <a:lstStyle/>
        <a:p>
          <a:r>
            <a:rPr lang="fr-FR" dirty="0"/>
            <a:t>30 %</a:t>
          </a:r>
        </a:p>
      </dgm:t>
    </dgm:pt>
    <dgm:pt modelId="{7C081E0A-9E5B-4F0A-AB9F-0584C7DA73AE}" type="parTrans" cxnId="{748A90F8-3A6C-4001-A7F2-AB6D8F8E4409}">
      <dgm:prSet/>
      <dgm:spPr/>
      <dgm:t>
        <a:bodyPr/>
        <a:lstStyle/>
        <a:p>
          <a:endParaRPr lang="fr-FR"/>
        </a:p>
      </dgm:t>
    </dgm:pt>
    <dgm:pt modelId="{9DA7A3E2-4D03-4069-A9B6-4F086DA9F484}" type="sibTrans" cxnId="{748A90F8-3A6C-4001-A7F2-AB6D8F8E4409}">
      <dgm:prSet/>
      <dgm:spPr/>
      <dgm:t>
        <a:bodyPr/>
        <a:lstStyle/>
        <a:p>
          <a:endParaRPr lang="fr-FR"/>
        </a:p>
      </dgm:t>
    </dgm:pt>
    <dgm:pt modelId="{F177BE81-0B03-42F5-AA29-7998937A9747}">
      <dgm:prSet phldrT="[Texte]"/>
      <dgm:spPr>
        <a:solidFill>
          <a:srgbClr val="8CD4BF"/>
        </a:solidFill>
      </dgm:spPr>
      <dgm:t>
        <a:bodyPr/>
        <a:lstStyle/>
        <a:p>
          <a:r>
            <a:rPr lang="fr-FR" dirty="0"/>
            <a:t>50 %</a:t>
          </a:r>
        </a:p>
      </dgm:t>
    </dgm:pt>
    <dgm:pt modelId="{DE990ADF-12DF-4380-B6AF-38F93D414751}" type="parTrans" cxnId="{293E2F7F-493E-4931-84D7-9389F8FDF465}">
      <dgm:prSet/>
      <dgm:spPr/>
      <dgm:t>
        <a:bodyPr/>
        <a:lstStyle/>
        <a:p>
          <a:endParaRPr lang="fr-FR"/>
        </a:p>
      </dgm:t>
    </dgm:pt>
    <dgm:pt modelId="{2290FA12-2C91-450D-98E6-CA10C803F42C}" type="sibTrans" cxnId="{293E2F7F-493E-4931-84D7-9389F8FDF465}">
      <dgm:prSet/>
      <dgm:spPr/>
      <dgm:t>
        <a:bodyPr/>
        <a:lstStyle/>
        <a:p>
          <a:endParaRPr lang="fr-FR"/>
        </a:p>
      </dgm:t>
    </dgm:pt>
    <dgm:pt modelId="{D5FEEA75-CFE5-4C4A-B2A3-26FF5827F0CE}" type="pres">
      <dgm:prSet presAssocID="{56A11856-6019-4668-9790-A3C3FE34DBC7}" presName="diagram" presStyleCnt="0">
        <dgm:presLayoutVars>
          <dgm:dir/>
          <dgm:resizeHandles val="exact"/>
        </dgm:presLayoutVars>
      </dgm:prSet>
      <dgm:spPr/>
      <dgm:t>
        <a:bodyPr/>
        <a:lstStyle/>
        <a:p>
          <a:endParaRPr lang="fr-FR"/>
        </a:p>
      </dgm:t>
    </dgm:pt>
    <dgm:pt modelId="{117A0A94-C4BD-4746-9955-35E104028A59}" type="pres">
      <dgm:prSet presAssocID="{19012D73-9F0E-4091-950C-7C4C54308A45}" presName="node" presStyleLbl="node1" presStyleIdx="0" presStyleCnt="3">
        <dgm:presLayoutVars>
          <dgm:bulletEnabled val="1"/>
        </dgm:presLayoutVars>
      </dgm:prSet>
      <dgm:spPr/>
      <dgm:t>
        <a:bodyPr/>
        <a:lstStyle/>
        <a:p>
          <a:endParaRPr lang="fr-FR"/>
        </a:p>
      </dgm:t>
    </dgm:pt>
    <dgm:pt modelId="{678BEFD6-C064-46F6-8F21-29C7DE1E4582}" type="pres">
      <dgm:prSet presAssocID="{2AA20273-26CB-4673-9D8D-961926896898}" presName="sibTrans" presStyleCnt="0"/>
      <dgm:spPr/>
    </dgm:pt>
    <dgm:pt modelId="{D147F99B-726A-4ACA-8C46-6A7DC0AC6FC4}" type="pres">
      <dgm:prSet presAssocID="{21D51AB2-9F0A-48E7-9922-CA0F83111915}" presName="node" presStyleLbl="node1" presStyleIdx="1" presStyleCnt="3">
        <dgm:presLayoutVars>
          <dgm:bulletEnabled val="1"/>
        </dgm:presLayoutVars>
      </dgm:prSet>
      <dgm:spPr/>
      <dgm:t>
        <a:bodyPr/>
        <a:lstStyle/>
        <a:p>
          <a:endParaRPr lang="fr-FR"/>
        </a:p>
      </dgm:t>
    </dgm:pt>
    <dgm:pt modelId="{4008C21A-9D00-482E-8845-5552D5E3ADF2}" type="pres">
      <dgm:prSet presAssocID="{9DA7A3E2-4D03-4069-A9B6-4F086DA9F484}" presName="sibTrans" presStyleCnt="0"/>
      <dgm:spPr/>
    </dgm:pt>
    <dgm:pt modelId="{D93D4946-CAC4-4D2B-8CF3-65F7F9094BF0}" type="pres">
      <dgm:prSet presAssocID="{F177BE81-0B03-42F5-AA29-7998937A9747}" presName="node" presStyleLbl="node1" presStyleIdx="2" presStyleCnt="3">
        <dgm:presLayoutVars>
          <dgm:bulletEnabled val="1"/>
        </dgm:presLayoutVars>
      </dgm:prSet>
      <dgm:spPr/>
      <dgm:t>
        <a:bodyPr/>
        <a:lstStyle/>
        <a:p>
          <a:endParaRPr lang="fr-FR"/>
        </a:p>
      </dgm:t>
    </dgm:pt>
  </dgm:ptLst>
  <dgm:cxnLst>
    <dgm:cxn modelId="{78026B9B-0270-4790-8009-251DC5C4788D}" srcId="{56A11856-6019-4668-9790-A3C3FE34DBC7}" destId="{19012D73-9F0E-4091-950C-7C4C54308A45}" srcOrd="0" destOrd="0" parTransId="{9F9BDD3A-8974-41F4-AC5E-592BACE1037A}" sibTransId="{2AA20273-26CB-4673-9D8D-961926896898}"/>
    <dgm:cxn modelId="{F1F2A033-5729-451F-82E4-94BCFF252183}" type="presOf" srcId="{19012D73-9F0E-4091-950C-7C4C54308A45}" destId="{117A0A94-C4BD-4746-9955-35E104028A59}" srcOrd="0" destOrd="0" presId="urn:microsoft.com/office/officeart/2005/8/layout/default"/>
    <dgm:cxn modelId="{2F5B6A46-3F0A-4783-9DB8-92FA5B3DD279}" type="presOf" srcId="{F177BE81-0B03-42F5-AA29-7998937A9747}" destId="{D93D4946-CAC4-4D2B-8CF3-65F7F9094BF0}" srcOrd="0" destOrd="0" presId="urn:microsoft.com/office/officeart/2005/8/layout/default"/>
    <dgm:cxn modelId="{700F5129-5727-46D3-BF67-21412FC48C02}" type="presOf" srcId="{21D51AB2-9F0A-48E7-9922-CA0F83111915}" destId="{D147F99B-726A-4ACA-8C46-6A7DC0AC6FC4}" srcOrd="0" destOrd="0" presId="urn:microsoft.com/office/officeart/2005/8/layout/default"/>
    <dgm:cxn modelId="{293E2F7F-493E-4931-84D7-9389F8FDF465}" srcId="{56A11856-6019-4668-9790-A3C3FE34DBC7}" destId="{F177BE81-0B03-42F5-AA29-7998937A9747}" srcOrd="2" destOrd="0" parTransId="{DE990ADF-12DF-4380-B6AF-38F93D414751}" sibTransId="{2290FA12-2C91-450D-98E6-CA10C803F42C}"/>
    <dgm:cxn modelId="{748A90F8-3A6C-4001-A7F2-AB6D8F8E4409}" srcId="{56A11856-6019-4668-9790-A3C3FE34DBC7}" destId="{21D51AB2-9F0A-48E7-9922-CA0F83111915}" srcOrd="1" destOrd="0" parTransId="{7C081E0A-9E5B-4F0A-AB9F-0584C7DA73AE}" sibTransId="{9DA7A3E2-4D03-4069-A9B6-4F086DA9F484}"/>
    <dgm:cxn modelId="{39B167E2-B09F-4BBD-90A1-2C8534C1AC4E}" type="presOf" srcId="{56A11856-6019-4668-9790-A3C3FE34DBC7}" destId="{D5FEEA75-CFE5-4C4A-B2A3-26FF5827F0CE}" srcOrd="0" destOrd="0" presId="urn:microsoft.com/office/officeart/2005/8/layout/default"/>
    <dgm:cxn modelId="{4105EAF2-F744-4211-B385-2C6057CB7C42}" type="presParOf" srcId="{D5FEEA75-CFE5-4C4A-B2A3-26FF5827F0CE}" destId="{117A0A94-C4BD-4746-9955-35E104028A59}" srcOrd="0" destOrd="0" presId="urn:microsoft.com/office/officeart/2005/8/layout/default"/>
    <dgm:cxn modelId="{C4634CDE-7315-4D94-B180-FCC5CABE112A}" type="presParOf" srcId="{D5FEEA75-CFE5-4C4A-B2A3-26FF5827F0CE}" destId="{678BEFD6-C064-46F6-8F21-29C7DE1E4582}" srcOrd="1" destOrd="0" presId="urn:microsoft.com/office/officeart/2005/8/layout/default"/>
    <dgm:cxn modelId="{261E1EE9-8C7D-4330-AC5E-2963DA0BEA4F}" type="presParOf" srcId="{D5FEEA75-CFE5-4C4A-B2A3-26FF5827F0CE}" destId="{D147F99B-726A-4ACA-8C46-6A7DC0AC6FC4}" srcOrd="2" destOrd="0" presId="urn:microsoft.com/office/officeart/2005/8/layout/default"/>
    <dgm:cxn modelId="{A45EFBFF-F0ED-4761-A9F8-7CA07B4DF221}" type="presParOf" srcId="{D5FEEA75-CFE5-4C4A-B2A3-26FF5827F0CE}" destId="{4008C21A-9D00-482E-8845-5552D5E3ADF2}" srcOrd="3" destOrd="0" presId="urn:microsoft.com/office/officeart/2005/8/layout/default"/>
    <dgm:cxn modelId="{B3347A19-0130-46DA-820A-35780772C9A3}" type="presParOf" srcId="{D5FEEA75-CFE5-4C4A-B2A3-26FF5827F0CE}" destId="{D93D4946-CAC4-4D2B-8CF3-65F7F9094BF0}" srcOrd="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A11856-6019-4668-9790-A3C3FE34DB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19012D73-9F0E-4091-950C-7C4C54308A45}">
      <dgm:prSet phldrT="[Texte]"/>
      <dgm:spPr/>
      <dgm:t>
        <a:bodyPr/>
        <a:lstStyle/>
        <a:p>
          <a:r>
            <a:rPr lang="fr-FR" dirty="0"/>
            <a:t>dépose cuve à fuel</a:t>
          </a:r>
        </a:p>
      </dgm:t>
    </dgm:pt>
    <dgm:pt modelId="{9F9BDD3A-8974-41F4-AC5E-592BACE1037A}" type="parTrans" cxnId="{78026B9B-0270-4790-8009-251DC5C4788D}">
      <dgm:prSet/>
      <dgm:spPr/>
      <dgm:t>
        <a:bodyPr/>
        <a:lstStyle/>
        <a:p>
          <a:endParaRPr lang="fr-FR"/>
        </a:p>
      </dgm:t>
    </dgm:pt>
    <dgm:pt modelId="{2AA20273-26CB-4673-9D8D-961926896898}" type="sibTrans" cxnId="{78026B9B-0270-4790-8009-251DC5C4788D}">
      <dgm:prSet/>
      <dgm:spPr/>
      <dgm:t>
        <a:bodyPr/>
        <a:lstStyle/>
        <a:p>
          <a:endParaRPr lang="fr-FR"/>
        </a:p>
      </dgm:t>
    </dgm:pt>
    <dgm:pt modelId="{21D51AB2-9F0A-48E7-9922-CA0F83111915}">
      <dgm:prSet phldrT="[Texte]"/>
      <dgm:spPr/>
      <dgm:t>
        <a:bodyPr/>
        <a:lstStyle/>
        <a:p>
          <a:r>
            <a:rPr lang="fr-FR" dirty="0"/>
            <a:t>Isolation thermique parois vitrées</a:t>
          </a:r>
        </a:p>
      </dgm:t>
    </dgm:pt>
    <dgm:pt modelId="{7C081E0A-9E5B-4F0A-AB9F-0584C7DA73AE}" type="parTrans" cxnId="{748A90F8-3A6C-4001-A7F2-AB6D8F8E4409}">
      <dgm:prSet/>
      <dgm:spPr/>
      <dgm:t>
        <a:bodyPr/>
        <a:lstStyle/>
        <a:p>
          <a:endParaRPr lang="fr-FR"/>
        </a:p>
      </dgm:t>
    </dgm:pt>
    <dgm:pt modelId="{9DA7A3E2-4D03-4069-A9B6-4F086DA9F484}" type="sibTrans" cxnId="{748A90F8-3A6C-4001-A7F2-AB6D8F8E4409}">
      <dgm:prSet/>
      <dgm:spPr/>
      <dgm:t>
        <a:bodyPr/>
        <a:lstStyle/>
        <a:p>
          <a:endParaRPr lang="fr-FR"/>
        </a:p>
      </dgm:t>
    </dgm:pt>
    <dgm:pt modelId="{F177BE81-0B03-42F5-AA29-7998937A9747}">
      <dgm:prSet phldrT="[Texte]"/>
      <dgm:spPr/>
      <dgm:t>
        <a:bodyPr/>
        <a:lstStyle/>
        <a:p>
          <a:r>
            <a:rPr lang="fr-FR" dirty="0"/>
            <a:t>Pose d’équipements de production d’énergie renouvelable</a:t>
          </a:r>
        </a:p>
      </dgm:t>
    </dgm:pt>
    <dgm:pt modelId="{DE990ADF-12DF-4380-B6AF-38F93D414751}" type="parTrans" cxnId="{293E2F7F-493E-4931-84D7-9389F8FDF465}">
      <dgm:prSet/>
      <dgm:spPr/>
      <dgm:t>
        <a:bodyPr/>
        <a:lstStyle/>
        <a:p>
          <a:endParaRPr lang="fr-FR"/>
        </a:p>
      </dgm:t>
    </dgm:pt>
    <dgm:pt modelId="{2290FA12-2C91-450D-98E6-CA10C803F42C}" type="sibTrans" cxnId="{293E2F7F-493E-4931-84D7-9389F8FDF465}">
      <dgm:prSet/>
      <dgm:spPr/>
      <dgm:t>
        <a:bodyPr/>
        <a:lstStyle/>
        <a:p>
          <a:endParaRPr lang="fr-FR"/>
        </a:p>
      </dgm:t>
    </dgm:pt>
    <dgm:pt modelId="{D5FEEA75-CFE5-4C4A-B2A3-26FF5827F0CE}" type="pres">
      <dgm:prSet presAssocID="{56A11856-6019-4668-9790-A3C3FE34DBC7}" presName="diagram" presStyleCnt="0">
        <dgm:presLayoutVars>
          <dgm:dir/>
          <dgm:resizeHandles val="exact"/>
        </dgm:presLayoutVars>
      </dgm:prSet>
      <dgm:spPr/>
      <dgm:t>
        <a:bodyPr/>
        <a:lstStyle/>
        <a:p>
          <a:endParaRPr lang="fr-FR"/>
        </a:p>
      </dgm:t>
    </dgm:pt>
    <dgm:pt modelId="{117A0A94-C4BD-4746-9955-35E104028A59}" type="pres">
      <dgm:prSet presAssocID="{19012D73-9F0E-4091-950C-7C4C54308A45}" presName="node" presStyleLbl="node1" presStyleIdx="0" presStyleCnt="3">
        <dgm:presLayoutVars>
          <dgm:bulletEnabled val="1"/>
        </dgm:presLayoutVars>
      </dgm:prSet>
      <dgm:spPr/>
      <dgm:t>
        <a:bodyPr/>
        <a:lstStyle/>
        <a:p>
          <a:endParaRPr lang="fr-FR"/>
        </a:p>
      </dgm:t>
    </dgm:pt>
    <dgm:pt modelId="{678BEFD6-C064-46F6-8F21-29C7DE1E4582}" type="pres">
      <dgm:prSet presAssocID="{2AA20273-26CB-4673-9D8D-961926896898}" presName="sibTrans" presStyleCnt="0"/>
      <dgm:spPr/>
    </dgm:pt>
    <dgm:pt modelId="{D147F99B-726A-4ACA-8C46-6A7DC0AC6FC4}" type="pres">
      <dgm:prSet presAssocID="{21D51AB2-9F0A-48E7-9922-CA0F83111915}" presName="node" presStyleLbl="node1" presStyleIdx="1" presStyleCnt="3">
        <dgm:presLayoutVars>
          <dgm:bulletEnabled val="1"/>
        </dgm:presLayoutVars>
      </dgm:prSet>
      <dgm:spPr/>
      <dgm:t>
        <a:bodyPr/>
        <a:lstStyle/>
        <a:p>
          <a:endParaRPr lang="fr-FR"/>
        </a:p>
      </dgm:t>
    </dgm:pt>
    <dgm:pt modelId="{4008C21A-9D00-482E-8845-5552D5E3ADF2}" type="pres">
      <dgm:prSet presAssocID="{9DA7A3E2-4D03-4069-A9B6-4F086DA9F484}" presName="sibTrans" presStyleCnt="0"/>
      <dgm:spPr/>
    </dgm:pt>
    <dgm:pt modelId="{D93D4946-CAC4-4D2B-8CF3-65F7F9094BF0}" type="pres">
      <dgm:prSet presAssocID="{F177BE81-0B03-42F5-AA29-7998937A9747}" presName="node" presStyleLbl="node1" presStyleIdx="2" presStyleCnt="3">
        <dgm:presLayoutVars>
          <dgm:bulletEnabled val="1"/>
        </dgm:presLayoutVars>
      </dgm:prSet>
      <dgm:spPr/>
      <dgm:t>
        <a:bodyPr/>
        <a:lstStyle/>
        <a:p>
          <a:endParaRPr lang="fr-FR"/>
        </a:p>
      </dgm:t>
    </dgm:pt>
  </dgm:ptLst>
  <dgm:cxnLst>
    <dgm:cxn modelId="{78026B9B-0270-4790-8009-251DC5C4788D}" srcId="{56A11856-6019-4668-9790-A3C3FE34DBC7}" destId="{19012D73-9F0E-4091-950C-7C4C54308A45}" srcOrd="0" destOrd="0" parTransId="{9F9BDD3A-8974-41F4-AC5E-592BACE1037A}" sibTransId="{2AA20273-26CB-4673-9D8D-961926896898}"/>
    <dgm:cxn modelId="{F1F2A033-5729-451F-82E4-94BCFF252183}" type="presOf" srcId="{19012D73-9F0E-4091-950C-7C4C54308A45}" destId="{117A0A94-C4BD-4746-9955-35E104028A59}" srcOrd="0" destOrd="0" presId="urn:microsoft.com/office/officeart/2005/8/layout/default"/>
    <dgm:cxn modelId="{2F5B6A46-3F0A-4783-9DB8-92FA5B3DD279}" type="presOf" srcId="{F177BE81-0B03-42F5-AA29-7998937A9747}" destId="{D93D4946-CAC4-4D2B-8CF3-65F7F9094BF0}" srcOrd="0" destOrd="0" presId="urn:microsoft.com/office/officeart/2005/8/layout/default"/>
    <dgm:cxn modelId="{700F5129-5727-46D3-BF67-21412FC48C02}" type="presOf" srcId="{21D51AB2-9F0A-48E7-9922-CA0F83111915}" destId="{D147F99B-726A-4ACA-8C46-6A7DC0AC6FC4}" srcOrd="0" destOrd="0" presId="urn:microsoft.com/office/officeart/2005/8/layout/default"/>
    <dgm:cxn modelId="{293E2F7F-493E-4931-84D7-9389F8FDF465}" srcId="{56A11856-6019-4668-9790-A3C3FE34DBC7}" destId="{F177BE81-0B03-42F5-AA29-7998937A9747}" srcOrd="2" destOrd="0" parTransId="{DE990ADF-12DF-4380-B6AF-38F93D414751}" sibTransId="{2290FA12-2C91-450D-98E6-CA10C803F42C}"/>
    <dgm:cxn modelId="{748A90F8-3A6C-4001-A7F2-AB6D8F8E4409}" srcId="{56A11856-6019-4668-9790-A3C3FE34DBC7}" destId="{21D51AB2-9F0A-48E7-9922-CA0F83111915}" srcOrd="1" destOrd="0" parTransId="{7C081E0A-9E5B-4F0A-AB9F-0584C7DA73AE}" sibTransId="{9DA7A3E2-4D03-4069-A9B6-4F086DA9F484}"/>
    <dgm:cxn modelId="{39B167E2-B09F-4BBD-90A1-2C8534C1AC4E}" type="presOf" srcId="{56A11856-6019-4668-9790-A3C3FE34DBC7}" destId="{D5FEEA75-CFE5-4C4A-B2A3-26FF5827F0CE}" srcOrd="0" destOrd="0" presId="urn:microsoft.com/office/officeart/2005/8/layout/default"/>
    <dgm:cxn modelId="{4105EAF2-F744-4211-B385-2C6057CB7C42}" type="presParOf" srcId="{D5FEEA75-CFE5-4C4A-B2A3-26FF5827F0CE}" destId="{117A0A94-C4BD-4746-9955-35E104028A59}" srcOrd="0" destOrd="0" presId="urn:microsoft.com/office/officeart/2005/8/layout/default"/>
    <dgm:cxn modelId="{C4634CDE-7315-4D94-B180-FCC5CABE112A}" type="presParOf" srcId="{D5FEEA75-CFE5-4C4A-B2A3-26FF5827F0CE}" destId="{678BEFD6-C064-46F6-8F21-29C7DE1E4582}" srcOrd="1" destOrd="0" presId="urn:microsoft.com/office/officeart/2005/8/layout/default"/>
    <dgm:cxn modelId="{261E1EE9-8C7D-4330-AC5E-2963DA0BEA4F}" type="presParOf" srcId="{D5FEEA75-CFE5-4C4A-B2A3-26FF5827F0CE}" destId="{D147F99B-726A-4ACA-8C46-6A7DC0AC6FC4}" srcOrd="2" destOrd="0" presId="urn:microsoft.com/office/officeart/2005/8/layout/default"/>
    <dgm:cxn modelId="{A45EFBFF-F0ED-4761-A9F8-7CA07B4DF221}" type="presParOf" srcId="{D5FEEA75-CFE5-4C4A-B2A3-26FF5827F0CE}" destId="{4008C21A-9D00-482E-8845-5552D5E3ADF2}" srcOrd="3" destOrd="0" presId="urn:microsoft.com/office/officeart/2005/8/layout/default"/>
    <dgm:cxn modelId="{B3347A19-0130-46DA-820A-35780772C9A3}" type="presParOf" srcId="{D5FEEA75-CFE5-4C4A-B2A3-26FF5827F0CE}" destId="{D93D4946-CAC4-4D2B-8CF3-65F7F9094BF0}"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6A11856-6019-4668-9790-A3C3FE34DB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19012D73-9F0E-4091-950C-7C4C54308A45}">
      <dgm:prSet phldrT="[Texte]"/>
      <dgm:spPr>
        <a:solidFill>
          <a:srgbClr val="8CD4BF"/>
        </a:solidFill>
      </dgm:spPr>
      <dgm:t>
        <a:bodyPr/>
        <a:lstStyle/>
        <a:p>
          <a:r>
            <a:rPr lang="fr-FR" dirty="0"/>
            <a:t>15 %</a:t>
          </a:r>
        </a:p>
      </dgm:t>
    </dgm:pt>
    <dgm:pt modelId="{9F9BDD3A-8974-41F4-AC5E-592BACE1037A}" type="parTrans" cxnId="{78026B9B-0270-4790-8009-251DC5C4788D}">
      <dgm:prSet/>
      <dgm:spPr/>
      <dgm:t>
        <a:bodyPr/>
        <a:lstStyle/>
        <a:p>
          <a:endParaRPr lang="fr-FR"/>
        </a:p>
      </dgm:t>
    </dgm:pt>
    <dgm:pt modelId="{2AA20273-26CB-4673-9D8D-961926896898}" type="sibTrans" cxnId="{78026B9B-0270-4790-8009-251DC5C4788D}">
      <dgm:prSet/>
      <dgm:spPr/>
      <dgm:t>
        <a:bodyPr/>
        <a:lstStyle/>
        <a:p>
          <a:endParaRPr lang="fr-FR"/>
        </a:p>
      </dgm:t>
    </dgm:pt>
    <dgm:pt modelId="{21D51AB2-9F0A-48E7-9922-CA0F83111915}">
      <dgm:prSet phldrT="[Texte]"/>
      <dgm:spPr>
        <a:solidFill>
          <a:srgbClr val="8CD4BF"/>
        </a:solidFill>
      </dgm:spPr>
      <dgm:t>
        <a:bodyPr/>
        <a:lstStyle/>
        <a:p>
          <a:r>
            <a:rPr lang="fr-FR" dirty="0"/>
            <a:t>30 %</a:t>
          </a:r>
        </a:p>
      </dgm:t>
    </dgm:pt>
    <dgm:pt modelId="{7C081E0A-9E5B-4F0A-AB9F-0584C7DA73AE}" type="parTrans" cxnId="{748A90F8-3A6C-4001-A7F2-AB6D8F8E4409}">
      <dgm:prSet/>
      <dgm:spPr/>
      <dgm:t>
        <a:bodyPr/>
        <a:lstStyle/>
        <a:p>
          <a:endParaRPr lang="fr-FR"/>
        </a:p>
      </dgm:t>
    </dgm:pt>
    <dgm:pt modelId="{9DA7A3E2-4D03-4069-A9B6-4F086DA9F484}" type="sibTrans" cxnId="{748A90F8-3A6C-4001-A7F2-AB6D8F8E4409}">
      <dgm:prSet/>
      <dgm:spPr/>
      <dgm:t>
        <a:bodyPr/>
        <a:lstStyle/>
        <a:p>
          <a:endParaRPr lang="fr-FR"/>
        </a:p>
      </dgm:t>
    </dgm:pt>
    <dgm:pt modelId="{F177BE81-0B03-42F5-AA29-7998937A9747}">
      <dgm:prSet phldrT="[Texte]"/>
      <dgm:spPr>
        <a:solidFill>
          <a:srgbClr val="8CD4BF"/>
        </a:solidFill>
      </dgm:spPr>
      <dgm:t>
        <a:bodyPr/>
        <a:lstStyle/>
        <a:p>
          <a:r>
            <a:rPr lang="fr-FR" dirty="0"/>
            <a:t>50 %</a:t>
          </a:r>
        </a:p>
      </dgm:t>
    </dgm:pt>
    <dgm:pt modelId="{DE990ADF-12DF-4380-B6AF-38F93D414751}" type="parTrans" cxnId="{293E2F7F-493E-4931-84D7-9389F8FDF465}">
      <dgm:prSet/>
      <dgm:spPr/>
      <dgm:t>
        <a:bodyPr/>
        <a:lstStyle/>
        <a:p>
          <a:endParaRPr lang="fr-FR"/>
        </a:p>
      </dgm:t>
    </dgm:pt>
    <dgm:pt modelId="{2290FA12-2C91-450D-98E6-CA10C803F42C}" type="sibTrans" cxnId="{293E2F7F-493E-4931-84D7-9389F8FDF465}">
      <dgm:prSet/>
      <dgm:spPr/>
      <dgm:t>
        <a:bodyPr/>
        <a:lstStyle/>
        <a:p>
          <a:endParaRPr lang="fr-FR"/>
        </a:p>
      </dgm:t>
    </dgm:pt>
    <dgm:pt modelId="{D5FEEA75-CFE5-4C4A-B2A3-26FF5827F0CE}" type="pres">
      <dgm:prSet presAssocID="{56A11856-6019-4668-9790-A3C3FE34DBC7}" presName="diagram" presStyleCnt="0">
        <dgm:presLayoutVars>
          <dgm:dir/>
          <dgm:resizeHandles val="exact"/>
        </dgm:presLayoutVars>
      </dgm:prSet>
      <dgm:spPr/>
      <dgm:t>
        <a:bodyPr/>
        <a:lstStyle/>
        <a:p>
          <a:endParaRPr lang="fr-FR"/>
        </a:p>
      </dgm:t>
    </dgm:pt>
    <dgm:pt modelId="{117A0A94-C4BD-4746-9955-35E104028A59}" type="pres">
      <dgm:prSet presAssocID="{19012D73-9F0E-4091-950C-7C4C54308A45}" presName="node" presStyleLbl="node1" presStyleIdx="0" presStyleCnt="3">
        <dgm:presLayoutVars>
          <dgm:bulletEnabled val="1"/>
        </dgm:presLayoutVars>
      </dgm:prSet>
      <dgm:spPr/>
      <dgm:t>
        <a:bodyPr/>
        <a:lstStyle/>
        <a:p>
          <a:endParaRPr lang="fr-FR"/>
        </a:p>
      </dgm:t>
    </dgm:pt>
    <dgm:pt modelId="{678BEFD6-C064-46F6-8F21-29C7DE1E4582}" type="pres">
      <dgm:prSet presAssocID="{2AA20273-26CB-4673-9D8D-961926896898}" presName="sibTrans" presStyleCnt="0"/>
      <dgm:spPr/>
    </dgm:pt>
    <dgm:pt modelId="{D147F99B-726A-4ACA-8C46-6A7DC0AC6FC4}" type="pres">
      <dgm:prSet presAssocID="{21D51AB2-9F0A-48E7-9922-CA0F83111915}" presName="node" presStyleLbl="node1" presStyleIdx="1" presStyleCnt="3">
        <dgm:presLayoutVars>
          <dgm:bulletEnabled val="1"/>
        </dgm:presLayoutVars>
      </dgm:prSet>
      <dgm:spPr/>
      <dgm:t>
        <a:bodyPr/>
        <a:lstStyle/>
        <a:p>
          <a:endParaRPr lang="fr-FR"/>
        </a:p>
      </dgm:t>
    </dgm:pt>
    <dgm:pt modelId="{4008C21A-9D00-482E-8845-5552D5E3ADF2}" type="pres">
      <dgm:prSet presAssocID="{9DA7A3E2-4D03-4069-A9B6-4F086DA9F484}" presName="sibTrans" presStyleCnt="0"/>
      <dgm:spPr/>
    </dgm:pt>
    <dgm:pt modelId="{D93D4946-CAC4-4D2B-8CF3-65F7F9094BF0}" type="pres">
      <dgm:prSet presAssocID="{F177BE81-0B03-42F5-AA29-7998937A9747}" presName="node" presStyleLbl="node1" presStyleIdx="2" presStyleCnt="3">
        <dgm:presLayoutVars>
          <dgm:bulletEnabled val="1"/>
        </dgm:presLayoutVars>
      </dgm:prSet>
      <dgm:spPr/>
      <dgm:t>
        <a:bodyPr/>
        <a:lstStyle/>
        <a:p>
          <a:endParaRPr lang="fr-FR"/>
        </a:p>
      </dgm:t>
    </dgm:pt>
  </dgm:ptLst>
  <dgm:cxnLst>
    <dgm:cxn modelId="{78026B9B-0270-4790-8009-251DC5C4788D}" srcId="{56A11856-6019-4668-9790-A3C3FE34DBC7}" destId="{19012D73-9F0E-4091-950C-7C4C54308A45}" srcOrd="0" destOrd="0" parTransId="{9F9BDD3A-8974-41F4-AC5E-592BACE1037A}" sibTransId="{2AA20273-26CB-4673-9D8D-961926896898}"/>
    <dgm:cxn modelId="{F1F2A033-5729-451F-82E4-94BCFF252183}" type="presOf" srcId="{19012D73-9F0E-4091-950C-7C4C54308A45}" destId="{117A0A94-C4BD-4746-9955-35E104028A59}" srcOrd="0" destOrd="0" presId="urn:microsoft.com/office/officeart/2005/8/layout/default"/>
    <dgm:cxn modelId="{2F5B6A46-3F0A-4783-9DB8-92FA5B3DD279}" type="presOf" srcId="{F177BE81-0B03-42F5-AA29-7998937A9747}" destId="{D93D4946-CAC4-4D2B-8CF3-65F7F9094BF0}" srcOrd="0" destOrd="0" presId="urn:microsoft.com/office/officeart/2005/8/layout/default"/>
    <dgm:cxn modelId="{700F5129-5727-46D3-BF67-21412FC48C02}" type="presOf" srcId="{21D51AB2-9F0A-48E7-9922-CA0F83111915}" destId="{D147F99B-726A-4ACA-8C46-6A7DC0AC6FC4}" srcOrd="0" destOrd="0" presId="urn:microsoft.com/office/officeart/2005/8/layout/default"/>
    <dgm:cxn modelId="{293E2F7F-493E-4931-84D7-9389F8FDF465}" srcId="{56A11856-6019-4668-9790-A3C3FE34DBC7}" destId="{F177BE81-0B03-42F5-AA29-7998937A9747}" srcOrd="2" destOrd="0" parTransId="{DE990ADF-12DF-4380-B6AF-38F93D414751}" sibTransId="{2290FA12-2C91-450D-98E6-CA10C803F42C}"/>
    <dgm:cxn modelId="{748A90F8-3A6C-4001-A7F2-AB6D8F8E4409}" srcId="{56A11856-6019-4668-9790-A3C3FE34DBC7}" destId="{21D51AB2-9F0A-48E7-9922-CA0F83111915}" srcOrd="1" destOrd="0" parTransId="{7C081E0A-9E5B-4F0A-AB9F-0584C7DA73AE}" sibTransId="{9DA7A3E2-4D03-4069-A9B6-4F086DA9F484}"/>
    <dgm:cxn modelId="{39B167E2-B09F-4BBD-90A1-2C8534C1AC4E}" type="presOf" srcId="{56A11856-6019-4668-9790-A3C3FE34DBC7}" destId="{D5FEEA75-CFE5-4C4A-B2A3-26FF5827F0CE}" srcOrd="0" destOrd="0" presId="urn:microsoft.com/office/officeart/2005/8/layout/default"/>
    <dgm:cxn modelId="{4105EAF2-F744-4211-B385-2C6057CB7C42}" type="presParOf" srcId="{D5FEEA75-CFE5-4C4A-B2A3-26FF5827F0CE}" destId="{117A0A94-C4BD-4746-9955-35E104028A59}" srcOrd="0" destOrd="0" presId="urn:microsoft.com/office/officeart/2005/8/layout/default"/>
    <dgm:cxn modelId="{C4634CDE-7315-4D94-B180-FCC5CABE112A}" type="presParOf" srcId="{D5FEEA75-CFE5-4C4A-B2A3-26FF5827F0CE}" destId="{678BEFD6-C064-46F6-8F21-29C7DE1E4582}" srcOrd="1" destOrd="0" presId="urn:microsoft.com/office/officeart/2005/8/layout/default"/>
    <dgm:cxn modelId="{261E1EE9-8C7D-4330-AC5E-2963DA0BEA4F}" type="presParOf" srcId="{D5FEEA75-CFE5-4C4A-B2A3-26FF5827F0CE}" destId="{D147F99B-726A-4ACA-8C46-6A7DC0AC6FC4}" srcOrd="2" destOrd="0" presId="urn:microsoft.com/office/officeart/2005/8/layout/default"/>
    <dgm:cxn modelId="{A45EFBFF-F0ED-4761-A9F8-7CA07B4DF221}" type="presParOf" srcId="{D5FEEA75-CFE5-4C4A-B2A3-26FF5827F0CE}" destId="{4008C21A-9D00-482E-8845-5552D5E3ADF2}" srcOrd="3" destOrd="0" presId="urn:microsoft.com/office/officeart/2005/8/layout/default"/>
    <dgm:cxn modelId="{B3347A19-0130-46DA-820A-35780772C9A3}" type="presParOf" srcId="{D5FEEA75-CFE5-4C4A-B2A3-26FF5827F0CE}" destId="{D93D4946-CAC4-4D2B-8CF3-65F7F9094BF0}" srcOrd="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24A5AFE-4CBA-4A5F-8250-A80CE9FA10A9}"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fr-FR"/>
        </a:p>
      </dgm:t>
    </dgm:pt>
    <dgm:pt modelId="{8C9EDD92-6B1E-4155-99D3-BF81BEF6354E}">
      <dgm:prSet phldrT="[Texte]"/>
      <dgm:spPr>
        <a:solidFill>
          <a:srgbClr val="F1C959"/>
        </a:solidFill>
      </dgm:spPr>
      <dgm:t>
        <a:bodyPr/>
        <a:lstStyle/>
        <a:p>
          <a:r>
            <a:rPr lang="fr-FR" dirty="0">
              <a:solidFill>
                <a:schemeClr val="tx1"/>
              </a:solidFill>
            </a:rPr>
            <a:t>Martinique, Guadeloupe, Réunion </a:t>
          </a:r>
        </a:p>
      </dgm:t>
    </dgm:pt>
    <dgm:pt modelId="{24723765-C3BF-4CA9-A08D-50BF2F3AA95E}" type="parTrans" cxnId="{81CF28DB-3F93-47F8-A4AA-3E31A5AEA4A5}">
      <dgm:prSet/>
      <dgm:spPr/>
      <dgm:t>
        <a:bodyPr/>
        <a:lstStyle/>
        <a:p>
          <a:endParaRPr lang="fr-FR"/>
        </a:p>
      </dgm:t>
    </dgm:pt>
    <dgm:pt modelId="{B282264B-5D6B-44CB-A2EF-ED1422E458A2}" type="sibTrans" cxnId="{81CF28DB-3F93-47F8-A4AA-3E31A5AEA4A5}">
      <dgm:prSet/>
      <dgm:spPr/>
      <dgm:t>
        <a:bodyPr/>
        <a:lstStyle/>
        <a:p>
          <a:endParaRPr lang="fr-FR"/>
        </a:p>
      </dgm:t>
    </dgm:pt>
    <dgm:pt modelId="{261156B9-0556-4DC3-BF83-9691EB3984F8}">
      <dgm:prSet phldrT="[Texte]"/>
      <dgm:spPr>
        <a:solidFill>
          <a:srgbClr val="F1C959">
            <a:alpha val="90000"/>
          </a:srgbClr>
        </a:solidFill>
      </dgm:spPr>
      <dgm:t>
        <a:bodyPr/>
        <a:lstStyle/>
        <a:p>
          <a:r>
            <a:rPr lang="fr-FR" dirty="0"/>
            <a:t>5 100 €</a:t>
          </a:r>
        </a:p>
      </dgm:t>
    </dgm:pt>
    <dgm:pt modelId="{1C866CBD-5F7E-4F2E-A47F-95FAE77DA1F9}" type="parTrans" cxnId="{1C713C2F-9656-4667-A3B9-0C3077030421}">
      <dgm:prSet/>
      <dgm:spPr/>
      <dgm:t>
        <a:bodyPr/>
        <a:lstStyle/>
        <a:p>
          <a:endParaRPr lang="fr-FR"/>
        </a:p>
      </dgm:t>
    </dgm:pt>
    <dgm:pt modelId="{37B4EC6D-BF99-43A6-A393-C972511906DE}" type="sibTrans" cxnId="{1C713C2F-9656-4667-A3B9-0C3077030421}">
      <dgm:prSet/>
      <dgm:spPr/>
      <dgm:t>
        <a:bodyPr/>
        <a:lstStyle/>
        <a:p>
          <a:endParaRPr lang="fr-FR"/>
        </a:p>
      </dgm:t>
    </dgm:pt>
    <dgm:pt modelId="{73A95E30-7EBB-4BA2-BDAD-8CCB4ED27CB3}">
      <dgm:prSet phldrT="[Texte]"/>
      <dgm:spPr>
        <a:solidFill>
          <a:srgbClr val="F1C959">
            <a:alpha val="90000"/>
          </a:srgbClr>
        </a:solidFill>
      </dgm:spPr>
      <dgm:t>
        <a:bodyPr/>
        <a:lstStyle/>
        <a:p>
          <a:r>
            <a:rPr lang="fr-FR" dirty="0"/>
            <a:t>2 450 €</a:t>
          </a:r>
        </a:p>
      </dgm:t>
    </dgm:pt>
    <dgm:pt modelId="{35E73355-31B7-4B6B-83AD-C469044FF706}" type="parTrans" cxnId="{E30FEE62-6870-405C-802C-5EAD74CD39BD}">
      <dgm:prSet/>
      <dgm:spPr/>
      <dgm:t>
        <a:bodyPr/>
        <a:lstStyle/>
        <a:p>
          <a:endParaRPr lang="fr-FR"/>
        </a:p>
      </dgm:t>
    </dgm:pt>
    <dgm:pt modelId="{5FFF8594-5551-44D8-86CF-2FA2C5483775}" type="sibTrans" cxnId="{E30FEE62-6870-405C-802C-5EAD74CD39BD}">
      <dgm:prSet/>
      <dgm:spPr/>
      <dgm:t>
        <a:bodyPr/>
        <a:lstStyle/>
        <a:p>
          <a:endParaRPr lang="fr-FR"/>
        </a:p>
      </dgm:t>
    </dgm:pt>
    <dgm:pt modelId="{DC3C9760-C667-4EBB-B0C3-3514CB92CB28}">
      <dgm:prSet phldrT="[Texte]"/>
      <dgm:spPr>
        <a:solidFill>
          <a:srgbClr val="8CD4BF"/>
        </a:solidFill>
      </dgm:spPr>
      <dgm:t>
        <a:bodyPr/>
        <a:lstStyle/>
        <a:p>
          <a:r>
            <a:rPr lang="fr-FR" dirty="0">
              <a:solidFill>
                <a:schemeClr val="tx1"/>
              </a:solidFill>
            </a:rPr>
            <a:t>Guyane Mayotte</a:t>
          </a:r>
        </a:p>
      </dgm:t>
    </dgm:pt>
    <dgm:pt modelId="{42FF7176-C425-42FD-B9E8-BDA535D4A948}" type="parTrans" cxnId="{967C4742-DF2A-4849-A0BB-D0CC4101AF1F}">
      <dgm:prSet/>
      <dgm:spPr/>
      <dgm:t>
        <a:bodyPr/>
        <a:lstStyle/>
        <a:p>
          <a:endParaRPr lang="fr-FR"/>
        </a:p>
      </dgm:t>
    </dgm:pt>
    <dgm:pt modelId="{BDFA1DD9-EDBE-47A0-9F9A-3DC3458A1713}" type="sibTrans" cxnId="{967C4742-DF2A-4849-A0BB-D0CC4101AF1F}">
      <dgm:prSet/>
      <dgm:spPr/>
      <dgm:t>
        <a:bodyPr/>
        <a:lstStyle/>
        <a:p>
          <a:endParaRPr lang="fr-FR"/>
        </a:p>
      </dgm:t>
    </dgm:pt>
    <dgm:pt modelId="{E1FD2156-F52B-4DC8-9956-AF7E3A0BA491}">
      <dgm:prSet phldrT="[Texte]"/>
      <dgm:spPr>
        <a:solidFill>
          <a:srgbClr val="8CD4BF">
            <a:alpha val="90000"/>
          </a:srgbClr>
        </a:solidFill>
      </dgm:spPr>
      <dgm:t>
        <a:bodyPr/>
        <a:lstStyle/>
        <a:p>
          <a:r>
            <a:rPr lang="fr-FR" dirty="0"/>
            <a:t>6 700 €</a:t>
          </a:r>
        </a:p>
      </dgm:t>
    </dgm:pt>
    <dgm:pt modelId="{04295312-D1F2-4C9F-96DF-380DD0F2252B}" type="parTrans" cxnId="{D73823CE-791C-43BB-A1D9-FE2CF76327A6}">
      <dgm:prSet/>
      <dgm:spPr/>
      <dgm:t>
        <a:bodyPr/>
        <a:lstStyle/>
        <a:p>
          <a:endParaRPr lang="fr-FR"/>
        </a:p>
      </dgm:t>
    </dgm:pt>
    <dgm:pt modelId="{9FAD743E-9E7D-4771-AF9B-9C469120E788}" type="sibTrans" cxnId="{D73823CE-791C-43BB-A1D9-FE2CF76327A6}">
      <dgm:prSet/>
      <dgm:spPr/>
      <dgm:t>
        <a:bodyPr/>
        <a:lstStyle/>
        <a:p>
          <a:endParaRPr lang="fr-FR"/>
        </a:p>
      </dgm:t>
    </dgm:pt>
    <dgm:pt modelId="{3A50DFAB-10F3-4812-AFF0-ECA605DF0F87}">
      <dgm:prSet phldrT="[Texte]"/>
      <dgm:spPr>
        <a:solidFill>
          <a:srgbClr val="8CD4BF">
            <a:alpha val="90000"/>
          </a:srgbClr>
        </a:solidFill>
      </dgm:spPr>
      <dgm:t>
        <a:bodyPr/>
        <a:lstStyle/>
        <a:p>
          <a:r>
            <a:rPr lang="fr-FR" dirty="0"/>
            <a:t>4 050 €</a:t>
          </a:r>
        </a:p>
      </dgm:t>
    </dgm:pt>
    <dgm:pt modelId="{09575866-4FC7-4566-9409-9B8C218556B7}" type="parTrans" cxnId="{8E83BB50-07E5-4979-94F8-09FF49EE861C}">
      <dgm:prSet/>
      <dgm:spPr/>
      <dgm:t>
        <a:bodyPr/>
        <a:lstStyle/>
        <a:p>
          <a:endParaRPr lang="fr-FR"/>
        </a:p>
      </dgm:t>
    </dgm:pt>
    <dgm:pt modelId="{39AD15C3-4370-4A98-B475-50A627E62CC4}" type="sibTrans" cxnId="{8E83BB50-07E5-4979-94F8-09FF49EE861C}">
      <dgm:prSet/>
      <dgm:spPr/>
      <dgm:t>
        <a:bodyPr/>
        <a:lstStyle/>
        <a:p>
          <a:endParaRPr lang="fr-FR"/>
        </a:p>
      </dgm:t>
    </dgm:pt>
    <dgm:pt modelId="{94A066ED-6306-4DA4-92A6-1B6EBAF38A5D}">
      <dgm:prSet phldrT="[Texte]"/>
      <dgm:spPr>
        <a:solidFill>
          <a:srgbClr val="334D5C">
            <a:alpha val="90000"/>
          </a:srgbClr>
        </a:solidFill>
      </dgm:spPr>
      <dgm:t>
        <a:bodyPr/>
        <a:lstStyle/>
        <a:p>
          <a:r>
            <a:rPr lang="fr-FR" dirty="0">
              <a:solidFill>
                <a:schemeClr val="bg1"/>
              </a:solidFill>
            </a:rPr>
            <a:t>Revenus 2017</a:t>
          </a:r>
        </a:p>
      </dgm:t>
    </dgm:pt>
    <dgm:pt modelId="{A92B6E40-C004-4650-B265-9A9E709F088C}" type="parTrans" cxnId="{638FDB71-5682-4E93-B7A9-7725321AA040}">
      <dgm:prSet/>
      <dgm:spPr/>
      <dgm:t>
        <a:bodyPr/>
        <a:lstStyle/>
        <a:p>
          <a:endParaRPr lang="fr-FR"/>
        </a:p>
      </dgm:t>
    </dgm:pt>
    <dgm:pt modelId="{FD038F4D-4074-40FA-AF0B-613674E70DAA}" type="sibTrans" cxnId="{638FDB71-5682-4E93-B7A9-7725321AA040}">
      <dgm:prSet/>
      <dgm:spPr/>
      <dgm:t>
        <a:bodyPr/>
        <a:lstStyle/>
        <a:p>
          <a:endParaRPr lang="fr-FR"/>
        </a:p>
      </dgm:t>
    </dgm:pt>
    <dgm:pt modelId="{9E668AFB-F2A7-4199-91EB-6C3A711D92D8}">
      <dgm:prSet phldrT="[Texte]"/>
      <dgm:spPr>
        <a:solidFill>
          <a:srgbClr val="334D5C"/>
        </a:solidFill>
      </dgm:spPr>
      <dgm:t>
        <a:bodyPr/>
        <a:lstStyle/>
        <a:p>
          <a:r>
            <a:rPr lang="fr-FR" dirty="0"/>
            <a:t>Revenus concernés</a:t>
          </a:r>
        </a:p>
      </dgm:t>
    </dgm:pt>
    <dgm:pt modelId="{8F8C11CA-605E-40BC-BE8B-4940EFFC304F}" type="parTrans" cxnId="{ADFA52C6-52A4-4B90-9116-D0153041EAAA}">
      <dgm:prSet/>
      <dgm:spPr/>
      <dgm:t>
        <a:bodyPr/>
        <a:lstStyle/>
        <a:p>
          <a:endParaRPr lang="fr-FR"/>
        </a:p>
      </dgm:t>
    </dgm:pt>
    <dgm:pt modelId="{8D2A731C-4AB7-4588-B3E5-233927FB70C5}" type="sibTrans" cxnId="{ADFA52C6-52A4-4B90-9116-D0153041EAAA}">
      <dgm:prSet/>
      <dgm:spPr/>
      <dgm:t>
        <a:bodyPr/>
        <a:lstStyle/>
        <a:p>
          <a:endParaRPr lang="fr-FR"/>
        </a:p>
      </dgm:t>
    </dgm:pt>
    <dgm:pt modelId="{B9BBFFBE-271E-477C-9AE2-484DBA56BB84}">
      <dgm:prSet phldrT="[Texte]"/>
      <dgm:spPr>
        <a:solidFill>
          <a:srgbClr val="334D5C">
            <a:alpha val="90000"/>
          </a:srgbClr>
        </a:solidFill>
      </dgm:spPr>
      <dgm:t>
        <a:bodyPr/>
        <a:lstStyle/>
        <a:p>
          <a:r>
            <a:rPr lang="fr-FR" dirty="0">
              <a:solidFill>
                <a:schemeClr val="bg1"/>
              </a:solidFill>
            </a:rPr>
            <a:t>Revenus 2018</a:t>
          </a:r>
        </a:p>
      </dgm:t>
    </dgm:pt>
    <dgm:pt modelId="{987FEAC3-9FF6-448C-AE9F-8B8D5E50A085}" type="parTrans" cxnId="{A8D702DD-245F-4312-BC93-6E1D211B46C8}">
      <dgm:prSet/>
      <dgm:spPr/>
      <dgm:t>
        <a:bodyPr/>
        <a:lstStyle/>
        <a:p>
          <a:endParaRPr lang="fr-FR"/>
        </a:p>
      </dgm:t>
    </dgm:pt>
    <dgm:pt modelId="{967654A9-2CC0-45DE-9A73-41774C7FC60C}" type="sibTrans" cxnId="{A8D702DD-245F-4312-BC93-6E1D211B46C8}">
      <dgm:prSet/>
      <dgm:spPr/>
      <dgm:t>
        <a:bodyPr/>
        <a:lstStyle/>
        <a:p>
          <a:endParaRPr lang="fr-FR"/>
        </a:p>
      </dgm:t>
    </dgm:pt>
    <dgm:pt modelId="{FF5A6BDB-0D5F-42CB-9CE1-C4EE2AEE8635}" type="pres">
      <dgm:prSet presAssocID="{524A5AFE-4CBA-4A5F-8250-A80CE9FA10A9}" presName="Name0" presStyleCnt="0">
        <dgm:presLayoutVars>
          <dgm:chPref val="3"/>
          <dgm:dir/>
          <dgm:animLvl val="lvl"/>
          <dgm:resizeHandles/>
        </dgm:presLayoutVars>
      </dgm:prSet>
      <dgm:spPr/>
      <dgm:t>
        <a:bodyPr/>
        <a:lstStyle/>
        <a:p>
          <a:endParaRPr lang="fr-FR"/>
        </a:p>
      </dgm:t>
    </dgm:pt>
    <dgm:pt modelId="{40CF6266-2207-4CF4-B597-70F570081BDA}" type="pres">
      <dgm:prSet presAssocID="{9E668AFB-F2A7-4199-91EB-6C3A711D92D8}" presName="horFlow" presStyleCnt="0"/>
      <dgm:spPr/>
    </dgm:pt>
    <dgm:pt modelId="{5E85D8C8-A89C-4FA4-A6E5-3BF30D531ACC}" type="pres">
      <dgm:prSet presAssocID="{9E668AFB-F2A7-4199-91EB-6C3A711D92D8}" presName="bigChev" presStyleLbl="node1" presStyleIdx="0" presStyleCnt="3"/>
      <dgm:spPr/>
      <dgm:t>
        <a:bodyPr/>
        <a:lstStyle/>
        <a:p>
          <a:endParaRPr lang="fr-FR"/>
        </a:p>
      </dgm:t>
    </dgm:pt>
    <dgm:pt modelId="{43053733-7951-4D06-B4B4-9BA04FBB82C9}" type="pres">
      <dgm:prSet presAssocID="{A92B6E40-C004-4650-B265-9A9E709F088C}" presName="parTrans" presStyleCnt="0"/>
      <dgm:spPr/>
    </dgm:pt>
    <dgm:pt modelId="{FFF491FE-A006-4885-83FC-073BB74FC588}" type="pres">
      <dgm:prSet presAssocID="{94A066ED-6306-4DA4-92A6-1B6EBAF38A5D}" presName="node" presStyleLbl="alignAccFollowNode1" presStyleIdx="0" presStyleCnt="6">
        <dgm:presLayoutVars>
          <dgm:bulletEnabled val="1"/>
        </dgm:presLayoutVars>
      </dgm:prSet>
      <dgm:spPr/>
      <dgm:t>
        <a:bodyPr/>
        <a:lstStyle/>
        <a:p>
          <a:endParaRPr lang="fr-FR"/>
        </a:p>
      </dgm:t>
    </dgm:pt>
    <dgm:pt modelId="{2AB2F890-7765-40B6-8C39-1E5CEF9BC979}" type="pres">
      <dgm:prSet presAssocID="{FD038F4D-4074-40FA-AF0B-613674E70DAA}" presName="sibTrans" presStyleCnt="0"/>
      <dgm:spPr/>
    </dgm:pt>
    <dgm:pt modelId="{929FC61F-154F-4A9E-8CB8-568CC2ACC7C8}" type="pres">
      <dgm:prSet presAssocID="{B9BBFFBE-271E-477C-9AE2-484DBA56BB84}" presName="node" presStyleLbl="alignAccFollowNode1" presStyleIdx="1" presStyleCnt="6">
        <dgm:presLayoutVars>
          <dgm:bulletEnabled val="1"/>
        </dgm:presLayoutVars>
      </dgm:prSet>
      <dgm:spPr/>
      <dgm:t>
        <a:bodyPr/>
        <a:lstStyle/>
        <a:p>
          <a:endParaRPr lang="fr-FR"/>
        </a:p>
      </dgm:t>
    </dgm:pt>
    <dgm:pt modelId="{7FFAA76B-6C9E-48E7-A25C-A84C4A2A8EEB}" type="pres">
      <dgm:prSet presAssocID="{9E668AFB-F2A7-4199-91EB-6C3A711D92D8}" presName="vSp" presStyleCnt="0"/>
      <dgm:spPr/>
    </dgm:pt>
    <dgm:pt modelId="{54F5217B-D025-4EAC-B00B-80DB510E701B}" type="pres">
      <dgm:prSet presAssocID="{8C9EDD92-6B1E-4155-99D3-BF81BEF6354E}" presName="horFlow" presStyleCnt="0"/>
      <dgm:spPr/>
    </dgm:pt>
    <dgm:pt modelId="{53D29480-C2CA-4D48-8A25-80670380D988}" type="pres">
      <dgm:prSet presAssocID="{8C9EDD92-6B1E-4155-99D3-BF81BEF6354E}" presName="bigChev" presStyleLbl="node1" presStyleIdx="1" presStyleCnt="3"/>
      <dgm:spPr/>
      <dgm:t>
        <a:bodyPr/>
        <a:lstStyle/>
        <a:p>
          <a:endParaRPr lang="fr-FR"/>
        </a:p>
      </dgm:t>
    </dgm:pt>
    <dgm:pt modelId="{36A78DAF-53C9-44A7-977A-9EDE731EE044}" type="pres">
      <dgm:prSet presAssocID="{1C866CBD-5F7E-4F2E-A47F-95FAE77DA1F9}" presName="parTrans" presStyleCnt="0"/>
      <dgm:spPr/>
    </dgm:pt>
    <dgm:pt modelId="{A6C38A09-418D-4757-ACB2-6EA38EF63C71}" type="pres">
      <dgm:prSet presAssocID="{261156B9-0556-4DC3-BF83-9691EB3984F8}" presName="node" presStyleLbl="alignAccFollowNode1" presStyleIdx="2" presStyleCnt="6">
        <dgm:presLayoutVars>
          <dgm:bulletEnabled val="1"/>
        </dgm:presLayoutVars>
      </dgm:prSet>
      <dgm:spPr/>
      <dgm:t>
        <a:bodyPr/>
        <a:lstStyle/>
        <a:p>
          <a:endParaRPr lang="fr-FR"/>
        </a:p>
      </dgm:t>
    </dgm:pt>
    <dgm:pt modelId="{A7258DFF-D770-4A6D-B314-3B3EEC23C029}" type="pres">
      <dgm:prSet presAssocID="{37B4EC6D-BF99-43A6-A393-C972511906DE}" presName="sibTrans" presStyleCnt="0"/>
      <dgm:spPr/>
    </dgm:pt>
    <dgm:pt modelId="{332237DC-CA76-41F5-860F-AD53427CD242}" type="pres">
      <dgm:prSet presAssocID="{73A95E30-7EBB-4BA2-BDAD-8CCB4ED27CB3}" presName="node" presStyleLbl="alignAccFollowNode1" presStyleIdx="3" presStyleCnt="6">
        <dgm:presLayoutVars>
          <dgm:bulletEnabled val="1"/>
        </dgm:presLayoutVars>
      </dgm:prSet>
      <dgm:spPr/>
      <dgm:t>
        <a:bodyPr/>
        <a:lstStyle/>
        <a:p>
          <a:endParaRPr lang="fr-FR"/>
        </a:p>
      </dgm:t>
    </dgm:pt>
    <dgm:pt modelId="{5CD77550-7217-4157-B0B3-14A434EE47DE}" type="pres">
      <dgm:prSet presAssocID="{8C9EDD92-6B1E-4155-99D3-BF81BEF6354E}" presName="vSp" presStyleCnt="0"/>
      <dgm:spPr/>
    </dgm:pt>
    <dgm:pt modelId="{2E0D02B1-D8F6-48B5-BBAA-E587B862B6AF}" type="pres">
      <dgm:prSet presAssocID="{DC3C9760-C667-4EBB-B0C3-3514CB92CB28}" presName="horFlow" presStyleCnt="0"/>
      <dgm:spPr/>
    </dgm:pt>
    <dgm:pt modelId="{F5F5A340-8FB4-42DD-B661-FF52D061351A}" type="pres">
      <dgm:prSet presAssocID="{DC3C9760-C667-4EBB-B0C3-3514CB92CB28}" presName="bigChev" presStyleLbl="node1" presStyleIdx="2" presStyleCnt="3"/>
      <dgm:spPr/>
      <dgm:t>
        <a:bodyPr/>
        <a:lstStyle/>
        <a:p>
          <a:endParaRPr lang="fr-FR"/>
        </a:p>
      </dgm:t>
    </dgm:pt>
    <dgm:pt modelId="{ABB21E5D-63DD-4CC4-BC82-9A819475BC48}" type="pres">
      <dgm:prSet presAssocID="{04295312-D1F2-4C9F-96DF-380DD0F2252B}" presName="parTrans" presStyleCnt="0"/>
      <dgm:spPr/>
    </dgm:pt>
    <dgm:pt modelId="{F3A08CFF-298F-44E7-84FE-DC2D8B8AB047}" type="pres">
      <dgm:prSet presAssocID="{E1FD2156-F52B-4DC8-9956-AF7E3A0BA491}" presName="node" presStyleLbl="alignAccFollowNode1" presStyleIdx="4" presStyleCnt="6">
        <dgm:presLayoutVars>
          <dgm:bulletEnabled val="1"/>
        </dgm:presLayoutVars>
      </dgm:prSet>
      <dgm:spPr/>
      <dgm:t>
        <a:bodyPr/>
        <a:lstStyle/>
        <a:p>
          <a:endParaRPr lang="fr-FR"/>
        </a:p>
      </dgm:t>
    </dgm:pt>
    <dgm:pt modelId="{EED05817-987D-46D0-B5F8-0CE3C15BA9BE}" type="pres">
      <dgm:prSet presAssocID="{9FAD743E-9E7D-4771-AF9B-9C469120E788}" presName="sibTrans" presStyleCnt="0"/>
      <dgm:spPr/>
    </dgm:pt>
    <dgm:pt modelId="{A93DD71C-C8A3-4197-9D98-381A47025DA2}" type="pres">
      <dgm:prSet presAssocID="{3A50DFAB-10F3-4812-AFF0-ECA605DF0F87}" presName="node" presStyleLbl="alignAccFollowNode1" presStyleIdx="5" presStyleCnt="6">
        <dgm:presLayoutVars>
          <dgm:bulletEnabled val="1"/>
        </dgm:presLayoutVars>
      </dgm:prSet>
      <dgm:spPr/>
      <dgm:t>
        <a:bodyPr/>
        <a:lstStyle/>
        <a:p>
          <a:endParaRPr lang="fr-FR"/>
        </a:p>
      </dgm:t>
    </dgm:pt>
  </dgm:ptLst>
  <dgm:cxnLst>
    <dgm:cxn modelId="{638FDB71-5682-4E93-B7A9-7725321AA040}" srcId="{9E668AFB-F2A7-4199-91EB-6C3A711D92D8}" destId="{94A066ED-6306-4DA4-92A6-1B6EBAF38A5D}" srcOrd="0" destOrd="0" parTransId="{A92B6E40-C004-4650-B265-9A9E709F088C}" sibTransId="{FD038F4D-4074-40FA-AF0B-613674E70DAA}"/>
    <dgm:cxn modelId="{83A03AAB-2EB2-46B1-AAA4-25B316979E9F}" type="presOf" srcId="{B9BBFFBE-271E-477C-9AE2-484DBA56BB84}" destId="{929FC61F-154F-4A9E-8CB8-568CC2ACC7C8}" srcOrd="0" destOrd="0" presId="urn:microsoft.com/office/officeart/2005/8/layout/lProcess3"/>
    <dgm:cxn modelId="{FDED9466-98EB-4EE0-9C7E-CC9A9978C15A}" type="presOf" srcId="{E1FD2156-F52B-4DC8-9956-AF7E3A0BA491}" destId="{F3A08CFF-298F-44E7-84FE-DC2D8B8AB047}" srcOrd="0" destOrd="0" presId="urn:microsoft.com/office/officeart/2005/8/layout/lProcess3"/>
    <dgm:cxn modelId="{33865218-941A-40AA-8F74-8DAB4BBA3BCD}" type="presOf" srcId="{8C9EDD92-6B1E-4155-99D3-BF81BEF6354E}" destId="{53D29480-C2CA-4D48-8A25-80670380D988}" srcOrd="0" destOrd="0" presId="urn:microsoft.com/office/officeart/2005/8/layout/lProcess3"/>
    <dgm:cxn modelId="{3BBA2550-6FD2-4536-AB3B-77F96E74A900}" type="presOf" srcId="{73A95E30-7EBB-4BA2-BDAD-8CCB4ED27CB3}" destId="{332237DC-CA76-41F5-860F-AD53427CD242}" srcOrd="0" destOrd="0" presId="urn:microsoft.com/office/officeart/2005/8/layout/lProcess3"/>
    <dgm:cxn modelId="{1C713C2F-9656-4667-A3B9-0C3077030421}" srcId="{8C9EDD92-6B1E-4155-99D3-BF81BEF6354E}" destId="{261156B9-0556-4DC3-BF83-9691EB3984F8}" srcOrd="0" destOrd="0" parTransId="{1C866CBD-5F7E-4F2E-A47F-95FAE77DA1F9}" sibTransId="{37B4EC6D-BF99-43A6-A393-C972511906DE}"/>
    <dgm:cxn modelId="{81CF28DB-3F93-47F8-A4AA-3E31A5AEA4A5}" srcId="{524A5AFE-4CBA-4A5F-8250-A80CE9FA10A9}" destId="{8C9EDD92-6B1E-4155-99D3-BF81BEF6354E}" srcOrd="1" destOrd="0" parTransId="{24723765-C3BF-4CA9-A08D-50BF2F3AA95E}" sibTransId="{B282264B-5D6B-44CB-A2EF-ED1422E458A2}"/>
    <dgm:cxn modelId="{8E83BB50-07E5-4979-94F8-09FF49EE861C}" srcId="{DC3C9760-C667-4EBB-B0C3-3514CB92CB28}" destId="{3A50DFAB-10F3-4812-AFF0-ECA605DF0F87}" srcOrd="1" destOrd="0" parTransId="{09575866-4FC7-4566-9409-9B8C218556B7}" sibTransId="{39AD15C3-4370-4A98-B475-50A627E62CC4}"/>
    <dgm:cxn modelId="{B0BE6F39-2592-452A-A264-7F676E7ABDE3}" type="presOf" srcId="{261156B9-0556-4DC3-BF83-9691EB3984F8}" destId="{A6C38A09-418D-4757-ACB2-6EA38EF63C71}" srcOrd="0" destOrd="0" presId="urn:microsoft.com/office/officeart/2005/8/layout/lProcess3"/>
    <dgm:cxn modelId="{D8BDCACD-CA96-4C3A-99DC-23E001C7A10A}" type="presOf" srcId="{9E668AFB-F2A7-4199-91EB-6C3A711D92D8}" destId="{5E85D8C8-A89C-4FA4-A6E5-3BF30D531ACC}" srcOrd="0" destOrd="0" presId="urn:microsoft.com/office/officeart/2005/8/layout/lProcess3"/>
    <dgm:cxn modelId="{7CE89CEE-382C-4653-A485-1859620CF068}" type="presOf" srcId="{94A066ED-6306-4DA4-92A6-1B6EBAF38A5D}" destId="{FFF491FE-A006-4885-83FC-073BB74FC588}" srcOrd="0" destOrd="0" presId="urn:microsoft.com/office/officeart/2005/8/layout/lProcess3"/>
    <dgm:cxn modelId="{02F2CC0E-3350-42BE-8874-98FB5460FAF5}" type="presOf" srcId="{DC3C9760-C667-4EBB-B0C3-3514CB92CB28}" destId="{F5F5A340-8FB4-42DD-B661-FF52D061351A}" srcOrd="0" destOrd="0" presId="urn:microsoft.com/office/officeart/2005/8/layout/lProcess3"/>
    <dgm:cxn modelId="{956F32E6-1273-4BF0-B94E-A4704C7EE436}" type="presOf" srcId="{524A5AFE-4CBA-4A5F-8250-A80CE9FA10A9}" destId="{FF5A6BDB-0D5F-42CB-9CE1-C4EE2AEE8635}" srcOrd="0" destOrd="0" presId="urn:microsoft.com/office/officeart/2005/8/layout/lProcess3"/>
    <dgm:cxn modelId="{E30FEE62-6870-405C-802C-5EAD74CD39BD}" srcId="{8C9EDD92-6B1E-4155-99D3-BF81BEF6354E}" destId="{73A95E30-7EBB-4BA2-BDAD-8CCB4ED27CB3}" srcOrd="1" destOrd="0" parTransId="{35E73355-31B7-4B6B-83AD-C469044FF706}" sibTransId="{5FFF8594-5551-44D8-86CF-2FA2C5483775}"/>
    <dgm:cxn modelId="{7F193E5B-9CE2-40CF-9235-4257E6FF6E06}" type="presOf" srcId="{3A50DFAB-10F3-4812-AFF0-ECA605DF0F87}" destId="{A93DD71C-C8A3-4197-9D98-381A47025DA2}" srcOrd="0" destOrd="0" presId="urn:microsoft.com/office/officeart/2005/8/layout/lProcess3"/>
    <dgm:cxn modelId="{D73823CE-791C-43BB-A1D9-FE2CF76327A6}" srcId="{DC3C9760-C667-4EBB-B0C3-3514CB92CB28}" destId="{E1FD2156-F52B-4DC8-9956-AF7E3A0BA491}" srcOrd="0" destOrd="0" parTransId="{04295312-D1F2-4C9F-96DF-380DD0F2252B}" sibTransId="{9FAD743E-9E7D-4771-AF9B-9C469120E788}"/>
    <dgm:cxn modelId="{967C4742-DF2A-4849-A0BB-D0CC4101AF1F}" srcId="{524A5AFE-4CBA-4A5F-8250-A80CE9FA10A9}" destId="{DC3C9760-C667-4EBB-B0C3-3514CB92CB28}" srcOrd="2" destOrd="0" parTransId="{42FF7176-C425-42FD-B9E8-BDA535D4A948}" sibTransId="{BDFA1DD9-EDBE-47A0-9F9A-3DC3458A1713}"/>
    <dgm:cxn modelId="{ADFA52C6-52A4-4B90-9116-D0153041EAAA}" srcId="{524A5AFE-4CBA-4A5F-8250-A80CE9FA10A9}" destId="{9E668AFB-F2A7-4199-91EB-6C3A711D92D8}" srcOrd="0" destOrd="0" parTransId="{8F8C11CA-605E-40BC-BE8B-4940EFFC304F}" sibTransId="{8D2A731C-4AB7-4588-B3E5-233927FB70C5}"/>
    <dgm:cxn modelId="{A8D702DD-245F-4312-BC93-6E1D211B46C8}" srcId="{9E668AFB-F2A7-4199-91EB-6C3A711D92D8}" destId="{B9BBFFBE-271E-477C-9AE2-484DBA56BB84}" srcOrd="1" destOrd="0" parTransId="{987FEAC3-9FF6-448C-AE9F-8B8D5E50A085}" sibTransId="{967654A9-2CC0-45DE-9A73-41774C7FC60C}"/>
    <dgm:cxn modelId="{BBBC7ABE-DBE3-4E70-BBFC-2F69C2E90594}" type="presParOf" srcId="{FF5A6BDB-0D5F-42CB-9CE1-C4EE2AEE8635}" destId="{40CF6266-2207-4CF4-B597-70F570081BDA}" srcOrd="0" destOrd="0" presId="urn:microsoft.com/office/officeart/2005/8/layout/lProcess3"/>
    <dgm:cxn modelId="{A0161CC1-F991-4A54-A81B-BEB0183956D3}" type="presParOf" srcId="{40CF6266-2207-4CF4-B597-70F570081BDA}" destId="{5E85D8C8-A89C-4FA4-A6E5-3BF30D531ACC}" srcOrd="0" destOrd="0" presId="urn:microsoft.com/office/officeart/2005/8/layout/lProcess3"/>
    <dgm:cxn modelId="{7F94DE34-3BED-42AE-8D1F-2AF9F502DB6E}" type="presParOf" srcId="{40CF6266-2207-4CF4-B597-70F570081BDA}" destId="{43053733-7951-4D06-B4B4-9BA04FBB82C9}" srcOrd="1" destOrd="0" presId="urn:microsoft.com/office/officeart/2005/8/layout/lProcess3"/>
    <dgm:cxn modelId="{7EB874AB-AF52-4B06-B9FD-DAEBF5172A47}" type="presParOf" srcId="{40CF6266-2207-4CF4-B597-70F570081BDA}" destId="{FFF491FE-A006-4885-83FC-073BB74FC588}" srcOrd="2" destOrd="0" presId="urn:microsoft.com/office/officeart/2005/8/layout/lProcess3"/>
    <dgm:cxn modelId="{69E6D655-3987-4C22-ABB7-6513E7C22689}" type="presParOf" srcId="{40CF6266-2207-4CF4-B597-70F570081BDA}" destId="{2AB2F890-7765-40B6-8C39-1E5CEF9BC979}" srcOrd="3" destOrd="0" presId="urn:microsoft.com/office/officeart/2005/8/layout/lProcess3"/>
    <dgm:cxn modelId="{96079D29-F1D2-47FF-BF70-1F257C5A462D}" type="presParOf" srcId="{40CF6266-2207-4CF4-B597-70F570081BDA}" destId="{929FC61F-154F-4A9E-8CB8-568CC2ACC7C8}" srcOrd="4" destOrd="0" presId="urn:microsoft.com/office/officeart/2005/8/layout/lProcess3"/>
    <dgm:cxn modelId="{46F8E1DC-0648-430D-BB20-73B3420C2799}" type="presParOf" srcId="{FF5A6BDB-0D5F-42CB-9CE1-C4EE2AEE8635}" destId="{7FFAA76B-6C9E-48E7-A25C-A84C4A2A8EEB}" srcOrd="1" destOrd="0" presId="urn:microsoft.com/office/officeart/2005/8/layout/lProcess3"/>
    <dgm:cxn modelId="{0F015904-47DD-414D-91D5-65BF6EEB4AE7}" type="presParOf" srcId="{FF5A6BDB-0D5F-42CB-9CE1-C4EE2AEE8635}" destId="{54F5217B-D025-4EAC-B00B-80DB510E701B}" srcOrd="2" destOrd="0" presId="urn:microsoft.com/office/officeart/2005/8/layout/lProcess3"/>
    <dgm:cxn modelId="{10AFBE29-D285-4C87-8E3A-8B9C822B0EBC}" type="presParOf" srcId="{54F5217B-D025-4EAC-B00B-80DB510E701B}" destId="{53D29480-C2CA-4D48-8A25-80670380D988}" srcOrd="0" destOrd="0" presId="urn:microsoft.com/office/officeart/2005/8/layout/lProcess3"/>
    <dgm:cxn modelId="{ADE15E1A-5BBF-4A34-B9CE-CEAD3CECE727}" type="presParOf" srcId="{54F5217B-D025-4EAC-B00B-80DB510E701B}" destId="{36A78DAF-53C9-44A7-977A-9EDE731EE044}" srcOrd="1" destOrd="0" presId="urn:microsoft.com/office/officeart/2005/8/layout/lProcess3"/>
    <dgm:cxn modelId="{2A0D1F15-C24E-4A76-BDBB-E967D208F132}" type="presParOf" srcId="{54F5217B-D025-4EAC-B00B-80DB510E701B}" destId="{A6C38A09-418D-4757-ACB2-6EA38EF63C71}" srcOrd="2" destOrd="0" presId="urn:microsoft.com/office/officeart/2005/8/layout/lProcess3"/>
    <dgm:cxn modelId="{9A02C4B1-AA91-449D-9313-7907BC96D8EC}" type="presParOf" srcId="{54F5217B-D025-4EAC-B00B-80DB510E701B}" destId="{A7258DFF-D770-4A6D-B314-3B3EEC23C029}" srcOrd="3" destOrd="0" presId="urn:microsoft.com/office/officeart/2005/8/layout/lProcess3"/>
    <dgm:cxn modelId="{CC2B2000-65D9-4449-911B-C4A256E43E6F}" type="presParOf" srcId="{54F5217B-D025-4EAC-B00B-80DB510E701B}" destId="{332237DC-CA76-41F5-860F-AD53427CD242}" srcOrd="4" destOrd="0" presId="urn:microsoft.com/office/officeart/2005/8/layout/lProcess3"/>
    <dgm:cxn modelId="{E3D5E872-8E39-4911-9F4F-62331AEF6A04}" type="presParOf" srcId="{FF5A6BDB-0D5F-42CB-9CE1-C4EE2AEE8635}" destId="{5CD77550-7217-4157-B0B3-14A434EE47DE}" srcOrd="3" destOrd="0" presId="urn:microsoft.com/office/officeart/2005/8/layout/lProcess3"/>
    <dgm:cxn modelId="{195E6F26-928D-4ECC-A349-C7B3B45E21F6}" type="presParOf" srcId="{FF5A6BDB-0D5F-42CB-9CE1-C4EE2AEE8635}" destId="{2E0D02B1-D8F6-48B5-BBAA-E587B862B6AF}" srcOrd="4" destOrd="0" presId="urn:microsoft.com/office/officeart/2005/8/layout/lProcess3"/>
    <dgm:cxn modelId="{1992C622-03A2-458A-95B3-228E60499398}" type="presParOf" srcId="{2E0D02B1-D8F6-48B5-BBAA-E587B862B6AF}" destId="{F5F5A340-8FB4-42DD-B661-FF52D061351A}" srcOrd="0" destOrd="0" presId="urn:microsoft.com/office/officeart/2005/8/layout/lProcess3"/>
    <dgm:cxn modelId="{0D47973F-177D-49E7-A4F8-0C0A4112EA76}" type="presParOf" srcId="{2E0D02B1-D8F6-48B5-BBAA-E587B862B6AF}" destId="{ABB21E5D-63DD-4CC4-BC82-9A819475BC48}" srcOrd="1" destOrd="0" presId="urn:microsoft.com/office/officeart/2005/8/layout/lProcess3"/>
    <dgm:cxn modelId="{BC405E73-A5B2-4374-8300-A386114A049B}" type="presParOf" srcId="{2E0D02B1-D8F6-48B5-BBAA-E587B862B6AF}" destId="{F3A08CFF-298F-44E7-84FE-DC2D8B8AB047}" srcOrd="2" destOrd="0" presId="urn:microsoft.com/office/officeart/2005/8/layout/lProcess3"/>
    <dgm:cxn modelId="{158008FF-BF3E-47B6-9CEB-4BC2D89DDFE1}" type="presParOf" srcId="{2E0D02B1-D8F6-48B5-BBAA-E587B862B6AF}" destId="{EED05817-987D-46D0-B5F8-0CE3C15BA9BE}" srcOrd="3" destOrd="0" presId="urn:microsoft.com/office/officeart/2005/8/layout/lProcess3"/>
    <dgm:cxn modelId="{F08260B8-2B56-4592-84FF-EFA2B2FD063F}" type="presParOf" srcId="{2E0D02B1-D8F6-48B5-BBAA-E587B862B6AF}" destId="{A93DD71C-C8A3-4197-9D98-381A47025DA2}"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6A0D9AD-A3E4-4503-AD60-1BE7243E1CA9}"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fr-FR"/>
        </a:p>
      </dgm:t>
    </dgm:pt>
    <dgm:pt modelId="{AA780A84-8B93-4174-BB82-F164E5563717}">
      <dgm:prSet phldrT="[Texte]"/>
      <dgm:spPr>
        <a:solidFill>
          <a:srgbClr val="334D5C"/>
        </a:solidFill>
      </dgm:spPr>
      <dgm:t>
        <a:bodyPr/>
        <a:lstStyle/>
        <a:p>
          <a:r>
            <a:rPr lang="fr-FR" dirty="0"/>
            <a:t>Plafond</a:t>
          </a:r>
        </a:p>
      </dgm:t>
    </dgm:pt>
    <dgm:pt modelId="{5DB2D1A8-F29C-4B89-A285-F7C8BE53EE84}" type="parTrans" cxnId="{2EEF2531-20D2-4A0C-9132-EB708849FA4F}">
      <dgm:prSet/>
      <dgm:spPr/>
      <dgm:t>
        <a:bodyPr/>
        <a:lstStyle/>
        <a:p>
          <a:endParaRPr lang="fr-FR"/>
        </a:p>
      </dgm:t>
    </dgm:pt>
    <dgm:pt modelId="{90F993FF-80D9-4F5B-9ECD-853249B1234F}" type="sibTrans" cxnId="{2EEF2531-20D2-4A0C-9132-EB708849FA4F}">
      <dgm:prSet/>
      <dgm:spPr/>
      <dgm:t>
        <a:bodyPr/>
        <a:lstStyle/>
        <a:p>
          <a:endParaRPr lang="fr-FR"/>
        </a:p>
      </dgm:t>
    </dgm:pt>
    <dgm:pt modelId="{DAAFB592-28EE-40DB-8AE8-C3F0B76E2E20}">
      <dgm:prSet phldrT="[Texte]" custT="1"/>
      <dgm:spPr/>
      <dgm:t>
        <a:bodyPr/>
        <a:lstStyle/>
        <a:p>
          <a:endParaRPr lang="fr-FR" sz="2800" dirty="0"/>
        </a:p>
        <a:p>
          <a:endParaRPr lang="fr-FR" sz="2800" dirty="0"/>
        </a:p>
        <a:p>
          <a:r>
            <a:rPr lang="fr-FR" sz="2800" dirty="0"/>
            <a:t>300 000 €</a:t>
          </a:r>
        </a:p>
      </dgm:t>
    </dgm:pt>
    <dgm:pt modelId="{8AE08E17-91CA-4D6F-9A93-502BFD02DA99}" type="parTrans" cxnId="{F171F615-4DC2-4BDF-ADB7-C241B602F2BE}">
      <dgm:prSet/>
      <dgm:spPr/>
      <dgm:t>
        <a:bodyPr/>
        <a:lstStyle/>
        <a:p>
          <a:endParaRPr lang="fr-FR"/>
        </a:p>
      </dgm:t>
    </dgm:pt>
    <dgm:pt modelId="{03970ADF-36BE-4B29-B267-83296F5CDA1F}" type="sibTrans" cxnId="{F171F615-4DC2-4BDF-ADB7-C241B602F2BE}">
      <dgm:prSet/>
      <dgm:spPr/>
      <dgm:t>
        <a:bodyPr/>
        <a:lstStyle/>
        <a:p>
          <a:endParaRPr lang="fr-FR"/>
        </a:p>
      </dgm:t>
    </dgm:pt>
    <dgm:pt modelId="{75E1E1E0-69BA-4ED5-9F0A-38E1D93731DB}">
      <dgm:prSet phldrT="[Texte]"/>
      <dgm:spPr>
        <a:solidFill>
          <a:srgbClr val="F1C959"/>
        </a:solidFill>
      </dgm:spPr>
      <dgm:t>
        <a:bodyPr/>
        <a:lstStyle/>
        <a:p>
          <a:r>
            <a:rPr lang="fr-FR" dirty="0"/>
            <a:t>Réduction</a:t>
          </a:r>
        </a:p>
      </dgm:t>
    </dgm:pt>
    <dgm:pt modelId="{A971BEE4-2A52-405B-A104-382B160F3C51}" type="parTrans" cxnId="{838247E4-9BEF-4F9C-B5D3-F52A7E9E290F}">
      <dgm:prSet/>
      <dgm:spPr/>
      <dgm:t>
        <a:bodyPr/>
        <a:lstStyle/>
        <a:p>
          <a:endParaRPr lang="fr-FR"/>
        </a:p>
      </dgm:t>
    </dgm:pt>
    <dgm:pt modelId="{CF36516B-53C8-41A5-B8B0-0C7B0D617AE9}" type="sibTrans" cxnId="{838247E4-9BEF-4F9C-B5D3-F52A7E9E290F}">
      <dgm:prSet/>
      <dgm:spPr/>
      <dgm:t>
        <a:bodyPr/>
        <a:lstStyle/>
        <a:p>
          <a:endParaRPr lang="fr-FR"/>
        </a:p>
      </dgm:t>
    </dgm:pt>
    <dgm:pt modelId="{383BC595-8716-4FBC-A26F-AAD5E9D3A5AC}">
      <dgm:prSet phldrT="[Texte]" custT="1"/>
      <dgm:spPr/>
      <dgm:t>
        <a:bodyPr/>
        <a:lstStyle/>
        <a:p>
          <a:endParaRPr lang="fr-FR" sz="4800" dirty="0"/>
        </a:p>
        <a:p>
          <a:r>
            <a:rPr lang="fr-FR" sz="3600" dirty="0"/>
            <a:t>11 % du prix HT</a:t>
          </a:r>
        </a:p>
      </dgm:t>
    </dgm:pt>
    <dgm:pt modelId="{FCD22B1E-3E4E-45AF-AA74-4CEFD2EF2F0C}" type="parTrans" cxnId="{D348E958-1408-4FF7-B899-A6A851A72EDC}">
      <dgm:prSet/>
      <dgm:spPr/>
      <dgm:t>
        <a:bodyPr/>
        <a:lstStyle/>
        <a:p>
          <a:endParaRPr lang="fr-FR"/>
        </a:p>
      </dgm:t>
    </dgm:pt>
    <dgm:pt modelId="{2159D30F-E0F2-499C-8622-B48715B4E4D7}" type="sibTrans" cxnId="{D348E958-1408-4FF7-B899-A6A851A72EDC}">
      <dgm:prSet/>
      <dgm:spPr/>
      <dgm:t>
        <a:bodyPr/>
        <a:lstStyle/>
        <a:p>
          <a:endParaRPr lang="fr-FR"/>
        </a:p>
      </dgm:t>
    </dgm:pt>
    <dgm:pt modelId="{4FA73CCC-977C-4A80-AD35-80292FA0B95C}">
      <dgm:prSet phldrT="[Texte]"/>
      <dgm:spPr>
        <a:solidFill>
          <a:srgbClr val="8CD4BF"/>
        </a:solidFill>
      </dgm:spPr>
      <dgm:t>
        <a:bodyPr/>
        <a:lstStyle/>
        <a:p>
          <a:r>
            <a:rPr lang="fr-FR" dirty="0"/>
            <a:t>Engagement</a:t>
          </a:r>
        </a:p>
      </dgm:t>
    </dgm:pt>
    <dgm:pt modelId="{6190F5AE-0D4E-49B6-9ABC-35C852FF53E0}" type="parTrans" cxnId="{76735E49-7A88-40A5-9A06-7F7E32972A83}">
      <dgm:prSet/>
      <dgm:spPr/>
      <dgm:t>
        <a:bodyPr/>
        <a:lstStyle/>
        <a:p>
          <a:endParaRPr lang="fr-FR"/>
        </a:p>
      </dgm:t>
    </dgm:pt>
    <dgm:pt modelId="{A4E2074B-7686-4828-AE41-C2B5457DFA09}" type="sibTrans" cxnId="{76735E49-7A88-40A5-9A06-7F7E32972A83}">
      <dgm:prSet/>
      <dgm:spPr/>
      <dgm:t>
        <a:bodyPr/>
        <a:lstStyle/>
        <a:p>
          <a:endParaRPr lang="fr-FR"/>
        </a:p>
      </dgm:t>
    </dgm:pt>
    <dgm:pt modelId="{1EA37F4C-C26D-4039-BDC3-05559EE58C0B}">
      <dgm:prSet phldrT="[Texte]" custT="1"/>
      <dgm:spPr/>
      <dgm:t>
        <a:bodyPr/>
        <a:lstStyle/>
        <a:p>
          <a:endParaRPr lang="fr-FR" sz="4800" dirty="0"/>
        </a:p>
        <a:p>
          <a:r>
            <a:rPr lang="fr-FR" sz="4800" dirty="0"/>
            <a:t>9 ans</a:t>
          </a:r>
        </a:p>
      </dgm:t>
    </dgm:pt>
    <dgm:pt modelId="{DDCC1B25-B3DF-4E77-A775-1BE61D10387E}" type="parTrans" cxnId="{C554D5D9-51ED-4278-9E4E-C6816FB44E81}">
      <dgm:prSet/>
      <dgm:spPr/>
      <dgm:t>
        <a:bodyPr/>
        <a:lstStyle/>
        <a:p>
          <a:endParaRPr lang="fr-FR"/>
        </a:p>
      </dgm:t>
    </dgm:pt>
    <dgm:pt modelId="{B9E84394-C4FD-42CC-91BC-9B24E377ACF7}" type="sibTrans" cxnId="{C554D5D9-51ED-4278-9E4E-C6816FB44E81}">
      <dgm:prSet/>
      <dgm:spPr/>
      <dgm:t>
        <a:bodyPr/>
        <a:lstStyle/>
        <a:p>
          <a:endParaRPr lang="fr-FR"/>
        </a:p>
      </dgm:t>
    </dgm:pt>
    <dgm:pt modelId="{EE577BD8-2ED2-4672-BEC8-E02283DB4083}" type="pres">
      <dgm:prSet presAssocID="{56A0D9AD-A3E4-4503-AD60-1BE7243E1CA9}" presName="Name0" presStyleCnt="0">
        <dgm:presLayoutVars>
          <dgm:dir/>
          <dgm:animLvl val="lvl"/>
          <dgm:resizeHandles val="exact"/>
        </dgm:presLayoutVars>
      </dgm:prSet>
      <dgm:spPr/>
      <dgm:t>
        <a:bodyPr/>
        <a:lstStyle/>
        <a:p>
          <a:endParaRPr lang="fr-FR"/>
        </a:p>
      </dgm:t>
    </dgm:pt>
    <dgm:pt modelId="{FEC32A79-2A1D-460D-878F-37333EF1F798}" type="pres">
      <dgm:prSet presAssocID="{AA780A84-8B93-4174-BB82-F164E5563717}" presName="compositeNode" presStyleCnt="0">
        <dgm:presLayoutVars>
          <dgm:bulletEnabled val="1"/>
        </dgm:presLayoutVars>
      </dgm:prSet>
      <dgm:spPr/>
    </dgm:pt>
    <dgm:pt modelId="{666CD632-CC04-4706-873C-913EA0B96FDF}" type="pres">
      <dgm:prSet presAssocID="{AA780A84-8B93-4174-BB82-F164E5563717}" presName="bgRect" presStyleLbl="node1" presStyleIdx="0" presStyleCnt="3" custLinFactNeighborX="-23" custLinFactNeighborY="-2024"/>
      <dgm:spPr/>
      <dgm:t>
        <a:bodyPr/>
        <a:lstStyle/>
        <a:p>
          <a:endParaRPr lang="fr-FR"/>
        </a:p>
      </dgm:t>
    </dgm:pt>
    <dgm:pt modelId="{225551A8-C099-48DD-939B-E26DA04681D3}" type="pres">
      <dgm:prSet presAssocID="{AA780A84-8B93-4174-BB82-F164E5563717}" presName="parentNode" presStyleLbl="node1" presStyleIdx="0" presStyleCnt="3">
        <dgm:presLayoutVars>
          <dgm:chMax val="0"/>
          <dgm:bulletEnabled val="1"/>
        </dgm:presLayoutVars>
      </dgm:prSet>
      <dgm:spPr/>
      <dgm:t>
        <a:bodyPr/>
        <a:lstStyle/>
        <a:p>
          <a:endParaRPr lang="fr-FR"/>
        </a:p>
      </dgm:t>
    </dgm:pt>
    <dgm:pt modelId="{DED4CCD1-D6A1-4813-A5B3-7603B6A2ED01}" type="pres">
      <dgm:prSet presAssocID="{AA780A84-8B93-4174-BB82-F164E5563717}" presName="childNode" presStyleLbl="node1" presStyleIdx="0" presStyleCnt="3">
        <dgm:presLayoutVars>
          <dgm:bulletEnabled val="1"/>
        </dgm:presLayoutVars>
      </dgm:prSet>
      <dgm:spPr/>
      <dgm:t>
        <a:bodyPr/>
        <a:lstStyle/>
        <a:p>
          <a:endParaRPr lang="fr-FR"/>
        </a:p>
      </dgm:t>
    </dgm:pt>
    <dgm:pt modelId="{050FE2D9-B9B6-4E20-AE51-2834E47D33F3}" type="pres">
      <dgm:prSet presAssocID="{90F993FF-80D9-4F5B-9ECD-853249B1234F}" presName="hSp" presStyleCnt="0"/>
      <dgm:spPr/>
    </dgm:pt>
    <dgm:pt modelId="{CE5490B6-B321-4F84-ACE1-E7F448C51DD5}" type="pres">
      <dgm:prSet presAssocID="{90F993FF-80D9-4F5B-9ECD-853249B1234F}" presName="vProcSp" presStyleCnt="0"/>
      <dgm:spPr/>
    </dgm:pt>
    <dgm:pt modelId="{A4F6FD43-0E44-4EB5-8B5C-AECABB6CFB48}" type="pres">
      <dgm:prSet presAssocID="{90F993FF-80D9-4F5B-9ECD-853249B1234F}" presName="vSp1" presStyleCnt="0"/>
      <dgm:spPr/>
    </dgm:pt>
    <dgm:pt modelId="{98EFA31D-296A-4458-A79C-4461F1EDD52A}" type="pres">
      <dgm:prSet presAssocID="{90F993FF-80D9-4F5B-9ECD-853249B1234F}" presName="simulatedConn" presStyleLbl="solidFgAcc1" presStyleIdx="0" presStyleCnt="2"/>
      <dgm:spPr/>
    </dgm:pt>
    <dgm:pt modelId="{0E5CA060-F971-4DBB-AA13-BCCE84DD7457}" type="pres">
      <dgm:prSet presAssocID="{90F993FF-80D9-4F5B-9ECD-853249B1234F}" presName="vSp2" presStyleCnt="0"/>
      <dgm:spPr/>
    </dgm:pt>
    <dgm:pt modelId="{E54D1852-ADED-4925-B747-3A07CB441837}" type="pres">
      <dgm:prSet presAssocID="{90F993FF-80D9-4F5B-9ECD-853249B1234F}" presName="sibTrans" presStyleCnt="0"/>
      <dgm:spPr/>
    </dgm:pt>
    <dgm:pt modelId="{878E1F17-63E0-461E-80BA-50BB9D08A532}" type="pres">
      <dgm:prSet presAssocID="{75E1E1E0-69BA-4ED5-9F0A-38E1D93731DB}" presName="compositeNode" presStyleCnt="0">
        <dgm:presLayoutVars>
          <dgm:bulletEnabled val="1"/>
        </dgm:presLayoutVars>
      </dgm:prSet>
      <dgm:spPr/>
    </dgm:pt>
    <dgm:pt modelId="{B21FCE7A-4022-4D7F-B50E-A640901A43FB}" type="pres">
      <dgm:prSet presAssocID="{75E1E1E0-69BA-4ED5-9F0A-38E1D93731DB}" presName="bgRect" presStyleLbl="node1" presStyleIdx="1" presStyleCnt="3"/>
      <dgm:spPr/>
      <dgm:t>
        <a:bodyPr/>
        <a:lstStyle/>
        <a:p>
          <a:endParaRPr lang="fr-FR"/>
        </a:p>
      </dgm:t>
    </dgm:pt>
    <dgm:pt modelId="{7F52E201-079A-4727-B7C3-62D6AA60B950}" type="pres">
      <dgm:prSet presAssocID="{75E1E1E0-69BA-4ED5-9F0A-38E1D93731DB}" presName="parentNode" presStyleLbl="node1" presStyleIdx="1" presStyleCnt="3">
        <dgm:presLayoutVars>
          <dgm:chMax val="0"/>
          <dgm:bulletEnabled val="1"/>
        </dgm:presLayoutVars>
      </dgm:prSet>
      <dgm:spPr/>
      <dgm:t>
        <a:bodyPr/>
        <a:lstStyle/>
        <a:p>
          <a:endParaRPr lang="fr-FR"/>
        </a:p>
      </dgm:t>
    </dgm:pt>
    <dgm:pt modelId="{6EDF7F29-4E07-42FF-85C9-0C1A1F57FF60}" type="pres">
      <dgm:prSet presAssocID="{75E1E1E0-69BA-4ED5-9F0A-38E1D93731DB}" presName="childNode" presStyleLbl="node1" presStyleIdx="1" presStyleCnt="3">
        <dgm:presLayoutVars>
          <dgm:bulletEnabled val="1"/>
        </dgm:presLayoutVars>
      </dgm:prSet>
      <dgm:spPr/>
      <dgm:t>
        <a:bodyPr/>
        <a:lstStyle/>
        <a:p>
          <a:endParaRPr lang="fr-FR"/>
        </a:p>
      </dgm:t>
    </dgm:pt>
    <dgm:pt modelId="{33205585-EE56-468D-BB3B-8F4790BC5C39}" type="pres">
      <dgm:prSet presAssocID="{CF36516B-53C8-41A5-B8B0-0C7B0D617AE9}" presName="hSp" presStyleCnt="0"/>
      <dgm:spPr/>
    </dgm:pt>
    <dgm:pt modelId="{873D6FB9-FD5E-416E-9C2D-D527DEFE453C}" type="pres">
      <dgm:prSet presAssocID="{CF36516B-53C8-41A5-B8B0-0C7B0D617AE9}" presName="vProcSp" presStyleCnt="0"/>
      <dgm:spPr/>
    </dgm:pt>
    <dgm:pt modelId="{E302326D-E262-49C8-86FB-5A32A025930D}" type="pres">
      <dgm:prSet presAssocID="{CF36516B-53C8-41A5-B8B0-0C7B0D617AE9}" presName="vSp1" presStyleCnt="0"/>
      <dgm:spPr/>
    </dgm:pt>
    <dgm:pt modelId="{033DD0BD-ED5B-48B5-88CF-2872CA9954BA}" type="pres">
      <dgm:prSet presAssocID="{CF36516B-53C8-41A5-B8B0-0C7B0D617AE9}" presName="simulatedConn" presStyleLbl="solidFgAcc1" presStyleIdx="1" presStyleCnt="2"/>
      <dgm:spPr/>
    </dgm:pt>
    <dgm:pt modelId="{1F5D3EC0-E8BE-41AF-9F4A-95CC7B242984}" type="pres">
      <dgm:prSet presAssocID="{CF36516B-53C8-41A5-B8B0-0C7B0D617AE9}" presName="vSp2" presStyleCnt="0"/>
      <dgm:spPr/>
    </dgm:pt>
    <dgm:pt modelId="{5A412F68-D331-4487-8C2B-0F23770397A2}" type="pres">
      <dgm:prSet presAssocID="{CF36516B-53C8-41A5-B8B0-0C7B0D617AE9}" presName="sibTrans" presStyleCnt="0"/>
      <dgm:spPr/>
    </dgm:pt>
    <dgm:pt modelId="{2A818199-1550-40EA-8A75-514F93D8180A}" type="pres">
      <dgm:prSet presAssocID="{4FA73CCC-977C-4A80-AD35-80292FA0B95C}" presName="compositeNode" presStyleCnt="0">
        <dgm:presLayoutVars>
          <dgm:bulletEnabled val="1"/>
        </dgm:presLayoutVars>
      </dgm:prSet>
      <dgm:spPr/>
    </dgm:pt>
    <dgm:pt modelId="{CBD72BEA-6EB0-49EC-9E94-02D76B254CF3}" type="pres">
      <dgm:prSet presAssocID="{4FA73CCC-977C-4A80-AD35-80292FA0B95C}" presName="bgRect" presStyleLbl="node1" presStyleIdx="2" presStyleCnt="3"/>
      <dgm:spPr/>
      <dgm:t>
        <a:bodyPr/>
        <a:lstStyle/>
        <a:p>
          <a:endParaRPr lang="fr-FR"/>
        </a:p>
      </dgm:t>
    </dgm:pt>
    <dgm:pt modelId="{1DCDF10A-99F9-41A0-AA1F-9575E15FE94A}" type="pres">
      <dgm:prSet presAssocID="{4FA73CCC-977C-4A80-AD35-80292FA0B95C}" presName="parentNode" presStyleLbl="node1" presStyleIdx="2" presStyleCnt="3">
        <dgm:presLayoutVars>
          <dgm:chMax val="0"/>
          <dgm:bulletEnabled val="1"/>
        </dgm:presLayoutVars>
      </dgm:prSet>
      <dgm:spPr/>
      <dgm:t>
        <a:bodyPr/>
        <a:lstStyle/>
        <a:p>
          <a:endParaRPr lang="fr-FR"/>
        </a:p>
      </dgm:t>
    </dgm:pt>
    <dgm:pt modelId="{2DAD4F79-657B-4CAA-8151-4952226FC834}" type="pres">
      <dgm:prSet presAssocID="{4FA73CCC-977C-4A80-AD35-80292FA0B95C}" presName="childNode" presStyleLbl="node1" presStyleIdx="2" presStyleCnt="3">
        <dgm:presLayoutVars>
          <dgm:bulletEnabled val="1"/>
        </dgm:presLayoutVars>
      </dgm:prSet>
      <dgm:spPr/>
      <dgm:t>
        <a:bodyPr/>
        <a:lstStyle/>
        <a:p>
          <a:endParaRPr lang="fr-FR"/>
        </a:p>
      </dgm:t>
    </dgm:pt>
  </dgm:ptLst>
  <dgm:cxnLst>
    <dgm:cxn modelId="{EF0F9620-067F-4A70-A3B8-3768C70F9D11}" type="presOf" srcId="{1EA37F4C-C26D-4039-BDC3-05559EE58C0B}" destId="{2DAD4F79-657B-4CAA-8151-4952226FC834}" srcOrd="0" destOrd="0" presId="urn:microsoft.com/office/officeart/2005/8/layout/hProcess7"/>
    <dgm:cxn modelId="{76735E49-7A88-40A5-9A06-7F7E32972A83}" srcId="{56A0D9AD-A3E4-4503-AD60-1BE7243E1CA9}" destId="{4FA73CCC-977C-4A80-AD35-80292FA0B95C}" srcOrd="2" destOrd="0" parTransId="{6190F5AE-0D4E-49B6-9ABC-35C852FF53E0}" sibTransId="{A4E2074B-7686-4828-AE41-C2B5457DFA09}"/>
    <dgm:cxn modelId="{132555C2-A61B-4C89-A11B-C3075DD28C7A}" type="presOf" srcId="{4FA73CCC-977C-4A80-AD35-80292FA0B95C}" destId="{CBD72BEA-6EB0-49EC-9E94-02D76B254CF3}" srcOrd="0" destOrd="0" presId="urn:microsoft.com/office/officeart/2005/8/layout/hProcess7"/>
    <dgm:cxn modelId="{13A95A5E-60FD-4ACC-9A81-663490CE6FFE}" type="presOf" srcId="{56A0D9AD-A3E4-4503-AD60-1BE7243E1CA9}" destId="{EE577BD8-2ED2-4672-BEC8-E02283DB4083}" srcOrd="0" destOrd="0" presId="urn:microsoft.com/office/officeart/2005/8/layout/hProcess7"/>
    <dgm:cxn modelId="{C554D5D9-51ED-4278-9E4E-C6816FB44E81}" srcId="{4FA73CCC-977C-4A80-AD35-80292FA0B95C}" destId="{1EA37F4C-C26D-4039-BDC3-05559EE58C0B}" srcOrd="0" destOrd="0" parTransId="{DDCC1B25-B3DF-4E77-A775-1BE61D10387E}" sibTransId="{B9E84394-C4FD-42CC-91BC-9B24E377ACF7}"/>
    <dgm:cxn modelId="{6F6B997D-EA5A-4F35-AC11-2D1CD2D224B7}" type="presOf" srcId="{4FA73CCC-977C-4A80-AD35-80292FA0B95C}" destId="{1DCDF10A-99F9-41A0-AA1F-9575E15FE94A}" srcOrd="1" destOrd="0" presId="urn:microsoft.com/office/officeart/2005/8/layout/hProcess7"/>
    <dgm:cxn modelId="{E07753AC-ED35-4ACB-802A-7F4A5421639A}" type="presOf" srcId="{AA780A84-8B93-4174-BB82-F164E5563717}" destId="{225551A8-C099-48DD-939B-E26DA04681D3}" srcOrd="1" destOrd="0" presId="urn:microsoft.com/office/officeart/2005/8/layout/hProcess7"/>
    <dgm:cxn modelId="{6FD9836C-31E3-4064-B727-0188435091D7}" type="presOf" srcId="{75E1E1E0-69BA-4ED5-9F0A-38E1D93731DB}" destId="{7F52E201-079A-4727-B7C3-62D6AA60B950}" srcOrd="1" destOrd="0" presId="urn:microsoft.com/office/officeart/2005/8/layout/hProcess7"/>
    <dgm:cxn modelId="{838247E4-9BEF-4F9C-B5D3-F52A7E9E290F}" srcId="{56A0D9AD-A3E4-4503-AD60-1BE7243E1CA9}" destId="{75E1E1E0-69BA-4ED5-9F0A-38E1D93731DB}" srcOrd="1" destOrd="0" parTransId="{A971BEE4-2A52-405B-A104-382B160F3C51}" sibTransId="{CF36516B-53C8-41A5-B8B0-0C7B0D617AE9}"/>
    <dgm:cxn modelId="{8173764A-0D21-42F6-BA0D-02634CB4C504}" type="presOf" srcId="{AA780A84-8B93-4174-BB82-F164E5563717}" destId="{666CD632-CC04-4706-873C-913EA0B96FDF}" srcOrd="0" destOrd="0" presId="urn:microsoft.com/office/officeart/2005/8/layout/hProcess7"/>
    <dgm:cxn modelId="{D348E958-1408-4FF7-B899-A6A851A72EDC}" srcId="{75E1E1E0-69BA-4ED5-9F0A-38E1D93731DB}" destId="{383BC595-8716-4FBC-A26F-AAD5E9D3A5AC}" srcOrd="0" destOrd="0" parTransId="{FCD22B1E-3E4E-45AF-AA74-4CEFD2EF2F0C}" sibTransId="{2159D30F-E0F2-499C-8622-B48715B4E4D7}"/>
    <dgm:cxn modelId="{2EEF2531-20D2-4A0C-9132-EB708849FA4F}" srcId="{56A0D9AD-A3E4-4503-AD60-1BE7243E1CA9}" destId="{AA780A84-8B93-4174-BB82-F164E5563717}" srcOrd="0" destOrd="0" parTransId="{5DB2D1A8-F29C-4B89-A285-F7C8BE53EE84}" sibTransId="{90F993FF-80D9-4F5B-9ECD-853249B1234F}"/>
    <dgm:cxn modelId="{7B7E785E-1D1D-4FC0-A4CB-11F0BC0F86E9}" type="presOf" srcId="{383BC595-8716-4FBC-A26F-AAD5E9D3A5AC}" destId="{6EDF7F29-4E07-42FF-85C9-0C1A1F57FF60}" srcOrd="0" destOrd="0" presId="urn:microsoft.com/office/officeart/2005/8/layout/hProcess7"/>
    <dgm:cxn modelId="{F171F615-4DC2-4BDF-ADB7-C241B602F2BE}" srcId="{AA780A84-8B93-4174-BB82-F164E5563717}" destId="{DAAFB592-28EE-40DB-8AE8-C3F0B76E2E20}" srcOrd="0" destOrd="0" parTransId="{8AE08E17-91CA-4D6F-9A93-502BFD02DA99}" sibTransId="{03970ADF-36BE-4B29-B267-83296F5CDA1F}"/>
    <dgm:cxn modelId="{CD2CEBA3-C63C-4E22-9F36-FFB9D2156E45}" type="presOf" srcId="{75E1E1E0-69BA-4ED5-9F0A-38E1D93731DB}" destId="{B21FCE7A-4022-4D7F-B50E-A640901A43FB}" srcOrd="0" destOrd="0" presId="urn:microsoft.com/office/officeart/2005/8/layout/hProcess7"/>
    <dgm:cxn modelId="{C287BFDD-5B2F-4FB0-BACD-B0A088D57747}" type="presOf" srcId="{DAAFB592-28EE-40DB-8AE8-C3F0B76E2E20}" destId="{DED4CCD1-D6A1-4813-A5B3-7603B6A2ED01}" srcOrd="0" destOrd="0" presId="urn:microsoft.com/office/officeart/2005/8/layout/hProcess7"/>
    <dgm:cxn modelId="{490F70A3-46C0-455C-92AB-38E07D8B516A}" type="presParOf" srcId="{EE577BD8-2ED2-4672-BEC8-E02283DB4083}" destId="{FEC32A79-2A1D-460D-878F-37333EF1F798}" srcOrd="0" destOrd="0" presId="urn:microsoft.com/office/officeart/2005/8/layout/hProcess7"/>
    <dgm:cxn modelId="{7B663A46-6357-49B3-9BD5-F57BC88E16A2}" type="presParOf" srcId="{FEC32A79-2A1D-460D-878F-37333EF1F798}" destId="{666CD632-CC04-4706-873C-913EA0B96FDF}" srcOrd="0" destOrd="0" presId="urn:microsoft.com/office/officeart/2005/8/layout/hProcess7"/>
    <dgm:cxn modelId="{233CAADA-E17F-453C-AADF-CB5B35A3F212}" type="presParOf" srcId="{FEC32A79-2A1D-460D-878F-37333EF1F798}" destId="{225551A8-C099-48DD-939B-E26DA04681D3}" srcOrd="1" destOrd="0" presId="urn:microsoft.com/office/officeart/2005/8/layout/hProcess7"/>
    <dgm:cxn modelId="{ADBC2D22-8C0C-4B84-AFBF-61800BB70BEC}" type="presParOf" srcId="{FEC32A79-2A1D-460D-878F-37333EF1F798}" destId="{DED4CCD1-D6A1-4813-A5B3-7603B6A2ED01}" srcOrd="2" destOrd="0" presId="urn:microsoft.com/office/officeart/2005/8/layout/hProcess7"/>
    <dgm:cxn modelId="{C46D82BF-5CB7-4965-8DC8-80F6E840AE22}" type="presParOf" srcId="{EE577BD8-2ED2-4672-BEC8-E02283DB4083}" destId="{050FE2D9-B9B6-4E20-AE51-2834E47D33F3}" srcOrd="1" destOrd="0" presId="urn:microsoft.com/office/officeart/2005/8/layout/hProcess7"/>
    <dgm:cxn modelId="{344C7E13-267B-4F41-A4F5-EBBD90F782D9}" type="presParOf" srcId="{EE577BD8-2ED2-4672-BEC8-E02283DB4083}" destId="{CE5490B6-B321-4F84-ACE1-E7F448C51DD5}" srcOrd="2" destOrd="0" presId="urn:microsoft.com/office/officeart/2005/8/layout/hProcess7"/>
    <dgm:cxn modelId="{E5C40592-7E87-457F-BCDF-BE04A5233311}" type="presParOf" srcId="{CE5490B6-B321-4F84-ACE1-E7F448C51DD5}" destId="{A4F6FD43-0E44-4EB5-8B5C-AECABB6CFB48}" srcOrd="0" destOrd="0" presId="urn:microsoft.com/office/officeart/2005/8/layout/hProcess7"/>
    <dgm:cxn modelId="{530BC96F-EB6B-4D6A-95F5-0AC9787493A3}" type="presParOf" srcId="{CE5490B6-B321-4F84-ACE1-E7F448C51DD5}" destId="{98EFA31D-296A-4458-A79C-4461F1EDD52A}" srcOrd="1" destOrd="0" presId="urn:microsoft.com/office/officeart/2005/8/layout/hProcess7"/>
    <dgm:cxn modelId="{53903D07-35BE-4BCB-92F9-F988F6FEF2AE}" type="presParOf" srcId="{CE5490B6-B321-4F84-ACE1-E7F448C51DD5}" destId="{0E5CA060-F971-4DBB-AA13-BCCE84DD7457}" srcOrd="2" destOrd="0" presId="urn:microsoft.com/office/officeart/2005/8/layout/hProcess7"/>
    <dgm:cxn modelId="{5C863F80-5DBE-451E-9DDE-8E5F55410B46}" type="presParOf" srcId="{EE577BD8-2ED2-4672-BEC8-E02283DB4083}" destId="{E54D1852-ADED-4925-B747-3A07CB441837}" srcOrd="3" destOrd="0" presId="urn:microsoft.com/office/officeart/2005/8/layout/hProcess7"/>
    <dgm:cxn modelId="{2B975BFE-88A7-4BA4-B1E5-24152667E5BD}" type="presParOf" srcId="{EE577BD8-2ED2-4672-BEC8-E02283DB4083}" destId="{878E1F17-63E0-461E-80BA-50BB9D08A532}" srcOrd="4" destOrd="0" presId="urn:microsoft.com/office/officeart/2005/8/layout/hProcess7"/>
    <dgm:cxn modelId="{A43633F1-D37E-433B-B9A5-A5CCB79CABE2}" type="presParOf" srcId="{878E1F17-63E0-461E-80BA-50BB9D08A532}" destId="{B21FCE7A-4022-4D7F-B50E-A640901A43FB}" srcOrd="0" destOrd="0" presId="urn:microsoft.com/office/officeart/2005/8/layout/hProcess7"/>
    <dgm:cxn modelId="{4EB0858E-2AFB-43BD-82E6-986676A7D65E}" type="presParOf" srcId="{878E1F17-63E0-461E-80BA-50BB9D08A532}" destId="{7F52E201-079A-4727-B7C3-62D6AA60B950}" srcOrd="1" destOrd="0" presId="urn:microsoft.com/office/officeart/2005/8/layout/hProcess7"/>
    <dgm:cxn modelId="{D0443901-FC2F-4288-969D-EE3144877D08}" type="presParOf" srcId="{878E1F17-63E0-461E-80BA-50BB9D08A532}" destId="{6EDF7F29-4E07-42FF-85C9-0C1A1F57FF60}" srcOrd="2" destOrd="0" presId="urn:microsoft.com/office/officeart/2005/8/layout/hProcess7"/>
    <dgm:cxn modelId="{834C5004-4171-4978-9E8B-8651047609F1}" type="presParOf" srcId="{EE577BD8-2ED2-4672-BEC8-E02283DB4083}" destId="{33205585-EE56-468D-BB3B-8F4790BC5C39}" srcOrd="5" destOrd="0" presId="urn:microsoft.com/office/officeart/2005/8/layout/hProcess7"/>
    <dgm:cxn modelId="{8181CEA7-93F5-4260-8C46-4F01E91FE75E}" type="presParOf" srcId="{EE577BD8-2ED2-4672-BEC8-E02283DB4083}" destId="{873D6FB9-FD5E-416E-9C2D-D527DEFE453C}" srcOrd="6" destOrd="0" presId="urn:microsoft.com/office/officeart/2005/8/layout/hProcess7"/>
    <dgm:cxn modelId="{96CD779A-C5B6-46F5-9278-0FB4528AE306}" type="presParOf" srcId="{873D6FB9-FD5E-416E-9C2D-D527DEFE453C}" destId="{E302326D-E262-49C8-86FB-5A32A025930D}" srcOrd="0" destOrd="0" presId="urn:microsoft.com/office/officeart/2005/8/layout/hProcess7"/>
    <dgm:cxn modelId="{E45BEEBA-32BF-4ABB-A541-7C1FEFCE83AF}" type="presParOf" srcId="{873D6FB9-FD5E-416E-9C2D-D527DEFE453C}" destId="{033DD0BD-ED5B-48B5-88CF-2872CA9954BA}" srcOrd="1" destOrd="0" presId="urn:microsoft.com/office/officeart/2005/8/layout/hProcess7"/>
    <dgm:cxn modelId="{2E14C3EE-AF2E-482C-8DB9-6E42F9C7578E}" type="presParOf" srcId="{873D6FB9-FD5E-416E-9C2D-D527DEFE453C}" destId="{1F5D3EC0-E8BE-41AF-9F4A-95CC7B242984}" srcOrd="2" destOrd="0" presId="urn:microsoft.com/office/officeart/2005/8/layout/hProcess7"/>
    <dgm:cxn modelId="{0C97E024-76F7-419D-8113-495D958B3CCC}" type="presParOf" srcId="{EE577BD8-2ED2-4672-BEC8-E02283DB4083}" destId="{5A412F68-D331-4487-8C2B-0F23770397A2}" srcOrd="7" destOrd="0" presId="urn:microsoft.com/office/officeart/2005/8/layout/hProcess7"/>
    <dgm:cxn modelId="{000DCB6A-E7FB-4FED-84ED-ED12FA474453}" type="presParOf" srcId="{EE577BD8-2ED2-4672-BEC8-E02283DB4083}" destId="{2A818199-1550-40EA-8A75-514F93D8180A}" srcOrd="8" destOrd="0" presId="urn:microsoft.com/office/officeart/2005/8/layout/hProcess7"/>
    <dgm:cxn modelId="{BC519ACB-B86A-41BD-8AC2-8105DF44D4F6}" type="presParOf" srcId="{2A818199-1550-40EA-8A75-514F93D8180A}" destId="{CBD72BEA-6EB0-49EC-9E94-02D76B254CF3}" srcOrd="0" destOrd="0" presId="urn:microsoft.com/office/officeart/2005/8/layout/hProcess7"/>
    <dgm:cxn modelId="{42D374B8-2BBF-4B90-998A-E31D1AE77B24}" type="presParOf" srcId="{2A818199-1550-40EA-8A75-514F93D8180A}" destId="{1DCDF10A-99F9-41A0-AA1F-9575E15FE94A}" srcOrd="1" destOrd="0" presId="urn:microsoft.com/office/officeart/2005/8/layout/hProcess7"/>
    <dgm:cxn modelId="{B2B6F35E-A9CF-4221-90FB-50E6E9FCB69A}" type="presParOf" srcId="{2A818199-1550-40EA-8A75-514F93D8180A}" destId="{2DAD4F79-657B-4CAA-8151-4952226FC834}"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24A5AFE-4CBA-4A5F-8250-A80CE9FA10A9}" type="doc">
      <dgm:prSet loTypeId="urn:microsoft.com/office/officeart/2005/8/layout/lProcess3" loCatId="process" qsTypeId="urn:microsoft.com/office/officeart/2005/8/quickstyle/3d1" qsCatId="3D" csTypeId="urn:microsoft.com/office/officeart/2005/8/colors/colorful5" csCatId="colorful" phldr="1"/>
      <dgm:spPr/>
      <dgm:t>
        <a:bodyPr/>
        <a:lstStyle/>
        <a:p>
          <a:endParaRPr lang="fr-FR"/>
        </a:p>
      </dgm:t>
    </dgm:pt>
    <dgm:pt modelId="{8C9EDD92-6B1E-4155-99D3-BF81BEF6354E}">
      <dgm:prSet phldrT="[Texte]"/>
      <dgm:spPr>
        <a:solidFill>
          <a:srgbClr val="8CD4BF"/>
        </a:solidFill>
      </dgm:spPr>
      <dgm:t>
        <a:bodyPr/>
        <a:lstStyle/>
        <a:p>
          <a:r>
            <a:rPr lang="fr-FR" dirty="0"/>
            <a:t>Métropole</a:t>
          </a:r>
        </a:p>
      </dgm:t>
    </dgm:pt>
    <dgm:pt modelId="{24723765-C3BF-4CA9-A08D-50BF2F3AA95E}" type="parTrans" cxnId="{81CF28DB-3F93-47F8-A4AA-3E31A5AEA4A5}">
      <dgm:prSet/>
      <dgm:spPr/>
      <dgm:t>
        <a:bodyPr/>
        <a:lstStyle/>
        <a:p>
          <a:endParaRPr lang="fr-FR"/>
        </a:p>
      </dgm:t>
    </dgm:pt>
    <dgm:pt modelId="{B282264B-5D6B-44CB-A2EF-ED1422E458A2}" type="sibTrans" cxnId="{81CF28DB-3F93-47F8-A4AA-3E31A5AEA4A5}">
      <dgm:prSet/>
      <dgm:spPr/>
      <dgm:t>
        <a:bodyPr/>
        <a:lstStyle/>
        <a:p>
          <a:endParaRPr lang="fr-FR"/>
        </a:p>
      </dgm:t>
    </dgm:pt>
    <dgm:pt modelId="{261156B9-0556-4DC3-BF83-9691EB3984F8}">
      <dgm:prSet phldrT="[Texte]"/>
      <dgm:spPr/>
      <dgm:t>
        <a:bodyPr/>
        <a:lstStyle/>
        <a:p>
          <a:r>
            <a:rPr lang="fr-FR" dirty="0"/>
            <a:t>20 %</a:t>
          </a:r>
        </a:p>
      </dgm:t>
    </dgm:pt>
    <dgm:pt modelId="{1C866CBD-5F7E-4F2E-A47F-95FAE77DA1F9}" type="parTrans" cxnId="{1C713C2F-9656-4667-A3B9-0C3077030421}">
      <dgm:prSet/>
      <dgm:spPr/>
      <dgm:t>
        <a:bodyPr/>
        <a:lstStyle/>
        <a:p>
          <a:endParaRPr lang="fr-FR"/>
        </a:p>
      </dgm:t>
    </dgm:pt>
    <dgm:pt modelId="{37B4EC6D-BF99-43A6-A393-C972511906DE}" type="sibTrans" cxnId="{1C713C2F-9656-4667-A3B9-0C3077030421}">
      <dgm:prSet/>
      <dgm:spPr/>
      <dgm:t>
        <a:bodyPr/>
        <a:lstStyle/>
        <a:p>
          <a:endParaRPr lang="fr-FR"/>
        </a:p>
      </dgm:t>
    </dgm:pt>
    <dgm:pt modelId="{73A95E30-7EBB-4BA2-BDAD-8CCB4ED27CB3}">
      <dgm:prSet phldrT="[Texte]"/>
      <dgm:spPr/>
      <dgm:t>
        <a:bodyPr/>
        <a:lstStyle/>
        <a:p>
          <a:r>
            <a:rPr lang="fr-FR" dirty="0">
              <a:solidFill>
                <a:srgbClr val="FF0000"/>
              </a:solidFill>
            </a:rPr>
            <a:t>30</a:t>
          </a:r>
          <a:r>
            <a:rPr lang="fr-FR" dirty="0"/>
            <a:t> %</a:t>
          </a:r>
        </a:p>
      </dgm:t>
    </dgm:pt>
    <dgm:pt modelId="{35E73355-31B7-4B6B-83AD-C469044FF706}" type="parTrans" cxnId="{E30FEE62-6870-405C-802C-5EAD74CD39BD}">
      <dgm:prSet/>
      <dgm:spPr/>
      <dgm:t>
        <a:bodyPr/>
        <a:lstStyle/>
        <a:p>
          <a:endParaRPr lang="fr-FR"/>
        </a:p>
      </dgm:t>
    </dgm:pt>
    <dgm:pt modelId="{5FFF8594-5551-44D8-86CF-2FA2C5483775}" type="sibTrans" cxnId="{E30FEE62-6870-405C-802C-5EAD74CD39BD}">
      <dgm:prSet/>
      <dgm:spPr/>
      <dgm:t>
        <a:bodyPr/>
        <a:lstStyle/>
        <a:p>
          <a:endParaRPr lang="fr-FR"/>
        </a:p>
      </dgm:t>
    </dgm:pt>
    <dgm:pt modelId="{DC3C9760-C667-4EBB-B0C3-3514CB92CB28}">
      <dgm:prSet phldrT="[Texte]"/>
      <dgm:spPr>
        <a:solidFill>
          <a:srgbClr val="F1C959"/>
        </a:solidFill>
      </dgm:spPr>
      <dgm:t>
        <a:bodyPr/>
        <a:lstStyle/>
        <a:p>
          <a:r>
            <a:rPr lang="fr-FR" dirty="0"/>
            <a:t>DOM</a:t>
          </a:r>
        </a:p>
      </dgm:t>
    </dgm:pt>
    <dgm:pt modelId="{42FF7176-C425-42FD-B9E8-BDA535D4A948}" type="parTrans" cxnId="{967C4742-DF2A-4849-A0BB-D0CC4101AF1F}">
      <dgm:prSet/>
      <dgm:spPr/>
      <dgm:t>
        <a:bodyPr/>
        <a:lstStyle/>
        <a:p>
          <a:endParaRPr lang="fr-FR"/>
        </a:p>
      </dgm:t>
    </dgm:pt>
    <dgm:pt modelId="{BDFA1DD9-EDBE-47A0-9F9A-3DC3458A1713}" type="sibTrans" cxnId="{967C4742-DF2A-4849-A0BB-D0CC4101AF1F}">
      <dgm:prSet/>
      <dgm:spPr/>
      <dgm:t>
        <a:bodyPr/>
        <a:lstStyle/>
        <a:p>
          <a:endParaRPr lang="fr-FR"/>
        </a:p>
      </dgm:t>
    </dgm:pt>
    <dgm:pt modelId="{E1FD2156-F52B-4DC8-9956-AF7E3A0BA491}">
      <dgm:prSet phldrT="[Texte]"/>
      <dgm:spPr/>
      <dgm:t>
        <a:bodyPr/>
        <a:lstStyle/>
        <a:p>
          <a:r>
            <a:rPr lang="fr-FR" dirty="0"/>
            <a:t>14,4 %</a:t>
          </a:r>
        </a:p>
      </dgm:t>
    </dgm:pt>
    <dgm:pt modelId="{04295312-D1F2-4C9F-96DF-380DD0F2252B}" type="parTrans" cxnId="{D73823CE-791C-43BB-A1D9-FE2CF76327A6}">
      <dgm:prSet/>
      <dgm:spPr/>
      <dgm:t>
        <a:bodyPr/>
        <a:lstStyle/>
        <a:p>
          <a:endParaRPr lang="fr-FR"/>
        </a:p>
      </dgm:t>
    </dgm:pt>
    <dgm:pt modelId="{9FAD743E-9E7D-4771-AF9B-9C469120E788}" type="sibTrans" cxnId="{D73823CE-791C-43BB-A1D9-FE2CF76327A6}">
      <dgm:prSet/>
      <dgm:spPr/>
      <dgm:t>
        <a:bodyPr/>
        <a:lstStyle/>
        <a:p>
          <a:endParaRPr lang="fr-FR"/>
        </a:p>
      </dgm:t>
    </dgm:pt>
    <dgm:pt modelId="{3A50DFAB-10F3-4812-AFF0-ECA605DF0F87}">
      <dgm:prSet phldrT="[Texte]"/>
      <dgm:spPr/>
      <dgm:t>
        <a:bodyPr/>
        <a:lstStyle/>
        <a:p>
          <a:r>
            <a:rPr lang="fr-FR" dirty="0">
              <a:solidFill>
                <a:srgbClr val="FF0000"/>
              </a:solidFill>
            </a:rPr>
            <a:t>20</a:t>
          </a:r>
          <a:r>
            <a:rPr lang="fr-FR" dirty="0"/>
            <a:t> %</a:t>
          </a:r>
        </a:p>
      </dgm:t>
    </dgm:pt>
    <dgm:pt modelId="{09575866-4FC7-4566-9409-9B8C218556B7}" type="parTrans" cxnId="{8E83BB50-07E5-4979-94F8-09FF49EE861C}">
      <dgm:prSet/>
      <dgm:spPr/>
      <dgm:t>
        <a:bodyPr/>
        <a:lstStyle/>
        <a:p>
          <a:endParaRPr lang="fr-FR"/>
        </a:p>
      </dgm:t>
    </dgm:pt>
    <dgm:pt modelId="{39AD15C3-4370-4A98-B475-50A627E62CC4}" type="sibTrans" cxnId="{8E83BB50-07E5-4979-94F8-09FF49EE861C}">
      <dgm:prSet/>
      <dgm:spPr/>
      <dgm:t>
        <a:bodyPr/>
        <a:lstStyle/>
        <a:p>
          <a:endParaRPr lang="fr-FR"/>
        </a:p>
      </dgm:t>
    </dgm:pt>
    <dgm:pt modelId="{93154E9F-91C7-4EF2-96B0-DD4BF9171CFD}">
      <dgm:prSet phldrT="[Texte]"/>
      <dgm:spPr>
        <a:solidFill>
          <a:srgbClr val="FF8135"/>
        </a:solidFill>
      </dgm:spPr>
      <dgm:t>
        <a:bodyPr/>
        <a:lstStyle/>
        <a:p>
          <a:r>
            <a:rPr lang="fr-FR" dirty="0"/>
            <a:t>Revenus concernés</a:t>
          </a:r>
        </a:p>
      </dgm:t>
    </dgm:pt>
    <dgm:pt modelId="{2AD5D3C7-C241-4422-AF7E-6EEEB9B05A2F}" type="parTrans" cxnId="{9F4F4E0F-E84A-495D-A997-7CB09ECF1B98}">
      <dgm:prSet/>
      <dgm:spPr/>
      <dgm:t>
        <a:bodyPr/>
        <a:lstStyle/>
        <a:p>
          <a:endParaRPr lang="fr-FR"/>
        </a:p>
      </dgm:t>
    </dgm:pt>
    <dgm:pt modelId="{C3837B10-4FE5-4848-9012-37ED1E3BD2C9}" type="sibTrans" cxnId="{9F4F4E0F-E84A-495D-A997-7CB09ECF1B98}">
      <dgm:prSet/>
      <dgm:spPr/>
      <dgm:t>
        <a:bodyPr/>
        <a:lstStyle/>
        <a:p>
          <a:endParaRPr lang="fr-FR"/>
        </a:p>
      </dgm:t>
    </dgm:pt>
    <dgm:pt modelId="{1728E130-3C36-4B96-B83B-1A81E2313F73}">
      <dgm:prSet phldrT="[Texte]"/>
      <dgm:spPr/>
      <dgm:t>
        <a:bodyPr/>
        <a:lstStyle/>
        <a:p>
          <a:r>
            <a:rPr lang="fr-FR"/>
            <a:t>Revenus 2017</a:t>
          </a:r>
          <a:endParaRPr lang="fr-FR" dirty="0"/>
        </a:p>
      </dgm:t>
    </dgm:pt>
    <dgm:pt modelId="{B1B2A686-427C-430E-BD7A-540233BB16A2}" type="parTrans" cxnId="{6D0F299E-BDA5-424A-8464-2CE56FF8FB18}">
      <dgm:prSet/>
      <dgm:spPr/>
      <dgm:t>
        <a:bodyPr/>
        <a:lstStyle/>
        <a:p>
          <a:endParaRPr lang="fr-FR"/>
        </a:p>
      </dgm:t>
    </dgm:pt>
    <dgm:pt modelId="{4AE8C83B-A9A0-4299-8164-50EB3765F44D}" type="sibTrans" cxnId="{6D0F299E-BDA5-424A-8464-2CE56FF8FB18}">
      <dgm:prSet/>
      <dgm:spPr/>
      <dgm:t>
        <a:bodyPr/>
        <a:lstStyle/>
        <a:p>
          <a:endParaRPr lang="fr-FR"/>
        </a:p>
      </dgm:t>
    </dgm:pt>
    <dgm:pt modelId="{AE3D2D64-3652-4CCE-81DE-8F549C5C5BE5}">
      <dgm:prSet phldrT="[Texte]"/>
      <dgm:spPr/>
      <dgm:t>
        <a:bodyPr/>
        <a:lstStyle/>
        <a:p>
          <a:r>
            <a:rPr lang="fr-FR" dirty="0"/>
            <a:t>Revenus 2018</a:t>
          </a:r>
        </a:p>
      </dgm:t>
    </dgm:pt>
    <dgm:pt modelId="{079A7AB7-DE59-4236-9DA3-0B3479B67D85}" type="parTrans" cxnId="{A3EA711F-4A2A-439C-B179-FE5214D744AF}">
      <dgm:prSet/>
      <dgm:spPr/>
      <dgm:t>
        <a:bodyPr/>
        <a:lstStyle/>
        <a:p>
          <a:endParaRPr lang="fr-FR"/>
        </a:p>
      </dgm:t>
    </dgm:pt>
    <dgm:pt modelId="{86BE3FE8-E192-451E-91C1-1305BCE4FA1D}" type="sibTrans" cxnId="{A3EA711F-4A2A-439C-B179-FE5214D744AF}">
      <dgm:prSet/>
      <dgm:spPr/>
      <dgm:t>
        <a:bodyPr/>
        <a:lstStyle/>
        <a:p>
          <a:endParaRPr lang="fr-FR"/>
        </a:p>
      </dgm:t>
    </dgm:pt>
    <dgm:pt modelId="{FF5A6BDB-0D5F-42CB-9CE1-C4EE2AEE8635}" type="pres">
      <dgm:prSet presAssocID="{524A5AFE-4CBA-4A5F-8250-A80CE9FA10A9}" presName="Name0" presStyleCnt="0">
        <dgm:presLayoutVars>
          <dgm:chPref val="3"/>
          <dgm:dir/>
          <dgm:animLvl val="lvl"/>
          <dgm:resizeHandles/>
        </dgm:presLayoutVars>
      </dgm:prSet>
      <dgm:spPr/>
      <dgm:t>
        <a:bodyPr/>
        <a:lstStyle/>
        <a:p>
          <a:endParaRPr lang="fr-FR"/>
        </a:p>
      </dgm:t>
    </dgm:pt>
    <dgm:pt modelId="{8905C356-5BEE-4E53-812B-444BE8914F77}" type="pres">
      <dgm:prSet presAssocID="{93154E9F-91C7-4EF2-96B0-DD4BF9171CFD}" presName="horFlow" presStyleCnt="0"/>
      <dgm:spPr/>
    </dgm:pt>
    <dgm:pt modelId="{E270388C-B2E4-4341-997C-79B2DFC0515A}" type="pres">
      <dgm:prSet presAssocID="{93154E9F-91C7-4EF2-96B0-DD4BF9171CFD}" presName="bigChev" presStyleLbl="node1" presStyleIdx="0" presStyleCnt="3"/>
      <dgm:spPr/>
      <dgm:t>
        <a:bodyPr/>
        <a:lstStyle/>
        <a:p>
          <a:endParaRPr lang="fr-FR"/>
        </a:p>
      </dgm:t>
    </dgm:pt>
    <dgm:pt modelId="{D083B26B-7CD5-4BD3-8B74-9032F0AB24E6}" type="pres">
      <dgm:prSet presAssocID="{B1B2A686-427C-430E-BD7A-540233BB16A2}" presName="parTrans" presStyleCnt="0"/>
      <dgm:spPr/>
    </dgm:pt>
    <dgm:pt modelId="{E22045CF-FB7A-4F21-80EA-F99943492C96}" type="pres">
      <dgm:prSet presAssocID="{1728E130-3C36-4B96-B83B-1A81E2313F73}" presName="node" presStyleLbl="alignAccFollowNode1" presStyleIdx="0" presStyleCnt="6">
        <dgm:presLayoutVars>
          <dgm:bulletEnabled val="1"/>
        </dgm:presLayoutVars>
      </dgm:prSet>
      <dgm:spPr/>
      <dgm:t>
        <a:bodyPr/>
        <a:lstStyle/>
        <a:p>
          <a:endParaRPr lang="fr-FR"/>
        </a:p>
      </dgm:t>
    </dgm:pt>
    <dgm:pt modelId="{844430CC-7818-4DCD-9593-E8417A3C55D2}" type="pres">
      <dgm:prSet presAssocID="{4AE8C83B-A9A0-4299-8164-50EB3765F44D}" presName="sibTrans" presStyleCnt="0"/>
      <dgm:spPr/>
    </dgm:pt>
    <dgm:pt modelId="{E8696694-220B-434F-8909-23C97351891F}" type="pres">
      <dgm:prSet presAssocID="{AE3D2D64-3652-4CCE-81DE-8F549C5C5BE5}" presName="node" presStyleLbl="alignAccFollowNode1" presStyleIdx="1" presStyleCnt="6">
        <dgm:presLayoutVars>
          <dgm:bulletEnabled val="1"/>
        </dgm:presLayoutVars>
      </dgm:prSet>
      <dgm:spPr/>
      <dgm:t>
        <a:bodyPr/>
        <a:lstStyle/>
        <a:p>
          <a:endParaRPr lang="fr-FR"/>
        </a:p>
      </dgm:t>
    </dgm:pt>
    <dgm:pt modelId="{18AD8105-81E6-4F7B-A870-5F2BC1828DD6}" type="pres">
      <dgm:prSet presAssocID="{93154E9F-91C7-4EF2-96B0-DD4BF9171CFD}" presName="vSp" presStyleCnt="0"/>
      <dgm:spPr/>
    </dgm:pt>
    <dgm:pt modelId="{54F5217B-D025-4EAC-B00B-80DB510E701B}" type="pres">
      <dgm:prSet presAssocID="{8C9EDD92-6B1E-4155-99D3-BF81BEF6354E}" presName="horFlow" presStyleCnt="0"/>
      <dgm:spPr/>
    </dgm:pt>
    <dgm:pt modelId="{53D29480-C2CA-4D48-8A25-80670380D988}" type="pres">
      <dgm:prSet presAssocID="{8C9EDD92-6B1E-4155-99D3-BF81BEF6354E}" presName="bigChev" presStyleLbl="node1" presStyleIdx="1" presStyleCnt="3"/>
      <dgm:spPr/>
      <dgm:t>
        <a:bodyPr/>
        <a:lstStyle/>
        <a:p>
          <a:endParaRPr lang="fr-FR"/>
        </a:p>
      </dgm:t>
    </dgm:pt>
    <dgm:pt modelId="{36A78DAF-53C9-44A7-977A-9EDE731EE044}" type="pres">
      <dgm:prSet presAssocID="{1C866CBD-5F7E-4F2E-A47F-95FAE77DA1F9}" presName="parTrans" presStyleCnt="0"/>
      <dgm:spPr/>
    </dgm:pt>
    <dgm:pt modelId="{A6C38A09-418D-4757-ACB2-6EA38EF63C71}" type="pres">
      <dgm:prSet presAssocID="{261156B9-0556-4DC3-BF83-9691EB3984F8}" presName="node" presStyleLbl="alignAccFollowNode1" presStyleIdx="2" presStyleCnt="6">
        <dgm:presLayoutVars>
          <dgm:bulletEnabled val="1"/>
        </dgm:presLayoutVars>
      </dgm:prSet>
      <dgm:spPr/>
      <dgm:t>
        <a:bodyPr/>
        <a:lstStyle/>
        <a:p>
          <a:endParaRPr lang="fr-FR"/>
        </a:p>
      </dgm:t>
    </dgm:pt>
    <dgm:pt modelId="{A7258DFF-D770-4A6D-B314-3B3EEC23C029}" type="pres">
      <dgm:prSet presAssocID="{37B4EC6D-BF99-43A6-A393-C972511906DE}" presName="sibTrans" presStyleCnt="0"/>
      <dgm:spPr/>
    </dgm:pt>
    <dgm:pt modelId="{332237DC-CA76-41F5-860F-AD53427CD242}" type="pres">
      <dgm:prSet presAssocID="{73A95E30-7EBB-4BA2-BDAD-8CCB4ED27CB3}" presName="node" presStyleLbl="alignAccFollowNode1" presStyleIdx="3" presStyleCnt="6">
        <dgm:presLayoutVars>
          <dgm:bulletEnabled val="1"/>
        </dgm:presLayoutVars>
      </dgm:prSet>
      <dgm:spPr/>
      <dgm:t>
        <a:bodyPr/>
        <a:lstStyle/>
        <a:p>
          <a:endParaRPr lang="fr-FR"/>
        </a:p>
      </dgm:t>
    </dgm:pt>
    <dgm:pt modelId="{5CD77550-7217-4157-B0B3-14A434EE47DE}" type="pres">
      <dgm:prSet presAssocID="{8C9EDD92-6B1E-4155-99D3-BF81BEF6354E}" presName="vSp" presStyleCnt="0"/>
      <dgm:spPr/>
    </dgm:pt>
    <dgm:pt modelId="{2E0D02B1-D8F6-48B5-BBAA-E587B862B6AF}" type="pres">
      <dgm:prSet presAssocID="{DC3C9760-C667-4EBB-B0C3-3514CB92CB28}" presName="horFlow" presStyleCnt="0"/>
      <dgm:spPr/>
    </dgm:pt>
    <dgm:pt modelId="{F5F5A340-8FB4-42DD-B661-FF52D061351A}" type="pres">
      <dgm:prSet presAssocID="{DC3C9760-C667-4EBB-B0C3-3514CB92CB28}" presName="bigChev" presStyleLbl="node1" presStyleIdx="2" presStyleCnt="3"/>
      <dgm:spPr/>
      <dgm:t>
        <a:bodyPr/>
        <a:lstStyle/>
        <a:p>
          <a:endParaRPr lang="fr-FR"/>
        </a:p>
      </dgm:t>
    </dgm:pt>
    <dgm:pt modelId="{ABB21E5D-63DD-4CC4-BC82-9A819475BC48}" type="pres">
      <dgm:prSet presAssocID="{04295312-D1F2-4C9F-96DF-380DD0F2252B}" presName="parTrans" presStyleCnt="0"/>
      <dgm:spPr/>
    </dgm:pt>
    <dgm:pt modelId="{F3A08CFF-298F-44E7-84FE-DC2D8B8AB047}" type="pres">
      <dgm:prSet presAssocID="{E1FD2156-F52B-4DC8-9956-AF7E3A0BA491}" presName="node" presStyleLbl="alignAccFollowNode1" presStyleIdx="4" presStyleCnt="6">
        <dgm:presLayoutVars>
          <dgm:bulletEnabled val="1"/>
        </dgm:presLayoutVars>
      </dgm:prSet>
      <dgm:spPr/>
      <dgm:t>
        <a:bodyPr/>
        <a:lstStyle/>
        <a:p>
          <a:endParaRPr lang="fr-FR"/>
        </a:p>
      </dgm:t>
    </dgm:pt>
    <dgm:pt modelId="{EED05817-987D-46D0-B5F8-0CE3C15BA9BE}" type="pres">
      <dgm:prSet presAssocID="{9FAD743E-9E7D-4771-AF9B-9C469120E788}" presName="sibTrans" presStyleCnt="0"/>
      <dgm:spPr/>
    </dgm:pt>
    <dgm:pt modelId="{A93DD71C-C8A3-4197-9D98-381A47025DA2}" type="pres">
      <dgm:prSet presAssocID="{3A50DFAB-10F3-4812-AFF0-ECA605DF0F87}" presName="node" presStyleLbl="alignAccFollowNode1" presStyleIdx="5" presStyleCnt="6">
        <dgm:presLayoutVars>
          <dgm:bulletEnabled val="1"/>
        </dgm:presLayoutVars>
      </dgm:prSet>
      <dgm:spPr/>
      <dgm:t>
        <a:bodyPr/>
        <a:lstStyle/>
        <a:p>
          <a:endParaRPr lang="fr-FR"/>
        </a:p>
      </dgm:t>
    </dgm:pt>
  </dgm:ptLst>
  <dgm:cxnLst>
    <dgm:cxn modelId="{6069F0C6-9B02-49CA-94D3-0FC73368C29D}" type="presOf" srcId="{1728E130-3C36-4B96-B83B-1A81E2313F73}" destId="{E22045CF-FB7A-4F21-80EA-F99943492C96}" srcOrd="0" destOrd="0" presId="urn:microsoft.com/office/officeart/2005/8/layout/lProcess3"/>
    <dgm:cxn modelId="{FDED9466-98EB-4EE0-9C7E-CC9A9978C15A}" type="presOf" srcId="{E1FD2156-F52B-4DC8-9956-AF7E3A0BA491}" destId="{F3A08CFF-298F-44E7-84FE-DC2D8B8AB047}" srcOrd="0" destOrd="0" presId="urn:microsoft.com/office/officeart/2005/8/layout/lProcess3"/>
    <dgm:cxn modelId="{6D0F299E-BDA5-424A-8464-2CE56FF8FB18}" srcId="{93154E9F-91C7-4EF2-96B0-DD4BF9171CFD}" destId="{1728E130-3C36-4B96-B83B-1A81E2313F73}" srcOrd="0" destOrd="0" parTransId="{B1B2A686-427C-430E-BD7A-540233BB16A2}" sibTransId="{4AE8C83B-A9A0-4299-8164-50EB3765F44D}"/>
    <dgm:cxn modelId="{33865218-941A-40AA-8F74-8DAB4BBA3BCD}" type="presOf" srcId="{8C9EDD92-6B1E-4155-99D3-BF81BEF6354E}" destId="{53D29480-C2CA-4D48-8A25-80670380D988}" srcOrd="0" destOrd="0" presId="urn:microsoft.com/office/officeart/2005/8/layout/lProcess3"/>
    <dgm:cxn modelId="{3BBA2550-6FD2-4536-AB3B-77F96E74A900}" type="presOf" srcId="{73A95E30-7EBB-4BA2-BDAD-8CCB4ED27CB3}" destId="{332237DC-CA76-41F5-860F-AD53427CD242}" srcOrd="0" destOrd="0" presId="urn:microsoft.com/office/officeart/2005/8/layout/lProcess3"/>
    <dgm:cxn modelId="{1C713C2F-9656-4667-A3B9-0C3077030421}" srcId="{8C9EDD92-6B1E-4155-99D3-BF81BEF6354E}" destId="{261156B9-0556-4DC3-BF83-9691EB3984F8}" srcOrd="0" destOrd="0" parTransId="{1C866CBD-5F7E-4F2E-A47F-95FAE77DA1F9}" sibTransId="{37B4EC6D-BF99-43A6-A393-C972511906DE}"/>
    <dgm:cxn modelId="{81CF28DB-3F93-47F8-A4AA-3E31A5AEA4A5}" srcId="{524A5AFE-4CBA-4A5F-8250-A80CE9FA10A9}" destId="{8C9EDD92-6B1E-4155-99D3-BF81BEF6354E}" srcOrd="1" destOrd="0" parTransId="{24723765-C3BF-4CA9-A08D-50BF2F3AA95E}" sibTransId="{B282264B-5D6B-44CB-A2EF-ED1422E458A2}"/>
    <dgm:cxn modelId="{8E83BB50-07E5-4979-94F8-09FF49EE861C}" srcId="{DC3C9760-C667-4EBB-B0C3-3514CB92CB28}" destId="{3A50DFAB-10F3-4812-AFF0-ECA605DF0F87}" srcOrd="1" destOrd="0" parTransId="{09575866-4FC7-4566-9409-9B8C218556B7}" sibTransId="{39AD15C3-4370-4A98-B475-50A627E62CC4}"/>
    <dgm:cxn modelId="{B0BE6F39-2592-452A-A264-7F676E7ABDE3}" type="presOf" srcId="{261156B9-0556-4DC3-BF83-9691EB3984F8}" destId="{A6C38A09-418D-4757-ACB2-6EA38EF63C71}" srcOrd="0" destOrd="0" presId="urn:microsoft.com/office/officeart/2005/8/layout/lProcess3"/>
    <dgm:cxn modelId="{B6C04B72-993E-4867-85E9-A17087AE4C0B}" type="presOf" srcId="{AE3D2D64-3652-4CCE-81DE-8F549C5C5BE5}" destId="{E8696694-220B-434F-8909-23C97351891F}" srcOrd="0" destOrd="0" presId="urn:microsoft.com/office/officeart/2005/8/layout/lProcess3"/>
    <dgm:cxn modelId="{02F2CC0E-3350-42BE-8874-98FB5460FAF5}" type="presOf" srcId="{DC3C9760-C667-4EBB-B0C3-3514CB92CB28}" destId="{F5F5A340-8FB4-42DD-B661-FF52D061351A}" srcOrd="0" destOrd="0" presId="urn:microsoft.com/office/officeart/2005/8/layout/lProcess3"/>
    <dgm:cxn modelId="{956F32E6-1273-4BF0-B94E-A4704C7EE436}" type="presOf" srcId="{524A5AFE-4CBA-4A5F-8250-A80CE9FA10A9}" destId="{FF5A6BDB-0D5F-42CB-9CE1-C4EE2AEE8635}" srcOrd="0" destOrd="0" presId="urn:microsoft.com/office/officeart/2005/8/layout/lProcess3"/>
    <dgm:cxn modelId="{9F4F4E0F-E84A-495D-A997-7CB09ECF1B98}" srcId="{524A5AFE-4CBA-4A5F-8250-A80CE9FA10A9}" destId="{93154E9F-91C7-4EF2-96B0-DD4BF9171CFD}" srcOrd="0" destOrd="0" parTransId="{2AD5D3C7-C241-4422-AF7E-6EEEB9B05A2F}" sibTransId="{C3837B10-4FE5-4848-9012-37ED1E3BD2C9}"/>
    <dgm:cxn modelId="{9261F4D7-0433-4211-B1A7-1C5F347C3DD1}" type="presOf" srcId="{93154E9F-91C7-4EF2-96B0-DD4BF9171CFD}" destId="{E270388C-B2E4-4341-997C-79B2DFC0515A}" srcOrd="0" destOrd="0" presId="urn:microsoft.com/office/officeart/2005/8/layout/lProcess3"/>
    <dgm:cxn modelId="{E30FEE62-6870-405C-802C-5EAD74CD39BD}" srcId="{8C9EDD92-6B1E-4155-99D3-BF81BEF6354E}" destId="{73A95E30-7EBB-4BA2-BDAD-8CCB4ED27CB3}" srcOrd="1" destOrd="0" parTransId="{35E73355-31B7-4B6B-83AD-C469044FF706}" sibTransId="{5FFF8594-5551-44D8-86CF-2FA2C5483775}"/>
    <dgm:cxn modelId="{7F193E5B-9CE2-40CF-9235-4257E6FF6E06}" type="presOf" srcId="{3A50DFAB-10F3-4812-AFF0-ECA605DF0F87}" destId="{A93DD71C-C8A3-4197-9D98-381A47025DA2}" srcOrd="0" destOrd="0" presId="urn:microsoft.com/office/officeart/2005/8/layout/lProcess3"/>
    <dgm:cxn modelId="{D73823CE-791C-43BB-A1D9-FE2CF76327A6}" srcId="{DC3C9760-C667-4EBB-B0C3-3514CB92CB28}" destId="{E1FD2156-F52B-4DC8-9956-AF7E3A0BA491}" srcOrd="0" destOrd="0" parTransId="{04295312-D1F2-4C9F-96DF-380DD0F2252B}" sibTransId="{9FAD743E-9E7D-4771-AF9B-9C469120E788}"/>
    <dgm:cxn modelId="{967C4742-DF2A-4849-A0BB-D0CC4101AF1F}" srcId="{524A5AFE-4CBA-4A5F-8250-A80CE9FA10A9}" destId="{DC3C9760-C667-4EBB-B0C3-3514CB92CB28}" srcOrd="2" destOrd="0" parTransId="{42FF7176-C425-42FD-B9E8-BDA535D4A948}" sibTransId="{BDFA1DD9-EDBE-47A0-9F9A-3DC3458A1713}"/>
    <dgm:cxn modelId="{A3EA711F-4A2A-439C-B179-FE5214D744AF}" srcId="{93154E9F-91C7-4EF2-96B0-DD4BF9171CFD}" destId="{AE3D2D64-3652-4CCE-81DE-8F549C5C5BE5}" srcOrd="1" destOrd="0" parTransId="{079A7AB7-DE59-4236-9DA3-0B3479B67D85}" sibTransId="{86BE3FE8-E192-451E-91C1-1305BCE4FA1D}"/>
    <dgm:cxn modelId="{B5227836-60F2-46B2-B1A9-1441E7146FEF}" type="presParOf" srcId="{FF5A6BDB-0D5F-42CB-9CE1-C4EE2AEE8635}" destId="{8905C356-5BEE-4E53-812B-444BE8914F77}" srcOrd="0" destOrd="0" presId="urn:microsoft.com/office/officeart/2005/8/layout/lProcess3"/>
    <dgm:cxn modelId="{B385B40D-A80C-497E-96C9-1E888D36A8B3}" type="presParOf" srcId="{8905C356-5BEE-4E53-812B-444BE8914F77}" destId="{E270388C-B2E4-4341-997C-79B2DFC0515A}" srcOrd="0" destOrd="0" presId="urn:microsoft.com/office/officeart/2005/8/layout/lProcess3"/>
    <dgm:cxn modelId="{83548520-59FF-4036-A3B9-39002BAADD4E}" type="presParOf" srcId="{8905C356-5BEE-4E53-812B-444BE8914F77}" destId="{D083B26B-7CD5-4BD3-8B74-9032F0AB24E6}" srcOrd="1" destOrd="0" presId="urn:microsoft.com/office/officeart/2005/8/layout/lProcess3"/>
    <dgm:cxn modelId="{609FF95B-475E-4598-85AB-E04DB0708B9F}" type="presParOf" srcId="{8905C356-5BEE-4E53-812B-444BE8914F77}" destId="{E22045CF-FB7A-4F21-80EA-F99943492C96}" srcOrd="2" destOrd="0" presId="urn:microsoft.com/office/officeart/2005/8/layout/lProcess3"/>
    <dgm:cxn modelId="{F611460B-7FD8-4E67-90A0-1E80BA9D856D}" type="presParOf" srcId="{8905C356-5BEE-4E53-812B-444BE8914F77}" destId="{844430CC-7818-4DCD-9593-E8417A3C55D2}" srcOrd="3" destOrd="0" presId="urn:microsoft.com/office/officeart/2005/8/layout/lProcess3"/>
    <dgm:cxn modelId="{BCA24CE5-B107-4507-8595-D8C8B923EA25}" type="presParOf" srcId="{8905C356-5BEE-4E53-812B-444BE8914F77}" destId="{E8696694-220B-434F-8909-23C97351891F}" srcOrd="4" destOrd="0" presId="urn:microsoft.com/office/officeart/2005/8/layout/lProcess3"/>
    <dgm:cxn modelId="{BEC49670-F917-4FCA-8B5D-179EA2D2DFD5}" type="presParOf" srcId="{FF5A6BDB-0D5F-42CB-9CE1-C4EE2AEE8635}" destId="{18AD8105-81E6-4F7B-A870-5F2BC1828DD6}" srcOrd="1" destOrd="0" presId="urn:microsoft.com/office/officeart/2005/8/layout/lProcess3"/>
    <dgm:cxn modelId="{0F015904-47DD-414D-91D5-65BF6EEB4AE7}" type="presParOf" srcId="{FF5A6BDB-0D5F-42CB-9CE1-C4EE2AEE8635}" destId="{54F5217B-D025-4EAC-B00B-80DB510E701B}" srcOrd="2" destOrd="0" presId="urn:microsoft.com/office/officeart/2005/8/layout/lProcess3"/>
    <dgm:cxn modelId="{10AFBE29-D285-4C87-8E3A-8B9C822B0EBC}" type="presParOf" srcId="{54F5217B-D025-4EAC-B00B-80DB510E701B}" destId="{53D29480-C2CA-4D48-8A25-80670380D988}" srcOrd="0" destOrd="0" presId="urn:microsoft.com/office/officeart/2005/8/layout/lProcess3"/>
    <dgm:cxn modelId="{ADE15E1A-5BBF-4A34-B9CE-CEAD3CECE727}" type="presParOf" srcId="{54F5217B-D025-4EAC-B00B-80DB510E701B}" destId="{36A78DAF-53C9-44A7-977A-9EDE731EE044}" srcOrd="1" destOrd="0" presId="urn:microsoft.com/office/officeart/2005/8/layout/lProcess3"/>
    <dgm:cxn modelId="{2A0D1F15-C24E-4A76-BDBB-E967D208F132}" type="presParOf" srcId="{54F5217B-D025-4EAC-B00B-80DB510E701B}" destId="{A6C38A09-418D-4757-ACB2-6EA38EF63C71}" srcOrd="2" destOrd="0" presId="urn:microsoft.com/office/officeart/2005/8/layout/lProcess3"/>
    <dgm:cxn modelId="{9A02C4B1-AA91-449D-9313-7907BC96D8EC}" type="presParOf" srcId="{54F5217B-D025-4EAC-B00B-80DB510E701B}" destId="{A7258DFF-D770-4A6D-B314-3B3EEC23C029}" srcOrd="3" destOrd="0" presId="urn:microsoft.com/office/officeart/2005/8/layout/lProcess3"/>
    <dgm:cxn modelId="{CC2B2000-65D9-4449-911B-C4A256E43E6F}" type="presParOf" srcId="{54F5217B-D025-4EAC-B00B-80DB510E701B}" destId="{332237DC-CA76-41F5-860F-AD53427CD242}" srcOrd="4" destOrd="0" presId="urn:microsoft.com/office/officeart/2005/8/layout/lProcess3"/>
    <dgm:cxn modelId="{E3D5E872-8E39-4911-9F4F-62331AEF6A04}" type="presParOf" srcId="{FF5A6BDB-0D5F-42CB-9CE1-C4EE2AEE8635}" destId="{5CD77550-7217-4157-B0B3-14A434EE47DE}" srcOrd="3" destOrd="0" presId="urn:microsoft.com/office/officeart/2005/8/layout/lProcess3"/>
    <dgm:cxn modelId="{195E6F26-928D-4ECC-A349-C7B3B45E21F6}" type="presParOf" srcId="{FF5A6BDB-0D5F-42CB-9CE1-C4EE2AEE8635}" destId="{2E0D02B1-D8F6-48B5-BBAA-E587B862B6AF}" srcOrd="4" destOrd="0" presId="urn:microsoft.com/office/officeart/2005/8/layout/lProcess3"/>
    <dgm:cxn modelId="{1992C622-03A2-458A-95B3-228E60499398}" type="presParOf" srcId="{2E0D02B1-D8F6-48B5-BBAA-E587B862B6AF}" destId="{F5F5A340-8FB4-42DD-B661-FF52D061351A}" srcOrd="0" destOrd="0" presId="urn:microsoft.com/office/officeart/2005/8/layout/lProcess3"/>
    <dgm:cxn modelId="{0D47973F-177D-49E7-A4F8-0C0A4112EA76}" type="presParOf" srcId="{2E0D02B1-D8F6-48B5-BBAA-E587B862B6AF}" destId="{ABB21E5D-63DD-4CC4-BC82-9A819475BC48}" srcOrd="1" destOrd="0" presId="urn:microsoft.com/office/officeart/2005/8/layout/lProcess3"/>
    <dgm:cxn modelId="{BC405E73-A5B2-4374-8300-A386114A049B}" type="presParOf" srcId="{2E0D02B1-D8F6-48B5-BBAA-E587B862B6AF}" destId="{F3A08CFF-298F-44E7-84FE-DC2D8B8AB047}" srcOrd="2" destOrd="0" presId="urn:microsoft.com/office/officeart/2005/8/layout/lProcess3"/>
    <dgm:cxn modelId="{158008FF-BF3E-47B6-9CEB-4BC2D89DDFE1}" type="presParOf" srcId="{2E0D02B1-D8F6-48B5-BBAA-E587B862B6AF}" destId="{EED05817-987D-46D0-B5F8-0CE3C15BA9BE}" srcOrd="3" destOrd="0" presId="urn:microsoft.com/office/officeart/2005/8/layout/lProcess3"/>
    <dgm:cxn modelId="{F08260B8-2B56-4592-84FF-EFA2B2FD063F}" type="presParOf" srcId="{2E0D02B1-D8F6-48B5-BBAA-E587B862B6AF}" destId="{A93DD71C-C8A3-4197-9D98-381A47025DA2}" srcOrd="4" destOrd="0" presId="urn:microsoft.com/office/officeart/2005/8/layout/lProcess3"/>
  </dgm:cxnLst>
  <dgm:bg>
    <a:solidFill>
      <a:srgbClr val="334D5C"/>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982F75-D51C-4BC7-A9B9-F8DA13235B4F}">
      <dsp:nvSpPr>
        <dsp:cNvPr id="0" name=""/>
        <dsp:cNvSpPr/>
      </dsp:nvSpPr>
      <dsp:spPr>
        <a:xfrm>
          <a:off x="1743" y="730"/>
          <a:ext cx="4720912" cy="126764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fr-FR" sz="5000" kern="1200" dirty="0"/>
            <a:t>1 980 milliards € </a:t>
          </a:r>
        </a:p>
      </dsp:txBody>
      <dsp:txXfrm>
        <a:off x="38871" y="37858"/>
        <a:ext cx="4646656" cy="1193393"/>
      </dsp:txXfrm>
    </dsp:sp>
    <dsp:sp modelId="{A8C529D8-89D1-4AE4-B840-EC423BAAEBFA}">
      <dsp:nvSpPr>
        <dsp:cNvPr id="0" name=""/>
        <dsp:cNvSpPr/>
      </dsp:nvSpPr>
      <dsp:spPr>
        <a:xfrm>
          <a:off x="1743" y="1394334"/>
          <a:ext cx="2265312" cy="126764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a:t>198 milliards €</a:t>
          </a:r>
        </a:p>
      </dsp:txBody>
      <dsp:txXfrm>
        <a:off x="38871" y="1431462"/>
        <a:ext cx="2191056" cy="1193393"/>
      </dsp:txXfrm>
    </dsp:sp>
    <dsp:sp modelId="{031726BD-4943-4AFD-97C1-8DFB09401A5D}">
      <dsp:nvSpPr>
        <dsp:cNvPr id="0" name=""/>
        <dsp:cNvSpPr/>
      </dsp:nvSpPr>
      <dsp:spPr>
        <a:xfrm>
          <a:off x="2457343" y="1394334"/>
          <a:ext cx="2265312" cy="126764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r-FR" sz="3300" kern="1200" dirty="0"/>
            <a:t>98 milliards €</a:t>
          </a:r>
        </a:p>
      </dsp:txBody>
      <dsp:txXfrm>
        <a:off x="2494471" y="1431462"/>
        <a:ext cx="2191056" cy="1193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FA58C-38CE-4F41-9987-844917E0887C}">
      <dsp:nvSpPr>
        <dsp:cNvPr id="0" name=""/>
        <dsp:cNvSpPr/>
      </dsp:nvSpPr>
      <dsp:spPr>
        <a:xfrm>
          <a:off x="5312" y="762003"/>
          <a:ext cx="1184671" cy="1421606"/>
        </a:xfrm>
        <a:prstGeom prst="roundRect">
          <a:avLst>
            <a:gd name="adj" fmla="val 5000"/>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lvl="0" algn="just" defTabSz="577850">
            <a:lnSpc>
              <a:spcPct val="90000"/>
            </a:lnSpc>
            <a:spcBef>
              <a:spcPct val="0"/>
            </a:spcBef>
            <a:spcAft>
              <a:spcPct val="35000"/>
            </a:spcAft>
          </a:pPr>
          <a:r>
            <a:rPr lang="fr-FR" sz="1300" kern="1200" dirty="0"/>
            <a:t>2019</a:t>
          </a:r>
        </a:p>
      </dsp:txBody>
      <dsp:txXfrm rot="16200000">
        <a:off x="-459078" y="1226395"/>
        <a:ext cx="1165717" cy="236934"/>
      </dsp:txXfrm>
    </dsp:sp>
    <dsp:sp modelId="{61D011D0-7562-4A60-83E0-878B77D66204}">
      <dsp:nvSpPr>
        <dsp:cNvPr id="0" name=""/>
        <dsp:cNvSpPr/>
      </dsp:nvSpPr>
      <dsp:spPr>
        <a:xfrm>
          <a:off x="242246" y="762003"/>
          <a:ext cx="882580" cy="142160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4003" rIns="0" bIns="0" numCol="1" spcCol="1270" anchor="t" anchorCtr="0">
          <a:noAutofit/>
        </a:bodyPr>
        <a:lstStyle/>
        <a:p>
          <a:pPr lvl="0" algn="just" defTabSz="311150">
            <a:lnSpc>
              <a:spcPct val="90000"/>
            </a:lnSpc>
            <a:spcBef>
              <a:spcPct val="0"/>
            </a:spcBef>
            <a:spcAft>
              <a:spcPct val="35000"/>
            </a:spcAft>
          </a:pPr>
          <a:r>
            <a:rPr lang="fr-FR" sz="700" kern="1200" dirty="0">
              <a:solidFill>
                <a:srgbClr val="334D5C"/>
              </a:solidFill>
            </a:rPr>
            <a:t>1. Le contribuable engage des dépenses (emploi à domicile, etc.) ou réalise des investissements (Loi Pinel, etc.) en année N. </a:t>
          </a:r>
        </a:p>
      </dsp:txBody>
      <dsp:txXfrm>
        <a:off x="242246" y="762003"/>
        <a:ext cx="882580" cy="1421606"/>
      </dsp:txXfrm>
    </dsp:sp>
    <dsp:sp modelId="{B45E6D51-80C9-4908-975E-2728360013A5}">
      <dsp:nvSpPr>
        <dsp:cNvPr id="0" name=""/>
        <dsp:cNvSpPr/>
      </dsp:nvSpPr>
      <dsp:spPr>
        <a:xfrm>
          <a:off x="1229528" y="775096"/>
          <a:ext cx="1184671" cy="1421606"/>
        </a:xfrm>
        <a:prstGeom prst="roundRect">
          <a:avLst>
            <a:gd name="adj" fmla="val 5000"/>
          </a:avLst>
        </a:prstGeom>
        <a:solidFill>
          <a:srgbClr val="FF813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lvl="0" algn="just" defTabSz="577850">
            <a:lnSpc>
              <a:spcPct val="90000"/>
            </a:lnSpc>
            <a:spcBef>
              <a:spcPct val="0"/>
            </a:spcBef>
            <a:spcAft>
              <a:spcPct val="35000"/>
            </a:spcAft>
          </a:pPr>
          <a:r>
            <a:rPr lang="fr-FR" sz="1300" kern="1200" dirty="0"/>
            <a:t>2020</a:t>
          </a:r>
        </a:p>
      </dsp:txBody>
      <dsp:txXfrm rot="16200000">
        <a:off x="765137" y="1239488"/>
        <a:ext cx="1165717" cy="236934"/>
      </dsp:txXfrm>
    </dsp:sp>
    <dsp:sp modelId="{E9B1F9D6-BBF8-4FDB-BC4E-FA10DBD20CF8}">
      <dsp:nvSpPr>
        <dsp:cNvPr id="0" name=""/>
        <dsp:cNvSpPr/>
      </dsp:nvSpPr>
      <dsp:spPr>
        <a:xfrm rot="5400000">
          <a:off x="1130977" y="1905118"/>
          <a:ext cx="208949" cy="17770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0DE4F3-7A7A-4D5F-B082-76F5C5828B8C}">
      <dsp:nvSpPr>
        <dsp:cNvPr id="0" name=""/>
        <dsp:cNvSpPr/>
      </dsp:nvSpPr>
      <dsp:spPr>
        <a:xfrm>
          <a:off x="1466463" y="775096"/>
          <a:ext cx="882580" cy="142160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4003" rIns="0" bIns="0" numCol="1" spcCol="1270" anchor="t" anchorCtr="0">
          <a:noAutofit/>
        </a:bodyPr>
        <a:lstStyle/>
        <a:p>
          <a:pPr lvl="0" algn="just" defTabSz="311150">
            <a:lnSpc>
              <a:spcPct val="90000"/>
            </a:lnSpc>
            <a:spcBef>
              <a:spcPct val="0"/>
            </a:spcBef>
            <a:spcAft>
              <a:spcPct val="35000"/>
            </a:spcAft>
          </a:pPr>
          <a:r>
            <a:rPr lang="fr-FR" sz="700" kern="1200" dirty="0">
              <a:solidFill>
                <a:schemeClr val="bg1"/>
              </a:solidFill>
            </a:rPr>
            <a:t>Les réductions et crédits d’impôt ne sont pas prises en compte dans le calcul du taux d’imposition du PAS appliqué en 2019</a:t>
          </a:r>
          <a:endParaRPr lang="fr-FR" sz="700" strike="sngStrike" kern="1200" dirty="0">
            <a:solidFill>
              <a:schemeClr val="bg1"/>
            </a:solidFill>
          </a:endParaRPr>
        </a:p>
      </dsp:txBody>
      <dsp:txXfrm>
        <a:off x="1466463" y="775096"/>
        <a:ext cx="882580" cy="1421606"/>
      </dsp:txXfrm>
    </dsp:sp>
    <dsp:sp modelId="{F3C8A19F-B084-4CA5-8E95-6F832320CE77}">
      <dsp:nvSpPr>
        <dsp:cNvPr id="0" name=""/>
        <dsp:cNvSpPr/>
      </dsp:nvSpPr>
      <dsp:spPr>
        <a:xfrm>
          <a:off x="2455664" y="775096"/>
          <a:ext cx="1184671" cy="1421606"/>
        </a:xfrm>
        <a:prstGeom prst="roundRect">
          <a:avLst>
            <a:gd name="adj" fmla="val 5000"/>
          </a:avLst>
        </a:prstGeom>
        <a:solidFill>
          <a:srgbClr val="F1C9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lvl="0" algn="just" defTabSz="577850">
            <a:lnSpc>
              <a:spcPct val="90000"/>
            </a:lnSpc>
            <a:spcBef>
              <a:spcPct val="0"/>
            </a:spcBef>
            <a:spcAft>
              <a:spcPct val="35000"/>
            </a:spcAft>
          </a:pPr>
          <a:r>
            <a:rPr lang="fr-FR" sz="1300" kern="1200" dirty="0"/>
            <a:t>2020</a:t>
          </a:r>
        </a:p>
      </dsp:txBody>
      <dsp:txXfrm rot="16200000">
        <a:off x="1991272" y="1239488"/>
        <a:ext cx="1165717" cy="236934"/>
      </dsp:txXfrm>
    </dsp:sp>
    <dsp:sp modelId="{025158C0-DDE1-45FF-88FB-2F58A1593EBD}">
      <dsp:nvSpPr>
        <dsp:cNvPr id="0" name=""/>
        <dsp:cNvSpPr/>
      </dsp:nvSpPr>
      <dsp:spPr>
        <a:xfrm rot="5400000">
          <a:off x="2357112" y="1905118"/>
          <a:ext cx="208949" cy="17770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522B17-6D48-47B1-963C-3ECFA4CAF28E}">
      <dsp:nvSpPr>
        <dsp:cNvPr id="0" name=""/>
        <dsp:cNvSpPr/>
      </dsp:nvSpPr>
      <dsp:spPr>
        <a:xfrm>
          <a:off x="2692598" y="775096"/>
          <a:ext cx="882580" cy="142160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4003" rIns="0" bIns="0" numCol="1" spcCol="1270" anchor="t" anchorCtr="0">
          <a:noAutofit/>
        </a:bodyPr>
        <a:lstStyle/>
        <a:p>
          <a:pPr lvl="0" algn="just" defTabSz="311150">
            <a:lnSpc>
              <a:spcPct val="90000"/>
            </a:lnSpc>
            <a:spcBef>
              <a:spcPct val="0"/>
            </a:spcBef>
            <a:spcAft>
              <a:spcPct val="35000"/>
            </a:spcAft>
          </a:pPr>
          <a:r>
            <a:rPr lang="fr-FR" sz="700" kern="1200" dirty="0">
              <a:solidFill>
                <a:schemeClr val="tx1"/>
              </a:solidFill>
            </a:rPr>
            <a:t>Le 15 janvier versement par l’administration fiscale sur le compte bancaire  du contribuable d’un acompte de 60 % des certains crédits d’et réductions d’impôts accordés au titre de l’imposition des  revenus 2018</a:t>
          </a:r>
        </a:p>
      </dsp:txBody>
      <dsp:txXfrm>
        <a:off x="2692598" y="775096"/>
        <a:ext cx="882580" cy="1421606"/>
      </dsp:txXfrm>
    </dsp:sp>
    <dsp:sp modelId="{431E5A17-1D32-4EAF-BF8A-D757BE740555}">
      <dsp:nvSpPr>
        <dsp:cNvPr id="0" name=""/>
        <dsp:cNvSpPr/>
      </dsp:nvSpPr>
      <dsp:spPr>
        <a:xfrm>
          <a:off x="3681799" y="775096"/>
          <a:ext cx="1184671" cy="1421606"/>
        </a:xfrm>
        <a:prstGeom prst="roundRect">
          <a:avLst>
            <a:gd name="adj" fmla="val 5000"/>
          </a:avLst>
        </a:prstGeom>
        <a:solidFill>
          <a:srgbClr val="334D5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lvl="0" algn="just" defTabSz="577850">
            <a:lnSpc>
              <a:spcPct val="90000"/>
            </a:lnSpc>
            <a:spcBef>
              <a:spcPct val="0"/>
            </a:spcBef>
            <a:spcAft>
              <a:spcPct val="35000"/>
            </a:spcAft>
          </a:pPr>
          <a:r>
            <a:rPr lang="fr-FR" sz="1300" kern="1200" dirty="0"/>
            <a:t>2020</a:t>
          </a:r>
        </a:p>
      </dsp:txBody>
      <dsp:txXfrm rot="16200000">
        <a:off x="3217408" y="1239488"/>
        <a:ext cx="1165717" cy="236934"/>
      </dsp:txXfrm>
    </dsp:sp>
    <dsp:sp modelId="{3E970C5D-DF5E-4278-83D2-0D712B9D50C5}">
      <dsp:nvSpPr>
        <dsp:cNvPr id="0" name=""/>
        <dsp:cNvSpPr/>
      </dsp:nvSpPr>
      <dsp:spPr>
        <a:xfrm rot="5400000">
          <a:off x="3583248" y="1905118"/>
          <a:ext cx="208949" cy="17770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F0ABDD-E100-4E9E-B190-68C9BF450628}">
      <dsp:nvSpPr>
        <dsp:cNvPr id="0" name=""/>
        <dsp:cNvSpPr/>
      </dsp:nvSpPr>
      <dsp:spPr>
        <a:xfrm>
          <a:off x="3918733" y="775096"/>
          <a:ext cx="882580" cy="142160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7432" rIns="0" bIns="0" numCol="1" spcCol="1270" anchor="t" anchorCtr="0">
          <a:noAutofit/>
        </a:bodyPr>
        <a:lstStyle/>
        <a:p>
          <a:pPr lvl="0" algn="just" defTabSz="355600">
            <a:lnSpc>
              <a:spcPct val="90000"/>
            </a:lnSpc>
            <a:spcBef>
              <a:spcPct val="0"/>
            </a:spcBef>
            <a:spcAft>
              <a:spcPct val="35000"/>
            </a:spcAft>
          </a:pPr>
          <a:r>
            <a:rPr lang="fr-FR" sz="800" kern="1200" dirty="0"/>
            <a:t>mai./juin:</a:t>
          </a:r>
        </a:p>
        <a:p>
          <a:pPr marL="57150" lvl="1" indent="-57150" algn="just" defTabSz="355600">
            <a:lnSpc>
              <a:spcPct val="90000"/>
            </a:lnSpc>
            <a:spcBef>
              <a:spcPct val="0"/>
            </a:spcBef>
            <a:spcAft>
              <a:spcPct val="15000"/>
            </a:spcAft>
            <a:buChar char="••"/>
          </a:pPr>
          <a:r>
            <a:rPr lang="fr-FR" sz="800" kern="1200" dirty="0"/>
            <a:t>le contribuable déclare ses revenus de  l'année .2019</a:t>
          </a:r>
        </a:p>
        <a:p>
          <a:pPr marL="57150" lvl="1" indent="-57150" algn="just" defTabSz="355600">
            <a:lnSpc>
              <a:spcPct val="90000"/>
            </a:lnSpc>
            <a:spcBef>
              <a:spcPct val="0"/>
            </a:spcBef>
            <a:spcAft>
              <a:spcPct val="15000"/>
            </a:spcAft>
            <a:buChar char="••"/>
          </a:pPr>
          <a:r>
            <a:rPr lang="fr-FR" sz="800" kern="1200" dirty="0"/>
            <a:t>L'administration fiscale calcule le montant final de l'impôt sur ces revenus  </a:t>
          </a:r>
        </a:p>
      </dsp:txBody>
      <dsp:txXfrm>
        <a:off x="3918733" y="775096"/>
        <a:ext cx="882580" cy="1421606"/>
      </dsp:txXfrm>
    </dsp:sp>
    <dsp:sp modelId="{47DEA420-7F57-4471-BF34-C7B548C658B7}">
      <dsp:nvSpPr>
        <dsp:cNvPr id="0" name=""/>
        <dsp:cNvSpPr/>
      </dsp:nvSpPr>
      <dsp:spPr>
        <a:xfrm>
          <a:off x="4907934" y="775096"/>
          <a:ext cx="1184671" cy="1421606"/>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lvl="0" algn="just" defTabSz="577850">
            <a:lnSpc>
              <a:spcPct val="90000"/>
            </a:lnSpc>
            <a:spcBef>
              <a:spcPct val="0"/>
            </a:spcBef>
            <a:spcAft>
              <a:spcPct val="35000"/>
            </a:spcAft>
          </a:pPr>
          <a:r>
            <a:rPr lang="fr-FR" sz="1300" kern="1200" dirty="0">
              <a:solidFill>
                <a:schemeClr val="bg1"/>
              </a:solidFill>
            </a:rPr>
            <a:t>2020</a:t>
          </a:r>
        </a:p>
      </dsp:txBody>
      <dsp:txXfrm rot="16200000">
        <a:off x="4443543" y="1239488"/>
        <a:ext cx="1165717" cy="236934"/>
      </dsp:txXfrm>
    </dsp:sp>
    <dsp:sp modelId="{41B4A643-C96D-4DFE-B976-E583763B0F29}">
      <dsp:nvSpPr>
        <dsp:cNvPr id="0" name=""/>
        <dsp:cNvSpPr/>
      </dsp:nvSpPr>
      <dsp:spPr>
        <a:xfrm rot="5400000">
          <a:off x="4809383" y="1905118"/>
          <a:ext cx="208949" cy="17770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3C76C6-33E5-4DF0-B173-3620DC0EA091}">
      <dsp:nvSpPr>
        <dsp:cNvPr id="0" name=""/>
        <dsp:cNvSpPr/>
      </dsp:nvSpPr>
      <dsp:spPr>
        <a:xfrm>
          <a:off x="5144869" y="775096"/>
          <a:ext cx="882580" cy="142160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4003" rIns="0" bIns="0" numCol="1" spcCol="1270" anchor="t" anchorCtr="0">
          <a:noAutofit/>
        </a:bodyPr>
        <a:lstStyle/>
        <a:p>
          <a:pPr lvl="0" algn="just" defTabSz="311150">
            <a:lnSpc>
              <a:spcPct val="90000"/>
            </a:lnSpc>
            <a:spcBef>
              <a:spcPct val="0"/>
            </a:spcBef>
            <a:spcAft>
              <a:spcPct val="35000"/>
            </a:spcAft>
          </a:pPr>
          <a:r>
            <a:rPr lang="fr-FR" sz="700" kern="1200" dirty="0">
              <a:solidFill>
                <a:schemeClr val="bg1"/>
              </a:solidFill>
            </a:rPr>
            <a:t>L’administration fiscale détermine le montant de l’impôt du au titre de 2019, en tenant compte des réductions et crédits </a:t>
          </a:r>
          <a:r>
            <a:rPr lang="fr-FR" sz="700" kern="1200" dirty="0"/>
            <a:t>d'impôts dont bénéficie le contribuable au titre de l'année 2019 et du montant des prélèvements effectué en 2019 et de l’avance de CI/RI octroyée en janvier 2020</a:t>
          </a:r>
        </a:p>
      </dsp:txBody>
      <dsp:txXfrm>
        <a:off x="5144869" y="775096"/>
        <a:ext cx="882580" cy="14216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5D2A66-2974-4F81-8773-4FD5A9A4A949}">
      <dsp:nvSpPr>
        <dsp:cNvPr id="0" name=""/>
        <dsp:cNvSpPr/>
      </dsp:nvSpPr>
      <dsp:spPr>
        <a:xfrm>
          <a:off x="1023250" y="213891"/>
          <a:ext cx="4844153" cy="168020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846B0F-9074-4158-8A50-935980FF85AB}">
      <dsp:nvSpPr>
        <dsp:cNvPr id="0" name=""/>
        <dsp:cNvSpPr/>
      </dsp:nvSpPr>
      <dsp:spPr>
        <a:xfrm>
          <a:off x="7420" y="754379"/>
          <a:ext cx="2223448" cy="1005840"/>
        </a:xfrm>
        <a:prstGeom prst="roundRect">
          <a:avLst/>
        </a:prstGeom>
        <a:solidFill>
          <a:srgbClr val="334D5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buFont typeface="Arial" panose="020B0604020202020204" pitchFamily="34" charset="0"/>
            <a:buChar char="•"/>
          </a:pPr>
          <a:r>
            <a:rPr lang="fr-FR" sz="900" kern="1200" dirty="0">
              <a:solidFill>
                <a:schemeClr val="bg1"/>
              </a:solidFill>
            </a:rPr>
            <a:t>Pour les employés à domicile non soumis au prélèvement à la source, un acompte est prélevé chaque mois de septembre à décembre 2019. Cet acompte est calculé sur la base des revenus 2018 déclarés au printemps 2019</a:t>
          </a:r>
        </a:p>
      </dsp:txBody>
      <dsp:txXfrm>
        <a:off x="56521" y="803480"/>
        <a:ext cx="2125246" cy="907638"/>
      </dsp:txXfrm>
    </dsp:sp>
    <dsp:sp modelId="{FDE4C90A-F76B-4524-80E8-53791914F05D}">
      <dsp:nvSpPr>
        <dsp:cNvPr id="0" name=""/>
        <dsp:cNvSpPr/>
      </dsp:nvSpPr>
      <dsp:spPr>
        <a:xfrm>
          <a:off x="2342175" y="754379"/>
          <a:ext cx="2223448" cy="1005840"/>
        </a:xfrm>
        <a:prstGeom prst="roundRect">
          <a:avLst/>
        </a:prstGeom>
        <a:solidFill>
          <a:srgbClr val="F1C9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buFont typeface="Arial" panose="020B0604020202020204" pitchFamily="34" charset="0"/>
            <a:buChar char="•"/>
          </a:pPr>
          <a:r>
            <a:rPr lang="fr-FR" sz="900" kern="1200" dirty="0">
              <a:solidFill>
                <a:schemeClr val="tx1"/>
              </a:solidFill>
            </a:rPr>
            <a:t>L'impôt sera régularisé en 2020 une fois que la totalité des revenus 2019 sera connue</a:t>
          </a:r>
          <a:r>
            <a:rPr lang="fr-FR" sz="900" kern="1200" dirty="0"/>
            <a:t>. </a:t>
          </a:r>
        </a:p>
      </dsp:txBody>
      <dsp:txXfrm>
        <a:off x="2391276" y="803480"/>
        <a:ext cx="2125246" cy="907638"/>
      </dsp:txXfrm>
    </dsp:sp>
    <dsp:sp modelId="{B101BCDD-23D2-459D-BA7E-4F2007732805}">
      <dsp:nvSpPr>
        <dsp:cNvPr id="0" name=""/>
        <dsp:cNvSpPr/>
      </dsp:nvSpPr>
      <dsp:spPr>
        <a:xfrm>
          <a:off x="4676931" y="754379"/>
          <a:ext cx="2223448" cy="1005840"/>
        </a:xfrm>
        <a:prstGeom prst="round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buFont typeface="Arial" panose="020B0604020202020204" pitchFamily="34" charset="0"/>
            <a:buChar char="•"/>
          </a:pPr>
          <a:r>
            <a:rPr lang="fr-FR" sz="900" kern="1200" dirty="0">
              <a:solidFill>
                <a:schemeClr val="tx1"/>
              </a:solidFill>
            </a:rPr>
            <a:t>Des mesures d'étalement spécifiques sont prévues lorsque le solde de l’impôt est supérieur à 300 € et 50 % de l’impôt </a:t>
          </a:r>
          <a:endParaRPr lang="fr-FR" sz="900" b="0" kern="1200" dirty="0">
            <a:solidFill>
              <a:schemeClr val="tx1"/>
            </a:solidFill>
          </a:endParaRPr>
        </a:p>
      </dsp:txBody>
      <dsp:txXfrm>
        <a:off x="4726032" y="803480"/>
        <a:ext cx="2125246" cy="9076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7139F-387F-4895-BF49-1A6B2F814854}">
      <dsp:nvSpPr>
        <dsp:cNvPr id="0" name=""/>
        <dsp:cNvSpPr/>
      </dsp:nvSpPr>
      <dsp:spPr>
        <a:xfrm>
          <a:off x="2635390" y="13972"/>
          <a:ext cx="3953085" cy="1003213"/>
        </a:xfrm>
        <a:prstGeom prst="rightArrow">
          <a:avLst>
            <a:gd name="adj1" fmla="val 75000"/>
            <a:gd name="adj2" fmla="val 50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just" defTabSz="488950">
            <a:lnSpc>
              <a:spcPct val="90000"/>
            </a:lnSpc>
            <a:spcBef>
              <a:spcPct val="0"/>
            </a:spcBef>
            <a:spcAft>
              <a:spcPct val="15000"/>
            </a:spcAft>
            <a:buChar char="••"/>
          </a:pPr>
          <a:endParaRPr lang="fr-FR" sz="1100" kern="1200" dirty="0"/>
        </a:p>
        <a:p>
          <a:pPr marL="57150" lvl="1" indent="-57150" algn="just" defTabSz="488950">
            <a:lnSpc>
              <a:spcPct val="90000"/>
            </a:lnSpc>
            <a:spcBef>
              <a:spcPct val="0"/>
            </a:spcBef>
            <a:spcAft>
              <a:spcPct val="15000"/>
            </a:spcAft>
            <a:buChar char="••"/>
          </a:pPr>
          <a:r>
            <a:rPr lang="fr-FR" sz="1100" b="1" kern="1200" dirty="0"/>
            <a:t>Au plus tard au 30/11 : demande de dispense de l’acompte (PFO) en fonction du revenu fiscal de référence</a:t>
          </a:r>
        </a:p>
      </dsp:txBody>
      <dsp:txXfrm>
        <a:off x="2635390" y="139374"/>
        <a:ext cx="3576880" cy="752409"/>
      </dsp:txXfrm>
    </dsp:sp>
    <dsp:sp modelId="{F9CEFC46-9108-4CDD-AC50-A1161770A73E}">
      <dsp:nvSpPr>
        <dsp:cNvPr id="0" name=""/>
        <dsp:cNvSpPr/>
      </dsp:nvSpPr>
      <dsp:spPr>
        <a:xfrm>
          <a:off x="35261" y="0"/>
          <a:ext cx="2635390" cy="1031157"/>
        </a:xfrm>
        <a:prstGeom prst="roundRect">
          <a:avLst/>
        </a:prstGeom>
        <a:solidFill>
          <a:srgbClr val="334D5C"/>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fr-FR" sz="5200" b="1" kern="1200"/>
            <a:t>N-1 </a:t>
          </a:r>
          <a:endParaRPr lang="fr-FR" sz="5200" b="1" kern="1200" dirty="0"/>
        </a:p>
      </dsp:txBody>
      <dsp:txXfrm>
        <a:off x="85598" y="50337"/>
        <a:ext cx="2534716" cy="930483"/>
      </dsp:txXfrm>
    </dsp:sp>
    <dsp:sp modelId="{21FF1251-93F2-451C-A69C-34B530747512}">
      <dsp:nvSpPr>
        <dsp:cNvPr id="0" name=""/>
        <dsp:cNvSpPr/>
      </dsp:nvSpPr>
      <dsp:spPr>
        <a:xfrm>
          <a:off x="2635390" y="1134273"/>
          <a:ext cx="3953085" cy="1031157"/>
        </a:xfrm>
        <a:prstGeom prst="rightArrow">
          <a:avLst>
            <a:gd name="adj1" fmla="val 75000"/>
            <a:gd name="adj2" fmla="val 50000"/>
          </a:avLst>
        </a:prstGeom>
        <a:solidFill>
          <a:schemeClr val="accent4">
            <a:tint val="40000"/>
            <a:alpha val="90000"/>
            <a:hueOff val="5795427"/>
            <a:satOff val="23923"/>
            <a:lumOff val="3350"/>
            <a:alphaOff val="0"/>
          </a:schemeClr>
        </a:solidFill>
        <a:ln w="9525" cap="flat" cmpd="sng" algn="ctr">
          <a:solidFill>
            <a:schemeClr val="accent4">
              <a:tint val="40000"/>
              <a:alpha val="90000"/>
              <a:hueOff val="5795427"/>
              <a:satOff val="23923"/>
              <a:lumOff val="335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just" defTabSz="488950">
            <a:lnSpc>
              <a:spcPct val="90000"/>
            </a:lnSpc>
            <a:spcBef>
              <a:spcPct val="0"/>
            </a:spcBef>
            <a:spcAft>
              <a:spcPct val="15000"/>
            </a:spcAft>
            <a:buChar char="••"/>
          </a:pPr>
          <a:endParaRPr lang="fr-FR" sz="1100" kern="1200" dirty="0"/>
        </a:p>
        <a:p>
          <a:pPr marL="57150" lvl="1" indent="-57150" algn="just" defTabSz="488950">
            <a:lnSpc>
              <a:spcPct val="90000"/>
            </a:lnSpc>
            <a:spcBef>
              <a:spcPct val="0"/>
            </a:spcBef>
            <a:spcAft>
              <a:spcPct val="15000"/>
            </a:spcAft>
            <a:buChar char="••"/>
          </a:pPr>
          <a:r>
            <a:rPr lang="fr-FR" sz="1100" b="1" kern="1200" dirty="0"/>
            <a:t>Prélèvement forfaitaire obligatoire non libératoire de l’IR (PFO sauf demande de dispense) : acompte de 12,8 % </a:t>
          </a:r>
        </a:p>
        <a:p>
          <a:pPr marL="57150" lvl="1" indent="-57150" algn="just" defTabSz="488950">
            <a:lnSpc>
              <a:spcPct val="90000"/>
            </a:lnSpc>
            <a:spcBef>
              <a:spcPct val="0"/>
            </a:spcBef>
            <a:spcAft>
              <a:spcPct val="15000"/>
            </a:spcAft>
            <a:buChar char="••"/>
          </a:pPr>
          <a:r>
            <a:rPr lang="fr-FR" sz="1100" b="1" kern="1200" dirty="0"/>
            <a:t>PS de 17,2 %</a:t>
          </a:r>
        </a:p>
      </dsp:txBody>
      <dsp:txXfrm>
        <a:off x="2635390" y="1263168"/>
        <a:ext cx="3566401" cy="773367"/>
      </dsp:txXfrm>
    </dsp:sp>
    <dsp:sp modelId="{23552D7C-6548-4821-920D-4CF8D29DAAFE}">
      <dsp:nvSpPr>
        <dsp:cNvPr id="0" name=""/>
        <dsp:cNvSpPr/>
      </dsp:nvSpPr>
      <dsp:spPr>
        <a:xfrm>
          <a:off x="0" y="1134273"/>
          <a:ext cx="2635390" cy="1031157"/>
        </a:xfrm>
        <a:prstGeom prst="roundRect">
          <a:avLst/>
        </a:prstGeom>
        <a:solidFill>
          <a:srgbClr val="F1C959"/>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fr-FR" sz="5200" b="1" kern="1200"/>
            <a:t>N  </a:t>
          </a:r>
          <a:endParaRPr lang="fr-FR" sz="5200" b="1" kern="1200" dirty="0"/>
        </a:p>
      </dsp:txBody>
      <dsp:txXfrm>
        <a:off x="50337" y="1184610"/>
        <a:ext cx="2534716" cy="930483"/>
      </dsp:txXfrm>
    </dsp:sp>
    <dsp:sp modelId="{23E113B5-2B4D-42F0-957A-E8D64D2327F4}">
      <dsp:nvSpPr>
        <dsp:cNvPr id="0" name=""/>
        <dsp:cNvSpPr/>
      </dsp:nvSpPr>
      <dsp:spPr>
        <a:xfrm>
          <a:off x="2635390" y="2268547"/>
          <a:ext cx="3953085" cy="1031157"/>
        </a:xfrm>
        <a:prstGeom prst="rightArrow">
          <a:avLst>
            <a:gd name="adj1" fmla="val 75000"/>
            <a:gd name="adj2" fmla="val 50000"/>
          </a:avLst>
        </a:prstGeom>
        <a:solidFill>
          <a:schemeClr val="accent4">
            <a:tint val="40000"/>
            <a:alpha val="90000"/>
            <a:hueOff val="11590854"/>
            <a:satOff val="47846"/>
            <a:lumOff val="6699"/>
            <a:alphaOff val="0"/>
          </a:schemeClr>
        </a:solidFill>
        <a:ln w="9525" cap="flat" cmpd="sng" algn="ctr">
          <a:solidFill>
            <a:schemeClr val="accent4">
              <a:tint val="40000"/>
              <a:alpha val="90000"/>
              <a:hueOff val="11590854"/>
              <a:satOff val="47846"/>
              <a:lumOff val="6699"/>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just" defTabSz="488950">
            <a:lnSpc>
              <a:spcPct val="90000"/>
            </a:lnSpc>
            <a:spcBef>
              <a:spcPct val="0"/>
            </a:spcBef>
            <a:spcAft>
              <a:spcPct val="15000"/>
            </a:spcAft>
            <a:buChar char="••"/>
          </a:pPr>
          <a:r>
            <a:rPr lang="fr-FR" sz="1100" b="1" kern="1200" dirty="0"/>
            <a:t>Déclaration 2042 : PFU (taux forfaitaire) ou barème IR</a:t>
          </a:r>
        </a:p>
        <a:p>
          <a:pPr marL="57150" lvl="1" indent="-57150" algn="just" defTabSz="488950">
            <a:lnSpc>
              <a:spcPct val="90000"/>
            </a:lnSpc>
            <a:spcBef>
              <a:spcPct val="0"/>
            </a:spcBef>
            <a:spcAft>
              <a:spcPct val="15000"/>
            </a:spcAft>
            <a:buChar char="••"/>
          </a:pPr>
          <a:r>
            <a:rPr lang="fr-FR" sz="1100" b="1" kern="1200" dirty="0"/>
            <a:t>Imputation de l’acompte sur l’IR/PFU ou barème progressif</a:t>
          </a:r>
        </a:p>
        <a:p>
          <a:pPr marL="57150" lvl="1" indent="-57150" algn="l" defTabSz="488950">
            <a:lnSpc>
              <a:spcPct val="90000"/>
            </a:lnSpc>
            <a:spcBef>
              <a:spcPct val="0"/>
            </a:spcBef>
            <a:spcAft>
              <a:spcPct val="15000"/>
            </a:spcAft>
            <a:buChar char="••"/>
          </a:pPr>
          <a:r>
            <a:rPr lang="fr-FR" sz="1100" b="1" kern="1200" dirty="0"/>
            <a:t>CSG déductible si option barème IR</a:t>
          </a:r>
        </a:p>
      </dsp:txBody>
      <dsp:txXfrm>
        <a:off x="2635390" y="2397442"/>
        <a:ext cx="3566401" cy="773367"/>
      </dsp:txXfrm>
    </dsp:sp>
    <dsp:sp modelId="{1A2E86ED-304E-422B-8EFA-FFC7AA3E117E}">
      <dsp:nvSpPr>
        <dsp:cNvPr id="0" name=""/>
        <dsp:cNvSpPr/>
      </dsp:nvSpPr>
      <dsp:spPr>
        <a:xfrm>
          <a:off x="0" y="2268547"/>
          <a:ext cx="2635390" cy="1031157"/>
        </a:xfrm>
        <a:prstGeom prst="roundRect">
          <a:avLst/>
        </a:prstGeom>
        <a:solidFill>
          <a:srgbClr val="8CD4BF"/>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fr-FR" sz="5200" b="1" kern="1200"/>
            <a:t>  N+1 :</a:t>
          </a:r>
          <a:endParaRPr lang="fr-FR" sz="5200" b="1" kern="1200" dirty="0"/>
        </a:p>
      </dsp:txBody>
      <dsp:txXfrm>
        <a:off x="50337" y="2318884"/>
        <a:ext cx="2534716" cy="9304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A0A94-C4BD-4746-9955-35E104028A59}">
      <dsp:nvSpPr>
        <dsp:cNvPr id="0" name=""/>
        <dsp:cNvSpPr/>
      </dsp:nvSpPr>
      <dsp:spPr>
        <a:xfrm>
          <a:off x="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Dépose cuve à fioul</a:t>
          </a:r>
        </a:p>
      </dsp:txBody>
      <dsp:txXfrm>
        <a:off x="0" y="319881"/>
        <a:ext cx="1904999" cy="1143000"/>
      </dsp:txXfrm>
    </dsp:sp>
    <dsp:sp modelId="{D147F99B-726A-4ACA-8C46-6A7DC0AC6FC4}">
      <dsp:nvSpPr>
        <dsp:cNvPr id="0" name=""/>
        <dsp:cNvSpPr/>
      </dsp:nvSpPr>
      <dsp:spPr>
        <a:xfrm>
          <a:off x="209550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Isolation thermique parois vitrées</a:t>
          </a:r>
        </a:p>
      </dsp:txBody>
      <dsp:txXfrm>
        <a:off x="2095500" y="319881"/>
        <a:ext cx="1904999" cy="1143000"/>
      </dsp:txXfrm>
    </dsp:sp>
    <dsp:sp modelId="{D93D4946-CAC4-4D2B-8CF3-65F7F9094BF0}">
      <dsp:nvSpPr>
        <dsp:cNvPr id="0" name=""/>
        <dsp:cNvSpPr/>
      </dsp:nvSpPr>
      <dsp:spPr>
        <a:xfrm>
          <a:off x="419100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Pose d’équipements de production d’énergie renouvelable</a:t>
          </a:r>
        </a:p>
      </dsp:txBody>
      <dsp:txXfrm>
        <a:off x="4191000" y="319881"/>
        <a:ext cx="1904999" cy="1143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A0A94-C4BD-4746-9955-35E104028A59}">
      <dsp:nvSpPr>
        <dsp:cNvPr id="0" name=""/>
        <dsp:cNvSpPr/>
      </dsp:nvSpPr>
      <dsp:spPr>
        <a:xfrm>
          <a:off x="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15 %</a:t>
          </a:r>
        </a:p>
      </dsp:txBody>
      <dsp:txXfrm>
        <a:off x="0" y="319881"/>
        <a:ext cx="1904999" cy="1143000"/>
      </dsp:txXfrm>
    </dsp:sp>
    <dsp:sp modelId="{D147F99B-726A-4ACA-8C46-6A7DC0AC6FC4}">
      <dsp:nvSpPr>
        <dsp:cNvPr id="0" name=""/>
        <dsp:cNvSpPr/>
      </dsp:nvSpPr>
      <dsp:spPr>
        <a:xfrm>
          <a:off x="209550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30 %</a:t>
          </a:r>
        </a:p>
      </dsp:txBody>
      <dsp:txXfrm>
        <a:off x="2095500" y="319881"/>
        <a:ext cx="1904999" cy="1143000"/>
      </dsp:txXfrm>
    </dsp:sp>
    <dsp:sp modelId="{D93D4946-CAC4-4D2B-8CF3-65F7F9094BF0}">
      <dsp:nvSpPr>
        <dsp:cNvPr id="0" name=""/>
        <dsp:cNvSpPr/>
      </dsp:nvSpPr>
      <dsp:spPr>
        <a:xfrm>
          <a:off x="419100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50 %</a:t>
          </a:r>
        </a:p>
      </dsp:txBody>
      <dsp:txXfrm>
        <a:off x="4191000" y="319881"/>
        <a:ext cx="1904999" cy="1143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A0A94-C4BD-4746-9955-35E104028A59}">
      <dsp:nvSpPr>
        <dsp:cNvPr id="0" name=""/>
        <dsp:cNvSpPr/>
      </dsp:nvSpPr>
      <dsp:spPr>
        <a:xfrm>
          <a:off x="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dépose cuve à fuel</a:t>
          </a:r>
        </a:p>
      </dsp:txBody>
      <dsp:txXfrm>
        <a:off x="0" y="319881"/>
        <a:ext cx="1904999" cy="1143000"/>
      </dsp:txXfrm>
    </dsp:sp>
    <dsp:sp modelId="{D147F99B-726A-4ACA-8C46-6A7DC0AC6FC4}">
      <dsp:nvSpPr>
        <dsp:cNvPr id="0" name=""/>
        <dsp:cNvSpPr/>
      </dsp:nvSpPr>
      <dsp:spPr>
        <a:xfrm>
          <a:off x="209550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Isolation thermique parois vitrées</a:t>
          </a:r>
        </a:p>
      </dsp:txBody>
      <dsp:txXfrm>
        <a:off x="2095500" y="319881"/>
        <a:ext cx="1904999" cy="1143000"/>
      </dsp:txXfrm>
    </dsp:sp>
    <dsp:sp modelId="{D93D4946-CAC4-4D2B-8CF3-65F7F9094BF0}">
      <dsp:nvSpPr>
        <dsp:cNvPr id="0" name=""/>
        <dsp:cNvSpPr/>
      </dsp:nvSpPr>
      <dsp:spPr>
        <a:xfrm>
          <a:off x="4191000" y="319881"/>
          <a:ext cx="1904999" cy="1143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Pose d’équipements de production d’énergie renouvelable</a:t>
          </a:r>
        </a:p>
      </dsp:txBody>
      <dsp:txXfrm>
        <a:off x="4191000" y="319881"/>
        <a:ext cx="1904999" cy="1143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A0A94-C4BD-4746-9955-35E104028A59}">
      <dsp:nvSpPr>
        <dsp:cNvPr id="0" name=""/>
        <dsp:cNvSpPr/>
      </dsp:nvSpPr>
      <dsp:spPr>
        <a:xfrm>
          <a:off x="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15 %</a:t>
          </a:r>
        </a:p>
      </dsp:txBody>
      <dsp:txXfrm>
        <a:off x="0" y="319881"/>
        <a:ext cx="1904999" cy="1143000"/>
      </dsp:txXfrm>
    </dsp:sp>
    <dsp:sp modelId="{D147F99B-726A-4ACA-8C46-6A7DC0AC6FC4}">
      <dsp:nvSpPr>
        <dsp:cNvPr id="0" name=""/>
        <dsp:cNvSpPr/>
      </dsp:nvSpPr>
      <dsp:spPr>
        <a:xfrm>
          <a:off x="209550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30 %</a:t>
          </a:r>
        </a:p>
      </dsp:txBody>
      <dsp:txXfrm>
        <a:off x="2095500" y="319881"/>
        <a:ext cx="1904999" cy="1143000"/>
      </dsp:txXfrm>
    </dsp:sp>
    <dsp:sp modelId="{D93D4946-CAC4-4D2B-8CF3-65F7F9094BF0}">
      <dsp:nvSpPr>
        <dsp:cNvPr id="0" name=""/>
        <dsp:cNvSpPr/>
      </dsp:nvSpPr>
      <dsp:spPr>
        <a:xfrm>
          <a:off x="4191000" y="319881"/>
          <a:ext cx="1904999" cy="1143000"/>
        </a:xfrm>
        <a:prstGeom prst="rect">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fr-FR" sz="5200" kern="1200" dirty="0"/>
            <a:t>50 %</a:t>
          </a:r>
        </a:p>
      </dsp:txBody>
      <dsp:txXfrm>
        <a:off x="4191000" y="319881"/>
        <a:ext cx="1904999" cy="1143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5D8C8-A89C-4FA4-A6E5-3BF30D531ACC}">
      <dsp:nvSpPr>
        <dsp:cNvPr id="0" name=""/>
        <dsp:cNvSpPr/>
      </dsp:nvSpPr>
      <dsp:spPr>
        <a:xfrm>
          <a:off x="1039943" y="1175"/>
          <a:ext cx="1821656" cy="728662"/>
        </a:xfrm>
        <a:prstGeom prst="chevron">
          <a:avLst/>
        </a:prstGeom>
        <a:solidFill>
          <a:srgbClr val="334D5C"/>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fr-FR" sz="1600" kern="1200" dirty="0"/>
            <a:t>Revenus concernés</a:t>
          </a:r>
        </a:p>
      </dsp:txBody>
      <dsp:txXfrm>
        <a:off x="1404274" y="1175"/>
        <a:ext cx="1092994" cy="728662"/>
      </dsp:txXfrm>
    </dsp:sp>
    <dsp:sp modelId="{FFF491FE-A006-4885-83FC-073BB74FC588}">
      <dsp:nvSpPr>
        <dsp:cNvPr id="0" name=""/>
        <dsp:cNvSpPr/>
      </dsp:nvSpPr>
      <dsp:spPr>
        <a:xfrm>
          <a:off x="2624784" y="63111"/>
          <a:ext cx="1511974" cy="604789"/>
        </a:xfrm>
        <a:prstGeom prst="chevron">
          <a:avLst/>
        </a:prstGeom>
        <a:solidFill>
          <a:srgbClr val="334D5C">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solidFill>
                <a:schemeClr val="bg1"/>
              </a:solidFill>
            </a:rPr>
            <a:t>Revenus 2017</a:t>
          </a:r>
        </a:p>
      </dsp:txBody>
      <dsp:txXfrm>
        <a:off x="2927179" y="63111"/>
        <a:ext cx="907185" cy="604789"/>
      </dsp:txXfrm>
    </dsp:sp>
    <dsp:sp modelId="{929FC61F-154F-4A9E-8CB8-568CC2ACC7C8}">
      <dsp:nvSpPr>
        <dsp:cNvPr id="0" name=""/>
        <dsp:cNvSpPr/>
      </dsp:nvSpPr>
      <dsp:spPr>
        <a:xfrm>
          <a:off x="3925082" y="63111"/>
          <a:ext cx="1511974" cy="604789"/>
        </a:xfrm>
        <a:prstGeom prst="chevron">
          <a:avLst/>
        </a:prstGeom>
        <a:solidFill>
          <a:srgbClr val="334D5C">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solidFill>
                <a:schemeClr val="bg1"/>
              </a:solidFill>
            </a:rPr>
            <a:t>Revenus 2018</a:t>
          </a:r>
        </a:p>
      </dsp:txBody>
      <dsp:txXfrm>
        <a:off x="4227477" y="63111"/>
        <a:ext cx="907185" cy="604789"/>
      </dsp:txXfrm>
    </dsp:sp>
    <dsp:sp modelId="{53D29480-C2CA-4D48-8A25-80670380D988}">
      <dsp:nvSpPr>
        <dsp:cNvPr id="0" name=""/>
        <dsp:cNvSpPr/>
      </dsp:nvSpPr>
      <dsp:spPr>
        <a:xfrm>
          <a:off x="1039943" y="831850"/>
          <a:ext cx="1821656" cy="728662"/>
        </a:xfrm>
        <a:prstGeom prst="chevron">
          <a:avLst/>
        </a:prstGeom>
        <a:solidFill>
          <a:srgbClr val="F1C959"/>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fr-FR" sz="1600" kern="1200" dirty="0">
              <a:solidFill>
                <a:schemeClr val="tx1"/>
              </a:solidFill>
            </a:rPr>
            <a:t>Martinique, Guadeloupe, Réunion </a:t>
          </a:r>
        </a:p>
      </dsp:txBody>
      <dsp:txXfrm>
        <a:off x="1404274" y="831850"/>
        <a:ext cx="1092994" cy="728662"/>
      </dsp:txXfrm>
    </dsp:sp>
    <dsp:sp modelId="{A6C38A09-418D-4757-ACB2-6EA38EF63C71}">
      <dsp:nvSpPr>
        <dsp:cNvPr id="0" name=""/>
        <dsp:cNvSpPr/>
      </dsp:nvSpPr>
      <dsp:spPr>
        <a:xfrm>
          <a:off x="2624784" y="893786"/>
          <a:ext cx="1511974" cy="604789"/>
        </a:xfrm>
        <a:prstGeom prst="chevron">
          <a:avLst/>
        </a:prstGeom>
        <a:solidFill>
          <a:srgbClr val="F1C959">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t>5 100 €</a:t>
          </a:r>
        </a:p>
      </dsp:txBody>
      <dsp:txXfrm>
        <a:off x="2927179" y="893786"/>
        <a:ext cx="907185" cy="604789"/>
      </dsp:txXfrm>
    </dsp:sp>
    <dsp:sp modelId="{332237DC-CA76-41F5-860F-AD53427CD242}">
      <dsp:nvSpPr>
        <dsp:cNvPr id="0" name=""/>
        <dsp:cNvSpPr/>
      </dsp:nvSpPr>
      <dsp:spPr>
        <a:xfrm>
          <a:off x="3925082" y="893786"/>
          <a:ext cx="1511974" cy="604789"/>
        </a:xfrm>
        <a:prstGeom prst="chevron">
          <a:avLst/>
        </a:prstGeom>
        <a:solidFill>
          <a:srgbClr val="F1C959">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t>2 450 €</a:t>
          </a:r>
        </a:p>
      </dsp:txBody>
      <dsp:txXfrm>
        <a:off x="4227477" y="893786"/>
        <a:ext cx="907185" cy="604789"/>
      </dsp:txXfrm>
    </dsp:sp>
    <dsp:sp modelId="{F5F5A340-8FB4-42DD-B661-FF52D061351A}">
      <dsp:nvSpPr>
        <dsp:cNvPr id="0" name=""/>
        <dsp:cNvSpPr/>
      </dsp:nvSpPr>
      <dsp:spPr>
        <a:xfrm>
          <a:off x="1039943" y="1662525"/>
          <a:ext cx="1821656" cy="728662"/>
        </a:xfrm>
        <a:prstGeom prst="chevron">
          <a:avLst/>
        </a:prstGeom>
        <a:solidFill>
          <a:srgbClr val="8CD4BF"/>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fr-FR" sz="1600" kern="1200" dirty="0">
              <a:solidFill>
                <a:schemeClr val="tx1"/>
              </a:solidFill>
            </a:rPr>
            <a:t>Guyane Mayotte</a:t>
          </a:r>
        </a:p>
      </dsp:txBody>
      <dsp:txXfrm>
        <a:off x="1404274" y="1662525"/>
        <a:ext cx="1092994" cy="728662"/>
      </dsp:txXfrm>
    </dsp:sp>
    <dsp:sp modelId="{F3A08CFF-298F-44E7-84FE-DC2D8B8AB047}">
      <dsp:nvSpPr>
        <dsp:cNvPr id="0" name=""/>
        <dsp:cNvSpPr/>
      </dsp:nvSpPr>
      <dsp:spPr>
        <a:xfrm>
          <a:off x="2624784" y="1724461"/>
          <a:ext cx="1511974" cy="604789"/>
        </a:xfrm>
        <a:prstGeom prst="chevron">
          <a:avLst/>
        </a:prstGeom>
        <a:solidFill>
          <a:srgbClr val="8CD4BF">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t>6 700 €</a:t>
          </a:r>
        </a:p>
      </dsp:txBody>
      <dsp:txXfrm>
        <a:off x="2927179" y="1724461"/>
        <a:ext cx="907185" cy="604789"/>
      </dsp:txXfrm>
    </dsp:sp>
    <dsp:sp modelId="{A93DD71C-C8A3-4197-9D98-381A47025DA2}">
      <dsp:nvSpPr>
        <dsp:cNvPr id="0" name=""/>
        <dsp:cNvSpPr/>
      </dsp:nvSpPr>
      <dsp:spPr>
        <a:xfrm>
          <a:off x="3925082" y="1724461"/>
          <a:ext cx="1511974" cy="604789"/>
        </a:xfrm>
        <a:prstGeom prst="chevron">
          <a:avLst/>
        </a:prstGeom>
        <a:solidFill>
          <a:srgbClr val="8CD4BF">
            <a:alpha val="90000"/>
          </a:srgb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fr-FR" sz="2000" kern="1200" dirty="0"/>
            <a:t>4 050 €</a:t>
          </a:r>
        </a:p>
      </dsp:txBody>
      <dsp:txXfrm>
        <a:off x="4227477" y="1724461"/>
        <a:ext cx="907185" cy="6047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CD632-CC04-4706-873C-913EA0B96FDF}">
      <dsp:nvSpPr>
        <dsp:cNvPr id="0" name=""/>
        <dsp:cNvSpPr/>
      </dsp:nvSpPr>
      <dsp:spPr>
        <a:xfrm>
          <a:off x="4" y="284559"/>
          <a:ext cx="1985367" cy="2382440"/>
        </a:xfrm>
        <a:prstGeom prst="roundRect">
          <a:avLst>
            <a:gd name="adj" fmla="val 5000"/>
          </a:avLst>
        </a:prstGeom>
        <a:solidFill>
          <a:srgbClr val="334D5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lvl="0" algn="r" defTabSz="977900">
            <a:lnSpc>
              <a:spcPct val="90000"/>
            </a:lnSpc>
            <a:spcBef>
              <a:spcPct val="0"/>
            </a:spcBef>
            <a:spcAft>
              <a:spcPct val="35000"/>
            </a:spcAft>
          </a:pPr>
          <a:r>
            <a:rPr lang="fr-FR" sz="2200" kern="1200" dirty="0"/>
            <a:t>Plafond</a:t>
          </a:r>
        </a:p>
      </dsp:txBody>
      <dsp:txXfrm rot="16200000">
        <a:off x="-778259" y="1062823"/>
        <a:ext cx="1953601" cy="397073"/>
      </dsp:txXfrm>
    </dsp:sp>
    <dsp:sp modelId="{DED4CCD1-D6A1-4813-A5B3-7603B6A2ED01}">
      <dsp:nvSpPr>
        <dsp:cNvPr id="0" name=""/>
        <dsp:cNvSpPr/>
      </dsp:nvSpPr>
      <dsp:spPr>
        <a:xfrm>
          <a:off x="397078" y="28455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lvl="0" algn="l" defTabSz="1244600">
            <a:lnSpc>
              <a:spcPct val="90000"/>
            </a:lnSpc>
            <a:spcBef>
              <a:spcPct val="0"/>
            </a:spcBef>
            <a:spcAft>
              <a:spcPct val="35000"/>
            </a:spcAft>
          </a:pPr>
          <a:endParaRPr lang="fr-FR" sz="2800" kern="1200" dirty="0"/>
        </a:p>
        <a:p>
          <a:pPr lvl="0" algn="l" defTabSz="1244600">
            <a:lnSpc>
              <a:spcPct val="90000"/>
            </a:lnSpc>
            <a:spcBef>
              <a:spcPct val="0"/>
            </a:spcBef>
            <a:spcAft>
              <a:spcPct val="35000"/>
            </a:spcAft>
          </a:pPr>
          <a:endParaRPr lang="fr-FR" sz="2800" kern="1200" dirty="0"/>
        </a:p>
        <a:p>
          <a:pPr lvl="0" algn="l" defTabSz="1244600">
            <a:lnSpc>
              <a:spcPct val="90000"/>
            </a:lnSpc>
            <a:spcBef>
              <a:spcPct val="0"/>
            </a:spcBef>
            <a:spcAft>
              <a:spcPct val="35000"/>
            </a:spcAft>
          </a:pPr>
          <a:r>
            <a:rPr lang="fr-FR" sz="2800" kern="1200" dirty="0"/>
            <a:t>300 000 €</a:t>
          </a:r>
        </a:p>
      </dsp:txBody>
      <dsp:txXfrm>
        <a:off x="397078" y="284559"/>
        <a:ext cx="1479098" cy="2382440"/>
      </dsp:txXfrm>
    </dsp:sp>
    <dsp:sp modelId="{B21FCE7A-4022-4D7F-B50E-A640901A43FB}">
      <dsp:nvSpPr>
        <dsp:cNvPr id="0" name=""/>
        <dsp:cNvSpPr/>
      </dsp:nvSpPr>
      <dsp:spPr>
        <a:xfrm>
          <a:off x="2055316" y="332779"/>
          <a:ext cx="1985367" cy="2382440"/>
        </a:xfrm>
        <a:prstGeom prst="roundRect">
          <a:avLst>
            <a:gd name="adj" fmla="val 5000"/>
          </a:avLst>
        </a:prstGeom>
        <a:solidFill>
          <a:srgbClr val="F1C9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lvl="0" algn="r" defTabSz="977900">
            <a:lnSpc>
              <a:spcPct val="90000"/>
            </a:lnSpc>
            <a:spcBef>
              <a:spcPct val="0"/>
            </a:spcBef>
            <a:spcAft>
              <a:spcPct val="35000"/>
            </a:spcAft>
          </a:pPr>
          <a:r>
            <a:rPr lang="fr-FR" sz="2200" kern="1200" dirty="0"/>
            <a:t>Réduction</a:t>
          </a:r>
        </a:p>
      </dsp:txBody>
      <dsp:txXfrm rot="16200000">
        <a:off x="1277052" y="1111043"/>
        <a:ext cx="1953601" cy="397073"/>
      </dsp:txXfrm>
    </dsp:sp>
    <dsp:sp modelId="{98EFA31D-296A-4458-A79C-4461F1EDD52A}">
      <dsp:nvSpPr>
        <dsp:cNvPr id="0" name=""/>
        <dsp:cNvSpPr/>
      </dsp:nvSpPr>
      <dsp:spPr>
        <a:xfrm rot="5400000">
          <a:off x="1890093" y="2227292"/>
          <a:ext cx="350299" cy="29780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DF7F29-4E07-42FF-85C9-0C1A1F57FF60}">
      <dsp:nvSpPr>
        <dsp:cNvPr id="0" name=""/>
        <dsp:cNvSpPr/>
      </dsp:nvSpPr>
      <dsp:spPr>
        <a:xfrm>
          <a:off x="2452389" y="33277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4592" rIns="0" bIns="0" numCol="1" spcCol="1270" anchor="t" anchorCtr="0">
          <a:noAutofit/>
        </a:bodyPr>
        <a:lstStyle/>
        <a:p>
          <a:pPr lvl="0" algn="l" defTabSz="2133600">
            <a:lnSpc>
              <a:spcPct val="90000"/>
            </a:lnSpc>
            <a:spcBef>
              <a:spcPct val="0"/>
            </a:spcBef>
            <a:spcAft>
              <a:spcPct val="35000"/>
            </a:spcAft>
          </a:pPr>
          <a:endParaRPr lang="fr-FR" sz="4800" kern="1200" dirty="0"/>
        </a:p>
        <a:p>
          <a:pPr lvl="0" algn="l" defTabSz="2133600">
            <a:lnSpc>
              <a:spcPct val="90000"/>
            </a:lnSpc>
            <a:spcBef>
              <a:spcPct val="0"/>
            </a:spcBef>
            <a:spcAft>
              <a:spcPct val="35000"/>
            </a:spcAft>
          </a:pPr>
          <a:r>
            <a:rPr lang="fr-FR" sz="3600" kern="1200" dirty="0"/>
            <a:t>11 % du prix HT</a:t>
          </a:r>
        </a:p>
      </dsp:txBody>
      <dsp:txXfrm>
        <a:off x="2452389" y="332779"/>
        <a:ext cx="1479098" cy="2382440"/>
      </dsp:txXfrm>
    </dsp:sp>
    <dsp:sp modelId="{CBD72BEA-6EB0-49EC-9E94-02D76B254CF3}">
      <dsp:nvSpPr>
        <dsp:cNvPr id="0" name=""/>
        <dsp:cNvSpPr/>
      </dsp:nvSpPr>
      <dsp:spPr>
        <a:xfrm>
          <a:off x="4110171" y="332779"/>
          <a:ext cx="1985367" cy="2382440"/>
        </a:xfrm>
        <a:prstGeom prst="roundRect">
          <a:avLst>
            <a:gd name="adj" fmla="val 5000"/>
          </a:avLst>
        </a:prstGeom>
        <a:solidFill>
          <a:srgbClr val="8CD4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lvl="0" algn="r" defTabSz="977900">
            <a:lnSpc>
              <a:spcPct val="90000"/>
            </a:lnSpc>
            <a:spcBef>
              <a:spcPct val="0"/>
            </a:spcBef>
            <a:spcAft>
              <a:spcPct val="35000"/>
            </a:spcAft>
          </a:pPr>
          <a:r>
            <a:rPr lang="fr-FR" sz="2200" kern="1200" dirty="0"/>
            <a:t>Engagement</a:t>
          </a:r>
        </a:p>
      </dsp:txBody>
      <dsp:txXfrm rot="16200000">
        <a:off x="3331907" y="1111043"/>
        <a:ext cx="1953601" cy="397073"/>
      </dsp:txXfrm>
    </dsp:sp>
    <dsp:sp modelId="{033DD0BD-ED5B-48B5-88CF-2872CA9954BA}">
      <dsp:nvSpPr>
        <dsp:cNvPr id="0" name=""/>
        <dsp:cNvSpPr/>
      </dsp:nvSpPr>
      <dsp:spPr>
        <a:xfrm rot="5400000">
          <a:off x="3944948" y="2227292"/>
          <a:ext cx="350299" cy="29780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AD4F79-657B-4CAA-8151-4952226FC834}">
      <dsp:nvSpPr>
        <dsp:cNvPr id="0" name=""/>
        <dsp:cNvSpPr/>
      </dsp:nvSpPr>
      <dsp:spPr>
        <a:xfrm>
          <a:off x="4507244" y="33277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4592" rIns="0" bIns="0" numCol="1" spcCol="1270" anchor="t" anchorCtr="0">
          <a:noAutofit/>
        </a:bodyPr>
        <a:lstStyle/>
        <a:p>
          <a:pPr lvl="0" algn="l" defTabSz="2133600">
            <a:lnSpc>
              <a:spcPct val="90000"/>
            </a:lnSpc>
            <a:spcBef>
              <a:spcPct val="0"/>
            </a:spcBef>
            <a:spcAft>
              <a:spcPct val="35000"/>
            </a:spcAft>
          </a:pPr>
          <a:endParaRPr lang="fr-FR" sz="4800" kern="1200" dirty="0"/>
        </a:p>
        <a:p>
          <a:pPr lvl="0" algn="l" defTabSz="2133600">
            <a:lnSpc>
              <a:spcPct val="90000"/>
            </a:lnSpc>
            <a:spcBef>
              <a:spcPct val="0"/>
            </a:spcBef>
            <a:spcAft>
              <a:spcPct val="35000"/>
            </a:spcAft>
          </a:pPr>
          <a:r>
            <a:rPr lang="fr-FR" sz="4800" kern="1200" dirty="0"/>
            <a:t>9 ans</a:t>
          </a:r>
        </a:p>
      </dsp:txBody>
      <dsp:txXfrm>
        <a:off x="4507244" y="332779"/>
        <a:ext cx="1479098" cy="23824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0388C-B2E4-4341-997C-79B2DFC0515A}">
      <dsp:nvSpPr>
        <dsp:cNvPr id="0" name=""/>
        <dsp:cNvSpPr/>
      </dsp:nvSpPr>
      <dsp:spPr>
        <a:xfrm>
          <a:off x="2149888" y="503"/>
          <a:ext cx="870421" cy="348168"/>
        </a:xfrm>
        <a:prstGeom prst="chevron">
          <a:avLst/>
        </a:prstGeom>
        <a:solidFill>
          <a:srgbClr val="FF8135"/>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Revenus concernés</a:t>
          </a:r>
        </a:p>
      </dsp:txBody>
      <dsp:txXfrm>
        <a:off x="2323972" y="503"/>
        <a:ext cx="522253" cy="348168"/>
      </dsp:txXfrm>
    </dsp:sp>
    <dsp:sp modelId="{E22045CF-FB7A-4F21-80EA-F99943492C96}">
      <dsp:nvSpPr>
        <dsp:cNvPr id="0" name=""/>
        <dsp:cNvSpPr/>
      </dsp:nvSpPr>
      <dsp:spPr>
        <a:xfrm>
          <a:off x="2907155" y="30097"/>
          <a:ext cx="722449" cy="288979"/>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a:t>Revenus 2017</a:t>
          </a:r>
          <a:endParaRPr lang="fr-FR" sz="900" kern="1200" dirty="0"/>
        </a:p>
      </dsp:txBody>
      <dsp:txXfrm>
        <a:off x="3051645" y="30097"/>
        <a:ext cx="433470" cy="288979"/>
      </dsp:txXfrm>
    </dsp:sp>
    <dsp:sp modelId="{E8696694-220B-434F-8909-23C97351891F}">
      <dsp:nvSpPr>
        <dsp:cNvPr id="0" name=""/>
        <dsp:cNvSpPr/>
      </dsp:nvSpPr>
      <dsp:spPr>
        <a:xfrm>
          <a:off x="3528461" y="30097"/>
          <a:ext cx="722449" cy="288979"/>
        </a:xfrm>
        <a:prstGeom prst="chevron">
          <a:avLst/>
        </a:prstGeom>
        <a:solidFill>
          <a:schemeClr val="accent5">
            <a:tint val="40000"/>
            <a:alpha val="90000"/>
            <a:hueOff val="-1347952"/>
            <a:satOff val="-4566"/>
            <a:lumOff val="-586"/>
            <a:alphaOff val="0"/>
          </a:schemeClr>
        </a:solidFill>
        <a:ln w="9525" cap="flat" cmpd="sng" algn="ctr">
          <a:solidFill>
            <a:schemeClr val="accent5">
              <a:tint val="40000"/>
              <a:alpha val="90000"/>
              <a:hueOff val="-1347952"/>
              <a:satOff val="-4566"/>
              <a:lumOff val="-586"/>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Revenus 2018</a:t>
          </a:r>
        </a:p>
      </dsp:txBody>
      <dsp:txXfrm>
        <a:off x="3672951" y="30097"/>
        <a:ext cx="433470" cy="288979"/>
      </dsp:txXfrm>
    </dsp:sp>
    <dsp:sp modelId="{53D29480-C2CA-4D48-8A25-80670380D988}">
      <dsp:nvSpPr>
        <dsp:cNvPr id="0" name=""/>
        <dsp:cNvSpPr/>
      </dsp:nvSpPr>
      <dsp:spPr>
        <a:xfrm>
          <a:off x="2149888" y="397415"/>
          <a:ext cx="870421" cy="348168"/>
        </a:xfrm>
        <a:prstGeom prst="chevron">
          <a:avLst/>
        </a:prstGeom>
        <a:solidFill>
          <a:srgbClr val="8CD4B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Métropole</a:t>
          </a:r>
        </a:p>
      </dsp:txBody>
      <dsp:txXfrm>
        <a:off x="2323972" y="397415"/>
        <a:ext cx="522253" cy="348168"/>
      </dsp:txXfrm>
    </dsp:sp>
    <dsp:sp modelId="{A6C38A09-418D-4757-ACB2-6EA38EF63C71}">
      <dsp:nvSpPr>
        <dsp:cNvPr id="0" name=""/>
        <dsp:cNvSpPr/>
      </dsp:nvSpPr>
      <dsp:spPr>
        <a:xfrm>
          <a:off x="2907155" y="427010"/>
          <a:ext cx="722449" cy="288979"/>
        </a:xfrm>
        <a:prstGeom prst="chevron">
          <a:avLst/>
        </a:prstGeom>
        <a:solidFill>
          <a:schemeClr val="accent5">
            <a:tint val="40000"/>
            <a:alpha val="90000"/>
            <a:hueOff val="-2695905"/>
            <a:satOff val="-9133"/>
            <a:lumOff val="-1171"/>
            <a:alphaOff val="0"/>
          </a:schemeClr>
        </a:solidFill>
        <a:ln w="9525" cap="flat" cmpd="sng" algn="ctr">
          <a:solidFill>
            <a:schemeClr val="accent5">
              <a:tint val="40000"/>
              <a:alpha val="90000"/>
              <a:hueOff val="-2695905"/>
              <a:satOff val="-9133"/>
              <a:lumOff val="-1171"/>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20 %</a:t>
          </a:r>
        </a:p>
      </dsp:txBody>
      <dsp:txXfrm>
        <a:off x="3051645" y="427010"/>
        <a:ext cx="433470" cy="288979"/>
      </dsp:txXfrm>
    </dsp:sp>
    <dsp:sp modelId="{332237DC-CA76-41F5-860F-AD53427CD242}">
      <dsp:nvSpPr>
        <dsp:cNvPr id="0" name=""/>
        <dsp:cNvSpPr/>
      </dsp:nvSpPr>
      <dsp:spPr>
        <a:xfrm>
          <a:off x="3528461" y="427010"/>
          <a:ext cx="722449" cy="288979"/>
        </a:xfrm>
        <a:prstGeom prst="chevron">
          <a:avLst/>
        </a:prstGeom>
        <a:solidFill>
          <a:schemeClr val="accent5">
            <a:tint val="40000"/>
            <a:alpha val="90000"/>
            <a:hueOff val="-4043857"/>
            <a:satOff val="-13699"/>
            <a:lumOff val="-1757"/>
            <a:alphaOff val="0"/>
          </a:schemeClr>
        </a:solidFill>
        <a:ln w="9525" cap="flat" cmpd="sng" algn="ctr">
          <a:solidFill>
            <a:schemeClr val="accent5">
              <a:tint val="40000"/>
              <a:alpha val="90000"/>
              <a:hueOff val="-4043857"/>
              <a:satOff val="-13699"/>
              <a:lumOff val="-1757"/>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solidFill>
                <a:srgbClr val="FF0000"/>
              </a:solidFill>
            </a:rPr>
            <a:t>30</a:t>
          </a:r>
          <a:r>
            <a:rPr lang="fr-FR" sz="900" kern="1200" dirty="0"/>
            <a:t> %</a:t>
          </a:r>
        </a:p>
      </dsp:txBody>
      <dsp:txXfrm>
        <a:off x="3672951" y="427010"/>
        <a:ext cx="433470" cy="288979"/>
      </dsp:txXfrm>
    </dsp:sp>
    <dsp:sp modelId="{F5F5A340-8FB4-42DD-B661-FF52D061351A}">
      <dsp:nvSpPr>
        <dsp:cNvPr id="0" name=""/>
        <dsp:cNvSpPr/>
      </dsp:nvSpPr>
      <dsp:spPr>
        <a:xfrm>
          <a:off x="2149888" y="794327"/>
          <a:ext cx="870421" cy="348168"/>
        </a:xfrm>
        <a:prstGeom prst="chevron">
          <a:avLst/>
        </a:prstGeom>
        <a:solidFill>
          <a:srgbClr val="F1C959"/>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DOM</a:t>
          </a:r>
        </a:p>
      </dsp:txBody>
      <dsp:txXfrm>
        <a:off x="2323972" y="794327"/>
        <a:ext cx="522253" cy="348168"/>
      </dsp:txXfrm>
    </dsp:sp>
    <dsp:sp modelId="{F3A08CFF-298F-44E7-84FE-DC2D8B8AB047}">
      <dsp:nvSpPr>
        <dsp:cNvPr id="0" name=""/>
        <dsp:cNvSpPr/>
      </dsp:nvSpPr>
      <dsp:spPr>
        <a:xfrm>
          <a:off x="2907155" y="823922"/>
          <a:ext cx="722449" cy="288979"/>
        </a:xfrm>
        <a:prstGeom prst="chevron">
          <a:avLst/>
        </a:prstGeom>
        <a:solidFill>
          <a:schemeClr val="accent5">
            <a:tint val="40000"/>
            <a:alpha val="90000"/>
            <a:hueOff val="-5391810"/>
            <a:satOff val="-18266"/>
            <a:lumOff val="-2342"/>
            <a:alphaOff val="0"/>
          </a:schemeClr>
        </a:solidFill>
        <a:ln w="9525" cap="flat" cmpd="sng" algn="ctr">
          <a:solidFill>
            <a:schemeClr val="accent5">
              <a:tint val="40000"/>
              <a:alpha val="90000"/>
              <a:hueOff val="-5391810"/>
              <a:satOff val="-18266"/>
              <a:lumOff val="-2342"/>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t>14,4 %</a:t>
          </a:r>
        </a:p>
      </dsp:txBody>
      <dsp:txXfrm>
        <a:off x="3051645" y="823922"/>
        <a:ext cx="433470" cy="288979"/>
      </dsp:txXfrm>
    </dsp:sp>
    <dsp:sp modelId="{A93DD71C-C8A3-4197-9D98-381A47025DA2}">
      <dsp:nvSpPr>
        <dsp:cNvPr id="0" name=""/>
        <dsp:cNvSpPr/>
      </dsp:nvSpPr>
      <dsp:spPr>
        <a:xfrm>
          <a:off x="3528461" y="823922"/>
          <a:ext cx="722449" cy="288979"/>
        </a:xfrm>
        <a:prstGeom prst="chevron">
          <a:avLst/>
        </a:prstGeom>
        <a:solidFill>
          <a:schemeClr val="accent5">
            <a:tint val="40000"/>
            <a:alpha val="90000"/>
            <a:hueOff val="-6739762"/>
            <a:satOff val="-22832"/>
            <a:lumOff val="-2928"/>
            <a:alphaOff val="0"/>
          </a:schemeClr>
        </a:solidFill>
        <a:ln w="9525" cap="flat" cmpd="sng" algn="ctr">
          <a:solidFill>
            <a:schemeClr val="accent5">
              <a:tint val="40000"/>
              <a:alpha val="90000"/>
              <a:hueOff val="-6739762"/>
              <a:satOff val="-22832"/>
              <a:lumOff val="-292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5715" rIns="0" bIns="5715" numCol="1" spcCol="1270" anchor="ctr" anchorCtr="0">
          <a:noAutofit/>
        </a:bodyPr>
        <a:lstStyle/>
        <a:p>
          <a:pPr lvl="0" algn="ctr" defTabSz="400050">
            <a:lnSpc>
              <a:spcPct val="90000"/>
            </a:lnSpc>
            <a:spcBef>
              <a:spcPct val="0"/>
            </a:spcBef>
            <a:spcAft>
              <a:spcPct val="35000"/>
            </a:spcAft>
          </a:pPr>
          <a:r>
            <a:rPr lang="fr-FR" sz="900" kern="1200" dirty="0">
              <a:solidFill>
                <a:srgbClr val="FF0000"/>
              </a:solidFill>
            </a:rPr>
            <a:t>20</a:t>
          </a:r>
          <a:r>
            <a:rPr lang="fr-FR" sz="900" kern="1200" dirty="0"/>
            <a:t> %</a:t>
          </a:r>
        </a:p>
      </dsp:txBody>
      <dsp:txXfrm>
        <a:off x="3672951" y="823922"/>
        <a:ext cx="433470" cy="2889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tags" Target="../tags/tag18.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ustDataLst>
      <p:tags r:id="rId2"/>
    </p:custDataLst>
    <p:extLst>
      <p:ext uri="{BB962C8B-B14F-4D97-AF65-F5344CB8AC3E}">
        <p14:creationId xmlns:p14="http://schemas.microsoft.com/office/powerpoint/2010/main" val="35859277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889938" cy="498631"/>
          </a:xfrm>
          <a:prstGeom prst="rect">
            <a:avLst/>
          </a:prstGeom>
        </p:spPr>
        <p:txBody>
          <a:bodyPr vert="horz" lIns="94531" tIns="47265" rIns="94531" bIns="47265" rtlCol="0"/>
          <a:lstStyle>
            <a:lvl1pPr algn="l">
              <a:defRPr sz="1200"/>
            </a:lvl1pPr>
          </a:lstStyle>
          <a:p>
            <a:endParaRPr lang="fr-FR"/>
          </a:p>
        </p:txBody>
      </p:sp>
      <p:sp>
        <p:nvSpPr>
          <p:cNvPr id="3" name="Espace réservé de la date 2"/>
          <p:cNvSpPr>
            <a:spLocks noGrp="1"/>
          </p:cNvSpPr>
          <p:nvPr>
            <p:ph type="dt" idx="1"/>
          </p:nvPr>
        </p:nvSpPr>
        <p:spPr>
          <a:xfrm>
            <a:off x="3777994" y="1"/>
            <a:ext cx="2889938" cy="498631"/>
          </a:xfrm>
          <a:prstGeom prst="rect">
            <a:avLst/>
          </a:prstGeom>
        </p:spPr>
        <p:txBody>
          <a:bodyPr vert="horz" lIns="94531" tIns="47265" rIns="94531" bIns="47265" rtlCol="0"/>
          <a:lstStyle>
            <a:lvl1pPr algn="r">
              <a:defRPr sz="1200"/>
            </a:lvl1pPr>
          </a:lstStyle>
          <a:p>
            <a:fld id="{6CE91F8A-5DCD-440B-A5F8-ABE0651FF991}" type="datetimeFigureOut">
              <a:rPr lang="fr-FR" smtClean="0"/>
              <a:t>30/01/2019</a:t>
            </a:fld>
            <a:endParaRPr lang="fr-FR"/>
          </a:p>
        </p:txBody>
      </p:sp>
      <p:sp>
        <p:nvSpPr>
          <p:cNvPr id="4" name="Espace réservé de l'image des diapositives 3"/>
          <p:cNvSpPr>
            <a:spLocks noGrp="1" noRot="1" noChangeAspect="1"/>
          </p:cNvSpPr>
          <p:nvPr>
            <p:ph type="sldImg" idx="2"/>
          </p:nvPr>
        </p:nvSpPr>
        <p:spPr>
          <a:xfrm>
            <a:off x="674688" y="1239838"/>
            <a:ext cx="5319712" cy="3351212"/>
          </a:xfrm>
          <a:prstGeom prst="rect">
            <a:avLst/>
          </a:prstGeom>
          <a:noFill/>
          <a:ln w="12700">
            <a:solidFill>
              <a:prstClr val="black"/>
            </a:solidFill>
          </a:ln>
        </p:spPr>
        <p:txBody>
          <a:bodyPr vert="horz" lIns="94531" tIns="47265" rIns="94531" bIns="47265" rtlCol="0" anchor="ctr"/>
          <a:lstStyle/>
          <a:p>
            <a:endParaRPr lang="fr-FR"/>
          </a:p>
        </p:txBody>
      </p:sp>
      <p:sp>
        <p:nvSpPr>
          <p:cNvPr id="5" name="Espace réservé des notes 4"/>
          <p:cNvSpPr>
            <a:spLocks noGrp="1"/>
          </p:cNvSpPr>
          <p:nvPr>
            <p:ph type="body" sz="quarter" idx="3"/>
          </p:nvPr>
        </p:nvSpPr>
        <p:spPr>
          <a:xfrm>
            <a:off x="666909" y="4777197"/>
            <a:ext cx="5335270" cy="3908613"/>
          </a:xfrm>
          <a:prstGeom prst="rect">
            <a:avLst/>
          </a:prstGeom>
        </p:spPr>
        <p:txBody>
          <a:bodyPr vert="horz" lIns="94531" tIns="47265" rIns="94531" bIns="47265"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014"/>
            <a:ext cx="2889938" cy="498629"/>
          </a:xfrm>
          <a:prstGeom prst="rect">
            <a:avLst/>
          </a:prstGeom>
        </p:spPr>
        <p:txBody>
          <a:bodyPr vert="horz" lIns="94531" tIns="47265" rIns="94531" bIns="4726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994" y="9428014"/>
            <a:ext cx="2889938" cy="498629"/>
          </a:xfrm>
          <a:prstGeom prst="rect">
            <a:avLst/>
          </a:prstGeom>
        </p:spPr>
        <p:txBody>
          <a:bodyPr vert="horz" lIns="94531" tIns="47265" rIns="94531" bIns="47265" rtlCol="0" anchor="b"/>
          <a:lstStyle>
            <a:lvl1pPr algn="r">
              <a:defRPr sz="1200"/>
            </a:lvl1pPr>
          </a:lstStyle>
          <a:p>
            <a:fld id="{5FEA0DF9-7616-45D9-8ECF-111A7671FE4A}" type="slidenum">
              <a:rPr lang="fr-FR" smtClean="0"/>
              <a:t>‹N°›</a:t>
            </a:fld>
            <a:endParaRPr lang="fr-FR" dirty="0"/>
          </a:p>
        </p:txBody>
      </p:sp>
    </p:spTree>
    <p:extLst>
      <p:ext uri="{BB962C8B-B14F-4D97-AF65-F5344CB8AC3E}">
        <p14:creationId xmlns:p14="http://schemas.microsoft.com/office/powerpoint/2010/main" val="2585595757"/>
      </p:ext>
    </p:extLst>
  </p:cSld>
  <p:clrMap bg1="lt1" tx1="dk1" bg2="lt2" tx2="dk2" accent1="accent1" accent2="accent2" accent3="accent3" accent4="accent4" accent5="accent5" accent6="accent6" hlink="hlink" folHlink="folHlink"/>
  <p:hf hdr="0" ftr="0" dt="0"/>
  <p:notesStyle>
    <a:lvl1pPr marL="0" algn="l" defTabSz="914338" rtl="0" eaLnBrk="1" latinLnBrk="0" hangingPunct="1">
      <a:defRPr sz="1200" kern="1200">
        <a:solidFill>
          <a:schemeClr val="tx1"/>
        </a:solidFill>
        <a:latin typeface="+mn-lt"/>
        <a:ea typeface="+mn-ea"/>
        <a:cs typeface="+mn-cs"/>
      </a:defRPr>
    </a:lvl1pPr>
    <a:lvl2pPr marL="457169" algn="l" defTabSz="914338" rtl="0" eaLnBrk="1" latinLnBrk="0" hangingPunct="1">
      <a:defRPr sz="1200" kern="1200">
        <a:solidFill>
          <a:schemeClr val="tx1"/>
        </a:solidFill>
        <a:latin typeface="+mn-lt"/>
        <a:ea typeface="+mn-ea"/>
        <a:cs typeface="+mn-cs"/>
      </a:defRPr>
    </a:lvl2pPr>
    <a:lvl3pPr marL="914338" algn="l" defTabSz="914338" rtl="0" eaLnBrk="1" latinLnBrk="0" hangingPunct="1">
      <a:defRPr sz="1200" kern="1200">
        <a:solidFill>
          <a:schemeClr val="tx1"/>
        </a:solidFill>
        <a:latin typeface="+mn-lt"/>
        <a:ea typeface="+mn-ea"/>
        <a:cs typeface="+mn-cs"/>
      </a:defRPr>
    </a:lvl3pPr>
    <a:lvl4pPr marL="1371507" algn="l" defTabSz="914338" rtl="0" eaLnBrk="1" latinLnBrk="0" hangingPunct="1">
      <a:defRPr sz="1200" kern="1200">
        <a:solidFill>
          <a:schemeClr val="tx1"/>
        </a:solidFill>
        <a:latin typeface="+mn-lt"/>
        <a:ea typeface="+mn-ea"/>
        <a:cs typeface="+mn-cs"/>
      </a:defRPr>
    </a:lvl4pPr>
    <a:lvl5pPr marL="1828675" algn="l" defTabSz="914338" rtl="0" eaLnBrk="1" latinLnBrk="0" hangingPunct="1">
      <a:defRPr sz="1200" kern="1200">
        <a:solidFill>
          <a:schemeClr val="tx1"/>
        </a:solidFill>
        <a:latin typeface="+mn-lt"/>
        <a:ea typeface="+mn-ea"/>
        <a:cs typeface="+mn-cs"/>
      </a:defRPr>
    </a:lvl5pPr>
    <a:lvl6pPr marL="2285844" algn="l" defTabSz="914338" rtl="0" eaLnBrk="1" latinLnBrk="0" hangingPunct="1">
      <a:defRPr sz="1200" kern="1200">
        <a:solidFill>
          <a:schemeClr val="tx1"/>
        </a:solidFill>
        <a:latin typeface="+mn-lt"/>
        <a:ea typeface="+mn-ea"/>
        <a:cs typeface="+mn-cs"/>
      </a:defRPr>
    </a:lvl6pPr>
    <a:lvl7pPr marL="2743013" algn="l" defTabSz="914338" rtl="0" eaLnBrk="1" latinLnBrk="0" hangingPunct="1">
      <a:defRPr sz="1200" kern="1200">
        <a:solidFill>
          <a:schemeClr val="tx1"/>
        </a:solidFill>
        <a:latin typeface="+mn-lt"/>
        <a:ea typeface="+mn-ea"/>
        <a:cs typeface="+mn-cs"/>
      </a:defRPr>
    </a:lvl7pPr>
    <a:lvl8pPr marL="3200182" algn="l" defTabSz="914338" rtl="0" eaLnBrk="1" latinLnBrk="0" hangingPunct="1">
      <a:defRPr sz="1200" kern="1200">
        <a:solidFill>
          <a:schemeClr val="tx1"/>
        </a:solidFill>
        <a:latin typeface="+mn-lt"/>
        <a:ea typeface="+mn-ea"/>
        <a:cs typeface="+mn-cs"/>
      </a:defRPr>
    </a:lvl8pPr>
    <a:lvl9pPr marL="3657350" algn="l" defTabSz="91433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legifrance.gouv.fr/affichTexteArticle.do;jsessionid=0AB63213D5F8252B30CE551B0B8449DD.tplgfr26s_2?idArticle=LEGIARTI000036362312&amp;cidTexte=JORFTEXT000033734169&amp;categorieLien=id&amp;dateTexte="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bofip.impots.gouv.fr/bofip/11274-PGP.html#11274-PGP_30_011"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a:t>
            </a:fld>
            <a:endParaRPr lang="fr-FR" dirty="0"/>
          </a:p>
        </p:txBody>
      </p:sp>
    </p:spTree>
    <p:extLst>
      <p:ext uri="{BB962C8B-B14F-4D97-AF65-F5344CB8AC3E}">
        <p14:creationId xmlns:p14="http://schemas.microsoft.com/office/powerpoint/2010/main" val="3224221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a:t>
            </a:fld>
            <a:endParaRPr lang="fr-FR" dirty="0"/>
          </a:p>
        </p:txBody>
      </p:sp>
    </p:spTree>
    <p:extLst>
      <p:ext uri="{BB962C8B-B14F-4D97-AF65-F5344CB8AC3E}">
        <p14:creationId xmlns:p14="http://schemas.microsoft.com/office/powerpoint/2010/main" val="98314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a:t>
            </a:fld>
            <a:endParaRPr lang="fr-FR" dirty="0"/>
          </a:p>
        </p:txBody>
      </p:sp>
    </p:spTree>
    <p:extLst>
      <p:ext uri="{BB962C8B-B14F-4D97-AF65-F5344CB8AC3E}">
        <p14:creationId xmlns:p14="http://schemas.microsoft.com/office/powerpoint/2010/main" val="338340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a:t>
            </a:fld>
            <a:endParaRPr lang="fr-FR" dirty="0"/>
          </a:p>
        </p:txBody>
      </p:sp>
    </p:spTree>
    <p:extLst>
      <p:ext uri="{BB962C8B-B14F-4D97-AF65-F5344CB8AC3E}">
        <p14:creationId xmlns:p14="http://schemas.microsoft.com/office/powerpoint/2010/main" val="3691327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a:t>
            </a:fld>
            <a:endParaRPr lang="fr-FR" dirty="0"/>
          </a:p>
        </p:txBody>
      </p:sp>
    </p:spTree>
    <p:extLst>
      <p:ext uri="{BB962C8B-B14F-4D97-AF65-F5344CB8AC3E}">
        <p14:creationId xmlns:p14="http://schemas.microsoft.com/office/powerpoint/2010/main" val="4225286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a:t>
            </a:fld>
            <a:endParaRPr lang="fr-FR" dirty="0"/>
          </a:p>
        </p:txBody>
      </p:sp>
    </p:spTree>
    <p:extLst>
      <p:ext uri="{BB962C8B-B14F-4D97-AF65-F5344CB8AC3E}">
        <p14:creationId xmlns:p14="http://schemas.microsoft.com/office/powerpoint/2010/main" val="13821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7</a:t>
            </a:fld>
            <a:endParaRPr lang="fr-FR" dirty="0"/>
          </a:p>
        </p:txBody>
      </p:sp>
    </p:spTree>
    <p:extLst>
      <p:ext uri="{BB962C8B-B14F-4D97-AF65-F5344CB8AC3E}">
        <p14:creationId xmlns:p14="http://schemas.microsoft.com/office/powerpoint/2010/main" val="244423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8</a:t>
            </a:fld>
            <a:endParaRPr lang="fr-FR" dirty="0"/>
          </a:p>
        </p:txBody>
      </p:sp>
    </p:spTree>
    <p:extLst>
      <p:ext uri="{BB962C8B-B14F-4D97-AF65-F5344CB8AC3E}">
        <p14:creationId xmlns:p14="http://schemas.microsoft.com/office/powerpoint/2010/main" val="426635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9</a:t>
            </a:fld>
            <a:endParaRPr lang="fr-FR" dirty="0"/>
          </a:p>
        </p:txBody>
      </p:sp>
    </p:spTree>
    <p:extLst>
      <p:ext uri="{BB962C8B-B14F-4D97-AF65-F5344CB8AC3E}">
        <p14:creationId xmlns:p14="http://schemas.microsoft.com/office/powerpoint/2010/main" val="948242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10</a:t>
            </a:fld>
            <a:endParaRPr lang="fr-FR" dirty="0"/>
          </a:p>
        </p:txBody>
      </p:sp>
    </p:spTree>
    <p:extLst>
      <p:ext uri="{BB962C8B-B14F-4D97-AF65-F5344CB8AC3E}">
        <p14:creationId xmlns:p14="http://schemas.microsoft.com/office/powerpoint/2010/main" val="637953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11</a:t>
            </a:fld>
            <a:endParaRPr lang="fr-FR" dirty="0"/>
          </a:p>
        </p:txBody>
      </p:sp>
    </p:spTree>
    <p:extLst>
      <p:ext uri="{BB962C8B-B14F-4D97-AF65-F5344CB8AC3E}">
        <p14:creationId xmlns:p14="http://schemas.microsoft.com/office/powerpoint/2010/main" val="3929132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12</a:t>
            </a:fld>
            <a:endParaRPr lang="fr-FR" dirty="0"/>
          </a:p>
        </p:txBody>
      </p:sp>
    </p:spTree>
    <p:extLst>
      <p:ext uri="{BB962C8B-B14F-4D97-AF65-F5344CB8AC3E}">
        <p14:creationId xmlns:p14="http://schemas.microsoft.com/office/powerpoint/2010/main" val="702987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13</a:t>
            </a:fld>
            <a:endParaRPr lang="fr-FR" dirty="0"/>
          </a:p>
        </p:txBody>
      </p:sp>
    </p:spTree>
    <p:extLst>
      <p:ext uri="{BB962C8B-B14F-4D97-AF65-F5344CB8AC3E}">
        <p14:creationId xmlns:p14="http://schemas.microsoft.com/office/powerpoint/2010/main" val="2349717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14</a:t>
            </a:fld>
            <a:endParaRPr lang="fr-FR" dirty="0"/>
          </a:p>
        </p:txBody>
      </p:sp>
    </p:spTree>
    <p:extLst>
      <p:ext uri="{BB962C8B-B14F-4D97-AF65-F5344CB8AC3E}">
        <p14:creationId xmlns:p14="http://schemas.microsoft.com/office/powerpoint/2010/main" val="757982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15</a:t>
            </a:fld>
            <a:endParaRPr lang="fr-FR" dirty="0"/>
          </a:p>
        </p:txBody>
      </p:sp>
    </p:spTree>
    <p:extLst>
      <p:ext uri="{BB962C8B-B14F-4D97-AF65-F5344CB8AC3E}">
        <p14:creationId xmlns:p14="http://schemas.microsoft.com/office/powerpoint/2010/main" val="3319979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aux apprenant que les barèmes kilométriques sont publiés par l’administration fiscale courant février</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16</a:t>
            </a:fld>
            <a:endParaRPr lang="fr-FR" dirty="0"/>
          </a:p>
        </p:txBody>
      </p:sp>
    </p:spTree>
    <p:extLst>
      <p:ext uri="{BB962C8B-B14F-4D97-AF65-F5344CB8AC3E}">
        <p14:creationId xmlns:p14="http://schemas.microsoft.com/office/powerpoint/2010/main" val="1105748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17</a:t>
            </a:fld>
            <a:endParaRPr lang="fr-FR" dirty="0"/>
          </a:p>
        </p:txBody>
      </p:sp>
    </p:spTree>
    <p:extLst>
      <p:ext uri="{BB962C8B-B14F-4D97-AF65-F5344CB8AC3E}">
        <p14:creationId xmlns:p14="http://schemas.microsoft.com/office/powerpoint/2010/main" val="3225632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dirty="0"/>
              <a:t>L'impôt sur le revenu est prélevé à la source chaque mois depuis le 1er janvier 2019, sur les salaires, retraites et revenus assimilés. </a:t>
            </a:r>
          </a:p>
          <a:p>
            <a:pPr algn="just"/>
            <a:r>
              <a:rPr lang="fr-FR" dirty="0"/>
              <a:t>Pour les autres revenus entrant dans le champ d’application du PAS (revenus fonciers, </a:t>
            </a:r>
            <a:r>
              <a:rPr lang="fr-FR" dirty="0">
                <a:solidFill>
                  <a:srgbClr val="FF8135"/>
                </a:solidFill>
              </a:rPr>
              <a:t>BIC, BNC</a:t>
            </a:r>
            <a:r>
              <a:rPr lang="fr-FR" baseline="0" dirty="0">
                <a:solidFill>
                  <a:srgbClr val="FF8135"/>
                </a:solidFill>
              </a:rPr>
              <a:t>, BA, revenus des indépendants</a:t>
            </a:r>
            <a:r>
              <a:rPr lang="fr-FR" baseline="0" dirty="0">
                <a:solidFill>
                  <a:srgbClr val="FF0000"/>
                </a:solidFill>
              </a:rPr>
              <a:t>), </a:t>
            </a:r>
            <a:r>
              <a:rPr lang="fr-FR" dirty="0"/>
              <a:t>un acompte d’impôt est prélevé sur le compte bancaire du contribuable chaque mois ou chaque trimestre.</a:t>
            </a:r>
          </a:p>
          <a:p>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18</a:t>
            </a:fld>
            <a:endParaRPr lang="fr-FR" dirty="0"/>
          </a:p>
        </p:txBody>
      </p:sp>
    </p:spTree>
    <p:extLst>
      <p:ext uri="{BB962C8B-B14F-4D97-AF65-F5344CB8AC3E}">
        <p14:creationId xmlns:p14="http://schemas.microsoft.com/office/powerpoint/2010/main" val="627004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qu’il peut y avoir des différence</a:t>
            </a:r>
            <a:r>
              <a:rPr lang="fr-FR" dirty="0">
                <a:solidFill>
                  <a:srgbClr val="FF0000"/>
                </a:solidFill>
              </a:rPr>
              <a:t>s</a:t>
            </a:r>
            <a:r>
              <a:rPr lang="fr-FR" dirty="0"/>
              <a:t> de montants entre une année et l'autre du fait des arrondis</a:t>
            </a:r>
          </a:p>
          <a:p>
            <a:r>
              <a:rPr lang="fr-FR" dirty="0"/>
              <a:t>La </a:t>
            </a:r>
            <a:r>
              <a:rPr lang="fr-FR" dirty="0" err="1"/>
              <a:t>regul</a:t>
            </a:r>
            <a:r>
              <a:rPr lang="fr-FR" dirty="0"/>
              <a:t> interviendra lors de la production de l’avis d’imposition  si trop ou pas assez perçu !</a:t>
            </a:r>
          </a:p>
          <a:p>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19</a:t>
            </a:fld>
            <a:endParaRPr lang="fr-FR" dirty="0"/>
          </a:p>
        </p:txBody>
      </p:sp>
    </p:spTree>
    <p:extLst>
      <p:ext uri="{BB962C8B-B14F-4D97-AF65-F5344CB8AC3E}">
        <p14:creationId xmlns:p14="http://schemas.microsoft.com/office/powerpoint/2010/main" val="421451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Clr>
                <a:srgbClr val="8CD4BF"/>
              </a:buClr>
              <a:buFont typeface="Wingdings" panose="05000000000000000000" pitchFamily="2" charset="2"/>
              <a:buChar char="ü"/>
            </a:pPr>
            <a:r>
              <a:rPr lang="fr-FR" dirty="0"/>
              <a:t>Puis-je choisir mon taux ?</a:t>
            </a:r>
          </a:p>
          <a:p>
            <a:r>
              <a:rPr lang="fr-FR" dirty="0"/>
              <a:t>Il est impossible de choisir un taux de prélèvement « à la carte ». </a:t>
            </a:r>
          </a:p>
          <a:p>
            <a:r>
              <a:rPr lang="fr-FR" dirty="0"/>
              <a:t>Le taux personnalisé applicable aux revenus perçus est calculé par l’administration fiscale (qu’il s’agisse du taux personnalisé applicable par défaut,</a:t>
            </a:r>
            <a:r>
              <a:rPr lang="fr-FR" baseline="0" dirty="0"/>
              <a:t> ou du taux individualisé applicable sur option au sein d’un couple soumis à imposition commune) à partir d’une formule de calcul légale. </a:t>
            </a:r>
          </a:p>
          <a:p>
            <a:r>
              <a:rPr lang="fr-FR" baseline="0" dirty="0"/>
              <a:t>Si vous ne souhaitez par que votre taux du PAS soit transmis à votre employeur, vous pouvez opter pour l’application du taux neutre (l’administration fiscale ne transmet pas de taux, et l’employeur applique un taux non personnalisé selon une grille de taux qui dépend du montant de la rémunération versée, sans prendre en compte la situation de famille)</a:t>
            </a:r>
          </a:p>
          <a:p>
            <a:endParaRPr lang="fr-FR" baseline="0" dirty="0"/>
          </a:p>
          <a:p>
            <a:r>
              <a:rPr lang="fr-FR" dirty="0"/>
              <a:t>Le contribuable peut également demander en ligne la mise à jour du taux, en fonction de certains changements de situation de famille (mariage, divorce…) ou par anticipation d'une hausse ou d'une baisse de revenus </a:t>
            </a:r>
          </a:p>
          <a:p>
            <a:pPr marL="0" indent="0">
              <a:buClr>
                <a:srgbClr val="8CD4BF"/>
              </a:buClr>
              <a:buFont typeface="Wingdings" panose="05000000000000000000" pitchFamily="2" charset="2"/>
              <a:buNone/>
            </a:pPr>
            <a:endParaRPr lang="fr-FR" dirty="0"/>
          </a:p>
          <a:p>
            <a:pPr marL="285750" indent="-285750">
              <a:buClr>
                <a:srgbClr val="8CD4BF"/>
              </a:buClr>
              <a:buFont typeface="Wingdings" panose="05000000000000000000" pitchFamily="2" charset="2"/>
              <a:buChar char="ü"/>
            </a:pPr>
            <a:r>
              <a:rPr lang="fr-FR" dirty="0"/>
              <a:t>Un taux est il plus avantageux que l’autre ?</a:t>
            </a:r>
          </a:p>
          <a:p>
            <a:r>
              <a:rPr lang="fr-FR" dirty="0"/>
              <a:t>En pratique, les options proposées  peuvent avoir un effet sur le montant total de prélèvement à la source dû </a:t>
            </a:r>
          </a:p>
          <a:p>
            <a:r>
              <a:rPr lang="fr-FR" dirty="0"/>
              <a:t>Toutefois, rappelons que la réforme du prélèvement à la source n'est pas une réforme du calcul de l'impôt mais des</a:t>
            </a:r>
            <a:r>
              <a:rPr lang="fr-FR" baseline="0" dirty="0"/>
              <a:t> modalités de</a:t>
            </a:r>
            <a:r>
              <a:rPr lang="fr-FR" dirty="0"/>
              <a:t> recouvrement de l'impôt. Ainsi, quel que soit le montant des acomptes et retenues à la source opérés, l'impôt dû au titre de l'ensemble des revenus d'une année N par le foyer fiscal est calculé en N + 1. Les retenues ou acomptes viendront simplement s'imputer sur l'impôt dû et donneront soit lieu à restitution (par exemple en raison de l'application des crédits et réductions d'impôt, non pris en compte dans le calcul du taux de prélèvement), soit au paiement d'un solde d'impôt sur le revenu, notamment en cas de revenu exceptionnel non inclus dans le champ du prélèvement à la source.</a:t>
            </a:r>
          </a:p>
          <a:p>
            <a:r>
              <a:rPr lang="fr-FR" dirty="0"/>
              <a:t>Dès lors, le choix d'opter pour le taux individualisé ou le taux non personnalisé (cas des salaires) devra être étudié au cas par cas, en fonction de la situation du foyer</a:t>
            </a:r>
            <a:r>
              <a:rPr lang="fr-FR" baseline="0" dirty="0"/>
              <a:t> concerné.</a:t>
            </a:r>
            <a:endParaRPr lang="fr-FR" dirty="0"/>
          </a:p>
          <a:p>
            <a:r>
              <a:rPr lang="fr-FR" dirty="0"/>
              <a:t>Rappelons que le taux non personnalisé</a:t>
            </a:r>
            <a:r>
              <a:rPr lang="fr-FR" baseline="0" dirty="0"/>
              <a:t> la composition de la famille</a:t>
            </a:r>
            <a:r>
              <a:rPr lang="fr-FR" dirty="0"/>
              <a:t>.</a:t>
            </a:r>
          </a:p>
          <a:p>
            <a:endParaRPr lang="fr-FR" dirty="0"/>
          </a:p>
          <a:p>
            <a:pPr marL="0" indent="0">
              <a:buClr>
                <a:srgbClr val="8CD4BF"/>
              </a:buClr>
              <a:buFont typeface="Wingdings" panose="05000000000000000000" pitchFamily="2" charset="2"/>
              <a:buNone/>
            </a:pPr>
            <a:endParaRPr lang="fr-FR" dirty="0"/>
          </a:p>
          <a:p>
            <a:pPr marL="285750" indent="-285750" algn="just">
              <a:buClr>
                <a:srgbClr val="8CD4BF"/>
              </a:buClr>
              <a:buFont typeface="Wingdings" panose="05000000000000000000" pitchFamily="2" charset="2"/>
              <a:buChar char="ü"/>
            </a:pPr>
            <a:r>
              <a:rPr lang="fr-FR" dirty="0"/>
              <a:t>Quelle différence entre taux de PAS et taux d’imposition ?</a:t>
            </a:r>
          </a:p>
          <a:p>
            <a:r>
              <a:rPr lang="fr-FR" dirty="0"/>
              <a:t>Cette différence s'explique car ces 2 taux ne sont pas calculés sur les mêmes assiettes.</a:t>
            </a:r>
          </a:p>
          <a:p>
            <a:r>
              <a:rPr lang="fr-FR" dirty="0"/>
              <a:t>Le taux de prélèvement à la source représente le poids moyen de l'impôt du foyer fiscal auquel ont été imposés les revenus entrant dans le champ du prélèvement à la source au titre de l'avant-dernière année ou de la dernière année, abstraction faite des réductions et crédits d'impôts </a:t>
            </a:r>
          </a:p>
          <a:p>
            <a:r>
              <a:rPr lang="fr-FR" dirty="0"/>
              <a:t>Le taux d'imposition figurant sur l'avis d'imposition est le résultat du rapport entre le montant de l'IR dû (barème, taux proportionnel, prélèvement forfaitaire non libératoire sur intérêts et dividendes et prélèvements libératoires, après déduction des réductions et crédits d'impôt) et le montant du revenu total net imposable du foyer, après déduction des déficits imputables de l'année et des années antérieures, et des autres charges déductibles du revenu global (CSG déductible, pensions alimentaires versées et cotisations d'épargne-retraite le cas échéant).</a:t>
            </a:r>
          </a:p>
          <a:p>
            <a:pPr marL="0" indent="0" algn="just">
              <a:buClr>
                <a:srgbClr val="8CD4BF"/>
              </a:buClr>
              <a:buFont typeface="Wingdings" panose="05000000000000000000" pitchFamily="2" charset="2"/>
              <a:buNone/>
            </a:pPr>
            <a:endParaRPr lang="fr-FR" dirty="0"/>
          </a:p>
          <a:p>
            <a:pPr marL="285750" indent="-285750" algn="just">
              <a:buClr>
                <a:srgbClr val="8CD4BF"/>
              </a:buClr>
              <a:buFont typeface="Wingdings" panose="05000000000000000000" pitchFamily="2" charset="2"/>
              <a:buChar char="ü"/>
            </a:pPr>
            <a:r>
              <a:rPr lang="fr-FR" dirty="0"/>
              <a:t>Est il possible d’être dispensé de PAS ?</a:t>
            </a:r>
          </a:p>
          <a:p>
            <a:r>
              <a:rPr lang="fr-FR" dirty="0"/>
              <a:t>Il n'existe pas de procédure de demande de dispense de prélèvement à la source. Toutefois, aucune retenue et aucun acompte ne sont prélevés lorsque le taux du foyer est nul (0 %). Ce taux est appliqué automatiquement, sous conditions de ressources notamment.</a:t>
            </a:r>
          </a:p>
          <a:p>
            <a:r>
              <a:rPr lang="fr-FR" dirty="0"/>
              <a:t>Le taux est nul (et donc aucune retenue et aucun acompte ne sont dus) pour les contribuables qui remplissent cumulativement les deux conditions suivantes :</a:t>
            </a:r>
          </a:p>
          <a:p>
            <a:r>
              <a:rPr lang="fr-FR" dirty="0"/>
              <a:t>-l’impôt sur le revenu mis en recouvrement au titre des revenus des 2 dernières années d’imposition connues est nul ;</a:t>
            </a:r>
          </a:p>
          <a:p>
            <a:r>
              <a:rPr lang="fr-FR" dirty="0"/>
              <a:t>-le revenu fiscal de référence (RFR) de la dernière année d’imposition connue est inférieur à 25 000 € par part de quotient familial. Ce montant est indexé chaque année, à compter de 2019, comme la limite supérieure de la première tranche du barème de l’impôt sur le revenu.</a:t>
            </a:r>
          </a:p>
          <a:p>
            <a:r>
              <a:rPr lang="fr-FR" dirty="0"/>
              <a:t>À noter</a:t>
            </a:r>
          </a:p>
          <a:p>
            <a:r>
              <a:rPr lang="fr-FR" dirty="0"/>
              <a:t>En cas de baisse des revenus, ou en cas de changement de situation lié à certains événements, il est bien entendu possible de demander une modulation du taux, sous certaines conditions </a:t>
            </a:r>
          </a:p>
          <a:p>
            <a:r>
              <a:rPr lang="fr-FR" dirty="0"/>
              <a:t>De même, en cas de cessation d'activité, le contribuable peut également demander à ne plus verser l'acompte correspondant aux revenus de l'activité arrêtée </a:t>
            </a:r>
          </a:p>
          <a:p>
            <a:r>
              <a:rPr lang="fr-FR" dirty="0"/>
              <a:t>Enfin, par dérogation, les titulaires de bénéfices industriels et commerciaux (BIC), de bénéfices non commerciaux (BNC) ou de bénéfices agricoles (BA) peuvent demander, sous certaines conditions, le report de paiement de certaines échéances périodiques d'acomptes </a:t>
            </a:r>
          </a:p>
          <a:p>
            <a:r>
              <a:rPr lang="fr-FR" dirty="0"/>
              <a:t>Ces demandes peuvent, en pratique, être effectuées</a:t>
            </a:r>
            <a:r>
              <a:rPr lang="fr-FR" baseline="0" dirty="0"/>
              <a:t> </a:t>
            </a:r>
            <a:r>
              <a:rPr lang="fr-FR" dirty="0"/>
              <a:t>à compter du 2 janvier 2019.</a:t>
            </a:r>
          </a:p>
          <a:p>
            <a:pPr marL="0" indent="0" algn="just">
              <a:buClr>
                <a:srgbClr val="8CD4BF"/>
              </a:buClr>
              <a:buFont typeface="Wingdings" panose="05000000000000000000" pitchFamily="2" charset="2"/>
              <a:buNone/>
            </a:pPr>
            <a:endParaRPr lang="fr-FR" dirty="0"/>
          </a:p>
          <a:p>
            <a:pPr marL="285750" indent="-285750" algn="just">
              <a:buClr>
                <a:srgbClr val="8CD4BF"/>
              </a:buClr>
              <a:buFont typeface="Wingdings" panose="05000000000000000000" pitchFamily="2" charset="2"/>
              <a:buChar char="ü"/>
            </a:pPr>
            <a:r>
              <a:rPr lang="fr-FR" dirty="0"/>
              <a:t>Le taux du PAS prend il en compte les réductions et crédit d’impôts ?</a:t>
            </a:r>
          </a:p>
          <a:p>
            <a:r>
              <a:rPr lang="fr-FR" dirty="0"/>
              <a:t>Rappelons que le taux de prélèvement à la source calculé par l'administration ne prend pas en compte les crédits et réductions d'impôts.</a:t>
            </a:r>
          </a:p>
          <a:p>
            <a:r>
              <a:rPr lang="fr-FR" dirty="0"/>
              <a:t>Les contribuables ayant obtenu en 2018 au titre de dépenses engagées en 2017:</a:t>
            </a:r>
          </a:p>
          <a:p>
            <a:pPr marL="171450" indent="-171450">
              <a:buFontTx/>
              <a:buChar char="-"/>
            </a:pPr>
            <a:r>
              <a:rPr lang="fr-FR" dirty="0"/>
              <a:t>des crédits d'impôts pour l'emploi d'un salarié à domicile et pour la garde de jeunes enfants au titre de 2017, </a:t>
            </a:r>
          </a:p>
          <a:p>
            <a:pPr marL="171450" indent="-171450">
              <a:buFontTx/>
              <a:buChar char="-"/>
            </a:pPr>
            <a:r>
              <a:rPr lang="fr-FR" dirty="0"/>
              <a:t>des</a:t>
            </a:r>
            <a:r>
              <a:rPr lang="fr-FR" baseline="0" dirty="0"/>
              <a:t> réductions d’impôt pour dépenses de dépendance (EHPAD), </a:t>
            </a:r>
          </a:p>
          <a:p>
            <a:pPr marL="171450" indent="-171450">
              <a:buFontTx/>
              <a:buChar char="-"/>
            </a:pPr>
            <a:r>
              <a:rPr lang="fr-FR" baseline="0" dirty="0"/>
              <a:t>des réductions d’impôt en faveur de l’investissement locatif (Pinel, Scellier, </a:t>
            </a:r>
            <a:r>
              <a:rPr lang="fr-FR" baseline="0" dirty="0" err="1"/>
              <a:t>Duflot</a:t>
            </a:r>
            <a:r>
              <a:rPr lang="fr-FR" baseline="0" dirty="0"/>
              <a:t>, </a:t>
            </a:r>
            <a:r>
              <a:rPr lang="fr-FR" baseline="0" dirty="0" err="1"/>
              <a:t>Censi</a:t>
            </a:r>
            <a:r>
              <a:rPr lang="fr-FR" baseline="0" dirty="0"/>
              <a:t>-Bouvard), </a:t>
            </a:r>
          </a:p>
          <a:p>
            <a:pPr marL="171450" indent="-171450">
              <a:buFontTx/>
              <a:buChar char="-"/>
            </a:pPr>
            <a:r>
              <a:rPr lang="fr-FR" baseline="0" dirty="0"/>
              <a:t>des réductions d’impôt pour des dons ou versement de cotisations à certains organismes, </a:t>
            </a:r>
          </a:p>
          <a:p>
            <a:pPr marL="171450" indent="-171450">
              <a:buFontTx/>
              <a:buChar char="-"/>
            </a:pPr>
            <a:r>
              <a:rPr lang="fr-FR" baseline="0" dirty="0"/>
              <a:t>des réductions pour un investissement locatif « Girardin » </a:t>
            </a:r>
            <a:r>
              <a:rPr lang="fr-FR" dirty="0"/>
              <a:t> </a:t>
            </a:r>
          </a:p>
          <a:p>
            <a:pPr marL="0" indent="0">
              <a:buFontTx/>
              <a:buNone/>
            </a:pPr>
            <a:r>
              <a:rPr lang="fr-FR" dirty="0"/>
              <a:t>bénéficieront d'un versement anticipé de ces avantages le 15 janvier 2019</a:t>
            </a:r>
            <a:r>
              <a:rPr lang="fr-FR" baseline="0" dirty="0"/>
              <a:t>.</a:t>
            </a:r>
            <a:endParaRPr lang="fr-FR" dirty="0"/>
          </a:p>
          <a:p>
            <a:pPr marL="0" indent="0">
              <a:buFontTx/>
              <a:buNone/>
            </a:pPr>
            <a:r>
              <a:rPr lang="fr-FR" dirty="0"/>
              <a:t>L'avance est égale à 60 % du montant des crédits et réductions d'impôt concernés.</a:t>
            </a:r>
          </a:p>
          <a:p>
            <a:pPr marL="0" indent="0">
              <a:buFontTx/>
              <a:buNone/>
            </a:pPr>
            <a:r>
              <a:rPr lang="fr-FR" dirty="0"/>
              <a:t>Le solde d’acompte sera versé après</a:t>
            </a:r>
            <a:r>
              <a:rPr lang="fr-FR" baseline="0" dirty="0"/>
              <a:t> la déclaration de revenus permettant de déclarer le montant des dépenses effectuées en 2018. </a:t>
            </a:r>
            <a:endParaRPr lang="fr-FR" dirty="0"/>
          </a:p>
          <a:p>
            <a:r>
              <a:rPr lang="fr-FR" dirty="0"/>
              <a:t>Il convient de noter que</a:t>
            </a:r>
            <a:r>
              <a:rPr lang="fr-FR" baseline="0" dirty="0"/>
              <a:t> s</a:t>
            </a:r>
            <a:r>
              <a:rPr lang="fr-FR" dirty="0"/>
              <a:t>i au titre de</a:t>
            </a:r>
            <a:r>
              <a:rPr lang="fr-FR" baseline="0" dirty="0"/>
              <a:t> 2018, le contribuable n’a pas fait de versements qui lui permettent d’obtenir des réductions ou des crédits d’impôt visées, il devra restituer le montant de l’acompte de 60% indument perçu. </a:t>
            </a:r>
            <a:endParaRPr lang="fr-FR" dirty="0"/>
          </a:p>
          <a:p>
            <a:pPr marL="0" indent="0" algn="just">
              <a:buClr>
                <a:srgbClr val="8CD4BF"/>
              </a:buClr>
              <a:buFont typeface="Wingdings" panose="05000000000000000000" pitchFamily="2" charset="2"/>
              <a:buNone/>
            </a:pPr>
            <a:endParaRPr lang="fr-FR" dirty="0"/>
          </a:p>
          <a:p>
            <a:pPr marL="285750" indent="-285750" algn="just">
              <a:buClr>
                <a:srgbClr val="8CD4BF"/>
              </a:buClr>
              <a:buFont typeface="Wingdings" panose="05000000000000000000" pitchFamily="2" charset="2"/>
              <a:buChar char="ü"/>
            </a:pPr>
            <a:r>
              <a:rPr lang="fr-FR" dirty="0"/>
              <a:t>A qui dois je m’adresser pour moduler mon taux en cours d’année ?</a:t>
            </a:r>
          </a:p>
          <a:p>
            <a:r>
              <a:rPr lang="fr-FR" dirty="0"/>
              <a:t>L'employeur est chargé de prélever la retenue à la source avec le taux transmis par l'administration, et de la reverser au comptable public. </a:t>
            </a:r>
          </a:p>
          <a:p>
            <a:r>
              <a:rPr lang="fr-FR" dirty="0"/>
              <a:t>Seule l’administration fiscale</a:t>
            </a:r>
            <a:r>
              <a:rPr lang="fr-FR" baseline="0" dirty="0"/>
              <a:t> est en capacité de traiter les questions relatives au mode de calcul du taux du PAS.</a:t>
            </a:r>
            <a:endParaRPr lang="fr-FR" dirty="0"/>
          </a:p>
          <a:p>
            <a:r>
              <a:rPr lang="fr-FR" dirty="0"/>
              <a:t>Dès lors, le contribuable doit exclusivement se tourner vers l'administration fiscale en cas de question relative à son taux de prélèvement à la source.</a:t>
            </a:r>
          </a:p>
          <a:p>
            <a:endParaRPr lang="fr-FR" dirty="0"/>
          </a:p>
          <a:p>
            <a:r>
              <a:rPr lang="fr-FR" dirty="0"/>
              <a:t>En cas d'anomalie de taux, le contribuable pourra, en principe à compter du 2 janvier 2019, signaler cette anomalie ou demander la mise à jour de son taux dans son espace personnel en ligne (impots.gouv.fr &gt; Espace personnel &gt; Gérer mon prélèvement à la source).</a:t>
            </a:r>
          </a:p>
          <a:p>
            <a:endParaRPr lang="fr-FR" dirty="0"/>
          </a:p>
          <a:p>
            <a:r>
              <a:rPr lang="fr-FR" dirty="0"/>
              <a:t>En cas de variation de revenus, une modulation du taux est-elle possible ?</a:t>
            </a:r>
          </a:p>
          <a:p>
            <a:r>
              <a:rPr lang="fr-FR" dirty="0"/>
              <a:t>  Modulation à la hausse /</a:t>
            </a:r>
            <a:r>
              <a:rPr lang="fr-FR" baseline="0" dirty="0"/>
              <a:t> m</a:t>
            </a:r>
            <a:r>
              <a:rPr lang="fr-FR" dirty="0"/>
              <a:t>odulation à la baisse </a:t>
            </a:r>
          </a:p>
          <a:p>
            <a:r>
              <a:rPr lang="fr-FR" dirty="0"/>
              <a:t>Conditions à remplir: Ecart de plus de 10% et de plus de 200 € entre :</a:t>
            </a:r>
            <a:br>
              <a:rPr lang="fr-FR" dirty="0"/>
            </a:br>
            <a:r>
              <a:rPr lang="fr-FR" dirty="0"/>
              <a:t>- Le prélèvement à la source estimé du contribuable ;</a:t>
            </a:r>
            <a:br>
              <a:rPr lang="fr-FR" dirty="0"/>
            </a:br>
            <a:r>
              <a:rPr lang="fr-FR" dirty="0"/>
              <a:t>- Le prélèvement à la source calculé sans la modulation </a:t>
            </a:r>
          </a:p>
          <a:p>
            <a:r>
              <a:rPr lang="fr-FR" dirty="0"/>
              <a:t>Conséquences : modification du taux du foyer et/ou de l'assiette des acomptes </a:t>
            </a:r>
          </a:p>
          <a:p>
            <a:r>
              <a:rPr lang="fr-FR" dirty="0"/>
              <a:t>- Diminution/augmentation du taux applicable au foyer pour les retenues à la source</a:t>
            </a:r>
            <a:br>
              <a:rPr lang="fr-FR" dirty="0"/>
            </a:br>
            <a:r>
              <a:rPr lang="fr-FR" dirty="0"/>
              <a:t>- Calcul d'un nouvel échéancier pour le prélèvement des acomptes contemporains </a:t>
            </a:r>
          </a:p>
          <a:p>
            <a:endParaRPr lang="fr-FR" dirty="0"/>
          </a:p>
          <a:p>
            <a:r>
              <a:rPr lang="fr-FR" dirty="0"/>
              <a:t>A noter qu'il est possible, en cas de perception d'un nouveau revenu, de ne pas attendre que l'administration fiscale en soit informée en septembre de l'année N+1 mais de procéder au versement d'un acompte spontané à tout moment. Le montant de cet acompte est fixé librement par le contribuable. A l'inverse, en cas de suppression d'un revenu, l'usager peut demander à</a:t>
            </a:r>
            <a:r>
              <a:rPr lang="fr-FR" baseline="0" dirty="0"/>
              <a:t> l’administration fiscale à</a:t>
            </a:r>
            <a:r>
              <a:rPr lang="fr-FR" dirty="0"/>
              <a:t> ne plus verser l'acompte contemporain correspondant.</a:t>
            </a:r>
          </a:p>
          <a:p>
            <a:endParaRPr lang="fr-FR" dirty="0"/>
          </a:p>
          <a:p>
            <a:pPr marL="0" indent="0" algn="just">
              <a:buClr>
                <a:srgbClr val="8CD4BF"/>
              </a:buClr>
              <a:buFont typeface="Wingdings" panose="05000000000000000000" pitchFamily="2" charset="2"/>
              <a:buNone/>
            </a:pPr>
            <a:endParaRPr lang="fr-FR" dirty="0"/>
          </a:p>
          <a:p>
            <a:pPr marL="285750" indent="-285750" algn="just">
              <a:buClr>
                <a:srgbClr val="8CD4BF"/>
              </a:buClr>
              <a:buFont typeface="Wingdings" panose="05000000000000000000" pitchFamily="2" charset="2"/>
              <a:buChar char="ü"/>
            </a:pPr>
            <a:r>
              <a:rPr lang="fr-FR" dirty="0"/>
              <a:t>Quelle est la périodicité pour modifier mon taux ou mes acomptes ? </a:t>
            </a:r>
          </a:p>
          <a:p>
            <a:pPr marL="0" marR="0" lvl="0" indent="0" algn="just" defTabSz="914338" rtl="0" eaLnBrk="1" fontAlgn="auto" latinLnBrk="0" hangingPunct="1">
              <a:lnSpc>
                <a:spcPct val="100000"/>
              </a:lnSpc>
              <a:spcBef>
                <a:spcPts val="0"/>
              </a:spcBef>
              <a:spcAft>
                <a:spcPts val="0"/>
              </a:spcAft>
              <a:buClr>
                <a:srgbClr val="8CD4BF"/>
              </a:buClr>
              <a:buSzTx/>
              <a:buFont typeface="Wingdings" panose="05000000000000000000" pitchFamily="2" charset="2"/>
              <a:buNone/>
              <a:tabLst/>
              <a:defRPr/>
            </a:pPr>
            <a:r>
              <a:rPr lang="fr-FR" dirty="0"/>
              <a:t>Pour choisir le taux neutre ou le taux individualisé, il faut se connecter à l’espace « Gérer mon prélèvement à la source » dans l’ espace personnel sur impots.gouv.fr. Pour ceux qui n’ont pas accès à internet, l’administration</a:t>
            </a:r>
            <a:r>
              <a:rPr lang="fr-FR" baseline="0" dirty="0"/>
              <a:t> fiscale </a:t>
            </a:r>
            <a:r>
              <a:rPr lang="fr-FR" dirty="0"/>
              <a:t>ne propose pas de réponse par courrier. Deux possibilités sont offertes : la ligne téléphonique dédiée (0811 368 368, prix d’un appel local + 0,06 euro par minute) ; ou se rendre dans un centre d’impôt.</a:t>
            </a:r>
          </a:p>
          <a:p>
            <a:pPr marL="0" marR="0" lvl="0" indent="0" algn="just" defTabSz="914338" rtl="0" eaLnBrk="1" fontAlgn="auto" latinLnBrk="0" hangingPunct="1">
              <a:lnSpc>
                <a:spcPct val="100000"/>
              </a:lnSpc>
              <a:spcBef>
                <a:spcPts val="0"/>
              </a:spcBef>
              <a:spcAft>
                <a:spcPts val="0"/>
              </a:spcAft>
              <a:buClr>
                <a:srgbClr val="8CD4BF"/>
              </a:buClr>
              <a:buSzTx/>
              <a:buFont typeface="Wingdings" panose="05000000000000000000" pitchFamily="2" charset="2"/>
              <a:buNone/>
              <a:tabLst/>
              <a:defRPr/>
            </a:pPr>
            <a:r>
              <a:rPr lang="fr-FR" dirty="0"/>
              <a:t/>
            </a:r>
            <a:br>
              <a:rPr lang="fr-FR" dirty="0"/>
            </a:br>
            <a:endParaRPr lang="fr-FR" dirty="0"/>
          </a:p>
          <a:p>
            <a:pPr marL="0" indent="0" algn="just">
              <a:buClr>
                <a:srgbClr val="8CD4BF"/>
              </a:buClr>
              <a:buFont typeface="Wingdings" panose="05000000000000000000" pitchFamily="2" charset="2"/>
              <a:buNone/>
            </a:pPr>
            <a:r>
              <a:rPr lang="fr-FR" dirty="0"/>
              <a:t>Le contribuable peut demander la fin des prélèvements d'acompte à compter de la date où il cesse de percevoir les revenus correspondants. Par exemple en cas de cessation d'une activité libérale, artisanale ou commerciale ou quand un propriétaire-bailleur cède son patrimoine locatif. </a:t>
            </a:r>
          </a:p>
          <a:p>
            <a:pPr marL="0" indent="0" algn="just">
              <a:buClr>
                <a:srgbClr val="8CD4BF"/>
              </a:buClr>
              <a:buFont typeface="Wingdings" panose="05000000000000000000" pitchFamily="2" charset="2"/>
              <a:buNone/>
            </a:pPr>
            <a:endParaRPr lang="fr-FR" dirty="0"/>
          </a:p>
          <a:p>
            <a:pPr marL="0" marR="0" lvl="0" indent="0" algn="just" defTabSz="914338" rtl="0" eaLnBrk="1" fontAlgn="auto" latinLnBrk="0" hangingPunct="1">
              <a:lnSpc>
                <a:spcPct val="100000"/>
              </a:lnSpc>
              <a:spcBef>
                <a:spcPts val="0"/>
              </a:spcBef>
              <a:spcAft>
                <a:spcPts val="0"/>
              </a:spcAft>
              <a:buClr>
                <a:srgbClr val="8CD4BF"/>
              </a:buClr>
              <a:buSzTx/>
              <a:buFont typeface="Wingdings" panose="05000000000000000000" pitchFamily="2" charset="2"/>
              <a:buNone/>
              <a:tabLst/>
              <a:defRPr/>
            </a:pPr>
            <a:r>
              <a:rPr lang="fr-FR" dirty="0"/>
              <a:t>Que se passe t’il avec les salariés à domicile pour l’année 2019 ?</a:t>
            </a:r>
          </a:p>
          <a:p>
            <a:pPr marL="0" indent="0" algn="just">
              <a:buClr>
                <a:srgbClr val="8CD4BF"/>
              </a:buClr>
              <a:buFont typeface="Wingdings" panose="05000000000000000000" pitchFamily="2" charset="2"/>
              <a:buNone/>
            </a:pPr>
            <a:endParaRPr lang="fr-FR" dirty="0"/>
          </a:p>
          <a:p>
            <a:r>
              <a:rPr lang="fr-FR" dirty="0"/>
              <a:t>En cas d’emploi d’un salarié à domicile ou d’un assistant maternel, </a:t>
            </a:r>
            <a:r>
              <a:rPr lang="fr-FR" b="1" dirty="0"/>
              <a:t>rien ne change pour l’employeur en 2019</a:t>
            </a:r>
            <a:r>
              <a:rPr lang="fr-FR" dirty="0"/>
              <a:t>. Aucun montant de prélèvement à la source ne sera retenu sur la rémunération versée au salarié.</a:t>
            </a:r>
          </a:p>
          <a:p>
            <a:r>
              <a:rPr lang="fr-FR" dirty="0"/>
              <a:t>En 2020, la réforme sera mise en œuvre par l'intermédiaire des centres PAJEMPLOI et CESU lors de la démarche réalisée actuellement par l'employeur pour déclarer le salaire net versé et acquitter les cotisations et contributions sociales correspondantes.</a:t>
            </a:r>
          </a:p>
          <a:p>
            <a:r>
              <a:rPr lang="fr-FR" dirty="0"/>
              <a:t>Au cours de l’année 2019,</a:t>
            </a:r>
            <a:r>
              <a:rPr lang="fr-FR" b="1" dirty="0"/>
              <a:t> les centres PAJEMPLOI et CESU proposeront une offre de services complète (l’option « tout-en-un »)</a:t>
            </a:r>
            <a:r>
              <a:rPr lang="fr-FR" dirty="0"/>
              <a:t>, qui permettra aussi de gérer à partir de 2020 le prélèvement à la source. Le particulier employeur pourra, avec l’accord du salarié, confier au centre l’intégralité du processus de rémunération du salarié et bénéficier immédiatement de certaines prestations sociales auxquelles il peut prétendre (notamment le complément de libre choix de mode de garde (CMG) pour les parents de jeunes enfants).</a:t>
            </a:r>
          </a:p>
          <a:p>
            <a:r>
              <a:rPr lang="fr-FR" dirty="0"/>
              <a:t>L’employeur continuera à déclarer auprès du centre CESU ou PAJEMPLOI le nombre d’heures réalisées par son salarié au cours du mois ainsi que le salaire net (de cotisations sociales) qu’il souhaite lui verser. Il devra effectuer sa déclaration avant le versement du salaire, et au plus tard le 5 du mois suivant la période déclarée.</a:t>
            </a:r>
          </a:p>
          <a:p>
            <a:r>
              <a:rPr lang="fr-FR" dirty="0"/>
              <a:t>A partir des taux reçus de l’administration fiscale, </a:t>
            </a:r>
            <a:r>
              <a:rPr lang="fr-FR" b="1" dirty="0"/>
              <a:t>le centre CESU ou PAJEMPLOI calculera directement le montant à prélever sur le salaire et assurera, dans le cadre de l’offre « tout-en-un » le versement du salaire au salarié.</a:t>
            </a:r>
            <a:endParaRPr lang="fr-FR" dirty="0"/>
          </a:p>
          <a:p>
            <a:r>
              <a:rPr lang="fr-FR" dirty="0"/>
              <a:t>L’employeur sera prélevé en une seule fois du montant du salaire net versé et des cotisations et contributions sociales dues, déduction faite des prestations sociales auquel il peut prétendre. Le centre CESU ou PAJEMPLOI assurera le reversement des cotisations sociales à l’URSSAF et du prélèvement à la source à la DGFiP.</a:t>
            </a:r>
          </a:p>
          <a:p>
            <a:r>
              <a:rPr lang="fr-FR" dirty="0"/>
              <a:t>Cette option « tout-en-un » permettra ainsi d’alléger et de simplifier les démarches du particulier employeur tout en réduisant les délais de paiement du salaire au salarié. Elle donnera de la visibilité à l’employeur sur le coût net de l’emploi du salarié et diminuera son effort financier immédiat.</a:t>
            </a:r>
          </a:p>
          <a:p>
            <a:r>
              <a:rPr lang="fr-FR" dirty="0"/>
              <a:t>Dans le cas où l’employeur ne souhaiterait pas bénéficier du dispositif « tout-en-un », le centre calculera directement le montant de prélèvement à la source et communiquera à l’employeur le montant net après retenue à la source à verser au salarié</a:t>
            </a:r>
          </a:p>
          <a:p>
            <a:endParaRPr lang="fr-FR" dirty="0"/>
          </a:p>
          <a:p>
            <a:r>
              <a:rPr lang="fr-FR" b="1" dirty="0"/>
              <a:t>Comment cela fonctionne pour les crédits d’impôt ?</a:t>
            </a:r>
          </a:p>
          <a:p>
            <a:r>
              <a:rPr lang="fr-FR" dirty="0"/>
              <a:t>Les contribuables bénéficiant en 2018 d’un crédit d'impôt « service à la personne » (frais de garde des enfants de moins de 6 ans et emploi à domicile) recevront le 15 janvier </a:t>
            </a:r>
            <a:r>
              <a:rPr lang="fr-FR" b="1" dirty="0"/>
              <a:t>un acompte de 60 % du montant du crédit d’impôt dont ils ont bénéficié</a:t>
            </a:r>
            <a:r>
              <a:rPr lang="fr-FR" b="1" baseline="0" dirty="0"/>
              <a:t> au titre des versements effectués en 2017.</a:t>
            </a:r>
          </a:p>
          <a:p>
            <a:pPr marL="0" indent="0">
              <a:buFontTx/>
              <a:buNone/>
            </a:pPr>
            <a:r>
              <a:rPr lang="fr-FR" dirty="0"/>
              <a:t>Le solde sera versé en septembre sur la base de</a:t>
            </a:r>
            <a:r>
              <a:rPr lang="fr-FR" baseline="0" dirty="0"/>
              <a:t> déclaration des revenus de 2018 permettant de déclarer le montant des dépenses effectuées en 2018. </a:t>
            </a:r>
            <a:endParaRPr lang="fr-FR" dirty="0"/>
          </a:p>
          <a:p>
            <a:r>
              <a:rPr lang="fr-FR" dirty="0"/>
              <a:t>Il convient de noter que</a:t>
            </a:r>
            <a:r>
              <a:rPr lang="fr-FR" baseline="0" dirty="0"/>
              <a:t> s</a:t>
            </a:r>
            <a:r>
              <a:rPr lang="fr-FR" dirty="0"/>
              <a:t>i au titre de</a:t>
            </a:r>
            <a:r>
              <a:rPr lang="fr-FR" baseline="0" dirty="0"/>
              <a:t> 2018, le contribuable n’a pas fait de dépenses qui lui permettent d’obtenir des réductions ou des crédits d’impôt visées, il devra restituer le montant de l’acompte de 60% indument perçu. </a:t>
            </a:r>
            <a:endParaRPr lang="fr-FR" dirty="0"/>
          </a:p>
          <a:p>
            <a:r>
              <a:rPr lang="fr-FR" dirty="0"/>
              <a:t>L’absence de retenue à la source sur le salaire versé en 2019 par les particuliers employeurs n’a aucun impact sur leurs crédits d’impôts.</a:t>
            </a:r>
          </a:p>
          <a:p>
            <a:endParaRPr lang="fr-FR" dirty="0"/>
          </a:p>
          <a:p>
            <a:endParaRPr lang="fr-FR" dirty="0"/>
          </a:p>
          <a:p>
            <a:pPr marL="0" indent="0" algn="just">
              <a:buClr>
                <a:srgbClr val="8CD4BF"/>
              </a:buClr>
              <a:buFont typeface="Wingdings" panose="05000000000000000000" pitchFamily="2" charset="2"/>
              <a:buNone/>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20</a:t>
            </a:fld>
            <a:endParaRPr lang="fr-FR" dirty="0"/>
          </a:p>
        </p:txBody>
      </p:sp>
    </p:spTree>
    <p:extLst>
      <p:ext uri="{BB962C8B-B14F-4D97-AF65-F5344CB8AC3E}">
        <p14:creationId xmlns:p14="http://schemas.microsoft.com/office/powerpoint/2010/main" val="3709985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21</a:t>
            </a:fld>
            <a:endParaRPr lang="fr-FR" dirty="0"/>
          </a:p>
        </p:txBody>
      </p:sp>
    </p:spTree>
    <p:extLst>
      <p:ext uri="{BB962C8B-B14F-4D97-AF65-F5344CB8AC3E}">
        <p14:creationId xmlns:p14="http://schemas.microsoft.com/office/powerpoint/2010/main" val="1909573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9 millions de contribuables concernés</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22</a:t>
            </a:fld>
            <a:endParaRPr lang="fr-FR" dirty="0"/>
          </a:p>
        </p:txBody>
      </p:sp>
    </p:spTree>
    <p:extLst>
      <p:ext uri="{BB962C8B-B14F-4D97-AF65-F5344CB8AC3E}">
        <p14:creationId xmlns:p14="http://schemas.microsoft.com/office/powerpoint/2010/main" val="979399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23</a:t>
            </a:fld>
            <a:endParaRPr lang="fr-FR" dirty="0"/>
          </a:p>
        </p:txBody>
      </p:sp>
    </p:spTree>
    <p:extLst>
      <p:ext uri="{BB962C8B-B14F-4D97-AF65-F5344CB8AC3E}">
        <p14:creationId xmlns:p14="http://schemas.microsoft.com/office/powerpoint/2010/main" val="1669461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24</a:t>
            </a:fld>
            <a:endParaRPr lang="fr-FR" dirty="0"/>
          </a:p>
        </p:txBody>
      </p:sp>
    </p:spTree>
    <p:extLst>
      <p:ext uri="{BB962C8B-B14F-4D97-AF65-F5344CB8AC3E}">
        <p14:creationId xmlns:p14="http://schemas.microsoft.com/office/powerpoint/2010/main" val="856713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9 millions de contribuables concernés</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25</a:t>
            </a:fld>
            <a:endParaRPr lang="fr-FR" dirty="0"/>
          </a:p>
        </p:txBody>
      </p:sp>
    </p:spTree>
    <p:extLst>
      <p:ext uri="{BB962C8B-B14F-4D97-AF65-F5344CB8AC3E}">
        <p14:creationId xmlns:p14="http://schemas.microsoft.com/office/powerpoint/2010/main" val="1244328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26</a:t>
            </a:fld>
            <a:endParaRPr lang="fr-FR" dirty="0"/>
          </a:p>
        </p:txBody>
      </p:sp>
    </p:spTree>
    <p:extLst>
      <p:ext uri="{BB962C8B-B14F-4D97-AF65-F5344CB8AC3E}">
        <p14:creationId xmlns:p14="http://schemas.microsoft.com/office/powerpoint/2010/main" val="2998228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27</a:t>
            </a:fld>
            <a:endParaRPr lang="fr-FR" dirty="0"/>
          </a:p>
        </p:txBody>
      </p:sp>
    </p:spTree>
    <p:extLst>
      <p:ext uri="{BB962C8B-B14F-4D97-AF65-F5344CB8AC3E}">
        <p14:creationId xmlns:p14="http://schemas.microsoft.com/office/powerpoint/2010/main" val="3890243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28</a:t>
            </a:fld>
            <a:endParaRPr lang="fr-FR" dirty="0"/>
          </a:p>
        </p:txBody>
      </p:sp>
    </p:spTree>
    <p:extLst>
      <p:ext uri="{BB962C8B-B14F-4D97-AF65-F5344CB8AC3E}">
        <p14:creationId xmlns:p14="http://schemas.microsoft.com/office/powerpoint/2010/main" val="3836774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29</a:t>
            </a:fld>
            <a:endParaRPr lang="fr-FR" dirty="0"/>
          </a:p>
        </p:txBody>
      </p:sp>
    </p:spTree>
    <p:extLst>
      <p:ext uri="{BB962C8B-B14F-4D97-AF65-F5344CB8AC3E}">
        <p14:creationId xmlns:p14="http://schemas.microsoft.com/office/powerpoint/2010/main" val="3307698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30</a:t>
            </a:fld>
            <a:endParaRPr lang="fr-FR" dirty="0"/>
          </a:p>
        </p:txBody>
      </p:sp>
    </p:spTree>
    <p:extLst>
      <p:ext uri="{BB962C8B-B14F-4D97-AF65-F5344CB8AC3E}">
        <p14:creationId xmlns:p14="http://schemas.microsoft.com/office/powerpoint/2010/main" val="775700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31</a:t>
            </a:fld>
            <a:endParaRPr lang="fr-FR" dirty="0"/>
          </a:p>
        </p:txBody>
      </p:sp>
    </p:spTree>
    <p:extLst>
      <p:ext uri="{BB962C8B-B14F-4D97-AF65-F5344CB8AC3E}">
        <p14:creationId xmlns:p14="http://schemas.microsoft.com/office/powerpoint/2010/main" val="4014995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32</a:t>
            </a:fld>
            <a:endParaRPr lang="fr-FR" dirty="0"/>
          </a:p>
        </p:txBody>
      </p:sp>
    </p:spTree>
    <p:extLst>
      <p:ext uri="{BB962C8B-B14F-4D97-AF65-F5344CB8AC3E}">
        <p14:creationId xmlns:p14="http://schemas.microsoft.com/office/powerpoint/2010/main" val="196752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338"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33</a:t>
            </a:fld>
            <a:endParaRPr lang="fr-FR" dirty="0"/>
          </a:p>
        </p:txBody>
      </p:sp>
    </p:spTree>
    <p:extLst>
      <p:ext uri="{BB962C8B-B14F-4D97-AF65-F5344CB8AC3E}">
        <p14:creationId xmlns:p14="http://schemas.microsoft.com/office/powerpoint/2010/main" val="164164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34</a:t>
            </a:fld>
            <a:endParaRPr lang="fr-FR" dirty="0"/>
          </a:p>
        </p:txBody>
      </p:sp>
    </p:spTree>
    <p:extLst>
      <p:ext uri="{BB962C8B-B14F-4D97-AF65-F5344CB8AC3E}">
        <p14:creationId xmlns:p14="http://schemas.microsoft.com/office/powerpoint/2010/main" val="98587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35</a:t>
            </a:fld>
            <a:endParaRPr lang="fr-FR" dirty="0"/>
          </a:p>
        </p:txBody>
      </p:sp>
    </p:spTree>
    <p:extLst>
      <p:ext uri="{BB962C8B-B14F-4D97-AF65-F5344CB8AC3E}">
        <p14:creationId xmlns:p14="http://schemas.microsoft.com/office/powerpoint/2010/main" val="3481353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36</a:t>
            </a:fld>
            <a:endParaRPr lang="fr-FR" dirty="0"/>
          </a:p>
        </p:txBody>
      </p:sp>
    </p:spTree>
    <p:extLst>
      <p:ext uri="{BB962C8B-B14F-4D97-AF65-F5344CB8AC3E}">
        <p14:creationId xmlns:p14="http://schemas.microsoft.com/office/powerpoint/2010/main" val="35328597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37</a:t>
            </a:fld>
            <a:endParaRPr lang="fr-FR" dirty="0"/>
          </a:p>
        </p:txBody>
      </p:sp>
    </p:spTree>
    <p:extLst>
      <p:ext uri="{BB962C8B-B14F-4D97-AF65-F5344CB8AC3E}">
        <p14:creationId xmlns:p14="http://schemas.microsoft.com/office/powerpoint/2010/main" val="3828102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38</a:t>
            </a:fld>
            <a:endParaRPr lang="fr-FR" dirty="0"/>
          </a:p>
        </p:txBody>
      </p:sp>
    </p:spTree>
    <p:extLst>
      <p:ext uri="{BB962C8B-B14F-4D97-AF65-F5344CB8AC3E}">
        <p14:creationId xmlns:p14="http://schemas.microsoft.com/office/powerpoint/2010/main" val="22960927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39</a:t>
            </a:fld>
            <a:endParaRPr lang="fr-FR" dirty="0"/>
          </a:p>
        </p:txBody>
      </p:sp>
    </p:spTree>
    <p:extLst>
      <p:ext uri="{BB962C8B-B14F-4D97-AF65-F5344CB8AC3E}">
        <p14:creationId xmlns:p14="http://schemas.microsoft.com/office/powerpoint/2010/main" val="3586788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a:t>
            </a:r>
          </a:p>
          <a:p>
            <a:r>
              <a:rPr lang="fr-FR" dirty="0"/>
              <a:t>Un contribuable a payé, en décembre 2017, la prime annuelle d'assurances 2018 pour le logement qu'il donne en location.</a:t>
            </a:r>
          </a:p>
          <a:p>
            <a:r>
              <a:rPr lang="fr-FR" dirty="0"/>
              <a:t>Bien qu'elle ait été payée en 2017, cette charge n'est pas déductible des revenus fonciers de 2017.</a:t>
            </a:r>
          </a:p>
          <a:p>
            <a:r>
              <a:rPr lang="fr-FR" dirty="0"/>
              <a:t>En effet, l’échéance de cette charge intervenant en 2018, elle ne peut être déduite qu’au titre des revenus fonciers de 2018.</a:t>
            </a:r>
          </a:p>
          <a:p>
            <a:endParaRPr lang="fr-FR" dirty="0"/>
          </a:p>
          <a:p>
            <a:r>
              <a:rPr lang="fr-FR" dirty="0"/>
              <a:t>Le 1° du 1 du K du II de l'</a:t>
            </a:r>
            <a:r>
              <a:rPr lang="fr-FR" dirty="0">
                <a:hlinkClick r:id="rId3"/>
              </a:rPr>
              <a:t>article 60 de la loi n° 2016-1917 du 29 décembre 2016 de finances pour 2017</a:t>
            </a:r>
            <a:r>
              <a:rPr lang="fr-FR" dirty="0"/>
              <a:t>modifié dispose que les charges dites « récurrentes » listées au </a:t>
            </a:r>
            <a:r>
              <a:rPr lang="fr-FR" dirty="0">
                <a:hlinkClick r:id="rId4"/>
              </a:rPr>
              <a:t>I-B-1 § 30</a:t>
            </a:r>
            <a:r>
              <a:rPr lang="fr-FR" dirty="0"/>
              <a:t>, afférentes à des dettes dont l'échéance intervient en 2018, ne sont déductibles que pour la détermination du seul revenu net foncier imposable de l'année 2018.</a:t>
            </a:r>
          </a:p>
          <a:p>
            <a:r>
              <a:rPr lang="fr-FR" dirty="0"/>
              <a:t>Cette règle conduit à écarter, lorsqu'elle est distincte de celle de son échéance normale, la date de paiement effectif de la dette correspondante pour apprécier l'année au cours de laquelle la dépense peut être admise en déduction.</a:t>
            </a:r>
          </a:p>
          <a:p>
            <a:r>
              <a:rPr lang="fr-FR" dirty="0"/>
              <a:t>Ainsi, une charge foncière afférente à une dette dont l'échéance normale intervient au cours de l'année 2018 ne peut être déduite que pour la détermination du revenu net foncier imposable de l'année 2018, quand bien même son paiement effectif a été anticipé avant le 1</a:t>
            </a:r>
            <a:r>
              <a:rPr lang="fr-FR" baseline="30000" dirty="0"/>
              <a:t>er</a:t>
            </a:r>
            <a:r>
              <a:rPr lang="fr-FR" dirty="0"/>
              <a:t> janvier 2018 ou reporté après le 31 décembre 2018.</a:t>
            </a:r>
          </a:p>
          <a:p>
            <a:r>
              <a:rPr lang="fr-FR" b="1" dirty="0"/>
              <a:t>Remarque</a:t>
            </a:r>
            <a:r>
              <a:rPr lang="fr-FR" dirty="0"/>
              <a:t> : Les règles de droit commun de déduction des charges s'appliquent aux charges payées en 2018 mais afférentes à des dettes échues sur une autre année. Ces charges sont donc déductibles au titre de l'année 2018, année de leur paiement, et non au titre de l'année de leur échéance.</a:t>
            </a:r>
          </a:p>
          <a:p>
            <a:r>
              <a:rPr lang="fr-FR" dirty="0"/>
              <a:t>Sous réserve des précisions suivantes, l'échéance de la dette correspond à son exigibilité, c'est-à-dire à la date, légale ou conventionnelle, à compter de laquelle le créancier est en droit d'exiger le paiement des sommes dues par le débiteur.</a:t>
            </a:r>
          </a:p>
          <a:p>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40</a:t>
            </a:fld>
            <a:endParaRPr lang="fr-FR" dirty="0"/>
          </a:p>
        </p:txBody>
      </p:sp>
    </p:spTree>
    <p:extLst>
      <p:ext uri="{BB962C8B-B14F-4D97-AF65-F5344CB8AC3E}">
        <p14:creationId xmlns:p14="http://schemas.microsoft.com/office/powerpoint/2010/main" val="3075219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41</a:t>
            </a:fld>
            <a:endParaRPr lang="fr-FR" dirty="0"/>
          </a:p>
        </p:txBody>
      </p:sp>
    </p:spTree>
    <p:extLst>
      <p:ext uri="{BB962C8B-B14F-4D97-AF65-F5344CB8AC3E}">
        <p14:creationId xmlns:p14="http://schemas.microsoft.com/office/powerpoint/2010/main" val="34276308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42</a:t>
            </a:fld>
            <a:endParaRPr lang="fr-FR" dirty="0"/>
          </a:p>
        </p:txBody>
      </p:sp>
    </p:spTree>
    <p:extLst>
      <p:ext uri="{BB962C8B-B14F-4D97-AF65-F5344CB8AC3E}">
        <p14:creationId xmlns:p14="http://schemas.microsoft.com/office/powerpoint/2010/main" val="28011962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43</a:t>
            </a:fld>
            <a:endParaRPr lang="fr-FR" dirty="0"/>
          </a:p>
        </p:txBody>
      </p:sp>
    </p:spTree>
    <p:extLst>
      <p:ext uri="{BB962C8B-B14F-4D97-AF65-F5344CB8AC3E}">
        <p14:creationId xmlns:p14="http://schemas.microsoft.com/office/powerpoint/2010/main" val="25836956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44</a:t>
            </a:fld>
            <a:endParaRPr lang="fr-FR" dirty="0"/>
          </a:p>
        </p:txBody>
      </p:sp>
    </p:spTree>
    <p:extLst>
      <p:ext uri="{BB962C8B-B14F-4D97-AF65-F5344CB8AC3E}">
        <p14:creationId xmlns:p14="http://schemas.microsoft.com/office/powerpoint/2010/main" val="3867141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45</a:t>
            </a:fld>
            <a:endParaRPr lang="fr-FR" dirty="0"/>
          </a:p>
        </p:txBody>
      </p:sp>
    </p:spTree>
    <p:extLst>
      <p:ext uri="{BB962C8B-B14F-4D97-AF65-F5344CB8AC3E}">
        <p14:creationId xmlns:p14="http://schemas.microsoft.com/office/powerpoint/2010/main" val="3609315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46</a:t>
            </a:fld>
            <a:endParaRPr lang="fr-FR" dirty="0"/>
          </a:p>
        </p:txBody>
      </p:sp>
    </p:spTree>
    <p:extLst>
      <p:ext uri="{BB962C8B-B14F-4D97-AF65-F5344CB8AC3E}">
        <p14:creationId xmlns:p14="http://schemas.microsoft.com/office/powerpoint/2010/main" val="26738016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47</a:t>
            </a:fld>
            <a:endParaRPr lang="fr-FR" dirty="0"/>
          </a:p>
        </p:txBody>
      </p:sp>
    </p:spTree>
    <p:extLst>
      <p:ext uri="{BB962C8B-B14F-4D97-AF65-F5344CB8AC3E}">
        <p14:creationId xmlns:p14="http://schemas.microsoft.com/office/powerpoint/2010/main" val="3976677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48</a:t>
            </a:fld>
            <a:endParaRPr lang="fr-FR" dirty="0"/>
          </a:p>
        </p:txBody>
      </p:sp>
    </p:spTree>
    <p:extLst>
      <p:ext uri="{BB962C8B-B14F-4D97-AF65-F5344CB8AC3E}">
        <p14:creationId xmlns:p14="http://schemas.microsoft.com/office/powerpoint/2010/main" val="34794563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49</a:t>
            </a:fld>
            <a:endParaRPr lang="fr-FR" dirty="0"/>
          </a:p>
        </p:txBody>
      </p:sp>
    </p:spTree>
    <p:extLst>
      <p:ext uri="{BB962C8B-B14F-4D97-AF65-F5344CB8AC3E}">
        <p14:creationId xmlns:p14="http://schemas.microsoft.com/office/powerpoint/2010/main" val="12497208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50</a:t>
            </a:fld>
            <a:endParaRPr lang="fr-FR" dirty="0"/>
          </a:p>
        </p:txBody>
      </p:sp>
    </p:spTree>
    <p:extLst>
      <p:ext uri="{BB962C8B-B14F-4D97-AF65-F5344CB8AC3E}">
        <p14:creationId xmlns:p14="http://schemas.microsoft.com/office/powerpoint/2010/main" val="1270272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51</a:t>
            </a:fld>
            <a:endParaRPr lang="fr-FR" dirty="0"/>
          </a:p>
        </p:txBody>
      </p:sp>
    </p:spTree>
    <p:extLst>
      <p:ext uri="{BB962C8B-B14F-4D97-AF65-F5344CB8AC3E}">
        <p14:creationId xmlns:p14="http://schemas.microsoft.com/office/powerpoint/2010/main" val="34765009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Bien insister que le client n’a perçu que des plus-values ou que des dividendes ou intérêts</a:t>
            </a:r>
          </a:p>
          <a:p>
            <a:r>
              <a:rPr lang="fr-FR" dirty="0"/>
              <a:t>Rappeler que le PFU s’applique à l’ensemble des revenus (tout ou rien)</a:t>
            </a:r>
          </a:p>
        </p:txBody>
      </p:sp>
      <p:sp>
        <p:nvSpPr>
          <p:cNvPr id="4" name="Espace réservé du numéro de diapositive 3"/>
          <p:cNvSpPr>
            <a:spLocks noGrp="1"/>
          </p:cNvSpPr>
          <p:nvPr>
            <p:ph type="sldNum" sz="quarter" idx="10"/>
          </p:nvPr>
        </p:nvSpPr>
        <p:spPr/>
        <p:txBody>
          <a:bodyPr/>
          <a:lstStyle/>
          <a:p>
            <a:fld id="{DC0ABC4B-D8BD-445B-AAEE-1EC55DAA9F70}" type="slidenum">
              <a:rPr lang="fr-FR" smtClean="0"/>
              <a:pPr/>
              <a:t>52</a:t>
            </a:fld>
            <a:endParaRPr lang="fr-FR"/>
          </a:p>
        </p:txBody>
      </p:sp>
    </p:spTree>
    <p:extLst>
      <p:ext uri="{BB962C8B-B14F-4D97-AF65-F5344CB8AC3E}">
        <p14:creationId xmlns:p14="http://schemas.microsoft.com/office/powerpoint/2010/main" val="16853948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L’animateur rappellera les règles d’abattement sur parts sociales, PV sur titres ainsi que la </a:t>
            </a:r>
            <a:r>
              <a:rPr lang="fr-FR" dirty="0" err="1"/>
              <a:t>csg</a:t>
            </a:r>
            <a:r>
              <a:rPr lang="fr-FR" dirty="0"/>
              <a:t> déductible</a:t>
            </a:r>
          </a:p>
          <a:p>
            <a:r>
              <a:rPr lang="fr-FR" dirty="0"/>
              <a:t>L’ensemble de ses déductions n’étant possible que si choix barème IR</a:t>
            </a:r>
          </a:p>
          <a:p>
            <a:r>
              <a:rPr lang="fr-FR" dirty="0"/>
              <a:t>Bien préciser que le PAS devrait s’appliquer aussi mais que pour ne pas  surcharger l’exercice qui tient à d démontrer le choix offert au contribuable d’opter pour le barème qui lui est favorable ici</a:t>
            </a:r>
          </a:p>
          <a:p>
            <a:r>
              <a:rPr lang="fr-FR" dirty="0"/>
              <a:t>En ce qui concerne les PS, seuls les plus-values sont imposées puisque déjà prélevées à la source pour les parts sociales !</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53</a:t>
            </a:fld>
            <a:endParaRPr lang="fr-FR" dirty="0"/>
          </a:p>
        </p:txBody>
      </p:sp>
    </p:spTree>
    <p:extLst>
      <p:ext uri="{BB962C8B-B14F-4D97-AF65-F5344CB8AC3E}">
        <p14:creationId xmlns:p14="http://schemas.microsoft.com/office/powerpoint/2010/main" val="4874990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L’animateur rappellera les règles d’abattement sur parts sociales, PV sur titres ainsi que la </a:t>
            </a:r>
            <a:r>
              <a:rPr lang="fr-FR" dirty="0" err="1"/>
              <a:t>csg</a:t>
            </a:r>
            <a:r>
              <a:rPr lang="fr-FR" dirty="0"/>
              <a:t> déductible</a:t>
            </a:r>
          </a:p>
          <a:p>
            <a:r>
              <a:rPr lang="fr-FR" dirty="0"/>
              <a:t>L’ensemble de ses déductions n’étant possible que si choix barème IR</a:t>
            </a:r>
          </a:p>
          <a:p>
            <a:r>
              <a:rPr lang="fr-FR" dirty="0"/>
              <a:t>Bien préciser que le PAS devrait s’appliquer aussi mais que pour ne pas  surcharger l’exercice qui tient à d démontrer le choix offert au contribuable d’opter pour le barème qui lui est favorable ici</a:t>
            </a:r>
          </a:p>
          <a:p>
            <a:r>
              <a:rPr lang="fr-FR" dirty="0"/>
              <a:t>En ce qui concerne les PS, seuls les plus-values sont imposées puisque </a:t>
            </a:r>
            <a:r>
              <a:rPr lang="fr-FR" dirty="0" err="1"/>
              <a:t>deja</a:t>
            </a:r>
            <a:r>
              <a:rPr lang="fr-FR" dirty="0"/>
              <a:t> prélevées à la source pour les parts sociales !</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54</a:t>
            </a:fld>
            <a:endParaRPr lang="fr-FR" dirty="0"/>
          </a:p>
        </p:txBody>
      </p:sp>
    </p:spTree>
    <p:extLst>
      <p:ext uri="{BB962C8B-B14F-4D97-AF65-F5344CB8AC3E}">
        <p14:creationId xmlns:p14="http://schemas.microsoft.com/office/powerpoint/2010/main" val="647943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55</a:t>
            </a:fld>
            <a:endParaRPr lang="fr-FR" dirty="0"/>
          </a:p>
        </p:txBody>
      </p:sp>
    </p:spTree>
    <p:extLst>
      <p:ext uri="{BB962C8B-B14F-4D97-AF65-F5344CB8AC3E}">
        <p14:creationId xmlns:p14="http://schemas.microsoft.com/office/powerpoint/2010/main" val="14327874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56</a:t>
            </a:fld>
            <a:endParaRPr lang="fr-FR" dirty="0"/>
          </a:p>
        </p:txBody>
      </p:sp>
    </p:spTree>
    <p:extLst>
      <p:ext uri="{BB962C8B-B14F-4D97-AF65-F5344CB8AC3E}">
        <p14:creationId xmlns:p14="http://schemas.microsoft.com/office/powerpoint/2010/main" val="31491531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57</a:t>
            </a:fld>
            <a:endParaRPr lang="fr-FR" dirty="0"/>
          </a:p>
        </p:txBody>
      </p:sp>
    </p:spTree>
    <p:extLst>
      <p:ext uri="{BB962C8B-B14F-4D97-AF65-F5344CB8AC3E}">
        <p14:creationId xmlns:p14="http://schemas.microsoft.com/office/powerpoint/2010/main" val="21564902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58</a:t>
            </a:fld>
            <a:endParaRPr lang="fr-FR" dirty="0"/>
          </a:p>
        </p:txBody>
      </p:sp>
    </p:spTree>
    <p:extLst>
      <p:ext uri="{BB962C8B-B14F-4D97-AF65-F5344CB8AC3E}">
        <p14:creationId xmlns:p14="http://schemas.microsoft.com/office/powerpoint/2010/main" val="15145160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59</a:t>
            </a:fld>
            <a:endParaRPr lang="fr-FR" dirty="0"/>
          </a:p>
        </p:txBody>
      </p:sp>
    </p:spTree>
    <p:extLst>
      <p:ext uri="{BB962C8B-B14F-4D97-AF65-F5344CB8AC3E}">
        <p14:creationId xmlns:p14="http://schemas.microsoft.com/office/powerpoint/2010/main" val="32071956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60</a:t>
            </a:fld>
            <a:endParaRPr lang="fr-FR" dirty="0"/>
          </a:p>
        </p:txBody>
      </p:sp>
    </p:spTree>
    <p:extLst>
      <p:ext uri="{BB962C8B-B14F-4D97-AF65-F5344CB8AC3E}">
        <p14:creationId xmlns:p14="http://schemas.microsoft.com/office/powerpoint/2010/main" val="41461090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61</a:t>
            </a:fld>
            <a:endParaRPr lang="fr-FR" dirty="0"/>
          </a:p>
        </p:txBody>
      </p:sp>
    </p:spTree>
    <p:extLst>
      <p:ext uri="{BB962C8B-B14F-4D97-AF65-F5344CB8AC3E}">
        <p14:creationId xmlns:p14="http://schemas.microsoft.com/office/powerpoint/2010/main" val="2526403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62</a:t>
            </a:fld>
            <a:endParaRPr lang="fr-FR" dirty="0"/>
          </a:p>
        </p:txBody>
      </p:sp>
    </p:spTree>
    <p:extLst>
      <p:ext uri="{BB962C8B-B14F-4D97-AF65-F5344CB8AC3E}">
        <p14:creationId xmlns:p14="http://schemas.microsoft.com/office/powerpoint/2010/main" val="35599406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63</a:t>
            </a:fld>
            <a:endParaRPr lang="fr-FR" dirty="0"/>
          </a:p>
        </p:txBody>
      </p:sp>
    </p:spTree>
    <p:extLst>
      <p:ext uri="{BB962C8B-B14F-4D97-AF65-F5344CB8AC3E}">
        <p14:creationId xmlns:p14="http://schemas.microsoft.com/office/powerpoint/2010/main" val="9525351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64</a:t>
            </a:fld>
            <a:endParaRPr lang="fr-FR" dirty="0"/>
          </a:p>
        </p:txBody>
      </p:sp>
    </p:spTree>
    <p:extLst>
      <p:ext uri="{BB962C8B-B14F-4D97-AF65-F5344CB8AC3E}">
        <p14:creationId xmlns:p14="http://schemas.microsoft.com/office/powerpoint/2010/main" val="37061155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65</a:t>
            </a:fld>
            <a:endParaRPr lang="fr-FR" dirty="0"/>
          </a:p>
        </p:txBody>
      </p:sp>
    </p:spTree>
    <p:extLst>
      <p:ext uri="{BB962C8B-B14F-4D97-AF65-F5344CB8AC3E}">
        <p14:creationId xmlns:p14="http://schemas.microsoft.com/office/powerpoint/2010/main" val="36188653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L’animateur rappellera les grandes lignes du dispositif</a:t>
            </a:r>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66</a:t>
            </a:fld>
            <a:endParaRPr lang="fr-FR" dirty="0"/>
          </a:p>
        </p:txBody>
      </p:sp>
    </p:spTree>
    <p:extLst>
      <p:ext uri="{BB962C8B-B14F-4D97-AF65-F5344CB8AC3E}">
        <p14:creationId xmlns:p14="http://schemas.microsoft.com/office/powerpoint/2010/main" val="26776412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67</a:t>
            </a:fld>
            <a:endParaRPr lang="fr-FR" dirty="0"/>
          </a:p>
        </p:txBody>
      </p:sp>
    </p:spTree>
    <p:extLst>
      <p:ext uri="{BB962C8B-B14F-4D97-AF65-F5344CB8AC3E}">
        <p14:creationId xmlns:p14="http://schemas.microsoft.com/office/powerpoint/2010/main" val="39744321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68</a:t>
            </a:fld>
            <a:endParaRPr lang="fr-FR" dirty="0"/>
          </a:p>
        </p:txBody>
      </p:sp>
    </p:spTree>
    <p:extLst>
      <p:ext uri="{BB962C8B-B14F-4D97-AF65-F5344CB8AC3E}">
        <p14:creationId xmlns:p14="http://schemas.microsoft.com/office/powerpoint/2010/main" val="750511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69</a:t>
            </a:fld>
            <a:endParaRPr lang="fr-FR" dirty="0"/>
          </a:p>
        </p:txBody>
      </p:sp>
    </p:spTree>
    <p:extLst>
      <p:ext uri="{BB962C8B-B14F-4D97-AF65-F5344CB8AC3E}">
        <p14:creationId xmlns:p14="http://schemas.microsoft.com/office/powerpoint/2010/main" val="3597207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70</a:t>
            </a:fld>
            <a:endParaRPr lang="fr-FR" dirty="0"/>
          </a:p>
        </p:txBody>
      </p:sp>
    </p:spTree>
    <p:extLst>
      <p:ext uri="{BB962C8B-B14F-4D97-AF65-F5344CB8AC3E}">
        <p14:creationId xmlns:p14="http://schemas.microsoft.com/office/powerpoint/2010/main" val="20844797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71</a:t>
            </a:fld>
            <a:endParaRPr lang="fr-FR" dirty="0"/>
          </a:p>
        </p:txBody>
      </p:sp>
    </p:spTree>
    <p:extLst>
      <p:ext uri="{BB962C8B-B14F-4D97-AF65-F5344CB8AC3E}">
        <p14:creationId xmlns:p14="http://schemas.microsoft.com/office/powerpoint/2010/main" val="4228141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72</a:t>
            </a:fld>
            <a:endParaRPr lang="fr-FR" dirty="0"/>
          </a:p>
        </p:txBody>
      </p:sp>
    </p:spTree>
    <p:extLst>
      <p:ext uri="{BB962C8B-B14F-4D97-AF65-F5344CB8AC3E}">
        <p14:creationId xmlns:p14="http://schemas.microsoft.com/office/powerpoint/2010/main" val="14535815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Uniquement aux asso et fondations reconnues d’utilité publique auparavant</a:t>
            </a:r>
          </a:p>
          <a:p>
            <a:endParaRPr lang="fr-FR" dirty="0"/>
          </a:p>
        </p:txBody>
      </p:sp>
      <p:sp>
        <p:nvSpPr>
          <p:cNvPr id="4" name="Espace réservé du numéro de diapositive 3"/>
          <p:cNvSpPr>
            <a:spLocks noGrp="1"/>
          </p:cNvSpPr>
          <p:nvPr>
            <p:ph type="sldNum" sz="quarter" idx="5"/>
          </p:nvPr>
        </p:nvSpPr>
        <p:spPr/>
        <p:txBody>
          <a:bodyPr/>
          <a:lstStyle/>
          <a:p>
            <a:fld id="{5FEA0DF9-7616-45D9-8ECF-111A7671FE4A}" type="slidenum">
              <a:rPr lang="fr-FR" smtClean="0"/>
              <a:t>73</a:t>
            </a:fld>
            <a:endParaRPr lang="fr-FR" dirty="0"/>
          </a:p>
        </p:txBody>
      </p:sp>
    </p:spTree>
    <p:extLst>
      <p:ext uri="{BB962C8B-B14F-4D97-AF65-F5344CB8AC3E}">
        <p14:creationId xmlns:p14="http://schemas.microsoft.com/office/powerpoint/2010/main" val="39715588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FEA0DF9-7616-45D9-8ECF-111A7671FE4A}" type="slidenum">
              <a:rPr lang="fr-FR" smtClean="0"/>
              <a:t>74</a:t>
            </a:fld>
            <a:endParaRPr lang="fr-FR" dirty="0"/>
          </a:p>
        </p:txBody>
      </p:sp>
    </p:spTree>
    <p:extLst>
      <p:ext uri="{BB962C8B-B14F-4D97-AF65-F5344CB8AC3E}">
        <p14:creationId xmlns:p14="http://schemas.microsoft.com/office/powerpoint/2010/main" val="41655869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TITR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4DA400C5-B3B1-40A8-83B4-26FD8F5202EA}"/>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7620" y="3710451"/>
            <a:ext cx="9151620" cy="1455274"/>
          </a:xfrm>
          <a:prstGeom prst="rect">
            <a:avLst/>
          </a:prstGeom>
          <a:noFill/>
          <a:ln>
            <a:noFill/>
          </a:ln>
        </p:spPr>
      </p:pic>
      <p:grpSp>
        <p:nvGrpSpPr>
          <p:cNvPr id="15" name="Groupe 14">
            <a:extLst>
              <a:ext uri="{FF2B5EF4-FFF2-40B4-BE49-F238E27FC236}">
                <a16:creationId xmlns:a16="http://schemas.microsoft.com/office/drawing/2014/main" id="{5C4F2734-9C8F-48C8-93CD-D93366A52DD8}"/>
              </a:ext>
            </a:extLst>
          </p:cNvPr>
          <p:cNvGrpSpPr/>
          <p:nvPr userDrawn="1"/>
        </p:nvGrpSpPr>
        <p:grpSpPr>
          <a:xfrm>
            <a:off x="3968114" y="-8255"/>
            <a:ext cx="5183506" cy="4488180"/>
            <a:chOff x="3968114" y="-8255"/>
            <a:chExt cx="5183506" cy="4488180"/>
          </a:xfrm>
        </p:grpSpPr>
        <p:sp>
          <p:nvSpPr>
            <p:cNvPr id="8" name="Rectangle 7">
              <a:extLst>
                <a:ext uri="{FF2B5EF4-FFF2-40B4-BE49-F238E27FC236}">
                  <a16:creationId xmlns:a16="http://schemas.microsoft.com/office/drawing/2014/main" id="{B565D71B-F216-40AF-AA05-10DA5458EA8B}"/>
                </a:ext>
              </a:extLst>
            </p:cNvPr>
            <p:cNvSpPr/>
            <p:nvPr userDrawn="1"/>
          </p:nvSpPr>
          <p:spPr>
            <a:xfrm>
              <a:off x="7821168" y="2955925"/>
              <a:ext cx="1330452" cy="1508722"/>
            </a:xfrm>
            <a:custGeom>
              <a:avLst/>
              <a:gdLst>
                <a:gd name="connsiteX0" fmla="*/ 0 w 1196340"/>
                <a:gd name="connsiteY0" fmla="*/ 0 h 990562"/>
                <a:gd name="connsiteX1" fmla="*/ 1196340 w 1196340"/>
                <a:gd name="connsiteY1" fmla="*/ 0 h 990562"/>
                <a:gd name="connsiteX2" fmla="*/ 1196340 w 1196340"/>
                <a:gd name="connsiteY2" fmla="*/ 990562 h 990562"/>
                <a:gd name="connsiteX3" fmla="*/ 0 w 1196340"/>
                <a:gd name="connsiteY3" fmla="*/ 990562 h 990562"/>
                <a:gd name="connsiteX4" fmla="*/ 0 w 1196340"/>
                <a:gd name="connsiteY4" fmla="*/ 0 h 990562"/>
                <a:gd name="connsiteX0" fmla="*/ 0 w 1196340"/>
                <a:gd name="connsiteY0" fmla="*/ 0 h 1508722"/>
                <a:gd name="connsiteX1" fmla="*/ 1196340 w 1196340"/>
                <a:gd name="connsiteY1" fmla="*/ 0 h 1508722"/>
                <a:gd name="connsiteX2" fmla="*/ 1196340 w 1196340"/>
                <a:gd name="connsiteY2" fmla="*/ 990562 h 1508722"/>
                <a:gd name="connsiteX3" fmla="*/ 286512 w 1196340"/>
                <a:gd name="connsiteY3" fmla="*/ 1508722 h 1508722"/>
                <a:gd name="connsiteX4" fmla="*/ 0 w 1196340"/>
                <a:gd name="connsiteY4" fmla="*/ 0 h 1508722"/>
                <a:gd name="connsiteX0" fmla="*/ 0 w 1330452"/>
                <a:gd name="connsiteY0" fmla="*/ 725424 h 1508722"/>
                <a:gd name="connsiteX1" fmla="*/ 1330452 w 1330452"/>
                <a:gd name="connsiteY1" fmla="*/ 0 h 1508722"/>
                <a:gd name="connsiteX2" fmla="*/ 1330452 w 1330452"/>
                <a:gd name="connsiteY2" fmla="*/ 990562 h 1508722"/>
                <a:gd name="connsiteX3" fmla="*/ 420624 w 1330452"/>
                <a:gd name="connsiteY3" fmla="*/ 1508722 h 1508722"/>
                <a:gd name="connsiteX4" fmla="*/ 0 w 1330452"/>
                <a:gd name="connsiteY4" fmla="*/ 725424 h 1508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452" h="1508722">
                  <a:moveTo>
                    <a:pt x="0" y="725424"/>
                  </a:moveTo>
                  <a:lnTo>
                    <a:pt x="1330452" y="0"/>
                  </a:lnTo>
                  <a:lnTo>
                    <a:pt x="1330452" y="990562"/>
                  </a:lnTo>
                  <a:lnTo>
                    <a:pt x="420624" y="1508722"/>
                  </a:lnTo>
                  <a:lnTo>
                    <a:pt x="0" y="725424"/>
                  </a:lnTo>
                  <a:close/>
                </a:path>
              </a:pathLst>
            </a:cu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8679ABB-3107-4EBF-902A-42A78F7E945C}"/>
                </a:ext>
              </a:extLst>
            </p:cNvPr>
            <p:cNvSpPr/>
            <p:nvPr userDrawn="1"/>
          </p:nvSpPr>
          <p:spPr>
            <a:xfrm>
              <a:off x="4114800" y="-8255"/>
              <a:ext cx="5036820" cy="4488180"/>
            </a:xfrm>
            <a:custGeom>
              <a:avLst/>
              <a:gdLst>
                <a:gd name="connsiteX0" fmla="*/ 0 w 4267200"/>
                <a:gd name="connsiteY0" fmla="*/ 0 h 2971800"/>
                <a:gd name="connsiteX1" fmla="*/ 4267200 w 4267200"/>
                <a:gd name="connsiteY1" fmla="*/ 0 h 2971800"/>
                <a:gd name="connsiteX2" fmla="*/ 4267200 w 4267200"/>
                <a:gd name="connsiteY2" fmla="*/ 2971800 h 2971800"/>
                <a:gd name="connsiteX3" fmla="*/ 0 w 4267200"/>
                <a:gd name="connsiteY3" fmla="*/ 2971800 h 2971800"/>
                <a:gd name="connsiteX4" fmla="*/ 0 w 4267200"/>
                <a:gd name="connsiteY4" fmla="*/ 0 h 2971800"/>
                <a:gd name="connsiteX0" fmla="*/ 0 w 5052060"/>
                <a:gd name="connsiteY0" fmla="*/ 0 h 3649980"/>
                <a:gd name="connsiteX1" fmla="*/ 5052060 w 5052060"/>
                <a:gd name="connsiteY1" fmla="*/ 678180 h 3649980"/>
                <a:gd name="connsiteX2" fmla="*/ 5052060 w 5052060"/>
                <a:gd name="connsiteY2" fmla="*/ 3649980 h 3649980"/>
                <a:gd name="connsiteX3" fmla="*/ 784860 w 5052060"/>
                <a:gd name="connsiteY3" fmla="*/ 3649980 h 3649980"/>
                <a:gd name="connsiteX4" fmla="*/ 0 w 5052060"/>
                <a:gd name="connsiteY4" fmla="*/ 0 h 3649980"/>
                <a:gd name="connsiteX0" fmla="*/ 0 w 5052060"/>
                <a:gd name="connsiteY0" fmla="*/ 0 h 4488180"/>
                <a:gd name="connsiteX1" fmla="*/ 5052060 w 5052060"/>
                <a:gd name="connsiteY1" fmla="*/ 678180 h 4488180"/>
                <a:gd name="connsiteX2" fmla="*/ 5052060 w 5052060"/>
                <a:gd name="connsiteY2" fmla="*/ 3649980 h 4488180"/>
                <a:gd name="connsiteX3" fmla="*/ 2179320 w 5052060"/>
                <a:gd name="connsiteY3" fmla="*/ 4488180 h 4488180"/>
                <a:gd name="connsiteX4" fmla="*/ 0 w 5052060"/>
                <a:gd name="connsiteY4" fmla="*/ 0 h 4488180"/>
                <a:gd name="connsiteX0" fmla="*/ 0 w 5052060"/>
                <a:gd name="connsiteY0" fmla="*/ 0 h 4488180"/>
                <a:gd name="connsiteX1" fmla="*/ 4754880 w 5052060"/>
                <a:gd name="connsiteY1" fmla="*/ 0 h 4488180"/>
                <a:gd name="connsiteX2" fmla="*/ 5052060 w 5052060"/>
                <a:gd name="connsiteY2" fmla="*/ 3649980 h 4488180"/>
                <a:gd name="connsiteX3" fmla="*/ 2179320 w 5052060"/>
                <a:gd name="connsiteY3" fmla="*/ 4488180 h 4488180"/>
                <a:gd name="connsiteX4" fmla="*/ 0 w 5052060"/>
                <a:gd name="connsiteY4" fmla="*/ 0 h 4488180"/>
                <a:gd name="connsiteX0" fmla="*/ 0 w 4754880"/>
                <a:gd name="connsiteY0" fmla="*/ 0 h 4488180"/>
                <a:gd name="connsiteX1" fmla="*/ 4754880 w 4754880"/>
                <a:gd name="connsiteY1" fmla="*/ 0 h 4488180"/>
                <a:gd name="connsiteX2" fmla="*/ 4213860 w 4754880"/>
                <a:gd name="connsiteY2" fmla="*/ 2880360 h 4488180"/>
                <a:gd name="connsiteX3" fmla="*/ 2179320 w 4754880"/>
                <a:gd name="connsiteY3" fmla="*/ 4488180 h 4488180"/>
                <a:gd name="connsiteX4" fmla="*/ 0 w 4754880"/>
                <a:gd name="connsiteY4" fmla="*/ 0 h 4488180"/>
                <a:gd name="connsiteX0" fmla="*/ 0 w 4754880"/>
                <a:gd name="connsiteY0" fmla="*/ 0 h 4488180"/>
                <a:gd name="connsiteX1" fmla="*/ 4754880 w 4754880"/>
                <a:gd name="connsiteY1" fmla="*/ 0 h 4488180"/>
                <a:gd name="connsiteX2" fmla="*/ 4732020 w 4754880"/>
                <a:gd name="connsiteY2" fmla="*/ 2880360 h 4488180"/>
                <a:gd name="connsiteX3" fmla="*/ 2179320 w 4754880"/>
                <a:gd name="connsiteY3" fmla="*/ 4488180 h 4488180"/>
                <a:gd name="connsiteX4" fmla="*/ 0 w 4754880"/>
                <a:gd name="connsiteY4" fmla="*/ 0 h 4488180"/>
                <a:gd name="connsiteX0" fmla="*/ 0 w 5036820"/>
                <a:gd name="connsiteY0" fmla="*/ 7620 h 4488180"/>
                <a:gd name="connsiteX1" fmla="*/ 5036820 w 5036820"/>
                <a:gd name="connsiteY1" fmla="*/ 0 h 4488180"/>
                <a:gd name="connsiteX2" fmla="*/ 5013960 w 5036820"/>
                <a:gd name="connsiteY2" fmla="*/ 2880360 h 4488180"/>
                <a:gd name="connsiteX3" fmla="*/ 2461260 w 5036820"/>
                <a:gd name="connsiteY3" fmla="*/ 4488180 h 4488180"/>
                <a:gd name="connsiteX4" fmla="*/ 0 w 5036820"/>
                <a:gd name="connsiteY4" fmla="*/ 7620 h 4488180"/>
                <a:gd name="connsiteX0" fmla="*/ 0 w 5044440"/>
                <a:gd name="connsiteY0" fmla="*/ 7620 h 4488180"/>
                <a:gd name="connsiteX1" fmla="*/ 5036820 w 5044440"/>
                <a:gd name="connsiteY1" fmla="*/ 0 h 4488180"/>
                <a:gd name="connsiteX2" fmla="*/ 5044440 w 5044440"/>
                <a:gd name="connsiteY2" fmla="*/ 3032760 h 4488180"/>
                <a:gd name="connsiteX3" fmla="*/ 2461260 w 5044440"/>
                <a:gd name="connsiteY3" fmla="*/ 4488180 h 4488180"/>
                <a:gd name="connsiteX4" fmla="*/ 0 w 5044440"/>
                <a:gd name="connsiteY4" fmla="*/ 7620 h 4488180"/>
                <a:gd name="connsiteX0" fmla="*/ 0 w 5036820"/>
                <a:gd name="connsiteY0" fmla="*/ 7620 h 4488180"/>
                <a:gd name="connsiteX1" fmla="*/ 5036820 w 5036820"/>
                <a:gd name="connsiteY1" fmla="*/ 0 h 4488180"/>
                <a:gd name="connsiteX2" fmla="*/ 5024120 w 5036820"/>
                <a:gd name="connsiteY2" fmla="*/ 3037840 h 4488180"/>
                <a:gd name="connsiteX3" fmla="*/ 2461260 w 5036820"/>
                <a:gd name="connsiteY3" fmla="*/ 4488180 h 4488180"/>
                <a:gd name="connsiteX4" fmla="*/ 0 w 5036820"/>
                <a:gd name="connsiteY4" fmla="*/ 7620 h 4488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820" h="4488180">
                  <a:moveTo>
                    <a:pt x="0" y="7620"/>
                  </a:moveTo>
                  <a:lnTo>
                    <a:pt x="5036820" y="0"/>
                  </a:lnTo>
                  <a:cubicBezTo>
                    <a:pt x="5032587" y="1012613"/>
                    <a:pt x="5028353" y="2025227"/>
                    <a:pt x="5024120" y="3037840"/>
                  </a:cubicBezTo>
                  <a:lnTo>
                    <a:pt x="2461260" y="4488180"/>
                  </a:lnTo>
                  <a:lnTo>
                    <a:pt x="0" y="76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a:extLst>
                <a:ext uri="{FF2B5EF4-FFF2-40B4-BE49-F238E27FC236}">
                  <a16:creationId xmlns:a16="http://schemas.microsoft.com/office/drawing/2014/main" id="{B592B7C3-81A1-49F4-9168-BADBF3E119EB}"/>
                </a:ext>
              </a:extLst>
            </p:cNvPr>
            <p:cNvGrpSpPr/>
            <p:nvPr userDrawn="1"/>
          </p:nvGrpSpPr>
          <p:grpSpPr>
            <a:xfrm>
              <a:off x="3968114" y="165100"/>
              <a:ext cx="2889886" cy="752475"/>
              <a:chOff x="3968114" y="165100"/>
              <a:chExt cx="2889886" cy="752475"/>
            </a:xfrm>
          </p:grpSpPr>
          <p:sp>
            <p:nvSpPr>
              <p:cNvPr id="2" name="Parallélogramme 1">
                <a:extLst>
                  <a:ext uri="{FF2B5EF4-FFF2-40B4-BE49-F238E27FC236}">
                    <a16:creationId xmlns:a16="http://schemas.microsoft.com/office/drawing/2014/main" id="{C56175ED-0913-4C5E-92E1-51753BB1D906}"/>
                  </a:ext>
                </a:extLst>
              </p:cNvPr>
              <p:cNvSpPr/>
              <p:nvPr userDrawn="1"/>
            </p:nvSpPr>
            <p:spPr>
              <a:xfrm flipV="1">
                <a:off x="3970020" y="307975"/>
                <a:ext cx="2887980" cy="609600"/>
              </a:xfrm>
              <a:prstGeom prst="parallelogram">
                <a:avLst>
                  <a:gd name="adj" fmla="val 58750"/>
                </a:avLst>
              </a:prstGeom>
              <a:solidFill>
                <a:srgbClr val="F1C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isocèle 3">
                <a:extLst>
                  <a:ext uri="{FF2B5EF4-FFF2-40B4-BE49-F238E27FC236}">
                    <a16:creationId xmlns:a16="http://schemas.microsoft.com/office/drawing/2014/main" id="{24B2D58D-3BBB-4BC4-BF0F-0E6BF492B7EE}"/>
                  </a:ext>
                </a:extLst>
              </p:cNvPr>
              <p:cNvSpPr/>
              <p:nvPr userDrawn="1"/>
            </p:nvSpPr>
            <p:spPr>
              <a:xfrm>
                <a:off x="3968114" y="165100"/>
                <a:ext cx="324000" cy="144000"/>
              </a:xfrm>
              <a:prstGeom prst="triangle">
                <a:avLst>
                  <a:gd name="adj" fmla="val 73519"/>
                </a:avLst>
              </a:prstGeom>
              <a:solidFill>
                <a:srgbClr val="AD84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24" name="Espace réservé pour une image  23">
            <a:extLst>
              <a:ext uri="{FF2B5EF4-FFF2-40B4-BE49-F238E27FC236}">
                <a16:creationId xmlns:a16="http://schemas.microsoft.com/office/drawing/2014/main" id="{AB698AF8-85FC-43C0-8449-D6E77344A56E}"/>
              </a:ext>
            </a:extLst>
          </p:cNvPr>
          <p:cNvSpPr>
            <a:spLocks noGrp="1"/>
          </p:cNvSpPr>
          <p:nvPr>
            <p:ph type="pic" sz="quarter" idx="16"/>
          </p:nvPr>
        </p:nvSpPr>
        <p:spPr>
          <a:xfrm>
            <a:off x="4396739" y="-8694"/>
            <a:ext cx="4747261" cy="4488376"/>
          </a:xfrm>
          <a:custGeom>
            <a:avLst/>
            <a:gdLst>
              <a:gd name="connsiteX0" fmla="*/ 0 w 4747261"/>
              <a:gd name="connsiteY0" fmla="*/ 0 h 2956560"/>
              <a:gd name="connsiteX1" fmla="*/ 4747261 w 4747261"/>
              <a:gd name="connsiteY1" fmla="*/ 0 h 2956560"/>
              <a:gd name="connsiteX2" fmla="*/ 4747261 w 4747261"/>
              <a:gd name="connsiteY2" fmla="*/ 2956560 h 2956560"/>
              <a:gd name="connsiteX3" fmla="*/ 0 w 4747261"/>
              <a:gd name="connsiteY3" fmla="*/ 2956560 h 2956560"/>
              <a:gd name="connsiteX4" fmla="*/ 0 w 4747261"/>
              <a:gd name="connsiteY4" fmla="*/ 0 h 2956560"/>
              <a:gd name="connsiteX0" fmla="*/ 0 w 4747261"/>
              <a:gd name="connsiteY0" fmla="*/ 0 h 4488376"/>
              <a:gd name="connsiteX1" fmla="*/ 4747261 w 4747261"/>
              <a:gd name="connsiteY1" fmla="*/ 0 h 4488376"/>
              <a:gd name="connsiteX2" fmla="*/ 4747261 w 4747261"/>
              <a:gd name="connsiteY2" fmla="*/ 2956560 h 4488376"/>
              <a:gd name="connsiteX3" fmla="*/ 2188307 w 4747261"/>
              <a:gd name="connsiteY3" fmla="*/ 4488376 h 4488376"/>
              <a:gd name="connsiteX4" fmla="*/ 0 w 4747261"/>
              <a:gd name="connsiteY4" fmla="*/ 0 h 4488376"/>
              <a:gd name="connsiteX0" fmla="*/ 0 w 4747261"/>
              <a:gd name="connsiteY0" fmla="*/ 0 h 4488376"/>
              <a:gd name="connsiteX1" fmla="*/ 4747261 w 4747261"/>
              <a:gd name="connsiteY1" fmla="*/ 0 h 4488376"/>
              <a:gd name="connsiteX2" fmla="*/ 4747261 w 4747261"/>
              <a:gd name="connsiteY2" fmla="*/ 2854960 h 4488376"/>
              <a:gd name="connsiteX3" fmla="*/ 2188307 w 4747261"/>
              <a:gd name="connsiteY3" fmla="*/ 4488376 h 4488376"/>
              <a:gd name="connsiteX4" fmla="*/ 0 w 4747261"/>
              <a:gd name="connsiteY4" fmla="*/ 0 h 4488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7261" h="4488376">
                <a:moveTo>
                  <a:pt x="0" y="0"/>
                </a:moveTo>
                <a:lnTo>
                  <a:pt x="4747261" y="0"/>
                </a:lnTo>
                <a:lnTo>
                  <a:pt x="4747261" y="2854960"/>
                </a:lnTo>
                <a:lnTo>
                  <a:pt x="2188307" y="4488376"/>
                </a:lnTo>
                <a:lnTo>
                  <a:pt x="0" y="0"/>
                </a:lnTo>
                <a:close/>
              </a:path>
            </a:pathLst>
          </a:custGeom>
        </p:spPr>
        <p:txBody>
          <a:bodyPr anchor="t"/>
          <a:lstStyle>
            <a:lvl1pPr algn="r">
              <a:defRPr>
                <a:solidFill>
                  <a:schemeClr val="bg1"/>
                </a:solidFill>
              </a:defRPr>
            </a:lvl1pPr>
          </a:lstStyle>
          <a:p>
            <a:endParaRPr lang="fr-FR" dirty="0"/>
          </a:p>
        </p:txBody>
      </p:sp>
      <p:pic>
        <p:nvPicPr>
          <p:cNvPr id="11" name="Image 10">
            <a:extLst>
              <a:ext uri="{FF2B5EF4-FFF2-40B4-BE49-F238E27FC236}">
                <a16:creationId xmlns:a16="http://schemas.microsoft.com/office/drawing/2014/main" id="{5EDD9D82-7EE0-4553-9273-1D2252C07AD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848600" y="5379866"/>
            <a:ext cx="1104023" cy="319259"/>
          </a:xfrm>
          <a:prstGeom prst="rect">
            <a:avLst/>
          </a:prstGeom>
        </p:spPr>
      </p:pic>
      <p:sp>
        <p:nvSpPr>
          <p:cNvPr id="3" name="Espace réservé pour une image  2">
            <a:extLst>
              <a:ext uri="{FF2B5EF4-FFF2-40B4-BE49-F238E27FC236}">
                <a16:creationId xmlns:a16="http://schemas.microsoft.com/office/drawing/2014/main" id="{439779D2-5D74-4A44-951D-7FA4C8952715}"/>
              </a:ext>
            </a:extLst>
          </p:cNvPr>
          <p:cNvSpPr>
            <a:spLocks noGrp="1"/>
          </p:cNvSpPr>
          <p:nvPr>
            <p:ph type="pic" sz="quarter" idx="10" hasCustomPrompt="1"/>
          </p:nvPr>
        </p:nvSpPr>
        <p:spPr>
          <a:xfrm>
            <a:off x="888999" y="79375"/>
            <a:ext cx="2057400" cy="838200"/>
          </a:xfrm>
          <a:prstGeom prst="rect">
            <a:avLst/>
          </a:prstGeom>
        </p:spPr>
        <p:txBody>
          <a:bodyPr/>
          <a:lstStyle>
            <a:lvl1pPr>
              <a:defRPr/>
            </a:lvl1pPr>
          </a:lstStyle>
          <a:p>
            <a:r>
              <a:rPr lang="fr-FR" dirty="0"/>
              <a:t>Logo client</a:t>
            </a:r>
          </a:p>
        </p:txBody>
      </p:sp>
      <p:sp>
        <p:nvSpPr>
          <p:cNvPr id="6" name="Rectangle 5">
            <a:extLst>
              <a:ext uri="{FF2B5EF4-FFF2-40B4-BE49-F238E27FC236}">
                <a16:creationId xmlns:a16="http://schemas.microsoft.com/office/drawing/2014/main" id="{988164D8-6F6C-4A48-A988-4EEC860F55AC}"/>
              </a:ext>
            </a:extLst>
          </p:cNvPr>
          <p:cNvSpPr/>
          <p:nvPr userDrawn="1"/>
        </p:nvSpPr>
        <p:spPr>
          <a:xfrm rot="19862199">
            <a:off x="-381570" y="45783"/>
            <a:ext cx="968445" cy="1368784"/>
          </a:xfrm>
          <a:custGeom>
            <a:avLst/>
            <a:gdLst>
              <a:gd name="connsiteX0" fmla="*/ 0 w 1143000"/>
              <a:gd name="connsiteY0" fmla="*/ 0 h 1447800"/>
              <a:gd name="connsiteX1" fmla="*/ 1143000 w 1143000"/>
              <a:gd name="connsiteY1" fmla="*/ 0 h 1447800"/>
              <a:gd name="connsiteX2" fmla="*/ 1143000 w 1143000"/>
              <a:gd name="connsiteY2" fmla="*/ 1447800 h 1447800"/>
              <a:gd name="connsiteX3" fmla="*/ 0 w 1143000"/>
              <a:gd name="connsiteY3" fmla="*/ 1447800 h 1447800"/>
              <a:gd name="connsiteX4" fmla="*/ 0 w 1143000"/>
              <a:gd name="connsiteY4" fmla="*/ 0 h 1447800"/>
              <a:gd name="connsiteX0" fmla="*/ 0 w 1143000"/>
              <a:gd name="connsiteY0" fmla="*/ 0 h 1447800"/>
              <a:gd name="connsiteX1" fmla="*/ 1143000 w 1143000"/>
              <a:gd name="connsiteY1" fmla="*/ 0 h 1447800"/>
              <a:gd name="connsiteX2" fmla="*/ 1136361 w 1143000"/>
              <a:gd name="connsiteY2" fmla="*/ 181689 h 1447800"/>
              <a:gd name="connsiteX3" fmla="*/ 1143000 w 1143000"/>
              <a:gd name="connsiteY3" fmla="*/ 1447800 h 1447800"/>
              <a:gd name="connsiteX4" fmla="*/ 0 w 1143000"/>
              <a:gd name="connsiteY4" fmla="*/ 1447800 h 1447800"/>
              <a:gd name="connsiteX5" fmla="*/ 0 w 1143000"/>
              <a:gd name="connsiteY5" fmla="*/ 0 h 1447800"/>
              <a:gd name="connsiteX0" fmla="*/ 0 w 1143000"/>
              <a:gd name="connsiteY0" fmla="*/ 0 h 1447800"/>
              <a:gd name="connsiteX1" fmla="*/ 1143000 w 1143000"/>
              <a:gd name="connsiteY1" fmla="*/ 0 h 1447800"/>
              <a:gd name="connsiteX2" fmla="*/ 1136361 w 1143000"/>
              <a:gd name="connsiteY2" fmla="*/ 181689 h 1447800"/>
              <a:gd name="connsiteX3" fmla="*/ 1143000 w 1143000"/>
              <a:gd name="connsiteY3" fmla="*/ 1447800 h 1447800"/>
              <a:gd name="connsiteX4" fmla="*/ 153690 w 1143000"/>
              <a:gd name="connsiteY4" fmla="*/ 1428433 h 1447800"/>
              <a:gd name="connsiteX5" fmla="*/ 0 w 1143000"/>
              <a:gd name="connsiteY5" fmla="*/ 1447800 h 1447800"/>
              <a:gd name="connsiteX6" fmla="*/ 0 w 1143000"/>
              <a:gd name="connsiteY6" fmla="*/ 0 h 1447800"/>
              <a:gd name="connsiteX0" fmla="*/ 0 w 1143000"/>
              <a:gd name="connsiteY0" fmla="*/ 0 h 1447800"/>
              <a:gd name="connsiteX1" fmla="*/ 1143000 w 1143000"/>
              <a:gd name="connsiteY1" fmla="*/ 0 h 1447800"/>
              <a:gd name="connsiteX2" fmla="*/ 1136361 w 1143000"/>
              <a:gd name="connsiteY2" fmla="*/ 181689 h 1447800"/>
              <a:gd name="connsiteX3" fmla="*/ 1143000 w 1143000"/>
              <a:gd name="connsiteY3" fmla="*/ 1447800 h 1447800"/>
              <a:gd name="connsiteX4" fmla="*/ 153690 w 1143000"/>
              <a:gd name="connsiteY4" fmla="*/ 1428433 h 1447800"/>
              <a:gd name="connsiteX5" fmla="*/ 476210 w 1143000"/>
              <a:gd name="connsiteY5" fmla="*/ 436333 h 1447800"/>
              <a:gd name="connsiteX6" fmla="*/ 0 w 1143000"/>
              <a:gd name="connsiteY6" fmla="*/ 0 h 1447800"/>
              <a:gd name="connsiteX0" fmla="*/ 0 w 1143000"/>
              <a:gd name="connsiteY0" fmla="*/ 0 h 1447800"/>
              <a:gd name="connsiteX1" fmla="*/ 853476 w 1143000"/>
              <a:gd name="connsiteY1" fmla="*/ 6974 h 1447800"/>
              <a:gd name="connsiteX2" fmla="*/ 1136361 w 1143000"/>
              <a:gd name="connsiteY2" fmla="*/ 181689 h 1447800"/>
              <a:gd name="connsiteX3" fmla="*/ 1143000 w 1143000"/>
              <a:gd name="connsiteY3" fmla="*/ 1447800 h 1447800"/>
              <a:gd name="connsiteX4" fmla="*/ 153690 w 1143000"/>
              <a:gd name="connsiteY4" fmla="*/ 1428433 h 1447800"/>
              <a:gd name="connsiteX5" fmla="*/ 476210 w 1143000"/>
              <a:gd name="connsiteY5" fmla="*/ 436333 h 1447800"/>
              <a:gd name="connsiteX6" fmla="*/ 0 w 1143000"/>
              <a:gd name="connsiteY6" fmla="*/ 0 h 1447800"/>
              <a:gd name="connsiteX0" fmla="*/ 0 w 1143000"/>
              <a:gd name="connsiteY0" fmla="*/ 0 h 1447800"/>
              <a:gd name="connsiteX1" fmla="*/ 833382 w 1143000"/>
              <a:gd name="connsiteY1" fmla="*/ 30690 h 1447800"/>
              <a:gd name="connsiteX2" fmla="*/ 1136361 w 1143000"/>
              <a:gd name="connsiteY2" fmla="*/ 181689 h 1447800"/>
              <a:gd name="connsiteX3" fmla="*/ 1143000 w 1143000"/>
              <a:gd name="connsiteY3" fmla="*/ 1447800 h 1447800"/>
              <a:gd name="connsiteX4" fmla="*/ 153690 w 1143000"/>
              <a:gd name="connsiteY4" fmla="*/ 1428433 h 1447800"/>
              <a:gd name="connsiteX5" fmla="*/ 476210 w 1143000"/>
              <a:gd name="connsiteY5" fmla="*/ 436333 h 1447800"/>
              <a:gd name="connsiteX6" fmla="*/ 0 w 1143000"/>
              <a:gd name="connsiteY6" fmla="*/ 0 h 1447800"/>
              <a:gd name="connsiteX0" fmla="*/ 0 w 1143000"/>
              <a:gd name="connsiteY0" fmla="*/ 0 h 1447800"/>
              <a:gd name="connsiteX1" fmla="*/ 833382 w 1143000"/>
              <a:gd name="connsiteY1" fmla="*/ 30690 h 1447800"/>
              <a:gd name="connsiteX2" fmla="*/ 1136361 w 1143000"/>
              <a:gd name="connsiteY2" fmla="*/ 181689 h 1447800"/>
              <a:gd name="connsiteX3" fmla="*/ 1143000 w 1143000"/>
              <a:gd name="connsiteY3" fmla="*/ 1447800 h 1447800"/>
              <a:gd name="connsiteX4" fmla="*/ 153690 w 1143000"/>
              <a:gd name="connsiteY4" fmla="*/ 1428433 h 1447800"/>
              <a:gd name="connsiteX5" fmla="*/ 0 w 1143000"/>
              <a:gd name="connsiteY5" fmla="*/ 0 h 1447800"/>
              <a:gd name="connsiteX0" fmla="*/ 0 w 989310"/>
              <a:gd name="connsiteY0" fmla="*/ 1397743 h 1417110"/>
              <a:gd name="connsiteX1" fmla="*/ 679692 w 989310"/>
              <a:gd name="connsiteY1" fmla="*/ 0 h 1417110"/>
              <a:gd name="connsiteX2" fmla="*/ 982671 w 989310"/>
              <a:gd name="connsiteY2" fmla="*/ 150999 h 1417110"/>
              <a:gd name="connsiteX3" fmla="*/ 989310 w 989310"/>
              <a:gd name="connsiteY3" fmla="*/ 1417110 h 1417110"/>
              <a:gd name="connsiteX4" fmla="*/ 0 w 989310"/>
              <a:gd name="connsiteY4" fmla="*/ 1397743 h 1417110"/>
              <a:gd name="connsiteX0" fmla="*/ 0 w 989310"/>
              <a:gd name="connsiteY0" fmla="*/ 1310400 h 1329767"/>
              <a:gd name="connsiteX1" fmla="*/ 790294 w 989310"/>
              <a:gd name="connsiteY1" fmla="*/ 0 h 1329767"/>
              <a:gd name="connsiteX2" fmla="*/ 982671 w 989310"/>
              <a:gd name="connsiteY2" fmla="*/ 63656 h 1329767"/>
              <a:gd name="connsiteX3" fmla="*/ 989310 w 989310"/>
              <a:gd name="connsiteY3" fmla="*/ 1329767 h 1329767"/>
              <a:gd name="connsiteX4" fmla="*/ 0 w 989310"/>
              <a:gd name="connsiteY4" fmla="*/ 1310400 h 1329767"/>
              <a:gd name="connsiteX0" fmla="*/ 0 w 989310"/>
              <a:gd name="connsiteY0" fmla="*/ 1349417 h 1368784"/>
              <a:gd name="connsiteX1" fmla="*/ 774874 w 989310"/>
              <a:gd name="connsiteY1" fmla="*/ 0 h 1368784"/>
              <a:gd name="connsiteX2" fmla="*/ 982671 w 989310"/>
              <a:gd name="connsiteY2" fmla="*/ 102673 h 1368784"/>
              <a:gd name="connsiteX3" fmla="*/ 989310 w 989310"/>
              <a:gd name="connsiteY3" fmla="*/ 1368784 h 1368784"/>
              <a:gd name="connsiteX4" fmla="*/ 0 w 989310"/>
              <a:gd name="connsiteY4" fmla="*/ 1349417 h 1368784"/>
              <a:gd name="connsiteX0" fmla="*/ 0 w 997493"/>
              <a:gd name="connsiteY0" fmla="*/ 1349417 h 1368784"/>
              <a:gd name="connsiteX1" fmla="*/ 774874 w 997493"/>
              <a:gd name="connsiteY1" fmla="*/ 0 h 1368784"/>
              <a:gd name="connsiteX2" fmla="*/ 997493 w 997493"/>
              <a:gd name="connsiteY2" fmla="*/ 115232 h 1368784"/>
              <a:gd name="connsiteX3" fmla="*/ 989310 w 997493"/>
              <a:gd name="connsiteY3" fmla="*/ 1368784 h 1368784"/>
              <a:gd name="connsiteX4" fmla="*/ 0 w 997493"/>
              <a:gd name="connsiteY4" fmla="*/ 1349417 h 1368784"/>
              <a:gd name="connsiteX0" fmla="*/ 0 w 968445"/>
              <a:gd name="connsiteY0" fmla="*/ 1348075 h 1368784"/>
              <a:gd name="connsiteX1" fmla="*/ 745826 w 968445"/>
              <a:gd name="connsiteY1" fmla="*/ 0 h 1368784"/>
              <a:gd name="connsiteX2" fmla="*/ 968445 w 968445"/>
              <a:gd name="connsiteY2" fmla="*/ 115232 h 1368784"/>
              <a:gd name="connsiteX3" fmla="*/ 960262 w 968445"/>
              <a:gd name="connsiteY3" fmla="*/ 1368784 h 1368784"/>
              <a:gd name="connsiteX4" fmla="*/ 0 w 968445"/>
              <a:gd name="connsiteY4" fmla="*/ 1348075 h 13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445" h="1368784">
                <a:moveTo>
                  <a:pt x="0" y="1348075"/>
                </a:moveTo>
                <a:lnTo>
                  <a:pt x="745826" y="0"/>
                </a:lnTo>
                <a:lnTo>
                  <a:pt x="968445" y="115232"/>
                </a:lnTo>
                <a:cubicBezTo>
                  <a:pt x="965717" y="533083"/>
                  <a:pt x="962990" y="950933"/>
                  <a:pt x="960262" y="1368784"/>
                </a:cubicBezTo>
                <a:lnTo>
                  <a:pt x="0" y="1348075"/>
                </a:lnTo>
                <a:close/>
              </a:path>
            </a:pathLst>
          </a:custGeom>
          <a:solidFill>
            <a:srgbClr val="F1C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contenu 16">
            <a:extLst>
              <a:ext uri="{FF2B5EF4-FFF2-40B4-BE49-F238E27FC236}">
                <a16:creationId xmlns:a16="http://schemas.microsoft.com/office/drawing/2014/main" id="{6082585A-50F3-4D9E-9E2F-BF041B9B96DB}"/>
              </a:ext>
            </a:extLst>
          </p:cNvPr>
          <p:cNvSpPr>
            <a:spLocks noGrp="1"/>
          </p:cNvSpPr>
          <p:nvPr>
            <p:ph sz="quarter" idx="12" hasCustomPrompt="1"/>
          </p:nvPr>
        </p:nvSpPr>
        <p:spPr>
          <a:xfrm>
            <a:off x="495300" y="1889760"/>
            <a:ext cx="4144963" cy="692639"/>
          </a:xfrm>
          <a:prstGeom prst="rect">
            <a:avLst/>
          </a:prstGeom>
        </p:spPr>
        <p:txBody>
          <a:bodyPr/>
          <a:lstStyle>
            <a:lvl1pPr algn="r">
              <a:defRPr>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18" name="Espace réservé du contenu 16">
            <a:extLst>
              <a:ext uri="{FF2B5EF4-FFF2-40B4-BE49-F238E27FC236}">
                <a16:creationId xmlns:a16="http://schemas.microsoft.com/office/drawing/2014/main" id="{EC692637-F4BC-4038-901C-E20C753E0B8E}"/>
              </a:ext>
            </a:extLst>
          </p:cNvPr>
          <p:cNvSpPr>
            <a:spLocks noGrp="1"/>
          </p:cNvSpPr>
          <p:nvPr>
            <p:ph sz="quarter" idx="13" hasCustomPrompt="1"/>
          </p:nvPr>
        </p:nvSpPr>
        <p:spPr>
          <a:xfrm>
            <a:off x="495300" y="2644286"/>
            <a:ext cx="4144963" cy="692639"/>
          </a:xfrm>
          <a:prstGeom prst="rect">
            <a:avLst/>
          </a:prstGeom>
        </p:spPr>
        <p:txBody>
          <a:bodyPr/>
          <a:lstStyle>
            <a:lvl1pPr algn="r">
              <a:defRPr sz="1200">
                <a:solidFill>
                  <a:schemeClr val="bg2"/>
                </a:solidFill>
                <a:latin typeface="Verdana" panose="020B0604030504040204" pitchFamily="34" charset="0"/>
                <a:ea typeface="Verdana" panose="020B0604030504040204" pitchFamily="34" charset="0"/>
              </a:defRPr>
            </a:lvl1pPr>
          </a:lstStyle>
          <a:p>
            <a:pPr lvl="0"/>
            <a:r>
              <a:rPr lang="fr-FR" dirty="0"/>
              <a:t>SOUS TITRE</a:t>
            </a:r>
          </a:p>
        </p:txBody>
      </p:sp>
      <p:sp>
        <p:nvSpPr>
          <p:cNvPr id="21" name="Espace réservé du contenu 16">
            <a:extLst>
              <a:ext uri="{FF2B5EF4-FFF2-40B4-BE49-F238E27FC236}">
                <a16:creationId xmlns:a16="http://schemas.microsoft.com/office/drawing/2014/main" id="{4DE87814-03D4-468F-B3D3-FAEE1B7CD95E}"/>
              </a:ext>
            </a:extLst>
          </p:cNvPr>
          <p:cNvSpPr>
            <a:spLocks noGrp="1"/>
          </p:cNvSpPr>
          <p:nvPr>
            <p:ph sz="quarter" idx="14" hasCustomPrompt="1"/>
          </p:nvPr>
        </p:nvSpPr>
        <p:spPr>
          <a:xfrm>
            <a:off x="6099330" y="4702321"/>
            <a:ext cx="2887663" cy="370840"/>
          </a:xfrm>
          <a:prstGeom prst="rect">
            <a:avLst/>
          </a:prstGeom>
        </p:spPr>
        <p:txBody>
          <a:bodyPr/>
          <a:lstStyle>
            <a:lvl1pPr algn="r">
              <a:defRPr sz="1200">
                <a:solidFill>
                  <a:schemeClr val="accent4"/>
                </a:solidFill>
                <a:latin typeface="Verdana" panose="020B0604030504040204" pitchFamily="34" charset="0"/>
                <a:ea typeface="Verdana" panose="020B0604030504040204" pitchFamily="34" charset="0"/>
              </a:defRPr>
            </a:lvl1pPr>
          </a:lstStyle>
          <a:p>
            <a:pPr lvl="0"/>
            <a:r>
              <a:rPr lang="fr-FR" dirty="0"/>
              <a:t>DATE</a:t>
            </a:r>
          </a:p>
        </p:txBody>
      </p:sp>
      <p:cxnSp>
        <p:nvCxnSpPr>
          <p:cNvPr id="23" name="Connecteur droit 22">
            <a:extLst>
              <a:ext uri="{FF2B5EF4-FFF2-40B4-BE49-F238E27FC236}">
                <a16:creationId xmlns:a16="http://schemas.microsoft.com/office/drawing/2014/main" id="{B7F2FB9C-4D50-4D7F-A565-B6B9E8D274BA}"/>
              </a:ext>
            </a:extLst>
          </p:cNvPr>
          <p:cNvCxnSpPr/>
          <p:nvPr userDrawn="1"/>
        </p:nvCxnSpPr>
        <p:spPr>
          <a:xfrm flipV="1">
            <a:off x="4749800" y="1889125"/>
            <a:ext cx="0" cy="1447800"/>
          </a:xfrm>
          <a:prstGeom prst="line">
            <a:avLst/>
          </a:prstGeom>
          <a:ln w="38100">
            <a:solidFill>
              <a:srgbClr val="334D5C"/>
            </a:solidFill>
          </a:ln>
        </p:spPr>
        <p:style>
          <a:lnRef idx="1">
            <a:schemeClr val="accent1"/>
          </a:lnRef>
          <a:fillRef idx="0">
            <a:schemeClr val="accent1"/>
          </a:fillRef>
          <a:effectRef idx="0">
            <a:schemeClr val="accent1"/>
          </a:effectRef>
          <a:fontRef idx="minor">
            <a:schemeClr val="tx1"/>
          </a:fontRef>
        </p:style>
      </p:cxnSp>
      <p:pic>
        <p:nvPicPr>
          <p:cNvPr id="25" name="Image 4">
            <a:extLst>
              <a:ext uri="{FF2B5EF4-FFF2-40B4-BE49-F238E27FC236}">
                <a16:creationId xmlns:a16="http://schemas.microsoft.com/office/drawing/2014/main" id="{F2900F2D-419B-4C0D-8972-822AAE28A368}"/>
              </a:ext>
            </a:extLst>
          </p:cNvPr>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05974" y="3895163"/>
            <a:ext cx="1703388"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43017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Partie 2">
    <p:spTree>
      <p:nvGrpSpPr>
        <p:cNvPr id="1" name=""/>
        <p:cNvGrpSpPr/>
        <p:nvPr/>
      </p:nvGrpSpPr>
      <p:grpSpPr>
        <a:xfrm>
          <a:off x="0" y="0"/>
          <a:ext cx="0" cy="0"/>
          <a:chOff x="0" y="0"/>
          <a:chExt cx="0" cy="0"/>
        </a:xfrm>
      </p:grpSpPr>
      <p:sp>
        <p:nvSpPr>
          <p:cNvPr id="5" name="Espace réservé pour une image  4">
            <a:extLst>
              <a:ext uri="{FF2B5EF4-FFF2-40B4-BE49-F238E27FC236}">
                <a16:creationId xmlns:a16="http://schemas.microsoft.com/office/drawing/2014/main" id="{45C6CD9D-1261-4FE7-995E-974B42148B43}"/>
              </a:ext>
            </a:extLst>
          </p:cNvPr>
          <p:cNvSpPr>
            <a:spLocks noGrp="1"/>
          </p:cNvSpPr>
          <p:nvPr>
            <p:ph type="pic" sz="quarter" idx="11" hasCustomPrompt="1"/>
          </p:nvPr>
        </p:nvSpPr>
        <p:spPr>
          <a:xfrm>
            <a:off x="-7620" y="0"/>
            <a:ext cx="9151620" cy="5165725"/>
          </a:xfrm>
          <a:custGeom>
            <a:avLst/>
            <a:gdLst>
              <a:gd name="connsiteX0" fmla="*/ 0 w 9144000"/>
              <a:gd name="connsiteY0" fmla="*/ 0 h 5165725"/>
              <a:gd name="connsiteX1" fmla="*/ 9144000 w 9144000"/>
              <a:gd name="connsiteY1" fmla="*/ 0 h 5165725"/>
              <a:gd name="connsiteX2" fmla="*/ 9144000 w 9144000"/>
              <a:gd name="connsiteY2" fmla="*/ 5165725 h 5165725"/>
              <a:gd name="connsiteX3" fmla="*/ 0 w 9144000"/>
              <a:gd name="connsiteY3" fmla="*/ 5165725 h 5165725"/>
              <a:gd name="connsiteX4" fmla="*/ 0 w 9144000"/>
              <a:gd name="connsiteY4" fmla="*/ 0 h 5165725"/>
              <a:gd name="connsiteX0" fmla="*/ 0 w 9144000"/>
              <a:gd name="connsiteY0" fmla="*/ 0 h 5165725"/>
              <a:gd name="connsiteX1" fmla="*/ 9144000 w 9144000"/>
              <a:gd name="connsiteY1" fmla="*/ 0 h 5165725"/>
              <a:gd name="connsiteX2" fmla="*/ 9144000 w 9144000"/>
              <a:gd name="connsiteY2" fmla="*/ 5165725 h 5165725"/>
              <a:gd name="connsiteX3" fmla="*/ 681990 w 9144000"/>
              <a:gd name="connsiteY3" fmla="*/ 5162550 h 5165725"/>
              <a:gd name="connsiteX4" fmla="*/ 0 w 9144000"/>
              <a:gd name="connsiteY4" fmla="*/ 5165725 h 5165725"/>
              <a:gd name="connsiteX5" fmla="*/ 0 w 9144000"/>
              <a:gd name="connsiteY5" fmla="*/ 0 h 5165725"/>
              <a:gd name="connsiteX0" fmla="*/ 7620 w 9151620"/>
              <a:gd name="connsiteY0" fmla="*/ 0 h 5165725"/>
              <a:gd name="connsiteX1" fmla="*/ 9151620 w 9151620"/>
              <a:gd name="connsiteY1" fmla="*/ 0 h 5165725"/>
              <a:gd name="connsiteX2" fmla="*/ 9151620 w 9151620"/>
              <a:gd name="connsiteY2" fmla="*/ 5165725 h 5165725"/>
              <a:gd name="connsiteX3" fmla="*/ 689610 w 9151620"/>
              <a:gd name="connsiteY3" fmla="*/ 5162550 h 5165725"/>
              <a:gd name="connsiteX4" fmla="*/ 7620 w 9151620"/>
              <a:gd name="connsiteY4" fmla="*/ 5165725 h 5165725"/>
              <a:gd name="connsiteX5" fmla="*/ 0 w 9151620"/>
              <a:gd name="connsiteY5" fmla="*/ 3512820 h 5165725"/>
              <a:gd name="connsiteX6" fmla="*/ 7620 w 9151620"/>
              <a:gd name="connsiteY6" fmla="*/ 0 h 5165725"/>
              <a:gd name="connsiteX0" fmla="*/ 7620 w 9151620"/>
              <a:gd name="connsiteY0" fmla="*/ 0 h 5165725"/>
              <a:gd name="connsiteX1" fmla="*/ 9151620 w 9151620"/>
              <a:gd name="connsiteY1" fmla="*/ 0 h 5165725"/>
              <a:gd name="connsiteX2" fmla="*/ 9151620 w 9151620"/>
              <a:gd name="connsiteY2" fmla="*/ 5165725 h 5165725"/>
              <a:gd name="connsiteX3" fmla="*/ 689610 w 9151620"/>
              <a:gd name="connsiteY3" fmla="*/ 5162550 h 5165725"/>
              <a:gd name="connsiteX4" fmla="*/ 861060 w 9151620"/>
              <a:gd name="connsiteY4" fmla="*/ 5066665 h 5165725"/>
              <a:gd name="connsiteX5" fmla="*/ 0 w 9151620"/>
              <a:gd name="connsiteY5" fmla="*/ 3512820 h 5165725"/>
              <a:gd name="connsiteX6" fmla="*/ 7620 w 9151620"/>
              <a:gd name="connsiteY6" fmla="*/ 0 h 516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1620" h="5165725">
                <a:moveTo>
                  <a:pt x="7620" y="0"/>
                </a:moveTo>
                <a:lnTo>
                  <a:pt x="9151620" y="0"/>
                </a:lnTo>
                <a:lnTo>
                  <a:pt x="9151620" y="5165725"/>
                </a:lnTo>
                <a:lnTo>
                  <a:pt x="689610" y="5162550"/>
                </a:lnTo>
                <a:lnTo>
                  <a:pt x="861060" y="5066665"/>
                </a:lnTo>
                <a:lnTo>
                  <a:pt x="0" y="3512820"/>
                </a:lnTo>
                <a:lnTo>
                  <a:pt x="7620" y="0"/>
                </a:lnTo>
                <a:close/>
              </a:path>
            </a:pathLst>
          </a:custGeom>
        </p:spPr>
        <p:txBody>
          <a:bodyPr anchor="ctr"/>
          <a:lstStyle>
            <a:lvl1pPr algn="ctr">
              <a:defRPr/>
            </a:lvl1pPr>
          </a:lstStyle>
          <a:p>
            <a:r>
              <a:rPr lang="fr-FR" dirty="0"/>
              <a:t>Insérer une photo</a:t>
            </a:r>
          </a:p>
        </p:txBody>
      </p:sp>
      <p:pic>
        <p:nvPicPr>
          <p:cNvPr id="11" name="Image 10">
            <a:extLst>
              <a:ext uri="{FF2B5EF4-FFF2-40B4-BE49-F238E27FC236}">
                <a16:creationId xmlns:a16="http://schemas.microsoft.com/office/drawing/2014/main" id="{5EDD9D82-7EE0-4553-9273-1D2252C07AD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848600" y="5379866"/>
            <a:ext cx="1104023" cy="319259"/>
          </a:xfrm>
          <a:prstGeom prst="rect">
            <a:avLst/>
          </a:prstGeom>
        </p:spPr>
      </p:pic>
      <p:sp>
        <p:nvSpPr>
          <p:cNvPr id="23" name="Triangle isocèle 22">
            <a:extLst>
              <a:ext uri="{FF2B5EF4-FFF2-40B4-BE49-F238E27FC236}">
                <a16:creationId xmlns:a16="http://schemas.microsoft.com/office/drawing/2014/main" id="{B5F4ED04-F9CA-4D9F-BE2E-FAA8E895B63F}"/>
              </a:ext>
            </a:extLst>
          </p:cNvPr>
          <p:cNvSpPr/>
          <p:nvPr userDrawn="1"/>
        </p:nvSpPr>
        <p:spPr>
          <a:xfrm rot="5400000">
            <a:off x="-587842" y="4099613"/>
            <a:ext cx="2027724" cy="852040"/>
          </a:xfrm>
          <a:prstGeom prst="triangle">
            <a:avLst>
              <a:gd name="adj" fmla="val 766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contenu 16">
            <a:extLst>
              <a:ext uri="{FF2B5EF4-FFF2-40B4-BE49-F238E27FC236}">
                <a16:creationId xmlns:a16="http://schemas.microsoft.com/office/drawing/2014/main" id="{FDFD1E7B-348E-4DA0-97B5-5026413BDF6E}"/>
              </a:ext>
            </a:extLst>
          </p:cNvPr>
          <p:cNvSpPr>
            <a:spLocks noGrp="1"/>
          </p:cNvSpPr>
          <p:nvPr>
            <p:ph sz="quarter" idx="12" hasCustomPrompt="1"/>
          </p:nvPr>
        </p:nvSpPr>
        <p:spPr>
          <a:xfrm>
            <a:off x="3200400" y="3641731"/>
            <a:ext cx="5943600" cy="990594"/>
          </a:xfrm>
          <a:prstGeom prst="rect">
            <a:avLst/>
          </a:prstGeom>
          <a:solidFill>
            <a:srgbClr val="FFFFFF">
              <a:alpha val="69804"/>
            </a:srgbClr>
          </a:solidFill>
        </p:spPr>
        <p:txBody>
          <a:bodyPr/>
          <a:lstStyle>
            <a:lvl1pPr algn="l">
              <a:defRPr>
                <a:solidFill>
                  <a:schemeClr val="tx2"/>
                </a:solidFill>
                <a:latin typeface="Verdana" panose="020B0604030504040204" pitchFamily="34" charset="0"/>
                <a:ea typeface="Verdana" panose="020B0604030504040204" pitchFamily="34" charset="0"/>
              </a:defRPr>
            </a:lvl1pPr>
          </a:lstStyle>
          <a:p>
            <a:pPr lvl="0"/>
            <a:r>
              <a:rPr lang="fr-FR" dirty="0"/>
              <a:t>TITRE</a:t>
            </a:r>
          </a:p>
        </p:txBody>
      </p:sp>
    </p:spTree>
    <p:custDataLst>
      <p:tags r:id="rId1"/>
    </p:custDataLst>
    <p:extLst>
      <p:ext uri="{BB962C8B-B14F-4D97-AF65-F5344CB8AC3E}">
        <p14:creationId xmlns:p14="http://schemas.microsoft.com/office/powerpoint/2010/main" val="4110623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ide Sommaire">
    <p:bg>
      <p:bgPr>
        <a:solidFill>
          <a:schemeClr val="bg1"/>
        </a:solidFill>
        <a:effectLst/>
      </p:bgPr>
    </p:bg>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AD31240E-0944-4BF8-A684-2163A347E990}"/>
              </a:ext>
            </a:extLst>
          </p:cNvPr>
          <p:cNvPicPr/>
          <p:nvPr userDrawn="1"/>
        </p:nvPicPr>
        <p:blipFill rotWithShape="1">
          <a:blip r:embed="rId3" cstate="print">
            <a:extLst>
              <a:ext uri="{28A0092B-C50C-407E-A947-70E740481C1C}">
                <a14:useLocalDpi xmlns:a14="http://schemas.microsoft.com/office/drawing/2010/main"/>
              </a:ext>
            </a:extLst>
          </a:blip>
          <a:srcRect r="-2"/>
          <a:stretch/>
        </p:blipFill>
        <p:spPr bwMode="auto">
          <a:xfrm>
            <a:off x="0" y="1"/>
            <a:ext cx="9144001" cy="575890"/>
          </a:xfrm>
          <a:prstGeom prst="rect">
            <a:avLst/>
          </a:prstGeom>
          <a:noFill/>
          <a:ln>
            <a:noFill/>
          </a:ln>
        </p:spPr>
      </p:pic>
      <p:sp>
        <p:nvSpPr>
          <p:cNvPr id="10" name="Rectangle 9">
            <a:extLst>
              <a:ext uri="{FF2B5EF4-FFF2-40B4-BE49-F238E27FC236}">
                <a16:creationId xmlns:a16="http://schemas.microsoft.com/office/drawing/2014/main" id="{FD1CAF62-CB5E-4CA2-B626-F3C44D95B1EA}"/>
              </a:ext>
            </a:extLst>
          </p:cNvPr>
          <p:cNvSpPr/>
          <p:nvPr userDrawn="1"/>
        </p:nvSpPr>
        <p:spPr>
          <a:xfrm>
            <a:off x="0" y="560418"/>
            <a:ext cx="9144000" cy="47577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p:nvPr>
        </p:nvSpPr>
        <p:spPr>
          <a:xfrm>
            <a:off x="2514600" y="822325"/>
            <a:ext cx="6400800" cy="4267200"/>
          </a:xfrm>
          <a:prstGeom prst="rect">
            <a:avLst/>
          </a:prstGeom>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Holder 6">
            <a:extLst>
              <a:ext uri="{FF2B5EF4-FFF2-40B4-BE49-F238E27FC236}">
                <a16:creationId xmlns:a16="http://schemas.microsoft.com/office/drawing/2014/main" id="{3E44801F-9FE3-4492-8411-A3A9DE61A652}"/>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4" name="Arc 3">
            <a:extLst>
              <a:ext uri="{FF2B5EF4-FFF2-40B4-BE49-F238E27FC236}">
                <a16:creationId xmlns:a16="http://schemas.microsoft.com/office/drawing/2014/main" id="{14DFFA58-DF4F-41E7-8F24-A3AFEBA9452D}"/>
              </a:ext>
            </a:extLst>
          </p:cNvPr>
          <p:cNvSpPr/>
          <p:nvPr userDrawn="1"/>
        </p:nvSpPr>
        <p:spPr>
          <a:xfrm rot="5400000">
            <a:off x="166125" y="53010"/>
            <a:ext cx="2232000" cy="2232000"/>
          </a:xfrm>
          <a:prstGeom prst="arc">
            <a:avLst>
              <a:gd name="adj1" fmla="val 12601937"/>
              <a:gd name="adj2" fmla="val 17410433"/>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Espace réservé du texte 2">
            <a:extLst>
              <a:ext uri="{FF2B5EF4-FFF2-40B4-BE49-F238E27FC236}">
                <a16:creationId xmlns:a16="http://schemas.microsoft.com/office/drawing/2014/main" id="{F8284266-018E-41A4-8FB3-927A0161485E}"/>
              </a:ext>
            </a:extLst>
          </p:cNvPr>
          <p:cNvSpPr>
            <a:spLocks noGrp="1"/>
          </p:cNvSpPr>
          <p:nvPr>
            <p:ph type="body" sz="quarter" idx="12" hasCustomPrompt="1"/>
          </p:nvPr>
        </p:nvSpPr>
        <p:spPr>
          <a:xfrm>
            <a:off x="202125" y="89010"/>
            <a:ext cx="2160000" cy="2160000"/>
          </a:xfrm>
          <a:prstGeom prst="ellipse">
            <a:avLst/>
          </a:prstGeom>
          <a:solidFill>
            <a:schemeClr val="bg1"/>
          </a:solidFill>
          <a:ln>
            <a:solidFill>
              <a:srgbClr val="8CD4BF"/>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15" name="Espace réservé du texte 2">
            <a:extLst>
              <a:ext uri="{FF2B5EF4-FFF2-40B4-BE49-F238E27FC236}">
                <a16:creationId xmlns:a16="http://schemas.microsoft.com/office/drawing/2014/main" id="{2788CF45-DC4E-4CAF-937E-24A6B0381F09}"/>
              </a:ext>
            </a:extLst>
          </p:cNvPr>
          <p:cNvSpPr>
            <a:spLocks noGrp="1"/>
          </p:cNvSpPr>
          <p:nvPr>
            <p:ph type="body" sz="quarter" idx="13" hasCustomPrompt="1"/>
          </p:nvPr>
        </p:nvSpPr>
        <p:spPr>
          <a:xfrm>
            <a:off x="88650" y="2427039"/>
            <a:ext cx="2032500" cy="2808875"/>
          </a:xfrm>
          <a:prstGeom prst="rect">
            <a:avLst/>
          </a:prstGeom>
          <a:solidFill>
            <a:schemeClr val="bg1"/>
          </a:solidFill>
          <a:ln>
            <a:noFill/>
          </a:ln>
        </p:spPr>
        <p:txBody>
          <a:bodyPr anchor="t"/>
          <a:lstStyle>
            <a:lvl1pPr algn="l">
              <a:defRPr sz="1000">
                <a:solidFill>
                  <a:schemeClr val="accent4"/>
                </a:solidFill>
                <a:latin typeface="Verdana" panose="020B0604030504040204" pitchFamily="34" charset="0"/>
                <a:ea typeface="Verdana" panose="020B0604030504040204" pitchFamily="34" charset="0"/>
              </a:defRPr>
            </a:lvl1pPr>
          </a:lstStyle>
          <a:p>
            <a:pPr lvl="0"/>
            <a:r>
              <a:rPr lang="fr-FR" dirty="0"/>
              <a:t>Contenu</a:t>
            </a:r>
          </a:p>
        </p:txBody>
      </p:sp>
      <p:pic>
        <p:nvPicPr>
          <p:cNvPr id="3" name="Graphique 2" descr="Ajouter">
            <a:extLst>
              <a:ext uri="{FF2B5EF4-FFF2-40B4-BE49-F238E27FC236}">
                <a16:creationId xmlns:a16="http://schemas.microsoft.com/office/drawing/2014/main" id="{95ED5F4F-E4F1-421C-9788-CC2C407ECFAD}"/>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1999388" y="2184366"/>
            <a:ext cx="360000" cy="360000"/>
          </a:xfrm>
          <a:prstGeom prst="rect">
            <a:avLst/>
          </a:prstGeom>
        </p:spPr>
      </p:pic>
    </p:spTree>
    <p:custDataLst>
      <p:tags r:id="rId1"/>
    </p:custDataLst>
    <p:extLst>
      <p:ext uri="{BB962C8B-B14F-4D97-AF65-F5344CB8AC3E}">
        <p14:creationId xmlns:p14="http://schemas.microsoft.com/office/powerpoint/2010/main" val="3618235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lide Sommaire 2">
    <p:bg>
      <p:bgPr>
        <a:solidFill>
          <a:schemeClr val="bg1"/>
        </a:solidFill>
        <a:effectLst/>
      </p:bgPr>
    </p:bg>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AD31240E-0944-4BF8-A684-2163A347E990}"/>
              </a:ext>
            </a:extLst>
          </p:cNvPr>
          <p:cNvPicPr/>
          <p:nvPr userDrawn="1"/>
        </p:nvPicPr>
        <p:blipFill rotWithShape="1">
          <a:blip r:embed="rId3" cstate="print">
            <a:extLst>
              <a:ext uri="{28A0092B-C50C-407E-A947-70E740481C1C}">
                <a14:useLocalDpi xmlns:a14="http://schemas.microsoft.com/office/drawing/2010/main"/>
              </a:ext>
            </a:extLst>
          </a:blip>
          <a:srcRect r="-2"/>
          <a:stretch/>
        </p:blipFill>
        <p:spPr bwMode="auto">
          <a:xfrm>
            <a:off x="0" y="1"/>
            <a:ext cx="9144001" cy="575890"/>
          </a:xfrm>
          <a:prstGeom prst="rect">
            <a:avLst/>
          </a:prstGeom>
          <a:noFill/>
          <a:ln>
            <a:noFill/>
          </a:ln>
        </p:spPr>
      </p:pic>
      <p:sp>
        <p:nvSpPr>
          <p:cNvPr id="10" name="Rectangle 9">
            <a:extLst>
              <a:ext uri="{FF2B5EF4-FFF2-40B4-BE49-F238E27FC236}">
                <a16:creationId xmlns:a16="http://schemas.microsoft.com/office/drawing/2014/main" id="{FD1CAF62-CB5E-4CA2-B626-F3C44D95B1EA}"/>
              </a:ext>
            </a:extLst>
          </p:cNvPr>
          <p:cNvSpPr/>
          <p:nvPr userDrawn="1"/>
        </p:nvSpPr>
        <p:spPr>
          <a:xfrm>
            <a:off x="0" y="560418"/>
            <a:ext cx="9144000" cy="47577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p:nvPr>
        </p:nvSpPr>
        <p:spPr>
          <a:xfrm>
            <a:off x="2514600" y="822325"/>
            <a:ext cx="6400800" cy="4267200"/>
          </a:xfrm>
          <a:prstGeom prst="rect">
            <a:avLst/>
          </a:prstGeom>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Holder 6">
            <a:extLst>
              <a:ext uri="{FF2B5EF4-FFF2-40B4-BE49-F238E27FC236}">
                <a16:creationId xmlns:a16="http://schemas.microsoft.com/office/drawing/2014/main" id="{3E44801F-9FE3-4492-8411-A3A9DE61A652}"/>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4" name="Arc 3">
            <a:extLst>
              <a:ext uri="{FF2B5EF4-FFF2-40B4-BE49-F238E27FC236}">
                <a16:creationId xmlns:a16="http://schemas.microsoft.com/office/drawing/2014/main" id="{14DFFA58-DF4F-41E7-8F24-A3AFEBA9452D}"/>
              </a:ext>
            </a:extLst>
          </p:cNvPr>
          <p:cNvSpPr/>
          <p:nvPr userDrawn="1"/>
        </p:nvSpPr>
        <p:spPr>
          <a:xfrm rot="5400000">
            <a:off x="166125" y="53010"/>
            <a:ext cx="2232000" cy="2232000"/>
          </a:xfrm>
          <a:prstGeom prst="arc">
            <a:avLst>
              <a:gd name="adj1" fmla="val 12601937"/>
              <a:gd name="adj2" fmla="val 17410433"/>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Espace réservé du texte 2">
            <a:extLst>
              <a:ext uri="{FF2B5EF4-FFF2-40B4-BE49-F238E27FC236}">
                <a16:creationId xmlns:a16="http://schemas.microsoft.com/office/drawing/2014/main" id="{F8284266-018E-41A4-8FB3-927A0161485E}"/>
              </a:ext>
            </a:extLst>
          </p:cNvPr>
          <p:cNvSpPr>
            <a:spLocks noGrp="1"/>
          </p:cNvSpPr>
          <p:nvPr>
            <p:ph type="body" sz="quarter" idx="12" hasCustomPrompt="1"/>
          </p:nvPr>
        </p:nvSpPr>
        <p:spPr>
          <a:xfrm>
            <a:off x="202125" y="89010"/>
            <a:ext cx="2160000" cy="2160000"/>
          </a:xfrm>
          <a:prstGeom prst="ellipse">
            <a:avLst/>
          </a:prstGeom>
          <a:solidFill>
            <a:schemeClr val="bg1"/>
          </a:solidFill>
          <a:ln>
            <a:solidFill>
              <a:srgbClr val="8CD4BF"/>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Tree>
    <p:custDataLst>
      <p:tags r:id="rId1"/>
    </p:custDataLst>
    <p:extLst>
      <p:ext uri="{BB962C8B-B14F-4D97-AF65-F5344CB8AC3E}">
        <p14:creationId xmlns:p14="http://schemas.microsoft.com/office/powerpoint/2010/main" val="3948119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lide Contenu 1">
    <p:bg>
      <p:bgPr>
        <a:solidFill>
          <a:schemeClr val="bg1"/>
        </a:solid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0EE9836A-06D3-4023-8124-DC513F1250CF}"/>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241"/>
            <a:ext cx="2209801" cy="5340477"/>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hasCustomPrompt="1"/>
          </p:nvPr>
        </p:nvSpPr>
        <p:spPr>
          <a:xfrm>
            <a:off x="2819400" y="212725"/>
            <a:ext cx="6096000" cy="3048000"/>
          </a:xfrm>
          <a:prstGeom prst="rect">
            <a:avLst/>
          </a:prstGeom>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Image, tableau ou visuel</a:t>
            </a:r>
          </a:p>
        </p:txBody>
      </p:sp>
      <p:sp>
        <p:nvSpPr>
          <p:cNvPr id="13" name="Holder 6">
            <a:extLst>
              <a:ext uri="{FF2B5EF4-FFF2-40B4-BE49-F238E27FC236}">
                <a16:creationId xmlns:a16="http://schemas.microsoft.com/office/drawing/2014/main" id="{3E44801F-9FE3-4492-8411-A3A9DE61A652}"/>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14" name="Espace réservé du texte 2">
            <a:extLst>
              <a:ext uri="{FF2B5EF4-FFF2-40B4-BE49-F238E27FC236}">
                <a16:creationId xmlns:a16="http://schemas.microsoft.com/office/drawing/2014/main" id="{F8284266-018E-41A4-8FB3-927A0161485E}"/>
              </a:ext>
            </a:extLst>
          </p:cNvPr>
          <p:cNvSpPr>
            <a:spLocks noGrp="1"/>
          </p:cNvSpPr>
          <p:nvPr>
            <p:ph type="body" sz="quarter" idx="12" hasCustomPrompt="1"/>
          </p:nvPr>
        </p:nvSpPr>
        <p:spPr>
          <a:xfrm>
            <a:off x="457200" y="1508125"/>
            <a:ext cx="2160000" cy="2160000"/>
          </a:xfrm>
          <a:prstGeom prst="ellipse">
            <a:avLst/>
          </a:prstGeom>
          <a:solidFill>
            <a:schemeClr val="bg1"/>
          </a:solidFill>
          <a:ln>
            <a:solidFill>
              <a:srgbClr val="8CD4BF"/>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4" name="Arc 3">
            <a:extLst>
              <a:ext uri="{FF2B5EF4-FFF2-40B4-BE49-F238E27FC236}">
                <a16:creationId xmlns:a16="http://schemas.microsoft.com/office/drawing/2014/main" id="{14DFFA58-DF4F-41E7-8F24-A3AFEBA9452D}"/>
              </a:ext>
            </a:extLst>
          </p:cNvPr>
          <p:cNvSpPr/>
          <p:nvPr userDrawn="1"/>
        </p:nvSpPr>
        <p:spPr>
          <a:xfrm rot="5400000">
            <a:off x="421200" y="1472125"/>
            <a:ext cx="2232000" cy="2232000"/>
          </a:xfrm>
          <a:prstGeom prst="arc">
            <a:avLst>
              <a:gd name="adj1" fmla="val 6066326"/>
              <a:gd name="adj2" fmla="val 14171747"/>
            </a:avLst>
          </a:prstGeom>
          <a:ln w="28575">
            <a:solidFill>
              <a:srgbClr val="FF81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 name="Ellipse 1">
            <a:extLst>
              <a:ext uri="{FF2B5EF4-FFF2-40B4-BE49-F238E27FC236}">
                <a16:creationId xmlns:a16="http://schemas.microsoft.com/office/drawing/2014/main" id="{FF949A4F-2A0F-4005-AEBA-E41405E33859}"/>
              </a:ext>
            </a:extLst>
          </p:cNvPr>
          <p:cNvSpPr/>
          <p:nvPr userDrawn="1"/>
        </p:nvSpPr>
        <p:spPr>
          <a:xfrm>
            <a:off x="1249200" y="463874"/>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7B477C1A-3B18-4872-93FD-DDF4A369AC7D}"/>
              </a:ext>
            </a:extLst>
          </p:cNvPr>
          <p:cNvSpPr/>
          <p:nvPr userDrawn="1"/>
        </p:nvSpPr>
        <p:spPr>
          <a:xfrm>
            <a:off x="1357200" y="4136376"/>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contenu 4">
            <a:extLst>
              <a:ext uri="{FF2B5EF4-FFF2-40B4-BE49-F238E27FC236}">
                <a16:creationId xmlns:a16="http://schemas.microsoft.com/office/drawing/2014/main" id="{66C4CBD3-F09D-479D-81BC-0AF746A6B824}"/>
              </a:ext>
            </a:extLst>
          </p:cNvPr>
          <p:cNvSpPr>
            <a:spLocks noGrp="1"/>
          </p:cNvSpPr>
          <p:nvPr>
            <p:ph sz="quarter" idx="13" hasCustomPrompt="1"/>
          </p:nvPr>
        </p:nvSpPr>
        <p:spPr>
          <a:xfrm>
            <a:off x="2819400" y="3489325"/>
            <a:ext cx="6096000" cy="1783408"/>
          </a:xfrm>
          <a:prstGeom prst="rect">
            <a:avLst/>
          </a:prstGeom>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Texte</a:t>
            </a:r>
          </a:p>
        </p:txBody>
      </p:sp>
    </p:spTree>
    <p:custDataLst>
      <p:tags r:id="rId1"/>
    </p:custDataLst>
    <p:extLst>
      <p:ext uri="{BB962C8B-B14F-4D97-AF65-F5344CB8AC3E}">
        <p14:creationId xmlns:p14="http://schemas.microsoft.com/office/powerpoint/2010/main" val="2510100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lide Contenu 2">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6251CF0-0FCB-4502-AAC2-668559AD2E79}"/>
              </a:ext>
            </a:extLst>
          </p:cNvPr>
          <p:cNvSpPr/>
          <p:nvPr userDrawn="1"/>
        </p:nvSpPr>
        <p:spPr>
          <a:xfrm>
            <a:off x="0" y="0"/>
            <a:ext cx="2209800" cy="5326638"/>
          </a:xfrm>
          <a:prstGeom prst="rect">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259862" y="136525"/>
            <a:ext cx="2160000" cy="2160000"/>
          </a:xfrm>
          <a:prstGeom prst="ellipse">
            <a:avLst/>
          </a:prstGeom>
          <a:solidFill>
            <a:schemeClr val="bg1"/>
          </a:solidFill>
          <a:ln>
            <a:solidFill>
              <a:srgbClr val="334D5C"/>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p:nvPr>
        </p:nvSpPr>
        <p:spPr>
          <a:xfrm>
            <a:off x="2679724" y="288925"/>
            <a:ext cx="6235676" cy="4800600"/>
          </a:xfrm>
          <a:prstGeom prst="rect">
            <a:avLst/>
          </a:prstGeom>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13" name="Espace réservé du texte 2">
            <a:extLst>
              <a:ext uri="{FF2B5EF4-FFF2-40B4-BE49-F238E27FC236}">
                <a16:creationId xmlns:a16="http://schemas.microsoft.com/office/drawing/2014/main" id="{5273ECF7-3D8C-4C58-B225-490D4F1E623E}"/>
              </a:ext>
            </a:extLst>
          </p:cNvPr>
          <p:cNvSpPr>
            <a:spLocks noGrp="1"/>
          </p:cNvSpPr>
          <p:nvPr>
            <p:ph type="body" sz="quarter" idx="12" hasCustomPrompt="1"/>
          </p:nvPr>
        </p:nvSpPr>
        <p:spPr>
          <a:xfrm>
            <a:off x="88650" y="2427039"/>
            <a:ext cx="2032500" cy="2808875"/>
          </a:xfrm>
          <a:prstGeom prst="rect">
            <a:avLst/>
          </a:prstGeom>
          <a:solidFill>
            <a:srgbClr val="F1C959"/>
          </a:solidFill>
          <a:ln>
            <a:noFill/>
          </a:ln>
        </p:spPr>
        <p:txBody>
          <a:bodyPr anchor="t"/>
          <a:lstStyle>
            <a:lvl1pPr algn="l">
              <a:defRPr sz="12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Tree>
    <p:custDataLst>
      <p:tags r:id="rId1"/>
    </p:custDataLst>
    <p:extLst>
      <p:ext uri="{BB962C8B-B14F-4D97-AF65-F5344CB8AC3E}">
        <p14:creationId xmlns:p14="http://schemas.microsoft.com/office/powerpoint/2010/main" val="37141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lide Contenu Vierge 1">
    <p:bg>
      <p:bgPr>
        <a:solidFill>
          <a:schemeClr val="bg1"/>
        </a:solidFill>
        <a:effectLst/>
      </p:bgPr>
    </p:bg>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4764797E-2517-4C0E-86DC-66D7F6046317}"/>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3154" y="0"/>
            <a:ext cx="2209801" cy="5340477"/>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448784" y="181720"/>
            <a:ext cx="2160000" cy="2160000"/>
          </a:xfrm>
          <a:prstGeom prst="ellipse">
            <a:avLst/>
          </a:prstGeom>
          <a:solidFill>
            <a:schemeClr val="bg1"/>
          </a:solidFill>
          <a:ln>
            <a:solidFill>
              <a:srgbClr val="8CD4BF"/>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27" name="Arc 26">
            <a:extLst>
              <a:ext uri="{FF2B5EF4-FFF2-40B4-BE49-F238E27FC236}">
                <a16:creationId xmlns:a16="http://schemas.microsoft.com/office/drawing/2014/main" id="{EA1F0EA5-9714-4E61-820D-F1D90E7B3DAB}"/>
              </a:ext>
            </a:extLst>
          </p:cNvPr>
          <p:cNvSpPr/>
          <p:nvPr userDrawn="1"/>
        </p:nvSpPr>
        <p:spPr>
          <a:xfrm rot="9900000">
            <a:off x="412784" y="145720"/>
            <a:ext cx="2232000" cy="2232000"/>
          </a:xfrm>
          <a:prstGeom prst="arc">
            <a:avLst>
              <a:gd name="adj1" fmla="val 16200000"/>
              <a:gd name="adj2" fmla="val 11552288"/>
            </a:avLst>
          </a:prstGeom>
          <a:ln w="28575">
            <a:solidFill>
              <a:srgbClr val="FF81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Ellipse 13">
            <a:extLst>
              <a:ext uri="{FF2B5EF4-FFF2-40B4-BE49-F238E27FC236}">
                <a16:creationId xmlns:a16="http://schemas.microsoft.com/office/drawing/2014/main" id="{9389E50A-B948-4F2A-AA7D-A4C637AFAB02}"/>
              </a:ext>
            </a:extLst>
          </p:cNvPr>
          <p:cNvSpPr/>
          <p:nvPr userDrawn="1"/>
        </p:nvSpPr>
        <p:spPr>
          <a:xfrm>
            <a:off x="1329000" y="2608525"/>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9033D519-3C11-4C61-A69A-FDF6C8F3B4A9}"/>
              </a:ext>
            </a:extLst>
          </p:cNvPr>
          <p:cNvSpPr/>
          <p:nvPr userDrawn="1"/>
        </p:nvSpPr>
        <p:spPr>
          <a:xfrm>
            <a:off x="1437000" y="3289621"/>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46006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lide Contenu Vierge 2">
    <p:bg>
      <p:bgPr>
        <a:solidFill>
          <a:schemeClr val="bg1"/>
        </a:solidFill>
        <a:effectLst/>
      </p:bgPr>
    </p:bg>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4764797E-2517-4C0E-86DC-66D7F6046317}"/>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6934198" y="0"/>
            <a:ext cx="2209801" cy="5340477"/>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6509108" y="181720"/>
            <a:ext cx="2160000" cy="2160000"/>
          </a:xfrm>
          <a:prstGeom prst="ellipse">
            <a:avLst/>
          </a:prstGeom>
          <a:solidFill>
            <a:schemeClr val="bg1"/>
          </a:solidFill>
          <a:ln>
            <a:solidFill>
              <a:srgbClr val="8CD4BF"/>
            </a:solidFill>
          </a:ln>
        </p:spPr>
        <p:txBody>
          <a:bodyPr anchor="ctr"/>
          <a:lstStyle>
            <a:lvl1pPr algn="ctr">
              <a:defRPr sz="1600">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27" name="Arc 26">
            <a:extLst>
              <a:ext uri="{FF2B5EF4-FFF2-40B4-BE49-F238E27FC236}">
                <a16:creationId xmlns:a16="http://schemas.microsoft.com/office/drawing/2014/main" id="{EA1F0EA5-9714-4E61-820D-F1D90E7B3DAB}"/>
              </a:ext>
            </a:extLst>
          </p:cNvPr>
          <p:cNvSpPr/>
          <p:nvPr userDrawn="1"/>
        </p:nvSpPr>
        <p:spPr>
          <a:xfrm rot="9900000">
            <a:off x="6473108" y="145720"/>
            <a:ext cx="2232000" cy="2232000"/>
          </a:xfrm>
          <a:prstGeom prst="arc">
            <a:avLst>
              <a:gd name="adj1" fmla="val 16200000"/>
              <a:gd name="adj2" fmla="val 11552288"/>
            </a:avLst>
          </a:prstGeom>
          <a:ln w="28575">
            <a:solidFill>
              <a:srgbClr val="FF81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Ellipse 11">
            <a:extLst>
              <a:ext uri="{FF2B5EF4-FFF2-40B4-BE49-F238E27FC236}">
                <a16:creationId xmlns:a16="http://schemas.microsoft.com/office/drawing/2014/main" id="{F4A29686-9AD8-4C14-AE9A-FD44C8FF5611}"/>
              </a:ext>
            </a:extLst>
          </p:cNvPr>
          <p:cNvSpPr/>
          <p:nvPr userDrawn="1"/>
        </p:nvSpPr>
        <p:spPr>
          <a:xfrm>
            <a:off x="7301108" y="2608525"/>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28D9F1DC-DBB1-481C-B66A-D68A67E738CF}"/>
              </a:ext>
            </a:extLst>
          </p:cNvPr>
          <p:cNvSpPr/>
          <p:nvPr userDrawn="1"/>
        </p:nvSpPr>
        <p:spPr>
          <a:xfrm>
            <a:off x="7409108" y="3289621"/>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20496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lide Présentation 1">
    <p:bg>
      <p:bgPr>
        <a:solidFill>
          <a:schemeClr val="bg1"/>
        </a:solidFill>
        <a:effectLst/>
      </p:bgPr>
    </p:bg>
    <p:spTree>
      <p:nvGrpSpPr>
        <p:cNvPr id="1" name=""/>
        <p:cNvGrpSpPr/>
        <p:nvPr/>
      </p:nvGrpSpPr>
      <p:grpSpPr>
        <a:xfrm>
          <a:off x="0" y="0"/>
          <a:ext cx="0" cy="0"/>
          <a:chOff x="0" y="0"/>
          <a:chExt cx="0" cy="0"/>
        </a:xfrm>
      </p:grpSpPr>
      <p:sp>
        <p:nvSpPr>
          <p:cNvPr id="21" name="Parallélogramme 20">
            <a:extLst>
              <a:ext uri="{FF2B5EF4-FFF2-40B4-BE49-F238E27FC236}">
                <a16:creationId xmlns:a16="http://schemas.microsoft.com/office/drawing/2014/main" id="{473D49C9-DD60-4655-A64F-BC99A5EE0694}"/>
              </a:ext>
            </a:extLst>
          </p:cNvPr>
          <p:cNvSpPr/>
          <p:nvPr userDrawn="1"/>
        </p:nvSpPr>
        <p:spPr>
          <a:xfrm>
            <a:off x="75055" y="0"/>
            <a:ext cx="8395551" cy="1086795"/>
          </a:xfrm>
          <a:prstGeom prst="parallelogram">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FR" dirty="0"/>
          </a:p>
        </p:txBody>
      </p:sp>
      <p:sp>
        <p:nvSpPr>
          <p:cNvPr id="12" name="Rectangle 11">
            <a:extLst>
              <a:ext uri="{FF2B5EF4-FFF2-40B4-BE49-F238E27FC236}">
                <a16:creationId xmlns:a16="http://schemas.microsoft.com/office/drawing/2014/main" id="{D6251CF0-0FCB-4502-AAC2-668559AD2E79}"/>
              </a:ext>
            </a:extLst>
          </p:cNvPr>
          <p:cNvSpPr/>
          <p:nvPr userDrawn="1"/>
        </p:nvSpPr>
        <p:spPr>
          <a:xfrm>
            <a:off x="0" y="2117725"/>
            <a:ext cx="2160000" cy="2209800"/>
          </a:xfrm>
          <a:prstGeom prst="rect">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
        <p:nvSpPr>
          <p:cNvPr id="13" name="Espace réservé du texte 2">
            <a:extLst>
              <a:ext uri="{FF2B5EF4-FFF2-40B4-BE49-F238E27FC236}">
                <a16:creationId xmlns:a16="http://schemas.microsoft.com/office/drawing/2014/main" id="{5273ECF7-3D8C-4C58-B225-490D4F1E623E}"/>
              </a:ext>
            </a:extLst>
          </p:cNvPr>
          <p:cNvSpPr>
            <a:spLocks noGrp="1"/>
          </p:cNvSpPr>
          <p:nvPr>
            <p:ph type="body" sz="quarter" idx="12" hasCustomPrompt="1"/>
          </p:nvPr>
        </p:nvSpPr>
        <p:spPr>
          <a:xfrm>
            <a:off x="-19518" y="2114059"/>
            <a:ext cx="2159999" cy="2213465"/>
          </a:xfrm>
          <a:prstGeom prst="rect">
            <a:avLst/>
          </a:prstGeom>
          <a:noFill/>
          <a:ln>
            <a:noFill/>
          </a:ln>
        </p:spPr>
        <p:txBody>
          <a:bodyPr anchor="t"/>
          <a:lstStyle>
            <a:lvl1pPr algn="l">
              <a:defRPr sz="1200">
                <a:solidFill>
                  <a:schemeClr val="bg1"/>
                </a:solidFill>
                <a:latin typeface="Verdana" panose="020B0604030504040204" pitchFamily="34" charset="0"/>
                <a:ea typeface="Verdana" panose="020B0604030504040204" pitchFamily="34" charset="0"/>
              </a:defRPr>
            </a:lvl1pPr>
          </a:lstStyle>
          <a:p>
            <a:pPr lvl="0"/>
            <a:r>
              <a:rPr lang="fr-FR" dirty="0"/>
              <a:t>Contenu</a:t>
            </a:r>
          </a:p>
        </p:txBody>
      </p:sp>
      <p:sp>
        <p:nvSpPr>
          <p:cNvPr id="14" name="Rectangle 13">
            <a:extLst>
              <a:ext uri="{FF2B5EF4-FFF2-40B4-BE49-F238E27FC236}">
                <a16:creationId xmlns:a16="http://schemas.microsoft.com/office/drawing/2014/main" id="{877BA6F7-CF32-465E-A0A1-F1B99F62B9F2}"/>
              </a:ext>
            </a:extLst>
          </p:cNvPr>
          <p:cNvSpPr/>
          <p:nvPr userDrawn="1"/>
        </p:nvSpPr>
        <p:spPr>
          <a:xfrm>
            <a:off x="2454030" y="2460625"/>
            <a:ext cx="6689969" cy="1524000"/>
          </a:xfrm>
          <a:prstGeom prst="rect">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apèze 14">
            <a:extLst>
              <a:ext uri="{FF2B5EF4-FFF2-40B4-BE49-F238E27FC236}">
                <a16:creationId xmlns:a16="http://schemas.microsoft.com/office/drawing/2014/main" id="{7A11E1F9-421D-4626-A1A0-027E42FA4F4E}"/>
              </a:ext>
            </a:extLst>
          </p:cNvPr>
          <p:cNvSpPr/>
          <p:nvPr userDrawn="1"/>
        </p:nvSpPr>
        <p:spPr>
          <a:xfrm rot="5400000">
            <a:off x="1202114" y="3075609"/>
            <a:ext cx="2209800" cy="294032"/>
          </a:xfrm>
          <a:prstGeom prst="trapezoid">
            <a:avLst>
              <a:gd name="adj" fmla="val 112714"/>
            </a:avLst>
          </a:prstGeom>
          <a:solidFill>
            <a:srgbClr val="243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hasCustomPrompt="1"/>
          </p:nvPr>
        </p:nvSpPr>
        <p:spPr>
          <a:xfrm>
            <a:off x="2679724" y="1889125"/>
            <a:ext cx="1892276" cy="2667000"/>
          </a:xfrm>
          <a:prstGeom prst="rect">
            <a:avLst/>
          </a:prstGeom>
          <a:solidFill>
            <a:srgbClr val="F1C959"/>
          </a:solidFill>
          <a:effectLst>
            <a:outerShdw blurRad="50800" dist="38100" dir="2700000" algn="tl" rotWithShape="0">
              <a:prstClr val="black">
                <a:alpha val="40000"/>
              </a:prstClr>
            </a:outerShdw>
          </a:effectLst>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18" name="Espace réservé du contenu 4">
            <a:extLst>
              <a:ext uri="{FF2B5EF4-FFF2-40B4-BE49-F238E27FC236}">
                <a16:creationId xmlns:a16="http://schemas.microsoft.com/office/drawing/2014/main" id="{DF2B4F56-1BFC-4BE8-8270-05C9894F4883}"/>
              </a:ext>
            </a:extLst>
          </p:cNvPr>
          <p:cNvSpPr>
            <a:spLocks noGrp="1"/>
          </p:cNvSpPr>
          <p:nvPr>
            <p:ph sz="quarter" idx="13" hasCustomPrompt="1"/>
          </p:nvPr>
        </p:nvSpPr>
        <p:spPr>
          <a:xfrm>
            <a:off x="4831863" y="1889125"/>
            <a:ext cx="1892276" cy="2667000"/>
          </a:xfrm>
          <a:prstGeom prst="rect">
            <a:avLst/>
          </a:prstGeom>
          <a:solidFill>
            <a:schemeClr val="accent1"/>
          </a:solidFill>
          <a:effectLst>
            <a:outerShdw blurRad="50800" dist="38100" dir="2700000" algn="tl" rotWithShape="0">
              <a:prstClr val="black">
                <a:alpha val="40000"/>
              </a:prstClr>
            </a:outerShdw>
          </a:effectLst>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20" name="Espace réservé du contenu 4">
            <a:extLst>
              <a:ext uri="{FF2B5EF4-FFF2-40B4-BE49-F238E27FC236}">
                <a16:creationId xmlns:a16="http://schemas.microsoft.com/office/drawing/2014/main" id="{BF0EE2D5-248F-45A8-8AE6-B85AC4B16731}"/>
              </a:ext>
            </a:extLst>
          </p:cNvPr>
          <p:cNvSpPr>
            <a:spLocks noGrp="1"/>
          </p:cNvSpPr>
          <p:nvPr>
            <p:ph sz="quarter" idx="14" hasCustomPrompt="1"/>
          </p:nvPr>
        </p:nvSpPr>
        <p:spPr>
          <a:xfrm>
            <a:off x="6984002" y="1895021"/>
            <a:ext cx="1892276" cy="2667000"/>
          </a:xfrm>
          <a:prstGeom prst="rect">
            <a:avLst/>
          </a:prstGeom>
          <a:solidFill>
            <a:schemeClr val="accent3"/>
          </a:solidFill>
          <a:effectLst>
            <a:outerShdw blurRad="50800" dist="38100" dir="2700000" algn="tl" rotWithShape="0">
              <a:prstClr val="black">
                <a:alpha val="40000"/>
              </a:prstClr>
            </a:outerShdw>
          </a:effectLst>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381000" y="-3666"/>
            <a:ext cx="7772400" cy="1086795"/>
          </a:xfrm>
          <a:prstGeom prst="rect">
            <a:avLst/>
          </a:prstGeom>
          <a:noFill/>
          <a:ln>
            <a:noFill/>
          </a:ln>
        </p:spPr>
        <p:txBody>
          <a:bodyPr anchor="ctr"/>
          <a:lstStyle>
            <a:lvl1pPr algn="l">
              <a:defRPr>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22" name="Parallélogramme 21">
            <a:extLst>
              <a:ext uri="{FF2B5EF4-FFF2-40B4-BE49-F238E27FC236}">
                <a16:creationId xmlns:a16="http://schemas.microsoft.com/office/drawing/2014/main" id="{18BAAE47-CEB7-43BB-93F0-A03888A53FD2}"/>
              </a:ext>
            </a:extLst>
          </p:cNvPr>
          <p:cNvSpPr/>
          <p:nvPr userDrawn="1"/>
        </p:nvSpPr>
        <p:spPr>
          <a:xfrm>
            <a:off x="8229600" y="-3667"/>
            <a:ext cx="381000" cy="1086795"/>
          </a:xfrm>
          <a:prstGeom prst="parallelogram">
            <a:avLst>
              <a:gd name="adj" fmla="val 70026"/>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Parallélogramme 22">
            <a:extLst>
              <a:ext uri="{FF2B5EF4-FFF2-40B4-BE49-F238E27FC236}">
                <a16:creationId xmlns:a16="http://schemas.microsoft.com/office/drawing/2014/main" id="{69FE1EF8-6368-4BEE-98D3-ACAD2699F79A}"/>
              </a:ext>
            </a:extLst>
          </p:cNvPr>
          <p:cNvSpPr/>
          <p:nvPr userDrawn="1"/>
        </p:nvSpPr>
        <p:spPr>
          <a:xfrm>
            <a:off x="8448891" y="-3667"/>
            <a:ext cx="291249" cy="1086795"/>
          </a:xfrm>
          <a:prstGeom prst="parallelogram">
            <a:avLst>
              <a:gd name="adj" fmla="val 90084"/>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3394571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ide Présentation 2">
    <p:bg>
      <p:bgPr>
        <a:solidFill>
          <a:schemeClr val="bg1"/>
        </a:solidFill>
        <a:effectLst/>
      </p:bgPr>
    </p:bg>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A879F69B-BB61-4016-AC96-AF67EC8168FA}"/>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6934198" y="0"/>
            <a:ext cx="2209801" cy="5339346"/>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2041"/>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2041"/>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6553200" y="212725"/>
            <a:ext cx="2160000" cy="2160000"/>
          </a:xfrm>
          <a:prstGeom prst="ellipse">
            <a:avLst/>
          </a:prstGeom>
          <a:solidFill>
            <a:schemeClr val="bg1"/>
          </a:solidFill>
          <a:ln>
            <a:solidFill>
              <a:srgbClr val="8CD4BF"/>
            </a:solidFill>
          </a:ln>
        </p:spPr>
        <p:txBody>
          <a:bodyPr anchor="ctr"/>
          <a:lstStyle>
            <a:lvl1pPr algn="ctr">
              <a:defRPr>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hasCustomPrompt="1"/>
          </p:nvPr>
        </p:nvSpPr>
        <p:spPr>
          <a:xfrm>
            <a:off x="249365" y="669925"/>
            <a:ext cx="2285997" cy="1066800"/>
          </a:xfrm>
          <a:prstGeom prst="rect">
            <a:avLst/>
          </a:prstGeom>
          <a:ln>
            <a:solidFill>
              <a:schemeClr val="accent1"/>
            </a:solidFill>
          </a:ln>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cxnSp>
        <p:nvCxnSpPr>
          <p:cNvPr id="14" name="Connecteur droit 13">
            <a:extLst>
              <a:ext uri="{FF2B5EF4-FFF2-40B4-BE49-F238E27FC236}">
                <a16:creationId xmlns:a16="http://schemas.microsoft.com/office/drawing/2014/main" id="{2DA8E5D1-0E2A-4DDB-B334-FF11A1F07678}"/>
              </a:ext>
            </a:extLst>
          </p:cNvPr>
          <p:cNvCxnSpPr>
            <a:cxnSpLocks/>
          </p:cNvCxnSpPr>
          <p:nvPr userDrawn="1"/>
        </p:nvCxnSpPr>
        <p:spPr>
          <a:xfrm>
            <a:off x="3086100" y="355112"/>
            <a:ext cx="0" cy="4734413"/>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5" name="Ellipse 14">
            <a:extLst>
              <a:ext uri="{FF2B5EF4-FFF2-40B4-BE49-F238E27FC236}">
                <a16:creationId xmlns:a16="http://schemas.microsoft.com/office/drawing/2014/main" id="{BEC31D12-401D-4936-8903-C3DA911AC2C1}"/>
              </a:ext>
            </a:extLst>
          </p:cNvPr>
          <p:cNvSpPr/>
          <p:nvPr userDrawn="1"/>
        </p:nvSpPr>
        <p:spPr>
          <a:xfrm>
            <a:off x="3026013" y="311137"/>
            <a:ext cx="120175" cy="120175"/>
          </a:xfrm>
          <a:prstGeom prst="ellipse">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28955293-1647-4C2D-906F-55883D7D8C0E}"/>
              </a:ext>
            </a:extLst>
          </p:cNvPr>
          <p:cNvSpPr/>
          <p:nvPr userDrawn="1"/>
        </p:nvSpPr>
        <p:spPr>
          <a:xfrm>
            <a:off x="3026013" y="5060693"/>
            <a:ext cx="120175" cy="120175"/>
          </a:xfrm>
          <a:prstGeom prst="ellipse">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contenu 4">
            <a:extLst>
              <a:ext uri="{FF2B5EF4-FFF2-40B4-BE49-F238E27FC236}">
                <a16:creationId xmlns:a16="http://schemas.microsoft.com/office/drawing/2014/main" id="{50326C72-0DE2-4FA9-AFD1-C41E61BC9CC2}"/>
              </a:ext>
            </a:extLst>
          </p:cNvPr>
          <p:cNvSpPr>
            <a:spLocks noGrp="1"/>
          </p:cNvSpPr>
          <p:nvPr>
            <p:ph sz="quarter" idx="12" hasCustomPrompt="1"/>
          </p:nvPr>
        </p:nvSpPr>
        <p:spPr>
          <a:xfrm>
            <a:off x="3720133" y="1736725"/>
            <a:ext cx="2285997" cy="1066800"/>
          </a:xfrm>
          <a:prstGeom prst="rect">
            <a:avLst/>
          </a:prstGeom>
          <a:ln>
            <a:solidFill>
              <a:schemeClr val="accent1"/>
            </a:solidFill>
          </a:ln>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21" name="Espace réservé du contenu 4">
            <a:extLst>
              <a:ext uri="{FF2B5EF4-FFF2-40B4-BE49-F238E27FC236}">
                <a16:creationId xmlns:a16="http://schemas.microsoft.com/office/drawing/2014/main" id="{86683C55-9113-4D97-A306-31709AEECEA8}"/>
              </a:ext>
            </a:extLst>
          </p:cNvPr>
          <p:cNvSpPr>
            <a:spLocks noGrp="1"/>
          </p:cNvSpPr>
          <p:nvPr>
            <p:ph sz="quarter" idx="13" hasCustomPrompt="1"/>
          </p:nvPr>
        </p:nvSpPr>
        <p:spPr>
          <a:xfrm>
            <a:off x="249365" y="2574925"/>
            <a:ext cx="2285997" cy="1066800"/>
          </a:xfrm>
          <a:prstGeom prst="rect">
            <a:avLst/>
          </a:prstGeom>
          <a:ln>
            <a:solidFill>
              <a:schemeClr val="accent1"/>
            </a:solidFill>
          </a:ln>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sp>
        <p:nvSpPr>
          <p:cNvPr id="22" name="Espace réservé du contenu 4">
            <a:extLst>
              <a:ext uri="{FF2B5EF4-FFF2-40B4-BE49-F238E27FC236}">
                <a16:creationId xmlns:a16="http://schemas.microsoft.com/office/drawing/2014/main" id="{BBD233B6-F5D1-460C-A943-3C653B2300EC}"/>
              </a:ext>
            </a:extLst>
          </p:cNvPr>
          <p:cNvSpPr>
            <a:spLocks noGrp="1"/>
          </p:cNvSpPr>
          <p:nvPr>
            <p:ph sz="quarter" idx="14" hasCustomPrompt="1"/>
          </p:nvPr>
        </p:nvSpPr>
        <p:spPr>
          <a:xfrm>
            <a:off x="3720133" y="3641725"/>
            <a:ext cx="2285997" cy="1066800"/>
          </a:xfrm>
          <a:prstGeom prst="rect">
            <a:avLst/>
          </a:prstGeom>
          <a:ln>
            <a:solidFill>
              <a:schemeClr val="accent1"/>
            </a:solidFill>
          </a:ln>
        </p:spPr>
        <p:txBody>
          <a:bodyPr/>
          <a:lstStyle>
            <a:lvl1pPr>
              <a:defRPr sz="14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400">
                <a:latin typeface="Verdana" panose="020B0604030504040204" pitchFamily="34" charset="0"/>
                <a:ea typeface="Verdana" panose="020B0604030504040204" pitchFamily="34" charset="0"/>
              </a:defRPr>
            </a:lvl3pPr>
            <a:lvl4pPr>
              <a:defRPr sz="1400">
                <a:latin typeface="Verdana" panose="020B0604030504040204" pitchFamily="34" charset="0"/>
                <a:ea typeface="Verdana" panose="020B0604030504040204" pitchFamily="34" charset="0"/>
              </a:defRPr>
            </a:lvl4pPr>
            <a:lvl5pPr>
              <a:defRPr sz="1400">
                <a:latin typeface="Verdana" panose="020B0604030504040204" pitchFamily="34" charset="0"/>
                <a:ea typeface="Verdana" panose="020B0604030504040204" pitchFamily="34" charset="0"/>
              </a:defRPr>
            </a:lvl5pPr>
          </a:lstStyle>
          <a:p>
            <a:pPr lvl="0"/>
            <a:r>
              <a:rPr lang="fr-FR" dirty="0"/>
              <a:t>Contenu</a:t>
            </a:r>
          </a:p>
        </p:txBody>
      </p:sp>
      <p:cxnSp>
        <p:nvCxnSpPr>
          <p:cNvPr id="6" name="Connecteur droit 5">
            <a:extLst>
              <a:ext uri="{FF2B5EF4-FFF2-40B4-BE49-F238E27FC236}">
                <a16:creationId xmlns:a16="http://schemas.microsoft.com/office/drawing/2014/main" id="{9E119D7A-BB7E-4E91-A845-6C748003039F}"/>
              </a:ext>
            </a:extLst>
          </p:cNvPr>
          <p:cNvCxnSpPr>
            <a:cxnSpLocks/>
            <a:stCxn id="5" idx="3"/>
          </p:cNvCxnSpPr>
          <p:nvPr userDrawn="1"/>
        </p:nvCxnSpPr>
        <p:spPr>
          <a:xfrm>
            <a:off x="2535362" y="1203325"/>
            <a:ext cx="5507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FD11D8F4-E214-467F-AE2A-5A75FA8F6114}"/>
              </a:ext>
            </a:extLst>
          </p:cNvPr>
          <p:cNvCxnSpPr>
            <a:cxnSpLocks/>
            <a:endCxn id="20" idx="1"/>
          </p:cNvCxnSpPr>
          <p:nvPr userDrawn="1"/>
        </p:nvCxnSpPr>
        <p:spPr>
          <a:xfrm>
            <a:off x="3086100" y="2270125"/>
            <a:ext cx="6340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9B707366-A0F5-4BA0-A633-16464B04F679}"/>
              </a:ext>
            </a:extLst>
          </p:cNvPr>
          <p:cNvCxnSpPr/>
          <p:nvPr userDrawn="1"/>
        </p:nvCxnSpPr>
        <p:spPr>
          <a:xfrm>
            <a:off x="2535362" y="3108325"/>
            <a:ext cx="5507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A575DDB2-C50F-4D30-941C-BFB6FA875ABE}"/>
              </a:ext>
            </a:extLst>
          </p:cNvPr>
          <p:cNvCxnSpPr>
            <a:cxnSpLocks/>
          </p:cNvCxnSpPr>
          <p:nvPr userDrawn="1"/>
        </p:nvCxnSpPr>
        <p:spPr>
          <a:xfrm>
            <a:off x="3086100" y="4175125"/>
            <a:ext cx="634033"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2C902A83-2FB8-40F4-ADDD-DEB41D9DB41E}"/>
              </a:ext>
            </a:extLst>
          </p:cNvPr>
          <p:cNvSpPr/>
          <p:nvPr userDrawn="1"/>
        </p:nvSpPr>
        <p:spPr>
          <a:xfrm>
            <a:off x="7301108" y="2608525"/>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5AC2BC51-3C6D-4DF9-8895-4D576FE75501}"/>
              </a:ext>
            </a:extLst>
          </p:cNvPr>
          <p:cNvSpPr/>
          <p:nvPr userDrawn="1"/>
        </p:nvSpPr>
        <p:spPr>
          <a:xfrm>
            <a:off x="7409108" y="3289621"/>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2290970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lide vierge 1">
    <p:bg>
      <p:bgPr>
        <a:solidFill>
          <a:schemeClr val="bg1"/>
        </a:solidFill>
        <a:effectLst/>
      </p:bgPr>
    </p:bg>
    <p:spTree>
      <p:nvGrpSpPr>
        <p:cNvPr id="1" name=""/>
        <p:cNvGrpSpPr/>
        <p:nvPr/>
      </p:nvGrpSpPr>
      <p:grpSpPr>
        <a:xfrm>
          <a:off x="0" y="0"/>
          <a:ext cx="0" cy="0"/>
          <a:chOff x="0" y="0"/>
          <a:chExt cx="0" cy="0"/>
        </a:xfrm>
      </p:grpSpPr>
      <p:sp>
        <p:nvSpPr>
          <p:cNvPr id="12" name="bk object 16">
            <a:extLst>
              <a:ext uri="{FF2B5EF4-FFF2-40B4-BE49-F238E27FC236}">
                <a16:creationId xmlns:a16="http://schemas.microsoft.com/office/drawing/2014/main" id="{C8F33DBF-4C30-4857-A5A1-B0E92F8F63B2}"/>
              </a:ext>
            </a:extLst>
          </p:cNvPr>
          <p:cNvSpPr/>
          <p:nvPr userDrawn="1"/>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a:p>
        </p:txBody>
      </p:sp>
      <p:pic>
        <p:nvPicPr>
          <p:cNvPr id="13" name="Image 12">
            <a:extLst>
              <a:ext uri="{FF2B5EF4-FFF2-40B4-BE49-F238E27FC236}">
                <a16:creationId xmlns:a16="http://schemas.microsoft.com/office/drawing/2014/main" id="{119BE632-B56F-44AC-AF25-D2A59028521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55" y="5394325"/>
            <a:ext cx="1104023" cy="319259"/>
          </a:xfrm>
          <a:prstGeom prst="rect">
            <a:avLst/>
          </a:prstGeom>
        </p:spPr>
      </p:pic>
      <p:sp>
        <p:nvSpPr>
          <p:cNvPr id="4" name="Holder 6">
            <a:extLst>
              <a:ext uri="{FF2B5EF4-FFF2-40B4-BE49-F238E27FC236}">
                <a16:creationId xmlns:a16="http://schemas.microsoft.com/office/drawing/2014/main" id="{F9A54ED9-44B0-4960-ACEE-7546064BD2F4}"/>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Tree>
    <p:custDataLst>
      <p:tags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vierge 2">
    <p:spTree>
      <p:nvGrpSpPr>
        <p:cNvPr id="1" name=""/>
        <p:cNvGrpSpPr/>
        <p:nvPr/>
      </p:nvGrpSpPr>
      <p:grpSpPr>
        <a:xfrm>
          <a:off x="0" y="0"/>
          <a:ext cx="0" cy="0"/>
          <a:chOff x="0" y="0"/>
          <a:chExt cx="0" cy="0"/>
        </a:xfrm>
      </p:grpSpPr>
      <p:sp>
        <p:nvSpPr>
          <p:cNvPr id="2" name="Holder 6">
            <a:extLst>
              <a:ext uri="{FF2B5EF4-FFF2-40B4-BE49-F238E27FC236}">
                <a16:creationId xmlns:a16="http://schemas.microsoft.com/office/drawing/2014/main" id="{D0565900-54D0-404A-9284-20CED15050F5}"/>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‹N°›</a:t>
            </a:fld>
            <a:endParaRPr lang="fr-FR" dirty="0"/>
          </a:p>
        </p:txBody>
      </p:sp>
    </p:spTree>
    <p:custDataLst>
      <p:tags r:id="rId1"/>
    </p:custData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97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 texte et tableau">
    <p:bg>
      <p:bgPr>
        <a:solidFill>
          <a:schemeClr val="bg1"/>
        </a:solidFill>
        <a:effectLst/>
      </p:bgPr>
    </p:bg>
    <p:spTree>
      <p:nvGrpSpPr>
        <p:cNvPr id="1" name=""/>
        <p:cNvGrpSpPr/>
        <p:nvPr/>
      </p:nvGrpSpPr>
      <p:grpSpPr>
        <a:xfrm>
          <a:off x="0" y="0"/>
          <a:ext cx="0" cy="0"/>
          <a:chOff x="0" y="0"/>
          <a:chExt cx="0" cy="0"/>
        </a:xfrm>
      </p:grpSpPr>
      <p:sp>
        <p:nvSpPr>
          <p:cNvPr id="2" name="Espace réservé du pied de page 1"/>
          <p:cNvSpPr>
            <a:spLocks noGrp="1"/>
          </p:cNvSpPr>
          <p:nvPr>
            <p:ph type="ftr" sz="quarter" idx="14"/>
          </p:nvPr>
        </p:nvSpPr>
        <p:spPr/>
        <p:txBody>
          <a:bodyPr/>
          <a:lstStyle/>
          <a:p>
            <a:r>
              <a:rPr lang="fr-FR"/>
              <a:t>INTITULÉ DU DOCUMENT • 04 AVRIL 2017</a:t>
            </a:r>
            <a:endParaRPr lang="fr-FR" dirty="0"/>
          </a:p>
        </p:txBody>
      </p:sp>
      <p:sp>
        <p:nvSpPr>
          <p:cNvPr id="7" name="Espace réservé du numéro de diapositive 6"/>
          <p:cNvSpPr>
            <a:spLocks noGrp="1"/>
          </p:cNvSpPr>
          <p:nvPr>
            <p:ph type="sldNum" sz="quarter" idx="15"/>
          </p:nvPr>
        </p:nvSpPr>
        <p:spPr/>
        <p:txBody>
          <a:bodyPr/>
          <a:lstStyle/>
          <a:p>
            <a:fld id="{0536D7D7-E68B-4848-A580-3E20DDE126DB}" type="slidenum">
              <a:rPr lang="fr-FR" smtClean="0"/>
              <a:pPr/>
              <a:t>‹N°›</a:t>
            </a:fld>
            <a:endParaRPr lang="fr-FR" dirty="0"/>
          </a:p>
        </p:txBody>
      </p:sp>
      <p:sp>
        <p:nvSpPr>
          <p:cNvPr id="4" name="Espace réservé du texte 3"/>
          <p:cNvSpPr>
            <a:spLocks noGrp="1"/>
          </p:cNvSpPr>
          <p:nvPr>
            <p:ph type="body" sz="quarter" idx="16"/>
          </p:nvPr>
        </p:nvSpPr>
        <p:spPr>
          <a:xfrm>
            <a:off x="1026000" y="1360500"/>
            <a:ext cx="7633394" cy="1573183"/>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hasCustomPrompt="1"/>
          </p:nvPr>
        </p:nvSpPr>
        <p:spPr>
          <a:xfrm>
            <a:off x="1026000" y="256984"/>
            <a:ext cx="3816424" cy="646188"/>
          </a:xfrm>
        </p:spPr>
        <p:txBody>
          <a:bodyPr/>
          <a:lstStyle>
            <a:lvl1pPr>
              <a:defRPr baseline="0"/>
            </a:lvl1pPr>
          </a:lstStyle>
          <a:p>
            <a:r>
              <a:rPr lang="fr-FR" dirty="0"/>
              <a:t>Titre </a:t>
            </a:r>
            <a:r>
              <a:rPr lang="fr-FR" dirty="0" err="1"/>
              <a:t>lorem</a:t>
            </a:r>
            <a:r>
              <a:rPr lang="fr-FR" dirty="0"/>
              <a:t> </a:t>
            </a:r>
            <a:r>
              <a:rPr lang="fr-FR" dirty="0" err="1"/>
              <a:t>ipsum</a:t>
            </a:r>
            <a:r>
              <a:rPr lang="fr-FR" dirty="0"/>
              <a:t> </a:t>
            </a:r>
            <a:r>
              <a:rPr lang="fr-FR" dirty="0" err="1"/>
              <a:t>dolor</a:t>
            </a:r>
            <a:r>
              <a:rPr lang="fr-FR" dirty="0"/>
              <a:t/>
            </a:r>
            <a:br>
              <a:rPr lang="fr-FR" dirty="0"/>
            </a:br>
            <a:r>
              <a:rPr lang="fr-FR" dirty="0" err="1"/>
              <a:t>dolor</a:t>
            </a:r>
            <a:r>
              <a:rPr lang="fr-FR" dirty="0"/>
              <a:t> </a:t>
            </a:r>
            <a:r>
              <a:rPr lang="fr-FR" dirty="0" err="1"/>
              <a:t>sit</a:t>
            </a:r>
            <a:r>
              <a:rPr lang="fr-FR" dirty="0"/>
              <a:t> </a:t>
            </a:r>
            <a:r>
              <a:rPr lang="fr-FR" dirty="0" err="1"/>
              <a:t>amet</a:t>
            </a:r>
            <a:r>
              <a:rPr lang="fr-FR" dirty="0"/>
              <a:t> </a:t>
            </a:r>
            <a:r>
              <a:rPr lang="fr-FR" dirty="0" err="1"/>
              <a:t>lorem</a:t>
            </a:r>
            <a:endParaRPr lang="fr-FR" dirty="0"/>
          </a:p>
        </p:txBody>
      </p:sp>
      <p:cxnSp>
        <p:nvCxnSpPr>
          <p:cNvPr id="10" name="Connecteur droit 9"/>
          <p:cNvCxnSpPr/>
          <p:nvPr userDrawn="1"/>
        </p:nvCxnSpPr>
        <p:spPr>
          <a:xfrm>
            <a:off x="1123200" y="937233"/>
            <a:ext cx="35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rcRect t="11" b="11"/>
          <a:stretch>
            <a:fillRect/>
          </a:stretch>
        </p:blipFill>
        <p:spPr>
          <a:xfrm>
            <a:off x="7096480" y="5238187"/>
            <a:ext cx="1796000" cy="362800"/>
          </a:xfrm>
          <a:prstGeom prst="rect">
            <a:avLst/>
          </a:prstGeom>
        </p:spPr>
      </p:pic>
      <p:sp>
        <p:nvSpPr>
          <p:cNvPr id="8" name="Espace réservé du tableau 4"/>
          <p:cNvSpPr>
            <a:spLocks noGrp="1"/>
          </p:cNvSpPr>
          <p:nvPr>
            <p:ph type="tbl" sz="quarter" idx="17" hasCustomPrompt="1"/>
          </p:nvPr>
        </p:nvSpPr>
        <p:spPr>
          <a:xfrm>
            <a:off x="1116013" y="2275491"/>
            <a:ext cx="6985000" cy="2418436"/>
          </a:xfrm>
        </p:spPr>
        <p:txBody>
          <a:bodyPr/>
          <a:lstStyle/>
          <a:p>
            <a:r>
              <a:rPr lang="fr-FR" dirty="0"/>
              <a:t> </a:t>
            </a:r>
          </a:p>
        </p:txBody>
      </p:sp>
    </p:spTree>
    <p:extLst>
      <p:ext uri="{BB962C8B-B14F-4D97-AF65-F5344CB8AC3E}">
        <p14:creationId xmlns:p14="http://schemas.microsoft.com/office/powerpoint/2010/main" val="3478246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pic>
        <p:nvPicPr>
          <p:cNvPr id="8" name="Imag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144001" cy="5345567"/>
          </a:xfrm>
          <a:prstGeom prst="rect">
            <a:avLst/>
          </a:prstGeom>
        </p:spPr>
      </p:pic>
      <p:sp>
        <p:nvSpPr>
          <p:cNvPr id="9" name="Rectangle 8"/>
          <p:cNvSpPr/>
          <p:nvPr userDrawn="1"/>
        </p:nvSpPr>
        <p:spPr>
          <a:xfrm>
            <a:off x="0" y="0"/>
            <a:ext cx="9144000" cy="534556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12"/>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a:xfrm>
            <a:off x="574311" y="866149"/>
            <a:ext cx="8399430" cy="4196809"/>
          </a:xfrm>
        </p:spPr>
        <p:txBody>
          <a:bodyPr/>
          <a:lstStyle>
            <a:lvl1pPr marL="287967" indent="-287967">
              <a:buFont typeface="Wingdings" pitchFamily="2" charset="2"/>
              <a:buChar char="§"/>
              <a:defRPr/>
            </a:lvl1pPr>
          </a:lstStyle>
          <a:p>
            <a:pPr lvl="0"/>
            <a:r>
              <a:rPr lang="fr-FR" dirty="0"/>
              <a:t>Modifiez les styles du texte du masque</a:t>
            </a:r>
          </a:p>
          <a:p>
            <a:pPr lvl="0"/>
            <a:r>
              <a:rPr lang="fr-FR" dirty="0"/>
              <a:t>Deuxième niveau</a:t>
            </a:r>
          </a:p>
        </p:txBody>
      </p:sp>
      <p:sp>
        <p:nvSpPr>
          <p:cNvPr id="10" name="Espace réservé du numéro de diapositive 5"/>
          <p:cNvSpPr>
            <a:spLocks noGrp="1"/>
          </p:cNvSpPr>
          <p:nvPr>
            <p:ph type="sldNum" sz="quarter" idx="4"/>
          </p:nvPr>
        </p:nvSpPr>
        <p:spPr>
          <a:xfrm>
            <a:off x="8535872" y="5431748"/>
            <a:ext cx="531397" cy="306637"/>
          </a:xfrm>
          <a:prstGeom prst="rect">
            <a:avLst/>
          </a:prstGeom>
        </p:spPr>
        <p:txBody>
          <a:bodyPr vert="horz" lIns="91440" tIns="45720" rIns="91440" bIns="45720" rtlCol="0" anchor="ctr"/>
          <a:lstStyle>
            <a:lvl1pPr algn="ctr">
              <a:defRPr sz="840">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a:p>
        </p:txBody>
      </p:sp>
      <p:cxnSp>
        <p:nvCxnSpPr>
          <p:cNvPr id="11" name="Connecteur droit 10"/>
          <p:cNvCxnSpPr/>
          <p:nvPr userDrawn="1"/>
        </p:nvCxnSpPr>
        <p:spPr>
          <a:xfrm>
            <a:off x="415332" y="767927"/>
            <a:ext cx="1" cy="4388153"/>
          </a:xfrm>
          <a:prstGeom prst="line">
            <a:avLst/>
          </a:prstGeom>
          <a:ln w="12700">
            <a:solidFill>
              <a:srgbClr val="FF935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447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66" name="Image 65"/>
          <p:cNvPicPr>
            <a:picLocks noChangeAspect="1"/>
          </p:cNvPicPr>
          <p:nvPr/>
        </p:nvPicPr>
        <p:blipFill rotWithShape="1">
          <a:blip r:embed="rId2" cstate="email">
            <a:extLst>
              <a:ext uri="{28A0092B-C50C-407E-A947-70E740481C1C}">
                <a14:useLocalDpi xmlns:a14="http://schemas.microsoft.com/office/drawing/2010/main"/>
              </a:ext>
            </a:extLst>
          </a:blip>
          <a:srcRect t="-1907"/>
          <a:stretch/>
        </p:blipFill>
        <p:spPr>
          <a:xfrm>
            <a:off x="2" y="-146273"/>
            <a:ext cx="9165182" cy="5905723"/>
          </a:xfrm>
          <a:prstGeom prst="rect">
            <a:avLst/>
          </a:prstGeom>
        </p:spPr>
      </p:pic>
      <p:sp>
        <p:nvSpPr>
          <p:cNvPr id="51" name="Titre 1"/>
          <p:cNvSpPr>
            <a:spLocks noGrp="1"/>
          </p:cNvSpPr>
          <p:nvPr>
            <p:ph type="title" hasCustomPrompt="1"/>
          </p:nvPr>
        </p:nvSpPr>
        <p:spPr>
          <a:xfrm>
            <a:off x="1127573" y="2116942"/>
            <a:ext cx="3286125" cy="550804"/>
          </a:xfrm>
        </p:spPr>
        <p:txBody>
          <a:bodyPr anchor="b"/>
          <a:lstStyle>
            <a:lvl1pPr>
              <a:defRPr sz="2481" b="0">
                <a:solidFill>
                  <a:schemeClr val="bg1"/>
                </a:solidFill>
                <a:latin typeface="Verdana" pitchFamily="34" charset="0"/>
                <a:ea typeface="Verdana" pitchFamily="34" charset="0"/>
                <a:cs typeface="Verdana" pitchFamily="34" charset="0"/>
              </a:defRPr>
            </a:lvl1pPr>
          </a:lstStyle>
          <a:p>
            <a:r>
              <a:rPr lang="fr-FR" dirty="0"/>
              <a:t>TITRE</a:t>
            </a:r>
          </a:p>
        </p:txBody>
      </p:sp>
      <p:cxnSp>
        <p:nvCxnSpPr>
          <p:cNvPr id="52" name="Connecteur droit 51"/>
          <p:cNvCxnSpPr/>
          <p:nvPr/>
        </p:nvCxnSpPr>
        <p:spPr>
          <a:xfrm>
            <a:off x="1127572" y="3216518"/>
            <a:ext cx="3286125" cy="0"/>
          </a:xfrm>
          <a:prstGeom prst="line">
            <a:avLst/>
          </a:prstGeom>
          <a:ln>
            <a:solidFill>
              <a:srgbClr val="F57B26"/>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a:off x="1127572" y="2096625"/>
            <a:ext cx="3286125" cy="0"/>
          </a:xfrm>
          <a:prstGeom prst="line">
            <a:avLst/>
          </a:prstGeom>
          <a:ln>
            <a:solidFill>
              <a:srgbClr val="F57B26"/>
            </a:solidFill>
          </a:ln>
        </p:spPr>
        <p:style>
          <a:lnRef idx="1">
            <a:schemeClr val="accent1"/>
          </a:lnRef>
          <a:fillRef idx="0">
            <a:schemeClr val="accent1"/>
          </a:fillRef>
          <a:effectRef idx="0">
            <a:schemeClr val="accent1"/>
          </a:effectRef>
          <a:fontRef idx="minor">
            <a:schemeClr val="tx1"/>
          </a:fontRef>
        </p:style>
      </p:cxnSp>
      <p:sp>
        <p:nvSpPr>
          <p:cNvPr id="54" name="Espace réservé du texte 32"/>
          <p:cNvSpPr>
            <a:spLocks noGrp="1"/>
          </p:cNvSpPr>
          <p:nvPr>
            <p:ph type="body" sz="quarter" idx="10" hasCustomPrompt="1"/>
          </p:nvPr>
        </p:nvSpPr>
        <p:spPr>
          <a:xfrm>
            <a:off x="1127571" y="2694339"/>
            <a:ext cx="3286125" cy="648765"/>
          </a:xfrm>
        </p:spPr>
        <p:txBody>
          <a:bodyPr/>
          <a:lstStyle>
            <a:lvl1pPr algn="l" defTabSz="708861" rtl="0" eaLnBrk="1" latinLnBrk="0" hangingPunct="1">
              <a:lnSpc>
                <a:spcPct val="90000"/>
              </a:lnSpc>
              <a:spcBef>
                <a:spcPct val="0"/>
              </a:spcBef>
              <a:buNone/>
              <a:defRPr lang="fr-FR" sz="1860" b="0" kern="1200" cap="none" spc="0" baseline="0" dirty="0">
                <a:solidFill>
                  <a:schemeClr val="bg1"/>
                </a:solidFill>
                <a:latin typeface="Verdana" pitchFamily="34" charset="0"/>
                <a:ea typeface="Verdana" pitchFamily="34" charset="0"/>
                <a:cs typeface="Verdana" pitchFamily="34" charset="0"/>
              </a:defRPr>
            </a:lvl1pPr>
          </a:lstStyle>
          <a:p>
            <a:pPr lvl="0"/>
            <a:r>
              <a:rPr lang="fr-FR" dirty="0"/>
              <a:t>Sous-titre</a:t>
            </a:r>
          </a:p>
        </p:txBody>
      </p:sp>
      <p:sp>
        <p:nvSpPr>
          <p:cNvPr id="71"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dirty="0"/>
          </a:p>
        </p:txBody>
      </p:sp>
      <p:grpSp>
        <p:nvGrpSpPr>
          <p:cNvPr id="2" name="Groupe 1"/>
          <p:cNvGrpSpPr/>
          <p:nvPr/>
        </p:nvGrpSpPr>
        <p:grpSpPr>
          <a:xfrm>
            <a:off x="6864877" y="161423"/>
            <a:ext cx="2298754" cy="1231559"/>
            <a:chOff x="7415684" y="192211"/>
            <a:chExt cx="2490317" cy="1466465"/>
          </a:xfrm>
        </p:grpSpPr>
        <p:sp>
          <p:nvSpPr>
            <p:cNvPr id="64" name="Forme libre 63"/>
            <p:cNvSpPr/>
            <p:nvPr/>
          </p:nvSpPr>
          <p:spPr>
            <a:xfrm>
              <a:off x="7415684" y="275380"/>
              <a:ext cx="2490317" cy="1328703"/>
            </a:xfrm>
            <a:custGeom>
              <a:avLst/>
              <a:gdLst>
                <a:gd name="connsiteX0" fmla="*/ 206379 w 2228226"/>
                <a:gd name="connsiteY0" fmla="*/ 0 h 1238250"/>
                <a:gd name="connsiteX1" fmla="*/ 2228226 w 2228226"/>
                <a:gd name="connsiteY1" fmla="*/ 0 h 1238250"/>
                <a:gd name="connsiteX2" fmla="*/ 2228226 w 2228226"/>
                <a:gd name="connsiteY2" fmla="*/ 1238250 h 1238250"/>
                <a:gd name="connsiteX3" fmla="*/ 206379 w 2228226"/>
                <a:gd name="connsiteY3" fmla="*/ 1238250 h 1238250"/>
                <a:gd name="connsiteX4" fmla="*/ 0 w 2228226"/>
                <a:gd name="connsiteY4" fmla="*/ 1031871 h 1238250"/>
                <a:gd name="connsiteX5" fmla="*/ 0 w 2228226"/>
                <a:gd name="connsiteY5" fmla="*/ 206379 h 1238250"/>
                <a:gd name="connsiteX6" fmla="*/ 206379 w 2228226"/>
                <a:gd name="connsiteY6"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226" h="1238250">
                  <a:moveTo>
                    <a:pt x="206379" y="0"/>
                  </a:moveTo>
                  <a:lnTo>
                    <a:pt x="2228226" y="0"/>
                  </a:lnTo>
                  <a:lnTo>
                    <a:pt x="2228226" y="1238250"/>
                  </a:lnTo>
                  <a:lnTo>
                    <a:pt x="206379" y="1238250"/>
                  </a:lnTo>
                  <a:cubicBezTo>
                    <a:pt x="92399" y="1238250"/>
                    <a:pt x="0" y="1145851"/>
                    <a:pt x="0" y="1031871"/>
                  </a:cubicBezTo>
                  <a:lnTo>
                    <a:pt x="0" y="206379"/>
                  </a:lnTo>
                  <a:cubicBezTo>
                    <a:pt x="0" y="92399"/>
                    <a:pt x="92399" y="0"/>
                    <a:pt x="20637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26570" y="192211"/>
              <a:ext cx="1985263" cy="1466465"/>
            </a:xfrm>
            <a:prstGeom prst="rect">
              <a:avLst/>
            </a:prstGeom>
          </p:spPr>
        </p:pic>
      </p:grpSp>
    </p:spTree>
    <p:extLst>
      <p:ext uri="{BB962C8B-B14F-4D97-AF65-F5344CB8AC3E}">
        <p14:creationId xmlns:p14="http://schemas.microsoft.com/office/powerpoint/2010/main" val="252559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a:p>
        </p:txBody>
      </p:sp>
      <p:pic>
        <p:nvPicPr>
          <p:cNvPr id="5"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186" y="17142"/>
            <a:ext cx="9144000" cy="5345567"/>
          </a:xfrm>
          <a:prstGeom prst="rect">
            <a:avLst/>
          </a:prstGeom>
        </p:spPr>
      </p:pic>
      <p:sp>
        <p:nvSpPr>
          <p:cNvPr id="6" name="Rectangle 5"/>
          <p:cNvSpPr/>
          <p:nvPr/>
        </p:nvSpPr>
        <p:spPr>
          <a:xfrm>
            <a:off x="0" y="2667"/>
            <a:ext cx="9154186" cy="536004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96"/>
          </a:p>
        </p:txBody>
      </p:sp>
      <p:sp>
        <p:nvSpPr>
          <p:cNvPr id="7" name="Titre 1"/>
          <p:cNvSpPr txBox="1">
            <a:spLocks/>
          </p:cNvSpPr>
          <p:nvPr/>
        </p:nvSpPr>
        <p:spPr>
          <a:xfrm>
            <a:off x="457201" y="178271"/>
            <a:ext cx="3008435" cy="575183"/>
          </a:xfrm>
          <a:prstGeom prst="rect">
            <a:avLst/>
          </a:prstGeom>
        </p:spPr>
        <p:txBody>
          <a:bodyPr vert="horz" lIns="70885" tIns="35443" rIns="70885" bIns="35443" rtlCol="0" anchor="b">
            <a:noAutofit/>
          </a:bodyPr>
          <a:lstStyle>
            <a:lvl1pPr algn="l" defTabSz="914400" rtl="0" eaLnBrk="1" latinLnBrk="0" hangingPunct="1">
              <a:lnSpc>
                <a:spcPct val="87000"/>
              </a:lnSpc>
              <a:spcBef>
                <a:spcPct val="0"/>
              </a:spcBef>
              <a:buNone/>
              <a:defRPr sz="2000" b="1" kern="1200" cap="none" baseline="0">
                <a:solidFill>
                  <a:srgbClr val="4D4845"/>
                </a:solidFill>
                <a:latin typeface="Verdana" pitchFamily="34" charset="0"/>
                <a:ea typeface="Verdana" pitchFamily="34" charset="0"/>
                <a:cs typeface="Verdana" pitchFamily="34" charset="0"/>
              </a:defRPr>
            </a:lvl1pPr>
          </a:lstStyle>
          <a:p>
            <a:r>
              <a:rPr lang="fr-FR" sz="2481" dirty="0"/>
              <a:t>Programme</a:t>
            </a:r>
          </a:p>
        </p:txBody>
      </p:sp>
      <p:sp>
        <p:nvSpPr>
          <p:cNvPr id="9" name="Espace réservé du texte 3"/>
          <p:cNvSpPr>
            <a:spLocks noGrp="1"/>
          </p:cNvSpPr>
          <p:nvPr>
            <p:ph type="body" sz="half" idx="2" hasCustomPrompt="1"/>
          </p:nvPr>
        </p:nvSpPr>
        <p:spPr>
          <a:xfrm>
            <a:off x="624695" y="1205220"/>
            <a:ext cx="6824976" cy="1720217"/>
          </a:xfrm>
          <a:ln>
            <a:gradFill>
              <a:gsLst>
                <a:gs pos="50000">
                  <a:srgbClr val="FF9350"/>
                </a:gs>
                <a:gs pos="100000">
                  <a:schemeClr val="accent1">
                    <a:tint val="23500"/>
                    <a:satMod val="160000"/>
                  </a:schemeClr>
                </a:gs>
              </a:gsLst>
              <a:lin ang="5400000" scaled="0"/>
            </a:gradFill>
          </a:ln>
        </p:spPr>
        <p:txBody>
          <a:bodyPr/>
          <a:lstStyle>
            <a:lvl1pPr marL="0" indent="0">
              <a:buFont typeface="Arial" pitchFamily="34" charset="0"/>
              <a:buNone/>
              <a:defRPr sz="1085" b="1"/>
            </a:lvl1pPr>
            <a:lvl2pPr marL="354430" indent="0">
              <a:buNone/>
              <a:defRPr sz="930"/>
            </a:lvl2pPr>
            <a:lvl3pPr marL="708861" indent="0">
              <a:buNone/>
              <a:defRPr sz="775"/>
            </a:lvl3pPr>
            <a:lvl4pPr marL="1063291" indent="0">
              <a:buNone/>
              <a:defRPr sz="698"/>
            </a:lvl4pPr>
            <a:lvl5pPr marL="1417721" indent="0">
              <a:buNone/>
              <a:defRPr sz="698"/>
            </a:lvl5pPr>
            <a:lvl6pPr marL="1772152" indent="0">
              <a:buNone/>
              <a:defRPr sz="698"/>
            </a:lvl6pPr>
            <a:lvl7pPr marL="2126582" indent="0">
              <a:buNone/>
              <a:defRPr sz="698"/>
            </a:lvl7pPr>
            <a:lvl8pPr marL="2481012" indent="0">
              <a:buNone/>
              <a:defRPr sz="698"/>
            </a:lvl8pPr>
            <a:lvl9pPr marL="2835443" indent="0">
              <a:buNone/>
              <a:defRPr sz="698"/>
            </a:lvl9pPr>
          </a:lstStyle>
          <a:p>
            <a:pPr lvl="0"/>
            <a:r>
              <a:rPr lang="fr-FR" dirty="0"/>
              <a:t>Objectifs</a:t>
            </a:r>
          </a:p>
          <a:p>
            <a:pPr lvl="0"/>
            <a:endParaRPr lang="fr-FR" dirty="0"/>
          </a:p>
          <a:p>
            <a:pPr lvl="0"/>
            <a:endParaRPr lang="fr-FR" dirty="0"/>
          </a:p>
        </p:txBody>
      </p:sp>
      <p:pic>
        <p:nvPicPr>
          <p:cNvPr id="12" name="Imag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179" y="970639"/>
            <a:ext cx="460480" cy="418944"/>
          </a:xfrm>
          <a:prstGeom prst="rect">
            <a:avLst/>
          </a:prstGeom>
        </p:spPr>
      </p:pic>
    </p:spTree>
    <p:extLst>
      <p:ext uri="{BB962C8B-B14F-4D97-AF65-F5344CB8AC3E}">
        <p14:creationId xmlns:p14="http://schemas.microsoft.com/office/powerpoint/2010/main" val="12390092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4" name="Rectangle 3"/>
          <p:cNvSpPr/>
          <p:nvPr/>
        </p:nvSpPr>
        <p:spPr>
          <a:xfrm>
            <a:off x="-1" y="1"/>
            <a:ext cx="9144002" cy="5372807"/>
          </a:xfrm>
          <a:prstGeom prst="rect">
            <a:avLst/>
          </a:prstGeom>
          <a:solidFill>
            <a:srgbClr val="4D4845">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a:p>
        </p:txBody>
      </p:sp>
      <p:pic>
        <p:nvPicPr>
          <p:cNvPr id="3" name="Image 2"/>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31000"/>
                    </a14:imgEffect>
                    <a14:imgEffect>
                      <a14:brightnessContrast bright="-31000" contrast="9000"/>
                    </a14:imgEffect>
                  </a14:imgLayer>
                </a14:imgProps>
              </a:ext>
              <a:ext uri="{28A0092B-C50C-407E-A947-70E740481C1C}">
                <a14:useLocalDpi xmlns:a14="http://schemas.microsoft.com/office/drawing/2010/main"/>
              </a:ext>
            </a:extLst>
          </a:blip>
          <a:srcRect/>
          <a:stretch/>
        </p:blipFill>
        <p:spPr>
          <a:xfrm>
            <a:off x="-1" y="1"/>
            <a:ext cx="9144001" cy="5372807"/>
          </a:xfrm>
          <a:prstGeom prst="rect">
            <a:avLst/>
          </a:prstGeom>
        </p:spPr>
      </p:pic>
      <p:sp>
        <p:nvSpPr>
          <p:cNvPr id="51" name="Titre 1"/>
          <p:cNvSpPr>
            <a:spLocks noGrp="1"/>
          </p:cNvSpPr>
          <p:nvPr>
            <p:ph type="title" hasCustomPrompt="1"/>
          </p:nvPr>
        </p:nvSpPr>
        <p:spPr>
          <a:xfrm>
            <a:off x="1490216" y="2420540"/>
            <a:ext cx="3760134" cy="1099576"/>
          </a:xfrm>
        </p:spPr>
        <p:txBody>
          <a:bodyPr anchor="ctr"/>
          <a:lstStyle>
            <a:lvl1pPr>
              <a:defRPr sz="2519" b="0">
                <a:solidFill>
                  <a:schemeClr val="bg1"/>
                </a:solidFill>
                <a:latin typeface="Verdana" pitchFamily="34" charset="0"/>
                <a:ea typeface="Verdana" pitchFamily="34" charset="0"/>
                <a:cs typeface="Verdana" pitchFamily="34" charset="0"/>
              </a:defRPr>
            </a:lvl1pPr>
          </a:lstStyle>
          <a:p>
            <a:r>
              <a:rPr lang="fr-FR" dirty="0"/>
              <a:t>TITRE</a:t>
            </a:r>
          </a:p>
        </p:txBody>
      </p:sp>
      <p:sp>
        <p:nvSpPr>
          <p:cNvPr id="71"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a:p>
        </p:txBody>
      </p:sp>
      <p:sp>
        <p:nvSpPr>
          <p:cNvPr id="64" name="Forme libre 63"/>
          <p:cNvSpPr/>
          <p:nvPr/>
        </p:nvSpPr>
        <p:spPr>
          <a:xfrm>
            <a:off x="6845247" y="231270"/>
            <a:ext cx="2298754" cy="1115864"/>
          </a:xfrm>
          <a:custGeom>
            <a:avLst/>
            <a:gdLst>
              <a:gd name="connsiteX0" fmla="*/ 206379 w 2228226"/>
              <a:gd name="connsiteY0" fmla="*/ 0 h 1238250"/>
              <a:gd name="connsiteX1" fmla="*/ 2228226 w 2228226"/>
              <a:gd name="connsiteY1" fmla="*/ 0 h 1238250"/>
              <a:gd name="connsiteX2" fmla="*/ 2228226 w 2228226"/>
              <a:gd name="connsiteY2" fmla="*/ 1238250 h 1238250"/>
              <a:gd name="connsiteX3" fmla="*/ 206379 w 2228226"/>
              <a:gd name="connsiteY3" fmla="*/ 1238250 h 1238250"/>
              <a:gd name="connsiteX4" fmla="*/ 0 w 2228226"/>
              <a:gd name="connsiteY4" fmla="*/ 1031871 h 1238250"/>
              <a:gd name="connsiteX5" fmla="*/ 0 w 2228226"/>
              <a:gd name="connsiteY5" fmla="*/ 206379 h 1238250"/>
              <a:gd name="connsiteX6" fmla="*/ 206379 w 2228226"/>
              <a:gd name="connsiteY6"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226" h="1238250">
                <a:moveTo>
                  <a:pt x="206379" y="0"/>
                </a:moveTo>
                <a:lnTo>
                  <a:pt x="2228226" y="0"/>
                </a:lnTo>
                <a:lnTo>
                  <a:pt x="2228226" y="1238250"/>
                </a:lnTo>
                <a:lnTo>
                  <a:pt x="206379" y="1238250"/>
                </a:lnTo>
                <a:cubicBezTo>
                  <a:pt x="92399" y="1238250"/>
                  <a:pt x="0" y="1145851"/>
                  <a:pt x="0" y="1031871"/>
                </a:cubicBezTo>
                <a:lnTo>
                  <a:pt x="0" y="206379"/>
                </a:lnTo>
                <a:cubicBezTo>
                  <a:pt x="0" y="92399"/>
                  <a:pt x="92399" y="0"/>
                  <a:pt x="20637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a:p>
        </p:txBody>
      </p:sp>
      <p:pic>
        <p:nvPicPr>
          <p:cNvPr id="11" name="Image 1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59542" y="161423"/>
            <a:ext cx="1832550" cy="1231559"/>
          </a:xfrm>
          <a:prstGeom prst="rect">
            <a:avLst/>
          </a:prstGeom>
        </p:spPr>
      </p:pic>
    </p:spTree>
    <p:extLst>
      <p:ext uri="{BB962C8B-B14F-4D97-AF65-F5344CB8AC3E}">
        <p14:creationId xmlns:p14="http://schemas.microsoft.com/office/powerpoint/2010/main" val="194133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12" name="Image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
            <a:ext cx="9144000" cy="5340496"/>
          </a:xfrm>
          <a:prstGeom prst="rect">
            <a:avLst/>
          </a:prstGeom>
        </p:spPr>
      </p:pic>
      <p:sp>
        <p:nvSpPr>
          <p:cNvPr id="51" name="Titre 1"/>
          <p:cNvSpPr>
            <a:spLocks noGrp="1"/>
          </p:cNvSpPr>
          <p:nvPr>
            <p:ph type="title" hasCustomPrompt="1"/>
          </p:nvPr>
        </p:nvSpPr>
        <p:spPr>
          <a:xfrm>
            <a:off x="1127572" y="2116943"/>
            <a:ext cx="3789578" cy="1215663"/>
          </a:xfrm>
        </p:spPr>
        <p:txBody>
          <a:bodyPr anchor="ctr"/>
          <a:lstStyle>
            <a:lvl1pPr>
              <a:defRPr sz="2519" b="0">
                <a:solidFill>
                  <a:schemeClr val="bg1"/>
                </a:solidFill>
                <a:latin typeface="Verdana" pitchFamily="34" charset="0"/>
                <a:ea typeface="Verdana" pitchFamily="34" charset="0"/>
                <a:cs typeface="Verdana" pitchFamily="34" charset="0"/>
              </a:defRPr>
            </a:lvl1pPr>
          </a:lstStyle>
          <a:p>
            <a:r>
              <a:rPr lang="fr-FR" dirty="0"/>
              <a:t>TITRE</a:t>
            </a:r>
          </a:p>
        </p:txBody>
      </p:sp>
      <p:cxnSp>
        <p:nvCxnSpPr>
          <p:cNvPr id="52" name="Connecteur droit 51"/>
          <p:cNvCxnSpPr/>
          <p:nvPr/>
        </p:nvCxnSpPr>
        <p:spPr>
          <a:xfrm>
            <a:off x="1127572" y="3332605"/>
            <a:ext cx="3286125" cy="0"/>
          </a:xfrm>
          <a:prstGeom prst="line">
            <a:avLst/>
          </a:prstGeom>
          <a:ln>
            <a:solidFill>
              <a:srgbClr val="F57B26"/>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a:off x="1127571" y="2096625"/>
            <a:ext cx="3671802" cy="0"/>
          </a:xfrm>
          <a:prstGeom prst="line">
            <a:avLst/>
          </a:prstGeom>
          <a:ln>
            <a:solidFill>
              <a:srgbClr val="F57B26"/>
            </a:solidFill>
          </a:ln>
        </p:spPr>
        <p:style>
          <a:lnRef idx="1">
            <a:schemeClr val="accent1"/>
          </a:lnRef>
          <a:fillRef idx="0">
            <a:schemeClr val="accent1"/>
          </a:fillRef>
          <a:effectRef idx="0">
            <a:schemeClr val="accent1"/>
          </a:effectRef>
          <a:fontRef idx="minor">
            <a:schemeClr val="tx1"/>
          </a:fontRef>
        </p:style>
      </p:cxnSp>
      <p:sp>
        <p:nvSpPr>
          <p:cNvPr id="64" name="Forme libre 63"/>
          <p:cNvSpPr/>
          <p:nvPr/>
        </p:nvSpPr>
        <p:spPr>
          <a:xfrm>
            <a:off x="6845247" y="231270"/>
            <a:ext cx="2298754" cy="1115864"/>
          </a:xfrm>
          <a:custGeom>
            <a:avLst/>
            <a:gdLst>
              <a:gd name="connsiteX0" fmla="*/ 206379 w 2228226"/>
              <a:gd name="connsiteY0" fmla="*/ 0 h 1238250"/>
              <a:gd name="connsiteX1" fmla="*/ 2228226 w 2228226"/>
              <a:gd name="connsiteY1" fmla="*/ 0 h 1238250"/>
              <a:gd name="connsiteX2" fmla="*/ 2228226 w 2228226"/>
              <a:gd name="connsiteY2" fmla="*/ 1238250 h 1238250"/>
              <a:gd name="connsiteX3" fmla="*/ 206379 w 2228226"/>
              <a:gd name="connsiteY3" fmla="*/ 1238250 h 1238250"/>
              <a:gd name="connsiteX4" fmla="*/ 0 w 2228226"/>
              <a:gd name="connsiteY4" fmla="*/ 1031871 h 1238250"/>
              <a:gd name="connsiteX5" fmla="*/ 0 w 2228226"/>
              <a:gd name="connsiteY5" fmla="*/ 206379 h 1238250"/>
              <a:gd name="connsiteX6" fmla="*/ 206379 w 2228226"/>
              <a:gd name="connsiteY6"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226" h="1238250">
                <a:moveTo>
                  <a:pt x="206379" y="0"/>
                </a:moveTo>
                <a:lnTo>
                  <a:pt x="2228226" y="0"/>
                </a:lnTo>
                <a:lnTo>
                  <a:pt x="2228226" y="1238250"/>
                </a:lnTo>
                <a:lnTo>
                  <a:pt x="206379" y="1238250"/>
                </a:lnTo>
                <a:cubicBezTo>
                  <a:pt x="92399" y="1238250"/>
                  <a:pt x="0" y="1145851"/>
                  <a:pt x="0" y="1031871"/>
                </a:cubicBezTo>
                <a:lnTo>
                  <a:pt x="0" y="206379"/>
                </a:lnTo>
                <a:cubicBezTo>
                  <a:pt x="0" y="92399"/>
                  <a:pt x="92399" y="0"/>
                  <a:pt x="20637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a:p>
        </p:txBody>
      </p:sp>
      <p:sp>
        <p:nvSpPr>
          <p:cNvPr id="71"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dirty="0"/>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59542" y="161423"/>
            <a:ext cx="1832550" cy="1231559"/>
          </a:xfrm>
          <a:prstGeom prst="rect">
            <a:avLst/>
          </a:prstGeom>
        </p:spPr>
      </p:pic>
    </p:spTree>
    <p:extLst>
      <p:ext uri="{BB962C8B-B14F-4D97-AF65-F5344CB8AC3E}">
        <p14:creationId xmlns:p14="http://schemas.microsoft.com/office/powerpoint/2010/main" val="437360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189"/>
            <a:ext cx="9144000" cy="5345567"/>
          </a:xfrm>
          <a:prstGeom prst="rect">
            <a:avLst/>
          </a:prstGeom>
        </p:spPr>
      </p:pic>
      <p:sp>
        <p:nvSpPr>
          <p:cNvPr id="9" name="Rectangle 8"/>
          <p:cNvSpPr/>
          <p:nvPr/>
        </p:nvSpPr>
        <p:spPr>
          <a:xfrm>
            <a:off x="0" y="0"/>
            <a:ext cx="9144000" cy="534556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96"/>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343873"/>
            <a:ext cx="4044462" cy="3800971"/>
          </a:xfrm>
        </p:spPr>
        <p:txBody>
          <a:bodyPr/>
          <a:lstStyle>
            <a:lvl1pPr>
              <a:defRPr sz="2171"/>
            </a:lvl1pPr>
            <a:lvl2pPr>
              <a:defRPr sz="1860"/>
            </a:lvl2pPr>
            <a:lvl3pPr>
              <a:defRPr sz="1550"/>
            </a:lvl3pPr>
            <a:lvl4pPr>
              <a:defRPr sz="1396"/>
            </a:lvl4pPr>
            <a:lvl5pPr>
              <a:defRPr sz="1396"/>
            </a:lvl5pPr>
            <a:lvl6pPr>
              <a:defRPr sz="1396"/>
            </a:lvl6pPr>
            <a:lvl7pPr>
              <a:defRPr sz="1396"/>
            </a:lvl7pPr>
            <a:lvl8pPr>
              <a:defRPr sz="1396"/>
            </a:lvl8pPr>
            <a:lvl9pPr>
              <a:defRPr sz="1396"/>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4642338" y="1343873"/>
            <a:ext cx="4044462" cy="3800971"/>
          </a:xfrm>
        </p:spPr>
        <p:txBody>
          <a:bodyPr/>
          <a:lstStyle>
            <a:lvl1pPr>
              <a:defRPr sz="2171"/>
            </a:lvl1pPr>
            <a:lvl2pPr>
              <a:defRPr sz="1860"/>
            </a:lvl2pPr>
            <a:lvl3pPr>
              <a:defRPr sz="1550"/>
            </a:lvl3pPr>
            <a:lvl4pPr>
              <a:defRPr sz="1396"/>
            </a:lvl4pPr>
            <a:lvl5pPr>
              <a:defRPr sz="1396"/>
            </a:lvl5pPr>
            <a:lvl6pPr>
              <a:defRPr sz="1396"/>
            </a:lvl6pPr>
            <a:lvl7pPr>
              <a:defRPr sz="1396"/>
            </a:lvl7pPr>
            <a:lvl8pPr>
              <a:defRPr sz="1396"/>
            </a:lvl8pPr>
            <a:lvl9pPr>
              <a:defRPr sz="1396"/>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numéro de diapositive 6"/>
          <p:cNvSpPr>
            <a:spLocks noGrp="1"/>
          </p:cNvSpPr>
          <p:nvPr>
            <p:ph type="sldNum" sz="quarter" idx="12"/>
          </p:nvPr>
        </p:nvSpPr>
        <p:spPr/>
        <p:txBody>
          <a:bodyPr/>
          <a:lstStyle/>
          <a:p>
            <a:fld id="{EEB92A30-C8AB-4A8B-A860-15D0731C8632}" type="slidenum">
              <a:rPr lang="fr-FR" smtClean="0"/>
              <a:pPr/>
              <a:t>‹N°›</a:t>
            </a:fld>
            <a:endParaRPr lang="fr-FR"/>
          </a:p>
        </p:txBody>
      </p:sp>
    </p:spTree>
    <p:extLst>
      <p:ext uri="{BB962C8B-B14F-4D97-AF65-F5344CB8AC3E}">
        <p14:creationId xmlns:p14="http://schemas.microsoft.com/office/powerpoint/2010/main" val="2288696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9144001" cy="5345567"/>
          </a:xfrm>
          <a:prstGeom prst="rect">
            <a:avLst/>
          </a:prstGeom>
        </p:spPr>
      </p:pic>
      <p:sp>
        <p:nvSpPr>
          <p:cNvPr id="9" name="Rectangle 8"/>
          <p:cNvSpPr/>
          <p:nvPr/>
        </p:nvSpPr>
        <p:spPr>
          <a:xfrm>
            <a:off x="0" y="0"/>
            <a:ext cx="9144000" cy="534556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96"/>
          </a:p>
        </p:txBody>
      </p:sp>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a:xfrm>
            <a:off x="574311" y="866150"/>
            <a:ext cx="8399430" cy="4196809"/>
          </a:xfrm>
        </p:spPr>
        <p:txBody>
          <a:bodyPr/>
          <a:lstStyle>
            <a:lvl1pPr marL="265823" indent="-265823">
              <a:buFont typeface="Wingdings" pitchFamily="2" charset="2"/>
              <a:buChar char="§"/>
              <a:defRPr/>
            </a:lvl1pPr>
          </a:lstStyle>
          <a:p>
            <a:pPr lvl="0"/>
            <a:r>
              <a:rPr lang="fr-FR"/>
              <a:t>Modifier les styles du texte du masque</a:t>
            </a:r>
          </a:p>
          <a:p>
            <a:pPr lvl="1"/>
            <a:r>
              <a:rPr lang="fr-FR"/>
              <a:t>Deuxième niveau</a:t>
            </a:r>
          </a:p>
        </p:txBody>
      </p:sp>
      <p:sp>
        <p:nvSpPr>
          <p:cNvPr id="10"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dirty="0"/>
          </a:p>
        </p:txBody>
      </p:sp>
      <p:cxnSp>
        <p:nvCxnSpPr>
          <p:cNvPr id="11" name="Connecteur droit 10"/>
          <p:cNvCxnSpPr/>
          <p:nvPr/>
        </p:nvCxnSpPr>
        <p:spPr>
          <a:xfrm>
            <a:off x="415333" y="767928"/>
            <a:ext cx="1" cy="4388153"/>
          </a:xfrm>
          <a:prstGeom prst="line">
            <a:avLst/>
          </a:prstGeom>
          <a:ln w="12700">
            <a:solidFill>
              <a:srgbClr val="FF935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306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7"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186" y="17142"/>
            <a:ext cx="9144000" cy="5345567"/>
          </a:xfrm>
          <a:prstGeom prst="rect">
            <a:avLst/>
          </a:prstGeom>
        </p:spPr>
      </p:pic>
      <p:sp>
        <p:nvSpPr>
          <p:cNvPr id="8" name="Rectangle 7"/>
          <p:cNvSpPr/>
          <p:nvPr userDrawn="1"/>
        </p:nvSpPr>
        <p:spPr>
          <a:xfrm>
            <a:off x="10186" y="17142"/>
            <a:ext cx="9154186" cy="536004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12"/>
          </a:p>
        </p:txBody>
      </p:sp>
      <p:sp>
        <p:nvSpPr>
          <p:cNvPr id="2" name="Titre 1"/>
          <p:cNvSpPr>
            <a:spLocks noGrp="1"/>
          </p:cNvSpPr>
          <p:nvPr>
            <p:ph type="title"/>
          </p:nvPr>
        </p:nvSpPr>
        <p:spPr/>
        <p:txBody>
          <a:bodyPr/>
          <a:lstStyle/>
          <a:p>
            <a:r>
              <a:rPr lang="fr-FR"/>
              <a:t>Modifiez le style du titre</a:t>
            </a:r>
          </a:p>
        </p:txBody>
      </p:sp>
      <p:sp>
        <p:nvSpPr>
          <p:cNvPr id="3" name="Espace réservé du numéro de diapositive 2"/>
          <p:cNvSpPr>
            <a:spLocks noGrp="1"/>
          </p:cNvSpPr>
          <p:nvPr>
            <p:ph type="sldNum" sz="quarter" idx="10"/>
          </p:nvPr>
        </p:nvSpPr>
        <p:spPr/>
        <p:txBody>
          <a:bodyPr/>
          <a:lstStyle>
            <a:lvl1pPr algn="ctr">
              <a:defRPr>
                <a:solidFill>
                  <a:schemeClr val="bg1"/>
                </a:solidFill>
              </a:defRPr>
            </a:lvl1pPr>
          </a:lstStyle>
          <a:p>
            <a:fld id="{3D806516-42F6-4BF5-BAC9-1F3DB2F67612}" type="slidenum">
              <a:rPr lang="fr-FR" smtClean="0"/>
              <a:pPr/>
              <a:t>‹N°›</a:t>
            </a:fld>
            <a:endParaRPr lang="fr-FR" dirty="0"/>
          </a:p>
        </p:txBody>
      </p:sp>
    </p:spTree>
    <p:extLst>
      <p:ext uri="{BB962C8B-B14F-4D97-AF65-F5344CB8AC3E}">
        <p14:creationId xmlns:p14="http://schemas.microsoft.com/office/powerpoint/2010/main" val="1730112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7_Disposition personnalisée">
    <p:spTree>
      <p:nvGrpSpPr>
        <p:cNvPr id="1" name=""/>
        <p:cNvGrpSpPr/>
        <p:nvPr/>
      </p:nvGrpSpPr>
      <p:grpSpPr>
        <a:xfrm>
          <a:off x="0" y="0"/>
          <a:ext cx="0" cy="0"/>
          <a:chOff x="0" y="0"/>
          <a:chExt cx="0" cy="0"/>
        </a:xfrm>
      </p:grpSpPr>
      <p:pic>
        <p:nvPicPr>
          <p:cNvPr id="22" name="Image 2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9144001" cy="5345567"/>
          </a:xfrm>
          <a:prstGeom prst="rect">
            <a:avLst/>
          </a:prstGeom>
        </p:spPr>
      </p:pic>
      <p:sp>
        <p:nvSpPr>
          <p:cNvPr id="21" name="Rectangle 20"/>
          <p:cNvSpPr/>
          <p:nvPr/>
        </p:nvSpPr>
        <p:spPr>
          <a:xfrm>
            <a:off x="0" y="15514"/>
            <a:ext cx="9144000" cy="534556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96"/>
          </a:p>
        </p:txBody>
      </p:sp>
      <p:cxnSp>
        <p:nvCxnSpPr>
          <p:cNvPr id="10" name="Connecteur droit 9"/>
          <p:cNvCxnSpPr/>
          <p:nvPr/>
        </p:nvCxnSpPr>
        <p:spPr>
          <a:xfrm>
            <a:off x="1626888" y="4355167"/>
            <a:ext cx="235093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5545314" y="4355167"/>
            <a:ext cx="235093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2" name="Espace réservé du texte 41"/>
          <p:cNvSpPr>
            <a:spLocks noGrp="1"/>
          </p:cNvSpPr>
          <p:nvPr>
            <p:ph type="body" sz="quarter" idx="14" hasCustomPrompt="1"/>
          </p:nvPr>
        </p:nvSpPr>
        <p:spPr>
          <a:xfrm>
            <a:off x="1791740" y="1805851"/>
            <a:ext cx="2186082" cy="433937"/>
          </a:xfrm>
        </p:spPr>
        <p:txBody>
          <a:bodyPr anchor="b"/>
          <a:lstStyle>
            <a:lvl1pPr>
              <a:defRPr>
                <a:solidFill>
                  <a:schemeClr val="tx2"/>
                </a:solidFill>
              </a:defRPr>
            </a:lvl1pPr>
          </a:lstStyle>
          <a:p>
            <a:pPr lvl="0"/>
            <a:r>
              <a:rPr lang="fr-FR" dirty="0"/>
              <a:t>Ligne 1</a:t>
            </a:r>
          </a:p>
        </p:txBody>
      </p:sp>
      <p:sp>
        <p:nvSpPr>
          <p:cNvPr id="13" name="Espace réservé du texte 41"/>
          <p:cNvSpPr>
            <a:spLocks noGrp="1"/>
          </p:cNvSpPr>
          <p:nvPr>
            <p:ph type="body" sz="quarter" idx="15" hasCustomPrompt="1"/>
          </p:nvPr>
        </p:nvSpPr>
        <p:spPr>
          <a:xfrm>
            <a:off x="5522992" y="1805851"/>
            <a:ext cx="2388777" cy="433937"/>
          </a:xfrm>
        </p:spPr>
        <p:txBody>
          <a:bodyPr anchor="b"/>
          <a:lstStyle>
            <a:lvl1pPr>
              <a:defRPr>
                <a:solidFill>
                  <a:schemeClr val="tx2"/>
                </a:solidFill>
              </a:defRPr>
            </a:lvl1pPr>
          </a:lstStyle>
          <a:p>
            <a:pPr lvl="0"/>
            <a:r>
              <a:rPr lang="fr-FR" dirty="0"/>
              <a:t>Ligne 1</a:t>
            </a:r>
          </a:p>
        </p:txBody>
      </p:sp>
      <p:sp>
        <p:nvSpPr>
          <p:cNvPr id="14" name="Espace réservé du texte 41"/>
          <p:cNvSpPr>
            <a:spLocks noGrp="1"/>
          </p:cNvSpPr>
          <p:nvPr>
            <p:ph type="body" sz="quarter" idx="16" hasCustomPrompt="1"/>
          </p:nvPr>
        </p:nvSpPr>
        <p:spPr>
          <a:xfrm>
            <a:off x="1791740" y="2239788"/>
            <a:ext cx="2186082" cy="433937"/>
          </a:xfrm>
        </p:spPr>
        <p:txBody>
          <a:bodyPr anchor="t"/>
          <a:lstStyle>
            <a:lvl1pPr>
              <a:defRPr sz="1860" b="1">
                <a:solidFill>
                  <a:srgbClr val="FF822D"/>
                </a:solidFill>
              </a:defRPr>
            </a:lvl1pPr>
          </a:lstStyle>
          <a:p>
            <a:pPr lvl="0"/>
            <a:r>
              <a:rPr lang="fr-FR" dirty="0"/>
              <a:t>Ligne 2</a:t>
            </a:r>
          </a:p>
        </p:txBody>
      </p:sp>
      <p:sp>
        <p:nvSpPr>
          <p:cNvPr id="15" name="Espace réservé du texte 41"/>
          <p:cNvSpPr>
            <a:spLocks noGrp="1"/>
          </p:cNvSpPr>
          <p:nvPr>
            <p:ph type="body" sz="quarter" idx="17" hasCustomPrompt="1"/>
          </p:nvPr>
        </p:nvSpPr>
        <p:spPr>
          <a:xfrm>
            <a:off x="5522992" y="2239788"/>
            <a:ext cx="2388777" cy="433937"/>
          </a:xfrm>
        </p:spPr>
        <p:txBody>
          <a:bodyPr anchor="t"/>
          <a:lstStyle>
            <a:lvl1pPr>
              <a:defRPr sz="1860" b="1">
                <a:solidFill>
                  <a:srgbClr val="FF822D"/>
                </a:solidFill>
              </a:defRPr>
            </a:lvl1pPr>
          </a:lstStyle>
          <a:p>
            <a:pPr lvl="0"/>
            <a:r>
              <a:rPr lang="fr-FR" dirty="0"/>
              <a:t>Ligne 2</a:t>
            </a:r>
          </a:p>
        </p:txBody>
      </p:sp>
      <p:sp>
        <p:nvSpPr>
          <p:cNvPr id="16" name="Espace réservé du texte 52"/>
          <p:cNvSpPr>
            <a:spLocks noGrp="1"/>
          </p:cNvSpPr>
          <p:nvPr>
            <p:ph type="body" sz="quarter" idx="18"/>
          </p:nvPr>
        </p:nvSpPr>
        <p:spPr>
          <a:xfrm>
            <a:off x="2393424" y="2729075"/>
            <a:ext cx="1584722" cy="1356164"/>
          </a:xfrm>
        </p:spPr>
        <p:txBody>
          <a:bodyPr anchor="ctr"/>
          <a:lstStyle>
            <a:lvl1pPr>
              <a:spcBef>
                <a:spcPts val="0"/>
              </a:spcBef>
              <a:defRPr sz="930" cap="none" baseline="0">
                <a:solidFill>
                  <a:schemeClr val="accent4"/>
                </a:solidFill>
              </a:defRPr>
            </a:lvl1pPr>
            <a:lvl2pPr>
              <a:defRPr cap="none" baseline="0"/>
            </a:lvl2pPr>
            <a:lvl3pPr>
              <a:defRPr cap="none" baseline="0"/>
            </a:lvl3pPr>
            <a:lvl4pPr>
              <a:defRPr cap="none" baseline="0"/>
            </a:lvl4pPr>
            <a:lvl5pPr>
              <a:defRPr cap="none" baseline="0"/>
            </a:lvl5pPr>
          </a:lstStyle>
          <a:p>
            <a:pPr lvl="0"/>
            <a:r>
              <a:rPr lang="fr-FR"/>
              <a:t>Modifier les styles du texte du masque</a:t>
            </a:r>
          </a:p>
        </p:txBody>
      </p:sp>
      <p:sp>
        <p:nvSpPr>
          <p:cNvPr id="17" name="Espace réservé du texte 52"/>
          <p:cNvSpPr>
            <a:spLocks noGrp="1"/>
          </p:cNvSpPr>
          <p:nvPr>
            <p:ph type="body" sz="quarter" idx="19"/>
          </p:nvPr>
        </p:nvSpPr>
        <p:spPr>
          <a:xfrm>
            <a:off x="6327046" y="2729075"/>
            <a:ext cx="1584722" cy="1356164"/>
          </a:xfrm>
        </p:spPr>
        <p:txBody>
          <a:bodyPr anchor="ctr"/>
          <a:lstStyle>
            <a:lvl1pPr>
              <a:spcBef>
                <a:spcPts val="0"/>
              </a:spcBef>
              <a:defRPr sz="930" cap="none" baseline="0">
                <a:solidFill>
                  <a:schemeClr val="accent4"/>
                </a:solidFill>
              </a:defRPr>
            </a:lvl1pPr>
            <a:lvl2pPr>
              <a:defRPr cap="none" baseline="0"/>
            </a:lvl2pPr>
            <a:lvl3pPr>
              <a:defRPr cap="none" baseline="0"/>
            </a:lvl3pPr>
            <a:lvl4pPr>
              <a:defRPr cap="none" baseline="0"/>
            </a:lvl4pPr>
            <a:lvl5pPr>
              <a:defRPr cap="none" baseline="0"/>
            </a:lvl5pPr>
          </a:lstStyle>
          <a:p>
            <a:pPr lvl="0"/>
            <a:r>
              <a:rPr lang="fr-FR"/>
              <a:t>Modifier les styles du texte du masque</a:t>
            </a:r>
          </a:p>
        </p:txBody>
      </p:sp>
      <p:sp>
        <p:nvSpPr>
          <p:cNvPr id="19" name="Espace réservé du titre 1"/>
          <p:cNvSpPr>
            <a:spLocks noGrp="1"/>
          </p:cNvSpPr>
          <p:nvPr>
            <p:ph type="title"/>
          </p:nvPr>
        </p:nvSpPr>
        <p:spPr>
          <a:xfrm>
            <a:off x="574311" y="189318"/>
            <a:ext cx="8399430" cy="524532"/>
          </a:xfrm>
          <a:prstGeom prst="rect">
            <a:avLst/>
          </a:prstGeom>
        </p:spPr>
        <p:txBody>
          <a:bodyPr vert="horz" lIns="91440" tIns="45720" rIns="91440" bIns="45720" rtlCol="0" anchor="ctr">
            <a:noAutofit/>
          </a:bodyPr>
          <a:lstStyle/>
          <a:p>
            <a:r>
              <a:rPr lang="fr-FR"/>
              <a:t>Modifiez le style du titre</a:t>
            </a:r>
            <a:endParaRPr lang="fr-FR" dirty="0"/>
          </a:p>
        </p:txBody>
      </p:sp>
      <p:sp>
        <p:nvSpPr>
          <p:cNvPr id="20"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a:p>
        </p:txBody>
      </p:sp>
    </p:spTree>
    <p:extLst>
      <p:ext uri="{BB962C8B-B14F-4D97-AF65-F5344CB8AC3E}">
        <p14:creationId xmlns:p14="http://schemas.microsoft.com/office/powerpoint/2010/main" val="831967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789163"/>
            <a:ext cx="7772400" cy="1234549"/>
          </a:xfrm>
        </p:spPr>
        <p:txBody>
          <a:bodyPr/>
          <a:lstStyle/>
          <a:p>
            <a:r>
              <a:rPr lang="fr-FR"/>
              <a:t>Cliquez pour modifier le style du titre</a:t>
            </a:r>
          </a:p>
        </p:txBody>
      </p:sp>
      <p:sp>
        <p:nvSpPr>
          <p:cNvPr id="3" name="Sous-titre 2"/>
          <p:cNvSpPr>
            <a:spLocks noGrp="1"/>
          </p:cNvSpPr>
          <p:nvPr>
            <p:ph type="subTitle" idx="1"/>
          </p:nvPr>
        </p:nvSpPr>
        <p:spPr>
          <a:xfrm>
            <a:off x="1371600" y="3263689"/>
            <a:ext cx="6400800" cy="1471859"/>
          </a:xfrm>
        </p:spPr>
        <p:txBody>
          <a:bodyPr/>
          <a:lstStyle>
            <a:lvl1pPr marL="0" indent="0" algn="ctr">
              <a:buNone/>
              <a:defRPr>
                <a:solidFill>
                  <a:schemeClr val="tx1">
                    <a:tint val="75000"/>
                  </a:schemeClr>
                </a:solidFill>
              </a:defRPr>
            </a:lvl1pPr>
            <a:lvl2pPr marL="383957" indent="0" algn="ctr">
              <a:buNone/>
              <a:defRPr>
                <a:solidFill>
                  <a:schemeClr val="tx1">
                    <a:tint val="75000"/>
                  </a:schemeClr>
                </a:solidFill>
              </a:defRPr>
            </a:lvl2pPr>
            <a:lvl3pPr marL="767913" indent="0" algn="ctr">
              <a:buNone/>
              <a:defRPr>
                <a:solidFill>
                  <a:schemeClr val="tx1">
                    <a:tint val="75000"/>
                  </a:schemeClr>
                </a:solidFill>
              </a:defRPr>
            </a:lvl3pPr>
            <a:lvl4pPr marL="1151870" indent="0" algn="ctr">
              <a:buNone/>
              <a:defRPr>
                <a:solidFill>
                  <a:schemeClr val="tx1">
                    <a:tint val="75000"/>
                  </a:schemeClr>
                </a:solidFill>
              </a:defRPr>
            </a:lvl4pPr>
            <a:lvl5pPr marL="1535826" indent="0" algn="ctr">
              <a:buNone/>
              <a:defRPr>
                <a:solidFill>
                  <a:schemeClr val="tx1">
                    <a:tint val="75000"/>
                  </a:schemeClr>
                </a:solidFill>
              </a:defRPr>
            </a:lvl5pPr>
            <a:lvl6pPr marL="1919783" indent="0" algn="ctr">
              <a:buNone/>
              <a:defRPr>
                <a:solidFill>
                  <a:schemeClr val="tx1">
                    <a:tint val="75000"/>
                  </a:schemeClr>
                </a:solidFill>
              </a:defRPr>
            </a:lvl6pPr>
            <a:lvl7pPr marL="2303739" indent="0" algn="ctr">
              <a:buNone/>
              <a:defRPr>
                <a:solidFill>
                  <a:schemeClr val="tx1">
                    <a:tint val="75000"/>
                  </a:schemeClr>
                </a:solidFill>
              </a:defRPr>
            </a:lvl7pPr>
            <a:lvl8pPr marL="2687696" indent="0" algn="ctr">
              <a:buNone/>
              <a:defRPr>
                <a:solidFill>
                  <a:schemeClr val="tx1">
                    <a:tint val="75000"/>
                  </a:schemeClr>
                </a:solidFill>
              </a:defRPr>
            </a:lvl8pPr>
            <a:lvl9pPr marL="3071652"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457200" y="5338158"/>
            <a:ext cx="2133600" cy="306637"/>
          </a:xfrm>
          <a:prstGeom prst="rect">
            <a:avLst/>
          </a:prstGeom>
        </p:spPr>
        <p:txBody>
          <a:bodyPr/>
          <a:lstStyle/>
          <a:p>
            <a:fld id="{31D46B09-7653-4AC9-9874-81C8A7A3A093}" type="datetimeFigureOut">
              <a:rPr lang="fr-FR" smtClean="0"/>
              <a:pPr/>
              <a:t>30/01/2019</a:t>
            </a:fld>
            <a:endParaRPr lang="fr-FR"/>
          </a:p>
        </p:txBody>
      </p:sp>
      <p:sp>
        <p:nvSpPr>
          <p:cNvPr id="5" name="Espace réservé du pied de page 4"/>
          <p:cNvSpPr>
            <a:spLocks noGrp="1"/>
          </p:cNvSpPr>
          <p:nvPr>
            <p:ph type="ftr" sz="quarter" idx="11"/>
          </p:nvPr>
        </p:nvSpPr>
        <p:spPr>
          <a:xfrm>
            <a:off x="3124200" y="5338158"/>
            <a:ext cx="2895600" cy="306637"/>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E2286F5B-7A33-4933-B9D8-D6AD61E85083}" type="slidenum">
              <a:rPr lang="fr-FR" smtClean="0"/>
              <a:pPr/>
              <a:t>‹N°›</a:t>
            </a:fld>
            <a:endParaRPr lang="fr-FR"/>
          </a:p>
        </p:txBody>
      </p:sp>
    </p:spTree>
    <p:extLst>
      <p:ext uri="{BB962C8B-B14F-4D97-AF65-F5344CB8AC3E}">
        <p14:creationId xmlns:p14="http://schemas.microsoft.com/office/powerpoint/2010/main" val="1236653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Disposition personnalisée">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4"/>
          </p:nvPr>
        </p:nvSpPr>
        <p:spPr>
          <a:xfrm>
            <a:off x="8535873" y="5431749"/>
            <a:ext cx="531397" cy="306637"/>
          </a:xfrm>
          <a:prstGeom prst="rect">
            <a:avLst/>
          </a:prstGeom>
        </p:spPr>
        <p:txBody>
          <a:bodyPr vert="horz" lIns="91440" tIns="45720" rIns="91440" bIns="45720" rtlCol="0" anchor="ctr"/>
          <a:lstStyle>
            <a:lvl1pPr algn="ctr">
              <a:defRPr sz="775">
                <a:solidFill>
                  <a:schemeClr val="bg1"/>
                </a:solidFill>
                <a:latin typeface="Verdana" pitchFamily="34" charset="0"/>
                <a:ea typeface="Verdana" pitchFamily="34" charset="0"/>
                <a:cs typeface="Verdana" pitchFamily="34" charset="0"/>
              </a:defRPr>
            </a:lvl1pPr>
          </a:lstStyle>
          <a:p>
            <a:fld id="{4C75B077-5787-4249-84C3-F43CB6F2F1CB}" type="slidenum">
              <a:rPr lang="fr-FR" smtClean="0"/>
              <a:pPr/>
              <a:t>‹N°›</a:t>
            </a:fld>
            <a:endParaRPr lang="fr-FR"/>
          </a:p>
        </p:txBody>
      </p:sp>
      <p:pic>
        <p:nvPicPr>
          <p:cNvPr id="5"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186" y="17142"/>
            <a:ext cx="9144000" cy="5345567"/>
          </a:xfrm>
          <a:prstGeom prst="rect">
            <a:avLst/>
          </a:prstGeom>
        </p:spPr>
      </p:pic>
      <p:sp>
        <p:nvSpPr>
          <p:cNvPr id="6" name="Rectangle 5"/>
          <p:cNvSpPr/>
          <p:nvPr userDrawn="1"/>
        </p:nvSpPr>
        <p:spPr>
          <a:xfrm>
            <a:off x="0" y="2667"/>
            <a:ext cx="9154186" cy="536004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96"/>
          </a:p>
        </p:txBody>
      </p:sp>
      <p:sp>
        <p:nvSpPr>
          <p:cNvPr id="7" name="Titre 1"/>
          <p:cNvSpPr txBox="1">
            <a:spLocks/>
          </p:cNvSpPr>
          <p:nvPr userDrawn="1"/>
        </p:nvSpPr>
        <p:spPr>
          <a:xfrm>
            <a:off x="457201" y="178271"/>
            <a:ext cx="3008435" cy="575183"/>
          </a:xfrm>
          <a:prstGeom prst="rect">
            <a:avLst/>
          </a:prstGeom>
        </p:spPr>
        <p:txBody>
          <a:bodyPr vert="horz" lIns="70885" tIns="35443" rIns="70885" bIns="35443" rtlCol="0" anchor="b">
            <a:noAutofit/>
          </a:bodyPr>
          <a:lstStyle>
            <a:lvl1pPr algn="l" defTabSz="914400" rtl="0" eaLnBrk="1" latinLnBrk="0" hangingPunct="1">
              <a:lnSpc>
                <a:spcPct val="87000"/>
              </a:lnSpc>
              <a:spcBef>
                <a:spcPct val="0"/>
              </a:spcBef>
              <a:buNone/>
              <a:defRPr sz="2000" b="1" kern="1200" cap="none" baseline="0">
                <a:solidFill>
                  <a:srgbClr val="4D4845"/>
                </a:solidFill>
                <a:latin typeface="Verdana" pitchFamily="34" charset="0"/>
                <a:ea typeface="Verdana" pitchFamily="34" charset="0"/>
                <a:cs typeface="Verdana" pitchFamily="34" charset="0"/>
              </a:defRPr>
            </a:lvl1pPr>
          </a:lstStyle>
          <a:p>
            <a:r>
              <a:rPr lang="fr-FR" sz="2481" dirty="0"/>
              <a:t>Programme</a:t>
            </a:r>
          </a:p>
        </p:txBody>
      </p:sp>
      <p:sp>
        <p:nvSpPr>
          <p:cNvPr id="8" name="Espace réservé du contenu 2"/>
          <p:cNvSpPr>
            <a:spLocks noGrp="1"/>
          </p:cNvSpPr>
          <p:nvPr>
            <p:ph idx="1"/>
          </p:nvPr>
        </p:nvSpPr>
        <p:spPr>
          <a:xfrm>
            <a:off x="3830091" y="609467"/>
            <a:ext cx="5111262" cy="4535377"/>
          </a:xfrm>
          <a:ln>
            <a:gradFill>
              <a:gsLst>
                <a:gs pos="50000">
                  <a:srgbClr val="FF9350"/>
                </a:gs>
                <a:gs pos="100000">
                  <a:schemeClr val="accent1">
                    <a:tint val="23500"/>
                    <a:satMod val="160000"/>
                  </a:schemeClr>
                </a:gs>
              </a:gsLst>
              <a:lin ang="5400000" scaled="0"/>
            </a:gradFill>
          </a:ln>
        </p:spPr>
        <p:txBody>
          <a:bodyPr vert="horz" lIns="108000" tIns="45720" rIns="91440" bIns="45720" rtlCol="0">
            <a:noAutofit/>
          </a:bodyPr>
          <a:lstStyle>
            <a:lvl1pPr>
              <a:defRPr lang="fr-FR" sz="1085" b="1" dirty="0" smtClean="0"/>
            </a:lvl1pPr>
            <a:lvl2pPr>
              <a:defRPr lang="fr-FR" sz="930" dirty="0" smtClean="0"/>
            </a:lvl2pPr>
          </a:lstStyle>
          <a:p>
            <a:pPr marL="0" lvl="0" indent="0">
              <a:buFont typeface="Arial" pitchFamily="34" charset="0"/>
              <a:buNone/>
            </a:pPr>
            <a:r>
              <a:rPr lang="fr-FR" dirty="0"/>
              <a:t>Modifiez les styles du texte du masque</a:t>
            </a:r>
          </a:p>
          <a:p>
            <a:pPr marL="354430" lvl="1" indent="0">
              <a:buNone/>
            </a:pPr>
            <a:r>
              <a:rPr lang="fr-FR" dirty="0"/>
              <a:t>Deuxième niveau</a:t>
            </a:r>
          </a:p>
        </p:txBody>
      </p:sp>
      <p:sp>
        <p:nvSpPr>
          <p:cNvPr id="9" name="Espace réservé du texte 3"/>
          <p:cNvSpPr>
            <a:spLocks noGrp="1"/>
          </p:cNvSpPr>
          <p:nvPr>
            <p:ph type="body" sz="half" idx="2" hasCustomPrompt="1"/>
          </p:nvPr>
        </p:nvSpPr>
        <p:spPr>
          <a:xfrm>
            <a:off x="624695" y="1205220"/>
            <a:ext cx="2840940" cy="1720217"/>
          </a:xfrm>
          <a:ln>
            <a:gradFill>
              <a:gsLst>
                <a:gs pos="50000">
                  <a:srgbClr val="FF9350"/>
                </a:gs>
                <a:gs pos="100000">
                  <a:schemeClr val="accent1">
                    <a:tint val="23500"/>
                    <a:satMod val="160000"/>
                  </a:schemeClr>
                </a:gs>
              </a:gsLst>
              <a:lin ang="5400000" scaled="0"/>
            </a:gradFill>
          </a:ln>
        </p:spPr>
        <p:txBody>
          <a:bodyPr/>
          <a:lstStyle>
            <a:lvl1pPr marL="0" indent="0">
              <a:buFont typeface="Arial" pitchFamily="34" charset="0"/>
              <a:buNone/>
              <a:defRPr sz="1085" b="1"/>
            </a:lvl1pPr>
            <a:lvl2pPr marL="354430" indent="0">
              <a:buNone/>
              <a:defRPr sz="930"/>
            </a:lvl2pPr>
            <a:lvl3pPr marL="708861" indent="0">
              <a:buNone/>
              <a:defRPr sz="775"/>
            </a:lvl3pPr>
            <a:lvl4pPr marL="1063291" indent="0">
              <a:buNone/>
              <a:defRPr sz="698"/>
            </a:lvl4pPr>
            <a:lvl5pPr marL="1417721" indent="0">
              <a:buNone/>
              <a:defRPr sz="698"/>
            </a:lvl5pPr>
            <a:lvl6pPr marL="1772152" indent="0">
              <a:buNone/>
              <a:defRPr sz="698"/>
            </a:lvl6pPr>
            <a:lvl7pPr marL="2126582" indent="0">
              <a:buNone/>
              <a:defRPr sz="698"/>
            </a:lvl7pPr>
            <a:lvl8pPr marL="2481012" indent="0">
              <a:buNone/>
              <a:defRPr sz="698"/>
            </a:lvl8pPr>
            <a:lvl9pPr marL="2835443" indent="0">
              <a:buNone/>
              <a:defRPr sz="698"/>
            </a:lvl9pPr>
          </a:lstStyle>
          <a:p>
            <a:pPr lvl="0"/>
            <a:r>
              <a:rPr lang="fr-FR" dirty="0"/>
              <a:t>Objectifs</a:t>
            </a:r>
          </a:p>
          <a:p>
            <a:pPr lvl="0"/>
            <a:endParaRPr lang="fr-FR" dirty="0"/>
          </a:p>
          <a:p>
            <a:pPr lvl="0"/>
            <a:endParaRPr lang="fr-FR" dirty="0"/>
          </a:p>
        </p:txBody>
      </p:sp>
      <p:pic>
        <p:nvPicPr>
          <p:cNvPr id="12" name="Imag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2179" y="970639"/>
            <a:ext cx="460480" cy="418944"/>
          </a:xfrm>
          <a:prstGeom prst="rect">
            <a:avLst/>
          </a:prstGeom>
        </p:spPr>
      </p:pic>
      <p:pic>
        <p:nvPicPr>
          <p:cNvPr id="11" name="Image 10">
            <a:extLst>
              <a:ext uri="{FF2B5EF4-FFF2-40B4-BE49-F238E27FC236}">
                <a16:creationId xmlns:a16="http://schemas.microsoft.com/office/drawing/2014/main" id="{3955AD00-DA2D-4724-A5B9-D46AA836FDC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2179" y="3166088"/>
            <a:ext cx="460481" cy="418945"/>
          </a:xfrm>
          <a:prstGeom prst="rect">
            <a:avLst/>
          </a:prstGeom>
        </p:spPr>
      </p:pic>
      <p:sp>
        <p:nvSpPr>
          <p:cNvPr id="10" name="Espace réservé du texte 3">
            <a:extLst>
              <a:ext uri="{FF2B5EF4-FFF2-40B4-BE49-F238E27FC236}">
                <a16:creationId xmlns:a16="http://schemas.microsoft.com/office/drawing/2014/main" id="{B3C4379B-AF74-4007-B7A6-91BB1D9D24E4}"/>
              </a:ext>
            </a:extLst>
          </p:cNvPr>
          <p:cNvSpPr>
            <a:spLocks noGrp="1"/>
          </p:cNvSpPr>
          <p:nvPr>
            <p:ph type="body" sz="half" idx="10" hasCustomPrompt="1"/>
          </p:nvPr>
        </p:nvSpPr>
        <p:spPr>
          <a:xfrm>
            <a:off x="624694" y="3166089"/>
            <a:ext cx="2840940" cy="1720217"/>
          </a:xfrm>
          <a:ln>
            <a:gradFill>
              <a:gsLst>
                <a:gs pos="50000">
                  <a:srgbClr val="FF9350"/>
                </a:gs>
                <a:gs pos="100000">
                  <a:schemeClr val="accent1">
                    <a:tint val="23500"/>
                    <a:satMod val="160000"/>
                  </a:schemeClr>
                </a:gs>
              </a:gsLst>
              <a:lin ang="5400000" scaled="0"/>
            </a:gradFill>
          </a:ln>
        </p:spPr>
        <p:txBody>
          <a:bodyPr/>
          <a:lstStyle>
            <a:lvl1pPr marL="0" indent="0">
              <a:buFont typeface="Arial" pitchFamily="34" charset="0"/>
              <a:buNone/>
              <a:defRPr sz="1085" b="1"/>
            </a:lvl1pPr>
            <a:lvl2pPr marL="354430" indent="0">
              <a:buNone/>
              <a:defRPr sz="930"/>
            </a:lvl2pPr>
            <a:lvl3pPr marL="708861" indent="0">
              <a:buNone/>
              <a:defRPr sz="775"/>
            </a:lvl3pPr>
            <a:lvl4pPr marL="1063291" indent="0">
              <a:buNone/>
              <a:defRPr sz="698"/>
            </a:lvl4pPr>
            <a:lvl5pPr marL="1417721" indent="0">
              <a:buNone/>
              <a:defRPr sz="698"/>
            </a:lvl5pPr>
            <a:lvl6pPr marL="1772152" indent="0">
              <a:buNone/>
              <a:defRPr sz="698"/>
            </a:lvl6pPr>
            <a:lvl7pPr marL="2126582" indent="0">
              <a:buNone/>
              <a:defRPr sz="698"/>
            </a:lvl7pPr>
            <a:lvl8pPr marL="2481012" indent="0">
              <a:buNone/>
              <a:defRPr sz="698"/>
            </a:lvl8pPr>
            <a:lvl9pPr marL="2835443" indent="0">
              <a:buNone/>
              <a:defRPr sz="698"/>
            </a:lvl9pPr>
          </a:lstStyle>
          <a:p>
            <a:pPr lvl="0"/>
            <a:r>
              <a:rPr lang="fr-FR" dirty="0"/>
              <a:t>Durée</a:t>
            </a:r>
          </a:p>
          <a:p>
            <a:pPr lvl="0"/>
            <a:endParaRPr lang="fr-FR" dirty="0"/>
          </a:p>
          <a:p>
            <a:pPr lvl="0"/>
            <a:endParaRPr lang="fr-FR" dirty="0"/>
          </a:p>
        </p:txBody>
      </p:sp>
    </p:spTree>
    <p:extLst>
      <p:ext uri="{BB962C8B-B14F-4D97-AF65-F5344CB8AC3E}">
        <p14:creationId xmlns:p14="http://schemas.microsoft.com/office/powerpoint/2010/main" val="1768538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lide Partie 2">
    <p:spTree>
      <p:nvGrpSpPr>
        <p:cNvPr id="1" name=""/>
        <p:cNvGrpSpPr/>
        <p:nvPr/>
      </p:nvGrpSpPr>
      <p:grpSpPr>
        <a:xfrm>
          <a:off x="0" y="0"/>
          <a:ext cx="0" cy="0"/>
          <a:chOff x="0" y="0"/>
          <a:chExt cx="0" cy="0"/>
        </a:xfrm>
      </p:grpSpPr>
      <p:sp>
        <p:nvSpPr>
          <p:cNvPr id="5" name="Espace réservé pour une image  4">
            <a:extLst>
              <a:ext uri="{FF2B5EF4-FFF2-40B4-BE49-F238E27FC236}">
                <a16:creationId xmlns:a16="http://schemas.microsoft.com/office/drawing/2014/main" id="{45C6CD9D-1261-4FE7-995E-974B42148B43}"/>
              </a:ext>
            </a:extLst>
          </p:cNvPr>
          <p:cNvSpPr>
            <a:spLocks noGrp="1"/>
          </p:cNvSpPr>
          <p:nvPr>
            <p:ph type="pic" sz="quarter" idx="11" hasCustomPrompt="1"/>
          </p:nvPr>
        </p:nvSpPr>
        <p:spPr>
          <a:xfrm>
            <a:off x="-7620" y="1"/>
            <a:ext cx="9151620" cy="5165725"/>
          </a:xfrm>
          <a:custGeom>
            <a:avLst/>
            <a:gdLst>
              <a:gd name="connsiteX0" fmla="*/ 0 w 9144000"/>
              <a:gd name="connsiteY0" fmla="*/ 0 h 5165725"/>
              <a:gd name="connsiteX1" fmla="*/ 9144000 w 9144000"/>
              <a:gd name="connsiteY1" fmla="*/ 0 h 5165725"/>
              <a:gd name="connsiteX2" fmla="*/ 9144000 w 9144000"/>
              <a:gd name="connsiteY2" fmla="*/ 5165725 h 5165725"/>
              <a:gd name="connsiteX3" fmla="*/ 0 w 9144000"/>
              <a:gd name="connsiteY3" fmla="*/ 5165725 h 5165725"/>
              <a:gd name="connsiteX4" fmla="*/ 0 w 9144000"/>
              <a:gd name="connsiteY4" fmla="*/ 0 h 5165725"/>
              <a:gd name="connsiteX0" fmla="*/ 0 w 9144000"/>
              <a:gd name="connsiteY0" fmla="*/ 0 h 5165725"/>
              <a:gd name="connsiteX1" fmla="*/ 9144000 w 9144000"/>
              <a:gd name="connsiteY1" fmla="*/ 0 h 5165725"/>
              <a:gd name="connsiteX2" fmla="*/ 9144000 w 9144000"/>
              <a:gd name="connsiteY2" fmla="*/ 5165725 h 5165725"/>
              <a:gd name="connsiteX3" fmla="*/ 681990 w 9144000"/>
              <a:gd name="connsiteY3" fmla="*/ 5162550 h 5165725"/>
              <a:gd name="connsiteX4" fmla="*/ 0 w 9144000"/>
              <a:gd name="connsiteY4" fmla="*/ 5165725 h 5165725"/>
              <a:gd name="connsiteX5" fmla="*/ 0 w 9144000"/>
              <a:gd name="connsiteY5" fmla="*/ 0 h 5165725"/>
              <a:gd name="connsiteX0" fmla="*/ 7620 w 9151620"/>
              <a:gd name="connsiteY0" fmla="*/ 0 h 5165725"/>
              <a:gd name="connsiteX1" fmla="*/ 9151620 w 9151620"/>
              <a:gd name="connsiteY1" fmla="*/ 0 h 5165725"/>
              <a:gd name="connsiteX2" fmla="*/ 9151620 w 9151620"/>
              <a:gd name="connsiteY2" fmla="*/ 5165725 h 5165725"/>
              <a:gd name="connsiteX3" fmla="*/ 689610 w 9151620"/>
              <a:gd name="connsiteY3" fmla="*/ 5162550 h 5165725"/>
              <a:gd name="connsiteX4" fmla="*/ 7620 w 9151620"/>
              <a:gd name="connsiteY4" fmla="*/ 5165725 h 5165725"/>
              <a:gd name="connsiteX5" fmla="*/ 0 w 9151620"/>
              <a:gd name="connsiteY5" fmla="*/ 3512820 h 5165725"/>
              <a:gd name="connsiteX6" fmla="*/ 7620 w 9151620"/>
              <a:gd name="connsiteY6" fmla="*/ 0 h 5165725"/>
              <a:gd name="connsiteX0" fmla="*/ 7620 w 9151620"/>
              <a:gd name="connsiteY0" fmla="*/ 0 h 5165725"/>
              <a:gd name="connsiteX1" fmla="*/ 9151620 w 9151620"/>
              <a:gd name="connsiteY1" fmla="*/ 0 h 5165725"/>
              <a:gd name="connsiteX2" fmla="*/ 9151620 w 9151620"/>
              <a:gd name="connsiteY2" fmla="*/ 5165725 h 5165725"/>
              <a:gd name="connsiteX3" fmla="*/ 689610 w 9151620"/>
              <a:gd name="connsiteY3" fmla="*/ 5162550 h 5165725"/>
              <a:gd name="connsiteX4" fmla="*/ 861060 w 9151620"/>
              <a:gd name="connsiteY4" fmla="*/ 5066665 h 5165725"/>
              <a:gd name="connsiteX5" fmla="*/ 0 w 9151620"/>
              <a:gd name="connsiteY5" fmla="*/ 3512820 h 5165725"/>
              <a:gd name="connsiteX6" fmla="*/ 7620 w 9151620"/>
              <a:gd name="connsiteY6" fmla="*/ 0 h 516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1620" h="5165725">
                <a:moveTo>
                  <a:pt x="7620" y="0"/>
                </a:moveTo>
                <a:lnTo>
                  <a:pt x="9151620" y="0"/>
                </a:lnTo>
                <a:lnTo>
                  <a:pt x="9151620" y="5165725"/>
                </a:lnTo>
                <a:lnTo>
                  <a:pt x="689610" y="5162550"/>
                </a:lnTo>
                <a:lnTo>
                  <a:pt x="861060" y="5066665"/>
                </a:lnTo>
                <a:lnTo>
                  <a:pt x="0" y="3512820"/>
                </a:lnTo>
                <a:lnTo>
                  <a:pt x="7620" y="0"/>
                </a:lnTo>
                <a:close/>
              </a:path>
            </a:pathLst>
          </a:custGeom>
        </p:spPr>
        <p:txBody>
          <a:bodyPr anchor="ctr"/>
          <a:lstStyle>
            <a:lvl1pPr algn="ctr">
              <a:defRPr/>
            </a:lvl1pPr>
          </a:lstStyle>
          <a:p>
            <a:r>
              <a:rPr lang="fr-FR" dirty="0"/>
              <a:t>Insérer une photo</a:t>
            </a:r>
          </a:p>
        </p:txBody>
      </p:sp>
      <p:pic>
        <p:nvPicPr>
          <p:cNvPr id="11" name="Image 10">
            <a:extLst>
              <a:ext uri="{FF2B5EF4-FFF2-40B4-BE49-F238E27FC236}">
                <a16:creationId xmlns:a16="http://schemas.microsoft.com/office/drawing/2014/main" id="{5EDD9D82-7EE0-4553-9273-1D2252C07AD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848602" y="5379866"/>
            <a:ext cx="1104023" cy="319259"/>
          </a:xfrm>
          <a:prstGeom prst="rect">
            <a:avLst/>
          </a:prstGeom>
        </p:spPr>
      </p:pic>
      <p:sp>
        <p:nvSpPr>
          <p:cNvPr id="23" name="Triangle isocèle 22">
            <a:extLst>
              <a:ext uri="{FF2B5EF4-FFF2-40B4-BE49-F238E27FC236}">
                <a16:creationId xmlns:a16="http://schemas.microsoft.com/office/drawing/2014/main" id="{B5F4ED04-F9CA-4D9F-BE2E-FAA8E895B63F}"/>
              </a:ext>
            </a:extLst>
          </p:cNvPr>
          <p:cNvSpPr/>
          <p:nvPr userDrawn="1"/>
        </p:nvSpPr>
        <p:spPr>
          <a:xfrm rot="5400000">
            <a:off x="-587842" y="4099613"/>
            <a:ext cx="2027724" cy="852040"/>
          </a:xfrm>
          <a:prstGeom prst="triangle">
            <a:avLst>
              <a:gd name="adj" fmla="val 766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12"/>
          </a:p>
        </p:txBody>
      </p:sp>
      <p:sp>
        <p:nvSpPr>
          <p:cNvPr id="26" name="Espace réservé du contenu 16">
            <a:extLst>
              <a:ext uri="{FF2B5EF4-FFF2-40B4-BE49-F238E27FC236}">
                <a16:creationId xmlns:a16="http://schemas.microsoft.com/office/drawing/2014/main" id="{FDFD1E7B-348E-4DA0-97B5-5026413BDF6E}"/>
              </a:ext>
            </a:extLst>
          </p:cNvPr>
          <p:cNvSpPr>
            <a:spLocks noGrp="1"/>
          </p:cNvSpPr>
          <p:nvPr>
            <p:ph sz="quarter" idx="12" hasCustomPrompt="1"/>
          </p:nvPr>
        </p:nvSpPr>
        <p:spPr>
          <a:xfrm>
            <a:off x="3200400" y="3641732"/>
            <a:ext cx="5943600" cy="990594"/>
          </a:xfrm>
          <a:prstGeom prst="rect">
            <a:avLst/>
          </a:prstGeom>
          <a:solidFill>
            <a:srgbClr val="FFFFFF">
              <a:alpha val="69804"/>
            </a:srgbClr>
          </a:solidFill>
        </p:spPr>
        <p:txBody>
          <a:bodyPr/>
          <a:lstStyle>
            <a:lvl1pPr algn="l">
              <a:defRPr>
                <a:solidFill>
                  <a:schemeClr val="tx2"/>
                </a:solidFill>
                <a:latin typeface="Verdana" panose="020B0604030504040204" pitchFamily="34" charset="0"/>
                <a:ea typeface="Verdana" panose="020B0604030504040204" pitchFamily="34" charset="0"/>
              </a:defRPr>
            </a:lvl1pPr>
          </a:lstStyle>
          <a:p>
            <a:pPr lvl="0"/>
            <a:r>
              <a:rPr lang="fr-FR" dirty="0"/>
              <a:t>TITRE</a:t>
            </a:r>
          </a:p>
        </p:txBody>
      </p:sp>
    </p:spTree>
    <p:custDataLst>
      <p:tags r:id="rId1"/>
    </p:custDataLst>
    <p:extLst>
      <p:ext uri="{BB962C8B-B14F-4D97-AF65-F5344CB8AC3E}">
        <p14:creationId xmlns:p14="http://schemas.microsoft.com/office/powerpoint/2010/main" val="3729458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Slide Contenu 1">
    <p:bg>
      <p:bgPr>
        <a:solidFill>
          <a:schemeClr val="bg1"/>
        </a:solid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0EE9836A-06D3-4023-8124-DC513F1250CF}"/>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2" y="242"/>
            <a:ext cx="2209801" cy="5340477"/>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1714"/>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1714"/>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1714"/>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7" y="5394325"/>
            <a:ext cx="1104023" cy="319259"/>
          </a:xfrm>
          <a:prstGeom prst="rect">
            <a:avLst/>
          </a:prstGeom>
        </p:spPr>
      </p:pic>
      <p:sp>
        <p:nvSpPr>
          <p:cNvPr id="5" name="Espace réservé du contenu 4">
            <a:extLst>
              <a:ext uri="{FF2B5EF4-FFF2-40B4-BE49-F238E27FC236}">
                <a16:creationId xmlns:a16="http://schemas.microsoft.com/office/drawing/2014/main" id="{BA321F9F-E930-46A3-A7A7-2407132FB32E}"/>
              </a:ext>
            </a:extLst>
          </p:cNvPr>
          <p:cNvSpPr>
            <a:spLocks noGrp="1"/>
          </p:cNvSpPr>
          <p:nvPr>
            <p:ph sz="quarter" idx="11" hasCustomPrompt="1"/>
          </p:nvPr>
        </p:nvSpPr>
        <p:spPr>
          <a:xfrm>
            <a:off x="2819400" y="212725"/>
            <a:ext cx="6096000" cy="3048000"/>
          </a:xfrm>
          <a:prstGeom prst="rect">
            <a:avLst/>
          </a:prstGeom>
        </p:spPr>
        <p:txBody>
          <a:bodyPr/>
          <a:lstStyle>
            <a:lvl1pPr>
              <a:defRPr sz="1176">
                <a:latin typeface="Verdana" panose="020B0604030504040204" pitchFamily="34" charset="0"/>
                <a:ea typeface="Verdana" panose="020B0604030504040204" pitchFamily="34" charset="0"/>
              </a:defRPr>
            </a:lvl1pPr>
            <a:lvl2pPr>
              <a:defRPr sz="1176">
                <a:latin typeface="Verdana" panose="020B0604030504040204" pitchFamily="34" charset="0"/>
                <a:ea typeface="Verdana" panose="020B0604030504040204" pitchFamily="34" charset="0"/>
              </a:defRPr>
            </a:lvl2pPr>
            <a:lvl3pPr>
              <a:defRPr sz="1176">
                <a:latin typeface="Verdana" panose="020B0604030504040204" pitchFamily="34" charset="0"/>
                <a:ea typeface="Verdana" panose="020B0604030504040204" pitchFamily="34" charset="0"/>
              </a:defRPr>
            </a:lvl3pPr>
            <a:lvl4pPr>
              <a:defRPr sz="1176">
                <a:latin typeface="Verdana" panose="020B0604030504040204" pitchFamily="34" charset="0"/>
                <a:ea typeface="Verdana" panose="020B0604030504040204" pitchFamily="34" charset="0"/>
              </a:defRPr>
            </a:lvl4pPr>
            <a:lvl5pPr>
              <a:defRPr sz="1176">
                <a:latin typeface="Verdana" panose="020B0604030504040204" pitchFamily="34" charset="0"/>
                <a:ea typeface="Verdana" panose="020B0604030504040204" pitchFamily="34" charset="0"/>
              </a:defRPr>
            </a:lvl5pPr>
          </a:lstStyle>
          <a:p>
            <a:pPr lvl="0"/>
            <a:r>
              <a:rPr lang="fr-FR" dirty="0"/>
              <a:t>Image, tableau ou visuel</a:t>
            </a:r>
          </a:p>
        </p:txBody>
      </p:sp>
      <p:sp>
        <p:nvSpPr>
          <p:cNvPr id="13" name="Holder 6">
            <a:extLst>
              <a:ext uri="{FF2B5EF4-FFF2-40B4-BE49-F238E27FC236}">
                <a16:creationId xmlns:a16="http://schemas.microsoft.com/office/drawing/2014/main" id="{3E44801F-9FE3-4492-8411-A3A9DE61A652}"/>
              </a:ext>
            </a:extLst>
          </p:cNvPr>
          <p:cNvSpPr>
            <a:spLocks noGrp="1"/>
          </p:cNvSpPr>
          <p:nvPr>
            <p:ph type="sldNum" sz="quarter" idx="7"/>
          </p:nvPr>
        </p:nvSpPr>
        <p:spPr>
          <a:xfrm>
            <a:off x="8612125" y="5394325"/>
            <a:ext cx="379477" cy="365125"/>
          </a:xfrm>
          <a:prstGeom prst="rect">
            <a:avLst/>
          </a:prstGeom>
        </p:spPr>
        <p:txBody>
          <a:bodyPr lIns="0" tIns="0" rIns="0" bIns="0" anchor="ctr"/>
          <a:lstStyle>
            <a:lvl1pPr>
              <a:defRPr sz="776" b="0" i="0">
                <a:solidFill>
                  <a:schemeClr val="bg1"/>
                </a:solidFill>
                <a:latin typeface="Calibri"/>
                <a:cs typeface="Calibri"/>
              </a:defRPr>
            </a:lvl1pPr>
          </a:lstStyle>
          <a:p>
            <a:pPr marL="17914" algn="ctr">
              <a:lnSpc>
                <a:spcPts val="892"/>
              </a:lnSpc>
            </a:pPr>
            <a:fld id="{81D60167-4931-47E6-BA6A-407CBD079E47}" type="slidenum">
              <a:rPr lang="fr-FR" smtClean="0"/>
              <a:pPr marL="17914" algn="ctr">
                <a:lnSpc>
                  <a:spcPts val="892"/>
                </a:lnSpc>
              </a:pPr>
              <a:t>‹N°›</a:t>
            </a:fld>
            <a:endParaRPr lang="fr-FR" dirty="0"/>
          </a:p>
        </p:txBody>
      </p:sp>
      <p:sp>
        <p:nvSpPr>
          <p:cNvPr id="14" name="Espace réservé du texte 2">
            <a:extLst>
              <a:ext uri="{FF2B5EF4-FFF2-40B4-BE49-F238E27FC236}">
                <a16:creationId xmlns:a16="http://schemas.microsoft.com/office/drawing/2014/main" id="{F8284266-018E-41A4-8FB3-927A0161485E}"/>
              </a:ext>
            </a:extLst>
          </p:cNvPr>
          <p:cNvSpPr>
            <a:spLocks noGrp="1"/>
          </p:cNvSpPr>
          <p:nvPr>
            <p:ph type="body" sz="quarter" idx="12" hasCustomPrompt="1"/>
          </p:nvPr>
        </p:nvSpPr>
        <p:spPr>
          <a:xfrm>
            <a:off x="457200" y="1508125"/>
            <a:ext cx="2160000" cy="2160000"/>
          </a:xfrm>
          <a:prstGeom prst="ellipse">
            <a:avLst/>
          </a:prstGeom>
          <a:solidFill>
            <a:schemeClr val="bg1"/>
          </a:solidFill>
          <a:ln>
            <a:solidFill>
              <a:srgbClr val="8CD4BF"/>
            </a:solidFill>
          </a:ln>
        </p:spPr>
        <p:txBody>
          <a:bodyPr anchor="ctr"/>
          <a:lstStyle>
            <a:lvl1pPr algn="ctr">
              <a:defRPr sz="1344">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4" name="Arc 3">
            <a:extLst>
              <a:ext uri="{FF2B5EF4-FFF2-40B4-BE49-F238E27FC236}">
                <a16:creationId xmlns:a16="http://schemas.microsoft.com/office/drawing/2014/main" id="{14DFFA58-DF4F-41E7-8F24-A3AFEBA9452D}"/>
              </a:ext>
            </a:extLst>
          </p:cNvPr>
          <p:cNvSpPr/>
          <p:nvPr userDrawn="1"/>
        </p:nvSpPr>
        <p:spPr>
          <a:xfrm rot="5400000">
            <a:off x="421201" y="1472125"/>
            <a:ext cx="2232000" cy="2232000"/>
          </a:xfrm>
          <a:prstGeom prst="arc">
            <a:avLst>
              <a:gd name="adj1" fmla="val 6066326"/>
              <a:gd name="adj2" fmla="val 14171747"/>
            </a:avLst>
          </a:prstGeom>
          <a:ln w="28575">
            <a:solidFill>
              <a:srgbClr val="FF81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512"/>
          </a:p>
        </p:txBody>
      </p:sp>
      <p:sp>
        <p:nvSpPr>
          <p:cNvPr id="2" name="Ellipse 1">
            <a:extLst>
              <a:ext uri="{FF2B5EF4-FFF2-40B4-BE49-F238E27FC236}">
                <a16:creationId xmlns:a16="http://schemas.microsoft.com/office/drawing/2014/main" id="{FF949A4F-2A0F-4005-AEBA-E41405E33859}"/>
              </a:ext>
            </a:extLst>
          </p:cNvPr>
          <p:cNvSpPr/>
          <p:nvPr userDrawn="1"/>
        </p:nvSpPr>
        <p:spPr>
          <a:xfrm>
            <a:off x="1249200" y="463874"/>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12"/>
          </a:p>
        </p:txBody>
      </p:sp>
      <p:sp>
        <p:nvSpPr>
          <p:cNvPr id="18" name="Ellipse 17">
            <a:extLst>
              <a:ext uri="{FF2B5EF4-FFF2-40B4-BE49-F238E27FC236}">
                <a16:creationId xmlns:a16="http://schemas.microsoft.com/office/drawing/2014/main" id="{7B477C1A-3B18-4872-93FD-DDF4A369AC7D}"/>
              </a:ext>
            </a:extLst>
          </p:cNvPr>
          <p:cNvSpPr/>
          <p:nvPr userDrawn="1"/>
        </p:nvSpPr>
        <p:spPr>
          <a:xfrm>
            <a:off x="1357200" y="4136376"/>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12"/>
          </a:p>
        </p:txBody>
      </p:sp>
      <p:sp>
        <p:nvSpPr>
          <p:cNvPr id="20" name="Espace réservé du contenu 4">
            <a:extLst>
              <a:ext uri="{FF2B5EF4-FFF2-40B4-BE49-F238E27FC236}">
                <a16:creationId xmlns:a16="http://schemas.microsoft.com/office/drawing/2014/main" id="{66C4CBD3-F09D-479D-81BC-0AF746A6B824}"/>
              </a:ext>
            </a:extLst>
          </p:cNvPr>
          <p:cNvSpPr>
            <a:spLocks noGrp="1"/>
          </p:cNvSpPr>
          <p:nvPr>
            <p:ph sz="quarter" idx="13" hasCustomPrompt="1"/>
          </p:nvPr>
        </p:nvSpPr>
        <p:spPr>
          <a:xfrm>
            <a:off x="2819400" y="3489325"/>
            <a:ext cx="6096000" cy="1783408"/>
          </a:xfrm>
          <a:prstGeom prst="rect">
            <a:avLst/>
          </a:prstGeom>
        </p:spPr>
        <p:txBody>
          <a:bodyPr/>
          <a:lstStyle>
            <a:lvl1pPr>
              <a:defRPr sz="1176">
                <a:latin typeface="Verdana" panose="020B0604030504040204" pitchFamily="34" charset="0"/>
                <a:ea typeface="Verdana" panose="020B0604030504040204" pitchFamily="34" charset="0"/>
              </a:defRPr>
            </a:lvl1pPr>
            <a:lvl2pPr>
              <a:defRPr sz="1176">
                <a:latin typeface="Verdana" panose="020B0604030504040204" pitchFamily="34" charset="0"/>
                <a:ea typeface="Verdana" panose="020B0604030504040204" pitchFamily="34" charset="0"/>
              </a:defRPr>
            </a:lvl2pPr>
            <a:lvl3pPr>
              <a:defRPr sz="1176">
                <a:latin typeface="Verdana" panose="020B0604030504040204" pitchFamily="34" charset="0"/>
                <a:ea typeface="Verdana" panose="020B0604030504040204" pitchFamily="34" charset="0"/>
              </a:defRPr>
            </a:lvl3pPr>
            <a:lvl4pPr>
              <a:defRPr sz="1176">
                <a:latin typeface="Verdana" panose="020B0604030504040204" pitchFamily="34" charset="0"/>
                <a:ea typeface="Verdana" panose="020B0604030504040204" pitchFamily="34" charset="0"/>
              </a:defRPr>
            </a:lvl4pPr>
            <a:lvl5pPr>
              <a:defRPr sz="1176">
                <a:latin typeface="Verdana" panose="020B0604030504040204" pitchFamily="34" charset="0"/>
                <a:ea typeface="Verdana" panose="020B0604030504040204" pitchFamily="34" charset="0"/>
              </a:defRPr>
            </a:lvl5pPr>
          </a:lstStyle>
          <a:p>
            <a:pPr lvl="0"/>
            <a:r>
              <a:rPr lang="fr-FR" dirty="0"/>
              <a:t>Texte</a:t>
            </a:r>
          </a:p>
        </p:txBody>
      </p:sp>
    </p:spTree>
    <p:custDataLst>
      <p:tags r:id="rId1"/>
    </p:custDataLst>
    <p:extLst>
      <p:ext uri="{BB962C8B-B14F-4D97-AF65-F5344CB8AC3E}">
        <p14:creationId xmlns:p14="http://schemas.microsoft.com/office/powerpoint/2010/main" val="1874853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Slide Contenu Vierge 1">
    <p:bg>
      <p:bgPr>
        <a:solidFill>
          <a:schemeClr val="bg1"/>
        </a:solidFill>
        <a:effectLst/>
      </p:bgPr>
    </p:bg>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4764797E-2517-4C0E-86DC-66D7F6046317}"/>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3154" y="1"/>
            <a:ext cx="2209801" cy="5340477"/>
          </a:xfrm>
          <a:prstGeom prst="rect">
            <a:avLst/>
          </a:prstGeom>
          <a:noFill/>
          <a:ln>
            <a:noFill/>
          </a:ln>
        </p:spPr>
      </p:pic>
      <p:sp>
        <p:nvSpPr>
          <p:cNvPr id="16" name="bk object 16"/>
          <p:cNvSpPr/>
          <p:nvPr/>
        </p:nvSpPr>
        <p:spPr>
          <a:xfrm>
            <a:off x="0" y="5333250"/>
            <a:ext cx="9144000" cy="426626"/>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1714"/>
          </a:p>
        </p:txBody>
      </p:sp>
      <p:sp>
        <p:nvSpPr>
          <p:cNvPr id="17" name="bk object 17"/>
          <p:cNvSpPr/>
          <p:nvPr/>
        </p:nvSpPr>
        <p:spPr>
          <a:xfrm>
            <a:off x="8125968" y="5488116"/>
            <a:ext cx="0" cy="178116"/>
          </a:xfrm>
          <a:custGeom>
            <a:avLst/>
            <a:gdLst/>
            <a:ahLst/>
            <a:cxnLst/>
            <a:rect l="l" t="t" r="r" b="b"/>
            <a:pathLst>
              <a:path h="212090">
                <a:moveTo>
                  <a:pt x="0" y="0"/>
                </a:moveTo>
                <a:lnTo>
                  <a:pt x="0" y="211634"/>
                </a:lnTo>
              </a:path>
            </a:pathLst>
          </a:custGeom>
          <a:ln w="6096">
            <a:solidFill>
              <a:srgbClr val="F57A25"/>
            </a:solidFill>
          </a:ln>
        </p:spPr>
        <p:txBody>
          <a:bodyPr wrap="square" lIns="0" tIns="0" rIns="0" bIns="0" rtlCol="0"/>
          <a:lstStyle/>
          <a:p>
            <a:endParaRPr sz="1714"/>
          </a:p>
        </p:txBody>
      </p:sp>
      <p:sp>
        <p:nvSpPr>
          <p:cNvPr id="19" name="bk object 19"/>
          <p:cNvSpPr/>
          <p:nvPr/>
        </p:nvSpPr>
        <p:spPr>
          <a:xfrm>
            <a:off x="8612123" y="5420282"/>
            <a:ext cx="370840" cy="339168"/>
          </a:xfrm>
          <a:custGeom>
            <a:avLst/>
            <a:gdLst/>
            <a:ahLst/>
            <a:cxnLst/>
            <a:rect l="l" t="t" r="r" b="b"/>
            <a:pathLst>
              <a:path w="370840" h="403859">
                <a:moveTo>
                  <a:pt x="0" y="403860"/>
                </a:moveTo>
                <a:lnTo>
                  <a:pt x="370331" y="403860"/>
                </a:lnTo>
                <a:lnTo>
                  <a:pt x="370331" y="0"/>
                </a:lnTo>
                <a:lnTo>
                  <a:pt x="0" y="0"/>
                </a:lnTo>
                <a:lnTo>
                  <a:pt x="0" y="403860"/>
                </a:lnTo>
                <a:close/>
              </a:path>
            </a:pathLst>
          </a:custGeom>
          <a:solidFill>
            <a:srgbClr val="FF9250"/>
          </a:solidFill>
        </p:spPr>
        <p:txBody>
          <a:bodyPr wrap="square" lIns="0" tIns="0" rIns="0" bIns="0" rtlCol="0"/>
          <a:lstStyle/>
          <a:p>
            <a:endParaRPr sz="1714"/>
          </a:p>
        </p:txBody>
      </p:sp>
      <p:pic>
        <p:nvPicPr>
          <p:cNvPr id="11" name="Image 10">
            <a:extLst>
              <a:ext uri="{FF2B5EF4-FFF2-40B4-BE49-F238E27FC236}">
                <a16:creationId xmlns:a16="http://schemas.microsoft.com/office/drawing/2014/main" id="{0B45AF21-E2ED-4DB9-AB1C-1E2ECD6CD44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5057" y="5394325"/>
            <a:ext cx="1104023" cy="319259"/>
          </a:xfrm>
          <a:prstGeom prst="rect">
            <a:avLst/>
          </a:prstGeom>
        </p:spPr>
      </p:pic>
      <p:sp>
        <p:nvSpPr>
          <p:cNvPr id="3" name="Espace réservé du texte 2">
            <a:extLst>
              <a:ext uri="{FF2B5EF4-FFF2-40B4-BE49-F238E27FC236}">
                <a16:creationId xmlns:a16="http://schemas.microsoft.com/office/drawing/2014/main" id="{0A2A90BD-087B-4E81-814A-B7AEC420286D}"/>
              </a:ext>
            </a:extLst>
          </p:cNvPr>
          <p:cNvSpPr>
            <a:spLocks noGrp="1"/>
          </p:cNvSpPr>
          <p:nvPr>
            <p:ph type="body" sz="quarter" idx="10" hasCustomPrompt="1"/>
          </p:nvPr>
        </p:nvSpPr>
        <p:spPr>
          <a:xfrm>
            <a:off x="448784" y="181720"/>
            <a:ext cx="2160000" cy="2160000"/>
          </a:xfrm>
          <a:prstGeom prst="ellipse">
            <a:avLst/>
          </a:prstGeom>
          <a:solidFill>
            <a:schemeClr val="bg1"/>
          </a:solidFill>
          <a:ln>
            <a:solidFill>
              <a:srgbClr val="8CD4BF"/>
            </a:solidFill>
          </a:ln>
        </p:spPr>
        <p:txBody>
          <a:bodyPr anchor="ctr"/>
          <a:lstStyle>
            <a:lvl1pPr algn="ctr">
              <a:defRPr sz="1344">
                <a:solidFill>
                  <a:schemeClr val="accent4"/>
                </a:solidFill>
                <a:latin typeface="Verdana" panose="020B0604030504040204" pitchFamily="34" charset="0"/>
                <a:ea typeface="Verdana" panose="020B0604030504040204" pitchFamily="34" charset="0"/>
              </a:defRPr>
            </a:lvl1pPr>
          </a:lstStyle>
          <a:p>
            <a:pPr lvl="0"/>
            <a:r>
              <a:rPr lang="fr-FR" dirty="0"/>
              <a:t>Titre</a:t>
            </a:r>
          </a:p>
        </p:txBody>
      </p:sp>
      <p:sp>
        <p:nvSpPr>
          <p:cNvPr id="10" name="Holder 6">
            <a:extLst>
              <a:ext uri="{FF2B5EF4-FFF2-40B4-BE49-F238E27FC236}">
                <a16:creationId xmlns:a16="http://schemas.microsoft.com/office/drawing/2014/main" id="{FEEB54E1-D736-41F3-965F-84B63848473C}"/>
              </a:ext>
            </a:extLst>
          </p:cNvPr>
          <p:cNvSpPr>
            <a:spLocks noGrp="1"/>
          </p:cNvSpPr>
          <p:nvPr>
            <p:ph type="sldNum" sz="quarter" idx="7"/>
          </p:nvPr>
        </p:nvSpPr>
        <p:spPr>
          <a:xfrm>
            <a:off x="8612125" y="5394325"/>
            <a:ext cx="379477" cy="365125"/>
          </a:xfrm>
          <a:prstGeom prst="rect">
            <a:avLst/>
          </a:prstGeom>
        </p:spPr>
        <p:txBody>
          <a:bodyPr lIns="0" tIns="0" rIns="0" bIns="0" anchor="ctr"/>
          <a:lstStyle>
            <a:lvl1pPr>
              <a:defRPr sz="776" b="0" i="0">
                <a:solidFill>
                  <a:schemeClr val="bg1"/>
                </a:solidFill>
                <a:latin typeface="Calibri"/>
                <a:cs typeface="Calibri"/>
              </a:defRPr>
            </a:lvl1pPr>
          </a:lstStyle>
          <a:p>
            <a:pPr marL="17914" algn="ctr">
              <a:lnSpc>
                <a:spcPts val="892"/>
              </a:lnSpc>
            </a:pPr>
            <a:fld id="{81D60167-4931-47E6-BA6A-407CBD079E47}" type="slidenum">
              <a:rPr lang="fr-FR" smtClean="0"/>
              <a:pPr marL="17914" algn="ctr">
                <a:lnSpc>
                  <a:spcPts val="892"/>
                </a:lnSpc>
              </a:pPr>
              <a:t>‹N°›</a:t>
            </a:fld>
            <a:endParaRPr lang="fr-FR" dirty="0"/>
          </a:p>
        </p:txBody>
      </p:sp>
      <p:sp>
        <p:nvSpPr>
          <p:cNvPr id="27" name="Arc 26">
            <a:extLst>
              <a:ext uri="{FF2B5EF4-FFF2-40B4-BE49-F238E27FC236}">
                <a16:creationId xmlns:a16="http://schemas.microsoft.com/office/drawing/2014/main" id="{EA1F0EA5-9714-4E61-820D-F1D90E7B3DAB}"/>
              </a:ext>
            </a:extLst>
          </p:cNvPr>
          <p:cNvSpPr/>
          <p:nvPr userDrawn="1"/>
        </p:nvSpPr>
        <p:spPr>
          <a:xfrm rot="9900000">
            <a:off x="412784" y="145720"/>
            <a:ext cx="2232000" cy="2232000"/>
          </a:xfrm>
          <a:prstGeom prst="arc">
            <a:avLst>
              <a:gd name="adj1" fmla="val 16200000"/>
              <a:gd name="adj2" fmla="val 11552288"/>
            </a:avLst>
          </a:prstGeom>
          <a:ln w="28575">
            <a:solidFill>
              <a:srgbClr val="FF81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512"/>
          </a:p>
        </p:txBody>
      </p:sp>
      <p:sp>
        <p:nvSpPr>
          <p:cNvPr id="14" name="Ellipse 13">
            <a:extLst>
              <a:ext uri="{FF2B5EF4-FFF2-40B4-BE49-F238E27FC236}">
                <a16:creationId xmlns:a16="http://schemas.microsoft.com/office/drawing/2014/main" id="{9389E50A-B948-4F2A-AA7D-A4C637AFAB02}"/>
              </a:ext>
            </a:extLst>
          </p:cNvPr>
          <p:cNvSpPr/>
          <p:nvPr userDrawn="1"/>
        </p:nvSpPr>
        <p:spPr>
          <a:xfrm>
            <a:off x="1329000" y="2608525"/>
            <a:ext cx="576000" cy="576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12"/>
          </a:p>
        </p:txBody>
      </p:sp>
      <p:sp>
        <p:nvSpPr>
          <p:cNvPr id="15" name="Ellipse 14">
            <a:extLst>
              <a:ext uri="{FF2B5EF4-FFF2-40B4-BE49-F238E27FC236}">
                <a16:creationId xmlns:a16="http://schemas.microsoft.com/office/drawing/2014/main" id="{9033D519-3C11-4C61-A69A-FDF6C8F3B4A9}"/>
              </a:ext>
            </a:extLst>
          </p:cNvPr>
          <p:cNvSpPr/>
          <p:nvPr userDrawn="1"/>
        </p:nvSpPr>
        <p:spPr>
          <a:xfrm>
            <a:off x="1437000" y="3289621"/>
            <a:ext cx="360000" cy="360000"/>
          </a:xfrm>
          <a:prstGeom prst="ellipse">
            <a:avLst/>
          </a:prstGeom>
          <a:solidFill>
            <a:srgbClr val="F1C95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12"/>
          </a:p>
        </p:txBody>
      </p:sp>
    </p:spTree>
    <p:custDataLst>
      <p:tags r:id="rId1"/>
    </p:custDataLst>
    <p:extLst>
      <p:ext uri="{BB962C8B-B14F-4D97-AF65-F5344CB8AC3E}">
        <p14:creationId xmlns:p14="http://schemas.microsoft.com/office/powerpoint/2010/main" val="439065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9.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165725"/>
            <a:ext cx="9144000" cy="594151"/>
          </a:xfrm>
          <a:custGeom>
            <a:avLst/>
            <a:gdLst/>
            <a:ahLst/>
            <a:cxnLst/>
            <a:rect l="l" t="t" r="r" b="b"/>
            <a:pathLst>
              <a:path w="9144000" h="508000">
                <a:moveTo>
                  <a:pt x="9144000" y="507490"/>
                </a:moveTo>
                <a:lnTo>
                  <a:pt x="9144000" y="0"/>
                </a:lnTo>
                <a:lnTo>
                  <a:pt x="0" y="0"/>
                </a:lnTo>
                <a:lnTo>
                  <a:pt x="0" y="507490"/>
                </a:lnTo>
                <a:lnTo>
                  <a:pt x="9144000" y="507490"/>
                </a:lnTo>
                <a:close/>
              </a:path>
            </a:pathLst>
          </a:custGeom>
          <a:solidFill>
            <a:srgbClr val="4D4745"/>
          </a:solidFill>
        </p:spPr>
        <p:txBody>
          <a:bodyPr wrap="square" lIns="0" tIns="0" rIns="0" bIns="0" rtlCol="0"/>
          <a:lstStyle/>
          <a:p>
            <a:endParaRPr sz="2041" dirty="0"/>
          </a:p>
        </p:txBody>
      </p:sp>
      <p:sp>
        <p:nvSpPr>
          <p:cNvPr id="3" name="Espace réservé du numéro de diapositive 2">
            <a:extLst>
              <a:ext uri="{FF2B5EF4-FFF2-40B4-BE49-F238E27FC236}">
                <a16:creationId xmlns:a16="http://schemas.microsoft.com/office/drawing/2014/main" id="{A1692C4A-9BCA-4BE6-8B52-EE88648B309A}"/>
              </a:ext>
            </a:extLst>
          </p:cNvPr>
          <p:cNvSpPr>
            <a:spLocks noGrp="1"/>
          </p:cNvSpPr>
          <p:nvPr>
            <p:ph type="sldNum" sz="quarter" idx="4"/>
          </p:nvPr>
        </p:nvSpPr>
        <p:spPr>
          <a:xfrm>
            <a:off x="6457950" y="5338763"/>
            <a:ext cx="2057400" cy="306387"/>
          </a:xfrm>
          <a:prstGeom prst="rect">
            <a:avLst/>
          </a:prstGeom>
        </p:spPr>
        <p:txBody>
          <a:bodyPr vert="horz" lIns="91440" tIns="45720" rIns="91440" bIns="45720" rtlCol="0" anchor="ctr"/>
          <a:lstStyle>
            <a:lvl1pPr algn="r">
              <a:defRPr sz="1200">
                <a:solidFill>
                  <a:schemeClr val="tx1">
                    <a:tint val="75000"/>
                  </a:schemeClr>
                </a:solidFill>
              </a:defRPr>
            </a:lvl1pPr>
          </a:lstStyle>
          <a:p>
            <a:fld id="{3C7A1426-C7AD-4EE9-B695-F2FA3DED1A9D}" type="slidenum">
              <a:rPr lang="fr-FR" smtClean="0"/>
              <a:t>‹N°›</a:t>
            </a:fld>
            <a:endParaRPr lang="fr-FR"/>
          </a:p>
        </p:txBody>
      </p:sp>
    </p:spTree>
    <p:custDataLst>
      <p:tags r:id="rId17"/>
    </p:custDataLst>
  </p:cSld>
  <p:clrMap bg1="lt1" tx1="dk1" bg2="lt2" tx2="dk2" accent1="accent1" accent2="accent2" accent3="accent3" accent4="accent4" accent5="accent5" accent6="accent6" hlink="hlink" folHlink="folHlink"/>
  <p:sldLayoutIdLst>
    <p:sldLayoutId id="2147483686" r:id="rId1"/>
    <p:sldLayoutId id="2147483677" r:id="rId2"/>
    <p:sldLayoutId id="2147483673" r:id="rId3"/>
    <p:sldLayoutId id="2147483692" r:id="rId4"/>
    <p:sldLayoutId id="2147483690" r:id="rId5"/>
    <p:sldLayoutId id="2147483672" r:id="rId6"/>
    <p:sldLayoutId id="2147483689" r:id="rId7"/>
    <p:sldLayoutId id="2147483691" r:id="rId8"/>
    <p:sldLayoutId id="2147483688" r:id="rId9"/>
    <p:sldLayoutId id="2147483687" r:id="rId10"/>
    <p:sldLayoutId id="2147483663" r:id="rId11"/>
    <p:sldLayoutId id="2147483664" r:id="rId12"/>
    <p:sldLayoutId id="2147483693" r:id="rId13"/>
    <p:sldLayoutId id="2147483694" r:id="rId14"/>
    <p:sldLayoutId id="2147483695" r:id="rId15"/>
  </p:sldLayoutIdLst>
  <p:hf sldNum="0" hdr="0" ftr="0" dt="0"/>
  <p:txStyles>
    <p:titleStyle>
      <a:lvl1pPr>
        <a:defRPr>
          <a:latin typeface="+mj-lt"/>
          <a:ea typeface="+mj-ea"/>
          <a:cs typeface="+mj-cs"/>
        </a:defRPr>
      </a:lvl1pPr>
    </p:titleStyle>
    <p:bodyStyle>
      <a:lvl1pPr marL="0">
        <a:defRPr>
          <a:latin typeface="+mn-lt"/>
          <a:ea typeface="+mn-ea"/>
          <a:cs typeface="+mn-cs"/>
        </a:defRPr>
      </a:lvl1pPr>
      <a:lvl2pPr marL="383957">
        <a:defRPr>
          <a:latin typeface="+mn-lt"/>
          <a:ea typeface="+mn-ea"/>
          <a:cs typeface="+mn-cs"/>
        </a:defRPr>
      </a:lvl2pPr>
      <a:lvl3pPr marL="767913">
        <a:defRPr>
          <a:latin typeface="+mn-lt"/>
          <a:ea typeface="+mn-ea"/>
          <a:cs typeface="+mn-cs"/>
        </a:defRPr>
      </a:lvl3pPr>
      <a:lvl4pPr marL="1151870">
        <a:defRPr>
          <a:latin typeface="+mn-lt"/>
          <a:ea typeface="+mn-ea"/>
          <a:cs typeface="+mn-cs"/>
        </a:defRPr>
      </a:lvl4pPr>
      <a:lvl5pPr marL="1535826">
        <a:defRPr>
          <a:latin typeface="+mn-lt"/>
          <a:ea typeface="+mn-ea"/>
          <a:cs typeface="+mn-cs"/>
        </a:defRPr>
      </a:lvl5pPr>
      <a:lvl6pPr marL="1919783">
        <a:defRPr>
          <a:latin typeface="+mn-lt"/>
          <a:ea typeface="+mn-ea"/>
          <a:cs typeface="+mn-cs"/>
        </a:defRPr>
      </a:lvl6pPr>
      <a:lvl7pPr marL="2303739">
        <a:defRPr>
          <a:latin typeface="+mn-lt"/>
          <a:ea typeface="+mn-ea"/>
          <a:cs typeface="+mn-cs"/>
        </a:defRPr>
      </a:lvl7pPr>
      <a:lvl8pPr marL="2687696">
        <a:defRPr>
          <a:latin typeface="+mn-lt"/>
          <a:ea typeface="+mn-ea"/>
          <a:cs typeface="+mn-cs"/>
        </a:defRPr>
      </a:lvl8pPr>
      <a:lvl9pPr marL="3071652">
        <a:defRPr>
          <a:latin typeface="+mn-lt"/>
          <a:ea typeface="+mn-ea"/>
          <a:cs typeface="+mn-cs"/>
        </a:defRPr>
      </a:lvl9pPr>
    </p:bodyStyle>
    <p:otherStyle>
      <a:lvl1pPr marL="0">
        <a:defRPr>
          <a:latin typeface="+mn-lt"/>
          <a:ea typeface="+mn-ea"/>
          <a:cs typeface="+mn-cs"/>
        </a:defRPr>
      </a:lvl1pPr>
      <a:lvl2pPr marL="383957">
        <a:defRPr>
          <a:latin typeface="+mn-lt"/>
          <a:ea typeface="+mn-ea"/>
          <a:cs typeface="+mn-cs"/>
        </a:defRPr>
      </a:lvl2pPr>
      <a:lvl3pPr marL="767913">
        <a:defRPr>
          <a:latin typeface="+mn-lt"/>
          <a:ea typeface="+mn-ea"/>
          <a:cs typeface="+mn-cs"/>
        </a:defRPr>
      </a:lvl3pPr>
      <a:lvl4pPr marL="1151870">
        <a:defRPr>
          <a:latin typeface="+mn-lt"/>
          <a:ea typeface="+mn-ea"/>
          <a:cs typeface="+mn-cs"/>
        </a:defRPr>
      </a:lvl4pPr>
      <a:lvl5pPr marL="1535826">
        <a:defRPr>
          <a:latin typeface="+mn-lt"/>
          <a:ea typeface="+mn-ea"/>
          <a:cs typeface="+mn-cs"/>
        </a:defRPr>
      </a:lvl5pPr>
      <a:lvl6pPr marL="1919783">
        <a:defRPr>
          <a:latin typeface="+mn-lt"/>
          <a:ea typeface="+mn-ea"/>
          <a:cs typeface="+mn-cs"/>
        </a:defRPr>
      </a:lvl6pPr>
      <a:lvl7pPr marL="2303739">
        <a:defRPr>
          <a:latin typeface="+mn-lt"/>
          <a:ea typeface="+mn-ea"/>
          <a:cs typeface="+mn-cs"/>
        </a:defRPr>
      </a:lvl7pPr>
      <a:lvl8pPr marL="2687696">
        <a:defRPr>
          <a:latin typeface="+mn-lt"/>
          <a:ea typeface="+mn-ea"/>
          <a:cs typeface="+mn-cs"/>
        </a:defRPr>
      </a:lvl8pPr>
      <a:lvl9pPr marL="3071652">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p:nvSpPr>
        <p:spPr>
          <a:xfrm>
            <a:off x="0" y="5333294"/>
            <a:ext cx="9144000" cy="434310"/>
          </a:xfrm>
          <a:prstGeom prst="rect">
            <a:avLst/>
          </a:prstGeom>
          <a:solidFill>
            <a:srgbClr val="4D48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dirty="0"/>
          </a:p>
        </p:txBody>
      </p:sp>
      <p:sp>
        <p:nvSpPr>
          <p:cNvPr id="2" name="Espace réservé du titre 1"/>
          <p:cNvSpPr>
            <a:spLocks noGrp="1"/>
          </p:cNvSpPr>
          <p:nvPr>
            <p:ph type="title"/>
          </p:nvPr>
        </p:nvSpPr>
        <p:spPr>
          <a:xfrm>
            <a:off x="574311" y="189318"/>
            <a:ext cx="8399430" cy="524532"/>
          </a:xfrm>
          <a:prstGeom prst="rect">
            <a:avLst/>
          </a:prstGeom>
        </p:spPr>
        <p:txBody>
          <a:bodyPr vert="horz" lIns="91440" tIns="45720" rIns="91440" bIns="45720" rtlCol="0" anchor="ctr">
            <a:noAutofit/>
          </a:bodyPr>
          <a:lstStyle/>
          <a:p>
            <a:r>
              <a:rPr lang="fr-FR" dirty="0"/>
              <a:t>Modifiez le style du titre</a:t>
            </a:r>
          </a:p>
        </p:txBody>
      </p:sp>
      <p:sp>
        <p:nvSpPr>
          <p:cNvPr id="3" name="Espace réservé du texte 2"/>
          <p:cNvSpPr>
            <a:spLocks noGrp="1"/>
          </p:cNvSpPr>
          <p:nvPr>
            <p:ph type="body" idx="1"/>
          </p:nvPr>
        </p:nvSpPr>
        <p:spPr>
          <a:xfrm>
            <a:off x="574311" y="778743"/>
            <a:ext cx="8399430" cy="4408762"/>
          </a:xfrm>
          <a:prstGeom prst="rect">
            <a:avLst/>
          </a:prstGeom>
        </p:spPr>
        <p:txBody>
          <a:bodyPr vert="horz" lIns="108000" tIns="45720" rIns="91440" bIns="45720" rtlCol="0">
            <a:noAutofit/>
          </a:bodyPr>
          <a:lstStyle/>
          <a:p>
            <a:pPr lvl="0"/>
            <a:r>
              <a:rPr lang="fr-FR" dirty="0"/>
              <a:t>Modifiez les styles du texte du masque</a:t>
            </a:r>
          </a:p>
          <a:p>
            <a:pPr lvl="0"/>
            <a:r>
              <a:rPr lang="fr-FR" dirty="0"/>
              <a:t>Modifiez les styles du texte du masque</a:t>
            </a:r>
          </a:p>
          <a:p>
            <a:pPr lvl="0"/>
            <a:r>
              <a:rPr lang="fr-FR" dirty="0"/>
              <a:t>Deuxième niveau</a:t>
            </a:r>
          </a:p>
        </p:txBody>
      </p:sp>
      <p:cxnSp>
        <p:nvCxnSpPr>
          <p:cNvPr id="33" name="Connecteur droit 32"/>
          <p:cNvCxnSpPr/>
          <p:nvPr/>
        </p:nvCxnSpPr>
        <p:spPr>
          <a:xfrm>
            <a:off x="8125240" y="5487849"/>
            <a:ext cx="0" cy="177733"/>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5251067" y="5475215"/>
            <a:ext cx="1151277" cy="223459"/>
          </a:xfrm>
          <a:prstGeom prst="rect">
            <a:avLst/>
          </a:prstGeom>
          <a:noFill/>
        </p:spPr>
        <p:txBody>
          <a:bodyPr wrap="none" rtlCol="0">
            <a:spAutoFit/>
          </a:bodyPr>
          <a:lstStyle/>
          <a:p>
            <a:r>
              <a:rPr lang="de-DE" sz="852" dirty="0">
                <a:solidFill>
                  <a:schemeClr val="bg1"/>
                </a:solidFill>
                <a:latin typeface="Verdana" pitchFamily="34" charset="0"/>
                <a:ea typeface="Verdana" pitchFamily="34" charset="0"/>
                <a:cs typeface="Verdana" pitchFamily="34" charset="0"/>
              </a:rPr>
              <a:t>©</a:t>
            </a:r>
            <a:r>
              <a:rPr lang="de-DE" sz="852" dirty="0" err="1">
                <a:solidFill>
                  <a:schemeClr val="bg1"/>
                </a:solidFill>
                <a:latin typeface="Verdana" pitchFamily="34" charset="0"/>
                <a:ea typeface="Verdana" pitchFamily="34" charset="0"/>
                <a:cs typeface="Verdana" pitchFamily="34" charset="0"/>
              </a:rPr>
              <a:t>evocime</a:t>
            </a:r>
            <a:r>
              <a:rPr lang="de-DE" sz="852" dirty="0">
                <a:solidFill>
                  <a:schemeClr val="bg1"/>
                </a:solidFill>
                <a:latin typeface="Verdana" pitchFamily="34" charset="0"/>
                <a:ea typeface="Verdana" pitchFamily="34" charset="0"/>
                <a:cs typeface="Verdana" pitchFamily="34" charset="0"/>
              </a:rPr>
              <a:t> - 2018</a:t>
            </a:r>
            <a:endParaRPr lang="fr-FR" sz="852" dirty="0">
              <a:solidFill>
                <a:schemeClr val="bg1"/>
              </a:solidFill>
              <a:latin typeface="Verdana" pitchFamily="34" charset="0"/>
              <a:ea typeface="Verdana" pitchFamily="34" charset="0"/>
              <a:cs typeface="Verdana" pitchFamily="34" charset="0"/>
            </a:endParaRPr>
          </a:p>
        </p:txBody>
      </p:sp>
      <p:pic>
        <p:nvPicPr>
          <p:cNvPr id="5" name="Image 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68988" y="5364796"/>
            <a:ext cx="629181" cy="365229"/>
          </a:xfrm>
          <a:prstGeom prst="rect">
            <a:avLst/>
          </a:prstGeom>
        </p:spPr>
      </p:pic>
      <p:sp>
        <p:nvSpPr>
          <p:cNvPr id="34" name="Rectangle 33"/>
          <p:cNvSpPr/>
          <p:nvPr/>
        </p:nvSpPr>
        <p:spPr>
          <a:xfrm>
            <a:off x="8612603" y="5420283"/>
            <a:ext cx="370414" cy="339168"/>
          </a:xfrm>
          <a:prstGeom prst="rect">
            <a:avLst/>
          </a:prstGeom>
          <a:solidFill>
            <a:srgbClr val="FF9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96"/>
          </a:p>
        </p:txBody>
      </p:sp>
      <p:sp>
        <p:nvSpPr>
          <p:cNvPr id="39" name="Espace réservé du numéro de diapositive 5"/>
          <p:cNvSpPr>
            <a:spLocks noGrp="1"/>
          </p:cNvSpPr>
          <p:nvPr>
            <p:ph type="sldNum" sz="quarter" idx="4"/>
          </p:nvPr>
        </p:nvSpPr>
        <p:spPr>
          <a:xfrm>
            <a:off x="8561188" y="5374726"/>
            <a:ext cx="460550" cy="306637"/>
          </a:xfrm>
          <a:prstGeom prst="rect">
            <a:avLst/>
          </a:prstGeom>
        </p:spPr>
        <p:txBody>
          <a:bodyPr vert="horz" lIns="91440" tIns="45720" rIns="91440" bIns="45720" rtlCol="0" anchor="ctr"/>
          <a:lstStyle>
            <a:lvl1pPr algn="r">
              <a:defRPr sz="852">
                <a:solidFill>
                  <a:schemeClr val="bg1"/>
                </a:solidFill>
                <a:latin typeface="Verdana" pitchFamily="34" charset="0"/>
                <a:ea typeface="Verdana" pitchFamily="34" charset="0"/>
                <a:cs typeface="Verdana" pitchFamily="34" charset="0"/>
              </a:defRPr>
            </a:lvl1pPr>
          </a:lstStyle>
          <a:p>
            <a:fld id="{3D806516-42F6-4BF5-BAC9-1F3DB2F67612}" type="slidenum">
              <a:rPr lang="fr-FR" smtClean="0"/>
              <a:pPr/>
              <a:t>‹N°›</a:t>
            </a:fld>
            <a:endParaRPr lang="fr-FR" dirty="0"/>
          </a:p>
        </p:txBody>
      </p:sp>
    </p:spTree>
    <p:extLst>
      <p:ext uri="{BB962C8B-B14F-4D97-AF65-F5344CB8AC3E}">
        <p14:creationId xmlns:p14="http://schemas.microsoft.com/office/powerpoint/2010/main" val="26265681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hdr="0" ftr="0" dt="0"/>
  <p:txStyles>
    <p:titleStyle>
      <a:lvl1pPr algn="l" defTabSz="708861" rtl="0" eaLnBrk="1" latinLnBrk="0" hangingPunct="1">
        <a:lnSpc>
          <a:spcPct val="87000"/>
        </a:lnSpc>
        <a:spcBef>
          <a:spcPct val="0"/>
        </a:spcBef>
        <a:buNone/>
        <a:defRPr sz="2791" b="1" kern="1200" cap="none" baseline="0">
          <a:solidFill>
            <a:srgbClr val="4D4845"/>
          </a:solidFill>
          <a:latin typeface="Verdana" pitchFamily="34" charset="0"/>
          <a:ea typeface="Verdana" pitchFamily="34" charset="0"/>
          <a:cs typeface="Verdana" pitchFamily="34" charset="0"/>
        </a:defRPr>
      </a:lvl1pPr>
    </p:titleStyle>
    <p:bodyStyle>
      <a:lvl1pPr marL="265823" indent="-265823" algn="l" defTabSz="708861" rtl="0" eaLnBrk="1" latinLnBrk="0" hangingPunct="1">
        <a:lnSpc>
          <a:spcPct val="87000"/>
        </a:lnSpc>
        <a:spcBef>
          <a:spcPts val="775"/>
        </a:spcBef>
        <a:buClr>
          <a:srgbClr val="FF9350"/>
        </a:buClr>
        <a:buFont typeface="Wingdings" pitchFamily="2" charset="2"/>
        <a:buChar char="§"/>
        <a:tabLst>
          <a:tab pos="281822" algn="l"/>
        </a:tabLst>
        <a:defRPr sz="1550" kern="1200" cap="none" baseline="0">
          <a:solidFill>
            <a:schemeClr val="tx1"/>
          </a:solidFill>
          <a:latin typeface="Verdana" pitchFamily="34" charset="0"/>
          <a:ea typeface="Verdana" pitchFamily="34" charset="0"/>
          <a:cs typeface="Verdana" pitchFamily="34" charset="0"/>
        </a:defRPr>
      </a:lvl1pPr>
      <a:lvl2pPr marL="0" indent="0" algn="l" defTabSz="708861" rtl="0" eaLnBrk="1" latinLnBrk="0" hangingPunct="1">
        <a:lnSpc>
          <a:spcPct val="87000"/>
        </a:lnSpc>
        <a:spcBef>
          <a:spcPts val="388"/>
        </a:spcBef>
        <a:buFont typeface="Wingdings" pitchFamily="2" charset="2"/>
        <a:buNone/>
        <a:defRPr sz="1550" kern="1200">
          <a:solidFill>
            <a:schemeClr val="tx1"/>
          </a:solidFill>
          <a:latin typeface="Verdana" pitchFamily="34" charset="0"/>
          <a:ea typeface="Verdana" pitchFamily="34" charset="0"/>
          <a:cs typeface="Verdana" pitchFamily="34" charset="0"/>
        </a:defRPr>
      </a:lvl2pPr>
      <a:lvl3pPr marL="2461" indent="0" algn="l" defTabSz="708861" rtl="0" eaLnBrk="1" latinLnBrk="0" hangingPunct="1">
        <a:lnSpc>
          <a:spcPct val="87000"/>
        </a:lnSpc>
        <a:spcBef>
          <a:spcPts val="388"/>
        </a:spcBef>
        <a:buFont typeface="Arial" pitchFamily="34" charset="0"/>
        <a:buNone/>
        <a:defRPr sz="1240" b="0" kern="1200">
          <a:solidFill>
            <a:schemeClr val="accent4"/>
          </a:solidFill>
          <a:latin typeface="Verdana" pitchFamily="34" charset="0"/>
          <a:ea typeface="Verdana" pitchFamily="34" charset="0"/>
          <a:cs typeface="Verdana" pitchFamily="34" charset="0"/>
        </a:defRPr>
      </a:lvl3pPr>
      <a:lvl4pPr marL="0" indent="0" algn="l" defTabSz="708861" rtl="0" eaLnBrk="1" latinLnBrk="0" hangingPunct="1">
        <a:lnSpc>
          <a:spcPct val="87000"/>
        </a:lnSpc>
        <a:spcBef>
          <a:spcPts val="388"/>
        </a:spcBef>
        <a:buFontTx/>
        <a:buNone/>
        <a:defRPr sz="1240" kern="1200">
          <a:solidFill>
            <a:schemeClr val="tx1"/>
          </a:solidFill>
          <a:latin typeface="Verdana" pitchFamily="34" charset="0"/>
          <a:ea typeface="Verdana" pitchFamily="34" charset="0"/>
          <a:cs typeface="Verdana" pitchFamily="34" charset="0"/>
        </a:defRPr>
      </a:lvl4pPr>
      <a:lvl5pPr marL="206751" indent="-137834" algn="l" defTabSz="708861" rtl="0" eaLnBrk="1" latinLnBrk="0" hangingPunct="1">
        <a:lnSpc>
          <a:spcPct val="87000"/>
        </a:lnSpc>
        <a:spcBef>
          <a:spcPts val="388"/>
        </a:spcBef>
        <a:buClr>
          <a:schemeClr val="accent4"/>
        </a:buClr>
        <a:buFont typeface="Wingdings" panose="05000000000000000000" pitchFamily="2" charset="2"/>
        <a:buChar char="§"/>
        <a:defRPr sz="930" i="1" kern="1200">
          <a:solidFill>
            <a:schemeClr val="tx1"/>
          </a:solidFill>
          <a:latin typeface="Verdana" pitchFamily="34" charset="0"/>
          <a:ea typeface="Verdana" pitchFamily="34" charset="0"/>
          <a:cs typeface="Verdana" pitchFamily="34" charset="0"/>
        </a:defRPr>
      </a:lvl5pPr>
      <a:lvl6pPr marL="1949366" indent="-177215" algn="l" defTabSz="708861" rtl="0" eaLnBrk="1" latinLnBrk="0" hangingPunct="1">
        <a:lnSpc>
          <a:spcPct val="90000"/>
        </a:lnSpc>
        <a:spcBef>
          <a:spcPts val="388"/>
        </a:spcBef>
        <a:buFont typeface="Arial" panose="020B0604020202020204" pitchFamily="34" charset="0"/>
        <a:buChar char="•"/>
        <a:defRPr sz="1396" kern="1200">
          <a:solidFill>
            <a:schemeClr val="tx1"/>
          </a:solidFill>
          <a:latin typeface="+mn-lt"/>
          <a:ea typeface="+mn-ea"/>
          <a:cs typeface="+mn-cs"/>
        </a:defRPr>
      </a:lvl6pPr>
      <a:lvl7pPr marL="2303797" indent="-177215" algn="l" defTabSz="708861" rtl="0" eaLnBrk="1" latinLnBrk="0" hangingPunct="1">
        <a:lnSpc>
          <a:spcPct val="90000"/>
        </a:lnSpc>
        <a:spcBef>
          <a:spcPts val="388"/>
        </a:spcBef>
        <a:buFont typeface="Arial" panose="020B0604020202020204" pitchFamily="34" charset="0"/>
        <a:buChar char="•"/>
        <a:defRPr sz="1396" kern="1200">
          <a:solidFill>
            <a:schemeClr val="tx1"/>
          </a:solidFill>
          <a:latin typeface="+mn-lt"/>
          <a:ea typeface="+mn-ea"/>
          <a:cs typeface="+mn-cs"/>
        </a:defRPr>
      </a:lvl7pPr>
      <a:lvl8pPr marL="2658227" indent="-177215" algn="l" defTabSz="708861" rtl="0" eaLnBrk="1" latinLnBrk="0" hangingPunct="1">
        <a:lnSpc>
          <a:spcPct val="90000"/>
        </a:lnSpc>
        <a:spcBef>
          <a:spcPts val="388"/>
        </a:spcBef>
        <a:buFont typeface="Arial" panose="020B0604020202020204" pitchFamily="34" charset="0"/>
        <a:buChar char="•"/>
        <a:defRPr sz="1396" kern="1200">
          <a:solidFill>
            <a:schemeClr val="tx1"/>
          </a:solidFill>
          <a:latin typeface="+mn-lt"/>
          <a:ea typeface="+mn-ea"/>
          <a:cs typeface="+mn-cs"/>
        </a:defRPr>
      </a:lvl8pPr>
      <a:lvl9pPr marL="3012657" indent="-177215" algn="l" defTabSz="708861" rtl="0" eaLnBrk="1" latinLnBrk="0" hangingPunct="1">
        <a:lnSpc>
          <a:spcPct val="90000"/>
        </a:lnSpc>
        <a:spcBef>
          <a:spcPts val="388"/>
        </a:spcBef>
        <a:buFont typeface="Arial" panose="020B0604020202020204" pitchFamily="34" charset="0"/>
        <a:buChar char="•"/>
        <a:defRPr sz="1396" kern="1200">
          <a:solidFill>
            <a:schemeClr val="tx1"/>
          </a:solidFill>
          <a:latin typeface="+mn-lt"/>
          <a:ea typeface="+mn-ea"/>
          <a:cs typeface="+mn-cs"/>
        </a:defRPr>
      </a:lvl9pPr>
    </p:bodyStyle>
    <p:otherStyle>
      <a:defPPr>
        <a:defRPr lang="fr-FR"/>
      </a:defPPr>
      <a:lvl1pPr marL="0" algn="l" defTabSz="708861" rtl="0" eaLnBrk="1" latinLnBrk="0" hangingPunct="1">
        <a:defRPr sz="1396" kern="1200">
          <a:solidFill>
            <a:schemeClr val="tx1"/>
          </a:solidFill>
          <a:latin typeface="+mn-lt"/>
          <a:ea typeface="+mn-ea"/>
          <a:cs typeface="+mn-cs"/>
        </a:defRPr>
      </a:lvl1pPr>
      <a:lvl2pPr marL="354430" algn="l" defTabSz="708861" rtl="0" eaLnBrk="1" latinLnBrk="0" hangingPunct="1">
        <a:defRPr sz="1396" kern="1200">
          <a:solidFill>
            <a:schemeClr val="tx1"/>
          </a:solidFill>
          <a:latin typeface="+mn-lt"/>
          <a:ea typeface="+mn-ea"/>
          <a:cs typeface="+mn-cs"/>
        </a:defRPr>
      </a:lvl2pPr>
      <a:lvl3pPr marL="708861" algn="l" defTabSz="708861" rtl="0" eaLnBrk="1" latinLnBrk="0" hangingPunct="1">
        <a:defRPr sz="1396" kern="1200">
          <a:solidFill>
            <a:schemeClr val="tx1"/>
          </a:solidFill>
          <a:latin typeface="+mn-lt"/>
          <a:ea typeface="+mn-ea"/>
          <a:cs typeface="+mn-cs"/>
        </a:defRPr>
      </a:lvl3pPr>
      <a:lvl4pPr marL="1063291" algn="l" defTabSz="708861" rtl="0" eaLnBrk="1" latinLnBrk="0" hangingPunct="1">
        <a:defRPr sz="1396" kern="1200">
          <a:solidFill>
            <a:schemeClr val="tx1"/>
          </a:solidFill>
          <a:latin typeface="+mn-lt"/>
          <a:ea typeface="+mn-ea"/>
          <a:cs typeface="+mn-cs"/>
        </a:defRPr>
      </a:lvl4pPr>
      <a:lvl5pPr marL="1417721" algn="l" defTabSz="708861" rtl="0" eaLnBrk="1" latinLnBrk="0" hangingPunct="1">
        <a:defRPr sz="1396" kern="1200">
          <a:solidFill>
            <a:schemeClr val="tx1"/>
          </a:solidFill>
          <a:latin typeface="+mn-lt"/>
          <a:ea typeface="+mn-ea"/>
          <a:cs typeface="+mn-cs"/>
        </a:defRPr>
      </a:lvl5pPr>
      <a:lvl6pPr marL="1772152" algn="l" defTabSz="708861" rtl="0" eaLnBrk="1" latinLnBrk="0" hangingPunct="1">
        <a:defRPr sz="1396" kern="1200">
          <a:solidFill>
            <a:schemeClr val="tx1"/>
          </a:solidFill>
          <a:latin typeface="+mn-lt"/>
          <a:ea typeface="+mn-ea"/>
          <a:cs typeface="+mn-cs"/>
        </a:defRPr>
      </a:lvl6pPr>
      <a:lvl7pPr marL="2126582" algn="l" defTabSz="708861" rtl="0" eaLnBrk="1" latinLnBrk="0" hangingPunct="1">
        <a:defRPr sz="1396" kern="1200">
          <a:solidFill>
            <a:schemeClr val="tx1"/>
          </a:solidFill>
          <a:latin typeface="+mn-lt"/>
          <a:ea typeface="+mn-ea"/>
          <a:cs typeface="+mn-cs"/>
        </a:defRPr>
      </a:lvl7pPr>
      <a:lvl8pPr marL="2481012" algn="l" defTabSz="708861" rtl="0" eaLnBrk="1" latinLnBrk="0" hangingPunct="1">
        <a:defRPr sz="1396" kern="1200">
          <a:solidFill>
            <a:schemeClr val="tx1"/>
          </a:solidFill>
          <a:latin typeface="+mn-lt"/>
          <a:ea typeface="+mn-ea"/>
          <a:cs typeface="+mn-cs"/>
        </a:defRPr>
      </a:lvl8pPr>
      <a:lvl9pPr marL="2835443" algn="l" defTabSz="708861" rtl="0" eaLnBrk="1" latinLnBrk="0" hangingPunct="1">
        <a:defRPr sz="1396"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2">
          <p15:clr>
            <a:srgbClr val="F26B43"/>
          </p15:clr>
        </p15:guide>
        <p15:guide id="2" pos="143">
          <p15:clr>
            <a:srgbClr val="F26B43"/>
          </p15:clr>
        </p15:guide>
        <p15:guide id="3" orient="horz" pos="4178">
          <p15:clr>
            <a:srgbClr val="F26B43"/>
          </p15:clr>
        </p15:guide>
        <p15:guide id="4" pos="753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5.svg"/><Relationship Id="rId5" Type="http://schemas.openxmlformats.org/officeDocument/2006/relationships/image" Target="../media/image32.png"/><Relationship Id="rId4" Type="http://schemas.openxmlformats.org/officeDocument/2006/relationships/image" Target="../media/image33.svg"/></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6.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1.png"/><Relationship Id="rId4" Type="http://schemas.openxmlformats.org/officeDocument/2006/relationships/image" Target="../media/image44.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59.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60.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6.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9.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7" descr="Une image contenant personne&#10;&#10;Description générée automatiquement">
            <a:extLst>
              <a:ext uri="{FF2B5EF4-FFF2-40B4-BE49-F238E27FC236}">
                <a16:creationId xmlns:a16="http://schemas.microsoft.com/office/drawing/2014/main" id="{D282B349-F9A4-4649-AA29-CC3DBD777B5E}"/>
              </a:ext>
            </a:extLst>
          </p:cNvPr>
          <p:cNvPicPr>
            <a:picLocks noGrp="1" noChangeAspect="1"/>
          </p:cNvPicPr>
          <p:nvPr>
            <p:ph type="pic" sz="quarter" idx="16"/>
          </p:nvPr>
        </p:nvPicPr>
        <p:blipFill>
          <a:blip r:embed="rId3" cstate="print">
            <a:extLst>
              <a:ext uri="{28A0092B-C50C-407E-A947-70E740481C1C}">
                <a14:useLocalDpi xmlns:a14="http://schemas.microsoft.com/office/drawing/2010/main"/>
              </a:ext>
            </a:extLst>
          </a:blip>
          <a:srcRect/>
          <a:stretch>
            <a:fillRect/>
          </a:stretch>
        </p:blipFill>
        <p:spPr/>
      </p:pic>
      <p:sp>
        <p:nvSpPr>
          <p:cNvPr id="4" name="Espace réservé du contenu 3">
            <a:extLst>
              <a:ext uri="{FF2B5EF4-FFF2-40B4-BE49-F238E27FC236}">
                <a16:creationId xmlns:a16="http://schemas.microsoft.com/office/drawing/2014/main" id="{08B1183D-68FB-4696-A486-7DF64FEE9586}"/>
              </a:ext>
            </a:extLst>
          </p:cNvPr>
          <p:cNvSpPr>
            <a:spLocks noGrp="1"/>
          </p:cNvSpPr>
          <p:nvPr>
            <p:ph sz="quarter" idx="12"/>
          </p:nvPr>
        </p:nvSpPr>
        <p:spPr/>
        <p:txBody>
          <a:bodyPr anchor="b"/>
          <a:lstStyle/>
          <a:p>
            <a:r>
              <a:rPr lang="fr-FR" sz="2800" dirty="0"/>
              <a:t>LF 2019 Particuliers</a:t>
            </a:r>
          </a:p>
        </p:txBody>
      </p:sp>
      <p:sp>
        <p:nvSpPr>
          <p:cNvPr id="5" name="Espace réservé du contenu 4">
            <a:extLst>
              <a:ext uri="{FF2B5EF4-FFF2-40B4-BE49-F238E27FC236}">
                <a16:creationId xmlns:a16="http://schemas.microsoft.com/office/drawing/2014/main" id="{91E61D6C-438E-4738-A2EE-20D56942361D}"/>
              </a:ext>
            </a:extLst>
          </p:cNvPr>
          <p:cNvSpPr>
            <a:spLocks noGrp="1"/>
          </p:cNvSpPr>
          <p:nvPr>
            <p:ph sz="quarter" idx="13"/>
          </p:nvPr>
        </p:nvSpPr>
        <p:spPr/>
        <p:txBody>
          <a:bodyPr/>
          <a:lstStyle/>
          <a:p>
            <a:r>
              <a:rPr lang="fr-FR" sz="2000" dirty="0"/>
              <a:t>Classe Virtuelle</a:t>
            </a:r>
          </a:p>
        </p:txBody>
      </p:sp>
      <p:sp>
        <p:nvSpPr>
          <p:cNvPr id="6" name="Espace réservé du contenu 5">
            <a:extLst>
              <a:ext uri="{FF2B5EF4-FFF2-40B4-BE49-F238E27FC236}">
                <a16:creationId xmlns:a16="http://schemas.microsoft.com/office/drawing/2014/main" id="{6312DD37-2215-432F-BC02-457BB06309D6}"/>
              </a:ext>
            </a:extLst>
          </p:cNvPr>
          <p:cNvSpPr>
            <a:spLocks noGrp="1"/>
          </p:cNvSpPr>
          <p:nvPr>
            <p:ph sz="quarter" idx="14"/>
          </p:nvPr>
        </p:nvSpPr>
        <p:spPr/>
        <p:txBody>
          <a:bodyPr/>
          <a:lstStyle/>
          <a:p>
            <a:r>
              <a:rPr lang="fr-FR" dirty="0"/>
              <a:t>Janvier 2019 V9</a:t>
            </a:r>
          </a:p>
        </p:txBody>
      </p:sp>
    </p:spTree>
    <p:extLst>
      <p:ext uri="{BB962C8B-B14F-4D97-AF65-F5344CB8AC3E}">
        <p14:creationId xmlns:p14="http://schemas.microsoft.com/office/powerpoint/2010/main" val="669676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descr="Une image contenant personne, fenêtre, intérieur, portable&#10;&#10;Description générée automatiquement">
            <a:extLst>
              <a:ext uri="{FF2B5EF4-FFF2-40B4-BE49-F238E27FC236}">
                <a16:creationId xmlns:a16="http://schemas.microsoft.com/office/drawing/2014/main" id="{0E70364F-DAE0-42FC-994C-922A50F1B87A}"/>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D43DA94F-639D-4691-83DB-FF54C2D9B63F}"/>
              </a:ext>
            </a:extLst>
          </p:cNvPr>
          <p:cNvSpPr>
            <a:spLocks noGrp="1"/>
          </p:cNvSpPr>
          <p:nvPr>
            <p:ph sz="quarter" idx="12"/>
          </p:nvPr>
        </p:nvSpPr>
        <p:spPr/>
        <p:txBody>
          <a:bodyPr anchor="ctr"/>
          <a:lstStyle/>
          <a:p>
            <a:r>
              <a:rPr lang="fr-FR" dirty="0"/>
              <a:t>Les règles de la Classe Virtuelle</a:t>
            </a:r>
          </a:p>
        </p:txBody>
      </p:sp>
    </p:spTree>
    <p:extLst>
      <p:ext uri="{BB962C8B-B14F-4D97-AF65-F5344CB8AC3E}">
        <p14:creationId xmlns:p14="http://schemas.microsoft.com/office/powerpoint/2010/main" val="1719167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BE72AAD-6305-432C-8A45-DF7B1EFB00BA}"/>
              </a:ext>
            </a:extLst>
          </p:cNvPr>
          <p:cNvSpPr>
            <a:spLocks noGrp="1"/>
          </p:cNvSpPr>
          <p:nvPr>
            <p:ph type="body" sz="quarter" idx="12"/>
          </p:nvPr>
        </p:nvSpPr>
        <p:spPr/>
        <p:txBody>
          <a:bodyPr/>
          <a:lstStyle/>
          <a:p>
            <a:r>
              <a:rPr lang="fr-FR" dirty="0"/>
              <a:t>Présentation de la classe virtuelle</a:t>
            </a:r>
          </a:p>
        </p:txBody>
      </p:sp>
      <p:sp>
        <p:nvSpPr>
          <p:cNvPr id="8" name="ZoneTexte 7">
            <a:extLst>
              <a:ext uri="{FF2B5EF4-FFF2-40B4-BE49-F238E27FC236}">
                <a16:creationId xmlns:a16="http://schemas.microsoft.com/office/drawing/2014/main" id="{15B28CF1-AD4F-4728-8679-45ED864E39A2}"/>
              </a:ext>
            </a:extLst>
          </p:cNvPr>
          <p:cNvSpPr txBox="1"/>
          <p:nvPr/>
        </p:nvSpPr>
        <p:spPr>
          <a:xfrm>
            <a:off x="1984809" y="2218366"/>
            <a:ext cx="2726308" cy="691843"/>
          </a:xfrm>
          <a:prstGeom prst="rect">
            <a:avLst/>
          </a:prstGeom>
        </p:spPr>
        <p:txBody>
          <a:bodyPr vert="horz" wrap="square" lIns="91441" tIns="45720" rIns="91441" bIns="45720" rtlCol="0" anchor="ctr">
            <a:noAutofit/>
          </a:bodyPr>
          <a:lstStyle/>
          <a:p>
            <a:r>
              <a:rPr lang="fr-FR" sz="1700" dirty="0">
                <a:solidFill>
                  <a:srgbClr val="787B7D"/>
                </a:solidFill>
                <a:latin typeface="Verdana" panose="020B0604030504040204" pitchFamily="34" charset="0"/>
                <a:ea typeface="Verdana" panose="020B0604030504040204" pitchFamily="34" charset="0"/>
                <a:cs typeface="Verdana" panose="020B0604030504040204" pitchFamily="34" charset="0"/>
              </a:rPr>
              <a:t>Je pose une </a:t>
            </a:r>
            <a:r>
              <a:rPr lang="fr-FR" sz="1700" dirty="0">
                <a:solidFill>
                  <a:srgbClr val="FF6600"/>
                </a:solidFill>
                <a:latin typeface="Verdana" panose="020B0604030504040204" pitchFamily="34" charset="0"/>
                <a:ea typeface="Verdana" panose="020B0604030504040204" pitchFamily="34" charset="0"/>
                <a:cs typeface="Verdana" panose="020B0604030504040204" pitchFamily="34" charset="0"/>
              </a:rPr>
              <a:t>question</a:t>
            </a:r>
            <a:r>
              <a:rPr lang="fr-FR" sz="1700" dirty="0">
                <a:solidFill>
                  <a:srgbClr val="787B7D"/>
                </a:solidFill>
                <a:latin typeface="Verdana" panose="020B0604030504040204" pitchFamily="34" charset="0"/>
                <a:ea typeface="Verdana" panose="020B0604030504040204" pitchFamily="34" charset="0"/>
                <a:cs typeface="Verdana" panose="020B0604030504040204" pitchFamily="34" charset="0"/>
              </a:rPr>
              <a:t> en levant </a:t>
            </a:r>
            <a:r>
              <a:rPr lang="fr-FR" sz="1700" dirty="0">
                <a:solidFill>
                  <a:srgbClr val="FF6600"/>
                </a:solidFill>
                <a:latin typeface="Verdana" panose="020B0604030504040204" pitchFamily="34" charset="0"/>
                <a:ea typeface="Verdana" panose="020B0604030504040204" pitchFamily="34" charset="0"/>
                <a:cs typeface="Verdana" panose="020B0604030504040204" pitchFamily="34" charset="0"/>
              </a:rPr>
              <a:t>la main.</a:t>
            </a:r>
          </a:p>
        </p:txBody>
      </p:sp>
      <p:sp>
        <p:nvSpPr>
          <p:cNvPr id="9" name="ZoneTexte 8">
            <a:extLst>
              <a:ext uri="{FF2B5EF4-FFF2-40B4-BE49-F238E27FC236}">
                <a16:creationId xmlns:a16="http://schemas.microsoft.com/office/drawing/2014/main" id="{369398FE-5752-4CD2-AC4F-37EB4C59AE71}"/>
              </a:ext>
            </a:extLst>
          </p:cNvPr>
          <p:cNvSpPr txBox="1"/>
          <p:nvPr/>
        </p:nvSpPr>
        <p:spPr>
          <a:xfrm flipH="1">
            <a:off x="4537171" y="3789596"/>
            <a:ext cx="4408409" cy="941561"/>
          </a:xfrm>
          <a:prstGeom prst="rect">
            <a:avLst/>
          </a:prstGeom>
        </p:spPr>
        <p:txBody>
          <a:bodyPr vert="horz" wrap="none" lIns="91441" tIns="45720" rIns="91441" bIns="45720" rtlCol="0" anchor="ctr">
            <a:noAutofit/>
          </a:bodyPr>
          <a:lstStyle/>
          <a:p>
            <a:r>
              <a:rPr lang="fr-FR" sz="1700" dirty="0">
                <a:solidFill>
                  <a:srgbClr val="787B7D"/>
                </a:solidFill>
                <a:latin typeface="Verdana" panose="020B0604030504040204" pitchFamily="34" charset="0"/>
                <a:ea typeface="Verdana" panose="020B0604030504040204" pitchFamily="34" charset="0"/>
                <a:cs typeface="Verdana" panose="020B0604030504040204" pitchFamily="34" charset="0"/>
              </a:rPr>
              <a:t>Je donne </a:t>
            </a:r>
            <a:r>
              <a:rPr lang="fr-FR" sz="1700" dirty="0">
                <a:solidFill>
                  <a:srgbClr val="FF6600"/>
                </a:solidFill>
                <a:latin typeface="Verdana" panose="020B0604030504040204" pitchFamily="34" charset="0"/>
                <a:ea typeface="Verdana" panose="020B0604030504040204" pitchFamily="34" charset="0"/>
                <a:cs typeface="Verdana" panose="020B0604030504040204" pitchFamily="34" charset="0"/>
              </a:rPr>
              <a:t>mon avis </a:t>
            </a:r>
            <a:r>
              <a:rPr lang="fr-FR" sz="1700" dirty="0">
                <a:solidFill>
                  <a:srgbClr val="787B7D"/>
                </a:solidFill>
                <a:latin typeface="Verdana" panose="020B0604030504040204" pitchFamily="34" charset="0"/>
                <a:ea typeface="Verdana" panose="020B0604030504040204" pitchFamily="34" charset="0"/>
                <a:cs typeface="Verdana" panose="020B0604030504040204" pitchFamily="34" charset="0"/>
              </a:rPr>
              <a:t>avec la </a:t>
            </a:r>
            <a:r>
              <a:rPr lang="fr-FR" sz="1700" dirty="0">
                <a:solidFill>
                  <a:srgbClr val="FF6600"/>
                </a:solidFill>
                <a:latin typeface="Verdana" panose="020B0604030504040204" pitchFamily="34" charset="0"/>
                <a:ea typeface="Verdana" panose="020B0604030504040204" pitchFamily="34" charset="0"/>
                <a:cs typeface="Verdana" panose="020B0604030504040204" pitchFamily="34" charset="0"/>
              </a:rPr>
              <a:t>coche verte</a:t>
            </a:r>
          </a:p>
          <a:p>
            <a:r>
              <a:rPr lang="fr-FR" sz="1700" dirty="0">
                <a:solidFill>
                  <a:srgbClr val="787B7D"/>
                </a:solidFill>
                <a:latin typeface="Verdana" panose="020B0604030504040204" pitchFamily="34" charset="0"/>
                <a:ea typeface="Verdana" panose="020B0604030504040204" pitchFamily="34" charset="0"/>
                <a:cs typeface="Verdana" panose="020B0604030504040204" pitchFamily="34" charset="0"/>
              </a:rPr>
              <a:t>ou la </a:t>
            </a:r>
            <a:r>
              <a:rPr lang="fr-FR" sz="1700" dirty="0">
                <a:solidFill>
                  <a:srgbClr val="FF6600"/>
                </a:solidFill>
                <a:latin typeface="Verdana" panose="020B0604030504040204" pitchFamily="34" charset="0"/>
                <a:ea typeface="Verdana" panose="020B0604030504040204" pitchFamily="34" charset="0"/>
                <a:cs typeface="Verdana" panose="020B0604030504040204" pitchFamily="34" charset="0"/>
              </a:rPr>
              <a:t>croix rouge. </a:t>
            </a:r>
          </a:p>
        </p:txBody>
      </p:sp>
      <p:grpSp>
        <p:nvGrpSpPr>
          <p:cNvPr id="17" name="Groupe 16">
            <a:extLst>
              <a:ext uri="{FF2B5EF4-FFF2-40B4-BE49-F238E27FC236}">
                <a16:creationId xmlns:a16="http://schemas.microsoft.com/office/drawing/2014/main" id="{CC882AD3-859F-4C55-BCE4-8C8A85BBFDC7}"/>
              </a:ext>
            </a:extLst>
          </p:cNvPr>
          <p:cNvGrpSpPr/>
          <p:nvPr/>
        </p:nvGrpSpPr>
        <p:grpSpPr>
          <a:xfrm>
            <a:off x="4913110" y="1999223"/>
            <a:ext cx="4032471" cy="1357265"/>
            <a:chOff x="7284124" y="1889125"/>
            <a:chExt cx="4032471" cy="1357265"/>
          </a:xfrm>
        </p:grpSpPr>
        <p:pic>
          <p:nvPicPr>
            <p:cNvPr id="7" name="Image 1">
              <a:extLst>
                <a:ext uri="{FF2B5EF4-FFF2-40B4-BE49-F238E27FC236}">
                  <a16:creationId xmlns:a16="http://schemas.microsoft.com/office/drawing/2014/main" id="{93E64F6C-40C7-40CF-A962-58860405DE4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754245" y="2132280"/>
              <a:ext cx="3562350" cy="627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25D9520E-3CAA-483A-9E20-FF99B495E071}"/>
                </a:ext>
              </a:extLst>
            </p:cNvPr>
            <p:cNvPicPr>
              <a:picLocks noChangeAspect="1"/>
            </p:cNvPicPr>
            <p:nvPr/>
          </p:nvPicPr>
          <p:blipFill>
            <a:blip r:embed="rId4" cstate="print"/>
            <a:stretch>
              <a:fillRect/>
            </a:stretch>
          </p:blipFill>
          <p:spPr>
            <a:xfrm>
              <a:off x="7457646" y="2057155"/>
              <a:ext cx="765048" cy="686982"/>
            </a:xfrm>
            <a:prstGeom prst="rect">
              <a:avLst/>
            </a:prstGeom>
          </p:spPr>
        </p:pic>
        <p:pic>
          <p:nvPicPr>
            <p:cNvPr id="14" name="Image 13">
              <a:extLst>
                <a:ext uri="{FF2B5EF4-FFF2-40B4-BE49-F238E27FC236}">
                  <a16:creationId xmlns:a16="http://schemas.microsoft.com/office/drawing/2014/main" id="{7667BEB4-93C6-444E-982B-3496D33038BD}"/>
                </a:ext>
              </a:extLst>
            </p:cNvPr>
            <p:cNvPicPr>
              <a:picLocks noChangeAspect="1"/>
            </p:cNvPicPr>
            <p:nvPr/>
          </p:nvPicPr>
          <p:blipFill>
            <a:blip r:embed="rId5" cstate="print"/>
            <a:stretch>
              <a:fillRect/>
            </a:stretch>
          </p:blipFill>
          <p:spPr>
            <a:xfrm>
              <a:off x="7284124" y="1889125"/>
              <a:ext cx="1357265" cy="1357265"/>
            </a:xfrm>
            <a:prstGeom prst="rect">
              <a:avLst/>
            </a:prstGeom>
          </p:spPr>
        </p:pic>
      </p:grpSp>
      <p:sp>
        <p:nvSpPr>
          <p:cNvPr id="16" name="ZoneTexte 15">
            <a:extLst>
              <a:ext uri="{FF2B5EF4-FFF2-40B4-BE49-F238E27FC236}">
                <a16:creationId xmlns:a16="http://schemas.microsoft.com/office/drawing/2014/main" id="{B87B8A73-66E4-49F5-B46D-4D3F2BE20897}"/>
              </a:ext>
            </a:extLst>
          </p:cNvPr>
          <p:cNvSpPr txBox="1"/>
          <p:nvPr/>
        </p:nvSpPr>
        <p:spPr>
          <a:xfrm>
            <a:off x="3124200" y="1029047"/>
            <a:ext cx="4867602" cy="860079"/>
          </a:xfrm>
          <a:prstGeom prst="rect">
            <a:avLst/>
          </a:prstGeom>
        </p:spPr>
        <p:txBody>
          <a:bodyPr vert="horz" wrap="square" lIns="91441" tIns="45720" rIns="91441" bIns="45720" rtlCol="0" anchor="ctr">
            <a:noAutofit/>
          </a:bodyPr>
          <a:lstStyle/>
          <a:p>
            <a:pPr algn="ctr"/>
            <a:r>
              <a:rPr lang="fr-FR" sz="2400" dirty="0">
                <a:solidFill>
                  <a:srgbClr val="FF6600"/>
                </a:solidFill>
                <a:latin typeface="Verdana" panose="020B0604030504040204" pitchFamily="34" charset="0"/>
                <a:ea typeface="Verdana" panose="020B0604030504040204" pitchFamily="34" charset="0"/>
                <a:cs typeface="Verdana" panose="020B0604030504040204" pitchFamily="34" charset="0"/>
              </a:rPr>
              <a:t>Interagir avec l’animateur</a:t>
            </a:r>
          </a:p>
        </p:txBody>
      </p:sp>
      <p:grpSp>
        <p:nvGrpSpPr>
          <p:cNvPr id="18" name="Groupe 17">
            <a:extLst>
              <a:ext uri="{FF2B5EF4-FFF2-40B4-BE49-F238E27FC236}">
                <a16:creationId xmlns:a16="http://schemas.microsoft.com/office/drawing/2014/main" id="{863DE4C7-0FD5-455D-A1EB-A5D6D4002298}"/>
              </a:ext>
            </a:extLst>
          </p:cNvPr>
          <p:cNvGrpSpPr/>
          <p:nvPr/>
        </p:nvGrpSpPr>
        <p:grpSpPr>
          <a:xfrm>
            <a:off x="762000" y="3610141"/>
            <a:ext cx="3562350" cy="1536450"/>
            <a:chOff x="7722772" y="3627817"/>
            <a:chExt cx="3562350" cy="1536450"/>
          </a:xfrm>
        </p:grpSpPr>
        <p:pic>
          <p:nvPicPr>
            <p:cNvPr id="10" name="Image 1">
              <a:extLst>
                <a:ext uri="{FF2B5EF4-FFF2-40B4-BE49-F238E27FC236}">
                  <a16:creationId xmlns:a16="http://schemas.microsoft.com/office/drawing/2014/main" id="{21F682F6-73C6-4131-85E5-C8722ECC4FB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722772" y="3946846"/>
              <a:ext cx="3562350" cy="627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2DA7CD84-A3C0-4F40-B081-3833169FFC71}"/>
                </a:ext>
              </a:extLst>
            </p:cNvPr>
            <p:cNvPicPr>
              <a:picLocks noChangeAspect="1"/>
            </p:cNvPicPr>
            <p:nvPr/>
          </p:nvPicPr>
          <p:blipFill>
            <a:blip r:embed="rId6" cstate="print"/>
            <a:stretch>
              <a:fillRect/>
            </a:stretch>
          </p:blipFill>
          <p:spPr>
            <a:xfrm>
              <a:off x="8077810" y="3965609"/>
              <a:ext cx="439837" cy="422322"/>
            </a:xfrm>
            <a:prstGeom prst="rect">
              <a:avLst/>
            </a:prstGeom>
          </p:spPr>
        </p:pic>
        <p:pic>
          <p:nvPicPr>
            <p:cNvPr id="12" name="Image 11">
              <a:extLst>
                <a:ext uri="{FF2B5EF4-FFF2-40B4-BE49-F238E27FC236}">
                  <a16:creationId xmlns:a16="http://schemas.microsoft.com/office/drawing/2014/main" id="{933CED5F-B9FD-4A2C-A4CE-3E8C2E6869FB}"/>
                </a:ext>
              </a:extLst>
            </p:cNvPr>
            <p:cNvPicPr>
              <a:picLocks noChangeAspect="1"/>
            </p:cNvPicPr>
            <p:nvPr/>
          </p:nvPicPr>
          <p:blipFill>
            <a:blip r:embed="rId7" cstate="print"/>
            <a:stretch>
              <a:fillRect/>
            </a:stretch>
          </p:blipFill>
          <p:spPr>
            <a:xfrm>
              <a:off x="8517647" y="3993415"/>
              <a:ext cx="427934" cy="404802"/>
            </a:xfrm>
            <a:prstGeom prst="rect">
              <a:avLst/>
            </a:prstGeom>
          </p:spPr>
        </p:pic>
        <p:pic>
          <p:nvPicPr>
            <p:cNvPr id="15" name="Image 14">
              <a:extLst>
                <a:ext uri="{FF2B5EF4-FFF2-40B4-BE49-F238E27FC236}">
                  <a16:creationId xmlns:a16="http://schemas.microsoft.com/office/drawing/2014/main" id="{8A209FB2-50D2-43F1-AC47-FDBDF00453D4}"/>
                </a:ext>
              </a:extLst>
            </p:cNvPr>
            <p:cNvPicPr>
              <a:picLocks noChangeAspect="1"/>
            </p:cNvPicPr>
            <p:nvPr/>
          </p:nvPicPr>
          <p:blipFill>
            <a:blip r:embed="rId5" cstate="print"/>
            <a:stretch>
              <a:fillRect/>
            </a:stretch>
          </p:blipFill>
          <p:spPr>
            <a:xfrm>
              <a:off x="7935595" y="3627817"/>
              <a:ext cx="1536450" cy="1536450"/>
            </a:xfrm>
            <a:prstGeom prst="rect">
              <a:avLst/>
            </a:prstGeom>
          </p:spPr>
        </p:pic>
      </p:grpSp>
      <p:sp>
        <p:nvSpPr>
          <p:cNvPr id="19" name="Holder 6">
            <a:extLst>
              <a:ext uri="{FF2B5EF4-FFF2-40B4-BE49-F238E27FC236}">
                <a16:creationId xmlns:a16="http://schemas.microsoft.com/office/drawing/2014/main" id="{4F2BA418-C959-4B38-9F5C-FC64946273F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a:t>
            </a:fld>
            <a:endParaRPr lang="fr-FR" dirty="0"/>
          </a:p>
        </p:txBody>
      </p:sp>
    </p:spTree>
    <p:extLst>
      <p:ext uri="{BB962C8B-B14F-4D97-AF65-F5344CB8AC3E}">
        <p14:creationId xmlns:p14="http://schemas.microsoft.com/office/powerpoint/2010/main" val="199573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FA528E6-25FB-40CA-88E6-BDDF1DC9020B}"/>
              </a:ext>
            </a:extLst>
          </p:cNvPr>
          <p:cNvSpPr>
            <a:spLocks noGrp="1"/>
          </p:cNvSpPr>
          <p:nvPr>
            <p:ph type="body" sz="quarter" idx="10"/>
          </p:nvPr>
        </p:nvSpPr>
        <p:spPr/>
        <p:txBody>
          <a:bodyPr/>
          <a:lstStyle/>
          <a:p>
            <a:r>
              <a:rPr lang="fr-FR" sz="1600" dirty="0"/>
              <a:t>Présentation de la classe virtuelle</a:t>
            </a:r>
          </a:p>
        </p:txBody>
      </p:sp>
      <p:sp>
        <p:nvSpPr>
          <p:cNvPr id="3" name="ZoneTexte 2">
            <a:extLst>
              <a:ext uri="{FF2B5EF4-FFF2-40B4-BE49-F238E27FC236}">
                <a16:creationId xmlns:a16="http://schemas.microsoft.com/office/drawing/2014/main" id="{BDEB21FA-C730-4C40-A9C1-CC8E521D2132}"/>
              </a:ext>
            </a:extLst>
          </p:cNvPr>
          <p:cNvSpPr txBox="1"/>
          <p:nvPr/>
        </p:nvSpPr>
        <p:spPr>
          <a:xfrm>
            <a:off x="221056" y="27375"/>
            <a:ext cx="4739489" cy="658066"/>
          </a:xfrm>
          <a:prstGeom prst="rect">
            <a:avLst/>
          </a:prstGeom>
        </p:spPr>
        <p:txBody>
          <a:bodyPr vert="horz" wrap="square" lIns="91441" tIns="45720" rIns="91441" bIns="45720" rtlCol="0" anchor="ctr">
            <a:noAutofit/>
          </a:bodyPr>
          <a:lstStyle/>
          <a:p>
            <a:r>
              <a:rPr lang="fr-FR" sz="2400" dirty="0">
                <a:solidFill>
                  <a:srgbClr val="FF6600"/>
                </a:solidFill>
                <a:latin typeface="Verdana" panose="020B0604030504040204" pitchFamily="34" charset="0"/>
                <a:ea typeface="Verdana" panose="020B0604030504040204" pitchFamily="34" charset="0"/>
                <a:cs typeface="Verdana" panose="020B0604030504040204" pitchFamily="34" charset="0"/>
              </a:rPr>
              <a:t>Répondre aux sondages</a:t>
            </a:r>
          </a:p>
        </p:txBody>
      </p:sp>
      <p:sp>
        <p:nvSpPr>
          <p:cNvPr id="4" name="ZoneTexte 3">
            <a:extLst>
              <a:ext uri="{FF2B5EF4-FFF2-40B4-BE49-F238E27FC236}">
                <a16:creationId xmlns:a16="http://schemas.microsoft.com/office/drawing/2014/main" id="{3F0256A6-8A06-4C84-892A-295E5C34975A}"/>
              </a:ext>
            </a:extLst>
          </p:cNvPr>
          <p:cNvSpPr txBox="1"/>
          <p:nvPr/>
        </p:nvSpPr>
        <p:spPr>
          <a:xfrm>
            <a:off x="3591196" y="1184672"/>
            <a:ext cx="2898264" cy="4133453"/>
          </a:xfrm>
          <a:prstGeom prst="rect">
            <a:avLst/>
          </a:prstGeom>
        </p:spPr>
        <p:txBody>
          <a:bodyPr vert="horz" wrap="square" lIns="91441" tIns="45720" rIns="91441" bIns="45720" rtlCol="0" anchor="ctr">
            <a:noAutofit/>
          </a:bodyPr>
          <a:lstStyle/>
          <a:p>
            <a:r>
              <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rPr>
              <a:t>Je coche </a:t>
            </a:r>
            <a:r>
              <a:rPr lang="fr-FR" sz="2200" dirty="0">
                <a:solidFill>
                  <a:srgbClr val="FF6600"/>
                </a:solidFill>
                <a:latin typeface="Verdana" panose="020B0604030504040204" pitchFamily="34" charset="0"/>
                <a:ea typeface="Verdana" panose="020B0604030504040204" pitchFamily="34" charset="0"/>
                <a:cs typeface="Verdana" panose="020B0604030504040204" pitchFamily="34" charset="0"/>
              </a:rPr>
              <a:t>la case </a:t>
            </a:r>
            <a:r>
              <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rPr>
              <a:t>correspondant à </a:t>
            </a:r>
            <a:r>
              <a:rPr lang="fr-FR" sz="2200" dirty="0">
                <a:solidFill>
                  <a:srgbClr val="FF6600"/>
                </a:solidFill>
                <a:latin typeface="Verdana" panose="020B0604030504040204" pitchFamily="34" charset="0"/>
                <a:ea typeface="Verdana" panose="020B0604030504040204" pitchFamily="34" charset="0"/>
                <a:cs typeface="Verdana" panose="020B0604030504040204" pitchFamily="34" charset="0"/>
              </a:rPr>
              <a:t>ma réponse</a:t>
            </a: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r>
              <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rPr>
              <a:t>Puis je clique sur </a:t>
            </a:r>
            <a:r>
              <a:rPr lang="fr-FR" sz="2200" dirty="0">
                <a:solidFill>
                  <a:srgbClr val="FF6600"/>
                </a:solidFill>
                <a:latin typeface="Verdana" panose="020B0604030504040204" pitchFamily="34" charset="0"/>
                <a:ea typeface="Verdana" panose="020B0604030504040204" pitchFamily="34" charset="0"/>
                <a:cs typeface="Verdana" panose="020B0604030504040204" pitchFamily="34" charset="0"/>
              </a:rPr>
              <a:t>« Envoyer » </a:t>
            </a:r>
            <a:r>
              <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rPr>
              <a:t>pour valider mon choix</a:t>
            </a:r>
          </a:p>
          <a:p>
            <a:endParaRPr lang="fr-FR" sz="2200" dirty="0">
              <a:solidFill>
                <a:srgbClr val="787B7D"/>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Image 4">
            <a:extLst>
              <a:ext uri="{FF2B5EF4-FFF2-40B4-BE49-F238E27FC236}">
                <a16:creationId xmlns:a16="http://schemas.microsoft.com/office/drawing/2014/main" id="{17366810-7816-4629-8C4E-55F9529A31A4}"/>
              </a:ext>
            </a:extLst>
          </p:cNvPr>
          <p:cNvPicPr>
            <a:picLocks noChangeAspect="1"/>
          </p:cNvPicPr>
          <p:nvPr/>
        </p:nvPicPr>
        <p:blipFill>
          <a:blip r:embed="rId3" cstate="print"/>
          <a:stretch>
            <a:fillRect/>
          </a:stretch>
        </p:blipFill>
        <p:spPr>
          <a:xfrm>
            <a:off x="152400" y="687406"/>
            <a:ext cx="3267075" cy="4457700"/>
          </a:xfrm>
          <a:prstGeom prst="rect">
            <a:avLst/>
          </a:prstGeom>
          <a:ln>
            <a:noFill/>
          </a:ln>
        </p:spPr>
      </p:pic>
      <p:pic>
        <p:nvPicPr>
          <p:cNvPr id="6" name="Image 5">
            <a:extLst>
              <a:ext uri="{FF2B5EF4-FFF2-40B4-BE49-F238E27FC236}">
                <a16:creationId xmlns:a16="http://schemas.microsoft.com/office/drawing/2014/main" id="{286F14AE-6404-406D-8555-4479B76157E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34156" y="4602747"/>
            <a:ext cx="542359" cy="542359"/>
          </a:xfrm>
          <a:prstGeom prst="rect">
            <a:avLst/>
          </a:prstGeom>
        </p:spPr>
      </p:pic>
      <p:sp>
        <p:nvSpPr>
          <p:cNvPr id="7" name="Flèche droite 9">
            <a:extLst>
              <a:ext uri="{FF2B5EF4-FFF2-40B4-BE49-F238E27FC236}">
                <a16:creationId xmlns:a16="http://schemas.microsoft.com/office/drawing/2014/main" id="{3AA48B17-D505-4B2B-9E36-74E1021A2ED7}"/>
              </a:ext>
            </a:extLst>
          </p:cNvPr>
          <p:cNvSpPr/>
          <p:nvPr/>
        </p:nvSpPr>
        <p:spPr>
          <a:xfrm rot="10800000">
            <a:off x="2830341" y="1547485"/>
            <a:ext cx="697116" cy="268941"/>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6600"/>
              </a:solidFill>
            </a:endParaRPr>
          </a:p>
        </p:txBody>
      </p:sp>
      <p:sp>
        <p:nvSpPr>
          <p:cNvPr id="8" name="Holder 6">
            <a:extLst>
              <a:ext uri="{FF2B5EF4-FFF2-40B4-BE49-F238E27FC236}">
                <a16:creationId xmlns:a16="http://schemas.microsoft.com/office/drawing/2014/main" id="{F5A06391-40CB-4833-852E-F582CAA4FAEB}"/>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a:t>
            </a:fld>
            <a:endParaRPr lang="fr-FR" dirty="0"/>
          </a:p>
        </p:txBody>
      </p:sp>
    </p:spTree>
    <p:extLst>
      <p:ext uri="{BB962C8B-B14F-4D97-AF65-F5344CB8AC3E}">
        <p14:creationId xmlns:p14="http://schemas.microsoft.com/office/powerpoint/2010/main" val="47659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A5315D0-A324-4916-9D90-C553AE487D4B}"/>
              </a:ext>
            </a:extLst>
          </p:cNvPr>
          <p:cNvSpPr>
            <a:spLocks noGrp="1"/>
          </p:cNvSpPr>
          <p:nvPr>
            <p:ph type="body" sz="quarter" idx="10"/>
          </p:nvPr>
        </p:nvSpPr>
        <p:spPr/>
        <p:txBody>
          <a:bodyPr/>
          <a:lstStyle/>
          <a:p>
            <a:r>
              <a:rPr lang="fr-FR" sz="1600" dirty="0"/>
              <a:t>Présentation de la classe virtuelle</a:t>
            </a:r>
          </a:p>
        </p:txBody>
      </p:sp>
      <p:sp>
        <p:nvSpPr>
          <p:cNvPr id="3" name="ZoneTexte 2">
            <a:extLst>
              <a:ext uri="{FF2B5EF4-FFF2-40B4-BE49-F238E27FC236}">
                <a16:creationId xmlns:a16="http://schemas.microsoft.com/office/drawing/2014/main" id="{F5CFDE6A-7B0B-40EE-9043-8FBC4AD117E9}"/>
              </a:ext>
            </a:extLst>
          </p:cNvPr>
          <p:cNvSpPr txBox="1"/>
          <p:nvPr/>
        </p:nvSpPr>
        <p:spPr>
          <a:xfrm>
            <a:off x="152401" y="0"/>
            <a:ext cx="6781800" cy="768004"/>
          </a:xfrm>
          <a:prstGeom prst="rect">
            <a:avLst/>
          </a:prstGeom>
        </p:spPr>
        <p:txBody>
          <a:bodyPr vert="horz" wrap="square" lIns="91441" tIns="45720" rIns="91441" bIns="45720" rtlCol="0" anchor="ctr">
            <a:noAutofit/>
          </a:bodyPr>
          <a:lstStyle/>
          <a:p>
            <a:r>
              <a:rPr lang="fr-FR" sz="2400" dirty="0">
                <a:solidFill>
                  <a:srgbClr val="FF6600"/>
                </a:solidFill>
                <a:latin typeface="Verdana" panose="020B0604030504040204" pitchFamily="34" charset="0"/>
                <a:ea typeface="Verdana" panose="020B0604030504040204" pitchFamily="34" charset="0"/>
                <a:cs typeface="Verdana" panose="020B0604030504040204" pitchFamily="34" charset="0"/>
              </a:rPr>
              <a:t>Quelques règles pour le confort de tous</a:t>
            </a:r>
          </a:p>
        </p:txBody>
      </p:sp>
      <p:sp>
        <p:nvSpPr>
          <p:cNvPr id="5" name="ZoneTexte 4">
            <a:extLst>
              <a:ext uri="{FF2B5EF4-FFF2-40B4-BE49-F238E27FC236}">
                <a16:creationId xmlns:a16="http://schemas.microsoft.com/office/drawing/2014/main" id="{A5D0F7CC-CE69-4459-98A1-B229256F5C62}"/>
              </a:ext>
            </a:extLst>
          </p:cNvPr>
          <p:cNvSpPr txBox="1"/>
          <p:nvPr/>
        </p:nvSpPr>
        <p:spPr>
          <a:xfrm>
            <a:off x="1752600" y="1050925"/>
            <a:ext cx="4267200" cy="3962399"/>
          </a:xfrm>
          <a:prstGeom prst="rect">
            <a:avLst/>
          </a:prstGeom>
        </p:spPr>
        <p:txBody>
          <a:bodyPr vert="horz" wrap="square" lIns="91441" tIns="45720" rIns="91441" bIns="45720" rtlCol="0" anchor="ctr">
            <a:noAutofit/>
          </a:bodyPr>
          <a:lstStyle/>
          <a:p>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Je </a:t>
            </a:r>
            <a:r>
              <a:rPr lang="fr-FR" sz="1600" dirty="0">
                <a:solidFill>
                  <a:srgbClr val="F57B26"/>
                </a:solidFill>
                <a:latin typeface="Verdana" panose="020B0604030504040204" pitchFamily="34" charset="0"/>
                <a:ea typeface="Verdana" panose="020B0604030504040204" pitchFamily="34" charset="0"/>
                <a:cs typeface="Verdana" panose="020B0604030504040204" pitchFamily="34" charset="0"/>
              </a:rPr>
              <a:t>ferme</a:t>
            </a:r>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 la porte de mon bureau</a:t>
            </a: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J’</a:t>
            </a:r>
            <a:r>
              <a:rPr lang="fr-FR" sz="1600" dirty="0">
                <a:solidFill>
                  <a:srgbClr val="F57B26"/>
                </a:solidFill>
                <a:latin typeface="Verdana" panose="020B0604030504040204" pitchFamily="34" charset="0"/>
                <a:ea typeface="Verdana" panose="020B0604030504040204" pitchFamily="34" charset="0"/>
                <a:cs typeface="Verdana" panose="020B0604030504040204" pitchFamily="34" charset="0"/>
              </a:rPr>
              <a:t>éteins</a:t>
            </a:r>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 mon téléphone portable</a:t>
            </a: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Je </a:t>
            </a:r>
            <a:r>
              <a:rPr lang="fr-FR" sz="1600" dirty="0">
                <a:solidFill>
                  <a:srgbClr val="F57B26"/>
                </a:solidFill>
                <a:latin typeface="Verdana" panose="020B0604030504040204" pitchFamily="34" charset="0"/>
                <a:ea typeface="Verdana" panose="020B0604030504040204" pitchFamily="34" charset="0"/>
                <a:cs typeface="Verdana" panose="020B0604030504040204" pitchFamily="34" charset="0"/>
              </a:rPr>
              <a:t>ferme</a:t>
            </a:r>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 ma messagerie Outlook</a:t>
            </a: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En cas de nuisance sonore je </a:t>
            </a:r>
            <a:r>
              <a:rPr lang="fr-FR" sz="1600" dirty="0">
                <a:solidFill>
                  <a:srgbClr val="F57B26"/>
                </a:solidFill>
                <a:latin typeface="Verdana" panose="020B0604030504040204" pitchFamily="34" charset="0"/>
                <a:ea typeface="Verdana" panose="020B0604030504040204" pitchFamily="34" charset="0"/>
                <a:cs typeface="Verdana" panose="020B0604030504040204" pitchFamily="34" charset="0"/>
              </a:rPr>
              <a:t>coupe</a:t>
            </a:r>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 et réactive mon micro</a:t>
            </a: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endPar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endParaRPr>
          </a:p>
          <a:p>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Je </a:t>
            </a:r>
            <a:r>
              <a:rPr lang="fr-FR" sz="1600" dirty="0">
                <a:solidFill>
                  <a:srgbClr val="F57B26"/>
                </a:solidFill>
                <a:latin typeface="Verdana" panose="020B0604030504040204" pitchFamily="34" charset="0"/>
                <a:ea typeface="Verdana" panose="020B0604030504040204" pitchFamily="34" charset="0"/>
                <a:cs typeface="Verdana" panose="020B0604030504040204" pitchFamily="34" charset="0"/>
              </a:rPr>
              <a:t>lève</a:t>
            </a:r>
            <a:r>
              <a:rPr lang="fr-FR" sz="1600" dirty="0">
                <a:solidFill>
                  <a:srgbClr val="787B7D"/>
                </a:solidFill>
                <a:latin typeface="Verdana" panose="020B0604030504040204" pitchFamily="34" charset="0"/>
                <a:ea typeface="Verdana" panose="020B0604030504040204" pitchFamily="34" charset="0"/>
                <a:cs typeface="Verdana" panose="020B0604030504040204" pitchFamily="34" charset="0"/>
              </a:rPr>
              <a:t> la main et attends que l’animateur me donne la parole pour poser une question</a:t>
            </a:r>
          </a:p>
        </p:txBody>
      </p:sp>
      <p:pic>
        <p:nvPicPr>
          <p:cNvPr id="6" name="Image 5">
            <a:extLst>
              <a:ext uri="{FF2B5EF4-FFF2-40B4-BE49-F238E27FC236}">
                <a16:creationId xmlns:a16="http://schemas.microsoft.com/office/drawing/2014/main" id="{F2655BD6-85E1-4B99-BF92-040A45CD392E}"/>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295400" y="1021504"/>
            <a:ext cx="399484" cy="377469"/>
          </a:xfrm>
          <a:prstGeom prst="rect">
            <a:avLst/>
          </a:prstGeom>
        </p:spPr>
      </p:pic>
      <p:pic>
        <p:nvPicPr>
          <p:cNvPr id="7" name="Image 6">
            <a:extLst>
              <a:ext uri="{FF2B5EF4-FFF2-40B4-BE49-F238E27FC236}">
                <a16:creationId xmlns:a16="http://schemas.microsoft.com/office/drawing/2014/main" id="{3FF6153B-BB83-47D6-9F0E-3F0C3CBAB19F}"/>
              </a:ext>
            </a:extLst>
          </p:cNvPr>
          <p:cNvPicPr>
            <a:picLocks noChangeAspect="1"/>
          </p:cNvPicPr>
          <p:nvPr/>
        </p:nvPicPr>
        <p:blipFill>
          <a:blip r:embed="rId4" cstate="print">
            <a:duotone>
              <a:schemeClr val="bg2">
                <a:shade val="45000"/>
                <a:satMod val="135000"/>
              </a:schemeClr>
              <a:prstClr val="white"/>
            </a:duotone>
          </a:blip>
          <a:stretch>
            <a:fillRect/>
          </a:stretch>
        </p:blipFill>
        <p:spPr>
          <a:xfrm>
            <a:off x="1278924" y="1730092"/>
            <a:ext cx="438150" cy="378004"/>
          </a:xfrm>
          <a:prstGeom prst="rect">
            <a:avLst/>
          </a:prstGeom>
        </p:spPr>
      </p:pic>
      <p:pic>
        <p:nvPicPr>
          <p:cNvPr id="8" name="Image 7">
            <a:extLst>
              <a:ext uri="{FF2B5EF4-FFF2-40B4-BE49-F238E27FC236}">
                <a16:creationId xmlns:a16="http://schemas.microsoft.com/office/drawing/2014/main" id="{6CE116C3-513C-4435-8E94-7F8F2E5EC8C8}"/>
              </a:ext>
            </a:extLst>
          </p:cNvPr>
          <p:cNvPicPr>
            <a:picLocks noChangeAspect="1"/>
          </p:cNvPicPr>
          <p:nvPr/>
        </p:nvPicPr>
        <p:blipFill>
          <a:blip r:embed="rId5" cstate="print">
            <a:duotone>
              <a:schemeClr val="bg2">
                <a:shade val="45000"/>
                <a:satMod val="135000"/>
              </a:schemeClr>
              <a:prstClr val="white"/>
            </a:duotone>
          </a:blip>
          <a:stretch>
            <a:fillRect/>
          </a:stretch>
        </p:blipFill>
        <p:spPr>
          <a:xfrm>
            <a:off x="1295400" y="2463715"/>
            <a:ext cx="462387" cy="407285"/>
          </a:xfrm>
          <a:prstGeom prst="rect">
            <a:avLst/>
          </a:prstGeom>
        </p:spPr>
      </p:pic>
      <p:pic>
        <p:nvPicPr>
          <p:cNvPr id="9" name="Image 8">
            <a:extLst>
              <a:ext uri="{FF2B5EF4-FFF2-40B4-BE49-F238E27FC236}">
                <a16:creationId xmlns:a16="http://schemas.microsoft.com/office/drawing/2014/main" id="{131E61FA-C61E-4EE0-8565-69D269BFA230}"/>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126524" y="3099319"/>
            <a:ext cx="645261" cy="609701"/>
          </a:xfrm>
          <a:prstGeom prst="rect">
            <a:avLst/>
          </a:prstGeom>
        </p:spPr>
      </p:pic>
      <p:pic>
        <p:nvPicPr>
          <p:cNvPr id="10" name="Image 9">
            <a:extLst>
              <a:ext uri="{FF2B5EF4-FFF2-40B4-BE49-F238E27FC236}">
                <a16:creationId xmlns:a16="http://schemas.microsoft.com/office/drawing/2014/main" id="{C77A60C9-C73D-4330-AF62-761BC6762D2E}"/>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262357" y="4143474"/>
            <a:ext cx="414043" cy="503622"/>
          </a:xfrm>
          <a:prstGeom prst="rect">
            <a:avLst/>
          </a:prstGeom>
        </p:spPr>
      </p:pic>
      <p:cxnSp>
        <p:nvCxnSpPr>
          <p:cNvPr id="11" name="Connecteur droit 10">
            <a:extLst>
              <a:ext uri="{FF2B5EF4-FFF2-40B4-BE49-F238E27FC236}">
                <a16:creationId xmlns:a16="http://schemas.microsoft.com/office/drawing/2014/main" id="{CE5C165A-F442-43D7-9291-C2291A51FBD1}"/>
              </a:ext>
            </a:extLst>
          </p:cNvPr>
          <p:cNvCxnSpPr>
            <a:cxnSpLocks/>
          </p:cNvCxnSpPr>
          <p:nvPr/>
        </p:nvCxnSpPr>
        <p:spPr>
          <a:xfrm>
            <a:off x="474411" y="785807"/>
            <a:ext cx="0" cy="410400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2" name="Ellipse 11">
            <a:extLst>
              <a:ext uri="{FF2B5EF4-FFF2-40B4-BE49-F238E27FC236}">
                <a16:creationId xmlns:a16="http://schemas.microsoft.com/office/drawing/2014/main" id="{76096155-1BC6-45C0-84ED-8D52D1FBB7B1}"/>
              </a:ext>
            </a:extLst>
          </p:cNvPr>
          <p:cNvSpPr/>
          <p:nvPr/>
        </p:nvSpPr>
        <p:spPr>
          <a:xfrm>
            <a:off x="414324" y="741832"/>
            <a:ext cx="120175" cy="120175"/>
          </a:xfrm>
          <a:prstGeom prst="ellipse">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EDE88B67-F8FE-4C43-A509-EAA005FA4C87}"/>
              </a:ext>
            </a:extLst>
          </p:cNvPr>
          <p:cNvCxnSpPr>
            <a:cxnSpLocks/>
          </p:cNvCxnSpPr>
          <p:nvPr/>
        </p:nvCxnSpPr>
        <p:spPr>
          <a:xfrm>
            <a:off x="492491" y="1203325"/>
            <a:ext cx="6340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D58C162A-D81B-48C0-B4BC-2E71F85E9A9A}"/>
              </a:ext>
            </a:extLst>
          </p:cNvPr>
          <p:cNvCxnSpPr>
            <a:cxnSpLocks/>
          </p:cNvCxnSpPr>
          <p:nvPr/>
        </p:nvCxnSpPr>
        <p:spPr>
          <a:xfrm>
            <a:off x="492491" y="1907659"/>
            <a:ext cx="6340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87DCA559-9DA8-4A17-B31A-810FF821EAF8}"/>
              </a:ext>
            </a:extLst>
          </p:cNvPr>
          <p:cNvCxnSpPr>
            <a:cxnSpLocks/>
          </p:cNvCxnSpPr>
          <p:nvPr/>
        </p:nvCxnSpPr>
        <p:spPr>
          <a:xfrm>
            <a:off x="492491" y="2675839"/>
            <a:ext cx="6340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533E8E0E-3B07-48A5-A8C7-422255A2CAD4}"/>
              </a:ext>
            </a:extLst>
          </p:cNvPr>
          <p:cNvCxnSpPr>
            <a:cxnSpLocks/>
          </p:cNvCxnSpPr>
          <p:nvPr/>
        </p:nvCxnSpPr>
        <p:spPr>
          <a:xfrm>
            <a:off x="492491" y="3413125"/>
            <a:ext cx="6340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69E2D181-40BE-4CB9-B1CE-B94B1B435892}"/>
              </a:ext>
            </a:extLst>
          </p:cNvPr>
          <p:cNvCxnSpPr>
            <a:cxnSpLocks/>
          </p:cNvCxnSpPr>
          <p:nvPr/>
        </p:nvCxnSpPr>
        <p:spPr>
          <a:xfrm>
            <a:off x="492491" y="4403725"/>
            <a:ext cx="634033"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B8008D37-A4B2-4E71-AED4-97158813A524}"/>
              </a:ext>
            </a:extLst>
          </p:cNvPr>
          <p:cNvSpPr/>
          <p:nvPr/>
        </p:nvSpPr>
        <p:spPr>
          <a:xfrm>
            <a:off x="414323" y="4816950"/>
            <a:ext cx="120175" cy="120175"/>
          </a:xfrm>
          <a:prstGeom prst="ellipse">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Holder 6">
            <a:extLst>
              <a:ext uri="{FF2B5EF4-FFF2-40B4-BE49-F238E27FC236}">
                <a16:creationId xmlns:a16="http://schemas.microsoft.com/office/drawing/2014/main" id="{0840F4BC-BFF5-401B-A0EA-77CD92FF0C9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a:t>
            </a:fld>
            <a:endParaRPr lang="fr-FR" dirty="0"/>
          </a:p>
        </p:txBody>
      </p:sp>
    </p:spTree>
    <p:extLst>
      <p:ext uri="{BB962C8B-B14F-4D97-AF65-F5344CB8AC3E}">
        <p14:creationId xmlns:p14="http://schemas.microsoft.com/office/powerpoint/2010/main" val="281948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5920CCA-6420-4C85-A34B-8A5520306175}"/>
              </a:ext>
            </a:extLst>
          </p:cNvPr>
          <p:cNvSpPr>
            <a:spLocks noGrp="1"/>
          </p:cNvSpPr>
          <p:nvPr>
            <p:ph type="body" sz="quarter" idx="12"/>
          </p:nvPr>
        </p:nvSpPr>
        <p:spPr/>
        <p:txBody>
          <a:bodyPr anchor="ctr"/>
          <a:lstStyle/>
          <a:p>
            <a:pPr algn="r"/>
            <a:r>
              <a:rPr lang="fr-FR" sz="2600" dirty="0"/>
              <a:t>Etes-vous prêts ?</a:t>
            </a:r>
          </a:p>
        </p:txBody>
      </p:sp>
      <p:sp>
        <p:nvSpPr>
          <p:cNvPr id="3" name="Espace réservé du contenu 2">
            <a:extLst>
              <a:ext uri="{FF2B5EF4-FFF2-40B4-BE49-F238E27FC236}">
                <a16:creationId xmlns:a16="http://schemas.microsoft.com/office/drawing/2014/main" id="{3125B775-FA21-4915-AAAE-46E03B571DA3}"/>
              </a:ext>
            </a:extLst>
          </p:cNvPr>
          <p:cNvSpPr>
            <a:spLocks noGrp="1"/>
          </p:cNvSpPr>
          <p:nvPr>
            <p:ph sz="quarter" idx="11"/>
          </p:nvPr>
        </p:nvSpPr>
        <p:spPr>
          <a:xfrm>
            <a:off x="3167816" y="2174549"/>
            <a:ext cx="1980000" cy="1980000"/>
          </a:xfrm>
          <a:solidFill>
            <a:schemeClr val="bg1"/>
          </a:solidFill>
          <a:ln>
            <a:solidFill>
              <a:srgbClr val="334D5C"/>
            </a:solidFill>
          </a:ln>
        </p:spPr>
        <p:txBody>
          <a:bodyPr/>
          <a:lstStyle/>
          <a:p>
            <a:endParaRPr lang="fr-FR" dirty="0"/>
          </a:p>
        </p:txBody>
      </p:sp>
      <p:sp>
        <p:nvSpPr>
          <p:cNvPr id="5" name="Espace réservé du contenu 4">
            <a:extLst>
              <a:ext uri="{FF2B5EF4-FFF2-40B4-BE49-F238E27FC236}">
                <a16:creationId xmlns:a16="http://schemas.microsoft.com/office/drawing/2014/main" id="{F3028449-AC5B-4BE8-813F-71FC6951CC2C}"/>
              </a:ext>
            </a:extLst>
          </p:cNvPr>
          <p:cNvSpPr>
            <a:spLocks noGrp="1"/>
          </p:cNvSpPr>
          <p:nvPr>
            <p:ph sz="quarter" idx="14"/>
          </p:nvPr>
        </p:nvSpPr>
        <p:spPr>
          <a:xfrm>
            <a:off x="5927308" y="2174549"/>
            <a:ext cx="1980000" cy="1980000"/>
          </a:xfrm>
          <a:solidFill>
            <a:schemeClr val="bg1"/>
          </a:solidFill>
          <a:ln>
            <a:solidFill>
              <a:srgbClr val="334D5C"/>
            </a:solidFill>
          </a:ln>
        </p:spPr>
        <p:txBody>
          <a:bodyPr/>
          <a:lstStyle/>
          <a:p>
            <a:endParaRPr lang="fr-FR" dirty="0"/>
          </a:p>
        </p:txBody>
      </p:sp>
      <p:sp>
        <p:nvSpPr>
          <p:cNvPr id="6" name="Espace réservé du texte 5">
            <a:extLst>
              <a:ext uri="{FF2B5EF4-FFF2-40B4-BE49-F238E27FC236}">
                <a16:creationId xmlns:a16="http://schemas.microsoft.com/office/drawing/2014/main" id="{F9643830-85A4-4386-9FCB-C8D7B3BCB44F}"/>
              </a:ext>
            </a:extLst>
          </p:cNvPr>
          <p:cNvSpPr>
            <a:spLocks noGrp="1"/>
          </p:cNvSpPr>
          <p:nvPr>
            <p:ph type="body" sz="quarter" idx="10"/>
          </p:nvPr>
        </p:nvSpPr>
        <p:spPr/>
        <p:txBody>
          <a:bodyPr/>
          <a:lstStyle/>
          <a:p>
            <a:r>
              <a:rPr lang="fr-FR" dirty="0"/>
              <a:t>Présentation de la classe virtuelle</a:t>
            </a:r>
          </a:p>
        </p:txBody>
      </p:sp>
      <p:pic>
        <p:nvPicPr>
          <p:cNvPr id="7" name="Graphique 6" descr="Coche">
            <a:extLst>
              <a:ext uri="{FF2B5EF4-FFF2-40B4-BE49-F238E27FC236}">
                <a16:creationId xmlns:a16="http://schemas.microsoft.com/office/drawing/2014/main" id="{16BEED5D-69A2-488B-8413-FA627707B99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3259797" y="2266576"/>
            <a:ext cx="1795944" cy="1795944"/>
          </a:xfrm>
          <a:prstGeom prst="rect">
            <a:avLst/>
          </a:prstGeom>
          <a:effectLst>
            <a:outerShdw blurRad="50800" dist="38100" dir="2700000" algn="tl" rotWithShape="0">
              <a:prstClr val="black">
                <a:alpha val="40000"/>
              </a:prstClr>
            </a:outerShdw>
          </a:effectLst>
        </p:spPr>
      </p:pic>
      <p:pic>
        <p:nvPicPr>
          <p:cNvPr id="8" name="Graphique 7" descr="Fermer">
            <a:extLst>
              <a:ext uri="{FF2B5EF4-FFF2-40B4-BE49-F238E27FC236}">
                <a16:creationId xmlns:a16="http://schemas.microsoft.com/office/drawing/2014/main" id="{287035F7-2A13-45B1-8FF3-7F5E72F7DB66}"/>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6037781" y="2285022"/>
            <a:ext cx="1759053" cy="1759053"/>
          </a:xfrm>
          <a:prstGeom prst="rect">
            <a:avLst/>
          </a:prstGeom>
          <a:effectLst>
            <a:outerShdw blurRad="50800" dist="38100" dir="2700000" algn="tl" rotWithShape="0">
              <a:prstClr val="black">
                <a:alpha val="40000"/>
              </a:prstClr>
            </a:outerShdw>
          </a:effectLst>
        </p:spPr>
      </p:pic>
      <p:sp>
        <p:nvSpPr>
          <p:cNvPr id="9" name="Holder 6">
            <a:extLst>
              <a:ext uri="{FF2B5EF4-FFF2-40B4-BE49-F238E27FC236}">
                <a16:creationId xmlns:a16="http://schemas.microsoft.com/office/drawing/2014/main" id="{9FB0BE44-B389-4E4D-B4CF-6E0C3EE7B0E7}"/>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a:t>
            </a:fld>
            <a:endParaRPr lang="fr-FR" dirty="0"/>
          </a:p>
        </p:txBody>
      </p:sp>
    </p:spTree>
    <p:extLst>
      <p:ext uri="{BB962C8B-B14F-4D97-AF65-F5344CB8AC3E}">
        <p14:creationId xmlns:p14="http://schemas.microsoft.com/office/powerpoint/2010/main" val="120938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FC38984-6CB5-4740-8391-C36166931A44}"/>
              </a:ext>
            </a:extLst>
          </p:cNvPr>
          <p:cNvSpPr>
            <a:spLocks noGrp="1"/>
          </p:cNvSpPr>
          <p:nvPr>
            <p:ph sz="quarter" idx="11"/>
          </p:nvPr>
        </p:nvSpPr>
        <p:spPr>
          <a:xfrm>
            <a:off x="2514600" y="2386545"/>
            <a:ext cx="6400800" cy="3276600"/>
          </a:xfrm>
        </p:spPr>
        <p:txBody>
          <a:bodyPr/>
          <a:lstStyle/>
          <a:p>
            <a:pPr marL="285750" indent="-285750">
              <a:buClr>
                <a:srgbClr val="FF8135"/>
              </a:buClr>
              <a:buFont typeface="Wingdings" panose="05000000000000000000" pitchFamily="2" charset="2"/>
              <a:buChar char="§"/>
            </a:pPr>
            <a:r>
              <a:rPr lang="fr-FR" dirty="0">
                <a:solidFill>
                  <a:srgbClr val="4D4845"/>
                </a:solidFill>
              </a:rPr>
              <a:t>Généralités sur la LF 2019</a:t>
            </a:r>
          </a:p>
          <a:p>
            <a:pPr marL="285750" indent="-285750">
              <a:buClr>
                <a:srgbClr val="FF8135"/>
              </a:buClr>
              <a:buFont typeface="Wingdings" panose="05000000000000000000" pitchFamily="2" charset="2"/>
              <a:buChar char="§"/>
            </a:pPr>
            <a:r>
              <a:rPr lang="fr-FR" dirty="0">
                <a:solidFill>
                  <a:srgbClr val="4D4845"/>
                </a:solidFill>
              </a:rPr>
              <a:t>Evolution du barème, des plafonds  et des abattements</a:t>
            </a:r>
          </a:p>
          <a:p>
            <a:pPr marL="285750" indent="-285750">
              <a:buClr>
                <a:srgbClr val="FF8135"/>
              </a:buClr>
              <a:buFont typeface="Wingdings" panose="05000000000000000000" pitchFamily="2" charset="2"/>
              <a:buChar char="§"/>
            </a:pPr>
            <a:r>
              <a:rPr lang="fr-FR" dirty="0">
                <a:solidFill>
                  <a:srgbClr val="4D4845"/>
                </a:solidFill>
              </a:rPr>
              <a:t>La mise en œuvre du prélèvement  à la source</a:t>
            </a:r>
          </a:p>
          <a:p>
            <a:pPr marL="285750" indent="-285750">
              <a:buClr>
                <a:srgbClr val="FF8135"/>
              </a:buClr>
              <a:buFont typeface="Wingdings" panose="05000000000000000000" pitchFamily="2" charset="2"/>
              <a:buChar char="§"/>
            </a:pPr>
            <a:r>
              <a:rPr lang="fr-FR" dirty="0">
                <a:solidFill>
                  <a:srgbClr val="4D4845"/>
                </a:solidFill>
              </a:rPr>
              <a:t>Le CIMR</a:t>
            </a:r>
          </a:p>
          <a:p>
            <a:pPr marL="285750" indent="-285750">
              <a:buClr>
                <a:srgbClr val="FF8135"/>
              </a:buClr>
              <a:buFont typeface="Wingdings" panose="05000000000000000000" pitchFamily="2" charset="2"/>
              <a:buChar char="§"/>
            </a:pPr>
            <a:r>
              <a:rPr lang="fr-FR" dirty="0">
                <a:solidFill>
                  <a:srgbClr val="4D4845"/>
                </a:solidFill>
              </a:rPr>
              <a:t>Le choix fiscal PFU/déclaration </a:t>
            </a:r>
          </a:p>
          <a:p>
            <a:pPr marL="285750" indent="-285750">
              <a:buClr>
                <a:srgbClr val="FF8135"/>
              </a:buClr>
              <a:buFont typeface="Wingdings" panose="05000000000000000000" pitchFamily="2" charset="2"/>
              <a:buChar char="§"/>
            </a:pPr>
            <a:r>
              <a:rPr lang="fr-FR" dirty="0">
                <a:solidFill>
                  <a:srgbClr val="4D4845"/>
                </a:solidFill>
              </a:rPr>
              <a:t>Du nouveau pour le PEA</a:t>
            </a:r>
          </a:p>
          <a:p>
            <a:pPr marL="285750" indent="-285750">
              <a:buClr>
                <a:srgbClr val="FF8135"/>
              </a:buClr>
              <a:buFont typeface="Wingdings" panose="05000000000000000000" pitchFamily="2" charset="2"/>
              <a:buChar char="§"/>
            </a:pPr>
            <a:r>
              <a:rPr lang="fr-FR" dirty="0">
                <a:solidFill>
                  <a:srgbClr val="4D4845"/>
                </a:solidFill>
              </a:rPr>
              <a:t>Evolution du CITE</a:t>
            </a:r>
          </a:p>
          <a:p>
            <a:pPr marL="285750" indent="-285750">
              <a:buClr>
                <a:srgbClr val="FF8135"/>
              </a:buClr>
              <a:buFont typeface="Wingdings" panose="05000000000000000000" pitchFamily="2" charset="2"/>
              <a:buChar char="§"/>
            </a:pPr>
            <a:r>
              <a:rPr lang="fr-FR" dirty="0">
                <a:solidFill>
                  <a:srgbClr val="4D4845"/>
                </a:solidFill>
              </a:rPr>
              <a:t>Evolution des réductions et crédits d’impôt</a:t>
            </a:r>
          </a:p>
          <a:p>
            <a:pPr marL="285750" indent="-285750">
              <a:buClr>
                <a:srgbClr val="FF8135"/>
              </a:buClr>
              <a:buFont typeface="Wingdings" panose="05000000000000000000" pitchFamily="2" charset="2"/>
              <a:buChar char="§"/>
            </a:pPr>
            <a:r>
              <a:rPr lang="fr-FR" dirty="0">
                <a:solidFill>
                  <a:srgbClr val="4D4845"/>
                </a:solidFill>
              </a:rPr>
              <a:t>Retenue à la source des non-résidents</a:t>
            </a:r>
          </a:p>
          <a:p>
            <a:pPr marL="285750" indent="-285750">
              <a:buClr>
                <a:srgbClr val="FF8135"/>
              </a:buClr>
              <a:buFont typeface="Wingdings" panose="05000000000000000000" pitchFamily="2" charset="2"/>
              <a:buChar char="§"/>
            </a:pPr>
            <a:r>
              <a:rPr lang="fr-FR" dirty="0">
                <a:solidFill>
                  <a:srgbClr val="4D4845"/>
                </a:solidFill>
              </a:rPr>
              <a:t>Plus-values immobilières des non-résidents</a:t>
            </a:r>
          </a:p>
          <a:p>
            <a:pPr marL="285750" indent="-285750">
              <a:buClr>
                <a:srgbClr val="FF8135"/>
              </a:buClr>
              <a:buFont typeface="Wingdings" panose="05000000000000000000" pitchFamily="2" charset="2"/>
              <a:buChar char="§"/>
            </a:pPr>
            <a:r>
              <a:rPr lang="fr-FR" dirty="0">
                <a:solidFill>
                  <a:srgbClr val="4D4845"/>
                </a:solidFill>
              </a:rPr>
              <a:t>Les autres impôts</a:t>
            </a:r>
          </a:p>
          <a:p>
            <a:pPr marL="285750" indent="-285750">
              <a:buClr>
                <a:srgbClr val="F1C959"/>
              </a:buClr>
              <a:buFont typeface="Wingdings" panose="05000000000000000000" pitchFamily="2" charset="2"/>
              <a:buChar char="§"/>
            </a:pPr>
            <a:endParaRPr lang="fr-FR" dirty="0"/>
          </a:p>
          <a:p>
            <a:pPr marL="285750" indent="-285750">
              <a:buClr>
                <a:srgbClr val="F1C959"/>
              </a:buClr>
              <a:buFont typeface="Wingdings" panose="05000000000000000000" pitchFamily="2" charset="2"/>
              <a:buChar char="§"/>
            </a:pPr>
            <a:endParaRPr lang="fr-FR" dirty="0"/>
          </a:p>
        </p:txBody>
      </p:sp>
      <p:sp>
        <p:nvSpPr>
          <p:cNvPr id="3" name="Espace réservé du texte 2">
            <a:extLst>
              <a:ext uri="{FF2B5EF4-FFF2-40B4-BE49-F238E27FC236}">
                <a16:creationId xmlns:a16="http://schemas.microsoft.com/office/drawing/2014/main" id="{155D9523-0461-45E4-836B-AA68B84A6CAF}"/>
              </a:ext>
            </a:extLst>
          </p:cNvPr>
          <p:cNvSpPr>
            <a:spLocks noGrp="1"/>
          </p:cNvSpPr>
          <p:nvPr>
            <p:ph type="body" sz="quarter" idx="12"/>
          </p:nvPr>
        </p:nvSpPr>
        <p:spPr/>
        <p:txBody>
          <a:bodyPr/>
          <a:lstStyle/>
          <a:p>
            <a:r>
              <a:rPr lang="fr-FR" b="1" dirty="0"/>
              <a:t>SOMMAIRE</a:t>
            </a:r>
          </a:p>
        </p:txBody>
      </p:sp>
      <p:sp>
        <p:nvSpPr>
          <p:cNvPr id="4" name="Espace réservé du texte 3">
            <a:extLst>
              <a:ext uri="{FF2B5EF4-FFF2-40B4-BE49-F238E27FC236}">
                <a16:creationId xmlns:a16="http://schemas.microsoft.com/office/drawing/2014/main" id="{802760AC-6A07-441D-8C8A-FF6C7ACE0EAC}"/>
              </a:ext>
            </a:extLst>
          </p:cNvPr>
          <p:cNvSpPr>
            <a:spLocks noGrp="1"/>
          </p:cNvSpPr>
          <p:nvPr>
            <p:ph type="body" sz="quarter" idx="13"/>
          </p:nvPr>
        </p:nvSpPr>
        <p:spPr/>
        <p:txBody>
          <a:bodyPr/>
          <a:lstStyle/>
          <a:p>
            <a:endParaRPr lang="fr-FR" dirty="0"/>
          </a:p>
        </p:txBody>
      </p:sp>
      <p:pic>
        <p:nvPicPr>
          <p:cNvPr id="6" name="Image 5" descr="Une image contenant objet&#10;&#10;Description générée automatiquement">
            <a:extLst>
              <a:ext uri="{FF2B5EF4-FFF2-40B4-BE49-F238E27FC236}">
                <a16:creationId xmlns:a16="http://schemas.microsoft.com/office/drawing/2014/main" id="{900E924B-ACE8-464E-ADB6-F0717A70AD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50" y="2397423"/>
            <a:ext cx="2032500" cy="2846832"/>
          </a:xfrm>
          <a:prstGeom prst="rect">
            <a:avLst/>
          </a:prstGeom>
        </p:spPr>
      </p:pic>
      <p:sp>
        <p:nvSpPr>
          <p:cNvPr id="7" name="Holder 6">
            <a:extLst>
              <a:ext uri="{FF2B5EF4-FFF2-40B4-BE49-F238E27FC236}">
                <a16:creationId xmlns:a16="http://schemas.microsoft.com/office/drawing/2014/main" id="{60AD1EE1-2BFF-4F29-A981-E54A7326FFC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7</a:t>
            </a:fld>
            <a:endParaRPr lang="fr-FR" dirty="0"/>
          </a:p>
        </p:txBody>
      </p:sp>
    </p:spTree>
    <p:extLst>
      <p:ext uri="{BB962C8B-B14F-4D97-AF65-F5344CB8AC3E}">
        <p14:creationId xmlns:p14="http://schemas.microsoft.com/office/powerpoint/2010/main" val="928037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Généralités</a:t>
            </a:r>
          </a:p>
        </p:txBody>
      </p:sp>
    </p:spTree>
    <p:extLst>
      <p:ext uri="{BB962C8B-B14F-4D97-AF65-F5344CB8AC3E}">
        <p14:creationId xmlns:p14="http://schemas.microsoft.com/office/powerpoint/2010/main" val="3434398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1BC412F-4496-4B56-8453-1E208EFE52B1}"/>
              </a:ext>
            </a:extLst>
          </p:cNvPr>
          <p:cNvSpPr>
            <a:spLocks noGrp="1"/>
          </p:cNvSpPr>
          <p:nvPr>
            <p:ph sz="quarter" idx="11"/>
          </p:nvPr>
        </p:nvSpPr>
        <p:spPr>
          <a:xfrm>
            <a:off x="2514600" y="822325"/>
            <a:ext cx="6477000" cy="4267200"/>
          </a:xfrm>
        </p:spPr>
        <p:txBody>
          <a:bodyPr/>
          <a:lstStyle/>
          <a:p>
            <a:r>
              <a:rPr lang="fr-FR" sz="1600" dirty="0"/>
              <a:t>A votre avis le montant du déficit budgétaire pour 2019 est plutôt de ?</a:t>
            </a:r>
          </a:p>
          <a:p>
            <a:endParaRPr lang="fr-FR" dirty="0"/>
          </a:p>
        </p:txBody>
      </p:sp>
      <p:sp>
        <p:nvSpPr>
          <p:cNvPr id="3" name="Espace réservé du texte 2">
            <a:extLst>
              <a:ext uri="{FF2B5EF4-FFF2-40B4-BE49-F238E27FC236}">
                <a16:creationId xmlns:a16="http://schemas.microsoft.com/office/drawing/2014/main" id="{F7C37EE4-B06D-4ECA-8C1E-7026CF0BE668}"/>
              </a:ext>
            </a:extLst>
          </p:cNvPr>
          <p:cNvSpPr>
            <a:spLocks noGrp="1"/>
          </p:cNvSpPr>
          <p:nvPr>
            <p:ph type="body" sz="quarter" idx="12"/>
          </p:nvPr>
        </p:nvSpPr>
        <p:spPr/>
        <p:txBody>
          <a:bodyPr/>
          <a:lstStyle/>
          <a:p>
            <a:r>
              <a:rPr lang="fr-FR" b="1" dirty="0">
                <a:solidFill>
                  <a:srgbClr val="8CD4BF"/>
                </a:solidFill>
              </a:rPr>
              <a:t>Question ?</a:t>
            </a:r>
          </a:p>
        </p:txBody>
      </p:sp>
      <p:graphicFrame>
        <p:nvGraphicFramePr>
          <p:cNvPr id="4" name="Diagramme 3">
            <a:extLst>
              <a:ext uri="{FF2B5EF4-FFF2-40B4-BE49-F238E27FC236}">
                <a16:creationId xmlns:a16="http://schemas.microsoft.com/office/drawing/2014/main" id="{65CA5C74-F6CE-44AA-BD10-DBCAC7A20022}"/>
              </a:ext>
            </a:extLst>
          </p:cNvPr>
          <p:cNvGraphicFramePr/>
          <p:nvPr>
            <p:extLst>
              <p:ext uri="{D42A27DB-BD31-4B8C-83A1-F6EECF244321}">
                <p14:modId xmlns:p14="http://schemas.microsoft.com/office/powerpoint/2010/main" val="1631264613"/>
              </p:ext>
            </p:extLst>
          </p:nvPr>
        </p:nvGraphicFramePr>
        <p:xfrm>
          <a:off x="2895600" y="2249009"/>
          <a:ext cx="4724400" cy="2662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Holder 6">
            <a:extLst>
              <a:ext uri="{FF2B5EF4-FFF2-40B4-BE49-F238E27FC236}">
                <a16:creationId xmlns:a16="http://schemas.microsoft.com/office/drawing/2014/main" id="{2074742E-5738-4D23-9DE3-D0B8869C341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9</a:t>
            </a:fld>
            <a:endParaRPr lang="fr-FR" dirty="0"/>
          </a:p>
        </p:txBody>
      </p:sp>
    </p:spTree>
    <p:extLst>
      <p:ext uri="{BB962C8B-B14F-4D97-AF65-F5344CB8AC3E}">
        <p14:creationId xmlns:p14="http://schemas.microsoft.com/office/powerpoint/2010/main" val="425203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E2B7297-0882-4B0F-9CAB-D54FD8CD00E3}"/>
              </a:ext>
            </a:extLst>
          </p:cNvPr>
          <p:cNvPicPr>
            <a:picLocks noGrp="1" noChangeAspect="1"/>
          </p:cNvPicPr>
          <p:nvPr>
            <p:ph sz="quarter" idx="11"/>
          </p:nvPr>
        </p:nvPicPr>
        <p:blipFill>
          <a:blip r:embed="rId3"/>
          <a:stretch>
            <a:fillRect/>
          </a:stretch>
        </p:blipFill>
        <p:spPr>
          <a:xfrm>
            <a:off x="202125" y="3260725"/>
            <a:ext cx="7672560" cy="1794005"/>
          </a:xfrm>
          <a:prstGeom prst="rect">
            <a:avLst/>
          </a:prstGeom>
        </p:spPr>
      </p:pic>
      <p:sp>
        <p:nvSpPr>
          <p:cNvPr id="3" name="Espace réservé du texte 2">
            <a:extLst>
              <a:ext uri="{FF2B5EF4-FFF2-40B4-BE49-F238E27FC236}">
                <a16:creationId xmlns:a16="http://schemas.microsoft.com/office/drawing/2014/main" id="{7390F4E1-3EAD-449D-B4EC-650B1F64E999}"/>
              </a:ext>
            </a:extLst>
          </p:cNvPr>
          <p:cNvSpPr>
            <a:spLocks noGrp="1"/>
          </p:cNvSpPr>
          <p:nvPr>
            <p:ph type="body" sz="quarter" idx="12"/>
          </p:nvPr>
        </p:nvSpPr>
        <p:spPr/>
        <p:txBody>
          <a:bodyPr/>
          <a:lstStyle/>
          <a:p>
            <a:r>
              <a:rPr lang="fr-FR" dirty="0"/>
              <a:t>Le budget de l’Etat en 2019</a:t>
            </a:r>
          </a:p>
        </p:txBody>
      </p:sp>
      <p:pic>
        <p:nvPicPr>
          <p:cNvPr id="6" name="Espace réservé du contenu 5">
            <a:extLst>
              <a:ext uri="{FF2B5EF4-FFF2-40B4-BE49-F238E27FC236}">
                <a16:creationId xmlns:a16="http://schemas.microsoft.com/office/drawing/2014/main" id="{8D46DD26-8B74-4043-95A3-04F0DF9B8569}"/>
              </a:ext>
            </a:extLst>
          </p:cNvPr>
          <p:cNvPicPr>
            <a:picLocks noChangeAspect="1"/>
          </p:cNvPicPr>
          <p:nvPr/>
        </p:nvPicPr>
        <p:blipFill>
          <a:blip r:embed="rId4"/>
          <a:stretch>
            <a:fillRect/>
          </a:stretch>
        </p:blipFill>
        <p:spPr>
          <a:xfrm>
            <a:off x="7373957" y="593725"/>
            <a:ext cx="1770043" cy="3250470"/>
          </a:xfrm>
          <a:prstGeom prst="rect">
            <a:avLst/>
          </a:prstGeom>
        </p:spPr>
      </p:pic>
      <p:sp>
        <p:nvSpPr>
          <p:cNvPr id="5" name="Holder 6">
            <a:extLst>
              <a:ext uri="{FF2B5EF4-FFF2-40B4-BE49-F238E27FC236}">
                <a16:creationId xmlns:a16="http://schemas.microsoft.com/office/drawing/2014/main" id="{360C4194-5469-4833-B8E4-AA52177E38A4}"/>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10</a:t>
            </a:fld>
            <a:endParaRPr lang="fr-FR" dirty="0"/>
          </a:p>
        </p:txBody>
      </p:sp>
      <p:sp>
        <p:nvSpPr>
          <p:cNvPr id="2" name="ZoneTexte 1">
            <a:extLst>
              <a:ext uri="{FF2B5EF4-FFF2-40B4-BE49-F238E27FC236}">
                <a16:creationId xmlns:a16="http://schemas.microsoft.com/office/drawing/2014/main" id="{1DC2146B-FA59-459E-A335-E8A2E2EFEE6C}"/>
              </a:ext>
            </a:extLst>
          </p:cNvPr>
          <p:cNvSpPr txBox="1"/>
          <p:nvPr/>
        </p:nvSpPr>
        <p:spPr>
          <a:xfrm>
            <a:off x="7543800" y="5093819"/>
            <a:ext cx="1371600" cy="215444"/>
          </a:xfrm>
          <a:prstGeom prst="rect">
            <a:avLst/>
          </a:prstGeom>
          <a:noFill/>
        </p:spPr>
        <p:txBody>
          <a:bodyPr wrap="square" rtlCol="0">
            <a:spAutoFit/>
          </a:bodyPr>
          <a:lstStyle/>
          <a:p>
            <a:r>
              <a:rPr lang="fr-FR" sz="800" dirty="0"/>
              <a:t>Source le Monde </a:t>
            </a:r>
            <a:r>
              <a:rPr lang="fr-FR" sz="800" dirty="0" err="1"/>
              <a:t>oct</a:t>
            </a:r>
            <a:r>
              <a:rPr lang="fr-FR" sz="800" dirty="0"/>
              <a:t> 2018</a:t>
            </a:r>
          </a:p>
        </p:txBody>
      </p:sp>
    </p:spTree>
    <p:extLst>
      <p:ext uri="{BB962C8B-B14F-4D97-AF65-F5344CB8AC3E}">
        <p14:creationId xmlns:p14="http://schemas.microsoft.com/office/powerpoint/2010/main" val="1230598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1BC412F-4496-4B56-8453-1E208EFE52B1}"/>
              </a:ext>
            </a:extLst>
          </p:cNvPr>
          <p:cNvSpPr>
            <a:spLocks noGrp="1"/>
          </p:cNvSpPr>
          <p:nvPr>
            <p:ph sz="quarter" idx="11"/>
          </p:nvPr>
        </p:nvSpPr>
        <p:spPr>
          <a:xfrm>
            <a:off x="2514600" y="822325"/>
            <a:ext cx="6477000" cy="4267200"/>
          </a:xfrm>
        </p:spPr>
        <p:txBody>
          <a:bodyPr/>
          <a:lstStyle/>
          <a:p>
            <a:r>
              <a:rPr lang="fr-FR" sz="1600" dirty="0"/>
              <a:t>A votre avis quel est actuellement le poids de prélèvement  obligatoire en France  ?</a:t>
            </a:r>
          </a:p>
          <a:p>
            <a:endParaRPr lang="fr-FR" dirty="0"/>
          </a:p>
        </p:txBody>
      </p:sp>
      <p:sp>
        <p:nvSpPr>
          <p:cNvPr id="3" name="Espace réservé du texte 2">
            <a:extLst>
              <a:ext uri="{FF2B5EF4-FFF2-40B4-BE49-F238E27FC236}">
                <a16:creationId xmlns:a16="http://schemas.microsoft.com/office/drawing/2014/main" id="{F7C37EE4-B06D-4ECA-8C1E-7026CF0BE668}"/>
              </a:ext>
            </a:extLst>
          </p:cNvPr>
          <p:cNvSpPr>
            <a:spLocks noGrp="1"/>
          </p:cNvSpPr>
          <p:nvPr>
            <p:ph type="body" sz="quarter" idx="12"/>
          </p:nvPr>
        </p:nvSpPr>
        <p:spPr/>
        <p:txBody>
          <a:bodyPr/>
          <a:lstStyle/>
          <a:p>
            <a:r>
              <a:rPr lang="fr-FR" b="1" dirty="0">
                <a:solidFill>
                  <a:srgbClr val="8CD4BF"/>
                </a:solidFill>
              </a:rPr>
              <a:t>Question ?</a:t>
            </a:r>
          </a:p>
        </p:txBody>
      </p:sp>
      <p:sp>
        <p:nvSpPr>
          <p:cNvPr id="5" name="Rectangle : coins arrondis 4">
            <a:extLst>
              <a:ext uri="{FF2B5EF4-FFF2-40B4-BE49-F238E27FC236}">
                <a16:creationId xmlns:a16="http://schemas.microsoft.com/office/drawing/2014/main" id="{A15590B0-1061-423D-904D-2C3D84D32DF2}"/>
              </a:ext>
            </a:extLst>
          </p:cNvPr>
          <p:cNvSpPr/>
          <p:nvPr/>
        </p:nvSpPr>
        <p:spPr>
          <a:xfrm>
            <a:off x="2362125" y="2180508"/>
            <a:ext cx="2160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15 %</a:t>
            </a:r>
          </a:p>
        </p:txBody>
      </p:sp>
      <p:sp>
        <p:nvSpPr>
          <p:cNvPr id="6" name="Rectangle : coins arrondis 5">
            <a:extLst>
              <a:ext uri="{FF2B5EF4-FFF2-40B4-BE49-F238E27FC236}">
                <a16:creationId xmlns:a16="http://schemas.microsoft.com/office/drawing/2014/main" id="{E5F645A8-365A-4593-AC17-C2AC939C2D04}"/>
              </a:ext>
            </a:extLst>
          </p:cNvPr>
          <p:cNvSpPr/>
          <p:nvPr/>
        </p:nvSpPr>
        <p:spPr>
          <a:xfrm>
            <a:off x="5782559" y="3529985"/>
            <a:ext cx="2160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55 %</a:t>
            </a:r>
          </a:p>
        </p:txBody>
      </p:sp>
      <p:sp>
        <p:nvSpPr>
          <p:cNvPr id="7" name="Rectangle : coins arrondis 6">
            <a:extLst>
              <a:ext uri="{FF2B5EF4-FFF2-40B4-BE49-F238E27FC236}">
                <a16:creationId xmlns:a16="http://schemas.microsoft.com/office/drawing/2014/main" id="{CE0CD5DE-63F8-4334-A2CB-AA03C7C4AE48}"/>
              </a:ext>
            </a:extLst>
          </p:cNvPr>
          <p:cNvSpPr/>
          <p:nvPr/>
        </p:nvSpPr>
        <p:spPr>
          <a:xfrm>
            <a:off x="5785017" y="2193925"/>
            <a:ext cx="2160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25 %</a:t>
            </a:r>
          </a:p>
        </p:txBody>
      </p:sp>
      <p:sp>
        <p:nvSpPr>
          <p:cNvPr id="8" name="Rectangle : coins arrondis 7">
            <a:extLst>
              <a:ext uri="{FF2B5EF4-FFF2-40B4-BE49-F238E27FC236}">
                <a16:creationId xmlns:a16="http://schemas.microsoft.com/office/drawing/2014/main" id="{8DB8C375-E8C5-4139-9963-4846F8CCECB4}"/>
              </a:ext>
            </a:extLst>
          </p:cNvPr>
          <p:cNvSpPr/>
          <p:nvPr/>
        </p:nvSpPr>
        <p:spPr>
          <a:xfrm>
            <a:off x="2362125" y="3434121"/>
            <a:ext cx="2160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45 %</a:t>
            </a:r>
          </a:p>
        </p:txBody>
      </p:sp>
      <p:sp>
        <p:nvSpPr>
          <p:cNvPr id="9" name="Holder 6">
            <a:extLst>
              <a:ext uri="{FF2B5EF4-FFF2-40B4-BE49-F238E27FC236}">
                <a16:creationId xmlns:a16="http://schemas.microsoft.com/office/drawing/2014/main" id="{00411261-4AF4-405C-84E2-F26F7BA71E74}"/>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11</a:t>
            </a:fld>
            <a:endParaRPr lang="fr-FR" dirty="0"/>
          </a:p>
        </p:txBody>
      </p:sp>
    </p:spTree>
    <p:extLst>
      <p:ext uri="{BB962C8B-B14F-4D97-AF65-F5344CB8AC3E}">
        <p14:creationId xmlns:p14="http://schemas.microsoft.com/office/powerpoint/2010/main" val="3920122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492B0DB-8DD3-4A66-92C7-C154BC5898CC}"/>
              </a:ext>
            </a:extLst>
          </p:cNvPr>
          <p:cNvSpPr>
            <a:spLocks noGrp="1"/>
          </p:cNvSpPr>
          <p:nvPr>
            <p:ph type="body" sz="quarter" idx="12"/>
          </p:nvPr>
        </p:nvSpPr>
        <p:spPr/>
        <p:txBody>
          <a:bodyPr/>
          <a:lstStyle/>
          <a:p>
            <a:r>
              <a:rPr lang="fr-FR" sz="1400" dirty="0"/>
              <a:t>Les prélèvements obligatoires</a:t>
            </a:r>
          </a:p>
        </p:txBody>
      </p:sp>
      <p:pic>
        <p:nvPicPr>
          <p:cNvPr id="5" name="Image 4">
            <a:extLst>
              <a:ext uri="{FF2B5EF4-FFF2-40B4-BE49-F238E27FC236}">
                <a16:creationId xmlns:a16="http://schemas.microsoft.com/office/drawing/2014/main" id="{1BD83ABD-AACF-416D-AFE6-3994637E203C}"/>
              </a:ext>
            </a:extLst>
          </p:cNvPr>
          <p:cNvPicPr>
            <a:picLocks noChangeAspect="1"/>
          </p:cNvPicPr>
          <p:nvPr/>
        </p:nvPicPr>
        <p:blipFill>
          <a:blip r:embed="rId3"/>
          <a:stretch>
            <a:fillRect/>
          </a:stretch>
        </p:blipFill>
        <p:spPr>
          <a:xfrm>
            <a:off x="2438400" y="1454891"/>
            <a:ext cx="6629400" cy="3558798"/>
          </a:xfrm>
          <a:prstGeom prst="rect">
            <a:avLst/>
          </a:prstGeom>
        </p:spPr>
      </p:pic>
      <p:sp>
        <p:nvSpPr>
          <p:cNvPr id="6" name="Holder 6">
            <a:extLst>
              <a:ext uri="{FF2B5EF4-FFF2-40B4-BE49-F238E27FC236}">
                <a16:creationId xmlns:a16="http://schemas.microsoft.com/office/drawing/2014/main" id="{8A6270E2-1EB3-4A15-8F92-C7F392208DF7}"/>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12</a:t>
            </a:fld>
            <a:endParaRPr lang="fr-FR" dirty="0"/>
          </a:p>
        </p:txBody>
      </p:sp>
    </p:spTree>
    <p:extLst>
      <p:ext uri="{BB962C8B-B14F-4D97-AF65-F5344CB8AC3E}">
        <p14:creationId xmlns:p14="http://schemas.microsoft.com/office/powerpoint/2010/main" val="502663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390F4E1-3EAD-449D-B4EC-650B1F64E999}"/>
              </a:ext>
            </a:extLst>
          </p:cNvPr>
          <p:cNvSpPr>
            <a:spLocks noGrp="1"/>
          </p:cNvSpPr>
          <p:nvPr>
            <p:ph type="body" sz="quarter" idx="12"/>
          </p:nvPr>
        </p:nvSpPr>
        <p:spPr/>
        <p:txBody>
          <a:bodyPr/>
          <a:lstStyle/>
          <a:p>
            <a:r>
              <a:rPr lang="fr-FR" sz="1400" dirty="0"/>
              <a:t>Les prélèvements obligatoires</a:t>
            </a:r>
          </a:p>
        </p:txBody>
      </p:sp>
      <p:pic>
        <p:nvPicPr>
          <p:cNvPr id="6" name="Espace réservé du contenu 6">
            <a:extLst>
              <a:ext uri="{FF2B5EF4-FFF2-40B4-BE49-F238E27FC236}">
                <a16:creationId xmlns:a16="http://schemas.microsoft.com/office/drawing/2014/main" id="{22D8EC76-99BA-4000-8FF8-5EE3A74F0E4C}"/>
              </a:ext>
            </a:extLst>
          </p:cNvPr>
          <p:cNvPicPr>
            <a:picLocks noGrp="1" noChangeAspect="1"/>
          </p:cNvPicPr>
          <p:nvPr>
            <p:ph sz="quarter" idx="11"/>
          </p:nvPr>
        </p:nvPicPr>
        <p:blipFill>
          <a:blip r:embed="rId3"/>
          <a:stretch>
            <a:fillRect/>
          </a:stretch>
        </p:blipFill>
        <p:spPr>
          <a:xfrm>
            <a:off x="2819400" y="822325"/>
            <a:ext cx="5688094" cy="4267200"/>
          </a:xfrm>
          <a:prstGeom prst="rect">
            <a:avLst/>
          </a:prstGeom>
        </p:spPr>
      </p:pic>
      <p:sp>
        <p:nvSpPr>
          <p:cNvPr id="4" name="Holder 6">
            <a:extLst>
              <a:ext uri="{FF2B5EF4-FFF2-40B4-BE49-F238E27FC236}">
                <a16:creationId xmlns:a16="http://schemas.microsoft.com/office/drawing/2014/main" id="{B8C27D36-D5B1-41C6-B210-FC17F66FEBD9}"/>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13</a:t>
            </a:fld>
            <a:endParaRPr lang="fr-FR" dirty="0"/>
          </a:p>
        </p:txBody>
      </p:sp>
    </p:spTree>
    <p:extLst>
      <p:ext uri="{BB962C8B-B14F-4D97-AF65-F5344CB8AC3E}">
        <p14:creationId xmlns:p14="http://schemas.microsoft.com/office/powerpoint/2010/main" val="366830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L’impôt sur le revenu</a:t>
            </a:r>
          </a:p>
        </p:txBody>
      </p:sp>
    </p:spTree>
    <p:extLst>
      <p:ext uri="{BB962C8B-B14F-4D97-AF65-F5344CB8AC3E}">
        <p14:creationId xmlns:p14="http://schemas.microsoft.com/office/powerpoint/2010/main" val="994339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842B577-92D6-4A7F-B3F6-8D1FE7AB6AB0}"/>
              </a:ext>
            </a:extLst>
          </p:cNvPr>
          <p:cNvSpPr>
            <a:spLocks noGrp="1"/>
          </p:cNvSpPr>
          <p:nvPr>
            <p:ph type="body" sz="quarter" idx="12"/>
          </p:nvPr>
        </p:nvSpPr>
        <p:spPr/>
        <p:txBody>
          <a:bodyPr/>
          <a:lstStyle/>
          <a:p>
            <a:r>
              <a:rPr lang="fr-FR" dirty="0">
                <a:solidFill>
                  <a:srgbClr val="334D5C"/>
                </a:solidFill>
              </a:rPr>
              <a:t>L’impôt sur le revenu en France </a:t>
            </a:r>
            <a:r>
              <a:rPr lang="fr-FR" sz="1050" dirty="0">
                <a:solidFill>
                  <a:srgbClr val="334D5C"/>
                </a:solidFill>
              </a:rPr>
              <a:t>(données 2017)</a:t>
            </a:r>
            <a:endParaRPr lang="fr-FR" dirty="0">
              <a:solidFill>
                <a:srgbClr val="334D5C"/>
              </a:solidFill>
            </a:endParaRPr>
          </a:p>
        </p:txBody>
      </p:sp>
      <p:pic>
        <p:nvPicPr>
          <p:cNvPr id="23" name="Espace réservé du contenu 3">
            <a:extLst>
              <a:ext uri="{FF2B5EF4-FFF2-40B4-BE49-F238E27FC236}">
                <a16:creationId xmlns:a16="http://schemas.microsoft.com/office/drawing/2014/main" id="{3F11DF25-EE06-49D4-958C-68944D10F2B6}"/>
              </a:ext>
            </a:extLst>
          </p:cNvPr>
          <p:cNvPicPr>
            <a:picLocks noChangeAspect="1"/>
          </p:cNvPicPr>
          <p:nvPr/>
        </p:nvPicPr>
        <p:blipFill>
          <a:blip r:embed="rId3"/>
          <a:stretch>
            <a:fillRect/>
          </a:stretch>
        </p:blipFill>
        <p:spPr>
          <a:xfrm>
            <a:off x="3178771" y="816365"/>
            <a:ext cx="5433352" cy="2851760"/>
          </a:xfrm>
          <a:prstGeom prst="rect">
            <a:avLst/>
          </a:prstGeom>
        </p:spPr>
      </p:pic>
      <p:sp>
        <p:nvSpPr>
          <p:cNvPr id="3" name="Rectangle 2">
            <a:extLst>
              <a:ext uri="{FF2B5EF4-FFF2-40B4-BE49-F238E27FC236}">
                <a16:creationId xmlns:a16="http://schemas.microsoft.com/office/drawing/2014/main" id="{44D9B7C4-F708-45AF-83E6-CEF1883F38D5}"/>
              </a:ext>
            </a:extLst>
          </p:cNvPr>
          <p:cNvSpPr/>
          <p:nvPr/>
        </p:nvSpPr>
        <p:spPr>
          <a:xfrm>
            <a:off x="2286000" y="4486462"/>
            <a:ext cx="6781799" cy="646331"/>
          </a:xfrm>
          <a:prstGeom prst="rect">
            <a:avLst/>
          </a:prstGeom>
        </p:spPr>
        <p:txBody>
          <a:bodyPr wrap="square">
            <a:spAutoFit/>
          </a:bodyPr>
          <a:lstStyle/>
          <a:p>
            <a:pPr algn="just"/>
            <a:r>
              <a:rPr lang="fr-FR" b="1" dirty="0">
                <a:solidFill>
                  <a:srgbClr val="8CD4BF"/>
                </a:solidFill>
              </a:rPr>
              <a:t>Rappel : </a:t>
            </a:r>
            <a:r>
              <a:rPr lang="fr-FR" dirty="0">
                <a:solidFill>
                  <a:srgbClr val="8CD4BF"/>
                </a:solidFill>
              </a:rPr>
              <a:t>À compter de la déclaration des revenus de 2018 établie en 2019, tous les contribuables doivent déclarer leurs revenus en ligne</a:t>
            </a:r>
            <a:r>
              <a:rPr lang="fr-FR" b="1" dirty="0">
                <a:solidFill>
                  <a:srgbClr val="8CD4BF"/>
                </a:solidFill>
              </a:rPr>
              <a:t>. </a:t>
            </a:r>
          </a:p>
        </p:txBody>
      </p:sp>
      <p:sp>
        <p:nvSpPr>
          <p:cNvPr id="6" name="Holder 6">
            <a:extLst>
              <a:ext uri="{FF2B5EF4-FFF2-40B4-BE49-F238E27FC236}">
                <a16:creationId xmlns:a16="http://schemas.microsoft.com/office/drawing/2014/main" id="{AE99E31A-A1D3-4572-A422-8D875FB66817}"/>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15</a:t>
            </a:fld>
            <a:endParaRPr lang="fr-FR" dirty="0"/>
          </a:p>
        </p:txBody>
      </p:sp>
      <p:sp>
        <p:nvSpPr>
          <p:cNvPr id="7" name="ZoneTexte 6">
            <a:extLst>
              <a:ext uri="{FF2B5EF4-FFF2-40B4-BE49-F238E27FC236}">
                <a16:creationId xmlns:a16="http://schemas.microsoft.com/office/drawing/2014/main" id="{C92CB558-F19E-492E-A3C6-61C9DC975A0A}"/>
              </a:ext>
            </a:extLst>
          </p:cNvPr>
          <p:cNvSpPr txBox="1"/>
          <p:nvPr/>
        </p:nvSpPr>
        <p:spPr>
          <a:xfrm>
            <a:off x="7601262" y="3723262"/>
            <a:ext cx="1371600" cy="215444"/>
          </a:xfrm>
          <a:prstGeom prst="rect">
            <a:avLst/>
          </a:prstGeom>
          <a:noFill/>
        </p:spPr>
        <p:txBody>
          <a:bodyPr wrap="square" rtlCol="0">
            <a:spAutoFit/>
          </a:bodyPr>
          <a:lstStyle/>
          <a:p>
            <a:r>
              <a:rPr lang="fr-FR" sz="800" dirty="0"/>
              <a:t>Source Investir octobre 2018</a:t>
            </a:r>
          </a:p>
        </p:txBody>
      </p:sp>
    </p:spTree>
    <p:extLst>
      <p:ext uri="{BB962C8B-B14F-4D97-AF65-F5344CB8AC3E}">
        <p14:creationId xmlns:p14="http://schemas.microsoft.com/office/powerpoint/2010/main" val="1364158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7B859E4E-38C0-4111-A2D1-ABFC6CB08144}"/>
              </a:ext>
            </a:extLst>
          </p:cNvPr>
          <p:cNvGraphicFramePr>
            <a:graphicFrameLocks noGrp="1"/>
          </p:cNvGraphicFramePr>
          <p:nvPr>
            <p:ph sz="quarter" idx="11"/>
            <p:extLst>
              <p:ext uri="{D42A27DB-BD31-4B8C-83A1-F6EECF244321}">
                <p14:modId xmlns:p14="http://schemas.microsoft.com/office/powerpoint/2010/main" val="1348962737"/>
              </p:ext>
            </p:extLst>
          </p:nvPr>
        </p:nvGraphicFramePr>
        <p:xfrm>
          <a:off x="2819400" y="1203325"/>
          <a:ext cx="6173099" cy="1371600"/>
        </p:xfrm>
        <a:graphic>
          <a:graphicData uri="http://schemas.openxmlformats.org/drawingml/2006/table">
            <a:tbl>
              <a:tblPr/>
              <a:tblGrid>
                <a:gridCol w="3035750">
                  <a:extLst>
                    <a:ext uri="{9D8B030D-6E8A-4147-A177-3AD203B41FA5}">
                      <a16:colId xmlns:a16="http://schemas.microsoft.com/office/drawing/2014/main" val="2955868773"/>
                    </a:ext>
                  </a:extLst>
                </a:gridCol>
                <a:gridCol w="3137349">
                  <a:extLst>
                    <a:ext uri="{9D8B030D-6E8A-4147-A177-3AD203B41FA5}">
                      <a16:colId xmlns:a16="http://schemas.microsoft.com/office/drawing/2014/main" val="2302659051"/>
                    </a:ext>
                  </a:extLst>
                </a:gridCol>
              </a:tblGrid>
              <a:tr h="306280">
                <a:tc>
                  <a:txBody>
                    <a:bodyPr/>
                    <a:lstStyle/>
                    <a:p>
                      <a:pPr algn="ctr">
                        <a:spcAft>
                          <a:spcPts val="0"/>
                        </a:spcAft>
                      </a:pPr>
                      <a:r>
                        <a:rPr lang="fr-FR" sz="1000" b="1" dirty="0">
                          <a:solidFill>
                            <a:srgbClr val="FF6C2C"/>
                          </a:solidFill>
                          <a:effectLst/>
                          <a:latin typeface="Arial" panose="020B0604020202020204" pitchFamily="34" charset="0"/>
                          <a:ea typeface="Times New Roman" panose="02020603050405020304" pitchFamily="18" charset="0"/>
                          <a:cs typeface="Times New Roman" panose="02020603050405020304" pitchFamily="18" charset="0"/>
                        </a:rPr>
                        <a:t>Valeur du QF (R/N)</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nchor="ctr">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solidFill>
                      <a:srgbClr val="D9D9D9"/>
                    </a:solidFill>
                  </a:tcPr>
                </a:tc>
                <a:tc>
                  <a:txBody>
                    <a:bodyPr/>
                    <a:lstStyle/>
                    <a:p>
                      <a:pPr algn="ctr">
                        <a:spcAft>
                          <a:spcPts val="0"/>
                        </a:spcAft>
                      </a:pPr>
                      <a:r>
                        <a:rPr lang="fr-FR" sz="1000" b="1" dirty="0">
                          <a:solidFill>
                            <a:srgbClr val="FF6C2C"/>
                          </a:solidFill>
                          <a:effectLst/>
                          <a:latin typeface="Arial" panose="020B0604020202020204" pitchFamily="34" charset="0"/>
                          <a:ea typeface="Times New Roman" panose="02020603050405020304" pitchFamily="18" charset="0"/>
                          <a:cs typeface="Times New Roman" panose="02020603050405020304" pitchFamily="18" charset="0"/>
                        </a:rPr>
                        <a:t>Montant de l’impôt brut</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024" marR="57024" marT="0" marB="0" anchor="ctr">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solidFill>
                      <a:srgbClr val="D9D9D9"/>
                    </a:solidFill>
                  </a:tcPr>
                </a:tc>
                <a:extLst>
                  <a:ext uri="{0D108BD9-81ED-4DB2-BD59-A6C34878D82A}">
                    <a16:rowId xmlns:a16="http://schemas.microsoft.com/office/drawing/2014/main" val="4061500928"/>
                  </a:ext>
                </a:extLst>
              </a:tr>
              <a:tr h="213064">
                <a:tc>
                  <a:txBody>
                    <a:bodyPr/>
                    <a:lstStyle/>
                    <a:p>
                      <a:pPr algn="ctr">
                        <a:spcAft>
                          <a:spcPts val="0"/>
                        </a:spcAft>
                      </a:pPr>
                      <a:r>
                        <a:rPr lang="fr-FR" sz="1000">
                          <a:effectLst/>
                          <a:latin typeface="Arial" panose="020B0604020202020204" pitchFamily="34" charset="0"/>
                          <a:ea typeface="Times New Roman" panose="02020603050405020304" pitchFamily="18" charset="0"/>
                          <a:cs typeface="Times New Roman" panose="02020603050405020304" pitchFamily="18" charset="0"/>
                        </a:rPr>
                        <a:t>Jusqu’à 9 964 €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0</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extLst>
                  <a:ext uri="{0D108BD9-81ED-4DB2-BD59-A6C34878D82A}">
                    <a16:rowId xmlns:a16="http://schemas.microsoft.com/office/drawing/2014/main" val="2641734501"/>
                  </a:ext>
                </a:extLst>
              </a:tr>
              <a:tr h="213064">
                <a:tc>
                  <a:txBody>
                    <a:bodyPr/>
                    <a:lstStyle/>
                    <a:p>
                      <a:pPr algn="ctr">
                        <a:spcAft>
                          <a:spcPts val="0"/>
                        </a:spcAft>
                      </a:pPr>
                      <a:r>
                        <a:rPr lang="fr-FR" sz="1000">
                          <a:effectLst/>
                          <a:latin typeface="Arial" panose="020B0604020202020204" pitchFamily="34" charset="0"/>
                          <a:ea typeface="Times New Roman" panose="02020603050405020304" pitchFamily="18" charset="0"/>
                          <a:cs typeface="Times New Roman" panose="02020603050405020304" pitchFamily="18" charset="0"/>
                        </a:rPr>
                        <a:t>De 9 964 à 27 519 €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(R x 0,14) – (1 394,96 x N)</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extLst>
                  <a:ext uri="{0D108BD9-81ED-4DB2-BD59-A6C34878D82A}">
                    <a16:rowId xmlns:a16="http://schemas.microsoft.com/office/drawing/2014/main" val="1654850594"/>
                  </a:ext>
                </a:extLst>
              </a:tr>
              <a:tr h="213064">
                <a:tc>
                  <a:txBody>
                    <a:bodyPr/>
                    <a:lstStyle/>
                    <a:p>
                      <a:pPr algn="ctr">
                        <a:spcAft>
                          <a:spcPts val="0"/>
                        </a:spcAft>
                      </a:pPr>
                      <a:r>
                        <a:rPr lang="fr-FR" sz="1000">
                          <a:effectLst/>
                          <a:latin typeface="Arial" panose="020B0604020202020204" pitchFamily="34" charset="0"/>
                          <a:ea typeface="Times New Roman" panose="02020603050405020304" pitchFamily="18" charset="0"/>
                          <a:cs typeface="Times New Roman" panose="02020603050405020304" pitchFamily="18" charset="0"/>
                        </a:rPr>
                        <a:t>De 27 519 à 73 779 €</a:t>
                      </a:r>
                      <a:endParaRPr lang="fr-F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(R x 0,30) – (5 798 x N)</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extLst>
                  <a:ext uri="{0D108BD9-81ED-4DB2-BD59-A6C34878D82A}">
                    <a16:rowId xmlns:a16="http://schemas.microsoft.com/office/drawing/2014/main" val="604637351"/>
                  </a:ext>
                </a:extLst>
              </a:tr>
              <a:tr h="213064">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De 73 779 à 156 244 €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(R x 0,41) – (13 913,69 x N)</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extLst>
                  <a:ext uri="{0D108BD9-81ED-4DB2-BD59-A6C34878D82A}">
                    <a16:rowId xmlns:a16="http://schemas.microsoft.com/office/drawing/2014/main" val="743458656"/>
                  </a:ext>
                </a:extLst>
              </a:tr>
              <a:tr h="213064">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&gt; à 156 244 €</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tc>
                  <a:txBody>
                    <a:bodyPr/>
                    <a:lstStyle/>
                    <a:p>
                      <a:pPr algn="ctr">
                        <a:spcAft>
                          <a:spcPts val="0"/>
                        </a:spcAft>
                      </a:pPr>
                      <a:r>
                        <a:rPr lang="fr-FR" sz="1000" dirty="0">
                          <a:effectLst/>
                          <a:latin typeface="Arial" panose="020B0604020202020204" pitchFamily="34" charset="0"/>
                          <a:ea typeface="Times New Roman" panose="02020603050405020304" pitchFamily="18" charset="0"/>
                          <a:cs typeface="Times New Roman" panose="02020603050405020304" pitchFamily="18" charset="0"/>
                        </a:rPr>
                        <a:t>(R x 0,45) – (20 163,45 x N)</a:t>
                      </a:r>
                      <a:endParaRPr lang="fr-F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024" marR="57024" marT="0" marB="0">
                    <a:lnL w="12700" cap="flat" cmpd="sng" algn="ctr">
                      <a:solidFill>
                        <a:srgbClr val="FF6C2C"/>
                      </a:solidFill>
                      <a:prstDash val="solid"/>
                      <a:round/>
                      <a:headEnd type="none" w="med" len="med"/>
                      <a:tailEnd type="none" w="med" len="med"/>
                    </a:lnL>
                    <a:lnR w="12700" cap="flat" cmpd="sng" algn="ctr">
                      <a:solidFill>
                        <a:srgbClr val="FF6C2C"/>
                      </a:solidFill>
                      <a:prstDash val="solid"/>
                      <a:round/>
                      <a:headEnd type="none" w="med" len="med"/>
                      <a:tailEnd type="none" w="med" len="med"/>
                    </a:lnR>
                    <a:lnT w="12700" cap="flat" cmpd="sng" algn="ctr">
                      <a:solidFill>
                        <a:srgbClr val="FF6C2C"/>
                      </a:solidFill>
                      <a:prstDash val="solid"/>
                      <a:round/>
                      <a:headEnd type="none" w="med" len="med"/>
                      <a:tailEnd type="none" w="med" len="med"/>
                    </a:lnT>
                    <a:lnB w="12700" cap="flat" cmpd="sng" algn="ctr">
                      <a:solidFill>
                        <a:srgbClr val="FF6C2C"/>
                      </a:solidFill>
                      <a:prstDash val="solid"/>
                      <a:round/>
                      <a:headEnd type="none" w="med" len="med"/>
                      <a:tailEnd type="none" w="med" len="med"/>
                    </a:lnB>
                  </a:tcPr>
                </a:tc>
                <a:extLst>
                  <a:ext uri="{0D108BD9-81ED-4DB2-BD59-A6C34878D82A}">
                    <a16:rowId xmlns:a16="http://schemas.microsoft.com/office/drawing/2014/main" val="1116760873"/>
                  </a:ext>
                </a:extLst>
              </a:tr>
            </a:tbl>
          </a:graphicData>
        </a:graphic>
      </p:graphicFrame>
      <p:sp>
        <p:nvSpPr>
          <p:cNvPr id="3" name="Espace réservé du texte 2">
            <a:extLst>
              <a:ext uri="{FF2B5EF4-FFF2-40B4-BE49-F238E27FC236}">
                <a16:creationId xmlns:a16="http://schemas.microsoft.com/office/drawing/2014/main" id="{56263526-F81A-4861-B52D-FAEE9D69055B}"/>
              </a:ext>
            </a:extLst>
          </p:cNvPr>
          <p:cNvSpPr>
            <a:spLocks noGrp="1"/>
          </p:cNvSpPr>
          <p:nvPr>
            <p:ph type="body" sz="quarter" idx="12"/>
          </p:nvPr>
        </p:nvSpPr>
        <p:spPr/>
        <p:txBody>
          <a:bodyPr/>
          <a:lstStyle/>
          <a:p>
            <a:r>
              <a:rPr lang="fr-FR" dirty="0">
                <a:solidFill>
                  <a:srgbClr val="334D5C"/>
                </a:solidFill>
              </a:rPr>
              <a:t>Le barème de l’impôt : revenus 2018</a:t>
            </a:r>
          </a:p>
        </p:txBody>
      </p:sp>
      <p:sp>
        <p:nvSpPr>
          <p:cNvPr id="5" name="Espace réservé du contenu 4">
            <a:extLst>
              <a:ext uri="{FF2B5EF4-FFF2-40B4-BE49-F238E27FC236}">
                <a16:creationId xmlns:a16="http://schemas.microsoft.com/office/drawing/2014/main" id="{7C11E823-B5DA-4F11-952D-7F1A4D0FDFDB}"/>
              </a:ext>
            </a:extLst>
          </p:cNvPr>
          <p:cNvSpPr>
            <a:spLocks noGrp="1"/>
          </p:cNvSpPr>
          <p:nvPr>
            <p:ph sz="quarter" idx="13"/>
          </p:nvPr>
        </p:nvSpPr>
        <p:spPr/>
        <p:txBody>
          <a:bodyPr/>
          <a:lstStyle/>
          <a:p>
            <a:pPr marL="285750" indent="-285750" algn="just">
              <a:buClr>
                <a:srgbClr val="8CD4BF"/>
              </a:buClr>
              <a:buFont typeface="Wingdings" panose="05000000000000000000" pitchFamily="2" charset="2"/>
              <a:buChar char="ü"/>
            </a:pPr>
            <a:r>
              <a:rPr lang="fr-FR" dirty="0"/>
              <a:t>Actualisation des seuils, plafonds et abattements avec une progression de </a:t>
            </a:r>
            <a:r>
              <a:rPr lang="fr-FR" b="1" dirty="0">
                <a:solidFill>
                  <a:srgbClr val="334D5C"/>
                </a:solidFill>
              </a:rPr>
              <a:t>1,60 %</a:t>
            </a:r>
          </a:p>
          <a:p>
            <a:pPr marL="285750" indent="-285750" algn="just">
              <a:buClr>
                <a:srgbClr val="8CD4BF"/>
              </a:buClr>
              <a:buFont typeface="Wingdings" panose="05000000000000000000" pitchFamily="2" charset="2"/>
              <a:buChar char="ü"/>
            </a:pPr>
            <a:r>
              <a:rPr lang="fr-FR" dirty="0"/>
              <a:t>Disparition du plafonnement spécifique de la déduction forfaitaire de 10 % sur les allocations perçues par les chômeurs </a:t>
            </a:r>
          </a:p>
          <a:p>
            <a:pPr marL="285750" indent="-285750" algn="just">
              <a:buClr>
                <a:srgbClr val="8CD4BF"/>
              </a:buClr>
              <a:buFont typeface="Wingdings" panose="05000000000000000000" pitchFamily="2" charset="2"/>
              <a:buChar char="ü"/>
            </a:pPr>
            <a:r>
              <a:rPr lang="fr-FR" dirty="0"/>
              <a:t>Création d’un barème kilométrique lié à l’utilisation des </a:t>
            </a:r>
            <a:r>
              <a:rPr lang="fr-FR" b="1" dirty="0">
                <a:solidFill>
                  <a:srgbClr val="334D5C"/>
                </a:solidFill>
              </a:rPr>
              <a:t>véhicules électriques </a:t>
            </a:r>
            <a:r>
              <a:rPr lang="fr-FR" dirty="0"/>
              <a:t>pour le calcul des frais réels </a:t>
            </a:r>
          </a:p>
          <a:p>
            <a:pPr algn="just"/>
            <a:endParaRPr lang="fr-FR" dirty="0"/>
          </a:p>
        </p:txBody>
      </p:sp>
      <p:sp>
        <p:nvSpPr>
          <p:cNvPr id="2" name="Titre 1">
            <a:extLst>
              <a:ext uri="{FF2B5EF4-FFF2-40B4-BE49-F238E27FC236}">
                <a16:creationId xmlns:a16="http://schemas.microsoft.com/office/drawing/2014/main" id="{CB09AA98-2631-4045-ADF2-EE5E3BC25D03}"/>
              </a:ext>
            </a:extLst>
          </p:cNvPr>
          <p:cNvSpPr>
            <a:spLocks noGrp="1"/>
          </p:cNvSpPr>
          <p:nvPr>
            <p:ph type="title" idx="4294967295"/>
          </p:nvPr>
        </p:nvSpPr>
        <p:spPr/>
        <p:txBody>
          <a:bodyPr/>
          <a:lstStyle/>
          <a:p>
            <a:endParaRPr lang="fr-FR" dirty="0"/>
          </a:p>
        </p:txBody>
      </p:sp>
      <p:sp>
        <p:nvSpPr>
          <p:cNvPr id="6" name="Holder 6">
            <a:extLst>
              <a:ext uri="{FF2B5EF4-FFF2-40B4-BE49-F238E27FC236}">
                <a16:creationId xmlns:a16="http://schemas.microsoft.com/office/drawing/2014/main" id="{28AB6457-E67D-4BA0-A639-884CD8CCBF70}"/>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16</a:t>
            </a:fld>
            <a:endParaRPr lang="fr-FR" dirty="0"/>
          </a:p>
        </p:txBody>
      </p:sp>
    </p:spTree>
    <p:extLst>
      <p:ext uri="{BB962C8B-B14F-4D97-AF65-F5344CB8AC3E}">
        <p14:creationId xmlns:p14="http://schemas.microsoft.com/office/powerpoint/2010/main" val="3977040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La mise en œuvre du Prélèvement à la Source (PAS)</a:t>
            </a:r>
          </a:p>
        </p:txBody>
      </p:sp>
    </p:spTree>
    <p:extLst>
      <p:ext uri="{BB962C8B-B14F-4D97-AF65-F5344CB8AC3E}">
        <p14:creationId xmlns:p14="http://schemas.microsoft.com/office/powerpoint/2010/main" val="3038512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F5C3B2D-06FC-40CC-A9F3-D5E3A4333E13}"/>
              </a:ext>
            </a:extLst>
          </p:cNvPr>
          <p:cNvSpPr>
            <a:spLocks noGrp="1"/>
          </p:cNvSpPr>
          <p:nvPr>
            <p:ph type="body" sz="quarter" idx="10"/>
          </p:nvPr>
        </p:nvSpPr>
        <p:spPr/>
        <p:txBody>
          <a:bodyPr/>
          <a:lstStyle/>
          <a:p>
            <a:r>
              <a:rPr lang="fr-FR" dirty="0">
                <a:solidFill>
                  <a:srgbClr val="FF0000"/>
                </a:solidFill>
              </a:rPr>
              <a:t>PAS</a:t>
            </a:r>
          </a:p>
        </p:txBody>
      </p:sp>
      <p:cxnSp>
        <p:nvCxnSpPr>
          <p:cNvPr id="4" name="Connecteur droit avec flèche 3">
            <a:extLst>
              <a:ext uri="{FF2B5EF4-FFF2-40B4-BE49-F238E27FC236}">
                <a16:creationId xmlns:a16="http://schemas.microsoft.com/office/drawing/2014/main" id="{8A8DC843-F88A-4C97-8E4D-670AE693371F}"/>
              </a:ext>
            </a:extLst>
          </p:cNvPr>
          <p:cNvCxnSpPr/>
          <p:nvPr/>
        </p:nvCxnSpPr>
        <p:spPr>
          <a:xfrm>
            <a:off x="2895600" y="593725"/>
            <a:ext cx="6019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D02AFB-FE09-40D1-96AD-5E93893372B5}"/>
              </a:ext>
            </a:extLst>
          </p:cNvPr>
          <p:cNvSpPr/>
          <p:nvPr/>
        </p:nvSpPr>
        <p:spPr>
          <a:xfrm>
            <a:off x="2819400" y="974725"/>
            <a:ext cx="1080000" cy="685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34D5C"/>
                </a:solidFill>
                <a:latin typeface="Arial" panose="020B0604020202020204" pitchFamily="34" charset="0"/>
                <a:cs typeface="Arial" panose="020B0604020202020204" pitchFamily="34" charset="0"/>
              </a:rPr>
              <a:t>AVRIL-JUIN</a:t>
            </a:r>
          </a:p>
          <a:p>
            <a:pPr algn="ctr"/>
            <a:r>
              <a:rPr lang="fr-FR" sz="1200" dirty="0">
                <a:solidFill>
                  <a:srgbClr val="334D5C"/>
                </a:solidFill>
                <a:latin typeface="Arial" panose="020B0604020202020204" pitchFamily="34" charset="0"/>
                <a:cs typeface="Arial" panose="020B0604020202020204" pitchFamily="34" charset="0"/>
              </a:rPr>
              <a:t>2018</a:t>
            </a:r>
          </a:p>
        </p:txBody>
      </p:sp>
      <p:sp>
        <p:nvSpPr>
          <p:cNvPr id="10" name="Rectangle 9">
            <a:extLst>
              <a:ext uri="{FF2B5EF4-FFF2-40B4-BE49-F238E27FC236}">
                <a16:creationId xmlns:a16="http://schemas.microsoft.com/office/drawing/2014/main" id="{4E9904FE-4052-40BA-85A8-61368CD79A9F}"/>
              </a:ext>
            </a:extLst>
          </p:cNvPr>
          <p:cNvSpPr/>
          <p:nvPr/>
        </p:nvSpPr>
        <p:spPr>
          <a:xfrm>
            <a:off x="4032000" y="972259"/>
            <a:ext cx="1080000" cy="685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334D5C"/>
                </a:solidFill>
                <a:latin typeface="Arial" panose="020B0604020202020204" pitchFamily="34" charset="0"/>
                <a:cs typeface="Arial" panose="020B0604020202020204" pitchFamily="34" charset="0"/>
              </a:rPr>
              <a:t>NOVEMBRE-DECEMBRE</a:t>
            </a:r>
          </a:p>
          <a:p>
            <a:pPr algn="ctr"/>
            <a:r>
              <a:rPr lang="fr-FR" sz="1200" dirty="0">
                <a:solidFill>
                  <a:srgbClr val="334D5C"/>
                </a:solidFill>
                <a:latin typeface="Arial" panose="020B0604020202020204" pitchFamily="34" charset="0"/>
                <a:cs typeface="Arial" panose="020B0604020202020204" pitchFamily="34" charset="0"/>
              </a:rPr>
              <a:t>2018</a:t>
            </a:r>
          </a:p>
        </p:txBody>
      </p:sp>
      <p:sp>
        <p:nvSpPr>
          <p:cNvPr id="11" name="Rectangle 10">
            <a:extLst>
              <a:ext uri="{FF2B5EF4-FFF2-40B4-BE49-F238E27FC236}">
                <a16:creationId xmlns:a16="http://schemas.microsoft.com/office/drawing/2014/main" id="{46F64D08-30E2-429D-9611-6717CA53466C}"/>
              </a:ext>
            </a:extLst>
          </p:cNvPr>
          <p:cNvSpPr/>
          <p:nvPr/>
        </p:nvSpPr>
        <p:spPr>
          <a:xfrm>
            <a:off x="5295900" y="974725"/>
            <a:ext cx="1080000" cy="685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334D5C"/>
                </a:solidFill>
                <a:latin typeface="Arial" panose="020B0604020202020204" pitchFamily="34" charset="0"/>
                <a:cs typeface="Arial" panose="020B0604020202020204" pitchFamily="34" charset="0"/>
              </a:rPr>
              <a:t>JANVIER</a:t>
            </a:r>
          </a:p>
          <a:p>
            <a:pPr algn="ctr"/>
            <a:r>
              <a:rPr lang="fr-FR" sz="1200" b="1" dirty="0">
                <a:solidFill>
                  <a:srgbClr val="334D5C"/>
                </a:solidFill>
                <a:latin typeface="Arial" panose="020B0604020202020204" pitchFamily="34" charset="0"/>
                <a:cs typeface="Arial" panose="020B0604020202020204" pitchFamily="34" charset="0"/>
              </a:rPr>
              <a:t>2019</a:t>
            </a:r>
          </a:p>
        </p:txBody>
      </p:sp>
      <p:sp>
        <p:nvSpPr>
          <p:cNvPr id="12" name="Rectangle 11">
            <a:extLst>
              <a:ext uri="{FF2B5EF4-FFF2-40B4-BE49-F238E27FC236}">
                <a16:creationId xmlns:a16="http://schemas.microsoft.com/office/drawing/2014/main" id="{F8B4503E-C459-4E71-BC1D-1F3BF75343D4}"/>
              </a:ext>
            </a:extLst>
          </p:cNvPr>
          <p:cNvSpPr/>
          <p:nvPr/>
        </p:nvSpPr>
        <p:spPr>
          <a:xfrm>
            <a:off x="6534150" y="974725"/>
            <a:ext cx="1080000" cy="685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334D5C"/>
                </a:solidFill>
                <a:latin typeface="Arial" panose="020B0604020202020204" pitchFamily="34" charset="0"/>
                <a:cs typeface="Arial" panose="020B0604020202020204" pitchFamily="34" charset="0"/>
              </a:rPr>
              <a:t>AVRIL-JUIN</a:t>
            </a:r>
          </a:p>
          <a:p>
            <a:pPr algn="ctr"/>
            <a:r>
              <a:rPr lang="fr-FR" sz="1200" b="1" dirty="0">
                <a:solidFill>
                  <a:srgbClr val="334D5C"/>
                </a:solidFill>
                <a:latin typeface="Arial" panose="020B0604020202020204" pitchFamily="34" charset="0"/>
                <a:cs typeface="Arial" panose="020B0604020202020204" pitchFamily="34" charset="0"/>
              </a:rPr>
              <a:t>2019</a:t>
            </a:r>
          </a:p>
        </p:txBody>
      </p:sp>
      <p:sp>
        <p:nvSpPr>
          <p:cNvPr id="13" name="Rectangle 12">
            <a:extLst>
              <a:ext uri="{FF2B5EF4-FFF2-40B4-BE49-F238E27FC236}">
                <a16:creationId xmlns:a16="http://schemas.microsoft.com/office/drawing/2014/main" id="{FC8E5279-602A-47D8-9DEB-97705D0601F9}"/>
              </a:ext>
            </a:extLst>
          </p:cNvPr>
          <p:cNvSpPr/>
          <p:nvPr/>
        </p:nvSpPr>
        <p:spPr>
          <a:xfrm>
            <a:off x="7772400" y="974725"/>
            <a:ext cx="1080000" cy="685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334D5C"/>
                </a:solidFill>
                <a:latin typeface="Arial" panose="020B0604020202020204" pitchFamily="34" charset="0"/>
                <a:cs typeface="Arial" panose="020B0604020202020204" pitchFamily="34" charset="0"/>
              </a:rPr>
              <a:t>SEPTEMBRE</a:t>
            </a:r>
          </a:p>
          <a:p>
            <a:pPr algn="ctr"/>
            <a:r>
              <a:rPr lang="fr-FR" sz="1200" b="1" dirty="0">
                <a:solidFill>
                  <a:srgbClr val="334D5C"/>
                </a:solidFill>
                <a:latin typeface="Arial" panose="020B0604020202020204" pitchFamily="34" charset="0"/>
                <a:cs typeface="Arial" panose="020B0604020202020204" pitchFamily="34" charset="0"/>
              </a:rPr>
              <a:t>2019</a:t>
            </a:r>
          </a:p>
        </p:txBody>
      </p:sp>
      <p:sp>
        <p:nvSpPr>
          <p:cNvPr id="14" name="Rectangle 13">
            <a:extLst>
              <a:ext uri="{FF2B5EF4-FFF2-40B4-BE49-F238E27FC236}">
                <a16:creationId xmlns:a16="http://schemas.microsoft.com/office/drawing/2014/main" id="{B601C592-C163-48EB-8284-6E37C1143608}"/>
              </a:ext>
            </a:extLst>
          </p:cNvPr>
          <p:cNvSpPr/>
          <p:nvPr/>
        </p:nvSpPr>
        <p:spPr>
          <a:xfrm>
            <a:off x="2819400" y="1812925"/>
            <a:ext cx="1080000" cy="1620000"/>
          </a:xfrm>
          <a:prstGeom prst="rect">
            <a:avLst/>
          </a:prstGeom>
          <a:solidFill>
            <a:schemeClr val="bg1"/>
          </a:solidFill>
          <a:ln w="9525">
            <a:solidFill>
              <a:srgbClr val="8CD4B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a:solidFill>
                  <a:srgbClr val="334D5C"/>
                </a:solidFill>
                <a:latin typeface="Arial" panose="020B0604020202020204" pitchFamily="34" charset="0"/>
                <a:cs typeface="Arial" panose="020B0604020202020204" pitchFamily="34" charset="0"/>
              </a:rPr>
              <a:t>Déclaration de revenus 2017 :</a:t>
            </a:r>
          </a:p>
          <a:p>
            <a:pPr algn="ctr"/>
            <a:r>
              <a:rPr lang="fr-FR" sz="1000" dirty="0">
                <a:solidFill>
                  <a:srgbClr val="334D5C"/>
                </a:solidFill>
                <a:latin typeface="Arial" panose="020B0604020202020204" pitchFamily="34" charset="0"/>
                <a:cs typeface="Arial" panose="020B0604020202020204" pitchFamily="34" charset="0"/>
              </a:rPr>
              <a:t> Réception et choix du taux de prélèvement.</a:t>
            </a:r>
          </a:p>
        </p:txBody>
      </p:sp>
      <p:sp>
        <p:nvSpPr>
          <p:cNvPr id="15" name="Rectangle 14">
            <a:extLst>
              <a:ext uri="{FF2B5EF4-FFF2-40B4-BE49-F238E27FC236}">
                <a16:creationId xmlns:a16="http://schemas.microsoft.com/office/drawing/2014/main" id="{993A0202-B0A7-4DB8-8894-98BAC909E013}"/>
              </a:ext>
            </a:extLst>
          </p:cNvPr>
          <p:cNvSpPr/>
          <p:nvPr/>
        </p:nvSpPr>
        <p:spPr>
          <a:xfrm>
            <a:off x="4057650" y="1812925"/>
            <a:ext cx="1080000" cy="1620000"/>
          </a:xfrm>
          <a:prstGeom prst="rect">
            <a:avLst/>
          </a:prstGeom>
          <a:solidFill>
            <a:schemeClr val="bg1"/>
          </a:solidFill>
          <a:ln w="9525">
            <a:solidFill>
              <a:srgbClr val="8CD4B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a:solidFill>
                  <a:srgbClr val="334D5C"/>
                </a:solidFill>
                <a:latin typeface="Arial" panose="020B0604020202020204" pitchFamily="34" charset="0"/>
                <a:cs typeface="Arial" panose="020B0604020202020204" pitchFamily="34" charset="0"/>
              </a:rPr>
              <a:t>Préfiguration du taux et montant du prélèvement à la source, à titre indicatif, sur la fiche de paie.</a:t>
            </a:r>
          </a:p>
        </p:txBody>
      </p:sp>
      <p:sp>
        <p:nvSpPr>
          <p:cNvPr id="16" name="Rectangle 15">
            <a:extLst>
              <a:ext uri="{FF2B5EF4-FFF2-40B4-BE49-F238E27FC236}">
                <a16:creationId xmlns:a16="http://schemas.microsoft.com/office/drawing/2014/main" id="{51F6B2F5-6DB6-4A93-BAB6-8DDDF1410F36}"/>
              </a:ext>
            </a:extLst>
          </p:cNvPr>
          <p:cNvSpPr/>
          <p:nvPr/>
        </p:nvSpPr>
        <p:spPr>
          <a:xfrm>
            <a:off x="5295900" y="1812925"/>
            <a:ext cx="1080000" cy="1620000"/>
          </a:xfrm>
          <a:prstGeom prst="rect">
            <a:avLst/>
          </a:prstGeom>
          <a:solidFill>
            <a:schemeClr val="bg1"/>
          </a:solidFill>
          <a:ln w="9525">
            <a:solidFill>
              <a:srgbClr val="8CD4B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a:solidFill>
                  <a:srgbClr val="334D5C"/>
                </a:solidFill>
                <a:latin typeface="Arial" panose="020B0604020202020204" pitchFamily="34" charset="0"/>
                <a:cs typeface="Arial" panose="020B0604020202020204" pitchFamily="34" charset="0"/>
              </a:rPr>
              <a:t>Application du prélèvement à la source en fonction du taux préalablement choisi.</a:t>
            </a:r>
          </a:p>
        </p:txBody>
      </p:sp>
      <p:sp>
        <p:nvSpPr>
          <p:cNvPr id="17" name="Rectangle 16">
            <a:extLst>
              <a:ext uri="{FF2B5EF4-FFF2-40B4-BE49-F238E27FC236}">
                <a16:creationId xmlns:a16="http://schemas.microsoft.com/office/drawing/2014/main" id="{6063BC76-3EB7-40A3-8CCA-980F38D18BA4}"/>
              </a:ext>
            </a:extLst>
          </p:cNvPr>
          <p:cNvSpPr/>
          <p:nvPr/>
        </p:nvSpPr>
        <p:spPr>
          <a:xfrm>
            <a:off x="6534150" y="1812925"/>
            <a:ext cx="1080000" cy="1620000"/>
          </a:xfrm>
          <a:prstGeom prst="rect">
            <a:avLst/>
          </a:prstGeom>
          <a:solidFill>
            <a:schemeClr val="bg1"/>
          </a:solidFill>
          <a:ln w="9525">
            <a:solidFill>
              <a:srgbClr val="8CD4B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a:solidFill>
                  <a:srgbClr val="334D5C"/>
                </a:solidFill>
                <a:latin typeface="Arial" panose="020B0604020202020204" pitchFamily="34" charset="0"/>
                <a:cs typeface="Arial" panose="020B0604020202020204" pitchFamily="34" charset="0"/>
              </a:rPr>
              <a:t>Déclaration de revenus 2018</a:t>
            </a:r>
          </a:p>
        </p:txBody>
      </p:sp>
      <p:sp>
        <p:nvSpPr>
          <p:cNvPr id="18" name="Rectangle 17">
            <a:extLst>
              <a:ext uri="{FF2B5EF4-FFF2-40B4-BE49-F238E27FC236}">
                <a16:creationId xmlns:a16="http://schemas.microsoft.com/office/drawing/2014/main" id="{6F1B0D99-6DDB-4B5C-9D76-71DE8CA6CBEB}"/>
              </a:ext>
            </a:extLst>
          </p:cNvPr>
          <p:cNvSpPr/>
          <p:nvPr/>
        </p:nvSpPr>
        <p:spPr>
          <a:xfrm>
            <a:off x="7772400" y="1812925"/>
            <a:ext cx="1080000" cy="1620000"/>
          </a:xfrm>
          <a:prstGeom prst="rect">
            <a:avLst/>
          </a:prstGeom>
          <a:solidFill>
            <a:schemeClr val="bg1"/>
          </a:solidFill>
          <a:ln w="9525">
            <a:solidFill>
              <a:srgbClr val="8CD4B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a:solidFill>
                  <a:srgbClr val="334D5C"/>
                </a:solidFill>
                <a:latin typeface="Arial" panose="020B0604020202020204" pitchFamily="34" charset="0"/>
                <a:cs typeface="Arial" panose="020B0604020202020204" pitchFamily="34" charset="0"/>
              </a:rPr>
              <a:t>L’employeur applique le nouveau taux transmis par l’administration fiscale, en fonction de la déclaration de revenus.</a:t>
            </a:r>
          </a:p>
        </p:txBody>
      </p:sp>
      <p:sp>
        <p:nvSpPr>
          <p:cNvPr id="19" name="Flèche : chevron 18">
            <a:extLst>
              <a:ext uri="{FF2B5EF4-FFF2-40B4-BE49-F238E27FC236}">
                <a16:creationId xmlns:a16="http://schemas.microsoft.com/office/drawing/2014/main" id="{7418491E-61AA-4240-A9EA-923ECA45779E}"/>
              </a:ext>
            </a:extLst>
          </p:cNvPr>
          <p:cNvSpPr/>
          <p:nvPr/>
        </p:nvSpPr>
        <p:spPr>
          <a:xfrm>
            <a:off x="4402788" y="4175125"/>
            <a:ext cx="2760012" cy="900000"/>
          </a:xfrm>
          <a:prstGeom prst="chevron">
            <a:avLst/>
          </a:prstGeom>
          <a:solidFill>
            <a:srgbClr val="F1C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8775"/>
            <a:r>
              <a:rPr lang="fr-FR" sz="1100" dirty="0">
                <a:solidFill>
                  <a:srgbClr val="334D5C"/>
                </a:solidFill>
              </a:rPr>
              <a:t>Sous certaines conditions, il est possible de demander à modifier son taux de prélèvement</a:t>
            </a:r>
          </a:p>
        </p:txBody>
      </p:sp>
      <p:sp>
        <p:nvSpPr>
          <p:cNvPr id="21" name="Flèche : chevron 20">
            <a:extLst>
              <a:ext uri="{FF2B5EF4-FFF2-40B4-BE49-F238E27FC236}">
                <a16:creationId xmlns:a16="http://schemas.microsoft.com/office/drawing/2014/main" id="{02876F85-A384-4764-B4E3-4CBAA610E664}"/>
              </a:ext>
            </a:extLst>
          </p:cNvPr>
          <p:cNvSpPr/>
          <p:nvPr/>
        </p:nvSpPr>
        <p:spPr>
          <a:xfrm>
            <a:off x="6477000" y="4175125"/>
            <a:ext cx="2667000" cy="900000"/>
          </a:xfrm>
          <a:prstGeom prst="chevron">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fr-FR" sz="1000" dirty="0">
                <a:solidFill>
                  <a:srgbClr val="334D5C"/>
                </a:solidFill>
              </a:rPr>
              <a:t>Le nouveau taux s’applique au plus tard le 3</a:t>
            </a:r>
            <a:r>
              <a:rPr lang="fr-FR" sz="1000" baseline="30000" dirty="0">
                <a:solidFill>
                  <a:srgbClr val="334D5C"/>
                </a:solidFill>
              </a:rPr>
              <a:t>ème</a:t>
            </a:r>
            <a:r>
              <a:rPr lang="fr-FR" sz="1000" dirty="0">
                <a:solidFill>
                  <a:srgbClr val="334D5C"/>
                </a:solidFill>
              </a:rPr>
              <a:t> mois qui suit celui de la déclaration de l’évènement</a:t>
            </a:r>
          </a:p>
        </p:txBody>
      </p:sp>
      <p:sp>
        <p:nvSpPr>
          <p:cNvPr id="22" name="Flèche : pentagone 21">
            <a:extLst>
              <a:ext uri="{FF2B5EF4-FFF2-40B4-BE49-F238E27FC236}">
                <a16:creationId xmlns:a16="http://schemas.microsoft.com/office/drawing/2014/main" id="{D23C85D9-AA2E-455C-B1B3-939CF35F1D21}"/>
              </a:ext>
            </a:extLst>
          </p:cNvPr>
          <p:cNvSpPr/>
          <p:nvPr/>
        </p:nvSpPr>
        <p:spPr>
          <a:xfrm>
            <a:off x="2449434" y="4175125"/>
            <a:ext cx="2394414" cy="900000"/>
          </a:xfrm>
          <a:prstGeom prst="homePlate">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fr-FR" sz="1100" dirty="0">
                <a:solidFill>
                  <a:schemeClr val="bg1"/>
                </a:solidFill>
              </a:rPr>
              <a:t>Il est possible de simuler son nouveau montant d’impôt en ligne sur impôts.gouv.fr</a:t>
            </a:r>
          </a:p>
        </p:txBody>
      </p:sp>
      <p:sp>
        <p:nvSpPr>
          <p:cNvPr id="23" name="Rectangle 22">
            <a:extLst>
              <a:ext uri="{FF2B5EF4-FFF2-40B4-BE49-F238E27FC236}">
                <a16:creationId xmlns:a16="http://schemas.microsoft.com/office/drawing/2014/main" id="{017882E4-9F4C-4477-A553-7512AE00CBE0}"/>
              </a:ext>
            </a:extLst>
          </p:cNvPr>
          <p:cNvSpPr/>
          <p:nvPr/>
        </p:nvSpPr>
        <p:spPr>
          <a:xfrm>
            <a:off x="2433774" y="3698127"/>
            <a:ext cx="6524874" cy="32459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FF8135"/>
                </a:solidFill>
                <a:latin typeface="Arial" panose="020B0604020202020204" pitchFamily="34" charset="0"/>
                <a:cs typeface="Arial" panose="020B0604020202020204" pitchFamily="34" charset="0"/>
              </a:rPr>
              <a:t>À TOUT MOMENT SI LA SITUATION CHANGE </a:t>
            </a:r>
            <a:r>
              <a:rPr lang="fr-FR" sz="1200" dirty="0">
                <a:solidFill>
                  <a:srgbClr val="FF8135"/>
                </a:solidFill>
                <a:latin typeface="Arial" panose="020B0604020202020204" pitchFamily="34" charset="0"/>
                <a:cs typeface="Arial" panose="020B0604020202020204" pitchFamily="34" charset="0"/>
              </a:rPr>
              <a:t>(modification</a:t>
            </a:r>
            <a:r>
              <a:rPr lang="fr-FR" sz="1200" dirty="0">
                <a:solidFill>
                  <a:srgbClr val="FF0000"/>
                </a:solidFill>
                <a:latin typeface="Arial" panose="020B0604020202020204" pitchFamily="34" charset="0"/>
                <a:cs typeface="Arial" panose="020B0604020202020204" pitchFamily="34" charset="0"/>
              </a:rPr>
              <a:t> </a:t>
            </a:r>
            <a:r>
              <a:rPr lang="fr-FR" sz="1200" dirty="0">
                <a:solidFill>
                  <a:srgbClr val="FF8135"/>
                </a:solidFill>
                <a:latin typeface="Arial" panose="020B0604020202020204" pitchFamily="34" charset="0"/>
                <a:cs typeface="Arial" panose="020B0604020202020204" pitchFamily="34" charset="0"/>
              </a:rPr>
              <a:t>de revenus)</a:t>
            </a:r>
          </a:p>
        </p:txBody>
      </p:sp>
      <p:sp>
        <p:nvSpPr>
          <p:cNvPr id="20" name="Ellipse 19">
            <a:extLst>
              <a:ext uri="{FF2B5EF4-FFF2-40B4-BE49-F238E27FC236}">
                <a16:creationId xmlns:a16="http://schemas.microsoft.com/office/drawing/2014/main" id="{F8169D9F-86D7-4845-8E54-3364B710C771}"/>
              </a:ext>
            </a:extLst>
          </p:cNvPr>
          <p:cNvSpPr/>
          <p:nvPr/>
        </p:nvSpPr>
        <p:spPr>
          <a:xfrm>
            <a:off x="3191498" y="425823"/>
            <a:ext cx="335804" cy="3358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25" name="Ellipse 24">
            <a:extLst>
              <a:ext uri="{FF2B5EF4-FFF2-40B4-BE49-F238E27FC236}">
                <a16:creationId xmlns:a16="http://schemas.microsoft.com/office/drawing/2014/main" id="{98336B56-9898-46EC-B56E-0359319AB21C}"/>
              </a:ext>
            </a:extLst>
          </p:cNvPr>
          <p:cNvSpPr/>
          <p:nvPr/>
        </p:nvSpPr>
        <p:spPr>
          <a:xfrm>
            <a:off x="4429748" y="425823"/>
            <a:ext cx="335804" cy="3358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26" name="Ellipse 25">
            <a:extLst>
              <a:ext uri="{FF2B5EF4-FFF2-40B4-BE49-F238E27FC236}">
                <a16:creationId xmlns:a16="http://schemas.microsoft.com/office/drawing/2014/main" id="{09D0982F-97FB-42FA-99CF-A9FA6C0878F3}"/>
              </a:ext>
            </a:extLst>
          </p:cNvPr>
          <p:cNvSpPr/>
          <p:nvPr/>
        </p:nvSpPr>
        <p:spPr>
          <a:xfrm>
            <a:off x="5667998" y="425823"/>
            <a:ext cx="335804" cy="3358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27" name="Ellipse 26">
            <a:extLst>
              <a:ext uri="{FF2B5EF4-FFF2-40B4-BE49-F238E27FC236}">
                <a16:creationId xmlns:a16="http://schemas.microsoft.com/office/drawing/2014/main" id="{C19B199C-AA36-478A-B5E7-2A7887A03424}"/>
              </a:ext>
            </a:extLst>
          </p:cNvPr>
          <p:cNvSpPr/>
          <p:nvPr/>
        </p:nvSpPr>
        <p:spPr>
          <a:xfrm>
            <a:off x="6907904" y="425823"/>
            <a:ext cx="335804" cy="3358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28" name="Ellipse 27">
            <a:extLst>
              <a:ext uri="{FF2B5EF4-FFF2-40B4-BE49-F238E27FC236}">
                <a16:creationId xmlns:a16="http://schemas.microsoft.com/office/drawing/2014/main" id="{E25426B8-CDFA-4D8E-A6B2-BDEDAD9DC1D3}"/>
              </a:ext>
            </a:extLst>
          </p:cNvPr>
          <p:cNvSpPr/>
          <p:nvPr/>
        </p:nvSpPr>
        <p:spPr>
          <a:xfrm>
            <a:off x="8144498" y="425823"/>
            <a:ext cx="335804" cy="3358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24" name="Rectangle 23">
            <a:extLst>
              <a:ext uri="{FF2B5EF4-FFF2-40B4-BE49-F238E27FC236}">
                <a16:creationId xmlns:a16="http://schemas.microsoft.com/office/drawing/2014/main" id="{80498100-55D3-4EC8-9AC2-F983CFF00C04}"/>
              </a:ext>
            </a:extLst>
          </p:cNvPr>
          <p:cNvSpPr/>
          <p:nvPr/>
        </p:nvSpPr>
        <p:spPr>
          <a:xfrm>
            <a:off x="5176962" y="539500"/>
            <a:ext cx="108450" cy="10845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4E698FDE-D01C-4DF0-BC44-618DA67E00BB}"/>
              </a:ext>
            </a:extLst>
          </p:cNvPr>
          <p:cNvSpPr/>
          <p:nvPr/>
        </p:nvSpPr>
        <p:spPr>
          <a:xfrm>
            <a:off x="2850457" y="539500"/>
            <a:ext cx="108450" cy="10845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62C3EA73-37AD-4A89-8007-740405611C2F}"/>
              </a:ext>
            </a:extLst>
          </p:cNvPr>
          <p:cNvSpPr/>
          <p:nvPr/>
        </p:nvSpPr>
        <p:spPr>
          <a:xfrm>
            <a:off x="2433774" y="272800"/>
            <a:ext cx="633798" cy="2286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334D5C"/>
                </a:solidFill>
                <a:latin typeface="Arial" panose="020B0604020202020204" pitchFamily="34" charset="0"/>
                <a:cs typeface="Arial" panose="020B0604020202020204" pitchFamily="34" charset="0"/>
              </a:rPr>
              <a:t>2018</a:t>
            </a:r>
          </a:p>
        </p:txBody>
      </p:sp>
      <p:sp>
        <p:nvSpPr>
          <p:cNvPr id="32" name="Rectangle 31">
            <a:extLst>
              <a:ext uri="{FF2B5EF4-FFF2-40B4-BE49-F238E27FC236}">
                <a16:creationId xmlns:a16="http://schemas.microsoft.com/office/drawing/2014/main" id="{587D4C9A-0649-4BF3-94EC-B2D470EC5F8E}"/>
              </a:ext>
            </a:extLst>
          </p:cNvPr>
          <p:cNvSpPr/>
          <p:nvPr/>
        </p:nvSpPr>
        <p:spPr>
          <a:xfrm>
            <a:off x="4914288" y="272800"/>
            <a:ext cx="633798" cy="2286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334D5C"/>
                </a:solidFill>
                <a:latin typeface="Arial" panose="020B0604020202020204" pitchFamily="34" charset="0"/>
                <a:cs typeface="Arial" panose="020B0604020202020204" pitchFamily="34" charset="0"/>
              </a:rPr>
              <a:t>2019</a:t>
            </a:r>
          </a:p>
        </p:txBody>
      </p:sp>
      <p:sp>
        <p:nvSpPr>
          <p:cNvPr id="33" name="Ellipse 32">
            <a:extLst>
              <a:ext uri="{FF2B5EF4-FFF2-40B4-BE49-F238E27FC236}">
                <a16:creationId xmlns:a16="http://schemas.microsoft.com/office/drawing/2014/main" id="{5A87C6D4-8759-4391-A2C6-96906625B11C}"/>
              </a:ext>
            </a:extLst>
          </p:cNvPr>
          <p:cNvSpPr/>
          <p:nvPr/>
        </p:nvSpPr>
        <p:spPr>
          <a:xfrm>
            <a:off x="2471932" y="4438761"/>
            <a:ext cx="335804" cy="335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1</a:t>
            </a:r>
          </a:p>
        </p:txBody>
      </p:sp>
      <p:sp>
        <p:nvSpPr>
          <p:cNvPr id="34" name="Ellipse 33">
            <a:extLst>
              <a:ext uri="{FF2B5EF4-FFF2-40B4-BE49-F238E27FC236}">
                <a16:creationId xmlns:a16="http://schemas.microsoft.com/office/drawing/2014/main" id="{3591669B-07B8-40C1-AFA4-3460E7FCCD20}"/>
              </a:ext>
            </a:extLst>
          </p:cNvPr>
          <p:cNvSpPr/>
          <p:nvPr/>
        </p:nvSpPr>
        <p:spPr>
          <a:xfrm>
            <a:off x="4876800" y="4438761"/>
            <a:ext cx="335804" cy="335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2</a:t>
            </a:r>
          </a:p>
        </p:txBody>
      </p:sp>
      <p:sp>
        <p:nvSpPr>
          <p:cNvPr id="35" name="Ellipse 34">
            <a:extLst>
              <a:ext uri="{FF2B5EF4-FFF2-40B4-BE49-F238E27FC236}">
                <a16:creationId xmlns:a16="http://schemas.microsoft.com/office/drawing/2014/main" id="{E3B208F5-B812-4D7B-95A7-EDE514AC7988}"/>
              </a:ext>
            </a:extLst>
          </p:cNvPr>
          <p:cNvSpPr/>
          <p:nvPr/>
        </p:nvSpPr>
        <p:spPr>
          <a:xfrm>
            <a:off x="6903196" y="4438761"/>
            <a:ext cx="335804" cy="335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3</a:t>
            </a:r>
          </a:p>
        </p:txBody>
      </p:sp>
      <p:cxnSp>
        <p:nvCxnSpPr>
          <p:cNvPr id="36" name="Connecteur droit 35">
            <a:extLst>
              <a:ext uri="{FF2B5EF4-FFF2-40B4-BE49-F238E27FC236}">
                <a16:creationId xmlns:a16="http://schemas.microsoft.com/office/drawing/2014/main" id="{21FC9F2F-4780-48D5-A087-314C847167DE}"/>
              </a:ext>
            </a:extLst>
          </p:cNvPr>
          <p:cNvCxnSpPr>
            <a:stCxn id="20" idx="4"/>
            <a:endCxn id="5" idx="0"/>
          </p:cNvCxnSpPr>
          <p:nvPr/>
        </p:nvCxnSpPr>
        <p:spPr>
          <a:xfrm>
            <a:off x="3359400" y="761627"/>
            <a:ext cx="0" cy="21309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EACF1A4C-0DDF-48BB-9477-7A06D3D95207}"/>
              </a:ext>
            </a:extLst>
          </p:cNvPr>
          <p:cNvCxnSpPr>
            <a:cxnSpLocks/>
            <a:stCxn id="25" idx="4"/>
            <a:endCxn id="10" idx="0"/>
          </p:cNvCxnSpPr>
          <p:nvPr/>
        </p:nvCxnSpPr>
        <p:spPr>
          <a:xfrm flipH="1">
            <a:off x="4572000" y="761627"/>
            <a:ext cx="25650" cy="210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EC7F63AC-5EEC-4362-AFA5-F82CEC34A81D}"/>
              </a:ext>
            </a:extLst>
          </p:cNvPr>
          <p:cNvCxnSpPr>
            <a:cxnSpLocks/>
            <a:stCxn id="26" idx="4"/>
            <a:endCxn id="11" idx="0"/>
          </p:cNvCxnSpPr>
          <p:nvPr/>
        </p:nvCxnSpPr>
        <p:spPr>
          <a:xfrm>
            <a:off x="5835900" y="761627"/>
            <a:ext cx="0" cy="2130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237F3606-633A-4035-A851-10AF59A9CD13}"/>
              </a:ext>
            </a:extLst>
          </p:cNvPr>
          <p:cNvCxnSpPr>
            <a:cxnSpLocks/>
            <a:stCxn id="27" idx="4"/>
            <a:endCxn id="12" idx="0"/>
          </p:cNvCxnSpPr>
          <p:nvPr/>
        </p:nvCxnSpPr>
        <p:spPr>
          <a:xfrm flipH="1">
            <a:off x="7074150" y="761627"/>
            <a:ext cx="1656" cy="2130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A99900F7-B044-4AE7-A5B0-886ABFF0DCC5}"/>
              </a:ext>
            </a:extLst>
          </p:cNvPr>
          <p:cNvCxnSpPr>
            <a:cxnSpLocks/>
            <a:stCxn id="28" idx="4"/>
            <a:endCxn id="13" idx="0"/>
          </p:cNvCxnSpPr>
          <p:nvPr/>
        </p:nvCxnSpPr>
        <p:spPr>
          <a:xfrm>
            <a:off x="8312400" y="761627"/>
            <a:ext cx="0" cy="21309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120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ED89D89-6C12-4C91-83DA-D09696B3D613}"/>
              </a:ext>
            </a:extLst>
          </p:cNvPr>
          <p:cNvSpPr>
            <a:spLocks noGrp="1"/>
          </p:cNvSpPr>
          <p:nvPr>
            <p:ph type="body" sz="quarter" idx="10"/>
          </p:nvPr>
        </p:nvSpPr>
        <p:spPr/>
        <p:txBody>
          <a:bodyPr/>
          <a:lstStyle/>
          <a:p>
            <a:r>
              <a:rPr lang="fr-FR" dirty="0">
                <a:solidFill>
                  <a:srgbClr val="334D5C"/>
                </a:solidFill>
              </a:rPr>
              <a:t>Cinq cas concrets de prélèvement à la source</a:t>
            </a:r>
          </a:p>
        </p:txBody>
      </p:sp>
      <p:sp>
        <p:nvSpPr>
          <p:cNvPr id="3" name="Rectangle 2">
            <a:extLst>
              <a:ext uri="{FF2B5EF4-FFF2-40B4-BE49-F238E27FC236}">
                <a16:creationId xmlns:a16="http://schemas.microsoft.com/office/drawing/2014/main" id="{3285B461-8C7D-4600-95DC-C14744787523}"/>
              </a:ext>
            </a:extLst>
          </p:cNvPr>
          <p:cNvSpPr/>
          <p:nvPr/>
        </p:nvSpPr>
        <p:spPr>
          <a:xfrm>
            <a:off x="2895600" y="746125"/>
            <a:ext cx="1219200" cy="21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334D5C"/>
                </a:solidFill>
              </a:rPr>
              <a:t>Célibataire</a:t>
            </a:r>
          </a:p>
          <a:p>
            <a:pPr algn="ctr"/>
            <a:r>
              <a:rPr lang="fr-FR" sz="1400" b="1" dirty="0">
                <a:solidFill>
                  <a:srgbClr val="334D5C"/>
                </a:solidFill>
              </a:rPr>
              <a:t>1 700 €</a:t>
            </a:r>
          </a:p>
        </p:txBody>
      </p:sp>
      <p:sp>
        <p:nvSpPr>
          <p:cNvPr id="4" name="Rectangle 3">
            <a:extLst>
              <a:ext uri="{FF2B5EF4-FFF2-40B4-BE49-F238E27FC236}">
                <a16:creationId xmlns:a16="http://schemas.microsoft.com/office/drawing/2014/main" id="{CF009C24-198C-411A-82C1-C3719BAB9ACA}"/>
              </a:ext>
            </a:extLst>
          </p:cNvPr>
          <p:cNvSpPr/>
          <p:nvPr/>
        </p:nvSpPr>
        <p:spPr>
          <a:xfrm>
            <a:off x="2895600" y="3058524"/>
            <a:ext cx="1219200" cy="19069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334D5C"/>
                </a:solidFill>
              </a:rPr>
              <a:t>Couple</a:t>
            </a:r>
          </a:p>
        </p:txBody>
      </p:sp>
      <p:sp>
        <p:nvSpPr>
          <p:cNvPr id="5" name="Rectangle 4">
            <a:extLst>
              <a:ext uri="{FF2B5EF4-FFF2-40B4-BE49-F238E27FC236}">
                <a16:creationId xmlns:a16="http://schemas.microsoft.com/office/drawing/2014/main" id="{C93E6807-5A84-4B96-81AA-266210500BF8}"/>
              </a:ext>
            </a:extLst>
          </p:cNvPr>
          <p:cNvSpPr/>
          <p:nvPr/>
        </p:nvSpPr>
        <p:spPr>
          <a:xfrm>
            <a:off x="2895600" y="4327525"/>
            <a:ext cx="1219200"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i="1" dirty="0">
                <a:solidFill>
                  <a:schemeClr val="bg1"/>
                </a:solidFill>
              </a:rPr>
              <a:t>Conjoint 1</a:t>
            </a:r>
          </a:p>
          <a:p>
            <a:pPr algn="ctr"/>
            <a:r>
              <a:rPr lang="fr-FR" sz="1000" b="1" dirty="0">
                <a:solidFill>
                  <a:schemeClr val="bg1"/>
                </a:solidFill>
              </a:rPr>
              <a:t>1 500 €</a:t>
            </a:r>
          </a:p>
        </p:txBody>
      </p:sp>
      <p:sp>
        <p:nvSpPr>
          <p:cNvPr id="7" name="Rectangle 6">
            <a:extLst>
              <a:ext uri="{FF2B5EF4-FFF2-40B4-BE49-F238E27FC236}">
                <a16:creationId xmlns:a16="http://schemas.microsoft.com/office/drawing/2014/main" id="{114B0551-A63B-4380-8F4A-F86F02C3CD82}"/>
              </a:ext>
            </a:extLst>
          </p:cNvPr>
          <p:cNvSpPr/>
          <p:nvPr/>
        </p:nvSpPr>
        <p:spPr>
          <a:xfrm>
            <a:off x="2895600" y="4660696"/>
            <a:ext cx="1219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i="1" dirty="0">
                <a:solidFill>
                  <a:schemeClr val="bg1"/>
                </a:solidFill>
              </a:rPr>
              <a:t>Conjoint 2</a:t>
            </a:r>
          </a:p>
          <a:p>
            <a:pPr algn="ctr"/>
            <a:r>
              <a:rPr lang="fr-FR" sz="1000" b="1" dirty="0">
                <a:solidFill>
                  <a:schemeClr val="bg1"/>
                </a:solidFill>
              </a:rPr>
              <a:t>6 000 €</a:t>
            </a:r>
          </a:p>
        </p:txBody>
      </p:sp>
      <p:pic>
        <p:nvPicPr>
          <p:cNvPr id="9" name="Graphique 8" descr="Homme">
            <a:extLst>
              <a:ext uri="{FF2B5EF4-FFF2-40B4-BE49-F238E27FC236}">
                <a16:creationId xmlns:a16="http://schemas.microsoft.com/office/drawing/2014/main" id="{EB1834BF-BCA2-4713-8F91-8DE3C1B5481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163200" y="919720"/>
            <a:ext cx="684000" cy="684000"/>
          </a:xfrm>
          <a:prstGeom prst="rect">
            <a:avLst/>
          </a:prstGeom>
        </p:spPr>
      </p:pic>
      <p:pic>
        <p:nvPicPr>
          <p:cNvPr id="11" name="Graphique 10" descr="Homme et femme">
            <a:extLst>
              <a:ext uri="{FF2B5EF4-FFF2-40B4-BE49-F238E27FC236}">
                <a16:creationId xmlns:a16="http://schemas.microsoft.com/office/drawing/2014/main" id="{DFF07D38-ECF0-4AD5-8002-FCBAA141F2E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163200" y="3262525"/>
            <a:ext cx="684000" cy="684000"/>
          </a:xfrm>
          <a:prstGeom prst="rect">
            <a:avLst/>
          </a:prstGeom>
        </p:spPr>
      </p:pic>
      <p:sp>
        <p:nvSpPr>
          <p:cNvPr id="12" name="Rectangle 11">
            <a:extLst>
              <a:ext uri="{FF2B5EF4-FFF2-40B4-BE49-F238E27FC236}">
                <a16:creationId xmlns:a16="http://schemas.microsoft.com/office/drawing/2014/main" id="{85676BD1-5B3F-4B27-AD4E-D2CF39A328C1}"/>
              </a:ext>
            </a:extLst>
          </p:cNvPr>
          <p:cNvSpPr/>
          <p:nvPr/>
        </p:nvSpPr>
        <p:spPr>
          <a:xfrm>
            <a:off x="2895600" y="284428"/>
            <a:ext cx="1219200" cy="304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334D5C"/>
                </a:solidFill>
              </a:rPr>
              <a:t>Salaire NET</a:t>
            </a:r>
          </a:p>
        </p:txBody>
      </p:sp>
      <p:sp>
        <p:nvSpPr>
          <p:cNvPr id="13" name="Rectangle 12">
            <a:extLst>
              <a:ext uri="{FF2B5EF4-FFF2-40B4-BE49-F238E27FC236}">
                <a16:creationId xmlns:a16="http://schemas.microsoft.com/office/drawing/2014/main" id="{DC98A368-88A8-4DF7-8952-493B9BFA66DB}"/>
              </a:ext>
            </a:extLst>
          </p:cNvPr>
          <p:cNvSpPr/>
          <p:nvPr/>
        </p:nvSpPr>
        <p:spPr>
          <a:xfrm>
            <a:off x="2895600" y="288015"/>
            <a:ext cx="1219200" cy="304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334D5C"/>
                </a:solidFill>
              </a:rPr>
              <a:t>Salaire NET</a:t>
            </a:r>
          </a:p>
        </p:txBody>
      </p:sp>
      <p:sp>
        <p:nvSpPr>
          <p:cNvPr id="14" name="Rectangle 13">
            <a:extLst>
              <a:ext uri="{FF2B5EF4-FFF2-40B4-BE49-F238E27FC236}">
                <a16:creationId xmlns:a16="http://schemas.microsoft.com/office/drawing/2014/main" id="{08BA9DB9-0403-475C-9D0B-5D10A2F2CDE2}"/>
              </a:ext>
            </a:extLst>
          </p:cNvPr>
          <p:cNvSpPr/>
          <p:nvPr/>
        </p:nvSpPr>
        <p:spPr>
          <a:xfrm>
            <a:off x="4267200" y="284428"/>
            <a:ext cx="2286000" cy="304800"/>
          </a:xfrm>
          <a:prstGeom prst="rect">
            <a:avLst/>
          </a:prstGeom>
          <a:solidFill>
            <a:srgbClr val="F1C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334D5C"/>
                </a:solidFill>
              </a:rPr>
              <a:t>Avant la réforme</a:t>
            </a:r>
          </a:p>
        </p:txBody>
      </p:sp>
      <p:sp>
        <p:nvSpPr>
          <p:cNvPr id="15" name="Rectangle 14">
            <a:extLst>
              <a:ext uri="{FF2B5EF4-FFF2-40B4-BE49-F238E27FC236}">
                <a16:creationId xmlns:a16="http://schemas.microsoft.com/office/drawing/2014/main" id="{69B08B28-60B5-43F8-B0C1-DDD0BDFDC145}"/>
              </a:ext>
            </a:extLst>
          </p:cNvPr>
          <p:cNvSpPr/>
          <p:nvPr/>
        </p:nvSpPr>
        <p:spPr>
          <a:xfrm>
            <a:off x="6705600" y="284428"/>
            <a:ext cx="2286000" cy="3048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Après la réforme</a:t>
            </a:r>
          </a:p>
        </p:txBody>
      </p:sp>
      <p:sp>
        <p:nvSpPr>
          <p:cNvPr id="16" name="Rectangle 15">
            <a:extLst>
              <a:ext uri="{FF2B5EF4-FFF2-40B4-BE49-F238E27FC236}">
                <a16:creationId xmlns:a16="http://schemas.microsoft.com/office/drawing/2014/main" id="{B697E466-D9D7-41B4-AB79-0C93C7011621}"/>
              </a:ext>
            </a:extLst>
          </p:cNvPr>
          <p:cNvSpPr/>
          <p:nvPr/>
        </p:nvSpPr>
        <p:spPr>
          <a:xfrm>
            <a:off x="6688394" y="746125"/>
            <a:ext cx="2286000" cy="6840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200" b="1" dirty="0">
                <a:solidFill>
                  <a:schemeClr val="bg1"/>
                </a:solidFill>
              </a:rPr>
              <a:t>53 € x 12 </a:t>
            </a:r>
            <a:r>
              <a:rPr lang="fr-FR" sz="1100" dirty="0">
                <a:solidFill>
                  <a:schemeClr val="bg1"/>
                </a:solidFill>
              </a:rPr>
              <a:t>prélèvements</a:t>
            </a:r>
            <a:r>
              <a:rPr lang="fr-FR" sz="1200" dirty="0">
                <a:solidFill>
                  <a:schemeClr val="bg1"/>
                </a:solidFill>
              </a:rPr>
              <a:t>	</a:t>
            </a:r>
            <a:r>
              <a:rPr lang="fr-FR" sz="1400" b="1" dirty="0">
                <a:solidFill>
                  <a:srgbClr val="334D5C"/>
                </a:solidFill>
              </a:rPr>
              <a:t>= 636 €</a:t>
            </a:r>
          </a:p>
        </p:txBody>
      </p:sp>
      <p:sp>
        <p:nvSpPr>
          <p:cNvPr id="17" name="Rectangle 16">
            <a:extLst>
              <a:ext uri="{FF2B5EF4-FFF2-40B4-BE49-F238E27FC236}">
                <a16:creationId xmlns:a16="http://schemas.microsoft.com/office/drawing/2014/main" id="{6A5EBA6B-776E-48ED-9BF8-3A199AF84966}"/>
              </a:ext>
            </a:extLst>
          </p:cNvPr>
          <p:cNvSpPr/>
          <p:nvPr/>
        </p:nvSpPr>
        <p:spPr>
          <a:xfrm>
            <a:off x="6688394" y="1484125"/>
            <a:ext cx="2286000" cy="6840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200" b="1" dirty="0">
                <a:solidFill>
                  <a:schemeClr val="bg1"/>
                </a:solidFill>
              </a:rPr>
              <a:t>53 € x 12 </a:t>
            </a:r>
            <a:r>
              <a:rPr lang="fr-FR" sz="1200" dirty="0">
                <a:solidFill>
                  <a:schemeClr val="bg1"/>
                </a:solidFill>
              </a:rPr>
              <a:t>prélèvements </a:t>
            </a:r>
            <a:r>
              <a:rPr lang="fr-FR" sz="1400" b="1" dirty="0">
                <a:solidFill>
                  <a:srgbClr val="334D5C"/>
                </a:solidFill>
              </a:rPr>
              <a:t>= 636 €</a:t>
            </a:r>
          </a:p>
          <a:p>
            <a:pPr>
              <a:tabLst>
                <a:tab pos="1435100" algn="l"/>
              </a:tabLst>
            </a:pPr>
            <a:r>
              <a:rPr lang="fr-FR" sz="1000" i="1" dirty="0">
                <a:solidFill>
                  <a:srgbClr val="334D5C"/>
                </a:solidFill>
              </a:rPr>
              <a:t>Remboursement 60 % en  janvier	</a:t>
            </a:r>
          </a:p>
          <a:p>
            <a:pPr>
              <a:tabLst>
                <a:tab pos="1435100" algn="l"/>
              </a:tabLst>
            </a:pPr>
            <a:r>
              <a:rPr lang="fr-FR" sz="1000" i="1" dirty="0">
                <a:solidFill>
                  <a:srgbClr val="334D5C"/>
                </a:solidFill>
              </a:rPr>
              <a:t>Et 40 % septembre (500 €)	</a:t>
            </a:r>
            <a:r>
              <a:rPr lang="fr-FR" sz="1400" b="1" dirty="0">
                <a:solidFill>
                  <a:schemeClr val="bg1"/>
                </a:solidFill>
              </a:rPr>
              <a:t>= 500 €</a:t>
            </a:r>
          </a:p>
        </p:txBody>
      </p:sp>
      <p:sp>
        <p:nvSpPr>
          <p:cNvPr id="18" name="Rectangle 17">
            <a:extLst>
              <a:ext uri="{FF2B5EF4-FFF2-40B4-BE49-F238E27FC236}">
                <a16:creationId xmlns:a16="http://schemas.microsoft.com/office/drawing/2014/main" id="{04ABAFCF-5152-40A0-8054-557DDE05AC8E}"/>
              </a:ext>
            </a:extLst>
          </p:cNvPr>
          <p:cNvSpPr/>
          <p:nvPr/>
        </p:nvSpPr>
        <p:spPr>
          <a:xfrm>
            <a:off x="6688394" y="2222125"/>
            <a:ext cx="2286000" cy="684000"/>
          </a:xfrm>
          <a:prstGeom prst="rect">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100" b="1" dirty="0">
                <a:solidFill>
                  <a:schemeClr val="bg1"/>
                </a:solidFill>
              </a:rPr>
              <a:t>100 € x 12 </a:t>
            </a:r>
            <a:r>
              <a:rPr lang="fr-FR" sz="1100" dirty="0">
                <a:solidFill>
                  <a:schemeClr val="bg1"/>
                </a:solidFill>
              </a:rPr>
              <a:t>prélèvements </a:t>
            </a:r>
            <a:r>
              <a:rPr lang="fr-FR" sz="1200" b="1" dirty="0">
                <a:solidFill>
                  <a:srgbClr val="334D5C"/>
                </a:solidFill>
              </a:rPr>
              <a:t>= 1 000 €</a:t>
            </a:r>
          </a:p>
          <a:p>
            <a:pPr>
              <a:tabLst>
                <a:tab pos="1435100" algn="l"/>
              </a:tabLst>
            </a:pPr>
            <a:r>
              <a:rPr lang="fr-FR" sz="1100" b="1" dirty="0">
                <a:solidFill>
                  <a:schemeClr val="bg1"/>
                </a:solidFill>
              </a:rPr>
              <a:t>44€ x 12 </a:t>
            </a:r>
            <a:r>
              <a:rPr lang="fr-FR" sz="1100" dirty="0">
                <a:solidFill>
                  <a:schemeClr val="bg1"/>
                </a:solidFill>
              </a:rPr>
              <a:t>acomptes            </a:t>
            </a:r>
            <a:r>
              <a:rPr lang="fr-FR" sz="1200" b="1" dirty="0">
                <a:solidFill>
                  <a:schemeClr val="bg1"/>
                </a:solidFill>
              </a:rPr>
              <a:t>=  528 €</a:t>
            </a:r>
          </a:p>
          <a:p>
            <a:pPr>
              <a:tabLst>
                <a:tab pos="1435100" algn="l"/>
              </a:tabLst>
            </a:pPr>
            <a:r>
              <a:rPr lang="fr-FR" sz="900" i="1" dirty="0">
                <a:solidFill>
                  <a:srgbClr val="334D5C"/>
                </a:solidFill>
              </a:rPr>
              <a:t>Remboursement en  janvier  et septembre de 500 €                                                  </a:t>
            </a:r>
            <a:r>
              <a:rPr lang="fr-FR" sz="1200" b="1" dirty="0">
                <a:solidFill>
                  <a:schemeClr val="bg1"/>
                </a:solidFill>
              </a:rPr>
              <a:t>= 500 €</a:t>
            </a:r>
          </a:p>
        </p:txBody>
      </p:sp>
      <p:sp>
        <p:nvSpPr>
          <p:cNvPr id="19" name="Rectangle 18">
            <a:extLst>
              <a:ext uri="{FF2B5EF4-FFF2-40B4-BE49-F238E27FC236}">
                <a16:creationId xmlns:a16="http://schemas.microsoft.com/office/drawing/2014/main" id="{92EB096E-2F20-4EE4-BA39-E00DC7D15DB9}"/>
              </a:ext>
            </a:extLst>
          </p:cNvPr>
          <p:cNvSpPr/>
          <p:nvPr/>
        </p:nvSpPr>
        <p:spPr>
          <a:xfrm>
            <a:off x="4267200" y="746125"/>
            <a:ext cx="1066800"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dirty="0">
                <a:solidFill>
                  <a:srgbClr val="334D5C"/>
                </a:solidFill>
              </a:rPr>
              <a:t>Sans crédit d’impôt</a:t>
            </a:r>
          </a:p>
        </p:txBody>
      </p:sp>
      <p:sp>
        <p:nvSpPr>
          <p:cNvPr id="20" name="Rectangle 19">
            <a:extLst>
              <a:ext uri="{FF2B5EF4-FFF2-40B4-BE49-F238E27FC236}">
                <a16:creationId xmlns:a16="http://schemas.microsoft.com/office/drawing/2014/main" id="{2D8F1DA6-D96E-46B0-AE42-6491AABB5B51}"/>
              </a:ext>
            </a:extLst>
          </p:cNvPr>
          <p:cNvSpPr/>
          <p:nvPr/>
        </p:nvSpPr>
        <p:spPr>
          <a:xfrm>
            <a:off x="5469194" y="746125"/>
            <a:ext cx="1084006"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435100" algn="l"/>
              </a:tabLst>
            </a:pPr>
            <a:r>
              <a:rPr lang="fr-FR" sz="1000" b="1" dirty="0">
                <a:solidFill>
                  <a:srgbClr val="334D5C"/>
                </a:solidFill>
              </a:rPr>
              <a:t>688 €</a:t>
            </a:r>
          </a:p>
          <a:p>
            <a:pPr algn="ctr">
              <a:tabLst>
                <a:tab pos="1435100" algn="l"/>
              </a:tabLst>
            </a:pPr>
            <a:r>
              <a:rPr lang="fr-FR" sz="1000" dirty="0">
                <a:solidFill>
                  <a:srgbClr val="334D5C"/>
                </a:solidFill>
              </a:rPr>
              <a:t>Tiers ou mensualités (10 x 69€)</a:t>
            </a:r>
          </a:p>
        </p:txBody>
      </p:sp>
      <p:sp>
        <p:nvSpPr>
          <p:cNvPr id="22" name="Rectangle 21">
            <a:extLst>
              <a:ext uri="{FF2B5EF4-FFF2-40B4-BE49-F238E27FC236}">
                <a16:creationId xmlns:a16="http://schemas.microsoft.com/office/drawing/2014/main" id="{7D642C94-6D7F-4C6E-938A-7E8330DC1244}"/>
              </a:ext>
            </a:extLst>
          </p:cNvPr>
          <p:cNvSpPr/>
          <p:nvPr/>
        </p:nvSpPr>
        <p:spPr>
          <a:xfrm>
            <a:off x="4267200" y="1484125"/>
            <a:ext cx="1066800"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dirty="0">
                <a:solidFill>
                  <a:srgbClr val="334D5C"/>
                </a:solidFill>
              </a:rPr>
              <a:t>Avec crédit d’impôt salarié domicile</a:t>
            </a:r>
          </a:p>
          <a:p>
            <a:pPr>
              <a:tabLst>
                <a:tab pos="1435100" algn="l"/>
              </a:tabLst>
            </a:pPr>
            <a:r>
              <a:rPr lang="fr-FR" sz="1000" b="1" dirty="0">
                <a:solidFill>
                  <a:srgbClr val="334D5C"/>
                </a:solidFill>
              </a:rPr>
              <a:t>500€</a:t>
            </a:r>
          </a:p>
        </p:txBody>
      </p:sp>
      <p:sp>
        <p:nvSpPr>
          <p:cNvPr id="23" name="Rectangle 22">
            <a:extLst>
              <a:ext uri="{FF2B5EF4-FFF2-40B4-BE49-F238E27FC236}">
                <a16:creationId xmlns:a16="http://schemas.microsoft.com/office/drawing/2014/main" id="{C399904D-B7B7-42A0-9BDD-593284AF9364}"/>
              </a:ext>
            </a:extLst>
          </p:cNvPr>
          <p:cNvSpPr/>
          <p:nvPr/>
        </p:nvSpPr>
        <p:spPr>
          <a:xfrm>
            <a:off x="5486400" y="1484125"/>
            <a:ext cx="1143000"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435100" algn="l"/>
              </a:tabLst>
            </a:pPr>
            <a:r>
              <a:rPr lang="fr-FR" sz="1000" b="1" dirty="0">
                <a:solidFill>
                  <a:srgbClr val="334D5C"/>
                </a:solidFill>
              </a:rPr>
              <a:t>188 €</a:t>
            </a:r>
          </a:p>
          <a:p>
            <a:pPr algn="ctr">
              <a:tabLst>
                <a:tab pos="1435100" algn="l"/>
              </a:tabLst>
            </a:pPr>
            <a:r>
              <a:rPr lang="fr-FR" sz="1000" dirty="0">
                <a:solidFill>
                  <a:srgbClr val="334D5C"/>
                </a:solidFill>
              </a:rPr>
              <a:t>Tiers ou mensualités (10 x 19 €)</a:t>
            </a:r>
          </a:p>
        </p:txBody>
      </p:sp>
      <p:sp>
        <p:nvSpPr>
          <p:cNvPr id="24" name="Rectangle 23">
            <a:extLst>
              <a:ext uri="{FF2B5EF4-FFF2-40B4-BE49-F238E27FC236}">
                <a16:creationId xmlns:a16="http://schemas.microsoft.com/office/drawing/2014/main" id="{FD3027FE-0899-45C9-8E85-60D59F3CBF6A}"/>
              </a:ext>
            </a:extLst>
          </p:cNvPr>
          <p:cNvSpPr/>
          <p:nvPr/>
        </p:nvSpPr>
        <p:spPr>
          <a:xfrm>
            <a:off x="4267200" y="2222125"/>
            <a:ext cx="1066800"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dirty="0">
                <a:solidFill>
                  <a:srgbClr val="334D5C"/>
                </a:solidFill>
              </a:rPr>
              <a:t>Avec crédit d’impôt </a:t>
            </a:r>
            <a:r>
              <a:rPr lang="fr-FR" sz="1000" b="1" dirty="0">
                <a:solidFill>
                  <a:srgbClr val="334D5C"/>
                </a:solidFill>
              </a:rPr>
              <a:t>500€</a:t>
            </a:r>
          </a:p>
          <a:p>
            <a:pPr>
              <a:tabLst>
                <a:tab pos="1435100" algn="l"/>
              </a:tabLst>
            </a:pPr>
            <a:r>
              <a:rPr lang="fr-FR" sz="1000" dirty="0">
                <a:solidFill>
                  <a:srgbClr val="334D5C"/>
                </a:solidFill>
              </a:rPr>
              <a:t>Et revenus fonciers</a:t>
            </a:r>
            <a:r>
              <a:rPr lang="fr-FR" sz="1000" b="1" dirty="0">
                <a:solidFill>
                  <a:srgbClr val="334D5C"/>
                </a:solidFill>
              </a:rPr>
              <a:t> 600€</a:t>
            </a:r>
          </a:p>
        </p:txBody>
      </p:sp>
      <p:sp>
        <p:nvSpPr>
          <p:cNvPr id="25" name="Rectangle 24">
            <a:extLst>
              <a:ext uri="{FF2B5EF4-FFF2-40B4-BE49-F238E27FC236}">
                <a16:creationId xmlns:a16="http://schemas.microsoft.com/office/drawing/2014/main" id="{BD83250E-8FB7-4F09-9695-937F6414BCA6}"/>
              </a:ext>
            </a:extLst>
          </p:cNvPr>
          <p:cNvSpPr/>
          <p:nvPr/>
        </p:nvSpPr>
        <p:spPr>
          <a:xfrm>
            <a:off x="5469194" y="2222125"/>
            <a:ext cx="1084006" cy="684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435100" algn="l"/>
              </a:tabLst>
            </a:pPr>
            <a:r>
              <a:rPr lang="fr-FR" sz="1000" b="1" dirty="0">
                <a:solidFill>
                  <a:srgbClr val="334D5C"/>
                </a:solidFill>
              </a:rPr>
              <a:t>1 381 €</a:t>
            </a:r>
          </a:p>
          <a:p>
            <a:pPr algn="ctr">
              <a:tabLst>
                <a:tab pos="1435100" algn="l"/>
              </a:tabLst>
            </a:pPr>
            <a:r>
              <a:rPr lang="fr-FR" sz="1000" dirty="0">
                <a:solidFill>
                  <a:srgbClr val="334D5C"/>
                </a:solidFill>
              </a:rPr>
              <a:t>Tiers ou mensualités (10 x 138 €)</a:t>
            </a:r>
          </a:p>
        </p:txBody>
      </p:sp>
      <p:sp>
        <p:nvSpPr>
          <p:cNvPr id="26" name="Rectangle 25">
            <a:extLst>
              <a:ext uri="{FF2B5EF4-FFF2-40B4-BE49-F238E27FC236}">
                <a16:creationId xmlns:a16="http://schemas.microsoft.com/office/drawing/2014/main" id="{7AFABF66-3044-4161-A7F7-139654E97A49}"/>
              </a:ext>
            </a:extLst>
          </p:cNvPr>
          <p:cNvSpPr/>
          <p:nvPr/>
        </p:nvSpPr>
        <p:spPr>
          <a:xfrm>
            <a:off x="4267200" y="3058525"/>
            <a:ext cx="1066800" cy="88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dirty="0">
                <a:solidFill>
                  <a:srgbClr val="334D5C"/>
                </a:solidFill>
              </a:rPr>
              <a:t>Couple imposé à un </a:t>
            </a:r>
            <a:r>
              <a:rPr lang="fr-FR" sz="1000" b="1" dirty="0">
                <a:solidFill>
                  <a:srgbClr val="334D5C"/>
                </a:solidFill>
              </a:rPr>
              <a:t>taux d’imposition identique</a:t>
            </a:r>
          </a:p>
        </p:txBody>
      </p:sp>
      <p:sp>
        <p:nvSpPr>
          <p:cNvPr id="27" name="Rectangle 26">
            <a:extLst>
              <a:ext uri="{FF2B5EF4-FFF2-40B4-BE49-F238E27FC236}">
                <a16:creationId xmlns:a16="http://schemas.microsoft.com/office/drawing/2014/main" id="{0A79DFD6-7DFF-4E0D-8201-10B732AC71E7}"/>
              </a:ext>
            </a:extLst>
          </p:cNvPr>
          <p:cNvSpPr/>
          <p:nvPr/>
        </p:nvSpPr>
        <p:spPr>
          <a:xfrm>
            <a:off x="4267200" y="4098925"/>
            <a:ext cx="1066800" cy="8665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dirty="0">
                <a:solidFill>
                  <a:srgbClr val="334D5C"/>
                </a:solidFill>
              </a:rPr>
              <a:t>Couple qui opte pour un </a:t>
            </a:r>
            <a:r>
              <a:rPr lang="fr-FR" sz="1000" b="1" dirty="0">
                <a:solidFill>
                  <a:srgbClr val="334D5C"/>
                </a:solidFill>
              </a:rPr>
              <a:t>taux individualisé</a:t>
            </a:r>
          </a:p>
        </p:txBody>
      </p:sp>
      <p:sp>
        <p:nvSpPr>
          <p:cNvPr id="28" name="Rectangle 27">
            <a:extLst>
              <a:ext uri="{FF2B5EF4-FFF2-40B4-BE49-F238E27FC236}">
                <a16:creationId xmlns:a16="http://schemas.microsoft.com/office/drawing/2014/main" id="{2EA3C478-196E-4CD1-AB01-28FC58871EF6}"/>
              </a:ext>
            </a:extLst>
          </p:cNvPr>
          <p:cNvSpPr/>
          <p:nvPr/>
        </p:nvSpPr>
        <p:spPr>
          <a:xfrm>
            <a:off x="5486400" y="3058524"/>
            <a:ext cx="1066800" cy="887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435100" algn="l"/>
              </a:tabLst>
            </a:pPr>
            <a:r>
              <a:rPr lang="fr-FR" sz="1000" b="1" dirty="0">
                <a:solidFill>
                  <a:srgbClr val="334D5C"/>
                </a:solidFill>
              </a:rPr>
              <a:t>12 704 €</a:t>
            </a:r>
          </a:p>
          <a:p>
            <a:pPr algn="ctr">
              <a:tabLst>
                <a:tab pos="1435100" algn="l"/>
              </a:tabLst>
            </a:pPr>
            <a:r>
              <a:rPr lang="fr-FR" sz="1000" dirty="0">
                <a:solidFill>
                  <a:srgbClr val="334D5C"/>
                </a:solidFill>
              </a:rPr>
              <a:t>Tiers ou mensualités (10 x 1 270€)</a:t>
            </a:r>
          </a:p>
        </p:txBody>
      </p:sp>
      <p:sp>
        <p:nvSpPr>
          <p:cNvPr id="29" name="Rectangle 28">
            <a:extLst>
              <a:ext uri="{FF2B5EF4-FFF2-40B4-BE49-F238E27FC236}">
                <a16:creationId xmlns:a16="http://schemas.microsoft.com/office/drawing/2014/main" id="{FF4677C7-ADBF-40A2-ADC6-B9EBF7C14367}"/>
              </a:ext>
            </a:extLst>
          </p:cNvPr>
          <p:cNvSpPr/>
          <p:nvPr/>
        </p:nvSpPr>
        <p:spPr>
          <a:xfrm>
            <a:off x="5486400" y="4098923"/>
            <a:ext cx="1066800" cy="8665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435100" algn="l"/>
              </a:tabLst>
            </a:pPr>
            <a:r>
              <a:rPr lang="fr-FR" sz="1000" b="1" dirty="0">
                <a:solidFill>
                  <a:srgbClr val="334D5C"/>
                </a:solidFill>
              </a:rPr>
              <a:t>12 704 €</a:t>
            </a:r>
          </a:p>
          <a:p>
            <a:pPr algn="ctr">
              <a:tabLst>
                <a:tab pos="1435100" algn="l"/>
              </a:tabLst>
            </a:pPr>
            <a:r>
              <a:rPr lang="fr-FR" sz="1000" dirty="0">
                <a:solidFill>
                  <a:srgbClr val="334D5C"/>
                </a:solidFill>
              </a:rPr>
              <a:t>Tiers ou mensualités ( 10 x 1 270€)</a:t>
            </a:r>
          </a:p>
        </p:txBody>
      </p:sp>
      <p:sp>
        <p:nvSpPr>
          <p:cNvPr id="30" name="Rectangle 29">
            <a:extLst>
              <a:ext uri="{FF2B5EF4-FFF2-40B4-BE49-F238E27FC236}">
                <a16:creationId xmlns:a16="http://schemas.microsoft.com/office/drawing/2014/main" id="{7BC4CA41-B160-433E-80A3-AF2814581B5E}"/>
              </a:ext>
            </a:extLst>
          </p:cNvPr>
          <p:cNvSpPr/>
          <p:nvPr/>
        </p:nvSpPr>
        <p:spPr>
          <a:xfrm>
            <a:off x="6683478" y="3058523"/>
            <a:ext cx="2286000" cy="887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tabLst>
                <a:tab pos="1435100" algn="l"/>
              </a:tabLst>
            </a:pPr>
            <a:r>
              <a:rPr lang="fr-FR" sz="1000" b="1" dirty="0">
                <a:solidFill>
                  <a:srgbClr val="334D5C"/>
                </a:solidFill>
              </a:rPr>
              <a:t>TOTAL	= 12 696€</a:t>
            </a:r>
            <a:endParaRPr lang="fr-FR" sz="1000" dirty="0">
              <a:solidFill>
                <a:srgbClr val="334D5C"/>
              </a:solidFill>
            </a:endParaRPr>
          </a:p>
        </p:txBody>
      </p:sp>
      <p:sp>
        <p:nvSpPr>
          <p:cNvPr id="31" name="Rectangle 30">
            <a:extLst>
              <a:ext uri="{FF2B5EF4-FFF2-40B4-BE49-F238E27FC236}">
                <a16:creationId xmlns:a16="http://schemas.microsoft.com/office/drawing/2014/main" id="{2CE4AAEF-F367-4001-AC74-44978C77C860}"/>
              </a:ext>
            </a:extLst>
          </p:cNvPr>
          <p:cNvSpPr/>
          <p:nvPr/>
        </p:nvSpPr>
        <p:spPr>
          <a:xfrm>
            <a:off x="6683478" y="4098923"/>
            <a:ext cx="2286000" cy="8665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tabLst>
                <a:tab pos="1435100" algn="l"/>
              </a:tabLst>
            </a:pPr>
            <a:r>
              <a:rPr lang="fr-FR" sz="1000" b="1" dirty="0">
                <a:solidFill>
                  <a:srgbClr val="334D5C"/>
                </a:solidFill>
              </a:rPr>
              <a:t>TOTAL	= 12 732 €</a:t>
            </a:r>
            <a:endParaRPr lang="fr-FR" sz="1000" dirty="0">
              <a:solidFill>
                <a:srgbClr val="334D5C"/>
              </a:solidFill>
            </a:endParaRPr>
          </a:p>
        </p:txBody>
      </p:sp>
      <p:sp>
        <p:nvSpPr>
          <p:cNvPr id="32" name="Rectangle 31">
            <a:extLst>
              <a:ext uri="{FF2B5EF4-FFF2-40B4-BE49-F238E27FC236}">
                <a16:creationId xmlns:a16="http://schemas.microsoft.com/office/drawing/2014/main" id="{C15C6638-5E0B-40B9-8CC2-F688C3E96C60}"/>
              </a:ext>
            </a:extLst>
          </p:cNvPr>
          <p:cNvSpPr/>
          <p:nvPr/>
        </p:nvSpPr>
        <p:spPr>
          <a:xfrm>
            <a:off x="6683478" y="3058523"/>
            <a:ext cx="2286000" cy="28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b="1" dirty="0">
                <a:solidFill>
                  <a:schemeClr val="bg1"/>
                </a:solidFill>
              </a:rPr>
              <a:t>212€ x 12 </a:t>
            </a:r>
            <a:r>
              <a:rPr lang="fr-FR" sz="1000" dirty="0">
                <a:solidFill>
                  <a:schemeClr val="bg1"/>
                </a:solidFill>
              </a:rPr>
              <a:t>prélèvements 	</a:t>
            </a:r>
            <a:r>
              <a:rPr lang="fr-FR" sz="1050" b="1" dirty="0">
                <a:solidFill>
                  <a:srgbClr val="334D5C"/>
                </a:solidFill>
              </a:rPr>
              <a:t>= 2 544 €</a:t>
            </a:r>
            <a:endParaRPr lang="fr-FR" sz="1000" b="1" dirty="0">
              <a:solidFill>
                <a:schemeClr val="bg1"/>
              </a:solidFill>
            </a:endParaRPr>
          </a:p>
        </p:txBody>
      </p:sp>
      <p:sp>
        <p:nvSpPr>
          <p:cNvPr id="33" name="Rectangle 32">
            <a:extLst>
              <a:ext uri="{FF2B5EF4-FFF2-40B4-BE49-F238E27FC236}">
                <a16:creationId xmlns:a16="http://schemas.microsoft.com/office/drawing/2014/main" id="{363A7364-44F2-4F24-ADBD-4BCE96CB7ACB}"/>
              </a:ext>
            </a:extLst>
          </p:cNvPr>
          <p:cNvSpPr/>
          <p:nvPr/>
        </p:nvSpPr>
        <p:spPr>
          <a:xfrm>
            <a:off x="6683478" y="3429925"/>
            <a:ext cx="2286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b="1" dirty="0">
                <a:solidFill>
                  <a:schemeClr val="bg1"/>
                </a:solidFill>
              </a:rPr>
              <a:t>846 € x 12 </a:t>
            </a:r>
            <a:r>
              <a:rPr lang="fr-FR" sz="1000" dirty="0">
                <a:solidFill>
                  <a:schemeClr val="bg1"/>
                </a:solidFill>
              </a:rPr>
              <a:t>prélèvements </a:t>
            </a:r>
            <a:r>
              <a:rPr lang="fr-FR" sz="1050" dirty="0">
                <a:solidFill>
                  <a:schemeClr val="bg1"/>
                </a:solidFill>
              </a:rPr>
              <a:t>	</a:t>
            </a:r>
            <a:r>
              <a:rPr lang="fr-FR" sz="1050" b="1" dirty="0">
                <a:solidFill>
                  <a:srgbClr val="334D5C"/>
                </a:solidFill>
              </a:rPr>
              <a:t>= 10 152 €</a:t>
            </a:r>
            <a:endParaRPr lang="fr-FR" sz="1000" b="1" dirty="0">
              <a:solidFill>
                <a:schemeClr val="bg1"/>
              </a:solidFill>
            </a:endParaRPr>
          </a:p>
        </p:txBody>
      </p:sp>
      <p:sp>
        <p:nvSpPr>
          <p:cNvPr id="34" name="Rectangle 33">
            <a:extLst>
              <a:ext uri="{FF2B5EF4-FFF2-40B4-BE49-F238E27FC236}">
                <a16:creationId xmlns:a16="http://schemas.microsoft.com/office/drawing/2014/main" id="{69592CE4-5706-4C9B-B7B8-915E6E2EB39A}"/>
              </a:ext>
            </a:extLst>
          </p:cNvPr>
          <p:cNvSpPr/>
          <p:nvPr/>
        </p:nvSpPr>
        <p:spPr>
          <a:xfrm>
            <a:off x="6678561" y="4098923"/>
            <a:ext cx="2286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b="1" dirty="0">
                <a:solidFill>
                  <a:schemeClr val="bg1"/>
                </a:solidFill>
              </a:rPr>
              <a:t>23 € x 12 </a:t>
            </a:r>
            <a:r>
              <a:rPr lang="fr-FR" sz="1000" dirty="0">
                <a:solidFill>
                  <a:schemeClr val="bg1"/>
                </a:solidFill>
              </a:rPr>
              <a:t>prélèvements </a:t>
            </a:r>
            <a:r>
              <a:rPr lang="fr-FR" sz="1050" dirty="0">
                <a:solidFill>
                  <a:schemeClr val="bg1"/>
                </a:solidFill>
              </a:rPr>
              <a:t>	</a:t>
            </a:r>
            <a:r>
              <a:rPr lang="fr-FR" sz="1050" b="1" dirty="0">
                <a:solidFill>
                  <a:srgbClr val="334D5C"/>
                </a:solidFill>
              </a:rPr>
              <a:t>= 276 €</a:t>
            </a:r>
            <a:endParaRPr lang="fr-FR" sz="1000" b="1" dirty="0">
              <a:solidFill>
                <a:schemeClr val="bg1"/>
              </a:solidFill>
            </a:endParaRPr>
          </a:p>
        </p:txBody>
      </p:sp>
      <p:sp>
        <p:nvSpPr>
          <p:cNvPr id="35" name="Rectangle 34">
            <a:extLst>
              <a:ext uri="{FF2B5EF4-FFF2-40B4-BE49-F238E27FC236}">
                <a16:creationId xmlns:a16="http://schemas.microsoft.com/office/drawing/2014/main" id="{C788578A-53D2-4B59-8012-BD3F3A8869C3}"/>
              </a:ext>
            </a:extLst>
          </p:cNvPr>
          <p:cNvSpPr/>
          <p:nvPr/>
        </p:nvSpPr>
        <p:spPr>
          <a:xfrm>
            <a:off x="6678561" y="4456525"/>
            <a:ext cx="2286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435100" algn="l"/>
              </a:tabLst>
            </a:pPr>
            <a:r>
              <a:rPr lang="fr-FR" sz="1000" b="1" dirty="0">
                <a:solidFill>
                  <a:schemeClr val="bg1"/>
                </a:solidFill>
              </a:rPr>
              <a:t>1 038 € x 12 </a:t>
            </a:r>
            <a:r>
              <a:rPr lang="fr-FR" sz="1000" dirty="0">
                <a:solidFill>
                  <a:schemeClr val="bg1"/>
                </a:solidFill>
              </a:rPr>
              <a:t>prélèvements </a:t>
            </a:r>
            <a:r>
              <a:rPr lang="fr-FR" sz="1050" dirty="0">
                <a:solidFill>
                  <a:schemeClr val="bg1"/>
                </a:solidFill>
              </a:rPr>
              <a:t>	</a:t>
            </a:r>
            <a:r>
              <a:rPr lang="fr-FR" sz="1050" b="1" dirty="0">
                <a:solidFill>
                  <a:srgbClr val="334D5C"/>
                </a:solidFill>
              </a:rPr>
              <a:t>= 12 456€</a:t>
            </a:r>
            <a:endParaRPr lang="fr-FR" sz="1000" b="1" dirty="0">
              <a:solidFill>
                <a:schemeClr val="bg1"/>
              </a:solidFill>
            </a:endParaRPr>
          </a:p>
        </p:txBody>
      </p:sp>
      <p:sp>
        <p:nvSpPr>
          <p:cNvPr id="36" name="Holder 6">
            <a:extLst>
              <a:ext uri="{FF2B5EF4-FFF2-40B4-BE49-F238E27FC236}">
                <a16:creationId xmlns:a16="http://schemas.microsoft.com/office/drawing/2014/main" id="{D0E09A0D-611E-470F-A392-A49FF45629EF}"/>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19</a:t>
            </a:fld>
            <a:endParaRPr lang="fr-FR" dirty="0"/>
          </a:p>
        </p:txBody>
      </p:sp>
    </p:spTree>
    <p:extLst>
      <p:ext uri="{BB962C8B-B14F-4D97-AF65-F5344CB8AC3E}">
        <p14:creationId xmlns:p14="http://schemas.microsoft.com/office/powerpoint/2010/main" val="2898848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2475EC7-DA7F-4449-BC6E-184888DE75B5}"/>
              </a:ext>
            </a:extLst>
          </p:cNvPr>
          <p:cNvSpPr>
            <a:spLocks noGrp="1"/>
          </p:cNvSpPr>
          <p:nvPr>
            <p:ph type="body" sz="quarter" idx="12"/>
          </p:nvPr>
        </p:nvSpPr>
        <p:spPr/>
        <p:txBody>
          <a:bodyPr/>
          <a:lstStyle/>
          <a:p>
            <a:r>
              <a:rPr lang="fr-FR" dirty="0">
                <a:solidFill>
                  <a:srgbClr val="334D5C"/>
                </a:solidFill>
              </a:rPr>
              <a:t>PAS</a:t>
            </a:r>
          </a:p>
        </p:txBody>
      </p:sp>
      <p:sp>
        <p:nvSpPr>
          <p:cNvPr id="4" name="Espace réservé du contenu 3">
            <a:extLst>
              <a:ext uri="{FF2B5EF4-FFF2-40B4-BE49-F238E27FC236}">
                <a16:creationId xmlns:a16="http://schemas.microsoft.com/office/drawing/2014/main" id="{20665576-FF7E-453D-88DA-7BBC86CA2A0E}"/>
              </a:ext>
            </a:extLst>
          </p:cNvPr>
          <p:cNvSpPr>
            <a:spLocks noGrp="1"/>
          </p:cNvSpPr>
          <p:nvPr>
            <p:ph sz="quarter" idx="13"/>
          </p:nvPr>
        </p:nvSpPr>
        <p:spPr>
          <a:xfrm>
            <a:off x="2861310" y="4502621"/>
            <a:ext cx="6096000" cy="1783408"/>
          </a:xfrm>
        </p:spPr>
        <p:txBody>
          <a:bodyPr/>
          <a:lstStyle/>
          <a:p>
            <a:r>
              <a:rPr lang="fr-FR" dirty="0"/>
              <a:t>Réponses dans les commentaires ci-dessous pour le formateur</a:t>
            </a:r>
          </a:p>
        </p:txBody>
      </p:sp>
      <p:sp>
        <p:nvSpPr>
          <p:cNvPr id="8" name="Espace réservé du contenu 7">
            <a:extLst>
              <a:ext uri="{FF2B5EF4-FFF2-40B4-BE49-F238E27FC236}">
                <a16:creationId xmlns:a16="http://schemas.microsoft.com/office/drawing/2014/main" id="{F2EF3368-65EE-4F7E-84C4-5F9E85679AB0}"/>
              </a:ext>
            </a:extLst>
          </p:cNvPr>
          <p:cNvSpPr>
            <a:spLocks noGrp="1"/>
          </p:cNvSpPr>
          <p:nvPr>
            <p:ph sz="quarter" idx="11"/>
          </p:nvPr>
        </p:nvSpPr>
        <p:spPr/>
        <p:txBody>
          <a:bodyPr/>
          <a:lstStyle/>
          <a:p>
            <a:endParaRPr lang="fr-FR" b="1" dirty="0">
              <a:solidFill>
                <a:srgbClr val="8CD4BF"/>
              </a:solidFill>
            </a:endParaRPr>
          </a:p>
          <a:p>
            <a:endParaRPr lang="fr-FR" dirty="0"/>
          </a:p>
          <a:p>
            <a:pPr>
              <a:buClr>
                <a:srgbClr val="8CD4BF"/>
              </a:buClr>
            </a:pPr>
            <a:r>
              <a:rPr lang="fr-FR" b="1" dirty="0">
                <a:solidFill>
                  <a:srgbClr val="334D5C"/>
                </a:solidFill>
              </a:rPr>
              <a:t>Les questions des clients :</a:t>
            </a:r>
          </a:p>
          <a:p>
            <a:pPr marL="285750" indent="-285750">
              <a:buClr>
                <a:srgbClr val="8CD4BF"/>
              </a:buClr>
              <a:buFont typeface="Wingdings" panose="05000000000000000000" pitchFamily="2" charset="2"/>
              <a:buChar char="ü"/>
            </a:pPr>
            <a:endParaRPr lang="fr-FR" dirty="0"/>
          </a:p>
          <a:p>
            <a:pPr marL="285750" indent="-285750">
              <a:buClr>
                <a:srgbClr val="8CD4BF"/>
              </a:buClr>
              <a:buFont typeface="Wingdings" panose="05000000000000000000" pitchFamily="2" charset="2"/>
              <a:buChar char="ü"/>
            </a:pPr>
            <a:r>
              <a:rPr lang="fr-FR" dirty="0"/>
              <a:t>Puis-je choisir mon taux ?</a:t>
            </a:r>
          </a:p>
          <a:p>
            <a:pPr marL="285750" indent="-285750">
              <a:buClr>
                <a:srgbClr val="8CD4BF"/>
              </a:buClr>
              <a:buFont typeface="Wingdings" panose="05000000000000000000" pitchFamily="2" charset="2"/>
              <a:buChar char="ü"/>
            </a:pPr>
            <a:r>
              <a:rPr lang="fr-FR" dirty="0"/>
              <a:t>Un taux est-il plus avantageux que l’autre ?</a:t>
            </a:r>
          </a:p>
          <a:p>
            <a:pPr marL="285750" indent="-285750" algn="just">
              <a:buClr>
                <a:srgbClr val="8CD4BF"/>
              </a:buClr>
              <a:buFont typeface="Wingdings" panose="05000000000000000000" pitchFamily="2" charset="2"/>
              <a:buChar char="ü"/>
            </a:pPr>
            <a:r>
              <a:rPr lang="fr-FR" dirty="0"/>
              <a:t>Est il possible d’être dispensé de PAS ?</a:t>
            </a:r>
          </a:p>
          <a:p>
            <a:pPr marL="285750" indent="-285750" algn="just">
              <a:buClr>
                <a:srgbClr val="8CD4BF"/>
              </a:buClr>
              <a:buFont typeface="Wingdings" panose="05000000000000000000" pitchFamily="2" charset="2"/>
              <a:buChar char="ü"/>
            </a:pPr>
            <a:r>
              <a:rPr lang="fr-FR" dirty="0"/>
              <a:t>Le taux du PAS prend-il en compte les réductions et crédit d’impôts ?</a:t>
            </a:r>
          </a:p>
          <a:p>
            <a:pPr marL="285750" indent="-285750" algn="just">
              <a:buClr>
                <a:srgbClr val="8CD4BF"/>
              </a:buClr>
              <a:buFont typeface="Wingdings" panose="05000000000000000000" pitchFamily="2" charset="2"/>
              <a:buChar char="ü"/>
            </a:pPr>
            <a:r>
              <a:rPr lang="fr-FR" dirty="0"/>
              <a:t>A qui dois-je m’adresser pour moduler mon taux en cours d’année ?</a:t>
            </a:r>
          </a:p>
          <a:p>
            <a:pPr marL="285750" indent="-285750" algn="just">
              <a:buClr>
                <a:srgbClr val="8CD4BF"/>
              </a:buClr>
              <a:buFont typeface="Wingdings" panose="05000000000000000000" pitchFamily="2" charset="2"/>
              <a:buChar char="ü"/>
            </a:pPr>
            <a:r>
              <a:rPr lang="fr-FR" dirty="0"/>
              <a:t>Quelle est la périodicité pour modifier mon taux ou mes acomptes ? </a:t>
            </a:r>
          </a:p>
          <a:p>
            <a:pPr marL="285750" indent="-285750" algn="just">
              <a:buClr>
                <a:srgbClr val="8CD4BF"/>
              </a:buClr>
              <a:buFont typeface="Wingdings" panose="05000000000000000000" pitchFamily="2" charset="2"/>
              <a:buChar char="ü"/>
            </a:pPr>
            <a:r>
              <a:rPr lang="fr-FR" dirty="0"/>
              <a:t>Que se passe t’il avec les salariés à domicile pour l’année 2019 ? Et le crédit d’impôt rattaché ?</a:t>
            </a:r>
          </a:p>
          <a:p>
            <a:pPr marL="285750" indent="-285750">
              <a:buFont typeface="Arial" panose="020B0604020202020204" pitchFamily="34" charset="0"/>
              <a:buChar char="•"/>
            </a:pPr>
            <a:endParaRPr lang="fr-FR" dirty="0"/>
          </a:p>
        </p:txBody>
      </p:sp>
      <p:sp>
        <p:nvSpPr>
          <p:cNvPr id="5" name="Holder 6">
            <a:extLst>
              <a:ext uri="{FF2B5EF4-FFF2-40B4-BE49-F238E27FC236}">
                <a16:creationId xmlns:a16="http://schemas.microsoft.com/office/drawing/2014/main" id="{33CD53EF-56DE-4648-A604-82C11CDCC6F0}"/>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20</a:t>
            </a:fld>
            <a:endParaRPr lang="fr-FR" dirty="0"/>
          </a:p>
        </p:txBody>
      </p:sp>
    </p:spTree>
    <p:extLst>
      <p:ext uri="{BB962C8B-B14F-4D97-AF65-F5344CB8AC3E}">
        <p14:creationId xmlns:p14="http://schemas.microsoft.com/office/powerpoint/2010/main" val="1612251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AC224B4-CDA7-43AB-8C23-E7AC08667017}"/>
              </a:ext>
            </a:extLst>
          </p:cNvPr>
          <p:cNvSpPr>
            <a:spLocks noGrp="1"/>
          </p:cNvSpPr>
          <p:nvPr>
            <p:ph sz="quarter" idx="11"/>
          </p:nvPr>
        </p:nvSpPr>
        <p:spPr/>
        <p:txBody>
          <a:bodyPr/>
          <a:lstStyle/>
          <a:p>
            <a:r>
              <a:rPr lang="fr-FR" b="1" dirty="0">
                <a:solidFill>
                  <a:srgbClr val="334D5C"/>
                </a:solidFill>
              </a:rPr>
              <a:t>Réductions / crédits d’impôt et Prélèvement à la source</a:t>
            </a:r>
          </a:p>
          <a:p>
            <a:endParaRPr lang="fr-FR" dirty="0"/>
          </a:p>
          <a:p>
            <a:pPr algn="just"/>
            <a:r>
              <a:rPr lang="fr-FR" dirty="0"/>
              <a:t>Le prélèvement de l'impôt à la source, qui est entré en vigueur le 1er janvier 2019, modifie les règles de calcul des réductions et crédits d’impôts : </a:t>
            </a:r>
          </a:p>
          <a:p>
            <a:pPr algn="just"/>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algn="just"/>
            <a:r>
              <a:rPr lang="fr-FR" dirty="0"/>
              <a:t>Le taux de prélèvement à la source ne tient pas compte des crédits et des réductions d'impôt. </a:t>
            </a:r>
          </a:p>
          <a:p>
            <a:pPr algn="just"/>
            <a:r>
              <a:rPr lang="fr-FR" dirty="0"/>
              <a:t>En septembre 2020 le contribuable reçoit son avis d’imposition sur les revenus de 2019, sur lequel est imputé les réductions et crédits d’impôt octroyés au titre de 2019 (calcul et liquidation de l’IR). </a:t>
            </a:r>
          </a:p>
          <a:p>
            <a:pPr algn="just"/>
            <a:r>
              <a:rPr lang="fr-FR" dirty="0"/>
              <a:t>Le cas échéant, l’administration fiscale verse au contribuable le solde des CI/RI afférent à l’année 2019.</a:t>
            </a:r>
          </a:p>
        </p:txBody>
      </p:sp>
      <p:sp>
        <p:nvSpPr>
          <p:cNvPr id="3" name="Espace réservé du texte 2">
            <a:extLst>
              <a:ext uri="{FF2B5EF4-FFF2-40B4-BE49-F238E27FC236}">
                <a16:creationId xmlns:a16="http://schemas.microsoft.com/office/drawing/2014/main" id="{2044D77B-8760-470F-A468-4D35B1FF31BD}"/>
              </a:ext>
            </a:extLst>
          </p:cNvPr>
          <p:cNvSpPr>
            <a:spLocks noGrp="1"/>
          </p:cNvSpPr>
          <p:nvPr>
            <p:ph type="body" sz="quarter" idx="12"/>
          </p:nvPr>
        </p:nvSpPr>
        <p:spPr/>
        <p:txBody>
          <a:bodyPr/>
          <a:lstStyle/>
          <a:p>
            <a:r>
              <a:rPr lang="fr-FR" dirty="0">
                <a:solidFill>
                  <a:srgbClr val="334D5C"/>
                </a:solidFill>
              </a:rPr>
              <a:t>Les réductions et crédits d’impôts ?</a:t>
            </a:r>
          </a:p>
        </p:txBody>
      </p:sp>
      <p:graphicFrame>
        <p:nvGraphicFramePr>
          <p:cNvPr id="7" name="Diagramme 6">
            <a:extLst>
              <a:ext uri="{FF2B5EF4-FFF2-40B4-BE49-F238E27FC236}">
                <a16:creationId xmlns:a16="http://schemas.microsoft.com/office/drawing/2014/main" id="{90456E3E-5916-466D-9A4A-CC55CFD05ABE}"/>
              </a:ext>
            </a:extLst>
          </p:cNvPr>
          <p:cNvGraphicFramePr/>
          <p:nvPr>
            <p:extLst>
              <p:ext uri="{D42A27DB-BD31-4B8C-83A1-F6EECF244321}">
                <p14:modId xmlns:p14="http://schemas.microsoft.com/office/powerpoint/2010/main" val="618976685"/>
              </p:ext>
            </p:extLst>
          </p:nvPr>
        </p:nvGraphicFramePr>
        <p:xfrm>
          <a:off x="2812026" y="593725"/>
          <a:ext cx="609600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Holder 6">
            <a:extLst>
              <a:ext uri="{FF2B5EF4-FFF2-40B4-BE49-F238E27FC236}">
                <a16:creationId xmlns:a16="http://schemas.microsoft.com/office/drawing/2014/main" id="{C1285D5D-B27D-4104-AE63-12D16B024032}"/>
              </a:ext>
            </a:extLst>
          </p:cNvPr>
          <p:cNvSpPr>
            <a:spLocks noGrp="1"/>
          </p:cNvSpPr>
          <p:nvPr>
            <p:ph type="sldNum" sz="quarter" idx="7"/>
          </p:nvPr>
        </p:nvSpPr>
        <p:spPr>
          <a:xfrm>
            <a:off x="8612123" y="5410200"/>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21</a:t>
            </a:fld>
            <a:endParaRPr lang="fr-FR" dirty="0"/>
          </a:p>
        </p:txBody>
      </p:sp>
    </p:spTree>
    <p:extLst>
      <p:ext uri="{BB962C8B-B14F-4D97-AF65-F5344CB8AC3E}">
        <p14:creationId xmlns:p14="http://schemas.microsoft.com/office/powerpoint/2010/main" val="3992352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id="{26BCA182-D5B1-4360-95D8-FB39789D719F}"/>
              </a:ext>
            </a:extLst>
          </p:cNvPr>
          <p:cNvGraphicFramePr>
            <a:graphicFrameLocks noGrp="1"/>
          </p:cNvGraphicFramePr>
          <p:nvPr>
            <p:ph sz="quarter" idx="11"/>
            <p:extLst>
              <p:ext uri="{D42A27DB-BD31-4B8C-83A1-F6EECF244321}">
                <p14:modId xmlns:p14="http://schemas.microsoft.com/office/powerpoint/2010/main" val="1313075817"/>
              </p:ext>
            </p:extLst>
          </p:nvPr>
        </p:nvGraphicFramePr>
        <p:xfrm>
          <a:off x="2819400" y="212725"/>
          <a:ext cx="5973346" cy="3091152"/>
        </p:xfrm>
        <a:graphic>
          <a:graphicData uri="http://schemas.openxmlformats.org/drawingml/2006/table">
            <a:tbl>
              <a:tblPr>
                <a:tableStyleId>{5C22544A-7EE6-4342-B048-85BDC9FD1C3A}</a:tableStyleId>
              </a:tblPr>
              <a:tblGrid>
                <a:gridCol w="990600">
                  <a:extLst>
                    <a:ext uri="{9D8B030D-6E8A-4147-A177-3AD203B41FA5}">
                      <a16:colId xmlns:a16="http://schemas.microsoft.com/office/drawing/2014/main" val="1234218150"/>
                    </a:ext>
                  </a:extLst>
                </a:gridCol>
                <a:gridCol w="3352800">
                  <a:extLst>
                    <a:ext uri="{9D8B030D-6E8A-4147-A177-3AD203B41FA5}">
                      <a16:colId xmlns:a16="http://schemas.microsoft.com/office/drawing/2014/main" val="3852247968"/>
                    </a:ext>
                  </a:extLst>
                </a:gridCol>
                <a:gridCol w="1629946">
                  <a:extLst>
                    <a:ext uri="{9D8B030D-6E8A-4147-A177-3AD203B41FA5}">
                      <a16:colId xmlns:a16="http://schemas.microsoft.com/office/drawing/2014/main" val="2156572064"/>
                    </a:ext>
                  </a:extLst>
                </a:gridCol>
              </a:tblGrid>
              <a:tr h="257596">
                <a:tc rowSpan="8">
                  <a:txBody>
                    <a:bodyPr/>
                    <a:lstStyle/>
                    <a:p>
                      <a:pPr marL="0" algn="ctr" fontAlgn="b"/>
                      <a:r>
                        <a:rPr lang="fr-FR" sz="1300" b="1" u="none" strike="noStrike" dirty="0">
                          <a:solidFill>
                            <a:schemeClr val="accent6">
                              <a:lumMod val="75000"/>
                            </a:schemeClr>
                          </a:solidFill>
                          <a:effectLst/>
                          <a:latin typeface="Verdana" panose="020B0604030504040204" pitchFamily="34" charset="0"/>
                          <a:ea typeface="Verdana" panose="020B0604030504040204" pitchFamily="34" charset="0"/>
                          <a:cs typeface="+mn-cs"/>
                        </a:rPr>
                        <a:t>OUI</a:t>
                      </a:r>
                    </a:p>
                  </a:txBody>
                  <a:tcPr marL="11479" marR="11479" marT="11479" marB="0" anchor="ctr">
                    <a:solidFill>
                      <a:schemeClr val="bg2">
                        <a:lumMod val="20000"/>
                        <a:lumOff val="80000"/>
                      </a:schemeClr>
                    </a:solidFill>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Emploi</a:t>
                      </a:r>
                      <a:r>
                        <a:rPr lang="fr-FR" sz="1300" b="0" i="0" u="none" strike="noStrike" baseline="0" dirty="0">
                          <a:solidFill>
                            <a:srgbClr val="000000"/>
                          </a:solidFill>
                          <a:effectLst/>
                          <a:latin typeface="Verdana" panose="020B0604030504040204" pitchFamily="34" charset="0"/>
                          <a:ea typeface="Verdana" panose="020B0604030504040204" pitchFamily="34" charset="0"/>
                        </a:rPr>
                        <a:t> à domicile</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algn="ctr" fontAlgn="b"/>
                      <a:r>
                        <a:rPr lang="fr-FR" sz="1300" b="0" i="0" u="none" strike="noStrike" dirty="0">
                          <a:solidFill>
                            <a:srgbClr val="000000"/>
                          </a:solidFill>
                          <a:effectLst/>
                          <a:latin typeface="Verdana" panose="020B0604030504040204" pitchFamily="34" charset="0"/>
                          <a:ea typeface="Verdana" panose="020B0604030504040204" pitchFamily="34" charset="0"/>
                          <a:cs typeface="+mn-cs"/>
                        </a:rPr>
                        <a:t>Crédit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1156813127"/>
                  </a:ext>
                </a:extLst>
              </a:tr>
              <a:tr h="257596">
                <a:tc vMerge="1">
                  <a:txBody>
                    <a:bodyPr/>
                    <a:lstStyle/>
                    <a:p>
                      <a:endParaRPr lang="fr-FR"/>
                    </a:p>
                  </a:txBody>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Frais</a:t>
                      </a:r>
                      <a:r>
                        <a:rPr lang="fr-FR" sz="1300" b="0" i="0" u="none" strike="noStrike" baseline="0" dirty="0">
                          <a:solidFill>
                            <a:srgbClr val="000000"/>
                          </a:solidFill>
                          <a:effectLst/>
                          <a:latin typeface="Verdana" panose="020B0604030504040204" pitchFamily="34" charset="0"/>
                          <a:ea typeface="Verdana" panose="020B0604030504040204" pitchFamily="34" charset="0"/>
                        </a:rPr>
                        <a:t> de garde enfants</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algn="ctr" fontAlgn="b"/>
                      <a:r>
                        <a:rPr lang="fr-FR" sz="1300" b="0" i="0" u="none" strike="noStrike" dirty="0">
                          <a:solidFill>
                            <a:srgbClr val="000000"/>
                          </a:solidFill>
                          <a:effectLst/>
                          <a:latin typeface="Verdana" panose="020B0604030504040204" pitchFamily="34" charset="0"/>
                          <a:ea typeface="Verdana" panose="020B0604030504040204" pitchFamily="34" charset="0"/>
                          <a:cs typeface="+mn-cs"/>
                        </a:rPr>
                        <a:t>Crédit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3630810133"/>
                  </a:ext>
                </a:extLst>
              </a:tr>
              <a:tr h="257596">
                <a:tc vMerge="1">
                  <a:txBody>
                    <a:bodyPr/>
                    <a:lstStyle/>
                    <a:p>
                      <a:endParaRPr lang="fr-FR"/>
                    </a:p>
                  </a:txBody>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Cotisation syndicale</a:t>
                      </a:r>
                    </a:p>
                  </a:txBody>
                  <a:tcPr marL="11479" marR="11479" marT="11479" marB="0" anchor="ctr">
                    <a:solidFill>
                      <a:schemeClr val="bg2">
                        <a:lumMod val="20000"/>
                        <a:lumOff val="80000"/>
                      </a:schemeClr>
                    </a:solidFill>
                  </a:tcPr>
                </a:tc>
                <a:tc>
                  <a:txBody>
                    <a:bodyPr/>
                    <a:lstStyle/>
                    <a:p>
                      <a:pPr marL="0" algn="ctr" fontAlgn="b"/>
                      <a:r>
                        <a:rPr lang="fr-FR" sz="1300" b="0" i="0" u="none" strike="noStrike" dirty="0">
                          <a:solidFill>
                            <a:srgbClr val="000000"/>
                          </a:solidFill>
                          <a:effectLst/>
                          <a:latin typeface="Verdana" panose="020B0604030504040204" pitchFamily="34" charset="0"/>
                          <a:ea typeface="Verdana" panose="020B0604030504040204" pitchFamily="34" charset="0"/>
                          <a:cs typeface="+mn-cs"/>
                        </a:rPr>
                        <a:t>Crédit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4259454738"/>
                  </a:ext>
                </a:extLst>
              </a:tr>
              <a:tr h="257596">
                <a:tc vMerge="1">
                  <a:txBody>
                    <a:bodyPr/>
                    <a:lstStyle/>
                    <a:p>
                      <a:endParaRPr lang="fr-FR"/>
                    </a:p>
                  </a:txBody>
                  <a:tcPr/>
                </a:tc>
                <a:tc>
                  <a:txBody>
                    <a:bodyPr/>
                    <a:lstStyle/>
                    <a:p>
                      <a:pPr algn="l" fontAlgn="b"/>
                      <a:r>
                        <a:rPr lang="fr-FR" sz="1300" u="none" strike="noStrike" dirty="0">
                          <a:effectLst/>
                          <a:latin typeface="Verdana" panose="020B0604030504040204" pitchFamily="34" charset="0"/>
                          <a:ea typeface="Verdana" panose="020B0604030504040204" pitchFamily="34" charset="0"/>
                        </a:rPr>
                        <a:t>Dons aux œuvres</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1957238009"/>
                  </a:ext>
                </a:extLst>
              </a:tr>
              <a:tr h="257596">
                <a:tc vMerge="1">
                  <a:txBody>
                    <a:bodyPr/>
                    <a:lstStyle/>
                    <a:p>
                      <a:pPr marL="0" algn="ctr" fontAlgn="b"/>
                      <a:endParaRPr lang="fr-FR" sz="1300" b="1" u="none" strike="noStrike" dirty="0">
                        <a:solidFill>
                          <a:schemeClr val="accent6">
                            <a:lumMod val="75000"/>
                          </a:schemeClr>
                        </a:solidFill>
                        <a:effectLst/>
                        <a:latin typeface="Verdana" panose="020B0604030504040204" pitchFamily="34" charset="0"/>
                        <a:ea typeface="Verdana" panose="020B0604030504040204" pitchFamily="34" charset="0"/>
                        <a:cs typeface="+mn-cs"/>
                      </a:endParaRPr>
                    </a:p>
                  </a:txBody>
                  <a:tcPr marL="11479" marR="11479" marT="11479" marB="0" anchor="ctr">
                    <a:solidFill>
                      <a:schemeClr val="bg2">
                        <a:lumMod val="20000"/>
                        <a:lumOff val="80000"/>
                      </a:schemeClr>
                    </a:solidFill>
                  </a:tcPr>
                </a:tc>
                <a:tc>
                  <a:txBody>
                    <a:bodyPr/>
                    <a:lstStyle/>
                    <a:p>
                      <a:pPr algn="l" fontAlgn="b"/>
                      <a:r>
                        <a:rPr lang="fr-FR" sz="1300" u="none" strike="noStrike" dirty="0">
                          <a:effectLst/>
                          <a:latin typeface="Verdana" panose="020B0604030504040204" pitchFamily="34" charset="0"/>
                          <a:ea typeface="Verdana" panose="020B0604030504040204" pitchFamily="34" charset="0"/>
                        </a:rPr>
                        <a:t>Dons aux partis politiques</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3281556118"/>
                  </a:ext>
                </a:extLst>
              </a:tr>
              <a:tr h="257596">
                <a:tc vMerge="1">
                  <a:txBody>
                    <a:bodyPr/>
                    <a:lstStyle/>
                    <a:p>
                      <a:pPr marL="0" algn="ctr" fontAlgn="b"/>
                      <a:endParaRPr lang="fr-FR" sz="1300" b="1" u="none" strike="noStrike" dirty="0">
                        <a:solidFill>
                          <a:schemeClr val="accent6">
                            <a:lumMod val="75000"/>
                          </a:schemeClr>
                        </a:solidFill>
                        <a:effectLst/>
                        <a:latin typeface="Verdana" panose="020B0604030504040204" pitchFamily="34" charset="0"/>
                        <a:ea typeface="Verdana" panose="020B0604030504040204" pitchFamily="34" charset="0"/>
                        <a:cs typeface="+mn-cs"/>
                      </a:endParaRPr>
                    </a:p>
                  </a:txBody>
                  <a:tcPr marL="11479" marR="11479" marT="11479" marB="0" anchor="ctr">
                    <a:solidFill>
                      <a:schemeClr val="bg2">
                        <a:lumMod val="20000"/>
                        <a:lumOff val="80000"/>
                      </a:schemeClr>
                    </a:solidFill>
                  </a:tcPr>
                </a:tc>
                <a:tc>
                  <a:txBody>
                    <a:bodyPr/>
                    <a:lstStyle/>
                    <a:p>
                      <a:pPr algn="l" fontAlgn="b"/>
                      <a:r>
                        <a:rPr lang="fr-FR" sz="1300" u="none" strike="noStrike" dirty="0">
                          <a:effectLst/>
                          <a:latin typeface="Verdana" panose="020B0604030504040204" pitchFamily="34" charset="0"/>
                          <a:ea typeface="Verdana" panose="020B0604030504040204" pitchFamily="34" charset="0"/>
                        </a:rPr>
                        <a:t>Logement outremer</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3118380806"/>
                  </a:ext>
                </a:extLst>
              </a:tr>
              <a:tr h="257596">
                <a:tc vMerge="1">
                  <a:txBody>
                    <a:bodyPr/>
                    <a:lstStyle/>
                    <a:p>
                      <a:pPr marL="0" algn="ctr" fontAlgn="b"/>
                      <a:endParaRPr lang="fr-FR" sz="1300" b="1" u="none" strike="noStrike" dirty="0">
                        <a:solidFill>
                          <a:schemeClr val="accent6">
                            <a:lumMod val="75000"/>
                          </a:schemeClr>
                        </a:solidFill>
                        <a:effectLst/>
                        <a:latin typeface="Verdana" panose="020B0604030504040204" pitchFamily="34" charset="0"/>
                        <a:ea typeface="Verdana" panose="020B0604030504040204" pitchFamily="34" charset="0"/>
                        <a:cs typeface="+mn-cs"/>
                      </a:endParaRPr>
                    </a:p>
                  </a:txBody>
                  <a:tcPr marL="11479" marR="11479" marT="11479" marB="0" anchor="ctr">
                    <a:solidFill>
                      <a:schemeClr val="bg2">
                        <a:lumMod val="20000"/>
                        <a:lumOff val="80000"/>
                      </a:schemeClr>
                    </a:solidFill>
                  </a:tcPr>
                </a:tc>
                <a:tc>
                  <a:txBody>
                    <a:bodyPr/>
                    <a:lstStyle/>
                    <a:p>
                      <a:pPr algn="l" fontAlgn="b"/>
                      <a:r>
                        <a:rPr lang="fr-FR" sz="1300" u="none" strike="noStrike" dirty="0">
                          <a:effectLst/>
                          <a:latin typeface="Verdana" panose="020B0604030504040204" pitchFamily="34" charset="0"/>
                          <a:ea typeface="Verdana" panose="020B0604030504040204" pitchFamily="34" charset="0"/>
                        </a:rPr>
                        <a:t>Censi Bouvard</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1732548934"/>
                  </a:ext>
                </a:extLst>
              </a:tr>
              <a:tr h="257596">
                <a:tc vMerge="1">
                  <a:txBody>
                    <a:bodyPr/>
                    <a:lstStyle/>
                    <a:p>
                      <a:pPr marL="0" algn="ctr" fontAlgn="b"/>
                      <a:endParaRPr lang="fr-FR" sz="1300" b="1" u="none" strike="noStrike" dirty="0">
                        <a:solidFill>
                          <a:schemeClr val="accent6">
                            <a:lumMod val="75000"/>
                          </a:schemeClr>
                        </a:solidFill>
                        <a:effectLst/>
                        <a:latin typeface="Verdana" panose="020B0604030504040204" pitchFamily="34" charset="0"/>
                        <a:ea typeface="Verdana" panose="020B0604030504040204" pitchFamily="34" charset="0"/>
                        <a:cs typeface="+mn-cs"/>
                      </a:endParaRPr>
                    </a:p>
                  </a:txBody>
                  <a:tcPr marL="11479" marR="11479" marT="11479" marB="0" anchor="ctr">
                    <a:solidFill>
                      <a:schemeClr val="bg2">
                        <a:lumMod val="20000"/>
                        <a:lumOff val="80000"/>
                      </a:schemeClr>
                    </a:solidFill>
                  </a:tcPr>
                </a:tc>
                <a:tc>
                  <a:txBody>
                    <a:bodyPr/>
                    <a:lstStyle/>
                    <a:p>
                      <a:pPr algn="l" fontAlgn="b"/>
                      <a:r>
                        <a:rPr lang="fr-FR" sz="1300" u="none" strike="noStrike" dirty="0">
                          <a:effectLst/>
                          <a:latin typeface="Verdana" panose="020B0604030504040204" pitchFamily="34" charset="0"/>
                          <a:ea typeface="Verdana" panose="020B0604030504040204" pitchFamily="34" charset="0"/>
                        </a:rPr>
                        <a:t>Pinel Duflot Scellier</a:t>
                      </a:r>
                      <a:endParaRPr lang="fr-FR" sz="1300" b="0" i="0" u="none" strike="noStrike" dirty="0">
                        <a:solidFill>
                          <a:srgbClr val="000000"/>
                        </a:solidFill>
                        <a:effectLst/>
                        <a:latin typeface="Verdana" panose="020B0604030504040204" pitchFamily="34" charset="0"/>
                        <a:ea typeface="Verdana" panose="020B0604030504040204" pitchFamily="34" charset="0"/>
                      </a:endParaRPr>
                    </a:p>
                  </a:txBody>
                  <a:tcPr marL="11479" marR="11479" marT="11479" marB="0" anchor="ctr">
                    <a:solidFill>
                      <a:schemeClr val="bg2">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bg2">
                        <a:lumMod val="20000"/>
                        <a:lumOff val="80000"/>
                      </a:schemeClr>
                    </a:solidFill>
                  </a:tcPr>
                </a:tc>
                <a:extLst>
                  <a:ext uri="{0D108BD9-81ED-4DB2-BD59-A6C34878D82A}">
                    <a16:rowId xmlns:a16="http://schemas.microsoft.com/office/drawing/2014/main" val="3351777114"/>
                  </a:ext>
                </a:extLst>
              </a:tr>
              <a:tr h="257596">
                <a:tc rowSpan="4">
                  <a:txBody>
                    <a:bodyPr/>
                    <a:lstStyle/>
                    <a:p>
                      <a:pPr marL="0" algn="ctr" fontAlgn="b"/>
                      <a:r>
                        <a:rPr lang="fr-FR" sz="1300" b="1" u="none" strike="noStrike" dirty="0">
                          <a:solidFill>
                            <a:srgbClr val="C00000"/>
                          </a:solidFill>
                          <a:effectLst/>
                          <a:latin typeface="Verdana" panose="020B0604030504040204" pitchFamily="34" charset="0"/>
                          <a:ea typeface="Verdana" panose="020B0604030504040204" pitchFamily="34" charset="0"/>
                          <a:cs typeface="+mn-cs"/>
                        </a:rPr>
                        <a:t>NON</a:t>
                      </a:r>
                    </a:p>
                  </a:txBody>
                  <a:tcPr marL="11479" marR="11479" marT="11479" marB="0" anchor="ctr">
                    <a:solidFill>
                      <a:schemeClr val="accent4">
                        <a:lumMod val="20000"/>
                        <a:lumOff val="80000"/>
                      </a:schemeClr>
                    </a:solidFill>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Transition énergétique</a:t>
                      </a:r>
                    </a:p>
                  </a:txBody>
                  <a:tcPr marL="11479" marR="11479" marT="11479" marB="0" anchor="ctr">
                    <a:solidFill>
                      <a:schemeClr val="accent4">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Crédit d’impôt</a:t>
                      </a:r>
                    </a:p>
                  </a:txBody>
                  <a:tcPr marL="11479" marR="11479" marT="11479" marB="0" anchor="ctr">
                    <a:solidFill>
                      <a:schemeClr val="accent4">
                        <a:lumMod val="20000"/>
                        <a:lumOff val="80000"/>
                      </a:schemeClr>
                    </a:solidFill>
                  </a:tcPr>
                </a:tc>
                <a:extLst>
                  <a:ext uri="{0D108BD9-81ED-4DB2-BD59-A6C34878D82A}">
                    <a16:rowId xmlns:a16="http://schemas.microsoft.com/office/drawing/2014/main" val="885018414"/>
                  </a:ext>
                </a:extLst>
              </a:tr>
              <a:tr h="257596">
                <a:tc vMerge="1">
                  <a:txBody>
                    <a:bodyPr/>
                    <a:lstStyle/>
                    <a:p>
                      <a:endParaRPr lang="fr-FR"/>
                    </a:p>
                  </a:txBody>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Loi Malraux</a:t>
                      </a:r>
                    </a:p>
                  </a:txBody>
                  <a:tcPr marL="11479" marR="11479" marT="11479" marB="0" anchor="ctr">
                    <a:solidFill>
                      <a:schemeClr val="accent4">
                        <a:lumMod val="20000"/>
                        <a:lumOff val="80000"/>
                      </a:schemeClr>
                    </a:solidFill>
                  </a:tcPr>
                </a:tc>
                <a:tc>
                  <a:txBody>
                    <a:bodyPr/>
                    <a:lstStyle/>
                    <a:p>
                      <a:pPr marL="0" algn="ctr" fontAlgn="b"/>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accent4">
                        <a:lumMod val="20000"/>
                        <a:lumOff val="80000"/>
                      </a:schemeClr>
                    </a:solidFill>
                  </a:tcPr>
                </a:tc>
                <a:extLst>
                  <a:ext uri="{0D108BD9-81ED-4DB2-BD59-A6C34878D82A}">
                    <a16:rowId xmlns:a16="http://schemas.microsoft.com/office/drawing/2014/main" val="2133366791"/>
                  </a:ext>
                </a:extLst>
              </a:tr>
              <a:tr h="257596">
                <a:tc vMerge="1">
                  <a:txBody>
                    <a:bodyPr/>
                    <a:lstStyle/>
                    <a:p>
                      <a:endParaRPr lang="fr-FR"/>
                    </a:p>
                  </a:txBody>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Girardin industriel</a:t>
                      </a:r>
                    </a:p>
                  </a:txBody>
                  <a:tcPr marL="11479" marR="11479" marT="11479" marB="0" anchor="ctr">
                    <a:solidFill>
                      <a:schemeClr val="accent4">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accent4">
                        <a:lumMod val="20000"/>
                        <a:lumOff val="80000"/>
                      </a:schemeClr>
                    </a:solidFill>
                  </a:tcPr>
                </a:tc>
                <a:extLst>
                  <a:ext uri="{0D108BD9-81ED-4DB2-BD59-A6C34878D82A}">
                    <a16:rowId xmlns:a16="http://schemas.microsoft.com/office/drawing/2014/main" val="1421298854"/>
                  </a:ext>
                </a:extLst>
              </a:tr>
              <a:tr h="257596">
                <a:tc vMerge="1">
                  <a:txBody>
                    <a:bodyPr/>
                    <a:lstStyle/>
                    <a:p>
                      <a:endParaRPr lang="fr-FR"/>
                    </a:p>
                  </a:txBody>
                  <a:tcPr/>
                </a:tc>
                <a:tc>
                  <a:txBody>
                    <a:bodyPr/>
                    <a:lstStyle/>
                    <a:p>
                      <a:pPr algn="l" fontAlgn="b"/>
                      <a:r>
                        <a:rPr lang="fr-FR" sz="1300" b="0" i="0" u="none" strike="noStrike" dirty="0">
                          <a:solidFill>
                            <a:srgbClr val="000000"/>
                          </a:solidFill>
                          <a:effectLst/>
                          <a:latin typeface="Verdana" panose="020B0604030504040204" pitchFamily="34" charset="0"/>
                          <a:ea typeface="Verdana" panose="020B0604030504040204" pitchFamily="34" charset="0"/>
                        </a:rPr>
                        <a:t>Investissement PME</a:t>
                      </a:r>
                    </a:p>
                  </a:txBody>
                  <a:tcPr marL="11479" marR="11479" marT="11479" marB="0" anchor="ctr">
                    <a:solidFill>
                      <a:schemeClr val="accent4">
                        <a:lumMod val="20000"/>
                        <a:lumOff val="80000"/>
                      </a:schemeClr>
                    </a:solidFill>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fr-FR" sz="1300" b="0" i="0" u="none" strike="noStrike" dirty="0">
                          <a:solidFill>
                            <a:srgbClr val="000000"/>
                          </a:solidFill>
                          <a:effectLst/>
                          <a:latin typeface="Verdana" panose="020B0604030504040204" pitchFamily="34" charset="0"/>
                          <a:ea typeface="Verdana" panose="020B0604030504040204" pitchFamily="34" charset="0"/>
                          <a:cs typeface="+mn-cs"/>
                        </a:rPr>
                        <a:t>Réduction d’impôt</a:t>
                      </a:r>
                    </a:p>
                  </a:txBody>
                  <a:tcPr marL="11479" marR="11479" marT="11479" marB="0" anchor="ctr">
                    <a:solidFill>
                      <a:schemeClr val="accent4">
                        <a:lumMod val="20000"/>
                        <a:lumOff val="80000"/>
                      </a:schemeClr>
                    </a:solidFill>
                  </a:tcPr>
                </a:tc>
                <a:extLst>
                  <a:ext uri="{0D108BD9-81ED-4DB2-BD59-A6C34878D82A}">
                    <a16:rowId xmlns:a16="http://schemas.microsoft.com/office/drawing/2014/main" val="279678"/>
                  </a:ext>
                </a:extLst>
              </a:tr>
            </a:tbl>
          </a:graphicData>
        </a:graphic>
      </p:graphicFrame>
      <p:sp>
        <p:nvSpPr>
          <p:cNvPr id="5" name="Espace réservé du texte 4">
            <a:extLst>
              <a:ext uri="{FF2B5EF4-FFF2-40B4-BE49-F238E27FC236}">
                <a16:creationId xmlns:a16="http://schemas.microsoft.com/office/drawing/2014/main" id="{25D95B4B-7C27-4314-BCA2-23CF3C986297}"/>
              </a:ext>
            </a:extLst>
          </p:cNvPr>
          <p:cNvSpPr>
            <a:spLocks noGrp="1"/>
          </p:cNvSpPr>
          <p:nvPr>
            <p:ph type="body" sz="quarter" idx="12"/>
          </p:nvPr>
        </p:nvSpPr>
        <p:spPr/>
        <p:txBody>
          <a:bodyPr/>
          <a:lstStyle/>
          <a:p>
            <a:r>
              <a:rPr lang="fr-FR" dirty="0" err="1">
                <a:solidFill>
                  <a:srgbClr val="334D5C"/>
                </a:solidFill>
              </a:rPr>
              <a:t>Reduc</a:t>
            </a:r>
            <a:r>
              <a:rPr lang="fr-FR" dirty="0">
                <a:solidFill>
                  <a:srgbClr val="334D5C"/>
                </a:solidFill>
              </a:rPr>
              <a:t> ou crédit d’impôt à la source : Acompte </a:t>
            </a:r>
            <a:br>
              <a:rPr lang="fr-FR" dirty="0">
                <a:solidFill>
                  <a:srgbClr val="334D5C"/>
                </a:solidFill>
              </a:rPr>
            </a:br>
            <a:r>
              <a:rPr lang="fr-FR" dirty="0">
                <a:solidFill>
                  <a:srgbClr val="334D5C"/>
                </a:solidFill>
              </a:rPr>
              <a:t>en janvier ?</a:t>
            </a:r>
          </a:p>
        </p:txBody>
      </p:sp>
      <p:sp>
        <p:nvSpPr>
          <p:cNvPr id="6" name="Espace réservé du contenu 5">
            <a:extLst>
              <a:ext uri="{FF2B5EF4-FFF2-40B4-BE49-F238E27FC236}">
                <a16:creationId xmlns:a16="http://schemas.microsoft.com/office/drawing/2014/main" id="{F8976BE2-6CAA-4232-934E-D2D22593FDA7}"/>
              </a:ext>
            </a:extLst>
          </p:cNvPr>
          <p:cNvSpPr>
            <a:spLocks noGrp="1"/>
          </p:cNvSpPr>
          <p:nvPr>
            <p:ph sz="quarter" idx="13"/>
          </p:nvPr>
        </p:nvSpPr>
        <p:spPr>
          <a:xfrm>
            <a:off x="2758073" y="3413125"/>
            <a:ext cx="6096000" cy="1783408"/>
          </a:xfrm>
        </p:spPr>
        <p:txBody>
          <a:bodyPr/>
          <a:lstStyle/>
          <a:p>
            <a:pPr algn="just"/>
            <a:r>
              <a:rPr lang="fr-FR" sz="1200" dirty="0">
                <a:solidFill>
                  <a:srgbClr val="334D5C"/>
                </a:solidFill>
              </a:rPr>
              <a:t>Un acompte de 60 % du montant des crédits et réductions d’impôt éligibles est versé </a:t>
            </a:r>
            <a:r>
              <a:rPr lang="fr-FR" sz="1200" b="1" dirty="0">
                <a:solidFill>
                  <a:srgbClr val="334D5C"/>
                </a:solidFill>
              </a:rPr>
              <a:t>en janvier.</a:t>
            </a:r>
          </a:p>
          <a:p>
            <a:pPr algn="just"/>
            <a:r>
              <a:rPr lang="fr-FR" sz="1200" dirty="0">
                <a:solidFill>
                  <a:srgbClr val="334D5C"/>
                </a:solidFill>
              </a:rPr>
              <a:t>Attention l’acompte est calculé sur la base des avantages fiscaux dont ont bénéficier les contribuables </a:t>
            </a:r>
            <a:r>
              <a:rPr lang="fr-FR" sz="1200" b="1" dirty="0">
                <a:solidFill>
                  <a:srgbClr val="FF8135"/>
                </a:solidFill>
              </a:rPr>
              <a:t>au titre des revenus N-2 </a:t>
            </a:r>
            <a:r>
              <a:rPr lang="fr-FR" sz="1200" dirty="0">
                <a:solidFill>
                  <a:srgbClr val="334D5C"/>
                </a:solidFill>
              </a:rPr>
              <a:t>: </a:t>
            </a:r>
            <a:r>
              <a:rPr lang="fr-FR" sz="1200" b="1" dirty="0">
                <a:solidFill>
                  <a:srgbClr val="334D5C"/>
                </a:solidFill>
              </a:rPr>
              <a:t>risque de décalage de trésorerie</a:t>
            </a:r>
          </a:p>
          <a:p>
            <a:pPr algn="just"/>
            <a:endParaRPr lang="fr-FR" sz="1200" dirty="0"/>
          </a:p>
          <a:p>
            <a:pPr algn="just"/>
            <a:r>
              <a:rPr lang="fr-FR" sz="1200" dirty="0">
                <a:solidFill>
                  <a:srgbClr val="334D5C"/>
                </a:solidFill>
              </a:rPr>
              <a:t>Cet acompte ne sera pas versé si son montant est inférieur à 8 €</a:t>
            </a:r>
          </a:p>
          <a:p>
            <a:pPr algn="just"/>
            <a:r>
              <a:rPr lang="fr-FR" sz="1200" dirty="0">
                <a:solidFill>
                  <a:srgbClr val="334D5C"/>
                </a:solidFill>
              </a:rPr>
              <a:t>Le solde (40%) des RI/CI dont bénéficie le contribuable de l’année n-1 seront déduits de l’IR du au titre de l’année n-1 ou le cas échéant remboursés au contribuable. </a:t>
            </a:r>
          </a:p>
        </p:txBody>
      </p:sp>
      <p:sp>
        <p:nvSpPr>
          <p:cNvPr id="8" name="Holder 6">
            <a:extLst>
              <a:ext uri="{FF2B5EF4-FFF2-40B4-BE49-F238E27FC236}">
                <a16:creationId xmlns:a16="http://schemas.microsoft.com/office/drawing/2014/main" id="{140A6FBF-5775-49D2-8511-7D2D2CE6A858}"/>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22</a:t>
            </a:fld>
            <a:endParaRPr lang="fr-FR" dirty="0"/>
          </a:p>
        </p:txBody>
      </p:sp>
    </p:spTree>
    <p:extLst>
      <p:ext uri="{BB962C8B-B14F-4D97-AF65-F5344CB8AC3E}">
        <p14:creationId xmlns:p14="http://schemas.microsoft.com/office/powerpoint/2010/main" val="42879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23B9F7D-9FDF-4073-A04F-2A194B01B954}"/>
              </a:ext>
            </a:extLst>
          </p:cNvPr>
          <p:cNvSpPr>
            <a:spLocks noGrp="1"/>
          </p:cNvSpPr>
          <p:nvPr>
            <p:ph sz="quarter" idx="11"/>
          </p:nvPr>
        </p:nvSpPr>
        <p:spPr/>
        <p:txBody>
          <a:bodyPr/>
          <a:lstStyle/>
          <a:p>
            <a:pPr algn="just"/>
            <a:endParaRPr lang="fr-FR" dirty="0"/>
          </a:p>
          <a:p>
            <a:pPr algn="just"/>
            <a:r>
              <a:rPr lang="fr-FR" dirty="0"/>
              <a:t>Mr LOUIS veuf retraité, ne percevant exclusivement qu’une </a:t>
            </a:r>
            <a:r>
              <a:rPr lang="fr-FR" dirty="0">
                <a:solidFill>
                  <a:schemeClr val="tx1"/>
                </a:solidFill>
              </a:rPr>
              <a:t>pension de retraite a décidé d’employer en 2019 une femme de ménage pour laquelle il va déclarer une dépense de 3000 €</a:t>
            </a:r>
          </a:p>
          <a:p>
            <a:pPr algn="just"/>
            <a:r>
              <a:rPr lang="fr-FR" dirty="0">
                <a:solidFill>
                  <a:schemeClr val="tx1"/>
                </a:solidFill>
              </a:rPr>
              <a:t>En  janvier 2020 il ne bénéficiera d’aucune avance de 60 % du montant du crédit d’impôt dès lors qu’il n’a pas engagé ce type de dépenses en 2018.</a:t>
            </a:r>
          </a:p>
          <a:p>
            <a:pPr algn="just"/>
            <a:endParaRPr lang="fr-FR" dirty="0"/>
          </a:p>
          <a:p>
            <a:pPr algn="just"/>
            <a:r>
              <a:rPr lang="fr-FR" dirty="0">
                <a:solidFill>
                  <a:srgbClr val="334D5C"/>
                </a:solidFill>
              </a:rPr>
              <a:t>Quelle sera l’incidence pour le client en termes de trésorerie ?</a:t>
            </a:r>
          </a:p>
          <a:p>
            <a:pPr algn="just"/>
            <a:endParaRPr lang="fr-FR" dirty="0"/>
          </a:p>
          <a:p>
            <a:pPr algn="just"/>
            <a:endParaRPr lang="fr-FR" dirty="0"/>
          </a:p>
          <a:p>
            <a:endParaRPr lang="fr-FR" dirty="0"/>
          </a:p>
        </p:txBody>
      </p:sp>
      <p:sp>
        <p:nvSpPr>
          <p:cNvPr id="3" name="Espace réservé du texte 2">
            <a:extLst>
              <a:ext uri="{FF2B5EF4-FFF2-40B4-BE49-F238E27FC236}">
                <a16:creationId xmlns:a16="http://schemas.microsoft.com/office/drawing/2014/main" id="{6A2D7305-6165-42B2-AF22-1C732D16BC5E}"/>
              </a:ext>
            </a:extLst>
          </p:cNvPr>
          <p:cNvSpPr>
            <a:spLocks noGrp="1"/>
          </p:cNvSpPr>
          <p:nvPr>
            <p:ph type="body" sz="quarter" idx="12"/>
          </p:nvPr>
        </p:nvSpPr>
        <p:spPr/>
        <p:txBody>
          <a:bodyPr/>
          <a:lstStyle/>
          <a:p>
            <a:r>
              <a:rPr lang="fr-FR" dirty="0">
                <a:solidFill>
                  <a:srgbClr val="334D5C"/>
                </a:solidFill>
              </a:rPr>
              <a:t>Exemple</a:t>
            </a:r>
          </a:p>
        </p:txBody>
      </p:sp>
      <p:pic>
        <p:nvPicPr>
          <p:cNvPr id="8" name="Espace réservé du contenu 7">
            <a:extLst>
              <a:ext uri="{FF2B5EF4-FFF2-40B4-BE49-F238E27FC236}">
                <a16:creationId xmlns:a16="http://schemas.microsoft.com/office/drawing/2014/main" id="{5BAE62E4-46F6-4CF0-AC0E-553733ACB629}"/>
              </a:ext>
            </a:extLst>
          </p:cNvPr>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4876800" y="2588125"/>
            <a:ext cx="1782763" cy="1782763"/>
          </a:xfrm>
        </p:spPr>
      </p:pic>
      <p:sp>
        <p:nvSpPr>
          <p:cNvPr id="9" name="Holder 6">
            <a:extLst>
              <a:ext uri="{FF2B5EF4-FFF2-40B4-BE49-F238E27FC236}">
                <a16:creationId xmlns:a16="http://schemas.microsoft.com/office/drawing/2014/main" id="{126FB287-27EF-4D3C-9FF5-B98C0F62EC4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23</a:t>
            </a:fld>
            <a:endParaRPr lang="fr-FR" dirty="0"/>
          </a:p>
        </p:txBody>
      </p:sp>
    </p:spTree>
    <p:extLst>
      <p:ext uri="{BB962C8B-B14F-4D97-AF65-F5344CB8AC3E}">
        <p14:creationId xmlns:p14="http://schemas.microsoft.com/office/powerpoint/2010/main" val="1082147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23B9F7D-9FDF-4073-A04F-2A194B01B954}"/>
              </a:ext>
            </a:extLst>
          </p:cNvPr>
          <p:cNvSpPr>
            <a:spLocks noGrp="1"/>
          </p:cNvSpPr>
          <p:nvPr>
            <p:ph sz="quarter" idx="11"/>
          </p:nvPr>
        </p:nvSpPr>
        <p:spPr/>
        <p:txBody>
          <a:bodyPr/>
          <a:lstStyle/>
          <a:p>
            <a:pPr algn="just"/>
            <a:r>
              <a:rPr lang="fr-FR" dirty="0"/>
              <a:t>Mr LOUIS veuf retraité, a décidé d’employer en 2019 une femme de ménage pour laquelle il va déclarer  une dépense de 3 000 €</a:t>
            </a:r>
          </a:p>
          <a:p>
            <a:pPr algn="just"/>
            <a:r>
              <a:rPr lang="fr-FR" dirty="0">
                <a:solidFill>
                  <a:schemeClr val="tx1"/>
                </a:solidFill>
              </a:rPr>
              <a:t>En  janvier 2020 il ne bénéficiera d’aucune avance de 60 % du montant du crédit d’impôt dès lors qu’il n’a pas engagé ce type de dépenses en 2018.</a:t>
            </a:r>
          </a:p>
          <a:p>
            <a:pPr algn="just"/>
            <a:r>
              <a:rPr lang="fr-FR" dirty="0">
                <a:solidFill>
                  <a:srgbClr val="334D5C"/>
                </a:solidFill>
              </a:rPr>
              <a:t>Quelle sera l’incidence pour le client en termes de trésorerie ?</a:t>
            </a:r>
            <a:endParaRPr lang="fr-FR" dirty="0"/>
          </a:p>
          <a:p>
            <a:pPr marL="285750" indent="-285750" algn="just">
              <a:buClr>
                <a:srgbClr val="8CD4BF"/>
              </a:buClr>
              <a:buFont typeface="Wingdings" panose="05000000000000000000" pitchFamily="2" charset="2"/>
              <a:buChar char="§"/>
            </a:pPr>
            <a:r>
              <a:rPr lang="fr-FR" dirty="0">
                <a:solidFill>
                  <a:srgbClr val="FF8135"/>
                </a:solidFill>
              </a:rPr>
              <a:t>En septembre 2020, le CI (50 % de la dépense, soit 1 500 € ) s’imputera sur l’impôt du au titre de 2019 et lui sera, en cas d’excédant, remboursé </a:t>
            </a:r>
          </a:p>
          <a:p>
            <a:pPr marL="285750" indent="-285750" algn="just">
              <a:buClr>
                <a:srgbClr val="8CD4BF"/>
              </a:buClr>
              <a:buFont typeface="Wingdings" panose="05000000000000000000" pitchFamily="2" charset="2"/>
              <a:buChar char="§"/>
            </a:pPr>
            <a:r>
              <a:rPr lang="fr-FR" dirty="0">
                <a:solidFill>
                  <a:srgbClr val="FF8135"/>
                </a:solidFill>
              </a:rPr>
              <a:t>En janvier 2021, il bénéficiera d’une avance de </a:t>
            </a:r>
            <a:br>
              <a:rPr lang="fr-FR" dirty="0">
                <a:solidFill>
                  <a:srgbClr val="FF8135"/>
                </a:solidFill>
              </a:rPr>
            </a:br>
            <a:r>
              <a:rPr lang="fr-FR" dirty="0">
                <a:solidFill>
                  <a:srgbClr val="FF8135"/>
                </a:solidFill>
              </a:rPr>
              <a:t>60 % du crédit d’impôt 2019, soit 900 €  (60% x 1 500€), le solde lui étant éventuellement restitué en septembre en cas d’excédant sur le montant de l’impôt du au titre de 2020. </a:t>
            </a:r>
          </a:p>
          <a:p>
            <a:endParaRPr lang="fr-FR" dirty="0"/>
          </a:p>
        </p:txBody>
      </p:sp>
      <p:sp>
        <p:nvSpPr>
          <p:cNvPr id="3" name="Espace réservé du texte 2">
            <a:extLst>
              <a:ext uri="{FF2B5EF4-FFF2-40B4-BE49-F238E27FC236}">
                <a16:creationId xmlns:a16="http://schemas.microsoft.com/office/drawing/2014/main" id="{6A2D7305-6165-42B2-AF22-1C732D16BC5E}"/>
              </a:ext>
            </a:extLst>
          </p:cNvPr>
          <p:cNvSpPr>
            <a:spLocks noGrp="1"/>
          </p:cNvSpPr>
          <p:nvPr>
            <p:ph type="body" sz="quarter" idx="12"/>
          </p:nvPr>
        </p:nvSpPr>
        <p:spPr/>
        <p:txBody>
          <a:bodyPr/>
          <a:lstStyle/>
          <a:p>
            <a:r>
              <a:rPr lang="fr-FR" dirty="0"/>
              <a:t>Réponse </a:t>
            </a:r>
          </a:p>
        </p:txBody>
      </p:sp>
      <p:sp>
        <p:nvSpPr>
          <p:cNvPr id="4" name="Espace réservé du contenu 3">
            <a:extLst>
              <a:ext uri="{FF2B5EF4-FFF2-40B4-BE49-F238E27FC236}">
                <a16:creationId xmlns:a16="http://schemas.microsoft.com/office/drawing/2014/main" id="{D8ABE994-6FA8-4F56-97F2-3DEF79A893B9}"/>
              </a:ext>
            </a:extLst>
          </p:cNvPr>
          <p:cNvSpPr>
            <a:spLocks noGrp="1"/>
          </p:cNvSpPr>
          <p:nvPr>
            <p:ph sz="quarter" idx="13"/>
          </p:nvPr>
        </p:nvSpPr>
        <p:spPr/>
        <p:txBody>
          <a:bodyPr/>
          <a:lstStyle/>
          <a:p>
            <a:r>
              <a:rPr lang="fr-FR" dirty="0"/>
              <a:t>Pour rappel, les réductions et crédit d’impôt ne sont pas pris en compte dans le calcul du taux de prélèvement  à la source.</a:t>
            </a:r>
          </a:p>
        </p:txBody>
      </p:sp>
      <p:sp>
        <p:nvSpPr>
          <p:cNvPr id="7" name="Holder 6">
            <a:extLst>
              <a:ext uri="{FF2B5EF4-FFF2-40B4-BE49-F238E27FC236}">
                <a16:creationId xmlns:a16="http://schemas.microsoft.com/office/drawing/2014/main" id="{6CA551E1-E77B-4CD8-BFF2-E4A4ED6C51D6}"/>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24</a:t>
            </a:fld>
            <a:endParaRPr lang="fr-FR" dirty="0"/>
          </a:p>
        </p:txBody>
      </p:sp>
    </p:spTree>
    <p:extLst>
      <p:ext uri="{BB962C8B-B14F-4D97-AF65-F5344CB8AC3E}">
        <p14:creationId xmlns:p14="http://schemas.microsoft.com/office/powerpoint/2010/main" val="4089192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5D95B4B-7C27-4314-BCA2-23CF3C986297}"/>
              </a:ext>
            </a:extLst>
          </p:cNvPr>
          <p:cNvSpPr>
            <a:spLocks noGrp="1"/>
          </p:cNvSpPr>
          <p:nvPr>
            <p:ph type="body" sz="quarter" idx="12"/>
          </p:nvPr>
        </p:nvSpPr>
        <p:spPr/>
        <p:txBody>
          <a:bodyPr/>
          <a:lstStyle/>
          <a:p>
            <a:r>
              <a:rPr lang="fr-FR" dirty="0">
                <a:solidFill>
                  <a:srgbClr val="334D5C"/>
                </a:solidFill>
              </a:rPr>
              <a:t>Réduc ou Crédit d’impôt : Acompte </a:t>
            </a:r>
            <a:br>
              <a:rPr lang="fr-FR" dirty="0">
                <a:solidFill>
                  <a:srgbClr val="334D5C"/>
                </a:solidFill>
              </a:rPr>
            </a:br>
            <a:r>
              <a:rPr lang="fr-FR" dirty="0">
                <a:solidFill>
                  <a:srgbClr val="334D5C"/>
                </a:solidFill>
              </a:rPr>
              <a:t>en janvier ?</a:t>
            </a:r>
          </a:p>
        </p:txBody>
      </p:sp>
      <p:sp>
        <p:nvSpPr>
          <p:cNvPr id="8" name="Holder 6">
            <a:extLst>
              <a:ext uri="{FF2B5EF4-FFF2-40B4-BE49-F238E27FC236}">
                <a16:creationId xmlns:a16="http://schemas.microsoft.com/office/drawing/2014/main" id="{140A6FBF-5775-49D2-8511-7D2D2CE6A858}"/>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25</a:t>
            </a:fld>
            <a:endParaRPr lang="fr-FR" dirty="0"/>
          </a:p>
        </p:txBody>
      </p:sp>
      <p:sp>
        <p:nvSpPr>
          <p:cNvPr id="3" name="Espace réservé du contenu 2">
            <a:extLst>
              <a:ext uri="{FF2B5EF4-FFF2-40B4-BE49-F238E27FC236}">
                <a16:creationId xmlns:a16="http://schemas.microsoft.com/office/drawing/2014/main" id="{8C1CE229-1A0A-4F8A-803C-BA040A228FB8}"/>
              </a:ext>
            </a:extLst>
          </p:cNvPr>
          <p:cNvSpPr>
            <a:spLocks noGrp="1"/>
          </p:cNvSpPr>
          <p:nvPr>
            <p:ph sz="quarter" idx="11"/>
          </p:nvPr>
        </p:nvSpPr>
        <p:spPr/>
        <p:txBody>
          <a:bodyPr/>
          <a:lstStyle/>
          <a:p>
            <a:pPr algn="just"/>
            <a:r>
              <a:rPr lang="fr-FR" b="1" dirty="0">
                <a:solidFill>
                  <a:srgbClr val="FF8135"/>
                </a:solidFill>
              </a:rPr>
              <a:t>Exemple : </a:t>
            </a:r>
            <a:r>
              <a:rPr lang="fr-FR" dirty="0">
                <a:solidFill>
                  <a:srgbClr val="334D5C"/>
                </a:solidFill>
              </a:rPr>
              <a:t>Mlle Chardonnay a perçu en 2017 et 2018  un salaire annuel imposable de 59 000 €. Elle a bénéficié de </a:t>
            </a:r>
            <a:br>
              <a:rPr lang="fr-FR" dirty="0">
                <a:solidFill>
                  <a:srgbClr val="334D5C"/>
                </a:solidFill>
              </a:rPr>
            </a:br>
            <a:r>
              <a:rPr lang="fr-FR" dirty="0">
                <a:solidFill>
                  <a:srgbClr val="334D5C"/>
                </a:solidFill>
              </a:rPr>
              <a:t>2 500 € de réduction au titre de service à la personne et 4 000€ au titre d’un investissement Pinel .</a:t>
            </a:r>
          </a:p>
          <a:p>
            <a:pPr algn="just"/>
            <a:r>
              <a:rPr lang="fr-FR" dirty="0">
                <a:solidFill>
                  <a:srgbClr val="334D5C"/>
                </a:solidFill>
              </a:rPr>
              <a:t>Son impôt brut en 2017 était de 12 000€ - les réductions d’impôt de 6 500 € soit un impôt net de  5 500 € et une mensualisation de 550 € x 10 mois.</a:t>
            </a:r>
          </a:p>
          <a:p>
            <a:pPr algn="just"/>
            <a:r>
              <a:rPr lang="fr-FR" dirty="0">
                <a:solidFill>
                  <a:srgbClr val="334D5C"/>
                </a:solidFill>
              </a:rPr>
              <a:t>Son PAS ne tient pas compte des réductions soit un taux de 20,35 % et 1 000 € sur 12 mois</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En janvier 2019, elle a reçu une avance sur réduction et crédits d’impôts de (2 500 + 4 000 ) x 60 % soit 3 900 €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En septembre 2019, quand elle recevra son avis d’imposition elle bénéficiera d’une restitution par l’administration fiscale de (2500 + 4000) x 40 %  = 2 600 €</a:t>
            </a:r>
          </a:p>
        </p:txBody>
      </p:sp>
      <p:sp>
        <p:nvSpPr>
          <p:cNvPr id="2" name="Rectangle : coins arrondis 1">
            <a:extLst>
              <a:ext uri="{FF2B5EF4-FFF2-40B4-BE49-F238E27FC236}">
                <a16:creationId xmlns:a16="http://schemas.microsoft.com/office/drawing/2014/main" id="{766926D9-D0C8-4B73-98AC-8A52F2FD5576}"/>
              </a:ext>
            </a:extLst>
          </p:cNvPr>
          <p:cNvSpPr/>
          <p:nvPr/>
        </p:nvSpPr>
        <p:spPr>
          <a:xfrm>
            <a:off x="4152900" y="4206089"/>
            <a:ext cx="3429000" cy="807236"/>
          </a:xfrm>
          <a:prstGeom prst="roundRect">
            <a:avLst/>
          </a:prstGeom>
          <a:solidFill>
            <a:srgbClr val="8CD4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tableau qui suit reprend le suivi en termes de trésorerie </a:t>
            </a:r>
            <a:br>
              <a:rPr lang="fr-FR" dirty="0"/>
            </a:br>
            <a:r>
              <a:rPr lang="fr-FR" dirty="0"/>
              <a:t>pour le client</a:t>
            </a:r>
          </a:p>
        </p:txBody>
      </p:sp>
    </p:spTree>
    <p:extLst>
      <p:ext uri="{BB962C8B-B14F-4D97-AF65-F5344CB8AC3E}">
        <p14:creationId xmlns:p14="http://schemas.microsoft.com/office/powerpoint/2010/main" val="212159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A07B5D4-A1A0-4AF7-800F-BDFFB9BBFE47}"/>
              </a:ext>
            </a:extLst>
          </p:cNvPr>
          <p:cNvSpPr>
            <a:spLocks noGrp="1"/>
          </p:cNvSpPr>
          <p:nvPr>
            <p:ph type="body" sz="quarter" idx="12"/>
          </p:nvPr>
        </p:nvSpPr>
        <p:spPr/>
        <p:txBody>
          <a:bodyPr/>
          <a:lstStyle/>
          <a:p>
            <a:r>
              <a:rPr lang="fr-FR" dirty="0">
                <a:solidFill>
                  <a:srgbClr val="334D5C"/>
                </a:solidFill>
              </a:rPr>
              <a:t>Impact du prélèvement à la source sur la gestion du budget des clients</a:t>
            </a:r>
          </a:p>
        </p:txBody>
      </p:sp>
      <p:sp>
        <p:nvSpPr>
          <p:cNvPr id="5" name="Holder 6">
            <a:extLst>
              <a:ext uri="{FF2B5EF4-FFF2-40B4-BE49-F238E27FC236}">
                <a16:creationId xmlns:a16="http://schemas.microsoft.com/office/drawing/2014/main" id="{0B98BD1B-6F99-484A-9E7C-3CECF5AA0595}"/>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26</a:t>
            </a:fld>
            <a:endParaRPr lang="fr-FR" dirty="0"/>
          </a:p>
        </p:txBody>
      </p:sp>
      <p:graphicFrame>
        <p:nvGraphicFramePr>
          <p:cNvPr id="6" name="Tableau 5">
            <a:extLst>
              <a:ext uri="{FF2B5EF4-FFF2-40B4-BE49-F238E27FC236}">
                <a16:creationId xmlns:a16="http://schemas.microsoft.com/office/drawing/2014/main" id="{32C74756-9E40-49C7-A63E-422FB5E2A044}"/>
              </a:ext>
            </a:extLst>
          </p:cNvPr>
          <p:cNvGraphicFramePr>
            <a:graphicFrameLocks noGrp="1"/>
          </p:cNvGraphicFramePr>
          <p:nvPr>
            <p:extLst/>
          </p:nvPr>
        </p:nvGraphicFramePr>
        <p:xfrm>
          <a:off x="2219633" y="841502"/>
          <a:ext cx="6912000" cy="741680"/>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1796084265"/>
                    </a:ext>
                  </a:extLst>
                </a:gridCol>
                <a:gridCol w="576000">
                  <a:extLst>
                    <a:ext uri="{9D8B030D-6E8A-4147-A177-3AD203B41FA5}">
                      <a16:colId xmlns:a16="http://schemas.microsoft.com/office/drawing/2014/main" val="853352594"/>
                    </a:ext>
                  </a:extLst>
                </a:gridCol>
                <a:gridCol w="576000">
                  <a:extLst>
                    <a:ext uri="{9D8B030D-6E8A-4147-A177-3AD203B41FA5}">
                      <a16:colId xmlns:a16="http://schemas.microsoft.com/office/drawing/2014/main" val="1369946357"/>
                    </a:ext>
                  </a:extLst>
                </a:gridCol>
                <a:gridCol w="576000">
                  <a:extLst>
                    <a:ext uri="{9D8B030D-6E8A-4147-A177-3AD203B41FA5}">
                      <a16:colId xmlns:a16="http://schemas.microsoft.com/office/drawing/2014/main" val="3110504224"/>
                    </a:ext>
                  </a:extLst>
                </a:gridCol>
                <a:gridCol w="576000">
                  <a:extLst>
                    <a:ext uri="{9D8B030D-6E8A-4147-A177-3AD203B41FA5}">
                      <a16:colId xmlns:a16="http://schemas.microsoft.com/office/drawing/2014/main" val="3282446115"/>
                    </a:ext>
                  </a:extLst>
                </a:gridCol>
                <a:gridCol w="576000">
                  <a:extLst>
                    <a:ext uri="{9D8B030D-6E8A-4147-A177-3AD203B41FA5}">
                      <a16:colId xmlns:a16="http://schemas.microsoft.com/office/drawing/2014/main" val="1991925278"/>
                    </a:ext>
                  </a:extLst>
                </a:gridCol>
                <a:gridCol w="576000">
                  <a:extLst>
                    <a:ext uri="{9D8B030D-6E8A-4147-A177-3AD203B41FA5}">
                      <a16:colId xmlns:a16="http://schemas.microsoft.com/office/drawing/2014/main" val="3368328553"/>
                    </a:ext>
                  </a:extLst>
                </a:gridCol>
                <a:gridCol w="576000">
                  <a:extLst>
                    <a:ext uri="{9D8B030D-6E8A-4147-A177-3AD203B41FA5}">
                      <a16:colId xmlns:a16="http://schemas.microsoft.com/office/drawing/2014/main" val="2582641757"/>
                    </a:ext>
                  </a:extLst>
                </a:gridCol>
                <a:gridCol w="576000">
                  <a:extLst>
                    <a:ext uri="{9D8B030D-6E8A-4147-A177-3AD203B41FA5}">
                      <a16:colId xmlns:a16="http://schemas.microsoft.com/office/drawing/2014/main" val="816888882"/>
                    </a:ext>
                  </a:extLst>
                </a:gridCol>
                <a:gridCol w="576000">
                  <a:extLst>
                    <a:ext uri="{9D8B030D-6E8A-4147-A177-3AD203B41FA5}">
                      <a16:colId xmlns:a16="http://schemas.microsoft.com/office/drawing/2014/main" val="1625084515"/>
                    </a:ext>
                  </a:extLst>
                </a:gridCol>
                <a:gridCol w="576000">
                  <a:extLst>
                    <a:ext uri="{9D8B030D-6E8A-4147-A177-3AD203B41FA5}">
                      <a16:colId xmlns:a16="http://schemas.microsoft.com/office/drawing/2014/main" val="274379163"/>
                    </a:ext>
                  </a:extLst>
                </a:gridCol>
                <a:gridCol w="576000">
                  <a:extLst>
                    <a:ext uri="{9D8B030D-6E8A-4147-A177-3AD203B41FA5}">
                      <a16:colId xmlns:a16="http://schemas.microsoft.com/office/drawing/2014/main" val="4258309660"/>
                    </a:ext>
                  </a:extLst>
                </a:gridCol>
              </a:tblGrid>
              <a:tr h="370840">
                <a:tc>
                  <a:txBody>
                    <a:bodyPr/>
                    <a:lstStyle/>
                    <a:p>
                      <a:pPr algn="ctr"/>
                      <a:r>
                        <a:rPr lang="fr-FR" sz="800" b="1" dirty="0">
                          <a:solidFill>
                            <a:schemeClr val="lt1"/>
                          </a:solidFill>
                          <a:latin typeface="Verdana" panose="020B0604030504040204" pitchFamily="34" charset="0"/>
                          <a:ea typeface="Verdana" panose="020B0604030504040204" pitchFamily="34" charset="0"/>
                          <a:cs typeface="+mn-cs"/>
                        </a:rPr>
                        <a:t>01/</a:t>
                      </a:r>
                      <a:r>
                        <a:rPr lang="fr-FR" sz="800" dirty="0">
                          <a:latin typeface="Verdana" panose="020B0604030504040204" pitchFamily="34" charset="0"/>
                          <a:ea typeface="Verdana" panose="020B0604030504040204" pitchFamily="34" charset="0"/>
                        </a:rPr>
                        <a:t>18</a:t>
                      </a:r>
                    </a:p>
                  </a:txBody>
                  <a:tcPr anchor="ctr"/>
                </a:tc>
                <a:tc>
                  <a:txBody>
                    <a:bodyPr/>
                    <a:lstStyle/>
                    <a:p>
                      <a:pPr algn="ctr"/>
                      <a:r>
                        <a:rPr lang="fr-FR" sz="800" dirty="0">
                          <a:latin typeface="Verdana" panose="020B0604030504040204" pitchFamily="34" charset="0"/>
                          <a:ea typeface="Verdana" panose="020B0604030504040204" pitchFamily="34" charset="0"/>
                        </a:rPr>
                        <a:t>02/18</a:t>
                      </a:r>
                    </a:p>
                  </a:txBody>
                  <a:tcPr anchor="ctr"/>
                </a:tc>
                <a:tc>
                  <a:txBody>
                    <a:bodyPr/>
                    <a:lstStyle/>
                    <a:p>
                      <a:pPr algn="ctr"/>
                      <a:r>
                        <a:rPr lang="fr-FR" sz="800" dirty="0">
                          <a:latin typeface="Verdana" panose="020B0604030504040204" pitchFamily="34" charset="0"/>
                          <a:ea typeface="Verdana" panose="020B0604030504040204" pitchFamily="34" charset="0"/>
                        </a:rPr>
                        <a:t>03/18</a:t>
                      </a:r>
                    </a:p>
                  </a:txBody>
                  <a:tcPr anchor="ctr"/>
                </a:tc>
                <a:tc>
                  <a:txBody>
                    <a:bodyPr/>
                    <a:lstStyle/>
                    <a:p>
                      <a:pPr algn="ctr"/>
                      <a:r>
                        <a:rPr lang="fr-FR" sz="800" dirty="0">
                          <a:latin typeface="Verdana" panose="020B0604030504040204" pitchFamily="34" charset="0"/>
                          <a:ea typeface="Verdana" panose="020B0604030504040204" pitchFamily="34" charset="0"/>
                        </a:rPr>
                        <a:t>04/18</a:t>
                      </a:r>
                    </a:p>
                  </a:txBody>
                  <a:tcPr anchor="ctr"/>
                </a:tc>
                <a:tc>
                  <a:txBody>
                    <a:bodyPr/>
                    <a:lstStyle/>
                    <a:p>
                      <a:pPr algn="ctr"/>
                      <a:r>
                        <a:rPr lang="fr-FR" sz="800" dirty="0">
                          <a:latin typeface="Verdana" panose="020B0604030504040204" pitchFamily="34" charset="0"/>
                          <a:ea typeface="Verdana" panose="020B0604030504040204" pitchFamily="34" charset="0"/>
                        </a:rPr>
                        <a:t>05/18</a:t>
                      </a:r>
                    </a:p>
                  </a:txBody>
                  <a:tcPr anchor="ctr"/>
                </a:tc>
                <a:tc>
                  <a:txBody>
                    <a:bodyPr/>
                    <a:lstStyle/>
                    <a:p>
                      <a:pPr algn="ctr"/>
                      <a:r>
                        <a:rPr lang="fr-FR" sz="800" dirty="0">
                          <a:latin typeface="Verdana" panose="020B0604030504040204" pitchFamily="34" charset="0"/>
                          <a:ea typeface="Verdana" panose="020B0604030504040204" pitchFamily="34" charset="0"/>
                        </a:rPr>
                        <a:t>06/18</a:t>
                      </a:r>
                    </a:p>
                  </a:txBody>
                  <a:tcPr anchor="ctr"/>
                </a:tc>
                <a:tc>
                  <a:txBody>
                    <a:bodyPr/>
                    <a:lstStyle/>
                    <a:p>
                      <a:pPr algn="ctr"/>
                      <a:r>
                        <a:rPr lang="fr-FR" sz="800" dirty="0">
                          <a:latin typeface="Verdana" panose="020B0604030504040204" pitchFamily="34" charset="0"/>
                          <a:ea typeface="Verdana" panose="020B0604030504040204" pitchFamily="34" charset="0"/>
                        </a:rPr>
                        <a:t>07/18</a:t>
                      </a:r>
                    </a:p>
                  </a:txBody>
                  <a:tcPr anchor="ctr"/>
                </a:tc>
                <a:tc>
                  <a:txBody>
                    <a:bodyPr/>
                    <a:lstStyle/>
                    <a:p>
                      <a:pPr algn="ctr"/>
                      <a:r>
                        <a:rPr lang="fr-FR" sz="800" dirty="0">
                          <a:latin typeface="Verdana" panose="020B0604030504040204" pitchFamily="34" charset="0"/>
                          <a:ea typeface="Verdana" panose="020B0604030504040204" pitchFamily="34" charset="0"/>
                        </a:rPr>
                        <a:t>08/12</a:t>
                      </a:r>
                    </a:p>
                  </a:txBody>
                  <a:tcPr anchor="ctr"/>
                </a:tc>
                <a:tc>
                  <a:txBody>
                    <a:bodyPr/>
                    <a:lstStyle/>
                    <a:p>
                      <a:pPr algn="ctr"/>
                      <a:r>
                        <a:rPr lang="fr-FR" sz="800" dirty="0">
                          <a:latin typeface="Verdana" panose="020B0604030504040204" pitchFamily="34" charset="0"/>
                          <a:ea typeface="Verdana" panose="020B0604030504040204" pitchFamily="34" charset="0"/>
                        </a:rPr>
                        <a:t>09/12</a:t>
                      </a:r>
                    </a:p>
                  </a:txBody>
                  <a:tcPr anchor="ctr"/>
                </a:tc>
                <a:tc>
                  <a:txBody>
                    <a:bodyPr/>
                    <a:lstStyle/>
                    <a:p>
                      <a:pPr algn="ctr"/>
                      <a:r>
                        <a:rPr lang="fr-FR" sz="800" dirty="0">
                          <a:latin typeface="Verdana" panose="020B0604030504040204" pitchFamily="34" charset="0"/>
                          <a:ea typeface="Verdana" panose="020B0604030504040204" pitchFamily="34" charset="0"/>
                        </a:rPr>
                        <a:t>10/18</a:t>
                      </a:r>
                    </a:p>
                  </a:txBody>
                  <a:tcPr anchor="ctr"/>
                </a:tc>
                <a:tc>
                  <a:txBody>
                    <a:bodyPr/>
                    <a:lstStyle/>
                    <a:p>
                      <a:pPr algn="ctr"/>
                      <a:r>
                        <a:rPr lang="fr-FR" sz="800" dirty="0">
                          <a:latin typeface="Verdana" panose="020B0604030504040204" pitchFamily="34" charset="0"/>
                          <a:ea typeface="Verdana" panose="020B0604030504040204" pitchFamily="34" charset="0"/>
                        </a:rPr>
                        <a:t>11/18</a:t>
                      </a:r>
                    </a:p>
                  </a:txBody>
                  <a:tcPr anchor="ctr"/>
                </a:tc>
                <a:tc>
                  <a:txBody>
                    <a:bodyPr/>
                    <a:lstStyle/>
                    <a:p>
                      <a:pPr algn="ctr"/>
                      <a:r>
                        <a:rPr lang="fr-FR" sz="800" dirty="0">
                          <a:latin typeface="Verdana" panose="020B0604030504040204" pitchFamily="34" charset="0"/>
                          <a:ea typeface="Verdana" panose="020B0604030504040204" pitchFamily="34" charset="0"/>
                        </a:rPr>
                        <a:t>12/18</a:t>
                      </a:r>
                    </a:p>
                  </a:txBody>
                  <a:tcPr anchor="ctr"/>
                </a:tc>
                <a:extLst>
                  <a:ext uri="{0D108BD9-81ED-4DB2-BD59-A6C34878D82A}">
                    <a16:rowId xmlns:a16="http://schemas.microsoft.com/office/drawing/2014/main" val="3002335224"/>
                  </a:ext>
                </a:extLst>
              </a:tr>
              <a:tr h="370840">
                <a:tc>
                  <a:txBody>
                    <a:bodyPr/>
                    <a:lstStyle/>
                    <a:p>
                      <a:pPr marL="0" indent="0" algn="ctr">
                        <a:buFontTx/>
                        <a:buNone/>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- 550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0</a:t>
                      </a:r>
                    </a:p>
                  </a:txBody>
                  <a:tcPr anchor="ctr"/>
                </a:tc>
                <a:tc>
                  <a:txBody>
                    <a:bodyPr/>
                    <a:lstStyle/>
                    <a:p>
                      <a:pPr algn="ctr"/>
                      <a:r>
                        <a:rPr lang="fr-FR" sz="800" b="1" dirty="0">
                          <a:latin typeface="Verdana" panose="020B0604030504040204" pitchFamily="34" charset="0"/>
                          <a:ea typeface="Verdana" panose="020B0604030504040204" pitchFamily="34" charset="0"/>
                        </a:rPr>
                        <a:t>0</a:t>
                      </a:r>
                    </a:p>
                  </a:txBody>
                  <a:tcPr anchor="ctr"/>
                </a:tc>
                <a:extLst>
                  <a:ext uri="{0D108BD9-81ED-4DB2-BD59-A6C34878D82A}">
                    <a16:rowId xmlns:a16="http://schemas.microsoft.com/office/drawing/2014/main" val="111654690"/>
                  </a:ext>
                </a:extLst>
              </a:tr>
            </a:tbl>
          </a:graphicData>
        </a:graphic>
      </p:graphicFrame>
      <p:sp>
        <p:nvSpPr>
          <p:cNvPr id="7" name="Flèche : droite 6">
            <a:extLst>
              <a:ext uri="{FF2B5EF4-FFF2-40B4-BE49-F238E27FC236}">
                <a16:creationId xmlns:a16="http://schemas.microsoft.com/office/drawing/2014/main" id="{3DE00C49-D3B6-4256-8D37-F60642A1643A}"/>
              </a:ext>
            </a:extLst>
          </p:cNvPr>
          <p:cNvSpPr/>
          <p:nvPr/>
        </p:nvSpPr>
        <p:spPr>
          <a:xfrm>
            <a:off x="2286000" y="199525"/>
            <a:ext cx="6705600" cy="609600"/>
          </a:xfrm>
          <a:prstGeom prst="rightArrow">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Avec la mensualisation avant 2019</a:t>
            </a:r>
          </a:p>
        </p:txBody>
      </p:sp>
      <p:graphicFrame>
        <p:nvGraphicFramePr>
          <p:cNvPr id="8" name="Tableau 7">
            <a:extLst>
              <a:ext uri="{FF2B5EF4-FFF2-40B4-BE49-F238E27FC236}">
                <a16:creationId xmlns:a16="http://schemas.microsoft.com/office/drawing/2014/main" id="{63F1DAB0-2C2F-422B-888A-C4A8741365AB}"/>
              </a:ext>
            </a:extLst>
          </p:cNvPr>
          <p:cNvGraphicFramePr>
            <a:graphicFrameLocks noGrp="1"/>
          </p:cNvGraphicFramePr>
          <p:nvPr>
            <p:extLst>
              <p:ext uri="{D42A27DB-BD31-4B8C-83A1-F6EECF244321}">
                <p14:modId xmlns:p14="http://schemas.microsoft.com/office/powerpoint/2010/main" val="1999599673"/>
              </p:ext>
            </p:extLst>
          </p:nvPr>
        </p:nvGraphicFramePr>
        <p:xfrm>
          <a:off x="1247633" y="3758565"/>
          <a:ext cx="7884000" cy="1483360"/>
        </p:xfrm>
        <a:graphic>
          <a:graphicData uri="http://schemas.openxmlformats.org/drawingml/2006/table">
            <a:tbl>
              <a:tblPr firstRow="1" bandRow="1">
                <a:tableStyleId>{5C22544A-7EE6-4342-B048-85BDC9FD1C3A}</a:tableStyleId>
              </a:tblPr>
              <a:tblGrid>
                <a:gridCol w="972000">
                  <a:extLst>
                    <a:ext uri="{9D8B030D-6E8A-4147-A177-3AD203B41FA5}">
                      <a16:colId xmlns:a16="http://schemas.microsoft.com/office/drawing/2014/main" val="3303154113"/>
                    </a:ext>
                  </a:extLst>
                </a:gridCol>
                <a:gridCol w="576000">
                  <a:extLst>
                    <a:ext uri="{9D8B030D-6E8A-4147-A177-3AD203B41FA5}">
                      <a16:colId xmlns:a16="http://schemas.microsoft.com/office/drawing/2014/main" val="1796084265"/>
                    </a:ext>
                  </a:extLst>
                </a:gridCol>
                <a:gridCol w="576000">
                  <a:extLst>
                    <a:ext uri="{9D8B030D-6E8A-4147-A177-3AD203B41FA5}">
                      <a16:colId xmlns:a16="http://schemas.microsoft.com/office/drawing/2014/main" val="853352594"/>
                    </a:ext>
                  </a:extLst>
                </a:gridCol>
                <a:gridCol w="576000">
                  <a:extLst>
                    <a:ext uri="{9D8B030D-6E8A-4147-A177-3AD203B41FA5}">
                      <a16:colId xmlns:a16="http://schemas.microsoft.com/office/drawing/2014/main" val="1369946357"/>
                    </a:ext>
                  </a:extLst>
                </a:gridCol>
                <a:gridCol w="576000">
                  <a:extLst>
                    <a:ext uri="{9D8B030D-6E8A-4147-A177-3AD203B41FA5}">
                      <a16:colId xmlns:a16="http://schemas.microsoft.com/office/drawing/2014/main" val="3110504224"/>
                    </a:ext>
                  </a:extLst>
                </a:gridCol>
                <a:gridCol w="576000">
                  <a:extLst>
                    <a:ext uri="{9D8B030D-6E8A-4147-A177-3AD203B41FA5}">
                      <a16:colId xmlns:a16="http://schemas.microsoft.com/office/drawing/2014/main" val="3282446115"/>
                    </a:ext>
                  </a:extLst>
                </a:gridCol>
                <a:gridCol w="576000">
                  <a:extLst>
                    <a:ext uri="{9D8B030D-6E8A-4147-A177-3AD203B41FA5}">
                      <a16:colId xmlns:a16="http://schemas.microsoft.com/office/drawing/2014/main" val="1991925278"/>
                    </a:ext>
                  </a:extLst>
                </a:gridCol>
                <a:gridCol w="576000">
                  <a:extLst>
                    <a:ext uri="{9D8B030D-6E8A-4147-A177-3AD203B41FA5}">
                      <a16:colId xmlns:a16="http://schemas.microsoft.com/office/drawing/2014/main" val="3368328553"/>
                    </a:ext>
                  </a:extLst>
                </a:gridCol>
                <a:gridCol w="576000">
                  <a:extLst>
                    <a:ext uri="{9D8B030D-6E8A-4147-A177-3AD203B41FA5}">
                      <a16:colId xmlns:a16="http://schemas.microsoft.com/office/drawing/2014/main" val="2582641757"/>
                    </a:ext>
                  </a:extLst>
                </a:gridCol>
                <a:gridCol w="576000">
                  <a:extLst>
                    <a:ext uri="{9D8B030D-6E8A-4147-A177-3AD203B41FA5}">
                      <a16:colId xmlns:a16="http://schemas.microsoft.com/office/drawing/2014/main" val="816888882"/>
                    </a:ext>
                  </a:extLst>
                </a:gridCol>
                <a:gridCol w="576000">
                  <a:extLst>
                    <a:ext uri="{9D8B030D-6E8A-4147-A177-3AD203B41FA5}">
                      <a16:colId xmlns:a16="http://schemas.microsoft.com/office/drawing/2014/main" val="1625084515"/>
                    </a:ext>
                  </a:extLst>
                </a:gridCol>
                <a:gridCol w="576000">
                  <a:extLst>
                    <a:ext uri="{9D8B030D-6E8A-4147-A177-3AD203B41FA5}">
                      <a16:colId xmlns:a16="http://schemas.microsoft.com/office/drawing/2014/main" val="274379163"/>
                    </a:ext>
                  </a:extLst>
                </a:gridCol>
                <a:gridCol w="576000">
                  <a:extLst>
                    <a:ext uri="{9D8B030D-6E8A-4147-A177-3AD203B41FA5}">
                      <a16:colId xmlns:a16="http://schemas.microsoft.com/office/drawing/2014/main" val="4258309660"/>
                    </a:ext>
                  </a:extLst>
                </a:gridCol>
              </a:tblGrid>
              <a:tr h="370840">
                <a:tc>
                  <a:txBody>
                    <a:bodyPr/>
                    <a:lstStyle/>
                    <a:p>
                      <a:pPr algn="ctr"/>
                      <a:endParaRPr lang="fr-FR" sz="800" dirty="0">
                        <a:latin typeface="Verdana" panose="020B0604030504040204" pitchFamily="34" charset="0"/>
                        <a:ea typeface="Verdana" panose="020B0604030504040204" pitchFamily="34" charset="0"/>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noFill/>
                  </a:tcPr>
                </a:tc>
                <a:tc>
                  <a:txBody>
                    <a:bodyPr/>
                    <a:lstStyle/>
                    <a:p>
                      <a:pPr algn="ctr"/>
                      <a:r>
                        <a:rPr lang="fr-FR" sz="800" b="1" dirty="0">
                          <a:solidFill>
                            <a:schemeClr val="lt1"/>
                          </a:solidFill>
                          <a:latin typeface="Verdana" panose="020B0604030504040204" pitchFamily="34" charset="0"/>
                          <a:ea typeface="Verdana" panose="020B0604030504040204" pitchFamily="34" charset="0"/>
                          <a:cs typeface="+mn-cs"/>
                        </a:rPr>
                        <a:t>01/</a:t>
                      </a:r>
                      <a:r>
                        <a:rPr lang="fr-FR" sz="800" dirty="0">
                          <a:latin typeface="Verdana" panose="020B0604030504040204" pitchFamily="34" charset="0"/>
                          <a:ea typeface="Verdana" panose="020B0604030504040204" pitchFamily="34" charset="0"/>
                        </a:rPr>
                        <a:t>19</a:t>
                      </a:r>
                    </a:p>
                  </a:txBody>
                  <a:tcPr anchor="ctr"/>
                </a:tc>
                <a:tc>
                  <a:txBody>
                    <a:bodyPr/>
                    <a:lstStyle/>
                    <a:p>
                      <a:pPr algn="ctr"/>
                      <a:r>
                        <a:rPr lang="fr-FR" sz="800" dirty="0">
                          <a:latin typeface="Verdana" panose="020B0604030504040204" pitchFamily="34" charset="0"/>
                          <a:ea typeface="Verdana" panose="020B0604030504040204" pitchFamily="34" charset="0"/>
                        </a:rPr>
                        <a:t>02/19</a:t>
                      </a:r>
                    </a:p>
                  </a:txBody>
                  <a:tcPr anchor="ctr"/>
                </a:tc>
                <a:tc>
                  <a:txBody>
                    <a:bodyPr/>
                    <a:lstStyle/>
                    <a:p>
                      <a:pPr algn="ctr"/>
                      <a:r>
                        <a:rPr lang="fr-FR" sz="800" dirty="0">
                          <a:latin typeface="Verdana" panose="020B0604030504040204" pitchFamily="34" charset="0"/>
                          <a:ea typeface="Verdana" panose="020B0604030504040204" pitchFamily="34" charset="0"/>
                        </a:rPr>
                        <a:t>03/19</a:t>
                      </a:r>
                    </a:p>
                  </a:txBody>
                  <a:tcPr anchor="ctr"/>
                </a:tc>
                <a:tc>
                  <a:txBody>
                    <a:bodyPr/>
                    <a:lstStyle/>
                    <a:p>
                      <a:pPr algn="ctr"/>
                      <a:r>
                        <a:rPr lang="fr-FR" sz="800" dirty="0">
                          <a:latin typeface="Verdana" panose="020B0604030504040204" pitchFamily="34" charset="0"/>
                          <a:ea typeface="Verdana" panose="020B0604030504040204" pitchFamily="34" charset="0"/>
                        </a:rPr>
                        <a:t>04/19</a:t>
                      </a:r>
                    </a:p>
                  </a:txBody>
                  <a:tcPr anchor="ctr"/>
                </a:tc>
                <a:tc>
                  <a:txBody>
                    <a:bodyPr/>
                    <a:lstStyle/>
                    <a:p>
                      <a:pPr algn="ctr"/>
                      <a:r>
                        <a:rPr lang="fr-FR" sz="800" dirty="0">
                          <a:latin typeface="Verdana" panose="020B0604030504040204" pitchFamily="34" charset="0"/>
                          <a:ea typeface="Verdana" panose="020B0604030504040204" pitchFamily="34" charset="0"/>
                        </a:rPr>
                        <a:t>05/19</a:t>
                      </a:r>
                    </a:p>
                  </a:txBody>
                  <a:tcPr anchor="ctr"/>
                </a:tc>
                <a:tc>
                  <a:txBody>
                    <a:bodyPr/>
                    <a:lstStyle/>
                    <a:p>
                      <a:pPr algn="ctr"/>
                      <a:r>
                        <a:rPr lang="fr-FR" sz="800" dirty="0">
                          <a:latin typeface="Verdana" panose="020B0604030504040204" pitchFamily="34" charset="0"/>
                          <a:ea typeface="Verdana" panose="020B0604030504040204" pitchFamily="34" charset="0"/>
                        </a:rPr>
                        <a:t>06/19</a:t>
                      </a:r>
                    </a:p>
                  </a:txBody>
                  <a:tcPr anchor="ctr"/>
                </a:tc>
                <a:tc>
                  <a:txBody>
                    <a:bodyPr/>
                    <a:lstStyle/>
                    <a:p>
                      <a:pPr algn="ctr"/>
                      <a:r>
                        <a:rPr lang="fr-FR" sz="800" dirty="0">
                          <a:latin typeface="Verdana" panose="020B0604030504040204" pitchFamily="34" charset="0"/>
                          <a:ea typeface="Verdana" panose="020B0604030504040204" pitchFamily="34" charset="0"/>
                        </a:rPr>
                        <a:t>07/19</a:t>
                      </a:r>
                    </a:p>
                  </a:txBody>
                  <a:tcPr anchor="ctr"/>
                </a:tc>
                <a:tc>
                  <a:txBody>
                    <a:bodyPr/>
                    <a:lstStyle/>
                    <a:p>
                      <a:pPr algn="ctr"/>
                      <a:r>
                        <a:rPr lang="fr-FR" sz="800" dirty="0">
                          <a:latin typeface="Verdana" panose="020B0604030504040204" pitchFamily="34" charset="0"/>
                          <a:ea typeface="Verdana" panose="020B0604030504040204" pitchFamily="34" charset="0"/>
                        </a:rPr>
                        <a:t>08/19</a:t>
                      </a:r>
                    </a:p>
                  </a:txBody>
                  <a:tcPr anchor="ctr"/>
                </a:tc>
                <a:tc>
                  <a:txBody>
                    <a:bodyPr/>
                    <a:lstStyle/>
                    <a:p>
                      <a:pPr algn="ctr"/>
                      <a:r>
                        <a:rPr lang="fr-FR" sz="800" dirty="0">
                          <a:latin typeface="Verdana" panose="020B0604030504040204" pitchFamily="34" charset="0"/>
                          <a:ea typeface="Verdana" panose="020B0604030504040204" pitchFamily="34" charset="0"/>
                        </a:rPr>
                        <a:t>09/19</a:t>
                      </a:r>
                    </a:p>
                  </a:txBody>
                  <a:tcPr anchor="ctr"/>
                </a:tc>
                <a:tc>
                  <a:txBody>
                    <a:bodyPr/>
                    <a:lstStyle/>
                    <a:p>
                      <a:pPr algn="ctr"/>
                      <a:r>
                        <a:rPr lang="fr-FR" sz="800" dirty="0">
                          <a:latin typeface="Verdana" panose="020B0604030504040204" pitchFamily="34" charset="0"/>
                          <a:ea typeface="Verdana" panose="020B0604030504040204" pitchFamily="34" charset="0"/>
                        </a:rPr>
                        <a:t>10/19</a:t>
                      </a:r>
                    </a:p>
                  </a:txBody>
                  <a:tcPr anchor="ctr"/>
                </a:tc>
                <a:tc>
                  <a:txBody>
                    <a:bodyPr/>
                    <a:lstStyle/>
                    <a:p>
                      <a:pPr algn="ctr"/>
                      <a:r>
                        <a:rPr lang="fr-FR" sz="800" dirty="0">
                          <a:latin typeface="Verdana" panose="020B0604030504040204" pitchFamily="34" charset="0"/>
                          <a:ea typeface="Verdana" panose="020B0604030504040204" pitchFamily="34" charset="0"/>
                        </a:rPr>
                        <a:t>11/19</a:t>
                      </a:r>
                    </a:p>
                  </a:txBody>
                  <a:tcPr anchor="ctr"/>
                </a:tc>
                <a:tc>
                  <a:txBody>
                    <a:bodyPr/>
                    <a:lstStyle/>
                    <a:p>
                      <a:pPr algn="ctr"/>
                      <a:r>
                        <a:rPr lang="fr-FR" sz="800" dirty="0">
                          <a:latin typeface="Verdana" panose="020B0604030504040204" pitchFamily="34" charset="0"/>
                          <a:ea typeface="Verdana" panose="020B0604030504040204" pitchFamily="34" charset="0"/>
                        </a:rPr>
                        <a:t>12/19</a:t>
                      </a:r>
                    </a:p>
                  </a:txBody>
                  <a:tcPr anchor="ctr"/>
                </a:tc>
                <a:extLst>
                  <a:ext uri="{0D108BD9-81ED-4DB2-BD59-A6C34878D82A}">
                    <a16:rowId xmlns:a16="http://schemas.microsoft.com/office/drawing/2014/main" val="3002335224"/>
                  </a:ext>
                </a:extLst>
              </a:tr>
              <a:tr h="370840">
                <a:tc>
                  <a:txBody>
                    <a:bodyPr/>
                    <a:lstStyle/>
                    <a:p>
                      <a:pPr marL="0" indent="0" algn="ctr">
                        <a:buFontTx/>
                        <a:buNone/>
                      </a:pPr>
                      <a:r>
                        <a:rPr lang="fr-FR" sz="800" b="1" dirty="0">
                          <a:solidFill>
                            <a:schemeClr val="bg1"/>
                          </a:solidFill>
                          <a:latin typeface="Verdana" panose="020B0604030504040204" pitchFamily="34" charset="0"/>
                          <a:ea typeface="Verdana" panose="020B0604030504040204" pitchFamily="34" charset="0"/>
                        </a:rPr>
                        <a:t>PAS</a:t>
                      </a:r>
                    </a:p>
                  </a:txBody>
                  <a:tcPr anchor="ctr">
                    <a:solidFill>
                      <a:schemeClr val="bg2"/>
                    </a:solidFill>
                  </a:tcPr>
                </a:tc>
                <a:tc>
                  <a:txBody>
                    <a:bodyPr/>
                    <a:lstStyle/>
                    <a:p>
                      <a:pPr marL="0" indent="0" algn="ctr">
                        <a:buFontTx/>
                        <a:buNone/>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- 1000</a:t>
                      </a: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-1000</a:t>
                      </a:r>
                    </a:p>
                  </a:txBody>
                  <a:tcPr anchor="ctr"/>
                </a:tc>
                <a:extLst>
                  <a:ext uri="{0D108BD9-81ED-4DB2-BD59-A6C34878D82A}">
                    <a16:rowId xmlns:a16="http://schemas.microsoft.com/office/drawing/2014/main" val="111654690"/>
                  </a:ext>
                </a:extLst>
              </a:tr>
              <a:tr h="370840">
                <a:tc>
                  <a:txBody>
                    <a:bodyPr/>
                    <a:lstStyle/>
                    <a:p>
                      <a:pPr marL="0" indent="0" algn="ctr">
                        <a:buFontTx/>
                        <a:buNone/>
                      </a:pPr>
                      <a:r>
                        <a:rPr lang="fr-FR" sz="800" b="1" dirty="0">
                          <a:solidFill>
                            <a:schemeClr val="bg1"/>
                          </a:solidFill>
                          <a:latin typeface="Verdana" panose="020B0604030504040204" pitchFamily="34" charset="0"/>
                          <a:ea typeface="Verdana" panose="020B0604030504040204" pitchFamily="34" charset="0"/>
                        </a:rPr>
                        <a:t>Crédit d’impôt</a:t>
                      </a:r>
                    </a:p>
                  </a:txBody>
                  <a:tcPr anchor="ctr">
                    <a:solidFill>
                      <a:srgbClr val="334D5C"/>
                    </a:solidFill>
                  </a:tcPr>
                </a:tc>
                <a:tc>
                  <a:txBody>
                    <a:bodyPr/>
                    <a:lstStyle/>
                    <a:p>
                      <a:pPr marL="0" indent="0" algn="ctr">
                        <a:buFontTx/>
                        <a:buNone/>
                      </a:pPr>
                      <a:r>
                        <a:rPr lang="fr-FR" sz="700" b="1" dirty="0">
                          <a:solidFill>
                            <a:schemeClr val="bg1"/>
                          </a:solidFill>
                          <a:latin typeface="Verdana" panose="020B0604030504040204" pitchFamily="34" charset="0"/>
                          <a:ea typeface="Verdana" panose="020B0604030504040204" pitchFamily="34" charset="0"/>
                        </a:rPr>
                        <a:t>+1 500</a:t>
                      </a:r>
                    </a:p>
                  </a:txBody>
                  <a:tcPr anchor="ctr">
                    <a:solidFill>
                      <a:srgbClr val="334D5C"/>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solidFill>
                            <a:schemeClr val="bg1"/>
                          </a:solidFill>
                          <a:latin typeface="Verdana" panose="020B0604030504040204" pitchFamily="34" charset="0"/>
                          <a:ea typeface="Verdana" panose="020B0604030504040204" pitchFamily="34" charset="0"/>
                        </a:rPr>
                        <a:t>+1000</a:t>
                      </a:r>
                    </a:p>
                  </a:txBody>
                  <a:tcPr anchor="ctr">
                    <a:solidFill>
                      <a:srgbClr val="334D5C"/>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171450" marR="0" lvl="0" indent="-171450" algn="ctr" defTabSz="914400" eaLnBrk="1" fontAlgn="auto" latinLnBrk="0" hangingPunct="1">
                        <a:lnSpc>
                          <a:spcPct val="100000"/>
                        </a:lnSpc>
                        <a:spcBef>
                          <a:spcPts val="0"/>
                        </a:spcBef>
                        <a:spcAft>
                          <a:spcPts val="0"/>
                        </a:spcAft>
                        <a:buClrTx/>
                        <a:buSzTx/>
                        <a:buFontTx/>
                        <a:buChar char="-"/>
                        <a:tabLst/>
                        <a:defRPr/>
                      </a:pPr>
                      <a:endParaRPr lang="fr-FR" sz="800" b="1" dirty="0">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3042883838"/>
                  </a:ext>
                </a:extLst>
              </a:tr>
              <a:tr h="370840">
                <a:tc>
                  <a:txBody>
                    <a:bodyPr/>
                    <a:lstStyle/>
                    <a:p>
                      <a:pPr marL="0" indent="0" algn="ctr">
                        <a:buFontTx/>
                        <a:buNone/>
                      </a:pPr>
                      <a:r>
                        <a:rPr lang="fr-FR" sz="800" b="1" dirty="0">
                          <a:solidFill>
                            <a:srgbClr val="334D5C"/>
                          </a:solidFill>
                          <a:latin typeface="Verdana" panose="020B0604030504040204" pitchFamily="34" charset="0"/>
                          <a:ea typeface="Verdana" panose="020B0604030504040204" pitchFamily="34" charset="0"/>
                        </a:rPr>
                        <a:t>Réduction Pinel</a:t>
                      </a:r>
                    </a:p>
                  </a:txBody>
                  <a:tcPr anchor="ctr">
                    <a:solidFill>
                      <a:srgbClr val="F1C95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solidFill>
                            <a:srgbClr val="334D5C"/>
                          </a:solidFill>
                          <a:latin typeface="Verdana" panose="020B0604030504040204" pitchFamily="34" charset="0"/>
                          <a:ea typeface="Verdana" panose="020B0604030504040204" pitchFamily="34" charset="0"/>
                          <a:cs typeface="+mn-cs"/>
                        </a:rPr>
                        <a:t>+2400</a:t>
                      </a:r>
                    </a:p>
                    <a:p>
                      <a:pPr marL="0" indent="0" algn="ctr">
                        <a:buFontTx/>
                        <a:buNone/>
                      </a:pPr>
                      <a:endParaRPr lang="fr-FR" sz="800" b="1" dirty="0">
                        <a:latin typeface="Verdana" panose="020B0604030504040204" pitchFamily="34" charset="0"/>
                        <a:ea typeface="Verdana" panose="020B0604030504040204" pitchFamily="34" charset="0"/>
                      </a:endParaRPr>
                    </a:p>
                  </a:txBody>
                  <a:tcPr anchor="ctr">
                    <a:solidFill>
                      <a:srgbClr val="F1C95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dirty="0">
                          <a:latin typeface="Verdana" panose="020B0604030504040204" pitchFamily="34" charset="0"/>
                          <a:ea typeface="Verdana" panose="020B0604030504040204" pitchFamily="34" charset="0"/>
                        </a:rPr>
                        <a:t>+</a:t>
                      </a:r>
                      <a:r>
                        <a:rPr lang="fr-FR" sz="800" b="1" dirty="0">
                          <a:solidFill>
                            <a:srgbClr val="334D5C"/>
                          </a:solidFill>
                          <a:latin typeface="Verdana" panose="020B0604030504040204" pitchFamily="34" charset="0"/>
                          <a:ea typeface="Verdana" panose="020B0604030504040204" pitchFamily="34" charset="0"/>
                        </a:rPr>
                        <a:t>1600</a:t>
                      </a:r>
                    </a:p>
                  </a:txBody>
                  <a:tcPr anchor="ctr">
                    <a:solidFill>
                      <a:srgbClr val="F1C95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800" b="1" dirty="0">
                        <a:latin typeface="Verdana" panose="020B0604030504040204" pitchFamily="34" charset="0"/>
                        <a:ea typeface="Verdana" panose="020B0604030504040204" pitchFamily="34" charset="0"/>
                      </a:endParaRPr>
                    </a:p>
                  </a:txBody>
                  <a:tcPr anchor="ctr"/>
                </a:tc>
                <a:tc>
                  <a:txBody>
                    <a:bodyPr/>
                    <a:lstStyle/>
                    <a:p>
                      <a:pPr marL="171450" marR="0" lvl="0" indent="-171450" algn="ctr" defTabSz="914400" eaLnBrk="1" fontAlgn="auto" latinLnBrk="0" hangingPunct="1">
                        <a:lnSpc>
                          <a:spcPct val="100000"/>
                        </a:lnSpc>
                        <a:spcBef>
                          <a:spcPts val="0"/>
                        </a:spcBef>
                        <a:spcAft>
                          <a:spcPts val="0"/>
                        </a:spcAft>
                        <a:buClrTx/>
                        <a:buSzTx/>
                        <a:buFontTx/>
                        <a:buChar char="-"/>
                        <a:tabLst/>
                        <a:defRPr/>
                      </a:pPr>
                      <a:endParaRPr lang="fr-FR" sz="800" b="1" dirty="0">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1619947691"/>
                  </a:ext>
                </a:extLst>
              </a:tr>
            </a:tbl>
          </a:graphicData>
        </a:graphic>
      </p:graphicFrame>
      <p:sp>
        <p:nvSpPr>
          <p:cNvPr id="9" name="Flèche : droite 8">
            <a:extLst>
              <a:ext uri="{FF2B5EF4-FFF2-40B4-BE49-F238E27FC236}">
                <a16:creationId xmlns:a16="http://schemas.microsoft.com/office/drawing/2014/main" id="{30BC602A-F212-41B7-BB7F-3BB0E4E43E35}"/>
              </a:ext>
            </a:extLst>
          </p:cNvPr>
          <p:cNvSpPr/>
          <p:nvPr/>
        </p:nvSpPr>
        <p:spPr>
          <a:xfrm>
            <a:off x="2514600" y="3108325"/>
            <a:ext cx="6477000" cy="609600"/>
          </a:xfrm>
          <a:prstGeom prst="rightArrow">
            <a:avLst/>
          </a:prstGeom>
          <a:solidFill>
            <a:srgbClr val="334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À partir de 2019</a:t>
            </a:r>
          </a:p>
        </p:txBody>
      </p:sp>
      <p:sp>
        <p:nvSpPr>
          <p:cNvPr id="2" name="Rectangle : coins arrondis 1">
            <a:extLst>
              <a:ext uri="{FF2B5EF4-FFF2-40B4-BE49-F238E27FC236}">
                <a16:creationId xmlns:a16="http://schemas.microsoft.com/office/drawing/2014/main" id="{8D516057-043A-470A-A0D1-714458408BE6}"/>
              </a:ext>
            </a:extLst>
          </p:cNvPr>
          <p:cNvSpPr/>
          <p:nvPr/>
        </p:nvSpPr>
        <p:spPr>
          <a:xfrm>
            <a:off x="3276600" y="1965325"/>
            <a:ext cx="4953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client dispose de 2 500 € de crédit d’impôt pour salarié à domicile et 4000 € de réduction d’impôt Pinel</a:t>
            </a:r>
          </a:p>
        </p:txBody>
      </p:sp>
    </p:spTree>
    <p:extLst>
      <p:ext uri="{BB962C8B-B14F-4D97-AF65-F5344CB8AC3E}">
        <p14:creationId xmlns:p14="http://schemas.microsoft.com/office/powerpoint/2010/main" val="790494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DF72451-87EA-479B-8E4D-B13B0BEAAC24}"/>
              </a:ext>
            </a:extLst>
          </p:cNvPr>
          <p:cNvSpPr>
            <a:spLocks noGrp="1"/>
          </p:cNvSpPr>
          <p:nvPr>
            <p:ph sz="quarter" idx="11"/>
          </p:nvPr>
        </p:nvSpPr>
        <p:spPr/>
        <p:txBody>
          <a:bodyPr/>
          <a:lstStyle/>
          <a:p>
            <a:r>
              <a:rPr lang="fr-FR" sz="1300" b="1" dirty="0">
                <a:solidFill>
                  <a:srgbClr val="334D5C"/>
                </a:solidFill>
              </a:rPr>
              <a:t>Un avantage particulier pour les revenus de l’année 2018…</a:t>
            </a:r>
          </a:p>
          <a:p>
            <a:endParaRPr lang="fr-FR" dirty="0"/>
          </a:p>
          <a:p>
            <a:pPr algn="just"/>
            <a:endParaRPr lang="fr-FR" dirty="0"/>
          </a:p>
          <a:p>
            <a:pPr algn="just"/>
            <a:r>
              <a:rPr lang="fr-FR" dirty="0"/>
              <a:t>Le passage au prélèvement à la source, offre </a:t>
            </a:r>
            <a:r>
              <a:rPr lang="fr-FR" b="1" dirty="0">
                <a:solidFill>
                  <a:srgbClr val="FF8135"/>
                </a:solidFill>
              </a:rPr>
              <a:t>un autre avantage</a:t>
            </a:r>
            <a:r>
              <a:rPr lang="fr-FR" b="1" dirty="0">
                <a:solidFill>
                  <a:srgbClr val="8CD4BF"/>
                </a:solidFill>
              </a:rPr>
              <a:t> </a:t>
            </a:r>
            <a:r>
              <a:rPr lang="fr-FR" dirty="0"/>
              <a:t>aux donateurs. En temps normal, la réduction d’impôt ou crédit d’impôt est, de fait, réservée aux personnes imposables, et est limitée au montant de l’impôt dû. </a:t>
            </a:r>
          </a:p>
          <a:p>
            <a:pPr algn="just"/>
            <a:endParaRPr lang="fr-FR" dirty="0"/>
          </a:p>
          <a:p>
            <a:pPr algn="just"/>
            <a:r>
              <a:rPr lang="fr-FR" b="1" dirty="0">
                <a:solidFill>
                  <a:srgbClr val="FF8135"/>
                </a:solidFill>
              </a:rPr>
              <a:t>En ce qui concerne la déclaration des revenus de 2018</a:t>
            </a:r>
            <a:r>
              <a:rPr lang="fr-FR" dirty="0"/>
              <a:t> : si le montant des réductions d’impôt et crédit d’impôt dépasse l’impôt dû, l’administration fiscale restituera l’excédant. </a:t>
            </a:r>
          </a:p>
          <a:p>
            <a:pPr algn="just"/>
            <a:endParaRPr lang="fr-FR" dirty="0"/>
          </a:p>
          <a:p>
            <a:pPr algn="just"/>
            <a:r>
              <a:rPr lang="fr-FR" dirty="0"/>
              <a:t>Si un foyer </a:t>
            </a:r>
            <a:r>
              <a:rPr lang="fr-FR" b="1" dirty="0">
                <a:solidFill>
                  <a:srgbClr val="FF8135"/>
                </a:solidFill>
              </a:rPr>
              <a:t>non-imposable</a:t>
            </a:r>
            <a:r>
              <a:rPr lang="fr-FR" dirty="0"/>
              <a:t> a réalisé des dons fin 2018, il profitera très exceptionnellement d’une restitution à hauteur de 66% ou 75% de son montant selon l’organisme concerné, en 2019.</a:t>
            </a:r>
          </a:p>
          <a:p>
            <a:pPr algn="just"/>
            <a:endParaRPr lang="fr-FR" dirty="0"/>
          </a:p>
        </p:txBody>
      </p:sp>
      <p:sp>
        <p:nvSpPr>
          <p:cNvPr id="3" name="Espace réservé du texte 2">
            <a:extLst>
              <a:ext uri="{FF2B5EF4-FFF2-40B4-BE49-F238E27FC236}">
                <a16:creationId xmlns:a16="http://schemas.microsoft.com/office/drawing/2014/main" id="{9099E0FF-6CB0-453D-AC73-324833163293}"/>
              </a:ext>
            </a:extLst>
          </p:cNvPr>
          <p:cNvSpPr>
            <a:spLocks noGrp="1"/>
          </p:cNvSpPr>
          <p:nvPr>
            <p:ph type="body" sz="quarter" idx="12"/>
          </p:nvPr>
        </p:nvSpPr>
        <p:spPr/>
        <p:txBody>
          <a:bodyPr/>
          <a:lstStyle/>
          <a:p>
            <a:r>
              <a:rPr lang="fr-FR" dirty="0">
                <a:solidFill>
                  <a:srgbClr val="334D5C"/>
                </a:solidFill>
              </a:rPr>
              <a:t>Réductions ou crédits d’impôts</a:t>
            </a:r>
          </a:p>
          <a:p>
            <a:endParaRPr lang="fr-FR" dirty="0"/>
          </a:p>
        </p:txBody>
      </p:sp>
      <p:sp>
        <p:nvSpPr>
          <p:cNvPr id="4" name="Espace réservé du contenu 3">
            <a:extLst>
              <a:ext uri="{FF2B5EF4-FFF2-40B4-BE49-F238E27FC236}">
                <a16:creationId xmlns:a16="http://schemas.microsoft.com/office/drawing/2014/main" id="{95930CFA-FDE4-42C5-875A-5680F8E1CCDF}"/>
              </a:ext>
            </a:extLst>
          </p:cNvPr>
          <p:cNvSpPr>
            <a:spLocks noGrp="1"/>
          </p:cNvSpPr>
          <p:nvPr>
            <p:ph sz="quarter" idx="13"/>
          </p:nvPr>
        </p:nvSpPr>
        <p:spPr/>
        <p:txBody>
          <a:bodyPr/>
          <a:lstStyle/>
          <a:p>
            <a:endParaRPr lang="fr-FR" dirty="0">
              <a:solidFill>
                <a:srgbClr val="FF8135"/>
              </a:solidFill>
            </a:endParaRPr>
          </a:p>
          <a:p>
            <a:r>
              <a:rPr lang="fr-FR" b="1" dirty="0">
                <a:solidFill>
                  <a:srgbClr val="FF8135"/>
                </a:solidFill>
              </a:rPr>
              <a:t>Exemple :</a:t>
            </a:r>
          </a:p>
          <a:p>
            <a:r>
              <a:rPr lang="fr-FR" dirty="0"/>
              <a:t>L’impôt sur le revenu de Mr Mario est annulé par le CIMR, il a par ailleurs en 2018 versé 1000 € à une association d’intérêt général. </a:t>
            </a:r>
            <a:br>
              <a:rPr lang="fr-FR" dirty="0"/>
            </a:br>
            <a:r>
              <a:rPr lang="fr-FR" dirty="0"/>
              <a:t>Il bénéficiera en septembre 2019, d ’une restitution d’impôt de 660 € (1 000 x 66 %)</a:t>
            </a:r>
          </a:p>
        </p:txBody>
      </p:sp>
      <p:sp>
        <p:nvSpPr>
          <p:cNvPr id="5" name="Holder 6">
            <a:extLst>
              <a:ext uri="{FF2B5EF4-FFF2-40B4-BE49-F238E27FC236}">
                <a16:creationId xmlns:a16="http://schemas.microsoft.com/office/drawing/2014/main" id="{645A0375-4305-4C58-88FC-B03E01FA2F1B}"/>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27</a:t>
            </a:fld>
            <a:endParaRPr lang="fr-FR" dirty="0"/>
          </a:p>
        </p:txBody>
      </p:sp>
    </p:spTree>
    <p:extLst>
      <p:ext uri="{BB962C8B-B14F-4D97-AF65-F5344CB8AC3E}">
        <p14:creationId xmlns:p14="http://schemas.microsoft.com/office/powerpoint/2010/main" val="3392489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9F67CAD-3E96-401A-B5F8-F72F21E7BDAE}"/>
              </a:ext>
            </a:extLst>
          </p:cNvPr>
          <p:cNvSpPr>
            <a:spLocks noGrp="1"/>
          </p:cNvSpPr>
          <p:nvPr>
            <p:ph sz="quarter" idx="11"/>
          </p:nvPr>
        </p:nvSpPr>
        <p:spPr>
          <a:xfrm>
            <a:off x="2819400" y="212725"/>
            <a:ext cx="6096000" cy="2895600"/>
          </a:xfrm>
        </p:spPr>
        <p:txBody>
          <a:bodyPr/>
          <a:lstStyle/>
          <a:p>
            <a:r>
              <a:rPr lang="fr-FR" dirty="0"/>
              <a:t>Derniers aménagements :</a:t>
            </a:r>
          </a:p>
          <a:p>
            <a:endParaRPr lang="fr-FR" dirty="0"/>
          </a:p>
          <a:p>
            <a:pPr marL="285750" indent="-285750" algn="just">
              <a:buFont typeface="Arial" panose="020B0604020202020204" pitchFamily="34" charset="0"/>
              <a:buChar char="•"/>
            </a:pPr>
            <a:r>
              <a:rPr lang="fr-FR" dirty="0"/>
              <a:t>L’administration est tenue de communiquer systématiquement au contribuable </a:t>
            </a:r>
            <a:r>
              <a:rPr lang="fr-FR" b="1" dirty="0">
                <a:solidFill>
                  <a:srgbClr val="FF8135"/>
                </a:solidFill>
              </a:rPr>
              <a:t>les modalités de calcul du taux</a:t>
            </a:r>
            <a:r>
              <a:rPr lang="fr-FR" b="1" dirty="0">
                <a:solidFill>
                  <a:srgbClr val="334D5C"/>
                </a:solidFill>
              </a:rPr>
              <a:t> </a:t>
            </a:r>
            <a:r>
              <a:rPr lang="fr-FR" b="1" dirty="0">
                <a:solidFill>
                  <a:srgbClr val="FF8135"/>
                </a:solidFill>
              </a:rPr>
              <a:t>et</a:t>
            </a:r>
            <a:r>
              <a:rPr lang="fr-FR" dirty="0">
                <a:solidFill>
                  <a:srgbClr val="FF0000"/>
                </a:solidFill>
              </a:rPr>
              <a:t> </a:t>
            </a:r>
            <a:r>
              <a:rPr lang="fr-FR" dirty="0"/>
              <a:t>des acomptes (revenus professionnels)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Pour les salariés de particuliers employeurs utilisant un dispositif simplifié de paiement (CESU) : aucune retenue de prélèvement à la source n'est opérée par l’employeur retenu sur la rémunération versée au salarié en 2019. Cependant, les rémunérations font l’objet d’acomptes prélevés par l’administration sur le compte bancaire du salarié les 15 des mois de septembre, octobre, novembre et décembre 2019</a:t>
            </a:r>
          </a:p>
          <a:p>
            <a:pPr algn="just"/>
            <a:r>
              <a:rPr lang="fr-FR" dirty="0"/>
              <a:t>  </a:t>
            </a:r>
          </a:p>
          <a:p>
            <a:pPr marL="285750" indent="-285750" algn="just">
              <a:buFont typeface="Arial" panose="020B0604020202020204" pitchFamily="34" charset="0"/>
              <a:buChar char="•"/>
            </a:pPr>
            <a:r>
              <a:rPr lang="fr-FR" b="1" dirty="0">
                <a:solidFill>
                  <a:srgbClr val="FF8135"/>
                </a:solidFill>
              </a:rPr>
              <a:t>A compter de 2020, les employeurs devront opérer la retenue à la source selon des modalités existantes. </a:t>
            </a:r>
          </a:p>
          <a:p>
            <a:pPr marL="285750" indent="-285750">
              <a:buFont typeface="Arial" panose="020B0604020202020204" pitchFamily="34" charset="0"/>
              <a:buChar char="•"/>
            </a:pPr>
            <a:endParaRPr lang="fr-FR" dirty="0"/>
          </a:p>
        </p:txBody>
      </p:sp>
      <p:sp>
        <p:nvSpPr>
          <p:cNvPr id="3" name="Espace réservé du texte 2">
            <a:extLst>
              <a:ext uri="{FF2B5EF4-FFF2-40B4-BE49-F238E27FC236}">
                <a16:creationId xmlns:a16="http://schemas.microsoft.com/office/drawing/2014/main" id="{629B7A90-C820-4AE9-A6ED-E7231D8FE22B}"/>
              </a:ext>
            </a:extLst>
          </p:cNvPr>
          <p:cNvSpPr>
            <a:spLocks noGrp="1"/>
          </p:cNvSpPr>
          <p:nvPr>
            <p:ph type="body" sz="quarter" idx="12"/>
          </p:nvPr>
        </p:nvSpPr>
        <p:spPr/>
        <p:txBody>
          <a:bodyPr/>
          <a:lstStyle/>
          <a:p>
            <a:r>
              <a:rPr lang="fr-FR" dirty="0">
                <a:solidFill>
                  <a:srgbClr val="334D5C"/>
                </a:solidFill>
              </a:rPr>
              <a:t>Prélèvement à la source</a:t>
            </a:r>
          </a:p>
        </p:txBody>
      </p:sp>
      <p:sp>
        <p:nvSpPr>
          <p:cNvPr id="6" name="Holder 6">
            <a:extLst>
              <a:ext uri="{FF2B5EF4-FFF2-40B4-BE49-F238E27FC236}">
                <a16:creationId xmlns:a16="http://schemas.microsoft.com/office/drawing/2014/main" id="{FC230BAA-87DE-4B22-A678-B98AD0450BF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28</a:t>
            </a:fld>
            <a:endParaRPr lang="fr-FR" dirty="0"/>
          </a:p>
        </p:txBody>
      </p:sp>
      <p:graphicFrame>
        <p:nvGraphicFramePr>
          <p:cNvPr id="7" name="Espace réservé du contenu 4">
            <a:extLst>
              <a:ext uri="{FF2B5EF4-FFF2-40B4-BE49-F238E27FC236}">
                <a16:creationId xmlns:a16="http://schemas.microsoft.com/office/drawing/2014/main" id="{08469A9C-1BC4-4B79-B816-F3205F278098}"/>
              </a:ext>
            </a:extLst>
          </p:cNvPr>
          <p:cNvGraphicFramePr>
            <a:graphicFrameLocks/>
          </p:cNvGraphicFramePr>
          <p:nvPr>
            <p:extLst>
              <p:ext uri="{D42A27DB-BD31-4B8C-83A1-F6EECF244321}">
                <p14:modId xmlns:p14="http://schemas.microsoft.com/office/powerpoint/2010/main" val="158618069"/>
              </p:ext>
            </p:extLst>
          </p:nvPr>
        </p:nvGraphicFramePr>
        <p:xfrm>
          <a:off x="2209800" y="3489325"/>
          <a:ext cx="69078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0687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680322-E7CF-4C59-8F97-2FF202FC356B}"/>
              </a:ext>
            </a:extLst>
          </p:cNvPr>
          <p:cNvSpPr>
            <a:spLocks noGrp="1"/>
          </p:cNvSpPr>
          <p:nvPr>
            <p:ph type="body" sz="quarter" idx="12"/>
          </p:nvPr>
        </p:nvSpPr>
        <p:spPr/>
        <p:txBody>
          <a:bodyPr/>
          <a:lstStyle/>
          <a:p>
            <a:r>
              <a:rPr lang="fr-FR" dirty="0"/>
              <a:t>Exemple</a:t>
            </a:r>
          </a:p>
        </p:txBody>
      </p:sp>
      <p:sp>
        <p:nvSpPr>
          <p:cNvPr id="6" name="Espace réservé du contenu 5">
            <a:extLst>
              <a:ext uri="{FF2B5EF4-FFF2-40B4-BE49-F238E27FC236}">
                <a16:creationId xmlns:a16="http://schemas.microsoft.com/office/drawing/2014/main" id="{5FD1AF0E-0C20-4E74-AAC6-104FA652E834}"/>
              </a:ext>
            </a:extLst>
          </p:cNvPr>
          <p:cNvSpPr>
            <a:spLocks noGrp="1"/>
          </p:cNvSpPr>
          <p:nvPr>
            <p:ph sz="quarter" idx="11"/>
          </p:nvPr>
        </p:nvSpPr>
        <p:spPr>
          <a:xfrm>
            <a:off x="2819400" y="212725"/>
            <a:ext cx="6096000" cy="4419600"/>
          </a:xfrm>
        </p:spPr>
        <p:txBody>
          <a:bodyPr/>
          <a:lstStyle/>
          <a:p>
            <a:pPr algn="just"/>
            <a:r>
              <a:rPr lang="fr-FR" dirty="0">
                <a:solidFill>
                  <a:srgbClr val="334D5C"/>
                </a:solidFill>
              </a:rPr>
              <a:t>Mme GOLDEN est employée à domicile et travaille chez Mr LOUIS, particulier. Elle perçoit tous les mois 500 € depuis ces 3 dernières années.</a:t>
            </a:r>
          </a:p>
          <a:p>
            <a:pPr algn="just"/>
            <a:r>
              <a:rPr lang="fr-FR" dirty="0">
                <a:solidFill>
                  <a:srgbClr val="334D5C"/>
                </a:solidFill>
              </a:rPr>
              <a:t>Le taux du PAS de son foyer fiscal est de 5 %.</a:t>
            </a:r>
          </a:p>
          <a:p>
            <a:pPr algn="just"/>
            <a:r>
              <a:rPr lang="fr-FR" dirty="0">
                <a:solidFill>
                  <a:srgbClr val="334D5C"/>
                </a:solidFill>
              </a:rPr>
              <a:t>Mr LOUIS utilise le CESU pour rémunérer sa salariée.</a:t>
            </a:r>
          </a:p>
          <a:p>
            <a:pPr algn="just"/>
            <a:r>
              <a:rPr lang="fr-FR" dirty="0">
                <a:solidFill>
                  <a:srgbClr val="334D5C"/>
                </a:solidFill>
              </a:rPr>
              <a:t>Au titre des salaires de 2019, ce dernier ne déduit pas de retenue à la source sur son salaire (il le fera en 2020).</a:t>
            </a:r>
          </a:p>
          <a:p>
            <a:pPr algn="just"/>
            <a:endParaRPr lang="fr-FR" dirty="0">
              <a:solidFill>
                <a:srgbClr val="334D5C"/>
              </a:solidFill>
            </a:endParaRPr>
          </a:p>
          <a:p>
            <a:pPr marL="285750" indent="-285750" algn="just">
              <a:buClr>
                <a:srgbClr val="8CD4BF"/>
              </a:buClr>
              <a:buFont typeface="Wingdings" panose="05000000000000000000" pitchFamily="2" charset="2"/>
              <a:buChar char="Ø"/>
            </a:pPr>
            <a:r>
              <a:rPr lang="fr-FR" dirty="0">
                <a:solidFill>
                  <a:srgbClr val="FF8135"/>
                </a:solidFill>
              </a:rPr>
              <a:t>Mme GOLDEN règlera en 4 fois de septembre à décembre 2019 le prélèvement à la source sur ses revenus 2019 sous forme d’acomptes.</a:t>
            </a:r>
          </a:p>
          <a:p>
            <a:pPr marL="285750" indent="-285750" algn="just">
              <a:buClr>
                <a:srgbClr val="8CD4BF"/>
              </a:buClr>
              <a:buFont typeface="Wingdings" panose="05000000000000000000" pitchFamily="2" charset="2"/>
              <a:buChar char="Ø"/>
            </a:pPr>
            <a:r>
              <a:rPr lang="fr-FR" dirty="0">
                <a:solidFill>
                  <a:srgbClr val="FF8135"/>
                </a:solidFill>
              </a:rPr>
              <a:t>Ces acomptes sont calculés sur la base de ses rémunérations en 2018 soit : (500 x12) x  taux de PAS de 5 % = 300 €</a:t>
            </a:r>
          </a:p>
          <a:p>
            <a:pPr marL="285750" indent="-285750" algn="just">
              <a:buClr>
                <a:srgbClr val="8CD4BF"/>
              </a:buClr>
              <a:buFont typeface="Wingdings" panose="05000000000000000000" pitchFamily="2" charset="2"/>
              <a:buChar char="Ø"/>
            </a:pPr>
            <a:r>
              <a:rPr lang="fr-FR" dirty="0">
                <a:solidFill>
                  <a:srgbClr val="FF8135"/>
                </a:solidFill>
              </a:rPr>
              <a:t>Elle sera prélevée de septembre à décembre de  75 € (300/4)</a:t>
            </a:r>
          </a:p>
          <a:p>
            <a:pPr marL="285750" indent="-285750" algn="just">
              <a:buClr>
                <a:srgbClr val="8CD4BF"/>
              </a:buClr>
              <a:buFont typeface="Wingdings" panose="05000000000000000000" pitchFamily="2" charset="2"/>
              <a:buChar char="Ø"/>
            </a:pPr>
            <a:endParaRPr lang="fr-FR" dirty="0">
              <a:solidFill>
                <a:srgbClr val="FF8135"/>
              </a:solidFill>
            </a:endParaRPr>
          </a:p>
          <a:p>
            <a:pPr marL="285750" indent="-285750" algn="just">
              <a:buClr>
                <a:srgbClr val="8CD4BF"/>
              </a:buClr>
              <a:buFont typeface="Wingdings" panose="05000000000000000000" pitchFamily="2" charset="2"/>
              <a:buChar char="Ø"/>
            </a:pPr>
            <a:r>
              <a:rPr lang="fr-FR" dirty="0">
                <a:solidFill>
                  <a:srgbClr val="FF8135"/>
                </a:solidFill>
              </a:rPr>
              <a:t>Sur l’avis d’imposition des revenus de 2019 de Mme GOLDEN, reçu en août 2020, figurera la régularisation entre le montant réellement du et les acomptes prélevés en 2019.</a:t>
            </a:r>
          </a:p>
          <a:p>
            <a:pPr marL="285750" indent="-285750" algn="just">
              <a:buClr>
                <a:srgbClr val="8CD4BF"/>
              </a:buClr>
              <a:buFont typeface="Wingdings" panose="05000000000000000000" pitchFamily="2" charset="2"/>
              <a:buChar char="Ø"/>
            </a:pPr>
            <a:r>
              <a:rPr lang="fr-FR" dirty="0">
                <a:solidFill>
                  <a:srgbClr val="FF8135"/>
                </a:solidFill>
              </a:rPr>
              <a:t>A compter du 1</a:t>
            </a:r>
            <a:r>
              <a:rPr lang="fr-FR" baseline="30000" dirty="0">
                <a:solidFill>
                  <a:srgbClr val="FF8135"/>
                </a:solidFill>
              </a:rPr>
              <a:t>er</a:t>
            </a:r>
            <a:r>
              <a:rPr lang="fr-FR" dirty="0">
                <a:solidFill>
                  <a:srgbClr val="FF8135"/>
                </a:solidFill>
              </a:rPr>
              <a:t> janvier 2020, la retenue à la source sera directement opérée sur son salaire</a:t>
            </a:r>
          </a:p>
          <a:p>
            <a:pPr marL="285750" indent="-285750" algn="just">
              <a:buClr>
                <a:srgbClr val="8CD4BF"/>
              </a:buClr>
              <a:buFont typeface="Wingdings" panose="05000000000000000000" pitchFamily="2" charset="2"/>
              <a:buChar char="Ø"/>
            </a:pPr>
            <a:endParaRPr lang="fr-FR" dirty="0">
              <a:solidFill>
                <a:srgbClr val="FF0000"/>
              </a:solidFill>
            </a:endParaRPr>
          </a:p>
        </p:txBody>
      </p:sp>
      <p:sp>
        <p:nvSpPr>
          <p:cNvPr id="4" name="Holder 6">
            <a:extLst>
              <a:ext uri="{FF2B5EF4-FFF2-40B4-BE49-F238E27FC236}">
                <a16:creationId xmlns:a16="http://schemas.microsoft.com/office/drawing/2014/main" id="{ACA1ACB7-E6EA-4218-9232-628FFA101C77}"/>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29</a:t>
            </a:fld>
            <a:endParaRPr lang="fr-FR" dirty="0"/>
          </a:p>
        </p:txBody>
      </p:sp>
    </p:spTree>
    <p:extLst>
      <p:ext uri="{BB962C8B-B14F-4D97-AF65-F5344CB8AC3E}">
        <p14:creationId xmlns:p14="http://schemas.microsoft.com/office/powerpoint/2010/main" val="903874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Le CIMR</a:t>
            </a:r>
          </a:p>
          <a:p>
            <a:r>
              <a:rPr lang="fr-FR" dirty="0"/>
              <a:t>Crédit d’Impôt Modernisation du Recouvrement</a:t>
            </a:r>
          </a:p>
        </p:txBody>
      </p:sp>
    </p:spTree>
    <p:extLst>
      <p:ext uri="{BB962C8B-B14F-4D97-AF65-F5344CB8AC3E}">
        <p14:creationId xmlns:p14="http://schemas.microsoft.com/office/powerpoint/2010/main" val="1885811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3D224AF-FD7F-4F6F-AB90-241254A5A7D0}"/>
              </a:ext>
            </a:extLst>
          </p:cNvPr>
          <p:cNvSpPr>
            <a:spLocks noGrp="1"/>
          </p:cNvSpPr>
          <p:nvPr>
            <p:ph sz="quarter" idx="11"/>
          </p:nvPr>
        </p:nvSpPr>
        <p:spPr/>
        <p:txBody>
          <a:bodyPr/>
          <a:lstStyle/>
          <a:p>
            <a:pPr algn="just">
              <a:buClr>
                <a:srgbClr val="292C67"/>
              </a:buClr>
            </a:pPr>
            <a:r>
              <a:rPr lang="fr-FR" b="1" dirty="0">
                <a:solidFill>
                  <a:srgbClr val="FF8135"/>
                </a:solidFill>
                <a:latin typeface="Arial" panose="020B0604020202020204" pitchFamily="34" charset="0"/>
                <a:cs typeface="Arial" panose="020B0604020202020204" pitchFamily="34" charset="0"/>
              </a:rPr>
              <a:t>Principe</a:t>
            </a:r>
            <a:r>
              <a:rPr lang="fr-FR" dirty="0">
                <a:solidFill>
                  <a:srgbClr val="FF8135"/>
                </a:solidFill>
                <a:latin typeface="Arial" panose="020B0604020202020204" pitchFamily="34" charset="0"/>
                <a:cs typeface="Arial" panose="020B0604020202020204" pitchFamily="34" charset="0"/>
              </a:rPr>
              <a:t> : </a:t>
            </a:r>
            <a:r>
              <a:rPr lang="fr-FR" dirty="0">
                <a:latin typeface="Arial" panose="020B0604020202020204" pitchFamily="34" charset="0"/>
                <a:cs typeface="Arial" panose="020B0604020202020204" pitchFamily="34" charset="0"/>
              </a:rPr>
              <a:t>pas de double prélèvement d’impôts en 2019 (relatifs aux revenus 2018 et 2019)</a:t>
            </a:r>
          </a:p>
          <a:p>
            <a:pPr algn="just">
              <a:buClr>
                <a:srgbClr val="292C67"/>
              </a:buClr>
            </a:pPr>
            <a:r>
              <a:rPr lang="fr-FR" dirty="0">
                <a:latin typeface="Arial" panose="020B0604020202020204" pitchFamily="34" charset="0"/>
                <a:cs typeface="Arial" panose="020B0604020202020204" pitchFamily="34" charset="0"/>
              </a:rPr>
              <a:t/>
            </a:r>
            <a:br>
              <a:rPr lang="fr-FR" dirty="0">
                <a:latin typeface="Arial" panose="020B0604020202020204" pitchFamily="34" charset="0"/>
                <a:cs typeface="Arial" panose="020B0604020202020204" pitchFamily="34" charset="0"/>
              </a:rPr>
            </a:br>
            <a:r>
              <a:rPr lang="fr-FR" b="1" dirty="0">
                <a:solidFill>
                  <a:srgbClr val="FF8135"/>
                </a:solidFill>
                <a:latin typeface="Arial" panose="020B0604020202020204" pitchFamily="34" charset="0"/>
                <a:cs typeface="Arial" panose="020B0604020202020204" pitchFamily="34" charset="0"/>
              </a:rPr>
              <a:t>L’impôt normalement dû </a:t>
            </a:r>
            <a:r>
              <a:rPr lang="fr-FR" dirty="0">
                <a:latin typeface="Arial" panose="020B0604020202020204" pitchFamily="34" charset="0"/>
                <a:cs typeface="Arial" panose="020B0604020202020204" pitchFamily="34" charset="0"/>
              </a:rPr>
              <a:t>au titre des revenus non exceptionnels perçus en 2018 sera </a:t>
            </a:r>
            <a:r>
              <a:rPr lang="fr-FR" b="1" dirty="0">
                <a:solidFill>
                  <a:srgbClr val="FF8135"/>
                </a:solidFill>
                <a:latin typeface="Arial" panose="020B0604020202020204" pitchFamily="34" charset="0"/>
                <a:cs typeface="Arial" panose="020B0604020202020204" pitchFamily="34" charset="0"/>
              </a:rPr>
              <a:t>annulé</a:t>
            </a:r>
            <a:r>
              <a:rPr lang="fr-FR" dirty="0">
                <a:latin typeface="Arial" panose="020B0604020202020204" pitchFamily="34" charset="0"/>
                <a:cs typeface="Arial" panose="020B0604020202020204" pitchFamily="34" charset="0"/>
              </a:rPr>
              <a:t> par le biais d'un crédit d'impôt spécifique, le </a:t>
            </a:r>
            <a:r>
              <a:rPr lang="fr-FR" b="1" dirty="0">
                <a:solidFill>
                  <a:srgbClr val="FF8135"/>
                </a:solidFill>
                <a:latin typeface="Arial" panose="020B0604020202020204" pitchFamily="34" charset="0"/>
                <a:cs typeface="Arial" panose="020B0604020202020204" pitchFamily="34" charset="0"/>
              </a:rPr>
              <a:t>CIMR</a:t>
            </a:r>
            <a:r>
              <a:rPr lang="fr-FR" b="1" dirty="0">
                <a:solidFill>
                  <a:srgbClr val="8CD4BF"/>
                </a:solidFill>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(crédit d'impôt de modernisation du recouvrement), calculé automatiquement par l'administration fiscale sur la base de la déclaration des revenus 2018 déposée au printemps 2019.</a:t>
            </a:r>
          </a:p>
          <a:p>
            <a:pPr algn="just">
              <a:buClr>
                <a:srgbClr val="292C67"/>
              </a:buClr>
            </a:pPr>
            <a:endParaRPr lang="fr-FR" dirty="0">
              <a:latin typeface="Arial" panose="020B0604020202020204" pitchFamily="34" charset="0"/>
              <a:cs typeface="Arial" panose="020B0604020202020204" pitchFamily="34" charset="0"/>
            </a:endParaRPr>
          </a:p>
          <a:p>
            <a:pPr algn="just">
              <a:buClr>
                <a:srgbClr val="292C67"/>
              </a:buClr>
            </a:pPr>
            <a:r>
              <a:rPr lang="fr-FR" dirty="0">
                <a:latin typeface="Arial" panose="020B0604020202020204" pitchFamily="34" charset="0"/>
                <a:cs typeface="Arial" panose="020B0604020202020204" pitchFamily="34" charset="0"/>
              </a:rPr>
              <a:t>L’impôt sera </a:t>
            </a:r>
            <a:r>
              <a:rPr lang="fr-FR" b="1" dirty="0">
                <a:solidFill>
                  <a:srgbClr val="FF8135"/>
                </a:solidFill>
                <a:latin typeface="Arial" panose="020B0604020202020204" pitchFamily="34" charset="0"/>
                <a:cs typeface="Arial" panose="020B0604020202020204" pitchFamily="34" charset="0"/>
              </a:rPr>
              <a:t>dû sur les revenus exceptionnels </a:t>
            </a:r>
            <a:r>
              <a:rPr lang="fr-FR" dirty="0">
                <a:solidFill>
                  <a:srgbClr val="FF8135"/>
                </a:solidFill>
                <a:latin typeface="Arial" panose="020B0604020202020204" pitchFamily="34" charset="0"/>
                <a:cs typeface="Arial" panose="020B0604020202020204" pitchFamily="34" charset="0"/>
              </a:rPr>
              <a:t>ou </a:t>
            </a:r>
            <a:r>
              <a:rPr lang="fr-FR" b="1" dirty="0">
                <a:solidFill>
                  <a:srgbClr val="FF8135"/>
                </a:solidFill>
                <a:latin typeface="Arial" panose="020B0604020202020204" pitchFamily="34" charset="0"/>
                <a:cs typeface="Arial" panose="020B0604020202020204" pitchFamily="34" charset="0"/>
              </a:rPr>
              <a:t>hors du champ du prélèvement à la source (revenus de l’épargne, plus-values..</a:t>
            </a:r>
            <a:r>
              <a:rPr lang="fr-FR" dirty="0">
                <a:solidFill>
                  <a:srgbClr val="FF8135"/>
                </a:solidFill>
                <a:latin typeface="Arial" panose="020B0604020202020204" pitchFamily="34" charset="0"/>
                <a:cs typeface="Arial" panose="020B0604020202020204" pitchFamily="34" charset="0"/>
              </a:rPr>
              <a:t>.) </a:t>
            </a:r>
            <a:r>
              <a:rPr lang="fr-FR" b="1" dirty="0">
                <a:solidFill>
                  <a:srgbClr val="FF8135"/>
                </a:solidFill>
                <a:latin typeface="Arial" panose="020B0604020202020204" pitchFamily="34" charset="0"/>
                <a:cs typeface="Arial" panose="020B0604020202020204" pitchFamily="34" charset="0"/>
              </a:rPr>
              <a:t>Ces revenus ne verront pas leur imposition annulée par le CIMR : </a:t>
            </a:r>
            <a:r>
              <a:rPr lang="fr-FR" dirty="0">
                <a:latin typeface="Arial" panose="020B0604020202020204" pitchFamily="34" charset="0"/>
                <a:cs typeface="Arial" panose="020B0604020202020204" pitchFamily="34" charset="0"/>
              </a:rPr>
              <a:t>ils seront imposés dans les conditions de droit commun et l’impôt sera dû en septembre 2019 (étalement sur les derniers mois de 2019 selon le montant).</a:t>
            </a:r>
          </a:p>
          <a:p>
            <a:pPr algn="just">
              <a:buClr>
                <a:srgbClr val="292C67"/>
              </a:buClr>
            </a:pPr>
            <a:r>
              <a:rPr lang="fr-FR" b="1" dirty="0">
                <a:solidFill>
                  <a:srgbClr val="FF8135"/>
                </a:solidFill>
                <a:latin typeface="Arial" panose="020B0604020202020204" pitchFamily="34" charset="0"/>
                <a:cs typeface="Arial" panose="020B0604020202020204" pitchFamily="34" charset="0"/>
              </a:rPr>
              <a:t>Des mesures anti-abus ont été mises en place </a:t>
            </a:r>
            <a:r>
              <a:rPr lang="fr-FR" dirty="0">
                <a:latin typeface="Arial" panose="020B0604020202020204" pitchFamily="34" charset="0"/>
                <a:cs typeface="Arial" panose="020B0604020202020204" pitchFamily="34" charset="0"/>
              </a:rPr>
              <a:t>pour éviter des comportements d'optimisation. </a:t>
            </a:r>
          </a:p>
          <a:p>
            <a:pPr algn="just"/>
            <a:endParaRPr lang="fr-FR" dirty="0"/>
          </a:p>
          <a:p>
            <a:pPr algn="just">
              <a:buClr>
                <a:srgbClr val="292C67"/>
              </a:buClr>
            </a:pPr>
            <a:r>
              <a:rPr lang="fr-FR" dirty="0">
                <a:latin typeface="Arial" panose="020B0604020202020204" pitchFamily="34" charset="0"/>
                <a:cs typeface="Arial" panose="020B0604020202020204" pitchFamily="34" charset="0"/>
              </a:rPr>
              <a:t>C'est l'administration qui procèdera automatiquement au calcul du crédit d'impôt modernisation du recouvrement à partir de la déclaration des revenus de 2018, déposée en mai/juin 2019</a:t>
            </a:r>
          </a:p>
          <a:p>
            <a:pPr algn="just">
              <a:buClr>
                <a:srgbClr val="292C67"/>
              </a:buClr>
            </a:pPr>
            <a:endParaRPr lang="fr-FR" b="1" dirty="0">
              <a:solidFill>
                <a:srgbClr val="8CD4BF"/>
              </a:solidFill>
            </a:endParaRPr>
          </a:p>
          <a:p>
            <a:pPr algn="just">
              <a:buClr>
                <a:srgbClr val="292C67"/>
              </a:buClr>
            </a:pPr>
            <a:endParaRPr lang="fr-FR" dirty="0"/>
          </a:p>
        </p:txBody>
      </p:sp>
      <p:sp>
        <p:nvSpPr>
          <p:cNvPr id="3" name="Espace réservé du texte 2">
            <a:extLst>
              <a:ext uri="{FF2B5EF4-FFF2-40B4-BE49-F238E27FC236}">
                <a16:creationId xmlns:a16="http://schemas.microsoft.com/office/drawing/2014/main" id="{1955F7FA-0B97-4B55-830C-13FD62CD7EB2}"/>
              </a:ext>
            </a:extLst>
          </p:cNvPr>
          <p:cNvSpPr>
            <a:spLocks noGrp="1"/>
          </p:cNvSpPr>
          <p:nvPr>
            <p:ph type="body" sz="quarter" idx="12"/>
          </p:nvPr>
        </p:nvSpPr>
        <p:spPr/>
        <p:txBody>
          <a:bodyPr/>
          <a:lstStyle/>
          <a:p>
            <a:r>
              <a:rPr lang="fr-FR" dirty="0"/>
              <a:t>CIMR</a:t>
            </a:r>
          </a:p>
          <a:p>
            <a:r>
              <a:rPr lang="fr-FR" dirty="0"/>
              <a:t>Principes</a:t>
            </a:r>
          </a:p>
        </p:txBody>
      </p:sp>
      <p:sp>
        <p:nvSpPr>
          <p:cNvPr id="4" name="Holder 6">
            <a:extLst>
              <a:ext uri="{FF2B5EF4-FFF2-40B4-BE49-F238E27FC236}">
                <a16:creationId xmlns:a16="http://schemas.microsoft.com/office/drawing/2014/main" id="{48BE5FBB-C122-4F12-82A1-B1C83F21A83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31</a:t>
            </a:fld>
            <a:endParaRPr lang="fr-FR" dirty="0"/>
          </a:p>
        </p:txBody>
      </p:sp>
    </p:spTree>
    <p:extLst>
      <p:ext uri="{BB962C8B-B14F-4D97-AF65-F5344CB8AC3E}">
        <p14:creationId xmlns:p14="http://schemas.microsoft.com/office/powerpoint/2010/main" val="2286096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70F509D-3F79-41A5-AA6B-15BD12B579FC}"/>
              </a:ext>
            </a:extLst>
          </p:cNvPr>
          <p:cNvSpPr>
            <a:spLocks noGrp="1"/>
          </p:cNvSpPr>
          <p:nvPr>
            <p:ph sz="quarter" idx="11"/>
          </p:nvPr>
        </p:nvSpPr>
        <p:spPr/>
        <p:txBody>
          <a:bodyPr/>
          <a:lstStyle/>
          <a:p>
            <a:pPr algn="just"/>
            <a:r>
              <a:rPr lang="fr-FR" dirty="0">
                <a:latin typeface="Arial" panose="020B0604020202020204" pitchFamily="34" charset="0"/>
                <a:cs typeface="Arial" panose="020B0604020202020204" pitchFamily="34" charset="0"/>
              </a:rPr>
              <a:t>Mlle LARUE a perçu en 2017 et en 2018 un salaire imposable de 70 000 € (après déduction des cotisations sociales et de la fraction imposable de la CSG et avant déduction de la fraction pour frais professionnels)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Au titre de son revenu 2018:</a:t>
            </a:r>
          </a:p>
          <a:p>
            <a:pPr algn="just"/>
            <a:r>
              <a:rPr lang="fr-FR" dirty="0">
                <a:latin typeface="Arial" panose="020B0604020202020204" pitchFamily="34" charset="0"/>
                <a:cs typeface="Arial" panose="020B0604020202020204" pitchFamily="34" charset="0"/>
              </a:rPr>
              <a:t>Impôt après barème :  13 193 €</a:t>
            </a:r>
          </a:p>
          <a:p>
            <a:pPr algn="just"/>
            <a:r>
              <a:rPr lang="fr-FR" dirty="0">
                <a:latin typeface="Arial" panose="020B0604020202020204" pitchFamily="34" charset="0"/>
                <a:cs typeface="Arial" panose="020B0604020202020204" pitchFamily="34" charset="0"/>
              </a:rPr>
              <a:t>CIMR = 13 193 €, </a:t>
            </a:r>
            <a:r>
              <a:rPr lang="fr-FR" dirty="0">
                <a:solidFill>
                  <a:schemeClr val="tx1"/>
                </a:solidFill>
                <a:latin typeface="Arial" panose="020B0604020202020204" pitchFamily="34" charset="0"/>
                <a:cs typeface="Arial" panose="020B0604020202020204" pitchFamily="34" charset="0"/>
              </a:rPr>
              <a:t>soit 13 193 x (63 000) / (63 000) </a:t>
            </a:r>
          </a:p>
          <a:p>
            <a:pPr algn="just"/>
            <a:r>
              <a:rPr lang="fr-FR" b="1" dirty="0">
                <a:solidFill>
                  <a:schemeClr val="tx1"/>
                </a:solidFill>
                <a:latin typeface="Arial" panose="020B0604020202020204" pitchFamily="34" charset="0"/>
                <a:cs typeface="Arial" panose="020B0604020202020204" pitchFamily="34" charset="0"/>
              </a:rPr>
              <a:t>Soit à régler  : 0 €</a:t>
            </a:r>
          </a:p>
          <a:p>
            <a:pPr algn="just"/>
            <a:endParaRPr lang="fr-FR" b="1" dirty="0">
              <a:solidFill>
                <a:schemeClr val="tx1"/>
              </a:solidFill>
              <a:latin typeface="Arial" panose="020B0604020202020204" pitchFamily="34" charset="0"/>
              <a:cs typeface="Arial" panose="020B0604020202020204" pitchFamily="34" charset="0"/>
            </a:endParaRPr>
          </a:p>
          <a:p>
            <a:pPr algn="just"/>
            <a:r>
              <a:rPr lang="fr-FR" b="1" dirty="0">
                <a:solidFill>
                  <a:srgbClr val="FF8135"/>
                </a:solidFill>
                <a:latin typeface="Arial" panose="020B0604020202020204" pitchFamily="34" charset="0"/>
                <a:cs typeface="Arial" panose="020B0604020202020204" pitchFamily="34" charset="0"/>
              </a:rPr>
              <a:t>Au titre de son revenu 2019: </a:t>
            </a:r>
          </a:p>
          <a:p>
            <a:pPr algn="just"/>
            <a:r>
              <a:rPr lang="fr-FR" b="1" dirty="0">
                <a:solidFill>
                  <a:srgbClr val="FF8135"/>
                </a:solidFill>
                <a:latin typeface="Arial" panose="020B0604020202020204" pitchFamily="34" charset="0"/>
                <a:cs typeface="Arial" panose="020B0604020202020204" pitchFamily="34" charset="0"/>
              </a:rPr>
              <a:t>Chaque mois, sur son  salaire est opérée une retenue  à la source de  1 100 €    </a:t>
            </a:r>
            <a:r>
              <a:rPr lang="fr-FR" dirty="0">
                <a:solidFill>
                  <a:srgbClr val="FF8135"/>
                </a:solidFill>
                <a:latin typeface="Arial" panose="020B0604020202020204" pitchFamily="34" charset="0"/>
                <a:cs typeface="Arial" panose="020B0604020202020204" pitchFamily="34" charset="0"/>
              </a:rPr>
              <a:t>Taux de PAS = 18,85 % (13 193 / 70 000 )</a:t>
            </a:r>
          </a:p>
          <a:p>
            <a:pPr algn="just"/>
            <a:endParaRPr lang="fr-FR" b="1" dirty="0">
              <a:solidFill>
                <a:schemeClr val="tx1"/>
              </a:solidFill>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                                              </a:t>
            </a:r>
            <a:br>
              <a:rPr lang="fr-FR" dirty="0">
                <a:latin typeface="Arial" panose="020B0604020202020204" pitchFamily="34" charset="0"/>
                <a:cs typeface="Arial" panose="020B0604020202020204" pitchFamily="34" charset="0"/>
              </a:rPr>
            </a:b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endParaRPr lang="fr-FR" dirty="0"/>
          </a:p>
        </p:txBody>
      </p:sp>
      <p:sp>
        <p:nvSpPr>
          <p:cNvPr id="3" name="Espace réservé du texte 2">
            <a:extLst>
              <a:ext uri="{FF2B5EF4-FFF2-40B4-BE49-F238E27FC236}">
                <a16:creationId xmlns:a16="http://schemas.microsoft.com/office/drawing/2014/main" id="{91895544-E604-4190-8D54-F1748FC52476}"/>
              </a:ext>
            </a:extLst>
          </p:cNvPr>
          <p:cNvSpPr>
            <a:spLocks noGrp="1"/>
          </p:cNvSpPr>
          <p:nvPr>
            <p:ph type="body" sz="quarter" idx="12"/>
          </p:nvPr>
        </p:nvSpPr>
        <p:spPr/>
        <p:txBody>
          <a:bodyPr/>
          <a:lstStyle/>
          <a:p>
            <a:r>
              <a:rPr lang="fr-FR" dirty="0"/>
              <a:t>Exemple</a:t>
            </a:r>
          </a:p>
        </p:txBody>
      </p:sp>
      <p:sp>
        <p:nvSpPr>
          <p:cNvPr id="4" name="Espace réservé du contenu 3">
            <a:extLst>
              <a:ext uri="{FF2B5EF4-FFF2-40B4-BE49-F238E27FC236}">
                <a16:creationId xmlns:a16="http://schemas.microsoft.com/office/drawing/2014/main" id="{74191C67-F44A-4658-9EA4-1164FE826199}"/>
              </a:ext>
            </a:extLst>
          </p:cNvPr>
          <p:cNvSpPr>
            <a:spLocks noGrp="1"/>
          </p:cNvSpPr>
          <p:nvPr>
            <p:ph sz="quarter" idx="13"/>
          </p:nvPr>
        </p:nvSpPr>
        <p:spPr>
          <a:xfrm>
            <a:off x="2819400" y="2803525"/>
            <a:ext cx="6096000" cy="2469208"/>
          </a:xfrm>
        </p:spPr>
        <p:txBody>
          <a:bodyPr/>
          <a:lstStyle/>
          <a:p>
            <a:pPr algn="just"/>
            <a:r>
              <a:rPr lang="fr-FR" b="1" dirty="0">
                <a:latin typeface="Arial" panose="020B0604020202020204" pitchFamily="34" charset="0"/>
                <a:cs typeface="Arial" panose="020B0604020202020204" pitchFamily="34" charset="0"/>
              </a:rPr>
              <a:t>Les contribuables qui n’ont perçu en 2018, que des revenus courants entrant dans le champ du prélèvement à la source verront leur imposition entièrement neutralisée.</a:t>
            </a:r>
          </a:p>
          <a:p>
            <a:pPr algn="just"/>
            <a:endParaRPr lang="fr-FR" b="1" dirty="0">
              <a:latin typeface="Arial" panose="020B0604020202020204" pitchFamily="34" charset="0"/>
              <a:cs typeface="Arial" panose="020B0604020202020204" pitchFamily="34" charset="0"/>
            </a:endParaRPr>
          </a:p>
          <a:p>
            <a:pPr algn="just"/>
            <a:r>
              <a:rPr lang="fr-FR" b="1" dirty="0">
                <a:latin typeface="Arial" panose="020B0604020202020204" pitchFamily="34" charset="0"/>
                <a:cs typeface="Arial" panose="020B0604020202020204" pitchFamily="34" charset="0"/>
              </a:rPr>
              <a:t>S’ils bénéficient au titre de 2018 de réductions et crédits d’impôt, l’administration fiscale leur remboursera le montant de ces avantages en septembre 2019.</a:t>
            </a:r>
          </a:p>
          <a:p>
            <a:pPr algn="just"/>
            <a:r>
              <a:rPr lang="fr-FR" b="1" dirty="0">
                <a:latin typeface="Arial" panose="020B0604020202020204" pitchFamily="34" charset="0"/>
                <a:cs typeface="Arial" panose="020B0604020202020204" pitchFamily="34" charset="0"/>
              </a:rPr>
              <a:t> </a:t>
            </a:r>
            <a:endParaRPr lang="fr-FR" dirty="0"/>
          </a:p>
        </p:txBody>
      </p:sp>
      <p:sp>
        <p:nvSpPr>
          <p:cNvPr id="7" name="Holder 6">
            <a:extLst>
              <a:ext uri="{FF2B5EF4-FFF2-40B4-BE49-F238E27FC236}">
                <a16:creationId xmlns:a16="http://schemas.microsoft.com/office/drawing/2014/main" id="{128ABE1D-C16A-4919-9A29-0867F79D9F60}"/>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32</a:t>
            </a:fld>
            <a:endParaRPr lang="fr-FR" dirty="0"/>
          </a:p>
        </p:txBody>
      </p:sp>
    </p:spTree>
    <p:extLst>
      <p:ext uri="{BB962C8B-B14F-4D97-AF65-F5344CB8AC3E}">
        <p14:creationId xmlns:p14="http://schemas.microsoft.com/office/powerpoint/2010/main" val="1948267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525283-8CF6-4AC7-8F30-D2A271861F61}"/>
              </a:ext>
            </a:extLst>
          </p:cNvPr>
          <p:cNvSpPr>
            <a:spLocks noGrp="1"/>
          </p:cNvSpPr>
          <p:nvPr>
            <p:ph sz="quarter" idx="11"/>
          </p:nvPr>
        </p:nvSpPr>
        <p:spPr/>
        <p:txBody>
          <a:bodyPr/>
          <a:lstStyle/>
          <a:p>
            <a:pPr algn="just"/>
            <a:r>
              <a:rPr lang="fr-FR" dirty="0"/>
              <a:t>Seuls les revenus concernés par le PAS et considérés comme non exceptionnels sont pris en compte pour l'annulation de l'impôt sur le revenu afférent à 2018 par l'application du CIMR. D'où l'importance de faire la différence entre </a:t>
            </a:r>
            <a:r>
              <a:rPr lang="fr-FR" b="1" dirty="0">
                <a:solidFill>
                  <a:srgbClr val="FF8135"/>
                </a:solidFill>
              </a:rPr>
              <a:t>revenus exceptionnels</a:t>
            </a:r>
            <a:r>
              <a:rPr lang="fr-FR" dirty="0"/>
              <a:t>, </a:t>
            </a:r>
            <a:r>
              <a:rPr lang="fr-FR" b="1" dirty="0">
                <a:solidFill>
                  <a:srgbClr val="FF8135"/>
                </a:solidFill>
              </a:rPr>
              <a:t>revenus non exceptionnels</a:t>
            </a:r>
            <a:r>
              <a:rPr lang="fr-FR" dirty="0"/>
              <a:t> et </a:t>
            </a:r>
            <a:r>
              <a:rPr lang="fr-FR" b="1" dirty="0">
                <a:solidFill>
                  <a:srgbClr val="FF8135"/>
                </a:solidFill>
              </a:rPr>
              <a:t>revenus hors champ du PAS.</a:t>
            </a:r>
          </a:p>
          <a:p>
            <a:pPr algn="just"/>
            <a:endParaRPr lang="fr-FR" b="1" dirty="0">
              <a:solidFill>
                <a:srgbClr val="FF8135"/>
              </a:solidFill>
            </a:endParaRPr>
          </a:p>
          <a:p>
            <a:r>
              <a:rPr lang="fr-FR" b="1" dirty="0">
                <a:solidFill>
                  <a:srgbClr val="FF8135"/>
                </a:solidFill>
              </a:rPr>
              <a:t>Pour les salariés, les revenus exceptionnels sont ceux </a:t>
            </a:r>
            <a:r>
              <a:rPr lang="fr-FR" dirty="0"/>
              <a:t>qui, par nature, ne sont pas susceptibles d’être recueillis annuellement</a:t>
            </a:r>
          </a:p>
          <a:p>
            <a:pPr algn="just"/>
            <a:endParaRPr lang="fr-FR" b="1" dirty="0">
              <a:solidFill>
                <a:srgbClr val="8CD4BF"/>
              </a:solidFill>
            </a:endParaRPr>
          </a:p>
          <a:p>
            <a:pPr algn="just"/>
            <a:r>
              <a:rPr lang="fr-FR" sz="1100" b="1" dirty="0">
                <a:solidFill>
                  <a:srgbClr val="FF8135"/>
                </a:solidFill>
              </a:rPr>
              <a:t>Exemple de revenus exclus du CIMR :</a:t>
            </a:r>
          </a:p>
          <a:p>
            <a:pPr marL="285750" indent="-285750" algn="just">
              <a:buFont typeface="Arial" panose="020B0604020202020204" pitchFamily="34" charset="0"/>
              <a:buChar char="•"/>
            </a:pPr>
            <a:r>
              <a:rPr lang="fr-FR" sz="1100" dirty="0"/>
              <a:t>Indemnités de fin de contrat (sauf CDD)</a:t>
            </a:r>
          </a:p>
          <a:p>
            <a:pPr marL="285750" indent="-285750" algn="just">
              <a:buFont typeface="Arial" panose="020B0604020202020204" pitchFamily="34" charset="0"/>
              <a:buChar char="•"/>
            </a:pPr>
            <a:r>
              <a:rPr lang="fr-FR" sz="1100" dirty="0"/>
              <a:t>Prime de mobilité géographique</a:t>
            </a:r>
          </a:p>
          <a:p>
            <a:pPr marL="285750" indent="-285750" algn="just">
              <a:buFont typeface="Arial" panose="020B0604020202020204" pitchFamily="34" charset="0"/>
              <a:buChar char="•"/>
            </a:pPr>
            <a:r>
              <a:rPr lang="fr-FR" sz="1100" dirty="0"/>
              <a:t>Prestations de retraites servies sous forme de capital</a:t>
            </a:r>
          </a:p>
          <a:p>
            <a:pPr marL="285750" indent="-285750" algn="just">
              <a:buFont typeface="Arial" panose="020B0604020202020204" pitchFamily="34" charset="0"/>
              <a:buChar char="•"/>
            </a:pPr>
            <a:r>
              <a:rPr lang="fr-FR" sz="1100" dirty="0"/>
              <a:t>Sommes perçues au titre de la participation et non affectées à des plans d’épargne salariale</a:t>
            </a:r>
          </a:p>
          <a:p>
            <a:pPr marL="285750" indent="-285750" algn="just">
              <a:buFont typeface="Arial" panose="020B0604020202020204" pitchFamily="34" charset="0"/>
              <a:buChar char="•"/>
            </a:pPr>
            <a:r>
              <a:rPr lang="fr-FR" sz="1100" dirty="0"/>
              <a:t>Gratification surérogatoire </a:t>
            </a:r>
          </a:p>
        </p:txBody>
      </p:sp>
      <p:sp>
        <p:nvSpPr>
          <p:cNvPr id="3" name="Espace réservé du texte 2">
            <a:extLst>
              <a:ext uri="{FF2B5EF4-FFF2-40B4-BE49-F238E27FC236}">
                <a16:creationId xmlns:a16="http://schemas.microsoft.com/office/drawing/2014/main" id="{FF27E828-A998-4E0E-BBE0-FBB0EEFB32AE}"/>
              </a:ext>
            </a:extLst>
          </p:cNvPr>
          <p:cNvSpPr>
            <a:spLocks noGrp="1"/>
          </p:cNvSpPr>
          <p:nvPr>
            <p:ph type="body" sz="quarter" idx="12"/>
          </p:nvPr>
        </p:nvSpPr>
        <p:spPr/>
        <p:txBody>
          <a:bodyPr/>
          <a:lstStyle/>
          <a:p>
            <a:r>
              <a:rPr lang="fr-FR" sz="1400" dirty="0">
                <a:solidFill>
                  <a:srgbClr val="334D5C"/>
                </a:solidFill>
              </a:rPr>
              <a:t>Les revenus exceptionnels exclus du bénéfice du CIMR</a:t>
            </a:r>
          </a:p>
        </p:txBody>
      </p:sp>
      <p:sp>
        <p:nvSpPr>
          <p:cNvPr id="4" name="Espace réservé du contenu 3">
            <a:extLst>
              <a:ext uri="{FF2B5EF4-FFF2-40B4-BE49-F238E27FC236}">
                <a16:creationId xmlns:a16="http://schemas.microsoft.com/office/drawing/2014/main" id="{7242A5DE-25A8-4766-AD6C-FC9271A6A269}"/>
              </a:ext>
            </a:extLst>
          </p:cNvPr>
          <p:cNvSpPr>
            <a:spLocks noGrp="1"/>
          </p:cNvSpPr>
          <p:nvPr>
            <p:ph sz="quarter" idx="13"/>
          </p:nvPr>
        </p:nvSpPr>
        <p:spPr>
          <a:xfrm>
            <a:off x="2705861" y="4098925"/>
            <a:ext cx="6096000" cy="1143000"/>
          </a:xfrm>
        </p:spPr>
        <p:txBody>
          <a:bodyPr/>
          <a:lstStyle/>
          <a:p>
            <a:pPr lvl="0" algn="l" defTabSz="914338" rtl="0">
              <a:defRPr/>
            </a:pPr>
            <a:r>
              <a:rPr lang="fr-FR" sz="1100" b="1" dirty="0">
                <a:solidFill>
                  <a:srgbClr val="FF8135"/>
                </a:solidFill>
              </a:rPr>
              <a:t>Gratifications surérogatoires  c’est quoi ?</a:t>
            </a:r>
          </a:p>
          <a:p>
            <a:pPr algn="just"/>
            <a:r>
              <a:rPr lang="fr-FR" sz="1100" dirty="0"/>
              <a:t>Les gratifications surérogatoires sont des gratifications accordées sans lien avec le contrat de travail ou le mandat social ou allant au-delà de ce qu'ils prévoient, quelle que soit la définition retenue. </a:t>
            </a:r>
          </a:p>
          <a:p>
            <a:pPr algn="just"/>
            <a:r>
              <a:rPr lang="fr-FR" sz="1100" dirty="0"/>
              <a:t>Il s'agit de sommes sans rapport direct avec l'activité et la performance et dont le montant et le versement revêtent par conséquent un caractère discrétionnaire</a:t>
            </a:r>
          </a:p>
          <a:p>
            <a:endParaRPr lang="fr-FR" sz="1100" dirty="0"/>
          </a:p>
        </p:txBody>
      </p:sp>
      <p:sp>
        <p:nvSpPr>
          <p:cNvPr id="5" name="Holder 6">
            <a:extLst>
              <a:ext uri="{FF2B5EF4-FFF2-40B4-BE49-F238E27FC236}">
                <a16:creationId xmlns:a16="http://schemas.microsoft.com/office/drawing/2014/main" id="{C162B6A6-371A-4B4F-A12C-9AE9DD697913}"/>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33</a:t>
            </a:fld>
            <a:endParaRPr lang="fr-FR" dirty="0"/>
          </a:p>
        </p:txBody>
      </p:sp>
      <p:sp>
        <p:nvSpPr>
          <p:cNvPr id="6" name="Rectangle : coins arrondis 5">
            <a:extLst>
              <a:ext uri="{FF2B5EF4-FFF2-40B4-BE49-F238E27FC236}">
                <a16:creationId xmlns:a16="http://schemas.microsoft.com/office/drawing/2014/main" id="{EAB4505B-EB52-4D41-A8FD-AC9A7CD00E93}"/>
              </a:ext>
            </a:extLst>
          </p:cNvPr>
          <p:cNvSpPr/>
          <p:nvPr/>
        </p:nvSpPr>
        <p:spPr>
          <a:xfrm>
            <a:off x="2667000" y="4119626"/>
            <a:ext cx="6248400" cy="1066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72782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505C616-394E-473B-99DA-20970CE8994A}"/>
              </a:ext>
            </a:extLst>
          </p:cNvPr>
          <p:cNvSpPr/>
          <p:nvPr/>
        </p:nvSpPr>
        <p:spPr>
          <a:xfrm>
            <a:off x="2664556" y="365125"/>
            <a:ext cx="5158984" cy="4324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2">
            <a:extLst>
              <a:ext uri="{FF2B5EF4-FFF2-40B4-BE49-F238E27FC236}">
                <a16:creationId xmlns:a16="http://schemas.microsoft.com/office/drawing/2014/main" id="{7287BF83-68D3-4E37-9410-2892705F67AA}"/>
              </a:ext>
            </a:extLst>
          </p:cNvPr>
          <p:cNvSpPr>
            <a:spLocks noGrp="1"/>
          </p:cNvSpPr>
          <p:nvPr>
            <p:ph type="body" sz="quarter" idx="12"/>
          </p:nvPr>
        </p:nvSpPr>
        <p:spPr/>
        <p:txBody>
          <a:bodyPr/>
          <a:lstStyle/>
          <a:p>
            <a:r>
              <a:rPr lang="fr-FR" sz="1400" dirty="0">
                <a:solidFill>
                  <a:srgbClr val="334D5C"/>
                </a:solidFill>
              </a:rPr>
              <a:t>Les revenus salariaux exceptionnels</a:t>
            </a:r>
          </a:p>
        </p:txBody>
      </p:sp>
      <p:sp>
        <p:nvSpPr>
          <p:cNvPr id="6" name="Holder 6">
            <a:extLst>
              <a:ext uri="{FF2B5EF4-FFF2-40B4-BE49-F238E27FC236}">
                <a16:creationId xmlns:a16="http://schemas.microsoft.com/office/drawing/2014/main" id="{936D77B3-077D-447C-82E8-E5C06FC6F1E2}"/>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34</a:t>
            </a:fld>
            <a:endParaRPr lang="fr-FR" dirty="0"/>
          </a:p>
        </p:txBody>
      </p:sp>
      <p:sp>
        <p:nvSpPr>
          <p:cNvPr id="2" name="Rectangle : coins arrondis 1">
            <a:extLst>
              <a:ext uri="{FF2B5EF4-FFF2-40B4-BE49-F238E27FC236}">
                <a16:creationId xmlns:a16="http://schemas.microsoft.com/office/drawing/2014/main" id="{E39C2DF2-3C23-4B71-BDED-DBF6AACAF642}"/>
              </a:ext>
            </a:extLst>
          </p:cNvPr>
          <p:cNvSpPr/>
          <p:nvPr/>
        </p:nvSpPr>
        <p:spPr>
          <a:xfrm>
            <a:off x="5339148" y="452053"/>
            <a:ext cx="1600200" cy="31320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Les primes</a:t>
            </a:r>
          </a:p>
        </p:txBody>
      </p:sp>
      <p:sp>
        <p:nvSpPr>
          <p:cNvPr id="7" name="Rectangle : coins arrondis 6">
            <a:extLst>
              <a:ext uri="{FF2B5EF4-FFF2-40B4-BE49-F238E27FC236}">
                <a16:creationId xmlns:a16="http://schemas.microsoft.com/office/drawing/2014/main" id="{F8760C3B-DAA0-4613-A5BF-0271BBF5A127}"/>
              </a:ext>
            </a:extLst>
          </p:cNvPr>
          <p:cNvSpPr/>
          <p:nvPr/>
        </p:nvSpPr>
        <p:spPr>
          <a:xfrm>
            <a:off x="3429000" y="1050925"/>
            <a:ext cx="1600200" cy="914400"/>
          </a:xfrm>
          <a:prstGeom prst="roundRect">
            <a:avLst>
              <a:gd name="adj" fmla="val 10829"/>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243640"/>
                </a:solidFill>
              </a:rPr>
              <a:t>Les gratifications non surérogatoires prévues dans le contrat de travail sous 2 conditions</a:t>
            </a:r>
          </a:p>
        </p:txBody>
      </p:sp>
      <p:sp>
        <p:nvSpPr>
          <p:cNvPr id="8" name="Rectangle : coins arrondis 7">
            <a:extLst>
              <a:ext uri="{FF2B5EF4-FFF2-40B4-BE49-F238E27FC236}">
                <a16:creationId xmlns:a16="http://schemas.microsoft.com/office/drawing/2014/main" id="{C00A06F1-6772-4B0E-A54B-54E8AD5D4D5B}"/>
              </a:ext>
            </a:extLst>
          </p:cNvPr>
          <p:cNvSpPr/>
          <p:nvPr/>
        </p:nvSpPr>
        <p:spPr>
          <a:xfrm>
            <a:off x="2719479" y="2422525"/>
            <a:ext cx="1319121" cy="2142008"/>
          </a:xfrm>
          <a:prstGeom prst="roundRect">
            <a:avLst>
              <a:gd name="adj" fmla="val 7225"/>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243640"/>
                </a:solidFill>
              </a:rPr>
              <a:t>Les conditions de versement et les modalités de calcul sont déterminées au contrat de travail ou un avenant, un mandat social, une convention ou un accord collectif (avant le 01/01/2018) ou par les usages de l’entreprise.</a:t>
            </a:r>
          </a:p>
        </p:txBody>
      </p:sp>
      <p:sp>
        <p:nvSpPr>
          <p:cNvPr id="9" name="Rectangle : coins arrondis 8">
            <a:extLst>
              <a:ext uri="{FF2B5EF4-FFF2-40B4-BE49-F238E27FC236}">
                <a16:creationId xmlns:a16="http://schemas.microsoft.com/office/drawing/2014/main" id="{730DD426-D6A6-44D8-ACC8-0BD8994575D4}"/>
              </a:ext>
            </a:extLst>
          </p:cNvPr>
          <p:cNvSpPr/>
          <p:nvPr/>
        </p:nvSpPr>
        <p:spPr>
          <a:xfrm>
            <a:off x="4188941" y="2422525"/>
            <a:ext cx="1150207" cy="2142008"/>
          </a:xfrm>
          <a:prstGeom prst="roundRect">
            <a:avLst>
              <a:gd name="adj" fmla="val 7225"/>
            </a:avLst>
          </a:prstGeom>
          <a:solidFill>
            <a:srgbClr val="8CD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rgbClr val="243640"/>
                </a:solidFill>
              </a:rPr>
              <a:t>Le montant versé en 2018 ne va pas au-delà de ce qui est prévu.</a:t>
            </a:r>
          </a:p>
        </p:txBody>
      </p:sp>
      <p:sp>
        <p:nvSpPr>
          <p:cNvPr id="10" name="Rectangle : coins arrondis 9">
            <a:extLst>
              <a:ext uri="{FF2B5EF4-FFF2-40B4-BE49-F238E27FC236}">
                <a16:creationId xmlns:a16="http://schemas.microsoft.com/office/drawing/2014/main" id="{93BEACEB-964D-4A54-83BD-C4EBD9F33712}"/>
              </a:ext>
            </a:extLst>
          </p:cNvPr>
          <p:cNvSpPr/>
          <p:nvPr/>
        </p:nvSpPr>
        <p:spPr>
          <a:xfrm>
            <a:off x="5507331" y="2422525"/>
            <a:ext cx="999879" cy="2142008"/>
          </a:xfrm>
          <a:prstGeom prst="roundRect">
            <a:avLst>
              <a:gd name="adj" fmla="val 7225"/>
            </a:avLst>
          </a:prstGeom>
          <a:solidFill>
            <a:srgbClr val="243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La gratification est attribuée et versée de manière habituelle.</a:t>
            </a:r>
          </a:p>
        </p:txBody>
      </p:sp>
      <p:sp>
        <p:nvSpPr>
          <p:cNvPr id="11" name="Rectangle : coins arrondis 10">
            <a:extLst>
              <a:ext uri="{FF2B5EF4-FFF2-40B4-BE49-F238E27FC236}">
                <a16:creationId xmlns:a16="http://schemas.microsoft.com/office/drawing/2014/main" id="{1F404567-EB2B-46F7-8DE8-A6F811E94D46}"/>
              </a:ext>
            </a:extLst>
          </p:cNvPr>
          <p:cNvSpPr/>
          <p:nvPr/>
        </p:nvSpPr>
        <p:spPr>
          <a:xfrm>
            <a:off x="6675393" y="2422525"/>
            <a:ext cx="1075043" cy="2142008"/>
          </a:xfrm>
          <a:prstGeom prst="roundRect">
            <a:avLst>
              <a:gd name="adj" fmla="val 7225"/>
            </a:avLst>
          </a:prstGeom>
          <a:solidFill>
            <a:srgbClr val="243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Son montant ne va pas au-delà de celui attribué habituellement dans des conditions similaires.</a:t>
            </a:r>
          </a:p>
        </p:txBody>
      </p:sp>
      <p:sp>
        <p:nvSpPr>
          <p:cNvPr id="12" name="Rectangle : coins arrondis 11">
            <a:extLst>
              <a:ext uri="{FF2B5EF4-FFF2-40B4-BE49-F238E27FC236}">
                <a16:creationId xmlns:a16="http://schemas.microsoft.com/office/drawing/2014/main" id="{E4EBED04-AC6C-49E8-BB8A-44087B3E2780}"/>
              </a:ext>
            </a:extLst>
          </p:cNvPr>
          <p:cNvSpPr/>
          <p:nvPr/>
        </p:nvSpPr>
        <p:spPr>
          <a:xfrm>
            <a:off x="5533883" y="1050925"/>
            <a:ext cx="1600200" cy="914400"/>
          </a:xfrm>
          <a:prstGeom prst="roundRect">
            <a:avLst>
              <a:gd name="adj" fmla="val 10829"/>
            </a:avLst>
          </a:prstGeom>
          <a:solidFill>
            <a:srgbClr val="243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Les gratifications non surérogatoires non prévues dans le contrat de travail sous 2 conditions cumulatives.</a:t>
            </a:r>
          </a:p>
        </p:txBody>
      </p:sp>
      <p:sp>
        <p:nvSpPr>
          <p:cNvPr id="13" name="Rectangle : coins arrondis 12">
            <a:extLst>
              <a:ext uri="{FF2B5EF4-FFF2-40B4-BE49-F238E27FC236}">
                <a16:creationId xmlns:a16="http://schemas.microsoft.com/office/drawing/2014/main" id="{C5008B0B-7D2D-4B53-A97F-33C959954EE4}"/>
              </a:ext>
            </a:extLst>
          </p:cNvPr>
          <p:cNvSpPr/>
          <p:nvPr/>
        </p:nvSpPr>
        <p:spPr>
          <a:xfrm>
            <a:off x="7891276" y="1050925"/>
            <a:ext cx="1168059" cy="914400"/>
          </a:xfrm>
          <a:prstGeom prst="roundRect">
            <a:avLst>
              <a:gd name="adj" fmla="val 1082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rPr>
              <a:t>Les gratifications  surérogatoires n’ouvrent pas droit au CIMR.</a:t>
            </a:r>
          </a:p>
        </p:txBody>
      </p:sp>
      <p:cxnSp>
        <p:nvCxnSpPr>
          <p:cNvPr id="16" name="Connecteur : en angle 15">
            <a:extLst>
              <a:ext uri="{FF2B5EF4-FFF2-40B4-BE49-F238E27FC236}">
                <a16:creationId xmlns:a16="http://schemas.microsoft.com/office/drawing/2014/main" id="{A1563230-CC83-4AA7-BF02-B910C025DFEB}"/>
              </a:ext>
            </a:extLst>
          </p:cNvPr>
          <p:cNvCxnSpPr>
            <a:stCxn id="2" idx="2"/>
            <a:endCxn id="7" idx="0"/>
          </p:cNvCxnSpPr>
          <p:nvPr/>
        </p:nvCxnSpPr>
        <p:spPr>
          <a:xfrm rot="5400000">
            <a:off x="5041342" y="-46981"/>
            <a:ext cx="285664" cy="1910148"/>
          </a:xfrm>
          <a:prstGeom prst="bentConnector3">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 en angle 16">
            <a:extLst>
              <a:ext uri="{FF2B5EF4-FFF2-40B4-BE49-F238E27FC236}">
                <a16:creationId xmlns:a16="http://schemas.microsoft.com/office/drawing/2014/main" id="{C1BFDB1F-7C02-4A95-A8EC-62BC0742B0F9}"/>
              </a:ext>
            </a:extLst>
          </p:cNvPr>
          <p:cNvCxnSpPr>
            <a:cxnSpLocks/>
            <a:stCxn id="2" idx="2"/>
            <a:endCxn id="12" idx="0"/>
          </p:cNvCxnSpPr>
          <p:nvPr/>
        </p:nvCxnSpPr>
        <p:spPr>
          <a:xfrm rot="16200000" flipH="1">
            <a:off x="6093783" y="810725"/>
            <a:ext cx="285664" cy="194735"/>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 en angle 19">
            <a:extLst>
              <a:ext uri="{FF2B5EF4-FFF2-40B4-BE49-F238E27FC236}">
                <a16:creationId xmlns:a16="http://schemas.microsoft.com/office/drawing/2014/main" id="{99917FFF-C3DE-4FF4-98EB-9DA9F2596694}"/>
              </a:ext>
            </a:extLst>
          </p:cNvPr>
          <p:cNvCxnSpPr>
            <a:cxnSpLocks/>
            <a:stCxn id="2" idx="2"/>
            <a:endCxn id="13" idx="0"/>
          </p:cNvCxnSpPr>
          <p:nvPr/>
        </p:nvCxnSpPr>
        <p:spPr>
          <a:xfrm rot="16200000" flipH="1">
            <a:off x="7164445" y="-259936"/>
            <a:ext cx="285664" cy="2336058"/>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35AC082B-6EC3-4C36-A754-2C26F1C257E7}"/>
              </a:ext>
            </a:extLst>
          </p:cNvPr>
          <p:cNvCxnSpPr>
            <a:cxnSpLocks/>
            <a:stCxn id="12" idx="2"/>
            <a:endCxn id="11" idx="0"/>
          </p:cNvCxnSpPr>
          <p:nvPr/>
        </p:nvCxnSpPr>
        <p:spPr>
          <a:xfrm rot="16200000" flipH="1">
            <a:off x="6544849" y="1754459"/>
            <a:ext cx="457200" cy="878932"/>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 en angle 27">
            <a:extLst>
              <a:ext uri="{FF2B5EF4-FFF2-40B4-BE49-F238E27FC236}">
                <a16:creationId xmlns:a16="http://schemas.microsoft.com/office/drawing/2014/main" id="{A13CFACB-EF0B-472F-8CD4-8E5458285CF2}"/>
              </a:ext>
            </a:extLst>
          </p:cNvPr>
          <p:cNvCxnSpPr>
            <a:cxnSpLocks/>
            <a:stCxn id="12" idx="2"/>
            <a:endCxn id="10" idx="0"/>
          </p:cNvCxnSpPr>
          <p:nvPr/>
        </p:nvCxnSpPr>
        <p:spPr>
          <a:xfrm rot="5400000">
            <a:off x="5942027" y="2030569"/>
            <a:ext cx="457200" cy="326712"/>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DC547E66-EE2D-4305-B3A6-011406643F24}"/>
              </a:ext>
            </a:extLst>
          </p:cNvPr>
          <p:cNvCxnSpPr>
            <a:cxnSpLocks/>
            <a:stCxn id="7" idx="2"/>
            <a:endCxn id="8" idx="0"/>
          </p:cNvCxnSpPr>
          <p:nvPr/>
        </p:nvCxnSpPr>
        <p:spPr>
          <a:xfrm rot="5400000">
            <a:off x="3575470" y="1768895"/>
            <a:ext cx="457200" cy="850060"/>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 en angle 33">
            <a:extLst>
              <a:ext uri="{FF2B5EF4-FFF2-40B4-BE49-F238E27FC236}">
                <a16:creationId xmlns:a16="http://schemas.microsoft.com/office/drawing/2014/main" id="{2F67066D-AD24-413C-A9F8-1F0B460DD632}"/>
              </a:ext>
            </a:extLst>
          </p:cNvPr>
          <p:cNvCxnSpPr>
            <a:cxnSpLocks/>
            <a:stCxn id="7" idx="2"/>
            <a:endCxn id="9" idx="0"/>
          </p:cNvCxnSpPr>
          <p:nvPr/>
        </p:nvCxnSpPr>
        <p:spPr>
          <a:xfrm rot="16200000" flipH="1">
            <a:off x="4267972" y="1926452"/>
            <a:ext cx="457200" cy="534945"/>
          </a:xfrm>
          <a:prstGeom prst="bentConnector3">
            <a:avLst>
              <a:gd name="adj1" fmla="val 50000"/>
            </a:avLst>
          </a:prstGeom>
          <a:ln>
            <a:solidFill>
              <a:srgbClr val="334D5C"/>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 coins arrondis 36">
            <a:extLst>
              <a:ext uri="{FF2B5EF4-FFF2-40B4-BE49-F238E27FC236}">
                <a16:creationId xmlns:a16="http://schemas.microsoft.com/office/drawing/2014/main" id="{F83E2225-FF64-44B2-90E4-6DB20F952F7A}"/>
              </a:ext>
            </a:extLst>
          </p:cNvPr>
          <p:cNvSpPr/>
          <p:nvPr/>
        </p:nvSpPr>
        <p:spPr>
          <a:xfrm>
            <a:off x="2381735" y="4841789"/>
            <a:ext cx="5771665" cy="409560"/>
          </a:xfrm>
          <a:prstGeom prst="roundRect">
            <a:avLst>
              <a:gd name="adj" fmla="val 10829"/>
            </a:avLst>
          </a:prstGeom>
          <a:solidFill>
            <a:srgbClr val="F1C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dirty="0">
                <a:solidFill>
                  <a:srgbClr val="243640"/>
                </a:solidFill>
              </a:rPr>
              <a:t>* Accordées sans lien avec le travail ou le mandat social ou allant au-delà de ce qu’ils prévoient.</a:t>
            </a:r>
          </a:p>
        </p:txBody>
      </p:sp>
      <p:sp>
        <p:nvSpPr>
          <p:cNvPr id="38" name="Rectangle 37">
            <a:extLst>
              <a:ext uri="{FF2B5EF4-FFF2-40B4-BE49-F238E27FC236}">
                <a16:creationId xmlns:a16="http://schemas.microsoft.com/office/drawing/2014/main" id="{7C4874A0-3696-4C84-8874-996B84087836}"/>
              </a:ext>
            </a:extLst>
          </p:cNvPr>
          <p:cNvSpPr/>
          <p:nvPr/>
        </p:nvSpPr>
        <p:spPr>
          <a:xfrm>
            <a:off x="2664557" y="60282"/>
            <a:ext cx="5158984" cy="313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243640"/>
                </a:solidFill>
              </a:rPr>
              <a:t>Ouvrant droit au CIMR </a:t>
            </a:r>
          </a:p>
        </p:txBody>
      </p:sp>
      <p:sp>
        <p:nvSpPr>
          <p:cNvPr id="39" name="Rectangle 38">
            <a:extLst>
              <a:ext uri="{FF2B5EF4-FFF2-40B4-BE49-F238E27FC236}">
                <a16:creationId xmlns:a16="http://schemas.microsoft.com/office/drawing/2014/main" id="{C47C26FF-990B-49B1-8DBE-6F2AB6C31184}"/>
              </a:ext>
            </a:extLst>
          </p:cNvPr>
          <p:cNvSpPr/>
          <p:nvPr/>
        </p:nvSpPr>
        <p:spPr>
          <a:xfrm>
            <a:off x="7823539" y="60282"/>
            <a:ext cx="1235795" cy="31320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243640"/>
                </a:solidFill>
              </a:rPr>
              <a:t>Hors CIMR </a:t>
            </a:r>
          </a:p>
        </p:txBody>
      </p:sp>
      <p:sp>
        <p:nvSpPr>
          <p:cNvPr id="40" name="Rectangle 39">
            <a:extLst>
              <a:ext uri="{FF2B5EF4-FFF2-40B4-BE49-F238E27FC236}">
                <a16:creationId xmlns:a16="http://schemas.microsoft.com/office/drawing/2014/main" id="{567FF410-E0DE-49E6-A24A-D494CB9897AF}"/>
              </a:ext>
            </a:extLst>
          </p:cNvPr>
          <p:cNvSpPr/>
          <p:nvPr/>
        </p:nvSpPr>
        <p:spPr>
          <a:xfrm>
            <a:off x="599304" y="2879725"/>
            <a:ext cx="1886772" cy="40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2"/>
                </a:solidFill>
              </a:rPr>
              <a:t>Exclusion des « gratifications surérogatoires* »</a:t>
            </a:r>
          </a:p>
        </p:txBody>
      </p:sp>
    </p:spTree>
    <p:extLst>
      <p:ext uri="{BB962C8B-B14F-4D97-AF65-F5344CB8AC3E}">
        <p14:creationId xmlns:p14="http://schemas.microsoft.com/office/powerpoint/2010/main" val="3170378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70F509D-3F79-41A5-AA6B-15BD12B579FC}"/>
              </a:ext>
            </a:extLst>
          </p:cNvPr>
          <p:cNvSpPr>
            <a:spLocks noGrp="1"/>
          </p:cNvSpPr>
          <p:nvPr>
            <p:ph sz="quarter" idx="11"/>
          </p:nvPr>
        </p:nvSpPr>
        <p:spPr/>
        <p:txBody>
          <a:bodyPr/>
          <a:lstStyle/>
          <a:p>
            <a:pPr algn="just"/>
            <a:r>
              <a:rPr lang="fr-FR" dirty="0">
                <a:latin typeface="Arial" panose="020B0604020202020204" pitchFamily="34" charset="0"/>
                <a:cs typeface="Arial" panose="020B0604020202020204" pitchFamily="34" charset="0"/>
              </a:rPr>
              <a:t>Mr  et Mme Pierre, mariés ont perçu en 2018 un salaire imposable de </a:t>
            </a:r>
            <a:br>
              <a:rPr lang="fr-FR" dirty="0">
                <a:latin typeface="Arial" panose="020B0604020202020204" pitchFamily="34" charset="0"/>
                <a:cs typeface="Arial" panose="020B0604020202020204" pitchFamily="34" charset="0"/>
              </a:rPr>
            </a:br>
            <a:r>
              <a:rPr lang="fr-FR" dirty="0">
                <a:latin typeface="Arial" panose="020B0604020202020204" pitchFamily="34" charset="0"/>
                <a:cs typeface="Arial" panose="020B0604020202020204" pitchFamily="34" charset="0"/>
              </a:rPr>
              <a:t>90 000 € (après déduction des cotisations sociales et de la fraction imposable de la CSG et avant déduction de la fraction pour frais professionnels)  Mr Pierre a perçu en fin d’année de son employeur une prime exceptionnelle de 20 000 €</a:t>
            </a:r>
          </a:p>
          <a:p>
            <a:pPr algn="just"/>
            <a:endParaRPr lang="fr-FR" dirty="0">
              <a:latin typeface="Arial" panose="020B0604020202020204" pitchFamily="34" charset="0"/>
              <a:cs typeface="Arial" panose="020B0604020202020204" pitchFamily="34" charset="0"/>
            </a:endParaRPr>
          </a:p>
          <a:p>
            <a:pPr algn="just"/>
            <a:r>
              <a:rPr lang="fr-FR" dirty="0">
                <a:latin typeface="Arial" panose="020B0604020202020204" pitchFamily="34" charset="0"/>
                <a:cs typeface="Arial" panose="020B0604020202020204" pitchFamily="34" charset="0"/>
              </a:rPr>
              <a:t>Impôt après barème :  21 404 € (110 000 x 0,30 – (2 x 5 798))</a:t>
            </a:r>
          </a:p>
          <a:p>
            <a:pPr algn="just"/>
            <a:r>
              <a:rPr lang="fr-FR" dirty="0">
                <a:latin typeface="Arial" panose="020B0604020202020204" pitchFamily="34" charset="0"/>
                <a:cs typeface="Arial" panose="020B0604020202020204" pitchFamily="34" charset="0"/>
              </a:rPr>
              <a:t>CIMR = 17 512 € (</a:t>
            </a:r>
            <a:r>
              <a:rPr lang="fr-FR" dirty="0">
                <a:solidFill>
                  <a:schemeClr val="tx1"/>
                </a:solidFill>
                <a:latin typeface="Arial" panose="020B0604020202020204" pitchFamily="34" charset="0"/>
                <a:cs typeface="Arial" panose="020B0604020202020204" pitchFamily="34" charset="0"/>
              </a:rPr>
              <a:t>21 404x (90 000) /(110 000) )</a:t>
            </a:r>
          </a:p>
          <a:p>
            <a:pPr algn="just"/>
            <a:endParaRPr lang="fr-FR" b="1" dirty="0">
              <a:solidFill>
                <a:schemeClr val="tx1"/>
              </a:solidFill>
              <a:latin typeface="Arial" panose="020B0604020202020204" pitchFamily="34" charset="0"/>
              <a:cs typeface="Arial" panose="020B0604020202020204" pitchFamily="34" charset="0"/>
            </a:endParaRPr>
          </a:p>
          <a:p>
            <a:pPr algn="just"/>
            <a:r>
              <a:rPr lang="fr-FR" b="1" dirty="0">
                <a:solidFill>
                  <a:srgbClr val="FF8135"/>
                </a:solidFill>
                <a:latin typeface="Arial" panose="020B0604020202020204" pitchFamily="34" charset="0"/>
                <a:cs typeface="Arial" panose="020B0604020202020204" pitchFamily="34" charset="0"/>
              </a:rPr>
              <a:t>Soit à régler  : </a:t>
            </a:r>
            <a:r>
              <a:rPr lang="fr-FR" b="1" dirty="0">
                <a:solidFill>
                  <a:schemeClr val="tx1"/>
                </a:solidFill>
                <a:latin typeface="Arial" panose="020B0604020202020204" pitchFamily="34" charset="0"/>
                <a:cs typeface="Arial" panose="020B0604020202020204" pitchFamily="34" charset="0"/>
              </a:rPr>
              <a:t>21 404 – 17 512 = 3 892 € en septembre 2019</a:t>
            </a:r>
          </a:p>
          <a:p>
            <a:pPr algn="just"/>
            <a:r>
              <a:rPr lang="fr-FR" dirty="0">
                <a:latin typeface="Arial" panose="020B0604020202020204" pitchFamily="34" charset="0"/>
                <a:cs typeface="Arial" panose="020B0604020202020204" pitchFamily="34" charset="0"/>
              </a:rPr>
              <a:t>                                              </a:t>
            </a:r>
            <a:br>
              <a:rPr lang="fr-FR" dirty="0">
                <a:latin typeface="Arial" panose="020B0604020202020204" pitchFamily="34" charset="0"/>
                <a:cs typeface="Arial" panose="020B0604020202020204" pitchFamily="34" charset="0"/>
              </a:rPr>
            </a:br>
            <a:endParaRPr lang="fr-FR" dirty="0">
              <a:latin typeface="Arial" panose="020B0604020202020204" pitchFamily="34" charset="0"/>
              <a:cs typeface="Arial" panose="020B0604020202020204" pitchFamily="34" charset="0"/>
            </a:endParaRPr>
          </a:p>
          <a:p>
            <a:pPr algn="just"/>
            <a:endParaRPr lang="fr-FR" dirty="0">
              <a:latin typeface="Arial" panose="020B0604020202020204" pitchFamily="34" charset="0"/>
              <a:cs typeface="Arial" panose="020B0604020202020204" pitchFamily="34" charset="0"/>
            </a:endParaRPr>
          </a:p>
          <a:p>
            <a:endParaRPr lang="fr-FR" dirty="0"/>
          </a:p>
        </p:txBody>
      </p:sp>
      <p:sp>
        <p:nvSpPr>
          <p:cNvPr id="3" name="Espace réservé du texte 2">
            <a:extLst>
              <a:ext uri="{FF2B5EF4-FFF2-40B4-BE49-F238E27FC236}">
                <a16:creationId xmlns:a16="http://schemas.microsoft.com/office/drawing/2014/main" id="{91895544-E604-4190-8D54-F1748FC52476}"/>
              </a:ext>
            </a:extLst>
          </p:cNvPr>
          <p:cNvSpPr>
            <a:spLocks noGrp="1"/>
          </p:cNvSpPr>
          <p:nvPr>
            <p:ph type="body" sz="quarter" idx="12"/>
          </p:nvPr>
        </p:nvSpPr>
        <p:spPr/>
        <p:txBody>
          <a:bodyPr/>
          <a:lstStyle/>
          <a:p>
            <a:r>
              <a:rPr lang="fr-FR" dirty="0"/>
              <a:t>Exemple</a:t>
            </a:r>
          </a:p>
        </p:txBody>
      </p:sp>
      <p:sp>
        <p:nvSpPr>
          <p:cNvPr id="4" name="Holder 6">
            <a:extLst>
              <a:ext uri="{FF2B5EF4-FFF2-40B4-BE49-F238E27FC236}">
                <a16:creationId xmlns:a16="http://schemas.microsoft.com/office/drawing/2014/main" id="{C64B125B-8326-4A6D-8B18-18E43D1A248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35</a:t>
            </a:fld>
            <a:endParaRPr lang="fr-FR" dirty="0"/>
          </a:p>
        </p:txBody>
      </p:sp>
    </p:spTree>
    <p:extLst>
      <p:ext uri="{BB962C8B-B14F-4D97-AF65-F5344CB8AC3E}">
        <p14:creationId xmlns:p14="http://schemas.microsoft.com/office/powerpoint/2010/main" val="1541582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4B070F-9C12-47F2-AD0B-FD12B5092923}"/>
              </a:ext>
            </a:extLst>
          </p:cNvPr>
          <p:cNvSpPr>
            <a:spLocks noGrp="1"/>
          </p:cNvSpPr>
          <p:nvPr>
            <p:ph sz="quarter" idx="11"/>
          </p:nvPr>
        </p:nvSpPr>
        <p:spPr/>
        <p:txBody>
          <a:bodyPr/>
          <a:lstStyle/>
          <a:p>
            <a:pPr algn="l"/>
            <a:r>
              <a:rPr lang="fr-FR" dirty="0">
                <a:solidFill>
                  <a:srgbClr val="FF8135"/>
                </a:solidFill>
              </a:rPr>
              <a:t>Mr PASPARTOUT a déclaré, au titre de chacune des années 2017 et 2018, des revenus salariaux non exceptionnels pour un montant annuel imposable de 30 000 €.</a:t>
            </a:r>
          </a:p>
          <a:p>
            <a:pPr algn="l"/>
            <a:r>
              <a:rPr lang="fr-FR" dirty="0">
                <a:solidFill>
                  <a:srgbClr val="FF8135"/>
                </a:solidFill>
              </a:rPr>
              <a:t>Le montant d’IR dû par le contribuable au titre des années 2017 et 2018 est supposé constant, égal à 2 407 €.</a:t>
            </a:r>
          </a:p>
          <a:p>
            <a:pPr algn="l"/>
            <a:endParaRPr lang="fr-FR" dirty="0">
              <a:solidFill>
                <a:srgbClr val="FF8135"/>
              </a:solidFill>
            </a:endParaRPr>
          </a:p>
          <a:p>
            <a:pPr algn="l"/>
            <a:r>
              <a:rPr lang="fr-FR" dirty="0">
                <a:solidFill>
                  <a:srgbClr val="FF8135"/>
                </a:solidFill>
              </a:rPr>
              <a:t>En novembre  il connait une baisse de ses revenus suite à un changement d’employeur et ne perçoit plus que 2 000 € par mois.</a:t>
            </a:r>
          </a:p>
          <a:p>
            <a:pPr algn="just"/>
            <a:endParaRPr lang="fr-FR" sz="1100" dirty="0"/>
          </a:p>
          <a:p>
            <a:endParaRPr lang="fr-FR" dirty="0"/>
          </a:p>
          <a:p>
            <a:endParaRPr lang="fr-FR" dirty="0"/>
          </a:p>
          <a:p>
            <a:pPr algn="just"/>
            <a:r>
              <a:rPr lang="fr-FR" dirty="0"/>
              <a:t>Détaillez  les étapes fiscales 2019 et 2020 en calculant les différentes échéances de votre client</a:t>
            </a:r>
          </a:p>
        </p:txBody>
      </p:sp>
      <p:sp>
        <p:nvSpPr>
          <p:cNvPr id="3" name="Espace réservé du texte 2">
            <a:extLst>
              <a:ext uri="{FF2B5EF4-FFF2-40B4-BE49-F238E27FC236}">
                <a16:creationId xmlns:a16="http://schemas.microsoft.com/office/drawing/2014/main" id="{D358390C-3F84-453B-99E8-76FE6747AB7E}"/>
              </a:ext>
            </a:extLst>
          </p:cNvPr>
          <p:cNvSpPr>
            <a:spLocks noGrp="1"/>
          </p:cNvSpPr>
          <p:nvPr>
            <p:ph type="body" sz="quarter" idx="12"/>
          </p:nvPr>
        </p:nvSpPr>
        <p:spPr/>
        <p:txBody>
          <a:bodyPr/>
          <a:lstStyle/>
          <a:p>
            <a:r>
              <a:rPr lang="fr-FR" dirty="0">
                <a:solidFill>
                  <a:srgbClr val="334D5C"/>
                </a:solidFill>
              </a:rPr>
              <a:t>Question</a:t>
            </a:r>
          </a:p>
        </p:txBody>
      </p:sp>
      <p:sp>
        <p:nvSpPr>
          <p:cNvPr id="4" name="Holder 6">
            <a:extLst>
              <a:ext uri="{FF2B5EF4-FFF2-40B4-BE49-F238E27FC236}">
                <a16:creationId xmlns:a16="http://schemas.microsoft.com/office/drawing/2014/main" id="{21E7E01E-0F2C-4AAB-B725-A4B00E0BD19F}"/>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36</a:t>
            </a:fld>
            <a:endParaRPr lang="fr-FR" dirty="0"/>
          </a:p>
        </p:txBody>
      </p:sp>
    </p:spTree>
    <p:extLst>
      <p:ext uri="{BB962C8B-B14F-4D97-AF65-F5344CB8AC3E}">
        <p14:creationId xmlns:p14="http://schemas.microsoft.com/office/powerpoint/2010/main" val="1327306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4B070F-9C12-47F2-AD0B-FD12B5092923}"/>
              </a:ext>
            </a:extLst>
          </p:cNvPr>
          <p:cNvSpPr>
            <a:spLocks noGrp="1"/>
          </p:cNvSpPr>
          <p:nvPr>
            <p:ph sz="quarter" idx="11"/>
          </p:nvPr>
        </p:nvSpPr>
        <p:spPr>
          <a:xfrm>
            <a:off x="2819400" y="60325"/>
            <a:ext cx="6096000" cy="3048000"/>
          </a:xfrm>
        </p:spPr>
        <p:txBody>
          <a:bodyPr/>
          <a:lstStyle/>
          <a:p>
            <a:pPr algn="l"/>
            <a:r>
              <a:rPr lang="fr-FR" sz="1200" dirty="0">
                <a:solidFill>
                  <a:srgbClr val="FF8135"/>
                </a:solidFill>
              </a:rPr>
              <a:t>Mr PASPARTOUT a déclaré, au titre de chacune des années 2017 et 2018, des revenus salariaux non exceptionnels pour un montant annuel imposable de 30 000 €. </a:t>
            </a:r>
          </a:p>
          <a:p>
            <a:pPr algn="l"/>
            <a:r>
              <a:rPr lang="fr-FR" sz="1200" dirty="0">
                <a:solidFill>
                  <a:srgbClr val="FF8135"/>
                </a:solidFill>
              </a:rPr>
              <a:t>Le montant d’IR dû par Mr PASPARTOUT au titre des années 2017 et 2018 est supposé constant, égal à 2 407 €.</a:t>
            </a:r>
          </a:p>
          <a:p>
            <a:pPr algn="l"/>
            <a:r>
              <a:rPr lang="fr-FR" sz="1200" dirty="0">
                <a:solidFill>
                  <a:srgbClr val="FF8135"/>
                </a:solidFill>
              </a:rPr>
              <a:t>En novembre  il connait une baisse de ses revenus suite à un changement d’employeur et ne perçoit plus que 2 000 € par mois.</a:t>
            </a:r>
          </a:p>
          <a:p>
            <a:pPr algn="just"/>
            <a:endParaRPr lang="fr-FR" sz="1100" dirty="0">
              <a:solidFill>
                <a:srgbClr val="FF8135"/>
              </a:solidFill>
            </a:endParaRPr>
          </a:p>
          <a:p>
            <a:pPr algn="just"/>
            <a:r>
              <a:rPr lang="fr-FR" b="1" dirty="0">
                <a:solidFill>
                  <a:srgbClr val="334D5C"/>
                </a:solidFill>
              </a:rPr>
              <a:t>En 2019 :</a:t>
            </a:r>
          </a:p>
          <a:p>
            <a:pPr algn="just"/>
            <a:endParaRPr lang="fr-FR" sz="1200" dirty="0">
              <a:solidFill>
                <a:srgbClr val="334D5C"/>
              </a:solidFill>
            </a:endParaRPr>
          </a:p>
          <a:p>
            <a:pPr marL="171450" indent="-171450" algn="just">
              <a:buFont typeface="Arial" panose="020B0604020202020204" pitchFamily="34" charset="0"/>
              <a:buChar char="•"/>
            </a:pPr>
            <a:r>
              <a:rPr lang="fr-FR" sz="1200" dirty="0">
                <a:solidFill>
                  <a:srgbClr val="334D5C"/>
                </a:solidFill>
              </a:rPr>
              <a:t>À compter du 1</a:t>
            </a:r>
            <a:r>
              <a:rPr lang="fr-FR" sz="1200" baseline="30000" dirty="0">
                <a:solidFill>
                  <a:srgbClr val="334D5C"/>
                </a:solidFill>
              </a:rPr>
              <a:t>er</a:t>
            </a:r>
            <a:r>
              <a:rPr lang="fr-FR" sz="1200" dirty="0">
                <a:solidFill>
                  <a:srgbClr val="334D5C"/>
                </a:solidFill>
              </a:rPr>
              <a:t> janvier 2019, le taux de prélèvement à la source, calculé par l’administration fiscale, sera de 8 % (2 407 / 30 000), soit 200 € (8% x 2 500), et donc un montant de prélèvement à la source annuel de 2 400 € (200 x 12).</a:t>
            </a:r>
          </a:p>
          <a:p>
            <a:pPr marL="171450" indent="-171450" algn="just">
              <a:buFont typeface="Arial" panose="020B0604020202020204" pitchFamily="34" charset="0"/>
              <a:buChar char="•"/>
            </a:pPr>
            <a:endParaRPr lang="fr-FR" sz="1200" dirty="0">
              <a:solidFill>
                <a:srgbClr val="334D5C"/>
              </a:solidFill>
            </a:endParaRPr>
          </a:p>
          <a:p>
            <a:pPr marL="171450" indent="-171450" algn="just">
              <a:buFont typeface="Arial" panose="020B0604020202020204" pitchFamily="34" charset="0"/>
              <a:buChar char="•"/>
            </a:pPr>
            <a:r>
              <a:rPr lang="fr-FR" sz="1200" dirty="0">
                <a:solidFill>
                  <a:srgbClr val="334D5C"/>
                </a:solidFill>
              </a:rPr>
              <a:t>En mai 2019, Mr Paspartout va déclarer au titre de l’année 2018 des revenus salariaux non exceptionnels pour un montant annuel imposable de 30 000 €. Il bénéficie par conséquent du CIMR, pour un montant de 2 407 € (2 407 x 90 % x 30 000 / (90 % x 30 000)).</a:t>
            </a:r>
          </a:p>
          <a:p>
            <a:pPr marL="171450" indent="-171450" algn="just">
              <a:buFont typeface="Arial" panose="020B0604020202020204" pitchFamily="34" charset="0"/>
              <a:buChar char="•"/>
            </a:pPr>
            <a:endParaRPr lang="fr-FR" sz="1200" dirty="0">
              <a:solidFill>
                <a:srgbClr val="334D5C"/>
              </a:solidFill>
            </a:endParaRPr>
          </a:p>
          <a:p>
            <a:pPr marL="171450" indent="-171450" algn="just">
              <a:buFont typeface="Arial" panose="020B0604020202020204" pitchFamily="34" charset="0"/>
              <a:buChar char="•"/>
            </a:pPr>
            <a:r>
              <a:rPr lang="fr-FR" sz="1200" dirty="0">
                <a:solidFill>
                  <a:srgbClr val="334D5C"/>
                </a:solidFill>
              </a:rPr>
              <a:t>Ainsi, l’impôt sur le revenu net dû par le contribuable au titre de l’année 2018 sera de 0 € (2 407 - 2 407).</a:t>
            </a:r>
          </a:p>
          <a:p>
            <a:pPr marL="171450" indent="-171450" algn="just">
              <a:buFont typeface="Arial" panose="020B0604020202020204" pitchFamily="34" charset="0"/>
              <a:buChar char="•"/>
            </a:pPr>
            <a:endParaRPr lang="fr-FR" sz="1200" dirty="0">
              <a:solidFill>
                <a:srgbClr val="334D5C"/>
              </a:solidFill>
            </a:endParaRPr>
          </a:p>
          <a:p>
            <a:pPr marL="171450" indent="-171450" algn="just">
              <a:buFont typeface="Arial" panose="020B0604020202020204" pitchFamily="34" charset="0"/>
              <a:buChar char="•"/>
            </a:pPr>
            <a:r>
              <a:rPr lang="fr-FR" sz="1200" dirty="0">
                <a:solidFill>
                  <a:srgbClr val="334D5C"/>
                </a:solidFill>
              </a:rPr>
              <a:t>Dès septembre 2019, le montant de son prélèvement à la source calculé par son employeur va s’adapter à son nouveau salaire : 2 000 x 8 % = 160 €</a:t>
            </a:r>
          </a:p>
          <a:p>
            <a:pPr marL="171450" indent="-171450" algn="just">
              <a:buFont typeface="Arial" panose="020B0604020202020204" pitchFamily="34" charset="0"/>
              <a:buChar char="•"/>
            </a:pPr>
            <a:endParaRPr lang="fr-FR" sz="1100" dirty="0">
              <a:solidFill>
                <a:srgbClr val="334D5C"/>
              </a:solidFill>
            </a:endParaRPr>
          </a:p>
          <a:p>
            <a:endParaRPr lang="fr-FR" dirty="0"/>
          </a:p>
        </p:txBody>
      </p:sp>
      <p:sp>
        <p:nvSpPr>
          <p:cNvPr id="3" name="Espace réservé du texte 2">
            <a:extLst>
              <a:ext uri="{FF2B5EF4-FFF2-40B4-BE49-F238E27FC236}">
                <a16:creationId xmlns:a16="http://schemas.microsoft.com/office/drawing/2014/main" id="{D358390C-3F84-453B-99E8-76FE6747AB7E}"/>
              </a:ext>
            </a:extLst>
          </p:cNvPr>
          <p:cNvSpPr>
            <a:spLocks noGrp="1"/>
          </p:cNvSpPr>
          <p:nvPr>
            <p:ph type="body" sz="quarter" idx="12"/>
          </p:nvPr>
        </p:nvSpPr>
        <p:spPr/>
        <p:txBody>
          <a:bodyPr/>
          <a:lstStyle/>
          <a:p>
            <a:r>
              <a:rPr lang="fr-FR" dirty="0">
                <a:solidFill>
                  <a:srgbClr val="334D5C"/>
                </a:solidFill>
              </a:rPr>
              <a:t>Réponse</a:t>
            </a:r>
          </a:p>
        </p:txBody>
      </p:sp>
      <p:sp>
        <p:nvSpPr>
          <p:cNvPr id="4" name="Holder 6">
            <a:extLst>
              <a:ext uri="{FF2B5EF4-FFF2-40B4-BE49-F238E27FC236}">
                <a16:creationId xmlns:a16="http://schemas.microsoft.com/office/drawing/2014/main" id="{21E7E01E-0F2C-4AAB-B725-A4B00E0BD19F}"/>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37</a:t>
            </a:fld>
            <a:endParaRPr lang="fr-FR" dirty="0"/>
          </a:p>
        </p:txBody>
      </p:sp>
    </p:spTree>
    <p:extLst>
      <p:ext uri="{BB962C8B-B14F-4D97-AF65-F5344CB8AC3E}">
        <p14:creationId xmlns:p14="http://schemas.microsoft.com/office/powerpoint/2010/main" val="2987830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C4B070F-9C12-47F2-AD0B-FD12B5092923}"/>
              </a:ext>
            </a:extLst>
          </p:cNvPr>
          <p:cNvSpPr>
            <a:spLocks noGrp="1"/>
          </p:cNvSpPr>
          <p:nvPr>
            <p:ph sz="quarter" idx="11"/>
          </p:nvPr>
        </p:nvSpPr>
        <p:spPr>
          <a:xfrm>
            <a:off x="2861187" y="212725"/>
            <a:ext cx="6096000" cy="3048000"/>
          </a:xfrm>
        </p:spPr>
        <p:txBody>
          <a:bodyPr/>
          <a:lstStyle/>
          <a:p>
            <a:pPr algn="l"/>
            <a:r>
              <a:rPr lang="fr-FR" sz="1200" dirty="0">
                <a:solidFill>
                  <a:srgbClr val="FF8135"/>
                </a:solidFill>
              </a:rPr>
              <a:t>Mr PASPARTOUT a déclaré, au titre de chacune des années 2017 et 2018, des revenus salariaux non exceptionnels pour un montant annuel imposable de 30 000 €.</a:t>
            </a:r>
          </a:p>
          <a:p>
            <a:pPr algn="l"/>
            <a:r>
              <a:rPr lang="fr-FR" sz="1200" dirty="0">
                <a:solidFill>
                  <a:srgbClr val="FF8135"/>
                </a:solidFill>
              </a:rPr>
              <a:t>Le montant d’IR dû par le contribuable au titre des années 2017 et 2018 est supposé constant, égal à 2 407 €.</a:t>
            </a:r>
          </a:p>
          <a:p>
            <a:pPr algn="l"/>
            <a:r>
              <a:rPr lang="fr-FR" sz="1200" dirty="0">
                <a:solidFill>
                  <a:srgbClr val="FF8135"/>
                </a:solidFill>
              </a:rPr>
              <a:t>En novembre  il connait une baisse de ses revenus suite à un changement d’employeur et ne perçoit plus que 2 000 € par mois.</a:t>
            </a:r>
          </a:p>
          <a:p>
            <a:pPr algn="just"/>
            <a:endParaRPr lang="fr-FR" sz="1100" dirty="0">
              <a:solidFill>
                <a:srgbClr val="FF8135"/>
              </a:solidFill>
            </a:endParaRPr>
          </a:p>
          <a:p>
            <a:pPr algn="just"/>
            <a:endParaRPr lang="fr-FR" sz="1200" b="1" dirty="0">
              <a:solidFill>
                <a:srgbClr val="334D5C"/>
              </a:solidFill>
            </a:endParaRPr>
          </a:p>
          <a:p>
            <a:pPr algn="just"/>
            <a:endParaRPr lang="fr-FR" sz="1200" b="1" dirty="0">
              <a:solidFill>
                <a:srgbClr val="334D5C"/>
              </a:solidFill>
            </a:endParaRPr>
          </a:p>
          <a:p>
            <a:pPr algn="just"/>
            <a:r>
              <a:rPr lang="fr-FR" sz="1200" b="1" dirty="0">
                <a:solidFill>
                  <a:srgbClr val="334D5C"/>
                </a:solidFill>
              </a:rPr>
              <a:t>En 2020 :</a:t>
            </a:r>
          </a:p>
          <a:p>
            <a:pPr algn="just"/>
            <a:endParaRPr lang="fr-FR" sz="1200" b="1" dirty="0">
              <a:solidFill>
                <a:srgbClr val="334D5C"/>
              </a:solidFill>
            </a:endParaRPr>
          </a:p>
          <a:p>
            <a:pPr algn="just"/>
            <a:r>
              <a:rPr lang="fr-FR" sz="1200" b="1" dirty="0">
                <a:solidFill>
                  <a:srgbClr val="334D5C"/>
                </a:solidFill>
              </a:rPr>
              <a:t>Malgré cette baisse de revenus, il ne peut pas demander la modulation de son taux puisque celle-ci n’est possible que si l’écart entre le montant du prélèvement résultant de l’application du taux modulé et le montant du prélèvement sans modulation du taux est de plus de 10% ET 200 €.</a:t>
            </a:r>
            <a:endParaRPr lang="fr-FR" dirty="0">
              <a:solidFill>
                <a:srgbClr val="334D5C"/>
              </a:solidFill>
            </a:endParaRPr>
          </a:p>
          <a:p>
            <a:endParaRPr lang="fr-FR" dirty="0"/>
          </a:p>
        </p:txBody>
      </p:sp>
      <p:sp>
        <p:nvSpPr>
          <p:cNvPr id="3" name="Espace réservé du texte 2">
            <a:extLst>
              <a:ext uri="{FF2B5EF4-FFF2-40B4-BE49-F238E27FC236}">
                <a16:creationId xmlns:a16="http://schemas.microsoft.com/office/drawing/2014/main" id="{D358390C-3F84-453B-99E8-76FE6747AB7E}"/>
              </a:ext>
            </a:extLst>
          </p:cNvPr>
          <p:cNvSpPr>
            <a:spLocks noGrp="1"/>
          </p:cNvSpPr>
          <p:nvPr>
            <p:ph type="body" sz="quarter" idx="12"/>
          </p:nvPr>
        </p:nvSpPr>
        <p:spPr/>
        <p:txBody>
          <a:bodyPr/>
          <a:lstStyle/>
          <a:p>
            <a:r>
              <a:rPr lang="fr-FR" dirty="0">
                <a:solidFill>
                  <a:srgbClr val="334D5C"/>
                </a:solidFill>
              </a:rPr>
              <a:t>Réponse</a:t>
            </a:r>
          </a:p>
        </p:txBody>
      </p:sp>
      <p:sp>
        <p:nvSpPr>
          <p:cNvPr id="4" name="Holder 6">
            <a:extLst>
              <a:ext uri="{FF2B5EF4-FFF2-40B4-BE49-F238E27FC236}">
                <a16:creationId xmlns:a16="http://schemas.microsoft.com/office/drawing/2014/main" id="{21E7E01E-0F2C-4AAB-B725-A4B00E0BD19F}"/>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38</a:t>
            </a:fld>
            <a:endParaRPr lang="fr-FR" dirty="0"/>
          </a:p>
        </p:txBody>
      </p:sp>
    </p:spTree>
    <p:extLst>
      <p:ext uri="{BB962C8B-B14F-4D97-AF65-F5344CB8AC3E}">
        <p14:creationId xmlns:p14="http://schemas.microsoft.com/office/powerpoint/2010/main" val="41633529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D525283-8CF6-4AC7-8F30-D2A271861F61}"/>
              </a:ext>
            </a:extLst>
          </p:cNvPr>
          <p:cNvSpPr>
            <a:spLocks noGrp="1"/>
          </p:cNvSpPr>
          <p:nvPr>
            <p:ph sz="quarter" idx="11"/>
          </p:nvPr>
        </p:nvSpPr>
        <p:spPr/>
        <p:txBody>
          <a:bodyPr/>
          <a:lstStyle/>
          <a:p>
            <a:r>
              <a:rPr lang="fr-FR" b="1" dirty="0">
                <a:solidFill>
                  <a:srgbClr val="FF8135"/>
                </a:solidFill>
              </a:rPr>
              <a:t>Pour les revenus  fonciers  :</a:t>
            </a:r>
          </a:p>
          <a:p>
            <a:pPr algn="just"/>
            <a:endParaRPr lang="fr-FR" dirty="0"/>
          </a:p>
          <a:p>
            <a:pPr algn="just"/>
            <a:r>
              <a:rPr lang="fr-FR" dirty="0"/>
              <a:t>Les bailleurs calculent le </a:t>
            </a:r>
            <a:r>
              <a:rPr lang="fr-FR" b="1" dirty="0">
                <a:solidFill>
                  <a:srgbClr val="FF8135"/>
                </a:solidFill>
              </a:rPr>
              <a:t>revenu foncier imposable de 2018</a:t>
            </a:r>
            <a:r>
              <a:rPr lang="fr-FR" dirty="0">
                <a:solidFill>
                  <a:srgbClr val="FF8135"/>
                </a:solidFill>
              </a:rPr>
              <a:t> </a:t>
            </a:r>
            <a:r>
              <a:rPr lang="fr-FR" dirty="0"/>
              <a:t>comme chaque année.</a:t>
            </a:r>
          </a:p>
          <a:p>
            <a:pPr algn="just"/>
            <a:r>
              <a:rPr lang="fr-FR" dirty="0"/>
              <a:t/>
            </a:r>
            <a:br>
              <a:rPr lang="fr-FR" dirty="0"/>
            </a:br>
            <a:r>
              <a:rPr lang="fr-FR" dirty="0"/>
              <a:t>Ils déduisent des loyers encaissées dans l'année les charges payées sur la même période, forfaitairement pour ceux qui relèvent du </a:t>
            </a:r>
            <a:r>
              <a:rPr lang="fr-FR" b="1" dirty="0">
                <a:solidFill>
                  <a:srgbClr val="FF8135"/>
                </a:solidFill>
              </a:rPr>
              <a:t>régime microfoncier</a:t>
            </a:r>
            <a:r>
              <a:rPr lang="fr-FR" dirty="0">
                <a:solidFill>
                  <a:srgbClr val="FF8135"/>
                </a:solidFill>
              </a:rPr>
              <a:t> </a:t>
            </a:r>
            <a:r>
              <a:rPr lang="fr-FR" dirty="0"/>
              <a:t>et pour leur montant réel pour ceux qui sont soumis au </a:t>
            </a:r>
            <a:r>
              <a:rPr lang="fr-FR" b="1" dirty="0">
                <a:solidFill>
                  <a:srgbClr val="FF8135"/>
                </a:solidFill>
              </a:rPr>
              <a:t>régime réel</a:t>
            </a:r>
            <a:r>
              <a:rPr lang="fr-FR" dirty="0">
                <a:solidFill>
                  <a:srgbClr val="FF8135"/>
                </a:solidFill>
              </a:rPr>
              <a:t>.</a:t>
            </a:r>
          </a:p>
          <a:p>
            <a:pPr algn="just"/>
            <a:endParaRPr lang="fr-FR" dirty="0"/>
          </a:p>
          <a:p>
            <a:pPr algn="just"/>
            <a:r>
              <a:rPr lang="fr-FR" dirty="0"/>
              <a:t>En raison de l'effet du CIMR, l'impôt sur les revenus fonciers récurrents ou courants de 2018 (considérés comme non exceptionnels par le fisc) </a:t>
            </a:r>
            <a:r>
              <a:rPr lang="fr-FR" b="1" dirty="0">
                <a:solidFill>
                  <a:srgbClr val="FF8135"/>
                </a:solidFill>
              </a:rPr>
              <a:t>est annulé</a:t>
            </a:r>
            <a:r>
              <a:rPr lang="fr-FR" dirty="0">
                <a:solidFill>
                  <a:srgbClr val="FF8135"/>
                </a:solidFill>
              </a:rPr>
              <a:t>. </a:t>
            </a:r>
            <a:r>
              <a:rPr lang="fr-FR" dirty="0"/>
              <a:t>De ce fait, les charges de travaux déductibles n'ont pas de réel effet fiscal en 2018.</a:t>
            </a:r>
          </a:p>
          <a:p>
            <a:pPr algn="just"/>
            <a:endParaRPr lang="fr-FR" dirty="0"/>
          </a:p>
        </p:txBody>
      </p:sp>
      <p:sp>
        <p:nvSpPr>
          <p:cNvPr id="3" name="Espace réservé du texte 2">
            <a:extLst>
              <a:ext uri="{FF2B5EF4-FFF2-40B4-BE49-F238E27FC236}">
                <a16:creationId xmlns:a16="http://schemas.microsoft.com/office/drawing/2014/main" id="{FF27E828-A998-4E0E-BBE0-FBB0EEFB32AE}"/>
              </a:ext>
            </a:extLst>
          </p:cNvPr>
          <p:cNvSpPr>
            <a:spLocks noGrp="1"/>
          </p:cNvSpPr>
          <p:nvPr>
            <p:ph type="body" sz="quarter" idx="12"/>
          </p:nvPr>
        </p:nvSpPr>
        <p:spPr/>
        <p:txBody>
          <a:bodyPr/>
          <a:lstStyle/>
          <a:p>
            <a:r>
              <a:rPr lang="fr-FR" sz="1400" dirty="0">
                <a:solidFill>
                  <a:srgbClr val="334D5C"/>
                </a:solidFill>
              </a:rPr>
              <a:t>Les revenus fonciers</a:t>
            </a:r>
          </a:p>
        </p:txBody>
      </p:sp>
      <p:sp>
        <p:nvSpPr>
          <p:cNvPr id="4" name="Espace réservé du contenu 3">
            <a:extLst>
              <a:ext uri="{FF2B5EF4-FFF2-40B4-BE49-F238E27FC236}">
                <a16:creationId xmlns:a16="http://schemas.microsoft.com/office/drawing/2014/main" id="{7242A5DE-25A8-4766-AD6C-FC9271A6A269}"/>
              </a:ext>
            </a:extLst>
          </p:cNvPr>
          <p:cNvSpPr>
            <a:spLocks noGrp="1"/>
          </p:cNvSpPr>
          <p:nvPr>
            <p:ph sz="quarter" idx="13"/>
          </p:nvPr>
        </p:nvSpPr>
        <p:spPr/>
        <p:txBody>
          <a:bodyPr/>
          <a:lstStyle/>
          <a:p>
            <a:pPr algn="just"/>
            <a:r>
              <a:rPr lang="fr-FR" dirty="0"/>
              <a:t>De même, </a:t>
            </a:r>
            <a:r>
              <a:rPr lang="fr-FR" b="1" dirty="0">
                <a:solidFill>
                  <a:srgbClr val="FF8135"/>
                </a:solidFill>
              </a:rPr>
              <a:t>en présence d'un déficit foncier </a:t>
            </a:r>
            <a:r>
              <a:rPr lang="fr-FR" dirty="0"/>
              <a:t>et toujours en l'absence de revenus exceptionnels ou hors champ du PAS perçu en 2018, le plafond de 10.700 € de déficit foncier imputable sur le revenu global ne procure </a:t>
            </a:r>
            <a:r>
              <a:rPr lang="fr-FR" b="1" dirty="0">
                <a:solidFill>
                  <a:srgbClr val="FF8135"/>
                </a:solidFill>
              </a:rPr>
              <a:t>aucun gain fiscal</a:t>
            </a:r>
            <a:r>
              <a:rPr lang="fr-FR" dirty="0">
                <a:solidFill>
                  <a:srgbClr val="FF8135"/>
                </a:solidFill>
              </a:rPr>
              <a:t>. </a:t>
            </a:r>
            <a:endParaRPr lang="fr-FR" dirty="0">
              <a:solidFill>
                <a:srgbClr val="FF0000"/>
              </a:solidFill>
            </a:endParaRPr>
          </a:p>
          <a:p>
            <a:pPr algn="just"/>
            <a:r>
              <a:rPr lang="fr-FR" dirty="0"/>
              <a:t>En présence de </a:t>
            </a:r>
            <a:r>
              <a:rPr lang="fr-FR" b="1" dirty="0">
                <a:solidFill>
                  <a:srgbClr val="FF8135"/>
                </a:solidFill>
              </a:rPr>
              <a:t>revenus exceptionnels ou hors champ du PAS </a:t>
            </a:r>
            <a:r>
              <a:rPr lang="fr-FR" dirty="0"/>
              <a:t>en 2018, l'économie d'impôt procurée par l'imputation du déficit foncier </a:t>
            </a:r>
            <a:r>
              <a:rPr lang="fr-FR" b="1" dirty="0">
                <a:solidFill>
                  <a:srgbClr val="FF8135"/>
                </a:solidFill>
              </a:rPr>
              <a:t>est proportionnelle au taux d'imposition moyen </a:t>
            </a:r>
            <a:r>
              <a:rPr lang="fr-FR" dirty="0"/>
              <a:t>du contribuable</a:t>
            </a:r>
          </a:p>
        </p:txBody>
      </p:sp>
      <p:sp>
        <p:nvSpPr>
          <p:cNvPr id="5" name="Holder 6">
            <a:extLst>
              <a:ext uri="{FF2B5EF4-FFF2-40B4-BE49-F238E27FC236}">
                <a16:creationId xmlns:a16="http://schemas.microsoft.com/office/drawing/2014/main" id="{4079A619-10CF-4E4D-97BA-BB7E1C4D1D18}"/>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39</a:t>
            </a:fld>
            <a:endParaRPr lang="fr-FR" dirty="0"/>
          </a:p>
        </p:txBody>
      </p:sp>
    </p:spTree>
    <p:extLst>
      <p:ext uri="{BB962C8B-B14F-4D97-AF65-F5344CB8AC3E}">
        <p14:creationId xmlns:p14="http://schemas.microsoft.com/office/powerpoint/2010/main" val="3248821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EEB67BA-6891-4094-888F-E91F87973240}"/>
              </a:ext>
            </a:extLst>
          </p:cNvPr>
          <p:cNvSpPr>
            <a:spLocks noGrp="1"/>
          </p:cNvSpPr>
          <p:nvPr>
            <p:ph sz="quarter" idx="11"/>
          </p:nvPr>
        </p:nvSpPr>
        <p:spPr/>
        <p:txBody>
          <a:bodyPr/>
          <a:lstStyle/>
          <a:p>
            <a:r>
              <a:rPr lang="fr-FR" dirty="0"/>
              <a:t>Mesures anti-optimisation :</a:t>
            </a:r>
            <a:br>
              <a:rPr lang="fr-FR" dirty="0"/>
            </a:br>
            <a:endParaRPr lang="fr-FR" dirty="0"/>
          </a:p>
          <a:p>
            <a:pPr marL="342900" indent="-342900" algn="just">
              <a:buFont typeface="Arial" panose="020B0604020202020204" pitchFamily="34" charset="0"/>
              <a:buChar char="•"/>
            </a:pPr>
            <a:r>
              <a:rPr lang="fr-FR" dirty="0"/>
              <a:t>En 2018, une dérogation au principe selon lequel les charges foncières </a:t>
            </a:r>
            <a:r>
              <a:rPr lang="fr-FR" b="1" dirty="0">
                <a:solidFill>
                  <a:srgbClr val="FF8135"/>
                </a:solidFill>
              </a:rPr>
              <a:t>sont déductibles l'année de leur paiement </a:t>
            </a:r>
            <a:r>
              <a:rPr lang="fr-FR" dirty="0"/>
              <a:t>est appliquée. (ex: charge récurrente payée en 2019 mais afférente à une échéance de 2018 n’est pas déductibles en 2019, mais au titre de 2018) </a:t>
            </a:r>
          </a:p>
          <a:p>
            <a:pPr algn="just"/>
            <a:endParaRPr lang="fr-FR" dirty="0"/>
          </a:p>
          <a:p>
            <a:pPr marL="342900" indent="-342900" algn="just">
              <a:buFont typeface="Arial" panose="020B0604020202020204" pitchFamily="34" charset="0"/>
              <a:buChar char="•"/>
            </a:pPr>
            <a:r>
              <a:rPr lang="fr-FR" dirty="0"/>
              <a:t>Les dépenses de travaux dites </a:t>
            </a:r>
            <a:r>
              <a:rPr lang="fr-FR" b="1" dirty="0">
                <a:solidFill>
                  <a:srgbClr val="FF8135"/>
                </a:solidFill>
              </a:rPr>
              <a:t>pilotables</a:t>
            </a:r>
            <a:r>
              <a:rPr lang="fr-FR" dirty="0"/>
              <a:t> (pour lesquelles le propriétaire est décisionnaire) font l'objet d'un </a:t>
            </a:r>
            <a:r>
              <a:rPr lang="fr-FR" b="1" dirty="0">
                <a:solidFill>
                  <a:srgbClr val="FF8135"/>
                </a:solidFill>
              </a:rPr>
              <a:t>régime dérogatoire</a:t>
            </a:r>
            <a:r>
              <a:rPr lang="fr-FR" dirty="0"/>
              <a:t> destiné à dissuader les contribuables de reporter leurs dépenses en 2019.</a:t>
            </a:r>
          </a:p>
          <a:p>
            <a:pPr algn="just"/>
            <a:endParaRPr lang="fr-FR" dirty="0"/>
          </a:p>
          <a:p>
            <a:pPr marL="342900" indent="-342900" algn="just">
              <a:buFont typeface="Arial" panose="020B0604020202020204" pitchFamily="34" charset="0"/>
              <a:buChar char="•"/>
            </a:pPr>
            <a:r>
              <a:rPr lang="fr-FR" dirty="0"/>
              <a:t>Dans ce cadre, pour la détermination du revenu foncier imposable au titre de 2019 (dans la déclaration de revenus du printemps 2020) les travaux réalisés et payés en 2019 font l'objet </a:t>
            </a:r>
            <a:r>
              <a:rPr lang="fr-FR" b="1" dirty="0">
                <a:solidFill>
                  <a:srgbClr val="FF8135"/>
                </a:solidFill>
              </a:rPr>
              <a:t>d'une déduction égale à la moyenne des dépenses </a:t>
            </a:r>
            <a:r>
              <a:rPr lang="fr-FR" dirty="0"/>
              <a:t>de travaux supportées en 2018 et 2019.</a:t>
            </a:r>
          </a:p>
          <a:p>
            <a:endParaRPr lang="fr-FR" dirty="0"/>
          </a:p>
          <a:p>
            <a:endParaRPr lang="fr-FR" dirty="0"/>
          </a:p>
        </p:txBody>
      </p:sp>
      <p:sp>
        <p:nvSpPr>
          <p:cNvPr id="3" name="Espace réservé du texte 2">
            <a:extLst>
              <a:ext uri="{FF2B5EF4-FFF2-40B4-BE49-F238E27FC236}">
                <a16:creationId xmlns:a16="http://schemas.microsoft.com/office/drawing/2014/main" id="{459208DA-76B0-4DCC-9470-B29E762EBC73}"/>
              </a:ext>
            </a:extLst>
          </p:cNvPr>
          <p:cNvSpPr>
            <a:spLocks noGrp="1"/>
          </p:cNvSpPr>
          <p:nvPr>
            <p:ph type="body" sz="quarter" idx="12"/>
          </p:nvPr>
        </p:nvSpPr>
        <p:spPr/>
        <p:txBody>
          <a:bodyPr/>
          <a:lstStyle/>
          <a:p>
            <a:r>
              <a:rPr lang="fr-FR" dirty="0"/>
              <a:t>Les revenus fonciers</a:t>
            </a:r>
          </a:p>
        </p:txBody>
      </p:sp>
      <p:sp>
        <p:nvSpPr>
          <p:cNvPr id="4" name="Espace réservé du contenu 3">
            <a:extLst>
              <a:ext uri="{FF2B5EF4-FFF2-40B4-BE49-F238E27FC236}">
                <a16:creationId xmlns:a16="http://schemas.microsoft.com/office/drawing/2014/main" id="{6CA3B888-14BD-4260-B2DF-725FF69B7543}"/>
              </a:ext>
            </a:extLst>
          </p:cNvPr>
          <p:cNvSpPr>
            <a:spLocks noGrp="1"/>
          </p:cNvSpPr>
          <p:nvPr>
            <p:ph sz="quarter" idx="13"/>
          </p:nvPr>
        </p:nvSpPr>
        <p:spPr>
          <a:xfrm>
            <a:off x="2286000" y="6537325"/>
            <a:ext cx="6096000" cy="1783408"/>
          </a:xfrm>
        </p:spPr>
        <p:txBody>
          <a:bodyPr/>
          <a:lstStyle/>
          <a:p>
            <a:endParaRPr lang="fr-FR" dirty="0"/>
          </a:p>
        </p:txBody>
      </p:sp>
      <p:sp>
        <p:nvSpPr>
          <p:cNvPr id="5" name="Holder 6">
            <a:extLst>
              <a:ext uri="{FF2B5EF4-FFF2-40B4-BE49-F238E27FC236}">
                <a16:creationId xmlns:a16="http://schemas.microsoft.com/office/drawing/2014/main" id="{80E60471-D246-4362-856B-1F9CE9B6DFC8}"/>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40</a:t>
            </a:fld>
            <a:endParaRPr lang="fr-FR" dirty="0"/>
          </a:p>
        </p:txBody>
      </p:sp>
    </p:spTree>
    <p:extLst>
      <p:ext uri="{BB962C8B-B14F-4D97-AF65-F5344CB8AC3E}">
        <p14:creationId xmlns:p14="http://schemas.microsoft.com/office/powerpoint/2010/main" val="1956941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09A911-40B6-4411-90D7-5FA8CF58902A}"/>
              </a:ext>
            </a:extLst>
          </p:cNvPr>
          <p:cNvSpPr>
            <a:spLocks noGrp="1"/>
          </p:cNvSpPr>
          <p:nvPr>
            <p:ph sz="quarter" idx="11"/>
          </p:nvPr>
        </p:nvSpPr>
        <p:spPr>
          <a:xfrm>
            <a:off x="2645775" y="60325"/>
            <a:ext cx="6096000" cy="1828800"/>
          </a:xfrm>
        </p:spPr>
        <p:txBody>
          <a:bodyPr/>
          <a:lstStyle/>
          <a:p>
            <a:pPr algn="just"/>
            <a:r>
              <a:rPr lang="fr-FR" sz="1200" dirty="0"/>
              <a:t>Mme Rose perçoit des revenus locatifs chaque année invariablement de </a:t>
            </a:r>
            <a:br>
              <a:rPr lang="fr-FR" sz="1200" dirty="0"/>
            </a:br>
            <a:r>
              <a:rPr lang="fr-FR" sz="1200" dirty="0"/>
              <a:t>25 000 € </a:t>
            </a:r>
          </a:p>
          <a:p>
            <a:pPr algn="just"/>
            <a:r>
              <a:rPr lang="fr-FR" sz="1200" dirty="0"/>
              <a:t>Travaillons sur 2 hypothèses :</a:t>
            </a:r>
          </a:p>
          <a:p>
            <a:pPr algn="just"/>
            <a:r>
              <a:rPr lang="fr-FR" sz="1200" dirty="0"/>
              <a:t>(on exclut les autres charges déductibles pour la lisibilité de cet exercice)</a:t>
            </a:r>
          </a:p>
          <a:p>
            <a:pPr algn="just"/>
            <a:r>
              <a:rPr lang="fr-FR" sz="1200" dirty="0">
                <a:solidFill>
                  <a:srgbClr val="FF8135"/>
                </a:solidFill>
              </a:rPr>
              <a:t>Hypothèse 1 : </a:t>
            </a:r>
            <a:r>
              <a:rPr lang="fr-FR" sz="1200" dirty="0"/>
              <a:t>elle ne réalise aucun travaux en 2018 mais 10 000 € de ravalement de façade  en 2019</a:t>
            </a:r>
          </a:p>
          <a:p>
            <a:pPr algn="just"/>
            <a:r>
              <a:rPr lang="fr-FR" sz="1200" dirty="0">
                <a:solidFill>
                  <a:srgbClr val="FF8135"/>
                </a:solidFill>
              </a:rPr>
              <a:t>Hypothèse 2 : </a:t>
            </a:r>
            <a:r>
              <a:rPr lang="fr-FR" sz="1200" dirty="0"/>
              <a:t>elle réalise 8 000 € de changement de chaudière en 2018 et aucun en 2019</a:t>
            </a:r>
          </a:p>
          <a:p>
            <a:pPr algn="just"/>
            <a:endParaRPr lang="fr-FR" dirty="0"/>
          </a:p>
          <a:p>
            <a:pPr algn="just"/>
            <a:endParaRPr lang="fr-FR" dirty="0"/>
          </a:p>
          <a:p>
            <a:pPr algn="just"/>
            <a:endParaRPr lang="fr-FR" dirty="0"/>
          </a:p>
          <a:p>
            <a:pPr algn="just"/>
            <a:endParaRPr lang="fr-FR" dirty="0"/>
          </a:p>
          <a:p>
            <a:pPr algn="just"/>
            <a:endParaRPr lang="fr-FR" dirty="0"/>
          </a:p>
          <a:p>
            <a:endParaRPr lang="fr-FR" dirty="0"/>
          </a:p>
        </p:txBody>
      </p:sp>
      <p:sp>
        <p:nvSpPr>
          <p:cNvPr id="3" name="Espace réservé du texte 2">
            <a:extLst>
              <a:ext uri="{FF2B5EF4-FFF2-40B4-BE49-F238E27FC236}">
                <a16:creationId xmlns:a16="http://schemas.microsoft.com/office/drawing/2014/main" id="{E6ACF819-381B-4065-AA9E-B81BE0E45F5C}"/>
              </a:ext>
            </a:extLst>
          </p:cNvPr>
          <p:cNvSpPr>
            <a:spLocks noGrp="1"/>
          </p:cNvSpPr>
          <p:nvPr>
            <p:ph type="body" sz="quarter" idx="12"/>
          </p:nvPr>
        </p:nvSpPr>
        <p:spPr/>
        <p:txBody>
          <a:bodyPr/>
          <a:lstStyle/>
          <a:p>
            <a:r>
              <a:rPr lang="fr-FR" sz="1400" b="1" dirty="0">
                <a:solidFill>
                  <a:srgbClr val="334D5C"/>
                </a:solidFill>
              </a:rPr>
              <a:t>Exemple</a:t>
            </a:r>
          </a:p>
          <a:p>
            <a:endParaRPr lang="fr-FR" dirty="0"/>
          </a:p>
        </p:txBody>
      </p:sp>
      <p:sp>
        <p:nvSpPr>
          <p:cNvPr id="5" name="Holder 6">
            <a:extLst>
              <a:ext uri="{FF2B5EF4-FFF2-40B4-BE49-F238E27FC236}">
                <a16:creationId xmlns:a16="http://schemas.microsoft.com/office/drawing/2014/main" id="{ACC05146-B94A-4ED5-B33F-094FC01B800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41</a:t>
            </a:fld>
            <a:endParaRPr lang="fr-FR" dirty="0"/>
          </a:p>
        </p:txBody>
      </p:sp>
      <p:graphicFrame>
        <p:nvGraphicFramePr>
          <p:cNvPr id="8" name="Tableau 7">
            <a:extLst>
              <a:ext uri="{FF2B5EF4-FFF2-40B4-BE49-F238E27FC236}">
                <a16:creationId xmlns:a16="http://schemas.microsoft.com/office/drawing/2014/main" id="{095ED9EC-B225-4183-8941-26CA46177EA1}"/>
              </a:ext>
            </a:extLst>
          </p:cNvPr>
          <p:cNvGraphicFramePr>
            <a:graphicFrameLocks noGrp="1"/>
          </p:cNvGraphicFramePr>
          <p:nvPr>
            <p:extLst>
              <p:ext uri="{D42A27DB-BD31-4B8C-83A1-F6EECF244321}">
                <p14:modId xmlns:p14="http://schemas.microsoft.com/office/powerpoint/2010/main" val="2890904443"/>
              </p:ext>
            </p:extLst>
          </p:nvPr>
        </p:nvGraphicFramePr>
        <p:xfrm>
          <a:off x="2705861" y="1889125"/>
          <a:ext cx="6096000" cy="3406140"/>
        </p:xfrm>
        <a:graphic>
          <a:graphicData uri="http://schemas.openxmlformats.org/drawingml/2006/table">
            <a:tbl>
              <a:tblPr firstRow="1" bandRow="1">
                <a:tableStyleId>{5C22544A-7EE6-4342-B048-85BDC9FD1C3A}</a:tableStyleId>
              </a:tblPr>
              <a:tblGrid>
                <a:gridCol w="760477">
                  <a:extLst>
                    <a:ext uri="{9D8B030D-6E8A-4147-A177-3AD203B41FA5}">
                      <a16:colId xmlns:a16="http://schemas.microsoft.com/office/drawing/2014/main" val="3990292069"/>
                    </a:ext>
                  </a:extLst>
                </a:gridCol>
                <a:gridCol w="2438400">
                  <a:extLst>
                    <a:ext uri="{9D8B030D-6E8A-4147-A177-3AD203B41FA5}">
                      <a16:colId xmlns:a16="http://schemas.microsoft.com/office/drawing/2014/main" val="3404389190"/>
                    </a:ext>
                  </a:extLst>
                </a:gridCol>
                <a:gridCol w="2897123">
                  <a:extLst>
                    <a:ext uri="{9D8B030D-6E8A-4147-A177-3AD203B41FA5}">
                      <a16:colId xmlns:a16="http://schemas.microsoft.com/office/drawing/2014/main" val="3715174202"/>
                    </a:ext>
                  </a:extLst>
                </a:gridCol>
              </a:tblGrid>
              <a:tr h="228600">
                <a:tc>
                  <a:txBody>
                    <a:bodyPr/>
                    <a:lstStyle/>
                    <a:p>
                      <a:r>
                        <a:rPr lang="fr-FR" sz="1400" dirty="0"/>
                        <a:t>Année</a:t>
                      </a:r>
                      <a:endParaRPr lang="fr-FR" sz="1200" dirty="0"/>
                    </a:p>
                  </a:txBody>
                  <a:tcPr>
                    <a:solidFill>
                      <a:srgbClr val="334D5C"/>
                    </a:solidFill>
                  </a:tcPr>
                </a:tc>
                <a:tc>
                  <a:txBody>
                    <a:bodyPr/>
                    <a:lstStyle/>
                    <a:p>
                      <a:pPr algn="ctr"/>
                      <a:r>
                        <a:rPr lang="fr-FR" sz="1400" dirty="0"/>
                        <a:t>Hypothèse 1</a:t>
                      </a:r>
                    </a:p>
                  </a:txBody>
                  <a:tcPr>
                    <a:solidFill>
                      <a:srgbClr val="334D5C"/>
                    </a:solidFill>
                  </a:tcPr>
                </a:tc>
                <a:tc>
                  <a:txBody>
                    <a:bodyPr/>
                    <a:lstStyle/>
                    <a:p>
                      <a:pPr algn="ctr"/>
                      <a:r>
                        <a:rPr lang="fr-FR" sz="1400" dirty="0"/>
                        <a:t>Hypothèse 2</a:t>
                      </a:r>
                    </a:p>
                  </a:txBody>
                  <a:tcPr>
                    <a:solidFill>
                      <a:srgbClr val="334D5C"/>
                    </a:solidFill>
                  </a:tcPr>
                </a:tc>
                <a:extLst>
                  <a:ext uri="{0D108BD9-81ED-4DB2-BD59-A6C34878D82A}">
                    <a16:rowId xmlns:a16="http://schemas.microsoft.com/office/drawing/2014/main" val="2858251300"/>
                  </a:ext>
                </a:extLst>
              </a:tr>
              <a:tr h="228600">
                <a:tc>
                  <a:txBody>
                    <a:bodyPr/>
                    <a:lstStyle/>
                    <a:p>
                      <a:r>
                        <a:rPr lang="fr-FR" sz="1400" dirty="0"/>
                        <a:t>2018</a:t>
                      </a:r>
                    </a:p>
                  </a:txBody>
                  <a:tcPr>
                    <a:solidFill>
                      <a:srgbClr val="F1C959"/>
                    </a:solidFill>
                  </a:tcPr>
                </a:tc>
                <a:tc>
                  <a:txBody>
                    <a:bodyPr/>
                    <a:lstStyle/>
                    <a:p>
                      <a:pPr algn="ctr"/>
                      <a:r>
                        <a:rPr lang="fr-FR" sz="1400" dirty="0"/>
                        <a:t>Aucun travaux</a:t>
                      </a:r>
                    </a:p>
                  </a:txBody>
                  <a:tcPr>
                    <a:solidFill>
                      <a:srgbClr val="F1C959"/>
                    </a:solidFill>
                  </a:tcPr>
                </a:tc>
                <a:tc>
                  <a:txBody>
                    <a:bodyPr/>
                    <a:lstStyle/>
                    <a:p>
                      <a:pPr algn="ctr"/>
                      <a:r>
                        <a:rPr lang="fr-FR" sz="1400" dirty="0"/>
                        <a:t>8 000 €</a:t>
                      </a:r>
                    </a:p>
                  </a:txBody>
                  <a:tcPr>
                    <a:solidFill>
                      <a:srgbClr val="F1C959"/>
                    </a:solidFill>
                  </a:tcPr>
                </a:tc>
                <a:extLst>
                  <a:ext uri="{0D108BD9-81ED-4DB2-BD59-A6C34878D82A}">
                    <a16:rowId xmlns:a16="http://schemas.microsoft.com/office/drawing/2014/main" val="510946384"/>
                  </a:ext>
                </a:extLst>
              </a:tr>
              <a:tr h="0">
                <a:tc>
                  <a:txBody>
                    <a:bodyPr/>
                    <a:lstStyle/>
                    <a:p>
                      <a:r>
                        <a:rPr lang="fr-FR" sz="1400" dirty="0"/>
                        <a:t>2019</a:t>
                      </a:r>
                    </a:p>
                  </a:txBody>
                  <a:tcPr>
                    <a:solidFill>
                      <a:srgbClr val="F1C959"/>
                    </a:solidFill>
                  </a:tcPr>
                </a:tc>
                <a:tc>
                  <a:txBody>
                    <a:bodyPr/>
                    <a:lstStyle/>
                    <a:p>
                      <a:pPr algn="ctr"/>
                      <a:r>
                        <a:rPr lang="fr-FR" sz="1400" dirty="0"/>
                        <a:t>10 000 €</a:t>
                      </a:r>
                    </a:p>
                  </a:txBody>
                  <a:tcPr>
                    <a:solidFill>
                      <a:srgbClr val="F1C959"/>
                    </a:solidFill>
                  </a:tcPr>
                </a:tc>
                <a:tc>
                  <a:txBody>
                    <a:bodyPr/>
                    <a:lstStyle/>
                    <a:p>
                      <a:pPr algn="ctr"/>
                      <a:r>
                        <a:rPr lang="fr-FR" sz="1400" dirty="0"/>
                        <a:t>Aucun travaux</a:t>
                      </a:r>
                    </a:p>
                  </a:txBody>
                  <a:tcPr>
                    <a:solidFill>
                      <a:srgbClr val="F1C959"/>
                    </a:solidFill>
                  </a:tcPr>
                </a:tc>
                <a:extLst>
                  <a:ext uri="{0D108BD9-81ED-4DB2-BD59-A6C34878D82A}">
                    <a16:rowId xmlns:a16="http://schemas.microsoft.com/office/drawing/2014/main" val="1447198277"/>
                  </a:ext>
                </a:extLst>
              </a:tr>
              <a:tr h="370840">
                <a:tc>
                  <a:txBody>
                    <a:bodyPr/>
                    <a:lstStyle/>
                    <a:p>
                      <a:endParaRPr lang="fr-FR" dirty="0"/>
                    </a:p>
                  </a:txBody>
                  <a:tcPr>
                    <a:solidFill>
                      <a:srgbClr val="8CD4BF"/>
                    </a:solidFill>
                  </a:tcPr>
                </a:tc>
                <a:tc>
                  <a:txBody>
                    <a:bodyPr/>
                    <a:lstStyle/>
                    <a:p>
                      <a:pPr algn="just"/>
                      <a:r>
                        <a:rPr lang="fr-FR" sz="1050" dirty="0"/>
                        <a:t>Pour la détermination du revenu net foncier imposable de l'année 2018, en l'absence de dépenses de travaux réalisées, aucune déduction de charges </a:t>
                      </a:r>
                      <a:r>
                        <a:rPr lang="fr-FR" sz="1050" b="1" dirty="0"/>
                        <a:t>Revenu foncier 2018 = 25 000 € qui ouvre droit au CIMR</a:t>
                      </a:r>
                    </a:p>
                    <a:p>
                      <a:pPr algn="just"/>
                      <a:r>
                        <a:rPr lang="fr-FR" sz="1050" dirty="0"/>
                        <a:t>Pour la détermination du revenu net foncier imposable de l'année 2019, Mme Rose peut déduire une charge de </a:t>
                      </a:r>
                      <a:br>
                        <a:rPr lang="fr-FR" sz="1050" dirty="0"/>
                      </a:br>
                      <a:r>
                        <a:rPr lang="fr-FR" sz="1050" dirty="0"/>
                        <a:t>5 000 €, correspondant à la moyenne des dépenses de travaux payées au cours des années 2018 et 2019 [(0 + 10 000) / 2].</a:t>
                      </a:r>
                    </a:p>
                    <a:p>
                      <a:pPr algn="just"/>
                      <a:r>
                        <a:rPr lang="fr-FR" sz="1050" b="1" dirty="0"/>
                        <a:t>Revenu foncier 2019 : 20 000 € (25 000 – 5 000)</a:t>
                      </a:r>
                      <a:endParaRPr lang="fr-FR" sz="2000" b="1" dirty="0"/>
                    </a:p>
                  </a:txBody>
                  <a:tcPr>
                    <a:solidFill>
                      <a:srgbClr val="8CD4BF"/>
                    </a:solidFill>
                  </a:tcPr>
                </a:tc>
                <a:tc>
                  <a:txBody>
                    <a:bodyPr/>
                    <a:lstStyle/>
                    <a:p>
                      <a:pPr algn="just"/>
                      <a:r>
                        <a:rPr lang="fr-FR" sz="1050" dirty="0"/>
                        <a:t>Pour la détermination du revenu net foncier imposable de l'année 2018, Mme Rose peut déduire la totalité de la dépense, de </a:t>
                      </a:r>
                      <a:br>
                        <a:rPr lang="fr-FR" sz="1050" dirty="0"/>
                      </a:br>
                      <a:r>
                        <a:rPr lang="fr-FR" sz="1050" dirty="0"/>
                        <a:t>8 000 €</a:t>
                      </a:r>
                    </a:p>
                    <a:p>
                      <a:pPr algn="just"/>
                      <a:r>
                        <a:rPr lang="fr-FR" sz="1050" b="1" dirty="0"/>
                        <a:t>Le revenu foncier de 17 000 € ( 25 000 – 8000 ) ouvre droit au CIMR</a:t>
                      </a:r>
                    </a:p>
                    <a:p>
                      <a:pPr algn="just"/>
                      <a:r>
                        <a:rPr lang="fr-FR" sz="1050" dirty="0"/>
                        <a:t>Pour la détermination du revenu net foncier imposable de l'année 2019, Mme Rose pourra déduire une charge de 4 000 €, correspondant à la moyenne des dépenses de travaux payées au cours des années 2018 et 2019 [(8 000 + 0) / 2], et ce, quand bien même aucune dépense de travaux n'a été réalisée en 2019.</a:t>
                      </a:r>
                    </a:p>
                    <a:p>
                      <a:pPr marL="0" marR="0" lvl="0" indent="0" algn="just" defTabSz="914400" eaLnBrk="1" fontAlgn="auto" latinLnBrk="0" hangingPunct="1">
                        <a:lnSpc>
                          <a:spcPct val="100000"/>
                        </a:lnSpc>
                        <a:spcBef>
                          <a:spcPts val="0"/>
                        </a:spcBef>
                        <a:spcAft>
                          <a:spcPts val="0"/>
                        </a:spcAft>
                        <a:buClrTx/>
                        <a:buSzTx/>
                        <a:buFontTx/>
                        <a:buNone/>
                        <a:tabLst/>
                        <a:defRPr/>
                      </a:pPr>
                      <a:r>
                        <a:rPr lang="fr-FR" sz="1050" b="1" dirty="0">
                          <a:solidFill>
                            <a:schemeClr val="dk1"/>
                          </a:solidFill>
                          <a:latin typeface="+mn-lt"/>
                          <a:ea typeface="+mn-ea"/>
                          <a:cs typeface="+mn-cs"/>
                        </a:rPr>
                        <a:t>Revenu foncier 2019 : 21 000 € (25 000 – </a:t>
                      </a:r>
                      <a:br>
                        <a:rPr lang="fr-FR" sz="1050" b="1" dirty="0">
                          <a:solidFill>
                            <a:schemeClr val="dk1"/>
                          </a:solidFill>
                          <a:latin typeface="+mn-lt"/>
                          <a:ea typeface="+mn-ea"/>
                          <a:cs typeface="+mn-cs"/>
                        </a:rPr>
                      </a:br>
                      <a:r>
                        <a:rPr lang="fr-FR" sz="1050" b="1" dirty="0">
                          <a:solidFill>
                            <a:schemeClr val="dk1"/>
                          </a:solidFill>
                          <a:latin typeface="+mn-lt"/>
                          <a:ea typeface="+mn-ea"/>
                          <a:cs typeface="+mn-cs"/>
                        </a:rPr>
                        <a:t>4 000)</a:t>
                      </a:r>
                      <a:endParaRPr lang="fr-FR" sz="2000" dirty="0"/>
                    </a:p>
                  </a:txBody>
                  <a:tcPr>
                    <a:solidFill>
                      <a:srgbClr val="8CD4BF"/>
                    </a:solidFill>
                  </a:tcPr>
                </a:tc>
                <a:extLst>
                  <a:ext uri="{0D108BD9-81ED-4DB2-BD59-A6C34878D82A}">
                    <a16:rowId xmlns:a16="http://schemas.microsoft.com/office/drawing/2014/main" val="2479714585"/>
                  </a:ext>
                </a:extLst>
              </a:tr>
            </a:tbl>
          </a:graphicData>
        </a:graphic>
      </p:graphicFrame>
    </p:spTree>
    <p:extLst>
      <p:ext uri="{BB962C8B-B14F-4D97-AF65-F5344CB8AC3E}">
        <p14:creationId xmlns:p14="http://schemas.microsoft.com/office/powerpoint/2010/main" val="5839731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09A911-40B6-4411-90D7-5FA8CF58902A}"/>
              </a:ext>
            </a:extLst>
          </p:cNvPr>
          <p:cNvSpPr>
            <a:spLocks noGrp="1"/>
          </p:cNvSpPr>
          <p:nvPr>
            <p:ph sz="quarter" idx="11"/>
          </p:nvPr>
        </p:nvSpPr>
        <p:spPr>
          <a:xfrm>
            <a:off x="2645775" y="60325"/>
            <a:ext cx="6096000" cy="1828800"/>
          </a:xfrm>
        </p:spPr>
        <p:txBody>
          <a:bodyPr/>
          <a:lstStyle/>
          <a:p>
            <a:pPr algn="just"/>
            <a:r>
              <a:rPr lang="fr-FR" sz="1200" dirty="0"/>
              <a:t>Mme Rose perçoit des revenus locatifs chaque année invariablement de </a:t>
            </a:r>
            <a:br>
              <a:rPr lang="fr-FR" sz="1200" dirty="0"/>
            </a:br>
            <a:r>
              <a:rPr lang="fr-FR" sz="1200" dirty="0"/>
              <a:t>25 000 € </a:t>
            </a:r>
          </a:p>
          <a:p>
            <a:pPr algn="just"/>
            <a:r>
              <a:rPr lang="fr-FR" sz="1200" dirty="0"/>
              <a:t>Travaillons sur une 3</a:t>
            </a:r>
            <a:r>
              <a:rPr lang="fr-FR" sz="1200" baseline="30000" dirty="0"/>
              <a:t>ème</a:t>
            </a:r>
            <a:r>
              <a:rPr lang="fr-FR" sz="1200" dirty="0"/>
              <a:t>  hypothèse :</a:t>
            </a:r>
          </a:p>
          <a:p>
            <a:pPr algn="just"/>
            <a:r>
              <a:rPr lang="fr-FR" sz="1200" dirty="0"/>
              <a:t>(on exclut les autres charges déductibles pour la lisibilité de cet exercice)</a:t>
            </a:r>
          </a:p>
          <a:p>
            <a:pPr algn="just"/>
            <a:r>
              <a:rPr lang="fr-FR" sz="1200" dirty="0">
                <a:solidFill>
                  <a:srgbClr val="FF8135"/>
                </a:solidFill>
              </a:rPr>
              <a:t>Hypothèse 3 : </a:t>
            </a:r>
            <a:r>
              <a:rPr lang="fr-FR" sz="1200" dirty="0"/>
              <a:t>Elle réalise en 2018 d’importants travaux de 80 000 € et aucun travaux en 2019</a:t>
            </a:r>
          </a:p>
          <a:p>
            <a:pPr algn="just"/>
            <a:endParaRPr lang="fr-FR" dirty="0"/>
          </a:p>
          <a:p>
            <a:pPr algn="just"/>
            <a:endParaRPr lang="fr-FR" dirty="0"/>
          </a:p>
          <a:p>
            <a:pPr algn="just"/>
            <a:endParaRPr lang="fr-FR" dirty="0"/>
          </a:p>
          <a:p>
            <a:pPr algn="just"/>
            <a:endParaRPr lang="fr-FR" dirty="0"/>
          </a:p>
          <a:p>
            <a:pPr algn="just"/>
            <a:endParaRPr lang="fr-FR" dirty="0"/>
          </a:p>
          <a:p>
            <a:endParaRPr lang="fr-FR" dirty="0"/>
          </a:p>
        </p:txBody>
      </p:sp>
      <p:sp>
        <p:nvSpPr>
          <p:cNvPr id="3" name="Espace réservé du texte 2">
            <a:extLst>
              <a:ext uri="{FF2B5EF4-FFF2-40B4-BE49-F238E27FC236}">
                <a16:creationId xmlns:a16="http://schemas.microsoft.com/office/drawing/2014/main" id="{E6ACF819-381B-4065-AA9E-B81BE0E45F5C}"/>
              </a:ext>
            </a:extLst>
          </p:cNvPr>
          <p:cNvSpPr>
            <a:spLocks noGrp="1"/>
          </p:cNvSpPr>
          <p:nvPr>
            <p:ph type="body" sz="quarter" idx="12"/>
          </p:nvPr>
        </p:nvSpPr>
        <p:spPr/>
        <p:txBody>
          <a:bodyPr/>
          <a:lstStyle/>
          <a:p>
            <a:r>
              <a:rPr lang="fr-FR" sz="1400" b="1" dirty="0">
                <a:solidFill>
                  <a:srgbClr val="334D5C"/>
                </a:solidFill>
              </a:rPr>
              <a:t>Exemple</a:t>
            </a:r>
          </a:p>
          <a:p>
            <a:endParaRPr lang="fr-FR" dirty="0"/>
          </a:p>
        </p:txBody>
      </p:sp>
      <p:sp>
        <p:nvSpPr>
          <p:cNvPr id="5" name="Holder 6">
            <a:extLst>
              <a:ext uri="{FF2B5EF4-FFF2-40B4-BE49-F238E27FC236}">
                <a16:creationId xmlns:a16="http://schemas.microsoft.com/office/drawing/2014/main" id="{ACC05146-B94A-4ED5-B33F-094FC01B800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42</a:t>
            </a:fld>
            <a:endParaRPr lang="fr-FR" dirty="0"/>
          </a:p>
        </p:txBody>
      </p:sp>
      <p:graphicFrame>
        <p:nvGraphicFramePr>
          <p:cNvPr id="8" name="Tableau 7">
            <a:extLst>
              <a:ext uri="{FF2B5EF4-FFF2-40B4-BE49-F238E27FC236}">
                <a16:creationId xmlns:a16="http://schemas.microsoft.com/office/drawing/2014/main" id="{095ED9EC-B225-4183-8941-26CA46177EA1}"/>
              </a:ext>
            </a:extLst>
          </p:cNvPr>
          <p:cNvGraphicFramePr>
            <a:graphicFrameLocks noGrp="1"/>
          </p:cNvGraphicFramePr>
          <p:nvPr>
            <p:extLst>
              <p:ext uri="{D42A27DB-BD31-4B8C-83A1-F6EECF244321}">
                <p14:modId xmlns:p14="http://schemas.microsoft.com/office/powerpoint/2010/main" val="868317143"/>
              </p:ext>
            </p:extLst>
          </p:nvPr>
        </p:nvGraphicFramePr>
        <p:xfrm>
          <a:off x="2705861" y="1889125"/>
          <a:ext cx="6064489" cy="2926080"/>
        </p:xfrm>
        <a:graphic>
          <a:graphicData uri="http://schemas.openxmlformats.org/drawingml/2006/table">
            <a:tbl>
              <a:tblPr firstRow="1" bandRow="1">
                <a:tableStyleId>{5C22544A-7EE6-4342-B048-85BDC9FD1C3A}</a:tableStyleId>
              </a:tblPr>
              <a:tblGrid>
                <a:gridCol w="875539">
                  <a:extLst>
                    <a:ext uri="{9D8B030D-6E8A-4147-A177-3AD203B41FA5}">
                      <a16:colId xmlns:a16="http://schemas.microsoft.com/office/drawing/2014/main" val="3990292069"/>
                    </a:ext>
                  </a:extLst>
                </a:gridCol>
                <a:gridCol w="5188950">
                  <a:extLst>
                    <a:ext uri="{9D8B030D-6E8A-4147-A177-3AD203B41FA5}">
                      <a16:colId xmlns:a16="http://schemas.microsoft.com/office/drawing/2014/main" val="3404389190"/>
                    </a:ext>
                  </a:extLst>
                </a:gridCol>
              </a:tblGrid>
              <a:tr h="228600">
                <a:tc>
                  <a:txBody>
                    <a:bodyPr/>
                    <a:lstStyle/>
                    <a:p>
                      <a:r>
                        <a:rPr lang="fr-FR" sz="1400" dirty="0"/>
                        <a:t>Année</a:t>
                      </a:r>
                      <a:endParaRPr lang="fr-FR" sz="1200" dirty="0"/>
                    </a:p>
                  </a:txBody>
                  <a:tcPr>
                    <a:solidFill>
                      <a:srgbClr val="334D5C"/>
                    </a:solidFill>
                  </a:tcPr>
                </a:tc>
                <a:tc>
                  <a:txBody>
                    <a:bodyPr/>
                    <a:lstStyle/>
                    <a:p>
                      <a:pPr algn="ctr"/>
                      <a:r>
                        <a:rPr lang="fr-FR" sz="1400" dirty="0"/>
                        <a:t>Hypothèse 3</a:t>
                      </a:r>
                    </a:p>
                  </a:txBody>
                  <a:tcPr>
                    <a:solidFill>
                      <a:srgbClr val="334D5C"/>
                    </a:solidFill>
                  </a:tcPr>
                </a:tc>
                <a:extLst>
                  <a:ext uri="{0D108BD9-81ED-4DB2-BD59-A6C34878D82A}">
                    <a16:rowId xmlns:a16="http://schemas.microsoft.com/office/drawing/2014/main" val="2858251300"/>
                  </a:ext>
                </a:extLst>
              </a:tr>
              <a:tr h="228600">
                <a:tc>
                  <a:txBody>
                    <a:bodyPr/>
                    <a:lstStyle/>
                    <a:p>
                      <a:r>
                        <a:rPr lang="fr-FR" sz="1400" dirty="0"/>
                        <a:t>2018</a:t>
                      </a:r>
                    </a:p>
                  </a:txBody>
                  <a:tcPr>
                    <a:solidFill>
                      <a:srgbClr val="F1C959"/>
                    </a:solidFill>
                  </a:tcPr>
                </a:tc>
                <a:tc>
                  <a:txBody>
                    <a:bodyPr/>
                    <a:lstStyle/>
                    <a:p>
                      <a:pPr algn="ctr"/>
                      <a:r>
                        <a:rPr lang="fr-FR" sz="1400" dirty="0"/>
                        <a:t>80 000 €</a:t>
                      </a:r>
                    </a:p>
                  </a:txBody>
                  <a:tcPr>
                    <a:solidFill>
                      <a:srgbClr val="F1C959"/>
                    </a:solidFill>
                  </a:tcPr>
                </a:tc>
                <a:extLst>
                  <a:ext uri="{0D108BD9-81ED-4DB2-BD59-A6C34878D82A}">
                    <a16:rowId xmlns:a16="http://schemas.microsoft.com/office/drawing/2014/main" val="510946384"/>
                  </a:ext>
                </a:extLst>
              </a:tr>
              <a:tr h="0">
                <a:tc>
                  <a:txBody>
                    <a:bodyPr/>
                    <a:lstStyle/>
                    <a:p>
                      <a:r>
                        <a:rPr lang="fr-FR" sz="1400" dirty="0"/>
                        <a:t>2019</a:t>
                      </a:r>
                    </a:p>
                  </a:txBody>
                  <a:tcPr>
                    <a:solidFill>
                      <a:srgbClr val="F1C959"/>
                    </a:solidFill>
                  </a:tcPr>
                </a:tc>
                <a:tc>
                  <a:txBody>
                    <a:bodyPr/>
                    <a:lstStyle/>
                    <a:p>
                      <a:pPr algn="ctr"/>
                      <a:r>
                        <a:rPr lang="fr-FR" sz="1400" dirty="0"/>
                        <a:t>Aucun travaux</a:t>
                      </a:r>
                    </a:p>
                  </a:txBody>
                  <a:tcPr>
                    <a:solidFill>
                      <a:srgbClr val="F1C959"/>
                    </a:solidFill>
                  </a:tcPr>
                </a:tc>
                <a:extLst>
                  <a:ext uri="{0D108BD9-81ED-4DB2-BD59-A6C34878D82A}">
                    <a16:rowId xmlns:a16="http://schemas.microsoft.com/office/drawing/2014/main" val="1447198277"/>
                  </a:ext>
                </a:extLst>
              </a:tr>
              <a:tr h="370840">
                <a:tc>
                  <a:txBody>
                    <a:bodyPr/>
                    <a:lstStyle/>
                    <a:p>
                      <a:endParaRPr lang="fr-FR" dirty="0"/>
                    </a:p>
                  </a:txBody>
                  <a:tcPr>
                    <a:solidFill>
                      <a:srgbClr val="8CD4BF"/>
                    </a:solidFill>
                  </a:tcPr>
                </a:tc>
                <a:tc>
                  <a:txBody>
                    <a:bodyPr/>
                    <a:lstStyle/>
                    <a:p>
                      <a:pPr algn="just"/>
                      <a:r>
                        <a:rPr lang="fr-FR" sz="1050" dirty="0"/>
                        <a:t>Pour la détermination du revenu net foncier imposable de l'année 2018, Mme Rose peut déduire la totalité de la dépense, de 80 000 € qui</a:t>
                      </a:r>
                      <a:r>
                        <a:rPr lang="fr-FR" sz="1050" baseline="0" dirty="0"/>
                        <a:t> </a:t>
                      </a:r>
                      <a:r>
                        <a:rPr lang="fr-FR" sz="1050" baseline="0" dirty="0">
                          <a:solidFill>
                            <a:srgbClr val="FF0000"/>
                          </a:solidFill>
                        </a:rPr>
                        <a:t>génère</a:t>
                      </a:r>
                      <a:r>
                        <a:rPr lang="fr-FR" sz="1050" dirty="0">
                          <a:solidFill>
                            <a:srgbClr val="FF0000"/>
                          </a:solidFill>
                        </a:rPr>
                        <a:t> </a:t>
                      </a:r>
                      <a:r>
                        <a:rPr lang="fr-FR" sz="1050" dirty="0"/>
                        <a:t>un déficit foncier de 55 000 € (25 000 – 80 000)</a:t>
                      </a:r>
                    </a:p>
                    <a:p>
                      <a:pPr algn="just"/>
                      <a:r>
                        <a:rPr lang="fr-FR" sz="1050" b="1" dirty="0"/>
                        <a:t>Le déficit foncier est déductible du revenu global imposable au titre de 2018, pour 10 700 € et l’excédant de 44 300 € (55 000 – 10 700) reportable sur les revenus foncier</a:t>
                      </a:r>
                      <a:r>
                        <a:rPr lang="fr-FR" sz="1050" b="1" baseline="0" dirty="0"/>
                        <a:t>s perçus au cours de 10 années suivantes.</a:t>
                      </a:r>
                    </a:p>
                    <a:p>
                      <a:pPr algn="just"/>
                      <a:r>
                        <a:rPr lang="fr-FR" sz="1050" dirty="0"/>
                        <a:t>Pour la détermination du revenu net foncier imposable de l'année 2019, Mme Rose pourra déduire une charge de 40 000 €, correspondant à la moyenne des dépenses de travaux payées au cours des années 2018 et 2019 [(80 000 + 0) / 2]. Son déficit foncier est de </a:t>
                      </a:r>
                      <a:br>
                        <a:rPr lang="fr-FR" sz="1050" dirty="0"/>
                      </a:br>
                      <a:r>
                        <a:rPr lang="fr-FR" sz="1050" dirty="0"/>
                        <a:t>15 000 € (25 000 – 40 000) elle déduira 10 700 € de son revenu global imposable 2019 et générera un déficit reportable de 4 300 € (15 000 – 10 700 ) sur les revenus fonciers perçus</a:t>
                      </a:r>
                      <a:r>
                        <a:rPr lang="fr-FR" sz="1050" baseline="0" dirty="0"/>
                        <a:t> au titre des 10 années suivantes. S</a:t>
                      </a:r>
                      <a:r>
                        <a:rPr lang="fr-FR" sz="1050" dirty="0"/>
                        <a:t>oit un total reportable de 48 600 ( 44 300 + 4 300).</a:t>
                      </a:r>
                    </a:p>
                  </a:txBody>
                  <a:tcPr>
                    <a:solidFill>
                      <a:srgbClr val="8CD4BF"/>
                    </a:solidFill>
                  </a:tcPr>
                </a:tc>
                <a:extLst>
                  <a:ext uri="{0D108BD9-81ED-4DB2-BD59-A6C34878D82A}">
                    <a16:rowId xmlns:a16="http://schemas.microsoft.com/office/drawing/2014/main" val="2479714585"/>
                  </a:ext>
                </a:extLst>
              </a:tr>
            </a:tbl>
          </a:graphicData>
        </a:graphic>
      </p:graphicFrame>
    </p:spTree>
    <p:extLst>
      <p:ext uri="{BB962C8B-B14F-4D97-AF65-F5344CB8AC3E}">
        <p14:creationId xmlns:p14="http://schemas.microsoft.com/office/powerpoint/2010/main" val="988791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DF72451-87EA-479B-8E4D-B13B0BEAAC24}"/>
              </a:ext>
            </a:extLst>
          </p:cNvPr>
          <p:cNvSpPr>
            <a:spLocks noGrp="1"/>
          </p:cNvSpPr>
          <p:nvPr>
            <p:ph sz="quarter" idx="11"/>
          </p:nvPr>
        </p:nvSpPr>
        <p:spPr/>
        <p:txBody>
          <a:bodyPr/>
          <a:lstStyle/>
          <a:p>
            <a:r>
              <a:rPr lang="fr-FR" b="1" dirty="0">
                <a:solidFill>
                  <a:srgbClr val="334D5C"/>
                </a:solidFill>
              </a:rPr>
              <a:t>Un numéro gratuit pour le PAS </a:t>
            </a:r>
          </a:p>
          <a:p>
            <a:endParaRPr lang="fr-FR" dirty="0"/>
          </a:p>
          <a:p>
            <a:pPr algn="just"/>
            <a:endParaRPr lang="fr-FR" dirty="0"/>
          </a:p>
          <a:p>
            <a:pPr algn="just"/>
            <a:r>
              <a:rPr lang="fr-FR" dirty="0"/>
              <a:t>Un numéro unique et gratuit exclusivement dédié à l’aide et l’information sur le PAS :</a:t>
            </a:r>
          </a:p>
          <a:p>
            <a:pPr algn="just"/>
            <a:endParaRPr lang="fr-FR" dirty="0"/>
          </a:p>
          <a:p>
            <a:pPr algn="just"/>
            <a:r>
              <a:rPr lang="fr-FR" dirty="0"/>
              <a:t>	</a:t>
            </a:r>
            <a:r>
              <a:rPr lang="fr-FR" sz="3200" b="1" dirty="0">
                <a:solidFill>
                  <a:srgbClr val="FF8135"/>
                </a:solidFill>
              </a:rPr>
              <a:t>0 809 401 401 </a:t>
            </a:r>
          </a:p>
          <a:p>
            <a:pPr algn="just"/>
            <a:endParaRPr lang="fr-FR" dirty="0"/>
          </a:p>
          <a:p>
            <a:pPr algn="just"/>
            <a:endParaRPr lang="fr-FR" dirty="0"/>
          </a:p>
          <a:p>
            <a:pPr algn="just"/>
            <a:r>
              <a:rPr lang="fr-FR" dirty="0"/>
              <a:t>Du lundi au vendredi de 8h30 à 19h</a:t>
            </a:r>
          </a:p>
        </p:txBody>
      </p:sp>
      <p:sp>
        <p:nvSpPr>
          <p:cNvPr id="3" name="Espace réservé du texte 2">
            <a:extLst>
              <a:ext uri="{FF2B5EF4-FFF2-40B4-BE49-F238E27FC236}">
                <a16:creationId xmlns:a16="http://schemas.microsoft.com/office/drawing/2014/main" id="{9099E0FF-6CB0-453D-AC73-324833163293}"/>
              </a:ext>
            </a:extLst>
          </p:cNvPr>
          <p:cNvSpPr>
            <a:spLocks noGrp="1"/>
          </p:cNvSpPr>
          <p:nvPr>
            <p:ph type="body" sz="quarter" idx="12"/>
          </p:nvPr>
        </p:nvSpPr>
        <p:spPr/>
        <p:txBody>
          <a:bodyPr/>
          <a:lstStyle/>
          <a:p>
            <a:r>
              <a:rPr lang="fr-FR" dirty="0">
                <a:solidFill>
                  <a:srgbClr val="334D5C"/>
                </a:solidFill>
              </a:rPr>
              <a:t>Depuis le 1</a:t>
            </a:r>
            <a:r>
              <a:rPr lang="fr-FR" baseline="30000" dirty="0">
                <a:solidFill>
                  <a:srgbClr val="334D5C"/>
                </a:solidFill>
              </a:rPr>
              <a:t>er</a:t>
            </a:r>
            <a:r>
              <a:rPr lang="fr-FR" dirty="0">
                <a:solidFill>
                  <a:srgbClr val="334D5C"/>
                </a:solidFill>
              </a:rPr>
              <a:t> janvier 2019 </a:t>
            </a:r>
          </a:p>
          <a:p>
            <a:endParaRPr lang="fr-FR" dirty="0"/>
          </a:p>
        </p:txBody>
      </p:sp>
      <p:sp>
        <p:nvSpPr>
          <p:cNvPr id="5" name="Holder 6">
            <a:extLst>
              <a:ext uri="{FF2B5EF4-FFF2-40B4-BE49-F238E27FC236}">
                <a16:creationId xmlns:a16="http://schemas.microsoft.com/office/drawing/2014/main" id="{645A0375-4305-4C58-88FC-B03E01FA2F1B}"/>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43</a:t>
            </a:fld>
            <a:endParaRPr lang="fr-FR" dirty="0"/>
          </a:p>
        </p:txBody>
      </p:sp>
      <p:pic>
        <p:nvPicPr>
          <p:cNvPr id="6" name="Espace réservé du contenu 5" descr="Une image contenant texte&#10;&#10;Description générée automatiquement">
            <a:extLst>
              <a:ext uri="{FF2B5EF4-FFF2-40B4-BE49-F238E27FC236}">
                <a16:creationId xmlns:a16="http://schemas.microsoft.com/office/drawing/2014/main" id="{429B9863-D3E1-4BBA-A135-76D8F6D5115B}"/>
              </a:ext>
            </a:extLst>
          </p:cNvPr>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4838700" y="3413125"/>
            <a:ext cx="2057400" cy="1157288"/>
          </a:xfrm>
        </p:spPr>
      </p:pic>
    </p:spTree>
    <p:extLst>
      <p:ext uri="{BB962C8B-B14F-4D97-AF65-F5344CB8AC3E}">
        <p14:creationId xmlns:p14="http://schemas.microsoft.com/office/powerpoint/2010/main" val="426168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Le choix fiscal PFU/barème de l’IR</a:t>
            </a:r>
          </a:p>
        </p:txBody>
      </p:sp>
    </p:spTree>
    <p:extLst>
      <p:ext uri="{BB962C8B-B14F-4D97-AF65-F5344CB8AC3E}">
        <p14:creationId xmlns:p14="http://schemas.microsoft.com/office/powerpoint/2010/main" val="264233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C758AD8F-BC0B-4403-9325-D1434C53ECC9}"/>
              </a:ext>
            </a:extLst>
          </p:cNvPr>
          <p:cNvSpPr>
            <a:spLocks noGrp="1"/>
          </p:cNvSpPr>
          <p:nvPr>
            <p:ph type="body" sz="quarter" idx="10"/>
          </p:nvPr>
        </p:nvSpPr>
        <p:spPr/>
        <p:txBody>
          <a:bodyPr/>
          <a:lstStyle/>
          <a:p>
            <a:r>
              <a:rPr lang="fr-FR" dirty="0"/>
              <a:t>PFU ?</a:t>
            </a:r>
          </a:p>
        </p:txBody>
      </p:sp>
      <p:sp>
        <p:nvSpPr>
          <p:cNvPr id="3" name="Espace réservé du numéro de diapositive 2"/>
          <p:cNvSpPr>
            <a:spLocks noGrp="1"/>
          </p:cNvSpPr>
          <p:nvPr>
            <p:ph type="sldNum" sz="quarter" idx="7"/>
          </p:nvPr>
        </p:nvSpPr>
        <p:spPr/>
        <p:txBody>
          <a:bodyPr/>
          <a:lstStyle/>
          <a:p>
            <a:pPr algn="ctr"/>
            <a:fld id="{0536D7D7-E68B-4848-A580-3E20DDE126DB}" type="slidenum">
              <a:rPr lang="fr-FR" smtClean="0"/>
              <a:pPr algn="ctr"/>
              <a:t>45</a:t>
            </a:fld>
            <a:endParaRPr lang="fr-FR" dirty="0"/>
          </a:p>
        </p:txBody>
      </p:sp>
      <p:sp>
        <p:nvSpPr>
          <p:cNvPr id="2" name="Espace réservé du pied de page 1"/>
          <p:cNvSpPr>
            <a:spLocks noGrp="1"/>
          </p:cNvSpPr>
          <p:nvPr>
            <p:ph type="ftr" sz="quarter" idx="4294967295"/>
          </p:nvPr>
        </p:nvSpPr>
        <p:spPr/>
        <p:txBody>
          <a:bodyPr/>
          <a:lstStyle/>
          <a:p>
            <a:endParaRPr lang="fr-FR" dirty="0"/>
          </a:p>
        </p:txBody>
      </p:sp>
      <p:sp>
        <p:nvSpPr>
          <p:cNvPr id="5" name="Titre 4"/>
          <p:cNvSpPr>
            <a:spLocks noGrp="1"/>
          </p:cNvSpPr>
          <p:nvPr>
            <p:ph type="title" idx="4294967295"/>
          </p:nvPr>
        </p:nvSpPr>
        <p:spPr>
          <a:xfrm>
            <a:off x="2971800" y="181720"/>
            <a:ext cx="5723416" cy="1258461"/>
          </a:xfrm>
        </p:spPr>
        <p:txBody>
          <a:bodyPr/>
          <a:lstStyle/>
          <a:p>
            <a:pPr algn="l"/>
            <a:r>
              <a:rPr lang="fr-FR" dirty="0"/>
              <a:t>Pour rappel le Prélèvement Forfaitaire Unique (PFU) s’applique sur les revenus concernés versés à compter de  2018.</a:t>
            </a:r>
            <a:br>
              <a:rPr lang="fr-FR" dirty="0"/>
            </a:br>
            <a:r>
              <a:rPr lang="fr-FR" dirty="0"/>
              <a:t/>
            </a:r>
            <a:br>
              <a:rPr lang="fr-FR" dirty="0"/>
            </a:br>
            <a:r>
              <a:rPr lang="fr-FR" dirty="0"/>
              <a:t/>
            </a:r>
            <a:br>
              <a:rPr lang="fr-FR" dirty="0"/>
            </a:br>
            <a:r>
              <a:rPr lang="fr-FR" b="1" dirty="0"/>
              <a:t>Les étapes du PFU : </a:t>
            </a:r>
          </a:p>
        </p:txBody>
      </p:sp>
      <p:graphicFrame>
        <p:nvGraphicFramePr>
          <p:cNvPr id="8" name="Diagramme 7">
            <a:extLst>
              <a:ext uri="{FF2B5EF4-FFF2-40B4-BE49-F238E27FC236}">
                <a16:creationId xmlns:a16="http://schemas.microsoft.com/office/drawing/2014/main" id="{306B15AD-E100-4F60-954D-F4BDFB1C59A1}"/>
              </a:ext>
            </a:extLst>
          </p:cNvPr>
          <p:cNvGraphicFramePr/>
          <p:nvPr>
            <p:extLst>
              <p:ext uri="{D42A27DB-BD31-4B8C-83A1-F6EECF244321}">
                <p14:modId xmlns:p14="http://schemas.microsoft.com/office/powerpoint/2010/main" val="522997342"/>
              </p:ext>
            </p:extLst>
          </p:nvPr>
        </p:nvGraphicFramePr>
        <p:xfrm>
          <a:off x="2403124" y="1889125"/>
          <a:ext cx="6588476" cy="3299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35550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319BB0A-BCA3-42C8-9841-E30B0FC267D9}"/>
              </a:ext>
            </a:extLst>
          </p:cNvPr>
          <p:cNvSpPr>
            <a:spLocks noGrp="1"/>
          </p:cNvSpPr>
          <p:nvPr>
            <p:ph sz="quarter" idx="11"/>
          </p:nvPr>
        </p:nvSpPr>
        <p:spPr/>
        <p:txBody>
          <a:bodyPr/>
          <a:lstStyle/>
          <a:p>
            <a:pPr algn="just"/>
            <a:r>
              <a:rPr lang="fr-FR" b="1" dirty="0"/>
              <a:t>Quels sont les produits financiers concernés par le prélèvement forfaitaire unique (PFU) ?</a:t>
            </a:r>
            <a:endParaRPr lang="fr-FR" dirty="0"/>
          </a:p>
          <a:p>
            <a:endParaRPr lang="fr-FR" dirty="0"/>
          </a:p>
          <a:p>
            <a:r>
              <a:rPr lang="fr-FR" b="1" dirty="0">
                <a:solidFill>
                  <a:srgbClr val="FF8135"/>
                </a:solidFill>
              </a:rPr>
              <a:t>Le PFU s’applique aux revenus financiers suivants :</a:t>
            </a:r>
          </a:p>
          <a:p>
            <a:endParaRPr lang="fr-FR" b="1" dirty="0">
              <a:solidFill>
                <a:srgbClr val="8CD4BF"/>
              </a:solidFill>
            </a:endParaRPr>
          </a:p>
          <a:p>
            <a:pPr marL="285750" indent="-285750" algn="just">
              <a:buClr>
                <a:srgbClr val="8CD4BF"/>
              </a:buClr>
              <a:buFont typeface="Arial" panose="020B0604020202020204" pitchFamily="34" charset="0"/>
              <a:buChar char="•"/>
            </a:pPr>
            <a:r>
              <a:rPr lang="fr-FR" dirty="0"/>
              <a:t>Les revenus mobiliers : sont concernés les dividendes (actions et parts sociales versant un rendement variable) et les placements à revenu fixe (obligations, titres de créance, comptes de dépôt et comptes à terme…) </a:t>
            </a:r>
          </a:p>
          <a:p>
            <a:pPr marL="285750" indent="-285750" algn="just">
              <a:buClr>
                <a:srgbClr val="8CD4BF"/>
              </a:buClr>
              <a:buFont typeface="Arial" panose="020B0604020202020204" pitchFamily="34" charset="0"/>
              <a:buChar char="•"/>
            </a:pPr>
            <a:r>
              <a:rPr lang="fr-FR" dirty="0"/>
              <a:t>Les plus-values de cession de valeurs mobilières soumises à l’impôt sur le </a:t>
            </a:r>
            <a:r>
              <a:rPr lang="fr-FR" dirty="0">
                <a:solidFill>
                  <a:schemeClr val="tx1"/>
                </a:solidFill>
              </a:rPr>
              <a:t>revenu et gains assimilés</a:t>
            </a:r>
          </a:p>
          <a:p>
            <a:pPr marL="285750" indent="-285750" algn="just">
              <a:buClr>
                <a:srgbClr val="8CD4BF"/>
              </a:buClr>
              <a:buFont typeface="Arial" panose="020B0604020202020204" pitchFamily="34" charset="0"/>
              <a:buChar char="•"/>
            </a:pPr>
            <a:r>
              <a:rPr lang="fr-FR" dirty="0">
                <a:solidFill>
                  <a:schemeClr val="tx1"/>
                </a:solidFill>
              </a:rPr>
              <a:t>Le PEA avant 5 ans</a:t>
            </a:r>
          </a:p>
          <a:p>
            <a:pPr marL="285750" indent="-285750" algn="just">
              <a:buClr>
                <a:srgbClr val="8CD4BF"/>
              </a:buClr>
              <a:buFont typeface="Arial" panose="020B0604020202020204" pitchFamily="34" charset="0"/>
              <a:buChar char="•"/>
            </a:pPr>
            <a:r>
              <a:rPr lang="fr-FR" dirty="0"/>
              <a:t>L’assurance-vie</a:t>
            </a:r>
          </a:p>
          <a:p>
            <a:endParaRPr lang="fr-FR" dirty="0"/>
          </a:p>
        </p:txBody>
      </p:sp>
      <p:sp>
        <p:nvSpPr>
          <p:cNvPr id="3" name="Espace réservé du texte 2">
            <a:extLst>
              <a:ext uri="{FF2B5EF4-FFF2-40B4-BE49-F238E27FC236}">
                <a16:creationId xmlns:a16="http://schemas.microsoft.com/office/drawing/2014/main" id="{A3F5BE51-3C98-43FF-BE87-860CCD8ECDEF}"/>
              </a:ext>
            </a:extLst>
          </p:cNvPr>
          <p:cNvSpPr>
            <a:spLocks noGrp="1"/>
          </p:cNvSpPr>
          <p:nvPr>
            <p:ph type="body" sz="quarter" idx="12"/>
          </p:nvPr>
        </p:nvSpPr>
        <p:spPr/>
        <p:txBody>
          <a:bodyPr/>
          <a:lstStyle/>
          <a:p>
            <a:r>
              <a:rPr lang="fr-FR" b="1" dirty="0">
                <a:solidFill>
                  <a:srgbClr val="334D5C"/>
                </a:solidFill>
              </a:rPr>
              <a:t>PFU ?</a:t>
            </a:r>
          </a:p>
        </p:txBody>
      </p:sp>
      <p:sp>
        <p:nvSpPr>
          <p:cNvPr id="4" name="Espace réservé du contenu 3">
            <a:extLst>
              <a:ext uri="{FF2B5EF4-FFF2-40B4-BE49-F238E27FC236}">
                <a16:creationId xmlns:a16="http://schemas.microsoft.com/office/drawing/2014/main" id="{628B6C45-6F71-4B2F-A01D-4E23EA0C8C9A}"/>
              </a:ext>
            </a:extLst>
          </p:cNvPr>
          <p:cNvSpPr>
            <a:spLocks noGrp="1"/>
          </p:cNvSpPr>
          <p:nvPr>
            <p:ph sz="quarter" idx="13"/>
          </p:nvPr>
        </p:nvSpPr>
        <p:spPr/>
        <p:txBody>
          <a:bodyPr/>
          <a:lstStyle/>
          <a:p>
            <a:pPr algn="just"/>
            <a:r>
              <a:rPr lang="fr-FR" dirty="0"/>
              <a:t>Les revenus de certains produits d’épargne ne sont pas soumis au PFU. Il s’agit notamment des </a:t>
            </a:r>
            <a:r>
              <a:rPr lang="fr-FR" b="1" dirty="0">
                <a:solidFill>
                  <a:srgbClr val="FF8135"/>
                </a:solidFill>
              </a:rPr>
              <a:t>produits d’épargne réglementée</a:t>
            </a:r>
            <a:r>
              <a:rPr lang="fr-FR" b="1" dirty="0">
                <a:solidFill>
                  <a:srgbClr val="334D5C"/>
                </a:solidFill>
              </a:rPr>
              <a:t> </a:t>
            </a:r>
            <a:r>
              <a:rPr lang="fr-FR" dirty="0"/>
              <a:t>(Livret A, LEP, LDDS, Livret Jeune, les CEL ouverts avant 2018 et les PEL de moins de 12 ans ouverts avant 2018)</a:t>
            </a:r>
          </a:p>
          <a:p>
            <a:endParaRPr lang="fr-FR" dirty="0"/>
          </a:p>
        </p:txBody>
      </p:sp>
      <p:sp>
        <p:nvSpPr>
          <p:cNvPr id="5" name="Holder 6">
            <a:extLst>
              <a:ext uri="{FF2B5EF4-FFF2-40B4-BE49-F238E27FC236}">
                <a16:creationId xmlns:a16="http://schemas.microsoft.com/office/drawing/2014/main" id="{E5390577-3A04-4CCC-9280-429EC6367DD3}"/>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46</a:t>
            </a:fld>
            <a:endParaRPr lang="fr-FR" dirty="0"/>
          </a:p>
        </p:txBody>
      </p:sp>
    </p:spTree>
    <p:extLst>
      <p:ext uri="{BB962C8B-B14F-4D97-AF65-F5344CB8AC3E}">
        <p14:creationId xmlns:p14="http://schemas.microsoft.com/office/powerpoint/2010/main" val="2672593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A1F0F62-1DCC-415B-B90E-7BF2532C0602}"/>
              </a:ext>
            </a:extLst>
          </p:cNvPr>
          <p:cNvSpPr>
            <a:spLocks noGrp="1"/>
          </p:cNvSpPr>
          <p:nvPr>
            <p:ph sz="quarter" idx="11"/>
          </p:nvPr>
        </p:nvSpPr>
        <p:spPr/>
        <p:txBody>
          <a:bodyPr/>
          <a:lstStyle/>
          <a:p>
            <a:pPr algn="l"/>
            <a:r>
              <a:rPr lang="fr-FR" b="1" dirty="0"/>
              <a:t>1. PFU et revenus mobiliers</a:t>
            </a:r>
            <a:br>
              <a:rPr lang="fr-FR" b="1" dirty="0"/>
            </a:br>
            <a:endParaRPr lang="fr-FR" dirty="0"/>
          </a:p>
          <a:p>
            <a:pPr algn="just"/>
            <a:r>
              <a:rPr lang="fr-FR" dirty="0"/>
              <a:t>L’imposition s’opère en deux temps :</a:t>
            </a:r>
          </a:p>
          <a:p>
            <a:pPr marL="285750" indent="-285750" algn="just">
              <a:buFont typeface="Arial" panose="020B0604020202020204" pitchFamily="34" charset="0"/>
              <a:buChar char="•"/>
            </a:pPr>
            <a:r>
              <a:rPr lang="fr-FR" dirty="0"/>
              <a:t>Les revenus de placements, qu’ils soient fixes ou variables, font l’objet d’un PFO de 12,8 % au moment de leur versement, à titre d’acompte de l’impôt sur le revenu (sauf dispense).</a:t>
            </a:r>
          </a:p>
          <a:p>
            <a:pPr marL="285750" indent="-285750" algn="just">
              <a:buFont typeface="Arial" panose="020B0604020202020204" pitchFamily="34" charset="0"/>
              <a:buChar char="•"/>
            </a:pPr>
            <a:r>
              <a:rPr lang="fr-FR" dirty="0"/>
              <a:t>L’imposition définitive intervient à la suite du dépôt de la déclaration de revenus de l’année de perception.</a:t>
            </a:r>
          </a:p>
          <a:p>
            <a:pPr algn="just"/>
            <a:endParaRPr lang="fr-FR" dirty="0"/>
          </a:p>
          <a:p>
            <a:pPr algn="just"/>
            <a:r>
              <a:rPr lang="fr-FR" b="1" dirty="0">
                <a:solidFill>
                  <a:srgbClr val="FF8135"/>
                </a:solidFill>
              </a:rPr>
              <a:t>Ainsi, en 2019</a:t>
            </a:r>
            <a:r>
              <a:rPr lang="fr-FR" dirty="0">
                <a:solidFill>
                  <a:srgbClr val="FF8135"/>
                </a:solidFill>
              </a:rPr>
              <a:t>,</a:t>
            </a:r>
            <a:r>
              <a:rPr lang="fr-FR" dirty="0"/>
              <a:t> le contribuable doit indiquer le montant brut de ses revenus dans les cases correspondant à la nature du revenu et dans la zone « revenus déjà soumis aux prélèvements sociaux sans CSG déductible » de la déclaration de revenus 2018.</a:t>
            </a:r>
          </a:p>
          <a:p>
            <a:endParaRPr lang="fr-FR" dirty="0"/>
          </a:p>
        </p:txBody>
      </p:sp>
      <p:sp>
        <p:nvSpPr>
          <p:cNvPr id="3" name="Espace réservé du texte 2">
            <a:extLst>
              <a:ext uri="{FF2B5EF4-FFF2-40B4-BE49-F238E27FC236}">
                <a16:creationId xmlns:a16="http://schemas.microsoft.com/office/drawing/2014/main" id="{0C4CEB7D-0A1C-4D34-8237-63EEEC4992AD}"/>
              </a:ext>
            </a:extLst>
          </p:cNvPr>
          <p:cNvSpPr>
            <a:spLocks noGrp="1"/>
          </p:cNvSpPr>
          <p:nvPr>
            <p:ph type="body" sz="quarter" idx="12"/>
          </p:nvPr>
        </p:nvSpPr>
        <p:spPr/>
        <p:txBody>
          <a:bodyPr/>
          <a:lstStyle/>
          <a:p>
            <a:r>
              <a:rPr lang="fr-FR" b="1" dirty="0">
                <a:solidFill>
                  <a:srgbClr val="334D5C"/>
                </a:solidFill>
              </a:rPr>
              <a:t>Si PFU</a:t>
            </a:r>
          </a:p>
        </p:txBody>
      </p:sp>
      <p:sp>
        <p:nvSpPr>
          <p:cNvPr id="4" name="Espace réservé du contenu 3">
            <a:extLst>
              <a:ext uri="{FF2B5EF4-FFF2-40B4-BE49-F238E27FC236}">
                <a16:creationId xmlns:a16="http://schemas.microsoft.com/office/drawing/2014/main" id="{6F79026A-90B8-4A55-8BF7-FC308E83290D}"/>
              </a:ext>
            </a:extLst>
          </p:cNvPr>
          <p:cNvSpPr>
            <a:spLocks noGrp="1"/>
          </p:cNvSpPr>
          <p:nvPr>
            <p:ph sz="quarter" idx="13"/>
          </p:nvPr>
        </p:nvSpPr>
        <p:spPr>
          <a:xfrm>
            <a:off x="2819400" y="3763317"/>
            <a:ext cx="6096000" cy="1783408"/>
          </a:xfrm>
        </p:spPr>
        <p:txBody>
          <a:bodyPr/>
          <a:lstStyle/>
          <a:p>
            <a:pPr algn="just"/>
            <a:r>
              <a:rPr lang="fr-FR" dirty="0"/>
              <a:t>L’acompte de 12,8 % devrait apparaître dans une zone « crédit d’impôt égal au prélèvement forfaitaire non libératoire effectué en 2018 » (CK rubrique 2).</a:t>
            </a:r>
          </a:p>
          <a:p>
            <a:pPr algn="just"/>
            <a:endParaRPr lang="fr-FR" dirty="0"/>
          </a:p>
          <a:p>
            <a:pPr algn="just"/>
            <a:r>
              <a:rPr lang="fr-FR" dirty="0"/>
              <a:t>A cette taxation forfaitaire s’ajoutent également les prélèvements sociaux à hauteur de </a:t>
            </a:r>
            <a:r>
              <a:rPr lang="fr-FR" b="1" dirty="0">
                <a:solidFill>
                  <a:srgbClr val="FF8135"/>
                </a:solidFill>
              </a:rPr>
              <a:t>17,2 %</a:t>
            </a:r>
            <a:r>
              <a:rPr lang="fr-FR" dirty="0">
                <a:solidFill>
                  <a:srgbClr val="FF8135"/>
                </a:solidFill>
              </a:rPr>
              <a:t>.</a:t>
            </a:r>
          </a:p>
          <a:p>
            <a:pPr algn="just"/>
            <a:endParaRPr lang="fr-FR" dirty="0"/>
          </a:p>
          <a:p>
            <a:endParaRPr lang="fr-FR" dirty="0"/>
          </a:p>
        </p:txBody>
      </p:sp>
      <p:sp>
        <p:nvSpPr>
          <p:cNvPr id="5" name="Holder 6">
            <a:extLst>
              <a:ext uri="{FF2B5EF4-FFF2-40B4-BE49-F238E27FC236}">
                <a16:creationId xmlns:a16="http://schemas.microsoft.com/office/drawing/2014/main" id="{3095D160-CE2D-49AA-82D8-A85278CE7D84}"/>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47</a:t>
            </a:fld>
            <a:endParaRPr lang="fr-FR" dirty="0"/>
          </a:p>
        </p:txBody>
      </p:sp>
    </p:spTree>
    <p:extLst>
      <p:ext uri="{BB962C8B-B14F-4D97-AF65-F5344CB8AC3E}">
        <p14:creationId xmlns:p14="http://schemas.microsoft.com/office/powerpoint/2010/main" val="4136361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1D492EE-1805-433F-98F2-DFD81A465B54}"/>
              </a:ext>
            </a:extLst>
          </p:cNvPr>
          <p:cNvSpPr>
            <a:spLocks noGrp="1"/>
          </p:cNvSpPr>
          <p:nvPr>
            <p:ph sz="quarter" idx="11"/>
          </p:nvPr>
        </p:nvSpPr>
        <p:spPr/>
        <p:txBody>
          <a:bodyPr/>
          <a:lstStyle/>
          <a:p>
            <a:pPr algn="l"/>
            <a:r>
              <a:rPr lang="fr-FR" b="1" dirty="0"/>
              <a:t>2. PFU et plus-values sur valeurs mobilières</a:t>
            </a:r>
            <a:br>
              <a:rPr lang="fr-FR" b="1" dirty="0"/>
            </a:br>
            <a:endParaRPr lang="fr-FR" dirty="0"/>
          </a:p>
          <a:p>
            <a:pPr algn="just"/>
            <a:r>
              <a:rPr lang="fr-FR" dirty="0"/>
              <a:t>Le PFU est assis sur le montant des plus-values réalisées lorsque que le client vend des titres, après imputation des pertes. </a:t>
            </a:r>
          </a:p>
          <a:p>
            <a:pPr algn="just"/>
            <a:endParaRPr lang="fr-FR" dirty="0"/>
          </a:p>
          <a:p>
            <a:pPr algn="just"/>
            <a:endParaRPr lang="fr-FR" dirty="0"/>
          </a:p>
          <a:p>
            <a:pPr algn="just"/>
            <a:r>
              <a:rPr lang="fr-FR" dirty="0"/>
              <a:t>Contrairement aux revenus mobiliers, le PFU (IR= 12,8 et PS=17,2) est opéré au moment de l’imposition annuelle des revenus (absence de PFO)</a:t>
            </a:r>
          </a:p>
          <a:p>
            <a:pPr algn="just"/>
            <a:endParaRPr lang="fr-FR" dirty="0"/>
          </a:p>
          <a:p>
            <a:pPr algn="just"/>
            <a:r>
              <a:rPr lang="fr-FR" dirty="0"/>
              <a:t>Les éventuelles </a:t>
            </a:r>
            <a:r>
              <a:rPr lang="fr-FR" b="1" dirty="0">
                <a:solidFill>
                  <a:srgbClr val="FF8135"/>
                </a:solidFill>
              </a:rPr>
              <a:t>moins-values</a:t>
            </a:r>
            <a:r>
              <a:rPr lang="fr-FR" dirty="0"/>
              <a:t> sont déductibles des plus-values de l’année et imputables sur les plus-values des 10 années suivantes.</a:t>
            </a:r>
          </a:p>
          <a:p>
            <a:pPr algn="just"/>
            <a:endParaRPr lang="fr-FR" dirty="0"/>
          </a:p>
          <a:p>
            <a:endParaRPr lang="fr-FR" dirty="0"/>
          </a:p>
        </p:txBody>
      </p:sp>
      <p:sp>
        <p:nvSpPr>
          <p:cNvPr id="3" name="Espace réservé du texte 2">
            <a:extLst>
              <a:ext uri="{FF2B5EF4-FFF2-40B4-BE49-F238E27FC236}">
                <a16:creationId xmlns:a16="http://schemas.microsoft.com/office/drawing/2014/main" id="{319F809F-AF87-4F04-9152-2DC8828C0A37}"/>
              </a:ext>
            </a:extLst>
          </p:cNvPr>
          <p:cNvSpPr>
            <a:spLocks noGrp="1"/>
          </p:cNvSpPr>
          <p:nvPr>
            <p:ph type="body" sz="quarter" idx="12"/>
          </p:nvPr>
        </p:nvSpPr>
        <p:spPr/>
        <p:txBody>
          <a:bodyPr/>
          <a:lstStyle/>
          <a:p>
            <a:r>
              <a:rPr lang="fr-FR" b="1" dirty="0">
                <a:solidFill>
                  <a:srgbClr val="334D5C"/>
                </a:solidFill>
              </a:rPr>
              <a:t>Si PFU</a:t>
            </a:r>
          </a:p>
        </p:txBody>
      </p:sp>
      <p:sp>
        <p:nvSpPr>
          <p:cNvPr id="5" name="Holder 6">
            <a:extLst>
              <a:ext uri="{FF2B5EF4-FFF2-40B4-BE49-F238E27FC236}">
                <a16:creationId xmlns:a16="http://schemas.microsoft.com/office/drawing/2014/main" id="{397B2D37-36B8-4131-9F34-C3207DFEEC76}"/>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48</a:t>
            </a:fld>
            <a:endParaRPr lang="fr-FR" dirty="0"/>
          </a:p>
        </p:txBody>
      </p:sp>
      <p:pic>
        <p:nvPicPr>
          <p:cNvPr id="11" name="Espace réservé du contenu 10" descr="Une image contenant texte&#10;&#10;Description générée automatiquement">
            <a:extLst>
              <a:ext uri="{FF2B5EF4-FFF2-40B4-BE49-F238E27FC236}">
                <a16:creationId xmlns:a16="http://schemas.microsoft.com/office/drawing/2014/main" id="{7BD8F00E-4CBC-40A4-9AB4-AC67DA8FC2F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4496044" y="3260725"/>
            <a:ext cx="2742712" cy="1782763"/>
          </a:xfrm>
        </p:spPr>
      </p:pic>
    </p:spTree>
    <p:extLst>
      <p:ext uri="{BB962C8B-B14F-4D97-AF65-F5344CB8AC3E}">
        <p14:creationId xmlns:p14="http://schemas.microsoft.com/office/powerpoint/2010/main" val="2315036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7A246E5-34F1-48EB-BA3F-B6A0BE0514B5}"/>
              </a:ext>
            </a:extLst>
          </p:cNvPr>
          <p:cNvSpPr>
            <a:spLocks noGrp="1"/>
          </p:cNvSpPr>
          <p:nvPr>
            <p:ph sz="quarter" idx="11"/>
          </p:nvPr>
        </p:nvSpPr>
        <p:spPr/>
        <p:txBody>
          <a:bodyPr/>
          <a:lstStyle/>
          <a:p>
            <a:pPr algn="l"/>
            <a:r>
              <a:rPr lang="fr-FR" b="1" dirty="0">
                <a:solidFill>
                  <a:srgbClr val="334D5C"/>
                </a:solidFill>
              </a:rPr>
              <a:t>3. PFU et assurance vie</a:t>
            </a:r>
            <a:br>
              <a:rPr lang="fr-FR" b="1" dirty="0">
                <a:solidFill>
                  <a:srgbClr val="334D5C"/>
                </a:solidFill>
              </a:rPr>
            </a:br>
            <a:endParaRPr lang="fr-FR" dirty="0">
              <a:solidFill>
                <a:srgbClr val="334D5C"/>
              </a:solidFill>
            </a:endParaRPr>
          </a:p>
          <a:p>
            <a:pPr algn="just"/>
            <a:r>
              <a:rPr lang="fr-FR" dirty="0"/>
              <a:t>Le PFU s’applique également à </a:t>
            </a:r>
            <a:r>
              <a:rPr lang="fr-FR" b="1" dirty="0">
                <a:solidFill>
                  <a:srgbClr val="FF8135"/>
                </a:solidFill>
              </a:rPr>
              <a:t>l’assurance vie</a:t>
            </a:r>
            <a:r>
              <a:rPr lang="fr-FR" dirty="0">
                <a:solidFill>
                  <a:srgbClr val="FF8135"/>
                </a:solidFill>
              </a:rPr>
              <a:t> </a:t>
            </a:r>
            <a:r>
              <a:rPr lang="fr-FR" dirty="0"/>
              <a:t>en cas de rachat partiel ou total effectué par l’assuré sur les gains afférents aux versements effectués depuis le 27 septembre 2017. Comme pour les autres revenus de capitaux mobiliers, l'imposition se fait en deux temps.</a:t>
            </a:r>
          </a:p>
          <a:p>
            <a:pPr algn="just"/>
            <a:r>
              <a:rPr lang="fr-FR" dirty="0"/>
              <a:t>Un PFO est effectué lors du versement des produits. Ce prélèvement est </a:t>
            </a:r>
            <a:r>
              <a:rPr lang="fr-FR" b="1" dirty="0">
                <a:solidFill>
                  <a:srgbClr val="FF8135"/>
                </a:solidFill>
              </a:rPr>
              <a:t>de 12,8%</a:t>
            </a:r>
            <a:r>
              <a:rPr lang="fr-FR" dirty="0">
                <a:solidFill>
                  <a:srgbClr val="FF8135"/>
                </a:solidFill>
              </a:rPr>
              <a:t> </a:t>
            </a:r>
            <a:r>
              <a:rPr lang="fr-FR" dirty="0"/>
              <a:t>sur les produits des contrats de moins de 8 ans et </a:t>
            </a:r>
            <a:r>
              <a:rPr lang="fr-FR" b="1" dirty="0">
                <a:solidFill>
                  <a:srgbClr val="FF8135"/>
                </a:solidFill>
              </a:rPr>
              <a:t>de</a:t>
            </a:r>
            <a:r>
              <a:rPr lang="fr-FR" dirty="0">
                <a:solidFill>
                  <a:srgbClr val="FF8135"/>
                </a:solidFill>
              </a:rPr>
              <a:t> </a:t>
            </a:r>
            <a:r>
              <a:rPr lang="fr-FR" b="1" dirty="0">
                <a:solidFill>
                  <a:srgbClr val="FF8135"/>
                </a:solidFill>
              </a:rPr>
              <a:t>7,5%</a:t>
            </a:r>
            <a:r>
              <a:rPr lang="fr-FR" dirty="0">
                <a:solidFill>
                  <a:srgbClr val="FF8135"/>
                </a:solidFill>
              </a:rPr>
              <a:t> </a:t>
            </a:r>
            <a:r>
              <a:rPr lang="fr-FR" dirty="0"/>
              <a:t>sur les produits des contrats de plus de 8 ans.</a:t>
            </a:r>
          </a:p>
          <a:p>
            <a:pPr algn="just"/>
            <a:r>
              <a:rPr lang="fr-FR" dirty="0"/>
              <a:t>L'imposition définitive est effectuée l'année suivante lors de la déclaration de revenus au taux forfaitaire </a:t>
            </a:r>
            <a:r>
              <a:rPr lang="fr-FR" b="1" dirty="0">
                <a:solidFill>
                  <a:srgbClr val="FF8135"/>
                </a:solidFill>
              </a:rPr>
              <a:t>de 12,8% </a:t>
            </a:r>
            <a:r>
              <a:rPr lang="fr-FR" dirty="0"/>
              <a:t>pour un contrat de moins de 8 ans.</a:t>
            </a:r>
          </a:p>
          <a:p>
            <a:endParaRPr lang="fr-FR" dirty="0"/>
          </a:p>
        </p:txBody>
      </p:sp>
      <p:sp>
        <p:nvSpPr>
          <p:cNvPr id="3" name="Espace réservé du texte 2">
            <a:extLst>
              <a:ext uri="{FF2B5EF4-FFF2-40B4-BE49-F238E27FC236}">
                <a16:creationId xmlns:a16="http://schemas.microsoft.com/office/drawing/2014/main" id="{2AD65DDD-F5B0-4BC8-95DC-EB9D4AEB8533}"/>
              </a:ext>
            </a:extLst>
          </p:cNvPr>
          <p:cNvSpPr>
            <a:spLocks noGrp="1"/>
          </p:cNvSpPr>
          <p:nvPr>
            <p:ph type="body" sz="quarter" idx="12"/>
          </p:nvPr>
        </p:nvSpPr>
        <p:spPr/>
        <p:txBody>
          <a:bodyPr/>
          <a:lstStyle/>
          <a:p>
            <a:r>
              <a:rPr lang="fr-FR" b="1" dirty="0">
                <a:solidFill>
                  <a:srgbClr val="334D5C"/>
                </a:solidFill>
              </a:rPr>
              <a:t>Si PFU</a:t>
            </a:r>
          </a:p>
        </p:txBody>
      </p:sp>
      <p:sp>
        <p:nvSpPr>
          <p:cNvPr id="4" name="Espace réservé du contenu 3">
            <a:extLst>
              <a:ext uri="{FF2B5EF4-FFF2-40B4-BE49-F238E27FC236}">
                <a16:creationId xmlns:a16="http://schemas.microsoft.com/office/drawing/2014/main" id="{AD2481E1-B1C8-47C6-8F26-87E280C9EBEE}"/>
              </a:ext>
            </a:extLst>
          </p:cNvPr>
          <p:cNvSpPr>
            <a:spLocks noGrp="1"/>
          </p:cNvSpPr>
          <p:nvPr>
            <p:ph sz="quarter" idx="13"/>
          </p:nvPr>
        </p:nvSpPr>
        <p:spPr/>
        <p:txBody>
          <a:bodyPr/>
          <a:lstStyle/>
          <a:p>
            <a:pPr algn="just"/>
            <a:r>
              <a:rPr lang="fr-FR" dirty="0"/>
              <a:t>Pour les contrats d'une durée d'au moins 8 ans, le taux est de :</a:t>
            </a:r>
          </a:p>
          <a:p>
            <a:pPr marL="285750" indent="-285750" algn="just">
              <a:buFont typeface="Arial" panose="020B0604020202020204" pitchFamily="34" charset="0"/>
              <a:buChar char="•"/>
            </a:pPr>
            <a:r>
              <a:rPr lang="fr-FR" b="1" dirty="0">
                <a:solidFill>
                  <a:srgbClr val="FF8135"/>
                </a:solidFill>
              </a:rPr>
              <a:t>7,5% </a:t>
            </a:r>
            <a:r>
              <a:rPr lang="fr-FR" dirty="0"/>
              <a:t>pour les produits correspondant à des versements allant jusqu’à 150 000€ ;</a:t>
            </a:r>
          </a:p>
          <a:p>
            <a:pPr marL="285750" indent="-285750" algn="just">
              <a:buFont typeface="Arial" panose="020B0604020202020204" pitchFamily="34" charset="0"/>
              <a:buChar char="•"/>
            </a:pPr>
            <a:r>
              <a:rPr lang="fr-FR" b="1" dirty="0">
                <a:solidFill>
                  <a:srgbClr val="FF8135"/>
                </a:solidFill>
              </a:rPr>
              <a:t>12,8%</a:t>
            </a:r>
            <a:r>
              <a:rPr lang="fr-FR" dirty="0"/>
              <a:t> pour les produits correspondant à des versements excédant le seuil de 150 000€.</a:t>
            </a:r>
          </a:p>
          <a:p>
            <a:pPr algn="just"/>
            <a:endParaRPr lang="fr-FR" dirty="0"/>
          </a:p>
          <a:p>
            <a:pPr algn="just"/>
            <a:r>
              <a:rPr lang="fr-FR" dirty="0"/>
              <a:t>A cette taxation forfaitaire s’ajoutent également les prélèvements sociaux à hauteur </a:t>
            </a:r>
            <a:r>
              <a:rPr lang="fr-FR" b="1" dirty="0">
                <a:solidFill>
                  <a:srgbClr val="FF8135"/>
                </a:solidFill>
              </a:rPr>
              <a:t>de 17,2 %</a:t>
            </a:r>
            <a:r>
              <a:rPr lang="fr-FR" dirty="0">
                <a:solidFill>
                  <a:srgbClr val="FF8135"/>
                </a:solidFill>
              </a:rPr>
              <a:t>.</a:t>
            </a:r>
          </a:p>
          <a:p>
            <a:endParaRPr lang="fr-FR" dirty="0"/>
          </a:p>
        </p:txBody>
      </p:sp>
      <p:sp>
        <p:nvSpPr>
          <p:cNvPr id="5" name="Holder 6">
            <a:extLst>
              <a:ext uri="{FF2B5EF4-FFF2-40B4-BE49-F238E27FC236}">
                <a16:creationId xmlns:a16="http://schemas.microsoft.com/office/drawing/2014/main" id="{A0B67938-1D42-42BF-A723-05B91B4F8B97}"/>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49</a:t>
            </a:fld>
            <a:endParaRPr lang="fr-FR" dirty="0"/>
          </a:p>
        </p:txBody>
      </p:sp>
    </p:spTree>
    <p:extLst>
      <p:ext uri="{BB962C8B-B14F-4D97-AF65-F5344CB8AC3E}">
        <p14:creationId xmlns:p14="http://schemas.microsoft.com/office/powerpoint/2010/main" val="4225475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779D3A9-EC28-4549-8B83-57C76F1EF583}"/>
              </a:ext>
            </a:extLst>
          </p:cNvPr>
          <p:cNvSpPr>
            <a:spLocks noGrp="1"/>
          </p:cNvSpPr>
          <p:nvPr>
            <p:ph sz="quarter" idx="11"/>
          </p:nvPr>
        </p:nvSpPr>
        <p:spPr/>
        <p:txBody>
          <a:bodyPr/>
          <a:lstStyle/>
          <a:p>
            <a:pPr algn="just"/>
            <a:r>
              <a:rPr lang="fr-FR" b="1" dirty="0"/>
              <a:t>4. L'option pour le barème de l’impôt sur le revenu</a:t>
            </a:r>
            <a:br>
              <a:rPr lang="fr-FR" b="1" dirty="0"/>
            </a:br>
            <a:endParaRPr lang="fr-FR" dirty="0"/>
          </a:p>
          <a:p>
            <a:pPr algn="just"/>
            <a:r>
              <a:rPr lang="fr-FR" dirty="0"/>
              <a:t>Le PFU s’applique de plein droit. Il est cependant possible </a:t>
            </a:r>
            <a:r>
              <a:rPr lang="fr-FR" b="1" dirty="0">
                <a:solidFill>
                  <a:srgbClr val="FF8135"/>
                </a:solidFill>
              </a:rPr>
              <a:t>d’opter</a:t>
            </a:r>
            <a:r>
              <a:rPr lang="fr-FR" dirty="0"/>
              <a:t> pour la taxation au barème progressif de l’impôt sur le revenu. </a:t>
            </a:r>
          </a:p>
          <a:p>
            <a:pPr algn="just"/>
            <a:r>
              <a:rPr lang="fr-FR" dirty="0"/>
              <a:t>Le contribuable doit </a:t>
            </a:r>
            <a:r>
              <a:rPr lang="fr-FR" b="1" dirty="0">
                <a:solidFill>
                  <a:srgbClr val="FF8135"/>
                </a:solidFill>
              </a:rPr>
              <a:t>choisir</a:t>
            </a:r>
            <a:r>
              <a:rPr lang="fr-FR" dirty="0"/>
              <a:t> cette option lors du dépôt de sa déclaration annuelle des revenus en cochant une case: [OP] rubrique 2.</a:t>
            </a:r>
          </a:p>
          <a:p>
            <a:pPr algn="just"/>
            <a:endParaRPr lang="fr-FR" dirty="0"/>
          </a:p>
          <a:p>
            <a:pPr algn="just"/>
            <a:r>
              <a:rPr lang="fr-FR" dirty="0"/>
              <a:t>Attention, cette option </a:t>
            </a:r>
            <a:r>
              <a:rPr lang="fr-FR" b="1" dirty="0">
                <a:solidFill>
                  <a:srgbClr val="FF8135"/>
                </a:solidFill>
              </a:rPr>
              <a:t>expresse et irrévocable</a:t>
            </a:r>
            <a:r>
              <a:rPr lang="fr-FR" dirty="0"/>
              <a:t>, vaut pour l’ensemble des revenus et gains mobiliers perçus par l’ensemble des membres du foyer fiscal entrant dans le champ du PFU.</a:t>
            </a:r>
          </a:p>
          <a:p>
            <a:endParaRPr lang="fr-FR" dirty="0"/>
          </a:p>
        </p:txBody>
      </p:sp>
      <p:sp>
        <p:nvSpPr>
          <p:cNvPr id="3" name="Espace réservé du texte 2">
            <a:extLst>
              <a:ext uri="{FF2B5EF4-FFF2-40B4-BE49-F238E27FC236}">
                <a16:creationId xmlns:a16="http://schemas.microsoft.com/office/drawing/2014/main" id="{A50E8972-BFC2-4BD0-9008-0B56A2202690}"/>
              </a:ext>
            </a:extLst>
          </p:cNvPr>
          <p:cNvSpPr>
            <a:spLocks noGrp="1"/>
          </p:cNvSpPr>
          <p:nvPr>
            <p:ph type="body" sz="quarter" idx="12"/>
          </p:nvPr>
        </p:nvSpPr>
        <p:spPr/>
        <p:txBody>
          <a:bodyPr/>
          <a:lstStyle/>
          <a:p>
            <a:r>
              <a:rPr lang="fr-FR" b="1" dirty="0">
                <a:solidFill>
                  <a:srgbClr val="334D5C"/>
                </a:solidFill>
              </a:rPr>
              <a:t>Si option barème IR</a:t>
            </a:r>
          </a:p>
        </p:txBody>
      </p:sp>
      <p:sp>
        <p:nvSpPr>
          <p:cNvPr id="5" name="Holder 6">
            <a:extLst>
              <a:ext uri="{FF2B5EF4-FFF2-40B4-BE49-F238E27FC236}">
                <a16:creationId xmlns:a16="http://schemas.microsoft.com/office/drawing/2014/main" id="{6CD2374E-F633-4E91-B221-42CFB73A833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50</a:t>
            </a:fld>
            <a:endParaRPr lang="fr-FR" dirty="0"/>
          </a:p>
        </p:txBody>
      </p:sp>
      <p:sp>
        <p:nvSpPr>
          <p:cNvPr id="7" name="Rectangle : coins arrondis 6">
            <a:extLst>
              <a:ext uri="{FF2B5EF4-FFF2-40B4-BE49-F238E27FC236}">
                <a16:creationId xmlns:a16="http://schemas.microsoft.com/office/drawing/2014/main" id="{77B9EE8D-E618-4056-B812-D8D05CD4FCB9}"/>
              </a:ext>
            </a:extLst>
          </p:cNvPr>
          <p:cNvSpPr/>
          <p:nvPr/>
        </p:nvSpPr>
        <p:spPr>
          <a:xfrm>
            <a:off x="609600" y="4327525"/>
            <a:ext cx="8305800" cy="9452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600" b="1" dirty="0">
                <a:solidFill>
                  <a:schemeClr val="bg1"/>
                </a:solidFill>
                <a:latin typeface="Arial" panose="020B0604020202020204" pitchFamily="34" charset="0"/>
                <a:ea typeface="Calibri" panose="020F0502020204030204" pitchFamily="34" charset="0"/>
              </a:rPr>
              <a:t>La situation du contribuable doit  s’analyser globalement, en tenant compte de tous les revenus perçus par tous les membres du foyer fiscal au titre d’une même année.</a:t>
            </a:r>
            <a:endParaRPr lang="fr-FR" sz="1600" dirty="0">
              <a:solidFill>
                <a:schemeClr val="bg1"/>
              </a:solidFill>
            </a:endParaRPr>
          </a:p>
        </p:txBody>
      </p:sp>
    </p:spTree>
    <p:extLst>
      <p:ext uri="{BB962C8B-B14F-4D97-AF65-F5344CB8AC3E}">
        <p14:creationId xmlns:p14="http://schemas.microsoft.com/office/powerpoint/2010/main" val="2076081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779D3A9-EC28-4549-8B83-57C76F1EF583}"/>
              </a:ext>
            </a:extLst>
          </p:cNvPr>
          <p:cNvSpPr>
            <a:spLocks noGrp="1"/>
          </p:cNvSpPr>
          <p:nvPr>
            <p:ph sz="quarter" idx="11"/>
          </p:nvPr>
        </p:nvSpPr>
        <p:spPr/>
        <p:txBody>
          <a:bodyPr/>
          <a:lstStyle/>
          <a:p>
            <a:pPr algn="just"/>
            <a:r>
              <a:rPr lang="fr-FR" b="1" dirty="0">
                <a:latin typeface="Arial" panose="020B0604020202020204" pitchFamily="34" charset="0"/>
                <a:cs typeface="Arial" panose="020B0604020202020204" pitchFamily="34" charset="0"/>
              </a:rPr>
              <a:t>Pour rappel, seule l’option pour l’imposition au barème progressif permet de bénéficier:</a:t>
            </a:r>
          </a:p>
          <a:p>
            <a:pPr algn="just"/>
            <a:endParaRPr lang="fr-FR" b="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pPr marL="285750" indent="-285750" algn="just">
              <a:buClr>
                <a:srgbClr val="8CD4BF"/>
              </a:buClr>
              <a:buFont typeface="Arial" panose="020B0604020202020204" pitchFamily="34" charset="0"/>
              <a:buChar char="•"/>
            </a:pPr>
            <a:r>
              <a:rPr lang="fr-FR" dirty="0">
                <a:latin typeface="Arial" panose="020B0604020202020204" pitchFamily="34" charset="0"/>
                <a:cs typeface="Arial" panose="020B0604020202020204" pitchFamily="34" charset="0"/>
              </a:rPr>
              <a:t>De </a:t>
            </a:r>
            <a:r>
              <a:rPr lang="fr-FR" b="1" dirty="0">
                <a:solidFill>
                  <a:srgbClr val="FF8135"/>
                </a:solidFill>
                <a:latin typeface="Arial" panose="020B0604020202020204" pitchFamily="34" charset="0"/>
                <a:cs typeface="Arial" panose="020B0604020202020204" pitchFamily="34" charset="0"/>
              </a:rPr>
              <a:t>la déductibilité de la CSG (6,8%), </a:t>
            </a:r>
          </a:p>
          <a:p>
            <a:pPr marL="285750" indent="-285750" algn="just">
              <a:buClr>
                <a:srgbClr val="8CD4BF"/>
              </a:buClr>
              <a:buFont typeface="Arial" panose="020B0604020202020204" pitchFamily="34" charset="0"/>
              <a:buChar char="•"/>
            </a:pPr>
            <a:r>
              <a:rPr lang="fr-FR" dirty="0">
                <a:latin typeface="Arial" panose="020B0604020202020204" pitchFamily="34" charset="0"/>
                <a:cs typeface="Arial" panose="020B0604020202020204" pitchFamily="34" charset="0"/>
              </a:rPr>
              <a:t>De </a:t>
            </a:r>
            <a:r>
              <a:rPr lang="fr-FR" b="1" dirty="0">
                <a:solidFill>
                  <a:srgbClr val="FF8135"/>
                </a:solidFill>
                <a:latin typeface="Arial" panose="020B0604020202020204" pitchFamily="34" charset="0"/>
                <a:cs typeface="Arial" panose="020B0604020202020204" pitchFamily="34" charset="0"/>
              </a:rPr>
              <a:t>l’abattement de 40%</a:t>
            </a:r>
            <a:r>
              <a:rPr lang="fr-FR" dirty="0">
                <a:solidFill>
                  <a:srgbClr val="FF8135"/>
                </a:solidFill>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sur les dividendes et revenus de parts sociales,</a:t>
            </a:r>
          </a:p>
          <a:p>
            <a:pPr marL="285750" indent="-285750" algn="just">
              <a:buClr>
                <a:srgbClr val="8CD4BF"/>
              </a:buClr>
              <a:buFont typeface="Arial" panose="020B0604020202020204" pitchFamily="34" charset="0"/>
              <a:buChar char="•"/>
            </a:pPr>
            <a:r>
              <a:rPr lang="fr-FR" dirty="0">
                <a:latin typeface="Arial" panose="020B0604020202020204" pitchFamily="34" charset="0"/>
                <a:cs typeface="Arial" panose="020B0604020202020204" pitchFamily="34" charset="0"/>
              </a:rPr>
              <a:t>De </a:t>
            </a:r>
            <a:r>
              <a:rPr lang="fr-FR" b="1" dirty="0">
                <a:solidFill>
                  <a:srgbClr val="FF8135"/>
                </a:solidFill>
                <a:latin typeface="Arial" panose="020B0604020202020204" pitchFamily="34" charset="0"/>
                <a:cs typeface="Arial" panose="020B0604020202020204" pitchFamily="34" charset="0"/>
              </a:rPr>
              <a:t>l’abattement sur plus-values de cession </a:t>
            </a:r>
            <a:r>
              <a:rPr lang="fr-FR" dirty="0">
                <a:latin typeface="Arial" panose="020B0604020202020204" pitchFamily="34" charset="0"/>
                <a:cs typeface="Arial" panose="020B0604020202020204" pitchFamily="34" charset="0"/>
              </a:rPr>
              <a:t>de titres acquis avant le 1</a:t>
            </a:r>
            <a:r>
              <a:rPr lang="fr-FR" baseline="30000" dirty="0">
                <a:latin typeface="Arial" panose="020B0604020202020204" pitchFamily="34" charset="0"/>
                <a:cs typeface="Arial" panose="020B0604020202020204" pitchFamily="34" charset="0"/>
              </a:rPr>
              <a:t>er</a:t>
            </a:r>
            <a:r>
              <a:rPr lang="fr-FR" dirty="0">
                <a:latin typeface="Arial" panose="020B0604020202020204" pitchFamily="34" charset="0"/>
                <a:cs typeface="Arial" panose="020B0604020202020204" pitchFamily="34" charset="0"/>
              </a:rPr>
              <a:t> janvier 2018, tenant compte de la durée de détention (titres détenus entre 2 et moins de 8 ans : 50%, entre 2 ans et détenus depuis 8 ou plus : 65%),</a:t>
            </a:r>
          </a:p>
          <a:p>
            <a:pPr marL="285750" indent="-285750" algn="just">
              <a:buClr>
                <a:srgbClr val="8CD4BF"/>
              </a:buClr>
              <a:buFont typeface="Arial" panose="020B0604020202020204" pitchFamily="34" charset="0"/>
              <a:buChar char="•"/>
            </a:pPr>
            <a:r>
              <a:rPr lang="fr-FR" dirty="0">
                <a:latin typeface="Arial" panose="020B0604020202020204" pitchFamily="34" charset="0"/>
                <a:cs typeface="Arial" panose="020B0604020202020204" pitchFamily="34" charset="0"/>
              </a:rPr>
              <a:t>De </a:t>
            </a:r>
            <a:r>
              <a:rPr lang="fr-FR" b="1" dirty="0">
                <a:solidFill>
                  <a:srgbClr val="FF8135"/>
                </a:solidFill>
                <a:latin typeface="Arial" panose="020B0604020202020204" pitchFamily="34" charset="0"/>
                <a:cs typeface="Arial" panose="020B0604020202020204" pitchFamily="34" charset="0"/>
              </a:rPr>
              <a:t>l’abattement renforcé sur les plus-values </a:t>
            </a:r>
            <a:r>
              <a:rPr lang="fr-FR" dirty="0">
                <a:latin typeface="Arial" panose="020B0604020202020204" pitchFamily="34" charset="0"/>
                <a:cs typeface="Arial" panose="020B0604020202020204" pitchFamily="34" charset="0"/>
              </a:rPr>
              <a:t>de cession de titres de PME de moins de dix ans acquis avant le 1</a:t>
            </a:r>
            <a:r>
              <a:rPr lang="fr-FR" baseline="30000" dirty="0">
                <a:latin typeface="Arial" panose="020B0604020202020204" pitchFamily="34" charset="0"/>
                <a:cs typeface="Arial" panose="020B0604020202020204" pitchFamily="34" charset="0"/>
              </a:rPr>
              <a:t>er</a:t>
            </a:r>
            <a:r>
              <a:rPr lang="fr-FR" dirty="0">
                <a:latin typeface="Arial" panose="020B0604020202020204" pitchFamily="34" charset="0"/>
                <a:cs typeface="Arial" panose="020B0604020202020204" pitchFamily="34" charset="0"/>
              </a:rPr>
              <a:t> janvier 2018 (titres détenus entre 1 an et moins de 4 ans : 50%, entre 4 ans et moins de 8 ans : 65%, depuis 8 ans ou plus : 85%).</a:t>
            </a:r>
          </a:p>
          <a:p>
            <a:endParaRPr lang="fr-FR" dirty="0"/>
          </a:p>
        </p:txBody>
      </p:sp>
      <p:sp>
        <p:nvSpPr>
          <p:cNvPr id="3" name="Espace réservé du texte 2">
            <a:extLst>
              <a:ext uri="{FF2B5EF4-FFF2-40B4-BE49-F238E27FC236}">
                <a16:creationId xmlns:a16="http://schemas.microsoft.com/office/drawing/2014/main" id="{A50E8972-BFC2-4BD0-9008-0B56A2202690}"/>
              </a:ext>
            </a:extLst>
          </p:cNvPr>
          <p:cNvSpPr>
            <a:spLocks noGrp="1"/>
          </p:cNvSpPr>
          <p:nvPr>
            <p:ph type="body" sz="quarter" idx="12"/>
          </p:nvPr>
        </p:nvSpPr>
        <p:spPr/>
        <p:txBody>
          <a:bodyPr/>
          <a:lstStyle/>
          <a:p>
            <a:r>
              <a:rPr lang="fr-FR" b="1" dirty="0">
                <a:solidFill>
                  <a:srgbClr val="334D5C"/>
                </a:solidFill>
              </a:rPr>
              <a:t>Si option barème IR</a:t>
            </a:r>
          </a:p>
        </p:txBody>
      </p:sp>
      <p:sp>
        <p:nvSpPr>
          <p:cNvPr id="5" name="Holder 6">
            <a:extLst>
              <a:ext uri="{FF2B5EF4-FFF2-40B4-BE49-F238E27FC236}">
                <a16:creationId xmlns:a16="http://schemas.microsoft.com/office/drawing/2014/main" id="{6CD2374E-F633-4E91-B221-42CFB73A833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51</a:t>
            </a:fld>
            <a:endParaRPr lang="fr-FR" dirty="0"/>
          </a:p>
        </p:txBody>
      </p:sp>
      <p:sp>
        <p:nvSpPr>
          <p:cNvPr id="7" name="Rectangle : coins arrondis 6">
            <a:extLst>
              <a:ext uri="{FF2B5EF4-FFF2-40B4-BE49-F238E27FC236}">
                <a16:creationId xmlns:a16="http://schemas.microsoft.com/office/drawing/2014/main" id="{77B9EE8D-E618-4056-B812-D8D05CD4FCB9}"/>
              </a:ext>
            </a:extLst>
          </p:cNvPr>
          <p:cNvSpPr/>
          <p:nvPr/>
        </p:nvSpPr>
        <p:spPr>
          <a:xfrm>
            <a:off x="609600" y="4175125"/>
            <a:ext cx="8305800" cy="10976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600" b="1" dirty="0">
                <a:solidFill>
                  <a:schemeClr val="bg1"/>
                </a:solidFill>
                <a:latin typeface="Arial" panose="020B0604020202020204" pitchFamily="34" charset="0"/>
                <a:ea typeface="Calibri" panose="020F0502020204030204" pitchFamily="34" charset="0"/>
              </a:rPr>
              <a:t>La situation du contribuable doit  s’analyser globalement, en tenant compte de tous les revenus perçus par tous les membres du foyer fiscal au titre d’une même année.</a:t>
            </a:r>
            <a:endParaRPr lang="fr-FR" sz="1600" dirty="0">
              <a:solidFill>
                <a:schemeClr val="bg1"/>
              </a:solidFill>
            </a:endParaRPr>
          </a:p>
        </p:txBody>
      </p:sp>
    </p:spTree>
    <p:extLst>
      <p:ext uri="{BB962C8B-B14F-4D97-AF65-F5344CB8AC3E}">
        <p14:creationId xmlns:p14="http://schemas.microsoft.com/office/powerpoint/2010/main" val="992369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D01551EC-CF4C-450C-9634-8FD8121433A7}"/>
              </a:ext>
            </a:extLst>
          </p:cNvPr>
          <p:cNvSpPr>
            <a:spLocks noGrp="1"/>
          </p:cNvSpPr>
          <p:nvPr>
            <p:ph type="body" sz="quarter" idx="10"/>
          </p:nvPr>
        </p:nvSpPr>
        <p:spPr/>
        <p:txBody>
          <a:bodyPr/>
          <a:lstStyle/>
          <a:p>
            <a:r>
              <a:rPr lang="fr-FR" dirty="0"/>
              <a:t>Récap</a:t>
            </a:r>
          </a:p>
        </p:txBody>
      </p:sp>
      <p:sp>
        <p:nvSpPr>
          <p:cNvPr id="2" name="Titre 1">
            <a:extLst>
              <a:ext uri="{FF2B5EF4-FFF2-40B4-BE49-F238E27FC236}">
                <a16:creationId xmlns:a16="http://schemas.microsoft.com/office/drawing/2014/main" id="{5B1A65BF-8A37-4A31-8DE9-EACAD3E4656E}"/>
              </a:ext>
            </a:extLst>
          </p:cNvPr>
          <p:cNvSpPr>
            <a:spLocks noGrp="1"/>
          </p:cNvSpPr>
          <p:nvPr>
            <p:ph type="title" idx="4294967295"/>
          </p:nvPr>
        </p:nvSpPr>
        <p:spPr/>
        <p:txBody>
          <a:bodyPr/>
          <a:lstStyle/>
          <a:p>
            <a:endParaRPr lang="fr-FR" dirty="0"/>
          </a:p>
        </p:txBody>
      </p:sp>
      <p:sp>
        <p:nvSpPr>
          <p:cNvPr id="7" name="Rectangle 6">
            <a:extLst>
              <a:ext uri="{FF2B5EF4-FFF2-40B4-BE49-F238E27FC236}">
                <a16:creationId xmlns:a16="http://schemas.microsoft.com/office/drawing/2014/main" id="{0738E31A-1006-465A-9B0F-2F9DFD74DDEB}"/>
              </a:ext>
            </a:extLst>
          </p:cNvPr>
          <p:cNvSpPr/>
          <p:nvPr/>
        </p:nvSpPr>
        <p:spPr>
          <a:xfrm>
            <a:off x="2799884" y="365125"/>
            <a:ext cx="5487923" cy="369332"/>
          </a:xfrm>
          <a:prstGeom prst="rect">
            <a:avLst/>
          </a:prstGeom>
        </p:spPr>
        <p:txBody>
          <a:bodyPr wrap="square">
            <a:spAutoFit/>
          </a:bodyPr>
          <a:lstStyle/>
          <a:p>
            <a:pPr lvl="0" algn="just"/>
            <a:r>
              <a:rPr lang="fr-FR" b="1" dirty="0">
                <a:solidFill>
                  <a:srgbClr val="334D5C"/>
                </a:solidFill>
              </a:rPr>
              <a:t>Comparaison rapide entre  option barème IR ou PFU :</a:t>
            </a:r>
            <a:endParaRPr lang="fr-FR" dirty="0">
              <a:solidFill>
                <a:srgbClr val="334D5C"/>
              </a:solidFill>
            </a:endParaRPr>
          </a:p>
        </p:txBody>
      </p:sp>
      <p:sp>
        <p:nvSpPr>
          <p:cNvPr id="3" name="Rectangle 2">
            <a:extLst>
              <a:ext uri="{FF2B5EF4-FFF2-40B4-BE49-F238E27FC236}">
                <a16:creationId xmlns:a16="http://schemas.microsoft.com/office/drawing/2014/main" id="{BA4F4A46-9B6F-4EA6-BB2D-9084ADAC2762}"/>
              </a:ext>
            </a:extLst>
          </p:cNvPr>
          <p:cNvSpPr/>
          <p:nvPr/>
        </p:nvSpPr>
        <p:spPr>
          <a:xfrm>
            <a:off x="3048000" y="1050925"/>
            <a:ext cx="5640705" cy="685188"/>
          </a:xfrm>
          <a:prstGeom prst="rect">
            <a:avLst/>
          </a:prstGeom>
        </p:spPr>
        <p:txBody>
          <a:bodyPr wrap="square">
            <a:spAutoFit/>
          </a:bodyPr>
          <a:lstStyle/>
          <a:p>
            <a:pPr>
              <a:lnSpc>
                <a:spcPct val="107000"/>
              </a:lnSpc>
            </a:pPr>
            <a:r>
              <a:rPr lang="fr-FR" sz="1200" b="1" dirty="0">
                <a:solidFill>
                  <a:srgbClr val="FF8135"/>
                </a:solidFill>
                <a:latin typeface="Arial" panose="020B0604020202020204" pitchFamily="34" charset="0"/>
                <a:cs typeface="Arial" panose="020B0604020202020204" pitchFamily="34" charset="0"/>
              </a:rPr>
              <a:t>Ce tableau est uniquement valable si le contribuable ne dispose exclusivement que de l’une des catégories  de revenus visées ci-dessous.</a:t>
            </a:r>
          </a:p>
          <a:p>
            <a:pPr marL="287967" indent="-287967">
              <a:lnSpc>
                <a:spcPct val="107000"/>
              </a:lnSpc>
              <a:buFont typeface="+mj-lt"/>
              <a:buAutoNum type="arabicParenBoth"/>
            </a:pP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2290841" y="1812925"/>
            <a:ext cx="6829425" cy="2200275"/>
          </a:xfrm>
          <a:prstGeom prst="rect">
            <a:avLst/>
          </a:prstGeom>
        </p:spPr>
      </p:pic>
      <p:sp>
        <p:nvSpPr>
          <p:cNvPr id="8" name="Holder 6">
            <a:extLst>
              <a:ext uri="{FF2B5EF4-FFF2-40B4-BE49-F238E27FC236}">
                <a16:creationId xmlns:a16="http://schemas.microsoft.com/office/drawing/2014/main" id="{96D66058-7777-4B4F-B218-BF0C648100E6}"/>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52</a:t>
            </a:fld>
            <a:endParaRPr lang="fr-FR" dirty="0"/>
          </a:p>
        </p:txBody>
      </p:sp>
    </p:spTree>
    <p:extLst>
      <p:ext uri="{BB962C8B-B14F-4D97-AF65-F5344CB8AC3E}">
        <p14:creationId xmlns:p14="http://schemas.microsoft.com/office/powerpoint/2010/main" val="1948935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13CB700-2784-4617-9DE4-9C52554BBDF1}"/>
              </a:ext>
            </a:extLst>
          </p:cNvPr>
          <p:cNvSpPr>
            <a:spLocks noGrp="1"/>
          </p:cNvSpPr>
          <p:nvPr>
            <p:ph sz="quarter" idx="11"/>
          </p:nvPr>
        </p:nvSpPr>
        <p:spPr>
          <a:xfrm>
            <a:off x="2819400" y="136525"/>
            <a:ext cx="6096000" cy="5257800"/>
          </a:xfrm>
        </p:spPr>
        <p:txBody>
          <a:bodyPr/>
          <a:lstStyle/>
          <a:p>
            <a:pPr algn="just"/>
            <a:r>
              <a:rPr lang="fr-FR" sz="1100" i="1" dirty="0"/>
              <a:t>Mr Pinot célibataire, a perçu en 2019 :</a:t>
            </a:r>
          </a:p>
          <a:p>
            <a:pPr marL="285750" indent="-285750" algn="just">
              <a:buFont typeface="Arial" panose="020B0604020202020204" pitchFamily="34" charset="0"/>
              <a:buChar char="•"/>
            </a:pPr>
            <a:r>
              <a:rPr lang="fr-FR" sz="1100" i="1" dirty="0"/>
              <a:t>45 000 € de salaire net imposable, il a déclaré 8 000 € de frais réels</a:t>
            </a:r>
          </a:p>
          <a:p>
            <a:pPr marL="285750" indent="-285750" algn="just">
              <a:buFont typeface="Arial" panose="020B0604020202020204" pitchFamily="34" charset="0"/>
              <a:buChar char="•"/>
            </a:pPr>
            <a:r>
              <a:rPr lang="fr-FR" sz="1100" i="1" dirty="0"/>
              <a:t>1 000 € de revenus de parts sociales</a:t>
            </a:r>
          </a:p>
          <a:p>
            <a:pPr algn="just"/>
            <a:r>
              <a:rPr lang="fr-FR" sz="1100" i="1" dirty="0"/>
              <a:t>Il a aussi encaissé 500 € de plus values sur titres acquis en 2016 et revendus en 2019. </a:t>
            </a:r>
          </a:p>
          <a:p>
            <a:pPr algn="just"/>
            <a:r>
              <a:rPr lang="fr-FR" sz="1100" i="1" dirty="0"/>
              <a:t>Durant l’année 2019, un PFO de 12,8 % et des PS de 17,2 % lui ont été appliqués sur ses revenus de parts sociales soit 300 € (1000 x 30 %)</a:t>
            </a:r>
          </a:p>
          <a:p>
            <a:pPr algn="just"/>
            <a:endParaRPr lang="fr-FR" sz="1100" i="1" dirty="0"/>
          </a:p>
          <a:p>
            <a:pPr algn="just"/>
            <a:r>
              <a:rPr lang="fr-FR" sz="1100" i="1" dirty="0"/>
              <a:t>Lors de sa déclaration de revenus de 2019, 2 possibilités s’offrent à lui :</a:t>
            </a:r>
          </a:p>
          <a:p>
            <a:pPr algn="just"/>
            <a:endParaRPr lang="fr-FR" sz="1200" b="1" dirty="0">
              <a:solidFill>
                <a:srgbClr val="8CD4BF"/>
              </a:solidFill>
            </a:endParaRPr>
          </a:p>
          <a:p>
            <a:pPr marL="228600" indent="-228600" algn="just">
              <a:buAutoNum type="arabicPeriod"/>
            </a:pPr>
            <a:r>
              <a:rPr lang="fr-FR" sz="1200" b="1" dirty="0">
                <a:solidFill>
                  <a:srgbClr val="FF8135"/>
                </a:solidFill>
              </a:rPr>
              <a:t>Soit il ne fait rien :</a:t>
            </a:r>
            <a:r>
              <a:rPr lang="fr-FR" sz="1200" dirty="0">
                <a:solidFill>
                  <a:srgbClr val="FF8135"/>
                </a:solidFill>
              </a:rPr>
              <a:t> </a:t>
            </a:r>
          </a:p>
          <a:p>
            <a:pPr algn="just"/>
            <a:endParaRPr lang="fr-FR" sz="1200" dirty="0">
              <a:solidFill>
                <a:srgbClr val="FF8135"/>
              </a:solidFill>
            </a:endParaRPr>
          </a:p>
          <a:p>
            <a:pPr algn="just"/>
            <a:r>
              <a:rPr lang="fr-FR" sz="1200" dirty="0">
                <a:solidFill>
                  <a:schemeClr val="tx1"/>
                </a:solidFill>
              </a:rPr>
              <a:t>Les revenus de capitaux mobiliers et de PV seront soumises au PFU</a:t>
            </a:r>
          </a:p>
          <a:p>
            <a:pPr marL="228600" indent="-228600" algn="just">
              <a:buAutoNum type="arabicPeriod"/>
            </a:pPr>
            <a:endParaRPr lang="fr-FR" sz="1200" dirty="0">
              <a:solidFill>
                <a:srgbClr val="FF8135"/>
              </a:solidFill>
            </a:endParaRPr>
          </a:p>
          <a:p>
            <a:pPr algn="just"/>
            <a:r>
              <a:rPr lang="fr-FR" sz="1200" dirty="0"/>
              <a:t>Son revenu net imposable sera de 37 000 € (45 000 – 8000)</a:t>
            </a:r>
          </a:p>
          <a:p>
            <a:pPr algn="just"/>
            <a:r>
              <a:rPr lang="fr-FR" sz="1200" dirty="0"/>
              <a:t>TMI 30 % </a:t>
            </a:r>
          </a:p>
          <a:p>
            <a:pPr algn="just"/>
            <a:endParaRPr lang="fr-FR" sz="1200" dirty="0"/>
          </a:p>
          <a:p>
            <a:pPr algn="just"/>
            <a:r>
              <a:rPr lang="fr-FR" sz="1200" dirty="0"/>
              <a:t>IR barème progressif sur salaire: 			5 302€</a:t>
            </a:r>
          </a:p>
          <a:p>
            <a:pPr algn="just"/>
            <a:endParaRPr lang="fr-FR" sz="1200" dirty="0"/>
          </a:p>
          <a:p>
            <a:pPr algn="just"/>
            <a:r>
              <a:rPr lang="fr-FR" sz="1200" dirty="0"/>
              <a:t>PFU sur revenus mobiliers et plus-values: 		192 €</a:t>
            </a:r>
          </a:p>
          <a:p>
            <a:pPr algn="just"/>
            <a:r>
              <a:rPr lang="fr-FR" sz="1200" dirty="0"/>
              <a:t>(1 500  x 12,8 %)</a:t>
            </a:r>
          </a:p>
          <a:p>
            <a:pPr algn="just"/>
            <a:endParaRPr lang="fr-FR" sz="1200" dirty="0"/>
          </a:p>
          <a:p>
            <a:pPr algn="just"/>
            <a:r>
              <a:rPr lang="fr-FR" sz="1200" dirty="0"/>
              <a:t>Crédit d’impôt lié aux revenus de parts sociales : 	(128 €)</a:t>
            </a:r>
          </a:p>
          <a:p>
            <a:pPr algn="just"/>
            <a:r>
              <a:rPr lang="fr-FR" sz="1200" dirty="0"/>
              <a:t>(1000 x 12,8 %) </a:t>
            </a:r>
          </a:p>
          <a:p>
            <a:pPr algn="just"/>
            <a:endParaRPr lang="fr-FR" sz="1200" dirty="0"/>
          </a:p>
          <a:p>
            <a:pPr algn="just"/>
            <a:r>
              <a:rPr lang="fr-FR" sz="1200" dirty="0"/>
              <a:t>Soit un impôt à régler de: 			 </a:t>
            </a:r>
            <a:r>
              <a:rPr lang="fr-FR" sz="1200" b="1" dirty="0">
                <a:solidFill>
                  <a:srgbClr val="8CD4BF"/>
                </a:solidFill>
              </a:rPr>
              <a:t>5 366 €</a:t>
            </a:r>
          </a:p>
          <a:p>
            <a:pPr algn="just"/>
            <a:endParaRPr lang="fr-FR" sz="1200" dirty="0"/>
          </a:p>
          <a:p>
            <a:pPr algn="just"/>
            <a:r>
              <a:rPr lang="fr-FR" sz="1200" dirty="0"/>
              <a:t>Prélèvements sociaux sur plus-values : 500 x 17,2 % = 86 €</a:t>
            </a:r>
          </a:p>
          <a:p>
            <a:pPr algn="just"/>
            <a:endParaRPr lang="fr-FR" dirty="0"/>
          </a:p>
          <a:p>
            <a:pPr algn="just"/>
            <a:endParaRPr lang="fr-FR" dirty="0"/>
          </a:p>
          <a:p>
            <a:endParaRPr lang="fr-FR" dirty="0"/>
          </a:p>
        </p:txBody>
      </p:sp>
      <p:sp>
        <p:nvSpPr>
          <p:cNvPr id="3" name="Espace réservé du texte 2">
            <a:extLst>
              <a:ext uri="{FF2B5EF4-FFF2-40B4-BE49-F238E27FC236}">
                <a16:creationId xmlns:a16="http://schemas.microsoft.com/office/drawing/2014/main" id="{12F5B2C4-93A4-40EA-8A9B-00535B91E539}"/>
              </a:ext>
            </a:extLst>
          </p:cNvPr>
          <p:cNvSpPr>
            <a:spLocks noGrp="1"/>
          </p:cNvSpPr>
          <p:nvPr>
            <p:ph type="body" sz="quarter" idx="12"/>
          </p:nvPr>
        </p:nvSpPr>
        <p:spPr/>
        <p:txBody>
          <a:bodyPr/>
          <a:lstStyle/>
          <a:p>
            <a:r>
              <a:rPr lang="fr-FR" dirty="0"/>
              <a:t>Exemple</a:t>
            </a:r>
          </a:p>
        </p:txBody>
      </p:sp>
      <p:sp>
        <p:nvSpPr>
          <p:cNvPr id="4" name="Holder 6">
            <a:extLst>
              <a:ext uri="{FF2B5EF4-FFF2-40B4-BE49-F238E27FC236}">
                <a16:creationId xmlns:a16="http://schemas.microsoft.com/office/drawing/2014/main" id="{017B8EED-A440-4E55-BE84-28ECEF0FC803}"/>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53</a:t>
            </a:fld>
            <a:endParaRPr lang="fr-FR" dirty="0"/>
          </a:p>
        </p:txBody>
      </p:sp>
    </p:spTree>
    <p:extLst>
      <p:ext uri="{BB962C8B-B14F-4D97-AF65-F5344CB8AC3E}">
        <p14:creationId xmlns:p14="http://schemas.microsoft.com/office/powerpoint/2010/main" val="545543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13CB700-2784-4617-9DE4-9C52554BBDF1}"/>
              </a:ext>
            </a:extLst>
          </p:cNvPr>
          <p:cNvSpPr>
            <a:spLocks noGrp="1"/>
          </p:cNvSpPr>
          <p:nvPr>
            <p:ph sz="quarter" idx="11"/>
          </p:nvPr>
        </p:nvSpPr>
        <p:spPr>
          <a:xfrm>
            <a:off x="2743200" y="136525"/>
            <a:ext cx="6096000" cy="5257800"/>
          </a:xfrm>
        </p:spPr>
        <p:txBody>
          <a:bodyPr/>
          <a:lstStyle/>
          <a:p>
            <a:pPr algn="just"/>
            <a:r>
              <a:rPr lang="fr-FR" sz="1100" i="1" dirty="0"/>
              <a:t>Mr Pinot célibataire, a perçu en 2019 :</a:t>
            </a:r>
          </a:p>
          <a:p>
            <a:pPr marL="285750" indent="-285750" algn="just">
              <a:buFont typeface="Arial" panose="020B0604020202020204" pitchFamily="34" charset="0"/>
              <a:buChar char="•"/>
            </a:pPr>
            <a:r>
              <a:rPr lang="fr-FR" sz="1100" i="1" dirty="0"/>
              <a:t>45 000 € de salaire net imposable, il a déclaré 8 000 € de frais réels</a:t>
            </a:r>
          </a:p>
          <a:p>
            <a:pPr marL="285750" indent="-285750" algn="just">
              <a:buFont typeface="Arial" panose="020B0604020202020204" pitchFamily="34" charset="0"/>
              <a:buChar char="•"/>
            </a:pPr>
            <a:r>
              <a:rPr lang="fr-FR" sz="1100" i="1" dirty="0"/>
              <a:t>1 000 € de revenus de parts sociales</a:t>
            </a:r>
          </a:p>
          <a:p>
            <a:pPr algn="just"/>
            <a:r>
              <a:rPr lang="fr-FR" sz="1100" i="1" dirty="0"/>
              <a:t>Il a aussi encaissé 500 € de plus values sur titres acquis en 2016 et revendus en 2019. </a:t>
            </a:r>
          </a:p>
          <a:p>
            <a:pPr algn="just"/>
            <a:r>
              <a:rPr lang="fr-FR" sz="1100" i="1" dirty="0"/>
              <a:t>Durant l’année 2019, un PFO de 12,8 % et des PS de 17,2 % lui ont été appliqués sur ses revenus de parts sociales soit 300 € (1000 x 30 %)</a:t>
            </a:r>
          </a:p>
          <a:p>
            <a:pPr algn="just"/>
            <a:endParaRPr lang="fr-FR" sz="1100" i="1" dirty="0"/>
          </a:p>
          <a:p>
            <a:pPr algn="just"/>
            <a:r>
              <a:rPr lang="fr-FR" sz="1100" i="1" dirty="0"/>
              <a:t>Lors de sa déclaration de revenus de 2019, 2 possibilités s’offrent à lui :</a:t>
            </a:r>
          </a:p>
          <a:p>
            <a:pPr algn="just"/>
            <a:endParaRPr lang="fr-FR" sz="1200" dirty="0"/>
          </a:p>
          <a:p>
            <a:pPr algn="just"/>
            <a:r>
              <a:rPr lang="fr-FR" sz="1200" b="1" dirty="0">
                <a:solidFill>
                  <a:srgbClr val="FF8135"/>
                </a:solidFill>
              </a:rPr>
              <a:t>2. Soit il opte pour le barème de l’IR :</a:t>
            </a:r>
          </a:p>
          <a:p>
            <a:pPr algn="just"/>
            <a:endParaRPr lang="fr-FR" sz="1200" b="1" dirty="0">
              <a:solidFill>
                <a:srgbClr val="FF0000"/>
              </a:solidFill>
            </a:endParaRPr>
          </a:p>
          <a:p>
            <a:pPr algn="just"/>
            <a:r>
              <a:rPr lang="fr-FR" sz="1100" dirty="0"/>
              <a:t>Son revenu net imposable sera de :</a:t>
            </a:r>
          </a:p>
          <a:p>
            <a:pPr algn="just"/>
            <a:r>
              <a:rPr lang="fr-FR" sz="1100" dirty="0"/>
              <a:t>	</a:t>
            </a:r>
            <a:r>
              <a:rPr lang="fr-FR" sz="1100" dirty="0">
                <a:solidFill>
                  <a:schemeClr val="tx1"/>
                </a:solidFill>
              </a:rPr>
              <a:t>37 000		(salaire – frais réels) </a:t>
            </a:r>
          </a:p>
          <a:p>
            <a:pPr algn="just"/>
            <a:r>
              <a:rPr lang="fr-FR" sz="1100" dirty="0">
                <a:solidFill>
                  <a:schemeClr val="tx1"/>
                </a:solidFill>
              </a:rPr>
              <a:t>+ 	1 000 – 40 % 	(dividendes - abattement)</a:t>
            </a:r>
          </a:p>
          <a:p>
            <a:pPr algn="just"/>
            <a:r>
              <a:rPr lang="fr-FR" sz="1100" dirty="0">
                <a:solidFill>
                  <a:schemeClr val="tx1"/>
                </a:solidFill>
              </a:rPr>
              <a:t>+ 	500 – 50 %	 	(PV – abattement pour durée de détention)</a:t>
            </a:r>
          </a:p>
          <a:p>
            <a:pPr algn="just"/>
            <a:r>
              <a:rPr lang="fr-FR" sz="1100" dirty="0">
                <a:solidFill>
                  <a:schemeClr val="tx1"/>
                </a:solidFill>
              </a:rPr>
              <a:t>– 	1 000 x 6,8% 	(CSG déductible)</a:t>
            </a:r>
            <a:endParaRPr lang="fr-FR" sz="1100" dirty="0"/>
          </a:p>
          <a:p>
            <a:pPr algn="just"/>
            <a:r>
              <a:rPr lang="fr-FR" sz="1100" b="1" dirty="0"/>
              <a:t>= </a:t>
            </a:r>
            <a:r>
              <a:rPr lang="fr-FR" sz="1100" dirty="0"/>
              <a:t>	</a:t>
            </a:r>
            <a:r>
              <a:rPr lang="fr-FR" sz="1100" b="1" dirty="0"/>
              <a:t>37 782 € </a:t>
            </a:r>
          </a:p>
          <a:p>
            <a:pPr algn="just"/>
            <a:endParaRPr lang="fr-FR" sz="1100" dirty="0"/>
          </a:p>
          <a:p>
            <a:pPr algn="just"/>
            <a:r>
              <a:rPr lang="fr-FR" sz="1100" dirty="0"/>
              <a:t>TMI 30 % </a:t>
            </a:r>
          </a:p>
          <a:p>
            <a:pPr algn="just"/>
            <a:r>
              <a:rPr lang="fr-FR" sz="1100" dirty="0"/>
              <a:t>IR barème progressif sur l’ensemble des revenus </a:t>
            </a:r>
            <a:r>
              <a:rPr lang="fr-FR" sz="1100" dirty="0">
                <a:solidFill>
                  <a:schemeClr val="tx1"/>
                </a:solidFill>
              </a:rPr>
              <a:t>: 		5 537 €</a:t>
            </a:r>
          </a:p>
          <a:p>
            <a:pPr algn="just"/>
            <a:endParaRPr lang="fr-FR" sz="1100" dirty="0"/>
          </a:p>
          <a:p>
            <a:pPr algn="just"/>
            <a:r>
              <a:rPr lang="fr-FR" sz="1100" dirty="0"/>
              <a:t>Crédit d’impôt lié aux revenus de parts sociales : 		(128 €)</a:t>
            </a:r>
          </a:p>
          <a:p>
            <a:pPr algn="just"/>
            <a:r>
              <a:rPr lang="fr-FR" sz="1100" dirty="0"/>
              <a:t>(1000 x 12,8 %) </a:t>
            </a:r>
          </a:p>
          <a:p>
            <a:pPr algn="just"/>
            <a:endParaRPr lang="fr-FR" sz="1100" dirty="0"/>
          </a:p>
          <a:p>
            <a:pPr algn="just"/>
            <a:r>
              <a:rPr lang="fr-FR" sz="1100" dirty="0"/>
              <a:t>Soit un impôt à régler de : 			</a:t>
            </a:r>
            <a:r>
              <a:rPr lang="fr-FR" sz="1100" b="1" dirty="0">
                <a:solidFill>
                  <a:srgbClr val="8CD4BF"/>
                </a:solidFill>
              </a:rPr>
              <a:t>5 409 €</a:t>
            </a:r>
            <a:endParaRPr lang="fr-FR" sz="1100" dirty="0"/>
          </a:p>
          <a:p>
            <a:pPr algn="just"/>
            <a:r>
              <a:rPr lang="fr-FR" sz="1100" dirty="0"/>
              <a:t>Prélèvements sociaux sur plus-values : 500 x 17,2 % = 86 €</a:t>
            </a:r>
          </a:p>
          <a:p>
            <a:pPr algn="just"/>
            <a:endParaRPr lang="fr-FR" sz="1100" b="1" dirty="0">
              <a:solidFill>
                <a:srgbClr val="FF0000"/>
              </a:solidFill>
            </a:endParaRPr>
          </a:p>
          <a:p>
            <a:pPr algn="just"/>
            <a:r>
              <a:rPr lang="fr-FR" sz="1000" b="1" dirty="0">
                <a:solidFill>
                  <a:srgbClr val="FF8135"/>
                </a:solidFill>
              </a:rPr>
              <a:t>=&gt; Le montant de l’IR calculé selon le barème de l’IR étant supérieur à celui calculé selon le PFU, Monsieur Pinot n’a pas intérêt à opter pour le barème de l’IR.</a:t>
            </a:r>
          </a:p>
          <a:p>
            <a:pPr algn="just"/>
            <a:endParaRPr lang="fr-FR" sz="800" dirty="0">
              <a:solidFill>
                <a:srgbClr val="FF0000"/>
              </a:solidFill>
            </a:endParaRPr>
          </a:p>
          <a:p>
            <a:pPr algn="just"/>
            <a:endParaRPr lang="fr-FR" sz="800" dirty="0">
              <a:solidFill>
                <a:srgbClr val="FF0000"/>
              </a:solidFill>
            </a:endParaRPr>
          </a:p>
          <a:p>
            <a:endParaRPr lang="fr-FR" sz="800" dirty="0"/>
          </a:p>
        </p:txBody>
      </p:sp>
      <p:sp>
        <p:nvSpPr>
          <p:cNvPr id="3" name="Espace réservé du texte 2">
            <a:extLst>
              <a:ext uri="{FF2B5EF4-FFF2-40B4-BE49-F238E27FC236}">
                <a16:creationId xmlns:a16="http://schemas.microsoft.com/office/drawing/2014/main" id="{12F5B2C4-93A4-40EA-8A9B-00535B91E539}"/>
              </a:ext>
            </a:extLst>
          </p:cNvPr>
          <p:cNvSpPr>
            <a:spLocks noGrp="1"/>
          </p:cNvSpPr>
          <p:nvPr>
            <p:ph type="body" sz="quarter" idx="12"/>
          </p:nvPr>
        </p:nvSpPr>
        <p:spPr/>
        <p:txBody>
          <a:bodyPr/>
          <a:lstStyle/>
          <a:p>
            <a:r>
              <a:rPr lang="fr-FR" dirty="0"/>
              <a:t>Exemple</a:t>
            </a:r>
          </a:p>
        </p:txBody>
      </p:sp>
      <p:sp>
        <p:nvSpPr>
          <p:cNvPr id="5" name="Holder 6">
            <a:extLst>
              <a:ext uri="{FF2B5EF4-FFF2-40B4-BE49-F238E27FC236}">
                <a16:creationId xmlns:a16="http://schemas.microsoft.com/office/drawing/2014/main" id="{D95C7DBB-5914-4F68-89F0-D43F0F505D6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54</a:t>
            </a:fld>
            <a:endParaRPr lang="fr-FR" dirty="0"/>
          </a:p>
        </p:txBody>
      </p:sp>
    </p:spTree>
    <p:extLst>
      <p:ext uri="{BB962C8B-B14F-4D97-AF65-F5344CB8AC3E}">
        <p14:creationId xmlns:p14="http://schemas.microsoft.com/office/powerpoint/2010/main" val="35892163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C2C0DCAC-5376-4A89-AECD-EC51F24E3CD2}"/>
              </a:ext>
            </a:extLst>
          </p:cNvPr>
          <p:cNvSpPr>
            <a:spLocks noGrp="1"/>
          </p:cNvSpPr>
          <p:nvPr>
            <p:ph type="body" sz="quarter" idx="12"/>
          </p:nvPr>
        </p:nvSpPr>
        <p:spPr/>
        <p:txBody>
          <a:bodyPr/>
          <a:lstStyle/>
          <a:p>
            <a:r>
              <a:rPr lang="fr-FR" dirty="0" err="1"/>
              <a:t>Recap</a:t>
            </a:r>
            <a:endParaRPr lang="fr-FR" dirty="0"/>
          </a:p>
          <a:p>
            <a:r>
              <a:rPr lang="fr-FR" dirty="0"/>
              <a:t>de l’exemple</a:t>
            </a:r>
          </a:p>
        </p:txBody>
      </p:sp>
      <p:sp>
        <p:nvSpPr>
          <p:cNvPr id="4" name="Espace réservé du contenu 3">
            <a:extLst>
              <a:ext uri="{FF2B5EF4-FFF2-40B4-BE49-F238E27FC236}">
                <a16:creationId xmlns:a16="http://schemas.microsoft.com/office/drawing/2014/main" id="{C77B5C92-2D7F-4F78-BBFE-A76C29F59302}"/>
              </a:ext>
            </a:extLst>
          </p:cNvPr>
          <p:cNvSpPr>
            <a:spLocks noGrp="1"/>
          </p:cNvSpPr>
          <p:nvPr>
            <p:ph sz="quarter" idx="13"/>
          </p:nvPr>
        </p:nvSpPr>
        <p:spPr>
          <a:xfrm>
            <a:off x="2819400" y="3870325"/>
            <a:ext cx="6096000" cy="1676400"/>
          </a:xfrm>
        </p:spPr>
        <p:txBody>
          <a:bodyPr/>
          <a:lstStyle/>
          <a:p>
            <a:pPr algn="just"/>
            <a:r>
              <a:rPr lang="fr-FR" dirty="0"/>
              <a:t>Pour rappel : l’option pour le barème de l’IR :</a:t>
            </a:r>
          </a:p>
          <a:p>
            <a:pPr marL="285750" indent="-285750" algn="just">
              <a:buFont typeface="Arial" panose="020B0604020202020204" pitchFamily="34" charset="0"/>
              <a:buChar char="•"/>
            </a:pPr>
            <a:r>
              <a:rPr lang="fr-FR" b="1" dirty="0">
                <a:solidFill>
                  <a:srgbClr val="FF8135"/>
                </a:solidFill>
              </a:rPr>
              <a:t>Est choisie </a:t>
            </a:r>
            <a:r>
              <a:rPr lang="fr-FR" dirty="0"/>
              <a:t>par le contribuable lors de sa déclaration de revenu (sinon PFU d’office)</a:t>
            </a:r>
          </a:p>
          <a:p>
            <a:pPr marL="285750" indent="-285750" algn="just">
              <a:buFont typeface="Arial" panose="020B0604020202020204" pitchFamily="34" charset="0"/>
              <a:buChar char="•"/>
            </a:pPr>
            <a:r>
              <a:rPr lang="fr-FR" b="1" dirty="0">
                <a:solidFill>
                  <a:srgbClr val="FF8135"/>
                </a:solidFill>
              </a:rPr>
              <a:t>Est globale </a:t>
            </a:r>
            <a:r>
              <a:rPr lang="fr-FR" dirty="0"/>
              <a:t>et donc s’applique à tous les revenus de l’épargne concernés (dividendes, intérêts, plus-values etc.), de tous les membres du foyer fiscal</a:t>
            </a:r>
          </a:p>
          <a:p>
            <a:endParaRPr lang="fr-FR" dirty="0"/>
          </a:p>
        </p:txBody>
      </p:sp>
      <p:graphicFrame>
        <p:nvGraphicFramePr>
          <p:cNvPr id="5" name="Tableau 4">
            <a:extLst>
              <a:ext uri="{FF2B5EF4-FFF2-40B4-BE49-F238E27FC236}">
                <a16:creationId xmlns:a16="http://schemas.microsoft.com/office/drawing/2014/main" id="{010F0B8C-BAD3-4382-B3E1-4697F13A9F3C}"/>
              </a:ext>
            </a:extLst>
          </p:cNvPr>
          <p:cNvGraphicFramePr>
            <a:graphicFrameLocks noGrp="1"/>
          </p:cNvGraphicFramePr>
          <p:nvPr>
            <p:extLst>
              <p:ext uri="{D42A27DB-BD31-4B8C-83A1-F6EECF244321}">
                <p14:modId xmlns:p14="http://schemas.microsoft.com/office/powerpoint/2010/main" val="4180702075"/>
              </p:ext>
            </p:extLst>
          </p:nvPr>
        </p:nvGraphicFramePr>
        <p:xfrm>
          <a:off x="2809875" y="643531"/>
          <a:ext cx="5724525" cy="3024594"/>
        </p:xfrm>
        <a:graphic>
          <a:graphicData uri="http://schemas.openxmlformats.org/drawingml/2006/table">
            <a:tbl>
              <a:tblPr firstRow="1" bandRow="1">
                <a:tableStyleId>{5C22544A-7EE6-4342-B048-85BDC9FD1C3A}</a:tableStyleId>
              </a:tblPr>
              <a:tblGrid>
                <a:gridCol w="1421400">
                  <a:extLst>
                    <a:ext uri="{9D8B030D-6E8A-4147-A177-3AD203B41FA5}">
                      <a16:colId xmlns:a16="http://schemas.microsoft.com/office/drawing/2014/main" val="2662114203"/>
                    </a:ext>
                  </a:extLst>
                </a:gridCol>
                <a:gridCol w="2133600">
                  <a:extLst>
                    <a:ext uri="{9D8B030D-6E8A-4147-A177-3AD203B41FA5}">
                      <a16:colId xmlns:a16="http://schemas.microsoft.com/office/drawing/2014/main" val="2584207589"/>
                    </a:ext>
                  </a:extLst>
                </a:gridCol>
                <a:gridCol w="2169525">
                  <a:extLst>
                    <a:ext uri="{9D8B030D-6E8A-4147-A177-3AD203B41FA5}">
                      <a16:colId xmlns:a16="http://schemas.microsoft.com/office/drawing/2014/main" val="2876850236"/>
                    </a:ext>
                  </a:extLst>
                </a:gridCol>
              </a:tblGrid>
              <a:tr h="570954">
                <a:tc>
                  <a:txBody>
                    <a:bodyPr/>
                    <a:lstStyle/>
                    <a:p>
                      <a:r>
                        <a:rPr lang="fr-FR" sz="1100" dirty="0"/>
                        <a:t>Choix du contribuable</a:t>
                      </a:r>
                    </a:p>
                  </a:txBody>
                  <a:tcPr anchor="ctr"/>
                </a:tc>
                <a:tc>
                  <a:txBody>
                    <a:bodyPr/>
                    <a:lstStyle/>
                    <a:p>
                      <a:pPr algn="ctr"/>
                      <a:r>
                        <a:rPr lang="fr-FR" sz="1100" dirty="0"/>
                        <a:t>PFU</a:t>
                      </a:r>
                    </a:p>
                  </a:txBody>
                  <a:tcPr anchor="ctr"/>
                </a:tc>
                <a:tc>
                  <a:txBody>
                    <a:bodyPr/>
                    <a:lstStyle/>
                    <a:p>
                      <a:pPr algn="ctr"/>
                      <a:r>
                        <a:rPr lang="fr-FR" sz="1100" dirty="0"/>
                        <a:t>Barèmes de l’IR</a:t>
                      </a:r>
                      <a:endParaRPr lang="fr-FR" sz="1400" dirty="0"/>
                    </a:p>
                  </a:txBody>
                  <a:tcPr anchor="ctr"/>
                </a:tc>
                <a:extLst>
                  <a:ext uri="{0D108BD9-81ED-4DB2-BD59-A6C34878D82A}">
                    <a16:rowId xmlns:a16="http://schemas.microsoft.com/office/drawing/2014/main" val="923365111"/>
                  </a:ext>
                </a:extLst>
              </a:tr>
              <a:tr h="496801">
                <a:tc>
                  <a:txBody>
                    <a:bodyPr/>
                    <a:lstStyle/>
                    <a:p>
                      <a:r>
                        <a:rPr lang="fr-FR" sz="1100" b="1" dirty="0"/>
                        <a:t>Imposition</a:t>
                      </a:r>
                    </a:p>
                  </a:txBody>
                  <a:tcPr anchor="ctr">
                    <a:solidFill>
                      <a:srgbClr val="8CD4BF"/>
                    </a:solidFill>
                  </a:tcPr>
                </a:tc>
                <a:tc>
                  <a:txBody>
                    <a:bodyPr/>
                    <a:lstStyle/>
                    <a:p>
                      <a:pPr algn="ctr"/>
                      <a:r>
                        <a:rPr lang="fr-FR" sz="1100" dirty="0"/>
                        <a:t>12,8 %</a:t>
                      </a:r>
                    </a:p>
                    <a:p>
                      <a:pPr algn="ctr"/>
                      <a:r>
                        <a:rPr lang="fr-FR" sz="1100" dirty="0"/>
                        <a:t>Aucun</a:t>
                      </a:r>
                      <a:r>
                        <a:rPr lang="fr-FR" sz="1100" baseline="0" dirty="0"/>
                        <a:t> abattement</a:t>
                      </a:r>
                      <a:endParaRPr lang="fr-FR" sz="1100" dirty="0"/>
                    </a:p>
                  </a:txBody>
                  <a:tcPr anchor="ctr">
                    <a:solidFill>
                      <a:srgbClr val="8CD4BF"/>
                    </a:solidFill>
                  </a:tcPr>
                </a:tc>
                <a:tc>
                  <a:txBody>
                    <a:bodyPr/>
                    <a:lstStyle/>
                    <a:p>
                      <a:pPr algn="ctr"/>
                      <a:r>
                        <a:rPr lang="fr-FR" sz="1100" dirty="0"/>
                        <a:t>TMI du contribuable</a:t>
                      </a:r>
                    </a:p>
                    <a:p>
                      <a:pPr marL="171450" indent="-171450" algn="l">
                        <a:buFont typeface="Arial" panose="020B0604020202020204" pitchFamily="34" charset="0"/>
                        <a:buChar char="•"/>
                      </a:pPr>
                      <a:r>
                        <a:rPr lang="fr-FR" sz="1100" dirty="0"/>
                        <a:t>Abattement éventuel  pour </a:t>
                      </a:r>
                      <a:br>
                        <a:rPr lang="fr-FR" sz="1100" dirty="0"/>
                      </a:br>
                      <a:r>
                        <a:rPr lang="fr-FR" sz="1100" dirty="0"/>
                        <a:t>durée de détention</a:t>
                      </a:r>
                    </a:p>
                    <a:p>
                      <a:pPr marL="171450" indent="-171450" algn="l">
                        <a:buFont typeface="Arial" panose="020B0604020202020204" pitchFamily="34" charset="0"/>
                        <a:buChar char="•"/>
                      </a:pPr>
                      <a:r>
                        <a:rPr lang="fr-FR" sz="1100" dirty="0"/>
                        <a:t>Abattement</a:t>
                      </a:r>
                      <a:r>
                        <a:rPr lang="fr-FR" sz="1100" baseline="0" dirty="0"/>
                        <a:t> de 40% sur les dividendes</a:t>
                      </a:r>
                      <a:endParaRPr lang="fr-FR" sz="1100" dirty="0"/>
                    </a:p>
                    <a:p>
                      <a:pPr marL="171450" marR="0" lvl="0" indent="-1714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dirty="0"/>
                        <a:t>CSG déductible</a:t>
                      </a:r>
                    </a:p>
                  </a:txBody>
                  <a:tcPr anchor="ctr">
                    <a:solidFill>
                      <a:srgbClr val="8CD4BF"/>
                    </a:solidFill>
                  </a:tcPr>
                </a:tc>
                <a:extLst>
                  <a:ext uri="{0D108BD9-81ED-4DB2-BD59-A6C34878D82A}">
                    <a16:rowId xmlns:a16="http://schemas.microsoft.com/office/drawing/2014/main" val="1743013138"/>
                  </a:ext>
                </a:extLst>
              </a:tr>
              <a:tr h="367807">
                <a:tc>
                  <a:txBody>
                    <a:bodyPr/>
                    <a:lstStyle/>
                    <a:p>
                      <a:r>
                        <a:rPr lang="fr-FR" sz="1100" b="1" dirty="0"/>
                        <a:t>PS</a:t>
                      </a:r>
                    </a:p>
                  </a:txBody>
                  <a:tcPr anchor="ctr">
                    <a:solidFill>
                      <a:srgbClr val="8CD4BF"/>
                    </a:solidFill>
                  </a:tcPr>
                </a:tc>
                <a:tc>
                  <a:txBody>
                    <a:bodyPr/>
                    <a:lstStyle/>
                    <a:p>
                      <a:pPr algn="ctr"/>
                      <a:r>
                        <a:rPr lang="fr-FR" sz="1100" dirty="0"/>
                        <a:t>17,20 %</a:t>
                      </a:r>
                    </a:p>
                  </a:txBody>
                  <a:tcPr anchor="ctr">
                    <a:solidFill>
                      <a:srgbClr val="8CD4BF"/>
                    </a:solidFill>
                  </a:tcPr>
                </a:tc>
                <a:tc>
                  <a:txBody>
                    <a:bodyPr/>
                    <a:lstStyle/>
                    <a:p>
                      <a:pPr algn="ctr"/>
                      <a:endParaRPr lang="fr-FR" sz="1100" dirty="0"/>
                    </a:p>
                    <a:p>
                      <a:pPr algn="ctr"/>
                      <a:r>
                        <a:rPr lang="fr-FR" sz="1100" dirty="0"/>
                        <a:t>17,20 %</a:t>
                      </a:r>
                    </a:p>
                    <a:p>
                      <a:pPr algn="ctr"/>
                      <a:endParaRPr lang="fr-FR" sz="1100" dirty="0"/>
                    </a:p>
                  </a:txBody>
                  <a:tcPr anchor="ctr">
                    <a:solidFill>
                      <a:srgbClr val="8CD4BF"/>
                    </a:solidFill>
                  </a:tcPr>
                </a:tc>
                <a:extLst>
                  <a:ext uri="{0D108BD9-81ED-4DB2-BD59-A6C34878D82A}">
                    <a16:rowId xmlns:a16="http://schemas.microsoft.com/office/drawing/2014/main" val="3337365691"/>
                  </a:ext>
                </a:extLst>
              </a:tr>
              <a:tr h="701366">
                <a:tc>
                  <a:txBody>
                    <a:bodyPr/>
                    <a:lstStyle/>
                    <a:p>
                      <a:r>
                        <a:rPr lang="fr-FR" sz="1100" b="1" dirty="0"/>
                        <a:t>Restitution de l’acompte  au titre du PFO sous forme de crédit d’impôt</a:t>
                      </a:r>
                    </a:p>
                  </a:txBody>
                  <a:tcPr>
                    <a:solidFill>
                      <a:srgbClr val="8CD4BF"/>
                    </a:solidFill>
                  </a:tcPr>
                </a:tc>
                <a:tc>
                  <a:txBody>
                    <a:bodyPr/>
                    <a:lstStyle/>
                    <a:p>
                      <a:pPr algn="ctr"/>
                      <a:r>
                        <a:rPr lang="fr-FR" sz="1100" dirty="0"/>
                        <a:t>oui</a:t>
                      </a:r>
                    </a:p>
                  </a:txBody>
                  <a:tcPr anchor="ctr">
                    <a:solidFill>
                      <a:srgbClr val="8CD4B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100" dirty="0"/>
                        <a:t>oui</a:t>
                      </a:r>
                    </a:p>
                  </a:txBody>
                  <a:tcPr anchor="ctr">
                    <a:solidFill>
                      <a:srgbClr val="8CD4BF"/>
                    </a:solidFill>
                  </a:tcPr>
                </a:tc>
                <a:extLst>
                  <a:ext uri="{0D108BD9-81ED-4DB2-BD59-A6C34878D82A}">
                    <a16:rowId xmlns:a16="http://schemas.microsoft.com/office/drawing/2014/main" val="4040992198"/>
                  </a:ext>
                </a:extLst>
              </a:tr>
            </a:tbl>
          </a:graphicData>
        </a:graphic>
      </p:graphicFrame>
    </p:spTree>
    <p:extLst>
      <p:ext uri="{BB962C8B-B14F-4D97-AF65-F5344CB8AC3E}">
        <p14:creationId xmlns:p14="http://schemas.microsoft.com/office/powerpoint/2010/main" val="3457301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12B292D-C221-496A-98CC-9EEAF6EE6E6F}"/>
              </a:ext>
            </a:extLst>
          </p:cNvPr>
          <p:cNvSpPr>
            <a:spLocks noGrp="1"/>
          </p:cNvSpPr>
          <p:nvPr>
            <p:ph type="body" sz="quarter" idx="12"/>
          </p:nvPr>
        </p:nvSpPr>
        <p:spPr/>
        <p:txBody>
          <a:bodyPr/>
          <a:lstStyle/>
          <a:p>
            <a:r>
              <a:rPr lang="fr-FR"/>
              <a:t>Du nouveau pour les PEA</a:t>
            </a:r>
          </a:p>
        </p:txBody>
      </p:sp>
      <p:sp>
        <p:nvSpPr>
          <p:cNvPr id="4" name="Espace réservé du contenu 3">
            <a:extLst>
              <a:ext uri="{FF2B5EF4-FFF2-40B4-BE49-F238E27FC236}">
                <a16:creationId xmlns:a16="http://schemas.microsoft.com/office/drawing/2014/main" id="{790953EB-428E-403F-A12E-BF9B9D8DCB8F}"/>
              </a:ext>
            </a:extLst>
          </p:cNvPr>
          <p:cNvSpPr>
            <a:spLocks noGrp="1"/>
          </p:cNvSpPr>
          <p:nvPr>
            <p:ph sz="quarter" idx="13"/>
          </p:nvPr>
        </p:nvSpPr>
        <p:spPr/>
        <p:txBody>
          <a:bodyPr/>
          <a:lstStyle/>
          <a:p>
            <a:r>
              <a:rPr lang="fr-FR" b="1" dirty="0">
                <a:solidFill>
                  <a:srgbClr val="FF8135"/>
                </a:solidFill>
              </a:rPr>
              <a:t>Nouveau :</a:t>
            </a:r>
            <a:endParaRPr lang="fr-FR" dirty="0"/>
          </a:p>
          <a:p>
            <a:pPr algn="l"/>
            <a:r>
              <a:rPr lang="fr-FR" sz="1200" dirty="0"/>
              <a:t>A compter du 1er janvier 2019, le prélèvement forfaitaire unique (PFU) s’applique sur les gains perçus au titre de sortie anticipée d’un PEA (avant 5 ans).</a:t>
            </a:r>
          </a:p>
          <a:p>
            <a:pPr algn="l"/>
            <a:r>
              <a:rPr lang="fr-FR" sz="1200" dirty="0"/>
              <a:t>Ainsi le taux de 12,8 % se substitue aux taux d'imposition forfaitaires de 22,5 % et 19 %.</a:t>
            </a:r>
          </a:p>
          <a:p>
            <a:pPr algn="l"/>
            <a:r>
              <a:rPr lang="fr-FR" sz="1200" dirty="0"/>
              <a:t>Sur option globale, le contribuable peut choisir d’être imposé selon le barème progressif de l’IR </a:t>
            </a:r>
          </a:p>
          <a:p>
            <a:endParaRPr lang="fr-FR" dirty="0"/>
          </a:p>
        </p:txBody>
      </p:sp>
      <p:sp>
        <p:nvSpPr>
          <p:cNvPr id="6" name="Holder 6">
            <a:extLst>
              <a:ext uri="{FF2B5EF4-FFF2-40B4-BE49-F238E27FC236}">
                <a16:creationId xmlns:a16="http://schemas.microsoft.com/office/drawing/2014/main" id="{BEA75D7E-466A-4913-B05D-02D47A2C424C}"/>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56</a:t>
            </a:fld>
            <a:endParaRPr lang="fr-FR" dirty="0"/>
          </a:p>
        </p:txBody>
      </p:sp>
      <p:graphicFrame>
        <p:nvGraphicFramePr>
          <p:cNvPr id="2" name="Tableau 1">
            <a:extLst>
              <a:ext uri="{FF2B5EF4-FFF2-40B4-BE49-F238E27FC236}">
                <a16:creationId xmlns:a16="http://schemas.microsoft.com/office/drawing/2014/main" id="{D1172E86-16CB-46F7-B215-D3B43730F112}"/>
              </a:ext>
            </a:extLst>
          </p:cNvPr>
          <p:cNvGraphicFramePr>
            <a:graphicFrameLocks noGrp="1"/>
          </p:cNvGraphicFramePr>
          <p:nvPr>
            <p:extLst>
              <p:ext uri="{D42A27DB-BD31-4B8C-83A1-F6EECF244321}">
                <p14:modId xmlns:p14="http://schemas.microsoft.com/office/powerpoint/2010/main" val="2568974751"/>
              </p:ext>
            </p:extLst>
          </p:nvPr>
        </p:nvGraphicFramePr>
        <p:xfrm>
          <a:off x="2604000" y="1039217"/>
          <a:ext cx="6400800" cy="2148081"/>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662114203"/>
                    </a:ext>
                  </a:extLst>
                </a:gridCol>
                <a:gridCol w="1210291">
                  <a:extLst>
                    <a:ext uri="{9D8B030D-6E8A-4147-A177-3AD203B41FA5}">
                      <a16:colId xmlns:a16="http://schemas.microsoft.com/office/drawing/2014/main" val="2584207589"/>
                    </a:ext>
                  </a:extLst>
                </a:gridCol>
                <a:gridCol w="1137581">
                  <a:extLst>
                    <a:ext uri="{9D8B030D-6E8A-4147-A177-3AD203B41FA5}">
                      <a16:colId xmlns:a16="http://schemas.microsoft.com/office/drawing/2014/main" val="609204856"/>
                    </a:ext>
                  </a:extLst>
                </a:gridCol>
                <a:gridCol w="700128">
                  <a:extLst>
                    <a:ext uri="{9D8B030D-6E8A-4147-A177-3AD203B41FA5}">
                      <a16:colId xmlns:a16="http://schemas.microsoft.com/office/drawing/2014/main" val="2172251349"/>
                    </a:ext>
                  </a:extLst>
                </a:gridCol>
                <a:gridCol w="1752600">
                  <a:extLst>
                    <a:ext uri="{9D8B030D-6E8A-4147-A177-3AD203B41FA5}">
                      <a16:colId xmlns:a16="http://schemas.microsoft.com/office/drawing/2014/main" val="2876850236"/>
                    </a:ext>
                  </a:extLst>
                </a:gridCol>
              </a:tblGrid>
              <a:tr h="355554">
                <a:tc>
                  <a:txBody>
                    <a:bodyPr/>
                    <a:lstStyle/>
                    <a:p>
                      <a:r>
                        <a:rPr lang="fr-FR" sz="1100" dirty="0"/>
                        <a:t>Fiscalité du Gain net</a:t>
                      </a:r>
                    </a:p>
                  </a:txBody>
                  <a:tcPr/>
                </a:tc>
                <a:tc>
                  <a:txBody>
                    <a:bodyPr/>
                    <a:lstStyle/>
                    <a:p>
                      <a:pPr algn="ctr"/>
                      <a:r>
                        <a:rPr lang="fr-FR" sz="1100" dirty="0"/>
                        <a:t>12,8 %</a:t>
                      </a:r>
                    </a:p>
                  </a:txBody>
                  <a:tcPr/>
                </a:tc>
                <a:tc>
                  <a:txBody>
                    <a:bodyPr/>
                    <a:lstStyle/>
                    <a:p>
                      <a:pPr algn="ctr"/>
                      <a:r>
                        <a:rPr lang="fr-FR" sz="1100" dirty="0"/>
                        <a:t>12,8 %</a:t>
                      </a:r>
                    </a:p>
                  </a:txBody>
                  <a:tcPr/>
                </a:tc>
                <a:tc>
                  <a:txBody>
                    <a:bodyPr/>
                    <a:lstStyle/>
                    <a:p>
                      <a:pPr algn="ctr"/>
                      <a:r>
                        <a:rPr lang="fr-FR" sz="1100" dirty="0"/>
                        <a:t>O %</a:t>
                      </a:r>
                    </a:p>
                  </a:txBody>
                  <a:tcPr/>
                </a:tc>
                <a:tc>
                  <a:txBody>
                    <a:bodyPr/>
                    <a:lstStyle/>
                    <a:p>
                      <a:pPr algn="ctr"/>
                      <a:r>
                        <a:rPr lang="fr-FR" sz="1400" b="0" dirty="0"/>
                        <a:t>0%</a:t>
                      </a:r>
                    </a:p>
                  </a:txBody>
                  <a:tcPr/>
                </a:tc>
                <a:extLst>
                  <a:ext uri="{0D108BD9-81ED-4DB2-BD59-A6C34878D82A}">
                    <a16:rowId xmlns:a16="http://schemas.microsoft.com/office/drawing/2014/main" val="923365111"/>
                  </a:ext>
                </a:extLst>
              </a:tr>
              <a:tr h="496801">
                <a:tc>
                  <a:txBody>
                    <a:bodyPr/>
                    <a:lstStyle/>
                    <a:p>
                      <a:r>
                        <a:rPr lang="fr-FR" sz="1100" b="1" dirty="0"/>
                        <a:t>Prélèvements sociaux</a:t>
                      </a:r>
                    </a:p>
                  </a:txBody>
                  <a:tcPr>
                    <a:solidFill>
                      <a:srgbClr val="8CD4BF"/>
                    </a:solidFill>
                  </a:tcPr>
                </a:tc>
                <a:tc>
                  <a:txBody>
                    <a:bodyPr/>
                    <a:lstStyle/>
                    <a:p>
                      <a:pPr algn="ctr"/>
                      <a:r>
                        <a:rPr lang="fr-FR" sz="1100" dirty="0"/>
                        <a:t>17,20 %</a:t>
                      </a:r>
                    </a:p>
                  </a:txBody>
                  <a:tcPr>
                    <a:solidFill>
                      <a:srgbClr val="8CD4BF"/>
                    </a:solidFill>
                  </a:tcPr>
                </a:tc>
                <a:tc>
                  <a:txBody>
                    <a:bodyPr/>
                    <a:lstStyle/>
                    <a:p>
                      <a:pPr algn="ctr"/>
                      <a:r>
                        <a:rPr lang="fr-FR" sz="1100" dirty="0"/>
                        <a:t>17,20 %</a:t>
                      </a:r>
                    </a:p>
                  </a:txBody>
                  <a:tcPr>
                    <a:solidFill>
                      <a:srgbClr val="8CD4BF"/>
                    </a:solidFill>
                  </a:tcPr>
                </a:tc>
                <a:tc gridSpan="2">
                  <a:txBody>
                    <a:bodyPr/>
                    <a:lstStyle/>
                    <a:p>
                      <a:pPr algn="ctr"/>
                      <a:r>
                        <a:rPr lang="fr-FR" sz="1100" dirty="0"/>
                        <a:t>Taux historiques puis 17,20 %</a:t>
                      </a:r>
                    </a:p>
                  </a:txBody>
                  <a:tcPr>
                    <a:solidFill>
                      <a:srgbClr val="8CD4BF"/>
                    </a:solidFill>
                  </a:tcPr>
                </a:tc>
                <a:tc hMerge="1">
                  <a:txBody>
                    <a:bodyPr/>
                    <a:lstStyle/>
                    <a:p>
                      <a:pPr algn="ctr"/>
                      <a:endParaRPr lang="fr-FR" sz="1400" dirty="0"/>
                    </a:p>
                  </a:txBody>
                  <a:tcPr/>
                </a:tc>
                <a:extLst>
                  <a:ext uri="{0D108BD9-81ED-4DB2-BD59-A6C34878D82A}">
                    <a16:rowId xmlns:a16="http://schemas.microsoft.com/office/drawing/2014/main" val="1743013138"/>
                  </a:ext>
                </a:extLst>
              </a:tr>
              <a:tr h="496801">
                <a:tc>
                  <a:txBody>
                    <a:bodyPr/>
                    <a:lstStyle/>
                    <a:p>
                      <a:r>
                        <a:rPr lang="fr-FR" sz="1100" b="1" dirty="0"/>
                        <a:t>Retraits partiels</a:t>
                      </a:r>
                    </a:p>
                  </a:txBody>
                  <a:tcPr>
                    <a:solidFill>
                      <a:srgbClr val="8CD4BF"/>
                    </a:solidFill>
                  </a:tcPr>
                </a:tc>
                <a:tc gridSpan="3">
                  <a:txBody>
                    <a:bodyPr/>
                    <a:lstStyle/>
                    <a:p>
                      <a:pPr algn="ctr"/>
                      <a:r>
                        <a:rPr lang="fr-FR" sz="1100" dirty="0"/>
                        <a:t>Clôture automatique</a:t>
                      </a:r>
                    </a:p>
                  </a:txBody>
                  <a:tcPr>
                    <a:solidFill>
                      <a:srgbClr val="8CD4BF"/>
                    </a:solidFill>
                  </a:tcPr>
                </a:tc>
                <a:tc hMerge="1">
                  <a:txBody>
                    <a:bodyPr/>
                    <a:lstStyle/>
                    <a:p>
                      <a:endParaRPr lang="fr-FR" dirty="0"/>
                    </a:p>
                  </a:txBody>
                  <a:tcPr/>
                </a:tc>
                <a:tc hMerge="1">
                  <a:txBody>
                    <a:bodyPr/>
                    <a:lstStyle/>
                    <a:p>
                      <a:pPr algn="ctr"/>
                      <a:endParaRPr lang="fr-FR" sz="1400" dirty="0"/>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100" dirty="0"/>
                        <a:t>Maintien du PEA sans nouveau versement</a:t>
                      </a:r>
                    </a:p>
                    <a:p>
                      <a:pPr algn="ctr"/>
                      <a:endParaRPr lang="fr-FR" sz="1100" dirty="0"/>
                    </a:p>
                  </a:txBody>
                  <a:tcPr>
                    <a:solidFill>
                      <a:srgbClr val="8CD4BF"/>
                    </a:solidFill>
                  </a:tcPr>
                </a:tc>
                <a:extLst>
                  <a:ext uri="{0D108BD9-81ED-4DB2-BD59-A6C34878D82A}">
                    <a16:rowId xmlns:a16="http://schemas.microsoft.com/office/drawing/2014/main" val="3337365691"/>
                  </a:ext>
                </a:extLst>
              </a:tr>
              <a:tr h="701366">
                <a:tc>
                  <a:txBody>
                    <a:bodyPr/>
                    <a:lstStyle/>
                    <a:p>
                      <a:r>
                        <a:rPr lang="fr-FR" sz="1100" b="1" dirty="0"/>
                        <a:t>Clôture du PEA</a:t>
                      </a:r>
                    </a:p>
                  </a:txBody>
                  <a:tcPr>
                    <a:solidFill>
                      <a:srgbClr val="8CD4BF"/>
                    </a:solidFill>
                  </a:tcPr>
                </a:tc>
                <a:tc gridSpan="3">
                  <a:txBody>
                    <a:bodyPr/>
                    <a:lstStyle/>
                    <a:p>
                      <a:pPr algn="ctr"/>
                      <a:r>
                        <a:rPr lang="fr-FR" sz="1100" dirty="0"/>
                        <a:t>Capital et/ou Titres</a:t>
                      </a:r>
                    </a:p>
                  </a:txBody>
                  <a:tcPr>
                    <a:solidFill>
                      <a:srgbClr val="8CD4BF"/>
                    </a:solidFill>
                  </a:tcPr>
                </a:tc>
                <a:tc hMerge="1">
                  <a:txBody>
                    <a:bodyPr/>
                    <a:lstStyle/>
                    <a:p>
                      <a:endParaRPr lang="fr-FR" dirty="0"/>
                    </a:p>
                  </a:txBody>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100" dirty="0"/>
                        <a:t>Capital et/ou Titres ou </a:t>
                      </a:r>
                    </a:p>
                    <a:p>
                      <a:pPr marL="0" marR="0" lvl="0" indent="0" algn="ctr" defTabSz="914400" eaLnBrk="1" fontAlgn="auto" latinLnBrk="0" hangingPunct="1">
                        <a:lnSpc>
                          <a:spcPct val="100000"/>
                        </a:lnSpc>
                        <a:spcBef>
                          <a:spcPts val="0"/>
                        </a:spcBef>
                        <a:spcAft>
                          <a:spcPts val="0"/>
                        </a:spcAft>
                        <a:buClrTx/>
                        <a:buSzTx/>
                        <a:buFontTx/>
                        <a:buNone/>
                        <a:tabLst/>
                        <a:defRPr/>
                      </a:pPr>
                      <a:r>
                        <a:rPr lang="fr-FR" sz="1100" dirty="0"/>
                        <a:t>rente viagère exonéré d’impôts (mais pas de PS)</a:t>
                      </a:r>
                    </a:p>
                  </a:txBody>
                  <a:tcPr>
                    <a:solidFill>
                      <a:srgbClr val="8CD4BF"/>
                    </a:solidFill>
                  </a:tcPr>
                </a:tc>
                <a:extLst>
                  <a:ext uri="{0D108BD9-81ED-4DB2-BD59-A6C34878D82A}">
                    <a16:rowId xmlns:a16="http://schemas.microsoft.com/office/drawing/2014/main" val="4040992198"/>
                  </a:ext>
                </a:extLst>
              </a:tr>
            </a:tbl>
          </a:graphicData>
        </a:graphic>
      </p:graphicFrame>
      <p:sp>
        <p:nvSpPr>
          <p:cNvPr id="8" name="Espace réservé du contenu 7">
            <a:extLst>
              <a:ext uri="{FF2B5EF4-FFF2-40B4-BE49-F238E27FC236}">
                <a16:creationId xmlns:a16="http://schemas.microsoft.com/office/drawing/2014/main" id="{AE5F6055-88A3-48D1-AA7E-FCE6215C53BD}"/>
              </a:ext>
            </a:extLst>
          </p:cNvPr>
          <p:cNvSpPr>
            <a:spLocks noGrp="1"/>
          </p:cNvSpPr>
          <p:nvPr>
            <p:ph sz="quarter" idx="11"/>
          </p:nvPr>
        </p:nvSpPr>
        <p:spPr>
          <a:xfrm>
            <a:off x="2819400" y="239765"/>
            <a:ext cx="6096000" cy="3048000"/>
          </a:xfrm>
        </p:spPr>
        <p:txBody>
          <a:bodyPr/>
          <a:lstStyle/>
          <a:p>
            <a:r>
              <a:rPr lang="fr-FR" dirty="0"/>
              <a:t>PEA :</a:t>
            </a:r>
          </a:p>
        </p:txBody>
      </p:sp>
      <p:sp>
        <p:nvSpPr>
          <p:cNvPr id="9" name="Flèche : bas 8">
            <a:extLst>
              <a:ext uri="{FF2B5EF4-FFF2-40B4-BE49-F238E27FC236}">
                <a16:creationId xmlns:a16="http://schemas.microsoft.com/office/drawing/2014/main" id="{662F31F9-92F4-4FA0-BEA7-C5DFF99571ED}"/>
              </a:ext>
            </a:extLst>
          </p:cNvPr>
          <p:cNvSpPr/>
          <p:nvPr/>
        </p:nvSpPr>
        <p:spPr>
          <a:xfrm>
            <a:off x="5118600" y="469889"/>
            <a:ext cx="685800" cy="44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2 ans</a:t>
            </a:r>
          </a:p>
        </p:txBody>
      </p:sp>
      <p:sp>
        <p:nvSpPr>
          <p:cNvPr id="10" name="Flèche : bas 9">
            <a:extLst>
              <a:ext uri="{FF2B5EF4-FFF2-40B4-BE49-F238E27FC236}">
                <a16:creationId xmlns:a16="http://schemas.microsoft.com/office/drawing/2014/main" id="{2E4F4FC4-C474-4495-90C7-B98E1109F632}"/>
              </a:ext>
            </a:extLst>
          </p:cNvPr>
          <p:cNvSpPr/>
          <p:nvPr/>
        </p:nvSpPr>
        <p:spPr>
          <a:xfrm>
            <a:off x="6248400" y="470472"/>
            <a:ext cx="685800" cy="44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5 ans</a:t>
            </a:r>
          </a:p>
        </p:txBody>
      </p:sp>
      <p:sp>
        <p:nvSpPr>
          <p:cNvPr id="11" name="Flèche : bas 10">
            <a:extLst>
              <a:ext uri="{FF2B5EF4-FFF2-40B4-BE49-F238E27FC236}">
                <a16:creationId xmlns:a16="http://schemas.microsoft.com/office/drawing/2014/main" id="{F6377664-7284-46F6-AC52-EF4D5616D3FA}"/>
              </a:ext>
            </a:extLst>
          </p:cNvPr>
          <p:cNvSpPr/>
          <p:nvPr/>
        </p:nvSpPr>
        <p:spPr>
          <a:xfrm>
            <a:off x="6999794" y="472551"/>
            <a:ext cx="685800" cy="447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t>8 ans</a:t>
            </a:r>
          </a:p>
        </p:txBody>
      </p:sp>
    </p:spTree>
    <p:extLst>
      <p:ext uri="{BB962C8B-B14F-4D97-AF65-F5344CB8AC3E}">
        <p14:creationId xmlns:p14="http://schemas.microsoft.com/office/powerpoint/2010/main" val="1870296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Evolution du CITE </a:t>
            </a:r>
          </a:p>
          <a:p>
            <a:r>
              <a:rPr lang="fr-FR" dirty="0"/>
              <a:t>Crédit d‘Impôt pour la Transition Energétique </a:t>
            </a:r>
          </a:p>
        </p:txBody>
      </p:sp>
    </p:spTree>
    <p:extLst>
      <p:ext uri="{BB962C8B-B14F-4D97-AF65-F5344CB8AC3E}">
        <p14:creationId xmlns:p14="http://schemas.microsoft.com/office/powerpoint/2010/main" val="34685291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BA1A9374-8113-4405-BD41-A3281AB37BCC}"/>
              </a:ext>
            </a:extLst>
          </p:cNvPr>
          <p:cNvPicPr>
            <a:picLocks noGrp="1" noChangeAspect="1"/>
          </p:cNvPicPr>
          <p:nvPr>
            <p:ph sz="quarter" idx="11"/>
          </p:nvPr>
        </p:nvPicPr>
        <p:blipFill>
          <a:blip r:embed="rId3" cstate="print">
            <a:extLst>
              <a:ext uri="{28A0092B-C50C-407E-A947-70E740481C1C}">
                <a14:useLocalDpi xmlns:a14="http://schemas.microsoft.com/office/drawing/2010/main" val="0"/>
              </a:ext>
            </a:extLst>
          </a:blip>
          <a:stretch>
            <a:fillRect/>
          </a:stretch>
        </p:blipFill>
        <p:spPr>
          <a:xfrm>
            <a:off x="5867400" y="167495"/>
            <a:ext cx="3124200" cy="1340630"/>
          </a:xfrm>
        </p:spPr>
      </p:pic>
      <p:sp>
        <p:nvSpPr>
          <p:cNvPr id="3" name="Espace réservé du texte 2">
            <a:extLst>
              <a:ext uri="{FF2B5EF4-FFF2-40B4-BE49-F238E27FC236}">
                <a16:creationId xmlns:a16="http://schemas.microsoft.com/office/drawing/2014/main" id="{49F529C7-E68F-454E-A9F5-9F0ECF26B29F}"/>
              </a:ext>
            </a:extLst>
          </p:cNvPr>
          <p:cNvSpPr>
            <a:spLocks noGrp="1"/>
          </p:cNvSpPr>
          <p:nvPr>
            <p:ph type="body" sz="quarter" idx="12"/>
          </p:nvPr>
        </p:nvSpPr>
        <p:spPr/>
        <p:txBody>
          <a:bodyPr/>
          <a:lstStyle/>
          <a:p>
            <a:r>
              <a:rPr lang="fr-FR" b="1" dirty="0">
                <a:solidFill>
                  <a:srgbClr val="334D5C"/>
                </a:solidFill>
              </a:rPr>
              <a:t>CITE</a:t>
            </a:r>
          </a:p>
        </p:txBody>
      </p:sp>
      <p:sp>
        <p:nvSpPr>
          <p:cNvPr id="4" name="Espace réservé du contenu 3">
            <a:extLst>
              <a:ext uri="{FF2B5EF4-FFF2-40B4-BE49-F238E27FC236}">
                <a16:creationId xmlns:a16="http://schemas.microsoft.com/office/drawing/2014/main" id="{97F738E6-988E-4151-8BC1-5315A02F3C8B}"/>
              </a:ext>
            </a:extLst>
          </p:cNvPr>
          <p:cNvSpPr>
            <a:spLocks noGrp="1"/>
          </p:cNvSpPr>
          <p:nvPr>
            <p:ph sz="quarter" idx="13"/>
          </p:nvPr>
        </p:nvSpPr>
        <p:spPr>
          <a:xfrm>
            <a:off x="2895600" y="1667817"/>
            <a:ext cx="6096000" cy="1783408"/>
          </a:xfrm>
        </p:spPr>
        <p:txBody>
          <a:bodyPr/>
          <a:lstStyle/>
          <a:p>
            <a:pPr marL="285750" indent="-285750" algn="just">
              <a:buFont typeface="Arial" panose="020B0604020202020204" pitchFamily="34" charset="0"/>
              <a:buChar char="•"/>
            </a:pPr>
            <a:r>
              <a:rPr lang="fr-FR" dirty="0"/>
              <a:t>Le Crédit d'impôt pour la transition énergétique (CITE) ne sera pas transformé en prime l'an prochain comme initialement prévu. Il est de nouveau prorogé pour les dépenses effectuée en 2019.</a:t>
            </a:r>
          </a:p>
          <a:p>
            <a:pPr marL="285750" indent="-285750" algn="just">
              <a:buFont typeface="Arial" panose="020B0604020202020204" pitchFamily="34" charset="0"/>
              <a:buChar char="•"/>
            </a:pPr>
            <a:r>
              <a:rPr lang="fr-FR" dirty="0"/>
              <a:t>Nouveau dès </a:t>
            </a:r>
            <a:r>
              <a:rPr lang="fr-FR" b="1" dirty="0">
                <a:solidFill>
                  <a:srgbClr val="FF8135"/>
                </a:solidFill>
              </a:rPr>
              <a:t>le 1er janvier 2019 :</a:t>
            </a:r>
          </a:p>
          <a:p>
            <a:pPr marL="669707" lvl="1" indent="-285750" algn="just">
              <a:buFont typeface="Arial" panose="020B0604020202020204" pitchFamily="34" charset="0"/>
              <a:buChar char="•"/>
            </a:pPr>
            <a:r>
              <a:rPr lang="fr-FR" dirty="0"/>
              <a:t>Un CITE de 50 % sera octroyé pour </a:t>
            </a:r>
            <a:r>
              <a:rPr lang="fr-FR" b="1" dirty="0">
                <a:solidFill>
                  <a:schemeClr val="tx1"/>
                </a:solidFill>
              </a:rPr>
              <a:t>la dépose </a:t>
            </a:r>
            <a:r>
              <a:rPr lang="fr-FR" dirty="0"/>
              <a:t>d’une cuve à fioul (conditions de ressources à respecter cependant) </a:t>
            </a:r>
          </a:p>
          <a:p>
            <a:pPr marL="669707" lvl="1" indent="-285750" algn="just">
              <a:buFont typeface="Arial" panose="020B0604020202020204" pitchFamily="34" charset="0"/>
              <a:buChar char="•"/>
            </a:pPr>
            <a:r>
              <a:rPr lang="fr-FR" dirty="0"/>
              <a:t>Prise en compte des </a:t>
            </a:r>
            <a:r>
              <a:rPr lang="fr-FR" b="1" dirty="0">
                <a:solidFill>
                  <a:srgbClr val="FF8135"/>
                </a:solidFill>
              </a:rPr>
              <a:t>coûts de main-d’œuvre pour la pose </a:t>
            </a:r>
            <a:r>
              <a:rPr lang="fr-FR" dirty="0"/>
              <a:t>d’un nouveau système (pompe à chaleur, chaudière à bois, etc.) : CITE au taux de 30 % mais selon conditions de ressources et se basant sur le montant de la facture TTC.</a:t>
            </a:r>
          </a:p>
          <a:p>
            <a:pPr marL="669707" lvl="1" indent="-285750" algn="just">
              <a:buFont typeface="Arial" panose="020B0604020202020204" pitchFamily="34" charset="0"/>
              <a:buChar char="•"/>
            </a:pPr>
            <a:r>
              <a:rPr lang="fr-FR" b="1" dirty="0">
                <a:solidFill>
                  <a:srgbClr val="FF8135"/>
                </a:solidFill>
              </a:rPr>
              <a:t>Matériaux d’isolation thermique </a:t>
            </a:r>
            <a:r>
              <a:rPr lang="fr-FR" dirty="0"/>
              <a:t>des parois vitrées (si remplacement de parois en simple vitrage) : </a:t>
            </a:r>
            <a:r>
              <a:rPr lang="fr-FR" b="1" dirty="0">
                <a:solidFill>
                  <a:srgbClr val="FF8135"/>
                </a:solidFill>
              </a:rPr>
              <a:t>CITE au taux de 15 % </a:t>
            </a:r>
            <a:r>
              <a:rPr lang="fr-FR" dirty="0"/>
              <a:t>dans la limite d’un plafond.</a:t>
            </a:r>
          </a:p>
        </p:txBody>
      </p:sp>
      <p:sp>
        <p:nvSpPr>
          <p:cNvPr id="5" name="Holder 6">
            <a:extLst>
              <a:ext uri="{FF2B5EF4-FFF2-40B4-BE49-F238E27FC236}">
                <a16:creationId xmlns:a16="http://schemas.microsoft.com/office/drawing/2014/main" id="{F14CD6EF-7752-42E0-B987-0AC5B0FCD918}"/>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58</a:t>
            </a:fld>
            <a:endParaRPr lang="fr-FR" dirty="0"/>
          </a:p>
        </p:txBody>
      </p:sp>
    </p:spTree>
    <p:extLst>
      <p:ext uri="{BB962C8B-B14F-4D97-AF65-F5344CB8AC3E}">
        <p14:creationId xmlns:p14="http://schemas.microsoft.com/office/powerpoint/2010/main" val="232166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A771C1F-C5D7-482A-AF42-42E6E3DEA3BE}"/>
              </a:ext>
            </a:extLst>
          </p:cNvPr>
          <p:cNvSpPr>
            <a:spLocks noGrp="1"/>
          </p:cNvSpPr>
          <p:nvPr>
            <p:ph sz="quarter" idx="11"/>
          </p:nvPr>
        </p:nvSpPr>
        <p:spPr/>
        <p:txBody>
          <a:bodyPr/>
          <a:lstStyle/>
          <a:p>
            <a:r>
              <a:rPr lang="fr-FR" sz="1600" dirty="0"/>
              <a:t>Choisissez le bon taux de crédit d’impôt en fonction de la dépense :</a:t>
            </a:r>
          </a:p>
          <a:p>
            <a:endParaRPr lang="fr-FR" dirty="0"/>
          </a:p>
        </p:txBody>
      </p:sp>
      <p:sp>
        <p:nvSpPr>
          <p:cNvPr id="3" name="Espace réservé du texte 2">
            <a:extLst>
              <a:ext uri="{FF2B5EF4-FFF2-40B4-BE49-F238E27FC236}">
                <a16:creationId xmlns:a16="http://schemas.microsoft.com/office/drawing/2014/main" id="{4AAA9860-5108-47F8-98A1-F2D45D730217}"/>
              </a:ext>
            </a:extLst>
          </p:cNvPr>
          <p:cNvSpPr>
            <a:spLocks noGrp="1"/>
          </p:cNvSpPr>
          <p:nvPr>
            <p:ph type="body" sz="quarter" idx="12"/>
          </p:nvPr>
        </p:nvSpPr>
        <p:spPr/>
        <p:txBody>
          <a:bodyPr/>
          <a:lstStyle/>
          <a:p>
            <a:r>
              <a:rPr lang="fr-FR" b="1" dirty="0"/>
              <a:t>CITE</a:t>
            </a:r>
          </a:p>
        </p:txBody>
      </p:sp>
      <p:graphicFrame>
        <p:nvGraphicFramePr>
          <p:cNvPr id="7" name="Espace réservé du contenu 6">
            <a:extLst>
              <a:ext uri="{FF2B5EF4-FFF2-40B4-BE49-F238E27FC236}">
                <a16:creationId xmlns:a16="http://schemas.microsoft.com/office/drawing/2014/main" id="{B701DF71-6033-4037-AE68-C89B365F07AF}"/>
              </a:ext>
            </a:extLst>
          </p:cNvPr>
          <p:cNvGraphicFramePr>
            <a:graphicFrameLocks noGrp="1"/>
          </p:cNvGraphicFramePr>
          <p:nvPr>
            <p:ph sz="quarter" idx="13"/>
            <p:extLst>
              <p:ext uri="{D42A27DB-BD31-4B8C-83A1-F6EECF244321}">
                <p14:modId xmlns:p14="http://schemas.microsoft.com/office/powerpoint/2010/main" val="504595393"/>
              </p:ext>
            </p:extLst>
          </p:nvPr>
        </p:nvGraphicFramePr>
        <p:xfrm>
          <a:off x="3021600" y="1096962"/>
          <a:ext cx="6096000" cy="178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Espace réservé du contenu 6">
            <a:extLst>
              <a:ext uri="{FF2B5EF4-FFF2-40B4-BE49-F238E27FC236}">
                <a16:creationId xmlns:a16="http://schemas.microsoft.com/office/drawing/2014/main" id="{9BA7066D-00D1-44E5-8C2A-8F5F68E2A519}"/>
              </a:ext>
            </a:extLst>
          </p:cNvPr>
          <p:cNvGraphicFramePr>
            <a:graphicFrameLocks/>
          </p:cNvGraphicFramePr>
          <p:nvPr>
            <p:extLst>
              <p:ext uri="{D42A27DB-BD31-4B8C-83A1-F6EECF244321}">
                <p14:modId xmlns:p14="http://schemas.microsoft.com/office/powerpoint/2010/main" val="668770855"/>
              </p:ext>
            </p:extLst>
          </p:nvPr>
        </p:nvGraphicFramePr>
        <p:xfrm>
          <a:off x="3021600" y="3108325"/>
          <a:ext cx="6096000" cy="17827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Holder 6">
            <a:extLst>
              <a:ext uri="{FF2B5EF4-FFF2-40B4-BE49-F238E27FC236}">
                <a16:creationId xmlns:a16="http://schemas.microsoft.com/office/drawing/2014/main" id="{F559A684-41C8-4FBD-957A-E7F6A9B628B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59</a:t>
            </a:fld>
            <a:endParaRPr lang="fr-FR" dirty="0"/>
          </a:p>
        </p:txBody>
      </p:sp>
    </p:spTree>
    <p:extLst>
      <p:ext uri="{BB962C8B-B14F-4D97-AF65-F5344CB8AC3E}">
        <p14:creationId xmlns:p14="http://schemas.microsoft.com/office/powerpoint/2010/main" val="2183595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A771C1F-C5D7-482A-AF42-42E6E3DEA3BE}"/>
              </a:ext>
            </a:extLst>
          </p:cNvPr>
          <p:cNvSpPr>
            <a:spLocks noGrp="1"/>
          </p:cNvSpPr>
          <p:nvPr>
            <p:ph sz="quarter" idx="11"/>
          </p:nvPr>
        </p:nvSpPr>
        <p:spPr/>
        <p:txBody>
          <a:bodyPr/>
          <a:lstStyle/>
          <a:p>
            <a:r>
              <a:rPr lang="fr-FR" sz="1600" dirty="0"/>
              <a:t>Choisissez le bon taux de crédit d’impôt en fonction de la dépense :</a:t>
            </a:r>
          </a:p>
          <a:p>
            <a:endParaRPr lang="fr-FR" dirty="0"/>
          </a:p>
        </p:txBody>
      </p:sp>
      <p:sp>
        <p:nvSpPr>
          <p:cNvPr id="3" name="Espace réservé du texte 2">
            <a:extLst>
              <a:ext uri="{FF2B5EF4-FFF2-40B4-BE49-F238E27FC236}">
                <a16:creationId xmlns:a16="http://schemas.microsoft.com/office/drawing/2014/main" id="{4AAA9860-5108-47F8-98A1-F2D45D730217}"/>
              </a:ext>
            </a:extLst>
          </p:cNvPr>
          <p:cNvSpPr>
            <a:spLocks noGrp="1"/>
          </p:cNvSpPr>
          <p:nvPr>
            <p:ph type="body" sz="quarter" idx="12"/>
          </p:nvPr>
        </p:nvSpPr>
        <p:spPr/>
        <p:txBody>
          <a:bodyPr/>
          <a:lstStyle/>
          <a:p>
            <a:r>
              <a:rPr lang="fr-FR" b="1" dirty="0"/>
              <a:t>CITE</a:t>
            </a:r>
          </a:p>
        </p:txBody>
      </p:sp>
      <p:graphicFrame>
        <p:nvGraphicFramePr>
          <p:cNvPr id="7" name="Espace réservé du contenu 6">
            <a:extLst>
              <a:ext uri="{FF2B5EF4-FFF2-40B4-BE49-F238E27FC236}">
                <a16:creationId xmlns:a16="http://schemas.microsoft.com/office/drawing/2014/main" id="{B701DF71-6033-4037-AE68-C89B365F07AF}"/>
              </a:ext>
            </a:extLst>
          </p:cNvPr>
          <p:cNvGraphicFramePr>
            <a:graphicFrameLocks noGrp="1"/>
          </p:cNvGraphicFramePr>
          <p:nvPr>
            <p:ph sz="quarter" idx="13"/>
            <p:extLst>
              <p:ext uri="{D42A27DB-BD31-4B8C-83A1-F6EECF244321}">
                <p14:modId xmlns:p14="http://schemas.microsoft.com/office/powerpoint/2010/main" val="3999953388"/>
              </p:ext>
            </p:extLst>
          </p:nvPr>
        </p:nvGraphicFramePr>
        <p:xfrm>
          <a:off x="3021600" y="1096962"/>
          <a:ext cx="6096000" cy="178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Espace réservé du contenu 6">
            <a:extLst>
              <a:ext uri="{FF2B5EF4-FFF2-40B4-BE49-F238E27FC236}">
                <a16:creationId xmlns:a16="http://schemas.microsoft.com/office/drawing/2014/main" id="{9BA7066D-00D1-44E5-8C2A-8F5F68E2A519}"/>
              </a:ext>
            </a:extLst>
          </p:cNvPr>
          <p:cNvGraphicFramePr>
            <a:graphicFrameLocks/>
          </p:cNvGraphicFramePr>
          <p:nvPr/>
        </p:nvGraphicFramePr>
        <p:xfrm>
          <a:off x="3021600" y="3108325"/>
          <a:ext cx="6096000" cy="17827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5" name="Connecteur droit avec flèche 4">
            <a:extLst>
              <a:ext uri="{FF2B5EF4-FFF2-40B4-BE49-F238E27FC236}">
                <a16:creationId xmlns:a16="http://schemas.microsoft.com/office/drawing/2014/main" id="{3FCF57E1-CCBD-4F61-9F37-01EBE25F2F08}"/>
              </a:ext>
            </a:extLst>
          </p:cNvPr>
          <p:cNvCxnSpPr/>
          <p:nvPr/>
        </p:nvCxnSpPr>
        <p:spPr>
          <a:xfrm>
            <a:off x="3886200" y="2574925"/>
            <a:ext cx="4419600" cy="8382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9" name="Connecteur droit avec flèche 8">
            <a:extLst>
              <a:ext uri="{FF2B5EF4-FFF2-40B4-BE49-F238E27FC236}">
                <a16:creationId xmlns:a16="http://schemas.microsoft.com/office/drawing/2014/main" id="{2DD12381-0EBB-466F-90BA-37983FC78C12}"/>
              </a:ext>
            </a:extLst>
          </p:cNvPr>
          <p:cNvCxnSpPr/>
          <p:nvPr/>
        </p:nvCxnSpPr>
        <p:spPr>
          <a:xfrm flipH="1">
            <a:off x="4495800" y="2651125"/>
            <a:ext cx="1905000" cy="6096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Connecteur droit avec flèche 10">
            <a:extLst>
              <a:ext uri="{FF2B5EF4-FFF2-40B4-BE49-F238E27FC236}">
                <a16:creationId xmlns:a16="http://schemas.microsoft.com/office/drawing/2014/main" id="{5A16C233-AACB-45E0-B074-EC58B9603EF4}"/>
              </a:ext>
            </a:extLst>
          </p:cNvPr>
          <p:cNvCxnSpPr/>
          <p:nvPr/>
        </p:nvCxnSpPr>
        <p:spPr>
          <a:xfrm flipH="1">
            <a:off x="6248400" y="2498725"/>
            <a:ext cx="1905000" cy="9144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0" name="Holder 6">
            <a:extLst>
              <a:ext uri="{FF2B5EF4-FFF2-40B4-BE49-F238E27FC236}">
                <a16:creationId xmlns:a16="http://schemas.microsoft.com/office/drawing/2014/main" id="{07B07788-F00F-44EA-B9B5-D6C656A8664D}"/>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60</a:t>
            </a:fld>
            <a:endParaRPr lang="fr-FR" dirty="0"/>
          </a:p>
        </p:txBody>
      </p:sp>
    </p:spTree>
    <p:extLst>
      <p:ext uri="{BB962C8B-B14F-4D97-AF65-F5344CB8AC3E}">
        <p14:creationId xmlns:p14="http://schemas.microsoft.com/office/powerpoint/2010/main" val="29235296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Evolution des réductions et crédits d’impôts</a:t>
            </a:r>
          </a:p>
        </p:txBody>
      </p:sp>
    </p:spTree>
    <p:extLst>
      <p:ext uri="{BB962C8B-B14F-4D97-AF65-F5344CB8AC3E}">
        <p14:creationId xmlns:p14="http://schemas.microsoft.com/office/powerpoint/2010/main" val="21804566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C641F33-CEA4-46E3-A8B0-368FFEF423FF}"/>
              </a:ext>
            </a:extLst>
          </p:cNvPr>
          <p:cNvSpPr>
            <a:spLocks noGrp="1"/>
          </p:cNvSpPr>
          <p:nvPr>
            <p:ph type="body" sz="quarter" idx="12"/>
          </p:nvPr>
        </p:nvSpPr>
        <p:spPr/>
        <p:txBody>
          <a:bodyPr/>
          <a:lstStyle/>
          <a:p>
            <a:r>
              <a:rPr lang="fr-FR" dirty="0">
                <a:solidFill>
                  <a:srgbClr val="334D5C"/>
                </a:solidFill>
              </a:rPr>
              <a:t>Réductions d’impôts </a:t>
            </a:r>
          </a:p>
        </p:txBody>
      </p:sp>
      <p:sp>
        <p:nvSpPr>
          <p:cNvPr id="4" name="Espace réservé du contenu 3">
            <a:extLst>
              <a:ext uri="{FF2B5EF4-FFF2-40B4-BE49-F238E27FC236}">
                <a16:creationId xmlns:a16="http://schemas.microsoft.com/office/drawing/2014/main" id="{7F0C577F-2A53-4627-8D66-40FFAD6EA324}"/>
              </a:ext>
            </a:extLst>
          </p:cNvPr>
          <p:cNvSpPr>
            <a:spLocks noGrp="1"/>
          </p:cNvSpPr>
          <p:nvPr>
            <p:ph sz="quarter" idx="13"/>
          </p:nvPr>
        </p:nvSpPr>
        <p:spPr>
          <a:xfrm>
            <a:off x="2895600" y="3413125"/>
            <a:ext cx="6096000" cy="1783408"/>
          </a:xfrm>
        </p:spPr>
        <p:txBody>
          <a:bodyPr/>
          <a:lstStyle/>
          <a:p>
            <a:pPr marL="285750" indent="-285750" algn="just">
              <a:buClr>
                <a:srgbClr val="8CD4BF"/>
              </a:buClr>
              <a:buFont typeface="Arial" panose="020B0604020202020204" pitchFamily="34" charset="0"/>
              <a:buChar char="•"/>
            </a:pPr>
            <a:r>
              <a:rPr lang="fr-FR" dirty="0"/>
              <a:t>La réfaction* de 20 % en faveur des foyers fiscaux modestes est reconduite, les plafonds sont majorés </a:t>
            </a:r>
            <a:br>
              <a:rPr lang="fr-FR" dirty="0"/>
            </a:br>
            <a:r>
              <a:rPr lang="fr-FR" dirty="0"/>
              <a:t>(ex : 21 037 € de  revenu fiscal de référence pour un célibataire, 42 073 € pour un couple marié)</a:t>
            </a:r>
          </a:p>
          <a:p>
            <a:pPr algn="just">
              <a:buClr>
                <a:srgbClr val="8CD4BF"/>
              </a:buClr>
            </a:pPr>
            <a:endParaRPr lang="fr-FR" dirty="0"/>
          </a:p>
          <a:p>
            <a:pPr marL="285750" indent="-285750" algn="just">
              <a:buClr>
                <a:srgbClr val="8CD4BF"/>
              </a:buClr>
              <a:buFont typeface="Arial" panose="020B0604020202020204" pitchFamily="34" charset="0"/>
              <a:buChar char="•"/>
            </a:pPr>
            <a:r>
              <a:rPr lang="fr-FR" dirty="0"/>
              <a:t>La réfaction pour les habitants des DOM est réduite (slide suivant)</a:t>
            </a:r>
          </a:p>
          <a:p>
            <a:pPr marL="285750" indent="-285750">
              <a:buClr>
                <a:srgbClr val="8CD4BF"/>
              </a:buClr>
              <a:buFont typeface="Arial" panose="020B0604020202020204" pitchFamily="34" charset="0"/>
              <a:buChar char="•"/>
            </a:pPr>
            <a:endParaRPr lang="fr-FR" dirty="0"/>
          </a:p>
          <a:p>
            <a:pPr marL="285750" indent="-285750">
              <a:buClr>
                <a:srgbClr val="8CD4BF"/>
              </a:buClr>
              <a:buFont typeface="Arial" panose="020B0604020202020204" pitchFamily="34" charset="0"/>
              <a:buChar char="•"/>
            </a:pPr>
            <a:endParaRPr lang="fr-FR" dirty="0"/>
          </a:p>
          <a:p>
            <a:pPr algn="r">
              <a:buClr>
                <a:srgbClr val="8CD4BF"/>
              </a:buClr>
            </a:pPr>
            <a:r>
              <a:rPr lang="fr-FR" sz="1100" dirty="0"/>
              <a:t>*réfaction = réduction</a:t>
            </a:r>
          </a:p>
          <a:p>
            <a:endParaRPr lang="fr-FR" dirty="0"/>
          </a:p>
        </p:txBody>
      </p:sp>
      <p:sp>
        <p:nvSpPr>
          <p:cNvPr id="6" name="Holder 6">
            <a:extLst>
              <a:ext uri="{FF2B5EF4-FFF2-40B4-BE49-F238E27FC236}">
                <a16:creationId xmlns:a16="http://schemas.microsoft.com/office/drawing/2014/main" id="{1BD5172F-3C66-497A-96C8-97FFDDC1336A}"/>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62</a:t>
            </a:fld>
            <a:endParaRPr lang="fr-FR" dirty="0"/>
          </a:p>
        </p:txBody>
      </p:sp>
      <p:pic>
        <p:nvPicPr>
          <p:cNvPr id="9" name="Espace réservé du contenu 8" descr="Une image contenant intérieur, équipement électronique, clavier, ordinateur&#10;&#10;Description générée automatiquement">
            <a:extLst>
              <a:ext uri="{FF2B5EF4-FFF2-40B4-BE49-F238E27FC236}">
                <a16:creationId xmlns:a16="http://schemas.microsoft.com/office/drawing/2014/main" id="{3BEC0672-EFC8-42BD-AD34-E5DE7B0B6D4B}"/>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3914775" y="341312"/>
            <a:ext cx="3905250" cy="2790825"/>
          </a:xfrm>
        </p:spPr>
      </p:pic>
    </p:spTree>
    <p:extLst>
      <p:ext uri="{BB962C8B-B14F-4D97-AF65-F5344CB8AC3E}">
        <p14:creationId xmlns:p14="http://schemas.microsoft.com/office/powerpoint/2010/main" val="3040184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062BFD1-CB45-4686-938C-94842B2BED28}"/>
              </a:ext>
            </a:extLst>
          </p:cNvPr>
          <p:cNvSpPr>
            <a:spLocks noGrp="1"/>
          </p:cNvSpPr>
          <p:nvPr>
            <p:ph sz="quarter" idx="11"/>
          </p:nvPr>
        </p:nvSpPr>
        <p:spPr/>
        <p:txBody>
          <a:bodyPr/>
          <a:lstStyle/>
          <a:p>
            <a:pPr algn="just"/>
            <a:r>
              <a:rPr lang="fr-FR" b="1" dirty="0">
                <a:solidFill>
                  <a:srgbClr val="334D5C"/>
                </a:solidFill>
              </a:rPr>
              <a:t>Abaissement des plafonds de réfaction d’impôt des contribuables des DOM </a:t>
            </a:r>
            <a:r>
              <a:rPr lang="fr-FR" dirty="0">
                <a:solidFill>
                  <a:srgbClr val="334D5C"/>
                </a:solidFill>
              </a:rPr>
              <a:t>:</a:t>
            </a:r>
          </a:p>
          <a:p>
            <a:pPr algn="just"/>
            <a:endParaRPr lang="fr-FR" dirty="0"/>
          </a:p>
          <a:p>
            <a:pPr marL="285750" indent="-285750" algn="just">
              <a:buFont typeface="Arial" panose="020B0604020202020204" pitchFamily="34" charset="0"/>
              <a:buChar char="•"/>
            </a:pPr>
            <a:r>
              <a:rPr lang="fr-FR" dirty="0"/>
              <a:t>Réduction d’impôt 30 % pour la Martinique, Guadeloupe et Réunion dans un plafond qui passe de 5100 à 2450 € </a:t>
            </a:r>
          </a:p>
          <a:p>
            <a:pPr marL="285750" indent="-285750" algn="just">
              <a:buFont typeface="Arial" panose="020B0604020202020204" pitchFamily="34" charset="0"/>
              <a:buChar char="•"/>
            </a:pPr>
            <a:r>
              <a:rPr lang="fr-FR" dirty="0"/>
              <a:t>Réduction d’impôt de 40 % pour la Guyane et Mayotte dans un plafond qui passe de 6 700 à 4 050 €</a:t>
            </a:r>
          </a:p>
          <a:p>
            <a:endParaRPr lang="fr-FR" dirty="0"/>
          </a:p>
        </p:txBody>
      </p:sp>
      <p:sp>
        <p:nvSpPr>
          <p:cNvPr id="3" name="Espace réservé du texte 2">
            <a:extLst>
              <a:ext uri="{FF2B5EF4-FFF2-40B4-BE49-F238E27FC236}">
                <a16:creationId xmlns:a16="http://schemas.microsoft.com/office/drawing/2014/main" id="{0901376E-2EAF-468D-97F0-CF4871891CFC}"/>
              </a:ext>
            </a:extLst>
          </p:cNvPr>
          <p:cNvSpPr>
            <a:spLocks noGrp="1"/>
          </p:cNvSpPr>
          <p:nvPr>
            <p:ph type="body" sz="quarter" idx="12"/>
          </p:nvPr>
        </p:nvSpPr>
        <p:spPr/>
        <p:txBody>
          <a:bodyPr/>
          <a:lstStyle/>
          <a:p>
            <a:r>
              <a:rPr lang="fr-FR" dirty="0">
                <a:solidFill>
                  <a:srgbClr val="334D5C"/>
                </a:solidFill>
              </a:rPr>
              <a:t>Réfaction d’impôt DOM</a:t>
            </a:r>
          </a:p>
        </p:txBody>
      </p:sp>
      <p:graphicFrame>
        <p:nvGraphicFramePr>
          <p:cNvPr id="5" name="Espace réservé du contenu 4">
            <a:extLst>
              <a:ext uri="{FF2B5EF4-FFF2-40B4-BE49-F238E27FC236}">
                <a16:creationId xmlns:a16="http://schemas.microsoft.com/office/drawing/2014/main" id="{2B2F2F12-AB84-47AA-BFB5-F463CF5A1444}"/>
              </a:ext>
            </a:extLst>
          </p:cNvPr>
          <p:cNvGraphicFramePr>
            <a:graphicFrameLocks noGrp="1"/>
          </p:cNvGraphicFramePr>
          <p:nvPr>
            <p:ph sz="quarter" idx="13"/>
            <p:extLst>
              <p:ext uri="{D42A27DB-BD31-4B8C-83A1-F6EECF244321}">
                <p14:modId xmlns:p14="http://schemas.microsoft.com/office/powerpoint/2010/main" val="1702070190"/>
              </p:ext>
            </p:extLst>
          </p:nvPr>
        </p:nvGraphicFramePr>
        <p:xfrm>
          <a:off x="2362200" y="2270125"/>
          <a:ext cx="6477000" cy="2392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Holder 6">
            <a:extLst>
              <a:ext uri="{FF2B5EF4-FFF2-40B4-BE49-F238E27FC236}">
                <a16:creationId xmlns:a16="http://schemas.microsoft.com/office/drawing/2014/main" id="{98B4FF2D-143B-433C-A14C-67D6E76F9430}"/>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63</a:t>
            </a:fld>
            <a:endParaRPr lang="fr-FR" dirty="0"/>
          </a:p>
        </p:txBody>
      </p:sp>
    </p:spTree>
    <p:extLst>
      <p:ext uri="{BB962C8B-B14F-4D97-AF65-F5344CB8AC3E}">
        <p14:creationId xmlns:p14="http://schemas.microsoft.com/office/powerpoint/2010/main" val="38227332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B1555C6-7445-4D08-B3E8-5EE756B7E900}"/>
              </a:ext>
            </a:extLst>
          </p:cNvPr>
          <p:cNvSpPr>
            <a:spLocks noGrp="1"/>
          </p:cNvSpPr>
          <p:nvPr>
            <p:ph type="body" sz="quarter" idx="12"/>
          </p:nvPr>
        </p:nvSpPr>
        <p:spPr>
          <a:xfrm>
            <a:off x="457200" y="1508125"/>
            <a:ext cx="2160000" cy="2160000"/>
          </a:xfrm>
        </p:spPr>
        <p:txBody>
          <a:bodyPr/>
          <a:lstStyle/>
          <a:p>
            <a:r>
              <a:rPr lang="fr-FR" dirty="0">
                <a:solidFill>
                  <a:srgbClr val="334D5C"/>
                </a:solidFill>
              </a:rPr>
              <a:t>Pinel</a:t>
            </a:r>
          </a:p>
        </p:txBody>
      </p:sp>
      <p:sp>
        <p:nvSpPr>
          <p:cNvPr id="4" name="Espace réservé du contenu 3">
            <a:extLst>
              <a:ext uri="{FF2B5EF4-FFF2-40B4-BE49-F238E27FC236}">
                <a16:creationId xmlns:a16="http://schemas.microsoft.com/office/drawing/2014/main" id="{088B0805-32EB-49C5-BD0C-FB980555D391}"/>
              </a:ext>
            </a:extLst>
          </p:cNvPr>
          <p:cNvSpPr>
            <a:spLocks noGrp="1"/>
          </p:cNvSpPr>
          <p:nvPr>
            <p:ph sz="quarter" idx="13"/>
          </p:nvPr>
        </p:nvSpPr>
        <p:spPr>
          <a:xfrm>
            <a:off x="2617200" y="4098926"/>
            <a:ext cx="6096000" cy="1219200"/>
          </a:xfrm>
        </p:spPr>
        <p:txBody>
          <a:bodyPr/>
          <a:lstStyle/>
          <a:p>
            <a:pPr marL="285750" indent="-285750">
              <a:buClr>
                <a:srgbClr val="8CD4BF"/>
              </a:buClr>
              <a:buFont typeface="Arial" panose="020B0604020202020204" pitchFamily="34" charset="0"/>
              <a:buChar char="•"/>
            </a:pPr>
            <a:r>
              <a:rPr lang="fr-FR" sz="1100" b="1" dirty="0">
                <a:solidFill>
                  <a:srgbClr val="FF8135"/>
                </a:solidFill>
              </a:rPr>
              <a:t>Réduction d’impôt Pinel prorogée jusqu’en 2021 </a:t>
            </a:r>
            <a:r>
              <a:rPr lang="fr-FR" sz="1100" dirty="0"/>
              <a:t>(LF 2018)</a:t>
            </a:r>
          </a:p>
          <a:p>
            <a:pPr marL="285750" indent="-285750" algn="just">
              <a:buClr>
                <a:srgbClr val="8CD4BF"/>
              </a:buClr>
              <a:buFont typeface="Arial" panose="020B0604020202020204" pitchFamily="34" charset="0"/>
              <a:buChar char="•"/>
            </a:pPr>
            <a:r>
              <a:rPr lang="fr-FR" sz="1100" dirty="0"/>
              <a:t>Maintien du dispositif Pinel pour la location aux ascendants et descendants</a:t>
            </a:r>
          </a:p>
          <a:p>
            <a:pPr marL="285750" indent="-285750" algn="just">
              <a:buClr>
                <a:srgbClr val="8CD4BF"/>
              </a:buClr>
              <a:buFont typeface="Arial" panose="020B0604020202020204" pitchFamily="34" charset="0"/>
              <a:buChar char="•"/>
            </a:pPr>
            <a:r>
              <a:rPr lang="fr-FR" sz="1100" dirty="0"/>
              <a:t>Nouveau : Eligible aux territoires couverts par un contrat de redynamisation des sites de défense (CRSD) dans un délai de 8 ans précédant l’investissement et </a:t>
            </a:r>
            <a:r>
              <a:rPr lang="fr-FR" sz="1100" b="1" dirty="0">
                <a:solidFill>
                  <a:srgbClr val="334D5C"/>
                </a:solidFill>
              </a:rPr>
              <a:t>aux réhabilitation des logements des centres-villes</a:t>
            </a:r>
            <a:endParaRPr lang="fr-FR" sz="1100" dirty="0"/>
          </a:p>
          <a:p>
            <a:pPr algn="just"/>
            <a:endParaRPr lang="fr-FR" dirty="0"/>
          </a:p>
        </p:txBody>
      </p:sp>
      <p:sp>
        <p:nvSpPr>
          <p:cNvPr id="6" name="Holder 6">
            <a:extLst>
              <a:ext uri="{FF2B5EF4-FFF2-40B4-BE49-F238E27FC236}">
                <a16:creationId xmlns:a16="http://schemas.microsoft.com/office/drawing/2014/main" id="{31843B11-259A-47C8-8A9D-515097786F4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64</a:t>
            </a:fld>
            <a:endParaRPr lang="fr-FR" dirty="0"/>
          </a:p>
        </p:txBody>
      </p:sp>
      <p:graphicFrame>
        <p:nvGraphicFramePr>
          <p:cNvPr id="2" name="Tableau 1">
            <a:extLst>
              <a:ext uri="{FF2B5EF4-FFF2-40B4-BE49-F238E27FC236}">
                <a16:creationId xmlns:a16="http://schemas.microsoft.com/office/drawing/2014/main" id="{040CF3AD-B2B5-4E80-B96E-ADDE6339C116}"/>
              </a:ext>
            </a:extLst>
          </p:cNvPr>
          <p:cNvGraphicFramePr>
            <a:graphicFrameLocks noGrp="1"/>
          </p:cNvGraphicFramePr>
          <p:nvPr>
            <p:extLst>
              <p:ext uri="{D42A27DB-BD31-4B8C-83A1-F6EECF244321}">
                <p14:modId xmlns:p14="http://schemas.microsoft.com/office/powerpoint/2010/main" val="1848246753"/>
              </p:ext>
            </p:extLst>
          </p:nvPr>
        </p:nvGraphicFramePr>
        <p:xfrm>
          <a:off x="2819400" y="292944"/>
          <a:ext cx="6172199" cy="3565383"/>
        </p:xfrm>
        <a:graphic>
          <a:graphicData uri="http://schemas.openxmlformats.org/drawingml/2006/table">
            <a:tbl>
              <a:tblPr firstRow="1" bandRow="1">
                <a:tableStyleId>{5C22544A-7EE6-4342-B048-85BDC9FD1C3A}</a:tableStyleId>
              </a:tblPr>
              <a:tblGrid>
                <a:gridCol w="1794733">
                  <a:extLst>
                    <a:ext uri="{9D8B030D-6E8A-4147-A177-3AD203B41FA5}">
                      <a16:colId xmlns:a16="http://schemas.microsoft.com/office/drawing/2014/main" val="723794696"/>
                    </a:ext>
                  </a:extLst>
                </a:gridCol>
                <a:gridCol w="1421767">
                  <a:extLst>
                    <a:ext uri="{9D8B030D-6E8A-4147-A177-3AD203B41FA5}">
                      <a16:colId xmlns:a16="http://schemas.microsoft.com/office/drawing/2014/main" val="458305453"/>
                    </a:ext>
                  </a:extLst>
                </a:gridCol>
                <a:gridCol w="1477850">
                  <a:extLst>
                    <a:ext uri="{9D8B030D-6E8A-4147-A177-3AD203B41FA5}">
                      <a16:colId xmlns:a16="http://schemas.microsoft.com/office/drawing/2014/main" val="1702071373"/>
                    </a:ext>
                  </a:extLst>
                </a:gridCol>
                <a:gridCol w="1477849">
                  <a:extLst>
                    <a:ext uri="{9D8B030D-6E8A-4147-A177-3AD203B41FA5}">
                      <a16:colId xmlns:a16="http://schemas.microsoft.com/office/drawing/2014/main" val="917086728"/>
                    </a:ext>
                  </a:extLst>
                </a:gridCol>
              </a:tblGrid>
              <a:tr h="304541">
                <a:tc rowSpan="2">
                  <a:txBody>
                    <a:bodyPr/>
                    <a:lstStyle/>
                    <a:p>
                      <a:pPr algn="ctr"/>
                      <a:r>
                        <a:rPr lang="fr-FR" sz="1200" dirty="0"/>
                        <a:t>Types d’investissement</a:t>
                      </a:r>
                    </a:p>
                  </a:txBody>
                  <a:tcPr anchor="ctr">
                    <a:solidFill>
                      <a:srgbClr val="334D5C"/>
                    </a:solidFill>
                  </a:tcPr>
                </a:tc>
                <a:tc gridSpan="3">
                  <a:txBody>
                    <a:bodyPr/>
                    <a:lstStyle/>
                    <a:p>
                      <a:pPr algn="ctr"/>
                      <a:r>
                        <a:rPr lang="fr-FR" sz="1200" dirty="0"/>
                        <a:t>Taux de réduction d’impôt applicable</a:t>
                      </a:r>
                    </a:p>
                  </a:txBody>
                  <a:tcPr anchor="ctr">
                    <a:solidFill>
                      <a:srgbClr val="334D5C"/>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12042285"/>
                  </a:ext>
                </a:extLst>
              </a:tr>
              <a:tr h="519681">
                <a:tc vMerge="1">
                  <a:txBody>
                    <a:bodyPr/>
                    <a:lstStyle/>
                    <a:p>
                      <a:endParaRPr lang="fr-FR" sz="1200" dirty="0"/>
                    </a:p>
                  </a:txBody>
                  <a:tcPr/>
                </a:tc>
                <a:tc>
                  <a:txBody>
                    <a:bodyPr/>
                    <a:lstStyle/>
                    <a:p>
                      <a:pPr algn="ctr"/>
                      <a:r>
                        <a:rPr lang="fr-FR" sz="1200" dirty="0"/>
                        <a:t>Taux initial</a:t>
                      </a:r>
                    </a:p>
                  </a:txBody>
                  <a:tcPr anchor="ctr">
                    <a:solidFill>
                      <a:srgbClr val="F1C959"/>
                    </a:solidFill>
                  </a:tcPr>
                </a:tc>
                <a:tc>
                  <a:txBody>
                    <a:bodyPr/>
                    <a:lstStyle/>
                    <a:p>
                      <a:pPr algn="ctr"/>
                      <a:r>
                        <a:rPr lang="fr-FR" sz="1200" dirty="0"/>
                        <a:t>Prorogation pour </a:t>
                      </a:r>
                      <a:br>
                        <a:rPr lang="fr-FR" sz="1200" dirty="0"/>
                      </a:br>
                      <a:r>
                        <a:rPr lang="fr-FR" sz="1200" dirty="0"/>
                        <a:t>3 années supplémentaires</a:t>
                      </a:r>
                    </a:p>
                  </a:txBody>
                  <a:tcPr anchor="ctr">
                    <a:solidFill>
                      <a:srgbClr val="F1C959"/>
                    </a:solidFill>
                  </a:tcPr>
                </a:tc>
                <a:tc>
                  <a:txBody>
                    <a:bodyPr/>
                    <a:lstStyle/>
                    <a:p>
                      <a:pPr algn="ctr"/>
                      <a:r>
                        <a:rPr lang="fr-FR" sz="1200" dirty="0"/>
                        <a:t>Renouvellement de la prorogation pour </a:t>
                      </a:r>
                      <a:br>
                        <a:rPr lang="fr-FR" sz="1200" dirty="0"/>
                      </a:br>
                      <a:r>
                        <a:rPr lang="fr-FR" sz="1200" dirty="0"/>
                        <a:t>3 années supplémentaires</a:t>
                      </a:r>
                    </a:p>
                  </a:txBody>
                  <a:tcPr anchor="ctr">
                    <a:solidFill>
                      <a:srgbClr val="F1C959"/>
                    </a:solidFill>
                  </a:tcPr>
                </a:tc>
                <a:extLst>
                  <a:ext uri="{0D108BD9-81ED-4DB2-BD59-A6C34878D82A}">
                    <a16:rowId xmlns:a16="http://schemas.microsoft.com/office/drawing/2014/main" val="1286597413"/>
                  </a:ext>
                </a:extLst>
              </a:tr>
              <a:tr h="304541">
                <a:tc gridSpan="4">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b="1" dirty="0"/>
                        <a:t>Investissement réalisé en métropole</a:t>
                      </a:r>
                    </a:p>
                  </a:txBody>
                  <a:tcPr>
                    <a:solidFill>
                      <a:srgbClr val="8CD4BF"/>
                    </a:solidFill>
                  </a:tcPr>
                </a:tc>
                <a:tc hMerge="1">
                  <a:txBody>
                    <a:bodyPr/>
                    <a:lstStyle/>
                    <a:p>
                      <a:endParaRPr lang="fr-FR" sz="1200"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088219567"/>
                  </a:ext>
                </a:extLst>
              </a:tr>
              <a:tr h="325399">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dirty="0"/>
                        <a:t>Engagement initial de 6 ans </a:t>
                      </a:r>
                    </a:p>
                  </a:txBody>
                  <a:tcPr>
                    <a:solidFill>
                      <a:srgbClr val="F1C959"/>
                    </a:solidFill>
                  </a:tcPr>
                </a:tc>
                <a:tc>
                  <a:txBody>
                    <a:bodyPr/>
                    <a:lstStyle/>
                    <a:p>
                      <a:pPr algn="ctr"/>
                      <a:r>
                        <a:rPr lang="fr-FR" sz="1200" dirty="0"/>
                        <a:t>12 %</a:t>
                      </a:r>
                    </a:p>
                  </a:txBody>
                  <a:tcPr anchor="ctr">
                    <a:solidFill>
                      <a:srgbClr val="F1C959"/>
                    </a:solidFill>
                  </a:tcPr>
                </a:tc>
                <a:tc>
                  <a:txBody>
                    <a:bodyPr/>
                    <a:lstStyle/>
                    <a:p>
                      <a:pPr algn="ctr"/>
                      <a:r>
                        <a:rPr lang="fr-FR" sz="1200" dirty="0"/>
                        <a:t>6 %</a:t>
                      </a:r>
                    </a:p>
                  </a:txBody>
                  <a:tcPr anchor="ctr">
                    <a:solidFill>
                      <a:srgbClr val="F1C959"/>
                    </a:solidFill>
                  </a:tcPr>
                </a:tc>
                <a:tc>
                  <a:txBody>
                    <a:bodyPr/>
                    <a:lstStyle/>
                    <a:p>
                      <a:pPr algn="ctr"/>
                      <a:r>
                        <a:rPr lang="fr-FR" sz="1200" dirty="0"/>
                        <a:t>3 %</a:t>
                      </a:r>
                    </a:p>
                  </a:txBody>
                  <a:tcPr anchor="ctr">
                    <a:solidFill>
                      <a:srgbClr val="F1C959"/>
                    </a:solidFill>
                  </a:tcPr>
                </a:tc>
                <a:extLst>
                  <a:ext uri="{0D108BD9-81ED-4DB2-BD59-A6C34878D82A}">
                    <a16:rowId xmlns:a16="http://schemas.microsoft.com/office/drawing/2014/main" val="2249605343"/>
                  </a:ext>
                </a:extLst>
              </a:tr>
              <a:tr h="325399">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dirty="0"/>
                        <a:t>Engagement initial de 9 ans </a:t>
                      </a:r>
                    </a:p>
                  </a:txBody>
                  <a:tcPr>
                    <a:solidFill>
                      <a:srgbClr val="F1C959"/>
                    </a:solidFill>
                  </a:tcPr>
                </a:tc>
                <a:tc>
                  <a:txBody>
                    <a:bodyPr/>
                    <a:lstStyle/>
                    <a:p>
                      <a:pPr algn="ctr"/>
                      <a:r>
                        <a:rPr lang="fr-FR" sz="1200" dirty="0"/>
                        <a:t>18 %</a:t>
                      </a:r>
                    </a:p>
                  </a:txBody>
                  <a:tcPr anchor="ctr">
                    <a:solidFill>
                      <a:srgbClr val="F1C959"/>
                    </a:solidFill>
                  </a:tcPr>
                </a:tc>
                <a:tc>
                  <a:txBody>
                    <a:bodyPr/>
                    <a:lstStyle/>
                    <a:p>
                      <a:pPr algn="ctr"/>
                      <a:r>
                        <a:rPr lang="fr-FR" sz="1200" dirty="0"/>
                        <a:t>3 %</a:t>
                      </a:r>
                    </a:p>
                  </a:txBody>
                  <a:tcPr anchor="ctr">
                    <a:solidFill>
                      <a:srgbClr val="F1C959"/>
                    </a:solidFill>
                  </a:tcPr>
                </a:tc>
                <a:tc>
                  <a:txBody>
                    <a:bodyPr/>
                    <a:lstStyle/>
                    <a:p>
                      <a:pPr algn="ctr"/>
                      <a:r>
                        <a:rPr lang="fr-FR" sz="1200" dirty="0"/>
                        <a:t>impossible</a:t>
                      </a:r>
                    </a:p>
                  </a:txBody>
                  <a:tcPr anchor="ctr">
                    <a:solidFill>
                      <a:srgbClr val="F1C959"/>
                    </a:solidFill>
                  </a:tcPr>
                </a:tc>
                <a:extLst>
                  <a:ext uri="{0D108BD9-81ED-4DB2-BD59-A6C34878D82A}">
                    <a16:rowId xmlns:a16="http://schemas.microsoft.com/office/drawing/2014/main" val="3333574322"/>
                  </a:ext>
                </a:extLst>
              </a:tr>
              <a:tr h="304541">
                <a:tc gridSpan="4">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b="1" dirty="0"/>
                        <a:t>Investissement réalisé en Outre-mer</a:t>
                      </a:r>
                    </a:p>
                  </a:txBody>
                  <a:tcPr anchor="ctr">
                    <a:solidFill>
                      <a:srgbClr val="8CD4BF"/>
                    </a:solidFill>
                  </a:tcPr>
                </a:tc>
                <a:tc hMerge="1">
                  <a:txBody>
                    <a:bodyPr/>
                    <a:lstStyle/>
                    <a:p>
                      <a:endParaRPr lang="fr-FR" sz="1200"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12778291"/>
                  </a:ext>
                </a:extLst>
              </a:tr>
              <a:tr h="325399">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dirty="0"/>
                        <a:t>Engagement initial de 6 ans </a:t>
                      </a:r>
                    </a:p>
                  </a:txBody>
                  <a:tcPr>
                    <a:solidFill>
                      <a:srgbClr val="F1C959"/>
                    </a:solidFill>
                  </a:tcPr>
                </a:tc>
                <a:tc>
                  <a:txBody>
                    <a:bodyPr/>
                    <a:lstStyle/>
                    <a:p>
                      <a:pPr algn="ctr"/>
                      <a:r>
                        <a:rPr lang="fr-FR" sz="1200" dirty="0"/>
                        <a:t>23 %</a:t>
                      </a:r>
                    </a:p>
                  </a:txBody>
                  <a:tcPr anchor="ctr">
                    <a:solidFill>
                      <a:srgbClr val="F1C959"/>
                    </a:solidFill>
                  </a:tcPr>
                </a:tc>
                <a:tc>
                  <a:txBody>
                    <a:bodyPr/>
                    <a:lstStyle/>
                    <a:p>
                      <a:pPr algn="ctr"/>
                      <a:r>
                        <a:rPr lang="fr-FR" sz="1200" dirty="0"/>
                        <a:t>6 %</a:t>
                      </a:r>
                    </a:p>
                  </a:txBody>
                  <a:tcPr anchor="ctr">
                    <a:solidFill>
                      <a:srgbClr val="F1C959"/>
                    </a:solidFill>
                  </a:tcPr>
                </a:tc>
                <a:tc>
                  <a:txBody>
                    <a:bodyPr/>
                    <a:lstStyle/>
                    <a:p>
                      <a:pPr algn="ctr"/>
                      <a:r>
                        <a:rPr lang="fr-FR" sz="1200" dirty="0"/>
                        <a:t>3 %</a:t>
                      </a:r>
                    </a:p>
                  </a:txBody>
                  <a:tcPr anchor="ctr">
                    <a:solidFill>
                      <a:srgbClr val="F1C959"/>
                    </a:solidFill>
                  </a:tcPr>
                </a:tc>
                <a:extLst>
                  <a:ext uri="{0D108BD9-81ED-4DB2-BD59-A6C34878D82A}">
                    <a16:rowId xmlns:a16="http://schemas.microsoft.com/office/drawing/2014/main" val="2809654480"/>
                  </a:ext>
                </a:extLst>
              </a:tr>
              <a:tr h="325399">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200" dirty="0"/>
                        <a:t>Engagement initial de 9 ans </a:t>
                      </a:r>
                    </a:p>
                  </a:txBody>
                  <a:tcPr>
                    <a:solidFill>
                      <a:srgbClr val="F1C959"/>
                    </a:solidFill>
                  </a:tcPr>
                </a:tc>
                <a:tc>
                  <a:txBody>
                    <a:bodyPr/>
                    <a:lstStyle/>
                    <a:p>
                      <a:pPr algn="ctr"/>
                      <a:r>
                        <a:rPr lang="fr-FR" sz="1200" dirty="0"/>
                        <a:t>29 %</a:t>
                      </a:r>
                    </a:p>
                  </a:txBody>
                  <a:tcPr anchor="ctr">
                    <a:solidFill>
                      <a:srgbClr val="F1C959"/>
                    </a:solidFill>
                  </a:tcPr>
                </a:tc>
                <a:tc>
                  <a:txBody>
                    <a:bodyPr/>
                    <a:lstStyle/>
                    <a:p>
                      <a:pPr algn="ctr"/>
                      <a:r>
                        <a:rPr lang="fr-FR" sz="1200" dirty="0"/>
                        <a:t>32 %</a:t>
                      </a:r>
                    </a:p>
                  </a:txBody>
                  <a:tcPr anchor="ctr">
                    <a:solidFill>
                      <a:srgbClr val="F1C959"/>
                    </a:solidFill>
                  </a:tcPr>
                </a:tc>
                <a:tc>
                  <a:txBody>
                    <a:bodyPr/>
                    <a:lstStyle/>
                    <a:p>
                      <a:pPr algn="ctr"/>
                      <a:r>
                        <a:rPr lang="fr-FR" sz="1200" dirty="0"/>
                        <a:t>impossible</a:t>
                      </a:r>
                    </a:p>
                  </a:txBody>
                  <a:tcPr anchor="ctr">
                    <a:solidFill>
                      <a:srgbClr val="F1C959"/>
                    </a:solidFill>
                  </a:tcPr>
                </a:tc>
                <a:extLst>
                  <a:ext uri="{0D108BD9-81ED-4DB2-BD59-A6C34878D82A}">
                    <a16:rowId xmlns:a16="http://schemas.microsoft.com/office/drawing/2014/main" val="2623987037"/>
                  </a:ext>
                </a:extLst>
              </a:tr>
            </a:tbl>
          </a:graphicData>
        </a:graphic>
      </p:graphicFrame>
    </p:spTree>
    <p:extLst>
      <p:ext uri="{BB962C8B-B14F-4D97-AF65-F5344CB8AC3E}">
        <p14:creationId xmlns:p14="http://schemas.microsoft.com/office/powerpoint/2010/main" val="10299693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B1555C6-7445-4D08-B3E8-5EE756B7E900}"/>
              </a:ext>
            </a:extLst>
          </p:cNvPr>
          <p:cNvSpPr>
            <a:spLocks noGrp="1"/>
          </p:cNvSpPr>
          <p:nvPr>
            <p:ph type="body" sz="quarter" idx="12"/>
          </p:nvPr>
        </p:nvSpPr>
        <p:spPr/>
        <p:txBody>
          <a:bodyPr/>
          <a:lstStyle/>
          <a:p>
            <a:r>
              <a:rPr lang="fr-FR" dirty="0"/>
              <a:t>Pinel</a:t>
            </a:r>
          </a:p>
        </p:txBody>
      </p:sp>
      <p:sp>
        <p:nvSpPr>
          <p:cNvPr id="4" name="Espace réservé du contenu 3">
            <a:extLst>
              <a:ext uri="{FF2B5EF4-FFF2-40B4-BE49-F238E27FC236}">
                <a16:creationId xmlns:a16="http://schemas.microsoft.com/office/drawing/2014/main" id="{088B0805-32EB-49C5-BD0C-FB980555D391}"/>
              </a:ext>
            </a:extLst>
          </p:cNvPr>
          <p:cNvSpPr>
            <a:spLocks noGrp="1"/>
          </p:cNvSpPr>
          <p:nvPr>
            <p:ph sz="quarter" idx="13"/>
          </p:nvPr>
        </p:nvSpPr>
        <p:spPr>
          <a:xfrm>
            <a:off x="2819400" y="746125"/>
            <a:ext cx="6096000" cy="3886200"/>
          </a:xfrm>
        </p:spPr>
        <p:txBody>
          <a:bodyPr/>
          <a:lstStyle/>
          <a:p>
            <a:r>
              <a:rPr lang="fr-FR" b="1" dirty="0">
                <a:solidFill>
                  <a:srgbClr val="334D5C"/>
                </a:solidFill>
              </a:rPr>
              <a:t>Une extension du Pinel pour réhabiliter les logements des centres-villes sous conditions de travaux de rénovation</a:t>
            </a:r>
          </a:p>
          <a:p>
            <a:pPr lvl="0"/>
            <a:endParaRPr lang="fr-FR" dirty="0">
              <a:solidFill>
                <a:srgbClr val="334D5C"/>
              </a:solidFill>
            </a:endParaRPr>
          </a:p>
          <a:p>
            <a:pPr marL="285750" lvl="0" indent="-285750" algn="just">
              <a:buFont typeface="Arial" panose="020B0604020202020204" pitchFamily="34" charset="0"/>
              <a:buChar char="•"/>
            </a:pPr>
            <a:r>
              <a:rPr lang="fr-FR" dirty="0"/>
              <a:t>Le logement acquis entre le 1</a:t>
            </a:r>
            <a:r>
              <a:rPr lang="fr-FR" baseline="30000" dirty="0"/>
              <a:t>er</a:t>
            </a:r>
            <a:r>
              <a:rPr lang="fr-FR" dirty="0"/>
              <a:t> janvier 2019 et le 31 décembre 2021 peut être: </a:t>
            </a:r>
          </a:p>
          <a:p>
            <a:pPr lvl="0" algn="just"/>
            <a:r>
              <a:rPr lang="fr-FR" dirty="0"/>
              <a:t>	- un logement ancien qui fait ou a fait l’objet de 	travaux de rénovation </a:t>
            </a:r>
          </a:p>
          <a:p>
            <a:pPr lvl="0" algn="just"/>
            <a:r>
              <a:rPr lang="fr-FR" dirty="0"/>
              <a:t>	- un local affecté à un usage autre que l’habitation qui 	a fait l’objet de travaux de transformation en 	logement.</a:t>
            </a:r>
          </a:p>
          <a:p>
            <a:pPr marL="285750" lvl="0" indent="-285750" algn="just">
              <a:buFont typeface="Arial" panose="020B0604020202020204" pitchFamily="34" charset="0"/>
              <a:buChar char="•"/>
            </a:pPr>
            <a:r>
              <a:rPr lang="fr-FR" dirty="0"/>
              <a:t>les travaux devront représenter au moins </a:t>
            </a:r>
            <a:r>
              <a:rPr lang="fr-FR" b="1" dirty="0">
                <a:solidFill>
                  <a:srgbClr val="FF8135"/>
                </a:solidFill>
              </a:rPr>
              <a:t>25 % du coût total de l’opération</a:t>
            </a:r>
            <a:r>
              <a:rPr lang="fr-FR" dirty="0">
                <a:solidFill>
                  <a:srgbClr val="FF8135"/>
                </a:solidFill>
              </a:rPr>
              <a:t> </a:t>
            </a:r>
            <a:r>
              <a:rPr lang="fr-FR" dirty="0"/>
              <a:t>et être réalisés par des entreprises ;</a:t>
            </a:r>
          </a:p>
          <a:p>
            <a:pPr marL="285750" lvl="0" indent="-285750" algn="just">
              <a:buFont typeface="Arial" panose="020B0604020202020204" pitchFamily="34" charset="0"/>
              <a:buChar char="•"/>
            </a:pPr>
            <a:r>
              <a:rPr lang="fr-FR" dirty="0"/>
              <a:t>le logement devra être situé dans l’une des communes du « Plan action cœur de ville » et de celles ayant initié des Opérations de Revitalisation du Territoire (ORT). </a:t>
            </a:r>
          </a:p>
          <a:p>
            <a:pPr marL="285750" indent="-285750">
              <a:buFont typeface="Arial" panose="020B0604020202020204" pitchFamily="34" charset="0"/>
              <a:buChar char="•"/>
            </a:pPr>
            <a:endParaRPr lang="fr-FR" dirty="0"/>
          </a:p>
          <a:p>
            <a:pPr algn="just"/>
            <a:r>
              <a:rPr lang="fr-FR" dirty="0"/>
              <a:t>	Concernant les ORT, toutes les communes de France 	peuvent être intégrées à ce type de projet.</a:t>
            </a:r>
          </a:p>
        </p:txBody>
      </p:sp>
      <p:sp>
        <p:nvSpPr>
          <p:cNvPr id="6" name="Holder 6">
            <a:extLst>
              <a:ext uri="{FF2B5EF4-FFF2-40B4-BE49-F238E27FC236}">
                <a16:creationId xmlns:a16="http://schemas.microsoft.com/office/drawing/2014/main" id="{31843B11-259A-47C8-8A9D-515097786F4E}"/>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65</a:t>
            </a:fld>
            <a:endParaRPr lang="fr-FR" dirty="0"/>
          </a:p>
        </p:txBody>
      </p:sp>
    </p:spTree>
    <p:extLst>
      <p:ext uri="{BB962C8B-B14F-4D97-AF65-F5344CB8AC3E}">
        <p14:creationId xmlns:p14="http://schemas.microsoft.com/office/powerpoint/2010/main" val="3546079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1132952-2DE6-4558-A9DA-FEC90AC91A7B}"/>
              </a:ext>
            </a:extLst>
          </p:cNvPr>
          <p:cNvSpPr>
            <a:spLocks noGrp="1"/>
          </p:cNvSpPr>
          <p:nvPr>
            <p:ph type="body" sz="quarter" idx="12"/>
          </p:nvPr>
        </p:nvSpPr>
        <p:spPr/>
        <p:txBody>
          <a:bodyPr/>
          <a:lstStyle/>
          <a:p>
            <a:r>
              <a:rPr lang="fr-FR" dirty="0">
                <a:solidFill>
                  <a:srgbClr val="334D5C"/>
                </a:solidFill>
              </a:rPr>
              <a:t>LMNP</a:t>
            </a:r>
          </a:p>
          <a:p>
            <a:r>
              <a:rPr lang="fr-FR" dirty="0">
                <a:solidFill>
                  <a:srgbClr val="334D5C"/>
                </a:solidFill>
              </a:rPr>
              <a:t>Censi-Bouvard</a:t>
            </a:r>
          </a:p>
        </p:txBody>
      </p:sp>
      <p:sp>
        <p:nvSpPr>
          <p:cNvPr id="4" name="Espace réservé du contenu 3">
            <a:extLst>
              <a:ext uri="{FF2B5EF4-FFF2-40B4-BE49-F238E27FC236}">
                <a16:creationId xmlns:a16="http://schemas.microsoft.com/office/drawing/2014/main" id="{3BAAE743-0B5C-401D-A1B2-43798C82DB2E}"/>
              </a:ext>
            </a:extLst>
          </p:cNvPr>
          <p:cNvSpPr>
            <a:spLocks noGrp="1"/>
          </p:cNvSpPr>
          <p:nvPr>
            <p:ph sz="quarter" idx="13"/>
          </p:nvPr>
        </p:nvSpPr>
        <p:spPr/>
        <p:txBody>
          <a:bodyPr/>
          <a:lstStyle/>
          <a:p>
            <a:pPr algn="just"/>
            <a:r>
              <a:rPr lang="fr-FR" dirty="0"/>
              <a:t>Suppression de l’inscription au RCS depuis février 2018</a:t>
            </a:r>
          </a:p>
          <a:p>
            <a:pPr algn="just"/>
            <a:r>
              <a:rPr lang="fr-FR" dirty="0"/>
              <a:t>Prorogation du Censi Bouvard jusqu’au 31/12/21 avec un taux inchangé  </a:t>
            </a:r>
          </a:p>
        </p:txBody>
      </p:sp>
      <p:sp>
        <p:nvSpPr>
          <p:cNvPr id="6" name="Holder 6">
            <a:extLst>
              <a:ext uri="{FF2B5EF4-FFF2-40B4-BE49-F238E27FC236}">
                <a16:creationId xmlns:a16="http://schemas.microsoft.com/office/drawing/2014/main" id="{D883AC3F-E08B-41FA-8942-1935F37052D3}"/>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66</a:t>
            </a:fld>
            <a:endParaRPr lang="fr-FR" dirty="0"/>
          </a:p>
        </p:txBody>
      </p:sp>
      <p:graphicFrame>
        <p:nvGraphicFramePr>
          <p:cNvPr id="10" name="Espace réservé du contenu 9">
            <a:extLst>
              <a:ext uri="{FF2B5EF4-FFF2-40B4-BE49-F238E27FC236}">
                <a16:creationId xmlns:a16="http://schemas.microsoft.com/office/drawing/2014/main" id="{FD594561-FBA7-4B38-A828-2921A1E0C08E}"/>
              </a:ext>
            </a:extLst>
          </p:cNvPr>
          <p:cNvGraphicFramePr>
            <a:graphicFrameLocks noGrp="1"/>
          </p:cNvGraphicFramePr>
          <p:nvPr>
            <p:ph sz="quarter" idx="11"/>
            <p:extLst>
              <p:ext uri="{D42A27DB-BD31-4B8C-83A1-F6EECF244321}">
                <p14:modId xmlns:p14="http://schemas.microsoft.com/office/powerpoint/2010/main" val="2052670573"/>
              </p:ext>
            </p:extLst>
          </p:nvPr>
        </p:nvGraphicFramePr>
        <p:xfrm>
          <a:off x="2819400" y="212725"/>
          <a:ext cx="60960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21212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F7127BB-CEB6-47CB-BE8F-EF7D9D4C4BF2}"/>
              </a:ext>
            </a:extLst>
          </p:cNvPr>
          <p:cNvSpPr>
            <a:spLocks noGrp="1"/>
          </p:cNvSpPr>
          <p:nvPr>
            <p:ph sz="quarter" idx="11"/>
          </p:nvPr>
        </p:nvSpPr>
        <p:spPr/>
        <p:txBody>
          <a:bodyPr/>
          <a:lstStyle/>
          <a:p>
            <a:pPr algn="just"/>
            <a:r>
              <a:rPr lang="fr-FR" dirty="0"/>
              <a:t>La loi de finances pour 2018 a conditionné le rehaussement du taux de la réduction </a:t>
            </a:r>
            <a:r>
              <a:rPr lang="fr-FR" b="1" dirty="0">
                <a:solidFill>
                  <a:srgbClr val="FF8135"/>
                </a:solidFill>
              </a:rPr>
              <a:t>de 18 à 25% </a:t>
            </a:r>
            <a:r>
              <a:rPr lang="fr-FR" dirty="0"/>
              <a:t>à l’accord de la Commission européenne dans la mesure où elle constitue une aide d’État en faveur des PME.</a:t>
            </a:r>
          </a:p>
          <a:p>
            <a:pPr algn="just"/>
            <a:endParaRPr lang="fr-FR" dirty="0"/>
          </a:p>
          <a:p>
            <a:pPr algn="just"/>
            <a:r>
              <a:rPr lang="fr-FR" dirty="0"/>
              <a:t>Or en 2018, cet accord n’est pas intervenu. Le taux majoré n’a donc toujours pas pu s’appliquer. </a:t>
            </a:r>
          </a:p>
          <a:p>
            <a:pPr algn="just"/>
            <a:endParaRPr lang="fr-FR" dirty="0"/>
          </a:p>
          <a:p>
            <a:pPr algn="just"/>
            <a:r>
              <a:rPr lang="fr-FR" dirty="0"/>
              <a:t>En conséquence, la LDF 2019 </a:t>
            </a:r>
            <a:r>
              <a:rPr lang="fr-FR" b="1" dirty="0">
                <a:solidFill>
                  <a:srgbClr val="FF8135"/>
                </a:solidFill>
              </a:rPr>
              <a:t>prévoit la prorogation du taux de 25% jusqu’aux versements réalisés jusqu’au 31 décembre 2019 </a:t>
            </a:r>
            <a:r>
              <a:rPr lang="fr-FR" dirty="0"/>
              <a:t>contre le 31 décembre 2018 actuellement. A ce jour l’accord de la Commission n’a pas été donné !</a:t>
            </a:r>
          </a:p>
          <a:p>
            <a:pPr algn="just"/>
            <a:r>
              <a:rPr lang="fr-FR" dirty="0"/>
              <a:t/>
            </a:r>
            <a:br>
              <a:rPr lang="fr-FR" dirty="0"/>
            </a:br>
            <a:endParaRPr lang="fr-FR" dirty="0"/>
          </a:p>
        </p:txBody>
      </p:sp>
      <p:sp>
        <p:nvSpPr>
          <p:cNvPr id="3" name="Espace réservé du texte 2">
            <a:extLst>
              <a:ext uri="{FF2B5EF4-FFF2-40B4-BE49-F238E27FC236}">
                <a16:creationId xmlns:a16="http://schemas.microsoft.com/office/drawing/2014/main" id="{38AA6765-2C1A-414C-A77D-C346A6395B33}"/>
              </a:ext>
            </a:extLst>
          </p:cNvPr>
          <p:cNvSpPr>
            <a:spLocks noGrp="1"/>
          </p:cNvSpPr>
          <p:nvPr>
            <p:ph type="body" sz="quarter" idx="12"/>
          </p:nvPr>
        </p:nvSpPr>
        <p:spPr/>
        <p:txBody>
          <a:bodyPr/>
          <a:lstStyle/>
          <a:p>
            <a:r>
              <a:rPr lang="fr-FR" dirty="0">
                <a:solidFill>
                  <a:srgbClr val="334D5C"/>
                </a:solidFill>
              </a:rPr>
              <a:t>Loi Madelin</a:t>
            </a:r>
          </a:p>
        </p:txBody>
      </p:sp>
      <p:sp>
        <p:nvSpPr>
          <p:cNvPr id="5" name="Holder 6">
            <a:extLst>
              <a:ext uri="{FF2B5EF4-FFF2-40B4-BE49-F238E27FC236}">
                <a16:creationId xmlns:a16="http://schemas.microsoft.com/office/drawing/2014/main" id="{45BD3BD6-D971-48CD-B63C-5CDBF3670603}"/>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67</a:t>
            </a:fld>
            <a:endParaRPr lang="fr-FR" dirty="0"/>
          </a:p>
        </p:txBody>
      </p:sp>
      <p:pic>
        <p:nvPicPr>
          <p:cNvPr id="1026" name="Picture 2" descr="Résultat de recherche d'images pour &quot;reduction madelin 2019&quot;">
            <a:extLst>
              <a:ext uri="{FF2B5EF4-FFF2-40B4-BE49-F238E27FC236}">
                <a16:creationId xmlns:a16="http://schemas.microsoft.com/office/drawing/2014/main" id="{B6E9CC60-4900-4DEE-BFA4-994A11174696}"/>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5852160" y="3485832"/>
            <a:ext cx="2714625" cy="162877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signe, extérieur&#10;&#10;Description générée automatiquement">
            <a:extLst>
              <a:ext uri="{FF2B5EF4-FFF2-40B4-BE49-F238E27FC236}">
                <a16:creationId xmlns:a16="http://schemas.microsoft.com/office/drawing/2014/main" id="{5655D883-B581-462D-B61D-86BDAB9F4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2803525"/>
            <a:ext cx="3032760" cy="2311082"/>
          </a:xfrm>
          <a:prstGeom prst="rect">
            <a:avLst/>
          </a:prstGeom>
        </p:spPr>
      </p:pic>
      <p:sp>
        <p:nvSpPr>
          <p:cNvPr id="7" name="Organigramme : Extraire 6">
            <a:extLst>
              <a:ext uri="{FF2B5EF4-FFF2-40B4-BE49-F238E27FC236}">
                <a16:creationId xmlns:a16="http://schemas.microsoft.com/office/drawing/2014/main" id="{CC35CAC4-05A0-44AB-8621-842688B51C45}"/>
              </a:ext>
            </a:extLst>
          </p:cNvPr>
          <p:cNvSpPr/>
          <p:nvPr/>
        </p:nvSpPr>
        <p:spPr>
          <a:xfrm>
            <a:off x="3291842" y="3336925"/>
            <a:ext cx="2042158" cy="1447801"/>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0DAB73AD-11ED-404A-BF1D-F48A0B93FCB8}"/>
              </a:ext>
            </a:extLst>
          </p:cNvPr>
          <p:cNvSpPr txBox="1"/>
          <p:nvPr/>
        </p:nvSpPr>
        <p:spPr>
          <a:xfrm>
            <a:off x="3147955" y="3537487"/>
            <a:ext cx="2414790" cy="1323439"/>
          </a:xfrm>
          <a:prstGeom prst="rect">
            <a:avLst/>
          </a:prstGeom>
          <a:noFill/>
        </p:spPr>
        <p:txBody>
          <a:bodyPr wrap="square" rtlCol="0">
            <a:spAutoFit/>
          </a:bodyPr>
          <a:lstStyle/>
          <a:p>
            <a:pPr algn="ctr"/>
            <a:r>
              <a:rPr lang="fr-FR" sz="1600" b="1" dirty="0">
                <a:solidFill>
                  <a:srgbClr val="334D5C"/>
                </a:solidFill>
              </a:rPr>
              <a:t>La </a:t>
            </a:r>
          </a:p>
          <a:p>
            <a:pPr algn="ctr"/>
            <a:r>
              <a:rPr lang="fr-FR" sz="1600" b="1" dirty="0">
                <a:solidFill>
                  <a:srgbClr val="334D5C"/>
                </a:solidFill>
              </a:rPr>
              <a:t>réduction </a:t>
            </a:r>
          </a:p>
          <a:p>
            <a:pPr algn="ctr"/>
            <a:r>
              <a:rPr lang="fr-FR" sz="1600" b="1" dirty="0">
                <a:solidFill>
                  <a:srgbClr val="334D5C"/>
                </a:solidFill>
              </a:rPr>
              <a:t>est fixée à 18 % </a:t>
            </a:r>
          </a:p>
          <a:p>
            <a:pPr algn="ctr"/>
            <a:r>
              <a:rPr lang="fr-FR" sz="1600" b="1" dirty="0">
                <a:solidFill>
                  <a:srgbClr val="334D5C"/>
                </a:solidFill>
              </a:rPr>
              <a:t>en l’absence de </a:t>
            </a:r>
          </a:p>
          <a:p>
            <a:pPr algn="ctr"/>
            <a:r>
              <a:rPr lang="fr-FR" sz="1600" b="1" dirty="0">
                <a:solidFill>
                  <a:srgbClr val="334D5C"/>
                </a:solidFill>
              </a:rPr>
              <a:t>décision  de la CE</a:t>
            </a:r>
          </a:p>
        </p:txBody>
      </p:sp>
    </p:spTree>
    <p:extLst>
      <p:ext uri="{BB962C8B-B14F-4D97-AF65-F5344CB8AC3E}">
        <p14:creationId xmlns:p14="http://schemas.microsoft.com/office/powerpoint/2010/main" val="35481865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Retenue à source des non-résidents</a:t>
            </a:r>
          </a:p>
        </p:txBody>
      </p:sp>
    </p:spTree>
    <p:extLst>
      <p:ext uri="{BB962C8B-B14F-4D97-AF65-F5344CB8AC3E}">
        <p14:creationId xmlns:p14="http://schemas.microsoft.com/office/powerpoint/2010/main" val="37439097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A030FD3-72CC-4F94-BF8F-04E50C672749}"/>
              </a:ext>
            </a:extLst>
          </p:cNvPr>
          <p:cNvSpPr>
            <a:spLocks noGrp="1"/>
          </p:cNvSpPr>
          <p:nvPr>
            <p:ph sz="quarter" idx="11"/>
          </p:nvPr>
        </p:nvSpPr>
        <p:spPr/>
        <p:txBody>
          <a:bodyPr/>
          <a:lstStyle/>
          <a:p>
            <a:pPr marL="285750" indent="-285750" algn="just">
              <a:buFont typeface="Arial" panose="020B0604020202020204" pitchFamily="34" charset="0"/>
              <a:buChar char="•"/>
            </a:pPr>
            <a:r>
              <a:rPr lang="fr-FR" dirty="0"/>
              <a:t>Disparition du barème à 3 tranche de la RAS sur les salaires/pensions/rentes viagères: Désormais, détermination de la RAS par application du taux du PAS déterminé dans les mêmes conditions que pour les résidents</a:t>
            </a:r>
          </a:p>
          <a:p>
            <a:pPr algn="just"/>
            <a:endParaRPr lang="fr-FR" dirty="0"/>
          </a:p>
          <a:p>
            <a:pPr marL="285750" indent="-285750" algn="just">
              <a:buFont typeface="Arial" panose="020B0604020202020204" pitchFamily="34" charset="0"/>
              <a:buChar char="•"/>
            </a:pPr>
            <a:r>
              <a:rPr lang="fr-FR" dirty="0"/>
              <a:t>Le taux minimum d'imposition applicable aux revenus de source française des non-résidents aujourd'hui fixée à 20 % pour la métropole et à 14,4 % pour les DOM est </a:t>
            </a:r>
            <a:r>
              <a:rPr lang="fr-FR" b="1" dirty="0">
                <a:solidFill>
                  <a:srgbClr val="FF8135"/>
                </a:solidFill>
              </a:rPr>
              <a:t>portée respectivement à 30 et 20 %. </a:t>
            </a:r>
          </a:p>
        </p:txBody>
      </p:sp>
      <p:sp>
        <p:nvSpPr>
          <p:cNvPr id="3" name="Espace réservé du texte 2">
            <a:extLst>
              <a:ext uri="{FF2B5EF4-FFF2-40B4-BE49-F238E27FC236}">
                <a16:creationId xmlns:a16="http://schemas.microsoft.com/office/drawing/2014/main" id="{E42AAF16-8B90-45A7-B78D-BD9DB60890AE}"/>
              </a:ext>
            </a:extLst>
          </p:cNvPr>
          <p:cNvSpPr>
            <a:spLocks noGrp="1"/>
          </p:cNvSpPr>
          <p:nvPr>
            <p:ph type="body" sz="quarter" idx="12"/>
          </p:nvPr>
        </p:nvSpPr>
        <p:spPr/>
        <p:txBody>
          <a:bodyPr/>
          <a:lstStyle/>
          <a:p>
            <a:r>
              <a:rPr lang="fr-FR" dirty="0">
                <a:solidFill>
                  <a:srgbClr val="334D5C"/>
                </a:solidFill>
              </a:rPr>
              <a:t>Non Résidents</a:t>
            </a:r>
          </a:p>
        </p:txBody>
      </p:sp>
      <p:sp>
        <p:nvSpPr>
          <p:cNvPr id="4" name="Espace réservé du contenu 3">
            <a:extLst>
              <a:ext uri="{FF2B5EF4-FFF2-40B4-BE49-F238E27FC236}">
                <a16:creationId xmlns:a16="http://schemas.microsoft.com/office/drawing/2014/main" id="{10E9F3B6-9604-4893-A166-279AFC724896}"/>
              </a:ext>
            </a:extLst>
          </p:cNvPr>
          <p:cNvSpPr>
            <a:spLocks noGrp="1"/>
          </p:cNvSpPr>
          <p:nvPr>
            <p:ph sz="quarter" idx="13"/>
          </p:nvPr>
        </p:nvSpPr>
        <p:spPr/>
        <p:txBody>
          <a:bodyPr/>
          <a:lstStyle/>
          <a:p>
            <a:pPr algn="just"/>
            <a:endParaRPr lang="fr-FR" dirty="0"/>
          </a:p>
          <a:p>
            <a:pPr algn="just"/>
            <a:r>
              <a:rPr lang="fr-FR" dirty="0"/>
              <a:t>Cette hausse ne remet pas en cause la faculté offerte actuellement au contribuable de demander l'application du taux moyen de l'impôt résultant de l'application du barème progressif à l'ensemble de ses revenus de source française et étrangère si ce dernier est inférieur au taux minimum prévu par les textes.</a:t>
            </a:r>
          </a:p>
          <a:p>
            <a:endParaRPr lang="fr-FR" dirty="0"/>
          </a:p>
        </p:txBody>
      </p:sp>
      <p:graphicFrame>
        <p:nvGraphicFramePr>
          <p:cNvPr id="5" name="Espace réservé du contenu 4">
            <a:extLst>
              <a:ext uri="{FF2B5EF4-FFF2-40B4-BE49-F238E27FC236}">
                <a16:creationId xmlns:a16="http://schemas.microsoft.com/office/drawing/2014/main" id="{207933D8-5737-47D5-9968-79FF792EC42B}"/>
              </a:ext>
            </a:extLst>
          </p:cNvPr>
          <p:cNvGraphicFramePr>
            <a:graphicFrameLocks/>
          </p:cNvGraphicFramePr>
          <p:nvPr>
            <p:extLst>
              <p:ext uri="{D42A27DB-BD31-4B8C-83A1-F6EECF244321}">
                <p14:modId xmlns:p14="http://schemas.microsoft.com/office/powerpoint/2010/main" val="892474858"/>
              </p:ext>
            </p:extLst>
          </p:nvPr>
        </p:nvGraphicFramePr>
        <p:xfrm>
          <a:off x="2743200" y="2346325"/>
          <a:ext cx="6400800"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Holder 6">
            <a:extLst>
              <a:ext uri="{FF2B5EF4-FFF2-40B4-BE49-F238E27FC236}">
                <a16:creationId xmlns:a16="http://schemas.microsoft.com/office/drawing/2014/main" id="{9ADCDA48-9005-48F5-96C0-DD0F341775A4}"/>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69</a:t>
            </a:fld>
            <a:endParaRPr lang="fr-FR" dirty="0"/>
          </a:p>
        </p:txBody>
      </p:sp>
    </p:spTree>
    <p:extLst>
      <p:ext uri="{BB962C8B-B14F-4D97-AF65-F5344CB8AC3E}">
        <p14:creationId xmlns:p14="http://schemas.microsoft.com/office/powerpoint/2010/main" val="224300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Plus-values immobilières des non-résidents</a:t>
            </a:r>
          </a:p>
        </p:txBody>
      </p:sp>
    </p:spTree>
    <p:extLst>
      <p:ext uri="{BB962C8B-B14F-4D97-AF65-F5344CB8AC3E}">
        <p14:creationId xmlns:p14="http://schemas.microsoft.com/office/powerpoint/2010/main" val="485930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B90E16E-AD87-4ABC-98C3-07E1C74CE29F}"/>
              </a:ext>
            </a:extLst>
          </p:cNvPr>
          <p:cNvSpPr>
            <a:spLocks noGrp="1"/>
          </p:cNvSpPr>
          <p:nvPr>
            <p:ph sz="quarter" idx="11"/>
          </p:nvPr>
        </p:nvSpPr>
        <p:spPr/>
        <p:txBody>
          <a:bodyPr/>
          <a:lstStyle/>
          <a:p>
            <a:pPr algn="just"/>
            <a:r>
              <a:rPr lang="fr-FR" dirty="0"/>
              <a:t>Les contribuables qui quittent la France peuvent désormais bénéficier de l’exonération au titre de la cession de leur résidence principale, s’ils cèdent leur bien dans un délai d’un an sous deux conditions :</a:t>
            </a:r>
          </a:p>
          <a:p>
            <a:pPr algn="just"/>
            <a:endParaRPr lang="fr-FR" dirty="0"/>
          </a:p>
          <a:p>
            <a:pPr marL="285750" indent="-285750" algn="just">
              <a:buClr>
                <a:srgbClr val="8CD4BF"/>
              </a:buClr>
              <a:buFont typeface="Arial" panose="020B0604020202020204" pitchFamily="34" charset="0"/>
              <a:buChar char="•"/>
            </a:pPr>
            <a:r>
              <a:rPr lang="fr-FR" dirty="0"/>
              <a:t>la cession devra être réalisée </a:t>
            </a:r>
            <a:r>
              <a:rPr lang="fr-FR" b="1" dirty="0">
                <a:solidFill>
                  <a:srgbClr val="FF8135"/>
                </a:solidFill>
              </a:rPr>
              <a:t>au plus tard le 31 décembre </a:t>
            </a:r>
            <a:r>
              <a:rPr lang="fr-FR" dirty="0"/>
              <a:t>de l’année suivant celle du transfert du domicile fiscal hors de France</a:t>
            </a:r>
          </a:p>
          <a:p>
            <a:pPr marL="285750" indent="-285750" algn="just">
              <a:buClr>
                <a:srgbClr val="8CD4BF"/>
              </a:buClr>
              <a:buFont typeface="Arial" panose="020B0604020202020204" pitchFamily="34" charset="0"/>
              <a:buChar char="•"/>
            </a:pPr>
            <a:r>
              <a:rPr lang="fr-FR" dirty="0"/>
              <a:t>le bien </a:t>
            </a:r>
            <a:r>
              <a:rPr lang="fr-FR" b="1" dirty="0">
                <a:solidFill>
                  <a:srgbClr val="FF8135"/>
                </a:solidFill>
              </a:rPr>
              <a:t>ne doit pas avoir </a:t>
            </a:r>
            <a:r>
              <a:rPr lang="fr-FR" dirty="0"/>
              <a:t>été mis à la disposition de tiers, à titre gratuit ou onéreux, entre le transfert et la cession.</a:t>
            </a:r>
          </a:p>
          <a:p>
            <a:endParaRPr lang="fr-FR" dirty="0"/>
          </a:p>
        </p:txBody>
      </p:sp>
      <p:sp>
        <p:nvSpPr>
          <p:cNvPr id="3" name="Espace réservé du texte 2">
            <a:extLst>
              <a:ext uri="{FF2B5EF4-FFF2-40B4-BE49-F238E27FC236}">
                <a16:creationId xmlns:a16="http://schemas.microsoft.com/office/drawing/2014/main" id="{C9E60234-9DAB-47F7-A8E3-0BE7B3579F4B}"/>
              </a:ext>
            </a:extLst>
          </p:cNvPr>
          <p:cNvSpPr>
            <a:spLocks noGrp="1"/>
          </p:cNvSpPr>
          <p:nvPr>
            <p:ph type="body" sz="quarter" idx="12"/>
          </p:nvPr>
        </p:nvSpPr>
        <p:spPr/>
        <p:txBody>
          <a:bodyPr/>
          <a:lstStyle/>
          <a:p>
            <a:r>
              <a:rPr lang="fr-FR" dirty="0">
                <a:solidFill>
                  <a:srgbClr val="334D5C"/>
                </a:solidFill>
              </a:rPr>
              <a:t>Non Résidents</a:t>
            </a:r>
          </a:p>
        </p:txBody>
      </p:sp>
      <p:sp>
        <p:nvSpPr>
          <p:cNvPr id="5" name="Holder 6">
            <a:extLst>
              <a:ext uri="{FF2B5EF4-FFF2-40B4-BE49-F238E27FC236}">
                <a16:creationId xmlns:a16="http://schemas.microsoft.com/office/drawing/2014/main" id="{83DBF536-01D2-4842-B4F1-1BDC81322A1F}"/>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71</a:t>
            </a:fld>
            <a:endParaRPr lang="fr-FR" dirty="0"/>
          </a:p>
        </p:txBody>
      </p:sp>
    </p:spTree>
    <p:extLst>
      <p:ext uri="{BB962C8B-B14F-4D97-AF65-F5344CB8AC3E}">
        <p14:creationId xmlns:p14="http://schemas.microsoft.com/office/powerpoint/2010/main" val="193528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intérieur, mur, plafond, table&#10;&#10;Description générée automatiquement">
            <a:extLst>
              <a:ext uri="{FF2B5EF4-FFF2-40B4-BE49-F238E27FC236}">
                <a16:creationId xmlns:a16="http://schemas.microsoft.com/office/drawing/2014/main" id="{7DC5737E-7767-4B39-832E-7098723184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sp>
        <p:nvSpPr>
          <p:cNvPr id="3" name="Espace réservé du contenu 2">
            <a:extLst>
              <a:ext uri="{FF2B5EF4-FFF2-40B4-BE49-F238E27FC236}">
                <a16:creationId xmlns:a16="http://schemas.microsoft.com/office/drawing/2014/main" id="{B42A51C4-00CF-4FA3-B5DF-239D9AEFD644}"/>
              </a:ext>
            </a:extLst>
          </p:cNvPr>
          <p:cNvSpPr>
            <a:spLocks noGrp="1"/>
          </p:cNvSpPr>
          <p:nvPr>
            <p:ph sz="quarter" idx="12"/>
          </p:nvPr>
        </p:nvSpPr>
        <p:spPr/>
        <p:txBody>
          <a:bodyPr/>
          <a:lstStyle/>
          <a:p>
            <a:r>
              <a:rPr lang="fr-FR" dirty="0"/>
              <a:t>Les autres impôts</a:t>
            </a:r>
          </a:p>
        </p:txBody>
      </p:sp>
    </p:spTree>
    <p:extLst>
      <p:ext uri="{BB962C8B-B14F-4D97-AF65-F5344CB8AC3E}">
        <p14:creationId xmlns:p14="http://schemas.microsoft.com/office/powerpoint/2010/main" val="4276800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D297D5F-4D06-4146-B85C-A4C6AF3F75FA}"/>
              </a:ext>
            </a:extLst>
          </p:cNvPr>
          <p:cNvSpPr>
            <a:spLocks noGrp="1"/>
          </p:cNvSpPr>
          <p:nvPr>
            <p:ph type="body" sz="quarter" idx="12"/>
          </p:nvPr>
        </p:nvSpPr>
        <p:spPr/>
        <p:txBody>
          <a:bodyPr/>
          <a:lstStyle/>
          <a:p>
            <a:r>
              <a:rPr lang="fr-FR" dirty="0"/>
              <a:t>Les autres impôts</a:t>
            </a:r>
          </a:p>
        </p:txBody>
      </p:sp>
      <p:sp>
        <p:nvSpPr>
          <p:cNvPr id="5" name="Espace réservé du contenu 4">
            <a:extLst>
              <a:ext uri="{FF2B5EF4-FFF2-40B4-BE49-F238E27FC236}">
                <a16:creationId xmlns:a16="http://schemas.microsoft.com/office/drawing/2014/main" id="{11A9D538-2453-4BEF-8C19-BE282B4C22CA}"/>
              </a:ext>
            </a:extLst>
          </p:cNvPr>
          <p:cNvSpPr>
            <a:spLocks noGrp="1"/>
          </p:cNvSpPr>
          <p:nvPr>
            <p:ph sz="quarter" idx="13"/>
          </p:nvPr>
        </p:nvSpPr>
        <p:spPr>
          <a:xfrm>
            <a:off x="2819400" y="3794125"/>
            <a:ext cx="6096000" cy="1478608"/>
          </a:xfrm>
        </p:spPr>
        <p:txBody>
          <a:bodyPr/>
          <a:lstStyle/>
          <a:p>
            <a:endParaRPr lang="fr-FR" dirty="0"/>
          </a:p>
          <a:p>
            <a:pPr marL="285750" indent="-285750">
              <a:buClr>
                <a:srgbClr val="8CD4BF"/>
              </a:buClr>
              <a:buFont typeface="Arial" panose="020B0604020202020204" pitchFamily="34" charset="0"/>
              <a:buChar char="•"/>
            </a:pPr>
            <a:r>
              <a:rPr lang="fr-FR" dirty="0"/>
              <a:t>Pas d’évolution des barèmes des droits d’enregistrement en 2019</a:t>
            </a:r>
          </a:p>
          <a:p>
            <a:pPr marL="285750" indent="-285750" algn="just">
              <a:buClr>
                <a:srgbClr val="8CD4BF"/>
              </a:buClr>
              <a:buFont typeface="Arial" panose="020B0604020202020204" pitchFamily="34" charset="0"/>
              <a:buChar char="•"/>
            </a:pPr>
            <a:r>
              <a:rPr lang="fr-FR" b="1" dirty="0">
                <a:solidFill>
                  <a:srgbClr val="FF8135"/>
                </a:solidFill>
              </a:rPr>
              <a:t>Nouveau</a:t>
            </a:r>
            <a:r>
              <a:rPr lang="fr-FR" dirty="0">
                <a:solidFill>
                  <a:srgbClr val="FF8135"/>
                </a:solidFill>
              </a:rPr>
              <a:t> : </a:t>
            </a:r>
            <a:r>
              <a:rPr lang="fr-FR" dirty="0"/>
              <a:t>Exonération des droits de donation pour les  dons et legs au profit d’organismes d’intérêt général à compter de 2019</a:t>
            </a:r>
          </a:p>
        </p:txBody>
      </p:sp>
      <p:sp>
        <p:nvSpPr>
          <p:cNvPr id="6" name="Holder 6">
            <a:extLst>
              <a:ext uri="{FF2B5EF4-FFF2-40B4-BE49-F238E27FC236}">
                <a16:creationId xmlns:a16="http://schemas.microsoft.com/office/drawing/2014/main" id="{18E126AA-0282-4D80-9A3B-6219D6AC9511}"/>
              </a:ext>
            </a:extLst>
          </p:cNvPr>
          <p:cNvSpPr>
            <a:spLocks noGrp="1"/>
          </p:cNvSpPr>
          <p:nvPr>
            <p:ph type="sldNum" sz="quarter" idx="7"/>
          </p:nvPr>
        </p:nvSpPr>
        <p:spPr>
          <a:xfrm>
            <a:off x="8612123" y="5394325"/>
            <a:ext cx="379477" cy="365125"/>
          </a:xfrm>
          <a:prstGeom prst="rect">
            <a:avLst/>
          </a:prstGeom>
        </p:spPr>
        <p:txBody>
          <a:bodyPr lIns="0" tIns="0" rIns="0" bIns="0" anchor="ctr"/>
          <a:lstStyle>
            <a:lvl1pPr>
              <a:defRPr sz="924" b="0" i="0">
                <a:solidFill>
                  <a:schemeClr val="bg1"/>
                </a:solidFill>
                <a:latin typeface="Calibri"/>
                <a:cs typeface="Calibri"/>
              </a:defRPr>
            </a:lvl1pPr>
          </a:lstStyle>
          <a:p>
            <a:pPr marL="21331" algn="ctr">
              <a:lnSpc>
                <a:spcPts val="1062"/>
              </a:lnSpc>
            </a:pPr>
            <a:fld id="{81D60167-4931-47E6-BA6A-407CBD079E47}" type="slidenum">
              <a:rPr lang="fr-FR" smtClean="0"/>
              <a:pPr marL="21331" algn="ctr">
                <a:lnSpc>
                  <a:spcPts val="1062"/>
                </a:lnSpc>
              </a:pPr>
              <a:t>73</a:t>
            </a:fld>
            <a:endParaRPr lang="fr-FR" dirty="0"/>
          </a:p>
        </p:txBody>
      </p:sp>
      <p:pic>
        <p:nvPicPr>
          <p:cNvPr id="2" name="Image 1">
            <a:extLst>
              <a:ext uri="{FF2B5EF4-FFF2-40B4-BE49-F238E27FC236}">
                <a16:creationId xmlns:a16="http://schemas.microsoft.com/office/drawing/2014/main" id="{A611CF29-0B52-4391-82C5-66295D9DE51A}"/>
              </a:ext>
            </a:extLst>
          </p:cNvPr>
          <p:cNvPicPr>
            <a:picLocks noChangeAspect="1"/>
          </p:cNvPicPr>
          <p:nvPr/>
        </p:nvPicPr>
        <p:blipFill>
          <a:blip r:embed="rId3"/>
          <a:stretch>
            <a:fillRect/>
          </a:stretch>
        </p:blipFill>
        <p:spPr>
          <a:xfrm>
            <a:off x="3657600" y="201602"/>
            <a:ext cx="4149807" cy="3527445"/>
          </a:xfrm>
          <a:prstGeom prst="rect">
            <a:avLst/>
          </a:prstGeom>
        </p:spPr>
      </p:pic>
      <p:sp>
        <p:nvSpPr>
          <p:cNvPr id="8" name="ZoneTexte 7">
            <a:extLst>
              <a:ext uri="{FF2B5EF4-FFF2-40B4-BE49-F238E27FC236}">
                <a16:creationId xmlns:a16="http://schemas.microsoft.com/office/drawing/2014/main" id="{59D8277F-860B-43A5-BBF8-D41107BAC379}"/>
              </a:ext>
            </a:extLst>
          </p:cNvPr>
          <p:cNvSpPr txBox="1"/>
          <p:nvPr/>
        </p:nvSpPr>
        <p:spPr>
          <a:xfrm>
            <a:off x="6858000" y="3646170"/>
            <a:ext cx="1219200" cy="230832"/>
          </a:xfrm>
          <a:prstGeom prst="rect">
            <a:avLst/>
          </a:prstGeom>
          <a:noFill/>
        </p:spPr>
        <p:txBody>
          <a:bodyPr wrap="square" rtlCol="0">
            <a:spAutoFit/>
          </a:bodyPr>
          <a:lstStyle/>
          <a:p>
            <a:r>
              <a:rPr lang="fr-FR" sz="900" dirty="0"/>
              <a:t>Les </a:t>
            </a:r>
            <a:r>
              <a:rPr lang="fr-FR" sz="900" dirty="0" err="1"/>
              <a:t>echos</a:t>
            </a:r>
            <a:r>
              <a:rPr lang="fr-FR" sz="900" dirty="0"/>
              <a:t> sept 18</a:t>
            </a:r>
          </a:p>
        </p:txBody>
      </p:sp>
    </p:spTree>
    <p:extLst>
      <p:ext uri="{BB962C8B-B14F-4D97-AF65-F5344CB8AC3E}">
        <p14:creationId xmlns:p14="http://schemas.microsoft.com/office/powerpoint/2010/main" val="23144819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97C672C7-9508-4669-BADD-8DA85D459007}"/>
              </a:ext>
            </a:extLst>
          </p:cNvPr>
          <p:cNvSpPr>
            <a:spLocks noGrp="1"/>
          </p:cNvSpPr>
          <p:nvPr>
            <p:ph sz="quarter" idx="12"/>
          </p:nvPr>
        </p:nvSpPr>
        <p:spPr/>
        <p:txBody>
          <a:bodyPr/>
          <a:lstStyle/>
          <a:p>
            <a:r>
              <a:rPr lang="fr-FR" dirty="0">
                <a:solidFill>
                  <a:srgbClr val="334D5C"/>
                </a:solidFill>
              </a:rPr>
              <a:t>Merci pour votre attention !</a:t>
            </a:r>
          </a:p>
        </p:txBody>
      </p:sp>
      <p:sp>
        <p:nvSpPr>
          <p:cNvPr id="2" name="Titre 1">
            <a:extLst>
              <a:ext uri="{FF2B5EF4-FFF2-40B4-BE49-F238E27FC236}">
                <a16:creationId xmlns:a16="http://schemas.microsoft.com/office/drawing/2014/main" id="{E5FE5DEA-0AF0-41A9-BA26-2DE75A3ADC2D}"/>
              </a:ext>
            </a:extLst>
          </p:cNvPr>
          <p:cNvSpPr>
            <a:spLocks noGrp="1"/>
          </p:cNvSpPr>
          <p:nvPr>
            <p:ph type="title" idx="4294967295"/>
          </p:nvPr>
        </p:nvSpPr>
        <p:spPr>
          <a:xfrm>
            <a:off x="0" y="928688"/>
            <a:ext cx="7375525" cy="993775"/>
          </a:xfrm>
        </p:spPr>
        <p:txBody>
          <a:bodyPr>
            <a:normAutofit/>
          </a:bodyPr>
          <a:lstStyle/>
          <a:p>
            <a:pPr algn="ctr"/>
            <a:r>
              <a:rPr lang="fr-FR" sz="3000" dirty="0">
                <a:solidFill>
                  <a:srgbClr val="FFFFFF"/>
                </a:solidFill>
              </a:rPr>
              <a:t>IFI</a:t>
            </a:r>
          </a:p>
        </p:txBody>
      </p:sp>
    </p:spTree>
    <p:extLst>
      <p:ext uri="{BB962C8B-B14F-4D97-AF65-F5344CB8AC3E}">
        <p14:creationId xmlns:p14="http://schemas.microsoft.com/office/powerpoint/2010/main" val="27228074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cMy2oWNM"/>
  <p:tag name="ARTICULATE_SLIDE_THUMBNAIL_REFRESH" val="1"/>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Personnalisé 3">
      <a:dk1>
        <a:sysClr val="windowText" lastClr="000000"/>
      </a:dk1>
      <a:lt1>
        <a:sysClr val="window" lastClr="FFFFFF"/>
      </a:lt1>
      <a:dk2>
        <a:srgbClr val="FF6C2C"/>
      </a:dk2>
      <a:lt2>
        <a:srgbClr val="FF8135"/>
      </a:lt2>
      <a:accent1>
        <a:srgbClr val="FF9350"/>
      </a:accent1>
      <a:accent2>
        <a:srgbClr val="ED7D31"/>
      </a:accent2>
      <a:accent3>
        <a:srgbClr val="C26437"/>
      </a:accent3>
      <a:accent4>
        <a:srgbClr val="4D4845"/>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vocime 0217">
  <a:themeElements>
    <a:clrScheme name="Personnalisé 11">
      <a:dk1>
        <a:srgbClr val="1D1B1B"/>
      </a:dk1>
      <a:lt1>
        <a:sysClr val="window" lastClr="FFFFFF"/>
      </a:lt1>
      <a:dk2>
        <a:srgbClr val="1D1B1B"/>
      </a:dk2>
      <a:lt2>
        <a:srgbClr val="1D1B1B"/>
      </a:lt2>
      <a:accent1>
        <a:srgbClr val="FF9900"/>
      </a:accent1>
      <a:accent2>
        <a:srgbClr val="1D1B1B"/>
      </a:accent2>
      <a:accent3>
        <a:srgbClr val="FF9900"/>
      </a:accent3>
      <a:accent4>
        <a:srgbClr val="1D1B1B"/>
      </a:accent4>
      <a:accent5>
        <a:srgbClr val="FF9900"/>
      </a:accent5>
      <a:accent6>
        <a:srgbClr val="1D1B1B"/>
      </a:accent6>
      <a:hlink>
        <a:srgbClr val="0000FF"/>
      </a:hlink>
      <a:folHlink>
        <a:srgbClr val="FFC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ocime 0217" id="{DCF1E6AE-3F79-4386-A996-675EB094423F}" vid="{4CBC7263-6D25-4CFC-94D7-AA81F1889756}"/>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28766</TotalTime>
  <Words>5349</Words>
  <Application>Microsoft Office PowerPoint</Application>
  <PresentationFormat>Personnalisé</PresentationFormat>
  <Paragraphs>1070</Paragraphs>
  <Slides>74</Slides>
  <Notes>74</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74</vt:i4>
      </vt:variant>
    </vt:vector>
  </HeadingPairs>
  <TitlesOfParts>
    <vt:vector size="81" baseType="lpstr">
      <vt:lpstr>Arial</vt:lpstr>
      <vt:lpstr>Calibri</vt:lpstr>
      <vt:lpstr>Times New Roman</vt:lpstr>
      <vt:lpstr>Verdana</vt:lpstr>
      <vt:lpstr>Wingdings</vt:lpstr>
      <vt:lpstr>Office Theme</vt:lpstr>
      <vt:lpstr>Evocime 0217</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rappel le Prélèvement Forfaitaire Unique (PFU) s’applique sur les revenus concernés versés à compter de  2018.   Les étapes du PFU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IFI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Jean-Marc Beguin</dc:creator>
  <cp:lastModifiedBy>CAMURAC-PENISSON Franck</cp:lastModifiedBy>
  <cp:revision>319</cp:revision>
  <cp:lastPrinted>2019-01-25T09:05:42Z</cp:lastPrinted>
  <dcterms:created xsi:type="dcterms:W3CDTF">2018-11-28T15:07:24Z</dcterms:created>
  <dcterms:modified xsi:type="dcterms:W3CDTF">2019-01-30T16:13:27Z</dcterms:modified>
</cp:coreProperties>
</file>