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9" r:id="rId4"/>
  </p:sldMasterIdLst>
  <p:notesMasterIdLst>
    <p:notesMasterId r:id="rId20"/>
  </p:notesMasterIdLst>
  <p:handoutMasterIdLst>
    <p:handoutMasterId r:id="rId21"/>
  </p:handoutMasterIdLst>
  <p:sldIdLst>
    <p:sldId id="2498" r:id="rId5"/>
    <p:sldId id="2499" r:id="rId6"/>
    <p:sldId id="2500" r:id="rId7"/>
    <p:sldId id="2501" r:id="rId8"/>
    <p:sldId id="2502" r:id="rId9"/>
    <p:sldId id="2503" r:id="rId10"/>
    <p:sldId id="2504" r:id="rId11"/>
    <p:sldId id="2505" r:id="rId12"/>
    <p:sldId id="2506" r:id="rId13"/>
    <p:sldId id="2507" r:id="rId14"/>
    <p:sldId id="2508" r:id="rId15"/>
    <p:sldId id="2509" r:id="rId16"/>
    <p:sldId id="2510" r:id="rId17"/>
    <p:sldId id="2511" r:id="rId18"/>
    <p:sldId id="2512" r:id="rId1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1D1B"/>
    <a:srgbClr val="52277A"/>
    <a:srgbClr val="D44F4F"/>
    <a:srgbClr val="D83541"/>
    <a:srgbClr val="922A51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26" autoAdjust="0"/>
    <p:restoredTop sz="94669" autoAdjust="0"/>
  </p:normalViewPr>
  <p:slideViewPr>
    <p:cSldViewPr snapToGrid="0">
      <p:cViewPr varScale="1">
        <p:scale>
          <a:sx n="144" d="100"/>
          <a:sy n="144" d="100"/>
        </p:scale>
        <p:origin x="720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3" d="100"/>
          <a:sy n="63" d="100"/>
        </p:scale>
        <p:origin x="3134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C2F457EA-A5E6-4047-8105-7E1EAF08A2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151EB93-5D33-41B9-884C-1C279D9C7CA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98D511-B11D-405A-98E4-C3D5258EAC12}" type="datetimeFigureOut">
              <a:rPr lang="fr-FR" smtClean="0"/>
              <a:t>18/02/2020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A2E610F-39AD-4754-A1D8-EC250C3793D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FF7AB28-F552-472B-BB33-3418796EDAB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64E646-109D-48E3-A5E4-EC68F97421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15614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EB0478-826A-4A8F-B8C8-7AAE27065B50}" type="datetimeFigureOut">
              <a:rPr lang="fr-FR" smtClean="0"/>
              <a:t>18/02/2020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BB6AD-72B3-4765-B6B3-D5B51042F2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3207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5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82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80.sv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111.sv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'accue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raphique 64">
            <a:extLst>
              <a:ext uri="{FF2B5EF4-FFF2-40B4-BE49-F238E27FC236}">
                <a16:creationId xmlns:a16="http://schemas.microsoft.com/office/drawing/2014/main" id="{633468BC-E208-4F8F-ADA9-1340B7D22C84}"/>
              </a:ext>
            </a:extLst>
          </p:cNvPr>
          <p:cNvPicPr preferRelativeResize="0"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32201" t="-1042" r="14156" b="12792"/>
          <a:stretch/>
        </p:blipFill>
        <p:spPr>
          <a:xfrm>
            <a:off x="3317965" y="170678"/>
            <a:ext cx="5744069" cy="4859963"/>
          </a:xfrm>
          <a:prstGeom prst="rect">
            <a:avLst/>
          </a:prstGeom>
        </p:spPr>
      </p:pic>
      <p:pic>
        <p:nvPicPr>
          <p:cNvPr id="42" name="Espace réservé pour une image  5">
            <a:extLst>
              <a:ext uri="{FF2B5EF4-FFF2-40B4-BE49-F238E27FC236}">
                <a16:creationId xmlns:a16="http://schemas.microsoft.com/office/drawing/2014/main" id="{E96A3666-E505-C241-B27E-C011EC938A0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9" r="4739"/>
          <a:stretch>
            <a:fillRect/>
          </a:stretch>
        </p:blipFill>
        <p:spPr>
          <a:xfrm>
            <a:off x="434" y="2749"/>
            <a:ext cx="6753063" cy="4812303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F16F5DDF-E4B1-4C97-A1AB-307D1F0C0F68}"/>
              </a:ext>
            </a:extLst>
          </p:cNvPr>
          <p:cNvGrpSpPr/>
          <p:nvPr userDrawn="1"/>
        </p:nvGrpSpPr>
        <p:grpSpPr>
          <a:xfrm>
            <a:off x="51043" y="4963886"/>
            <a:ext cx="1092142" cy="132041"/>
            <a:chOff x="-8374889" y="-2924178"/>
            <a:chExt cx="5738051" cy="693737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88F59C45-3E0A-4392-B19C-8E2EF74B89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7434263" y="-2733675"/>
              <a:ext cx="431800" cy="350837"/>
            </a:xfrm>
            <a:custGeom>
              <a:avLst/>
              <a:gdLst>
                <a:gd name="T0" fmla="*/ 272 w 272"/>
                <a:gd name="T1" fmla="*/ 107 h 221"/>
                <a:gd name="T2" fmla="*/ 270 w 272"/>
                <a:gd name="T3" fmla="*/ 131 h 221"/>
                <a:gd name="T4" fmla="*/ 264 w 272"/>
                <a:gd name="T5" fmla="*/ 153 h 221"/>
                <a:gd name="T6" fmla="*/ 252 w 272"/>
                <a:gd name="T7" fmla="*/ 173 h 221"/>
                <a:gd name="T8" fmla="*/ 236 w 272"/>
                <a:gd name="T9" fmla="*/ 189 h 221"/>
                <a:gd name="T10" fmla="*/ 216 w 272"/>
                <a:gd name="T11" fmla="*/ 203 h 221"/>
                <a:gd name="T12" fmla="*/ 166 w 272"/>
                <a:gd name="T13" fmla="*/ 219 h 221"/>
                <a:gd name="T14" fmla="*/ 138 w 272"/>
                <a:gd name="T15" fmla="*/ 221 h 221"/>
                <a:gd name="T16" fmla="*/ 86 w 272"/>
                <a:gd name="T17" fmla="*/ 213 h 221"/>
                <a:gd name="T18" fmla="*/ 44 w 272"/>
                <a:gd name="T19" fmla="*/ 193 h 221"/>
                <a:gd name="T20" fmla="*/ 34 w 272"/>
                <a:gd name="T21" fmla="*/ 185 h 221"/>
                <a:gd name="T22" fmla="*/ 18 w 272"/>
                <a:gd name="T23" fmla="*/ 167 h 221"/>
                <a:gd name="T24" fmla="*/ 6 w 272"/>
                <a:gd name="T25" fmla="*/ 145 h 221"/>
                <a:gd name="T26" fmla="*/ 2 w 272"/>
                <a:gd name="T27" fmla="*/ 123 h 221"/>
                <a:gd name="T28" fmla="*/ 0 w 272"/>
                <a:gd name="T29" fmla="*/ 109 h 221"/>
                <a:gd name="T30" fmla="*/ 4 w 272"/>
                <a:gd name="T31" fmla="*/ 86 h 221"/>
                <a:gd name="T32" fmla="*/ 12 w 272"/>
                <a:gd name="T33" fmla="*/ 66 h 221"/>
                <a:gd name="T34" fmla="*/ 24 w 272"/>
                <a:gd name="T35" fmla="*/ 46 h 221"/>
                <a:gd name="T36" fmla="*/ 44 w 272"/>
                <a:gd name="T37" fmla="*/ 28 h 221"/>
                <a:gd name="T38" fmla="*/ 64 w 272"/>
                <a:gd name="T39" fmla="*/ 16 h 221"/>
                <a:gd name="T40" fmla="*/ 112 w 272"/>
                <a:gd name="T41" fmla="*/ 2 h 221"/>
                <a:gd name="T42" fmla="*/ 140 w 272"/>
                <a:gd name="T43" fmla="*/ 0 h 221"/>
                <a:gd name="T44" fmla="*/ 172 w 272"/>
                <a:gd name="T45" fmla="*/ 4 h 221"/>
                <a:gd name="T46" fmla="*/ 202 w 272"/>
                <a:gd name="T47" fmla="*/ 12 h 221"/>
                <a:gd name="T48" fmla="*/ 230 w 272"/>
                <a:gd name="T49" fmla="*/ 28 h 221"/>
                <a:gd name="T50" fmla="*/ 254 w 272"/>
                <a:gd name="T51" fmla="*/ 48 h 221"/>
                <a:gd name="T52" fmla="*/ 216 w 272"/>
                <a:gd name="T53" fmla="*/ 68 h 221"/>
                <a:gd name="T54" fmla="*/ 180 w 272"/>
                <a:gd name="T55" fmla="*/ 44 h 221"/>
                <a:gd name="T56" fmla="*/ 138 w 272"/>
                <a:gd name="T57" fmla="*/ 38 h 221"/>
                <a:gd name="T58" fmla="*/ 118 w 272"/>
                <a:gd name="T59" fmla="*/ 38 h 221"/>
                <a:gd name="T60" fmla="*/ 82 w 272"/>
                <a:gd name="T61" fmla="*/ 50 h 221"/>
                <a:gd name="T62" fmla="*/ 58 w 272"/>
                <a:gd name="T63" fmla="*/ 70 h 221"/>
                <a:gd name="T64" fmla="*/ 44 w 272"/>
                <a:gd name="T65" fmla="*/ 96 h 221"/>
                <a:gd name="T66" fmla="*/ 42 w 272"/>
                <a:gd name="T67" fmla="*/ 109 h 221"/>
                <a:gd name="T68" fmla="*/ 50 w 272"/>
                <a:gd name="T69" fmla="*/ 139 h 221"/>
                <a:gd name="T70" fmla="*/ 68 w 272"/>
                <a:gd name="T71" fmla="*/ 163 h 221"/>
                <a:gd name="T72" fmla="*/ 98 w 272"/>
                <a:gd name="T73" fmla="*/ 179 h 221"/>
                <a:gd name="T74" fmla="*/ 138 w 272"/>
                <a:gd name="T75" fmla="*/ 185 h 221"/>
                <a:gd name="T76" fmla="*/ 152 w 272"/>
                <a:gd name="T77" fmla="*/ 183 h 221"/>
                <a:gd name="T78" fmla="*/ 178 w 272"/>
                <a:gd name="T79" fmla="*/ 177 h 221"/>
                <a:gd name="T80" fmla="*/ 200 w 272"/>
                <a:gd name="T81" fmla="*/ 165 h 221"/>
                <a:gd name="T82" fmla="*/ 216 w 272"/>
                <a:gd name="T83" fmla="*/ 149 h 221"/>
                <a:gd name="T84" fmla="*/ 128 w 272"/>
                <a:gd name="T85" fmla="*/ 137 h 221"/>
                <a:gd name="T86" fmla="*/ 272 w 272"/>
                <a:gd name="T87" fmla="*/ 10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72" h="221">
                  <a:moveTo>
                    <a:pt x="272" y="107"/>
                  </a:moveTo>
                  <a:lnTo>
                    <a:pt x="272" y="107"/>
                  </a:lnTo>
                  <a:lnTo>
                    <a:pt x="272" y="119"/>
                  </a:lnTo>
                  <a:lnTo>
                    <a:pt x="270" y="131"/>
                  </a:lnTo>
                  <a:lnTo>
                    <a:pt x="268" y="143"/>
                  </a:lnTo>
                  <a:lnTo>
                    <a:pt x="264" y="153"/>
                  </a:lnTo>
                  <a:lnTo>
                    <a:pt x="258" y="163"/>
                  </a:lnTo>
                  <a:lnTo>
                    <a:pt x="252" y="173"/>
                  </a:lnTo>
                  <a:lnTo>
                    <a:pt x="244" y="181"/>
                  </a:lnTo>
                  <a:lnTo>
                    <a:pt x="236" y="189"/>
                  </a:lnTo>
                  <a:lnTo>
                    <a:pt x="226" y="197"/>
                  </a:lnTo>
                  <a:lnTo>
                    <a:pt x="216" y="203"/>
                  </a:lnTo>
                  <a:lnTo>
                    <a:pt x="194" y="213"/>
                  </a:lnTo>
                  <a:lnTo>
                    <a:pt x="166" y="219"/>
                  </a:lnTo>
                  <a:lnTo>
                    <a:pt x="138" y="221"/>
                  </a:lnTo>
                  <a:lnTo>
                    <a:pt x="138" y="221"/>
                  </a:lnTo>
                  <a:lnTo>
                    <a:pt x="110" y="219"/>
                  </a:lnTo>
                  <a:lnTo>
                    <a:pt x="86" y="213"/>
                  </a:lnTo>
                  <a:lnTo>
                    <a:pt x="64" y="205"/>
                  </a:lnTo>
                  <a:lnTo>
                    <a:pt x="44" y="193"/>
                  </a:lnTo>
                  <a:lnTo>
                    <a:pt x="44" y="193"/>
                  </a:lnTo>
                  <a:lnTo>
                    <a:pt x="34" y="185"/>
                  </a:lnTo>
                  <a:lnTo>
                    <a:pt x="24" y="177"/>
                  </a:lnTo>
                  <a:lnTo>
                    <a:pt x="18" y="167"/>
                  </a:lnTo>
                  <a:lnTo>
                    <a:pt x="12" y="157"/>
                  </a:lnTo>
                  <a:lnTo>
                    <a:pt x="6" y="145"/>
                  </a:lnTo>
                  <a:lnTo>
                    <a:pt x="4" y="135"/>
                  </a:lnTo>
                  <a:lnTo>
                    <a:pt x="2" y="123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2" y="98"/>
                  </a:lnTo>
                  <a:lnTo>
                    <a:pt x="4" y="86"/>
                  </a:lnTo>
                  <a:lnTo>
                    <a:pt x="6" y="76"/>
                  </a:lnTo>
                  <a:lnTo>
                    <a:pt x="12" y="66"/>
                  </a:lnTo>
                  <a:lnTo>
                    <a:pt x="18" y="56"/>
                  </a:lnTo>
                  <a:lnTo>
                    <a:pt x="24" y="46"/>
                  </a:lnTo>
                  <a:lnTo>
                    <a:pt x="34" y="36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64" y="16"/>
                  </a:lnTo>
                  <a:lnTo>
                    <a:pt x="86" y="8"/>
                  </a:lnTo>
                  <a:lnTo>
                    <a:pt x="112" y="2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56" y="2"/>
                  </a:lnTo>
                  <a:lnTo>
                    <a:pt x="172" y="4"/>
                  </a:lnTo>
                  <a:lnTo>
                    <a:pt x="188" y="8"/>
                  </a:lnTo>
                  <a:lnTo>
                    <a:pt x="202" y="12"/>
                  </a:lnTo>
                  <a:lnTo>
                    <a:pt x="216" y="18"/>
                  </a:lnTo>
                  <a:lnTo>
                    <a:pt x="230" y="28"/>
                  </a:lnTo>
                  <a:lnTo>
                    <a:pt x="242" y="38"/>
                  </a:lnTo>
                  <a:lnTo>
                    <a:pt x="254" y="48"/>
                  </a:lnTo>
                  <a:lnTo>
                    <a:pt x="216" y="68"/>
                  </a:lnTo>
                  <a:lnTo>
                    <a:pt x="216" y="68"/>
                  </a:lnTo>
                  <a:lnTo>
                    <a:pt x="198" y="54"/>
                  </a:lnTo>
                  <a:lnTo>
                    <a:pt x="180" y="44"/>
                  </a:lnTo>
                  <a:lnTo>
                    <a:pt x="160" y="40"/>
                  </a:lnTo>
                  <a:lnTo>
                    <a:pt x="138" y="38"/>
                  </a:lnTo>
                  <a:lnTo>
                    <a:pt x="138" y="38"/>
                  </a:lnTo>
                  <a:lnTo>
                    <a:pt x="118" y="38"/>
                  </a:lnTo>
                  <a:lnTo>
                    <a:pt x="98" y="42"/>
                  </a:lnTo>
                  <a:lnTo>
                    <a:pt x="82" y="50"/>
                  </a:lnTo>
                  <a:lnTo>
                    <a:pt x="68" y="58"/>
                  </a:lnTo>
                  <a:lnTo>
                    <a:pt x="58" y="70"/>
                  </a:lnTo>
                  <a:lnTo>
                    <a:pt x="50" y="82"/>
                  </a:lnTo>
                  <a:lnTo>
                    <a:pt x="44" y="96"/>
                  </a:lnTo>
                  <a:lnTo>
                    <a:pt x="42" y="109"/>
                  </a:lnTo>
                  <a:lnTo>
                    <a:pt x="42" y="109"/>
                  </a:lnTo>
                  <a:lnTo>
                    <a:pt x="44" y="125"/>
                  </a:lnTo>
                  <a:lnTo>
                    <a:pt x="50" y="139"/>
                  </a:lnTo>
                  <a:lnTo>
                    <a:pt x="58" y="153"/>
                  </a:lnTo>
                  <a:lnTo>
                    <a:pt x="68" y="163"/>
                  </a:lnTo>
                  <a:lnTo>
                    <a:pt x="82" y="173"/>
                  </a:lnTo>
                  <a:lnTo>
                    <a:pt x="98" y="179"/>
                  </a:lnTo>
                  <a:lnTo>
                    <a:pt x="116" y="183"/>
                  </a:lnTo>
                  <a:lnTo>
                    <a:pt x="138" y="185"/>
                  </a:lnTo>
                  <a:lnTo>
                    <a:pt x="138" y="185"/>
                  </a:lnTo>
                  <a:lnTo>
                    <a:pt x="152" y="183"/>
                  </a:lnTo>
                  <a:lnTo>
                    <a:pt x="166" y="181"/>
                  </a:lnTo>
                  <a:lnTo>
                    <a:pt x="178" y="177"/>
                  </a:lnTo>
                  <a:lnTo>
                    <a:pt x="190" y="171"/>
                  </a:lnTo>
                  <a:lnTo>
                    <a:pt x="200" y="165"/>
                  </a:lnTo>
                  <a:lnTo>
                    <a:pt x="208" y="157"/>
                  </a:lnTo>
                  <a:lnTo>
                    <a:pt x="216" y="149"/>
                  </a:lnTo>
                  <a:lnTo>
                    <a:pt x="222" y="137"/>
                  </a:lnTo>
                  <a:lnTo>
                    <a:pt x="128" y="137"/>
                  </a:lnTo>
                  <a:lnTo>
                    <a:pt x="128" y="101"/>
                  </a:lnTo>
                  <a:lnTo>
                    <a:pt x="272" y="101"/>
                  </a:lnTo>
                  <a:lnTo>
                    <a:pt x="272" y="107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A92FA66C-C7FD-4CFA-BAE7-57E97EC569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7434263" y="-2733675"/>
              <a:ext cx="431800" cy="350837"/>
            </a:xfrm>
            <a:custGeom>
              <a:avLst/>
              <a:gdLst>
                <a:gd name="T0" fmla="*/ 272 w 272"/>
                <a:gd name="T1" fmla="*/ 107 h 221"/>
                <a:gd name="T2" fmla="*/ 270 w 272"/>
                <a:gd name="T3" fmla="*/ 131 h 221"/>
                <a:gd name="T4" fmla="*/ 264 w 272"/>
                <a:gd name="T5" fmla="*/ 153 h 221"/>
                <a:gd name="T6" fmla="*/ 252 w 272"/>
                <a:gd name="T7" fmla="*/ 173 h 221"/>
                <a:gd name="T8" fmla="*/ 236 w 272"/>
                <a:gd name="T9" fmla="*/ 189 h 221"/>
                <a:gd name="T10" fmla="*/ 216 w 272"/>
                <a:gd name="T11" fmla="*/ 203 h 221"/>
                <a:gd name="T12" fmla="*/ 166 w 272"/>
                <a:gd name="T13" fmla="*/ 219 h 221"/>
                <a:gd name="T14" fmla="*/ 138 w 272"/>
                <a:gd name="T15" fmla="*/ 221 h 221"/>
                <a:gd name="T16" fmla="*/ 86 w 272"/>
                <a:gd name="T17" fmla="*/ 213 h 221"/>
                <a:gd name="T18" fmla="*/ 44 w 272"/>
                <a:gd name="T19" fmla="*/ 193 h 221"/>
                <a:gd name="T20" fmla="*/ 34 w 272"/>
                <a:gd name="T21" fmla="*/ 185 h 221"/>
                <a:gd name="T22" fmla="*/ 18 w 272"/>
                <a:gd name="T23" fmla="*/ 167 h 221"/>
                <a:gd name="T24" fmla="*/ 6 w 272"/>
                <a:gd name="T25" fmla="*/ 145 h 221"/>
                <a:gd name="T26" fmla="*/ 2 w 272"/>
                <a:gd name="T27" fmla="*/ 123 h 221"/>
                <a:gd name="T28" fmla="*/ 0 w 272"/>
                <a:gd name="T29" fmla="*/ 109 h 221"/>
                <a:gd name="T30" fmla="*/ 4 w 272"/>
                <a:gd name="T31" fmla="*/ 86 h 221"/>
                <a:gd name="T32" fmla="*/ 12 w 272"/>
                <a:gd name="T33" fmla="*/ 66 h 221"/>
                <a:gd name="T34" fmla="*/ 24 w 272"/>
                <a:gd name="T35" fmla="*/ 46 h 221"/>
                <a:gd name="T36" fmla="*/ 44 w 272"/>
                <a:gd name="T37" fmla="*/ 28 h 221"/>
                <a:gd name="T38" fmla="*/ 64 w 272"/>
                <a:gd name="T39" fmla="*/ 16 h 221"/>
                <a:gd name="T40" fmla="*/ 112 w 272"/>
                <a:gd name="T41" fmla="*/ 2 h 221"/>
                <a:gd name="T42" fmla="*/ 140 w 272"/>
                <a:gd name="T43" fmla="*/ 0 h 221"/>
                <a:gd name="T44" fmla="*/ 172 w 272"/>
                <a:gd name="T45" fmla="*/ 4 h 221"/>
                <a:gd name="T46" fmla="*/ 202 w 272"/>
                <a:gd name="T47" fmla="*/ 12 h 221"/>
                <a:gd name="T48" fmla="*/ 230 w 272"/>
                <a:gd name="T49" fmla="*/ 28 h 221"/>
                <a:gd name="T50" fmla="*/ 254 w 272"/>
                <a:gd name="T51" fmla="*/ 48 h 221"/>
                <a:gd name="T52" fmla="*/ 216 w 272"/>
                <a:gd name="T53" fmla="*/ 68 h 221"/>
                <a:gd name="T54" fmla="*/ 180 w 272"/>
                <a:gd name="T55" fmla="*/ 44 h 221"/>
                <a:gd name="T56" fmla="*/ 138 w 272"/>
                <a:gd name="T57" fmla="*/ 38 h 221"/>
                <a:gd name="T58" fmla="*/ 118 w 272"/>
                <a:gd name="T59" fmla="*/ 38 h 221"/>
                <a:gd name="T60" fmla="*/ 82 w 272"/>
                <a:gd name="T61" fmla="*/ 50 h 221"/>
                <a:gd name="T62" fmla="*/ 58 w 272"/>
                <a:gd name="T63" fmla="*/ 70 h 221"/>
                <a:gd name="T64" fmla="*/ 44 w 272"/>
                <a:gd name="T65" fmla="*/ 96 h 221"/>
                <a:gd name="T66" fmla="*/ 42 w 272"/>
                <a:gd name="T67" fmla="*/ 109 h 221"/>
                <a:gd name="T68" fmla="*/ 50 w 272"/>
                <a:gd name="T69" fmla="*/ 139 h 221"/>
                <a:gd name="T70" fmla="*/ 68 w 272"/>
                <a:gd name="T71" fmla="*/ 163 h 221"/>
                <a:gd name="T72" fmla="*/ 98 w 272"/>
                <a:gd name="T73" fmla="*/ 179 h 221"/>
                <a:gd name="T74" fmla="*/ 138 w 272"/>
                <a:gd name="T75" fmla="*/ 185 h 221"/>
                <a:gd name="T76" fmla="*/ 152 w 272"/>
                <a:gd name="T77" fmla="*/ 183 h 221"/>
                <a:gd name="T78" fmla="*/ 178 w 272"/>
                <a:gd name="T79" fmla="*/ 177 h 221"/>
                <a:gd name="T80" fmla="*/ 200 w 272"/>
                <a:gd name="T81" fmla="*/ 165 h 221"/>
                <a:gd name="T82" fmla="*/ 216 w 272"/>
                <a:gd name="T83" fmla="*/ 149 h 221"/>
                <a:gd name="T84" fmla="*/ 128 w 272"/>
                <a:gd name="T85" fmla="*/ 137 h 221"/>
                <a:gd name="T86" fmla="*/ 272 w 272"/>
                <a:gd name="T87" fmla="*/ 10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72" h="221">
                  <a:moveTo>
                    <a:pt x="272" y="107"/>
                  </a:moveTo>
                  <a:lnTo>
                    <a:pt x="272" y="107"/>
                  </a:lnTo>
                  <a:lnTo>
                    <a:pt x="272" y="119"/>
                  </a:lnTo>
                  <a:lnTo>
                    <a:pt x="270" y="131"/>
                  </a:lnTo>
                  <a:lnTo>
                    <a:pt x="268" y="143"/>
                  </a:lnTo>
                  <a:lnTo>
                    <a:pt x="264" y="153"/>
                  </a:lnTo>
                  <a:lnTo>
                    <a:pt x="258" y="163"/>
                  </a:lnTo>
                  <a:lnTo>
                    <a:pt x="252" y="173"/>
                  </a:lnTo>
                  <a:lnTo>
                    <a:pt x="244" y="181"/>
                  </a:lnTo>
                  <a:lnTo>
                    <a:pt x="236" y="189"/>
                  </a:lnTo>
                  <a:lnTo>
                    <a:pt x="226" y="197"/>
                  </a:lnTo>
                  <a:lnTo>
                    <a:pt x="216" y="203"/>
                  </a:lnTo>
                  <a:lnTo>
                    <a:pt x="194" y="213"/>
                  </a:lnTo>
                  <a:lnTo>
                    <a:pt x="166" y="219"/>
                  </a:lnTo>
                  <a:lnTo>
                    <a:pt x="138" y="221"/>
                  </a:lnTo>
                  <a:lnTo>
                    <a:pt x="138" y="221"/>
                  </a:lnTo>
                  <a:lnTo>
                    <a:pt x="110" y="219"/>
                  </a:lnTo>
                  <a:lnTo>
                    <a:pt x="86" y="213"/>
                  </a:lnTo>
                  <a:lnTo>
                    <a:pt x="64" y="205"/>
                  </a:lnTo>
                  <a:lnTo>
                    <a:pt x="44" y="193"/>
                  </a:lnTo>
                  <a:lnTo>
                    <a:pt x="44" y="193"/>
                  </a:lnTo>
                  <a:lnTo>
                    <a:pt x="34" y="185"/>
                  </a:lnTo>
                  <a:lnTo>
                    <a:pt x="24" y="177"/>
                  </a:lnTo>
                  <a:lnTo>
                    <a:pt x="18" y="167"/>
                  </a:lnTo>
                  <a:lnTo>
                    <a:pt x="12" y="157"/>
                  </a:lnTo>
                  <a:lnTo>
                    <a:pt x="6" y="145"/>
                  </a:lnTo>
                  <a:lnTo>
                    <a:pt x="4" y="135"/>
                  </a:lnTo>
                  <a:lnTo>
                    <a:pt x="2" y="123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2" y="98"/>
                  </a:lnTo>
                  <a:lnTo>
                    <a:pt x="4" y="86"/>
                  </a:lnTo>
                  <a:lnTo>
                    <a:pt x="6" y="76"/>
                  </a:lnTo>
                  <a:lnTo>
                    <a:pt x="12" y="66"/>
                  </a:lnTo>
                  <a:lnTo>
                    <a:pt x="18" y="56"/>
                  </a:lnTo>
                  <a:lnTo>
                    <a:pt x="24" y="46"/>
                  </a:lnTo>
                  <a:lnTo>
                    <a:pt x="34" y="36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64" y="16"/>
                  </a:lnTo>
                  <a:lnTo>
                    <a:pt x="86" y="8"/>
                  </a:lnTo>
                  <a:lnTo>
                    <a:pt x="112" y="2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56" y="2"/>
                  </a:lnTo>
                  <a:lnTo>
                    <a:pt x="172" y="4"/>
                  </a:lnTo>
                  <a:lnTo>
                    <a:pt x="188" y="8"/>
                  </a:lnTo>
                  <a:lnTo>
                    <a:pt x="202" y="12"/>
                  </a:lnTo>
                  <a:lnTo>
                    <a:pt x="216" y="18"/>
                  </a:lnTo>
                  <a:lnTo>
                    <a:pt x="230" y="28"/>
                  </a:lnTo>
                  <a:lnTo>
                    <a:pt x="242" y="38"/>
                  </a:lnTo>
                  <a:lnTo>
                    <a:pt x="254" y="48"/>
                  </a:lnTo>
                  <a:lnTo>
                    <a:pt x="216" y="68"/>
                  </a:lnTo>
                  <a:lnTo>
                    <a:pt x="216" y="68"/>
                  </a:lnTo>
                  <a:lnTo>
                    <a:pt x="198" y="54"/>
                  </a:lnTo>
                  <a:lnTo>
                    <a:pt x="180" y="44"/>
                  </a:lnTo>
                  <a:lnTo>
                    <a:pt x="160" y="40"/>
                  </a:lnTo>
                  <a:lnTo>
                    <a:pt x="138" y="38"/>
                  </a:lnTo>
                  <a:lnTo>
                    <a:pt x="138" y="38"/>
                  </a:lnTo>
                  <a:lnTo>
                    <a:pt x="118" y="38"/>
                  </a:lnTo>
                  <a:lnTo>
                    <a:pt x="98" y="42"/>
                  </a:lnTo>
                  <a:lnTo>
                    <a:pt x="82" y="50"/>
                  </a:lnTo>
                  <a:lnTo>
                    <a:pt x="68" y="58"/>
                  </a:lnTo>
                  <a:lnTo>
                    <a:pt x="58" y="70"/>
                  </a:lnTo>
                  <a:lnTo>
                    <a:pt x="50" y="82"/>
                  </a:lnTo>
                  <a:lnTo>
                    <a:pt x="44" y="96"/>
                  </a:lnTo>
                  <a:lnTo>
                    <a:pt x="42" y="109"/>
                  </a:lnTo>
                  <a:lnTo>
                    <a:pt x="42" y="109"/>
                  </a:lnTo>
                  <a:lnTo>
                    <a:pt x="44" y="125"/>
                  </a:lnTo>
                  <a:lnTo>
                    <a:pt x="50" y="139"/>
                  </a:lnTo>
                  <a:lnTo>
                    <a:pt x="58" y="153"/>
                  </a:lnTo>
                  <a:lnTo>
                    <a:pt x="68" y="163"/>
                  </a:lnTo>
                  <a:lnTo>
                    <a:pt x="82" y="173"/>
                  </a:lnTo>
                  <a:lnTo>
                    <a:pt x="98" y="179"/>
                  </a:lnTo>
                  <a:lnTo>
                    <a:pt x="116" y="183"/>
                  </a:lnTo>
                  <a:lnTo>
                    <a:pt x="138" y="185"/>
                  </a:lnTo>
                  <a:lnTo>
                    <a:pt x="138" y="185"/>
                  </a:lnTo>
                  <a:lnTo>
                    <a:pt x="152" y="183"/>
                  </a:lnTo>
                  <a:lnTo>
                    <a:pt x="166" y="181"/>
                  </a:lnTo>
                  <a:lnTo>
                    <a:pt x="178" y="177"/>
                  </a:lnTo>
                  <a:lnTo>
                    <a:pt x="190" y="171"/>
                  </a:lnTo>
                  <a:lnTo>
                    <a:pt x="200" y="165"/>
                  </a:lnTo>
                  <a:lnTo>
                    <a:pt x="208" y="157"/>
                  </a:lnTo>
                  <a:lnTo>
                    <a:pt x="216" y="149"/>
                  </a:lnTo>
                  <a:lnTo>
                    <a:pt x="222" y="137"/>
                  </a:lnTo>
                  <a:lnTo>
                    <a:pt x="128" y="137"/>
                  </a:lnTo>
                  <a:lnTo>
                    <a:pt x="128" y="101"/>
                  </a:lnTo>
                  <a:lnTo>
                    <a:pt x="272" y="10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1F0AEBC0-674C-43B2-AE4E-FCD944ED7D4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6942138" y="-2720975"/>
              <a:ext cx="388938" cy="328612"/>
            </a:xfrm>
            <a:custGeom>
              <a:avLst/>
              <a:gdLst>
                <a:gd name="T0" fmla="*/ 199 w 245"/>
                <a:gd name="T1" fmla="*/ 207 h 207"/>
                <a:gd name="T2" fmla="*/ 143 w 245"/>
                <a:gd name="T3" fmla="*/ 131 h 207"/>
                <a:gd name="T4" fmla="*/ 41 w 245"/>
                <a:gd name="T5" fmla="*/ 131 h 207"/>
                <a:gd name="T6" fmla="*/ 41 w 245"/>
                <a:gd name="T7" fmla="*/ 207 h 207"/>
                <a:gd name="T8" fmla="*/ 0 w 245"/>
                <a:gd name="T9" fmla="*/ 207 h 207"/>
                <a:gd name="T10" fmla="*/ 0 w 245"/>
                <a:gd name="T11" fmla="*/ 0 h 207"/>
                <a:gd name="T12" fmla="*/ 169 w 245"/>
                <a:gd name="T13" fmla="*/ 0 h 207"/>
                <a:gd name="T14" fmla="*/ 169 w 245"/>
                <a:gd name="T15" fmla="*/ 0 h 207"/>
                <a:gd name="T16" fmla="*/ 185 w 245"/>
                <a:gd name="T17" fmla="*/ 0 h 207"/>
                <a:gd name="T18" fmla="*/ 199 w 245"/>
                <a:gd name="T19" fmla="*/ 4 h 207"/>
                <a:gd name="T20" fmla="*/ 211 w 245"/>
                <a:gd name="T21" fmla="*/ 10 h 207"/>
                <a:gd name="T22" fmla="*/ 221 w 245"/>
                <a:gd name="T23" fmla="*/ 18 h 207"/>
                <a:gd name="T24" fmla="*/ 229 w 245"/>
                <a:gd name="T25" fmla="*/ 26 h 207"/>
                <a:gd name="T26" fmla="*/ 235 w 245"/>
                <a:gd name="T27" fmla="*/ 38 h 207"/>
                <a:gd name="T28" fmla="*/ 239 w 245"/>
                <a:gd name="T29" fmla="*/ 52 h 207"/>
                <a:gd name="T30" fmla="*/ 241 w 245"/>
                <a:gd name="T31" fmla="*/ 66 h 207"/>
                <a:gd name="T32" fmla="*/ 241 w 245"/>
                <a:gd name="T33" fmla="*/ 66 h 207"/>
                <a:gd name="T34" fmla="*/ 239 w 245"/>
                <a:gd name="T35" fmla="*/ 78 h 207"/>
                <a:gd name="T36" fmla="*/ 237 w 245"/>
                <a:gd name="T37" fmla="*/ 88 h 207"/>
                <a:gd name="T38" fmla="*/ 233 w 245"/>
                <a:gd name="T39" fmla="*/ 97 h 207"/>
                <a:gd name="T40" fmla="*/ 227 w 245"/>
                <a:gd name="T41" fmla="*/ 105 h 207"/>
                <a:gd name="T42" fmla="*/ 221 w 245"/>
                <a:gd name="T43" fmla="*/ 113 h 207"/>
                <a:gd name="T44" fmla="*/ 211 w 245"/>
                <a:gd name="T45" fmla="*/ 119 h 207"/>
                <a:gd name="T46" fmla="*/ 201 w 245"/>
                <a:gd name="T47" fmla="*/ 125 h 207"/>
                <a:gd name="T48" fmla="*/ 189 w 245"/>
                <a:gd name="T49" fmla="*/ 127 h 207"/>
                <a:gd name="T50" fmla="*/ 245 w 245"/>
                <a:gd name="T51" fmla="*/ 207 h 207"/>
                <a:gd name="T52" fmla="*/ 199 w 245"/>
                <a:gd name="T53" fmla="*/ 207 h 207"/>
                <a:gd name="T54" fmla="*/ 199 w 245"/>
                <a:gd name="T55" fmla="*/ 66 h 207"/>
                <a:gd name="T56" fmla="*/ 199 w 245"/>
                <a:gd name="T57" fmla="*/ 66 h 207"/>
                <a:gd name="T58" fmla="*/ 199 w 245"/>
                <a:gd name="T59" fmla="*/ 58 h 207"/>
                <a:gd name="T60" fmla="*/ 197 w 245"/>
                <a:gd name="T61" fmla="*/ 52 h 207"/>
                <a:gd name="T62" fmla="*/ 193 w 245"/>
                <a:gd name="T63" fmla="*/ 48 h 207"/>
                <a:gd name="T64" fmla="*/ 189 w 245"/>
                <a:gd name="T65" fmla="*/ 44 h 207"/>
                <a:gd name="T66" fmla="*/ 183 w 245"/>
                <a:gd name="T67" fmla="*/ 40 h 207"/>
                <a:gd name="T68" fmla="*/ 177 w 245"/>
                <a:gd name="T69" fmla="*/ 38 h 207"/>
                <a:gd name="T70" fmla="*/ 159 w 245"/>
                <a:gd name="T71" fmla="*/ 36 h 207"/>
                <a:gd name="T72" fmla="*/ 41 w 245"/>
                <a:gd name="T73" fmla="*/ 36 h 207"/>
                <a:gd name="T74" fmla="*/ 41 w 245"/>
                <a:gd name="T75" fmla="*/ 93 h 207"/>
                <a:gd name="T76" fmla="*/ 163 w 245"/>
                <a:gd name="T77" fmla="*/ 93 h 207"/>
                <a:gd name="T78" fmla="*/ 163 w 245"/>
                <a:gd name="T79" fmla="*/ 93 h 207"/>
                <a:gd name="T80" fmla="*/ 179 w 245"/>
                <a:gd name="T81" fmla="*/ 92 h 207"/>
                <a:gd name="T82" fmla="*/ 185 w 245"/>
                <a:gd name="T83" fmla="*/ 90 h 207"/>
                <a:gd name="T84" fmla="*/ 189 w 245"/>
                <a:gd name="T85" fmla="*/ 86 h 207"/>
                <a:gd name="T86" fmla="*/ 193 w 245"/>
                <a:gd name="T87" fmla="*/ 84 h 207"/>
                <a:gd name="T88" fmla="*/ 197 w 245"/>
                <a:gd name="T89" fmla="*/ 78 h 207"/>
                <a:gd name="T90" fmla="*/ 199 w 245"/>
                <a:gd name="T91" fmla="*/ 72 h 207"/>
                <a:gd name="T92" fmla="*/ 199 w 245"/>
                <a:gd name="T93" fmla="*/ 6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5" h="207">
                  <a:moveTo>
                    <a:pt x="199" y="207"/>
                  </a:moveTo>
                  <a:lnTo>
                    <a:pt x="143" y="131"/>
                  </a:lnTo>
                  <a:lnTo>
                    <a:pt x="41" y="131"/>
                  </a:lnTo>
                  <a:lnTo>
                    <a:pt x="41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69" y="0"/>
                  </a:lnTo>
                  <a:lnTo>
                    <a:pt x="169" y="0"/>
                  </a:lnTo>
                  <a:lnTo>
                    <a:pt x="185" y="0"/>
                  </a:lnTo>
                  <a:lnTo>
                    <a:pt x="199" y="4"/>
                  </a:lnTo>
                  <a:lnTo>
                    <a:pt x="211" y="10"/>
                  </a:lnTo>
                  <a:lnTo>
                    <a:pt x="221" y="18"/>
                  </a:lnTo>
                  <a:lnTo>
                    <a:pt x="229" y="26"/>
                  </a:lnTo>
                  <a:lnTo>
                    <a:pt x="235" y="38"/>
                  </a:lnTo>
                  <a:lnTo>
                    <a:pt x="239" y="52"/>
                  </a:lnTo>
                  <a:lnTo>
                    <a:pt x="241" y="66"/>
                  </a:lnTo>
                  <a:lnTo>
                    <a:pt x="241" y="66"/>
                  </a:lnTo>
                  <a:lnTo>
                    <a:pt x="239" y="78"/>
                  </a:lnTo>
                  <a:lnTo>
                    <a:pt x="237" y="88"/>
                  </a:lnTo>
                  <a:lnTo>
                    <a:pt x="233" y="97"/>
                  </a:lnTo>
                  <a:lnTo>
                    <a:pt x="227" y="105"/>
                  </a:lnTo>
                  <a:lnTo>
                    <a:pt x="221" y="113"/>
                  </a:lnTo>
                  <a:lnTo>
                    <a:pt x="211" y="119"/>
                  </a:lnTo>
                  <a:lnTo>
                    <a:pt x="201" y="125"/>
                  </a:lnTo>
                  <a:lnTo>
                    <a:pt x="189" y="127"/>
                  </a:lnTo>
                  <a:lnTo>
                    <a:pt x="245" y="207"/>
                  </a:lnTo>
                  <a:lnTo>
                    <a:pt x="199" y="207"/>
                  </a:lnTo>
                  <a:close/>
                  <a:moveTo>
                    <a:pt x="199" y="66"/>
                  </a:moveTo>
                  <a:lnTo>
                    <a:pt x="199" y="66"/>
                  </a:lnTo>
                  <a:lnTo>
                    <a:pt x="199" y="58"/>
                  </a:lnTo>
                  <a:lnTo>
                    <a:pt x="197" y="52"/>
                  </a:lnTo>
                  <a:lnTo>
                    <a:pt x="193" y="48"/>
                  </a:lnTo>
                  <a:lnTo>
                    <a:pt x="189" y="44"/>
                  </a:lnTo>
                  <a:lnTo>
                    <a:pt x="183" y="40"/>
                  </a:lnTo>
                  <a:lnTo>
                    <a:pt x="177" y="38"/>
                  </a:lnTo>
                  <a:lnTo>
                    <a:pt x="159" y="36"/>
                  </a:lnTo>
                  <a:lnTo>
                    <a:pt x="41" y="36"/>
                  </a:lnTo>
                  <a:lnTo>
                    <a:pt x="41" y="93"/>
                  </a:lnTo>
                  <a:lnTo>
                    <a:pt x="163" y="93"/>
                  </a:lnTo>
                  <a:lnTo>
                    <a:pt x="163" y="93"/>
                  </a:lnTo>
                  <a:lnTo>
                    <a:pt x="179" y="92"/>
                  </a:lnTo>
                  <a:lnTo>
                    <a:pt x="185" y="90"/>
                  </a:lnTo>
                  <a:lnTo>
                    <a:pt x="189" y="86"/>
                  </a:lnTo>
                  <a:lnTo>
                    <a:pt x="193" y="84"/>
                  </a:lnTo>
                  <a:lnTo>
                    <a:pt x="197" y="78"/>
                  </a:lnTo>
                  <a:lnTo>
                    <a:pt x="199" y="72"/>
                  </a:lnTo>
                  <a:lnTo>
                    <a:pt x="199" y="66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CEC56377-E0B0-4FBA-A97E-E5FB2A00D75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6942138" y="-2720975"/>
              <a:ext cx="388938" cy="328612"/>
            </a:xfrm>
            <a:custGeom>
              <a:avLst/>
              <a:gdLst>
                <a:gd name="T0" fmla="*/ 199 w 245"/>
                <a:gd name="T1" fmla="*/ 207 h 207"/>
                <a:gd name="T2" fmla="*/ 143 w 245"/>
                <a:gd name="T3" fmla="*/ 131 h 207"/>
                <a:gd name="T4" fmla="*/ 41 w 245"/>
                <a:gd name="T5" fmla="*/ 131 h 207"/>
                <a:gd name="T6" fmla="*/ 41 w 245"/>
                <a:gd name="T7" fmla="*/ 207 h 207"/>
                <a:gd name="T8" fmla="*/ 0 w 245"/>
                <a:gd name="T9" fmla="*/ 207 h 207"/>
                <a:gd name="T10" fmla="*/ 0 w 245"/>
                <a:gd name="T11" fmla="*/ 0 h 207"/>
                <a:gd name="T12" fmla="*/ 169 w 245"/>
                <a:gd name="T13" fmla="*/ 0 h 207"/>
                <a:gd name="T14" fmla="*/ 169 w 245"/>
                <a:gd name="T15" fmla="*/ 0 h 207"/>
                <a:gd name="T16" fmla="*/ 185 w 245"/>
                <a:gd name="T17" fmla="*/ 0 h 207"/>
                <a:gd name="T18" fmla="*/ 199 w 245"/>
                <a:gd name="T19" fmla="*/ 4 h 207"/>
                <a:gd name="T20" fmla="*/ 211 w 245"/>
                <a:gd name="T21" fmla="*/ 10 h 207"/>
                <a:gd name="T22" fmla="*/ 221 w 245"/>
                <a:gd name="T23" fmla="*/ 18 h 207"/>
                <a:gd name="T24" fmla="*/ 229 w 245"/>
                <a:gd name="T25" fmla="*/ 26 h 207"/>
                <a:gd name="T26" fmla="*/ 235 w 245"/>
                <a:gd name="T27" fmla="*/ 38 h 207"/>
                <a:gd name="T28" fmla="*/ 239 w 245"/>
                <a:gd name="T29" fmla="*/ 52 h 207"/>
                <a:gd name="T30" fmla="*/ 241 w 245"/>
                <a:gd name="T31" fmla="*/ 66 h 207"/>
                <a:gd name="T32" fmla="*/ 241 w 245"/>
                <a:gd name="T33" fmla="*/ 66 h 207"/>
                <a:gd name="T34" fmla="*/ 239 w 245"/>
                <a:gd name="T35" fmla="*/ 78 h 207"/>
                <a:gd name="T36" fmla="*/ 237 w 245"/>
                <a:gd name="T37" fmla="*/ 88 h 207"/>
                <a:gd name="T38" fmla="*/ 233 w 245"/>
                <a:gd name="T39" fmla="*/ 97 h 207"/>
                <a:gd name="T40" fmla="*/ 227 w 245"/>
                <a:gd name="T41" fmla="*/ 105 h 207"/>
                <a:gd name="T42" fmla="*/ 221 w 245"/>
                <a:gd name="T43" fmla="*/ 113 h 207"/>
                <a:gd name="T44" fmla="*/ 211 w 245"/>
                <a:gd name="T45" fmla="*/ 119 h 207"/>
                <a:gd name="T46" fmla="*/ 201 w 245"/>
                <a:gd name="T47" fmla="*/ 125 h 207"/>
                <a:gd name="T48" fmla="*/ 189 w 245"/>
                <a:gd name="T49" fmla="*/ 127 h 207"/>
                <a:gd name="T50" fmla="*/ 245 w 245"/>
                <a:gd name="T51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5" h="207">
                  <a:moveTo>
                    <a:pt x="199" y="207"/>
                  </a:moveTo>
                  <a:lnTo>
                    <a:pt x="143" y="131"/>
                  </a:lnTo>
                  <a:lnTo>
                    <a:pt x="41" y="131"/>
                  </a:lnTo>
                  <a:lnTo>
                    <a:pt x="41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69" y="0"/>
                  </a:lnTo>
                  <a:lnTo>
                    <a:pt x="169" y="0"/>
                  </a:lnTo>
                  <a:lnTo>
                    <a:pt x="185" y="0"/>
                  </a:lnTo>
                  <a:lnTo>
                    <a:pt x="199" y="4"/>
                  </a:lnTo>
                  <a:lnTo>
                    <a:pt x="211" y="10"/>
                  </a:lnTo>
                  <a:lnTo>
                    <a:pt x="221" y="18"/>
                  </a:lnTo>
                  <a:lnTo>
                    <a:pt x="229" y="26"/>
                  </a:lnTo>
                  <a:lnTo>
                    <a:pt x="235" y="38"/>
                  </a:lnTo>
                  <a:lnTo>
                    <a:pt x="239" y="52"/>
                  </a:lnTo>
                  <a:lnTo>
                    <a:pt x="241" y="66"/>
                  </a:lnTo>
                  <a:lnTo>
                    <a:pt x="241" y="66"/>
                  </a:lnTo>
                  <a:lnTo>
                    <a:pt x="239" y="78"/>
                  </a:lnTo>
                  <a:lnTo>
                    <a:pt x="237" y="88"/>
                  </a:lnTo>
                  <a:lnTo>
                    <a:pt x="233" y="97"/>
                  </a:lnTo>
                  <a:lnTo>
                    <a:pt x="227" y="105"/>
                  </a:lnTo>
                  <a:lnTo>
                    <a:pt x="221" y="113"/>
                  </a:lnTo>
                  <a:lnTo>
                    <a:pt x="211" y="119"/>
                  </a:lnTo>
                  <a:lnTo>
                    <a:pt x="201" y="125"/>
                  </a:lnTo>
                  <a:lnTo>
                    <a:pt x="189" y="127"/>
                  </a:lnTo>
                  <a:lnTo>
                    <a:pt x="245" y="20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A1EAA7B-9BDA-4F1A-87A1-BB0A68D37C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6877051" y="-2663825"/>
              <a:ext cx="250825" cy="90487"/>
            </a:xfrm>
            <a:custGeom>
              <a:avLst/>
              <a:gdLst>
                <a:gd name="T0" fmla="*/ 158 w 158"/>
                <a:gd name="T1" fmla="*/ 30 h 57"/>
                <a:gd name="T2" fmla="*/ 158 w 158"/>
                <a:gd name="T3" fmla="*/ 30 h 57"/>
                <a:gd name="T4" fmla="*/ 158 w 158"/>
                <a:gd name="T5" fmla="*/ 22 h 57"/>
                <a:gd name="T6" fmla="*/ 156 w 158"/>
                <a:gd name="T7" fmla="*/ 16 h 57"/>
                <a:gd name="T8" fmla="*/ 152 w 158"/>
                <a:gd name="T9" fmla="*/ 12 h 57"/>
                <a:gd name="T10" fmla="*/ 148 w 158"/>
                <a:gd name="T11" fmla="*/ 8 h 57"/>
                <a:gd name="T12" fmla="*/ 142 w 158"/>
                <a:gd name="T13" fmla="*/ 4 h 57"/>
                <a:gd name="T14" fmla="*/ 136 w 158"/>
                <a:gd name="T15" fmla="*/ 2 h 57"/>
                <a:gd name="T16" fmla="*/ 118 w 158"/>
                <a:gd name="T17" fmla="*/ 0 h 57"/>
                <a:gd name="T18" fmla="*/ 0 w 158"/>
                <a:gd name="T19" fmla="*/ 0 h 57"/>
                <a:gd name="T20" fmla="*/ 0 w 158"/>
                <a:gd name="T21" fmla="*/ 57 h 57"/>
                <a:gd name="T22" fmla="*/ 122 w 158"/>
                <a:gd name="T23" fmla="*/ 57 h 57"/>
                <a:gd name="T24" fmla="*/ 122 w 158"/>
                <a:gd name="T25" fmla="*/ 57 h 57"/>
                <a:gd name="T26" fmla="*/ 138 w 158"/>
                <a:gd name="T27" fmla="*/ 56 h 57"/>
                <a:gd name="T28" fmla="*/ 144 w 158"/>
                <a:gd name="T29" fmla="*/ 54 h 57"/>
                <a:gd name="T30" fmla="*/ 148 w 158"/>
                <a:gd name="T31" fmla="*/ 50 h 57"/>
                <a:gd name="T32" fmla="*/ 152 w 158"/>
                <a:gd name="T33" fmla="*/ 48 h 57"/>
                <a:gd name="T34" fmla="*/ 156 w 158"/>
                <a:gd name="T35" fmla="*/ 42 h 57"/>
                <a:gd name="T36" fmla="*/ 158 w 158"/>
                <a:gd name="T37" fmla="*/ 36 h 57"/>
                <a:gd name="T38" fmla="*/ 158 w 158"/>
                <a:gd name="T39" fmla="*/ 3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8" h="57">
                  <a:moveTo>
                    <a:pt x="158" y="30"/>
                  </a:moveTo>
                  <a:lnTo>
                    <a:pt x="158" y="30"/>
                  </a:lnTo>
                  <a:lnTo>
                    <a:pt x="158" y="22"/>
                  </a:lnTo>
                  <a:lnTo>
                    <a:pt x="156" y="16"/>
                  </a:lnTo>
                  <a:lnTo>
                    <a:pt x="152" y="12"/>
                  </a:lnTo>
                  <a:lnTo>
                    <a:pt x="148" y="8"/>
                  </a:lnTo>
                  <a:lnTo>
                    <a:pt x="142" y="4"/>
                  </a:lnTo>
                  <a:lnTo>
                    <a:pt x="136" y="2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0" y="57"/>
                  </a:lnTo>
                  <a:lnTo>
                    <a:pt x="122" y="57"/>
                  </a:lnTo>
                  <a:lnTo>
                    <a:pt x="122" y="57"/>
                  </a:lnTo>
                  <a:lnTo>
                    <a:pt x="138" y="56"/>
                  </a:lnTo>
                  <a:lnTo>
                    <a:pt x="144" y="54"/>
                  </a:lnTo>
                  <a:lnTo>
                    <a:pt x="148" y="50"/>
                  </a:lnTo>
                  <a:lnTo>
                    <a:pt x="152" y="48"/>
                  </a:lnTo>
                  <a:lnTo>
                    <a:pt x="156" y="42"/>
                  </a:lnTo>
                  <a:lnTo>
                    <a:pt x="158" y="36"/>
                  </a:lnTo>
                  <a:lnTo>
                    <a:pt x="158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D36DF680-8D83-424A-BE86-64FC7B9F97D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6496051" y="-2733675"/>
              <a:ext cx="434975" cy="350837"/>
            </a:xfrm>
            <a:custGeom>
              <a:avLst/>
              <a:gdLst>
                <a:gd name="T0" fmla="*/ 230 w 274"/>
                <a:gd name="T1" fmla="*/ 193 h 221"/>
                <a:gd name="T2" fmla="*/ 188 w 274"/>
                <a:gd name="T3" fmla="*/ 213 h 221"/>
                <a:gd name="T4" fmla="*/ 136 w 274"/>
                <a:gd name="T5" fmla="*/ 221 h 221"/>
                <a:gd name="T6" fmla="*/ 110 w 274"/>
                <a:gd name="T7" fmla="*/ 219 h 221"/>
                <a:gd name="T8" fmla="*/ 62 w 274"/>
                <a:gd name="T9" fmla="*/ 205 h 221"/>
                <a:gd name="T10" fmla="*/ 44 w 274"/>
                <a:gd name="T11" fmla="*/ 193 h 221"/>
                <a:gd name="T12" fmla="*/ 24 w 274"/>
                <a:gd name="T13" fmla="*/ 177 h 221"/>
                <a:gd name="T14" fmla="*/ 10 w 274"/>
                <a:gd name="T15" fmla="*/ 157 h 221"/>
                <a:gd name="T16" fmla="*/ 2 w 274"/>
                <a:gd name="T17" fmla="*/ 135 h 221"/>
                <a:gd name="T18" fmla="*/ 0 w 274"/>
                <a:gd name="T19" fmla="*/ 109 h 221"/>
                <a:gd name="T20" fmla="*/ 0 w 274"/>
                <a:gd name="T21" fmla="*/ 98 h 221"/>
                <a:gd name="T22" fmla="*/ 6 w 274"/>
                <a:gd name="T23" fmla="*/ 76 h 221"/>
                <a:gd name="T24" fmla="*/ 16 w 274"/>
                <a:gd name="T25" fmla="*/ 56 h 221"/>
                <a:gd name="T26" fmla="*/ 34 w 274"/>
                <a:gd name="T27" fmla="*/ 36 h 221"/>
                <a:gd name="T28" fmla="*/ 44 w 274"/>
                <a:gd name="T29" fmla="*/ 28 h 221"/>
                <a:gd name="T30" fmla="*/ 86 w 274"/>
                <a:gd name="T31" fmla="*/ 8 h 221"/>
                <a:gd name="T32" fmla="*/ 136 w 274"/>
                <a:gd name="T33" fmla="*/ 0 h 221"/>
                <a:gd name="T34" fmla="*/ 162 w 274"/>
                <a:gd name="T35" fmla="*/ 2 h 221"/>
                <a:gd name="T36" fmla="*/ 210 w 274"/>
                <a:gd name="T37" fmla="*/ 16 h 221"/>
                <a:gd name="T38" fmla="*/ 230 w 274"/>
                <a:gd name="T39" fmla="*/ 28 h 221"/>
                <a:gd name="T40" fmla="*/ 248 w 274"/>
                <a:gd name="T41" fmla="*/ 46 h 221"/>
                <a:gd name="T42" fmla="*/ 262 w 274"/>
                <a:gd name="T43" fmla="*/ 66 h 221"/>
                <a:gd name="T44" fmla="*/ 270 w 274"/>
                <a:gd name="T45" fmla="*/ 86 h 221"/>
                <a:gd name="T46" fmla="*/ 274 w 274"/>
                <a:gd name="T47" fmla="*/ 109 h 221"/>
                <a:gd name="T48" fmla="*/ 272 w 274"/>
                <a:gd name="T49" fmla="*/ 123 h 221"/>
                <a:gd name="T50" fmla="*/ 266 w 274"/>
                <a:gd name="T51" fmla="*/ 145 h 221"/>
                <a:gd name="T52" fmla="*/ 256 w 274"/>
                <a:gd name="T53" fmla="*/ 167 h 221"/>
                <a:gd name="T54" fmla="*/ 240 w 274"/>
                <a:gd name="T55" fmla="*/ 185 h 221"/>
                <a:gd name="T56" fmla="*/ 136 w 274"/>
                <a:gd name="T57" fmla="*/ 38 h 221"/>
                <a:gd name="T58" fmla="*/ 116 w 274"/>
                <a:gd name="T59" fmla="*/ 38 h 221"/>
                <a:gd name="T60" fmla="*/ 82 w 274"/>
                <a:gd name="T61" fmla="*/ 50 h 221"/>
                <a:gd name="T62" fmla="*/ 56 w 274"/>
                <a:gd name="T63" fmla="*/ 70 h 221"/>
                <a:gd name="T64" fmla="*/ 44 w 274"/>
                <a:gd name="T65" fmla="*/ 96 h 221"/>
                <a:gd name="T66" fmla="*/ 42 w 274"/>
                <a:gd name="T67" fmla="*/ 109 h 221"/>
                <a:gd name="T68" fmla="*/ 48 w 274"/>
                <a:gd name="T69" fmla="*/ 139 h 221"/>
                <a:gd name="T70" fmla="*/ 68 w 274"/>
                <a:gd name="T71" fmla="*/ 163 h 221"/>
                <a:gd name="T72" fmla="*/ 98 w 274"/>
                <a:gd name="T73" fmla="*/ 179 h 221"/>
                <a:gd name="T74" fmla="*/ 136 w 274"/>
                <a:gd name="T75" fmla="*/ 185 h 221"/>
                <a:gd name="T76" fmla="*/ 156 w 274"/>
                <a:gd name="T77" fmla="*/ 183 h 221"/>
                <a:gd name="T78" fmla="*/ 192 w 274"/>
                <a:gd name="T79" fmla="*/ 173 h 221"/>
                <a:gd name="T80" fmla="*/ 216 w 274"/>
                <a:gd name="T81" fmla="*/ 153 h 221"/>
                <a:gd name="T82" fmla="*/ 230 w 274"/>
                <a:gd name="T83" fmla="*/ 125 h 221"/>
                <a:gd name="T84" fmla="*/ 230 w 274"/>
                <a:gd name="T85" fmla="*/ 109 h 221"/>
                <a:gd name="T86" fmla="*/ 224 w 274"/>
                <a:gd name="T87" fmla="*/ 82 h 221"/>
                <a:gd name="T88" fmla="*/ 204 w 274"/>
                <a:gd name="T89" fmla="*/ 58 h 221"/>
                <a:gd name="T90" fmla="*/ 174 w 274"/>
                <a:gd name="T91" fmla="*/ 42 h 221"/>
                <a:gd name="T92" fmla="*/ 136 w 274"/>
                <a:gd name="T93" fmla="*/ 38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74" h="221">
                  <a:moveTo>
                    <a:pt x="230" y="193"/>
                  </a:moveTo>
                  <a:lnTo>
                    <a:pt x="230" y="193"/>
                  </a:lnTo>
                  <a:lnTo>
                    <a:pt x="210" y="205"/>
                  </a:lnTo>
                  <a:lnTo>
                    <a:pt x="188" y="213"/>
                  </a:lnTo>
                  <a:lnTo>
                    <a:pt x="164" y="219"/>
                  </a:lnTo>
                  <a:lnTo>
                    <a:pt x="136" y="221"/>
                  </a:lnTo>
                  <a:lnTo>
                    <a:pt x="136" y="221"/>
                  </a:lnTo>
                  <a:lnTo>
                    <a:pt x="110" y="219"/>
                  </a:lnTo>
                  <a:lnTo>
                    <a:pt x="84" y="213"/>
                  </a:lnTo>
                  <a:lnTo>
                    <a:pt x="62" y="205"/>
                  </a:lnTo>
                  <a:lnTo>
                    <a:pt x="44" y="193"/>
                  </a:lnTo>
                  <a:lnTo>
                    <a:pt x="44" y="193"/>
                  </a:lnTo>
                  <a:lnTo>
                    <a:pt x="32" y="185"/>
                  </a:lnTo>
                  <a:lnTo>
                    <a:pt x="24" y="177"/>
                  </a:lnTo>
                  <a:lnTo>
                    <a:pt x="16" y="167"/>
                  </a:lnTo>
                  <a:lnTo>
                    <a:pt x="10" y="157"/>
                  </a:lnTo>
                  <a:lnTo>
                    <a:pt x="6" y="145"/>
                  </a:lnTo>
                  <a:lnTo>
                    <a:pt x="2" y="135"/>
                  </a:lnTo>
                  <a:lnTo>
                    <a:pt x="0" y="123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0" y="98"/>
                  </a:lnTo>
                  <a:lnTo>
                    <a:pt x="2" y="86"/>
                  </a:lnTo>
                  <a:lnTo>
                    <a:pt x="6" y="76"/>
                  </a:lnTo>
                  <a:lnTo>
                    <a:pt x="10" y="66"/>
                  </a:lnTo>
                  <a:lnTo>
                    <a:pt x="16" y="56"/>
                  </a:lnTo>
                  <a:lnTo>
                    <a:pt x="24" y="46"/>
                  </a:lnTo>
                  <a:lnTo>
                    <a:pt x="34" y="36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62" y="16"/>
                  </a:lnTo>
                  <a:lnTo>
                    <a:pt x="86" y="8"/>
                  </a:lnTo>
                  <a:lnTo>
                    <a:pt x="110" y="2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62" y="2"/>
                  </a:lnTo>
                  <a:lnTo>
                    <a:pt x="188" y="8"/>
                  </a:lnTo>
                  <a:lnTo>
                    <a:pt x="210" y="16"/>
                  </a:lnTo>
                  <a:lnTo>
                    <a:pt x="230" y="28"/>
                  </a:lnTo>
                  <a:lnTo>
                    <a:pt x="230" y="28"/>
                  </a:lnTo>
                  <a:lnTo>
                    <a:pt x="240" y="36"/>
                  </a:lnTo>
                  <a:lnTo>
                    <a:pt x="248" y="46"/>
                  </a:lnTo>
                  <a:lnTo>
                    <a:pt x="256" y="56"/>
                  </a:lnTo>
                  <a:lnTo>
                    <a:pt x="262" y="66"/>
                  </a:lnTo>
                  <a:lnTo>
                    <a:pt x="266" y="76"/>
                  </a:lnTo>
                  <a:lnTo>
                    <a:pt x="270" y="86"/>
                  </a:lnTo>
                  <a:lnTo>
                    <a:pt x="272" y="98"/>
                  </a:lnTo>
                  <a:lnTo>
                    <a:pt x="274" y="109"/>
                  </a:lnTo>
                  <a:lnTo>
                    <a:pt x="274" y="109"/>
                  </a:lnTo>
                  <a:lnTo>
                    <a:pt x="272" y="123"/>
                  </a:lnTo>
                  <a:lnTo>
                    <a:pt x="270" y="135"/>
                  </a:lnTo>
                  <a:lnTo>
                    <a:pt x="266" y="145"/>
                  </a:lnTo>
                  <a:lnTo>
                    <a:pt x="262" y="157"/>
                  </a:lnTo>
                  <a:lnTo>
                    <a:pt x="256" y="167"/>
                  </a:lnTo>
                  <a:lnTo>
                    <a:pt x="248" y="177"/>
                  </a:lnTo>
                  <a:lnTo>
                    <a:pt x="240" y="185"/>
                  </a:lnTo>
                  <a:lnTo>
                    <a:pt x="230" y="193"/>
                  </a:lnTo>
                  <a:close/>
                  <a:moveTo>
                    <a:pt x="136" y="38"/>
                  </a:moveTo>
                  <a:lnTo>
                    <a:pt x="136" y="38"/>
                  </a:lnTo>
                  <a:lnTo>
                    <a:pt x="116" y="38"/>
                  </a:lnTo>
                  <a:lnTo>
                    <a:pt x="98" y="42"/>
                  </a:lnTo>
                  <a:lnTo>
                    <a:pt x="82" y="50"/>
                  </a:lnTo>
                  <a:lnTo>
                    <a:pt x="68" y="58"/>
                  </a:lnTo>
                  <a:lnTo>
                    <a:pt x="56" y="70"/>
                  </a:lnTo>
                  <a:lnTo>
                    <a:pt x="48" y="82"/>
                  </a:lnTo>
                  <a:lnTo>
                    <a:pt x="44" y="96"/>
                  </a:lnTo>
                  <a:lnTo>
                    <a:pt x="42" y="109"/>
                  </a:lnTo>
                  <a:lnTo>
                    <a:pt x="42" y="109"/>
                  </a:lnTo>
                  <a:lnTo>
                    <a:pt x="44" y="125"/>
                  </a:lnTo>
                  <a:lnTo>
                    <a:pt x="48" y="139"/>
                  </a:lnTo>
                  <a:lnTo>
                    <a:pt x="56" y="153"/>
                  </a:lnTo>
                  <a:lnTo>
                    <a:pt x="68" y="163"/>
                  </a:lnTo>
                  <a:lnTo>
                    <a:pt x="80" y="173"/>
                  </a:lnTo>
                  <a:lnTo>
                    <a:pt x="98" y="179"/>
                  </a:lnTo>
                  <a:lnTo>
                    <a:pt x="116" y="183"/>
                  </a:lnTo>
                  <a:lnTo>
                    <a:pt x="136" y="185"/>
                  </a:lnTo>
                  <a:lnTo>
                    <a:pt x="136" y="185"/>
                  </a:lnTo>
                  <a:lnTo>
                    <a:pt x="156" y="183"/>
                  </a:lnTo>
                  <a:lnTo>
                    <a:pt x="176" y="179"/>
                  </a:lnTo>
                  <a:lnTo>
                    <a:pt x="192" y="173"/>
                  </a:lnTo>
                  <a:lnTo>
                    <a:pt x="206" y="163"/>
                  </a:lnTo>
                  <a:lnTo>
                    <a:pt x="216" y="153"/>
                  </a:lnTo>
                  <a:lnTo>
                    <a:pt x="224" y="139"/>
                  </a:lnTo>
                  <a:lnTo>
                    <a:pt x="230" y="125"/>
                  </a:lnTo>
                  <a:lnTo>
                    <a:pt x="230" y="109"/>
                  </a:lnTo>
                  <a:lnTo>
                    <a:pt x="230" y="109"/>
                  </a:lnTo>
                  <a:lnTo>
                    <a:pt x="230" y="96"/>
                  </a:lnTo>
                  <a:lnTo>
                    <a:pt x="224" y="82"/>
                  </a:lnTo>
                  <a:lnTo>
                    <a:pt x="216" y="70"/>
                  </a:lnTo>
                  <a:lnTo>
                    <a:pt x="204" y="58"/>
                  </a:lnTo>
                  <a:lnTo>
                    <a:pt x="190" y="50"/>
                  </a:lnTo>
                  <a:lnTo>
                    <a:pt x="174" y="42"/>
                  </a:lnTo>
                  <a:lnTo>
                    <a:pt x="156" y="38"/>
                  </a:lnTo>
                  <a:lnTo>
                    <a:pt x="136" y="38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D9EBD618-4934-4064-8A2A-29C6CF3D51B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6496051" y="-2733675"/>
              <a:ext cx="434975" cy="350837"/>
            </a:xfrm>
            <a:custGeom>
              <a:avLst/>
              <a:gdLst>
                <a:gd name="T0" fmla="*/ 230 w 274"/>
                <a:gd name="T1" fmla="*/ 193 h 221"/>
                <a:gd name="T2" fmla="*/ 230 w 274"/>
                <a:gd name="T3" fmla="*/ 193 h 221"/>
                <a:gd name="T4" fmla="*/ 210 w 274"/>
                <a:gd name="T5" fmla="*/ 205 h 221"/>
                <a:gd name="T6" fmla="*/ 188 w 274"/>
                <a:gd name="T7" fmla="*/ 213 h 221"/>
                <a:gd name="T8" fmla="*/ 164 w 274"/>
                <a:gd name="T9" fmla="*/ 219 h 221"/>
                <a:gd name="T10" fmla="*/ 136 w 274"/>
                <a:gd name="T11" fmla="*/ 221 h 221"/>
                <a:gd name="T12" fmla="*/ 136 w 274"/>
                <a:gd name="T13" fmla="*/ 221 h 221"/>
                <a:gd name="T14" fmla="*/ 110 w 274"/>
                <a:gd name="T15" fmla="*/ 219 h 221"/>
                <a:gd name="T16" fmla="*/ 84 w 274"/>
                <a:gd name="T17" fmla="*/ 213 h 221"/>
                <a:gd name="T18" fmla="*/ 62 w 274"/>
                <a:gd name="T19" fmla="*/ 205 h 221"/>
                <a:gd name="T20" fmla="*/ 44 w 274"/>
                <a:gd name="T21" fmla="*/ 193 h 221"/>
                <a:gd name="T22" fmla="*/ 44 w 274"/>
                <a:gd name="T23" fmla="*/ 193 h 221"/>
                <a:gd name="T24" fmla="*/ 32 w 274"/>
                <a:gd name="T25" fmla="*/ 185 h 221"/>
                <a:gd name="T26" fmla="*/ 24 w 274"/>
                <a:gd name="T27" fmla="*/ 177 h 221"/>
                <a:gd name="T28" fmla="*/ 16 w 274"/>
                <a:gd name="T29" fmla="*/ 167 h 221"/>
                <a:gd name="T30" fmla="*/ 10 w 274"/>
                <a:gd name="T31" fmla="*/ 157 h 221"/>
                <a:gd name="T32" fmla="*/ 6 w 274"/>
                <a:gd name="T33" fmla="*/ 145 h 221"/>
                <a:gd name="T34" fmla="*/ 2 w 274"/>
                <a:gd name="T35" fmla="*/ 135 h 221"/>
                <a:gd name="T36" fmla="*/ 0 w 274"/>
                <a:gd name="T37" fmla="*/ 123 h 221"/>
                <a:gd name="T38" fmla="*/ 0 w 274"/>
                <a:gd name="T39" fmla="*/ 109 h 221"/>
                <a:gd name="T40" fmla="*/ 0 w 274"/>
                <a:gd name="T41" fmla="*/ 109 h 221"/>
                <a:gd name="T42" fmla="*/ 0 w 274"/>
                <a:gd name="T43" fmla="*/ 98 h 221"/>
                <a:gd name="T44" fmla="*/ 2 w 274"/>
                <a:gd name="T45" fmla="*/ 86 h 221"/>
                <a:gd name="T46" fmla="*/ 6 w 274"/>
                <a:gd name="T47" fmla="*/ 76 h 221"/>
                <a:gd name="T48" fmla="*/ 10 w 274"/>
                <a:gd name="T49" fmla="*/ 66 h 221"/>
                <a:gd name="T50" fmla="*/ 16 w 274"/>
                <a:gd name="T51" fmla="*/ 56 h 221"/>
                <a:gd name="T52" fmla="*/ 24 w 274"/>
                <a:gd name="T53" fmla="*/ 46 h 221"/>
                <a:gd name="T54" fmla="*/ 34 w 274"/>
                <a:gd name="T55" fmla="*/ 36 h 221"/>
                <a:gd name="T56" fmla="*/ 44 w 274"/>
                <a:gd name="T57" fmla="*/ 28 h 221"/>
                <a:gd name="T58" fmla="*/ 44 w 274"/>
                <a:gd name="T59" fmla="*/ 28 h 221"/>
                <a:gd name="T60" fmla="*/ 62 w 274"/>
                <a:gd name="T61" fmla="*/ 16 h 221"/>
                <a:gd name="T62" fmla="*/ 86 w 274"/>
                <a:gd name="T63" fmla="*/ 8 h 221"/>
                <a:gd name="T64" fmla="*/ 110 w 274"/>
                <a:gd name="T65" fmla="*/ 2 h 221"/>
                <a:gd name="T66" fmla="*/ 136 w 274"/>
                <a:gd name="T67" fmla="*/ 0 h 221"/>
                <a:gd name="T68" fmla="*/ 136 w 274"/>
                <a:gd name="T69" fmla="*/ 0 h 221"/>
                <a:gd name="T70" fmla="*/ 162 w 274"/>
                <a:gd name="T71" fmla="*/ 2 h 221"/>
                <a:gd name="T72" fmla="*/ 188 w 274"/>
                <a:gd name="T73" fmla="*/ 8 h 221"/>
                <a:gd name="T74" fmla="*/ 210 w 274"/>
                <a:gd name="T75" fmla="*/ 16 h 221"/>
                <a:gd name="T76" fmla="*/ 230 w 274"/>
                <a:gd name="T77" fmla="*/ 28 h 221"/>
                <a:gd name="T78" fmla="*/ 230 w 274"/>
                <a:gd name="T79" fmla="*/ 28 h 221"/>
                <a:gd name="T80" fmla="*/ 240 w 274"/>
                <a:gd name="T81" fmla="*/ 36 h 221"/>
                <a:gd name="T82" fmla="*/ 248 w 274"/>
                <a:gd name="T83" fmla="*/ 46 h 221"/>
                <a:gd name="T84" fmla="*/ 256 w 274"/>
                <a:gd name="T85" fmla="*/ 56 h 221"/>
                <a:gd name="T86" fmla="*/ 262 w 274"/>
                <a:gd name="T87" fmla="*/ 66 h 221"/>
                <a:gd name="T88" fmla="*/ 266 w 274"/>
                <a:gd name="T89" fmla="*/ 76 h 221"/>
                <a:gd name="T90" fmla="*/ 270 w 274"/>
                <a:gd name="T91" fmla="*/ 86 h 221"/>
                <a:gd name="T92" fmla="*/ 272 w 274"/>
                <a:gd name="T93" fmla="*/ 98 h 221"/>
                <a:gd name="T94" fmla="*/ 274 w 274"/>
                <a:gd name="T95" fmla="*/ 109 h 221"/>
                <a:gd name="T96" fmla="*/ 274 w 274"/>
                <a:gd name="T97" fmla="*/ 109 h 221"/>
                <a:gd name="T98" fmla="*/ 272 w 274"/>
                <a:gd name="T99" fmla="*/ 123 h 221"/>
                <a:gd name="T100" fmla="*/ 270 w 274"/>
                <a:gd name="T101" fmla="*/ 135 h 221"/>
                <a:gd name="T102" fmla="*/ 266 w 274"/>
                <a:gd name="T103" fmla="*/ 145 h 221"/>
                <a:gd name="T104" fmla="*/ 262 w 274"/>
                <a:gd name="T105" fmla="*/ 157 h 221"/>
                <a:gd name="T106" fmla="*/ 256 w 274"/>
                <a:gd name="T107" fmla="*/ 167 h 221"/>
                <a:gd name="T108" fmla="*/ 248 w 274"/>
                <a:gd name="T109" fmla="*/ 177 h 221"/>
                <a:gd name="T110" fmla="*/ 240 w 274"/>
                <a:gd name="T111" fmla="*/ 185 h 221"/>
                <a:gd name="T112" fmla="*/ 230 w 274"/>
                <a:gd name="T113" fmla="*/ 193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4" h="221">
                  <a:moveTo>
                    <a:pt x="230" y="193"/>
                  </a:moveTo>
                  <a:lnTo>
                    <a:pt x="230" y="193"/>
                  </a:lnTo>
                  <a:lnTo>
                    <a:pt x="210" y="205"/>
                  </a:lnTo>
                  <a:lnTo>
                    <a:pt x="188" y="213"/>
                  </a:lnTo>
                  <a:lnTo>
                    <a:pt x="164" y="219"/>
                  </a:lnTo>
                  <a:lnTo>
                    <a:pt x="136" y="221"/>
                  </a:lnTo>
                  <a:lnTo>
                    <a:pt x="136" y="221"/>
                  </a:lnTo>
                  <a:lnTo>
                    <a:pt x="110" y="219"/>
                  </a:lnTo>
                  <a:lnTo>
                    <a:pt x="84" y="213"/>
                  </a:lnTo>
                  <a:lnTo>
                    <a:pt x="62" y="205"/>
                  </a:lnTo>
                  <a:lnTo>
                    <a:pt x="44" y="193"/>
                  </a:lnTo>
                  <a:lnTo>
                    <a:pt x="44" y="193"/>
                  </a:lnTo>
                  <a:lnTo>
                    <a:pt x="32" y="185"/>
                  </a:lnTo>
                  <a:lnTo>
                    <a:pt x="24" y="177"/>
                  </a:lnTo>
                  <a:lnTo>
                    <a:pt x="16" y="167"/>
                  </a:lnTo>
                  <a:lnTo>
                    <a:pt x="10" y="157"/>
                  </a:lnTo>
                  <a:lnTo>
                    <a:pt x="6" y="145"/>
                  </a:lnTo>
                  <a:lnTo>
                    <a:pt x="2" y="135"/>
                  </a:lnTo>
                  <a:lnTo>
                    <a:pt x="0" y="123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0" y="98"/>
                  </a:lnTo>
                  <a:lnTo>
                    <a:pt x="2" y="86"/>
                  </a:lnTo>
                  <a:lnTo>
                    <a:pt x="6" y="76"/>
                  </a:lnTo>
                  <a:lnTo>
                    <a:pt x="10" y="66"/>
                  </a:lnTo>
                  <a:lnTo>
                    <a:pt x="16" y="56"/>
                  </a:lnTo>
                  <a:lnTo>
                    <a:pt x="24" y="46"/>
                  </a:lnTo>
                  <a:lnTo>
                    <a:pt x="34" y="36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62" y="16"/>
                  </a:lnTo>
                  <a:lnTo>
                    <a:pt x="86" y="8"/>
                  </a:lnTo>
                  <a:lnTo>
                    <a:pt x="110" y="2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62" y="2"/>
                  </a:lnTo>
                  <a:lnTo>
                    <a:pt x="188" y="8"/>
                  </a:lnTo>
                  <a:lnTo>
                    <a:pt x="210" y="16"/>
                  </a:lnTo>
                  <a:lnTo>
                    <a:pt x="230" y="28"/>
                  </a:lnTo>
                  <a:lnTo>
                    <a:pt x="230" y="28"/>
                  </a:lnTo>
                  <a:lnTo>
                    <a:pt x="240" y="36"/>
                  </a:lnTo>
                  <a:lnTo>
                    <a:pt x="248" y="46"/>
                  </a:lnTo>
                  <a:lnTo>
                    <a:pt x="256" y="56"/>
                  </a:lnTo>
                  <a:lnTo>
                    <a:pt x="262" y="66"/>
                  </a:lnTo>
                  <a:lnTo>
                    <a:pt x="266" y="76"/>
                  </a:lnTo>
                  <a:lnTo>
                    <a:pt x="270" y="86"/>
                  </a:lnTo>
                  <a:lnTo>
                    <a:pt x="272" y="98"/>
                  </a:lnTo>
                  <a:lnTo>
                    <a:pt x="274" y="109"/>
                  </a:lnTo>
                  <a:lnTo>
                    <a:pt x="274" y="109"/>
                  </a:lnTo>
                  <a:lnTo>
                    <a:pt x="272" y="123"/>
                  </a:lnTo>
                  <a:lnTo>
                    <a:pt x="270" y="135"/>
                  </a:lnTo>
                  <a:lnTo>
                    <a:pt x="266" y="145"/>
                  </a:lnTo>
                  <a:lnTo>
                    <a:pt x="262" y="157"/>
                  </a:lnTo>
                  <a:lnTo>
                    <a:pt x="256" y="167"/>
                  </a:lnTo>
                  <a:lnTo>
                    <a:pt x="248" y="177"/>
                  </a:lnTo>
                  <a:lnTo>
                    <a:pt x="240" y="185"/>
                  </a:lnTo>
                  <a:lnTo>
                    <a:pt x="230" y="19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F310B5EC-12A5-4011-A50F-D99CE878FC6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6429376" y="-2673350"/>
              <a:ext cx="298450" cy="233362"/>
            </a:xfrm>
            <a:custGeom>
              <a:avLst/>
              <a:gdLst>
                <a:gd name="T0" fmla="*/ 94 w 188"/>
                <a:gd name="T1" fmla="*/ 0 h 147"/>
                <a:gd name="T2" fmla="*/ 94 w 188"/>
                <a:gd name="T3" fmla="*/ 0 h 147"/>
                <a:gd name="T4" fmla="*/ 74 w 188"/>
                <a:gd name="T5" fmla="*/ 0 h 147"/>
                <a:gd name="T6" fmla="*/ 56 w 188"/>
                <a:gd name="T7" fmla="*/ 4 h 147"/>
                <a:gd name="T8" fmla="*/ 40 w 188"/>
                <a:gd name="T9" fmla="*/ 12 h 147"/>
                <a:gd name="T10" fmla="*/ 26 w 188"/>
                <a:gd name="T11" fmla="*/ 20 h 147"/>
                <a:gd name="T12" fmla="*/ 14 w 188"/>
                <a:gd name="T13" fmla="*/ 32 h 147"/>
                <a:gd name="T14" fmla="*/ 6 w 188"/>
                <a:gd name="T15" fmla="*/ 44 h 147"/>
                <a:gd name="T16" fmla="*/ 2 w 188"/>
                <a:gd name="T17" fmla="*/ 58 h 147"/>
                <a:gd name="T18" fmla="*/ 0 w 188"/>
                <a:gd name="T19" fmla="*/ 71 h 147"/>
                <a:gd name="T20" fmla="*/ 0 w 188"/>
                <a:gd name="T21" fmla="*/ 71 h 147"/>
                <a:gd name="T22" fmla="*/ 2 w 188"/>
                <a:gd name="T23" fmla="*/ 87 h 147"/>
                <a:gd name="T24" fmla="*/ 6 w 188"/>
                <a:gd name="T25" fmla="*/ 101 h 147"/>
                <a:gd name="T26" fmla="*/ 14 w 188"/>
                <a:gd name="T27" fmla="*/ 115 h 147"/>
                <a:gd name="T28" fmla="*/ 26 w 188"/>
                <a:gd name="T29" fmla="*/ 125 h 147"/>
                <a:gd name="T30" fmla="*/ 38 w 188"/>
                <a:gd name="T31" fmla="*/ 135 h 147"/>
                <a:gd name="T32" fmla="*/ 56 w 188"/>
                <a:gd name="T33" fmla="*/ 141 h 147"/>
                <a:gd name="T34" fmla="*/ 74 w 188"/>
                <a:gd name="T35" fmla="*/ 145 h 147"/>
                <a:gd name="T36" fmla="*/ 94 w 188"/>
                <a:gd name="T37" fmla="*/ 147 h 147"/>
                <a:gd name="T38" fmla="*/ 94 w 188"/>
                <a:gd name="T39" fmla="*/ 147 h 147"/>
                <a:gd name="T40" fmla="*/ 114 w 188"/>
                <a:gd name="T41" fmla="*/ 145 h 147"/>
                <a:gd name="T42" fmla="*/ 134 w 188"/>
                <a:gd name="T43" fmla="*/ 141 h 147"/>
                <a:gd name="T44" fmla="*/ 150 w 188"/>
                <a:gd name="T45" fmla="*/ 135 h 147"/>
                <a:gd name="T46" fmla="*/ 164 w 188"/>
                <a:gd name="T47" fmla="*/ 125 h 147"/>
                <a:gd name="T48" fmla="*/ 174 w 188"/>
                <a:gd name="T49" fmla="*/ 115 h 147"/>
                <a:gd name="T50" fmla="*/ 182 w 188"/>
                <a:gd name="T51" fmla="*/ 101 h 147"/>
                <a:gd name="T52" fmla="*/ 188 w 188"/>
                <a:gd name="T53" fmla="*/ 87 h 147"/>
                <a:gd name="T54" fmla="*/ 188 w 188"/>
                <a:gd name="T55" fmla="*/ 71 h 147"/>
                <a:gd name="T56" fmla="*/ 188 w 188"/>
                <a:gd name="T57" fmla="*/ 71 h 147"/>
                <a:gd name="T58" fmla="*/ 188 w 188"/>
                <a:gd name="T59" fmla="*/ 58 h 147"/>
                <a:gd name="T60" fmla="*/ 182 w 188"/>
                <a:gd name="T61" fmla="*/ 44 h 147"/>
                <a:gd name="T62" fmla="*/ 174 w 188"/>
                <a:gd name="T63" fmla="*/ 32 h 147"/>
                <a:gd name="T64" fmla="*/ 162 w 188"/>
                <a:gd name="T65" fmla="*/ 20 h 147"/>
                <a:gd name="T66" fmla="*/ 148 w 188"/>
                <a:gd name="T67" fmla="*/ 12 h 147"/>
                <a:gd name="T68" fmla="*/ 132 w 188"/>
                <a:gd name="T69" fmla="*/ 4 h 147"/>
                <a:gd name="T70" fmla="*/ 114 w 188"/>
                <a:gd name="T71" fmla="*/ 0 h 147"/>
                <a:gd name="T72" fmla="*/ 94 w 188"/>
                <a:gd name="T73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8" h="147">
                  <a:moveTo>
                    <a:pt x="94" y="0"/>
                  </a:moveTo>
                  <a:lnTo>
                    <a:pt x="94" y="0"/>
                  </a:lnTo>
                  <a:lnTo>
                    <a:pt x="74" y="0"/>
                  </a:lnTo>
                  <a:lnTo>
                    <a:pt x="56" y="4"/>
                  </a:lnTo>
                  <a:lnTo>
                    <a:pt x="40" y="12"/>
                  </a:lnTo>
                  <a:lnTo>
                    <a:pt x="26" y="20"/>
                  </a:lnTo>
                  <a:lnTo>
                    <a:pt x="14" y="32"/>
                  </a:lnTo>
                  <a:lnTo>
                    <a:pt x="6" y="44"/>
                  </a:lnTo>
                  <a:lnTo>
                    <a:pt x="2" y="58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2" y="87"/>
                  </a:lnTo>
                  <a:lnTo>
                    <a:pt x="6" y="101"/>
                  </a:lnTo>
                  <a:lnTo>
                    <a:pt x="14" y="115"/>
                  </a:lnTo>
                  <a:lnTo>
                    <a:pt x="26" y="125"/>
                  </a:lnTo>
                  <a:lnTo>
                    <a:pt x="38" y="135"/>
                  </a:lnTo>
                  <a:lnTo>
                    <a:pt x="56" y="141"/>
                  </a:lnTo>
                  <a:lnTo>
                    <a:pt x="74" y="145"/>
                  </a:lnTo>
                  <a:lnTo>
                    <a:pt x="94" y="147"/>
                  </a:lnTo>
                  <a:lnTo>
                    <a:pt x="94" y="147"/>
                  </a:lnTo>
                  <a:lnTo>
                    <a:pt x="114" y="145"/>
                  </a:lnTo>
                  <a:lnTo>
                    <a:pt x="134" y="141"/>
                  </a:lnTo>
                  <a:lnTo>
                    <a:pt x="150" y="135"/>
                  </a:lnTo>
                  <a:lnTo>
                    <a:pt x="164" y="125"/>
                  </a:lnTo>
                  <a:lnTo>
                    <a:pt x="174" y="115"/>
                  </a:lnTo>
                  <a:lnTo>
                    <a:pt x="182" y="101"/>
                  </a:lnTo>
                  <a:lnTo>
                    <a:pt x="188" y="87"/>
                  </a:lnTo>
                  <a:lnTo>
                    <a:pt x="188" y="71"/>
                  </a:lnTo>
                  <a:lnTo>
                    <a:pt x="188" y="71"/>
                  </a:lnTo>
                  <a:lnTo>
                    <a:pt x="188" y="58"/>
                  </a:lnTo>
                  <a:lnTo>
                    <a:pt x="182" y="44"/>
                  </a:lnTo>
                  <a:lnTo>
                    <a:pt x="174" y="32"/>
                  </a:lnTo>
                  <a:lnTo>
                    <a:pt x="162" y="20"/>
                  </a:lnTo>
                  <a:lnTo>
                    <a:pt x="148" y="12"/>
                  </a:lnTo>
                  <a:lnTo>
                    <a:pt x="132" y="4"/>
                  </a:lnTo>
                  <a:lnTo>
                    <a:pt x="114" y="0"/>
                  </a:lnTo>
                  <a:lnTo>
                    <a:pt x="9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B3386D7C-85EF-4183-9F2B-EC59733FE75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981701" y="-2720975"/>
              <a:ext cx="384175" cy="338137"/>
            </a:xfrm>
            <a:custGeom>
              <a:avLst/>
              <a:gdLst>
                <a:gd name="T0" fmla="*/ 120 w 242"/>
                <a:gd name="T1" fmla="*/ 213 h 213"/>
                <a:gd name="T2" fmla="*/ 120 w 242"/>
                <a:gd name="T3" fmla="*/ 213 h 213"/>
                <a:gd name="T4" fmla="*/ 94 w 242"/>
                <a:gd name="T5" fmla="*/ 211 h 213"/>
                <a:gd name="T6" fmla="*/ 70 w 242"/>
                <a:gd name="T7" fmla="*/ 207 h 213"/>
                <a:gd name="T8" fmla="*/ 50 w 242"/>
                <a:gd name="T9" fmla="*/ 201 h 213"/>
                <a:gd name="T10" fmla="*/ 32 w 242"/>
                <a:gd name="T11" fmla="*/ 191 h 213"/>
                <a:gd name="T12" fmla="*/ 18 w 242"/>
                <a:gd name="T13" fmla="*/ 181 h 213"/>
                <a:gd name="T14" fmla="*/ 8 w 242"/>
                <a:gd name="T15" fmla="*/ 167 h 213"/>
                <a:gd name="T16" fmla="*/ 2 w 242"/>
                <a:gd name="T17" fmla="*/ 153 h 213"/>
                <a:gd name="T18" fmla="*/ 0 w 242"/>
                <a:gd name="T19" fmla="*/ 139 h 213"/>
                <a:gd name="T20" fmla="*/ 0 w 242"/>
                <a:gd name="T21" fmla="*/ 0 h 213"/>
                <a:gd name="T22" fmla="*/ 40 w 242"/>
                <a:gd name="T23" fmla="*/ 0 h 213"/>
                <a:gd name="T24" fmla="*/ 40 w 242"/>
                <a:gd name="T25" fmla="*/ 131 h 213"/>
                <a:gd name="T26" fmla="*/ 40 w 242"/>
                <a:gd name="T27" fmla="*/ 131 h 213"/>
                <a:gd name="T28" fmla="*/ 42 w 242"/>
                <a:gd name="T29" fmla="*/ 141 h 213"/>
                <a:gd name="T30" fmla="*/ 46 w 242"/>
                <a:gd name="T31" fmla="*/ 149 h 213"/>
                <a:gd name="T32" fmla="*/ 52 w 242"/>
                <a:gd name="T33" fmla="*/ 157 h 213"/>
                <a:gd name="T34" fmla="*/ 60 w 242"/>
                <a:gd name="T35" fmla="*/ 165 h 213"/>
                <a:gd name="T36" fmla="*/ 72 w 242"/>
                <a:gd name="T37" fmla="*/ 169 h 213"/>
                <a:gd name="T38" fmla="*/ 86 w 242"/>
                <a:gd name="T39" fmla="*/ 173 h 213"/>
                <a:gd name="T40" fmla="*/ 102 w 242"/>
                <a:gd name="T41" fmla="*/ 175 h 213"/>
                <a:gd name="T42" fmla="*/ 120 w 242"/>
                <a:gd name="T43" fmla="*/ 177 h 213"/>
                <a:gd name="T44" fmla="*/ 120 w 242"/>
                <a:gd name="T45" fmla="*/ 177 h 213"/>
                <a:gd name="T46" fmla="*/ 140 w 242"/>
                <a:gd name="T47" fmla="*/ 175 h 213"/>
                <a:gd name="T48" fmla="*/ 156 w 242"/>
                <a:gd name="T49" fmla="*/ 173 h 213"/>
                <a:gd name="T50" fmla="*/ 170 w 242"/>
                <a:gd name="T51" fmla="*/ 169 h 213"/>
                <a:gd name="T52" fmla="*/ 180 w 242"/>
                <a:gd name="T53" fmla="*/ 165 h 213"/>
                <a:gd name="T54" fmla="*/ 190 w 242"/>
                <a:gd name="T55" fmla="*/ 157 h 213"/>
                <a:gd name="T56" fmla="*/ 196 w 242"/>
                <a:gd name="T57" fmla="*/ 149 h 213"/>
                <a:gd name="T58" fmla="*/ 200 w 242"/>
                <a:gd name="T59" fmla="*/ 141 h 213"/>
                <a:gd name="T60" fmla="*/ 200 w 242"/>
                <a:gd name="T61" fmla="*/ 131 h 213"/>
                <a:gd name="T62" fmla="*/ 200 w 242"/>
                <a:gd name="T63" fmla="*/ 0 h 213"/>
                <a:gd name="T64" fmla="*/ 242 w 242"/>
                <a:gd name="T65" fmla="*/ 0 h 213"/>
                <a:gd name="T66" fmla="*/ 242 w 242"/>
                <a:gd name="T67" fmla="*/ 139 h 213"/>
                <a:gd name="T68" fmla="*/ 242 w 242"/>
                <a:gd name="T69" fmla="*/ 139 h 213"/>
                <a:gd name="T70" fmla="*/ 240 w 242"/>
                <a:gd name="T71" fmla="*/ 153 h 213"/>
                <a:gd name="T72" fmla="*/ 234 w 242"/>
                <a:gd name="T73" fmla="*/ 167 h 213"/>
                <a:gd name="T74" fmla="*/ 224 w 242"/>
                <a:gd name="T75" fmla="*/ 181 h 213"/>
                <a:gd name="T76" fmla="*/ 210 w 242"/>
                <a:gd name="T77" fmla="*/ 191 h 213"/>
                <a:gd name="T78" fmla="*/ 192 w 242"/>
                <a:gd name="T79" fmla="*/ 201 h 213"/>
                <a:gd name="T80" fmla="*/ 172 w 242"/>
                <a:gd name="T81" fmla="*/ 207 h 213"/>
                <a:gd name="T82" fmla="*/ 148 w 242"/>
                <a:gd name="T83" fmla="*/ 211 h 213"/>
                <a:gd name="T84" fmla="*/ 120 w 242"/>
                <a:gd name="T85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42" h="213">
                  <a:moveTo>
                    <a:pt x="120" y="213"/>
                  </a:moveTo>
                  <a:lnTo>
                    <a:pt x="120" y="213"/>
                  </a:lnTo>
                  <a:lnTo>
                    <a:pt x="94" y="211"/>
                  </a:lnTo>
                  <a:lnTo>
                    <a:pt x="70" y="207"/>
                  </a:lnTo>
                  <a:lnTo>
                    <a:pt x="50" y="201"/>
                  </a:lnTo>
                  <a:lnTo>
                    <a:pt x="32" y="191"/>
                  </a:lnTo>
                  <a:lnTo>
                    <a:pt x="18" y="181"/>
                  </a:lnTo>
                  <a:lnTo>
                    <a:pt x="8" y="167"/>
                  </a:lnTo>
                  <a:lnTo>
                    <a:pt x="2" y="153"/>
                  </a:lnTo>
                  <a:lnTo>
                    <a:pt x="0" y="139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131"/>
                  </a:lnTo>
                  <a:lnTo>
                    <a:pt x="40" y="131"/>
                  </a:lnTo>
                  <a:lnTo>
                    <a:pt x="42" y="141"/>
                  </a:lnTo>
                  <a:lnTo>
                    <a:pt x="46" y="149"/>
                  </a:lnTo>
                  <a:lnTo>
                    <a:pt x="52" y="157"/>
                  </a:lnTo>
                  <a:lnTo>
                    <a:pt x="60" y="165"/>
                  </a:lnTo>
                  <a:lnTo>
                    <a:pt x="72" y="169"/>
                  </a:lnTo>
                  <a:lnTo>
                    <a:pt x="86" y="173"/>
                  </a:lnTo>
                  <a:lnTo>
                    <a:pt x="102" y="175"/>
                  </a:lnTo>
                  <a:lnTo>
                    <a:pt x="120" y="177"/>
                  </a:lnTo>
                  <a:lnTo>
                    <a:pt x="120" y="177"/>
                  </a:lnTo>
                  <a:lnTo>
                    <a:pt x="140" y="175"/>
                  </a:lnTo>
                  <a:lnTo>
                    <a:pt x="156" y="173"/>
                  </a:lnTo>
                  <a:lnTo>
                    <a:pt x="170" y="169"/>
                  </a:lnTo>
                  <a:lnTo>
                    <a:pt x="180" y="165"/>
                  </a:lnTo>
                  <a:lnTo>
                    <a:pt x="190" y="157"/>
                  </a:lnTo>
                  <a:lnTo>
                    <a:pt x="196" y="149"/>
                  </a:lnTo>
                  <a:lnTo>
                    <a:pt x="200" y="141"/>
                  </a:lnTo>
                  <a:lnTo>
                    <a:pt x="200" y="131"/>
                  </a:lnTo>
                  <a:lnTo>
                    <a:pt x="200" y="0"/>
                  </a:lnTo>
                  <a:lnTo>
                    <a:pt x="242" y="0"/>
                  </a:lnTo>
                  <a:lnTo>
                    <a:pt x="242" y="139"/>
                  </a:lnTo>
                  <a:lnTo>
                    <a:pt x="242" y="139"/>
                  </a:lnTo>
                  <a:lnTo>
                    <a:pt x="240" y="153"/>
                  </a:lnTo>
                  <a:lnTo>
                    <a:pt x="234" y="167"/>
                  </a:lnTo>
                  <a:lnTo>
                    <a:pt x="224" y="181"/>
                  </a:lnTo>
                  <a:lnTo>
                    <a:pt x="210" y="191"/>
                  </a:lnTo>
                  <a:lnTo>
                    <a:pt x="192" y="201"/>
                  </a:lnTo>
                  <a:lnTo>
                    <a:pt x="172" y="207"/>
                  </a:lnTo>
                  <a:lnTo>
                    <a:pt x="148" y="211"/>
                  </a:lnTo>
                  <a:lnTo>
                    <a:pt x="120" y="213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186E2F92-C731-4BDF-BF1A-7BEEDC10C0B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981701" y="-2720975"/>
              <a:ext cx="384175" cy="338137"/>
            </a:xfrm>
            <a:custGeom>
              <a:avLst/>
              <a:gdLst>
                <a:gd name="T0" fmla="*/ 120 w 242"/>
                <a:gd name="T1" fmla="*/ 213 h 213"/>
                <a:gd name="T2" fmla="*/ 120 w 242"/>
                <a:gd name="T3" fmla="*/ 213 h 213"/>
                <a:gd name="T4" fmla="*/ 94 w 242"/>
                <a:gd name="T5" fmla="*/ 211 h 213"/>
                <a:gd name="T6" fmla="*/ 70 w 242"/>
                <a:gd name="T7" fmla="*/ 207 h 213"/>
                <a:gd name="T8" fmla="*/ 50 w 242"/>
                <a:gd name="T9" fmla="*/ 201 h 213"/>
                <a:gd name="T10" fmla="*/ 32 w 242"/>
                <a:gd name="T11" fmla="*/ 191 h 213"/>
                <a:gd name="T12" fmla="*/ 18 w 242"/>
                <a:gd name="T13" fmla="*/ 181 h 213"/>
                <a:gd name="T14" fmla="*/ 8 w 242"/>
                <a:gd name="T15" fmla="*/ 167 h 213"/>
                <a:gd name="T16" fmla="*/ 2 w 242"/>
                <a:gd name="T17" fmla="*/ 153 h 213"/>
                <a:gd name="T18" fmla="*/ 0 w 242"/>
                <a:gd name="T19" fmla="*/ 139 h 213"/>
                <a:gd name="T20" fmla="*/ 0 w 242"/>
                <a:gd name="T21" fmla="*/ 0 h 213"/>
                <a:gd name="T22" fmla="*/ 40 w 242"/>
                <a:gd name="T23" fmla="*/ 0 h 213"/>
                <a:gd name="T24" fmla="*/ 40 w 242"/>
                <a:gd name="T25" fmla="*/ 131 h 213"/>
                <a:gd name="T26" fmla="*/ 40 w 242"/>
                <a:gd name="T27" fmla="*/ 131 h 213"/>
                <a:gd name="T28" fmla="*/ 42 w 242"/>
                <a:gd name="T29" fmla="*/ 141 h 213"/>
                <a:gd name="T30" fmla="*/ 46 w 242"/>
                <a:gd name="T31" fmla="*/ 149 h 213"/>
                <a:gd name="T32" fmla="*/ 52 w 242"/>
                <a:gd name="T33" fmla="*/ 157 h 213"/>
                <a:gd name="T34" fmla="*/ 60 w 242"/>
                <a:gd name="T35" fmla="*/ 165 h 213"/>
                <a:gd name="T36" fmla="*/ 72 w 242"/>
                <a:gd name="T37" fmla="*/ 169 h 213"/>
                <a:gd name="T38" fmla="*/ 86 w 242"/>
                <a:gd name="T39" fmla="*/ 173 h 213"/>
                <a:gd name="T40" fmla="*/ 102 w 242"/>
                <a:gd name="T41" fmla="*/ 175 h 213"/>
                <a:gd name="T42" fmla="*/ 120 w 242"/>
                <a:gd name="T43" fmla="*/ 177 h 213"/>
                <a:gd name="T44" fmla="*/ 120 w 242"/>
                <a:gd name="T45" fmla="*/ 177 h 213"/>
                <a:gd name="T46" fmla="*/ 140 w 242"/>
                <a:gd name="T47" fmla="*/ 175 h 213"/>
                <a:gd name="T48" fmla="*/ 156 w 242"/>
                <a:gd name="T49" fmla="*/ 173 h 213"/>
                <a:gd name="T50" fmla="*/ 170 w 242"/>
                <a:gd name="T51" fmla="*/ 169 h 213"/>
                <a:gd name="T52" fmla="*/ 180 w 242"/>
                <a:gd name="T53" fmla="*/ 165 h 213"/>
                <a:gd name="T54" fmla="*/ 190 w 242"/>
                <a:gd name="T55" fmla="*/ 157 h 213"/>
                <a:gd name="T56" fmla="*/ 196 w 242"/>
                <a:gd name="T57" fmla="*/ 149 h 213"/>
                <a:gd name="T58" fmla="*/ 200 w 242"/>
                <a:gd name="T59" fmla="*/ 141 h 213"/>
                <a:gd name="T60" fmla="*/ 200 w 242"/>
                <a:gd name="T61" fmla="*/ 131 h 213"/>
                <a:gd name="T62" fmla="*/ 200 w 242"/>
                <a:gd name="T63" fmla="*/ 0 h 213"/>
                <a:gd name="T64" fmla="*/ 242 w 242"/>
                <a:gd name="T65" fmla="*/ 0 h 213"/>
                <a:gd name="T66" fmla="*/ 242 w 242"/>
                <a:gd name="T67" fmla="*/ 139 h 213"/>
                <a:gd name="T68" fmla="*/ 242 w 242"/>
                <a:gd name="T69" fmla="*/ 139 h 213"/>
                <a:gd name="T70" fmla="*/ 240 w 242"/>
                <a:gd name="T71" fmla="*/ 153 h 213"/>
                <a:gd name="T72" fmla="*/ 234 w 242"/>
                <a:gd name="T73" fmla="*/ 167 h 213"/>
                <a:gd name="T74" fmla="*/ 224 w 242"/>
                <a:gd name="T75" fmla="*/ 181 h 213"/>
                <a:gd name="T76" fmla="*/ 210 w 242"/>
                <a:gd name="T77" fmla="*/ 191 h 213"/>
                <a:gd name="T78" fmla="*/ 192 w 242"/>
                <a:gd name="T79" fmla="*/ 201 h 213"/>
                <a:gd name="T80" fmla="*/ 172 w 242"/>
                <a:gd name="T81" fmla="*/ 207 h 213"/>
                <a:gd name="T82" fmla="*/ 148 w 242"/>
                <a:gd name="T83" fmla="*/ 211 h 213"/>
                <a:gd name="T84" fmla="*/ 120 w 242"/>
                <a:gd name="T85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42" h="213">
                  <a:moveTo>
                    <a:pt x="120" y="213"/>
                  </a:moveTo>
                  <a:lnTo>
                    <a:pt x="120" y="213"/>
                  </a:lnTo>
                  <a:lnTo>
                    <a:pt x="94" y="211"/>
                  </a:lnTo>
                  <a:lnTo>
                    <a:pt x="70" y="207"/>
                  </a:lnTo>
                  <a:lnTo>
                    <a:pt x="50" y="201"/>
                  </a:lnTo>
                  <a:lnTo>
                    <a:pt x="32" y="191"/>
                  </a:lnTo>
                  <a:lnTo>
                    <a:pt x="18" y="181"/>
                  </a:lnTo>
                  <a:lnTo>
                    <a:pt x="8" y="167"/>
                  </a:lnTo>
                  <a:lnTo>
                    <a:pt x="2" y="153"/>
                  </a:lnTo>
                  <a:lnTo>
                    <a:pt x="0" y="139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131"/>
                  </a:lnTo>
                  <a:lnTo>
                    <a:pt x="40" y="131"/>
                  </a:lnTo>
                  <a:lnTo>
                    <a:pt x="42" y="141"/>
                  </a:lnTo>
                  <a:lnTo>
                    <a:pt x="46" y="149"/>
                  </a:lnTo>
                  <a:lnTo>
                    <a:pt x="52" y="157"/>
                  </a:lnTo>
                  <a:lnTo>
                    <a:pt x="60" y="165"/>
                  </a:lnTo>
                  <a:lnTo>
                    <a:pt x="72" y="169"/>
                  </a:lnTo>
                  <a:lnTo>
                    <a:pt x="86" y="173"/>
                  </a:lnTo>
                  <a:lnTo>
                    <a:pt x="102" y="175"/>
                  </a:lnTo>
                  <a:lnTo>
                    <a:pt x="120" y="177"/>
                  </a:lnTo>
                  <a:lnTo>
                    <a:pt x="120" y="177"/>
                  </a:lnTo>
                  <a:lnTo>
                    <a:pt x="140" y="175"/>
                  </a:lnTo>
                  <a:lnTo>
                    <a:pt x="156" y="173"/>
                  </a:lnTo>
                  <a:lnTo>
                    <a:pt x="170" y="169"/>
                  </a:lnTo>
                  <a:lnTo>
                    <a:pt x="180" y="165"/>
                  </a:lnTo>
                  <a:lnTo>
                    <a:pt x="190" y="157"/>
                  </a:lnTo>
                  <a:lnTo>
                    <a:pt x="196" y="149"/>
                  </a:lnTo>
                  <a:lnTo>
                    <a:pt x="200" y="141"/>
                  </a:lnTo>
                  <a:lnTo>
                    <a:pt x="200" y="131"/>
                  </a:lnTo>
                  <a:lnTo>
                    <a:pt x="200" y="0"/>
                  </a:lnTo>
                  <a:lnTo>
                    <a:pt x="242" y="0"/>
                  </a:lnTo>
                  <a:lnTo>
                    <a:pt x="242" y="139"/>
                  </a:lnTo>
                  <a:lnTo>
                    <a:pt x="242" y="139"/>
                  </a:lnTo>
                  <a:lnTo>
                    <a:pt x="240" y="153"/>
                  </a:lnTo>
                  <a:lnTo>
                    <a:pt x="234" y="167"/>
                  </a:lnTo>
                  <a:lnTo>
                    <a:pt x="224" y="181"/>
                  </a:lnTo>
                  <a:lnTo>
                    <a:pt x="210" y="191"/>
                  </a:lnTo>
                  <a:lnTo>
                    <a:pt x="192" y="201"/>
                  </a:lnTo>
                  <a:lnTo>
                    <a:pt x="172" y="207"/>
                  </a:lnTo>
                  <a:lnTo>
                    <a:pt x="148" y="211"/>
                  </a:lnTo>
                  <a:lnTo>
                    <a:pt x="120" y="21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ED253B72-C810-4AF5-85FD-5356C49E89B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5502276" y="-2720975"/>
              <a:ext cx="384175" cy="328612"/>
            </a:xfrm>
            <a:custGeom>
              <a:avLst/>
              <a:gdLst>
                <a:gd name="T0" fmla="*/ 242 w 242"/>
                <a:gd name="T1" fmla="*/ 66 h 207"/>
                <a:gd name="T2" fmla="*/ 242 w 242"/>
                <a:gd name="T3" fmla="*/ 66 h 207"/>
                <a:gd name="T4" fmla="*/ 240 w 242"/>
                <a:gd name="T5" fmla="*/ 80 h 207"/>
                <a:gd name="T6" fmla="*/ 236 w 242"/>
                <a:gd name="T7" fmla="*/ 93 h 207"/>
                <a:gd name="T8" fmla="*/ 230 w 242"/>
                <a:gd name="T9" fmla="*/ 103 h 207"/>
                <a:gd name="T10" fmla="*/ 220 w 242"/>
                <a:gd name="T11" fmla="*/ 113 h 207"/>
                <a:gd name="T12" fmla="*/ 210 w 242"/>
                <a:gd name="T13" fmla="*/ 121 h 207"/>
                <a:gd name="T14" fmla="*/ 196 w 242"/>
                <a:gd name="T15" fmla="*/ 125 h 207"/>
                <a:gd name="T16" fmla="*/ 180 w 242"/>
                <a:gd name="T17" fmla="*/ 129 h 207"/>
                <a:gd name="T18" fmla="*/ 162 w 242"/>
                <a:gd name="T19" fmla="*/ 131 h 207"/>
                <a:gd name="T20" fmla="*/ 42 w 242"/>
                <a:gd name="T21" fmla="*/ 131 h 207"/>
                <a:gd name="T22" fmla="*/ 42 w 242"/>
                <a:gd name="T23" fmla="*/ 207 h 207"/>
                <a:gd name="T24" fmla="*/ 0 w 242"/>
                <a:gd name="T25" fmla="*/ 207 h 207"/>
                <a:gd name="T26" fmla="*/ 0 w 242"/>
                <a:gd name="T27" fmla="*/ 0 h 207"/>
                <a:gd name="T28" fmla="*/ 168 w 242"/>
                <a:gd name="T29" fmla="*/ 0 h 207"/>
                <a:gd name="T30" fmla="*/ 168 w 242"/>
                <a:gd name="T31" fmla="*/ 0 h 207"/>
                <a:gd name="T32" fmla="*/ 184 w 242"/>
                <a:gd name="T33" fmla="*/ 0 h 207"/>
                <a:gd name="T34" fmla="*/ 198 w 242"/>
                <a:gd name="T35" fmla="*/ 4 h 207"/>
                <a:gd name="T36" fmla="*/ 212 w 242"/>
                <a:gd name="T37" fmla="*/ 10 h 207"/>
                <a:gd name="T38" fmla="*/ 222 w 242"/>
                <a:gd name="T39" fmla="*/ 18 h 207"/>
                <a:gd name="T40" fmla="*/ 230 w 242"/>
                <a:gd name="T41" fmla="*/ 26 h 207"/>
                <a:gd name="T42" fmla="*/ 236 w 242"/>
                <a:gd name="T43" fmla="*/ 38 h 207"/>
                <a:gd name="T44" fmla="*/ 240 w 242"/>
                <a:gd name="T45" fmla="*/ 52 h 207"/>
                <a:gd name="T46" fmla="*/ 242 w 242"/>
                <a:gd name="T47" fmla="*/ 66 h 207"/>
                <a:gd name="T48" fmla="*/ 200 w 242"/>
                <a:gd name="T49" fmla="*/ 66 h 207"/>
                <a:gd name="T50" fmla="*/ 200 w 242"/>
                <a:gd name="T51" fmla="*/ 66 h 207"/>
                <a:gd name="T52" fmla="*/ 198 w 242"/>
                <a:gd name="T53" fmla="*/ 58 h 207"/>
                <a:gd name="T54" fmla="*/ 198 w 242"/>
                <a:gd name="T55" fmla="*/ 52 h 207"/>
                <a:gd name="T56" fmla="*/ 194 w 242"/>
                <a:gd name="T57" fmla="*/ 48 h 207"/>
                <a:gd name="T58" fmla="*/ 190 w 242"/>
                <a:gd name="T59" fmla="*/ 44 h 207"/>
                <a:gd name="T60" fmla="*/ 184 w 242"/>
                <a:gd name="T61" fmla="*/ 40 h 207"/>
                <a:gd name="T62" fmla="*/ 178 w 242"/>
                <a:gd name="T63" fmla="*/ 38 h 207"/>
                <a:gd name="T64" fmla="*/ 160 w 242"/>
                <a:gd name="T65" fmla="*/ 36 h 207"/>
                <a:gd name="T66" fmla="*/ 42 w 242"/>
                <a:gd name="T67" fmla="*/ 36 h 207"/>
                <a:gd name="T68" fmla="*/ 42 w 242"/>
                <a:gd name="T69" fmla="*/ 93 h 207"/>
                <a:gd name="T70" fmla="*/ 162 w 242"/>
                <a:gd name="T71" fmla="*/ 93 h 207"/>
                <a:gd name="T72" fmla="*/ 162 w 242"/>
                <a:gd name="T73" fmla="*/ 93 h 207"/>
                <a:gd name="T74" fmla="*/ 178 w 242"/>
                <a:gd name="T75" fmla="*/ 92 h 207"/>
                <a:gd name="T76" fmla="*/ 184 w 242"/>
                <a:gd name="T77" fmla="*/ 90 h 207"/>
                <a:gd name="T78" fmla="*/ 190 w 242"/>
                <a:gd name="T79" fmla="*/ 86 h 207"/>
                <a:gd name="T80" fmla="*/ 194 w 242"/>
                <a:gd name="T81" fmla="*/ 84 h 207"/>
                <a:gd name="T82" fmla="*/ 198 w 242"/>
                <a:gd name="T83" fmla="*/ 78 h 207"/>
                <a:gd name="T84" fmla="*/ 198 w 242"/>
                <a:gd name="T85" fmla="*/ 72 h 207"/>
                <a:gd name="T86" fmla="*/ 200 w 242"/>
                <a:gd name="T87" fmla="*/ 6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2" h="207">
                  <a:moveTo>
                    <a:pt x="242" y="66"/>
                  </a:moveTo>
                  <a:lnTo>
                    <a:pt x="242" y="66"/>
                  </a:lnTo>
                  <a:lnTo>
                    <a:pt x="240" y="80"/>
                  </a:lnTo>
                  <a:lnTo>
                    <a:pt x="236" y="93"/>
                  </a:lnTo>
                  <a:lnTo>
                    <a:pt x="230" y="103"/>
                  </a:lnTo>
                  <a:lnTo>
                    <a:pt x="220" y="113"/>
                  </a:lnTo>
                  <a:lnTo>
                    <a:pt x="210" y="121"/>
                  </a:lnTo>
                  <a:lnTo>
                    <a:pt x="196" y="125"/>
                  </a:lnTo>
                  <a:lnTo>
                    <a:pt x="180" y="129"/>
                  </a:lnTo>
                  <a:lnTo>
                    <a:pt x="162" y="131"/>
                  </a:lnTo>
                  <a:lnTo>
                    <a:pt x="42" y="131"/>
                  </a:lnTo>
                  <a:lnTo>
                    <a:pt x="42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84" y="0"/>
                  </a:lnTo>
                  <a:lnTo>
                    <a:pt x="198" y="4"/>
                  </a:lnTo>
                  <a:lnTo>
                    <a:pt x="212" y="10"/>
                  </a:lnTo>
                  <a:lnTo>
                    <a:pt x="222" y="18"/>
                  </a:lnTo>
                  <a:lnTo>
                    <a:pt x="230" y="26"/>
                  </a:lnTo>
                  <a:lnTo>
                    <a:pt x="236" y="38"/>
                  </a:lnTo>
                  <a:lnTo>
                    <a:pt x="240" y="52"/>
                  </a:lnTo>
                  <a:lnTo>
                    <a:pt x="242" y="66"/>
                  </a:lnTo>
                  <a:close/>
                  <a:moveTo>
                    <a:pt x="200" y="66"/>
                  </a:moveTo>
                  <a:lnTo>
                    <a:pt x="200" y="66"/>
                  </a:lnTo>
                  <a:lnTo>
                    <a:pt x="198" y="58"/>
                  </a:lnTo>
                  <a:lnTo>
                    <a:pt x="198" y="52"/>
                  </a:lnTo>
                  <a:lnTo>
                    <a:pt x="194" y="48"/>
                  </a:lnTo>
                  <a:lnTo>
                    <a:pt x="190" y="44"/>
                  </a:lnTo>
                  <a:lnTo>
                    <a:pt x="184" y="40"/>
                  </a:lnTo>
                  <a:lnTo>
                    <a:pt x="178" y="38"/>
                  </a:lnTo>
                  <a:lnTo>
                    <a:pt x="160" y="36"/>
                  </a:lnTo>
                  <a:lnTo>
                    <a:pt x="42" y="36"/>
                  </a:lnTo>
                  <a:lnTo>
                    <a:pt x="42" y="93"/>
                  </a:lnTo>
                  <a:lnTo>
                    <a:pt x="162" y="93"/>
                  </a:lnTo>
                  <a:lnTo>
                    <a:pt x="162" y="93"/>
                  </a:lnTo>
                  <a:lnTo>
                    <a:pt x="178" y="92"/>
                  </a:lnTo>
                  <a:lnTo>
                    <a:pt x="184" y="90"/>
                  </a:lnTo>
                  <a:lnTo>
                    <a:pt x="190" y="86"/>
                  </a:lnTo>
                  <a:lnTo>
                    <a:pt x="194" y="84"/>
                  </a:lnTo>
                  <a:lnTo>
                    <a:pt x="198" y="78"/>
                  </a:lnTo>
                  <a:lnTo>
                    <a:pt x="198" y="72"/>
                  </a:lnTo>
                  <a:lnTo>
                    <a:pt x="200" y="66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16CEFB98-4345-4165-99B4-6CDEEBB301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502276" y="-2720975"/>
              <a:ext cx="384175" cy="328612"/>
            </a:xfrm>
            <a:custGeom>
              <a:avLst/>
              <a:gdLst>
                <a:gd name="T0" fmla="*/ 242 w 242"/>
                <a:gd name="T1" fmla="*/ 66 h 207"/>
                <a:gd name="T2" fmla="*/ 242 w 242"/>
                <a:gd name="T3" fmla="*/ 66 h 207"/>
                <a:gd name="T4" fmla="*/ 240 w 242"/>
                <a:gd name="T5" fmla="*/ 80 h 207"/>
                <a:gd name="T6" fmla="*/ 236 w 242"/>
                <a:gd name="T7" fmla="*/ 93 h 207"/>
                <a:gd name="T8" fmla="*/ 230 w 242"/>
                <a:gd name="T9" fmla="*/ 103 h 207"/>
                <a:gd name="T10" fmla="*/ 220 w 242"/>
                <a:gd name="T11" fmla="*/ 113 h 207"/>
                <a:gd name="T12" fmla="*/ 210 w 242"/>
                <a:gd name="T13" fmla="*/ 121 h 207"/>
                <a:gd name="T14" fmla="*/ 196 w 242"/>
                <a:gd name="T15" fmla="*/ 125 h 207"/>
                <a:gd name="T16" fmla="*/ 180 w 242"/>
                <a:gd name="T17" fmla="*/ 129 h 207"/>
                <a:gd name="T18" fmla="*/ 162 w 242"/>
                <a:gd name="T19" fmla="*/ 131 h 207"/>
                <a:gd name="T20" fmla="*/ 42 w 242"/>
                <a:gd name="T21" fmla="*/ 131 h 207"/>
                <a:gd name="T22" fmla="*/ 42 w 242"/>
                <a:gd name="T23" fmla="*/ 207 h 207"/>
                <a:gd name="T24" fmla="*/ 0 w 242"/>
                <a:gd name="T25" fmla="*/ 207 h 207"/>
                <a:gd name="T26" fmla="*/ 0 w 242"/>
                <a:gd name="T27" fmla="*/ 0 h 207"/>
                <a:gd name="T28" fmla="*/ 168 w 242"/>
                <a:gd name="T29" fmla="*/ 0 h 207"/>
                <a:gd name="T30" fmla="*/ 168 w 242"/>
                <a:gd name="T31" fmla="*/ 0 h 207"/>
                <a:gd name="T32" fmla="*/ 184 w 242"/>
                <a:gd name="T33" fmla="*/ 0 h 207"/>
                <a:gd name="T34" fmla="*/ 198 w 242"/>
                <a:gd name="T35" fmla="*/ 4 h 207"/>
                <a:gd name="T36" fmla="*/ 212 w 242"/>
                <a:gd name="T37" fmla="*/ 10 h 207"/>
                <a:gd name="T38" fmla="*/ 222 w 242"/>
                <a:gd name="T39" fmla="*/ 18 h 207"/>
                <a:gd name="T40" fmla="*/ 230 w 242"/>
                <a:gd name="T41" fmla="*/ 26 h 207"/>
                <a:gd name="T42" fmla="*/ 236 w 242"/>
                <a:gd name="T43" fmla="*/ 38 h 207"/>
                <a:gd name="T44" fmla="*/ 240 w 242"/>
                <a:gd name="T45" fmla="*/ 52 h 207"/>
                <a:gd name="T46" fmla="*/ 242 w 242"/>
                <a:gd name="T47" fmla="*/ 6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2" h="207">
                  <a:moveTo>
                    <a:pt x="242" y="66"/>
                  </a:moveTo>
                  <a:lnTo>
                    <a:pt x="242" y="66"/>
                  </a:lnTo>
                  <a:lnTo>
                    <a:pt x="240" y="80"/>
                  </a:lnTo>
                  <a:lnTo>
                    <a:pt x="236" y="93"/>
                  </a:lnTo>
                  <a:lnTo>
                    <a:pt x="230" y="103"/>
                  </a:lnTo>
                  <a:lnTo>
                    <a:pt x="220" y="113"/>
                  </a:lnTo>
                  <a:lnTo>
                    <a:pt x="210" y="121"/>
                  </a:lnTo>
                  <a:lnTo>
                    <a:pt x="196" y="125"/>
                  </a:lnTo>
                  <a:lnTo>
                    <a:pt x="180" y="129"/>
                  </a:lnTo>
                  <a:lnTo>
                    <a:pt x="162" y="131"/>
                  </a:lnTo>
                  <a:lnTo>
                    <a:pt x="42" y="131"/>
                  </a:lnTo>
                  <a:lnTo>
                    <a:pt x="42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84" y="0"/>
                  </a:lnTo>
                  <a:lnTo>
                    <a:pt x="198" y="4"/>
                  </a:lnTo>
                  <a:lnTo>
                    <a:pt x="212" y="10"/>
                  </a:lnTo>
                  <a:lnTo>
                    <a:pt x="222" y="18"/>
                  </a:lnTo>
                  <a:lnTo>
                    <a:pt x="230" y="26"/>
                  </a:lnTo>
                  <a:lnTo>
                    <a:pt x="236" y="38"/>
                  </a:lnTo>
                  <a:lnTo>
                    <a:pt x="240" y="52"/>
                  </a:lnTo>
                  <a:lnTo>
                    <a:pt x="242" y="6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785F398E-9AA2-4620-96F9-7C0665011A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435601" y="-2663825"/>
              <a:ext cx="250825" cy="90487"/>
            </a:xfrm>
            <a:custGeom>
              <a:avLst/>
              <a:gdLst>
                <a:gd name="T0" fmla="*/ 158 w 158"/>
                <a:gd name="T1" fmla="*/ 30 h 57"/>
                <a:gd name="T2" fmla="*/ 158 w 158"/>
                <a:gd name="T3" fmla="*/ 30 h 57"/>
                <a:gd name="T4" fmla="*/ 156 w 158"/>
                <a:gd name="T5" fmla="*/ 22 h 57"/>
                <a:gd name="T6" fmla="*/ 156 w 158"/>
                <a:gd name="T7" fmla="*/ 16 h 57"/>
                <a:gd name="T8" fmla="*/ 152 w 158"/>
                <a:gd name="T9" fmla="*/ 12 h 57"/>
                <a:gd name="T10" fmla="*/ 148 w 158"/>
                <a:gd name="T11" fmla="*/ 8 h 57"/>
                <a:gd name="T12" fmla="*/ 142 w 158"/>
                <a:gd name="T13" fmla="*/ 4 h 57"/>
                <a:gd name="T14" fmla="*/ 136 w 158"/>
                <a:gd name="T15" fmla="*/ 2 h 57"/>
                <a:gd name="T16" fmla="*/ 118 w 158"/>
                <a:gd name="T17" fmla="*/ 0 h 57"/>
                <a:gd name="T18" fmla="*/ 0 w 158"/>
                <a:gd name="T19" fmla="*/ 0 h 57"/>
                <a:gd name="T20" fmla="*/ 0 w 158"/>
                <a:gd name="T21" fmla="*/ 57 h 57"/>
                <a:gd name="T22" fmla="*/ 120 w 158"/>
                <a:gd name="T23" fmla="*/ 57 h 57"/>
                <a:gd name="T24" fmla="*/ 120 w 158"/>
                <a:gd name="T25" fmla="*/ 57 h 57"/>
                <a:gd name="T26" fmla="*/ 136 w 158"/>
                <a:gd name="T27" fmla="*/ 56 h 57"/>
                <a:gd name="T28" fmla="*/ 142 w 158"/>
                <a:gd name="T29" fmla="*/ 54 h 57"/>
                <a:gd name="T30" fmla="*/ 148 w 158"/>
                <a:gd name="T31" fmla="*/ 50 h 57"/>
                <a:gd name="T32" fmla="*/ 152 w 158"/>
                <a:gd name="T33" fmla="*/ 48 h 57"/>
                <a:gd name="T34" fmla="*/ 156 w 158"/>
                <a:gd name="T35" fmla="*/ 42 h 57"/>
                <a:gd name="T36" fmla="*/ 156 w 158"/>
                <a:gd name="T37" fmla="*/ 36 h 57"/>
                <a:gd name="T38" fmla="*/ 158 w 158"/>
                <a:gd name="T39" fmla="*/ 3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8" h="57">
                  <a:moveTo>
                    <a:pt x="158" y="30"/>
                  </a:moveTo>
                  <a:lnTo>
                    <a:pt x="158" y="30"/>
                  </a:lnTo>
                  <a:lnTo>
                    <a:pt x="156" y="22"/>
                  </a:lnTo>
                  <a:lnTo>
                    <a:pt x="156" y="16"/>
                  </a:lnTo>
                  <a:lnTo>
                    <a:pt x="152" y="12"/>
                  </a:lnTo>
                  <a:lnTo>
                    <a:pt x="148" y="8"/>
                  </a:lnTo>
                  <a:lnTo>
                    <a:pt x="142" y="4"/>
                  </a:lnTo>
                  <a:lnTo>
                    <a:pt x="136" y="2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0" y="57"/>
                  </a:lnTo>
                  <a:lnTo>
                    <a:pt x="120" y="57"/>
                  </a:lnTo>
                  <a:lnTo>
                    <a:pt x="120" y="57"/>
                  </a:lnTo>
                  <a:lnTo>
                    <a:pt x="136" y="56"/>
                  </a:lnTo>
                  <a:lnTo>
                    <a:pt x="142" y="54"/>
                  </a:lnTo>
                  <a:lnTo>
                    <a:pt x="148" y="50"/>
                  </a:lnTo>
                  <a:lnTo>
                    <a:pt x="152" y="48"/>
                  </a:lnTo>
                  <a:lnTo>
                    <a:pt x="156" y="42"/>
                  </a:lnTo>
                  <a:lnTo>
                    <a:pt x="156" y="36"/>
                  </a:lnTo>
                  <a:lnTo>
                    <a:pt x="158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F8212BEB-BBBF-4BBF-93B6-C2CA702FE4A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67301" y="-2720975"/>
              <a:ext cx="342900" cy="328612"/>
            </a:xfrm>
            <a:custGeom>
              <a:avLst/>
              <a:gdLst>
                <a:gd name="T0" fmla="*/ 0 w 216"/>
                <a:gd name="T1" fmla="*/ 207 h 207"/>
                <a:gd name="T2" fmla="*/ 0 w 216"/>
                <a:gd name="T3" fmla="*/ 0 h 207"/>
                <a:gd name="T4" fmla="*/ 216 w 216"/>
                <a:gd name="T5" fmla="*/ 0 h 207"/>
                <a:gd name="T6" fmla="*/ 216 w 216"/>
                <a:gd name="T7" fmla="*/ 36 h 207"/>
                <a:gd name="T8" fmla="*/ 42 w 216"/>
                <a:gd name="T9" fmla="*/ 36 h 207"/>
                <a:gd name="T10" fmla="*/ 42 w 216"/>
                <a:gd name="T11" fmla="*/ 80 h 207"/>
                <a:gd name="T12" fmla="*/ 164 w 216"/>
                <a:gd name="T13" fmla="*/ 80 h 207"/>
                <a:gd name="T14" fmla="*/ 164 w 216"/>
                <a:gd name="T15" fmla="*/ 117 h 207"/>
                <a:gd name="T16" fmla="*/ 42 w 216"/>
                <a:gd name="T17" fmla="*/ 117 h 207"/>
                <a:gd name="T18" fmla="*/ 42 w 216"/>
                <a:gd name="T19" fmla="*/ 169 h 207"/>
                <a:gd name="T20" fmla="*/ 216 w 216"/>
                <a:gd name="T21" fmla="*/ 169 h 207"/>
                <a:gd name="T22" fmla="*/ 216 w 216"/>
                <a:gd name="T23" fmla="*/ 207 h 207"/>
                <a:gd name="T24" fmla="*/ 0 w 216"/>
                <a:gd name="T25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6" h="207">
                  <a:moveTo>
                    <a:pt x="0" y="207"/>
                  </a:moveTo>
                  <a:lnTo>
                    <a:pt x="0" y="0"/>
                  </a:lnTo>
                  <a:lnTo>
                    <a:pt x="216" y="0"/>
                  </a:lnTo>
                  <a:lnTo>
                    <a:pt x="216" y="36"/>
                  </a:lnTo>
                  <a:lnTo>
                    <a:pt x="42" y="36"/>
                  </a:lnTo>
                  <a:lnTo>
                    <a:pt x="42" y="80"/>
                  </a:lnTo>
                  <a:lnTo>
                    <a:pt x="164" y="80"/>
                  </a:lnTo>
                  <a:lnTo>
                    <a:pt x="164" y="117"/>
                  </a:lnTo>
                  <a:lnTo>
                    <a:pt x="42" y="117"/>
                  </a:lnTo>
                  <a:lnTo>
                    <a:pt x="42" y="169"/>
                  </a:lnTo>
                  <a:lnTo>
                    <a:pt x="216" y="169"/>
                  </a:lnTo>
                  <a:lnTo>
                    <a:pt x="216" y="207"/>
                  </a:lnTo>
                  <a:lnTo>
                    <a:pt x="0" y="207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503242AE-6B12-45E2-8CB4-DA3C99E846E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67301" y="-2720975"/>
              <a:ext cx="342900" cy="328612"/>
            </a:xfrm>
            <a:custGeom>
              <a:avLst/>
              <a:gdLst>
                <a:gd name="T0" fmla="*/ 0 w 216"/>
                <a:gd name="T1" fmla="*/ 207 h 207"/>
                <a:gd name="T2" fmla="*/ 0 w 216"/>
                <a:gd name="T3" fmla="*/ 0 h 207"/>
                <a:gd name="T4" fmla="*/ 216 w 216"/>
                <a:gd name="T5" fmla="*/ 0 h 207"/>
                <a:gd name="T6" fmla="*/ 216 w 216"/>
                <a:gd name="T7" fmla="*/ 36 h 207"/>
                <a:gd name="T8" fmla="*/ 42 w 216"/>
                <a:gd name="T9" fmla="*/ 36 h 207"/>
                <a:gd name="T10" fmla="*/ 42 w 216"/>
                <a:gd name="T11" fmla="*/ 80 h 207"/>
                <a:gd name="T12" fmla="*/ 164 w 216"/>
                <a:gd name="T13" fmla="*/ 80 h 207"/>
                <a:gd name="T14" fmla="*/ 164 w 216"/>
                <a:gd name="T15" fmla="*/ 117 h 207"/>
                <a:gd name="T16" fmla="*/ 42 w 216"/>
                <a:gd name="T17" fmla="*/ 117 h 207"/>
                <a:gd name="T18" fmla="*/ 42 w 216"/>
                <a:gd name="T19" fmla="*/ 169 h 207"/>
                <a:gd name="T20" fmla="*/ 216 w 216"/>
                <a:gd name="T21" fmla="*/ 169 h 207"/>
                <a:gd name="T22" fmla="*/ 216 w 216"/>
                <a:gd name="T23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" h="207">
                  <a:moveTo>
                    <a:pt x="0" y="207"/>
                  </a:moveTo>
                  <a:lnTo>
                    <a:pt x="0" y="0"/>
                  </a:lnTo>
                  <a:lnTo>
                    <a:pt x="216" y="0"/>
                  </a:lnTo>
                  <a:lnTo>
                    <a:pt x="216" y="36"/>
                  </a:lnTo>
                  <a:lnTo>
                    <a:pt x="42" y="36"/>
                  </a:lnTo>
                  <a:lnTo>
                    <a:pt x="42" y="80"/>
                  </a:lnTo>
                  <a:lnTo>
                    <a:pt x="164" y="80"/>
                  </a:lnTo>
                  <a:lnTo>
                    <a:pt x="164" y="117"/>
                  </a:lnTo>
                  <a:lnTo>
                    <a:pt x="42" y="117"/>
                  </a:lnTo>
                  <a:lnTo>
                    <a:pt x="42" y="169"/>
                  </a:lnTo>
                  <a:lnTo>
                    <a:pt x="216" y="169"/>
                  </a:lnTo>
                  <a:lnTo>
                    <a:pt x="216" y="20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DDA2466A-35D4-4643-86B5-29C4E04ADC6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982913" y="-2720975"/>
              <a:ext cx="346075" cy="328612"/>
            </a:xfrm>
            <a:custGeom>
              <a:avLst/>
              <a:gdLst>
                <a:gd name="T0" fmla="*/ 0 w 218"/>
                <a:gd name="T1" fmla="*/ 207 h 207"/>
                <a:gd name="T2" fmla="*/ 0 w 218"/>
                <a:gd name="T3" fmla="*/ 0 h 207"/>
                <a:gd name="T4" fmla="*/ 218 w 218"/>
                <a:gd name="T5" fmla="*/ 0 h 207"/>
                <a:gd name="T6" fmla="*/ 218 w 218"/>
                <a:gd name="T7" fmla="*/ 36 h 207"/>
                <a:gd name="T8" fmla="*/ 42 w 218"/>
                <a:gd name="T9" fmla="*/ 36 h 207"/>
                <a:gd name="T10" fmla="*/ 42 w 218"/>
                <a:gd name="T11" fmla="*/ 80 h 207"/>
                <a:gd name="T12" fmla="*/ 164 w 218"/>
                <a:gd name="T13" fmla="*/ 80 h 207"/>
                <a:gd name="T14" fmla="*/ 164 w 218"/>
                <a:gd name="T15" fmla="*/ 117 h 207"/>
                <a:gd name="T16" fmla="*/ 42 w 218"/>
                <a:gd name="T17" fmla="*/ 117 h 207"/>
                <a:gd name="T18" fmla="*/ 42 w 218"/>
                <a:gd name="T19" fmla="*/ 169 h 207"/>
                <a:gd name="T20" fmla="*/ 218 w 218"/>
                <a:gd name="T21" fmla="*/ 169 h 207"/>
                <a:gd name="T22" fmla="*/ 218 w 218"/>
                <a:gd name="T23" fmla="*/ 207 h 207"/>
                <a:gd name="T24" fmla="*/ 0 w 218"/>
                <a:gd name="T25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8" h="207">
                  <a:moveTo>
                    <a:pt x="0" y="207"/>
                  </a:moveTo>
                  <a:lnTo>
                    <a:pt x="0" y="0"/>
                  </a:lnTo>
                  <a:lnTo>
                    <a:pt x="218" y="0"/>
                  </a:lnTo>
                  <a:lnTo>
                    <a:pt x="218" y="36"/>
                  </a:lnTo>
                  <a:lnTo>
                    <a:pt x="42" y="36"/>
                  </a:lnTo>
                  <a:lnTo>
                    <a:pt x="42" y="80"/>
                  </a:lnTo>
                  <a:lnTo>
                    <a:pt x="164" y="80"/>
                  </a:lnTo>
                  <a:lnTo>
                    <a:pt x="164" y="117"/>
                  </a:lnTo>
                  <a:lnTo>
                    <a:pt x="42" y="117"/>
                  </a:lnTo>
                  <a:lnTo>
                    <a:pt x="42" y="169"/>
                  </a:lnTo>
                  <a:lnTo>
                    <a:pt x="218" y="169"/>
                  </a:lnTo>
                  <a:lnTo>
                    <a:pt x="218" y="207"/>
                  </a:lnTo>
                  <a:lnTo>
                    <a:pt x="0" y="207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F1784E43-F994-4D29-8164-8AD1730A08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982913" y="-2720975"/>
              <a:ext cx="346075" cy="328612"/>
            </a:xfrm>
            <a:custGeom>
              <a:avLst/>
              <a:gdLst>
                <a:gd name="T0" fmla="*/ 0 w 218"/>
                <a:gd name="T1" fmla="*/ 207 h 207"/>
                <a:gd name="T2" fmla="*/ 0 w 218"/>
                <a:gd name="T3" fmla="*/ 0 h 207"/>
                <a:gd name="T4" fmla="*/ 218 w 218"/>
                <a:gd name="T5" fmla="*/ 0 h 207"/>
                <a:gd name="T6" fmla="*/ 218 w 218"/>
                <a:gd name="T7" fmla="*/ 36 h 207"/>
                <a:gd name="T8" fmla="*/ 42 w 218"/>
                <a:gd name="T9" fmla="*/ 36 h 207"/>
                <a:gd name="T10" fmla="*/ 42 w 218"/>
                <a:gd name="T11" fmla="*/ 80 h 207"/>
                <a:gd name="T12" fmla="*/ 164 w 218"/>
                <a:gd name="T13" fmla="*/ 80 h 207"/>
                <a:gd name="T14" fmla="*/ 164 w 218"/>
                <a:gd name="T15" fmla="*/ 117 h 207"/>
                <a:gd name="T16" fmla="*/ 42 w 218"/>
                <a:gd name="T17" fmla="*/ 117 h 207"/>
                <a:gd name="T18" fmla="*/ 42 w 218"/>
                <a:gd name="T19" fmla="*/ 169 h 207"/>
                <a:gd name="T20" fmla="*/ 218 w 218"/>
                <a:gd name="T21" fmla="*/ 169 h 207"/>
                <a:gd name="T22" fmla="*/ 218 w 218"/>
                <a:gd name="T23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8" h="207">
                  <a:moveTo>
                    <a:pt x="0" y="207"/>
                  </a:moveTo>
                  <a:lnTo>
                    <a:pt x="0" y="0"/>
                  </a:lnTo>
                  <a:lnTo>
                    <a:pt x="218" y="0"/>
                  </a:lnTo>
                  <a:lnTo>
                    <a:pt x="218" y="36"/>
                  </a:lnTo>
                  <a:lnTo>
                    <a:pt x="42" y="36"/>
                  </a:lnTo>
                  <a:lnTo>
                    <a:pt x="42" y="80"/>
                  </a:lnTo>
                  <a:lnTo>
                    <a:pt x="164" y="80"/>
                  </a:lnTo>
                  <a:lnTo>
                    <a:pt x="164" y="117"/>
                  </a:lnTo>
                  <a:lnTo>
                    <a:pt x="42" y="117"/>
                  </a:lnTo>
                  <a:lnTo>
                    <a:pt x="42" y="169"/>
                  </a:lnTo>
                  <a:lnTo>
                    <a:pt x="218" y="169"/>
                  </a:lnTo>
                  <a:lnTo>
                    <a:pt x="218" y="20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93CB4F2D-B882-4F11-B3E0-8DA90D1385C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4384676" y="-2720975"/>
              <a:ext cx="398463" cy="328612"/>
            </a:xfrm>
            <a:custGeom>
              <a:avLst/>
              <a:gdLst>
                <a:gd name="T0" fmla="*/ 251 w 251"/>
                <a:gd name="T1" fmla="*/ 151 h 207"/>
                <a:gd name="T2" fmla="*/ 245 w 251"/>
                <a:gd name="T3" fmla="*/ 175 h 207"/>
                <a:gd name="T4" fmla="*/ 231 w 251"/>
                <a:gd name="T5" fmla="*/ 191 h 207"/>
                <a:gd name="T6" fmla="*/ 205 w 251"/>
                <a:gd name="T7" fmla="*/ 203 h 207"/>
                <a:gd name="T8" fmla="*/ 168 w 251"/>
                <a:gd name="T9" fmla="*/ 207 h 207"/>
                <a:gd name="T10" fmla="*/ 0 w 251"/>
                <a:gd name="T11" fmla="*/ 0 h 207"/>
                <a:gd name="T12" fmla="*/ 170 w 251"/>
                <a:gd name="T13" fmla="*/ 0 h 207"/>
                <a:gd name="T14" fmla="*/ 200 w 251"/>
                <a:gd name="T15" fmla="*/ 4 h 207"/>
                <a:gd name="T16" fmla="*/ 223 w 251"/>
                <a:gd name="T17" fmla="*/ 16 h 207"/>
                <a:gd name="T18" fmla="*/ 237 w 251"/>
                <a:gd name="T19" fmla="*/ 34 h 207"/>
                <a:gd name="T20" fmla="*/ 243 w 251"/>
                <a:gd name="T21" fmla="*/ 58 h 207"/>
                <a:gd name="T22" fmla="*/ 241 w 251"/>
                <a:gd name="T23" fmla="*/ 70 h 207"/>
                <a:gd name="T24" fmla="*/ 229 w 251"/>
                <a:gd name="T25" fmla="*/ 92 h 207"/>
                <a:gd name="T26" fmla="*/ 217 w 251"/>
                <a:gd name="T27" fmla="*/ 99 h 207"/>
                <a:gd name="T28" fmla="*/ 243 w 251"/>
                <a:gd name="T29" fmla="*/ 121 h 207"/>
                <a:gd name="T30" fmla="*/ 249 w 251"/>
                <a:gd name="T31" fmla="*/ 133 h 207"/>
                <a:gd name="T32" fmla="*/ 202 w 251"/>
                <a:gd name="T33" fmla="*/ 60 h 207"/>
                <a:gd name="T34" fmla="*/ 200 w 251"/>
                <a:gd name="T35" fmla="*/ 50 h 207"/>
                <a:gd name="T36" fmla="*/ 184 w 251"/>
                <a:gd name="T37" fmla="*/ 38 h 207"/>
                <a:gd name="T38" fmla="*/ 40 w 251"/>
                <a:gd name="T39" fmla="*/ 36 h 207"/>
                <a:gd name="T40" fmla="*/ 172 w 251"/>
                <a:gd name="T41" fmla="*/ 84 h 207"/>
                <a:gd name="T42" fmla="*/ 184 w 251"/>
                <a:gd name="T43" fmla="*/ 82 h 207"/>
                <a:gd name="T44" fmla="*/ 200 w 251"/>
                <a:gd name="T45" fmla="*/ 70 h 207"/>
                <a:gd name="T46" fmla="*/ 211 w 251"/>
                <a:gd name="T47" fmla="*/ 145 h 207"/>
                <a:gd name="T48" fmla="*/ 209 w 251"/>
                <a:gd name="T49" fmla="*/ 141 h 207"/>
                <a:gd name="T50" fmla="*/ 205 w 251"/>
                <a:gd name="T51" fmla="*/ 131 h 207"/>
                <a:gd name="T52" fmla="*/ 188 w 251"/>
                <a:gd name="T53" fmla="*/ 121 h 207"/>
                <a:gd name="T54" fmla="*/ 40 w 251"/>
                <a:gd name="T55" fmla="*/ 119 h 207"/>
                <a:gd name="T56" fmla="*/ 168 w 251"/>
                <a:gd name="T57" fmla="*/ 169 h 207"/>
                <a:gd name="T58" fmla="*/ 186 w 251"/>
                <a:gd name="T59" fmla="*/ 167 h 207"/>
                <a:gd name="T60" fmla="*/ 205 w 251"/>
                <a:gd name="T61" fmla="*/ 159 h 207"/>
                <a:gd name="T62" fmla="*/ 209 w 251"/>
                <a:gd name="T63" fmla="*/ 151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51" h="207">
                  <a:moveTo>
                    <a:pt x="251" y="151"/>
                  </a:moveTo>
                  <a:lnTo>
                    <a:pt x="251" y="151"/>
                  </a:lnTo>
                  <a:lnTo>
                    <a:pt x="249" y="163"/>
                  </a:lnTo>
                  <a:lnTo>
                    <a:pt x="245" y="175"/>
                  </a:lnTo>
                  <a:lnTo>
                    <a:pt x="239" y="185"/>
                  </a:lnTo>
                  <a:lnTo>
                    <a:pt x="231" y="191"/>
                  </a:lnTo>
                  <a:lnTo>
                    <a:pt x="219" y="199"/>
                  </a:lnTo>
                  <a:lnTo>
                    <a:pt x="205" y="203"/>
                  </a:lnTo>
                  <a:lnTo>
                    <a:pt x="188" y="205"/>
                  </a:lnTo>
                  <a:lnTo>
                    <a:pt x="168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86" y="0"/>
                  </a:lnTo>
                  <a:lnTo>
                    <a:pt x="200" y="4"/>
                  </a:lnTo>
                  <a:lnTo>
                    <a:pt x="213" y="8"/>
                  </a:lnTo>
                  <a:lnTo>
                    <a:pt x="223" y="16"/>
                  </a:lnTo>
                  <a:lnTo>
                    <a:pt x="231" y="24"/>
                  </a:lnTo>
                  <a:lnTo>
                    <a:pt x="237" y="34"/>
                  </a:lnTo>
                  <a:lnTo>
                    <a:pt x="241" y="44"/>
                  </a:lnTo>
                  <a:lnTo>
                    <a:pt x="243" y="58"/>
                  </a:lnTo>
                  <a:lnTo>
                    <a:pt x="243" y="58"/>
                  </a:lnTo>
                  <a:lnTo>
                    <a:pt x="241" y="70"/>
                  </a:lnTo>
                  <a:lnTo>
                    <a:pt x="237" y="82"/>
                  </a:lnTo>
                  <a:lnTo>
                    <a:pt x="229" y="92"/>
                  </a:lnTo>
                  <a:lnTo>
                    <a:pt x="217" y="99"/>
                  </a:lnTo>
                  <a:lnTo>
                    <a:pt x="217" y="99"/>
                  </a:lnTo>
                  <a:lnTo>
                    <a:pt x="233" y="109"/>
                  </a:lnTo>
                  <a:lnTo>
                    <a:pt x="243" y="121"/>
                  </a:lnTo>
                  <a:lnTo>
                    <a:pt x="247" y="127"/>
                  </a:lnTo>
                  <a:lnTo>
                    <a:pt x="249" y="133"/>
                  </a:lnTo>
                  <a:lnTo>
                    <a:pt x="251" y="151"/>
                  </a:lnTo>
                  <a:close/>
                  <a:moveTo>
                    <a:pt x="202" y="60"/>
                  </a:moveTo>
                  <a:lnTo>
                    <a:pt x="202" y="60"/>
                  </a:lnTo>
                  <a:lnTo>
                    <a:pt x="200" y="50"/>
                  </a:lnTo>
                  <a:lnTo>
                    <a:pt x="194" y="42"/>
                  </a:lnTo>
                  <a:lnTo>
                    <a:pt x="184" y="38"/>
                  </a:lnTo>
                  <a:lnTo>
                    <a:pt x="172" y="36"/>
                  </a:lnTo>
                  <a:lnTo>
                    <a:pt x="40" y="36"/>
                  </a:lnTo>
                  <a:lnTo>
                    <a:pt x="40" y="84"/>
                  </a:lnTo>
                  <a:lnTo>
                    <a:pt x="172" y="84"/>
                  </a:lnTo>
                  <a:lnTo>
                    <a:pt x="172" y="84"/>
                  </a:lnTo>
                  <a:lnTo>
                    <a:pt x="184" y="82"/>
                  </a:lnTo>
                  <a:lnTo>
                    <a:pt x="194" y="78"/>
                  </a:lnTo>
                  <a:lnTo>
                    <a:pt x="200" y="70"/>
                  </a:lnTo>
                  <a:lnTo>
                    <a:pt x="202" y="60"/>
                  </a:lnTo>
                  <a:close/>
                  <a:moveTo>
                    <a:pt x="211" y="145"/>
                  </a:moveTo>
                  <a:lnTo>
                    <a:pt x="211" y="145"/>
                  </a:lnTo>
                  <a:lnTo>
                    <a:pt x="209" y="141"/>
                  </a:lnTo>
                  <a:lnTo>
                    <a:pt x="207" y="135"/>
                  </a:lnTo>
                  <a:lnTo>
                    <a:pt x="205" y="131"/>
                  </a:lnTo>
                  <a:lnTo>
                    <a:pt x="200" y="127"/>
                  </a:lnTo>
                  <a:lnTo>
                    <a:pt x="188" y="121"/>
                  </a:lnTo>
                  <a:lnTo>
                    <a:pt x="172" y="119"/>
                  </a:lnTo>
                  <a:lnTo>
                    <a:pt x="40" y="119"/>
                  </a:lnTo>
                  <a:lnTo>
                    <a:pt x="40" y="169"/>
                  </a:lnTo>
                  <a:lnTo>
                    <a:pt x="168" y="169"/>
                  </a:lnTo>
                  <a:lnTo>
                    <a:pt x="168" y="169"/>
                  </a:lnTo>
                  <a:lnTo>
                    <a:pt x="186" y="167"/>
                  </a:lnTo>
                  <a:lnTo>
                    <a:pt x="198" y="163"/>
                  </a:lnTo>
                  <a:lnTo>
                    <a:pt x="205" y="159"/>
                  </a:lnTo>
                  <a:lnTo>
                    <a:pt x="207" y="155"/>
                  </a:lnTo>
                  <a:lnTo>
                    <a:pt x="209" y="151"/>
                  </a:lnTo>
                  <a:lnTo>
                    <a:pt x="211" y="145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57FD3A32-6633-450F-976A-EFC6FCB48A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384676" y="-2720975"/>
              <a:ext cx="398463" cy="328612"/>
            </a:xfrm>
            <a:custGeom>
              <a:avLst/>
              <a:gdLst>
                <a:gd name="T0" fmla="*/ 251 w 251"/>
                <a:gd name="T1" fmla="*/ 151 h 207"/>
                <a:gd name="T2" fmla="*/ 251 w 251"/>
                <a:gd name="T3" fmla="*/ 151 h 207"/>
                <a:gd name="T4" fmla="*/ 249 w 251"/>
                <a:gd name="T5" fmla="*/ 163 h 207"/>
                <a:gd name="T6" fmla="*/ 245 w 251"/>
                <a:gd name="T7" fmla="*/ 175 h 207"/>
                <a:gd name="T8" fmla="*/ 239 w 251"/>
                <a:gd name="T9" fmla="*/ 185 h 207"/>
                <a:gd name="T10" fmla="*/ 231 w 251"/>
                <a:gd name="T11" fmla="*/ 191 h 207"/>
                <a:gd name="T12" fmla="*/ 219 w 251"/>
                <a:gd name="T13" fmla="*/ 199 h 207"/>
                <a:gd name="T14" fmla="*/ 205 w 251"/>
                <a:gd name="T15" fmla="*/ 203 h 207"/>
                <a:gd name="T16" fmla="*/ 188 w 251"/>
                <a:gd name="T17" fmla="*/ 205 h 207"/>
                <a:gd name="T18" fmla="*/ 168 w 251"/>
                <a:gd name="T19" fmla="*/ 207 h 207"/>
                <a:gd name="T20" fmla="*/ 0 w 251"/>
                <a:gd name="T21" fmla="*/ 207 h 207"/>
                <a:gd name="T22" fmla="*/ 0 w 251"/>
                <a:gd name="T23" fmla="*/ 0 h 207"/>
                <a:gd name="T24" fmla="*/ 170 w 251"/>
                <a:gd name="T25" fmla="*/ 0 h 207"/>
                <a:gd name="T26" fmla="*/ 170 w 251"/>
                <a:gd name="T27" fmla="*/ 0 h 207"/>
                <a:gd name="T28" fmla="*/ 186 w 251"/>
                <a:gd name="T29" fmla="*/ 0 h 207"/>
                <a:gd name="T30" fmla="*/ 200 w 251"/>
                <a:gd name="T31" fmla="*/ 4 h 207"/>
                <a:gd name="T32" fmla="*/ 213 w 251"/>
                <a:gd name="T33" fmla="*/ 8 h 207"/>
                <a:gd name="T34" fmla="*/ 223 w 251"/>
                <a:gd name="T35" fmla="*/ 16 h 207"/>
                <a:gd name="T36" fmla="*/ 231 w 251"/>
                <a:gd name="T37" fmla="*/ 24 h 207"/>
                <a:gd name="T38" fmla="*/ 237 w 251"/>
                <a:gd name="T39" fmla="*/ 34 h 207"/>
                <a:gd name="T40" fmla="*/ 241 w 251"/>
                <a:gd name="T41" fmla="*/ 44 h 207"/>
                <a:gd name="T42" fmla="*/ 243 w 251"/>
                <a:gd name="T43" fmla="*/ 58 h 207"/>
                <a:gd name="T44" fmla="*/ 243 w 251"/>
                <a:gd name="T45" fmla="*/ 58 h 207"/>
                <a:gd name="T46" fmla="*/ 241 w 251"/>
                <a:gd name="T47" fmla="*/ 70 h 207"/>
                <a:gd name="T48" fmla="*/ 237 w 251"/>
                <a:gd name="T49" fmla="*/ 82 h 207"/>
                <a:gd name="T50" fmla="*/ 229 w 251"/>
                <a:gd name="T51" fmla="*/ 92 h 207"/>
                <a:gd name="T52" fmla="*/ 217 w 251"/>
                <a:gd name="T53" fmla="*/ 99 h 207"/>
                <a:gd name="T54" fmla="*/ 217 w 251"/>
                <a:gd name="T55" fmla="*/ 99 h 207"/>
                <a:gd name="T56" fmla="*/ 233 w 251"/>
                <a:gd name="T57" fmla="*/ 109 h 207"/>
                <a:gd name="T58" fmla="*/ 243 w 251"/>
                <a:gd name="T59" fmla="*/ 121 h 207"/>
                <a:gd name="T60" fmla="*/ 247 w 251"/>
                <a:gd name="T61" fmla="*/ 127 h 207"/>
                <a:gd name="T62" fmla="*/ 249 w 251"/>
                <a:gd name="T63" fmla="*/ 133 h 207"/>
                <a:gd name="T64" fmla="*/ 251 w 251"/>
                <a:gd name="T65" fmla="*/ 151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1" h="207">
                  <a:moveTo>
                    <a:pt x="251" y="151"/>
                  </a:moveTo>
                  <a:lnTo>
                    <a:pt x="251" y="151"/>
                  </a:lnTo>
                  <a:lnTo>
                    <a:pt x="249" y="163"/>
                  </a:lnTo>
                  <a:lnTo>
                    <a:pt x="245" y="175"/>
                  </a:lnTo>
                  <a:lnTo>
                    <a:pt x="239" y="185"/>
                  </a:lnTo>
                  <a:lnTo>
                    <a:pt x="231" y="191"/>
                  </a:lnTo>
                  <a:lnTo>
                    <a:pt x="219" y="199"/>
                  </a:lnTo>
                  <a:lnTo>
                    <a:pt x="205" y="203"/>
                  </a:lnTo>
                  <a:lnTo>
                    <a:pt x="188" y="205"/>
                  </a:lnTo>
                  <a:lnTo>
                    <a:pt x="168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86" y="0"/>
                  </a:lnTo>
                  <a:lnTo>
                    <a:pt x="200" y="4"/>
                  </a:lnTo>
                  <a:lnTo>
                    <a:pt x="213" y="8"/>
                  </a:lnTo>
                  <a:lnTo>
                    <a:pt x="223" y="16"/>
                  </a:lnTo>
                  <a:lnTo>
                    <a:pt x="231" y="24"/>
                  </a:lnTo>
                  <a:lnTo>
                    <a:pt x="237" y="34"/>
                  </a:lnTo>
                  <a:lnTo>
                    <a:pt x="241" y="44"/>
                  </a:lnTo>
                  <a:lnTo>
                    <a:pt x="243" y="58"/>
                  </a:lnTo>
                  <a:lnTo>
                    <a:pt x="243" y="58"/>
                  </a:lnTo>
                  <a:lnTo>
                    <a:pt x="241" y="70"/>
                  </a:lnTo>
                  <a:lnTo>
                    <a:pt x="237" y="82"/>
                  </a:lnTo>
                  <a:lnTo>
                    <a:pt x="229" y="92"/>
                  </a:lnTo>
                  <a:lnTo>
                    <a:pt x="217" y="99"/>
                  </a:lnTo>
                  <a:lnTo>
                    <a:pt x="217" y="99"/>
                  </a:lnTo>
                  <a:lnTo>
                    <a:pt x="233" y="109"/>
                  </a:lnTo>
                  <a:lnTo>
                    <a:pt x="243" y="121"/>
                  </a:lnTo>
                  <a:lnTo>
                    <a:pt x="247" y="127"/>
                  </a:lnTo>
                  <a:lnTo>
                    <a:pt x="249" y="133"/>
                  </a:lnTo>
                  <a:lnTo>
                    <a:pt x="251" y="15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32" name="Freeform 24">
              <a:extLst>
                <a:ext uri="{FF2B5EF4-FFF2-40B4-BE49-F238E27FC236}">
                  <a16:creationId xmlns:a16="http://schemas.microsoft.com/office/drawing/2014/main" id="{43FC5175-2521-4361-A32B-46BE6B43636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321176" y="-2663825"/>
              <a:ext cx="257175" cy="76200"/>
            </a:xfrm>
            <a:custGeom>
              <a:avLst/>
              <a:gdLst>
                <a:gd name="T0" fmla="*/ 162 w 162"/>
                <a:gd name="T1" fmla="*/ 24 h 48"/>
                <a:gd name="T2" fmla="*/ 162 w 162"/>
                <a:gd name="T3" fmla="*/ 24 h 48"/>
                <a:gd name="T4" fmla="*/ 160 w 162"/>
                <a:gd name="T5" fmla="*/ 14 h 48"/>
                <a:gd name="T6" fmla="*/ 154 w 162"/>
                <a:gd name="T7" fmla="*/ 6 h 48"/>
                <a:gd name="T8" fmla="*/ 144 w 162"/>
                <a:gd name="T9" fmla="*/ 2 h 48"/>
                <a:gd name="T10" fmla="*/ 132 w 162"/>
                <a:gd name="T11" fmla="*/ 0 h 48"/>
                <a:gd name="T12" fmla="*/ 0 w 162"/>
                <a:gd name="T13" fmla="*/ 0 h 48"/>
                <a:gd name="T14" fmla="*/ 0 w 162"/>
                <a:gd name="T15" fmla="*/ 48 h 48"/>
                <a:gd name="T16" fmla="*/ 132 w 162"/>
                <a:gd name="T17" fmla="*/ 48 h 48"/>
                <a:gd name="T18" fmla="*/ 132 w 162"/>
                <a:gd name="T19" fmla="*/ 48 h 48"/>
                <a:gd name="T20" fmla="*/ 144 w 162"/>
                <a:gd name="T21" fmla="*/ 46 h 48"/>
                <a:gd name="T22" fmla="*/ 154 w 162"/>
                <a:gd name="T23" fmla="*/ 42 h 48"/>
                <a:gd name="T24" fmla="*/ 160 w 162"/>
                <a:gd name="T25" fmla="*/ 34 h 48"/>
                <a:gd name="T26" fmla="*/ 162 w 162"/>
                <a:gd name="T27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2" h="48">
                  <a:moveTo>
                    <a:pt x="162" y="24"/>
                  </a:moveTo>
                  <a:lnTo>
                    <a:pt x="162" y="24"/>
                  </a:lnTo>
                  <a:lnTo>
                    <a:pt x="160" y="14"/>
                  </a:lnTo>
                  <a:lnTo>
                    <a:pt x="154" y="6"/>
                  </a:lnTo>
                  <a:lnTo>
                    <a:pt x="144" y="2"/>
                  </a:lnTo>
                  <a:lnTo>
                    <a:pt x="132" y="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32" y="48"/>
                  </a:lnTo>
                  <a:lnTo>
                    <a:pt x="132" y="48"/>
                  </a:lnTo>
                  <a:lnTo>
                    <a:pt x="144" y="46"/>
                  </a:lnTo>
                  <a:lnTo>
                    <a:pt x="154" y="42"/>
                  </a:lnTo>
                  <a:lnTo>
                    <a:pt x="160" y="34"/>
                  </a:lnTo>
                  <a:lnTo>
                    <a:pt x="162" y="2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33" name="Freeform 25">
              <a:extLst>
                <a:ext uri="{FF2B5EF4-FFF2-40B4-BE49-F238E27FC236}">
                  <a16:creationId xmlns:a16="http://schemas.microsoft.com/office/drawing/2014/main" id="{A20EBFEB-A2FA-43F1-B9D6-952DE096D3B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321176" y="-2532063"/>
              <a:ext cx="271463" cy="79375"/>
            </a:xfrm>
            <a:custGeom>
              <a:avLst/>
              <a:gdLst>
                <a:gd name="T0" fmla="*/ 171 w 171"/>
                <a:gd name="T1" fmla="*/ 26 h 50"/>
                <a:gd name="T2" fmla="*/ 171 w 171"/>
                <a:gd name="T3" fmla="*/ 26 h 50"/>
                <a:gd name="T4" fmla="*/ 169 w 171"/>
                <a:gd name="T5" fmla="*/ 22 h 50"/>
                <a:gd name="T6" fmla="*/ 167 w 171"/>
                <a:gd name="T7" fmla="*/ 16 h 50"/>
                <a:gd name="T8" fmla="*/ 165 w 171"/>
                <a:gd name="T9" fmla="*/ 12 h 50"/>
                <a:gd name="T10" fmla="*/ 160 w 171"/>
                <a:gd name="T11" fmla="*/ 8 h 50"/>
                <a:gd name="T12" fmla="*/ 148 w 171"/>
                <a:gd name="T13" fmla="*/ 2 h 50"/>
                <a:gd name="T14" fmla="*/ 132 w 171"/>
                <a:gd name="T15" fmla="*/ 0 h 50"/>
                <a:gd name="T16" fmla="*/ 0 w 171"/>
                <a:gd name="T17" fmla="*/ 0 h 50"/>
                <a:gd name="T18" fmla="*/ 0 w 171"/>
                <a:gd name="T19" fmla="*/ 50 h 50"/>
                <a:gd name="T20" fmla="*/ 128 w 171"/>
                <a:gd name="T21" fmla="*/ 50 h 50"/>
                <a:gd name="T22" fmla="*/ 128 w 171"/>
                <a:gd name="T23" fmla="*/ 50 h 50"/>
                <a:gd name="T24" fmla="*/ 146 w 171"/>
                <a:gd name="T25" fmla="*/ 48 h 50"/>
                <a:gd name="T26" fmla="*/ 158 w 171"/>
                <a:gd name="T27" fmla="*/ 44 h 50"/>
                <a:gd name="T28" fmla="*/ 165 w 171"/>
                <a:gd name="T29" fmla="*/ 40 h 50"/>
                <a:gd name="T30" fmla="*/ 167 w 171"/>
                <a:gd name="T31" fmla="*/ 36 h 50"/>
                <a:gd name="T32" fmla="*/ 169 w 171"/>
                <a:gd name="T33" fmla="*/ 32 h 50"/>
                <a:gd name="T34" fmla="*/ 171 w 171"/>
                <a:gd name="T3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1" h="50">
                  <a:moveTo>
                    <a:pt x="171" y="26"/>
                  </a:moveTo>
                  <a:lnTo>
                    <a:pt x="171" y="26"/>
                  </a:lnTo>
                  <a:lnTo>
                    <a:pt x="169" y="22"/>
                  </a:lnTo>
                  <a:lnTo>
                    <a:pt x="167" y="16"/>
                  </a:lnTo>
                  <a:lnTo>
                    <a:pt x="165" y="12"/>
                  </a:lnTo>
                  <a:lnTo>
                    <a:pt x="160" y="8"/>
                  </a:lnTo>
                  <a:lnTo>
                    <a:pt x="148" y="2"/>
                  </a:lnTo>
                  <a:lnTo>
                    <a:pt x="132" y="0"/>
                  </a:lnTo>
                  <a:lnTo>
                    <a:pt x="0" y="0"/>
                  </a:lnTo>
                  <a:lnTo>
                    <a:pt x="0" y="50"/>
                  </a:lnTo>
                  <a:lnTo>
                    <a:pt x="128" y="50"/>
                  </a:lnTo>
                  <a:lnTo>
                    <a:pt x="128" y="50"/>
                  </a:lnTo>
                  <a:lnTo>
                    <a:pt x="146" y="48"/>
                  </a:lnTo>
                  <a:lnTo>
                    <a:pt x="158" y="44"/>
                  </a:lnTo>
                  <a:lnTo>
                    <a:pt x="165" y="40"/>
                  </a:lnTo>
                  <a:lnTo>
                    <a:pt x="167" y="36"/>
                  </a:lnTo>
                  <a:lnTo>
                    <a:pt x="169" y="32"/>
                  </a:lnTo>
                  <a:lnTo>
                    <a:pt x="171" y="2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34" name="Freeform 26">
              <a:extLst>
                <a:ext uri="{FF2B5EF4-FFF2-40B4-BE49-F238E27FC236}">
                  <a16:creationId xmlns:a16="http://schemas.microsoft.com/office/drawing/2014/main" id="{751C8FA7-5F84-468A-8B6B-B24C9B6393F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3906838" y="-2720975"/>
              <a:ext cx="381000" cy="328612"/>
            </a:xfrm>
            <a:custGeom>
              <a:avLst/>
              <a:gdLst>
                <a:gd name="T0" fmla="*/ 240 w 240"/>
                <a:gd name="T1" fmla="*/ 66 h 207"/>
                <a:gd name="T2" fmla="*/ 240 w 240"/>
                <a:gd name="T3" fmla="*/ 66 h 207"/>
                <a:gd name="T4" fmla="*/ 240 w 240"/>
                <a:gd name="T5" fmla="*/ 80 h 207"/>
                <a:gd name="T6" fmla="*/ 236 w 240"/>
                <a:gd name="T7" fmla="*/ 93 h 207"/>
                <a:gd name="T8" fmla="*/ 230 w 240"/>
                <a:gd name="T9" fmla="*/ 103 h 207"/>
                <a:gd name="T10" fmla="*/ 220 w 240"/>
                <a:gd name="T11" fmla="*/ 113 h 207"/>
                <a:gd name="T12" fmla="*/ 210 w 240"/>
                <a:gd name="T13" fmla="*/ 121 h 207"/>
                <a:gd name="T14" fmla="*/ 196 w 240"/>
                <a:gd name="T15" fmla="*/ 125 h 207"/>
                <a:gd name="T16" fmla="*/ 180 w 240"/>
                <a:gd name="T17" fmla="*/ 129 h 207"/>
                <a:gd name="T18" fmla="*/ 162 w 240"/>
                <a:gd name="T19" fmla="*/ 131 h 207"/>
                <a:gd name="T20" fmla="*/ 42 w 240"/>
                <a:gd name="T21" fmla="*/ 131 h 207"/>
                <a:gd name="T22" fmla="*/ 42 w 240"/>
                <a:gd name="T23" fmla="*/ 207 h 207"/>
                <a:gd name="T24" fmla="*/ 0 w 240"/>
                <a:gd name="T25" fmla="*/ 207 h 207"/>
                <a:gd name="T26" fmla="*/ 0 w 240"/>
                <a:gd name="T27" fmla="*/ 0 h 207"/>
                <a:gd name="T28" fmla="*/ 168 w 240"/>
                <a:gd name="T29" fmla="*/ 0 h 207"/>
                <a:gd name="T30" fmla="*/ 168 w 240"/>
                <a:gd name="T31" fmla="*/ 0 h 207"/>
                <a:gd name="T32" fmla="*/ 184 w 240"/>
                <a:gd name="T33" fmla="*/ 0 h 207"/>
                <a:gd name="T34" fmla="*/ 198 w 240"/>
                <a:gd name="T35" fmla="*/ 4 h 207"/>
                <a:gd name="T36" fmla="*/ 210 w 240"/>
                <a:gd name="T37" fmla="*/ 10 h 207"/>
                <a:gd name="T38" fmla="*/ 222 w 240"/>
                <a:gd name="T39" fmla="*/ 18 h 207"/>
                <a:gd name="T40" fmla="*/ 230 w 240"/>
                <a:gd name="T41" fmla="*/ 26 h 207"/>
                <a:gd name="T42" fmla="*/ 236 w 240"/>
                <a:gd name="T43" fmla="*/ 38 h 207"/>
                <a:gd name="T44" fmla="*/ 240 w 240"/>
                <a:gd name="T45" fmla="*/ 52 h 207"/>
                <a:gd name="T46" fmla="*/ 240 w 240"/>
                <a:gd name="T47" fmla="*/ 66 h 207"/>
                <a:gd name="T48" fmla="*/ 200 w 240"/>
                <a:gd name="T49" fmla="*/ 66 h 207"/>
                <a:gd name="T50" fmla="*/ 200 w 240"/>
                <a:gd name="T51" fmla="*/ 66 h 207"/>
                <a:gd name="T52" fmla="*/ 198 w 240"/>
                <a:gd name="T53" fmla="*/ 58 h 207"/>
                <a:gd name="T54" fmla="*/ 198 w 240"/>
                <a:gd name="T55" fmla="*/ 52 h 207"/>
                <a:gd name="T56" fmla="*/ 194 w 240"/>
                <a:gd name="T57" fmla="*/ 48 h 207"/>
                <a:gd name="T58" fmla="*/ 190 w 240"/>
                <a:gd name="T59" fmla="*/ 44 h 207"/>
                <a:gd name="T60" fmla="*/ 184 w 240"/>
                <a:gd name="T61" fmla="*/ 40 h 207"/>
                <a:gd name="T62" fmla="*/ 178 w 240"/>
                <a:gd name="T63" fmla="*/ 38 h 207"/>
                <a:gd name="T64" fmla="*/ 160 w 240"/>
                <a:gd name="T65" fmla="*/ 36 h 207"/>
                <a:gd name="T66" fmla="*/ 42 w 240"/>
                <a:gd name="T67" fmla="*/ 36 h 207"/>
                <a:gd name="T68" fmla="*/ 42 w 240"/>
                <a:gd name="T69" fmla="*/ 93 h 207"/>
                <a:gd name="T70" fmla="*/ 162 w 240"/>
                <a:gd name="T71" fmla="*/ 93 h 207"/>
                <a:gd name="T72" fmla="*/ 162 w 240"/>
                <a:gd name="T73" fmla="*/ 93 h 207"/>
                <a:gd name="T74" fmla="*/ 178 w 240"/>
                <a:gd name="T75" fmla="*/ 92 h 207"/>
                <a:gd name="T76" fmla="*/ 184 w 240"/>
                <a:gd name="T77" fmla="*/ 90 h 207"/>
                <a:gd name="T78" fmla="*/ 190 w 240"/>
                <a:gd name="T79" fmla="*/ 86 h 207"/>
                <a:gd name="T80" fmla="*/ 194 w 240"/>
                <a:gd name="T81" fmla="*/ 84 h 207"/>
                <a:gd name="T82" fmla="*/ 198 w 240"/>
                <a:gd name="T83" fmla="*/ 78 h 207"/>
                <a:gd name="T84" fmla="*/ 198 w 240"/>
                <a:gd name="T85" fmla="*/ 72 h 207"/>
                <a:gd name="T86" fmla="*/ 200 w 240"/>
                <a:gd name="T87" fmla="*/ 6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0" h="207">
                  <a:moveTo>
                    <a:pt x="240" y="66"/>
                  </a:moveTo>
                  <a:lnTo>
                    <a:pt x="240" y="66"/>
                  </a:lnTo>
                  <a:lnTo>
                    <a:pt x="240" y="80"/>
                  </a:lnTo>
                  <a:lnTo>
                    <a:pt x="236" y="93"/>
                  </a:lnTo>
                  <a:lnTo>
                    <a:pt x="230" y="103"/>
                  </a:lnTo>
                  <a:lnTo>
                    <a:pt x="220" y="113"/>
                  </a:lnTo>
                  <a:lnTo>
                    <a:pt x="210" y="121"/>
                  </a:lnTo>
                  <a:lnTo>
                    <a:pt x="196" y="125"/>
                  </a:lnTo>
                  <a:lnTo>
                    <a:pt x="180" y="129"/>
                  </a:lnTo>
                  <a:lnTo>
                    <a:pt x="162" y="131"/>
                  </a:lnTo>
                  <a:lnTo>
                    <a:pt x="42" y="131"/>
                  </a:lnTo>
                  <a:lnTo>
                    <a:pt x="42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84" y="0"/>
                  </a:lnTo>
                  <a:lnTo>
                    <a:pt x="198" y="4"/>
                  </a:lnTo>
                  <a:lnTo>
                    <a:pt x="210" y="10"/>
                  </a:lnTo>
                  <a:lnTo>
                    <a:pt x="222" y="18"/>
                  </a:lnTo>
                  <a:lnTo>
                    <a:pt x="230" y="26"/>
                  </a:lnTo>
                  <a:lnTo>
                    <a:pt x="236" y="38"/>
                  </a:lnTo>
                  <a:lnTo>
                    <a:pt x="240" y="52"/>
                  </a:lnTo>
                  <a:lnTo>
                    <a:pt x="240" y="66"/>
                  </a:lnTo>
                  <a:close/>
                  <a:moveTo>
                    <a:pt x="200" y="66"/>
                  </a:moveTo>
                  <a:lnTo>
                    <a:pt x="200" y="66"/>
                  </a:lnTo>
                  <a:lnTo>
                    <a:pt x="198" y="58"/>
                  </a:lnTo>
                  <a:lnTo>
                    <a:pt x="198" y="52"/>
                  </a:lnTo>
                  <a:lnTo>
                    <a:pt x="194" y="48"/>
                  </a:lnTo>
                  <a:lnTo>
                    <a:pt x="190" y="44"/>
                  </a:lnTo>
                  <a:lnTo>
                    <a:pt x="184" y="40"/>
                  </a:lnTo>
                  <a:lnTo>
                    <a:pt x="178" y="38"/>
                  </a:lnTo>
                  <a:lnTo>
                    <a:pt x="160" y="36"/>
                  </a:lnTo>
                  <a:lnTo>
                    <a:pt x="42" y="36"/>
                  </a:lnTo>
                  <a:lnTo>
                    <a:pt x="42" y="93"/>
                  </a:lnTo>
                  <a:lnTo>
                    <a:pt x="162" y="93"/>
                  </a:lnTo>
                  <a:lnTo>
                    <a:pt x="162" y="93"/>
                  </a:lnTo>
                  <a:lnTo>
                    <a:pt x="178" y="92"/>
                  </a:lnTo>
                  <a:lnTo>
                    <a:pt x="184" y="90"/>
                  </a:lnTo>
                  <a:lnTo>
                    <a:pt x="190" y="86"/>
                  </a:lnTo>
                  <a:lnTo>
                    <a:pt x="194" y="84"/>
                  </a:lnTo>
                  <a:lnTo>
                    <a:pt x="198" y="78"/>
                  </a:lnTo>
                  <a:lnTo>
                    <a:pt x="198" y="72"/>
                  </a:lnTo>
                  <a:lnTo>
                    <a:pt x="200" y="66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35" name="Freeform 27">
              <a:extLst>
                <a:ext uri="{FF2B5EF4-FFF2-40B4-BE49-F238E27FC236}">
                  <a16:creationId xmlns:a16="http://schemas.microsoft.com/office/drawing/2014/main" id="{2CAC6587-5516-43BF-837D-C52AE0B665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3906838" y="-2720975"/>
              <a:ext cx="381000" cy="328612"/>
            </a:xfrm>
            <a:custGeom>
              <a:avLst/>
              <a:gdLst>
                <a:gd name="T0" fmla="*/ 240 w 240"/>
                <a:gd name="T1" fmla="*/ 66 h 207"/>
                <a:gd name="T2" fmla="*/ 240 w 240"/>
                <a:gd name="T3" fmla="*/ 66 h 207"/>
                <a:gd name="T4" fmla="*/ 240 w 240"/>
                <a:gd name="T5" fmla="*/ 80 h 207"/>
                <a:gd name="T6" fmla="*/ 236 w 240"/>
                <a:gd name="T7" fmla="*/ 93 h 207"/>
                <a:gd name="T8" fmla="*/ 230 w 240"/>
                <a:gd name="T9" fmla="*/ 103 h 207"/>
                <a:gd name="T10" fmla="*/ 220 w 240"/>
                <a:gd name="T11" fmla="*/ 113 h 207"/>
                <a:gd name="T12" fmla="*/ 210 w 240"/>
                <a:gd name="T13" fmla="*/ 121 h 207"/>
                <a:gd name="T14" fmla="*/ 196 w 240"/>
                <a:gd name="T15" fmla="*/ 125 h 207"/>
                <a:gd name="T16" fmla="*/ 180 w 240"/>
                <a:gd name="T17" fmla="*/ 129 h 207"/>
                <a:gd name="T18" fmla="*/ 162 w 240"/>
                <a:gd name="T19" fmla="*/ 131 h 207"/>
                <a:gd name="T20" fmla="*/ 42 w 240"/>
                <a:gd name="T21" fmla="*/ 131 h 207"/>
                <a:gd name="T22" fmla="*/ 42 w 240"/>
                <a:gd name="T23" fmla="*/ 207 h 207"/>
                <a:gd name="T24" fmla="*/ 0 w 240"/>
                <a:gd name="T25" fmla="*/ 207 h 207"/>
                <a:gd name="T26" fmla="*/ 0 w 240"/>
                <a:gd name="T27" fmla="*/ 0 h 207"/>
                <a:gd name="T28" fmla="*/ 168 w 240"/>
                <a:gd name="T29" fmla="*/ 0 h 207"/>
                <a:gd name="T30" fmla="*/ 168 w 240"/>
                <a:gd name="T31" fmla="*/ 0 h 207"/>
                <a:gd name="T32" fmla="*/ 184 w 240"/>
                <a:gd name="T33" fmla="*/ 0 h 207"/>
                <a:gd name="T34" fmla="*/ 198 w 240"/>
                <a:gd name="T35" fmla="*/ 4 h 207"/>
                <a:gd name="T36" fmla="*/ 210 w 240"/>
                <a:gd name="T37" fmla="*/ 10 h 207"/>
                <a:gd name="T38" fmla="*/ 222 w 240"/>
                <a:gd name="T39" fmla="*/ 18 h 207"/>
                <a:gd name="T40" fmla="*/ 230 w 240"/>
                <a:gd name="T41" fmla="*/ 26 h 207"/>
                <a:gd name="T42" fmla="*/ 236 w 240"/>
                <a:gd name="T43" fmla="*/ 38 h 207"/>
                <a:gd name="T44" fmla="*/ 240 w 240"/>
                <a:gd name="T45" fmla="*/ 52 h 207"/>
                <a:gd name="T46" fmla="*/ 240 w 240"/>
                <a:gd name="T47" fmla="*/ 6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0" h="207">
                  <a:moveTo>
                    <a:pt x="240" y="66"/>
                  </a:moveTo>
                  <a:lnTo>
                    <a:pt x="240" y="66"/>
                  </a:lnTo>
                  <a:lnTo>
                    <a:pt x="240" y="80"/>
                  </a:lnTo>
                  <a:lnTo>
                    <a:pt x="236" y="93"/>
                  </a:lnTo>
                  <a:lnTo>
                    <a:pt x="230" y="103"/>
                  </a:lnTo>
                  <a:lnTo>
                    <a:pt x="220" y="113"/>
                  </a:lnTo>
                  <a:lnTo>
                    <a:pt x="210" y="121"/>
                  </a:lnTo>
                  <a:lnTo>
                    <a:pt x="196" y="125"/>
                  </a:lnTo>
                  <a:lnTo>
                    <a:pt x="180" y="129"/>
                  </a:lnTo>
                  <a:lnTo>
                    <a:pt x="162" y="131"/>
                  </a:lnTo>
                  <a:lnTo>
                    <a:pt x="42" y="131"/>
                  </a:lnTo>
                  <a:lnTo>
                    <a:pt x="42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84" y="0"/>
                  </a:lnTo>
                  <a:lnTo>
                    <a:pt x="198" y="4"/>
                  </a:lnTo>
                  <a:lnTo>
                    <a:pt x="210" y="10"/>
                  </a:lnTo>
                  <a:lnTo>
                    <a:pt x="222" y="18"/>
                  </a:lnTo>
                  <a:lnTo>
                    <a:pt x="230" y="26"/>
                  </a:lnTo>
                  <a:lnTo>
                    <a:pt x="236" y="38"/>
                  </a:lnTo>
                  <a:lnTo>
                    <a:pt x="240" y="52"/>
                  </a:lnTo>
                  <a:lnTo>
                    <a:pt x="240" y="6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36" name="Freeform 28">
              <a:extLst>
                <a:ext uri="{FF2B5EF4-FFF2-40B4-BE49-F238E27FC236}">
                  <a16:creationId xmlns:a16="http://schemas.microsoft.com/office/drawing/2014/main" id="{1BDE6280-A2AD-4FB4-B855-210B019BE5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3840163" y="-2663825"/>
              <a:ext cx="250825" cy="90487"/>
            </a:xfrm>
            <a:custGeom>
              <a:avLst/>
              <a:gdLst>
                <a:gd name="T0" fmla="*/ 158 w 158"/>
                <a:gd name="T1" fmla="*/ 30 h 57"/>
                <a:gd name="T2" fmla="*/ 158 w 158"/>
                <a:gd name="T3" fmla="*/ 30 h 57"/>
                <a:gd name="T4" fmla="*/ 156 w 158"/>
                <a:gd name="T5" fmla="*/ 22 h 57"/>
                <a:gd name="T6" fmla="*/ 156 w 158"/>
                <a:gd name="T7" fmla="*/ 16 h 57"/>
                <a:gd name="T8" fmla="*/ 152 w 158"/>
                <a:gd name="T9" fmla="*/ 12 h 57"/>
                <a:gd name="T10" fmla="*/ 148 w 158"/>
                <a:gd name="T11" fmla="*/ 8 h 57"/>
                <a:gd name="T12" fmla="*/ 142 w 158"/>
                <a:gd name="T13" fmla="*/ 4 h 57"/>
                <a:gd name="T14" fmla="*/ 136 w 158"/>
                <a:gd name="T15" fmla="*/ 2 h 57"/>
                <a:gd name="T16" fmla="*/ 118 w 158"/>
                <a:gd name="T17" fmla="*/ 0 h 57"/>
                <a:gd name="T18" fmla="*/ 0 w 158"/>
                <a:gd name="T19" fmla="*/ 0 h 57"/>
                <a:gd name="T20" fmla="*/ 0 w 158"/>
                <a:gd name="T21" fmla="*/ 57 h 57"/>
                <a:gd name="T22" fmla="*/ 120 w 158"/>
                <a:gd name="T23" fmla="*/ 57 h 57"/>
                <a:gd name="T24" fmla="*/ 120 w 158"/>
                <a:gd name="T25" fmla="*/ 57 h 57"/>
                <a:gd name="T26" fmla="*/ 136 w 158"/>
                <a:gd name="T27" fmla="*/ 56 h 57"/>
                <a:gd name="T28" fmla="*/ 142 w 158"/>
                <a:gd name="T29" fmla="*/ 54 h 57"/>
                <a:gd name="T30" fmla="*/ 148 w 158"/>
                <a:gd name="T31" fmla="*/ 50 h 57"/>
                <a:gd name="T32" fmla="*/ 152 w 158"/>
                <a:gd name="T33" fmla="*/ 48 h 57"/>
                <a:gd name="T34" fmla="*/ 156 w 158"/>
                <a:gd name="T35" fmla="*/ 42 h 57"/>
                <a:gd name="T36" fmla="*/ 156 w 158"/>
                <a:gd name="T37" fmla="*/ 36 h 57"/>
                <a:gd name="T38" fmla="*/ 158 w 158"/>
                <a:gd name="T39" fmla="*/ 3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8" h="57">
                  <a:moveTo>
                    <a:pt x="158" y="30"/>
                  </a:moveTo>
                  <a:lnTo>
                    <a:pt x="158" y="30"/>
                  </a:lnTo>
                  <a:lnTo>
                    <a:pt x="156" y="22"/>
                  </a:lnTo>
                  <a:lnTo>
                    <a:pt x="156" y="16"/>
                  </a:lnTo>
                  <a:lnTo>
                    <a:pt x="152" y="12"/>
                  </a:lnTo>
                  <a:lnTo>
                    <a:pt x="148" y="8"/>
                  </a:lnTo>
                  <a:lnTo>
                    <a:pt x="142" y="4"/>
                  </a:lnTo>
                  <a:lnTo>
                    <a:pt x="136" y="2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0" y="57"/>
                  </a:lnTo>
                  <a:lnTo>
                    <a:pt x="120" y="57"/>
                  </a:lnTo>
                  <a:lnTo>
                    <a:pt x="120" y="57"/>
                  </a:lnTo>
                  <a:lnTo>
                    <a:pt x="136" y="56"/>
                  </a:lnTo>
                  <a:lnTo>
                    <a:pt x="142" y="54"/>
                  </a:lnTo>
                  <a:lnTo>
                    <a:pt x="148" y="50"/>
                  </a:lnTo>
                  <a:lnTo>
                    <a:pt x="152" y="48"/>
                  </a:lnTo>
                  <a:lnTo>
                    <a:pt x="156" y="42"/>
                  </a:lnTo>
                  <a:lnTo>
                    <a:pt x="156" y="36"/>
                  </a:lnTo>
                  <a:lnTo>
                    <a:pt x="158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37" name="Freeform 29">
              <a:extLst>
                <a:ext uri="{FF2B5EF4-FFF2-40B4-BE49-F238E27FC236}">
                  <a16:creationId xmlns:a16="http://schemas.microsoft.com/office/drawing/2014/main" id="{58511708-9D57-4769-9884-E52566E1DA9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3475038" y="-2733675"/>
              <a:ext cx="415925" cy="347662"/>
            </a:xfrm>
            <a:custGeom>
              <a:avLst/>
              <a:gdLst>
                <a:gd name="T0" fmla="*/ 224 w 262"/>
                <a:gd name="T1" fmla="*/ 70 h 219"/>
                <a:gd name="T2" fmla="*/ 188 w 262"/>
                <a:gd name="T3" fmla="*/ 46 h 219"/>
                <a:gd name="T4" fmla="*/ 140 w 262"/>
                <a:gd name="T5" fmla="*/ 38 h 219"/>
                <a:gd name="T6" fmla="*/ 118 w 262"/>
                <a:gd name="T7" fmla="*/ 38 h 219"/>
                <a:gd name="T8" fmla="*/ 82 w 262"/>
                <a:gd name="T9" fmla="*/ 50 h 219"/>
                <a:gd name="T10" fmla="*/ 58 w 262"/>
                <a:gd name="T11" fmla="*/ 68 h 219"/>
                <a:gd name="T12" fmla="*/ 44 w 262"/>
                <a:gd name="T13" fmla="*/ 96 h 219"/>
                <a:gd name="T14" fmla="*/ 42 w 262"/>
                <a:gd name="T15" fmla="*/ 109 h 219"/>
                <a:gd name="T16" fmla="*/ 48 w 262"/>
                <a:gd name="T17" fmla="*/ 139 h 219"/>
                <a:gd name="T18" fmla="*/ 68 w 262"/>
                <a:gd name="T19" fmla="*/ 163 h 219"/>
                <a:gd name="T20" fmla="*/ 98 w 262"/>
                <a:gd name="T21" fmla="*/ 179 h 219"/>
                <a:gd name="T22" fmla="*/ 140 w 262"/>
                <a:gd name="T23" fmla="*/ 183 h 219"/>
                <a:gd name="T24" fmla="*/ 164 w 262"/>
                <a:gd name="T25" fmla="*/ 181 h 219"/>
                <a:gd name="T26" fmla="*/ 188 w 262"/>
                <a:gd name="T27" fmla="*/ 175 h 219"/>
                <a:gd name="T28" fmla="*/ 206 w 262"/>
                <a:gd name="T29" fmla="*/ 165 h 219"/>
                <a:gd name="T30" fmla="*/ 224 w 262"/>
                <a:gd name="T31" fmla="*/ 149 h 219"/>
                <a:gd name="T32" fmla="*/ 260 w 262"/>
                <a:gd name="T33" fmla="*/ 169 h 219"/>
                <a:gd name="T34" fmla="*/ 234 w 262"/>
                <a:gd name="T35" fmla="*/ 191 h 219"/>
                <a:gd name="T36" fmla="*/ 206 w 262"/>
                <a:gd name="T37" fmla="*/ 207 h 219"/>
                <a:gd name="T38" fmla="*/ 174 w 262"/>
                <a:gd name="T39" fmla="*/ 217 h 219"/>
                <a:gd name="T40" fmla="*/ 138 w 262"/>
                <a:gd name="T41" fmla="*/ 219 h 219"/>
                <a:gd name="T42" fmla="*/ 108 w 262"/>
                <a:gd name="T43" fmla="*/ 217 h 219"/>
                <a:gd name="T44" fmla="*/ 58 w 262"/>
                <a:gd name="T45" fmla="*/ 201 h 219"/>
                <a:gd name="T46" fmla="*/ 30 w 262"/>
                <a:gd name="T47" fmla="*/ 181 h 219"/>
                <a:gd name="T48" fmla="*/ 16 w 262"/>
                <a:gd name="T49" fmla="*/ 163 h 219"/>
                <a:gd name="T50" fmla="*/ 6 w 262"/>
                <a:gd name="T51" fmla="*/ 143 h 219"/>
                <a:gd name="T52" fmla="*/ 0 w 262"/>
                <a:gd name="T53" fmla="*/ 121 h 219"/>
                <a:gd name="T54" fmla="*/ 0 w 262"/>
                <a:gd name="T55" fmla="*/ 109 h 219"/>
                <a:gd name="T56" fmla="*/ 2 w 262"/>
                <a:gd name="T57" fmla="*/ 86 h 219"/>
                <a:gd name="T58" fmla="*/ 10 w 262"/>
                <a:gd name="T59" fmla="*/ 64 h 219"/>
                <a:gd name="T60" fmla="*/ 24 w 262"/>
                <a:gd name="T61" fmla="*/ 46 h 219"/>
                <a:gd name="T62" fmla="*/ 44 w 262"/>
                <a:gd name="T63" fmla="*/ 28 h 219"/>
                <a:gd name="T64" fmla="*/ 62 w 262"/>
                <a:gd name="T65" fmla="*/ 16 h 219"/>
                <a:gd name="T66" fmla="*/ 110 w 262"/>
                <a:gd name="T67" fmla="*/ 2 h 219"/>
                <a:gd name="T68" fmla="*/ 136 w 262"/>
                <a:gd name="T69" fmla="*/ 0 h 219"/>
                <a:gd name="T70" fmla="*/ 174 w 262"/>
                <a:gd name="T71" fmla="*/ 4 h 219"/>
                <a:gd name="T72" fmla="*/ 206 w 262"/>
                <a:gd name="T73" fmla="*/ 14 h 219"/>
                <a:gd name="T74" fmla="*/ 236 w 262"/>
                <a:gd name="T75" fmla="*/ 32 h 219"/>
                <a:gd name="T76" fmla="*/ 262 w 262"/>
                <a:gd name="T77" fmla="*/ 58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2" h="219">
                  <a:moveTo>
                    <a:pt x="224" y="70"/>
                  </a:moveTo>
                  <a:lnTo>
                    <a:pt x="224" y="70"/>
                  </a:lnTo>
                  <a:lnTo>
                    <a:pt x="208" y="56"/>
                  </a:lnTo>
                  <a:lnTo>
                    <a:pt x="188" y="46"/>
                  </a:lnTo>
                  <a:lnTo>
                    <a:pt x="164" y="40"/>
                  </a:lnTo>
                  <a:lnTo>
                    <a:pt x="140" y="38"/>
                  </a:lnTo>
                  <a:lnTo>
                    <a:pt x="140" y="38"/>
                  </a:lnTo>
                  <a:lnTo>
                    <a:pt x="118" y="38"/>
                  </a:lnTo>
                  <a:lnTo>
                    <a:pt x="98" y="42"/>
                  </a:lnTo>
                  <a:lnTo>
                    <a:pt x="82" y="50"/>
                  </a:lnTo>
                  <a:lnTo>
                    <a:pt x="68" y="58"/>
                  </a:lnTo>
                  <a:lnTo>
                    <a:pt x="58" y="68"/>
                  </a:lnTo>
                  <a:lnTo>
                    <a:pt x="48" y="82"/>
                  </a:lnTo>
                  <a:lnTo>
                    <a:pt x="44" y="96"/>
                  </a:lnTo>
                  <a:lnTo>
                    <a:pt x="42" y="109"/>
                  </a:lnTo>
                  <a:lnTo>
                    <a:pt x="42" y="109"/>
                  </a:lnTo>
                  <a:lnTo>
                    <a:pt x="44" y="125"/>
                  </a:lnTo>
                  <a:lnTo>
                    <a:pt x="48" y="139"/>
                  </a:lnTo>
                  <a:lnTo>
                    <a:pt x="58" y="153"/>
                  </a:lnTo>
                  <a:lnTo>
                    <a:pt x="68" y="163"/>
                  </a:lnTo>
                  <a:lnTo>
                    <a:pt x="82" y="171"/>
                  </a:lnTo>
                  <a:lnTo>
                    <a:pt x="98" y="179"/>
                  </a:lnTo>
                  <a:lnTo>
                    <a:pt x="118" y="183"/>
                  </a:lnTo>
                  <a:lnTo>
                    <a:pt x="140" y="183"/>
                  </a:lnTo>
                  <a:lnTo>
                    <a:pt x="140" y="183"/>
                  </a:lnTo>
                  <a:lnTo>
                    <a:pt x="164" y="181"/>
                  </a:lnTo>
                  <a:lnTo>
                    <a:pt x="176" y="179"/>
                  </a:lnTo>
                  <a:lnTo>
                    <a:pt x="188" y="175"/>
                  </a:lnTo>
                  <a:lnTo>
                    <a:pt x="198" y="171"/>
                  </a:lnTo>
                  <a:lnTo>
                    <a:pt x="206" y="165"/>
                  </a:lnTo>
                  <a:lnTo>
                    <a:pt x="216" y="157"/>
                  </a:lnTo>
                  <a:lnTo>
                    <a:pt x="224" y="149"/>
                  </a:lnTo>
                  <a:lnTo>
                    <a:pt x="260" y="169"/>
                  </a:lnTo>
                  <a:lnTo>
                    <a:pt x="260" y="169"/>
                  </a:lnTo>
                  <a:lnTo>
                    <a:pt x="248" y="181"/>
                  </a:lnTo>
                  <a:lnTo>
                    <a:pt x="234" y="191"/>
                  </a:lnTo>
                  <a:lnTo>
                    <a:pt x="220" y="201"/>
                  </a:lnTo>
                  <a:lnTo>
                    <a:pt x="206" y="207"/>
                  </a:lnTo>
                  <a:lnTo>
                    <a:pt x="192" y="213"/>
                  </a:lnTo>
                  <a:lnTo>
                    <a:pt x="174" y="217"/>
                  </a:lnTo>
                  <a:lnTo>
                    <a:pt x="158" y="219"/>
                  </a:lnTo>
                  <a:lnTo>
                    <a:pt x="138" y="219"/>
                  </a:lnTo>
                  <a:lnTo>
                    <a:pt x="138" y="219"/>
                  </a:lnTo>
                  <a:lnTo>
                    <a:pt x="108" y="217"/>
                  </a:lnTo>
                  <a:lnTo>
                    <a:pt x="82" y="211"/>
                  </a:lnTo>
                  <a:lnTo>
                    <a:pt x="58" y="201"/>
                  </a:lnTo>
                  <a:lnTo>
                    <a:pt x="38" y="189"/>
                  </a:lnTo>
                  <a:lnTo>
                    <a:pt x="30" y="181"/>
                  </a:lnTo>
                  <a:lnTo>
                    <a:pt x="22" y="173"/>
                  </a:lnTo>
                  <a:lnTo>
                    <a:pt x="16" y="163"/>
                  </a:lnTo>
                  <a:lnTo>
                    <a:pt x="10" y="153"/>
                  </a:lnTo>
                  <a:lnTo>
                    <a:pt x="6" y="143"/>
                  </a:lnTo>
                  <a:lnTo>
                    <a:pt x="2" y="133"/>
                  </a:lnTo>
                  <a:lnTo>
                    <a:pt x="0" y="121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0" y="98"/>
                  </a:lnTo>
                  <a:lnTo>
                    <a:pt x="2" y="86"/>
                  </a:lnTo>
                  <a:lnTo>
                    <a:pt x="6" y="76"/>
                  </a:lnTo>
                  <a:lnTo>
                    <a:pt x="10" y="64"/>
                  </a:lnTo>
                  <a:lnTo>
                    <a:pt x="16" y="54"/>
                  </a:lnTo>
                  <a:lnTo>
                    <a:pt x="24" y="46"/>
                  </a:lnTo>
                  <a:lnTo>
                    <a:pt x="34" y="36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62" y="16"/>
                  </a:lnTo>
                  <a:lnTo>
                    <a:pt x="86" y="8"/>
                  </a:lnTo>
                  <a:lnTo>
                    <a:pt x="110" y="2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56" y="2"/>
                  </a:lnTo>
                  <a:lnTo>
                    <a:pt x="174" y="4"/>
                  </a:lnTo>
                  <a:lnTo>
                    <a:pt x="190" y="8"/>
                  </a:lnTo>
                  <a:lnTo>
                    <a:pt x="206" y="14"/>
                  </a:lnTo>
                  <a:lnTo>
                    <a:pt x="222" y="22"/>
                  </a:lnTo>
                  <a:lnTo>
                    <a:pt x="236" y="32"/>
                  </a:lnTo>
                  <a:lnTo>
                    <a:pt x="248" y="44"/>
                  </a:lnTo>
                  <a:lnTo>
                    <a:pt x="262" y="58"/>
                  </a:lnTo>
                  <a:lnTo>
                    <a:pt x="224" y="70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38" name="Freeform 30">
              <a:extLst>
                <a:ext uri="{FF2B5EF4-FFF2-40B4-BE49-F238E27FC236}">
                  <a16:creationId xmlns:a16="http://schemas.microsoft.com/office/drawing/2014/main" id="{673ACC04-6BB0-418A-89BD-C6CFD273F7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3475038" y="-2733675"/>
              <a:ext cx="415925" cy="347662"/>
            </a:xfrm>
            <a:custGeom>
              <a:avLst/>
              <a:gdLst>
                <a:gd name="T0" fmla="*/ 224 w 262"/>
                <a:gd name="T1" fmla="*/ 70 h 219"/>
                <a:gd name="T2" fmla="*/ 188 w 262"/>
                <a:gd name="T3" fmla="*/ 46 h 219"/>
                <a:gd name="T4" fmla="*/ 140 w 262"/>
                <a:gd name="T5" fmla="*/ 38 h 219"/>
                <a:gd name="T6" fmla="*/ 118 w 262"/>
                <a:gd name="T7" fmla="*/ 38 h 219"/>
                <a:gd name="T8" fmla="*/ 82 w 262"/>
                <a:gd name="T9" fmla="*/ 50 h 219"/>
                <a:gd name="T10" fmla="*/ 58 w 262"/>
                <a:gd name="T11" fmla="*/ 68 h 219"/>
                <a:gd name="T12" fmla="*/ 44 w 262"/>
                <a:gd name="T13" fmla="*/ 96 h 219"/>
                <a:gd name="T14" fmla="*/ 42 w 262"/>
                <a:gd name="T15" fmla="*/ 109 h 219"/>
                <a:gd name="T16" fmla="*/ 48 w 262"/>
                <a:gd name="T17" fmla="*/ 139 h 219"/>
                <a:gd name="T18" fmla="*/ 68 w 262"/>
                <a:gd name="T19" fmla="*/ 163 h 219"/>
                <a:gd name="T20" fmla="*/ 98 w 262"/>
                <a:gd name="T21" fmla="*/ 179 h 219"/>
                <a:gd name="T22" fmla="*/ 140 w 262"/>
                <a:gd name="T23" fmla="*/ 183 h 219"/>
                <a:gd name="T24" fmla="*/ 164 w 262"/>
                <a:gd name="T25" fmla="*/ 181 h 219"/>
                <a:gd name="T26" fmla="*/ 188 w 262"/>
                <a:gd name="T27" fmla="*/ 175 h 219"/>
                <a:gd name="T28" fmla="*/ 206 w 262"/>
                <a:gd name="T29" fmla="*/ 165 h 219"/>
                <a:gd name="T30" fmla="*/ 224 w 262"/>
                <a:gd name="T31" fmla="*/ 149 h 219"/>
                <a:gd name="T32" fmla="*/ 260 w 262"/>
                <a:gd name="T33" fmla="*/ 169 h 219"/>
                <a:gd name="T34" fmla="*/ 234 w 262"/>
                <a:gd name="T35" fmla="*/ 191 h 219"/>
                <a:gd name="T36" fmla="*/ 206 w 262"/>
                <a:gd name="T37" fmla="*/ 207 h 219"/>
                <a:gd name="T38" fmla="*/ 174 w 262"/>
                <a:gd name="T39" fmla="*/ 217 h 219"/>
                <a:gd name="T40" fmla="*/ 138 w 262"/>
                <a:gd name="T41" fmla="*/ 219 h 219"/>
                <a:gd name="T42" fmla="*/ 108 w 262"/>
                <a:gd name="T43" fmla="*/ 217 h 219"/>
                <a:gd name="T44" fmla="*/ 58 w 262"/>
                <a:gd name="T45" fmla="*/ 201 h 219"/>
                <a:gd name="T46" fmla="*/ 30 w 262"/>
                <a:gd name="T47" fmla="*/ 181 h 219"/>
                <a:gd name="T48" fmla="*/ 16 w 262"/>
                <a:gd name="T49" fmla="*/ 163 h 219"/>
                <a:gd name="T50" fmla="*/ 6 w 262"/>
                <a:gd name="T51" fmla="*/ 143 h 219"/>
                <a:gd name="T52" fmla="*/ 0 w 262"/>
                <a:gd name="T53" fmla="*/ 121 h 219"/>
                <a:gd name="T54" fmla="*/ 0 w 262"/>
                <a:gd name="T55" fmla="*/ 109 h 219"/>
                <a:gd name="T56" fmla="*/ 2 w 262"/>
                <a:gd name="T57" fmla="*/ 86 h 219"/>
                <a:gd name="T58" fmla="*/ 10 w 262"/>
                <a:gd name="T59" fmla="*/ 64 h 219"/>
                <a:gd name="T60" fmla="*/ 24 w 262"/>
                <a:gd name="T61" fmla="*/ 46 h 219"/>
                <a:gd name="T62" fmla="*/ 44 w 262"/>
                <a:gd name="T63" fmla="*/ 28 h 219"/>
                <a:gd name="T64" fmla="*/ 62 w 262"/>
                <a:gd name="T65" fmla="*/ 16 h 219"/>
                <a:gd name="T66" fmla="*/ 110 w 262"/>
                <a:gd name="T67" fmla="*/ 2 h 219"/>
                <a:gd name="T68" fmla="*/ 136 w 262"/>
                <a:gd name="T69" fmla="*/ 0 h 219"/>
                <a:gd name="T70" fmla="*/ 174 w 262"/>
                <a:gd name="T71" fmla="*/ 4 h 219"/>
                <a:gd name="T72" fmla="*/ 206 w 262"/>
                <a:gd name="T73" fmla="*/ 14 h 219"/>
                <a:gd name="T74" fmla="*/ 236 w 262"/>
                <a:gd name="T75" fmla="*/ 32 h 219"/>
                <a:gd name="T76" fmla="*/ 262 w 262"/>
                <a:gd name="T77" fmla="*/ 58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2" h="219">
                  <a:moveTo>
                    <a:pt x="224" y="70"/>
                  </a:moveTo>
                  <a:lnTo>
                    <a:pt x="224" y="70"/>
                  </a:lnTo>
                  <a:lnTo>
                    <a:pt x="208" y="56"/>
                  </a:lnTo>
                  <a:lnTo>
                    <a:pt x="188" y="46"/>
                  </a:lnTo>
                  <a:lnTo>
                    <a:pt x="164" y="40"/>
                  </a:lnTo>
                  <a:lnTo>
                    <a:pt x="140" y="38"/>
                  </a:lnTo>
                  <a:lnTo>
                    <a:pt x="140" y="38"/>
                  </a:lnTo>
                  <a:lnTo>
                    <a:pt x="118" y="38"/>
                  </a:lnTo>
                  <a:lnTo>
                    <a:pt x="98" y="42"/>
                  </a:lnTo>
                  <a:lnTo>
                    <a:pt x="82" y="50"/>
                  </a:lnTo>
                  <a:lnTo>
                    <a:pt x="68" y="58"/>
                  </a:lnTo>
                  <a:lnTo>
                    <a:pt x="58" y="68"/>
                  </a:lnTo>
                  <a:lnTo>
                    <a:pt x="48" y="82"/>
                  </a:lnTo>
                  <a:lnTo>
                    <a:pt x="44" y="96"/>
                  </a:lnTo>
                  <a:lnTo>
                    <a:pt x="42" y="109"/>
                  </a:lnTo>
                  <a:lnTo>
                    <a:pt x="42" y="109"/>
                  </a:lnTo>
                  <a:lnTo>
                    <a:pt x="44" y="125"/>
                  </a:lnTo>
                  <a:lnTo>
                    <a:pt x="48" y="139"/>
                  </a:lnTo>
                  <a:lnTo>
                    <a:pt x="58" y="153"/>
                  </a:lnTo>
                  <a:lnTo>
                    <a:pt x="68" y="163"/>
                  </a:lnTo>
                  <a:lnTo>
                    <a:pt x="82" y="171"/>
                  </a:lnTo>
                  <a:lnTo>
                    <a:pt x="98" y="179"/>
                  </a:lnTo>
                  <a:lnTo>
                    <a:pt x="118" y="183"/>
                  </a:lnTo>
                  <a:lnTo>
                    <a:pt x="140" y="183"/>
                  </a:lnTo>
                  <a:lnTo>
                    <a:pt x="140" y="183"/>
                  </a:lnTo>
                  <a:lnTo>
                    <a:pt x="164" y="181"/>
                  </a:lnTo>
                  <a:lnTo>
                    <a:pt x="176" y="179"/>
                  </a:lnTo>
                  <a:lnTo>
                    <a:pt x="188" y="175"/>
                  </a:lnTo>
                  <a:lnTo>
                    <a:pt x="198" y="171"/>
                  </a:lnTo>
                  <a:lnTo>
                    <a:pt x="206" y="165"/>
                  </a:lnTo>
                  <a:lnTo>
                    <a:pt x="216" y="157"/>
                  </a:lnTo>
                  <a:lnTo>
                    <a:pt x="224" y="149"/>
                  </a:lnTo>
                  <a:lnTo>
                    <a:pt x="260" y="169"/>
                  </a:lnTo>
                  <a:lnTo>
                    <a:pt x="260" y="169"/>
                  </a:lnTo>
                  <a:lnTo>
                    <a:pt x="248" y="181"/>
                  </a:lnTo>
                  <a:lnTo>
                    <a:pt x="234" y="191"/>
                  </a:lnTo>
                  <a:lnTo>
                    <a:pt x="220" y="201"/>
                  </a:lnTo>
                  <a:lnTo>
                    <a:pt x="206" y="207"/>
                  </a:lnTo>
                  <a:lnTo>
                    <a:pt x="192" y="213"/>
                  </a:lnTo>
                  <a:lnTo>
                    <a:pt x="174" y="217"/>
                  </a:lnTo>
                  <a:lnTo>
                    <a:pt x="158" y="219"/>
                  </a:lnTo>
                  <a:lnTo>
                    <a:pt x="138" y="219"/>
                  </a:lnTo>
                  <a:lnTo>
                    <a:pt x="138" y="219"/>
                  </a:lnTo>
                  <a:lnTo>
                    <a:pt x="108" y="217"/>
                  </a:lnTo>
                  <a:lnTo>
                    <a:pt x="82" y="211"/>
                  </a:lnTo>
                  <a:lnTo>
                    <a:pt x="58" y="201"/>
                  </a:lnTo>
                  <a:lnTo>
                    <a:pt x="38" y="189"/>
                  </a:lnTo>
                  <a:lnTo>
                    <a:pt x="30" y="181"/>
                  </a:lnTo>
                  <a:lnTo>
                    <a:pt x="22" y="173"/>
                  </a:lnTo>
                  <a:lnTo>
                    <a:pt x="16" y="163"/>
                  </a:lnTo>
                  <a:lnTo>
                    <a:pt x="10" y="153"/>
                  </a:lnTo>
                  <a:lnTo>
                    <a:pt x="6" y="143"/>
                  </a:lnTo>
                  <a:lnTo>
                    <a:pt x="2" y="133"/>
                  </a:lnTo>
                  <a:lnTo>
                    <a:pt x="0" y="121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0" y="98"/>
                  </a:lnTo>
                  <a:lnTo>
                    <a:pt x="2" y="86"/>
                  </a:lnTo>
                  <a:lnTo>
                    <a:pt x="6" y="76"/>
                  </a:lnTo>
                  <a:lnTo>
                    <a:pt x="10" y="64"/>
                  </a:lnTo>
                  <a:lnTo>
                    <a:pt x="16" y="54"/>
                  </a:lnTo>
                  <a:lnTo>
                    <a:pt x="24" y="46"/>
                  </a:lnTo>
                  <a:lnTo>
                    <a:pt x="34" y="36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62" y="16"/>
                  </a:lnTo>
                  <a:lnTo>
                    <a:pt x="86" y="8"/>
                  </a:lnTo>
                  <a:lnTo>
                    <a:pt x="110" y="2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56" y="2"/>
                  </a:lnTo>
                  <a:lnTo>
                    <a:pt x="174" y="4"/>
                  </a:lnTo>
                  <a:lnTo>
                    <a:pt x="190" y="8"/>
                  </a:lnTo>
                  <a:lnTo>
                    <a:pt x="206" y="14"/>
                  </a:lnTo>
                  <a:lnTo>
                    <a:pt x="222" y="22"/>
                  </a:lnTo>
                  <a:lnTo>
                    <a:pt x="236" y="32"/>
                  </a:lnTo>
                  <a:lnTo>
                    <a:pt x="248" y="44"/>
                  </a:lnTo>
                  <a:lnTo>
                    <a:pt x="262" y="5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pic>
          <p:nvPicPr>
            <p:cNvPr id="39" name="Picture 31">
              <a:extLst>
                <a:ext uri="{FF2B5EF4-FFF2-40B4-BE49-F238E27FC236}">
                  <a16:creationId xmlns:a16="http://schemas.microsoft.com/office/drawing/2014/main" id="{F629690A-C48A-4FAD-8B61-52C6C27D1A3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8374889" y="-2924178"/>
              <a:ext cx="876302" cy="693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1" name="Graphique 66">
            <a:extLst>
              <a:ext uri="{FF2B5EF4-FFF2-40B4-BE49-F238E27FC236}">
                <a16:creationId xmlns:a16="http://schemas.microsoft.com/office/drawing/2014/main" id="{0F7B14B1-83B6-43CB-8C1C-A2842C6DED7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8678859" y="4977268"/>
            <a:ext cx="383175" cy="1134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623561" y="1404254"/>
            <a:ext cx="3520440" cy="1234746"/>
          </a:xfrm>
          <a:solidFill>
            <a:srgbClr val="E9E9E9"/>
          </a:solidFill>
        </p:spPr>
        <p:txBody>
          <a:bodyPr anchor="b">
            <a:normAutofit/>
          </a:bodyPr>
          <a:lstStyle>
            <a:lvl1pPr algn="l">
              <a:defRPr sz="3000" b="1" baseline="0">
                <a:latin typeface="+mn-lt"/>
              </a:defRPr>
            </a:lvl1pPr>
          </a:lstStyle>
          <a:p>
            <a:r>
              <a:rPr lang="fr-FR" dirty="0" smtClean="0"/>
              <a:t>Cliquez pour ajouter le titre de la présentation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623561" y="2636206"/>
            <a:ext cx="3520440" cy="492341"/>
          </a:xfrm>
          <a:solidFill>
            <a:srgbClr val="E9E9E9"/>
          </a:solidFill>
        </p:spPr>
        <p:txBody>
          <a:bodyPr/>
          <a:lstStyle>
            <a:lvl1pPr marL="0" indent="0" algn="l">
              <a:buNone/>
              <a:defRPr sz="1800" baseline="0">
                <a:solidFill>
                  <a:srgbClr val="922A5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dirty="0" smtClean="0"/>
              <a:t>Cliquez pour ajouter un sous-titre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767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2D57E7CE-AD86-43CB-B9E7-90DE7E0098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2685" y="1"/>
            <a:ext cx="2351315" cy="5155955"/>
          </a:xfrm>
          <a:prstGeom prst="rect">
            <a:avLst/>
          </a:prstGeom>
        </p:spPr>
      </p:pic>
      <p:pic>
        <p:nvPicPr>
          <p:cNvPr id="12" name="Graphique 8">
            <a:extLst>
              <a:ext uri="{FF2B5EF4-FFF2-40B4-BE49-F238E27FC236}">
                <a16:creationId xmlns:a16="http://schemas.microsoft.com/office/drawing/2014/main" id="{5AB63131-8042-481C-9E87-0834DDD27F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r="64564"/>
          <a:stretch/>
        </p:blipFill>
        <p:spPr>
          <a:xfrm>
            <a:off x="5879245" y="89700"/>
            <a:ext cx="3183784" cy="5053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97189" y="1628483"/>
            <a:ext cx="2165840" cy="1748265"/>
          </a:xfrm>
        </p:spPr>
        <p:txBody>
          <a:bodyPr>
            <a:normAutofit/>
          </a:bodyPr>
          <a:lstStyle>
            <a:lvl1pPr>
              <a:defRPr sz="3000" b="1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sz="quarter" idx="22" hasCustomPrompt="1"/>
          </p:nvPr>
        </p:nvSpPr>
        <p:spPr>
          <a:xfrm>
            <a:off x="6942535" y="89298"/>
            <a:ext cx="2120503" cy="354806"/>
          </a:xfrm>
        </p:spPr>
        <p:txBody>
          <a:bodyPr>
            <a:normAutofit/>
          </a:bodyPr>
          <a:lstStyle>
            <a:lvl1pPr marL="0" indent="0" algn="r">
              <a:buNone/>
              <a:defRPr sz="1125" b="1" baseline="0">
                <a:solidFill>
                  <a:srgbClr val="52277A"/>
                </a:solidFill>
              </a:defRPr>
            </a:lvl1pPr>
          </a:lstStyle>
          <a:p>
            <a:pPr lvl="0"/>
            <a:r>
              <a:rPr lang="fr-FR" dirty="0" smtClean="0"/>
              <a:t>Cliquez pour ajouter le titre de la présentation</a:t>
            </a:r>
            <a:endParaRPr lang="fr-FR" dirty="0"/>
          </a:p>
        </p:txBody>
      </p:sp>
      <p:sp>
        <p:nvSpPr>
          <p:cNvPr id="32" name="Espace réservé du texte 31"/>
          <p:cNvSpPr>
            <a:spLocks noGrp="1"/>
          </p:cNvSpPr>
          <p:nvPr>
            <p:ph type="body" sz="quarter" idx="23"/>
          </p:nvPr>
        </p:nvSpPr>
        <p:spPr>
          <a:xfrm>
            <a:off x="1372277" y="525800"/>
            <a:ext cx="1300503" cy="810000"/>
          </a:xfrm>
          <a:solidFill>
            <a:srgbClr val="E9E9E9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125" b="1" baseline="0"/>
            </a:lvl1pPr>
          </a:lstStyle>
          <a:p>
            <a:pPr lvl="0"/>
            <a:endParaRPr lang="fr-FR" dirty="0"/>
          </a:p>
        </p:txBody>
      </p:sp>
      <p:sp>
        <p:nvSpPr>
          <p:cNvPr id="34" name="Espace réservé du texte 33"/>
          <p:cNvSpPr>
            <a:spLocks noGrp="1"/>
          </p:cNvSpPr>
          <p:nvPr>
            <p:ph type="body" sz="quarter" idx="24"/>
          </p:nvPr>
        </p:nvSpPr>
        <p:spPr>
          <a:xfrm>
            <a:off x="1372276" y="1569875"/>
            <a:ext cx="1300163" cy="810375"/>
          </a:xfrm>
          <a:solidFill>
            <a:srgbClr val="E9E9E9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125" b="1"/>
            </a:lvl1pPr>
          </a:lstStyle>
          <a:p>
            <a:pPr lvl="0"/>
            <a:endParaRPr lang="fr-FR" dirty="0" smtClean="0"/>
          </a:p>
        </p:txBody>
      </p:sp>
      <p:sp>
        <p:nvSpPr>
          <p:cNvPr id="36" name="Espace réservé du texte 35"/>
          <p:cNvSpPr>
            <a:spLocks noGrp="1"/>
          </p:cNvSpPr>
          <p:nvPr>
            <p:ph type="body" sz="quarter" idx="25"/>
          </p:nvPr>
        </p:nvSpPr>
        <p:spPr>
          <a:xfrm>
            <a:off x="1372276" y="2652697"/>
            <a:ext cx="1300163" cy="804968"/>
          </a:xfrm>
          <a:solidFill>
            <a:srgbClr val="E9E9E9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125" b="1"/>
            </a:lvl1pPr>
          </a:lstStyle>
          <a:p>
            <a:pPr lvl="0"/>
            <a:endParaRPr lang="fr-FR" dirty="0"/>
          </a:p>
        </p:txBody>
      </p:sp>
      <p:sp>
        <p:nvSpPr>
          <p:cNvPr id="38" name="Espace réservé du texte 37"/>
          <p:cNvSpPr>
            <a:spLocks noGrp="1"/>
          </p:cNvSpPr>
          <p:nvPr>
            <p:ph type="body" sz="quarter" idx="26"/>
          </p:nvPr>
        </p:nvSpPr>
        <p:spPr>
          <a:xfrm>
            <a:off x="1372276" y="3697148"/>
            <a:ext cx="1300163" cy="810816"/>
          </a:xfrm>
          <a:solidFill>
            <a:srgbClr val="E9E9E9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125" b="1" baseline="0"/>
            </a:lvl1pPr>
          </a:lstStyle>
          <a:p>
            <a:pPr lvl="0"/>
            <a:endParaRPr lang="fr-FR" dirty="0"/>
          </a:p>
        </p:txBody>
      </p:sp>
      <p:sp>
        <p:nvSpPr>
          <p:cNvPr id="40" name="Espace réservé du texte 39"/>
          <p:cNvSpPr>
            <a:spLocks noGrp="1"/>
          </p:cNvSpPr>
          <p:nvPr>
            <p:ph type="body" sz="quarter" idx="27"/>
          </p:nvPr>
        </p:nvSpPr>
        <p:spPr>
          <a:xfrm>
            <a:off x="3998430" y="525987"/>
            <a:ext cx="1300171" cy="809625"/>
          </a:xfrm>
          <a:solidFill>
            <a:srgbClr val="E9E9E9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125" b="1"/>
            </a:lvl1pPr>
          </a:lstStyle>
          <a:p>
            <a:pPr lvl="0"/>
            <a:endParaRPr lang="fr-FR" dirty="0"/>
          </a:p>
        </p:txBody>
      </p:sp>
      <p:sp>
        <p:nvSpPr>
          <p:cNvPr id="42" name="Espace réservé du texte 41"/>
          <p:cNvSpPr>
            <a:spLocks noGrp="1"/>
          </p:cNvSpPr>
          <p:nvPr>
            <p:ph type="body" sz="quarter" idx="28"/>
          </p:nvPr>
        </p:nvSpPr>
        <p:spPr>
          <a:xfrm>
            <a:off x="3998795" y="1568975"/>
            <a:ext cx="1299806" cy="811276"/>
          </a:xfrm>
          <a:solidFill>
            <a:srgbClr val="E9E9E9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125" b="1"/>
            </a:lvl1pPr>
          </a:lstStyle>
          <a:p>
            <a:pPr lvl="0"/>
            <a:endParaRPr lang="fr-FR" dirty="0"/>
          </a:p>
        </p:txBody>
      </p:sp>
      <p:sp>
        <p:nvSpPr>
          <p:cNvPr id="44" name="Espace réservé du texte 43"/>
          <p:cNvSpPr>
            <a:spLocks noGrp="1"/>
          </p:cNvSpPr>
          <p:nvPr>
            <p:ph type="body" sz="quarter" idx="29"/>
          </p:nvPr>
        </p:nvSpPr>
        <p:spPr>
          <a:xfrm>
            <a:off x="3998795" y="2646931"/>
            <a:ext cx="1299806" cy="810734"/>
          </a:xfrm>
          <a:solidFill>
            <a:srgbClr val="E9E9E9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125" b="1"/>
            </a:lvl1pPr>
          </a:lstStyle>
          <a:p>
            <a:pPr lvl="0"/>
            <a:endParaRPr lang="fr-FR" dirty="0"/>
          </a:p>
        </p:txBody>
      </p:sp>
      <p:sp>
        <p:nvSpPr>
          <p:cNvPr id="46" name="Espace réservé du texte 45"/>
          <p:cNvSpPr>
            <a:spLocks noGrp="1"/>
          </p:cNvSpPr>
          <p:nvPr>
            <p:ph type="body" sz="quarter" idx="30"/>
          </p:nvPr>
        </p:nvSpPr>
        <p:spPr>
          <a:xfrm>
            <a:off x="3998795" y="3691926"/>
            <a:ext cx="1299806" cy="816038"/>
          </a:xfrm>
          <a:solidFill>
            <a:srgbClr val="E9E9E9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125" b="1" baseline="0"/>
            </a:lvl1pPr>
          </a:lstStyle>
          <a:p>
            <a:pPr lvl="0"/>
            <a:endParaRPr lang="fr-FR" dirty="0"/>
          </a:p>
        </p:txBody>
      </p:sp>
      <p:pic>
        <p:nvPicPr>
          <p:cNvPr id="47" name="Picture 5">
            <a:extLst>
              <a:ext uri="{FF2B5EF4-FFF2-40B4-BE49-F238E27FC236}">
                <a16:creationId xmlns:a16="http://schemas.microsoft.com/office/drawing/2014/main" id="{1FAAD8CF-3E67-417D-AE8B-5C95D2602B0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2" t="6893" r="1532" b="2690"/>
          <a:stretch/>
        </p:blipFill>
        <p:spPr bwMode="auto">
          <a:xfrm>
            <a:off x="0" y="4944093"/>
            <a:ext cx="562570" cy="1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Espace réservé du numéro de diapositive 49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 b="1">
                <a:solidFill>
                  <a:srgbClr val="922A51"/>
                </a:solidFill>
              </a:defRPr>
            </a:lvl1pPr>
          </a:lstStyle>
          <a:p>
            <a:fld id="{F5D0B7D2-6EE6-4082-85F5-9D8111D8238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5930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1222D98-54B8-4641-B065-5B76C6078727}"/>
              </a:ext>
            </a:extLst>
          </p:cNvPr>
          <p:cNvSpPr/>
          <p:nvPr userDrawn="1"/>
        </p:nvSpPr>
        <p:spPr>
          <a:xfrm flipH="1">
            <a:off x="-19600" y="-9798"/>
            <a:ext cx="7067008" cy="4839788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76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>
          <a:xfrm>
            <a:off x="112701" y="102785"/>
            <a:ext cx="2299097" cy="281361"/>
          </a:xfrm>
        </p:spPr>
        <p:txBody>
          <a:bodyPr>
            <a:normAutofit/>
          </a:bodyPr>
          <a:lstStyle>
            <a:lvl1pPr marL="0" indent="0">
              <a:buNone/>
              <a:defRPr sz="1125" b="1" baseline="0">
                <a:solidFill>
                  <a:srgbClr val="52277A"/>
                </a:solidFill>
              </a:defRPr>
            </a:lvl1pPr>
          </a:lstStyle>
          <a:p>
            <a:pPr lvl="0"/>
            <a:r>
              <a:rPr lang="fr-FR" dirty="0" smtClean="0"/>
              <a:t>Cliquez pour ajouter le titre de la présentation</a:t>
            </a:r>
            <a:endParaRPr lang="fr-FR" dirty="0"/>
          </a:p>
        </p:txBody>
      </p:sp>
      <p:pic>
        <p:nvPicPr>
          <p:cNvPr id="12" name="Graphique 26">
            <a:extLst>
              <a:ext uri="{FF2B5EF4-FFF2-40B4-BE49-F238E27FC236}">
                <a16:creationId xmlns:a16="http://schemas.microsoft.com/office/drawing/2014/main" id="{795CDD28-B2BD-4F41-A4E5-D07D3CDAE8B2}"/>
              </a:ext>
            </a:extLst>
          </p:cNvPr>
          <p:cNvPicPr preferRelativeResize="0"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63749" t="1718" r="12912" b="724"/>
          <a:stretch/>
        </p:blipFill>
        <p:spPr>
          <a:xfrm>
            <a:off x="6969035" y="0"/>
            <a:ext cx="2174965" cy="4820193"/>
          </a:xfrm>
          <a:prstGeom prst="rect">
            <a:avLst/>
          </a:prstGeom>
        </p:spPr>
      </p:pic>
      <p:pic>
        <p:nvPicPr>
          <p:cNvPr id="13" name="Picture 5">
            <a:extLst>
              <a:ext uri="{FF2B5EF4-FFF2-40B4-BE49-F238E27FC236}">
                <a16:creationId xmlns:a16="http://schemas.microsoft.com/office/drawing/2014/main" id="{1FAAD8CF-3E67-417D-AE8B-5C95D2602B0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2" t="6893" r="1532" b="2690"/>
          <a:stretch/>
        </p:blipFill>
        <p:spPr bwMode="auto">
          <a:xfrm>
            <a:off x="6766124" y="2470303"/>
            <a:ext cx="562570" cy="1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14"/>
          <p:cNvSpPr>
            <a:spLocks noGrp="1"/>
          </p:cNvSpPr>
          <p:nvPr>
            <p:ph type="body" sz="quarter" idx="15" hasCustomPrompt="1"/>
          </p:nvPr>
        </p:nvSpPr>
        <p:spPr>
          <a:xfrm>
            <a:off x="4293622" y="713091"/>
            <a:ext cx="3219218" cy="3394010"/>
          </a:xfrm>
        </p:spPr>
        <p:txBody>
          <a:bodyPr>
            <a:noAutofit/>
          </a:bodyPr>
          <a:lstStyle>
            <a:lvl1pPr marL="0" indent="0">
              <a:buNone/>
              <a:defRPr sz="30000">
                <a:solidFill>
                  <a:srgbClr val="585858"/>
                </a:solidFill>
              </a:defRPr>
            </a:lvl1pPr>
          </a:lstStyle>
          <a:p>
            <a:pPr lvl="0"/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489166"/>
            <a:ext cx="3575821" cy="1678577"/>
          </a:xfrm>
        </p:spPr>
        <p:txBody>
          <a:bodyPr anchor="b">
            <a:normAutofit/>
          </a:bodyPr>
          <a:lstStyle>
            <a:lvl1pPr>
              <a:defRPr sz="3000" baseline="0"/>
            </a:lvl1pPr>
          </a:lstStyle>
          <a:p>
            <a:r>
              <a:rPr lang="fr-FR" dirty="0" smtClean="0"/>
              <a:t>Cliquez pour ajouter du texte</a:t>
            </a:r>
            <a:endParaRPr lang="en-US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3334176"/>
            <a:ext cx="3466556" cy="747967"/>
          </a:xfrm>
        </p:spPr>
        <p:txBody>
          <a:bodyPr/>
          <a:lstStyle>
            <a:lvl1pPr marL="0" indent="0">
              <a:buNone/>
              <a:defRPr baseline="0">
                <a:solidFill>
                  <a:srgbClr val="922A51"/>
                </a:solidFill>
              </a:defRPr>
            </a:lvl1pPr>
          </a:lstStyle>
          <a:p>
            <a:pPr lvl="0"/>
            <a:r>
              <a:rPr lang="fr-FR" dirty="0" smtClean="0"/>
              <a:t>Cliquez pour ajouter un sous-titre</a:t>
            </a:r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5D0B7D2-6EE6-4082-85F5-9D8111D823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155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489166"/>
            <a:ext cx="3575821" cy="1678577"/>
          </a:xfrm>
        </p:spPr>
        <p:txBody>
          <a:bodyPr anchor="b">
            <a:normAutofit/>
          </a:bodyPr>
          <a:lstStyle>
            <a:lvl1pPr>
              <a:defRPr sz="3000" baseline="0"/>
            </a:lvl1pPr>
          </a:lstStyle>
          <a:p>
            <a:r>
              <a:rPr lang="fr-FR" dirty="0" smtClean="0"/>
              <a:t>Cliquez pour ajouter du texte</a:t>
            </a:r>
            <a:endParaRPr lang="en-US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3334176"/>
            <a:ext cx="3466556" cy="747967"/>
          </a:xfrm>
        </p:spPr>
        <p:txBody>
          <a:bodyPr/>
          <a:lstStyle>
            <a:lvl1pPr marL="0" indent="0">
              <a:buNone/>
              <a:defRPr baseline="0">
                <a:solidFill>
                  <a:srgbClr val="922A51"/>
                </a:solidFill>
              </a:defRPr>
            </a:lvl1pPr>
          </a:lstStyle>
          <a:p>
            <a:pPr lvl="0"/>
            <a:r>
              <a:rPr lang="fr-FR" dirty="0" smtClean="0"/>
              <a:t>Cliquez pour ajouter un sous-titre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1091682"/>
            <a:ext cx="3575447" cy="397790"/>
          </a:xfrm>
        </p:spPr>
        <p:txBody>
          <a:bodyPr>
            <a:normAutofit/>
          </a:bodyPr>
          <a:lstStyle>
            <a:lvl1pPr marL="0" indent="0">
              <a:buNone/>
              <a:defRPr sz="1125" baseline="0">
                <a:solidFill>
                  <a:srgbClr val="52277A"/>
                </a:solidFill>
              </a:defRPr>
            </a:lvl1pPr>
          </a:lstStyle>
          <a:p>
            <a:pPr lvl="0"/>
            <a:r>
              <a:rPr lang="fr-FR" dirty="0" smtClean="0"/>
              <a:t>Cliquez pour ajouter le titre de la présentation</a:t>
            </a:r>
            <a:endParaRPr lang="fr-FR" dirty="0"/>
          </a:p>
        </p:txBody>
      </p:sp>
      <p:pic>
        <p:nvPicPr>
          <p:cNvPr id="13" name="Graphique 8">
            <a:extLst>
              <a:ext uri="{FF2B5EF4-FFF2-40B4-BE49-F238E27FC236}">
                <a16:creationId xmlns:a16="http://schemas.microsoft.com/office/drawing/2014/main" id="{5AB63131-8042-481C-9E87-0834DDD27F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r="64564"/>
          <a:stretch/>
        </p:blipFill>
        <p:spPr>
          <a:xfrm>
            <a:off x="5801309" y="16387"/>
            <a:ext cx="3229970" cy="512711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DBA4D3D-11A4-4E3E-8B04-AFF0E2840852}"/>
              </a:ext>
            </a:extLst>
          </p:cNvPr>
          <p:cNvSpPr/>
          <p:nvPr userDrawn="1"/>
        </p:nvSpPr>
        <p:spPr>
          <a:xfrm>
            <a:off x="6847915" y="0"/>
            <a:ext cx="2296085" cy="51435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760"/>
          </a:p>
        </p:txBody>
      </p:sp>
      <p:pic>
        <p:nvPicPr>
          <p:cNvPr id="15" name="Picture 5">
            <a:extLst>
              <a:ext uri="{FF2B5EF4-FFF2-40B4-BE49-F238E27FC236}">
                <a16:creationId xmlns:a16="http://schemas.microsoft.com/office/drawing/2014/main" id="{A839462C-848D-4E85-874C-7D243F1DAFD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2" t="6893" r="1532" b="2690"/>
          <a:stretch/>
        </p:blipFill>
        <p:spPr bwMode="auto">
          <a:xfrm>
            <a:off x="6495006" y="2483503"/>
            <a:ext cx="562570" cy="1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Espace réservé du numéro de diapositive 17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5D0B7D2-6EE6-4082-85F5-9D8111D823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712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0B7D2-6EE6-4082-85F5-9D8111D82388}" type="slidenum">
              <a:rPr lang="fr-FR" smtClean="0"/>
              <a:t>‹N°›</a:t>
            </a:fld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BA4D3D-11A4-4E3E-8B04-AFF0E2840852}"/>
              </a:ext>
            </a:extLst>
          </p:cNvPr>
          <p:cNvSpPr/>
          <p:nvPr userDrawn="1"/>
        </p:nvSpPr>
        <p:spPr>
          <a:xfrm>
            <a:off x="1" y="0"/>
            <a:ext cx="2296085" cy="51435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760"/>
          </a:p>
        </p:txBody>
      </p:sp>
      <p:sp>
        <p:nvSpPr>
          <p:cNvPr id="6" name="Espace réservé du texte 15"/>
          <p:cNvSpPr>
            <a:spLocks noGrp="1"/>
          </p:cNvSpPr>
          <p:nvPr>
            <p:ph type="body" sz="quarter" idx="14" hasCustomPrompt="1"/>
          </p:nvPr>
        </p:nvSpPr>
        <p:spPr>
          <a:xfrm>
            <a:off x="196138" y="1345018"/>
            <a:ext cx="1903809" cy="859665"/>
          </a:xfrm>
        </p:spPr>
        <p:txBody>
          <a:bodyPr/>
          <a:lstStyle>
            <a:lvl1pPr marL="0" indent="0">
              <a:buNone/>
              <a:defRPr b="1" baseline="0">
                <a:solidFill>
                  <a:srgbClr val="922A51"/>
                </a:solidFill>
              </a:defRPr>
            </a:lvl1pPr>
          </a:lstStyle>
          <a:p>
            <a:pPr lvl="0"/>
            <a:r>
              <a:rPr lang="fr-FR" dirty="0" smtClean="0"/>
              <a:t>Cliquez pour ajouter un sous-titre</a:t>
            </a:r>
            <a:endParaRPr lang="fr-FR" dirty="0"/>
          </a:p>
        </p:txBody>
      </p:sp>
      <p:sp>
        <p:nvSpPr>
          <p:cNvPr id="7" name="Espace réservé du texte 17"/>
          <p:cNvSpPr>
            <a:spLocks noGrp="1"/>
          </p:cNvSpPr>
          <p:nvPr>
            <p:ph type="body" sz="quarter" idx="15" hasCustomPrompt="1"/>
          </p:nvPr>
        </p:nvSpPr>
        <p:spPr>
          <a:xfrm>
            <a:off x="182166" y="2370909"/>
            <a:ext cx="1903809" cy="2396354"/>
          </a:xfrm>
        </p:spPr>
        <p:txBody>
          <a:bodyPr>
            <a:normAutofit/>
          </a:bodyPr>
          <a:lstStyle>
            <a:lvl1pPr marL="0" indent="0">
              <a:buNone/>
              <a:defRPr sz="1125" b="0" baseline="0"/>
            </a:lvl1pPr>
          </a:lstStyle>
          <a:p>
            <a:pPr lvl="0"/>
            <a:r>
              <a:rPr lang="fr-FR" dirty="0" smtClean="0"/>
              <a:t>Cliquez pour ajouter du texte</a:t>
            </a:r>
            <a:endParaRPr lang="fr-FR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82167" y="263346"/>
            <a:ext cx="1903809" cy="898316"/>
          </a:xfrm>
        </p:spPr>
        <p:txBody>
          <a:bodyPr anchor="t">
            <a:normAutofit/>
          </a:bodyPr>
          <a:lstStyle>
            <a:lvl1pPr>
              <a:defRPr sz="3000" b="1" baseline="0">
                <a:latin typeface="+mn-lt"/>
              </a:defRPr>
            </a:lvl1pPr>
          </a:lstStyle>
          <a:p>
            <a:r>
              <a:rPr lang="fr-FR" dirty="0" smtClean="0"/>
              <a:t>Titre de la slide</a:t>
            </a:r>
            <a:endParaRPr lang="en-US" dirty="0"/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A839462C-848D-4E85-874C-7D243F1DAFD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2" t="6893" r="1532" b="2690"/>
          <a:stretch/>
        </p:blipFill>
        <p:spPr bwMode="auto">
          <a:xfrm>
            <a:off x="0" y="4950619"/>
            <a:ext cx="562570" cy="1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Espace réservé du texte 19"/>
          <p:cNvSpPr>
            <a:spLocks noGrp="1"/>
          </p:cNvSpPr>
          <p:nvPr>
            <p:ph type="body" sz="quarter" idx="16" hasCustomPrompt="1"/>
          </p:nvPr>
        </p:nvSpPr>
        <p:spPr>
          <a:xfrm>
            <a:off x="5985272" y="175022"/>
            <a:ext cx="3002756" cy="244977"/>
          </a:xfrm>
        </p:spPr>
        <p:txBody>
          <a:bodyPr>
            <a:normAutofit/>
          </a:bodyPr>
          <a:lstStyle>
            <a:lvl1pPr marL="0" indent="0" algn="r">
              <a:buNone/>
              <a:defRPr sz="1125" baseline="0">
                <a:solidFill>
                  <a:srgbClr val="D83541"/>
                </a:solidFill>
              </a:defRPr>
            </a:lvl1pPr>
          </a:lstStyle>
          <a:p>
            <a:pPr lvl="0"/>
            <a:r>
              <a:rPr lang="fr-FR" dirty="0" smtClean="0"/>
              <a:t>Cliquez pour ajouter le titre de la présentation</a:t>
            </a:r>
            <a:endParaRPr lang="fr-FR" dirty="0"/>
          </a:p>
        </p:txBody>
      </p:sp>
      <p:sp>
        <p:nvSpPr>
          <p:cNvPr id="13" name="Espace réservé du texte 17"/>
          <p:cNvSpPr>
            <a:spLocks noGrp="1"/>
          </p:cNvSpPr>
          <p:nvPr>
            <p:ph type="body" sz="quarter" idx="17" hasCustomPrompt="1"/>
          </p:nvPr>
        </p:nvSpPr>
        <p:spPr>
          <a:xfrm>
            <a:off x="2673220" y="874746"/>
            <a:ext cx="5842130" cy="3568959"/>
          </a:xfrm>
        </p:spPr>
        <p:txBody>
          <a:bodyPr>
            <a:normAutofit/>
          </a:bodyPr>
          <a:lstStyle>
            <a:lvl1pPr marL="0" indent="0">
              <a:buNone/>
              <a:defRPr sz="1125" b="0" baseline="0"/>
            </a:lvl1pPr>
          </a:lstStyle>
          <a:p>
            <a:pPr lvl="0"/>
            <a:r>
              <a:rPr lang="fr-FR" dirty="0" smtClean="0"/>
              <a:t>Cliquez pour ajouter du texte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6420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DBA4D3D-11A4-4E3E-8B04-AFF0E2840852}"/>
              </a:ext>
            </a:extLst>
          </p:cNvPr>
          <p:cNvSpPr/>
          <p:nvPr userDrawn="1"/>
        </p:nvSpPr>
        <p:spPr>
          <a:xfrm>
            <a:off x="1" y="0"/>
            <a:ext cx="2296085" cy="51435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76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0B7D2-6EE6-4082-85F5-9D8111D82388}" type="slidenum">
              <a:rPr lang="fr-FR" smtClean="0"/>
              <a:t>‹N°›</a:t>
            </a:fld>
            <a:endParaRPr lang="fr-FR"/>
          </a:p>
        </p:txBody>
      </p:sp>
      <p:pic>
        <p:nvPicPr>
          <p:cNvPr id="12" name="Picture 5">
            <a:extLst>
              <a:ext uri="{FF2B5EF4-FFF2-40B4-BE49-F238E27FC236}">
                <a16:creationId xmlns:a16="http://schemas.microsoft.com/office/drawing/2014/main" id="{A839462C-848D-4E85-874C-7D243F1DAFD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2" t="6893" r="1532" b="2690"/>
          <a:stretch/>
        </p:blipFill>
        <p:spPr bwMode="auto">
          <a:xfrm>
            <a:off x="0" y="4950619"/>
            <a:ext cx="562570" cy="1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Espace réservé du texte 15"/>
          <p:cNvSpPr>
            <a:spLocks noGrp="1"/>
          </p:cNvSpPr>
          <p:nvPr>
            <p:ph type="body" sz="quarter" idx="14" hasCustomPrompt="1"/>
          </p:nvPr>
        </p:nvSpPr>
        <p:spPr>
          <a:xfrm>
            <a:off x="182166" y="1345018"/>
            <a:ext cx="1903809" cy="872728"/>
          </a:xfrm>
        </p:spPr>
        <p:txBody>
          <a:bodyPr/>
          <a:lstStyle>
            <a:lvl1pPr marL="0" indent="0">
              <a:buNone/>
              <a:defRPr b="1" baseline="0">
                <a:solidFill>
                  <a:srgbClr val="922A51"/>
                </a:solidFill>
              </a:defRPr>
            </a:lvl1pPr>
          </a:lstStyle>
          <a:p>
            <a:pPr lvl="0"/>
            <a:r>
              <a:rPr lang="fr-FR" dirty="0" smtClean="0"/>
              <a:t>Cliquez pour ajouter un sous-titre</a:t>
            </a:r>
            <a:endParaRPr lang="fr-FR" dirty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5" hasCustomPrompt="1"/>
          </p:nvPr>
        </p:nvSpPr>
        <p:spPr>
          <a:xfrm>
            <a:off x="182166" y="2364378"/>
            <a:ext cx="1903809" cy="2402885"/>
          </a:xfrm>
        </p:spPr>
        <p:txBody>
          <a:bodyPr>
            <a:normAutofit/>
          </a:bodyPr>
          <a:lstStyle>
            <a:lvl1pPr marL="0" indent="0">
              <a:buNone/>
              <a:defRPr sz="1125" b="0" baseline="0"/>
            </a:lvl1pPr>
          </a:lstStyle>
          <a:p>
            <a:pPr lvl="0"/>
            <a:r>
              <a:rPr lang="fr-FR" dirty="0" smtClean="0"/>
              <a:t>Cliquez pour ajouter du texte</a:t>
            </a:r>
            <a:endParaRPr lang="fr-FR" dirty="0"/>
          </a:p>
        </p:txBody>
      </p:sp>
      <p:sp>
        <p:nvSpPr>
          <p:cNvPr id="20" name="Espace réservé du texte 19"/>
          <p:cNvSpPr>
            <a:spLocks noGrp="1"/>
          </p:cNvSpPr>
          <p:nvPr>
            <p:ph type="body" sz="quarter" idx="16" hasCustomPrompt="1"/>
          </p:nvPr>
        </p:nvSpPr>
        <p:spPr>
          <a:xfrm>
            <a:off x="5985272" y="175022"/>
            <a:ext cx="3002756" cy="244977"/>
          </a:xfrm>
        </p:spPr>
        <p:txBody>
          <a:bodyPr>
            <a:normAutofit/>
          </a:bodyPr>
          <a:lstStyle>
            <a:lvl1pPr marL="0" indent="0" algn="r">
              <a:buNone/>
              <a:defRPr sz="1125" baseline="0">
                <a:solidFill>
                  <a:srgbClr val="D83541"/>
                </a:solidFill>
              </a:defRPr>
            </a:lvl1pPr>
          </a:lstStyle>
          <a:p>
            <a:pPr lvl="0"/>
            <a:r>
              <a:rPr lang="fr-FR" dirty="0" smtClean="0"/>
              <a:t>Cliquez pour ajouter le titre de la présentation</a:t>
            </a:r>
            <a:endParaRPr lang="fr-FR" dirty="0"/>
          </a:p>
        </p:txBody>
      </p:sp>
      <p:sp>
        <p:nvSpPr>
          <p:cNvPr id="22" name="Espace réservé du graphique 21"/>
          <p:cNvSpPr>
            <a:spLocks noGrp="1"/>
          </p:cNvSpPr>
          <p:nvPr>
            <p:ph type="chart" sz="quarter" idx="17" hasCustomPrompt="1"/>
          </p:nvPr>
        </p:nvSpPr>
        <p:spPr>
          <a:xfrm>
            <a:off x="2652712" y="860434"/>
            <a:ext cx="5862638" cy="3758803"/>
          </a:xfrm>
        </p:spPr>
        <p:txBody>
          <a:bodyPr>
            <a:normAutofit/>
          </a:bodyPr>
          <a:lstStyle>
            <a:lvl1pPr marL="0" indent="0">
              <a:buNone/>
              <a:defRPr sz="1350" baseline="0">
                <a:solidFill>
                  <a:srgbClr val="52277A"/>
                </a:solidFill>
              </a:defRPr>
            </a:lvl1pPr>
          </a:lstStyle>
          <a:p>
            <a:r>
              <a:rPr lang="fr-FR" dirty="0" smtClean="0"/>
              <a:t>Ajoutez un graphique en cliquant sur l’icone</a:t>
            </a:r>
            <a:endParaRPr lang="fr-FR" dirty="0"/>
          </a:p>
        </p:txBody>
      </p:sp>
      <p:sp>
        <p:nvSpPr>
          <p:cNvPr id="23" name="Title 1"/>
          <p:cNvSpPr>
            <a:spLocks noGrp="1"/>
          </p:cNvSpPr>
          <p:nvPr>
            <p:ph type="title" hasCustomPrompt="1"/>
          </p:nvPr>
        </p:nvSpPr>
        <p:spPr>
          <a:xfrm>
            <a:off x="182167" y="263346"/>
            <a:ext cx="1903809" cy="898316"/>
          </a:xfrm>
        </p:spPr>
        <p:txBody>
          <a:bodyPr anchor="t">
            <a:normAutofit/>
          </a:bodyPr>
          <a:lstStyle>
            <a:lvl1pPr>
              <a:defRPr sz="3000" b="1" baseline="0">
                <a:latin typeface="+mn-lt"/>
              </a:defRPr>
            </a:lvl1pPr>
          </a:lstStyle>
          <a:p>
            <a:r>
              <a:rPr lang="fr-FR" dirty="0" smtClean="0"/>
              <a:t>Titre de la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334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0B7D2-6EE6-4082-85F5-9D8111D82388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BA4D3D-11A4-4E3E-8B04-AFF0E2840852}"/>
              </a:ext>
            </a:extLst>
          </p:cNvPr>
          <p:cNvSpPr/>
          <p:nvPr userDrawn="1"/>
        </p:nvSpPr>
        <p:spPr>
          <a:xfrm>
            <a:off x="1" y="0"/>
            <a:ext cx="2296085" cy="51435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760"/>
          </a:p>
        </p:txBody>
      </p:sp>
      <p:sp>
        <p:nvSpPr>
          <p:cNvPr id="9" name="Espace réservé du texte 15"/>
          <p:cNvSpPr>
            <a:spLocks noGrp="1"/>
          </p:cNvSpPr>
          <p:nvPr>
            <p:ph type="body" sz="quarter" idx="14" hasCustomPrompt="1"/>
          </p:nvPr>
        </p:nvSpPr>
        <p:spPr>
          <a:xfrm>
            <a:off x="182166" y="1345018"/>
            <a:ext cx="1903809" cy="892322"/>
          </a:xfrm>
        </p:spPr>
        <p:txBody>
          <a:bodyPr/>
          <a:lstStyle>
            <a:lvl1pPr marL="0" indent="0">
              <a:buNone/>
              <a:defRPr b="1" baseline="0">
                <a:solidFill>
                  <a:srgbClr val="922A51"/>
                </a:solidFill>
              </a:defRPr>
            </a:lvl1pPr>
          </a:lstStyle>
          <a:p>
            <a:pPr lvl="0"/>
            <a:r>
              <a:rPr lang="fr-FR" dirty="0" smtClean="0"/>
              <a:t>Cliquez pour ajouter un sous-titre</a:t>
            </a:r>
            <a:endParaRPr lang="fr-FR" dirty="0"/>
          </a:p>
        </p:txBody>
      </p:sp>
      <p:sp>
        <p:nvSpPr>
          <p:cNvPr id="10" name="Espace réservé du texte 17"/>
          <p:cNvSpPr>
            <a:spLocks noGrp="1"/>
          </p:cNvSpPr>
          <p:nvPr>
            <p:ph type="body" sz="quarter" idx="15" hasCustomPrompt="1"/>
          </p:nvPr>
        </p:nvSpPr>
        <p:spPr>
          <a:xfrm>
            <a:off x="182166" y="2383972"/>
            <a:ext cx="1903809" cy="2383291"/>
          </a:xfrm>
        </p:spPr>
        <p:txBody>
          <a:bodyPr>
            <a:normAutofit/>
          </a:bodyPr>
          <a:lstStyle>
            <a:lvl1pPr marL="0" indent="0">
              <a:buNone/>
              <a:defRPr sz="1125" b="0" baseline="0"/>
            </a:lvl1pPr>
          </a:lstStyle>
          <a:p>
            <a:pPr lvl="0"/>
            <a:r>
              <a:rPr lang="fr-FR" dirty="0" smtClean="0"/>
              <a:t>Cliquez pour ajouter du texte</a:t>
            </a:r>
            <a:endParaRPr lang="fr-FR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182167" y="263346"/>
            <a:ext cx="1903809" cy="898316"/>
          </a:xfrm>
        </p:spPr>
        <p:txBody>
          <a:bodyPr anchor="t">
            <a:normAutofit/>
          </a:bodyPr>
          <a:lstStyle>
            <a:lvl1pPr>
              <a:defRPr sz="3000" b="1" baseline="0">
                <a:latin typeface="+mn-lt"/>
              </a:defRPr>
            </a:lvl1pPr>
          </a:lstStyle>
          <a:p>
            <a:r>
              <a:rPr lang="fr-FR" dirty="0" smtClean="0"/>
              <a:t>Titre de la slide</a:t>
            </a:r>
            <a:endParaRPr lang="en-US" dirty="0"/>
          </a:p>
        </p:txBody>
      </p:sp>
      <p:pic>
        <p:nvPicPr>
          <p:cNvPr id="12" name="Picture 5">
            <a:extLst>
              <a:ext uri="{FF2B5EF4-FFF2-40B4-BE49-F238E27FC236}">
                <a16:creationId xmlns:a16="http://schemas.microsoft.com/office/drawing/2014/main" id="{A839462C-848D-4E85-874C-7D243F1DAFD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2" t="6893" r="1532" b="2690"/>
          <a:stretch/>
        </p:blipFill>
        <p:spPr bwMode="auto">
          <a:xfrm>
            <a:off x="0" y="4950619"/>
            <a:ext cx="562570" cy="1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Espace réservé du texte 19"/>
          <p:cNvSpPr>
            <a:spLocks noGrp="1"/>
          </p:cNvSpPr>
          <p:nvPr>
            <p:ph type="body" sz="quarter" idx="16" hasCustomPrompt="1"/>
          </p:nvPr>
        </p:nvSpPr>
        <p:spPr>
          <a:xfrm>
            <a:off x="5985272" y="175022"/>
            <a:ext cx="3002756" cy="244977"/>
          </a:xfrm>
        </p:spPr>
        <p:txBody>
          <a:bodyPr>
            <a:normAutofit/>
          </a:bodyPr>
          <a:lstStyle>
            <a:lvl1pPr marL="0" indent="0" algn="r">
              <a:buNone/>
              <a:defRPr sz="1125" baseline="0">
                <a:solidFill>
                  <a:srgbClr val="D83541"/>
                </a:solidFill>
              </a:defRPr>
            </a:lvl1pPr>
          </a:lstStyle>
          <a:p>
            <a:pPr lvl="0"/>
            <a:r>
              <a:rPr lang="fr-FR" dirty="0" smtClean="0"/>
              <a:t>Cliquez pour ajouter le titre de la présentation</a:t>
            </a:r>
            <a:endParaRPr lang="fr-FR" dirty="0"/>
          </a:p>
        </p:txBody>
      </p:sp>
      <p:sp>
        <p:nvSpPr>
          <p:cNvPr id="19" name="Espace réservé du tableau 18"/>
          <p:cNvSpPr>
            <a:spLocks noGrp="1"/>
          </p:cNvSpPr>
          <p:nvPr>
            <p:ph type="tbl" sz="quarter" idx="17" hasCustomPrompt="1"/>
          </p:nvPr>
        </p:nvSpPr>
        <p:spPr>
          <a:xfrm>
            <a:off x="2652226" y="853752"/>
            <a:ext cx="5863124" cy="3533702"/>
          </a:xfrm>
        </p:spPr>
        <p:txBody>
          <a:bodyPr>
            <a:normAutofit/>
          </a:bodyPr>
          <a:lstStyle>
            <a:lvl1pPr marL="0" indent="0">
              <a:buNone/>
              <a:defRPr sz="1350">
                <a:solidFill>
                  <a:srgbClr val="52277A"/>
                </a:solidFill>
              </a:defRPr>
            </a:lvl1pPr>
          </a:lstStyle>
          <a:p>
            <a:r>
              <a:rPr lang="fr-FR" dirty="0" smtClean="0"/>
              <a:t>Ajoutez un tableau en cliquant sur l’icone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1256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0B7D2-6EE6-4082-85F5-9D8111D82388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BA4D3D-11A4-4E3E-8B04-AFF0E2840852}"/>
              </a:ext>
            </a:extLst>
          </p:cNvPr>
          <p:cNvSpPr/>
          <p:nvPr userDrawn="1"/>
        </p:nvSpPr>
        <p:spPr>
          <a:xfrm>
            <a:off x="1" y="0"/>
            <a:ext cx="2296085" cy="51435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760"/>
          </a:p>
        </p:txBody>
      </p:sp>
      <p:sp>
        <p:nvSpPr>
          <p:cNvPr id="9" name="Espace réservé du texte 15"/>
          <p:cNvSpPr>
            <a:spLocks noGrp="1"/>
          </p:cNvSpPr>
          <p:nvPr>
            <p:ph type="body" sz="quarter" idx="14" hasCustomPrompt="1"/>
          </p:nvPr>
        </p:nvSpPr>
        <p:spPr>
          <a:xfrm>
            <a:off x="182166" y="1345018"/>
            <a:ext cx="1903809" cy="859665"/>
          </a:xfrm>
        </p:spPr>
        <p:txBody>
          <a:bodyPr/>
          <a:lstStyle>
            <a:lvl1pPr marL="0" indent="0">
              <a:buNone/>
              <a:defRPr b="1" baseline="0">
                <a:solidFill>
                  <a:srgbClr val="922A51"/>
                </a:solidFill>
              </a:defRPr>
            </a:lvl1pPr>
          </a:lstStyle>
          <a:p>
            <a:pPr lvl="0"/>
            <a:r>
              <a:rPr lang="fr-FR" dirty="0" smtClean="0"/>
              <a:t>Cliquez pour ajouter un sous-titre</a:t>
            </a:r>
            <a:endParaRPr lang="fr-FR" dirty="0"/>
          </a:p>
        </p:txBody>
      </p:sp>
      <p:sp>
        <p:nvSpPr>
          <p:cNvPr id="10" name="Espace réservé du texte 17"/>
          <p:cNvSpPr>
            <a:spLocks noGrp="1"/>
          </p:cNvSpPr>
          <p:nvPr>
            <p:ph type="body" sz="quarter" idx="15" hasCustomPrompt="1"/>
          </p:nvPr>
        </p:nvSpPr>
        <p:spPr>
          <a:xfrm>
            <a:off x="182166" y="2325189"/>
            <a:ext cx="1903809" cy="2442074"/>
          </a:xfrm>
        </p:spPr>
        <p:txBody>
          <a:bodyPr>
            <a:normAutofit/>
          </a:bodyPr>
          <a:lstStyle>
            <a:lvl1pPr marL="0" indent="0">
              <a:buNone/>
              <a:defRPr sz="1125" b="0" baseline="0"/>
            </a:lvl1pPr>
          </a:lstStyle>
          <a:p>
            <a:pPr lvl="0"/>
            <a:r>
              <a:rPr lang="fr-FR" dirty="0" smtClean="0"/>
              <a:t>Cliquez pour ajouter du texte</a:t>
            </a:r>
            <a:endParaRPr lang="fr-FR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182167" y="263346"/>
            <a:ext cx="1903809" cy="898316"/>
          </a:xfrm>
        </p:spPr>
        <p:txBody>
          <a:bodyPr anchor="t">
            <a:normAutofit/>
          </a:bodyPr>
          <a:lstStyle>
            <a:lvl1pPr>
              <a:defRPr sz="3000" b="1" baseline="0">
                <a:latin typeface="+mn-lt"/>
              </a:defRPr>
            </a:lvl1pPr>
          </a:lstStyle>
          <a:p>
            <a:r>
              <a:rPr lang="fr-FR" dirty="0" smtClean="0"/>
              <a:t>Titre de la slide</a:t>
            </a:r>
            <a:endParaRPr lang="en-US" dirty="0"/>
          </a:p>
        </p:txBody>
      </p:sp>
      <p:pic>
        <p:nvPicPr>
          <p:cNvPr id="12" name="Picture 5">
            <a:extLst>
              <a:ext uri="{FF2B5EF4-FFF2-40B4-BE49-F238E27FC236}">
                <a16:creationId xmlns:a16="http://schemas.microsoft.com/office/drawing/2014/main" id="{A839462C-848D-4E85-874C-7D243F1DAFD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2" t="6893" r="1532" b="2690"/>
          <a:stretch/>
        </p:blipFill>
        <p:spPr bwMode="auto">
          <a:xfrm>
            <a:off x="0" y="4950619"/>
            <a:ext cx="562570" cy="1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Espace réservé du texte 19"/>
          <p:cNvSpPr>
            <a:spLocks noGrp="1"/>
          </p:cNvSpPr>
          <p:nvPr>
            <p:ph type="body" sz="quarter" idx="16" hasCustomPrompt="1"/>
          </p:nvPr>
        </p:nvSpPr>
        <p:spPr>
          <a:xfrm>
            <a:off x="5985272" y="175022"/>
            <a:ext cx="3002756" cy="244977"/>
          </a:xfrm>
        </p:spPr>
        <p:txBody>
          <a:bodyPr>
            <a:normAutofit/>
          </a:bodyPr>
          <a:lstStyle>
            <a:lvl1pPr marL="0" indent="0" algn="r">
              <a:buNone/>
              <a:defRPr sz="1125" baseline="0">
                <a:solidFill>
                  <a:srgbClr val="D83541"/>
                </a:solidFill>
              </a:defRPr>
            </a:lvl1pPr>
          </a:lstStyle>
          <a:p>
            <a:pPr lvl="0"/>
            <a:r>
              <a:rPr lang="fr-FR" dirty="0" smtClean="0"/>
              <a:t>Cliquez pour ajouter le titre de la présentation</a:t>
            </a:r>
            <a:endParaRPr lang="fr-FR" dirty="0"/>
          </a:p>
        </p:txBody>
      </p:sp>
      <p:sp>
        <p:nvSpPr>
          <p:cNvPr id="15" name="Espace réservé pour une image  14"/>
          <p:cNvSpPr>
            <a:spLocks noGrp="1"/>
          </p:cNvSpPr>
          <p:nvPr>
            <p:ph type="pic" sz="quarter" idx="17" hasCustomPrompt="1"/>
          </p:nvPr>
        </p:nvSpPr>
        <p:spPr>
          <a:xfrm>
            <a:off x="2715208" y="818762"/>
            <a:ext cx="5800142" cy="3680611"/>
          </a:xfrm>
        </p:spPr>
        <p:txBody>
          <a:bodyPr>
            <a:normAutofit/>
          </a:bodyPr>
          <a:lstStyle>
            <a:lvl1pPr marL="0" indent="0">
              <a:buNone/>
              <a:defRPr sz="1350" baseline="0">
                <a:solidFill>
                  <a:srgbClr val="52277A"/>
                </a:solidFill>
              </a:defRPr>
            </a:lvl1pPr>
          </a:lstStyle>
          <a:p>
            <a:r>
              <a:rPr lang="fr-FR" dirty="0" smtClean="0"/>
              <a:t>Ajoutez une image en cliquant sur l’icone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27721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texte et aut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0B7D2-6EE6-4082-85F5-9D8111D82388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BA4D3D-11A4-4E3E-8B04-AFF0E2840852}"/>
              </a:ext>
            </a:extLst>
          </p:cNvPr>
          <p:cNvSpPr/>
          <p:nvPr userDrawn="1"/>
        </p:nvSpPr>
        <p:spPr>
          <a:xfrm>
            <a:off x="1" y="0"/>
            <a:ext cx="2296085" cy="51435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760"/>
          </a:p>
        </p:txBody>
      </p:sp>
      <p:sp>
        <p:nvSpPr>
          <p:cNvPr id="7" name="Espace réservé du texte 15"/>
          <p:cNvSpPr>
            <a:spLocks noGrp="1"/>
          </p:cNvSpPr>
          <p:nvPr>
            <p:ph type="body" sz="quarter" idx="14" hasCustomPrompt="1"/>
          </p:nvPr>
        </p:nvSpPr>
        <p:spPr>
          <a:xfrm>
            <a:off x="182166" y="1345018"/>
            <a:ext cx="1903809" cy="859665"/>
          </a:xfrm>
        </p:spPr>
        <p:txBody>
          <a:bodyPr/>
          <a:lstStyle>
            <a:lvl1pPr marL="0" indent="0">
              <a:buNone/>
              <a:defRPr b="1" baseline="0">
                <a:solidFill>
                  <a:srgbClr val="922A51"/>
                </a:solidFill>
              </a:defRPr>
            </a:lvl1pPr>
          </a:lstStyle>
          <a:p>
            <a:pPr lvl="0"/>
            <a:r>
              <a:rPr lang="fr-FR" dirty="0" smtClean="0"/>
              <a:t>Cliquez pour ajouter un sous-titre</a:t>
            </a:r>
            <a:endParaRPr lang="fr-FR" dirty="0"/>
          </a:p>
        </p:txBody>
      </p:sp>
      <p:sp>
        <p:nvSpPr>
          <p:cNvPr id="8" name="Espace réservé du texte 17"/>
          <p:cNvSpPr>
            <a:spLocks noGrp="1"/>
          </p:cNvSpPr>
          <p:nvPr>
            <p:ph type="body" sz="quarter" idx="15" hasCustomPrompt="1"/>
          </p:nvPr>
        </p:nvSpPr>
        <p:spPr>
          <a:xfrm>
            <a:off x="182166" y="2318658"/>
            <a:ext cx="1903809" cy="2448605"/>
          </a:xfrm>
        </p:spPr>
        <p:txBody>
          <a:bodyPr>
            <a:normAutofit/>
          </a:bodyPr>
          <a:lstStyle>
            <a:lvl1pPr marL="0" indent="0">
              <a:buNone/>
              <a:defRPr sz="1125" b="0" baseline="0"/>
            </a:lvl1pPr>
          </a:lstStyle>
          <a:p>
            <a:pPr lvl="0"/>
            <a:r>
              <a:rPr lang="fr-FR" dirty="0" smtClean="0"/>
              <a:t>Cliquez pour ajouter du texte</a:t>
            </a:r>
            <a:endParaRPr lang="fr-FR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82167" y="263346"/>
            <a:ext cx="1903809" cy="898316"/>
          </a:xfrm>
        </p:spPr>
        <p:txBody>
          <a:bodyPr anchor="t">
            <a:normAutofit/>
          </a:bodyPr>
          <a:lstStyle>
            <a:lvl1pPr>
              <a:defRPr sz="3000" b="1" baseline="0">
                <a:latin typeface="+mn-lt"/>
              </a:defRPr>
            </a:lvl1pPr>
          </a:lstStyle>
          <a:p>
            <a:r>
              <a:rPr lang="fr-FR" dirty="0" smtClean="0"/>
              <a:t>Titre de la slide</a:t>
            </a:r>
            <a:endParaRPr lang="en-US" dirty="0"/>
          </a:p>
        </p:txBody>
      </p:sp>
      <p:pic>
        <p:nvPicPr>
          <p:cNvPr id="10" name="Picture 5">
            <a:extLst>
              <a:ext uri="{FF2B5EF4-FFF2-40B4-BE49-F238E27FC236}">
                <a16:creationId xmlns:a16="http://schemas.microsoft.com/office/drawing/2014/main" id="{A839462C-848D-4E85-874C-7D243F1DAFD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2" t="6893" r="1532" b="2690"/>
          <a:stretch/>
        </p:blipFill>
        <p:spPr bwMode="auto">
          <a:xfrm>
            <a:off x="0" y="4950619"/>
            <a:ext cx="562570" cy="1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Espace réservé du texte 19"/>
          <p:cNvSpPr>
            <a:spLocks noGrp="1"/>
          </p:cNvSpPr>
          <p:nvPr>
            <p:ph type="body" sz="quarter" idx="16" hasCustomPrompt="1"/>
          </p:nvPr>
        </p:nvSpPr>
        <p:spPr>
          <a:xfrm>
            <a:off x="5985272" y="175022"/>
            <a:ext cx="3002756" cy="244977"/>
          </a:xfrm>
        </p:spPr>
        <p:txBody>
          <a:bodyPr>
            <a:normAutofit/>
          </a:bodyPr>
          <a:lstStyle>
            <a:lvl1pPr marL="0" indent="0" algn="r">
              <a:buNone/>
              <a:defRPr sz="1125" baseline="0">
                <a:solidFill>
                  <a:srgbClr val="D83541"/>
                </a:solidFill>
              </a:defRPr>
            </a:lvl1pPr>
          </a:lstStyle>
          <a:p>
            <a:pPr lvl="0"/>
            <a:r>
              <a:rPr lang="fr-FR" dirty="0" smtClean="0"/>
              <a:t>Cliquez pour ajouter le titre de la présentation</a:t>
            </a:r>
            <a:endParaRPr lang="fr-FR" dirty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9" hasCustomPrompt="1"/>
          </p:nvPr>
        </p:nvSpPr>
        <p:spPr>
          <a:xfrm>
            <a:off x="2882503" y="741686"/>
            <a:ext cx="2652128" cy="1756245"/>
          </a:xfrm>
          <a:solidFill>
            <a:srgbClr val="D8354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125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Cliquez pour ajouter du texte</a:t>
            </a:r>
            <a:endParaRPr lang="fr-FR" dirty="0"/>
          </a:p>
        </p:txBody>
      </p:sp>
      <p:sp>
        <p:nvSpPr>
          <p:cNvPr id="24" name="Espace réservé du contenu 23"/>
          <p:cNvSpPr>
            <a:spLocks noGrp="1"/>
          </p:cNvSpPr>
          <p:nvPr>
            <p:ph sz="quarter" idx="21" hasCustomPrompt="1"/>
          </p:nvPr>
        </p:nvSpPr>
        <p:spPr>
          <a:xfrm>
            <a:off x="2882503" y="2806304"/>
            <a:ext cx="5632847" cy="1658540"/>
          </a:xfrm>
        </p:spPr>
        <p:txBody>
          <a:bodyPr>
            <a:normAutofit/>
          </a:bodyPr>
          <a:lstStyle>
            <a:lvl1pPr marL="0" indent="0">
              <a:buNone/>
              <a:defRPr sz="1350" baseline="0">
                <a:solidFill>
                  <a:srgbClr val="52277A"/>
                </a:solidFill>
              </a:defRPr>
            </a:lvl1pPr>
          </a:lstStyle>
          <a:p>
            <a:pPr lvl="0"/>
            <a:r>
              <a:rPr lang="fr-FR" dirty="0" smtClean="0"/>
              <a:t>Ajoutez le contenu que vous souhaitez en cliquant sur les icones</a:t>
            </a:r>
            <a:endParaRPr lang="fr-FR" dirty="0"/>
          </a:p>
        </p:txBody>
      </p:sp>
      <p:sp>
        <p:nvSpPr>
          <p:cNvPr id="25" name="Espace réservé du texte 17"/>
          <p:cNvSpPr>
            <a:spLocks noGrp="1"/>
          </p:cNvSpPr>
          <p:nvPr>
            <p:ph type="body" sz="quarter" idx="22" hasCustomPrompt="1"/>
          </p:nvPr>
        </p:nvSpPr>
        <p:spPr>
          <a:xfrm>
            <a:off x="5863222" y="741686"/>
            <a:ext cx="2652128" cy="1756245"/>
          </a:xfrm>
          <a:solidFill>
            <a:srgbClr val="D8354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125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Cliquez pour ajouter du texte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7246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0B7D2-6EE6-4082-85F5-9D8111D82388}" type="slidenum">
              <a:rPr lang="fr-FR" smtClean="0"/>
              <a:t>‹N°›</a:t>
            </a:fld>
            <a:endParaRPr lang="fr-FR"/>
          </a:p>
        </p:txBody>
      </p:sp>
      <p:pic>
        <p:nvPicPr>
          <p:cNvPr id="11" name="Picture 5">
            <a:extLst>
              <a:ext uri="{FF2B5EF4-FFF2-40B4-BE49-F238E27FC236}">
                <a16:creationId xmlns:a16="http://schemas.microsoft.com/office/drawing/2014/main" id="{A839462C-848D-4E85-874C-7D243F1DAFD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2" t="6893" r="1532" b="2690"/>
          <a:stretch/>
        </p:blipFill>
        <p:spPr bwMode="auto">
          <a:xfrm>
            <a:off x="0" y="4950619"/>
            <a:ext cx="562570" cy="1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Espace réservé du texte 19"/>
          <p:cNvSpPr>
            <a:spLocks noGrp="1"/>
          </p:cNvSpPr>
          <p:nvPr>
            <p:ph type="body" sz="quarter" idx="16" hasCustomPrompt="1"/>
          </p:nvPr>
        </p:nvSpPr>
        <p:spPr>
          <a:xfrm>
            <a:off x="5985272" y="175022"/>
            <a:ext cx="3002756" cy="244977"/>
          </a:xfrm>
        </p:spPr>
        <p:txBody>
          <a:bodyPr>
            <a:normAutofit/>
          </a:bodyPr>
          <a:lstStyle>
            <a:lvl1pPr marL="0" indent="0" algn="r">
              <a:buNone/>
              <a:defRPr sz="1125" baseline="0">
                <a:solidFill>
                  <a:srgbClr val="D83541"/>
                </a:solidFill>
              </a:defRPr>
            </a:lvl1pPr>
          </a:lstStyle>
          <a:p>
            <a:pPr lvl="0"/>
            <a:r>
              <a:rPr lang="fr-FR" dirty="0" smtClean="0"/>
              <a:t>Cliquez pour ajouter le titre de la présentation</a:t>
            </a:r>
            <a:endParaRPr lang="fr-FR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82167" y="263346"/>
            <a:ext cx="1903809" cy="898316"/>
          </a:xfrm>
        </p:spPr>
        <p:txBody>
          <a:bodyPr anchor="t">
            <a:normAutofit/>
          </a:bodyPr>
          <a:lstStyle>
            <a:lvl1pPr>
              <a:defRPr sz="3000" b="1" baseline="0">
                <a:latin typeface="+mn-lt"/>
              </a:defRPr>
            </a:lvl1pPr>
          </a:lstStyle>
          <a:p>
            <a:r>
              <a:rPr lang="fr-FR" dirty="0" smtClean="0"/>
              <a:t>Titre de la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2838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bliothèque des pictogram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0B7D2-6EE6-4082-85F5-9D8111D82388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BA4D3D-11A4-4E3E-8B04-AFF0E2840852}"/>
              </a:ext>
            </a:extLst>
          </p:cNvPr>
          <p:cNvSpPr/>
          <p:nvPr userDrawn="1"/>
        </p:nvSpPr>
        <p:spPr>
          <a:xfrm>
            <a:off x="1" y="0"/>
            <a:ext cx="2296085" cy="51435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760"/>
          </a:p>
        </p:txBody>
      </p:sp>
      <p:pic>
        <p:nvPicPr>
          <p:cNvPr id="10" name="Picture 5">
            <a:extLst>
              <a:ext uri="{FF2B5EF4-FFF2-40B4-BE49-F238E27FC236}">
                <a16:creationId xmlns:a16="http://schemas.microsoft.com/office/drawing/2014/main" id="{A839462C-848D-4E85-874C-7D243F1DAFD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2" t="6893" r="1532" b="2690"/>
          <a:stretch/>
        </p:blipFill>
        <p:spPr bwMode="auto">
          <a:xfrm>
            <a:off x="0" y="4950619"/>
            <a:ext cx="562570" cy="1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 userDrawn="1"/>
        </p:nvSpPr>
        <p:spPr>
          <a:xfrm>
            <a:off x="182166" y="237337"/>
            <a:ext cx="19038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000" b="1" dirty="0" err="1" smtClean="0"/>
              <a:t>Picto-grammes</a:t>
            </a:r>
            <a:endParaRPr lang="fr-FR" sz="3000" b="1" dirty="0"/>
          </a:p>
        </p:txBody>
      </p:sp>
      <p:sp>
        <p:nvSpPr>
          <p:cNvPr id="3" name="ZoneTexte 2"/>
          <p:cNvSpPr txBox="1"/>
          <p:nvPr userDrawn="1"/>
        </p:nvSpPr>
        <p:spPr>
          <a:xfrm>
            <a:off x="182166" y="1467253"/>
            <a:ext cx="190380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100" b="1" dirty="0" smtClean="0">
                <a:solidFill>
                  <a:srgbClr val="922A51"/>
                </a:solidFill>
              </a:rPr>
              <a:t>Bibliothèque</a:t>
            </a:r>
            <a:endParaRPr lang="fr-FR" sz="2100" b="1" dirty="0">
              <a:solidFill>
                <a:srgbClr val="922A51"/>
              </a:solidFill>
            </a:endParaRPr>
          </a:p>
        </p:txBody>
      </p:sp>
      <p:sp>
        <p:nvSpPr>
          <p:cNvPr id="4" name="ZoneTexte 3"/>
          <p:cNvSpPr txBox="1"/>
          <p:nvPr userDrawn="1"/>
        </p:nvSpPr>
        <p:spPr>
          <a:xfrm>
            <a:off x="182166" y="2190876"/>
            <a:ext cx="190380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25" dirty="0" smtClean="0"/>
              <a:t>Les couleurs</a:t>
            </a:r>
            <a:r>
              <a:rPr lang="fr-FR" sz="1125" baseline="0" dirty="0" smtClean="0"/>
              <a:t> des pictogrammes sont interchangeables (menu format &gt; remplissage)</a:t>
            </a:r>
            <a:endParaRPr lang="fr-FR" sz="1125" dirty="0"/>
          </a:p>
        </p:txBody>
      </p:sp>
    </p:spTree>
    <p:extLst>
      <p:ext uri="{BB962C8B-B14F-4D97-AF65-F5344CB8AC3E}">
        <p14:creationId xmlns:p14="http://schemas.microsoft.com/office/powerpoint/2010/main" val="3809336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tte des coule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DBA4D3D-11A4-4E3E-8B04-AFF0E2840852}"/>
              </a:ext>
            </a:extLst>
          </p:cNvPr>
          <p:cNvSpPr/>
          <p:nvPr userDrawn="1"/>
        </p:nvSpPr>
        <p:spPr>
          <a:xfrm>
            <a:off x="1" y="0"/>
            <a:ext cx="2296085" cy="51435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76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0B7D2-6EE6-4082-85F5-9D8111D82388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Picture 5">
            <a:extLst>
              <a:ext uri="{FF2B5EF4-FFF2-40B4-BE49-F238E27FC236}">
                <a16:creationId xmlns:a16="http://schemas.microsoft.com/office/drawing/2014/main" id="{A839462C-848D-4E85-874C-7D243F1DAFD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2" t="6893" r="1532" b="2690"/>
          <a:stretch/>
        </p:blipFill>
        <p:spPr bwMode="auto">
          <a:xfrm>
            <a:off x="0" y="4950619"/>
            <a:ext cx="562570" cy="1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ZoneTexte 53">
            <a:extLst>
              <a:ext uri="{FF2B5EF4-FFF2-40B4-BE49-F238E27FC236}">
                <a16:creationId xmlns:a16="http://schemas.microsoft.com/office/drawing/2014/main" id="{022C155C-1FF8-44C4-9913-9171DA45F454}"/>
              </a:ext>
            </a:extLst>
          </p:cNvPr>
          <p:cNvSpPr txBox="1"/>
          <p:nvPr userDrawn="1"/>
        </p:nvSpPr>
        <p:spPr>
          <a:xfrm>
            <a:off x="5620913" y="3592788"/>
            <a:ext cx="540000" cy="600164"/>
          </a:xfrm>
          <a:prstGeom prst="rect">
            <a:avLst/>
          </a:prstGeom>
          <a:solidFill>
            <a:srgbClr val="1D1D1B"/>
          </a:solidFill>
        </p:spPr>
        <p:txBody>
          <a:bodyPr wrap="square" rtlCol="0">
            <a:spAutoFit/>
          </a:bodyPr>
          <a:lstStyle/>
          <a:p>
            <a:r>
              <a:rPr lang="fr-FR" sz="675" dirty="0">
                <a:solidFill>
                  <a:schemeClr val="bg1"/>
                </a:solidFill>
              </a:rPr>
              <a:t>RVB</a:t>
            </a:r>
          </a:p>
          <a:p>
            <a:r>
              <a:rPr lang="fr-FR" sz="675" dirty="0">
                <a:solidFill>
                  <a:schemeClr val="bg1"/>
                </a:solidFill>
              </a:rPr>
              <a:t>29</a:t>
            </a:r>
            <a:endParaRPr lang="fr-FR" sz="675" b="1" dirty="0">
              <a:solidFill>
                <a:schemeClr val="bg1"/>
              </a:solidFill>
            </a:endParaRPr>
          </a:p>
          <a:p>
            <a:r>
              <a:rPr lang="fr-FR" sz="675" b="1" dirty="0">
                <a:solidFill>
                  <a:schemeClr val="bg1"/>
                </a:solidFill>
              </a:rPr>
              <a:t>29</a:t>
            </a:r>
          </a:p>
          <a:p>
            <a:r>
              <a:rPr lang="fr-FR" sz="675" b="1" dirty="0">
                <a:solidFill>
                  <a:schemeClr val="bg1"/>
                </a:solidFill>
              </a:rPr>
              <a:t>27</a:t>
            </a:r>
          </a:p>
          <a:p>
            <a:endParaRPr lang="fr-FR" sz="600" b="1" dirty="0">
              <a:solidFill>
                <a:schemeClr val="bg1"/>
              </a:solidFill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85537F73-2923-43F3-B8BF-251950CE0E49}"/>
              </a:ext>
            </a:extLst>
          </p:cNvPr>
          <p:cNvSpPr txBox="1"/>
          <p:nvPr userDrawn="1"/>
        </p:nvSpPr>
        <p:spPr>
          <a:xfrm>
            <a:off x="2477691" y="2896791"/>
            <a:ext cx="540000" cy="600164"/>
          </a:xfrm>
          <a:prstGeom prst="rect">
            <a:avLst/>
          </a:prstGeom>
          <a:solidFill>
            <a:srgbClr val="52277A"/>
          </a:solidFill>
        </p:spPr>
        <p:txBody>
          <a:bodyPr wrap="square" rtlCol="0">
            <a:spAutoFit/>
          </a:bodyPr>
          <a:lstStyle/>
          <a:p>
            <a:r>
              <a:rPr lang="fr-FR" sz="675" dirty="0">
                <a:solidFill>
                  <a:schemeClr val="bg1"/>
                </a:solidFill>
              </a:rPr>
              <a:t>RVB</a:t>
            </a:r>
          </a:p>
          <a:p>
            <a:r>
              <a:rPr lang="fr-FR" sz="675" dirty="0">
                <a:solidFill>
                  <a:schemeClr val="bg1"/>
                </a:solidFill>
              </a:rPr>
              <a:t>82</a:t>
            </a:r>
          </a:p>
          <a:p>
            <a:r>
              <a:rPr lang="fr-FR" sz="675" dirty="0">
                <a:solidFill>
                  <a:schemeClr val="bg1"/>
                </a:solidFill>
              </a:rPr>
              <a:t>39</a:t>
            </a:r>
          </a:p>
          <a:p>
            <a:r>
              <a:rPr lang="fr-FR" sz="675" dirty="0">
                <a:solidFill>
                  <a:schemeClr val="bg1"/>
                </a:solidFill>
              </a:rPr>
              <a:t>122 </a:t>
            </a:r>
          </a:p>
          <a:p>
            <a:endParaRPr lang="fr-FR" sz="600" dirty="0">
              <a:solidFill>
                <a:schemeClr val="bg1"/>
              </a:solidFill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85537F73-2923-43F3-B8BF-251950CE0E49}"/>
              </a:ext>
            </a:extLst>
          </p:cNvPr>
          <p:cNvSpPr txBox="1"/>
          <p:nvPr userDrawn="1"/>
        </p:nvSpPr>
        <p:spPr>
          <a:xfrm>
            <a:off x="2476121" y="3592788"/>
            <a:ext cx="540000" cy="600164"/>
          </a:xfrm>
          <a:prstGeom prst="rect">
            <a:avLst/>
          </a:prstGeom>
          <a:solidFill>
            <a:srgbClr val="52277A"/>
          </a:solidFill>
        </p:spPr>
        <p:txBody>
          <a:bodyPr wrap="square" rtlCol="0">
            <a:spAutoFit/>
          </a:bodyPr>
          <a:lstStyle/>
          <a:p>
            <a:r>
              <a:rPr lang="fr-FR" sz="675" dirty="0">
                <a:solidFill>
                  <a:schemeClr val="bg1"/>
                </a:solidFill>
              </a:rPr>
              <a:t>RVB</a:t>
            </a:r>
          </a:p>
          <a:p>
            <a:r>
              <a:rPr lang="fr-FR" sz="675" dirty="0">
                <a:solidFill>
                  <a:schemeClr val="bg1"/>
                </a:solidFill>
              </a:rPr>
              <a:t>82</a:t>
            </a:r>
          </a:p>
          <a:p>
            <a:r>
              <a:rPr lang="fr-FR" sz="675" dirty="0">
                <a:solidFill>
                  <a:schemeClr val="bg1"/>
                </a:solidFill>
              </a:rPr>
              <a:t>39</a:t>
            </a:r>
          </a:p>
          <a:p>
            <a:r>
              <a:rPr lang="fr-FR" sz="675" dirty="0">
                <a:solidFill>
                  <a:schemeClr val="bg1"/>
                </a:solidFill>
              </a:rPr>
              <a:t>122 </a:t>
            </a:r>
          </a:p>
          <a:p>
            <a:endParaRPr lang="fr-FR" sz="600" dirty="0">
              <a:solidFill>
                <a:schemeClr val="bg1"/>
              </a:solidFill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85537F73-2923-43F3-B8BF-251950CE0E49}"/>
              </a:ext>
            </a:extLst>
          </p:cNvPr>
          <p:cNvSpPr txBox="1"/>
          <p:nvPr userDrawn="1"/>
        </p:nvSpPr>
        <p:spPr>
          <a:xfrm>
            <a:off x="2473931" y="4295783"/>
            <a:ext cx="540000" cy="600164"/>
          </a:xfrm>
          <a:prstGeom prst="rect">
            <a:avLst/>
          </a:prstGeom>
          <a:solidFill>
            <a:srgbClr val="52277A"/>
          </a:solidFill>
        </p:spPr>
        <p:txBody>
          <a:bodyPr wrap="square" rtlCol="0">
            <a:spAutoFit/>
          </a:bodyPr>
          <a:lstStyle/>
          <a:p>
            <a:r>
              <a:rPr lang="fr-FR" sz="675" dirty="0">
                <a:solidFill>
                  <a:schemeClr val="bg1"/>
                </a:solidFill>
              </a:rPr>
              <a:t>RVB</a:t>
            </a:r>
          </a:p>
          <a:p>
            <a:r>
              <a:rPr lang="fr-FR" sz="675" dirty="0">
                <a:solidFill>
                  <a:schemeClr val="bg1"/>
                </a:solidFill>
              </a:rPr>
              <a:t>82</a:t>
            </a:r>
          </a:p>
          <a:p>
            <a:r>
              <a:rPr lang="fr-FR" sz="675" dirty="0">
                <a:solidFill>
                  <a:schemeClr val="bg1"/>
                </a:solidFill>
              </a:rPr>
              <a:t>39</a:t>
            </a:r>
          </a:p>
          <a:p>
            <a:r>
              <a:rPr lang="fr-FR" sz="675" dirty="0">
                <a:solidFill>
                  <a:schemeClr val="bg1"/>
                </a:solidFill>
              </a:rPr>
              <a:t>122 </a:t>
            </a:r>
          </a:p>
          <a:p>
            <a:endParaRPr lang="fr-FR" sz="600" dirty="0">
              <a:solidFill>
                <a:schemeClr val="bg1"/>
              </a:solidFill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51E7AC00-5BCB-476D-9348-35EA9109DE30}"/>
              </a:ext>
            </a:extLst>
          </p:cNvPr>
          <p:cNvSpPr txBox="1"/>
          <p:nvPr userDrawn="1"/>
        </p:nvSpPr>
        <p:spPr>
          <a:xfrm>
            <a:off x="3263889" y="2896791"/>
            <a:ext cx="540000" cy="600164"/>
          </a:xfrm>
          <a:prstGeom prst="rect">
            <a:avLst/>
          </a:prstGeom>
          <a:solidFill>
            <a:srgbClr val="922A51"/>
          </a:solidFill>
        </p:spPr>
        <p:txBody>
          <a:bodyPr wrap="square" rtlCol="0">
            <a:spAutoFit/>
          </a:bodyPr>
          <a:lstStyle/>
          <a:p>
            <a:r>
              <a:rPr lang="fr-FR" sz="675" dirty="0">
                <a:solidFill>
                  <a:schemeClr val="bg1"/>
                </a:solidFill>
              </a:rPr>
              <a:t>RVB</a:t>
            </a:r>
          </a:p>
          <a:p>
            <a:r>
              <a:rPr lang="fr-FR" sz="675" dirty="0">
                <a:solidFill>
                  <a:schemeClr val="bg1"/>
                </a:solidFill>
              </a:rPr>
              <a:t>146 </a:t>
            </a:r>
          </a:p>
          <a:p>
            <a:r>
              <a:rPr lang="fr-FR" sz="675" dirty="0">
                <a:solidFill>
                  <a:schemeClr val="bg1"/>
                </a:solidFill>
              </a:rPr>
              <a:t>42 </a:t>
            </a:r>
          </a:p>
          <a:p>
            <a:r>
              <a:rPr lang="fr-FR" sz="675" dirty="0">
                <a:solidFill>
                  <a:schemeClr val="bg1"/>
                </a:solidFill>
              </a:rPr>
              <a:t>81 </a:t>
            </a:r>
          </a:p>
          <a:p>
            <a:endParaRPr lang="fr-FR" sz="600" dirty="0">
              <a:solidFill>
                <a:schemeClr val="bg1"/>
              </a:solidFill>
            </a:endParaRP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BA75BB0D-C282-47DA-9B14-AA15D95AE424}"/>
              </a:ext>
            </a:extLst>
          </p:cNvPr>
          <p:cNvSpPr txBox="1"/>
          <p:nvPr userDrawn="1"/>
        </p:nvSpPr>
        <p:spPr>
          <a:xfrm>
            <a:off x="3262319" y="3592789"/>
            <a:ext cx="540000" cy="507831"/>
          </a:xfrm>
          <a:prstGeom prst="rect">
            <a:avLst/>
          </a:prstGeom>
          <a:solidFill>
            <a:srgbClr val="D83541"/>
          </a:solidFill>
        </p:spPr>
        <p:txBody>
          <a:bodyPr wrap="square" rtlCol="0">
            <a:spAutoFit/>
          </a:bodyPr>
          <a:lstStyle/>
          <a:p>
            <a:r>
              <a:rPr lang="fr-FR" sz="675" dirty="0">
                <a:solidFill>
                  <a:schemeClr val="bg1"/>
                </a:solidFill>
              </a:rPr>
              <a:t>RVB </a:t>
            </a:r>
          </a:p>
          <a:p>
            <a:r>
              <a:rPr lang="fr-FR" sz="675" dirty="0">
                <a:solidFill>
                  <a:schemeClr val="bg1"/>
                </a:solidFill>
              </a:rPr>
              <a:t>216 </a:t>
            </a:r>
          </a:p>
          <a:p>
            <a:r>
              <a:rPr lang="fr-FR" sz="675" dirty="0">
                <a:solidFill>
                  <a:schemeClr val="bg1"/>
                </a:solidFill>
              </a:rPr>
              <a:t>53 </a:t>
            </a:r>
          </a:p>
          <a:p>
            <a:r>
              <a:rPr lang="fr-FR" sz="675" dirty="0">
                <a:solidFill>
                  <a:schemeClr val="bg1"/>
                </a:solidFill>
              </a:rPr>
              <a:t>65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BA75BB0D-C282-47DA-9B14-AA15D95AE424}"/>
              </a:ext>
            </a:extLst>
          </p:cNvPr>
          <p:cNvSpPr txBox="1"/>
          <p:nvPr userDrawn="1"/>
        </p:nvSpPr>
        <p:spPr>
          <a:xfrm>
            <a:off x="3264746" y="4295783"/>
            <a:ext cx="540000" cy="507831"/>
          </a:xfrm>
          <a:prstGeom prst="rect">
            <a:avLst/>
          </a:prstGeom>
          <a:solidFill>
            <a:srgbClr val="D83541"/>
          </a:solidFill>
        </p:spPr>
        <p:txBody>
          <a:bodyPr wrap="square" rtlCol="0">
            <a:spAutoFit/>
          </a:bodyPr>
          <a:lstStyle/>
          <a:p>
            <a:r>
              <a:rPr lang="fr-FR" sz="675" dirty="0">
                <a:solidFill>
                  <a:schemeClr val="bg1"/>
                </a:solidFill>
              </a:rPr>
              <a:t>RVB </a:t>
            </a:r>
          </a:p>
          <a:p>
            <a:r>
              <a:rPr lang="fr-FR" sz="675" dirty="0">
                <a:solidFill>
                  <a:schemeClr val="bg1"/>
                </a:solidFill>
              </a:rPr>
              <a:t>216 </a:t>
            </a:r>
          </a:p>
          <a:p>
            <a:r>
              <a:rPr lang="fr-FR" sz="675" dirty="0">
                <a:solidFill>
                  <a:schemeClr val="bg1"/>
                </a:solidFill>
              </a:rPr>
              <a:t>53 </a:t>
            </a:r>
          </a:p>
          <a:p>
            <a:r>
              <a:rPr lang="fr-FR" sz="675" dirty="0">
                <a:solidFill>
                  <a:schemeClr val="bg1"/>
                </a:solidFill>
              </a:rPr>
              <a:t>65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E4C84856-956E-4C72-A322-BC712AAEFE8E}"/>
              </a:ext>
            </a:extLst>
          </p:cNvPr>
          <p:cNvSpPr txBox="1"/>
          <p:nvPr userDrawn="1"/>
        </p:nvSpPr>
        <p:spPr>
          <a:xfrm>
            <a:off x="4048517" y="3592789"/>
            <a:ext cx="540000" cy="507831"/>
          </a:xfrm>
          <a:prstGeom prst="rect">
            <a:avLst/>
          </a:prstGeom>
          <a:solidFill>
            <a:srgbClr val="27CABE"/>
          </a:solidFill>
        </p:spPr>
        <p:txBody>
          <a:bodyPr wrap="square" rtlCol="0">
            <a:spAutoFit/>
          </a:bodyPr>
          <a:lstStyle/>
          <a:p>
            <a:r>
              <a:rPr lang="fr-FR" sz="675" dirty="0">
                <a:solidFill>
                  <a:schemeClr val="bg1"/>
                </a:solidFill>
              </a:rPr>
              <a:t>RVB </a:t>
            </a:r>
          </a:p>
          <a:p>
            <a:r>
              <a:rPr lang="fr-FR" sz="675" dirty="0">
                <a:solidFill>
                  <a:schemeClr val="bg1"/>
                </a:solidFill>
              </a:rPr>
              <a:t>39</a:t>
            </a:r>
          </a:p>
          <a:p>
            <a:r>
              <a:rPr lang="fr-FR" sz="675" dirty="0">
                <a:solidFill>
                  <a:schemeClr val="bg1"/>
                </a:solidFill>
              </a:rPr>
              <a:t>202</a:t>
            </a:r>
          </a:p>
          <a:p>
            <a:r>
              <a:rPr lang="fr-FR" sz="675" dirty="0">
                <a:solidFill>
                  <a:schemeClr val="bg1"/>
                </a:solidFill>
              </a:rPr>
              <a:t>190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1D9BDFC9-4D23-483D-A29E-04CA62401C31}"/>
              </a:ext>
            </a:extLst>
          </p:cNvPr>
          <p:cNvSpPr txBox="1"/>
          <p:nvPr userDrawn="1"/>
        </p:nvSpPr>
        <p:spPr>
          <a:xfrm>
            <a:off x="4834715" y="3592789"/>
            <a:ext cx="540000" cy="507831"/>
          </a:xfrm>
          <a:prstGeom prst="rect">
            <a:avLst/>
          </a:prstGeom>
          <a:solidFill>
            <a:srgbClr val="B0D885"/>
          </a:solidFill>
        </p:spPr>
        <p:txBody>
          <a:bodyPr wrap="square" rtlCol="0">
            <a:spAutoFit/>
          </a:bodyPr>
          <a:lstStyle/>
          <a:p>
            <a:r>
              <a:rPr lang="fr-FR" sz="675" dirty="0">
                <a:solidFill>
                  <a:schemeClr val="bg1"/>
                </a:solidFill>
              </a:rPr>
              <a:t>RVB </a:t>
            </a:r>
          </a:p>
          <a:p>
            <a:r>
              <a:rPr lang="fr-FR" sz="675" dirty="0">
                <a:solidFill>
                  <a:schemeClr val="bg1"/>
                </a:solidFill>
              </a:rPr>
              <a:t>176</a:t>
            </a:r>
          </a:p>
          <a:p>
            <a:r>
              <a:rPr lang="fr-FR" sz="675" dirty="0">
                <a:solidFill>
                  <a:schemeClr val="bg1"/>
                </a:solidFill>
              </a:rPr>
              <a:t>216</a:t>
            </a:r>
          </a:p>
          <a:p>
            <a:r>
              <a:rPr lang="fr-FR" sz="675" dirty="0">
                <a:solidFill>
                  <a:schemeClr val="bg1"/>
                </a:solidFill>
              </a:rPr>
              <a:t>133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1D9BDFC9-4D23-483D-A29E-04CA62401C31}"/>
              </a:ext>
            </a:extLst>
          </p:cNvPr>
          <p:cNvSpPr txBox="1"/>
          <p:nvPr userDrawn="1"/>
        </p:nvSpPr>
        <p:spPr>
          <a:xfrm>
            <a:off x="6407111" y="3593581"/>
            <a:ext cx="540000" cy="507831"/>
          </a:xfrm>
          <a:prstGeom prst="rect">
            <a:avLst/>
          </a:prstGeom>
          <a:solidFill>
            <a:srgbClr val="E9E9E9"/>
          </a:solidFill>
        </p:spPr>
        <p:txBody>
          <a:bodyPr wrap="square" rtlCol="0">
            <a:spAutoFit/>
          </a:bodyPr>
          <a:lstStyle/>
          <a:p>
            <a:r>
              <a:rPr lang="fr-FR" sz="675" dirty="0">
                <a:solidFill>
                  <a:schemeClr val="tx1"/>
                </a:solidFill>
              </a:rPr>
              <a:t>RVB </a:t>
            </a:r>
          </a:p>
          <a:p>
            <a:r>
              <a:rPr lang="fr-FR" sz="675" dirty="0" smtClean="0">
                <a:solidFill>
                  <a:schemeClr val="tx1"/>
                </a:solidFill>
              </a:rPr>
              <a:t>233</a:t>
            </a:r>
          </a:p>
          <a:p>
            <a:r>
              <a:rPr lang="fr-FR" sz="675" dirty="0" smtClean="0">
                <a:solidFill>
                  <a:schemeClr val="tx1"/>
                </a:solidFill>
              </a:rPr>
              <a:t>233</a:t>
            </a:r>
          </a:p>
          <a:p>
            <a:r>
              <a:rPr lang="fr-FR" sz="675" dirty="0" smtClean="0">
                <a:solidFill>
                  <a:schemeClr val="tx1"/>
                </a:solidFill>
              </a:rPr>
              <a:t>233</a:t>
            </a:r>
            <a:endParaRPr lang="fr-FR" sz="675" dirty="0">
              <a:solidFill>
                <a:schemeClr val="tx1"/>
              </a:solidFill>
            </a:endParaRP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13A705C0-D8E1-41AB-B589-EF408A8AD874}"/>
              </a:ext>
            </a:extLst>
          </p:cNvPr>
          <p:cNvSpPr txBox="1"/>
          <p:nvPr userDrawn="1"/>
        </p:nvSpPr>
        <p:spPr>
          <a:xfrm>
            <a:off x="4048517" y="4295783"/>
            <a:ext cx="540000" cy="507831"/>
          </a:xfrm>
          <a:prstGeom prst="rect">
            <a:avLst/>
          </a:prstGeom>
          <a:solidFill>
            <a:srgbClr val="FFE400"/>
          </a:solidFill>
        </p:spPr>
        <p:txBody>
          <a:bodyPr wrap="square" rtlCol="0">
            <a:spAutoFit/>
          </a:bodyPr>
          <a:lstStyle/>
          <a:p>
            <a:r>
              <a:rPr lang="fr-FR" sz="675" dirty="0"/>
              <a:t>RVB </a:t>
            </a:r>
          </a:p>
          <a:p>
            <a:r>
              <a:rPr lang="fr-FR" sz="675" dirty="0"/>
              <a:t>255</a:t>
            </a:r>
          </a:p>
          <a:p>
            <a:r>
              <a:rPr lang="fr-FR" sz="675" dirty="0"/>
              <a:t>228</a:t>
            </a:r>
          </a:p>
          <a:p>
            <a:r>
              <a:rPr lang="fr-FR" sz="675" dirty="0"/>
              <a:t>0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E4C84856-956E-4C72-A322-BC712AAEFE8E}"/>
              </a:ext>
            </a:extLst>
          </p:cNvPr>
          <p:cNvSpPr txBox="1"/>
          <p:nvPr userDrawn="1"/>
        </p:nvSpPr>
        <p:spPr>
          <a:xfrm>
            <a:off x="4834715" y="4295783"/>
            <a:ext cx="540000" cy="507831"/>
          </a:xfrm>
          <a:prstGeom prst="rect">
            <a:avLst/>
          </a:prstGeom>
          <a:solidFill>
            <a:srgbClr val="27CABE"/>
          </a:solidFill>
        </p:spPr>
        <p:txBody>
          <a:bodyPr wrap="square" rtlCol="0">
            <a:spAutoFit/>
          </a:bodyPr>
          <a:lstStyle/>
          <a:p>
            <a:r>
              <a:rPr lang="fr-FR" sz="675" dirty="0">
                <a:solidFill>
                  <a:schemeClr val="bg1"/>
                </a:solidFill>
              </a:rPr>
              <a:t>RVB </a:t>
            </a:r>
          </a:p>
          <a:p>
            <a:r>
              <a:rPr lang="fr-FR" sz="675" dirty="0">
                <a:solidFill>
                  <a:schemeClr val="bg1"/>
                </a:solidFill>
              </a:rPr>
              <a:t>39</a:t>
            </a:r>
          </a:p>
          <a:p>
            <a:r>
              <a:rPr lang="fr-FR" sz="675" dirty="0">
                <a:solidFill>
                  <a:schemeClr val="bg1"/>
                </a:solidFill>
              </a:rPr>
              <a:t>202</a:t>
            </a:r>
          </a:p>
          <a:p>
            <a:r>
              <a:rPr lang="fr-FR" sz="675" dirty="0">
                <a:solidFill>
                  <a:schemeClr val="bg1"/>
                </a:solidFill>
              </a:rPr>
              <a:t>190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1D9BDFC9-4D23-483D-A29E-04CA62401C31}"/>
              </a:ext>
            </a:extLst>
          </p:cNvPr>
          <p:cNvSpPr txBox="1"/>
          <p:nvPr userDrawn="1"/>
        </p:nvSpPr>
        <p:spPr>
          <a:xfrm>
            <a:off x="5617264" y="4295783"/>
            <a:ext cx="540000" cy="507831"/>
          </a:xfrm>
          <a:prstGeom prst="rect">
            <a:avLst/>
          </a:prstGeom>
          <a:solidFill>
            <a:srgbClr val="B0D885"/>
          </a:solidFill>
        </p:spPr>
        <p:txBody>
          <a:bodyPr wrap="square" rtlCol="0">
            <a:spAutoFit/>
          </a:bodyPr>
          <a:lstStyle/>
          <a:p>
            <a:r>
              <a:rPr lang="fr-FR" sz="675" dirty="0">
                <a:solidFill>
                  <a:schemeClr val="bg1"/>
                </a:solidFill>
              </a:rPr>
              <a:t>RVB </a:t>
            </a:r>
          </a:p>
          <a:p>
            <a:r>
              <a:rPr lang="fr-FR" sz="675" dirty="0">
                <a:solidFill>
                  <a:schemeClr val="bg1"/>
                </a:solidFill>
              </a:rPr>
              <a:t>176</a:t>
            </a:r>
          </a:p>
          <a:p>
            <a:r>
              <a:rPr lang="fr-FR" sz="675" dirty="0">
                <a:solidFill>
                  <a:schemeClr val="bg1"/>
                </a:solidFill>
              </a:rPr>
              <a:t>216</a:t>
            </a:r>
          </a:p>
          <a:p>
            <a:r>
              <a:rPr lang="fr-FR" sz="675" dirty="0">
                <a:solidFill>
                  <a:schemeClr val="bg1"/>
                </a:solidFill>
              </a:rPr>
              <a:t>133</a:t>
            </a: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022C155C-1FF8-44C4-9913-9171DA45F454}"/>
              </a:ext>
            </a:extLst>
          </p:cNvPr>
          <p:cNvSpPr txBox="1"/>
          <p:nvPr userDrawn="1"/>
        </p:nvSpPr>
        <p:spPr>
          <a:xfrm>
            <a:off x="6407111" y="4295783"/>
            <a:ext cx="540000" cy="600164"/>
          </a:xfrm>
          <a:prstGeom prst="rect">
            <a:avLst/>
          </a:prstGeom>
          <a:solidFill>
            <a:srgbClr val="1D1D1B"/>
          </a:solidFill>
        </p:spPr>
        <p:txBody>
          <a:bodyPr wrap="square" rtlCol="0">
            <a:spAutoFit/>
          </a:bodyPr>
          <a:lstStyle/>
          <a:p>
            <a:r>
              <a:rPr lang="fr-FR" sz="675" dirty="0">
                <a:solidFill>
                  <a:schemeClr val="bg1"/>
                </a:solidFill>
              </a:rPr>
              <a:t>RVB</a:t>
            </a:r>
          </a:p>
          <a:p>
            <a:r>
              <a:rPr lang="fr-FR" sz="675" dirty="0">
                <a:solidFill>
                  <a:schemeClr val="bg1"/>
                </a:solidFill>
              </a:rPr>
              <a:t>29</a:t>
            </a:r>
            <a:endParaRPr lang="fr-FR" sz="675" b="1" dirty="0">
              <a:solidFill>
                <a:schemeClr val="bg1"/>
              </a:solidFill>
            </a:endParaRPr>
          </a:p>
          <a:p>
            <a:r>
              <a:rPr lang="fr-FR" sz="675" b="1" dirty="0">
                <a:solidFill>
                  <a:schemeClr val="bg1"/>
                </a:solidFill>
              </a:rPr>
              <a:t>29</a:t>
            </a:r>
          </a:p>
          <a:p>
            <a:r>
              <a:rPr lang="fr-FR" sz="675" b="1" dirty="0">
                <a:solidFill>
                  <a:schemeClr val="bg1"/>
                </a:solidFill>
              </a:rPr>
              <a:t>27</a:t>
            </a:r>
          </a:p>
          <a:p>
            <a:endParaRPr lang="fr-FR" sz="600" b="1" dirty="0">
              <a:solidFill>
                <a:schemeClr val="bg1"/>
              </a:solidFill>
            </a:endParaRP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1D9BDFC9-4D23-483D-A29E-04CA62401C31}"/>
              </a:ext>
            </a:extLst>
          </p:cNvPr>
          <p:cNvSpPr txBox="1"/>
          <p:nvPr userDrawn="1"/>
        </p:nvSpPr>
        <p:spPr>
          <a:xfrm>
            <a:off x="7196957" y="4295783"/>
            <a:ext cx="540000" cy="507831"/>
          </a:xfrm>
          <a:prstGeom prst="rect">
            <a:avLst/>
          </a:prstGeom>
          <a:solidFill>
            <a:srgbClr val="E9E9E9"/>
          </a:solidFill>
        </p:spPr>
        <p:txBody>
          <a:bodyPr wrap="square" rtlCol="0">
            <a:spAutoFit/>
          </a:bodyPr>
          <a:lstStyle/>
          <a:p>
            <a:r>
              <a:rPr lang="fr-FR" sz="675" dirty="0">
                <a:solidFill>
                  <a:schemeClr val="tx1"/>
                </a:solidFill>
              </a:rPr>
              <a:t>RVB </a:t>
            </a:r>
          </a:p>
          <a:p>
            <a:r>
              <a:rPr lang="fr-FR" sz="675" dirty="0" smtClean="0">
                <a:solidFill>
                  <a:schemeClr val="tx1"/>
                </a:solidFill>
              </a:rPr>
              <a:t>233</a:t>
            </a:r>
          </a:p>
          <a:p>
            <a:r>
              <a:rPr lang="fr-FR" sz="675" dirty="0" smtClean="0">
                <a:solidFill>
                  <a:schemeClr val="tx1"/>
                </a:solidFill>
              </a:rPr>
              <a:t>233</a:t>
            </a:r>
          </a:p>
          <a:p>
            <a:r>
              <a:rPr lang="fr-FR" sz="675" dirty="0" smtClean="0">
                <a:solidFill>
                  <a:schemeClr val="tx1"/>
                </a:solidFill>
              </a:rPr>
              <a:t>233</a:t>
            </a:r>
            <a:endParaRPr lang="fr-FR" sz="675" dirty="0">
              <a:solidFill>
                <a:schemeClr val="tx1"/>
              </a:solidFill>
            </a:endParaRP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022C155C-1FF8-44C4-9913-9171DA45F454}"/>
              </a:ext>
            </a:extLst>
          </p:cNvPr>
          <p:cNvSpPr txBox="1"/>
          <p:nvPr userDrawn="1"/>
        </p:nvSpPr>
        <p:spPr>
          <a:xfrm>
            <a:off x="2473931" y="2193797"/>
            <a:ext cx="540000" cy="600164"/>
          </a:xfrm>
          <a:prstGeom prst="rect">
            <a:avLst/>
          </a:prstGeom>
          <a:solidFill>
            <a:srgbClr val="1D1D1B"/>
          </a:solidFill>
        </p:spPr>
        <p:txBody>
          <a:bodyPr wrap="square" rtlCol="0">
            <a:spAutoFit/>
          </a:bodyPr>
          <a:lstStyle/>
          <a:p>
            <a:r>
              <a:rPr lang="fr-FR" sz="675" dirty="0">
                <a:solidFill>
                  <a:schemeClr val="bg1"/>
                </a:solidFill>
              </a:rPr>
              <a:t>RVB</a:t>
            </a:r>
          </a:p>
          <a:p>
            <a:r>
              <a:rPr lang="fr-FR" sz="675" dirty="0">
                <a:solidFill>
                  <a:schemeClr val="bg1"/>
                </a:solidFill>
              </a:rPr>
              <a:t>29</a:t>
            </a:r>
            <a:endParaRPr lang="fr-FR" sz="675" b="1" dirty="0">
              <a:solidFill>
                <a:schemeClr val="bg1"/>
              </a:solidFill>
            </a:endParaRPr>
          </a:p>
          <a:p>
            <a:r>
              <a:rPr lang="fr-FR" sz="675" b="1" dirty="0">
                <a:solidFill>
                  <a:schemeClr val="bg1"/>
                </a:solidFill>
              </a:rPr>
              <a:t>29</a:t>
            </a:r>
          </a:p>
          <a:p>
            <a:r>
              <a:rPr lang="fr-FR" sz="675" b="1" dirty="0">
                <a:solidFill>
                  <a:schemeClr val="bg1"/>
                </a:solidFill>
              </a:rPr>
              <a:t>27</a:t>
            </a:r>
          </a:p>
          <a:p>
            <a:endParaRPr lang="fr-FR" sz="600" b="1" dirty="0">
              <a:solidFill>
                <a:schemeClr val="bg1"/>
              </a:solidFill>
            </a:endParaRPr>
          </a:p>
        </p:txBody>
      </p:sp>
      <p:sp>
        <p:nvSpPr>
          <p:cNvPr id="77" name="ZoneTexte 76"/>
          <p:cNvSpPr txBox="1"/>
          <p:nvPr userDrawn="1"/>
        </p:nvSpPr>
        <p:spPr>
          <a:xfrm>
            <a:off x="196138" y="203211"/>
            <a:ext cx="18898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000" b="1" dirty="0" smtClean="0"/>
              <a:t>Les couleurs</a:t>
            </a:r>
            <a:endParaRPr lang="fr-FR" sz="3000" b="1" dirty="0"/>
          </a:p>
        </p:txBody>
      </p:sp>
      <p:sp>
        <p:nvSpPr>
          <p:cNvPr id="78" name="ZoneTexte 77"/>
          <p:cNvSpPr txBox="1"/>
          <p:nvPr userDrawn="1"/>
        </p:nvSpPr>
        <p:spPr>
          <a:xfrm>
            <a:off x="182166" y="1290433"/>
            <a:ext cx="19177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100" b="1" dirty="0" smtClean="0">
                <a:solidFill>
                  <a:srgbClr val="922A51"/>
                </a:solidFill>
              </a:rPr>
              <a:t>Guide d’utilisation</a:t>
            </a:r>
            <a:endParaRPr lang="fr-FR" sz="2100" b="1" dirty="0">
              <a:solidFill>
                <a:srgbClr val="922A51"/>
              </a:solidFill>
            </a:endParaRPr>
          </a:p>
        </p:txBody>
      </p:sp>
      <p:sp>
        <p:nvSpPr>
          <p:cNvPr id="79" name="ZoneTexte 78"/>
          <p:cNvSpPr txBox="1"/>
          <p:nvPr userDrawn="1"/>
        </p:nvSpPr>
        <p:spPr>
          <a:xfrm>
            <a:off x="177808" y="2197232"/>
            <a:ext cx="1903809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125" b="0" dirty="0" smtClean="0"/>
              <a:t>1 couleur pour le texte courant</a:t>
            </a:r>
            <a:endParaRPr lang="fr-FR" sz="1125" b="0" dirty="0"/>
          </a:p>
        </p:txBody>
      </p:sp>
      <p:sp>
        <p:nvSpPr>
          <p:cNvPr id="80" name="ZoneTexte 79"/>
          <p:cNvSpPr txBox="1"/>
          <p:nvPr userDrawn="1"/>
        </p:nvSpPr>
        <p:spPr>
          <a:xfrm>
            <a:off x="199436" y="2896791"/>
            <a:ext cx="1903809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125" b="0" dirty="0" smtClean="0"/>
              <a:t>2 couleurs</a:t>
            </a:r>
            <a:r>
              <a:rPr lang="fr-FR" sz="1125" b="0" baseline="0" dirty="0" smtClean="0"/>
              <a:t> pour les sous-titres</a:t>
            </a:r>
            <a:endParaRPr lang="fr-FR" sz="1125" b="0" dirty="0"/>
          </a:p>
        </p:txBody>
      </p:sp>
      <p:sp>
        <p:nvSpPr>
          <p:cNvPr id="81" name="ZoneTexte 80"/>
          <p:cNvSpPr txBox="1"/>
          <p:nvPr userDrawn="1"/>
        </p:nvSpPr>
        <p:spPr>
          <a:xfrm>
            <a:off x="196138" y="3592788"/>
            <a:ext cx="1903809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125" b="0" dirty="0" smtClean="0"/>
              <a:t>6 couleurs</a:t>
            </a:r>
            <a:r>
              <a:rPr lang="fr-FR" sz="1125" b="0" baseline="0" dirty="0" smtClean="0"/>
              <a:t> pour les illustrations pictogrammes (filaires)</a:t>
            </a:r>
            <a:endParaRPr lang="fr-FR" sz="1125" b="0" dirty="0"/>
          </a:p>
        </p:txBody>
      </p:sp>
      <p:sp>
        <p:nvSpPr>
          <p:cNvPr id="82" name="ZoneTexte 81"/>
          <p:cNvSpPr txBox="1"/>
          <p:nvPr userDrawn="1"/>
        </p:nvSpPr>
        <p:spPr>
          <a:xfrm>
            <a:off x="196138" y="4295782"/>
            <a:ext cx="1903809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125" b="0" dirty="0" smtClean="0"/>
              <a:t>7 couleurs pour</a:t>
            </a:r>
            <a:r>
              <a:rPr lang="fr-FR" sz="1125" b="0" baseline="0" dirty="0" smtClean="0"/>
              <a:t> les graphes (forme pleine)</a:t>
            </a:r>
            <a:endParaRPr lang="fr-FR" sz="1125" b="0" dirty="0"/>
          </a:p>
        </p:txBody>
      </p:sp>
    </p:spTree>
    <p:extLst>
      <p:ext uri="{BB962C8B-B14F-4D97-AF65-F5344CB8AC3E}">
        <p14:creationId xmlns:p14="http://schemas.microsoft.com/office/powerpoint/2010/main" val="2771031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que 98">
            <a:extLst>
              <a:ext uri="{FF2B5EF4-FFF2-40B4-BE49-F238E27FC236}">
                <a16:creationId xmlns:a16="http://schemas.microsoft.com/office/drawing/2014/main" id="{9A6606B0-A250-4392-81B0-D79DB4DF958D}"/>
              </a:ext>
            </a:extLst>
          </p:cNvPr>
          <p:cNvPicPr preferRelativeResize="0"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8608" r="12911" b="7557"/>
          <a:stretch/>
        </p:blipFill>
        <p:spPr>
          <a:xfrm>
            <a:off x="3617946" y="97972"/>
            <a:ext cx="5526055" cy="4634918"/>
          </a:xfrm>
          <a:prstGeom prst="rect">
            <a:avLst/>
          </a:prstGeom>
        </p:spPr>
      </p:pic>
      <p:pic>
        <p:nvPicPr>
          <p:cNvPr id="8" name="Graphique 98">
            <a:extLst>
              <a:ext uri="{FF2B5EF4-FFF2-40B4-BE49-F238E27FC236}">
                <a16:creationId xmlns:a16="http://schemas.microsoft.com/office/drawing/2014/main" id="{9A6606B0-A250-4392-81B0-D79DB4DF958D}"/>
              </a:ext>
            </a:extLst>
          </p:cNvPr>
          <p:cNvPicPr preferRelativeResize="0"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49024" r="12911" b="7557"/>
          <a:stretch/>
        </p:blipFill>
        <p:spPr>
          <a:xfrm>
            <a:off x="20995" y="97972"/>
            <a:ext cx="3596951" cy="463491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E6EE513-5455-469C-AB81-75AA970D183C}"/>
              </a:ext>
            </a:extLst>
          </p:cNvPr>
          <p:cNvSpPr/>
          <p:nvPr userDrawn="1"/>
        </p:nvSpPr>
        <p:spPr>
          <a:xfrm>
            <a:off x="0" y="804765"/>
            <a:ext cx="9142361" cy="3512976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760"/>
          </a:p>
        </p:txBody>
      </p:sp>
      <p:pic>
        <p:nvPicPr>
          <p:cNvPr id="10" name="Graphique 4">
            <a:extLst>
              <a:ext uri="{FF2B5EF4-FFF2-40B4-BE49-F238E27FC236}">
                <a16:creationId xmlns:a16="http://schemas.microsoft.com/office/drawing/2014/main" id="{BEB5C0BA-6012-4C75-8FFB-95F8168C9A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 t="17516" b="38054"/>
          <a:stretch/>
        </p:blipFill>
        <p:spPr>
          <a:xfrm>
            <a:off x="2791404" y="1624672"/>
            <a:ext cx="3559553" cy="1581518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B42D0BCC-CBB6-4C8F-8377-8BED58B07D16}"/>
              </a:ext>
            </a:extLst>
          </p:cNvPr>
          <p:cNvGrpSpPr/>
          <p:nvPr userDrawn="1"/>
        </p:nvGrpSpPr>
        <p:grpSpPr>
          <a:xfrm>
            <a:off x="140616" y="4856583"/>
            <a:ext cx="1447039" cy="174949"/>
            <a:chOff x="-8374889" y="-2924178"/>
            <a:chExt cx="5738051" cy="693737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7E44E3AE-AC05-4BF6-BA9B-BA13F2D5297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7434263" y="-2733675"/>
              <a:ext cx="431800" cy="350837"/>
            </a:xfrm>
            <a:custGeom>
              <a:avLst/>
              <a:gdLst>
                <a:gd name="T0" fmla="*/ 272 w 272"/>
                <a:gd name="T1" fmla="*/ 107 h 221"/>
                <a:gd name="T2" fmla="*/ 270 w 272"/>
                <a:gd name="T3" fmla="*/ 131 h 221"/>
                <a:gd name="T4" fmla="*/ 264 w 272"/>
                <a:gd name="T5" fmla="*/ 153 h 221"/>
                <a:gd name="T6" fmla="*/ 252 w 272"/>
                <a:gd name="T7" fmla="*/ 173 h 221"/>
                <a:gd name="T8" fmla="*/ 236 w 272"/>
                <a:gd name="T9" fmla="*/ 189 h 221"/>
                <a:gd name="T10" fmla="*/ 216 w 272"/>
                <a:gd name="T11" fmla="*/ 203 h 221"/>
                <a:gd name="T12" fmla="*/ 166 w 272"/>
                <a:gd name="T13" fmla="*/ 219 h 221"/>
                <a:gd name="T14" fmla="*/ 138 w 272"/>
                <a:gd name="T15" fmla="*/ 221 h 221"/>
                <a:gd name="T16" fmla="*/ 86 w 272"/>
                <a:gd name="T17" fmla="*/ 213 h 221"/>
                <a:gd name="T18" fmla="*/ 44 w 272"/>
                <a:gd name="T19" fmla="*/ 193 h 221"/>
                <a:gd name="T20" fmla="*/ 34 w 272"/>
                <a:gd name="T21" fmla="*/ 185 h 221"/>
                <a:gd name="T22" fmla="*/ 18 w 272"/>
                <a:gd name="T23" fmla="*/ 167 h 221"/>
                <a:gd name="T24" fmla="*/ 6 w 272"/>
                <a:gd name="T25" fmla="*/ 145 h 221"/>
                <a:gd name="T26" fmla="*/ 2 w 272"/>
                <a:gd name="T27" fmla="*/ 123 h 221"/>
                <a:gd name="T28" fmla="*/ 0 w 272"/>
                <a:gd name="T29" fmla="*/ 109 h 221"/>
                <a:gd name="T30" fmla="*/ 4 w 272"/>
                <a:gd name="T31" fmla="*/ 86 h 221"/>
                <a:gd name="T32" fmla="*/ 12 w 272"/>
                <a:gd name="T33" fmla="*/ 66 h 221"/>
                <a:gd name="T34" fmla="*/ 24 w 272"/>
                <a:gd name="T35" fmla="*/ 46 h 221"/>
                <a:gd name="T36" fmla="*/ 44 w 272"/>
                <a:gd name="T37" fmla="*/ 28 h 221"/>
                <a:gd name="T38" fmla="*/ 64 w 272"/>
                <a:gd name="T39" fmla="*/ 16 h 221"/>
                <a:gd name="T40" fmla="*/ 112 w 272"/>
                <a:gd name="T41" fmla="*/ 2 h 221"/>
                <a:gd name="T42" fmla="*/ 140 w 272"/>
                <a:gd name="T43" fmla="*/ 0 h 221"/>
                <a:gd name="T44" fmla="*/ 172 w 272"/>
                <a:gd name="T45" fmla="*/ 4 h 221"/>
                <a:gd name="T46" fmla="*/ 202 w 272"/>
                <a:gd name="T47" fmla="*/ 12 h 221"/>
                <a:gd name="T48" fmla="*/ 230 w 272"/>
                <a:gd name="T49" fmla="*/ 28 h 221"/>
                <a:gd name="T50" fmla="*/ 254 w 272"/>
                <a:gd name="T51" fmla="*/ 48 h 221"/>
                <a:gd name="T52" fmla="*/ 216 w 272"/>
                <a:gd name="T53" fmla="*/ 68 h 221"/>
                <a:gd name="T54" fmla="*/ 180 w 272"/>
                <a:gd name="T55" fmla="*/ 44 h 221"/>
                <a:gd name="T56" fmla="*/ 138 w 272"/>
                <a:gd name="T57" fmla="*/ 38 h 221"/>
                <a:gd name="T58" fmla="*/ 118 w 272"/>
                <a:gd name="T59" fmla="*/ 38 h 221"/>
                <a:gd name="T60" fmla="*/ 82 w 272"/>
                <a:gd name="T61" fmla="*/ 50 h 221"/>
                <a:gd name="T62" fmla="*/ 58 w 272"/>
                <a:gd name="T63" fmla="*/ 70 h 221"/>
                <a:gd name="T64" fmla="*/ 44 w 272"/>
                <a:gd name="T65" fmla="*/ 96 h 221"/>
                <a:gd name="T66" fmla="*/ 42 w 272"/>
                <a:gd name="T67" fmla="*/ 109 h 221"/>
                <a:gd name="T68" fmla="*/ 50 w 272"/>
                <a:gd name="T69" fmla="*/ 139 h 221"/>
                <a:gd name="T70" fmla="*/ 68 w 272"/>
                <a:gd name="T71" fmla="*/ 163 h 221"/>
                <a:gd name="T72" fmla="*/ 98 w 272"/>
                <a:gd name="T73" fmla="*/ 179 h 221"/>
                <a:gd name="T74" fmla="*/ 138 w 272"/>
                <a:gd name="T75" fmla="*/ 185 h 221"/>
                <a:gd name="T76" fmla="*/ 152 w 272"/>
                <a:gd name="T77" fmla="*/ 183 h 221"/>
                <a:gd name="T78" fmla="*/ 178 w 272"/>
                <a:gd name="T79" fmla="*/ 177 h 221"/>
                <a:gd name="T80" fmla="*/ 200 w 272"/>
                <a:gd name="T81" fmla="*/ 165 h 221"/>
                <a:gd name="T82" fmla="*/ 216 w 272"/>
                <a:gd name="T83" fmla="*/ 149 h 221"/>
                <a:gd name="T84" fmla="*/ 128 w 272"/>
                <a:gd name="T85" fmla="*/ 137 h 221"/>
                <a:gd name="T86" fmla="*/ 272 w 272"/>
                <a:gd name="T87" fmla="*/ 10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72" h="221">
                  <a:moveTo>
                    <a:pt x="272" y="107"/>
                  </a:moveTo>
                  <a:lnTo>
                    <a:pt x="272" y="107"/>
                  </a:lnTo>
                  <a:lnTo>
                    <a:pt x="272" y="119"/>
                  </a:lnTo>
                  <a:lnTo>
                    <a:pt x="270" y="131"/>
                  </a:lnTo>
                  <a:lnTo>
                    <a:pt x="268" y="143"/>
                  </a:lnTo>
                  <a:lnTo>
                    <a:pt x="264" y="153"/>
                  </a:lnTo>
                  <a:lnTo>
                    <a:pt x="258" y="163"/>
                  </a:lnTo>
                  <a:lnTo>
                    <a:pt x="252" y="173"/>
                  </a:lnTo>
                  <a:lnTo>
                    <a:pt x="244" y="181"/>
                  </a:lnTo>
                  <a:lnTo>
                    <a:pt x="236" y="189"/>
                  </a:lnTo>
                  <a:lnTo>
                    <a:pt x="226" y="197"/>
                  </a:lnTo>
                  <a:lnTo>
                    <a:pt x="216" y="203"/>
                  </a:lnTo>
                  <a:lnTo>
                    <a:pt x="194" y="213"/>
                  </a:lnTo>
                  <a:lnTo>
                    <a:pt x="166" y="219"/>
                  </a:lnTo>
                  <a:lnTo>
                    <a:pt x="138" y="221"/>
                  </a:lnTo>
                  <a:lnTo>
                    <a:pt x="138" y="221"/>
                  </a:lnTo>
                  <a:lnTo>
                    <a:pt x="110" y="219"/>
                  </a:lnTo>
                  <a:lnTo>
                    <a:pt x="86" y="213"/>
                  </a:lnTo>
                  <a:lnTo>
                    <a:pt x="64" y="205"/>
                  </a:lnTo>
                  <a:lnTo>
                    <a:pt x="44" y="193"/>
                  </a:lnTo>
                  <a:lnTo>
                    <a:pt x="44" y="193"/>
                  </a:lnTo>
                  <a:lnTo>
                    <a:pt x="34" y="185"/>
                  </a:lnTo>
                  <a:lnTo>
                    <a:pt x="24" y="177"/>
                  </a:lnTo>
                  <a:lnTo>
                    <a:pt x="18" y="167"/>
                  </a:lnTo>
                  <a:lnTo>
                    <a:pt x="12" y="157"/>
                  </a:lnTo>
                  <a:lnTo>
                    <a:pt x="6" y="145"/>
                  </a:lnTo>
                  <a:lnTo>
                    <a:pt x="4" y="135"/>
                  </a:lnTo>
                  <a:lnTo>
                    <a:pt x="2" y="123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2" y="98"/>
                  </a:lnTo>
                  <a:lnTo>
                    <a:pt x="4" y="86"/>
                  </a:lnTo>
                  <a:lnTo>
                    <a:pt x="6" y="76"/>
                  </a:lnTo>
                  <a:lnTo>
                    <a:pt x="12" y="66"/>
                  </a:lnTo>
                  <a:lnTo>
                    <a:pt x="18" y="56"/>
                  </a:lnTo>
                  <a:lnTo>
                    <a:pt x="24" y="46"/>
                  </a:lnTo>
                  <a:lnTo>
                    <a:pt x="34" y="36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64" y="16"/>
                  </a:lnTo>
                  <a:lnTo>
                    <a:pt x="86" y="8"/>
                  </a:lnTo>
                  <a:lnTo>
                    <a:pt x="112" y="2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56" y="2"/>
                  </a:lnTo>
                  <a:lnTo>
                    <a:pt x="172" y="4"/>
                  </a:lnTo>
                  <a:lnTo>
                    <a:pt x="188" y="8"/>
                  </a:lnTo>
                  <a:lnTo>
                    <a:pt x="202" y="12"/>
                  </a:lnTo>
                  <a:lnTo>
                    <a:pt x="216" y="18"/>
                  </a:lnTo>
                  <a:lnTo>
                    <a:pt x="230" y="28"/>
                  </a:lnTo>
                  <a:lnTo>
                    <a:pt x="242" y="38"/>
                  </a:lnTo>
                  <a:lnTo>
                    <a:pt x="254" y="48"/>
                  </a:lnTo>
                  <a:lnTo>
                    <a:pt x="216" y="68"/>
                  </a:lnTo>
                  <a:lnTo>
                    <a:pt x="216" y="68"/>
                  </a:lnTo>
                  <a:lnTo>
                    <a:pt x="198" y="54"/>
                  </a:lnTo>
                  <a:lnTo>
                    <a:pt x="180" y="44"/>
                  </a:lnTo>
                  <a:lnTo>
                    <a:pt x="160" y="40"/>
                  </a:lnTo>
                  <a:lnTo>
                    <a:pt x="138" y="38"/>
                  </a:lnTo>
                  <a:lnTo>
                    <a:pt x="138" y="38"/>
                  </a:lnTo>
                  <a:lnTo>
                    <a:pt x="118" y="38"/>
                  </a:lnTo>
                  <a:lnTo>
                    <a:pt x="98" y="42"/>
                  </a:lnTo>
                  <a:lnTo>
                    <a:pt x="82" y="50"/>
                  </a:lnTo>
                  <a:lnTo>
                    <a:pt x="68" y="58"/>
                  </a:lnTo>
                  <a:lnTo>
                    <a:pt x="58" y="70"/>
                  </a:lnTo>
                  <a:lnTo>
                    <a:pt x="50" y="82"/>
                  </a:lnTo>
                  <a:lnTo>
                    <a:pt x="44" y="96"/>
                  </a:lnTo>
                  <a:lnTo>
                    <a:pt x="42" y="109"/>
                  </a:lnTo>
                  <a:lnTo>
                    <a:pt x="42" y="109"/>
                  </a:lnTo>
                  <a:lnTo>
                    <a:pt x="44" y="125"/>
                  </a:lnTo>
                  <a:lnTo>
                    <a:pt x="50" y="139"/>
                  </a:lnTo>
                  <a:lnTo>
                    <a:pt x="58" y="153"/>
                  </a:lnTo>
                  <a:lnTo>
                    <a:pt x="68" y="163"/>
                  </a:lnTo>
                  <a:lnTo>
                    <a:pt x="82" y="173"/>
                  </a:lnTo>
                  <a:lnTo>
                    <a:pt x="98" y="179"/>
                  </a:lnTo>
                  <a:lnTo>
                    <a:pt x="116" y="183"/>
                  </a:lnTo>
                  <a:lnTo>
                    <a:pt x="138" y="185"/>
                  </a:lnTo>
                  <a:lnTo>
                    <a:pt x="138" y="185"/>
                  </a:lnTo>
                  <a:lnTo>
                    <a:pt x="152" y="183"/>
                  </a:lnTo>
                  <a:lnTo>
                    <a:pt x="166" y="181"/>
                  </a:lnTo>
                  <a:lnTo>
                    <a:pt x="178" y="177"/>
                  </a:lnTo>
                  <a:lnTo>
                    <a:pt x="190" y="171"/>
                  </a:lnTo>
                  <a:lnTo>
                    <a:pt x="200" y="165"/>
                  </a:lnTo>
                  <a:lnTo>
                    <a:pt x="208" y="157"/>
                  </a:lnTo>
                  <a:lnTo>
                    <a:pt x="216" y="149"/>
                  </a:lnTo>
                  <a:lnTo>
                    <a:pt x="222" y="137"/>
                  </a:lnTo>
                  <a:lnTo>
                    <a:pt x="128" y="137"/>
                  </a:lnTo>
                  <a:lnTo>
                    <a:pt x="128" y="101"/>
                  </a:lnTo>
                  <a:lnTo>
                    <a:pt x="272" y="101"/>
                  </a:lnTo>
                  <a:lnTo>
                    <a:pt x="272" y="107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9144520B-0F13-4FE0-928B-F88C008DD4E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7434263" y="-2733675"/>
              <a:ext cx="431800" cy="350837"/>
            </a:xfrm>
            <a:custGeom>
              <a:avLst/>
              <a:gdLst>
                <a:gd name="T0" fmla="*/ 272 w 272"/>
                <a:gd name="T1" fmla="*/ 107 h 221"/>
                <a:gd name="T2" fmla="*/ 270 w 272"/>
                <a:gd name="T3" fmla="*/ 131 h 221"/>
                <a:gd name="T4" fmla="*/ 264 w 272"/>
                <a:gd name="T5" fmla="*/ 153 h 221"/>
                <a:gd name="T6" fmla="*/ 252 w 272"/>
                <a:gd name="T7" fmla="*/ 173 h 221"/>
                <a:gd name="T8" fmla="*/ 236 w 272"/>
                <a:gd name="T9" fmla="*/ 189 h 221"/>
                <a:gd name="T10" fmla="*/ 216 w 272"/>
                <a:gd name="T11" fmla="*/ 203 h 221"/>
                <a:gd name="T12" fmla="*/ 166 w 272"/>
                <a:gd name="T13" fmla="*/ 219 h 221"/>
                <a:gd name="T14" fmla="*/ 138 w 272"/>
                <a:gd name="T15" fmla="*/ 221 h 221"/>
                <a:gd name="T16" fmla="*/ 86 w 272"/>
                <a:gd name="T17" fmla="*/ 213 h 221"/>
                <a:gd name="T18" fmla="*/ 44 w 272"/>
                <a:gd name="T19" fmla="*/ 193 h 221"/>
                <a:gd name="T20" fmla="*/ 34 w 272"/>
                <a:gd name="T21" fmla="*/ 185 h 221"/>
                <a:gd name="T22" fmla="*/ 18 w 272"/>
                <a:gd name="T23" fmla="*/ 167 h 221"/>
                <a:gd name="T24" fmla="*/ 6 w 272"/>
                <a:gd name="T25" fmla="*/ 145 h 221"/>
                <a:gd name="T26" fmla="*/ 2 w 272"/>
                <a:gd name="T27" fmla="*/ 123 h 221"/>
                <a:gd name="T28" fmla="*/ 0 w 272"/>
                <a:gd name="T29" fmla="*/ 109 h 221"/>
                <a:gd name="T30" fmla="*/ 4 w 272"/>
                <a:gd name="T31" fmla="*/ 86 h 221"/>
                <a:gd name="T32" fmla="*/ 12 w 272"/>
                <a:gd name="T33" fmla="*/ 66 h 221"/>
                <a:gd name="T34" fmla="*/ 24 w 272"/>
                <a:gd name="T35" fmla="*/ 46 h 221"/>
                <a:gd name="T36" fmla="*/ 44 w 272"/>
                <a:gd name="T37" fmla="*/ 28 h 221"/>
                <a:gd name="T38" fmla="*/ 64 w 272"/>
                <a:gd name="T39" fmla="*/ 16 h 221"/>
                <a:gd name="T40" fmla="*/ 112 w 272"/>
                <a:gd name="T41" fmla="*/ 2 h 221"/>
                <a:gd name="T42" fmla="*/ 140 w 272"/>
                <a:gd name="T43" fmla="*/ 0 h 221"/>
                <a:gd name="T44" fmla="*/ 172 w 272"/>
                <a:gd name="T45" fmla="*/ 4 h 221"/>
                <a:gd name="T46" fmla="*/ 202 w 272"/>
                <a:gd name="T47" fmla="*/ 12 h 221"/>
                <a:gd name="T48" fmla="*/ 230 w 272"/>
                <a:gd name="T49" fmla="*/ 28 h 221"/>
                <a:gd name="T50" fmla="*/ 254 w 272"/>
                <a:gd name="T51" fmla="*/ 48 h 221"/>
                <a:gd name="T52" fmla="*/ 216 w 272"/>
                <a:gd name="T53" fmla="*/ 68 h 221"/>
                <a:gd name="T54" fmla="*/ 180 w 272"/>
                <a:gd name="T55" fmla="*/ 44 h 221"/>
                <a:gd name="T56" fmla="*/ 138 w 272"/>
                <a:gd name="T57" fmla="*/ 38 h 221"/>
                <a:gd name="T58" fmla="*/ 118 w 272"/>
                <a:gd name="T59" fmla="*/ 38 h 221"/>
                <a:gd name="T60" fmla="*/ 82 w 272"/>
                <a:gd name="T61" fmla="*/ 50 h 221"/>
                <a:gd name="T62" fmla="*/ 58 w 272"/>
                <a:gd name="T63" fmla="*/ 70 h 221"/>
                <a:gd name="T64" fmla="*/ 44 w 272"/>
                <a:gd name="T65" fmla="*/ 96 h 221"/>
                <a:gd name="T66" fmla="*/ 42 w 272"/>
                <a:gd name="T67" fmla="*/ 109 h 221"/>
                <a:gd name="T68" fmla="*/ 50 w 272"/>
                <a:gd name="T69" fmla="*/ 139 h 221"/>
                <a:gd name="T70" fmla="*/ 68 w 272"/>
                <a:gd name="T71" fmla="*/ 163 h 221"/>
                <a:gd name="T72" fmla="*/ 98 w 272"/>
                <a:gd name="T73" fmla="*/ 179 h 221"/>
                <a:gd name="T74" fmla="*/ 138 w 272"/>
                <a:gd name="T75" fmla="*/ 185 h 221"/>
                <a:gd name="T76" fmla="*/ 152 w 272"/>
                <a:gd name="T77" fmla="*/ 183 h 221"/>
                <a:gd name="T78" fmla="*/ 178 w 272"/>
                <a:gd name="T79" fmla="*/ 177 h 221"/>
                <a:gd name="T80" fmla="*/ 200 w 272"/>
                <a:gd name="T81" fmla="*/ 165 h 221"/>
                <a:gd name="T82" fmla="*/ 216 w 272"/>
                <a:gd name="T83" fmla="*/ 149 h 221"/>
                <a:gd name="T84" fmla="*/ 128 w 272"/>
                <a:gd name="T85" fmla="*/ 137 h 221"/>
                <a:gd name="T86" fmla="*/ 272 w 272"/>
                <a:gd name="T87" fmla="*/ 10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72" h="221">
                  <a:moveTo>
                    <a:pt x="272" y="107"/>
                  </a:moveTo>
                  <a:lnTo>
                    <a:pt x="272" y="107"/>
                  </a:lnTo>
                  <a:lnTo>
                    <a:pt x="272" y="119"/>
                  </a:lnTo>
                  <a:lnTo>
                    <a:pt x="270" y="131"/>
                  </a:lnTo>
                  <a:lnTo>
                    <a:pt x="268" y="143"/>
                  </a:lnTo>
                  <a:lnTo>
                    <a:pt x="264" y="153"/>
                  </a:lnTo>
                  <a:lnTo>
                    <a:pt x="258" y="163"/>
                  </a:lnTo>
                  <a:lnTo>
                    <a:pt x="252" y="173"/>
                  </a:lnTo>
                  <a:lnTo>
                    <a:pt x="244" y="181"/>
                  </a:lnTo>
                  <a:lnTo>
                    <a:pt x="236" y="189"/>
                  </a:lnTo>
                  <a:lnTo>
                    <a:pt x="226" y="197"/>
                  </a:lnTo>
                  <a:lnTo>
                    <a:pt x="216" y="203"/>
                  </a:lnTo>
                  <a:lnTo>
                    <a:pt x="194" y="213"/>
                  </a:lnTo>
                  <a:lnTo>
                    <a:pt x="166" y="219"/>
                  </a:lnTo>
                  <a:lnTo>
                    <a:pt x="138" y="221"/>
                  </a:lnTo>
                  <a:lnTo>
                    <a:pt x="138" y="221"/>
                  </a:lnTo>
                  <a:lnTo>
                    <a:pt x="110" y="219"/>
                  </a:lnTo>
                  <a:lnTo>
                    <a:pt x="86" y="213"/>
                  </a:lnTo>
                  <a:lnTo>
                    <a:pt x="64" y="205"/>
                  </a:lnTo>
                  <a:lnTo>
                    <a:pt x="44" y="193"/>
                  </a:lnTo>
                  <a:lnTo>
                    <a:pt x="44" y="193"/>
                  </a:lnTo>
                  <a:lnTo>
                    <a:pt x="34" y="185"/>
                  </a:lnTo>
                  <a:lnTo>
                    <a:pt x="24" y="177"/>
                  </a:lnTo>
                  <a:lnTo>
                    <a:pt x="18" y="167"/>
                  </a:lnTo>
                  <a:lnTo>
                    <a:pt x="12" y="157"/>
                  </a:lnTo>
                  <a:lnTo>
                    <a:pt x="6" y="145"/>
                  </a:lnTo>
                  <a:lnTo>
                    <a:pt x="4" y="135"/>
                  </a:lnTo>
                  <a:lnTo>
                    <a:pt x="2" y="123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2" y="98"/>
                  </a:lnTo>
                  <a:lnTo>
                    <a:pt x="4" y="86"/>
                  </a:lnTo>
                  <a:lnTo>
                    <a:pt x="6" y="76"/>
                  </a:lnTo>
                  <a:lnTo>
                    <a:pt x="12" y="66"/>
                  </a:lnTo>
                  <a:lnTo>
                    <a:pt x="18" y="56"/>
                  </a:lnTo>
                  <a:lnTo>
                    <a:pt x="24" y="46"/>
                  </a:lnTo>
                  <a:lnTo>
                    <a:pt x="34" y="36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64" y="16"/>
                  </a:lnTo>
                  <a:lnTo>
                    <a:pt x="86" y="8"/>
                  </a:lnTo>
                  <a:lnTo>
                    <a:pt x="112" y="2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56" y="2"/>
                  </a:lnTo>
                  <a:lnTo>
                    <a:pt x="172" y="4"/>
                  </a:lnTo>
                  <a:lnTo>
                    <a:pt x="188" y="8"/>
                  </a:lnTo>
                  <a:lnTo>
                    <a:pt x="202" y="12"/>
                  </a:lnTo>
                  <a:lnTo>
                    <a:pt x="216" y="18"/>
                  </a:lnTo>
                  <a:lnTo>
                    <a:pt x="230" y="28"/>
                  </a:lnTo>
                  <a:lnTo>
                    <a:pt x="242" y="38"/>
                  </a:lnTo>
                  <a:lnTo>
                    <a:pt x="254" y="48"/>
                  </a:lnTo>
                  <a:lnTo>
                    <a:pt x="216" y="68"/>
                  </a:lnTo>
                  <a:lnTo>
                    <a:pt x="216" y="68"/>
                  </a:lnTo>
                  <a:lnTo>
                    <a:pt x="198" y="54"/>
                  </a:lnTo>
                  <a:lnTo>
                    <a:pt x="180" y="44"/>
                  </a:lnTo>
                  <a:lnTo>
                    <a:pt x="160" y="40"/>
                  </a:lnTo>
                  <a:lnTo>
                    <a:pt x="138" y="38"/>
                  </a:lnTo>
                  <a:lnTo>
                    <a:pt x="138" y="38"/>
                  </a:lnTo>
                  <a:lnTo>
                    <a:pt x="118" y="38"/>
                  </a:lnTo>
                  <a:lnTo>
                    <a:pt x="98" y="42"/>
                  </a:lnTo>
                  <a:lnTo>
                    <a:pt x="82" y="50"/>
                  </a:lnTo>
                  <a:lnTo>
                    <a:pt x="68" y="58"/>
                  </a:lnTo>
                  <a:lnTo>
                    <a:pt x="58" y="70"/>
                  </a:lnTo>
                  <a:lnTo>
                    <a:pt x="50" y="82"/>
                  </a:lnTo>
                  <a:lnTo>
                    <a:pt x="44" y="96"/>
                  </a:lnTo>
                  <a:lnTo>
                    <a:pt x="42" y="109"/>
                  </a:lnTo>
                  <a:lnTo>
                    <a:pt x="42" y="109"/>
                  </a:lnTo>
                  <a:lnTo>
                    <a:pt x="44" y="125"/>
                  </a:lnTo>
                  <a:lnTo>
                    <a:pt x="50" y="139"/>
                  </a:lnTo>
                  <a:lnTo>
                    <a:pt x="58" y="153"/>
                  </a:lnTo>
                  <a:lnTo>
                    <a:pt x="68" y="163"/>
                  </a:lnTo>
                  <a:lnTo>
                    <a:pt x="82" y="173"/>
                  </a:lnTo>
                  <a:lnTo>
                    <a:pt x="98" y="179"/>
                  </a:lnTo>
                  <a:lnTo>
                    <a:pt x="116" y="183"/>
                  </a:lnTo>
                  <a:lnTo>
                    <a:pt x="138" y="185"/>
                  </a:lnTo>
                  <a:lnTo>
                    <a:pt x="138" y="185"/>
                  </a:lnTo>
                  <a:lnTo>
                    <a:pt x="152" y="183"/>
                  </a:lnTo>
                  <a:lnTo>
                    <a:pt x="166" y="181"/>
                  </a:lnTo>
                  <a:lnTo>
                    <a:pt x="178" y="177"/>
                  </a:lnTo>
                  <a:lnTo>
                    <a:pt x="190" y="171"/>
                  </a:lnTo>
                  <a:lnTo>
                    <a:pt x="200" y="165"/>
                  </a:lnTo>
                  <a:lnTo>
                    <a:pt x="208" y="157"/>
                  </a:lnTo>
                  <a:lnTo>
                    <a:pt x="216" y="149"/>
                  </a:lnTo>
                  <a:lnTo>
                    <a:pt x="222" y="137"/>
                  </a:lnTo>
                  <a:lnTo>
                    <a:pt x="128" y="137"/>
                  </a:lnTo>
                  <a:lnTo>
                    <a:pt x="128" y="101"/>
                  </a:lnTo>
                  <a:lnTo>
                    <a:pt x="272" y="10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92AA9D9A-37D8-45DA-B803-AB9474831B5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6942138" y="-2720975"/>
              <a:ext cx="388938" cy="328612"/>
            </a:xfrm>
            <a:custGeom>
              <a:avLst/>
              <a:gdLst>
                <a:gd name="T0" fmla="*/ 199 w 245"/>
                <a:gd name="T1" fmla="*/ 207 h 207"/>
                <a:gd name="T2" fmla="*/ 143 w 245"/>
                <a:gd name="T3" fmla="*/ 131 h 207"/>
                <a:gd name="T4" fmla="*/ 41 w 245"/>
                <a:gd name="T5" fmla="*/ 131 h 207"/>
                <a:gd name="T6" fmla="*/ 41 w 245"/>
                <a:gd name="T7" fmla="*/ 207 h 207"/>
                <a:gd name="T8" fmla="*/ 0 w 245"/>
                <a:gd name="T9" fmla="*/ 207 h 207"/>
                <a:gd name="T10" fmla="*/ 0 w 245"/>
                <a:gd name="T11" fmla="*/ 0 h 207"/>
                <a:gd name="T12" fmla="*/ 169 w 245"/>
                <a:gd name="T13" fmla="*/ 0 h 207"/>
                <a:gd name="T14" fmla="*/ 169 w 245"/>
                <a:gd name="T15" fmla="*/ 0 h 207"/>
                <a:gd name="T16" fmla="*/ 185 w 245"/>
                <a:gd name="T17" fmla="*/ 0 h 207"/>
                <a:gd name="T18" fmla="*/ 199 w 245"/>
                <a:gd name="T19" fmla="*/ 4 h 207"/>
                <a:gd name="T20" fmla="*/ 211 w 245"/>
                <a:gd name="T21" fmla="*/ 10 h 207"/>
                <a:gd name="T22" fmla="*/ 221 w 245"/>
                <a:gd name="T23" fmla="*/ 18 h 207"/>
                <a:gd name="T24" fmla="*/ 229 w 245"/>
                <a:gd name="T25" fmla="*/ 26 h 207"/>
                <a:gd name="T26" fmla="*/ 235 w 245"/>
                <a:gd name="T27" fmla="*/ 38 h 207"/>
                <a:gd name="T28" fmla="*/ 239 w 245"/>
                <a:gd name="T29" fmla="*/ 52 h 207"/>
                <a:gd name="T30" fmla="*/ 241 w 245"/>
                <a:gd name="T31" fmla="*/ 66 h 207"/>
                <a:gd name="T32" fmla="*/ 241 w 245"/>
                <a:gd name="T33" fmla="*/ 66 h 207"/>
                <a:gd name="T34" fmla="*/ 239 w 245"/>
                <a:gd name="T35" fmla="*/ 78 h 207"/>
                <a:gd name="T36" fmla="*/ 237 w 245"/>
                <a:gd name="T37" fmla="*/ 88 h 207"/>
                <a:gd name="T38" fmla="*/ 233 w 245"/>
                <a:gd name="T39" fmla="*/ 97 h 207"/>
                <a:gd name="T40" fmla="*/ 227 w 245"/>
                <a:gd name="T41" fmla="*/ 105 h 207"/>
                <a:gd name="T42" fmla="*/ 221 w 245"/>
                <a:gd name="T43" fmla="*/ 113 h 207"/>
                <a:gd name="T44" fmla="*/ 211 w 245"/>
                <a:gd name="T45" fmla="*/ 119 h 207"/>
                <a:gd name="T46" fmla="*/ 201 w 245"/>
                <a:gd name="T47" fmla="*/ 125 h 207"/>
                <a:gd name="T48" fmla="*/ 189 w 245"/>
                <a:gd name="T49" fmla="*/ 127 h 207"/>
                <a:gd name="T50" fmla="*/ 245 w 245"/>
                <a:gd name="T51" fmla="*/ 207 h 207"/>
                <a:gd name="T52" fmla="*/ 199 w 245"/>
                <a:gd name="T53" fmla="*/ 207 h 207"/>
                <a:gd name="T54" fmla="*/ 199 w 245"/>
                <a:gd name="T55" fmla="*/ 66 h 207"/>
                <a:gd name="T56" fmla="*/ 199 w 245"/>
                <a:gd name="T57" fmla="*/ 66 h 207"/>
                <a:gd name="T58" fmla="*/ 199 w 245"/>
                <a:gd name="T59" fmla="*/ 58 h 207"/>
                <a:gd name="T60" fmla="*/ 197 w 245"/>
                <a:gd name="T61" fmla="*/ 52 h 207"/>
                <a:gd name="T62" fmla="*/ 193 w 245"/>
                <a:gd name="T63" fmla="*/ 48 h 207"/>
                <a:gd name="T64" fmla="*/ 189 w 245"/>
                <a:gd name="T65" fmla="*/ 44 h 207"/>
                <a:gd name="T66" fmla="*/ 183 w 245"/>
                <a:gd name="T67" fmla="*/ 40 h 207"/>
                <a:gd name="T68" fmla="*/ 177 w 245"/>
                <a:gd name="T69" fmla="*/ 38 h 207"/>
                <a:gd name="T70" fmla="*/ 159 w 245"/>
                <a:gd name="T71" fmla="*/ 36 h 207"/>
                <a:gd name="T72" fmla="*/ 41 w 245"/>
                <a:gd name="T73" fmla="*/ 36 h 207"/>
                <a:gd name="T74" fmla="*/ 41 w 245"/>
                <a:gd name="T75" fmla="*/ 93 h 207"/>
                <a:gd name="T76" fmla="*/ 163 w 245"/>
                <a:gd name="T77" fmla="*/ 93 h 207"/>
                <a:gd name="T78" fmla="*/ 163 w 245"/>
                <a:gd name="T79" fmla="*/ 93 h 207"/>
                <a:gd name="T80" fmla="*/ 179 w 245"/>
                <a:gd name="T81" fmla="*/ 92 h 207"/>
                <a:gd name="T82" fmla="*/ 185 w 245"/>
                <a:gd name="T83" fmla="*/ 90 h 207"/>
                <a:gd name="T84" fmla="*/ 189 w 245"/>
                <a:gd name="T85" fmla="*/ 86 h 207"/>
                <a:gd name="T86" fmla="*/ 193 w 245"/>
                <a:gd name="T87" fmla="*/ 84 h 207"/>
                <a:gd name="T88" fmla="*/ 197 w 245"/>
                <a:gd name="T89" fmla="*/ 78 h 207"/>
                <a:gd name="T90" fmla="*/ 199 w 245"/>
                <a:gd name="T91" fmla="*/ 72 h 207"/>
                <a:gd name="T92" fmla="*/ 199 w 245"/>
                <a:gd name="T93" fmla="*/ 6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5" h="207">
                  <a:moveTo>
                    <a:pt x="199" y="207"/>
                  </a:moveTo>
                  <a:lnTo>
                    <a:pt x="143" y="131"/>
                  </a:lnTo>
                  <a:lnTo>
                    <a:pt x="41" y="131"/>
                  </a:lnTo>
                  <a:lnTo>
                    <a:pt x="41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69" y="0"/>
                  </a:lnTo>
                  <a:lnTo>
                    <a:pt x="169" y="0"/>
                  </a:lnTo>
                  <a:lnTo>
                    <a:pt x="185" y="0"/>
                  </a:lnTo>
                  <a:lnTo>
                    <a:pt x="199" y="4"/>
                  </a:lnTo>
                  <a:lnTo>
                    <a:pt x="211" y="10"/>
                  </a:lnTo>
                  <a:lnTo>
                    <a:pt x="221" y="18"/>
                  </a:lnTo>
                  <a:lnTo>
                    <a:pt x="229" y="26"/>
                  </a:lnTo>
                  <a:lnTo>
                    <a:pt x="235" y="38"/>
                  </a:lnTo>
                  <a:lnTo>
                    <a:pt x="239" y="52"/>
                  </a:lnTo>
                  <a:lnTo>
                    <a:pt x="241" y="66"/>
                  </a:lnTo>
                  <a:lnTo>
                    <a:pt x="241" y="66"/>
                  </a:lnTo>
                  <a:lnTo>
                    <a:pt x="239" y="78"/>
                  </a:lnTo>
                  <a:lnTo>
                    <a:pt x="237" y="88"/>
                  </a:lnTo>
                  <a:lnTo>
                    <a:pt x="233" y="97"/>
                  </a:lnTo>
                  <a:lnTo>
                    <a:pt x="227" y="105"/>
                  </a:lnTo>
                  <a:lnTo>
                    <a:pt x="221" y="113"/>
                  </a:lnTo>
                  <a:lnTo>
                    <a:pt x="211" y="119"/>
                  </a:lnTo>
                  <a:lnTo>
                    <a:pt x="201" y="125"/>
                  </a:lnTo>
                  <a:lnTo>
                    <a:pt x="189" y="127"/>
                  </a:lnTo>
                  <a:lnTo>
                    <a:pt x="245" y="207"/>
                  </a:lnTo>
                  <a:lnTo>
                    <a:pt x="199" y="207"/>
                  </a:lnTo>
                  <a:close/>
                  <a:moveTo>
                    <a:pt x="199" y="66"/>
                  </a:moveTo>
                  <a:lnTo>
                    <a:pt x="199" y="66"/>
                  </a:lnTo>
                  <a:lnTo>
                    <a:pt x="199" y="58"/>
                  </a:lnTo>
                  <a:lnTo>
                    <a:pt x="197" y="52"/>
                  </a:lnTo>
                  <a:lnTo>
                    <a:pt x="193" y="48"/>
                  </a:lnTo>
                  <a:lnTo>
                    <a:pt x="189" y="44"/>
                  </a:lnTo>
                  <a:lnTo>
                    <a:pt x="183" y="40"/>
                  </a:lnTo>
                  <a:lnTo>
                    <a:pt x="177" y="38"/>
                  </a:lnTo>
                  <a:lnTo>
                    <a:pt x="159" y="36"/>
                  </a:lnTo>
                  <a:lnTo>
                    <a:pt x="41" y="36"/>
                  </a:lnTo>
                  <a:lnTo>
                    <a:pt x="41" y="93"/>
                  </a:lnTo>
                  <a:lnTo>
                    <a:pt x="163" y="93"/>
                  </a:lnTo>
                  <a:lnTo>
                    <a:pt x="163" y="93"/>
                  </a:lnTo>
                  <a:lnTo>
                    <a:pt x="179" y="92"/>
                  </a:lnTo>
                  <a:lnTo>
                    <a:pt x="185" y="90"/>
                  </a:lnTo>
                  <a:lnTo>
                    <a:pt x="189" y="86"/>
                  </a:lnTo>
                  <a:lnTo>
                    <a:pt x="193" y="84"/>
                  </a:lnTo>
                  <a:lnTo>
                    <a:pt x="197" y="78"/>
                  </a:lnTo>
                  <a:lnTo>
                    <a:pt x="199" y="72"/>
                  </a:lnTo>
                  <a:lnTo>
                    <a:pt x="199" y="66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35982DAE-6ADB-45AF-827E-B811B3F339E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6942138" y="-2720975"/>
              <a:ext cx="388938" cy="328612"/>
            </a:xfrm>
            <a:custGeom>
              <a:avLst/>
              <a:gdLst>
                <a:gd name="T0" fmla="*/ 199 w 245"/>
                <a:gd name="T1" fmla="*/ 207 h 207"/>
                <a:gd name="T2" fmla="*/ 143 w 245"/>
                <a:gd name="T3" fmla="*/ 131 h 207"/>
                <a:gd name="T4" fmla="*/ 41 w 245"/>
                <a:gd name="T5" fmla="*/ 131 h 207"/>
                <a:gd name="T6" fmla="*/ 41 w 245"/>
                <a:gd name="T7" fmla="*/ 207 h 207"/>
                <a:gd name="T8" fmla="*/ 0 w 245"/>
                <a:gd name="T9" fmla="*/ 207 h 207"/>
                <a:gd name="T10" fmla="*/ 0 w 245"/>
                <a:gd name="T11" fmla="*/ 0 h 207"/>
                <a:gd name="T12" fmla="*/ 169 w 245"/>
                <a:gd name="T13" fmla="*/ 0 h 207"/>
                <a:gd name="T14" fmla="*/ 169 w 245"/>
                <a:gd name="T15" fmla="*/ 0 h 207"/>
                <a:gd name="T16" fmla="*/ 185 w 245"/>
                <a:gd name="T17" fmla="*/ 0 h 207"/>
                <a:gd name="T18" fmla="*/ 199 w 245"/>
                <a:gd name="T19" fmla="*/ 4 h 207"/>
                <a:gd name="T20" fmla="*/ 211 w 245"/>
                <a:gd name="T21" fmla="*/ 10 h 207"/>
                <a:gd name="T22" fmla="*/ 221 w 245"/>
                <a:gd name="T23" fmla="*/ 18 h 207"/>
                <a:gd name="T24" fmla="*/ 229 w 245"/>
                <a:gd name="T25" fmla="*/ 26 h 207"/>
                <a:gd name="T26" fmla="*/ 235 w 245"/>
                <a:gd name="T27" fmla="*/ 38 h 207"/>
                <a:gd name="T28" fmla="*/ 239 w 245"/>
                <a:gd name="T29" fmla="*/ 52 h 207"/>
                <a:gd name="T30" fmla="*/ 241 w 245"/>
                <a:gd name="T31" fmla="*/ 66 h 207"/>
                <a:gd name="T32" fmla="*/ 241 w 245"/>
                <a:gd name="T33" fmla="*/ 66 h 207"/>
                <a:gd name="T34" fmla="*/ 239 w 245"/>
                <a:gd name="T35" fmla="*/ 78 h 207"/>
                <a:gd name="T36" fmla="*/ 237 w 245"/>
                <a:gd name="T37" fmla="*/ 88 h 207"/>
                <a:gd name="T38" fmla="*/ 233 w 245"/>
                <a:gd name="T39" fmla="*/ 97 h 207"/>
                <a:gd name="T40" fmla="*/ 227 w 245"/>
                <a:gd name="T41" fmla="*/ 105 h 207"/>
                <a:gd name="T42" fmla="*/ 221 w 245"/>
                <a:gd name="T43" fmla="*/ 113 h 207"/>
                <a:gd name="T44" fmla="*/ 211 w 245"/>
                <a:gd name="T45" fmla="*/ 119 h 207"/>
                <a:gd name="T46" fmla="*/ 201 w 245"/>
                <a:gd name="T47" fmla="*/ 125 h 207"/>
                <a:gd name="T48" fmla="*/ 189 w 245"/>
                <a:gd name="T49" fmla="*/ 127 h 207"/>
                <a:gd name="T50" fmla="*/ 245 w 245"/>
                <a:gd name="T51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5" h="207">
                  <a:moveTo>
                    <a:pt x="199" y="207"/>
                  </a:moveTo>
                  <a:lnTo>
                    <a:pt x="143" y="131"/>
                  </a:lnTo>
                  <a:lnTo>
                    <a:pt x="41" y="131"/>
                  </a:lnTo>
                  <a:lnTo>
                    <a:pt x="41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69" y="0"/>
                  </a:lnTo>
                  <a:lnTo>
                    <a:pt x="169" y="0"/>
                  </a:lnTo>
                  <a:lnTo>
                    <a:pt x="185" y="0"/>
                  </a:lnTo>
                  <a:lnTo>
                    <a:pt x="199" y="4"/>
                  </a:lnTo>
                  <a:lnTo>
                    <a:pt x="211" y="10"/>
                  </a:lnTo>
                  <a:lnTo>
                    <a:pt x="221" y="18"/>
                  </a:lnTo>
                  <a:lnTo>
                    <a:pt x="229" y="26"/>
                  </a:lnTo>
                  <a:lnTo>
                    <a:pt x="235" y="38"/>
                  </a:lnTo>
                  <a:lnTo>
                    <a:pt x="239" y="52"/>
                  </a:lnTo>
                  <a:lnTo>
                    <a:pt x="241" y="66"/>
                  </a:lnTo>
                  <a:lnTo>
                    <a:pt x="241" y="66"/>
                  </a:lnTo>
                  <a:lnTo>
                    <a:pt x="239" y="78"/>
                  </a:lnTo>
                  <a:lnTo>
                    <a:pt x="237" y="88"/>
                  </a:lnTo>
                  <a:lnTo>
                    <a:pt x="233" y="97"/>
                  </a:lnTo>
                  <a:lnTo>
                    <a:pt x="227" y="105"/>
                  </a:lnTo>
                  <a:lnTo>
                    <a:pt x="221" y="113"/>
                  </a:lnTo>
                  <a:lnTo>
                    <a:pt x="211" y="119"/>
                  </a:lnTo>
                  <a:lnTo>
                    <a:pt x="201" y="125"/>
                  </a:lnTo>
                  <a:lnTo>
                    <a:pt x="189" y="127"/>
                  </a:lnTo>
                  <a:lnTo>
                    <a:pt x="245" y="20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8D01720C-5BD1-4104-9F19-CE9878BEA0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6877051" y="-2663825"/>
              <a:ext cx="250825" cy="90487"/>
            </a:xfrm>
            <a:custGeom>
              <a:avLst/>
              <a:gdLst>
                <a:gd name="T0" fmla="*/ 158 w 158"/>
                <a:gd name="T1" fmla="*/ 30 h 57"/>
                <a:gd name="T2" fmla="*/ 158 w 158"/>
                <a:gd name="T3" fmla="*/ 30 h 57"/>
                <a:gd name="T4" fmla="*/ 158 w 158"/>
                <a:gd name="T5" fmla="*/ 22 h 57"/>
                <a:gd name="T6" fmla="*/ 156 w 158"/>
                <a:gd name="T7" fmla="*/ 16 h 57"/>
                <a:gd name="T8" fmla="*/ 152 w 158"/>
                <a:gd name="T9" fmla="*/ 12 h 57"/>
                <a:gd name="T10" fmla="*/ 148 w 158"/>
                <a:gd name="T11" fmla="*/ 8 h 57"/>
                <a:gd name="T12" fmla="*/ 142 w 158"/>
                <a:gd name="T13" fmla="*/ 4 h 57"/>
                <a:gd name="T14" fmla="*/ 136 w 158"/>
                <a:gd name="T15" fmla="*/ 2 h 57"/>
                <a:gd name="T16" fmla="*/ 118 w 158"/>
                <a:gd name="T17" fmla="*/ 0 h 57"/>
                <a:gd name="T18" fmla="*/ 0 w 158"/>
                <a:gd name="T19" fmla="*/ 0 h 57"/>
                <a:gd name="T20" fmla="*/ 0 w 158"/>
                <a:gd name="T21" fmla="*/ 57 h 57"/>
                <a:gd name="T22" fmla="*/ 122 w 158"/>
                <a:gd name="T23" fmla="*/ 57 h 57"/>
                <a:gd name="T24" fmla="*/ 122 w 158"/>
                <a:gd name="T25" fmla="*/ 57 h 57"/>
                <a:gd name="T26" fmla="*/ 138 w 158"/>
                <a:gd name="T27" fmla="*/ 56 h 57"/>
                <a:gd name="T28" fmla="*/ 144 w 158"/>
                <a:gd name="T29" fmla="*/ 54 h 57"/>
                <a:gd name="T30" fmla="*/ 148 w 158"/>
                <a:gd name="T31" fmla="*/ 50 h 57"/>
                <a:gd name="T32" fmla="*/ 152 w 158"/>
                <a:gd name="T33" fmla="*/ 48 h 57"/>
                <a:gd name="T34" fmla="*/ 156 w 158"/>
                <a:gd name="T35" fmla="*/ 42 h 57"/>
                <a:gd name="T36" fmla="*/ 158 w 158"/>
                <a:gd name="T37" fmla="*/ 36 h 57"/>
                <a:gd name="T38" fmla="*/ 158 w 158"/>
                <a:gd name="T39" fmla="*/ 3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8" h="57">
                  <a:moveTo>
                    <a:pt x="158" y="30"/>
                  </a:moveTo>
                  <a:lnTo>
                    <a:pt x="158" y="30"/>
                  </a:lnTo>
                  <a:lnTo>
                    <a:pt x="158" y="22"/>
                  </a:lnTo>
                  <a:lnTo>
                    <a:pt x="156" y="16"/>
                  </a:lnTo>
                  <a:lnTo>
                    <a:pt x="152" y="12"/>
                  </a:lnTo>
                  <a:lnTo>
                    <a:pt x="148" y="8"/>
                  </a:lnTo>
                  <a:lnTo>
                    <a:pt x="142" y="4"/>
                  </a:lnTo>
                  <a:lnTo>
                    <a:pt x="136" y="2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0" y="57"/>
                  </a:lnTo>
                  <a:lnTo>
                    <a:pt x="122" y="57"/>
                  </a:lnTo>
                  <a:lnTo>
                    <a:pt x="122" y="57"/>
                  </a:lnTo>
                  <a:lnTo>
                    <a:pt x="138" y="56"/>
                  </a:lnTo>
                  <a:lnTo>
                    <a:pt x="144" y="54"/>
                  </a:lnTo>
                  <a:lnTo>
                    <a:pt x="148" y="50"/>
                  </a:lnTo>
                  <a:lnTo>
                    <a:pt x="152" y="48"/>
                  </a:lnTo>
                  <a:lnTo>
                    <a:pt x="156" y="42"/>
                  </a:lnTo>
                  <a:lnTo>
                    <a:pt x="158" y="36"/>
                  </a:lnTo>
                  <a:lnTo>
                    <a:pt x="158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EF3E4CD1-FB35-4046-9E68-3F7987F5DD6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6496051" y="-2733675"/>
              <a:ext cx="434975" cy="350837"/>
            </a:xfrm>
            <a:custGeom>
              <a:avLst/>
              <a:gdLst>
                <a:gd name="T0" fmla="*/ 230 w 274"/>
                <a:gd name="T1" fmla="*/ 193 h 221"/>
                <a:gd name="T2" fmla="*/ 188 w 274"/>
                <a:gd name="T3" fmla="*/ 213 h 221"/>
                <a:gd name="T4" fmla="*/ 136 w 274"/>
                <a:gd name="T5" fmla="*/ 221 h 221"/>
                <a:gd name="T6" fmla="*/ 110 w 274"/>
                <a:gd name="T7" fmla="*/ 219 h 221"/>
                <a:gd name="T8" fmla="*/ 62 w 274"/>
                <a:gd name="T9" fmla="*/ 205 h 221"/>
                <a:gd name="T10" fmla="*/ 44 w 274"/>
                <a:gd name="T11" fmla="*/ 193 h 221"/>
                <a:gd name="T12" fmla="*/ 24 w 274"/>
                <a:gd name="T13" fmla="*/ 177 h 221"/>
                <a:gd name="T14" fmla="*/ 10 w 274"/>
                <a:gd name="T15" fmla="*/ 157 h 221"/>
                <a:gd name="T16" fmla="*/ 2 w 274"/>
                <a:gd name="T17" fmla="*/ 135 h 221"/>
                <a:gd name="T18" fmla="*/ 0 w 274"/>
                <a:gd name="T19" fmla="*/ 109 h 221"/>
                <a:gd name="T20" fmla="*/ 0 w 274"/>
                <a:gd name="T21" fmla="*/ 98 h 221"/>
                <a:gd name="T22" fmla="*/ 6 w 274"/>
                <a:gd name="T23" fmla="*/ 76 h 221"/>
                <a:gd name="T24" fmla="*/ 16 w 274"/>
                <a:gd name="T25" fmla="*/ 56 h 221"/>
                <a:gd name="T26" fmla="*/ 34 w 274"/>
                <a:gd name="T27" fmla="*/ 36 h 221"/>
                <a:gd name="T28" fmla="*/ 44 w 274"/>
                <a:gd name="T29" fmla="*/ 28 h 221"/>
                <a:gd name="T30" fmla="*/ 86 w 274"/>
                <a:gd name="T31" fmla="*/ 8 h 221"/>
                <a:gd name="T32" fmla="*/ 136 w 274"/>
                <a:gd name="T33" fmla="*/ 0 h 221"/>
                <a:gd name="T34" fmla="*/ 162 w 274"/>
                <a:gd name="T35" fmla="*/ 2 h 221"/>
                <a:gd name="T36" fmla="*/ 210 w 274"/>
                <a:gd name="T37" fmla="*/ 16 h 221"/>
                <a:gd name="T38" fmla="*/ 230 w 274"/>
                <a:gd name="T39" fmla="*/ 28 h 221"/>
                <a:gd name="T40" fmla="*/ 248 w 274"/>
                <a:gd name="T41" fmla="*/ 46 h 221"/>
                <a:gd name="T42" fmla="*/ 262 w 274"/>
                <a:gd name="T43" fmla="*/ 66 h 221"/>
                <a:gd name="T44" fmla="*/ 270 w 274"/>
                <a:gd name="T45" fmla="*/ 86 h 221"/>
                <a:gd name="T46" fmla="*/ 274 w 274"/>
                <a:gd name="T47" fmla="*/ 109 h 221"/>
                <a:gd name="T48" fmla="*/ 272 w 274"/>
                <a:gd name="T49" fmla="*/ 123 h 221"/>
                <a:gd name="T50" fmla="*/ 266 w 274"/>
                <a:gd name="T51" fmla="*/ 145 h 221"/>
                <a:gd name="T52" fmla="*/ 256 w 274"/>
                <a:gd name="T53" fmla="*/ 167 h 221"/>
                <a:gd name="T54" fmla="*/ 240 w 274"/>
                <a:gd name="T55" fmla="*/ 185 h 221"/>
                <a:gd name="T56" fmla="*/ 136 w 274"/>
                <a:gd name="T57" fmla="*/ 38 h 221"/>
                <a:gd name="T58" fmla="*/ 116 w 274"/>
                <a:gd name="T59" fmla="*/ 38 h 221"/>
                <a:gd name="T60" fmla="*/ 82 w 274"/>
                <a:gd name="T61" fmla="*/ 50 h 221"/>
                <a:gd name="T62" fmla="*/ 56 w 274"/>
                <a:gd name="T63" fmla="*/ 70 h 221"/>
                <a:gd name="T64" fmla="*/ 44 w 274"/>
                <a:gd name="T65" fmla="*/ 96 h 221"/>
                <a:gd name="T66" fmla="*/ 42 w 274"/>
                <a:gd name="T67" fmla="*/ 109 h 221"/>
                <a:gd name="T68" fmla="*/ 48 w 274"/>
                <a:gd name="T69" fmla="*/ 139 h 221"/>
                <a:gd name="T70" fmla="*/ 68 w 274"/>
                <a:gd name="T71" fmla="*/ 163 h 221"/>
                <a:gd name="T72" fmla="*/ 98 w 274"/>
                <a:gd name="T73" fmla="*/ 179 h 221"/>
                <a:gd name="T74" fmla="*/ 136 w 274"/>
                <a:gd name="T75" fmla="*/ 185 h 221"/>
                <a:gd name="T76" fmla="*/ 156 w 274"/>
                <a:gd name="T77" fmla="*/ 183 h 221"/>
                <a:gd name="T78" fmla="*/ 192 w 274"/>
                <a:gd name="T79" fmla="*/ 173 h 221"/>
                <a:gd name="T80" fmla="*/ 216 w 274"/>
                <a:gd name="T81" fmla="*/ 153 h 221"/>
                <a:gd name="T82" fmla="*/ 230 w 274"/>
                <a:gd name="T83" fmla="*/ 125 h 221"/>
                <a:gd name="T84" fmla="*/ 230 w 274"/>
                <a:gd name="T85" fmla="*/ 109 h 221"/>
                <a:gd name="T86" fmla="*/ 224 w 274"/>
                <a:gd name="T87" fmla="*/ 82 h 221"/>
                <a:gd name="T88" fmla="*/ 204 w 274"/>
                <a:gd name="T89" fmla="*/ 58 h 221"/>
                <a:gd name="T90" fmla="*/ 174 w 274"/>
                <a:gd name="T91" fmla="*/ 42 h 221"/>
                <a:gd name="T92" fmla="*/ 136 w 274"/>
                <a:gd name="T93" fmla="*/ 38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74" h="221">
                  <a:moveTo>
                    <a:pt x="230" y="193"/>
                  </a:moveTo>
                  <a:lnTo>
                    <a:pt x="230" y="193"/>
                  </a:lnTo>
                  <a:lnTo>
                    <a:pt x="210" y="205"/>
                  </a:lnTo>
                  <a:lnTo>
                    <a:pt x="188" y="213"/>
                  </a:lnTo>
                  <a:lnTo>
                    <a:pt x="164" y="219"/>
                  </a:lnTo>
                  <a:lnTo>
                    <a:pt x="136" y="221"/>
                  </a:lnTo>
                  <a:lnTo>
                    <a:pt x="136" y="221"/>
                  </a:lnTo>
                  <a:lnTo>
                    <a:pt x="110" y="219"/>
                  </a:lnTo>
                  <a:lnTo>
                    <a:pt x="84" y="213"/>
                  </a:lnTo>
                  <a:lnTo>
                    <a:pt x="62" y="205"/>
                  </a:lnTo>
                  <a:lnTo>
                    <a:pt x="44" y="193"/>
                  </a:lnTo>
                  <a:lnTo>
                    <a:pt x="44" y="193"/>
                  </a:lnTo>
                  <a:lnTo>
                    <a:pt x="32" y="185"/>
                  </a:lnTo>
                  <a:lnTo>
                    <a:pt x="24" y="177"/>
                  </a:lnTo>
                  <a:lnTo>
                    <a:pt x="16" y="167"/>
                  </a:lnTo>
                  <a:lnTo>
                    <a:pt x="10" y="157"/>
                  </a:lnTo>
                  <a:lnTo>
                    <a:pt x="6" y="145"/>
                  </a:lnTo>
                  <a:lnTo>
                    <a:pt x="2" y="135"/>
                  </a:lnTo>
                  <a:lnTo>
                    <a:pt x="0" y="123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0" y="98"/>
                  </a:lnTo>
                  <a:lnTo>
                    <a:pt x="2" y="86"/>
                  </a:lnTo>
                  <a:lnTo>
                    <a:pt x="6" y="76"/>
                  </a:lnTo>
                  <a:lnTo>
                    <a:pt x="10" y="66"/>
                  </a:lnTo>
                  <a:lnTo>
                    <a:pt x="16" y="56"/>
                  </a:lnTo>
                  <a:lnTo>
                    <a:pt x="24" y="46"/>
                  </a:lnTo>
                  <a:lnTo>
                    <a:pt x="34" y="36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62" y="16"/>
                  </a:lnTo>
                  <a:lnTo>
                    <a:pt x="86" y="8"/>
                  </a:lnTo>
                  <a:lnTo>
                    <a:pt x="110" y="2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62" y="2"/>
                  </a:lnTo>
                  <a:lnTo>
                    <a:pt x="188" y="8"/>
                  </a:lnTo>
                  <a:lnTo>
                    <a:pt x="210" y="16"/>
                  </a:lnTo>
                  <a:lnTo>
                    <a:pt x="230" y="28"/>
                  </a:lnTo>
                  <a:lnTo>
                    <a:pt x="230" y="28"/>
                  </a:lnTo>
                  <a:lnTo>
                    <a:pt x="240" y="36"/>
                  </a:lnTo>
                  <a:lnTo>
                    <a:pt x="248" y="46"/>
                  </a:lnTo>
                  <a:lnTo>
                    <a:pt x="256" y="56"/>
                  </a:lnTo>
                  <a:lnTo>
                    <a:pt x="262" y="66"/>
                  </a:lnTo>
                  <a:lnTo>
                    <a:pt x="266" y="76"/>
                  </a:lnTo>
                  <a:lnTo>
                    <a:pt x="270" y="86"/>
                  </a:lnTo>
                  <a:lnTo>
                    <a:pt x="272" y="98"/>
                  </a:lnTo>
                  <a:lnTo>
                    <a:pt x="274" y="109"/>
                  </a:lnTo>
                  <a:lnTo>
                    <a:pt x="274" y="109"/>
                  </a:lnTo>
                  <a:lnTo>
                    <a:pt x="272" y="123"/>
                  </a:lnTo>
                  <a:lnTo>
                    <a:pt x="270" y="135"/>
                  </a:lnTo>
                  <a:lnTo>
                    <a:pt x="266" y="145"/>
                  </a:lnTo>
                  <a:lnTo>
                    <a:pt x="262" y="157"/>
                  </a:lnTo>
                  <a:lnTo>
                    <a:pt x="256" y="167"/>
                  </a:lnTo>
                  <a:lnTo>
                    <a:pt x="248" y="177"/>
                  </a:lnTo>
                  <a:lnTo>
                    <a:pt x="240" y="185"/>
                  </a:lnTo>
                  <a:lnTo>
                    <a:pt x="230" y="193"/>
                  </a:lnTo>
                  <a:close/>
                  <a:moveTo>
                    <a:pt x="136" y="38"/>
                  </a:moveTo>
                  <a:lnTo>
                    <a:pt x="136" y="38"/>
                  </a:lnTo>
                  <a:lnTo>
                    <a:pt x="116" y="38"/>
                  </a:lnTo>
                  <a:lnTo>
                    <a:pt x="98" y="42"/>
                  </a:lnTo>
                  <a:lnTo>
                    <a:pt x="82" y="50"/>
                  </a:lnTo>
                  <a:lnTo>
                    <a:pt x="68" y="58"/>
                  </a:lnTo>
                  <a:lnTo>
                    <a:pt x="56" y="70"/>
                  </a:lnTo>
                  <a:lnTo>
                    <a:pt x="48" y="82"/>
                  </a:lnTo>
                  <a:lnTo>
                    <a:pt x="44" y="96"/>
                  </a:lnTo>
                  <a:lnTo>
                    <a:pt x="42" y="109"/>
                  </a:lnTo>
                  <a:lnTo>
                    <a:pt x="42" y="109"/>
                  </a:lnTo>
                  <a:lnTo>
                    <a:pt x="44" y="125"/>
                  </a:lnTo>
                  <a:lnTo>
                    <a:pt x="48" y="139"/>
                  </a:lnTo>
                  <a:lnTo>
                    <a:pt x="56" y="153"/>
                  </a:lnTo>
                  <a:lnTo>
                    <a:pt x="68" y="163"/>
                  </a:lnTo>
                  <a:lnTo>
                    <a:pt x="80" y="173"/>
                  </a:lnTo>
                  <a:lnTo>
                    <a:pt x="98" y="179"/>
                  </a:lnTo>
                  <a:lnTo>
                    <a:pt x="116" y="183"/>
                  </a:lnTo>
                  <a:lnTo>
                    <a:pt x="136" y="185"/>
                  </a:lnTo>
                  <a:lnTo>
                    <a:pt x="136" y="185"/>
                  </a:lnTo>
                  <a:lnTo>
                    <a:pt x="156" y="183"/>
                  </a:lnTo>
                  <a:lnTo>
                    <a:pt x="176" y="179"/>
                  </a:lnTo>
                  <a:lnTo>
                    <a:pt x="192" y="173"/>
                  </a:lnTo>
                  <a:lnTo>
                    <a:pt x="206" y="163"/>
                  </a:lnTo>
                  <a:lnTo>
                    <a:pt x="216" y="153"/>
                  </a:lnTo>
                  <a:lnTo>
                    <a:pt x="224" y="139"/>
                  </a:lnTo>
                  <a:lnTo>
                    <a:pt x="230" y="125"/>
                  </a:lnTo>
                  <a:lnTo>
                    <a:pt x="230" y="109"/>
                  </a:lnTo>
                  <a:lnTo>
                    <a:pt x="230" y="109"/>
                  </a:lnTo>
                  <a:lnTo>
                    <a:pt x="230" y="96"/>
                  </a:lnTo>
                  <a:lnTo>
                    <a:pt x="224" y="82"/>
                  </a:lnTo>
                  <a:lnTo>
                    <a:pt x="216" y="70"/>
                  </a:lnTo>
                  <a:lnTo>
                    <a:pt x="204" y="58"/>
                  </a:lnTo>
                  <a:lnTo>
                    <a:pt x="190" y="50"/>
                  </a:lnTo>
                  <a:lnTo>
                    <a:pt x="174" y="42"/>
                  </a:lnTo>
                  <a:lnTo>
                    <a:pt x="156" y="38"/>
                  </a:lnTo>
                  <a:lnTo>
                    <a:pt x="136" y="38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733FED70-2775-48F7-98B1-D8591EC963B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6496051" y="-2733675"/>
              <a:ext cx="434975" cy="350837"/>
            </a:xfrm>
            <a:custGeom>
              <a:avLst/>
              <a:gdLst>
                <a:gd name="T0" fmla="*/ 230 w 274"/>
                <a:gd name="T1" fmla="*/ 193 h 221"/>
                <a:gd name="T2" fmla="*/ 230 w 274"/>
                <a:gd name="T3" fmla="*/ 193 h 221"/>
                <a:gd name="T4" fmla="*/ 210 w 274"/>
                <a:gd name="T5" fmla="*/ 205 h 221"/>
                <a:gd name="T6" fmla="*/ 188 w 274"/>
                <a:gd name="T7" fmla="*/ 213 h 221"/>
                <a:gd name="T8" fmla="*/ 164 w 274"/>
                <a:gd name="T9" fmla="*/ 219 h 221"/>
                <a:gd name="T10" fmla="*/ 136 w 274"/>
                <a:gd name="T11" fmla="*/ 221 h 221"/>
                <a:gd name="T12" fmla="*/ 136 w 274"/>
                <a:gd name="T13" fmla="*/ 221 h 221"/>
                <a:gd name="T14" fmla="*/ 110 w 274"/>
                <a:gd name="T15" fmla="*/ 219 h 221"/>
                <a:gd name="T16" fmla="*/ 84 w 274"/>
                <a:gd name="T17" fmla="*/ 213 h 221"/>
                <a:gd name="T18" fmla="*/ 62 w 274"/>
                <a:gd name="T19" fmla="*/ 205 h 221"/>
                <a:gd name="T20" fmla="*/ 44 w 274"/>
                <a:gd name="T21" fmla="*/ 193 h 221"/>
                <a:gd name="T22" fmla="*/ 44 w 274"/>
                <a:gd name="T23" fmla="*/ 193 h 221"/>
                <a:gd name="T24" fmla="*/ 32 w 274"/>
                <a:gd name="T25" fmla="*/ 185 h 221"/>
                <a:gd name="T26" fmla="*/ 24 w 274"/>
                <a:gd name="T27" fmla="*/ 177 h 221"/>
                <a:gd name="T28" fmla="*/ 16 w 274"/>
                <a:gd name="T29" fmla="*/ 167 h 221"/>
                <a:gd name="T30" fmla="*/ 10 w 274"/>
                <a:gd name="T31" fmla="*/ 157 h 221"/>
                <a:gd name="T32" fmla="*/ 6 w 274"/>
                <a:gd name="T33" fmla="*/ 145 h 221"/>
                <a:gd name="T34" fmla="*/ 2 w 274"/>
                <a:gd name="T35" fmla="*/ 135 h 221"/>
                <a:gd name="T36" fmla="*/ 0 w 274"/>
                <a:gd name="T37" fmla="*/ 123 h 221"/>
                <a:gd name="T38" fmla="*/ 0 w 274"/>
                <a:gd name="T39" fmla="*/ 109 h 221"/>
                <a:gd name="T40" fmla="*/ 0 w 274"/>
                <a:gd name="T41" fmla="*/ 109 h 221"/>
                <a:gd name="T42" fmla="*/ 0 w 274"/>
                <a:gd name="T43" fmla="*/ 98 h 221"/>
                <a:gd name="T44" fmla="*/ 2 w 274"/>
                <a:gd name="T45" fmla="*/ 86 h 221"/>
                <a:gd name="T46" fmla="*/ 6 w 274"/>
                <a:gd name="T47" fmla="*/ 76 h 221"/>
                <a:gd name="T48" fmla="*/ 10 w 274"/>
                <a:gd name="T49" fmla="*/ 66 h 221"/>
                <a:gd name="T50" fmla="*/ 16 w 274"/>
                <a:gd name="T51" fmla="*/ 56 h 221"/>
                <a:gd name="T52" fmla="*/ 24 w 274"/>
                <a:gd name="T53" fmla="*/ 46 h 221"/>
                <a:gd name="T54" fmla="*/ 34 w 274"/>
                <a:gd name="T55" fmla="*/ 36 h 221"/>
                <a:gd name="T56" fmla="*/ 44 w 274"/>
                <a:gd name="T57" fmla="*/ 28 h 221"/>
                <a:gd name="T58" fmla="*/ 44 w 274"/>
                <a:gd name="T59" fmla="*/ 28 h 221"/>
                <a:gd name="T60" fmla="*/ 62 w 274"/>
                <a:gd name="T61" fmla="*/ 16 h 221"/>
                <a:gd name="T62" fmla="*/ 86 w 274"/>
                <a:gd name="T63" fmla="*/ 8 h 221"/>
                <a:gd name="T64" fmla="*/ 110 w 274"/>
                <a:gd name="T65" fmla="*/ 2 h 221"/>
                <a:gd name="T66" fmla="*/ 136 w 274"/>
                <a:gd name="T67" fmla="*/ 0 h 221"/>
                <a:gd name="T68" fmla="*/ 136 w 274"/>
                <a:gd name="T69" fmla="*/ 0 h 221"/>
                <a:gd name="T70" fmla="*/ 162 w 274"/>
                <a:gd name="T71" fmla="*/ 2 h 221"/>
                <a:gd name="T72" fmla="*/ 188 w 274"/>
                <a:gd name="T73" fmla="*/ 8 h 221"/>
                <a:gd name="T74" fmla="*/ 210 w 274"/>
                <a:gd name="T75" fmla="*/ 16 h 221"/>
                <a:gd name="T76" fmla="*/ 230 w 274"/>
                <a:gd name="T77" fmla="*/ 28 h 221"/>
                <a:gd name="T78" fmla="*/ 230 w 274"/>
                <a:gd name="T79" fmla="*/ 28 h 221"/>
                <a:gd name="T80" fmla="*/ 240 w 274"/>
                <a:gd name="T81" fmla="*/ 36 h 221"/>
                <a:gd name="T82" fmla="*/ 248 w 274"/>
                <a:gd name="T83" fmla="*/ 46 h 221"/>
                <a:gd name="T84" fmla="*/ 256 w 274"/>
                <a:gd name="T85" fmla="*/ 56 h 221"/>
                <a:gd name="T86" fmla="*/ 262 w 274"/>
                <a:gd name="T87" fmla="*/ 66 h 221"/>
                <a:gd name="T88" fmla="*/ 266 w 274"/>
                <a:gd name="T89" fmla="*/ 76 h 221"/>
                <a:gd name="T90" fmla="*/ 270 w 274"/>
                <a:gd name="T91" fmla="*/ 86 h 221"/>
                <a:gd name="T92" fmla="*/ 272 w 274"/>
                <a:gd name="T93" fmla="*/ 98 h 221"/>
                <a:gd name="T94" fmla="*/ 274 w 274"/>
                <a:gd name="T95" fmla="*/ 109 h 221"/>
                <a:gd name="T96" fmla="*/ 274 w 274"/>
                <a:gd name="T97" fmla="*/ 109 h 221"/>
                <a:gd name="T98" fmla="*/ 272 w 274"/>
                <a:gd name="T99" fmla="*/ 123 h 221"/>
                <a:gd name="T100" fmla="*/ 270 w 274"/>
                <a:gd name="T101" fmla="*/ 135 h 221"/>
                <a:gd name="T102" fmla="*/ 266 w 274"/>
                <a:gd name="T103" fmla="*/ 145 h 221"/>
                <a:gd name="T104" fmla="*/ 262 w 274"/>
                <a:gd name="T105" fmla="*/ 157 h 221"/>
                <a:gd name="T106" fmla="*/ 256 w 274"/>
                <a:gd name="T107" fmla="*/ 167 h 221"/>
                <a:gd name="T108" fmla="*/ 248 w 274"/>
                <a:gd name="T109" fmla="*/ 177 h 221"/>
                <a:gd name="T110" fmla="*/ 240 w 274"/>
                <a:gd name="T111" fmla="*/ 185 h 221"/>
                <a:gd name="T112" fmla="*/ 230 w 274"/>
                <a:gd name="T113" fmla="*/ 193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4" h="221">
                  <a:moveTo>
                    <a:pt x="230" y="193"/>
                  </a:moveTo>
                  <a:lnTo>
                    <a:pt x="230" y="193"/>
                  </a:lnTo>
                  <a:lnTo>
                    <a:pt x="210" y="205"/>
                  </a:lnTo>
                  <a:lnTo>
                    <a:pt x="188" y="213"/>
                  </a:lnTo>
                  <a:lnTo>
                    <a:pt x="164" y="219"/>
                  </a:lnTo>
                  <a:lnTo>
                    <a:pt x="136" y="221"/>
                  </a:lnTo>
                  <a:lnTo>
                    <a:pt x="136" y="221"/>
                  </a:lnTo>
                  <a:lnTo>
                    <a:pt x="110" y="219"/>
                  </a:lnTo>
                  <a:lnTo>
                    <a:pt x="84" y="213"/>
                  </a:lnTo>
                  <a:lnTo>
                    <a:pt x="62" y="205"/>
                  </a:lnTo>
                  <a:lnTo>
                    <a:pt x="44" y="193"/>
                  </a:lnTo>
                  <a:lnTo>
                    <a:pt x="44" y="193"/>
                  </a:lnTo>
                  <a:lnTo>
                    <a:pt x="32" y="185"/>
                  </a:lnTo>
                  <a:lnTo>
                    <a:pt x="24" y="177"/>
                  </a:lnTo>
                  <a:lnTo>
                    <a:pt x="16" y="167"/>
                  </a:lnTo>
                  <a:lnTo>
                    <a:pt x="10" y="157"/>
                  </a:lnTo>
                  <a:lnTo>
                    <a:pt x="6" y="145"/>
                  </a:lnTo>
                  <a:lnTo>
                    <a:pt x="2" y="135"/>
                  </a:lnTo>
                  <a:lnTo>
                    <a:pt x="0" y="123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0" y="98"/>
                  </a:lnTo>
                  <a:lnTo>
                    <a:pt x="2" y="86"/>
                  </a:lnTo>
                  <a:lnTo>
                    <a:pt x="6" y="76"/>
                  </a:lnTo>
                  <a:lnTo>
                    <a:pt x="10" y="66"/>
                  </a:lnTo>
                  <a:lnTo>
                    <a:pt x="16" y="56"/>
                  </a:lnTo>
                  <a:lnTo>
                    <a:pt x="24" y="46"/>
                  </a:lnTo>
                  <a:lnTo>
                    <a:pt x="34" y="36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62" y="16"/>
                  </a:lnTo>
                  <a:lnTo>
                    <a:pt x="86" y="8"/>
                  </a:lnTo>
                  <a:lnTo>
                    <a:pt x="110" y="2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62" y="2"/>
                  </a:lnTo>
                  <a:lnTo>
                    <a:pt x="188" y="8"/>
                  </a:lnTo>
                  <a:lnTo>
                    <a:pt x="210" y="16"/>
                  </a:lnTo>
                  <a:lnTo>
                    <a:pt x="230" y="28"/>
                  </a:lnTo>
                  <a:lnTo>
                    <a:pt x="230" y="28"/>
                  </a:lnTo>
                  <a:lnTo>
                    <a:pt x="240" y="36"/>
                  </a:lnTo>
                  <a:lnTo>
                    <a:pt x="248" y="46"/>
                  </a:lnTo>
                  <a:lnTo>
                    <a:pt x="256" y="56"/>
                  </a:lnTo>
                  <a:lnTo>
                    <a:pt x="262" y="66"/>
                  </a:lnTo>
                  <a:lnTo>
                    <a:pt x="266" y="76"/>
                  </a:lnTo>
                  <a:lnTo>
                    <a:pt x="270" y="86"/>
                  </a:lnTo>
                  <a:lnTo>
                    <a:pt x="272" y="98"/>
                  </a:lnTo>
                  <a:lnTo>
                    <a:pt x="274" y="109"/>
                  </a:lnTo>
                  <a:lnTo>
                    <a:pt x="274" y="109"/>
                  </a:lnTo>
                  <a:lnTo>
                    <a:pt x="272" y="123"/>
                  </a:lnTo>
                  <a:lnTo>
                    <a:pt x="270" y="135"/>
                  </a:lnTo>
                  <a:lnTo>
                    <a:pt x="266" y="145"/>
                  </a:lnTo>
                  <a:lnTo>
                    <a:pt x="262" y="157"/>
                  </a:lnTo>
                  <a:lnTo>
                    <a:pt x="256" y="167"/>
                  </a:lnTo>
                  <a:lnTo>
                    <a:pt x="248" y="177"/>
                  </a:lnTo>
                  <a:lnTo>
                    <a:pt x="240" y="185"/>
                  </a:lnTo>
                  <a:lnTo>
                    <a:pt x="230" y="19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FA9F9873-235D-4F18-A056-1308BDED729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6429376" y="-2673350"/>
              <a:ext cx="298450" cy="233362"/>
            </a:xfrm>
            <a:custGeom>
              <a:avLst/>
              <a:gdLst>
                <a:gd name="T0" fmla="*/ 94 w 188"/>
                <a:gd name="T1" fmla="*/ 0 h 147"/>
                <a:gd name="T2" fmla="*/ 94 w 188"/>
                <a:gd name="T3" fmla="*/ 0 h 147"/>
                <a:gd name="T4" fmla="*/ 74 w 188"/>
                <a:gd name="T5" fmla="*/ 0 h 147"/>
                <a:gd name="T6" fmla="*/ 56 w 188"/>
                <a:gd name="T7" fmla="*/ 4 h 147"/>
                <a:gd name="T8" fmla="*/ 40 w 188"/>
                <a:gd name="T9" fmla="*/ 12 h 147"/>
                <a:gd name="T10" fmla="*/ 26 w 188"/>
                <a:gd name="T11" fmla="*/ 20 h 147"/>
                <a:gd name="T12" fmla="*/ 14 w 188"/>
                <a:gd name="T13" fmla="*/ 32 h 147"/>
                <a:gd name="T14" fmla="*/ 6 w 188"/>
                <a:gd name="T15" fmla="*/ 44 h 147"/>
                <a:gd name="T16" fmla="*/ 2 w 188"/>
                <a:gd name="T17" fmla="*/ 58 h 147"/>
                <a:gd name="T18" fmla="*/ 0 w 188"/>
                <a:gd name="T19" fmla="*/ 71 h 147"/>
                <a:gd name="T20" fmla="*/ 0 w 188"/>
                <a:gd name="T21" fmla="*/ 71 h 147"/>
                <a:gd name="T22" fmla="*/ 2 w 188"/>
                <a:gd name="T23" fmla="*/ 87 h 147"/>
                <a:gd name="T24" fmla="*/ 6 w 188"/>
                <a:gd name="T25" fmla="*/ 101 h 147"/>
                <a:gd name="T26" fmla="*/ 14 w 188"/>
                <a:gd name="T27" fmla="*/ 115 h 147"/>
                <a:gd name="T28" fmla="*/ 26 w 188"/>
                <a:gd name="T29" fmla="*/ 125 h 147"/>
                <a:gd name="T30" fmla="*/ 38 w 188"/>
                <a:gd name="T31" fmla="*/ 135 h 147"/>
                <a:gd name="T32" fmla="*/ 56 w 188"/>
                <a:gd name="T33" fmla="*/ 141 h 147"/>
                <a:gd name="T34" fmla="*/ 74 w 188"/>
                <a:gd name="T35" fmla="*/ 145 h 147"/>
                <a:gd name="T36" fmla="*/ 94 w 188"/>
                <a:gd name="T37" fmla="*/ 147 h 147"/>
                <a:gd name="T38" fmla="*/ 94 w 188"/>
                <a:gd name="T39" fmla="*/ 147 h 147"/>
                <a:gd name="T40" fmla="*/ 114 w 188"/>
                <a:gd name="T41" fmla="*/ 145 h 147"/>
                <a:gd name="T42" fmla="*/ 134 w 188"/>
                <a:gd name="T43" fmla="*/ 141 h 147"/>
                <a:gd name="T44" fmla="*/ 150 w 188"/>
                <a:gd name="T45" fmla="*/ 135 h 147"/>
                <a:gd name="T46" fmla="*/ 164 w 188"/>
                <a:gd name="T47" fmla="*/ 125 h 147"/>
                <a:gd name="T48" fmla="*/ 174 w 188"/>
                <a:gd name="T49" fmla="*/ 115 h 147"/>
                <a:gd name="T50" fmla="*/ 182 w 188"/>
                <a:gd name="T51" fmla="*/ 101 h 147"/>
                <a:gd name="T52" fmla="*/ 188 w 188"/>
                <a:gd name="T53" fmla="*/ 87 h 147"/>
                <a:gd name="T54" fmla="*/ 188 w 188"/>
                <a:gd name="T55" fmla="*/ 71 h 147"/>
                <a:gd name="T56" fmla="*/ 188 w 188"/>
                <a:gd name="T57" fmla="*/ 71 h 147"/>
                <a:gd name="T58" fmla="*/ 188 w 188"/>
                <a:gd name="T59" fmla="*/ 58 h 147"/>
                <a:gd name="T60" fmla="*/ 182 w 188"/>
                <a:gd name="T61" fmla="*/ 44 h 147"/>
                <a:gd name="T62" fmla="*/ 174 w 188"/>
                <a:gd name="T63" fmla="*/ 32 h 147"/>
                <a:gd name="T64" fmla="*/ 162 w 188"/>
                <a:gd name="T65" fmla="*/ 20 h 147"/>
                <a:gd name="T66" fmla="*/ 148 w 188"/>
                <a:gd name="T67" fmla="*/ 12 h 147"/>
                <a:gd name="T68" fmla="*/ 132 w 188"/>
                <a:gd name="T69" fmla="*/ 4 h 147"/>
                <a:gd name="T70" fmla="*/ 114 w 188"/>
                <a:gd name="T71" fmla="*/ 0 h 147"/>
                <a:gd name="T72" fmla="*/ 94 w 188"/>
                <a:gd name="T73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8" h="147">
                  <a:moveTo>
                    <a:pt x="94" y="0"/>
                  </a:moveTo>
                  <a:lnTo>
                    <a:pt x="94" y="0"/>
                  </a:lnTo>
                  <a:lnTo>
                    <a:pt x="74" y="0"/>
                  </a:lnTo>
                  <a:lnTo>
                    <a:pt x="56" y="4"/>
                  </a:lnTo>
                  <a:lnTo>
                    <a:pt x="40" y="12"/>
                  </a:lnTo>
                  <a:lnTo>
                    <a:pt x="26" y="20"/>
                  </a:lnTo>
                  <a:lnTo>
                    <a:pt x="14" y="32"/>
                  </a:lnTo>
                  <a:lnTo>
                    <a:pt x="6" y="44"/>
                  </a:lnTo>
                  <a:lnTo>
                    <a:pt x="2" y="58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2" y="87"/>
                  </a:lnTo>
                  <a:lnTo>
                    <a:pt x="6" y="101"/>
                  </a:lnTo>
                  <a:lnTo>
                    <a:pt x="14" y="115"/>
                  </a:lnTo>
                  <a:lnTo>
                    <a:pt x="26" y="125"/>
                  </a:lnTo>
                  <a:lnTo>
                    <a:pt x="38" y="135"/>
                  </a:lnTo>
                  <a:lnTo>
                    <a:pt x="56" y="141"/>
                  </a:lnTo>
                  <a:lnTo>
                    <a:pt x="74" y="145"/>
                  </a:lnTo>
                  <a:lnTo>
                    <a:pt x="94" y="147"/>
                  </a:lnTo>
                  <a:lnTo>
                    <a:pt x="94" y="147"/>
                  </a:lnTo>
                  <a:lnTo>
                    <a:pt x="114" y="145"/>
                  </a:lnTo>
                  <a:lnTo>
                    <a:pt x="134" y="141"/>
                  </a:lnTo>
                  <a:lnTo>
                    <a:pt x="150" y="135"/>
                  </a:lnTo>
                  <a:lnTo>
                    <a:pt x="164" y="125"/>
                  </a:lnTo>
                  <a:lnTo>
                    <a:pt x="174" y="115"/>
                  </a:lnTo>
                  <a:lnTo>
                    <a:pt x="182" y="101"/>
                  </a:lnTo>
                  <a:lnTo>
                    <a:pt x="188" y="87"/>
                  </a:lnTo>
                  <a:lnTo>
                    <a:pt x="188" y="71"/>
                  </a:lnTo>
                  <a:lnTo>
                    <a:pt x="188" y="71"/>
                  </a:lnTo>
                  <a:lnTo>
                    <a:pt x="188" y="58"/>
                  </a:lnTo>
                  <a:lnTo>
                    <a:pt x="182" y="44"/>
                  </a:lnTo>
                  <a:lnTo>
                    <a:pt x="174" y="32"/>
                  </a:lnTo>
                  <a:lnTo>
                    <a:pt x="162" y="20"/>
                  </a:lnTo>
                  <a:lnTo>
                    <a:pt x="148" y="12"/>
                  </a:lnTo>
                  <a:lnTo>
                    <a:pt x="132" y="4"/>
                  </a:lnTo>
                  <a:lnTo>
                    <a:pt x="114" y="0"/>
                  </a:lnTo>
                  <a:lnTo>
                    <a:pt x="9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EAA0BE10-375E-43EE-82FF-267DBB5D299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981701" y="-2720975"/>
              <a:ext cx="384175" cy="338137"/>
            </a:xfrm>
            <a:custGeom>
              <a:avLst/>
              <a:gdLst>
                <a:gd name="T0" fmla="*/ 120 w 242"/>
                <a:gd name="T1" fmla="*/ 213 h 213"/>
                <a:gd name="T2" fmla="*/ 120 w 242"/>
                <a:gd name="T3" fmla="*/ 213 h 213"/>
                <a:gd name="T4" fmla="*/ 94 w 242"/>
                <a:gd name="T5" fmla="*/ 211 h 213"/>
                <a:gd name="T6" fmla="*/ 70 w 242"/>
                <a:gd name="T7" fmla="*/ 207 h 213"/>
                <a:gd name="T8" fmla="*/ 50 w 242"/>
                <a:gd name="T9" fmla="*/ 201 h 213"/>
                <a:gd name="T10" fmla="*/ 32 w 242"/>
                <a:gd name="T11" fmla="*/ 191 h 213"/>
                <a:gd name="T12" fmla="*/ 18 w 242"/>
                <a:gd name="T13" fmla="*/ 181 h 213"/>
                <a:gd name="T14" fmla="*/ 8 w 242"/>
                <a:gd name="T15" fmla="*/ 167 h 213"/>
                <a:gd name="T16" fmla="*/ 2 w 242"/>
                <a:gd name="T17" fmla="*/ 153 h 213"/>
                <a:gd name="T18" fmla="*/ 0 w 242"/>
                <a:gd name="T19" fmla="*/ 139 h 213"/>
                <a:gd name="T20" fmla="*/ 0 w 242"/>
                <a:gd name="T21" fmla="*/ 0 h 213"/>
                <a:gd name="T22" fmla="*/ 40 w 242"/>
                <a:gd name="T23" fmla="*/ 0 h 213"/>
                <a:gd name="T24" fmla="*/ 40 w 242"/>
                <a:gd name="T25" fmla="*/ 131 h 213"/>
                <a:gd name="T26" fmla="*/ 40 w 242"/>
                <a:gd name="T27" fmla="*/ 131 h 213"/>
                <a:gd name="T28" fmla="*/ 42 w 242"/>
                <a:gd name="T29" fmla="*/ 141 h 213"/>
                <a:gd name="T30" fmla="*/ 46 w 242"/>
                <a:gd name="T31" fmla="*/ 149 h 213"/>
                <a:gd name="T32" fmla="*/ 52 w 242"/>
                <a:gd name="T33" fmla="*/ 157 h 213"/>
                <a:gd name="T34" fmla="*/ 60 w 242"/>
                <a:gd name="T35" fmla="*/ 165 h 213"/>
                <a:gd name="T36" fmla="*/ 72 w 242"/>
                <a:gd name="T37" fmla="*/ 169 h 213"/>
                <a:gd name="T38" fmla="*/ 86 w 242"/>
                <a:gd name="T39" fmla="*/ 173 h 213"/>
                <a:gd name="T40" fmla="*/ 102 w 242"/>
                <a:gd name="T41" fmla="*/ 175 h 213"/>
                <a:gd name="T42" fmla="*/ 120 w 242"/>
                <a:gd name="T43" fmla="*/ 177 h 213"/>
                <a:gd name="T44" fmla="*/ 120 w 242"/>
                <a:gd name="T45" fmla="*/ 177 h 213"/>
                <a:gd name="T46" fmla="*/ 140 w 242"/>
                <a:gd name="T47" fmla="*/ 175 h 213"/>
                <a:gd name="T48" fmla="*/ 156 w 242"/>
                <a:gd name="T49" fmla="*/ 173 h 213"/>
                <a:gd name="T50" fmla="*/ 170 w 242"/>
                <a:gd name="T51" fmla="*/ 169 h 213"/>
                <a:gd name="T52" fmla="*/ 180 w 242"/>
                <a:gd name="T53" fmla="*/ 165 h 213"/>
                <a:gd name="T54" fmla="*/ 190 w 242"/>
                <a:gd name="T55" fmla="*/ 157 h 213"/>
                <a:gd name="T56" fmla="*/ 196 w 242"/>
                <a:gd name="T57" fmla="*/ 149 h 213"/>
                <a:gd name="T58" fmla="*/ 200 w 242"/>
                <a:gd name="T59" fmla="*/ 141 h 213"/>
                <a:gd name="T60" fmla="*/ 200 w 242"/>
                <a:gd name="T61" fmla="*/ 131 h 213"/>
                <a:gd name="T62" fmla="*/ 200 w 242"/>
                <a:gd name="T63" fmla="*/ 0 h 213"/>
                <a:gd name="T64" fmla="*/ 242 w 242"/>
                <a:gd name="T65" fmla="*/ 0 h 213"/>
                <a:gd name="T66" fmla="*/ 242 w 242"/>
                <a:gd name="T67" fmla="*/ 139 h 213"/>
                <a:gd name="T68" fmla="*/ 242 w 242"/>
                <a:gd name="T69" fmla="*/ 139 h 213"/>
                <a:gd name="T70" fmla="*/ 240 w 242"/>
                <a:gd name="T71" fmla="*/ 153 h 213"/>
                <a:gd name="T72" fmla="*/ 234 w 242"/>
                <a:gd name="T73" fmla="*/ 167 h 213"/>
                <a:gd name="T74" fmla="*/ 224 w 242"/>
                <a:gd name="T75" fmla="*/ 181 h 213"/>
                <a:gd name="T76" fmla="*/ 210 w 242"/>
                <a:gd name="T77" fmla="*/ 191 h 213"/>
                <a:gd name="T78" fmla="*/ 192 w 242"/>
                <a:gd name="T79" fmla="*/ 201 h 213"/>
                <a:gd name="T80" fmla="*/ 172 w 242"/>
                <a:gd name="T81" fmla="*/ 207 h 213"/>
                <a:gd name="T82" fmla="*/ 148 w 242"/>
                <a:gd name="T83" fmla="*/ 211 h 213"/>
                <a:gd name="T84" fmla="*/ 120 w 242"/>
                <a:gd name="T85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42" h="213">
                  <a:moveTo>
                    <a:pt x="120" y="213"/>
                  </a:moveTo>
                  <a:lnTo>
                    <a:pt x="120" y="213"/>
                  </a:lnTo>
                  <a:lnTo>
                    <a:pt x="94" y="211"/>
                  </a:lnTo>
                  <a:lnTo>
                    <a:pt x="70" y="207"/>
                  </a:lnTo>
                  <a:lnTo>
                    <a:pt x="50" y="201"/>
                  </a:lnTo>
                  <a:lnTo>
                    <a:pt x="32" y="191"/>
                  </a:lnTo>
                  <a:lnTo>
                    <a:pt x="18" y="181"/>
                  </a:lnTo>
                  <a:lnTo>
                    <a:pt x="8" y="167"/>
                  </a:lnTo>
                  <a:lnTo>
                    <a:pt x="2" y="153"/>
                  </a:lnTo>
                  <a:lnTo>
                    <a:pt x="0" y="139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131"/>
                  </a:lnTo>
                  <a:lnTo>
                    <a:pt x="40" y="131"/>
                  </a:lnTo>
                  <a:lnTo>
                    <a:pt x="42" y="141"/>
                  </a:lnTo>
                  <a:lnTo>
                    <a:pt x="46" y="149"/>
                  </a:lnTo>
                  <a:lnTo>
                    <a:pt x="52" y="157"/>
                  </a:lnTo>
                  <a:lnTo>
                    <a:pt x="60" y="165"/>
                  </a:lnTo>
                  <a:lnTo>
                    <a:pt x="72" y="169"/>
                  </a:lnTo>
                  <a:lnTo>
                    <a:pt x="86" y="173"/>
                  </a:lnTo>
                  <a:lnTo>
                    <a:pt x="102" y="175"/>
                  </a:lnTo>
                  <a:lnTo>
                    <a:pt x="120" y="177"/>
                  </a:lnTo>
                  <a:lnTo>
                    <a:pt x="120" y="177"/>
                  </a:lnTo>
                  <a:lnTo>
                    <a:pt x="140" y="175"/>
                  </a:lnTo>
                  <a:lnTo>
                    <a:pt x="156" y="173"/>
                  </a:lnTo>
                  <a:lnTo>
                    <a:pt x="170" y="169"/>
                  </a:lnTo>
                  <a:lnTo>
                    <a:pt x="180" y="165"/>
                  </a:lnTo>
                  <a:lnTo>
                    <a:pt x="190" y="157"/>
                  </a:lnTo>
                  <a:lnTo>
                    <a:pt x="196" y="149"/>
                  </a:lnTo>
                  <a:lnTo>
                    <a:pt x="200" y="141"/>
                  </a:lnTo>
                  <a:lnTo>
                    <a:pt x="200" y="131"/>
                  </a:lnTo>
                  <a:lnTo>
                    <a:pt x="200" y="0"/>
                  </a:lnTo>
                  <a:lnTo>
                    <a:pt x="242" y="0"/>
                  </a:lnTo>
                  <a:lnTo>
                    <a:pt x="242" y="139"/>
                  </a:lnTo>
                  <a:lnTo>
                    <a:pt x="242" y="139"/>
                  </a:lnTo>
                  <a:lnTo>
                    <a:pt x="240" y="153"/>
                  </a:lnTo>
                  <a:lnTo>
                    <a:pt x="234" y="167"/>
                  </a:lnTo>
                  <a:lnTo>
                    <a:pt x="224" y="181"/>
                  </a:lnTo>
                  <a:lnTo>
                    <a:pt x="210" y="191"/>
                  </a:lnTo>
                  <a:lnTo>
                    <a:pt x="192" y="201"/>
                  </a:lnTo>
                  <a:lnTo>
                    <a:pt x="172" y="207"/>
                  </a:lnTo>
                  <a:lnTo>
                    <a:pt x="148" y="211"/>
                  </a:lnTo>
                  <a:lnTo>
                    <a:pt x="120" y="213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403CA898-5D42-4C57-AF5B-E2A9AB3CDD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981701" y="-2720975"/>
              <a:ext cx="384175" cy="338137"/>
            </a:xfrm>
            <a:custGeom>
              <a:avLst/>
              <a:gdLst>
                <a:gd name="T0" fmla="*/ 120 w 242"/>
                <a:gd name="T1" fmla="*/ 213 h 213"/>
                <a:gd name="T2" fmla="*/ 120 w 242"/>
                <a:gd name="T3" fmla="*/ 213 h 213"/>
                <a:gd name="T4" fmla="*/ 94 w 242"/>
                <a:gd name="T5" fmla="*/ 211 h 213"/>
                <a:gd name="T6" fmla="*/ 70 w 242"/>
                <a:gd name="T7" fmla="*/ 207 h 213"/>
                <a:gd name="T8" fmla="*/ 50 w 242"/>
                <a:gd name="T9" fmla="*/ 201 h 213"/>
                <a:gd name="T10" fmla="*/ 32 w 242"/>
                <a:gd name="T11" fmla="*/ 191 h 213"/>
                <a:gd name="T12" fmla="*/ 18 w 242"/>
                <a:gd name="T13" fmla="*/ 181 h 213"/>
                <a:gd name="T14" fmla="*/ 8 w 242"/>
                <a:gd name="T15" fmla="*/ 167 h 213"/>
                <a:gd name="T16" fmla="*/ 2 w 242"/>
                <a:gd name="T17" fmla="*/ 153 h 213"/>
                <a:gd name="T18" fmla="*/ 0 w 242"/>
                <a:gd name="T19" fmla="*/ 139 h 213"/>
                <a:gd name="T20" fmla="*/ 0 w 242"/>
                <a:gd name="T21" fmla="*/ 0 h 213"/>
                <a:gd name="T22" fmla="*/ 40 w 242"/>
                <a:gd name="T23" fmla="*/ 0 h 213"/>
                <a:gd name="T24" fmla="*/ 40 w 242"/>
                <a:gd name="T25" fmla="*/ 131 h 213"/>
                <a:gd name="T26" fmla="*/ 40 w 242"/>
                <a:gd name="T27" fmla="*/ 131 h 213"/>
                <a:gd name="T28" fmla="*/ 42 w 242"/>
                <a:gd name="T29" fmla="*/ 141 h 213"/>
                <a:gd name="T30" fmla="*/ 46 w 242"/>
                <a:gd name="T31" fmla="*/ 149 h 213"/>
                <a:gd name="T32" fmla="*/ 52 w 242"/>
                <a:gd name="T33" fmla="*/ 157 h 213"/>
                <a:gd name="T34" fmla="*/ 60 w 242"/>
                <a:gd name="T35" fmla="*/ 165 h 213"/>
                <a:gd name="T36" fmla="*/ 72 w 242"/>
                <a:gd name="T37" fmla="*/ 169 h 213"/>
                <a:gd name="T38" fmla="*/ 86 w 242"/>
                <a:gd name="T39" fmla="*/ 173 h 213"/>
                <a:gd name="T40" fmla="*/ 102 w 242"/>
                <a:gd name="T41" fmla="*/ 175 h 213"/>
                <a:gd name="T42" fmla="*/ 120 w 242"/>
                <a:gd name="T43" fmla="*/ 177 h 213"/>
                <a:gd name="T44" fmla="*/ 120 w 242"/>
                <a:gd name="T45" fmla="*/ 177 h 213"/>
                <a:gd name="T46" fmla="*/ 140 w 242"/>
                <a:gd name="T47" fmla="*/ 175 h 213"/>
                <a:gd name="T48" fmla="*/ 156 w 242"/>
                <a:gd name="T49" fmla="*/ 173 h 213"/>
                <a:gd name="T50" fmla="*/ 170 w 242"/>
                <a:gd name="T51" fmla="*/ 169 h 213"/>
                <a:gd name="T52" fmla="*/ 180 w 242"/>
                <a:gd name="T53" fmla="*/ 165 h 213"/>
                <a:gd name="T54" fmla="*/ 190 w 242"/>
                <a:gd name="T55" fmla="*/ 157 h 213"/>
                <a:gd name="T56" fmla="*/ 196 w 242"/>
                <a:gd name="T57" fmla="*/ 149 h 213"/>
                <a:gd name="T58" fmla="*/ 200 w 242"/>
                <a:gd name="T59" fmla="*/ 141 h 213"/>
                <a:gd name="T60" fmla="*/ 200 w 242"/>
                <a:gd name="T61" fmla="*/ 131 h 213"/>
                <a:gd name="T62" fmla="*/ 200 w 242"/>
                <a:gd name="T63" fmla="*/ 0 h 213"/>
                <a:gd name="T64" fmla="*/ 242 w 242"/>
                <a:gd name="T65" fmla="*/ 0 h 213"/>
                <a:gd name="T66" fmla="*/ 242 w 242"/>
                <a:gd name="T67" fmla="*/ 139 h 213"/>
                <a:gd name="T68" fmla="*/ 242 w 242"/>
                <a:gd name="T69" fmla="*/ 139 h 213"/>
                <a:gd name="T70" fmla="*/ 240 w 242"/>
                <a:gd name="T71" fmla="*/ 153 h 213"/>
                <a:gd name="T72" fmla="*/ 234 w 242"/>
                <a:gd name="T73" fmla="*/ 167 h 213"/>
                <a:gd name="T74" fmla="*/ 224 w 242"/>
                <a:gd name="T75" fmla="*/ 181 h 213"/>
                <a:gd name="T76" fmla="*/ 210 w 242"/>
                <a:gd name="T77" fmla="*/ 191 h 213"/>
                <a:gd name="T78" fmla="*/ 192 w 242"/>
                <a:gd name="T79" fmla="*/ 201 h 213"/>
                <a:gd name="T80" fmla="*/ 172 w 242"/>
                <a:gd name="T81" fmla="*/ 207 h 213"/>
                <a:gd name="T82" fmla="*/ 148 w 242"/>
                <a:gd name="T83" fmla="*/ 211 h 213"/>
                <a:gd name="T84" fmla="*/ 120 w 242"/>
                <a:gd name="T85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42" h="213">
                  <a:moveTo>
                    <a:pt x="120" y="213"/>
                  </a:moveTo>
                  <a:lnTo>
                    <a:pt x="120" y="213"/>
                  </a:lnTo>
                  <a:lnTo>
                    <a:pt x="94" y="211"/>
                  </a:lnTo>
                  <a:lnTo>
                    <a:pt x="70" y="207"/>
                  </a:lnTo>
                  <a:lnTo>
                    <a:pt x="50" y="201"/>
                  </a:lnTo>
                  <a:lnTo>
                    <a:pt x="32" y="191"/>
                  </a:lnTo>
                  <a:lnTo>
                    <a:pt x="18" y="181"/>
                  </a:lnTo>
                  <a:lnTo>
                    <a:pt x="8" y="167"/>
                  </a:lnTo>
                  <a:lnTo>
                    <a:pt x="2" y="153"/>
                  </a:lnTo>
                  <a:lnTo>
                    <a:pt x="0" y="139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131"/>
                  </a:lnTo>
                  <a:lnTo>
                    <a:pt x="40" y="131"/>
                  </a:lnTo>
                  <a:lnTo>
                    <a:pt x="42" y="141"/>
                  </a:lnTo>
                  <a:lnTo>
                    <a:pt x="46" y="149"/>
                  </a:lnTo>
                  <a:lnTo>
                    <a:pt x="52" y="157"/>
                  </a:lnTo>
                  <a:lnTo>
                    <a:pt x="60" y="165"/>
                  </a:lnTo>
                  <a:lnTo>
                    <a:pt x="72" y="169"/>
                  </a:lnTo>
                  <a:lnTo>
                    <a:pt x="86" y="173"/>
                  </a:lnTo>
                  <a:lnTo>
                    <a:pt x="102" y="175"/>
                  </a:lnTo>
                  <a:lnTo>
                    <a:pt x="120" y="177"/>
                  </a:lnTo>
                  <a:lnTo>
                    <a:pt x="120" y="177"/>
                  </a:lnTo>
                  <a:lnTo>
                    <a:pt x="140" y="175"/>
                  </a:lnTo>
                  <a:lnTo>
                    <a:pt x="156" y="173"/>
                  </a:lnTo>
                  <a:lnTo>
                    <a:pt x="170" y="169"/>
                  </a:lnTo>
                  <a:lnTo>
                    <a:pt x="180" y="165"/>
                  </a:lnTo>
                  <a:lnTo>
                    <a:pt x="190" y="157"/>
                  </a:lnTo>
                  <a:lnTo>
                    <a:pt x="196" y="149"/>
                  </a:lnTo>
                  <a:lnTo>
                    <a:pt x="200" y="141"/>
                  </a:lnTo>
                  <a:lnTo>
                    <a:pt x="200" y="131"/>
                  </a:lnTo>
                  <a:lnTo>
                    <a:pt x="200" y="0"/>
                  </a:lnTo>
                  <a:lnTo>
                    <a:pt x="242" y="0"/>
                  </a:lnTo>
                  <a:lnTo>
                    <a:pt x="242" y="139"/>
                  </a:lnTo>
                  <a:lnTo>
                    <a:pt x="242" y="139"/>
                  </a:lnTo>
                  <a:lnTo>
                    <a:pt x="240" y="153"/>
                  </a:lnTo>
                  <a:lnTo>
                    <a:pt x="234" y="167"/>
                  </a:lnTo>
                  <a:lnTo>
                    <a:pt x="224" y="181"/>
                  </a:lnTo>
                  <a:lnTo>
                    <a:pt x="210" y="191"/>
                  </a:lnTo>
                  <a:lnTo>
                    <a:pt x="192" y="201"/>
                  </a:lnTo>
                  <a:lnTo>
                    <a:pt x="172" y="207"/>
                  </a:lnTo>
                  <a:lnTo>
                    <a:pt x="148" y="211"/>
                  </a:lnTo>
                  <a:lnTo>
                    <a:pt x="120" y="21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2F979C1E-DAA0-4DBA-8539-04FD5137385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5502276" y="-2720975"/>
              <a:ext cx="384175" cy="328612"/>
            </a:xfrm>
            <a:custGeom>
              <a:avLst/>
              <a:gdLst>
                <a:gd name="T0" fmla="*/ 242 w 242"/>
                <a:gd name="T1" fmla="*/ 66 h 207"/>
                <a:gd name="T2" fmla="*/ 242 w 242"/>
                <a:gd name="T3" fmla="*/ 66 h 207"/>
                <a:gd name="T4" fmla="*/ 240 w 242"/>
                <a:gd name="T5" fmla="*/ 80 h 207"/>
                <a:gd name="T6" fmla="*/ 236 w 242"/>
                <a:gd name="T7" fmla="*/ 93 h 207"/>
                <a:gd name="T8" fmla="*/ 230 w 242"/>
                <a:gd name="T9" fmla="*/ 103 h 207"/>
                <a:gd name="T10" fmla="*/ 220 w 242"/>
                <a:gd name="T11" fmla="*/ 113 h 207"/>
                <a:gd name="T12" fmla="*/ 210 w 242"/>
                <a:gd name="T13" fmla="*/ 121 h 207"/>
                <a:gd name="T14" fmla="*/ 196 w 242"/>
                <a:gd name="T15" fmla="*/ 125 h 207"/>
                <a:gd name="T16" fmla="*/ 180 w 242"/>
                <a:gd name="T17" fmla="*/ 129 h 207"/>
                <a:gd name="T18" fmla="*/ 162 w 242"/>
                <a:gd name="T19" fmla="*/ 131 h 207"/>
                <a:gd name="T20" fmla="*/ 42 w 242"/>
                <a:gd name="T21" fmla="*/ 131 h 207"/>
                <a:gd name="T22" fmla="*/ 42 w 242"/>
                <a:gd name="T23" fmla="*/ 207 h 207"/>
                <a:gd name="T24" fmla="*/ 0 w 242"/>
                <a:gd name="T25" fmla="*/ 207 h 207"/>
                <a:gd name="T26" fmla="*/ 0 w 242"/>
                <a:gd name="T27" fmla="*/ 0 h 207"/>
                <a:gd name="T28" fmla="*/ 168 w 242"/>
                <a:gd name="T29" fmla="*/ 0 h 207"/>
                <a:gd name="T30" fmla="*/ 168 w 242"/>
                <a:gd name="T31" fmla="*/ 0 h 207"/>
                <a:gd name="T32" fmla="*/ 184 w 242"/>
                <a:gd name="T33" fmla="*/ 0 h 207"/>
                <a:gd name="T34" fmla="*/ 198 w 242"/>
                <a:gd name="T35" fmla="*/ 4 h 207"/>
                <a:gd name="T36" fmla="*/ 212 w 242"/>
                <a:gd name="T37" fmla="*/ 10 h 207"/>
                <a:gd name="T38" fmla="*/ 222 w 242"/>
                <a:gd name="T39" fmla="*/ 18 h 207"/>
                <a:gd name="T40" fmla="*/ 230 w 242"/>
                <a:gd name="T41" fmla="*/ 26 h 207"/>
                <a:gd name="T42" fmla="*/ 236 w 242"/>
                <a:gd name="T43" fmla="*/ 38 h 207"/>
                <a:gd name="T44" fmla="*/ 240 w 242"/>
                <a:gd name="T45" fmla="*/ 52 h 207"/>
                <a:gd name="T46" fmla="*/ 242 w 242"/>
                <a:gd name="T47" fmla="*/ 66 h 207"/>
                <a:gd name="T48" fmla="*/ 200 w 242"/>
                <a:gd name="T49" fmla="*/ 66 h 207"/>
                <a:gd name="T50" fmla="*/ 200 w 242"/>
                <a:gd name="T51" fmla="*/ 66 h 207"/>
                <a:gd name="T52" fmla="*/ 198 w 242"/>
                <a:gd name="T53" fmla="*/ 58 h 207"/>
                <a:gd name="T54" fmla="*/ 198 w 242"/>
                <a:gd name="T55" fmla="*/ 52 h 207"/>
                <a:gd name="T56" fmla="*/ 194 w 242"/>
                <a:gd name="T57" fmla="*/ 48 h 207"/>
                <a:gd name="T58" fmla="*/ 190 w 242"/>
                <a:gd name="T59" fmla="*/ 44 h 207"/>
                <a:gd name="T60" fmla="*/ 184 w 242"/>
                <a:gd name="T61" fmla="*/ 40 h 207"/>
                <a:gd name="T62" fmla="*/ 178 w 242"/>
                <a:gd name="T63" fmla="*/ 38 h 207"/>
                <a:gd name="T64" fmla="*/ 160 w 242"/>
                <a:gd name="T65" fmla="*/ 36 h 207"/>
                <a:gd name="T66" fmla="*/ 42 w 242"/>
                <a:gd name="T67" fmla="*/ 36 h 207"/>
                <a:gd name="T68" fmla="*/ 42 w 242"/>
                <a:gd name="T69" fmla="*/ 93 h 207"/>
                <a:gd name="T70" fmla="*/ 162 w 242"/>
                <a:gd name="T71" fmla="*/ 93 h 207"/>
                <a:gd name="T72" fmla="*/ 162 w 242"/>
                <a:gd name="T73" fmla="*/ 93 h 207"/>
                <a:gd name="T74" fmla="*/ 178 w 242"/>
                <a:gd name="T75" fmla="*/ 92 h 207"/>
                <a:gd name="T76" fmla="*/ 184 w 242"/>
                <a:gd name="T77" fmla="*/ 90 h 207"/>
                <a:gd name="T78" fmla="*/ 190 w 242"/>
                <a:gd name="T79" fmla="*/ 86 h 207"/>
                <a:gd name="T80" fmla="*/ 194 w 242"/>
                <a:gd name="T81" fmla="*/ 84 h 207"/>
                <a:gd name="T82" fmla="*/ 198 w 242"/>
                <a:gd name="T83" fmla="*/ 78 h 207"/>
                <a:gd name="T84" fmla="*/ 198 w 242"/>
                <a:gd name="T85" fmla="*/ 72 h 207"/>
                <a:gd name="T86" fmla="*/ 200 w 242"/>
                <a:gd name="T87" fmla="*/ 6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2" h="207">
                  <a:moveTo>
                    <a:pt x="242" y="66"/>
                  </a:moveTo>
                  <a:lnTo>
                    <a:pt x="242" y="66"/>
                  </a:lnTo>
                  <a:lnTo>
                    <a:pt x="240" y="80"/>
                  </a:lnTo>
                  <a:lnTo>
                    <a:pt x="236" y="93"/>
                  </a:lnTo>
                  <a:lnTo>
                    <a:pt x="230" y="103"/>
                  </a:lnTo>
                  <a:lnTo>
                    <a:pt x="220" y="113"/>
                  </a:lnTo>
                  <a:lnTo>
                    <a:pt x="210" y="121"/>
                  </a:lnTo>
                  <a:lnTo>
                    <a:pt x="196" y="125"/>
                  </a:lnTo>
                  <a:lnTo>
                    <a:pt x="180" y="129"/>
                  </a:lnTo>
                  <a:lnTo>
                    <a:pt x="162" y="131"/>
                  </a:lnTo>
                  <a:lnTo>
                    <a:pt x="42" y="131"/>
                  </a:lnTo>
                  <a:lnTo>
                    <a:pt x="42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84" y="0"/>
                  </a:lnTo>
                  <a:lnTo>
                    <a:pt x="198" y="4"/>
                  </a:lnTo>
                  <a:lnTo>
                    <a:pt x="212" y="10"/>
                  </a:lnTo>
                  <a:lnTo>
                    <a:pt x="222" y="18"/>
                  </a:lnTo>
                  <a:lnTo>
                    <a:pt x="230" y="26"/>
                  </a:lnTo>
                  <a:lnTo>
                    <a:pt x="236" y="38"/>
                  </a:lnTo>
                  <a:lnTo>
                    <a:pt x="240" y="52"/>
                  </a:lnTo>
                  <a:lnTo>
                    <a:pt x="242" y="66"/>
                  </a:lnTo>
                  <a:close/>
                  <a:moveTo>
                    <a:pt x="200" y="66"/>
                  </a:moveTo>
                  <a:lnTo>
                    <a:pt x="200" y="66"/>
                  </a:lnTo>
                  <a:lnTo>
                    <a:pt x="198" y="58"/>
                  </a:lnTo>
                  <a:lnTo>
                    <a:pt x="198" y="52"/>
                  </a:lnTo>
                  <a:lnTo>
                    <a:pt x="194" y="48"/>
                  </a:lnTo>
                  <a:lnTo>
                    <a:pt x="190" y="44"/>
                  </a:lnTo>
                  <a:lnTo>
                    <a:pt x="184" y="40"/>
                  </a:lnTo>
                  <a:lnTo>
                    <a:pt x="178" y="38"/>
                  </a:lnTo>
                  <a:lnTo>
                    <a:pt x="160" y="36"/>
                  </a:lnTo>
                  <a:lnTo>
                    <a:pt x="42" y="36"/>
                  </a:lnTo>
                  <a:lnTo>
                    <a:pt x="42" y="93"/>
                  </a:lnTo>
                  <a:lnTo>
                    <a:pt x="162" y="93"/>
                  </a:lnTo>
                  <a:lnTo>
                    <a:pt x="162" y="93"/>
                  </a:lnTo>
                  <a:lnTo>
                    <a:pt x="178" y="92"/>
                  </a:lnTo>
                  <a:lnTo>
                    <a:pt x="184" y="90"/>
                  </a:lnTo>
                  <a:lnTo>
                    <a:pt x="190" y="86"/>
                  </a:lnTo>
                  <a:lnTo>
                    <a:pt x="194" y="84"/>
                  </a:lnTo>
                  <a:lnTo>
                    <a:pt x="198" y="78"/>
                  </a:lnTo>
                  <a:lnTo>
                    <a:pt x="198" y="72"/>
                  </a:lnTo>
                  <a:lnTo>
                    <a:pt x="200" y="66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16A25074-CE15-4068-AAF2-86225843F9A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502276" y="-2720975"/>
              <a:ext cx="384175" cy="328612"/>
            </a:xfrm>
            <a:custGeom>
              <a:avLst/>
              <a:gdLst>
                <a:gd name="T0" fmla="*/ 242 w 242"/>
                <a:gd name="T1" fmla="*/ 66 h 207"/>
                <a:gd name="T2" fmla="*/ 242 w 242"/>
                <a:gd name="T3" fmla="*/ 66 h 207"/>
                <a:gd name="T4" fmla="*/ 240 w 242"/>
                <a:gd name="T5" fmla="*/ 80 h 207"/>
                <a:gd name="T6" fmla="*/ 236 w 242"/>
                <a:gd name="T7" fmla="*/ 93 h 207"/>
                <a:gd name="T8" fmla="*/ 230 w 242"/>
                <a:gd name="T9" fmla="*/ 103 h 207"/>
                <a:gd name="T10" fmla="*/ 220 w 242"/>
                <a:gd name="T11" fmla="*/ 113 h 207"/>
                <a:gd name="T12" fmla="*/ 210 w 242"/>
                <a:gd name="T13" fmla="*/ 121 h 207"/>
                <a:gd name="T14" fmla="*/ 196 w 242"/>
                <a:gd name="T15" fmla="*/ 125 h 207"/>
                <a:gd name="T16" fmla="*/ 180 w 242"/>
                <a:gd name="T17" fmla="*/ 129 h 207"/>
                <a:gd name="T18" fmla="*/ 162 w 242"/>
                <a:gd name="T19" fmla="*/ 131 h 207"/>
                <a:gd name="T20" fmla="*/ 42 w 242"/>
                <a:gd name="T21" fmla="*/ 131 h 207"/>
                <a:gd name="T22" fmla="*/ 42 w 242"/>
                <a:gd name="T23" fmla="*/ 207 h 207"/>
                <a:gd name="T24" fmla="*/ 0 w 242"/>
                <a:gd name="T25" fmla="*/ 207 h 207"/>
                <a:gd name="T26" fmla="*/ 0 w 242"/>
                <a:gd name="T27" fmla="*/ 0 h 207"/>
                <a:gd name="T28" fmla="*/ 168 w 242"/>
                <a:gd name="T29" fmla="*/ 0 h 207"/>
                <a:gd name="T30" fmla="*/ 168 w 242"/>
                <a:gd name="T31" fmla="*/ 0 h 207"/>
                <a:gd name="T32" fmla="*/ 184 w 242"/>
                <a:gd name="T33" fmla="*/ 0 h 207"/>
                <a:gd name="T34" fmla="*/ 198 w 242"/>
                <a:gd name="T35" fmla="*/ 4 h 207"/>
                <a:gd name="T36" fmla="*/ 212 w 242"/>
                <a:gd name="T37" fmla="*/ 10 h 207"/>
                <a:gd name="T38" fmla="*/ 222 w 242"/>
                <a:gd name="T39" fmla="*/ 18 h 207"/>
                <a:gd name="T40" fmla="*/ 230 w 242"/>
                <a:gd name="T41" fmla="*/ 26 h 207"/>
                <a:gd name="T42" fmla="*/ 236 w 242"/>
                <a:gd name="T43" fmla="*/ 38 h 207"/>
                <a:gd name="T44" fmla="*/ 240 w 242"/>
                <a:gd name="T45" fmla="*/ 52 h 207"/>
                <a:gd name="T46" fmla="*/ 242 w 242"/>
                <a:gd name="T47" fmla="*/ 6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2" h="207">
                  <a:moveTo>
                    <a:pt x="242" y="66"/>
                  </a:moveTo>
                  <a:lnTo>
                    <a:pt x="242" y="66"/>
                  </a:lnTo>
                  <a:lnTo>
                    <a:pt x="240" y="80"/>
                  </a:lnTo>
                  <a:lnTo>
                    <a:pt x="236" y="93"/>
                  </a:lnTo>
                  <a:lnTo>
                    <a:pt x="230" y="103"/>
                  </a:lnTo>
                  <a:lnTo>
                    <a:pt x="220" y="113"/>
                  </a:lnTo>
                  <a:lnTo>
                    <a:pt x="210" y="121"/>
                  </a:lnTo>
                  <a:lnTo>
                    <a:pt x="196" y="125"/>
                  </a:lnTo>
                  <a:lnTo>
                    <a:pt x="180" y="129"/>
                  </a:lnTo>
                  <a:lnTo>
                    <a:pt x="162" y="131"/>
                  </a:lnTo>
                  <a:lnTo>
                    <a:pt x="42" y="131"/>
                  </a:lnTo>
                  <a:lnTo>
                    <a:pt x="42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84" y="0"/>
                  </a:lnTo>
                  <a:lnTo>
                    <a:pt x="198" y="4"/>
                  </a:lnTo>
                  <a:lnTo>
                    <a:pt x="212" y="10"/>
                  </a:lnTo>
                  <a:lnTo>
                    <a:pt x="222" y="18"/>
                  </a:lnTo>
                  <a:lnTo>
                    <a:pt x="230" y="26"/>
                  </a:lnTo>
                  <a:lnTo>
                    <a:pt x="236" y="38"/>
                  </a:lnTo>
                  <a:lnTo>
                    <a:pt x="240" y="52"/>
                  </a:lnTo>
                  <a:lnTo>
                    <a:pt x="242" y="6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32F2AAA6-0042-452C-8DAB-277D10B24A6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435601" y="-2663825"/>
              <a:ext cx="250825" cy="90487"/>
            </a:xfrm>
            <a:custGeom>
              <a:avLst/>
              <a:gdLst>
                <a:gd name="T0" fmla="*/ 158 w 158"/>
                <a:gd name="T1" fmla="*/ 30 h 57"/>
                <a:gd name="T2" fmla="*/ 158 w 158"/>
                <a:gd name="T3" fmla="*/ 30 h 57"/>
                <a:gd name="T4" fmla="*/ 156 w 158"/>
                <a:gd name="T5" fmla="*/ 22 h 57"/>
                <a:gd name="T6" fmla="*/ 156 w 158"/>
                <a:gd name="T7" fmla="*/ 16 h 57"/>
                <a:gd name="T8" fmla="*/ 152 w 158"/>
                <a:gd name="T9" fmla="*/ 12 h 57"/>
                <a:gd name="T10" fmla="*/ 148 w 158"/>
                <a:gd name="T11" fmla="*/ 8 h 57"/>
                <a:gd name="T12" fmla="*/ 142 w 158"/>
                <a:gd name="T13" fmla="*/ 4 h 57"/>
                <a:gd name="T14" fmla="*/ 136 w 158"/>
                <a:gd name="T15" fmla="*/ 2 h 57"/>
                <a:gd name="T16" fmla="*/ 118 w 158"/>
                <a:gd name="T17" fmla="*/ 0 h 57"/>
                <a:gd name="T18" fmla="*/ 0 w 158"/>
                <a:gd name="T19" fmla="*/ 0 h 57"/>
                <a:gd name="T20" fmla="*/ 0 w 158"/>
                <a:gd name="T21" fmla="*/ 57 h 57"/>
                <a:gd name="T22" fmla="*/ 120 w 158"/>
                <a:gd name="T23" fmla="*/ 57 h 57"/>
                <a:gd name="T24" fmla="*/ 120 w 158"/>
                <a:gd name="T25" fmla="*/ 57 h 57"/>
                <a:gd name="T26" fmla="*/ 136 w 158"/>
                <a:gd name="T27" fmla="*/ 56 h 57"/>
                <a:gd name="T28" fmla="*/ 142 w 158"/>
                <a:gd name="T29" fmla="*/ 54 h 57"/>
                <a:gd name="T30" fmla="*/ 148 w 158"/>
                <a:gd name="T31" fmla="*/ 50 h 57"/>
                <a:gd name="T32" fmla="*/ 152 w 158"/>
                <a:gd name="T33" fmla="*/ 48 h 57"/>
                <a:gd name="T34" fmla="*/ 156 w 158"/>
                <a:gd name="T35" fmla="*/ 42 h 57"/>
                <a:gd name="T36" fmla="*/ 156 w 158"/>
                <a:gd name="T37" fmla="*/ 36 h 57"/>
                <a:gd name="T38" fmla="*/ 158 w 158"/>
                <a:gd name="T39" fmla="*/ 3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8" h="57">
                  <a:moveTo>
                    <a:pt x="158" y="30"/>
                  </a:moveTo>
                  <a:lnTo>
                    <a:pt x="158" y="30"/>
                  </a:lnTo>
                  <a:lnTo>
                    <a:pt x="156" y="22"/>
                  </a:lnTo>
                  <a:lnTo>
                    <a:pt x="156" y="16"/>
                  </a:lnTo>
                  <a:lnTo>
                    <a:pt x="152" y="12"/>
                  </a:lnTo>
                  <a:lnTo>
                    <a:pt x="148" y="8"/>
                  </a:lnTo>
                  <a:lnTo>
                    <a:pt x="142" y="4"/>
                  </a:lnTo>
                  <a:lnTo>
                    <a:pt x="136" y="2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0" y="57"/>
                  </a:lnTo>
                  <a:lnTo>
                    <a:pt x="120" y="57"/>
                  </a:lnTo>
                  <a:lnTo>
                    <a:pt x="120" y="57"/>
                  </a:lnTo>
                  <a:lnTo>
                    <a:pt x="136" y="56"/>
                  </a:lnTo>
                  <a:lnTo>
                    <a:pt x="142" y="54"/>
                  </a:lnTo>
                  <a:lnTo>
                    <a:pt x="148" y="50"/>
                  </a:lnTo>
                  <a:lnTo>
                    <a:pt x="152" y="48"/>
                  </a:lnTo>
                  <a:lnTo>
                    <a:pt x="156" y="42"/>
                  </a:lnTo>
                  <a:lnTo>
                    <a:pt x="156" y="36"/>
                  </a:lnTo>
                  <a:lnTo>
                    <a:pt x="158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AF82FDDC-4F61-423C-8AD7-232F1884F44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67301" y="-2720975"/>
              <a:ext cx="342900" cy="328612"/>
            </a:xfrm>
            <a:custGeom>
              <a:avLst/>
              <a:gdLst>
                <a:gd name="T0" fmla="*/ 0 w 216"/>
                <a:gd name="T1" fmla="*/ 207 h 207"/>
                <a:gd name="T2" fmla="*/ 0 w 216"/>
                <a:gd name="T3" fmla="*/ 0 h 207"/>
                <a:gd name="T4" fmla="*/ 216 w 216"/>
                <a:gd name="T5" fmla="*/ 0 h 207"/>
                <a:gd name="T6" fmla="*/ 216 w 216"/>
                <a:gd name="T7" fmla="*/ 36 h 207"/>
                <a:gd name="T8" fmla="*/ 42 w 216"/>
                <a:gd name="T9" fmla="*/ 36 h 207"/>
                <a:gd name="T10" fmla="*/ 42 w 216"/>
                <a:gd name="T11" fmla="*/ 80 h 207"/>
                <a:gd name="T12" fmla="*/ 164 w 216"/>
                <a:gd name="T13" fmla="*/ 80 h 207"/>
                <a:gd name="T14" fmla="*/ 164 w 216"/>
                <a:gd name="T15" fmla="*/ 117 h 207"/>
                <a:gd name="T16" fmla="*/ 42 w 216"/>
                <a:gd name="T17" fmla="*/ 117 h 207"/>
                <a:gd name="T18" fmla="*/ 42 w 216"/>
                <a:gd name="T19" fmla="*/ 169 h 207"/>
                <a:gd name="T20" fmla="*/ 216 w 216"/>
                <a:gd name="T21" fmla="*/ 169 h 207"/>
                <a:gd name="T22" fmla="*/ 216 w 216"/>
                <a:gd name="T23" fmla="*/ 207 h 207"/>
                <a:gd name="T24" fmla="*/ 0 w 216"/>
                <a:gd name="T25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6" h="207">
                  <a:moveTo>
                    <a:pt x="0" y="207"/>
                  </a:moveTo>
                  <a:lnTo>
                    <a:pt x="0" y="0"/>
                  </a:lnTo>
                  <a:lnTo>
                    <a:pt x="216" y="0"/>
                  </a:lnTo>
                  <a:lnTo>
                    <a:pt x="216" y="36"/>
                  </a:lnTo>
                  <a:lnTo>
                    <a:pt x="42" y="36"/>
                  </a:lnTo>
                  <a:lnTo>
                    <a:pt x="42" y="80"/>
                  </a:lnTo>
                  <a:lnTo>
                    <a:pt x="164" y="80"/>
                  </a:lnTo>
                  <a:lnTo>
                    <a:pt x="164" y="117"/>
                  </a:lnTo>
                  <a:lnTo>
                    <a:pt x="42" y="117"/>
                  </a:lnTo>
                  <a:lnTo>
                    <a:pt x="42" y="169"/>
                  </a:lnTo>
                  <a:lnTo>
                    <a:pt x="216" y="169"/>
                  </a:lnTo>
                  <a:lnTo>
                    <a:pt x="216" y="207"/>
                  </a:lnTo>
                  <a:lnTo>
                    <a:pt x="0" y="207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9EF698FE-268A-4359-84EB-F49362E5E9C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67301" y="-2720975"/>
              <a:ext cx="342900" cy="328612"/>
            </a:xfrm>
            <a:custGeom>
              <a:avLst/>
              <a:gdLst>
                <a:gd name="T0" fmla="*/ 0 w 216"/>
                <a:gd name="T1" fmla="*/ 207 h 207"/>
                <a:gd name="T2" fmla="*/ 0 w 216"/>
                <a:gd name="T3" fmla="*/ 0 h 207"/>
                <a:gd name="T4" fmla="*/ 216 w 216"/>
                <a:gd name="T5" fmla="*/ 0 h 207"/>
                <a:gd name="T6" fmla="*/ 216 w 216"/>
                <a:gd name="T7" fmla="*/ 36 h 207"/>
                <a:gd name="T8" fmla="*/ 42 w 216"/>
                <a:gd name="T9" fmla="*/ 36 h 207"/>
                <a:gd name="T10" fmla="*/ 42 w 216"/>
                <a:gd name="T11" fmla="*/ 80 h 207"/>
                <a:gd name="T12" fmla="*/ 164 w 216"/>
                <a:gd name="T13" fmla="*/ 80 h 207"/>
                <a:gd name="T14" fmla="*/ 164 w 216"/>
                <a:gd name="T15" fmla="*/ 117 h 207"/>
                <a:gd name="T16" fmla="*/ 42 w 216"/>
                <a:gd name="T17" fmla="*/ 117 h 207"/>
                <a:gd name="T18" fmla="*/ 42 w 216"/>
                <a:gd name="T19" fmla="*/ 169 h 207"/>
                <a:gd name="T20" fmla="*/ 216 w 216"/>
                <a:gd name="T21" fmla="*/ 169 h 207"/>
                <a:gd name="T22" fmla="*/ 216 w 216"/>
                <a:gd name="T23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" h="207">
                  <a:moveTo>
                    <a:pt x="0" y="207"/>
                  </a:moveTo>
                  <a:lnTo>
                    <a:pt x="0" y="0"/>
                  </a:lnTo>
                  <a:lnTo>
                    <a:pt x="216" y="0"/>
                  </a:lnTo>
                  <a:lnTo>
                    <a:pt x="216" y="36"/>
                  </a:lnTo>
                  <a:lnTo>
                    <a:pt x="42" y="36"/>
                  </a:lnTo>
                  <a:lnTo>
                    <a:pt x="42" y="80"/>
                  </a:lnTo>
                  <a:lnTo>
                    <a:pt x="164" y="80"/>
                  </a:lnTo>
                  <a:lnTo>
                    <a:pt x="164" y="117"/>
                  </a:lnTo>
                  <a:lnTo>
                    <a:pt x="42" y="117"/>
                  </a:lnTo>
                  <a:lnTo>
                    <a:pt x="42" y="169"/>
                  </a:lnTo>
                  <a:lnTo>
                    <a:pt x="216" y="169"/>
                  </a:lnTo>
                  <a:lnTo>
                    <a:pt x="216" y="20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7DD44826-75AA-479A-8FFF-12FD0197F8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982913" y="-2720975"/>
              <a:ext cx="346075" cy="328612"/>
            </a:xfrm>
            <a:custGeom>
              <a:avLst/>
              <a:gdLst>
                <a:gd name="T0" fmla="*/ 0 w 218"/>
                <a:gd name="T1" fmla="*/ 207 h 207"/>
                <a:gd name="T2" fmla="*/ 0 w 218"/>
                <a:gd name="T3" fmla="*/ 0 h 207"/>
                <a:gd name="T4" fmla="*/ 218 w 218"/>
                <a:gd name="T5" fmla="*/ 0 h 207"/>
                <a:gd name="T6" fmla="*/ 218 w 218"/>
                <a:gd name="T7" fmla="*/ 36 h 207"/>
                <a:gd name="T8" fmla="*/ 42 w 218"/>
                <a:gd name="T9" fmla="*/ 36 h 207"/>
                <a:gd name="T10" fmla="*/ 42 w 218"/>
                <a:gd name="T11" fmla="*/ 80 h 207"/>
                <a:gd name="T12" fmla="*/ 164 w 218"/>
                <a:gd name="T13" fmla="*/ 80 h 207"/>
                <a:gd name="T14" fmla="*/ 164 w 218"/>
                <a:gd name="T15" fmla="*/ 117 h 207"/>
                <a:gd name="T16" fmla="*/ 42 w 218"/>
                <a:gd name="T17" fmla="*/ 117 h 207"/>
                <a:gd name="T18" fmla="*/ 42 w 218"/>
                <a:gd name="T19" fmla="*/ 169 h 207"/>
                <a:gd name="T20" fmla="*/ 218 w 218"/>
                <a:gd name="T21" fmla="*/ 169 h 207"/>
                <a:gd name="T22" fmla="*/ 218 w 218"/>
                <a:gd name="T23" fmla="*/ 207 h 207"/>
                <a:gd name="T24" fmla="*/ 0 w 218"/>
                <a:gd name="T25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8" h="207">
                  <a:moveTo>
                    <a:pt x="0" y="207"/>
                  </a:moveTo>
                  <a:lnTo>
                    <a:pt x="0" y="0"/>
                  </a:lnTo>
                  <a:lnTo>
                    <a:pt x="218" y="0"/>
                  </a:lnTo>
                  <a:lnTo>
                    <a:pt x="218" y="36"/>
                  </a:lnTo>
                  <a:lnTo>
                    <a:pt x="42" y="36"/>
                  </a:lnTo>
                  <a:lnTo>
                    <a:pt x="42" y="80"/>
                  </a:lnTo>
                  <a:lnTo>
                    <a:pt x="164" y="80"/>
                  </a:lnTo>
                  <a:lnTo>
                    <a:pt x="164" y="117"/>
                  </a:lnTo>
                  <a:lnTo>
                    <a:pt x="42" y="117"/>
                  </a:lnTo>
                  <a:lnTo>
                    <a:pt x="42" y="169"/>
                  </a:lnTo>
                  <a:lnTo>
                    <a:pt x="218" y="169"/>
                  </a:lnTo>
                  <a:lnTo>
                    <a:pt x="218" y="207"/>
                  </a:lnTo>
                  <a:lnTo>
                    <a:pt x="0" y="207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08F79F5D-7B49-4340-9D06-BD7C8D7FD9A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982913" y="-2720975"/>
              <a:ext cx="346075" cy="328612"/>
            </a:xfrm>
            <a:custGeom>
              <a:avLst/>
              <a:gdLst>
                <a:gd name="T0" fmla="*/ 0 w 218"/>
                <a:gd name="T1" fmla="*/ 207 h 207"/>
                <a:gd name="T2" fmla="*/ 0 w 218"/>
                <a:gd name="T3" fmla="*/ 0 h 207"/>
                <a:gd name="T4" fmla="*/ 218 w 218"/>
                <a:gd name="T5" fmla="*/ 0 h 207"/>
                <a:gd name="T6" fmla="*/ 218 w 218"/>
                <a:gd name="T7" fmla="*/ 36 h 207"/>
                <a:gd name="T8" fmla="*/ 42 w 218"/>
                <a:gd name="T9" fmla="*/ 36 h 207"/>
                <a:gd name="T10" fmla="*/ 42 w 218"/>
                <a:gd name="T11" fmla="*/ 80 h 207"/>
                <a:gd name="T12" fmla="*/ 164 w 218"/>
                <a:gd name="T13" fmla="*/ 80 h 207"/>
                <a:gd name="T14" fmla="*/ 164 w 218"/>
                <a:gd name="T15" fmla="*/ 117 h 207"/>
                <a:gd name="T16" fmla="*/ 42 w 218"/>
                <a:gd name="T17" fmla="*/ 117 h 207"/>
                <a:gd name="T18" fmla="*/ 42 w 218"/>
                <a:gd name="T19" fmla="*/ 169 h 207"/>
                <a:gd name="T20" fmla="*/ 218 w 218"/>
                <a:gd name="T21" fmla="*/ 169 h 207"/>
                <a:gd name="T22" fmla="*/ 218 w 218"/>
                <a:gd name="T23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8" h="207">
                  <a:moveTo>
                    <a:pt x="0" y="207"/>
                  </a:moveTo>
                  <a:lnTo>
                    <a:pt x="0" y="0"/>
                  </a:lnTo>
                  <a:lnTo>
                    <a:pt x="218" y="0"/>
                  </a:lnTo>
                  <a:lnTo>
                    <a:pt x="218" y="36"/>
                  </a:lnTo>
                  <a:lnTo>
                    <a:pt x="42" y="36"/>
                  </a:lnTo>
                  <a:lnTo>
                    <a:pt x="42" y="80"/>
                  </a:lnTo>
                  <a:lnTo>
                    <a:pt x="164" y="80"/>
                  </a:lnTo>
                  <a:lnTo>
                    <a:pt x="164" y="117"/>
                  </a:lnTo>
                  <a:lnTo>
                    <a:pt x="42" y="117"/>
                  </a:lnTo>
                  <a:lnTo>
                    <a:pt x="42" y="169"/>
                  </a:lnTo>
                  <a:lnTo>
                    <a:pt x="218" y="169"/>
                  </a:lnTo>
                  <a:lnTo>
                    <a:pt x="218" y="20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E7847E65-2332-4446-ADB7-6A1C087A608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4384676" y="-2720975"/>
              <a:ext cx="398463" cy="328612"/>
            </a:xfrm>
            <a:custGeom>
              <a:avLst/>
              <a:gdLst>
                <a:gd name="T0" fmla="*/ 251 w 251"/>
                <a:gd name="T1" fmla="*/ 151 h 207"/>
                <a:gd name="T2" fmla="*/ 245 w 251"/>
                <a:gd name="T3" fmla="*/ 175 h 207"/>
                <a:gd name="T4" fmla="*/ 231 w 251"/>
                <a:gd name="T5" fmla="*/ 191 h 207"/>
                <a:gd name="T6" fmla="*/ 205 w 251"/>
                <a:gd name="T7" fmla="*/ 203 h 207"/>
                <a:gd name="T8" fmla="*/ 168 w 251"/>
                <a:gd name="T9" fmla="*/ 207 h 207"/>
                <a:gd name="T10" fmla="*/ 0 w 251"/>
                <a:gd name="T11" fmla="*/ 0 h 207"/>
                <a:gd name="T12" fmla="*/ 170 w 251"/>
                <a:gd name="T13" fmla="*/ 0 h 207"/>
                <a:gd name="T14" fmla="*/ 200 w 251"/>
                <a:gd name="T15" fmla="*/ 4 h 207"/>
                <a:gd name="T16" fmla="*/ 223 w 251"/>
                <a:gd name="T17" fmla="*/ 16 h 207"/>
                <a:gd name="T18" fmla="*/ 237 w 251"/>
                <a:gd name="T19" fmla="*/ 34 h 207"/>
                <a:gd name="T20" fmla="*/ 243 w 251"/>
                <a:gd name="T21" fmla="*/ 58 h 207"/>
                <a:gd name="T22" fmla="*/ 241 w 251"/>
                <a:gd name="T23" fmla="*/ 70 h 207"/>
                <a:gd name="T24" fmla="*/ 229 w 251"/>
                <a:gd name="T25" fmla="*/ 92 h 207"/>
                <a:gd name="T26" fmla="*/ 217 w 251"/>
                <a:gd name="T27" fmla="*/ 99 h 207"/>
                <a:gd name="T28" fmla="*/ 243 w 251"/>
                <a:gd name="T29" fmla="*/ 121 h 207"/>
                <a:gd name="T30" fmla="*/ 249 w 251"/>
                <a:gd name="T31" fmla="*/ 133 h 207"/>
                <a:gd name="T32" fmla="*/ 202 w 251"/>
                <a:gd name="T33" fmla="*/ 60 h 207"/>
                <a:gd name="T34" fmla="*/ 200 w 251"/>
                <a:gd name="T35" fmla="*/ 50 h 207"/>
                <a:gd name="T36" fmla="*/ 184 w 251"/>
                <a:gd name="T37" fmla="*/ 38 h 207"/>
                <a:gd name="T38" fmla="*/ 40 w 251"/>
                <a:gd name="T39" fmla="*/ 36 h 207"/>
                <a:gd name="T40" fmla="*/ 172 w 251"/>
                <a:gd name="T41" fmla="*/ 84 h 207"/>
                <a:gd name="T42" fmla="*/ 184 w 251"/>
                <a:gd name="T43" fmla="*/ 82 h 207"/>
                <a:gd name="T44" fmla="*/ 200 w 251"/>
                <a:gd name="T45" fmla="*/ 70 h 207"/>
                <a:gd name="T46" fmla="*/ 211 w 251"/>
                <a:gd name="T47" fmla="*/ 145 h 207"/>
                <a:gd name="T48" fmla="*/ 209 w 251"/>
                <a:gd name="T49" fmla="*/ 141 h 207"/>
                <a:gd name="T50" fmla="*/ 205 w 251"/>
                <a:gd name="T51" fmla="*/ 131 h 207"/>
                <a:gd name="T52" fmla="*/ 188 w 251"/>
                <a:gd name="T53" fmla="*/ 121 h 207"/>
                <a:gd name="T54" fmla="*/ 40 w 251"/>
                <a:gd name="T55" fmla="*/ 119 h 207"/>
                <a:gd name="T56" fmla="*/ 168 w 251"/>
                <a:gd name="T57" fmla="*/ 169 h 207"/>
                <a:gd name="T58" fmla="*/ 186 w 251"/>
                <a:gd name="T59" fmla="*/ 167 h 207"/>
                <a:gd name="T60" fmla="*/ 205 w 251"/>
                <a:gd name="T61" fmla="*/ 159 h 207"/>
                <a:gd name="T62" fmla="*/ 209 w 251"/>
                <a:gd name="T63" fmla="*/ 151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51" h="207">
                  <a:moveTo>
                    <a:pt x="251" y="151"/>
                  </a:moveTo>
                  <a:lnTo>
                    <a:pt x="251" y="151"/>
                  </a:lnTo>
                  <a:lnTo>
                    <a:pt x="249" y="163"/>
                  </a:lnTo>
                  <a:lnTo>
                    <a:pt x="245" y="175"/>
                  </a:lnTo>
                  <a:lnTo>
                    <a:pt x="239" y="185"/>
                  </a:lnTo>
                  <a:lnTo>
                    <a:pt x="231" y="191"/>
                  </a:lnTo>
                  <a:lnTo>
                    <a:pt x="219" y="199"/>
                  </a:lnTo>
                  <a:lnTo>
                    <a:pt x="205" y="203"/>
                  </a:lnTo>
                  <a:lnTo>
                    <a:pt x="188" y="205"/>
                  </a:lnTo>
                  <a:lnTo>
                    <a:pt x="168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86" y="0"/>
                  </a:lnTo>
                  <a:lnTo>
                    <a:pt x="200" y="4"/>
                  </a:lnTo>
                  <a:lnTo>
                    <a:pt x="213" y="8"/>
                  </a:lnTo>
                  <a:lnTo>
                    <a:pt x="223" y="16"/>
                  </a:lnTo>
                  <a:lnTo>
                    <a:pt x="231" y="24"/>
                  </a:lnTo>
                  <a:lnTo>
                    <a:pt x="237" y="34"/>
                  </a:lnTo>
                  <a:lnTo>
                    <a:pt x="241" y="44"/>
                  </a:lnTo>
                  <a:lnTo>
                    <a:pt x="243" y="58"/>
                  </a:lnTo>
                  <a:lnTo>
                    <a:pt x="243" y="58"/>
                  </a:lnTo>
                  <a:lnTo>
                    <a:pt x="241" y="70"/>
                  </a:lnTo>
                  <a:lnTo>
                    <a:pt x="237" y="82"/>
                  </a:lnTo>
                  <a:lnTo>
                    <a:pt x="229" y="92"/>
                  </a:lnTo>
                  <a:lnTo>
                    <a:pt x="217" y="99"/>
                  </a:lnTo>
                  <a:lnTo>
                    <a:pt x="217" y="99"/>
                  </a:lnTo>
                  <a:lnTo>
                    <a:pt x="233" y="109"/>
                  </a:lnTo>
                  <a:lnTo>
                    <a:pt x="243" y="121"/>
                  </a:lnTo>
                  <a:lnTo>
                    <a:pt x="247" y="127"/>
                  </a:lnTo>
                  <a:lnTo>
                    <a:pt x="249" y="133"/>
                  </a:lnTo>
                  <a:lnTo>
                    <a:pt x="251" y="151"/>
                  </a:lnTo>
                  <a:close/>
                  <a:moveTo>
                    <a:pt x="202" y="60"/>
                  </a:moveTo>
                  <a:lnTo>
                    <a:pt x="202" y="60"/>
                  </a:lnTo>
                  <a:lnTo>
                    <a:pt x="200" y="50"/>
                  </a:lnTo>
                  <a:lnTo>
                    <a:pt x="194" y="42"/>
                  </a:lnTo>
                  <a:lnTo>
                    <a:pt x="184" y="38"/>
                  </a:lnTo>
                  <a:lnTo>
                    <a:pt x="172" y="36"/>
                  </a:lnTo>
                  <a:lnTo>
                    <a:pt x="40" y="36"/>
                  </a:lnTo>
                  <a:lnTo>
                    <a:pt x="40" y="84"/>
                  </a:lnTo>
                  <a:lnTo>
                    <a:pt x="172" y="84"/>
                  </a:lnTo>
                  <a:lnTo>
                    <a:pt x="172" y="84"/>
                  </a:lnTo>
                  <a:lnTo>
                    <a:pt x="184" y="82"/>
                  </a:lnTo>
                  <a:lnTo>
                    <a:pt x="194" y="78"/>
                  </a:lnTo>
                  <a:lnTo>
                    <a:pt x="200" y="70"/>
                  </a:lnTo>
                  <a:lnTo>
                    <a:pt x="202" y="60"/>
                  </a:lnTo>
                  <a:close/>
                  <a:moveTo>
                    <a:pt x="211" y="145"/>
                  </a:moveTo>
                  <a:lnTo>
                    <a:pt x="211" y="145"/>
                  </a:lnTo>
                  <a:lnTo>
                    <a:pt x="209" y="141"/>
                  </a:lnTo>
                  <a:lnTo>
                    <a:pt x="207" y="135"/>
                  </a:lnTo>
                  <a:lnTo>
                    <a:pt x="205" y="131"/>
                  </a:lnTo>
                  <a:lnTo>
                    <a:pt x="200" y="127"/>
                  </a:lnTo>
                  <a:lnTo>
                    <a:pt x="188" y="121"/>
                  </a:lnTo>
                  <a:lnTo>
                    <a:pt x="172" y="119"/>
                  </a:lnTo>
                  <a:lnTo>
                    <a:pt x="40" y="119"/>
                  </a:lnTo>
                  <a:lnTo>
                    <a:pt x="40" y="169"/>
                  </a:lnTo>
                  <a:lnTo>
                    <a:pt x="168" y="169"/>
                  </a:lnTo>
                  <a:lnTo>
                    <a:pt x="168" y="169"/>
                  </a:lnTo>
                  <a:lnTo>
                    <a:pt x="186" y="167"/>
                  </a:lnTo>
                  <a:lnTo>
                    <a:pt x="198" y="163"/>
                  </a:lnTo>
                  <a:lnTo>
                    <a:pt x="205" y="159"/>
                  </a:lnTo>
                  <a:lnTo>
                    <a:pt x="207" y="155"/>
                  </a:lnTo>
                  <a:lnTo>
                    <a:pt x="209" y="151"/>
                  </a:lnTo>
                  <a:lnTo>
                    <a:pt x="211" y="145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B0178B7B-A69B-4157-8BB2-FB72A4CB97A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384676" y="-2720975"/>
              <a:ext cx="398463" cy="328612"/>
            </a:xfrm>
            <a:custGeom>
              <a:avLst/>
              <a:gdLst>
                <a:gd name="T0" fmla="*/ 251 w 251"/>
                <a:gd name="T1" fmla="*/ 151 h 207"/>
                <a:gd name="T2" fmla="*/ 251 w 251"/>
                <a:gd name="T3" fmla="*/ 151 h 207"/>
                <a:gd name="T4" fmla="*/ 249 w 251"/>
                <a:gd name="T5" fmla="*/ 163 h 207"/>
                <a:gd name="T6" fmla="*/ 245 w 251"/>
                <a:gd name="T7" fmla="*/ 175 h 207"/>
                <a:gd name="T8" fmla="*/ 239 w 251"/>
                <a:gd name="T9" fmla="*/ 185 h 207"/>
                <a:gd name="T10" fmla="*/ 231 w 251"/>
                <a:gd name="T11" fmla="*/ 191 h 207"/>
                <a:gd name="T12" fmla="*/ 219 w 251"/>
                <a:gd name="T13" fmla="*/ 199 h 207"/>
                <a:gd name="T14" fmla="*/ 205 w 251"/>
                <a:gd name="T15" fmla="*/ 203 h 207"/>
                <a:gd name="T16" fmla="*/ 188 w 251"/>
                <a:gd name="T17" fmla="*/ 205 h 207"/>
                <a:gd name="T18" fmla="*/ 168 w 251"/>
                <a:gd name="T19" fmla="*/ 207 h 207"/>
                <a:gd name="T20" fmla="*/ 0 w 251"/>
                <a:gd name="T21" fmla="*/ 207 h 207"/>
                <a:gd name="T22" fmla="*/ 0 w 251"/>
                <a:gd name="T23" fmla="*/ 0 h 207"/>
                <a:gd name="T24" fmla="*/ 170 w 251"/>
                <a:gd name="T25" fmla="*/ 0 h 207"/>
                <a:gd name="T26" fmla="*/ 170 w 251"/>
                <a:gd name="T27" fmla="*/ 0 h 207"/>
                <a:gd name="T28" fmla="*/ 186 w 251"/>
                <a:gd name="T29" fmla="*/ 0 h 207"/>
                <a:gd name="T30" fmla="*/ 200 w 251"/>
                <a:gd name="T31" fmla="*/ 4 h 207"/>
                <a:gd name="T32" fmla="*/ 213 w 251"/>
                <a:gd name="T33" fmla="*/ 8 h 207"/>
                <a:gd name="T34" fmla="*/ 223 w 251"/>
                <a:gd name="T35" fmla="*/ 16 h 207"/>
                <a:gd name="T36" fmla="*/ 231 w 251"/>
                <a:gd name="T37" fmla="*/ 24 h 207"/>
                <a:gd name="T38" fmla="*/ 237 w 251"/>
                <a:gd name="T39" fmla="*/ 34 h 207"/>
                <a:gd name="T40" fmla="*/ 241 w 251"/>
                <a:gd name="T41" fmla="*/ 44 h 207"/>
                <a:gd name="T42" fmla="*/ 243 w 251"/>
                <a:gd name="T43" fmla="*/ 58 h 207"/>
                <a:gd name="T44" fmla="*/ 243 w 251"/>
                <a:gd name="T45" fmla="*/ 58 h 207"/>
                <a:gd name="T46" fmla="*/ 241 w 251"/>
                <a:gd name="T47" fmla="*/ 70 h 207"/>
                <a:gd name="T48" fmla="*/ 237 w 251"/>
                <a:gd name="T49" fmla="*/ 82 h 207"/>
                <a:gd name="T50" fmla="*/ 229 w 251"/>
                <a:gd name="T51" fmla="*/ 92 h 207"/>
                <a:gd name="T52" fmla="*/ 217 w 251"/>
                <a:gd name="T53" fmla="*/ 99 h 207"/>
                <a:gd name="T54" fmla="*/ 217 w 251"/>
                <a:gd name="T55" fmla="*/ 99 h 207"/>
                <a:gd name="T56" fmla="*/ 233 w 251"/>
                <a:gd name="T57" fmla="*/ 109 h 207"/>
                <a:gd name="T58" fmla="*/ 243 w 251"/>
                <a:gd name="T59" fmla="*/ 121 h 207"/>
                <a:gd name="T60" fmla="*/ 247 w 251"/>
                <a:gd name="T61" fmla="*/ 127 h 207"/>
                <a:gd name="T62" fmla="*/ 249 w 251"/>
                <a:gd name="T63" fmla="*/ 133 h 207"/>
                <a:gd name="T64" fmla="*/ 251 w 251"/>
                <a:gd name="T65" fmla="*/ 151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1" h="207">
                  <a:moveTo>
                    <a:pt x="251" y="151"/>
                  </a:moveTo>
                  <a:lnTo>
                    <a:pt x="251" y="151"/>
                  </a:lnTo>
                  <a:lnTo>
                    <a:pt x="249" y="163"/>
                  </a:lnTo>
                  <a:lnTo>
                    <a:pt x="245" y="175"/>
                  </a:lnTo>
                  <a:lnTo>
                    <a:pt x="239" y="185"/>
                  </a:lnTo>
                  <a:lnTo>
                    <a:pt x="231" y="191"/>
                  </a:lnTo>
                  <a:lnTo>
                    <a:pt x="219" y="199"/>
                  </a:lnTo>
                  <a:lnTo>
                    <a:pt x="205" y="203"/>
                  </a:lnTo>
                  <a:lnTo>
                    <a:pt x="188" y="205"/>
                  </a:lnTo>
                  <a:lnTo>
                    <a:pt x="168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86" y="0"/>
                  </a:lnTo>
                  <a:lnTo>
                    <a:pt x="200" y="4"/>
                  </a:lnTo>
                  <a:lnTo>
                    <a:pt x="213" y="8"/>
                  </a:lnTo>
                  <a:lnTo>
                    <a:pt x="223" y="16"/>
                  </a:lnTo>
                  <a:lnTo>
                    <a:pt x="231" y="24"/>
                  </a:lnTo>
                  <a:lnTo>
                    <a:pt x="237" y="34"/>
                  </a:lnTo>
                  <a:lnTo>
                    <a:pt x="241" y="44"/>
                  </a:lnTo>
                  <a:lnTo>
                    <a:pt x="243" y="58"/>
                  </a:lnTo>
                  <a:lnTo>
                    <a:pt x="243" y="58"/>
                  </a:lnTo>
                  <a:lnTo>
                    <a:pt x="241" y="70"/>
                  </a:lnTo>
                  <a:lnTo>
                    <a:pt x="237" y="82"/>
                  </a:lnTo>
                  <a:lnTo>
                    <a:pt x="229" y="92"/>
                  </a:lnTo>
                  <a:lnTo>
                    <a:pt x="217" y="99"/>
                  </a:lnTo>
                  <a:lnTo>
                    <a:pt x="217" y="99"/>
                  </a:lnTo>
                  <a:lnTo>
                    <a:pt x="233" y="109"/>
                  </a:lnTo>
                  <a:lnTo>
                    <a:pt x="243" y="121"/>
                  </a:lnTo>
                  <a:lnTo>
                    <a:pt x="247" y="127"/>
                  </a:lnTo>
                  <a:lnTo>
                    <a:pt x="249" y="133"/>
                  </a:lnTo>
                  <a:lnTo>
                    <a:pt x="251" y="15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31" name="Freeform 24">
              <a:extLst>
                <a:ext uri="{FF2B5EF4-FFF2-40B4-BE49-F238E27FC236}">
                  <a16:creationId xmlns:a16="http://schemas.microsoft.com/office/drawing/2014/main" id="{FB4B1A6A-1B0F-4163-BEEF-9CC64C4449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321176" y="-2663825"/>
              <a:ext cx="257175" cy="76200"/>
            </a:xfrm>
            <a:custGeom>
              <a:avLst/>
              <a:gdLst>
                <a:gd name="T0" fmla="*/ 162 w 162"/>
                <a:gd name="T1" fmla="*/ 24 h 48"/>
                <a:gd name="T2" fmla="*/ 162 w 162"/>
                <a:gd name="T3" fmla="*/ 24 h 48"/>
                <a:gd name="T4" fmla="*/ 160 w 162"/>
                <a:gd name="T5" fmla="*/ 14 h 48"/>
                <a:gd name="T6" fmla="*/ 154 w 162"/>
                <a:gd name="T7" fmla="*/ 6 h 48"/>
                <a:gd name="T8" fmla="*/ 144 w 162"/>
                <a:gd name="T9" fmla="*/ 2 h 48"/>
                <a:gd name="T10" fmla="*/ 132 w 162"/>
                <a:gd name="T11" fmla="*/ 0 h 48"/>
                <a:gd name="T12" fmla="*/ 0 w 162"/>
                <a:gd name="T13" fmla="*/ 0 h 48"/>
                <a:gd name="T14" fmla="*/ 0 w 162"/>
                <a:gd name="T15" fmla="*/ 48 h 48"/>
                <a:gd name="T16" fmla="*/ 132 w 162"/>
                <a:gd name="T17" fmla="*/ 48 h 48"/>
                <a:gd name="T18" fmla="*/ 132 w 162"/>
                <a:gd name="T19" fmla="*/ 48 h 48"/>
                <a:gd name="T20" fmla="*/ 144 w 162"/>
                <a:gd name="T21" fmla="*/ 46 h 48"/>
                <a:gd name="T22" fmla="*/ 154 w 162"/>
                <a:gd name="T23" fmla="*/ 42 h 48"/>
                <a:gd name="T24" fmla="*/ 160 w 162"/>
                <a:gd name="T25" fmla="*/ 34 h 48"/>
                <a:gd name="T26" fmla="*/ 162 w 162"/>
                <a:gd name="T27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2" h="48">
                  <a:moveTo>
                    <a:pt x="162" y="24"/>
                  </a:moveTo>
                  <a:lnTo>
                    <a:pt x="162" y="24"/>
                  </a:lnTo>
                  <a:lnTo>
                    <a:pt x="160" y="14"/>
                  </a:lnTo>
                  <a:lnTo>
                    <a:pt x="154" y="6"/>
                  </a:lnTo>
                  <a:lnTo>
                    <a:pt x="144" y="2"/>
                  </a:lnTo>
                  <a:lnTo>
                    <a:pt x="132" y="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32" y="48"/>
                  </a:lnTo>
                  <a:lnTo>
                    <a:pt x="132" y="48"/>
                  </a:lnTo>
                  <a:lnTo>
                    <a:pt x="144" y="46"/>
                  </a:lnTo>
                  <a:lnTo>
                    <a:pt x="154" y="42"/>
                  </a:lnTo>
                  <a:lnTo>
                    <a:pt x="160" y="34"/>
                  </a:lnTo>
                  <a:lnTo>
                    <a:pt x="162" y="2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36E03796-9DC3-4171-AE42-35EBD5F239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321176" y="-2532063"/>
              <a:ext cx="271463" cy="79375"/>
            </a:xfrm>
            <a:custGeom>
              <a:avLst/>
              <a:gdLst>
                <a:gd name="T0" fmla="*/ 171 w 171"/>
                <a:gd name="T1" fmla="*/ 26 h 50"/>
                <a:gd name="T2" fmla="*/ 171 w 171"/>
                <a:gd name="T3" fmla="*/ 26 h 50"/>
                <a:gd name="T4" fmla="*/ 169 w 171"/>
                <a:gd name="T5" fmla="*/ 22 h 50"/>
                <a:gd name="T6" fmla="*/ 167 w 171"/>
                <a:gd name="T7" fmla="*/ 16 h 50"/>
                <a:gd name="T8" fmla="*/ 165 w 171"/>
                <a:gd name="T9" fmla="*/ 12 h 50"/>
                <a:gd name="T10" fmla="*/ 160 w 171"/>
                <a:gd name="T11" fmla="*/ 8 h 50"/>
                <a:gd name="T12" fmla="*/ 148 w 171"/>
                <a:gd name="T13" fmla="*/ 2 h 50"/>
                <a:gd name="T14" fmla="*/ 132 w 171"/>
                <a:gd name="T15" fmla="*/ 0 h 50"/>
                <a:gd name="T16" fmla="*/ 0 w 171"/>
                <a:gd name="T17" fmla="*/ 0 h 50"/>
                <a:gd name="T18" fmla="*/ 0 w 171"/>
                <a:gd name="T19" fmla="*/ 50 h 50"/>
                <a:gd name="T20" fmla="*/ 128 w 171"/>
                <a:gd name="T21" fmla="*/ 50 h 50"/>
                <a:gd name="T22" fmla="*/ 128 w 171"/>
                <a:gd name="T23" fmla="*/ 50 h 50"/>
                <a:gd name="T24" fmla="*/ 146 w 171"/>
                <a:gd name="T25" fmla="*/ 48 h 50"/>
                <a:gd name="T26" fmla="*/ 158 w 171"/>
                <a:gd name="T27" fmla="*/ 44 h 50"/>
                <a:gd name="T28" fmla="*/ 165 w 171"/>
                <a:gd name="T29" fmla="*/ 40 h 50"/>
                <a:gd name="T30" fmla="*/ 167 w 171"/>
                <a:gd name="T31" fmla="*/ 36 h 50"/>
                <a:gd name="T32" fmla="*/ 169 w 171"/>
                <a:gd name="T33" fmla="*/ 32 h 50"/>
                <a:gd name="T34" fmla="*/ 171 w 171"/>
                <a:gd name="T3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1" h="50">
                  <a:moveTo>
                    <a:pt x="171" y="26"/>
                  </a:moveTo>
                  <a:lnTo>
                    <a:pt x="171" y="26"/>
                  </a:lnTo>
                  <a:lnTo>
                    <a:pt x="169" y="22"/>
                  </a:lnTo>
                  <a:lnTo>
                    <a:pt x="167" y="16"/>
                  </a:lnTo>
                  <a:lnTo>
                    <a:pt x="165" y="12"/>
                  </a:lnTo>
                  <a:lnTo>
                    <a:pt x="160" y="8"/>
                  </a:lnTo>
                  <a:lnTo>
                    <a:pt x="148" y="2"/>
                  </a:lnTo>
                  <a:lnTo>
                    <a:pt x="132" y="0"/>
                  </a:lnTo>
                  <a:lnTo>
                    <a:pt x="0" y="0"/>
                  </a:lnTo>
                  <a:lnTo>
                    <a:pt x="0" y="50"/>
                  </a:lnTo>
                  <a:lnTo>
                    <a:pt x="128" y="50"/>
                  </a:lnTo>
                  <a:lnTo>
                    <a:pt x="128" y="50"/>
                  </a:lnTo>
                  <a:lnTo>
                    <a:pt x="146" y="48"/>
                  </a:lnTo>
                  <a:lnTo>
                    <a:pt x="158" y="44"/>
                  </a:lnTo>
                  <a:lnTo>
                    <a:pt x="165" y="40"/>
                  </a:lnTo>
                  <a:lnTo>
                    <a:pt x="167" y="36"/>
                  </a:lnTo>
                  <a:lnTo>
                    <a:pt x="169" y="32"/>
                  </a:lnTo>
                  <a:lnTo>
                    <a:pt x="171" y="2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33" name="Freeform 26">
              <a:extLst>
                <a:ext uri="{FF2B5EF4-FFF2-40B4-BE49-F238E27FC236}">
                  <a16:creationId xmlns:a16="http://schemas.microsoft.com/office/drawing/2014/main" id="{88969F74-7C7E-4207-BD90-537DDCC4004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3906838" y="-2720975"/>
              <a:ext cx="381000" cy="328612"/>
            </a:xfrm>
            <a:custGeom>
              <a:avLst/>
              <a:gdLst>
                <a:gd name="T0" fmla="*/ 240 w 240"/>
                <a:gd name="T1" fmla="*/ 66 h 207"/>
                <a:gd name="T2" fmla="*/ 240 w 240"/>
                <a:gd name="T3" fmla="*/ 66 h 207"/>
                <a:gd name="T4" fmla="*/ 240 w 240"/>
                <a:gd name="T5" fmla="*/ 80 h 207"/>
                <a:gd name="T6" fmla="*/ 236 w 240"/>
                <a:gd name="T7" fmla="*/ 93 h 207"/>
                <a:gd name="T8" fmla="*/ 230 w 240"/>
                <a:gd name="T9" fmla="*/ 103 h 207"/>
                <a:gd name="T10" fmla="*/ 220 w 240"/>
                <a:gd name="T11" fmla="*/ 113 h 207"/>
                <a:gd name="T12" fmla="*/ 210 w 240"/>
                <a:gd name="T13" fmla="*/ 121 h 207"/>
                <a:gd name="T14" fmla="*/ 196 w 240"/>
                <a:gd name="T15" fmla="*/ 125 h 207"/>
                <a:gd name="T16" fmla="*/ 180 w 240"/>
                <a:gd name="T17" fmla="*/ 129 h 207"/>
                <a:gd name="T18" fmla="*/ 162 w 240"/>
                <a:gd name="T19" fmla="*/ 131 h 207"/>
                <a:gd name="T20" fmla="*/ 42 w 240"/>
                <a:gd name="T21" fmla="*/ 131 h 207"/>
                <a:gd name="T22" fmla="*/ 42 w 240"/>
                <a:gd name="T23" fmla="*/ 207 h 207"/>
                <a:gd name="T24" fmla="*/ 0 w 240"/>
                <a:gd name="T25" fmla="*/ 207 h 207"/>
                <a:gd name="T26" fmla="*/ 0 w 240"/>
                <a:gd name="T27" fmla="*/ 0 h 207"/>
                <a:gd name="T28" fmla="*/ 168 w 240"/>
                <a:gd name="T29" fmla="*/ 0 h 207"/>
                <a:gd name="T30" fmla="*/ 168 w 240"/>
                <a:gd name="T31" fmla="*/ 0 h 207"/>
                <a:gd name="T32" fmla="*/ 184 w 240"/>
                <a:gd name="T33" fmla="*/ 0 h 207"/>
                <a:gd name="T34" fmla="*/ 198 w 240"/>
                <a:gd name="T35" fmla="*/ 4 h 207"/>
                <a:gd name="T36" fmla="*/ 210 w 240"/>
                <a:gd name="T37" fmla="*/ 10 h 207"/>
                <a:gd name="T38" fmla="*/ 222 w 240"/>
                <a:gd name="T39" fmla="*/ 18 h 207"/>
                <a:gd name="T40" fmla="*/ 230 w 240"/>
                <a:gd name="T41" fmla="*/ 26 h 207"/>
                <a:gd name="T42" fmla="*/ 236 w 240"/>
                <a:gd name="T43" fmla="*/ 38 h 207"/>
                <a:gd name="T44" fmla="*/ 240 w 240"/>
                <a:gd name="T45" fmla="*/ 52 h 207"/>
                <a:gd name="T46" fmla="*/ 240 w 240"/>
                <a:gd name="T47" fmla="*/ 66 h 207"/>
                <a:gd name="T48" fmla="*/ 200 w 240"/>
                <a:gd name="T49" fmla="*/ 66 h 207"/>
                <a:gd name="T50" fmla="*/ 200 w 240"/>
                <a:gd name="T51" fmla="*/ 66 h 207"/>
                <a:gd name="T52" fmla="*/ 198 w 240"/>
                <a:gd name="T53" fmla="*/ 58 h 207"/>
                <a:gd name="T54" fmla="*/ 198 w 240"/>
                <a:gd name="T55" fmla="*/ 52 h 207"/>
                <a:gd name="T56" fmla="*/ 194 w 240"/>
                <a:gd name="T57" fmla="*/ 48 h 207"/>
                <a:gd name="T58" fmla="*/ 190 w 240"/>
                <a:gd name="T59" fmla="*/ 44 h 207"/>
                <a:gd name="T60" fmla="*/ 184 w 240"/>
                <a:gd name="T61" fmla="*/ 40 h 207"/>
                <a:gd name="T62" fmla="*/ 178 w 240"/>
                <a:gd name="T63" fmla="*/ 38 h 207"/>
                <a:gd name="T64" fmla="*/ 160 w 240"/>
                <a:gd name="T65" fmla="*/ 36 h 207"/>
                <a:gd name="T66" fmla="*/ 42 w 240"/>
                <a:gd name="T67" fmla="*/ 36 h 207"/>
                <a:gd name="T68" fmla="*/ 42 w 240"/>
                <a:gd name="T69" fmla="*/ 93 h 207"/>
                <a:gd name="T70" fmla="*/ 162 w 240"/>
                <a:gd name="T71" fmla="*/ 93 h 207"/>
                <a:gd name="T72" fmla="*/ 162 w 240"/>
                <a:gd name="T73" fmla="*/ 93 h 207"/>
                <a:gd name="T74" fmla="*/ 178 w 240"/>
                <a:gd name="T75" fmla="*/ 92 h 207"/>
                <a:gd name="T76" fmla="*/ 184 w 240"/>
                <a:gd name="T77" fmla="*/ 90 h 207"/>
                <a:gd name="T78" fmla="*/ 190 w 240"/>
                <a:gd name="T79" fmla="*/ 86 h 207"/>
                <a:gd name="T80" fmla="*/ 194 w 240"/>
                <a:gd name="T81" fmla="*/ 84 h 207"/>
                <a:gd name="T82" fmla="*/ 198 w 240"/>
                <a:gd name="T83" fmla="*/ 78 h 207"/>
                <a:gd name="T84" fmla="*/ 198 w 240"/>
                <a:gd name="T85" fmla="*/ 72 h 207"/>
                <a:gd name="T86" fmla="*/ 200 w 240"/>
                <a:gd name="T87" fmla="*/ 6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0" h="207">
                  <a:moveTo>
                    <a:pt x="240" y="66"/>
                  </a:moveTo>
                  <a:lnTo>
                    <a:pt x="240" y="66"/>
                  </a:lnTo>
                  <a:lnTo>
                    <a:pt x="240" y="80"/>
                  </a:lnTo>
                  <a:lnTo>
                    <a:pt x="236" y="93"/>
                  </a:lnTo>
                  <a:lnTo>
                    <a:pt x="230" y="103"/>
                  </a:lnTo>
                  <a:lnTo>
                    <a:pt x="220" y="113"/>
                  </a:lnTo>
                  <a:lnTo>
                    <a:pt x="210" y="121"/>
                  </a:lnTo>
                  <a:lnTo>
                    <a:pt x="196" y="125"/>
                  </a:lnTo>
                  <a:lnTo>
                    <a:pt x="180" y="129"/>
                  </a:lnTo>
                  <a:lnTo>
                    <a:pt x="162" y="131"/>
                  </a:lnTo>
                  <a:lnTo>
                    <a:pt x="42" y="131"/>
                  </a:lnTo>
                  <a:lnTo>
                    <a:pt x="42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84" y="0"/>
                  </a:lnTo>
                  <a:lnTo>
                    <a:pt x="198" y="4"/>
                  </a:lnTo>
                  <a:lnTo>
                    <a:pt x="210" y="10"/>
                  </a:lnTo>
                  <a:lnTo>
                    <a:pt x="222" y="18"/>
                  </a:lnTo>
                  <a:lnTo>
                    <a:pt x="230" y="26"/>
                  </a:lnTo>
                  <a:lnTo>
                    <a:pt x="236" y="38"/>
                  </a:lnTo>
                  <a:lnTo>
                    <a:pt x="240" y="52"/>
                  </a:lnTo>
                  <a:lnTo>
                    <a:pt x="240" y="66"/>
                  </a:lnTo>
                  <a:close/>
                  <a:moveTo>
                    <a:pt x="200" y="66"/>
                  </a:moveTo>
                  <a:lnTo>
                    <a:pt x="200" y="66"/>
                  </a:lnTo>
                  <a:lnTo>
                    <a:pt x="198" y="58"/>
                  </a:lnTo>
                  <a:lnTo>
                    <a:pt x="198" y="52"/>
                  </a:lnTo>
                  <a:lnTo>
                    <a:pt x="194" y="48"/>
                  </a:lnTo>
                  <a:lnTo>
                    <a:pt x="190" y="44"/>
                  </a:lnTo>
                  <a:lnTo>
                    <a:pt x="184" y="40"/>
                  </a:lnTo>
                  <a:lnTo>
                    <a:pt x="178" y="38"/>
                  </a:lnTo>
                  <a:lnTo>
                    <a:pt x="160" y="36"/>
                  </a:lnTo>
                  <a:lnTo>
                    <a:pt x="42" y="36"/>
                  </a:lnTo>
                  <a:lnTo>
                    <a:pt x="42" y="93"/>
                  </a:lnTo>
                  <a:lnTo>
                    <a:pt x="162" y="93"/>
                  </a:lnTo>
                  <a:lnTo>
                    <a:pt x="162" y="93"/>
                  </a:lnTo>
                  <a:lnTo>
                    <a:pt x="178" y="92"/>
                  </a:lnTo>
                  <a:lnTo>
                    <a:pt x="184" y="90"/>
                  </a:lnTo>
                  <a:lnTo>
                    <a:pt x="190" y="86"/>
                  </a:lnTo>
                  <a:lnTo>
                    <a:pt x="194" y="84"/>
                  </a:lnTo>
                  <a:lnTo>
                    <a:pt x="198" y="78"/>
                  </a:lnTo>
                  <a:lnTo>
                    <a:pt x="198" y="72"/>
                  </a:lnTo>
                  <a:lnTo>
                    <a:pt x="200" y="66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34" name="Freeform 27">
              <a:extLst>
                <a:ext uri="{FF2B5EF4-FFF2-40B4-BE49-F238E27FC236}">
                  <a16:creationId xmlns:a16="http://schemas.microsoft.com/office/drawing/2014/main" id="{2CBCADE0-3447-4C7D-953F-89B2CA09909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3906838" y="-2720975"/>
              <a:ext cx="381000" cy="328612"/>
            </a:xfrm>
            <a:custGeom>
              <a:avLst/>
              <a:gdLst>
                <a:gd name="T0" fmla="*/ 240 w 240"/>
                <a:gd name="T1" fmla="*/ 66 h 207"/>
                <a:gd name="T2" fmla="*/ 240 w 240"/>
                <a:gd name="T3" fmla="*/ 66 h 207"/>
                <a:gd name="T4" fmla="*/ 240 w 240"/>
                <a:gd name="T5" fmla="*/ 80 h 207"/>
                <a:gd name="T6" fmla="*/ 236 w 240"/>
                <a:gd name="T7" fmla="*/ 93 h 207"/>
                <a:gd name="T8" fmla="*/ 230 w 240"/>
                <a:gd name="T9" fmla="*/ 103 h 207"/>
                <a:gd name="T10" fmla="*/ 220 w 240"/>
                <a:gd name="T11" fmla="*/ 113 h 207"/>
                <a:gd name="T12" fmla="*/ 210 w 240"/>
                <a:gd name="T13" fmla="*/ 121 h 207"/>
                <a:gd name="T14" fmla="*/ 196 w 240"/>
                <a:gd name="T15" fmla="*/ 125 h 207"/>
                <a:gd name="T16" fmla="*/ 180 w 240"/>
                <a:gd name="T17" fmla="*/ 129 h 207"/>
                <a:gd name="T18" fmla="*/ 162 w 240"/>
                <a:gd name="T19" fmla="*/ 131 h 207"/>
                <a:gd name="T20" fmla="*/ 42 w 240"/>
                <a:gd name="T21" fmla="*/ 131 h 207"/>
                <a:gd name="T22" fmla="*/ 42 w 240"/>
                <a:gd name="T23" fmla="*/ 207 h 207"/>
                <a:gd name="T24" fmla="*/ 0 w 240"/>
                <a:gd name="T25" fmla="*/ 207 h 207"/>
                <a:gd name="T26" fmla="*/ 0 w 240"/>
                <a:gd name="T27" fmla="*/ 0 h 207"/>
                <a:gd name="T28" fmla="*/ 168 w 240"/>
                <a:gd name="T29" fmla="*/ 0 h 207"/>
                <a:gd name="T30" fmla="*/ 168 w 240"/>
                <a:gd name="T31" fmla="*/ 0 h 207"/>
                <a:gd name="T32" fmla="*/ 184 w 240"/>
                <a:gd name="T33" fmla="*/ 0 h 207"/>
                <a:gd name="T34" fmla="*/ 198 w 240"/>
                <a:gd name="T35" fmla="*/ 4 h 207"/>
                <a:gd name="T36" fmla="*/ 210 w 240"/>
                <a:gd name="T37" fmla="*/ 10 h 207"/>
                <a:gd name="T38" fmla="*/ 222 w 240"/>
                <a:gd name="T39" fmla="*/ 18 h 207"/>
                <a:gd name="T40" fmla="*/ 230 w 240"/>
                <a:gd name="T41" fmla="*/ 26 h 207"/>
                <a:gd name="T42" fmla="*/ 236 w 240"/>
                <a:gd name="T43" fmla="*/ 38 h 207"/>
                <a:gd name="T44" fmla="*/ 240 w 240"/>
                <a:gd name="T45" fmla="*/ 52 h 207"/>
                <a:gd name="T46" fmla="*/ 240 w 240"/>
                <a:gd name="T47" fmla="*/ 6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0" h="207">
                  <a:moveTo>
                    <a:pt x="240" y="66"/>
                  </a:moveTo>
                  <a:lnTo>
                    <a:pt x="240" y="66"/>
                  </a:lnTo>
                  <a:lnTo>
                    <a:pt x="240" y="80"/>
                  </a:lnTo>
                  <a:lnTo>
                    <a:pt x="236" y="93"/>
                  </a:lnTo>
                  <a:lnTo>
                    <a:pt x="230" y="103"/>
                  </a:lnTo>
                  <a:lnTo>
                    <a:pt x="220" y="113"/>
                  </a:lnTo>
                  <a:lnTo>
                    <a:pt x="210" y="121"/>
                  </a:lnTo>
                  <a:lnTo>
                    <a:pt x="196" y="125"/>
                  </a:lnTo>
                  <a:lnTo>
                    <a:pt x="180" y="129"/>
                  </a:lnTo>
                  <a:lnTo>
                    <a:pt x="162" y="131"/>
                  </a:lnTo>
                  <a:lnTo>
                    <a:pt x="42" y="131"/>
                  </a:lnTo>
                  <a:lnTo>
                    <a:pt x="42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84" y="0"/>
                  </a:lnTo>
                  <a:lnTo>
                    <a:pt x="198" y="4"/>
                  </a:lnTo>
                  <a:lnTo>
                    <a:pt x="210" y="10"/>
                  </a:lnTo>
                  <a:lnTo>
                    <a:pt x="222" y="18"/>
                  </a:lnTo>
                  <a:lnTo>
                    <a:pt x="230" y="26"/>
                  </a:lnTo>
                  <a:lnTo>
                    <a:pt x="236" y="38"/>
                  </a:lnTo>
                  <a:lnTo>
                    <a:pt x="240" y="52"/>
                  </a:lnTo>
                  <a:lnTo>
                    <a:pt x="240" y="6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35" name="Freeform 28">
              <a:extLst>
                <a:ext uri="{FF2B5EF4-FFF2-40B4-BE49-F238E27FC236}">
                  <a16:creationId xmlns:a16="http://schemas.microsoft.com/office/drawing/2014/main" id="{8952AC17-92AB-48CF-8590-F3F1A97898B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3840163" y="-2663825"/>
              <a:ext cx="250825" cy="90487"/>
            </a:xfrm>
            <a:custGeom>
              <a:avLst/>
              <a:gdLst>
                <a:gd name="T0" fmla="*/ 158 w 158"/>
                <a:gd name="T1" fmla="*/ 30 h 57"/>
                <a:gd name="T2" fmla="*/ 158 w 158"/>
                <a:gd name="T3" fmla="*/ 30 h 57"/>
                <a:gd name="T4" fmla="*/ 156 w 158"/>
                <a:gd name="T5" fmla="*/ 22 h 57"/>
                <a:gd name="T6" fmla="*/ 156 w 158"/>
                <a:gd name="T7" fmla="*/ 16 h 57"/>
                <a:gd name="T8" fmla="*/ 152 w 158"/>
                <a:gd name="T9" fmla="*/ 12 h 57"/>
                <a:gd name="T10" fmla="*/ 148 w 158"/>
                <a:gd name="T11" fmla="*/ 8 h 57"/>
                <a:gd name="T12" fmla="*/ 142 w 158"/>
                <a:gd name="T13" fmla="*/ 4 h 57"/>
                <a:gd name="T14" fmla="*/ 136 w 158"/>
                <a:gd name="T15" fmla="*/ 2 h 57"/>
                <a:gd name="T16" fmla="*/ 118 w 158"/>
                <a:gd name="T17" fmla="*/ 0 h 57"/>
                <a:gd name="T18" fmla="*/ 0 w 158"/>
                <a:gd name="T19" fmla="*/ 0 h 57"/>
                <a:gd name="T20" fmla="*/ 0 w 158"/>
                <a:gd name="T21" fmla="*/ 57 h 57"/>
                <a:gd name="T22" fmla="*/ 120 w 158"/>
                <a:gd name="T23" fmla="*/ 57 h 57"/>
                <a:gd name="T24" fmla="*/ 120 w 158"/>
                <a:gd name="T25" fmla="*/ 57 h 57"/>
                <a:gd name="T26" fmla="*/ 136 w 158"/>
                <a:gd name="T27" fmla="*/ 56 h 57"/>
                <a:gd name="T28" fmla="*/ 142 w 158"/>
                <a:gd name="T29" fmla="*/ 54 h 57"/>
                <a:gd name="T30" fmla="*/ 148 w 158"/>
                <a:gd name="T31" fmla="*/ 50 h 57"/>
                <a:gd name="T32" fmla="*/ 152 w 158"/>
                <a:gd name="T33" fmla="*/ 48 h 57"/>
                <a:gd name="T34" fmla="*/ 156 w 158"/>
                <a:gd name="T35" fmla="*/ 42 h 57"/>
                <a:gd name="T36" fmla="*/ 156 w 158"/>
                <a:gd name="T37" fmla="*/ 36 h 57"/>
                <a:gd name="T38" fmla="*/ 158 w 158"/>
                <a:gd name="T39" fmla="*/ 3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8" h="57">
                  <a:moveTo>
                    <a:pt x="158" y="30"/>
                  </a:moveTo>
                  <a:lnTo>
                    <a:pt x="158" y="30"/>
                  </a:lnTo>
                  <a:lnTo>
                    <a:pt x="156" y="22"/>
                  </a:lnTo>
                  <a:lnTo>
                    <a:pt x="156" y="16"/>
                  </a:lnTo>
                  <a:lnTo>
                    <a:pt x="152" y="12"/>
                  </a:lnTo>
                  <a:lnTo>
                    <a:pt x="148" y="8"/>
                  </a:lnTo>
                  <a:lnTo>
                    <a:pt x="142" y="4"/>
                  </a:lnTo>
                  <a:lnTo>
                    <a:pt x="136" y="2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0" y="57"/>
                  </a:lnTo>
                  <a:lnTo>
                    <a:pt x="120" y="57"/>
                  </a:lnTo>
                  <a:lnTo>
                    <a:pt x="120" y="57"/>
                  </a:lnTo>
                  <a:lnTo>
                    <a:pt x="136" y="56"/>
                  </a:lnTo>
                  <a:lnTo>
                    <a:pt x="142" y="54"/>
                  </a:lnTo>
                  <a:lnTo>
                    <a:pt x="148" y="50"/>
                  </a:lnTo>
                  <a:lnTo>
                    <a:pt x="152" y="48"/>
                  </a:lnTo>
                  <a:lnTo>
                    <a:pt x="156" y="42"/>
                  </a:lnTo>
                  <a:lnTo>
                    <a:pt x="156" y="36"/>
                  </a:lnTo>
                  <a:lnTo>
                    <a:pt x="158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36" name="Freeform 29">
              <a:extLst>
                <a:ext uri="{FF2B5EF4-FFF2-40B4-BE49-F238E27FC236}">
                  <a16:creationId xmlns:a16="http://schemas.microsoft.com/office/drawing/2014/main" id="{DF8B99C3-7D61-4948-BB7A-516812186FA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3475038" y="-2733675"/>
              <a:ext cx="415925" cy="347662"/>
            </a:xfrm>
            <a:custGeom>
              <a:avLst/>
              <a:gdLst>
                <a:gd name="T0" fmla="*/ 224 w 262"/>
                <a:gd name="T1" fmla="*/ 70 h 219"/>
                <a:gd name="T2" fmla="*/ 188 w 262"/>
                <a:gd name="T3" fmla="*/ 46 h 219"/>
                <a:gd name="T4" fmla="*/ 140 w 262"/>
                <a:gd name="T5" fmla="*/ 38 h 219"/>
                <a:gd name="T6" fmla="*/ 118 w 262"/>
                <a:gd name="T7" fmla="*/ 38 h 219"/>
                <a:gd name="T8" fmla="*/ 82 w 262"/>
                <a:gd name="T9" fmla="*/ 50 h 219"/>
                <a:gd name="T10" fmla="*/ 58 w 262"/>
                <a:gd name="T11" fmla="*/ 68 h 219"/>
                <a:gd name="T12" fmla="*/ 44 w 262"/>
                <a:gd name="T13" fmla="*/ 96 h 219"/>
                <a:gd name="T14" fmla="*/ 42 w 262"/>
                <a:gd name="T15" fmla="*/ 109 h 219"/>
                <a:gd name="T16" fmla="*/ 48 w 262"/>
                <a:gd name="T17" fmla="*/ 139 h 219"/>
                <a:gd name="T18" fmla="*/ 68 w 262"/>
                <a:gd name="T19" fmla="*/ 163 h 219"/>
                <a:gd name="T20" fmla="*/ 98 w 262"/>
                <a:gd name="T21" fmla="*/ 179 h 219"/>
                <a:gd name="T22" fmla="*/ 140 w 262"/>
                <a:gd name="T23" fmla="*/ 183 h 219"/>
                <a:gd name="T24" fmla="*/ 164 w 262"/>
                <a:gd name="T25" fmla="*/ 181 h 219"/>
                <a:gd name="T26" fmla="*/ 188 w 262"/>
                <a:gd name="T27" fmla="*/ 175 h 219"/>
                <a:gd name="T28" fmla="*/ 206 w 262"/>
                <a:gd name="T29" fmla="*/ 165 h 219"/>
                <a:gd name="T30" fmla="*/ 224 w 262"/>
                <a:gd name="T31" fmla="*/ 149 h 219"/>
                <a:gd name="T32" fmla="*/ 260 w 262"/>
                <a:gd name="T33" fmla="*/ 169 h 219"/>
                <a:gd name="T34" fmla="*/ 234 w 262"/>
                <a:gd name="T35" fmla="*/ 191 h 219"/>
                <a:gd name="T36" fmla="*/ 206 w 262"/>
                <a:gd name="T37" fmla="*/ 207 h 219"/>
                <a:gd name="T38" fmla="*/ 174 w 262"/>
                <a:gd name="T39" fmla="*/ 217 h 219"/>
                <a:gd name="T40" fmla="*/ 138 w 262"/>
                <a:gd name="T41" fmla="*/ 219 h 219"/>
                <a:gd name="T42" fmla="*/ 108 w 262"/>
                <a:gd name="T43" fmla="*/ 217 h 219"/>
                <a:gd name="T44" fmla="*/ 58 w 262"/>
                <a:gd name="T45" fmla="*/ 201 h 219"/>
                <a:gd name="T46" fmla="*/ 30 w 262"/>
                <a:gd name="T47" fmla="*/ 181 h 219"/>
                <a:gd name="T48" fmla="*/ 16 w 262"/>
                <a:gd name="T49" fmla="*/ 163 h 219"/>
                <a:gd name="T50" fmla="*/ 6 w 262"/>
                <a:gd name="T51" fmla="*/ 143 h 219"/>
                <a:gd name="T52" fmla="*/ 0 w 262"/>
                <a:gd name="T53" fmla="*/ 121 h 219"/>
                <a:gd name="T54" fmla="*/ 0 w 262"/>
                <a:gd name="T55" fmla="*/ 109 h 219"/>
                <a:gd name="T56" fmla="*/ 2 w 262"/>
                <a:gd name="T57" fmla="*/ 86 h 219"/>
                <a:gd name="T58" fmla="*/ 10 w 262"/>
                <a:gd name="T59" fmla="*/ 64 h 219"/>
                <a:gd name="T60" fmla="*/ 24 w 262"/>
                <a:gd name="T61" fmla="*/ 46 h 219"/>
                <a:gd name="T62" fmla="*/ 44 w 262"/>
                <a:gd name="T63" fmla="*/ 28 h 219"/>
                <a:gd name="T64" fmla="*/ 62 w 262"/>
                <a:gd name="T65" fmla="*/ 16 h 219"/>
                <a:gd name="T66" fmla="*/ 110 w 262"/>
                <a:gd name="T67" fmla="*/ 2 h 219"/>
                <a:gd name="T68" fmla="*/ 136 w 262"/>
                <a:gd name="T69" fmla="*/ 0 h 219"/>
                <a:gd name="T70" fmla="*/ 174 w 262"/>
                <a:gd name="T71" fmla="*/ 4 h 219"/>
                <a:gd name="T72" fmla="*/ 206 w 262"/>
                <a:gd name="T73" fmla="*/ 14 h 219"/>
                <a:gd name="T74" fmla="*/ 236 w 262"/>
                <a:gd name="T75" fmla="*/ 32 h 219"/>
                <a:gd name="T76" fmla="*/ 262 w 262"/>
                <a:gd name="T77" fmla="*/ 58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2" h="219">
                  <a:moveTo>
                    <a:pt x="224" y="70"/>
                  </a:moveTo>
                  <a:lnTo>
                    <a:pt x="224" y="70"/>
                  </a:lnTo>
                  <a:lnTo>
                    <a:pt x="208" y="56"/>
                  </a:lnTo>
                  <a:lnTo>
                    <a:pt x="188" y="46"/>
                  </a:lnTo>
                  <a:lnTo>
                    <a:pt x="164" y="40"/>
                  </a:lnTo>
                  <a:lnTo>
                    <a:pt x="140" y="38"/>
                  </a:lnTo>
                  <a:lnTo>
                    <a:pt x="140" y="38"/>
                  </a:lnTo>
                  <a:lnTo>
                    <a:pt x="118" y="38"/>
                  </a:lnTo>
                  <a:lnTo>
                    <a:pt x="98" y="42"/>
                  </a:lnTo>
                  <a:lnTo>
                    <a:pt x="82" y="50"/>
                  </a:lnTo>
                  <a:lnTo>
                    <a:pt x="68" y="58"/>
                  </a:lnTo>
                  <a:lnTo>
                    <a:pt x="58" y="68"/>
                  </a:lnTo>
                  <a:lnTo>
                    <a:pt x="48" y="82"/>
                  </a:lnTo>
                  <a:lnTo>
                    <a:pt x="44" y="96"/>
                  </a:lnTo>
                  <a:lnTo>
                    <a:pt x="42" y="109"/>
                  </a:lnTo>
                  <a:lnTo>
                    <a:pt x="42" y="109"/>
                  </a:lnTo>
                  <a:lnTo>
                    <a:pt x="44" y="125"/>
                  </a:lnTo>
                  <a:lnTo>
                    <a:pt x="48" y="139"/>
                  </a:lnTo>
                  <a:lnTo>
                    <a:pt x="58" y="153"/>
                  </a:lnTo>
                  <a:lnTo>
                    <a:pt x="68" y="163"/>
                  </a:lnTo>
                  <a:lnTo>
                    <a:pt x="82" y="171"/>
                  </a:lnTo>
                  <a:lnTo>
                    <a:pt x="98" y="179"/>
                  </a:lnTo>
                  <a:lnTo>
                    <a:pt x="118" y="183"/>
                  </a:lnTo>
                  <a:lnTo>
                    <a:pt x="140" y="183"/>
                  </a:lnTo>
                  <a:lnTo>
                    <a:pt x="140" y="183"/>
                  </a:lnTo>
                  <a:lnTo>
                    <a:pt x="164" y="181"/>
                  </a:lnTo>
                  <a:lnTo>
                    <a:pt x="176" y="179"/>
                  </a:lnTo>
                  <a:lnTo>
                    <a:pt x="188" y="175"/>
                  </a:lnTo>
                  <a:lnTo>
                    <a:pt x="198" y="171"/>
                  </a:lnTo>
                  <a:lnTo>
                    <a:pt x="206" y="165"/>
                  </a:lnTo>
                  <a:lnTo>
                    <a:pt x="216" y="157"/>
                  </a:lnTo>
                  <a:lnTo>
                    <a:pt x="224" y="149"/>
                  </a:lnTo>
                  <a:lnTo>
                    <a:pt x="260" y="169"/>
                  </a:lnTo>
                  <a:lnTo>
                    <a:pt x="260" y="169"/>
                  </a:lnTo>
                  <a:lnTo>
                    <a:pt x="248" y="181"/>
                  </a:lnTo>
                  <a:lnTo>
                    <a:pt x="234" y="191"/>
                  </a:lnTo>
                  <a:lnTo>
                    <a:pt x="220" y="201"/>
                  </a:lnTo>
                  <a:lnTo>
                    <a:pt x="206" y="207"/>
                  </a:lnTo>
                  <a:lnTo>
                    <a:pt x="192" y="213"/>
                  </a:lnTo>
                  <a:lnTo>
                    <a:pt x="174" y="217"/>
                  </a:lnTo>
                  <a:lnTo>
                    <a:pt x="158" y="219"/>
                  </a:lnTo>
                  <a:lnTo>
                    <a:pt x="138" y="219"/>
                  </a:lnTo>
                  <a:lnTo>
                    <a:pt x="138" y="219"/>
                  </a:lnTo>
                  <a:lnTo>
                    <a:pt x="108" y="217"/>
                  </a:lnTo>
                  <a:lnTo>
                    <a:pt x="82" y="211"/>
                  </a:lnTo>
                  <a:lnTo>
                    <a:pt x="58" y="201"/>
                  </a:lnTo>
                  <a:lnTo>
                    <a:pt x="38" y="189"/>
                  </a:lnTo>
                  <a:lnTo>
                    <a:pt x="30" y="181"/>
                  </a:lnTo>
                  <a:lnTo>
                    <a:pt x="22" y="173"/>
                  </a:lnTo>
                  <a:lnTo>
                    <a:pt x="16" y="163"/>
                  </a:lnTo>
                  <a:lnTo>
                    <a:pt x="10" y="153"/>
                  </a:lnTo>
                  <a:lnTo>
                    <a:pt x="6" y="143"/>
                  </a:lnTo>
                  <a:lnTo>
                    <a:pt x="2" y="133"/>
                  </a:lnTo>
                  <a:lnTo>
                    <a:pt x="0" y="121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0" y="98"/>
                  </a:lnTo>
                  <a:lnTo>
                    <a:pt x="2" y="86"/>
                  </a:lnTo>
                  <a:lnTo>
                    <a:pt x="6" y="76"/>
                  </a:lnTo>
                  <a:lnTo>
                    <a:pt x="10" y="64"/>
                  </a:lnTo>
                  <a:lnTo>
                    <a:pt x="16" y="54"/>
                  </a:lnTo>
                  <a:lnTo>
                    <a:pt x="24" y="46"/>
                  </a:lnTo>
                  <a:lnTo>
                    <a:pt x="34" y="36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62" y="16"/>
                  </a:lnTo>
                  <a:lnTo>
                    <a:pt x="86" y="8"/>
                  </a:lnTo>
                  <a:lnTo>
                    <a:pt x="110" y="2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56" y="2"/>
                  </a:lnTo>
                  <a:lnTo>
                    <a:pt x="174" y="4"/>
                  </a:lnTo>
                  <a:lnTo>
                    <a:pt x="190" y="8"/>
                  </a:lnTo>
                  <a:lnTo>
                    <a:pt x="206" y="14"/>
                  </a:lnTo>
                  <a:lnTo>
                    <a:pt x="222" y="22"/>
                  </a:lnTo>
                  <a:lnTo>
                    <a:pt x="236" y="32"/>
                  </a:lnTo>
                  <a:lnTo>
                    <a:pt x="248" y="44"/>
                  </a:lnTo>
                  <a:lnTo>
                    <a:pt x="262" y="58"/>
                  </a:lnTo>
                  <a:lnTo>
                    <a:pt x="224" y="70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sp>
          <p:nvSpPr>
            <p:cNvPr id="37" name="Freeform 30">
              <a:extLst>
                <a:ext uri="{FF2B5EF4-FFF2-40B4-BE49-F238E27FC236}">
                  <a16:creationId xmlns:a16="http://schemas.microsoft.com/office/drawing/2014/main" id="{ED3DD049-2710-456B-A861-A660DF42573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3475038" y="-2733675"/>
              <a:ext cx="415925" cy="347662"/>
            </a:xfrm>
            <a:custGeom>
              <a:avLst/>
              <a:gdLst>
                <a:gd name="T0" fmla="*/ 224 w 262"/>
                <a:gd name="T1" fmla="*/ 70 h 219"/>
                <a:gd name="T2" fmla="*/ 188 w 262"/>
                <a:gd name="T3" fmla="*/ 46 h 219"/>
                <a:gd name="T4" fmla="*/ 140 w 262"/>
                <a:gd name="T5" fmla="*/ 38 h 219"/>
                <a:gd name="T6" fmla="*/ 118 w 262"/>
                <a:gd name="T7" fmla="*/ 38 h 219"/>
                <a:gd name="T8" fmla="*/ 82 w 262"/>
                <a:gd name="T9" fmla="*/ 50 h 219"/>
                <a:gd name="T10" fmla="*/ 58 w 262"/>
                <a:gd name="T11" fmla="*/ 68 h 219"/>
                <a:gd name="T12" fmla="*/ 44 w 262"/>
                <a:gd name="T13" fmla="*/ 96 h 219"/>
                <a:gd name="T14" fmla="*/ 42 w 262"/>
                <a:gd name="T15" fmla="*/ 109 h 219"/>
                <a:gd name="T16" fmla="*/ 48 w 262"/>
                <a:gd name="T17" fmla="*/ 139 h 219"/>
                <a:gd name="T18" fmla="*/ 68 w 262"/>
                <a:gd name="T19" fmla="*/ 163 h 219"/>
                <a:gd name="T20" fmla="*/ 98 w 262"/>
                <a:gd name="T21" fmla="*/ 179 h 219"/>
                <a:gd name="T22" fmla="*/ 140 w 262"/>
                <a:gd name="T23" fmla="*/ 183 h 219"/>
                <a:gd name="T24" fmla="*/ 164 w 262"/>
                <a:gd name="T25" fmla="*/ 181 h 219"/>
                <a:gd name="T26" fmla="*/ 188 w 262"/>
                <a:gd name="T27" fmla="*/ 175 h 219"/>
                <a:gd name="T28" fmla="*/ 206 w 262"/>
                <a:gd name="T29" fmla="*/ 165 h 219"/>
                <a:gd name="T30" fmla="*/ 224 w 262"/>
                <a:gd name="T31" fmla="*/ 149 h 219"/>
                <a:gd name="T32" fmla="*/ 260 w 262"/>
                <a:gd name="T33" fmla="*/ 169 h 219"/>
                <a:gd name="T34" fmla="*/ 234 w 262"/>
                <a:gd name="T35" fmla="*/ 191 h 219"/>
                <a:gd name="T36" fmla="*/ 206 w 262"/>
                <a:gd name="T37" fmla="*/ 207 h 219"/>
                <a:gd name="T38" fmla="*/ 174 w 262"/>
                <a:gd name="T39" fmla="*/ 217 h 219"/>
                <a:gd name="T40" fmla="*/ 138 w 262"/>
                <a:gd name="T41" fmla="*/ 219 h 219"/>
                <a:gd name="T42" fmla="*/ 108 w 262"/>
                <a:gd name="T43" fmla="*/ 217 h 219"/>
                <a:gd name="T44" fmla="*/ 58 w 262"/>
                <a:gd name="T45" fmla="*/ 201 h 219"/>
                <a:gd name="T46" fmla="*/ 30 w 262"/>
                <a:gd name="T47" fmla="*/ 181 h 219"/>
                <a:gd name="T48" fmla="*/ 16 w 262"/>
                <a:gd name="T49" fmla="*/ 163 h 219"/>
                <a:gd name="T50" fmla="*/ 6 w 262"/>
                <a:gd name="T51" fmla="*/ 143 h 219"/>
                <a:gd name="T52" fmla="*/ 0 w 262"/>
                <a:gd name="T53" fmla="*/ 121 h 219"/>
                <a:gd name="T54" fmla="*/ 0 w 262"/>
                <a:gd name="T55" fmla="*/ 109 h 219"/>
                <a:gd name="T56" fmla="*/ 2 w 262"/>
                <a:gd name="T57" fmla="*/ 86 h 219"/>
                <a:gd name="T58" fmla="*/ 10 w 262"/>
                <a:gd name="T59" fmla="*/ 64 h 219"/>
                <a:gd name="T60" fmla="*/ 24 w 262"/>
                <a:gd name="T61" fmla="*/ 46 h 219"/>
                <a:gd name="T62" fmla="*/ 44 w 262"/>
                <a:gd name="T63" fmla="*/ 28 h 219"/>
                <a:gd name="T64" fmla="*/ 62 w 262"/>
                <a:gd name="T65" fmla="*/ 16 h 219"/>
                <a:gd name="T66" fmla="*/ 110 w 262"/>
                <a:gd name="T67" fmla="*/ 2 h 219"/>
                <a:gd name="T68" fmla="*/ 136 w 262"/>
                <a:gd name="T69" fmla="*/ 0 h 219"/>
                <a:gd name="T70" fmla="*/ 174 w 262"/>
                <a:gd name="T71" fmla="*/ 4 h 219"/>
                <a:gd name="T72" fmla="*/ 206 w 262"/>
                <a:gd name="T73" fmla="*/ 14 h 219"/>
                <a:gd name="T74" fmla="*/ 236 w 262"/>
                <a:gd name="T75" fmla="*/ 32 h 219"/>
                <a:gd name="T76" fmla="*/ 262 w 262"/>
                <a:gd name="T77" fmla="*/ 58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2" h="219">
                  <a:moveTo>
                    <a:pt x="224" y="70"/>
                  </a:moveTo>
                  <a:lnTo>
                    <a:pt x="224" y="70"/>
                  </a:lnTo>
                  <a:lnTo>
                    <a:pt x="208" y="56"/>
                  </a:lnTo>
                  <a:lnTo>
                    <a:pt x="188" y="46"/>
                  </a:lnTo>
                  <a:lnTo>
                    <a:pt x="164" y="40"/>
                  </a:lnTo>
                  <a:lnTo>
                    <a:pt x="140" y="38"/>
                  </a:lnTo>
                  <a:lnTo>
                    <a:pt x="140" y="38"/>
                  </a:lnTo>
                  <a:lnTo>
                    <a:pt x="118" y="38"/>
                  </a:lnTo>
                  <a:lnTo>
                    <a:pt x="98" y="42"/>
                  </a:lnTo>
                  <a:lnTo>
                    <a:pt x="82" y="50"/>
                  </a:lnTo>
                  <a:lnTo>
                    <a:pt x="68" y="58"/>
                  </a:lnTo>
                  <a:lnTo>
                    <a:pt x="58" y="68"/>
                  </a:lnTo>
                  <a:lnTo>
                    <a:pt x="48" y="82"/>
                  </a:lnTo>
                  <a:lnTo>
                    <a:pt x="44" y="96"/>
                  </a:lnTo>
                  <a:lnTo>
                    <a:pt x="42" y="109"/>
                  </a:lnTo>
                  <a:lnTo>
                    <a:pt x="42" y="109"/>
                  </a:lnTo>
                  <a:lnTo>
                    <a:pt x="44" y="125"/>
                  </a:lnTo>
                  <a:lnTo>
                    <a:pt x="48" y="139"/>
                  </a:lnTo>
                  <a:lnTo>
                    <a:pt x="58" y="153"/>
                  </a:lnTo>
                  <a:lnTo>
                    <a:pt x="68" y="163"/>
                  </a:lnTo>
                  <a:lnTo>
                    <a:pt x="82" y="171"/>
                  </a:lnTo>
                  <a:lnTo>
                    <a:pt x="98" y="179"/>
                  </a:lnTo>
                  <a:lnTo>
                    <a:pt x="118" y="183"/>
                  </a:lnTo>
                  <a:lnTo>
                    <a:pt x="140" y="183"/>
                  </a:lnTo>
                  <a:lnTo>
                    <a:pt x="140" y="183"/>
                  </a:lnTo>
                  <a:lnTo>
                    <a:pt x="164" y="181"/>
                  </a:lnTo>
                  <a:lnTo>
                    <a:pt x="176" y="179"/>
                  </a:lnTo>
                  <a:lnTo>
                    <a:pt x="188" y="175"/>
                  </a:lnTo>
                  <a:lnTo>
                    <a:pt x="198" y="171"/>
                  </a:lnTo>
                  <a:lnTo>
                    <a:pt x="206" y="165"/>
                  </a:lnTo>
                  <a:lnTo>
                    <a:pt x="216" y="157"/>
                  </a:lnTo>
                  <a:lnTo>
                    <a:pt x="224" y="149"/>
                  </a:lnTo>
                  <a:lnTo>
                    <a:pt x="260" y="169"/>
                  </a:lnTo>
                  <a:lnTo>
                    <a:pt x="260" y="169"/>
                  </a:lnTo>
                  <a:lnTo>
                    <a:pt x="248" y="181"/>
                  </a:lnTo>
                  <a:lnTo>
                    <a:pt x="234" y="191"/>
                  </a:lnTo>
                  <a:lnTo>
                    <a:pt x="220" y="201"/>
                  </a:lnTo>
                  <a:lnTo>
                    <a:pt x="206" y="207"/>
                  </a:lnTo>
                  <a:lnTo>
                    <a:pt x="192" y="213"/>
                  </a:lnTo>
                  <a:lnTo>
                    <a:pt x="174" y="217"/>
                  </a:lnTo>
                  <a:lnTo>
                    <a:pt x="158" y="219"/>
                  </a:lnTo>
                  <a:lnTo>
                    <a:pt x="138" y="219"/>
                  </a:lnTo>
                  <a:lnTo>
                    <a:pt x="138" y="219"/>
                  </a:lnTo>
                  <a:lnTo>
                    <a:pt x="108" y="217"/>
                  </a:lnTo>
                  <a:lnTo>
                    <a:pt x="82" y="211"/>
                  </a:lnTo>
                  <a:lnTo>
                    <a:pt x="58" y="201"/>
                  </a:lnTo>
                  <a:lnTo>
                    <a:pt x="38" y="189"/>
                  </a:lnTo>
                  <a:lnTo>
                    <a:pt x="30" y="181"/>
                  </a:lnTo>
                  <a:lnTo>
                    <a:pt x="22" y="173"/>
                  </a:lnTo>
                  <a:lnTo>
                    <a:pt x="16" y="163"/>
                  </a:lnTo>
                  <a:lnTo>
                    <a:pt x="10" y="153"/>
                  </a:lnTo>
                  <a:lnTo>
                    <a:pt x="6" y="143"/>
                  </a:lnTo>
                  <a:lnTo>
                    <a:pt x="2" y="133"/>
                  </a:lnTo>
                  <a:lnTo>
                    <a:pt x="0" y="121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0" y="98"/>
                  </a:lnTo>
                  <a:lnTo>
                    <a:pt x="2" y="86"/>
                  </a:lnTo>
                  <a:lnTo>
                    <a:pt x="6" y="76"/>
                  </a:lnTo>
                  <a:lnTo>
                    <a:pt x="10" y="64"/>
                  </a:lnTo>
                  <a:lnTo>
                    <a:pt x="16" y="54"/>
                  </a:lnTo>
                  <a:lnTo>
                    <a:pt x="24" y="46"/>
                  </a:lnTo>
                  <a:lnTo>
                    <a:pt x="34" y="36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62" y="16"/>
                  </a:lnTo>
                  <a:lnTo>
                    <a:pt x="86" y="8"/>
                  </a:lnTo>
                  <a:lnTo>
                    <a:pt x="110" y="2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56" y="2"/>
                  </a:lnTo>
                  <a:lnTo>
                    <a:pt x="174" y="4"/>
                  </a:lnTo>
                  <a:lnTo>
                    <a:pt x="190" y="8"/>
                  </a:lnTo>
                  <a:lnTo>
                    <a:pt x="206" y="14"/>
                  </a:lnTo>
                  <a:lnTo>
                    <a:pt x="222" y="22"/>
                  </a:lnTo>
                  <a:lnTo>
                    <a:pt x="236" y="32"/>
                  </a:lnTo>
                  <a:lnTo>
                    <a:pt x="248" y="44"/>
                  </a:lnTo>
                  <a:lnTo>
                    <a:pt x="262" y="5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760"/>
            </a:p>
          </p:txBody>
        </p:sp>
        <p:pic>
          <p:nvPicPr>
            <p:cNvPr id="38" name="Picture 31">
              <a:extLst>
                <a:ext uri="{FF2B5EF4-FFF2-40B4-BE49-F238E27FC236}">
                  <a16:creationId xmlns:a16="http://schemas.microsoft.com/office/drawing/2014/main" id="{9F3D7717-0D7B-4A5D-A4FB-E401944B8D5B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8374889" y="-2924178"/>
              <a:ext cx="876302" cy="693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9304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5E471-2AD5-41A3-8ADF-432CEC3BF15E}" type="datetime1">
              <a:rPr lang="fr-FR" smtClean="0"/>
              <a:t>18/02/2020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5329" y="4844244"/>
            <a:ext cx="41288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>
                <a:solidFill>
                  <a:srgbClr val="922A51"/>
                </a:solidFill>
              </a:defRPr>
            </a:lvl1pPr>
          </a:lstStyle>
          <a:p>
            <a:fld id="{F5D0B7D2-6EE6-4082-85F5-9D8111D8238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091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7" y="1489166"/>
            <a:ext cx="4395944" cy="1678577"/>
          </a:xfrm>
        </p:spPr>
        <p:txBody>
          <a:bodyPr>
            <a:normAutofit/>
          </a:bodyPr>
          <a:lstStyle/>
          <a:p>
            <a:r>
              <a:rPr lang="fr-FR" dirty="0" smtClean="0"/>
              <a:t>MIF 2 Parcours </a:t>
            </a:r>
            <a:r>
              <a:rPr lang="fr-FR" dirty="0" smtClean="0"/>
              <a:t>avec Conseil pour les entrepreneurs individuels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defTabSz="342900"/>
            <a:fld id="{F5D0B7D2-6EE6-4082-85F5-9D8111D82388}" type="slidenum">
              <a:rPr lang="fr-FR">
                <a:latin typeface="Calibri" panose="020F0502020204030204"/>
              </a:rPr>
              <a:pPr defTabSz="342900"/>
              <a:t>1</a:t>
            </a:fld>
            <a:endParaRPr lang="fr-FR"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4401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F5D0B7D2-6EE6-4082-85F5-9D8111D82388}" type="slidenum">
              <a:rPr lang="fr-FR">
                <a:latin typeface="Calibri" panose="020F0502020204030204"/>
              </a:rPr>
              <a:pPr defTabSz="342900"/>
              <a:t>2</a:t>
            </a:fld>
            <a:endParaRPr lang="fr-FR">
              <a:latin typeface="Calibri" panose="020F0502020204030204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Lancement du Parcours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182166" y="2325189"/>
            <a:ext cx="1967620" cy="2442074"/>
          </a:xfrm>
        </p:spPr>
        <p:txBody>
          <a:bodyPr/>
          <a:lstStyle/>
          <a:p>
            <a:r>
              <a:rPr lang="fr-FR" dirty="0" smtClean="0"/>
              <a:t>Identifier le client Entrepreneur Individuel et accéder à la synthèse Personne</a:t>
            </a:r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100" dirty="0"/>
              <a:t>MIF2</a:t>
            </a:r>
            <a:br>
              <a:rPr lang="fr-FR" sz="2100" dirty="0"/>
            </a:br>
            <a:r>
              <a:rPr lang="fr-FR" sz="2100" dirty="0"/>
              <a:t>Parcours Client avec Conseil - EI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75294" y="4372415"/>
            <a:ext cx="764889" cy="2769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defTabSz="342900"/>
            <a:r>
              <a:rPr lang="fr-FR" sz="1200" b="1" dirty="0">
                <a:solidFill>
                  <a:prstClr val="white"/>
                </a:solidFill>
                <a:latin typeface="Calibri" panose="020F0502020204030204"/>
              </a:rPr>
              <a:t>Inchangé</a:t>
            </a:r>
            <a:endParaRPr lang="fr-FR" sz="13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576660" y="297511"/>
            <a:ext cx="132279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/>
            <a:r>
              <a:rPr lang="fr-FR" sz="1500" b="1" i="1" u="sng" dirty="0">
                <a:solidFill>
                  <a:srgbClr val="922A51"/>
                </a:solidFill>
                <a:latin typeface="Calibri" panose="020F0502020204030204"/>
              </a:rPr>
              <a:t>Depuis le PCM</a:t>
            </a:r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17"/>
          </p:nvPr>
        </p:nvSpPr>
        <p:spPr/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6660" y="712504"/>
            <a:ext cx="6504113" cy="4147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09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F5D0B7D2-6EE6-4082-85F5-9D8111D82388}" type="slidenum">
              <a:rPr lang="fr-FR">
                <a:latin typeface="Calibri" panose="020F0502020204030204"/>
              </a:rPr>
              <a:pPr defTabSz="342900"/>
              <a:t>3</a:t>
            </a:fld>
            <a:endParaRPr lang="fr-FR">
              <a:latin typeface="Calibri" panose="020F0502020204030204"/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5"/>
          </p:nvPr>
        </p:nvSpPr>
        <p:spPr>
          <a:xfrm>
            <a:off x="182166" y="2592978"/>
            <a:ext cx="1903809" cy="2174285"/>
          </a:xfrm>
        </p:spPr>
        <p:txBody>
          <a:bodyPr>
            <a:normAutofit/>
          </a:bodyPr>
          <a:lstStyle/>
          <a:p>
            <a:r>
              <a:rPr lang="fr-FR" sz="1050" dirty="0"/>
              <a:t>Contrôle de la validité du QCF avant le choix du type de parcours</a:t>
            </a:r>
          </a:p>
          <a:p>
            <a:r>
              <a:rPr lang="fr-FR" sz="1050" dirty="0"/>
              <a:t>Si le QCF n’est pas valide cliquer sur accès au QCF et réaliser le questionnaire.</a:t>
            </a:r>
          </a:p>
          <a:p>
            <a:r>
              <a:rPr lang="fr-FR" sz="1050" dirty="0"/>
              <a:t>L’EI sera sur la QCF-QR lié de la personne physique </a:t>
            </a:r>
          </a:p>
          <a:p>
            <a:endParaRPr lang="fr-FR" sz="1050" dirty="0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100" dirty="0"/>
              <a:t>MIF2</a:t>
            </a:r>
            <a:br>
              <a:rPr lang="fr-FR" sz="2100" dirty="0"/>
            </a:br>
            <a:r>
              <a:rPr lang="fr-FR" sz="2100" dirty="0"/>
              <a:t>Parcours Client avec Conseil - EI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182167" y="1453325"/>
            <a:ext cx="2045051" cy="1139653"/>
          </a:xfrm>
        </p:spPr>
        <p:txBody>
          <a:bodyPr>
            <a:normAutofit/>
          </a:bodyPr>
          <a:lstStyle/>
          <a:p>
            <a:r>
              <a:rPr lang="fr-FR" sz="1500" dirty="0"/>
              <a:t>01 - </a:t>
            </a:r>
            <a:r>
              <a:rPr lang="fr-FR" sz="1500" u="sng" dirty="0"/>
              <a:t>Choix d’un parcours</a:t>
            </a:r>
          </a:p>
          <a:p>
            <a:r>
              <a:rPr lang="fr-FR" sz="1500" dirty="0">
                <a:sym typeface="Wingdings" panose="05000000000000000000" pitchFamily="2" charset="2"/>
              </a:rPr>
              <a:t> </a:t>
            </a:r>
            <a:r>
              <a:rPr lang="fr-FR" sz="1500" dirty="0"/>
              <a:t>transaction 0174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0283" y="912722"/>
            <a:ext cx="5790414" cy="3656798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775294" y="4372415"/>
            <a:ext cx="764889" cy="2769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defTabSz="342900"/>
            <a:r>
              <a:rPr lang="fr-FR" sz="1200" b="1" dirty="0">
                <a:solidFill>
                  <a:prstClr val="white"/>
                </a:solidFill>
                <a:latin typeface="Calibri" panose="020F0502020204030204"/>
              </a:rPr>
              <a:t>Inchangé</a:t>
            </a:r>
            <a:endParaRPr lang="fr-FR" sz="13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768505" y="1330859"/>
            <a:ext cx="3055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fr-FR" sz="600" dirty="0">
                <a:solidFill>
                  <a:srgbClr val="1D1D1B"/>
                </a:solidFill>
                <a:latin typeface="Calibri" panose="020F0502020204030204"/>
              </a:rPr>
              <a:t>0174</a:t>
            </a:r>
          </a:p>
        </p:txBody>
      </p:sp>
    </p:spTree>
    <p:extLst>
      <p:ext uri="{BB962C8B-B14F-4D97-AF65-F5344CB8AC3E}">
        <p14:creationId xmlns:p14="http://schemas.microsoft.com/office/powerpoint/2010/main" val="2026598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F5D0B7D2-6EE6-4082-85F5-9D8111D82388}" type="slidenum">
              <a:rPr lang="fr-FR">
                <a:latin typeface="Calibri" panose="020F0502020204030204"/>
              </a:rPr>
              <a:pPr defTabSz="342900"/>
              <a:t>4</a:t>
            </a:fld>
            <a:endParaRPr lang="fr-FR">
              <a:latin typeface="Calibri" panose="020F0502020204030204"/>
            </a:endParaRPr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100" dirty="0"/>
              <a:t>MIF2</a:t>
            </a:r>
            <a:br>
              <a:rPr lang="fr-FR" sz="2100" dirty="0"/>
            </a:br>
            <a:r>
              <a:rPr lang="fr-FR" sz="2100" dirty="0"/>
              <a:t>Parcours Client avec Conseil - EI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1483768" y="3477764"/>
            <a:ext cx="688009" cy="276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defTabSz="342900"/>
            <a:r>
              <a:rPr lang="fr-FR" sz="1200" b="1" dirty="0">
                <a:solidFill>
                  <a:prstClr val="white"/>
                </a:solidFill>
                <a:latin typeface="Calibri" panose="020F0502020204030204"/>
              </a:rPr>
              <a:t>Modifié</a:t>
            </a:r>
            <a:endParaRPr lang="fr-FR" sz="13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1078" y="884660"/>
            <a:ext cx="5990691" cy="3771696"/>
          </a:xfrm>
          <a:prstGeom prst="rect">
            <a:avLst/>
          </a:prstGeom>
        </p:spPr>
      </p:pic>
      <p:sp>
        <p:nvSpPr>
          <p:cNvPr id="12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182167" y="1453325"/>
            <a:ext cx="2045051" cy="847990"/>
          </a:xfrm>
        </p:spPr>
        <p:txBody>
          <a:bodyPr>
            <a:normAutofit/>
          </a:bodyPr>
          <a:lstStyle/>
          <a:p>
            <a:r>
              <a:rPr lang="fr-FR" sz="1500" dirty="0"/>
              <a:t>01 - </a:t>
            </a:r>
            <a:r>
              <a:rPr lang="fr-FR" sz="1500" u="sng" dirty="0"/>
              <a:t>Choix d’un parcours</a:t>
            </a:r>
          </a:p>
          <a:p>
            <a:pPr marL="257175" indent="-257175">
              <a:buFont typeface="Wingdings" panose="05000000000000000000" pitchFamily="2" charset="2"/>
              <a:buChar char="Ø"/>
            </a:pPr>
            <a:r>
              <a:rPr lang="fr-FR" sz="1500" dirty="0"/>
              <a:t>transaction 0174 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3663844" y="1291741"/>
            <a:ext cx="3055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fr-FR" sz="600" dirty="0">
                <a:solidFill>
                  <a:srgbClr val="1D1D1B"/>
                </a:solidFill>
                <a:latin typeface="Calibri" panose="020F0502020204030204"/>
              </a:rPr>
              <a:t>0174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15"/>
          </p:nvPr>
        </p:nvSpPr>
        <p:spPr>
          <a:xfrm>
            <a:off x="252787" y="2268277"/>
            <a:ext cx="1903809" cy="1507019"/>
          </a:xfrm>
        </p:spPr>
        <p:txBody>
          <a:bodyPr>
            <a:normAutofit/>
          </a:bodyPr>
          <a:lstStyle/>
          <a:p>
            <a:r>
              <a:rPr lang="fr-FR" sz="1050" dirty="0">
                <a:sym typeface="Wingdings" panose="05000000000000000000" pitchFamily="2" charset="2"/>
              </a:rPr>
              <a:t> </a:t>
            </a:r>
            <a:r>
              <a:rPr lang="fr-FR" sz="1050" b="1" dirty="0"/>
              <a:t>Sélection d’un parcours pour la partie Privée</a:t>
            </a:r>
          </a:p>
          <a:p>
            <a:endParaRPr lang="fr-FR" sz="1050" dirty="0"/>
          </a:p>
          <a:p>
            <a:r>
              <a:rPr lang="fr-FR" sz="1050" dirty="0"/>
              <a:t>Ouverture d’une </a:t>
            </a:r>
            <a:r>
              <a:rPr lang="fr-FR" sz="1050" dirty="0" err="1"/>
              <a:t>Popup</a:t>
            </a:r>
            <a:r>
              <a:rPr lang="fr-FR" sz="1050" dirty="0"/>
              <a:t> de choix du type de parcours</a:t>
            </a:r>
          </a:p>
          <a:p>
            <a:r>
              <a:rPr lang="fr-FR" sz="1050" dirty="0"/>
              <a:t>- Choisir « Parcours Privé »</a:t>
            </a:r>
          </a:p>
          <a:p>
            <a:endParaRPr lang="fr-FR" sz="1050" dirty="0"/>
          </a:p>
        </p:txBody>
      </p:sp>
      <p:sp>
        <p:nvSpPr>
          <p:cNvPr id="17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182167" y="2949587"/>
            <a:ext cx="1903809" cy="1651418"/>
          </a:xfrm>
        </p:spPr>
        <p:txBody>
          <a:bodyPr>
            <a:normAutofit/>
          </a:bodyPr>
          <a:lstStyle/>
          <a:p>
            <a:pPr marL="214313" indent="-214313">
              <a:buFontTx/>
              <a:buChar char="-"/>
            </a:pPr>
            <a:endParaRPr lang="fr-FR" sz="1050" dirty="0"/>
          </a:p>
          <a:p>
            <a:endParaRPr lang="fr-FR" sz="1050" dirty="0"/>
          </a:p>
          <a:p>
            <a:endParaRPr lang="fr-FR" sz="1050" dirty="0"/>
          </a:p>
          <a:p>
            <a:endParaRPr lang="fr-FR" sz="1050" dirty="0"/>
          </a:p>
          <a:p>
            <a:r>
              <a:rPr lang="fr-FR" sz="1050" dirty="0">
                <a:sym typeface="Wingdings" panose="05000000000000000000" pitchFamily="2" charset="2"/>
              </a:rPr>
              <a:t> </a:t>
            </a:r>
            <a:r>
              <a:rPr lang="fr-FR" sz="1050" dirty="0"/>
              <a:t>Débranchement vers le parcours LEA, pour la partie privée de l’Entrepreneur Individuel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1402509" y="4584496"/>
            <a:ext cx="764889" cy="2769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defTabSz="342900"/>
            <a:r>
              <a:rPr lang="fr-FR" sz="1200" b="1" dirty="0">
                <a:solidFill>
                  <a:prstClr val="white"/>
                </a:solidFill>
                <a:latin typeface="Calibri" panose="020F0502020204030204"/>
              </a:rPr>
              <a:t>Inchangé</a:t>
            </a:r>
            <a:endParaRPr lang="fr-FR" sz="1350" b="1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2204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F5D0B7D2-6EE6-4082-85F5-9D8111D82388}" type="slidenum">
              <a:rPr lang="fr-FR">
                <a:latin typeface="Calibri" panose="020F0502020204030204"/>
              </a:rPr>
              <a:pPr defTabSz="342900"/>
              <a:t>5</a:t>
            </a:fld>
            <a:endParaRPr lang="fr-FR">
              <a:latin typeface="Calibri" panose="020F0502020204030204"/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5"/>
          </p:nvPr>
        </p:nvSpPr>
        <p:spPr>
          <a:xfrm>
            <a:off x="252788" y="2295053"/>
            <a:ext cx="1903809" cy="2009870"/>
          </a:xfrm>
        </p:spPr>
        <p:txBody>
          <a:bodyPr>
            <a:normAutofit fontScale="92500" lnSpcReduction="10000"/>
          </a:bodyPr>
          <a:lstStyle/>
          <a:p>
            <a:r>
              <a:rPr lang="fr-FR" sz="1050" dirty="0">
                <a:sym typeface="Wingdings" panose="05000000000000000000" pitchFamily="2" charset="2"/>
              </a:rPr>
              <a:t> </a:t>
            </a:r>
            <a:r>
              <a:rPr lang="fr-FR" sz="1050" b="1" dirty="0"/>
              <a:t>Sélection d’un parcours pour la partie Professionnelle de l’EI</a:t>
            </a:r>
          </a:p>
          <a:p>
            <a:endParaRPr lang="fr-FR" sz="1050" dirty="0"/>
          </a:p>
          <a:p>
            <a:r>
              <a:rPr lang="fr-FR" sz="1050" dirty="0"/>
              <a:t>Ouverture d’une </a:t>
            </a:r>
            <a:r>
              <a:rPr lang="fr-FR" sz="1050" dirty="0" err="1"/>
              <a:t>Popup</a:t>
            </a:r>
            <a:r>
              <a:rPr lang="fr-FR" sz="1050" dirty="0"/>
              <a:t> de choix du type de parcours</a:t>
            </a:r>
          </a:p>
          <a:p>
            <a:endParaRPr lang="fr-FR" sz="1050" dirty="0"/>
          </a:p>
          <a:p>
            <a:r>
              <a:rPr lang="fr-FR" sz="1050" dirty="0"/>
              <a:t>Choisir « Parcours pro »</a:t>
            </a:r>
          </a:p>
          <a:p>
            <a:r>
              <a:rPr lang="fr-FR" sz="1050" dirty="0"/>
              <a:t/>
            </a:r>
            <a:br>
              <a:rPr lang="fr-FR" sz="1050" dirty="0"/>
            </a:br>
            <a:r>
              <a:rPr lang="fr-FR" sz="1050" dirty="0">
                <a:sym typeface="Wingdings" panose="05000000000000000000" pitchFamily="2" charset="2"/>
              </a:rPr>
              <a:t> débranchement vers le parcours avec conseil Personne Morale</a:t>
            </a:r>
            <a:endParaRPr lang="fr-FR" sz="1050" dirty="0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100" dirty="0"/>
              <a:t>MIF2</a:t>
            </a:r>
            <a:br>
              <a:rPr lang="fr-FR" sz="2100" dirty="0"/>
            </a:br>
            <a:r>
              <a:rPr lang="fr-FR" sz="2100" dirty="0"/>
              <a:t>Parcours Client avec Conseil - EI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7960" y="966930"/>
            <a:ext cx="5890923" cy="3729548"/>
          </a:xfrm>
          <a:prstGeom prst="rect">
            <a:avLst/>
          </a:prstGeom>
        </p:spPr>
      </p:pic>
      <p:sp>
        <p:nvSpPr>
          <p:cNvPr id="11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182167" y="1467435"/>
            <a:ext cx="2045051" cy="909100"/>
          </a:xfrm>
        </p:spPr>
        <p:txBody>
          <a:bodyPr>
            <a:normAutofit/>
          </a:bodyPr>
          <a:lstStyle/>
          <a:p>
            <a:r>
              <a:rPr lang="fr-FR" sz="1500" dirty="0"/>
              <a:t>01 - </a:t>
            </a:r>
            <a:r>
              <a:rPr lang="fr-FR" sz="1500" u="sng" dirty="0"/>
              <a:t>Choix d’un parcours</a:t>
            </a:r>
          </a:p>
          <a:p>
            <a:r>
              <a:rPr lang="fr-FR" sz="1500" dirty="0">
                <a:sym typeface="Wingdings" panose="05000000000000000000" pitchFamily="2" charset="2"/>
              </a:rPr>
              <a:t> </a:t>
            </a:r>
            <a:r>
              <a:rPr lang="fr-FR" sz="1500" dirty="0"/>
              <a:t>transaction 0174</a:t>
            </a:r>
          </a:p>
          <a:p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3541622" y="1386643"/>
            <a:ext cx="3055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fr-FR" sz="600" dirty="0">
                <a:solidFill>
                  <a:srgbClr val="1D1D1B"/>
                </a:solidFill>
                <a:latin typeface="Calibri" panose="020F0502020204030204"/>
              </a:rPr>
              <a:t>0174</a:t>
            </a:r>
          </a:p>
        </p:txBody>
      </p:sp>
    </p:spTree>
    <p:extLst>
      <p:ext uri="{BB962C8B-B14F-4D97-AF65-F5344CB8AC3E}">
        <p14:creationId xmlns:p14="http://schemas.microsoft.com/office/powerpoint/2010/main" val="302343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F5D0B7D2-6EE6-4082-85F5-9D8111D82388}" type="slidenum">
              <a:rPr lang="fr-FR">
                <a:latin typeface="Calibri" panose="020F0502020204030204"/>
              </a:rPr>
              <a:pPr defTabSz="342900"/>
              <a:t>6</a:t>
            </a:fld>
            <a:endParaRPr lang="fr-FR">
              <a:latin typeface="Calibri" panose="020F0502020204030204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marL="214313" indent="-214313">
              <a:buFontTx/>
              <a:buChar char="-"/>
            </a:pPr>
            <a:endParaRPr lang="fr-FR" sz="1050" dirty="0"/>
          </a:p>
          <a:p>
            <a:r>
              <a:rPr lang="fr-FR" sz="1050" dirty="0"/>
              <a:t>Débranchement vers le parcours avec conseil, pour la partie Pro de l’Entrepreneur Individuel (parcours Personne Morale)</a:t>
            </a:r>
          </a:p>
          <a:p>
            <a:pPr marL="214313" indent="-214313">
              <a:buFontTx/>
              <a:buChar char="-"/>
            </a:pPr>
            <a:r>
              <a:rPr lang="fr-FR" sz="1050" dirty="0"/>
              <a:t>Sélection du représentant de l’EI</a:t>
            </a:r>
          </a:p>
          <a:p>
            <a:pPr marL="214313" indent="-214313">
              <a:buFontTx/>
              <a:buChar char="-"/>
            </a:pPr>
            <a:r>
              <a:rPr lang="fr-FR" sz="1050" dirty="0"/>
              <a:t>Catégorisation MIF2 </a:t>
            </a:r>
          </a:p>
          <a:p>
            <a:endParaRPr lang="fr-FR" sz="1050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100" dirty="0"/>
              <a:t>MIF2</a:t>
            </a:r>
            <a:br>
              <a:rPr lang="fr-FR" sz="2100" dirty="0"/>
            </a:br>
            <a:r>
              <a:rPr lang="fr-FR" sz="2100" dirty="0"/>
              <a:t>Parcours Client avec Conseil -EI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2940" y="266215"/>
            <a:ext cx="6105225" cy="2157606"/>
          </a:xfrm>
          <a:prstGeom prst="rect">
            <a:avLst/>
          </a:prstGeom>
        </p:spPr>
      </p:pic>
      <p:sp>
        <p:nvSpPr>
          <p:cNvPr id="14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182167" y="1413519"/>
            <a:ext cx="2045051" cy="752928"/>
          </a:xfrm>
        </p:spPr>
        <p:txBody>
          <a:bodyPr>
            <a:normAutofit/>
          </a:bodyPr>
          <a:lstStyle/>
          <a:p>
            <a:r>
              <a:rPr lang="fr-FR" sz="1500" dirty="0"/>
              <a:t>02 - </a:t>
            </a:r>
            <a:r>
              <a:rPr lang="fr-FR" sz="1500" u="sng" dirty="0"/>
              <a:t>Parcours avec conseil pour la partie Pro</a:t>
            </a:r>
          </a:p>
          <a:p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4195" y="2678147"/>
            <a:ext cx="6088593" cy="193912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830964" y="4114599"/>
            <a:ext cx="843501" cy="4616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 defTabSz="342900"/>
            <a:r>
              <a:rPr lang="fr-FR" sz="1200" b="1" dirty="0">
                <a:solidFill>
                  <a:prstClr val="white"/>
                </a:solidFill>
                <a:latin typeface="Calibri" panose="020F0502020204030204"/>
              </a:rPr>
              <a:t>Adapté </a:t>
            </a:r>
            <a:br>
              <a:rPr lang="fr-FR" sz="1200" b="1" dirty="0">
                <a:solidFill>
                  <a:prstClr val="white"/>
                </a:solidFill>
                <a:latin typeface="Calibri" panose="020F0502020204030204"/>
              </a:rPr>
            </a:br>
            <a:r>
              <a:rPr lang="fr-FR" sz="1200" b="1" dirty="0">
                <a:solidFill>
                  <a:prstClr val="white"/>
                </a:solidFill>
                <a:latin typeface="Calibri" panose="020F0502020204030204"/>
              </a:rPr>
              <a:t>pour un EI</a:t>
            </a:r>
            <a:endParaRPr lang="fr-FR" sz="1350" b="1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3192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F5D0B7D2-6EE6-4082-85F5-9D8111D82388}" type="slidenum">
              <a:rPr lang="fr-FR">
                <a:latin typeface="Calibri" panose="020F0502020204030204"/>
              </a:rPr>
              <a:pPr defTabSz="342900"/>
              <a:t>7</a:t>
            </a:fld>
            <a:endParaRPr lang="fr-FR">
              <a:latin typeface="Calibri" panose="020F0502020204030204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marL="214313" indent="-214313">
              <a:buFontTx/>
              <a:buChar char="-"/>
            </a:pPr>
            <a:endParaRPr lang="fr-FR" sz="1050" dirty="0"/>
          </a:p>
          <a:p>
            <a:r>
              <a:rPr lang="fr-FR" sz="1050" dirty="0">
                <a:solidFill>
                  <a:srgbClr val="FF0000"/>
                </a:solidFill>
                <a:sym typeface="Webdings" panose="05030102010509060703" pitchFamily="18" charset="2"/>
              </a:rPr>
              <a:t></a:t>
            </a:r>
            <a:r>
              <a:rPr lang="fr-FR" sz="1050" dirty="0">
                <a:sym typeface="Webdings" panose="05030102010509060703" pitchFamily="18" charset="2"/>
              </a:rPr>
              <a:t> </a:t>
            </a:r>
            <a:r>
              <a:rPr lang="fr-FR" sz="1050" dirty="0"/>
              <a:t>Pour un Entrepreneur Individuel, le Questionnaire de Compétence Financière ne peut être renseigné dans le parcours Pro. (c’est celui de PP qui doit être réalisé en amont)</a:t>
            </a:r>
          </a:p>
          <a:p>
            <a:r>
              <a:rPr lang="fr-FR" sz="1050" dirty="0"/>
              <a:t>Accès direct à l’écran de choix de création ou reprise d’un parcours.</a:t>
            </a:r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100" dirty="0"/>
              <a:t>MIF2</a:t>
            </a:r>
            <a:br>
              <a:rPr lang="fr-FR" sz="2100" dirty="0"/>
            </a:br>
            <a:r>
              <a:rPr lang="fr-FR" sz="2100" dirty="0"/>
              <a:t>Parcours Client avec Conseil - EI</a:t>
            </a: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512" y="228523"/>
            <a:ext cx="5749221" cy="3318595"/>
          </a:xfrm>
          <a:prstGeom prst="rect">
            <a:avLst/>
          </a:prstGeom>
        </p:spPr>
      </p:pic>
      <p:sp>
        <p:nvSpPr>
          <p:cNvPr id="9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168034" y="1324843"/>
            <a:ext cx="2045051" cy="997778"/>
          </a:xfrm>
        </p:spPr>
        <p:txBody>
          <a:bodyPr>
            <a:normAutofit/>
          </a:bodyPr>
          <a:lstStyle/>
          <a:p>
            <a:r>
              <a:rPr lang="fr-FR" sz="1500" dirty="0"/>
              <a:t>02 - </a:t>
            </a:r>
            <a:r>
              <a:rPr lang="fr-FR" sz="1500" u="sng" dirty="0"/>
              <a:t>Parcours avec conseil pour la partie Pro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0149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F5D0B7D2-6EE6-4082-85F5-9D8111D82388}" type="slidenum">
              <a:rPr lang="fr-FR">
                <a:latin typeface="Calibri" panose="020F0502020204030204"/>
              </a:rPr>
              <a:pPr defTabSz="342900"/>
              <a:t>8</a:t>
            </a:fld>
            <a:endParaRPr lang="fr-FR">
              <a:latin typeface="Calibri" panose="020F0502020204030204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marL="214313" indent="-214313">
              <a:buFontTx/>
              <a:buChar char="-"/>
            </a:pPr>
            <a:endParaRPr lang="fr-FR" sz="1050" dirty="0"/>
          </a:p>
          <a:p>
            <a:pPr marL="214313" indent="-214313">
              <a:buFontTx/>
              <a:buChar char="-"/>
            </a:pPr>
            <a:r>
              <a:rPr lang="fr-FR" sz="1050" dirty="0"/>
              <a:t>Parcours identique à celui d’une personne morale</a:t>
            </a:r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100" dirty="0"/>
              <a:t>MIF2</a:t>
            </a:r>
            <a:br>
              <a:rPr lang="fr-FR" sz="2100" dirty="0"/>
            </a:br>
            <a:r>
              <a:rPr lang="fr-FR" sz="2100" dirty="0"/>
              <a:t>Parcours Client avec Conseil - EI</a:t>
            </a:r>
          </a:p>
        </p:txBody>
      </p:sp>
      <p:sp>
        <p:nvSpPr>
          <p:cNvPr id="14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182167" y="1406940"/>
            <a:ext cx="2045051" cy="1019221"/>
          </a:xfrm>
        </p:spPr>
        <p:txBody>
          <a:bodyPr>
            <a:normAutofit/>
          </a:bodyPr>
          <a:lstStyle/>
          <a:p>
            <a:r>
              <a:rPr lang="fr-FR" sz="1500" dirty="0"/>
              <a:t>02 - </a:t>
            </a:r>
            <a:r>
              <a:rPr lang="fr-FR" sz="1500" u="sng" dirty="0"/>
              <a:t>Parcours avec conseil pour la partie Pro</a:t>
            </a:r>
          </a:p>
          <a:p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9462" y="52251"/>
            <a:ext cx="5526131" cy="29749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361" y="2187890"/>
            <a:ext cx="5392848" cy="232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20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F5D0B7D2-6EE6-4082-85F5-9D8111D82388}" type="slidenum">
              <a:rPr lang="fr-FR">
                <a:latin typeface="Calibri" panose="020F0502020204030204"/>
              </a:rPr>
              <a:pPr defTabSz="342900"/>
              <a:t>9</a:t>
            </a:fld>
            <a:endParaRPr lang="fr-FR">
              <a:latin typeface="Calibri" panose="020F0502020204030204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fr-FR" sz="1050" dirty="0"/>
              <a:t>Saisie du questionnaire de risques identique</a:t>
            </a:r>
          </a:p>
          <a:p>
            <a:endParaRPr lang="fr-FR" sz="1050" dirty="0">
              <a:solidFill>
                <a:srgbClr val="FF0000"/>
              </a:solidFill>
              <a:sym typeface="Webdings" panose="05030102010509060703" pitchFamily="18" charset="2"/>
            </a:endParaRPr>
          </a:p>
          <a:p>
            <a:endParaRPr lang="fr-FR" sz="1050" dirty="0">
              <a:solidFill>
                <a:srgbClr val="FF0000"/>
              </a:solidFill>
              <a:sym typeface="Webdings" panose="05030102010509060703" pitchFamily="18" charset="2"/>
            </a:endParaRPr>
          </a:p>
          <a:p>
            <a:r>
              <a:rPr lang="fr-FR" sz="1050" dirty="0">
                <a:solidFill>
                  <a:srgbClr val="FF0000"/>
                </a:solidFill>
                <a:sym typeface="Webdings" panose="05030102010509060703" pitchFamily="18" charset="2"/>
              </a:rPr>
              <a:t></a:t>
            </a:r>
            <a:r>
              <a:rPr lang="fr-FR" sz="1050" dirty="0">
                <a:sym typeface="Webdings" panose="05030102010509060703" pitchFamily="18" charset="2"/>
              </a:rPr>
              <a:t> </a:t>
            </a:r>
            <a:r>
              <a:rPr lang="fr-FR" sz="1050" dirty="0"/>
              <a:t>Pour un EI le QCF a été fait en amont sur la PP</a:t>
            </a:r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100" dirty="0"/>
              <a:t>MIF2</a:t>
            </a:r>
            <a:br>
              <a:rPr lang="fr-FR" sz="2100" dirty="0"/>
            </a:br>
            <a:r>
              <a:rPr lang="fr-FR" sz="2100" dirty="0"/>
              <a:t>Parcours Client avec Conseil - EI</a:t>
            </a:r>
          </a:p>
        </p:txBody>
      </p:sp>
      <p:sp>
        <p:nvSpPr>
          <p:cNvPr id="14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182167" y="1439104"/>
            <a:ext cx="2045051" cy="997778"/>
          </a:xfrm>
        </p:spPr>
        <p:txBody>
          <a:bodyPr>
            <a:normAutofit/>
          </a:bodyPr>
          <a:lstStyle/>
          <a:p>
            <a:r>
              <a:rPr lang="fr-FR" sz="1500" dirty="0"/>
              <a:t>02 - </a:t>
            </a:r>
            <a:r>
              <a:rPr lang="fr-FR" sz="1500" u="sng" dirty="0"/>
              <a:t>Parcours avec conseil pour la partie Pro</a:t>
            </a:r>
          </a:p>
          <a:p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8191" y="125923"/>
            <a:ext cx="5537580" cy="2310959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1337983" y="3759160"/>
            <a:ext cx="843501" cy="4616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 defTabSz="342900"/>
            <a:r>
              <a:rPr lang="fr-FR" sz="1200" b="1" dirty="0">
                <a:solidFill>
                  <a:prstClr val="white"/>
                </a:solidFill>
                <a:latin typeface="Calibri" panose="020F0502020204030204"/>
              </a:rPr>
              <a:t>Adapté </a:t>
            </a:r>
            <a:br>
              <a:rPr lang="fr-FR" sz="1200" b="1" dirty="0">
                <a:solidFill>
                  <a:prstClr val="white"/>
                </a:solidFill>
                <a:latin typeface="Calibri" panose="020F0502020204030204"/>
              </a:rPr>
            </a:br>
            <a:r>
              <a:rPr lang="fr-FR" sz="1200" b="1" dirty="0">
                <a:solidFill>
                  <a:prstClr val="white"/>
                </a:solidFill>
                <a:latin typeface="Calibri" panose="020F0502020204030204"/>
              </a:rPr>
              <a:t>pour un EI</a:t>
            </a:r>
            <a:endParaRPr lang="fr-FR" sz="13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368423" y="2600926"/>
            <a:ext cx="764889" cy="2769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defTabSz="342900"/>
            <a:r>
              <a:rPr lang="fr-FR" sz="1200" b="1" dirty="0">
                <a:solidFill>
                  <a:prstClr val="white"/>
                </a:solidFill>
                <a:latin typeface="Calibri" panose="020F0502020204030204"/>
              </a:rPr>
              <a:t>Inchangé</a:t>
            </a:r>
            <a:endParaRPr lang="fr-FR" sz="13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191" y="2600926"/>
            <a:ext cx="5723973" cy="2344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22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F5D0B7D2-6EE6-4082-85F5-9D8111D82388}" type="slidenum">
              <a:rPr lang="fr-FR">
                <a:latin typeface="Calibri" panose="020F0502020204030204"/>
              </a:rPr>
              <a:pPr defTabSz="342900"/>
              <a:t>10</a:t>
            </a:fld>
            <a:endParaRPr lang="fr-FR">
              <a:latin typeface="Calibri" panose="020F0502020204030204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marL="214313" indent="-214313">
              <a:buFontTx/>
              <a:buChar char="-"/>
            </a:pPr>
            <a:endParaRPr lang="fr-FR" sz="1050" dirty="0"/>
          </a:p>
          <a:p>
            <a:pPr marL="214313" indent="-214313">
              <a:buFontTx/>
              <a:buChar char="-"/>
            </a:pPr>
            <a:r>
              <a:rPr lang="fr-FR" sz="1050" dirty="0"/>
              <a:t>Parcours identique à celui d’une personne morale avec sélection des produits conseillés pour les Entrepreneur Individuel</a:t>
            </a:r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100" dirty="0"/>
              <a:t>MIF2</a:t>
            </a:r>
            <a:br>
              <a:rPr lang="fr-FR" sz="2100" dirty="0"/>
            </a:br>
            <a:r>
              <a:rPr lang="fr-FR" sz="2100" dirty="0"/>
              <a:t>Parcours Client avec Conseil -EI</a:t>
            </a:r>
          </a:p>
        </p:txBody>
      </p:sp>
      <p:sp>
        <p:nvSpPr>
          <p:cNvPr id="14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182167" y="1366056"/>
            <a:ext cx="2045051" cy="800459"/>
          </a:xfrm>
        </p:spPr>
        <p:txBody>
          <a:bodyPr>
            <a:normAutofit/>
          </a:bodyPr>
          <a:lstStyle/>
          <a:p>
            <a:r>
              <a:rPr lang="fr-FR" sz="1500" dirty="0"/>
              <a:t>02 - </a:t>
            </a:r>
            <a:r>
              <a:rPr lang="fr-FR" sz="1500" u="sng" dirty="0"/>
              <a:t>Parcours avec conseil pour la partie Pro</a:t>
            </a:r>
          </a:p>
          <a:p>
            <a:endParaRPr lang="fr-FR" dirty="0"/>
          </a:p>
        </p:txBody>
      </p:sp>
      <p:sp>
        <p:nvSpPr>
          <p:cNvPr id="10" name="Espace réservé du texte 6"/>
          <p:cNvSpPr>
            <a:spLocks noGrp="1"/>
          </p:cNvSpPr>
          <p:nvPr>
            <p:ph type="body" sz="quarter" idx="17"/>
          </p:nvPr>
        </p:nvSpPr>
        <p:spPr>
          <a:xfrm>
            <a:off x="2290092" y="247310"/>
            <a:ext cx="2374050" cy="4519953"/>
          </a:xfrm>
        </p:spPr>
        <p:txBody>
          <a:bodyPr>
            <a:normAutofit/>
          </a:bodyPr>
          <a:lstStyle/>
          <a:p>
            <a:pPr marL="214313" indent="-214313">
              <a:buFont typeface="Wingdings" panose="05000000000000000000" pitchFamily="2" charset="2"/>
              <a:buChar char="§"/>
            </a:pPr>
            <a:r>
              <a:rPr lang="fr-FR" sz="900" dirty="0"/>
              <a:t>Proposition de </a:t>
            </a:r>
            <a:r>
              <a:rPr lang="fr-FR" sz="900" b="1" dirty="0">
                <a:solidFill>
                  <a:schemeClr val="accent2"/>
                </a:solidFill>
              </a:rPr>
              <a:t>Portefeuilles modèles</a:t>
            </a:r>
            <a:r>
              <a:rPr lang="fr-FR" sz="900" dirty="0"/>
              <a:t> :</a:t>
            </a:r>
          </a:p>
          <a:p>
            <a:pPr marL="484313" lvl="1" indent="-214313"/>
            <a:r>
              <a:rPr lang="fr-FR" sz="900" dirty="0"/>
              <a:t>Seuls les portefeuilles modèles correspondant :</a:t>
            </a:r>
          </a:p>
          <a:p>
            <a:pPr marL="270000" lvl="1" indent="0">
              <a:buNone/>
            </a:pPr>
            <a:r>
              <a:rPr lang="fr-FR" sz="900" dirty="0"/>
              <a:t>au </a:t>
            </a:r>
            <a:r>
              <a:rPr lang="fr-FR" sz="900" dirty="0">
                <a:solidFill>
                  <a:srgbClr val="7030A0"/>
                </a:solidFill>
              </a:rPr>
              <a:t>type de projet</a:t>
            </a:r>
            <a:r>
              <a:rPr lang="fr-FR" sz="900" dirty="0"/>
              <a:t>, </a:t>
            </a:r>
          </a:p>
          <a:p>
            <a:pPr marL="270000" lvl="1" indent="0">
              <a:buNone/>
            </a:pPr>
            <a:r>
              <a:rPr lang="fr-FR" sz="900" dirty="0"/>
              <a:t>à </a:t>
            </a:r>
            <a:r>
              <a:rPr lang="fr-FR" sz="900" dirty="0">
                <a:solidFill>
                  <a:srgbClr val="7030A0"/>
                </a:solidFill>
              </a:rPr>
              <a:t>l’horizon de placement</a:t>
            </a:r>
            <a:r>
              <a:rPr lang="fr-FR" sz="900" dirty="0"/>
              <a:t>, </a:t>
            </a:r>
          </a:p>
          <a:p>
            <a:pPr marL="270000" lvl="1" indent="0">
              <a:buNone/>
            </a:pPr>
            <a:r>
              <a:rPr lang="fr-FR" sz="900" dirty="0"/>
              <a:t>au </a:t>
            </a:r>
            <a:r>
              <a:rPr lang="fr-FR" sz="900" dirty="0">
                <a:solidFill>
                  <a:srgbClr val="7030A0"/>
                </a:solidFill>
              </a:rPr>
              <a:t>niveau de risque </a:t>
            </a:r>
          </a:p>
          <a:p>
            <a:pPr marL="270000" lvl="1" indent="0">
              <a:buNone/>
            </a:pPr>
            <a:r>
              <a:rPr lang="fr-FR" sz="900" dirty="0"/>
              <a:t>au </a:t>
            </a:r>
            <a:r>
              <a:rPr lang="fr-FR" sz="900" dirty="0">
                <a:solidFill>
                  <a:srgbClr val="7030A0"/>
                </a:solidFill>
              </a:rPr>
              <a:t>niveau de connaissance financière du client </a:t>
            </a:r>
          </a:p>
          <a:p>
            <a:pPr marL="270000" lvl="1" indent="0">
              <a:buNone/>
            </a:pPr>
            <a:r>
              <a:rPr lang="fr-FR" sz="900" dirty="0"/>
              <a:t>et aux </a:t>
            </a:r>
            <a:r>
              <a:rPr lang="fr-FR" sz="900" b="1" dirty="0">
                <a:solidFill>
                  <a:srgbClr val="7030A0"/>
                </a:solidFill>
              </a:rPr>
              <a:t>Entrepreneurs Individuels</a:t>
            </a:r>
          </a:p>
          <a:p>
            <a:pPr marL="270000" lvl="1" indent="0">
              <a:buNone/>
            </a:pPr>
            <a:r>
              <a:rPr lang="fr-FR" sz="900" dirty="0"/>
              <a:t>sont affichés.</a:t>
            </a:r>
          </a:p>
          <a:p>
            <a:pPr marL="484313" lvl="1" indent="-214313"/>
            <a:r>
              <a:rPr lang="fr-FR" sz="900" dirty="0"/>
              <a:t>Si aucun portefeuille ne correspond aux critères, aucun portefeuille modèle ne sera proposé.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fr-FR" sz="900" dirty="0"/>
              <a:t>L’</a:t>
            </a:r>
            <a:r>
              <a:rPr lang="fr-FR" sz="900" b="1" dirty="0">
                <a:solidFill>
                  <a:schemeClr val="accent2"/>
                </a:solidFill>
              </a:rPr>
              <a:t>Allocation personnalisée </a:t>
            </a:r>
            <a:r>
              <a:rPr lang="fr-FR" sz="900" dirty="0"/>
              <a:t>:</a:t>
            </a:r>
          </a:p>
          <a:p>
            <a:pPr marL="484313" lvl="1" indent="-214313"/>
            <a:r>
              <a:rPr lang="fr-FR" sz="900" dirty="0"/>
              <a:t>Est proposée systématiquement</a:t>
            </a:r>
          </a:p>
          <a:p>
            <a:pPr marL="484313" lvl="1" indent="-214313"/>
            <a:endParaRPr lang="fr-FR" sz="900" dirty="0"/>
          </a:p>
          <a:p>
            <a:pPr marL="270000" lvl="1" indent="0">
              <a:buNone/>
            </a:pPr>
            <a:endParaRPr lang="fr-FR" sz="900" dirty="0"/>
          </a:p>
          <a:p>
            <a:pPr marL="270000" lvl="1" indent="0">
              <a:buNone/>
            </a:pPr>
            <a:endParaRPr lang="fr-FR" sz="900" dirty="0"/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fr-FR" sz="900" dirty="0"/>
              <a:t>Proposition de </a:t>
            </a:r>
            <a:r>
              <a:rPr lang="fr-FR" sz="900" b="1" dirty="0">
                <a:solidFill>
                  <a:schemeClr val="accent2"/>
                </a:solidFill>
              </a:rPr>
              <a:t>Produits à allouer </a:t>
            </a:r>
            <a:r>
              <a:rPr lang="fr-FR" sz="900" dirty="0"/>
              <a:t>:</a:t>
            </a:r>
          </a:p>
          <a:p>
            <a:pPr marL="484313" lvl="1" indent="-214313"/>
            <a:r>
              <a:rPr lang="fr-FR" sz="900" dirty="0"/>
              <a:t>Filtrage du catalogue pour ne proposer que les </a:t>
            </a:r>
            <a:r>
              <a:rPr lang="fr-FR" sz="900" dirty="0">
                <a:solidFill>
                  <a:srgbClr val="7030A0"/>
                </a:solidFill>
              </a:rPr>
              <a:t>produits autorisés </a:t>
            </a:r>
            <a:r>
              <a:rPr lang="fr-FR" sz="900" dirty="0"/>
              <a:t>pour les </a:t>
            </a:r>
            <a:r>
              <a:rPr lang="fr-FR" sz="900" b="1" dirty="0">
                <a:solidFill>
                  <a:srgbClr val="7030A0"/>
                </a:solidFill>
              </a:rPr>
              <a:t>Entrepreneurs Individuels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2375" y="247310"/>
            <a:ext cx="4485835" cy="2615012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6806" y="2911091"/>
            <a:ext cx="2634640" cy="2070074"/>
          </a:xfrm>
          <a:prstGeom prst="rect">
            <a:avLst/>
          </a:prstGeom>
        </p:spPr>
      </p:pic>
      <p:sp>
        <p:nvSpPr>
          <p:cNvPr id="17" name="Flèche droite 16"/>
          <p:cNvSpPr/>
          <p:nvPr/>
        </p:nvSpPr>
        <p:spPr>
          <a:xfrm rot="1924282" flipV="1">
            <a:off x="5037544" y="2729186"/>
            <a:ext cx="841038" cy="266270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fr-FR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712321" y="3569085"/>
            <a:ext cx="843501" cy="4616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 defTabSz="342900"/>
            <a:r>
              <a:rPr lang="fr-FR" sz="1200" b="1" dirty="0">
                <a:solidFill>
                  <a:prstClr val="white"/>
                </a:solidFill>
                <a:latin typeface="Calibri" panose="020F0502020204030204"/>
              </a:rPr>
              <a:t>Adapté </a:t>
            </a:r>
            <a:br>
              <a:rPr lang="fr-FR" sz="1200" b="1" dirty="0">
                <a:solidFill>
                  <a:prstClr val="white"/>
                </a:solidFill>
                <a:latin typeface="Calibri" panose="020F0502020204030204"/>
              </a:rPr>
            </a:br>
            <a:r>
              <a:rPr lang="fr-FR" sz="1200" b="1" dirty="0">
                <a:solidFill>
                  <a:prstClr val="white"/>
                </a:solidFill>
                <a:latin typeface="Calibri" panose="020F0502020204030204"/>
              </a:rPr>
              <a:t>pour un EI</a:t>
            </a:r>
            <a:endParaRPr lang="fr-FR" sz="1350" b="1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3344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F5D0B7D2-6EE6-4082-85F5-9D8111D82388}" type="slidenum">
              <a:rPr lang="fr-FR">
                <a:latin typeface="Calibri" panose="020F0502020204030204"/>
              </a:rPr>
              <a:pPr defTabSz="342900"/>
              <a:t>11</a:t>
            </a:fld>
            <a:endParaRPr lang="fr-FR">
              <a:latin typeface="Calibri" panose="020F0502020204030204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fr-FR" sz="1050" dirty="0"/>
              <a:t>Ecrans  Résumé et Synthèse</a:t>
            </a:r>
          </a:p>
          <a:p>
            <a:endParaRPr lang="fr-FR" sz="1050" dirty="0">
              <a:solidFill>
                <a:srgbClr val="FF0000"/>
              </a:solidFill>
              <a:sym typeface="Webdings" panose="05030102010509060703" pitchFamily="18" charset="2"/>
            </a:endParaRPr>
          </a:p>
          <a:p>
            <a:endParaRPr lang="fr-FR" sz="1050" dirty="0">
              <a:solidFill>
                <a:srgbClr val="FF0000"/>
              </a:solidFill>
              <a:sym typeface="Webdings" panose="05030102010509060703" pitchFamily="18" charset="2"/>
            </a:endParaRPr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100" dirty="0"/>
              <a:t>MIF2</a:t>
            </a:r>
            <a:br>
              <a:rPr lang="fr-FR" sz="2100" dirty="0"/>
            </a:br>
            <a:r>
              <a:rPr lang="fr-FR" sz="2100" dirty="0"/>
              <a:t>Parcours Client avec Conseil - EI</a:t>
            </a:r>
          </a:p>
        </p:txBody>
      </p:sp>
      <p:sp>
        <p:nvSpPr>
          <p:cNvPr id="14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182167" y="1439104"/>
            <a:ext cx="2045051" cy="997778"/>
          </a:xfrm>
        </p:spPr>
        <p:txBody>
          <a:bodyPr>
            <a:normAutofit/>
          </a:bodyPr>
          <a:lstStyle/>
          <a:p>
            <a:r>
              <a:rPr lang="fr-FR" sz="1500" dirty="0"/>
              <a:t>02 - </a:t>
            </a:r>
            <a:r>
              <a:rPr lang="fr-FR" sz="1500" u="sng" dirty="0"/>
              <a:t>Parcours avec conseil pour la partie Pro</a:t>
            </a:r>
          </a:p>
          <a:p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828" y="89748"/>
            <a:ext cx="4668621" cy="2698713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6226" y="1982991"/>
            <a:ext cx="4949847" cy="2864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82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7" y="1489166"/>
            <a:ext cx="4395944" cy="1678577"/>
          </a:xfrm>
        </p:spPr>
        <p:txBody>
          <a:bodyPr>
            <a:normAutofit/>
          </a:bodyPr>
          <a:lstStyle/>
          <a:p>
            <a:r>
              <a:rPr lang="fr-FR" dirty="0" smtClean="0"/>
              <a:t>Annexe : accès au parcours transitoire par la transaction 0199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628650" y="3334176"/>
            <a:ext cx="4867275" cy="747967"/>
          </a:xfrm>
        </p:spPr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defTabSz="342900"/>
            <a:fld id="{F5D0B7D2-6EE6-4082-85F5-9D8111D82388}" type="slidenum">
              <a:rPr lang="fr-FR">
                <a:latin typeface="Calibri" panose="020F0502020204030204"/>
              </a:rPr>
              <a:pPr defTabSz="342900"/>
              <a:t>12</a:t>
            </a:fld>
            <a:endParaRPr lang="fr-FR"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08514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F5D0B7D2-6EE6-4082-85F5-9D8111D82388}" type="slidenum">
              <a:rPr lang="fr-FR">
                <a:latin typeface="Calibri" panose="020F0502020204030204"/>
              </a:rPr>
              <a:pPr defTabSz="342900"/>
              <a:t>13</a:t>
            </a:fld>
            <a:endParaRPr lang="fr-FR">
              <a:latin typeface="Calibri" panose="020F0502020204030204"/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5"/>
          </p:nvPr>
        </p:nvSpPr>
        <p:spPr>
          <a:xfrm>
            <a:off x="252787" y="2105261"/>
            <a:ext cx="1903809" cy="1507019"/>
          </a:xfrm>
        </p:spPr>
        <p:txBody>
          <a:bodyPr>
            <a:normAutofit fontScale="85000" lnSpcReduction="20000"/>
          </a:bodyPr>
          <a:lstStyle/>
          <a:p>
            <a:r>
              <a:rPr lang="fr-FR" sz="1050" dirty="0">
                <a:sym typeface="Wingdings" panose="05000000000000000000" pitchFamily="2" charset="2"/>
              </a:rPr>
              <a:t> </a:t>
            </a:r>
            <a:r>
              <a:rPr lang="fr-FR" sz="1050" b="1" dirty="0"/>
              <a:t>Sélection d’un parcours pour la partie Privée</a:t>
            </a:r>
          </a:p>
          <a:p>
            <a:endParaRPr lang="fr-FR" sz="1050" dirty="0"/>
          </a:p>
          <a:p>
            <a:r>
              <a:rPr lang="fr-FR" sz="1050" dirty="0"/>
              <a:t>Ouverture d’une </a:t>
            </a:r>
            <a:r>
              <a:rPr lang="fr-FR" sz="1050" dirty="0" err="1"/>
              <a:t>Popup</a:t>
            </a:r>
            <a:r>
              <a:rPr lang="fr-FR" sz="1050" dirty="0"/>
              <a:t> de choix du parcours en fonction du type de projet de l’entrepreneur individuel:</a:t>
            </a:r>
          </a:p>
          <a:p>
            <a:r>
              <a:rPr lang="fr-FR" sz="1050" dirty="0"/>
              <a:t>A titre privé </a:t>
            </a:r>
          </a:p>
          <a:p>
            <a:r>
              <a:rPr lang="fr-FR" sz="1050" dirty="0"/>
              <a:t>A titre pro pour sa trésorerie</a:t>
            </a:r>
          </a:p>
          <a:p>
            <a:r>
              <a:rPr lang="fr-FR" sz="1050" dirty="0"/>
              <a:t>- Choisir « Parcours Privé »</a:t>
            </a:r>
          </a:p>
          <a:p>
            <a:endParaRPr lang="fr-FR" sz="1050" dirty="0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100" dirty="0"/>
              <a:t>MIF2</a:t>
            </a:r>
            <a:br>
              <a:rPr lang="fr-FR" sz="2100" dirty="0"/>
            </a:br>
            <a:r>
              <a:rPr lang="fr-FR" sz="2100" dirty="0"/>
              <a:t>Parcours Client avec Conseil - EI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1516757" y="3521381"/>
            <a:ext cx="688009" cy="276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defTabSz="342900"/>
            <a:r>
              <a:rPr lang="fr-FR" sz="1200" b="1" dirty="0">
                <a:solidFill>
                  <a:prstClr val="white"/>
                </a:solidFill>
                <a:latin typeface="Calibri" panose="020F0502020204030204"/>
              </a:rPr>
              <a:t>Modifié</a:t>
            </a:r>
            <a:endParaRPr lang="fr-FR" sz="13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5771" y="80013"/>
            <a:ext cx="5990691" cy="3771696"/>
          </a:xfrm>
          <a:prstGeom prst="rect">
            <a:avLst/>
          </a:prstGeom>
        </p:spPr>
      </p:pic>
      <p:sp>
        <p:nvSpPr>
          <p:cNvPr id="12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182167" y="1390265"/>
            <a:ext cx="2045051" cy="847990"/>
          </a:xfrm>
        </p:spPr>
        <p:txBody>
          <a:bodyPr>
            <a:normAutofit/>
          </a:bodyPr>
          <a:lstStyle/>
          <a:p>
            <a:r>
              <a:rPr lang="fr-FR" sz="1500" dirty="0"/>
              <a:t>03 - </a:t>
            </a:r>
            <a:r>
              <a:rPr lang="fr-FR" sz="1500" u="sng" dirty="0"/>
              <a:t>Choix d’un parcours</a:t>
            </a:r>
          </a:p>
          <a:p>
            <a:r>
              <a:rPr lang="fr-FR" sz="1500" dirty="0">
                <a:sym typeface="Wingdings" panose="05000000000000000000" pitchFamily="2" charset="2"/>
              </a:rPr>
              <a:t> </a:t>
            </a:r>
            <a:r>
              <a:rPr lang="fr-FR" sz="1500" dirty="0"/>
              <a:t>transaction 0199</a:t>
            </a:r>
          </a:p>
          <a:p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3181747" y="497299"/>
            <a:ext cx="3055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fr-FR" sz="600" dirty="0">
                <a:solidFill>
                  <a:srgbClr val="1D1D1B"/>
                </a:solidFill>
                <a:latin typeface="Calibri" panose="020F0502020204030204"/>
              </a:rPr>
              <a:t>0199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8746" y="3072957"/>
            <a:ext cx="3385660" cy="1948645"/>
          </a:xfrm>
          <a:prstGeom prst="rect">
            <a:avLst/>
          </a:prstGeom>
        </p:spPr>
      </p:pic>
      <p:sp>
        <p:nvSpPr>
          <p:cNvPr id="1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236894" y="2962038"/>
            <a:ext cx="1903809" cy="1651418"/>
          </a:xfrm>
        </p:spPr>
        <p:txBody>
          <a:bodyPr>
            <a:normAutofit fontScale="85000" lnSpcReduction="10000"/>
          </a:bodyPr>
          <a:lstStyle/>
          <a:p>
            <a:pPr marL="214313" indent="-214313">
              <a:buFontTx/>
              <a:buChar char="-"/>
            </a:pPr>
            <a:endParaRPr lang="fr-FR" sz="1050" dirty="0"/>
          </a:p>
          <a:p>
            <a:endParaRPr lang="fr-FR" sz="1050" dirty="0"/>
          </a:p>
          <a:p>
            <a:endParaRPr lang="fr-FR" sz="1050" dirty="0"/>
          </a:p>
          <a:p>
            <a:endParaRPr lang="fr-FR" sz="1050" dirty="0"/>
          </a:p>
          <a:p>
            <a:r>
              <a:rPr lang="fr-FR" sz="1050" dirty="0">
                <a:sym typeface="Wingdings" panose="05000000000000000000" pitchFamily="2" charset="2"/>
              </a:rPr>
              <a:t> </a:t>
            </a:r>
            <a:r>
              <a:rPr lang="fr-FR" sz="1050" dirty="0"/>
              <a:t>Débranchement </a:t>
            </a:r>
            <a:r>
              <a:rPr lang="fr-FR" sz="1050" dirty="0">
                <a:solidFill>
                  <a:srgbClr val="FF0000"/>
                </a:solidFill>
              </a:rPr>
              <a:t>vers le parcours transitoire,</a:t>
            </a:r>
            <a:r>
              <a:rPr lang="fr-FR" sz="1050" dirty="0"/>
              <a:t> pour la partie privée de l’Entrepreneur Individuel</a:t>
            </a:r>
          </a:p>
          <a:p>
            <a:r>
              <a:rPr lang="fr-FR" sz="1050" dirty="0"/>
              <a:t>Mise à jour de la compétence financière du client si nécessaire</a:t>
            </a:r>
          </a:p>
        </p:txBody>
      </p:sp>
    </p:spTree>
    <p:extLst>
      <p:ext uri="{BB962C8B-B14F-4D97-AF65-F5344CB8AC3E}">
        <p14:creationId xmlns:p14="http://schemas.microsoft.com/office/powerpoint/2010/main" val="396677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F5D0B7D2-6EE6-4082-85F5-9D8111D82388}" type="slidenum">
              <a:rPr lang="fr-FR">
                <a:latin typeface="Calibri" panose="020F0502020204030204"/>
              </a:rPr>
              <a:pPr defTabSz="342900"/>
              <a:t>14</a:t>
            </a:fld>
            <a:endParaRPr lang="fr-FR">
              <a:latin typeface="Calibri" panose="020F0502020204030204"/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5"/>
          </p:nvPr>
        </p:nvSpPr>
        <p:spPr>
          <a:xfrm>
            <a:off x="182165" y="2468329"/>
            <a:ext cx="1903809" cy="1518719"/>
          </a:xfrm>
        </p:spPr>
        <p:txBody>
          <a:bodyPr>
            <a:normAutofit/>
          </a:bodyPr>
          <a:lstStyle/>
          <a:p>
            <a:r>
              <a:rPr lang="fr-FR" sz="1050" dirty="0">
                <a:sym typeface="Wingdings" panose="05000000000000000000" pitchFamily="2" charset="2"/>
              </a:rPr>
              <a:t> </a:t>
            </a:r>
            <a:r>
              <a:rPr lang="fr-FR" sz="1050" b="1" dirty="0"/>
              <a:t>Sélection d’un parcours pour la partie Pro de l’EI (1/2)</a:t>
            </a:r>
          </a:p>
          <a:p>
            <a:endParaRPr lang="fr-FR" sz="1050" dirty="0"/>
          </a:p>
          <a:p>
            <a:r>
              <a:rPr lang="fr-FR" sz="1050" dirty="0"/>
              <a:t>Ouverture d’une </a:t>
            </a:r>
            <a:r>
              <a:rPr lang="fr-FR" sz="1050" dirty="0" err="1"/>
              <a:t>Popup</a:t>
            </a:r>
            <a:r>
              <a:rPr lang="fr-FR" sz="1050" dirty="0"/>
              <a:t> de choix du type de parcours</a:t>
            </a:r>
          </a:p>
          <a:p>
            <a:endParaRPr lang="fr-FR" sz="1050" dirty="0"/>
          </a:p>
          <a:p>
            <a:r>
              <a:rPr lang="fr-FR" sz="1050" dirty="0"/>
              <a:t>- Choisir « Parcours pro »</a:t>
            </a:r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100" dirty="0"/>
              <a:t>MIF2</a:t>
            </a:r>
            <a:br>
              <a:rPr lang="fr-FR" sz="2100" dirty="0"/>
            </a:br>
            <a:r>
              <a:rPr lang="fr-FR" sz="2100" dirty="0"/>
              <a:t>Parcours Client avec Conseil - EI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814151" y="4442563"/>
            <a:ext cx="688009" cy="276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defTabSz="342900"/>
            <a:r>
              <a:rPr lang="fr-FR" sz="1200" b="1" dirty="0">
                <a:solidFill>
                  <a:prstClr val="white"/>
                </a:solidFill>
                <a:latin typeface="Calibri" panose="020F0502020204030204"/>
              </a:rPr>
              <a:t>Modifié</a:t>
            </a:r>
            <a:endParaRPr lang="fr-FR" sz="13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7960" y="966930"/>
            <a:ext cx="5890923" cy="3729548"/>
          </a:xfrm>
          <a:prstGeom prst="rect">
            <a:avLst/>
          </a:prstGeom>
        </p:spPr>
      </p:pic>
      <p:sp>
        <p:nvSpPr>
          <p:cNvPr id="11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182167" y="1467435"/>
            <a:ext cx="2045051" cy="909100"/>
          </a:xfrm>
        </p:spPr>
        <p:txBody>
          <a:bodyPr>
            <a:normAutofit/>
          </a:bodyPr>
          <a:lstStyle/>
          <a:p>
            <a:r>
              <a:rPr lang="fr-FR" sz="1500" dirty="0"/>
              <a:t>03 - </a:t>
            </a:r>
            <a:r>
              <a:rPr lang="fr-FR" sz="1500" u="sng" dirty="0"/>
              <a:t>Choix d’un parcours</a:t>
            </a:r>
          </a:p>
          <a:p>
            <a:r>
              <a:rPr lang="fr-FR" sz="1500" dirty="0">
                <a:sym typeface="Wingdings" panose="05000000000000000000" pitchFamily="2" charset="2"/>
              </a:rPr>
              <a:t> </a:t>
            </a:r>
            <a:r>
              <a:rPr lang="fr-FR" sz="1500" dirty="0"/>
              <a:t>transaction 0199</a:t>
            </a:r>
          </a:p>
          <a:p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3541622" y="1386643"/>
            <a:ext cx="3055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fr-FR" sz="600" dirty="0">
                <a:solidFill>
                  <a:srgbClr val="1D1D1B"/>
                </a:solidFill>
                <a:latin typeface="Calibri" panose="020F0502020204030204"/>
              </a:rPr>
              <a:t>0199</a:t>
            </a:r>
          </a:p>
        </p:txBody>
      </p:sp>
    </p:spTree>
    <p:extLst>
      <p:ext uri="{BB962C8B-B14F-4D97-AF65-F5344CB8AC3E}">
        <p14:creationId xmlns:p14="http://schemas.microsoft.com/office/powerpoint/2010/main" val="59112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F5D0B7D2-6EE6-4082-85F5-9D8111D82388}" type="slidenum">
              <a:rPr lang="fr-FR">
                <a:latin typeface="Calibri" panose="020F0502020204030204"/>
              </a:rPr>
              <a:pPr defTabSz="342900"/>
              <a:t>15</a:t>
            </a:fld>
            <a:endParaRPr lang="fr-FR">
              <a:latin typeface="Calibri" panose="020F0502020204030204"/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5"/>
          </p:nvPr>
        </p:nvSpPr>
        <p:spPr>
          <a:xfrm>
            <a:off x="252788" y="2508587"/>
            <a:ext cx="1903809" cy="1782756"/>
          </a:xfrm>
        </p:spPr>
        <p:txBody>
          <a:bodyPr>
            <a:normAutofit fontScale="92500" lnSpcReduction="20000"/>
          </a:bodyPr>
          <a:lstStyle/>
          <a:p>
            <a:r>
              <a:rPr lang="fr-FR" sz="1050" b="1" dirty="0">
                <a:sym typeface="Wingdings" panose="05000000000000000000" pitchFamily="2" charset="2"/>
              </a:rPr>
              <a:t> </a:t>
            </a:r>
            <a:r>
              <a:rPr lang="fr-FR" sz="1050" b="1" dirty="0"/>
              <a:t>Sélection d’un parcours pour la Partie Pro de l’EI (2/2)</a:t>
            </a:r>
          </a:p>
          <a:p>
            <a:endParaRPr lang="fr-FR" sz="1050" dirty="0"/>
          </a:p>
          <a:p>
            <a:r>
              <a:rPr lang="fr-FR" sz="1050" dirty="0"/>
              <a:t>Contrôle de la validité du QCF avant l’accès au parcours</a:t>
            </a:r>
          </a:p>
          <a:p>
            <a:pPr marL="214313" indent="-214313">
              <a:buFont typeface="Wingdings" panose="05000000000000000000" pitchFamily="2" charset="2"/>
              <a:buChar char="à"/>
            </a:pPr>
            <a:r>
              <a:rPr lang="fr-FR" sz="1050" dirty="0">
                <a:sym typeface="Wingdings" panose="05000000000000000000" pitchFamily="2" charset="2"/>
              </a:rPr>
              <a:t>Si le QCF est valide, débranchement vers le parcours avec conseil Personne Morale</a:t>
            </a:r>
          </a:p>
          <a:p>
            <a:pPr marL="214313" indent="-214313">
              <a:buFont typeface="Wingdings" panose="05000000000000000000" pitchFamily="2" charset="2"/>
              <a:buChar char="à"/>
            </a:pPr>
            <a:r>
              <a:rPr lang="fr-FR" sz="1050" dirty="0">
                <a:sym typeface="Wingdings" panose="05000000000000000000" pitchFamily="2" charset="2"/>
              </a:rPr>
              <a:t>Si le QCF n’est pas valide : accès au QCF </a:t>
            </a:r>
            <a:endParaRPr lang="fr-FR" sz="1050" dirty="0"/>
          </a:p>
          <a:p>
            <a:endParaRPr lang="fr-FR" sz="1050" dirty="0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100" dirty="0"/>
              <a:t>MIF2</a:t>
            </a:r>
            <a:br>
              <a:rPr lang="fr-FR" sz="2100" dirty="0"/>
            </a:br>
            <a:r>
              <a:rPr lang="fr-FR" sz="2100" dirty="0"/>
              <a:t>Parcours Client avec Conseil - EI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814151" y="4442563"/>
            <a:ext cx="688009" cy="276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defTabSz="342900"/>
            <a:r>
              <a:rPr lang="fr-FR" sz="1200" b="1" dirty="0">
                <a:solidFill>
                  <a:prstClr val="white"/>
                </a:solidFill>
                <a:latin typeface="Calibri" panose="020F0502020204030204"/>
              </a:rPr>
              <a:t>Modifié</a:t>
            </a:r>
            <a:endParaRPr lang="fr-FR" sz="135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182167" y="1311262"/>
            <a:ext cx="2045051" cy="868361"/>
          </a:xfrm>
        </p:spPr>
        <p:txBody>
          <a:bodyPr>
            <a:normAutofit/>
          </a:bodyPr>
          <a:lstStyle/>
          <a:p>
            <a:r>
              <a:rPr lang="fr-FR" sz="1500"/>
              <a:t>03 </a:t>
            </a:r>
            <a:r>
              <a:rPr lang="fr-FR" sz="1500" dirty="0"/>
              <a:t>- </a:t>
            </a:r>
            <a:r>
              <a:rPr lang="fr-FR" sz="1500" u="sng" dirty="0"/>
              <a:t>Choix d’un parcours</a:t>
            </a:r>
          </a:p>
          <a:p>
            <a:r>
              <a:rPr lang="fr-FR" sz="1500" dirty="0">
                <a:sym typeface="Wingdings" panose="05000000000000000000" pitchFamily="2" charset="2"/>
              </a:rPr>
              <a:t> </a:t>
            </a:r>
            <a:r>
              <a:rPr lang="fr-FR" sz="1500" dirty="0"/>
              <a:t>transaction 0199</a:t>
            </a:r>
          </a:p>
          <a:p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9628" y="796314"/>
            <a:ext cx="5642063" cy="3591927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3796837" y="1230470"/>
            <a:ext cx="3055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fr-FR" sz="600" dirty="0">
                <a:solidFill>
                  <a:srgbClr val="1D1D1B"/>
                </a:solidFill>
                <a:latin typeface="Calibri" panose="020F0502020204030204"/>
              </a:rPr>
              <a:t>0199</a:t>
            </a:r>
          </a:p>
        </p:txBody>
      </p:sp>
    </p:spTree>
    <p:extLst>
      <p:ext uri="{BB962C8B-B14F-4D97-AF65-F5344CB8AC3E}">
        <p14:creationId xmlns:p14="http://schemas.microsoft.com/office/powerpoint/2010/main" val="305095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Thème Office">
  <a:themeElements>
    <a:clrScheme name="Personnalisé 1">
      <a:dk1>
        <a:srgbClr val="1D1D1B"/>
      </a:dk1>
      <a:lt1>
        <a:sysClr val="window" lastClr="FFFFFF"/>
      </a:lt1>
      <a:dk2>
        <a:srgbClr val="922A51"/>
      </a:dk2>
      <a:lt2>
        <a:srgbClr val="FFFFFF"/>
      </a:lt2>
      <a:accent1>
        <a:srgbClr val="52277A"/>
      </a:accent1>
      <a:accent2>
        <a:srgbClr val="D83541"/>
      </a:accent2>
      <a:accent3>
        <a:srgbClr val="27CABE"/>
      </a:accent3>
      <a:accent4>
        <a:srgbClr val="B0D885"/>
      </a:accent4>
      <a:accent5>
        <a:srgbClr val="1D1D1B"/>
      </a:accent5>
      <a:accent6>
        <a:srgbClr val="E9E9E9"/>
      </a:accent6>
      <a:hlink>
        <a:srgbClr val="52277A"/>
      </a:hlink>
      <a:folHlink>
        <a:srgbClr val="922A51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èle IT-CE.potx" id="{8992FF94-824C-4F9B-8C48-2C8549A58154}" vid="{BB478737-7826-4B42-8166-328CE49319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EA1FEFF1C3264081E9FD61A9F95EBD" ma:contentTypeVersion="0" ma:contentTypeDescription="Crée un document." ma:contentTypeScope="" ma:versionID="676a8de04ebb9774ecda7624bb365f7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9F4DD64-3F19-4E97-B9BA-F5E2FC081C00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161C19D-2624-4438-A211-77B01BFFDD8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EBAD669-A54D-448E-9A8D-5A5FEB7EB2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3463</TotalTime>
  <Words>608</Words>
  <Application>Microsoft Office PowerPoint</Application>
  <PresentationFormat>Affichage à l'écran (16:9)</PresentationFormat>
  <Paragraphs>140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0" baseType="lpstr">
      <vt:lpstr>Arial</vt:lpstr>
      <vt:lpstr>Calibri</vt:lpstr>
      <vt:lpstr>Webdings</vt:lpstr>
      <vt:lpstr>Wingdings</vt:lpstr>
      <vt:lpstr>3_Thème Office</vt:lpstr>
      <vt:lpstr>MIF 2 Parcours avec Conseil pour les entrepreneurs individuels</vt:lpstr>
      <vt:lpstr>MIF2 Parcours Client avec Conseil - EI</vt:lpstr>
      <vt:lpstr>MIF2 Parcours Client avec Conseil - EI</vt:lpstr>
      <vt:lpstr>MIF2 Parcours Client avec Conseil - EI</vt:lpstr>
      <vt:lpstr>MIF2 Parcours Client avec Conseil - EI</vt:lpstr>
      <vt:lpstr>MIF2 Parcours Client avec Conseil -EI</vt:lpstr>
      <vt:lpstr>MIF2 Parcours Client avec Conseil - EI</vt:lpstr>
      <vt:lpstr>MIF2 Parcours Client avec Conseil - EI</vt:lpstr>
      <vt:lpstr>MIF2 Parcours Client avec Conseil - EI</vt:lpstr>
      <vt:lpstr>MIF2 Parcours Client avec Conseil -EI</vt:lpstr>
      <vt:lpstr>MIF2 Parcours Client avec Conseil - EI</vt:lpstr>
      <vt:lpstr>Annexe : accès au parcours transitoire par la transaction 0199</vt:lpstr>
      <vt:lpstr>MIF2 Parcours Client avec Conseil - EI</vt:lpstr>
      <vt:lpstr>MIF2 Parcours Client avec Conseil - EI</vt:lpstr>
      <vt:lpstr>MIF2 Parcours Client avec Conseil - EI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creaslide</dc:creator>
  <cp:lastModifiedBy>POIGNANT Anne [CEGEE]</cp:lastModifiedBy>
  <cp:revision>231</cp:revision>
  <dcterms:created xsi:type="dcterms:W3CDTF">2018-11-14T16:25:50Z</dcterms:created>
  <dcterms:modified xsi:type="dcterms:W3CDTF">2020-02-18T13:13:07Z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0x010100D8EA1FEFF1C3264081E9FD61A9F95EBD</vt:lpwstr>
  </property>
</Properties>
</file>