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67" r:id="rId2"/>
    <p:sldId id="569" r:id="rId3"/>
    <p:sldId id="570" r:id="rId4"/>
    <p:sldId id="581" r:id="rId5"/>
    <p:sldId id="580" r:id="rId6"/>
    <p:sldId id="582" r:id="rId7"/>
    <p:sldId id="583" r:id="rId8"/>
    <p:sldId id="585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3A5A"/>
    <a:srgbClr val="C31632"/>
    <a:srgbClr val="00B0F0"/>
    <a:srgbClr val="60497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28" autoAdjust="0"/>
  </p:normalViewPr>
  <p:slideViewPr>
    <p:cSldViewPr showGuides="1">
      <p:cViewPr varScale="1">
        <p:scale>
          <a:sx n="103" d="100"/>
          <a:sy n="103" d="100"/>
        </p:scale>
        <p:origin x="1134" y="114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18/02/2020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18/02/2020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192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124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3906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511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3B20C-9EC3-456B-8DFC-4A38DA7612A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4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1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6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 userDrawn="1"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 userDrawn="1"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Triangle rectangle 13"/>
            <p:cNvSpPr>
              <a:spLocks noChangeAspect="1"/>
            </p:cNvSpPr>
            <p:nvPr userDrawn="1"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10" name="Forme en L 9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en L 10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 userDrawn="1"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en L 11"/>
          <p:cNvSpPr/>
          <p:nvPr userDrawn="1"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pic>
        <p:nvPicPr>
          <p:cNvPr id="15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en L 13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890472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2" y="226900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543141" y="1966385"/>
            <a:ext cx="8070634" cy="4423833"/>
          </a:xfrm>
        </p:spPr>
        <p:txBody>
          <a:bodyPr>
            <a:normAutofit/>
          </a:bodyPr>
          <a:lstStyle>
            <a:lvl1pPr marL="180975" indent="-180975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marL="630238" indent="-173038">
              <a:spcAft>
                <a:spcPts val="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1143000" indent="-228600">
              <a:spcAft>
                <a:spcPts val="0"/>
              </a:spcAft>
              <a:buClr>
                <a:schemeClr val="accent5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600200" indent="-228600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marL="2057400" indent="-228600"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3"/>
            <a:ext cx="8142890" cy="43088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7979325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en L 12"/>
          <p:cNvSpPr/>
          <p:nvPr userDrawn="1"/>
        </p:nvSpPr>
        <p:spPr>
          <a:xfrm>
            <a:off x="0" y="52020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en L 14"/>
          <p:cNvSpPr/>
          <p:nvPr userDrawn="1"/>
        </p:nvSpPr>
        <p:spPr>
          <a:xfrm rot="10800000">
            <a:off x="7488000" y="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9" r:id="rId3"/>
    <p:sldLayoutId id="2147483680" r:id="rId4"/>
    <p:sldLayoutId id="2147483683" r:id="rId5"/>
    <p:sldLayoutId id="2147483682" r:id="rId6"/>
    <p:sldLayoutId id="2147483655" r:id="rId7"/>
    <p:sldLayoutId id="2147483671" r:id="rId8"/>
    <p:sldLayoutId id="2147483672" r:id="rId9"/>
    <p:sldLayoutId id="2147483676" r:id="rId10"/>
    <p:sldLayoutId id="2147483673" r:id="rId11"/>
    <p:sldLayoutId id="2147483674" r:id="rId12"/>
    <p:sldLayoutId id="2147483659" r:id="rId13"/>
    <p:sldLayoutId id="2147483684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55776" y="1916832"/>
            <a:ext cx="4104456" cy="1340976"/>
          </a:xfrm>
        </p:spPr>
        <p:txBody>
          <a:bodyPr/>
          <a:lstStyle/>
          <a:p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lancement du parcours </a:t>
            </a:r>
            <a:r>
              <a:rPr lang="fr-FR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souscription TRESOLYA </a:t>
            </a:r>
            <a:endParaRPr lang="fr-FR" b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2987824" y="4149080"/>
            <a:ext cx="4824536" cy="27363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da-DK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da-DK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714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1" name="Titre 5"/>
          <p:cNvSpPr>
            <a:spLocks noGrp="1"/>
          </p:cNvSpPr>
          <p:nvPr>
            <p:ph type="title"/>
          </p:nvPr>
        </p:nvSpPr>
        <p:spPr>
          <a:xfrm>
            <a:off x="-900608" y="476673"/>
            <a:ext cx="7488832" cy="2369880"/>
          </a:xfrm>
        </p:spPr>
        <p:txBody>
          <a:bodyPr/>
          <a:lstStyle/>
          <a:p>
            <a:pPr algn="ctr"/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Prérequis au </a:t>
            </a: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parcours</a:t>
            </a: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32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32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32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contenu 3"/>
          <p:cNvSpPr txBox="1">
            <a:spLocks/>
          </p:cNvSpPr>
          <p:nvPr/>
        </p:nvSpPr>
        <p:spPr>
          <a:xfrm>
            <a:off x="382463" y="1124744"/>
            <a:ext cx="8366001" cy="4464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A0000"/>
              </a:buClr>
              <a:buFont typeface="Arial Narrow" panose="020B0606020202030204" pitchFamily="34" charset="0"/>
              <a:buChar char="■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Font typeface="Arial Narrow" panose="020B0606020202030204" pitchFamily="34" charset="0"/>
              <a:buChar char="■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fontAlgn="base">
              <a:spcAft>
                <a:spcPts val="3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fr-FR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fontAlgn="base">
              <a:spcAft>
                <a:spcPts val="3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requis : </a:t>
            </a:r>
          </a:p>
          <a:p>
            <a:pPr marL="182563" lvl="1" indent="-182563" fontAlgn="base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de commencer le parcours conseil, vérifier les données clients </a:t>
            </a:r>
            <a:r>
              <a:rPr lang="fr-FR" sz="1200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987425" lvl="2" indent="-265113" algn="just" fontAlgn="base">
              <a:spcBef>
                <a:spcPct val="20000"/>
              </a:spcBef>
              <a:buFont typeface="Symbol" panose="05050102010706020507" pitchFamily="18" charset="2"/>
              <a:buChar char=""/>
            </a:pPr>
            <a:r>
              <a:rPr lang="fr-FR" sz="1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liens inter-personne, </a:t>
            </a:r>
          </a:p>
          <a:p>
            <a:pPr marL="987425" lvl="2" indent="-265113" algn="just" fontAlgn="base">
              <a:spcBef>
                <a:spcPct val="20000"/>
              </a:spcBef>
              <a:buFont typeface="Symbol" panose="05050102010706020507" pitchFamily="18" charset="2"/>
              <a:buChar char=""/>
            </a:pPr>
            <a:r>
              <a:rPr lang="fr-FR" sz="1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base signataires, </a:t>
            </a:r>
          </a:p>
          <a:p>
            <a:pPr marL="987425" lvl="2" indent="-265113" algn="just" fontAlgn="base">
              <a:spcBef>
                <a:spcPct val="20000"/>
              </a:spcBef>
              <a:buFont typeface="Symbol" panose="05050102010706020507" pitchFamily="18" charset="2"/>
              <a:buChar char=""/>
            </a:pPr>
            <a:r>
              <a:rPr lang="fr-FR" sz="1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l’existence ou non d’un numéro LEI (pour rappel, certaines opérations financières nécessite l’obtention d’un LEI (ordres sur Actions, obligations, TCN/CDN, EMTN/BMTN, Click’n Trade, dérivés). </a:t>
            </a:r>
          </a:p>
          <a:p>
            <a:pPr marL="987425" lvl="2" indent="-265113" algn="just" fontAlgn="base">
              <a:spcBef>
                <a:spcPct val="20000"/>
              </a:spcBef>
              <a:buFont typeface="Symbol" panose="05050102010706020507" pitchFamily="18" charset="2"/>
              <a:buChar char=""/>
            </a:pPr>
            <a:r>
              <a:rPr lang="fr-FR" sz="1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validité du QCF (valable 2 ans).</a:t>
            </a:r>
          </a:p>
          <a:p>
            <a:pPr marL="722312" lvl="2" indent="0" algn="just" fontAlgn="base">
              <a:spcBef>
                <a:spcPct val="20000"/>
              </a:spcBef>
              <a:buNone/>
            </a:pPr>
            <a:endParaRPr lang="fr-FR" sz="400" dirty="0" smtClean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563" lvl="1" indent="-182563" fontAlgn="base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info : l’icone MIF ci-dessous est un accès rapide qui permet essentiellement de consulter le QCF et catégorie pro existant</a:t>
            </a:r>
          </a:p>
          <a:p>
            <a:pPr marL="276225" lvl="2" indent="0" algn="just" fontAlgn="base">
              <a:spcBef>
                <a:spcPct val="20000"/>
              </a:spcBef>
              <a:buNone/>
            </a:pPr>
            <a:endParaRPr lang="fr-FR" sz="1400" dirty="0" smtClean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1338" lvl="2" indent="-265113" algn="just" fontAlgn="base">
              <a:spcBef>
                <a:spcPct val="20000"/>
              </a:spcBef>
              <a:buFont typeface="Symbol" panose="05050102010706020507" pitchFamily="18" charset="2"/>
              <a:buChar char=""/>
            </a:pPr>
            <a:endParaRPr lang="fr-FR" sz="1400" dirty="0" smtClean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41388" lvl="3" indent="-265113" algn="just" fontAlgn="base">
              <a:spcBef>
                <a:spcPct val="20000"/>
              </a:spcBef>
              <a:buFont typeface="Symbol" panose="05050102010706020507" pitchFamily="18" charset="2"/>
              <a:buChar char=""/>
            </a:pPr>
            <a:endParaRPr lang="fr-FR" sz="14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fontAlgn="base">
              <a:spcBef>
                <a:spcPct val="20000"/>
              </a:spcBef>
              <a:buClr>
                <a:srgbClr val="FF0000"/>
              </a:buClr>
              <a:buFont typeface="Symbol"/>
              <a:buChar char="Þ"/>
            </a:pPr>
            <a:endParaRPr lang="fr-FR" sz="14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 fontAlgn="base">
              <a:spcBef>
                <a:spcPct val="20000"/>
              </a:spcBef>
              <a:buClr>
                <a:srgbClr val="FF0000"/>
              </a:buClr>
              <a:buNone/>
            </a:pPr>
            <a:endParaRPr lang="fr-FR" sz="1400" dirty="0" smtClean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fontAlgn="base">
              <a:spcBef>
                <a:spcPct val="20000"/>
              </a:spcBef>
              <a:buClr>
                <a:srgbClr val="FF0000"/>
              </a:buClr>
              <a:buNone/>
            </a:pPr>
            <a:endParaRPr lang="fr-FR" sz="1200" kern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175" lvl="1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400" kern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buNone/>
              <a:defRPr/>
            </a:pPr>
            <a:endParaRPr lang="fr-FR" sz="12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63" y="3336018"/>
            <a:ext cx="8315607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19233" y="3966088"/>
            <a:ext cx="720080" cy="396043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82462" y="5256783"/>
            <a:ext cx="8149977" cy="6924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71450" indent="-1714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Rappel : le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QCF (Questionnaire de Compétence Financière) </a:t>
            </a:r>
            <a:endParaRPr lang="fr-FR" sz="700" b="1" dirty="0">
              <a:solidFill>
                <a:srgbClr val="C00000"/>
              </a:solidFill>
              <a:latin typeface="Calibri"/>
            </a:endParaRPr>
          </a:p>
          <a:p>
            <a:pPr marL="180975" lvl="1" algn="just">
              <a:buClr>
                <a:srgbClr val="FF0000"/>
              </a:buClr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L’évaluation de la compétence financière du client est obligatoire et constitue une des premières étapes du parcours Avec ou Sans Conseil MIF 2. Si le client n’est pas </a:t>
            </a:r>
            <a:r>
              <a:rPr lang="fr-F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apétent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à l’épargne financière, il n’y pas besoin de faire remplir le QCF.</a:t>
            </a:r>
          </a:p>
          <a:p>
            <a:pPr algn="just"/>
            <a:endParaRPr lang="fr-FR" sz="3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012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543910" y="477833"/>
            <a:ext cx="8142890" cy="430887"/>
          </a:xfrm>
        </p:spPr>
        <p:txBody>
          <a:bodyPr>
            <a:normAutofit/>
          </a:bodyPr>
          <a:lstStyle/>
          <a:p>
            <a:r>
              <a:rPr lang="fr-FR" sz="1800" dirty="0" smtClean="0"/>
              <a:t>OUVRIR UN COMPTE 30 / COMPTE TITRE ORDINAIRE </a:t>
            </a:r>
            <a:endParaRPr lang="fr-FR" sz="1800" dirty="0"/>
          </a:p>
        </p:txBody>
      </p:sp>
      <p:sp>
        <p:nvSpPr>
          <p:cNvPr id="16" name="Rectangle 15"/>
          <p:cNvSpPr/>
          <p:nvPr/>
        </p:nvSpPr>
        <p:spPr>
          <a:xfrm>
            <a:off x="5780925" y="2178648"/>
            <a:ext cx="1268253" cy="216024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16832"/>
            <a:ext cx="6823454" cy="42384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55776" y="4797152"/>
            <a:ext cx="1268253" cy="288032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41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543910" y="477833"/>
            <a:ext cx="8142890" cy="430887"/>
          </a:xfrm>
        </p:spPr>
        <p:txBody>
          <a:bodyPr>
            <a:normAutofit/>
          </a:bodyPr>
          <a:lstStyle/>
          <a:p>
            <a:r>
              <a:rPr lang="fr-FR" sz="1800" dirty="0" smtClean="0"/>
              <a:t>OUVRIR  L’application PLATINE </a:t>
            </a:r>
            <a:endParaRPr lang="fr-FR" sz="1800" dirty="0"/>
          </a:p>
        </p:txBody>
      </p:sp>
      <p:sp>
        <p:nvSpPr>
          <p:cNvPr id="16" name="Rectangle 15"/>
          <p:cNvSpPr/>
          <p:nvPr/>
        </p:nvSpPr>
        <p:spPr>
          <a:xfrm>
            <a:off x="5780925" y="2178648"/>
            <a:ext cx="1268253" cy="216024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28576" t="15019" r="13781" b="14911"/>
          <a:stretch/>
        </p:blipFill>
        <p:spPr>
          <a:xfrm>
            <a:off x="387930" y="1268760"/>
            <a:ext cx="7056784" cy="53175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71800" y="4509120"/>
            <a:ext cx="2289045" cy="288032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58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543910" y="477833"/>
            <a:ext cx="8142890" cy="430887"/>
          </a:xfrm>
        </p:spPr>
        <p:txBody>
          <a:bodyPr>
            <a:normAutofit/>
          </a:bodyPr>
          <a:lstStyle/>
          <a:p>
            <a:r>
              <a:rPr lang="fr-FR" sz="1800" dirty="0" smtClean="0"/>
              <a:t>OUVRIR  l’application PLATINE </a:t>
            </a:r>
            <a:endParaRPr lang="fr-FR" sz="1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393845"/>
            <a:ext cx="5300117" cy="24353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11760" y="2611534"/>
            <a:ext cx="2736304" cy="482803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744" y="4134395"/>
            <a:ext cx="6477000" cy="233362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555776" y="5301208"/>
            <a:ext cx="2730254" cy="704018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043608" y="4725144"/>
            <a:ext cx="970137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dirty="0" smtClean="0"/>
              <a:t>Cliquer</a:t>
            </a:r>
            <a:r>
              <a:rPr lang="fr-FR" sz="700" dirty="0" smtClean="0">
                <a:latin typeface="+mj-lt"/>
              </a:rPr>
              <a:t> </a:t>
            </a:r>
            <a:r>
              <a:rPr lang="fr-FR" sz="1600" dirty="0" smtClean="0"/>
              <a:t>sur</a:t>
            </a:r>
            <a:endParaRPr lang="fr-FR" sz="1600" dirty="0" smtClean="0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907704" y="5157192"/>
            <a:ext cx="936104" cy="576064"/>
          </a:xfrm>
          <a:prstGeom prst="straightConnector1">
            <a:avLst/>
          </a:prstGeom>
          <a:ln w="12700">
            <a:solidFill>
              <a:schemeClr val="accent1">
                <a:shade val="95000"/>
                <a:satMod val="105000"/>
              </a:schemeClr>
            </a:solidFill>
            <a:headEnd w="lg" len="lg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08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543910" y="477833"/>
            <a:ext cx="8142890" cy="430887"/>
          </a:xfrm>
        </p:spPr>
        <p:txBody>
          <a:bodyPr>
            <a:normAutofit/>
          </a:bodyPr>
          <a:lstStyle/>
          <a:p>
            <a:r>
              <a:rPr lang="fr-FR" sz="1800" dirty="0" smtClean="0"/>
              <a:t>OUVRIR  l’application PLATINE </a:t>
            </a:r>
            <a:endParaRPr lang="fr-FR" sz="1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70" y="1170330"/>
            <a:ext cx="8324530" cy="435174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62270" y="5013176"/>
            <a:ext cx="788821" cy="288032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763688" y="6093296"/>
            <a:ext cx="970137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dirty="0" smtClean="0"/>
              <a:t>Cliquer</a:t>
            </a:r>
            <a:r>
              <a:rPr lang="fr-FR" sz="700" dirty="0" smtClean="0">
                <a:latin typeface="+mj-lt"/>
              </a:rPr>
              <a:t> </a:t>
            </a:r>
            <a:r>
              <a:rPr lang="fr-FR" sz="1600" dirty="0" smtClean="0"/>
              <a:t>sur</a:t>
            </a:r>
            <a:endParaRPr lang="fr-FR" sz="1600" dirty="0" smtClean="0"/>
          </a:p>
        </p:txBody>
      </p:sp>
      <p:cxnSp>
        <p:nvCxnSpPr>
          <p:cNvPr id="9" name="Connecteur droit avec flèche 8"/>
          <p:cNvCxnSpPr/>
          <p:nvPr/>
        </p:nvCxnSpPr>
        <p:spPr>
          <a:xfrm flipH="1" flipV="1">
            <a:off x="971600" y="5301208"/>
            <a:ext cx="648072" cy="961366"/>
          </a:xfrm>
          <a:prstGeom prst="straightConnector1">
            <a:avLst/>
          </a:prstGeom>
          <a:ln w="12700">
            <a:solidFill>
              <a:schemeClr val="accent1">
                <a:shade val="95000"/>
                <a:satMod val="105000"/>
              </a:schemeClr>
            </a:solidFill>
            <a:headEnd w="lg" len="lg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00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/>
          <a:srcRect t="4107" r="847" b="20795"/>
          <a:stretch/>
        </p:blipFill>
        <p:spPr>
          <a:xfrm>
            <a:off x="659552" y="1340768"/>
            <a:ext cx="8060538" cy="4896544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543910" y="477833"/>
            <a:ext cx="8142890" cy="430887"/>
          </a:xfrm>
        </p:spPr>
        <p:txBody>
          <a:bodyPr>
            <a:normAutofit/>
          </a:bodyPr>
          <a:lstStyle/>
          <a:p>
            <a:r>
              <a:rPr lang="fr-FR" sz="1800" dirty="0" smtClean="0"/>
              <a:t>OUVRIR  l’application PLATINE </a:t>
            </a:r>
            <a:endParaRPr lang="fr-FR" sz="1800" dirty="0"/>
          </a:p>
        </p:txBody>
      </p:sp>
      <p:sp>
        <p:nvSpPr>
          <p:cNvPr id="7" name="ZoneTexte 6"/>
          <p:cNvSpPr txBox="1"/>
          <p:nvPr/>
        </p:nvSpPr>
        <p:spPr>
          <a:xfrm>
            <a:off x="2195736" y="5373216"/>
            <a:ext cx="191270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dirty="0" smtClean="0"/>
              <a:t>Cliquer</a:t>
            </a:r>
            <a:r>
              <a:rPr lang="fr-FR" sz="700" dirty="0" smtClean="0">
                <a:latin typeface="+mj-lt"/>
              </a:rPr>
              <a:t> </a:t>
            </a:r>
            <a:r>
              <a:rPr lang="fr-FR" sz="1600" dirty="0" smtClean="0"/>
              <a:t>sur souscription</a:t>
            </a:r>
            <a:endParaRPr lang="fr-FR" sz="1600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380073" y="4149080"/>
            <a:ext cx="1080120" cy="936104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 flipH="1" flipV="1">
            <a:off x="1592758" y="4693260"/>
            <a:ext cx="819002" cy="535940"/>
          </a:xfrm>
          <a:prstGeom prst="straightConnector1">
            <a:avLst/>
          </a:prstGeom>
          <a:ln w="12700">
            <a:solidFill>
              <a:schemeClr val="accent1">
                <a:shade val="95000"/>
                <a:satMod val="105000"/>
              </a:schemeClr>
            </a:solidFill>
            <a:headEnd w="lg" len="lg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H="1" flipV="1">
            <a:off x="2691239" y="3829164"/>
            <a:ext cx="1820246" cy="930062"/>
          </a:xfrm>
          <a:prstGeom prst="straightConnector1">
            <a:avLst/>
          </a:prstGeom>
          <a:ln w="12700">
            <a:solidFill>
              <a:schemeClr val="accent1">
                <a:shade val="95000"/>
                <a:satMod val="105000"/>
              </a:schemeClr>
            </a:solidFill>
            <a:headEnd w="lg" len="lg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4511486" y="4354706"/>
            <a:ext cx="3156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Dans valeur sélectionner TRESOLYA puis cliquer sur SAISIR ORDRE</a:t>
            </a:r>
          </a:p>
        </p:txBody>
      </p:sp>
    </p:spTree>
    <p:extLst>
      <p:ext uri="{BB962C8B-B14F-4D97-AF65-F5344CB8AC3E}">
        <p14:creationId xmlns:p14="http://schemas.microsoft.com/office/powerpoint/2010/main" val="27335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543910" y="477833"/>
            <a:ext cx="8142890" cy="430887"/>
          </a:xfrm>
        </p:spPr>
        <p:txBody>
          <a:bodyPr>
            <a:normAutofit/>
          </a:bodyPr>
          <a:lstStyle/>
          <a:p>
            <a:r>
              <a:rPr lang="fr-FR" sz="1800" dirty="0" smtClean="0"/>
              <a:t>OUVRIR  l’application PLATINE </a:t>
            </a:r>
            <a:endParaRPr lang="fr-FR" sz="1800" dirty="0"/>
          </a:p>
        </p:txBody>
      </p:sp>
      <p:cxnSp>
        <p:nvCxnSpPr>
          <p:cNvPr id="10" name="Connecteur droit avec flèche 9"/>
          <p:cNvCxnSpPr/>
          <p:nvPr/>
        </p:nvCxnSpPr>
        <p:spPr>
          <a:xfrm flipH="1" flipV="1">
            <a:off x="2987824" y="3140968"/>
            <a:ext cx="1820246" cy="930062"/>
          </a:xfrm>
          <a:prstGeom prst="straightConnector1">
            <a:avLst/>
          </a:prstGeom>
          <a:ln w="12700">
            <a:solidFill>
              <a:schemeClr val="accent1">
                <a:shade val="95000"/>
                <a:satMod val="105000"/>
              </a:schemeClr>
            </a:solidFill>
            <a:headEnd w="lg" len="lg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560905"/>
            <a:ext cx="8182095" cy="3152948"/>
          </a:xfrm>
          <a:prstGeom prst="rect">
            <a:avLst/>
          </a:prstGeom>
        </p:spPr>
      </p:pic>
      <p:cxnSp>
        <p:nvCxnSpPr>
          <p:cNvPr id="9" name="Connecteur droit avec flèche 8"/>
          <p:cNvCxnSpPr/>
          <p:nvPr/>
        </p:nvCxnSpPr>
        <p:spPr>
          <a:xfrm flipV="1">
            <a:off x="4062641" y="3501008"/>
            <a:ext cx="1195483" cy="1623202"/>
          </a:xfrm>
          <a:prstGeom prst="straightConnector1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  <a:headEnd w="lg" len="lg"/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2915816" y="5229200"/>
            <a:ext cx="32367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Indiquer le montant souhaité puis valider </a:t>
            </a:r>
            <a:endParaRPr lang="fr-FR" sz="1600" dirty="0" smtClean="0"/>
          </a:p>
        </p:txBody>
      </p:sp>
    </p:spTree>
    <p:extLst>
      <p:ext uri="{BB962C8B-B14F-4D97-AF65-F5344CB8AC3E}">
        <p14:creationId xmlns:p14="http://schemas.microsoft.com/office/powerpoint/2010/main" val="27636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EA4E55"/>
      </a:accent1>
      <a:accent2>
        <a:srgbClr val="C31632"/>
      </a:accent2>
      <a:accent3>
        <a:srgbClr val="A89C86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12307</TotalTime>
  <Words>195</Words>
  <Application>Microsoft Office PowerPoint</Application>
  <PresentationFormat>Affichage à l'écran (4:3)</PresentationFormat>
  <Paragraphs>38</Paragraphs>
  <Slides>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Narrow</vt:lpstr>
      <vt:lpstr>Britannic Bold</vt:lpstr>
      <vt:lpstr>Calibri</vt:lpstr>
      <vt:lpstr>Symbol</vt:lpstr>
      <vt:lpstr>Verdana</vt:lpstr>
      <vt:lpstr>Wingdings</vt:lpstr>
      <vt:lpstr>Wingdings 2</vt:lpstr>
      <vt:lpstr>Thème Office</vt:lpstr>
      <vt:lpstr> lancement du parcours de souscription TRESOLYA </vt:lpstr>
      <vt:lpstr>Prérequis au parcours    </vt:lpstr>
      <vt:lpstr>OUVRIR UN COMPTE 30 / COMPTE TITRE ORDINAIRE </vt:lpstr>
      <vt:lpstr>OUVRIR  L’application PLATINE </vt:lpstr>
      <vt:lpstr>OUVRIR  l’application PLATINE </vt:lpstr>
      <vt:lpstr>OUVRIR  l’application PLATINE </vt:lpstr>
      <vt:lpstr>OUVRIR  l’application PLATINE </vt:lpstr>
      <vt:lpstr>OUVRIR  l’application PLATINE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POIGNANT Anne [CEGEE]</cp:lastModifiedBy>
  <cp:revision>613</cp:revision>
  <cp:lastPrinted>2018-03-13T16:22:06Z</cp:lastPrinted>
  <dcterms:created xsi:type="dcterms:W3CDTF">2017-05-30T18:41:27Z</dcterms:created>
  <dcterms:modified xsi:type="dcterms:W3CDTF">2020-02-18T14:25:26Z</dcterms:modified>
</cp:coreProperties>
</file>