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567" r:id="rId2"/>
    <p:sldId id="569" r:id="rId3"/>
    <p:sldId id="570" r:id="rId4"/>
    <p:sldId id="571" r:id="rId5"/>
    <p:sldId id="572" r:id="rId6"/>
    <p:sldId id="573" r:id="rId7"/>
    <p:sldId id="574" r:id="rId8"/>
    <p:sldId id="575" r:id="rId9"/>
    <p:sldId id="576" r:id="rId10"/>
    <p:sldId id="577" r:id="rId11"/>
    <p:sldId id="578" r:id="rId12"/>
    <p:sldId id="579" r:id="rId1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3A5A"/>
    <a:srgbClr val="C31632"/>
    <a:srgbClr val="00B0F0"/>
    <a:srgbClr val="60497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28" autoAdjust="0"/>
  </p:normalViewPr>
  <p:slideViewPr>
    <p:cSldViewPr showGuides="1">
      <p:cViewPr varScale="1">
        <p:scale>
          <a:sx n="103" d="100"/>
          <a:sy n="103" d="100"/>
        </p:scale>
        <p:origin x="1134" y="114"/>
      </p:cViewPr>
      <p:guideLst>
        <p:guide orient="horz"/>
        <p:guide/>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16" d="100"/>
          <a:sy n="116" d="100"/>
        </p:scale>
        <p:origin x="-4998" y="-9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18/02/2020</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18/02/2020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192494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42741127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0830602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76288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10" name="Forme en L 9"/>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en L 10"/>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11" name="Forme en L 10"/>
          <p:cNvSpPr/>
          <p:nvPr userDrawn="1"/>
        </p:nvSpPr>
        <p:spPr>
          <a:xfrm>
            <a:off x="2016000" y="23328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en L 11"/>
          <p:cNvSpPr/>
          <p:nvPr userDrawn="1"/>
        </p:nvSpPr>
        <p:spPr>
          <a:xfrm rot="10800000">
            <a:off x="5472000" y="1196753"/>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pic>
        <p:nvPicPr>
          <p:cNvPr id="15"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4" name="Forme en L 13"/>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pic>
        <p:nvPicPr>
          <p:cNvPr id="7"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texte">
    <p:spTree>
      <p:nvGrpSpPr>
        <p:cNvPr id="1" name=""/>
        <p:cNvGrpSpPr/>
        <p:nvPr/>
      </p:nvGrpSpPr>
      <p:grpSpPr>
        <a:xfrm>
          <a:off x="0" y="0"/>
          <a:ext cx="0" cy="0"/>
          <a:chOff x="0" y="0"/>
          <a:chExt cx="0" cy="0"/>
        </a:xfrm>
      </p:grpSpPr>
      <p:sp>
        <p:nvSpPr>
          <p:cNvPr id="30" name="Espace réservé du texte 13"/>
          <p:cNvSpPr>
            <a:spLocks noGrp="1"/>
          </p:cNvSpPr>
          <p:nvPr>
            <p:ph type="body" sz="quarter" idx="10" hasCustomPrompt="1"/>
          </p:nvPr>
        </p:nvSpPr>
        <p:spPr>
          <a:xfrm>
            <a:off x="3834662" y="226900"/>
            <a:ext cx="5309337" cy="268817"/>
          </a:xfr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800" b="1" baseline="0">
                <a:solidFill>
                  <a:schemeClr val="accent2"/>
                </a:solidFill>
              </a:defRPr>
            </a:lvl1pPr>
            <a:lvl2pPr algn="ctr">
              <a:defRPr sz="800"/>
            </a:lvl2pPr>
            <a:lvl3pPr algn="ctr">
              <a:defRPr sz="800"/>
            </a:lvl3pPr>
            <a:lvl4pPr algn="ctr">
              <a:defRPr sz="800"/>
            </a:lvl4pPr>
            <a:lvl5pPr algn="ctr">
              <a:defRPr sz="8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fr-FR" dirty="0"/>
              <a:t>TITRE PRÉSENTATION - XX / TITRE CHAPITRE Titre partie</a:t>
            </a:r>
          </a:p>
          <a:p>
            <a:pPr lvl="0"/>
            <a:endParaRPr lang="fr-FR" dirty="0"/>
          </a:p>
        </p:txBody>
      </p:sp>
      <p:sp>
        <p:nvSpPr>
          <p:cNvPr id="3" name="Espace réservé du texte 2"/>
          <p:cNvSpPr>
            <a:spLocks noGrp="1"/>
          </p:cNvSpPr>
          <p:nvPr>
            <p:ph type="body" sz="quarter" idx="16"/>
          </p:nvPr>
        </p:nvSpPr>
        <p:spPr>
          <a:xfrm>
            <a:off x="543141" y="1966385"/>
            <a:ext cx="8070634" cy="4423833"/>
          </a:xfrm>
        </p:spPr>
        <p:txBody>
          <a:bodyPr>
            <a:normAutofit/>
          </a:bodyPr>
          <a:lstStyle>
            <a:lvl1pPr marL="180975" indent="-180975">
              <a:spcAft>
                <a:spcPts val="0"/>
              </a:spcAft>
              <a:buClr>
                <a:schemeClr val="accent2"/>
              </a:buClr>
              <a:buFont typeface="Wingdings" panose="05000000000000000000" pitchFamily="2" charset="2"/>
              <a:buChar char="§"/>
              <a:defRPr sz="1600">
                <a:solidFill>
                  <a:schemeClr val="tx1"/>
                </a:solidFill>
              </a:defRPr>
            </a:lvl1pPr>
            <a:lvl2pPr marL="630238" indent="-173038">
              <a:spcAft>
                <a:spcPts val="0"/>
              </a:spcAft>
              <a:buClr>
                <a:schemeClr val="accent4"/>
              </a:buClr>
              <a:buFont typeface="Wingdings" panose="05000000000000000000" pitchFamily="2" charset="2"/>
              <a:buChar char="§"/>
              <a:defRPr sz="1400">
                <a:solidFill>
                  <a:schemeClr val="tx1"/>
                </a:solidFill>
              </a:defRPr>
            </a:lvl2pPr>
            <a:lvl3pPr marL="1143000" indent="-228600">
              <a:spcAft>
                <a:spcPts val="0"/>
              </a:spcAft>
              <a:buClr>
                <a:schemeClr val="accent5"/>
              </a:buClr>
              <a:buFont typeface="Wingdings" panose="05000000000000000000" pitchFamily="2" charset="2"/>
              <a:buChar char="§"/>
              <a:defRPr sz="1400">
                <a:solidFill>
                  <a:schemeClr val="tx1"/>
                </a:solidFill>
              </a:defRPr>
            </a:lvl3pPr>
            <a:lvl4pPr marL="1600200" indent="-228600">
              <a:spcAft>
                <a:spcPts val="0"/>
              </a:spcAft>
              <a:buClr>
                <a:schemeClr val="accent3"/>
              </a:buClr>
              <a:buFont typeface="Wingdings" panose="05000000000000000000" pitchFamily="2" charset="2"/>
              <a:buChar char="§"/>
              <a:defRPr sz="1400">
                <a:solidFill>
                  <a:schemeClr val="tx1"/>
                </a:solidFill>
              </a:defRPr>
            </a:lvl4pPr>
            <a:lvl5pPr marL="2057400" indent="-228600">
              <a:spcAft>
                <a:spcPts val="0"/>
              </a:spcAft>
              <a:buClr>
                <a:schemeClr val="accent6"/>
              </a:buClr>
              <a:buFont typeface="Wingdings" panose="05000000000000000000" pitchFamily="2" charset="2"/>
              <a:buChar char="§"/>
              <a:defRPr sz="14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3"/>
          <p:cNvSpPr>
            <a:spLocks noGrp="1"/>
          </p:cNvSpPr>
          <p:nvPr>
            <p:ph type="title"/>
          </p:nvPr>
        </p:nvSpPr>
        <p:spPr>
          <a:xfrm>
            <a:off x="543910" y="655243"/>
            <a:ext cx="8142890" cy="430887"/>
          </a:xfrm>
        </p:spPr>
        <p:txBody>
          <a:bodyPr/>
          <a:lstStyle/>
          <a:p>
            <a:r>
              <a:rPr lang="fr-FR"/>
              <a:t>Modifiez le style du titre</a:t>
            </a:r>
          </a:p>
        </p:txBody>
      </p:sp>
    </p:spTree>
    <p:extLst>
      <p:ext uri="{BB962C8B-B14F-4D97-AF65-F5344CB8AC3E}">
        <p14:creationId xmlns:p14="http://schemas.microsoft.com/office/powerpoint/2010/main" val="29797932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orme en L 12"/>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11" name="Connecteur droit 10"/>
          <p:cNvCxnSpPr/>
          <p:nvPr/>
        </p:nvCxnSpPr>
        <p:spPr>
          <a:xfrm>
            <a:off x="1123200" y="260648"/>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9" r:id="rId3"/>
    <p:sldLayoutId id="2147483680" r:id="rId4"/>
    <p:sldLayoutId id="2147483683" r:id="rId5"/>
    <p:sldLayoutId id="2147483682" r:id="rId6"/>
    <p:sldLayoutId id="2147483655" r:id="rId7"/>
    <p:sldLayoutId id="2147483671" r:id="rId8"/>
    <p:sldLayoutId id="2147483672" r:id="rId9"/>
    <p:sldLayoutId id="2147483676" r:id="rId10"/>
    <p:sldLayoutId id="2147483673" r:id="rId11"/>
    <p:sldLayoutId id="2147483674" r:id="rId12"/>
    <p:sldLayoutId id="2147483659" r:id="rId13"/>
    <p:sldLayoutId id="2147483684" r:id="rId14"/>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55776" y="1916832"/>
            <a:ext cx="4104456" cy="1340976"/>
          </a:xfrm>
        </p:spPr>
        <p:txBody>
          <a:bodyPr/>
          <a:lstStyle/>
          <a:p>
            <a:r>
              <a:rPr lang="fr-FR" dirty="0" smtClean="0">
                <a:solidFill>
                  <a:schemeClr val="tx1">
                    <a:lumMod val="65000"/>
                    <a:lumOff val="35000"/>
                  </a:schemeClr>
                </a:solidFill>
                <a:latin typeface="Calibri" panose="020F0502020204030204" pitchFamily="34" charset="0"/>
                <a:cs typeface="Calibri" panose="020F0502020204030204" pitchFamily="34" charset="0"/>
              </a:rPr>
              <a:t>Mif 2</a:t>
            </a:r>
            <a:br>
              <a:rPr lang="fr-FR" dirty="0" smtClean="0">
                <a:solidFill>
                  <a:schemeClr val="tx1">
                    <a:lumMod val="65000"/>
                    <a:lumOff val="35000"/>
                  </a:schemeClr>
                </a:solidFill>
                <a:latin typeface="Calibri" panose="020F0502020204030204" pitchFamily="34" charset="0"/>
                <a:cs typeface="Calibri" panose="020F0502020204030204" pitchFamily="34" charset="0"/>
              </a:rPr>
            </a:br>
            <a:r>
              <a:rPr lang="fr-FR" b="0" dirty="0" smtClean="0">
                <a:solidFill>
                  <a:schemeClr val="tx1">
                    <a:lumMod val="65000"/>
                    <a:lumOff val="35000"/>
                  </a:schemeClr>
                </a:solidFill>
                <a:latin typeface="Calibri" panose="020F0502020204030204" pitchFamily="34" charset="0"/>
                <a:cs typeface="Calibri" panose="020F0502020204030204" pitchFamily="34" charset="0"/>
              </a:rPr>
              <a:t>lancement du parcours </a:t>
            </a:r>
            <a:r>
              <a:rPr lang="fr-FR" b="0" dirty="0" err="1" smtClean="0">
                <a:solidFill>
                  <a:schemeClr val="tx1">
                    <a:lumMod val="65000"/>
                    <a:lumOff val="35000"/>
                  </a:schemeClr>
                </a:solidFill>
                <a:latin typeface="Calibri" panose="020F0502020204030204" pitchFamily="34" charset="0"/>
                <a:cs typeface="Calibri" panose="020F0502020204030204" pitchFamily="34" charset="0"/>
              </a:rPr>
              <a:t>mysys</a:t>
            </a:r>
            <a:r>
              <a:rPr lang="fr-FR" dirty="0" smtClean="0">
                <a:solidFill>
                  <a:schemeClr val="tx1">
                    <a:lumMod val="65000"/>
                    <a:lumOff val="35000"/>
                  </a:schemeClr>
                </a:solidFill>
                <a:latin typeface="Calibri" panose="020F0502020204030204" pitchFamily="34" charset="0"/>
                <a:cs typeface="Calibri" panose="020F0502020204030204" pitchFamily="34" charset="0"/>
              </a:rPr>
              <a:t/>
            </a:r>
            <a:br>
              <a:rPr lang="fr-FR" dirty="0" smtClean="0">
                <a:solidFill>
                  <a:schemeClr val="tx1">
                    <a:lumMod val="65000"/>
                    <a:lumOff val="35000"/>
                  </a:schemeClr>
                </a:solidFill>
                <a:latin typeface="Calibri" panose="020F0502020204030204" pitchFamily="34" charset="0"/>
                <a:cs typeface="Calibri" panose="020F0502020204030204" pitchFamily="34" charset="0"/>
              </a:rPr>
            </a:br>
            <a:r>
              <a:rPr lang="fr-FR" b="0" dirty="0" smtClean="0">
                <a:solidFill>
                  <a:schemeClr val="tx1">
                    <a:lumMod val="65000"/>
                    <a:lumOff val="35000"/>
                  </a:schemeClr>
                </a:solidFill>
                <a:latin typeface="Calibri" panose="020F0502020204030204" pitchFamily="34" charset="0"/>
                <a:cs typeface="Calibri" panose="020F0502020204030204" pitchFamily="34" charset="0"/>
              </a:rPr>
              <a:t>avec conseil</a:t>
            </a:r>
            <a:endParaRPr lang="fr-FR" b="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9" name="Espace réservé du texte 8"/>
          <p:cNvSpPr>
            <a:spLocks noGrp="1"/>
          </p:cNvSpPr>
          <p:nvPr>
            <p:ph type="body" sz="quarter" idx="12"/>
          </p:nvPr>
        </p:nvSpPr>
        <p:spPr>
          <a:xfrm>
            <a:off x="2987824" y="4149080"/>
            <a:ext cx="4824536" cy="2736304"/>
          </a:xfrm>
        </p:spPr>
        <p:txBody>
          <a:bodyPr>
            <a:normAutofit/>
          </a:bodyPr>
          <a:lstStyle/>
          <a:p>
            <a:pPr>
              <a:lnSpc>
                <a:spcPct val="150000"/>
              </a:lnSpc>
            </a:pPr>
            <a:endParaRPr lang="fr-FR" dirty="0" smtClean="0">
              <a:solidFill>
                <a:schemeClr val="tx1">
                  <a:lumMod val="65000"/>
                  <a:lumOff val="35000"/>
                </a:schemeClr>
              </a:solidFill>
              <a:latin typeface="Calibri" panose="020F0502020204030204" pitchFamily="34" charset="0"/>
              <a:cs typeface="Calibri" panose="020F0502020204030204" pitchFamily="34" charset="0"/>
            </a:endParaRPr>
          </a:p>
          <a:p>
            <a:pPr>
              <a:lnSpc>
                <a:spcPct val="150000"/>
              </a:lnSpc>
            </a:pPr>
            <a:endParaRPr lang="da-DK" dirty="0" smtClean="0">
              <a:solidFill>
                <a:schemeClr val="tx1">
                  <a:lumMod val="65000"/>
                  <a:lumOff val="35000"/>
                </a:schemeClr>
              </a:solidFill>
              <a:latin typeface="Calibri" panose="020F0502020204030204" pitchFamily="34" charset="0"/>
              <a:cs typeface="Calibri" panose="020F0502020204030204" pitchFamily="34" charset="0"/>
            </a:endParaRPr>
          </a:p>
          <a:p>
            <a:pPr>
              <a:lnSpc>
                <a:spcPct val="150000"/>
              </a:lnSpc>
            </a:pPr>
            <a:endParaRPr lang="da-DK"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pPr/>
              <a:t>1</a:t>
            </a:fld>
            <a:endParaRPr lang="fr-FR" dirty="0"/>
          </a:p>
        </p:txBody>
      </p:sp>
    </p:spTree>
    <p:extLst>
      <p:ext uri="{BB962C8B-B14F-4D97-AF65-F5344CB8AC3E}">
        <p14:creationId xmlns:p14="http://schemas.microsoft.com/office/powerpoint/2010/main" val="1597143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2</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Prérequis au parcours </a:t>
            </a:r>
            <a:r>
              <a:rPr lang="fr-FR" sz="2000" dirty="0" err="1" smtClean="0">
                <a:latin typeface="Calibri" panose="020F0502020204030204" pitchFamily="34" charset="0"/>
                <a:cs typeface="Calibri" panose="020F0502020204030204" pitchFamily="34" charset="0"/>
              </a:rPr>
              <a:t>mif</a:t>
            </a:r>
            <a:r>
              <a:rPr lang="fr-FR" sz="2000" dirty="0" smtClean="0">
                <a:latin typeface="Calibri" panose="020F0502020204030204" pitchFamily="34" charset="0"/>
                <a:cs typeface="Calibri" panose="020F0502020204030204" pitchFamily="34" charset="0"/>
              </a:rPr>
              <a:t> 2</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82463" y="1124744"/>
            <a:ext cx="8366001" cy="4464496"/>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fontAlgn="base">
              <a:spcAft>
                <a:spcPts val="300"/>
              </a:spcAft>
              <a:buClr>
                <a:srgbClr val="FF0000"/>
              </a:buClr>
              <a:buFont typeface="Wingdings" panose="05000000000000000000" pitchFamily="2" charset="2"/>
              <a:buChar char="§"/>
            </a:pPr>
            <a:endParaRPr lang="fr-FR" sz="1200" b="1" dirty="0" smtClean="0">
              <a:solidFill>
                <a:schemeClr val="tx1">
                  <a:lumMod val="65000"/>
                  <a:lumOff val="35000"/>
                </a:schemeClr>
              </a:solidFill>
              <a:latin typeface="Calibri" panose="020F0502020204030204" pitchFamily="34" charset="0"/>
              <a:cs typeface="Calibri" panose="020F0502020204030204" pitchFamily="34" charset="0"/>
            </a:endParaRPr>
          </a:p>
          <a:p>
            <a:pPr marL="285750" lvl="1" fontAlgn="base">
              <a:spcAft>
                <a:spcPts val="300"/>
              </a:spcAft>
              <a:buClr>
                <a:srgbClr val="FF0000"/>
              </a:buClr>
              <a:buFont typeface="Wingdings" panose="05000000000000000000" pitchFamily="2" charset="2"/>
              <a:buChar char="§"/>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Pré </a:t>
            </a:r>
            <a:r>
              <a:rPr lang="fr-FR" sz="1200" b="1" dirty="0">
                <a:solidFill>
                  <a:schemeClr val="tx1">
                    <a:lumMod val="65000"/>
                    <a:lumOff val="35000"/>
                  </a:schemeClr>
                </a:solidFill>
                <a:latin typeface="Calibri" panose="020F0502020204030204" pitchFamily="34" charset="0"/>
                <a:cs typeface="Calibri" panose="020F0502020204030204" pitchFamily="34" charset="0"/>
              </a:rPr>
              <a:t>requis : </a:t>
            </a:r>
          </a:p>
          <a:p>
            <a:pPr marL="182563" lvl="1" indent="-182563" fontAlgn="base">
              <a:buClr>
                <a:srgbClr val="FF0000"/>
              </a:buClr>
              <a:buFont typeface="Wingdings" panose="05000000000000000000" pitchFamily="2" charset="2"/>
              <a:buChar char="ü"/>
            </a:pPr>
            <a:r>
              <a:rPr lang="fr-FR" sz="1200" dirty="0">
                <a:solidFill>
                  <a:prstClr val="white">
                    <a:lumMod val="50000"/>
                  </a:prstClr>
                </a:solidFill>
                <a:latin typeface="Calibri" panose="020F0502020204030204" pitchFamily="34" charset="0"/>
                <a:cs typeface="Calibri" panose="020F0502020204030204" pitchFamily="34" charset="0"/>
              </a:rPr>
              <a:t>Avant de commencer le parcours conseil, vérifier les données clients </a:t>
            </a:r>
            <a:r>
              <a:rPr lang="fr-FR" sz="1200" dirty="0" smtClean="0">
                <a:solidFill>
                  <a:prstClr val="white">
                    <a:lumMod val="50000"/>
                  </a:prstClr>
                </a:solidFill>
                <a:latin typeface="Calibri" panose="020F0502020204030204" pitchFamily="34" charset="0"/>
                <a:cs typeface="Calibri" panose="020F0502020204030204" pitchFamily="34" charset="0"/>
              </a:rPr>
              <a:t>: </a:t>
            </a:r>
          </a:p>
          <a:p>
            <a:pPr marL="987425" lvl="2" indent="-265113" algn="just" fontAlgn="base">
              <a:spcBef>
                <a:spcPct val="20000"/>
              </a:spcBef>
              <a:buFont typeface="Symbol" panose="05050102010706020507" pitchFamily="18" charset="2"/>
              <a:buChar char=""/>
            </a:pPr>
            <a:r>
              <a:rPr lang="fr-FR" sz="1200" dirty="0">
                <a:solidFill>
                  <a:prstClr val="white">
                    <a:lumMod val="50000"/>
                  </a:prstClr>
                </a:solidFill>
                <a:latin typeface="Calibri" panose="020F0502020204030204" pitchFamily="34" charset="0"/>
                <a:cs typeface="Calibri" panose="020F0502020204030204" pitchFamily="34" charset="0"/>
              </a:rPr>
              <a:t>les liens inter-personne, </a:t>
            </a:r>
          </a:p>
          <a:p>
            <a:pPr marL="987425" lvl="2" indent="-265113" algn="just" fontAlgn="base">
              <a:spcBef>
                <a:spcPct val="20000"/>
              </a:spcBef>
              <a:buFont typeface="Symbol" panose="05050102010706020507" pitchFamily="18" charset="2"/>
              <a:buChar char=""/>
            </a:pPr>
            <a:r>
              <a:rPr lang="fr-FR" sz="1200" dirty="0">
                <a:solidFill>
                  <a:prstClr val="white">
                    <a:lumMod val="50000"/>
                  </a:prstClr>
                </a:solidFill>
                <a:latin typeface="Calibri" panose="020F0502020204030204" pitchFamily="34" charset="0"/>
                <a:cs typeface="Calibri" panose="020F0502020204030204" pitchFamily="34" charset="0"/>
              </a:rPr>
              <a:t>la base signataires, </a:t>
            </a:r>
          </a:p>
          <a:p>
            <a:pPr marL="987425" lvl="2" indent="-265113" algn="just" fontAlgn="base">
              <a:spcBef>
                <a:spcPct val="20000"/>
              </a:spcBef>
              <a:buFont typeface="Symbol" panose="05050102010706020507" pitchFamily="18" charset="2"/>
              <a:buChar char=""/>
            </a:pPr>
            <a:r>
              <a:rPr lang="fr-FR" sz="1200" dirty="0">
                <a:solidFill>
                  <a:prstClr val="white">
                    <a:lumMod val="50000"/>
                  </a:prstClr>
                </a:solidFill>
                <a:latin typeface="Calibri" panose="020F0502020204030204" pitchFamily="34" charset="0"/>
                <a:cs typeface="Calibri" panose="020F0502020204030204" pitchFamily="34" charset="0"/>
              </a:rPr>
              <a:t>l’existence ou non d’un numéro LEI (pour rappel, certaines opérations financières nécessite l’obtention d’un LEI (ordres sur Actions, obligations, TCN/CDN, EMTN/BMTN, Click’n Trade, dérivés). </a:t>
            </a:r>
          </a:p>
          <a:p>
            <a:pPr marL="987425" lvl="2" indent="-265113" algn="just" fontAlgn="base">
              <a:spcBef>
                <a:spcPct val="20000"/>
              </a:spcBef>
              <a:buFont typeface="Symbol" panose="05050102010706020507" pitchFamily="18" charset="2"/>
              <a:buChar char=""/>
            </a:pPr>
            <a:r>
              <a:rPr lang="fr-FR" sz="1200" dirty="0">
                <a:solidFill>
                  <a:prstClr val="white">
                    <a:lumMod val="50000"/>
                  </a:prstClr>
                </a:solidFill>
                <a:latin typeface="Calibri" panose="020F0502020204030204" pitchFamily="34" charset="0"/>
                <a:cs typeface="Calibri" panose="020F0502020204030204" pitchFamily="34" charset="0"/>
              </a:rPr>
              <a:t>la validité du QCF (valable 2 ans).</a:t>
            </a:r>
          </a:p>
          <a:p>
            <a:pPr marL="722312" lvl="2" indent="0" algn="just" fontAlgn="base">
              <a:spcBef>
                <a:spcPct val="20000"/>
              </a:spcBef>
              <a:buNone/>
            </a:pPr>
            <a:endParaRPr lang="fr-FR" sz="400" dirty="0" smtClean="0">
              <a:solidFill>
                <a:prstClr val="white">
                  <a:lumMod val="50000"/>
                </a:prstClr>
              </a:solidFill>
              <a:latin typeface="Calibri" panose="020F0502020204030204" pitchFamily="34" charset="0"/>
              <a:cs typeface="Calibri" panose="020F0502020204030204" pitchFamily="34" charset="0"/>
            </a:endParaRPr>
          </a:p>
          <a:p>
            <a:pPr marL="182563" lvl="1" indent="-182563" fontAlgn="base">
              <a:buClr>
                <a:srgbClr val="FF0000"/>
              </a:buClr>
              <a:buFont typeface="Wingdings" panose="05000000000000000000" pitchFamily="2" charset="2"/>
              <a:buChar char="ü"/>
            </a:pPr>
            <a:r>
              <a:rPr lang="fr-FR" sz="1200" dirty="0">
                <a:solidFill>
                  <a:prstClr val="white">
                    <a:lumMod val="50000"/>
                  </a:prstClr>
                </a:solidFill>
                <a:latin typeface="Calibri" panose="020F0502020204030204" pitchFamily="34" charset="0"/>
                <a:cs typeface="Calibri" panose="020F0502020204030204" pitchFamily="34" charset="0"/>
              </a:rPr>
              <a:t>Pour info : l’icone MIF ci-dessous est un accès rapide qui permet essentiellement de consulter le QCF et catégorie pro existant</a:t>
            </a:r>
          </a:p>
          <a:p>
            <a:pPr marL="276225" lvl="2" indent="0" algn="just" fontAlgn="base">
              <a:spcBef>
                <a:spcPct val="20000"/>
              </a:spcBef>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541338" lvl="2" indent="-265113" algn="just" fontAlgn="base">
              <a:spcBef>
                <a:spcPct val="20000"/>
              </a:spcBef>
              <a:buFont typeface="Symbol" panose="05050102010706020507" pitchFamily="18" charset="2"/>
              <a:buChar char=""/>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941388" lvl="3" indent="-265113" algn="just" fontAlgn="base">
              <a:spcBef>
                <a:spcPct val="20000"/>
              </a:spcBef>
              <a:buFont typeface="Symbol" panose="05050102010706020507" pitchFamily="18" charset="2"/>
              <a:buChar char=""/>
            </a:pPr>
            <a:endParaRPr lang="fr-FR" sz="1400" dirty="0">
              <a:solidFill>
                <a:prstClr val="white">
                  <a:lumMod val="50000"/>
                </a:prstClr>
              </a:solidFill>
              <a:latin typeface="Calibri" panose="020F0502020204030204" pitchFamily="34" charset="0"/>
              <a:cs typeface="Calibri" panose="020F0502020204030204" pitchFamily="34" charset="0"/>
            </a:endParaRPr>
          </a:p>
          <a:p>
            <a:pPr lvl="0" algn="just" fontAlgn="base">
              <a:spcBef>
                <a:spcPct val="20000"/>
              </a:spcBef>
              <a:buClr>
                <a:srgbClr val="FF0000"/>
              </a:buClr>
              <a:buFont typeface="Symbol"/>
              <a:buChar char="Þ"/>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4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200" b="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63" y="3336018"/>
            <a:ext cx="8315607"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7319233" y="3966088"/>
            <a:ext cx="720080" cy="396043"/>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p:cNvSpPr/>
          <p:nvPr/>
        </p:nvSpPr>
        <p:spPr>
          <a:xfrm>
            <a:off x="382462" y="5256783"/>
            <a:ext cx="8149977" cy="692497"/>
          </a:xfrm>
          <a:prstGeom prst="rect">
            <a:avLst/>
          </a:prstGeom>
          <a:solidFill>
            <a:schemeClr val="bg1"/>
          </a:solidFill>
        </p:spPr>
        <p:txBody>
          <a:bodyPr wrap="square">
            <a:spAutoFit/>
          </a:bodyPr>
          <a:lstStyle/>
          <a:p>
            <a:pPr marL="171450" indent="-171450" algn="just">
              <a:buClr>
                <a:srgbClr val="FF0000"/>
              </a:buClr>
              <a:buFont typeface="Wingdings" panose="05000000000000000000" pitchFamily="2" charset="2"/>
              <a:buChar char="§"/>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Rappel : le </a:t>
            </a:r>
            <a:r>
              <a:rPr lang="fr-FR" sz="1200" b="1" dirty="0">
                <a:solidFill>
                  <a:schemeClr val="tx1">
                    <a:lumMod val="65000"/>
                    <a:lumOff val="35000"/>
                  </a:schemeClr>
                </a:solidFill>
                <a:latin typeface="Calibri" panose="020F0502020204030204" pitchFamily="34" charset="0"/>
                <a:cs typeface="Calibri" panose="020F0502020204030204" pitchFamily="34" charset="0"/>
              </a:rPr>
              <a:t>QCF (Questionnaire de Compétence Financière) </a:t>
            </a:r>
            <a:endParaRPr lang="fr-FR" sz="700" b="1" dirty="0">
              <a:solidFill>
                <a:srgbClr val="C00000"/>
              </a:solidFill>
              <a:latin typeface="Calibri"/>
            </a:endParaRPr>
          </a:p>
          <a:p>
            <a:pPr marL="180975" lvl="1" algn="just">
              <a:buClr>
                <a:srgbClr val="FF0000"/>
              </a:buClr>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L’évaluation de la compétence financière du client est obligatoire et constitue une des premières étapes du parcours Avec ou Sans Conseil MIF 2. Si le client n’est pas </a:t>
            </a:r>
            <a:r>
              <a:rPr lang="fr-FR" sz="1200" dirty="0" err="1" smtClean="0">
                <a:solidFill>
                  <a:schemeClr val="tx1">
                    <a:lumMod val="65000"/>
                    <a:lumOff val="35000"/>
                  </a:schemeClr>
                </a:solidFill>
                <a:latin typeface="Calibri" panose="020F0502020204030204" pitchFamily="34" charset="0"/>
                <a:cs typeface="Calibri" panose="020F0502020204030204" pitchFamily="34" charset="0"/>
              </a:rPr>
              <a:t>apétent</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 à l’épargne financière, il n’y pas besoin de faire remplir le QCF.</a:t>
            </a:r>
          </a:p>
          <a:p>
            <a:pPr algn="just"/>
            <a:endParaRPr lang="fr-FR" sz="300" dirty="0">
              <a:solidFill>
                <a:prstClr val="black"/>
              </a:solidFill>
              <a:latin typeface="Calibri"/>
            </a:endParaRPr>
          </a:p>
        </p:txBody>
      </p:sp>
    </p:spTree>
    <p:extLst>
      <p:ext uri="{BB962C8B-B14F-4D97-AF65-F5344CB8AC3E}">
        <p14:creationId xmlns:p14="http://schemas.microsoft.com/office/powerpoint/2010/main" val="2060123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77833"/>
            <a:ext cx="8142890" cy="430887"/>
          </a:xfrm>
        </p:spPr>
        <p:txBody>
          <a:bodyPr>
            <a:normAutofit/>
          </a:bodyPr>
          <a:lstStyle/>
          <a:p>
            <a:r>
              <a:rPr lang="fr-FR" sz="1800" dirty="0" smtClean="0"/>
              <a:t>Commencer le parcours  client MIF2</a:t>
            </a:r>
            <a:endParaRPr lang="fr-FR" sz="18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1"/>
          <a:stretch/>
        </p:blipFill>
        <p:spPr bwMode="auto">
          <a:xfrm>
            <a:off x="329490" y="1595591"/>
            <a:ext cx="5135869" cy="494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07504" y="1124744"/>
            <a:ext cx="8568952" cy="516552"/>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pPr>
            <a:r>
              <a:rPr lang="fr-FR" sz="1400" b="1" dirty="0">
                <a:solidFill>
                  <a:schemeClr val="tx1">
                    <a:lumMod val="65000"/>
                    <a:lumOff val="35000"/>
                  </a:schemeClr>
                </a:solidFill>
                <a:latin typeface="Calibri" panose="020F0502020204030204" pitchFamily="34" charset="0"/>
                <a:cs typeface="Calibri" panose="020F0502020204030204" pitchFamily="34" charset="0"/>
              </a:rPr>
              <a:t>Plusieurs moyens d’accéder au parcours </a:t>
            </a:r>
          </a:p>
          <a:p>
            <a:pPr marL="355600" lvl="1" indent="-171450">
              <a:lnSpc>
                <a:spcPct val="90000"/>
              </a:lnSpc>
              <a:spcBef>
                <a:spcPts val="500"/>
              </a:spcBef>
              <a:buClr>
                <a:srgbClr val="FF0000"/>
              </a:buClr>
              <a:buFont typeface="Wingdings" panose="05000000000000000000" pitchFamily="2" charset="2"/>
              <a:buChar char="ü"/>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Depuis </a:t>
            </a:r>
            <a:r>
              <a:rPr lang="fr-FR" sz="1200" dirty="0">
                <a:solidFill>
                  <a:schemeClr val="tx1">
                    <a:lumMod val="65000"/>
                    <a:lumOff val="35000"/>
                  </a:schemeClr>
                </a:solidFill>
                <a:latin typeface="Calibri" panose="020F0502020204030204" pitchFamily="34" charset="0"/>
                <a:cs typeface="Calibri" panose="020F0502020204030204" pitchFamily="34" charset="0"/>
              </a:rPr>
              <a:t>le menu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contextuel (clic droit </a:t>
            </a:r>
            <a:r>
              <a:rPr lang="fr-FR" sz="1200"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vente et gestion client  vente  Placements  Epargne Financière – Parcours client</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4" name="Rectangle 3"/>
          <p:cNvSpPr/>
          <p:nvPr/>
        </p:nvSpPr>
        <p:spPr>
          <a:xfrm>
            <a:off x="1691680" y="1844824"/>
            <a:ext cx="1268253" cy="216024"/>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ZoneTexte 5"/>
          <p:cNvSpPr txBox="1"/>
          <p:nvPr/>
        </p:nvSpPr>
        <p:spPr>
          <a:xfrm>
            <a:off x="5464803" y="1700808"/>
            <a:ext cx="3407357" cy="424732"/>
          </a:xfrm>
          <a:prstGeom prst="rect">
            <a:avLst/>
          </a:prstGeom>
          <a:noFill/>
        </p:spPr>
        <p:txBody>
          <a:bodyPr wrap="square" rtlCol="0">
            <a:spAutoFit/>
          </a:bodyPr>
          <a:lstStyle/>
          <a:p>
            <a:pPr marL="182563" lvl="1" indent="-182563">
              <a:lnSpc>
                <a:spcPct val="90000"/>
              </a:lnSpc>
              <a:spcBef>
                <a:spcPts val="500"/>
              </a:spcBef>
              <a:buClr>
                <a:srgbClr val="FF0000"/>
              </a:buClr>
              <a:buFont typeface="Wingdings" panose="05000000000000000000" pitchFamily="2" charset="2"/>
              <a:buChar char="ü"/>
            </a:pPr>
            <a:r>
              <a:rPr lang="fr-FR" sz="1200" b="1" dirty="0" smtClean="0">
                <a:solidFill>
                  <a:srgbClr val="FF0000"/>
                </a:solidFill>
                <a:latin typeface="Calibri" panose="020F0502020204030204" pitchFamily="34" charset="0"/>
                <a:cs typeface="Calibri" panose="020F0502020204030204" pitchFamily="34" charset="0"/>
              </a:rPr>
              <a:t>Ou</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 par mot clé en inscrivant « Parcours » dans le moteur </a:t>
            </a:r>
            <a:r>
              <a:rPr lang="fr-FR" sz="1200" dirty="0">
                <a:solidFill>
                  <a:schemeClr val="tx1">
                    <a:lumMod val="65000"/>
                    <a:lumOff val="35000"/>
                  </a:schemeClr>
                </a:solidFill>
                <a:latin typeface="Calibri" panose="020F0502020204030204" pitchFamily="34" charset="0"/>
                <a:cs typeface="Calibri" panose="020F0502020204030204" pitchFamily="34" charset="0"/>
              </a:rPr>
              <a:t>de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recherche du PCM </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9838"/>
          <a:stretch/>
        </p:blipFill>
        <p:spPr bwMode="auto">
          <a:xfrm>
            <a:off x="5724128" y="2132856"/>
            <a:ext cx="2745437" cy="3073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6230" y="5589240"/>
            <a:ext cx="2989064" cy="864096"/>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8" name="ZoneTexte 7"/>
          <p:cNvSpPr txBox="1"/>
          <p:nvPr/>
        </p:nvSpPr>
        <p:spPr>
          <a:xfrm>
            <a:off x="5523676" y="5301208"/>
            <a:ext cx="3512820" cy="258532"/>
          </a:xfrm>
          <a:prstGeom prst="rect">
            <a:avLst/>
          </a:prstGeom>
          <a:noFill/>
        </p:spPr>
        <p:txBody>
          <a:bodyPr wrap="square" rtlCol="0">
            <a:spAutoFit/>
          </a:bodyPr>
          <a:lstStyle/>
          <a:p>
            <a:pPr marL="179388" lvl="1" indent="-179388">
              <a:lnSpc>
                <a:spcPct val="90000"/>
              </a:lnSpc>
              <a:spcBef>
                <a:spcPts val="500"/>
              </a:spcBef>
              <a:buClr>
                <a:srgbClr val="FF0000"/>
              </a:buClr>
              <a:buFont typeface="Wingdings" panose="05000000000000000000" pitchFamily="2" charset="2"/>
              <a:buChar char="ü"/>
            </a:pPr>
            <a:r>
              <a:rPr lang="fr-FR" sz="1200" b="1" dirty="0">
                <a:solidFill>
                  <a:srgbClr val="FF0000"/>
                </a:solidFill>
                <a:latin typeface="Calibri" panose="020F0502020204030204" pitchFamily="34" charset="0"/>
                <a:cs typeface="Calibri" panose="020F0502020204030204" pitchFamily="34" charset="0"/>
              </a:rPr>
              <a:t>Ou</a:t>
            </a:r>
            <a:r>
              <a:rPr lang="fr-FR" sz="1200" dirty="0">
                <a:solidFill>
                  <a:schemeClr val="tx1">
                    <a:lumMod val="65000"/>
                    <a:lumOff val="35000"/>
                  </a:schemeClr>
                </a:solidFill>
                <a:latin typeface="Calibri" panose="020F0502020204030204" pitchFamily="34" charset="0"/>
                <a:cs typeface="Calibri" panose="020F0502020204030204" pitchFamily="34" charset="0"/>
              </a:rPr>
              <a:t> je saisis directement le </a:t>
            </a:r>
            <a:r>
              <a:rPr lang="fr-FR" sz="1200" b="1" dirty="0">
                <a:solidFill>
                  <a:schemeClr val="tx1">
                    <a:lumMod val="65000"/>
                    <a:lumOff val="35000"/>
                  </a:schemeClr>
                </a:solidFill>
                <a:latin typeface="Calibri" panose="020F0502020204030204" pitchFamily="34" charset="0"/>
                <a:cs typeface="Calibri" panose="020F0502020204030204" pitchFamily="34" charset="0"/>
              </a:rPr>
              <a:t>code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transaction 0199</a:t>
            </a:r>
            <a:endParaRPr lang="fr-FR" sz="1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9" name="Rectangle 8"/>
          <p:cNvSpPr/>
          <p:nvPr/>
        </p:nvSpPr>
        <p:spPr>
          <a:xfrm>
            <a:off x="6593813" y="6072110"/>
            <a:ext cx="330676" cy="236479"/>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p:nvSpPr>
        <p:spPr>
          <a:xfrm>
            <a:off x="2978799" y="4915128"/>
            <a:ext cx="1456665" cy="19304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5780925" y="2178648"/>
            <a:ext cx="1268253" cy="216024"/>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35411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77833"/>
            <a:ext cx="8142890" cy="430887"/>
          </a:xfrm>
        </p:spPr>
        <p:txBody>
          <a:bodyPr>
            <a:normAutofit/>
          </a:bodyPr>
          <a:lstStyle/>
          <a:p>
            <a:r>
              <a:rPr lang="fr-FR" sz="1800" dirty="0" smtClean="0"/>
              <a:t> Suivre le parcours  client MIF2 </a:t>
            </a:r>
            <a:endParaRPr lang="fr-FR" sz="1800" dirty="0"/>
          </a:p>
        </p:txBody>
      </p:sp>
      <p:sp>
        <p:nvSpPr>
          <p:cNvPr id="5" name="ZoneTexte 4"/>
          <p:cNvSpPr txBox="1"/>
          <p:nvPr/>
        </p:nvSpPr>
        <p:spPr>
          <a:xfrm>
            <a:off x="826770" y="5457905"/>
            <a:ext cx="6419850" cy="307777"/>
          </a:xfrm>
          <a:prstGeom prst="rect">
            <a:avLst/>
          </a:prstGeom>
          <a:noFill/>
        </p:spPr>
        <p:txBody>
          <a:bodyPr wrap="square" rtlCol="0">
            <a:spAutoFit/>
          </a:bodyPr>
          <a:lstStyle/>
          <a:p>
            <a:r>
              <a:rPr lang="fr-FR" sz="1400" dirty="0"/>
              <a:t> </a:t>
            </a:r>
          </a:p>
        </p:txBody>
      </p:sp>
      <p:sp>
        <p:nvSpPr>
          <p:cNvPr id="3" name="ZoneTexte 2"/>
          <p:cNvSpPr txBox="1"/>
          <p:nvPr/>
        </p:nvSpPr>
        <p:spPr>
          <a:xfrm>
            <a:off x="209520" y="1196752"/>
            <a:ext cx="6522720" cy="501676"/>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pPr>
            <a:r>
              <a:rPr lang="fr-FR" sz="1400" b="1" dirty="0">
                <a:solidFill>
                  <a:schemeClr val="tx1">
                    <a:lumMod val="65000"/>
                    <a:lumOff val="35000"/>
                  </a:schemeClr>
                </a:solidFill>
                <a:latin typeface="Calibri" panose="020F0502020204030204" pitchFamily="34" charset="0"/>
                <a:cs typeface="Calibri" panose="020F0502020204030204" pitchFamily="34" charset="0"/>
              </a:rPr>
              <a:t>Sélectionner la personne habilitée et représentant la personne morale</a:t>
            </a:r>
          </a:p>
          <a:p>
            <a:endParaRPr lang="fr-FR" sz="1400" dirty="0" smtClean="0">
              <a:latin typeface="Calibri"/>
              <a:cs typeface="Calibri"/>
            </a:endParaRP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3493"/>
          <a:stretch/>
        </p:blipFill>
        <p:spPr bwMode="auto">
          <a:xfrm>
            <a:off x="2195736" y="1446266"/>
            <a:ext cx="5040560" cy="1910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llipse 10"/>
          <p:cNvSpPr/>
          <p:nvPr/>
        </p:nvSpPr>
        <p:spPr>
          <a:xfrm>
            <a:off x="2196549" y="2996952"/>
            <a:ext cx="648072" cy="260012"/>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79512" y="3557334"/>
            <a:ext cx="6522720" cy="2000548"/>
          </a:xfrm>
          <a:prstGeom prst="rect">
            <a:avLst/>
          </a:prstGeom>
          <a:noFill/>
        </p:spPr>
        <p:txBody>
          <a:bodyPr wrap="square" rtlCol="0">
            <a:spAutoFit/>
          </a:bodyPr>
          <a:lstStyle/>
          <a:p>
            <a:pPr marL="628650" lvl="1" indent="-171450" algn="just">
              <a:buClr>
                <a:srgbClr val="FF0000"/>
              </a:buClr>
              <a:buFont typeface="Wingdings" panose="05000000000000000000" pitchFamily="2" charset="2"/>
              <a:buChar char="ü"/>
              <a:tabLst>
                <a:tab pos="269875" algn="l"/>
              </a:tabLst>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Rappel : le </a:t>
            </a:r>
            <a:r>
              <a:rPr lang="fr-FR" sz="1200" b="1" dirty="0">
                <a:solidFill>
                  <a:schemeClr val="tx1">
                    <a:lumMod val="65000"/>
                    <a:lumOff val="35000"/>
                  </a:schemeClr>
                </a:solidFill>
                <a:latin typeface="Calibri" panose="020F0502020204030204" pitchFamily="34" charset="0"/>
                <a:cs typeface="Calibri" panose="020F0502020204030204" pitchFamily="34" charset="0"/>
              </a:rPr>
              <a:t>QCF s’adresse :</a:t>
            </a:r>
          </a:p>
          <a:p>
            <a:pPr marL="1085850" lvl="2" indent="-171450" algn="just">
              <a:buClr>
                <a:srgbClr val="FF0000"/>
              </a:buClr>
              <a:buFont typeface="Arial" panose="020B0604020202020204" pitchFamily="34" charset="0"/>
              <a:buChar cha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à la personne physique signataire des opérations susmentionnées pour le compte d’une personne morale</a:t>
            </a:r>
          </a:p>
          <a:p>
            <a:pPr marL="1085850" lvl="2" indent="-171450" algn="just">
              <a:buClr>
                <a:srgbClr val="FF0000"/>
              </a:buClr>
              <a:buFont typeface="Arial" panose="020B0604020202020204" pitchFamily="34" charset="0"/>
              <a:buChar cha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a:t>
            </a:r>
            <a:r>
              <a:rPr lang="fr-FR" sz="1200" dirty="0">
                <a:solidFill>
                  <a:schemeClr val="tx1">
                    <a:lumMod val="65000"/>
                    <a:lumOff val="35000"/>
                  </a:schemeClr>
                </a:solidFill>
                <a:latin typeface="Calibri" panose="020F0502020204030204" pitchFamily="34" charset="0"/>
                <a:cs typeface="Calibri" panose="020F0502020204030204" pitchFamily="34" charset="0"/>
              </a:rPr>
              <a:t>QCF concerne les connaissances de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la personne physique</a:t>
            </a:r>
          </a:p>
          <a:p>
            <a:pPr marL="1085850" lvl="2" indent="-171450" algn="just">
              <a:buClr>
                <a:srgbClr val="FF0000"/>
              </a:buClr>
              <a:buFont typeface="Arial" panose="020B0604020202020204" pitchFamily="34" charset="0"/>
              <a:buChar cha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Dans </a:t>
            </a:r>
            <a:r>
              <a:rPr lang="fr-FR" sz="1200" dirty="0">
                <a:solidFill>
                  <a:schemeClr val="tx1">
                    <a:lumMod val="65000"/>
                    <a:lumOff val="35000"/>
                  </a:schemeClr>
                </a:solidFill>
                <a:latin typeface="Calibri" panose="020F0502020204030204" pitchFamily="34" charset="0"/>
                <a:cs typeface="Calibri" panose="020F0502020204030204" pitchFamily="34" charset="0"/>
              </a:rPr>
              <a:t>le cas des personnes physiques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également clientes </a:t>
            </a:r>
            <a:r>
              <a:rPr lang="fr-FR" sz="1200" dirty="0">
                <a:solidFill>
                  <a:schemeClr val="tx1">
                    <a:lumMod val="65000"/>
                    <a:lumOff val="35000"/>
                  </a:schemeClr>
                </a:solidFill>
                <a:latin typeface="Calibri" panose="020F0502020204030204" pitchFamily="34" charset="0"/>
                <a:cs typeface="Calibri" panose="020F0502020204030204" pitchFamily="34" charset="0"/>
              </a:rPr>
              <a:t>à titres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personnel : un seul QCF est valable pour les 2 statuts (personnel et professionnel). </a:t>
            </a:r>
            <a:endParaRPr lang="fr-FR" sz="400" dirty="0">
              <a:solidFill>
                <a:prstClr val="black"/>
              </a:solidFill>
              <a:latin typeface="Calibri"/>
            </a:endParaRPr>
          </a:p>
          <a:p>
            <a:pPr marL="1085850" lvl="2" indent="-171450" algn="just">
              <a:buClr>
                <a:srgbClr val="FF0000"/>
              </a:buClr>
              <a:buFont typeface="Arial" panose="020B0604020202020204" pitchFamily="34" charset="0"/>
              <a:buChar char="•"/>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Il doit y avoir autant de QCF renseignés que de personnes habilitées à signer des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ordres</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tabLst>
                <a:tab pos="269875" algn="l"/>
              </a:tabLst>
            </a:pPr>
            <a:endParaRPr lang="fr-FR" sz="400" b="1" dirty="0">
              <a:solidFill>
                <a:prstClr val="black"/>
              </a:solidFill>
              <a:latin typeface="Calibri" panose="020F0502020204030204" pitchFamily="34" charset="0"/>
              <a:cs typeface="Calibri" panose="020F0502020204030204" pitchFamily="34" charset="0"/>
            </a:endParaRPr>
          </a:p>
          <a:p>
            <a:pPr marL="1085850" lvl="2" indent="-171450" algn="just">
              <a:buClr>
                <a:srgbClr val="FF0000"/>
              </a:buClr>
              <a:buFont typeface="Arial" panose="020B0604020202020204" pitchFamily="34" charset="0"/>
              <a:buChar char="•"/>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Si plusieurs QCF renseignés pour une même personne morale </a:t>
            </a:r>
            <a:r>
              <a:rPr lang="fr-FR" sz="1200" b="1" dirty="0">
                <a:solidFill>
                  <a:schemeClr val="tx1">
                    <a:lumMod val="65000"/>
                    <a:lumOff val="35000"/>
                  </a:schemeClr>
                </a:solidFill>
                <a:latin typeface="Calibri" panose="020F0502020204030204" pitchFamily="34" charset="0"/>
                <a:cs typeface="Calibri" panose="020F0502020204030204" pitchFamily="34" charset="0"/>
              </a:rPr>
              <a:t>=&gt; on retient la compétence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financière la </a:t>
            </a:r>
            <a:r>
              <a:rPr lang="fr-FR" sz="1200" b="1" dirty="0">
                <a:solidFill>
                  <a:schemeClr val="tx1">
                    <a:lumMod val="65000"/>
                    <a:lumOff val="35000"/>
                  </a:schemeClr>
                </a:solidFill>
                <a:latin typeface="Calibri" panose="020F0502020204030204" pitchFamily="34" charset="0"/>
                <a:cs typeface="Calibri" panose="020F0502020204030204" pitchFamily="34" charset="0"/>
              </a:rPr>
              <a:t>plus faible</a:t>
            </a:r>
          </a:p>
        </p:txBody>
      </p:sp>
      <p:sp>
        <p:nvSpPr>
          <p:cNvPr id="2" name="Rectangle 1"/>
          <p:cNvSpPr/>
          <p:nvPr/>
        </p:nvSpPr>
        <p:spPr>
          <a:xfrm>
            <a:off x="179512" y="5589239"/>
            <a:ext cx="8568952" cy="1015663"/>
          </a:xfrm>
          <a:prstGeom prst="rect">
            <a:avLst/>
          </a:prstGeom>
        </p:spPr>
        <p:txBody>
          <a:bodyPr wrap="square">
            <a:spAutoFit/>
          </a:bodyPr>
          <a:lstStyle/>
          <a:p>
            <a:pPr marL="628650" lvl="1" indent="-171450" algn="just">
              <a:buClr>
                <a:srgbClr val="FF0000"/>
              </a:buClr>
              <a:buFont typeface="Wingdings" panose="05000000000000000000" pitchFamily="2" charset="2"/>
              <a:buChar char="ü"/>
              <a:tabLst>
                <a:tab pos="269875" algn="l"/>
              </a:tabLst>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Celui </a:t>
            </a:r>
            <a:r>
              <a:rPr lang="fr-FR" sz="1200" b="1" dirty="0">
                <a:solidFill>
                  <a:schemeClr val="tx1">
                    <a:lumMod val="65000"/>
                    <a:lumOff val="35000"/>
                  </a:schemeClr>
                </a:solidFill>
                <a:latin typeface="Calibri" panose="020F0502020204030204" pitchFamily="34" charset="0"/>
                <a:cs typeface="Calibri" panose="020F0502020204030204" pitchFamily="34" charset="0"/>
              </a:rPr>
              <a:t>qui signe l’ordre doit avoir une délégation de pouvoir </a:t>
            </a:r>
            <a:r>
              <a:rPr lang="fr-FR" sz="1200" dirty="0">
                <a:solidFill>
                  <a:schemeClr val="tx1">
                    <a:lumMod val="65000"/>
                    <a:lumOff val="35000"/>
                  </a:schemeClr>
                </a:solidFill>
                <a:latin typeface="Calibri" panose="020F0502020204030204" pitchFamily="34" charset="0"/>
                <a:cs typeface="Calibri" panose="020F0502020204030204" pitchFamily="34" charset="0"/>
              </a:rPr>
              <a:t>(différent de la procuration pour instruments financiers) avec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un QCF valide, rempli et signé</a:t>
            </a:r>
          </a:p>
          <a:p>
            <a:pPr marL="628650" lvl="1" indent="-171450" algn="just">
              <a:buClr>
                <a:srgbClr val="FF0000"/>
              </a:buClr>
              <a:buFont typeface="Wingdings" panose="05000000000000000000" pitchFamily="2" charset="2"/>
              <a:buChar char="ü"/>
              <a:tabLst>
                <a:tab pos="269875" algn="l"/>
              </a:tabLst>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2 </a:t>
            </a:r>
            <a:r>
              <a:rPr lang="fr-FR" sz="1200" b="1" dirty="0">
                <a:solidFill>
                  <a:schemeClr val="tx1">
                    <a:lumMod val="65000"/>
                    <a:lumOff val="35000"/>
                  </a:schemeClr>
                </a:solidFill>
                <a:latin typeface="Calibri" panose="020F0502020204030204" pitchFamily="34" charset="0"/>
                <a:cs typeface="Calibri" panose="020F0502020204030204" pitchFamily="34" charset="0"/>
              </a:rPr>
              <a:t>notions à  retenir : </a:t>
            </a:r>
            <a:r>
              <a:rPr lang="fr-FR" sz="1200" dirty="0">
                <a:solidFill>
                  <a:schemeClr val="tx1">
                    <a:lumMod val="65000"/>
                    <a:lumOff val="35000"/>
                  </a:schemeClr>
                </a:solidFill>
                <a:latin typeface="Calibri" panose="020F0502020204030204" pitchFamily="34" charset="0"/>
                <a:cs typeface="Calibri" panose="020F0502020204030204" pitchFamily="34" charset="0"/>
              </a:rPr>
              <a:t>passer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l’ordre </a:t>
            </a:r>
            <a:r>
              <a:rPr lang="fr-FR" sz="1200" dirty="0">
                <a:solidFill>
                  <a:schemeClr val="tx1">
                    <a:lumMod val="65000"/>
                    <a:lumOff val="35000"/>
                  </a:schemeClr>
                </a:solidFill>
                <a:latin typeface="Calibri" panose="020F0502020204030204" pitchFamily="34" charset="0"/>
                <a:cs typeface="Calibri" panose="020F0502020204030204" pitchFamily="34" charset="0"/>
              </a:rPr>
              <a:t>et signer l’ordre sont deux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actes différents. </a:t>
            </a:r>
            <a:r>
              <a:rPr lang="fr-FR" sz="1200" dirty="0">
                <a:solidFill>
                  <a:schemeClr val="tx1">
                    <a:lumMod val="65000"/>
                    <a:lumOff val="35000"/>
                  </a:schemeClr>
                </a:solidFill>
                <a:latin typeface="Calibri" panose="020F0502020204030204" pitchFamily="34" charset="0"/>
                <a:cs typeface="Calibri" panose="020F0502020204030204" pitchFamily="34" charset="0"/>
              </a:rPr>
              <a:t>La signature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reprise sur l’ordre passé doit </a:t>
            </a:r>
            <a:r>
              <a:rPr lang="fr-FR" sz="1200" dirty="0">
                <a:solidFill>
                  <a:schemeClr val="tx1">
                    <a:lumMod val="65000"/>
                    <a:lumOff val="35000"/>
                  </a:schemeClr>
                </a:solidFill>
                <a:latin typeface="Calibri" panose="020F0502020204030204" pitchFamily="34" charset="0"/>
                <a:cs typeface="Calibri" panose="020F0502020204030204" pitchFamily="34" charset="0"/>
              </a:rPr>
              <a:t>être conforme au QCF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retenu.</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628650" lvl="1" indent="-171450" algn="just">
              <a:buClr>
                <a:srgbClr val="FF0000"/>
              </a:buClr>
              <a:buFont typeface="Wingdings" panose="05000000000000000000" pitchFamily="2" charset="2"/>
              <a:buChar char="ü"/>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p:txBody>
      </p:sp>
      <p:sp>
        <p:nvSpPr>
          <p:cNvPr id="4" name="Rectangle 3"/>
          <p:cNvSpPr/>
          <p:nvPr/>
        </p:nvSpPr>
        <p:spPr>
          <a:xfrm>
            <a:off x="7164288" y="764704"/>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1</a:t>
            </a:r>
            <a:endParaRPr lang="fr-FR" dirty="0"/>
          </a:p>
        </p:txBody>
      </p:sp>
    </p:spTree>
    <p:extLst>
      <p:ext uri="{BB962C8B-B14F-4D97-AF65-F5344CB8AC3E}">
        <p14:creationId xmlns:p14="http://schemas.microsoft.com/office/powerpoint/2010/main" val="1885994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76672"/>
            <a:ext cx="8142890" cy="430887"/>
          </a:xfrm>
        </p:spPr>
        <p:txBody>
          <a:bodyPr>
            <a:normAutofit/>
          </a:bodyPr>
          <a:lstStyle/>
          <a:p>
            <a:r>
              <a:rPr lang="fr-FR" sz="1800" dirty="0" smtClean="0"/>
              <a:t> </a:t>
            </a:r>
            <a:r>
              <a:rPr lang="fr-FR" sz="1800" dirty="0"/>
              <a:t>Suivre le parcours  client MIF2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5786" y="2855180"/>
            <a:ext cx="5360670" cy="2950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194115" y="4133099"/>
            <a:ext cx="2611755" cy="1672165"/>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ZoneTexte 5"/>
          <p:cNvSpPr txBox="1"/>
          <p:nvPr/>
        </p:nvSpPr>
        <p:spPr>
          <a:xfrm>
            <a:off x="467544" y="1124744"/>
            <a:ext cx="8208912" cy="1428596"/>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La catégorisation MIF 2</a:t>
            </a:r>
          </a:p>
          <a:p>
            <a:pPr marL="628650"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La </a:t>
            </a:r>
            <a:r>
              <a:rPr lang="fr-FR" sz="1200" dirty="0">
                <a:solidFill>
                  <a:schemeClr val="tx1">
                    <a:lumMod val="65000"/>
                    <a:lumOff val="35000"/>
                  </a:schemeClr>
                </a:solidFill>
                <a:latin typeface="Calibri" panose="020F0502020204030204" pitchFamily="34" charset="0"/>
                <a:cs typeface="Calibri" panose="020F0502020204030204" pitchFamily="34" charset="0"/>
              </a:rPr>
              <a:t>catégorie MIF2 Pro est prédéfinie en fonction de plusieurs critères. Au moins 2 des 3 critères financiers du bilan de la PM doivent répondre au critères MIF2. Ces données sont basées sur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SIREN de la personne morale (et non sur le groupe) et à partir des données du dernier </a:t>
            </a:r>
            <a:r>
              <a:rPr lang="fr-FR" sz="1200" dirty="0">
                <a:solidFill>
                  <a:schemeClr val="tx1">
                    <a:lumMod val="65000"/>
                    <a:lumOff val="35000"/>
                  </a:schemeClr>
                </a:solidFill>
                <a:latin typeface="Calibri" panose="020F0502020204030204" pitchFamily="34" charset="0"/>
                <a:cs typeface="Calibri" panose="020F0502020204030204" pitchFamily="34" charset="0"/>
              </a:rPr>
              <a:t>bilan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renseigné.</a:t>
            </a:r>
          </a:p>
          <a:p>
            <a:pPr lvl="1" algn="just">
              <a:lnSpc>
                <a:spcPct val="90000"/>
              </a:lnSpc>
              <a:spcBef>
                <a:spcPts val="500"/>
              </a:spcBef>
              <a:buClr>
                <a:srgbClr val="FF0000"/>
              </a:buClr>
              <a:tabLst>
                <a:tab pos="269875" algn="l"/>
              </a:tabLst>
            </a:pPr>
            <a:endParaRPr lang="fr-FR" sz="500" dirty="0">
              <a:solidFill>
                <a:schemeClr val="tx1">
                  <a:lumMod val="65000"/>
                  <a:lumOff val="35000"/>
                </a:schemeClr>
              </a:solidFill>
              <a:latin typeface="Calibri" panose="020F0502020204030204" pitchFamily="34" charset="0"/>
              <a:cs typeface="Calibri" panose="020F0502020204030204" pitchFamily="34" charset="0"/>
            </a:endParaRP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Le secteur d’activité est déterminé par un code NAF spécifique (repris de la Connaissance Client</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a:t>
            </a:r>
          </a:p>
          <a:p>
            <a:pPr lvl="1" algn="just">
              <a:buClr>
                <a:srgbClr val="FF0000"/>
              </a:buClr>
              <a:tabLst>
                <a:tab pos="269875" algn="l"/>
              </a:tabLst>
            </a:pPr>
            <a:endParaRPr lang="fr-FR" sz="500" dirty="0">
              <a:solidFill>
                <a:schemeClr val="tx1">
                  <a:lumMod val="65000"/>
                  <a:lumOff val="35000"/>
                </a:schemeClr>
              </a:solidFill>
              <a:latin typeface="Calibri" panose="020F0502020204030204" pitchFamily="34" charset="0"/>
              <a:cs typeface="Calibri" panose="020F0502020204030204" pitchFamily="34" charset="0"/>
            </a:endParaRP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Selon le résultat, il est topé Pro dans le cadre de MIF2 </a:t>
            </a:r>
          </a:p>
        </p:txBody>
      </p:sp>
      <p:sp>
        <p:nvSpPr>
          <p:cNvPr id="7" name="Rectangle 6"/>
          <p:cNvSpPr/>
          <p:nvPr/>
        </p:nvSpPr>
        <p:spPr>
          <a:xfrm>
            <a:off x="7164288" y="764704"/>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2</a:t>
            </a:r>
            <a:endParaRPr lang="fr-FR" dirty="0"/>
          </a:p>
        </p:txBody>
      </p:sp>
      <p:sp>
        <p:nvSpPr>
          <p:cNvPr id="8" name="ZoneTexte 7"/>
          <p:cNvSpPr txBox="1"/>
          <p:nvPr/>
        </p:nvSpPr>
        <p:spPr>
          <a:xfrm>
            <a:off x="251520" y="2855180"/>
            <a:ext cx="2680063" cy="1015663"/>
          </a:xfrm>
          <a:prstGeom prst="rect">
            <a:avLst/>
          </a:prstGeom>
          <a:noFill/>
          <a:ln>
            <a:solidFill>
              <a:schemeClr val="accent2"/>
            </a:solidFill>
          </a:ln>
        </p:spPr>
        <p:txBody>
          <a:bodyPr wrap="square" rtlCol="0">
            <a:spAutoFit/>
          </a:bodyPr>
          <a:lstStyle/>
          <a:p>
            <a:r>
              <a:rPr lang="fr-FR" sz="1200" b="1" dirty="0">
                <a:solidFill>
                  <a:srgbClr val="C00000"/>
                </a:solidFill>
                <a:latin typeface="Calibri" panose="020F0502020204030204" pitchFamily="34" charset="0"/>
                <a:cs typeface="Calibri" panose="020F0502020204030204" pitchFamily="34" charset="0"/>
              </a:rPr>
              <a:t>Profil Pro au sens de la MIF</a:t>
            </a:r>
          </a:p>
          <a:p>
            <a:r>
              <a:rPr lang="fr-FR" sz="1200" b="1" dirty="0">
                <a:solidFill>
                  <a:srgbClr val="C00000"/>
                </a:solidFill>
                <a:latin typeface="Calibri" panose="020F0502020204030204" pitchFamily="34" charset="0"/>
                <a:cs typeface="Calibri" panose="020F0502020204030204" pitchFamily="34" charset="0"/>
              </a:rPr>
              <a:t>(si 2 des critères ci-dessous respectés) </a:t>
            </a: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Bilan ≥ 20M€</a:t>
            </a: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CA net ≥ 40M€</a:t>
            </a: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Capitaux propres ≥ 2M</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a:t>
            </a:r>
          </a:p>
        </p:txBody>
      </p:sp>
      <p:sp>
        <p:nvSpPr>
          <p:cNvPr id="2" name="ZoneTexte 1"/>
          <p:cNvSpPr txBox="1"/>
          <p:nvPr/>
        </p:nvSpPr>
        <p:spPr>
          <a:xfrm>
            <a:off x="563864" y="4725144"/>
            <a:ext cx="2055373" cy="646331"/>
          </a:xfrm>
          <a:prstGeom prst="rect">
            <a:avLst/>
          </a:prstGeom>
          <a:noFill/>
          <a:ln>
            <a:solidFill>
              <a:schemeClr val="accent1">
                <a:shade val="95000"/>
                <a:satMod val="105000"/>
              </a:schemeClr>
            </a:solidFill>
          </a:ln>
        </p:spPr>
        <p:txBody>
          <a:bodyPr wrap="square" rtlCol="0">
            <a:spAutoFit/>
          </a:bodyPr>
          <a:lstStyle/>
          <a:p>
            <a:r>
              <a:rPr lang="fr-FR" sz="1200" dirty="0" smtClean="0">
                <a:latin typeface="Calibri" panose="020F0502020204030204" pitchFamily="34" charset="0"/>
                <a:cs typeface="Calibri" panose="020F0502020204030204" pitchFamily="34" charset="0"/>
              </a:rPr>
              <a:t>Nos clients font partis de la catégorie des profils  (au sens de la MIF) Non Pro </a:t>
            </a:r>
            <a:endParaRPr lang="fr-FR" sz="12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4045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04664"/>
            <a:ext cx="8142890" cy="430887"/>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128182" y="1196752"/>
            <a:ext cx="8620282" cy="1455783"/>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a:solidFill>
                  <a:schemeClr val="tx1">
                    <a:lumMod val="65000"/>
                    <a:lumOff val="35000"/>
                  </a:schemeClr>
                </a:solidFill>
                <a:latin typeface="Calibri" panose="020F0502020204030204" pitchFamily="34" charset="0"/>
                <a:cs typeface="Calibri" panose="020F0502020204030204" pitchFamily="34" charset="0"/>
              </a:rPr>
              <a:t>Le client doit confirmer son choix de catégorisation </a:t>
            </a:r>
          </a:p>
          <a:p>
            <a:pPr marL="628650" lvl="1" indent="-171450" algn="just">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Avant </a:t>
            </a:r>
            <a:r>
              <a:rPr lang="fr-FR" sz="1200" dirty="0">
                <a:solidFill>
                  <a:schemeClr val="tx1">
                    <a:lumMod val="65000"/>
                    <a:lumOff val="35000"/>
                  </a:schemeClr>
                </a:solidFill>
                <a:latin typeface="Calibri" panose="020F0502020204030204" pitchFamily="34" charset="0"/>
                <a:cs typeface="Calibri" panose="020F0502020204030204" pitchFamily="34" charset="0"/>
              </a:rPr>
              <a:t>de valider,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il convient de s’assurer </a:t>
            </a:r>
            <a:r>
              <a:rPr lang="fr-FR" sz="1200" dirty="0">
                <a:solidFill>
                  <a:schemeClr val="tx1">
                    <a:lumMod val="65000"/>
                    <a:lumOff val="35000"/>
                  </a:schemeClr>
                </a:solidFill>
                <a:latin typeface="Calibri" panose="020F0502020204030204" pitchFamily="34" charset="0"/>
                <a:cs typeface="Calibri" panose="020F0502020204030204" pitchFamily="34" charset="0"/>
              </a:rPr>
              <a:t>avec le client de sa compréhension de la catégorisation affichée et l’informer du résultat et de ses conséquences</a:t>
            </a:r>
          </a:p>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Le client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peut refuser d’être catégorisé PRO au sens de la MIF et choisir la catégorisation non PRO. Il bénéficiera alors d’une protection supplémentaire et n’aura pas accès aux produit d’épargne financière les plus risqués. </a:t>
            </a:r>
          </a:p>
          <a:p>
            <a:pPr lvl="1" algn="just">
              <a:buClr>
                <a:srgbClr val="FF0000"/>
              </a:buClr>
              <a:tabLst>
                <a:tab pos="269875" algn="l"/>
              </a:tabLst>
            </a:pPr>
            <a:endParaRPr lang="fr-FR" sz="300" dirty="0" smtClean="0">
              <a:solidFill>
                <a:schemeClr val="tx1">
                  <a:lumMod val="65000"/>
                  <a:lumOff val="35000"/>
                </a:schemeClr>
              </a:solidFill>
              <a:latin typeface="Calibri" panose="020F0502020204030204" pitchFamily="34" charset="0"/>
              <a:cs typeface="Calibri" panose="020F0502020204030204" pitchFamily="34" charset="0"/>
            </a:endParaRPr>
          </a:p>
          <a:p>
            <a:pPr lvl="1" algn="just">
              <a:buClr>
                <a:srgbClr val="FF0000"/>
              </a:buClr>
              <a:tabLst>
                <a:tab pos="269875" algn="l"/>
              </a:tabLst>
            </a:pPr>
            <a:endParaRPr lang="fr-FR" sz="1200" b="1" dirty="0" smtClean="0">
              <a:solidFill>
                <a:schemeClr val="tx1">
                  <a:lumMod val="65000"/>
                  <a:lumOff val="35000"/>
                </a:schemeClr>
              </a:solidFill>
              <a:latin typeface="Calibri" panose="020F0502020204030204" pitchFamily="34" charset="0"/>
              <a:cs typeface="Calibri" panose="020F0502020204030204" pitchFamily="34" charset="0"/>
            </a:endParaRPr>
          </a:p>
          <a:p>
            <a:pPr lvl="1" algn="just">
              <a:buClr>
                <a:srgbClr val="FF0000"/>
              </a:buClr>
              <a:tabLst>
                <a:tab pos="269875" algn="l"/>
              </a:tabLst>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Le parcours MYSYS donnera la </a:t>
            </a:r>
            <a:r>
              <a:rPr lang="fr-FR" sz="1200" b="1" dirty="0">
                <a:solidFill>
                  <a:schemeClr val="tx1">
                    <a:lumMod val="65000"/>
                    <a:lumOff val="35000"/>
                  </a:schemeClr>
                </a:solidFill>
                <a:latin typeface="Calibri" panose="020F0502020204030204" pitchFamily="34" charset="0"/>
                <a:cs typeface="Calibri" panose="020F0502020204030204" pitchFamily="34" charset="0"/>
              </a:rPr>
              <a:t>possibilité de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modifier la </a:t>
            </a:r>
            <a:r>
              <a:rPr lang="fr-FR" sz="1200" b="1" dirty="0">
                <a:solidFill>
                  <a:schemeClr val="tx1">
                    <a:lumMod val="65000"/>
                    <a:lumOff val="35000"/>
                  </a:schemeClr>
                </a:solidFill>
                <a:latin typeface="Calibri" panose="020F0502020204030204" pitchFamily="34" charset="0"/>
                <a:cs typeface="Calibri" panose="020F0502020204030204" pitchFamily="34" charset="0"/>
              </a:rPr>
              <a:t>catégorie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avec options </a:t>
            </a:r>
            <a:r>
              <a:rPr lang="fr-FR" sz="1200" b="1" dirty="0">
                <a:solidFill>
                  <a:schemeClr val="tx1">
                    <a:lumMod val="65000"/>
                    <a:lumOff val="35000"/>
                  </a:schemeClr>
                </a:solidFill>
                <a:latin typeface="Calibri" panose="020F0502020204030204" pitchFamily="34" charset="0"/>
                <a:cs typeface="Calibri" panose="020F0502020204030204" pitchFamily="34" charset="0"/>
              </a:rPr>
              <a:t>de reclassement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 : </a:t>
            </a:r>
            <a:endParaRPr lang="fr-FR" sz="1200" b="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48" y="2564904"/>
            <a:ext cx="3614272" cy="291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9377" y="2605796"/>
            <a:ext cx="5099127" cy="3058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7308304" y="548680"/>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2 et 3</a:t>
            </a:r>
          </a:p>
        </p:txBody>
      </p:sp>
      <p:sp>
        <p:nvSpPr>
          <p:cNvPr id="2" name="Rectangle 1"/>
          <p:cNvSpPr/>
          <p:nvPr/>
        </p:nvSpPr>
        <p:spPr>
          <a:xfrm>
            <a:off x="395536" y="5661248"/>
            <a:ext cx="8784976" cy="830997"/>
          </a:xfrm>
          <a:prstGeom prst="rect">
            <a:avLst/>
          </a:prstGeom>
        </p:spPr>
        <p:txBody>
          <a:bodyPr wrap="square">
            <a:spAutoFit/>
          </a:bodyPr>
          <a:lstStyle/>
          <a:p>
            <a:pPr marL="628650" lvl="1" indent="-171450" algn="just">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Le client a également la possibilité </a:t>
            </a:r>
            <a:r>
              <a:rPr lang="fr-FR" sz="1200" b="1" dirty="0">
                <a:solidFill>
                  <a:srgbClr val="C00000"/>
                </a:solidFill>
                <a:latin typeface="Calibri" panose="020F0502020204030204" pitchFamily="34" charset="0"/>
                <a:cs typeface="Calibri" panose="020F0502020204030204" pitchFamily="34" charset="0"/>
              </a:rPr>
              <a:t>de refuser de répondre au QCF</a:t>
            </a:r>
            <a:r>
              <a:rPr lang="fr-FR" sz="1200" dirty="0">
                <a:solidFill>
                  <a:schemeClr val="tx1">
                    <a:lumMod val="65000"/>
                    <a:lumOff val="35000"/>
                  </a:schemeClr>
                </a:solidFill>
                <a:latin typeface="Calibri" panose="020F0502020204030204" pitchFamily="34" charset="0"/>
                <a:cs typeface="Calibri" panose="020F0502020204030204" pitchFamily="34" charset="0"/>
              </a:rPr>
              <a:t>.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Le parcours personne morale devient donc </a:t>
            </a:r>
            <a:r>
              <a:rPr lang="fr-FR" sz="1200" b="1" u="sng" dirty="0" smtClean="0">
                <a:solidFill>
                  <a:schemeClr val="tx1">
                    <a:lumMod val="65000"/>
                    <a:lumOff val="35000"/>
                  </a:schemeClr>
                </a:solidFill>
                <a:latin typeface="Calibri" panose="020F0502020204030204" pitchFamily="34" charset="0"/>
                <a:cs typeface="Calibri" panose="020F0502020204030204" pitchFamily="34" charset="0"/>
              </a:rPr>
              <a:t>un parcours sans conseil</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 </a:t>
            </a:r>
          </a:p>
          <a:p>
            <a:pPr marL="985838" lvl="1" algn="just">
              <a:buClr>
                <a:srgbClr val="FF0000"/>
              </a:buCl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courrier Mysys « refus de répondre » automatiquement édité doit être  complété et signé par le client</a:t>
            </a:r>
          </a:p>
          <a:p>
            <a:pPr marL="985838" lvl="1" algn="just">
              <a:buClr>
                <a:srgbClr val="FF0000"/>
              </a:buCl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la catégorisation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CO « refus </a:t>
            </a:r>
            <a:r>
              <a:rPr lang="fr-FR" sz="1200" dirty="0">
                <a:solidFill>
                  <a:schemeClr val="tx1">
                    <a:lumMod val="65000"/>
                    <a:lumOff val="35000"/>
                  </a:schemeClr>
                </a:solidFill>
                <a:latin typeface="Calibri" panose="020F0502020204030204" pitchFamily="34" charset="0"/>
                <a:cs typeface="Calibri" panose="020F0502020204030204" pitchFamily="34" charset="0"/>
              </a:rPr>
              <a:t>de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répondre » est automatiquement implémentée dans MYSYS</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6124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76672"/>
            <a:ext cx="8142890" cy="430887"/>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3844506" y="1365452"/>
            <a:ext cx="4975966" cy="4622291"/>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a:solidFill>
                  <a:schemeClr val="tx1">
                    <a:lumMod val="65000"/>
                    <a:lumOff val="35000"/>
                  </a:schemeClr>
                </a:solidFill>
                <a:latin typeface="Calibri" panose="020F0502020204030204" pitchFamily="34" charset="0"/>
                <a:cs typeface="Calibri" panose="020F0502020204030204" pitchFamily="34" charset="0"/>
              </a:rPr>
              <a:t>Catégorisation Pro au sens de la </a:t>
            </a: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MIF acceptée par le client </a:t>
            </a:r>
          </a:p>
          <a:p>
            <a:pPr marL="742950" lvl="1" indent="-285750">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Pas de QCF à remplir </a:t>
            </a: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Catégorisation PRO implémentée automatiquement dans MYSYS</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Lancement automatique du courrier de catégorisation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à faire signer par le client</a:t>
            </a:r>
          </a:p>
          <a:p>
            <a:pPr marL="742950" lvl="1" indent="-285750">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Archiver le document signé dans le classeur client / titres / QCF</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285750" lvl="1" indent="-285750">
              <a:lnSpc>
                <a:spcPct val="90000"/>
              </a:lnSpc>
              <a:spcBef>
                <a:spcPts val="500"/>
              </a:spcBef>
              <a:buClr>
                <a:srgbClr val="FF0000"/>
              </a:buClr>
              <a:buFont typeface="Wingdings" panose="05000000000000000000" pitchFamily="2" charset="2"/>
              <a:buChar char="§"/>
              <a:tabLst>
                <a:tab pos="269875" algn="l"/>
              </a:tabLst>
            </a:pPr>
            <a:endParaRPr lang="fr-FR" sz="1400" b="1" dirty="0" smtClean="0">
              <a:solidFill>
                <a:schemeClr val="tx1">
                  <a:lumMod val="65000"/>
                  <a:lumOff val="35000"/>
                </a:schemeClr>
              </a:solidFill>
              <a:latin typeface="Calibri" panose="020F0502020204030204" pitchFamily="34" charset="0"/>
              <a:cs typeface="Calibri" panose="020F0502020204030204" pitchFamily="34" charset="0"/>
            </a:endParaRPr>
          </a:p>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Catégorisation Non-Pro au sens de la MIF :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en fonction du choix du client, le QCF s’affiche pour calculer la compétence financière du client</a:t>
            </a:r>
          </a:p>
          <a:p>
            <a:pPr marL="0" lvl="1">
              <a:lnSpc>
                <a:spcPct val="90000"/>
              </a:lnSpc>
              <a:spcBef>
                <a:spcPts val="500"/>
              </a:spcBef>
              <a:buClr>
                <a:srgbClr val="FF0000"/>
              </a:buClr>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633413"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Lancement automatique du QCF </a:t>
            </a:r>
          </a:p>
          <a:p>
            <a:pPr marL="633413"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Faire </a:t>
            </a:r>
            <a:r>
              <a:rPr lang="fr-FR" sz="1200" dirty="0">
                <a:solidFill>
                  <a:schemeClr val="tx1">
                    <a:lumMod val="65000"/>
                    <a:lumOff val="35000"/>
                  </a:schemeClr>
                </a:solidFill>
                <a:latin typeface="Calibri" panose="020F0502020204030204" pitchFamily="34" charset="0"/>
                <a:cs typeface="Calibri" panose="020F0502020204030204" pitchFamily="34" charset="0"/>
              </a:rPr>
              <a:t>un glisser/déposer des propositions affichées en fonction des réponses du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client</a:t>
            </a:r>
          </a:p>
          <a:p>
            <a:pPr marL="633413"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Bien </a:t>
            </a:r>
            <a:r>
              <a:rPr lang="fr-FR" sz="1200" dirty="0">
                <a:solidFill>
                  <a:schemeClr val="tx1">
                    <a:lumMod val="65000"/>
                    <a:lumOff val="35000"/>
                  </a:schemeClr>
                </a:solidFill>
                <a:latin typeface="Calibri" panose="020F0502020204030204" pitchFamily="34" charset="0"/>
                <a:cs typeface="Calibri" panose="020F0502020204030204" pitchFamily="34" charset="0"/>
              </a:rPr>
              <a:t>suivre les instructions du questionnaire avec le client pour avoir le niveau de compétence le plus élevé</a:t>
            </a:r>
          </a:p>
          <a:p>
            <a:endParaRPr lang="fr-FR" sz="1600" dirty="0" smtClean="0">
              <a:cs typeface="Calibri"/>
            </a:endParaRPr>
          </a:p>
          <a:p>
            <a:endParaRPr lang="fr-FR" sz="1600" dirty="0">
              <a:cs typeface="Calibri"/>
            </a:endParaRPr>
          </a:p>
          <a:p>
            <a:pPr marL="285750" indent="-285750">
              <a:buFont typeface="Wingdings" panose="05000000000000000000" pitchFamily="2" charset="2"/>
              <a:buChar char="Ø"/>
            </a:pPr>
            <a:endParaRPr lang="fr-FR" sz="1600" dirty="0" smtClean="0">
              <a:cs typeface="Calibri"/>
            </a:endParaRPr>
          </a:p>
          <a:p>
            <a:pPr marL="285750" indent="-285750">
              <a:buFont typeface="Wingdings" panose="05000000000000000000" pitchFamily="2" charset="2"/>
              <a:buChar char="Ø"/>
            </a:pPr>
            <a:endParaRPr lang="fr-FR" sz="1600" dirty="0">
              <a:cs typeface="Calibri"/>
            </a:endParaRPr>
          </a:p>
          <a:p>
            <a:pPr marL="285750" indent="-285750">
              <a:buFont typeface="Wingdings" panose="05000000000000000000" pitchFamily="2" charset="2"/>
              <a:buChar char="Ø"/>
            </a:pPr>
            <a:endParaRPr lang="fr-FR" sz="1050" dirty="0" smtClean="0">
              <a:latin typeface="Calibri"/>
              <a:cs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96752"/>
            <a:ext cx="3592986"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997952"/>
            <a:ext cx="3737002" cy="2698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308304" y="548680"/>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4</a:t>
            </a:r>
          </a:p>
        </p:txBody>
      </p:sp>
      <p:sp>
        <p:nvSpPr>
          <p:cNvPr id="8" name="ZoneTexte 7"/>
          <p:cNvSpPr txBox="1"/>
          <p:nvPr/>
        </p:nvSpPr>
        <p:spPr>
          <a:xfrm>
            <a:off x="4644008" y="5085184"/>
            <a:ext cx="3672408" cy="1446550"/>
          </a:xfrm>
          <a:prstGeom prst="rect">
            <a:avLst/>
          </a:prstGeom>
          <a:solidFill>
            <a:schemeClr val="accent1">
              <a:lumMod val="40000"/>
              <a:lumOff val="60000"/>
            </a:schemeClr>
          </a:solidFill>
          <a:ln>
            <a:solidFill>
              <a:schemeClr val="accent1"/>
            </a:solidFill>
          </a:ln>
        </p:spPr>
        <p:txBody>
          <a:bodyPr wrap="square" rtlCol="0">
            <a:spAutoFit/>
          </a:bodyPr>
          <a:lstStyle/>
          <a:p>
            <a:pPr marL="257175" lvl="1" indent="-171450" algn="just">
              <a:buClr>
                <a:srgbClr val="C00000"/>
              </a:buClr>
              <a:buFont typeface="Wingdings" panose="05000000000000000000" pitchFamily="2" charset="2"/>
              <a:buChar char="§"/>
              <a:tabLst>
                <a:tab pos="269875" algn="l"/>
              </a:tabLst>
            </a:pPr>
            <a:r>
              <a:rPr lang="fr-FR" sz="1100" dirty="0" smtClean="0">
                <a:solidFill>
                  <a:schemeClr val="tx1">
                    <a:lumMod val="65000"/>
                    <a:lumOff val="35000"/>
                  </a:schemeClr>
                </a:solidFill>
                <a:latin typeface="Calibri" panose="020F0502020204030204" pitchFamily="34" charset="0"/>
                <a:cs typeface="Calibri" panose="020F0502020204030204" pitchFamily="34" charset="0"/>
              </a:rPr>
              <a:t>Rappel des différents niveaux de compétence financière </a:t>
            </a:r>
            <a:r>
              <a:rPr lang="fr-FR" sz="1100" b="1" dirty="0" smtClean="0">
                <a:solidFill>
                  <a:srgbClr val="FF0000"/>
                </a:solidFill>
                <a:latin typeface="Calibri" panose="020F0502020204030204" pitchFamily="34" charset="0"/>
                <a:cs typeface="Calibri" panose="020F0502020204030204" pitchFamily="34" charset="0"/>
              </a:rPr>
              <a:t>Profils non professionnels </a:t>
            </a:r>
          </a:p>
          <a:p>
            <a:pPr marL="742950" lvl="1" indent="-285750" algn="just">
              <a:buClr>
                <a:srgbClr val="C00000"/>
              </a:buClr>
              <a:buFont typeface="Arial" panose="020B0604020202020204" pitchFamily="34" charset="0"/>
              <a:buChar char="•"/>
              <a:tabLst>
                <a:tab pos="269875" algn="l"/>
              </a:tabLst>
            </a:pPr>
            <a:r>
              <a:rPr lang="fr-FR" sz="1100" b="1" dirty="0">
                <a:solidFill>
                  <a:schemeClr val="tx1">
                    <a:lumMod val="65000"/>
                    <a:lumOff val="35000"/>
                  </a:schemeClr>
                </a:solidFill>
                <a:latin typeface="Calibri" panose="020F0502020204030204" pitchFamily="34" charset="0"/>
                <a:cs typeface="Calibri" panose="020F0502020204030204" pitchFamily="34" charset="0"/>
              </a:rPr>
              <a:t>Débutant	</a:t>
            </a:r>
            <a:r>
              <a:rPr lang="fr-FR" sz="1100" b="1" dirty="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C1 Néophyte</a:t>
            </a:r>
            <a:endParaRPr lang="fr-FR" sz="1100" b="1" dirty="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tabLst>
                <a:tab pos="269875" algn="l"/>
              </a:tabLst>
            </a:pPr>
            <a:r>
              <a:rPr lang="fr-FR" sz="1100" b="1" dirty="0">
                <a:solidFill>
                  <a:schemeClr val="tx1">
                    <a:lumMod val="65000"/>
                    <a:lumOff val="35000"/>
                  </a:schemeClr>
                </a:solidFill>
                <a:latin typeface="Calibri" panose="020F0502020204030204" pitchFamily="34" charset="0"/>
                <a:cs typeface="Calibri" panose="020F0502020204030204" pitchFamily="34" charset="0"/>
              </a:rPr>
              <a:t>Initié 	</a:t>
            </a:r>
            <a:r>
              <a:rPr lang="fr-FR" sz="1100" b="1" dirty="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C2 Apprenti</a:t>
            </a:r>
            <a:endParaRPr lang="fr-FR" sz="1100" b="1" dirty="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tabLst>
                <a:tab pos="269875" algn="l"/>
              </a:tabLst>
            </a:pPr>
            <a:r>
              <a:rPr lang="fr-FR" sz="1100" b="1" dirty="0">
                <a:solidFill>
                  <a:schemeClr val="tx1">
                    <a:lumMod val="65000"/>
                    <a:lumOff val="35000"/>
                  </a:schemeClr>
                </a:solidFill>
                <a:latin typeface="Calibri" panose="020F0502020204030204" pitchFamily="34" charset="0"/>
                <a:cs typeface="Calibri" panose="020F0502020204030204" pitchFamily="34" charset="0"/>
              </a:rPr>
              <a:t>Confirmé	</a:t>
            </a:r>
            <a:r>
              <a:rPr lang="fr-FR" sz="1100" b="1" dirty="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C3 Confirmé</a:t>
            </a:r>
            <a:endParaRPr lang="fr-FR" sz="1100" b="1" dirty="0">
              <a:solidFill>
                <a:schemeClr val="tx1">
                  <a:lumMod val="65000"/>
                  <a:lumOff val="35000"/>
                </a:schemeClr>
              </a:solidFill>
              <a:latin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tabLst>
                <a:tab pos="269875" algn="l"/>
              </a:tabLst>
            </a:pPr>
            <a:r>
              <a:rPr lang="fr-FR" sz="1100" b="1" dirty="0">
                <a:solidFill>
                  <a:schemeClr val="tx1">
                    <a:lumMod val="65000"/>
                    <a:lumOff val="35000"/>
                  </a:schemeClr>
                </a:solidFill>
                <a:latin typeface="Calibri" panose="020F0502020204030204" pitchFamily="34" charset="0"/>
                <a:cs typeface="Calibri" panose="020F0502020204030204" pitchFamily="34" charset="0"/>
              </a:rPr>
              <a:t>Expert	</a:t>
            </a:r>
            <a:r>
              <a:rPr lang="fr-FR" sz="1100" b="1" dirty="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C4 Expert</a:t>
            </a:r>
          </a:p>
          <a:p>
            <a:pPr lvl="1" algn="just">
              <a:tabLst>
                <a:tab pos="269875" algn="l"/>
              </a:tabLst>
            </a:pPr>
            <a:endParaRPr lang="fr-FR" sz="1100" b="1"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endParaRPr>
          </a:p>
          <a:p>
            <a:pPr marL="265113" lvl="1" algn="just">
              <a:tabLst>
                <a:tab pos="269875" algn="l"/>
              </a:tabLst>
            </a:pPr>
            <a:r>
              <a:rPr lang="fr-FR" sz="1100" b="1" dirty="0" smtClean="0">
                <a:solidFill>
                  <a:srgbClr val="FF0000"/>
                </a:solidFill>
                <a:latin typeface="Calibri" panose="020F0502020204030204" pitchFamily="34" charset="0"/>
                <a:cs typeface="Calibri" panose="020F0502020204030204" pitchFamily="34" charset="0"/>
              </a:rPr>
              <a:t>Profil Professionnel 	</a:t>
            </a:r>
            <a:r>
              <a:rPr lang="fr-FR" sz="1100" b="1"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P4 Professionnel Expert</a:t>
            </a:r>
            <a:endParaRPr lang="fr-FR" sz="600" dirty="0" smtClean="0"/>
          </a:p>
        </p:txBody>
      </p:sp>
    </p:spTree>
    <p:extLst>
      <p:ext uri="{BB962C8B-B14F-4D97-AF65-F5344CB8AC3E}">
        <p14:creationId xmlns:p14="http://schemas.microsoft.com/office/powerpoint/2010/main" val="3070959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04664"/>
            <a:ext cx="8142890" cy="430887"/>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235546" y="1277498"/>
            <a:ext cx="8512918" cy="1412694"/>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La définition des objectifs d’investissement du client</a:t>
            </a:r>
          </a:p>
          <a:p>
            <a:pPr marL="633413" lvl="1" indent="-171450" algn="just">
              <a:lnSpc>
                <a:spcPct val="90000"/>
              </a:lnSpc>
              <a:spcBef>
                <a:spcPts val="12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Cette étape permet de définir les projets du client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pour la gestion de sa trésorerie courante, la gestion de sa trésorerie affectée à un projet et le placement de ses réserves stables.</a:t>
            </a:r>
          </a:p>
          <a:p>
            <a:pPr marL="633413" lvl="1" indent="-171450" algn="just">
              <a:lnSpc>
                <a:spcPct val="90000"/>
              </a:lnSpc>
              <a:spcBef>
                <a:spcPts val="12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Seul 1 projet par univers est possible </a:t>
            </a:r>
          </a:p>
          <a:p>
            <a:pPr marL="633413" lvl="1" indent="-171450" algn="just">
              <a:lnSpc>
                <a:spcPct val="90000"/>
              </a:lnSpc>
              <a:spcBef>
                <a:spcPts val="12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A chaque projet est défini la durée de placement souhaité, la volatilité acceptée, le montant.</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223" y="3441210"/>
            <a:ext cx="4078956" cy="311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324648"/>
            <a:ext cx="4302774" cy="334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flipH="1" flipV="1">
            <a:off x="2339752" y="4922059"/>
            <a:ext cx="723901" cy="277759"/>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flipH="1" flipV="1">
            <a:off x="7659071" y="4833299"/>
            <a:ext cx="723901" cy="1775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7308304" y="548680"/>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5</a:t>
            </a:r>
          </a:p>
        </p:txBody>
      </p:sp>
    </p:spTree>
    <p:extLst>
      <p:ext uri="{BB962C8B-B14F-4D97-AF65-F5344CB8AC3E}">
        <p14:creationId xmlns:p14="http://schemas.microsoft.com/office/powerpoint/2010/main" val="4257535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476672"/>
            <a:ext cx="8142890" cy="430887"/>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5385032" y="1628800"/>
            <a:ext cx="3758968" cy="4047262"/>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a:solidFill>
                  <a:schemeClr val="tx1">
                    <a:lumMod val="65000"/>
                    <a:lumOff val="35000"/>
                  </a:schemeClr>
                </a:solidFill>
                <a:latin typeface="Calibri" panose="020F0502020204030204" pitchFamily="34" charset="0"/>
                <a:cs typeface="Calibri" panose="020F0502020204030204" pitchFamily="34" charset="0"/>
              </a:rPr>
              <a:t>Le Questionnaire Risque </a:t>
            </a: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 Investisseur »</a:t>
            </a:r>
            <a:endParaRPr lang="fr-FR" sz="1400" b="1" dirty="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questionnaire risque est rempli par la personne physique pour le compte de la personne morale : </a:t>
            </a:r>
          </a:p>
          <a:p>
            <a:pPr marL="179388" lvl="1" algn="just">
              <a:lnSpc>
                <a:spcPct val="90000"/>
              </a:lnSpc>
              <a:spcBef>
                <a:spcPts val="500"/>
              </a:spcBef>
              <a:buClr>
                <a:srgbClr val="FF0000"/>
              </a:buClr>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Il s’agit du risque global souhaité par le représentant de la Personne Morale </a:t>
            </a:r>
          </a:p>
          <a:p>
            <a:pPr marL="179388" lvl="1" algn="just">
              <a:lnSpc>
                <a:spcPct val="90000"/>
              </a:lnSpc>
              <a:spcBef>
                <a:spcPts val="500"/>
              </a:spcBef>
              <a:buClr>
                <a:srgbClr val="FF0000"/>
              </a:buCl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 </a:t>
            </a: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179388" lvl="1" algn="just">
              <a:lnSpc>
                <a:spcPct val="90000"/>
              </a:lnSpc>
              <a:spcBef>
                <a:spcPts val="500"/>
              </a:spcBef>
              <a:buClr>
                <a:srgbClr val="FF0000"/>
              </a:buCl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Il ne s’agit ici d’évaluer la capacité de la personne physique à subir des pertes mais la capacité de la personne morale a subir des pertes. </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Ne pas cliquer sur le bouton « Refus de répondre » </a:t>
            </a: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a:p>
            <a:pPr marL="9525" lvl="1" algn="just">
              <a:lnSpc>
                <a:spcPct val="90000"/>
              </a:lnSpc>
              <a:spcBef>
                <a:spcPts val="500"/>
              </a:spcBef>
              <a:buClr>
                <a:srgbClr val="FF0000"/>
              </a:buClr>
              <a:tabLst>
                <a:tab pos="269875" algn="l"/>
              </a:tabLst>
            </a:pP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A noter :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QR Investisseur est rempli une seule fois pour tous les projets précédemment identifiés. </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résultat </a:t>
            </a:r>
            <a:r>
              <a:rPr lang="fr-FR" sz="1200" dirty="0">
                <a:solidFill>
                  <a:schemeClr val="tx1">
                    <a:lumMod val="65000"/>
                    <a:lumOff val="35000"/>
                  </a:schemeClr>
                </a:solidFill>
                <a:latin typeface="Calibri" panose="020F0502020204030204" pitchFamily="34" charset="0"/>
                <a:cs typeface="Calibri" panose="020F0502020204030204" pitchFamily="34" charset="0"/>
              </a:rPr>
              <a:t>du QR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nous renseigne sur le profil </a:t>
            </a:r>
            <a:r>
              <a:rPr lang="fr-FR" sz="1200" dirty="0">
                <a:solidFill>
                  <a:schemeClr val="tx1">
                    <a:lumMod val="65000"/>
                    <a:lumOff val="35000"/>
                  </a:schemeClr>
                </a:solidFill>
                <a:latin typeface="Calibri" panose="020F0502020204030204" pitchFamily="34" charset="0"/>
                <a:cs typeface="Calibri" panose="020F0502020204030204" pitchFamily="34" charset="0"/>
              </a:rPr>
              <a:t>investisseur risque </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00808"/>
            <a:ext cx="4895850" cy="3469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323528" y="4409208"/>
            <a:ext cx="929640" cy="923330"/>
          </a:xfrm>
          <a:prstGeom prst="rect">
            <a:avLst/>
          </a:prstGeom>
          <a:noFill/>
        </p:spPr>
        <p:txBody>
          <a:bodyPr wrap="square" rtlCol="0">
            <a:spAutoFit/>
          </a:bodyPr>
          <a:lstStyle/>
          <a:p>
            <a:pPr algn="r"/>
            <a:r>
              <a:rPr lang="fr-FR" sz="5400" b="1" dirty="0" smtClean="0">
                <a:solidFill>
                  <a:srgbClr val="FF0000"/>
                </a:solidFill>
                <a:cs typeface="Calibri"/>
              </a:rPr>
              <a:t>X</a:t>
            </a:r>
          </a:p>
        </p:txBody>
      </p:sp>
      <p:sp>
        <p:nvSpPr>
          <p:cNvPr id="7" name="Rectangle 6"/>
          <p:cNvSpPr/>
          <p:nvPr/>
        </p:nvSpPr>
        <p:spPr>
          <a:xfrm>
            <a:off x="7308304" y="548680"/>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6</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8363" y="3140752"/>
            <a:ext cx="260226" cy="260226"/>
          </a:xfrm>
          <a:prstGeom prst="rect">
            <a:avLst/>
          </a:prstGeom>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6729" t="46104" r="15837" b="37960"/>
          <a:stretch/>
        </p:blipFill>
        <p:spPr bwMode="auto">
          <a:xfrm>
            <a:off x="1691680" y="5805264"/>
            <a:ext cx="2417109" cy="6480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55576" y="5546732"/>
            <a:ext cx="4572000" cy="258532"/>
          </a:xfrm>
          <a:prstGeom prst="rect">
            <a:avLst/>
          </a:prstGeom>
        </p:spPr>
        <p:txBody>
          <a:bodyPr>
            <a:spAutoFit/>
          </a:bodyPr>
          <a:lstStyle/>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Le résultat du QR nous renseigne sur le profil investisseur risque </a:t>
            </a:r>
          </a:p>
        </p:txBody>
      </p:sp>
      <p:sp>
        <p:nvSpPr>
          <p:cNvPr id="10" name="Rectangle 9"/>
          <p:cNvSpPr/>
          <p:nvPr/>
        </p:nvSpPr>
        <p:spPr>
          <a:xfrm>
            <a:off x="4521794" y="6000034"/>
            <a:ext cx="4572000" cy="424732"/>
          </a:xfrm>
          <a:prstGeom prst="rect">
            <a:avLst/>
          </a:prstGeom>
        </p:spPr>
        <p:txBody>
          <a:bodyPr>
            <a:spAutoFit/>
          </a:bodyPr>
          <a:lstStyle/>
          <a:p>
            <a:pPr marL="9525" lvl="1" algn="just">
              <a:lnSpc>
                <a:spcPct val="90000"/>
              </a:lnSpc>
              <a:spcBef>
                <a:spcPts val="500"/>
              </a:spcBef>
              <a:buClr>
                <a:srgbClr val="FF0000"/>
              </a:buClr>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sym typeface="Wingdings" panose="05000000000000000000" pitchFamily="2" charset="2"/>
              </a:rPr>
              <a:t> Les Profils Risques ont servi de base pour l’élaboration des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portefeuilles modèles qui seront livrés au 1</a:t>
            </a:r>
            <a:r>
              <a:rPr lang="fr-FR" sz="1200" b="1" baseline="30000" dirty="0" smtClean="0">
                <a:solidFill>
                  <a:schemeClr val="tx1">
                    <a:lumMod val="65000"/>
                    <a:lumOff val="35000"/>
                  </a:schemeClr>
                </a:solidFill>
                <a:latin typeface="Calibri" panose="020F0502020204030204" pitchFamily="34" charset="0"/>
                <a:cs typeface="Calibri" panose="020F0502020204030204" pitchFamily="34" charset="0"/>
              </a:rPr>
              <a:t>er</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 trimestre 2019.</a:t>
            </a:r>
            <a:endParaRPr lang="fr-FR" sz="1200" b="1"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4202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362585"/>
            <a:ext cx="8142890" cy="585316"/>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251520" y="1701658"/>
            <a:ext cx="4232849" cy="1079270"/>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a:solidFill>
                  <a:schemeClr val="tx1">
                    <a:lumMod val="65000"/>
                    <a:lumOff val="35000"/>
                  </a:schemeClr>
                </a:solidFill>
                <a:latin typeface="Calibri" panose="020F0502020204030204" pitchFamily="34" charset="0"/>
                <a:cs typeface="Calibri" panose="020F0502020204030204" pitchFamily="34" charset="0"/>
              </a:rPr>
              <a:t>La compatibilité risque</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Cet </a:t>
            </a:r>
            <a:r>
              <a:rPr lang="fr-FR" sz="1200" dirty="0">
                <a:solidFill>
                  <a:schemeClr val="tx1">
                    <a:lumMod val="65000"/>
                    <a:lumOff val="35000"/>
                  </a:schemeClr>
                </a:solidFill>
                <a:latin typeface="Calibri" panose="020F0502020204030204" pitchFamily="34" charset="0"/>
                <a:cs typeface="Calibri" panose="020F0502020204030204" pitchFamily="34" charset="0"/>
              </a:rPr>
              <a:t>écran correspond à une vision synthétique des différents éléments permettant de comparer le niveau de risque du projet calculé par la banque et celui pris par le client</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A ce stade, toutes les données sont modifiables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15321"/>
            <a:ext cx="4088833" cy="317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347864" y="4653136"/>
            <a:ext cx="1005840" cy="274320"/>
          </a:xfrm>
          <a:prstGeom prst="rect">
            <a:avLst/>
          </a:prstGeom>
          <a:noFill/>
          <a:ln w="254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996" y="2852936"/>
            <a:ext cx="4256304" cy="3350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34454" y="1700808"/>
            <a:ext cx="4242846" cy="682751"/>
          </a:xfrm>
          <a:prstGeom prst="rect">
            <a:avLst/>
          </a:prstGeom>
        </p:spPr>
        <p:txBody>
          <a:bodyPr wrap="square">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La proposition</a:t>
            </a: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Cliquer sur « Allouer » pour sélectionner les produits recommandés pour les projets </a:t>
            </a:r>
          </a:p>
        </p:txBody>
      </p:sp>
      <p:sp>
        <p:nvSpPr>
          <p:cNvPr id="8" name="Rectangle 7"/>
          <p:cNvSpPr/>
          <p:nvPr/>
        </p:nvSpPr>
        <p:spPr>
          <a:xfrm>
            <a:off x="7524328" y="5413582"/>
            <a:ext cx="655320" cy="2235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611560" y="1228555"/>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7</a:t>
            </a:r>
          </a:p>
        </p:txBody>
      </p:sp>
      <p:sp>
        <p:nvSpPr>
          <p:cNvPr id="10" name="Rectangle 9"/>
          <p:cNvSpPr/>
          <p:nvPr/>
        </p:nvSpPr>
        <p:spPr>
          <a:xfrm>
            <a:off x="5004048" y="1249342"/>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8</a:t>
            </a:r>
          </a:p>
        </p:txBody>
      </p:sp>
    </p:spTree>
    <p:extLst>
      <p:ext uri="{BB962C8B-B14F-4D97-AF65-F5344CB8AC3E}">
        <p14:creationId xmlns:p14="http://schemas.microsoft.com/office/powerpoint/2010/main" val="3911739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342784"/>
            <a:ext cx="8142890" cy="624917"/>
          </a:xfrm>
        </p:spPr>
        <p:txBody>
          <a:bodyPr>
            <a:normAutofit/>
          </a:bodyPr>
          <a:lstStyle/>
          <a:p>
            <a:r>
              <a:rPr lang="fr-FR" sz="1800" dirty="0" smtClean="0"/>
              <a:t> </a:t>
            </a:r>
            <a:r>
              <a:rPr lang="fr-FR" sz="1800" dirty="0"/>
              <a:t>Suivre le parcours  client MIF2</a:t>
            </a:r>
          </a:p>
        </p:txBody>
      </p:sp>
      <p:sp>
        <p:nvSpPr>
          <p:cNvPr id="6" name="ZoneTexte 5"/>
          <p:cNvSpPr txBox="1"/>
          <p:nvPr/>
        </p:nvSpPr>
        <p:spPr>
          <a:xfrm>
            <a:off x="419854" y="1628800"/>
            <a:ext cx="4152146" cy="682751"/>
          </a:xfrm>
          <a:prstGeom prst="rect">
            <a:avLst/>
          </a:prstGeom>
          <a:noFill/>
        </p:spPr>
        <p:txBody>
          <a:bodyPr wrap="square" rtlCol="0">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endParaRPr lang="fr-FR" sz="1400" b="1"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Sélectionner et renseigner les produits recommandés par l’établissement (en lien avec le Marché)</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466635"/>
            <a:ext cx="3528392" cy="3410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415" y="2564904"/>
            <a:ext cx="4046073"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004048" y="1897304"/>
            <a:ext cx="3960440" cy="516552"/>
          </a:xfrm>
          <a:prstGeom prst="rect">
            <a:avLst/>
          </a:prstGeom>
        </p:spPr>
        <p:txBody>
          <a:bodyPr wrap="square">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La synthèse</a:t>
            </a:r>
            <a:endParaRPr lang="fr-FR" sz="1400" b="1" dirty="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Valider la proposition </a:t>
            </a:r>
          </a:p>
        </p:txBody>
      </p:sp>
      <p:sp>
        <p:nvSpPr>
          <p:cNvPr id="7" name="Rectangle 6"/>
          <p:cNvSpPr/>
          <p:nvPr/>
        </p:nvSpPr>
        <p:spPr>
          <a:xfrm>
            <a:off x="7992256" y="5518204"/>
            <a:ext cx="805472" cy="21505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5004048" y="1412776"/>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a:t>
            </a:r>
            <a:r>
              <a:rPr lang="fr-FR" dirty="0"/>
              <a:t>9</a:t>
            </a:r>
            <a:endParaRPr lang="fr-FR" dirty="0" smtClean="0"/>
          </a:p>
        </p:txBody>
      </p:sp>
    </p:spTree>
    <p:extLst>
      <p:ext uri="{BB962C8B-B14F-4D97-AF65-F5344CB8AC3E}">
        <p14:creationId xmlns:p14="http://schemas.microsoft.com/office/powerpoint/2010/main" val="1756476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543910" y="531195"/>
            <a:ext cx="8142890" cy="665557"/>
          </a:xfrm>
        </p:spPr>
        <p:txBody>
          <a:bodyPr>
            <a:normAutofit/>
          </a:bodyPr>
          <a:lstStyle/>
          <a:p>
            <a:r>
              <a:rPr lang="fr-FR" sz="1800" dirty="0" smtClean="0"/>
              <a:t> </a:t>
            </a:r>
            <a:r>
              <a:rPr lang="fr-FR" sz="1800" dirty="0"/>
              <a:t>Suivre le parcours  client MIF2</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61868"/>
            <a:ext cx="5282520" cy="4197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264683" y="6127004"/>
            <a:ext cx="1235309" cy="2235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4602480" y="6136640"/>
            <a:ext cx="1219592" cy="2235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2411760" y="4137022"/>
            <a:ext cx="352425" cy="300089"/>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3535685" y="5795972"/>
            <a:ext cx="676275" cy="369332"/>
          </a:xfrm>
          <a:prstGeom prst="rect">
            <a:avLst/>
          </a:prstGeom>
          <a:noFill/>
        </p:spPr>
        <p:txBody>
          <a:bodyPr wrap="square" rtlCol="0">
            <a:spAutoFit/>
          </a:bodyPr>
          <a:lstStyle/>
          <a:p>
            <a:pPr algn="ctr"/>
            <a:r>
              <a:rPr lang="fr-FR" dirty="0" smtClean="0">
                <a:solidFill>
                  <a:srgbClr val="FF0000"/>
                </a:solidFill>
                <a:latin typeface="Calibri"/>
                <a:cs typeface="Calibri"/>
              </a:rPr>
              <a:t>1</a:t>
            </a:r>
          </a:p>
        </p:txBody>
      </p:sp>
      <p:sp>
        <p:nvSpPr>
          <p:cNvPr id="4" name="ZoneTexte 3"/>
          <p:cNvSpPr txBox="1"/>
          <p:nvPr/>
        </p:nvSpPr>
        <p:spPr>
          <a:xfrm>
            <a:off x="2419375" y="4365104"/>
            <a:ext cx="352425" cy="369332"/>
          </a:xfrm>
          <a:prstGeom prst="rect">
            <a:avLst/>
          </a:prstGeom>
          <a:noFill/>
        </p:spPr>
        <p:txBody>
          <a:bodyPr wrap="square" rtlCol="0">
            <a:spAutoFit/>
          </a:bodyPr>
          <a:lstStyle/>
          <a:p>
            <a:pPr algn="r"/>
            <a:r>
              <a:rPr lang="fr-FR" dirty="0" smtClean="0">
                <a:solidFill>
                  <a:srgbClr val="FF0000"/>
                </a:solidFill>
                <a:latin typeface="Calibri"/>
                <a:cs typeface="Calibri"/>
              </a:rPr>
              <a:t>2</a:t>
            </a:r>
          </a:p>
        </p:txBody>
      </p:sp>
      <p:sp>
        <p:nvSpPr>
          <p:cNvPr id="5" name="ZoneTexte 4"/>
          <p:cNvSpPr txBox="1"/>
          <p:nvPr/>
        </p:nvSpPr>
        <p:spPr>
          <a:xfrm>
            <a:off x="4887452" y="5805264"/>
            <a:ext cx="670560" cy="369332"/>
          </a:xfrm>
          <a:prstGeom prst="rect">
            <a:avLst/>
          </a:prstGeom>
          <a:noFill/>
        </p:spPr>
        <p:txBody>
          <a:bodyPr wrap="square" rtlCol="0">
            <a:spAutoFit/>
          </a:bodyPr>
          <a:lstStyle/>
          <a:p>
            <a:pPr algn="ctr"/>
            <a:r>
              <a:rPr lang="fr-FR" dirty="0" smtClean="0">
                <a:solidFill>
                  <a:srgbClr val="FF0000"/>
                </a:solidFill>
                <a:latin typeface="Calibri"/>
                <a:cs typeface="Calibri"/>
              </a:rPr>
              <a:t>3</a:t>
            </a:r>
          </a:p>
        </p:txBody>
      </p:sp>
      <p:sp>
        <p:nvSpPr>
          <p:cNvPr id="10" name="ZoneTexte 9"/>
          <p:cNvSpPr txBox="1"/>
          <p:nvPr/>
        </p:nvSpPr>
        <p:spPr>
          <a:xfrm>
            <a:off x="6084168" y="2117710"/>
            <a:ext cx="2952328" cy="2867965"/>
          </a:xfrm>
          <a:prstGeom prst="rect">
            <a:avLst/>
          </a:prstGeom>
          <a:noFill/>
        </p:spPr>
        <p:txBody>
          <a:bodyPr wrap="square" rtlCol="0">
            <a:spAutoFit/>
          </a:bodyPr>
          <a:lstStyle/>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une fois </a:t>
            </a:r>
            <a:r>
              <a:rPr lang="fr-FR" sz="1200" dirty="0" smtClean="0">
                <a:solidFill>
                  <a:schemeClr val="tx1">
                    <a:lumMod val="65000"/>
                    <a:lumOff val="35000"/>
                  </a:schemeClr>
                </a:solidFill>
                <a:latin typeface="Calibri" panose="020F0502020204030204" pitchFamily="34" charset="0"/>
                <a:cs typeface="Calibri" panose="020F0502020204030204" pitchFamily="34" charset="0"/>
              </a:rPr>
              <a:t>le parcours terminé, il convient d'éditer le document d’adéquation qui </a:t>
            </a:r>
            <a:r>
              <a:rPr lang="fr-FR" sz="1200" dirty="0">
                <a:solidFill>
                  <a:schemeClr val="tx1">
                    <a:lumMod val="65000"/>
                    <a:lumOff val="35000"/>
                  </a:schemeClr>
                </a:solidFill>
                <a:latin typeface="Calibri" panose="020F0502020204030204" pitchFamily="34" charset="0"/>
                <a:cs typeface="Calibri" panose="020F0502020204030204" pitchFamily="34" charset="0"/>
              </a:rPr>
              <a:t>liste l’ensemble des questions, la catégorisation avec pavé signature. </a:t>
            </a: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9525" lvl="1" algn="just">
              <a:lnSpc>
                <a:spcPct val="90000"/>
              </a:lnSpc>
              <a:spcBef>
                <a:spcPts val="500"/>
              </a:spcBef>
              <a:buClr>
                <a:srgbClr val="FF0000"/>
              </a:buClr>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Terminer le parcours</a:t>
            </a:r>
          </a:p>
          <a:p>
            <a:pPr marL="9525" lvl="1" algn="just">
              <a:lnSpc>
                <a:spcPct val="90000"/>
              </a:lnSpc>
              <a:spcBef>
                <a:spcPts val="500"/>
              </a:spcBef>
              <a:buClr>
                <a:srgbClr val="FF0000"/>
              </a:buClr>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smtClean="0">
                <a:solidFill>
                  <a:schemeClr val="tx1">
                    <a:lumMod val="65000"/>
                    <a:lumOff val="35000"/>
                  </a:schemeClr>
                </a:solidFill>
                <a:latin typeface="Calibri" panose="020F0502020204030204" pitchFamily="34" charset="0"/>
                <a:cs typeface="Calibri" panose="020F0502020204030204" pitchFamily="34" charset="0"/>
              </a:rPr>
              <a:t>Après </a:t>
            </a:r>
            <a:r>
              <a:rPr lang="fr-FR" sz="1200" dirty="0">
                <a:solidFill>
                  <a:schemeClr val="tx1">
                    <a:lumMod val="65000"/>
                    <a:lumOff val="35000"/>
                  </a:schemeClr>
                </a:solidFill>
                <a:latin typeface="Calibri" panose="020F0502020204030204" pitchFamily="34" charset="0"/>
                <a:cs typeface="Calibri" panose="020F0502020204030204" pitchFamily="34" charset="0"/>
              </a:rPr>
              <a:t>la signature du client , le document sera archivé dans le </a:t>
            </a:r>
            <a:r>
              <a:rPr lang="fr-FR" sz="1200" b="1" dirty="0" smtClean="0">
                <a:solidFill>
                  <a:schemeClr val="tx1">
                    <a:lumMod val="65000"/>
                    <a:lumOff val="35000"/>
                  </a:schemeClr>
                </a:solidFill>
                <a:latin typeface="Calibri" panose="020F0502020204030204" pitchFamily="34" charset="0"/>
                <a:cs typeface="Calibri" panose="020F0502020204030204" pitchFamily="34" charset="0"/>
              </a:rPr>
              <a:t>Classeur </a:t>
            </a:r>
            <a:r>
              <a:rPr lang="fr-FR" sz="1200" b="1" dirty="0">
                <a:solidFill>
                  <a:schemeClr val="tx1">
                    <a:lumMod val="65000"/>
                    <a:lumOff val="35000"/>
                  </a:schemeClr>
                </a:solidFill>
                <a:latin typeface="Calibri" panose="020F0502020204030204" pitchFamily="34" charset="0"/>
                <a:cs typeface="Calibri" panose="020F0502020204030204" pitchFamily="34" charset="0"/>
              </a:rPr>
              <a:t>Client / Titres / questionnaire Compétence Financière </a:t>
            </a: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endParaRPr lang="fr-FR" sz="12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3" name="Rectangle 12"/>
          <p:cNvSpPr/>
          <p:nvPr/>
        </p:nvSpPr>
        <p:spPr>
          <a:xfrm>
            <a:off x="7383408" y="476672"/>
            <a:ext cx="129614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Etape 10</a:t>
            </a:r>
          </a:p>
        </p:txBody>
      </p:sp>
      <p:sp>
        <p:nvSpPr>
          <p:cNvPr id="14" name="Rectangle 13"/>
          <p:cNvSpPr/>
          <p:nvPr/>
        </p:nvSpPr>
        <p:spPr>
          <a:xfrm>
            <a:off x="618366" y="1268760"/>
            <a:ext cx="7914074" cy="848950"/>
          </a:xfrm>
          <a:prstGeom prst="rect">
            <a:avLst/>
          </a:prstGeom>
        </p:spPr>
        <p:txBody>
          <a:bodyPr wrap="square">
            <a:spAutoFit/>
          </a:bodyPr>
          <a:lstStyle/>
          <a:p>
            <a:pPr marL="285750" lvl="1" indent="-285750">
              <a:lnSpc>
                <a:spcPct val="90000"/>
              </a:lnSpc>
              <a:spcBef>
                <a:spcPts val="500"/>
              </a:spcBef>
              <a:buClr>
                <a:srgbClr val="FF0000"/>
              </a:buClr>
              <a:buFont typeface="Wingdings" panose="05000000000000000000" pitchFamily="2" charset="2"/>
              <a:buChar char="§"/>
              <a:tabLst>
                <a:tab pos="269875" algn="l"/>
              </a:tabLst>
            </a:pPr>
            <a:r>
              <a:rPr lang="fr-FR" sz="1400" b="1" dirty="0" smtClean="0">
                <a:solidFill>
                  <a:schemeClr val="tx1">
                    <a:lumMod val="65000"/>
                    <a:lumOff val="35000"/>
                  </a:schemeClr>
                </a:solidFill>
                <a:latin typeface="Calibri" panose="020F0502020204030204" pitchFamily="34" charset="0"/>
                <a:cs typeface="Calibri" panose="020F0502020204030204" pitchFamily="34" charset="0"/>
              </a:rPr>
              <a:t>Le rapport d’adéquation</a:t>
            </a:r>
            <a:endParaRPr lang="fr-FR" sz="1400" b="1" dirty="0">
              <a:solidFill>
                <a:schemeClr val="tx1">
                  <a:lumMod val="65000"/>
                  <a:lumOff val="35000"/>
                </a:schemeClr>
              </a:solidFill>
              <a:latin typeface="Calibri" panose="020F0502020204030204" pitchFamily="34" charset="0"/>
              <a:cs typeface="Calibri" panose="020F0502020204030204" pitchFamily="34" charset="0"/>
            </a:endParaRPr>
          </a:p>
          <a:p>
            <a:pPr marL="180975" lvl="1" indent="-171450" algn="just">
              <a:lnSpc>
                <a:spcPct val="90000"/>
              </a:lnSpc>
              <a:spcBef>
                <a:spcPts val="500"/>
              </a:spcBef>
              <a:buClr>
                <a:srgbClr val="FF0000"/>
              </a:buClr>
              <a:buFont typeface="Wingdings" panose="05000000000000000000" pitchFamily="2" charset="2"/>
              <a:buChar char="ü"/>
              <a:tabLst>
                <a:tab pos="269875" algn="l"/>
              </a:tabLst>
            </a:pPr>
            <a:r>
              <a:rPr lang="fr-FR" sz="1200" dirty="0">
                <a:solidFill>
                  <a:schemeClr val="tx1">
                    <a:lumMod val="65000"/>
                    <a:lumOff val="35000"/>
                  </a:schemeClr>
                </a:solidFill>
                <a:latin typeface="Calibri" panose="020F0502020204030204" pitchFamily="34" charset="0"/>
                <a:cs typeface="Calibri" panose="020F0502020204030204" pitchFamily="34" charset="0"/>
              </a:rPr>
              <a:t>ATTENTION : </a:t>
            </a:r>
            <a:r>
              <a:rPr lang="fr-FR" sz="1200" b="1" dirty="0">
                <a:solidFill>
                  <a:schemeClr val="tx1">
                    <a:lumMod val="65000"/>
                    <a:lumOff val="35000"/>
                  </a:schemeClr>
                </a:solidFill>
                <a:latin typeface="Calibri" panose="020F0502020204030204" pitchFamily="34" charset="0"/>
                <a:cs typeface="Calibri" panose="020F0502020204030204" pitchFamily="34" charset="0"/>
              </a:rPr>
              <a:t>l’impression du rapport d’adéquation est OBLIGATOIRE</a:t>
            </a:r>
            <a:r>
              <a:rPr lang="fr-FR" sz="1200" dirty="0">
                <a:solidFill>
                  <a:schemeClr val="tx1">
                    <a:lumMod val="65000"/>
                    <a:lumOff val="35000"/>
                  </a:schemeClr>
                </a:solidFill>
                <a:latin typeface="Calibri" panose="020F0502020204030204" pitchFamily="34" charset="0"/>
                <a:cs typeface="Calibri" panose="020F0502020204030204" pitchFamily="34" charset="0"/>
              </a:rPr>
              <a:t>. Il faut l’imprimer avant de cliquer sur « oui » et « terminer » (il est possible de le générer puis de l’enregistrer en PDF pour l’imprimer plus tard) sinon il est IMPOSSIBLE de rééditer le document</a:t>
            </a:r>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22" y="1556792"/>
            <a:ext cx="374344" cy="374344"/>
          </a:xfrm>
          <a:prstGeom prst="rect">
            <a:avLst/>
          </a:prstGeom>
        </p:spPr>
      </p:pic>
    </p:spTree>
    <p:extLst>
      <p:ext uri="{BB962C8B-B14F-4D97-AF65-F5344CB8AC3E}">
        <p14:creationId xmlns:p14="http://schemas.microsoft.com/office/powerpoint/2010/main" val="1130792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EA4E55"/>
      </a:accent1>
      <a:accent2>
        <a:srgbClr val="C31632"/>
      </a:accent2>
      <a:accent3>
        <a:srgbClr val="A89C86"/>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12063</TotalTime>
  <Words>992</Words>
  <Application>Microsoft Office PowerPoint</Application>
  <PresentationFormat>Affichage à l'écran (4:3)</PresentationFormat>
  <Paragraphs>138</Paragraphs>
  <Slides>12</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12</vt:i4>
      </vt:variant>
    </vt:vector>
  </HeadingPairs>
  <TitlesOfParts>
    <vt:vector size="21" baseType="lpstr">
      <vt:lpstr>Arial</vt:lpstr>
      <vt:lpstr>Arial Narrow</vt:lpstr>
      <vt:lpstr>Britannic Bold</vt:lpstr>
      <vt:lpstr>Calibri</vt:lpstr>
      <vt:lpstr>Symbol</vt:lpstr>
      <vt:lpstr>Verdana</vt:lpstr>
      <vt:lpstr>Wingdings</vt:lpstr>
      <vt:lpstr>Wingdings 2</vt:lpstr>
      <vt:lpstr>Thème Office</vt:lpstr>
      <vt:lpstr>Mif 2 lancement du parcours mysys avec conseil</vt:lpstr>
      <vt:lpstr>Prérequis au parcours mif 2     </vt:lpstr>
      <vt:lpstr>Commencer le parcours  client MIF2</vt:lpstr>
      <vt:lpstr> Suivre le parcours  client MIF2 </vt:lpstr>
      <vt:lpstr> Suivre le parcours  client MIF2</vt:lpstr>
      <vt:lpstr> Suivre le parcours  client MIF2</vt:lpstr>
      <vt:lpstr> Suivre le parcours  client MIF2</vt:lpstr>
      <vt:lpstr> Suivre le parcours  client MIF2</vt:lpstr>
      <vt:lpstr> Suivre le parcours  client MIF2</vt:lpstr>
      <vt:lpstr> Suivre le parcours  client MIF2</vt:lpstr>
      <vt:lpstr> Suivre le parcours  client MIF2</vt:lpstr>
      <vt:lpstr> Suivre le parcours  client MIF2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POIGNANT Anne [CEGEE]</cp:lastModifiedBy>
  <cp:revision>608</cp:revision>
  <cp:lastPrinted>2018-03-13T16:22:06Z</cp:lastPrinted>
  <dcterms:created xsi:type="dcterms:W3CDTF">2017-05-30T18:41:27Z</dcterms:created>
  <dcterms:modified xsi:type="dcterms:W3CDTF">2020-02-18T14:36:29Z</dcterms:modified>
</cp:coreProperties>
</file>